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7" r:id="rId2"/>
    <p:sldMasterId id="2147483699" r:id="rId3"/>
    <p:sldMasterId id="2147483711" r:id="rId4"/>
    <p:sldMasterId id="2147483723" r:id="rId5"/>
  </p:sldMasterIdLst>
  <p:notesMasterIdLst>
    <p:notesMasterId r:id="rId33"/>
  </p:notesMasterIdLst>
  <p:handoutMasterIdLst>
    <p:handoutMasterId r:id="rId34"/>
  </p:handoutMasterIdLst>
  <p:sldIdLst>
    <p:sldId id="260" r:id="rId6"/>
    <p:sldId id="269" r:id="rId7"/>
    <p:sldId id="257" r:id="rId8"/>
    <p:sldId id="278" r:id="rId9"/>
    <p:sldId id="279" r:id="rId10"/>
    <p:sldId id="273" r:id="rId11"/>
    <p:sldId id="274" r:id="rId12"/>
    <p:sldId id="275" r:id="rId13"/>
    <p:sldId id="265" r:id="rId14"/>
    <p:sldId id="266" r:id="rId15"/>
    <p:sldId id="267" r:id="rId16"/>
    <p:sldId id="259" r:id="rId17"/>
    <p:sldId id="262" r:id="rId18"/>
    <p:sldId id="289" r:id="rId19"/>
    <p:sldId id="287" r:id="rId20"/>
    <p:sldId id="285" r:id="rId21"/>
    <p:sldId id="286" r:id="rId22"/>
    <p:sldId id="298" r:id="rId23"/>
    <p:sldId id="299" r:id="rId24"/>
    <p:sldId id="294" r:id="rId25"/>
    <p:sldId id="292" r:id="rId26"/>
    <p:sldId id="293" r:id="rId27"/>
    <p:sldId id="296" r:id="rId28"/>
    <p:sldId id="297" r:id="rId29"/>
    <p:sldId id="300" r:id="rId30"/>
    <p:sldId id="288" r:id="rId31"/>
    <p:sldId id="290" r:id="rId32"/>
  </p:sldIdLst>
  <p:sldSz cx="9144000" cy="6858000" type="screen4x3"/>
  <p:notesSz cx="6810375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D8B"/>
    <a:srgbClr val="F3CF45"/>
    <a:srgbClr val="773141"/>
    <a:srgbClr val="5D4F4B"/>
    <a:srgbClr val="AEA400"/>
    <a:srgbClr val="44697D"/>
    <a:srgbClr val="D900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65" autoAdjust="0"/>
  </p:normalViewPr>
  <p:slideViewPr>
    <p:cSldViewPr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0" y="-9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2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2" y="9445387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A76C424-72E7-44F4-AEE2-E8C0645FE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8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2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694"/>
            <a:ext cx="4994275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2" y="9445387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6DD214E-EFA1-4449-A914-56417C3A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37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30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69523-4FFC-40E1-9353-B10DE3B5EF1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So</a:t>
            </a:r>
            <a:r>
              <a:rPr lang="en-GB" baseline="0" dirty="0" smtClean="0"/>
              <a:t> you now have an idea about who young carers are, we’ll explain what Suffolk young carers is. Explain caption and then invite a volunteer up to help demonstrate a young carer juggling everything and the net of support young carers offers. WE CAN SUPPORT BUT WE CAN’T TAKE THE PROBLEMS AWAY.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64405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9B302-5598-4A69-A148-AAED2AD7CD5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 </a:t>
            </a:r>
          </a:p>
          <a:p>
            <a:pPr eaLnBrk="1" hangingPunct="1"/>
            <a:r>
              <a:rPr lang="en-GB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0475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E344D-67BE-4979-AF26-8312B86967B6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12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96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2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81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64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90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80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36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97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D214E-EFA1-4449-A914-56417C3A928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400800" y="4191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ea typeface="ＭＳ Ｐゴシック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>
              <a:defRPr sz="3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124200"/>
            <a:ext cx="7772400" cy="1447800"/>
          </a:xfrm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026" name="Picture 2" descr="Master_Social Media_RGB 3275 (2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21" y="5805264"/>
            <a:ext cx="3374551" cy="82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25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A8B6-62A5-4F35-9100-17182E3A136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6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143000"/>
            <a:ext cx="196215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73405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112D7-91BF-4183-8A15-379895964A6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35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438400"/>
            <a:ext cx="38481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38400"/>
            <a:ext cx="38481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DC395-8ED0-40DF-B9BB-78DBC33C6EE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52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91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53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4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41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29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70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2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F3EC3-4F54-4141-9820-8C188AFD5A2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68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40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51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43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20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75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6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13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12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41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9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488E0-3C20-4BFA-8788-94A5C0C3405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73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68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09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04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968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59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72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55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514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54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9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481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438400"/>
            <a:ext cx="38481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DF208-F6BA-48D2-BE32-DFD9BEF0121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12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85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28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39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20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47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49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6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47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738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1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2E8C3-048F-4DB5-AD06-35246EB5EAB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738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15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97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207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002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851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2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1CBBA-793B-47FA-BF78-E4AFC949045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2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9346E-AA40-4AEA-AEC6-92B260C469A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2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2CAA3-43A5-49BE-BE7C-AC13A46032A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8EB30-72F9-4DB8-923A-5FF13472C0A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6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848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400800" y="4191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ea typeface="ＭＳ Ｐゴシック" charset="0"/>
            </a:endParaRP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1E9D8B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971A862-7189-470E-99D7-3A123C7E28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 descr="Master_Social Media_RGB 3275 (2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21" y="5805264"/>
            <a:ext cx="3374551" cy="82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03/03/2017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099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03/03/2017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599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03/03/2017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790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350152-8E0E-4C57-A8AE-78FF91C6CBD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03/03/2017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7E185D1-3ACF-4E53-BFB1-A1F1A4984DE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956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o.uk/url?sa=i&amp;rct=j&amp;q=&amp;esrc=s&amp;source=images&amp;cd=&amp;cad=rja&amp;uact=8&amp;ved=0ahUKEwjMouHylPjOAhUBlhQKHWzOB3AQjRwIBw&amp;url=http://www.clipartpanda.com/categories/girl-student-thinking-clipart&amp;bvm=bv.131783435,d.ZGg&amp;psig=AFQjCNGBkZDs7B_vznKmPeVl2vEAzCTKlw&amp;ust=1473162679610533" TargetMode="Externa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o.uk/url?sa=i&amp;rct=j&amp;q=&amp;esrc=s&amp;source=images&amp;cd=&amp;cad=rja&amp;uact=8&amp;ved=0ahUKEwjMouHylPjOAhUBlhQKHWzOB3AQjRwIBw&amp;url=http://www.clipartpanda.com/categories/girl-student-thinking-clipart&amp;bvm=bv.131783435,d.ZGg&amp;psig=AFQjCNGBkZDs7B_vznKmPeVl2vEAzCTKlw&amp;ust=1473162679610533" TargetMode="Externa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h.essex.gov.uk/schools/young-carers-assessmen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Supporting Young Carers in Essex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GB" sz="3600" b="1" dirty="0">
                <a:solidFill>
                  <a:srgbClr val="1E9D8B"/>
                </a:solidFill>
              </a:rPr>
              <a:t>The future of support for </a:t>
            </a:r>
            <a:endParaRPr lang="en-GB" sz="3600" b="1" dirty="0" smtClean="0">
              <a:solidFill>
                <a:srgbClr val="1E9D8B"/>
              </a:solidFill>
            </a:endParaRPr>
          </a:p>
          <a:p>
            <a:pPr>
              <a:defRPr/>
            </a:pPr>
            <a:r>
              <a:rPr lang="en-GB" sz="3600" b="1" dirty="0" smtClean="0">
                <a:solidFill>
                  <a:srgbClr val="1E9D8B"/>
                </a:solidFill>
              </a:rPr>
              <a:t>Young </a:t>
            </a:r>
            <a:r>
              <a:rPr lang="en-GB" sz="3600" b="1" dirty="0">
                <a:solidFill>
                  <a:srgbClr val="1E9D8B"/>
                </a:solidFill>
              </a:rPr>
              <a:t>Carers in Essex</a:t>
            </a:r>
            <a:endParaRPr lang="en-US" sz="3600" b="1" dirty="0" smtClean="0">
              <a:solidFill>
                <a:srgbClr val="1E9D8B"/>
              </a:solidFill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4941168"/>
            <a:ext cx="4757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 Frances, Youth Work Commissioner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DF208-F6BA-48D2-BE32-DFD9BEF01210}" type="slidenum">
              <a:rPr lang="en-US" smtClean="0"/>
              <a:pPr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884" y="260648"/>
            <a:ext cx="71712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Prom. It made me feel normal for a night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1696" y="3336015"/>
            <a:ext cx="41764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brother helps me but he’s only 7, we don’t get any other support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980154">
            <a:off x="-499799" y="2265950"/>
            <a:ext cx="58064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E9D8B"/>
                </a:solidFill>
                <a:effectLst/>
              </a:rPr>
              <a:t>Make my parent better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E9D8B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8464" y="1607985"/>
            <a:ext cx="45677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 are a family, so we care for each other</a:t>
            </a:r>
            <a:endParaRPr lang="en-US" sz="32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779455">
            <a:off x="6638526" y="83243"/>
            <a:ext cx="228133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Estrangelo Edessa" panose="03080600000000000000" pitchFamily="66" charset="0"/>
                <a:cs typeface="Estrangelo Edessa" panose="03080600000000000000" pitchFamily="66" charset="0"/>
              </a:rPr>
              <a:t>Specialist workers for Mum as I’m alone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236" y="4077072"/>
            <a:ext cx="410445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Can’t remember being happy at an early age, and not being able to be happy because something bad will happen, so I stay sad</a:t>
            </a:r>
            <a:endParaRPr lang="en-GB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1322561">
            <a:off x="132578" y="1054578"/>
            <a:ext cx="67321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Everyone needs a Julia  (support worker)</a:t>
            </a:r>
            <a:endParaRPr lang="en-GB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19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DF208-F6BA-48D2-BE32-DFD9BEF01210}" type="slidenum">
              <a:rPr lang="en-US" smtClean="0"/>
              <a:pPr>
                <a:defRPr/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0574803">
            <a:off x="1537689" y="773036"/>
            <a:ext cx="640871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Teachers think it’s an excuse, they don’t listen, or don’t ask why I am out of school or behaving badly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4069588"/>
            <a:ext cx="41764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Feeling under pressure for not knowing how to cook meals or reach the cooker!</a:t>
            </a:r>
            <a:endParaRPr 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714990">
            <a:off x="119474" y="3253555"/>
            <a:ext cx="51752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E9D8B"/>
                </a:solidFill>
                <a:effectLst/>
              </a:rPr>
              <a:t>We need better access to information and services available</a:t>
            </a:r>
            <a:endParaRPr 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E9D8B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98829" y="2499928"/>
            <a:ext cx="58451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When I go into hospital, that’s when people ask me and listen to me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7180" y="942511"/>
            <a:ext cx="21142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There’s no routine, no sleeping pattern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 rot="20693690">
            <a:off x="3604380" y="4201616"/>
            <a:ext cx="55426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No help to take the burden off, to have a childhood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233" y="219459"/>
            <a:ext cx="271564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Parents don’t like people knowing</a:t>
            </a:r>
            <a:endParaRPr lang="en-US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0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D5C1E282-CC3D-4D5B-94A4-0920B70EF826}" type="slidenum">
              <a:rPr lang="en-US" sz="1400" smtClean="0">
                <a:solidFill>
                  <a:srgbClr val="1E9D8B"/>
                </a:solidFill>
                <a:latin typeface="Arial" pitchFamily="34" charset="0"/>
              </a:rPr>
              <a:pPr>
                <a:defRPr/>
              </a:pPr>
              <a:t>12</a:t>
            </a:fld>
            <a:endParaRPr lang="en-US" sz="1400" dirty="0" smtClean="0">
              <a:solidFill>
                <a:srgbClr val="1E9D8B"/>
              </a:solidFill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Key Areas of Improvement identified</a:t>
            </a:r>
            <a:endParaRPr lang="en-US" dirty="0" smtClean="0">
              <a:ea typeface="+mj-ea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412776"/>
            <a:ext cx="7774632" cy="4310608"/>
          </a:xfrm>
        </p:spPr>
        <p:txBody>
          <a:bodyPr/>
          <a:lstStyle/>
          <a:p>
            <a:pPr>
              <a:defRPr/>
            </a:pPr>
            <a:r>
              <a:rPr lang="en-US" sz="2200" dirty="0"/>
              <a:t>Improved identification of young </a:t>
            </a:r>
            <a:r>
              <a:rPr lang="en-US" sz="2200" dirty="0" err="1"/>
              <a:t>carers</a:t>
            </a:r>
            <a:r>
              <a:rPr lang="en-US" sz="2200" dirty="0"/>
              <a:t>/young adult </a:t>
            </a:r>
            <a:r>
              <a:rPr lang="en-US" sz="2200" dirty="0" err="1"/>
              <a:t>carers</a:t>
            </a:r>
            <a:endParaRPr lang="en-US" sz="2200" dirty="0"/>
          </a:p>
          <a:p>
            <a:pPr>
              <a:defRPr/>
            </a:pPr>
            <a:r>
              <a:rPr lang="en-US" sz="2200" b="1" dirty="0" smtClean="0">
                <a:solidFill>
                  <a:srgbClr val="1E9D8B"/>
                </a:solidFill>
              </a:rPr>
              <a:t>Increase access </a:t>
            </a:r>
            <a:r>
              <a:rPr lang="en-US" sz="2200" b="1" dirty="0">
                <a:solidFill>
                  <a:srgbClr val="1E9D8B"/>
                </a:solidFill>
              </a:rPr>
              <a:t>to s</a:t>
            </a:r>
            <a:r>
              <a:rPr lang="en-US" sz="2200" b="1" dirty="0" smtClean="0">
                <a:solidFill>
                  <a:srgbClr val="1E9D8B"/>
                </a:solidFill>
              </a:rPr>
              <a:t>tatutory assessment </a:t>
            </a:r>
            <a:r>
              <a:rPr lang="en-US" sz="2200" b="1" dirty="0">
                <a:solidFill>
                  <a:srgbClr val="1E9D8B"/>
                </a:solidFill>
              </a:rPr>
              <a:t>of young </a:t>
            </a:r>
            <a:r>
              <a:rPr lang="en-US" sz="2200" b="1" dirty="0" err="1">
                <a:solidFill>
                  <a:srgbClr val="1E9D8B"/>
                </a:solidFill>
              </a:rPr>
              <a:t>carers</a:t>
            </a:r>
            <a:r>
              <a:rPr lang="en-US" sz="2200" b="1" dirty="0">
                <a:solidFill>
                  <a:srgbClr val="1E9D8B"/>
                </a:solidFill>
              </a:rPr>
              <a:t> needs</a:t>
            </a:r>
          </a:p>
          <a:p>
            <a:pPr>
              <a:defRPr/>
            </a:pPr>
            <a:r>
              <a:rPr lang="en-US" sz="2800" b="1" dirty="0">
                <a:solidFill>
                  <a:schemeClr val="bg2"/>
                </a:solidFill>
              </a:rPr>
              <a:t>Improved understanding and support in Schools/FE/HE &amp; Employers</a:t>
            </a:r>
          </a:p>
          <a:p>
            <a:pPr>
              <a:defRPr/>
            </a:pPr>
            <a:r>
              <a:rPr lang="en-US" sz="2200" b="1" dirty="0">
                <a:solidFill>
                  <a:srgbClr val="1E9D8B"/>
                </a:solidFill>
              </a:rPr>
              <a:t>Provide </a:t>
            </a:r>
            <a:r>
              <a:rPr lang="en-US" sz="2200" b="1" dirty="0" err="1">
                <a:solidFill>
                  <a:srgbClr val="1E9D8B"/>
                </a:solidFill>
              </a:rPr>
              <a:t>personalised</a:t>
            </a:r>
            <a:r>
              <a:rPr lang="en-US" sz="2200" b="1" dirty="0">
                <a:solidFill>
                  <a:srgbClr val="1E9D8B"/>
                </a:solidFill>
              </a:rPr>
              <a:t> and appropriate support when needed</a:t>
            </a:r>
          </a:p>
          <a:p>
            <a:pPr>
              <a:defRPr/>
            </a:pPr>
            <a:r>
              <a:rPr lang="en-US" sz="2200" dirty="0"/>
              <a:t>Provide support to ‘cared for’ to reduce inappropriate caring and caring burden where necessary.</a:t>
            </a:r>
          </a:p>
          <a:p>
            <a:pPr>
              <a:defRPr/>
            </a:pPr>
            <a:r>
              <a:rPr lang="en-US" sz="2200" b="1" dirty="0">
                <a:solidFill>
                  <a:srgbClr val="1E9D8B"/>
                </a:solidFill>
              </a:rPr>
              <a:t>Raise awareness and understanding of young </a:t>
            </a:r>
            <a:r>
              <a:rPr lang="en-US" sz="2200" b="1" dirty="0" err="1">
                <a:solidFill>
                  <a:srgbClr val="1E9D8B"/>
                </a:solidFill>
              </a:rPr>
              <a:t>carers</a:t>
            </a:r>
            <a:endParaRPr lang="en-US" sz="2200" b="1" dirty="0">
              <a:solidFill>
                <a:srgbClr val="1E9D8B"/>
              </a:solidFill>
            </a:endParaRPr>
          </a:p>
          <a:p>
            <a:pPr>
              <a:defRPr/>
            </a:pPr>
            <a:r>
              <a:rPr lang="en-US" sz="2200" dirty="0"/>
              <a:t>Improve access to information for young </a:t>
            </a:r>
            <a:r>
              <a:rPr lang="en-US" sz="2200" dirty="0" err="1"/>
              <a:t>carers</a:t>
            </a:r>
            <a:r>
              <a:rPr lang="en-US" sz="2200" dirty="0"/>
              <a:t> and their families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8980FC43-E9B0-42A0-9482-4CA40C9972F3}" type="slidenum">
              <a:rPr lang="en-US" sz="1400" smtClean="0">
                <a:solidFill>
                  <a:srgbClr val="1E9D8B"/>
                </a:solidFill>
                <a:latin typeface="Arial" pitchFamily="34" charset="0"/>
              </a:rPr>
              <a:pPr>
                <a:defRPr/>
              </a:pPr>
              <a:t>13</a:t>
            </a:fld>
            <a:endParaRPr lang="en-US" sz="1400" dirty="0" smtClean="0">
              <a:solidFill>
                <a:srgbClr val="1E9D8B"/>
              </a:solidFill>
              <a:latin typeface="Arial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84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ea typeface="+mj-ea"/>
              </a:rPr>
              <a:t>Action Plan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68760"/>
            <a:ext cx="3848100" cy="459864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>
                <a:ea typeface="+mn-ea"/>
              </a:rPr>
              <a:t>Increase access to independent assessment</a:t>
            </a:r>
          </a:p>
          <a:p>
            <a:pPr>
              <a:defRPr/>
            </a:pPr>
            <a:r>
              <a:rPr lang="en-US" sz="2600" b="1" dirty="0" smtClean="0">
                <a:solidFill>
                  <a:schemeClr val="bg2"/>
                </a:solidFill>
                <a:ea typeface="+mn-ea"/>
              </a:rPr>
              <a:t>Introduce ‘Healthy Schools Award’ young </a:t>
            </a:r>
            <a:r>
              <a:rPr lang="en-US" sz="2600" b="1" dirty="0" err="1" smtClean="0">
                <a:solidFill>
                  <a:schemeClr val="bg2"/>
                </a:solidFill>
                <a:ea typeface="+mn-ea"/>
              </a:rPr>
              <a:t>carers</a:t>
            </a:r>
            <a:r>
              <a:rPr lang="en-US" sz="2600" b="1" dirty="0" smtClean="0">
                <a:solidFill>
                  <a:schemeClr val="bg2"/>
                </a:solidFill>
                <a:ea typeface="+mn-ea"/>
              </a:rPr>
              <a:t> support Benchmarks</a:t>
            </a:r>
          </a:p>
          <a:p>
            <a:pPr>
              <a:defRPr/>
            </a:pPr>
            <a:r>
              <a:rPr lang="en-US" sz="2600" b="1" dirty="0" smtClean="0">
                <a:solidFill>
                  <a:srgbClr val="0070C0"/>
                </a:solidFill>
                <a:ea typeface="+mn-ea"/>
              </a:rPr>
              <a:t>Support schools to achieve the National Young Carers in Schools Award</a:t>
            </a:r>
          </a:p>
          <a:p>
            <a:pPr>
              <a:defRPr/>
            </a:pPr>
            <a:r>
              <a:rPr lang="en-US" sz="2200" dirty="0">
                <a:solidFill>
                  <a:srgbClr val="1E9D8B"/>
                </a:solidFill>
              </a:rPr>
              <a:t>Engage with FE/HE &amp; Employers to better support Young Carers</a:t>
            </a:r>
          </a:p>
          <a:p>
            <a:pPr eaLnBrk="1" hangingPunct="1">
              <a:defRPr/>
            </a:pPr>
            <a:endParaRPr lang="en-US" sz="1800" dirty="0" smtClean="0">
              <a:ea typeface="+mn-ea"/>
            </a:endParaRPr>
          </a:p>
          <a:p>
            <a:pPr eaLnBrk="1" hangingPunct="1">
              <a:defRPr/>
            </a:pPr>
            <a:endParaRPr lang="en-US" sz="1800" dirty="0" smtClean="0">
              <a:ea typeface="+mn-ea"/>
            </a:endParaRPr>
          </a:p>
          <a:p>
            <a:pPr eaLnBrk="1" hangingPunct="1">
              <a:defRPr/>
            </a:pPr>
            <a:endParaRPr lang="en-US" sz="1800" dirty="0" smtClean="0">
              <a:ea typeface="+mn-ea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88640"/>
            <a:ext cx="3848100" cy="5544616"/>
          </a:xfrm>
        </p:spPr>
        <p:txBody>
          <a:bodyPr/>
          <a:lstStyle/>
          <a:p>
            <a:pPr>
              <a:defRPr/>
            </a:pPr>
            <a:r>
              <a:rPr lang="en-US" sz="2200" dirty="0"/>
              <a:t>Provide a network of ‘local’ 1:1 Key Workers for young </a:t>
            </a:r>
            <a:r>
              <a:rPr lang="en-US" sz="2200" dirty="0" err="1"/>
              <a:t>carers</a:t>
            </a:r>
            <a:r>
              <a:rPr lang="en-US" sz="2200" dirty="0"/>
              <a:t> to access when needed. </a:t>
            </a:r>
          </a:p>
          <a:p>
            <a:pPr>
              <a:defRPr/>
            </a:pPr>
            <a:r>
              <a:rPr lang="en-US" sz="2200" dirty="0" smtClean="0">
                <a:solidFill>
                  <a:srgbClr val="1E9D8B"/>
                </a:solidFill>
              </a:rPr>
              <a:t>Key </a:t>
            </a:r>
            <a:r>
              <a:rPr lang="en-US" sz="2200" dirty="0">
                <a:solidFill>
                  <a:srgbClr val="1E9D8B"/>
                </a:solidFill>
              </a:rPr>
              <a:t>Workers ensure emergency plans in place</a:t>
            </a:r>
          </a:p>
          <a:p>
            <a:pPr>
              <a:defRPr/>
            </a:pPr>
            <a:r>
              <a:rPr lang="en-US" sz="2200" dirty="0"/>
              <a:t>Develop a network of ‘Street Nannies’ to provide support with tasks in the </a:t>
            </a:r>
            <a:r>
              <a:rPr lang="en-US" sz="2200" dirty="0" smtClean="0"/>
              <a:t>home</a:t>
            </a:r>
            <a:endParaRPr lang="en-US" sz="2200" dirty="0"/>
          </a:p>
          <a:p>
            <a:pPr>
              <a:defRPr/>
            </a:pPr>
            <a:r>
              <a:rPr lang="en-US" sz="2000" dirty="0">
                <a:solidFill>
                  <a:srgbClr val="1E9D8B"/>
                </a:solidFill>
              </a:rPr>
              <a:t>Improve access to </a:t>
            </a:r>
            <a:r>
              <a:rPr lang="en-US" sz="2000" dirty="0" smtClean="0">
                <a:solidFill>
                  <a:srgbClr val="1E9D8B"/>
                </a:solidFill>
              </a:rPr>
              <a:t>Essex specific web </a:t>
            </a:r>
            <a:r>
              <a:rPr lang="en-US" sz="2000" dirty="0">
                <a:solidFill>
                  <a:srgbClr val="1E9D8B"/>
                </a:solidFill>
              </a:rPr>
              <a:t>based information + app development </a:t>
            </a:r>
            <a:r>
              <a:rPr lang="en-US" sz="2000" dirty="0" smtClean="0">
                <a:solidFill>
                  <a:srgbClr val="1E9D8B"/>
                </a:solidFill>
              </a:rPr>
              <a:t>/Facebook groups</a:t>
            </a:r>
            <a:endParaRPr lang="en-US" sz="2000" dirty="0">
              <a:solidFill>
                <a:srgbClr val="1E9D8B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98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8980FC43-E9B0-42A0-9482-4CA40C9972F3}" type="slidenum">
              <a:rPr lang="en-US" sz="1400" smtClean="0">
                <a:solidFill>
                  <a:srgbClr val="1E9D8B"/>
                </a:solidFill>
                <a:latin typeface="Arial" pitchFamily="34" charset="0"/>
              </a:rPr>
              <a:pPr>
                <a:defRPr/>
              </a:pPr>
              <a:t>14</a:t>
            </a:fld>
            <a:endParaRPr lang="en-US" sz="1400" dirty="0" smtClean="0">
              <a:solidFill>
                <a:srgbClr val="1E9D8B"/>
              </a:solidFill>
              <a:latin typeface="Arial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84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Action Plan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052736"/>
            <a:ext cx="3848100" cy="459864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a typeface="+mn-ea"/>
              </a:rPr>
              <a:t>Improve </a:t>
            </a:r>
            <a:r>
              <a:rPr lang="en-US" sz="2400" dirty="0">
                <a:ea typeface="+mn-ea"/>
              </a:rPr>
              <a:t>engagement of GP’s &amp; Health to identify and support young </a:t>
            </a:r>
            <a:r>
              <a:rPr lang="en-US" sz="2400" dirty="0" err="1">
                <a:ea typeface="+mn-ea"/>
              </a:rPr>
              <a:t>carers</a:t>
            </a:r>
            <a:r>
              <a:rPr lang="en-US" sz="2400" dirty="0">
                <a:ea typeface="+mn-ea"/>
              </a:rPr>
              <a:t> in their </a:t>
            </a:r>
            <a:r>
              <a:rPr lang="en-US" sz="2400" dirty="0" smtClean="0">
                <a:ea typeface="+mn-ea"/>
              </a:rPr>
              <a:t>roles</a:t>
            </a:r>
          </a:p>
          <a:p>
            <a:pPr>
              <a:defRPr/>
            </a:pPr>
            <a:r>
              <a:rPr lang="en-US" sz="2400" dirty="0">
                <a:solidFill>
                  <a:srgbClr val="1E9D8B"/>
                </a:solidFill>
              </a:rPr>
              <a:t>Engage </a:t>
            </a:r>
            <a:r>
              <a:rPr lang="en-US" sz="2400" dirty="0" smtClean="0">
                <a:solidFill>
                  <a:srgbClr val="1E9D8B"/>
                </a:solidFill>
              </a:rPr>
              <a:t>school </a:t>
            </a:r>
            <a:r>
              <a:rPr lang="en-US" sz="2400" dirty="0">
                <a:solidFill>
                  <a:srgbClr val="1E9D8B"/>
                </a:solidFill>
              </a:rPr>
              <a:t>n</a:t>
            </a:r>
            <a:r>
              <a:rPr lang="en-US" sz="2400" dirty="0" smtClean="0">
                <a:solidFill>
                  <a:srgbClr val="1E9D8B"/>
                </a:solidFill>
              </a:rPr>
              <a:t>urses and community health workers </a:t>
            </a:r>
            <a:r>
              <a:rPr lang="en-US" sz="2400" dirty="0">
                <a:solidFill>
                  <a:srgbClr val="1E9D8B"/>
                </a:solidFill>
              </a:rPr>
              <a:t>in providing complimentary </a:t>
            </a:r>
            <a:r>
              <a:rPr lang="en-US" sz="2400" dirty="0" smtClean="0">
                <a:solidFill>
                  <a:srgbClr val="1E9D8B"/>
                </a:solidFill>
              </a:rPr>
              <a:t>support</a:t>
            </a:r>
            <a:endParaRPr lang="en-US" sz="2400" dirty="0">
              <a:ea typeface="+mn-ea"/>
            </a:endParaRPr>
          </a:p>
          <a:p>
            <a:pPr>
              <a:defRPr/>
            </a:pPr>
            <a:r>
              <a:rPr lang="en-US" sz="2400" dirty="0">
                <a:ea typeface="+mn-ea"/>
              </a:rPr>
              <a:t>Improve ‘whole family approach’ to assessment and identification</a:t>
            </a:r>
          </a:p>
          <a:p>
            <a:pPr>
              <a:defRPr/>
            </a:pPr>
            <a:r>
              <a:rPr lang="en-US" sz="2400" dirty="0">
                <a:solidFill>
                  <a:srgbClr val="1E9D8B"/>
                </a:solidFill>
                <a:ea typeface="+mn-ea"/>
              </a:rPr>
              <a:t>Improve </a:t>
            </a:r>
            <a:r>
              <a:rPr lang="en-US" sz="2400" dirty="0" smtClean="0">
                <a:solidFill>
                  <a:srgbClr val="1E9D8B"/>
                </a:solidFill>
                <a:ea typeface="+mn-ea"/>
              </a:rPr>
              <a:t>engagement </a:t>
            </a:r>
            <a:r>
              <a:rPr lang="en-US" sz="2400" dirty="0">
                <a:solidFill>
                  <a:srgbClr val="1E9D8B"/>
                </a:solidFill>
                <a:ea typeface="+mn-ea"/>
              </a:rPr>
              <a:t>with BME </a:t>
            </a:r>
            <a:r>
              <a:rPr lang="en-US" sz="2400" dirty="0" smtClean="0">
                <a:solidFill>
                  <a:srgbClr val="1E9D8B"/>
                </a:solidFill>
                <a:ea typeface="+mn-ea"/>
              </a:rPr>
              <a:t>communities</a:t>
            </a:r>
          </a:p>
          <a:p>
            <a:pPr eaLnBrk="1" hangingPunct="1">
              <a:defRPr/>
            </a:pPr>
            <a:endParaRPr lang="en-US" sz="1800" dirty="0" smtClean="0">
              <a:ea typeface="+mn-ea"/>
            </a:endParaRPr>
          </a:p>
          <a:p>
            <a:pPr eaLnBrk="1" hangingPunct="1">
              <a:defRPr/>
            </a:pPr>
            <a:endParaRPr lang="en-US" sz="1800" dirty="0" smtClean="0">
              <a:ea typeface="+mn-ea"/>
            </a:endParaRPr>
          </a:p>
          <a:p>
            <a:pPr eaLnBrk="1" hangingPunct="1">
              <a:defRPr/>
            </a:pPr>
            <a:endParaRPr lang="en-US" sz="1800" dirty="0" smtClean="0">
              <a:ea typeface="+mn-ea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052736"/>
            <a:ext cx="3848100" cy="4464496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Provide personal budgets to most in need</a:t>
            </a:r>
          </a:p>
          <a:p>
            <a:pPr>
              <a:defRPr/>
            </a:pPr>
            <a:r>
              <a:rPr lang="en-US" sz="2400" dirty="0">
                <a:solidFill>
                  <a:srgbClr val="1E9D8B"/>
                </a:solidFill>
              </a:rPr>
              <a:t>Increased access to Specialist services – Mental health</a:t>
            </a:r>
          </a:p>
          <a:p>
            <a:pPr>
              <a:defRPr/>
            </a:pPr>
            <a:r>
              <a:rPr lang="en-US" sz="2400" dirty="0"/>
              <a:t>Provide meaningful ‘respite’ opportunities</a:t>
            </a:r>
          </a:p>
          <a:p>
            <a:pPr>
              <a:defRPr/>
            </a:pPr>
            <a:r>
              <a:rPr lang="en-US" sz="2400" dirty="0" smtClean="0">
                <a:solidFill>
                  <a:srgbClr val="1E9D8B"/>
                </a:solidFill>
              </a:rPr>
              <a:t>Support </a:t>
            </a:r>
            <a:r>
              <a:rPr lang="en-US" sz="2400" dirty="0">
                <a:solidFill>
                  <a:srgbClr val="1E9D8B"/>
                </a:solidFill>
              </a:rPr>
              <a:t>continuation of existing </a:t>
            </a:r>
            <a:r>
              <a:rPr lang="en-US" sz="2400" dirty="0" smtClean="0">
                <a:solidFill>
                  <a:srgbClr val="1E9D8B"/>
                </a:solidFill>
              </a:rPr>
              <a:t>local Groups</a:t>
            </a:r>
            <a:endParaRPr lang="en-US" sz="2400" dirty="0">
              <a:solidFill>
                <a:srgbClr val="1E9D8B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27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F3EC3-4F54-4141-9820-8C188AFD5A24}" type="slidenum">
              <a:rPr lang="en-US" smtClean="0"/>
              <a:pPr>
                <a:defRPr/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67" y="4022515"/>
            <a:ext cx="20882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" y="332656"/>
            <a:ext cx="9144000" cy="486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1720" y="4797153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https://youngcarersinschools.com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00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F3EC3-4F54-4141-9820-8C188AFD5A24}" type="slidenum">
              <a:rPr lang="en-US" smtClean="0"/>
              <a:pPr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67" y="4022515"/>
            <a:ext cx="20882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2527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7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F3EC3-4F54-4141-9820-8C188AFD5A24}" type="slidenum">
              <a:rPr lang="en-US" smtClean="0"/>
              <a:pPr>
                <a:defRPr/>
              </a:pPr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67" y="4022515"/>
            <a:ext cx="20882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1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9" y="5445224"/>
            <a:ext cx="5289060" cy="1299821"/>
          </a:xfrm>
          <a:prstGeom prst="rect">
            <a:avLst/>
          </a:prstGeom>
          <a:noFill/>
          <a:ln w="508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2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476375" y="3933825"/>
            <a:ext cx="633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Arial Black" pitchFamily="34" charset="0"/>
                <a:ea typeface="+mn-ea"/>
              </a:rPr>
              <a:t>            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42844" y="2778103"/>
            <a:ext cx="8712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solidFill>
                <a:srgbClr val="C0504D"/>
              </a:solidFill>
              <a:latin typeface="Verdana" pitchFamily="34" charset="0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4BACC6"/>
              </a:solidFill>
              <a:latin typeface="Calibri"/>
              <a:ea typeface="+mn-ea"/>
            </a:endParaRPr>
          </a:p>
        </p:txBody>
      </p:sp>
      <p:pic>
        <p:nvPicPr>
          <p:cNvPr id="2" name="Picture 2" descr="C:\Users\fiona.radnor\AppData\Local\Microsoft\Windows\Temporary Internet Files\Content.IE5\EDEXF0C0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1358" y="476672"/>
            <a:ext cx="1625600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285728"/>
            <a:ext cx="7025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+mn-ea"/>
              </a:rPr>
              <a:t>The School Young Carers Grou</a:t>
            </a:r>
            <a:r>
              <a:rPr lang="en-GB" sz="40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+mn-ea"/>
              </a:rPr>
              <a:t>p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586787" y="1670690"/>
            <a:ext cx="6786610" cy="4526270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1" dirty="0" smtClean="0">
              <a:solidFill>
                <a:srgbClr val="4BACC6"/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1" dirty="0">
              <a:solidFill>
                <a:srgbClr val="4BACC6"/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1" dirty="0" smtClean="0">
              <a:solidFill>
                <a:srgbClr val="4BAC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When it became clear some of our students were having trouble doing their school work because of the care they were giving at home, setting up a Group which could offer support in school for these students seemed a good idea.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The aim is twofold: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To offer support and provide a voice for the students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To raise awareness of the needs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  of Young Carers our school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1" dirty="0" smtClean="0">
              <a:solidFill>
                <a:srgbClr val="4BACC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37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44675"/>
            <a:ext cx="8208963" cy="41211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GB" sz="2400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defRPr/>
            </a:pPr>
            <a:endParaRPr lang="en-GB" sz="2000" dirty="0" smtClean="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1029" name="Picture 5" descr="C:\Users\fiona.radnor\AppData\Local\Microsoft\Windows\Temporary Internet Files\Content.IE5\EDEXF0C0\MP91021639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873369"/>
            <a:ext cx="4067260" cy="3543312"/>
          </a:xfrm>
          <a:prstGeom prst="rect">
            <a:avLst/>
          </a:prstGeom>
          <a:noFill/>
        </p:spPr>
      </p:pic>
      <p:sp>
        <p:nvSpPr>
          <p:cNvPr id="10" name="Cloud 9"/>
          <p:cNvSpPr/>
          <p:nvPr/>
        </p:nvSpPr>
        <p:spPr>
          <a:xfrm>
            <a:off x="250273" y="1219444"/>
            <a:ext cx="2486080" cy="170767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schemeClr val="tx2"/>
                </a:solidFill>
              </a:rPr>
              <a:t>Recognise the impact of caring on school life</a:t>
            </a:r>
            <a:endParaRPr lang="en-GB" sz="1800" b="1" dirty="0">
              <a:solidFill>
                <a:schemeClr val="tx2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6444208" y="4852510"/>
            <a:ext cx="2286016" cy="121444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Peer support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519171" y="230752"/>
            <a:ext cx="2286016" cy="135732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schemeClr val="tx2"/>
                </a:solidFill>
              </a:rPr>
              <a:t>Advocacy – a voice when needed </a:t>
            </a:r>
            <a:endParaRPr lang="en-GB" sz="1800" b="1" dirty="0">
              <a:solidFill>
                <a:schemeClr val="tx2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509960" y="5316857"/>
            <a:ext cx="2643206" cy="150019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Access to talk to local Young Carers Support 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214282" y="3200595"/>
            <a:ext cx="2286016" cy="135732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Signposting to other agencies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495682" y="4954493"/>
            <a:ext cx="2758127" cy="158417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schemeClr val="tx2"/>
                </a:solidFill>
              </a:rPr>
              <a:t>Point of contact within the school at all times</a:t>
            </a:r>
            <a:endParaRPr lang="en-GB" sz="1800" b="1" dirty="0">
              <a:solidFill>
                <a:schemeClr val="tx2"/>
              </a:solidFill>
            </a:endParaRPr>
          </a:p>
        </p:txBody>
      </p:sp>
      <p:sp>
        <p:nvSpPr>
          <p:cNvPr id="17" name="Cloud 16"/>
          <p:cNvSpPr/>
          <p:nvPr/>
        </p:nvSpPr>
        <p:spPr>
          <a:xfrm>
            <a:off x="6575151" y="3208467"/>
            <a:ext cx="2242529" cy="1388385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schemeClr val="tx2"/>
                </a:solidFill>
              </a:rPr>
              <a:t>Support accessing  activities </a:t>
            </a:r>
            <a:endParaRPr lang="en-GB" sz="18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0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+mn-ea"/>
              </a:rPr>
              <a:t>Support</a:t>
            </a:r>
            <a:endParaRPr lang="en-GB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6686122" y="1772816"/>
            <a:ext cx="2014311" cy="100843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Information 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2987824" y="230752"/>
            <a:ext cx="2286016" cy="135732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Social situations </a:t>
            </a:r>
            <a:endParaRPr lang="en-GB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2CACDF91-4417-4513-8B8B-221C62E8943A}" type="slidenum">
              <a:rPr lang="en-US" sz="1400" smtClean="0">
                <a:solidFill>
                  <a:srgbClr val="1E9D8B"/>
                </a:solidFill>
                <a:latin typeface="Arial" pitchFamily="34" charset="0"/>
              </a:rPr>
              <a:pPr>
                <a:defRPr/>
              </a:pPr>
              <a:t>2</a:t>
            </a:fld>
            <a:endParaRPr lang="en-US" sz="1400" dirty="0" smtClean="0">
              <a:solidFill>
                <a:srgbClr val="1E9D8B"/>
              </a:solidFill>
              <a:latin typeface="Arial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Policy Context</a:t>
            </a:r>
            <a:endParaRPr lang="en-US" dirty="0" smtClean="0">
              <a:ea typeface="+mj-ea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848600" cy="3789040"/>
          </a:xfrm>
        </p:spPr>
        <p:txBody>
          <a:bodyPr/>
          <a:lstStyle/>
          <a:p>
            <a:r>
              <a:rPr lang="en-GB" sz="2200" dirty="0"/>
              <a:t>The Government commitment to young carers was reaffirmed in October 2014 - </a:t>
            </a:r>
          </a:p>
          <a:p>
            <a:r>
              <a:rPr lang="en-GB" sz="2200" b="1" i="1" dirty="0">
                <a:solidFill>
                  <a:srgbClr val="1E9D8B"/>
                </a:solidFill>
              </a:rPr>
              <a:t>“Children and young people will be protected from inappropriate caring and have the support they need to learn, develop and thrive and to enjoy positive childhoods”</a:t>
            </a:r>
            <a:r>
              <a:rPr lang="en-GB" sz="2200" b="1" dirty="0">
                <a:solidFill>
                  <a:srgbClr val="1E9D8B"/>
                </a:solidFill>
              </a:rPr>
              <a:t>.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The Children and Families Act 2014 defines a young carer as </a:t>
            </a:r>
            <a:endParaRPr lang="en-GB" sz="2200" b="1" dirty="0"/>
          </a:p>
          <a:p>
            <a:pPr marL="0" indent="0">
              <a:buNone/>
            </a:pPr>
            <a:r>
              <a:rPr lang="en-GB" sz="2200" b="1" dirty="0">
                <a:solidFill>
                  <a:srgbClr val="1E9D8B"/>
                </a:solidFill>
              </a:rPr>
              <a:t>“..a person under 18 who provides or intends to provide care for another person (of any age, except where that care is provided for payment, pursuant to a contract or as voluntary work)” </a:t>
            </a:r>
          </a:p>
        </p:txBody>
      </p:sp>
    </p:spTree>
    <p:extLst>
      <p:ext uri="{BB962C8B-B14F-4D97-AF65-F5344CB8AC3E}">
        <p14:creationId xmlns:p14="http://schemas.microsoft.com/office/powerpoint/2010/main" val="1076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92896"/>
            <a:ext cx="1992263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238" y="255795"/>
            <a:ext cx="8820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  <a:latin typeface="Calibri"/>
                <a:ea typeface="+mn-ea"/>
              </a:rPr>
              <a:t>Often </a:t>
            </a:r>
            <a:r>
              <a:rPr lang="en-GB" dirty="0">
                <a:solidFill>
                  <a:srgbClr val="7030A0"/>
                </a:solidFill>
                <a:latin typeface="Calibri"/>
                <a:ea typeface="+mn-ea"/>
              </a:rPr>
              <a:t>late or miss days </a:t>
            </a:r>
            <a:r>
              <a:rPr lang="en-GB" dirty="0" smtClean="0">
                <a:solidFill>
                  <a:srgbClr val="7030A0"/>
                </a:solidFill>
                <a:latin typeface="Calibri"/>
                <a:ea typeface="+mn-ea"/>
              </a:rPr>
              <a:t>for </a:t>
            </a:r>
            <a:r>
              <a:rPr lang="en-GB" dirty="0">
                <a:solidFill>
                  <a:srgbClr val="7030A0"/>
                </a:solidFill>
                <a:latin typeface="Calibri"/>
                <a:ea typeface="+mn-ea"/>
              </a:rPr>
              <a:t>no apparent reason.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Calibri"/>
                <a:ea typeface="+mn-ea"/>
              </a:rPr>
              <a:t>Often/periodically  </a:t>
            </a:r>
            <a:r>
              <a:rPr lang="en-GB" dirty="0">
                <a:solidFill>
                  <a:schemeClr val="tx2"/>
                </a:solidFill>
                <a:latin typeface="Calibri"/>
                <a:ea typeface="+mn-ea"/>
              </a:rPr>
              <a:t>tired or withdrawn. </a:t>
            </a:r>
            <a:endParaRPr lang="en-GB" dirty="0" smtClean="0">
              <a:solidFill>
                <a:schemeClr val="tx2"/>
              </a:solidFill>
              <a:latin typeface="Calibri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  <a:latin typeface="Calibri"/>
                <a:ea typeface="+mn-ea"/>
              </a:rPr>
              <a:t>Have difficulty </a:t>
            </a:r>
            <a:r>
              <a:rPr lang="en-GB" dirty="0">
                <a:solidFill>
                  <a:srgbClr val="7030A0"/>
                </a:solidFill>
                <a:latin typeface="Calibri"/>
                <a:ea typeface="+mn-ea"/>
              </a:rPr>
              <a:t>joining in extra curricular activities. </a:t>
            </a:r>
            <a:r>
              <a:rPr lang="en-GB" dirty="0" smtClean="0">
                <a:solidFill>
                  <a:srgbClr val="7030A0"/>
                </a:solidFill>
                <a:latin typeface="Calibri"/>
                <a:ea typeface="+mn-ea"/>
              </a:rPr>
              <a:t>Make excuses not to be involved. </a:t>
            </a:r>
            <a:endParaRPr lang="en-GB" dirty="0">
              <a:solidFill>
                <a:srgbClr val="7030A0"/>
              </a:solidFill>
              <a:latin typeface="Calibri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Calibri"/>
                <a:ea typeface="+mn-ea"/>
              </a:rPr>
              <a:t>Isolated. This can be </a:t>
            </a:r>
            <a:r>
              <a:rPr lang="en-GB" dirty="0">
                <a:solidFill>
                  <a:schemeClr val="tx2"/>
                </a:solidFill>
                <a:latin typeface="Calibri"/>
                <a:ea typeface="+mn-ea"/>
              </a:rPr>
              <a:t>either because of the situation in the family or because they lack social skills when with their peers. In contrast, they may be confident with adults. </a:t>
            </a:r>
            <a:endParaRPr lang="en-GB" dirty="0" smtClean="0">
              <a:solidFill>
                <a:schemeClr val="tx2"/>
              </a:solidFill>
              <a:latin typeface="Calibri"/>
              <a:ea typeface="+mn-ea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  <a:latin typeface="Calibri"/>
                <a:ea typeface="+mn-ea"/>
              </a:rPr>
              <a:t>A </a:t>
            </a:r>
            <a:r>
              <a:rPr lang="en-GB" dirty="0">
                <a:solidFill>
                  <a:srgbClr val="7030A0"/>
                </a:solidFill>
                <a:latin typeface="Calibri"/>
                <a:ea typeface="+mn-ea"/>
              </a:rPr>
              <a:t>victim of bullying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/>
                <a:ea typeface="+mn-ea"/>
              </a:rPr>
              <a:t>Under- achievement. Homework/coursework may be of poor quality, not submitted on time or not handed in at all.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  <a:latin typeface="Calibri"/>
                <a:ea typeface="+mn-ea"/>
              </a:rPr>
              <a:t>Expressed anxiety </a:t>
            </a:r>
            <a:r>
              <a:rPr lang="en-GB" dirty="0">
                <a:solidFill>
                  <a:srgbClr val="7030A0"/>
                </a:solidFill>
                <a:latin typeface="Calibri"/>
                <a:ea typeface="+mn-ea"/>
              </a:rPr>
              <a:t>or concern over ill/disabled relative.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/>
                <a:ea typeface="+mn-ea"/>
              </a:rPr>
              <a:t>Behavioural </a:t>
            </a:r>
            <a:r>
              <a:rPr lang="en-GB" dirty="0" smtClean="0">
                <a:solidFill>
                  <a:schemeClr val="tx2"/>
                </a:solidFill>
                <a:latin typeface="Calibri"/>
                <a:ea typeface="+mn-ea"/>
              </a:rPr>
              <a:t>problems…rudeness, lack of care, etc. as the </a:t>
            </a:r>
            <a:r>
              <a:rPr lang="en-GB" dirty="0">
                <a:solidFill>
                  <a:schemeClr val="tx2"/>
                </a:solidFill>
                <a:latin typeface="Calibri"/>
                <a:ea typeface="+mn-ea"/>
              </a:rPr>
              <a:t>young </a:t>
            </a:r>
            <a:r>
              <a:rPr lang="en-GB" dirty="0" smtClean="0">
                <a:solidFill>
                  <a:schemeClr val="tx2"/>
                </a:solidFill>
                <a:latin typeface="Calibri"/>
                <a:ea typeface="+mn-ea"/>
              </a:rPr>
              <a:t>person </a:t>
            </a:r>
            <a:r>
              <a:rPr lang="en-GB" dirty="0">
                <a:solidFill>
                  <a:schemeClr val="tx2"/>
                </a:solidFill>
                <a:latin typeface="Calibri"/>
                <a:ea typeface="+mn-ea"/>
              </a:rPr>
              <a:t>takes out their pent-up frustration or stress at school.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srgbClr val="7030A0"/>
                </a:solidFill>
                <a:latin typeface="Calibri"/>
                <a:ea typeface="+mn-ea"/>
              </a:rPr>
              <a:t>Physical problems such as back pain from </a:t>
            </a:r>
            <a:r>
              <a:rPr lang="en-GB" dirty="0" smtClean="0">
                <a:solidFill>
                  <a:srgbClr val="7030A0"/>
                </a:solidFill>
                <a:latin typeface="Calibri"/>
                <a:ea typeface="+mn-ea"/>
              </a:rPr>
              <a:t>lifting an </a:t>
            </a:r>
            <a:r>
              <a:rPr lang="en-GB" dirty="0">
                <a:solidFill>
                  <a:srgbClr val="7030A0"/>
                </a:solidFill>
                <a:latin typeface="Calibri"/>
                <a:ea typeface="+mn-ea"/>
              </a:rPr>
              <a:t>adult</a:t>
            </a:r>
            <a:r>
              <a:rPr lang="en-GB" dirty="0" smtClean="0">
                <a:solidFill>
                  <a:srgbClr val="7030A0"/>
                </a:solidFill>
                <a:latin typeface="Calibri"/>
                <a:ea typeface="+mn-ea"/>
              </a:rPr>
              <a:t>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  <a:latin typeface="Calibri"/>
                <a:ea typeface="+mn-ea"/>
              </a:rPr>
              <a:t>Over sensitivity to others who are upset, etc. Adopting carers role.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  <a:latin typeface="Calibri"/>
                <a:ea typeface="+mn-ea"/>
              </a:rPr>
              <a:t>Reluctance to talk about home/relatives.</a:t>
            </a:r>
            <a:endParaRPr lang="en-GB" dirty="0">
              <a:solidFill>
                <a:srgbClr val="7030A0"/>
              </a:solidFill>
              <a:latin typeface="Calibri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3535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+mn-ea"/>
              </a:rPr>
              <a:t>Identifying a young carer at school</a:t>
            </a:r>
            <a:endParaRPr lang="en-GB" sz="36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7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42843" y="142852"/>
            <a:ext cx="2420489" cy="12144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white"/>
                </a:solidFill>
              </a:rPr>
              <a:t>Cope in an emergency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429388" y="214290"/>
            <a:ext cx="2357454" cy="857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white"/>
                </a:solidFill>
              </a:rPr>
              <a:t>Personal care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2928926" y="142852"/>
            <a:ext cx="2928958" cy="9286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white"/>
                </a:solidFill>
              </a:rPr>
              <a:t>Emotional support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1060823" y="1545045"/>
            <a:ext cx="2450321" cy="9463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white"/>
                </a:solidFill>
              </a:rPr>
              <a:t>Caring for a sibling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6286512" y="1571612"/>
            <a:ext cx="2071702" cy="7858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white"/>
                </a:solidFill>
              </a:rPr>
              <a:t>M</a:t>
            </a:r>
            <a:r>
              <a:rPr lang="en-GB" sz="1800" dirty="0" smtClean="0">
                <a:solidFill>
                  <a:prstClr val="white"/>
                </a:solidFill>
              </a:rPr>
              <a:t>edication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7143768" y="2571744"/>
            <a:ext cx="1785950" cy="7143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white"/>
                </a:solidFill>
              </a:rPr>
              <a:t>Shopping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929322" y="4143380"/>
            <a:ext cx="2928958" cy="9286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white"/>
                </a:solidFill>
              </a:rPr>
              <a:t>K</a:t>
            </a:r>
            <a:r>
              <a:rPr lang="en-GB" sz="1800" dirty="0" smtClean="0">
                <a:solidFill>
                  <a:prstClr val="white"/>
                </a:solidFill>
              </a:rPr>
              <a:t>eeping an eye on someone 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4908339" y="1071546"/>
            <a:ext cx="1571636" cy="7143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white"/>
                </a:solidFill>
              </a:rPr>
              <a:t>Lifting 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142843" y="2723814"/>
            <a:ext cx="1928826" cy="7143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white"/>
                </a:solidFill>
              </a:rPr>
              <a:t>Housework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3281106" y="2107397"/>
            <a:ext cx="2928958" cy="9286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white"/>
                </a:solidFill>
              </a:rPr>
              <a:t>Pay bills/finances 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4229678" y="3256388"/>
            <a:ext cx="2928958" cy="9286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white"/>
                </a:solidFill>
              </a:rPr>
              <a:t>Provide extra income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1613658" y="3418308"/>
            <a:ext cx="2428860" cy="7858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white"/>
                </a:solidFill>
              </a:rPr>
              <a:t>Prepare meals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3281106" y="4607727"/>
            <a:ext cx="2358024" cy="9286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white"/>
                </a:solidFill>
              </a:rPr>
              <a:t>Social care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91709" y="6015191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+mn-ea"/>
              </a:rPr>
              <a:t>What young carers may do…</a:t>
            </a:r>
            <a:endParaRPr lang="en-GB" sz="40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142843" y="3976767"/>
            <a:ext cx="1571636" cy="7143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white"/>
                </a:solidFill>
              </a:rPr>
              <a:t>Cooking </a:t>
            </a:r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1028" name="Picture 4" descr="Image result for thinking face 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11" y="4143380"/>
            <a:ext cx="1663477" cy="24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3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2844" y="1571612"/>
            <a:ext cx="1785950" cy="9286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Late to school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5984" y="1785926"/>
            <a:ext cx="2143140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Difficulties concentrating 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02697" y="1094567"/>
            <a:ext cx="2000232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Stressed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62812" y="5060116"/>
            <a:ext cx="1857388" cy="7143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Friendships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5720" y="4000504"/>
            <a:ext cx="2286016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Being bullied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86578" y="2714620"/>
            <a:ext cx="2214578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Behavioural problems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429388" y="3786190"/>
            <a:ext cx="1928826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Poor results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72330" y="1428736"/>
            <a:ext cx="1928826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Poor attendance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348" y="2714620"/>
            <a:ext cx="2357454" cy="10001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Struggle to open about home life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14942" y="1951823"/>
            <a:ext cx="1714512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Bad back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00298" y="5857892"/>
            <a:ext cx="2214578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Grief/possible loss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00628" y="5857892"/>
            <a:ext cx="3000396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Difficulty in engaging in after school activities 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348" y="0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Possible effects of caring on school life, (physical and emotional well-being) </a:t>
            </a:r>
            <a:endParaRPr lang="en-GB" sz="36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63646" y="4997229"/>
            <a:ext cx="1546193" cy="7143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Trust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2844" y="5859307"/>
            <a:ext cx="1714512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</a:rPr>
              <a:t>Tiredness</a:t>
            </a:r>
            <a:endParaRPr lang="en-GB" sz="1800" dirty="0">
              <a:solidFill>
                <a:prstClr val="black"/>
              </a:solidFill>
            </a:endParaRPr>
          </a:p>
        </p:txBody>
      </p:sp>
      <p:pic>
        <p:nvPicPr>
          <p:cNvPr id="21" name="Picture 4" descr="Image result for thinking face 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28" y="2339708"/>
            <a:ext cx="2349419" cy="34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5214942" y="4726842"/>
            <a:ext cx="1349342" cy="5595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6096" y="4775782"/>
            <a:ext cx="106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  <a:latin typeface="Calibri"/>
                <a:ea typeface="+mn-ea"/>
              </a:rPr>
              <a:t>Whoa!</a:t>
            </a:r>
            <a:endParaRPr lang="en-GB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63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" y="548681"/>
            <a:ext cx="9079556" cy="568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426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E9D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– Downs CE Primary in Kent</a:t>
            </a:r>
            <a:endParaRPr lang="en-GB" dirty="0">
              <a:solidFill>
                <a:srgbClr val="1E9D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" y="585014"/>
            <a:ext cx="9187056" cy="565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2335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E9D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– Downs CE Primary in Kent</a:t>
            </a:r>
            <a:endParaRPr lang="en-GB" dirty="0">
              <a:solidFill>
                <a:srgbClr val="1E9D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3528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37" y="2564904"/>
            <a:ext cx="5420880" cy="4176464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332656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2016/17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data shows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Primary Schools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in Mid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Essex have young carers in their student population.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2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2CACDF91-4417-4513-8B8B-221C62E8943A}" type="slidenum">
              <a:rPr lang="en-US" sz="1400" smtClean="0">
                <a:solidFill>
                  <a:srgbClr val="1E9D8B"/>
                </a:solidFill>
                <a:latin typeface="Arial" pitchFamily="34" charset="0"/>
              </a:rPr>
              <a:pPr>
                <a:defRPr/>
              </a:pPr>
              <a:t>26</a:t>
            </a:fld>
            <a:endParaRPr lang="en-US" sz="1400" dirty="0" smtClean="0">
              <a:solidFill>
                <a:srgbClr val="1E9D8B"/>
              </a:solidFill>
              <a:latin typeface="Arial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848600" cy="34290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  <a:defRPr/>
            </a:pPr>
            <a:r>
              <a:rPr lang="en-GB" sz="2800" b="1" dirty="0" smtClean="0"/>
              <a:t>Young carers referral for assessment – follow link for online referral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b="1" dirty="0">
                <a:hlinkClick r:id="rId3"/>
              </a:rPr>
              <a:t>http://youth.essex.gov.uk/schools/young-carers-assessment</a:t>
            </a:r>
            <a:r>
              <a:rPr lang="en-GB" b="1" dirty="0" smtClean="0">
                <a:hlinkClick r:id="rId3"/>
              </a:rPr>
              <a:t>/</a:t>
            </a:r>
            <a:endParaRPr lang="en-GB" b="1" dirty="0" smtClean="0"/>
          </a:p>
          <a:p>
            <a:pPr marL="0" indent="0">
              <a:buNone/>
              <a:defRPr/>
            </a:pPr>
            <a:endParaRPr lang="en-GB" b="1" dirty="0" smtClean="0"/>
          </a:p>
          <a:p>
            <a:pPr marL="0" indent="0">
              <a:buNone/>
              <a:defRPr/>
            </a:pPr>
            <a:r>
              <a:rPr lang="en-GB" sz="2800" b="1" dirty="0" smtClean="0">
                <a:solidFill>
                  <a:srgbClr val="1E9D8B"/>
                </a:solidFill>
              </a:rPr>
              <a:t>Will be independently carried out by </a:t>
            </a:r>
          </a:p>
          <a:p>
            <a:pPr marL="0" indent="0">
              <a:buNone/>
              <a:defRPr/>
            </a:pPr>
            <a:r>
              <a:rPr lang="en-GB" sz="2800" b="1" dirty="0" smtClean="0">
                <a:solidFill>
                  <a:srgbClr val="1E9D8B"/>
                </a:solidFill>
              </a:rPr>
              <a:t>Targeted </a:t>
            </a:r>
            <a:r>
              <a:rPr lang="en-GB" sz="2800" b="1" dirty="0">
                <a:solidFill>
                  <a:srgbClr val="1E9D8B"/>
                </a:solidFill>
              </a:rPr>
              <a:t>Youth </a:t>
            </a:r>
            <a:r>
              <a:rPr lang="en-GB" sz="2800" b="1" dirty="0" smtClean="0">
                <a:solidFill>
                  <a:srgbClr val="1E9D8B"/>
                </a:solidFill>
              </a:rPr>
              <a:t>Advisers (ECC)</a:t>
            </a:r>
            <a:endParaRPr lang="en-GB" sz="2800" b="1" dirty="0">
              <a:solidFill>
                <a:srgbClr val="1E9D8B"/>
              </a:solidFill>
            </a:endParaRPr>
          </a:p>
          <a:p>
            <a:pPr marL="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1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916832"/>
            <a:ext cx="7774632" cy="3086472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Working together with young carers themselves, we must ensure we increase the</a:t>
            </a:r>
            <a:r>
              <a:rPr lang="en-GB" sz="3200" dirty="0"/>
              <a:t> recognition, identification and support of Young Carers in Essex.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DF208-F6BA-48D2-BE32-DFD9BEF01210}" type="slidenum">
              <a:rPr lang="en-US" smtClean="0"/>
              <a:pPr>
                <a:defRPr/>
              </a:pPr>
              <a:t>27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2CACDF91-4417-4513-8B8B-221C62E8943A}" type="slidenum">
              <a:rPr lang="en-US" sz="1400" smtClean="0">
                <a:solidFill>
                  <a:srgbClr val="1E9D8B"/>
                </a:solidFill>
                <a:latin typeface="Arial" pitchFamily="34" charset="0"/>
              </a:rPr>
              <a:pPr>
                <a:defRPr/>
              </a:pPr>
              <a:t>3</a:t>
            </a:fld>
            <a:endParaRPr lang="en-US" sz="1400" dirty="0" smtClean="0">
              <a:solidFill>
                <a:srgbClr val="1E9D8B"/>
              </a:solidFill>
              <a:latin typeface="Arial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Policy Context</a:t>
            </a:r>
            <a:endParaRPr lang="en-US" dirty="0" smtClean="0">
              <a:ea typeface="+mj-ea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848600" cy="3429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The </a:t>
            </a:r>
            <a:r>
              <a:rPr lang="en-GB" dirty="0"/>
              <a:t>Children and Families Act 2014, in conjunction with the Care Act 2014, seeks to make sure young carers get the support they need. Under this Act, </a:t>
            </a:r>
            <a:endParaRPr lang="en-GB" dirty="0" smtClean="0"/>
          </a:p>
          <a:p>
            <a:pPr>
              <a:defRPr/>
            </a:pPr>
            <a:r>
              <a:rPr lang="en-GB" sz="2800" b="1" dirty="0" smtClean="0">
                <a:solidFill>
                  <a:srgbClr val="1E9D8B"/>
                </a:solidFill>
              </a:rPr>
              <a:t>local </a:t>
            </a:r>
            <a:r>
              <a:rPr lang="en-GB" sz="2800" b="1" dirty="0">
                <a:solidFill>
                  <a:srgbClr val="1E9D8B"/>
                </a:solidFill>
              </a:rPr>
              <a:t>authorities are expected to take reasonable steps to identify young carers so they can be offered a Statutory Needs Assessment leading to appropriate support</a:t>
            </a:r>
            <a:r>
              <a:rPr lang="en-GB" sz="2800" dirty="0">
                <a:solidFill>
                  <a:srgbClr val="1E9D8B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8640"/>
            <a:ext cx="2016224" cy="28386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F3EC3-4F54-4141-9820-8C188AFD5A24}" type="slidenum">
              <a:rPr lang="en-US" smtClean="0"/>
              <a:pPr>
                <a:defRPr/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860566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37099"/>
            <a:ext cx="3375926" cy="125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0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90" y="3140968"/>
            <a:ext cx="8788017" cy="24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F3EC3-4F54-4141-9820-8C188AFD5A24}" type="slidenum">
              <a:rPr lang="en-US" smtClean="0"/>
              <a:pPr>
                <a:defRPr/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853" y="3049095"/>
            <a:ext cx="20882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23922"/>
            <a:ext cx="3312368" cy="12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188640"/>
            <a:ext cx="2016224" cy="283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pic>
    </p:spTree>
    <p:extLst>
      <p:ext uri="{BB962C8B-B14F-4D97-AF65-F5344CB8AC3E}">
        <p14:creationId xmlns:p14="http://schemas.microsoft.com/office/powerpoint/2010/main" val="9386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1E9D8B"/>
                </a:solidFill>
              </a:rPr>
              <a:t>Supporting Young Carers in Essex</a:t>
            </a:r>
            <a:endParaRPr lang="en-GB" b="1" dirty="0">
              <a:solidFill>
                <a:srgbClr val="1E9D8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F3EC3-4F54-4141-9820-8C188AFD5A24}" type="slidenum">
              <a:rPr lang="en-US" smtClean="0"/>
              <a:pPr>
                <a:defRPr/>
              </a:pPr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204864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is estimated that there are in excess of </a:t>
            </a:r>
            <a:r>
              <a:rPr lang="en-GB" sz="3600" b="1" dirty="0">
                <a:solidFill>
                  <a:srgbClr val="1E9D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10,000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young carers in Essex who provide care to someone every day,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almost </a:t>
            </a:r>
            <a:r>
              <a:rPr lang="en-GB" sz="3600" b="1" dirty="0">
                <a:solidFill>
                  <a:srgbClr val="1E9D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6,000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providing more than one hour of care a day.</a:t>
            </a:r>
          </a:p>
        </p:txBody>
      </p:sp>
    </p:spTree>
    <p:extLst>
      <p:ext uri="{BB962C8B-B14F-4D97-AF65-F5344CB8AC3E}">
        <p14:creationId xmlns:p14="http://schemas.microsoft.com/office/powerpoint/2010/main" val="35439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600" cy="1143000"/>
          </a:xfrm>
        </p:spPr>
        <p:txBody>
          <a:bodyPr/>
          <a:lstStyle/>
          <a:p>
            <a:r>
              <a:rPr lang="en-GB" sz="2400" b="1" dirty="0"/>
              <a:t>M</a:t>
            </a:r>
            <a:r>
              <a:rPr lang="en-GB" sz="2400" b="1" dirty="0" smtClean="0"/>
              <a:t>any young carers suffer </a:t>
            </a:r>
            <a:r>
              <a:rPr lang="en-GB" sz="2400" b="1" dirty="0"/>
              <a:t>consequences that can be serious and long lasting.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848600" cy="3645024"/>
          </a:xfrm>
        </p:spPr>
        <p:txBody>
          <a:bodyPr/>
          <a:lstStyle/>
          <a:p>
            <a:r>
              <a:rPr lang="en-GB" dirty="0" smtClean="0"/>
              <a:t>1 </a:t>
            </a:r>
            <a:r>
              <a:rPr lang="en-GB" dirty="0"/>
              <a:t>in 20 misses school because of their caring responsibilities.</a:t>
            </a:r>
          </a:p>
          <a:p>
            <a:r>
              <a:rPr lang="en-GB" dirty="0" smtClean="0">
                <a:solidFill>
                  <a:srgbClr val="1E9D8B"/>
                </a:solidFill>
              </a:rPr>
              <a:t>Significantly </a:t>
            </a:r>
            <a:r>
              <a:rPr lang="en-GB" dirty="0">
                <a:solidFill>
                  <a:srgbClr val="1E9D8B"/>
                </a:solidFill>
              </a:rPr>
              <a:t>lower educational attainment at GCSE level, </a:t>
            </a:r>
            <a:r>
              <a:rPr lang="en-GB" dirty="0" smtClean="0">
                <a:solidFill>
                  <a:srgbClr val="1E9D8B"/>
                </a:solidFill>
              </a:rPr>
              <a:t> </a:t>
            </a:r>
            <a:r>
              <a:rPr lang="en-GB" dirty="0">
                <a:solidFill>
                  <a:srgbClr val="1E9D8B"/>
                </a:solidFill>
              </a:rPr>
              <a:t>equivalent to nine grades lower overall than their peers e.g. the difference between nine B’s and nine C’s.</a:t>
            </a:r>
          </a:p>
          <a:p>
            <a:r>
              <a:rPr lang="en-GB" dirty="0" smtClean="0"/>
              <a:t>1.5 </a:t>
            </a:r>
            <a:r>
              <a:rPr lang="en-GB" dirty="0"/>
              <a:t>times more likely than their peers to be from </a:t>
            </a:r>
            <a:r>
              <a:rPr lang="en-GB" dirty="0" smtClean="0"/>
              <a:t>BAME and 2x as </a:t>
            </a:r>
            <a:r>
              <a:rPr lang="en-GB" dirty="0"/>
              <a:t>likely to not speak English as their first language.</a:t>
            </a:r>
          </a:p>
          <a:p>
            <a:r>
              <a:rPr lang="en-GB" dirty="0" smtClean="0">
                <a:solidFill>
                  <a:srgbClr val="1E9D8B"/>
                </a:solidFill>
              </a:rPr>
              <a:t>1.5 </a:t>
            </a:r>
            <a:r>
              <a:rPr lang="en-GB" dirty="0">
                <a:solidFill>
                  <a:srgbClr val="1E9D8B"/>
                </a:solidFill>
              </a:rPr>
              <a:t>times more likely than their peers to have </a:t>
            </a:r>
            <a:r>
              <a:rPr lang="en-GB" dirty="0" smtClean="0">
                <a:solidFill>
                  <a:srgbClr val="1E9D8B"/>
                </a:solidFill>
              </a:rPr>
              <a:t>SEN </a:t>
            </a:r>
            <a:r>
              <a:rPr lang="en-GB" dirty="0">
                <a:solidFill>
                  <a:srgbClr val="1E9D8B"/>
                </a:solidFill>
              </a:rPr>
              <a:t>or a disability.</a:t>
            </a:r>
          </a:p>
          <a:p>
            <a:r>
              <a:rPr lang="en-GB" dirty="0" smtClean="0"/>
              <a:t>Average </a:t>
            </a:r>
            <a:r>
              <a:rPr lang="en-GB" dirty="0"/>
              <a:t>annual income for families with a young carer is £5000 less than families who do not have a young carer.</a:t>
            </a:r>
          </a:p>
          <a:p>
            <a:r>
              <a:rPr lang="en-GB" dirty="0" smtClean="0">
                <a:solidFill>
                  <a:srgbClr val="1E9D8B"/>
                </a:solidFill>
              </a:rPr>
              <a:t>Essex 2015, young </a:t>
            </a:r>
            <a:r>
              <a:rPr lang="en-GB" dirty="0">
                <a:solidFill>
                  <a:srgbClr val="1E9D8B"/>
                </a:solidFill>
              </a:rPr>
              <a:t>adult carers had a NEET rate of 30</a:t>
            </a:r>
            <a:r>
              <a:rPr lang="en-GB" dirty="0" smtClean="0">
                <a:solidFill>
                  <a:srgbClr val="1E9D8B"/>
                </a:solidFill>
              </a:rPr>
              <a:t>% - 6x </a:t>
            </a:r>
            <a:r>
              <a:rPr lang="en-GB" dirty="0" err="1" smtClean="0">
                <a:solidFill>
                  <a:srgbClr val="1E9D8B"/>
                </a:solidFill>
              </a:rPr>
              <a:t>av</a:t>
            </a:r>
            <a:endParaRPr lang="en-GB" dirty="0">
              <a:solidFill>
                <a:srgbClr val="1E9D8B"/>
              </a:solidFill>
            </a:endParaRPr>
          </a:p>
          <a:p>
            <a:r>
              <a:rPr lang="en-GB" dirty="0"/>
              <a:t>Many </a:t>
            </a:r>
            <a:r>
              <a:rPr lang="en-GB" dirty="0" smtClean="0"/>
              <a:t>come </a:t>
            </a:r>
            <a:r>
              <a:rPr lang="en-GB" dirty="0"/>
              <a:t>from hidden and marginalised groups, including children caring for family members with mental illness or a substance dependency.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F3EC3-4F54-4141-9820-8C188AFD5A24}" type="slidenum">
              <a:rPr lang="en-US" smtClean="0"/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8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48600" cy="1143000"/>
          </a:xfrm>
        </p:spPr>
        <p:txBody>
          <a:bodyPr/>
          <a:lstStyle/>
          <a:p>
            <a:r>
              <a:rPr lang="en-GB" dirty="0"/>
              <a:t>Young Carers and Young Adult Carers tell us </a:t>
            </a:r>
            <a:r>
              <a:rPr lang="en-GB" dirty="0" smtClean="0"/>
              <a:t>that……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848600" cy="4320480"/>
          </a:xfrm>
        </p:spPr>
        <p:txBody>
          <a:bodyPr/>
          <a:lstStyle/>
          <a:p>
            <a:r>
              <a:rPr lang="en-GB" dirty="0" smtClean="0"/>
              <a:t>Many </a:t>
            </a:r>
            <a:r>
              <a:rPr lang="en-GB" dirty="0"/>
              <a:t>were bullied at school for their caring role</a:t>
            </a:r>
          </a:p>
          <a:p>
            <a:r>
              <a:rPr lang="en-GB" dirty="0">
                <a:solidFill>
                  <a:srgbClr val="1E9D8B"/>
                </a:solidFill>
              </a:rPr>
              <a:t>More than 1 day per month was lost at school through lateness or absence due to caring.</a:t>
            </a:r>
          </a:p>
          <a:p>
            <a:r>
              <a:rPr lang="en-GB" dirty="0"/>
              <a:t>50% find college or university difficult due to their caring role</a:t>
            </a:r>
          </a:p>
          <a:p>
            <a:r>
              <a:rPr lang="en-GB" dirty="0">
                <a:solidFill>
                  <a:srgbClr val="1E9D8B"/>
                </a:solidFill>
              </a:rPr>
              <a:t>Nearly 90% of young adult carers felt they had not received good career advice at school</a:t>
            </a:r>
          </a:p>
          <a:p>
            <a:r>
              <a:rPr lang="en-GB" dirty="0" smtClean="0"/>
              <a:t>Over </a:t>
            </a:r>
            <a:r>
              <a:rPr lang="en-GB" dirty="0"/>
              <a:t>50% reported a mental health problem – twice the national average.</a:t>
            </a:r>
          </a:p>
          <a:p>
            <a:r>
              <a:rPr lang="en-GB" b="1" dirty="0" smtClean="0">
                <a:solidFill>
                  <a:schemeClr val="bg2"/>
                </a:solidFill>
              </a:rPr>
              <a:t>SHEU 2016 – “Young </a:t>
            </a:r>
            <a:r>
              <a:rPr lang="en-GB" b="1" dirty="0">
                <a:solidFill>
                  <a:schemeClr val="bg2"/>
                </a:solidFill>
              </a:rPr>
              <a:t>carers, pupils receiving free school meals and pupils with special needs in mainstream schools are generally less positive about their lives compared to their peers</a:t>
            </a:r>
            <a:r>
              <a:rPr lang="en-GB" b="1" dirty="0" smtClean="0">
                <a:solidFill>
                  <a:schemeClr val="bg2"/>
                </a:solidFill>
              </a:rPr>
              <a:t>.”</a:t>
            </a:r>
            <a:endParaRPr lang="en-GB" b="1" dirty="0">
              <a:solidFill>
                <a:schemeClr val="bg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F3EC3-4F54-4141-9820-8C188AFD5A24}" type="slidenum">
              <a:rPr lang="en-US" smtClean="0"/>
              <a:pPr>
                <a:defRPr/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DF208-F6BA-48D2-BE32-DFD9BEF01210}" type="slidenum">
              <a:rPr lang="en-US" smtClean="0"/>
              <a:pPr>
                <a:defRPr/>
              </a:pPr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0764468">
            <a:off x="2486845" y="763474"/>
            <a:ext cx="64087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Nobody understood what I actually did!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3861048"/>
            <a:ext cx="41764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wish I had the opportunity to go to a school better equipped to support me</a:t>
            </a:r>
            <a:endParaRPr lang="en-U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714990">
            <a:off x="-707465" y="2866393"/>
            <a:ext cx="58064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E9D8B"/>
                </a:solidFill>
                <a:effectLst/>
              </a:rPr>
              <a:t>I felt isolated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E9D8B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66211" y="2428726"/>
            <a:ext cx="58451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 don’t have a social life, if I get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‘respite’ what do I do?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93544" y="1121940"/>
            <a:ext cx="29707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Estrangelo Edessa" panose="03080600000000000000" pitchFamily="66" charset="0"/>
                <a:cs typeface="Estrangelo Edessa" panose="03080600000000000000" pitchFamily="66" charset="0"/>
              </a:rPr>
              <a:t>I got no help from GP’s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0082038">
            <a:off x="3385162" y="4437260"/>
            <a:ext cx="588921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Facebook gives me seconds of ‘normal’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113" y="919774"/>
            <a:ext cx="271564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isn’t a role or an obligation, it’s a way of life</a:t>
            </a:r>
            <a:endParaRPr lang="en-US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181" y="287601"/>
            <a:ext cx="4808172" cy="630942"/>
          </a:xfrm>
          <a:prstGeom prst="rect">
            <a:avLst/>
          </a:prstGeom>
          <a:solidFill>
            <a:srgbClr val="1E9D8B"/>
          </a:solidFill>
        </p:spPr>
        <p:txBody>
          <a:bodyPr wrap="square" rtlCol="0">
            <a:spAutoFit/>
          </a:bodyPr>
          <a:lstStyle/>
          <a:p>
            <a:r>
              <a:rPr lang="en-GB" sz="3500" kern="0" dirty="0">
                <a:solidFill>
                  <a:schemeClr val="bg1"/>
                </a:solidFill>
                <a:latin typeface="Arial"/>
                <a:cs typeface="+mj-cs"/>
              </a:rPr>
              <a:t>What we were told….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5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blank">
  <a:themeElements>
    <a:clrScheme name="Blank Presentation 1">
      <a:dk1>
        <a:srgbClr val="000000"/>
      </a:dk1>
      <a:lt1>
        <a:srgbClr val="FFFFFF"/>
      </a:lt1>
      <a:dk2>
        <a:srgbClr val="B3995D"/>
      </a:dk2>
      <a:lt2>
        <a:srgbClr val="D00F44"/>
      </a:lt2>
      <a:accent1>
        <a:srgbClr val="C75B12"/>
      </a:accent1>
      <a:accent2>
        <a:srgbClr val="850057"/>
      </a:accent2>
      <a:accent3>
        <a:srgbClr val="FFFFFF"/>
      </a:accent3>
      <a:accent4>
        <a:srgbClr val="000000"/>
      </a:accent4>
      <a:accent5>
        <a:srgbClr val="E0B5AA"/>
      </a:accent5>
      <a:accent6>
        <a:srgbClr val="78004E"/>
      </a:accent6>
      <a:hlink>
        <a:srgbClr val="4B306A"/>
      </a:hlink>
      <a:folHlink>
        <a:srgbClr val="0083BE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B3995D"/>
        </a:dk2>
        <a:lt2>
          <a:srgbClr val="D00F44"/>
        </a:lt2>
        <a:accent1>
          <a:srgbClr val="C75B12"/>
        </a:accent1>
        <a:accent2>
          <a:srgbClr val="850057"/>
        </a:accent2>
        <a:accent3>
          <a:srgbClr val="FFFFFF"/>
        </a:accent3>
        <a:accent4>
          <a:srgbClr val="000000"/>
        </a:accent4>
        <a:accent5>
          <a:srgbClr val="E0B5AA"/>
        </a:accent5>
        <a:accent6>
          <a:srgbClr val="78004E"/>
        </a:accent6>
        <a:hlink>
          <a:srgbClr val="4B306A"/>
        </a:hlink>
        <a:folHlink>
          <a:srgbClr val="0083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1099</TotalTime>
  <Words>1476</Words>
  <Application>Microsoft Office PowerPoint</Application>
  <PresentationFormat>On-screen Show (4:3)</PresentationFormat>
  <Paragraphs>190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ＭＳ Ｐゴシック</vt:lpstr>
      <vt:lpstr>ＭＳ Ｐゴシック</vt:lpstr>
      <vt:lpstr>Aharoni</vt:lpstr>
      <vt:lpstr>Arial</vt:lpstr>
      <vt:lpstr>Arial Black</vt:lpstr>
      <vt:lpstr>Calibri</vt:lpstr>
      <vt:lpstr>Comic Sans MS</vt:lpstr>
      <vt:lpstr>Estrangelo Edessa</vt:lpstr>
      <vt:lpstr>Narkisim</vt:lpstr>
      <vt:lpstr>Times</vt:lpstr>
      <vt:lpstr>Verdana</vt:lpstr>
      <vt:lpstr>blank</vt:lpstr>
      <vt:lpstr>Office Theme</vt:lpstr>
      <vt:lpstr>1_Office Theme</vt:lpstr>
      <vt:lpstr>2_Office Theme</vt:lpstr>
      <vt:lpstr>3_Office Theme</vt:lpstr>
      <vt:lpstr>Supporting Young Carers in Essex</vt:lpstr>
      <vt:lpstr>Policy Context</vt:lpstr>
      <vt:lpstr>Policy Context</vt:lpstr>
      <vt:lpstr>PowerPoint Presentation</vt:lpstr>
      <vt:lpstr>PowerPoint Presentation</vt:lpstr>
      <vt:lpstr>Supporting Young Carers in Essex</vt:lpstr>
      <vt:lpstr>Many young carers suffer consequences that can be serious and long lasting. </vt:lpstr>
      <vt:lpstr>Young Carers and Young Adult Carers tell us that……</vt:lpstr>
      <vt:lpstr>PowerPoint Presentation</vt:lpstr>
      <vt:lpstr>PowerPoint Presentation</vt:lpstr>
      <vt:lpstr>PowerPoint Presentation</vt:lpstr>
      <vt:lpstr>Key Areas of Improvement identified</vt:lpstr>
      <vt:lpstr>Action Plan</vt:lpstr>
      <vt:lpstr>Action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Essex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here</dc:title>
  <dc:creator>tim.frances</dc:creator>
  <cp:lastModifiedBy>P Langmead</cp:lastModifiedBy>
  <cp:revision>73</cp:revision>
  <cp:lastPrinted>2016-09-07T12:21:56Z</cp:lastPrinted>
  <dcterms:created xsi:type="dcterms:W3CDTF">2016-09-02T14:02:31Z</dcterms:created>
  <dcterms:modified xsi:type="dcterms:W3CDTF">2017-03-03T07:35:46Z</dcterms:modified>
</cp:coreProperties>
</file>