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256" r:id="rId2"/>
    <p:sldId id="265" r:id="rId3"/>
    <p:sldId id="311" r:id="rId4"/>
    <p:sldId id="342" r:id="rId5"/>
    <p:sldId id="343" r:id="rId6"/>
    <p:sldId id="344" r:id="rId7"/>
    <p:sldId id="345" r:id="rId8"/>
    <p:sldId id="346" r:id="rId9"/>
    <p:sldId id="317" r:id="rId10"/>
    <p:sldId id="258" r:id="rId11"/>
    <p:sldId id="328" r:id="rId12"/>
    <p:sldId id="263" r:id="rId13"/>
    <p:sldId id="341" r:id="rId14"/>
    <p:sldId id="264" r:id="rId15"/>
    <p:sldId id="313" r:id="rId16"/>
    <p:sldId id="260" r:id="rId17"/>
    <p:sldId id="261" r:id="rId18"/>
    <p:sldId id="329" r:id="rId19"/>
    <p:sldId id="330" r:id="rId20"/>
    <p:sldId id="331" r:id="rId21"/>
    <p:sldId id="332" r:id="rId22"/>
    <p:sldId id="337" r:id="rId23"/>
    <p:sldId id="259" r:id="rId24"/>
    <p:sldId id="333" r:id="rId25"/>
    <p:sldId id="318" r:id="rId26"/>
    <p:sldId id="334" r:id="rId27"/>
    <p:sldId id="319" r:id="rId28"/>
    <p:sldId id="321" r:id="rId29"/>
    <p:sldId id="340" r:id="rId30"/>
    <p:sldId id="274" r:id="rId31"/>
    <p:sldId id="275" r:id="rId32"/>
    <p:sldId id="335" r:id="rId33"/>
    <p:sldId id="276" r:id="rId34"/>
    <p:sldId id="322" r:id="rId35"/>
    <p:sldId id="277" r:id="rId36"/>
    <p:sldId id="279" r:id="rId37"/>
    <p:sldId id="280" r:id="rId38"/>
    <p:sldId id="282" r:id="rId39"/>
    <p:sldId id="283" r:id="rId40"/>
    <p:sldId id="284" r:id="rId41"/>
    <p:sldId id="287" r:id="rId42"/>
    <p:sldId id="323" r:id="rId43"/>
    <p:sldId id="289" r:id="rId44"/>
    <p:sldId id="292" r:id="rId45"/>
    <p:sldId id="294" r:id="rId46"/>
    <p:sldId id="295" r:id="rId47"/>
    <p:sldId id="296" r:id="rId48"/>
    <p:sldId id="297" r:id="rId49"/>
    <p:sldId id="299" r:id="rId50"/>
    <p:sldId id="300" r:id="rId51"/>
    <p:sldId id="301" r:id="rId52"/>
    <p:sldId id="347" r:id="rId53"/>
    <p:sldId id="348" r:id="rId54"/>
    <p:sldId id="336" r:id="rId55"/>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0" autoAdjust="0"/>
    <p:restoredTop sz="73913" autoAdjust="0"/>
  </p:normalViewPr>
  <p:slideViewPr>
    <p:cSldViewPr snapToGrid="0">
      <p:cViewPr varScale="1">
        <p:scale>
          <a:sx n="116" d="100"/>
          <a:sy n="116" d="100"/>
        </p:scale>
        <p:origin x="222" y="108"/>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1B2692-E1E1-4F4E-8119-A62318B1D938}"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GB"/>
        </a:p>
      </dgm:t>
    </dgm:pt>
    <dgm:pt modelId="{B4FE1BAB-776D-40D0-8E6C-80D5E963C594}">
      <dgm:prSet phldrT="[Text]" custT="1"/>
      <dgm:spPr/>
      <dgm:t>
        <a:bodyPr/>
        <a:lstStyle/>
        <a:p>
          <a:r>
            <a:rPr lang="en-GB" sz="3600" b="1" dirty="0" smtClean="0"/>
            <a:t>Refer to the Rule</a:t>
          </a:r>
          <a:endParaRPr lang="en-GB" sz="3600" b="1" dirty="0"/>
        </a:p>
      </dgm:t>
    </dgm:pt>
    <dgm:pt modelId="{67FC2B38-926A-49DA-9AAF-39C6DAA8F3C1}" type="sibTrans" cxnId="{34A126EF-BAAB-4305-9414-67A8751E4C66}">
      <dgm:prSet/>
      <dgm:spPr/>
      <dgm:t>
        <a:bodyPr/>
        <a:lstStyle/>
        <a:p>
          <a:endParaRPr lang="en-GB"/>
        </a:p>
      </dgm:t>
    </dgm:pt>
    <dgm:pt modelId="{40A5A89B-3454-4ECC-8835-9109CE6B1F85}" type="parTrans" cxnId="{34A126EF-BAAB-4305-9414-67A8751E4C66}">
      <dgm:prSet/>
      <dgm:spPr/>
      <dgm:t>
        <a:bodyPr/>
        <a:lstStyle/>
        <a:p>
          <a:endParaRPr lang="en-GB"/>
        </a:p>
      </dgm:t>
    </dgm:pt>
    <dgm:pt modelId="{5774A6A3-4D69-4244-86AC-165800137A99}">
      <dgm:prSet phldrT="[Text]" custT="1"/>
      <dgm:spPr/>
      <dgm:t>
        <a:bodyPr/>
        <a:lstStyle/>
        <a:p>
          <a:r>
            <a:rPr lang="en-GB" sz="3600" b="1" dirty="0" smtClean="0"/>
            <a:t>Use “We” statements</a:t>
          </a:r>
          <a:endParaRPr lang="en-GB" sz="3600" b="1" dirty="0"/>
        </a:p>
      </dgm:t>
    </dgm:pt>
    <dgm:pt modelId="{677B64E1-57F6-436D-A4B2-90D53D483A72}" type="sibTrans" cxnId="{EE5970B1-0F2C-43F3-8451-1EFF4F0B5198}">
      <dgm:prSet/>
      <dgm:spPr/>
      <dgm:t>
        <a:bodyPr/>
        <a:lstStyle/>
        <a:p>
          <a:endParaRPr lang="en-GB"/>
        </a:p>
      </dgm:t>
    </dgm:pt>
    <dgm:pt modelId="{14727839-E55A-48BE-96F2-AF9B4DA1D846}" type="parTrans" cxnId="{EE5970B1-0F2C-43F3-8451-1EFF4F0B5198}">
      <dgm:prSet/>
      <dgm:spPr/>
      <dgm:t>
        <a:bodyPr/>
        <a:lstStyle/>
        <a:p>
          <a:endParaRPr lang="en-GB"/>
        </a:p>
      </dgm:t>
    </dgm:pt>
    <dgm:pt modelId="{182B4C9C-3DA6-486D-A5FE-C535A1AF6837}">
      <dgm:prSet phldrT="[Text]" custT="1"/>
      <dgm:spPr/>
      <dgm:t>
        <a:bodyPr/>
        <a:lstStyle/>
        <a:p>
          <a:r>
            <a:rPr lang="en-GB" sz="3600" b="1" dirty="0" smtClean="0"/>
            <a:t>Tactically Ignore if appropriate</a:t>
          </a:r>
          <a:endParaRPr lang="en-GB" sz="3600" b="1" dirty="0"/>
        </a:p>
      </dgm:t>
    </dgm:pt>
    <dgm:pt modelId="{E765B62B-EDDF-4A9D-82BA-46C5AF290DD2}" type="sibTrans" cxnId="{0CD58367-29C2-4A13-9FC6-3189A27134BC}">
      <dgm:prSet/>
      <dgm:spPr/>
      <dgm:t>
        <a:bodyPr/>
        <a:lstStyle/>
        <a:p>
          <a:endParaRPr lang="en-GB"/>
        </a:p>
      </dgm:t>
    </dgm:pt>
    <dgm:pt modelId="{D4521746-B6B9-41C5-B711-04093BC341BE}" type="parTrans" cxnId="{0CD58367-29C2-4A13-9FC6-3189A27134BC}">
      <dgm:prSet/>
      <dgm:spPr/>
      <dgm:t>
        <a:bodyPr/>
        <a:lstStyle/>
        <a:p>
          <a:endParaRPr lang="en-GB"/>
        </a:p>
      </dgm:t>
    </dgm:pt>
    <dgm:pt modelId="{DB6C9E00-1B15-47F8-85D9-0A508A0C0B89}">
      <dgm:prSet custT="1"/>
      <dgm:spPr/>
      <dgm:t>
        <a:bodyPr/>
        <a:lstStyle/>
        <a:p>
          <a:r>
            <a:rPr lang="en-GB" sz="3600" b="1" dirty="0" smtClean="0"/>
            <a:t>Use Language of Choice</a:t>
          </a:r>
          <a:endParaRPr lang="en-GB" sz="3600" b="1" dirty="0"/>
        </a:p>
      </dgm:t>
    </dgm:pt>
    <dgm:pt modelId="{7C46EFBB-7770-43DB-B216-AC235EF6BFA9}" type="parTrans" cxnId="{87501269-7A3A-482B-9559-DFC7AAB76F5E}">
      <dgm:prSet/>
      <dgm:spPr/>
      <dgm:t>
        <a:bodyPr/>
        <a:lstStyle/>
        <a:p>
          <a:endParaRPr lang="en-GB"/>
        </a:p>
      </dgm:t>
    </dgm:pt>
    <dgm:pt modelId="{CA880F66-9B8A-4786-AF97-80806F9905BA}" type="sibTrans" cxnId="{87501269-7A3A-482B-9559-DFC7AAB76F5E}">
      <dgm:prSet/>
      <dgm:spPr/>
      <dgm:t>
        <a:bodyPr/>
        <a:lstStyle/>
        <a:p>
          <a:endParaRPr lang="en-GB"/>
        </a:p>
      </dgm:t>
    </dgm:pt>
    <dgm:pt modelId="{39C2F59F-57BB-4F0F-A95A-B03B61FE59BF}">
      <dgm:prSet custT="1"/>
      <dgm:spPr/>
      <dgm:t>
        <a:bodyPr/>
        <a:lstStyle/>
        <a:p>
          <a:r>
            <a:rPr lang="en-GB" sz="3600" b="1" dirty="0" smtClean="0"/>
            <a:t>Issue Consequence</a:t>
          </a:r>
          <a:endParaRPr lang="en-GB" sz="3600" b="1" dirty="0"/>
        </a:p>
      </dgm:t>
    </dgm:pt>
    <dgm:pt modelId="{8FE6FDF4-2767-4842-83C2-FE779E8BF1F5}" type="parTrans" cxnId="{AC752E12-5CD9-42DB-9CDF-AC3177936A8C}">
      <dgm:prSet/>
      <dgm:spPr/>
      <dgm:t>
        <a:bodyPr/>
        <a:lstStyle/>
        <a:p>
          <a:endParaRPr lang="en-GB"/>
        </a:p>
      </dgm:t>
    </dgm:pt>
    <dgm:pt modelId="{AAAF0D40-0FC5-47FB-BFC6-D29E5D7170C8}" type="sibTrans" cxnId="{AC752E12-5CD9-42DB-9CDF-AC3177936A8C}">
      <dgm:prSet/>
      <dgm:spPr/>
      <dgm:t>
        <a:bodyPr/>
        <a:lstStyle/>
        <a:p>
          <a:endParaRPr lang="en-GB"/>
        </a:p>
      </dgm:t>
    </dgm:pt>
    <dgm:pt modelId="{30C6ACCB-CB9D-46E7-942B-571C1D438945}" type="pres">
      <dgm:prSet presAssocID="{921B2692-E1E1-4F4E-8119-A62318B1D938}" presName="linearFlow" presStyleCnt="0">
        <dgm:presLayoutVars>
          <dgm:resizeHandles val="exact"/>
        </dgm:presLayoutVars>
      </dgm:prSet>
      <dgm:spPr/>
      <dgm:t>
        <a:bodyPr/>
        <a:lstStyle/>
        <a:p>
          <a:endParaRPr lang="en-GB"/>
        </a:p>
      </dgm:t>
    </dgm:pt>
    <dgm:pt modelId="{0A13F4FA-4299-4925-816E-B7F6C893FE71}" type="pres">
      <dgm:prSet presAssocID="{182B4C9C-3DA6-486D-A5FE-C535A1AF6837}" presName="node" presStyleLbl="node1" presStyleIdx="0" presStyleCnt="5" custScaleX="294129">
        <dgm:presLayoutVars>
          <dgm:bulletEnabled val="1"/>
        </dgm:presLayoutVars>
      </dgm:prSet>
      <dgm:spPr/>
      <dgm:t>
        <a:bodyPr/>
        <a:lstStyle/>
        <a:p>
          <a:endParaRPr lang="en-GB"/>
        </a:p>
      </dgm:t>
    </dgm:pt>
    <dgm:pt modelId="{87BF1D04-DFE1-4403-9B9C-307C921BA2D1}" type="pres">
      <dgm:prSet presAssocID="{E765B62B-EDDF-4A9D-82BA-46C5AF290DD2}" presName="sibTrans" presStyleLbl="sibTrans2D1" presStyleIdx="0" presStyleCnt="4"/>
      <dgm:spPr/>
      <dgm:t>
        <a:bodyPr/>
        <a:lstStyle/>
        <a:p>
          <a:endParaRPr lang="en-GB"/>
        </a:p>
      </dgm:t>
    </dgm:pt>
    <dgm:pt modelId="{0BF79039-7AF0-41B4-B2BB-5EED41CF0426}" type="pres">
      <dgm:prSet presAssocID="{E765B62B-EDDF-4A9D-82BA-46C5AF290DD2}" presName="connectorText" presStyleLbl="sibTrans2D1" presStyleIdx="0" presStyleCnt="4"/>
      <dgm:spPr/>
      <dgm:t>
        <a:bodyPr/>
        <a:lstStyle/>
        <a:p>
          <a:endParaRPr lang="en-GB"/>
        </a:p>
      </dgm:t>
    </dgm:pt>
    <dgm:pt modelId="{A8E588F5-23C5-4181-AB21-735F80EF8B86}" type="pres">
      <dgm:prSet presAssocID="{5774A6A3-4D69-4244-86AC-165800137A99}" presName="node" presStyleLbl="node1" presStyleIdx="1" presStyleCnt="5" custScaleX="294129">
        <dgm:presLayoutVars>
          <dgm:bulletEnabled val="1"/>
        </dgm:presLayoutVars>
      </dgm:prSet>
      <dgm:spPr/>
      <dgm:t>
        <a:bodyPr/>
        <a:lstStyle/>
        <a:p>
          <a:endParaRPr lang="en-GB"/>
        </a:p>
      </dgm:t>
    </dgm:pt>
    <dgm:pt modelId="{6278459A-3EB5-4CE0-97EB-5CB7DA0C8144}" type="pres">
      <dgm:prSet presAssocID="{677B64E1-57F6-436D-A4B2-90D53D483A72}" presName="sibTrans" presStyleLbl="sibTrans2D1" presStyleIdx="1" presStyleCnt="4"/>
      <dgm:spPr/>
      <dgm:t>
        <a:bodyPr/>
        <a:lstStyle/>
        <a:p>
          <a:endParaRPr lang="en-GB"/>
        </a:p>
      </dgm:t>
    </dgm:pt>
    <dgm:pt modelId="{6E7D1120-1675-4F45-93ED-711897E5B85F}" type="pres">
      <dgm:prSet presAssocID="{677B64E1-57F6-436D-A4B2-90D53D483A72}" presName="connectorText" presStyleLbl="sibTrans2D1" presStyleIdx="1" presStyleCnt="4"/>
      <dgm:spPr/>
      <dgm:t>
        <a:bodyPr/>
        <a:lstStyle/>
        <a:p>
          <a:endParaRPr lang="en-GB"/>
        </a:p>
      </dgm:t>
    </dgm:pt>
    <dgm:pt modelId="{5D13C6CF-737E-4F8A-AF83-C0C379C26A7A}" type="pres">
      <dgm:prSet presAssocID="{B4FE1BAB-776D-40D0-8E6C-80D5E963C594}" presName="node" presStyleLbl="node1" presStyleIdx="2" presStyleCnt="5" custScaleX="295474">
        <dgm:presLayoutVars>
          <dgm:bulletEnabled val="1"/>
        </dgm:presLayoutVars>
      </dgm:prSet>
      <dgm:spPr/>
      <dgm:t>
        <a:bodyPr/>
        <a:lstStyle/>
        <a:p>
          <a:endParaRPr lang="en-GB"/>
        </a:p>
      </dgm:t>
    </dgm:pt>
    <dgm:pt modelId="{7436B4BF-FFFF-49D3-B46C-31E374CADF0D}" type="pres">
      <dgm:prSet presAssocID="{67FC2B38-926A-49DA-9AAF-39C6DAA8F3C1}" presName="sibTrans" presStyleLbl="sibTrans2D1" presStyleIdx="2" presStyleCnt="4"/>
      <dgm:spPr/>
      <dgm:t>
        <a:bodyPr/>
        <a:lstStyle/>
        <a:p>
          <a:endParaRPr lang="en-GB"/>
        </a:p>
      </dgm:t>
    </dgm:pt>
    <dgm:pt modelId="{0595A378-70F6-4293-9003-96D271572B3D}" type="pres">
      <dgm:prSet presAssocID="{67FC2B38-926A-49DA-9AAF-39C6DAA8F3C1}" presName="connectorText" presStyleLbl="sibTrans2D1" presStyleIdx="2" presStyleCnt="4"/>
      <dgm:spPr/>
      <dgm:t>
        <a:bodyPr/>
        <a:lstStyle/>
        <a:p>
          <a:endParaRPr lang="en-GB"/>
        </a:p>
      </dgm:t>
    </dgm:pt>
    <dgm:pt modelId="{01D28C2C-C571-40AF-B0F3-C6BEBBE1A08B}" type="pres">
      <dgm:prSet presAssocID="{DB6C9E00-1B15-47F8-85D9-0A508A0C0B89}" presName="node" presStyleLbl="node1" presStyleIdx="3" presStyleCnt="5" custScaleX="295474">
        <dgm:presLayoutVars>
          <dgm:bulletEnabled val="1"/>
        </dgm:presLayoutVars>
      </dgm:prSet>
      <dgm:spPr/>
      <dgm:t>
        <a:bodyPr/>
        <a:lstStyle/>
        <a:p>
          <a:endParaRPr lang="en-GB"/>
        </a:p>
      </dgm:t>
    </dgm:pt>
    <dgm:pt modelId="{CBF5F924-3BA3-4423-BAC8-2C152076625D}" type="pres">
      <dgm:prSet presAssocID="{CA880F66-9B8A-4786-AF97-80806F9905BA}" presName="sibTrans" presStyleLbl="sibTrans2D1" presStyleIdx="3" presStyleCnt="4"/>
      <dgm:spPr/>
      <dgm:t>
        <a:bodyPr/>
        <a:lstStyle/>
        <a:p>
          <a:endParaRPr lang="en-GB"/>
        </a:p>
      </dgm:t>
    </dgm:pt>
    <dgm:pt modelId="{B50E50A7-C8E6-457F-BA30-42B1278DDE41}" type="pres">
      <dgm:prSet presAssocID="{CA880F66-9B8A-4786-AF97-80806F9905BA}" presName="connectorText" presStyleLbl="sibTrans2D1" presStyleIdx="3" presStyleCnt="4"/>
      <dgm:spPr/>
      <dgm:t>
        <a:bodyPr/>
        <a:lstStyle/>
        <a:p>
          <a:endParaRPr lang="en-GB"/>
        </a:p>
      </dgm:t>
    </dgm:pt>
    <dgm:pt modelId="{6C27AABB-2AC1-46ED-97CD-0D0DFBE5DD50}" type="pres">
      <dgm:prSet presAssocID="{39C2F59F-57BB-4F0F-A95A-B03B61FE59BF}" presName="node" presStyleLbl="node1" presStyleIdx="4" presStyleCnt="5" custScaleX="295474">
        <dgm:presLayoutVars>
          <dgm:bulletEnabled val="1"/>
        </dgm:presLayoutVars>
      </dgm:prSet>
      <dgm:spPr/>
      <dgm:t>
        <a:bodyPr/>
        <a:lstStyle/>
        <a:p>
          <a:endParaRPr lang="en-GB"/>
        </a:p>
      </dgm:t>
    </dgm:pt>
  </dgm:ptLst>
  <dgm:cxnLst>
    <dgm:cxn modelId="{142AEF29-BDE3-4A94-835D-EE1AD4B7E579}" type="presOf" srcId="{DB6C9E00-1B15-47F8-85D9-0A508A0C0B89}" destId="{01D28C2C-C571-40AF-B0F3-C6BEBBE1A08B}" srcOrd="0" destOrd="0" presId="urn:microsoft.com/office/officeart/2005/8/layout/process2"/>
    <dgm:cxn modelId="{34A126EF-BAAB-4305-9414-67A8751E4C66}" srcId="{921B2692-E1E1-4F4E-8119-A62318B1D938}" destId="{B4FE1BAB-776D-40D0-8E6C-80D5E963C594}" srcOrd="2" destOrd="0" parTransId="{40A5A89B-3454-4ECC-8835-9109CE6B1F85}" sibTransId="{67FC2B38-926A-49DA-9AAF-39C6DAA8F3C1}"/>
    <dgm:cxn modelId="{20499509-D79D-45A9-B576-4262917B09E0}" type="presOf" srcId="{67FC2B38-926A-49DA-9AAF-39C6DAA8F3C1}" destId="{7436B4BF-FFFF-49D3-B46C-31E374CADF0D}" srcOrd="0" destOrd="0" presId="urn:microsoft.com/office/officeart/2005/8/layout/process2"/>
    <dgm:cxn modelId="{AC752E12-5CD9-42DB-9CDF-AC3177936A8C}" srcId="{921B2692-E1E1-4F4E-8119-A62318B1D938}" destId="{39C2F59F-57BB-4F0F-A95A-B03B61FE59BF}" srcOrd="4" destOrd="0" parTransId="{8FE6FDF4-2767-4842-83C2-FE779E8BF1F5}" sibTransId="{AAAF0D40-0FC5-47FB-BFC6-D29E5D7170C8}"/>
    <dgm:cxn modelId="{8113260D-0FE0-4EB2-9625-0BC4EAF5A0A2}" type="presOf" srcId="{CA880F66-9B8A-4786-AF97-80806F9905BA}" destId="{CBF5F924-3BA3-4423-BAC8-2C152076625D}" srcOrd="0" destOrd="0" presId="urn:microsoft.com/office/officeart/2005/8/layout/process2"/>
    <dgm:cxn modelId="{B269790F-59BD-477D-9061-ED03D85C0692}" type="presOf" srcId="{677B64E1-57F6-436D-A4B2-90D53D483A72}" destId="{6278459A-3EB5-4CE0-97EB-5CB7DA0C8144}" srcOrd="0" destOrd="0" presId="urn:microsoft.com/office/officeart/2005/8/layout/process2"/>
    <dgm:cxn modelId="{B23C98D9-6138-45E1-B831-415A820E39FA}" type="presOf" srcId="{921B2692-E1E1-4F4E-8119-A62318B1D938}" destId="{30C6ACCB-CB9D-46E7-942B-571C1D438945}" srcOrd="0" destOrd="0" presId="urn:microsoft.com/office/officeart/2005/8/layout/process2"/>
    <dgm:cxn modelId="{1ACFAAAF-1967-48FD-BFB7-99C17FA9EE3E}" type="presOf" srcId="{182B4C9C-3DA6-486D-A5FE-C535A1AF6837}" destId="{0A13F4FA-4299-4925-816E-B7F6C893FE71}" srcOrd="0" destOrd="0" presId="urn:microsoft.com/office/officeart/2005/8/layout/process2"/>
    <dgm:cxn modelId="{AC5B5E42-D72E-4B94-BC8F-CCFBDF0E3EDC}" type="presOf" srcId="{E765B62B-EDDF-4A9D-82BA-46C5AF290DD2}" destId="{0BF79039-7AF0-41B4-B2BB-5EED41CF0426}" srcOrd="1" destOrd="0" presId="urn:microsoft.com/office/officeart/2005/8/layout/process2"/>
    <dgm:cxn modelId="{D052AF4F-6686-4678-855C-920E5C982A26}" type="presOf" srcId="{CA880F66-9B8A-4786-AF97-80806F9905BA}" destId="{B50E50A7-C8E6-457F-BA30-42B1278DDE41}" srcOrd="1" destOrd="0" presId="urn:microsoft.com/office/officeart/2005/8/layout/process2"/>
    <dgm:cxn modelId="{77629EAC-F478-4912-9817-63AF8B32F14E}" type="presOf" srcId="{E765B62B-EDDF-4A9D-82BA-46C5AF290DD2}" destId="{87BF1D04-DFE1-4403-9B9C-307C921BA2D1}" srcOrd="0" destOrd="0" presId="urn:microsoft.com/office/officeart/2005/8/layout/process2"/>
    <dgm:cxn modelId="{04D17466-64CF-44AE-8472-10A8E0289AE0}" type="presOf" srcId="{B4FE1BAB-776D-40D0-8E6C-80D5E963C594}" destId="{5D13C6CF-737E-4F8A-AF83-C0C379C26A7A}" srcOrd="0" destOrd="0" presId="urn:microsoft.com/office/officeart/2005/8/layout/process2"/>
    <dgm:cxn modelId="{A0373A30-5752-4C61-ABB2-5CDF98A7067A}" type="presOf" srcId="{5774A6A3-4D69-4244-86AC-165800137A99}" destId="{A8E588F5-23C5-4181-AB21-735F80EF8B86}" srcOrd="0" destOrd="0" presId="urn:microsoft.com/office/officeart/2005/8/layout/process2"/>
    <dgm:cxn modelId="{0CD58367-29C2-4A13-9FC6-3189A27134BC}" srcId="{921B2692-E1E1-4F4E-8119-A62318B1D938}" destId="{182B4C9C-3DA6-486D-A5FE-C535A1AF6837}" srcOrd="0" destOrd="0" parTransId="{D4521746-B6B9-41C5-B711-04093BC341BE}" sibTransId="{E765B62B-EDDF-4A9D-82BA-46C5AF290DD2}"/>
    <dgm:cxn modelId="{EE5970B1-0F2C-43F3-8451-1EFF4F0B5198}" srcId="{921B2692-E1E1-4F4E-8119-A62318B1D938}" destId="{5774A6A3-4D69-4244-86AC-165800137A99}" srcOrd="1" destOrd="0" parTransId="{14727839-E55A-48BE-96F2-AF9B4DA1D846}" sibTransId="{677B64E1-57F6-436D-A4B2-90D53D483A72}"/>
    <dgm:cxn modelId="{5519B0F1-2731-410C-BACA-15426B181718}" type="presOf" srcId="{67FC2B38-926A-49DA-9AAF-39C6DAA8F3C1}" destId="{0595A378-70F6-4293-9003-96D271572B3D}" srcOrd="1" destOrd="0" presId="urn:microsoft.com/office/officeart/2005/8/layout/process2"/>
    <dgm:cxn modelId="{798F2B87-6F49-413B-8BAD-971073F25160}" type="presOf" srcId="{677B64E1-57F6-436D-A4B2-90D53D483A72}" destId="{6E7D1120-1675-4F45-93ED-711897E5B85F}" srcOrd="1" destOrd="0" presId="urn:microsoft.com/office/officeart/2005/8/layout/process2"/>
    <dgm:cxn modelId="{87501269-7A3A-482B-9559-DFC7AAB76F5E}" srcId="{921B2692-E1E1-4F4E-8119-A62318B1D938}" destId="{DB6C9E00-1B15-47F8-85D9-0A508A0C0B89}" srcOrd="3" destOrd="0" parTransId="{7C46EFBB-7770-43DB-B216-AC235EF6BFA9}" sibTransId="{CA880F66-9B8A-4786-AF97-80806F9905BA}"/>
    <dgm:cxn modelId="{07FF8851-0526-48C7-8E49-B5D97D525BC6}" type="presOf" srcId="{39C2F59F-57BB-4F0F-A95A-B03B61FE59BF}" destId="{6C27AABB-2AC1-46ED-97CD-0D0DFBE5DD50}" srcOrd="0" destOrd="0" presId="urn:microsoft.com/office/officeart/2005/8/layout/process2"/>
    <dgm:cxn modelId="{17808E43-DBCC-4B80-8F0D-DE40D21B4428}" type="presParOf" srcId="{30C6ACCB-CB9D-46E7-942B-571C1D438945}" destId="{0A13F4FA-4299-4925-816E-B7F6C893FE71}" srcOrd="0" destOrd="0" presId="urn:microsoft.com/office/officeart/2005/8/layout/process2"/>
    <dgm:cxn modelId="{640DA588-5F8E-4150-8949-B19C0938FA81}" type="presParOf" srcId="{30C6ACCB-CB9D-46E7-942B-571C1D438945}" destId="{87BF1D04-DFE1-4403-9B9C-307C921BA2D1}" srcOrd="1" destOrd="0" presId="urn:microsoft.com/office/officeart/2005/8/layout/process2"/>
    <dgm:cxn modelId="{C6F84501-D34B-4337-8465-1975388B033C}" type="presParOf" srcId="{87BF1D04-DFE1-4403-9B9C-307C921BA2D1}" destId="{0BF79039-7AF0-41B4-B2BB-5EED41CF0426}" srcOrd="0" destOrd="0" presId="urn:microsoft.com/office/officeart/2005/8/layout/process2"/>
    <dgm:cxn modelId="{103E9F49-CA56-443B-A6E5-8CD674F86699}" type="presParOf" srcId="{30C6ACCB-CB9D-46E7-942B-571C1D438945}" destId="{A8E588F5-23C5-4181-AB21-735F80EF8B86}" srcOrd="2" destOrd="0" presId="urn:microsoft.com/office/officeart/2005/8/layout/process2"/>
    <dgm:cxn modelId="{92EB05D5-3A91-4ECD-B81E-5A5332132925}" type="presParOf" srcId="{30C6ACCB-CB9D-46E7-942B-571C1D438945}" destId="{6278459A-3EB5-4CE0-97EB-5CB7DA0C8144}" srcOrd="3" destOrd="0" presId="urn:microsoft.com/office/officeart/2005/8/layout/process2"/>
    <dgm:cxn modelId="{CDE93A13-8516-46C5-BD81-DFFC25135D66}" type="presParOf" srcId="{6278459A-3EB5-4CE0-97EB-5CB7DA0C8144}" destId="{6E7D1120-1675-4F45-93ED-711897E5B85F}" srcOrd="0" destOrd="0" presId="urn:microsoft.com/office/officeart/2005/8/layout/process2"/>
    <dgm:cxn modelId="{1D380D83-F200-4465-82AF-FCEC002F2D80}" type="presParOf" srcId="{30C6ACCB-CB9D-46E7-942B-571C1D438945}" destId="{5D13C6CF-737E-4F8A-AF83-C0C379C26A7A}" srcOrd="4" destOrd="0" presId="urn:microsoft.com/office/officeart/2005/8/layout/process2"/>
    <dgm:cxn modelId="{222E9958-92BD-4B7E-ACF0-A51521BFD2F7}" type="presParOf" srcId="{30C6ACCB-CB9D-46E7-942B-571C1D438945}" destId="{7436B4BF-FFFF-49D3-B46C-31E374CADF0D}" srcOrd="5" destOrd="0" presId="urn:microsoft.com/office/officeart/2005/8/layout/process2"/>
    <dgm:cxn modelId="{7C680479-BD24-44B0-A16F-0AFF782DEC60}" type="presParOf" srcId="{7436B4BF-FFFF-49D3-B46C-31E374CADF0D}" destId="{0595A378-70F6-4293-9003-96D271572B3D}" srcOrd="0" destOrd="0" presId="urn:microsoft.com/office/officeart/2005/8/layout/process2"/>
    <dgm:cxn modelId="{1C56C49B-CD5B-4344-9463-ECF47D61F668}" type="presParOf" srcId="{30C6ACCB-CB9D-46E7-942B-571C1D438945}" destId="{01D28C2C-C571-40AF-B0F3-C6BEBBE1A08B}" srcOrd="6" destOrd="0" presId="urn:microsoft.com/office/officeart/2005/8/layout/process2"/>
    <dgm:cxn modelId="{747399CF-11A8-47E2-995C-DC65F338B614}" type="presParOf" srcId="{30C6ACCB-CB9D-46E7-942B-571C1D438945}" destId="{CBF5F924-3BA3-4423-BAC8-2C152076625D}" srcOrd="7" destOrd="0" presId="urn:microsoft.com/office/officeart/2005/8/layout/process2"/>
    <dgm:cxn modelId="{F83DFC23-B953-4EFB-9A6C-FBB373F135EA}" type="presParOf" srcId="{CBF5F924-3BA3-4423-BAC8-2C152076625D}" destId="{B50E50A7-C8E6-457F-BA30-42B1278DDE41}" srcOrd="0" destOrd="0" presId="urn:microsoft.com/office/officeart/2005/8/layout/process2"/>
    <dgm:cxn modelId="{C8129710-97D3-4A25-9454-94543CE16618}" type="presParOf" srcId="{30C6ACCB-CB9D-46E7-942B-571C1D438945}" destId="{6C27AABB-2AC1-46ED-97CD-0D0DFBE5DD50}"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7A9478F9-21A6-4D04-9D21-59DF8430DF18}" type="datetimeFigureOut">
              <a:rPr lang="en-GB" smtClean="0"/>
              <a:t>10/11/2016</a:t>
            </a:fld>
            <a:endParaRPr lang="en-GB"/>
          </a:p>
        </p:txBody>
      </p:sp>
      <p:sp>
        <p:nvSpPr>
          <p:cNvPr id="4" name="Footer Placeholder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24AE4EAB-7A17-4414-88B1-887816E23F01}" type="slidenum">
              <a:rPr lang="en-GB" smtClean="0"/>
              <a:t>‹#›</a:t>
            </a:fld>
            <a:endParaRPr lang="en-GB"/>
          </a:p>
        </p:txBody>
      </p:sp>
    </p:spTree>
    <p:extLst>
      <p:ext uri="{BB962C8B-B14F-4D97-AF65-F5344CB8AC3E}">
        <p14:creationId xmlns:p14="http://schemas.microsoft.com/office/powerpoint/2010/main" val="39811158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E9633EC2-26DB-46A8-B592-38C19AB984B3}" type="datetimeFigureOut">
              <a:rPr lang="en-GB" smtClean="0"/>
              <a:t>10/11/2016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7DD0377C-8A79-42CF-9B2B-BC0757E44BCB}" type="slidenum">
              <a:rPr lang="en-GB" smtClean="0"/>
              <a:t>‹#›</a:t>
            </a:fld>
            <a:endParaRPr lang="en-GB"/>
          </a:p>
        </p:txBody>
      </p:sp>
    </p:spTree>
    <p:extLst>
      <p:ext uri="{BB962C8B-B14F-4D97-AF65-F5344CB8AC3E}">
        <p14:creationId xmlns:p14="http://schemas.microsoft.com/office/powerpoint/2010/main" val="3149355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smtClean="0"/>
              <a:t>I would be on a yacht. </a:t>
            </a:r>
          </a:p>
        </p:txBody>
      </p:sp>
      <p:sp>
        <p:nvSpPr>
          <p:cNvPr id="4" name="Slide Number Placeholder 3"/>
          <p:cNvSpPr>
            <a:spLocks noGrp="1"/>
          </p:cNvSpPr>
          <p:nvPr>
            <p:ph type="sldNum" sz="quarter" idx="5"/>
          </p:nvPr>
        </p:nvSpPr>
        <p:spPr/>
        <p:txBody>
          <a:bodyPr/>
          <a:lstStyle/>
          <a:p>
            <a:pPr>
              <a:defRPr/>
            </a:pPr>
            <a:fld id="{FD15CF68-C930-458C-94AC-66C6673E7424}" type="slidenum">
              <a:rPr lang="en-GB" smtClean="0"/>
              <a:pPr>
                <a:defRPr/>
              </a:pPr>
              <a:t>2</a:t>
            </a:fld>
            <a:endParaRPr lang="en-GB"/>
          </a:p>
        </p:txBody>
      </p:sp>
    </p:spTree>
    <p:extLst>
      <p:ext uri="{BB962C8B-B14F-4D97-AF65-F5344CB8AC3E}">
        <p14:creationId xmlns:p14="http://schemas.microsoft.com/office/powerpoint/2010/main" val="10821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fld id="{BC14D755-9F87-4374-9517-5B419CF0E4BA}" type="slidenum">
              <a:rPr lang="en-GB" altLang="en-US" smtClean="0">
                <a:cs typeface="Arial" panose="020B0604020202020204" pitchFamily="34" charset="0"/>
              </a:rPr>
              <a:pPr eaLnBrk="1" hangingPunct="1">
                <a:spcBef>
                  <a:spcPct val="0"/>
                </a:spcBef>
              </a:pPr>
              <a:t>24</a:t>
            </a:fld>
            <a:endParaRPr lang="en-GB" altLang="en-US" smtClean="0">
              <a:cs typeface="Arial" panose="020B0604020202020204"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smtClean="0">
                <a:latin typeface="Arial" panose="020B0604020202020204" pitchFamily="34" charset="0"/>
                <a:cs typeface="Arial" panose="020B0604020202020204" pitchFamily="34" charset="0"/>
              </a:rPr>
              <a:t>Its about listening aswell. </a:t>
            </a:r>
          </a:p>
        </p:txBody>
      </p:sp>
    </p:spTree>
    <p:extLst>
      <p:ext uri="{BB962C8B-B14F-4D97-AF65-F5344CB8AC3E}">
        <p14:creationId xmlns:p14="http://schemas.microsoft.com/office/powerpoint/2010/main" val="3303152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18E725B-7BA1-40A6-B45A-D872C71C2E84}" type="slidenum">
              <a:rPr lang="en-US" altLang="en-US" sz="1200" smtClean="0"/>
              <a:pPr/>
              <a:t>26</a:t>
            </a:fld>
            <a:endParaRPr lang="en-US" altLang="en-US" sz="1200" smtClean="0"/>
          </a:p>
        </p:txBody>
      </p:sp>
      <p:sp>
        <p:nvSpPr>
          <p:cNvPr id="125955" name="Rectangle 7"/>
          <p:cNvSpPr txBox="1">
            <a:spLocks noGrp="1" noChangeArrowheads="1"/>
          </p:cNvSpPr>
          <p:nvPr/>
        </p:nvSpPr>
        <p:spPr bwMode="auto">
          <a:xfrm>
            <a:off x="3850443" y="9430091"/>
            <a:ext cx="2945659"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215BFEC8-AB02-4172-9339-C35FF3E5ABDE}" type="slidenum">
              <a:rPr lang="en-US" altLang="en-US" sz="1200"/>
              <a:pPr algn="r" eaLnBrk="1" hangingPunct="1"/>
              <a:t>26</a:t>
            </a:fld>
            <a:endParaRPr lang="en-US" altLang="en-US" sz="1200"/>
          </a:p>
        </p:txBody>
      </p:sp>
      <p:sp>
        <p:nvSpPr>
          <p:cNvPr id="125956" name="Rectangle 2"/>
          <p:cNvSpPr>
            <a:spLocks noGrp="1" noRot="1" noChangeAspect="1" noChangeArrowheads="1" noTextEdit="1"/>
          </p:cNvSpPr>
          <p:nvPr>
            <p:ph type="sldImg"/>
          </p:nvPr>
        </p:nvSpPr>
        <p:spPr>
          <a:ln/>
        </p:spPr>
      </p:sp>
      <p:sp>
        <p:nvSpPr>
          <p:cNvPr id="125957" name="Rectangle 3"/>
          <p:cNvSpPr>
            <a:spLocks noGrp="1" noChangeArrowheads="1"/>
          </p:cNvSpPr>
          <p:nvPr>
            <p:ph type="body" idx="1"/>
          </p:nvPr>
        </p:nvSpPr>
        <p:spPr>
          <a:noFill/>
        </p:spPr>
        <p:txBody>
          <a:bodyPr/>
          <a:lstStyle/>
          <a:p>
            <a:pPr eaLnBrk="1" hangingPunct="1">
              <a:buFontTx/>
              <a:buChar char="•"/>
            </a:pPr>
            <a:r>
              <a:rPr lang="en-GB" altLang="en-US" b="1" dirty="0" smtClean="0">
                <a:latin typeface="Arial" panose="020B0604020202020204" pitchFamily="34" charset="0"/>
              </a:rPr>
              <a:t>Managing conscious behaviour is based on changing the child’s motivation, managing subconscious behaviour is about managing children’s experiences and feelings. </a:t>
            </a:r>
          </a:p>
          <a:p>
            <a:pPr eaLnBrk="1" hangingPunct="1">
              <a:buFontTx/>
              <a:buChar char="•"/>
            </a:pPr>
            <a:r>
              <a:rPr lang="en-GB" altLang="en-US" dirty="0" smtClean="0">
                <a:latin typeface="Arial" panose="020B0604020202020204" pitchFamily="34" charset="0"/>
              </a:rPr>
              <a:t>A child can not choose to change a behaviour that they did not choose to exhibit. </a:t>
            </a:r>
          </a:p>
          <a:p>
            <a:pPr eaLnBrk="1" hangingPunct="1">
              <a:buFontTx/>
              <a:buChar char="•"/>
            </a:pPr>
            <a:r>
              <a:rPr lang="en-GB" altLang="en-US" dirty="0" smtClean="0">
                <a:latin typeface="Arial" panose="020B0604020202020204" pitchFamily="34" charset="0"/>
              </a:rPr>
              <a:t>Talk about power seeking girl</a:t>
            </a:r>
          </a:p>
          <a:p>
            <a:pPr eaLnBrk="1" hangingPunct="1">
              <a:buFontTx/>
              <a:buChar char="•"/>
            </a:pPr>
            <a:r>
              <a:rPr lang="en-GB" altLang="en-US" dirty="0" smtClean="0">
                <a:latin typeface="Arial" panose="020B0604020202020204" pitchFamily="34" charset="0"/>
              </a:rPr>
              <a:t>Behaviour can be a mixture of both conscious and subconscious. </a:t>
            </a:r>
          </a:p>
          <a:p>
            <a:pPr eaLnBrk="1" hangingPunct="1">
              <a:buFontTx/>
              <a:buChar char="•"/>
            </a:pPr>
            <a:r>
              <a:rPr lang="en-GB" altLang="en-US" dirty="0" smtClean="0">
                <a:latin typeface="Arial" panose="020B0604020202020204" pitchFamily="34" charset="0"/>
              </a:rPr>
              <a:t>To be successful we need to deal with both the conscious and sub conscious elements of the behaviour. </a:t>
            </a:r>
          </a:p>
          <a:p>
            <a:pPr marL="0" marR="0" indent="0" algn="l" defTabSz="914400" rtl="0" eaLnBrk="1" fontAlgn="base" latinLnBrk="0" hangingPunct="1">
              <a:lnSpc>
                <a:spcPct val="100000"/>
              </a:lnSpc>
              <a:spcBef>
                <a:spcPct val="30000"/>
              </a:spcBef>
              <a:spcAft>
                <a:spcPct val="0"/>
              </a:spcAft>
              <a:buClrTx/>
              <a:buSzTx/>
              <a:buFontTx/>
              <a:buChar char="•"/>
              <a:tabLst/>
              <a:defRPr/>
            </a:pPr>
            <a:r>
              <a:rPr lang="en-GB" altLang="en-US" dirty="0" smtClean="0">
                <a:latin typeface="Arial" panose="020B0604020202020204" pitchFamily="34" charset="0"/>
              </a:rPr>
              <a:t>To support subconscious elements of the behaviour we may need to differentiate to protect the child from the experience that overwhelms them, prepare them better so the experience does not create the negative feelings or adapt and refocus our differentiation. </a:t>
            </a:r>
          </a:p>
          <a:p>
            <a:pPr eaLnBrk="1" hangingPunct="1">
              <a:buFontTx/>
              <a:buChar char="•"/>
            </a:pPr>
            <a:r>
              <a:rPr lang="en-GB" altLang="en-US" dirty="0" smtClean="0">
                <a:latin typeface="Arial" panose="020B0604020202020204" pitchFamily="34" charset="0"/>
              </a:rPr>
              <a:t>To challenge the conscious elements the child needs to be motivated to make another choice, faced with the same set of circumstance, this may be about rewards and sanctions it may be by working on their empathy for others (educational consequence) or it may be about increasing their motivation or engagement. </a:t>
            </a:r>
          </a:p>
          <a:p>
            <a:pPr eaLnBrk="1" hangingPunct="1">
              <a:buFontTx/>
              <a:buChar char="•"/>
            </a:pPr>
            <a:r>
              <a:rPr lang="en-GB" altLang="en-US" b="1" dirty="0" smtClean="0">
                <a:latin typeface="Arial" panose="020B0604020202020204" pitchFamily="34" charset="0"/>
              </a:rPr>
              <a:t>Managing conscious behaviour is based on changing the child’s motivation, managing subconscious behaviour is about managing children’s experiences and feelings. </a:t>
            </a:r>
          </a:p>
          <a:p>
            <a:pPr eaLnBrk="1" hangingPunct="1">
              <a:buFontTx/>
              <a:buChar char="•"/>
            </a:pPr>
            <a:r>
              <a:rPr lang="en-GB" altLang="en-US" dirty="0" smtClean="0">
                <a:latin typeface="Arial" panose="020B0604020202020204" pitchFamily="34" charset="0"/>
              </a:rPr>
              <a:t>A child can not choose to change a behaviour that they did not choose to exhibit. </a:t>
            </a:r>
          </a:p>
          <a:p>
            <a:pPr eaLnBrk="1" hangingPunct="1">
              <a:buFontTx/>
              <a:buChar char="•"/>
            </a:pPr>
            <a:r>
              <a:rPr lang="en-GB" altLang="en-US" dirty="0" smtClean="0">
                <a:latin typeface="Arial" panose="020B0604020202020204" pitchFamily="34" charset="0"/>
              </a:rPr>
              <a:t>Talk about power seeking girl</a:t>
            </a:r>
          </a:p>
        </p:txBody>
      </p:sp>
    </p:spTree>
    <p:extLst>
      <p:ext uri="{BB962C8B-B14F-4D97-AF65-F5344CB8AC3E}">
        <p14:creationId xmlns:p14="http://schemas.microsoft.com/office/powerpoint/2010/main" val="3431386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xfrm>
            <a:off x="673788" y="5120362"/>
            <a:ext cx="5390305" cy="4850868"/>
          </a:xfrm>
          <a:noFill/>
        </p:spPr>
        <p:txBody>
          <a:bodyPr/>
          <a:lstStyle/>
          <a:p>
            <a:pPr>
              <a:buFontTx/>
              <a:buNone/>
            </a:pPr>
            <a:r>
              <a:rPr lang="en-US" altLang="en-US" sz="2800" b="1" dirty="0" smtClean="0">
                <a:latin typeface="Arial" panose="020B0604020202020204" pitchFamily="34" charset="0"/>
              </a:rPr>
              <a:t>Internal Working Model</a:t>
            </a:r>
          </a:p>
          <a:p>
            <a:pPr>
              <a:buFontTx/>
              <a:buChar char="•"/>
            </a:pPr>
            <a:endParaRPr lang="en-US" altLang="en-US" dirty="0" smtClean="0">
              <a:latin typeface="Arial" panose="020B0604020202020204" pitchFamily="34" charset="0"/>
            </a:endParaRPr>
          </a:p>
          <a:p>
            <a:pPr>
              <a:buFontTx/>
              <a:buChar char="•"/>
            </a:pPr>
            <a:r>
              <a:rPr lang="en-US" altLang="en-US" dirty="0" smtClean="0">
                <a:latin typeface="Arial" panose="020B0604020202020204" pitchFamily="34" charset="0"/>
              </a:rPr>
              <a:t>The easiest way to redress the balance of negative feelings and positive feelings is to take every opportunity to give the child an experience that is associated with positive feelings. </a:t>
            </a:r>
          </a:p>
          <a:p>
            <a:pPr>
              <a:buFontTx/>
              <a:buChar char="•"/>
            </a:pPr>
            <a:endParaRPr lang="en-US" altLang="en-US" dirty="0" smtClean="0">
              <a:latin typeface="Arial" panose="020B0604020202020204" pitchFamily="34" charset="0"/>
            </a:endParaRPr>
          </a:p>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2500850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xfrm>
            <a:off x="673788" y="5120362"/>
            <a:ext cx="5390305" cy="4850868"/>
          </a:xfrm>
          <a:noFill/>
        </p:spPr>
        <p:txBody>
          <a:bodyPr/>
          <a:lstStyle/>
          <a:p>
            <a:pPr>
              <a:buFontTx/>
              <a:buNone/>
            </a:pPr>
            <a:r>
              <a:rPr lang="en-US" altLang="en-US" sz="2800" b="1" dirty="0" smtClean="0">
                <a:latin typeface="Arial" panose="020B0604020202020204" pitchFamily="34" charset="0"/>
              </a:rPr>
              <a:t>Internal Working Model</a:t>
            </a:r>
          </a:p>
          <a:p>
            <a:pPr>
              <a:buFontTx/>
              <a:buChar char="•"/>
            </a:pPr>
            <a:endParaRPr lang="en-US" altLang="en-US" dirty="0" smtClean="0">
              <a:latin typeface="Arial" panose="020B0604020202020204" pitchFamily="34" charset="0"/>
            </a:endParaRPr>
          </a:p>
          <a:p>
            <a:pPr>
              <a:buFontTx/>
              <a:buChar char="•"/>
            </a:pPr>
            <a:r>
              <a:rPr lang="en-US" altLang="en-US" dirty="0" smtClean="0">
                <a:latin typeface="Arial" panose="020B0604020202020204" pitchFamily="34" charset="0"/>
              </a:rPr>
              <a:t>The easiest way to redress the balance of negative feelings and positive feelings is to take every opportunity to give the child an experience that is associated with positive feelings. </a:t>
            </a:r>
          </a:p>
          <a:p>
            <a:pPr>
              <a:buFontTx/>
              <a:buChar char="•"/>
            </a:pPr>
            <a:endParaRPr lang="en-US" altLang="en-US" dirty="0" smtClean="0">
              <a:latin typeface="Arial" panose="020B0604020202020204" pitchFamily="34" charset="0"/>
            </a:endParaRPr>
          </a:p>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2500850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E4412D5-DBE5-4294-9643-706278EA72EC}" type="slidenum">
              <a:rPr lang="en-US" altLang="en-US" sz="1200" smtClean="0"/>
              <a:pPr/>
              <a:t>30</a:t>
            </a:fld>
            <a:endParaRPr lang="en-US" altLang="en-US" sz="1200" smtClean="0"/>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p:spPr>
        <p:txBody>
          <a:bodyPr/>
          <a:lstStyle/>
          <a:p>
            <a:pPr eaLnBrk="1" hangingPunct="1"/>
            <a:r>
              <a:rPr lang="en-US" altLang="en-US" dirty="0" smtClean="0">
                <a:latin typeface="Arial" panose="020B0604020202020204" pitchFamily="34" charset="0"/>
              </a:rPr>
              <a:t>It is essential that there is always an educational consequence. We must be able to show how we have helped the child develop new skills or new ways of thinking through discussion, debrief  activity or rehearsing. Educational consequences provide the child with the skills and incentives to behave differently faced with the same set of circumstances reoccurring. </a:t>
            </a:r>
          </a:p>
          <a:p>
            <a:pPr eaLnBrk="1" hangingPunct="1"/>
            <a:r>
              <a:rPr lang="en-US" altLang="en-US" dirty="0" smtClean="0">
                <a:latin typeface="Arial" panose="020B0604020202020204" pitchFamily="34" charset="0"/>
              </a:rPr>
              <a:t>Sometimes a protective consequence is needed immediately, and until we have been successful with our educational consequences. Protective consequences are solely actions to ensure no further harm occurs in the short term.</a:t>
            </a:r>
          </a:p>
          <a:p>
            <a:pPr eaLnBrk="1" hangingPunct="1"/>
            <a:r>
              <a:rPr lang="en-US" altLang="en-US" dirty="0" smtClean="0">
                <a:latin typeface="Arial" panose="020B0604020202020204" pitchFamily="34" charset="0"/>
              </a:rPr>
              <a:t>A CHILD WHO PLAYS WITH A CRICKET BAT IN A DANGEROUS WAY MAY NEED THE PROTECTIVE CONSEQUENCE OF NOT BEING ALLOWED TO USE THE CRICKET SET AT BREAK TIMES. THE EDUCATIONAL CONSEQUENCE MAY BE DISCUSSION TO UNDERSTAND HOW DANGEROUS A CRICKET BAT COULD BE AND PRACTICE WITH A STAFF MEMBER TO DEVELOP THE SKILLS TO USE THE BAT SAFELY.</a:t>
            </a:r>
          </a:p>
        </p:txBody>
      </p:sp>
    </p:spTree>
    <p:extLst>
      <p:ext uri="{BB962C8B-B14F-4D97-AF65-F5344CB8AC3E}">
        <p14:creationId xmlns:p14="http://schemas.microsoft.com/office/powerpoint/2010/main" val="2422598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C1DBF8C-17A0-4399-8FB4-9B1255DAA78B}" type="slidenum">
              <a:rPr lang="en-US" altLang="en-US" sz="1200" smtClean="0"/>
              <a:pPr/>
              <a:t>31</a:t>
            </a:fld>
            <a:endParaRPr lang="en-US" altLang="en-US" sz="1200" smtClean="0"/>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p:spPr>
        <p:txBody>
          <a:bodyPr/>
          <a:lstStyle/>
          <a:p>
            <a:pPr eaLnBrk="1" hangingPunct="1">
              <a:buFontTx/>
              <a:buChar char="•"/>
            </a:pPr>
            <a:r>
              <a:rPr lang="en-GB" altLang="en-US" smtClean="0">
                <a:latin typeface="Arial" panose="020B0604020202020204" pitchFamily="34" charset="0"/>
              </a:rPr>
              <a:t>Participants should be encouraged to provide examples of protective consequences to manage potential harm.</a:t>
            </a:r>
            <a:endParaRPr lang="en-US" altLang="en-US" smtClean="0">
              <a:latin typeface="Arial" panose="020B0604020202020204" pitchFamily="34" charset="0"/>
            </a:endParaRPr>
          </a:p>
        </p:txBody>
      </p:sp>
    </p:spTree>
    <p:extLst>
      <p:ext uri="{BB962C8B-B14F-4D97-AF65-F5344CB8AC3E}">
        <p14:creationId xmlns:p14="http://schemas.microsoft.com/office/powerpoint/2010/main" val="1987553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C40CA85-99BC-4D2C-8822-34685EC092A2}" type="slidenum">
              <a:rPr lang="en-US" altLang="en-US" sz="1200" smtClean="0"/>
              <a:pPr/>
              <a:t>33</a:t>
            </a:fld>
            <a:endParaRPr lang="en-US" altLang="en-US" sz="1200" smtClean="0"/>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p:spPr>
        <p:txBody>
          <a:bodyPr/>
          <a:lstStyle/>
          <a:p>
            <a:pPr eaLnBrk="1" hangingPunct="1">
              <a:buFontTx/>
              <a:buChar char="•"/>
            </a:pPr>
            <a:r>
              <a:rPr lang="en-GB" altLang="en-US" smtClean="0">
                <a:latin typeface="Arial" panose="020B0604020202020204" pitchFamily="34" charset="0"/>
              </a:rPr>
              <a:t>Participants should be encouraged to provide examples of educational consequences that facilitate </a:t>
            </a:r>
            <a:r>
              <a:rPr lang="en-US" altLang="en-US" smtClean="0">
                <a:latin typeface="Arial" panose="020B0604020202020204" pitchFamily="34" charset="0"/>
              </a:rPr>
              <a:t>new skills or new ways of thinking through discussion, debrief  activity or rehearsing.</a:t>
            </a:r>
          </a:p>
          <a:p>
            <a:pPr eaLnBrk="1" hangingPunct="1">
              <a:buFontTx/>
              <a:buChar char="•"/>
            </a:pPr>
            <a:endParaRPr lang="en-US" altLang="en-US" smtClean="0">
              <a:latin typeface="Arial" panose="020B0604020202020204" pitchFamily="34" charset="0"/>
            </a:endParaRPr>
          </a:p>
          <a:p>
            <a:pPr eaLnBrk="1" hangingPunct="1"/>
            <a:r>
              <a:rPr lang="en-US" altLang="en-US" smtClean="0">
                <a:latin typeface="Arial" panose="020B0604020202020204" pitchFamily="34" charset="0"/>
              </a:rPr>
              <a:t> The question ‘WHAT DOES THE CHILD NEED TO LEARN?’ Should always be followed by the question ‘HOW AM I GOING TO TEACH’</a:t>
            </a:r>
          </a:p>
        </p:txBody>
      </p:sp>
    </p:spTree>
    <p:extLst>
      <p:ext uri="{BB962C8B-B14F-4D97-AF65-F5344CB8AC3E}">
        <p14:creationId xmlns:p14="http://schemas.microsoft.com/office/powerpoint/2010/main" val="3223052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 visit</a:t>
            </a:r>
            <a:r>
              <a:rPr lang="en-GB" baseline="0" dirty="0" smtClean="0"/>
              <a:t> a lot of schools as part of my job – I support schools in the south of Essex to work with challenging behaviour.</a:t>
            </a:r>
          </a:p>
          <a:p>
            <a:endParaRPr lang="en-GB" baseline="0" dirty="0" smtClean="0"/>
          </a:p>
          <a:p>
            <a:r>
              <a:rPr lang="en-GB" baseline="0" dirty="0" smtClean="0"/>
              <a:t>The vast majority of them are very pleasant places, often with trophies and awards and positive messages from parents and pupils.</a:t>
            </a:r>
          </a:p>
          <a:p>
            <a:endParaRPr lang="en-GB" baseline="0" dirty="0" smtClean="0"/>
          </a:p>
          <a:p>
            <a:r>
              <a:rPr lang="en-GB" baseline="0" dirty="0" smtClean="0"/>
              <a:t>I also get offered tea, coffee and broadband access from smiling receptionists. </a:t>
            </a:r>
            <a:endParaRPr lang="en-GB" dirty="0"/>
          </a:p>
        </p:txBody>
      </p:sp>
      <p:sp>
        <p:nvSpPr>
          <p:cNvPr id="4" name="Slide Number Placeholder 3"/>
          <p:cNvSpPr>
            <a:spLocks noGrp="1"/>
          </p:cNvSpPr>
          <p:nvPr>
            <p:ph type="sldNum" sz="quarter" idx="10"/>
          </p:nvPr>
        </p:nvSpPr>
        <p:spPr/>
        <p:txBody>
          <a:bodyPr/>
          <a:lstStyle/>
          <a:p>
            <a:fld id="{791D83EE-680A-4945-BE3F-751EEB0FF254}" type="slidenum">
              <a:rPr lang="en-GB" smtClean="0"/>
              <a:t>35</a:t>
            </a:fld>
            <a:endParaRPr lang="en-GB"/>
          </a:p>
        </p:txBody>
      </p:sp>
    </p:spTree>
    <p:extLst>
      <p:ext uri="{BB962C8B-B14F-4D97-AF65-F5344CB8AC3E}">
        <p14:creationId xmlns:p14="http://schemas.microsoft.com/office/powerpoint/2010/main" val="815094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Many of them also have posters</a:t>
            </a:r>
            <a:r>
              <a:rPr lang="en-GB" baseline="0" dirty="0" smtClean="0"/>
              <a:t> or messages on display.</a:t>
            </a:r>
          </a:p>
          <a:p>
            <a:endParaRPr lang="en-GB" baseline="0" dirty="0" smtClean="0"/>
          </a:p>
          <a:p>
            <a:r>
              <a:rPr lang="en-GB" baseline="0" dirty="0" smtClean="0"/>
              <a:t>Many of them with motivational or inspirational posters and its become a bit of a hobby of mine to compare them.</a:t>
            </a:r>
            <a:endParaRPr lang="en-GB" dirty="0"/>
          </a:p>
        </p:txBody>
      </p:sp>
      <p:sp>
        <p:nvSpPr>
          <p:cNvPr id="4" name="Slide Number Placeholder 3"/>
          <p:cNvSpPr>
            <a:spLocks noGrp="1"/>
          </p:cNvSpPr>
          <p:nvPr>
            <p:ph type="sldNum" sz="quarter" idx="10"/>
          </p:nvPr>
        </p:nvSpPr>
        <p:spPr/>
        <p:txBody>
          <a:bodyPr/>
          <a:lstStyle/>
          <a:p>
            <a:fld id="{791D83EE-680A-4945-BE3F-751EEB0FF254}" type="slidenum">
              <a:rPr lang="en-GB" smtClean="0"/>
              <a:t>36</a:t>
            </a:fld>
            <a:endParaRPr lang="en-GB"/>
          </a:p>
        </p:txBody>
      </p:sp>
    </p:spTree>
    <p:extLst>
      <p:ext uri="{BB962C8B-B14F-4D97-AF65-F5344CB8AC3E}">
        <p14:creationId xmlns:p14="http://schemas.microsoft.com/office/powerpoint/2010/main" val="603855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My current favourite</a:t>
            </a:r>
            <a:r>
              <a:rPr lang="en-GB" baseline="0" dirty="0" smtClean="0"/>
              <a:t> poster is at BCHS – I particularly like how specific it is.</a:t>
            </a:r>
          </a:p>
          <a:p>
            <a:endParaRPr lang="en-GB" baseline="0" dirty="0" smtClean="0"/>
          </a:p>
          <a:p>
            <a:r>
              <a:rPr lang="en-GB" baseline="0" dirty="0" smtClean="0"/>
              <a:t>Present yourself smartly</a:t>
            </a:r>
          </a:p>
          <a:p>
            <a:endParaRPr lang="en-GB" baseline="0" dirty="0" smtClean="0"/>
          </a:p>
          <a:p>
            <a:r>
              <a:rPr lang="en-GB" baseline="0" dirty="0" smtClean="0"/>
              <a:t>Say please and thank you</a:t>
            </a:r>
          </a:p>
          <a:p>
            <a:endParaRPr lang="en-GB" dirty="0" smtClean="0"/>
          </a:p>
          <a:p>
            <a:r>
              <a:rPr lang="en-GB" dirty="0" smtClean="0"/>
              <a:t>They actually have miniatures of the poster available in A5 lamented form at reception.</a:t>
            </a:r>
            <a:endParaRPr lang="en-GB" dirty="0"/>
          </a:p>
        </p:txBody>
      </p:sp>
      <p:sp>
        <p:nvSpPr>
          <p:cNvPr id="4" name="Slide Number Placeholder 3"/>
          <p:cNvSpPr>
            <a:spLocks noGrp="1"/>
          </p:cNvSpPr>
          <p:nvPr>
            <p:ph type="sldNum" sz="quarter" idx="10"/>
          </p:nvPr>
        </p:nvSpPr>
        <p:spPr/>
        <p:txBody>
          <a:bodyPr/>
          <a:lstStyle/>
          <a:p>
            <a:fld id="{791D83EE-680A-4945-BE3F-751EEB0FF254}" type="slidenum">
              <a:rPr lang="en-GB" smtClean="0"/>
              <a:t>37</a:t>
            </a:fld>
            <a:endParaRPr lang="en-GB"/>
          </a:p>
        </p:txBody>
      </p:sp>
    </p:spTree>
    <p:extLst>
      <p:ext uri="{BB962C8B-B14F-4D97-AF65-F5344CB8AC3E}">
        <p14:creationId xmlns:p14="http://schemas.microsoft.com/office/powerpoint/2010/main" val="1675312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6EF823E-65DA-4EC3-9AD9-ADECB546D810}" type="slidenum">
              <a:rPr lang="en-US" altLang="en-US" sz="1200" smtClean="0"/>
              <a:pPr/>
              <a:t>7</a:t>
            </a:fld>
            <a:endParaRPr lang="en-US" altLang="en-US" sz="1200" smtClean="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xfrm>
            <a:off x="673788" y="5120362"/>
            <a:ext cx="5390305" cy="4850868"/>
          </a:xfrm>
          <a:noFill/>
        </p:spPr>
        <p:txBody>
          <a:bodyPr/>
          <a:lstStyle/>
          <a:p>
            <a:pPr eaLnBrk="1" hangingPunct="1">
              <a:buFontTx/>
              <a:buChar char="•"/>
            </a:pPr>
            <a:r>
              <a:rPr lang="en-GB" altLang="en-US" dirty="0" smtClean="0">
                <a:latin typeface="Arial" panose="020B0604020202020204" pitchFamily="34" charset="0"/>
              </a:rPr>
              <a:t>This format was devised by </a:t>
            </a:r>
            <a:r>
              <a:rPr lang="en-GB" altLang="en-US" dirty="0" err="1" smtClean="0">
                <a:latin typeface="Arial" panose="020B0604020202020204" pitchFamily="34" charset="0"/>
              </a:rPr>
              <a:t>Harford</a:t>
            </a:r>
            <a:r>
              <a:rPr lang="en-GB" altLang="en-US" dirty="0" smtClean="0">
                <a:latin typeface="Arial" panose="020B0604020202020204" pitchFamily="34" charset="0"/>
              </a:rPr>
              <a:t> Manor School in Norfolk. – consistent response plan. </a:t>
            </a:r>
          </a:p>
          <a:p>
            <a:pPr eaLnBrk="1" hangingPunct="1">
              <a:buFontTx/>
              <a:buChar char="•"/>
            </a:pPr>
            <a:r>
              <a:rPr lang="en-GB" altLang="en-US" dirty="0" smtClean="0">
                <a:latin typeface="Arial" panose="020B0604020202020204" pitchFamily="34" charset="0"/>
              </a:rPr>
              <a:t>This form can be used to formalise and publicise planned responses</a:t>
            </a:r>
          </a:p>
          <a:p>
            <a:pPr eaLnBrk="1" hangingPunct="1">
              <a:buFontTx/>
              <a:buChar char="•"/>
            </a:pPr>
            <a:r>
              <a:rPr lang="en-GB" altLang="en-US" dirty="0" smtClean="0">
                <a:latin typeface="Arial" panose="020B0604020202020204" pitchFamily="34" charset="0"/>
              </a:rPr>
              <a:t>All behaviours and responses should be specific and observable. ( </a:t>
            </a:r>
            <a:r>
              <a:rPr lang="en-GB" altLang="en-US" dirty="0" err="1" smtClean="0">
                <a:latin typeface="Arial" panose="020B0604020202020204" pitchFamily="34" charset="0"/>
              </a:rPr>
              <a:t>eg</a:t>
            </a:r>
            <a:r>
              <a:rPr lang="en-GB" altLang="en-US" dirty="0" smtClean="0">
                <a:latin typeface="Arial" panose="020B0604020202020204" pitchFamily="34" charset="0"/>
              </a:rPr>
              <a:t>. after 10 minutes of being on task we will intervene with the script ‘well done Jason you are working well’ or when he leaves his table we will direct him to the beanbag in the corner for a 3 minute egg timer)</a:t>
            </a:r>
          </a:p>
          <a:p>
            <a:pPr eaLnBrk="1" hangingPunct="1">
              <a:buFontTx/>
              <a:buChar char="•"/>
            </a:pPr>
            <a:r>
              <a:rPr lang="en-GB" altLang="en-US" dirty="0" smtClean="0">
                <a:latin typeface="Arial" panose="020B0604020202020204" pitchFamily="34" charset="0"/>
              </a:rPr>
              <a:t>The aim is to develop a range of responses in the early boxes to de-escalate behaviour and prevent the need for high level interventions in response to ‘behaviours we are </a:t>
            </a:r>
            <a:r>
              <a:rPr lang="en-GB" altLang="en-US" u="sng" dirty="0" smtClean="0">
                <a:latin typeface="Arial" panose="020B0604020202020204" pitchFamily="34" charset="0"/>
              </a:rPr>
              <a:t>trying to avoid’</a:t>
            </a:r>
          </a:p>
          <a:p>
            <a:pPr eaLnBrk="1" hangingPunct="1">
              <a:buFontTx/>
              <a:buChar char="•"/>
            </a:pPr>
            <a:r>
              <a:rPr lang="en-GB" altLang="en-US" dirty="0" smtClean="0">
                <a:latin typeface="Arial" panose="020B0604020202020204" pitchFamily="34" charset="0"/>
              </a:rPr>
              <a:t>The potential triggers section should acknowledge the experiences, people, places, activities, expectations etc. that will cause unusual escalation in negative feelings for the child. Importantly we should acknowledge what actions should always be implemented by staff to protect the child from their triggers until their coping strategies have been developed.</a:t>
            </a:r>
          </a:p>
          <a:p>
            <a:pPr eaLnBrk="1" hangingPunct="1">
              <a:buFontTx/>
              <a:buChar char="•"/>
            </a:pPr>
            <a:r>
              <a:rPr lang="en-GB" altLang="en-US" dirty="0" smtClean="0">
                <a:latin typeface="Arial" panose="020B0604020202020204" pitchFamily="34" charset="0"/>
              </a:rPr>
              <a:t>The What we want to see section should provide specific opportunities to catch the child getting it right and direct staff to a consistent and measurable response to the described behaviours within this section. CATCH THE CHILD GETTING IT RIGHT.</a:t>
            </a:r>
          </a:p>
          <a:p>
            <a:pPr eaLnBrk="1" hangingPunct="1">
              <a:buFontTx/>
              <a:buChar char="•"/>
            </a:pPr>
            <a:endParaRPr lang="en-GB" altLang="en-US" dirty="0" smtClean="0">
              <a:latin typeface="Arial" panose="020B0604020202020204" pitchFamily="34" charset="0"/>
            </a:endParaRPr>
          </a:p>
          <a:p>
            <a:pPr eaLnBrk="1" hangingPunct="1">
              <a:buFontTx/>
              <a:buChar char="•"/>
            </a:pPr>
            <a:r>
              <a:rPr lang="en-GB" altLang="en-US" dirty="0" smtClean="0">
                <a:latin typeface="Arial" panose="020B0604020202020204" pitchFamily="34" charset="0"/>
              </a:rPr>
              <a:t>The First signs…. Section should describe behaviours or scripts that may indicate the child has raised anxiety and link these to specific and measurable responses from staff to support or de-escalate. The idea is to return the child to ‘what we want to see’ so we can CATCH THEM GETTING IT RIGHT.</a:t>
            </a:r>
          </a:p>
          <a:p>
            <a:pPr eaLnBrk="1" hangingPunct="1">
              <a:buFontTx/>
              <a:buChar char="•"/>
            </a:pPr>
            <a:endParaRPr lang="en-GB" altLang="en-US" dirty="0" smtClean="0">
              <a:latin typeface="Arial" panose="020B0604020202020204" pitchFamily="34" charset="0"/>
            </a:endParaRPr>
          </a:p>
          <a:p>
            <a:pPr eaLnBrk="1" hangingPunct="1">
              <a:buFontTx/>
              <a:buChar char="•"/>
            </a:pPr>
            <a:r>
              <a:rPr lang="en-GB" altLang="en-US" dirty="0" smtClean="0">
                <a:latin typeface="Arial" panose="020B0604020202020204" pitchFamily="34" charset="0"/>
              </a:rPr>
              <a:t>The ‘where this behaviour leads next’ section should describe the behaviours and scripts that suggest the child is close to crisis and link the specific strategies which will support and deescalate. The idea is to return the child to the ‘first signs….’. Stage so we can follow the plan to return the child to the’ What we want to see’ stage so we can CATCH THEM GETTING IT RIGHT.</a:t>
            </a:r>
          </a:p>
          <a:p>
            <a:pPr eaLnBrk="1" hangingPunct="1">
              <a:buFontTx/>
              <a:buChar char="•"/>
            </a:pPr>
            <a:endParaRPr lang="en-GB" altLang="en-US" dirty="0" smtClean="0">
              <a:latin typeface="Arial" panose="020B0604020202020204" pitchFamily="34" charset="0"/>
            </a:endParaRPr>
          </a:p>
          <a:p>
            <a:pPr eaLnBrk="1" hangingPunct="1">
              <a:buFontTx/>
              <a:buChar char="•"/>
            </a:pPr>
            <a:r>
              <a:rPr lang="en-GB" altLang="en-US" dirty="0" smtClean="0">
                <a:latin typeface="Arial" panose="020B0604020202020204" pitchFamily="34" charset="0"/>
              </a:rPr>
              <a:t>The ‘what we need to avoid’ section is where the behaviour could arrive without support and should reflect behaviours that justify the use of RPI.  A child exhibiting the behaviours within this section has gone beyond our opportunity to use de-escalation alone and the ‘Interventions necessary may include external disciplines such as using RPI (restrictive physical intervention). The whole plan is designed to minimise the need for interventions at this level.</a:t>
            </a:r>
          </a:p>
          <a:p>
            <a:pPr eaLnBrk="1" hangingPunct="1">
              <a:buFontTx/>
              <a:buChar char="•"/>
            </a:pPr>
            <a:endParaRPr lang="en-GB" altLang="en-US" u="sng" dirty="0" smtClean="0">
              <a:latin typeface="Arial" panose="020B0604020202020204" pitchFamily="34" charset="0"/>
            </a:endParaRPr>
          </a:p>
          <a:p>
            <a:pPr eaLnBrk="1" hangingPunct="1"/>
            <a:endParaRPr lang="en-GB" altLang="en-US" dirty="0" smtClean="0">
              <a:latin typeface="Arial" panose="020B0604020202020204" pitchFamily="34" charset="0"/>
            </a:endParaRPr>
          </a:p>
          <a:p>
            <a:pPr eaLnBrk="1" hangingPunct="1">
              <a:buFontTx/>
              <a:buChar char="•"/>
            </a:pPr>
            <a:r>
              <a:rPr lang="en-GB" altLang="en-US" dirty="0" smtClean="0">
                <a:latin typeface="Arial" panose="020B0604020202020204" pitchFamily="34" charset="0"/>
              </a:rPr>
              <a:t>STEPS IS COMMITED TO RESTRAINT REDUCTION AND RESTRAINT ELIMINATION THROUGH THE PLANNING PROCESS.</a:t>
            </a:r>
          </a:p>
          <a:p>
            <a:pPr eaLnBrk="1" hangingPunct="1">
              <a:buFontTx/>
              <a:buChar char="•"/>
            </a:pPr>
            <a:endParaRPr lang="en-GB" altLang="en-US" dirty="0" smtClean="0">
              <a:latin typeface="Arial" panose="020B0604020202020204" pitchFamily="34" charset="0"/>
            </a:endParaRPr>
          </a:p>
          <a:p>
            <a:pPr eaLnBrk="1" hangingPunct="1">
              <a:buFontTx/>
              <a:buChar char="•"/>
            </a:pPr>
            <a:r>
              <a:rPr lang="en-GB" altLang="en-US" dirty="0" smtClean="0">
                <a:latin typeface="Arial" panose="020B0604020202020204" pitchFamily="34" charset="0"/>
              </a:rPr>
              <a:t>THE FORM SHOULD ONLY BE USED FOR THE INDIVIDUALS PRESENTING THE HIGHEST LEVEL OF RISK WITHIN ANY SERVICE. The more specialised the service the higher percentage of children are likely to significantly benefit from this level of planning.</a:t>
            </a:r>
          </a:p>
        </p:txBody>
      </p:sp>
    </p:spTree>
    <p:extLst>
      <p:ext uri="{BB962C8B-B14F-4D97-AF65-F5344CB8AC3E}">
        <p14:creationId xmlns:p14="http://schemas.microsoft.com/office/powerpoint/2010/main" val="4292426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Its even plastered on</a:t>
            </a:r>
            <a:r>
              <a:rPr lang="en-GB" baseline="0" dirty="0" smtClean="0"/>
              <a:t> three sides of the building.</a:t>
            </a:r>
          </a:p>
          <a:p>
            <a:r>
              <a:rPr lang="en-GB" dirty="0" smtClean="0"/>
              <a:t>But do the pupils actually take any notice</a:t>
            </a:r>
            <a:r>
              <a:rPr lang="en-GB" baseline="0" dirty="0" smtClean="0"/>
              <a:t> of these messages?</a:t>
            </a:r>
          </a:p>
          <a:p>
            <a:endParaRPr lang="en-GB" baseline="0" dirty="0" smtClean="0"/>
          </a:p>
          <a:p>
            <a:r>
              <a:rPr lang="en-GB" baseline="0" dirty="0" smtClean="0"/>
              <a:t>I asked them – they struggled to remember many of them on their own but if I started them off – Try new …       Respect yourself …..            Use your ……</a:t>
            </a:r>
          </a:p>
          <a:p>
            <a:endParaRPr lang="en-GB" baseline="0" dirty="0" smtClean="0"/>
          </a:p>
          <a:p>
            <a:r>
              <a:rPr lang="en-GB" baseline="0" dirty="0" smtClean="0"/>
              <a:t>So subconsciously they did now the messages – they were actually ingrained into their heads.</a:t>
            </a:r>
            <a:endParaRPr lang="en-GB" dirty="0" smtClean="0"/>
          </a:p>
          <a:p>
            <a:endParaRPr lang="en-GB" dirty="0"/>
          </a:p>
        </p:txBody>
      </p:sp>
      <p:sp>
        <p:nvSpPr>
          <p:cNvPr id="4" name="Slide Number Placeholder 3"/>
          <p:cNvSpPr>
            <a:spLocks noGrp="1"/>
          </p:cNvSpPr>
          <p:nvPr>
            <p:ph type="sldNum" sz="quarter" idx="10"/>
          </p:nvPr>
        </p:nvSpPr>
        <p:spPr/>
        <p:txBody>
          <a:bodyPr/>
          <a:lstStyle/>
          <a:p>
            <a:fld id="{791D83EE-680A-4945-BE3F-751EEB0FF254}" type="slidenum">
              <a:rPr lang="en-GB" smtClean="0"/>
              <a:t>38</a:t>
            </a:fld>
            <a:endParaRPr lang="en-GB"/>
          </a:p>
        </p:txBody>
      </p:sp>
    </p:spTree>
    <p:extLst>
      <p:ext uri="{BB962C8B-B14F-4D97-AF65-F5344CB8AC3E}">
        <p14:creationId xmlns:p14="http://schemas.microsoft.com/office/powerpoint/2010/main" val="1686450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that made</a:t>
            </a:r>
            <a:r>
              <a:rPr lang="en-GB" baseline="0" dirty="0" smtClean="0"/>
              <a:t> me think – what messages are ingrained in us?</a:t>
            </a:r>
          </a:p>
          <a:p>
            <a:r>
              <a:rPr lang="en-GB" baseline="0" dirty="0" smtClean="0"/>
              <a:t>So lets look at these famous TV commercials.</a:t>
            </a:r>
          </a:p>
          <a:p>
            <a:r>
              <a:rPr lang="en-GB" baseline="0" dirty="0" smtClean="0"/>
              <a:t>But, does knowing these messages influence or change our behaviour in any way?  The companies would like to think so as they spend tens of millions of pounds on advertising – on getting these messages into our heads.</a:t>
            </a:r>
          </a:p>
          <a:p>
            <a:r>
              <a:rPr lang="en-GB" baseline="0" dirty="0" smtClean="0"/>
              <a:t>Go through a few  - If I was going to buy a cigar …</a:t>
            </a:r>
          </a:p>
          <a:p>
            <a:r>
              <a:rPr lang="en-GB" baseline="0" dirty="0" smtClean="0"/>
              <a:t>Pepsi challenge </a:t>
            </a:r>
            <a:endParaRPr lang="en-GB" dirty="0"/>
          </a:p>
        </p:txBody>
      </p:sp>
      <p:sp>
        <p:nvSpPr>
          <p:cNvPr id="4" name="Slide Number Placeholder 3"/>
          <p:cNvSpPr>
            <a:spLocks noGrp="1"/>
          </p:cNvSpPr>
          <p:nvPr>
            <p:ph type="sldNum" sz="quarter" idx="10"/>
          </p:nvPr>
        </p:nvSpPr>
        <p:spPr/>
        <p:txBody>
          <a:bodyPr/>
          <a:lstStyle/>
          <a:p>
            <a:fld id="{791D83EE-680A-4945-BE3F-751EEB0FF254}" type="slidenum">
              <a:rPr lang="en-GB" smtClean="0"/>
              <a:t>39</a:t>
            </a:fld>
            <a:endParaRPr lang="en-GB"/>
          </a:p>
        </p:txBody>
      </p:sp>
    </p:spTree>
    <p:extLst>
      <p:ext uri="{BB962C8B-B14F-4D97-AF65-F5344CB8AC3E}">
        <p14:creationId xmlns:p14="http://schemas.microsoft.com/office/powerpoint/2010/main" val="1802274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Lets look at these words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Write a number down between 1 - 100</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1000’s</a:t>
            </a:r>
            <a:r>
              <a:rPr lang="en-GB" baseline="0" dirty="0" smtClean="0"/>
              <a:t> of people have completed this word test but of course its not a test of grammatical skill.</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791D83EE-680A-4945-BE3F-751EEB0FF254}" type="slidenum">
              <a:rPr lang="en-GB" smtClean="0"/>
              <a:t>40</a:t>
            </a:fld>
            <a:endParaRPr lang="en-GB"/>
          </a:p>
        </p:txBody>
      </p:sp>
    </p:spTree>
    <p:extLst>
      <p:ext uri="{BB962C8B-B14F-4D97-AF65-F5344CB8AC3E}">
        <p14:creationId xmlns:p14="http://schemas.microsoft.com/office/powerpoint/2010/main" val="862853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video</a:t>
            </a:r>
            <a:r>
              <a:rPr lang="en-GB" sz="1200" kern="1200" baseline="0" dirty="0" smtClean="0">
                <a:solidFill>
                  <a:schemeClr val="tx1"/>
                </a:solidFill>
                <a:effectLst/>
                <a:latin typeface="+mn-lt"/>
                <a:ea typeface="+mn-ea"/>
                <a:cs typeface="+mn-cs"/>
              </a:rPr>
              <a:t> also gave a definition of priming.</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‘implicit memory effect’ - whatever priming is, it is occurring below the surface of conscious thought.</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‘exposure to a stimulus’ - this stimulus can be auditory, visual, tactile, etc. and we call it a ‘prime'.</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‘influences a response’ - the aforementioned stimulus is affecting later </a:t>
            </a:r>
            <a:r>
              <a:rPr lang="en-GB" sz="1200" kern="1200" dirty="0" err="1" smtClean="0">
                <a:solidFill>
                  <a:schemeClr val="tx1"/>
                </a:solidFill>
                <a:effectLst/>
                <a:latin typeface="+mn-lt"/>
                <a:ea typeface="+mn-ea"/>
                <a:cs typeface="+mn-cs"/>
              </a:rPr>
              <a:t>behavior</a:t>
            </a:r>
            <a:r>
              <a:rPr lang="en-GB" sz="1200" kern="1200" dirty="0" smtClean="0">
                <a:solidFill>
                  <a:schemeClr val="tx1"/>
                </a:solidFill>
                <a:effectLst/>
                <a:latin typeface="+mn-lt"/>
                <a:ea typeface="+mn-ea"/>
                <a:cs typeface="+mn-cs"/>
              </a:rPr>
              <a:t> in someway</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‘to a later stimulus’ - and it is affecting </a:t>
            </a:r>
            <a:r>
              <a:rPr lang="en-GB" sz="1200" kern="1200" dirty="0" err="1" smtClean="0">
                <a:solidFill>
                  <a:schemeClr val="tx1"/>
                </a:solidFill>
                <a:effectLst/>
                <a:latin typeface="+mn-lt"/>
                <a:ea typeface="+mn-ea"/>
                <a:cs typeface="+mn-cs"/>
              </a:rPr>
              <a:t>behavior</a:t>
            </a:r>
            <a:r>
              <a:rPr lang="en-GB" sz="1200" kern="1200" dirty="0" smtClean="0">
                <a:solidFill>
                  <a:schemeClr val="tx1"/>
                </a:solidFill>
                <a:effectLst/>
                <a:latin typeface="+mn-lt"/>
                <a:ea typeface="+mn-ea"/>
                <a:cs typeface="+mn-cs"/>
              </a:rPr>
              <a:t> in a certain environment</a:t>
            </a:r>
          </a:p>
          <a:p>
            <a:r>
              <a:rPr lang="en-GB" sz="1200" kern="1200" dirty="0" smtClean="0">
                <a:solidFill>
                  <a:schemeClr val="tx1"/>
                </a:solidFill>
                <a:effectLst/>
                <a:latin typeface="+mn-lt"/>
                <a:ea typeface="+mn-ea"/>
                <a:cs typeface="+mn-cs"/>
              </a:rPr>
              <a:t>Describe other experiments – primed and then waiting to be seen</a:t>
            </a:r>
            <a:r>
              <a:rPr lang="en-GB" sz="1200" kern="1200" baseline="0" dirty="0" smtClean="0">
                <a:solidFill>
                  <a:schemeClr val="tx1"/>
                </a:solidFill>
                <a:effectLst/>
                <a:latin typeface="+mn-lt"/>
                <a:ea typeface="+mn-ea"/>
                <a:cs typeface="+mn-cs"/>
              </a:rPr>
              <a:t> / walking along the corridor / music in wine shops</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fld id="{791D83EE-680A-4945-BE3F-751EEB0FF254}" type="slidenum">
              <a:rPr lang="en-GB" smtClean="0"/>
              <a:t>41</a:t>
            </a:fld>
            <a:endParaRPr lang="en-GB"/>
          </a:p>
        </p:txBody>
      </p:sp>
    </p:spTree>
    <p:extLst>
      <p:ext uri="{BB962C8B-B14F-4D97-AF65-F5344CB8AC3E}">
        <p14:creationId xmlns:p14="http://schemas.microsoft.com/office/powerpoint/2010/main" val="3722455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Perception</a:t>
            </a:r>
            <a:r>
              <a:rPr lang="en-GB" baseline="0" dirty="0" smtClean="0"/>
              <a:t> without awareness – free choice </a:t>
            </a:r>
          </a:p>
          <a:p>
            <a:endParaRPr lang="en-GB" baseline="0" dirty="0" smtClean="0"/>
          </a:p>
          <a:p>
            <a:r>
              <a:rPr lang="en-GB" baseline="0" dirty="0" smtClean="0"/>
              <a:t>Darren used a range of priming stimuli  - here is another example of priming and may explain why I get offered cups of tea and coffee when I visit schools.</a:t>
            </a:r>
            <a:endParaRPr lang="en-GB" dirty="0"/>
          </a:p>
        </p:txBody>
      </p:sp>
      <p:sp>
        <p:nvSpPr>
          <p:cNvPr id="4" name="Slide Number Placeholder 3"/>
          <p:cNvSpPr>
            <a:spLocks noGrp="1"/>
          </p:cNvSpPr>
          <p:nvPr>
            <p:ph type="sldNum" sz="quarter" idx="10"/>
          </p:nvPr>
        </p:nvSpPr>
        <p:spPr/>
        <p:txBody>
          <a:bodyPr/>
          <a:lstStyle/>
          <a:p>
            <a:fld id="{791D83EE-680A-4945-BE3F-751EEB0FF254}" type="slidenum">
              <a:rPr lang="en-GB" smtClean="0"/>
              <a:t>43</a:t>
            </a:fld>
            <a:endParaRPr lang="en-GB"/>
          </a:p>
        </p:txBody>
      </p:sp>
    </p:spTree>
    <p:extLst>
      <p:ext uri="{BB962C8B-B14F-4D97-AF65-F5344CB8AC3E}">
        <p14:creationId xmlns:p14="http://schemas.microsoft.com/office/powerpoint/2010/main" val="34639048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Reinforce this by congratulating those doing the</a:t>
            </a:r>
            <a:r>
              <a:rPr lang="en-GB" baseline="0" dirty="0" smtClean="0"/>
              <a:t> behaviour regularly. </a:t>
            </a:r>
            <a:endParaRPr lang="en-GB" dirty="0"/>
          </a:p>
        </p:txBody>
      </p:sp>
      <p:sp>
        <p:nvSpPr>
          <p:cNvPr id="4" name="Slide Number Placeholder 3"/>
          <p:cNvSpPr>
            <a:spLocks noGrp="1"/>
          </p:cNvSpPr>
          <p:nvPr>
            <p:ph type="sldNum" sz="quarter" idx="10"/>
          </p:nvPr>
        </p:nvSpPr>
        <p:spPr/>
        <p:txBody>
          <a:bodyPr/>
          <a:lstStyle/>
          <a:p>
            <a:fld id="{33082A01-6AA3-4919-A308-30BB9DBCBFDB}" type="slidenum">
              <a:rPr lang="en-GB" smtClean="0"/>
              <a:t>44</a:t>
            </a:fld>
            <a:endParaRPr lang="en-GB"/>
          </a:p>
        </p:txBody>
      </p:sp>
    </p:spTree>
    <p:extLst>
      <p:ext uri="{BB962C8B-B14F-4D97-AF65-F5344CB8AC3E}">
        <p14:creationId xmlns:p14="http://schemas.microsoft.com/office/powerpoint/2010/main" val="1579600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Nudging is different to Priming.</a:t>
            </a:r>
          </a:p>
          <a:p>
            <a:r>
              <a:rPr lang="en-GB" baseline="0" dirty="0" smtClean="0"/>
              <a:t>Nudging is basically making the right choices for people easier to make without restricting their options. </a:t>
            </a:r>
          </a:p>
          <a:p>
            <a:r>
              <a:rPr lang="en-GB" baseline="0" dirty="0" smtClean="0"/>
              <a:t>They nudge people in the right direction.</a:t>
            </a:r>
          </a:p>
          <a:p>
            <a:r>
              <a:rPr lang="en-GB" baseline="0" dirty="0" smtClean="0"/>
              <a:t>David Cameron and other members of the conservation party went on Nudging training – this I am told was the first slide they were shown.</a:t>
            </a:r>
          </a:p>
          <a:p>
            <a:endParaRPr lang="en-GB" baseline="0" dirty="0" smtClean="0"/>
          </a:p>
        </p:txBody>
      </p:sp>
      <p:sp>
        <p:nvSpPr>
          <p:cNvPr id="4" name="Slide Number Placeholder 3"/>
          <p:cNvSpPr>
            <a:spLocks noGrp="1"/>
          </p:cNvSpPr>
          <p:nvPr>
            <p:ph type="sldNum" sz="quarter" idx="10"/>
          </p:nvPr>
        </p:nvSpPr>
        <p:spPr/>
        <p:txBody>
          <a:bodyPr/>
          <a:lstStyle/>
          <a:p>
            <a:fld id="{791D83EE-680A-4945-BE3F-751EEB0FF254}" type="slidenum">
              <a:rPr lang="en-GB" smtClean="0"/>
              <a:t>45</a:t>
            </a:fld>
            <a:endParaRPr lang="en-GB"/>
          </a:p>
        </p:txBody>
      </p:sp>
    </p:spTree>
    <p:extLst>
      <p:ext uri="{BB962C8B-B14F-4D97-AF65-F5344CB8AC3E}">
        <p14:creationId xmlns:p14="http://schemas.microsoft.com/office/powerpoint/2010/main" val="1041426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91D83EE-680A-4945-BE3F-751EEB0FF254}" type="slidenum">
              <a:rPr lang="en-GB" smtClean="0"/>
              <a:t>46</a:t>
            </a:fld>
            <a:endParaRPr lang="en-GB"/>
          </a:p>
        </p:txBody>
      </p:sp>
    </p:spTree>
    <p:extLst>
      <p:ext uri="{BB962C8B-B14F-4D97-AF65-F5344CB8AC3E}">
        <p14:creationId xmlns:p14="http://schemas.microsoft.com/office/powerpoint/2010/main" val="33415050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91D83EE-680A-4945-BE3F-751EEB0FF254}" type="slidenum">
              <a:rPr lang="en-GB" smtClean="0"/>
              <a:t>47</a:t>
            </a:fld>
            <a:endParaRPr lang="en-GB"/>
          </a:p>
        </p:txBody>
      </p:sp>
    </p:spTree>
    <p:extLst>
      <p:ext uri="{BB962C8B-B14F-4D97-AF65-F5344CB8AC3E}">
        <p14:creationId xmlns:p14="http://schemas.microsoft.com/office/powerpoint/2010/main" val="3700603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Littering – hand out fines for littering, pay people for putting litter in the bins or place green footsteps on the ground leading people to the nearest bin.</a:t>
            </a:r>
            <a:endParaRPr lang="en-GB" dirty="0" smtClean="0"/>
          </a:p>
          <a:p>
            <a:endParaRPr lang="en-GB" dirty="0"/>
          </a:p>
        </p:txBody>
      </p:sp>
      <p:sp>
        <p:nvSpPr>
          <p:cNvPr id="4" name="Slide Number Placeholder 3"/>
          <p:cNvSpPr>
            <a:spLocks noGrp="1"/>
          </p:cNvSpPr>
          <p:nvPr>
            <p:ph type="sldNum" sz="quarter" idx="10"/>
          </p:nvPr>
        </p:nvSpPr>
        <p:spPr/>
        <p:txBody>
          <a:bodyPr/>
          <a:lstStyle/>
          <a:p>
            <a:fld id="{791D83EE-680A-4945-BE3F-751EEB0FF254}" type="slidenum">
              <a:rPr lang="en-GB" smtClean="0"/>
              <a:t>48</a:t>
            </a:fld>
            <a:endParaRPr lang="en-GB"/>
          </a:p>
        </p:txBody>
      </p:sp>
    </p:spTree>
    <p:extLst>
      <p:ext uri="{BB962C8B-B14F-4D97-AF65-F5344CB8AC3E}">
        <p14:creationId xmlns:p14="http://schemas.microsoft.com/office/powerpoint/2010/main" val="3161074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I look</a:t>
            </a:r>
            <a:r>
              <a:rPr lang="en-GB" baseline="0" dirty="0" smtClean="0"/>
              <a:t> at behaviour.</a:t>
            </a:r>
          </a:p>
          <a:p>
            <a:pPr marL="228600" indent="-228600">
              <a:buAutoNum type="arabicParenR"/>
            </a:pPr>
            <a:r>
              <a:rPr lang="en-GB" baseline="0" dirty="0" smtClean="0"/>
              <a:t>Use wife as example</a:t>
            </a:r>
          </a:p>
          <a:p>
            <a:pPr marL="228600" indent="-228600">
              <a:buAutoNum type="arabicParenR"/>
            </a:pPr>
            <a:r>
              <a:rPr lang="en-GB" baseline="0" dirty="0" smtClean="0"/>
              <a:t>Use example of pupil constantly being defiant.  - lead into Misdirected Goals.</a:t>
            </a:r>
          </a:p>
          <a:p>
            <a:pPr marL="228600" indent="-228600">
              <a:buAutoNum type="arabicParenR"/>
            </a:pPr>
            <a:r>
              <a:rPr lang="en-GB" baseline="0" dirty="0" smtClean="0"/>
              <a:t>Again use family examples and kid being frightened. </a:t>
            </a:r>
          </a:p>
          <a:p>
            <a:pPr marL="228600" indent="-228600">
              <a:buAutoNum type="arabicParenR"/>
            </a:pPr>
            <a:endParaRPr lang="en-GB" dirty="0"/>
          </a:p>
        </p:txBody>
      </p:sp>
      <p:sp>
        <p:nvSpPr>
          <p:cNvPr id="4" name="Slide Number Placeholder 3"/>
          <p:cNvSpPr>
            <a:spLocks noGrp="1"/>
          </p:cNvSpPr>
          <p:nvPr>
            <p:ph type="sldNum" sz="quarter" idx="10"/>
          </p:nvPr>
        </p:nvSpPr>
        <p:spPr/>
        <p:txBody>
          <a:bodyPr/>
          <a:lstStyle/>
          <a:p>
            <a:fld id="{8536F201-CF07-4DC8-8DA4-320229821440}" type="slidenum">
              <a:rPr lang="en-GB" smtClean="0"/>
              <a:t>10</a:t>
            </a:fld>
            <a:endParaRPr lang="en-GB"/>
          </a:p>
        </p:txBody>
      </p:sp>
    </p:spTree>
    <p:extLst>
      <p:ext uri="{BB962C8B-B14F-4D97-AF65-F5344CB8AC3E}">
        <p14:creationId xmlns:p14="http://schemas.microsoft.com/office/powerpoint/2010/main" val="30387415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91D83EE-680A-4945-BE3F-751EEB0FF254}" type="slidenum">
              <a:rPr lang="en-GB" smtClean="0"/>
              <a:t>49</a:t>
            </a:fld>
            <a:endParaRPr lang="en-GB"/>
          </a:p>
        </p:txBody>
      </p:sp>
    </p:spTree>
    <p:extLst>
      <p:ext uri="{BB962C8B-B14F-4D97-AF65-F5344CB8AC3E}">
        <p14:creationId xmlns:p14="http://schemas.microsoft.com/office/powerpoint/2010/main" val="663188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91D83EE-680A-4945-BE3F-751EEB0FF254}" type="slidenum">
              <a:rPr lang="en-GB" smtClean="0"/>
              <a:t>50</a:t>
            </a:fld>
            <a:endParaRPr lang="en-GB"/>
          </a:p>
        </p:txBody>
      </p:sp>
    </p:spTree>
    <p:extLst>
      <p:ext uri="{BB962C8B-B14F-4D97-AF65-F5344CB8AC3E}">
        <p14:creationId xmlns:p14="http://schemas.microsoft.com/office/powerpoint/2010/main" val="26850275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91D83EE-680A-4945-BE3F-751EEB0FF254}" type="slidenum">
              <a:rPr lang="en-GB" smtClean="0"/>
              <a:t>51</a:t>
            </a:fld>
            <a:endParaRPr lang="en-GB"/>
          </a:p>
        </p:txBody>
      </p:sp>
    </p:spTree>
    <p:extLst>
      <p:ext uri="{BB962C8B-B14F-4D97-AF65-F5344CB8AC3E}">
        <p14:creationId xmlns:p14="http://schemas.microsoft.com/office/powerpoint/2010/main" val="2986357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3D57989-AA3A-42FC-8266-2C3EAACFD21A}" type="slidenum">
              <a:rPr lang="en-GB" altLang="en-US" smtClean="0"/>
              <a:pPr>
                <a:spcBef>
                  <a:spcPct val="0"/>
                </a:spcBef>
              </a:pPr>
              <a:t>11</a:t>
            </a:fld>
            <a:endParaRPr lang="en-GB" altLang="en-US" smtClean="0"/>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77850" indent="-577850">
              <a:buNone/>
            </a:pPr>
            <a:r>
              <a:rPr lang="en-GB" altLang="en-US" sz="1600" b="1" dirty="0" smtClean="0"/>
              <a:t>A </a:t>
            </a:r>
            <a:r>
              <a:rPr lang="en-GB" altLang="en-US" sz="1600" b="1" i="1" dirty="0" smtClean="0"/>
              <a:t>strategic plan</a:t>
            </a:r>
            <a:r>
              <a:rPr lang="en-GB" altLang="en-US" sz="1600" b="1" dirty="0" smtClean="0"/>
              <a:t> in the sense of seeking answers to fundamental questions:</a:t>
            </a:r>
          </a:p>
          <a:p>
            <a:pPr marL="577850" indent="-577850">
              <a:buNone/>
            </a:pPr>
            <a:endParaRPr lang="en-GB" altLang="en-US" sz="1600" b="1" dirty="0" smtClean="0"/>
          </a:p>
          <a:p>
            <a:pPr marL="577850" indent="-577850">
              <a:buFont typeface="Wingdings" panose="05000000000000000000" pitchFamily="2" charset="2"/>
              <a:buAutoNum type="romanLcParenR"/>
            </a:pPr>
            <a:r>
              <a:rPr lang="en-GB" altLang="en-US" sz="1600" dirty="0" smtClean="0"/>
              <a:t>What will I do when …?</a:t>
            </a:r>
          </a:p>
          <a:p>
            <a:pPr marL="577850" indent="-577850">
              <a:buFont typeface="Wingdings" panose="05000000000000000000" pitchFamily="2" charset="2"/>
              <a:buAutoNum type="romanLcParenR"/>
            </a:pPr>
            <a:r>
              <a:rPr lang="en-GB" altLang="en-US" sz="1600" dirty="0" smtClean="0"/>
              <a:t>How best can I deal with </a:t>
            </a:r>
            <a:r>
              <a:rPr lang="en-GB" altLang="en-US" sz="1600" i="1" dirty="0" smtClean="0"/>
              <a:t>x</a:t>
            </a:r>
            <a:r>
              <a:rPr lang="en-GB" altLang="en-US" sz="1600" dirty="0" smtClean="0"/>
              <a:t> behaviours?</a:t>
            </a:r>
          </a:p>
          <a:p>
            <a:pPr marL="577850" indent="-577850">
              <a:buFont typeface="Wingdings" panose="05000000000000000000" pitchFamily="2" charset="2"/>
              <a:buAutoNum type="romanLcParenR"/>
            </a:pPr>
            <a:r>
              <a:rPr lang="en-GB" altLang="en-US" sz="1600" dirty="0" smtClean="0"/>
              <a:t>When is the best time to intervene in a disruption?</a:t>
            </a:r>
          </a:p>
          <a:p>
            <a:pPr marL="577850" indent="-577850">
              <a:buFont typeface="Wingdings" panose="05000000000000000000" pitchFamily="2" charset="2"/>
              <a:buAutoNum type="romanLcParenR"/>
            </a:pPr>
            <a:r>
              <a:rPr lang="en-GB" altLang="en-US" sz="1600" dirty="0" smtClean="0"/>
              <a:t>What will I do if my first approach is ineffective?</a:t>
            </a:r>
          </a:p>
          <a:p>
            <a:endParaRPr lang="en-GB" sz="1600" dirty="0" smtClean="0"/>
          </a:p>
          <a:p>
            <a:pPr eaLnBrk="1" hangingPunct="1"/>
            <a:r>
              <a:rPr lang="en-GB" altLang="en-US" sz="1600" dirty="0" smtClean="0"/>
              <a:t>For example what will you do if:</a:t>
            </a:r>
          </a:p>
          <a:p>
            <a:pPr eaLnBrk="1" hangingPunct="1"/>
            <a:r>
              <a:rPr lang="en-GB" altLang="en-US" sz="1600" dirty="0" smtClean="0"/>
              <a:t>	You ask for questions and 5 pupils call out, two without their hands up. </a:t>
            </a:r>
            <a:r>
              <a:rPr lang="en-GB" altLang="en-US" sz="1600" i="1" dirty="0" smtClean="0"/>
              <a:t>What do you do?</a:t>
            </a:r>
          </a:p>
          <a:p>
            <a:pPr eaLnBrk="1" hangingPunct="1"/>
            <a:r>
              <a:rPr lang="en-GB" altLang="en-US" sz="1600" dirty="0" smtClean="0"/>
              <a:t>	You’ve asked 2 pupils to quieten down and get on with their work, one starts to argue. </a:t>
            </a:r>
            <a:r>
              <a:rPr lang="en-GB" altLang="en-US" sz="1600" i="1" dirty="0" smtClean="0"/>
              <a:t>What do you do?</a:t>
            </a:r>
          </a:p>
          <a:p>
            <a:pPr eaLnBrk="1" hangingPunct="1"/>
            <a:r>
              <a:rPr lang="en-GB" altLang="en-US" sz="1600" i="1" dirty="0" smtClean="0"/>
              <a:t>	</a:t>
            </a:r>
            <a:r>
              <a:rPr lang="en-GB" altLang="en-US" sz="1600" dirty="0" smtClean="0"/>
              <a:t>David starts flicking elastic bands at his girl friend. </a:t>
            </a:r>
            <a:r>
              <a:rPr lang="en-GB" altLang="en-US" sz="1600" i="1" dirty="0" smtClean="0"/>
              <a:t>What do you do?</a:t>
            </a:r>
          </a:p>
          <a:p>
            <a:pPr eaLnBrk="1" hangingPunct="1"/>
            <a:r>
              <a:rPr lang="en-GB" altLang="en-US" sz="1600" i="1" dirty="0" smtClean="0"/>
              <a:t>	</a:t>
            </a:r>
            <a:r>
              <a:rPr lang="en-GB" altLang="en-US" sz="1600" dirty="0" smtClean="0"/>
              <a:t>A pupil wanders out of his seat for the fourth time. </a:t>
            </a:r>
            <a:r>
              <a:rPr lang="en-GB" altLang="en-US" sz="1600" i="1" dirty="0" smtClean="0"/>
              <a:t>What do you do?</a:t>
            </a:r>
          </a:p>
          <a:p>
            <a:endParaRPr lang="en-GB" sz="1600" dirty="0" smtClean="0"/>
          </a:p>
          <a:p>
            <a:endParaRPr lang="en-GB" sz="1600" dirty="0" smtClean="0"/>
          </a:p>
          <a:p>
            <a:r>
              <a:rPr lang="en-GB" sz="1600" dirty="0" smtClean="0"/>
              <a:t>Kids didn’t seem to know how he wanted them to behave.</a:t>
            </a:r>
          </a:p>
          <a:p>
            <a:pPr eaLnBrk="1" hangingPunct="1"/>
            <a:endParaRPr lang="en-GB" altLang="en-US" dirty="0" smtClean="0"/>
          </a:p>
        </p:txBody>
      </p:sp>
    </p:spTree>
    <p:extLst>
      <p:ext uri="{BB962C8B-B14F-4D97-AF65-F5344CB8AC3E}">
        <p14:creationId xmlns:p14="http://schemas.microsoft.com/office/powerpoint/2010/main" val="1575846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Reinforce this by congratulating those doing the</a:t>
            </a:r>
            <a:r>
              <a:rPr lang="en-GB" baseline="0" dirty="0" smtClean="0"/>
              <a:t> behaviour regularly. </a:t>
            </a:r>
          </a:p>
          <a:p>
            <a:endParaRPr lang="en-GB" baseline="0" dirty="0" smtClean="0"/>
          </a:p>
          <a:p>
            <a:r>
              <a:rPr lang="en-GB" baseline="0" dirty="0" smtClean="0"/>
              <a:t>This avoids using negative terms.</a:t>
            </a:r>
          </a:p>
          <a:p>
            <a:endParaRPr lang="en-GB" baseline="0" dirty="0" smtClean="0"/>
          </a:p>
          <a:p>
            <a:r>
              <a:rPr lang="en-GB" baseline="0" dirty="0" smtClean="0"/>
              <a:t>Also you can evaluate.</a:t>
            </a:r>
            <a:endParaRPr lang="en-GB" dirty="0"/>
          </a:p>
        </p:txBody>
      </p:sp>
      <p:sp>
        <p:nvSpPr>
          <p:cNvPr id="4" name="Slide Number Placeholder 3"/>
          <p:cNvSpPr>
            <a:spLocks noGrp="1"/>
          </p:cNvSpPr>
          <p:nvPr>
            <p:ph type="sldNum" sz="quarter" idx="10"/>
          </p:nvPr>
        </p:nvSpPr>
        <p:spPr/>
        <p:txBody>
          <a:bodyPr/>
          <a:lstStyle/>
          <a:p>
            <a:fld id="{33082A01-6AA3-4919-A308-30BB9DBCBFDB}" type="slidenum">
              <a:rPr lang="en-GB" smtClean="0"/>
              <a:t>12</a:t>
            </a:fld>
            <a:endParaRPr lang="en-GB"/>
          </a:p>
        </p:txBody>
      </p:sp>
    </p:spTree>
    <p:extLst>
      <p:ext uri="{BB962C8B-B14F-4D97-AF65-F5344CB8AC3E}">
        <p14:creationId xmlns:p14="http://schemas.microsoft.com/office/powerpoint/2010/main" val="1353857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fld id="{B4BFE89F-B155-4AC0-A1B4-661A073D5EEA}" type="slidenum">
              <a:rPr lang="en-GB" altLang="en-US" smtClean="0"/>
              <a:pPr eaLnBrk="1" fontAlgn="base" hangingPunct="1">
                <a:spcBef>
                  <a:spcPct val="0"/>
                </a:spcBef>
                <a:spcAft>
                  <a:spcPct val="0"/>
                </a:spcAft>
              </a:pPr>
              <a:t>16</a:t>
            </a:fld>
            <a:endParaRPr lang="en-GB" altLang="en-US" smtClean="0"/>
          </a:p>
        </p:txBody>
      </p:sp>
      <p:sp>
        <p:nvSpPr>
          <p:cNvPr id="172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dirty="0" smtClean="0">
                <a:latin typeface="Arial" charset="0"/>
                <a:cs typeface="Arial" charset="0"/>
              </a:rPr>
              <a:t>Using inclusive language</a:t>
            </a:r>
            <a:r>
              <a:rPr lang="en-GB" altLang="en-US" baseline="0" dirty="0" smtClean="0">
                <a:latin typeface="Arial" charset="0"/>
                <a:cs typeface="Arial" charset="0"/>
              </a:rPr>
              <a:t> helps win over the </a:t>
            </a:r>
            <a:r>
              <a:rPr lang="en-GB" altLang="en-US" baseline="0" dirty="0" err="1" smtClean="0">
                <a:latin typeface="Arial" charset="0"/>
                <a:cs typeface="Arial" charset="0"/>
              </a:rPr>
              <a:t>midd</a:t>
            </a:r>
            <a:r>
              <a:rPr lang="en-GB" altLang="en-US" baseline="0" dirty="0" smtClean="0">
                <a:latin typeface="Arial" charset="0"/>
                <a:cs typeface="Arial" charset="0"/>
              </a:rPr>
              <a:t> class.</a:t>
            </a:r>
          </a:p>
          <a:p>
            <a:pPr eaLnBrk="1" hangingPunct="1"/>
            <a:endParaRPr lang="en-GB" altLang="en-US" baseline="0" dirty="0" smtClean="0">
              <a:latin typeface="Arial" charset="0"/>
              <a:cs typeface="Arial" charset="0"/>
            </a:endParaRPr>
          </a:p>
          <a:p>
            <a:pPr eaLnBrk="1" hangingPunct="1"/>
            <a:r>
              <a:rPr lang="en-GB" altLang="en-US" baseline="0" dirty="0" smtClean="0">
                <a:latin typeface="Arial" charset="0"/>
                <a:cs typeface="Arial" charset="0"/>
              </a:rPr>
              <a:t>What you want to avoid is directing all of your attention to the worst behaved – you will lose the </a:t>
            </a:r>
            <a:r>
              <a:rPr lang="en-GB" altLang="en-US" baseline="0" dirty="0" err="1" smtClean="0">
                <a:latin typeface="Arial" charset="0"/>
                <a:cs typeface="Arial" charset="0"/>
              </a:rPr>
              <a:t>midd</a:t>
            </a:r>
            <a:r>
              <a:rPr lang="en-GB" altLang="en-US" baseline="0" dirty="0" smtClean="0">
                <a:latin typeface="Arial" charset="0"/>
                <a:cs typeface="Arial" charset="0"/>
              </a:rPr>
              <a:t> class.</a:t>
            </a:r>
          </a:p>
          <a:p>
            <a:pPr eaLnBrk="1" hangingPunct="1"/>
            <a:endParaRPr lang="en-GB" altLang="en-US" baseline="0" dirty="0" smtClean="0">
              <a:latin typeface="Arial" charset="0"/>
              <a:cs typeface="Arial" charset="0"/>
            </a:endParaRPr>
          </a:p>
          <a:p>
            <a:pPr eaLnBrk="1" hangingPunct="1"/>
            <a:r>
              <a:rPr lang="en-GB" altLang="en-US" baseline="0" dirty="0" smtClean="0">
                <a:latin typeface="Arial" charset="0"/>
                <a:cs typeface="Arial" charset="0"/>
              </a:rPr>
              <a:t>By understanding the reasons why the worst behaved are behaving this way you can plan your responses to them and share your attention evenly across the class.</a:t>
            </a:r>
            <a:endParaRPr lang="en-GB" altLang="en-US" dirty="0" smtClean="0">
              <a:latin typeface="Arial" charset="0"/>
              <a:cs typeface="Arial" charset="0"/>
            </a:endParaRPr>
          </a:p>
        </p:txBody>
      </p:sp>
    </p:spTree>
    <p:extLst>
      <p:ext uri="{BB962C8B-B14F-4D97-AF65-F5344CB8AC3E}">
        <p14:creationId xmlns:p14="http://schemas.microsoft.com/office/powerpoint/2010/main" val="1371439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r>
              <a:rPr lang="en-GB" altLang="en-US" dirty="0" smtClean="0">
                <a:latin typeface="Arial" panose="020B0604020202020204" pitchFamily="34" charset="0"/>
              </a:rPr>
              <a:t>Star wars</a:t>
            </a:r>
          </a:p>
          <a:p>
            <a:r>
              <a:rPr lang="en-GB" altLang="en-US" dirty="0" smtClean="0">
                <a:latin typeface="Arial" panose="020B0604020202020204" pitchFamily="34" charset="0"/>
              </a:rPr>
              <a:t>Hunger</a:t>
            </a:r>
          </a:p>
          <a:p>
            <a:r>
              <a:rPr lang="en-GB" altLang="en-US" dirty="0" smtClean="0">
                <a:latin typeface="Arial" panose="020B0604020202020204" pitchFamily="34" charset="0"/>
              </a:rPr>
              <a:t>Lack of Sleep</a:t>
            </a:r>
          </a:p>
          <a:p>
            <a:r>
              <a:rPr lang="en-GB" altLang="en-US" dirty="0" smtClean="0">
                <a:latin typeface="Arial" panose="020B0604020202020204" pitchFamily="34" charset="0"/>
              </a:rPr>
              <a:t>Arguments with Parents that morning etc.</a:t>
            </a:r>
          </a:p>
          <a:p>
            <a:r>
              <a:rPr lang="en-GB" altLang="en-US" dirty="0" smtClean="0">
                <a:latin typeface="Arial" panose="020B0604020202020204" pitchFamily="34" charset="0"/>
              </a:rPr>
              <a:t>A big spot</a:t>
            </a:r>
          </a:p>
          <a:p>
            <a:endParaRPr lang="en-GB" altLang="en-US" dirty="0" smtClean="0">
              <a:latin typeface="Arial" panose="020B0604020202020204" pitchFamily="34" charset="0"/>
            </a:endParaRPr>
          </a:p>
          <a:p>
            <a:r>
              <a:rPr lang="en-GB" altLang="en-US" dirty="0" smtClean="0">
                <a:latin typeface="Arial" panose="020B0604020202020204" pitchFamily="34" charset="0"/>
              </a:rPr>
              <a:t>Talk about how I am feeling. Lack of sex</a:t>
            </a:r>
          </a:p>
          <a:p>
            <a:endParaRPr lang="en-GB" altLang="en-US" dirty="0" smtClean="0">
              <a:latin typeface="Arial" panose="020B0604020202020204" pitchFamily="34" charset="0"/>
            </a:endParaRPr>
          </a:p>
        </p:txBody>
      </p:sp>
      <p:sp>
        <p:nvSpPr>
          <p:cNvPr id="43012"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E48488A-9A71-416C-9487-0041492F95B5}" type="slidenum">
              <a:rPr lang="en-US" altLang="en-US" sz="1200" smtClean="0"/>
              <a:pPr/>
              <a:t>17</a:t>
            </a:fld>
            <a:endParaRPr lang="en-US" altLang="en-US" sz="1200" smtClean="0"/>
          </a:p>
        </p:txBody>
      </p:sp>
    </p:spTree>
    <p:extLst>
      <p:ext uri="{BB962C8B-B14F-4D97-AF65-F5344CB8AC3E}">
        <p14:creationId xmlns:p14="http://schemas.microsoft.com/office/powerpoint/2010/main" val="578635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 do you know what we</a:t>
            </a:r>
            <a:r>
              <a:rPr lang="en-GB" baseline="0" dirty="0" smtClean="0"/>
              <a:t> are doing is working?</a:t>
            </a:r>
            <a:endParaRPr lang="en-GB" dirty="0"/>
          </a:p>
        </p:txBody>
      </p:sp>
      <p:sp>
        <p:nvSpPr>
          <p:cNvPr id="4" name="Slide Number Placeholder 3"/>
          <p:cNvSpPr>
            <a:spLocks noGrp="1"/>
          </p:cNvSpPr>
          <p:nvPr>
            <p:ph type="sldNum" sz="quarter" idx="10"/>
          </p:nvPr>
        </p:nvSpPr>
        <p:spPr/>
        <p:txBody>
          <a:bodyPr/>
          <a:lstStyle/>
          <a:p>
            <a:fld id="{8536F201-CF07-4DC8-8DA4-320229821440}" type="slidenum">
              <a:rPr lang="en-GB" smtClean="0"/>
              <a:t>18</a:t>
            </a:fld>
            <a:endParaRPr lang="en-GB"/>
          </a:p>
        </p:txBody>
      </p:sp>
    </p:spTree>
    <p:extLst>
      <p:ext uri="{BB962C8B-B14F-4D97-AF65-F5344CB8AC3E}">
        <p14:creationId xmlns:p14="http://schemas.microsoft.com/office/powerpoint/2010/main" val="3296123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78308C9-67A8-4BEB-86E3-B6425FEFECDC}" type="slidenum">
              <a:rPr lang="en-US" altLang="en-US" sz="1200" smtClean="0"/>
              <a:pPr/>
              <a:t>23</a:t>
            </a:fld>
            <a:endParaRPr lang="en-US" altLang="en-US" sz="120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r>
              <a:rPr lang="en-GB" altLang="en-US" dirty="0" smtClean="0">
                <a:latin typeface="Arial" panose="020B0604020202020204" pitchFamily="34" charset="0"/>
              </a:rPr>
              <a:t>De escalation is simply the task of being aware of the experiences and feelings of the individual in order to intervene to either change the experience or change the feelings generated by the experience.</a:t>
            </a:r>
          </a:p>
          <a:p>
            <a:pPr eaLnBrk="1" hangingPunct="1"/>
            <a:r>
              <a:rPr lang="en-GB" altLang="en-US" dirty="0" smtClean="0">
                <a:latin typeface="Arial" panose="020B0604020202020204" pitchFamily="34" charset="0"/>
              </a:rPr>
              <a:t>The top line shows a child peaking into crisis twice within a timescale.</a:t>
            </a:r>
          </a:p>
          <a:p>
            <a:pPr eaLnBrk="1" hangingPunct="1"/>
            <a:r>
              <a:rPr lang="en-GB" altLang="en-US" dirty="0" smtClean="0">
                <a:latin typeface="Arial" panose="020B0604020202020204" pitchFamily="34" charset="0"/>
              </a:rPr>
              <a:t>The lower line represents exactly the same increases and decreases in anxiety but by how simply lowering the starting anxiety or by lowering anxiety at any presented opportunity we can avoid the peaks into crisis. </a:t>
            </a:r>
          </a:p>
          <a:p>
            <a:pPr eaLnBrk="1" hangingPunct="1"/>
            <a:r>
              <a:rPr lang="en-GB" altLang="en-US" dirty="0" smtClean="0">
                <a:latin typeface="Arial" panose="020B0604020202020204" pitchFamily="34" charset="0"/>
              </a:rPr>
              <a:t>Staff should know what creates anxiety for a child and what can reduce anxiety. With this information staff can avoid multiple causes of anxiety with respite and can engineer de-escalating experiences or interventions to prepare the child for the next anxiety raising experience. </a:t>
            </a:r>
          </a:p>
          <a:p>
            <a:pPr eaLnBrk="1" hangingPunct="1"/>
            <a:r>
              <a:rPr lang="en-GB" altLang="en-US" dirty="0" smtClean="0">
                <a:latin typeface="Arial" panose="020B0604020202020204" pitchFamily="34" charset="0"/>
              </a:rPr>
              <a:t>Raising anxiety is essential for some elements of education. Without raised anxiety children would not attempt new things or experience new opportunities essential to learn and grow. </a:t>
            </a:r>
          </a:p>
          <a:p>
            <a:pPr eaLnBrk="1" hangingPunct="1"/>
            <a:r>
              <a:rPr lang="en-GB" altLang="en-US" dirty="0" smtClean="0">
                <a:latin typeface="Arial" panose="020B0604020202020204" pitchFamily="34" charset="0"/>
              </a:rPr>
              <a:t>STAFF AND ADULTS SHOULD NEVER UNNECESSARILY RAISE A CHILD’S ANXIETY OR MISS AN OPPORTUNITY TO LOWER ANXIETY. </a:t>
            </a:r>
          </a:p>
        </p:txBody>
      </p:sp>
    </p:spTree>
    <p:extLst>
      <p:ext uri="{BB962C8B-B14F-4D97-AF65-F5344CB8AC3E}">
        <p14:creationId xmlns:p14="http://schemas.microsoft.com/office/powerpoint/2010/main" val="827577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Tree>
    <p:extLst>
      <p:ext uri="{BB962C8B-B14F-4D97-AF65-F5344CB8AC3E}">
        <p14:creationId xmlns:p14="http://schemas.microsoft.com/office/powerpoint/2010/main" val="2645432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451597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277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6400" y="274638"/>
            <a:ext cx="11379200" cy="5364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66161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823716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875487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308317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247130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4093402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798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000353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092298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196530" y="0"/>
            <a:ext cx="1995470" cy="1454825"/>
          </a:xfrm>
          <a:prstGeom prst="rect">
            <a:avLst/>
          </a:prstGeom>
        </p:spPr>
      </p:pic>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3697801"/>
            <a:ext cx="1289957" cy="3160199"/>
          </a:xfrm>
          <a:prstGeom prst="rect">
            <a:avLst/>
          </a:prstGeom>
        </p:spPr>
      </p:pic>
      <p:pic>
        <p:nvPicPr>
          <p:cNvPr id="9" name="Picture 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650186" y="5894279"/>
            <a:ext cx="2541814" cy="963721"/>
          </a:xfrm>
          <a:prstGeom prst="rect">
            <a:avLst/>
          </a:prstGeom>
        </p:spPr>
      </p:pic>
    </p:spTree>
    <p:extLst>
      <p:ext uri="{BB962C8B-B14F-4D97-AF65-F5344CB8AC3E}">
        <p14:creationId xmlns:p14="http://schemas.microsoft.com/office/powerpoint/2010/main" val="16951621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2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l"/>
            <a:r>
              <a:rPr lang="en-GB" dirty="0" smtClean="0"/>
              <a:t>Working with pupils who present challenging behaviour</a:t>
            </a:r>
            <a:endParaRPr lang="en-GB" dirty="0"/>
          </a:p>
        </p:txBody>
      </p:sp>
      <p:sp>
        <p:nvSpPr>
          <p:cNvPr id="3" name="Subtitle 2"/>
          <p:cNvSpPr>
            <a:spLocks noGrp="1"/>
          </p:cNvSpPr>
          <p:nvPr>
            <p:ph type="subTitle" idx="1"/>
          </p:nvPr>
        </p:nvSpPr>
        <p:spPr/>
        <p:txBody>
          <a:bodyPr/>
          <a:lstStyle/>
          <a:p>
            <a:pPr algn="r"/>
            <a:r>
              <a:rPr lang="en-GB" dirty="0" smtClean="0"/>
              <a:t>Steve Phillips</a:t>
            </a:r>
            <a:endParaRPr lang="en-GB" dirty="0"/>
          </a:p>
        </p:txBody>
      </p:sp>
    </p:spTree>
    <p:extLst>
      <p:ext uri="{BB962C8B-B14F-4D97-AF65-F5344CB8AC3E}">
        <p14:creationId xmlns:p14="http://schemas.microsoft.com/office/powerpoint/2010/main" val="35690743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566" y="618895"/>
            <a:ext cx="10410815" cy="960668"/>
          </a:xfrm>
        </p:spPr>
        <p:txBody>
          <a:bodyPr>
            <a:normAutofit/>
          </a:bodyPr>
          <a:lstStyle/>
          <a:p>
            <a:endParaRPr lang="en-GB" sz="4400" b="1" dirty="0"/>
          </a:p>
        </p:txBody>
      </p:sp>
      <p:sp>
        <p:nvSpPr>
          <p:cNvPr id="3" name="Content Placeholder 2"/>
          <p:cNvSpPr>
            <a:spLocks noGrp="1"/>
          </p:cNvSpPr>
          <p:nvPr>
            <p:ph idx="1"/>
          </p:nvPr>
        </p:nvSpPr>
        <p:spPr>
          <a:xfrm>
            <a:off x="783258" y="1453143"/>
            <a:ext cx="10013000" cy="4536504"/>
          </a:xfrm>
        </p:spPr>
        <p:txBody>
          <a:bodyPr>
            <a:normAutofit/>
          </a:bodyPr>
          <a:lstStyle/>
          <a:p>
            <a:pPr marL="0" indent="0" algn="ctr">
              <a:buNone/>
            </a:pPr>
            <a:endParaRPr lang="en-GB" sz="3200" dirty="0" smtClean="0">
              <a:cs typeface="Arial" panose="020B0604020202020204" pitchFamily="34" charset="0"/>
            </a:endParaRPr>
          </a:p>
          <a:p>
            <a:pPr marL="0" indent="0" algn="ctr">
              <a:buNone/>
            </a:pPr>
            <a:endParaRPr lang="en-GB" sz="3200" dirty="0">
              <a:cs typeface="Arial" panose="020B0604020202020204" pitchFamily="34" charset="0"/>
            </a:endParaRPr>
          </a:p>
          <a:p>
            <a:pPr marL="0" indent="0" algn="ctr">
              <a:buNone/>
            </a:pPr>
            <a:r>
              <a:rPr lang="en-GB" sz="7200" dirty="0" smtClean="0">
                <a:cs typeface="Arial" panose="020B0604020202020204" pitchFamily="34" charset="0"/>
              </a:rPr>
              <a:t>“Positively Managing your own Behaviour”</a:t>
            </a:r>
            <a:endParaRPr lang="en-GB" sz="1950" dirty="0">
              <a:cs typeface="Arial" panose="020B0604020202020204" pitchFamily="34" charset="0"/>
            </a:endParaRPr>
          </a:p>
          <a:p>
            <a:endParaRPr lang="en-GB" sz="1950" dirty="0"/>
          </a:p>
        </p:txBody>
      </p:sp>
    </p:spTree>
    <p:extLst>
      <p:ext uri="{BB962C8B-B14F-4D97-AF65-F5344CB8AC3E}">
        <p14:creationId xmlns:p14="http://schemas.microsoft.com/office/powerpoint/2010/main" val="11959882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71856" y="301117"/>
            <a:ext cx="10515600" cy="1325563"/>
          </a:xfrm>
        </p:spPr>
        <p:txBody>
          <a:bodyPr/>
          <a:lstStyle/>
          <a:p>
            <a:pPr eaLnBrk="1" hangingPunct="1">
              <a:defRPr/>
            </a:pPr>
            <a:r>
              <a:rPr lang="en-GB" sz="3200" b="1" dirty="0" smtClean="0">
                <a:solidFill>
                  <a:schemeClr val="tx2">
                    <a:lumMod val="50000"/>
                  </a:schemeClr>
                </a:solidFill>
              </a:rPr>
              <a:t>Behaviour Response Plan.</a:t>
            </a:r>
            <a:endParaRPr lang="en-GB" sz="3200" b="1" dirty="0">
              <a:solidFill>
                <a:schemeClr val="tx2">
                  <a:lumMod val="50000"/>
                </a:schemeClr>
              </a:solidFill>
            </a:endParaRPr>
          </a:p>
        </p:txBody>
      </p:sp>
      <p:sp>
        <p:nvSpPr>
          <p:cNvPr id="40963" name="Rectangle 3"/>
          <p:cNvSpPr>
            <a:spLocks noGrp="1" noChangeArrowheads="1"/>
          </p:cNvSpPr>
          <p:nvPr>
            <p:ph type="body" idx="1"/>
          </p:nvPr>
        </p:nvSpPr>
        <p:spPr>
          <a:xfrm>
            <a:off x="1738314" y="1773238"/>
            <a:ext cx="8929687" cy="4114800"/>
          </a:xfrm>
        </p:spPr>
        <p:txBody>
          <a:bodyPr>
            <a:normAutofit lnSpcReduction="10000"/>
          </a:bodyPr>
          <a:lstStyle/>
          <a:p>
            <a:pPr algn="ctr" eaLnBrk="1" hangingPunct="1">
              <a:buFont typeface="Wingdings" panose="05000000000000000000" pitchFamily="2" charset="2"/>
              <a:buNone/>
            </a:pPr>
            <a:r>
              <a:rPr lang="en-GB" altLang="en-US" sz="3400" b="1" dirty="0"/>
              <a:t>Step 1</a:t>
            </a:r>
          </a:p>
          <a:p>
            <a:pPr algn="ctr" eaLnBrk="1" hangingPunct="1">
              <a:buFont typeface="Wingdings" panose="05000000000000000000" pitchFamily="2" charset="2"/>
              <a:buNone/>
            </a:pPr>
            <a:r>
              <a:rPr lang="en-GB" altLang="en-US" sz="2400" dirty="0"/>
              <a:t>Tactical Ignoring	Private/Silent </a:t>
            </a:r>
            <a:r>
              <a:rPr lang="en-GB" altLang="en-US" sz="2400" dirty="0" smtClean="0"/>
              <a:t>Signal	   Proximal Praise</a:t>
            </a:r>
            <a:endParaRPr lang="en-GB" altLang="en-US" sz="2400" dirty="0"/>
          </a:p>
          <a:p>
            <a:pPr algn="ctr" eaLnBrk="1" hangingPunct="1">
              <a:buFont typeface="Wingdings" panose="05000000000000000000" pitchFamily="2" charset="2"/>
              <a:buNone/>
            </a:pPr>
            <a:r>
              <a:rPr lang="en-GB" altLang="en-US" sz="3400" b="1" dirty="0"/>
              <a:t>Step 2</a:t>
            </a:r>
          </a:p>
          <a:p>
            <a:pPr algn="ctr">
              <a:buNone/>
            </a:pPr>
            <a:r>
              <a:rPr lang="en-GB" altLang="en-US" sz="2400" dirty="0"/>
              <a:t>    “We” statements	</a:t>
            </a:r>
            <a:r>
              <a:rPr lang="en-GB" altLang="en-US" sz="2400" dirty="0" smtClean="0"/>
              <a:t>   Rule </a:t>
            </a:r>
            <a:r>
              <a:rPr lang="en-GB" altLang="en-US" sz="2400" dirty="0"/>
              <a:t>Restatement       </a:t>
            </a:r>
            <a:r>
              <a:rPr lang="en-GB" altLang="en-US" sz="2400" dirty="0" smtClean="0"/>
              <a:t>    Use </a:t>
            </a:r>
            <a:r>
              <a:rPr lang="en-GB" altLang="en-US" sz="2400" dirty="0"/>
              <a:t>of “How” or					                        “What” statements</a:t>
            </a:r>
          </a:p>
          <a:p>
            <a:pPr eaLnBrk="1" hangingPunct="1">
              <a:buFont typeface="Wingdings" panose="05000000000000000000" pitchFamily="2" charset="2"/>
              <a:buNone/>
            </a:pPr>
            <a:r>
              <a:rPr lang="en-GB" altLang="en-US" sz="2400" dirty="0"/>
              <a:t>				       </a:t>
            </a:r>
            <a:r>
              <a:rPr lang="en-GB" altLang="en-US" sz="2400" dirty="0" smtClean="0"/>
              <a:t>         </a:t>
            </a:r>
            <a:r>
              <a:rPr lang="en-GB" altLang="en-US" sz="3400" b="1" dirty="0" smtClean="0"/>
              <a:t>Step </a:t>
            </a:r>
            <a:r>
              <a:rPr lang="en-GB" altLang="en-US" sz="3400" b="1" dirty="0"/>
              <a:t>3</a:t>
            </a:r>
          </a:p>
          <a:p>
            <a:pPr algn="ctr" eaLnBrk="1" hangingPunct="1">
              <a:buFont typeface="Wingdings" panose="05000000000000000000" pitchFamily="2" charset="2"/>
              <a:buNone/>
            </a:pPr>
            <a:r>
              <a:rPr lang="en-GB" altLang="en-US" sz="2400" dirty="0"/>
              <a:t>Give clear choice stating consequence</a:t>
            </a:r>
          </a:p>
          <a:p>
            <a:pPr algn="ctr" eaLnBrk="1" hangingPunct="1">
              <a:buFont typeface="Wingdings" panose="05000000000000000000" pitchFamily="2" charset="2"/>
              <a:buNone/>
            </a:pPr>
            <a:r>
              <a:rPr lang="en-GB" altLang="en-US" sz="3400" b="1" dirty="0"/>
              <a:t>Step 4</a:t>
            </a:r>
          </a:p>
          <a:p>
            <a:pPr algn="ctr" eaLnBrk="1" hangingPunct="1">
              <a:buFont typeface="Wingdings" panose="05000000000000000000" pitchFamily="2" charset="2"/>
              <a:buNone/>
            </a:pPr>
            <a:r>
              <a:rPr lang="en-GB" altLang="en-US" sz="2400" dirty="0"/>
              <a:t>Follow </a:t>
            </a:r>
            <a:r>
              <a:rPr lang="en-GB" altLang="en-US" sz="2400" dirty="0" smtClean="0"/>
              <a:t>up the </a:t>
            </a:r>
            <a:r>
              <a:rPr lang="en-GB" altLang="en-US" sz="2400" dirty="0"/>
              <a:t>consequence</a:t>
            </a:r>
          </a:p>
        </p:txBody>
      </p:sp>
    </p:spTree>
    <p:extLst>
      <p:ext uri="{BB962C8B-B14F-4D97-AF65-F5344CB8AC3E}">
        <p14:creationId xmlns:p14="http://schemas.microsoft.com/office/powerpoint/2010/main" val="29655600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410" y="435888"/>
            <a:ext cx="10158160" cy="1878489"/>
          </a:xfrm>
        </p:spPr>
        <p:txBody>
          <a:bodyPr>
            <a:normAutofit fontScale="90000"/>
          </a:bodyPr>
          <a:lstStyle/>
          <a:p>
            <a:pPr algn="l"/>
            <a:r>
              <a:rPr lang="en-GB" b="1" dirty="0" smtClean="0">
                <a:solidFill>
                  <a:schemeClr val="tx1"/>
                </a:solidFill>
              </a:rPr>
              <a:t>In our school, all staff challenge low level poor behaviour by describing the behaviour that we expect to see in the format below:</a:t>
            </a:r>
            <a:r>
              <a:rPr lang="en-GB" dirty="0"/>
              <a:t/>
            </a:r>
            <a:br>
              <a:rPr lang="en-GB" dirty="0"/>
            </a:br>
            <a:endParaRPr lang="en-GB" dirty="0"/>
          </a:p>
        </p:txBody>
      </p:sp>
      <p:sp>
        <p:nvSpPr>
          <p:cNvPr id="3" name="Content Placeholder 2"/>
          <p:cNvSpPr>
            <a:spLocks noGrp="1"/>
          </p:cNvSpPr>
          <p:nvPr>
            <p:ph idx="1"/>
          </p:nvPr>
        </p:nvSpPr>
        <p:spPr>
          <a:xfrm>
            <a:off x="1082338" y="2314377"/>
            <a:ext cx="9591232" cy="3372745"/>
          </a:xfrm>
        </p:spPr>
        <p:txBody>
          <a:bodyPr>
            <a:normAutofit/>
          </a:bodyPr>
          <a:lstStyle/>
          <a:p>
            <a:pPr marL="0" indent="0">
              <a:buNone/>
            </a:pPr>
            <a:endParaRPr lang="en-GB" altLang="en-US" sz="2400" dirty="0"/>
          </a:p>
          <a:p>
            <a:pPr marL="0" indent="0">
              <a:buNone/>
            </a:pPr>
            <a:r>
              <a:rPr lang="en-GB" altLang="en-US" sz="3200" dirty="0" smtClean="0"/>
              <a:t>We </a:t>
            </a:r>
            <a:r>
              <a:rPr lang="en-GB" altLang="en-US" sz="3200" dirty="0"/>
              <a:t>start with the child's name </a:t>
            </a:r>
            <a:r>
              <a:rPr lang="en-GB" altLang="en-US" sz="3200" dirty="0" smtClean="0"/>
              <a:t>then use the term “we”, describe the behaviour we want to see </a:t>
            </a:r>
            <a:r>
              <a:rPr lang="en-GB" altLang="en-US" sz="3200" dirty="0"/>
              <a:t>and </a:t>
            </a:r>
            <a:r>
              <a:rPr lang="en-GB" altLang="en-US" sz="3200" dirty="0" smtClean="0"/>
              <a:t>end </a:t>
            </a:r>
            <a:r>
              <a:rPr lang="en-GB" altLang="en-US" sz="3200" dirty="0"/>
              <a:t>in “thanks”</a:t>
            </a:r>
          </a:p>
          <a:p>
            <a:pPr marL="0" indent="0">
              <a:buNone/>
            </a:pPr>
            <a:endParaRPr lang="en-GB" altLang="en-US" sz="3200" dirty="0"/>
          </a:p>
          <a:p>
            <a:pPr marL="0" indent="0">
              <a:buNone/>
            </a:pPr>
            <a:r>
              <a:rPr lang="en-GB" altLang="en-US" sz="3200" i="1" dirty="0"/>
              <a:t>“David, we …………………………….. thanks”</a:t>
            </a:r>
          </a:p>
          <a:p>
            <a:pPr marL="0" indent="0">
              <a:buNone/>
            </a:pPr>
            <a:endParaRPr lang="en-GB" altLang="en-US" sz="3200" dirty="0"/>
          </a:p>
          <a:p>
            <a:pPr marL="0" indent="0">
              <a:buNone/>
            </a:pPr>
            <a:endParaRPr lang="en-GB" i="1" dirty="0"/>
          </a:p>
        </p:txBody>
      </p:sp>
    </p:spTree>
    <p:extLst>
      <p:ext uri="{BB962C8B-B14F-4D97-AF65-F5344CB8AC3E}">
        <p14:creationId xmlns:p14="http://schemas.microsoft.com/office/powerpoint/2010/main" val="27719807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dont say dont"/>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704335" y="457200"/>
            <a:ext cx="10787449" cy="5387546"/>
          </a:xfrm>
        </p:spPr>
      </p:pic>
    </p:spTree>
    <p:extLst>
      <p:ext uri="{BB962C8B-B14F-4D97-AF65-F5344CB8AC3E}">
        <p14:creationId xmlns:p14="http://schemas.microsoft.com/office/powerpoint/2010/main" val="18538237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p:extLst/>
          </p:nvPr>
        </p:nvGraphicFramePr>
        <p:xfrm>
          <a:off x="1510371" y="263486"/>
          <a:ext cx="8659541" cy="64495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89012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1211467" cy="2852737"/>
          </a:xfrm>
        </p:spPr>
        <p:txBody>
          <a:bodyPr/>
          <a:lstStyle/>
          <a:p>
            <a:r>
              <a:rPr lang="en-GB" dirty="0"/>
              <a:t>3</a:t>
            </a:r>
            <a:r>
              <a:rPr lang="en-GB" dirty="0" smtClean="0"/>
              <a:t>) Distribute attention evenly.</a:t>
            </a:r>
            <a:endParaRPr lang="en-GB" dirty="0"/>
          </a:p>
        </p:txBody>
      </p:sp>
      <p:sp>
        <p:nvSpPr>
          <p:cNvPr id="3" name="Text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37682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790832" y="411481"/>
            <a:ext cx="9877169" cy="557784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200">
              <a:solidFill>
                <a:schemeClr val="folHlink"/>
              </a:solidFill>
            </a:endParaRPr>
          </a:p>
        </p:txBody>
      </p:sp>
      <p:sp>
        <p:nvSpPr>
          <p:cNvPr id="99331" name="Rectangle 3"/>
          <p:cNvSpPr>
            <a:spLocks noChangeArrowheads="1"/>
          </p:cNvSpPr>
          <p:nvPr/>
        </p:nvSpPr>
        <p:spPr bwMode="auto">
          <a:xfrm>
            <a:off x="8543926" y="411481"/>
            <a:ext cx="2124075" cy="996696"/>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200">
              <a:solidFill>
                <a:srgbClr val="2424DC"/>
              </a:solidFill>
            </a:endParaRPr>
          </a:p>
        </p:txBody>
      </p:sp>
      <p:sp>
        <p:nvSpPr>
          <p:cNvPr id="126980" name="Rectangle 4"/>
          <p:cNvSpPr>
            <a:spLocks noChangeArrowheads="1"/>
          </p:cNvSpPr>
          <p:nvPr/>
        </p:nvSpPr>
        <p:spPr bwMode="auto">
          <a:xfrm>
            <a:off x="790832" y="4868865"/>
            <a:ext cx="2268538" cy="1120456"/>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2000" dirty="0">
                <a:latin typeface="Bernard MT Condensed" pitchFamily="18" charset="0"/>
              </a:rPr>
              <a:t>Perfect Behaved/</a:t>
            </a:r>
          </a:p>
          <a:p>
            <a:pPr algn="ctr" eaLnBrk="1" hangingPunct="1"/>
            <a:r>
              <a:rPr lang="en-GB" altLang="en-US" sz="2000" dirty="0">
                <a:latin typeface="Bernard MT Condensed" pitchFamily="18" charset="0"/>
              </a:rPr>
              <a:t>The </a:t>
            </a:r>
            <a:r>
              <a:rPr lang="en-GB" altLang="en-US" sz="2000" dirty="0" err="1">
                <a:latin typeface="Bernard MT Condensed" pitchFamily="18" charset="0"/>
              </a:rPr>
              <a:t>Reliables</a:t>
            </a:r>
            <a:endParaRPr lang="en-GB" altLang="en-US" sz="2000" dirty="0">
              <a:latin typeface="Bernard MT Condensed" pitchFamily="18" charset="0"/>
            </a:endParaRPr>
          </a:p>
        </p:txBody>
      </p:sp>
      <p:sp>
        <p:nvSpPr>
          <p:cNvPr id="126981" name="Text Box 5"/>
          <p:cNvSpPr txBox="1">
            <a:spLocks noChangeArrowheads="1"/>
          </p:cNvSpPr>
          <p:nvPr/>
        </p:nvSpPr>
        <p:spPr bwMode="auto">
          <a:xfrm>
            <a:off x="3287714" y="2708275"/>
            <a:ext cx="61928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GB" altLang="en-US" sz="5400" dirty="0">
                <a:latin typeface="Bernard MT Condensed" pitchFamily="18" charset="0"/>
              </a:rPr>
              <a:t>Biddable Majority/ </a:t>
            </a:r>
            <a:r>
              <a:rPr lang="en-GB" altLang="en-US" sz="5400" dirty="0" err="1">
                <a:latin typeface="Bernard MT Condensed" pitchFamily="18" charset="0"/>
              </a:rPr>
              <a:t>Midd</a:t>
            </a:r>
            <a:r>
              <a:rPr lang="en-GB" altLang="en-US" sz="5400" dirty="0">
                <a:latin typeface="Bernard MT Condensed" pitchFamily="18" charset="0"/>
              </a:rPr>
              <a:t> Class</a:t>
            </a:r>
          </a:p>
        </p:txBody>
      </p:sp>
      <p:sp>
        <p:nvSpPr>
          <p:cNvPr id="126982" name="Text Box 6"/>
          <p:cNvSpPr txBox="1">
            <a:spLocks noChangeArrowheads="1"/>
          </p:cNvSpPr>
          <p:nvPr/>
        </p:nvSpPr>
        <p:spPr bwMode="auto">
          <a:xfrm>
            <a:off x="8524876" y="549276"/>
            <a:ext cx="2143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000" dirty="0">
                <a:latin typeface="Bernard MT Condensed" pitchFamily="18" charset="0"/>
              </a:rPr>
              <a:t>Worst Behaved/ Hard to reach</a:t>
            </a:r>
          </a:p>
        </p:txBody>
      </p:sp>
    </p:spTree>
    <p:extLst>
      <p:ext uri="{BB962C8B-B14F-4D97-AF65-F5344CB8AC3E}">
        <p14:creationId xmlns:p14="http://schemas.microsoft.com/office/powerpoint/2010/main" val="7145459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126981"/>
                                        </p:tgtEl>
                                        <p:attrNameLst>
                                          <p:attrName>style.visibility</p:attrName>
                                        </p:attrNameLst>
                                      </p:cBhvr>
                                      <p:to>
                                        <p:strVal val="visible"/>
                                      </p:to>
                                    </p:set>
                                    <p:anim from="(-#ppt_w/2)" to="(#ppt_x)" calcmode="lin" valueType="num">
                                      <p:cBhvr>
                                        <p:cTn id="7" dur="1800" fill="hold">
                                          <p:stCondLst>
                                            <p:cond delay="0"/>
                                          </p:stCondLst>
                                        </p:cTn>
                                        <p:tgtEl>
                                          <p:spTgt spid="126981"/>
                                        </p:tgtEl>
                                        <p:attrNameLst>
                                          <p:attrName>ppt_x</p:attrName>
                                        </p:attrNameLst>
                                      </p:cBhvr>
                                    </p:anim>
                                    <p:anim from="0" to="-1.0" calcmode="lin" valueType="num">
                                      <p:cBhvr>
                                        <p:cTn id="8" dur="600" decel="50000" autoRev="1" fill="hold">
                                          <p:stCondLst>
                                            <p:cond delay="1800"/>
                                          </p:stCondLst>
                                        </p:cTn>
                                        <p:tgtEl>
                                          <p:spTgt spid="126981"/>
                                        </p:tgtEl>
                                        <p:attrNameLst>
                                          <p:attrName>xshear</p:attrName>
                                        </p:attrNameLst>
                                      </p:cBhvr>
                                    </p:anim>
                                    <p:animScale>
                                      <p:cBhvr>
                                        <p:cTn id="9" dur="600" decel="100000" autoRev="1" fill="hold">
                                          <p:stCondLst>
                                            <p:cond delay="1800"/>
                                          </p:stCondLst>
                                        </p:cTn>
                                        <p:tgtEl>
                                          <p:spTgt spid="126981"/>
                                        </p:tgtEl>
                                      </p:cBhvr>
                                      <p:from x="100000" y="100000"/>
                                      <p:to x="80000" y="100000"/>
                                    </p:animScale>
                                    <p:anim by="(#ppt_h/3+#ppt_w*0.1)" calcmode="lin" valueType="num">
                                      <p:cBhvr additive="sum">
                                        <p:cTn id="10" dur="600" decel="100000" autoRev="1" fill="hold">
                                          <p:stCondLst>
                                            <p:cond delay="1800"/>
                                          </p:stCondLst>
                                        </p:cTn>
                                        <p:tgtEl>
                                          <p:spTgt spid="126981"/>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6982"/>
                                        </p:tgtEl>
                                        <p:attrNameLst>
                                          <p:attrName>style.visibility</p:attrName>
                                        </p:attrNameLst>
                                      </p:cBhvr>
                                      <p:to>
                                        <p:strVal val="visible"/>
                                      </p:to>
                                    </p:set>
                                    <p:anim calcmode="lin" valueType="num">
                                      <p:cBhvr additive="base">
                                        <p:cTn id="15" dur="2000" fill="hold"/>
                                        <p:tgtEl>
                                          <p:spTgt spid="126982"/>
                                        </p:tgtEl>
                                        <p:attrNameLst>
                                          <p:attrName>ppt_x</p:attrName>
                                        </p:attrNameLst>
                                      </p:cBhvr>
                                      <p:tavLst>
                                        <p:tav tm="0">
                                          <p:val>
                                            <p:strVal val="#ppt_x"/>
                                          </p:val>
                                        </p:tav>
                                        <p:tav tm="100000">
                                          <p:val>
                                            <p:strVal val="#ppt_x"/>
                                          </p:val>
                                        </p:tav>
                                      </p:tavLst>
                                    </p:anim>
                                    <p:anim calcmode="lin" valueType="num">
                                      <p:cBhvr additive="base">
                                        <p:cTn id="16" dur="2000" fill="hold"/>
                                        <p:tgtEl>
                                          <p:spTgt spid="126982"/>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6980"/>
                                        </p:tgtEl>
                                        <p:attrNameLst>
                                          <p:attrName>style.visibility</p:attrName>
                                        </p:attrNameLst>
                                      </p:cBhvr>
                                      <p:to>
                                        <p:strVal val="visible"/>
                                      </p:to>
                                    </p:set>
                                    <p:anim calcmode="lin" valueType="num">
                                      <p:cBhvr additive="base">
                                        <p:cTn id="21" dur="2000" fill="hold"/>
                                        <p:tgtEl>
                                          <p:spTgt spid="126980"/>
                                        </p:tgtEl>
                                        <p:attrNameLst>
                                          <p:attrName>ppt_x</p:attrName>
                                        </p:attrNameLst>
                                      </p:cBhvr>
                                      <p:tavLst>
                                        <p:tav tm="0">
                                          <p:val>
                                            <p:strVal val="#ppt_x"/>
                                          </p:val>
                                        </p:tav>
                                        <p:tav tm="100000">
                                          <p:val>
                                            <p:strVal val="#ppt_x"/>
                                          </p:val>
                                        </p:tav>
                                      </p:tavLst>
                                    </p:anim>
                                    <p:anim calcmode="lin" valueType="num">
                                      <p:cBhvr additive="base">
                                        <p:cTn id="22" dur="2000" fill="hold"/>
                                        <p:tgtEl>
                                          <p:spTgt spid="1269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0" grpId="0" animBg="1"/>
      <p:bldP spid="126981" grpId="0"/>
      <p:bldP spid="12698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endParaRPr lang="en-GB" altLang="en-US" smtClean="0"/>
          </a:p>
        </p:txBody>
      </p:sp>
      <p:pic>
        <p:nvPicPr>
          <p:cNvPr id="41987"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16367" y="81001"/>
            <a:ext cx="11241741" cy="6677025"/>
          </a:xfrm>
        </p:spPr>
      </p:pic>
      <p:sp>
        <p:nvSpPr>
          <p:cNvPr id="41988" name="TextBox 2"/>
          <p:cNvSpPr txBox="1">
            <a:spLocks noChangeArrowheads="1"/>
          </p:cNvSpPr>
          <p:nvPr/>
        </p:nvSpPr>
        <p:spPr bwMode="auto">
          <a:xfrm>
            <a:off x="6610350" y="461963"/>
            <a:ext cx="36004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en-GB" altLang="en-US" sz="4400" b="1"/>
              <a:t>Basic Needs</a:t>
            </a:r>
          </a:p>
        </p:txBody>
      </p:sp>
    </p:spTree>
    <p:extLst>
      <p:ext uri="{BB962C8B-B14F-4D97-AF65-F5344CB8AC3E}">
        <p14:creationId xmlns:p14="http://schemas.microsoft.com/office/powerpoint/2010/main" val="3807835344"/>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2015" y="410960"/>
            <a:ext cx="10515600" cy="994172"/>
          </a:xfrm>
        </p:spPr>
        <p:txBody>
          <a:bodyPr>
            <a:normAutofit fontScale="90000"/>
          </a:bodyPr>
          <a:lstStyle/>
          <a:p>
            <a:r>
              <a:rPr lang="en-GB" b="1" dirty="0" smtClean="0"/>
              <a:t>How do we make sure the children's Physiological needs are met? </a:t>
            </a:r>
            <a:endParaRPr lang="en-GB" b="1" dirty="0"/>
          </a:p>
        </p:txBody>
      </p:sp>
      <p:sp>
        <p:nvSpPr>
          <p:cNvPr id="7" name="Text Placeholder 6"/>
          <p:cNvSpPr>
            <a:spLocks noGrp="1"/>
          </p:cNvSpPr>
          <p:nvPr>
            <p:ph type="body" idx="1"/>
          </p:nvPr>
        </p:nvSpPr>
        <p:spPr/>
        <p:txBody>
          <a:bodyPr/>
          <a:lstStyle/>
          <a:p>
            <a:r>
              <a:rPr lang="en-GB" dirty="0" smtClean="0"/>
              <a:t>What we do</a:t>
            </a:r>
            <a:endParaRPr lang="en-GB" dirty="0"/>
          </a:p>
        </p:txBody>
      </p:sp>
      <p:sp>
        <p:nvSpPr>
          <p:cNvPr id="8" name="Content Placeholder 7"/>
          <p:cNvSpPr>
            <a:spLocks noGrp="1"/>
          </p:cNvSpPr>
          <p:nvPr>
            <p:ph sz="half" idx="2"/>
          </p:nvPr>
        </p:nvSpPr>
        <p:spPr/>
        <p:txBody>
          <a:bodyPr/>
          <a:lstStyle/>
          <a:p>
            <a:endParaRPr lang="en-GB" dirty="0"/>
          </a:p>
        </p:txBody>
      </p:sp>
      <p:sp>
        <p:nvSpPr>
          <p:cNvPr id="9" name="Text Placeholder 8"/>
          <p:cNvSpPr>
            <a:spLocks noGrp="1"/>
          </p:cNvSpPr>
          <p:nvPr>
            <p:ph type="body" sz="quarter" idx="3"/>
          </p:nvPr>
        </p:nvSpPr>
        <p:spPr/>
        <p:txBody>
          <a:bodyPr/>
          <a:lstStyle/>
          <a:p>
            <a:r>
              <a:rPr lang="en-GB" dirty="0" smtClean="0"/>
              <a:t>What we could do</a:t>
            </a:r>
            <a:endParaRPr lang="en-GB" dirty="0"/>
          </a:p>
        </p:txBody>
      </p:sp>
      <p:sp>
        <p:nvSpPr>
          <p:cNvPr id="10" name="Content Placeholder 9"/>
          <p:cNvSpPr>
            <a:spLocks noGrp="1"/>
          </p:cNvSpPr>
          <p:nvPr>
            <p:ph sz="quarter" idx="4"/>
          </p:nvPr>
        </p:nvSpPr>
        <p:spPr/>
        <p:txBody>
          <a:bodyPr/>
          <a:lstStyle/>
          <a:p>
            <a:endParaRPr lang="en-GB"/>
          </a:p>
        </p:txBody>
      </p:sp>
    </p:spTree>
    <p:extLst>
      <p:ext uri="{BB962C8B-B14F-4D97-AF65-F5344CB8AC3E}">
        <p14:creationId xmlns:p14="http://schemas.microsoft.com/office/powerpoint/2010/main" val="9429279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3226" y="355600"/>
            <a:ext cx="10515600" cy="1325563"/>
          </a:xfrm>
        </p:spPr>
        <p:txBody>
          <a:bodyPr/>
          <a:lstStyle/>
          <a:p>
            <a:r>
              <a:rPr lang="en-GB" b="1" dirty="0" smtClean="0"/>
              <a:t>How do we make sure the children feel safe? </a:t>
            </a:r>
            <a:endParaRPr lang="en-GB" b="1" dirty="0"/>
          </a:p>
        </p:txBody>
      </p:sp>
      <p:sp>
        <p:nvSpPr>
          <p:cNvPr id="7" name="Text Placeholder 6"/>
          <p:cNvSpPr>
            <a:spLocks noGrp="1"/>
          </p:cNvSpPr>
          <p:nvPr>
            <p:ph type="body" idx="1"/>
          </p:nvPr>
        </p:nvSpPr>
        <p:spPr/>
        <p:txBody>
          <a:bodyPr/>
          <a:lstStyle/>
          <a:p>
            <a:r>
              <a:rPr lang="en-GB" dirty="0" smtClean="0"/>
              <a:t>What we do</a:t>
            </a:r>
            <a:endParaRPr lang="en-GB" dirty="0"/>
          </a:p>
        </p:txBody>
      </p:sp>
      <p:sp>
        <p:nvSpPr>
          <p:cNvPr id="8" name="Content Placeholder 7"/>
          <p:cNvSpPr>
            <a:spLocks noGrp="1"/>
          </p:cNvSpPr>
          <p:nvPr>
            <p:ph sz="half" idx="2"/>
          </p:nvPr>
        </p:nvSpPr>
        <p:spPr/>
        <p:txBody>
          <a:bodyPr/>
          <a:lstStyle/>
          <a:p>
            <a:endParaRPr lang="en-GB" dirty="0"/>
          </a:p>
        </p:txBody>
      </p:sp>
      <p:sp>
        <p:nvSpPr>
          <p:cNvPr id="9" name="Text Placeholder 8"/>
          <p:cNvSpPr>
            <a:spLocks noGrp="1"/>
          </p:cNvSpPr>
          <p:nvPr>
            <p:ph type="body" sz="quarter" idx="3"/>
          </p:nvPr>
        </p:nvSpPr>
        <p:spPr/>
        <p:txBody>
          <a:bodyPr/>
          <a:lstStyle/>
          <a:p>
            <a:r>
              <a:rPr lang="en-GB" dirty="0" smtClean="0"/>
              <a:t>What we could do</a:t>
            </a:r>
            <a:endParaRPr lang="en-GB" dirty="0"/>
          </a:p>
        </p:txBody>
      </p:sp>
      <p:sp>
        <p:nvSpPr>
          <p:cNvPr id="10" name="Content Placeholder 9"/>
          <p:cNvSpPr>
            <a:spLocks noGrp="1"/>
          </p:cNvSpPr>
          <p:nvPr>
            <p:ph sz="quarter" idx="4"/>
          </p:nvPr>
        </p:nvSpPr>
        <p:spPr/>
        <p:txBody>
          <a:bodyPr/>
          <a:lstStyle/>
          <a:p>
            <a:endParaRPr lang="en-GB"/>
          </a:p>
        </p:txBody>
      </p:sp>
    </p:spTree>
    <p:extLst>
      <p:ext uri="{BB962C8B-B14F-4D97-AF65-F5344CB8AC3E}">
        <p14:creationId xmlns:p14="http://schemas.microsoft.com/office/powerpoint/2010/main" val="39277664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ehaviour pics 001"/>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413360" y="137786"/>
            <a:ext cx="11461314" cy="5874707"/>
          </a:xfrm>
        </p:spPr>
      </p:pic>
    </p:spTree>
    <p:extLst>
      <p:ext uri="{BB962C8B-B14F-4D97-AF65-F5344CB8AC3E}">
        <p14:creationId xmlns:p14="http://schemas.microsoft.com/office/powerpoint/2010/main" val="17684153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5583" y="355600"/>
            <a:ext cx="10515600" cy="1325563"/>
          </a:xfrm>
        </p:spPr>
        <p:txBody>
          <a:bodyPr>
            <a:normAutofit/>
          </a:bodyPr>
          <a:lstStyle/>
          <a:p>
            <a:r>
              <a:rPr lang="en-GB" b="1" dirty="0" smtClean="0"/>
              <a:t>How do we make sure the children feel like they belong at our school? </a:t>
            </a:r>
            <a:endParaRPr lang="en-GB" b="1" dirty="0"/>
          </a:p>
        </p:txBody>
      </p:sp>
      <p:sp>
        <p:nvSpPr>
          <p:cNvPr id="7" name="Text Placeholder 6"/>
          <p:cNvSpPr>
            <a:spLocks noGrp="1"/>
          </p:cNvSpPr>
          <p:nvPr>
            <p:ph type="body" idx="1"/>
          </p:nvPr>
        </p:nvSpPr>
        <p:spPr/>
        <p:txBody>
          <a:bodyPr/>
          <a:lstStyle/>
          <a:p>
            <a:r>
              <a:rPr lang="en-GB" dirty="0" smtClean="0"/>
              <a:t>What we do</a:t>
            </a:r>
            <a:endParaRPr lang="en-GB" dirty="0"/>
          </a:p>
        </p:txBody>
      </p:sp>
      <p:sp>
        <p:nvSpPr>
          <p:cNvPr id="8" name="Content Placeholder 7"/>
          <p:cNvSpPr>
            <a:spLocks noGrp="1"/>
          </p:cNvSpPr>
          <p:nvPr>
            <p:ph sz="half" idx="2"/>
          </p:nvPr>
        </p:nvSpPr>
        <p:spPr/>
        <p:txBody>
          <a:bodyPr/>
          <a:lstStyle/>
          <a:p>
            <a:endParaRPr lang="en-GB" dirty="0"/>
          </a:p>
        </p:txBody>
      </p:sp>
      <p:sp>
        <p:nvSpPr>
          <p:cNvPr id="9" name="Text Placeholder 8"/>
          <p:cNvSpPr>
            <a:spLocks noGrp="1"/>
          </p:cNvSpPr>
          <p:nvPr>
            <p:ph type="body" sz="quarter" idx="3"/>
          </p:nvPr>
        </p:nvSpPr>
        <p:spPr/>
        <p:txBody>
          <a:bodyPr/>
          <a:lstStyle/>
          <a:p>
            <a:r>
              <a:rPr lang="en-GB" dirty="0" smtClean="0"/>
              <a:t>What we could do</a:t>
            </a:r>
            <a:endParaRPr lang="en-GB" dirty="0"/>
          </a:p>
        </p:txBody>
      </p:sp>
      <p:sp>
        <p:nvSpPr>
          <p:cNvPr id="10" name="Content Placeholder 9"/>
          <p:cNvSpPr>
            <a:spLocks noGrp="1"/>
          </p:cNvSpPr>
          <p:nvPr>
            <p:ph sz="quarter" idx="4"/>
          </p:nvPr>
        </p:nvSpPr>
        <p:spPr/>
        <p:txBody>
          <a:bodyPr/>
          <a:lstStyle/>
          <a:p>
            <a:endParaRPr lang="en-GB"/>
          </a:p>
        </p:txBody>
      </p:sp>
    </p:spTree>
    <p:extLst>
      <p:ext uri="{BB962C8B-B14F-4D97-AF65-F5344CB8AC3E}">
        <p14:creationId xmlns:p14="http://schemas.microsoft.com/office/powerpoint/2010/main" val="11064580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3632" y="503325"/>
            <a:ext cx="11021756" cy="1177838"/>
          </a:xfrm>
        </p:spPr>
        <p:txBody>
          <a:bodyPr>
            <a:noAutofit/>
          </a:bodyPr>
          <a:lstStyle/>
          <a:p>
            <a:r>
              <a:rPr lang="en-GB" b="1" dirty="0" smtClean="0"/>
              <a:t>How do we make sure the children feel significant / how do we keep their self esteem high? </a:t>
            </a:r>
            <a:endParaRPr lang="en-GB" b="1" dirty="0"/>
          </a:p>
        </p:txBody>
      </p:sp>
      <p:sp>
        <p:nvSpPr>
          <p:cNvPr id="7" name="Text Placeholder 6"/>
          <p:cNvSpPr>
            <a:spLocks noGrp="1"/>
          </p:cNvSpPr>
          <p:nvPr>
            <p:ph type="body" idx="1"/>
          </p:nvPr>
        </p:nvSpPr>
        <p:spPr/>
        <p:txBody>
          <a:bodyPr/>
          <a:lstStyle/>
          <a:p>
            <a:r>
              <a:rPr lang="en-GB" dirty="0" smtClean="0"/>
              <a:t>What we do</a:t>
            </a:r>
            <a:endParaRPr lang="en-GB" dirty="0"/>
          </a:p>
        </p:txBody>
      </p:sp>
      <p:sp>
        <p:nvSpPr>
          <p:cNvPr id="8" name="Content Placeholder 7"/>
          <p:cNvSpPr>
            <a:spLocks noGrp="1"/>
          </p:cNvSpPr>
          <p:nvPr>
            <p:ph sz="half" idx="2"/>
          </p:nvPr>
        </p:nvSpPr>
        <p:spPr/>
        <p:txBody>
          <a:bodyPr/>
          <a:lstStyle/>
          <a:p>
            <a:endParaRPr lang="en-GB" dirty="0"/>
          </a:p>
        </p:txBody>
      </p:sp>
      <p:sp>
        <p:nvSpPr>
          <p:cNvPr id="9" name="Text Placeholder 8"/>
          <p:cNvSpPr>
            <a:spLocks noGrp="1"/>
          </p:cNvSpPr>
          <p:nvPr>
            <p:ph type="body" sz="quarter" idx="3"/>
          </p:nvPr>
        </p:nvSpPr>
        <p:spPr/>
        <p:txBody>
          <a:bodyPr/>
          <a:lstStyle/>
          <a:p>
            <a:r>
              <a:rPr lang="en-GB" dirty="0" smtClean="0"/>
              <a:t>What we could do</a:t>
            </a:r>
            <a:endParaRPr lang="en-GB" dirty="0"/>
          </a:p>
        </p:txBody>
      </p:sp>
      <p:sp>
        <p:nvSpPr>
          <p:cNvPr id="10" name="Content Placeholder 9"/>
          <p:cNvSpPr>
            <a:spLocks noGrp="1"/>
          </p:cNvSpPr>
          <p:nvPr>
            <p:ph sz="quarter" idx="4"/>
          </p:nvPr>
        </p:nvSpPr>
        <p:spPr/>
        <p:txBody>
          <a:bodyPr/>
          <a:lstStyle/>
          <a:p>
            <a:endParaRPr lang="en-GB"/>
          </a:p>
        </p:txBody>
      </p:sp>
    </p:spTree>
    <p:extLst>
      <p:ext uri="{BB962C8B-B14F-4D97-AF65-F5344CB8AC3E}">
        <p14:creationId xmlns:p14="http://schemas.microsoft.com/office/powerpoint/2010/main" val="37654692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nvPr>
        </p:nvGraphicFramePr>
        <p:xfrm>
          <a:off x="905255" y="758952"/>
          <a:ext cx="10296145" cy="5148072"/>
        </p:xfrm>
        <a:graphic>
          <a:graphicData uri="http://schemas.openxmlformats.org/drawingml/2006/table">
            <a:tbl>
              <a:tblPr firstRow="1" firstCol="1" bandRow="1">
                <a:tableStyleId>{5C22544A-7EE6-4342-B048-85BDC9FD1C3A}</a:tableStyleId>
              </a:tblPr>
              <a:tblGrid>
                <a:gridCol w="3431668"/>
                <a:gridCol w="3431668"/>
                <a:gridCol w="3432809"/>
              </a:tblGrid>
              <a:tr h="1170718">
                <a:tc>
                  <a:txBody>
                    <a:bodyPr/>
                    <a:lstStyle/>
                    <a:p>
                      <a:pPr algn="ctr">
                        <a:lnSpc>
                          <a:spcPct val="107000"/>
                        </a:lnSpc>
                        <a:spcAft>
                          <a:spcPts val="0"/>
                        </a:spcAft>
                      </a:pPr>
                      <a:r>
                        <a:rPr lang="en-GB" sz="2000" dirty="0">
                          <a:effectLst/>
                        </a:rPr>
                        <a:t>How do I ensure pupils feel safe? (emotionally and physically)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dirty="0">
                          <a:effectLst/>
                        </a:rPr>
                        <a:t>How do I ensure pupils feel significant / have good self-esteem?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dirty="0">
                          <a:effectLst/>
                        </a:rPr>
                        <a:t>How do I ensure pupils feel like they belong?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977354">
                <a:tc>
                  <a:txBody>
                    <a:bodyPr/>
                    <a:lstStyle/>
                    <a:p>
                      <a:pPr>
                        <a:lnSpc>
                          <a:spcPct val="107000"/>
                        </a:lnSpc>
                        <a:spcAft>
                          <a:spcPts val="0"/>
                        </a:spcAft>
                      </a:pPr>
                      <a:r>
                        <a:rPr lang="en-GB" sz="1100" dirty="0">
                          <a:effectLst/>
                        </a:rPr>
                        <a:t> </a:t>
                      </a:r>
                    </a:p>
                    <a:p>
                      <a:pPr>
                        <a:lnSpc>
                          <a:spcPct val="107000"/>
                        </a:lnSpc>
                        <a:spcAft>
                          <a:spcPts val="0"/>
                        </a:spcAft>
                      </a:pPr>
                      <a:r>
                        <a:rPr lang="en-GB" sz="1100" dirty="0">
                          <a:effectLst/>
                        </a:rPr>
                        <a:t> </a:t>
                      </a:r>
                    </a:p>
                    <a:p>
                      <a:pPr>
                        <a:lnSpc>
                          <a:spcPct val="107000"/>
                        </a:lnSpc>
                        <a:spcAft>
                          <a:spcPts val="0"/>
                        </a:spcAft>
                      </a:pPr>
                      <a:r>
                        <a:rPr lang="en-GB" sz="1100" dirty="0">
                          <a:effectLst/>
                        </a:rPr>
                        <a:t> </a:t>
                      </a:r>
                    </a:p>
                    <a:p>
                      <a:pPr>
                        <a:lnSpc>
                          <a:spcPct val="107000"/>
                        </a:lnSpc>
                        <a:spcAft>
                          <a:spcPts val="0"/>
                        </a:spcAft>
                      </a:pPr>
                      <a:r>
                        <a:rPr lang="en-GB" sz="1100" dirty="0">
                          <a:effectLst/>
                        </a:rPr>
                        <a:t> </a:t>
                      </a:r>
                    </a:p>
                    <a:p>
                      <a:pPr>
                        <a:lnSpc>
                          <a:spcPct val="107000"/>
                        </a:lnSpc>
                        <a:spcAft>
                          <a:spcPts val="0"/>
                        </a:spcAft>
                      </a:pPr>
                      <a:r>
                        <a:rPr lang="en-GB" sz="1100" dirty="0">
                          <a:effectLst/>
                        </a:rPr>
                        <a:t> </a:t>
                      </a:r>
                    </a:p>
                    <a:p>
                      <a:pPr>
                        <a:lnSpc>
                          <a:spcPct val="107000"/>
                        </a:lnSpc>
                        <a:spcAft>
                          <a:spcPts val="0"/>
                        </a:spcAft>
                      </a:pPr>
                      <a:r>
                        <a:rPr lang="en-GB" sz="1100" dirty="0">
                          <a:effectLst/>
                        </a:rPr>
                        <a:t> </a:t>
                      </a:r>
                    </a:p>
                    <a:p>
                      <a:pPr>
                        <a:lnSpc>
                          <a:spcPct val="107000"/>
                        </a:lnSpc>
                        <a:spcAft>
                          <a:spcPts val="0"/>
                        </a:spcAft>
                      </a:pPr>
                      <a:r>
                        <a:rPr lang="en-GB" sz="1100" dirty="0">
                          <a:effectLst/>
                        </a:rPr>
                        <a:t> </a:t>
                      </a:r>
                    </a:p>
                    <a:p>
                      <a:pPr>
                        <a:lnSpc>
                          <a:spcPct val="107000"/>
                        </a:lnSpc>
                        <a:spcAft>
                          <a:spcPts val="0"/>
                        </a:spcAft>
                      </a:pPr>
                      <a:r>
                        <a:rPr lang="en-GB" sz="1100" dirty="0">
                          <a:effectLst/>
                        </a:rPr>
                        <a:t> </a:t>
                      </a:r>
                    </a:p>
                    <a:p>
                      <a:pPr>
                        <a:lnSpc>
                          <a:spcPct val="107000"/>
                        </a:lnSpc>
                        <a:spcAft>
                          <a:spcPts val="0"/>
                        </a:spcAft>
                      </a:pPr>
                      <a:r>
                        <a:rPr lang="en-GB" sz="1100" dirty="0">
                          <a:effectLst/>
                        </a:rPr>
                        <a:t> </a:t>
                      </a:r>
                    </a:p>
                    <a:p>
                      <a:pPr>
                        <a:lnSpc>
                          <a:spcPct val="107000"/>
                        </a:lnSpc>
                        <a:spcAft>
                          <a:spcPts val="0"/>
                        </a:spcAft>
                      </a:pPr>
                      <a:r>
                        <a:rPr lang="en-GB" sz="1100" dirty="0">
                          <a:effectLst/>
                        </a:rPr>
                        <a:t> </a:t>
                      </a:r>
                    </a:p>
                    <a:p>
                      <a:pPr>
                        <a:lnSpc>
                          <a:spcPct val="107000"/>
                        </a:lnSpc>
                        <a:spcAft>
                          <a:spcPts val="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5398780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02" name="Group 2"/>
          <p:cNvGrpSpPr>
            <a:grpSpLocks/>
          </p:cNvGrpSpPr>
          <p:nvPr/>
        </p:nvGrpSpPr>
        <p:grpSpPr bwMode="auto">
          <a:xfrm>
            <a:off x="781372" y="1363410"/>
            <a:ext cx="8849547" cy="5208587"/>
            <a:chOff x="254" y="482"/>
            <a:chExt cx="5302" cy="3281"/>
          </a:xfrm>
        </p:grpSpPr>
        <p:sp>
          <p:nvSpPr>
            <p:cNvPr id="153605" name="Line 3"/>
            <p:cNvSpPr>
              <a:spLocks noChangeShapeType="1"/>
            </p:cNvSpPr>
            <p:nvPr/>
          </p:nvSpPr>
          <p:spPr bwMode="auto">
            <a:xfrm>
              <a:off x="612" y="663"/>
              <a:ext cx="0" cy="26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3606" name="Line 4"/>
            <p:cNvSpPr>
              <a:spLocks noChangeShapeType="1"/>
            </p:cNvSpPr>
            <p:nvPr/>
          </p:nvSpPr>
          <p:spPr bwMode="auto">
            <a:xfrm>
              <a:off x="612" y="3339"/>
              <a:ext cx="367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3607" name="Line 5"/>
            <p:cNvSpPr>
              <a:spLocks noChangeShapeType="1"/>
            </p:cNvSpPr>
            <p:nvPr/>
          </p:nvSpPr>
          <p:spPr bwMode="auto">
            <a:xfrm>
              <a:off x="476" y="799"/>
              <a:ext cx="4581"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153608" name="Group 6"/>
            <p:cNvGrpSpPr>
              <a:grpSpLocks/>
            </p:cNvGrpSpPr>
            <p:nvPr/>
          </p:nvGrpSpPr>
          <p:grpSpPr bwMode="auto">
            <a:xfrm>
              <a:off x="612" y="527"/>
              <a:ext cx="4544" cy="1785"/>
              <a:chOff x="612" y="527"/>
              <a:chExt cx="4544" cy="1785"/>
            </a:xfrm>
          </p:grpSpPr>
          <p:sp>
            <p:nvSpPr>
              <p:cNvPr id="153619" name="Freeform 7"/>
              <p:cNvSpPr>
                <a:spLocks/>
              </p:cNvSpPr>
              <p:nvPr/>
            </p:nvSpPr>
            <p:spPr bwMode="auto">
              <a:xfrm>
                <a:off x="612" y="799"/>
                <a:ext cx="862" cy="817"/>
              </a:xfrm>
              <a:custGeom>
                <a:avLst/>
                <a:gdLst>
                  <a:gd name="T0" fmla="*/ 0 w 862"/>
                  <a:gd name="T1" fmla="*/ 817 h 817"/>
                  <a:gd name="T2" fmla="*/ 590 w 862"/>
                  <a:gd name="T3" fmla="*/ 590 h 817"/>
                  <a:gd name="T4" fmla="*/ 862 w 862"/>
                  <a:gd name="T5" fmla="*/ 0 h 817"/>
                  <a:gd name="T6" fmla="*/ 0 60000 65536"/>
                  <a:gd name="T7" fmla="*/ 0 60000 65536"/>
                  <a:gd name="T8" fmla="*/ 0 60000 65536"/>
                </a:gdLst>
                <a:ahLst/>
                <a:cxnLst>
                  <a:cxn ang="T6">
                    <a:pos x="T0" y="T1"/>
                  </a:cxn>
                  <a:cxn ang="T7">
                    <a:pos x="T2" y="T3"/>
                  </a:cxn>
                  <a:cxn ang="T8">
                    <a:pos x="T4" y="T5"/>
                  </a:cxn>
                </a:cxnLst>
                <a:rect l="0" t="0" r="r" b="b"/>
                <a:pathLst>
                  <a:path w="862" h="817">
                    <a:moveTo>
                      <a:pt x="0" y="817"/>
                    </a:moveTo>
                    <a:cubicBezTo>
                      <a:pt x="223" y="771"/>
                      <a:pt x="446" y="726"/>
                      <a:pt x="590" y="590"/>
                    </a:cubicBezTo>
                    <a:cubicBezTo>
                      <a:pt x="734" y="454"/>
                      <a:pt x="817" y="98"/>
                      <a:pt x="862"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3620" name="Freeform 8"/>
              <p:cNvSpPr>
                <a:spLocks/>
              </p:cNvSpPr>
              <p:nvPr/>
            </p:nvSpPr>
            <p:spPr bwMode="auto">
              <a:xfrm>
                <a:off x="1474" y="527"/>
                <a:ext cx="363" cy="272"/>
              </a:xfrm>
              <a:custGeom>
                <a:avLst/>
                <a:gdLst>
                  <a:gd name="T0" fmla="*/ 0 w 363"/>
                  <a:gd name="T1" fmla="*/ 272 h 272"/>
                  <a:gd name="T2" fmla="*/ 181 w 363"/>
                  <a:gd name="T3" fmla="*/ 0 h 272"/>
                  <a:gd name="T4" fmla="*/ 363 w 363"/>
                  <a:gd name="T5" fmla="*/ 272 h 272"/>
                  <a:gd name="T6" fmla="*/ 0 60000 65536"/>
                  <a:gd name="T7" fmla="*/ 0 60000 65536"/>
                  <a:gd name="T8" fmla="*/ 0 60000 65536"/>
                </a:gdLst>
                <a:ahLst/>
                <a:cxnLst>
                  <a:cxn ang="T6">
                    <a:pos x="T0" y="T1"/>
                  </a:cxn>
                  <a:cxn ang="T7">
                    <a:pos x="T2" y="T3"/>
                  </a:cxn>
                  <a:cxn ang="T8">
                    <a:pos x="T4" y="T5"/>
                  </a:cxn>
                </a:cxnLst>
                <a:rect l="0" t="0" r="r" b="b"/>
                <a:pathLst>
                  <a:path w="363" h="272">
                    <a:moveTo>
                      <a:pt x="0" y="272"/>
                    </a:moveTo>
                    <a:cubicBezTo>
                      <a:pt x="60" y="136"/>
                      <a:pt x="121" y="0"/>
                      <a:pt x="181" y="0"/>
                    </a:cubicBezTo>
                    <a:cubicBezTo>
                      <a:pt x="241" y="0"/>
                      <a:pt x="333" y="227"/>
                      <a:pt x="363" y="272"/>
                    </a:cubicBezTo>
                  </a:path>
                </a:pathLst>
              </a:custGeom>
              <a:noFill/>
              <a:ln w="952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3621" name="Freeform 9"/>
              <p:cNvSpPr>
                <a:spLocks/>
              </p:cNvSpPr>
              <p:nvPr/>
            </p:nvSpPr>
            <p:spPr bwMode="auto">
              <a:xfrm>
                <a:off x="1837" y="799"/>
                <a:ext cx="453" cy="454"/>
              </a:xfrm>
              <a:custGeom>
                <a:avLst/>
                <a:gdLst>
                  <a:gd name="T0" fmla="*/ 0 w 363"/>
                  <a:gd name="T1" fmla="*/ 0 h 454"/>
                  <a:gd name="T2" fmla="*/ 2072 w 363"/>
                  <a:gd name="T3" fmla="*/ 454 h 454"/>
                  <a:gd name="T4" fmla="*/ 4147 w 363"/>
                  <a:gd name="T5" fmla="*/ 0 h 454"/>
                  <a:gd name="T6" fmla="*/ 0 60000 65536"/>
                  <a:gd name="T7" fmla="*/ 0 60000 65536"/>
                  <a:gd name="T8" fmla="*/ 0 60000 65536"/>
                </a:gdLst>
                <a:ahLst/>
                <a:cxnLst>
                  <a:cxn ang="T6">
                    <a:pos x="T0" y="T1"/>
                  </a:cxn>
                  <a:cxn ang="T7">
                    <a:pos x="T2" y="T3"/>
                  </a:cxn>
                  <a:cxn ang="T8">
                    <a:pos x="T4" y="T5"/>
                  </a:cxn>
                </a:cxnLst>
                <a:rect l="0" t="0" r="r" b="b"/>
                <a:pathLst>
                  <a:path w="363" h="454">
                    <a:moveTo>
                      <a:pt x="0" y="0"/>
                    </a:moveTo>
                    <a:cubicBezTo>
                      <a:pt x="60" y="227"/>
                      <a:pt x="121" y="454"/>
                      <a:pt x="181" y="454"/>
                    </a:cubicBezTo>
                    <a:cubicBezTo>
                      <a:pt x="241" y="454"/>
                      <a:pt x="333" y="76"/>
                      <a:pt x="363"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3622" name="Freeform 10"/>
              <p:cNvSpPr>
                <a:spLocks/>
              </p:cNvSpPr>
              <p:nvPr/>
            </p:nvSpPr>
            <p:spPr bwMode="auto">
              <a:xfrm>
                <a:off x="2290" y="527"/>
                <a:ext cx="590" cy="272"/>
              </a:xfrm>
              <a:custGeom>
                <a:avLst/>
                <a:gdLst>
                  <a:gd name="T0" fmla="*/ 0 w 363"/>
                  <a:gd name="T1" fmla="*/ 272 h 272"/>
                  <a:gd name="T2" fmla="*/ 37854 w 363"/>
                  <a:gd name="T3" fmla="*/ 0 h 272"/>
                  <a:gd name="T4" fmla="*/ 75943 w 363"/>
                  <a:gd name="T5" fmla="*/ 272 h 272"/>
                  <a:gd name="T6" fmla="*/ 0 60000 65536"/>
                  <a:gd name="T7" fmla="*/ 0 60000 65536"/>
                  <a:gd name="T8" fmla="*/ 0 60000 65536"/>
                </a:gdLst>
                <a:ahLst/>
                <a:cxnLst>
                  <a:cxn ang="T6">
                    <a:pos x="T0" y="T1"/>
                  </a:cxn>
                  <a:cxn ang="T7">
                    <a:pos x="T2" y="T3"/>
                  </a:cxn>
                  <a:cxn ang="T8">
                    <a:pos x="T4" y="T5"/>
                  </a:cxn>
                </a:cxnLst>
                <a:rect l="0" t="0" r="r" b="b"/>
                <a:pathLst>
                  <a:path w="363" h="272">
                    <a:moveTo>
                      <a:pt x="0" y="272"/>
                    </a:moveTo>
                    <a:cubicBezTo>
                      <a:pt x="60" y="136"/>
                      <a:pt x="121" y="0"/>
                      <a:pt x="181" y="0"/>
                    </a:cubicBezTo>
                    <a:cubicBezTo>
                      <a:pt x="241" y="0"/>
                      <a:pt x="333" y="227"/>
                      <a:pt x="363" y="272"/>
                    </a:cubicBezTo>
                  </a:path>
                </a:pathLst>
              </a:custGeom>
              <a:noFill/>
              <a:ln w="952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3623" name="Freeform 11"/>
              <p:cNvSpPr>
                <a:spLocks/>
              </p:cNvSpPr>
              <p:nvPr/>
            </p:nvSpPr>
            <p:spPr bwMode="auto">
              <a:xfrm>
                <a:off x="2880" y="799"/>
                <a:ext cx="2276" cy="1513"/>
              </a:xfrm>
              <a:custGeom>
                <a:avLst/>
                <a:gdLst>
                  <a:gd name="T0" fmla="*/ 0 w 2276"/>
                  <a:gd name="T1" fmla="*/ 0 h 1513"/>
                  <a:gd name="T2" fmla="*/ 454 w 2276"/>
                  <a:gd name="T3" fmla="*/ 771 h 1513"/>
                  <a:gd name="T4" fmla="*/ 816 w 2276"/>
                  <a:gd name="T5" fmla="*/ 545 h 1513"/>
                  <a:gd name="T6" fmla="*/ 1134 w 2276"/>
                  <a:gd name="T7" fmla="*/ 907 h 1513"/>
                  <a:gd name="T8" fmla="*/ 1361 w 2276"/>
                  <a:gd name="T9" fmla="*/ 1089 h 1513"/>
                  <a:gd name="T10" fmla="*/ 2132 w 2276"/>
                  <a:gd name="T11" fmla="*/ 1452 h 1513"/>
                  <a:gd name="T12" fmla="*/ 2223 w 2276"/>
                  <a:gd name="T13" fmla="*/ 1452 h 15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76" h="1513">
                    <a:moveTo>
                      <a:pt x="0" y="0"/>
                    </a:moveTo>
                    <a:cubicBezTo>
                      <a:pt x="159" y="340"/>
                      <a:pt x="318" y="680"/>
                      <a:pt x="454" y="771"/>
                    </a:cubicBezTo>
                    <a:cubicBezTo>
                      <a:pt x="590" y="862"/>
                      <a:pt x="703" y="522"/>
                      <a:pt x="816" y="545"/>
                    </a:cubicBezTo>
                    <a:cubicBezTo>
                      <a:pt x="929" y="568"/>
                      <a:pt x="1043" y="816"/>
                      <a:pt x="1134" y="907"/>
                    </a:cubicBezTo>
                    <a:cubicBezTo>
                      <a:pt x="1225" y="998"/>
                      <a:pt x="1195" y="998"/>
                      <a:pt x="1361" y="1089"/>
                    </a:cubicBezTo>
                    <a:cubicBezTo>
                      <a:pt x="1527" y="1180"/>
                      <a:pt x="1988" y="1391"/>
                      <a:pt x="2132" y="1452"/>
                    </a:cubicBezTo>
                    <a:cubicBezTo>
                      <a:pt x="2276" y="1513"/>
                      <a:pt x="2249" y="1482"/>
                      <a:pt x="2223" y="145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153609" name="Freeform 12"/>
            <p:cNvSpPr>
              <a:spLocks/>
            </p:cNvSpPr>
            <p:nvPr/>
          </p:nvSpPr>
          <p:spPr bwMode="auto">
            <a:xfrm>
              <a:off x="612" y="1525"/>
              <a:ext cx="862" cy="817"/>
            </a:xfrm>
            <a:custGeom>
              <a:avLst/>
              <a:gdLst>
                <a:gd name="T0" fmla="*/ 0 w 862"/>
                <a:gd name="T1" fmla="*/ 817 h 817"/>
                <a:gd name="T2" fmla="*/ 590 w 862"/>
                <a:gd name="T3" fmla="*/ 590 h 817"/>
                <a:gd name="T4" fmla="*/ 862 w 862"/>
                <a:gd name="T5" fmla="*/ 0 h 817"/>
                <a:gd name="T6" fmla="*/ 0 60000 65536"/>
                <a:gd name="T7" fmla="*/ 0 60000 65536"/>
                <a:gd name="T8" fmla="*/ 0 60000 65536"/>
              </a:gdLst>
              <a:ahLst/>
              <a:cxnLst>
                <a:cxn ang="T6">
                  <a:pos x="T0" y="T1"/>
                </a:cxn>
                <a:cxn ang="T7">
                  <a:pos x="T2" y="T3"/>
                </a:cxn>
                <a:cxn ang="T8">
                  <a:pos x="T4" y="T5"/>
                </a:cxn>
              </a:cxnLst>
              <a:rect l="0" t="0" r="r" b="b"/>
              <a:pathLst>
                <a:path w="862" h="817">
                  <a:moveTo>
                    <a:pt x="0" y="817"/>
                  </a:moveTo>
                  <a:cubicBezTo>
                    <a:pt x="223" y="771"/>
                    <a:pt x="446" y="726"/>
                    <a:pt x="590" y="590"/>
                  </a:cubicBezTo>
                  <a:cubicBezTo>
                    <a:pt x="734" y="454"/>
                    <a:pt x="817" y="98"/>
                    <a:pt x="862"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3610" name="Freeform 13"/>
            <p:cNvSpPr>
              <a:spLocks/>
            </p:cNvSpPr>
            <p:nvPr/>
          </p:nvSpPr>
          <p:spPr bwMode="auto">
            <a:xfrm>
              <a:off x="1474" y="1253"/>
              <a:ext cx="363" cy="272"/>
            </a:xfrm>
            <a:custGeom>
              <a:avLst/>
              <a:gdLst>
                <a:gd name="T0" fmla="*/ 0 w 363"/>
                <a:gd name="T1" fmla="*/ 272 h 272"/>
                <a:gd name="T2" fmla="*/ 181 w 363"/>
                <a:gd name="T3" fmla="*/ 0 h 272"/>
                <a:gd name="T4" fmla="*/ 363 w 363"/>
                <a:gd name="T5" fmla="*/ 272 h 272"/>
                <a:gd name="T6" fmla="*/ 0 60000 65536"/>
                <a:gd name="T7" fmla="*/ 0 60000 65536"/>
                <a:gd name="T8" fmla="*/ 0 60000 65536"/>
              </a:gdLst>
              <a:ahLst/>
              <a:cxnLst>
                <a:cxn ang="T6">
                  <a:pos x="T0" y="T1"/>
                </a:cxn>
                <a:cxn ang="T7">
                  <a:pos x="T2" y="T3"/>
                </a:cxn>
                <a:cxn ang="T8">
                  <a:pos x="T4" y="T5"/>
                </a:cxn>
              </a:cxnLst>
              <a:rect l="0" t="0" r="r" b="b"/>
              <a:pathLst>
                <a:path w="363" h="272">
                  <a:moveTo>
                    <a:pt x="0" y="272"/>
                  </a:moveTo>
                  <a:cubicBezTo>
                    <a:pt x="60" y="136"/>
                    <a:pt x="121" y="0"/>
                    <a:pt x="181" y="0"/>
                  </a:cubicBezTo>
                  <a:cubicBezTo>
                    <a:pt x="241" y="0"/>
                    <a:pt x="333" y="227"/>
                    <a:pt x="363" y="27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3611" name="Freeform 14"/>
            <p:cNvSpPr>
              <a:spLocks/>
            </p:cNvSpPr>
            <p:nvPr/>
          </p:nvSpPr>
          <p:spPr bwMode="auto">
            <a:xfrm>
              <a:off x="1837" y="1525"/>
              <a:ext cx="453" cy="454"/>
            </a:xfrm>
            <a:custGeom>
              <a:avLst/>
              <a:gdLst>
                <a:gd name="T0" fmla="*/ 0 w 363"/>
                <a:gd name="T1" fmla="*/ 0 h 454"/>
                <a:gd name="T2" fmla="*/ 2072 w 363"/>
                <a:gd name="T3" fmla="*/ 454 h 454"/>
                <a:gd name="T4" fmla="*/ 4147 w 363"/>
                <a:gd name="T5" fmla="*/ 0 h 454"/>
                <a:gd name="T6" fmla="*/ 0 60000 65536"/>
                <a:gd name="T7" fmla="*/ 0 60000 65536"/>
                <a:gd name="T8" fmla="*/ 0 60000 65536"/>
              </a:gdLst>
              <a:ahLst/>
              <a:cxnLst>
                <a:cxn ang="T6">
                  <a:pos x="T0" y="T1"/>
                </a:cxn>
                <a:cxn ang="T7">
                  <a:pos x="T2" y="T3"/>
                </a:cxn>
                <a:cxn ang="T8">
                  <a:pos x="T4" y="T5"/>
                </a:cxn>
              </a:cxnLst>
              <a:rect l="0" t="0" r="r" b="b"/>
              <a:pathLst>
                <a:path w="363" h="454">
                  <a:moveTo>
                    <a:pt x="0" y="0"/>
                  </a:moveTo>
                  <a:cubicBezTo>
                    <a:pt x="60" y="227"/>
                    <a:pt x="121" y="454"/>
                    <a:pt x="181" y="454"/>
                  </a:cubicBezTo>
                  <a:cubicBezTo>
                    <a:pt x="241" y="454"/>
                    <a:pt x="333" y="76"/>
                    <a:pt x="363"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3612" name="Freeform 15"/>
            <p:cNvSpPr>
              <a:spLocks/>
            </p:cNvSpPr>
            <p:nvPr/>
          </p:nvSpPr>
          <p:spPr bwMode="auto">
            <a:xfrm>
              <a:off x="2290" y="1253"/>
              <a:ext cx="590" cy="272"/>
            </a:xfrm>
            <a:custGeom>
              <a:avLst/>
              <a:gdLst>
                <a:gd name="T0" fmla="*/ 0 w 363"/>
                <a:gd name="T1" fmla="*/ 272 h 272"/>
                <a:gd name="T2" fmla="*/ 37854 w 363"/>
                <a:gd name="T3" fmla="*/ 0 h 272"/>
                <a:gd name="T4" fmla="*/ 75943 w 363"/>
                <a:gd name="T5" fmla="*/ 272 h 272"/>
                <a:gd name="T6" fmla="*/ 0 60000 65536"/>
                <a:gd name="T7" fmla="*/ 0 60000 65536"/>
                <a:gd name="T8" fmla="*/ 0 60000 65536"/>
              </a:gdLst>
              <a:ahLst/>
              <a:cxnLst>
                <a:cxn ang="T6">
                  <a:pos x="T0" y="T1"/>
                </a:cxn>
                <a:cxn ang="T7">
                  <a:pos x="T2" y="T3"/>
                </a:cxn>
                <a:cxn ang="T8">
                  <a:pos x="T4" y="T5"/>
                </a:cxn>
              </a:cxnLst>
              <a:rect l="0" t="0" r="r" b="b"/>
              <a:pathLst>
                <a:path w="363" h="272">
                  <a:moveTo>
                    <a:pt x="0" y="272"/>
                  </a:moveTo>
                  <a:cubicBezTo>
                    <a:pt x="60" y="136"/>
                    <a:pt x="121" y="0"/>
                    <a:pt x="181" y="0"/>
                  </a:cubicBezTo>
                  <a:cubicBezTo>
                    <a:pt x="241" y="0"/>
                    <a:pt x="333" y="227"/>
                    <a:pt x="363" y="27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3613" name="Freeform 16"/>
            <p:cNvSpPr>
              <a:spLocks/>
            </p:cNvSpPr>
            <p:nvPr/>
          </p:nvSpPr>
          <p:spPr bwMode="auto">
            <a:xfrm>
              <a:off x="2880" y="1525"/>
              <a:ext cx="2276" cy="1513"/>
            </a:xfrm>
            <a:custGeom>
              <a:avLst/>
              <a:gdLst>
                <a:gd name="T0" fmla="*/ 0 w 2276"/>
                <a:gd name="T1" fmla="*/ 0 h 1513"/>
                <a:gd name="T2" fmla="*/ 454 w 2276"/>
                <a:gd name="T3" fmla="*/ 771 h 1513"/>
                <a:gd name="T4" fmla="*/ 816 w 2276"/>
                <a:gd name="T5" fmla="*/ 545 h 1513"/>
                <a:gd name="T6" fmla="*/ 1134 w 2276"/>
                <a:gd name="T7" fmla="*/ 907 h 1513"/>
                <a:gd name="T8" fmla="*/ 1361 w 2276"/>
                <a:gd name="T9" fmla="*/ 1089 h 1513"/>
                <a:gd name="T10" fmla="*/ 2132 w 2276"/>
                <a:gd name="T11" fmla="*/ 1452 h 1513"/>
                <a:gd name="T12" fmla="*/ 2223 w 2276"/>
                <a:gd name="T13" fmla="*/ 1452 h 15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76" h="1513">
                  <a:moveTo>
                    <a:pt x="0" y="0"/>
                  </a:moveTo>
                  <a:cubicBezTo>
                    <a:pt x="159" y="340"/>
                    <a:pt x="318" y="680"/>
                    <a:pt x="454" y="771"/>
                  </a:cubicBezTo>
                  <a:cubicBezTo>
                    <a:pt x="590" y="862"/>
                    <a:pt x="703" y="522"/>
                    <a:pt x="816" y="545"/>
                  </a:cubicBezTo>
                  <a:cubicBezTo>
                    <a:pt x="929" y="568"/>
                    <a:pt x="1043" y="816"/>
                    <a:pt x="1134" y="907"/>
                  </a:cubicBezTo>
                  <a:cubicBezTo>
                    <a:pt x="1225" y="998"/>
                    <a:pt x="1195" y="998"/>
                    <a:pt x="1361" y="1089"/>
                  </a:cubicBezTo>
                  <a:cubicBezTo>
                    <a:pt x="1527" y="1180"/>
                    <a:pt x="1988" y="1391"/>
                    <a:pt x="2132" y="1452"/>
                  </a:cubicBezTo>
                  <a:cubicBezTo>
                    <a:pt x="2276" y="1513"/>
                    <a:pt x="2249" y="1482"/>
                    <a:pt x="2223" y="145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3614" name="Text Box 17"/>
            <p:cNvSpPr txBox="1">
              <a:spLocks noChangeArrowheads="1"/>
            </p:cNvSpPr>
            <p:nvPr/>
          </p:nvSpPr>
          <p:spPr bwMode="auto">
            <a:xfrm>
              <a:off x="4604" y="482"/>
              <a:ext cx="90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50000"/>
                </a:spcBef>
                <a:buFontTx/>
                <a:buNone/>
              </a:pPr>
              <a:r>
                <a:rPr lang="en-GB" altLang="en-US" sz="2400">
                  <a:solidFill>
                    <a:srgbClr val="FF0000"/>
                  </a:solidFill>
                </a:rPr>
                <a:t>CRISIS</a:t>
              </a:r>
            </a:p>
          </p:txBody>
        </p:sp>
        <p:sp>
          <p:nvSpPr>
            <p:cNvPr id="153615" name="Line 18"/>
            <p:cNvSpPr>
              <a:spLocks noChangeShapeType="1"/>
            </p:cNvSpPr>
            <p:nvPr/>
          </p:nvSpPr>
          <p:spPr bwMode="auto">
            <a:xfrm>
              <a:off x="4286" y="3339"/>
              <a:ext cx="907" cy="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3616" name="Line 19"/>
            <p:cNvSpPr>
              <a:spLocks noChangeShapeType="1"/>
            </p:cNvSpPr>
            <p:nvPr/>
          </p:nvSpPr>
          <p:spPr bwMode="auto">
            <a:xfrm flipV="1">
              <a:off x="612" y="527"/>
              <a:ext cx="0" cy="136"/>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3617" name="Text Box 20"/>
            <p:cNvSpPr txBox="1">
              <a:spLocks noChangeArrowheads="1"/>
            </p:cNvSpPr>
            <p:nvPr/>
          </p:nvSpPr>
          <p:spPr bwMode="auto">
            <a:xfrm>
              <a:off x="4649" y="3475"/>
              <a:ext cx="90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50000"/>
                </a:spcBef>
                <a:buFontTx/>
                <a:buNone/>
              </a:pPr>
              <a:r>
                <a:rPr lang="en-GB" altLang="en-US" sz="2400"/>
                <a:t>Time</a:t>
              </a:r>
            </a:p>
          </p:txBody>
        </p:sp>
        <p:sp>
          <p:nvSpPr>
            <p:cNvPr id="153618" name="Text Box 21"/>
            <p:cNvSpPr txBox="1">
              <a:spLocks noChangeArrowheads="1"/>
            </p:cNvSpPr>
            <p:nvPr/>
          </p:nvSpPr>
          <p:spPr bwMode="auto">
            <a:xfrm rot="16200000">
              <a:off x="-409" y="1281"/>
              <a:ext cx="1603" cy="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50000"/>
                </a:spcBef>
                <a:buFontTx/>
                <a:buNone/>
              </a:pPr>
              <a:r>
                <a:rPr lang="en-GB" altLang="en-US" sz="2400" dirty="0" smtClean="0"/>
                <a:t>Anxiety / Stress</a:t>
              </a:r>
              <a:endParaRPr lang="en-GB" altLang="en-US" sz="2400" dirty="0"/>
            </a:p>
          </p:txBody>
        </p:sp>
      </p:grpSp>
      <p:sp>
        <p:nvSpPr>
          <p:cNvPr id="1191958" name="Rectangle 22"/>
          <p:cNvSpPr>
            <a:spLocks noGrp="1" noChangeArrowheads="1"/>
          </p:cNvSpPr>
          <p:nvPr>
            <p:ph type="title"/>
          </p:nvPr>
        </p:nvSpPr>
        <p:spPr bwMode="auto">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algn="l">
              <a:defRPr/>
            </a:pPr>
            <a:r>
              <a:rPr lang="en-GB" dirty="0" smtClean="0">
                <a:solidFill>
                  <a:schemeClr val="tx1"/>
                </a:solidFill>
                <a:effectLst>
                  <a:outerShdw blurRad="38100" dist="38100" dir="2700000" algn="tl">
                    <a:srgbClr val="C0C0C0"/>
                  </a:outerShdw>
                </a:effectLst>
              </a:rPr>
              <a:t/>
            </a:r>
            <a:br>
              <a:rPr lang="en-GB" dirty="0" smtClean="0">
                <a:solidFill>
                  <a:schemeClr val="tx1"/>
                </a:solidFill>
                <a:effectLst>
                  <a:outerShdw blurRad="38100" dist="38100" dir="2700000" algn="tl">
                    <a:srgbClr val="C0C0C0"/>
                  </a:outerShdw>
                </a:effectLst>
              </a:rPr>
            </a:br>
            <a:endParaRPr lang="en-GB" dirty="0" smtClean="0">
              <a:solidFill>
                <a:schemeClr val="tx1"/>
              </a:solidFill>
              <a:effectLst>
                <a:outerShdw blurRad="38100" dist="38100" dir="2700000" algn="tl">
                  <a:srgbClr val="C0C0C0"/>
                </a:outerShdw>
              </a:effectLst>
            </a:endParaRPr>
          </a:p>
        </p:txBody>
      </p:sp>
    </p:spTree>
    <p:extLst>
      <p:ext uri="{BB962C8B-B14F-4D97-AF65-F5344CB8AC3E}">
        <p14:creationId xmlns:p14="http://schemas.microsoft.com/office/powerpoint/2010/main" val="16537262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stop-yelling"/>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740664" y="1197864"/>
            <a:ext cx="10588752" cy="4754880"/>
          </a:xfrm>
        </p:spPr>
      </p:pic>
      <p:sp>
        <p:nvSpPr>
          <p:cNvPr id="89091" name="Rectangle 2"/>
          <p:cNvSpPr>
            <a:spLocks noChangeArrowheads="1"/>
          </p:cNvSpPr>
          <p:nvPr/>
        </p:nvSpPr>
        <p:spPr bwMode="auto">
          <a:xfrm>
            <a:off x="1021136" y="310937"/>
            <a:ext cx="62646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eaLnBrk="1" hangingPunct="1">
              <a:spcBef>
                <a:spcPct val="0"/>
              </a:spcBef>
              <a:buFontTx/>
              <a:buNone/>
            </a:pPr>
            <a:r>
              <a:rPr lang="en-GB" altLang="en-US" sz="3600" dirty="0">
                <a:latin typeface="+mj-lt"/>
                <a:cs typeface="Arial" panose="020B0604020202020204" pitchFamily="34" charset="0"/>
              </a:rPr>
              <a:t>We must also listen…</a:t>
            </a:r>
          </a:p>
        </p:txBody>
      </p:sp>
    </p:spTree>
    <p:extLst>
      <p:ext uri="{BB962C8B-B14F-4D97-AF65-F5344CB8AC3E}">
        <p14:creationId xmlns:p14="http://schemas.microsoft.com/office/powerpoint/2010/main" val="6534611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083" y="1709738"/>
            <a:ext cx="11890917" cy="2852737"/>
          </a:xfrm>
        </p:spPr>
        <p:txBody>
          <a:bodyPr>
            <a:normAutofit/>
          </a:bodyPr>
          <a:lstStyle/>
          <a:p>
            <a:r>
              <a:rPr lang="en-GB" sz="5400" dirty="0" smtClean="0"/>
              <a:t>4) A good understanding of Rewards and</a:t>
            </a:r>
            <a:br>
              <a:rPr lang="en-GB" sz="5400" dirty="0" smtClean="0"/>
            </a:br>
            <a:r>
              <a:rPr lang="en-GB" sz="5400" dirty="0"/>
              <a:t> </a:t>
            </a:r>
            <a:r>
              <a:rPr lang="en-GB" sz="5400" dirty="0" smtClean="0"/>
              <a:t>   sanctions.</a:t>
            </a:r>
            <a:endParaRPr lang="en-GB" sz="5400" dirty="0"/>
          </a:p>
        </p:txBody>
      </p:sp>
      <p:sp>
        <p:nvSpPr>
          <p:cNvPr id="3" name="Text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37514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idx="4294967295"/>
          </p:nvPr>
        </p:nvSpPr>
        <p:spPr bwMode="auto">
          <a:xfrm>
            <a:off x="220345" y="234951"/>
            <a:ext cx="7772400" cy="863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0000"/>
          </a:bodyPr>
          <a:lstStyle/>
          <a:p>
            <a:pPr algn="l"/>
            <a:r>
              <a:rPr lang="en-GB" altLang="en-US" sz="4000" b="1" dirty="0"/>
              <a:t>Conscious and </a:t>
            </a:r>
            <a:r>
              <a:rPr lang="en-GB" altLang="en-US" sz="4000" b="1" dirty="0" smtClean="0"/>
              <a:t>Subconscious Behaviours</a:t>
            </a:r>
            <a:endParaRPr lang="en-GB" altLang="en-US" sz="4000" b="1" dirty="0"/>
          </a:p>
        </p:txBody>
      </p:sp>
      <p:sp>
        <p:nvSpPr>
          <p:cNvPr id="124931" name="Text Box 5"/>
          <p:cNvSpPr txBox="1">
            <a:spLocks noChangeArrowheads="1"/>
          </p:cNvSpPr>
          <p:nvPr/>
        </p:nvSpPr>
        <p:spPr bwMode="auto">
          <a:xfrm>
            <a:off x="7391400" y="4364039"/>
            <a:ext cx="2592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eaLnBrk="1" hangingPunct="1">
              <a:spcBef>
                <a:spcPct val="50000"/>
              </a:spcBef>
              <a:buClr>
                <a:schemeClr val="accent2"/>
              </a:buClr>
              <a:buSzPct val="80000"/>
              <a:buFont typeface="Wingdings" panose="05000000000000000000" pitchFamily="2" charset="2"/>
              <a:buNone/>
            </a:pPr>
            <a:endParaRPr lang="en-GB" altLang="en-US">
              <a:cs typeface="Times New Roman" panose="02020603050405020304" pitchFamily="18" charset="0"/>
            </a:endParaRPr>
          </a:p>
        </p:txBody>
      </p:sp>
      <p:sp>
        <p:nvSpPr>
          <p:cNvPr id="124932" name="Text Box 8"/>
          <p:cNvSpPr txBox="1">
            <a:spLocks noChangeArrowheads="1"/>
          </p:cNvSpPr>
          <p:nvPr/>
        </p:nvSpPr>
        <p:spPr bwMode="auto">
          <a:xfrm>
            <a:off x="1919288" y="2205039"/>
            <a:ext cx="1511300" cy="8540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50000"/>
              </a:spcBef>
              <a:buFontTx/>
              <a:buNone/>
            </a:pPr>
            <a:r>
              <a:rPr lang="en-GB" altLang="en-US" sz="2000"/>
              <a:t>100%</a:t>
            </a:r>
          </a:p>
          <a:p>
            <a:pPr algn="ctr">
              <a:spcBef>
                <a:spcPct val="50000"/>
              </a:spcBef>
              <a:buFontTx/>
              <a:buNone/>
            </a:pPr>
            <a:r>
              <a:rPr lang="en-GB" altLang="en-US" sz="2000"/>
              <a:t>Conscious</a:t>
            </a:r>
            <a:endParaRPr lang="en-US" altLang="en-US" sz="2000"/>
          </a:p>
        </p:txBody>
      </p:sp>
      <p:sp>
        <p:nvSpPr>
          <p:cNvPr id="124933" name="Text Box 9"/>
          <p:cNvSpPr txBox="1">
            <a:spLocks noChangeArrowheads="1"/>
          </p:cNvSpPr>
          <p:nvPr/>
        </p:nvSpPr>
        <p:spPr bwMode="auto">
          <a:xfrm>
            <a:off x="6456363" y="4149726"/>
            <a:ext cx="2519362" cy="8540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50000"/>
              </a:spcBef>
              <a:buFontTx/>
              <a:buNone/>
            </a:pPr>
            <a:r>
              <a:rPr lang="en-GB" altLang="en-US" sz="2000"/>
              <a:t>100%</a:t>
            </a:r>
          </a:p>
          <a:p>
            <a:pPr algn="ctr">
              <a:spcBef>
                <a:spcPct val="50000"/>
              </a:spcBef>
              <a:buFontTx/>
              <a:buNone/>
            </a:pPr>
            <a:r>
              <a:rPr lang="en-GB" altLang="en-US" sz="2000"/>
              <a:t>Subconscious</a:t>
            </a:r>
            <a:endParaRPr lang="en-US" altLang="en-US" sz="2000"/>
          </a:p>
        </p:txBody>
      </p:sp>
      <p:sp>
        <p:nvSpPr>
          <p:cNvPr id="124934" name="Line 17"/>
          <p:cNvSpPr>
            <a:spLocks noChangeShapeType="1"/>
          </p:cNvSpPr>
          <p:nvPr/>
        </p:nvSpPr>
        <p:spPr bwMode="auto">
          <a:xfrm>
            <a:off x="1919289" y="1341438"/>
            <a:ext cx="6770687" cy="237490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4935" name="Line 18"/>
          <p:cNvSpPr>
            <a:spLocks noChangeShapeType="1"/>
          </p:cNvSpPr>
          <p:nvPr/>
        </p:nvSpPr>
        <p:spPr bwMode="auto">
          <a:xfrm>
            <a:off x="1992313" y="3716338"/>
            <a:ext cx="6767512" cy="2449512"/>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4936" name="Line 19"/>
          <p:cNvSpPr>
            <a:spLocks noChangeShapeType="1"/>
          </p:cNvSpPr>
          <p:nvPr/>
        </p:nvSpPr>
        <p:spPr bwMode="auto">
          <a:xfrm>
            <a:off x="1774825" y="3716338"/>
            <a:ext cx="7634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4937" name="Line 20"/>
          <p:cNvSpPr>
            <a:spLocks noChangeShapeType="1"/>
          </p:cNvSpPr>
          <p:nvPr/>
        </p:nvSpPr>
        <p:spPr bwMode="auto">
          <a:xfrm>
            <a:off x="1919288" y="2276476"/>
            <a:ext cx="0" cy="1439863"/>
          </a:xfrm>
          <a:prstGeom prst="line">
            <a:avLst/>
          </a:prstGeom>
          <a:noFill/>
          <a:ln w="22225">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4938" name="Line 21"/>
          <p:cNvSpPr>
            <a:spLocks noChangeShapeType="1"/>
          </p:cNvSpPr>
          <p:nvPr/>
        </p:nvSpPr>
        <p:spPr bwMode="auto">
          <a:xfrm flipV="1">
            <a:off x="1919288" y="1341439"/>
            <a:ext cx="0" cy="935037"/>
          </a:xfrm>
          <a:prstGeom prst="line">
            <a:avLst/>
          </a:prstGeom>
          <a:noFill/>
          <a:ln w="22225">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4939" name="Line 22"/>
          <p:cNvSpPr>
            <a:spLocks noChangeShapeType="1"/>
          </p:cNvSpPr>
          <p:nvPr/>
        </p:nvSpPr>
        <p:spPr bwMode="auto">
          <a:xfrm>
            <a:off x="8688388" y="4652963"/>
            <a:ext cx="0" cy="1439862"/>
          </a:xfrm>
          <a:prstGeom prst="line">
            <a:avLst/>
          </a:prstGeom>
          <a:noFill/>
          <a:ln w="22225">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4940" name="Line 23"/>
          <p:cNvSpPr>
            <a:spLocks noChangeShapeType="1"/>
          </p:cNvSpPr>
          <p:nvPr/>
        </p:nvSpPr>
        <p:spPr bwMode="auto">
          <a:xfrm flipV="1">
            <a:off x="8688388" y="3717925"/>
            <a:ext cx="0" cy="935038"/>
          </a:xfrm>
          <a:prstGeom prst="line">
            <a:avLst/>
          </a:prstGeom>
          <a:noFill/>
          <a:ln w="22225">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227113721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Arc 2"/>
          <p:cNvSpPr>
            <a:spLocks/>
          </p:cNvSpPr>
          <p:nvPr/>
        </p:nvSpPr>
        <p:spPr bwMode="auto">
          <a:xfrm>
            <a:off x="4656138" y="5011738"/>
            <a:ext cx="4895850" cy="369332"/>
          </a:xfrm>
          <a:custGeom>
            <a:avLst/>
            <a:gdLst>
              <a:gd name="T0" fmla="*/ 2147483646 w 21600"/>
              <a:gd name="T1" fmla="*/ 0 h 17532"/>
              <a:gd name="T2" fmla="*/ 2147483646 w 21600"/>
              <a:gd name="T3" fmla="*/ 2147483646 h 17532"/>
              <a:gd name="T4" fmla="*/ 0 w 21600"/>
              <a:gd name="T5" fmla="*/ 2147483646 h 17532"/>
              <a:gd name="T6" fmla="*/ 0 60000 65536"/>
              <a:gd name="T7" fmla="*/ 0 60000 65536"/>
              <a:gd name="T8" fmla="*/ 0 60000 65536"/>
            </a:gdLst>
            <a:ahLst/>
            <a:cxnLst>
              <a:cxn ang="T6">
                <a:pos x="T0" y="T1"/>
              </a:cxn>
              <a:cxn ang="T7">
                <a:pos x="T2" y="T3"/>
              </a:cxn>
              <a:cxn ang="T8">
                <a:pos x="T4" y="T5"/>
              </a:cxn>
            </a:cxnLst>
            <a:rect l="0" t="0" r="r" b="b"/>
            <a:pathLst>
              <a:path w="21600" h="17532" fill="none" extrusionOk="0">
                <a:moveTo>
                  <a:pt x="12616" y="-1"/>
                </a:moveTo>
                <a:cubicBezTo>
                  <a:pt x="18256" y="4058"/>
                  <a:pt x="21600" y="10582"/>
                  <a:pt x="21600" y="17532"/>
                </a:cubicBezTo>
              </a:path>
              <a:path w="21600" h="17532" stroke="0" extrusionOk="0">
                <a:moveTo>
                  <a:pt x="12616" y="-1"/>
                </a:moveTo>
                <a:cubicBezTo>
                  <a:pt x="18256" y="4058"/>
                  <a:pt x="21600" y="10582"/>
                  <a:pt x="21600" y="17532"/>
                </a:cubicBezTo>
                <a:lnTo>
                  <a:pt x="0" y="17532"/>
                </a:lnTo>
                <a:lnTo>
                  <a:pt x="12616" y="-1"/>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84323" name="Cloud"/>
          <p:cNvSpPr>
            <a:spLocks noChangeAspect="1" noEditPoints="1" noChangeArrowheads="1"/>
          </p:cNvSpPr>
          <p:nvPr/>
        </p:nvSpPr>
        <p:spPr bwMode="auto">
          <a:xfrm rot="-10455552">
            <a:off x="3000376" y="549275"/>
            <a:ext cx="6081713" cy="297973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lnTo>
                  <a:pt x="1949" y="7180"/>
                </a:ln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noFill/>
          <a:ln w="9525">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00FF00"/>
                </a:solidFill>
              </a14:hiddenFill>
            </a:ext>
          </a:extLst>
        </p:spPr>
        <p:txBody>
          <a:bodyPr/>
          <a:lstStyle/>
          <a:p>
            <a:endParaRPr lang="en-GB"/>
          </a:p>
        </p:txBody>
      </p:sp>
      <p:sp>
        <p:nvSpPr>
          <p:cNvPr id="184324" name="door"/>
          <p:cNvSpPr>
            <a:spLocks noEditPoints="1" noChangeArrowheads="1"/>
          </p:cNvSpPr>
          <p:nvPr/>
        </p:nvSpPr>
        <p:spPr bwMode="auto">
          <a:xfrm>
            <a:off x="5116514" y="3284538"/>
            <a:ext cx="2378075" cy="1439862"/>
          </a:xfrm>
          <a:custGeom>
            <a:avLst/>
            <a:gdLst>
              <a:gd name="T0" fmla="*/ 2147483646 w 21600"/>
              <a:gd name="T1" fmla="*/ 2147483646 h 21600"/>
              <a:gd name="T2" fmla="*/ 2147483646 w 21600"/>
              <a:gd name="T3" fmla="*/ 2147483646 h 21600"/>
              <a:gd name="T4" fmla="*/ 0 w 21600"/>
              <a:gd name="T5" fmla="*/ 2147483646 h 21600"/>
              <a:gd name="T6" fmla="*/ 0 60000 65536"/>
              <a:gd name="T7" fmla="*/ 0 60000 65536"/>
              <a:gd name="T8" fmla="*/ 0 60000 65536"/>
              <a:gd name="T9" fmla="*/ 2668 w 21600"/>
              <a:gd name="T10" fmla="*/ 11181 h 21600"/>
              <a:gd name="T11" fmla="*/ 13404 w 21600"/>
              <a:gd name="T12" fmla="*/ 20139 h 21600"/>
            </a:gdLst>
            <a:ahLst/>
            <a:cxnLst>
              <a:cxn ang="T6">
                <a:pos x="T0" y="T1"/>
              </a:cxn>
              <a:cxn ang="T7">
                <a:pos x="T2" y="T3"/>
              </a:cxn>
              <a:cxn ang="T8">
                <a:pos x="T4" y="T5"/>
              </a:cxn>
            </a:cxnLst>
            <a:rect l="T9" t="T10" r="T11" b="T12"/>
            <a:pathLst>
              <a:path w="21600" h="21600">
                <a:moveTo>
                  <a:pt x="21600" y="21600"/>
                </a:moveTo>
                <a:lnTo>
                  <a:pt x="6007" y="127"/>
                </a:lnTo>
                <a:lnTo>
                  <a:pt x="4665" y="2541"/>
                </a:lnTo>
                <a:lnTo>
                  <a:pt x="3579" y="5209"/>
                </a:lnTo>
                <a:lnTo>
                  <a:pt x="2492" y="8259"/>
                </a:lnTo>
                <a:lnTo>
                  <a:pt x="1598" y="11308"/>
                </a:lnTo>
                <a:lnTo>
                  <a:pt x="959" y="14739"/>
                </a:lnTo>
                <a:lnTo>
                  <a:pt x="383" y="18169"/>
                </a:lnTo>
                <a:lnTo>
                  <a:pt x="0" y="21600"/>
                </a:lnTo>
              </a:path>
            </a:pathLst>
          </a:custGeom>
          <a:noFill/>
          <a:ln w="38100">
            <a:solidFill>
              <a:srgbClr val="000000"/>
            </a:solidFill>
            <a:miter lim="800000"/>
            <a:headEnd/>
            <a:tailEnd/>
          </a:ln>
          <a:extLst>
            <a:ext uri="{909E8E84-426E-40DD-AFC4-6F175D3DCCD1}">
              <a14:hiddenFill xmlns:a14="http://schemas.microsoft.com/office/drawing/2010/main">
                <a:solidFill>
                  <a:srgbClr val="993300"/>
                </a:solidFill>
              </a14:hiddenFill>
            </a:ext>
          </a:extLst>
        </p:spPr>
        <p:txBody>
          <a:bodyPr/>
          <a:lstStyle/>
          <a:p>
            <a:endParaRPr lang="en-GB"/>
          </a:p>
        </p:txBody>
      </p:sp>
      <p:sp>
        <p:nvSpPr>
          <p:cNvPr id="184325" name="Line 5"/>
          <p:cNvSpPr>
            <a:spLocks noChangeShapeType="1"/>
          </p:cNvSpPr>
          <p:nvPr/>
        </p:nvSpPr>
        <p:spPr bwMode="auto">
          <a:xfrm>
            <a:off x="5808663" y="260351"/>
            <a:ext cx="0" cy="604837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4326" name="Line 6"/>
          <p:cNvSpPr>
            <a:spLocks noChangeShapeType="1"/>
          </p:cNvSpPr>
          <p:nvPr/>
        </p:nvSpPr>
        <p:spPr bwMode="auto">
          <a:xfrm>
            <a:off x="2711451" y="4652963"/>
            <a:ext cx="6480175"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4327" name="Line 7"/>
          <p:cNvSpPr>
            <a:spLocks noChangeShapeType="1"/>
          </p:cNvSpPr>
          <p:nvPr/>
        </p:nvSpPr>
        <p:spPr bwMode="auto">
          <a:xfrm>
            <a:off x="2711450" y="2565400"/>
            <a:ext cx="65532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4328" name="Text Box 8"/>
          <p:cNvSpPr txBox="1">
            <a:spLocks noChangeArrowheads="1"/>
          </p:cNvSpPr>
          <p:nvPr/>
        </p:nvSpPr>
        <p:spPr bwMode="auto">
          <a:xfrm>
            <a:off x="6305551" y="822330"/>
            <a:ext cx="3671887" cy="7386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50000"/>
              </a:spcBef>
              <a:buFontTx/>
              <a:buNone/>
            </a:pPr>
            <a:r>
              <a:rPr lang="en-GB" altLang="en-US" sz="1800" dirty="0" smtClean="0">
                <a:solidFill>
                  <a:schemeClr val="accent1"/>
                </a:solidFill>
              </a:rPr>
              <a:t>Smiles    helpful    tries hard    polite    respectful    listens     </a:t>
            </a:r>
            <a:r>
              <a:rPr lang="en-GB" altLang="en-US" sz="2400" dirty="0" smtClean="0">
                <a:solidFill>
                  <a:schemeClr val="accent1"/>
                </a:solidFill>
              </a:rPr>
              <a:t> </a:t>
            </a:r>
            <a:endParaRPr lang="en-GB" altLang="en-US" sz="2400" dirty="0">
              <a:solidFill>
                <a:schemeClr val="accent1"/>
              </a:solidFill>
            </a:endParaRPr>
          </a:p>
        </p:txBody>
      </p:sp>
      <p:sp>
        <p:nvSpPr>
          <p:cNvPr id="184329" name="Text Box 9"/>
          <p:cNvSpPr txBox="1">
            <a:spLocks noChangeArrowheads="1"/>
          </p:cNvSpPr>
          <p:nvPr/>
        </p:nvSpPr>
        <p:spPr bwMode="auto">
          <a:xfrm>
            <a:off x="6600826" y="2852738"/>
            <a:ext cx="4392613" cy="16049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50000"/>
              </a:spcBef>
              <a:buFontTx/>
              <a:buNone/>
            </a:pPr>
            <a:r>
              <a:rPr lang="en-GB" altLang="en-US" sz="1800" b="1">
                <a:solidFill>
                  <a:schemeClr val="accent1"/>
                </a:solidFill>
              </a:rPr>
              <a:t>Comfortable   Respected    Included</a:t>
            </a:r>
          </a:p>
          <a:p>
            <a:pPr>
              <a:spcBef>
                <a:spcPct val="50000"/>
              </a:spcBef>
              <a:buFontTx/>
              <a:buNone/>
            </a:pPr>
            <a:r>
              <a:rPr lang="en-GB" altLang="en-US" sz="1800" b="1">
                <a:solidFill>
                  <a:schemeClr val="accent1"/>
                </a:solidFill>
              </a:rPr>
              <a:t>Safe  Motivated   </a:t>
            </a:r>
            <a:r>
              <a:rPr lang="en-GB" altLang="en-US" sz="1800">
                <a:solidFill>
                  <a:schemeClr val="accent1"/>
                </a:solidFill>
              </a:rPr>
              <a:t> </a:t>
            </a:r>
            <a:r>
              <a:rPr lang="en-GB" altLang="en-US" sz="1800" b="1">
                <a:solidFill>
                  <a:schemeClr val="accent1"/>
                </a:solidFill>
              </a:rPr>
              <a:t>Involved</a:t>
            </a:r>
          </a:p>
          <a:p>
            <a:pPr>
              <a:spcBef>
                <a:spcPct val="50000"/>
              </a:spcBef>
              <a:buFontTx/>
              <a:buNone/>
            </a:pPr>
            <a:r>
              <a:rPr lang="en-GB" altLang="en-US" sz="1800" b="1">
                <a:solidFill>
                  <a:schemeClr val="accent1"/>
                </a:solidFill>
              </a:rPr>
              <a:t>Consulted Rewarded   Needed</a:t>
            </a:r>
          </a:p>
          <a:p>
            <a:pPr>
              <a:spcBef>
                <a:spcPct val="50000"/>
              </a:spcBef>
              <a:buFontTx/>
              <a:buNone/>
            </a:pPr>
            <a:r>
              <a:rPr lang="en-GB" altLang="en-US" sz="1800" b="1">
                <a:solidFill>
                  <a:schemeClr val="accent1"/>
                </a:solidFill>
              </a:rPr>
              <a:t>Inspired   Liked    Appreciated</a:t>
            </a:r>
            <a:r>
              <a:rPr lang="en-GB" altLang="en-US" sz="1800">
                <a:solidFill>
                  <a:schemeClr val="accent1"/>
                </a:solidFill>
              </a:rPr>
              <a:t> </a:t>
            </a:r>
          </a:p>
        </p:txBody>
      </p:sp>
      <p:sp>
        <p:nvSpPr>
          <p:cNvPr id="184330" name="Text Box 10"/>
          <p:cNvSpPr txBox="1">
            <a:spLocks noChangeArrowheads="1"/>
          </p:cNvSpPr>
          <p:nvPr/>
        </p:nvSpPr>
        <p:spPr bwMode="auto">
          <a:xfrm>
            <a:off x="1865313" y="860246"/>
            <a:ext cx="3671887" cy="12003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50000"/>
              </a:spcBef>
              <a:buFontTx/>
              <a:buNone/>
            </a:pPr>
            <a:r>
              <a:rPr lang="en-GB" altLang="en-US" sz="1800" dirty="0" smtClean="0">
                <a:solidFill>
                  <a:srgbClr val="FF0000"/>
                </a:solidFill>
              </a:rPr>
              <a:t>Rude    lashes out    controlling</a:t>
            </a:r>
          </a:p>
          <a:p>
            <a:pPr>
              <a:spcBef>
                <a:spcPct val="50000"/>
              </a:spcBef>
              <a:buFontTx/>
              <a:buNone/>
            </a:pPr>
            <a:r>
              <a:rPr lang="en-GB" altLang="en-US" sz="1800" dirty="0" smtClean="0">
                <a:solidFill>
                  <a:srgbClr val="FF0000"/>
                </a:solidFill>
              </a:rPr>
              <a:t>Doesn’t try      hurts others</a:t>
            </a:r>
          </a:p>
          <a:p>
            <a:pPr>
              <a:spcBef>
                <a:spcPct val="50000"/>
              </a:spcBef>
              <a:buFontTx/>
              <a:buNone/>
            </a:pPr>
            <a:r>
              <a:rPr lang="en-GB" altLang="en-US" sz="1800" dirty="0" smtClean="0">
                <a:solidFill>
                  <a:srgbClr val="FF0000"/>
                </a:solidFill>
              </a:rPr>
              <a:t>Doesn’t concentrate       refuses</a:t>
            </a:r>
            <a:endParaRPr lang="en-GB" altLang="en-US" sz="1800" dirty="0">
              <a:solidFill>
                <a:srgbClr val="FF0000"/>
              </a:solidFill>
            </a:endParaRPr>
          </a:p>
        </p:txBody>
      </p:sp>
      <p:sp>
        <p:nvSpPr>
          <p:cNvPr id="184331" name="Text Box 11"/>
          <p:cNvSpPr txBox="1">
            <a:spLocks noChangeArrowheads="1"/>
          </p:cNvSpPr>
          <p:nvPr/>
        </p:nvSpPr>
        <p:spPr bwMode="auto">
          <a:xfrm>
            <a:off x="1919289" y="2708275"/>
            <a:ext cx="3563937" cy="14668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50000"/>
              </a:spcBef>
              <a:buFontTx/>
              <a:buNone/>
            </a:pPr>
            <a:r>
              <a:rPr lang="en-GB" altLang="en-US" sz="1800" b="1" dirty="0">
                <a:solidFill>
                  <a:srgbClr val="FF0000"/>
                </a:solidFill>
              </a:rPr>
              <a:t>Labelled  Blamed  Shamed</a:t>
            </a:r>
          </a:p>
          <a:p>
            <a:pPr>
              <a:spcBef>
                <a:spcPct val="50000"/>
              </a:spcBef>
              <a:buFontTx/>
              <a:buNone/>
            </a:pPr>
            <a:r>
              <a:rPr lang="en-GB" altLang="en-US" sz="1800" b="1" dirty="0">
                <a:solidFill>
                  <a:srgbClr val="FF0000"/>
                </a:solidFill>
              </a:rPr>
              <a:t>Ignored   Humiliated  Targeted</a:t>
            </a:r>
          </a:p>
          <a:p>
            <a:pPr>
              <a:spcBef>
                <a:spcPct val="50000"/>
              </a:spcBef>
              <a:buFontTx/>
              <a:buNone/>
            </a:pPr>
            <a:r>
              <a:rPr lang="en-GB" altLang="en-US" sz="1800" b="1" dirty="0">
                <a:solidFill>
                  <a:srgbClr val="FF0000"/>
                </a:solidFill>
              </a:rPr>
              <a:t>Rejected    Unimportant   Isolated     Irrelevant    Ignored</a:t>
            </a:r>
            <a:endParaRPr lang="en-GB" altLang="en-US" sz="1800" dirty="0">
              <a:solidFill>
                <a:srgbClr val="FF0000"/>
              </a:solidFill>
            </a:endParaRPr>
          </a:p>
        </p:txBody>
      </p:sp>
      <p:sp>
        <p:nvSpPr>
          <p:cNvPr id="184335" name="Line 15"/>
          <p:cNvSpPr>
            <a:spLocks noChangeShapeType="1"/>
          </p:cNvSpPr>
          <p:nvPr/>
        </p:nvSpPr>
        <p:spPr bwMode="auto">
          <a:xfrm flipV="1">
            <a:off x="6888163" y="2060575"/>
            <a:ext cx="0" cy="647700"/>
          </a:xfrm>
          <a:prstGeom prst="line">
            <a:avLst/>
          </a:prstGeom>
          <a:noFill/>
          <a:ln w="50800">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4336" name="Line 16"/>
          <p:cNvSpPr>
            <a:spLocks noChangeShapeType="1"/>
          </p:cNvSpPr>
          <p:nvPr/>
        </p:nvSpPr>
        <p:spPr bwMode="auto">
          <a:xfrm flipV="1">
            <a:off x="8543925" y="2060575"/>
            <a:ext cx="0" cy="647700"/>
          </a:xfrm>
          <a:prstGeom prst="line">
            <a:avLst/>
          </a:prstGeom>
          <a:noFill/>
          <a:ln w="50800">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4342" name="Text Box 22"/>
          <p:cNvSpPr txBox="1">
            <a:spLocks noChangeArrowheads="1"/>
          </p:cNvSpPr>
          <p:nvPr/>
        </p:nvSpPr>
        <p:spPr bwMode="auto">
          <a:xfrm>
            <a:off x="1774826" y="4941888"/>
            <a:ext cx="4392613" cy="16049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50000"/>
              </a:spcBef>
              <a:buFontTx/>
              <a:buNone/>
            </a:pPr>
            <a:r>
              <a:rPr lang="en-GB" altLang="en-US" sz="1800" b="1">
                <a:solidFill>
                  <a:schemeClr val="hlink"/>
                </a:solidFill>
              </a:rPr>
              <a:t>Exclusion     Missing out on stuff </a:t>
            </a:r>
          </a:p>
          <a:p>
            <a:pPr>
              <a:spcBef>
                <a:spcPct val="50000"/>
              </a:spcBef>
              <a:buFontTx/>
              <a:buNone/>
            </a:pPr>
            <a:r>
              <a:rPr lang="en-GB" altLang="en-US" sz="1800" b="1">
                <a:solidFill>
                  <a:schemeClr val="hlink"/>
                </a:solidFill>
              </a:rPr>
              <a:t>Public Shame      Labelled</a:t>
            </a:r>
          </a:p>
          <a:p>
            <a:pPr>
              <a:spcBef>
                <a:spcPct val="50000"/>
              </a:spcBef>
              <a:buFontTx/>
              <a:buNone/>
            </a:pPr>
            <a:r>
              <a:rPr lang="en-GB" altLang="en-US" sz="1800" b="1">
                <a:solidFill>
                  <a:schemeClr val="hlink"/>
                </a:solidFill>
              </a:rPr>
              <a:t>Blamed</a:t>
            </a:r>
            <a:r>
              <a:rPr lang="en-GB" altLang="en-US" sz="1800" b="1">
                <a:solidFill>
                  <a:schemeClr val="accent1"/>
                </a:solidFill>
              </a:rPr>
              <a:t>      </a:t>
            </a:r>
            <a:r>
              <a:rPr lang="en-GB" altLang="en-US" sz="1800" b="1">
                <a:solidFill>
                  <a:schemeClr val="accent2"/>
                </a:solidFill>
              </a:rPr>
              <a:t>Abuse Neglect   Poverty</a:t>
            </a:r>
          </a:p>
          <a:p>
            <a:pPr>
              <a:spcBef>
                <a:spcPct val="50000"/>
              </a:spcBef>
              <a:buFontTx/>
              <a:buNone/>
            </a:pPr>
            <a:r>
              <a:rPr lang="en-GB" altLang="en-US" sz="1800" b="1">
                <a:solidFill>
                  <a:schemeClr val="accent2"/>
                </a:solidFill>
              </a:rPr>
              <a:t>Difference     LAC    EAL </a:t>
            </a:r>
            <a:r>
              <a:rPr lang="en-GB" altLang="en-US" sz="1800">
                <a:solidFill>
                  <a:schemeClr val="accent2"/>
                </a:solidFill>
              </a:rPr>
              <a:t> </a:t>
            </a:r>
          </a:p>
        </p:txBody>
      </p:sp>
      <p:sp>
        <p:nvSpPr>
          <p:cNvPr id="184343" name="Text Box 23"/>
          <p:cNvSpPr txBox="1">
            <a:spLocks noChangeArrowheads="1"/>
          </p:cNvSpPr>
          <p:nvPr/>
        </p:nvSpPr>
        <p:spPr bwMode="auto">
          <a:xfrm>
            <a:off x="6600825" y="5300663"/>
            <a:ext cx="3671888" cy="12003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50000"/>
              </a:spcBef>
              <a:buFontTx/>
              <a:buNone/>
            </a:pPr>
            <a:r>
              <a:rPr lang="en-GB" altLang="en-US" sz="1800" dirty="0" smtClean="0">
                <a:solidFill>
                  <a:schemeClr val="accent1"/>
                </a:solidFill>
              </a:rPr>
              <a:t>Loved       listened to     included</a:t>
            </a:r>
          </a:p>
          <a:p>
            <a:pPr>
              <a:spcBef>
                <a:spcPct val="50000"/>
              </a:spcBef>
              <a:buFontTx/>
              <a:buNone/>
            </a:pPr>
            <a:r>
              <a:rPr lang="en-GB" altLang="en-US" sz="1800" dirty="0" smtClean="0">
                <a:solidFill>
                  <a:schemeClr val="accent1"/>
                </a:solidFill>
              </a:rPr>
              <a:t>Helped      supported       wanted</a:t>
            </a:r>
          </a:p>
          <a:p>
            <a:pPr>
              <a:spcBef>
                <a:spcPct val="50000"/>
              </a:spcBef>
              <a:buFontTx/>
              <a:buNone/>
            </a:pPr>
            <a:r>
              <a:rPr lang="en-GB" altLang="en-US" sz="1800" dirty="0" smtClean="0">
                <a:solidFill>
                  <a:schemeClr val="accent1"/>
                </a:solidFill>
              </a:rPr>
              <a:t>Kept safe    achieved success  </a:t>
            </a:r>
            <a:endParaRPr lang="en-GB" altLang="en-US" sz="1800" dirty="0">
              <a:solidFill>
                <a:schemeClr val="accent1"/>
              </a:solidFill>
            </a:endParaRPr>
          </a:p>
        </p:txBody>
      </p:sp>
      <p:sp>
        <p:nvSpPr>
          <p:cNvPr id="24" name="Line 15"/>
          <p:cNvSpPr>
            <a:spLocks noChangeShapeType="1"/>
          </p:cNvSpPr>
          <p:nvPr/>
        </p:nvSpPr>
        <p:spPr bwMode="auto">
          <a:xfrm flipV="1">
            <a:off x="7022404" y="4457700"/>
            <a:ext cx="0" cy="647700"/>
          </a:xfrm>
          <a:prstGeom prst="line">
            <a:avLst/>
          </a:prstGeom>
          <a:noFill/>
          <a:ln w="50800">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 name="Line 15"/>
          <p:cNvSpPr>
            <a:spLocks noChangeShapeType="1"/>
          </p:cNvSpPr>
          <p:nvPr/>
        </p:nvSpPr>
        <p:spPr bwMode="auto">
          <a:xfrm flipV="1">
            <a:off x="8543925" y="4457700"/>
            <a:ext cx="0" cy="647700"/>
          </a:xfrm>
          <a:prstGeom prst="line">
            <a:avLst/>
          </a:prstGeom>
          <a:noFill/>
          <a:ln w="50800">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 name="Line 15"/>
          <p:cNvSpPr>
            <a:spLocks noChangeShapeType="1"/>
          </p:cNvSpPr>
          <p:nvPr/>
        </p:nvSpPr>
        <p:spPr bwMode="auto">
          <a:xfrm flipV="1">
            <a:off x="2820485" y="2141202"/>
            <a:ext cx="0" cy="647700"/>
          </a:xfrm>
          <a:prstGeom prst="line">
            <a:avLst/>
          </a:prstGeom>
          <a:noFill/>
          <a:ln w="50800">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 name="Line 15"/>
          <p:cNvSpPr>
            <a:spLocks noChangeShapeType="1"/>
          </p:cNvSpPr>
          <p:nvPr/>
        </p:nvSpPr>
        <p:spPr bwMode="auto">
          <a:xfrm flipV="1">
            <a:off x="4438650" y="2141202"/>
            <a:ext cx="0" cy="647700"/>
          </a:xfrm>
          <a:prstGeom prst="line">
            <a:avLst/>
          </a:prstGeom>
          <a:noFill/>
          <a:ln w="50800">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 name="Line 15"/>
          <p:cNvSpPr>
            <a:spLocks noChangeShapeType="1"/>
          </p:cNvSpPr>
          <p:nvPr/>
        </p:nvSpPr>
        <p:spPr bwMode="auto">
          <a:xfrm flipV="1">
            <a:off x="4420491" y="4400550"/>
            <a:ext cx="0" cy="647700"/>
          </a:xfrm>
          <a:prstGeom prst="line">
            <a:avLst/>
          </a:prstGeom>
          <a:noFill/>
          <a:ln w="50800">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 name="Line 15"/>
          <p:cNvSpPr>
            <a:spLocks noChangeShapeType="1"/>
          </p:cNvSpPr>
          <p:nvPr/>
        </p:nvSpPr>
        <p:spPr bwMode="auto">
          <a:xfrm flipV="1">
            <a:off x="2742427" y="4305687"/>
            <a:ext cx="0" cy="647700"/>
          </a:xfrm>
          <a:prstGeom prst="line">
            <a:avLst/>
          </a:prstGeom>
          <a:noFill/>
          <a:ln w="50800">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TextBox 1"/>
          <p:cNvSpPr txBox="1"/>
          <p:nvPr/>
        </p:nvSpPr>
        <p:spPr>
          <a:xfrm>
            <a:off x="9381157" y="1191662"/>
            <a:ext cx="2059995" cy="461665"/>
          </a:xfrm>
          <a:prstGeom prst="rect">
            <a:avLst/>
          </a:prstGeom>
          <a:noFill/>
        </p:spPr>
        <p:txBody>
          <a:bodyPr wrap="square" rtlCol="0">
            <a:spAutoFit/>
          </a:bodyPr>
          <a:lstStyle/>
          <a:p>
            <a:r>
              <a:rPr lang="en-GB" sz="2400" b="1" dirty="0" smtClean="0"/>
              <a:t>Behaviour</a:t>
            </a:r>
            <a:endParaRPr lang="en-GB" sz="2400" b="1" dirty="0"/>
          </a:p>
        </p:txBody>
      </p:sp>
      <p:sp>
        <p:nvSpPr>
          <p:cNvPr id="31" name="TextBox 30"/>
          <p:cNvSpPr txBox="1"/>
          <p:nvPr/>
        </p:nvSpPr>
        <p:spPr>
          <a:xfrm>
            <a:off x="9963441" y="3279302"/>
            <a:ext cx="2059995" cy="461665"/>
          </a:xfrm>
          <a:prstGeom prst="rect">
            <a:avLst/>
          </a:prstGeom>
          <a:noFill/>
        </p:spPr>
        <p:txBody>
          <a:bodyPr wrap="square" rtlCol="0">
            <a:spAutoFit/>
          </a:bodyPr>
          <a:lstStyle/>
          <a:p>
            <a:r>
              <a:rPr lang="en-GB" sz="2400" b="1" dirty="0"/>
              <a:t>E</a:t>
            </a:r>
            <a:r>
              <a:rPr lang="en-GB" sz="2400" b="1" dirty="0" smtClean="0"/>
              <a:t>motions</a:t>
            </a:r>
            <a:endParaRPr lang="en-GB" sz="2400" b="1" dirty="0"/>
          </a:p>
        </p:txBody>
      </p:sp>
      <p:sp>
        <p:nvSpPr>
          <p:cNvPr id="32" name="TextBox 31"/>
          <p:cNvSpPr txBox="1"/>
          <p:nvPr/>
        </p:nvSpPr>
        <p:spPr>
          <a:xfrm>
            <a:off x="9963440" y="4908344"/>
            <a:ext cx="2059995" cy="461665"/>
          </a:xfrm>
          <a:prstGeom prst="rect">
            <a:avLst/>
          </a:prstGeom>
          <a:noFill/>
        </p:spPr>
        <p:txBody>
          <a:bodyPr wrap="square" rtlCol="0">
            <a:spAutoFit/>
          </a:bodyPr>
          <a:lstStyle/>
          <a:p>
            <a:r>
              <a:rPr lang="en-GB" sz="2400" b="1" dirty="0" smtClean="0"/>
              <a:t>Experiences</a:t>
            </a:r>
            <a:endParaRPr lang="en-GB" sz="2400" b="1" dirty="0"/>
          </a:p>
        </p:txBody>
      </p:sp>
      <p:sp>
        <p:nvSpPr>
          <p:cNvPr id="3" name="Rectangle 2"/>
          <p:cNvSpPr/>
          <p:nvPr/>
        </p:nvSpPr>
        <p:spPr>
          <a:xfrm>
            <a:off x="1758022" y="2396209"/>
            <a:ext cx="8818833" cy="1809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ight Arrow 3"/>
          <p:cNvSpPr/>
          <p:nvPr/>
        </p:nvSpPr>
        <p:spPr>
          <a:xfrm>
            <a:off x="5317189" y="1452205"/>
            <a:ext cx="924718" cy="4576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977314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Arc 2"/>
          <p:cNvSpPr>
            <a:spLocks/>
          </p:cNvSpPr>
          <p:nvPr/>
        </p:nvSpPr>
        <p:spPr bwMode="auto">
          <a:xfrm>
            <a:off x="4656138" y="5011738"/>
            <a:ext cx="4895850" cy="369332"/>
          </a:xfrm>
          <a:custGeom>
            <a:avLst/>
            <a:gdLst>
              <a:gd name="T0" fmla="*/ 2147483646 w 21600"/>
              <a:gd name="T1" fmla="*/ 0 h 17532"/>
              <a:gd name="T2" fmla="*/ 2147483646 w 21600"/>
              <a:gd name="T3" fmla="*/ 2147483646 h 17532"/>
              <a:gd name="T4" fmla="*/ 0 w 21600"/>
              <a:gd name="T5" fmla="*/ 2147483646 h 17532"/>
              <a:gd name="T6" fmla="*/ 0 60000 65536"/>
              <a:gd name="T7" fmla="*/ 0 60000 65536"/>
              <a:gd name="T8" fmla="*/ 0 60000 65536"/>
            </a:gdLst>
            <a:ahLst/>
            <a:cxnLst>
              <a:cxn ang="T6">
                <a:pos x="T0" y="T1"/>
              </a:cxn>
              <a:cxn ang="T7">
                <a:pos x="T2" y="T3"/>
              </a:cxn>
              <a:cxn ang="T8">
                <a:pos x="T4" y="T5"/>
              </a:cxn>
            </a:cxnLst>
            <a:rect l="0" t="0" r="r" b="b"/>
            <a:pathLst>
              <a:path w="21600" h="17532" fill="none" extrusionOk="0">
                <a:moveTo>
                  <a:pt x="12616" y="-1"/>
                </a:moveTo>
                <a:cubicBezTo>
                  <a:pt x="18256" y="4058"/>
                  <a:pt x="21600" y="10582"/>
                  <a:pt x="21600" y="17532"/>
                </a:cubicBezTo>
              </a:path>
              <a:path w="21600" h="17532" stroke="0" extrusionOk="0">
                <a:moveTo>
                  <a:pt x="12616" y="-1"/>
                </a:moveTo>
                <a:cubicBezTo>
                  <a:pt x="18256" y="4058"/>
                  <a:pt x="21600" y="10582"/>
                  <a:pt x="21600" y="17532"/>
                </a:cubicBezTo>
                <a:lnTo>
                  <a:pt x="0" y="17532"/>
                </a:lnTo>
                <a:lnTo>
                  <a:pt x="12616" y="-1"/>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84323" name="Cloud"/>
          <p:cNvSpPr>
            <a:spLocks noChangeAspect="1" noEditPoints="1" noChangeArrowheads="1"/>
          </p:cNvSpPr>
          <p:nvPr/>
        </p:nvSpPr>
        <p:spPr bwMode="auto">
          <a:xfrm rot="-10455552">
            <a:off x="3000376" y="549275"/>
            <a:ext cx="6081713" cy="297973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lnTo>
                  <a:pt x="1949" y="7180"/>
                </a:ln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noFill/>
          <a:ln w="9525">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00FF00"/>
                </a:solidFill>
              </a14:hiddenFill>
            </a:ext>
          </a:extLst>
        </p:spPr>
        <p:txBody>
          <a:bodyPr/>
          <a:lstStyle/>
          <a:p>
            <a:endParaRPr lang="en-GB"/>
          </a:p>
        </p:txBody>
      </p:sp>
      <p:sp>
        <p:nvSpPr>
          <p:cNvPr id="184324" name="door"/>
          <p:cNvSpPr>
            <a:spLocks noEditPoints="1" noChangeArrowheads="1"/>
          </p:cNvSpPr>
          <p:nvPr/>
        </p:nvSpPr>
        <p:spPr bwMode="auto">
          <a:xfrm>
            <a:off x="5116514" y="3284538"/>
            <a:ext cx="2378075" cy="1439862"/>
          </a:xfrm>
          <a:custGeom>
            <a:avLst/>
            <a:gdLst>
              <a:gd name="T0" fmla="*/ 2147483646 w 21600"/>
              <a:gd name="T1" fmla="*/ 2147483646 h 21600"/>
              <a:gd name="T2" fmla="*/ 2147483646 w 21600"/>
              <a:gd name="T3" fmla="*/ 2147483646 h 21600"/>
              <a:gd name="T4" fmla="*/ 0 w 21600"/>
              <a:gd name="T5" fmla="*/ 2147483646 h 21600"/>
              <a:gd name="T6" fmla="*/ 0 60000 65536"/>
              <a:gd name="T7" fmla="*/ 0 60000 65536"/>
              <a:gd name="T8" fmla="*/ 0 60000 65536"/>
              <a:gd name="T9" fmla="*/ 2668 w 21600"/>
              <a:gd name="T10" fmla="*/ 11181 h 21600"/>
              <a:gd name="T11" fmla="*/ 13404 w 21600"/>
              <a:gd name="T12" fmla="*/ 20139 h 21600"/>
            </a:gdLst>
            <a:ahLst/>
            <a:cxnLst>
              <a:cxn ang="T6">
                <a:pos x="T0" y="T1"/>
              </a:cxn>
              <a:cxn ang="T7">
                <a:pos x="T2" y="T3"/>
              </a:cxn>
              <a:cxn ang="T8">
                <a:pos x="T4" y="T5"/>
              </a:cxn>
            </a:cxnLst>
            <a:rect l="T9" t="T10" r="T11" b="T12"/>
            <a:pathLst>
              <a:path w="21600" h="21600">
                <a:moveTo>
                  <a:pt x="21600" y="21600"/>
                </a:moveTo>
                <a:lnTo>
                  <a:pt x="6007" y="127"/>
                </a:lnTo>
                <a:lnTo>
                  <a:pt x="4665" y="2541"/>
                </a:lnTo>
                <a:lnTo>
                  <a:pt x="3579" y="5209"/>
                </a:lnTo>
                <a:lnTo>
                  <a:pt x="2492" y="8259"/>
                </a:lnTo>
                <a:lnTo>
                  <a:pt x="1598" y="11308"/>
                </a:lnTo>
                <a:lnTo>
                  <a:pt x="959" y="14739"/>
                </a:lnTo>
                <a:lnTo>
                  <a:pt x="383" y="18169"/>
                </a:lnTo>
                <a:lnTo>
                  <a:pt x="0" y="21600"/>
                </a:lnTo>
              </a:path>
            </a:pathLst>
          </a:custGeom>
          <a:noFill/>
          <a:ln w="38100">
            <a:solidFill>
              <a:srgbClr val="000000"/>
            </a:solidFill>
            <a:miter lim="800000"/>
            <a:headEnd/>
            <a:tailEnd/>
          </a:ln>
          <a:extLst>
            <a:ext uri="{909E8E84-426E-40DD-AFC4-6F175D3DCCD1}">
              <a14:hiddenFill xmlns:a14="http://schemas.microsoft.com/office/drawing/2010/main">
                <a:solidFill>
                  <a:srgbClr val="993300"/>
                </a:solidFill>
              </a14:hiddenFill>
            </a:ext>
          </a:extLst>
        </p:spPr>
        <p:txBody>
          <a:bodyPr/>
          <a:lstStyle/>
          <a:p>
            <a:endParaRPr lang="en-GB"/>
          </a:p>
        </p:txBody>
      </p:sp>
      <p:sp>
        <p:nvSpPr>
          <p:cNvPr id="184325" name="Line 5"/>
          <p:cNvSpPr>
            <a:spLocks noChangeShapeType="1"/>
          </p:cNvSpPr>
          <p:nvPr/>
        </p:nvSpPr>
        <p:spPr bwMode="auto">
          <a:xfrm>
            <a:off x="5808663" y="260351"/>
            <a:ext cx="0" cy="604837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4326" name="Line 6"/>
          <p:cNvSpPr>
            <a:spLocks noChangeShapeType="1"/>
          </p:cNvSpPr>
          <p:nvPr/>
        </p:nvSpPr>
        <p:spPr bwMode="auto">
          <a:xfrm>
            <a:off x="2711451" y="4652963"/>
            <a:ext cx="6480175"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4327" name="Line 7"/>
          <p:cNvSpPr>
            <a:spLocks noChangeShapeType="1"/>
          </p:cNvSpPr>
          <p:nvPr/>
        </p:nvSpPr>
        <p:spPr bwMode="auto">
          <a:xfrm>
            <a:off x="2711450" y="2565400"/>
            <a:ext cx="65532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4328" name="Text Box 8"/>
          <p:cNvSpPr txBox="1">
            <a:spLocks noChangeArrowheads="1"/>
          </p:cNvSpPr>
          <p:nvPr/>
        </p:nvSpPr>
        <p:spPr bwMode="auto">
          <a:xfrm>
            <a:off x="6305551" y="822330"/>
            <a:ext cx="3671887" cy="7386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50000"/>
              </a:spcBef>
              <a:buFontTx/>
              <a:buNone/>
            </a:pPr>
            <a:r>
              <a:rPr lang="en-GB" altLang="en-US" sz="1800" dirty="0" smtClean="0">
                <a:solidFill>
                  <a:schemeClr val="accent1"/>
                </a:solidFill>
              </a:rPr>
              <a:t>Smiles    helpful    tries hard    polite    respectful    listens     </a:t>
            </a:r>
            <a:r>
              <a:rPr lang="en-GB" altLang="en-US" sz="2400" dirty="0" smtClean="0">
                <a:solidFill>
                  <a:schemeClr val="accent1"/>
                </a:solidFill>
              </a:rPr>
              <a:t> </a:t>
            </a:r>
            <a:endParaRPr lang="en-GB" altLang="en-US" sz="2400" dirty="0">
              <a:solidFill>
                <a:schemeClr val="accent1"/>
              </a:solidFill>
            </a:endParaRPr>
          </a:p>
        </p:txBody>
      </p:sp>
      <p:sp>
        <p:nvSpPr>
          <p:cNvPr id="184329" name="Text Box 9"/>
          <p:cNvSpPr txBox="1">
            <a:spLocks noChangeArrowheads="1"/>
          </p:cNvSpPr>
          <p:nvPr/>
        </p:nvSpPr>
        <p:spPr bwMode="auto">
          <a:xfrm>
            <a:off x="6600826" y="2852738"/>
            <a:ext cx="4392613" cy="16049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50000"/>
              </a:spcBef>
              <a:buFontTx/>
              <a:buNone/>
            </a:pPr>
            <a:r>
              <a:rPr lang="en-GB" altLang="en-US" sz="1800" b="1">
                <a:solidFill>
                  <a:schemeClr val="accent1"/>
                </a:solidFill>
              </a:rPr>
              <a:t>Comfortable   Respected    Included</a:t>
            </a:r>
          </a:p>
          <a:p>
            <a:pPr>
              <a:spcBef>
                <a:spcPct val="50000"/>
              </a:spcBef>
              <a:buFontTx/>
              <a:buNone/>
            </a:pPr>
            <a:r>
              <a:rPr lang="en-GB" altLang="en-US" sz="1800" b="1">
                <a:solidFill>
                  <a:schemeClr val="accent1"/>
                </a:solidFill>
              </a:rPr>
              <a:t>Safe  Motivated   </a:t>
            </a:r>
            <a:r>
              <a:rPr lang="en-GB" altLang="en-US" sz="1800">
                <a:solidFill>
                  <a:schemeClr val="accent1"/>
                </a:solidFill>
              </a:rPr>
              <a:t> </a:t>
            </a:r>
            <a:r>
              <a:rPr lang="en-GB" altLang="en-US" sz="1800" b="1">
                <a:solidFill>
                  <a:schemeClr val="accent1"/>
                </a:solidFill>
              </a:rPr>
              <a:t>Involved</a:t>
            </a:r>
          </a:p>
          <a:p>
            <a:pPr>
              <a:spcBef>
                <a:spcPct val="50000"/>
              </a:spcBef>
              <a:buFontTx/>
              <a:buNone/>
            </a:pPr>
            <a:r>
              <a:rPr lang="en-GB" altLang="en-US" sz="1800" b="1">
                <a:solidFill>
                  <a:schemeClr val="accent1"/>
                </a:solidFill>
              </a:rPr>
              <a:t>Consulted Rewarded   Needed</a:t>
            </a:r>
          </a:p>
          <a:p>
            <a:pPr>
              <a:spcBef>
                <a:spcPct val="50000"/>
              </a:spcBef>
              <a:buFontTx/>
              <a:buNone/>
            </a:pPr>
            <a:r>
              <a:rPr lang="en-GB" altLang="en-US" sz="1800" b="1">
                <a:solidFill>
                  <a:schemeClr val="accent1"/>
                </a:solidFill>
              </a:rPr>
              <a:t>Inspired   Liked    Appreciated</a:t>
            </a:r>
            <a:r>
              <a:rPr lang="en-GB" altLang="en-US" sz="1800">
                <a:solidFill>
                  <a:schemeClr val="accent1"/>
                </a:solidFill>
              </a:rPr>
              <a:t> </a:t>
            </a:r>
          </a:p>
        </p:txBody>
      </p:sp>
      <p:sp>
        <p:nvSpPr>
          <p:cNvPr id="184330" name="Text Box 10"/>
          <p:cNvSpPr txBox="1">
            <a:spLocks noChangeArrowheads="1"/>
          </p:cNvSpPr>
          <p:nvPr/>
        </p:nvSpPr>
        <p:spPr bwMode="auto">
          <a:xfrm>
            <a:off x="1865313" y="860246"/>
            <a:ext cx="3671887" cy="12003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50000"/>
              </a:spcBef>
              <a:buFontTx/>
              <a:buNone/>
            </a:pPr>
            <a:r>
              <a:rPr lang="en-GB" altLang="en-US" sz="1800" dirty="0" smtClean="0">
                <a:solidFill>
                  <a:srgbClr val="FF0000"/>
                </a:solidFill>
              </a:rPr>
              <a:t>Rude    lashes out    controlling</a:t>
            </a:r>
          </a:p>
          <a:p>
            <a:pPr>
              <a:spcBef>
                <a:spcPct val="50000"/>
              </a:spcBef>
              <a:buFontTx/>
              <a:buNone/>
            </a:pPr>
            <a:r>
              <a:rPr lang="en-GB" altLang="en-US" sz="1800" dirty="0" smtClean="0">
                <a:solidFill>
                  <a:srgbClr val="FF0000"/>
                </a:solidFill>
              </a:rPr>
              <a:t>Doesn’t try      hurts others</a:t>
            </a:r>
          </a:p>
          <a:p>
            <a:pPr>
              <a:spcBef>
                <a:spcPct val="50000"/>
              </a:spcBef>
              <a:buFontTx/>
              <a:buNone/>
            </a:pPr>
            <a:r>
              <a:rPr lang="en-GB" altLang="en-US" sz="1800" dirty="0" smtClean="0">
                <a:solidFill>
                  <a:srgbClr val="FF0000"/>
                </a:solidFill>
              </a:rPr>
              <a:t>Doesn’t concentrate       refuses</a:t>
            </a:r>
            <a:endParaRPr lang="en-GB" altLang="en-US" sz="1800" dirty="0">
              <a:solidFill>
                <a:srgbClr val="FF0000"/>
              </a:solidFill>
            </a:endParaRPr>
          </a:p>
        </p:txBody>
      </p:sp>
      <p:sp>
        <p:nvSpPr>
          <p:cNvPr id="184331" name="Text Box 11"/>
          <p:cNvSpPr txBox="1">
            <a:spLocks noChangeArrowheads="1"/>
          </p:cNvSpPr>
          <p:nvPr/>
        </p:nvSpPr>
        <p:spPr bwMode="auto">
          <a:xfrm>
            <a:off x="1919289" y="2708275"/>
            <a:ext cx="3563937" cy="14668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50000"/>
              </a:spcBef>
              <a:buFontTx/>
              <a:buNone/>
            </a:pPr>
            <a:r>
              <a:rPr lang="en-GB" altLang="en-US" sz="1800" b="1" dirty="0">
                <a:solidFill>
                  <a:srgbClr val="FF0000"/>
                </a:solidFill>
              </a:rPr>
              <a:t>Labelled  Blamed  Shamed</a:t>
            </a:r>
          </a:p>
          <a:p>
            <a:pPr>
              <a:spcBef>
                <a:spcPct val="50000"/>
              </a:spcBef>
              <a:buFontTx/>
              <a:buNone/>
            </a:pPr>
            <a:r>
              <a:rPr lang="en-GB" altLang="en-US" sz="1800" b="1" dirty="0">
                <a:solidFill>
                  <a:srgbClr val="FF0000"/>
                </a:solidFill>
              </a:rPr>
              <a:t>Ignored   Humiliated  Targeted</a:t>
            </a:r>
          </a:p>
          <a:p>
            <a:pPr>
              <a:spcBef>
                <a:spcPct val="50000"/>
              </a:spcBef>
              <a:buFontTx/>
              <a:buNone/>
            </a:pPr>
            <a:r>
              <a:rPr lang="en-GB" altLang="en-US" sz="1800" b="1" dirty="0">
                <a:solidFill>
                  <a:srgbClr val="FF0000"/>
                </a:solidFill>
              </a:rPr>
              <a:t>Rejected    Unimportant   Isolated     Irrelevant    Ignored</a:t>
            </a:r>
            <a:endParaRPr lang="en-GB" altLang="en-US" sz="1800" dirty="0">
              <a:solidFill>
                <a:srgbClr val="FF0000"/>
              </a:solidFill>
            </a:endParaRPr>
          </a:p>
        </p:txBody>
      </p:sp>
      <p:sp>
        <p:nvSpPr>
          <p:cNvPr id="184342" name="Text Box 22"/>
          <p:cNvSpPr txBox="1">
            <a:spLocks noChangeArrowheads="1"/>
          </p:cNvSpPr>
          <p:nvPr/>
        </p:nvSpPr>
        <p:spPr bwMode="auto">
          <a:xfrm>
            <a:off x="1774826" y="4941888"/>
            <a:ext cx="4392613" cy="16049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50000"/>
              </a:spcBef>
              <a:buFontTx/>
              <a:buNone/>
            </a:pPr>
            <a:r>
              <a:rPr lang="en-GB" altLang="en-US" sz="1800" b="1">
                <a:solidFill>
                  <a:schemeClr val="hlink"/>
                </a:solidFill>
              </a:rPr>
              <a:t>Exclusion     Missing out on stuff </a:t>
            </a:r>
          </a:p>
          <a:p>
            <a:pPr>
              <a:spcBef>
                <a:spcPct val="50000"/>
              </a:spcBef>
              <a:buFontTx/>
              <a:buNone/>
            </a:pPr>
            <a:r>
              <a:rPr lang="en-GB" altLang="en-US" sz="1800" b="1">
                <a:solidFill>
                  <a:schemeClr val="hlink"/>
                </a:solidFill>
              </a:rPr>
              <a:t>Public Shame      Labelled</a:t>
            </a:r>
          </a:p>
          <a:p>
            <a:pPr>
              <a:spcBef>
                <a:spcPct val="50000"/>
              </a:spcBef>
              <a:buFontTx/>
              <a:buNone/>
            </a:pPr>
            <a:r>
              <a:rPr lang="en-GB" altLang="en-US" sz="1800" b="1">
                <a:solidFill>
                  <a:schemeClr val="hlink"/>
                </a:solidFill>
              </a:rPr>
              <a:t>Blamed</a:t>
            </a:r>
            <a:r>
              <a:rPr lang="en-GB" altLang="en-US" sz="1800" b="1">
                <a:solidFill>
                  <a:schemeClr val="accent1"/>
                </a:solidFill>
              </a:rPr>
              <a:t>      </a:t>
            </a:r>
            <a:r>
              <a:rPr lang="en-GB" altLang="en-US" sz="1800" b="1">
                <a:solidFill>
                  <a:schemeClr val="accent2"/>
                </a:solidFill>
              </a:rPr>
              <a:t>Abuse Neglect   Poverty</a:t>
            </a:r>
          </a:p>
          <a:p>
            <a:pPr>
              <a:spcBef>
                <a:spcPct val="50000"/>
              </a:spcBef>
              <a:buFontTx/>
              <a:buNone/>
            </a:pPr>
            <a:r>
              <a:rPr lang="en-GB" altLang="en-US" sz="1800" b="1">
                <a:solidFill>
                  <a:schemeClr val="accent2"/>
                </a:solidFill>
              </a:rPr>
              <a:t>Difference     LAC    EAL </a:t>
            </a:r>
            <a:r>
              <a:rPr lang="en-GB" altLang="en-US" sz="1800">
                <a:solidFill>
                  <a:schemeClr val="accent2"/>
                </a:solidFill>
              </a:rPr>
              <a:t> </a:t>
            </a:r>
          </a:p>
        </p:txBody>
      </p:sp>
      <p:sp>
        <p:nvSpPr>
          <p:cNvPr id="184343" name="Text Box 23"/>
          <p:cNvSpPr txBox="1">
            <a:spLocks noChangeArrowheads="1"/>
          </p:cNvSpPr>
          <p:nvPr/>
        </p:nvSpPr>
        <p:spPr bwMode="auto">
          <a:xfrm>
            <a:off x="6578891" y="5079432"/>
            <a:ext cx="3617119" cy="16158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50000"/>
              </a:spcBef>
              <a:buFontTx/>
              <a:buNone/>
            </a:pPr>
            <a:r>
              <a:rPr lang="en-GB" altLang="en-US" sz="1800" dirty="0" smtClean="0">
                <a:solidFill>
                  <a:schemeClr val="accent1"/>
                </a:solidFill>
              </a:rPr>
              <a:t>Loved       listened to     included</a:t>
            </a:r>
          </a:p>
          <a:p>
            <a:pPr>
              <a:spcBef>
                <a:spcPct val="50000"/>
              </a:spcBef>
              <a:buFontTx/>
              <a:buNone/>
            </a:pPr>
            <a:r>
              <a:rPr lang="en-GB" altLang="en-US" sz="1800" dirty="0" smtClean="0">
                <a:solidFill>
                  <a:schemeClr val="accent1"/>
                </a:solidFill>
              </a:rPr>
              <a:t>Helped      supported       wanted</a:t>
            </a:r>
          </a:p>
          <a:p>
            <a:pPr>
              <a:spcBef>
                <a:spcPct val="50000"/>
              </a:spcBef>
              <a:buNone/>
            </a:pPr>
            <a:r>
              <a:rPr lang="en-GB" altLang="en-US" sz="1800" dirty="0">
                <a:solidFill>
                  <a:schemeClr val="accent1"/>
                </a:solidFill>
              </a:rPr>
              <a:t>Kept safe    achieved success  </a:t>
            </a:r>
          </a:p>
          <a:p>
            <a:pPr>
              <a:spcBef>
                <a:spcPct val="50000"/>
              </a:spcBef>
              <a:buFontTx/>
              <a:buNone/>
            </a:pPr>
            <a:r>
              <a:rPr lang="en-GB" altLang="en-US" sz="1800" dirty="0" smtClean="0">
                <a:solidFill>
                  <a:schemeClr val="accent1"/>
                </a:solidFill>
              </a:rPr>
              <a:t>  </a:t>
            </a:r>
            <a:endParaRPr lang="en-GB" altLang="en-US" sz="1800" dirty="0">
              <a:solidFill>
                <a:schemeClr val="accent1"/>
              </a:solidFill>
            </a:endParaRPr>
          </a:p>
        </p:txBody>
      </p:sp>
      <p:sp>
        <p:nvSpPr>
          <p:cNvPr id="2" name="TextBox 1"/>
          <p:cNvSpPr txBox="1"/>
          <p:nvPr/>
        </p:nvSpPr>
        <p:spPr>
          <a:xfrm>
            <a:off x="9381157" y="1191662"/>
            <a:ext cx="2059995" cy="461665"/>
          </a:xfrm>
          <a:prstGeom prst="rect">
            <a:avLst/>
          </a:prstGeom>
          <a:noFill/>
        </p:spPr>
        <p:txBody>
          <a:bodyPr wrap="square" rtlCol="0">
            <a:spAutoFit/>
          </a:bodyPr>
          <a:lstStyle/>
          <a:p>
            <a:r>
              <a:rPr lang="en-GB" sz="2400" b="1" dirty="0" smtClean="0"/>
              <a:t>Behaviour</a:t>
            </a:r>
            <a:endParaRPr lang="en-GB" sz="2400" b="1" dirty="0"/>
          </a:p>
        </p:txBody>
      </p:sp>
      <p:sp>
        <p:nvSpPr>
          <p:cNvPr id="31" name="TextBox 30"/>
          <p:cNvSpPr txBox="1"/>
          <p:nvPr/>
        </p:nvSpPr>
        <p:spPr>
          <a:xfrm>
            <a:off x="9963441" y="3279302"/>
            <a:ext cx="2059995" cy="461665"/>
          </a:xfrm>
          <a:prstGeom prst="rect">
            <a:avLst/>
          </a:prstGeom>
          <a:noFill/>
        </p:spPr>
        <p:txBody>
          <a:bodyPr wrap="square" rtlCol="0">
            <a:spAutoFit/>
          </a:bodyPr>
          <a:lstStyle/>
          <a:p>
            <a:r>
              <a:rPr lang="en-GB" sz="2400" b="1" dirty="0"/>
              <a:t>E</a:t>
            </a:r>
            <a:r>
              <a:rPr lang="en-GB" sz="2400" b="1" dirty="0" smtClean="0"/>
              <a:t>motions</a:t>
            </a:r>
            <a:endParaRPr lang="en-GB" sz="2400" b="1" dirty="0"/>
          </a:p>
        </p:txBody>
      </p:sp>
      <p:sp>
        <p:nvSpPr>
          <p:cNvPr id="32" name="TextBox 31"/>
          <p:cNvSpPr txBox="1"/>
          <p:nvPr/>
        </p:nvSpPr>
        <p:spPr>
          <a:xfrm>
            <a:off x="9963440" y="4908344"/>
            <a:ext cx="2059995" cy="461665"/>
          </a:xfrm>
          <a:prstGeom prst="rect">
            <a:avLst/>
          </a:prstGeom>
          <a:noFill/>
        </p:spPr>
        <p:txBody>
          <a:bodyPr wrap="square" rtlCol="0">
            <a:spAutoFit/>
          </a:bodyPr>
          <a:lstStyle/>
          <a:p>
            <a:r>
              <a:rPr lang="en-GB" sz="2400" b="1" dirty="0" smtClean="0"/>
              <a:t>Experiences</a:t>
            </a:r>
            <a:endParaRPr lang="en-GB" sz="2400" b="1" dirty="0"/>
          </a:p>
        </p:txBody>
      </p:sp>
      <p:sp>
        <p:nvSpPr>
          <p:cNvPr id="5" name="Rectangle 4"/>
          <p:cNvSpPr/>
          <p:nvPr/>
        </p:nvSpPr>
        <p:spPr>
          <a:xfrm>
            <a:off x="5808663" y="490654"/>
            <a:ext cx="232569" cy="413888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ight Arrow 5"/>
          <p:cNvSpPr/>
          <p:nvPr/>
        </p:nvSpPr>
        <p:spPr>
          <a:xfrm>
            <a:off x="5591969" y="5300663"/>
            <a:ext cx="792162" cy="49584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Line 15"/>
          <p:cNvSpPr>
            <a:spLocks noChangeShapeType="1"/>
          </p:cNvSpPr>
          <p:nvPr/>
        </p:nvSpPr>
        <p:spPr bwMode="auto">
          <a:xfrm flipV="1">
            <a:off x="7089621" y="2039144"/>
            <a:ext cx="0" cy="647700"/>
          </a:xfrm>
          <a:prstGeom prst="line">
            <a:avLst/>
          </a:prstGeom>
          <a:noFill/>
          <a:ln w="50800">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3" name="Line 15"/>
          <p:cNvSpPr>
            <a:spLocks noChangeShapeType="1"/>
          </p:cNvSpPr>
          <p:nvPr/>
        </p:nvSpPr>
        <p:spPr bwMode="auto">
          <a:xfrm flipV="1">
            <a:off x="8583575" y="2039144"/>
            <a:ext cx="0" cy="647700"/>
          </a:xfrm>
          <a:prstGeom prst="line">
            <a:avLst/>
          </a:prstGeom>
          <a:noFill/>
          <a:ln w="50800">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 name="Line 15"/>
          <p:cNvSpPr>
            <a:spLocks noChangeShapeType="1"/>
          </p:cNvSpPr>
          <p:nvPr/>
        </p:nvSpPr>
        <p:spPr bwMode="auto">
          <a:xfrm flipV="1">
            <a:off x="8786407" y="4457700"/>
            <a:ext cx="0" cy="647700"/>
          </a:xfrm>
          <a:prstGeom prst="line">
            <a:avLst/>
          </a:prstGeom>
          <a:noFill/>
          <a:ln w="50800">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 name="Line 15"/>
          <p:cNvSpPr>
            <a:spLocks noChangeShapeType="1"/>
          </p:cNvSpPr>
          <p:nvPr/>
        </p:nvSpPr>
        <p:spPr bwMode="auto">
          <a:xfrm flipV="1">
            <a:off x="7123075" y="4491476"/>
            <a:ext cx="0" cy="647700"/>
          </a:xfrm>
          <a:prstGeom prst="line">
            <a:avLst/>
          </a:prstGeom>
          <a:noFill/>
          <a:ln w="50800">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73136462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AutoShape 2"/>
          <p:cNvSpPr>
            <a:spLocks noGrp="1" noChangeArrowheads="1"/>
          </p:cNvSpPr>
          <p:nvPr>
            <p:ph type="title"/>
          </p:nvPr>
        </p:nvSpPr>
        <p:spPr>
          <a:xfrm>
            <a:off x="1130836" y="445806"/>
            <a:ext cx="8028384" cy="1143000"/>
          </a:xfrm>
        </p:spPr>
        <p:txBody>
          <a:bodyPr/>
          <a:lstStyle/>
          <a:p>
            <a:pPr eaLnBrk="1" hangingPunct="1"/>
            <a:r>
              <a:rPr lang="en-GB" sz="2400" b="1" dirty="0">
                <a:latin typeface="+mn-lt"/>
              </a:rPr>
              <a:t>I am …     	          The world is…          </a:t>
            </a:r>
            <a:r>
              <a:rPr lang="en-GB" sz="2400" b="1" dirty="0" smtClean="0">
                <a:latin typeface="+mn-lt"/>
              </a:rPr>
              <a:t>                 Adults </a:t>
            </a:r>
            <a:r>
              <a:rPr lang="en-GB" sz="2400" b="1" dirty="0">
                <a:latin typeface="+mn-lt"/>
              </a:rPr>
              <a:t>are…</a:t>
            </a:r>
          </a:p>
        </p:txBody>
      </p:sp>
      <p:sp>
        <p:nvSpPr>
          <p:cNvPr id="9219" name="Rectangle 3"/>
          <p:cNvSpPr>
            <a:spLocks noGrp="1" noChangeArrowheads="1"/>
          </p:cNvSpPr>
          <p:nvPr>
            <p:ph type="body" sz="half" idx="1"/>
          </p:nvPr>
        </p:nvSpPr>
        <p:spPr>
          <a:xfrm>
            <a:off x="1371550" y="1552020"/>
            <a:ext cx="2824163" cy="2592288"/>
          </a:xfrm>
        </p:spPr>
        <p:txBody>
          <a:bodyPr>
            <a:noAutofit/>
          </a:bodyPr>
          <a:lstStyle/>
          <a:p>
            <a:pPr eaLnBrk="1" hangingPunct="1"/>
            <a:r>
              <a:rPr lang="en-GB" sz="1800" dirty="0"/>
              <a:t>Loved</a:t>
            </a:r>
          </a:p>
          <a:p>
            <a:pPr eaLnBrk="1" hangingPunct="1"/>
            <a:r>
              <a:rPr lang="en-GB" sz="1800" dirty="0"/>
              <a:t>Lovable</a:t>
            </a:r>
          </a:p>
          <a:p>
            <a:pPr eaLnBrk="1" hangingPunct="1"/>
            <a:r>
              <a:rPr lang="en-GB" sz="1800" dirty="0"/>
              <a:t>Cared for</a:t>
            </a:r>
          </a:p>
          <a:p>
            <a:pPr eaLnBrk="1" hangingPunct="1"/>
            <a:r>
              <a:rPr lang="en-GB" sz="1800" dirty="0"/>
              <a:t>Listened to</a:t>
            </a:r>
          </a:p>
          <a:p>
            <a:pPr eaLnBrk="1" hangingPunct="1"/>
            <a:r>
              <a:rPr lang="en-GB" sz="1800" dirty="0"/>
              <a:t>Worthwhile</a:t>
            </a:r>
          </a:p>
          <a:p>
            <a:pPr eaLnBrk="1" hangingPunct="1"/>
            <a:r>
              <a:rPr lang="en-GB" sz="1800" dirty="0"/>
              <a:t>Valued</a:t>
            </a:r>
          </a:p>
          <a:p>
            <a:pPr eaLnBrk="1" hangingPunct="1"/>
            <a:r>
              <a:rPr lang="en-GB" sz="1800" dirty="0"/>
              <a:t>Special</a:t>
            </a:r>
          </a:p>
          <a:p>
            <a:pPr eaLnBrk="1" hangingPunct="1"/>
            <a:r>
              <a:rPr lang="en-GB" sz="1800" dirty="0"/>
              <a:t>Effective</a:t>
            </a:r>
          </a:p>
          <a:p>
            <a:pPr eaLnBrk="1" hangingPunct="1"/>
            <a:r>
              <a:rPr lang="en-GB" sz="1800" dirty="0"/>
              <a:t>Important</a:t>
            </a:r>
          </a:p>
        </p:txBody>
      </p:sp>
      <p:sp>
        <p:nvSpPr>
          <p:cNvPr id="9220" name="Rectangle 4"/>
          <p:cNvSpPr>
            <a:spLocks noGrp="1" noChangeArrowheads="1"/>
          </p:cNvSpPr>
          <p:nvPr>
            <p:ph type="body" sz="half" idx="2"/>
          </p:nvPr>
        </p:nvSpPr>
        <p:spPr>
          <a:xfrm>
            <a:off x="4439817" y="1196753"/>
            <a:ext cx="2593119" cy="3386137"/>
          </a:xfrm>
        </p:spPr>
        <p:txBody>
          <a:bodyPr/>
          <a:lstStyle/>
          <a:p>
            <a:pPr marL="0" indent="0">
              <a:buNone/>
            </a:pPr>
            <a:endParaRPr lang="en-GB" dirty="0">
              <a:latin typeface="Calibri" panose="020F0502020204030204" pitchFamily="34" charset="0"/>
            </a:endParaRPr>
          </a:p>
          <a:p>
            <a:r>
              <a:rPr lang="en-GB" sz="1800" dirty="0"/>
              <a:t>A safe place</a:t>
            </a:r>
          </a:p>
          <a:p>
            <a:r>
              <a:rPr lang="en-GB" sz="1800" dirty="0"/>
              <a:t>A predictable and consistent place</a:t>
            </a:r>
          </a:p>
          <a:p>
            <a:r>
              <a:rPr lang="en-GB" sz="1800" dirty="0"/>
              <a:t>A caring place</a:t>
            </a:r>
          </a:p>
          <a:p>
            <a:r>
              <a:rPr lang="en-GB" sz="1800" dirty="0"/>
              <a:t>A responsive place</a:t>
            </a:r>
          </a:p>
          <a:p>
            <a:r>
              <a:rPr lang="en-GB" sz="1800" dirty="0"/>
              <a:t>There is a place for me here</a:t>
            </a:r>
          </a:p>
        </p:txBody>
      </p:sp>
      <p:sp>
        <p:nvSpPr>
          <p:cNvPr id="9221" name="Rectangle 5"/>
          <p:cNvSpPr>
            <a:spLocks noChangeArrowheads="1"/>
          </p:cNvSpPr>
          <p:nvPr/>
        </p:nvSpPr>
        <p:spPr bwMode="auto">
          <a:xfrm>
            <a:off x="7520585" y="1196752"/>
            <a:ext cx="2527531"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marL="0" indent="0">
              <a:buNone/>
            </a:pPr>
            <a:endParaRPr lang="en-GB" sz="1800" dirty="0"/>
          </a:p>
          <a:p>
            <a:pPr eaLnBrk="1" hangingPunct="1"/>
            <a:r>
              <a:rPr lang="en-GB" sz="1800" dirty="0">
                <a:latin typeface="+mn-lt"/>
              </a:rPr>
              <a:t>Trustworthy</a:t>
            </a:r>
          </a:p>
          <a:p>
            <a:pPr eaLnBrk="1" hangingPunct="1"/>
            <a:r>
              <a:rPr lang="en-GB" sz="1800" dirty="0">
                <a:latin typeface="+mn-lt"/>
              </a:rPr>
              <a:t>Consistent</a:t>
            </a:r>
          </a:p>
          <a:p>
            <a:pPr eaLnBrk="1" hangingPunct="1"/>
            <a:r>
              <a:rPr lang="en-GB" sz="1800" dirty="0">
                <a:latin typeface="+mn-lt"/>
              </a:rPr>
              <a:t>Predictable</a:t>
            </a:r>
          </a:p>
          <a:p>
            <a:pPr eaLnBrk="1" hangingPunct="1"/>
            <a:r>
              <a:rPr lang="en-GB" sz="1800" dirty="0">
                <a:latin typeface="+mn-lt"/>
              </a:rPr>
              <a:t>There</a:t>
            </a:r>
          </a:p>
          <a:p>
            <a:pPr eaLnBrk="1" hangingPunct="1"/>
            <a:r>
              <a:rPr lang="en-GB" sz="1800" dirty="0">
                <a:latin typeface="+mn-lt"/>
              </a:rPr>
              <a:t>Safe</a:t>
            </a:r>
          </a:p>
          <a:p>
            <a:pPr eaLnBrk="1" hangingPunct="1"/>
            <a:r>
              <a:rPr lang="en-GB" sz="1800" dirty="0">
                <a:latin typeface="+mn-lt"/>
              </a:rPr>
              <a:t>Responsive</a:t>
            </a:r>
          </a:p>
        </p:txBody>
      </p:sp>
      <p:sp>
        <p:nvSpPr>
          <p:cNvPr id="4" name="TextBox 3"/>
          <p:cNvSpPr txBox="1"/>
          <p:nvPr/>
        </p:nvSpPr>
        <p:spPr>
          <a:xfrm>
            <a:off x="2783631" y="5250938"/>
            <a:ext cx="6768752" cy="584775"/>
          </a:xfrm>
          <a:prstGeom prst="rect">
            <a:avLst/>
          </a:prstGeom>
          <a:noFill/>
        </p:spPr>
        <p:txBody>
          <a:bodyPr wrap="square" rtlCol="0">
            <a:spAutoFit/>
          </a:bodyPr>
          <a:lstStyle/>
          <a:p>
            <a:r>
              <a:rPr lang="en-GB" sz="3200" b="1" dirty="0">
                <a:latin typeface="+mj-lt"/>
              </a:rPr>
              <a:t>Positive “Internal Working Model”</a:t>
            </a:r>
          </a:p>
        </p:txBody>
      </p:sp>
    </p:spTree>
    <p:extLst>
      <p:ext uri="{BB962C8B-B14F-4D97-AF65-F5344CB8AC3E}">
        <p14:creationId xmlns:p14="http://schemas.microsoft.com/office/powerpoint/2010/main" val="1598855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1000" fill="hold"/>
                                        <p:tgtEl>
                                          <p:spTgt spid="9219">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921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anim calcmode="lin" valueType="num">
                                      <p:cBhvr additive="base">
                                        <p:cTn id="11" dur="1000" fill="hold"/>
                                        <p:tgtEl>
                                          <p:spTgt spid="9219">
                                            <p:txEl>
                                              <p:pRg st="1" end="1"/>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9219">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anim calcmode="lin" valueType="num">
                                      <p:cBhvr additive="base">
                                        <p:cTn id="15" dur="1000" fill="hold"/>
                                        <p:tgtEl>
                                          <p:spTgt spid="9219">
                                            <p:txEl>
                                              <p:pRg st="2" end="2"/>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9219">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anim calcmode="lin" valueType="num">
                                      <p:cBhvr additive="base">
                                        <p:cTn id="19" dur="1000" fill="hold"/>
                                        <p:tgtEl>
                                          <p:spTgt spid="9219">
                                            <p:txEl>
                                              <p:pRg st="3" end="3"/>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9219">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9219">
                                            <p:txEl>
                                              <p:pRg st="4" end="4"/>
                                            </p:txEl>
                                          </p:spTgt>
                                        </p:tgtEl>
                                        <p:attrNameLst>
                                          <p:attrName>style.visibility</p:attrName>
                                        </p:attrNameLst>
                                      </p:cBhvr>
                                      <p:to>
                                        <p:strVal val="visible"/>
                                      </p:to>
                                    </p:set>
                                    <p:anim calcmode="lin" valueType="num">
                                      <p:cBhvr additive="base">
                                        <p:cTn id="23" dur="1000" fill="hold"/>
                                        <p:tgtEl>
                                          <p:spTgt spid="9219">
                                            <p:txEl>
                                              <p:pRg st="4" end="4"/>
                                            </p:txEl>
                                          </p:spTgt>
                                        </p:tgtEl>
                                        <p:attrNameLst>
                                          <p:attrName>ppt_x</p:attrName>
                                        </p:attrNameLst>
                                      </p:cBhvr>
                                      <p:tavLst>
                                        <p:tav tm="0">
                                          <p:val>
                                            <p:strVal val="0-#ppt_w/2"/>
                                          </p:val>
                                        </p:tav>
                                        <p:tav tm="100000">
                                          <p:val>
                                            <p:strVal val="#ppt_x"/>
                                          </p:val>
                                        </p:tav>
                                      </p:tavLst>
                                    </p:anim>
                                    <p:anim calcmode="lin" valueType="num">
                                      <p:cBhvr additive="base">
                                        <p:cTn id="24" dur="1000" fill="hold"/>
                                        <p:tgtEl>
                                          <p:spTgt spid="9219">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9219">
                                            <p:txEl>
                                              <p:pRg st="5" end="5"/>
                                            </p:txEl>
                                          </p:spTgt>
                                        </p:tgtEl>
                                        <p:attrNameLst>
                                          <p:attrName>style.visibility</p:attrName>
                                        </p:attrNameLst>
                                      </p:cBhvr>
                                      <p:to>
                                        <p:strVal val="visible"/>
                                      </p:to>
                                    </p:set>
                                    <p:anim calcmode="lin" valueType="num">
                                      <p:cBhvr additive="base">
                                        <p:cTn id="27" dur="1000" fill="hold"/>
                                        <p:tgtEl>
                                          <p:spTgt spid="9219">
                                            <p:txEl>
                                              <p:pRg st="5" end="5"/>
                                            </p:txEl>
                                          </p:spTgt>
                                        </p:tgtEl>
                                        <p:attrNameLst>
                                          <p:attrName>ppt_x</p:attrName>
                                        </p:attrNameLst>
                                      </p:cBhvr>
                                      <p:tavLst>
                                        <p:tav tm="0">
                                          <p:val>
                                            <p:strVal val="0-#ppt_w/2"/>
                                          </p:val>
                                        </p:tav>
                                        <p:tav tm="100000">
                                          <p:val>
                                            <p:strVal val="#ppt_x"/>
                                          </p:val>
                                        </p:tav>
                                      </p:tavLst>
                                    </p:anim>
                                    <p:anim calcmode="lin" valueType="num">
                                      <p:cBhvr additive="base">
                                        <p:cTn id="28" dur="1000" fill="hold"/>
                                        <p:tgtEl>
                                          <p:spTgt spid="9219">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9219">
                                            <p:txEl>
                                              <p:pRg st="6" end="6"/>
                                            </p:txEl>
                                          </p:spTgt>
                                        </p:tgtEl>
                                        <p:attrNameLst>
                                          <p:attrName>style.visibility</p:attrName>
                                        </p:attrNameLst>
                                      </p:cBhvr>
                                      <p:to>
                                        <p:strVal val="visible"/>
                                      </p:to>
                                    </p:set>
                                    <p:anim calcmode="lin" valueType="num">
                                      <p:cBhvr additive="base">
                                        <p:cTn id="31" dur="1000" fill="hold"/>
                                        <p:tgtEl>
                                          <p:spTgt spid="9219">
                                            <p:txEl>
                                              <p:pRg st="6" end="6"/>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9219">
                                            <p:txEl>
                                              <p:pRg st="6" end="6"/>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9219">
                                            <p:txEl>
                                              <p:pRg st="7" end="7"/>
                                            </p:txEl>
                                          </p:spTgt>
                                        </p:tgtEl>
                                        <p:attrNameLst>
                                          <p:attrName>style.visibility</p:attrName>
                                        </p:attrNameLst>
                                      </p:cBhvr>
                                      <p:to>
                                        <p:strVal val="visible"/>
                                      </p:to>
                                    </p:set>
                                    <p:anim calcmode="lin" valueType="num">
                                      <p:cBhvr additive="base">
                                        <p:cTn id="35" dur="1000" fill="hold"/>
                                        <p:tgtEl>
                                          <p:spTgt spid="9219">
                                            <p:txEl>
                                              <p:pRg st="7" end="7"/>
                                            </p:txEl>
                                          </p:spTgt>
                                        </p:tgtEl>
                                        <p:attrNameLst>
                                          <p:attrName>ppt_x</p:attrName>
                                        </p:attrNameLst>
                                      </p:cBhvr>
                                      <p:tavLst>
                                        <p:tav tm="0">
                                          <p:val>
                                            <p:strVal val="0-#ppt_w/2"/>
                                          </p:val>
                                        </p:tav>
                                        <p:tav tm="100000">
                                          <p:val>
                                            <p:strVal val="#ppt_x"/>
                                          </p:val>
                                        </p:tav>
                                      </p:tavLst>
                                    </p:anim>
                                    <p:anim calcmode="lin" valueType="num">
                                      <p:cBhvr additive="base">
                                        <p:cTn id="36" dur="1000" fill="hold"/>
                                        <p:tgtEl>
                                          <p:spTgt spid="9219">
                                            <p:txEl>
                                              <p:pRg st="7" end="7"/>
                                            </p:txEl>
                                          </p:spTgt>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9219">
                                            <p:txEl>
                                              <p:pRg st="8" end="8"/>
                                            </p:txEl>
                                          </p:spTgt>
                                        </p:tgtEl>
                                        <p:attrNameLst>
                                          <p:attrName>style.visibility</p:attrName>
                                        </p:attrNameLst>
                                      </p:cBhvr>
                                      <p:to>
                                        <p:strVal val="visible"/>
                                      </p:to>
                                    </p:set>
                                    <p:anim calcmode="lin" valueType="num">
                                      <p:cBhvr additive="base">
                                        <p:cTn id="39" dur="1000" fill="hold"/>
                                        <p:tgtEl>
                                          <p:spTgt spid="9219">
                                            <p:txEl>
                                              <p:pRg st="8" end="8"/>
                                            </p:txEl>
                                          </p:spTgt>
                                        </p:tgtEl>
                                        <p:attrNameLst>
                                          <p:attrName>ppt_x</p:attrName>
                                        </p:attrNameLst>
                                      </p:cBhvr>
                                      <p:tavLst>
                                        <p:tav tm="0">
                                          <p:val>
                                            <p:strVal val="0-#ppt_w/2"/>
                                          </p:val>
                                        </p:tav>
                                        <p:tav tm="100000">
                                          <p:val>
                                            <p:strVal val="#ppt_x"/>
                                          </p:val>
                                        </p:tav>
                                      </p:tavLst>
                                    </p:anim>
                                    <p:anim calcmode="lin" valueType="num">
                                      <p:cBhvr additive="base">
                                        <p:cTn id="40" dur="1000" fill="hold"/>
                                        <p:tgtEl>
                                          <p:spTgt spid="9219">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9220">
                                            <p:txEl>
                                              <p:pRg st="1" end="1"/>
                                            </p:txEl>
                                          </p:spTgt>
                                        </p:tgtEl>
                                        <p:attrNameLst>
                                          <p:attrName>style.visibility</p:attrName>
                                        </p:attrNameLst>
                                      </p:cBhvr>
                                      <p:to>
                                        <p:strVal val="visible"/>
                                      </p:to>
                                    </p:set>
                                    <p:anim calcmode="lin" valueType="num">
                                      <p:cBhvr additive="base">
                                        <p:cTn id="45" dur="1000" fill="hold"/>
                                        <p:tgtEl>
                                          <p:spTgt spid="9220">
                                            <p:txEl>
                                              <p:pRg st="1" end="1"/>
                                            </p:txEl>
                                          </p:spTgt>
                                        </p:tgtEl>
                                        <p:attrNameLst>
                                          <p:attrName>ppt_x</p:attrName>
                                        </p:attrNameLst>
                                      </p:cBhvr>
                                      <p:tavLst>
                                        <p:tav tm="0">
                                          <p:val>
                                            <p:strVal val="#ppt_x"/>
                                          </p:val>
                                        </p:tav>
                                        <p:tav tm="100000">
                                          <p:val>
                                            <p:strVal val="#ppt_x"/>
                                          </p:val>
                                        </p:tav>
                                      </p:tavLst>
                                    </p:anim>
                                    <p:anim calcmode="lin" valueType="num">
                                      <p:cBhvr additive="base">
                                        <p:cTn id="46" dur="1000" fill="hold"/>
                                        <p:tgtEl>
                                          <p:spTgt spid="9220">
                                            <p:txEl>
                                              <p:pRg st="1" end="1"/>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9220">
                                            <p:txEl>
                                              <p:pRg st="2" end="2"/>
                                            </p:txEl>
                                          </p:spTgt>
                                        </p:tgtEl>
                                        <p:attrNameLst>
                                          <p:attrName>style.visibility</p:attrName>
                                        </p:attrNameLst>
                                      </p:cBhvr>
                                      <p:to>
                                        <p:strVal val="visible"/>
                                      </p:to>
                                    </p:set>
                                    <p:anim calcmode="lin" valueType="num">
                                      <p:cBhvr additive="base">
                                        <p:cTn id="49" dur="1000" fill="hold"/>
                                        <p:tgtEl>
                                          <p:spTgt spid="9220">
                                            <p:txEl>
                                              <p:pRg st="2" end="2"/>
                                            </p:txEl>
                                          </p:spTgt>
                                        </p:tgtEl>
                                        <p:attrNameLst>
                                          <p:attrName>ppt_x</p:attrName>
                                        </p:attrNameLst>
                                      </p:cBhvr>
                                      <p:tavLst>
                                        <p:tav tm="0">
                                          <p:val>
                                            <p:strVal val="#ppt_x"/>
                                          </p:val>
                                        </p:tav>
                                        <p:tav tm="100000">
                                          <p:val>
                                            <p:strVal val="#ppt_x"/>
                                          </p:val>
                                        </p:tav>
                                      </p:tavLst>
                                    </p:anim>
                                    <p:anim calcmode="lin" valueType="num">
                                      <p:cBhvr additive="base">
                                        <p:cTn id="50" dur="1000" fill="hold"/>
                                        <p:tgtEl>
                                          <p:spTgt spid="9220">
                                            <p:txEl>
                                              <p:pRg st="2" end="2"/>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9220">
                                            <p:txEl>
                                              <p:pRg st="3" end="3"/>
                                            </p:txEl>
                                          </p:spTgt>
                                        </p:tgtEl>
                                        <p:attrNameLst>
                                          <p:attrName>style.visibility</p:attrName>
                                        </p:attrNameLst>
                                      </p:cBhvr>
                                      <p:to>
                                        <p:strVal val="visible"/>
                                      </p:to>
                                    </p:set>
                                    <p:anim calcmode="lin" valueType="num">
                                      <p:cBhvr additive="base">
                                        <p:cTn id="53" dur="1000" fill="hold"/>
                                        <p:tgtEl>
                                          <p:spTgt spid="9220">
                                            <p:txEl>
                                              <p:pRg st="3" end="3"/>
                                            </p:txEl>
                                          </p:spTgt>
                                        </p:tgtEl>
                                        <p:attrNameLst>
                                          <p:attrName>ppt_x</p:attrName>
                                        </p:attrNameLst>
                                      </p:cBhvr>
                                      <p:tavLst>
                                        <p:tav tm="0">
                                          <p:val>
                                            <p:strVal val="#ppt_x"/>
                                          </p:val>
                                        </p:tav>
                                        <p:tav tm="100000">
                                          <p:val>
                                            <p:strVal val="#ppt_x"/>
                                          </p:val>
                                        </p:tav>
                                      </p:tavLst>
                                    </p:anim>
                                    <p:anim calcmode="lin" valueType="num">
                                      <p:cBhvr additive="base">
                                        <p:cTn id="54" dur="1000" fill="hold"/>
                                        <p:tgtEl>
                                          <p:spTgt spid="9220">
                                            <p:txEl>
                                              <p:pRg st="3" end="3"/>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9220">
                                            <p:txEl>
                                              <p:pRg st="4" end="4"/>
                                            </p:txEl>
                                          </p:spTgt>
                                        </p:tgtEl>
                                        <p:attrNameLst>
                                          <p:attrName>style.visibility</p:attrName>
                                        </p:attrNameLst>
                                      </p:cBhvr>
                                      <p:to>
                                        <p:strVal val="visible"/>
                                      </p:to>
                                    </p:set>
                                    <p:anim calcmode="lin" valueType="num">
                                      <p:cBhvr additive="base">
                                        <p:cTn id="57" dur="1000" fill="hold"/>
                                        <p:tgtEl>
                                          <p:spTgt spid="9220">
                                            <p:txEl>
                                              <p:pRg st="4" end="4"/>
                                            </p:txEl>
                                          </p:spTgt>
                                        </p:tgtEl>
                                        <p:attrNameLst>
                                          <p:attrName>ppt_x</p:attrName>
                                        </p:attrNameLst>
                                      </p:cBhvr>
                                      <p:tavLst>
                                        <p:tav tm="0">
                                          <p:val>
                                            <p:strVal val="#ppt_x"/>
                                          </p:val>
                                        </p:tav>
                                        <p:tav tm="100000">
                                          <p:val>
                                            <p:strVal val="#ppt_x"/>
                                          </p:val>
                                        </p:tav>
                                      </p:tavLst>
                                    </p:anim>
                                    <p:anim calcmode="lin" valueType="num">
                                      <p:cBhvr additive="base">
                                        <p:cTn id="58" dur="1000" fill="hold"/>
                                        <p:tgtEl>
                                          <p:spTgt spid="9220">
                                            <p:txEl>
                                              <p:pRg st="4" end="4"/>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9220">
                                            <p:txEl>
                                              <p:pRg st="5" end="5"/>
                                            </p:txEl>
                                          </p:spTgt>
                                        </p:tgtEl>
                                        <p:attrNameLst>
                                          <p:attrName>style.visibility</p:attrName>
                                        </p:attrNameLst>
                                      </p:cBhvr>
                                      <p:to>
                                        <p:strVal val="visible"/>
                                      </p:to>
                                    </p:set>
                                    <p:anim calcmode="lin" valueType="num">
                                      <p:cBhvr additive="base">
                                        <p:cTn id="61" dur="1000" fill="hold"/>
                                        <p:tgtEl>
                                          <p:spTgt spid="9220">
                                            <p:txEl>
                                              <p:pRg st="5" end="5"/>
                                            </p:txEl>
                                          </p:spTgt>
                                        </p:tgtEl>
                                        <p:attrNameLst>
                                          <p:attrName>ppt_x</p:attrName>
                                        </p:attrNameLst>
                                      </p:cBhvr>
                                      <p:tavLst>
                                        <p:tav tm="0">
                                          <p:val>
                                            <p:strVal val="#ppt_x"/>
                                          </p:val>
                                        </p:tav>
                                        <p:tav tm="100000">
                                          <p:val>
                                            <p:strVal val="#ppt_x"/>
                                          </p:val>
                                        </p:tav>
                                      </p:tavLst>
                                    </p:anim>
                                    <p:anim calcmode="lin" valueType="num">
                                      <p:cBhvr additive="base">
                                        <p:cTn id="62" dur="1000" fill="hold"/>
                                        <p:tgtEl>
                                          <p:spTgt spid="922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2" fill="hold" nodeType="clickEffect">
                                  <p:stCondLst>
                                    <p:cond delay="0"/>
                                  </p:stCondLst>
                                  <p:childTnLst>
                                    <p:set>
                                      <p:cBhvr>
                                        <p:cTn id="66" dur="1" fill="hold">
                                          <p:stCondLst>
                                            <p:cond delay="0"/>
                                          </p:stCondLst>
                                        </p:cTn>
                                        <p:tgtEl>
                                          <p:spTgt spid="9221">
                                            <p:txEl>
                                              <p:pRg st="1" end="1"/>
                                            </p:txEl>
                                          </p:spTgt>
                                        </p:tgtEl>
                                        <p:attrNameLst>
                                          <p:attrName>style.visibility</p:attrName>
                                        </p:attrNameLst>
                                      </p:cBhvr>
                                      <p:to>
                                        <p:strVal val="visible"/>
                                      </p:to>
                                    </p:set>
                                    <p:anim calcmode="lin" valueType="num">
                                      <p:cBhvr additive="base">
                                        <p:cTn id="67" dur="1000" fill="hold"/>
                                        <p:tgtEl>
                                          <p:spTgt spid="9221">
                                            <p:txEl>
                                              <p:pRg st="1" end="1"/>
                                            </p:txEl>
                                          </p:spTgt>
                                        </p:tgtEl>
                                        <p:attrNameLst>
                                          <p:attrName>ppt_x</p:attrName>
                                        </p:attrNameLst>
                                      </p:cBhvr>
                                      <p:tavLst>
                                        <p:tav tm="0">
                                          <p:val>
                                            <p:strVal val="1+#ppt_w/2"/>
                                          </p:val>
                                        </p:tav>
                                        <p:tav tm="100000">
                                          <p:val>
                                            <p:strVal val="#ppt_x"/>
                                          </p:val>
                                        </p:tav>
                                      </p:tavLst>
                                    </p:anim>
                                    <p:anim calcmode="lin" valueType="num">
                                      <p:cBhvr additive="base">
                                        <p:cTn id="68" dur="1000" fill="hold"/>
                                        <p:tgtEl>
                                          <p:spTgt spid="9221">
                                            <p:txEl>
                                              <p:pRg st="1" end="1"/>
                                            </p:txEl>
                                          </p:spTgt>
                                        </p:tgtEl>
                                        <p:attrNameLst>
                                          <p:attrName>ppt_y</p:attrName>
                                        </p:attrNameLst>
                                      </p:cBhvr>
                                      <p:tavLst>
                                        <p:tav tm="0">
                                          <p:val>
                                            <p:strVal val="#ppt_y"/>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9221">
                                            <p:txEl>
                                              <p:pRg st="2" end="2"/>
                                            </p:txEl>
                                          </p:spTgt>
                                        </p:tgtEl>
                                        <p:attrNameLst>
                                          <p:attrName>style.visibility</p:attrName>
                                        </p:attrNameLst>
                                      </p:cBhvr>
                                      <p:to>
                                        <p:strVal val="visible"/>
                                      </p:to>
                                    </p:set>
                                    <p:anim calcmode="lin" valueType="num">
                                      <p:cBhvr additive="base">
                                        <p:cTn id="71" dur="1000" fill="hold"/>
                                        <p:tgtEl>
                                          <p:spTgt spid="9221">
                                            <p:txEl>
                                              <p:pRg st="2" end="2"/>
                                            </p:txEl>
                                          </p:spTgt>
                                        </p:tgtEl>
                                        <p:attrNameLst>
                                          <p:attrName>ppt_x</p:attrName>
                                        </p:attrNameLst>
                                      </p:cBhvr>
                                      <p:tavLst>
                                        <p:tav tm="0">
                                          <p:val>
                                            <p:strVal val="1+#ppt_w/2"/>
                                          </p:val>
                                        </p:tav>
                                        <p:tav tm="100000">
                                          <p:val>
                                            <p:strVal val="#ppt_x"/>
                                          </p:val>
                                        </p:tav>
                                      </p:tavLst>
                                    </p:anim>
                                    <p:anim calcmode="lin" valueType="num">
                                      <p:cBhvr additive="base">
                                        <p:cTn id="72" dur="1000" fill="hold"/>
                                        <p:tgtEl>
                                          <p:spTgt spid="9221">
                                            <p:txEl>
                                              <p:pRg st="2" end="2"/>
                                            </p:txEl>
                                          </p:spTgt>
                                        </p:tgtEl>
                                        <p:attrNameLst>
                                          <p:attrName>ppt_y</p:attrName>
                                        </p:attrNameLst>
                                      </p:cBhvr>
                                      <p:tavLst>
                                        <p:tav tm="0">
                                          <p:val>
                                            <p:strVal val="#ppt_y"/>
                                          </p:val>
                                        </p:tav>
                                        <p:tav tm="100000">
                                          <p:val>
                                            <p:strVal val="#ppt_y"/>
                                          </p:val>
                                        </p:tav>
                                      </p:tavLst>
                                    </p:anim>
                                  </p:childTnLst>
                                </p:cTn>
                              </p:par>
                              <p:par>
                                <p:cTn id="73" presetID="2" presetClass="entr" presetSubtype="2" fill="hold" nodeType="withEffect">
                                  <p:stCondLst>
                                    <p:cond delay="0"/>
                                  </p:stCondLst>
                                  <p:childTnLst>
                                    <p:set>
                                      <p:cBhvr>
                                        <p:cTn id="74" dur="1" fill="hold">
                                          <p:stCondLst>
                                            <p:cond delay="0"/>
                                          </p:stCondLst>
                                        </p:cTn>
                                        <p:tgtEl>
                                          <p:spTgt spid="9221">
                                            <p:txEl>
                                              <p:pRg st="3" end="3"/>
                                            </p:txEl>
                                          </p:spTgt>
                                        </p:tgtEl>
                                        <p:attrNameLst>
                                          <p:attrName>style.visibility</p:attrName>
                                        </p:attrNameLst>
                                      </p:cBhvr>
                                      <p:to>
                                        <p:strVal val="visible"/>
                                      </p:to>
                                    </p:set>
                                    <p:anim calcmode="lin" valueType="num">
                                      <p:cBhvr additive="base">
                                        <p:cTn id="75" dur="1000" fill="hold"/>
                                        <p:tgtEl>
                                          <p:spTgt spid="9221">
                                            <p:txEl>
                                              <p:pRg st="3" end="3"/>
                                            </p:txEl>
                                          </p:spTgt>
                                        </p:tgtEl>
                                        <p:attrNameLst>
                                          <p:attrName>ppt_x</p:attrName>
                                        </p:attrNameLst>
                                      </p:cBhvr>
                                      <p:tavLst>
                                        <p:tav tm="0">
                                          <p:val>
                                            <p:strVal val="1+#ppt_w/2"/>
                                          </p:val>
                                        </p:tav>
                                        <p:tav tm="100000">
                                          <p:val>
                                            <p:strVal val="#ppt_x"/>
                                          </p:val>
                                        </p:tav>
                                      </p:tavLst>
                                    </p:anim>
                                    <p:anim calcmode="lin" valueType="num">
                                      <p:cBhvr additive="base">
                                        <p:cTn id="76" dur="1000" fill="hold"/>
                                        <p:tgtEl>
                                          <p:spTgt spid="9221">
                                            <p:txEl>
                                              <p:pRg st="3" end="3"/>
                                            </p:txEl>
                                          </p:spTgt>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stCondLst>
                                    <p:cond delay="0"/>
                                  </p:stCondLst>
                                  <p:childTnLst>
                                    <p:set>
                                      <p:cBhvr>
                                        <p:cTn id="78" dur="1" fill="hold">
                                          <p:stCondLst>
                                            <p:cond delay="0"/>
                                          </p:stCondLst>
                                        </p:cTn>
                                        <p:tgtEl>
                                          <p:spTgt spid="9221">
                                            <p:txEl>
                                              <p:pRg st="4" end="4"/>
                                            </p:txEl>
                                          </p:spTgt>
                                        </p:tgtEl>
                                        <p:attrNameLst>
                                          <p:attrName>style.visibility</p:attrName>
                                        </p:attrNameLst>
                                      </p:cBhvr>
                                      <p:to>
                                        <p:strVal val="visible"/>
                                      </p:to>
                                    </p:set>
                                    <p:anim calcmode="lin" valueType="num">
                                      <p:cBhvr additive="base">
                                        <p:cTn id="79" dur="1000" fill="hold"/>
                                        <p:tgtEl>
                                          <p:spTgt spid="9221">
                                            <p:txEl>
                                              <p:pRg st="4" end="4"/>
                                            </p:txEl>
                                          </p:spTgt>
                                        </p:tgtEl>
                                        <p:attrNameLst>
                                          <p:attrName>ppt_x</p:attrName>
                                        </p:attrNameLst>
                                      </p:cBhvr>
                                      <p:tavLst>
                                        <p:tav tm="0">
                                          <p:val>
                                            <p:strVal val="1+#ppt_w/2"/>
                                          </p:val>
                                        </p:tav>
                                        <p:tav tm="100000">
                                          <p:val>
                                            <p:strVal val="#ppt_x"/>
                                          </p:val>
                                        </p:tav>
                                      </p:tavLst>
                                    </p:anim>
                                    <p:anim calcmode="lin" valueType="num">
                                      <p:cBhvr additive="base">
                                        <p:cTn id="80" dur="1000" fill="hold"/>
                                        <p:tgtEl>
                                          <p:spTgt spid="9221">
                                            <p:txEl>
                                              <p:pRg st="4" end="4"/>
                                            </p:txEl>
                                          </p:spTgt>
                                        </p:tgtEl>
                                        <p:attrNameLst>
                                          <p:attrName>ppt_y</p:attrName>
                                        </p:attrNameLst>
                                      </p:cBhvr>
                                      <p:tavLst>
                                        <p:tav tm="0">
                                          <p:val>
                                            <p:strVal val="#ppt_y"/>
                                          </p:val>
                                        </p:tav>
                                        <p:tav tm="100000">
                                          <p:val>
                                            <p:strVal val="#ppt_y"/>
                                          </p:val>
                                        </p:tav>
                                      </p:tavLst>
                                    </p:anim>
                                  </p:childTnLst>
                                </p:cTn>
                              </p:par>
                              <p:par>
                                <p:cTn id="81" presetID="2" presetClass="entr" presetSubtype="2" fill="hold" nodeType="withEffect">
                                  <p:stCondLst>
                                    <p:cond delay="0"/>
                                  </p:stCondLst>
                                  <p:childTnLst>
                                    <p:set>
                                      <p:cBhvr>
                                        <p:cTn id="82" dur="1" fill="hold">
                                          <p:stCondLst>
                                            <p:cond delay="0"/>
                                          </p:stCondLst>
                                        </p:cTn>
                                        <p:tgtEl>
                                          <p:spTgt spid="9221">
                                            <p:txEl>
                                              <p:pRg st="5" end="5"/>
                                            </p:txEl>
                                          </p:spTgt>
                                        </p:tgtEl>
                                        <p:attrNameLst>
                                          <p:attrName>style.visibility</p:attrName>
                                        </p:attrNameLst>
                                      </p:cBhvr>
                                      <p:to>
                                        <p:strVal val="visible"/>
                                      </p:to>
                                    </p:set>
                                    <p:anim calcmode="lin" valueType="num">
                                      <p:cBhvr additive="base">
                                        <p:cTn id="83" dur="1000" fill="hold"/>
                                        <p:tgtEl>
                                          <p:spTgt spid="9221">
                                            <p:txEl>
                                              <p:pRg st="5" end="5"/>
                                            </p:txEl>
                                          </p:spTgt>
                                        </p:tgtEl>
                                        <p:attrNameLst>
                                          <p:attrName>ppt_x</p:attrName>
                                        </p:attrNameLst>
                                      </p:cBhvr>
                                      <p:tavLst>
                                        <p:tav tm="0">
                                          <p:val>
                                            <p:strVal val="1+#ppt_w/2"/>
                                          </p:val>
                                        </p:tav>
                                        <p:tav tm="100000">
                                          <p:val>
                                            <p:strVal val="#ppt_x"/>
                                          </p:val>
                                        </p:tav>
                                      </p:tavLst>
                                    </p:anim>
                                    <p:anim calcmode="lin" valueType="num">
                                      <p:cBhvr additive="base">
                                        <p:cTn id="84" dur="1000" fill="hold"/>
                                        <p:tgtEl>
                                          <p:spTgt spid="9221">
                                            <p:txEl>
                                              <p:pRg st="5" end="5"/>
                                            </p:txEl>
                                          </p:spTgt>
                                        </p:tgtEl>
                                        <p:attrNameLst>
                                          <p:attrName>ppt_y</p:attrName>
                                        </p:attrNameLst>
                                      </p:cBhvr>
                                      <p:tavLst>
                                        <p:tav tm="0">
                                          <p:val>
                                            <p:strVal val="#ppt_y"/>
                                          </p:val>
                                        </p:tav>
                                        <p:tav tm="100000">
                                          <p:val>
                                            <p:strVal val="#ppt_y"/>
                                          </p:val>
                                        </p:tav>
                                      </p:tavLst>
                                    </p:anim>
                                  </p:childTnLst>
                                </p:cTn>
                              </p:par>
                              <p:par>
                                <p:cTn id="85" presetID="2" presetClass="entr" presetSubtype="2" fill="hold" nodeType="withEffect">
                                  <p:stCondLst>
                                    <p:cond delay="0"/>
                                  </p:stCondLst>
                                  <p:childTnLst>
                                    <p:set>
                                      <p:cBhvr>
                                        <p:cTn id="86" dur="1" fill="hold">
                                          <p:stCondLst>
                                            <p:cond delay="0"/>
                                          </p:stCondLst>
                                        </p:cTn>
                                        <p:tgtEl>
                                          <p:spTgt spid="9221">
                                            <p:txEl>
                                              <p:pRg st="6" end="6"/>
                                            </p:txEl>
                                          </p:spTgt>
                                        </p:tgtEl>
                                        <p:attrNameLst>
                                          <p:attrName>style.visibility</p:attrName>
                                        </p:attrNameLst>
                                      </p:cBhvr>
                                      <p:to>
                                        <p:strVal val="visible"/>
                                      </p:to>
                                    </p:set>
                                    <p:anim calcmode="lin" valueType="num">
                                      <p:cBhvr additive="base">
                                        <p:cTn id="87" dur="1000" fill="hold"/>
                                        <p:tgtEl>
                                          <p:spTgt spid="9221">
                                            <p:txEl>
                                              <p:pRg st="6" end="6"/>
                                            </p:txEl>
                                          </p:spTgt>
                                        </p:tgtEl>
                                        <p:attrNameLst>
                                          <p:attrName>ppt_x</p:attrName>
                                        </p:attrNameLst>
                                      </p:cBhvr>
                                      <p:tavLst>
                                        <p:tav tm="0">
                                          <p:val>
                                            <p:strVal val="1+#ppt_w/2"/>
                                          </p:val>
                                        </p:tav>
                                        <p:tav tm="100000">
                                          <p:val>
                                            <p:strVal val="#ppt_x"/>
                                          </p:val>
                                        </p:tav>
                                      </p:tavLst>
                                    </p:anim>
                                    <p:anim calcmode="lin" valueType="num">
                                      <p:cBhvr additive="base">
                                        <p:cTn id="88" dur="1000" fill="hold"/>
                                        <p:tgtEl>
                                          <p:spTgt spid="922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grpId="0" nodeType="clickEffect">
                                  <p:stCondLst>
                                    <p:cond delay="0"/>
                                  </p:stCondLst>
                                  <p:childTnLst>
                                    <p:set>
                                      <p:cBhvr>
                                        <p:cTn id="92" dur="1" fill="hold">
                                          <p:stCondLst>
                                            <p:cond delay="0"/>
                                          </p:stCondLst>
                                        </p:cTn>
                                        <p:tgtEl>
                                          <p:spTgt spid="4"/>
                                        </p:tgtEl>
                                        <p:attrNameLst>
                                          <p:attrName>style.visibility</p:attrName>
                                        </p:attrNameLst>
                                      </p:cBhvr>
                                      <p:to>
                                        <p:strVal val="visible"/>
                                      </p:to>
                                    </p:set>
                                    <p:animEffect transition="in" filter="wipe(down)">
                                      <p:cBhvr>
                                        <p:cTn id="93" dur="580">
                                          <p:stCondLst>
                                            <p:cond delay="0"/>
                                          </p:stCondLst>
                                        </p:cTn>
                                        <p:tgtEl>
                                          <p:spTgt spid="4"/>
                                        </p:tgtEl>
                                      </p:cBhvr>
                                    </p:animEffect>
                                    <p:anim calcmode="lin" valueType="num">
                                      <p:cBhvr>
                                        <p:cTn id="9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99" dur="26">
                                          <p:stCondLst>
                                            <p:cond delay="650"/>
                                          </p:stCondLst>
                                        </p:cTn>
                                        <p:tgtEl>
                                          <p:spTgt spid="4"/>
                                        </p:tgtEl>
                                      </p:cBhvr>
                                      <p:to x="100000" y="60000"/>
                                    </p:animScale>
                                    <p:animScale>
                                      <p:cBhvr>
                                        <p:cTn id="100" dur="166" decel="50000">
                                          <p:stCondLst>
                                            <p:cond delay="676"/>
                                          </p:stCondLst>
                                        </p:cTn>
                                        <p:tgtEl>
                                          <p:spTgt spid="4"/>
                                        </p:tgtEl>
                                      </p:cBhvr>
                                      <p:to x="100000" y="100000"/>
                                    </p:animScale>
                                    <p:animScale>
                                      <p:cBhvr>
                                        <p:cTn id="101" dur="26">
                                          <p:stCondLst>
                                            <p:cond delay="1312"/>
                                          </p:stCondLst>
                                        </p:cTn>
                                        <p:tgtEl>
                                          <p:spTgt spid="4"/>
                                        </p:tgtEl>
                                      </p:cBhvr>
                                      <p:to x="100000" y="80000"/>
                                    </p:animScale>
                                    <p:animScale>
                                      <p:cBhvr>
                                        <p:cTn id="102" dur="166" decel="50000">
                                          <p:stCondLst>
                                            <p:cond delay="1338"/>
                                          </p:stCondLst>
                                        </p:cTn>
                                        <p:tgtEl>
                                          <p:spTgt spid="4"/>
                                        </p:tgtEl>
                                      </p:cBhvr>
                                      <p:to x="100000" y="100000"/>
                                    </p:animScale>
                                    <p:animScale>
                                      <p:cBhvr>
                                        <p:cTn id="103" dur="26">
                                          <p:stCondLst>
                                            <p:cond delay="1642"/>
                                          </p:stCondLst>
                                        </p:cTn>
                                        <p:tgtEl>
                                          <p:spTgt spid="4"/>
                                        </p:tgtEl>
                                      </p:cBhvr>
                                      <p:to x="100000" y="90000"/>
                                    </p:animScale>
                                    <p:animScale>
                                      <p:cBhvr>
                                        <p:cTn id="104" dur="166" decel="50000">
                                          <p:stCondLst>
                                            <p:cond delay="1668"/>
                                          </p:stCondLst>
                                        </p:cTn>
                                        <p:tgtEl>
                                          <p:spTgt spid="4"/>
                                        </p:tgtEl>
                                      </p:cBhvr>
                                      <p:to x="100000" y="100000"/>
                                    </p:animScale>
                                    <p:animScale>
                                      <p:cBhvr>
                                        <p:cTn id="105" dur="26">
                                          <p:stCondLst>
                                            <p:cond delay="1808"/>
                                          </p:stCondLst>
                                        </p:cTn>
                                        <p:tgtEl>
                                          <p:spTgt spid="4"/>
                                        </p:tgtEl>
                                      </p:cBhvr>
                                      <p:to x="100000" y="95000"/>
                                    </p:animScale>
                                    <p:animScale>
                                      <p:cBhvr>
                                        <p:cTn id="10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smtClean="0"/>
              <a:t>5 key ideas which seem to make working with challenging behaviour easier.</a:t>
            </a:r>
            <a:endParaRPr lang="en-GB" dirty="0"/>
          </a:p>
        </p:txBody>
      </p:sp>
      <p:sp>
        <p:nvSpPr>
          <p:cNvPr id="4" name="Text Placeholder 3"/>
          <p:cNvSpPr>
            <a:spLocks noGrp="1"/>
          </p:cNvSpPr>
          <p:nvPr>
            <p:ph type="body" idx="1"/>
          </p:nvPr>
        </p:nvSpPr>
        <p:spPr/>
        <p:txBody>
          <a:bodyPr/>
          <a:lstStyle/>
          <a:p>
            <a:r>
              <a:rPr lang="en-GB" dirty="0" smtClean="0">
                <a:solidFill>
                  <a:schemeClr val="tx1"/>
                </a:solidFill>
              </a:rPr>
              <a:t>From visiting schools, reading books and thinking in the car.</a:t>
            </a:r>
            <a:endParaRPr lang="en-GB" dirty="0">
              <a:solidFill>
                <a:schemeClr val="tx1"/>
              </a:solidFill>
            </a:endParaRPr>
          </a:p>
        </p:txBody>
      </p:sp>
    </p:spTree>
    <p:extLst>
      <p:ext uri="{BB962C8B-B14F-4D97-AF65-F5344CB8AC3E}">
        <p14:creationId xmlns:p14="http://schemas.microsoft.com/office/powerpoint/2010/main" val="35762240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bwMode="auto">
          <a:xfrm>
            <a:off x="1123524" y="1599698"/>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l"/>
            <a:r>
              <a:rPr lang="en-GB" altLang="en-US" b="1" dirty="0" smtClean="0">
                <a:solidFill>
                  <a:schemeClr val="tx1"/>
                </a:solidFill>
              </a:rPr>
              <a:t>Protective Consequences</a:t>
            </a:r>
            <a:endParaRPr lang="en-US" altLang="en-US" b="1" dirty="0" smtClean="0">
              <a:solidFill>
                <a:schemeClr val="tx1"/>
              </a:solidFill>
            </a:endParaRPr>
          </a:p>
        </p:txBody>
      </p:sp>
      <p:sp>
        <p:nvSpPr>
          <p:cNvPr id="231427" name="Rectangle 3"/>
          <p:cNvSpPr>
            <a:spLocks noGrp="1" noChangeArrowheads="1"/>
          </p:cNvSpPr>
          <p:nvPr>
            <p:ph type="body" idx="4294967295"/>
          </p:nvPr>
        </p:nvSpPr>
        <p:spPr>
          <a:xfrm>
            <a:off x="1836197" y="2512144"/>
            <a:ext cx="7991475" cy="4897438"/>
          </a:xfrm>
          <a:noFill/>
        </p:spPr>
        <p:txBody>
          <a:bodyPr/>
          <a:lstStyle/>
          <a:p>
            <a:r>
              <a:rPr lang="en-US" altLang="en-US" dirty="0" smtClean="0"/>
              <a:t>Removal of a freedom to manage harm</a:t>
            </a:r>
          </a:p>
          <a:p>
            <a:endParaRPr lang="en-US" altLang="en-US" dirty="0" smtClean="0">
              <a:solidFill>
                <a:schemeClr val="accent2"/>
              </a:solidFill>
            </a:endParaRPr>
          </a:p>
          <a:p>
            <a:endParaRPr lang="en-US" altLang="en-US" dirty="0" smtClean="0">
              <a:solidFill>
                <a:schemeClr val="accent2"/>
              </a:solidFill>
            </a:endParaRPr>
          </a:p>
          <a:p>
            <a:endParaRPr lang="en-US" altLang="en-US" dirty="0" smtClean="0">
              <a:solidFill>
                <a:schemeClr val="accent2"/>
              </a:solidFill>
            </a:endParaRPr>
          </a:p>
          <a:p>
            <a:r>
              <a:rPr lang="en-US" altLang="en-US" dirty="0" smtClean="0"/>
              <a:t>The learning, rehearsing or teaching so the freedom can be returned.</a:t>
            </a:r>
          </a:p>
        </p:txBody>
      </p:sp>
      <p:sp>
        <p:nvSpPr>
          <p:cNvPr id="231428" name="Rectangle 4"/>
          <p:cNvSpPr>
            <a:spLocks noChangeArrowheads="1"/>
          </p:cNvSpPr>
          <p:nvPr/>
        </p:nvSpPr>
        <p:spPr bwMode="auto">
          <a:xfrm>
            <a:off x="1239566" y="3384472"/>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en-GB" altLang="en-US" sz="3600" dirty="0"/>
              <a:t>Educational Consequences</a:t>
            </a:r>
            <a:endParaRPr lang="en-US" altLang="en-US" sz="3600" dirty="0"/>
          </a:p>
        </p:txBody>
      </p:sp>
      <p:sp>
        <p:nvSpPr>
          <p:cNvPr id="231429" name="Text Box 5"/>
          <p:cNvSpPr txBox="1">
            <a:spLocks noChangeArrowheads="1"/>
          </p:cNvSpPr>
          <p:nvPr/>
        </p:nvSpPr>
        <p:spPr bwMode="auto">
          <a:xfrm>
            <a:off x="10056813" y="0"/>
            <a:ext cx="4318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50000"/>
              </a:spcBef>
              <a:buFontTx/>
              <a:buNone/>
            </a:pPr>
            <a:endParaRPr lang="en-US" altLang="en-US" sz="6600">
              <a:solidFill>
                <a:schemeClr val="folHlink"/>
              </a:solidFill>
            </a:endParaRPr>
          </a:p>
        </p:txBody>
      </p:sp>
    </p:spTree>
    <p:extLst>
      <p:ext uri="{BB962C8B-B14F-4D97-AF65-F5344CB8AC3E}">
        <p14:creationId xmlns:p14="http://schemas.microsoft.com/office/powerpoint/2010/main" val="408546125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bwMode="auto">
          <a:xfrm>
            <a:off x="1428635" y="119655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l"/>
            <a:r>
              <a:rPr lang="en-GB" altLang="en-US" b="1" dirty="0" smtClean="0"/>
              <a:t>Protective Consequences</a:t>
            </a:r>
            <a:endParaRPr lang="en-US" altLang="en-US" b="1" dirty="0" smtClean="0"/>
          </a:p>
        </p:txBody>
      </p:sp>
      <p:sp>
        <p:nvSpPr>
          <p:cNvPr id="233475" name="Rectangle 3"/>
          <p:cNvSpPr>
            <a:spLocks noGrp="1" noChangeArrowheads="1"/>
          </p:cNvSpPr>
          <p:nvPr>
            <p:ph type="body" idx="4294967295"/>
          </p:nvPr>
        </p:nvSpPr>
        <p:spPr>
          <a:xfrm>
            <a:off x="1501661" y="2039939"/>
            <a:ext cx="7991475" cy="3502217"/>
          </a:xfrm>
          <a:noFill/>
        </p:spPr>
        <p:txBody>
          <a:bodyPr/>
          <a:lstStyle/>
          <a:p>
            <a:pPr>
              <a:buFontTx/>
              <a:buNone/>
            </a:pPr>
            <a:r>
              <a:rPr lang="en-GB" altLang="en-US" sz="3600" dirty="0"/>
              <a:t>	</a:t>
            </a:r>
            <a:r>
              <a:rPr lang="en-GB" altLang="en-US" dirty="0" smtClean="0"/>
              <a:t>Increased staff ratio</a:t>
            </a:r>
          </a:p>
          <a:p>
            <a:pPr>
              <a:buFontTx/>
              <a:buNone/>
            </a:pPr>
            <a:r>
              <a:rPr lang="en-GB" altLang="en-US" sz="3600" dirty="0"/>
              <a:t>	</a:t>
            </a:r>
            <a:r>
              <a:rPr lang="en-GB" altLang="en-US" dirty="0" smtClean="0"/>
              <a:t>Limited access to outside space</a:t>
            </a:r>
          </a:p>
          <a:p>
            <a:pPr>
              <a:buFontTx/>
              <a:buNone/>
            </a:pPr>
            <a:r>
              <a:rPr lang="en-GB" altLang="en-US" dirty="0" smtClean="0"/>
              <a:t>   Escorted in social situations</a:t>
            </a:r>
          </a:p>
          <a:p>
            <a:pPr>
              <a:buFontTx/>
              <a:buNone/>
            </a:pPr>
            <a:r>
              <a:rPr lang="en-GB" altLang="en-US" dirty="0" smtClean="0"/>
              <a:t>	Differentiated teaching space</a:t>
            </a:r>
          </a:p>
          <a:p>
            <a:pPr>
              <a:buFontTx/>
              <a:buNone/>
            </a:pPr>
            <a:r>
              <a:rPr lang="en-GB" altLang="en-US" dirty="0" smtClean="0"/>
              <a:t>	Exclusion</a:t>
            </a:r>
            <a:endParaRPr lang="en-US" altLang="en-US" dirty="0" smtClean="0"/>
          </a:p>
        </p:txBody>
      </p:sp>
    </p:spTree>
    <p:extLst>
      <p:ext uri="{BB962C8B-B14F-4D97-AF65-F5344CB8AC3E}">
        <p14:creationId xmlns:p14="http://schemas.microsoft.com/office/powerpoint/2010/main" val="400786844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behaviour pics 041"/>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778476" y="393357"/>
            <a:ext cx="10024295" cy="5590032"/>
          </a:xfrm>
        </p:spPr>
      </p:pic>
    </p:spTree>
    <p:extLst>
      <p:ext uri="{BB962C8B-B14F-4D97-AF65-F5344CB8AC3E}">
        <p14:creationId xmlns:p14="http://schemas.microsoft.com/office/powerpoint/2010/main" val="31183909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bwMode="auto">
          <a:xfrm>
            <a:off x="1450937" y="120317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l"/>
            <a:r>
              <a:rPr lang="en-GB" altLang="en-US" b="1" dirty="0" smtClean="0">
                <a:solidFill>
                  <a:schemeClr val="tx1"/>
                </a:solidFill>
              </a:rPr>
              <a:t>Educational Consequences</a:t>
            </a:r>
            <a:endParaRPr lang="en-US" altLang="en-US" b="1" dirty="0" smtClean="0">
              <a:solidFill>
                <a:schemeClr val="tx1"/>
              </a:solidFill>
            </a:endParaRPr>
          </a:p>
        </p:txBody>
      </p:sp>
      <p:sp>
        <p:nvSpPr>
          <p:cNvPr id="235523" name="Rectangle 3"/>
          <p:cNvSpPr>
            <a:spLocks noGrp="1" noChangeArrowheads="1"/>
          </p:cNvSpPr>
          <p:nvPr>
            <p:ph type="body" idx="4294967295"/>
          </p:nvPr>
        </p:nvSpPr>
        <p:spPr>
          <a:xfrm>
            <a:off x="2092675" y="2374475"/>
            <a:ext cx="7991475" cy="4897437"/>
          </a:xfrm>
          <a:noFill/>
        </p:spPr>
        <p:txBody>
          <a:bodyPr/>
          <a:lstStyle/>
          <a:p>
            <a:pPr>
              <a:buFontTx/>
              <a:buNone/>
            </a:pPr>
            <a:r>
              <a:rPr lang="en-GB" altLang="en-US" sz="3600" dirty="0"/>
              <a:t>	</a:t>
            </a:r>
            <a:r>
              <a:rPr lang="en-GB" altLang="en-US" dirty="0" smtClean="0"/>
              <a:t>Completing tasks</a:t>
            </a:r>
          </a:p>
          <a:p>
            <a:pPr>
              <a:buFontTx/>
              <a:buNone/>
            </a:pPr>
            <a:r>
              <a:rPr lang="en-GB" altLang="en-US" dirty="0" smtClean="0"/>
              <a:t>	Rehearsing</a:t>
            </a:r>
          </a:p>
          <a:p>
            <a:pPr>
              <a:buFontTx/>
              <a:buNone/>
            </a:pPr>
            <a:r>
              <a:rPr lang="en-GB" altLang="en-US" dirty="0" smtClean="0"/>
              <a:t>	Assisting with repairs</a:t>
            </a:r>
          </a:p>
          <a:p>
            <a:pPr>
              <a:buFontTx/>
              <a:buNone/>
            </a:pPr>
            <a:r>
              <a:rPr lang="en-GB" altLang="en-US" dirty="0" smtClean="0"/>
              <a:t>	learning opportunities </a:t>
            </a:r>
          </a:p>
          <a:p>
            <a:pPr>
              <a:buFontTx/>
              <a:buNone/>
            </a:pPr>
            <a:r>
              <a:rPr lang="en-GB" altLang="en-US" dirty="0"/>
              <a:t> </a:t>
            </a:r>
            <a:r>
              <a:rPr lang="en-GB" altLang="en-US" dirty="0" smtClean="0"/>
              <a:t>  Role play</a:t>
            </a:r>
          </a:p>
          <a:p>
            <a:pPr>
              <a:buFontTx/>
              <a:buNone/>
            </a:pPr>
            <a:r>
              <a:rPr lang="en-GB" altLang="en-US" dirty="0" smtClean="0"/>
              <a:t>	Research</a:t>
            </a:r>
          </a:p>
          <a:p>
            <a:pPr>
              <a:buFontTx/>
              <a:buNone/>
            </a:pPr>
            <a:r>
              <a:rPr lang="en-GB" altLang="en-US" dirty="0" smtClean="0"/>
              <a:t>	Restorative meetings</a:t>
            </a:r>
            <a:endParaRPr lang="en-US" altLang="en-US" dirty="0" smtClean="0"/>
          </a:p>
        </p:txBody>
      </p:sp>
    </p:spTree>
    <p:extLst>
      <p:ext uri="{BB962C8B-B14F-4D97-AF65-F5344CB8AC3E}">
        <p14:creationId xmlns:p14="http://schemas.microsoft.com/office/powerpoint/2010/main" val="235820148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5) A Positive school environment</a:t>
            </a:r>
            <a:endParaRPr lang="en-GB" dirty="0"/>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961604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832"/>
            <a:ext cx="10515600" cy="1325563"/>
          </a:xfrm>
        </p:spPr>
        <p:txBody>
          <a:bodyPr>
            <a:normAutofit/>
          </a:bodyPr>
          <a:lstStyle/>
          <a:p>
            <a:pPr algn="ctr"/>
            <a:r>
              <a:rPr lang="en-GB" sz="5400" b="1" dirty="0" smtClean="0"/>
              <a:t>School Receptions</a:t>
            </a:r>
            <a:endParaRPr lang="en-GB" sz="5400" b="1" dirty="0"/>
          </a:p>
        </p:txBody>
      </p:sp>
      <p:sp>
        <p:nvSpPr>
          <p:cNvPr id="5" name="Content Placeholder 4"/>
          <p:cNvSpPr>
            <a:spLocks noGrp="1"/>
          </p:cNvSpPr>
          <p:nvPr>
            <p:ph sz="half" idx="2"/>
          </p:nvPr>
        </p:nvSpPr>
        <p:spPr/>
        <p:txBody>
          <a:bodyPr/>
          <a:lstStyle/>
          <a:p>
            <a:endParaRPr lang="en-GB"/>
          </a:p>
        </p:txBody>
      </p:sp>
      <p:pic>
        <p:nvPicPr>
          <p:cNvPr id="1030" name="Picture 6" descr="http://www.stwilliamofperth.org.uk/uploads/ReceptionAre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9928" y="4001294"/>
            <a:ext cx="5313872" cy="26555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easingwoldprimaryschool.co.uk/userfiles/image/dec07/Easingwold_551.jpg"/>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284670" y="913388"/>
            <a:ext cx="5279368" cy="276003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primarysite-prod.s3.amazonaws.com/ca0b7457216d4065882cb8a657bbfe84_1x1.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913387"/>
            <a:ext cx="5313872" cy="2760037"/>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336768" y="3967991"/>
            <a:ext cx="5294598" cy="2688831"/>
          </a:xfrm>
          <a:prstGeom prst="rect">
            <a:avLst/>
          </a:prstGeom>
        </p:spPr>
      </p:pic>
    </p:spTree>
    <p:extLst>
      <p:ext uri="{BB962C8B-B14F-4D97-AF65-F5344CB8AC3E}">
        <p14:creationId xmlns:p14="http://schemas.microsoft.com/office/powerpoint/2010/main" val="34243898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CEAAkGBw8TEBMRExIVFRASFRkWFhgXEBQSFhgYFhgWGBgaFRMYIzQgGxolGxUWIjEiMS0rLi4wGyEzODUsNyguLisBCgoKDg0OGxAQGywmICQxNy4yLTQwLywuLy8sMCw0MCwyLywsLCwsNDQtNzAsNy8tLCwvLSwsLCwsLCwsLCwsLP/AABEIAMIBAwMBEQACEQEDEQH/xAAbAAEAAgMBAQAAAAAAAAAAAAAAAgQBAwUGB//EADkQAAICAQMDAwEGAwcEAwAAAAECAAMRBBIhBRMxBiJBURQjMmFxkUJSoRYkM2KBsdEVQ4LwU2PB/8QAGwEBAAMBAQEBAAAAAAAAAAAAAAECAwQFBgf/xAA4EQACAQMCBAQEBAUEAwEAAAAAAQIDBBESIQUTMUEGIlFhMnGBkRRCobEVI1LB8BZy0fFTgpIz/9oADAMBAAIRAxEAPwD61PyQ7hAEAQBAEAQBAEAQBAEAQBAEAQBAEAQBAEAQBAEAQBAEAQBAEAQBAEAQBAEAQBAEAQBAEAQBAEAQBAEAQBAEAQBAEAQBAEAQBAEAQBAEAQBAEAQBAEAQBAEAQBAEAQBAEAQBAEAQBAEAQBAEAQBAEAQBAEAQBAEAQBAEAQBAEAQBAEAi7geSB+pxLxpzn8Kb+SyMhWB8EH9DmRKEovEk0DIYHxIcWuqBmQBAMEyUm3hAAyGsbMGYAgCAR3jnkceefH6y2iWyw9+nuDKkHkeJDTTwwZkAQDBYfvJUW90gZkAxuGcfMnS8ZxsDMgCAIAgCAIAgCAIAgCAIAgCAIAgHhvXmmFmt6euyh/bqfbqM9r8NX4sA8/SfoHhKtyeGXs9VSO9PenvPq+n9/Y5LhZnFbd+vQmLbKF0unq+y6b7TfYLH06hq121lgFDgDewVRyP3mfJpX1S5uq6rVuVTi4xqZjN5lh5076Vu9vqTlxSisLL7FH0x1Syt60DoU1HUtYtjBQFfCswK88ZYA+Z6PHuG0riFSeiWqnbUnFZeVmWGn64XqilKbWFnq2WqPUeptNFa3LWNRqdUne2K21KCe2qg+0swxyfoZy1vD9na86q6Tm6dKlLl5azKp8TePNheiLKrKWFnGW9/kOqeobxUgq1a2WrRbazU0VbGFbFN7Nc+1UBBBVcsTnGI4fwG1nXm69s4wc4wSnOWY6lnCUI5bxunLCS6idWSW0u3+dTn2a++yy297FIfoy39o1hqz3K7CygE+N4yfqODwJ6MbG1oW9K3p03mN24a02pLDWG2vbyr0e63KOUm3Jv8pffrWpwUS+rTJptDTeAalPdLIxPk+2tdgXAwcnz8Tz48HtMqpUozrOrXnTbUmtCT67LeTznzbYL8yXRPGFn5kdT6g11iX2I4pFXT69Xs7Qc72WxyhLfw+zHjPjxJo8D4ZQlRp1IOo5150dWppaU0k8Lvv8vmHVm8tPGFk9H1DWXnQrbXvFzpW33VSXN7tpbbW7AEYJ+eBPmLO0tocVlQr6eXGU15pOC2zjMopv8ATdm0pSdPK6lf0rqdW7Wd834AXb3dLVpx/Fnaa3bd8ecY4+s6fENvw+lGn+E5eW3nRUlP0xnUlj6EUXN51Z+2DxfUDd3NaXXPTE6hu1QVj3HBSsYwP+2pCMw8nP5T7q0/D8i0jTeLuVDFJteVNN+v5pbpehyyzmWfhzueh631XUq+qGntSujS6JNQgFSOGOLSFB8BCtYHj6YI+fmuGcMs50rad7SlKpWrSpybk1jpvj1Tf/OTac5Zel7JZNet9QapmvK316cabS1XhWrDd5rEZzyxyKwVC8c5Pn4OtrwGypwpKdGVV1asqeVJrlqLwui+Lv5tsESqyecPGFn5lbq3qzXJ7EQd66qrU0oV/DX2bLNQhPywanA+fvBOmw8McMq/zKkvJTlOlNp9Z64xpyW+2VLddPKyJ15rZdXv/wAm1OqPqbtFqPNT62/sDbgmpNPagP5lmVz+hEr/AAyjYW95Zraaow5jznzSqJ/TCaGtycZdsvH2NHSfVuuasXsodbNPfcEP2dQGqXcgpCWG11/hbK5BIPHia8Q8McLhU/Dwbi41IQ1ed5Uurk5RUE+60vGPUiFebWfZ+n/Zrbqd66ijUNcmosXp2ovVVQLhiK22+w8oSuB88NyfjVcOtp2la0jSlRg7inTbbbylqWrzd/XtuhrkpKWc7Nlj+0+prwftFWp/uFuqKrWq4dQpUEqfwcnHzwck/HM/DllcZjyJUcV40k3JvMXnL37v7brGCedJd87ZOr6R6tq7LTXcdyGhLQxOmV8sSDiul2PaI5Vjg8EHM8fxJwuxtqEalstMtbg1/MaaS65nGPmXdLK3WDSjOUnh/wBv7Hq58cdAgCAIAgCAIAgCAIAgCAIAgFPX9L01+3vUVW7c7e5UlmM4zjcOM4H7TstOI3dpn8PVlDPXS2s4+RWUIy6o1joejFRpGmoFLNuNYorCFuBuKYwTwOfymr4vfusq7rz1pY1annHpn0HLjjGCVvR9KyGttPS1ZbeVNKFS38xUjG78/MrDil7CpzY1pqWNOdTzj0z6DRHGMGbek6VqzU1FRqLFyhqQoWJyWK4xuyScyIcTvYVedGrNTxjVqecemfQaI4xgW9I0rdvdp6m7QxXmlDsH0TI9o4Hj6RT4pe09bhWmte8vM936v1DhF9jDdH0p2509J2Ia1zSh21kFSi8cIQSNvjBMR4pex1JVZeZ6nu95LdSfvnfI0R9DOp6TpbNncoqftY2bqkbZjxsyPb4Hj6RR4neUdfKqzjr+LEms/MOEX1Rts0VLFy1aE2LsclFJdOfa+R7l9x4PHJmMLyvBRUZtKL1Ld7P1Xo/cnSvQ3VoFAUABQMAAYAA8AD4ExnOU5OUnlvdv3JJSoK40VOLF7abbSTYNi4csNpLjHuJAAOfidDu67lCWt5h8Ly/Ljpj03I0r06kE6ZpgpUU1BWQVkCpADWM4QjHKDcfb45M0lxG7lJSlUk2pak8vaT/N8/cjRH0I6npOlsKF6KnNX+GWqRtmPGzI9vgePpLUeJ3lFSVKrOOv4sSaz8w4RfVG+zS1swdkUuoKhigLBW/EAx5AOBkTnhc1oQdOM2otptZ2bXR/NE4TeSCaCgCsCqsCr/DArUBOCPYMe3gkcfUy8724m5uVSTc/i3fm+fr9RpW23Qjp+maet2sSmtLLPxstaqzfPuYDJ5l63EbutTjSq1ZSjHom20vkQoRTykaq+iaVN3aprqdgw311Vo4LgBirAeThf2H0m0uL3lRrnVJTimnpk209PRNZ/wAyRy4rosHO6L6WWi0WmzeVratQKaqV97KzswrA3Odq5P8ASepxTxLO9t3QjDSnJSb1Sk8xTUUtT8qWei+5SFFRecnX0PTdPTu7NNdW45bt1rXk/U7RzPEur+6u8fiKkp46ZbePuaxjGPRFqchIgCAIAgCAIAgCAIAgCAIAgCAIAgCAIAgCAIAgCAIAgCAIAgCAIAgCAIAgCAIAgCAIAgCAIAgCAIBT6r1GvT1G2wkIGVeBk5dgi8fqwnbw+wrX1bkUcasN7vG0U2/0RWc1FZZrp6vS+ofTIS1tahrMKSqbvAZ/AY/y+ZpU4VcUrON5USUJvEcvzSx1aXVr36EKactKL887DRcZk4aBmQCn0/qNVwsKE4qtepsjHvrOGx+Wfmdt5w+vaShGqt5xU1jfyy3RWM1LOC5ONJt4RYp9K6lVqKlurJNbFgMjacozIeD+amdl/wAPr2Nd0Ky8ySe2+zSa/QrGaksotzjSbLGZC36ASWmuoPP671fpantR1uxQQLXXTW2VpkBvc6ggcEGfR2vhW/uaVOrTdP8AmLMYuaUpdtk/cylXim087HeRwQCCCGGQR8g88T56VOUZOMlutn7YNckpQCSk30AkJN9AIAgCAIAgCAIAgCAIAgCAIAgCAIAgHnfX2jtu0L11BjYbKSNo3EYtrJYD8gCf9J9N4Ru6NrxSNWu0oqM+uyeYPC+vQxuIuUMI4v8A0i/S167RIll2n1Ontsqs2737zVsrpa/yzEBgT9cT3ZcTteJ1LTiFSUadSlUjGcOi0KScZRXZJbNL5mWiUFKC3TX6mqnoGorK/Z62rts6WyO/K51H3e3uN/8AJ+PBPIm0+N2ldS/GTU4Ruk4rrin5s6V/T027kKnJfD/T+pDRene6Wrq01umpfRtVf3BtD3Er22Az73Uhm7n5+ZpdcbVslVuK8K01WUqenfTT31LotKawtJCpatksbb/Mq6fpGvusR7qWUdRdPtat4qTSMpQEf/YqsP8AynZccU4VbUJwt6kW7aL5TX55VU8//Daf0Kxp1JPzLr1+ht1nR9UVO6pjR/1HVWWIaDeGRye05oDA2Ln8/kHnExtuKWSn5aiVT8PSjGWrRhx+OOvEtLx7e3cmUJem2Wbqek2KND39PffpkS8dsopaqx3BqLVhzgBNyqcnaMZ2zGfE6NSV2rStTpVZSg9edpRjHE0paV1e7WFqfTJKg0o6k2tyn0npliJoE1Ole1ETVfcbkLpY15ZLCjMM+wkb/jOcjzO28vqdepdzs68YSbpfzMPS4qGJQTUXjffTtnoVjFpR1L12Kei6ZfZpNGxrNunFF4Cik6vbc17ncFDrhivAszxj4zmd1xxC2oX1zCM4wq64Nty5eYKCys6ZZSfWGNyijJxi+2H7nv36XZZ05NO+1rDVWrfaE7gJXYT3VR+W9vwx55yZ+bR4lRt+Lyu6aahqk1y3jZ5+FtdPmuh26G6el/qV/S3pxtK7sV0w3qB9xp3qPBz7iztkTp4/x+HEqUIRdXyvPnkpLp2xFEUqTg+xzk9NWX6jqAstvqoutX2psVbU7SBvcylscFTgienPxBRsrOxdGnTqVYQfmeW4S1PGyaXvumU5TlKWW0n+pR9RdGfu6ofZbbXautdA6crTtQDAckdoiwbi3yPn4nocH4rT5FvJXEIRUpO4jLrU1NvOMPWnHZLsylSDy9m/T2Idd6DrTc6IrFCE129eFOqpqNYr/wDJ1rf9/wDTThXGuGRto1arSkm6Gl9VSnPOr/1i2iKlOecL5/VGvV9E1LJp7baSy3PqL9RWdOdTtsu29rfQGUttrGwHnaZtb8Wso1a9C3qJOCpwpy1aMwhnViemWMyeprHmWxEqcsJterfc6HS/T7tqdH9orssrq0be60DiwXI1avtYgsq54yfGZ5d/xunTs7r8HOMZTrLaPeOhqTWUnhv2XUvCk3KOrsv7nup+fHWIAgCAIAgCAIAgCAIAgCAIAgCAIAgCAIAgCAIAgFLqXSNNqAovprs25270DYz5wT4zgZ+s7rLid3ZZ/DVJQz1w+uOmSsoRl1RZooRFVEUKigBVUBQAPAAHgTlrVqlabqVJOUnu2922WSSWEbJmBAEAQBAEAQBAEAQBAEAQBAEAQBAEAQBAEAQBAEAQBAEAQBAEAQBAEAQBAEAQBAEAQBAEAQBAEAQBAEAQBAEAQBAEAQBAEAQBAEAQDheresW6ZKO2K91+oSnNhYIodXO4lfoVE+g8O8KocQqVlXcsU6bniONTw0sbp+plWqOCWO7wU+l+qx/ehqTUPsrIpspZrK37oyqoMbi4PBXnkzuv/DDzbuxU3zlJ6ZpRlHT1b6JR75eCkK/XV29Dpab1JpX2gMysbRTteqyt1sZSyq6MMrkA4J4M8yv4evqOW4ppRc8qSknFPDcWm1LD6pbo0VWL/Yaf1Lo3ClbQQ9j1D2sPdUpZ85HACqTnxiKvh3iNJyjOnvGMZvddJvEcerb2x1CrQfc1af1Xo3Wxw7Ba6jcd1Nqbqh5srDL70/MZ8j6iXq+GeIUpwpuKbnLRtKLxN/llh+V+zwQq0H+5d0nV6rKWvTea0yf8GwFgo3ZRCNzgg8EA5+JxXHCq9vcxtqmlTePzRaWXjDecR98vbuWjNNakaendfpuftotwbBPv0t1S8f5nUDP5Te+4Hc2dLm1JU2s48tSEnv7RbZEaqk8LP2OR1f1Hcmss062aSpa6kfdqLGr3Fy4IUg/G3+s9rhvh+1r8Op3dSNablKUcU0njTjd5T9TOdWSm4rH1N/TfV9TaWi+1HSy9WIrSuy5sISGcKi57fg7seGE5rzwtXhfVre3kpQptLVKUYLMllRbbxq7YXdMtGunFN9y5qPVGkXbhncNWtuaqLbgK24V2KKdoOD5+k46Phu/qKTcVHTJw80oxzJdYrU1lkutBGNf6p0dLvW7PuqCtZtotcIrjIZ2VSAv5xaeG+IXVONWnGOJNqOZRTk49Uk3lv2Eq0IvDJar1LpK7e0znI2bmFbvWhtx2xZao2oWyMZI8j6ytDw9f1qPOjBY3wnJKUtHxaYt5ljvhEutBPAt9S6RbuwXbcHFZYVWGsWNgrW1oG0OcjjPzIp+H76dsrlRWlrUk5RUnFdZKLepr3wHVingj6Y6+usSxwjJ27WTDK4yFJAOWA5OMlfK+DL8d4JLhVSnCU1LVBS2a6tbrCb29H+bqhSq8xM7U8I0EAQBAEAQBAEAQBAEAQBAEAQBAEAQBAON6m6GNWNOpK7KdQlzq6b1dVV1KEeOd89vgfGHwyVacc6p03BNPDi201LPtjsZ1aevHs8kOrena3oSqgV0Gq5L69tQCCyttw3VrjIPgzThvHq1C6lXunKqpxcJZk9WmSxs3nDRE6SccR27nOu9KXWJqnsuQavUtSyslZVKjpiDVtBJJOckk+c/E9Oj4lt7arb06FJ8ikppxk05TVT4stJJdsL2KOi5Jtvd/2Neg9CV12PmwmltKaAgGMO9ddVtoP8zJUv8AWa3fjOpXoxShiaq69XrGMpShD5JtkRtkn12xgjpvR1ootqd6dzaVtMjrXYG9wwXcs5xnC5UcZGfymlfxdSlc060Izwqqqyi3HG35ViKz/ue/YhW7Sa26YPUrowaOy2SDXsbaxQ427ThhyP1HM+OldSV07iHXU5LOH3zunszp0+XDKfTfTumofuV93dgj3am+0YP+V2InffcevL2lyq2jGc7QjF7e6SZSNKMXlFTXelqr9RqLLgr13011AbfchQudyt8H3DH6TstPElaztKFG2zGVOcpt52kpY8rXdbb59SsqKlJt90c+70rqmGndr67NRRW9JZ0s22IxBViEYEONozyQ3PienR8T2dKVaFOlOFOpJTxFxzGS6paotaX22yijoSaWXutiHVPRTutSo1CmukVrYKbKrK3GTvqetwduWJFZyB9eTLWPi6nSnUnVjUeubk46oyjJYS0yUo4zhbyjhv0ErdtLGDRf0TWWanqFSWBK7tPp6Xstpd94Ndiu1bAgFwCcjnlx4xzvT4vw+hZWVerBuUKlSajGSWnzJpSTTeH277FXTm5SSfVIs3+ifvH2NWaLRUHW1HdgKlVCFwwU7lQeRweZhS8Y/wAiKqRkqkNeHFxSett75i5LDfZ7rqWdvvt0L2k6FqqbrezqEXTX6g6hwad1uWwbEVidu1iPOMgE4+s82441ZXVtT/EUZSrQp8tPViGFnTJpLOV6Zw+5dU5Rbw9m8lz070q3T99WdGre57a8KysBYzMQ+Tg4JAGJxcb4lRv3RqQi1KMIwllpp6FhNYX7lqcHDKfqdieIaCAIAgCAIAgCAIAgCAIAgCAIAgCAIAgCAIAgCAIAgCAIAgCAIAgCAIAgCAIAgCAIAgCAIAgCAIAgCAIAgCAIAgCAIAgCAIAgCAIAgCAIAgCAIAgCAIAgCAIAgCAIAgCAIAgCAIAgCAIB8q6vr7RZriX1ocao1UWJqzXpqmKIUW1S4CruOT7cYIHmfr/DrKjKjZxUaGl0lOcJU9VWaTepxajlvHvnO5wTk8y69dt9j0nUPVWoptagVC2zTVVNdgWlrHcEkVBEIHAJy2M5x9TPmbPwxa3dFXLqOEas5KHwpRUejnqkn7Yim0bSryi9OM46m7U+qrE1goatK6zYiKbe9X3FdVJeuwIa8gsRsJySPImFHwzRqcOdzCcpzUW2oaWouLe0o6lPG2dSTSRLrtTxg1/2r1ANlhor+zU6w6Rz3W7h+8FYdV24x7lyM88/TJuvDNo9FFVZc2dHmpaVp2Tbi3nPZ4ePmRz5bvGyeCXT/V1lt4UUf3drrKtwFpde3uAsf2bNpZCMBsjI8/E3fhOlQtXLm/zVCM8PSovVjyrza8pPOXHD3Ea7cumxLR9d112nOoSmpararLKibiXXaMp3V24ORzxnHzMa/BeGWt4rSpVm5wnCM1pWl6ms6XnbHTfGexKqTlHUksFnoPUr/wDpSam0p3fs/c3MzbT7NwawhcjPkgA45xmcvF7C1/js7S3UtGvThJZW+Go5eH7Zaz3wWpzlytT9Ct6Z9UWai/tM+lI2FsVWahn4I+LK1GOfrOrjnhyjYWvOgqucpedQS3/2zbz9CtKs5yxt+pG3qmor6nqESm7UIKKSES2tVQk2ZO2xgMnA8fTma0uG2lfglvUq1YUpcya1OMm5Ly7ZjFvb39Q5yVRpLOxy+heo9RX0zSNuS2567XY22XWWtscgbURWdvOCx4XienxLgFpccZuYtShCMoRWhRUVqiurk4xXrhbszhVkqafc6VXqrU3NWlFFe59EmrPcuYAbmZSg2rycqMHj/wDD5k/DVlbRnK6rTxGs6K0xTzhJqW7267r7GnOk8aV2yYr9Wai4j7PRWc6NNUe5ay43FwUG1Tk+zg8D/aTPwxaWizeVpf8A7OitMU90k1Ld++6+xHOlL4V2yabPVeBdqkRiBoKtQEa1tvvaz27PAbjlh54+k6F4aT5NlUmlmvOm5KKz5Y9c9WvZ9COd1kvTJv1vq26j7QLqE31V02IEtZge/YalVyVzkMOSB4+Jz2/ha2vHRdtVlplOcJakk1y1qbWHjddE38yXXcc6l/jB9VaoVWn7MWeqytdy139spZnNgUoLCE2kFQD8c4PE/wCmLN3NOHPxGcZPDcNeqOPLlScFqzlNtd+458tL2/cw/q+z7NXciV2A2tXY9YvtSoKpYGytU7ik+0bSOMjmIeFqP42dvUnKOIKUYy0RlPLxiMnLQ0vVPcc96U1/f/s9D0LqH2jT13ZrO8HPbc2JkEjhiAfjwQCPE+Z4tYfgbudv5vL/AFLEt/VJtfZ4fU2pz1RTL884uIAgCAIAgCAIAgCAIAgCAIAgCAc1uhaY16isplNUxa0FmO5mAUkc+3hR4xjGZ6i4zeRqUKsZ4lRSjB4WyW+Pf69SnLjhr1K1/pbSOVJWz2otZxqLV7iV/gW7DfeY/wA2Z1UvEl/TUlFx3bl8EXpcurjleXPsVdGLJ3+mtK1ptKvlnWxlF1oqZ0xtdqQ2wsNq/HwJSl4hv6VDkRksJOKemOpRecpSxlJ5ZLowbyUOmekKlsttu97Pq7NQgW20V+5t1ZsqyFZ1+uD+s9K/8U1qlGnRtvLFUlTbcY6tliWJdUn6ZKQoJNt+uTo0endKl3fVWDbmcL3rO2HfO51pzsDHJ5x8zy6vHr2rb/h5yWMKOdMdTjHonLGrC+ZdUop5NWj9KaKp96VnIDhFNtjJWLf8QVVk7U3fOAPpNLnxLxG4p8uc11i21GKlJw+HVJLMse/1IVGCeUi/0nptenqWmrd20/CGsZyB9AWJOB8D4nn8Q4hWv67uK+NT64Sjn3wu/uXhBRWEXJx5ZYq1dPqW57wPvbFVGOTyqZKjHgfiM6p31adtC1b8kG5JY7yxnf6EaVnUctfSOiCVIqOq0qyLtvuQlHbcyOytllJ5wcz1f9UcRc6k3KLc2pPMYvzRWFJJrZpd0Z8iGEvQpP6LqOpVskaZNIumRUutrsG2x2ILqQShVsEEnP0+Z6EPFtxCzlFYdWVV1G3GLjvFLo1s01nZFXQTl7YwT1Ho6l9SXYbdONKmnRa7bamAVnJUlCM1lWAxk5x44BlKXiu4o2KpxearqyqOUoxknlLD3ziSe+ewdBOWe2MHSv8ATekZXU14V6V05AZlHaQkqoAPGNx5HM8unx+/pyhJTy4zdRNpN65LDb9S7pRfb2J6zoOmtNhsr3d2tanyzcojFlxg8EMScjn9pnb8avbeMI0p40Sc1sviksP5prbD2JdOL6mgemNL22QiwlnWwu2oua3egwjC4tvBA4GD/vN34ivnWVVOKwnHSoRUMPqnHGHl+pHJjjBj+yuk2BALAy2NaLBqLlu7jrtZjeG3kleDk+MfSW/1Jf8ANdRuLzFR0uEXDSnlJRxhYe+xHJhjB0enaCqisVVLtRcn8RYksSSWZuSSSSSZ5l7fV72s69d5k/pstkklskltg0jFRWEWpyEi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YJA8yUm9kCPcX6j9/wBf+D+0typ/0v7DKBtX+YfHyPnx+8lUqj6Rf2GURTUVkBgylSAQdwwQeAf0zLSt6sZOMovK26PqRlBdRWeAy5P+YZ848fqCIlb1Y5zF7e31/YZRg6msFRvXLnC+4ckgkY+vCt+xhW1ZptQeF12ewyifdXGdwwPzHz4lOVPONL+xOUR+017d29dv13DH7y/4atq0aHn0wyNSB1Cce5eeB7hyT9JHIq4b0vbrsycoz3k/mHHHkf8AvwZHJqf0v7MZRivU1sAwdSp8EMMH9D/qJaVtWhLTKDz6YI1IxXqq2AYOpUjIIYEEfUH6fnJna1oS0yg0/kxqRNrVHBYAj8x+szVKbWVF4+ROUO6v1HH5j8v+R+8cqp/S/sxlGO8nncMfqPjH/I/eTyan9L+zGUSNig4JGePn68D+shU5tZSf2GTHdXONwyfHIk8mpjOl/ZjKHdXGdwwACeR4PgyOVPONL+wyh3V8bhnOPI8+MfvJ5NTrpf2YyiczAgCAIAgCAIAgCAIAgCAIAgGnV6ZLENbjcjeR9cHP+4E3trmpbVVVpPEl0ZEkpLDOaPTOjwfu/KqpPcfOF245zn+Hk/OWz+I59T/UXEf/ACd89F3+n29MLHRFOTD0N56Lp9wbacqAB72GAAQBwfoSP0mK4zdqLjqWG2+i6vq/vv8AMnlxNZ9PaXGO3xjb+N/H7y/8evu8/wBERyok7ehaZipKfhIYe5hyM4PB+MmRHjt9HVifXrsvb/gcqPoQr9PaUDaEONxf8bn3EEE+fJDGXn4gvpS1OSz06Lp6DlQMr6f0orNQr9hOfxNnIIIIbORyBKPj186qque626LH2HKhjGDLdC0x8qeDn/EfzjH1+gA/0krj16ukl9kOVExT0DSoFC142ZA9zfJBOeefEVOPX1TOqfX2QVKC7GR0HSg5FfO4N+JvIUL9fGFHEfx6+fWfbHRfMcqHoYX0/pQANh4x/wBx/gs3PP1Y/rhf5Rh/Hr7OdS79l3SX7fu/VjlRMD07pcbe3xt28u54/f8ArJlx++bzr/RDlQJX9B0rnc1Yzlj5Pl1VW4/RF/8ASZWnx2+prEZ+nZdm3+7DpQfYi/p3SkEFDypU/ePypOSDzz7uf1llx++XSS+y/wA6bfIcqJm/oGlcksmSSx/G3BY7jjnjkk/lmRT49fU1iM/Tsu3r6h0os2P0XTk5Kclt34mxnG0kjPyvBmcOM3kYqKl026Lp1/cnlxNR9PaXGNhwMfxvnC7gBnOcYdhNf4/fZypL7LHVPp06rJHKiSr6Fp1DAKQH2bsOwyazlT58gjzKT43eVGnKSbWcbL83UlUooyvQtMCDs5DBx7mOCBgfP0MPjl61jXs1johyonSnklxAEAQBAEAQBAEAQBAEAQBAEAQBAEAQBAEAQBAEAQBAEAQBAEAQBAEAQBAEAQBAEAQBAP/Z"/>
          <p:cNvSpPr>
            <a:spLocks noChangeAspect="1" noChangeArrowheads="1"/>
          </p:cNvSpPr>
          <p:nvPr/>
        </p:nvSpPr>
        <p:spPr bwMode="auto">
          <a:xfrm>
            <a:off x="155575" y="-2103438"/>
            <a:ext cx="5857875" cy="43910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4" name="Picture 6" descr="http://www.purefunsupply.com/v/vspfiles/photos/T-A6710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5637" y="377391"/>
            <a:ext cx="3384401" cy="544733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encrypted-tbn3.gstatic.com/images?q=tbn:ANd9GcS-YVQvzDnZj3m-6x7LkV47AUnXflHQFG34ULoZAS-JZJJhF7V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898539" y="18489"/>
            <a:ext cx="3767098" cy="376709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encrypted-tbn0.gstatic.com/images?q=tbn:ANd9GcQBvSnLVoAPE0IKemsP_wUZB-pBOFr7zm5WFOtc4U3Tv2Jg2sM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699" y="488515"/>
            <a:ext cx="4362716" cy="590491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ww.wrdpower.com/images/posters/teamwork.jpg"/>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bwMode="auto">
          <a:xfrm>
            <a:off x="5102661" y="3947566"/>
            <a:ext cx="3358854" cy="2710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9142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34837" y="365125"/>
            <a:ext cx="10818963" cy="5624195"/>
          </a:xfrm>
        </p:spPr>
      </p:pic>
    </p:spTree>
    <p:extLst>
      <p:ext uri="{BB962C8B-B14F-4D97-AF65-F5344CB8AC3E}">
        <p14:creationId xmlns:p14="http://schemas.microsoft.com/office/powerpoint/2010/main" val="32671117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3143" y="174171"/>
            <a:ext cx="11038113" cy="6422572"/>
          </a:xfrm>
        </p:spPr>
      </p:pic>
    </p:spTree>
    <p:extLst>
      <p:ext uri="{BB962C8B-B14F-4D97-AF65-F5344CB8AC3E}">
        <p14:creationId xmlns:p14="http://schemas.microsoft.com/office/powerpoint/2010/main" val="2292118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GB" sz="5400" b="1" dirty="0" smtClean="0"/>
              <a:t>TV Commercial Messages</a:t>
            </a:r>
            <a:endParaRPr lang="en-GB" sz="5400" b="1" dirty="0"/>
          </a:p>
        </p:txBody>
      </p:sp>
      <p:sp>
        <p:nvSpPr>
          <p:cNvPr id="6" name="Content Placeholder 5"/>
          <p:cNvSpPr>
            <a:spLocks noGrp="1"/>
          </p:cNvSpPr>
          <p:nvPr>
            <p:ph sz="half" idx="1"/>
          </p:nvPr>
        </p:nvSpPr>
        <p:spPr/>
        <p:txBody>
          <a:bodyPr>
            <a:normAutofit lnSpcReduction="10000"/>
          </a:bodyPr>
          <a:lstStyle/>
          <a:p>
            <a:r>
              <a:rPr lang="en-GB" dirty="0" smtClean="0"/>
              <a:t>“Happiness is a …</a:t>
            </a:r>
          </a:p>
          <a:p>
            <a:r>
              <a:rPr lang="en-GB" dirty="0" smtClean="0"/>
              <a:t>“</a:t>
            </a:r>
            <a:r>
              <a:rPr lang="en-GB" dirty="0" err="1" smtClean="0"/>
              <a:t>Beanz</a:t>
            </a:r>
            <a:r>
              <a:rPr lang="en-GB" dirty="0" smtClean="0"/>
              <a:t>, </a:t>
            </a:r>
            <a:r>
              <a:rPr lang="en-GB" dirty="0" err="1" smtClean="0"/>
              <a:t>meanz</a:t>
            </a:r>
            <a:r>
              <a:rPr lang="en-GB" dirty="0" smtClean="0"/>
              <a:t> …</a:t>
            </a:r>
          </a:p>
          <a:p>
            <a:r>
              <a:rPr lang="en-GB" dirty="0" smtClean="0"/>
              <a:t>“Heineken refreshes the parts …</a:t>
            </a:r>
          </a:p>
          <a:p>
            <a:r>
              <a:rPr lang="en-GB" dirty="0" smtClean="0"/>
              <a:t>"Because I'm …</a:t>
            </a:r>
          </a:p>
          <a:p>
            <a:r>
              <a:rPr lang="en-GB" dirty="0" smtClean="0"/>
              <a:t>“Ah …”</a:t>
            </a:r>
          </a:p>
          <a:p>
            <a:r>
              <a:rPr lang="en-GB" dirty="0" smtClean="0"/>
              <a:t>“I liked it so much …</a:t>
            </a:r>
          </a:p>
          <a:p>
            <a:r>
              <a:rPr lang="en-GB" dirty="0" smtClean="0"/>
              <a:t>“Don't just book it. </a:t>
            </a:r>
          </a:p>
          <a:p>
            <a:r>
              <a:rPr lang="en-GB" dirty="0" smtClean="0"/>
              <a:t>"No FT, </a:t>
            </a:r>
          </a:p>
          <a:p>
            <a:r>
              <a:rPr lang="en-GB" dirty="0" smtClean="0"/>
              <a:t>“The cold</a:t>
            </a:r>
            <a:endParaRPr lang="en-GB" dirty="0"/>
          </a:p>
        </p:txBody>
      </p:sp>
      <p:sp>
        <p:nvSpPr>
          <p:cNvPr id="7" name="Content Placeholder 6"/>
          <p:cNvSpPr>
            <a:spLocks noGrp="1"/>
          </p:cNvSpPr>
          <p:nvPr>
            <p:ph sz="half" idx="2"/>
          </p:nvPr>
        </p:nvSpPr>
        <p:spPr>
          <a:xfrm>
            <a:off x="6172199" y="1825625"/>
            <a:ext cx="5456209" cy="4351338"/>
          </a:xfrm>
        </p:spPr>
        <p:txBody>
          <a:bodyPr>
            <a:normAutofit lnSpcReduction="10000"/>
          </a:bodyPr>
          <a:lstStyle/>
          <a:p>
            <a:pPr marL="0" indent="0">
              <a:buNone/>
            </a:pPr>
            <a:r>
              <a:rPr lang="en-GB" dirty="0"/>
              <a:t>c</a:t>
            </a:r>
            <a:r>
              <a:rPr lang="en-GB" dirty="0" smtClean="0"/>
              <a:t>igar called Hamlet”</a:t>
            </a:r>
          </a:p>
          <a:p>
            <a:pPr marL="0" indent="0">
              <a:buNone/>
            </a:pPr>
            <a:r>
              <a:rPr lang="en-GB" dirty="0" smtClean="0"/>
              <a:t>Heinz”</a:t>
            </a:r>
          </a:p>
          <a:p>
            <a:pPr marL="0" indent="0">
              <a:buNone/>
            </a:pPr>
            <a:r>
              <a:rPr lang="en-GB" dirty="0"/>
              <a:t>o</a:t>
            </a:r>
            <a:r>
              <a:rPr lang="en-GB" dirty="0" smtClean="0"/>
              <a:t>ther beers cannot reach”</a:t>
            </a:r>
          </a:p>
          <a:p>
            <a:pPr marL="0" indent="0">
              <a:buNone/>
            </a:pPr>
            <a:r>
              <a:rPr lang="en-GB" dirty="0"/>
              <a:t>w</a:t>
            </a:r>
            <a:r>
              <a:rPr lang="en-GB" dirty="0" smtClean="0"/>
              <a:t>orth it”  (</a:t>
            </a:r>
            <a:r>
              <a:rPr lang="en-GB" dirty="0" err="1" smtClean="0"/>
              <a:t>L’Oreal</a:t>
            </a:r>
            <a:r>
              <a:rPr lang="en-GB" dirty="0" smtClean="0"/>
              <a:t>)</a:t>
            </a:r>
          </a:p>
          <a:p>
            <a:pPr marL="0" indent="0">
              <a:buNone/>
            </a:pPr>
            <a:r>
              <a:rPr lang="en-GB" dirty="0" err="1" smtClean="0"/>
              <a:t>Bisto</a:t>
            </a:r>
            <a:r>
              <a:rPr lang="en-GB" dirty="0" smtClean="0"/>
              <a:t>!”</a:t>
            </a:r>
          </a:p>
          <a:p>
            <a:pPr marL="0" indent="0">
              <a:buNone/>
            </a:pPr>
            <a:r>
              <a:rPr lang="en-GB" dirty="0" smtClean="0"/>
              <a:t>I bought the company” (Remington)</a:t>
            </a:r>
          </a:p>
          <a:p>
            <a:pPr marL="0" indent="0">
              <a:buNone/>
            </a:pPr>
            <a:r>
              <a:rPr lang="en-GB" dirty="0" smtClean="0"/>
              <a:t>Thomas Cook it”</a:t>
            </a:r>
          </a:p>
          <a:p>
            <a:pPr marL="0" indent="0">
              <a:buNone/>
            </a:pPr>
            <a:r>
              <a:rPr lang="en-GB" dirty="0" smtClean="0"/>
              <a:t>no comment”</a:t>
            </a:r>
          </a:p>
          <a:p>
            <a:pPr marL="0" indent="0">
              <a:buNone/>
            </a:pPr>
            <a:r>
              <a:rPr lang="en-GB" dirty="0"/>
              <a:t>n</a:t>
            </a:r>
            <a:r>
              <a:rPr lang="en-GB" dirty="0" smtClean="0"/>
              <a:t>ever bothered me anyway”</a:t>
            </a:r>
          </a:p>
          <a:p>
            <a:pPr marL="0" indent="0">
              <a:buNone/>
            </a:pPr>
            <a:endParaRPr lang="en-GB" dirty="0"/>
          </a:p>
        </p:txBody>
      </p:sp>
    </p:spTree>
    <p:extLst>
      <p:ext uri="{BB962C8B-B14F-4D97-AF65-F5344CB8AC3E}">
        <p14:creationId xmlns:p14="http://schemas.microsoft.com/office/powerpoint/2010/main" val="318365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2000"/>
                                        <p:tgtEl>
                                          <p:spTgt spid="7">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2000"/>
                                        <p:tgtEl>
                                          <p:spTgt spid="7">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2000"/>
                                        <p:tgtEl>
                                          <p:spTgt spid="7">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2000"/>
                                        <p:tgtEl>
                                          <p:spTgt spid="7">
                                            <p:txEl>
                                              <p:pRg st="4" end="4"/>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2000"/>
                                        <p:tgtEl>
                                          <p:spTgt spid="7">
                                            <p:txEl>
                                              <p:pRg st="5" end="5"/>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2000"/>
                                        <p:tgtEl>
                                          <p:spTgt spid="7">
                                            <p:txEl>
                                              <p:pRg st="6" end="6"/>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2000"/>
                                        <p:tgtEl>
                                          <p:spTgt spid="7">
                                            <p:txEl>
                                              <p:pRg st="7" end="7"/>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fade">
                                      <p:cBhvr>
                                        <p:cTn id="47" dur="2000"/>
                                        <p:tgtEl>
                                          <p:spTgt spid="7">
                                            <p:txEl>
                                              <p:pRg st="8" end="8"/>
                                            </p:txEl>
                                          </p:spTgt>
                                        </p:tgtEl>
                                      </p:cBhvr>
                                    </p:animEffec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1</a:t>
            </a:r>
            <a:r>
              <a:rPr lang="en-GB" dirty="0" smtClean="0"/>
              <a:t>) Staff need a safe space to be</a:t>
            </a:r>
            <a:br>
              <a:rPr lang="en-GB" dirty="0" smtClean="0"/>
            </a:br>
            <a:r>
              <a:rPr lang="en-GB" dirty="0"/>
              <a:t> </a:t>
            </a:r>
            <a:r>
              <a:rPr lang="en-GB" dirty="0" smtClean="0"/>
              <a:t>    curious about behaviour. </a:t>
            </a:r>
            <a:endParaRPr lang="en-GB" dirty="0"/>
          </a:p>
        </p:txBody>
      </p:sp>
      <p:sp>
        <p:nvSpPr>
          <p:cNvPr id="3" name="Text Placeholder 2"/>
          <p:cNvSpPr>
            <a:spLocks noGrp="1"/>
          </p:cNvSpPr>
          <p:nvPr>
            <p:ph type="body" idx="1"/>
          </p:nvPr>
        </p:nvSpPr>
        <p:spPr>
          <a:xfrm>
            <a:off x="1676400" y="4611765"/>
            <a:ext cx="10515600" cy="1500187"/>
          </a:xfrm>
        </p:spPr>
        <p:txBody>
          <a:bodyPr/>
          <a:lstStyle/>
          <a:p>
            <a:endParaRPr lang="en-GB" dirty="0">
              <a:solidFill>
                <a:schemeClr val="tx1"/>
              </a:solidFill>
            </a:endParaRPr>
          </a:p>
        </p:txBody>
      </p:sp>
    </p:spTree>
    <p:extLst>
      <p:ext uri="{BB962C8B-B14F-4D97-AF65-F5344CB8AC3E}">
        <p14:creationId xmlns:p14="http://schemas.microsoft.com/office/powerpoint/2010/main" val="11757946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GB" sz="5400" b="1" dirty="0"/>
              <a:t>Scrambled-sentence test</a:t>
            </a:r>
            <a:r>
              <a:rPr lang="en-GB" sz="5400" u="sng" dirty="0"/>
              <a:t/>
            </a:r>
            <a:br>
              <a:rPr lang="en-GB" sz="5400" u="sng" dirty="0"/>
            </a:br>
            <a:endParaRPr lang="en-GB" sz="5400" b="1" dirty="0"/>
          </a:p>
        </p:txBody>
      </p:sp>
      <p:sp>
        <p:nvSpPr>
          <p:cNvPr id="6" name="Content Placeholder 5"/>
          <p:cNvSpPr>
            <a:spLocks noGrp="1"/>
          </p:cNvSpPr>
          <p:nvPr>
            <p:ph idx="1"/>
          </p:nvPr>
        </p:nvSpPr>
        <p:spPr>
          <a:xfrm>
            <a:off x="1167384" y="1136470"/>
            <a:ext cx="10515600" cy="5584370"/>
          </a:xfrm>
        </p:spPr>
        <p:txBody>
          <a:bodyPr>
            <a:normAutofit fontScale="92500" lnSpcReduction="20000"/>
          </a:bodyPr>
          <a:lstStyle/>
          <a:p>
            <a:pPr marL="0" indent="0">
              <a:buNone/>
            </a:pPr>
            <a:r>
              <a:rPr lang="en-GB" dirty="0" smtClean="0"/>
              <a:t>Make </a:t>
            </a:r>
            <a:r>
              <a:rPr lang="en-GB" dirty="0"/>
              <a:t>a </a:t>
            </a:r>
            <a:r>
              <a:rPr lang="en-GB" dirty="0" smtClean="0"/>
              <a:t>four-word </a:t>
            </a:r>
            <a:r>
              <a:rPr lang="en-GB" dirty="0"/>
              <a:t>sentence as quickly as possible out of each </a:t>
            </a:r>
            <a:r>
              <a:rPr lang="en-GB" dirty="0" smtClean="0"/>
              <a:t>set of five words.</a:t>
            </a:r>
          </a:p>
          <a:p>
            <a:pPr marL="0" indent="0">
              <a:buNone/>
            </a:pPr>
            <a:endParaRPr lang="en-GB" dirty="0" smtClean="0"/>
          </a:p>
          <a:p>
            <a:pPr lvl="0"/>
            <a:r>
              <a:rPr lang="en-GB" dirty="0"/>
              <a:t>him was worried she always</a:t>
            </a:r>
          </a:p>
          <a:p>
            <a:pPr lvl="0"/>
            <a:r>
              <a:rPr lang="en-GB" dirty="0"/>
              <a:t>are from Florida oranges temperature</a:t>
            </a:r>
          </a:p>
          <a:p>
            <a:pPr lvl="0"/>
            <a:r>
              <a:rPr lang="en-GB" dirty="0"/>
              <a:t>ball the throw toss silently</a:t>
            </a:r>
          </a:p>
          <a:p>
            <a:pPr lvl="0"/>
            <a:r>
              <a:rPr lang="en-GB" dirty="0"/>
              <a:t>shoes give replace old the</a:t>
            </a:r>
          </a:p>
          <a:p>
            <a:pPr lvl="0"/>
            <a:r>
              <a:rPr lang="en-GB" dirty="0"/>
              <a:t>he observes occasionally people watches</a:t>
            </a:r>
          </a:p>
          <a:p>
            <a:pPr lvl="0"/>
            <a:r>
              <a:rPr lang="en-GB" dirty="0"/>
              <a:t>be will sweat lonely they</a:t>
            </a:r>
          </a:p>
          <a:p>
            <a:pPr lvl="0"/>
            <a:r>
              <a:rPr lang="en-GB" dirty="0"/>
              <a:t>sky the seamless </a:t>
            </a:r>
            <a:r>
              <a:rPr lang="en-GB" dirty="0" smtClean="0"/>
              <a:t>grey </a:t>
            </a:r>
            <a:r>
              <a:rPr lang="en-GB" dirty="0"/>
              <a:t>is</a:t>
            </a:r>
          </a:p>
          <a:p>
            <a:pPr lvl="0"/>
            <a:r>
              <a:rPr lang="en-GB" dirty="0"/>
              <a:t>should not withdraw forgetful we</a:t>
            </a:r>
          </a:p>
          <a:p>
            <a:pPr lvl="0"/>
            <a:r>
              <a:rPr lang="en-GB" dirty="0"/>
              <a:t>us bingo sing play let</a:t>
            </a:r>
          </a:p>
          <a:p>
            <a:pPr lvl="0"/>
            <a:r>
              <a:rPr lang="en-GB" dirty="0"/>
              <a:t>sunlight makes temperature wrinkle raisins</a:t>
            </a:r>
          </a:p>
          <a:p>
            <a:pPr marL="0" indent="0">
              <a:buNone/>
            </a:pPr>
            <a:endParaRPr lang="en-GB" dirty="0"/>
          </a:p>
        </p:txBody>
      </p:sp>
    </p:spTree>
    <p:extLst>
      <p:ext uri="{BB962C8B-B14F-4D97-AF65-F5344CB8AC3E}">
        <p14:creationId xmlns:p14="http://schemas.microsoft.com/office/powerpoint/2010/main" val="9063026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6720" y="1138446"/>
            <a:ext cx="10515600" cy="1325563"/>
          </a:xfrm>
        </p:spPr>
        <p:txBody>
          <a:bodyPr>
            <a:noAutofit/>
          </a:bodyPr>
          <a:lstStyle/>
          <a:p>
            <a:pPr algn="ctr"/>
            <a:r>
              <a:rPr lang="en-GB" sz="5400" b="1" dirty="0" smtClean="0"/>
              <a:t>“Priming </a:t>
            </a:r>
            <a:r>
              <a:rPr lang="en-GB" sz="5400" b="1" dirty="0"/>
              <a:t>is an implicit memory effect in which exposure to one stimulus influences a response to </a:t>
            </a:r>
            <a:r>
              <a:rPr lang="en-GB" sz="5400" b="1" dirty="0" smtClean="0"/>
              <a:t>a later stimulus”</a:t>
            </a:r>
            <a:endParaRPr lang="en-GB" sz="5400" b="1" dirty="0"/>
          </a:p>
        </p:txBody>
      </p:sp>
      <p:sp>
        <p:nvSpPr>
          <p:cNvPr id="4" name="Content Placeholder 3"/>
          <p:cNvSpPr>
            <a:spLocks noGrp="1"/>
          </p:cNvSpPr>
          <p:nvPr>
            <p:ph idx="1"/>
          </p:nvPr>
        </p:nvSpPr>
        <p:spPr>
          <a:xfrm>
            <a:off x="838200" y="3774169"/>
            <a:ext cx="10515600" cy="4351338"/>
          </a:xfrm>
        </p:spPr>
        <p:txBody>
          <a:bodyPr>
            <a:normAutofit/>
          </a:bodyPr>
          <a:lstStyle/>
          <a:p>
            <a:pPr marL="0" indent="0">
              <a:buNone/>
            </a:pPr>
            <a:r>
              <a:rPr lang="en-GB" sz="3600" i="1" dirty="0" smtClean="0"/>
              <a:t>“Priming </a:t>
            </a:r>
            <a:r>
              <a:rPr lang="en-GB" sz="3600" i="1" dirty="0"/>
              <a:t>is what we call it when exposure to some thing influences the </a:t>
            </a:r>
            <a:r>
              <a:rPr lang="en-GB" sz="3600" i="1" dirty="0" smtClean="0"/>
              <a:t>behaviour </a:t>
            </a:r>
            <a:r>
              <a:rPr lang="en-GB" sz="3600" i="1" dirty="0"/>
              <a:t>of an individual later on, without that individual being aware that the first thing is guiding their </a:t>
            </a:r>
            <a:r>
              <a:rPr lang="en-GB" sz="3600" i="1" dirty="0" smtClean="0"/>
              <a:t>behaviour.”</a:t>
            </a:r>
            <a:endParaRPr lang="en-GB" sz="3600" i="1" dirty="0"/>
          </a:p>
        </p:txBody>
      </p:sp>
    </p:spTree>
    <p:extLst>
      <p:ext uri="{BB962C8B-B14F-4D97-AF65-F5344CB8AC3E}">
        <p14:creationId xmlns:p14="http://schemas.microsoft.com/office/powerpoint/2010/main" val="305717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6498" y="531611"/>
            <a:ext cx="7697186" cy="6159122"/>
          </a:xfrm>
        </p:spPr>
      </p:pic>
    </p:spTree>
    <p:extLst>
      <p:ext uri="{BB962C8B-B14F-4D97-AF65-F5344CB8AC3E}">
        <p14:creationId xmlns:p14="http://schemas.microsoft.com/office/powerpoint/2010/main" val="28148516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XpertUS - Prof John Bargh - On Primi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38199" y="365125"/>
            <a:ext cx="10287001" cy="5578475"/>
          </a:xfrm>
        </p:spPr>
      </p:pic>
    </p:spTree>
    <p:extLst>
      <p:ext uri="{BB962C8B-B14F-4D97-AF65-F5344CB8AC3E}">
        <p14:creationId xmlns:p14="http://schemas.microsoft.com/office/powerpoint/2010/main" val="5616974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602" y="-189615"/>
            <a:ext cx="10759249" cy="1817997"/>
          </a:xfrm>
        </p:spPr>
        <p:txBody>
          <a:bodyPr>
            <a:normAutofit fontScale="90000"/>
          </a:bodyPr>
          <a:lstStyle/>
          <a:p>
            <a:r>
              <a:rPr lang="en-GB" sz="4000" dirty="0" smtClean="0">
                <a:latin typeface="Comic Sans MS" panose="030F0702030302020204" pitchFamily="66" charset="0"/>
              </a:rPr>
              <a:t/>
            </a:r>
            <a:br>
              <a:rPr lang="en-GB" sz="4000" dirty="0" smtClean="0">
                <a:latin typeface="Comic Sans MS" panose="030F0702030302020204" pitchFamily="66" charset="0"/>
              </a:rPr>
            </a:br>
            <a:r>
              <a:rPr lang="en-GB" sz="4000" dirty="0" smtClean="0">
                <a:latin typeface="Comic Sans MS" panose="030F0702030302020204" pitchFamily="66" charset="0"/>
              </a:rPr>
              <a:t/>
            </a:r>
            <a:br>
              <a:rPr lang="en-GB" sz="4000" dirty="0" smtClean="0">
                <a:latin typeface="Comic Sans MS" panose="030F0702030302020204" pitchFamily="66" charset="0"/>
              </a:rPr>
            </a:br>
            <a:r>
              <a:rPr lang="en-GB" b="1" dirty="0" smtClean="0">
                <a:latin typeface="+mn-lt"/>
              </a:rPr>
              <a:t>Prime pupils by continually telling them how you want them to behave.</a:t>
            </a:r>
            <a:r>
              <a:rPr lang="en-GB" dirty="0"/>
              <a:t/>
            </a:r>
            <a:br>
              <a:rPr lang="en-GB" dirty="0"/>
            </a:br>
            <a:endParaRPr lang="en-GB" dirty="0"/>
          </a:p>
        </p:txBody>
      </p:sp>
      <p:sp>
        <p:nvSpPr>
          <p:cNvPr id="3" name="Content Placeholder 2"/>
          <p:cNvSpPr>
            <a:spLocks noGrp="1"/>
          </p:cNvSpPr>
          <p:nvPr>
            <p:ph idx="1"/>
          </p:nvPr>
        </p:nvSpPr>
        <p:spPr>
          <a:xfrm>
            <a:off x="972444" y="1846345"/>
            <a:ext cx="9477487" cy="4353261"/>
          </a:xfrm>
        </p:spPr>
        <p:txBody>
          <a:bodyPr>
            <a:normAutofit/>
          </a:bodyPr>
          <a:lstStyle/>
          <a:p>
            <a:pPr marL="0" indent="0">
              <a:buNone/>
            </a:pPr>
            <a:endParaRPr lang="en-GB" altLang="en-US" sz="3200" dirty="0" smtClean="0"/>
          </a:p>
          <a:p>
            <a:pPr marL="0" indent="0">
              <a:buNone/>
            </a:pPr>
            <a:r>
              <a:rPr lang="en-GB" altLang="en-US" sz="3200" dirty="0"/>
              <a:t>S</a:t>
            </a:r>
            <a:r>
              <a:rPr lang="en-GB" altLang="en-US" sz="3200" dirty="0" smtClean="0"/>
              <a:t>tart </a:t>
            </a:r>
            <a:r>
              <a:rPr lang="en-GB" altLang="en-US" sz="3200" dirty="0"/>
              <a:t>with the </a:t>
            </a:r>
            <a:r>
              <a:rPr lang="en-GB" altLang="en-US" sz="3200" dirty="0" smtClean="0"/>
              <a:t>child's </a:t>
            </a:r>
            <a:r>
              <a:rPr lang="en-GB" altLang="en-US" sz="3200" dirty="0"/>
              <a:t>name first then “we</a:t>
            </a:r>
            <a:r>
              <a:rPr lang="en-GB" altLang="en-US" sz="3200" dirty="0" smtClean="0"/>
              <a:t>” and then end in “thanks”</a:t>
            </a:r>
            <a:endParaRPr lang="en-GB" altLang="en-US" sz="3200" dirty="0"/>
          </a:p>
          <a:p>
            <a:pPr marL="0" indent="0">
              <a:buNone/>
            </a:pPr>
            <a:endParaRPr lang="en-GB" altLang="en-US" sz="3200" dirty="0"/>
          </a:p>
          <a:p>
            <a:pPr marL="0" indent="0">
              <a:buNone/>
            </a:pPr>
            <a:r>
              <a:rPr lang="en-GB" altLang="en-US" sz="3200" i="1" dirty="0"/>
              <a:t>“</a:t>
            </a:r>
            <a:r>
              <a:rPr lang="en-GB" altLang="en-US" sz="3200" i="1" dirty="0" smtClean="0"/>
              <a:t>David, we …………………………….. thanks”</a:t>
            </a:r>
          </a:p>
          <a:p>
            <a:pPr marL="0" indent="0">
              <a:buNone/>
            </a:pPr>
            <a:endParaRPr lang="en-GB" altLang="en-US" sz="3200" dirty="0"/>
          </a:p>
          <a:p>
            <a:pPr marL="0" indent="0">
              <a:buNone/>
            </a:pPr>
            <a:endParaRPr lang="en-GB" i="1" dirty="0"/>
          </a:p>
        </p:txBody>
      </p:sp>
    </p:spTree>
    <p:extLst>
      <p:ext uri="{BB962C8B-B14F-4D97-AF65-F5344CB8AC3E}">
        <p14:creationId xmlns:p14="http://schemas.microsoft.com/office/powerpoint/2010/main" val="41652773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algn="ctr"/>
            <a:r>
              <a:rPr lang="en-GB" sz="5400" b="1" dirty="0" smtClean="0"/>
              <a:t>Nudging</a:t>
            </a:r>
            <a:endParaRPr lang="en-GB" sz="5400" b="1" dirty="0"/>
          </a:p>
        </p:txBody>
      </p:sp>
      <p:sp>
        <p:nvSpPr>
          <p:cNvPr id="3" name="Content Placeholder 2"/>
          <p:cNvSpPr>
            <a:spLocks noGrp="1"/>
          </p:cNvSpPr>
          <p:nvPr>
            <p:ph idx="1"/>
          </p:nvPr>
        </p:nvSpPr>
        <p:spPr>
          <a:xfrm>
            <a:off x="838200" y="1253400"/>
            <a:ext cx="10515600" cy="4792889"/>
          </a:xfrm>
        </p:spPr>
        <p:txBody>
          <a:bodyPr>
            <a:normAutofit/>
          </a:bodyPr>
          <a:lstStyle/>
          <a:p>
            <a:pPr marL="0" indent="0" algn="ctr">
              <a:buNone/>
            </a:pPr>
            <a:r>
              <a:rPr lang="en-GB" sz="3200" dirty="0" smtClean="0"/>
              <a:t>A behavioural “nudge” is getting you to do something without restraining your freedom of choice or changing incentives.</a:t>
            </a:r>
          </a:p>
          <a:p>
            <a:pPr marL="0" indent="0">
              <a:buNone/>
            </a:pPr>
            <a:endParaRPr lang="en-GB" sz="3200" dirty="0"/>
          </a:p>
          <a:p>
            <a:pPr marL="0" indent="0">
              <a:buNone/>
            </a:pPr>
            <a:r>
              <a:rPr lang="en-GB" sz="3200" dirty="0"/>
              <a:t>People do not always act rationally. In fact they act irrationally but in predictable ways.</a:t>
            </a:r>
          </a:p>
          <a:p>
            <a:pPr marL="0" indent="0">
              <a:buNone/>
            </a:pPr>
            <a:r>
              <a:rPr lang="en-GB" sz="3200" dirty="0"/>
              <a:t>Because their mistakes tend to be predictable, people can be encouraged to make better choices.</a:t>
            </a:r>
          </a:p>
          <a:p>
            <a:pPr marL="0" indent="0">
              <a:buNone/>
            </a:pPr>
            <a:r>
              <a:rPr lang="en-GB" sz="3200" dirty="0" smtClean="0"/>
              <a:t>How? </a:t>
            </a:r>
            <a:r>
              <a:rPr lang="en-GB" sz="3200" dirty="0"/>
              <a:t>by changing their choice architecture and giving them a nudge.</a:t>
            </a:r>
          </a:p>
          <a:p>
            <a:pPr marL="0" indent="0">
              <a:buNone/>
            </a:pPr>
            <a:endParaRPr lang="en-GB" dirty="0"/>
          </a:p>
        </p:txBody>
      </p:sp>
    </p:spTree>
    <p:extLst>
      <p:ext uri="{BB962C8B-B14F-4D97-AF65-F5344CB8AC3E}">
        <p14:creationId xmlns:p14="http://schemas.microsoft.com/office/powerpoint/2010/main" val="334469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pic>
        <p:nvPicPr>
          <p:cNvPr id="7" name="Content Placeholder 6" descr="http://media.npr.org/assets/news/2009/12/19/urinal-7b2504515ea2f4762a66b19a9675798c9a24237d.jpg"/>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38200" y="576943"/>
            <a:ext cx="5181600" cy="5367451"/>
          </a:xfrm>
          <a:prstGeom prst="rect">
            <a:avLst/>
          </a:prstGeom>
          <a:noFill/>
          <a:ln>
            <a:noFill/>
          </a:ln>
        </p:spPr>
      </p:pic>
      <p:pic>
        <p:nvPicPr>
          <p:cNvPr id="8" name="Content Placeholder 7" descr="http://nudges.org/wp-content/uploads/2008/05/soccer-1.jpg"/>
          <p:cNvPicPr>
            <a:picLocks noGrp="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576943"/>
            <a:ext cx="5181600" cy="5367451"/>
          </a:xfrm>
          <a:prstGeom prst="rect">
            <a:avLst/>
          </a:prstGeom>
          <a:noFill/>
          <a:ln>
            <a:noFill/>
          </a:ln>
        </p:spPr>
      </p:pic>
    </p:spTree>
    <p:extLst>
      <p:ext uri="{BB962C8B-B14F-4D97-AF65-F5344CB8AC3E}">
        <p14:creationId xmlns:p14="http://schemas.microsoft.com/office/powerpoint/2010/main" val="298299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72943" y="365125"/>
            <a:ext cx="4680857" cy="5596763"/>
          </a:xfrm>
        </p:spPr>
      </p:pic>
      <p:pic>
        <p:nvPicPr>
          <p:cNvPr id="7" name="Content Placeholder 6"/>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838200" y="365125"/>
            <a:ext cx="4920343" cy="5596763"/>
          </a:xfrm>
        </p:spPr>
      </p:pic>
    </p:spTree>
    <p:extLst>
      <p:ext uri="{BB962C8B-B14F-4D97-AF65-F5344CB8AC3E}">
        <p14:creationId xmlns:p14="http://schemas.microsoft.com/office/powerpoint/2010/main" val="348170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t>What “nudge” could reduce littering?</a:t>
            </a:r>
            <a:endParaRPr lang="en-GB" b="1"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828800"/>
            <a:ext cx="10515600" cy="4147457"/>
          </a:xfrm>
        </p:spPr>
      </p:pic>
    </p:spTree>
    <p:extLst>
      <p:ext uri="{BB962C8B-B14F-4D97-AF65-F5344CB8AC3E}">
        <p14:creationId xmlns:p14="http://schemas.microsoft.com/office/powerpoint/2010/main" val="323798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5"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87829" y="365125"/>
            <a:ext cx="10765971" cy="5591538"/>
          </a:xfrm>
        </p:spPr>
      </p:pic>
    </p:spTree>
    <p:extLst>
      <p:ext uri="{BB962C8B-B14F-4D97-AF65-F5344CB8AC3E}">
        <p14:creationId xmlns:p14="http://schemas.microsoft.com/office/powerpoint/2010/main" val="5716849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1215482" y="926757"/>
            <a:ext cx="10158761" cy="5499105"/>
          </a:xfrm>
        </p:spPr>
        <p:txBody>
          <a:bodyPr>
            <a:normAutofit/>
          </a:bodyPr>
          <a:lstStyle/>
          <a:p>
            <a:pPr marL="0" indent="0">
              <a:buNone/>
            </a:pPr>
            <a:endParaRPr lang="en-GB" dirty="0" smtClean="0"/>
          </a:p>
          <a:p>
            <a:pPr marL="0" indent="0">
              <a:buNone/>
            </a:pPr>
            <a:r>
              <a:rPr lang="en-GB" sz="3600" i="1" dirty="0" smtClean="0"/>
              <a:t>“All schools need to create a structured and safe space for staff to get together and think about the behaviour and feelings of the pupils, and of themselves.”</a:t>
            </a:r>
          </a:p>
          <a:p>
            <a:pPr marL="0" indent="0">
              <a:buNone/>
            </a:pPr>
            <a:endParaRPr lang="en-GB" sz="3600" i="1" dirty="0" smtClean="0"/>
          </a:p>
          <a:p>
            <a:pPr marL="0" indent="0">
              <a:buNone/>
            </a:pPr>
            <a:r>
              <a:rPr lang="en-GB" sz="3600" i="1" dirty="0" smtClean="0"/>
              <a:t>“School staff should be given time to be “curious” about behaviour”</a:t>
            </a:r>
          </a:p>
          <a:p>
            <a:pPr marL="0" indent="0">
              <a:buNone/>
            </a:pPr>
            <a:endParaRPr lang="en-GB" dirty="0"/>
          </a:p>
          <a:p>
            <a:pPr marL="0" indent="0">
              <a:buNone/>
            </a:pPr>
            <a:r>
              <a:rPr lang="en-GB" dirty="0" smtClean="0"/>
              <a:t>					</a:t>
            </a:r>
            <a:r>
              <a:rPr lang="en-GB" sz="2000" dirty="0"/>
              <a:t>Rita Pearson 2015</a:t>
            </a:r>
          </a:p>
        </p:txBody>
      </p:sp>
    </p:spTree>
    <p:extLst>
      <p:ext uri="{BB962C8B-B14F-4D97-AF65-F5344CB8AC3E}">
        <p14:creationId xmlns:p14="http://schemas.microsoft.com/office/powerpoint/2010/main" val="19751170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740228"/>
            <a:ext cx="5181600" cy="5175913"/>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740228"/>
            <a:ext cx="5181600" cy="5176916"/>
          </a:xfrm>
        </p:spPr>
      </p:pic>
    </p:spTree>
    <p:extLst>
      <p:ext uri="{BB962C8B-B14F-4D97-AF65-F5344CB8AC3E}">
        <p14:creationId xmlns:p14="http://schemas.microsoft.com/office/powerpoint/2010/main" val="6359834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244943" cy="1325563"/>
          </a:xfrm>
        </p:spPr>
        <p:txBody>
          <a:bodyPr/>
          <a:lstStyle/>
          <a:p>
            <a:r>
              <a:rPr lang="en-GB" b="1" dirty="0"/>
              <a:t>What “nudge” could </a:t>
            </a:r>
            <a:r>
              <a:rPr lang="en-GB" b="1" dirty="0" smtClean="0"/>
              <a:t>encourage healthier eating?</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4632" y="1133857"/>
            <a:ext cx="11137392" cy="4818888"/>
          </a:xfrm>
        </p:spPr>
      </p:pic>
    </p:spTree>
    <p:extLst>
      <p:ext uri="{BB962C8B-B14F-4D97-AF65-F5344CB8AC3E}">
        <p14:creationId xmlns:p14="http://schemas.microsoft.com/office/powerpoint/2010/main" val="25121782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1500378" y="100517"/>
            <a:ext cx="84963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200" b="1" dirty="0" smtClean="0">
                <a:latin typeface="Arial" panose="020B0604020202020204" pitchFamily="34" charset="0"/>
              </a:rPr>
              <a:t>The child's behaviour </a:t>
            </a:r>
            <a:r>
              <a:rPr lang="en-GB" altLang="en-US" sz="3200" b="1" dirty="0">
                <a:latin typeface="Arial" panose="020B0604020202020204" pitchFamily="34" charset="0"/>
              </a:rPr>
              <a:t>may…</a:t>
            </a:r>
            <a:endParaRPr lang="en-US" altLang="en-US" sz="3200" b="1" dirty="0">
              <a:latin typeface="Arial" panose="020B0604020202020204" pitchFamily="34" charset="0"/>
            </a:endParaRPr>
          </a:p>
        </p:txBody>
      </p:sp>
      <p:sp>
        <p:nvSpPr>
          <p:cNvPr id="111619" name="Text Box 3"/>
          <p:cNvSpPr txBox="1">
            <a:spLocks noChangeArrowheads="1"/>
          </p:cNvSpPr>
          <p:nvPr/>
        </p:nvSpPr>
        <p:spPr bwMode="auto">
          <a:xfrm>
            <a:off x="2135189" y="2133601"/>
            <a:ext cx="1800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latin typeface="Arial" panose="020B0604020202020204" pitchFamily="34" charset="0"/>
            </a:endParaRPr>
          </a:p>
        </p:txBody>
      </p:sp>
      <p:sp>
        <p:nvSpPr>
          <p:cNvPr id="111620" name="AutoShape 4"/>
          <p:cNvSpPr>
            <a:spLocks noChangeArrowheads="1"/>
          </p:cNvSpPr>
          <p:nvPr/>
        </p:nvSpPr>
        <p:spPr bwMode="auto">
          <a:xfrm>
            <a:off x="135350" y="791039"/>
            <a:ext cx="2581153" cy="1877872"/>
          </a:xfrm>
          <a:prstGeom prst="cloudCallout">
            <a:avLst>
              <a:gd name="adj1" fmla="val -29407"/>
              <a:gd name="adj2" fmla="val 172148"/>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sz="1400" dirty="0">
                <a:latin typeface="Arial" panose="020B0604020202020204" pitchFamily="34" charset="0"/>
              </a:rPr>
              <a:t>Leave you feeling de-skilled and worthless because of his own feelings</a:t>
            </a:r>
            <a:endParaRPr lang="en-US" altLang="en-US" sz="1400" dirty="0">
              <a:latin typeface="Arial" panose="020B0604020202020204" pitchFamily="34" charset="0"/>
            </a:endParaRPr>
          </a:p>
        </p:txBody>
      </p:sp>
      <p:sp>
        <p:nvSpPr>
          <p:cNvPr id="111621" name="AutoShape 5"/>
          <p:cNvSpPr>
            <a:spLocks noChangeArrowheads="1"/>
          </p:cNvSpPr>
          <p:nvPr/>
        </p:nvSpPr>
        <p:spPr bwMode="auto">
          <a:xfrm>
            <a:off x="8229600" y="501932"/>
            <a:ext cx="3051175" cy="1701519"/>
          </a:xfrm>
          <a:prstGeom prst="cloudCallout">
            <a:avLst>
              <a:gd name="adj1" fmla="val -43750"/>
              <a:gd name="adj2" fmla="val 70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sz="1400" dirty="0">
                <a:latin typeface="Arial" panose="020B0604020202020204" pitchFamily="34" charset="0"/>
              </a:rPr>
              <a:t>Reject you overtly or make out more subtly that she really doesn’t need you or your help</a:t>
            </a:r>
            <a:endParaRPr lang="en-US" altLang="en-US" sz="1400" dirty="0">
              <a:latin typeface="Arial" panose="020B0604020202020204" pitchFamily="34" charset="0"/>
            </a:endParaRPr>
          </a:p>
        </p:txBody>
      </p:sp>
      <p:sp>
        <p:nvSpPr>
          <p:cNvPr id="111622" name="AutoShape 6"/>
          <p:cNvSpPr>
            <a:spLocks noChangeArrowheads="1"/>
          </p:cNvSpPr>
          <p:nvPr/>
        </p:nvSpPr>
        <p:spPr bwMode="auto">
          <a:xfrm>
            <a:off x="2705800" y="1723880"/>
            <a:ext cx="2447926" cy="1824941"/>
          </a:xfrm>
          <a:prstGeom prst="cloudCallout">
            <a:avLst>
              <a:gd name="adj1" fmla="val -45097"/>
              <a:gd name="adj2" fmla="val 69954"/>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sz="1200" dirty="0">
                <a:latin typeface="Arial" panose="020B0604020202020204" pitchFamily="34" charset="0"/>
              </a:rPr>
              <a:t>Make you think that she doesn’t need any support – that she is perfectly fine to get on with things alone</a:t>
            </a:r>
            <a:endParaRPr lang="en-US" altLang="en-US" sz="1200" dirty="0">
              <a:latin typeface="Arial" panose="020B0604020202020204" pitchFamily="34" charset="0"/>
            </a:endParaRPr>
          </a:p>
        </p:txBody>
      </p:sp>
      <p:sp>
        <p:nvSpPr>
          <p:cNvPr id="111623" name="AutoShape 7"/>
          <p:cNvSpPr>
            <a:spLocks noChangeArrowheads="1"/>
          </p:cNvSpPr>
          <p:nvPr/>
        </p:nvSpPr>
        <p:spPr bwMode="auto">
          <a:xfrm>
            <a:off x="5591176" y="2205039"/>
            <a:ext cx="2881311" cy="1871661"/>
          </a:xfrm>
          <a:prstGeom prst="cloudCallout">
            <a:avLst>
              <a:gd name="adj1" fmla="val -42972"/>
              <a:gd name="adj2" fmla="val 95412"/>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sz="1200" dirty="0">
                <a:latin typeface="Arial" panose="020B0604020202020204" pitchFamily="34" charset="0"/>
              </a:rPr>
              <a:t>Attempt to shock or frighten you – by trying to take control as he has always felt so ‘out of control’ through abuse, neglect &amp; loss</a:t>
            </a:r>
            <a:endParaRPr lang="en-US" altLang="en-US" sz="1200" dirty="0">
              <a:latin typeface="Arial" panose="020B0604020202020204" pitchFamily="34" charset="0"/>
            </a:endParaRPr>
          </a:p>
        </p:txBody>
      </p:sp>
      <p:sp>
        <p:nvSpPr>
          <p:cNvPr id="111624" name="AutoShape 8"/>
          <p:cNvSpPr>
            <a:spLocks noChangeArrowheads="1"/>
          </p:cNvSpPr>
          <p:nvPr/>
        </p:nvSpPr>
        <p:spPr bwMode="auto">
          <a:xfrm>
            <a:off x="8986999" y="2203451"/>
            <a:ext cx="2506661" cy="1043569"/>
          </a:xfrm>
          <a:prstGeom prst="cloudCallout">
            <a:avLst>
              <a:gd name="adj1" fmla="val -42144"/>
              <a:gd name="adj2" fmla="val 153745"/>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sz="1600" dirty="0">
                <a:latin typeface="Arial" panose="020B0604020202020204" pitchFamily="34" charset="0"/>
              </a:rPr>
              <a:t>Push you to your emotional limits</a:t>
            </a:r>
            <a:endParaRPr lang="en-US" altLang="en-US" sz="1600" dirty="0">
              <a:latin typeface="Arial" panose="020B0604020202020204" pitchFamily="34" charset="0"/>
            </a:endParaRPr>
          </a:p>
        </p:txBody>
      </p:sp>
      <p:sp>
        <p:nvSpPr>
          <p:cNvPr id="111625" name="AutoShape 9"/>
          <p:cNvSpPr>
            <a:spLocks noChangeArrowheads="1"/>
          </p:cNvSpPr>
          <p:nvPr/>
        </p:nvSpPr>
        <p:spPr bwMode="auto">
          <a:xfrm>
            <a:off x="977547" y="3741273"/>
            <a:ext cx="2087564" cy="935138"/>
          </a:xfrm>
          <a:prstGeom prst="cloudCallout">
            <a:avLst>
              <a:gd name="adj1" fmla="val -42583"/>
              <a:gd name="adj2" fmla="val 241796"/>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sz="1400" dirty="0">
                <a:latin typeface="Arial" panose="020B0604020202020204" pitchFamily="34" charset="0"/>
              </a:rPr>
              <a:t>Find your vulnerabilities</a:t>
            </a:r>
            <a:endParaRPr lang="en-US" altLang="en-US" sz="1400" dirty="0">
              <a:latin typeface="Arial" panose="020B0604020202020204" pitchFamily="34" charset="0"/>
            </a:endParaRPr>
          </a:p>
        </p:txBody>
      </p:sp>
      <p:sp>
        <p:nvSpPr>
          <p:cNvPr id="111626" name="AutoShape 10"/>
          <p:cNvSpPr>
            <a:spLocks noChangeArrowheads="1"/>
          </p:cNvSpPr>
          <p:nvPr/>
        </p:nvSpPr>
        <p:spPr bwMode="auto">
          <a:xfrm>
            <a:off x="8715073" y="3247020"/>
            <a:ext cx="2972403" cy="1764818"/>
          </a:xfrm>
          <a:prstGeom prst="cloudCallout">
            <a:avLst>
              <a:gd name="adj1" fmla="val -78139"/>
              <a:gd name="adj2" fmla="val 13544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sz="1400" dirty="0">
                <a:latin typeface="Arial" panose="020B0604020202020204" pitchFamily="34" charset="0"/>
              </a:rPr>
              <a:t>Attempt to get you to behave ‘out of character’, for example to scream or yell at him</a:t>
            </a:r>
            <a:endParaRPr lang="en-US" altLang="en-US" sz="1400" dirty="0">
              <a:latin typeface="Arial" panose="020B0604020202020204" pitchFamily="34" charset="0"/>
            </a:endParaRPr>
          </a:p>
        </p:txBody>
      </p:sp>
      <p:sp>
        <p:nvSpPr>
          <p:cNvPr id="111627" name="AutoShape 11"/>
          <p:cNvSpPr>
            <a:spLocks noChangeArrowheads="1"/>
          </p:cNvSpPr>
          <p:nvPr/>
        </p:nvSpPr>
        <p:spPr bwMode="auto">
          <a:xfrm>
            <a:off x="4065187" y="3900367"/>
            <a:ext cx="2878139" cy="1936991"/>
          </a:xfrm>
          <a:prstGeom prst="cloudCallout">
            <a:avLst>
              <a:gd name="adj1" fmla="val -42477"/>
              <a:gd name="adj2" fmla="val 100069"/>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sz="1600" dirty="0">
                <a:latin typeface="Arial" panose="020B0604020202020204" pitchFamily="34" charset="0"/>
              </a:rPr>
              <a:t>Turn on you – to communicate how she feels about what she’s experienced in the past</a:t>
            </a:r>
            <a:endParaRPr lang="en-US" altLang="en-US" sz="1600" dirty="0">
              <a:latin typeface="Arial" panose="020B0604020202020204" pitchFamily="34" charset="0"/>
            </a:endParaRPr>
          </a:p>
        </p:txBody>
      </p:sp>
      <p:sp>
        <p:nvSpPr>
          <p:cNvPr id="111628" name="AutoShape 12"/>
          <p:cNvSpPr>
            <a:spLocks noChangeArrowheads="1"/>
          </p:cNvSpPr>
          <p:nvPr/>
        </p:nvSpPr>
        <p:spPr bwMode="auto">
          <a:xfrm>
            <a:off x="2135189" y="4868863"/>
            <a:ext cx="1929998" cy="1360727"/>
          </a:xfrm>
          <a:prstGeom prst="cloudCallout">
            <a:avLst>
              <a:gd name="adj1" fmla="val -43773"/>
              <a:gd name="adj2" fmla="val 125255"/>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sz="1400" dirty="0">
                <a:latin typeface="Arial" panose="020B0604020202020204" pitchFamily="34" charset="0"/>
              </a:rPr>
              <a:t>Leave you feeling confused at times</a:t>
            </a:r>
            <a:endParaRPr lang="en-US" altLang="en-US" sz="1400" dirty="0">
              <a:latin typeface="Arial" panose="020B0604020202020204" pitchFamily="34" charset="0"/>
            </a:endParaRPr>
          </a:p>
        </p:txBody>
      </p:sp>
      <p:sp>
        <p:nvSpPr>
          <p:cNvPr id="111629" name="AutoShape 13"/>
          <p:cNvSpPr>
            <a:spLocks noChangeArrowheads="1"/>
          </p:cNvSpPr>
          <p:nvPr/>
        </p:nvSpPr>
        <p:spPr bwMode="auto">
          <a:xfrm>
            <a:off x="6921570" y="4741526"/>
            <a:ext cx="2616059" cy="1447378"/>
          </a:xfrm>
          <a:prstGeom prst="cloudCallout">
            <a:avLst>
              <a:gd name="adj1" fmla="val -41852"/>
              <a:gd name="adj2" fmla="val 78505"/>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sz="1600" dirty="0">
                <a:latin typeface="Arial" panose="020B0604020202020204" pitchFamily="34" charset="0"/>
              </a:rPr>
              <a:t>Leave you feeling that you may have gone slightly mad!</a:t>
            </a:r>
            <a:endParaRPr lang="en-US" altLang="en-US" sz="1600" dirty="0">
              <a:latin typeface="Arial" panose="020B0604020202020204" pitchFamily="34" charset="0"/>
            </a:endParaRPr>
          </a:p>
        </p:txBody>
      </p:sp>
    </p:spTree>
    <p:extLst>
      <p:ext uri="{BB962C8B-B14F-4D97-AF65-F5344CB8AC3E}">
        <p14:creationId xmlns:p14="http://schemas.microsoft.com/office/powerpoint/2010/main" val="25534121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1847850" y="260350"/>
            <a:ext cx="849630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GB" altLang="en-US" sz="1000" b="1" dirty="0">
              <a:latin typeface="Arial" panose="020B0604020202020204" pitchFamily="34" charset="0"/>
            </a:endParaRPr>
          </a:p>
          <a:p>
            <a:pPr algn="ctr">
              <a:spcBef>
                <a:spcPct val="50000"/>
              </a:spcBef>
            </a:pPr>
            <a:r>
              <a:rPr lang="en-GB" altLang="en-US" sz="3200" b="1" dirty="0">
                <a:latin typeface="Arial" panose="020B0604020202020204" pitchFamily="34" charset="0"/>
              </a:rPr>
              <a:t>You may…</a:t>
            </a:r>
            <a:endParaRPr lang="en-US" altLang="en-US" sz="3200" b="1" dirty="0">
              <a:latin typeface="Arial" panose="020B0604020202020204" pitchFamily="34" charset="0"/>
            </a:endParaRPr>
          </a:p>
        </p:txBody>
      </p:sp>
      <p:sp>
        <p:nvSpPr>
          <p:cNvPr id="112643" name="Text Box 3"/>
          <p:cNvSpPr txBox="1">
            <a:spLocks noChangeArrowheads="1"/>
          </p:cNvSpPr>
          <p:nvPr/>
        </p:nvSpPr>
        <p:spPr bwMode="auto">
          <a:xfrm>
            <a:off x="2135189" y="2133601"/>
            <a:ext cx="1800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latin typeface="Arial" panose="020B0604020202020204" pitchFamily="34" charset="0"/>
            </a:endParaRPr>
          </a:p>
        </p:txBody>
      </p:sp>
      <p:sp>
        <p:nvSpPr>
          <p:cNvPr id="112644" name="AutoShape 4"/>
          <p:cNvSpPr>
            <a:spLocks noChangeArrowheads="1"/>
          </p:cNvSpPr>
          <p:nvPr/>
        </p:nvSpPr>
        <p:spPr bwMode="auto">
          <a:xfrm>
            <a:off x="590309" y="981076"/>
            <a:ext cx="3813417" cy="2884868"/>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EB7B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2645" name="Text Box 5"/>
          <p:cNvSpPr txBox="1">
            <a:spLocks noChangeArrowheads="1"/>
          </p:cNvSpPr>
          <p:nvPr/>
        </p:nvSpPr>
        <p:spPr bwMode="auto">
          <a:xfrm>
            <a:off x="1342663" y="1341439"/>
            <a:ext cx="244987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en-US" sz="1600" dirty="0">
                <a:latin typeface="Arial" panose="020B0604020202020204" pitchFamily="34" charset="0"/>
              </a:rPr>
              <a:t>Learn about child development in the process of the child getting stronger and becoming able to negotiate different developmental milestones</a:t>
            </a:r>
            <a:endParaRPr lang="en-US" altLang="en-US" sz="1600" dirty="0">
              <a:latin typeface="Arial" panose="020B0604020202020204" pitchFamily="34" charset="0"/>
            </a:endParaRPr>
          </a:p>
        </p:txBody>
      </p:sp>
      <p:sp>
        <p:nvSpPr>
          <p:cNvPr id="112646" name="AutoShape 6"/>
          <p:cNvSpPr>
            <a:spLocks noChangeArrowheads="1"/>
          </p:cNvSpPr>
          <p:nvPr/>
        </p:nvSpPr>
        <p:spPr bwMode="auto">
          <a:xfrm>
            <a:off x="8479622" y="731945"/>
            <a:ext cx="3369576" cy="2882793"/>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EB7B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2647" name="Text Box 7"/>
          <p:cNvSpPr txBox="1">
            <a:spLocks noChangeArrowheads="1"/>
          </p:cNvSpPr>
          <p:nvPr/>
        </p:nvSpPr>
        <p:spPr bwMode="auto">
          <a:xfrm>
            <a:off x="9120629" y="1170419"/>
            <a:ext cx="208756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latin typeface="Arial" panose="020B0604020202020204" pitchFamily="34" charset="0"/>
              </a:rPr>
              <a:t>Be in demand from schools, as you are viewed as valuable assets to the school community!</a:t>
            </a:r>
            <a:endParaRPr lang="en-US" altLang="en-US" dirty="0">
              <a:latin typeface="Arial" panose="020B0604020202020204" pitchFamily="34" charset="0"/>
            </a:endParaRPr>
          </a:p>
        </p:txBody>
      </p:sp>
      <p:sp>
        <p:nvSpPr>
          <p:cNvPr id="112648" name="AutoShape 8"/>
          <p:cNvSpPr>
            <a:spLocks noChangeArrowheads="1"/>
          </p:cNvSpPr>
          <p:nvPr/>
        </p:nvSpPr>
        <p:spPr bwMode="auto">
          <a:xfrm>
            <a:off x="1238492" y="4221162"/>
            <a:ext cx="3416060" cy="2636837"/>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EB7B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2649" name="Text Box 9"/>
          <p:cNvSpPr txBox="1">
            <a:spLocks noChangeArrowheads="1"/>
          </p:cNvSpPr>
          <p:nvPr/>
        </p:nvSpPr>
        <p:spPr bwMode="auto">
          <a:xfrm>
            <a:off x="2240907" y="4556067"/>
            <a:ext cx="1439863"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latin typeface="Arial" panose="020B0604020202020204" pitchFamily="34" charset="0"/>
              </a:rPr>
              <a:t>Become much stronger and more resilient people</a:t>
            </a:r>
            <a:endParaRPr lang="en-US" altLang="en-US" dirty="0">
              <a:latin typeface="Arial" panose="020B0604020202020204" pitchFamily="34" charset="0"/>
            </a:endParaRPr>
          </a:p>
        </p:txBody>
      </p:sp>
      <p:sp>
        <p:nvSpPr>
          <p:cNvPr id="112650" name="AutoShape 10"/>
          <p:cNvSpPr>
            <a:spLocks noChangeArrowheads="1"/>
          </p:cNvSpPr>
          <p:nvPr/>
        </p:nvSpPr>
        <p:spPr bwMode="auto">
          <a:xfrm>
            <a:off x="4119703" y="2460626"/>
            <a:ext cx="3920986" cy="3280156"/>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EB7B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2651" name="Text Box 11"/>
          <p:cNvSpPr txBox="1">
            <a:spLocks noChangeArrowheads="1"/>
          </p:cNvSpPr>
          <p:nvPr/>
        </p:nvSpPr>
        <p:spPr bwMode="auto">
          <a:xfrm>
            <a:off x="5277074" y="2763928"/>
            <a:ext cx="1655763"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600" dirty="0">
                <a:latin typeface="Arial" panose="020B0604020202020204" pitchFamily="34" charset="0"/>
              </a:rPr>
              <a:t>Know that you have made a real difference in a child’s life by giving them the opportunity for second chance learning</a:t>
            </a:r>
            <a:endParaRPr lang="en-US" altLang="en-US" sz="1600" dirty="0">
              <a:latin typeface="Arial" panose="020B0604020202020204" pitchFamily="34" charset="0"/>
            </a:endParaRPr>
          </a:p>
        </p:txBody>
      </p:sp>
      <p:sp>
        <p:nvSpPr>
          <p:cNvPr id="112652" name="AutoShape 12"/>
          <p:cNvSpPr>
            <a:spLocks noChangeArrowheads="1"/>
          </p:cNvSpPr>
          <p:nvPr/>
        </p:nvSpPr>
        <p:spPr bwMode="auto">
          <a:xfrm>
            <a:off x="7639054" y="3471942"/>
            <a:ext cx="3647270" cy="2838451"/>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EB7B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2653" name="Text Box 13"/>
          <p:cNvSpPr txBox="1">
            <a:spLocks noChangeArrowheads="1"/>
          </p:cNvSpPr>
          <p:nvPr/>
        </p:nvSpPr>
        <p:spPr bwMode="auto">
          <a:xfrm>
            <a:off x="8615363" y="3845688"/>
            <a:ext cx="172878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latin typeface="Arial" panose="020B0604020202020204" pitchFamily="34" charset="0"/>
              </a:rPr>
              <a:t>Become very skilled in getting alongside children with attachment difficulties</a:t>
            </a:r>
            <a:endParaRPr lang="en-US" altLang="en-US" dirty="0">
              <a:latin typeface="Arial" panose="020B0604020202020204" pitchFamily="34" charset="0"/>
            </a:endParaRPr>
          </a:p>
        </p:txBody>
      </p:sp>
    </p:spTree>
    <p:extLst>
      <p:ext uri="{BB962C8B-B14F-4D97-AF65-F5344CB8AC3E}">
        <p14:creationId xmlns:p14="http://schemas.microsoft.com/office/powerpoint/2010/main" val="1632204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end</a:t>
            </a:r>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1785863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789838" y="-2202292"/>
            <a:ext cx="6270455" cy="11158155"/>
          </a:xfrm>
        </p:spPr>
      </p:pic>
      <p:sp>
        <p:nvSpPr>
          <p:cNvPr id="5" name="Title 4"/>
          <p:cNvSpPr>
            <a:spLocks noGrp="1"/>
          </p:cNvSpPr>
          <p:nvPr>
            <p:ph type="title"/>
          </p:nvPr>
        </p:nvSpPr>
        <p:spPr/>
        <p:txBody>
          <a:bodyPr/>
          <a:lstStyle/>
          <a:p>
            <a:endParaRPr lang="en-GB"/>
          </a:p>
        </p:txBody>
      </p:sp>
    </p:spTree>
    <p:extLst>
      <p:ext uri="{BB962C8B-B14F-4D97-AF65-F5344CB8AC3E}">
        <p14:creationId xmlns:p14="http://schemas.microsoft.com/office/powerpoint/2010/main" val="30109261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1524001" y="-558800"/>
            <a:ext cx="24923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eaLnBrk="1" hangingPunct="1">
              <a:spcBef>
                <a:spcPct val="0"/>
              </a:spcBef>
              <a:buFontTx/>
              <a:buNone/>
            </a:pPr>
            <a:r>
              <a:rPr lang="en-GB" altLang="en-US" sz="1400">
                <a:ea typeface="Times New Roman" panose="02020603050405020304" pitchFamily="18" charset="0"/>
                <a:cs typeface="Arial" panose="020B0604020202020204" pitchFamily="34" charset="0"/>
              </a:rPr>
              <a:t>Risk Reduction Plan (</a:t>
            </a:r>
            <a:r>
              <a:rPr lang="en-GB" altLang="en-US" sz="1400" b="1" u="sng">
                <a:ea typeface="Times New Roman" panose="02020603050405020304" pitchFamily="18" charset="0"/>
                <a:cs typeface="Arial" panose="020B0604020202020204" pitchFamily="34" charset="0"/>
              </a:rPr>
              <a:t>CHILD</a:t>
            </a:r>
            <a:r>
              <a:rPr lang="en-GB" altLang="en-US" sz="1400">
                <a:ea typeface="Times New Roman" panose="02020603050405020304" pitchFamily="18" charset="0"/>
                <a:cs typeface="Arial" panose="020B0604020202020204" pitchFamily="34" charset="0"/>
              </a:rPr>
              <a:t>)</a:t>
            </a:r>
            <a:endParaRPr lang="en-US" altLang="en-US" sz="900">
              <a:latin typeface="Times New Roman" panose="02020603050405020304" pitchFamily="18" charset="0"/>
              <a:ea typeface="Times New Roman" panose="02020603050405020304" pitchFamily="18" charset="0"/>
              <a:cs typeface="Arial" panose="020B0604020202020204" pitchFamily="34" charset="0"/>
            </a:endParaRPr>
          </a:p>
          <a:p>
            <a:pPr>
              <a:spcBef>
                <a:spcPct val="0"/>
              </a:spcBef>
              <a:buFontTx/>
              <a:buNone/>
            </a:pPr>
            <a:endParaRPr lang="en-US" altLang="en-US" sz="1800">
              <a:ea typeface="Times New Roman" panose="02020603050405020304" pitchFamily="18" charset="0"/>
              <a:cs typeface="Arial" panose="020B0604020202020204" pitchFamily="34" charset="0"/>
            </a:endParaRPr>
          </a:p>
        </p:txBody>
      </p:sp>
      <p:sp>
        <p:nvSpPr>
          <p:cNvPr id="198659" name="Rectangle 3"/>
          <p:cNvSpPr>
            <a:spLocks noChangeArrowheads="1"/>
          </p:cNvSpPr>
          <p:nvPr/>
        </p:nvSpPr>
        <p:spPr bwMode="auto">
          <a:xfrm>
            <a:off x="1524001" y="43714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eaLnBrk="1" hangingPunct="1">
              <a:spcBef>
                <a:spcPct val="0"/>
              </a:spcBef>
              <a:buFontTx/>
              <a:buNone/>
            </a:pPr>
            <a:endParaRPr lang="en-GB" altLang="en-US" sz="1800"/>
          </a:p>
        </p:txBody>
      </p:sp>
      <p:sp>
        <p:nvSpPr>
          <p:cNvPr id="198660" name="Rectangle 4"/>
          <p:cNvSpPr>
            <a:spLocks noChangeArrowheads="1"/>
          </p:cNvSpPr>
          <p:nvPr/>
        </p:nvSpPr>
        <p:spPr bwMode="auto">
          <a:xfrm>
            <a:off x="1524001" y="54065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eaLnBrk="1" hangingPunct="1">
              <a:spcBef>
                <a:spcPct val="0"/>
              </a:spcBef>
              <a:buFontTx/>
              <a:buNone/>
            </a:pPr>
            <a:endParaRPr lang="en-GB" altLang="en-US" sz="1800"/>
          </a:p>
        </p:txBody>
      </p:sp>
      <p:sp>
        <p:nvSpPr>
          <p:cNvPr id="198661" name="Text Box 5"/>
          <p:cNvSpPr txBox="1">
            <a:spLocks noChangeArrowheads="1"/>
          </p:cNvSpPr>
          <p:nvPr/>
        </p:nvSpPr>
        <p:spPr bwMode="auto">
          <a:xfrm>
            <a:off x="2063751" y="1484313"/>
            <a:ext cx="8353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50000"/>
              </a:spcBef>
              <a:buFontTx/>
              <a:buNone/>
            </a:pPr>
            <a:endParaRPr lang="en-GB" altLang="en-US" sz="2400">
              <a:latin typeface="Times New Roman" panose="02020603050405020304" pitchFamily="18" charset="0"/>
            </a:endParaRPr>
          </a:p>
        </p:txBody>
      </p:sp>
      <p:graphicFrame>
        <p:nvGraphicFramePr>
          <p:cNvPr id="174086" name="Group 6"/>
          <p:cNvGraphicFramePr>
            <a:graphicFrameLocks noGrp="1"/>
          </p:cNvGraphicFramePr>
          <p:nvPr/>
        </p:nvGraphicFramePr>
        <p:xfrm>
          <a:off x="1703389" y="1125538"/>
          <a:ext cx="8785225" cy="431800"/>
        </p:xfrm>
        <a:graphic>
          <a:graphicData uri="http://schemas.openxmlformats.org/drawingml/2006/table">
            <a:tbl>
              <a:tblPr/>
              <a:tblGrid>
                <a:gridCol w="2936875"/>
                <a:gridCol w="1387475"/>
                <a:gridCol w="2147887"/>
                <a:gridCol w="2312988"/>
              </a:tblGrid>
              <a:tr h="4318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Verdana" pitchFamily="34" charset="0"/>
                          <a:cs typeface="Times New Roman" pitchFamily="18" charset="0"/>
                        </a:rPr>
                        <a:t>Name</a:t>
                      </a:r>
                      <a:endParaRPr kumimoji="0" lang="en-GB" sz="12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Verdana" pitchFamily="34" charset="0"/>
                          <a:cs typeface="Times New Roman" pitchFamily="18" charset="0"/>
                        </a:rPr>
                        <a:t>DOB</a:t>
                      </a:r>
                      <a:endParaRPr kumimoji="0" lang="en-GB" sz="12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Verdana" pitchFamily="34" charset="0"/>
                          <a:cs typeface="Times New Roman" pitchFamily="18" charset="0"/>
                        </a:rPr>
                        <a:t>Date</a:t>
                      </a:r>
                      <a:endParaRPr kumimoji="0" lang="en-GB" sz="12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Verdana" pitchFamily="34" charset="0"/>
                          <a:cs typeface="Times New Roman" pitchFamily="18" charset="0"/>
                        </a:rPr>
                        <a:t>Review Date</a:t>
                      </a:r>
                      <a:endParaRPr kumimoji="0" lang="en-GB" sz="12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98674" name="Rectangle 18"/>
          <p:cNvSpPr>
            <a:spLocks noChangeArrowheads="1"/>
          </p:cNvSpPr>
          <p:nvPr/>
        </p:nvSpPr>
        <p:spPr bwMode="auto">
          <a:xfrm>
            <a:off x="1703388" y="1301751"/>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eaLnBrk="1" hangingPunct="1">
              <a:spcBef>
                <a:spcPct val="0"/>
              </a:spcBef>
              <a:buFontTx/>
              <a:buNone/>
            </a:pPr>
            <a:endParaRPr lang="en-GB" altLang="en-US" sz="1800"/>
          </a:p>
        </p:txBody>
      </p:sp>
      <p:graphicFrame>
        <p:nvGraphicFramePr>
          <p:cNvPr id="174099" name="Group 19"/>
          <p:cNvGraphicFramePr>
            <a:graphicFrameLocks noGrp="1"/>
          </p:cNvGraphicFramePr>
          <p:nvPr/>
        </p:nvGraphicFramePr>
        <p:xfrm>
          <a:off x="1703389" y="1773239"/>
          <a:ext cx="8785225" cy="719137"/>
        </p:xfrm>
        <a:graphic>
          <a:graphicData uri="http://schemas.openxmlformats.org/drawingml/2006/table">
            <a:tbl>
              <a:tblPr/>
              <a:tblGrid>
                <a:gridCol w="1530350"/>
                <a:gridCol w="7254875"/>
              </a:tblGrid>
              <a:tr h="71913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Verdana" pitchFamily="34" charset="0"/>
                          <a:cs typeface="Times New Roman" pitchFamily="18" charset="0"/>
                        </a:rPr>
                        <a:t>Photo</a:t>
                      </a:r>
                      <a:endParaRPr kumimoji="0" lang="en-US" sz="1200" b="0" i="0" u="none" strike="noStrike" cap="none" normalizeH="0" baseline="0" dirty="0" smtClean="0">
                        <a:ln>
                          <a:noFill/>
                        </a:ln>
                        <a:solidFill>
                          <a:schemeClr val="tx1"/>
                        </a:solidFill>
                        <a:effectLst/>
                        <a:latin typeface="Arial"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Verdana" pitchFamily="34" charset="0"/>
                          <a:cs typeface="Times New Roman" pitchFamily="18" charset="0"/>
                        </a:rPr>
                        <a:t>Potential triggers and reduction measures</a:t>
                      </a:r>
                      <a:endParaRPr kumimoji="0" lang="en-US" sz="1200" b="0" i="0" u="none" strike="noStrike" cap="none" normalizeH="0" baseline="0" dirty="0" smtClean="0">
                        <a:ln>
                          <a:noFill/>
                        </a:ln>
                        <a:solidFill>
                          <a:schemeClr val="tx1"/>
                        </a:solidFill>
                        <a:effectLst/>
                        <a:latin typeface="Arial"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98683" name="Rectangle 27"/>
          <p:cNvSpPr>
            <a:spLocks noChangeArrowheads="1"/>
          </p:cNvSpPr>
          <p:nvPr/>
        </p:nvSpPr>
        <p:spPr bwMode="auto">
          <a:xfrm>
            <a:off x="1524001" y="29998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eaLnBrk="1" hangingPunct="1">
              <a:spcBef>
                <a:spcPct val="0"/>
              </a:spcBef>
              <a:buFontTx/>
              <a:buNone/>
            </a:pPr>
            <a:endParaRPr lang="en-GB" altLang="en-US" sz="1800"/>
          </a:p>
        </p:txBody>
      </p:sp>
      <p:graphicFrame>
        <p:nvGraphicFramePr>
          <p:cNvPr id="174108" name="Group 28"/>
          <p:cNvGraphicFramePr>
            <a:graphicFrameLocks noGrp="1"/>
          </p:cNvGraphicFramePr>
          <p:nvPr/>
        </p:nvGraphicFramePr>
        <p:xfrm>
          <a:off x="1703389" y="2708276"/>
          <a:ext cx="8785225" cy="2757489"/>
        </p:xfrm>
        <a:graphic>
          <a:graphicData uri="http://schemas.openxmlformats.org/drawingml/2006/table">
            <a:tbl>
              <a:tblPr/>
              <a:tblGrid>
                <a:gridCol w="4392612"/>
                <a:gridCol w="4392613"/>
              </a:tblGrid>
              <a:tr h="7921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Verdana" pitchFamily="34" charset="0"/>
                          <a:cs typeface="Times New Roman" pitchFamily="18" charset="0"/>
                        </a:rPr>
                        <a:t>What we want to see </a:t>
                      </a:r>
                      <a:endParaRPr kumimoji="0" lang="en-GB" sz="12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Verdana" pitchFamily="34" charset="0"/>
                          <a:cs typeface="Times New Roman" pitchFamily="18" charset="0"/>
                        </a:rPr>
                        <a:t>Strategies to maintain </a:t>
                      </a:r>
                      <a:endParaRPr kumimoji="0" lang="en-US" sz="1200" b="0" i="0" u="none" strike="noStrike" cap="none" normalizeH="0" baseline="0" dirty="0" smtClean="0">
                        <a:ln>
                          <a:noFill/>
                        </a:ln>
                        <a:solidFill>
                          <a:schemeClr val="tx1"/>
                        </a:solidFill>
                        <a:effectLst/>
                        <a:latin typeface="Arial"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55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Verdana" pitchFamily="34" charset="0"/>
                          <a:cs typeface="Times New Roman" pitchFamily="18" charset="0"/>
                        </a:rPr>
                        <a:t>First signs that things are not going well </a:t>
                      </a:r>
                      <a:endParaRPr kumimoji="0" lang="en-GB" sz="12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Verdana" pitchFamily="34" charset="0"/>
                          <a:cs typeface="Times New Roman" pitchFamily="18" charset="0"/>
                        </a:rPr>
                        <a:t>Strategies to support </a:t>
                      </a:r>
                      <a:endParaRPr kumimoji="0" lang="en-US" sz="1200" b="0" i="0" u="none" strike="noStrike" cap="none" normalizeH="0" baseline="0" dirty="0" smtClean="0">
                        <a:ln>
                          <a:noFill/>
                        </a:ln>
                        <a:solidFill>
                          <a:schemeClr val="tx1"/>
                        </a:solidFill>
                        <a:effectLst/>
                        <a:latin typeface="Arial"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540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Verdana" pitchFamily="34" charset="0"/>
                          <a:cs typeface="Times New Roman" pitchFamily="18" charset="0"/>
                        </a:rPr>
                        <a:t>Where this behaviour leads next </a:t>
                      </a:r>
                      <a:endParaRPr kumimoji="0" lang="en-GB" sz="12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Verdana" pitchFamily="34" charset="0"/>
                          <a:cs typeface="Times New Roman" pitchFamily="18" charset="0"/>
                        </a:rPr>
                        <a:t>Strategies needed </a:t>
                      </a:r>
                      <a:endParaRPr kumimoji="0" lang="en-US" sz="1200" b="0" i="0" u="none" strike="noStrike" cap="none" normalizeH="0" baseline="0" dirty="0" smtClean="0">
                        <a:ln>
                          <a:noFill/>
                        </a:ln>
                        <a:solidFill>
                          <a:schemeClr val="tx1"/>
                        </a:solidFill>
                        <a:effectLst/>
                        <a:latin typeface="Arial"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55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Verdana" pitchFamily="34" charset="0"/>
                          <a:cs typeface="Times New Roman" pitchFamily="18" charset="0"/>
                        </a:rPr>
                        <a:t>What we are trying to avoid </a:t>
                      </a:r>
                      <a:endParaRPr kumimoji="0" lang="en-GB" sz="12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Verdana" pitchFamily="34" charset="0"/>
                          <a:cs typeface="Times New Roman" pitchFamily="18" charset="0"/>
                        </a:rPr>
                        <a:t>Interventions necessary </a:t>
                      </a:r>
                      <a:endParaRPr kumimoji="0" lang="en-US" sz="1200" b="0" i="0" u="none" strike="noStrike" cap="none" normalizeH="0" baseline="0" dirty="0" smtClean="0">
                        <a:ln>
                          <a:noFill/>
                        </a:ln>
                        <a:solidFill>
                          <a:schemeClr val="tx1"/>
                        </a:solidFill>
                        <a:effectLst/>
                        <a:latin typeface="Arial"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98701" name="Text Box 47"/>
          <p:cNvSpPr txBox="1">
            <a:spLocks noChangeArrowheads="1"/>
          </p:cNvSpPr>
          <p:nvPr/>
        </p:nvSpPr>
        <p:spPr bwMode="auto">
          <a:xfrm>
            <a:off x="9983788" y="188913"/>
            <a:ext cx="4318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50000"/>
              </a:spcBef>
              <a:buFontTx/>
              <a:buNone/>
            </a:pPr>
            <a:endParaRPr lang="en-US" altLang="en-US" sz="6600">
              <a:solidFill>
                <a:schemeClr val="bg2"/>
              </a:solidFill>
            </a:endParaRPr>
          </a:p>
        </p:txBody>
      </p:sp>
    </p:spTree>
    <p:extLst>
      <p:ext uri="{BB962C8B-B14F-4D97-AF65-F5344CB8AC3E}">
        <p14:creationId xmlns:p14="http://schemas.microsoft.com/office/powerpoint/2010/main" val="252384526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8945" y="476335"/>
            <a:ext cx="10952188" cy="5811838"/>
          </a:xfrm>
        </p:spPr>
      </p:pic>
    </p:spTree>
    <p:extLst>
      <p:ext uri="{BB962C8B-B14F-4D97-AF65-F5344CB8AC3E}">
        <p14:creationId xmlns:p14="http://schemas.microsoft.com/office/powerpoint/2010/main" val="3579173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1033048" cy="2852737"/>
          </a:xfrm>
        </p:spPr>
        <p:txBody>
          <a:bodyPr>
            <a:normAutofit/>
          </a:bodyPr>
          <a:lstStyle/>
          <a:p>
            <a:r>
              <a:rPr lang="en-GB" sz="5400" dirty="0"/>
              <a:t>2</a:t>
            </a:r>
            <a:r>
              <a:rPr lang="en-GB" sz="5400" dirty="0" smtClean="0"/>
              <a:t>) Understanding what “Positive</a:t>
            </a:r>
            <a:br>
              <a:rPr lang="en-GB" sz="5400" dirty="0" smtClean="0"/>
            </a:br>
            <a:r>
              <a:rPr lang="en-GB" sz="5400" dirty="0"/>
              <a:t> </a:t>
            </a:r>
            <a:r>
              <a:rPr lang="en-GB" sz="5400" dirty="0" smtClean="0"/>
              <a:t>   Behaviour </a:t>
            </a:r>
            <a:r>
              <a:rPr lang="en-GB" sz="5400" dirty="0"/>
              <a:t>Management” is.</a:t>
            </a:r>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3635269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BCE975D-1544-4D00-8C42-47B1E97278F8}" vid="{3D5FBE6D-43F4-4201-8EFE-048CFD28B7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CSS powerpoint</Template>
  <TotalTime>294</TotalTime>
  <Words>3079</Words>
  <Application>Microsoft Office PowerPoint</Application>
  <PresentationFormat>Widescreen</PresentationFormat>
  <Paragraphs>411</Paragraphs>
  <Slides>54</Slides>
  <Notes>32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54</vt:i4>
      </vt:variant>
    </vt:vector>
  </HeadingPairs>
  <TitlesOfParts>
    <vt:vector size="64" baseType="lpstr">
      <vt:lpstr>ＭＳ Ｐゴシック</vt:lpstr>
      <vt:lpstr>Arial</vt:lpstr>
      <vt:lpstr>Bernard MT Condensed</vt:lpstr>
      <vt:lpstr>Calibri</vt:lpstr>
      <vt:lpstr>Calibri Light</vt:lpstr>
      <vt:lpstr>Comic Sans MS</vt:lpstr>
      <vt:lpstr>Times New Roman</vt:lpstr>
      <vt:lpstr>Verdana</vt:lpstr>
      <vt:lpstr>Wingdings</vt:lpstr>
      <vt:lpstr>Office Theme</vt:lpstr>
      <vt:lpstr>Working with pupils who present challenging behaviour</vt:lpstr>
      <vt:lpstr>PowerPoint Presentation</vt:lpstr>
      <vt:lpstr>5 key ideas which seem to make working with challenging behaviour easier.</vt:lpstr>
      <vt:lpstr>1) Staff need a safe space to be      curious about behaviour. </vt:lpstr>
      <vt:lpstr>PowerPoint Presentation</vt:lpstr>
      <vt:lpstr>PowerPoint Presentation</vt:lpstr>
      <vt:lpstr>PowerPoint Presentation</vt:lpstr>
      <vt:lpstr>PowerPoint Presentation</vt:lpstr>
      <vt:lpstr>2) Understanding what “Positive     Behaviour Management” is.</vt:lpstr>
      <vt:lpstr>PowerPoint Presentation</vt:lpstr>
      <vt:lpstr>Behaviour Response Plan.</vt:lpstr>
      <vt:lpstr>In our school, all staff challenge low level poor behaviour by describing the behaviour that we expect to see in the format below: </vt:lpstr>
      <vt:lpstr>PowerPoint Presentation</vt:lpstr>
      <vt:lpstr>PowerPoint Presentation</vt:lpstr>
      <vt:lpstr>3) Distribute attention evenly.</vt:lpstr>
      <vt:lpstr>PowerPoint Presentation</vt:lpstr>
      <vt:lpstr>PowerPoint Presentation</vt:lpstr>
      <vt:lpstr>How do we make sure the children's Physiological needs are met? </vt:lpstr>
      <vt:lpstr>How do we make sure the children feel safe? </vt:lpstr>
      <vt:lpstr>How do we make sure the children feel like they belong at our school? </vt:lpstr>
      <vt:lpstr>How do we make sure the children feel significant / how do we keep their self esteem high? </vt:lpstr>
      <vt:lpstr>PowerPoint Presentation</vt:lpstr>
      <vt:lpstr> </vt:lpstr>
      <vt:lpstr>PowerPoint Presentation</vt:lpstr>
      <vt:lpstr>4) A good understanding of Rewards and     sanctions.</vt:lpstr>
      <vt:lpstr>Conscious and Subconscious Behaviours</vt:lpstr>
      <vt:lpstr>PowerPoint Presentation</vt:lpstr>
      <vt:lpstr>PowerPoint Presentation</vt:lpstr>
      <vt:lpstr>I am …                The world is…                           Adults are…</vt:lpstr>
      <vt:lpstr>Protective Consequences</vt:lpstr>
      <vt:lpstr>Protective Consequences</vt:lpstr>
      <vt:lpstr>PowerPoint Presentation</vt:lpstr>
      <vt:lpstr>Educational Consequences</vt:lpstr>
      <vt:lpstr>5) A Positive school environment</vt:lpstr>
      <vt:lpstr>School Receptions</vt:lpstr>
      <vt:lpstr>PowerPoint Presentation</vt:lpstr>
      <vt:lpstr>PowerPoint Presentation</vt:lpstr>
      <vt:lpstr>PowerPoint Presentation</vt:lpstr>
      <vt:lpstr>TV Commercial Messages</vt:lpstr>
      <vt:lpstr>Scrambled-sentence test </vt:lpstr>
      <vt:lpstr>“Priming is an implicit memory effect in which exposure to one stimulus influences a response to a later stimulus”</vt:lpstr>
      <vt:lpstr>PowerPoint Presentation</vt:lpstr>
      <vt:lpstr>PowerPoint Presentation</vt:lpstr>
      <vt:lpstr>  Prime pupils by continually telling them how you want them to behave. </vt:lpstr>
      <vt:lpstr>Nudging</vt:lpstr>
      <vt:lpstr>PowerPoint Presentation</vt:lpstr>
      <vt:lpstr>PowerPoint Presentation</vt:lpstr>
      <vt:lpstr>What “nudge” could reduce littering?</vt:lpstr>
      <vt:lpstr>PowerPoint Presentation</vt:lpstr>
      <vt:lpstr>PowerPoint Presentation</vt:lpstr>
      <vt:lpstr>What “nudge” could encourage healthier eating?</vt:lpstr>
      <vt:lpstr>PowerPoint Presentation</vt:lpstr>
      <vt:lpstr>PowerPoint Presentation</vt:lpstr>
      <vt:lpstr>end</vt:lpstr>
    </vt:vector>
  </TitlesOfParts>
  <Company>CSS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steve.phillips</dc:creator>
  <cp:lastModifiedBy>P Langmead</cp:lastModifiedBy>
  <cp:revision>28</cp:revision>
  <cp:lastPrinted>2016-11-09T10:56:48Z</cp:lastPrinted>
  <dcterms:created xsi:type="dcterms:W3CDTF">2016-11-08T18:20:10Z</dcterms:created>
  <dcterms:modified xsi:type="dcterms:W3CDTF">2016-11-10T16:47:44Z</dcterms:modified>
</cp:coreProperties>
</file>