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11" r:id="rId1"/>
  </p:sldMasterIdLst>
  <p:notesMasterIdLst>
    <p:notesMasterId r:id="rId15"/>
  </p:notesMasterIdLst>
  <p:handoutMasterIdLst>
    <p:handoutMasterId r:id="rId16"/>
  </p:handoutMasterIdLst>
  <p:sldIdLst>
    <p:sldId id="261" r:id="rId2"/>
    <p:sldId id="263" r:id="rId3"/>
    <p:sldId id="264" r:id="rId4"/>
    <p:sldId id="259" r:id="rId5"/>
    <p:sldId id="265" r:id="rId6"/>
    <p:sldId id="266" r:id="rId7"/>
    <p:sldId id="267" r:id="rId8"/>
    <p:sldId id="268" r:id="rId9"/>
    <p:sldId id="269" r:id="rId10"/>
    <p:sldId id="262" r:id="rId11"/>
    <p:sldId id="270" r:id="rId12"/>
    <p:sldId id="271" r:id="rId13"/>
    <p:sldId id="272"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682560"/>
    <a:srgbClr val="00205B"/>
    <a:srgbClr val="8C4799"/>
    <a:srgbClr val="6A3460"/>
    <a:srgbClr val="7A9A01"/>
    <a:srgbClr val="CE0058"/>
    <a:srgbClr val="F3CF45"/>
    <a:srgbClr val="773141"/>
    <a:srgbClr val="5D4F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autoAdjust="0"/>
  </p:normalViewPr>
  <p:slideViewPr>
    <p:cSldViewPr>
      <p:cViewPr varScale="1">
        <p:scale>
          <a:sx n="116" d="100"/>
          <a:sy n="116" d="100"/>
        </p:scale>
        <p:origin x="15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76C424-72E7-44F4-AEE2-E8C0645FEBC6}" type="slidenum">
              <a:rPr lang="en-US"/>
              <a:pPr>
                <a:defRPr/>
              </a:pPr>
              <a:t>‹#›</a:t>
            </a:fld>
            <a:endParaRPr lang="en-US"/>
          </a:p>
        </p:txBody>
      </p:sp>
    </p:spTree>
    <p:extLst>
      <p:ext uri="{BB962C8B-B14F-4D97-AF65-F5344CB8AC3E}">
        <p14:creationId xmlns:p14="http://schemas.microsoft.com/office/powerpoint/2010/main" val="308148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a:ea typeface="ＭＳ Ｐゴシック"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a:ea typeface="ＭＳ Ｐゴシック"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6DD214E-EFA1-4449-A914-56417C3A9286}" type="slidenum">
              <a:rPr lang="en-US"/>
              <a:pPr>
                <a:defRPr/>
              </a:pPr>
              <a:t>‹#›</a:t>
            </a:fld>
            <a:endParaRPr lang="en-US"/>
          </a:p>
        </p:txBody>
      </p:sp>
    </p:spTree>
    <p:extLst>
      <p:ext uri="{BB962C8B-B14F-4D97-AF65-F5344CB8AC3E}">
        <p14:creationId xmlns:p14="http://schemas.microsoft.com/office/powerpoint/2010/main" val="482337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66490278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58463912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60165930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content and bullets">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189"/>
            <a:ext cx="8207375" cy="1224632"/>
          </a:xfrm>
          <a:prstGeom prst="rect">
            <a:avLst/>
          </a:prstGeom>
        </p:spPr>
        <p:txBody>
          <a:bodyPr/>
          <a:lstStyle>
            <a:lvl1pPr marL="0" indent="0">
              <a:buNone/>
              <a:defRPr sz="1800" baseline="0"/>
            </a:lvl1pPr>
          </a:lstStyle>
          <a:p>
            <a:pPr lvl="0"/>
            <a:r>
              <a:rPr lang="en-US" dirty="0" smtClean="0"/>
              <a:t>Always use at least size 18 font </a:t>
            </a:r>
          </a:p>
        </p:txBody>
      </p:sp>
      <p:sp>
        <p:nvSpPr>
          <p:cNvPr id="21" name="Title 20"/>
          <p:cNvSpPr>
            <a:spLocks noGrp="1"/>
          </p:cNvSpPr>
          <p:nvPr>
            <p:ph type="title"/>
          </p:nvPr>
        </p:nvSpPr>
        <p:spPr>
          <a:xfrm>
            <a:off x="468313" y="404664"/>
            <a:ext cx="8222679"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3" name="Content Placeholder 2"/>
          <p:cNvSpPr>
            <a:spLocks noGrp="1"/>
          </p:cNvSpPr>
          <p:nvPr>
            <p:ph sz="quarter" idx="13" hasCustomPrompt="1"/>
          </p:nvPr>
        </p:nvSpPr>
        <p:spPr>
          <a:xfrm>
            <a:off x="467544" y="2708274"/>
            <a:ext cx="8223448" cy="3815752"/>
          </a:xfrm>
          <a:prstGeom prst="rect">
            <a:avLst/>
          </a:prstGeom>
        </p:spPr>
        <p:txBody>
          <a:bodyPr/>
          <a:lstStyle>
            <a:lvl1pPr>
              <a:defRPr sz="1800" b="1">
                <a:solidFill>
                  <a:schemeClr val="tx1"/>
                </a:solidFill>
              </a:defRPr>
            </a:lvl1pPr>
            <a:lvl2pPr>
              <a:defRPr sz="1700" b="1">
                <a:solidFill>
                  <a:schemeClr val="tx2"/>
                </a:solidFill>
              </a:defRPr>
            </a:lvl2pPr>
            <a:lvl3pPr>
              <a:defRPr sz="1700" b="1">
                <a:solidFill>
                  <a:schemeClr val="tx2"/>
                </a:solidFill>
              </a:defRPr>
            </a:lvl3pPr>
            <a:lvl4pPr>
              <a:defRPr sz="1700" b="1">
                <a:solidFill>
                  <a:schemeClr val="tx2"/>
                </a:solidFill>
              </a:defRPr>
            </a:lvl4pPr>
            <a:lvl5pPr>
              <a:defRPr sz="1700" b="1">
                <a:solidFill>
                  <a:schemeClr val="tx2"/>
                </a:solidFill>
              </a:defRPr>
            </a:lvl5pPr>
          </a:lstStyle>
          <a:p>
            <a:pPr lvl="0"/>
            <a:r>
              <a:rPr lang="en-US" dirty="0" smtClean="0"/>
              <a:t>Always use at least size 18 font </a:t>
            </a:r>
          </a:p>
        </p:txBody>
      </p:sp>
    </p:spTree>
    <p:extLst>
      <p:ext uri="{BB962C8B-B14F-4D97-AF65-F5344CB8AC3E}">
        <p14:creationId xmlns:p14="http://schemas.microsoft.com/office/powerpoint/2010/main" val="8090680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99" userDrawn="1">
          <p15:clr>
            <a:srgbClr val="FBAE40"/>
          </p15:clr>
        </p15:guide>
        <p15:guide id="2" pos="2880" userDrawn="1">
          <p15:clr>
            <a:srgbClr val="FBAE40"/>
          </p15:clr>
        </p15:guide>
        <p15:guide id="3" orient="horz" pos="170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pyright Slide">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4" name="TextBox 3"/>
          <p:cNvSpPr txBox="1"/>
          <p:nvPr userDrawn="1"/>
        </p:nvSpPr>
        <p:spPr>
          <a:xfrm>
            <a:off x="7524328" y="6597352"/>
            <a:ext cx="1296144" cy="216024"/>
          </a:xfrm>
          <a:prstGeom prst="rect">
            <a:avLst/>
          </a:prstGeom>
          <a:noFill/>
        </p:spPr>
        <p:txBody>
          <a:bodyPr wrap="square" rtlCol="0">
            <a:spAutoFit/>
          </a:bodyPr>
          <a:lstStyle/>
          <a:p>
            <a:r>
              <a:rPr lang="en-US" sz="800" dirty="0" smtClean="0">
                <a:latin typeface="+mn-lt"/>
              </a:rPr>
              <a:t>© Essex County Council</a:t>
            </a:r>
          </a:p>
        </p:txBody>
      </p:sp>
    </p:spTree>
    <p:extLst>
      <p:ext uri="{BB962C8B-B14F-4D97-AF65-F5344CB8AC3E}">
        <p14:creationId xmlns:p14="http://schemas.microsoft.com/office/powerpoint/2010/main" val="39510087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but always remember to consider accessibility!</a:t>
            </a:r>
          </a:p>
        </p:txBody>
      </p:sp>
      <p:pic>
        <p:nvPicPr>
          <p:cNvPr id="8" name="Picture 7" descr="ECC_Primary_Logo_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9" cy="568882"/>
          </a:xfrm>
          <a:prstGeom prst="rect">
            <a:avLst/>
          </a:prstGeom>
        </p:spPr>
      </p:pic>
    </p:spTree>
    <p:extLst>
      <p:ext uri="{BB962C8B-B14F-4D97-AF65-F5344CB8AC3E}">
        <p14:creationId xmlns:p14="http://schemas.microsoft.com/office/powerpoint/2010/main" val="12742506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
        <p:nvSpPr>
          <p:cNvPr id="21" name="Title 20"/>
          <p:cNvSpPr>
            <a:spLocks noGrp="1"/>
          </p:cNvSpPr>
          <p:nvPr>
            <p:ph type="title"/>
          </p:nvPr>
        </p:nvSpPr>
        <p:spPr>
          <a:xfrm>
            <a:off x="467544" y="404664"/>
            <a:ext cx="8206680"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
        <p:nvSpPr>
          <p:cNvPr id="9" name="Content Placeholder 17"/>
          <p:cNvSpPr>
            <a:spLocks noGrp="1"/>
          </p:cNvSpPr>
          <p:nvPr>
            <p:ph sz="quarter" idx="13" hasCustomPrompt="1"/>
          </p:nvPr>
        </p:nvSpPr>
        <p:spPr>
          <a:xfrm>
            <a:off x="4716016" y="1268413"/>
            <a:ext cx="3958208"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 </a:t>
            </a:r>
          </a:p>
        </p:txBody>
      </p:sp>
    </p:spTree>
    <p:extLst>
      <p:ext uri="{BB962C8B-B14F-4D97-AF65-F5344CB8AC3E}">
        <p14:creationId xmlns:p14="http://schemas.microsoft.com/office/powerpoint/2010/main" val="28184969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67544" y="1268413"/>
            <a:ext cx="8208144" cy="5256931"/>
          </a:xfrm>
          <a:prstGeom prst="rect">
            <a:avLst/>
          </a:prstGeom>
        </p:spPr>
        <p:txBody>
          <a:bodyPr/>
          <a:lstStyle>
            <a:lvl1pPr marL="285750" indent="-285750">
              <a:buFont typeface="Arial" panose="020B0604020202020204" pitchFamily="34" charset="0"/>
              <a:buChar char="•"/>
              <a:defRPr sz="1800"/>
            </a:lvl1pPr>
          </a:lstStyle>
          <a:p>
            <a:pPr lvl="0"/>
            <a:r>
              <a:rPr lang="en-US" dirty="0" smtClean="0"/>
              <a:t>Always use at least size 18 font</a:t>
            </a:r>
          </a:p>
        </p:txBody>
      </p:sp>
      <p:sp>
        <p:nvSpPr>
          <p:cNvPr id="21" name="Title 20"/>
          <p:cNvSpPr>
            <a:spLocks noGrp="1"/>
          </p:cNvSpPr>
          <p:nvPr>
            <p:ph type="title"/>
          </p:nvPr>
        </p:nvSpPr>
        <p:spPr>
          <a:xfrm>
            <a:off x="467544" y="404664"/>
            <a:ext cx="8208144" cy="648072"/>
          </a:xfrm>
          <a:prstGeom prst="rect">
            <a:avLst/>
          </a:prstGeom>
        </p:spPr>
        <p:txBody>
          <a:bodyPr/>
          <a:lstStyle>
            <a:lvl1pPr>
              <a:defRPr sz="3200" b="1">
                <a:solidFill>
                  <a:schemeClr val="tx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3393072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Black Logo">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bg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bg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bg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9280"/>
            <a:ext cx="1169368" cy="568882"/>
          </a:xfrm>
          <a:prstGeom prst="rect">
            <a:avLst/>
          </a:prstGeom>
        </p:spPr>
      </p:pic>
    </p:spTree>
    <p:extLst>
      <p:ext uri="{BB962C8B-B14F-4D97-AF65-F5344CB8AC3E}">
        <p14:creationId xmlns:p14="http://schemas.microsoft.com/office/powerpoint/2010/main" val="38360132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Red Logo">
    <p:spTree>
      <p:nvGrpSpPr>
        <p:cNvPr id="1" name=""/>
        <p:cNvGrpSpPr/>
        <p:nvPr/>
      </p:nvGrpSpPr>
      <p:grpSpPr>
        <a:xfrm>
          <a:off x="0" y="0"/>
          <a:ext cx="0" cy="0"/>
          <a:chOff x="0" y="0"/>
          <a:chExt cx="0" cy="0"/>
        </a:xfrm>
      </p:grpSpPr>
      <p:sp>
        <p:nvSpPr>
          <p:cNvPr id="7171" name="Rectangle 3"/>
          <p:cNvSpPr>
            <a:spLocks noGrp="1" noChangeArrowheads="1"/>
          </p:cNvSpPr>
          <p:nvPr>
            <p:ph type="ctrTitle" hasCustomPrompt="1"/>
          </p:nvPr>
        </p:nvSpPr>
        <p:spPr>
          <a:xfrm>
            <a:off x="467544" y="1752600"/>
            <a:ext cx="8208144" cy="1388368"/>
          </a:xfrm>
          <a:prstGeom prst="rect">
            <a:avLst/>
          </a:prstGeom>
        </p:spPr>
        <p:txBody>
          <a:bodyPr/>
          <a:lstStyle>
            <a:lvl1pPr>
              <a:defRPr sz="4400" b="1" baseline="0">
                <a:solidFill>
                  <a:schemeClr val="tx1"/>
                </a:solidFill>
                <a:latin typeface="Arial Bold" panose="020B0704020202020204" pitchFamily="34" charset="0"/>
                <a:cs typeface="Arial Bold" panose="020B0704020202020204" pitchFamily="34" charset="0"/>
              </a:defRPr>
            </a:lvl1pPr>
          </a:lstStyle>
          <a:p>
            <a:pPr lvl="0"/>
            <a:r>
              <a:rPr lang="en-US" noProof="0" dirty="0" smtClean="0"/>
              <a:t>Click to add title</a:t>
            </a:r>
          </a:p>
        </p:txBody>
      </p:sp>
      <p:sp>
        <p:nvSpPr>
          <p:cNvPr id="7172" name="Rectangle 4"/>
          <p:cNvSpPr>
            <a:spLocks noGrp="1" noChangeArrowheads="1"/>
          </p:cNvSpPr>
          <p:nvPr>
            <p:ph type="subTitle" idx="1" hasCustomPrompt="1"/>
          </p:nvPr>
        </p:nvSpPr>
        <p:spPr>
          <a:xfrm>
            <a:off x="467544" y="1303784"/>
            <a:ext cx="8208144" cy="448816"/>
          </a:xfrm>
          <a:prstGeom prst="rect">
            <a:avLst/>
          </a:prstGeom>
        </p:spPr>
        <p:txBody>
          <a:bodyPr/>
          <a:lstStyle>
            <a:lvl1pPr marL="0" indent="0">
              <a:buFontTx/>
              <a:buNone/>
              <a:defRPr sz="2000" b="0">
                <a:solidFill>
                  <a:schemeClr val="tx1"/>
                </a:solidFill>
                <a:latin typeface="+mn-lt"/>
                <a:cs typeface="Arial Bold" panose="020B0704020202020204" pitchFamily="34" charset="0"/>
              </a:defRPr>
            </a:lvl1pPr>
          </a:lstStyle>
          <a:p>
            <a:pPr lvl="0"/>
            <a:r>
              <a:rPr lang="en-US" noProof="0" dirty="0" smtClean="0"/>
              <a:t>Click to add Service / Team</a:t>
            </a:r>
          </a:p>
        </p:txBody>
      </p:sp>
      <p:sp>
        <p:nvSpPr>
          <p:cNvPr id="7" name="Text Placeholder 6"/>
          <p:cNvSpPr>
            <a:spLocks noGrp="1"/>
          </p:cNvSpPr>
          <p:nvPr>
            <p:ph type="body" sz="quarter" idx="11" hasCustomPrompt="1"/>
          </p:nvPr>
        </p:nvSpPr>
        <p:spPr>
          <a:xfrm>
            <a:off x="467544" y="3593070"/>
            <a:ext cx="8208144" cy="1708138"/>
          </a:xfrm>
          <a:prstGeom prst="rect">
            <a:avLst/>
          </a:prstGeom>
        </p:spPr>
        <p:txBody>
          <a:bodyPr/>
          <a:lstStyle>
            <a:lvl1pPr marL="0" indent="0">
              <a:buNone/>
              <a:defRPr sz="1800" baseline="0">
                <a:solidFill>
                  <a:schemeClr val="tx1"/>
                </a:solidFill>
              </a:defRPr>
            </a:lvl1pPr>
          </a:lstStyle>
          <a:p>
            <a:pPr lvl="0"/>
            <a:r>
              <a:rPr lang="en-GB" dirty="0" smtClean="0"/>
              <a:t>You can change a slides background colour, </a:t>
            </a:r>
            <a:br>
              <a:rPr lang="en-GB" dirty="0" smtClean="0"/>
            </a:br>
            <a:r>
              <a:rPr lang="en-GB" dirty="0" smtClean="0"/>
              <a:t>but always remember to consider accessibility!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4328" y="5947334"/>
            <a:ext cx="1169368" cy="568881"/>
          </a:xfrm>
          <a:prstGeom prst="rect">
            <a:avLst/>
          </a:prstGeom>
        </p:spPr>
      </p:pic>
    </p:spTree>
    <p:extLst>
      <p:ext uri="{BB962C8B-B14F-4D97-AF65-F5344CB8AC3E}">
        <p14:creationId xmlns:p14="http://schemas.microsoft.com/office/powerpoint/2010/main" val="33609370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253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4074036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335457625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374541290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1475720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2315912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53046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8911061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2/28/2018</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solidFill>
                <a:schemeClr val="tx1"/>
              </a:solidFill>
            </a:endParaRPr>
          </a:p>
        </p:txBody>
      </p:sp>
    </p:spTree>
    <p:extLst>
      <p:ext uri="{BB962C8B-B14F-4D97-AF65-F5344CB8AC3E}">
        <p14:creationId xmlns:p14="http://schemas.microsoft.com/office/powerpoint/2010/main" val="28723957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544213AF-26F6-41FA-8D85-E2C5388D6E58}" type="datetimeFigureOut">
              <a:rPr lang="en-US" smtClean="0"/>
              <a:pPr eaLnBrk="1" latinLnBrk="0" hangingPunct="1"/>
              <a:t>2/28/2018</a:t>
            </a:fld>
            <a:endParaRPr lang="en-US" sz="1000" dirty="0">
              <a:solidFill>
                <a:schemeClr val="tx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000" dirty="0">
              <a:solidFill>
                <a:schemeClr val="tx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BC35B-A44B-4119-B8DA-DE9E3DFADA20}" type="slidenum">
              <a:rPr kumimoji="0" lang="en-US" smtClean="0"/>
              <a:pPr eaLnBrk="1" latinLnBrk="0" hangingPunct="1"/>
              <a:t>‹#›</a:t>
            </a:fld>
            <a:endParaRPr kumimoji="0" lang="en-US" sz="1000" b="0">
              <a:solidFill>
                <a:schemeClr val="tx1"/>
              </a:solidFill>
            </a:endParaRPr>
          </a:p>
        </p:txBody>
      </p:sp>
    </p:spTree>
    <p:extLst>
      <p:ext uri="{BB962C8B-B14F-4D97-AF65-F5344CB8AC3E}">
        <p14:creationId xmlns:p14="http://schemas.microsoft.com/office/powerpoint/2010/main" val="260170926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686" r:id="rId14"/>
    <p:sldLayoutId id="2147483689" r:id="rId15"/>
    <p:sldLayoutId id="2147483687" r:id="rId16"/>
    <p:sldLayoutId id="2147483693" r:id="rId17"/>
    <p:sldLayoutId id="2147483692" r:id="rId18"/>
    <p:sldLayoutId id="2147483696"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7544" y="1916832"/>
            <a:ext cx="8223448" cy="4607194"/>
          </a:xfrm>
        </p:spPr>
        <p:txBody>
          <a:bodyPr/>
          <a:lstStyle/>
          <a:p>
            <a:pPr marL="0" indent="0" algn="ctr">
              <a:buNone/>
            </a:pPr>
            <a:r>
              <a:rPr lang="en-GB" sz="2800" dirty="0" smtClean="0"/>
              <a:t>	</a:t>
            </a:r>
            <a:r>
              <a:rPr lang="en-GB" sz="3600" b="1" dirty="0" smtClean="0">
                <a:solidFill>
                  <a:srgbClr val="0033A0"/>
                </a:solidFill>
              </a:rPr>
              <a:t>“</a:t>
            </a:r>
            <a:r>
              <a:rPr lang="en-GB" sz="3600" b="1" dirty="0">
                <a:solidFill>
                  <a:srgbClr val="0033A0"/>
                </a:solidFill>
              </a:rPr>
              <a:t>Inclusive, good quality education is a foundation for dynamic and equitable societies” </a:t>
            </a:r>
          </a:p>
          <a:p>
            <a:pPr marL="0" indent="0" algn="ctr">
              <a:buNone/>
            </a:pPr>
            <a:r>
              <a:rPr lang="en-GB" sz="3200" b="1" dirty="0">
                <a:solidFill>
                  <a:srgbClr val="0033A0"/>
                </a:solidFill>
              </a:rPr>
              <a:t>Desmond Tutu</a:t>
            </a:r>
          </a:p>
          <a:p>
            <a:endParaRPr lang="en-GB" b="1" dirty="0">
              <a:solidFill>
                <a:srgbClr val="0033A0"/>
              </a:solidFill>
            </a:endParaRPr>
          </a:p>
        </p:txBody>
      </p:sp>
      <p:sp>
        <p:nvSpPr>
          <p:cNvPr id="3" name="Title 2"/>
          <p:cNvSpPr>
            <a:spLocks noGrp="1"/>
          </p:cNvSpPr>
          <p:nvPr>
            <p:ph type="title"/>
          </p:nvPr>
        </p:nvSpPr>
        <p:spPr>
          <a:xfrm>
            <a:off x="468313" y="404664"/>
            <a:ext cx="8222679" cy="1152128"/>
          </a:xfrm>
        </p:spPr>
        <p:txBody>
          <a:bodyPr>
            <a:normAutofit/>
          </a:bodyPr>
          <a:lstStyle/>
          <a:p>
            <a:pPr algn="ctr"/>
            <a:r>
              <a:rPr lang="en-GB" sz="5400" dirty="0" smtClean="0">
                <a:solidFill>
                  <a:srgbClr val="0033A0"/>
                </a:solidFill>
              </a:rPr>
              <a:t>School Led SEND </a:t>
            </a:r>
            <a:endParaRPr lang="en-GB" sz="5400" dirty="0">
              <a:solidFill>
                <a:srgbClr val="0033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293096"/>
            <a:ext cx="148113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41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pPr marL="0" indent="0">
              <a:buNone/>
            </a:pPr>
            <a:r>
              <a:rPr lang="en-GB" sz="3200" b="1" i="1" dirty="0" smtClean="0">
                <a:solidFill>
                  <a:srgbClr val="0033A0"/>
                </a:solidFill>
              </a:rPr>
              <a:t>SEN Peer review 5 Key Questions</a:t>
            </a:r>
          </a:p>
          <a:p>
            <a:r>
              <a:rPr lang="en-GB" sz="2400" b="1" dirty="0" smtClean="0">
                <a:solidFill>
                  <a:srgbClr val="0033A0"/>
                </a:solidFill>
              </a:rPr>
              <a:t>Are Outcomes for Pupils with SEND Positive and going to have a positive impact on Preparation for Adulthood?</a:t>
            </a:r>
          </a:p>
          <a:p>
            <a:r>
              <a:rPr lang="en-GB" sz="2400" b="1" dirty="0" smtClean="0">
                <a:solidFill>
                  <a:srgbClr val="0033A0"/>
                </a:solidFill>
              </a:rPr>
              <a:t>Is leadership of SEND effective at all levels? Is it resulting in embedded practice?</a:t>
            </a:r>
          </a:p>
          <a:p>
            <a:r>
              <a:rPr lang="en-GB" sz="2400" b="1" dirty="0" smtClean="0">
                <a:solidFill>
                  <a:srgbClr val="0033A0"/>
                </a:solidFill>
              </a:rPr>
              <a:t>What is the quality of teaching and learning for pupils with SEND?</a:t>
            </a:r>
          </a:p>
          <a:p>
            <a:r>
              <a:rPr lang="en-GB" sz="2400" b="1" dirty="0" smtClean="0">
                <a:solidFill>
                  <a:srgbClr val="0033A0"/>
                </a:solidFill>
              </a:rPr>
              <a:t>Is there a clear culture of working with parents/carers of pupils with SEND so that joint approaches lead to better outcomes?</a:t>
            </a:r>
          </a:p>
          <a:p>
            <a:r>
              <a:rPr lang="en-GB" sz="2400" b="1" dirty="0" smtClean="0">
                <a:solidFill>
                  <a:srgbClr val="0033A0"/>
                </a:solidFill>
              </a:rPr>
              <a:t>What is the experience of pupils with SEND in the school?</a:t>
            </a:r>
            <a:endParaRPr lang="en-GB" sz="2400" b="1" dirty="0">
              <a:solidFill>
                <a:srgbClr val="0033A0"/>
              </a:solidFill>
            </a:endParaRPr>
          </a:p>
        </p:txBody>
      </p:sp>
      <p:sp>
        <p:nvSpPr>
          <p:cNvPr id="3" name="Title 2"/>
          <p:cNvSpPr>
            <a:spLocks noGrp="1"/>
          </p:cNvSpPr>
          <p:nvPr>
            <p:ph type="title"/>
          </p:nvPr>
        </p:nvSpPr>
        <p:spPr>
          <a:xfrm>
            <a:off x="323528" y="434398"/>
            <a:ext cx="8208144" cy="648072"/>
          </a:xfrm>
        </p:spPr>
        <p:txBody>
          <a:bodyPr>
            <a:noAutofit/>
          </a:bodyPr>
          <a:lstStyle/>
          <a:p>
            <a:r>
              <a:rPr lang="en-GB" sz="4000" dirty="0" smtClean="0">
                <a:solidFill>
                  <a:srgbClr val="0033A0"/>
                </a:solidFill>
              </a:rPr>
              <a:t>Questions to ask</a:t>
            </a:r>
            <a:endParaRPr lang="en-GB" sz="4000" dirty="0">
              <a:solidFill>
                <a:srgbClr val="0033A0"/>
              </a:solidFill>
            </a:endParaRPr>
          </a:p>
        </p:txBody>
      </p:sp>
      <p:pic>
        <p:nvPicPr>
          <p:cNvPr id="8196" name="Picture 4" descr="C:\Users\ruth.sturdy\AppData\Local\Microsoft\Windows\Temporary Internet Files\Content.IE5\UUPGQLIM\clipart-illustration-orange-man-holding-question-mar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650" y="10908"/>
            <a:ext cx="1495053" cy="1495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50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4638"/>
            <a:ext cx="8147248" cy="778098"/>
          </a:xfrm>
        </p:spPr>
        <p:txBody>
          <a:bodyPr/>
          <a:lstStyle/>
          <a:p>
            <a:r>
              <a:rPr lang="en-GB" b="1" dirty="0" smtClean="0">
                <a:solidFill>
                  <a:srgbClr val="0033A0"/>
                </a:solidFill>
              </a:rPr>
              <a:t>What’s next?</a:t>
            </a:r>
            <a:endParaRPr lang="en-GB" b="1" dirty="0">
              <a:solidFill>
                <a:srgbClr val="0033A0"/>
              </a:solidFill>
            </a:endParaRP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416824" cy="4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9814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softEdge rad="31750"/>
          </a:effectLst>
        </p:spPr>
        <p:txBody>
          <a:bodyPr/>
          <a:lstStyle/>
          <a:p>
            <a:r>
              <a:rPr lang="en-GB" b="1" dirty="0" smtClean="0">
                <a:solidFill>
                  <a:srgbClr val="0033A0"/>
                </a:solidFill>
              </a:rPr>
              <a:t>To this…</a:t>
            </a:r>
            <a:endParaRPr lang="en-GB" b="1" dirty="0">
              <a:solidFill>
                <a:srgbClr val="0033A0"/>
              </a:solidFill>
            </a:endParaRPr>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pic>
        <p:nvPicPr>
          <p:cNvPr id="112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836" y="1484784"/>
            <a:ext cx="8204643"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610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this!</a:t>
            </a:r>
            <a:endParaRPr lang="en-GB"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360544"/>
            <a:ext cx="6552728" cy="4765620"/>
          </a:xfrm>
        </p:spPr>
      </p:pic>
    </p:spTree>
    <p:extLst>
      <p:ext uri="{BB962C8B-B14F-4D97-AF65-F5344CB8AC3E}">
        <p14:creationId xmlns:p14="http://schemas.microsoft.com/office/powerpoint/2010/main" val="231185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5400" b="1" dirty="0" smtClean="0">
                <a:solidFill>
                  <a:srgbClr val="0033A0"/>
                </a:solidFill>
              </a:rPr>
              <a:t>The  Key Areas </a:t>
            </a:r>
            <a:endParaRPr lang="en-GB" sz="5400" b="1" dirty="0">
              <a:solidFill>
                <a:srgbClr val="0033A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552" y="1196752"/>
            <a:ext cx="7920879"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549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1705670"/>
          </a:xfrm>
        </p:spPr>
        <p:txBody>
          <a:bodyPr>
            <a:noAutofit/>
          </a:bodyPr>
          <a:lstStyle/>
          <a:p>
            <a:pPr algn="ctr"/>
            <a:r>
              <a:rPr lang="en-GB" sz="3600" dirty="0" smtClean="0">
                <a:solidFill>
                  <a:srgbClr val="0033A0"/>
                </a:solidFill>
              </a:rPr>
              <a:t/>
            </a:r>
            <a:br>
              <a:rPr lang="en-GB" sz="3600" dirty="0" smtClean="0">
                <a:solidFill>
                  <a:srgbClr val="0033A0"/>
                </a:solidFill>
              </a:rPr>
            </a:br>
            <a:r>
              <a:rPr lang="en-GB" sz="4000" b="1" dirty="0" smtClean="0">
                <a:solidFill>
                  <a:srgbClr val="0033A0"/>
                </a:solidFill>
              </a:rPr>
              <a:t>We </a:t>
            </a:r>
            <a:r>
              <a:rPr lang="en-GB" sz="4000" b="1" dirty="0">
                <a:solidFill>
                  <a:srgbClr val="0033A0"/>
                </a:solidFill>
              </a:rPr>
              <a:t>need to develop a system which </a:t>
            </a:r>
            <a:br>
              <a:rPr lang="en-GB" sz="4000" b="1" dirty="0">
                <a:solidFill>
                  <a:srgbClr val="0033A0"/>
                </a:solidFill>
              </a:rPr>
            </a:br>
            <a:r>
              <a:rPr lang="en-GB" sz="4000" b="1" dirty="0" smtClean="0">
                <a:solidFill>
                  <a:srgbClr val="0033A0"/>
                </a:solidFill>
              </a:rPr>
              <a:t>supports </a:t>
            </a:r>
            <a:r>
              <a:rPr lang="en-GB" sz="4000" b="1" dirty="0">
                <a:solidFill>
                  <a:srgbClr val="0033A0"/>
                </a:solidFill>
              </a:rPr>
              <a:t>schools to meet </a:t>
            </a:r>
            <a:r>
              <a:rPr lang="en-GB" sz="4000" b="1" dirty="0" smtClean="0">
                <a:solidFill>
                  <a:srgbClr val="0033A0"/>
                </a:solidFill>
              </a:rPr>
              <a:t>special educational needs</a:t>
            </a:r>
            <a:r>
              <a:rPr lang="en-GB" sz="3200" dirty="0"/>
              <a:t/>
            </a:r>
            <a:br>
              <a:rPr lang="en-GB" sz="3200" dirty="0"/>
            </a:br>
            <a:endParaRPr lang="en-GB" sz="3200" dirty="0"/>
          </a:p>
        </p:txBody>
      </p:sp>
      <p:sp>
        <p:nvSpPr>
          <p:cNvPr id="2" name="Content Placeholder 1"/>
          <p:cNvSpPr>
            <a:spLocks noGrp="1"/>
          </p:cNvSpPr>
          <p:nvPr>
            <p:ph idx="1"/>
          </p:nvPr>
        </p:nvSpPr>
        <p:spPr>
          <a:xfrm>
            <a:off x="467544" y="1988840"/>
            <a:ext cx="8208144" cy="4536504"/>
          </a:xfrm>
        </p:spPr>
        <p:txBody>
          <a:bodyPr>
            <a:normAutofit fontScale="85000" lnSpcReduction="20000"/>
          </a:bodyPr>
          <a:lstStyle/>
          <a:p>
            <a:r>
              <a:rPr lang="en-GB" dirty="0" smtClean="0">
                <a:solidFill>
                  <a:srgbClr val="0033A0"/>
                </a:solidFill>
              </a:rPr>
              <a:t>No one part of the system can do it alone</a:t>
            </a:r>
          </a:p>
          <a:p>
            <a:r>
              <a:rPr lang="en-GB" dirty="0" smtClean="0">
                <a:solidFill>
                  <a:srgbClr val="0033A0"/>
                </a:solidFill>
              </a:rPr>
              <a:t>We need to develop a wide network of practitioners who have the expertise, energy and commitment to make sure that all children and young people with SEND receive the best education in the best provision to meet their needs</a:t>
            </a:r>
          </a:p>
          <a:p>
            <a:r>
              <a:rPr lang="en-GB" dirty="0" smtClean="0">
                <a:solidFill>
                  <a:srgbClr val="0033A0"/>
                </a:solidFill>
              </a:rPr>
              <a:t>We need to listen to each other and talk about what the issues are and what the solutions might be</a:t>
            </a:r>
          </a:p>
          <a:p>
            <a:r>
              <a:rPr lang="en-GB" dirty="0">
                <a:solidFill>
                  <a:srgbClr val="0033A0"/>
                </a:solidFill>
              </a:rPr>
              <a:t>W</a:t>
            </a:r>
            <a:r>
              <a:rPr lang="en-GB" dirty="0" smtClean="0">
                <a:solidFill>
                  <a:srgbClr val="0033A0"/>
                </a:solidFill>
              </a:rPr>
              <a:t>e need a clear and supportive “toolkit” for schools and the LA to use to ensure we all work together and have a shared understanding </a:t>
            </a:r>
          </a:p>
          <a:p>
            <a:r>
              <a:rPr lang="en-GB" dirty="0" smtClean="0">
                <a:solidFill>
                  <a:srgbClr val="0033A0"/>
                </a:solidFill>
              </a:rPr>
              <a:t>We have to move away from this…</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481015"/>
            <a:ext cx="1373957" cy="1078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78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352928" cy="554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764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smtClean="0">
                <a:solidFill>
                  <a:srgbClr val="0033A0"/>
                </a:solidFill>
              </a:rPr>
              <a:t>What has happened since September?</a:t>
            </a:r>
            <a:endParaRPr lang="en-GB" b="1" dirty="0">
              <a:solidFill>
                <a:srgbClr val="0033A0"/>
              </a:solidFill>
            </a:endParaRPr>
          </a:p>
        </p:txBody>
      </p:sp>
      <p:sp>
        <p:nvSpPr>
          <p:cNvPr id="2" name="Content Placeholder 1"/>
          <p:cNvSpPr>
            <a:spLocks noGrp="1"/>
          </p:cNvSpPr>
          <p:nvPr>
            <p:ph idx="1"/>
          </p:nvPr>
        </p:nvSpPr>
        <p:spPr>
          <a:xfrm>
            <a:off x="457200" y="1340768"/>
            <a:ext cx="8229600" cy="4785395"/>
          </a:xfrm>
        </p:spPr>
        <p:txBody>
          <a:bodyPr>
            <a:normAutofit fontScale="55000" lnSpcReduction="20000"/>
          </a:bodyPr>
          <a:lstStyle/>
          <a:p>
            <a:endParaRPr lang="en-GB" sz="4400" b="1" dirty="0" smtClean="0"/>
          </a:p>
          <a:p>
            <a:pPr marL="0" indent="0">
              <a:buNone/>
            </a:pPr>
            <a:r>
              <a:rPr lang="en-GB" sz="4400" b="1" dirty="0" smtClean="0">
                <a:solidFill>
                  <a:srgbClr val="0033A0"/>
                </a:solidFill>
              </a:rPr>
              <a:t>Headteacher Roundtable formed- members from early years, primary, secondary and special schools.</a:t>
            </a:r>
          </a:p>
          <a:p>
            <a:pPr marL="0" indent="0">
              <a:buNone/>
            </a:pPr>
            <a:r>
              <a:rPr lang="en-GB" sz="4400" b="1" dirty="0" smtClean="0">
                <a:solidFill>
                  <a:srgbClr val="0033A0"/>
                </a:solidFill>
              </a:rPr>
              <a:t>The </a:t>
            </a:r>
            <a:r>
              <a:rPr lang="en-GB" sz="4400" b="1" dirty="0">
                <a:solidFill>
                  <a:srgbClr val="0033A0"/>
                </a:solidFill>
              </a:rPr>
              <a:t>Key Questions</a:t>
            </a:r>
            <a:endParaRPr lang="en-GB" sz="4400" dirty="0">
              <a:solidFill>
                <a:srgbClr val="0033A0"/>
              </a:solidFill>
            </a:endParaRPr>
          </a:p>
          <a:p>
            <a:pPr marL="0" indent="0">
              <a:buNone/>
            </a:pPr>
            <a:r>
              <a:rPr lang="en-GB" sz="4400" b="1" dirty="0">
                <a:solidFill>
                  <a:srgbClr val="0033A0"/>
                </a:solidFill>
              </a:rPr>
              <a:t>The development of a strategy to support SEND provision in mainstream settings.</a:t>
            </a:r>
            <a:endParaRPr lang="en-GB" sz="4400" dirty="0">
              <a:solidFill>
                <a:srgbClr val="0033A0"/>
              </a:solidFill>
            </a:endParaRPr>
          </a:p>
          <a:p>
            <a:pPr marL="0" lvl="0" indent="0">
              <a:buNone/>
            </a:pPr>
            <a:r>
              <a:rPr lang="en-GB" sz="4400" b="1" i="1" dirty="0">
                <a:solidFill>
                  <a:srgbClr val="0033A0"/>
                </a:solidFill>
              </a:rPr>
              <a:t>What does a School Led SEND system look like? </a:t>
            </a:r>
            <a:r>
              <a:rPr lang="en-GB" sz="4400" dirty="0">
                <a:solidFill>
                  <a:srgbClr val="0033A0"/>
                </a:solidFill>
              </a:rPr>
              <a:t>How do we develop it? What needs to change? What are the barriers to inclusion in Essex schools?</a:t>
            </a:r>
          </a:p>
          <a:p>
            <a:pPr marL="0" lvl="0" indent="0">
              <a:buNone/>
            </a:pPr>
            <a:r>
              <a:rPr lang="en-GB" sz="4400" dirty="0">
                <a:solidFill>
                  <a:srgbClr val="0033A0"/>
                </a:solidFill>
              </a:rPr>
              <a:t> </a:t>
            </a:r>
            <a:r>
              <a:rPr lang="en-GB" sz="4400" b="1" dirty="0">
                <a:solidFill>
                  <a:srgbClr val="0033A0"/>
                </a:solidFill>
              </a:rPr>
              <a:t>What</a:t>
            </a:r>
            <a:r>
              <a:rPr lang="en-GB" sz="4400" b="1" i="1" dirty="0">
                <a:solidFill>
                  <a:srgbClr val="0033A0"/>
                </a:solidFill>
              </a:rPr>
              <a:t> systems </a:t>
            </a:r>
            <a:r>
              <a:rPr lang="en-GB" sz="4400" b="1" dirty="0">
                <a:solidFill>
                  <a:srgbClr val="0033A0"/>
                </a:solidFill>
              </a:rPr>
              <a:t>do we need in the </a:t>
            </a:r>
            <a:r>
              <a:rPr lang="en-GB" sz="4400" b="1" i="1" dirty="0">
                <a:solidFill>
                  <a:srgbClr val="0033A0"/>
                </a:solidFill>
              </a:rPr>
              <a:t>Local Authority to support schools </a:t>
            </a:r>
            <a:r>
              <a:rPr lang="en-GB" sz="4400" b="1" dirty="0">
                <a:solidFill>
                  <a:srgbClr val="0033A0"/>
                </a:solidFill>
              </a:rPr>
              <a:t>in</a:t>
            </a:r>
            <a:r>
              <a:rPr lang="en-GB" sz="4400" b="1" i="1" dirty="0">
                <a:solidFill>
                  <a:srgbClr val="0033A0"/>
                </a:solidFill>
              </a:rPr>
              <a:t> developing approaches to SEND </a:t>
            </a:r>
            <a:r>
              <a:rPr lang="en-GB" sz="4400" b="1" dirty="0">
                <a:solidFill>
                  <a:srgbClr val="0033A0"/>
                </a:solidFill>
              </a:rPr>
              <a:t>which result in </a:t>
            </a:r>
            <a:r>
              <a:rPr lang="en-GB" sz="4400" b="1" i="1" dirty="0">
                <a:solidFill>
                  <a:srgbClr val="0033A0"/>
                </a:solidFill>
              </a:rPr>
              <a:t>high quality teaching for all leading to  positive outcomes</a:t>
            </a:r>
            <a:r>
              <a:rPr lang="en-GB" sz="4400" dirty="0">
                <a:solidFill>
                  <a:srgbClr val="0033A0"/>
                </a:solidFill>
              </a:rPr>
              <a:t>?</a:t>
            </a:r>
          </a:p>
          <a:p>
            <a:pPr marL="0" lvl="0" indent="0">
              <a:buNone/>
            </a:pPr>
            <a:r>
              <a:rPr lang="en-GB" sz="4400" dirty="0">
                <a:solidFill>
                  <a:srgbClr val="0033A0"/>
                </a:solidFill>
              </a:rPr>
              <a:t>What is the </a:t>
            </a:r>
            <a:r>
              <a:rPr lang="en-GB" sz="4400" b="1" i="1" dirty="0">
                <a:solidFill>
                  <a:srgbClr val="0033A0"/>
                </a:solidFill>
              </a:rPr>
              <a:t>outreach offer from our Special Schools </a:t>
            </a:r>
            <a:r>
              <a:rPr lang="en-GB" sz="4400" dirty="0">
                <a:solidFill>
                  <a:srgbClr val="0033A0"/>
                </a:solidFill>
              </a:rPr>
              <a:t>and how can this be extended in the </a:t>
            </a:r>
            <a:r>
              <a:rPr lang="en-GB" sz="4400" dirty="0" smtClean="0">
                <a:solidFill>
                  <a:srgbClr val="0033A0"/>
                </a:solidFill>
              </a:rPr>
              <a:t>future</a:t>
            </a:r>
            <a:endParaRPr lang="en-GB" sz="4400" dirty="0">
              <a:solidFill>
                <a:srgbClr val="0033A0"/>
              </a:solidFill>
            </a:endParaRPr>
          </a:p>
          <a:p>
            <a:pPr lvl="0"/>
            <a:endParaRPr lang="en-GB" sz="4400" dirty="0"/>
          </a:p>
          <a:p>
            <a:pPr marL="0" indent="0">
              <a:buNone/>
            </a:pP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pPr marL="0" indent="0">
              <a:buNone/>
            </a:pPr>
            <a:endParaRPr lang="en-GB" dirty="0" smtClean="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643635"/>
            <a:ext cx="147140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115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3200" dirty="0" smtClean="0"/>
              <a:t/>
            </a:r>
            <a:br>
              <a:rPr lang="en-GB" sz="3200" dirty="0" smtClean="0"/>
            </a:br>
            <a:r>
              <a:rPr lang="en-GB" sz="3200" dirty="0"/>
              <a:t/>
            </a:r>
            <a:br>
              <a:rPr lang="en-GB" sz="3200" dirty="0"/>
            </a:br>
            <a:r>
              <a:rPr lang="en-GB" sz="3200" b="1" dirty="0" smtClean="0">
                <a:solidFill>
                  <a:srgbClr val="0033A0"/>
                </a:solidFill>
              </a:rPr>
              <a:t/>
            </a:r>
            <a:br>
              <a:rPr lang="en-GB" sz="3200" b="1" dirty="0" smtClean="0">
                <a:solidFill>
                  <a:srgbClr val="0033A0"/>
                </a:solidFill>
              </a:rPr>
            </a:br>
            <a:r>
              <a:rPr lang="en-GB" sz="3200" b="1" dirty="0" smtClean="0">
                <a:solidFill>
                  <a:srgbClr val="0033A0"/>
                </a:solidFill>
              </a:rPr>
              <a:t>A </a:t>
            </a:r>
            <a:r>
              <a:rPr lang="en-GB" sz="3200" b="1" dirty="0">
                <a:solidFill>
                  <a:srgbClr val="0033A0"/>
                </a:solidFill>
              </a:rPr>
              <a:t>focus on inclusion in every school/academy- how can we best challenge schools who avoid or refuse to take and support pupils with SEND?</a:t>
            </a:r>
            <a:br>
              <a:rPr lang="en-GB" sz="3200" b="1" dirty="0">
                <a:solidFill>
                  <a:srgbClr val="0033A0"/>
                </a:solidFill>
              </a:rPr>
            </a:br>
            <a:endParaRPr lang="en-GB" sz="6000" b="1" dirty="0">
              <a:solidFill>
                <a:srgbClr val="0033A0"/>
              </a:solidFill>
            </a:endParaRPr>
          </a:p>
        </p:txBody>
      </p:sp>
      <p:sp>
        <p:nvSpPr>
          <p:cNvPr id="2" name="Content Placeholder 1"/>
          <p:cNvSpPr>
            <a:spLocks noGrp="1"/>
          </p:cNvSpPr>
          <p:nvPr>
            <p:ph idx="1"/>
          </p:nvPr>
        </p:nvSpPr>
        <p:spPr>
          <a:xfrm>
            <a:off x="505147" y="2564904"/>
            <a:ext cx="8208144" cy="5256931"/>
          </a:xfrm>
        </p:spPr>
        <p:txBody>
          <a:bodyPr/>
          <a:lstStyle/>
          <a:p>
            <a:pPr lvl="0"/>
            <a:r>
              <a:rPr lang="en-GB" sz="2400" dirty="0" smtClean="0">
                <a:solidFill>
                  <a:srgbClr val="0033A0"/>
                </a:solidFill>
              </a:rPr>
              <a:t>How </a:t>
            </a:r>
            <a:r>
              <a:rPr lang="en-GB" sz="2400" dirty="0">
                <a:solidFill>
                  <a:srgbClr val="0033A0"/>
                </a:solidFill>
              </a:rPr>
              <a:t>do we </a:t>
            </a:r>
            <a:r>
              <a:rPr lang="en-GB" sz="2400" b="1" i="1" dirty="0">
                <a:solidFill>
                  <a:srgbClr val="0033A0"/>
                </a:solidFill>
              </a:rPr>
              <a:t>ensure all schools provide high quality provision </a:t>
            </a:r>
            <a:r>
              <a:rPr lang="en-GB" sz="2400" dirty="0">
                <a:solidFill>
                  <a:srgbClr val="0033A0"/>
                </a:solidFill>
              </a:rPr>
              <a:t>that meets needs? How can we </a:t>
            </a:r>
            <a:r>
              <a:rPr lang="en-GB" sz="2400" b="1" i="1" dirty="0">
                <a:solidFill>
                  <a:srgbClr val="0033A0"/>
                </a:solidFill>
              </a:rPr>
              <a:t>effectively challenge schools </a:t>
            </a:r>
            <a:r>
              <a:rPr lang="en-GB" sz="2400" dirty="0">
                <a:solidFill>
                  <a:srgbClr val="0033A0"/>
                </a:solidFill>
              </a:rPr>
              <a:t>in a changing landscape of education organisation where we need to?</a:t>
            </a:r>
          </a:p>
          <a:p>
            <a:pPr lvl="0"/>
            <a:r>
              <a:rPr lang="en-GB" sz="2800" dirty="0">
                <a:solidFill>
                  <a:srgbClr val="FF0000"/>
                </a:solidFill>
              </a:rPr>
              <a:t>The agreement of </a:t>
            </a:r>
            <a:r>
              <a:rPr lang="en-GB" sz="2800" b="1" i="1" dirty="0">
                <a:solidFill>
                  <a:srgbClr val="FF0000"/>
                </a:solidFill>
              </a:rPr>
              <a:t>common terms of reference for SEND </a:t>
            </a:r>
            <a:r>
              <a:rPr lang="en-GB" sz="2800" dirty="0">
                <a:solidFill>
                  <a:srgbClr val="FF0000"/>
                </a:solidFill>
              </a:rPr>
              <a:t>and </a:t>
            </a:r>
            <a:r>
              <a:rPr lang="en-GB" sz="2800" b="1" i="1" dirty="0">
                <a:solidFill>
                  <a:srgbClr val="FF0000"/>
                </a:solidFill>
              </a:rPr>
              <a:t>minimum expectations </a:t>
            </a:r>
            <a:r>
              <a:rPr lang="en-GB" sz="2800" dirty="0">
                <a:solidFill>
                  <a:srgbClr val="FF0000"/>
                </a:solidFill>
              </a:rPr>
              <a:t>for every school </a:t>
            </a:r>
          </a:p>
          <a:p>
            <a:endParaRPr lang="en-GB" sz="36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013176"/>
            <a:ext cx="1260971" cy="166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57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04664"/>
            <a:ext cx="8208144" cy="1800200"/>
          </a:xfrm>
        </p:spPr>
        <p:txBody>
          <a:bodyPr>
            <a:noAutofit/>
          </a:bodyPr>
          <a:lstStyle/>
          <a:p>
            <a:r>
              <a:rPr lang="en-GB" sz="4000" dirty="0" smtClean="0">
                <a:solidFill>
                  <a:srgbClr val="0033A0"/>
                </a:solidFill>
              </a:rPr>
              <a:t/>
            </a:r>
            <a:br>
              <a:rPr lang="en-GB" sz="4000" dirty="0" smtClean="0">
                <a:solidFill>
                  <a:srgbClr val="0033A0"/>
                </a:solidFill>
              </a:rPr>
            </a:br>
            <a:r>
              <a:rPr lang="en-GB" sz="4000" dirty="0">
                <a:solidFill>
                  <a:srgbClr val="0033A0"/>
                </a:solidFill>
              </a:rPr>
              <a:t/>
            </a:r>
            <a:br>
              <a:rPr lang="en-GB" sz="4000" dirty="0">
                <a:solidFill>
                  <a:srgbClr val="0033A0"/>
                </a:solidFill>
              </a:rPr>
            </a:br>
            <a:r>
              <a:rPr lang="en-GB" sz="4000" b="1" dirty="0" smtClean="0">
                <a:solidFill>
                  <a:srgbClr val="0033A0"/>
                </a:solidFill>
              </a:rPr>
              <a:t>A </a:t>
            </a:r>
            <a:r>
              <a:rPr lang="en-GB" sz="4000" b="1" dirty="0">
                <a:solidFill>
                  <a:srgbClr val="0033A0"/>
                </a:solidFill>
              </a:rPr>
              <a:t>focus on effective working between partners- schools and teams in the </a:t>
            </a:r>
            <a:r>
              <a:rPr lang="en-GB" sz="4000" b="1" dirty="0" smtClean="0">
                <a:solidFill>
                  <a:srgbClr val="0033A0"/>
                </a:solidFill>
              </a:rPr>
              <a:t>LA (including </a:t>
            </a:r>
            <a:r>
              <a:rPr lang="en-GB" sz="4000" b="1" dirty="0">
                <a:solidFill>
                  <a:srgbClr val="0033A0"/>
                </a:solidFill>
              </a:rPr>
              <a:t>SAS, STT</a:t>
            </a:r>
            <a:r>
              <a:rPr lang="en-GB" sz="4000" b="1" dirty="0" smtClean="0">
                <a:solidFill>
                  <a:srgbClr val="0033A0"/>
                </a:solidFill>
              </a:rPr>
              <a:t>, </a:t>
            </a:r>
            <a:r>
              <a:rPr lang="en-GB" sz="4000" b="1" dirty="0">
                <a:solidFill>
                  <a:srgbClr val="0033A0"/>
                </a:solidFill>
              </a:rPr>
              <a:t>Early Years and SENDIASS</a:t>
            </a:r>
            <a:r>
              <a:rPr lang="en-GB" sz="3200" b="1" dirty="0">
                <a:solidFill>
                  <a:srgbClr val="0033A0"/>
                </a:solidFill>
              </a:rPr>
              <a:t>) </a:t>
            </a:r>
            <a:r>
              <a:rPr lang="en-GB" sz="4000" dirty="0"/>
              <a:t/>
            </a:r>
            <a:br>
              <a:rPr lang="en-GB" sz="4000" dirty="0"/>
            </a:br>
            <a:endParaRPr lang="en-GB" sz="7200" dirty="0"/>
          </a:p>
        </p:txBody>
      </p:sp>
      <p:sp>
        <p:nvSpPr>
          <p:cNvPr id="2" name="Content Placeholder 1"/>
          <p:cNvSpPr>
            <a:spLocks noGrp="1"/>
          </p:cNvSpPr>
          <p:nvPr>
            <p:ph idx="1"/>
          </p:nvPr>
        </p:nvSpPr>
        <p:spPr>
          <a:xfrm>
            <a:off x="467544" y="2132856"/>
            <a:ext cx="8229600" cy="4525963"/>
          </a:xfrm>
        </p:spPr>
        <p:txBody>
          <a:bodyPr>
            <a:normAutofit/>
          </a:bodyPr>
          <a:lstStyle/>
          <a:p>
            <a:pPr marL="0" indent="0">
              <a:buNone/>
            </a:pPr>
            <a:r>
              <a:rPr lang="en-GB" b="1" dirty="0"/>
              <a:t> </a:t>
            </a:r>
            <a:endParaRPr lang="en-GB" dirty="0"/>
          </a:p>
          <a:p>
            <a:pPr lvl="0"/>
            <a:r>
              <a:rPr lang="en-GB" sz="2400" dirty="0">
                <a:solidFill>
                  <a:srgbClr val="0033A0"/>
                </a:solidFill>
              </a:rPr>
              <a:t>How do we </a:t>
            </a:r>
            <a:r>
              <a:rPr lang="en-GB" sz="2400" b="1" i="1" dirty="0">
                <a:solidFill>
                  <a:srgbClr val="0033A0"/>
                </a:solidFill>
              </a:rPr>
              <a:t>develop and sustain meaningful partnerships </a:t>
            </a:r>
            <a:r>
              <a:rPr lang="en-GB" sz="2400" dirty="0">
                <a:solidFill>
                  <a:srgbClr val="0033A0"/>
                </a:solidFill>
              </a:rPr>
              <a:t>between school leaders and the local authority so that there is </a:t>
            </a:r>
            <a:r>
              <a:rPr lang="en-GB" sz="2400" b="1" i="1" dirty="0">
                <a:solidFill>
                  <a:srgbClr val="0033A0"/>
                </a:solidFill>
              </a:rPr>
              <a:t>swift and easy access to support and resources </a:t>
            </a:r>
            <a:r>
              <a:rPr lang="en-GB" sz="2400" dirty="0">
                <a:solidFill>
                  <a:srgbClr val="0033A0"/>
                </a:solidFill>
              </a:rPr>
              <a:t>when it is needed. </a:t>
            </a:r>
          </a:p>
          <a:p>
            <a:pPr lvl="0"/>
            <a:r>
              <a:rPr lang="en-GB" sz="2400" dirty="0">
                <a:solidFill>
                  <a:srgbClr val="0033A0"/>
                </a:solidFill>
              </a:rPr>
              <a:t>How do we </a:t>
            </a:r>
            <a:r>
              <a:rPr lang="en-GB" sz="2400" b="1" i="1" dirty="0">
                <a:solidFill>
                  <a:srgbClr val="0033A0"/>
                </a:solidFill>
              </a:rPr>
              <a:t>develop systems which identify and assess </a:t>
            </a:r>
            <a:r>
              <a:rPr lang="en-GB" sz="2400" dirty="0">
                <a:solidFill>
                  <a:srgbClr val="0033A0"/>
                </a:solidFill>
              </a:rPr>
              <a:t>need which are </a:t>
            </a:r>
            <a:r>
              <a:rPr lang="en-GB" sz="2400" b="1" i="1" dirty="0">
                <a:solidFill>
                  <a:srgbClr val="0033A0"/>
                </a:solidFill>
              </a:rPr>
              <a:t>universally trusted </a:t>
            </a:r>
            <a:r>
              <a:rPr lang="en-GB" sz="2400" dirty="0">
                <a:solidFill>
                  <a:srgbClr val="0033A0"/>
                </a:solidFill>
              </a:rPr>
              <a:t>and are transparent in their delivery and decision making?</a:t>
            </a:r>
          </a:p>
          <a:p>
            <a:pPr lvl="0"/>
            <a:r>
              <a:rPr lang="en-GB" sz="2400" dirty="0">
                <a:solidFill>
                  <a:srgbClr val="0033A0"/>
                </a:solidFill>
              </a:rPr>
              <a:t>How can we best </a:t>
            </a:r>
            <a:r>
              <a:rPr lang="en-GB" sz="2400" b="1" i="1" dirty="0">
                <a:solidFill>
                  <a:srgbClr val="0033A0"/>
                </a:solidFill>
              </a:rPr>
              <a:t>work with health and social care </a:t>
            </a:r>
            <a:r>
              <a:rPr lang="en-GB" sz="2400" dirty="0">
                <a:solidFill>
                  <a:srgbClr val="0033A0"/>
                </a:solidFill>
              </a:rPr>
              <a:t>to ensure that they meet their statutory funding obligations and work cooperatively with education</a:t>
            </a:r>
            <a:r>
              <a:rPr lang="en-GB" sz="2400" dirty="0" smtClean="0">
                <a:solidFill>
                  <a:srgbClr val="0033A0"/>
                </a:solidFill>
              </a:rPr>
              <a:t>?</a:t>
            </a:r>
            <a:endParaRPr lang="en-GB" sz="2400" dirty="0">
              <a:solidFill>
                <a:srgbClr val="0033A0"/>
              </a:solidFill>
            </a:endParaRPr>
          </a:p>
        </p:txBody>
      </p:sp>
    </p:spTree>
    <p:extLst>
      <p:ext uri="{BB962C8B-B14F-4D97-AF65-F5344CB8AC3E}">
        <p14:creationId xmlns:p14="http://schemas.microsoft.com/office/powerpoint/2010/main" val="1855338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208144" cy="2232248"/>
          </a:xfrm>
        </p:spPr>
        <p:txBody>
          <a:bodyPr>
            <a:normAutofit fontScale="90000"/>
          </a:bodyPr>
          <a:lstStyle/>
          <a:p>
            <a:r>
              <a:rPr lang="en-GB" sz="2000" dirty="0" smtClean="0"/>
              <a:t/>
            </a:r>
            <a:br>
              <a:rPr lang="en-GB" sz="2000" dirty="0" smtClean="0"/>
            </a:br>
            <a:r>
              <a:rPr lang="en-GB" sz="2000" dirty="0"/>
              <a:t/>
            </a:r>
            <a:br>
              <a:rPr lang="en-GB" sz="2000" dirty="0"/>
            </a:br>
            <a:r>
              <a:rPr lang="en-GB" sz="2000" dirty="0" smtClean="0"/>
              <a:t/>
            </a:r>
            <a:br>
              <a:rPr lang="en-GB" sz="2000" dirty="0" smtClean="0"/>
            </a:br>
            <a:r>
              <a:rPr lang="en-GB" b="1" dirty="0" smtClean="0">
                <a:solidFill>
                  <a:srgbClr val="0033A0"/>
                </a:solidFill>
              </a:rPr>
              <a:t>A </a:t>
            </a:r>
            <a:r>
              <a:rPr lang="en-GB" b="1" dirty="0">
                <a:solidFill>
                  <a:srgbClr val="0033A0"/>
                </a:solidFill>
              </a:rPr>
              <a:t>focus on how to best use scarce resources to ensure the best, most effective provision and outcomes for the young people of </a:t>
            </a:r>
            <a:r>
              <a:rPr lang="en-GB" b="1" dirty="0" smtClean="0">
                <a:solidFill>
                  <a:srgbClr val="0033A0"/>
                </a:solidFill>
              </a:rPr>
              <a:t>Essex</a:t>
            </a:r>
            <a:r>
              <a:rPr lang="en-GB" sz="2000" b="1" dirty="0"/>
              <a:t/>
            </a:r>
            <a:br>
              <a:rPr lang="en-GB" sz="2000" b="1" dirty="0"/>
            </a:br>
            <a:endParaRPr lang="en-GB" b="1" dirty="0"/>
          </a:p>
        </p:txBody>
      </p:sp>
      <p:sp>
        <p:nvSpPr>
          <p:cNvPr id="2" name="Content Placeholder 1"/>
          <p:cNvSpPr>
            <a:spLocks noGrp="1"/>
          </p:cNvSpPr>
          <p:nvPr>
            <p:ph idx="1"/>
          </p:nvPr>
        </p:nvSpPr>
        <p:spPr>
          <a:xfrm>
            <a:off x="467544" y="2564904"/>
            <a:ext cx="8208144" cy="4896544"/>
          </a:xfrm>
        </p:spPr>
        <p:txBody>
          <a:bodyPr>
            <a:normAutofit/>
          </a:bodyPr>
          <a:lstStyle/>
          <a:p>
            <a:pPr lvl="0"/>
            <a:r>
              <a:rPr lang="en-GB" sz="2400" dirty="0" smtClean="0">
                <a:solidFill>
                  <a:srgbClr val="0033A0"/>
                </a:solidFill>
              </a:rPr>
              <a:t>How </a:t>
            </a:r>
            <a:r>
              <a:rPr lang="en-GB" sz="2400" dirty="0">
                <a:solidFill>
                  <a:srgbClr val="0033A0"/>
                </a:solidFill>
              </a:rPr>
              <a:t>are the </a:t>
            </a:r>
            <a:r>
              <a:rPr lang="en-GB" sz="2400" b="1" i="1" dirty="0">
                <a:solidFill>
                  <a:srgbClr val="0033A0"/>
                </a:solidFill>
              </a:rPr>
              <a:t>Local Authority reviewing and ensuring a transparent and detailed analysis of the use of the high needs block </a:t>
            </a:r>
            <a:r>
              <a:rPr lang="en-GB" sz="2400" dirty="0">
                <a:solidFill>
                  <a:srgbClr val="0033A0"/>
                </a:solidFill>
              </a:rPr>
              <a:t>and the additional funding from the schools block to support SEND provision and outcomes in mainstream schools?</a:t>
            </a:r>
          </a:p>
          <a:p>
            <a:pPr lvl="0"/>
            <a:r>
              <a:rPr lang="en-GB" sz="2400" dirty="0">
                <a:solidFill>
                  <a:srgbClr val="0033A0"/>
                </a:solidFill>
              </a:rPr>
              <a:t>How is </a:t>
            </a:r>
            <a:r>
              <a:rPr lang="en-GB" sz="2400" b="1" i="1" dirty="0">
                <a:solidFill>
                  <a:srgbClr val="0033A0"/>
                </a:solidFill>
              </a:rPr>
              <a:t>it best to ensure value for money from the High Needs Block spend? </a:t>
            </a:r>
            <a:r>
              <a:rPr lang="en-GB" sz="2400" dirty="0">
                <a:solidFill>
                  <a:srgbClr val="0033A0"/>
                </a:solidFill>
              </a:rPr>
              <a:t>How can we </a:t>
            </a:r>
            <a:r>
              <a:rPr lang="en-GB" sz="2400" b="1" i="1" dirty="0">
                <a:solidFill>
                  <a:srgbClr val="0033A0"/>
                </a:solidFill>
              </a:rPr>
              <a:t>measure the impact of the spend</a:t>
            </a:r>
            <a:r>
              <a:rPr lang="en-GB" sz="2400" dirty="0">
                <a:solidFill>
                  <a:srgbClr val="0033A0"/>
                </a:solidFill>
              </a:rPr>
              <a:t> – how is it being used to ensure that </a:t>
            </a:r>
            <a:r>
              <a:rPr lang="en-GB" sz="2400" b="1" i="1" dirty="0">
                <a:solidFill>
                  <a:srgbClr val="0033A0"/>
                </a:solidFill>
              </a:rPr>
              <a:t>provisions and outcomes for young people in Essex with SEND are positive and prepare them for adulthood.</a:t>
            </a:r>
          </a:p>
          <a:p>
            <a:pPr marL="0" indent="0">
              <a:buNone/>
            </a:pPr>
            <a:r>
              <a:rPr lang="en-GB" sz="2400" dirty="0">
                <a:solidFill>
                  <a:srgbClr val="0033A0"/>
                </a:solidFill>
              </a:rPr>
              <a:t> </a:t>
            </a:r>
          </a:p>
          <a:p>
            <a:endParaRPr lang="en-GB" dirty="0"/>
          </a:p>
          <a:p>
            <a:endParaRPr lang="en-GB" dirty="0"/>
          </a:p>
        </p:txBody>
      </p:sp>
    </p:spTree>
    <p:extLst>
      <p:ext uri="{BB962C8B-B14F-4D97-AF65-F5344CB8AC3E}">
        <p14:creationId xmlns:p14="http://schemas.microsoft.com/office/powerpoint/2010/main" val="2832029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3176"/>
            <a:ext cx="8208144" cy="648072"/>
          </a:xfrm>
        </p:spPr>
        <p:txBody>
          <a:bodyPr>
            <a:normAutofit fontScale="90000"/>
          </a:bodyPr>
          <a:lstStyle/>
          <a:p>
            <a:r>
              <a:rPr lang="en-GB" b="1" dirty="0" smtClean="0">
                <a:solidFill>
                  <a:srgbClr val="0033A0"/>
                </a:solidFill>
              </a:rPr>
              <a:t>Actively  working together</a:t>
            </a:r>
            <a:endParaRPr lang="en-GB" b="1" dirty="0">
              <a:solidFill>
                <a:srgbClr val="0033A0"/>
              </a:solidFill>
            </a:endParaRPr>
          </a:p>
        </p:txBody>
      </p:sp>
      <p:sp>
        <p:nvSpPr>
          <p:cNvPr id="2" name="Content Placeholder 1"/>
          <p:cNvSpPr>
            <a:spLocks noGrp="1"/>
          </p:cNvSpPr>
          <p:nvPr>
            <p:ph idx="1"/>
          </p:nvPr>
        </p:nvSpPr>
        <p:spPr/>
        <p:txBody>
          <a:bodyPr>
            <a:normAutofit fontScale="70000" lnSpcReduction="20000"/>
          </a:bodyPr>
          <a:lstStyle/>
          <a:p>
            <a:pPr lvl="0"/>
            <a:r>
              <a:rPr lang="en-GB" b="1" dirty="0" smtClean="0">
                <a:solidFill>
                  <a:srgbClr val="0033A0"/>
                </a:solidFill>
              </a:rPr>
              <a:t>Outcomes </a:t>
            </a:r>
            <a:r>
              <a:rPr lang="en-GB" b="1" dirty="0">
                <a:solidFill>
                  <a:srgbClr val="0033A0"/>
                </a:solidFill>
              </a:rPr>
              <a:t>Framework </a:t>
            </a:r>
            <a:r>
              <a:rPr lang="en-GB" sz="3100" dirty="0">
                <a:solidFill>
                  <a:srgbClr val="0033A0"/>
                </a:solidFill>
              </a:rPr>
              <a:t>being developed ( to sit alongside the Provision Guidance) </a:t>
            </a:r>
          </a:p>
          <a:p>
            <a:pPr lvl="0"/>
            <a:r>
              <a:rPr lang="en-GB" sz="3100" b="1" dirty="0">
                <a:solidFill>
                  <a:srgbClr val="0033A0"/>
                </a:solidFill>
              </a:rPr>
              <a:t>Partnership SENCOs </a:t>
            </a:r>
            <a:r>
              <a:rPr lang="en-GB" sz="3100" dirty="0">
                <a:solidFill>
                  <a:srgbClr val="0033A0"/>
                </a:solidFill>
              </a:rPr>
              <a:t>being recruited as local support – a programme of support is being developed for them to develop wider  </a:t>
            </a:r>
            <a:r>
              <a:rPr lang="en-GB" sz="3400" dirty="0">
                <a:solidFill>
                  <a:srgbClr val="0033A0"/>
                </a:solidFill>
              </a:rPr>
              <a:t>leadership</a:t>
            </a:r>
            <a:r>
              <a:rPr lang="en-GB" sz="3100" dirty="0">
                <a:solidFill>
                  <a:srgbClr val="0033A0"/>
                </a:solidFill>
              </a:rPr>
              <a:t> skills as part of their development</a:t>
            </a:r>
          </a:p>
          <a:p>
            <a:pPr lvl="0"/>
            <a:r>
              <a:rPr lang="en-GB" sz="3100" b="1" dirty="0">
                <a:solidFill>
                  <a:srgbClr val="0033A0"/>
                </a:solidFill>
              </a:rPr>
              <a:t>High Needs Block Review underway </a:t>
            </a:r>
            <a:r>
              <a:rPr lang="en-GB" sz="3100" dirty="0">
                <a:solidFill>
                  <a:srgbClr val="0033A0"/>
                </a:solidFill>
              </a:rPr>
              <a:t>– work has been completed around current spend, proposals have been made about changes to ways of using the money in the future and have been discussed with groups of school leaders and parents. The final report and recommendations will be completed by Easter</a:t>
            </a:r>
          </a:p>
          <a:p>
            <a:pPr lvl="0"/>
            <a:r>
              <a:rPr lang="en-GB" sz="3100" dirty="0">
                <a:solidFill>
                  <a:srgbClr val="0033A0"/>
                </a:solidFill>
              </a:rPr>
              <a:t>The </a:t>
            </a:r>
            <a:r>
              <a:rPr lang="en-GB" sz="3100" b="1" dirty="0">
                <a:solidFill>
                  <a:srgbClr val="0033A0"/>
                </a:solidFill>
              </a:rPr>
              <a:t>identification of good practice </a:t>
            </a:r>
            <a:r>
              <a:rPr lang="en-GB" sz="3100" dirty="0">
                <a:solidFill>
                  <a:srgbClr val="0033A0"/>
                </a:solidFill>
              </a:rPr>
              <a:t>continues and will be shared </a:t>
            </a:r>
          </a:p>
          <a:p>
            <a:pPr lvl="0"/>
            <a:r>
              <a:rPr lang="en-GB" sz="3100" dirty="0">
                <a:solidFill>
                  <a:srgbClr val="0033A0"/>
                </a:solidFill>
              </a:rPr>
              <a:t>Planning for </a:t>
            </a:r>
            <a:r>
              <a:rPr lang="en-GB" sz="3100" b="1" dirty="0">
                <a:solidFill>
                  <a:srgbClr val="0033A0"/>
                </a:solidFill>
              </a:rPr>
              <a:t>training and information modules </a:t>
            </a:r>
            <a:r>
              <a:rPr lang="en-GB" sz="3100" dirty="0">
                <a:solidFill>
                  <a:srgbClr val="0033A0"/>
                </a:solidFill>
              </a:rPr>
              <a:t>is being developed and will form part of offer for the summer term.</a:t>
            </a:r>
          </a:p>
          <a:p>
            <a:pPr lvl="0"/>
            <a:r>
              <a:rPr lang="en-GB" sz="3100" b="1" dirty="0">
                <a:solidFill>
                  <a:srgbClr val="0033A0"/>
                </a:solidFill>
              </a:rPr>
              <a:t>Whole School Peer Review of SEND </a:t>
            </a:r>
            <a:r>
              <a:rPr lang="en-GB" sz="3100" dirty="0">
                <a:solidFill>
                  <a:srgbClr val="0033A0"/>
                </a:solidFill>
              </a:rPr>
              <a:t>being </a:t>
            </a:r>
            <a:r>
              <a:rPr lang="en-GB" sz="3100" dirty="0" smtClean="0">
                <a:solidFill>
                  <a:srgbClr val="0033A0"/>
                </a:solidFill>
              </a:rPr>
              <a:t>launched </a:t>
            </a:r>
            <a:r>
              <a:rPr lang="en-GB" sz="3100" dirty="0">
                <a:solidFill>
                  <a:srgbClr val="0033A0"/>
                </a:solidFill>
              </a:rPr>
              <a:t>on 28</a:t>
            </a:r>
            <a:r>
              <a:rPr lang="en-GB" sz="3100" baseline="30000" dirty="0">
                <a:solidFill>
                  <a:srgbClr val="0033A0"/>
                </a:solidFill>
              </a:rPr>
              <a:t>th</a:t>
            </a:r>
            <a:r>
              <a:rPr lang="en-GB" sz="3100" dirty="0">
                <a:solidFill>
                  <a:srgbClr val="0033A0"/>
                </a:solidFill>
              </a:rPr>
              <a:t> Feb – training from David Bartram one of the original </a:t>
            </a:r>
            <a:r>
              <a:rPr lang="en-GB" sz="3100" dirty="0" smtClean="0">
                <a:solidFill>
                  <a:srgbClr val="0033A0"/>
                </a:solidFill>
              </a:rPr>
              <a:t>writers.</a:t>
            </a:r>
            <a:endParaRPr lang="en-GB" sz="3100" dirty="0">
              <a:solidFill>
                <a:srgbClr val="0033A0"/>
              </a:solidFill>
            </a:endParaRP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836712"/>
            <a:ext cx="2023763" cy="689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116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TotalTime>
  <Words>614</Words>
  <Application>Microsoft Office PowerPoint</Application>
  <PresentationFormat>On-screen Show (4:3)</PresentationFormat>
  <Paragraphs>64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PGothic</vt:lpstr>
      <vt:lpstr>MS PGothic</vt:lpstr>
      <vt:lpstr>Arial</vt:lpstr>
      <vt:lpstr>Arial Bold</vt:lpstr>
      <vt:lpstr>Calibri</vt:lpstr>
      <vt:lpstr>Times</vt:lpstr>
      <vt:lpstr>Office Theme</vt:lpstr>
      <vt:lpstr>School Led SEND </vt:lpstr>
      <vt:lpstr>The  Key Areas </vt:lpstr>
      <vt:lpstr> We need to develop a system which  supports schools to meet special educational needs </vt:lpstr>
      <vt:lpstr>PowerPoint Presentation</vt:lpstr>
      <vt:lpstr>What has happened since September?</vt:lpstr>
      <vt:lpstr>   A focus on inclusion in every school/academy- how can we best challenge schools who avoid or refuse to take and support pupils with SEND? </vt:lpstr>
      <vt:lpstr>  A focus on effective working between partners- schools and teams in the LA (including SAS, STT, Early Years and SENDIASS)  </vt:lpstr>
      <vt:lpstr>   A focus on how to best use scarce resources to ensure the best, most effective provision and outcomes for the young people of Essex </vt:lpstr>
      <vt:lpstr>Actively  working together</vt:lpstr>
      <vt:lpstr>Questions to ask</vt:lpstr>
      <vt:lpstr>What’s next?</vt:lpstr>
      <vt:lpstr>To this…</vt:lpstr>
      <vt:lpstr>To this!</vt:lpstr>
    </vt:vector>
  </TitlesOfParts>
  <Company>Essex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ruth.sturdy</dc:creator>
  <cp:lastModifiedBy>P Langmead</cp:lastModifiedBy>
  <cp:revision>13</cp:revision>
  <dcterms:created xsi:type="dcterms:W3CDTF">2018-02-20T16:04:42Z</dcterms:created>
  <dcterms:modified xsi:type="dcterms:W3CDTF">2018-02-28T05:59:40Z</dcterms:modified>
  <cp:version>1</cp:version>
</cp:coreProperties>
</file>