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17"/>
  </p:notesMasterIdLst>
  <p:sldIdLst>
    <p:sldId id="2145709081" r:id="rId7"/>
    <p:sldId id="2147471309" r:id="rId8"/>
    <p:sldId id="2147480604" r:id="rId9"/>
    <p:sldId id="2147480598" r:id="rId10"/>
    <p:sldId id="2147471292" r:id="rId11"/>
    <p:sldId id="2147480605" r:id="rId12"/>
    <p:sldId id="2147480540" r:id="rId13"/>
    <p:sldId id="2147480606" r:id="rId14"/>
    <p:sldId id="2147480607" r:id="rId15"/>
    <p:sldId id="21474805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910860-BB1B-4F55-8707-993FCE89F28E}">
          <p14:sldIdLst>
            <p14:sldId id="2145709081"/>
            <p14:sldId id="2147471309"/>
            <p14:sldId id="2147480604"/>
            <p14:sldId id="2147480598"/>
            <p14:sldId id="2147471292"/>
            <p14:sldId id="2147480605"/>
            <p14:sldId id="2147480540"/>
            <p14:sldId id="2147480606"/>
            <p14:sldId id="2147480607"/>
            <p14:sldId id="21474805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73B700-1A12-1E3D-9E5C-16D6AD3364C5}" name="NAVI, Lucy" initials="" userId="S::Lucy.NAVI@EDUCATION.GOV.UK::9ae2afe4-32cc-466d-91c2-db9e524eabc7" providerId="AD"/>
  <p188:author id="{B98C2123-AE69-FB7A-98B4-574922B48FBE}" name="NAVI, Lucy" initials="NL" userId="S::lucy.navi@education.gov.uk::9ae2afe4-32cc-466d-91c2-db9e524eabc7" providerId="AD"/>
  <p188:author id="{891AE371-39F5-7E53-2FAF-6BEFF0C7BDAF}" name="JACOBS, Ian" initials="IJ" userId="S::Ian.JACOBS@EDUCATION.GOV.UK::b81cdc8d-c522-453e-8836-814dbbbb3fa7" providerId="AD"/>
  <p188:author id="{DC3F3184-84E3-2A72-7F4E-84441BD24C09}" name="DURHAM, Lewis" initials="LD" userId="S::Lewis.DURHAM@EDUCATION.GOV.UK::ad3c8e1f-e578-41ad-bfc8-d41473634625" providerId="AD"/>
  <p188:author id="{7A5B7AA9-7763-B334-C579-38E5F0665E13}" name="SANTAMARIA, Thomas" initials="" userId="S::Thomas.SANTAMARIA@EDUCATION.GOV.UK::4f6733fe-622c-4bcf-be5f-6cbf9fe07e6c" providerId="AD"/>
  <p188:author id="{24D186F4-1CC6-0395-8E98-527028AD9378}" name="BROWN, Jessica" initials="JB" userId="S::Jessica.BROWN@EDUCATION.GOV.UK::3f0acaf8-a336-4abf-b33d-358e302ce7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7E0CE-36F1-4398-8014-23EA5C17540F}" v="3" dt="2025-09-24T11:33:07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17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0FAA-B5C8-490F-85B7-90C35190EFA5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CB32-C146-4139-AC87-862184796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84835-F7F3-43EF-AF88-7BF1A5F850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5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2092-276F-60F6-7546-940834D28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F2A74-44D9-5431-16FA-601110767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812F8-C8C3-CE21-972D-8B33E6EF8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621E3-5843-1F39-2EFC-AC4F624C4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EADA-17A0-494B-9893-64B41CEAA8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56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EADA-17A0-494B-9893-64B41CEAA8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D1257-8EB6-C000-AF81-86C22DE2B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74679-D9D6-BE7B-F6B1-B273A4AE5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98358-02A5-1A06-F4DA-FA92E1A15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98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1C339-53F6-E4B7-183F-0BE308885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F89AC-0FB6-413C-50C5-5C2497F4E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ECC2BE-9246-AB33-F71F-7C648165B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2C2E7-DE14-D74D-2103-0E03A36E9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3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E7F69-FF14-543D-1721-15F8628E3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CC9CC8-F75B-E9F0-B77A-1ED0BDBD3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988E3-06CE-5D03-6F9D-BEBDD6149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DF36D-DC41-B6BC-9884-64C3A71DD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84835-F7F3-43EF-AF88-7BF1A5F850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0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AE7AE-4EA9-49A3-A5D8-72645BD4C2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59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DCB32-C146-4139-AC87-8621847967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1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much engaging with hubs to expand their work with schools</a:t>
            </a:r>
          </a:p>
          <a:p>
            <a:r>
              <a:rPr lang="en-GB" dirty="0"/>
              <a:t>Sharing good practice within the sector – we know it’s out there, but can RISE provide a platform to share it and trigger collaboration based on it</a:t>
            </a:r>
          </a:p>
          <a:p>
            <a:r>
              <a:rPr lang="en-GB" dirty="0"/>
              <a:t>What networks do we have or are needed to achieve this</a:t>
            </a:r>
          </a:p>
          <a:p>
            <a:r>
              <a:rPr lang="en-GB" dirty="0"/>
              <a:t>Which is why I’m here…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Go back to the small school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DCB32-C146-4139-AC87-8621847967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528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356D-2656-299F-4153-28D73B3B0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D0DF3-5C62-3A80-7066-0B1B1A32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7528A-2AF5-E9C5-B336-D85C7DFD4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152BF-E1E9-648E-0311-AB23C7E3B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2EADA-17A0-494B-9893-64B41CEAA8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1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3A2F-6C3A-CC7A-EAB5-749609A1F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B98BC-6BE5-3E94-CC8B-BFA53B25A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1227-9B35-6250-C314-4FE5225DB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FED74-5A11-3AC3-16EE-8B170DCD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1C14F-50B5-C33A-B284-57A8C0ED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B606-B643-9252-D5BC-99CA3E99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6A28D-6DE9-8A85-0526-2D44BBC7C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91D7-94D9-7B30-6531-9C791337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38BA-8E51-6E25-C877-DD2033AD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DC02-188D-305E-7D1C-61BFECAD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A926A7-448A-10D2-FBBD-F875C5C5B6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0943E-998C-3C5D-DC83-3AADA4307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DFA1C-3A62-10D9-177B-CEC8D698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636B9-9357-DC72-1784-B5152E28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F8C0-9AE2-2142-D371-812CA37A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84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7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7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23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7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7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6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4E23-FCBE-46E9-AF92-F481572D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10680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47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8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39FA2-65DE-4E96-9C1B-DA718C4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83695-5B41-4020-8AEA-8FE559E32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5775074"/>
            <a:ext cx="2973917" cy="94614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422786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4F74-2A23-B059-8B81-AF9EC995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9660-9D11-6E60-621B-77C245D2E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B9062-CB4C-2139-ABF5-1D484E31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23C43-19D5-7084-003F-13B0B9FA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EBF07-9C26-3249-DC59-B110BF7B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34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7D92-864A-6C40-9546-0FB53D3B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005AE-1A66-4A7A-3063-9DDB272DAB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C0EB9-0B8F-8977-667B-AF9A68209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5BE4B-8DF7-3C66-C205-DE20D09D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7396-5326-4C01-A802-0A27CD4ABC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0C8A2-6060-061D-F533-8AA6F4FE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B7A6E-429D-61FF-55ED-FB4F8F2C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792-1012-4C6B-998E-7861DDEC3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624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9E2A-4F3E-C92D-7BB9-9BB55EBFA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84662-C48F-0537-D3EE-53B128B64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EC248-95C6-3F2D-2ADA-049BA6D1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BE1A-C4B8-4CE1-B2C8-E72238569AD7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2FB7A-40DA-1044-7AAE-9311B8F6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55091-E685-0722-02FE-08A6D4C8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A20E-9FD2-4300-AFAC-1CA41FBC68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11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EB98-D40E-4E13-90EF-A4D2B3B84D8D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E748-C822-49DD-BB8C-94A054932FD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82B2-213E-7997-8E61-D5B443B8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3" y="365126"/>
            <a:ext cx="10515600" cy="58314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90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ny name&#10;&#10;Description automatically generated">
            <a:extLst>
              <a:ext uri="{FF2B5EF4-FFF2-40B4-BE49-F238E27FC236}">
                <a16:creationId xmlns:a16="http://schemas.microsoft.com/office/drawing/2014/main" id="{A88935C7-A5E9-61B8-9078-34C9EB54C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67" b="99600" l="16067" r="82000">
                        <a14:foregroundMark x1="48600" y1="68333" x2="47333" y2="83267"/>
                        <a14:foregroundMark x1="20467" y1="96467" x2="52600" y2="97667"/>
                        <a14:foregroundMark x1="43467" y1="94000" x2="63667" y2="93667"/>
                        <a14:foregroundMark x1="79333" y1="97533" x2="50867" y2="98400"/>
                        <a14:foregroundMark x1="82000" y1="99600" x2="82000" y2="99467"/>
                        <a14:foregroundMark x1="16067" y1="98733" x2="20067" y2="98733"/>
                      </a14:backgroundRemoval>
                    </a14:imgEffect>
                  </a14:imgLayer>
                </a14:imgProps>
              </a:ext>
            </a:extLst>
          </a:blip>
          <a:srcRect l="13764" t="66596" r="13802"/>
          <a:stretch/>
        </p:blipFill>
        <p:spPr>
          <a:xfrm rot="16200000">
            <a:off x="7903203" y="2075400"/>
            <a:ext cx="5870394" cy="270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613AAF-93D8-EFCA-2C1F-69297C4D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2" y="365126"/>
            <a:ext cx="11597639" cy="58314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3D7A-6B6D-DA6C-C8D8-F6B88111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93" y="1182158"/>
            <a:ext cx="11597640" cy="495448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ED109-704A-2E11-838B-593E86B5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2EB98-D40E-4E13-90EF-A4D2B3B84D8D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74815-2EDB-6A82-CB7D-D5B1D095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37E3C-E1C5-90FB-8455-6636B7DC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DE748-C822-49DD-BB8C-94A05493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239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partment for Education">
            <a:extLst>
              <a:ext uri="{FF2B5EF4-FFF2-40B4-BE49-F238E27FC236}">
                <a16:creationId xmlns:a16="http://schemas.microsoft.com/office/drawing/2014/main" id="{5F290C33-4E3D-48B5-9792-BE113CB1B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67" y="1754910"/>
            <a:ext cx="7296081" cy="1357746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5000"/>
              </a:lnSpc>
              <a:defRPr sz="4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D4B75E-DBEF-4869-8866-2D0CD8203D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867" y="6253382"/>
            <a:ext cx="3229663" cy="3746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5pPr marL="744101" indent="0" algn="l">
              <a:buNone/>
              <a:defRPr/>
            </a:lvl5pPr>
          </a:lstStyle>
          <a:p>
            <a:pPr lvl="0"/>
            <a:r>
              <a:rPr lang="en-GB"/>
              <a:t>Month </a:t>
            </a:r>
            <a:r>
              <a:rPr lang="en-GB" noProof="0"/>
              <a:t>YYYY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9DD1-0B8F-492B-872E-711A3C702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6867" y="3191521"/>
            <a:ext cx="7296081" cy="857250"/>
          </a:xfrm>
        </p:spPr>
        <p:txBody>
          <a:bodyPr lIns="0" tIns="0" rIns="0" bIns="0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42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BA4E23-FCBE-46E9-AF92-F481572D7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8586" y="2836677"/>
            <a:ext cx="7492777" cy="1630088"/>
          </a:xfrm>
        </p:spPr>
        <p:txBody>
          <a:bodyPr anchor="t" anchorCtr="0">
            <a:normAutofit/>
          </a:bodyPr>
          <a:lstStyle>
            <a:lvl1pPr algn="l">
              <a:lnSpc>
                <a:spcPct val="85000"/>
              </a:lnSpc>
              <a:defRPr sz="36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246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10956797" cy="469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3F045-6FE1-4010-B19A-965F378207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0D8CA-E46C-483D-8651-178424FBA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853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6DB07B-09C9-453F-B765-54897D475D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361856"/>
            <a:ext cx="5508625" cy="4661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46" y="1361856"/>
            <a:ext cx="5288033" cy="4660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6E40B-1386-4F79-92BB-AF61607C3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5D7DA47-9A89-48CB-829C-3D9A4879EB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539D99-764F-4E3A-A750-F4EE80850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95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BF72B-E63F-4D7A-9EDC-FE7CB2CEA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B686D1-1E2E-4A9B-B3E8-6E81C44D7048}"/>
              </a:ext>
            </a:extLst>
          </p:cNvPr>
          <p:cNvSpPr txBox="1">
            <a:spLocks/>
          </p:cNvSpPr>
          <p:nvPr userDrawn="1"/>
        </p:nvSpPr>
        <p:spPr>
          <a:xfrm>
            <a:off x="453442" y="6348400"/>
            <a:ext cx="1015423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300" kern="1200">
                <a:solidFill>
                  <a:srgbClr val="0A548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E03D2-9C7C-4AF2-BDB8-6D1A8E0800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E47C9-FA90-491B-A398-CE785F59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199" y="1145808"/>
            <a:ext cx="6321143" cy="462634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080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r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E39FA2-65DE-4E96-9C1B-DA718C416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183695-5B41-4020-8AEA-8FE559E32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5775074"/>
            <a:ext cx="2973917" cy="946149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Department for Education</a:t>
            </a:r>
          </a:p>
        </p:txBody>
      </p:sp>
    </p:spTree>
    <p:extLst>
      <p:ext uri="{BB962C8B-B14F-4D97-AF65-F5344CB8AC3E}">
        <p14:creationId xmlns:p14="http://schemas.microsoft.com/office/powerpoint/2010/main" val="7747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EF23-9BB6-C4E2-0009-321E2C3B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53097-2649-3CFB-5F3E-824E23C0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92F8-1195-DF87-C40A-C44E1569D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BFA76-DFD6-8A70-DDAD-6B0037DB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915C-E546-8418-C368-9CFBBEA2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8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A8263-C023-3FCE-352B-0FB38FDAE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88487-E29F-719A-8B35-1B2ED6FA6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670D-DF02-83D6-8AEC-1608CC003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7396-5326-4C01-A802-0A27CD4ABC8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4C1BD-EDA2-53E1-8F73-CD6B4058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A8EB2-29F6-9A5D-26CB-7728B464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792-1012-4C6B-998E-7861DDEC3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46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ny name&#10;&#10;Description automatically generated">
            <a:extLst>
              <a:ext uri="{FF2B5EF4-FFF2-40B4-BE49-F238E27FC236}">
                <a16:creationId xmlns:a16="http://schemas.microsoft.com/office/drawing/2014/main" id="{A88935C7-A5E9-61B8-9078-34C9EB54C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67" b="99600" l="16067" r="82000">
                        <a14:foregroundMark x1="48600" y1="68333" x2="47333" y2="83267"/>
                        <a14:foregroundMark x1="20467" y1="96467" x2="52600" y2="97667"/>
                        <a14:foregroundMark x1="43467" y1="94000" x2="63667" y2="93667"/>
                        <a14:foregroundMark x1="79333" y1="97533" x2="50867" y2="98400"/>
                        <a14:foregroundMark x1="82000" y1="99600" x2="82000" y2="99467"/>
                        <a14:foregroundMark x1="16067" y1="98733" x2="20067" y2="98733"/>
                      </a14:backgroundRemoval>
                    </a14:imgEffect>
                  </a14:imgLayer>
                </a14:imgProps>
              </a:ext>
            </a:extLst>
          </a:blip>
          <a:srcRect l="13764" t="66596" r="13802"/>
          <a:stretch/>
        </p:blipFill>
        <p:spPr>
          <a:xfrm rot="16200000">
            <a:off x="10220442" y="657847"/>
            <a:ext cx="2710307" cy="1249891"/>
          </a:xfrm>
          <a:prstGeom prst="rect">
            <a:avLst/>
          </a:prstGeom>
        </p:spPr>
      </p:pic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694FA48B-769C-9657-BF28-9B1105F630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933" b="98400" l="10000" r="90000">
                        <a14:foregroundMark x1="22000" y1="98533" x2="60933" y2="97533"/>
                        <a14:foregroundMark x1="60933" y1="97533" x2="75600" y2="98400"/>
                        <a14:foregroundMark x1="49333" y1="67933" x2="49333" y2="67933"/>
                      </a14:backgroundRemoval>
                    </a14:imgEffect>
                  </a14:imgLayer>
                </a14:imgProps>
              </a:ext>
            </a:extLst>
          </a:blip>
          <a:srcRect t="65762"/>
          <a:stretch/>
        </p:blipFill>
        <p:spPr>
          <a:xfrm>
            <a:off x="123093" y="6423174"/>
            <a:ext cx="1270000" cy="4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3E1E-671F-3309-8C8D-16AC7B38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CD93-2D32-A610-2E07-816C6EA50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BBE5B-EDD0-57E8-3F29-2F8FBBDF0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1FF0F-CFF7-CDD8-D069-B13C990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7296-E122-98B6-1FA1-72246050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17260-0D85-C1C9-C894-4268F546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28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0067-BE38-B179-CFE5-8E6F7B7E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379C9-ADE4-C6E6-74A2-1AE03C3A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FF2C6-D70B-8DAD-9955-BAAF6D70C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4A42F-0828-2ABE-7488-CB76AFAC2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9AED1-A077-867D-A610-03425C017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7FA27-2E3B-D0D9-4BCA-48393B9E6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935EC5-801D-3FCB-7D98-17BF7608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69F582-2813-0C05-99BE-6D7412B9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F0B1-E659-0558-063C-CCCD3B5E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405BC-7628-9B9C-69BB-370BE8FD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CBF3-93DE-E061-1259-0D7A5D12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F3276-72F5-97B7-BC7B-A2A861A6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8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5BA02-CED1-20F2-2B3D-5CB7FB4F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3D44C-6307-0F4C-E513-BBF1FDE0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D41B2-B0AD-35E5-070F-8E881115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F47A-1910-E233-4D56-B0C6D743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B563-8677-190A-10A6-60614414E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380D0-6EA7-B124-A6CB-21D789CD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45603-9BD1-0205-4EBB-667889E0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1DCE1-0F8A-196B-C2C3-D0AA47A9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B4D98-6D32-2116-1876-0D1F29F6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377C-FBB1-5427-ECE7-CBC0E0364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6981B-4CB3-43ED-0F7B-7A1248FFA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B307-F0C6-FD3B-18E3-12B9913BE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CB02D-A71A-8D4F-331B-C8D3DAFF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DDB0D-4216-45A0-40C0-D4066808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09D69-FD64-D637-C957-02051529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E2E52C-1F61-E3D4-ED90-6E31D696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11811-F7E1-B206-BA29-A608CA42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11CB-5BFD-0279-E5B6-3DFDBFA8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279BC-B44B-4B97-84F7-6B87143D2BA6}" type="datetimeFigureOut">
              <a:rPr lang="en-GB" smtClean="0"/>
              <a:t>14/10/2025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D23CE-19F6-F5D9-D634-0F65DFD5A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55B4B-4336-1917-4C0B-1C0BE792D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C1C733-B761-48BC-8147-E00FE8DF7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34" y="501048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23" y="1368979"/>
            <a:ext cx="10956620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24" y="6201808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 b="0">
                <a:solidFill>
                  <a:srgbClr val="4D4D4D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42" y="6201808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105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8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95" r:id="rId9"/>
    <p:sldLayoutId id="2147483696" r:id="rId10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34" y="501048"/>
            <a:ext cx="10956620" cy="5125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23" y="1368979"/>
            <a:ext cx="10956620" cy="46708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24" y="6201808"/>
            <a:ext cx="10154233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 b="0">
                <a:solidFill>
                  <a:srgbClr val="4D4D4D"/>
                </a:solidFill>
              </a:defRPr>
            </a:lvl1pPr>
          </a:lstStyle>
          <a:p>
            <a:r>
              <a:rPr lang="en-GB"/>
              <a:t>On the Insert ribbon select Header and Footer to edit this holding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642" y="6201808"/>
            <a:ext cx="75070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lang="en-US" sz="1050" b="0" kern="120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AB73BC-B049-4115-A692-8D63A059B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56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376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548B"/>
        </a:buClr>
        <a:buSzPct val="100000"/>
        <a:buFont typeface="Corbe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1989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7984" indent="-215995" algn="l" defTabSz="685783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Corbe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4964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4953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rise-programme-lists-of-advisers-and-schools" TargetMode="External"/><Relationship Id="rId5" Type="http://schemas.openxmlformats.org/officeDocument/2006/relationships/hyperlink" Target="mailto:eastofengland.riseregionalmailbox@education.gov.uk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rise-programme-lists-of-advisers-and-schoo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FB4D-B9FA-DCEA-388F-0E17915C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6C54F-DF2A-1DD8-63D6-F189527E1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66" y="2475084"/>
            <a:ext cx="9427253" cy="1187149"/>
          </a:xfrm>
        </p:spPr>
        <p:txBody>
          <a:bodyPr/>
          <a:lstStyle/>
          <a:p>
            <a:r>
              <a:rPr lang="en-GB" dirty="0"/>
              <a:t>RISE East of England</a:t>
            </a:r>
            <a:br>
              <a:rPr lang="en-GB" dirty="0"/>
            </a:br>
            <a:r>
              <a:rPr lang="en-GB" dirty="0"/>
              <a:t> </a:t>
            </a:r>
            <a:br>
              <a:rPr lang="en-GB" dirty="0"/>
            </a:br>
            <a:r>
              <a:rPr lang="en-GB" sz="2800" b="0" dirty="0"/>
              <a:t>Essex – Quadrant Chairs</a:t>
            </a:r>
            <a:endParaRPr lang="en-GB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E2175E-225E-B359-C9CE-9A6D0325F6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18" y="6282503"/>
            <a:ext cx="3229663" cy="3746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>
                <a:latin typeface="Arial"/>
                <a:cs typeface="Arial"/>
              </a:rPr>
              <a:t>JUNE 2025</a:t>
            </a:r>
          </a:p>
        </p:txBody>
      </p:sp>
    </p:spTree>
    <p:extLst>
      <p:ext uri="{BB962C8B-B14F-4D97-AF65-F5344CB8AC3E}">
        <p14:creationId xmlns:p14="http://schemas.microsoft.com/office/powerpoint/2010/main" val="4022515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B0E9B-B95C-03B0-E9DF-4E7E539E2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mpany name">
            <a:extLst>
              <a:ext uri="{FF2B5EF4-FFF2-40B4-BE49-F238E27FC236}">
                <a16:creationId xmlns:a16="http://schemas.microsoft.com/office/drawing/2014/main" id="{17C2A095-9784-8982-F733-A45CB2A8C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</a:blip>
          <a:srcRect l="13764" t="66596" r="13802"/>
          <a:stretch/>
        </p:blipFill>
        <p:spPr>
          <a:xfrm rot="16200000">
            <a:off x="10220442" y="657847"/>
            <a:ext cx="2710307" cy="1249891"/>
          </a:xfrm>
          <a:prstGeom prst="rect">
            <a:avLst/>
          </a:prstGeom>
        </p:spPr>
      </p:pic>
      <p:pic>
        <p:nvPicPr>
          <p:cNvPr id="24" name="Picture 23" descr="A picture containing text, sign, vector graphics">
            <a:extLst>
              <a:ext uri="{FF2B5EF4-FFF2-40B4-BE49-F238E27FC236}">
                <a16:creationId xmlns:a16="http://schemas.microsoft.com/office/drawing/2014/main" id="{3815C2B3-3669-E4F3-BB4C-33F86C71DE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</a:blip>
          <a:srcRect t="65762"/>
          <a:stretch/>
        </p:blipFill>
        <p:spPr>
          <a:xfrm>
            <a:off x="355960" y="6423175"/>
            <a:ext cx="1270000" cy="4348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5D8CF-883E-35A6-4128-F1EC5C29AD35}"/>
              </a:ext>
            </a:extLst>
          </p:cNvPr>
          <p:cNvSpPr txBox="1">
            <a:spLocks/>
          </p:cNvSpPr>
          <p:nvPr/>
        </p:nvSpPr>
        <p:spPr>
          <a:xfrm>
            <a:off x="398553" y="967184"/>
            <a:ext cx="10446115" cy="49236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89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7984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64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53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3000"/>
              </a:spcAft>
              <a:buClrTx/>
              <a:buSzTx/>
              <a:defRPr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RISE Regional Mailbox: </a:t>
            </a:r>
            <a:r>
              <a:rPr lang="en-GB" sz="2000">
                <a:hlinkClick r:id="rId5"/>
              </a:rPr>
              <a:t>eastofengland.riseregionalmailbox@education.gov.uk</a:t>
            </a:r>
            <a:r>
              <a:rPr lang="en-GB" sz="200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We are mapping school improvement providers across the region. Please register your interest (to be considered as a Supporting Organisation for TI schools, or to get involved in the Universal service activities more broadly) by completing the Information Gathering Template, available from the RISE mailbox above. </a:t>
            </a:r>
          </a:p>
          <a:p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List of RISE advisers and schools enrolled in the Targeted Intervention programme: </a:t>
            </a:r>
            <a:r>
              <a:rPr lang="en-GB" sz="2000">
                <a:hlinkClick r:id="rId6"/>
              </a:rPr>
              <a:t>RISE programme: lists of advisers and schools - GOV.UK</a:t>
            </a:r>
            <a:endParaRPr lang="en-GB" sz="2000"/>
          </a:p>
          <a:p>
            <a:pPr defTabSz="914400">
              <a:spcAft>
                <a:spcPts val="3000"/>
              </a:spcAft>
              <a:buClrTx/>
              <a:buSzTx/>
              <a:defRPr/>
            </a:pP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8B756-647E-E232-D60C-8AE48694D629}"/>
              </a:ext>
            </a:extLst>
          </p:cNvPr>
          <p:cNvSpPr txBox="1">
            <a:spLocks/>
          </p:cNvSpPr>
          <p:nvPr/>
        </p:nvSpPr>
        <p:spPr>
          <a:xfrm>
            <a:off x="14615" y="0"/>
            <a:ext cx="12177386" cy="55289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000">
                <a:solidFill>
                  <a:schemeClr val="bg1"/>
                </a:solidFill>
              </a:rPr>
              <a:t>How to get involved </a:t>
            </a:r>
          </a:p>
        </p:txBody>
      </p:sp>
    </p:spTree>
    <p:extLst>
      <p:ext uri="{BB962C8B-B14F-4D97-AF65-F5344CB8AC3E}">
        <p14:creationId xmlns:p14="http://schemas.microsoft.com/office/powerpoint/2010/main" val="397897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Subtitle">
            <a:extLst>
              <a:ext uri="{FF2B5EF4-FFF2-40B4-BE49-F238E27FC236}">
                <a16:creationId xmlns:a16="http://schemas.microsoft.com/office/drawing/2014/main" id="{4EC8EDBA-47E2-C3C7-E1AA-A61E5BB46A31}"/>
              </a:ext>
            </a:extLst>
          </p:cNvPr>
          <p:cNvSpPr txBox="1"/>
          <p:nvPr/>
        </p:nvSpPr>
        <p:spPr>
          <a:xfrm>
            <a:off x="291609" y="762209"/>
            <a:ext cx="1148686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The goal of RISE teams </a:t>
            </a:r>
            <a:r>
              <a:rPr lang="en-GB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 to raise standards for all schools, as part of the government’s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Opportunity Mission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There are three broad strands of work: </a:t>
            </a:r>
          </a:p>
        </p:txBody>
      </p:sp>
      <p:sp>
        <p:nvSpPr>
          <p:cNvPr id="7" name="TextBox 6" descr="The three objectives">
            <a:extLst>
              <a:ext uri="{FF2B5EF4-FFF2-40B4-BE49-F238E27FC236}">
                <a16:creationId xmlns:a16="http://schemas.microsoft.com/office/drawing/2014/main" id="{28DF0C79-7055-3A8E-8FFD-57C570D26977}"/>
              </a:ext>
            </a:extLst>
          </p:cNvPr>
          <p:cNvSpPr txBox="1"/>
          <p:nvPr/>
        </p:nvSpPr>
        <p:spPr>
          <a:xfrm>
            <a:off x="1886325" y="1901845"/>
            <a:ext cx="989214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Targeted Intervention: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Schools facing particular challenges (‘stuck schools’) improve rapidly through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bespoke targeted intervention for 12-24 months</a:t>
            </a:r>
            <a:r>
              <a:rPr lang="en-GB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. </a:t>
            </a: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r>
              <a:rPr lang="en-GB" b="1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Universal Service: </a:t>
            </a:r>
            <a:r>
              <a:rPr lang="en-GB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Ensuring all schools can access high quality school improvement through improved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 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signposting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 to hubs and best practice,</a:t>
            </a:r>
            <a:r>
              <a:rPr lang="en-GB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 facilitating connections, and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promoting peer review and networking.</a:t>
            </a:r>
            <a:endParaRPr lang="en-GB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endParaRPr lang="en-GB" b="1">
              <a:solidFill>
                <a:srgbClr val="000000"/>
              </a:solidFill>
              <a:latin typeface="Arial" panose="020B0604020202020204"/>
              <a:ea typeface="Tahoma"/>
              <a:cs typeface="Tahoma"/>
            </a:endParaRPr>
          </a:p>
          <a:p>
            <a:pPr marL="342900" indent="-342900">
              <a:buAutoNum type="arabicPeriod"/>
              <a:defRPr/>
            </a:pPr>
            <a:r>
              <a:rPr lang="en-GB" b="1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Regional Planning: </a:t>
            </a:r>
            <a:r>
              <a:rPr lang="en-GB">
                <a:solidFill>
                  <a:srgbClr val="000000"/>
                </a:solidFill>
                <a:latin typeface="Arial" panose="020B0604020202020204"/>
                <a:ea typeface="Tahoma"/>
                <a:cs typeface="Tahoma"/>
              </a:rPr>
              <a:t>ensuring every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 part of the country has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a coherent plan to deliver the RISE national priorities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Tahoma"/>
                <a:cs typeface="Tahoma"/>
              </a:rPr>
              <a:t>.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0318C-EBB3-BDC7-6D3B-6DF75D6B2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92" t="19927" r="20990" b="19097"/>
          <a:stretch/>
        </p:blipFill>
        <p:spPr>
          <a:xfrm>
            <a:off x="591803" y="1901845"/>
            <a:ext cx="971129" cy="1008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C58DA3-407A-3C4B-C04F-8331A2E3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81" y="5108244"/>
            <a:ext cx="1137771" cy="1137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84C46-D732-8CC0-6E37-C422E4E07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213" y="3241122"/>
            <a:ext cx="1536325" cy="15363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1E6EDA-1667-7F43-A338-1D8ACCB049C3}"/>
              </a:ext>
            </a:extLst>
          </p:cNvPr>
          <p:cNvSpPr txBox="1">
            <a:spLocks/>
          </p:cNvSpPr>
          <p:nvPr/>
        </p:nvSpPr>
        <p:spPr>
          <a:xfrm>
            <a:off x="14615" y="0"/>
            <a:ext cx="12177386" cy="552894"/>
          </a:xfrm>
          <a:prstGeom prst="rect">
            <a:avLst/>
          </a:prstGeom>
          <a:solidFill>
            <a:srgbClr val="00206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000">
                <a:solidFill>
                  <a:schemeClr val="bg1"/>
                </a:solidFill>
              </a:rPr>
              <a:t>RISE Teams: Objectives </a:t>
            </a:r>
          </a:p>
        </p:txBody>
      </p:sp>
    </p:spTree>
    <p:extLst>
      <p:ext uri="{BB962C8B-B14F-4D97-AF65-F5344CB8AC3E}">
        <p14:creationId xmlns:p14="http://schemas.microsoft.com/office/powerpoint/2010/main" val="30542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1E50F-34BB-39EC-3257-02C4665DA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ny name&#10;&#10;Description automatically generated">
            <a:extLst>
              <a:ext uri="{FF2B5EF4-FFF2-40B4-BE49-F238E27FC236}">
                <a16:creationId xmlns:a16="http://schemas.microsoft.com/office/drawing/2014/main" id="{63B12682-D5AA-EC9A-1B48-4F7EDFD57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</a:blip>
          <a:srcRect l="13764" t="66596" r="13802"/>
          <a:stretch/>
        </p:blipFill>
        <p:spPr>
          <a:xfrm rot="16200000">
            <a:off x="10220442" y="657847"/>
            <a:ext cx="2710307" cy="1249891"/>
          </a:xfrm>
          <a:prstGeom prst="rect">
            <a:avLst/>
          </a:prstGeom>
        </p:spPr>
      </p:pic>
      <p:sp>
        <p:nvSpPr>
          <p:cNvPr id="8" name="Customers">
            <a:extLst>
              <a:ext uri="{FF2B5EF4-FFF2-40B4-BE49-F238E27FC236}">
                <a16:creationId xmlns:a16="http://schemas.microsoft.com/office/drawing/2014/main" id="{7EF4FC12-E969-D08B-C47F-384DFD8B2094}"/>
              </a:ext>
            </a:extLst>
          </p:cNvPr>
          <p:cNvSpPr txBox="1"/>
          <p:nvPr/>
        </p:nvSpPr>
        <p:spPr>
          <a:xfrm>
            <a:off x="164279" y="91179"/>
            <a:ext cx="10068568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sz="9600" b="1" cap="none" spc="0">
                <a:solidFill>
                  <a:srgbClr val="00C49E"/>
                </a:solidFill>
                <a:latin typeface="+mn-lt"/>
                <a:ea typeface="+mn-ea"/>
                <a:cs typeface="+mn-cs"/>
                <a:sym typeface="Roboto"/>
              </a:defRPr>
            </a:lvl1pPr>
          </a:lstStyle>
          <a:p>
            <a:pPr lvl="0" defTabSz="410766" hangingPunct="0">
              <a:defRPr/>
            </a:pPr>
            <a:r>
              <a:rPr lang="en-GB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n-GB" altLang="en-US" sz="2800">
                <a:solidFill>
                  <a:schemeClr val="tx2"/>
                </a:solidFill>
                <a:cs typeface="Arial" panose="020B0604020202020204" pitchFamily="34" charset="0"/>
              </a:rPr>
              <a:t> EoE RISE advisers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9E40F9-00B4-DE4E-F1C4-485661AD88BF}"/>
              </a:ext>
            </a:extLst>
          </p:cNvPr>
          <p:cNvSpPr/>
          <p:nvPr/>
        </p:nvSpPr>
        <p:spPr>
          <a:xfrm>
            <a:off x="164279" y="1269242"/>
            <a:ext cx="11799905" cy="5008727"/>
          </a:xfrm>
          <a:prstGeom prst="roundRect">
            <a:avLst>
              <a:gd name="adj" fmla="val 548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16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171450" marR="0" lvl="0" indent="-1714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GB" sz="16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6482B1-CB1C-81A7-E0F7-F0C8F7E8B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008" y="989661"/>
            <a:ext cx="1009698" cy="96912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A46B6D-EE80-2419-A6A0-B6F0730A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88284" y="1104795"/>
            <a:ext cx="1246916" cy="128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A38B1-CB24-00F8-1707-E0D9A0B018FF}"/>
              </a:ext>
            </a:extLst>
          </p:cNvPr>
          <p:cNvSpPr txBox="1"/>
          <p:nvPr/>
        </p:nvSpPr>
        <p:spPr>
          <a:xfrm>
            <a:off x="2185694" y="1057849"/>
            <a:ext cx="2058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Jonathan Taylor – CEO,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Sapientia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Education Trust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CC8564-A73E-0614-680C-51E5F20B22CA}"/>
              </a:ext>
            </a:extLst>
          </p:cNvPr>
          <p:cNvSpPr txBox="1"/>
          <p:nvPr/>
        </p:nvSpPr>
        <p:spPr>
          <a:xfrm>
            <a:off x="5903897" y="1155823"/>
            <a:ext cx="331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Lesley Birch – Deputy CEO, Meridian Trust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31E25-860C-578D-8FA3-9101B9EF5C01}"/>
              </a:ext>
            </a:extLst>
          </p:cNvPr>
          <p:cNvSpPr txBox="1"/>
          <p:nvPr/>
        </p:nvSpPr>
        <p:spPr>
          <a:xfrm>
            <a:off x="6103308" y="2878564"/>
            <a:ext cx="300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Lucie Calow – Director of SEND, Unity Schools Partnership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3219F-265B-FADF-A779-84DEE21F6B0A}"/>
              </a:ext>
            </a:extLst>
          </p:cNvPr>
          <p:cNvSpPr txBox="1"/>
          <p:nvPr/>
        </p:nvSpPr>
        <p:spPr>
          <a:xfrm>
            <a:off x="2185694" y="3028537"/>
            <a:ext cx="2886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Clare Flintoff – Previously the CEO of ASSET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C3340-FF0B-1FDA-9DBE-7CB450CA6675}"/>
              </a:ext>
            </a:extLst>
          </p:cNvPr>
          <p:cNvSpPr txBox="1"/>
          <p:nvPr/>
        </p:nvSpPr>
        <p:spPr>
          <a:xfrm>
            <a:off x="6704586" y="4778847"/>
            <a:ext cx="2388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Lucy Scott – CEO, Eastern Learning Alliance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495B9B-B6E2-2673-7F95-3DBC2EAB4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3754" y="4500169"/>
            <a:ext cx="1152361" cy="1730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5CB60B-3504-74FB-DAF1-5994E5E9D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403" y="5151843"/>
            <a:ext cx="1239545" cy="12395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239B4B8-5386-F0CF-7576-2E9979730121}"/>
              </a:ext>
            </a:extLst>
          </p:cNvPr>
          <p:cNvSpPr txBox="1"/>
          <p:nvPr/>
        </p:nvSpPr>
        <p:spPr>
          <a:xfrm>
            <a:off x="2185694" y="5107590"/>
            <a:ext cx="2569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Julian Axford – Director of School Improvement, Chiltern Learning Trust</a:t>
            </a:r>
          </a:p>
        </p:txBody>
      </p:sp>
      <p:pic>
        <p:nvPicPr>
          <p:cNvPr id="20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487E5E6-4C1C-53E7-8382-D58496F67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5868191"/>
            <a:ext cx="967584" cy="9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49EB423D-5BD8-86D7-6677-9E9F3296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54" y="2933459"/>
            <a:ext cx="1527281" cy="10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3623562-BC69-98FB-2FD5-550AE1A08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" y="0"/>
            <a:ext cx="12177386" cy="552894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sz="3000" b="1">
                <a:solidFill>
                  <a:schemeClr val="bg1"/>
                </a:solidFill>
              </a:rPr>
              <a:t>Our EoE RISE advisers </a:t>
            </a:r>
          </a:p>
        </p:txBody>
      </p:sp>
      <p:pic>
        <p:nvPicPr>
          <p:cNvPr id="23" name="image1.jpg">
            <a:extLst>
              <a:ext uri="{FF2B5EF4-FFF2-40B4-BE49-F238E27FC236}">
                <a16:creationId xmlns:a16="http://schemas.microsoft.com/office/drawing/2014/main" id="{C017972B-5E18-76A1-98B6-5BDD4BFDE48F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024572" y="2958024"/>
            <a:ext cx="951206" cy="129586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537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D9D44-1748-0C04-2730-BFFB7A6E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rrow: Right 25">
            <a:extLst>
              <a:ext uri="{FF2B5EF4-FFF2-40B4-BE49-F238E27FC236}">
                <a16:creationId xmlns:a16="http://schemas.microsoft.com/office/drawing/2014/main" id="{BEF38848-A504-2565-92F6-8CAFC183BD00}"/>
              </a:ext>
            </a:extLst>
          </p:cNvPr>
          <p:cNvSpPr/>
          <p:nvPr/>
        </p:nvSpPr>
        <p:spPr>
          <a:xfrm>
            <a:off x="7386812" y="4125202"/>
            <a:ext cx="504000" cy="433499"/>
          </a:xfrm>
          <a:prstGeom prst="rightArrow">
            <a:avLst/>
          </a:prstGeom>
          <a:solidFill>
            <a:srgbClr val="99A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Arrow: Bent-Up 46">
            <a:extLst>
              <a:ext uri="{FF2B5EF4-FFF2-40B4-BE49-F238E27FC236}">
                <a16:creationId xmlns:a16="http://schemas.microsoft.com/office/drawing/2014/main" id="{9EBCDC53-94D8-7BF2-9711-497D698BA027}"/>
              </a:ext>
            </a:extLst>
          </p:cNvPr>
          <p:cNvSpPr/>
          <p:nvPr/>
        </p:nvSpPr>
        <p:spPr>
          <a:xfrm rot="5400000">
            <a:off x="5164322" y="3388679"/>
            <a:ext cx="701154" cy="4682350"/>
          </a:xfrm>
          <a:prstGeom prst="bentUpArrow">
            <a:avLst>
              <a:gd name="adj1" fmla="val 25000"/>
              <a:gd name="adj2" fmla="val 26417"/>
              <a:gd name="adj3" fmla="val 25000"/>
            </a:avLst>
          </a:prstGeom>
          <a:solidFill>
            <a:srgbClr val="99A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ADB9922-9FA3-F31A-500F-A4C29DE38BEC}"/>
              </a:ext>
            </a:extLst>
          </p:cNvPr>
          <p:cNvSpPr/>
          <p:nvPr/>
        </p:nvSpPr>
        <p:spPr>
          <a:xfrm>
            <a:off x="2195270" y="4105660"/>
            <a:ext cx="504000" cy="433499"/>
          </a:xfrm>
          <a:prstGeom prst="rightArrow">
            <a:avLst/>
          </a:prstGeom>
          <a:solidFill>
            <a:srgbClr val="99A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75A0CAE-393B-CCD1-159B-1081F922F22E}"/>
              </a:ext>
            </a:extLst>
          </p:cNvPr>
          <p:cNvSpPr/>
          <p:nvPr/>
        </p:nvSpPr>
        <p:spPr>
          <a:xfrm>
            <a:off x="3891008" y="4105660"/>
            <a:ext cx="504000" cy="433499"/>
          </a:xfrm>
          <a:prstGeom prst="rightArrow">
            <a:avLst/>
          </a:prstGeom>
          <a:solidFill>
            <a:srgbClr val="99A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0FA479C-9FFC-10DC-1524-D7AF34E7E277}"/>
              </a:ext>
            </a:extLst>
          </p:cNvPr>
          <p:cNvSpPr/>
          <p:nvPr/>
        </p:nvSpPr>
        <p:spPr>
          <a:xfrm>
            <a:off x="5629456" y="4105660"/>
            <a:ext cx="504000" cy="433499"/>
          </a:xfrm>
          <a:prstGeom prst="rightArrow">
            <a:avLst/>
          </a:prstGeom>
          <a:solidFill>
            <a:srgbClr val="99A8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Callout: Right Arrow 38">
            <a:extLst>
              <a:ext uri="{FF2B5EF4-FFF2-40B4-BE49-F238E27FC236}">
                <a16:creationId xmlns:a16="http://schemas.microsoft.com/office/drawing/2014/main" id="{540D900E-80CD-F0A0-9062-52EA983B221D}"/>
              </a:ext>
            </a:extLst>
          </p:cNvPr>
          <p:cNvSpPr/>
          <p:nvPr/>
        </p:nvSpPr>
        <p:spPr>
          <a:xfrm>
            <a:off x="6144743" y="2907469"/>
            <a:ext cx="1260000" cy="2408439"/>
          </a:xfrm>
          <a:prstGeom prst="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Co-construct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 plan with responsible body</a:t>
            </a:r>
          </a:p>
        </p:txBody>
      </p:sp>
      <p:sp>
        <p:nvSpPr>
          <p:cNvPr id="41" name="Callout: Right Arrow 46">
            <a:extLst>
              <a:ext uri="{FF2B5EF4-FFF2-40B4-BE49-F238E27FC236}">
                <a16:creationId xmlns:a16="http://schemas.microsoft.com/office/drawing/2014/main" id="{D3E65E81-5B05-BF2D-9A05-03E999326206}"/>
              </a:ext>
            </a:extLst>
          </p:cNvPr>
          <p:cNvSpPr/>
          <p:nvPr/>
        </p:nvSpPr>
        <p:spPr>
          <a:xfrm>
            <a:off x="7895187" y="5499092"/>
            <a:ext cx="3211708" cy="6453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Review progress</a:t>
            </a:r>
          </a:p>
        </p:txBody>
      </p:sp>
      <p:sp>
        <p:nvSpPr>
          <p:cNvPr id="43" name="Callout: Right Arrow 2">
            <a:extLst>
              <a:ext uri="{FF2B5EF4-FFF2-40B4-BE49-F238E27FC236}">
                <a16:creationId xmlns:a16="http://schemas.microsoft.com/office/drawing/2014/main" id="{F6F47027-58AD-C88F-2C0C-71528D8C9CEC}"/>
              </a:ext>
            </a:extLst>
          </p:cNvPr>
          <p:cNvSpPr/>
          <p:nvPr/>
        </p:nvSpPr>
        <p:spPr>
          <a:xfrm>
            <a:off x="1140104" y="2914965"/>
            <a:ext cx="1131016" cy="2400943"/>
          </a:xfrm>
          <a:prstGeom prst="rect">
            <a:avLst/>
          </a:prstGeom>
          <a:solidFill>
            <a:srgbClr val="99A8B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RISE schools become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eligible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44" name="Callout: Right Arrow 46">
            <a:extLst>
              <a:ext uri="{FF2B5EF4-FFF2-40B4-BE49-F238E27FC236}">
                <a16:creationId xmlns:a16="http://schemas.microsoft.com/office/drawing/2014/main" id="{4BBFCAF0-7687-A64B-67B3-2D43FEC7BE92}"/>
              </a:ext>
            </a:extLst>
          </p:cNvPr>
          <p:cNvSpPr/>
          <p:nvPr/>
        </p:nvSpPr>
        <p:spPr>
          <a:xfrm>
            <a:off x="2675981" y="2933300"/>
            <a:ext cx="1260000" cy="2382608"/>
          </a:xfrm>
          <a:prstGeom prst="rect">
            <a:avLst/>
          </a:prstGeom>
          <a:solidFill>
            <a:srgbClr val="99A8B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RISE adviser and RISE team assess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 to improve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Callout: Right Arrow 38">
            <a:extLst>
              <a:ext uri="{FF2B5EF4-FFF2-40B4-BE49-F238E27FC236}">
                <a16:creationId xmlns:a16="http://schemas.microsoft.com/office/drawing/2014/main" id="{286F24AB-34C5-CBA6-158A-CA84228EC870}"/>
              </a:ext>
            </a:extLst>
          </p:cNvPr>
          <p:cNvSpPr/>
          <p:nvPr/>
        </p:nvSpPr>
        <p:spPr>
          <a:xfrm>
            <a:off x="4397111" y="2914965"/>
            <a:ext cx="1260000" cy="2400943"/>
          </a:xfrm>
          <a:prstGeom prst="rect">
            <a:avLst/>
          </a:prstGeom>
          <a:solidFill>
            <a:srgbClr val="99A8BD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Match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to a supporting organisation and be considered for funded interventio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</a:p>
        </p:txBody>
      </p:sp>
      <p:sp>
        <p:nvSpPr>
          <p:cNvPr id="2" name="Customers">
            <a:extLst>
              <a:ext uri="{FF2B5EF4-FFF2-40B4-BE49-F238E27FC236}">
                <a16:creationId xmlns:a16="http://schemas.microsoft.com/office/drawing/2014/main" id="{4E6CAB5A-7C42-C9B2-24B2-D88C17A3A4F3}"/>
              </a:ext>
            </a:extLst>
          </p:cNvPr>
          <p:cNvSpPr txBox="1"/>
          <p:nvPr/>
        </p:nvSpPr>
        <p:spPr>
          <a:xfrm>
            <a:off x="217449" y="621222"/>
            <a:ext cx="11620850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sz="9600" b="1" cap="none" spc="0">
                <a:solidFill>
                  <a:srgbClr val="00C49E"/>
                </a:solidFill>
                <a:latin typeface="+mn-lt"/>
                <a:ea typeface="+mn-ea"/>
                <a:cs typeface="+mn-cs"/>
                <a:sym typeface="Roboto"/>
              </a:defRPr>
            </a:lvl1pPr>
          </a:lstStyle>
          <a:p>
            <a:pPr marL="285750" marR="0" lvl="0" indent="-28575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183860"/>
              </a:solidFill>
              <a:effectLst/>
              <a:uLnTx/>
              <a:uFillTx/>
              <a:latin typeface="Arial" panose="020B0604020202020204"/>
              <a:ea typeface="Roboto"/>
              <a:cs typeface="Arial" panose="020B0604020202020204" pitchFamily="34" charset="0"/>
              <a:sym typeface="Roboto"/>
            </a:endParaRPr>
          </a:p>
          <a:p>
            <a:pPr marL="285750" marR="0" lvl="0" indent="-28575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183860"/>
              </a:solidFill>
              <a:effectLst/>
              <a:uLnTx/>
              <a:uFillTx/>
              <a:latin typeface="Arial" panose="020B0604020202020204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2" name="Callout: Right Arrow 38">
            <a:extLst>
              <a:ext uri="{FF2B5EF4-FFF2-40B4-BE49-F238E27FC236}">
                <a16:creationId xmlns:a16="http://schemas.microsoft.com/office/drawing/2014/main" id="{5520A577-5263-57FD-C769-C4265C230CF5}"/>
              </a:ext>
            </a:extLst>
          </p:cNvPr>
          <p:cNvSpPr/>
          <p:nvPr/>
        </p:nvSpPr>
        <p:spPr>
          <a:xfrm>
            <a:off x="7895187" y="2930219"/>
            <a:ext cx="3211708" cy="2400943"/>
          </a:xfrm>
          <a:prstGeom prst="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School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delivers the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Supporting organisation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support, including access to wider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RISE Adviser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monitors delivery of the plan 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62D227C-FFB2-AB4B-1AE4-9A58076C9F5F}"/>
              </a:ext>
            </a:extLst>
          </p:cNvPr>
          <p:cNvSpPr/>
          <p:nvPr/>
        </p:nvSpPr>
        <p:spPr>
          <a:xfrm>
            <a:off x="1132960" y="1025652"/>
            <a:ext cx="1207116" cy="1207116"/>
          </a:xfrm>
          <a:prstGeom prst="ellipse">
            <a:avLst/>
          </a:prstGeom>
          <a:solidFill>
            <a:srgbClr val="196B24">
              <a:lumMod val="20000"/>
              <a:lumOff val="80000"/>
            </a:srgbClr>
          </a:solidFill>
          <a:ln w="19050" cap="flat" cmpd="sng" algn="ctr">
            <a:solidFill>
              <a:srgbClr val="196B2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9E723D1-CA97-1C64-5542-19B952F02BD5}"/>
              </a:ext>
            </a:extLst>
          </p:cNvPr>
          <p:cNvSpPr/>
          <p:nvPr/>
        </p:nvSpPr>
        <p:spPr>
          <a:xfrm>
            <a:off x="2829269" y="1010130"/>
            <a:ext cx="1207116" cy="1207116"/>
          </a:xfrm>
          <a:prstGeom prst="ellipse">
            <a:avLst/>
          </a:prstGeom>
          <a:solidFill>
            <a:srgbClr val="A02B93">
              <a:lumMod val="20000"/>
              <a:lumOff val="80000"/>
            </a:srgbClr>
          </a:solidFill>
          <a:ln w="19050" cap="flat" cmpd="sng" algn="ctr">
            <a:solidFill>
              <a:srgbClr val="A02B93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68F48FF-2A58-2633-ECAA-590AE426756B}"/>
              </a:ext>
            </a:extLst>
          </p:cNvPr>
          <p:cNvSpPr/>
          <p:nvPr/>
        </p:nvSpPr>
        <p:spPr>
          <a:xfrm>
            <a:off x="4546076" y="1025652"/>
            <a:ext cx="1207116" cy="1207116"/>
          </a:xfrm>
          <a:prstGeom prst="ellipse">
            <a:avLst/>
          </a:prstGeom>
          <a:solidFill>
            <a:srgbClr val="A02B93">
              <a:lumMod val="20000"/>
              <a:lumOff val="80000"/>
            </a:srgbClr>
          </a:solidFill>
          <a:ln w="19050" cap="flat" cmpd="sng" algn="ctr">
            <a:solidFill>
              <a:srgbClr val="A02B93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B3563A-10BC-070E-1C1F-1E114D78D0D5}"/>
              </a:ext>
            </a:extLst>
          </p:cNvPr>
          <p:cNvSpPr/>
          <p:nvPr/>
        </p:nvSpPr>
        <p:spPr>
          <a:xfrm>
            <a:off x="6242385" y="1010130"/>
            <a:ext cx="1207116" cy="1207116"/>
          </a:xfrm>
          <a:prstGeom prst="ellipse">
            <a:avLst/>
          </a:prstGeom>
          <a:solidFill>
            <a:srgbClr val="0F9ED5">
              <a:lumMod val="20000"/>
              <a:lumOff val="80000"/>
            </a:srgbClr>
          </a:solidFill>
          <a:ln w="19050" cap="flat" cmpd="sng" algn="ctr">
            <a:solidFill>
              <a:srgbClr val="0F9E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3EBA92E-DDEC-5B9F-67A2-6C16199ECF87}"/>
              </a:ext>
            </a:extLst>
          </p:cNvPr>
          <p:cNvSpPr/>
          <p:nvPr/>
        </p:nvSpPr>
        <p:spPr>
          <a:xfrm>
            <a:off x="7942993" y="1006915"/>
            <a:ext cx="1207116" cy="1207116"/>
          </a:xfrm>
          <a:prstGeom prst="ellipse">
            <a:avLst/>
          </a:prstGeom>
          <a:solidFill>
            <a:srgbClr val="0F9ED5">
              <a:lumMod val="20000"/>
              <a:lumOff val="80000"/>
            </a:srgbClr>
          </a:solidFill>
          <a:ln w="19050" cap="flat" cmpd="sng" algn="ctr">
            <a:solidFill>
              <a:srgbClr val="0F9ED5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CCFF2C3-D7D6-646C-B1EA-E2E3C2BBE8C2}"/>
              </a:ext>
            </a:extLst>
          </p:cNvPr>
          <p:cNvSpPr/>
          <p:nvPr/>
        </p:nvSpPr>
        <p:spPr>
          <a:xfrm>
            <a:off x="9648938" y="1047900"/>
            <a:ext cx="1207116" cy="1207116"/>
          </a:xfrm>
          <a:prstGeom prst="ellipse">
            <a:avLst/>
          </a:prstGeom>
          <a:solidFill>
            <a:srgbClr val="4EA72E">
              <a:lumMod val="20000"/>
              <a:lumOff val="80000"/>
            </a:srgbClr>
          </a:solidFill>
          <a:ln w="19050" cap="flat" cmpd="sng" algn="ctr">
            <a:solidFill>
              <a:srgbClr val="4EA72E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Freeform: Shape 32">
            <a:extLst>
              <a:ext uri="{FF2B5EF4-FFF2-40B4-BE49-F238E27FC236}">
                <a16:creationId xmlns:a16="http://schemas.microsoft.com/office/drawing/2014/main" id="{D6D11326-A7FF-1BC3-FBF3-B0D1ABE3A57E}"/>
              </a:ext>
            </a:extLst>
          </p:cNvPr>
          <p:cNvSpPr/>
          <p:nvPr/>
        </p:nvSpPr>
        <p:spPr>
          <a:xfrm>
            <a:off x="918288" y="1662359"/>
            <a:ext cx="1634511" cy="734900"/>
          </a:xfrm>
          <a:custGeom>
            <a:avLst/>
            <a:gdLst>
              <a:gd name="connsiteX0" fmla="*/ 195742 w 1634511"/>
              <a:gd name="connsiteY0" fmla="*/ 0 h 4375544"/>
              <a:gd name="connsiteX1" fmla="*/ 208319 w 1634511"/>
              <a:gd name="connsiteY1" fmla="*/ 124755 h 4375544"/>
              <a:gd name="connsiteX2" fmla="*/ 820568 w 1634511"/>
              <a:gd name="connsiteY2" fmla="*/ 623752 h 4375544"/>
              <a:gd name="connsiteX3" fmla="*/ 1432817 w 1634511"/>
              <a:gd name="connsiteY3" fmla="*/ 124755 h 4375544"/>
              <a:gd name="connsiteX4" fmla="*/ 1445262 w 1634511"/>
              <a:gd name="connsiteY4" fmla="*/ 1311 h 4375544"/>
              <a:gd name="connsiteX5" fmla="*/ 1468127 w 1634511"/>
              <a:gd name="connsiteY5" fmla="*/ 5928 h 4375544"/>
              <a:gd name="connsiteX6" fmla="*/ 1634511 w 1634511"/>
              <a:gd name="connsiteY6" fmla="*/ 256943 h 4375544"/>
              <a:gd name="connsiteX7" fmla="*/ 1634511 w 1634511"/>
              <a:gd name="connsiteY7" fmla="*/ 4103120 h 4375544"/>
              <a:gd name="connsiteX8" fmla="*/ 1362087 w 1634511"/>
              <a:gd name="connsiteY8" fmla="*/ 4375544 h 4375544"/>
              <a:gd name="connsiteX9" fmla="*/ 272424 w 1634511"/>
              <a:gd name="connsiteY9" fmla="*/ 4375544 h 4375544"/>
              <a:gd name="connsiteX10" fmla="*/ 0 w 1634511"/>
              <a:gd name="connsiteY10" fmla="*/ 4103120 h 4375544"/>
              <a:gd name="connsiteX11" fmla="*/ 0 w 1634511"/>
              <a:gd name="connsiteY11" fmla="*/ 256943 h 4375544"/>
              <a:gd name="connsiteX12" fmla="*/ 166384 w 1634511"/>
              <a:gd name="connsiteY12" fmla="*/ 5928 h 4375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5544">
                <a:moveTo>
                  <a:pt x="195742" y="0"/>
                </a:moveTo>
                <a:lnTo>
                  <a:pt x="208319" y="124755"/>
                </a:lnTo>
                <a:cubicBezTo>
                  <a:pt x="266593" y="409532"/>
                  <a:pt x="518564" y="623752"/>
                  <a:pt x="820568" y="623752"/>
                </a:cubicBezTo>
                <a:cubicBezTo>
                  <a:pt x="1122573" y="623752"/>
                  <a:pt x="1374543" y="409532"/>
                  <a:pt x="1432817" y="124755"/>
                </a:cubicBezTo>
                <a:lnTo>
                  <a:pt x="1445262" y="1311"/>
                </a:lnTo>
                <a:lnTo>
                  <a:pt x="1468127" y="5928"/>
                </a:lnTo>
                <a:cubicBezTo>
                  <a:pt x="1565904" y="47284"/>
                  <a:pt x="1634511" y="144101"/>
                  <a:pt x="1634511" y="256943"/>
                </a:cubicBezTo>
                <a:lnTo>
                  <a:pt x="1634511" y="4103120"/>
                </a:lnTo>
                <a:cubicBezTo>
                  <a:pt x="1634511" y="4253576"/>
                  <a:pt x="1512543" y="4375544"/>
                  <a:pt x="1362087" y="4375544"/>
                </a:cubicBezTo>
                <a:lnTo>
                  <a:pt x="272424" y="4375544"/>
                </a:lnTo>
                <a:cubicBezTo>
                  <a:pt x="121968" y="4375544"/>
                  <a:pt x="0" y="4253576"/>
                  <a:pt x="0" y="4103120"/>
                </a:cubicBezTo>
                <a:lnTo>
                  <a:pt x="0" y="256943"/>
                </a:lnTo>
                <a:cubicBezTo>
                  <a:pt x="0" y="144101"/>
                  <a:pt x="68607" y="47284"/>
                  <a:pt x="166384" y="5928"/>
                </a:cubicBezTo>
                <a:close/>
              </a:path>
            </a:pathLst>
          </a:custGeom>
          <a:solidFill>
            <a:srgbClr val="196B24">
              <a:lumMod val="60000"/>
              <a:lumOff val="40000"/>
            </a:srgbClr>
          </a:solidFill>
          <a:ln w="19050" cap="flat" cmpd="sng" algn="ctr">
            <a:solidFill>
              <a:srgbClr val="196B24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Identify</a:t>
            </a:r>
          </a:p>
        </p:txBody>
      </p:sp>
      <p:sp>
        <p:nvSpPr>
          <p:cNvPr id="100" name="Freeform: Shape 33">
            <a:extLst>
              <a:ext uri="{FF2B5EF4-FFF2-40B4-BE49-F238E27FC236}">
                <a16:creationId xmlns:a16="http://schemas.microsoft.com/office/drawing/2014/main" id="{F49ACA01-5BFE-E1FC-1C03-7A573969BAC8}"/>
              </a:ext>
            </a:extLst>
          </p:cNvPr>
          <p:cNvSpPr/>
          <p:nvPr/>
        </p:nvSpPr>
        <p:spPr>
          <a:xfrm>
            <a:off x="2609028" y="1675421"/>
            <a:ext cx="1634511" cy="735106"/>
          </a:xfrm>
          <a:custGeom>
            <a:avLst/>
            <a:gdLst>
              <a:gd name="connsiteX0" fmla="*/ 201811 w 1634511"/>
              <a:gd name="connsiteY0" fmla="*/ 0 h 4376769"/>
              <a:gd name="connsiteX1" fmla="*/ 212203 w 1634511"/>
              <a:gd name="connsiteY1" fmla="*/ 103085 h 4376769"/>
              <a:gd name="connsiteX2" fmla="*/ 824452 w 1634511"/>
              <a:gd name="connsiteY2" fmla="*/ 602082 h 4376769"/>
              <a:gd name="connsiteX3" fmla="*/ 1436701 w 1634511"/>
              <a:gd name="connsiteY3" fmla="*/ 103085 h 4376769"/>
              <a:gd name="connsiteX4" fmla="*/ 1446806 w 1634511"/>
              <a:gd name="connsiteY4" fmla="*/ 2848 h 4376769"/>
              <a:gd name="connsiteX5" fmla="*/ 1468127 w 1634511"/>
              <a:gd name="connsiteY5" fmla="*/ 7153 h 4376769"/>
              <a:gd name="connsiteX6" fmla="*/ 1634511 w 1634511"/>
              <a:gd name="connsiteY6" fmla="*/ 258168 h 4376769"/>
              <a:gd name="connsiteX7" fmla="*/ 1634511 w 1634511"/>
              <a:gd name="connsiteY7" fmla="*/ 4104345 h 4376769"/>
              <a:gd name="connsiteX8" fmla="*/ 1362087 w 1634511"/>
              <a:gd name="connsiteY8" fmla="*/ 4376769 h 4376769"/>
              <a:gd name="connsiteX9" fmla="*/ 272424 w 1634511"/>
              <a:gd name="connsiteY9" fmla="*/ 4376769 h 4376769"/>
              <a:gd name="connsiteX10" fmla="*/ 0 w 1634511"/>
              <a:gd name="connsiteY10" fmla="*/ 4104345 h 4376769"/>
              <a:gd name="connsiteX11" fmla="*/ 0 w 1634511"/>
              <a:gd name="connsiteY11" fmla="*/ 258168 h 4376769"/>
              <a:gd name="connsiteX12" fmla="*/ 166384 w 1634511"/>
              <a:gd name="connsiteY12" fmla="*/ 7153 h 437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6769">
                <a:moveTo>
                  <a:pt x="201811" y="0"/>
                </a:moveTo>
                <a:lnTo>
                  <a:pt x="212203" y="103085"/>
                </a:lnTo>
                <a:cubicBezTo>
                  <a:pt x="270477" y="387862"/>
                  <a:pt x="522448" y="602082"/>
                  <a:pt x="824452" y="602082"/>
                </a:cubicBezTo>
                <a:cubicBezTo>
                  <a:pt x="1126457" y="602082"/>
                  <a:pt x="1378428" y="387862"/>
                  <a:pt x="1436701" y="103085"/>
                </a:cubicBezTo>
                <a:lnTo>
                  <a:pt x="1446806" y="2848"/>
                </a:lnTo>
                <a:lnTo>
                  <a:pt x="1468127" y="7153"/>
                </a:lnTo>
                <a:cubicBezTo>
                  <a:pt x="1565904" y="48509"/>
                  <a:pt x="1634511" y="145326"/>
                  <a:pt x="1634511" y="258168"/>
                </a:cubicBezTo>
                <a:lnTo>
                  <a:pt x="1634511" y="4104345"/>
                </a:lnTo>
                <a:cubicBezTo>
                  <a:pt x="1634511" y="4254801"/>
                  <a:pt x="1512543" y="4376769"/>
                  <a:pt x="1362087" y="4376769"/>
                </a:cubicBezTo>
                <a:lnTo>
                  <a:pt x="272424" y="4376769"/>
                </a:lnTo>
                <a:cubicBezTo>
                  <a:pt x="121968" y="4376769"/>
                  <a:pt x="0" y="4254801"/>
                  <a:pt x="0" y="4104345"/>
                </a:cubicBezTo>
                <a:lnTo>
                  <a:pt x="0" y="258168"/>
                </a:lnTo>
                <a:cubicBezTo>
                  <a:pt x="0" y="145326"/>
                  <a:pt x="68607" y="48509"/>
                  <a:pt x="166384" y="7153"/>
                </a:cubicBezTo>
                <a:close/>
              </a:path>
            </a:pathLst>
          </a:custGeom>
          <a:solidFill>
            <a:srgbClr val="A02B93">
              <a:lumMod val="60000"/>
              <a:lumOff val="40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Initial diagnosis</a:t>
            </a:r>
          </a:p>
        </p:txBody>
      </p:sp>
      <p:sp>
        <p:nvSpPr>
          <p:cNvPr id="101" name="Freeform: Shape 34">
            <a:extLst>
              <a:ext uri="{FF2B5EF4-FFF2-40B4-BE49-F238E27FC236}">
                <a16:creationId xmlns:a16="http://schemas.microsoft.com/office/drawing/2014/main" id="{A488EB59-DFED-E454-36D7-74A64BF0FC25}"/>
              </a:ext>
            </a:extLst>
          </p:cNvPr>
          <p:cNvSpPr/>
          <p:nvPr/>
        </p:nvSpPr>
        <p:spPr>
          <a:xfrm>
            <a:off x="4318451" y="1675421"/>
            <a:ext cx="1634511" cy="730488"/>
          </a:xfrm>
          <a:custGeom>
            <a:avLst/>
            <a:gdLst>
              <a:gd name="connsiteX0" fmla="*/ 203842 w 1634511"/>
              <a:gd name="connsiteY0" fmla="*/ 0 h 4377179"/>
              <a:gd name="connsiteX1" fmla="*/ 203797 w 1634511"/>
              <a:gd name="connsiteY1" fmla="*/ 441 h 4377179"/>
              <a:gd name="connsiteX2" fmla="*/ 828743 w 1634511"/>
              <a:gd name="connsiteY2" fmla="*/ 625387 h 4377179"/>
              <a:gd name="connsiteX3" fmla="*/ 1440993 w 1634511"/>
              <a:gd name="connsiteY3" fmla="*/ 126390 h 4377179"/>
              <a:gd name="connsiteX4" fmla="*/ 1453274 w 1634511"/>
              <a:gd name="connsiteY4" fmla="*/ 4564 h 4377179"/>
              <a:gd name="connsiteX5" fmla="*/ 1468127 w 1634511"/>
              <a:gd name="connsiteY5" fmla="*/ 7563 h 4377179"/>
              <a:gd name="connsiteX6" fmla="*/ 1634511 w 1634511"/>
              <a:gd name="connsiteY6" fmla="*/ 258578 h 4377179"/>
              <a:gd name="connsiteX7" fmla="*/ 1634511 w 1634511"/>
              <a:gd name="connsiteY7" fmla="*/ 4104755 h 4377179"/>
              <a:gd name="connsiteX8" fmla="*/ 1362087 w 1634511"/>
              <a:gd name="connsiteY8" fmla="*/ 4377179 h 4377179"/>
              <a:gd name="connsiteX9" fmla="*/ 272424 w 1634511"/>
              <a:gd name="connsiteY9" fmla="*/ 4377179 h 4377179"/>
              <a:gd name="connsiteX10" fmla="*/ 0 w 1634511"/>
              <a:gd name="connsiteY10" fmla="*/ 4104755 h 4377179"/>
              <a:gd name="connsiteX11" fmla="*/ 0 w 1634511"/>
              <a:gd name="connsiteY11" fmla="*/ 258578 h 4377179"/>
              <a:gd name="connsiteX12" fmla="*/ 166384 w 1634511"/>
              <a:gd name="connsiteY12" fmla="*/ 7563 h 437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7179">
                <a:moveTo>
                  <a:pt x="203842" y="0"/>
                </a:moveTo>
                <a:lnTo>
                  <a:pt x="203797" y="441"/>
                </a:lnTo>
                <a:cubicBezTo>
                  <a:pt x="203797" y="345589"/>
                  <a:pt x="483595" y="625387"/>
                  <a:pt x="828743" y="625387"/>
                </a:cubicBezTo>
                <a:cubicBezTo>
                  <a:pt x="1130748" y="625387"/>
                  <a:pt x="1382719" y="411167"/>
                  <a:pt x="1440993" y="126390"/>
                </a:cubicBezTo>
                <a:lnTo>
                  <a:pt x="1453274" y="4564"/>
                </a:lnTo>
                <a:lnTo>
                  <a:pt x="1468127" y="7563"/>
                </a:lnTo>
                <a:cubicBezTo>
                  <a:pt x="1565904" y="48919"/>
                  <a:pt x="1634511" y="145736"/>
                  <a:pt x="1634511" y="258578"/>
                </a:cubicBezTo>
                <a:lnTo>
                  <a:pt x="1634511" y="4104755"/>
                </a:lnTo>
                <a:cubicBezTo>
                  <a:pt x="1634511" y="4255211"/>
                  <a:pt x="1512543" y="4377179"/>
                  <a:pt x="1362087" y="4377179"/>
                </a:cubicBezTo>
                <a:lnTo>
                  <a:pt x="272424" y="4377179"/>
                </a:lnTo>
                <a:cubicBezTo>
                  <a:pt x="121968" y="4377179"/>
                  <a:pt x="0" y="4255211"/>
                  <a:pt x="0" y="4104755"/>
                </a:cubicBezTo>
                <a:lnTo>
                  <a:pt x="0" y="258578"/>
                </a:lnTo>
                <a:cubicBezTo>
                  <a:pt x="0" y="145736"/>
                  <a:pt x="68607" y="48919"/>
                  <a:pt x="166384" y="7563"/>
                </a:cubicBezTo>
                <a:close/>
              </a:path>
            </a:pathLst>
          </a:custGeom>
          <a:solidFill>
            <a:srgbClr val="A02B93">
              <a:lumMod val="60000"/>
              <a:lumOff val="40000"/>
            </a:srgbClr>
          </a:solidFill>
          <a:ln w="19050" cap="flat" cmpd="sng" algn="ctr">
            <a:solidFill>
              <a:srgbClr val="A02B93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Match</a:t>
            </a:r>
          </a:p>
        </p:txBody>
      </p:sp>
      <p:sp>
        <p:nvSpPr>
          <p:cNvPr id="102" name="Freeform: Shape 35">
            <a:extLst>
              <a:ext uri="{FF2B5EF4-FFF2-40B4-BE49-F238E27FC236}">
                <a16:creationId xmlns:a16="http://schemas.microsoft.com/office/drawing/2014/main" id="{853047CF-6D9E-2A17-86C8-3C8DB719CFE3}"/>
              </a:ext>
            </a:extLst>
          </p:cNvPr>
          <p:cNvSpPr/>
          <p:nvPr/>
        </p:nvSpPr>
        <p:spPr>
          <a:xfrm>
            <a:off x="6027874" y="1662536"/>
            <a:ext cx="1634511" cy="734870"/>
          </a:xfrm>
          <a:custGeom>
            <a:avLst/>
            <a:gdLst>
              <a:gd name="connsiteX0" fmla="*/ 1439645 w 1634511"/>
              <a:gd name="connsiteY0" fmla="*/ 0 h 4375367"/>
              <a:gd name="connsiteX1" fmla="*/ 1468127 w 1634511"/>
              <a:gd name="connsiteY1" fmla="*/ 5751 h 4375367"/>
              <a:gd name="connsiteX2" fmla="*/ 1634511 w 1634511"/>
              <a:gd name="connsiteY2" fmla="*/ 256766 h 4375367"/>
              <a:gd name="connsiteX3" fmla="*/ 1634511 w 1634511"/>
              <a:gd name="connsiteY3" fmla="*/ 4102943 h 4375367"/>
              <a:gd name="connsiteX4" fmla="*/ 1362087 w 1634511"/>
              <a:gd name="connsiteY4" fmla="*/ 4375367 h 4375367"/>
              <a:gd name="connsiteX5" fmla="*/ 272424 w 1634511"/>
              <a:gd name="connsiteY5" fmla="*/ 4375367 h 4375367"/>
              <a:gd name="connsiteX6" fmla="*/ 0 w 1634511"/>
              <a:gd name="connsiteY6" fmla="*/ 4102943 h 4375367"/>
              <a:gd name="connsiteX7" fmla="*/ 0 w 1634511"/>
              <a:gd name="connsiteY7" fmla="*/ 256766 h 4375367"/>
              <a:gd name="connsiteX8" fmla="*/ 166384 w 1634511"/>
              <a:gd name="connsiteY8" fmla="*/ 5751 h 4375367"/>
              <a:gd name="connsiteX9" fmla="*/ 192949 w 1634511"/>
              <a:gd name="connsiteY9" fmla="*/ 387 h 4375367"/>
              <a:gd name="connsiteX10" fmla="*/ 204028 w 1634511"/>
              <a:gd name="connsiteY10" fmla="*/ 110290 h 4375367"/>
              <a:gd name="connsiteX11" fmla="*/ 816277 w 1634511"/>
              <a:gd name="connsiteY11" fmla="*/ 609288 h 4375367"/>
              <a:gd name="connsiteX12" fmla="*/ 1428527 w 1634511"/>
              <a:gd name="connsiteY12" fmla="*/ 110290 h 437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5367">
                <a:moveTo>
                  <a:pt x="1439645" y="0"/>
                </a:moveTo>
                <a:lnTo>
                  <a:pt x="1468127" y="5751"/>
                </a:lnTo>
                <a:cubicBezTo>
                  <a:pt x="1565904" y="47107"/>
                  <a:pt x="1634511" y="143924"/>
                  <a:pt x="1634511" y="256766"/>
                </a:cubicBezTo>
                <a:lnTo>
                  <a:pt x="1634511" y="4102943"/>
                </a:lnTo>
                <a:cubicBezTo>
                  <a:pt x="1634511" y="4253399"/>
                  <a:pt x="1512543" y="4375367"/>
                  <a:pt x="1362087" y="4375367"/>
                </a:cubicBezTo>
                <a:lnTo>
                  <a:pt x="272424" y="4375367"/>
                </a:lnTo>
                <a:cubicBezTo>
                  <a:pt x="121968" y="4375367"/>
                  <a:pt x="0" y="4253399"/>
                  <a:pt x="0" y="4102943"/>
                </a:cubicBezTo>
                <a:lnTo>
                  <a:pt x="0" y="256766"/>
                </a:lnTo>
                <a:cubicBezTo>
                  <a:pt x="0" y="143924"/>
                  <a:pt x="68607" y="47107"/>
                  <a:pt x="166384" y="5751"/>
                </a:cubicBezTo>
                <a:lnTo>
                  <a:pt x="192949" y="387"/>
                </a:lnTo>
                <a:lnTo>
                  <a:pt x="204028" y="110290"/>
                </a:lnTo>
                <a:cubicBezTo>
                  <a:pt x="262302" y="395068"/>
                  <a:pt x="514273" y="609288"/>
                  <a:pt x="816277" y="609288"/>
                </a:cubicBezTo>
                <a:cubicBezTo>
                  <a:pt x="1118282" y="609288"/>
                  <a:pt x="1370253" y="395068"/>
                  <a:pt x="1428527" y="110290"/>
                </a:cubicBezTo>
                <a:close/>
              </a:path>
            </a:pathLst>
          </a:custGeom>
          <a:solidFill>
            <a:srgbClr val="0F9ED5">
              <a:lumMod val="60000"/>
              <a:lumOff val="40000"/>
            </a:srgbClr>
          </a:solidFill>
          <a:ln w="19050" cap="flat" cmpd="sng" algn="ctr">
            <a:solidFill>
              <a:srgbClr val="0F9ED5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Diagnose and plan</a:t>
            </a:r>
            <a:endParaRPr kumimoji="0" lang="en-GB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Freeform: Shape 36">
            <a:extLst>
              <a:ext uri="{FF2B5EF4-FFF2-40B4-BE49-F238E27FC236}">
                <a16:creationId xmlns:a16="http://schemas.microsoft.com/office/drawing/2014/main" id="{4A5B31D5-077C-7F26-9407-1A4F157E8A5B}"/>
              </a:ext>
            </a:extLst>
          </p:cNvPr>
          <p:cNvSpPr/>
          <p:nvPr/>
        </p:nvSpPr>
        <p:spPr>
          <a:xfrm>
            <a:off x="7748784" y="1659048"/>
            <a:ext cx="1634511" cy="735456"/>
          </a:xfrm>
          <a:custGeom>
            <a:avLst/>
            <a:gdLst>
              <a:gd name="connsiteX0" fmla="*/ 1422367 w 1634511"/>
              <a:gd name="connsiteY0" fmla="*/ 0 h 4378855"/>
              <a:gd name="connsiteX1" fmla="*/ 1468127 w 1634511"/>
              <a:gd name="connsiteY1" fmla="*/ 9239 h 4378855"/>
              <a:gd name="connsiteX2" fmla="*/ 1634511 w 1634511"/>
              <a:gd name="connsiteY2" fmla="*/ 260254 h 4378855"/>
              <a:gd name="connsiteX3" fmla="*/ 1634511 w 1634511"/>
              <a:gd name="connsiteY3" fmla="*/ 4106431 h 4378855"/>
              <a:gd name="connsiteX4" fmla="*/ 1362087 w 1634511"/>
              <a:gd name="connsiteY4" fmla="*/ 4378855 h 4378855"/>
              <a:gd name="connsiteX5" fmla="*/ 272424 w 1634511"/>
              <a:gd name="connsiteY5" fmla="*/ 4378855 h 4378855"/>
              <a:gd name="connsiteX6" fmla="*/ 0 w 1634511"/>
              <a:gd name="connsiteY6" fmla="*/ 4106431 h 4378855"/>
              <a:gd name="connsiteX7" fmla="*/ 0 w 1634511"/>
              <a:gd name="connsiteY7" fmla="*/ 260254 h 4378855"/>
              <a:gd name="connsiteX8" fmla="*/ 166384 w 1634511"/>
              <a:gd name="connsiteY8" fmla="*/ 9239 h 4378855"/>
              <a:gd name="connsiteX9" fmla="*/ 177373 w 1634511"/>
              <a:gd name="connsiteY9" fmla="*/ 7020 h 4378855"/>
              <a:gd name="connsiteX10" fmla="*/ 187267 w 1634511"/>
              <a:gd name="connsiteY10" fmla="*/ 105171 h 4378855"/>
              <a:gd name="connsiteX11" fmla="*/ 799516 w 1634511"/>
              <a:gd name="connsiteY11" fmla="*/ 604168 h 4378855"/>
              <a:gd name="connsiteX12" fmla="*/ 1411765 w 1634511"/>
              <a:gd name="connsiteY12" fmla="*/ 105171 h 437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8855">
                <a:moveTo>
                  <a:pt x="1422367" y="0"/>
                </a:moveTo>
                <a:lnTo>
                  <a:pt x="1468127" y="9239"/>
                </a:lnTo>
                <a:cubicBezTo>
                  <a:pt x="1565904" y="50595"/>
                  <a:pt x="1634511" y="147412"/>
                  <a:pt x="1634511" y="260254"/>
                </a:cubicBezTo>
                <a:lnTo>
                  <a:pt x="1634511" y="4106431"/>
                </a:lnTo>
                <a:cubicBezTo>
                  <a:pt x="1634511" y="4256887"/>
                  <a:pt x="1512543" y="4378855"/>
                  <a:pt x="1362087" y="4378855"/>
                </a:cubicBezTo>
                <a:lnTo>
                  <a:pt x="272424" y="4378855"/>
                </a:lnTo>
                <a:cubicBezTo>
                  <a:pt x="121968" y="4378855"/>
                  <a:pt x="0" y="4256887"/>
                  <a:pt x="0" y="4106431"/>
                </a:cubicBezTo>
                <a:lnTo>
                  <a:pt x="0" y="260254"/>
                </a:lnTo>
                <a:cubicBezTo>
                  <a:pt x="0" y="147412"/>
                  <a:pt x="68607" y="50595"/>
                  <a:pt x="166384" y="9239"/>
                </a:cubicBezTo>
                <a:lnTo>
                  <a:pt x="177373" y="7020"/>
                </a:lnTo>
                <a:lnTo>
                  <a:pt x="187267" y="105171"/>
                </a:lnTo>
                <a:cubicBezTo>
                  <a:pt x="245541" y="389948"/>
                  <a:pt x="497512" y="604168"/>
                  <a:pt x="799516" y="604168"/>
                </a:cubicBezTo>
                <a:cubicBezTo>
                  <a:pt x="1101521" y="604168"/>
                  <a:pt x="1353492" y="389948"/>
                  <a:pt x="1411765" y="105171"/>
                </a:cubicBezTo>
                <a:close/>
              </a:path>
            </a:pathLst>
          </a:custGeom>
          <a:solidFill>
            <a:srgbClr val="0F9ED5">
              <a:lumMod val="60000"/>
              <a:lumOff val="40000"/>
            </a:srgbClr>
          </a:solidFill>
          <a:ln w="19050" cap="flat" cmpd="sng" algn="ctr">
            <a:solidFill>
              <a:srgbClr val="156082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Implement</a:t>
            </a:r>
          </a:p>
        </p:txBody>
      </p:sp>
      <p:sp>
        <p:nvSpPr>
          <p:cNvPr id="104" name="Freeform: Shape 37">
            <a:extLst>
              <a:ext uri="{FF2B5EF4-FFF2-40B4-BE49-F238E27FC236}">
                <a16:creationId xmlns:a16="http://schemas.microsoft.com/office/drawing/2014/main" id="{A869DB35-9144-CAF0-7818-9EC324AE3699}"/>
              </a:ext>
            </a:extLst>
          </p:cNvPr>
          <p:cNvSpPr/>
          <p:nvPr/>
        </p:nvSpPr>
        <p:spPr>
          <a:xfrm>
            <a:off x="9449079" y="1655489"/>
            <a:ext cx="1634511" cy="735045"/>
          </a:xfrm>
          <a:custGeom>
            <a:avLst/>
            <a:gdLst>
              <a:gd name="connsiteX0" fmla="*/ 199999 w 1634511"/>
              <a:gd name="connsiteY0" fmla="*/ 0 h 4376403"/>
              <a:gd name="connsiteX1" fmla="*/ 212570 w 1634511"/>
              <a:gd name="connsiteY1" fmla="*/ 124697 h 4376403"/>
              <a:gd name="connsiteX2" fmla="*/ 824819 w 1634511"/>
              <a:gd name="connsiteY2" fmla="*/ 623694 h 4376403"/>
              <a:gd name="connsiteX3" fmla="*/ 1437068 w 1634511"/>
              <a:gd name="connsiteY3" fmla="*/ 124697 h 4376403"/>
              <a:gd name="connsiteX4" fmla="*/ 1449337 w 1634511"/>
              <a:gd name="connsiteY4" fmla="*/ 2993 h 4376403"/>
              <a:gd name="connsiteX5" fmla="*/ 1468127 w 1634511"/>
              <a:gd name="connsiteY5" fmla="*/ 6787 h 4376403"/>
              <a:gd name="connsiteX6" fmla="*/ 1634511 w 1634511"/>
              <a:gd name="connsiteY6" fmla="*/ 257802 h 4376403"/>
              <a:gd name="connsiteX7" fmla="*/ 1634511 w 1634511"/>
              <a:gd name="connsiteY7" fmla="*/ 4103979 h 4376403"/>
              <a:gd name="connsiteX8" fmla="*/ 1362087 w 1634511"/>
              <a:gd name="connsiteY8" fmla="*/ 4376403 h 4376403"/>
              <a:gd name="connsiteX9" fmla="*/ 272424 w 1634511"/>
              <a:gd name="connsiteY9" fmla="*/ 4376403 h 4376403"/>
              <a:gd name="connsiteX10" fmla="*/ 0 w 1634511"/>
              <a:gd name="connsiteY10" fmla="*/ 4103979 h 4376403"/>
              <a:gd name="connsiteX11" fmla="*/ 0 w 1634511"/>
              <a:gd name="connsiteY11" fmla="*/ 257802 h 4376403"/>
              <a:gd name="connsiteX12" fmla="*/ 166384 w 1634511"/>
              <a:gd name="connsiteY12" fmla="*/ 6787 h 437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34511" h="4376403">
                <a:moveTo>
                  <a:pt x="199999" y="0"/>
                </a:moveTo>
                <a:lnTo>
                  <a:pt x="212570" y="124697"/>
                </a:lnTo>
                <a:cubicBezTo>
                  <a:pt x="270844" y="409474"/>
                  <a:pt x="522815" y="623694"/>
                  <a:pt x="824819" y="623694"/>
                </a:cubicBezTo>
                <a:cubicBezTo>
                  <a:pt x="1126824" y="623694"/>
                  <a:pt x="1378794" y="409474"/>
                  <a:pt x="1437068" y="124697"/>
                </a:cubicBezTo>
                <a:lnTo>
                  <a:pt x="1449337" y="2993"/>
                </a:lnTo>
                <a:lnTo>
                  <a:pt x="1468127" y="6787"/>
                </a:lnTo>
                <a:cubicBezTo>
                  <a:pt x="1565904" y="48143"/>
                  <a:pt x="1634511" y="144960"/>
                  <a:pt x="1634511" y="257802"/>
                </a:cubicBezTo>
                <a:lnTo>
                  <a:pt x="1634511" y="4103979"/>
                </a:lnTo>
                <a:cubicBezTo>
                  <a:pt x="1634511" y="4254435"/>
                  <a:pt x="1512543" y="4376403"/>
                  <a:pt x="1362087" y="4376403"/>
                </a:cubicBezTo>
                <a:lnTo>
                  <a:pt x="272424" y="4376403"/>
                </a:lnTo>
                <a:cubicBezTo>
                  <a:pt x="121968" y="4376403"/>
                  <a:pt x="0" y="4254435"/>
                  <a:pt x="0" y="4103979"/>
                </a:cubicBezTo>
                <a:lnTo>
                  <a:pt x="0" y="257802"/>
                </a:lnTo>
                <a:cubicBezTo>
                  <a:pt x="0" y="144960"/>
                  <a:pt x="68607" y="48143"/>
                  <a:pt x="166384" y="6787"/>
                </a:cubicBezTo>
                <a:close/>
              </a:path>
            </a:pathLst>
          </a:custGeom>
          <a:solidFill>
            <a:srgbClr val="4EA72E">
              <a:lumMod val="60000"/>
              <a:lumOff val="40000"/>
            </a:srgbClr>
          </a:solidFill>
          <a:ln w="19050" cap="flat" cmpd="sng" algn="ctr">
            <a:solidFill>
              <a:srgbClr val="4EA72E">
                <a:lumMod val="50000"/>
              </a:srgb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5" name="Graphic 104" descr="Magnifying glass with solid fill">
            <a:extLst>
              <a:ext uri="{FF2B5EF4-FFF2-40B4-BE49-F238E27FC236}">
                <a16:creationId xmlns:a16="http://schemas.microsoft.com/office/drawing/2014/main" id="{92880143-F78A-7EAF-69DC-E73C2ECF3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2191" y="1206143"/>
            <a:ext cx="568306" cy="568306"/>
          </a:xfrm>
          <a:prstGeom prst="rect">
            <a:avLst/>
          </a:prstGeom>
        </p:spPr>
      </p:pic>
      <p:pic>
        <p:nvPicPr>
          <p:cNvPr id="106" name="Graphic 105" descr="Clipboard Mixed with solid fill">
            <a:extLst>
              <a:ext uri="{FF2B5EF4-FFF2-40B4-BE49-F238E27FC236}">
                <a16:creationId xmlns:a16="http://schemas.microsoft.com/office/drawing/2014/main" id="{F76094C8-A7BB-7119-C247-EF1912F55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5070" y="1227691"/>
            <a:ext cx="568306" cy="568306"/>
          </a:xfrm>
          <a:prstGeom prst="rect">
            <a:avLst/>
          </a:prstGeom>
        </p:spPr>
      </p:pic>
      <p:pic>
        <p:nvPicPr>
          <p:cNvPr id="107" name="Graphic 106" descr="Books with solid fill">
            <a:extLst>
              <a:ext uri="{FF2B5EF4-FFF2-40B4-BE49-F238E27FC236}">
                <a16:creationId xmlns:a16="http://schemas.microsoft.com/office/drawing/2014/main" id="{E31A984A-0620-8243-6BFE-1E792A2A42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7831" y="1253879"/>
            <a:ext cx="568306" cy="568306"/>
          </a:xfrm>
          <a:prstGeom prst="rect">
            <a:avLst/>
          </a:prstGeom>
        </p:spPr>
      </p:pic>
      <p:pic>
        <p:nvPicPr>
          <p:cNvPr id="108" name="Graphic 107" descr="Boardroom with solid fill">
            <a:extLst>
              <a:ext uri="{FF2B5EF4-FFF2-40B4-BE49-F238E27FC236}">
                <a16:creationId xmlns:a16="http://schemas.microsoft.com/office/drawing/2014/main" id="{D5B08F32-4355-E053-8298-F0F29A02B2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8080" y="1172533"/>
            <a:ext cx="692278" cy="692278"/>
          </a:xfrm>
          <a:prstGeom prst="rect">
            <a:avLst/>
          </a:prstGeom>
        </p:spPr>
      </p:pic>
      <p:pic>
        <p:nvPicPr>
          <p:cNvPr id="109" name="Graphic 108" descr="Play with solid fill">
            <a:extLst>
              <a:ext uri="{FF2B5EF4-FFF2-40B4-BE49-F238E27FC236}">
                <a16:creationId xmlns:a16="http://schemas.microsoft.com/office/drawing/2014/main" id="{05127B9A-B75D-EE63-203B-FF1E094C2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15879" y="1205558"/>
            <a:ext cx="568306" cy="568306"/>
          </a:xfrm>
          <a:prstGeom prst="rect">
            <a:avLst/>
          </a:prstGeom>
        </p:spPr>
      </p:pic>
      <p:pic>
        <p:nvPicPr>
          <p:cNvPr id="110" name="Graphic 109" descr="Clipboard with solid fill">
            <a:extLst>
              <a:ext uri="{FF2B5EF4-FFF2-40B4-BE49-F238E27FC236}">
                <a16:creationId xmlns:a16="http://schemas.microsoft.com/office/drawing/2014/main" id="{ACE9A365-460C-043F-1EA6-E7F67300D8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7613" y="1233935"/>
            <a:ext cx="568306" cy="568306"/>
          </a:xfrm>
          <a:prstGeom prst="rect">
            <a:avLst/>
          </a:prstGeom>
        </p:spPr>
      </p:pic>
      <p:sp>
        <p:nvSpPr>
          <p:cNvPr id="111" name="Arrow: Pentagon 110">
            <a:extLst>
              <a:ext uri="{FF2B5EF4-FFF2-40B4-BE49-F238E27FC236}">
                <a16:creationId xmlns:a16="http://schemas.microsoft.com/office/drawing/2014/main" id="{24F53221-03E6-D15C-5BA6-BA5CD8A60352}"/>
              </a:ext>
            </a:extLst>
          </p:cNvPr>
          <p:cNvSpPr/>
          <p:nvPr/>
        </p:nvSpPr>
        <p:spPr>
          <a:xfrm>
            <a:off x="961420" y="2462832"/>
            <a:ext cx="1682170" cy="180000"/>
          </a:xfrm>
          <a:prstGeom prst="homePlate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1</a:t>
            </a:r>
          </a:p>
        </p:txBody>
      </p:sp>
      <p:sp>
        <p:nvSpPr>
          <p:cNvPr id="112" name="Arrow: Chevron 111">
            <a:extLst>
              <a:ext uri="{FF2B5EF4-FFF2-40B4-BE49-F238E27FC236}">
                <a16:creationId xmlns:a16="http://schemas.microsoft.com/office/drawing/2014/main" id="{4832AA71-8BB7-179C-8EF2-1BC21F97633A}"/>
              </a:ext>
            </a:extLst>
          </p:cNvPr>
          <p:cNvSpPr/>
          <p:nvPr/>
        </p:nvSpPr>
        <p:spPr>
          <a:xfrm>
            <a:off x="2622325" y="2462832"/>
            <a:ext cx="3362142" cy="180000"/>
          </a:xfrm>
          <a:prstGeom prst="chevron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2</a:t>
            </a:r>
          </a:p>
        </p:txBody>
      </p:sp>
      <p:sp>
        <p:nvSpPr>
          <p:cNvPr id="113" name="Arrow: Chevron 112">
            <a:extLst>
              <a:ext uri="{FF2B5EF4-FFF2-40B4-BE49-F238E27FC236}">
                <a16:creationId xmlns:a16="http://schemas.microsoft.com/office/drawing/2014/main" id="{870F59BE-C8DD-A989-92FF-ABAD54956E16}"/>
              </a:ext>
            </a:extLst>
          </p:cNvPr>
          <p:cNvSpPr/>
          <p:nvPr/>
        </p:nvSpPr>
        <p:spPr>
          <a:xfrm>
            <a:off x="5945135" y="2462832"/>
            <a:ext cx="1743819" cy="180000"/>
          </a:xfrm>
          <a:prstGeom prst="chevron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3</a:t>
            </a:r>
          </a:p>
        </p:txBody>
      </p:sp>
      <p:sp>
        <p:nvSpPr>
          <p:cNvPr id="114" name="Arrow: Chevron 113">
            <a:extLst>
              <a:ext uri="{FF2B5EF4-FFF2-40B4-BE49-F238E27FC236}">
                <a16:creationId xmlns:a16="http://schemas.microsoft.com/office/drawing/2014/main" id="{B48846BD-15CE-ADF9-C333-7F97AB749FBA}"/>
              </a:ext>
            </a:extLst>
          </p:cNvPr>
          <p:cNvSpPr/>
          <p:nvPr/>
        </p:nvSpPr>
        <p:spPr>
          <a:xfrm>
            <a:off x="7651445" y="2462832"/>
            <a:ext cx="1743819" cy="180000"/>
          </a:xfrm>
          <a:prstGeom prst="chevron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4</a:t>
            </a:r>
          </a:p>
        </p:txBody>
      </p:sp>
      <p:sp>
        <p:nvSpPr>
          <p:cNvPr id="115" name="Arrow: Chevron 114">
            <a:extLst>
              <a:ext uri="{FF2B5EF4-FFF2-40B4-BE49-F238E27FC236}">
                <a16:creationId xmlns:a16="http://schemas.microsoft.com/office/drawing/2014/main" id="{0F799B60-A4C1-ED03-DE5A-B56924F94E27}"/>
              </a:ext>
            </a:extLst>
          </p:cNvPr>
          <p:cNvSpPr/>
          <p:nvPr/>
        </p:nvSpPr>
        <p:spPr>
          <a:xfrm>
            <a:off x="9355932" y="2462832"/>
            <a:ext cx="1743819" cy="180000"/>
          </a:xfrm>
          <a:prstGeom prst="chevron">
            <a:avLst/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5</a:t>
            </a:r>
          </a:p>
        </p:txBody>
      </p:sp>
      <p:sp>
        <p:nvSpPr>
          <p:cNvPr id="116" name="Arrow: Pentagon 115">
            <a:extLst>
              <a:ext uri="{FF2B5EF4-FFF2-40B4-BE49-F238E27FC236}">
                <a16:creationId xmlns:a16="http://schemas.microsoft.com/office/drawing/2014/main" id="{9D3D0214-CD30-8D8C-9A13-792543D4A2F1}"/>
              </a:ext>
            </a:extLst>
          </p:cNvPr>
          <p:cNvSpPr/>
          <p:nvPr/>
        </p:nvSpPr>
        <p:spPr>
          <a:xfrm>
            <a:off x="961419" y="2673268"/>
            <a:ext cx="1214595" cy="180000"/>
          </a:xfrm>
          <a:prstGeom prst="homePlate">
            <a:avLst/>
          </a:prstGeom>
          <a:solidFill>
            <a:srgbClr val="0F9ED5">
              <a:lumMod val="40000"/>
              <a:lumOff val="60000"/>
            </a:srgbClr>
          </a:solidFill>
          <a:ln w="12700" cap="flat">
            <a:solidFill>
              <a:sysClr val="window" lastClr="FFFFFF">
                <a:lumMod val="95000"/>
              </a:sys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rPr>
              <a:t>Start</a:t>
            </a:r>
          </a:p>
        </p:txBody>
      </p:sp>
      <p:sp>
        <p:nvSpPr>
          <p:cNvPr id="117" name="Arrow: Chevron 116">
            <a:extLst>
              <a:ext uri="{FF2B5EF4-FFF2-40B4-BE49-F238E27FC236}">
                <a16:creationId xmlns:a16="http://schemas.microsoft.com/office/drawing/2014/main" id="{3AD17AC4-58A6-BB47-6E23-50F2A9F31FD5}"/>
              </a:ext>
            </a:extLst>
          </p:cNvPr>
          <p:cNvSpPr/>
          <p:nvPr/>
        </p:nvSpPr>
        <p:spPr>
          <a:xfrm>
            <a:off x="2113262" y="2673268"/>
            <a:ext cx="5538183" cy="180000"/>
          </a:xfrm>
          <a:prstGeom prst="chevron">
            <a:avLst/>
          </a:prstGeom>
          <a:solidFill>
            <a:srgbClr val="0F9ED5">
              <a:lumMod val="40000"/>
              <a:lumOff val="60000"/>
            </a:srgbClr>
          </a:solidFill>
          <a:ln w="12700" cap="flat">
            <a:solidFill>
              <a:sysClr val="window" lastClr="FFFFFF">
                <a:lumMod val="95000"/>
              </a:sys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rPr>
              <a:t>Term 1</a:t>
            </a:r>
          </a:p>
        </p:txBody>
      </p:sp>
      <p:sp>
        <p:nvSpPr>
          <p:cNvPr id="118" name="Arrow: Chevron 117">
            <a:extLst>
              <a:ext uri="{FF2B5EF4-FFF2-40B4-BE49-F238E27FC236}">
                <a16:creationId xmlns:a16="http://schemas.microsoft.com/office/drawing/2014/main" id="{EDB00B21-0CF4-67C0-C170-CFCF08ADF27E}"/>
              </a:ext>
            </a:extLst>
          </p:cNvPr>
          <p:cNvSpPr/>
          <p:nvPr/>
        </p:nvSpPr>
        <p:spPr>
          <a:xfrm>
            <a:off x="7605012" y="2673268"/>
            <a:ext cx="1790251" cy="166771"/>
          </a:xfrm>
          <a:prstGeom prst="chevron">
            <a:avLst/>
          </a:prstGeom>
          <a:solidFill>
            <a:srgbClr val="0F9ED5">
              <a:lumMod val="40000"/>
              <a:lumOff val="60000"/>
            </a:srgbClr>
          </a:solidFill>
          <a:ln w="12700" cap="flat">
            <a:solidFill>
              <a:sysClr val="window" lastClr="FFFFFF">
                <a:lumMod val="95000"/>
              </a:sys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rPr>
              <a:t>Terms 2-7</a:t>
            </a:r>
          </a:p>
        </p:txBody>
      </p:sp>
      <p:sp>
        <p:nvSpPr>
          <p:cNvPr id="119" name="Arrow: Chevron 118">
            <a:extLst>
              <a:ext uri="{FF2B5EF4-FFF2-40B4-BE49-F238E27FC236}">
                <a16:creationId xmlns:a16="http://schemas.microsoft.com/office/drawing/2014/main" id="{8678CB70-841B-778F-1E5A-FFDBEC19B7D4}"/>
              </a:ext>
            </a:extLst>
          </p:cNvPr>
          <p:cNvSpPr/>
          <p:nvPr/>
        </p:nvSpPr>
        <p:spPr>
          <a:xfrm>
            <a:off x="9364372" y="2673268"/>
            <a:ext cx="1753918" cy="180000"/>
          </a:xfrm>
          <a:prstGeom prst="chevron">
            <a:avLst/>
          </a:prstGeom>
          <a:solidFill>
            <a:srgbClr val="0F9ED5">
              <a:lumMod val="40000"/>
              <a:lumOff val="60000"/>
            </a:srgbClr>
          </a:solidFill>
          <a:ln w="12700" cap="flat">
            <a:solidFill>
              <a:sysClr val="window" lastClr="FFFFFF">
                <a:lumMod val="95000"/>
              </a:sysClr>
            </a:solidFill>
            <a:miter lim="400000"/>
          </a:ln>
          <a:effectLst/>
          <a:sp3d/>
        </p:spPr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Helvetica Neue Medium"/>
                <a:cs typeface="Helvetica Neue Medium"/>
                <a:sym typeface="Helvetica Neue Medium"/>
              </a:rPr>
              <a:t>Terms 2-7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506029-C393-6789-C2A3-CFFDB6EEDF6A}"/>
              </a:ext>
            </a:extLst>
          </p:cNvPr>
          <p:cNvSpPr txBox="1">
            <a:spLocks/>
          </p:cNvSpPr>
          <p:nvPr/>
        </p:nvSpPr>
        <p:spPr>
          <a:xfrm>
            <a:off x="14615" y="0"/>
            <a:ext cx="12177386" cy="55289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000">
                <a:solidFill>
                  <a:schemeClr val="bg1"/>
                </a:solidFill>
              </a:rPr>
              <a:t>Targeted Intervention in the East of England </a:t>
            </a:r>
          </a:p>
        </p:txBody>
      </p:sp>
    </p:spTree>
    <p:extLst>
      <p:ext uri="{BB962C8B-B14F-4D97-AF65-F5344CB8AC3E}">
        <p14:creationId xmlns:p14="http://schemas.microsoft.com/office/powerpoint/2010/main" val="20366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80A1-3BF9-A87E-67C1-F17473A5E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F7C876-0668-9C47-164A-B628F4698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53642" y="6201808"/>
            <a:ext cx="7507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030F45-E223-6476-0E8F-E12BE8570C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156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D88861-8D65-DE76-9EAB-1984CBCC4928}"/>
              </a:ext>
            </a:extLst>
          </p:cNvPr>
          <p:cNvSpPr txBox="1">
            <a:spLocks/>
          </p:cNvSpPr>
          <p:nvPr/>
        </p:nvSpPr>
        <p:spPr>
          <a:xfrm>
            <a:off x="30792" y="122167"/>
            <a:ext cx="11700873" cy="447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Intervention in the EoE</a:t>
            </a:r>
            <a:endParaRPr kumimoji="0" lang="en-GB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47FE31-8850-E9F7-4AAC-9CABFBFE2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04497"/>
              </p:ext>
            </p:extLst>
          </p:nvPr>
        </p:nvGraphicFramePr>
        <p:xfrm>
          <a:off x="1961661" y="986237"/>
          <a:ext cx="8128000" cy="508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8085184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1198574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7906870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077847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88580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Test and learn schools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Summer Term cohort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Autumn Term cohort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3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Bedford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4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Cambridgeshire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71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Central Bedfordshire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2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Essex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8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Hertfordshire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680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Luton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2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Norfolk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44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Peterborough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6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Southend-on-Sea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737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Suffolk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85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Thurrock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30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u="sng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94710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DCA3540-53CC-7D9C-6518-8EC757A644AB}"/>
              </a:ext>
            </a:extLst>
          </p:cNvPr>
          <p:cNvSpPr txBox="1"/>
          <p:nvPr/>
        </p:nvSpPr>
        <p:spPr>
          <a:xfrm>
            <a:off x="323557" y="6282094"/>
            <a:ext cx="9766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hlinkClick r:id="rId3" tooltip="https://www.gov.uk/government/publications/rise-programme-lists-of-advisers-and-schools"/>
              </a:rPr>
              <a:t>RISE programme: lists of advisers and schools - GOV.UK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2088A-961D-7384-2ADF-2D5D6A24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ny name&#10;&#10;Description automatically generated">
            <a:extLst>
              <a:ext uri="{FF2B5EF4-FFF2-40B4-BE49-F238E27FC236}">
                <a16:creationId xmlns:a16="http://schemas.microsoft.com/office/drawing/2014/main" id="{9AAB125C-04F8-0815-798C-BDF3ADBED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267" b="99600" l="16067" r="82000">
                        <a14:foregroundMark x1="48600" y1="68333" x2="47333" y2="83267"/>
                        <a14:foregroundMark x1="20467" y1="96467" x2="52600" y2="97667"/>
                        <a14:foregroundMark x1="43467" y1="94000" x2="63667" y2="93667"/>
                        <a14:foregroundMark x1="79333" y1="97533" x2="50867" y2="98400"/>
                        <a14:foregroundMark x1="82000" y1="99600" x2="82000" y2="99467"/>
                        <a14:foregroundMark x1="16067" y1="98733" x2="20067" y2="98733"/>
                      </a14:backgroundRemoval>
                    </a14:imgEffect>
                  </a14:imgLayer>
                </a14:imgProps>
              </a:ext>
            </a:extLst>
          </a:blip>
          <a:srcRect l="13764" t="66596" r="13802"/>
          <a:stretch/>
        </p:blipFill>
        <p:spPr>
          <a:xfrm rot="16200000">
            <a:off x="10220442" y="657847"/>
            <a:ext cx="2710307" cy="1249891"/>
          </a:xfrm>
          <a:prstGeom prst="rect">
            <a:avLst/>
          </a:prstGeom>
        </p:spPr>
      </p:pic>
      <p:pic>
        <p:nvPicPr>
          <p:cNvPr id="9" name="Picture 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69E84-F99A-B6D0-5370-6CCEED72A1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933" b="98400" l="10000" r="90000">
                        <a14:foregroundMark x1="22000" y1="98533" x2="60933" y2="97533"/>
                        <a14:foregroundMark x1="60933" y1="97533" x2="75600" y2="98400"/>
                        <a14:foregroundMark x1="49333" y1="67933" x2="49333" y2="67933"/>
                      </a14:backgroundRemoval>
                    </a14:imgEffect>
                  </a14:imgLayer>
                </a14:imgProps>
              </a:ext>
            </a:extLst>
          </a:blip>
          <a:srcRect t="65762"/>
          <a:stretch/>
        </p:blipFill>
        <p:spPr>
          <a:xfrm>
            <a:off x="123093" y="6423174"/>
            <a:ext cx="1270000" cy="4348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F52D-CB46-7CB1-C216-B5782713E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9651409F-88EB-EC4A-9AC9-28CBA620997C}"/>
              </a:ext>
            </a:extLst>
          </p:cNvPr>
          <p:cNvSpPr txBox="1">
            <a:spLocks/>
          </p:cNvSpPr>
          <p:nvPr/>
        </p:nvSpPr>
        <p:spPr>
          <a:xfrm>
            <a:off x="127238" y="623766"/>
            <a:ext cx="11701445" cy="316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89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7984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64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53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government’s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1838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Opportunity Mission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focused on breaking down barriers to opportunity. In the DfE our mission priorities are: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F44B392-8724-14A2-E8F9-1F597F970130}"/>
              </a:ext>
            </a:extLst>
          </p:cNvPr>
          <p:cNvGraphicFramePr>
            <a:graphicFrameLocks noGrp="1"/>
          </p:cNvGraphicFramePr>
          <p:nvPr/>
        </p:nvGraphicFramePr>
        <p:xfrm>
          <a:off x="252633" y="1348683"/>
          <a:ext cx="1168673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683">
                  <a:extLst>
                    <a:ext uri="{9D8B030D-6E8A-4147-A177-3AD203B41FA5}">
                      <a16:colId xmlns:a16="http://schemas.microsoft.com/office/drawing/2014/main" val="2711379567"/>
                    </a:ext>
                  </a:extLst>
                </a:gridCol>
                <a:gridCol w="2921683">
                  <a:extLst>
                    <a:ext uri="{9D8B030D-6E8A-4147-A177-3AD203B41FA5}">
                      <a16:colId xmlns:a16="http://schemas.microsoft.com/office/drawing/2014/main" val="4145523304"/>
                    </a:ext>
                  </a:extLst>
                </a:gridCol>
                <a:gridCol w="2921683">
                  <a:extLst>
                    <a:ext uri="{9D8B030D-6E8A-4147-A177-3AD203B41FA5}">
                      <a16:colId xmlns:a16="http://schemas.microsoft.com/office/drawing/2014/main" val="1344491820"/>
                    </a:ext>
                  </a:extLst>
                </a:gridCol>
                <a:gridCol w="2921683">
                  <a:extLst>
                    <a:ext uri="{9D8B030D-6E8A-4147-A177-3AD203B41FA5}">
                      <a16:colId xmlns:a16="http://schemas.microsoft.com/office/drawing/2014/main" val="5642561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Best start in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Every child achieving and thriving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Skills for opportunity and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/>
                        <a:t>Family 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022060"/>
                  </a:ext>
                </a:extLst>
              </a:tr>
              <a:tr h="101088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High-quality early education; early-child health; home-learning environment; family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/>
                        <a:t>High school standards with a broad curriculum; focus on school belonging; excellent teachers and targeted interventions; mental health support; access to arts, culture and sport; youth services and provision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A strong skills offer; pathways into work – youth guarantee, work experience, careers advice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/>
                        <a:t>Removing underlying barriers to opportunity, including: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Tackling child poverty and improving housing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/>
                        <a:t>Keeping children safe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6437"/>
                  </a:ext>
                </a:extLst>
              </a:tr>
            </a:tbl>
          </a:graphicData>
        </a:graphic>
      </p:graphicFrame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450AAE6-15B6-3B2A-865C-7DF1F0F2C4C4}"/>
              </a:ext>
            </a:extLst>
          </p:cNvPr>
          <p:cNvSpPr/>
          <p:nvPr/>
        </p:nvSpPr>
        <p:spPr>
          <a:xfrm>
            <a:off x="6261742" y="5319768"/>
            <a:ext cx="1809619" cy="1148316"/>
          </a:xfrm>
          <a:prstGeom prst="round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Reception Year quality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4BC1BAA-BBFE-1A0F-0688-D0905CF6FA23}"/>
              </a:ext>
            </a:extLst>
          </p:cNvPr>
          <p:cNvSpPr/>
          <p:nvPr/>
        </p:nvSpPr>
        <p:spPr>
          <a:xfrm>
            <a:off x="2191443" y="5319768"/>
            <a:ext cx="1809619" cy="1148316"/>
          </a:xfrm>
          <a:prstGeom prst="round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b="1">
                <a:solidFill>
                  <a:srgbClr val="FFFFFF"/>
                </a:solidFill>
                <a:latin typeface="Arial" panose="020B0604020202020204"/>
              </a:rPr>
              <a:t>Better Attendance</a:t>
            </a: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27B33C-7C60-56A2-976E-23DCB618DC58}"/>
              </a:ext>
            </a:extLst>
          </p:cNvPr>
          <p:cNvSpPr/>
          <p:nvPr/>
        </p:nvSpPr>
        <p:spPr>
          <a:xfrm>
            <a:off x="4263390" y="5319768"/>
            <a:ext cx="1809619" cy="1148316"/>
          </a:xfrm>
          <a:prstGeom prst="round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Attainment with a focus on English and maths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01D105-DBBA-D257-79C5-FADB8BF99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5743" y="68469"/>
            <a:ext cx="615605" cy="389599"/>
          </a:xfrm>
          <a:prstGeom prst="rect">
            <a:avLst/>
          </a:prstGeom>
        </p:spPr>
      </p:pic>
      <p:sp>
        <p:nvSpPr>
          <p:cNvPr id="10" name="Customers">
            <a:extLst>
              <a:ext uri="{FF2B5EF4-FFF2-40B4-BE49-F238E27FC236}">
                <a16:creationId xmlns:a16="http://schemas.microsoft.com/office/drawing/2014/main" id="{CFB83133-FFF3-39FC-2E82-FD674C7B4DB6}"/>
              </a:ext>
            </a:extLst>
          </p:cNvPr>
          <p:cNvSpPr txBox="1"/>
          <p:nvPr/>
        </p:nvSpPr>
        <p:spPr>
          <a:xfrm>
            <a:off x="123093" y="85395"/>
            <a:ext cx="8500954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sz="9600" b="1" cap="none" spc="0">
                <a:solidFill>
                  <a:srgbClr val="00C49E"/>
                </a:solidFill>
                <a:latin typeface="+mn-lt"/>
                <a:ea typeface="+mn-ea"/>
                <a:cs typeface="+mn-cs"/>
                <a:sym typeface="Roboto"/>
              </a:defRPr>
            </a:lvl1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/>
                <a:ea typeface="Roboto"/>
                <a:cs typeface="Arial" panose="020B0604020202020204" pitchFamily="34" charset="0"/>
                <a:sym typeface="Roboto"/>
              </a:rPr>
              <a:t>Universal offer </a:t>
            </a:r>
            <a:r>
              <a:rPr lang="en-GB" sz="2800" kern="0">
                <a:solidFill>
                  <a:srgbClr val="003764"/>
                </a:solidFill>
                <a:latin typeface="Arial" panose="020B0604020202020204"/>
                <a:ea typeface="Roboto"/>
                <a:cs typeface="Arial" panose="020B0604020202020204" pitchFamily="34" charset="0"/>
              </a:rPr>
              <a:t>– national priorities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Picture 10" descr="A group of blue circles with white symbols&#10;&#10;Description automatically generated">
            <a:extLst>
              <a:ext uri="{FF2B5EF4-FFF2-40B4-BE49-F238E27FC236}">
                <a16:creationId xmlns:a16="http://schemas.microsoft.com/office/drawing/2014/main" id="{95D82A58-6B72-5401-D0BE-0CB6E83053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5" t="4541" r="12989" b="54975"/>
          <a:stretch/>
        </p:blipFill>
        <p:spPr>
          <a:xfrm>
            <a:off x="10719318" y="92515"/>
            <a:ext cx="366425" cy="36555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3B607B3-5744-2DFC-76F8-1884A612E89F}"/>
              </a:ext>
            </a:extLst>
          </p:cNvPr>
          <p:cNvSpPr/>
          <p:nvPr/>
        </p:nvSpPr>
        <p:spPr>
          <a:xfrm>
            <a:off x="8260094" y="5317953"/>
            <a:ext cx="1809619" cy="1148316"/>
          </a:xfrm>
          <a:prstGeom prst="roundRect">
            <a:avLst/>
          </a:prstGeom>
          <a:solidFill>
            <a:srgbClr val="99A8B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rgbClr val="FFFFFF"/>
                </a:solidFill>
                <a:latin typeface="Arial" panose="020B0604020202020204"/>
              </a:rPr>
              <a:t>Inclusive mainstream</a:t>
            </a: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BBCDCAB-0D1A-9F89-38F2-E6CFF3D4431C}"/>
              </a:ext>
            </a:extLst>
          </p:cNvPr>
          <p:cNvCxnSpPr>
            <a:cxnSpLocks/>
          </p:cNvCxnSpPr>
          <p:nvPr/>
        </p:nvCxnSpPr>
        <p:spPr>
          <a:xfrm>
            <a:off x="6112868" y="4718583"/>
            <a:ext cx="0" cy="406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CC1363-B7F4-D494-7E94-1C296FFD535D}"/>
              </a:ext>
            </a:extLst>
          </p:cNvPr>
          <p:cNvCxnSpPr>
            <a:cxnSpLocks/>
          </p:cNvCxnSpPr>
          <p:nvPr/>
        </p:nvCxnSpPr>
        <p:spPr>
          <a:xfrm>
            <a:off x="3085227" y="5109472"/>
            <a:ext cx="6055283" cy="1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C2C478-9152-1C68-FBDF-2C5B409F66DF}"/>
              </a:ext>
            </a:extLst>
          </p:cNvPr>
          <p:cNvCxnSpPr/>
          <p:nvPr/>
        </p:nvCxnSpPr>
        <p:spPr>
          <a:xfrm>
            <a:off x="3085227" y="5109472"/>
            <a:ext cx="0" cy="22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907BCF-3E6B-29BA-D9B4-81728D7457AD}"/>
              </a:ext>
            </a:extLst>
          </p:cNvPr>
          <p:cNvCxnSpPr/>
          <p:nvPr/>
        </p:nvCxnSpPr>
        <p:spPr>
          <a:xfrm>
            <a:off x="5156006" y="5109472"/>
            <a:ext cx="0" cy="22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0C3D9F-ADF6-8768-1D14-DA4BB453B72B}"/>
              </a:ext>
            </a:extLst>
          </p:cNvPr>
          <p:cNvCxnSpPr/>
          <p:nvPr/>
        </p:nvCxnSpPr>
        <p:spPr>
          <a:xfrm>
            <a:off x="9140510" y="5124835"/>
            <a:ext cx="0" cy="22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953763-C340-A6B5-D81D-829257B5158D}"/>
              </a:ext>
            </a:extLst>
          </p:cNvPr>
          <p:cNvCxnSpPr/>
          <p:nvPr/>
        </p:nvCxnSpPr>
        <p:spPr>
          <a:xfrm>
            <a:off x="7191883" y="5124835"/>
            <a:ext cx="0" cy="22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5C6EED5-E46F-574B-4DBB-7D0F0AEA8F56}"/>
              </a:ext>
            </a:extLst>
          </p:cNvPr>
          <p:cNvSpPr txBox="1">
            <a:spLocks/>
          </p:cNvSpPr>
          <p:nvPr/>
        </p:nvSpPr>
        <p:spPr>
          <a:xfrm>
            <a:off x="1350458" y="4135256"/>
            <a:ext cx="9482714" cy="5458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89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7984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64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53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548B"/>
              </a:buClr>
              <a:buSzPct val="100000"/>
              <a:buFont typeface="Corbe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The mission priorities inform the four national priorities for RISE universal support – all focused on raising standards and removing barriers to learning</a:t>
            </a:r>
          </a:p>
        </p:txBody>
      </p:sp>
    </p:spTree>
    <p:extLst>
      <p:ext uri="{BB962C8B-B14F-4D97-AF65-F5344CB8AC3E}">
        <p14:creationId xmlns:p14="http://schemas.microsoft.com/office/powerpoint/2010/main" val="337803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3A97F-B214-1848-9B9D-AAC4FA5D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720644-BB1B-13D8-FC63-7556B77E0395}"/>
              </a:ext>
            </a:extLst>
          </p:cNvPr>
          <p:cNvSpPr/>
          <p:nvPr/>
        </p:nvSpPr>
        <p:spPr>
          <a:xfrm>
            <a:off x="165756" y="1104732"/>
            <a:ext cx="11794628" cy="9597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RISE national priorities</a:t>
            </a:r>
          </a:p>
          <a:p>
            <a:pPr lvl="0" algn="ctr">
              <a:defRPr/>
            </a:pPr>
            <a:r>
              <a:rPr lang="en-GB" sz="1500">
                <a:solidFill>
                  <a:srgbClr val="FFFFFF"/>
                </a:solidFill>
                <a:latin typeface="Arial" panose="020B0604020202020204"/>
                <a:cs typeface="Arial"/>
              </a:rPr>
              <a:t>(Attendance, Attainment with focus on English and Maths, Reception Year quality</a:t>
            </a:r>
            <a:r>
              <a:rPr lang="en-GB" sz="1500">
                <a:solidFill>
                  <a:srgbClr val="FFFFFF"/>
                </a:solidFill>
                <a:cs typeface="Arial"/>
              </a:rPr>
              <a:t>, Inclusive mainstream</a:t>
            </a:r>
            <a:r>
              <a:rPr lang="en-GB" sz="1500">
                <a:solidFill>
                  <a:srgbClr val="FFFFFF"/>
                </a:solidFill>
                <a:latin typeface="Arial" panose="020B0604020202020204"/>
                <a:cs typeface="Arial"/>
              </a:rPr>
              <a:t>)</a:t>
            </a:r>
            <a:endParaRPr kumimoji="0" lang="en-GB" sz="15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E85F56-E350-A571-EC73-AF54144B8CEC}"/>
              </a:ext>
            </a:extLst>
          </p:cNvPr>
          <p:cNvSpPr/>
          <p:nvPr/>
        </p:nvSpPr>
        <p:spPr>
          <a:xfrm>
            <a:off x="4011174" y="2480987"/>
            <a:ext cx="3861765" cy="16422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RISE teams will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foster an open culture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of sharing best practice, including through conferences or networks, and robust peer review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5EC8C-455E-81BF-9C84-FDEAF115739E}"/>
              </a:ext>
            </a:extLst>
          </p:cNvPr>
          <p:cNvSpPr/>
          <p:nvPr/>
        </p:nvSpPr>
        <p:spPr>
          <a:xfrm>
            <a:off x="8433802" y="2475617"/>
            <a:ext cx="3512385" cy="1632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RISE teams will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convene and empower local partners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to deliver change against priorities, including commissioning capacity where needed</a:t>
            </a:r>
          </a:p>
        </p:txBody>
      </p:sp>
      <p:sp>
        <p:nvSpPr>
          <p:cNvPr id="12" name="Customers">
            <a:extLst>
              <a:ext uri="{FF2B5EF4-FFF2-40B4-BE49-F238E27FC236}">
                <a16:creationId xmlns:a16="http://schemas.microsoft.com/office/drawing/2014/main" id="{771D9BF2-2A92-48C0-12C6-95099F7FB1F9}"/>
              </a:ext>
            </a:extLst>
          </p:cNvPr>
          <p:cNvSpPr txBox="1"/>
          <p:nvPr/>
        </p:nvSpPr>
        <p:spPr>
          <a:xfrm>
            <a:off x="149866" y="37733"/>
            <a:ext cx="8386861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821531">
              <a:lnSpc>
                <a:spcPct val="100000"/>
              </a:lnSpc>
              <a:spcBef>
                <a:spcPts val="0"/>
              </a:spcBef>
              <a:defRPr sz="9600" b="1" cap="none" spc="0">
                <a:solidFill>
                  <a:srgbClr val="00C49E"/>
                </a:solidFill>
                <a:latin typeface="+mn-lt"/>
                <a:ea typeface="+mn-ea"/>
                <a:cs typeface="+mn-cs"/>
                <a:sym typeface="Roboto"/>
              </a:defRPr>
            </a:lvl1pPr>
          </a:lstStyle>
          <a:p>
            <a:pPr defTabSz="410766" hangingPunct="0">
              <a:defRPr/>
            </a:pP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Roboto"/>
              <a:cs typeface="Arial"/>
              <a:sym typeface="Roboto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CB5D23-8BB4-F374-351A-A0974473DE78}"/>
              </a:ext>
            </a:extLst>
          </p:cNvPr>
          <p:cNvSpPr/>
          <p:nvPr/>
        </p:nvSpPr>
        <p:spPr>
          <a:xfrm>
            <a:off x="170766" y="2474948"/>
            <a:ext cx="3260640" cy="1636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Signposting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to support will be made clearer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EB3D6E-0DD1-E852-ABD0-B4E5FA392674}"/>
              </a:ext>
            </a:extLst>
          </p:cNvPr>
          <p:cNvCxnSpPr>
            <a:cxnSpLocks/>
          </p:cNvCxnSpPr>
          <p:nvPr/>
        </p:nvCxnSpPr>
        <p:spPr>
          <a:xfrm>
            <a:off x="1705418" y="2072010"/>
            <a:ext cx="3320" cy="45815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1C6E41-5254-4785-256E-3FE0E827CC17}"/>
              </a:ext>
            </a:extLst>
          </p:cNvPr>
          <p:cNvCxnSpPr>
            <a:cxnSpLocks/>
          </p:cNvCxnSpPr>
          <p:nvPr/>
        </p:nvCxnSpPr>
        <p:spPr>
          <a:xfrm>
            <a:off x="10040878" y="2091115"/>
            <a:ext cx="0" cy="4440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92F4CE-616A-4032-960F-CFE9B0AC6D95}"/>
              </a:ext>
            </a:extLst>
          </p:cNvPr>
          <p:cNvCxnSpPr>
            <a:cxnSpLocks/>
          </p:cNvCxnSpPr>
          <p:nvPr/>
        </p:nvCxnSpPr>
        <p:spPr>
          <a:xfrm flipH="1" flipV="1">
            <a:off x="1702543" y="4107922"/>
            <a:ext cx="1" cy="89635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2E1A8C-63C4-CED4-BA22-65EA46166913}"/>
              </a:ext>
            </a:extLst>
          </p:cNvPr>
          <p:cNvCxnSpPr>
            <a:cxnSpLocks/>
          </p:cNvCxnSpPr>
          <p:nvPr/>
        </p:nvCxnSpPr>
        <p:spPr>
          <a:xfrm flipH="1" flipV="1">
            <a:off x="10039491" y="4107922"/>
            <a:ext cx="1" cy="88910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18FA6E-EC2F-DDF9-D4EA-9105952C3F8D}"/>
              </a:ext>
            </a:extLst>
          </p:cNvPr>
          <p:cNvCxnSpPr>
            <a:cxnSpLocks/>
          </p:cNvCxnSpPr>
          <p:nvPr/>
        </p:nvCxnSpPr>
        <p:spPr>
          <a:xfrm flipV="1">
            <a:off x="5826034" y="4123190"/>
            <a:ext cx="0" cy="88109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5C57C5-4B81-EF02-1635-468B692DBC01}"/>
              </a:ext>
            </a:extLst>
          </p:cNvPr>
          <p:cNvCxnSpPr>
            <a:cxnSpLocks/>
          </p:cNvCxnSpPr>
          <p:nvPr/>
        </p:nvCxnSpPr>
        <p:spPr>
          <a:xfrm>
            <a:off x="6006760" y="2091115"/>
            <a:ext cx="0" cy="4440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3BE9085-1F84-DDB7-87E2-D4F764070A5D}"/>
              </a:ext>
            </a:extLst>
          </p:cNvPr>
          <p:cNvSpPr/>
          <p:nvPr/>
        </p:nvSpPr>
        <p:spPr>
          <a:xfrm>
            <a:off x="198686" y="5017971"/>
            <a:ext cx="11794628" cy="1182532"/>
          </a:xfrm>
          <a:prstGeom prst="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Delivering national priorities through a regional infrastructure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Regional Directors and RISE Teams working with LAs, dioceses, trusts and mayoral combined authorities to deliver against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improvement priorities,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articulated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RISE regional plans</a:t>
            </a:r>
            <a:r>
              <a:rPr kumimoji="0" lang="en-GB" sz="14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57CAC1-2E7D-9920-7812-6FA55B57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692" y="225017"/>
            <a:ext cx="10031308" cy="5831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800" kern="0">
                <a:solidFill>
                  <a:srgbClr val="003764"/>
                </a:solidFill>
                <a:latin typeface="Arial" panose="020B0604020202020204"/>
                <a:ea typeface="Roboto"/>
                <a:cs typeface="Arial" panose="020B0604020202020204" pitchFamily="34" charset="0"/>
                <a:sym typeface="Roboto"/>
              </a:rPr>
              <a:t>RISE Universal is underpinned by four national priorities</a:t>
            </a:r>
            <a:endParaRPr lang="en-GB" sz="2800" kern="0">
              <a:solidFill>
                <a:srgbClr val="003764"/>
              </a:solidFill>
              <a:latin typeface="Arial" panose="020B0604020202020204"/>
              <a:ea typeface="Roboto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D8AA80-CD88-5CA2-051C-5E3C50C93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6" y="2299696"/>
            <a:ext cx="974595" cy="649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D776CD-AA3A-5C4F-472E-6EA843386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55200" y="2202584"/>
            <a:ext cx="432694" cy="746842"/>
          </a:xfrm>
          <a:prstGeom prst="rect">
            <a:avLst/>
          </a:prstGeom>
          <a:ln w="12700">
            <a:solidFill>
              <a:srgbClr val="156082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359FB5-94F8-A770-C347-261516362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422" y="2274053"/>
            <a:ext cx="636252" cy="602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211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63CA2-8E3B-979D-7372-ED465CE2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B8FB577-96D2-113A-8E96-C63E49DECCED}"/>
              </a:ext>
            </a:extLst>
          </p:cNvPr>
          <p:cNvSpPr txBox="1"/>
          <p:nvPr/>
        </p:nvSpPr>
        <p:spPr>
          <a:xfrm>
            <a:off x="9086533" y="3664843"/>
            <a:ext cx="230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Attendance networks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E57A76-5EE5-9C01-25F8-020C6D4B236C}"/>
              </a:ext>
            </a:extLst>
          </p:cNvPr>
          <p:cNvSpPr txBox="1"/>
          <p:nvPr/>
        </p:nvSpPr>
        <p:spPr>
          <a:xfrm>
            <a:off x="9086533" y="5207570"/>
            <a:ext cx="230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 leaders’ networks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811A11-E59A-07A6-7B1D-6E14BC4F859B}"/>
              </a:ext>
            </a:extLst>
          </p:cNvPr>
          <p:cNvSpPr txBox="1"/>
          <p:nvPr/>
        </p:nvSpPr>
        <p:spPr>
          <a:xfrm>
            <a:off x="9086533" y="4436207"/>
            <a:ext cx="230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Raising attainment networks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4CE920-23E8-ED6B-4E8A-D2CD2EE9379E}"/>
              </a:ext>
            </a:extLst>
          </p:cNvPr>
          <p:cNvSpPr txBox="1"/>
          <p:nvPr/>
        </p:nvSpPr>
        <p:spPr>
          <a:xfrm>
            <a:off x="9086533" y="4821889"/>
            <a:ext cx="230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Learning sets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A11DCC-EB12-8485-C65D-BFF7FA7A7674}"/>
              </a:ext>
            </a:extLst>
          </p:cNvPr>
          <p:cNvSpPr txBox="1"/>
          <p:nvPr/>
        </p:nvSpPr>
        <p:spPr>
          <a:xfrm>
            <a:off x="9086533" y="4050525"/>
            <a:ext cx="23040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Webinars / visits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0F1B9F-4CD7-2320-9C14-14A496A8F827}"/>
              </a:ext>
            </a:extLst>
          </p:cNvPr>
          <p:cNvSpPr txBox="1"/>
          <p:nvPr/>
        </p:nvSpPr>
        <p:spPr>
          <a:xfrm>
            <a:off x="203195" y="3659104"/>
            <a:ext cx="12764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Maths hubs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E420D9-9951-281E-EC99-9F38DA9E39EC}"/>
              </a:ext>
            </a:extLst>
          </p:cNvPr>
          <p:cNvSpPr txBox="1"/>
          <p:nvPr/>
        </p:nvSpPr>
        <p:spPr>
          <a:xfrm>
            <a:off x="1577937" y="3654589"/>
            <a:ext cx="127642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English hubs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CDF138-9FC0-72B7-5F78-1F4D955A7DA7}"/>
              </a:ext>
            </a:extLst>
          </p:cNvPr>
          <p:cNvSpPr txBox="1"/>
          <p:nvPr/>
        </p:nvSpPr>
        <p:spPr>
          <a:xfrm>
            <a:off x="203195" y="4822968"/>
            <a:ext cx="264861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Attendance and Behaviour hubs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B185FB-1F2C-0D81-A2EF-89A14A585E4C}"/>
              </a:ext>
            </a:extLst>
          </p:cNvPr>
          <p:cNvSpPr txBox="1"/>
          <p:nvPr/>
        </p:nvSpPr>
        <p:spPr>
          <a:xfrm>
            <a:off x="203195" y="4022638"/>
            <a:ext cx="2649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Teaching School Hubs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DAA5CC-2B22-EBB7-995C-F39969EBD77D}"/>
              </a:ext>
            </a:extLst>
          </p:cNvPr>
          <p:cNvSpPr txBox="1"/>
          <p:nvPr/>
        </p:nvSpPr>
        <p:spPr>
          <a:xfrm>
            <a:off x="4081844" y="3659105"/>
            <a:ext cx="386268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Schools with areas of ‘exemplary’ practice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3AE578-EF94-5CEA-7D17-83A5E7F9CFF1}"/>
              </a:ext>
            </a:extLst>
          </p:cNvPr>
          <p:cNvSpPr txBox="1"/>
          <p:nvPr/>
        </p:nvSpPr>
        <p:spPr>
          <a:xfrm>
            <a:off x="4081844" y="4455844"/>
            <a:ext cx="386268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tools to compare to similar schools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4B20E6-03FF-3361-8A4E-60B9E87FC9BF}"/>
              </a:ext>
            </a:extLst>
          </p:cNvPr>
          <p:cNvSpPr txBox="1"/>
          <p:nvPr/>
        </p:nvSpPr>
        <p:spPr>
          <a:xfrm>
            <a:off x="4081844" y="5207570"/>
            <a:ext cx="38626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Trust and LA support offers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355079-473E-06F7-3B12-2209267EE9DA}"/>
              </a:ext>
            </a:extLst>
          </p:cNvPr>
          <p:cNvSpPr txBox="1"/>
          <p:nvPr/>
        </p:nvSpPr>
        <p:spPr>
          <a:xfrm>
            <a:off x="4089853" y="4831707"/>
            <a:ext cx="386268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Conferences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05F40B-3EB6-66F6-0739-2902486F051F}"/>
              </a:ext>
            </a:extLst>
          </p:cNvPr>
          <p:cNvSpPr txBox="1"/>
          <p:nvPr/>
        </p:nvSpPr>
        <p:spPr>
          <a:xfrm>
            <a:off x="1328686" y="4432508"/>
            <a:ext cx="95705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MFL hubs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D64D81-229F-9A44-6313-D67C50A3E2A1}"/>
              </a:ext>
            </a:extLst>
          </p:cNvPr>
          <p:cNvSpPr txBox="1"/>
          <p:nvPr/>
        </p:nvSpPr>
        <p:spPr>
          <a:xfrm>
            <a:off x="203195" y="5207570"/>
            <a:ext cx="156562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Research schools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7E5286-8C35-756A-7241-DE5905DD0BB4}"/>
              </a:ext>
            </a:extLst>
          </p:cNvPr>
          <p:cNvSpPr txBox="1"/>
          <p:nvPr/>
        </p:nvSpPr>
        <p:spPr>
          <a:xfrm>
            <a:off x="203195" y="4438365"/>
            <a:ext cx="10759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Music hubs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806D74-AA5B-F5CD-5C17-9D2B5A4BA487}"/>
              </a:ext>
            </a:extLst>
          </p:cNvPr>
          <p:cNvSpPr txBox="1"/>
          <p:nvPr/>
        </p:nvSpPr>
        <p:spPr>
          <a:xfrm>
            <a:off x="10724615" y="3013229"/>
            <a:ext cx="135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(illustrative)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7DA456-7BDC-953B-8392-D9EE4EEB85DC}"/>
              </a:ext>
            </a:extLst>
          </p:cNvPr>
          <p:cNvSpPr txBox="1"/>
          <p:nvPr/>
        </p:nvSpPr>
        <p:spPr>
          <a:xfrm>
            <a:off x="4081844" y="4058330"/>
            <a:ext cx="386268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Leadership support and peer review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B3D5517-CA09-F47A-7E55-74964F2E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RISE Universal offer</a:t>
            </a:r>
          </a:p>
        </p:txBody>
      </p:sp>
      <p:pic>
        <p:nvPicPr>
          <p:cNvPr id="12" name="Picture 2" descr="Connections with solid fill">
            <a:extLst>
              <a:ext uri="{FF2B5EF4-FFF2-40B4-BE49-F238E27FC236}">
                <a16:creationId xmlns:a16="http://schemas.microsoft.com/office/drawing/2014/main" id="{B93CB668-AF1F-5B37-BB31-2FAEAA12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9788533" y="2484062"/>
            <a:ext cx="900000" cy="900000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6EBFE68-878C-EE95-40C2-8289AFF7CB33}"/>
              </a:ext>
            </a:extLst>
          </p:cNvPr>
          <p:cNvSpPr txBox="1"/>
          <p:nvPr/>
        </p:nvSpPr>
        <p:spPr>
          <a:xfrm>
            <a:off x="4708318" y="3231314"/>
            <a:ext cx="249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Sector excellence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D89B12-9456-77F8-7709-81773F486702}"/>
              </a:ext>
            </a:extLst>
          </p:cNvPr>
          <p:cNvSpPr txBox="1"/>
          <p:nvPr/>
        </p:nvSpPr>
        <p:spPr>
          <a:xfrm>
            <a:off x="1164201" y="3231314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Hubs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8240CF-683C-ECEE-2827-C68DBADCE6A1}"/>
              </a:ext>
            </a:extLst>
          </p:cNvPr>
          <p:cNvSpPr txBox="1"/>
          <p:nvPr/>
        </p:nvSpPr>
        <p:spPr>
          <a:xfrm>
            <a:off x="8551315" y="3231314"/>
            <a:ext cx="3374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RISE Sector-led networks</a:t>
            </a:r>
          </a:p>
        </p:txBody>
      </p:sp>
      <p:pic>
        <p:nvPicPr>
          <p:cNvPr id="16" name="Picture 2" descr="Badge Tick with solid fill">
            <a:extLst>
              <a:ext uri="{FF2B5EF4-FFF2-40B4-BE49-F238E27FC236}">
                <a16:creationId xmlns:a16="http://schemas.microsoft.com/office/drawing/2014/main" id="{00E534FD-C9D3-B2CB-E299-0E3D073D8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 bwMode="auto">
          <a:xfrm>
            <a:off x="5491166" y="2484062"/>
            <a:ext cx="900000" cy="900000"/>
          </a:xfrm>
          <a:prstGeom prst="rect">
            <a:avLst/>
          </a:prstGeom>
          <a:noFill/>
        </p:spPr>
      </p:pic>
      <p:pic>
        <p:nvPicPr>
          <p:cNvPr id="17" name="Graphic 16" descr="Modern architecture with solid fill">
            <a:extLst>
              <a:ext uri="{FF2B5EF4-FFF2-40B4-BE49-F238E27FC236}">
                <a16:creationId xmlns:a16="http://schemas.microsoft.com/office/drawing/2014/main" id="{CCA20786-3B1D-8247-4A03-7CF79B3B1A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12335" y="2484062"/>
            <a:ext cx="900000" cy="9000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034F0CBD-02E6-CB60-2E7E-25483E52F559}"/>
              </a:ext>
            </a:extLst>
          </p:cNvPr>
          <p:cNvSpPr/>
          <p:nvPr/>
        </p:nvSpPr>
        <p:spPr>
          <a:xfrm>
            <a:off x="5120667" y="445045"/>
            <a:ext cx="1669711" cy="1669711"/>
          </a:xfrm>
          <a:prstGeom prst="ellipse">
            <a:avLst/>
          </a:prstGeom>
          <a:solidFill>
            <a:srgbClr val="B1C7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C70CA2-4C39-AFD0-7186-D15505982FA5}"/>
              </a:ext>
            </a:extLst>
          </p:cNvPr>
          <p:cNvGrpSpPr/>
          <p:nvPr/>
        </p:nvGrpSpPr>
        <p:grpSpPr>
          <a:xfrm>
            <a:off x="4984032" y="267529"/>
            <a:ext cx="1914268" cy="1822790"/>
            <a:chOff x="4742538" y="4874958"/>
            <a:chExt cx="1914268" cy="1822790"/>
          </a:xfrm>
        </p:grpSpPr>
        <p:pic>
          <p:nvPicPr>
            <p:cNvPr id="35" name="Graphic 34" descr="Schoolhouse">
              <a:extLst>
                <a:ext uri="{FF2B5EF4-FFF2-40B4-BE49-F238E27FC236}">
                  <a16:creationId xmlns:a16="http://schemas.microsoft.com/office/drawing/2014/main" id="{D2E0A900-F703-29D1-AF61-04475CBFC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54178" y="4874958"/>
              <a:ext cx="1358265" cy="135826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0FE846-DE64-EF14-7F12-88AD887B387A}"/>
                </a:ext>
              </a:extLst>
            </p:cNvPr>
            <p:cNvSpPr txBox="1"/>
            <p:nvPr/>
          </p:nvSpPr>
          <p:spPr>
            <a:xfrm>
              <a:off x="4742538" y="5989862"/>
              <a:ext cx="19142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School</a:t>
              </a:r>
              <a:r>
                <a:rPr lang="en-GB" sz="2000" b="1">
                  <a:solidFill>
                    <a:prstClr val="black"/>
                  </a:solidFill>
                  <a:latin typeface="+mj-lt"/>
                </a:rPr>
                <a:t>/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>
                  <a:solidFill>
                    <a:prstClr val="black"/>
                  </a:solidFill>
                  <a:latin typeface="+mj-lt"/>
                </a:rPr>
                <a:t>Trust</a:t>
              </a:r>
              <a:endParaRPr kumimoji="0" lang="en-GB" sz="20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FBC54C-998A-3762-A103-5C822B8FB252}"/>
              </a:ext>
            </a:extLst>
          </p:cNvPr>
          <p:cNvCxnSpPr>
            <a:stCxn id="36" idx="1"/>
          </p:cNvCxnSpPr>
          <p:nvPr/>
        </p:nvCxnSpPr>
        <p:spPr>
          <a:xfrm flipH="1">
            <a:off x="2562726" y="1736376"/>
            <a:ext cx="2421306" cy="850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44209D-0B88-08D9-2B3A-52603938CDC5}"/>
              </a:ext>
            </a:extLst>
          </p:cNvPr>
          <p:cNvCxnSpPr>
            <a:stCxn id="36" idx="3"/>
          </p:cNvCxnSpPr>
          <p:nvPr/>
        </p:nvCxnSpPr>
        <p:spPr>
          <a:xfrm>
            <a:off x="6898300" y="1736376"/>
            <a:ext cx="2618679" cy="8504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07D934B-73F3-E962-7CC7-B0D57625C07E}"/>
              </a:ext>
            </a:extLst>
          </p:cNvPr>
          <p:cNvCxnSpPr>
            <a:stCxn id="36" idx="2"/>
            <a:endCxn id="16" idx="0"/>
          </p:cNvCxnSpPr>
          <p:nvPr/>
        </p:nvCxnSpPr>
        <p:spPr>
          <a:xfrm>
            <a:off x="5941166" y="2090319"/>
            <a:ext cx="0" cy="3937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9542D0DA-5F9D-D838-7FAE-B34A87C7C2A4}"/>
              </a:ext>
            </a:extLst>
          </p:cNvPr>
          <p:cNvGraphicFramePr>
            <a:graphicFrameLocks noGrp="1"/>
          </p:cNvGraphicFramePr>
          <p:nvPr/>
        </p:nvGraphicFramePr>
        <p:xfrm>
          <a:off x="-2" y="5834128"/>
          <a:ext cx="12192000" cy="1023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3871662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706006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2244782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439451715"/>
                    </a:ext>
                  </a:extLst>
                </a:gridCol>
              </a:tblGrid>
              <a:tr h="511936">
                <a:tc gridSpan="4"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2"/>
                          </a:solidFill>
                        </a:rPr>
                        <a:t>Regions Group National Priorities help us frame all aspects of Universal RISE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82035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2"/>
                          </a:solidFill>
                        </a:rPr>
                        <a:t>Attendance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2"/>
                          </a:solidFill>
                        </a:rPr>
                        <a:t>Attainment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2"/>
                          </a:solidFill>
                        </a:rPr>
                        <a:t>Reception Year Quality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chemeClr val="bg2"/>
                          </a:solidFill>
                        </a:rPr>
                        <a:t>Inclusive mainstream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11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95434-71C9-AD36-0FB3-F40AB1C4C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mpany name">
            <a:extLst>
              <a:ext uri="{FF2B5EF4-FFF2-40B4-BE49-F238E27FC236}">
                <a16:creationId xmlns:a16="http://schemas.microsoft.com/office/drawing/2014/main" id="{29631E63-D62D-76B3-38CB-1AC4CB1A0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</a:blip>
          <a:srcRect l="13764" t="66596" r="13802"/>
          <a:stretch/>
        </p:blipFill>
        <p:spPr>
          <a:xfrm rot="16200000">
            <a:off x="10220442" y="657847"/>
            <a:ext cx="2710307" cy="1249891"/>
          </a:xfrm>
          <a:prstGeom prst="rect">
            <a:avLst/>
          </a:prstGeom>
        </p:spPr>
      </p:pic>
      <p:pic>
        <p:nvPicPr>
          <p:cNvPr id="24" name="Picture 23" descr="A picture containing text, sign, vector graphics">
            <a:extLst>
              <a:ext uri="{FF2B5EF4-FFF2-40B4-BE49-F238E27FC236}">
                <a16:creationId xmlns:a16="http://schemas.microsoft.com/office/drawing/2014/main" id="{4DABA53D-0F70-5217-A0DA-0DE8CDF2FA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</a:blip>
          <a:srcRect t="65762"/>
          <a:stretch/>
        </p:blipFill>
        <p:spPr>
          <a:xfrm>
            <a:off x="355960" y="6423175"/>
            <a:ext cx="1270000" cy="4348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774709-23FF-03C6-9912-679E461CA1C9}"/>
              </a:ext>
            </a:extLst>
          </p:cNvPr>
          <p:cNvSpPr txBox="1">
            <a:spLocks/>
          </p:cNvSpPr>
          <p:nvPr/>
        </p:nvSpPr>
        <p:spPr>
          <a:xfrm>
            <a:off x="398553" y="967184"/>
            <a:ext cx="10446115" cy="4923632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0A548B"/>
              </a:buClr>
              <a:buSzPct val="100000"/>
              <a:buFont typeface="Corbel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1989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7984" indent="-215995" algn="l" defTabSz="6857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424964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874953" indent="-171446" algn="l" defTabSz="685783" rtl="0" eaLnBrk="1" latinLnBrk="0" hangingPunct="1">
              <a:lnSpc>
                <a:spcPct val="90000"/>
              </a:lnSpc>
              <a:spcBef>
                <a:spcPts val="151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How can RISE support the schools and networks in Essex to achieve greater collaboration? What would you want from RISE?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Do you feel there is the right infrastructure in place to do achieve that – and if not what, what are the gaps and how could they be filled?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Which areas of activity should we be focussing on to drive greater collaboration and sharing of good practice?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5698-54FF-DD6E-519E-CF49E8E42FD8}"/>
              </a:ext>
            </a:extLst>
          </p:cNvPr>
          <p:cNvSpPr txBox="1">
            <a:spLocks/>
          </p:cNvSpPr>
          <p:nvPr/>
        </p:nvSpPr>
        <p:spPr>
          <a:xfrm>
            <a:off x="14615" y="0"/>
            <a:ext cx="12177386" cy="552894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376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3000" dirty="0">
                <a:solidFill>
                  <a:schemeClr val="bg1"/>
                </a:solidFill>
              </a:rPr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419876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2F5907A-DB5E-1449-8BA8-02EE90EB9691}" vid="{DB1541BF-47CA-864E-A4FC-EC777E8FDBA5}"/>
    </a:ext>
  </a:extLst>
</a:theme>
</file>

<file path=ppt/theme/theme3.xml><?xml version="1.0" encoding="utf-8"?>
<a:theme xmlns:a="http://schemas.openxmlformats.org/drawingml/2006/main" name="Basis">
  <a:themeElements>
    <a:clrScheme name="DfE 220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3860"/>
      </a:accent1>
      <a:accent2>
        <a:srgbClr val="EB5C5D"/>
      </a:accent2>
      <a:accent3>
        <a:srgbClr val="2BBAD9"/>
      </a:accent3>
      <a:accent4>
        <a:srgbClr val="A3D55F"/>
      </a:accent4>
      <a:accent5>
        <a:srgbClr val="DF7CB0"/>
      </a:accent5>
      <a:accent6>
        <a:srgbClr val="774B99"/>
      </a:accent6>
      <a:hlink>
        <a:srgbClr val="183860"/>
      </a:hlink>
      <a:folHlink>
        <a:srgbClr val="2BBAD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7269_DfE_Presentation_Ppt_PC_Widescreen_FINAL_040821.potx" id="{0031B1B9-FF40-433D-B69E-B18C31EEDA18}" vid="{C3DC1024-2339-498F-BDC1-C9C4F23854C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00092d-0c70-414b-989a-67ce4074f946" xsi:nil="true"/>
    <lcf76f155ced4ddcb4097134ff3c332f xmlns="d761a75c-71b9-4a45-86a6-6010017a91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97C44AEC63824CAC64BE7F0AC8D5B4" ma:contentTypeVersion="17" ma:contentTypeDescription="Create a new document." ma:contentTypeScope="" ma:versionID="42ca68f61798c9053d7b2e0dd0d32ef3">
  <xsd:schema xmlns:xsd="http://www.w3.org/2001/XMLSchema" xmlns:xs="http://www.w3.org/2001/XMLSchema" xmlns:p="http://schemas.microsoft.com/office/2006/metadata/properties" xmlns:ns2="d761a75c-71b9-4a45-86a6-6010017a91af" xmlns:ns3="e900092d-0c70-414b-989a-67ce4074f946" targetNamespace="http://schemas.microsoft.com/office/2006/metadata/properties" ma:root="true" ma:fieldsID="057052d539cb60e70ab63fef6cf80635" ns2:_="" ns3:_="">
    <xsd:import namespace="d761a75c-71b9-4a45-86a6-6010017a91af"/>
    <xsd:import namespace="e900092d-0c70-414b-989a-67ce4074f9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1a75c-71b9-4a45-86a6-6010017a91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07c698-60f5-424f-b9af-f4c59398b5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0092d-0c70-414b-989a-67ce4074f9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b1226d5-3ce4-4942-8c79-e507eb9d1a94}" ma:internalName="TaxCatchAll" ma:showField="CatchAllData" ma:web="e900092d-0c70-414b-989a-67ce4074f9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1671E8-FBA0-4C4A-8956-F7680D564E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CBA6CC-0084-45C7-997F-FE974DE6E49D}">
  <ds:schemaRefs>
    <ds:schemaRef ds:uri="d761a75c-71b9-4a45-86a6-6010017a91af"/>
    <ds:schemaRef ds:uri="http://schemas.microsoft.com/office/2006/metadata/properties"/>
    <ds:schemaRef ds:uri="http://purl.org/dc/dcmitype/"/>
    <ds:schemaRef ds:uri="e900092d-0c70-414b-989a-67ce4074f946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ADAA8C-855E-4439-90F8-ED774C9D9848}">
  <ds:schemaRefs>
    <ds:schemaRef ds:uri="d761a75c-71b9-4a45-86a6-6010017a91af"/>
    <ds:schemaRef ds:uri="e900092d-0c70-414b-989a-67ce4074f9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ad277c9-c60a-4da1-b5f3-b3b8b34a82f9}" enabled="0" method="" siteId="{fad277c9-c60a-4da1-b5f3-b3b8b34a82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963</Words>
  <Application>Microsoft Office PowerPoint</Application>
  <PresentationFormat>Widescreen</PresentationFormat>
  <Paragraphs>205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Corbel</vt:lpstr>
      <vt:lpstr>Courier New</vt:lpstr>
      <vt:lpstr>Symbol</vt:lpstr>
      <vt:lpstr>Office Theme</vt:lpstr>
      <vt:lpstr>3_Basis</vt:lpstr>
      <vt:lpstr>Basis</vt:lpstr>
      <vt:lpstr>RISE East of England   Essex – Quadrant Chairs</vt:lpstr>
      <vt:lpstr>PowerPoint Presentation</vt:lpstr>
      <vt:lpstr>Our EoE RISE advisers </vt:lpstr>
      <vt:lpstr>PowerPoint Presentation</vt:lpstr>
      <vt:lpstr>PowerPoint Presentation</vt:lpstr>
      <vt:lpstr>PowerPoint Presentation</vt:lpstr>
      <vt:lpstr>RISE Universal is underpinned by four national priorities</vt:lpstr>
      <vt:lpstr>The RISE Universal offer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BROWN, Jessica</dc:creator>
  <cp:lastModifiedBy>Pam Langmead</cp:lastModifiedBy>
  <cp:revision>3</cp:revision>
  <dcterms:created xsi:type="dcterms:W3CDTF">2025-06-24T12:01:23Z</dcterms:created>
  <dcterms:modified xsi:type="dcterms:W3CDTF">2025-10-14T13:30:11Z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0x0101005297C44AEC63824CAC64BE7F0AC8D5B4</vt:lpwstr>
  </property>
  <property fmtid="{D5CDD505-2E9C-101B-9397-08002B2CF9AE}" pid="3" name="MediaServiceImageTags">
    <vt:lpwstr/>
  </property>
  <property fmtid="{D5CDD505-2E9C-101B-9397-08002B2CF9AE}" pid="4" name="MSIP_Label_39d8be9e-c8d9-4b9c-bd40-2c27cc7ea2e6_Enabled">
    <vt:lpwstr>true</vt:lpwstr>
  </property>
  <property fmtid="{D5CDD505-2E9C-101B-9397-08002B2CF9AE}" pid="5" name="MSIP_Label_39d8be9e-c8d9-4b9c-bd40-2c27cc7ea2e6_SetDate">
    <vt:lpwstr>2025-10-02T11:25:11Z</vt:lpwstr>
  </property>
  <property fmtid="{D5CDD505-2E9C-101B-9397-08002B2CF9AE}" pid="6" name="MSIP_Label_39d8be9e-c8d9-4b9c-bd40-2c27cc7ea2e6_Method">
    <vt:lpwstr>Standard</vt:lpwstr>
  </property>
  <property fmtid="{D5CDD505-2E9C-101B-9397-08002B2CF9AE}" pid="7" name="MSIP_Label_39d8be9e-c8d9-4b9c-bd40-2c27cc7ea2e6_Name">
    <vt:lpwstr>39d8be9e-c8d9-4b9c-bd40-2c27cc7ea2e6</vt:lpwstr>
  </property>
  <property fmtid="{D5CDD505-2E9C-101B-9397-08002B2CF9AE}" pid="8" name="MSIP_Label_39d8be9e-c8d9-4b9c-bd40-2c27cc7ea2e6_SiteId">
    <vt:lpwstr>a8b4324f-155c-4215-a0f1-7ed8cc9a992f</vt:lpwstr>
  </property>
  <property fmtid="{D5CDD505-2E9C-101B-9397-08002B2CF9AE}" pid="9" name="MSIP_Label_39d8be9e-c8d9-4b9c-bd40-2c27cc7ea2e6_ActionId">
    <vt:lpwstr>b7f556c3-97ac-438c-a485-67088bb5c3c3</vt:lpwstr>
  </property>
  <property fmtid="{D5CDD505-2E9C-101B-9397-08002B2CF9AE}" pid="10" name="MSIP_Label_39d8be9e-c8d9-4b9c-bd40-2c27cc7ea2e6_ContentBits">
    <vt:lpwstr>0</vt:lpwstr>
  </property>
  <property fmtid="{D5CDD505-2E9C-101B-9397-08002B2CF9AE}" pid="11" name="MSIP_Label_39d8be9e-c8d9-4b9c-bd40-2c27cc7ea2e6_Tag">
    <vt:lpwstr>10, 3, 0, 1</vt:lpwstr>
  </property>
</Properties>
</file>