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3" r:id="rId6"/>
    <p:sldId id="3069" r:id="rId7"/>
    <p:sldId id="3072" r:id="rId8"/>
    <p:sldId id="3070" r:id="rId9"/>
    <p:sldId id="3071" r:id="rId10"/>
    <p:sldId id="345" r:id="rId11"/>
    <p:sldId id="265" r:id="rId12"/>
    <p:sldId id="269" r:id="rId13"/>
    <p:sldId id="267" r:id="rId14"/>
    <p:sldId id="268" r:id="rId15"/>
    <p:sldId id="270" r:id="rId16"/>
    <p:sldId id="257" r:id="rId17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4C8C2B"/>
    <a:srgbClr val="00205B"/>
    <a:srgbClr val="FFFAEB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0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612A12-EC00-CA75-2618-635AF6D67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9FD2A-90B8-8C8E-9630-5BA4B30EAF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DBB2E-4B26-4EE7-BDFA-7332169F400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D3C6F-7749-2F74-5FEC-126E1448B4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D2C80-121E-CF36-686F-5862F9450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6882B-AAF7-43D0-B1F4-A4586BC3B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0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D390-A0BD-4B3B-B51F-7164B8F480F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F08C-5778-454A-9F18-0459BB308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5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https://pstt.beaconforms.com/form/50d51206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3F08C-5778-454A-9F18-0459BB308B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stt.org.u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https://www.instagram.com/pstt_whyhow/" TargetMode="External"/><Relationship Id="rId2" Type="http://schemas.openxmlformats.org/officeDocument/2006/relationships/hyperlink" Target="http://www.pstt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pstt_whyhow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stt.org.uk/" TargetMode="External"/><Relationship Id="rId10" Type="http://schemas.openxmlformats.org/officeDocument/2006/relationships/hyperlink" Target="https://www.linkedin.com/company/primary-science-teaching-trust/" TargetMode="External"/><Relationship Id="rId4" Type="http://schemas.openxmlformats.org/officeDocument/2006/relationships/hyperlink" Target="https://www.facebook.com/primaryscienceteachingtrust" TargetMode="Externa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xplorify.uk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9427-898E-1843-81F5-8D67C839049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3" y="530987"/>
            <a:ext cx="10515600" cy="3487288"/>
          </a:xfrm>
        </p:spPr>
        <p:txBody>
          <a:bodyPr>
            <a:noAutofit/>
          </a:bodyPr>
          <a:lstStyle>
            <a:lvl1pPr algn="ctr">
              <a:defRPr sz="6600" b="0"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E2C72-C9D7-0D48-A26C-A2F77EDA8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257A8-E2D1-A842-ADD4-447C325A5612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B36A4-E5AA-9642-81ED-C9D8B9E2BD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B4F6-D424-B148-888F-1EE25153E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6D1E20-0AE7-A64B-93EC-281792ADEEAC}" type="slidenum">
              <a:t>‹#›</a:t>
            </a:fld>
            <a:endParaRPr lang="en-GB"/>
          </a:p>
        </p:txBody>
      </p:sp>
      <p:pic>
        <p:nvPicPr>
          <p:cNvPr id="6" name="Picture 10">
            <a:hlinkClick r:id="rId2"/>
            <a:extLst>
              <a:ext uri="{FF2B5EF4-FFF2-40B4-BE49-F238E27FC236}">
                <a16:creationId xmlns:a16="http://schemas.microsoft.com/office/drawing/2014/main" id="{D4EE8003-83EC-A8BA-B67F-AC275A2F2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1676" y="4560276"/>
            <a:ext cx="4648643" cy="20614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3">
            <a:hlinkClick r:id="rId2"/>
            <a:extLst>
              <a:ext uri="{FF2B5EF4-FFF2-40B4-BE49-F238E27FC236}">
                <a16:creationId xmlns:a16="http://schemas.microsoft.com/office/drawing/2014/main" id="{6468954A-20AD-457A-49F8-CF54ED54298F}"/>
              </a:ext>
            </a:extLst>
          </p:cNvPr>
          <p:cNvSpPr txBox="1"/>
          <p:nvPr userDrawn="1"/>
        </p:nvSpPr>
        <p:spPr>
          <a:xfrm>
            <a:off x="3622018" y="7163692"/>
            <a:ext cx="494796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00205B"/>
                </a:solidFill>
                <a:uFillTx/>
                <a:latin typeface="+mn-lt"/>
                <a:cs typeface="Plus Jakarta Sans" pitchFamily="2" charset="0"/>
              </a:rPr>
              <a:t>www.pstt.org.uk</a:t>
            </a:r>
          </a:p>
        </p:txBody>
      </p:sp>
    </p:spTree>
    <p:extLst>
      <p:ext uri="{BB962C8B-B14F-4D97-AF65-F5344CB8AC3E}">
        <p14:creationId xmlns:p14="http://schemas.microsoft.com/office/powerpoint/2010/main" val="324593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1AFC-09B3-B047-B21C-22BA1863B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86835"/>
            <a:ext cx="10515600" cy="1767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F8523-D16E-D242-B396-D16E65AA1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2241551"/>
            <a:ext cx="5157782" cy="1098551"/>
          </a:xfrm>
        </p:spPr>
        <p:txBody>
          <a:bodyPr anchor="b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984A-4CA9-6945-9698-4834813E7B4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3340102"/>
            <a:ext cx="5157782" cy="4912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0EB64-FD46-8141-9520-9B666347DD0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2241551"/>
            <a:ext cx="5183184" cy="1098551"/>
          </a:xfrm>
        </p:spPr>
        <p:txBody>
          <a:bodyPr anchor="b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4190F-2D23-1447-9F02-AE6C44F6444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340102"/>
            <a:ext cx="5183184" cy="4912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D7C33-E110-4C43-8BA2-A4FB98D4C4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855506-F344-F043-917C-2317E7E87CBE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52F5-EA32-0545-B194-0F6CA5D20E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3AE54-0CD2-604E-8D3B-B392F047E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6E3BEB-934B-674B-8E2D-A1B9DCE35E7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6464-58E0-674F-B5C4-68F46D5C33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609603"/>
            <a:ext cx="3932240" cy="2133596"/>
          </a:xfrm>
        </p:spPr>
        <p:txBody>
          <a:bodyPr anchor="b"/>
          <a:lstStyle>
            <a:lvl1pPr>
              <a:defRPr sz="4267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6C98-3C17-8341-A1BF-DF7B8A8FD1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1316571"/>
            <a:ext cx="6172200" cy="649816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A6D6D-2103-304A-AB2C-55D481D9CFA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743200"/>
            <a:ext cx="3932240" cy="5082116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49D23-6C9A-024F-872D-E8A81D817A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0DABB-0B6E-304F-9550-9ABE5F9F424D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556E8-512F-B54E-A111-002D46D821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49D38-8FB6-C448-848E-76AF23C2F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16D99-86D7-D84B-AB41-E17C499F7D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9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55D1-1B34-284A-8F2E-CD1BF039B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609603"/>
            <a:ext cx="3932240" cy="2133596"/>
          </a:xfrm>
        </p:spPr>
        <p:txBody>
          <a:bodyPr anchor="b"/>
          <a:lstStyle>
            <a:lvl1pPr>
              <a:defRPr sz="4267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D63F8-A5E6-FD49-A733-6F2B1A06DC6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1316571"/>
            <a:ext cx="6172200" cy="6498165"/>
          </a:xfrm>
        </p:spPr>
        <p:txBody>
          <a:bodyPr/>
          <a:lstStyle>
            <a:lvl1pPr marL="0" indent="0">
              <a:buNone/>
              <a:defRPr sz="42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B22AA-7C5B-5043-B9E8-457D0E389C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743200"/>
            <a:ext cx="3932240" cy="5082116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DD105-3F08-1346-8E26-E453F6B5B7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22A8D-5BDE-9343-87D1-E8DA7296233A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DE3BD-7C76-4941-B2F7-89AB728F6D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6F4DC-14BE-024B-BD40-67587FBAEA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2AA4D0-C5D5-2B4A-9CDF-FF6C2AB72FA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small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59EE-E76E-774D-877D-0C622253C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496479"/>
            <a:ext cx="10363196" cy="3183465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847BC-11ED-0F47-83C2-169E7767F6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4802721"/>
            <a:ext cx="9144000" cy="2207681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D880D-FB0D-E140-B359-314895257B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0DC3A-F044-C446-B1EA-9515B3FEBCDB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2440-CA0E-9C4C-B264-C94F78A5D2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BB2C-3DC1-4144-8312-5172C1ECDA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A6759-9230-D84D-BD25-EA0463DD17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 about PS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E332BDE-8DF9-D947-A74D-EE021FAF9F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4057C-49EF-A04B-B5F8-0CDD95DE218B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4102A0-6871-054B-9FBE-4AA44D2330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9369E9-CF56-2C4B-A2C2-5EE6C76C3B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D77A5-EBCB-684F-A967-93D410B8CE7C}" type="slidenum">
              <a:t>‹#›</a:t>
            </a:fld>
            <a:endParaRPr lang="en-GB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64B22F08-0876-5047-B022-A5C71C68CF41}"/>
              </a:ext>
            </a:extLst>
          </p:cNvPr>
          <p:cNvSpPr txBox="1"/>
          <p:nvPr/>
        </p:nvSpPr>
        <p:spPr>
          <a:xfrm>
            <a:off x="1819647" y="2197821"/>
            <a:ext cx="8552702" cy="1885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-1" baseline="0">
                <a:solidFill>
                  <a:srgbClr val="575757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more information on the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-1" baseline="0">
                <a:solidFill>
                  <a:srgbClr val="575757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Science Teaching Trust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-1" baseline="0">
                <a:solidFill>
                  <a:srgbClr val="575757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access to a large selection of PSTT resources, visit our website:</a:t>
            </a:r>
          </a:p>
        </p:txBody>
      </p:sp>
      <p:pic>
        <p:nvPicPr>
          <p:cNvPr id="6" name="Picture 10">
            <a:hlinkClick r:id="rId2"/>
            <a:extLst>
              <a:ext uri="{FF2B5EF4-FFF2-40B4-BE49-F238E27FC236}">
                <a16:creationId xmlns:a16="http://schemas.microsoft.com/office/drawing/2014/main" id="{647288EE-A0FD-FE4D-A5F5-30772634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19575" y="527152"/>
            <a:ext cx="2952850" cy="13094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2A26FEFF-2451-1147-9415-12116348CC69}"/>
              </a:ext>
            </a:extLst>
          </p:cNvPr>
          <p:cNvSpPr txBox="1"/>
          <p:nvPr/>
        </p:nvSpPr>
        <p:spPr>
          <a:xfrm>
            <a:off x="2778824" y="5684943"/>
            <a:ext cx="390487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4"/>
              </a:rPr>
              <a:t>/</a:t>
            </a:r>
            <a:r>
              <a:rPr lang="en-GB" sz="24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4"/>
              </a:rPr>
              <a:t>PrimaryScienceTeachingTrust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sp>
        <p:nvSpPr>
          <p:cNvPr id="12" name="TextBox 13">
            <a:hlinkClick r:id="rId5"/>
            <a:extLst>
              <a:ext uri="{FF2B5EF4-FFF2-40B4-BE49-F238E27FC236}">
                <a16:creationId xmlns:a16="http://schemas.microsoft.com/office/drawing/2014/main" id="{C2F8C0A5-22FA-0647-881A-5C477BE314BC}"/>
              </a:ext>
            </a:extLst>
          </p:cNvPr>
          <p:cNvSpPr txBox="1"/>
          <p:nvPr/>
        </p:nvSpPr>
        <p:spPr>
          <a:xfrm>
            <a:off x="3622018" y="4508416"/>
            <a:ext cx="494796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00205B"/>
                </a:solidFill>
                <a:uFillTx/>
                <a:latin typeface="+mn-lt"/>
                <a:cs typeface="Plus Jakarta Sans" pitchFamily="2" charset="0"/>
              </a:rPr>
              <a:t>www.pstt.org.uk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72AB690D-0FB4-F444-A6E2-5E7C349AD672}"/>
              </a:ext>
            </a:extLst>
          </p:cNvPr>
          <p:cNvSpPr txBox="1"/>
          <p:nvPr/>
        </p:nvSpPr>
        <p:spPr>
          <a:xfrm>
            <a:off x="7495652" y="5731526"/>
            <a:ext cx="229232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6"/>
              </a:rPr>
              <a:t>/</a:t>
            </a:r>
            <a:r>
              <a:rPr lang="en-GB" sz="24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6"/>
              </a:rPr>
              <a:t>PSTT_whyhow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D0AB3AE-3DF9-F268-610C-DF04A3F3C68D}"/>
              </a:ext>
            </a:extLst>
          </p:cNvPr>
          <p:cNvSpPr txBox="1"/>
          <p:nvPr userDrawn="1"/>
        </p:nvSpPr>
        <p:spPr>
          <a:xfrm>
            <a:off x="5157412" y="7484352"/>
            <a:ext cx="238611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7"/>
              </a:rPr>
              <a:t>/</a:t>
            </a:r>
            <a:r>
              <a:rPr lang="en-GB" sz="24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7"/>
              </a:rPr>
              <a:t>PSTT_whyhow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pic>
        <p:nvPicPr>
          <p:cNvPr id="22" name="Picture 21" descr="Logo,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F4680C9-B2F9-8014-9265-64A0DD0FB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67116"/>
          <a:stretch/>
        </p:blipFill>
        <p:spPr>
          <a:xfrm>
            <a:off x="2404023" y="5712335"/>
            <a:ext cx="437967" cy="406879"/>
          </a:xfrm>
          <a:prstGeom prst="rect">
            <a:avLst/>
          </a:prstGeom>
        </p:spPr>
      </p:pic>
      <p:pic>
        <p:nvPicPr>
          <p:cNvPr id="30" name="Picture 29" descr="Logo, 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E13A77D6-6069-57D1-B192-472352667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67116"/>
          <a:stretch/>
        </p:blipFill>
        <p:spPr>
          <a:xfrm>
            <a:off x="4668361" y="7529070"/>
            <a:ext cx="489051" cy="454337"/>
          </a:xfrm>
          <a:prstGeom prst="rect">
            <a:avLst/>
          </a:prstGeom>
        </p:spPr>
      </p:pic>
      <p:pic>
        <p:nvPicPr>
          <p:cNvPr id="14" name="Picture 13" descr="A white x on a black background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C611F21-8B49-662C-E25D-2F39903A4C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93929" y="5547279"/>
            <a:ext cx="830161" cy="830161"/>
          </a:xfrm>
          <a:prstGeom prst="rect">
            <a:avLst/>
          </a:prstGeom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612278B8-A98D-0B87-180C-A33D3DA3B53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48766" y="6199962"/>
            <a:ext cx="1191291" cy="1191291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07E83F1F-7140-4F81-0910-E4C8AA4811BF}"/>
              </a:ext>
            </a:extLst>
          </p:cNvPr>
          <p:cNvSpPr txBox="1"/>
          <p:nvPr userDrawn="1"/>
        </p:nvSpPr>
        <p:spPr>
          <a:xfrm>
            <a:off x="3680989" y="6573285"/>
            <a:ext cx="566224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10"/>
              </a:rPr>
              <a:t>/company/primary-science-teaching-trust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1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itional Info about PS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E332BDE-8DF9-D947-A74D-EE021FAF9F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4057C-49EF-A04B-B5F8-0CDD95DE218B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4102A0-6871-054B-9FBE-4AA44D2330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9369E9-CF56-2C4B-A2C2-5EE6C76C3B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D77A5-EBCB-684F-A967-93D410B8CE7C}" type="slidenum">
              <a:t>‹#›</a:t>
            </a:fld>
            <a:endParaRPr lang="en-GB"/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F1D70FCA-6DF1-3DBE-DB7F-487D6607B217}"/>
              </a:ext>
            </a:extLst>
          </p:cNvPr>
          <p:cNvSpPr txBox="1"/>
          <p:nvPr userDrawn="1"/>
        </p:nvSpPr>
        <p:spPr>
          <a:xfrm>
            <a:off x="3737537" y="2426645"/>
            <a:ext cx="4709681" cy="1056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-1" baseline="0">
                <a:solidFill>
                  <a:srgbClr val="404040"/>
                </a:solidFill>
                <a:uFillTx/>
                <a:latin typeface="+mn-lt"/>
                <a:cs typeface="Plus Jakarta Sans" pitchFamily="2" charset="0"/>
              </a:rPr>
              <a:t>Making science enjoyable with 800+ activities, tips for the classroom and planning support videos:</a:t>
            </a:r>
            <a:endParaRPr lang="en-US" sz="2800" b="0" i="0" u="none" strike="noStrike" kern="1200" cap="none" spc="-1" baseline="0">
              <a:solidFill>
                <a:srgbClr val="002060"/>
              </a:solidFill>
              <a:uFillTx/>
              <a:latin typeface="+mn-lt"/>
              <a:cs typeface="Plus Jakarta Sans" pitchFamily="2" charset="0"/>
            </a:endParaRPr>
          </a:p>
        </p:txBody>
      </p:sp>
      <p:pic>
        <p:nvPicPr>
          <p:cNvPr id="17" name="Picture 16" descr="Shape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5C3A63A3-DE03-66C0-C42E-4A4EE7E86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6285" y="1227046"/>
            <a:ext cx="3112187" cy="1005793"/>
          </a:xfrm>
          <a:prstGeom prst="rect">
            <a:avLst/>
          </a:prstGeom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F7C52AC2-8106-D1F3-75BA-B607B11BC952}"/>
              </a:ext>
            </a:extLst>
          </p:cNvPr>
          <p:cNvSpPr txBox="1"/>
          <p:nvPr userDrawn="1"/>
        </p:nvSpPr>
        <p:spPr>
          <a:xfrm>
            <a:off x="4138745" y="4410571"/>
            <a:ext cx="390726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205B"/>
                </a:solidFill>
                <a:uFillTx/>
                <a:latin typeface="+mn-lt"/>
                <a:cs typeface="Plus Jakarta Sans" pitchFamily="2" charset="0"/>
              </a:rPr>
              <a:t>www.explorify.uk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E1D1FE86-F89E-AAA6-A42B-049D16B7FC93}"/>
              </a:ext>
            </a:extLst>
          </p:cNvPr>
          <p:cNvSpPr txBox="1"/>
          <p:nvPr userDrawn="1"/>
        </p:nvSpPr>
        <p:spPr>
          <a:xfrm>
            <a:off x="5035977" y="6090019"/>
            <a:ext cx="227217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/</a:t>
            </a:r>
            <a:r>
              <a:rPr lang="en-GB" sz="20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ExplorifySchool</a:t>
            </a:r>
            <a:endParaRPr lang="en-GB" sz="20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0A62EBA9-3177-60FF-7001-A671D4BD08F0}"/>
              </a:ext>
            </a:extLst>
          </p:cNvPr>
          <p:cNvSpPr txBox="1"/>
          <p:nvPr userDrawn="1"/>
        </p:nvSpPr>
        <p:spPr>
          <a:xfrm>
            <a:off x="5035977" y="5372314"/>
            <a:ext cx="227217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/</a:t>
            </a:r>
            <a:r>
              <a:rPr lang="en-GB" sz="20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ExplorifySchools</a:t>
            </a:r>
            <a:endParaRPr lang="en-GB" sz="20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80D89549-C149-C340-B5D8-CC24186C9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7116"/>
          <a:stretch/>
        </p:blipFill>
        <p:spPr>
          <a:xfrm>
            <a:off x="4587369" y="5338151"/>
            <a:ext cx="437967" cy="406879"/>
          </a:xfrm>
          <a:prstGeom prst="rect">
            <a:avLst/>
          </a:prstGeom>
        </p:spPr>
      </p:pic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A27548A1-4321-E0D0-178D-6DBB181B79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1271" y="5849762"/>
            <a:ext cx="830161" cy="830161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A4EE1F2-72F4-9675-5D38-939A22B13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116"/>
          <a:stretch/>
        </p:blipFill>
        <p:spPr>
          <a:xfrm>
            <a:off x="4536285" y="6770348"/>
            <a:ext cx="489051" cy="454337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188E9E07-06AD-85AF-F62D-C75621E15B9F}"/>
              </a:ext>
            </a:extLst>
          </p:cNvPr>
          <p:cNvSpPr txBox="1"/>
          <p:nvPr userDrawn="1"/>
        </p:nvSpPr>
        <p:spPr>
          <a:xfrm>
            <a:off x="5025336" y="6784655"/>
            <a:ext cx="214133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/</a:t>
            </a:r>
            <a:r>
              <a:rPr lang="en-GB" sz="20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ExplorifySchools</a:t>
            </a:r>
            <a:endParaRPr lang="en-GB" sz="20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2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0D252-4E46-9549-AD2F-9D3F0A4CFE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EDEDFF-AC0C-7F4F-8889-5A8A57B40D20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4324A-7E69-C746-A2CB-E5387595A6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07AF-5A04-8F42-AC73-AB6383C9B2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750927-7F2D-C240-A5E9-6C1FBAC574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6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A053-C971-0D49-84CA-DA10A94729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496479"/>
            <a:ext cx="10363196" cy="3183465"/>
          </a:xfrm>
        </p:spPr>
        <p:txBody>
          <a:bodyPr anchor="b" anchorCtr="1"/>
          <a:lstStyle>
            <a:lvl1pPr algn="ctr"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9900A-F2CF-E04C-AA04-AF2DC58058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4802721"/>
            <a:ext cx="9144000" cy="2207681"/>
          </a:xfrm>
        </p:spPr>
        <p:txBody>
          <a:bodyPr anchorCtr="1"/>
          <a:lstStyle>
            <a:lvl1pPr marL="0" indent="0" algn="ctr">
              <a:buNone/>
              <a:defRPr sz="32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852-5834-A144-A446-E5BA3BAB87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529726-D046-9C46-B135-4EB0DB188FD6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C81A-E9FB-5947-A3B6-F6434B7B37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504F-F93B-314B-B34A-08FD45AE2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13B00C-55BF-B245-89BA-50AC3F4B69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359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9427-898E-1843-81F5-8D67C83904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E2C72-C9D7-0D48-A26C-A2F77EDA8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257A8-E2D1-A842-ADD4-447C325A5612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B36A4-E5AA-9642-81ED-C9D8B9E2BD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B4F6-D424-B148-888F-1EE25153E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6D1E20-0AE7-A64B-93EC-281792ADEE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895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3B5A-184C-6947-A739-829D389D85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8594-6644-084B-85C2-4F5E0268E9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7A2A-F9CD-8C4D-A94C-905091988D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4E8BB-7019-ED47-BE67-7BF1E5AF36A1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3912-79BD-BA46-8E03-37FAFB0795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5BCC-88A3-D141-8846-B3349DA8D4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47356-93A5-3848-91C4-F897CFFA62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3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556E-CCC3-A341-B110-F4D14A732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2279654"/>
            <a:ext cx="10515600" cy="3803647"/>
          </a:xfrm>
        </p:spPr>
        <p:txBody>
          <a:bodyPr anchor="b"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3AB03-1C45-BD4D-B94C-F0B86F284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6119283"/>
            <a:ext cx="10515600" cy="200025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F669C-FEF0-CC4F-B03D-0D6AF91A54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1EF87-A665-FB42-B0A7-654DF775E24B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6078-1B1C-CC4E-BE7E-0CC3619DD8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5285-3FD6-A749-B4B6-D061425F05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E2A5E-147B-C348-AE2F-0383D220AB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4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6CB7-9F53-444A-B83D-C53C410ED8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E841-550F-7445-BB79-955377F091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434169"/>
            <a:ext cx="5181603" cy="58017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2F065-3938-134B-A24F-AE9123E4B07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434169"/>
            <a:ext cx="5181603" cy="58017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DC871-FFAC-4945-9A5D-394E8BCEDE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9394E6-049A-6143-91C5-71A7A0E1B590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53A2F-B02D-2449-AE77-831FBE45FF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25A9B-C03F-6D42-B4E3-C4B68F205A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780F5-7D61-DB42-9C84-4376AB2DBD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25039-BC29-4F4B-8F88-FB35DD3DFE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6835"/>
            <a:ext cx="10515600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E61F-20B6-B441-9C1A-F96BF13BD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2434169"/>
            <a:ext cx="10515600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706A3-E627-D84F-B88D-4A634B630AD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8475134"/>
            <a:ext cx="27432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C9D"/>
                </a:solidFill>
                <a:uFillTx/>
                <a:latin typeface="Calibri"/>
              </a:defRPr>
            </a:lvl1pPr>
          </a:lstStyle>
          <a:p>
            <a:pPr lvl="0"/>
            <a:fld id="{684CDAC5-F9BC-A344-8925-49FF3496FA56}" type="datetime1">
              <a:rPr lang="en-GB"/>
              <a:pPr lvl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8CCCA-357A-C74A-BF18-5588D861D19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8475134"/>
            <a:ext cx="41148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C9D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9DE9-B3A1-F147-B6CA-CA9AC7FAEC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8475134"/>
            <a:ext cx="27432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C9D"/>
                </a:solidFill>
                <a:uFillTx/>
                <a:latin typeface="Calibri"/>
              </a:defRPr>
            </a:lvl1pPr>
          </a:lstStyle>
          <a:p>
            <a:pPr lvl="0"/>
            <a:fld id="{8104FA19-14CD-2347-82DC-9DC5D7D8CEC3}" type="slidenum"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7E431-3F55-2546-9130-36F00A530E9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 rot="16200004">
            <a:off x="-4408194" y="4417276"/>
            <a:ext cx="9143990" cy="30946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2" r:id="rId2"/>
    <p:sldLayoutId id="2147483700" r:id="rId3"/>
    <p:sldLayoutId id="2147483656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7" r:id="rId11"/>
    <p:sldLayoutId id="2147483658" r:id="rId12"/>
    <p:sldLayoutId id="2147483661" r:id="rId13"/>
  </p:sldLayoutIdLst>
  <p:txStyles>
    <p:titleStyle>
      <a:lvl1pPr marL="0" marR="0" lvl="0" indent="0" algn="l" defTabSz="1219169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00205B"/>
          </a:solidFill>
          <a:uFillTx/>
          <a:latin typeface="+mn-lt"/>
          <a:cs typeface="Plus Jakarta Sans" pitchFamily="2" charset="0"/>
        </a:defRPr>
      </a:lvl1pPr>
    </p:titleStyle>
    <p:bodyStyle>
      <a:lvl1pPr marL="304787" marR="0" lvl="0" indent="-304787" algn="l" defTabSz="1219169" rtl="0" fontAlgn="auto" hangingPunct="1">
        <a:lnSpc>
          <a:spcPct val="90000"/>
        </a:lnSpc>
        <a:spcBef>
          <a:spcPts val="1335"/>
        </a:spcBef>
        <a:spcAft>
          <a:spcPts val="0"/>
        </a:spcAft>
        <a:buSzPct val="100000"/>
        <a:buFont typeface="Arial" pitchFamily="34"/>
        <a:buChar char="•"/>
        <a:tabLst/>
        <a:defRPr lang="en-US" sz="3733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1pPr>
      <a:lvl2pPr marL="914372" marR="0" lvl="1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2pPr>
      <a:lvl3pPr marL="1523966" marR="0" lvl="2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2667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3pPr>
      <a:lvl4pPr marL="2133551" marR="0" lvl="3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4pPr>
      <a:lvl5pPr marL="2743126" marR="0" lvl="4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tt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stt.org.uk" TargetMode="External"/><Relationship Id="rId2" Type="http://schemas.openxmlformats.org/officeDocument/2006/relationships/hyperlink" Target="mailto:alison.trew@pstt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tt.org.u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trew@pstt.org.uk" TargetMode="External"/><Relationship Id="rId2" Type="http://schemas.openxmlformats.org/officeDocument/2006/relationships/hyperlink" Target="https://pstt.org.uk/suppor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tom.holloway@pstt.org.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PSTT?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248942"/>
            <a:ext cx="10515600" cy="2987012"/>
          </a:xfrm>
        </p:spPr>
        <p:txBody>
          <a:bodyPr>
            <a:normAutofit/>
          </a:bodyPr>
          <a:lstStyle/>
          <a:p>
            <a:r>
              <a:rPr lang="en-GB" sz="2800" dirty="0"/>
              <a:t>The </a:t>
            </a:r>
            <a:r>
              <a:rPr lang="en-GB" sz="2800" b="1" dirty="0"/>
              <a:t>Primary Science Teaching Trust </a:t>
            </a:r>
            <a:r>
              <a:rPr lang="en-GB" sz="2800" dirty="0"/>
              <a:t>is a </a:t>
            </a:r>
            <a:r>
              <a:rPr lang="en-GB" sz="2800" b="1" dirty="0"/>
              <a:t>UK charity </a:t>
            </a:r>
            <a:r>
              <a:rPr lang="en-GB" sz="2800" dirty="0"/>
              <a:t>that promotes science in primary schools.</a:t>
            </a:r>
          </a:p>
          <a:p>
            <a:r>
              <a:rPr lang="en-GB" sz="2800" dirty="0"/>
              <a:t>PSTT has been at the forefront of primary science teaching for over 25 years.</a:t>
            </a:r>
          </a:p>
          <a:p>
            <a:r>
              <a:rPr lang="en-GB" sz="2800" dirty="0"/>
              <a:t>Our vision is to see excellent teaching of science in every primary classroom in the UK.</a:t>
            </a:r>
          </a:p>
          <a:p>
            <a:endParaRPr lang="en-GB" dirty="0"/>
          </a:p>
        </p:txBody>
      </p:sp>
      <p:pic>
        <p:nvPicPr>
          <p:cNvPr id="5" name="Picture 4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57ED43A8-C9F3-0740-E990-6C54CDFA4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12" y="1999422"/>
            <a:ext cx="4743099" cy="210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92B54-A2DE-493E-686C-5C3A9A2A8E10}"/>
              </a:ext>
            </a:extLst>
          </p:cNvPr>
          <p:cNvSpPr txBox="1"/>
          <p:nvPr/>
        </p:nvSpPr>
        <p:spPr>
          <a:xfrm>
            <a:off x="4928078" y="4310390"/>
            <a:ext cx="2686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5B"/>
                </a:solidFill>
                <a:cs typeface="Plus Jakarta Sans" pitchFamily="2" charset="0"/>
                <a:hlinkClick r:id="rId3"/>
              </a:rPr>
              <a:t>www.pstt.org.uk</a:t>
            </a:r>
            <a:endParaRPr lang="en-GB" sz="2800" b="1" dirty="0">
              <a:solidFill>
                <a:srgbClr val="00205B"/>
              </a:solidFill>
              <a:cs typeface="Plus Jakarta Sans" pitchFamily="2" charset="0"/>
            </a:endParaRPr>
          </a:p>
          <a:p>
            <a:endParaRPr lang="en-GB" sz="2800" b="1" dirty="0">
              <a:solidFill>
                <a:srgbClr val="00205B"/>
              </a:solidFill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6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the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Individual school</a:t>
            </a:r>
          </a:p>
          <a:p>
            <a:pPr lvl="1"/>
            <a:r>
              <a:rPr lang="en-GB" sz="3600" dirty="0"/>
              <a:t>Staff training session (up to 90 minutes) - £150 + travel expenses</a:t>
            </a:r>
          </a:p>
          <a:p>
            <a:pPr lvl="1"/>
            <a:r>
              <a:rPr lang="en-GB" sz="3600" dirty="0"/>
              <a:t>Half-day - £250 + travel expenses (can include whole school staff training session)</a:t>
            </a:r>
          </a:p>
          <a:p>
            <a:pPr lvl="1"/>
            <a:r>
              <a:rPr lang="en-GB" sz="3600" dirty="0"/>
              <a:t>Full-day - £450 + travel expenses (can include whole school staff training session + science assembly)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50% off above prices for the rest of this academic year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0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are we different to other providers?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34169"/>
            <a:ext cx="10923737" cy="5801785"/>
          </a:xfrm>
        </p:spPr>
        <p:txBody>
          <a:bodyPr>
            <a:normAutofit/>
          </a:bodyPr>
          <a:lstStyle/>
          <a:p>
            <a:r>
              <a:rPr lang="en-GB" sz="2800" dirty="0"/>
              <a:t>Bespoke CPD (</a:t>
            </a:r>
            <a:r>
              <a:rPr lang="en-GB" sz="2800" b="1" dirty="0"/>
              <a:t>free</a:t>
            </a:r>
            <a:r>
              <a:rPr lang="en-GB" sz="2800" dirty="0"/>
              <a:t> 1-hour consultation, pre-support surveys)</a:t>
            </a:r>
          </a:p>
          <a:p>
            <a:r>
              <a:rPr lang="en-GB" sz="2800" dirty="0"/>
              <a:t>CPD delivered by award-winning </a:t>
            </a:r>
            <a:r>
              <a:rPr lang="en-GB" sz="2800" u="sng" dirty="0"/>
              <a:t>primary</a:t>
            </a:r>
            <a:r>
              <a:rPr lang="en-GB" sz="2800" dirty="0"/>
              <a:t> teachers</a:t>
            </a:r>
          </a:p>
          <a:p>
            <a:r>
              <a:rPr lang="en-GB" sz="2800" dirty="0"/>
              <a:t>Local</a:t>
            </a:r>
          </a:p>
          <a:p>
            <a:r>
              <a:rPr lang="en-GB" sz="2800" dirty="0"/>
              <a:t>Mentoring</a:t>
            </a:r>
          </a:p>
          <a:p>
            <a:r>
              <a:rPr lang="en-GB" sz="2800" dirty="0"/>
              <a:t>Long-term</a:t>
            </a:r>
          </a:p>
          <a:p>
            <a:r>
              <a:rPr lang="en-GB" sz="2800" dirty="0"/>
              <a:t>Established links with other organisations in primary science sector</a:t>
            </a:r>
          </a:p>
          <a:p>
            <a:r>
              <a:rPr lang="en-GB" sz="2800" dirty="0"/>
              <a:t>FREE regional newsletter – news &amp; updates on local and national CPD opportunities, new resources, available grants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DD9A1-79BD-DC0F-9624-8134A98C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00" y="6497634"/>
            <a:ext cx="1658236" cy="2061304"/>
          </a:xfrm>
          <a:prstGeom prst="rect">
            <a:avLst/>
          </a:prstGeom>
        </p:spPr>
      </p:pic>
      <p:pic>
        <p:nvPicPr>
          <p:cNvPr id="6" name="Picture 5" descr="A white sign with colorful text&#10;&#10;Description automatically generated">
            <a:extLst>
              <a:ext uri="{FF2B5EF4-FFF2-40B4-BE49-F238E27FC236}">
                <a16:creationId xmlns:a16="http://schemas.microsoft.com/office/drawing/2014/main" id="{43AE34C5-FEC2-CAA7-7657-9792B25E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89" y="7122204"/>
            <a:ext cx="1219204" cy="1132804"/>
          </a:xfrm>
          <a:prstGeom prst="rect">
            <a:avLst/>
          </a:prstGeom>
        </p:spPr>
      </p:pic>
      <p:pic>
        <p:nvPicPr>
          <p:cNvPr id="7" name="Picture 6" descr="A logo for a science company&#10;&#10;Description automatically generated">
            <a:extLst>
              <a:ext uri="{FF2B5EF4-FFF2-40B4-BE49-F238E27FC236}">
                <a16:creationId xmlns:a16="http://schemas.microsoft.com/office/drawing/2014/main" id="{51692D06-49F2-EB3C-955D-DC99551B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64" y="7319246"/>
            <a:ext cx="2300614" cy="1096626"/>
          </a:xfrm>
          <a:prstGeom prst="rect">
            <a:avLst/>
          </a:prstGeom>
          <a:ln>
            <a:solidFill>
              <a:srgbClr val="00205B"/>
            </a:solidFill>
          </a:ln>
        </p:spPr>
      </p:pic>
      <p:pic>
        <p:nvPicPr>
          <p:cNvPr id="8" name="Picture 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9D9B2842-830A-3D9C-B20A-B3323B1B6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139" y="7404867"/>
            <a:ext cx="2438404" cy="831087"/>
          </a:xfrm>
          <a:prstGeom prst="rect">
            <a:avLst/>
          </a:prstGeom>
        </p:spPr>
      </p:pic>
      <p:pic>
        <p:nvPicPr>
          <p:cNvPr id="9" name="Picture 8" descr="A logo with text and a green and white design&#10;&#10;Description automatically generated with medium confidence">
            <a:extLst>
              <a:ext uri="{FF2B5EF4-FFF2-40B4-BE49-F238E27FC236}">
                <a16:creationId xmlns:a16="http://schemas.microsoft.com/office/drawing/2014/main" id="{0EFA67D6-BEEB-E54F-0CF4-EDD2B81DE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994" y="7210808"/>
            <a:ext cx="1219204" cy="12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Testimonials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3200" dirty="0"/>
              <a:t>I just wanted to say a huge thank you for your time and excellent presentation and facilitation skills – the informal feedback from the group was amazing!</a:t>
            </a:r>
          </a:p>
          <a:p>
            <a:pPr marL="0" indent="0">
              <a:buNone/>
            </a:pPr>
            <a:r>
              <a:rPr lang="en-GB" sz="2000" b="1" dirty="0"/>
              <a:t>Cheryl Allard, Director of Primary Education, Bridge Academy Trust, Essex (</a:t>
            </a:r>
            <a:r>
              <a:rPr lang="en-GB" sz="2000" dirty="0"/>
              <a:t>June 2024)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3200" dirty="0"/>
              <a:t>Thank you so much for yesterday, I honestly mean it was the best INSET I have attended in 20 years. </a:t>
            </a:r>
          </a:p>
          <a:p>
            <a:pPr marL="0" indent="0">
              <a:buNone/>
            </a:pPr>
            <a:r>
              <a:rPr lang="en-GB" sz="3200" dirty="0"/>
              <a:t>I also feel that everyone came away buzzing with ideas and with some reassurance. </a:t>
            </a:r>
          </a:p>
          <a:p>
            <a:pPr marL="0" indent="0">
              <a:buNone/>
            </a:pPr>
            <a:r>
              <a:rPr lang="en-GB" sz="2000" b="1" dirty="0"/>
              <a:t>Ravi Chagger, Trust Assistant Headteacher, Osborne Co-operative Academy Trust (</a:t>
            </a:r>
            <a:r>
              <a:rPr lang="en-GB" sz="2000" dirty="0"/>
              <a:t>October 2024)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F10CA-6718-D2FD-A4D0-9113FA0E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572" y="486836"/>
            <a:ext cx="1393564" cy="15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49552-48F0-2EC9-ADE8-D39B7DA6A247}"/>
              </a:ext>
            </a:extLst>
          </p:cNvPr>
          <p:cNvSpPr txBox="1"/>
          <p:nvPr/>
        </p:nvSpPr>
        <p:spPr>
          <a:xfrm>
            <a:off x="6425851" y="8485845"/>
            <a:ext cx="377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linkClick r:id="rId2"/>
              </a:rPr>
              <a:t>alison.trew@pstt.org.uk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BA381-AE7C-39AD-04A5-82CC5EA8C1E2}"/>
              </a:ext>
            </a:extLst>
          </p:cNvPr>
          <p:cNvSpPr txBox="1"/>
          <p:nvPr/>
        </p:nvSpPr>
        <p:spPr>
          <a:xfrm>
            <a:off x="2013007" y="8485845"/>
            <a:ext cx="375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575757"/>
                </a:solidFill>
              </a:rPr>
              <a:t>Emails</a:t>
            </a:r>
            <a:r>
              <a:rPr lang="en-GB" sz="2800" dirty="0">
                <a:solidFill>
                  <a:srgbClr val="575757"/>
                </a:solidFill>
              </a:rPr>
              <a:t>: </a:t>
            </a:r>
            <a:r>
              <a:rPr lang="en-GB" sz="2800" dirty="0">
                <a:hlinkClick r:id="rId3"/>
              </a:rPr>
              <a:t>info@pstt.org.uk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33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does PSTT have to offer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34169"/>
            <a:ext cx="10948789" cy="580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dirty="0"/>
              <a:t>FREE downloadable </a:t>
            </a:r>
            <a:r>
              <a:rPr lang="en-GB" sz="3300" b="1" dirty="0"/>
              <a:t>resources </a:t>
            </a:r>
            <a:r>
              <a:rPr lang="en-GB" sz="3300" dirty="0"/>
              <a:t>for teachers</a:t>
            </a:r>
          </a:p>
          <a:p>
            <a:r>
              <a:rPr lang="en-GB" sz="3300" dirty="0"/>
              <a:t>Visit </a:t>
            </a:r>
            <a:r>
              <a:rPr lang="en-GB" sz="3300" dirty="0">
                <a:hlinkClick r:id="rId2"/>
              </a:rPr>
              <a:t>www.pstt.org.uk</a:t>
            </a:r>
            <a:endParaRPr lang="en-GB" sz="3300" dirty="0"/>
          </a:p>
          <a:p>
            <a:endParaRPr lang="en-GB" sz="3300" dirty="0"/>
          </a:p>
          <a:p>
            <a:pPr marL="0" indent="0">
              <a:buNone/>
            </a:pPr>
            <a:r>
              <a:rPr lang="en-GB" sz="3300" b="1" dirty="0"/>
              <a:t>Support &amp; training </a:t>
            </a:r>
            <a:r>
              <a:rPr lang="en-GB" sz="3300" dirty="0"/>
              <a:t>for subject leads and class teachers</a:t>
            </a:r>
          </a:p>
          <a:p>
            <a:r>
              <a:rPr lang="en-GB" sz="3300" dirty="0"/>
              <a:t>Webinars</a:t>
            </a:r>
          </a:p>
          <a:p>
            <a:r>
              <a:rPr lang="en-GB" sz="3300" dirty="0"/>
              <a:t>Conferences</a:t>
            </a:r>
          </a:p>
          <a:p>
            <a:r>
              <a:rPr lang="en-GB" sz="3300" dirty="0"/>
              <a:t>Network meetings</a:t>
            </a:r>
          </a:p>
          <a:p>
            <a:r>
              <a:rPr lang="en-GB" sz="3300" dirty="0"/>
              <a:t>Science lessons</a:t>
            </a:r>
          </a:p>
          <a:p>
            <a:r>
              <a:rPr lang="en-GB" sz="3300" dirty="0"/>
              <a:t>Bespoke support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4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8D4F-A07C-ED16-141E-359545F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Science Leader </a:t>
            </a:r>
            <a:br>
              <a:rPr lang="en-GB" dirty="0"/>
            </a:br>
            <a:r>
              <a:rPr lang="en-GB" dirty="0"/>
              <a:t>Network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B4BA-522C-507C-ECF3-8E68A414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434169"/>
            <a:ext cx="10617197" cy="580178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Termly</a:t>
            </a:r>
          </a:p>
          <a:p>
            <a:r>
              <a:rPr lang="en-GB" dirty="0"/>
              <a:t>Online, 4pm-5pm</a:t>
            </a:r>
          </a:p>
          <a:p>
            <a:r>
              <a:rPr lang="en-GB" dirty="0"/>
              <a:t>Supportive community</a:t>
            </a:r>
          </a:p>
          <a:p>
            <a:r>
              <a:rPr lang="en-GB" dirty="0"/>
              <a:t>Tailored to needs of teachers</a:t>
            </a:r>
          </a:p>
          <a:p>
            <a:r>
              <a:rPr lang="en-GB" dirty="0"/>
              <a:t>Signposting – teaching resources, local enrichment events, CPD and funding opportunities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b="1" dirty="0"/>
              <a:t>East of England</a:t>
            </a:r>
          </a:p>
          <a:p>
            <a:pPr lvl="0"/>
            <a:r>
              <a:rPr lang="en-GB" dirty="0"/>
              <a:t>23 October 2025</a:t>
            </a:r>
          </a:p>
          <a:p>
            <a:pPr lvl="0"/>
            <a:r>
              <a:rPr lang="en-GB" dirty="0"/>
              <a:t>4 February 2026</a:t>
            </a:r>
          </a:p>
          <a:p>
            <a:pPr lvl="0"/>
            <a:r>
              <a:rPr lang="en-GB" dirty="0"/>
              <a:t>19 May 2026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413D893-3E59-1DEF-CB9C-FFE87B14EBB8}"/>
              </a:ext>
            </a:extLst>
          </p:cNvPr>
          <p:cNvSpPr/>
          <p:nvPr/>
        </p:nvSpPr>
        <p:spPr>
          <a:xfrm>
            <a:off x="8880474" y="608542"/>
            <a:ext cx="2206626" cy="1767416"/>
          </a:xfrm>
          <a:prstGeom prst="star12">
            <a:avLst/>
          </a:prstGeom>
          <a:solidFill>
            <a:srgbClr val="0020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£25</a:t>
            </a:r>
            <a:endParaRPr kumimoji="0" lang="en-GB" sz="32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F0367-7D20-1CD1-6D07-536B5DC6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6178557"/>
            <a:ext cx="2057397" cy="20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4691-DAC8-5889-172E-199EF21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Science Conference - Essex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6C17-B9F0-5D17-4CFC-287BABE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175000"/>
            <a:ext cx="10515600" cy="506095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Developing children’s scientific vocabulary and </a:t>
            </a:r>
            <a:r>
              <a:rPr lang="en-GB" b="1" dirty="0"/>
              <a:t>oracy</a:t>
            </a:r>
          </a:p>
          <a:p>
            <a:pPr lvl="0"/>
            <a:r>
              <a:rPr lang="en-GB" dirty="0"/>
              <a:t>Teaching children to plan </a:t>
            </a:r>
            <a:r>
              <a:rPr lang="en-GB" b="1" dirty="0"/>
              <a:t>effective science enquiries</a:t>
            </a:r>
          </a:p>
          <a:p>
            <a:pPr lvl="0"/>
            <a:r>
              <a:rPr lang="en-GB" b="1" dirty="0"/>
              <a:t>Assessment </a:t>
            </a:r>
            <a:r>
              <a:rPr lang="en-GB" dirty="0"/>
              <a:t>of ‘working scientifically’ skills</a:t>
            </a:r>
          </a:p>
          <a:p>
            <a:pPr lvl="0"/>
            <a:r>
              <a:rPr lang="en-GB" dirty="0"/>
              <a:t>How to effectively link science and </a:t>
            </a:r>
            <a:r>
              <a:rPr lang="en-GB" b="1" dirty="0"/>
              <a:t>maths</a:t>
            </a:r>
          </a:p>
          <a:p>
            <a:pPr lvl="0"/>
            <a:r>
              <a:rPr lang="en-GB" dirty="0"/>
              <a:t>Developing science in </a:t>
            </a:r>
            <a:r>
              <a:rPr lang="en-GB" b="1" dirty="0"/>
              <a:t>Early Years</a:t>
            </a:r>
          </a:p>
          <a:p>
            <a:pPr lvl="0"/>
            <a:r>
              <a:rPr lang="en-GB" dirty="0"/>
              <a:t>Strategies to support </a:t>
            </a:r>
            <a:r>
              <a:rPr lang="en-GB" b="1" dirty="0"/>
              <a:t>SEND/Inclusion</a:t>
            </a:r>
          </a:p>
          <a:p>
            <a:pPr lvl="0"/>
            <a:r>
              <a:rPr lang="en-GB" dirty="0"/>
              <a:t>Free high-quality resources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/>
              <a:t>Venue: Chelmsford</a:t>
            </a:r>
          </a:p>
          <a:p>
            <a:pPr marL="0" lvl="0" indent="0">
              <a:buNone/>
            </a:pPr>
            <a:r>
              <a:rPr lang="en-GB" dirty="0"/>
              <a:t>Date: 20 November 2025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B4181-530C-DEE0-63E4-EDBA8012D5AD}"/>
              </a:ext>
            </a:extLst>
          </p:cNvPr>
          <p:cNvSpPr/>
          <p:nvPr/>
        </p:nvSpPr>
        <p:spPr>
          <a:xfrm>
            <a:off x="838203" y="2062694"/>
            <a:ext cx="10515600" cy="651931"/>
          </a:xfrm>
          <a:prstGeom prst="rect">
            <a:avLst/>
          </a:prstGeom>
          <a:solidFill>
            <a:srgbClr val="3EB1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8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changes, big impact in science provision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32E86-831E-21DB-789E-3106B6A0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1" y="6544281"/>
            <a:ext cx="1666274" cy="1666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86E3E-C47C-9EA2-4E81-3237C7FC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01" y="1793864"/>
            <a:ext cx="2088389" cy="11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D900-9746-E4CF-2A89-AC2915F4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Days for British Science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65B5-6223-4697-2F5F-164B097F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Whole school</a:t>
            </a:r>
          </a:p>
          <a:p>
            <a:r>
              <a:rPr lang="en-GB" sz="3600" dirty="0"/>
              <a:t>4 live lessons online - EYFS / KS1 / LKS2 / UKS2</a:t>
            </a:r>
          </a:p>
          <a:p>
            <a:r>
              <a:rPr lang="en-GB" sz="3600" dirty="0"/>
              <a:t>Delivered by PSTT’s award-winning teachers</a:t>
            </a:r>
          </a:p>
          <a:p>
            <a:r>
              <a:rPr lang="en-GB" sz="3600" dirty="0"/>
              <a:t>Introduce science investigations to children</a:t>
            </a:r>
          </a:p>
          <a:p>
            <a:r>
              <a:rPr lang="en-GB" sz="3600" dirty="0"/>
              <a:t>Guidance pack for class teachers</a:t>
            </a:r>
          </a:p>
          <a:p>
            <a:r>
              <a:rPr lang="en-GB" sz="3600" dirty="0"/>
              <a:t>Opportunity to share findings with other schools</a:t>
            </a:r>
          </a:p>
          <a:p>
            <a:r>
              <a:rPr lang="en-GB" sz="3600" dirty="0"/>
              <a:t>In 2025, teachers said: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AE127-FC5B-FE44-567F-087D78C9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6762757"/>
            <a:ext cx="1473197" cy="1473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9539A-8AB2-D89A-D049-0ACBA231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30" y="137924"/>
            <a:ext cx="1879745" cy="123261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9339AD7-5AD7-D231-267F-7FD63D833AE8}"/>
              </a:ext>
            </a:extLst>
          </p:cNvPr>
          <p:cNvSpPr/>
          <p:nvPr/>
        </p:nvSpPr>
        <p:spPr>
          <a:xfrm>
            <a:off x="838197" y="7069217"/>
            <a:ext cx="4148676" cy="1481933"/>
          </a:xfrm>
          <a:prstGeom prst="wedgeRoundRectCallout">
            <a:avLst>
              <a:gd name="adj1" fmla="val -1661"/>
              <a:gd name="adj2" fmla="val 857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The children were all very highly motivated and engaged with the event.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6ADAE4-A550-E2B1-224B-3696D22E15DC}"/>
              </a:ext>
            </a:extLst>
          </p:cNvPr>
          <p:cNvSpPr/>
          <p:nvPr/>
        </p:nvSpPr>
        <p:spPr>
          <a:xfrm>
            <a:off x="5934973" y="7069216"/>
            <a:ext cx="3302327" cy="1481933"/>
          </a:xfrm>
          <a:prstGeom prst="wedgeRoundRectCallout">
            <a:avLst>
              <a:gd name="adj1" fmla="val -43100"/>
              <a:gd name="adj2" fmla="val 8859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Year 6 stayed in at break because they didn't want to stop! </a:t>
            </a:r>
          </a:p>
        </p:txBody>
      </p:sp>
    </p:spTree>
    <p:extLst>
      <p:ext uri="{BB962C8B-B14F-4D97-AF65-F5344CB8AC3E}">
        <p14:creationId xmlns:p14="http://schemas.microsoft.com/office/powerpoint/2010/main" val="345166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0AB6-320E-529E-44B5-B196AF9B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Festive Science – whole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9994-1F1D-8ABE-0286-A905F69C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recorded lessons: EYFS / KS1 / LKS2 / UKS2</a:t>
            </a:r>
          </a:p>
          <a:p>
            <a:r>
              <a:rPr lang="en-GB" dirty="0"/>
              <a:t>Introduced by award-winning teachers</a:t>
            </a:r>
          </a:p>
          <a:p>
            <a:r>
              <a:rPr lang="en-GB" dirty="0"/>
              <a:t>Guidance pack for class teachers</a:t>
            </a:r>
          </a:p>
          <a:p>
            <a:r>
              <a:rPr lang="en-GB" dirty="0"/>
              <a:t>Available: 24 Nov – 19 Dec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2C549-0AA9-5FF0-2045-87DE4E5D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05" y="5470244"/>
            <a:ext cx="2828789" cy="293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17985-5380-FA5B-A4BD-506BB6AC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404" y="709431"/>
            <a:ext cx="2016393" cy="132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A55B3-AC4A-AA2C-D8B9-36A45D927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302" y="6936459"/>
            <a:ext cx="1299495" cy="12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23E3-34EE-35F9-7557-11240107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E59D-EF8D-E669-E86C-38734073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ECT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810A2-D286-4332-3E7D-67FECE8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109822"/>
            <a:ext cx="10515600" cy="580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FREE six-part webinar series covering:</a:t>
            </a:r>
          </a:p>
          <a:p>
            <a:r>
              <a:rPr lang="en-GB" sz="4000" dirty="0"/>
              <a:t>Good science pedagogy</a:t>
            </a:r>
          </a:p>
          <a:p>
            <a:r>
              <a:rPr lang="en-GB" sz="4000" dirty="0"/>
              <a:t>Health and safety (with CLEAPSS)</a:t>
            </a:r>
          </a:p>
          <a:p>
            <a:r>
              <a:rPr lang="en-GB" sz="4000" dirty="0"/>
              <a:t>Lesson planning</a:t>
            </a:r>
          </a:p>
          <a:p>
            <a:r>
              <a:rPr lang="en-GB" sz="4000" dirty="0"/>
              <a:t>Working scientifically</a:t>
            </a:r>
          </a:p>
          <a:p>
            <a:r>
              <a:rPr lang="en-GB" sz="4000" dirty="0"/>
              <a:t>Enquiry types</a:t>
            </a:r>
          </a:p>
          <a:p>
            <a:r>
              <a:rPr lang="en-GB" sz="4000" dirty="0"/>
              <a:t>Assessment</a:t>
            </a:r>
            <a:endParaRPr lang="en-US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C246F-28E9-6A81-0685-0E80634A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51" r="8725"/>
          <a:stretch>
            <a:fillRect/>
          </a:stretch>
        </p:blipFill>
        <p:spPr>
          <a:xfrm>
            <a:off x="10074097" y="0"/>
            <a:ext cx="2117904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7D189-2980-E49F-DDFE-6940031798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8802" y="7014949"/>
            <a:ext cx="1805193" cy="1793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52BEC-EF3C-7AC1-D8BC-2682738E59B9}"/>
              </a:ext>
            </a:extLst>
          </p:cNvPr>
          <p:cNvSpPr txBox="1"/>
          <p:nvPr/>
        </p:nvSpPr>
        <p:spPr>
          <a:xfrm>
            <a:off x="3594100" y="7579947"/>
            <a:ext cx="48648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‘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PSTT Events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or scan to find out more: </a:t>
            </a: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E742FA81-E10C-086F-79F7-001EE39E8680}"/>
              </a:ext>
            </a:extLst>
          </p:cNvPr>
          <p:cNvSpPr/>
          <p:nvPr/>
        </p:nvSpPr>
        <p:spPr>
          <a:xfrm>
            <a:off x="7752446" y="335734"/>
            <a:ext cx="2117904" cy="1511300"/>
          </a:xfrm>
          <a:prstGeom prst="star12">
            <a:avLst/>
          </a:prstGeom>
          <a:solidFill>
            <a:srgbClr val="0020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solidFill>
                  <a:srgbClr val="FFFFFF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endParaRPr lang="en-GB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Bespoke Support &amp;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8672E-1CD0-9368-1B9A-3EF36332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/>
              <a:t>Tailored to your individual needs, in-person/online</a:t>
            </a:r>
          </a:p>
          <a:p>
            <a:pPr lvl="1"/>
            <a:r>
              <a:rPr lang="en-GB" sz="3600" dirty="0"/>
              <a:t>1-2-1 Science Leader support</a:t>
            </a:r>
          </a:p>
          <a:p>
            <a:pPr lvl="2"/>
            <a:r>
              <a:rPr lang="en-GB" sz="3067" dirty="0"/>
              <a:t>Curriculum development</a:t>
            </a:r>
          </a:p>
          <a:p>
            <a:pPr lvl="2"/>
            <a:r>
              <a:rPr lang="en-GB" sz="3067" dirty="0"/>
              <a:t>Planning support</a:t>
            </a:r>
          </a:p>
          <a:p>
            <a:pPr lvl="1"/>
            <a:r>
              <a:rPr lang="en-GB" sz="3600" dirty="0"/>
              <a:t>Model teaching</a:t>
            </a:r>
          </a:p>
          <a:p>
            <a:pPr lvl="1"/>
            <a:r>
              <a:rPr lang="en-GB" sz="3600" dirty="0"/>
              <a:t>Ground audits</a:t>
            </a:r>
          </a:p>
          <a:p>
            <a:pPr lvl="1"/>
            <a:r>
              <a:rPr lang="en-GB" sz="3600" dirty="0"/>
              <a:t>Support applying for grants</a:t>
            </a:r>
          </a:p>
          <a:p>
            <a:pPr lvl="1"/>
            <a:r>
              <a:rPr lang="en-GB" sz="3600" dirty="0"/>
              <a:t>Network meetings </a:t>
            </a:r>
          </a:p>
          <a:p>
            <a:pPr lvl="1"/>
            <a:r>
              <a:rPr lang="en-GB" sz="3600" dirty="0"/>
              <a:t>Staff training (including TAs) – staff meeting / INSET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Complete our form - </a:t>
            </a:r>
            <a:r>
              <a:rPr lang="en-GB" sz="3600" b="1" dirty="0">
                <a:hlinkClick r:id="rId2"/>
              </a:rPr>
              <a:t>https://pstt.org.uk/support/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r>
              <a:rPr lang="en-GB" sz="3600" b="1" dirty="0"/>
              <a:t>Or email us – </a:t>
            </a:r>
            <a:r>
              <a:rPr lang="en-GB" sz="3600" b="1" dirty="0">
                <a:hlinkClick r:id="rId3"/>
              </a:rPr>
              <a:t>alison.trew@pstt.org.uk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r>
              <a:rPr lang="en-GB" sz="3600" b="1" dirty="0">
                <a:hlinkClick r:id="rId4"/>
              </a:rPr>
              <a:t>tom.holloway@pstt.org.uk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endParaRPr lang="en-GB" sz="3600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7F212-99C0-AB73-5077-6CA99D839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251" y="768689"/>
            <a:ext cx="2714450" cy="1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the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Charges for MATs and other groups of 2 or more schools:</a:t>
            </a:r>
          </a:p>
          <a:p>
            <a:pPr lvl="1"/>
            <a:r>
              <a:rPr lang="en-GB" sz="4000" dirty="0">
                <a:solidFill>
                  <a:schemeClr val="tx1"/>
                </a:solidFill>
              </a:rPr>
              <a:t>Up to 90 minutes £150 + travel expenses</a:t>
            </a:r>
            <a:endParaRPr lang="en-GB" sz="4000" b="1" dirty="0">
              <a:solidFill>
                <a:schemeClr val="tx1"/>
              </a:solidFill>
            </a:endParaRPr>
          </a:p>
          <a:p>
            <a:pPr lvl="1"/>
            <a:r>
              <a:rPr lang="en-GB" sz="4000" dirty="0">
                <a:solidFill>
                  <a:schemeClr val="tx1"/>
                </a:solidFill>
              </a:rPr>
              <a:t>Half day (up to 3 hours) £250 + travel expenses</a:t>
            </a:r>
          </a:p>
          <a:p>
            <a:pPr lvl="1"/>
            <a:r>
              <a:rPr lang="en-GB" sz="4000" dirty="0">
                <a:solidFill>
                  <a:schemeClr val="tx1"/>
                </a:solidFill>
              </a:rPr>
              <a:t>Full day (up to 6 hours) £450 + travel expenses</a:t>
            </a:r>
          </a:p>
          <a:p>
            <a:pPr lvl="1"/>
            <a:r>
              <a:rPr lang="en-GB" sz="4000" b="1" dirty="0">
                <a:solidFill>
                  <a:srgbClr val="FF0000"/>
                </a:solidFill>
              </a:rPr>
              <a:t>50% off above prices for the rest of this academic year</a:t>
            </a:r>
          </a:p>
        </p:txBody>
      </p:sp>
    </p:spTree>
    <p:extLst>
      <p:ext uri="{BB962C8B-B14F-4D97-AF65-F5344CB8AC3E}">
        <p14:creationId xmlns:p14="http://schemas.microsoft.com/office/powerpoint/2010/main" val="403278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STT Branding Colours">
      <a:dk1>
        <a:sysClr val="windowText" lastClr="000000"/>
      </a:dk1>
      <a:lt1>
        <a:srgbClr val="00205B"/>
      </a:lt1>
      <a:dk2>
        <a:srgbClr val="44546A"/>
      </a:dk2>
      <a:lt2>
        <a:srgbClr val="E1CD00"/>
      </a:lt2>
      <a:accent1>
        <a:srgbClr val="FA4616"/>
      </a:accent1>
      <a:accent2>
        <a:srgbClr val="84BD00"/>
      </a:accent2>
      <a:accent3>
        <a:srgbClr val="E10098"/>
      </a:accent3>
      <a:accent4>
        <a:srgbClr val="00205B"/>
      </a:accent4>
      <a:accent5>
        <a:srgbClr val="3EB1C8"/>
      </a:accent5>
      <a:accent6>
        <a:srgbClr val="4C8C2B"/>
      </a:accent6>
      <a:hlink>
        <a:srgbClr val="00205B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105C54E01E541A46F21B1C67BDD37" ma:contentTypeVersion="18" ma:contentTypeDescription="Create a new document." ma:contentTypeScope="" ma:versionID="c386ede73808c82207c3d303cfed8279">
  <xsd:schema xmlns:xsd="http://www.w3.org/2001/XMLSchema" xmlns:xs="http://www.w3.org/2001/XMLSchema" xmlns:p="http://schemas.microsoft.com/office/2006/metadata/properties" xmlns:ns2="a72b3559-7c84-458c-a93a-0f90fd92fd6e" xmlns:ns3="21ef030d-9dce-43a3-a209-faa159000969" targetNamespace="http://schemas.microsoft.com/office/2006/metadata/properties" ma:root="true" ma:fieldsID="6cfee82fcae782d05d8231990e072c86" ns2:_="" ns3:_="">
    <xsd:import namespace="a72b3559-7c84-458c-a93a-0f90fd92fd6e"/>
    <xsd:import namespace="21ef030d-9dce-43a3-a209-faa159000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b3559-7c84-458c-a93a-0f90fd92f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TAILS" ma:index="14" nillable="true" ma:displayName="DETAILS" ma:description="LTP nSuitable for a small village school" ma:format="Dropdown" ma:internalName="DETAILS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4495e26-79e2-4f79-a38f-ec9035560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f030d-9dce-43a3-a209-faa159000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f96be3-088d-49da-954e-03bbc74d0779}" ma:internalName="TaxCatchAll" ma:showField="CatchAllData" ma:web="21ef030d-9dce-43a3-a209-faa1590009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2b3559-7c84-458c-a93a-0f90fd92fd6e">
      <Terms xmlns="http://schemas.microsoft.com/office/infopath/2007/PartnerControls"/>
    </lcf76f155ced4ddcb4097134ff3c332f>
    <TaxCatchAll xmlns="21ef030d-9dce-43a3-a209-faa159000969" xsi:nil="true"/>
    <DETAILS xmlns="a72b3559-7c84-458c-a93a-0f90fd92fd6e" xsi:nil="true"/>
    <SharedWithUsers xmlns="21ef030d-9dce-43a3-a209-faa159000969">
      <UserInfo>
        <DisplayName>Alison Trew</DisplayName>
        <AccountId>47</AccountId>
        <AccountType/>
      </UserInfo>
      <UserInfo>
        <DisplayName>Rebecca Ellis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0D5EA1-7917-478D-B35C-7E87D8FF7B9B}">
  <ds:schemaRefs>
    <ds:schemaRef ds:uri="21ef030d-9dce-43a3-a209-faa159000969"/>
    <ds:schemaRef ds:uri="a72b3559-7c84-458c-a93a-0f90fd92fd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88F0FA-A3C0-442C-8938-EF824FB7F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FF268-2C11-4704-A275-3F0631EBC1B9}">
  <ds:schemaRefs>
    <ds:schemaRef ds:uri="178e3450-8837-45ea-abd4-fafff67e88bc"/>
    <ds:schemaRef ds:uri="21ef030d-9dce-43a3-a209-faa159000969"/>
    <ds:schemaRef ds:uri="51cf1bba-0ff5-42e2-8005-60d9d9512cef"/>
    <ds:schemaRef ds:uri="6c634696-8209-4ceb-b172-7511534f1033"/>
    <ds:schemaRef ds:uri="7705360a-025e-40d4-a4f7-46b65681b513"/>
    <ds:schemaRef ds:uri="a72b3559-7c84-458c-a93a-0f90fd92fd6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743</Words>
  <Application>Microsoft Office PowerPoint</Application>
  <PresentationFormat>Custom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Plus Jakarta Sans</vt:lpstr>
      <vt:lpstr>Office Theme</vt:lpstr>
      <vt:lpstr>What is the PSTT?</vt:lpstr>
      <vt:lpstr>What does PSTT have to offer you?</vt:lpstr>
      <vt:lpstr>Primary Science Leader  Network Meetings</vt:lpstr>
      <vt:lpstr>Primary Science Conference - Essex</vt:lpstr>
      <vt:lpstr>Science Days for British Science Week</vt:lpstr>
      <vt:lpstr>Festive Science – whole school</vt:lpstr>
      <vt:lpstr>ECT Webinar Series</vt:lpstr>
      <vt:lpstr>Bespoke Support &amp; Training</vt:lpstr>
      <vt:lpstr>What are the costs?</vt:lpstr>
      <vt:lpstr>What are the costs?</vt:lpstr>
      <vt:lpstr>How are we different to other providers?</vt:lpstr>
      <vt:lpstr>Testimonials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SLIDES - templates include pre-prepared pages on PSTT resources</dc:title>
  <dc:creator>Colette Mackie</dc:creator>
  <cp:lastModifiedBy>Pam Langmead</cp:lastModifiedBy>
  <cp:revision>15</cp:revision>
  <dcterms:created xsi:type="dcterms:W3CDTF">2021-03-11T12:46:15Z</dcterms:created>
  <dcterms:modified xsi:type="dcterms:W3CDTF">2025-11-05T15:00:08Z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0x010100A9E105C54E01E541A46F21B1C67BDD37</vt:lpwstr>
  </property>
  <property fmtid="{D5CDD505-2E9C-101B-9397-08002B2CF9AE}" pid="3" name="MediaServiceImageTags">
    <vt:lpwstr/>
  </property>
</Properties>
</file>