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60" r:id="rId2"/>
    <p:sldId id="269" r:id="rId3"/>
    <p:sldId id="270" r:id="rId4"/>
    <p:sldId id="303" r:id="rId5"/>
    <p:sldId id="271" r:id="rId6"/>
    <p:sldId id="272" r:id="rId7"/>
    <p:sldId id="261" r:id="rId8"/>
    <p:sldId id="273" r:id="rId9"/>
    <p:sldId id="257" r:id="rId10"/>
    <p:sldId id="274" r:id="rId11"/>
    <p:sldId id="291" r:id="rId12"/>
    <p:sldId id="292" r:id="rId13"/>
    <p:sldId id="293" r:id="rId14"/>
    <p:sldId id="294" r:id="rId15"/>
    <p:sldId id="295" r:id="rId16"/>
    <p:sldId id="296" r:id="rId17"/>
    <p:sldId id="297" r:id="rId18"/>
    <p:sldId id="298" r:id="rId19"/>
    <p:sldId id="299" r:id="rId20"/>
    <p:sldId id="300" r:id="rId21"/>
    <p:sldId id="262" r:id="rId22"/>
    <p:sldId id="290" r:id="rId23"/>
    <p:sldId id="304" r:id="rId24"/>
    <p:sldId id="287" r:id="rId25"/>
    <p:sldId id="288" r:id="rId26"/>
    <p:sldId id="302" r:id="rId27"/>
    <p:sldId id="263" r:id="rId28"/>
    <p:sldId id="264" r:id="rId29"/>
    <p:sldId id="265" r:id="rId30"/>
    <p:sldId id="266" r:id="rId31"/>
    <p:sldId id="267" r:id="rId32"/>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45"/>
    <a:srgbClr val="773141"/>
    <a:srgbClr val="5D4F4B"/>
    <a:srgbClr val="1E9D8B"/>
    <a:srgbClr val="AEA400"/>
    <a:srgbClr val="44697D"/>
    <a:srgbClr val="D900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596" y="164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hools.essex.gov.uk/data/collections/EducationData/Pages/Fischer-Family-Trust-(FFT).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a:t>
            </a:fld>
            <a:endParaRPr lang="en-US"/>
          </a:p>
        </p:txBody>
      </p:sp>
    </p:spTree>
    <p:extLst>
      <p:ext uri="{BB962C8B-B14F-4D97-AF65-F5344CB8AC3E}">
        <p14:creationId xmlns:p14="http://schemas.microsoft.com/office/powerpoint/2010/main" val="8937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 </a:t>
            </a:r>
            <a:r>
              <a:rPr lang="en-GB" dirty="0" err="1" smtClean="0"/>
              <a:t>workplan</a:t>
            </a:r>
            <a:r>
              <a:rPr lang="en-GB" dirty="0" smtClean="0"/>
              <a:t> – back page of Excellence</a:t>
            </a:r>
            <a:r>
              <a:rPr lang="en-GB" baseline="0" dirty="0" smtClean="0"/>
              <a:t> in Essex – provides details of SEC support – revised allocations to free up time to dedicate days to recognised partnerships, hence green schools only get one half day visit per year which will include a focus on school standards and a conversation about the school’s trajectory to outstanding.</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146518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few slides are purely to remind heads of</a:t>
            </a:r>
            <a:r>
              <a:rPr lang="en-GB" baseline="0" dirty="0" smtClean="0"/>
              <a:t> the increasing amount of documents and </a:t>
            </a:r>
            <a:r>
              <a:rPr lang="en-GB" baseline="0" dirty="0" err="1" smtClean="0"/>
              <a:t>datafiles</a:t>
            </a:r>
            <a:r>
              <a:rPr lang="en-GB" baseline="0" dirty="0" smtClean="0"/>
              <a:t> on Perspective </a:t>
            </a:r>
            <a:r>
              <a:rPr lang="en-GB" baseline="0" dirty="0" err="1" smtClean="0"/>
              <a:t>Lite</a:t>
            </a:r>
            <a:r>
              <a:rPr lang="en-GB" baseline="0" dirty="0" smtClean="0"/>
              <a:t> and where located, beneficial to new </a:t>
            </a:r>
            <a:r>
              <a:rPr lang="en-GB" baseline="0" dirty="0" err="1" smtClean="0"/>
              <a:t>headteachers</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366798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375112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13</a:t>
            </a:fld>
            <a:endParaRPr lang="en-US"/>
          </a:p>
        </p:txBody>
      </p:sp>
    </p:spTree>
    <p:extLst>
      <p:ext uri="{BB962C8B-B14F-4D97-AF65-F5344CB8AC3E}">
        <p14:creationId xmlns:p14="http://schemas.microsoft.com/office/powerpoint/2010/main" val="21165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14</a:t>
            </a:fld>
            <a:endParaRPr lang="en-US"/>
          </a:p>
        </p:txBody>
      </p:sp>
    </p:spTree>
    <p:extLst>
      <p:ext uri="{BB962C8B-B14F-4D97-AF65-F5344CB8AC3E}">
        <p14:creationId xmlns:p14="http://schemas.microsoft.com/office/powerpoint/2010/main" val="32413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15</a:t>
            </a:fld>
            <a:endParaRPr lang="en-US"/>
          </a:p>
        </p:txBody>
      </p:sp>
    </p:spTree>
    <p:extLst>
      <p:ext uri="{BB962C8B-B14F-4D97-AF65-F5344CB8AC3E}">
        <p14:creationId xmlns:p14="http://schemas.microsoft.com/office/powerpoint/2010/main" val="47255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FFTAspire</a:t>
            </a:r>
            <a:r>
              <a:rPr lang="en-GB" dirty="0" smtClean="0"/>
              <a:t> subscription information available from</a:t>
            </a:r>
            <a:r>
              <a:rPr lang="en-GB" baseline="0" dirty="0" smtClean="0"/>
              <a:t> </a:t>
            </a:r>
            <a:r>
              <a:rPr lang="en-GB" baseline="0" dirty="0" err="1" smtClean="0"/>
              <a:t>Infolink</a:t>
            </a:r>
            <a:endParaRPr lang="en-GB" baseline="0" dirty="0" smtClean="0"/>
          </a:p>
          <a:p>
            <a:r>
              <a:rPr lang="en-US" sz="1200" kern="1200" dirty="0" smtClean="0">
                <a:solidFill>
                  <a:schemeClr val="tx1"/>
                </a:solidFill>
                <a:effectLst/>
                <a:latin typeface="Times" charset="0"/>
                <a:ea typeface="MS PGothic" pitchFamily="34" charset="-128"/>
                <a:cs typeface="+mn-cs"/>
              </a:rPr>
              <a:t>Infants and small Primary schools (under 80 pupils) - £80</a:t>
            </a:r>
          </a:p>
          <a:p>
            <a:r>
              <a:rPr lang="en-US" sz="1200" kern="1200" dirty="0" smtClean="0">
                <a:solidFill>
                  <a:schemeClr val="tx1"/>
                </a:solidFill>
                <a:effectLst/>
                <a:latin typeface="Times" charset="0"/>
                <a:ea typeface="MS PGothic" pitchFamily="34" charset="-128"/>
                <a:cs typeface="+mn-cs"/>
              </a:rPr>
              <a:t>Primary schools (over 80 pupils) - £125</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S PGothic" pitchFamily="34" charset="-128"/>
                <a:cs typeface="+mn-cs"/>
              </a:rPr>
              <a:t>The link to the FFT </a:t>
            </a:r>
            <a:r>
              <a:rPr lang="en-GB" sz="1200" kern="1200" dirty="0" err="1" smtClean="0">
                <a:solidFill>
                  <a:schemeClr val="tx1"/>
                </a:solidFill>
                <a:effectLst/>
                <a:latin typeface="Times" charset="0"/>
                <a:ea typeface="MS PGothic" pitchFamily="34" charset="-128"/>
                <a:cs typeface="+mn-cs"/>
              </a:rPr>
              <a:t>Infolink</a:t>
            </a:r>
            <a:r>
              <a:rPr lang="en-GB" sz="1200" kern="1200" dirty="0" smtClean="0">
                <a:solidFill>
                  <a:schemeClr val="tx1"/>
                </a:solidFill>
                <a:effectLst/>
                <a:latin typeface="Times" charset="0"/>
                <a:ea typeface="MS PGothic" pitchFamily="34" charset="-128"/>
                <a:cs typeface="+mn-cs"/>
              </a:rPr>
              <a:t> page is </a:t>
            </a:r>
            <a:r>
              <a:rPr lang="en-GB" sz="1200" u="sng" kern="1200" dirty="0" smtClean="0">
                <a:solidFill>
                  <a:schemeClr val="tx1"/>
                </a:solidFill>
                <a:effectLst/>
                <a:latin typeface="Times" charset="0"/>
                <a:ea typeface="MS PGothic" pitchFamily="34" charset="-128"/>
                <a:cs typeface="+mn-cs"/>
                <a:hlinkClick r:id="rId3"/>
              </a:rPr>
              <a:t>http://schools.essex.gov.uk/data/collections/EducationData/Pages/Fischer-Family-Trust-(FFT).aspx</a:t>
            </a:r>
            <a:r>
              <a:rPr lang="en-GB" sz="1200" kern="1200" dirty="0" smtClean="0">
                <a:solidFill>
                  <a:schemeClr val="tx1"/>
                </a:solidFill>
                <a:effectLst/>
                <a:latin typeface="Times" charset="0"/>
                <a:ea typeface="MS PGothic" pitchFamily="34" charset="-128"/>
                <a:cs typeface="+mn-cs"/>
              </a:rPr>
              <a:t> – there is a section about the subscription which has the prices and the subscription form.</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16</a:t>
            </a:fld>
            <a:endParaRPr lang="en-US"/>
          </a:p>
        </p:txBody>
      </p:sp>
    </p:spTree>
    <p:extLst>
      <p:ext uri="{BB962C8B-B14F-4D97-AF65-F5344CB8AC3E}">
        <p14:creationId xmlns:p14="http://schemas.microsoft.com/office/powerpoint/2010/main" val="13757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Dashboards support Self-evaluation ,</a:t>
            </a:r>
            <a:r>
              <a:rPr lang="en-GB" baseline="0" dirty="0" smtClean="0"/>
              <a:t> one key tool worth the money alone is student explorer</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3325667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set all recognised</a:t>
            </a:r>
            <a:r>
              <a:rPr lang="en-GB" baseline="0" dirty="0" smtClean="0"/>
              <a:t> partnerships as FFT collaborate groups – feedback has been positive. Only FFT subscribers can access FFT collaborate – may need to influence schools in your partnership to take up subscription</a:t>
            </a:r>
          </a:p>
          <a:p>
            <a:r>
              <a:rPr lang="en-US" sz="1200" kern="1200" dirty="0" smtClean="0">
                <a:solidFill>
                  <a:schemeClr val="tx1"/>
                </a:solidFill>
                <a:effectLst/>
                <a:latin typeface="Times" charset="0"/>
                <a:ea typeface="MS PGothic" pitchFamily="34" charset="-128"/>
                <a:cs typeface="+mn-cs"/>
              </a:rPr>
              <a:t>Infants and small Primary schools (under 80 pupils) - £80</a:t>
            </a:r>
          </a:p>
          <a:p>
            <a:r>
              <a:rPr lang="en-US" sz="1200" kern="1200" dirty="0" smtClean="0">
                <a:solidFill>
                  <a:schemeClr val="tx1"/>
                </a:solidFill>
                <a:effectLst/>
                <a:latin typeface="Times" charset="0"/>
                <a:ea typeface="MS PGothic" pitchFamily="34" charset="-128"/>
                <a:cs typeface="+mn-cs"/>
              </a:rPr>
              <a:t>Primary schools (over 80 pupils) - £125</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276866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Advise that data sharing protocols should be agreed</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307421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Very pleased with</a:t>
            </a:r>
            <a:r>
              <a:rPr lang="en-GB" baseline="0" dirty="0" smtClean="0"/>
              <a:t> outcomes in 2015 – EY now in top quartile ranked 35 (up 17 places)</a:t>
            </a:r>
          </a:p>
          <a:p>
            <a:r>
              <a:rPr lang="en-GB" baseline="0" dirty="0" smtClean="0"/>
              <a:t>Phonics rank 58 up 6</a:t>
            </a:r>
          </a:p>
          <a:p>
            <a:r>
              <a:rPr lang="en-GB" baseline="0" dirty="0" smtClean="0"/>
              <a:t>Read KS1 Rank 29  </a:t>
            </a:r>
            <a:r>
              <a:rPr lang="en-GB" baseline="0" dirty="0" err="1" smtClean="0"/>
              <a:t>Wr</a:t>
            </a:r>
            <a:r>
              <a:rPr lang="en-GB" baseline="0" dirty="0" smtClean="0"/>
              <a:t>  Rank 43 and maths rank 55</a:t>
            </a:r>
          </a:p>
          <a:p>
            <a:r>
              <a:rPr lang="en-GB" baseline="0" dirty="0" smtClean="0"/>
              <a:t>Ks2 RWM rank 42  R  rank 57, GPS  rank 48  Maths rank 57</a:t>
            </a:r>
          </a:p>
          <a:p>
            <a:endParaRPr lang="en-GB" baseline="0" dirty="0" smtClean="0"/>
          </a:p>
          <a:p>
            <a:r>
              <a:rPr lang="en-GB" baseline="0" dirty="0" smtClean="0"/>
              <a:t>Ranking -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a:t>
            </a:fld>
            <a:endParaRPr lang="en-US"/>
          </a:p>
        </p:txBody>
      </p:sp>
    </p:spTree>
    <p:extLst>
      <p:ext uri="{BB962C8B-B14F-4D97-AF65-F5344CB8AC3E}">
        <p14:creationId xmlns:p14="http://schemas.microsoft.com/office/powerpoint/2010/main" val="3268380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216901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21</a:t>
            </a:fld>
            <a:endParaRPr lang="en-US"/>
          </a:p>
        </p:txBody>
      </p:sp>
    </p:spTree>
    <p:extLst>
      <p:ext uri="{BB962C8B-B14F-4D97-AF65-F5344CB8AC3E}">
        <p14:creationId xmlns:p14="http://schemas.microsoft.com/office/powerpoint/2010/main" val="129737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Steve </a:t>
            </a:r>
            <a:r>
              <a:rPr lang="en-US" dirty="0"/>
              <a:t>M</a:t>
            </a:r>
            <a:r>
              <a:rPr lang="en-US" dirty="0" smtClean="0"/>
              <a:t>ellors – working with Marc Rowland (NET) working on 3 projects  this year. Already had a West Project 1 in saffron Walden</a:t>
            </a:r>
            <a:r>
              <a:rPr lang="en-US" baseline="0" dirty="0" smtClean="0"/>
              <a:t> before </a:t>
            </a:r>
            <a:r>
              <a:rPr lang="en-US" baseline="0" dirty="0" err="1" smtClean="0"/>
              <a:t>halfterm</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Project 1 -This will be aimed Pupil Premium champions and school governors – included breakfast meetings, additional support from SECs, support to meeting new requirements in relation to publication of pupil premium information on school websites.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Project 2 Aimed at schools leaders, to include identification of schools where gaps are stubborn, discussion of school self-evaluation, mini pupil premium reviews. </a:t>
            </a:r>
          </a:p>
          <a:p>
            <a:r>
              <a:rPr lang="en-US" dirty="0" smtClean="0"/>
              <a:t>It was stressed that school’s own understanding and self-evaluation of the impact of chosen strategies is absolutely critical – plenty of schools implement a range of strategies, but are not so good at evaluating the impact and effectiveness of those strategies.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GB" dirty="0" smtClean="0"/>
              <a:t>Project 3 </a:t>
            </a:r>
            <a:r>
              <a:rPr lang="en-US" dirty="0" smtClean="0"/>
              <a:t>Half day conference aimed at school representatives and school governors, which will include a focus on metacognition – late Spring</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22</a:t>
            </a:fld>
            <a:endParaRPr lang="en-US"/>
          </a:p>
        </p:txBody>
      </p:sp>
    </p:spTree>
    <p:extLst>
      <p:ext uri="{BB962C8B-B14F-4D97-AF65-F5344CB8AC3E}">
        <p14:creationId xmlns:p14="http://schemas.microsoft.com/office/powerpoint/2010/main" val="299853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23</a:t>
            </a:fld>
            <a:endParaRPr lang="en-US"/>
          </a:p>
        </p:txBody>
      </p:sp>
    </p:spTree>
    <p:extLst>
      <p:ext uri="{BB962C8B-B14F-4D97-AF65-F5344CB8AC3E}">
        <p14:creationId xmlns:p14="http://schemas.microsoft.com/office/powerpoint/2010/main" val="299250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24</a:t>
            </a:fld>
            <a:endParaRPr lang="en-US"/>
          </a:p>
        </p:txBody>
      </p:sp>
    </p:spTree>
    <p:extLst>
      <p:ext uri="{BB962C8B-B14F-4D97-AF65-F5344CB8AC3E}">
        <p14:creationId xmlns:p14="http://schemas.microsoft.com/office/powerpoint/2010/main" val="409675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25</a:t>
            </a:fld>
            <a:endParaRPr lang="en-US"/>
          </a:p>
        </p:txBody>
      </p:sp>
    </p:spTree>
    <p:extLst>
      <p:ext uri="{BB962C8B-B14F-4D97-AF65-F5344CB8AC3E}">
        <p14:creationId xmlns:p14="http://schemas.microsoft.com/office/powerpoint/2010/main" val="20241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Steve developing approaches with schools and partnerships  will disseminate with schools </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26</a:t>
            </a:fld>
            <a:endParaRPr lang="en-US"/>
          </a:p>
        </p:txBody>
      </p:sp>
    </p:spTree>
    <p:extLst>
      <p:ext uri="{BB962C8B-B14F-4D97-AF65-F5344CB8AC3E}">
        <p14:creationId xmlns:p14="http://schemas.microsoft.com/office/powerpoint/2010/main" val="522037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set of slides shared with governors recently at the Director’s briefings</a:t>
            </a:r>
          </a:p>
          <a:p>
            <a:endParaRPr lang="en-GB" dirty="0"/>
          </a:p>
          <a:p>
            <a:r>
              <a:rPr lang="en-GB" dirty="0" smtClean="0"/>
              <a:t>Governors asked about  interventions which have the greatest impact, reminded of their roles in holding themselves and leaders to account for effective use of the PPG, not just about closing gaps but raising standards for all so that differences diminish.</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27</a:t>
            </a:fld>
            <a:endParaRPr lang="en-US"/>
          </a:p>
        </p:txBody>
      </p:sp>
    </p:spTree>
    <p:extLst>
      <p:ext uri="{BB962C8B-B14F-4D97-AF65-F5344CB8AC3E}">
        <p14:creationId xmlns:p14="http://schemas.microsoft.com/office/powerpoint/2010/main" val="2803775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28</a:t>
            </a:fld>
            <a:endParaRPr lang="en-US"/>
          </a:p>
        </p:txBody>
      </p:sp>
    </p:spTree>
    <p:extLst>
      <p:ext uri="{BB962C8B-B14F-4D97-AF65-F5344CB8AC3E}">
        <p14:creationId xmlns:p14="http://schemas.microsoft.com/office/powerpoint/2010/main" val="51296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29</a:t>
            </a:fld>
            <a:endParaRPr lang="en-US"/>
          </a:p>
        </p:txBody>
      </p:sp>
    </p:spTree>
    <p:extLst>
      <p:ext uri="{BB962C8B-B14F-4D97-AF65-F5344CB8AC3E}">
        <p14:creationId xmlns:p14="http://schemas.microsoft.com/office/powerpoint/2010/main" val="209185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represents all Essex schools inspected</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a:t>
            </a:fld>
            <a:endParaRPr lang="en-US"/>
          </a:p>
        </p:txBody>
      </p:sp>
    </p:spTree>
    <p:extLst>
      <p:ext uri="{BB962C8B-B14F-4D97-AF65-F5344CB8AC3E}">
        <p14:creationId xmlns:p14="http://schemas.microsoft.com/office/powerpoint/2010/main" val="75783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30</a:t>
            </a:fld>
            <a:endParaRPr lang="en-US"/>
          </a:p>
        </p:txBody>
      </p:sp>
    </p:spTree>
    <p:extLst>
      <p:ext uri="{BB962C8B-B14F-4D97-AF65-F5344CB8AC3E}">
        <p14:creationId xmlns:p14="http://schemas.microsoft.com/office/powerpoint/2010/main" val="2427564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31</a:t>
            </a:fld>
            <a:endParaRPr lang="en-US"/>
          </a:p>
        </p:txBody>
      </p:sp>
    </p:spTree>
    <p:extLst>
      <p:ext uri="{BB962C8B-B14F-4D97-AF65-F5344CB8AC3E}">
        <p14:creationId xmlns:p14="http://schemas.microsoft.com/office/powerpoint/2010/main" val="141399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relates purely to West</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387298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 last shared the data early June</a:t>
            </a:r>
            <a:r>
              <a:rPr lang="en-GB" baseline="0" dirty="0" smtClean="0"/>
              <a:t> we were 88% in 2012 we were 64%, now 2% above national!</a:t>
            </a:r>
          </a:p>
          <a:p>
            <a:r>
              <a:rPr lang="en-GB" baseline="0" dirty="0" smtClean="0"/>
              <a:t>Challenge now is for more Outstanding schools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5</a:t>
            </a:fld>
            <a:endParaRPr lang="en-US"/>
          </a:p>
        </p:txBody>
      </p:sp>
    </p:spTree>
    <p:extLst>
      <p:ext uri="{BB962C8B-B14F-4D97-AF65-F5344CB8AC3E}">
        <p14:creationId xmlns:p14="http://schemas.microsoft.com/office/powerpoint/2010/main" val="255087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some of the areas for improvement from recent inspections – these specifically relate to schools dropping a grade from good and RI schools. 3 schools this term have dropped to RI or SW as a result of safeguarding.</a:t>
            </a:r>
          </a:p>
          <a:p>
            <a:r>
              <a:rPr lang="en-GB" baseline="0" dirty="0" smtClean="0"/>
              <a:t>For schools on the cusp of outstanding, one of the common themes relates to standards in the Foundation Subjects which are not as high as English and maths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101566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Excellence in Essex will be on </a:t>
            </a:r>
            <a:r>
              <a:rPr lang="en-GB" dirty="0" err="1" smtClean="0"/>
              <a:t>Infolink</a:t>
            </a:r>
            <a:r>
              <a:rPr lang="en-GB" dirty="0" smtClean="0"/>
              <a:t> by Friday and an article in</a:t>
            </a:r>
            <a:r>
              <a:rPr lang="en-GB" baseline="0" dirty="0" smtClean="0"/>
              <a:t> Education in Essex on Monday</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327466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Essex</a:t>
            </a:r>
            <a:r>
              <a:rPr lang="en-US" baseline="0" dirty="0" smtClean="0"/>
              <a:t> </a:t>
            </a:r>
            <a:r>
              <a:rPr lang="en-US" dirty="0" smtClean="0"/>
              <a:t>ranked 48 as 3% of schools  nationally 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11 Letters</a:t>
            </a:r>
            <a:r>
              <a:rPr lang="en-US" baseline="0" dirty="0" smtClean="0"/>
              <a:t> of concern</a:t>
            </a:r>
            <a:endParaRPr lang="en-US" dirty="0" smtClean="0"/>
          </a:p>
          <a:p>
            <a:r>
              <a:rPr lang="en-GB" dirty="0" smtClean="0"/>
              <a:t>126 congratulation</a:t>
            </a:r>
            <a:r>
              <a:rPr lang="en-GB" baseline="0" dirty="0" smtClean="0"/>
              <a:t> letters</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8</a:t>
            </a:fld>
            <a:endParaRPr lang="en-US"/>
          </a:p>
        </p:txBody>
      </p:sp>
    </p:spTree>
    <p:extLst>
      <p:ext uri="{BB962C8B-B14F-4D97-AF65-F5344CB8AC3E}">
        <p14:creationId xmlns:p14="http://schemas.microsoft.com/office/powerpoint/2010/main" val="166873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RAG criteria simplified –</a:t>
            </a:r>
            <a:r>
              <a:rPr lang="en-GB" baseline="0" dirty="0" smtClean="0"/>
              <a:t> schools should be able to identify the RAG for their school using the criteria</a:t>
            </a:r>
          </a:p>
          <a:p>
            <a:r>
              <a:rPr lang="en-GB" baseline="0" dirty="0" smtClean="0"/>
              <a:t>We do not RAG academies or BEP/HEP schools – all other schools will get the RAG letter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381171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7171" name="Rectangle 3"/>
          <p:cNvSpPr>
            <a:spLocks noGrp="1" noChangeArrowheads="1"/>
          </p:cNvSpPr>
          <p:nvPr>
            <p:ph type="ctrTitle"/>
          </p:nvPr>
        </p:nvSpPr>
        <p:spPr>
          <a:xfrm>
            <a:off x="685800" y="1752600"/>
            <a:ext cx="7772400" cy="1143000"/>
          </a:xfrm>
        </p:spPr>
        <p:txBody>
          <a:bodyPr/>
          <a:lstStyle>
            <a:lvl1pPr>
              <a:defRPr sz="3700"/>
            </a:lvl1pPr>
          </a:lstStyle>
          <a:p>
            <a:pPr lvl="0"/>
            <a:r>
              <a:rPr lang="en-US" noProof="0" smtClean="0"/>
              <a:t>Click to edit Master title style</a:t>
            </a:r>
          </a:p>
        </p:txBody>
      </p:sp>
      <p:sp>
        <p:nvSpPr>
          <p:cNvPr id="7172" name="Rectangle 4"/>
          <p:cNvSpPr>
            <a:spLocks noGrp="1" noChangeArrowheads="1"/>
          </p:cNvSpPr>
          <p:nvPr>
            <p:ph type="subTitle" idx="1"/>
          </p:nvPr>
        </p:nvSpPr>
        <p:spPr>
          <a:xfrm>
            <a:off x="685800" y="3124200"/>
            <a:ext cx="7772400" cy="1447800"/>
          </a:xfrm>
        </p:spPr>
        <p:txBody>
          <a:bodyPr/>
          <a:lstStyle>
            <a:lvl1pPr marL="0" indent="0">
              <a:buFontTx/>
              <a:buNone/>
              <a:defRPr sz="2200"/>
            </a:lvl1pPr>
          </a:lstStyle>
          <a:p>
            <a:pPr lvl="0"/>
            <a:r>
              <a:rPr lang="en-US" noProof="0" smtClean="0"/>
              <a:t>Click to edit Master subtitle style</a:t>
            </a:r>
          </a:p>
        </p:txBody>
      </p:sp>
    </p:spTree>
    <p:extLst>
      <p:ext uri="{BB962C8B-B14F-4D97-AF65-F5344CB8AC3E}">
        <p14:creationId xmlns:p14="http://schemas.microsoft.com/office/powerpoint/2010/main" val="127425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CA82A8B6-62A5-4F35-9100-17182E3A1369}" type="slidenum">
              <a:rPr lang="en-US"/>
              <a:pPr>
                <a:defRPr/>
              </a:pPr>
              <a:t>‹#›</a:t>
            </a:fld>
            <a:endParaRPr lang="en-US">
              <a:solidFill>
                <a:schemeClr val="tx1"/>
              </a:solidFill>
            </a:endParaRPr>
          </a:p>
        </p:txBody>
      </p:sp>
    </p:spTree>
    <p:extLst>
      <p:ext uri="{BB962C8B-B14F-4D97-AF65-F5344CB8AC3E}">
        <p14:creationId xmlns:p14="http://schemas.microsoft.com/office/powerpoint/2010/main" val="271656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143000"/>
            <a:ext cx="196215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43000"/>
            <a:ext cx="573405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737112D7-91BF-4183-8A15-379895964A65}" type="slidenum">
              <a:rPr lang="en-US"/>
              <a:pPr>
                <a:defRPr/>
              </a:pPr>
              <a:t>‹#›</a:t>
            </a:fld>
            <a:endParaRPr lang="en-US">
              <a:solidFill>
                <a:schemeClr val="tx1"/>
              </a:solidFill>
            </a:endParaRPr>
          </a:p>
        </p:txBody>
      </p:sp>
    </p:spTree>
    <p:extLst>
      <p:ext uri="{BB962C8B-B14F-4D97-AF65-F5344CB8AC3E}">
        <p14:creationId xmlns:p14="http://schemas.microsoft.com/office/powerpoint/2010/main" val="324463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ln/>
        </p:spPr>
        <p:txBody>
          <a:bodyPr/>
          <a:lstStyle>
            <a:lvl1pPr>
              <a:defRPr/>
            </a:lvl1pPr>
          </a:lstStyle>
          <a:p>
            <a:pPr>
              <a:defRPr/>
            </a:pPr>
            <a:fld id="{9B6F3EC3-4F54-4141-9820-8C188AFD5A24}" type="slidenum">
              <a:rPr lang="en-US"/>
              <a:pPr>
                <a:defRPr/>
              </a:pPr>
              <a:t>‹#›</a:t>
            </a:fld>
            <a:endParaRPr lang="en-US">
              <a:solidFill>
                <a:schemeClr val="tx1"/>
              </a:solidFill>
            </a:endParaRPr>
          </a:p>
        </p:txBody>
      </p:sp>
    </p:spTree>
    <p:extLst>
      <p:ext uri="{BB962C8B-B14F-4D97-AF65-F5344CB8AC3E}">
        <p14:creationId xmlns:p14="http://schemas.microsoft.com/office/powerpoint/2010/main" val="8090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
          <p:cNvSpPr>
            <a:spLocks noGrp="1" noChangeArrowheads="1"/>
          </p:cNvSpPr>
          <p:nvPr>
            <p:ph type="sldNum" sz="quarter" idx="10"/>
          </p:nvPr>
        </p:nvSpPr>
        <p:spPr>
          <a:ln/>
        </p:spPr>
        <p:txBody>
          <a:bodyPr/>
          <a:lstStyle>
            <a:lvl1pPr>
              <a:defRPr/>
            </a:lvl1pPr>
          </a:lstStyle>
          <a:p>
            <a:pPr>
              <a:defRPr/>
            </a:pPr>
            <a:fld id="{5AC488E0-3C20-4BFA-8788-94A5C0C34050}" type="slidenum">
              <a:rPr lang="en-US"/>
              <a:pPr>
                <a:defRPr/>
              </a:pPr>
              <a:t>‹#›</a:t>
            </a:fld>
            <a:endParaRPr lang="en-US">
              <a:solidFill>
                <a:schemeClr val="tx1"/>
              </a:solidFill>
            </a:endParaRPr>
          </a:p>
        </p:txBody>
      </p:sp>
    </p:spTree>
    <p:extLst>
      <p:ext uri="{BB962C8B-B14F-4D97-AF65-F5344CB8AC3E}">
        <p14:creationId xmlns:p14="http://schemas.microsoft.com/office/powerpoint/2010/main" val="119477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438400"/>
            <a:ext cx="3848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ln/>
        </p:spPr>
        <p:txBody>
          <a:bodyPr/>
          <a:lstStyle>
            <a:lvl1pPr>
              <a:defRPr/>
            </a:lvl1pPr>
          </a:lstStyle>
          <a:p>
            <a:pPr>
              <a:defRPr/>
            </a:pPr>
            <a:fld id="{965DF208-F6BA-48D2-BE32-DFD9BEF01210}" type="slidenum">
              <a:rPr lang="en-US"/>
              <a:pPr>
                <a:defRPr/>
              </a:pPr>
              <a:t>‹#›</a:t>
            </a:fld>
            <a:endParaRPr lang="en-US">
              <a:solidFill>
                <a:schemeClr val="tx1"/>
              </a:solidFill>
            </a:endParaRPr>
          </a:p>
        </p:txBody>
      </p:sp>
    </p:spTree>
    <p:extLst>
      <p:ext uri="{BB962C8B-B14F-4D97-AF65-F5344CB8AC3E}">
        <p14:creationId xmlns:p14="http://schemas.microsoft.com/office/powerpoint/2010/main" val="144671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ln/>
        </p:spPr>
        <p:txBody>
          <a:bodyPr/>
          <a:lstStyle>
            <a:lvl1pPr>
              <a:defRPr/>
            </a:lvl1pPr>
          </a:lstStyle>
          <a:p>
            <a:pPr>
              <a:defRPr/>
            </a:pPr>
            <a:fld id="{7D32E8C3-048F-4DB5-AD06-35246EB5EAB0}" type="slidenum">
              <a:rPr lang="en-US"/>
              <a:pPr>
                <a:defRPr/>
              </a:pPr>
              <a:t>‹#›</a:t>
            </a:fld>
            <a:endParaRPr lang="en-US">
              <a:solidFill>
                <a:schemeClr val="tx1"/>
              </a:solidFill>
            </a:endParaRPr>
          </a:p>
        </p:txBody>
      </p:sp>
    </p:spTree>
    <p:extLst>
      <p:ext uri="{BB962C8B-B14F-4D97-AF65-F5344CB8AC3E}">
        <p14:creationId xmlns:p14="http://schemas.microsoft.com/office/powerpoint/2010/main" val="90127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
          <p:cNvSpPr>
            <a:spLocks noGrp="1" noChangeArrowheads="1"/>
          </p:cNvSpPr>
          <p:nvPr>
            <p:ph type="sldNum" sz="quarter" idx="10"/>
          </p:nvPr>
        </p:nvSpPr>
        <p:spPr>
          <a:ln/>
        </p:spPr>
        <p:txBody>
          <a:bodyPr/>
          <a:lstStyle>
            <a:lvl1pPr>
              <a:defRPr/>
            </a:lvl1pPr>
          </a:lstStyle>
          <a:p>
            <a:pPr>
              <a:defRPr/>
            </a:pPr>
            <a:fld id="{CE51CBBA-793B-47FA-BF78-E4AFC9490453}" type="slidenum">
              <a:rPr lang="en-US"/>
              <a:pPr>
                <a:defRPr/>
              </a:pPr>
              <a:t>‹#›</a:t>
            </a:fld>
            <a:endParaRPr lang="en-US">
              <a:solidFill>
                <a:schemeClr val="tx1"/>
              </a:solidFill>
            </a:endParaRPr>
          </a:p>
        </p:txBody>
      </p:sp>
    </p:spTree>
    <p:extLst>
      <p:ext uri="{BB962C8B-B14F-4D97-AF65-F5344CB8AC3E}">
        <p14:creationId xmlns:p14="http://schemas.microsoft.com/office/powerpoint/2010/main" val="251312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ln/>
        </p:spPr>
        <p:txBody>
          <a:bodyPr/>
          <a:lstStyle>
            <a:lvl1pPr>
              <a:defRPr/>
            </a:lvl1pPr>
          </a:lstStyle>
          <a:p>
            <a:pPr>
              <a:defRPr/>
            </a:pPr>
            <a:fld id="{9869346E-AA40-4AEA-AEC6-92B260C469A1}" type="slidenum">
              <a:rPr lang="en-US"/>
              <a:pPr>
                <a:defRPr/>
              </a:pPr>
              <a:t>‹#›</a:t>
            </a:fld>
            <a:endParaRPr lang="en-US">
              <a:solidFill>
                <a:schemeClr val="tx1"/>
              </a:solidFill>
            </a:endParaRPr>
          </a:p>
        </p:txBody>
      </p:sp>
    </p:spTree>
    <p:extLst>
      <p:ext uri="{BB962C8B-B14F-4D97-AF65-F5344CB8AC3E}">
        <p14:creationId xmlns:p14="http://schemas.microsoft.com/office/powerpoint/2010/main" val="327872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3412CAA3-43A5-49BE-BE7C-AC13A46032AD}" type="slidenum">
              <a:rPr lang="en-US"/>
              <a:pPr>
                <a:defRPr/>
              </a:pPr>
              <a:t>‹#›</a:t>
            </a:fld>
            <a:endParaRPr lang="en-US">
              <a:solidFill>
                <a:schemeClr val="tx1"/>
              </a:solidFill>
            </a:endParaRPr>
          </a:p>
        </p:txBody>
      </p:sp>
    </p:spTree>
    <p:extLst>
      <p:ext uri="{BB962C8B-B14F-4D97-AF65-F5344CB8AC3E}">
        <p14:creationId xmlns:p14="http://schemas.microsoft.com/office/powerpoint/2010/main" val="9563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
          <p:cNvSpPr>
            <a:spLocks noGrp="1" noChangeArrowheads="1"/>
          </p:cNvSpPr>
          <p:nvPr>
            <p:ph type="sldNum" sz="quarter" idx="10"/>
          </p:nvPr>
        </p:nvSpPr>
        <p:spPr>
          <a:ln/>
        </p:spPr>
        <p:txBody>
          <a:bodyPr/>
          <a:lstStyle>
            <a:lvl1pPr>
              <a:defRPr/>
            </a:lvl1pPr>
          </a:lstStyle>
          <a:p>
            <a:pPr>
              <a:defRPr/>
            </a:pPr>
            <a:fld id="{50A8EB30-72F9-4DB8-923A-5FF13472C0A2}" type="slidenum">
              <a:rPr lang="en-US"/>
              <a:pPr>
                <a:defRPr/>
              </a:pPr>
              <a:t>‹#›</a:t>
            </a:fld>
            <a:endParaRPr lang="en-US">
              <a:solidFill>
                <a:schemeClr val="tx1"/>
              </a:solidFill>
            </a:endParaRPr>
          </a:p>
        </p:txBody>
      </p:sp>
    </p:spTree>
    <p:extLst>
      <p:ext uri="{BB962C8B-B14F-4D97-AF65-F5344CB8AC3E}">
        <p14:creationId xmlns:p14="http://schemas.microsoft.com/office/powerpoint/2010/main" val="232166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ECC ppt bac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11430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438400"/>
            <a:ext cx="7848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3" name="Text Box 9"/>
          <p:cNvSpPr txBox="1">
            <a:spLocks noChangeArrowheads="1"/>
          </p:cNvSpPr>
          <p:nvPr/>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
        <p:nvSpPr>
          <p:cNvPr id="1054" name="Rectangle 30"/>
          <p:cNvSpPr>
            <a:spLocks noGrp="1" noChangeArrowheads="1"/>
          </p:cNvSpPr>
          <p:nvPr>
            <p:ph type="sldNum" sz="quarter" idx="4"/>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smtClean="0">
                <a:solidFill>
                  <a:schemeClr val="bg2"/>
                </a:solidFill>
                <a:latin typeface="Arial" pitchFamily="34" charset="0"/>
              </a:defRPr>
            </a:lvl1pPr>
          </a:lstStyle>
          <a:p>
            <a:pPr>
              <a:defRPr/>
            </a:pPr>
            <a:fld id="{0971A862-7189-470E-99D7-3A123C7E2800}" type="slidenum">
              <a:rPr lang="en-US"/>
              <a:pPr>
                <a:defRPr/>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defRPr/>
            </a:pPr>
            <a:r>
              <a:rPr lang="en-US" dirty="0" smtClean="0">
                <a:ea typeface="+mj-ea"/>
              </a:rPr>
              <a:t>Primary Improvement</a:t>
            </a:r>
          </a:p>
        </p:txBody>
      </p:sp>
      <p:sp>
        <p:nvSpPr>
          <p:cNvPr id="19459" name="Rectangle 3"/>
          <p:cNvSpPr>
            <a:spLocks noGrp="1" noChangeArrowheads="1"/>
          </p:cNvSpPr>
          <p:nvPr>
            <p:ph type="subTitle" idx="1"/>
          </p:nvPr>
        </p:nvSpPr>
        <p:spPr/>
        <p:txBody>
          <a:bodyPr/>
          <a:lstStyle/>
          <a:p>
            <a:pPr eaLnBrk="1" hangingPunct="1">
              <a:defRPr/>
            </a:pPr>
            <a:r>
              <a:rPr lang="en-US" dirty="0" smtClean="0">
                <a:ea typeface="+mn-ea"/>
              </a:rPr>
              <a:t>Nicola Woolf, Lead Primary Commissioner - West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half" idx="2"/>
          </p:nvPr>
        </p:nvSpPr>
        <p:spPr>
          <a:xfrm>
            <a:off x="827584" y="5661248"/>
            <a:ext cx="6480720" cy="804862"/>
          </a:xfrm>
        </p:spPr>
        <p:txBody>
          <a:bodyPr/>
          <a:lstStyle/>
          <a:p>
            <a:r>
              <a:rPr lang="en-GB" sz="2400" dirty="0" smtClean="0"/>
              <a:t>Commissioned support and pattern of visits as a result of a school’s RAG rating .</a:t>
            </a:r>
            <a:endParaRPr lang="en-GB" sz="2400" dirty="0"/>
          </a:p>
        </p:txBody>
      </p:sp>
      <p:sp>
        <p:nvSpPr>
          <p:cNvPr id="5" name="Slide Number Placeholder 4"/>
          <p:cNvSpPr>
            <a:spLocks noGrp="1"/>
          </p:cNvSpPr>
          <p:nvPr>
            <p:ph type="sldNum" sz="quarter" idx="10"/>
          </p:nvPr>
        </p:nvSpPr>
        <p:spPr/>
        <p:txBody>
          <a:bodyPr/>
          <a:lstStyle/>
          <a:p>
            <a:pPr>
              <a:defRPr/>
            </a:pPr>
            <a:fld id="{50A8EB30-72F9-4DB8-923A-5FF13472C0A2}" type="slidenum">
              <a:rPr lang="en-US" smtClean="0"/>
              <a:pPr>
                <a:defRPr/>
              </a:pPr>
              <a:t>10</a:t>
            </a:fld>
            <a:endParaRPr lang="en-US">
              <a:solidFill>
                <a:schemeClr val="tx1"/>
              </a:solidFill>
            </a:endParaRPr>
          </a:p>
        </p:txBody>
      </p:sp>
      <p:pic>
        <p:nvPicPr>
          <p:cNvPr id="1026" name="Picture 2"/>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2900" t="20930" r="20970" b="11740"/>
          <a:stretch/>
        </p:blipFill>
        <p:spPr bwMode="auto">
          <a:xfrm>
            <a:off x="899592" y="548681"/>
            <a:ext cx="7344816" cy="518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45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8186" y="1327869"/>
            <a:ext cx="7480211" cy="4581253"/>
          </a:xfrm>
          <a:prstGeom prst="rect">
            <a:avLst/>
          </a:prstGeom>
        </p:spPr>
      </p:pic>
      <p:sp>
        <p:nvSpPr>
          <p:cNvPr id="5" name="TextBox 4"/>
          <p:cNvSpPr txBox="1"/>
          <p:nvPr/>
        </p:nvSpPr>
        <p:spPr>
          <a:xfrm>
            <a:off x="453980" y="515156"/>
            <a:ext cx="8161986" cy="830997"/>
          </a:xfrm>
          <a:prstGeom prst="rect">
            <a:avLst/>
          </a:prstGeom>
          <a:noFill/>
          <a:ln>
            <a:solidFill>
              <a:srgbClr val="FF0000"/>
            </a:solidFill>
          </a:ln>
        </p:spPr>
        <p:txBody>
          <a:bodyPr wrap="square" rtlCol="0">
            <a:spAutoFit/>
          </a:bodyPr>
          <a:lstStyle/>
          <a:p>
            <a:r>
              <a:rPr lang="en-GB" dirty="0" smtClean="0"/>
              <a:t>Log in to Perspective </a:t>
            </a:r>
            <a:r>
              <a:rPr lang="en-GB" dirty="0" err="1" smtClean="0"/>
              <a:t>Lite</a:t>
            </a:r>
            <a:r>
              <a:rPr lang="en-GB" dirty="0" smtClean="0"/>
              <a:t> at</a:t>
            </a:r>
          </a:p>
          <a:p>
            <a:r>
              <a:rPr lang="en-GB" dirty="0"/>
              <a:t>https://</a:t>
            </a:r>
            <a:r>
              <a:rPr lang="en-GB" b="1" dirty="0"/>
              <a:t>perspective</a:t>
            </a:r>
            <a:r>
              <a:rPr lang="en-GB" dirty="0"/>
              <a:t>.angelsolutions.co.uk/</a:t>
            </a:r>
          </a:p>
        </p:txBody>
      </p:sp>
    </p:spTree>
    <p:extLst>
      <p:ext uri="{BB962C8B-B14F-4D97-AF65-F5344CB8AC3E}">
        <p14:creationId xmlns:p14="http://schemas.microsoft.com/office/powerpoint/2010/main" val="1431514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1710" y="538547"/>
            <a:ext cx="5328634" cy="6156187"/>
          </a:xfrm>
          <a:prstGeom prst="rect">
            <a:avLst/>
          </a:prstGeom>
        </p:spPr>
      </p:pic>
      <p:cxnSp>
        <p:nvCxnSpPr>
          <p:cNvPr id="6" name="Straight Arrow Connector 5"/>
          <p:cNvCxnSpPr/>
          <p:nvPr/>
        </p:nvCxnSpPr>
        <p:spPr>
          <a:xfrm flipH="1">
            <a:off x="2009104" y="103032"/>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75586" y="103031"/>
            <a:ext cx="3180091" cy="830997"/>
          </a:xfrm>
          <a:prstGeom prst="rect">
            <a:avLst/>
          </a:prstGeom>
          <a:noFill/>
          <a:ln>
            <a:solidFill>
              <a:srgbClr val="FF0000"/>
            </a:solidFill>
          </a:ln>
        </p:spPr>
        <p:txBody>
          <a:bodyPr wrap="square" rtlCol="0">
            <a:spAutoFit/>
          </a:bodyPr>
          <a:lstStyle/>
          <a:p>
            <a:r>
              <a:rPr lang="en-GB" dirty="0" smtClean="0"/>
              <a:t>Click here and go to Document Pool</a:t>
            </a:r>
            <a:endParaRPr lang="en-GB" dirty="0"/>
          </a:p>
        </p:txBody>
      </p:sp>
    </p:spTree>
    <p:extLst>
      <p:ext uri="{BB962C8B-B14F-4D97-AF65-F5344CB8AC3E}">
        <p14:creationId xmlns:p14="http://schemas.microsoft.com/office/powerpoint/2010/main" val="1345879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6151" y="310515"/>
            <a:ext cx="7471981" cy="6132488"/>
          </a:xfrm>
          <a:prstGeom prst="rect">
            <a:avLst/>
          </a:prstGeom>
        </p:spPr>
      </p:pic>
      <p:cxnSp>
        <p:nvCxnSpPr>
          <p:cNvPr id="3" name="Straight Arrow Connector 2"/>
          <p:cNvCxnSpPr/>
          <p:nvPr/>
        </p:nvCxnSpPr>
        <p:spPr>
          <a:xfrm flipH="1">
            <a:off x="7221649" y="4672152"/>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88132" y="4284292"/>
            <a:ext cx="911210" cy="1323439"/>
          </a:xfrm>
          <a:prstGeom prst="rect">
            <a:avLst/>
          </a:prstGeom>
          <a:noFill/>
          <a:ln>
            <a:solidFill>
              <a:srgbClr val="FF0000"/>
            </a:solidFill>
          </a:ln>
        </p:spPr>
        <p:txBody>
          <a:bodyPr wrap="square" rtlCol="0">
            <a:spAutoFit/>
          </a:bodyPr>
          <a:lstStyle/>
          <a:p>
            <a:r>
              <a:rPr lang="en-GB" sz="2000" dirty="0" smtClean="0">
                <a:latin typeface="+mn-lt"/>
              </a:rPr>
              <a:t>Select what you want</a:t>
            </a:r>
            <a:endParaRPr lang="en-GB" sz="2000" dirty="0">
              <a:latin typeface="+mn-lt"/>
            </a:endParaRPr>
          </a:p>
        </p:txBody>
      </p:sp>
    </p:spTree>
    <p:extLst>
      <p:ext uri="{BB962C8B-B14F-4D97-AF65-F5344CB8AC3E}">
        <p14:creationId xmlns:p14="http://schemas.microsoft.com/office/powerpoint/2010/main" val="23940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203" y="528271"/>
            <a:ext cx="6664541" cy="5323889"/>
          </a:xfrm>
          <a:prstGeom prst="rect">
            <a:avLst/>
          </a:prstGeom>
        </p:spPr>
      </p:pic>
      <p:sp>
        <p:nvSpPr>
          <p:cNvPr id="3" name="TextBox 2"/>
          <p:cNvSpPr txBox="1"/>
          <p:nvPr/>
        </p:nvSpPr>
        <p:spPr>
          <a:xfrm>
            <a:off x="7212881" y="528271"/>
            <a:ext cx="1512605" cy="5078313"/>
          </a:xfrm>
          <a:prstGeom prst="rect">
            <a:avLst/>
          </a:prstGeom>
          <a:noFill/>
          <a:ln>
            <a:solidFill>
              <a:srgbClr val="FF0000"/>
            </a:solidFill>
          </a:ln>
        </p:spPr>
        <p:txBody>
          <a:bodyPr wrap="square" rtlCol="0">
            <a:spAutoFit/>
          </a:bodyPr>
          <a:lstStyle/>
          <a:p>
            <a:r>
              <a:rPr lang="en-GB" sz="2000" dirty="0" smtClean="0">
                <a:latin typeface="+mn-lt"/>
              </a:rPr>
              <a:t>If you select </a:t>
            </a:r>
            <a:r>
              <a:rPr lang="en-GB" sz="2000" b="1" dirty="0" smtClean="0">
                <a:latin typeface="+mn-lt"/>
              </a:rPr>
              <a:t>2016 KS1 to KS2 Progress </a:t>
            </a:r>
            <a:r>
              <a:rPr lang="en-GB" sz="2000" dirty="0" smtClean="0">
                <a:latin typeface="+mn-lt"/>
              </a:rPr>
              <a:t>you will get to your progress reports but also the</a:t>
            </a:r>
          </a:p>
          <a:p>
            <a:r>
              <a:rPr lang="en-GB" sz="2000" b="1" dirty="0" smtClean="0">
                <a:latin typeface="+mn-lt"/>
              </a:rPr>
              <a:t>2016 KS1-2 Slicer</a:t>
            </a:r>
          </a:p>
          <a:p>
            <a:r>
              <a:rPr lang="en-GB" sz="2000" b="1" dirty="0" smtClean="0">
                <a:latin typeface="+mn-lt"/>
              </a:rPr>
              <a:t>This is new this year</a:t>
            </a:r>
          </a:p>
          <a:p>
            <a:endParaRPr lang="en-GB" dirty="0"/>
          </a:p>
        </p:txBody>
      </p:sp>
    </p:spTree>
    <p:extLst>
      <p:ext uri="{BB962C8B-B14F-4D97-AF65-F5344CB8AC3E}">
        <p14:creationId xmlns:p14="http://schemas.microsoft.com/office/powerpoint/2010/main" val="3032565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3621" y="520286"/>
            <a:ext cx="6685946" cy="5697635"/>
          </a:xfrm>
          <a:prstGeom prst="rect">
            <a:avLst/>
          </a:prstGeom>
        </p:spPr>
      </p:pic>
      <p:sp>
        <p:nvSpPr>
          <p:cNvPr id="3" name="TextBox 2"/>
          <p:cNvSpPr txBox="1"/>
          <p:nvPr/>
        </p:nvSpPr>
        <p:spPr>
          <a:xfrm>
            <a:off x="7230425" y="524802"/>
            <a:ext cx="1512605" cy="4401205"/>
          </a:xfrm>
          <a:prstGeom prst="rect">
            <a:avLst/>
          </a:prstGeom>
          <a:noFill/>
          <a:ln>
            <a:solidFill>
              <a:srgbClr val="FF0000"/>
            </a:solidFill>
          </a:ln>
        </p:spPr>
        <p:txBody>
          <a:bodyPr wrap="square" rtlCol="0">
            <a:spAutoFit/>
          </a:bodyPr>
          <a:lstStyle/>
          <a:p>
            <a:r>
              <a:rPr lang="en-GB" sz="2000" dirty="0" smtClean="0">
                <a:latin typeface="+mn-lt"/>
              </a:rPr>
              <a:t>If you want the </a:t>
            </a:r>
            <a:r>
              <a:rPr lang="en-GB" sz="2000" b="1" dirty="0" smtClean="0">
                <a:latin typeface="+mn-lt"/>
              </a:rPr>
              <a:t>Primary Summary Support </a:t>
            </a:r>
            <a:r>
              <a:rPr lang="en-GB" sz="2000" dirty="0" smtClean="0">
                <a:latin typeface="+mn-lt"/>
              </a:rPr>
              <a:t>you will get all schools as an excel file and yours as a PDF</a:t>
            </a:r>
            <a:endParaRPr lang="en-GB" sz="2000" b="1" dirty="0" smtClean="0">
              <a:latin typeface="+mn-lt"/>
            </a:endParaRPr>
          </a:p>
          <a:p>
            <a:r>
              <a:rPr lang="en-GB" sz="2000" dirty="0" smtClean="0">
                <a:latin typeface="+mn-lt"/>
              </a:rPr>
              <a:t>(old One </a:t>
            </a:r>
            <a:r>
              <a:rPr lang="en-GB" sz="2000" dirty="0">
                <a:latin typeface="+mn-lt"/>
              </a:rPr>
              <a:t>P</a:t>
            </a:r>
            <a:r>
              <a:rPr lang="en-GB" sz="2000" dirty="0" smtClean="0">
                <a:latin typeface="+mn-lt"/>
              </a:rPr>
              <a:t>age </a:t>
            </a:r>
            <a:r>
              <a:rPr lang="en-GB" sz="2000" dirty="0">
                <a:latin typeface="+mn-lt"/>
              </a:rPr>
              <a:t>S</a:t>
            </a:r>
            <a:r>
              <a:rPr lang="en-GB" sz="2000" dirty="0" smtClean="0">
                <a:latin typeface="+mn-lt"/>
              </a:rPr>
              <a:t>ummary)</a:t>
            </a:r>
            <a:endParaRPr lang="en-GB" sz="2000" dirty="0">
              <a:latin typeface="+mn-lt"/>
            </a:endParaRPr>
          </a:p>
        </p:txBody>
      </p:sp>
    </p:spTree>
    <p:extLst>
      <p:ext uri="{BB962C8B-B14F-4D97-AF65-F5344CB8AC3E}">
        <p14:creationId xmlns:p14="http://schemas.microsoft.com/office/powerpoint/2010/main" val="726026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980" y="515156"/>
            <a:ext cx="8161986" cy="830997"/>
          </a:xfrm>
          <a:prstGeom prst="rect">
            <a:avLst/>
          </a:prstGeom>
          <a:noFill/>
          <a:ln>
            <a:solidFill>
              <a:srgbClr val="FF0000"/>
            </a:solidFill>
          </a:ln>
        </p:spPr>
        <p:txBody>
          <a:bodyPr wrap="square" rtlCol="0">
            <a:spAutoFit/>
          </a:bodyPr>
          <a:lstStyle/>
          <a:p>
            <a:r>
              <a:rPr lang="en-GB" dirty="0" smtClean="0"/>
              <a:t>Log in to FFT</a:t>
            </a:r>
          </a:p>
          <a:p>
            <a:r>
              <a:rPr lang="en-GB" dirty="0"/>
              <a:t>https://</a:t>
            </a:r>
            <a:r>
              <a:rPr lang="en-GB" b="1" dirty="0"/>
              <a:t>fftaspire</a:t>
            </a:r>
            <a:r>
              <a:rPr lang="en-GB" dirty="0"/>
              <a:t>.org/</a:t>
            </a:r>
            <a:endParaRPr lang="en-GB" dirty="0" smtClean="0"/>
          </a:p>
        </p:txBody>
      </p:sp>
      <p:pic>
        <p:nvPicPr>
          <p:cNvPr id="4" name="Picture 3"/>
          <p:cNvPicPr>
            <a:picLocks noChangeAspect="1"/>
          </p:cNvPicPr>
          <p:nvPr/>
        </p:nvPicPr>
        <p:blipFill>
          <a:blip r:embed="rId3"/>
          <a:stretch>
            <a:fillRect/>
          </a:stretch>
        </p:blipFill>
        <p:spPr>
          <a:xfrm>
            <a:off x="1236372" y="1408770"/>
            <a:ext cx="6056291" cy="4719091"/>
          </a:xfrm>
          <a:prstGeom prst="rect">
            <a:avLst/>
          </a:prstGeom>
        </p:spPr>
      </p:pic>
    </p:spTree>
    <p:extLst>
      <p:ext uri="{BB962C8B-B14F-4D97-AF65-F5344CB8AC3E}">
        <p14:creationId xmlns:p14="http://schemas.microsoft.com/office/powerpoint/2010/main" val="1076974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4717" y="597257"/>
            <a:ext cx="7715250" cy="5715000"/>
          </a:xfrm>
          <a:prstGeom prst="rect">
            <a:avLst/>
          </a:prstGeom>
        </p:spPr>
      </p:pic>
      <p:cxnSp>
        <p:nvCxnSpPr>
          <p:cNvPr id="3" name="Straight Arrow Connector 2"/>
          <p:cNvCxnSpPr/>
          <p:nvPr/>
        </p:nvCxnSpPr>
        <p:spPr>
          <a:xfrm flipH="1">
            <a:off x="5550616" y="138789"/>
            <a:ext cx="666482" cy="6310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057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9" y="581025"/>
            <a:ext cx="8238392" cy="614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574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7" y="770792"/>
            <a:ext cx="8167779" cy="579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2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2</a:t>
            </a:fld>
            <a:endParaRPr lang="en-US" sz="1400" smtClean="0">
              <a:latin typeface="Arial" pitchFamily="34" charset="0"/>
            </a:endParaRPr>
          </a:p>
        </p:txBody>
      </p:sp>
      <p:sp>
        <p:nvSpPr>
          <p:cNvPr id="13314" name="Rectangle 2"/>
          <p:cNvSpPr>
            <a:spLocks noGrp="1" noChangeArrowheads="1"/>
          </p:cNvSpPr>
          <p:nvPr>
            <p:ph type="title"/>
          </p:nvPr>
        </p:nvSpPr>
        <p:spPr>
          <a:xfrm>
            <a:off x="467544" y="260648"/>
            <a:ext cx="8424936" cy="576064"/>
          </a:xfrm>
          <a:ln cmpd="dbl">
            <a:solidFill>
              <a:schemeClr val="bg2"/>
            </a:solidFill>
          </a:ln>
        </p:spPr>
        <p:txBody>
          <a:bodyPr/>
          <a:lstStyle/>
          <a:p>
            <a:pPr>
              <a:defRPr/>
            </a:pPr>
            <a:r>
              <a:rPr lang="en-US" sz="2800" b="1" dirty="0" smtClean="0">
                <a:ea typeface="+mj-ea"/>
              </a:rPr>
              <a:t>Primary Overview for 2016</a:t>
            </a:r>
          </a:p>
        </p:txBody>
      </p:sp>
      <p:sp>
        <p:nvSpPr>
          <p:cNvPr id="13315" name="Rectangle 3"/>
          <p:cNvSpPr>
            <a:spLocks noGrp="1" noChangeArrowheads="1"/>
          </p:cNvSpPr>
          <p:nvPr>
            <p:ph type="body" idx="1"/>
          </p:nvPr>
        </p:nvSpPr>
        <p:spPr>
          <a:xfrm>
            <a:off x="467544" y="836712"/>
            <a:ext cx="8352928" cy="5544616"/>
          </a:xfrm>
          <a:ln>
            <a:solidFill>
              <a:schemeClr val="bg2"/>
            </a:solidFill>
          </a:ln>
        </p:spPr>
        <p:txBody>
          <a:bodyPr/>
          <a:lstStyle/>
          <a:p>
            <a:pPr marL="457200" lvl="1" indent="0">
              <a:buNone/>
              <a:defRPr/>
            </a:pPr>
            <a:endParaRPr lang="en-US" dirty="0"/>
          </a:p>
          <a:p>
            <a:pPr lvl="1">
              <a:defRPr/>
            </a:pPr>
            <a:endParaRPr lang="en-US" dirty="0" smtClean="0">
              <a:ea typeface="+mn-ea"/>
            </a:endParaRPr>
          </a:p>
        </p:txBody>
      </p:sp>
      <p:graphicFrame>
        <p:nvGraphicFramePr>
          <p:cNvPr id="2" name="Table 1"/>
          <p:cNvGraphicFramePr>
            <a:graphicFrameLocks noGrp="1"/>
          </p:cNvGraphicFramePr>
          <p:nvPr>
            <p:extLst>
              <p:ext uri="{D42A27DB-BD31-4B8C-83A1-F6EECF244321}">
                <p14:modId xmlns:p14="http://schemas.microsoft.com/office/powerpoint/2010/main" val="759808313"/>
              </p:ext>
            </p:extLst>
          </p:nvPr>
        </p:nvGraphicFramePr>
        <p:xfrm>
          <a:off x="539552" y="825657"/>
          <a:ext cx="7920880" cy="2819367"/>
        </p:xfrm>
        <a:graphic>
          <a:graphicData uri="http://schemas.openxmlformats.org/drawingml/2006/table">
            <a:tbl>
              <a:tblPr firstRow="1" bandRow="1">
                <a:tableStyleId>{5C22544A-7EE6-4342-B048-85BDC9FD1C3A}</a:tableStyleId>
              </a:tblPr>
              <a:tblGrid>
                <a:gridCol w="3816424"/>
                <a:gridCol w="2160240"/>
                <a:gridCol w="1944216"/>
              </a:tblGrid>
              <a:tr h="685333">
                <a:tc>
                  <a:txBody>
                    <a:bodyPr/>
                    <a:lstStyle/>
                    <a:p>
                      <a:r>
                        <a:rPr lang="en-GB" sz="1200" dirty="0" smtClean="0"/>
                        <a:t>Early</a:t>
                      </a:r>
                      <a:r>
                        <a:rPr lang="en-GB" sz="1200" baseline="0" dirty="0" smtClean="0"/>
                        <a:t> Years and Key Stage 1</a:t>
                      </a:r>
                      <a:endParaRPr lang="en-GB" sz="1200" dirty="0"/>
                    </a:p>
                  </a:txBody>
                  <a:tcPr/>
                </a:tc>
                <a:tc>
                  <a:txBody>
                    <a:bodyPr/>
                    <a:lstStyle/>
                    <a:p>
                      <a:pPr algn="ctr"/>
                      <a:r>
                        <a:rPr lang="en-GB" sz="1200" dirty="0" smtClean="0"/>
                        <a:t>Essex</a:t>
                      </a:r>
                      <a:endParaRPr lang="en-GB" sz="1200" dirty="0"/>
                    </a:p>
                  </a:txBody>
                  <a:tcPr>
                    <a:lnT w="12700" cap="flat" cmpd="sng" algn="ctr">
                      <a:solidFill>
                        <a:schemeClr val="tx1"/>
                      </a:solidFill>
                      <a:prstDash val="solid"/>
                      <a:round/>
                      <a:headEnd type="none" w="med" len="med"/>
                      <a:tailEnd type="none" w="med" len="med"/>
                    </a:lnT>
                  </a:tcPr>
                </a:tc>
                <a:tc>
                  <a:txBody>
                    <a:bodyPr/>
                    <a:lstStyle/>
                    <a:p>
                      <a:pPr algn="ctr"/>
                      <a:r>
                        <a:rPr lang="en-GB" sz="1200" dirty="0" smtClean="0"/>
                        <a:t>England</a:t>
                      </a:r>
                      <a:endParaRPr lang="en-GB" sz="1200" dirty="0"/>
                    </a:p>
                  </a:txBody>
                  <a:tcPr/>
                </a:tc>
              </a:tr>
              <a:tr h="299484">
                <a:tc>
                  <a:txBody>
                    <a:bodyPr/>
                    <a:lstStyle/>
                    <a:p>
                      <a:r>
                        <a:rPr lang="en-GB" sz="1200" b="1" dirty="0" smtClean="0"/>
                        <a:t>EYFS GLD</a:t>
                      </a:r>
                      <a:endParaRPr lang="en-GB" sz="1200" b="1" dirty="0"/>
                    </a:p>
                  </a:txBody>
                  <a:tcPr/>
                </a:tc>
                <a:tc>
                  <a:txBody>
                    <a:bodyPr/>
                    <a:lstStyle/>
                    <a:p>
                      <a:pPr algn="ctr"/>
                      <a:r>
                        <a:rPr lang="en-GB" sz="1200" b="1" dirty="0" smtClean="0"/>
                        <a:t>72%</a:t>
                      </a:r>
                      <a:endParaRPr lang="en-GB" sz="1200" b="1" dirty="0"/>
                    </a:p>
                  </a:txBody>
                  <a:tcPr/>
                </a:tc>
                <a:tc>
                  <a:txBody>
                    <a:bodyPr/>
                    <a:lstStyle/>
                    <a:p>
                      <a:pPr algn="ctr"/>
                      <a:r>
                        <a:rPr lang="en-GB" sz="1200" b="1" dirty="0" smtClean="0"/>
                        <a:t>69%</a:t>
                      </a:r>
                      <a:endParaRPr lang="en-GB" sz="1200" b="1" dirty="0"/>
                    </a:p>
                  </a:txBody>
                  <a:tcPr/>
                </a:tc>
              </a:tr>
              <a:tr h="310979">
                <a:tc>
                  <a:txBody>
                    <a:bodyPr/>
                    <a:lstStyle/>
                    <a:p>
                      <a:r>
                        <a:rPr lang="en-GB" sz="1200" b="1" dirty="0" smtClean="0"/>
                        <a:t>Year 1 Phonics (required level)</a:t>
                      </a:r>
                      <a:endParaRPr lang="en-GB" sz="1200" b="1" dirty="0"/>
                    </a:p>
                  </a:txBody>
                  <a:tcPr/>
                </a:tc>
                <a:tc>
                  <a:txBody>
                    <a:bodyPr/>
                    <a:lstStyle/>
                    <a:p>
                      <a:pPr algn="ctr"/>
                      <a:r>
                        <a:rPr lang="en-GB" sz="1200" b="1" dirty="0" smtClean="0"/>
                        <a:t>81%</a:t>
                      </a:r>
                      <a:endParaRPr lang="en-GB" sz="1200" b="1" dirty="0"/>
                    </a:p>
                  </a:txBody>
                  <a:tcPr/>
                </a:tc>
                <a:tc>
                  <a:txBody>
                    <a:bodyPr/>
                    <a:lstStyle/>
                    <a:p>
                      <a:pPr algn="ctr"/>
                      <a:r>
                        <a:rPr lang="en-GB" sz="1200" b="1" dirty="0" smtClean="0"/>
                        <a:t>81%</a:t>
                      </a:r>
                      <a:endParaRPr lang="en-GB" sz="1200" b="1" dirty="0"/>
                    </a:p>
                  </a:txBody>
                  <a:tcPr/>
                </a:tc>
              </a:tr>
              <a:tr h="408417">
                <a:tc>
                  <a:txBody>
                    <a:bodyPr/>
                    <a:lstStyle/>
                    <a:p>
                      <a:r>
                        <a:rPr lang="en-GB" sz="1200" b="1" dirty="0" smtClean="0"/>
                        <a:t>KS1</a:t>
                      </a:r>
                      <a:r>
                        <a:rPr lang="en-GB" sz="1200" b="1" baseline="0" dirty="0" smtClean="0"/>
                        <a:t> Reading - at least expected standard</a:t>
                      </a:r>
                      <a:endParaRPr lang="en-GB" sz="1200" b="1" dirty="0"/>
                    </a:p>
                  </a:txBody>
                  <a:tcPr/>
                </a:tc>
                <a:tc>
                  <a:txBody>
                    <a:bodyPr/>
                    <a:lstStyle/>
                    <a:p>
                      <a:pPr algn="ctr"/>
                      <a:r>
                        <a:rPr lang="en-GB" sz="1200" b="1" dirty="0" smtClean="0"/>
                        <a:t>77%</a:t>
                      </a:r>
                      <a:endParaRPr lang="en-GB" sz="1200" b="1" dirty="0"/>
                    </a:p>
                  </a:txBody>
                  <a:tcPr/>
                </a:tc>
                <a:tc>
                  <a:txBody>
                    <a:bodyPr/>
                    <a:lstStyle/>
                    <a:p>
                      <a:pPr algn="ctr"/>
                      <a:r>
                        <a:rPr lang="en-GB" sz="1200" b="1" dirty="0" smtClean="0"/>
                        <a:t>74%</a:t>
                      </a:r>
                      <a:endParaRPr lang="en-GB" sz="1200" b="1" dirty="0"/>
                    </a:p>
                  </a:txBody>
                  <a:tcPr/>
                </a:tc>
              </a:tr>
              <a:tr h="3517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KS1 Writing</a:t>
                      </a:r>
                      <a:r>
                        <a:rPr lang="en-GB" sz="1200" b="1" baseline="0" dirty="0" smtClean="0"/>
                        <a:t> - at least expected standard</a:t>
                      </a:r>
                      <a:endParaRPr lang="en-GB" sz="1200" b="1" dirty="0" smtClean="0"/>
                    </a:p>
                  </a:txBody>
                  <a:tcPr/>
                </a:tc>
                <a:tc>
                  <a:txBody>
                    <a:bodyPr/>
                    <a:lstStyle/>
                    <a:p>
                      <a:pPr algn="ctr"/>
                      <a:r>
                        <a:rPr lang="en-GB" sz="1200" b="1" dirty="0" smtClean="0"/>
                        <a:t>68%</a:t>
                      </a:r>
                      <a:endParaRPr lang="en-GB" sz="1200" b="1" dirty="0"/>
                    </a:p>
                  </a:txBody>
                  <a:tcPr/>
                </a:tc>
                <a:tc>
                  <a:txBody>
                    <a:bodyPr/>
                    <a:lstStyle/>
                    <a:p>
                      <a:pPr algn="ctr"/>
                      <a:r>
                        <a:rPr lang="en-GB" sz="1200" b="1" dirty="0" smtClean="0"/>
                        <a:t>65%</a:t>
                      </a:r>
                      <a:endParaRPr lang="en-GB" sz="1200" b="1" dirty="0"/>
                    </a:p>
                  </a:txBody>
                  <a:tcPr/>
                </a:tc>
              </a:tr>
              <a:tr h="4492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KS1 Maths</a:t>
                      </a:r>
                      <a:r>
                        <a:rPr lang="en-GB" sz="1200" b="1" baseline="0" dirty="0" smtClean="0"/>
                        <a:t>  - at least expected standard</a:t>
                      </a:r>
                      <a:endParaRPr lang="en-GB" sz="1200" b="1" dirty="0" smtClean="0"/>
                    </a:p>
                  </a:txBody>
                  <a:tcPr/>
                </a:tc>
                <a:tc>
                  <a:txBody>
                    <a:bodyPr/>
                    <a:lstStyle/>
                    <a:p>
                      <a:pPr algn="ctr"/>
                      <a:r>
                        <a:rPr lang="en-GB" sz="1200" b="1" dirty="0" smtClean="0"/>
                        <a:t>74%</a:t>
                      </a:r>
                      <a:endParaRPr lang="en-GB" sz="1200" b="1" dirty="0"/>
                    </a:p>
                  </a:txBody>
                  <a:tcPr/>
                </a:tc>
                <a:tc>
                  <a:txBody>
                    <a:bodyPr/>
                    <a:lstStyle/>
                    <a:p>
                      <a:pPr algn="ctr"/>
                      <a:r>
                        <a:rPr lang="en-GB" sz="1200" b="1" dirty="0" smtClean="0"/>
                        <a:t>73%</a:t>
                      </a:r>
                      <a:endParaRPr lang="en-GB" sz="1200" b="1" dirty="0"/>
                    </a:p>
                  </a:txBody>
                  <a:tcPr/>
                </a:tc>
              </a:tr>
              <a:tr h="314140">
                <a:tc>
                  <a:txBody>
                    <a:bodyPr/>
                    <a:lstStyle/>
                    <a:p>
                      <a:r>
                        <a:rPr lang="en-GB" sz="1200" b="1" dirty="0" smtClean="0"/>
                        <a:t>KS1 RWM</a:t>
                      </a:r>
                      <a:r>
                        <a:rPr lang="en-GB" sz="1200" b="1" baseline="0" dirty="0" smtClean="0"/>
                        <a:t> -</a:t>
                      </a:r>
                      <a:r>
                        <a:rPr lang="en-GB" sz="1200" b="1" dirty="0" smtClean="0"/>
                        <a:t> at least expected standard</a:t>
                      </a:r>
                      <a:endParaRPr lang="en-GB" sz="1200" b="1" dirty="0"/>
                    </a:p>
                  </a:txBody>
                  <a:tcPr/>
                </a:tc>
                <a:tc>
                  <a:txBody>
                    <a:bodyPr/>
                    <a:lstStyle/>
                    <a:p>
                      <a:pPr algn="ctr"/>
                      <a:r>
                        <a:rPr lang="en-GB" sz="1200" b="1" dirty="0" smtClean="0"/>
                        <a:t>63%</a:t>
                      </a:r>
                      <a:endParaRPr lang="en-GB" sz="1200" b="1" dirty="0"/>
                    </a:p>
                  </a:txBody>
                  <a:tcPr/>
                </a:tc>
                <a:tc>
                  <a:txBody>
                    <a:bodyPr/>
                    <a:lstStyle/>
                    <a:p>
                      <a:pPr algn="ctr"/>
                      <a:endParaRPr lang="en-GB" sz="1200" b="1"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60981638"/>
              </p:ext>
            </p:extLst>
          </p:nvPr>
        </p:nvGraphicFramePr>
        <p:xfrm>
          <a:off x="539552" y="3429000"/>
          <a:ext cx="7920880" cy="2942208"/>
        </p:xfrm>
        <a:graphic>
          <a:graphicData uri="http://schemas.openxmlformats.org/drawingml/2006/table">
            <a:tbl>
              <a:tblPr firstRow="1" bandRow="1">
                <a:tableStyleId>{5C22544A-7EE6-4342-B048-85BDC9FD1C3A}</a:tableStyleId>
              </a:tblPr>
              <a:tblGrid>
                <a:gridCol w="3816424"/>
                <a:gridCol w="2160240"/>
                <a:gridCol w="1944216"/>
              </a:tblGrid>
              <a:tr h="346328">
                <a:tc>
                  <a:txBody>
                    <a:bodyPr/>
                    <a:lstStyle/>
                    <a:p>
                      <a:r>
                        <a:rPr lang="en-GB" sz="1200" dirty="0" smtClean="0"/>
                        <a:t>Key Stage 2</a:t>
                      </a:r>
                      <a:endParaRPr lang="en-GB" sz="1200" dirty="0"/>
                    </a:p>
                  </a:txBody>
                  <a:tcPr/>
                </a:tc>
                <a:tc>
                  <a:txBody>
                    <a:bodyPr/>
                    <a:lstStyle/>
                    <a:p>
                      <a:pPr algn="ctr"/>
                      <a:r>
                        <a:rPr lang="en-GB" sz="1200" dirty="0" smtClean="0"/>
                        <a:t>Essex</a:t>
                      </a:r>
                      <a:endParaRPr lang="en-GB" sz="1200" dirty="0"/>
                    </a:p>
                  </a:txBody>
                  <a:tcPr/>
                </a:tc>
                <a:tc>
                  <a:txBody>
                    <a:bodyPr/>
                    <a:lstStyle/>
                    <a:p>
                      <a:pPr algn="ctr"/>
                      <a:r>
                        <a:rPr lang="en-GB" sz="1200" dirty="0" smtClean="0"/>
                        <a:t>England</a:t>
                      </a:r>
                      <a:endParaRPr lang="en-GB" sz="1200" dirty="0"/>
                    </a:p>
                  </a:txBody>
                  <a:tcPr/>
                </a:tc>
              </a:tr>
              <a:tr h="370840">
                <a:tc>
                  <a:txBody>
                    <a:bodyPr/>
                    <a:lstStyle/>
                    <a:p>
                      <a:r>
                        <a:rPr lang="en-GB" sz="1200" b="1" dirty="0" smtClean="0"/>
                        <a:t>KS2  RWM – at least expected</a:t>
                      </a:r>
                      <a:r>
                        <a:rPr lang="en-GB" sz="1200" b="1" baseline="0" dirty="0" smtClean="0"/>
                        <a:t> standard</a:t>
                      </a:r>
                      <a:endParaRPr lang="en-GB" sz="1200" b="1" dirty="0"/>
                    </a:p>
                  </a:txBody>
                  <a:tcPr/>
                </a:tc>
                <a:tc>
                  <a:txBody>
                    <a:bodyPr/>
                    <a:lstStyle/>
                    <a:p>
                      <a:pPr algn="ctr"/>
                      <a:r>
                        <a:rPr lang="en-GB" sz="1200" b="1" dirty="0" smtClean="0"/>
                        <a:t>56%</a:t>
                      </a:r>
                      <a:endParaRPr lang="en-GB" sz="1200" b="1" dirty="0"/>
                    </a:p>
                  </a:txBody>
                  <a:tcPr/>
                </a:tc>
                <a:tc>
                  <a:txBody>
                    <a:bodyPr/>
                    <a:lstStyle/>
                    <a:p>
                      <a:pPr algn="ctr"/>
                      <a:r>
                        <a:rPr lang="en-GB" sz="1200" b="1" dirty="0" smtClean="0"/>
                        <a:t>53%</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Reading -</a:t>
                      </a:r>
                      <a:r>
                        <a:rPr lang="en-GB" sz="1200" b="1" baseline="0" dirty="0" smtClean="0"/>
                        <a:t> at least expected standard</a:t>
                      </a:r>
                      <a:endParaRPr lang="en-GB" sz="1200" b="1" dirty="0" smtClean="0"/>
                    </a:p>
                  </a:txBody>
                  <a:tcPr/>
                </a:tc>
                <a:tc>
                  <a:txBody>
                    <a:bodyPr/>
                    <a:lstStyle/>
                    <a:p>
                      <a:pPr algn="ctr"/>
                      <a:r>
                        <a:rPr lang="en-GB" sz="1200" b="1" dirty="0" smtClean="0"/>
                        <a:t>67%</a:t>
                      </a:r>
                      <a:endParaRPr lang="en-GB" sz="1200" b="1" dirty="0"/>
                    </a:p>
                  </a:txBody>
                  <a:tcPr/>
                </a:tc>
                <a:tc>
                  <a:txBody>
                    <a:bodyPr/>
                    <a:lstStyle/>
                    <a:p>
                      <a:pPr algn="ctr"/>
                      <a:r>
                        <a:rPr lang="en-GB" sz="1200" b="1" dirty="0" smtClean="0"/>
                        <a:t>66%</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a:t>
                      </a:r>
                      <a:r>
                        <a:rPr lang="en-GB" sz="1200" b="1" baseline="0" dirty="0" smtClean="0"/>
                        <a:t> </a:t>
                      </a:r>
                      <a:r>
                        <a:rPr lang="en-GB" sz="1200" b="1" dirty="0" smtClean="0"/>
                        <a:t>Writing </a:t>
                      </a:r>
                      <a:r>
                        <a:rPr lang="en-GB" sz="1200" b="1" baseline="0" dirty="0" smtClean="0"/>
                        <a:t> - at least expected standard</a:t>
                      </a:r>
                      <a:endParaRPr lang="en-GB" sz="1200" b="1" dirty="0" smtClean="0"/>
                    </a:p>
                  </a:txBody>
                  <a:tcPr/>
                </a:tc>
                <a:tc>
                  <a:txBody>
                    <a:bodyPr/>
                    <a:lstStyle/>
                    <a:p>
                      <a:pPr algn="ctr"/>
                      <a:r>
                        <a:rPr lang="en-GB" sz="1200" b="1" dirty="0" smtClean="0"/>
                        <a:t>76%</a:t>
                      </a:r>
                      <a:endParaRPr lang="en-GB" sz="1200" b="1" dirty="0"/>
                    </a:p>
                  </a:txBody>
                  <a:tcPr/>
                </a:tc>
                <a:tc>
                  <a:txBody>
                    <a:bodyPr/>
                    <a:lstStyle/>
                    <a:p>
                      <a:pPr algn="ctr"/>
                      <a:r>
                        <a:rPr lang="en-GB" sz="1200" b="1" dirty="0" smtClean="0"/>
                        <a:t>73%</a:t>
                      </a:r>
                      <a:endParaRPr lang="en-GB" sz="1200"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KS2 Maths </a:t>
                      </a:r>
                      <a:r>
                        <a:rPr lang="en-GB" sz="1200" b="1" baseline="0" dirty="0" smtClean="0"/>
                        <a:t> - at least expected standard</a:t>
                      </a:r>
                      <a:endParaRPr lang="en-GB" sz="1200" b="1" dirty="0" smtClean="0"/>
                    </a:p>
                  </a:txBody>
                  <a:tcPr/>
                </a:tc>
                <a:tc>
                  <a:txBody>
                    <a:bodyPr/>
                    <a:lstStyle/>
                    <a:p>
                      <a:pPr algn="ctr"/>
                      <a:r>
                        <a:rPr lang="en-GB" sz="1200" b="1" dirty="0" smtClean="0"/>
                        <a:t>71%</a:t>
                      </a:r>
                      <a:endParaRPr lang="en-GB" sz="1200" b="1" dirty="0"/>
                    </a:p>
                  </a:txBody>
                  <a:tcPr/>
                </a:tc>
                <a:tc>
                  <a:txBody>
                    <a:bodyPr/>
                    <a:lstStyle/>
                    <a:p>
                      <a:pPr algn="ctr"/>
                      <a:r>
                        <a:rPr lang="en-GB" sz="1200" b="1" dirty="0" smtClean="0"/>
                        <a:t>70%</a:t>
                      </a:r>
                      <a:endParaRPr lang="en-GB" sz="1200" b="1" dirty="0"/>
                    </a:p>
                  </a:txBody>
                  <a:tcPr/>
                </a:tc>
              </a:tr>
              <a:tr h="370840">
                <a:tc>
                  <a:txBody>
                    <a:bodyPr/>
                    <a:lstStyle/>
                    <a:p>
                      <a:r>
                        <a:rPr lang="en-GB" sz="1200" b="1" dirty="0" smtClean="0"/>
                        <a:t>KS1-2 Progress  score  - Reading</a:t>
                      </a:r>
                      <a:endParaRPr lang="en-GB" sz="1200" b="1" dirty="0"/>
                    </a:p>
                  </a:txBody>
                  <a:tcPr/>
                </a:tc>
                <a:tc>
                  <a:txBody>
                    <a:bodyPr/>
                    <a:lstStyle/>
                    <a:p>
                      <a:pPr algn="ctr"/>
                      <a:r>
                        <a:rPr lang="en-GB" sz="1200" b="1" dirty="0" smtClean="0"/>
                        <a:t>-0.22</a:t>
                      </a:r>
                      <a:endParaRPr lang="en-GB" sz="1200" b="1" dirty="0"/>
                    </a:p>
                  </a:txBody>
                  <a:tcPr/>
                </a:tc>
                <a:tc>
                  <a:txBody>
                    <a:bodyPr/>
                    <a:lstStyle/>
                    <a:p>
                      <a:pPr algn="ctr"/>
                      <a:r>
                        <a:rPr lang="en-GB" sz="1200" b="1" dirty="0" smtClean="0"/>
                        <a:t>0</a:t>
                      </a:r>
                      <a:endParaRPr lang="en-GB" sz="1200" b="1" dirty="0"/>
                    </a:p>
                  </a:txBody>
                  <a:tcPr/>
                </a:tc>
              </a:tr>
              <a:tr h="370840">
                <a:tc>
                  <a:txBody>
                    <a:bodyPr/>
                    <a:lstStyle/>
                    <a:p>
                      <a:r>
                        <a:rPr lang="en-GB" sz="1200" b="1" dirty="0" smtClean="0"/>
                        <a:t>KS1-2 Progress</a:t>
                      </a:r>
                      <a:r>
                        <a:rPr lang="en-GB" sz="1200" b="1" baseline="0" dirty="0" smtClean="0"/>
                        <a:t> score  - </a:t>
                      </a:r>
                      <a:r>
                        <a:rPr lang="en-GB" sz="1200" b="1" dirty="0" smtClean="0"/>
                        <a:t>Writing</a:t>
                      </a:r>
                      <a:endParaRPr lang="en-GB" sz="1200" b="1" dirty="0"/>
                    </a:p>
                  </a:txBody>
                  <a:tcPr/>
                </a:tc>
                <a:tc>
                  <a:txBody>
                    <a:bodyPr/>
                    <a:lstStyle/>
                    <a:p>
                      <a:pPr algn="ctr"/>
                      <a:r>
                        <a:rPr lang="en-GB" sz="1200" b="1" dirty="0" smtClean="0"/>
                        <a:t>0.41</a:t>
                      </a:r>
                      <a:endParaRPr lang="en-GB" sz="1200" b="1" dirty="0"/>
                    </a:p>
                  </a:txBody>
                  <a:tcPr/>
                </a:tc>
                <a:tc>
                  <a:txBody>
                    <a:bodyPr/>
                    <a:lstStyle/>
                    <a:p>
                      <a:pPr algn="ctr"/>
                      <a:r>
                        <a:rPr lang="en-GB" sz="1200" b="1" dirty="0" smtClean="0"/>
                        <a:t>0</a:t>
                      </a:r>
                      <a:endParaRPr lang="en-GB" sz="1200" b="1" dirty="0"/>
                    </a:p>
                  </a:txBody>
                  <a:tcPr/>
                </a:tc>
              </a:tr>
              <a:tr h="370840">
                <a:tc>
                  <a:txBody>
                    <a:bodyPr/>
                    <a:lstStyle/>
                    <a:p>
                      <a:r>
                        <a:rPr lang="en-GB" sz="1200" b="1" dirty="0" smtClean="0"/>
                        <a:t>KS1-2 P</a:t>
                      </a:r>
                      <a:r>
                        <a:rPr lang="en-GB" sz="1200" b="1" baseline="0" dirty="0" smtClean="0"/>
                        <a:t>rogress  score - Maths</a:t>
                      </a:r>
                      <a:endParaRPr lang="en-GB" sz="1200" b="1" dirty="0"/>
                    </a:p>
                  </a:txBody>
                  <a:tcPr/>
                </a:tc>
                <a:tc>
                  <a:txBody>
                    <a:bodyPr/>
                    <a:lstStyle/>
                    <a:p>
                      <a:pPr algn="ctr"/>
                      <a:r>
                        <a:rPr lang="en-GB" sz="1200" b="1" dirty="0" smtClean="0"/>
                        <a:t>0.04</a:t>
                      </a:r>
                      <a:endParaRPr lang="en-GB" sz="1200" b="1" dirty="0"/>
                    </a:p>
                  </a:txBody>
                  <a:tcPr/>
                </a:tc>
                <a:tc>
                  <a:txBody>
                    <a:bodyPr/>
                    <a:lstStyle/>
                    <a:p>
                      <a:pPr algn="ctr"/>
                      <a:r>
                        <a:rPr lang="en-GB" sz="1200" b="1" dirty="0" smtClean="0"/>
                        <a:t>0</a:t>
                      </a:r>
                      <a:endParaRPr lang="en-GB" sz="1200" b="1" dirty="0"/>
                    </a:p>
                  </a:txBody>
                  <a:tcPr/>
                </a:tc>
              </a:tr>
            </a:tbl>
          </a:graphicData>
        </a:graphic>
      </p:graphicFrame>
    </p:spTree>
    <p:extLst>
      <p:ext uri="{BB962C8B-B14F-4D97-AF65-F5344CB8AC3E}">
        <p14:creationId xmlns:p14="http://schemas.microsoft.com/office/powerpoint/2010/main" val="1300631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83" y="671514"/>
            <a:ext cx="8110079" cy="585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870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848600" cy="1368152"/>
          </a:xfrm>
        </p:spPr>
        <p:txBody>
          <a:bodyPr/>
          <a:lstStyle/>
          <a:p>
            <a:r>
              <a:rPr lang="en-GB" b="1" dirty="0"/>
              <a:t>Raise the achievement of all disadvantaged children</a:t>
            </a:r>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21</a:t>
            </a:fld>
            <a:endParaRPr lang="en-US">
              <a:solidFill>
                <a:schemeClr val="tx1"/>
              </a:solidFill>
            </a:endParaRPr>
          </a:p>
        </p:txBody>
      </p:sp>
    </p:spTree>
    <p:extLst>
      <p:ext uri="{BB962C8B-B14F-4D97-AF65-F5344CB8AC3E}">
        <p14:creationId xmlns:p14="http://schemas.microsoft.com/office/powerpoint/2010/main" val="190288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990656" cy="1008112"/>
          </a:xfrm>
        </p:spPr>
        <p:txBody>
          <a:bodyPr/>
          <a:lstStyle/>
          <a:p>
            <a:r>
              <a:rPr lang="en-GB" b="1" dirty="0" smtClean="0"/>
              <a:t>Support for school self evaluation</a:t>
            </a:r>
            <a:endParaRPr lang="en-GB" b="1" dirty="0"/>
          </a:p>
        </p:txBody>
      </p:sp>
      <p:sp>
        <p:nvSpPr>
          <p:cNvPr id="3" name="Subtitle 2"/>
          <p:cNvSpPr>
            <a:spLocks noGrp="1"/>
          </p:cNvSpPr>
          <p:nvPr>
            <p:ph type="subTitle" idx="1"/>
          </p:nvPr>
        </p:nvSpPr>
        <p:spPr>
          <a:xfrm>
            <a:off x="395536" y="1268760"/>
            <a:ext cx="8424936" cy="5112568"/>
          </a:xfrm>
        </p:spPr>
        <p:txBody>
          <a:bodyPr/>
          <a:lstStyle/>
          <a:p>
            <a:r>
              <a:rPr lang="en-US" b="1" dirty="0"/>
              <a:t>Project 1 </a:t>
            </a:r>
            <a:r>
              <a:rPr lang="en-US" dirty="0"/>
              <a:t>- </a:t>
            </a:r>
            <a:r>
              <a:rPr lang="en-US" dirty="0" err="1"/>
              <a:t>Maximising</a:t>
            </a:r>
            <a:r>
              <a:rPr lang="en-US" dirty="0"/>
              <a:t> the use of the Essex toolkit – to promote the use of the toolkit to support school’s developing their own approaches to self-evaluation of their pupil premium strategy. </a:t>
            </a:r>
            <a:endParaRPr lang="en-US" dirty="0" smtClean="0"/>
          </a:p>
          <a:p>
            <a:pPr marL="0" lvl="8" indent="0">
              <a:buNone/>
              <a:defRPr/>
            </a:pPr>
            <a:r>
              <a:rPr lang="en-US" i="1" dirty="0"/>
              <a:t>NORTH-EAST – Monday 5</a:t>
            </a:r>
            <a:r>
              <a:rPr lang="en-US" i="1" baseline="30000" dirty="0"/>
              <a:t>th</a:t>
            </a:r>
            <a:r>
              <a:rPr lang="en-US" i="1" dirty="0"/>
              <a:t> December at 1:15 </a:t>
            </a:r>
            <a:r>
              <a:rPr lang="en-US" i="1" dirty="0" smtClean="0"/>
              <a:t>p.m.</a:t>
            </a:r>
          </a:p>
          <a:p>
            <a:pPr marL="0" lvl="8" indent="0">
              <a:buNone/>
              <a:defRPr/>
            </a:pPr>
            <a:r>
              <a:rPr lang="en-US" i="1" dirty="0" smtClean="0"/>
              <a:t>Venue</a:t>
            </a:r>
            <a:r>
              <a:rPr lang="en-US" i="1" dirty="0"/>
              <a:t>: Willow Brook Primary School, Colchester</a:t>
            </a:r>
          </a:p>
          <a:p>
            <a:pPr marL="0" lvl="6" indent="0">
              <a:buNone/>
              <a:defRPr/>
            </a:pPr>
            <a:r>
              <a:rPr lang="en-US" i="1" dirty="0"/>
              <a:t>SOUTH – Monday 28</a:t>
            </a:r>
            <a:r>
              <a:rPr lang="en-US" i="1" baseline="30000" dirty="0"/>
              <a:t>th</a:t>
            </a:r>
            <a:r>
              <a:rPr lang="en-US" i="1" dirty="0"/>
              <a:t> November at 1:15 </a:t>
            </a:r>
            <a:r>
              <a:rPr lang="en-US" i="1" dirty="0" smtClean="0"/>
              <a:t>p.m. Venue</a:t>
            </a:r>
            <a:r>
              <a:rPr lang="en-US" i="1" dirty="0"/>
              <a:t>: Lee Chapel Teaching School</a:t>
            </a:r>
          </a:p>
          <a:p>
            <a:r>
              <a:rPr lang="en-US" b="1" dirty="0" smtClean="0"/>
              <a:t>Project </a:t>
            </a:r>
            <a:r>
              <a:rPr lang="en-US" b="1" dirty="0"/>
              <a:t>2 </a:t>
            </a:r>
            <a:r>
              <a:rPr lang="en-US" dirty="0"/>
              <a:t>– Ongoing support for a pupil premium strategy – to provide additional support for identified schools who may be </a:t>
            </a:r>
            <a:r>
              <a:rPr lang="en-US" dirty="0" err="1"/>
              <a:t>Ofsted</a:t>
            </a:r>
            <a:r>
              <a:rPr lang="en-US" dirty="0"/>
              <a:t> good, but gaps are stubborn and therefore differences in achievement are not diminishing</a:t>
            </a:r>
            <a:r>
              <a:rPr lang="en-US" dirty="0" smtClean="0"/>
              <a:t>.</a:t>
            </a:r>
            <a:endParaRPr lang="en-US" dirty="0"/>
          </a:p>
          <a:p>
            <a:r>
              <a:rPr lang="en-US" b="1" dirty="0" smtClean="0"/>
              <a:t>Project </a:t>
            </a:r>
            <a:r>
              <a:rPr lang="en-US" b="1" dirty="0"/>
              <a:t>3 </a:t>
            </a:r>
            <a:r>
              <a:rPr lang="en-US" dirty="0"/>
              <a:t>– Disseminating knowledge from research findings to improve life chances for disadvantaged pupils. </a:t>
            </a:r>
          </a:p>
          <a:p>
            <a:r>
              <a:rPr lang="en-US" dirty="0" smtClean="0"/>
              <a:t>. </a:t>
            </a:r>
            <a:r>
              <a:rPr lang="en-US" dirty="0"/>
              <a:t>	</a:t>
            </a:r>
          </a:p>
          <a:p>
            <a:r>
              <a:rPr lang="en-US" dirty="0"/>
              <a:t>	</a:t>
            </a:r>
          </a:p>
          <a:p>
            <a:endParaRPr lang="en-GB" dirty="0"/>
          </a:p>
        </p:txBody>
      </p:sp>
    </p:spTree>
    <p:extLst>
      <p:ext uri="{BB962C8B-B14F-4D97-AF65-F5344CB8AC3E}">
        <p14:creationId xmlns:p14="http://schemas.microsoft.com/office/powerpoint/2010/main" val="314490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848600" cy="1143000"/>
          </a:xfrm>
        </p:spPr>
        <p:txBody>
          <a:bodyPr/>
          <a:lstStyle/>
          <a:p>
            <a:r>
              <a:rPr lang="en-GB" dirty="0" smtClean="0"/>
              <a:t>What does Ofsted inspect?</a:t>
            </a:r>
            <a:endParaRPr lang="en-GB" dirty="0"/>
          </a:p>
        </p:txBody>
      </p:sp>
      <p:sp>
        <p:nvSpPr>
          <p:cNvPr id="3" name="Content Placeholder 2"/>
          <p:cNvSpPr>
            <a:spLocks noGrp="1"/>
          </p:cNvSpPr>
          <p:nvPr>
            <p:ph idx="1"/>
          </p:nvPr>
        </p:nvSpPr>
        <p:spPr>
          <a:xfrm>
            <a:off x="685800" y="1340768"/>
            <a:ext cx="7848600" cy="4608512"/>
          </a:xfrm>
        </p:spPr>
        <p:txBody>
          <a:bodyPr/>
          <a:lstStyle/>
          <a:p>
            <a:r>
              <a:rPr lang="en-GB" sz="2200" dirty="0" smtClean="0"/>
              <a:t>The level of pupil premium funding received by the school in the current academic year and levels of funding received in previous years</a:t>
            </a:r>
          </a:p>
          <a:p>
            <a:r>
              <a:rPr lang="en-GB" sz="2200" dirty="0" smtClean="0"/>
              <a:t>How leaders and governors have spent the pupil premium, their rationale for this spending and their intended impact</a:t>
            </a:r>
          </a:p>
          <a:p>
            <a:r>
              <a:rPr lang="en-GB" sz="2200" dirty="0" smtClean="0"/>
              <a:t>Any differences made to the learning and progress of disadvantaged pupils as shown by outcomes data and inspection evidence.</a:t>
            </a:r>
          </a:p>
          <a:p>
            <a:pPr marL="0" indent="0">
              <a:buNone/>
            </a:pPr>
            <a:r>
              <a:rPr lang="en-GB" sz="2200" i="1" dirty="0" smtClean="0">
                <a:solidFill>
                  <a:srgbClr val="0070C0"/>
                </a:solidFill>
              </a:rPr>
              <a:t>‘Leaders and governors focus consistently improving outcomes for all pupils, but especially for disadvantaged pupils. They are uncompromising in their ambition’</a:t>
            </a:r>
          </a:p>
          <a:p>
            <a:pPr marL="0" indent="0">
              <a:buNone/>
            </a:pPr>
            <a:r>
              <a:rPr lang="en-GB" sz="2200" dirty="0" smtClean="0"/>
              <a:t>Outstanding statement for leadership and management</a:t>
            </a:r>
            <a:endParaRPr lang="en-GB" sz="22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23</a:t>
            </a:fld>
            <a:endParaRPr lang="en-US">
              <a:solidFill>
                <a:schemeClr val="tx1"/>
              </a:solidFill>
            </a:endParaRPr>
          </a:p>
        </p:txBody>
      </p:sp>
    </p:spTree>
    <p:extLst>
      <p:ext uri="{BB962C8B-B14F-4D97-AF65-F5344CB8AC3E}">
        <p14:creationId xmlns:p14="http://schemas.microsoft.com/office/powerpoint/2010/main" val="49305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296144"/>
          </a:xfrm>
        </p:spPr>
        <p:txBody>
          <a:bodyPr/>
          <a:lstStyle/>
          <a:p>
            <a:r>
              <a:rPr lang="en-GB" b="1" dirty="0" smtClean="0"/>
              <a:t>Checking school reporting</a:t>
            </a:r>
            <a:endParaRPr lang="en-GB" b="1" dirty="0"/>
          </a:p>
        </p:txBody>
      </p:sp>
      <p:sp>
        <p:nvSpPr>
          <p:cNvPr id="3" name="Content Placeholder 2"/>
          <p:cNvSpPr>
            <a:spLocks noGrp="1"/>
          </p:cNvSpPr>
          <p:nvPr>
            <p:ph idx="1"/>
          </p:nvPr>
        </p:nvSpPr>
        <p:spPr>
          <a:xfrm>
            <a:off x="323528" y="1412776"/>
            <a:ext cx="8712968" cy="4536504"/>
          </a:xfrm>
        </p:spPr>
        <p:txBody>
          <a:bodyPr/>
          <a:lstStyle/>
          <a:p>
            <a:pPr marL="0" indent="0">
              <a:buNone/>
            </a:pPr>
            <a:endParaRPr lang="en-GB" sz="2200" dirty="0" smtClean="0"/>
          </a:p>
          <a:p>
            <a:pPr marL="0" indent="0">
              <a:buNone/>
            </a:pPr>
            <a:r>
              <a:rPr lang="en-GB" sz="2200" b="1" dirty="0" smtClean="0"/>
              <a:t>School websites should report the following:</a:t>
            </a:r>
          </a:p>
          <a:p>
            <a:pPr lvl="0"/>
            <a:r>
              <a:rPr lang="en-GB" sz="2200" dirty="0"/>
              <a:t>In the previous academic year 2015/2016:</a:t>
            </a:r>
          </a:p>
          <a:p>
            <a:pPr lvl="1"/>
            <a:r>
              <a:rPr lang="en-GB" sz="2200" dirty="0"/>
              <a:t>How the pupil premium allocation was spent</a:t>
            </a:r>
          </a:p>
          <a:p>
            <a:pPr lvl="1"/>
            <a:r>
              <a:rPr lang="en-GB" sz="2200" dirty="0"/>
              <a:t>The impact </a:t>
            </a:r>
            <a:r>
              <a:rPr lang="en-GB" sz="2200" dirty="0" smtClean="0"/>
              <a:t>of the expenditure on eligible and other pupils.</a:t>
            </a:r>
          </a:p>
          <a:p>
            <a:pPr lvl="1"/>
            <a:endParaRPr lang="en-GB" sz="2200" dirty="0"/>
          </a:p>
          <a:p>
            <a:pPr lvl="1"/>
            <a:r>
              <a:rPr lang="en-GB" sz="2200" dirty="0"/>
              <a:t>Remember that information on the website is for parents and carers so should be presented in a form that they will find accessible. </a:t>
            </a:r>
          </a:p>
          <a:p>
            <a:pPr lvl="1"/>
            <a:endParaRPr lang="en-GB" sz="18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24</a:t>
            </a:fld>
            <a:endParaRPr lang="en-US">
              <a:solidFill>
                <a:schemeClr val="tx1"/>
              </a:solidFill>
            </a:endParaRPr>
          </a:p>
        </p:txBody>
      </p:sp>
    </p:spTree>
    <p:extLst>
      <p:ext uri="{BB962C8B-B14F-4D97-AF65-F5344CB8AC3E}">
        <p14:creationId xmlns:p14="http://schemas.microsoft.com/office/powerpoint/2010/main" val="206067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848600" cy="1224136"/>
          </a:xfrm>
        </p:spPr>
        <p:txBody>
          <a:bodyPr/>
          <a:lstStyle/>
          <a:p>
            <a:r>
              <a:rPr lang="en-GB" dirty="0" smtClean="0"/>
              <a:t>Checking school reporting</a:t>
            </a:r>
            <a:endParaRPr lang="en-GB" dirty="0"/>
          </a:p>
        </p:txBody>
      </p:sp>
      <p:sp>
        <p:nvSpPr>
          <p:cNvPr id="3" name="Content Placeholder 2"/>
          <p:cNvSpPr>
            <a:spLocks noGrp="1"/>
          </p:cNvSpPr>
          <p:nvPr>
            <p:ph idx="1"/>
          </p:nvPr>
        </p:nvSpPr>
        <p:spPr>
          <a:xfrm>
            <a:off x="685800" y="1340768"/>
            <a:ext cx="7848600" cy="4526632"/>
          </a:xfrm>
        </p:spPr>
        <p:txBody>
          <a:bodyPr/>
          <a:lstStyle/>
          <a:p>
            <a:pPr marL="0" lvl="0" indent="0">
              <a:buNone/>
            </a:pPr>
            <a:endParaRPr lang="en-GB" sz="2200" dirty="0" smtClean="0"/>
          </a:p>
          <a:p>
            <a:pPr marL="0" lvl="0" indent="0">
              <a:buNone/>
            </a:pPr>
            <a:r>
              <a:rPr lang="en-GB" sz="2200" b="1" dirty="0" smtClean="0"/>
              <a:t>In </a:t>
            </a:r>
            <a:r>
              <a:rPr lang="en-GB" sz="2200" b="1" dirty="0"/>
              <a:t>the current year 2016/2017</a:t>
            </a:r>
            <a:r>
              <a:rPr lang="en-GB" sz="2200" b="1" dirty="0" smtClean="0"/>
              <a:t>:</a:t>
            </a:r>
            <a:endParaRPr lang="en-GB" sz="2200" dirty="0"/>
          </a:p>
          <a:p>
            <a:pPr lvl="1"/>
            <a:r>
              <a:rPr lang="en-GB" sz="2200" dirty="0"/>
              <a:t>your school’s pupil premium grant allocation amount</a:t>
            </a:r>
          </a:p>
          <a:p>
            <a:pPr lvl="1"/>
            <a:r>
              <a:rPr lang="en-GB" sz="2200" dirty="0"/>
              <a:t>a summary of the main barriers to educational achievement faced by eligible pupils</a:t>
            </a:r>
          </a:p>
          <a:p>
            <a:pPr lvl="1"/>
            <a:r>
              <a:rPr lang="en-GB" sz="2200" dirty="0"/>
              <a:t>how you’ll spend the pupil premium to address those barriers and the reasons for that approach</a:t>
            </a:r>
          </a:p>
          <a:p>
            <a:pPr lvl="1"/>
            <a:r>
              <a:rPr lang="en-GB" sz="2200" dirty="0"/>
              <a:t>how you’ll measure the impact of the pupil premium</a:t>
            </a:r>
          </a:p>
          <a:p>
            <a:pPr lvl="1"/>
            <a:r>
              <a:rPr lang="en-GB" sz="2200" dirty="0"/>
              <a:t>the date of the next review of the school’s pupil premium </a:t>
            </a:r>
            <a:r>
              <a:rPr lang="en-GB" sz="2200" dirty="0" smtClean="0"/>
              <a:t>strategy.</a:t>
            </a:r>
            <a:endParaRPr lang="en-GB" sz="2200"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25</a:t>
            </a:fld>
            <a:endParaRPr lang="en-US" dirty="0">
              <a:solidFill>
                <a:schemeClr val="tx1"/>
              </a:solidFill>
            </a:endParaRPr>
          </a:p>
        </p:txBody>
      </p:sp>
    </p:spTree>
    <p:extLst>
      <p:ext uri="{BB962C8B-B14F-4D97-AF65-F5344CB8AC3E}">
        <p14:creationId xmlns:p14="http://schemas.microsoft.com/office/powerpoint/2010/main" val="291158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7848600" cy="1224136"/>
          </a:xfrm>
        </p:spPr>
        <p:txBody>
          <a:bodyPr/>
          <a:lstStyle/>
          <a:p>
            <a:r>
              <a:rPr lang="en-GB" dirty="0" smtClean="0"/>
              <a:t>External accountability review</a:t>
            </a:r>
            <a:endParaRPr lang="en-GB" dirty="0"/>
          </a:p>
        </p:txBody>
      </p:sp>
      <p:sp>
        <p:nvSpPr>
          <p:cNvPr id="3" name="Content Placeholder 2"/>
          <p:cNvSpPr>
            <a:spLocks noGrp="1"/>
          </p:cNvSpPr>
          <p:nvPr>
            <p:ph idx="1"/>
          </p:nvPr>
        </p:nvSpPr>
        <p:spPr>
          <a:xfrm>
            <a:off x="685800" y="1700808"/>
            <a:ext cx="7848600" cy="4536504"/>
          </a:xfrm>
        </p:spPr>
        <p:txBody>
          <a:bodyPr/>
          <a:lstStyle/>
          <a:p>
            <a:pPr marL="0" indent="0">
              <a:buNone/>
            </a:pPr>
            <a:r>
              <a:rPr lang="en-GB" sz="2200" dirty="0" smtClean="0"/>
              <a:t>Should include:</a:t>
            </a:r>
          </a:p>
          <a:p>
            <a:pPr lvl="1"/>
            <a:r>
              <a:rPr lang="en-GB" sz="2200" dirty="0" smtClean="0"/>
              <a:t>A clear rationale for a school’s pupil premium strategy, identifying key barriers but aspirational and shared by all</a:t>
            </a:r>
          </a:p>
          <a:p>
            <a:pPr lvl="1"/>
            <a:r>
              <a:rPr lang="en-GB" sz="2200" dirty="0" smtClean="0"/>
              <a:t>Quality first teaching is at the heart of raising achievement</a:t>
            </a:r>
          </a:p>
          <a:p>
            <a:pPr lvl="1"/>
            <a:r>
              <a:rPr lang="en-GB" sz="2200" dirty="0" smtClean="0"/>
              <a:t>Carefully targeted activities that promote good learning and readiness</a:t>
            </a:r>
          </a:p>
          <a:p>
            <a:pPr lvl="1"/>
            <a:r>
              <a:rPr lang="en-GB" sz="2200" dirty="0" smtClean="0"/>
              <a:t>Understanding of school information linked to robust tracking, monitoring and evaluation</a:t>
            </a:r>
          </a:p>
          <a:p>
            <a:pPr lvl="1"/>
            <a:r>
              <a:rPr lang="en-GB" sz="2200" dirty="0" smtClean="0"/>
              <a:t>Impact improves outcomes for disadvantaged pupils</a:t>
            </a:r>
            <a:endParaRPr lang="en-GB" sz="2200"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26</a:t>
            </a:fld>
            <a:endParaRPr lang="en-US">
              <a:solidFill>
                <a:schemeClr val="tx1"/>
              </a:solidFill>
            </a:endParaRPr>
          </a:p>
        </p:txBody>
      </p:sp>
    </p:spTree>
    <p:extLst>
      <p:ext uri="{BB962C8B-B14F-4D97-AF65-F5344CB8AC3E}">
        <p14:creationId xmlns:p14="http://schemas.microsoft.com/office/powerpoint/2010/main" val="1577246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287016"/>
          </a:xfrm>
        </p:spPr>
        <p:txBody>
          <a:bodyPr/>
          <a:lstStyle/>
          <a:p>
            <a:r>
              <a:rPr lang="en-US" sz="3600" dirty="0" smtClean="0"/>
              <a:t/>
            </a:r>
            <a:br>
              <a:rPr lang="en-US" sz="3600" dirty="0" smtClean="0"/>
            </a:br>
            <a:r>
              <a:rPr lang="en-US" sz="3600" b="1" dirty="0" smtClean="0"/>
              <a:t>2016 </a:t>
            </a:r>
            <a:r>
              <a:rPr lang="en-US" sz="3600" b="1" dirty="0"/>
              <a:t>EYFS - % pupils achieving a Good Level of Development</a:t>
            </a:r>
            <a:r>
              <a:rPr lang="en-US" sz="3600" b="1" dirty="0">
                <a:solidFill>
                  <a:srgbClr val="FFFFFF"/>
                </a:solidFill>
                <a:latin typeface="Calibri"/>
              </a:rPr>
              <a:t/>
            </a:r>
            <a:br>
              <a:rPr lang="en-US" sz="3600" b="1" dirty="0">
                <a:solidFill>
                  <a:srgbClr val="FFFFFF"/>
                </a:solidFill>
                <a:latin typeface="Calibri"/>
              </a:rPr>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0314515"/>
              </p:ext>
            </p:extLst>
          </p:nvPr>
        </p:nvGraphicFramePr>
        <p:xfrm>
          <a:off x="467545" y="1412776"/>
          <a:ext cx="8064896" cy="4392489"/>
        </p:xfrm>
        <a:graphic>
          <a:graphicData uri="http://schemas.openxmlformats.org/drawingml/2006/table">
            <a:tbl>
              <a:tblPr>
                <a:tableStyleId>{5C22544A-7EE6-4342-B048-85BDC9FD1C3A}</a:tableStyleId>
              </a:tblPr>
              <a:tblGrid>
                <a:gridCol w="1800200"/>
                <a:gridCol w="1119061"/>
                <a:gridCol w="1114492"/>
                <a:gridCol w="1114492"/>
                <a:gridCol w="1114492"/>
                <a:gridCol w="1802159"/>
              </a:tblGrid>
              <a:tr h="346151">
                <a:tc rowSpan="2">
                  <a:txBody>
                    <a:bodyPr/>
                    <a:lstStyle/>
                    <a:p>
                      <a:pPr algn="ctr" fontAlgn="ctr"/>
                      <a:r>
                        <a:rPr lang="en-GB" sz="1400" u="none" strike="noStrike" dirty="0">
                          <a:effectLst/>
                        </a:rPr>
                        <a:t>District/Area</a:t>
                      </a:r>
                      <a:endParaRPr lang="en-GB" sz="1400" b="0" i="0" u="none" strike="noStrike" dirty="0">
                        <a:solidFill>
                          <a:srgbClr val="000000"/>
                        </a:solidFill>
                        <a:effectLst/>
                        <a:latin typeface="Calibri"/>
                      </a:endParaRPr>
                    </a:p>
                  </a:txBody>
                  <a:tcPr marL="6795" marR="6795" marT="6795" marB="0" anchor="ctr"/>
                </a:tc>
                <a:tc gridSpan="2">
                  <a:txBody>
                    <a:bodyPr/>
                    <a:lstStyle/>
                    <a:p>
                      <a:pPr algn="ctr" fontAlgn="ctr"/>
                      <a:r>
                        <a:rPr lang="en-GB" sz="1400" u="none" strike="noStrike" dirty="0">
                          <a:effectLst/>
                        </a:rPr>
                        <a:t>Disadvantaged</a:t>
                      </a:r>
                      <a:endParaRPr lang="en-GB" sz="1400" b="0" i="0" u="none" strike="noStrike" dirty="0">
                        <a:solidFill>
                          <a:srgbClr val="000000"/>
                        </a:solidFill>
                        <a:effectLst/>
                        <a:latin typeface="Calibri"/>
                      </a:endParaRPr>
                    </a:p>
                  </a:txBody>
                  <a:tcPr marL="6795" marR="6795" marT="6795" marB="0" anchor="ctr"/>
                </a:tc>
                <a:tc hMerge="1">
                  <a:txBody>
                    <a:bodyPr/>
                    <a:lstStyle/>
                    <a:p>
                      <a:endParaRPr lang="en-GB"/>
                    </a:p>
                  </a:txBody>
                  <a:tcPr/>
                </a:tc>
                <a:tc gridSpan="2">
                  <a:txBody>
                    <a:bodyPr/>
                    <a:lstStyle/>
                    <a:p>
                      <a:pPr algn="ctr" fontAlgn="ctr"/>
                      <a:r>
                        <a:rPr lang="en-GB" sz="1400" u="none" strike="noStrike" dirty="0">
                          <a:effectLst/>
                        </a:rPr>
                        <a:t>Other</a:t>
                      </a:r>
                      <a:endParaRPr lang="en-GB" sz="1400" b="0" i="0" u="none" strike="noStrike" dirty="0">
                        <a:solidFill>
                          <a:srgbClr val="000000"/>
                        </a:solidFill>
                        <a:effectLst/>
                        <a:latin typeface="Calibri"/>
                      </a:endParaRPr>
                    </a:p>
                  </a:txBody>
                  <a:tcPr marL="6795" marR="6795" marT="6795" marB="0" anchor="ctr"/>
                </a:tc>
                <a:tc hMerge="1">
                  <a:txBody>
                    <a:bodyPr/>
                    <a:lstStyle/>
                    <a:p>
                      <a:endParaRPr lang="en-GB"/>
                    </a:p>
                  </a:txBody>
                  <a:tcPr/>
                </a:tc>
                <a:tc rowSpan="2">
                  <a:txBody>
                    <a:bodyPr/>
                    <a:lstStyle/>
                    <a:p>
                      <a:pPr algn="ctr" fontAlgn="ctr"/>
                      <a:r>
                        <a:rPr lang="en-GB" sz="1400" u="none" strike="noStrike" dirty="0">
                          <a:effectLst/>
                        </a:rPr>
                        <a:t>Disadvantaged/Other Gap</a:t>
                      </a:r>
                      <a:endParaRPr lang="en-GB" sz="1400" b="0" i="0" u="none" strike="noStrike" dirty="0">
                        <a:solidFill>
                          <a:srgbClr val="000000"/>
                        </a:solidFill>
                        <a:effectLst/>
                        <a:latin typeface="Calibri"/>
                      </a:endParaRPr>
                    </a:p>
                  </a:txBody>
                  <a:tcPr marL="6795" marR="6795" marT="6795" marB="0" anchor="ctr"/>
                </a:tc>
              </a:tr>
              <a:tr h="346151">
                <a:tc vMerge="1">
                  <a:txBody>
                    <a:bodyPr/>
                    <a:lstStyle/>
                    <a:p>
                      <a:endParaRPr lang="en-GB"/>
                    </a:p>
                  </a:txBody>
                  <a:tcP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 GLD</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6795" marR="6795" marT="6795" marB="0" anchor="ctr"/>
                </a:tc>
                <a:tc>
                  <a:txBody>
                    <a:bodyPr/>
                    <a:lstStyle/>
                    <a:p>
                      <a:pPr algn="ctr" fontAlgn="ctr"/>
                      <a:r>
                        <a:rPr lang="en-GB" sz="1400" u="none" strike="noStrike" dirty="0">
                          <a:effectLst/>
                        </a:rPr>
                        <a:t>% GLD</a:t>
                      </a:r>
                      <a:endParaRPr lang="en-GB" sz="1400" b="0" i="0" u="none" strike="noStrike" dirty="0">
                        <a:solidFill>
                          <a:srgbClr val="000000"/>
                        </a:solidFill>
                        <a:effectLst/>
                        <a:latin typeface="Calibri"/>
                      </a:endParaRPr>
                    </a:p>
                  </a:txBody>
                  <a:tcPr marL="6795" marR="6795" marT="6795" marB="0" anchor="ctr"/>
                </a:tc>
                <a:tc vMerge="1">
                  <a:txBody>
                    <a:bodyPr/>
                    <a:lstStyle/>
                    <a:p>
                      <a:endParaRPr lang="en-GB"/>
                    </a:p>
                  </a:txBody>
                  <a:tcPr/>
                </a:tc>
              </a:tr>
              <a:tr h="417743">
                <a:tc>
                  <a:txBody>
                    <a:bodyPr/>
                    <a:lstStyle/>
                    <a:p>
                      <a:pPr algn="l" fontAlgn="ctr"/>
                      <a:r>
                        <a:rPr lang="en-GB" sz="1800" b="1" u="none" strike="noStrike">
                          <a:effectLst/>
                        </a:rPr>
                        <a:t>Essex</a:t>
                      </a:r>
                      <a:endParaRPr lang="en-GB" sz="1800" b="1" i="0" u="none" strike="noStrike">
                        <a:solidFill>
                          <a:srgbClr val="000000"/>
                        </a:solidFill>
                        <a:effectLst/>
                        <a:latin typeface="Calibri"/>
                      </a:endParaRPr>
                    </a:p>
                  </a:txBody>
                  <a:tcPr marL="6795" marR="6795" marT="6795" marB="0" anchor="ctr"/>
                </a:tc>
                <a:tc>
                  <a:txBody>
                    <a:bodyPr/>
                    <a:lstStyle/>
                    <a:p>
                      <a:pPr algn="ctr" fontAlgn="ctr"/>
                      <a:r>
                        <a:rPr lang="en-GB" sz="1800" u="none" strike="noStrike">
                          <a:effectLst/>
                        </a:rPr>
                        <a:t>2125</a:t>
                      </a:r>
                      <a:endParaRPr lang="en-GB" sz="1800" b="0" i="0" u="none" strike="noStrike">
                        <a:solidFill>
                          <a:srgbClr val="000000"/>
                        </a:solidFill>
                        <a:effectLst/>
                        <a:latin typeface="Calibri"/>
                      </a:endParaRPr>
                    </a:p>
                  </a:txBody>
                  <a:tcPr marL="6795" marR="6795" marT="6795" marB="0" anchor="ctr"/>
                </a:tc>
                <a:tc>
                  <a:txBody>
                    <a:bodyPr/>
                    <a:lstStyle/>
                    <a:p>
                      <a:pPr algn="ctr" fontAlgn="ctr"/>
                      <a:r>
                        <a:rPr lang="en-GB" sz="1800" b="1" u="none" strike="noStrike" dirty="0">
                          <a:effectLst/>
                        </a:rPr>
                        <a:t>55%</a:t>
                      </a:r>
                      <a:endParaRPr lang="en-GB" sz="1800" b="1" i="0" u="none" strike="noStrike" dirty="0">
                        <a:solidFill>
                          <a:srgbClr val="000000"/>
                        </a:solidFill>
                        <a:effectLst/>
                        <a:latin typeface="Calibri"/>
                      </a:endParaRPr>
                    </a:p>
                  </a:txBody>
                  <a:tcPr marL="6795" marR="6795" marT="6795" marB="0" anchor="ctr"/>
                </a:tc>
                <a:tc>
                  <a:txBody>
                    <a:bodyPr/>
                    <a:lstStyle/>
                    <a:p>
                      <a:pPr algn="ctr" fontAlgn="ctr"/>
                      <a:r>
                        <a:rPr lang="en-GB" sz="1800" u="none" strike="noStrike">
                          <a:effectLst/>
                        </a:rPr>
                        <a:t>14730</a:t>
                      </a:r>
                      <a:endParaRPr lang="en-GB" sz="1800" b="0" i="0" u="none" strike="noStrike">
                        <a:solidFill>
                          <a:srgbClr val="000000"/>
                        </a:solidFill>
                        <a:effectLst/>
                        <a:latin typeface="Calibri"/>
                      </a:endParaRPr>
                    </a:p>
                  </a:txBody>
                  <a:tcPr marL="6795" marR="6795" marT="6795" marB="0" anchor="ctr"/>
                </a:tc>
                <a:tc>
                  <a:txBody>
                    <a:bodyPr/>
                    <a:lstStyle/>
                    <a:p>
                      <a:pPr algn="ctr" fontAlgn="ctr"/>
                      <a:r>
                        <a:rPr lang="en-GB" sz="1800" b="1" u="none" strike="noStrike" dirty="0">
                          <a:effectLst/>
                        </a:rPr>
                        <a:t>75%</a:t>
                      </a:r>
                      <a:endParaRPr lang="en-GB" sz="1800" b="1" i="0" u="none" strike="noStrike" dirty="0">
                        <a:solidFill>
                          <a:srgbClr val="000000"/>
                        </a:solidFill>
                        <a:effectLst/>
                        <a:latin typeface="Calibri"/>
                      </a:endParaRPr>
                    </a:p>
                  </a:txBody>
                  <a:tcPr marL="6795" marR="6795" marT="6795" marB="0" anchor="ctr"/>
                </a:tc>
                <a:tc>
                  <a:txBody>
                    <a:bodyPr/>
                    <a:lstStyle/>
                    <a:p>
                      <a:pPr algn="ctr" fontAlgn="ctr"/>
                      <a:r>
                        <a:rPr lang="en-GB" sz="1800" b="1" u="none" strike="noStrike" dirty="0">
                          <a:solidFill>
                            <a:srgbClr val="FF0000"/>
                          </a:solidFill>
                          <a:effectLst/>
                        </a:rPr>
                        <a:t>20%</a:t>
                      </a:r>
                      <a:endParaRPr lang="en-GB" sz="18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498</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3879</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23%</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590</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52%</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3163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72%</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20%</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637</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57%</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4403</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a:effectLst/>
                        </a:rPr>
                        <a:t>400</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58%</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a:effectLst/>
                        </a:rPr>
                        <a:t>3285</a:t>
                      </a:r>
                      <a:endParaRPr lang="en-GB" sz="1400" b="1" i="0" u="none" strike="noStrike">
                        <a:solidFill>
                          <a:srgbClr val="000000"/>
                        </a:solidFill>
                        <a:effectLst/>
                        <a:latin typeface="Calibri"/>
                      </a:endParaRPr>
                    </a:p>
                  </a:txBody>
                  <a:tcPr marL="6795" marR="6795" marT="6795" marB="0" anchor="ctr"/>
                </a:tc>
                <a:tc>
                  <a:txBody>
                    <a:bodyPr/>
                    <a:lstStyle/>
                    <a:p>
                      <a:pPr algn="ctr" fontAlgn="ctr"/>
                      <a:r>
                        <a:rPr lang="en-GB" sz="1400" b="1" u="none" strike="noStrike" dirty="0">
                          <a:effectLst/>
                        </a:rPr>
                        <a:t>75%</a:t>
                      </a:r>
                      <a:endParaRPr lang="en-GB" sz="1400" b="1" i="0" u="none" strike="noStrike" dirty="0">
                        <a:solidFill>
                          <a:srgbClr val="000000"/>
                        </a:solidFill>
                        <a:effectLst/>
                        <a:latin typeface="Calibri"/>
                      </a:endParaRPr>
                    </a:p>
                  </a:txBody>
                  <a:tcPr marL="6795" marR="6795" marT="6795"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FF0000"/>
                        </a:solidFill>
                        <a:effectLst/>
                        <a:latin typeface="Calibri"/>
                      </a:endParaRPr>
                    </a:p>
                  </a:txBody>
                  <a:tcPr marL="6795" marR="6795" marT="6795" marB="0" anchor="ctr"/>
                </a:tc>
              </a:tr>
              <a:tr h="346151">
                <a:tc>
                  <a:txBody>
                    <a:bodyPr/>
                    <a:lstStyle/>
                    <a:p>
                      <a:pPr algn="l" fontAlgn="ctr"/>
                      <a:r>
                        <a:rPr lang="en-GB" sz="1600" b="1" u="none" strike="noStrike" dirty="0">
                          <a:effectLst/>
                        </a:rPr>
                        <a:t>Epping Forest</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a:effectLst/>
                        </a:rPr>
                        <a:t>175</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55%</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1214</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74%</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dirty="0">
                          <a:solidFill>
                            <a:srgbClr val="FF0000"/>
                          </a:solidFill>
                          <a:effectLst/>
                        </a:rPr>
                        <a:t>19%</a:t>
                      </a:r>
                      <a:endParaRPr lang="en-GB" sz="1600" b="1" i="0" u="none" strike="noStrike" dirty="0">
                        <a:solidFill>
                          <a:srgbClr val="FF0000"/>
                        </a:solidFill>
                        <a:effectLst/>
                        <a:latin typeface="Calibri"/>
                      </a:endParaRPr>
                    </a:p>
                  </a:txBody>
                  <a:tcPr marL="6795" marR="6795" marT="6795" marB="0" anchor="ctr"/>
                </a:tc>
              </a:tr>
              <a:tr h="415056">
                <a:tc>
                  <a:txBody>
                    <a:bodyPr/>
                    <a:lstStyle/>
                    <a:p>
                      <a:pPr algn="l" fontAlgn="ctr"/>
                      <a:r>
                        <a:rPr lang="en-GB" sz="1600" b="1" u="none" strike="noStrike">
                          <a:effectLst/>
                        </a:rPr>
                        <a:t>Harlow</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a:effectLst/>
                        </a:rPr>
                        <a:t>170</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59%</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a:effectLst/>
                        </a:rPr>
                        <a:t>1080</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72%</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dirty="0">
                          <a:solidFill>
                            <a:srgbClr val="FF0000"/>
                          </a:solidFill>
                          <a:effectLst/>
                        </a:rPr>
                        <a:t>14%</a:t>
                      </a:r>
                      <a:endParaRPr lang="en-GB" sz="1600" b="1" i="0" u="none" strike="noStrike" dirty="0">
                        <a:solidFill>
                          <a:srgbClr val="FF0000"/>
                        </a:solidFill>
                        <a:effectLst/>
                        <a:latin typeface="Calibri"/>
                      </a:endParaRPr>
                    </a:p>
                  </a:txBody>
                  <a:tcPr marL="6795" marR="6795" marT="6795" marB="0" anchor="ctr"/>
                </a:tc>
              </a:tr>
              <a:tr h="444331">
                <a:tc>
                  <a:txBody>
                    <a:bodyPr/>
                    <a:lstStyle/>
                    <a:p>
                      <a:pPr algn="l" fontAlgn="ctr"/>
                      <a:r>
                        <a:rPr lang="en-GB" sz="1600" b="1" u="none" strike="noStrike" dirty="0" err="1">
                          <a:effectLst/>
                        </a:rPr>
                        <a:t>Uttlesford</a:t>
                      </a:r>
                      <a:endParaRPr lang="en-GB" sz="1600" b="1" i="0" u="none" strike="noStrike" dirty="0">
                        <a:solidFill>
                          <a:srgbClr val="000000"/>
                        </a:solidFill>
                        <a:effectLst/>
                        <a:latin typeface="Calibri"/>
                      </a:endParaRPr>
                    </a:p>
                  </a:txBody>
                  <a:tcPr marL="6795" marR="6795" marT="6795" marB="0" anchor="ctr"/>
                </a:tc>
                <a:tc>
                  <a:txBody>
                    <a:bodyPr/>
                    <a:lstStyle/>
                    <a:p>
                      <a:pPr algn="ctr" fontAlgn="ctr"/>
                      <a:r>
                        <a:rPr lang="en-GB" sz="1600" b="1" u="none" strike="noStrike">
                          <a:effectLst/>
                        </a:rPr>
                        <a:t>55</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64%</a:t>
                      </a:r>
                      <a:endParaRPr lang="en-GB" sz="1600" b="1" i="0" u="none" strike="noStrike" dirty="0">
                        <a:solidFill>
                          <a:srgbClr val="FFFFFF"/>
                        </a:solidFill>
                        <a:effectLst/>
                        <a:latin typeface="Calibri"/>
                      </a:endParaRPr>
                    </a:p>
                  </a:txBody>
                  <a:tcPr marL="6795" marR="6795" marT="6795" marB="0" anchor="ctr"/>
                </a:tc>
                <a:tc>
                  <a:txBody>
                    <a:bodyPr/>
                    <a:lstStyle/>
                    <a:p>
                      <a:pPr algn="ctr" fontAlgn="ctr"/>
                      <a:r>
                        <a:rPr lang="en-GB" sz="1600" b="1" u="none" strike="noStrike">
                          <a:effectLst/>
                        </a:rPr>
                        <a:t>991</a:t>
                      </a:r>
                      <a:endParaRPr lang="en-GB" sz="1600" b="1" i="0" u="none" strike="noStrike">
                        <a:solidFill>
                          <a:srgbClr val="000000"/>
                        </a:solidFill>
                        <a:effectLst/>
                        <a:latin typeface="Calibri"/>
                      </a:endParaRPr>
                    </a:p>
                  </a:txBody>
                  <a:tcPr marL="6795" marR="6795" marT="6795" marB="0" anchor="ctr"/>
                </a:tc>
                <a:tc>
                  <a:txBody>
                    <a:bodyPr/>
                    <a:lstStyle/>
                    <a:p>
                      <a:pPr algn="ctr" fontAlgn="ctr"/>
                      <a:r>
                        <a:rPr lang="en-GB" sz="1600" b="1" u="none" strike="noStrike" dirty="0">
                          <a:effectLst/>
                        </a:rPr>
                        <a:t>80%</a:t>
                      </a:r>
                      <a:endParaRPr lang="en-GB" sz="1600" b="1" i="0" u="none" strike="noStrike" dirty="0">
                        <a:solidFill>
                          <a:srgbClr val="FFFFFF"/>
                        </a:solidFill>
                        <a:effectLst/>
                        <a:latin typeface="Calibri"/>
                      </a:endParaRPr>
                    </a:p>
                  </a:txBody>
                  <a:tcPr marL="6795" marR="6795" marT="6795" marB="0" anchor="ctr"/>
                </a:tc>
                <a:tc>
                  <a:txBody>
                    <a:bodyPr/>
                    <a:lstStyle/>
                    <a:p>
                      <a:pPr algn="ctr" fontAlgn="ctr"/>
                      <a:r>
                        <a:rPr lang="en-GB" sz="1600" b="1" u="none" strike="noStrike" dirty="0">
                          <a:solidFill>
                            <a:srgbClr val="FF0000"/>
                          </a:solidFill>
                          <a:effectLst/>
                        </a:rPr>
                        <a:t>16%</a:t>
                      </a:r>
                      <a:endParaRPr lang="en-GB" sz="1600" b="1" i="0" u="none" strike="noStrike" dirty="0">
                        <a:solidFill>
                          <a:srgbClr val="FF0000"/>
                        </a:solidFill>
                        <a:effectLst/>
                        <a:latin typeface="Calibri"/>
                      </a:endParaRPr>
                    </a:p>
                  </a:txBody>
                  <a:tcPr marL="6795" marR="6795" marT="6795" marB="0" anchor="ctr"/>
                </a:tc>
              </a:tr>
              <a:tr h="346151">
                <a:tc>
                  <a:txBody>
                    <a:bodyPr/>
                    <a:lstStyle/>
                    <a:p>
                      <a:pPr algn="l"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000000"/>
                        </a:solidFill>
                        <a:effectLst/>
                        <a:latin typeface="Calibri"/>
                      </a:endParaRPr>
                    </a:p>
                  </a:txBody>
                  <a:tcPr marL="6795" marR="6795" marT="6795" marB="0" anchor="ctr"/>
                </a:tc>
                <a:tc>
                  <a:txBody>
                    <a:bodyPr/>
                    <a:lstStyle/>
                    <a:p>
                      <a:pPr algn="ctr" fontAlgn="ctr"/>
                      <a:endParaRPr lang="en-GB" sz="1400" b="1" i="0" u="none" strike="noStrike" dirty="0">
                        <a:solidFill>
                          <a:srgbClr val="FF0000"/>
                        </a:solidFill>
                        <a:effectLst/>
                        <a:latin typeface="Calibri"/>
                      </a:endParaRPr>
                    </a:p>
                  </a:txBody>
                  <a:tcPr marL="6795" marR="6795" marT="6795"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27</a:t>
            </a:fld>
            <a:endParaRPr lang="en-US">
              <a:solidFill>
                <a:schemeClr val="tx1"/>
              </a:solidFill>
            </a:endParaRPr>
          </a:p>
        </p:txBody>
      </p:sp>
    </p:spTree>
    <p:extLst>
      <p:ext uri="{BB962C8B-B14F-4D97-AF65-F5344CB8AC3E}">
        <p14:creationId xmlns:p14="http://schemas.microsoft.com/office/powerpoint/2010/main" val="1125882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848600" cy="1143000"/>
          </a:xfrm>
        </p:spPr>
        <p:txBody>
          <a:bodyPr/>
          <a:lstStyle/>
          <a:p>
            <a:r>
              <a:rPr lang="en-US" b="1" dirty="0"/>
              <a:t>2016 Year 1 Phonics - % pupils working at the required level</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772763"/>
              </p:ext>
            </p:extLst>
          </p:nvPr>
        </p:nvGraphicFramePr>
        <p:xfrm>
          <a:off x="827583" y="1484784"/>
          <a:ext cx="7848873" cy="4672389"/>
        </p:xfrm>
        <a:graphic>
          <a:graphicData uri="http://schemas.openxmlformats.org/drawingml/2006/table">
            <a:tbl>
              <a:tblPr>
                <a:tableStyleId>{5C22544A-7EE6-4342-B048-85BDC9FD1C3A}</a:tableStyleId>
              </a:tblPr>
              <a:tblGrid>
                <a:gridCol w="1378774"/>
                <a:gridCol w="1159137"/>
                <a:gridCol w="1159137"/>
                <a:gridCol w="1159137"/>
                <a:gridCol w="1159137"/>
                <a:gridCol w="1833551"/>
              </a:tblGrid>
              <a:tr h="332625">
                <a:tc rowSpan="2">
                  <a:txBody>
                    <a:bodyPr/>
                    <a:lstStyle/>
                    <a:p>
                      <a:pPr algn="ctr" fontAlgn="ctr"/>
                      <a:r>
                        <a:rPr lang="en-GB" sz="1400" u="none" strike="noStrike" dirty="0">
                          <a:effectLst/>
                        </a:rPr>
                        <a:t>District/Area</a:t>
                      </a:r>
                      <a:endParaRPr lang="en-GB" sz="1400" b="0" i="0" u="none" strike="noStrike" dirty="0">
                        <a:solidFill>
                          <a:srgbClr val="000000"/>
                        </a:solidFill>
                        <a:effectLst/>
                        <a:latin typeface="Calibri"/>
                      </a:endParaRPr>
                    </a:p>
                  </a:txBody>
                  <a:tcPr marL="8091" marR="8091" marT="8091" marB="0" anchor="ctr"/>
                </a:tc>
                <a:tc gridSpan="2">
                  <a:txBody>
                    <a:bodyPr/>
                    <a:lstStyle/>
                    <a:p>
                      <a:pPr algn="ctr" fontAlgn="ctr"/>
                      <a:r>
                        <a:rPr lang="en-GB" sz="1400" u="none" strike="noStrike">
                          <a:effectLst/>
                        </a:rPr>
                        <a:t>Disadvantaged</a:t>
                      </a:r>
                      <a:endParaRPr lang="en-GB" sz="1400" b="0" i="0" u="none" strike="noStrike">
                        <a:solidFill>
                          <a:srgbClr val="000000"/>
                        </a:solidFill>
                        <a:effectLst/>
                        <a:latin typeface="Calibri"/>
                      </a:endParaRPr>
                    </a:p>
                  </a:txBody>
                  <a:tcPr marL="8091" marR="8091" marT="8091" marB="0" anchor="ctr"/>
                </a:tc>
                <a:tc hMerge="1">
                  <a:txBody>
                    <a:bodyPr/>
                    <a:lstStyle/>
                    <a:p>
                      <a:endParaRPr lang="en-GB"/>
                    </a:p>
                  </a:txBody>
                  <a:tcPr/>
                </a:tc>
                <a:tc gridSpan="2">
                  <a:txBody>
                    <a:bodyPr/>
                    <a:lstStyle/>
                    <a:p>
                      <a:pPr algn="ctr" fontAlgn="ctr"/>
                      <a:r>
                        <a:rPr lang="en-GB" sz="1400" u="none" strike="noStrike" dirty="0">
                          <a:effectLst/>
                        </a:rPr>
                        <a:t>Other</a:t>
                      </a:r>
                      <a:endParaRPr lang="en-GB" sz="1400" b="0" i="0" u="none" strike="noStrike" dirty="0">
                        <a:solidFill>
                          <a:srgbClr val="000000"/>
                        </a:solidFill>
                        <a:effectLst/>
                        <a:latin typeface="Calibri"/>
                      </a:endParaRPr>
                    </a:p>
                  </a:txBody>
                  <a:tcPr marL="8091" marR="8091" marT="8091" marB="0" anchor="ctr"/>
                </a:tc>
                <a:tc hMerge="1">
                  <a:txBody>
                    <a:bodyPr/>
                    <a:lstStyle/>
                    <a:p>
                      <a:endParaRPr lang="en-GB"/>
                    </a:p>
                  </a:txBody>
                  <a:tcPr/>
                </a:tc>
                <a:tc rowSpan="2">
                  <a:txBody>
                    <a:bodyPr/>
                    <a:lstStyle/>
                    <a:p>
                      <a:pPr algn="ctr" fontAlgn="ctr"/>
                      <a:r>
                        <a:rPr lang="en-GB" sz="1400" u="none" strike="noStrike">
                          <a:effectLst/>
                        </a:rPr>
                        <a:t>Disadvantaged/Other Gap</a:t>
                      </a:r>
                      <a:endParaRPr lang="en-GB" sz="1400" b="0" i="0" u="none" strike="noStrike">
                        <a:solidFill>
                          <a:srgbClr val="000000"/>
                        </a:solidFill>
                        <a:effectLst/>
                        <a:latin typeface="Calibri"/>
                      </a:endParaRPr>
                    </a:p>
                  </a:txBody>
                  <a:tcPr marL="8091" marR="8091" marT="8091" marB="0" anchor="ctr"/>
                </a:tc>
              </a:tr>
              <a:tr h="605010">
                <a:tc vMerge="1">
                  <a:txBody>
                    <a:bodyPr/>
                    <a:lstStyle/>
                    <a:p>
                      <a:endParaRPr lang="en-GB"/>
                    </a:p>
                  </a:txBody>
                  <a:tcP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 </a:t>
                      </a:r>
                      <a:r>
                        <a:rPr lang="en-GB" sz="1400" u="none" strike="noStrike" dirty="0" err="1">
                          <a:effectLst/>
                        </a:rPr>
                        <a:t>req</a:t>
                      </a:r>
                      <a:r>
                        <a:rPr lang="en-GB" sz="1400" u="none" strike="noStrike" dirty="0">
                          <a:effectLst/>
                        </a:rPr>
                        <a:t> level</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Cohort</a:t>
                      </a:r>
                      <a:endParaRPr lang="en-GB" sz="1400" b="0" i="0" u="none" strike="noStrike" dirty="0">
                        <a:solidFill>
                          <a:srgbClr val="000000"/>
                        </a:solidFill>
                        <a:effectLst/>
                        <a:latin typeface="Calibri"/>
                      </a:endParaRPr>
                    </a:p>
                  </a:txBody>
                  <a:tcPr marL="8091" marR="8091" marT="8091" marB="0" anchor="ctr"/>
                </a:tc>
                <a:tc>
                  <a:txBody>
                    <a:bodyPr/>
                    <a:lstStyle/>
                    <a:p>
                      <a:pPr algn="ctr" fontAlgn="ctr"/>
                      <a:r>
                        <a:rPr lang="en-GB" sz="1400" u="none" strike="noStrike" dirty="0">
                          <a:effectLst/>
                        </a:rPr>
                        <a:t>% </a:t>
                      </a:r>
                      <a:r>
                        <a:rPr lang="en-GB" sz="1400" u="none" strike="noStrike" dirty="0" err="1">
                          <a:effectLst/>
                        </a:rPr>
                        <a:t>req</a:t>
                      </a:r>
                      <a:r>
                        <a:rPr lang="en-GB" sz="1400" u="none" strike="noStrike" dirty="0">
                          <a:effectLst/>
                        </a:rPr>
                        <a:t> level</a:t>
                      </a:r>
                      <a:endParaRPr lang="en-GB" sz="1400" b="0" i="0" u="none" strike="noStrike" dirty="0">
                        <a:solidFill>
                          <a:srgbClr val="000000"/>
                        </a:solidFill>
                        <a:effectLst/>
                        <a:latin typeface="Calibri"/>
                      </a:endParaRPr>
                    </a:p>
                  </a:txBody>
                  <a:tcPr marL="8091" marR="8091" marT="8091" marB="0" anchor="ctr"/>
                </a:tc>
                <a:tc vMerge="1">
                  <a:txBody>
                    <a:bodyPr/>
                    <a:lstStyle/>
                    <a:p>
                      <a:endParaRPr lang="en-GB"/>
                    </a:p>
                  </a:txBody>
                  <a:tcPr/>
                </a:tc>
              </a:tr>
              <a:tr h="359887">
                <a:tc>
                  <a:txBody>
                    <a:bodyPr/>
                    <a:lstStyle/>
                    <a:p>
                      <a:pPr algn="l" fontAlgn="ctr"/>
                      <a:r>
                        <a:rPr lang="en-GB" sz="1400" b="1" u="none" strike="noStrike">
                          <a:effectLst/>
                        </a:rPr>
                        <a:t>Essex</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2857</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13904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15%</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619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3801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dirty="0">
                          <a:effectLst/>
                        </a:rPr>
                        <a:t>North East</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a:effectLst/>
                        </a:rPr>
                        <a:t>770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2942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14%</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959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4082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84%</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13%</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509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3079</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85%</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13%</a:t>
                      </a: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FFFF"/>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600" b="1" u="none" strike="noStrike" dirty="0">
                          <a:effectLst/>
                        </a:rPr>
                        <a:t>Epping Forest</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181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1143</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14%</a:t>
                      </a:r>
                      <a:endParaRPr lang="en-GB" sz="16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600" b="1" u="none" strike="noStrike">
                          <a:effectLst/>
                        </a:rPr>
                        <a:t>Harlow</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248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effectLst/>
                        </a:rPr>
                        <a:t>73%</a:t>
                      </a:r>
                      <a:endParaRPr lang="en-GB" sz="1600" b="1" i="0" u="none" strike="noStrike" dirty="0">
                        <a:solidFill>
                          <a:srgbClr val="FFFFFF"/>
                        </a:solidFill>
                        <a:effectLst/>
                        <a:latin typeface="Calibri"/>
                      </a:endParaRPr>
                    </a:p>
                  </a:txBody>
                  <a:tcPr marL="8091" marR="8091" marT="8091" marB="0" anchor="ctr"/>
                </a:tc>
                <a:tc>
                  <a:txBody>
                    <a:bodyPr/>
                    <a:lstStyle/>
                    <a:p>
                      <a:pPr algn="ctr" fontAlgn="ctr"/>
                      <a:r>
                        <a:rPr lang="en-GB" sz="1600" b="1" u="none" strike="noStrike">
                          <a:effectLst/>
                        </a:rPr>
                        <a:t>977</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86%</a:t>
                      </a:r>
                      <a:endParaRPr lang="en-GB" sz="1600" b="1" i="0" u="none" strike="noStrike">
                        <a:solidFill>
                          <a:srgbClr val="FFFFFF"/>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13%</a:t>
                      </a:r>
                      <a:endParaRPr lang="en-GB" sz="1600" b="1" i="0" u="none" strike="noStrike" dirty="0">
                        <a:solidFill>
                          <a:srgbClr val="FF0000"/>
                        </a:solidFill>
                        <a:effectLst/>
                        <a:latin typeface="Calibri"/>
                      </a:endParaRPr>
                    </a:p>
                  </a:txBody>
                  <a:tcPr marL="8091" marR="8091" marT="8091" marB="0" anchor="ctr"/>
                </a:tc>
              </a:tr>
              <a:tr h="359887">
                <a:tc>
                  <a:txBody>
                    <a:bodyPr/>
                    <a:lstStyle/>
                    <a:p>
                      <a:pPr algn="l" fontAlgn="ctr"/>
                      <a:r>
                        <a:rPr lang="en-GB" sz="1600" b="1" u="none" strike="noStrike" dirty="0" err="1">
                          <a:effectLst/>
                        </a:rPr>
                        <a:t>Uttlesford</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80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959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85%</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16%</a:t>
                      </a:r>
                      <a:endParaRPr lang="en-GB" sz="1600" b="1" i="0" u="none" strike="noStrike" dirty="0">
                        <a:solidFill>
                          <a:srgbClr val="FF0000"/>
                        </a:solidFill>
                        <a:effectLst/>
                        <a:latin typeface="Calibri"/>
                      </a:endParaRPr>
                    </a:p>
                  </a:txBody>
                  <a:tcPr marL="8091" marR="8091" marT="8091" marB="0" anchor="ctr"/>
                </a:tc>
              </a:tr>
              <a:tr h="359887">
                <a:tc>
                  <a:txBody>
                    <a:bodyPr/>
                    <a:lstStyle/>
                    <a:p>
                      <a:pPr algn="l" fontAlgn="ctr"/>
                      <a:endParaRPr lang="en-GB" sz="1400" b="1" i="0" u="none" strike="noStrike" dirty="0">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FFFF"/>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28</a:t>
            </a:fld>
            <a:endParaRPr lang="en-US">
              <a:solidFill>
                <a:schemeClr val="tx1"/>
              </a:solidFill>
            </a:endParaRPr>
          </a:p>
        </p:txBody>
      </p:sp>
    </p:spTree>
    <p:extLst>
      <p:ext uri="{BB962C8B-B14F-4D97-AF65-F5344CB8AC3E}">
        <p14:creationId xmlns:p14="http://schemas.microsoft.com/office/powerpoint/2010/main" val="395810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848600" cy="1143000"/>
          </a:xfrm>
        </p:spPr>
        <p:txBody>
          <a:bodyPr/>
          <a:lstStyle/>
          <a:p>
            <a:r>
              <a:rPr lang="en-US" sz="3200" b="1" dirty="0"/>
              <a:t>2016 Key Stage 1 - % pupils achieving at least the expected standard</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7759251"/>
              </p:ext>
            </p:extLst>
          </p:nvPr>
        </p:nvGraphicFramePr>
        <p:xfrm>
          <a:off x="251520" y="1262969"/>
          <a:ext cx="8640956" cy="5308378"/>
        </p:xfrm>
        <a:graphic>
          <a:graphicData uri="http://schemas.openxmlformats.org/drawingml/2006/table">
            <a:tbl>
              <a:tblPr>
                <a:tableStyleId>{5C22544A-7EE6-4342-B048-85BDC9FD1C3A}</a:tableStyleId>
              </a:tblPr>
              <a:tblGrid>
                <a:gridCol w="1400781"/>
                <a:gridCol w="664665"/>
                <a:gridCol w="657551"/>
                <a:gridCol w="657551"/>
                <a:gridCol w="657551"/>
                <a:gridCol w="657551"/>
                <a:gridCol w="657551"/>
                <a:gridCol w="657551"/>
                <a:gridCol w="657551"/>
                <a:gridCol w="657551"/>
                <a:gridCol w="657551"/>
                <a:gridCol w="657551"/>
              </a:tblGrid>
              <a:tr h="0">
                <a:tc rowSpan="2">
                  <a:txBody>
                    <a:bodyPr/>
                    <a:lstStyle/>
                    <a:p>
                      <a:pPr algn="ctr" fontAlgn="ctr"/>
                      <a:r>
                        <a:rPr lang="en-GB" sz="1400" b="1" u="none" strike="noStrike" dirty="0">
                          <a:effectLst/>
                        </a:rPr>
                        <a:t>District</a:t>
                      </a:r>
                      <a:r>
                        <a:rPr lang="en-GB" sz="1400" b="1" u="none" strike="noStrike" dirty="0" smtClean="0">
                          <a:effectLst/>
                        </a:rPr>
                        <a:t>/ Area</a:t>
                      </a:r>
                      <a:endParaRPr lang="en-GB" sz="1400" b="1" i="0" u="none" strike="noStrike" dirty="0">
                        <a:solidFill>
                          <a:srgbClr val="000000"/>
                        </a:solidFill>
                        <a:effectLst/>
                        <a:latin typeface="Calibri"/>
                      </a:endParaRPr>
                    </a:p>
                  </a:txBody>
                  <a:tcPr marL="8091" marR="8091" marT="8091" marB="0" anchor="ctr"/>
                </a:tc>
                <a:tc gridSpan="2">
                  <a:txBody>
                    <a:bodyPr/>
                    <a:lstStyle/>
                    <a:p>
                      <a:pPr algn="ctr" fontAlgn="ctr"/>
                      <a:r>
                        <a:rPr lang="en-GB" sz="1400" b="1" u="none" strike="noStrike">
                          <a:effectLst/>
                        </a:rPr>
                        <a:t>Cohort</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gridSpan="3">
                  <a:txBody>
                    <a:bodyPr/>
                    <a:lstStyle/>
                    <a:p>
                      <a:pPr algn="ctr" fontAlgn="ctr"/>
                      <a:r>
                        <a:rPr lang="en-GB" sz="1400" b="1" u="none" strike="noStrike">
                          <a:effectLst/>
                        </a:rPr>
                        <a:t>Reading</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a:effectLst/>
                        </a:rPr>
                        <a:t>Writing</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c gridSpan="3">
                  <a:txBody>
                    <a:bodyPr/>
                    <a:lstStyle/>
                    <a:p>
                      <a:pPr algn="ctr" fontAlgn="ctr"/>
                      <a:r>
                        <a:rPr lang="en-GB" sz="1400" b="1" u="none" strike="noStrike">
                          <a:effectLst/>
                        </a:rPr>
                        <a:t>Maths</a:t>
                      </a:r>
                      <a:endParaRPr lang="en-GB" sz="1400" b="1" i="0" u="none" strike="noStrike">
                        <a:solidFill>
                          <a:srgbClr val="000000"/>
                        </a:solidFill>
                        <a:effectLst/>
                        <a:latin typeface="Calibri"/>
                      </a:endParaRPr>
                    </a:p>
                  </a:txBody>
                  <a:tcPr marL="8091" marR="8091" marT="8091" marB="0" anchor="ctr"/>
                </a:tc>
                <a:tc hMerge="1">
                  <a:txBody>
                    <a:bodyPr/>
                    <a:lstStyle/>
                    <a:p>
                      <a:endParaRPr lang="en-GB"/>
                    </a:p>
                  </a:txBody>
                  <a:tcPr/>
                </a:tc>
                <a:tc hMerge="1">
                  <a:txBody>
                    <a:bodyPr/>
                    <a:lstStyle/>
                    <a:p>
                      <a:endParaRPr lang="en-GB"/>
                    </a:p>
                  </a:txBody>
                  <a:tcPr/>
                </a:tc>
              </a:tr>
              <a:tr h="347087">
                <a:tc vMerge="1">
                  <a:txBody>
                    <a:bodyPr/>
                    <a:lstStyle/>
                    <a:p>
                      <a:endParaRPr lang="en-GB"/>
                    </a:p>
                  </a:txBody>
                  <a:tcP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dirty="0" err="1" smtClean="0">
                          <a:effectLst/>
                        </a:rPr>
                        <a:t>Disad</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endParaRPr lang="en-GB" sz="1400" b="1" u="none" strike="noStrike" dirty="0">
                        <a:effectLst/>
                      </a:endParaRPr>
                    </a:p>
                  </a:txBody>
                  <a:tcPr marL="8091" marR="8091" marT="8091" marB="0" anchor="ctr"/>
                </a:tc>
                <a:tc>
                  <a:txBody>
                    <a:bodyPr/>
                    <a:lstStyle/>
                    <a:p>
                      <a:pPr algn="ctr" fontAlgn="ctr"/>
                      <a:r>
                        <a:rPr lang="en-GB" sz="1400" b="1" u="none" strike="noStrike">
                          <a:effectLst/>
                        </a:rPr>
                        <a:t>3312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13161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63%</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80%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17%</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51%</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72%</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21%</a:t>
                      </a:r>
                      <a:endParaRPr lang="en-GB" sz="1400" b="1" i="0" u="none" strike="noStrike" dirty="0">
                        <a:solidFill>
                          <a:srgbClr val="FF0000"/>
                        </a:solidFill>
                        <a:effectLst/>
                        <a:latin typeface="Calibri"/>
                      </a:endParaRPr>
                    </a:p>
                  </a:txBody>
                  <a:tcPr marL="8091" marR="8091" marT="8091" marB="0" anchor="ctr"/>
                </a:tc>
                <a:tc>
                  <a:txBody>
                    <a:bodyPr/>
                    <a:lstStyle/>
                    <a:p>
                      <a:pPr algn="ctr" fontAlgn="ctr"/>
                      <a:r>
                        <a:rPr lang="en-GB" sz="1400" b="1" u="none" strike="noStrike">
                          <a:effectLst/>
                        </a:rPr>
                        <a:t>60%</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a:effectLst/>
                        </a:rPr>
                        <a:t>78%</a:t>
                      </a:r>
                      <a:endParaRPr lang="en-GB" sz="1400" b="1" i="0" u="none" strike="noStrike">
                        <a:solidFill>
                          <a:srgbClr val="000000"/>
                        </a:solidFill>
                        <a:effectLst/>
                        <a:latin typeface="Calibri"/>
                      </a:endParaRPr>
                    </a:p>
                  </a:txBody>
                  <a:tcPr marL="8091" marR="8091" marT="8091" marB="0" anchor="ctr"/>
                </a:tc>
                <a:tc>
                  <a:txBody>
                    <a:bodyPr/>
                    <a:lstStyle/>
                    <a:p>
                      <a:pPr algn="ctr" fontAlgn="ctr"/>
                      <a:r>
                        <a:rPr lang="en-GB" sz="1400" b="1" u="none" strike="noStrike" dirty="0">
                          <a:solidFill>
                            <a:srgbClr val="FF0000"/>
                          </a:solidFill>
                          <a:effectLst/>
                        </a:rPr>
                        <a:t>18%</a:t>
                      </a:r>
                      <a:endParaRPr lang="en-GB" sz="14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600" b="1" u="none" strike="noStrike" dirty="0" smtClean="0">
                          <a:effectLst/>
                        </a:rPr>
                        <a:t>Mid</a:t>
                      </a:r>
                    </a:p>
                    <a:p>
                      <a:pPr algn="l" fontAlgn="ct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744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3504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59%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21%</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47%</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solidFill>
                            <a:srgbClr val="FF0000"/>
                          </a:solidFill>
                          <a:effectLst/>
                        </a:rPr>
                        <a:t>25%</a:t>
                      </a:r>
                      <a:endParaRPr lang="en-GB" sz="1600" b="1" i="0" u="none" strike="noStrike">
                        <a:solidFill>
                          <a:srgbClr val="FF0000"/>
                        </a:solidFill>
                        <a:effectLst/>
                        <a:latin typeface="Calibri"/>
                      </a:endParaRPr>
                    </a:p>
                  </a:txBody>
                  <a:tcPr marL="8091" marR="8091" marT="8091" marB="0" anchor="ctr"/>
                </a:tc>
                <a:tc>
                  <a:txBody>
                    <a:bodyPr/>
                    <a:lstStyle/>
                    <a:p>
                      <a:pPr algn="ctr" fontAlgn="ctr"/>
                      <a:r>
                        <a:rPr lang="en-GB" sz="1600" b="1" u="none" strike="noStrike">
                          <a:effectLst/>
                        </a:rPr>
                        <a:t>58%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20%</a:t>
                      </a:r>
                      <a:endParaRPr lang="en-GB" sz="1600" b="1" i="0" u="none" strike="noStrike" dirty="0">
                        <a:solidFill>
                          <a:srgbClr val="FF0000"/>
                        </a:solidFill>
                        <a:effectLst/>
                        <a:latin typeface="Calibri"/>
                      </a:endParaRPr>
                    </a:p>
                  </a:txBody>
                  <a:tcPr marL="8091" marR="8091" marT="8091" marB="0" anchor="ctr"/>
                </a:tc>
              </a:tr>
              <a:tr h="258716">
                <a:tc>
                  <a:txBody>
                    <a:bodyPr/>
                    <a:lstStyle/>
                    <a:p>
                      <a:pPr algn="l" fontAlgn="ctr"/>
                      <a:r>
                        <a:rPr lang="en-GB" sz="1600" b="1" u="none" strike="noStrike" dirty="0">
                          <a:effectLst/>
                        </a:rPr>
                        <a:t>North </a:t>
                      </a:r>
                      <a:r>
                        <a:rPr lang="en-GB" sz="1600" b="1" u="none" strike="noStrike" dirty="0" smtClean="0">
                          <a:effectLst/>
                        </a:rPr>
                        <a:t>East</a:t>
                      </a:r>
                    </a:p>
                    <a:p>
                      <a:pPr algn="l" fontAlgn="ct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942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2745</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14%</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18%</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61%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15%</a:t>
                      </a:r>
                      <a:endParaRPr lang="en-GB" sz="16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600" b="1" u="none" strike="noStrike" dirty="0" smtClean="0">
                          <a:effectLst/>
                        </a:rPr>
                        <a:t>South</a:t>
                      </a:r>
                    </a:p>
                    <a:p>
                      <a:pPr algn="l" fontAlgn="ct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1034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3956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18%</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effectLst/>
                        </a:rPr>
                        <a:t>74%</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19%</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61%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18%</a:t>
                      </a:r>
                      <a:endParaRPr lang="en-GB" sz="1600" b="1" i="0" u="none" strike="noStrike" dirty="0">
                        <a:solidFill>
                          <a:srgbClr val="FF0000"/>
                        </a:solidFill>
                        <a:effectLst/>
                        <a:latin typeface="Calibri"/>
                      </a:endParaRPr>
                    </a:p>
                  </a:txBody>
                  <a:tcPr marL="8091" marR="8091" marT="8091" marB="0" anchor="ctr"/>
                </a:tc>
              </a:tr>
              <a:tr h="249816">
                <a:tc>
                  <a:txBody>
                    <a:bodyPr/>
                    <a:lstStyle/>
                    <a:p>
                      <a:pPr algn="l" fontAlgn="ctr"/>
                      <a:r>
                        <a:rPr lang="en-GB" sz="1600" b="1" u="none" strike="noStrike" dirty="0" smtClean="0">
                          <a:effectLst/>
                        </a:rPr>
                        <a:t>West</a:t>
                      </a:r>
                    </a:p>
                    <a:p>
                      <a:pPr algn="l" fontAlgn="ct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dirty="0">
                          <a:effectLst/>
                        </a:rPr>
                        <a:t>592</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2956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16%</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21%</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20%</a:t>
                      </a:r>
                      <a:endParaRPr lang="en-GB" sz="1600" b="1" i="0" u="none" strike="noStrike" dirty="0">
                        <a:solidFill>
                          <a:srgbClr val="FF0000"/>
                        </a:solidFill>
                        <a:effectLst/>
                        <a:latin typeface="Calibri"/>
                      </a:endParaRPr>
                    </a:p>
                  </a:txBody>
                  <a:tcPr marL="8091" marR="8091" marT="8091" marB="0" anchor="ctr"/>
                </a:tc>
              </a:tr>
              <a:tr h="627545">
                <a:tc>
                  <a:txBody>
                    <a:bodyPr/>
                    <a:lstStyle/>
                    <a:p>
                      <a:pPr algn="l"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r h="576064">
                <a:tc>
                  <a:txBody>
                    <a:bodyPr/>
                    <a:lstStyle/>
                    <a:p>
                      <a:pPr algn="l" fontAlgn="ctr"/>
                      <a:r>
                        <a:rPr lang="en-GB" sz="1600" b="1" u="none" strike="noStrike" dirty="0">
                          <a:effectLst/>
                        </a:rPr>
                        <a:t>Epping Forest</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210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1128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57%</a:t>
                      </a:r>
                      <a:endParaRPr lang="en-GB" sz="1600" b="1" i="0" u="none" strike="noStrike">
                        <a:solidFill>
                          <a:srgbClr val="FFFFFF"/>
                        </a:solidFill>
                        <a:effectLst/>
                        <a:latin typeface="Calibri"/>
                      </a:endParaRPr>
                    </a:p>
                  </a:txBody>
                  <a:tcPr marL="8091" marR="8091" marT="8091" marB="0" anchor="ctr"/>
                </a:tc>
                <a:tc>
                  <a:txBody>
                    <a:bodyPr/>
                    <a:lstStyle/>
                    <a:p>
                      <a:pPr algn="ctr" fontAlgn="ctr"/>
                      <a:r>
                        <a:rPr lang="en-GB" sz="1600" b="1" u="none" strike="noStrike">
                          <a:effectLst/>
                        </a:rPr>
                        <a:t>78%</a:t>
                      </a:r>
                      <a:endParaRPr lang="en-GB" sz="1600" b="1" i="0" u="none" strike="noStrike">
                        <a:solidFill>
                          <a:srgbClr val="FFFFFF"/>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21%</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44%</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69%</a:t>
                      </a:r>
                      <a:endParaRPr lang="en-GB" sz="1600" b="1" i="0" u="none" strike="noStrike">
                        <a:solidFill>
                          <a:srgbClr val="FFFFFF"/>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25%</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dirty="0">
                          <a:effectLst/>
                        </a:rPr>
                        <a:t>53%</a:t>
                      </a:r>
                      <a:endParaRPr lang="en-GB" sz="1600" b="1" i="0" u="none" strike="noStrike" dirty="0">
                        <a:solidFill>
                          <a:srgbClr val="FFFFFF"/>
                        </a:solidFill>
                        <a:effectLst/>
                        <a:latin typeface="Calibri"/>
                      </a:endParaRPr>
                    </a:p>
                  </a:txBody>
                  <a:tcPr marL="8091" marR="8091" marT="8091" marB="0" anchor="ctr"/>
                </a:tc>
                <a:tc>
                  <a:txBody>
                    <a:bodyPr/>
                    <a:lstStyle/>
                    <a:p>
                      <a:pPr algn="ctr" fontAlgn="ctr"/>
                      <a:r>
                        <a:rPr lang="en-GB" sz="1600" b="1" u="none" strike="noStrike">
                          <a:effectLst/>
                        </a:rPr>
                        <a:t>76%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solidFill>
                            <a:srgbClr val="FF0000"/>
                          </a:solidFill>
                          <a:effectLst/>
                        </a:rPr>
                        <a:t>23%</a:t>
                      </a:r>
                      <a:endParaRPr lang="en-GB" sz="1600" b="1" i="0" u="none" strike="noStrike">
                        <a:solidFill>
                          <a:srgbClr val="FF0000"/>
                        </a:solidFill>
                        <a:effectLst/>
                        <a:latin typeface="Calibri"/>
                      </a:endParaRPr>
                    </a:p>
                  </a:txBody>
                  <a:tcPr marL="8091" marR="8091" marT="8091" marB="0" anchor="ctr"/>
                </a:tc>
              </a:tr>
              <a:tr h="360040">
                <a:tc>
                  <a:txBody>
                    <a:bodyPr/>
                    <a:lstStyle/>
                    <a:p>
                      <a:pPr algn="l" fontAlgn="ctr"/>
                      <a:r>
                        <a:rPr lang="en-GB" sz="1600" b="1" u="none" strike="noStrike">
                          <a:effectLst/>
                        </a:rPr>
                        <a:t>Harlow</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301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932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66%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13%</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52%</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73%</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20%</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59%</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78%</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19%</a:t>
                      </a:r>
                      <a:endParaRPr lang="en-GB" sz="1600" b="1" i="0" u="none" strike="noStrike" dirty="0">
                        <a:solidFill>
                          <a:srgbClr val="FF0000"/>
                        </a:solidFill>
                        <a:effectLst/>
                        <a:latin typeface="Calibri"/>
                      </a:endParaRPr>
                    </a:p>
                  </a:txBody>
                  <a:tcPr marL="8091" marR="8091" marT="8091" marB="0" anchor="ctr"/>
                </a:tc>
              </a:tr>
              <a:tr h="508480">
                <a:tc>
                  <a:txBody>
                    <a:bodyPr/>
                    <a:lstStyle/>
                    <a:p>
                      <a:pPr algn="l" fontAlgn="ctr"/>
                      <a:r>
                        <a:rPr lang="en-GB" sz="1600" b="1" u="none" strike="noStrike" dirty="0" err="1">
                          <a:effectLst/>
                        </a:rPr>
                        <a:t>Uttlesford</a:t>
                      </a:r>
                      <a:endParaRPr lang="en-GB" sz="1600" b="1" i="0" u="none" strike="noStrike" dirty="0">
                        <a:solidFill>
                          <a:srgbClr val="000000"/>
                        </a:solidFill>
                        <a:effectLst/>
                        <a:latin typeface="Calibri"/>
                      </a:endParaRPr>
                    </a:p>
                  </a:txBody>
                  <a:tcPr marL="8091" marR="8091" marT="8091" marB="0" anchor="ctr"/>
                </a:tc>
                <a:tc>
                  <a:txBody>
                    <a:bodyPr/>
                    <a:lstStyle/>
                    <a:p>
                      <a:pPr algn="ctr" fontAlgn="ctr"/>
                      <a:r>
                        <a:rPr lang="en-GB" sz="1600" b="1" u="none" strike="noStrike">
                          <a:effectLst/>
                        </a:rPr>
                        <a:t>81</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896</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74%</a:t>
                      </a:r>
                      <a:endParaRPr lang="en-GB" sz="1600" b="1" i="0" u="none" strike="noStrike">
                        <a:solidFill>
                          <a:srgbClr val="FFFFFF"/>
                        </a:solidFill>
                        <a:effectLst/>
                        <a:latin typeface="Calibri"/>
                      </a:endParaRPr>
                    </a:p>
                  </a:txBody>
                  <a:tcPr marL="8091" marR="8091" marT="8091" marB="0" anchor="ctr"/>
                </a:tc>
                <a:tc>
                  <a:txBody>
                    <a:bodyPr/>
                    <a:lstStyle/>
                    <a:p>
                      <a:pPr algn="ctr" fontAlgn="ctr"/>
                      <a:r>
                        <a:rPr lang="en-GB" sz="1600" b="1" u="none" strike="noStrike">
                          <a:effectLst/>
                        </a:rPr>
                        <a:t>83%</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9%</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dirty="0">
                          <a:effectLst/>
                        </a:rPr>
                        <a:t>60%</a:t>
                      </a:r>
                      <a:endParaRPr lang="en-GB" sz="1600" b="1" i="0" u="none" strike="noStrike" dirty="0">
                        <a:solidFill>
                          <a:srgbClr val="FFFFFF"/>
                        </a:solidFill>
                        <a:effectLst/>
                        <a:latin typeface="Calibri"/>
                      </a:endParaRPr>
                    </a:p>
                  </a:txBody>
                  <a:tcPr marL="8091" marR="8091" marT="8091" marB="0" anchor="ctr"/>
                </a:tc>
                <a:tc>
                  <a:txBody>
                    <a:bodyPr/>
                    <a:lstStyle/>
                    <a:p>
                      <a:pPr algn="ctr" fontAlgn="ctr"/>
                      <a:r>
                        <a:rPr lang="en-GB" sz="1600" b="1" u="none" strike="noStrike">
                          <a:effectLst/>
                        </a:rPr>
                        <a:t>75%</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15%</a:t>
                      </a:r>
                      <a:endParaRPr lang="en-GB" sz="1600" b="1" i="0" u="none" strike="noStrike" dirty="0">
                        <a:solidFill>
                          <a:srgbClr val="FF0000"/>
                        </a:solidFill>
                        <a:effectLst/>
                        <a:latin typeface="Calibri"/>
                      </a:endParaRPr>
                    </a:p>
                  </a:txBody>
                  <a:tcPr marL="8091" marR="8091" marT="8091" marB="0" anchor="ctr"/>
                </a:tc>
                <a:tc>
                  <a:txBody>
                    <a:bodyPr/>
                    <a:lstStyle/>
                    <a:p>
                      <a:pPr algn="ctr" fontAlgn="ctr"/>
                      <a:r>
                        <a:rPr lang="en-GB" sz="1600" b="1" u="none" strike="noStrike">
                          <a:effectLst/>
                        </a:rPr>
                        <a:t>65%</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a:effectLst/>
                        </a:rPr>
                        <a:t>80%</a:t>
                      </a:r>
                      <a:endParaRPr lang="en-GB" sz="1600" b="1" i="0" u="none" strike="noStrike">
                        <a:solidFill>
                          <a:srgbClr val="000000"/>
                        </a:solidFill>
                        <a:effectLst/>
                        <a:latin typeface="Calibri"/>
                      </a:endParaRPr>
                    </a:p>
                  </a:txBody>
                  <a:tcPr marL="8091" marR="8091" marT="8091" marB="0" anchor="ctr"/>
                </a:tc>
                <a:tc>
                  <a:txBody>
                    <a:bodyPr/>
                    <a:lstStyle/>
                    <a:p>
                      <a:pPr algn="ctr" fontAlgn="ctr"/>
                      <a:r>
                        <a:rPr lang="en-GB" sz="1600" b="1" u="none" strike="noStrike" dirty="0">
                          <a:solidFill>
                            <a:srgbClr val="FF0000"/>
                          </a:solidFill>
                          <a:effectLst/>
                        </a:rPr>
                        <a:t>15%</a:t>
                      </a:r>
                      <a:endParaRPr lang="en-GB" sz="1600" b="1" i="0" u="none" strike="noStrike" dirty="0">
                        <a:solidFill>
                          <a:srgbClr val="FF0000"/>
                        </a:solidFill>
                        <a:effectLst/>
                        <a:latin typeface="Calibri"/>
                      </a:endParaRPr>
                    </a:p>
                  </a:txBody>
                  <a:tcPr marL="8091" marR="8091" marT="8091" marB="0" anchor="ctr"/>
                </a:tc>
              </a:tr>
              <a:tr h="249816">
                <a:tc>
                  <a:txBody>
                    <a:bodyPr/>
                    <a:lstStyle/>
                    <a:p>
                      <a:pPr algn="l" fontAlgn="ctr"/>
                      <a:endParaRPr lang="en-GB" sz="1400" b="1" i="0" u="none" strike="noStrike" dirty="0" smtClean="0">
                        <a:solidFill>
                          <a:srgbClr val="000000"/>
                        </a:solidFill>
                        <a:effectLst/>
                        <a:latin typeface="Calibri"/>
                      </a:endParaRPr>
                    </a:p>
                    <a:p>
                      <a:pPr algn="l" fontAlgn="ctr"/>
                      <a:endParaRPr lang="en-GB" sz="1400" b="1" i="0" u="none" strike="noStrike" dirty="0">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FF0000"/>
                        </a:solidFill>
                        <a:effectLst/>
                        <a:latin typeface="Calibri"/>
                      </a:endParaRPr>
                    </a:p>
                  </a:txBody>
                  <a:tcPr marL="8091" marR="8091" marT="8091" marB="0" anchor="ctr"/>
                </a:tc>
                <a:tc>
                  <a:txBody>
                    <a:bodyPr/>
                    <a:lstStyle/>
                    <a:p>
                      <a:pPr algn="ctr" fontAlgn="ctr"/>
                      <a:endParaRPr lang="en-GB" sz="1400" b="1" i="0" u="none" strike="noStrike" dirty="0">
                        <a:solidFill>
                          <a:srgbClr val="000000"/>
                        </a:solidFill>
                        <a:effectLst/>
                        <a:latin typeface="Calibri"/>
                      </a:endParaRPr>
                    </a:p>
                  </a:txBody>
                  <a:tcPr marL="8091" marR="8091" marT="8091" marB="0" anchor="ctr"/>
                </a:tc>
                <a:tc>
                  <a:txBody>
                    <a:bodyPr/>
                    <a:lstStyle/>
                    <a:p>
                      <a:pPr algn="ctr" fontAlgn="ctr"/>
                      <a:endParaRPr lang="en-GB" sz="1400" b="1" i="0" u="none" strike="noStrike">
                        <a:solidFill>
                          <a:srgbClr val="000000"/>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c>
                  <a:txBody>
                    <a:bodyPr/>
                    <a:lstStyle/>
                    <a:p>
                      <a:pPr algn="ctr" fontAlgn="ctr"/>
                      <a:endParaRPr lang="en-GB" sz="1400" b="1" i="0" u="none" strike="noStrike">
                        <a:solidFill>
                          <a:srgbClr val="FFFFFF"/>
                        </a:solidFill>
                        <a:effectLst/>
                        <a:latin typeface="Calibri"/>
                      </a:endParaRPr>
                    </a:p>
                  </a:txBody>
                  <a:tcPr marL="8091" marR="8091" marT="8091" marB="0" anchor="ctr"/>
                </a:tc>
                <a:tc>
                  <a:txBody>
                    <a:bodyPr/>
                    <a:lstStyle/>
                    <a:p>
                      <a:pPr algn="ctr" fontAlgn="ctr"/>
                      <a:endParaRPr lang="en-GB" sz="1400" b="1" i="0" u="none" strike="noStrike" dirty="0">
                        <a:solidFill>
                          <a:srgbClr val="FFFFFF"/>
                        </a:solidFill>
                        <a:effectLst/>
                        <a:latin typeface="Calibri"/>
                      </a:endParaRPr>
                    </a:p>
                  </a:txBody>
                  <a:tcPr marL="8091" marR="8091" marT="8091" marB="0" anchor="ctr"/>
                </a:tc>
                <a:tc>
                  <a:txBody>
                    <a:bodyPr/>
                    <a:lstStyle/>
                    <a:p>
                      <a:pPr algn="ctr" fontAlgn="ctr"/>
                      <a:endParaRPr lang="en-GB" sz="1400" b="1" i="0" u="none" strike="noStrike" dirty="0">
                        <a:solidFill>
                          <a:srgbClr val="FF0000"/>
                        </a:solidFill>
                        <a:effectLst/>
                        <a:latin typeface="Calibri"/>
                      </a:endParaRPr>
                    </a:p>
                  </a:txBody>
                  <a:tcPr marL="8091" marR="8091" marT="8091" marB="0" anchor="ctr"/>
                </a:tc>
              </a:tr>
            </a:tbl>
          </a:graphicData>
        </a:graphic>
      </p:graphicFrame>
      <p:sp>
        <p:nvSpPr>
          <p:cNvPr id="4" name="Slide Number Placeholder 3"/>
          <p:cNvSpPr>
            <a:spLocks noGrp="1"/>
          </p:cNvSpPr>
          <p:nvPr>
            <p:ph type="sldNum" sz="quarter" idx="10"/>
          </p:nvPr>
        </p:nvSpPr>
        <p:spPr>
          <a:xfrm>
            <a:off x="755576" y="6381328"/>
            <a:ext cx="1905000" cy="304800"/>
          </a:xfrm>
        </p:spPr>
        <p:txBody>
          <a:bodyPr/>
          <a:lstStyle/>
          <a:p>
            <a:pPr>
              <a:defRPr/>
            </a:pPr>
            <a:fld id="{9B6F3EC3-4F54-4141-9820-8C188AFD5A24}" type="slidenum">
              <a:rPr lang="en-US" smtClean="0"/>
              <a:pPr>
                <a:defRPr/>
              </a:pPr>
              <a:t>29</a:t>
            </a:fld>
            <a:endParaRPr lang="en-US">
              <a:solidFill>
                <a:schemeClr val="tx1"/>
              </a:solidFill>
            </a:endParaRPr>
          </a:p>
        </p:txBody>
      </p:sp>
    </p:spTree>
    <p:extLst>
      <p:ext uri="{BB962C8B-B14F-4D97-AF65-F5344CB8AC3E}">
        <p14:creationId xmlns:p14="http://schemas.microsoft.com/office/powerpoint/2010/main" val="198812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848600" cy="1296144"/>
          </a:xfrm>
        </p:spPr>
        <p:txBody>
          <a:bodyPr/>
          <a:lstStyle/>
          <a:p>
            <a:r>
              <a:rPr lang="en-GB" b="1" dirty="0" smtClean="0"/>
              <a:t>What was achieved in Primary school inspections last year….</a:t>
            </a:r>
            <a:endParaRPr lang="en-GB" b="1" dirty="0"/>
          </a:p>
        </p:txBody>
      </p:sp>
      <p:sp>
        <p:nvSpPr>
          <p:cNvPr id="3" name="Content Placeholder 2"/>
          <p:cNvSpPr>
            <a:spLocks noGrp="1"/>
          </p:cNvSpPr>
          <p:nvPr>
            <p:ph idx="1"/>
          </p:nvPr>
        </p:nvSpPr>
        <p:spPr>
          <a:xfrm>
            <a:off x="539552" y="1628800"/>
            <a:ext cx="8352928" cy="4752528"/>
          </a:xfrm>
        </p:spPr>
        <p:txBody>
          <a:bodyPr/>
          <a:lstStyle/>
          <a:p>
            <a:r>
              <a:rPr lang="en-GB" sz="2800" dirty="0" smtClean="0"/>
              <a:t>7 new outstanding schools, of which 2 were previously judged Requiring Improvement</a:t>
            </a:r>
          </a:p>
          <a:p>
            <a:r>
              <a:rPr lang="en-GB" sz="2800" dirty="0" smtClean="0"/>
              <a:t>36 new good schools – of which 2 were previously inadequate</a:t>
            </a:r>
            <a:endParaRPr lang="en-GB" sz="2800" dirty="0"/>
          </a:p>
          <a:p>
            <a:pPr marL="0" indent="0">
              <a:buNone/>
            </a:pPr>
            <a:r>
              <a:rPr lang="en-GB" sz="2800" i="1" dirty="0" smtClean="0">
                <a:solidFill>
                  <a:srgbClr val="7030A0"/>
                </a:solidFill>
              </a:rPr>
              <a:t>However…</a:t>
            </a:r>
          </a:p>
          <a:p>
            <a:r>
              <a:rPr lang="en-GB" sz="2800" dirty="0"/>
              <a:t>6</a:t>
            </a:r>
            <a:r>
              <a:rPr lang="en-GB" sz="2800" dirty="0" smtClean="0"/>
              <a:t> schools judged inadequate (3 previously good schools)</a:t>
            </a:r>
          </a:p>
          <a:p>
            <a:r>
              <a:rPr lang="en-GB" sz="2800" dirty="0" smtClean="0"/>
              <a:t>1 school judged Requiring Improvement, (previously good) </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a:t>
            </a:fld>
            <a:endParaRPr lang="en-US">
              <a:solidFill>
                <a:schemeClr val="tx1"/>
              </a:solidFill>
            </a:endParaRPr>
          </a:p>
        </p:txBody>
      </p:sp>
    </p:spTree>
    <p:extLst>
      <p:ext uri="{BB962C8B-B14F-4D97-AF65-F5344CB8AC3E}">
        <p14:creationId xmlns:p14="http://schemas.microsoft.com/office/powerpoint/2010/main" val="715653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600" cy="1143000"/>
          </a:xfrm>
        </p:spPr>
        <p:txBody>
          <a:bodyPr/>
          <a:lstStyle/>
          <a:p>
            <a:r>
              <a:rPr lang="en-US" sz="3200" b="1" dirty="0"/>
              <a:t>2016 Key Stage 2 - % pupils achieving at least the expected standard</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0636801"/>
              </p:ext>
            </p:extLst>
          </p:nvPr>
        </p:nvGraphicFramePr>
        <p:xfrm>
          <a:off x="683568" y="1268760"/>
          <a:ext cx="7848872" cy="5065255"/>
        </p:xfrm>
        <a:graphic>
          <a:graphicData uri="http://schemas.openxmlformats.org/drawingml/2006/table">
            <a:tbl>
              <a:tblPr>
                <a:tableStyleId>{5C22544A-7EE6-4342-B048-85BDC9FD1C3A}</a:tableStyleId>
              </a:tblPr>
              <a:tblGrid>
                <a:gridCol w="1427068"/>
                <a:gridCol w="1030660"/>
                <a:gridCol w="1585631"/>
                <a:gridCol w="1109941"/>
                <a:gridCol w="1109941"/>
                <a:gridCol w="1585631"/>
              </a:tblGrid>
              <a:tr h="389635">
                <a:tc rowSpan="3">
                  <a:txBody>
                    <a:bodyPr/>
                    <a:lstStyle/>
                    <a:p>
                      <a:pPr algn="ctr" fontAlgn="ctr"/>
                      <a:r>
                        <a:rPr lang="en-GB" sz="1400" b="1" u="none" strike="noStrike" dirty="0">
                          <a:effectLst/>
                        </a:rPr>
                        <a:t>District/Area</a:t>
                      </a:r>
                      <a:endParaRPr lang="en-GB" sz="1400" b="1" i="0" u="none" strike="noStrike" dirty="0">
                        <a:solidFill>
                          <a:srgbClr val="000000"/>
                        </a:solidFill>
                        <a:effectLst/>
                        <a:latin typeface="Calibri"/>
                      </a:endParaRPr>
                    </a:p>
                  </a:txBody>
                  <a:tcPr marL="7700" marR="7700" marT="7700" marB="0" anchor="ctr"/>
                </a:tc>
                <a:tc gridSpan="5">
                  <a:txBody>
                    <a:bodyPr/>
                    <a:lstStyle/>
                    <a:p>
                      <a:pPr algn="ctr" fontAlgn="ctr"/>
                      <a:r>
                        <a:rPr lang="en-GB" sz="1400" b="1" u="none" strike="noStrike" dirty="0">
                          <a:effectLst/>
                        </a:rPr>
                        <a:t>RWM</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89635">
                <a:tc vMerge="1">
                  <a:txBody>
                    <a:bodyPr/>
                    <a:lstStyle/>
                    <a:p>
                      <a:endParaRPr lang="en-GB"/>
                    </a:p>
                  </a:txBody>
                  <a:tcPr/>
                </a:tc>
                <a:tc gridSpan="2">
                  <a:txBody>
                    <a:bodyPr/>
                    <a:lstStyle/>
                    <a:p>
                      <a:pPr algn="ctr" fontAlgn="ctr"/>
                      <a:r>
                        <a:rPr lang="en-GB" sz="1400" b="1" u="none" strike="noStrike" dirty="0">
                          <a:effectLst/>
                        </a:rPr>
                        <a:t>Cohort</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gridSpan="3">
                  <a:txBody>
                    <a:bodyPr/>
                    <a:lstStyle/>
                    <a:p>
                      <a:pPr algn="ctr" fontAlgn="ctr"/>
                      <a:r>
                        <a:rPr lang="en-GB" sz="1400" b="1" u="none" strike="noStrike" dirty="0">
                          <a:effectLst/>
                        </a:rPr>
                        <a:t>Performance</a:t>
                      </a:r>
                      <a:endParaRPr lang="en-GB" sz="1400" b="1" i="0" u="none" strike="noStrike" dirty="0">
                        <a:solidFill>
                          <a:srgbClr val="000000"/>
                        </a:solidFill>
                        <a:effectLst/>
                        <a:latin typeface="Calibri"/>
                      </a:endParaRPr>
                    </a:p>
                  </a:txBody>
                  <a:tcPr marL="7700" marR="7700" marT="7700" marB="0" anchor="ctr"/>
                </a:tc>
                <a:tc hMerge="1">
                  <a:txBody>
                    <a:bodyPr/>
                    <a:lstStyle/>
                    <a:p>
                      <a:endParaRPr lang="en-GB"/>
                    </a:p>
                  </a:txBody>
                  <a:tcPr/>
                </a:tc>
                <a:tc hMerge="1">
                  <a:txBody>
                    <a:bodyPr/>
                    <a:lstStyle/>
                    <a:p>
                      <a:endParaRPr lang="en-GB"/>
                    </a:p>
                  </a:txBody>
                  <a:tcPr/>
                </a:tc>
              </a:tr>
              <a:tr h="389635">
                <a:tc vMerge="1">
                  <a:txBody>
                    <a:bodyPr/>
                    <a:lstStyle/>
                    <a:p>
                      <a:endParaRPr lang="en-GB"/>
                    </a:p>
                  </a:txBody>
                  <a:tcPr/>
                </a:tc>
                <a:tc>
                  <a:txBody>
                    <a:bodyPr/>
                    <a:lstStyle/>
                    <a:p>
                      <a:pPr algn="ctr" fontAlgn="ctr"/>
                      <a:r>
                        <a:rPr lang="en-GB" sz="1400" b="1" u="none" strike="noStrike">
                          <a:effectLst/>
                        </a:rPr>
                        <a:t>Disad.</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a:effectLst/>
                        </a:rPr>
                        <a:t>Other</a:t>
                      </a:r>
                      <a:endParaRPr lang="en-GB" sz="1400" b="1" i="0" u="none" strike="noStrike">
                        <a:solidFill>
                          <a:srgbClr val="000000"/>
                        </a:solidFill>
                        <a:effectLst/>
                        <a:latin typeface="Calibri"/>
                      </a:endParaRPr>
                    </a:p>
                  </a:txBody>
                  <a:tcPr marL="7700" marR="7700" marT="7700" marB="0" anchor="ctr"/>
                </a:tc>
                <a:tc>
                  <a:txBody>
                    <a:bodyPr/>
                    <a:lstStyle/>
                    <a:p>
                      <a:pPr algn="ctr" fontAlgn="ctr"/>
                      <a:r>
                        <a:rPr lang="en-GB" sz="1400" b="1" u="none" strike="noStrike" dirty="0" err="1">
                          <a:effectLst/>
                        </a:rPr>
                        <a:t>Disad</a:t>
                      </a:r>
                      <a:r>
                        <a:rPr lang="en-GB" sz="1400" b="1" u="none" strike="noStrike" dirty="0">
                          <a:effectLst/>
                        </a:rPr>
                        <a:t>.</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effectLst/>
                        </a:rPr>
                        <a:t>Other</a:t>
                      </a:r>
                      <a:endParaRPr lang="en-GB" sz="1400" b="1" i="0" u="none" strike="noStrike" dirty="0">
                        <a:solidFill>
                          <a:srgbClr val="000000"/>
                        </a:solidFill>
                        <a:effectLst/>
                        <a:latin typeface="Calibri"/>
                      </a:endParaRPr>
                    </a:p>
                  </a:txBody>
                  <a:tcPr marL="7700" marR="7700" marT="7700"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a:effectLst/>
                        </a:rPr>
                        <a:t>Essex</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3879</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11347</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38%</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62%</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24%</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dirty="0">
                          <a:effectLst/>
                        </a:rPr>
                        <a:t>Mid</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a:effectLst/>
                        </a:rPr>
                        <a:t>910</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3275</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39%</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63%</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24%</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dirty="0">
                          <a:effectLst/>
                        </a:rPr>
                        <a:t>North East</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1022</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a:effectLst/>
                        </a:rPr>
                        <a:t>2240</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38%</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61%</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23%</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a:effectLst/>
                        </a:rPr>
                        <a:t>South</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1174</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3517</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37%</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62%</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24%</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a:effectLst/>
                        </a:rPr>
                        <a:t>West</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773</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2315</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39%</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60%</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21%</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dirty="0">
                          <a:effectLst/>
                        </a:rPr>
                        <a:t>Epping Forest</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282</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a:effectLst/>
                        </a:rPr>
                        <a:t>893</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32%</a:t>
                      </a:r>
                      <a:endParaRPr lang="en-GB" sz="1600" b="1" i="0" u="none" strike="noStrike">
                        <a:solidFill>
                          <a:srgbClr val="FFFFFF"/>
                        </a:solidFill>
                        <a:effectLst/>
                        <a:latin typeface="Calibri"/>
                      </a:endParaRPr>
                    </a:p>
                  </a:txBody>
                  <a:tcPr marL="7700" marR="7700" marT="7700" marB="0" anchor="ctr"/>
                </a:tc>
                <a:tc>
                  <a:txBody>
                    <a:bodyPr/>
                    <a:lstStyle/>
                    <a:p>
                      <a:pPr algn="ctr" fontAlgn="ctr"/>
                      <a:r>
                        <a:rPr lang="en-GB" sz="1600" b="1" u="none" strike="noStrike">
                          <a:effectLst/>
                        </a:rPr>
                        <a:t>57%</a:t>
                      </a:r>
                      <a:endParaRPr lang="en-GB" sz="1600" b="1" i="0" u="none" strike="noStrike">
                        <a:solidFill>
                          <a:srgbClr val="FFFFFF"/>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25%</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a:effectLst/>
                        </a:rPr>
                        <a:t>Harlow</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374</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648</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44%</a:t>
                      </a:r>
                      <a:endParaRPr lang="en-GB" sz="1600" b="1" i="0" u="none" strike="noStrike">
                        <a:solidFill>
                          <a:srgbClr val="FFFFFF"/>
                        </a:solidFill>
                        <a:effectLst/>
                        <a:latin typeface="Calibri"/>
                      </a:endParaRPr>
                    </a:p>
                  </a:txBody>
                  <a:tcPr marL="7700" marR="7700" marT="7700" marB="0" anchor="ctr"/>
                </a:tc>
                <a:tc>
                  <a:txBody>
                    <a:bodyPr/>
                    <a:lstStyle/>
                    <a:p>
                      <a:pPr algn="ctr" fontAlgn="ctr"/>
                      <a:r>
                        <a:rPr lang="en-GB" sz="1600" b="1" u="none" strike="noStrike" dirty="0">
                          <a:effectLst/>
                        </a:rPr>
                        <a:t>59%</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15%</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r>
                        <a:rPr lang="en-GB" sz="1600" b="1" u="none" strike="noStrike" dirty="0" err="1">
                          <a:effectLst/>
                        </a:rPr>
                        <a:t>Uttlesford</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dirty="0">
                          <a:effectLst/>
                        </a:rPr>
                        <a:t>117</a:t>
                      </a:r>
                      <a:endParaRPr lang="en-GB" sz="1600" b="1" i="0" u="none" strike="noStrike" dirty="0">
                        <a:solidFill>
                          <a:srgbClr val="000000"/>
                        </a:solidFill>
                        <a:effectLst/>
                        <a:latin typeface="Calibri"/>
                      </a:endParaRPr>
                    </a:p>
                  </a:txBody>
                  <a:tcPr marL="7700" marR="7700" marT="7700" marB="0" anchor="ctr"/>
                </a:tc>
                <a:tc>
                  <a:txBody>
                    <a:bodyPr/>
                    <a:lstStyle/>
                    <a:p>
                      <a:pPr algn="ctr" fontAlgn="ctr"/>
                      <a:r>
                        <a:rPr lang="en-GB" sz="1600" b="1" u="none" strike="noStrike">
                          <a:effectLst/>
                        </a:rPr>
                        <a:t>774</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43%</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a:effectLst/>
                        </a:rPr>
                        <a:t>64%</a:t>
                      </a:r>
                      <a:endParaRPr lang="en-GB" sz="1600" b="1" i="0" u="none" strike="noStrike">
                        <a:solidFill>
                          <a:srgbClr val="000000"/>
                        </a:solidFill>
                        <a:effectLst/>
                        <a:latin typeface="Calibri"/>
                      </a:endParaRPr>
                    </a:p>
                  </a:txBody>
                  <a:tcPr marL="7700" marR="7700" marT="7700" marB="0" anchor="ctr"/>
                </a:tc>
                <a:tc>
                  <a:txBody>
                    <a:bodyPr/>
                    <a:lstStyle/>
                    <a:p>
                      <a:pPr algn="ctr" fontAlgn="ctr"/>
                      <a:r>
                        <a:rPr lang="en-GB" sz="1600" b="1" u="none" strike="noStrike" dirty="0">
                          <a:solidFill>
                            <a:srgbClr val="FF0000"/>
                          </a:solidFill>
                          <a:effectLst/>
                        </a:rPr>
                        <a:t>22%</a:t>
                      </a:r>
                      <a:endParaRPr lang="en-GB" sz="1600" b="1" i="0" u="none" strike="noStrike" dirty="0">
                        <a:solidFill>
                          <a:srgbClr val="FF0000"/>
                        </a:solidFill>
                        <a:effectLst/>
                        <a:latin typeface="Calibri"/>
                      </a:endParaRPr>
                    </a:p>
                  </a:txBody>
                  <a:tcPr marL="7700" marR="7700" marT="7700" marB="0" anchor="ctr"/>
                </a:tc>
              </a:tr>
              <a:tr h="389635">
                <a:tc>
                  <a:txBody>
                    <a:bodyPr/>
                    <a:lstStyle/>
                    <a:p>
                      <a:pPr algn="l"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a:solidFill>
                          <a:srgbClr val="000000"/>
                        </a:solidFill>
                        <a:effectLst/>
                        <a:latin typeface="Calibri"/>
                      </a:endParaRPr>
                    </a:p>
                  </a:txBody>
                  <a:tcPr marL="7700" marR="7700" marT="7700" marB="0" anchor="ctr"/>
                </a:tc>
                <a:tc>
                  <a:txBody>
                    <a:bodyPr/>
                    <a:lstStyle/>
                    <a:p>
                      <a:pPr algn="ctr" fontAlgn="ctr"/>
                      <a:endParaRPr lang="en-GB" sz="1400" b="1" i="0" u="none" strike="noStrike" dirty="0">
                        <a:solidFill>
                          <a:srgbClr val="FF0000"/>
                        </a:solidFill>
                        <a:effectLst/>
                        <a:latin typeface="Calibri"/>
                      </a:endParaRPr>
                    </a:p>
                  </a:txBody>
                  <a:tcPr marL="7700" marR="7700" marT="7700"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30</a:t>
            </a:fld>
            <a:endParaRPr lang="en-US">
              <a:solidFill>
                <a:schemeClr val="tx1"/>
              </a:solidFill>
            </a:endParaRPr>
          </a:p>
        </p:txBody>
      </p:sp>
    </p:spTree>
    <p:extLst>
      <p:ext uri="{BB962C8B-B14F-4D97-AF65-F5344CB8AC3E}">
        <p14:creationId xmlns:p14="http://schemas.microsoft.com/office/powerpoint/2010/main" val="741011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lstStyle/>
          <a:p>
            <a:r>
              <a:rPr lang="en-US" sz="3200" b="1" dirty="0"/>
              <a:t>2016 Key Stage 1-2 Progress - average scores</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684972"/>
              </p:ext>
            </p:extLst>
          </p:nvPr>
        </p:nvGraphicFramePr>
        <p:xfrm>
          <a:off x="107504" y="1268760"/>
          <a:ext cx="8712968" cy="5101946"/>
        </p:xfrm>
        <a:graphic>
          <a:graphicData uri="http://schemas.openxmlformats.org/drawingml/2006/table">
            <a:tbl>
              <a:tblPr>
                <a:tableStyleId>{5C22544A-7EE6-4342-B048-85BDC9FD1C3A}</a:tableStyleId>
              </a:tblPr>
              <a:tblGrid>
                <a:gridCol w="1008112"/>
                <a:gridCol w="479470"/>
                <a:gridCol w="516099"/>
                <a:gridCol w="516099"/>
                <a:gridCol w="516099"/>
                <a:gridCol w="516099"/>
                <a:gridCol w="516099"/>
                <a:gridCol w="516099"/>
                <a:gridCol w="516099"/>
                <a:gridCol w="516099"/>
                <a:gridCol w="516099"/>
                <a:gridCol w="516099"/>
                <a:gridCol w="516099"/>
                <a:gridCol w="516099"/>
                <a:gridCol w="516099"/>
                <a:gridCol w="516099"/>
              </a:tblGrid>
              <a:tr h="334124">
                <a:tc rowSpan="3">
                  <a:txBody>
                    <a:bodyPr/>
                    <a:lstStyle/>
                    <a:p>
                      <a:pPr algn="ctr" fontAlgn="ctr"/>
                      <a:r>
                        <a:rPr lang="en-GB" sz="1400" u="none" strike="noStrike" dirty="0">
                          <a:effectLst/>
                        </a:rPr>
                        <a:t>District</a:t>
                      </a:r>
                      <a:r>
                        <a:rPr lang="en-GB" sz="1400" u="none" strike="noStrike" dirty="0" smtClean="0">
                          <a:effectLst/>
                        </a:rPr>
                        <a:t>/ Area</a:t>
                      </a:r>
                      <a:endParaRPr lang="en-GB" sz="1400" b="0" i="0" u="none" strike="noStrike" dirty="0">
                        <a:solidFill>
                          <a:srgbClr val="000000"/>
                        </a:solidFill>
                        <a:effectLst/>
                        <a:latin typeface="Calibri"/>
                      </a:endParaRPr>
                    </a:p>
                  </a:txBody>
                  <a:tcPr marL="8243" marR="8243" marT="8243" marB="0" anchor="ctr"/>
                </a:tc>
                <a:tc gridSpan="5">
                  <a:txBody>
                    <a:bodyPr/>
                    <a:lstStyle/>
                    <a:p>
                      <a:pPr algn="ctr" fontAlgn="ctr"/>
                      <a:r>
                        <a:rPr lang="en-GB" sz="1200" u="none" strike="noStrike">
                          <a:effectLst/>
                        </a:rPr>
                        <a:t>Reading</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200" u="none" strike="noStrike">
                          <a:effectLst/>
                        </a:rPr>
                        <a:t>Writing</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ctr"/>
                      <a:r>
                        <a:rPr lang="en-GB" sz="1200" u="none" strike="noStrike">
                          <a:effectLst/>
                        </a:rPr>
                        <a:t>Maths</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34124">
                <a:tc v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c gridSpan="2">
                  <a:txBody>
                    <a:bodyPr/>
                    <a:lstStyle/>
                    <a:p>
                      <a:pPr algn="ctr" fontAlgn="ctr"/>
                      <a:r>
                        <a:rPr lang="en-GB" sz="1200" u="none" strike="noStrike">
                          <a:effectLst/>
                        </a:rPr>
                        <a:t>Cohort</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gridSpan="3">
                  <a:txBody>
                    <a:bodyPr/>
                    <a:lstStyle/>
                    <a:p>
                      <a:pPr algn="ctr" fontAlgn="ctr"/>
                      <a:r>
                        <a:rPr lang="en-GB" sz="1200" u="none" strike="noStrike">
                          <a:effectLst/>
                        </a:rPr>
                        <a:t>Average Score</a:t>
                      </a:r>
                      <a:endParaRPr lang="en-GB" sz="1200" b="0" i="0" u="none" strike="noStrike">
                        <a:solidFill>
                          <a:srgbClr val="000000"/>
                        </a:solidFill>
                        <a:effectLst/>
                        <a:latin typeface="Calibri"/>
                      </a:endParaRPr>
                    </a:p>
                  </a:txBody>
                  <a:tcPr marL="8243" marR="8243" marT="8243" marB="0" anchor="ctr"/>
                </a:tc>
                <a:tc hMerge="1">
                  <a:txBody>
                    <a:bodyPr/>
                    <a:lstStyle/>
                    <a:p>
                      <a:endParaRPr lang="en-GB"/>
                    </a:p>
                  </a:txBody>
                  <a:tcPr/>
                </a:tc>
                <a:tc hMerge="1">
                  <a:txBody>
                    <a:bodyPr/>
                    <a:lstStyle/>
                    <a:p>
                      <a:endParaRPr lang="en-GB"/>
                    </a:p>
                  </a:txBody>
                  <a:tcPr/>
                </a:tc>
              </a:tr>
              <a:tr h="583781">
                <a:tc vMerge="1">
                  <a:txBody>
                    <a:bodyPr/>
                    <a:lstStyle/>
                    <a:p>
                      <a:endParaRPr lang="en-GB"/>
                    </a:p>
                  </a:txBody>
                  <a:tcP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Disad.</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u="none" strike="noStrike">
                          <a:effectLst/>
                        </a:rPr>
                        <a:t>Other</a:t>
                      </a:r>
                      <a:endParaRPr lang="en-GB" sz="1400" b="0"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Gap</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400" b="1" u="none" strike="noStrike">
                          <a:effectLst/>
                        </a:rPr>
                        <a:t>Essex</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3691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10889</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-1.33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0.15</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1.48</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3741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10915</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-0.27</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0.64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0.91</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3724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10923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-0.85</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0.34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1.18</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400" b="1" u="none" strike="noStrike">
                          <a:effectLst/>
                        </a:rPr>
                        <a:t>Mid</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873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3142</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-0.83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effectLst/>
                        </a:rPr>
                        <a:t>0.40</a:t>
                      </a:r>
                      <a:endParaRPr lang="en-GB" sz="1400" b="1" i="0" u="none" strike="noStrike" dirty="0">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1.23</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dirty="0">
                          <a:effectLst/>
                        </a:rPr>
                        <a:t>883</a:t>
                      </a:r>
                      <a:endParaRPr lang="en-GB" sz="1400" b="1" i="0" u="none" strike="noStrike" dirty="0">
                        <a:solidFill>
                          <a:srgbClr val="000000"/>
                        </a:solidFill>
                        <a:effectLst/>
                        <a:latin typeface="Calibri"/>
                      </a:endParaRPr>
                    </a:p>
                  </a:txBody>
                  <a:tcPr marL="8243" marR="8243" marT="8243" marB="0" anchor="ctr"/>
                </a:tc>
                <a:tc>
                  <a:txBody>
                    <a:bodyPr/>
                    <a:lstStyle/>
                    <a:p>
                      <a:pPr algn="ctr" fontAlgn="ctr"/>
                      <a:r>
                        <a:rPr lang="en-GB" sz="1400" b="1" u="none" strike="noStrike" dirty="0">
                          <a:effectLst/>
                        </a:rPr>
                        <a:t>3166</a:t>
                      </a:r>
                      <a:endParaRPr lang="en-GB" sz="1400" b="1" i="0" u="none" strike="noStrike" dirty="0">
                        <a:solidFill>
                          <a:srgbClr val="000000"/>
                        </a:solidFill>
                        <a:effectLst/>
                        <a:latin typeface="Calibri"/>
                      </a:endParaRPr>
                    </a:p>
                  </a:txBody>
                  <a:tcPr marL="8243" marR="8243" marT="8243" marB="0" anchor="ctr"/>
                </a:tc>
                <a:tc>
                  <a:txBody>
                    <a:bodyPr/>
                    <a:lstStyle/>
                    <a:p>
                      <a:pPr algn="ctr" fontAlgn="ctr"/>
                      <a:r>
                        <a:rPr lang="en-GB" sz="1400" b="1" u="none" strike="noStrike" dirty="0">
                          <a:effectLst/>
                        </a:rPr>
                        <a:t>-0.47</a:t>
                      </a:r>
                      <a:endParaRPr lang="en-GB" sz="1400" b="1" i="0" u="none" strike="noStrike" dirty="0">
                        <a:solidFill>
                          <a:srgbClr val="000000"/>
                        </a:solidFill>
                        <a:effectLst/>
                        <a:latin typeface="Calibri"/>
                      </a:endParaRPr>
                    </a:p>
                  </a:txBody>
                  <a:tcPr marL="8243" marR="8243" marT="8243" marB="0" anchor="ctr"/>
                </a:tc>
                <a:tc>
                  <a:txBody>
                    <a:bodyPr/>
                    <a:lstStyle/>
                    <a:p>
                      <a:pPr algn="ctr" fontAlgn="ctr"/>
                      <a:r>
                        <a:rPr lang="en-GB" sz="1400" b="1" u="none" strike="noStrike" dirty="0">
                          <a:effectLst/>
                        </a:rPr>
                        <a:t>0.48</a:t>
                      </a:r>
                      <a:endParaRPr lang="en-GB" sz="1400" b="1" i="0" u="none" strike="noStrike" dirty="0">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0.95</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876</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3148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-0.80</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0.38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1.18</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400" b="1" u="none" strike="noStrike">
                          <a:effectLst/>
                        </a:rPr>
                        <a:t>North East</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971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2146</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-1.79</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0.51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2.30</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980</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2142</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0.20</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1.32</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1.12</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982</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2155</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-1.23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0.28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1.51</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400" b="1" u="none" strike="noStrike">
                          <a:effectLst/>
                        </a:rPr>
                        <a:t>South</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1117</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3394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-1.58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-0.21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solidFill>
                            <a:srgbClr val="FF0000"/>
                          </a:solidFill>
                          <a:effectLst/>
                        </a:rPr>
                        <a:t>1.37</a:t>
                      </a:r>
                      <a:endParaRPr lang="en-GB" sz="1400" b="1" i="0" u="none" strike="noStrike">
                        <a:solidFill>
                          <a:srgbClr val="FF0000"/>
                        </a:solidFill>
                        <a:effectLst/>
                        <a:latin typeface="Calibri"/>
                      </a:endParaRPr>
                    </a:p>
                  </a:txBody>
                  <a:tcPr marL="8243" marR="8243" marT="8243" marB="0" anchor="ctr"/>
                </a:tc>
                <a:tc>
                  <a:txBody>
                    <a:bodyPr/>
                    <a:lstStyle/>
                    <a:p>
                      <a:pPr algn="ctr" fontAlgn="ctr"/>
                      <a:r>
                        <a:rPr lang="en-GB" sz="1400" b="1" u="none" strike="noStrike">
                          <a:effectLst/>
                        </a:rPr>
                        <a:t>1136</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3391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-0.43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0.71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1.14</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1128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3407</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-0.74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0.34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1.07</a:t>
                      </a:r>
                      <a:endParaRPr lang="en-GB" sz="1400" b="1" i="0" u="none" strike="noStrike" dirty="0">
                        <a:solidFill>
                          <a:srgbClr val="FF0000"/>
                        </a:solidFill>
                        <a:effectLst/>
                        <a:latin typeface="Calibri"/>
                      </a:endParaRPr>
                    </a:p>
                  </a:txBody>
                  <a:tcPr marL="8243" marR="8243" marT="8243" marB="0" anchor="ctr"/>
                </a:tc>
              </a:tr>
              <a:tr h="472253">
                <a:tc>
                  <a:txBody>
                    <a:bodyPr/>
                    <a:lstStyle/>
                    <a:p>
                      <a:pPr algn="l" fontAlgn="ctr"/>
                      <a:r>
                        <a:rPr lang="en-GB" sz="1400" b="1" u="none" strike="noStrike">
                          <a:effectLst/>
                        </a:rPr>
                        <a:t>West</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730</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2207</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-0.94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-0.01</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0.93</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742</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2216</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-0.44</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0.10</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0.53</a:t>
                      </a:r>
                      <a:endParaRPr lang="en-GB" sz="1400" b="1" i="0" u="none" strike="noStrike" dirty="0">
                        <a:solidFill>
                          <a:srgbClr val="FF0000"/>
                        </a:solidFill>
                        <a:effectLst/>
                        <a:latin typeface="Calibri"/>
                      </a:endParaRPr>
                    </a:p>
                  </a:txBody>
                  <a:tcPr marL="8243" marR="8243" marT="8243" marB="0" anchor="ctr"/>
                </a:tc>
                <a:tc>
                  <a:txBody>
                    <a:bodyPr/>
                    <a:lstStyle/>
                    <a:p>
                      <a:pPr algn="ctr" fontAlgn="ctr"/>
                      <a:r>
                        <a:rPr lang="en-GB" sz="1400" b="1" u="none" strike="noStrike">
                          <a:effectLst/>
                        </a:rPr>
                        <a:t>738</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2213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-0.55</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a:effectLst/>
                        </a:rPr>
                        <a:t>0.33</a:t>
                      </a:r>
                      <a:endParaRPr lang="en-GB" sz="1400" b="1" i="0" u="none" strike="noStrike">
                        <a:solidFill>
                          <a:srgbClr val="000000"/>
                        </a:solidFill>
                        <a:effectLst/>
                        <a:latin typeface="Calibri"/>
                      </a:endParaRPr>
                    </a:p>
                  </a:txBody>
                  <a:tcPr marL="8243" marR="8243" marT="8243" marB="0" anchor="ctr"/>
                </a:tc>
                <a:tc>
                  <a:txBody>
                    <a:bodyPr/>
                    <a:lstStyle/>
                    <a:p>
                      <a:pPr algn="ctr" fontAlgn="ctr"/>
                      <a:r>
                        <a:rPr lang="en-GB" sz="1400" b="1" u="none" strike="noStrike" dirty="0">
                          <a:solidFill>
                            <a:srgbClr val="FF0000"/>
                          </a:solidFill>
                          <a:effectLst/>
                        </a:rPr>
                        <a:t>0.89</a:t>
                      </a:r>
                      <a:endParaRPr lang="en-GB" sz="1400" b="1" i="0" u="none" strike="noStrike" dirty="0">
                        <a:solidFill>
                          <a:srgbClr val="FF0000"/>
                        </a:solidFill>
                        <a:effectLst/>
                        <a:latin typeface="Calibri"/>
                      </a:endParaRPr>
                    </a:p>
                  </a:txBody>
                  <a:tcPr marL="8243" marR="8243" marT="8243" marB="0" anchor="ctr"/>
                </a:tc>
              </a:tr>
              <a:tr h="334124">
                <a:tc>
                  <a:txBody>
                    <a:bodyPr/>
                    <a:lstStyle/>
                    <a:p>
                      <a:pPr algn="l"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600" b="1" u="none" strike="noStrike" dirty="0">
                          <a:effectLst/>
                        </a:rPr>
                        <a:t>Epping Forest</a:t>
                      </a:r>
                      <a:endParaRPr lang="en-GB" sz="1600" b="1" i="0" u="none" strike="noStrike" dirty="0">
                        <a:solidFill>
                          <a:srgbClr val="000000"/>
                        </a:solidFill>
                        <a:effectLst/>
                        <a:latin typeface="Calibri"/>
                      </a:endParaRPr>
                    </a:p>
                  </a:txBody>
                  <a:tcPr marL="8243" marR="8243" marT="8243" marB="0" anchor="ctr"/>
                </a:tc>
                <a:tc>
                  <a:txBody>
                    <a:bodyPr/>
                    <a:lstStyle/>
                    <a:p>
                      <a:pPr algn="ctr" fontAlgn="ctr"/>
                      <a:r>
                        <a:rPr lang="en-GB" sz="1600" b="1" u="none" strike="noStrike">
                          <a:effectLst/>
                        </a:rPr>
                        <a:t>270</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853</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-2.19</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effectLst/>
                        </a:rPr>
                        <a:t>-0.93</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1.26</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a:effectLst/>
                        </a:rPr>
                        <a:t>275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860</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-2.24</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effectLst/>
                        </a:rPr>
                        <a:t>-0.91</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1.33</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a:effectLst/>
                        </a:rPr>
                        <a:t>275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859</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-1.42</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-0.13</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1.29</a:t>
                      </a:r>
                      <a:endParaRPr lang="en-GB" sz="1600" b="1" i="0" u="none" strike="noStrike" dirty="0">
                        <a:solidFill>
                          <a:srgbClr val="FF0000"/>
                        </a:solidFill>
                        <a:effectLst/>
                        <a:latin typeface="Calibri"/>
                      </a:endParaRPr>
                    </a:p>
                  </a:txBody>
                  <a:tcPr marL="8243" marR="8243" marT="8243" marB="0" anchor="ctr"/>
                </a:tc>
              </a:tr>
              <a:tr h="334124">
                <a:tc>
                  <a:txBody>
                    <a:bodyPr/>
                    <a:lstStyle/>
                    <a:p>
                      <a:pPr algn="l" fontAlgn="ctr"/>
                      <a:r>
                        <a:rPr lang="en-GB" sz="1600" b="1" u="none" strike="noStrike">
                          <a:effectLst/>
                        </a:rPr>
                        <a:t>Harlow</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351</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623</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0.13</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effectLst/>
                        </a:rPr>
                        <a:t>0.11</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-0.02</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a:effectLst/>
                        </a:rPr>
                        <a:t>357</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625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1.14</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effectLst/>
                        </a:rPr>
                        <a:t>1.45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0.31</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a:effectLst/>
                        </a:rPr>
                        <a:t>353</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622</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0.53</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effectLst/>
                        </a:rPr>
                        <a:t>1.19</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a:solidFill>
                            <a:srgbClr val="FF0000"/>
                          </a:solidFill>
                          <a:effectLst/>
                        </a:rPr>
                        <a:t>0.66</a:t>
                      </a:r>
                      <a:endParaRPr lang="en-GB" sz="1600" b="1" i="0" u="none" strike="noStrike">
                        <a:solidFill>
                          <a:srgbClr val="FF0000"/>
                        </a:solidFill>
                        <a:effectLst/>
                        <a:latin typeface="Calibri"/>
                      </a:endParaRPr>
                    </a:p>
                  </a:txBody>
                  <a:tcPr marL="8243" marR="8243" marT="8243" marB="0" anchor="ctr"/>
                </a:tc>
              </a:tr>
              <a:tr h="542873">
                <a:tc>
                  <a:txBody>
                    <a:bodyPr/>
                    <a:lstStyle/>
                    <a:p>
                      <a:pPr algn="l" fontAlgn="ctr"/>
                      <a:r>
                        <a:rPr lang="en-GB" sz="1600" b="1" u="none" strike="noStrike" dirty="0" err="1">
                          <a:effectLst/>
                        </a:rPr>
                        <a:t>Uttlesford</a:t>
                      </a:r>
                      <a:endParaRPr lang="en-GB" sz="1600" b="1" i="0" u="none" strike="noStrike" dirty="0">
                        <a:solidFill>
                          <a:srgbClr val="000000"/>
                        </a:solidFill>
                        <a:effectLst/>
                        <a:latin typeface="Calibri"/>
                      </a:endParaRPr>
                    </a:p>
                  </a:txBody>
                  <a:tcPr marL="8243" marR="8243" marT="8243" marB="0" anchor="ctr"/>
                </a:tc>
                <a:tc>
                  <a:txBody>
                    <a:bodyPr/>
                    <a:lstStyle/>
                    <a:p>
                      <a:pPr algn="ctr" fontAlgn="ctr"/>
                      <a:r>
                        <a:rPr lang="en-GB" sz="1600" b="1" u="none" strike="noStrike">
                          <a:effectLst/>
                        </a:rPr>
                        <a:t>109</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731</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-1.27</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0.96</a:t>
                      </a:r>
                      <a:endParaRPr lang="en-GB" sz="1600" b="1" i="0" u="none" strike="noStrike">
                        <a:solidFill>
                          <a:srgbClr val="FFFFFF"/>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2.24</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a:effectLst/>
                        </a:rPr>
                        <a:t>110</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731</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-1.05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0.13</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1.17</a:t>
                      </a:r>
                      <a:endParaRPr lang="en-GB" sz="1600" b="1" i="0" u="none" strike="noStrike" dirty="0">
                        <a:solidFill>
                          <a:srgbClr val="FF0000"/>
                        </a:solidFill>
                        <a:effectLst/>
                        <a:latin typeface="Calibri"/>
                      </a:endParaRPr>
                    </a:p>
                  </a:txBody>
                  <a:tcPr marL="8243" marR="8243" marT="8243" marB="0" anchor="ctr"/>
                </a:tc>
                <a:tc>
                  <a:txBody>
                    <a:bodyPr/>
                    <a:lstStyle/>
                    <a:p>
                      <a:pPr algn="ctr" fontAlgn="ctr"/>
                      <a:r>
                        <a:rPr lang="en-GB" sz="1600" b="1" u="none" strike="noStrike" dirty="0">
                          <a:effectLst/>
                        </a:rPr>
                        <a:t>110</a:t>
                      </a:r>
                      <a:endParaRPr lang="en-GB" sz="1600" b="1" i="0" u="none" strike="noStrike" dirty="0">
                        <a:solidFill>
                          <a:srgbClr val="000000"/>
                        </a:solidFill>
                        <a:effectLst/>
                        <a:latin typeface="Calibri"/>
                      </a:endParaRPr>
                    </a:p>
                  </a:txBody>
                  <a:tcPr marL="8243" marR="8243" marT="8243" marB="0" anchor="ctr"/>
                </a:tc>
                <a:tc>
                  <a:txBody>
                    <a:bodyPr/>
                    <a:lstStyle/>
                    <a:p>
                      <a:pPr algn="ctr" fontAlgn="ctr"/>
                      <a:r>
                        <a:rPr lang="en-GB" sz="1600" b="1" u="none" strike="noStrike">
                          <a:effectLst/>
                        </a:rPr>
                        <a:t>732</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-1.84</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a:effectLst/>
                        </a:rPr>
                        <a:t>0.15</a:t>
                      </a:r>
                      <a:endParaRPr lang="en-GB" sz="1600" b="1" i="0" u="none" strike="noStrike">
                        <a:solidFill>
                          <a:srgbClr val="000000"/>
                        </a:solidFill>
                        <a:effectLst/>
                        <a:latin typeface="Calibri"/>
                      </a:endParaRPr>
                    </a:p>
                  </a:txBody>
                  <a:tcPr marL="8243" marR="8243" marT="8243" marB="0" anchor="ctr"/>
                </a:tc>
                <a:tc>
                  <a:txBody>
                    <a:bodyPr/>
                    <a:lstStyle/>
                    <a:p>
                      <a:pPr algn="ctr" fontAlgn="ctr"/>
                      <a:r>
                        <a:rPr lang="en-GB" sz="1600" b="1" u="none" strike="noStrike" dirty="0">
                          <a:solidFill>
                            <a:srgbClr val="FF0000"/>
                          </a:solidFill>
                          <a:effectLst/>
                        </a:rPr>
                        <a:t>2.00</a:t>
                      </a:r>
                      <a:endParaRPr lang="en-GB" sz="1600" b="1" i="0" u="none" strike="noStrike" dirty="0">
                        <a:solidFill>
                          <a:srgbClr val="FF0000"/>
                        </a:solidFill>
                        <a:effectLst/>
                        <a:latin typeface="Calibri"/>
                      </a:endParaRPr>
                    </a:p>
                  </a:txBody>
                  <a:tcPr marL="8243" marR="8243" marT="8243" marB="0" anchor="ctr"/>
                </a:tc>
              </a:tr>
              <a:tr h="334124">
                <a:tc>
                  <a:txBody>
                    <a:bodyPr/>
                    <a:lstStyle/>
                    <a:p>
                      <a:pPr algn="l"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a:solidFill>
                          <a:srgbClr val="000000"/>
                        </a:solidFill>
                        <a:effectLst/>
                        <a:latin typeface="Calibri"/>
                      </a:endParaRPr>
                    </a:p>
                  </a:txBody>
                  <a:tcPr marL="8243" marR="8243" marT="8243" marB="0" anchor="ctr"/>
                </a:tc>
                <a:tc>
                  <a:txBody>
                    <a:bodyPr/>
                    <a:lstStyle/>
                    <a:p>
                      <a:pPr algn="ctr" fontAlgn="ctr"/>
                      <a:endParaRPr lang="en-GB" sz="1300" b="1" i="0" u="none" strike="noStrike" dirty="0">
                        <a:solidFill>
                          <a:srgbClr val="FF0000"/>
                        </a:solidFill>
                        <a:effectLst/>
                        <a:latin typeface="Calibri"/>
                      </a:endParaRPr>
                    </a:p>
                  </a:txBody>
                  <a:tcPr marL="8243" marR="8243" marT="8243" marB="0" anchor="ctr"/>
                </a:tc>
              </a:tr>
            </a:tbl>
          </a:graphicData>
        </a:graphic>
      </p:graphicFrame>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31</a:t>
            </a:fld>
            <a:endParaRPr lang="en-US">
              <a:solidFill>
                <a:schemeClr val="tx1"/>
              </a:solidFill>
            </a:endParaRPr>
          </a:p>
        </p:txBody>
      </p:sp>
    </p:spTree>
    <p:extLst>
      <p:ext uri="{BB962C8B-B14F-4D97-AF65-F5344CB8AC3E}">
        <p14:creationId xmlns:p14="http://schemas.microsoft.com/office/powerpoint/2010/main" val="313783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864096"/>
          </a:xfrm>
        </p:spPr>
        <p:txBody>
          <a:bodyPr/>
          <a:lstStyle/>
          <a:p>
            <a:r>
              <a:rPr lang="en-GB" dirty="0" smtClean="0"/>
              <a:t/>
            </a:r>
            <a:br>
              <a:rPr lang="en-GB" dirty="0" smtClean="0"/>
            </a:br>
            <a:r>
              <a:rPr lang="en-GB" dirty="0"/>
              <a:t/>
            </a:r>
            <a:br>
              <a:rPr lang="en-GB" dirty="0"/>
            </a:br>
            <a:r>
              <a:rPr lang="en-GB" sz="3200" b="1" dirty="0" smtClean="0"/>
              <a:t>Inspections in West Essex since April 16</a:t>
            </a:r>
            <a:r>
              <a:rPr lang="en-GB" sz="2000" dirty="0"/>
              <a:t/>
            </a:r>
            <a:br>
              <a:rPr lang="en-GB" sz="2000" dirty="0"/>
            </a:br>
            <a:r>
              <a:rPr lang="en-GB" dirty="0"/>
              <a:t/>
            </a:r>
            <a:br>
              <a:rPr lang="en-GB" dirty="0"/>
            </a:br>
            <a:endParaRPr lang="en-GB" dirty="0"/>
          </a:p>
        </p:txBody>
      </p:sp>
      <p:sp>
        <p:nvSpPr>
          <p:cNvPr id="3" name="Content Placeholder 2"/>
          <p:cNvSpPr>
            <a:spLocks noGrp="1"/>
          </p:cNvSpPr>
          <p:nvPr>
            <p:ph idx="1"/>
          </p:nvPr>
        </p:nvSpPr>
        <p:spPr>
          <a:xfrm>
            <a:off x="107504" y="1844824"/>
            <a:ext cx="8928992" cy="3168352"/>
          </a:xfrm>
        </p:spPr>
        <p:txBody>
          <a:bodyPr/>
          <a:lstStyle/>
          <a:p>
            <a:pPr marL="0" indent="0">
              <a:buNone/>
            </a:pPr>
            <a:r>
              <a:rPr lang="en-GB" sz="2200" dirty="0" smtClean="0">
                <a:solidFill>
                  <a:srgbClr val="7030A0"/>
                </a:solidFill>
              </a:rPr>
              <a:t>7 </a:t>
            </a:r>
            <a:r>
              <a:rPr lang="en-GB" sz="2200" dirty="0" smtClean="0"/>
              <a:t>Inspections to date  - </a:t>
            </a:r>
            <a:r>
              <a:rPr lang="en-GB" sz="2200" dirty="0" smtClean="0">
                <a:solidFill>
                  <a:srgbClr val="7030A0"/>
                </a:solidFill>
              </a:rPr>
              <a:t>86</a:t>
            </a:r>
            <a:r>
              <a:rPr lang="en-GB" sz="2200" b="1" dirty="0" smtClean="0">
                <a:solidFill>
                  <a:srgbClr val="7030A0"/>
                </a:solidFill>
              </a:rPr>
              <a:t>% </a:t>
            </a:r>
            <a:r>
              <a:rPr lang="en-GB" sz="2200" b="1" dirty="0"/>
              <a:t>good or better </a:t>
            </a:r>
            <a:endParaRPr lang="en-GB" sz="2200" b="1" dirty="0" smtClean="0"/>
          </a:p>
          <a:p>
            <a:pPr marL="0" indent="0">
              <a:buNone/>
            </a:pPr>
            <a:endParaRPr lang="en-GB" sz="2200" dirty="0" smtClean="0"/>
          </a:p>
          <a:p>
            <a:pPr marL="0" indent="0">
              <a:buNone/>
            </a:pPr>
            <a:r>
              <a:rPr lang="en-GB" sz="2200" dirty="0" smtClean="0"/>
              <a:t> </a:t>
            </a:r>
            <a:r>
              <a:rPr lang="en-GB" sz="2200" dirty="0" smtClean="0">
                <a:solidFill>
                  <a:srgbClr val="7030A0"/>
                </a:solidFill>
              </a:rPr>
              <a:t> </a:t>
            </a:r>
            <a:r>
              <a:rPr lang="en-GB" sz="2200" dirty="0">
                <a:solidFill>
                  <a:srgbClr val="7030A0"/>
                </a:solidFill>
              </a:rPr>
              <a:t>6</a:t>
            </a:r>
            <a:r>
              <a:rPr lang="en-GB" sz="2200" dirty="0" smtClean="0">
                <a:solidFill>
                  <a:srgbClr val="7030A0"/>
                </a:solidFill>
              </a:rPr>
              <a:t>  </a:t>
            </a:r>
            <a:r>
              <a:rPr lang="en-GB" sz="2200" dirty="0" smtClean="0"/>
              <a:t>good schools of which</a:t>
            </a:r>
            <a:r>
              <a:rPr lang="en-GB" sz="2200" dirty="0" smtClean="0">
                <a:solidFill>
                  <a:srgbClr val="7030A0"/>
                </a:solidFill>
              </a:rPr>
              <a:t> 4 </a:t>
            </a:r>
            <a:r>
              <a:rPr lang="en-GB" sz="2200" dirty="0" smtClean="0"/>
              <a:t>were previously requiring improvement</a:t>
            </a:r>
          </a:p>
          <a:p>
            <a:pPr marL="0" indent="0">
              <a:buNone/>
            </a:pPr>
            <a:endParaRPr lang="en-GB" sz="2200" dirty="0" smtClean="0"/>
          </a:p>
          <a:p>
            <a:pPr marL="0" indent="0">
              <a:buNone/>
            </a:pPr>
            <a:r>
              <a:rPr lang="en-GB" sz="2200" dirty="0" smtClean="0"/>
              <a:t> </a:t>
            </a:r>
            <a:r>
              <a:rPr lang="en-GB" sz="2200" dirty="0" smtClean="0">
                <a:solidFill>
                  <a:srgbClr val="7030A0"/>
                </a:solidFill>
              </a:rPr>
              <a:t> 1  </a:t>
            </a:r>
            <a:r>
              <a:rPr lang="en-GB" sz="2200" dirty="0" smtClean="0"/>
              <a:t>school </a:t>
            </a:r>
            <a:r>
              <a:rPr lang="en-GB" sz="2200" smtClean="0"/>
              <a:t>requiring improvement</a:t>
            </a:r>
            <a:endParaRPr lang="en-GB" sz="900" dirty="0" smtClean="0"/>
          </a:p>
          <a:p>
            <a:pPr marL="0" indent="0">
              <a:buNone/>
            </a:pPr>
            <a:r>
              <a:rPr lang="en-GB" dirty="0"/>
              <a:t>	</a:t>
            </a:r>
          </a:p>
          <a:p>
            <a:pPr>
              <a:buFontTx/>
              <a:buChar char="-"/>
            </a:pPr>
            <a:endParaRPr lang="en-GB"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4</a:t>
            </a:fld>
            <a:endParaRPr lang="en-US" dirty="0">
              <a:solidFill>
                <a:schemeClr val="tx1"/>
              </a:solidFill>
            </a:endParaRPr>
          </a:p>
        </p:txBody>
      </p:sp>
    </p:spTree>
    <p:extLst>
      <p:ext uri="{BB962C8B-B14F-4D97-AF65-F5344CB8AC3E}">
        <p14:creationId xmlns:p14="http://schemas.microsoft.com/office/powerpoint/2010/main" val="335756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424936" cy="864096"/>
          </a:xfrm>
        </p:spPr>
        <p:txBody>
          <a:bodyPr/>
          <a:lstStyle/>
          <a:p>
            <a:r>
              <a:rPr lang="en-GB" dirty="0" smtClean="0"/>
              <a:t>Ofsted overview – </a:t>
            </a:r>
            <a:br>
              <a:rPr lang="en-GB" dirty="0" smtClean="0"/>
            </a:br>
            <a:r>
              <a:rPr lang="en-GB" dirty="0" smtClean="0"/>
              <a:t>Primary schools to 14 November 16</a:t>
            </a:r>
            <a:endParaRPr lang="en-GB" dirty="0"/>
          </a:p>
        </p:txBody>
      </p:sp>
      <p:sp>
        <p:nvSpPr>
          <p:cNvPr id="4" name="Slide Number Placeholder 3"/>
          <p:cNvSpPr>
            <a:spLocks noGrp="1"/>
          </p:cNvSpPr>
          <p:nvPr>
            <p:ph type="sldNum" sz="quarter" idx="10"/>
          </p:nvPr>
        </p:nvSpPr>
        <p:spPr/>
        <p:txBody>
          <a:bodyPr/>
          <a:lstStyle/>
          <a:p>
            <a:pPr>
              <a:defRPr/>
            </a:pPr>
            <a:fld id="{9B6F3EC3-4F54-4141-9820-8C188AFD5A24}" type="slidenum">
              <a:rPr lang="en-US" smtClean="0"/>
              <a:pPr>
                <a:defRPr/>
              </a:pPr>
              <a:t>5</a:t>
            </a:fld>
            <a:endParaRPr lang="en-US">
              <a:solidFill>
                <a:schemeClr val="tx1"/>
              </a:solidFill>
            </a:endParaRP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80" t="7342" r="15331" b="6250"/>
          <a:stretch/>
        </p:blipFill>
        <p:spPr bwMode="auto">
          <a:xfrm>
            <a:off x="539552" y="1194769"/>
            <a:ext cx="8208911" cy="5665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34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496944" cy="908720"/>
          </a:xfrm>
        </p:spPr>
        <p:txBody>
          <a:bodyPr/>
          <a:lstStyle/>
          <a:p>
            <a:r>
              <a:rPr lang="en-GB" dirty="0" smtClean="0"/>
              <a:t/>
            </a:r>
            <a:br>
              <a:rPr lang="en-GB" dirty="0" smtClean="0"/>
            </a:br>
            <a:r>
              <a:rPr lang="en-GB" dirty="0"/>
              <a:t/>
            </a:r>
            <a:br>
              <a:rPr lang="en-GB" dirty="0"/>
            </a:br>
            <a:r>
              <a:rPr lang="en-GB" sz="3200" b="1" dirty="0" smtClean="0"/>
              <a:t>Inspections in Essex since September 16</a:t>
            </a:r>
            <a:r>
              <a:rPr lang="en-GB" sz="2000" dirty="0"/>
              <a:t/>
            </a:r>
            <a:br>
              <a:rPr lang="en-GB" sz="2000" dirty="0"/>
            </a:br>
            <a:r>
              <a:rPr lang="en-GB" dirty="0"/>
              <a:t/>
            </a:r>
            <a:br>
              <a:rPr lang="en-GB" dirty="0"/>
            </a:br>
            <a:endParaRPr lang="en-GB" dirty="0"/>
          </a:p>
        </p:txBody>
      </p:sp>
      <p:sp>
        <p:nvSpPr>
          <p:cNvPr id="3" name="Content Placeholder 2"/>
          <p:cNvSpPr>
            <a:spLocks noGrp="1"/>
          </p:cNvSpPr>
          <p:nvPr>
            <p:ph idx="1"/>
          </p:nvPr>
        </p:nvSpPr>
        <p:spPr>
          <a:xfrm>
            <a:off x="251520" y="908720"/>
            <a:ext cx="8784976" cy="5688632"/>
          </a:xfrm>
        </p:spPr>
        <p:txBody>
          <a:bodyPr/>
          <a:lstStyle/>
          <a:p>
            <a:pPr marL="0" indent="0">
              <a:buNone/>
            </a:pPr>
            <a:r>
              <a:rPr lang="en-GB" sz="2200" b="1" dirty="0" smtClean="0">
                <a:solidFill>
                  <a:srgbClr val="7030A0"/>
                </a:solidFill>
              </a:rPr>
              <a:t>Key implications:</a:t>
            </a:r>
          </a:p>
          <a:p>
            <a:r>
              <a:rPr lang="en-GB" sz="2200" dirty="0" smtClean="0"/>
              <a:t>Greater focus on the most able: Ensure sufficient challenge and depth to teacher subject knowledge to ensure </a:t>
            </a:r>
            <a:r>
              <a:rPr lang="en-US" sz="2200" dirty="0" smtClean="0"/>
              <a:t>higher </a:t>
            </a:r>
            <a:r>
              <a:rPr lang="en-US" sz="2200" dirty="0"/>
              <a:t>standards across the </a:t>
            </a:r>
            <a:r>
              <a:rPr lang="en-US" sz="2200" dirty="0" smtClean="0"/>
              <a:t>curriculum, including the foundation subjects. </a:t>
            </a:r>
          </a:p>
          <a:p>
            <a:r>
              <a:rPr lang="en-US" sz="2200" dirty="0" smtClean="0"/>
              <a:t>Teachers and leaders to make </a:t>
            </a:r>
            <a:r>
              <a:rPr lang="en-US" sz="2200" dirty="0"/>
              <a:t>more regular and </a:t>
            </a:r>
            <a:r>
              <a:rPr lang="en-US" sz="2200" dirty="0" smtClean="0"/>
              <a:t>effective </a:t>
            </a:r>
            <a:r>
              <a:rPr lang="en-US" sz="2200" dirty="0"/>
              <a:t>checks </a:t>
            </a:r>
            <a:r>
              <a:rPr lang="en-US" sz="2200" dirty="0" smtClean="0"/>
              <a:t>on the progress </a:t>
            </a:r>
            <a:r>
              <a:rPr lang="en-US" sz="2200" dirty="0"/>
              <a:t>of </a:t>
            </a:r>
            <a:r>
              <a:rPr lang="en-US" sz="2200" dirty="0" smtClean="0"/>
              <a:t>pupils, including the disadvantaged, from </a:t>
            </a:r>
            <a:r>
              <a:rPr lang="en-US" sz="2200" dirty="0"/>
              <a:t>their </a:t>
            </a:r>
            <a:r>
              <a:rPr lang="en-US" sz="2200" dirty="0" smtClean="0"/>
              <a:t>varying </a:t>
            </a:r>
            <a:r>
              <a:rPr lang="en-US" sz="2200" dirty="0"/>
              <a:t>starting </a:t>
            </a:r>
            <a:r>
              <a:rPr lang="en-US" sz="2200" dirty="0" smtClean="0"/>
              <a:t>points, </a:t>
            </a:r>
            <a:r>
              <a:rPr lang="en-US" sz="2200" dirty="0"/>
              <a:t>ensuring teachers’ feedback is precise about what a pupil </a:t>
            </a:r>
            <a:r>
              <a:rPr lang="en-US" sz="2200" dirty="0" smtClean="0"/>
              <a:t>needs </a:t>
            </a:r>
            <a:r>
              <a:rPr lang="en-US" sz="2200" dirty="0"/>
              <a:t>to do to improve </a:t>
            </a:r>
            <a:endParaRPr lang="en-GB" sz="2200" dirty="0"/>
          </a:p>
          <a:p>
            <a:r>
              <a:rPr lang="en-US" sz="2200" dirty="0"/>
              <a:t>E</a:t>
            </a:r>
            <a:r>
              <a:rPr lang="en-US" sz="2200" dirty="0" smtClean="0"/>
              <a:t>quipping </a:t>
            </a:r>
            <a:r>
              <a:rPr lang="en-US" sz="2200" dirty="0"/>
              <a:t>middle leaders with the strategies and skills to enable them to fulfil their responsibilities of monitoring and improving the school’s work in the areas for which they are </a:t>
            </a:r>
            <a:r>
              <a:rPr lang="en-US" sz="2200" dirty="0" smtClean="0"/>
              <a:t>accountable</a:t>
            </a:r>
          </a:p>
          <a:p>
            <a:r>
              <a:rPr lang="en-US" sz="2200" dirty="0" smtClean="0"/>
              <a:t>Safeguarding - establishing </a:t>
            </a:r>
            <a:r>
              <a:rPr lang="en-US" sz="2200" dirty="0"/>
              <a:t>rigorous procedures through which governors monitor the work of leaders to ensure that the school’s own safeguarding systems and processes are robustly in line with current statutory </a:t>
            </a:r>
            <a:r>
              <a:rPr lang="en-US" sz="2200" dirty="0" smtClean="0"/>
              <a:t>guidelines</a:t>
            </a:r>
            <a:r>
              <a:rPr lang="en-GB" sz="2400" dirty="0"/>
              <a:t>.	</a:t>
            </a:r>
          </a:p>
          <a:p>
            <a:endParaRPr lang="en-US" sz="2200" dirty="0"/>
          </a:p>
          <a:p>
            <a:r>
              <a:rPr lang="en-GB" sz="2400" dirty="0"/>
              <a:t>	</a:t>
            </a:r>
          </a:p>
          <a:p>
            <a:pPr marL="0" indent="0">
              <a:buNone/>
            </a:pPr>
            <a:endParaRPr lang="en-US" sz="2200" dirty="0"/>
          </a:p>
          <a:p>
            <a:pPr marL="0" indent="0">
              <a:buNone/>
            </a:pPr>
            <a:r>
              <a:rPr lang="en-GB" dirty="0"/>
              <a:t>	</a:t>
            </a:r>
          </a:p>
          <a:p>
            <a:pPr>
              <a:buFontTx/>
              <a:buChar char="-"/>
            </a:pPr>
            <a:endParaRPr lang="en-GB" dirty="0" smtClean="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r>
              <a:rPr lang="en-US" dirty="0" smtClean="0">
                <a:solidFill>
                  <a:schemeClr val="tx1"/>
                </a:solidFill>
              </a:rPr>
              <a:t>7</a:t>
            </a:r>
            <a:endParaRPr lang="en-US" dirty="0">
              <a:solidFill>
                <a:schemeClr val="tx1"/>
              </a:solidFill>
            </a:endParaRPr>
          </a:p>
        </p:txBody>
      </p:sp>
    </p:spTree>
    <p:extLst>
      <p:ext uri="{BB962C8B-B14F-4D97-AF65-F5344CB8AC3E}">
        <p14:creationId xmlns:p14="http://schemas.microsoft.com/office/powerpoint/2010/main" val="913161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352928" cy="1440160"/>
          </a:xfrm>
        </p:spPr>
        <p:txBody>
          <a:bodyPr/>
          <a:lstStyle/>
          <a:p>
            <a:r>
              <a:rPr lang="en-GB" sz="3600" b="1" dirty="0"/>
              <a:t>Excellence in Essex Primary </a:t>
            </a:r>
            <a:r>
              <a:rPr lang="en-GB" sz="3600" b="1" dirty="0" smtClean="0"/>
              <a:t>Schools</a:t>
            </a:r>
            <a:endParaRPr lang="en-GB" sz="3600" dirty="0"/>
          </a:p>
        </p:txBody>
      </p:sp>
      <p:sp>
        <p:nvSpPr>
          <p:cNvPr id="3" name="Subtitle 2"/>
          <p:cNvSpPr>
            <a:spLocks noGrp="1"/>
          </p:cNvSpPr>
          <p:nvPr>
            <p:ph type="subTitle" idx="1"/>
          </p:nvPr>
        </p:nvSpPr>
        <p:spPr>
          <a:xfrm>
            <a:off x="467544" y="1124744"/>
            <a:ext cx="8352928" cy="5616624"/>
          </a:xfrm>
        </p:spPr>
        <p:txBody>
          <a:bodyPr/>
          <a:lstStyle/>
          <a:p>
            <a:r>
              <a:rPr lang="en-GB" sz="2400" dirty="0" smtClean="0"/>
              <a:t>Revised version includes alignment with </a:t>
            </a:r>
            <a:r>
              <a:rPr lang="en-GB" sz="2400" dirty="0" err="1" smtClean="0"/>
              <a:t>DfE</a:t>
            </a:r>
            <a:r>
              <a:rPr lang="en-GB" sz="2400" dirty="0" smtClean="0"/>
              <a:t> </a:t>
            </a:r>
            <a:r>
              <a:rPr lang="en-GB" sz="2400" dirty="0"/>
              <a:t>Schools Causing Concern  Statutory Guidance (SCC) -  Intervening in failing, under performing and coasting schools  (March </a:t>
            </a:r>
            <a:r>
              <a:rPr lang="en-GB" sz="2400" dirty="0" smtClean="0"/>
              <a:t>2016)  </a:t>
            </a:r>
            <a:r>
              <a:rPr lang="en-GB" sz="2400" i="1" dirty="0" smtClean="0">
                <a:solidFill>
                  <a:srgbClr val="FF0000"/>
                </a:solidFill>
              </a:rPr>
              <a:t>and</a:t>
            </a:r>
          </a:p>
          <a:p>
            <a:endParaRPr lang="en-GB" sz="800" i="1" dirty="0" smtClean="0"/>
          </a:p>
          <a:p>
            <a:r>
              <a:rPr lang="en-GB" sz="2400" dirty="0" err="1" smtClean="0"/>
              <a:t>DfE</a:t>
            </a:r>
            <a:r>
              <a:rPr lang="en-GB" sz="2400" dirty="0" smtClean="0"/>
              <a:t> Primary </a:t>
            </a:r>
            <a:r>
              <a:rPr lang="en-GB" sz="2400" dirty="0"/>
              <a:t>School Accountability in </a:t>
            </a:r>
            <a:r>
              <a:rPr lang="en-GB" sz="2400" dirty="0" smtClean="0"/>
              <a:t>2016 (October 2016)</a:t>
            </a:r>
          </a:p>
          <a:p>
            <a:r>
              <a:rPr lang="en-GB" sz="2400" dirty="0" smtClean="0"/>
              <a:t>Includes Coasting Schools, National Floor Standards </a:t>
            </a:r>
            <a:r>
              <a:rPr lang="en-GB" sz="2400" i="1" dirty="0" smtClean="0">
                <a:solidFill>
                  <a:srgbClr val="FF0000"/>
                </a:solidFill>
              </a:rPr>
              <a:t>and</a:t>
            </a:r>
            <a:r>
              <a:rPr lang="en-GB" sz="2400" dirty="0" smtClean="0"/>
              <a:t> </a:t>
            </a:r>
          </a:p>
          <a:p>
            <a:endParaRPr lang="en-GB" sz="1000" dirty="0" smtClean="0"/>
          </a:p>
          <a:p>
            <a:r>
              <a:rPr lang="en-GB" sz="2400" dirty="0"/>
              <a:t>A</a:t>
            </a:r>
            <a:r>
              <a:rPr lang="en-GB" sz="2400" dirty="0" smtClean="0"/>
              <a:t>n Essex threshold </a:t>
            </a:r>
            <a:r>
              <a:rPr lang="en-GB" sz="2400" dirty="0"/>
              <a:t>setting out what we consider is ‘unacceptable low standards’.</a:t>
            </a:r>
          </a:p>
          <a:p>
            <a:endParaRPr lang="en-GB" sz="800" dirty="0" smtClean="0"/>
          </a:p>
          <a:p>
            <a:r>
              <a:rPr lang="en-GB" sz="2400" dirty="0"/>
              <a:t>C</a:t>
            </a:r>
            <a:r>
              <a:rPr lang="en-GB" sz="2400" dirty="0" smtClean="0"/>
              <a:t>hallenge the effectiveness of governing bodies in holding leaders and themselves to account for improved performance.</a:t>
            </a:r>
            <a:endParaRPr lang="en-GB" sz="2400" dirty="0"/>
          </a:p>
        </p:txBody>
      </p:sp>
    </p:spTree>
    <p:extLst>
      <p:ext uri="{BB962C8B-B14F-4D97-AF65-F5344CB8AC3E}">
        <p14:creationId xmlns:p14="http://schemas.microsoft.com/office/powerpoint/2010/main" val="244064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1584176"/>
          </a:xfrm>
        </p:spPr>
        <p:txBody>
          <a:bodyPr/>
          <a:lstStyle/>
          <a:p>
            <a:r>
              <a:rPr lang="en-US" dirty="0"/>
              <a:t>Based on provisional KS2 data</a:t>
            </a:r>
            <a:br>
              <a:rPr lang="en-US" dirty="0"/>
            </a:br>
            <a:endParaRPr lang="en-GB" dirty="0"/>
          </a:p>
        </p:txBody>
      </p:sp>
      <p:sp>
        <p:nvSpPr>
          <p:cNvPr id="3" name="Subtitle 2"/>
          <p:cNvSpPr>
            <a:spLocks noGrp="1"/>
          </p:cNvSpPr>
          <p:nvPr>
            <p:ph type="subTitle" idx="1"/>
          </p:nvPr>
        </p:nvSpPr>
        <p:spPr>
          <a:xfrm>
            <a:off x="683568" y="1628800"/>
            <a:ext cx="7772400" cy="4752528"/>
          </a:xfrm>
        </p:spPr>
        <p:txBody>
          <a:bodyPr/>
          <a:lstStyle/>
          <a:p>
            <a:r>
              <a:rPr lang="en-US" dirty="0" smtClean="0"/>
              <a:t>11 </a:t>
            </a:r>
            <a:r>
              <a:rPr lang="en-US" dirty="0"/>
              <a:t>Essex schools will fall within the coasting schools </a:t>
            </a:r>
            <a:r>
              <a:rPr lang="en-US" dirty="0" smtClean="0"/>
              <a:t>definition </a:t>
            </a:r>
            <a:r>
              <a:rPr lang="en-US" dirty="0"/>
              <a:t>based on the recent confirmed progress thresholds for </a:t>
            </a:r>
            <a:r>
              <a:rPr lang="en-US" dirty="0" smtClean="0"/>
              <a:t>2016 </a:t>
            </a:r>
          </a:p>
          <a:p>
            <a:endParaRPr lang="en-US" dirty="0"/>
          </a:p>
          <a:p>
            <a:r>
              <a:rPr lang="en-US" dirty="0" smtClean="0"/>
              <a:t>13 Essex school’s data places the school below the National Floor Standard</a:t>
            </a:r>
          </a:p>
          <a:p>
            <a:r>
              <a:rPr lang="en-US" dirty="0" smtClean="0"/>
              <a:t>126 congratulations letters sent to schools</a:t>
            </a:r>
          </a:p>
          <a:p>
            <a:endParaRPr lang="en-US" dirty="0"/>
          </a:p>
          <a:p>
            <a:r>
              <a:rPr lang="en-GB" b="1" dirty="0"/>
              <a:t>No school will be confirmed as being below the floor </a:t>
            </a:r>
            <a:r>
              <a:rPr lang="en-GB" b="1" dirty="0" smtClean="0"/>
              <a:t>or coasting until </a:t>
            </a:r>
            <a:r>
              <a:rPr lang="en-GB" b="1" dirty="0"/>
              <a:t>December 2016 when schools’ performance tables are published</a:t>
            </a:r>
            <a:r>
              <a:rPr lang="en-GB" dirty="0"/>
              <a:t>. </a:t>
            </a:r>
            <a:r>
              <a:rPr lang="en-US" dirty="0"/>
              <a:t>	</a:t>
            </a:r>
          </a:p>
          <a:p>
            <a:endParaRPr lang="en-GB" dirty="0"/>
          </a:p>
        </p:txBody>
      </p:sp>
    </p:spTree>
    <p:extLst>
      <p:ext uri="{BB962C8B-B14F-4D97-AF65-F5344CB8AC3E}">
        <p14:creationId xmlns:p14="http://schemas.microsoft.com/office/powerpoint/2010/main" val="4118033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2CACDF91-4417-4513-8B8B-221C62E8943A}" type="slidenum">
              <a:rPr lang="en-US" sz="1400" smtClean="0">
                <a:solidFill>
                  <a:schemeClr val="bg2"/>
                </a:solidFill>
                <a:latin typeface="Arial" pitchFamily="34" charset="0"/>
              </a:rPr>
              <a:pPr>
                <a:defRPr/>
              </a:pPr>
              <a:t>9</a:t>
            </a:fld>
            <a:endParaRPr lang="en-US" sz="1400" smtClean="0">
              <a:latin typeface="Arial" pitchFamily="34" charset="0"/>
            </a:endParaRPr>
          </a:p>
        </p:txBody>
      </p:sp>
      <p:sp>
        <p:nvSpPr>
          <p:cNvPr id="13314" name="Rectangle 2"/>
          <p:cNvSpPr>
            <a:spLocks noGrp="1" noChangeArrowheads="1"/>
          </p:cNvSpPr>
          <p:nvPr>
            <p:ph type="title"/>
          </p:nvPr>
        </p:nvSpPr>
        <p:spPr>
          <a:xfrm>
            <a:off x="539552" y="116632"/>
            <a:ext cx="7848600" cy="1080120"/>
          </a:xfrm>
        </p:spPr>
        <p:txBody>
          <a:bodyPr/>
          <a:lstStyle/>
          <a:p>
            <a:pPr eaLnBrk="1" hangingPunct="1">
              <a:defRPr/>
            </a:pPr>
            <a:r>
              <a:rPr lang="en-US" b="1" dirty="0" smtClean="0">
                <a:ea typeface="+mj-ea"/>
              </a:rPr>
              <a:t>RAG process – Autumn term </a:t>
            </a:r>
          </a:p>
        </p:txBody>
      </p:sp>
      <p:sp>
        <p:nvSpPr>
          <p:cNvPr id="13315" name="Rectangle 3"/>
          <p:cNvSpPr>
            <a:spLocks noGrp="1" noChangeArrowheads="1"/>
          </p:cNvSpPr>
          <p:nvPr>
            <p:ph type="body" idx="1"/>
          </p:nvPr>
        </p:nvSpPr>
        <p:spPr>
          <a:xfrm>
            <a:off x="323528" y="980728"/>
            <a:ext cx="8640960" cy="5876790"/>
          </a:xfrm>
        </p:spPr>
        <p:txBody>
          <a:bodyPr/>
          <a:lstStyle/>
          <a:p>
            <a:r>
              <a:rPr lang="en-US" sz="2200" dirty="0" smtClean="0"/>
              <a:t>For a small number of schools, where </a:t>
            </a:r>
            <a:r>
              <a:rPr lang="en-US" sz="2200" dirty="0"/>
              <a:t>there are previous indicators of concern or a significant inconsistency between subjects</a:t>
            </a:r>
            <a:r>
              <a:rPr lang="en-US" sz="2200" dirty="0" smtClean="0"/>
              <a:t>, the RAG will have changed this term. The </a:t>
            </a:r>
            <a:r>
              <a:rPr lang="en-US" sz="2200" dirty="0"/>
              <a:t>2016 data is not being compared with 2015 outcomes. </a:t>
            </a:r>
            <a:endParaRPr lang="en-US" sz="2200" dirty="0" smtClean="0"/>
          </a:p>
          <a:p>
            <a:r>
              <a:rPr lang="en-US" sz="2200" dirty="0" smtClean="0"/>
              <a:t>Data has been </a:t>
            </a:r>
            <a:r>
              <a:rPr lang="en-US" sz="2200" dirty="0" err="1" smtClean="0"/>
              <a:t>scrutinised</a:t>
            </a:r>
            <a:r>
              <a:rPr lang="en-US" sz="2200" dirty="0" smtClean="0"/>
              <a:t> </a:t>
            </a:r>
            <a:r>
              <a:rPr lang="en-US" sz="2200" dirty="0"/>
              <a:t>and, where there is cause for concern, the school’s SEC will arrange a visit to discuss data and determine whether additional action should be taken. The pragmatic reason for </a:t>
            </a:r>
            <a:r>
              <a:rPr lang="en-US" sz="2200" dirty="0" smtClean="0"/>
              <a:t>changing any </a:t>
            </a:r>
            <a:r>
              <a:rPr lang="en-US" sz="2200" dirty="0"/>
              <a:t>school’s RAG rating </a:t>
            </a:r>
            <a:r>
              <a:rPr lang="en-US" sz="2200" dirty="0" smtClean="0"/>
              <a:t>mid-term is </a:t>
            </a:r>
            <a:r>
              <a:rPr lang="en-US" sz="2200" dirty="0"/>
              <a:t>to enable additional support from the Standards and Excellence team </a:t>
            </a:r>
            <a:endParaRPr lang="en-US" sz="2200" dirty="0" smtClean="0"/>
          </a:p>
          <a:p>
            <a:r>
              <a:rPr lang="en-US" sz="2200" dirty="0" smtClean="0"/>
              <a:t>At the end of the Autumn term there will be a RAG review of all schools using the revised criteria approved at the EPHA Executive on 6 October.</a:t>
            </a:r>
          </a:p>
          <a:p>
            <a:r>
              <a:rPr lang="en-US" sz="2200" dirty="0" smtClean="0"/>
              <a:t>Schools will be notified of the RAG in January. Where there </a:t>
            </a:r>
          </a:p>
          <a:p>
            <a:pPr marL="0" indent="0">
              <a:buNone/>
            </a:pPr>
            <a:r>
              <a:rPr lang="en-US" sz="2200" dirty="0"/>
              <a:t> </a:t>
            </a:r>
            <a:r>
              <a:rPr lang="en-US" sz="2200" dirty="0" smtClean="0"/>
              <a:t>    is a change, the SEC will initially contact the school, a</a:t>
            </a:r>
          </a:p>
          <a:p>
            <a:pPr marL="0" indent="0">
              <a:buNone/>
            </a:pPr>
            <a:r>
              <a:rPr lang="en-US" sz="2200" dirty="0"/>
              <a:t> </a:t>
            </a:r>
            <a:r>
              <a:rPr lang="en-US" sz="2200" dirty="0" smtClean="0"/>
              <a:t>    letter will be sent to each school.  </a:t>
            </a:r>
          </a:p>
          <a:p>
            <a:pPr marL="0" indent="0">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3540</TotalTime>
  <Words>2617</Words>
  <Application>Microsoft Office PowerPoint</Application>
  <PresentationFormat>On-screen Show (4:3)</PresentationFormat>
  <Paragraphs>674</Paragraphs>
  <Slides>31</Slides>
  <Notes>31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ＭＳ Ｐゴシック</vt:lpstr>
      <vt:lpstr>Arial</vt:lpstr>
      <vt:lpstr>Calibri</vt:lpstr>
      <vt:lpstr>Times</vt:lpstr>
      <vt:lpstr>blank</vt:lpstr>
      <vt:lpstr>Primary Improvement</vt:lpstr>
      <vt:lpstr>Primary Overview for 2016</vt:lpstr>
      <vt:lpstr>What was achieved in Primary school inspections last year….</vt:lpstr>
      <vt:lpstr>  Inspections in West Essex since April 16  </vt:lpstr>
      <vt:lpstr>Ofsted overview –  Primary schools to 14 November 16</vt:lpstr>
      <vt:lpstr>  Inspections in Essex since September 16  </vt:lpstr>
      <vt:lpstr>Excellence in Essex Primary Schools</vt:lpstr>
      <vt:lpstr>Based on provisional KS2 data </vt:lpstr>
      <vt:lpstr>RAG process – Autumn term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Raise the achievement of all disadvantaged children</vt:lpstr>
      <vt:lpstr>Support for school self evaluation</vt:lpstr>
      <vt:lpstr>What does Ofsted inspect?</vt:lpstr>
      <vt:lpstr>Checking school reporting</vt:lpstr>
      <vt:lpstr>Checking school reporting</vt:lpstr>
      <vt:lpstr>External accountability review</vt:lpstr>
      <vt:lpstr> 2016 EYFS - % pupils achieving a Good Level of Development </vt:lpstr>
      <vt:lpstr>2016 Year 1 Phonics - % pupils working at the required level</vt:lpstr>
      <vt:lpstr>2016 Key Stage 1 - % pupils achieving at least the expected standard</vt:lpstr>
      <vt:lpstr>2016 Key Stage 2 - % pupils achieving at least the expected standard</vt:lpstr>
      <vt:lpstr>2016 Key Stage 1-2 Progress - average scores</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here</dc:title>
  <dc:creator>alison.fiala</dc:creator>
  <cp:lastModifiedBy>P Langmead</cp:lastModifiedBy>
  <cp:revision>30</cp:revision>
  <cp:lastPrinted>2016-11-09T03:32:01Z</cp:lastPrinted>
  <dcterms:created xsi:type="dcterms:W3CDTF">2016-11-08T20:09:00Z</dcterms:created>
  <dcterms:modified xsi:type="dcterms:W3CDTF">2016-11-17T05:36:53Z</dcterms:modified>
</cp:coreProperties>
</file>