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30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27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0074" y="2313950"/>
            <a:ext cx="5878586" cy="29159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802449" y="1816943"/>
            <a:ext cx="1720093" cy="49878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84418" y="199117"/>
            <a:ext cx="5330912" cy="95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9455"/>
            <a:ext cx="962977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3450"/>
            <a:ext cx="3423919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docs.google.com/forms/u/1/d/e/1FAIpQLSffX1hcqmtU3c9wmHRlzPXI0f7xxqEPA-MyXo0JS0Qn8LUnVg/viewform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vennessexmathshub.co.uk/professional-development/projects/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59" y="3288079"/>
            <a:ext cx="4980054" cy="2322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87" y="2594820"/>
            <a:ext cx="4806476" cy="37896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4899" y="6016287"/>
            <a:ext cx="5346700" cy="5783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158" dirty="0">
                <a:hlinkClick r:id="rId2"/>
              </a:rPr>
              <a:t>Express your interest here ... </a:t>
            </a:r>
            <a:endParaRPr lang="en-GB" sz="3158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0" t="32542" r="958" b="27789"/>
          <a:stretch/>
        </p:blipFill>
        <p:spPr>
          <a:xfrm>
            <a:off x="322821" y="1139179"/>
            <a:ext cx="4763424" cy="18956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81599" y="1139178"/>
            <a:ext cx="4381452" cy="1064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79" dirty="0"/>
              <a:t>Venn Essex </a:t>
            </a:r>
            <a:r>
              <a:rPr lang="en-GB" sz="1579" dirty="0"/>
              <a:t>Maths </a:t>
            </a:r>
            <a:r>
              <a:rPr lang="en-GB" sz="1579" dirty="0"/>
              <a:t>Hub offers </a:t>
            </a:r>
            <a:r>
              <a:rPr lang="en-GB" sz="1579" dirty="0"/>
              <a:t>a range of different professional development opportunities. </a:t>
            </a:r>
            <a:r>
              <a:rPr lang="en-GB" sz="1579" dirty="0"/>
              <a:t>The projects cover </a:t>
            </a:r>
            <a:r>
              <a:rPr lang="en-GB" sz="1579" dirty="0"/>
              <a:t>mathematical subject knowledge and pedagogy in all educational phases.</a:t>
            </a:r>
          </a:p>
        </p:txBody>
      </p:sp>
    </p:spTree>
    <p:extLst>
      <p:ext uri="{BB962C8B-B14F-4D97-AF65-F5344CB8AC3E}">
        <p14:creationId xmlns:p14="http://schemas.microsoft.com/office/powerpoint/2010/main" val="143622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575" y="1304993"/>
            <a:ext cx="130556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te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ns</a:t>
            </a:r>
            <a:r>
              <a:rPr sz="1100" spc="35" dirty="0">
                <a:latin typeface="Calibri"/>
                <a:cs typeface="Calibri"/>
              </a:rPr>
              <a:t>f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0" dirty="0">
                <a:latin typeface="Calibri"/>
                <a:cs typeface="Calibri"/>
              </a:rPr>
              <a:t>i</a:t>
            </a:r>
            <a:r>
              <a:rPr sz="1100" spc="20" dirty="0">
                <a:latin typeface="Calibri"/>
                <a:cs typeface="Calibri"/>
              </a:rPr>
              <a:t>v</a:t>
            </a:r>
            <a:r>
              <a:rPr sz="1100" spc="10" dirty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1178" y="7054033"/>
            <a:ext cx="857630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W</a:t>
            </a:r>
            <a:r>
              <a:rPr sz="1400" b="1" dirty="0">
                <a:latin typeface="Calibri"/>
                <a:cs typeface="Calibri"/>
              </a:rPr>
              <a:t>: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lang="en-GB" sz="1400" b="1" spc="-10" dirty="0" smtClean="0">
                <a:latin typeface="Calibri"/>
                <a:cs typeface="Calibri"/>
              </a:rPr>
              <a:t>vennessexmathshub.co.uk</a:t>
            </a:r>
            <a:r>
              <a:rPr sz="1400" b="1" spc="-165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|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E: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lang="en-GB" sz="1400" b="1" u="sng" spc="-10" dirty="0" smtClean="0">
                <a:solidFill>
                  <a:srgbClr val="0000FF"/>
                </a:solidFill>
                <a:latin typeface="Calibri"/>
                <a:cs typeface="Calibri"/>
              </a:rPr>
              <a:t>info@vennessexmathshub.co.uk</a:t>
            </a:r>
            <a:r>
              <a:rPr sz="1400" b="1" dirty="0" smtClean="0">
                <a:latin typeface="Calibri"/>
                <a:cs typeface="Calibri"/>
              </a:rPr>
              <a:t>|</a:t>
            </a:r>
            <a:r>
              <a:rPr sz="1400" b="1" spc="-75" dirty="0" smtClean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T</a:t>
            </a: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01</a:t>
            </a:r>
            <a:r>
              <a:rPr lang="en-GB" sz="1400" b="1" spc="-10" dirty="0" smtClean="0">
                <a:latin typeface="Calibri"/>
                <a:cs typeface="Calibri"/>
              </a:rPr>
              <a:t>206 489933</a:t>
            </a:r>
            <a:r>
              <a:rPr sz="1400" b="1" spc="110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|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Express</a:t>
            </a:r>
            <a:r>
              <a:rPr sz="1400" b="1" spc="-1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your</a:t>
            </a:r>
            <a:r>
              <a:rPr sz="1400" b="1" spc="-9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interest</a:t>
            </a:r>
            <a:r>
              <a:rPr sz="1400" b="1" spc="-145" dirty="0">
                <a:latin typeface="Times New Roman"/>
                <a:cs typeface="Times New Roman"/>
              </a:rPr>
              <a:t> </a:t>
            </a:r>
            <a:r>
              <a:rPr lang="en-GB" sz="1400" b="1" spc="-145" dirty="0" smtClean="0">
                <a:cs typeface="Times New Roman"/>
                <a:hlinkClick r:id="rId3"/>
              </a:rPr>
              <a:t>click here</a:t>
            </a:r>
            <a:endParaRPr sz="1400" dirty="0"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8024" y="1899071"/>
            <a:ext cx="2085975" cy="485775"/>
          </a:xfrm>
          <a:custGeom>
            <a:avLst/>
            <a:gdLst/>
            <a:ahLst/>
            <a:cxnLst/>
            <a:rect l="l" t="t" r="r" b="b"/>
            <a:pathLst>
              <a:path w="2085975" h="485775">
                <a:moveTo>
                  <a:pt x="0" y="485774"/>
                </a:moveTo>
                <a:lnTo>
                  <a:pt x="2085974" y="485774"/>
                </a:lnTo>
                <a:lnTo>
                  <a:pt x="2085974" y="0"/>
                </a:lnTo>
                <a:lnTo>
                  <a:pt x="0" y="0"/>
                </a:lnTo>
                <a:lnTo>
                  <a:pt x="0" y="485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21647" y="5329626"/>
            <a:ext cx="1366520" cy="54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11000"/>
              </a:lnSpc>
            </a:pPr>
            <a:r>
              <a:rPr sz="1100" spc="15" dirty="0">
                <a:latin typeface="Calibri"/>
                <a:cs typeface="Calibri"/>
              </a:rPr>
              <a:t>S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a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w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45" dirty="0">
                <a:latin typeface="Calibri"/>
                <a:cs typeface="Calibri"/>
              </a:rPr>
              <a:t>l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s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ool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pp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0" dirty="0">
                <a:latin typeface="Calibri"/>
                <a:cs typeface="Calibri"/>
              </a:rPr>
              <a:t>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sus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th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0" dirty="0">
                <a:latin typeface="Calibri"/>
                <a:cs typeface="Calibri"/>
              </a:rPr>
              <a:t>i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929" y="3556802"/>
            <a:ext cx="938214" cy="357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6779" y="3747220"/>
            <a:ext cx="1019174" cy="3239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82204" y="3566327"/>
            <a:ext cx="938214" cy="3571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10754" y="3756757"/>
            <a:ext cx="1247774" cy="4333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91904" y="3594902"/>
            <a:ext cx="1028699" cy="357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49054" y="3785320"/>
            <a:ext cx="971549" cy="323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1604" y="3556802"/>
            <a:ext cx="1019174" cy="3571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49244" y="3747220"/>
            <a:ext cx="971534" cy="323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5731" y="5060884"/>
            <a:ext cx="1831975" cy="1793875"/>
          </a:xfrm>
          <a:custGeom>
            <a:avLst/>
            <a:gdLst/>
            <a:ahLst/>
            <a:cxnLst/>
            <a:rect l="l" t="t" r="r" b="b"/>
            <a:pathLst>
              <a:path w="1831975" h="1793875">
                <a:moveTo>
                  <a:pt x="915840" y="0"/>
                </a:moveTo>
                <a:lnTo>
                  <a:pt x="840729" y="2973"/>
                </a:lnTo>
                <a:lnTo>
                  <a:pt x="767290" y="11738"/>
                </a:lnTo>
                <a:lnTo>
                  <a:pt x="695759" y="26065"/>
                </a:lnTo>
                <a:lnTo>
                  <a:pt x="626370" y="45722"/>
                </a:lnTo>
                <a:lnTo>
                  <a:pt x="559361" y="70480"/>
                </a:lnTo>
                <a:lnTo>
                  <a:pt x="494966" y="100106"/>
                </a:lnTo>
                <a:lnTo>
                  <a:pt x="433422" y="134371"/>
                </a:lnTo>
                <a:lnTo>
                  <a:pt x="374964" y="173044"/>
                </a:lnTo>
                <a:lnTo>
                  <a:pt x="319828" y="215893"/>
                </a:lnTo>
                <a:lnTo>
                  <a:pt x="268249" y="262688"/>
                </a:lnTo>
                <a:lnTo>
                  <a:pt x="220464" y="313198"/>
                </a:lnTo>
                <a:lnTo>
                  <a:pt x="176708" y="367193"/>
                </a:lnTo>
                <a:lnTo>
                  <a:pt x="137217" y="424441"/>
                </a:lnTo>
                <a:lnTo>
                  <a:pt x="102227" y="484713"/>
                </a:lnTo>
                <a:lnTo>
                  <a:pt x="71973" y="547776"/>
                </a:lnTo>
                <a:lnTo>
                  <a:pt x="46691" y="613400"/>
                </a:lnTo>
                <a:lnTo>
                  <a:pt x="26617" y="681355"/>
                </a:lnTo>
                <a:lnTo>
                  <a:pt x="11987" y="751410"/>
                </a:lnTo>
                <a:lnTo>
                  <a:pt x="3036" y="823333"/>
                </a:lnTo>
                <a:lnTo>
                  <a:pt x="0" y="896895"/>
                </a:lnTo>
                <a:lnTo>
                  <a:pt x="3036" y="970448"/>
                </a:lnTo>
                <a:lnTo>
                  <a:pt x="11987" y="1042365"/>
                </a:lnTo>
                <a:lnTo>
                  <a:pt x="26617" y="1112414"/>
                </a:lnTo>
                <a:lnTo>
                  <a:pt x="46691" y="1180364"/>
                </a:lnTo>
                <a:lnTo>
                  <a:pt x="71973" y="1245984"/>
                </a:lnTo>
                <a:lnTo>
                  <a:pt x="102227" y="1309044"/>
                </a:lnTo>
                <a:lnTo>
                  <a:pt x="137217" y="1369313"/>
                </a:lnTo>
                <a:lnTo>
                  <a:pt x="176708" y="1426560"/>
                </a:lnTo>
                <a:lnTo>
                  <a:pt x="220464" y="1480553"/>
                </a:lnTo>
                <a:lnTo>
                  <a:pt x="268249" y="1531063"/>
                </a:lnTo>
                <a:lnTo>
                  <a:pt x="319828" y="1577858"/>
                </a:lnTo>
                <a:lnTo>
                  <a:pt x="374964" y="1620708"/>
                </a:lnTo>
                <a:lnTo>
                  <a:pt x="433422" y="1659381"/>
                </a:lnTo>
                <a:lnTo>
                  <a:pt x="494966" y="1693646"/>
                </a:lnTo>
                <a:lnTo>
                  <a:pt x="559361" y="1723274"/>
                </a:lnTo>
                <a:lnTo>
                  <a:pt x="626370" y="1748032"/>
                </a:lnTo>
                <a:lnTo>
                  <a:pt x="695759" y="1767690"/>
                </a:lnTo>
                <a:lnTo>
                  <a:pt x="767290" y="1782018"/>
                </a:lnTo>
                <a:lnTo>
                  <a:pt x="840729" y="1790783"/>
                </a:lnTo>
                <a:lnTo>
                  <a:pt x="915840" y="1793757"/>
                </a:lnTo>
                <a:lnTo>
                  <a:pt x="990953" y="1790783"/>
                </a:lnTo>
                <a:lnTo>
                  <a:pt x="1064394" y="1782018"/>
                </a:lnTo>
                <a:lnTo>
                  <a:pt x="1135927" y="1767690"/>
                </a:lnTo>
                <a:lnTo>
                  <a:pt x="1205316" y="1748032"/>
                </a:lnTo>
                <a:lnTo>
                  <a:pt x="1272326" y="1723274"/>
                </a:lnTo>
                <a:lnTo>
                  <a:pt x="1336722" y="1693646"/>
                </a:lnTo>
                <a:lnTo>
                  <a:pt x="1398267" y="1659381"/>
                </a:lnTo>
                <a:lnTo>
                  <a:pt x="1456726" y="1620708"/>
                </a:lnTo>
                <a:lnTo>
                  <a:pt x="1511862" y="1577858"/>
                </a:lnTo>
                <a:lnTo>
                  <a:pt x="1563441" y="1531063"/>
                </a:lnTo>
                <a:lnTo>
                  <a:pt x="1611226" y="1480553"/>
                </a:lnTo>
                <a:lnTo>
                  <a:pt x="1654982" y="1426560"/>
                </a:lnTo>
                <a:lnTo>
                  <a:pt x="1694473" y="1369313"/>
                </a:lnTo>
                <a:lnTo>
                  <a:pt x="1729464" y="1309044"/>
                </a:lnTo>
                <a:lnTo>
                  <a:pt x="1759718" y="1245984"/>
                </a:lnTo>
                <a:lnTo>
                  <a:pt x="1784999" y="1180364"/>
                </a:lnTo>
                <a:lnTo>
                  <a:pt x="1805073" y="1112414"/>
                </a:lnTo>
                <a:lnTo>
                  <a:pt x="1819704" y="1042365"/>
                </a:lnTo>
                <a:lnTo>
                  <a:pt x="1828655" y="970448"/>
                </a:lnTo>
                <a:lnTo>
                  <a:pt x="1831691" y="896895"/>
                </a:lnTo>
                <a:lnTo>
                  <a:pt x="1828655" y="823333"/>
                </a:lnTo>
                <a:lnTo>
                  <a:pt x="1819704" y="751410"/>
                </a:lnTo>
                <a:lnTo>
                  <a:pt x="1805073" y="681355"/>
                </a:lnTo>
                <a:lnTo>
                  <a:pt x="1784999" y="613400"/>
                </a:lnTo>
                <a:lnTo>
                  <a:pt x="1759718" y="547776"/>
                </a:lnTo>
                <a:lnTo>
                  <a:pt x="1729464" y="484713"/>
                </a:lnTo>
                <a:lnTo>
                  <a:pt x="1694473" y="424441"/>
                </a:lnTo>
                <a:lnTo>
                  <a:pt x="1654982" y="367193"/>
                </a:lnTo>
                <a:lnTo>
                  <a:pt x="1611226" y="313198"/>
                </a:lnTo>
                <a:lnTo>
                  <a:pt x="1563441" y="262688"/>
                </a:lnTo>
                <a:lnTo>
                  <a:pt x="1511862" y="215893"/>
                </a:lnTo>
                <a:lnTo>
                  <a:pt x="1456726" y="173044"/>
                </a:lnTo>
                <a:lnTo>
                  <a:pt x="1398267" y="134371"/>
                </a:lnTo>
                <a:lnTo>
                  <a:pt x="1336722" y="100106"/>
                </a:lnTo>
                <a:lnTo>
                  <a:pt x="1272326" y="70480"/>
                </a:lnTo>
                <a:lnTo>
                  <a:pt x="1205316" y="45722"/>
                </a:lnTo>
                <a:lnTo>
                  <a:pt x="1135927" y="26065"/>
                </a:lnTo>
                <a:lnTo>
                  <a:pt x="1064394" y="11738"/>
                </a:lnTo>
                <a:lnTo>
                  <a:pt x="990953" y="2973"/>
                </a:lnTo>
                <a:lnTo>
                  <a:pt x="91584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31" y="5060884"/>
            <a:ext cx="1831975" cy="1793875"/>
          </a:xfrm>
          <a:custGeom>
            <a:avLst/>
            <a:gdLst/>
            <a:ahLst/>
            <a:cxnLst/>
            <a:rect l="l" t="t" r="r" b="b"/>
            <a:pathLst>
              <a:path w="1831975" h="1793875">
                <a:moveTo>
                  <a:pt x="0" y="896895"/>
                </a:moveTo>
                <a:lnTo>
                  <a:pt x="3036" y="823333"/>
                </a:lnTo>
                <a:lnTo>
                  <a:pt x="11987" y="751410"/>
                </a:lnTo>
                <a:lnTo>
                  <a:pt x="26617" y="681355"/>
                </a:lnTo>
                <a:lnTo>
                  <a:pt x="46691" y="613400"/>
                </a:lnTo>
                <a:lnTo>
                  <a:pt x="71973" y="547776"/>
                </a:lnTo>
                <a:lnTo>
                  <a:pt x="102227" y="484713"/>
                </a:lnTo>
                <a:lnTo>
                  <a:pt x="137217" y="424441"/>
                </a:lnTo>
                <a:lnTo>
                  <a:pt x="176708" y="367193"/>
                </a:lnTo>
                <a:lnTo>
                  <a:pt x="220464" y="313198"/>
                </a:lnTo>
                <a:lnTo>
                  <a:pt x="268249" y="262688"/>
                </a:lnTo>
                <a:lnTo>
                  <a:pt x="319828" y="215893"/>
                </a:lnTo>
                <a:lnTo>
                  <a:pt x="374964" y="173044"/>
                </a:lnTo>
                <a:lnTo>
                  <a:pt x="433422" y="134371"/>
                </a:lnTo>
                <a:lnTo>
                  <a:pt x="494966" y="100106"/>
                </a:lnTo>
                <a:lnTo>
                  <a:pt x="559361" y="70480"/>
                </a:lnTo>
                <a:lnTo>
                  <a:pt x="626370" y="45722"/>
                </a:lnTo>
                <a:lnTo>
                  <a:pt x="695759" y="26065"/>
                </a:lnTo>
                <a:lnTo>
                  <a:pt x="767290" y="11738"/>
                </a:lnTo>
                <a:lnTo>
                  <a:pt x="840729" y="2973"/>
                </a:lnTo>
                <a:lnTo>
                  <a:pt x="915840" y="0"/>
                </a:lnTo>
                <a:lnTo>
                  <a:pt x="990953" y="2973"/>
                </a:lnTo>
                <a:lnTo>
                  <a:pt x="1064394" y="11738"/>
                </a:lnTo>
                <a:lnTo>
                  <a:pt x="1135927" y="26065"/>
                </a:lnTo>
                <a:lnTo>
                  <a:pt x="1205316" y="45722"/>
                </a:lnTo>
                <a:lnTo>
                  <a:pt x="1272326" y="70480"/>
                </a:lnTo>
                <a:lnTo>
                  <a:pt x="1336722" y="100106"/>
                </a:lnTo>
                <a:lnTo>
                  <a:pt x="1398267" y="134371"/>
                </a:lnTo>
                <a:lnTo>
                  <a:pt x="1456726" y="173044"/>
                </a:lnTo>
                <a:lnTo>
                  <a:pt x="1511862" y="215893"/>
                </a:lnTo>
                <a:lnTo>
                  <a:pt x="1563441" y="262688"/>
                </a:lnTo>
                <a:lnTo>
                  <a:pt x="1611226" y="313198"/>
                </a:lnTo>
                <a:lnTo>
                  <a:pt x="1654982" y="367193"/>
                </a:lnTo>
                <a:lnTo>
                  <a:pt x="1694473" y="424441"/>
                </a:lnTo>
                <a:lnTo>
                  <a:pt x="1729464" y="484713"/>
                </a:lnTo>
                <a:lnTo>
                  <a:pt x="1759718" y="547776"/>
                </a:lnTo>
                <a:lnTo>
                  <a:pt x="1784999" y="613400"/>
                </a:lnTo>
                <a:lnTo>
                  <a:pt x="1805073" y="681355"/>
                </a:lnTo>
                <a:lnTo>
                  <a:pt x="1819704" y="751410"/>
                </a:lnTo>
                <a:lnTo>
                  <a:pt x="1828655" y="823333"/>
                </a:lnTo>
                <a:lnTo>
                  <a:pt x="1831691" y="896895"/>
                </a:lnTo>
                <a:lnTo>
                  <a:pt x="1828655" y="970448"/>
                </a:lnTo>
                <a:lnTo>
                  <a:pt x="1819704" y="1042365"/>
                </a:lnTo>
                <a:lnTo>
                  <a:pt x="1805073" y="1112414"/>
                </a:lnTo>
                <a:lnTo>
                  <a:pt x="1784999" y="1180364"/>
                </a:lnTo>
                <a:lnTo>
                  <a:pt x="1759718" y="1245984"/>
                </a:lnTo>
                <a:lnTo>
                  <a:pt x="1729464" y="1309044"/>
                </a:lnTo>
                <a:lnTo>
                  <a:pt x="1694473" y="1369313"/>
                </a:lnTo>
                <a:lnTo>
                  <a:pt x="1654982" y="1426560"/>
                </a:lnTo>
                <a:lnTo>
                  <a:pt x="1611226" y="1480553"/>
                </a:lnTo>
                <a:lnTo>
                  <a:pt x="1563441" y="1531063"/>
                </a:lnTo>
                <a:lnTo>
                  <a:pt x="1511862" y="1577858"/>
                </a:lnTo>
                <a:lnTo>
                  <a:pt x="1456726" y="1620708"/>
                </a:lnTo>
                <a:lnTo>
                  <a:pt x="1398267" y="1659381"/>
                </a:lnTo>
                <a:lnTo>
                  <a:pt x="1336722" y="1693646"/>
                </a:lnTo>
                <a:lnTo>
                  <a:pt x="1272326" y="1723274"/>
                </a:lnTo>
                <a:lnTo>
                  <a:pt x="1205316" y="1748032"/>
                </a:lnTo>
                <a:lnTo>
                  <a:pt x="1135927" y="1767690"/>
                </a:lnTo>
                <a:lnTo>
                  <a:pt x="1064394" y="1782018"/>
                </a:lnTo>
                <a:lnTo>
                  <a:pt x="990953" y="1790783"/>
                </a:lnTo>
                <a:lnTo>
                  <a:pt x="915840" y="1793757"/>
                </a:lnTo>
                <a:lnTo>
                  <a:pt x="840729" y="1790783"/>
                </a:lnTo>
                <a:lnTo>
                  <a:pt x="767290" y="1782018"/>
                </a:lnTo>
                <a:lnTo>
                  <a:pt x="695759" y="1767690"/>
                </a:lnTo>
                <a:lnTo>
                  <a:pt x="626370" y="1748032"/>
                </a:lnTo>
                <a:lnTo>
                  <a:pt x="559361" y="1723274"/>
                </a:lnTo>
                <a:lnTo>
                  <a:pt x="494966" y="1693646"/>
                </a:lnTo>
                <a:lnTo>
                  <a:pt x="433422" y="1659381"/>
                </a:lnTo>
                <a:lnTo>
                  <a:pt x="374964" y="1620708"/>
                </a:lnTo>
                <a:lnTo>
                  <a:pt x="319828" y="1577858"/>
                </a:lnTo>
                <a:lnTo>
                  <a:pt x="268249" y="1531063"/>
                </a:lnTo>
                <a:lnTo>
                  <a:pt x="220464" y="1480553"/>
                </a:lnTo>
                <a:lnTo>
                  <a:pt x="176708" y="1426560"/>
                </a:lnTo>
                <a:lnTo>
                  <a:pt x="137217" y="1369313"/>
                </a:lnTo>
                <a:lnTo>
                  <a:pt x="102227" y="1309044"/>
                </a:lnTo>
                <a:lnTo>
                  <a:pt x="71973" y="1245984"/>
                </a:lnTo>
                <a:lnTo>
                  <a:pt x="46691" y="1180364"/>
                </a:lnTo>
                <a:lnTo>
                  <a:pt x="26617" y="1112414"/>
                </a:lnTo>
                <a:lnTo>
                  <a:pt x="11987" y="1042365"/>
                </a:lnTo>
                <a:lnTo>
                  <a:pt x="3036" y="970448"/>
                </a:lnTo>
                <a:lnTo>
                  <a:pt x="0" y="896895"/>
                </a:lnTo>
                <a:close/>
              </a:path>
            </a:pathLst>
          </a:custGeom>
          <a:ln w="1684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9558" y="5329451"/>
            <a:ext cx="1240790" cy="1188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10400"/>
              </a:lnSpc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Work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Groups are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free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 attend, with Development and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Embedding offering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additional </a:t>
            </a:r>
            <a:r>
              <a:rPr sz="1200" b="1" spc="-10" dirty="0">
                <a:latin typeface="Calibri"/>
                <a:cs typeface="Calibri"/>
              </a:rPr>
              <a:t>funding</a:t>
            </a:r>
            <a:r>
              <a:rPr sz="1200" b="1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schools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057857" y="2269632"/>
            <a:ext cx="814069" cy="812800"/>
          </a:xfrm>
          <a:custGeom>
            <a:avLst/>
            <a:gdLst/>
            <a:ahLst/>
            <a:cxnLst/>
            <a:rect l="l" t="t" r="r" b="b"/>
            <a:pathLst>
              <a:path w="814070" h="812800">
                <a:moveTo>
                  <a:pt x="406907" y="0"/>
                </a:moveTo>
                <a:lnTo>
                  <a:pt x="336803" y="4571"/>
                </a:lnTo>
                <a:lnTo>
                  <a:pt x="271271" y="22859"/>
                </a:lnTo>
                <a:lnTo>
                  <a:pt x="211835" y="48767"/>
                </a:lnTo>
                <a:lnTo>
                  <a:pt x="155447" y="85343"/>
                </a:lnTo>
                <a:lnTo>
                  <a:pt x="108203" y="129539"/>
                </a:lnTo>
                <a:lnTo>
                  <a:pt x="67055" y="181355"/>
                </a:lnTo>
                <a:lnTo>
                  <a:pt x="35051" y="240791"/>
                </a:lnTo>
                <a:lnTo>
                  <a:pt x="13715" y="303275"/>
                </a:lnTo>
                <a:lnTo>
                  <a:pt x="1523" y="370331"/>
                </a:lnTo>
                <a:lnTo>
                  <a:pt x="0" y="405383"/>
                </a:lnTo>
                <a:lnTo>
                  <a:pt x="1523" y="441959"/>
                </a:lnTo>
                <a:lnTo>
                  <a:pt x="13715" y="509015"/>
                </a:lnTo>
                <a:lnTo>
                  <a:pt x="35051" y="571499"/>
                </a:lnTo>
                <a:lnTo>
                  <a:pt x="67055" y="629411"/>
                </a:lnTo>
                <a:lnTo>
                  <a:pt x="108203" y="681227"/>
                </a:lnTo>
                <a:lnTo>
                  <a:pt x="155447" y="726947"/>
                </a:lnTo>
                <a:lnTo>
                  <a:pt x="211835" y="763523"/>
                </a:lnTo>
                <a:lnTo>
                  <a:pt x="271271" y="789431"/>
                </a:lnTo>
                <a:lnTo>
                  <a:pt x="336803" y="807719"/>
                </a:lnTo>
                <a:lnTo>
                  <a:pt x="406907" y="812291"/>
                </a:lnTo>
                <a:lnTo>
                  <a:pt x="441959" y="810767"/>
                </a:lnTo>
                <a:lnTo>
                  <a:pt x="509015" y="800099"/>
                </a:lnTo>
                <a:lnTo>
                  <a:pt x="573023" y="777239"/>
                </a:lnTo>
                <a:lnTo>
                  <a:pt x="630935" y="745235"/>
                </a:lnTo>
                <a:lnTo>
                  <a:pt x="682751" y="705611"/>
                </a:lnTo>
                <a:lnTo>
                  <a:pt x="726947" y="656843"/>
                </a:lnTo>
                <a:lnTo>
                  <a:pt x="763523" y="601979"/>
                </a:lnTo>
                <a:lnTo>
                  <a:pt x="790955" y="541019"/>
                </a:lnTo>
                <a:lnTo>
                  <a:pt x="807719" y="475487"/>
                </a:lnTo>
                <a:lnTo>
                  <a:pt x="813815" y="405383"/>
                </a:lnTo>
                <a:lnTo>
                  <a:pt x="812291" y="370331"/>
                </a:lnTo>
                <a:lnTo>
                  <a:pt x="800099" y="303275"/>
                </a:lnTo>
                <a:lnTo>
                  <a:pt x="778763" y="240791"/>
                </a:lnTo>
                <a:lnTo>
                  <a:pt x="746759" y="181355"/>
                </a:lnTo>
                <a:lnTo>
                  <a:pt x="705611" y="129539"/>
                </a:lnTo>
                <a:lnTo>
                  <a:pt x="656843" y="85343"/>
                </a:lnTo>
                <a:lnTo>
                  <a:pt x="601979" y="48767"/>
                </a:lnTo>
                <a:lnTo>
                  <a:pt x="541019" y="22859"/>
                </a:lnTo>
                <a:lnTo>
                  <a:pt x="475487" y="4571"/>
                </a:lnTo>
                <a:lnTo>
                  <a:pt x="406907" y="0"/>
                </a:lnTo>
                <a:close/>
              </a:path>
            </a:pathLst>
          </a:custGeom>
          <a:solidFill>
            <a:srgbClr val="5B9A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66409" y="5773244"/>
            <a:ext cx="861694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EYFS </a:t>
            </a:r>
            <a:r>
              <a:rPr sz="1200" b="1" spc="-10" dirty="0">
                <a:latin typeface="Calibri"/>
                <a:cs typeface="Calibri"/>
              </a:rPr>
              <a:t>and KS1 Mastering Number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73137" y="5613486"/>
            <a:ext cx="1997075" cy="1122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4199"/>
              </a:lnSpc>
            </a:pPr>
            <a:r>
              <a:rPr sz="1100" i="1" dirty="0">
                <a:latin typeface="Calibri"/>
                <a:cs typeface="Calibri"/>
              </a:rPr>
              <a:t>Secure firm foundations in additive relationships and the development of good number sense for all children from Reception through</a:t>
            </a:r>
            <a:endParaRPr sz="1100">
              <a:latin typeface="Calibri"/>
              <a:cs typeface="Calibri"/>
            </a:endParaRPr>
          </a:p>
          <a:p>
            <a:pPr marL="337820" marR="330200" algn="ctr">
              <a:lnSpc>
                <a:spcPct val="114199"/>
              </a:lnSpc>
            </a:pPr>
            <a:r>
              <a:rPr sz="1100" i="1" dirty="0">
                <a:latin typeface="Calibri"/>
                <a:cs typeface="Calibri"/>
              </a:rPr>
              <a:t>to Year 1 and Year 2 (more details to follow)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0863" y="558030"/>
            <a:ext cx="1895106" cy="6122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31178" y="1495743"/>
            <a:ext cx="4566285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650" spc="67" baseline="2525" dirty="0">
                <a:latin typeface="Calibri"/>
                <a:cs typeface="Calibri"/>
              </a:rPr>
              <a:t>le</a:t>
            </a:r>
            <a:r>
              <a:rPr sz="1650" spc="-7" baseline="2525" dirty="0">
                <a:latin typeface="Calibri"/>
                <a:cs typeface="Calibri"/>
              </a:rPr>
              <a:t>a</a:t>
            </a:r>
            <a:r>
              <a:rPr sz="1650" spc="22" baseline="2525" dirty="0">
                <a:latin typeface="Calibri"/>
                <a:cs typeface="Calibri"/>
              </a:rPr>
              <a:t>d</a:t>
            </a:r>
            <a:r>
              <a:rPr sz="1650" spc="67" baseline="2525" dirty="0">
                <a:latin typeface="Calibri"/>
                <a:cs typeface="Calibri"/>
              </a:rPr>
              <a:t>e</a:t>
            </a:r>
            <a:r>
              <a:rPr sz="1650" spc="-22" baseline="2525" dirty="0">
                <a:latin typeface="Calibri"/>
                <a:cs typeface="Calibri"/>
              </a:rPr>
              <a:t>r</a:t>
            </a:r>
            <a:r>
              <a:rPr sz="1650" spc="22" baseline="2525" dirty="0">
                <a:latin typeface="Calibri"/>
                <a:cs typeface="Calibri"/>
              </a:rPr>
              <a:t>sh</a:t>
            </a:r>
            <a:r>
              <a:rPr sz="1650" spc="67" baseline="2525" dirty="0">
                <a:latin typeface="Calibri"/>
                <a:cs typeface="Calibri"/>
              </a:rPr>
              <a:t>i</a:t>
            </a:r>
            <a:r>
              <a:rPr sz="1650" spc="15" baseline="2525" dirty="0">
                <a:latin typeface="Calibri"/>
                <a:cs typeface="Calibri"/>
              </a:rPr>
              <a:t>p</a:t>
            </a:r>
            <a:r>
              <a:rPr sz="1650" spc="-135" baseline="2525" dirty="0">
                <a:latin typeface="Calibri"/>
                <a:cs typeface="Calibri"/>
              </a:rPr>
              <a:t> </a:t>
            </a:r>
            <a:r>
              <a:rPr sz="1650" spc="-7" baseline="2525" dirty="0">
                <a:latin typeface="Calibri"/>
                <a:cs typeface="Calibri"/>
              </a:rPr>
              <a:t>a</a:t>
            </a:r>
            <a:r>
              <a:rPr sz="1650" spc="22" baseline="2525" dirty="0">
                <a:latin typeface="Calibri"/>
                <a:cs typeface="Calibri"/>
              </a:rPr>
              <a:t>n</a:t>
            </a:r>
            <a:r>
              <a:rPr sz="1650" spc="15" baseline="2525" dirty="0">
                <a:latin typeface="Calibri"/>
                <a:cs typeface="Calibri"/>
              </a:rPr>
              <a:t>d</a:t>
            </a:r>
            <a:r>
              <a:rPr sz="1650" spc="-142" baseline="2525" dirty="0">
                <a:latin typeface="Calibri"/>
                <a:cs typeface="Calibri"/>
              </a:rPr>
              <a:t> </a:t>
            </a:r>
            <a:r>
              <a:rPr sz="1650" spc="-37" baseline="2525" dirty="0">
                <a:latin typeface="Calibri"/>
                <a:cs typeface="Calibri"/>
              </a:rPr>
              <a:t>c</a:t>
            </a:r>
            <a:r>
              <a:rPr sz="1650" spc="22" baseline="2525" dirty="0">
                <a:latin typeface="Calibri"/>
                <a:cs typeface="Calibri"/>
              </a:rPr>
              <a:t>u</a:t>
            </a:r>
            <a:r>
              <a:rPr sz="1650" spc="67" baseline="2525" dirty="0">
                <a:latin typeface="Calibri"/>
                <a:cs typeface="Calibri"/>
              </a:rPr>
              <a:t>l</a:t>
            </a:r>
            <a:r>
              <a:rPr sz="1650" spc="7" baseline="2525" dirty="0">
                <a:latin typeface="Calibri"/>
                <a:cs typeface="Calibri"/>
              </a:rPr>
              <a:t>tu</a:t>
            </a:r>
            <a:r>
              <a:rPr sz="1650" spc="-22" baseline="2525" dirty="0">
                <a:latin typeface="Calibri"/>
                <a:cs typeface="Calibri"/>
              </a:rPr>
              <a:t>r</a:t>
            </a:r>
            <a:r>
              <a:rPr sz="1650" spc="15" baseline="2525" dirty="0">
                <a:latin typeface="Calibri"/>
                <a:cs typeface="Calibri"/>
              </a:rPr>
              <a:t>e</a:t>
            </a:r>
            <a:r>
              <a:rPr sz="1650" spc="-97" baseline="2525" dirty="0">
                <a:latin typeface="Calibri"/>
                <a:cs typeface="Calibri"/>
              </a:rPr>
              <a:t> </a:t>
            </a:r>
            <a:r>
              <a:rPr sz="1650" spc="7" baseline="2525" dirty="0">
                <a:latin typeface="Calibri"/>
                <a:cs typeface="Calibri"/>
              </a:rPr>
              <a:t>th</a:t>
            </a:r>
            <a:r>
              <a:rPr sz="1650" spc="-7" baseline="2525" dirty="0">
                <a:latin typeface="Calibri"/>
                <a:cs typeface="Calibri"/>
              </a:rPr>
              <a:t>a</a:t>
            </a:r>
            <a:r>
              <a:rPr sz="1650" spc="7" baseline="2525" dirty="0">
                <a:latin typeface="Calibri"/>
                <a:cs typeface="Calibri"/>
              </a:rPr>
              <a:t>t</a:t>
            </a:r>
            <a:r>
              <a:rPr sz="1650" baseline="2525" dirty="0">
                <a:latin typeface="Calibri"/>
                <a:cs typeface="Calibri"/>
              </a:rPr>
              <a:t>  </a:t>
            </a:r>
            <a:r>
              <a:rPr sz="1650" spc="7" baseline="2525" dirty="0">
                <a:latin typeface="Calibri"/>
                <a:cs typeface="Calibri"/>
              </a:rPr>
              <a:t> </a:t>
            </a: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throug</a:t>
            </a:r>
            <a:r>
              <a:rPr sz="1100" b="1" i="1" spc="160" dirty="0">
                <a:solidFill>
                  <a:srgbClr val="595959"/>
                </a:solidFill>
                <a:latin typeface="Calibri"/>
                <a:cs typeface="Calibri"/>
              </a:rPr>
              <a:t>h</a:t>
            </a:r>
            <a:r>
              <a:rPr sz="1100" b="1" i="1" spc="5" dirty="0">
                <a:solidFill>
                  <a:srgbClr val="595959"/>
                </a:solidFill>
                <a:latin typeface="Calibri"/>
                <a:cs typeface="Calibri"/>
              </a:rPr>
              <a:t>collaboratio</a:t>
            </a:r>
            <a:r>
              <a:rPr sz="1100" b="1" i="1" spc="150" dirty="0">
                <a:solidFill>
                  <a:srgbClr val="595959"/>
                </a:solidFill>
                <a:latin typeface="Calibri"/>
                <a:cs typeface="Calibri"/>
              </a:rPr>
              <a:t>n</a:t>
            </a: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and</a:t>
            </a:r>
            <a:r>
              <a:rPr sz="1100" b="1" i="1" spc="-125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dirty="0">
                <a:solidFill>
                  <a:srgbClr val="595959"/>
                </a:solidFill>
                <a:latin typeface="Calibri"/>
                <a:cs typeface="Calibri"/>
              </a:rPr>
              <a:t>high-qualit</a:t>
            </a: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y</a:t>
            </a:r>
            <a:r>
              <a:rPr sz="1100" b="1" i="1" spc="-114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spc="5" dirty="0">
                <a:solidFill>
                  <a:srgbClr val="595959"/>
                </a:solidFill>
                <a:latin typeface="Calibri"/>
                <a:cs typeface="Calibri"/>
              </a:rPr>
              <a:t>training.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1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omot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s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a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pp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0" dirty="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3425" y="1858074"/>
            <a:ext cx="1414780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marR="5080" indent="-76200">
              <a:lnSpc>
                <a:spcPct val="113900"/>
              </a:lnSpc>
            </a:pPr>
            <a:r>
              <a:rPr sz="1100" spc="5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ar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th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0" dirty="0">
                <a:latin typeface="Calibri"/>
                <a:cs typeface="Calibri"/>
              </a:rPr>
              <a:t>i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s 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g</a:t>
            </a:r>
            <a:r>
              <a:rPr sz="1100" spc="-10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le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51673" y="5291526"/>
            <a:ext cx="1790700" cy="913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" algn="ctr">
              <a:lnSpc>
                <a:spcPct val="110900"/>
              </a:lnSpc>
            </a:pP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20" dirty="0">
                <a:latin typeface="Calibri"/>
                <a:cs typeface="Calibri"/>
              </a:rPr>
              <a:t>v</a:t>
            </a:r>
            <a:r>
              <a:rPr sz="1100" spc="45" dirty="0">
                <a:latin typeface="Calibri"/>
                <a:cs typeface="Calibri"/>
              </a:rPr>
              <a:t>el</a:t>
            </a:r>
            <a:r>
              <a:rPr sz="1100" spc="10" dirty="0">
                <a:latin typeface="Calibri"/>
                <a:cs typeface="Calibri"/>
              </a:rPr>
              <a:t>op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'</a:t>
            </a:r>
            <a:r>
              <a:rPr sz="1100" spc="10" dirty="0">
                <a:latin typeface="Calibri"/>
                <a:cs typeface="Calibri"/>
              </a:rPr>
              <a:t> 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th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0" dirty="0">
                <a:latin typeface="Calibri"/>
                <a:cs typeface="Calibri"/>
              </a:rPr>
              <a:t>i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p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l </a:t>
            </a:r>
            <a:r>
              <a:rPr sz="1100" spc="20" dirty="0">
                <a:latin typeface="Calibri"/>
                <a:cs typeface="Calibri"/>
              </a:rPr>
              <a:t>k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25" dirty="0">
                <a:latin typeface="Calibri"/>
                <a:cs typeface="Calibri"/>
              </a:rPr>
              <a:t>w</a:t>
            </a:r>
            <a:r>
              <a:rPr sz="1100" spc="45" dirty="0">
                <a:latin typeface="Calibri"/>
                <a:cs typeface="Calibri"/>
              </a:rPr>
              <a:t>le</a:t>
            </a:r>
            <a:r>
              <a:rPr sz="1100" spc="1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of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spc="14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pp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0" dirty="0">
                <a:latin typeface="Calibri"/>
                <a:cs typeface="Calibri"/>
              </a:rPr>
              <a:t>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the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ar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45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ss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91219" y="1963234"/>
            <a:ext cx="1765935" cy="35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425" marR="5080" indent="-85725">
              <a:lnSpc>
                <a:spcPct val="113599"/>
              </a:lnSpc>
            </a:pP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mb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a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g</a:t>
            </a:r>
            <a:r>
              <a:rPr sz="1100" spc="-10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or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pp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0" dirty="0">
                <a:latin typeface="Calibri"/>
                <a:cs typeface="Calibri"/>
              </a:rPr>
              <a:t>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os</a:t>
            </a:r>
            <a:r>
              <a:rPr sz="1100" spc="5" dirty="0">
                <a:latin typeface="Calibri"/>
                <a:cs typeface="Calibri"/>
              </a:rPr>
              <a:t>s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the s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ool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80914" y="4168591"/>
            <a:ext cx="1794510" cy="54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0900"/>
              </a:lnSpc>
            </a:pP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20" dirty="0">
                <a:latin typeface="Calibri"/>
                <a:cs typeface="Calibri"/>
              </a:rPr>
              <a:t>v</a:t>
            </a:r>
            <a:r>
              <a:rPr sz="1100" spc="45" dirty="0">
                <a:latin typeface="Calibri"/>
                <a:cs typeface="Calibri"/>
              </a:rPr>
              <a:t>el</a:t>
            </a:r>
            <a:r>
              <a:rPr sz="1100" spc="10" dirty="0">
                <a:latin typeface="Calibri"/>
                <a:cs typeface="Calibri"/>
              </a:rPr>
              <a:t>op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4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15" dirty="0">
                <a:latin typeface="Calibri"/>
                <a:cs typeface="Calibri"/>
              </a:rPr>
              <a:t>ns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-10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pp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or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20" dirty="0">
                <a:latin typeface="Calibri"/>
                <a:cs typeface="Calibri"/>
              </a:rPr>
              <a:t>K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2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3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h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le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98535" y="3584263"/>
            <a:ext cx="792480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ct val="125200"/>
              </a:lnSpc>
            </a:pP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04480" y="3593788"/>
            <a:ext cx="1049655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0025">
              <a:lnSpc>
                <a:spcPct val="125200"/>
              </a:lnSpc>
            </a:pP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b="1" spc="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opm</a:t>
            </a:r>
            <a:r>
              <a:rPr sz="1400" b="1" spc="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77376" y="3622363"/>
            <a:ext cx="866140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0" marR="5080" indent="-95885">
              <a:lnSpc>
                <a:spcPct val="125200"/>
              </a:lnSpc>
            </a:pP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b="1" spc="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dd</a:t>
            </a:r>
            <a:r>
              <a:rPr sz="140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07397" y="3584263"/>
            <a:ext cx="808990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75" marR="5080" indent="-67310">
              <a:lnSpc>
                <a:spcPct val="125200"/>
              </a:lnSpc>
            </a:pP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30662" y="4096334"/>
            <a:ext cx="70612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9100"/>
              </a:lnSpc>
            </a:pPr>
            <a:r>
              <a:rPr sz="1200" b="1" spc="-30" dirty="0">
                <a:latin typeface="Calibri"/>
                <a:cs typeface="Calibri"/>
              </a:rPr>
              <a:t>Y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ar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r>
              <a:rPr sz="1200" b="1" spc="-85" dirty="0">
                <a:latin typeface="Times New Roman"/>
                <a:cs typeface="Times New Roman"/>
              </a:rPr>
              <a:t> </a:t>
            </a:r>
            <a:r>
              <a:rPr sz="1200" b="1" spc="3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libri"/>
                <a:cs typeface="Calibri"/>
              </a:rPr>
              <a:t>8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40" dirty="0">
                <a:latin typeface="Calibri"/>
                <a:cs typeface="Calibri"/>
              </a:rPr>
              <a:t>C</a:t>
            </a:r>
            <a:r>
              <a:rPr sz="1200" b="1" spc="25" dirty="0">
                <a:latin typeface="Calibri"/>
                <a:cs typeface="Calibri"/>
              </a:rPr>
              <a:t>on</a:t>
            </a:r>
            <a:r>
              <a:rPr sz="1200" b="1" spc="3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25" dirty="0">
                <a:latin typeface="Calibri"/>
                <a:cs typeface="Calibri"/>
              </a:rPr>
              <a:t>nu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3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58095" y="1829201"/>
            <a:ext cx="1473835" cy="173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" marR="309880" algn="ctr">
              <a:lnSpc>
                <a:spcPct val="111500"/>
              </a:lnSpc>
            </a:pPr>
            <a:r>
              <a:rPr sz="1100" dirty="0">
                <a:latin typeface="Calibri"/>
                <a:cs typeface="Calibri"/>
              </a:rPr>
              <a:t>Deepen subject knowledge in the teaching and learning of primary mathematics for:</a:t>
            </a:r>
            <a:endParaRPr sz="1100">
              <a:latin typeface="Calibri"/>
              <a:cs typeface="Calibri"/>
            </a:endParaRPr>
          </a:p>
          <a:p>
            <a:pPr marL="225425" indent="-21272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26060" algn="l"/>
              </a:tabLst>
            </a:pPr>
            <a:r>
              <a:rPr sz="1100" dirty="0">
                <a:latin typeface="Calibri"/>
                <a:cs typeface="Calibri"/>
              </a:rPr>
              <a:t>EYFS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er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225425" indent="-21272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26060" algn="l"/>
              </a:tabLst>
            </a:pPr>
            <a:r>
              <a:rPr sz="1100" spc="-5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/2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er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225425" indent="-212725">
              <a:lnSpc>
                <a:spcPts val="1320"/>
              </a:lnSpc>
              <a:spcBef>
                <a:spcPts val="215"/>
              </a:spcBef>
              <a:buFont typeface="Arial"/>
              <a:buChar char="•"/>
              <a:tabLst>
                <a:tab pos="226060" algn="l"/>
              </a:tabLst>
            </a:pP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225425" indent="-212725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100" dirty="0">
                <a:latin typeface="Calibri"/>
                <a:cs typeface="Calibri"/>
              </a:rPr>
              <a:t>Ea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5" dirty="0">
                <a:latin typeface="Calibri"/>
                <a:cs typeface="Calibri"/>
              </a:rPr>
              <a:t>ree</a:t>
            </a:r>
            <a:r>
              <a:rPr sz="1100" dirty="0">
                <a:latin typeface="Calibri"/>
                <a:cs typeface="Calibri"/>
              </a:rPr>
              <a:t>r T</a:t>
            </a:r>
            <a:r>
              <a:rPr sz="1100" spc="-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er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46502" y="2371700"/>
            <a:ext cx="895350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85725" algn="ctr">
              <a:lnSpc>
                <a:spcPts val="1300"/>
              </a:lnSpc>
            </a:pPr>
            <a:r>
              <a:rPr sz="1200" b="1" spc="-5" dirty="0">
                <a:latin typeface="Calibri"/>
                <a:cs typeface="Calibri"/>
              </a:rPr>
              <a:t>S</a:t>
            </a:r>
            <a:r>
              <a:rPr sz="1200" b="1" spc="-15" dirty="0">
                <a:latin typeface="Calibri"/>
                <a:cs typeface="Calibri"/>
              </a:rPr>
              <a:t>ub</a:t>
            </a:r>
            <a:r>
              <a:rPr sz="1200" b="1" dirty="0">
                <a:latin typeface="Calibri"/>
                <a:cs typeface="Calibri"/>
              </a:rPr>
              <a:t>ject </a:t>
            </a:r>
            <a:r>
              <a:rPr sz="1200" b="1" spc="-5" dirty="0">
                <a:latin typeface="Calibri"/>
                <a:cs typeface="Calibri"/>
              </a:rPr>
              <a:t>Kno</a:t>
            </a:r>
            <a:r>
              <a:rPr sz="1200" b="1" dirty="0">
                <a:latin typeface="Calibri"/>
                <a:cs typeface="Calibri"/>
              </a:rPr>
              <a:t>w</a:t>
            </a:r>
            <a:r>
              <a:rPr sz="1200" b="1" spc="-5" dirty="0">
                <a:latin typeface="Calibri"/>
                <a:cs typeface="Calibri"/>
              </a:rPr>
              <a:t>l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b="1" spc="-1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ge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15" dirty="0">
                <a:latin typeface="Calibri"/>
                <a:cs typeface="Calibri"/>
              </a:rPr>
              <a:t>h</a:t>
            </a:r>
            <a:r>
              <a:rPr sz="1200" b="1" spc="-5" dirty="0">
                <a:latin typeface="Calibri"/>
                <a:cs typeface="Calibri"/>
              </a:rPr>
              <a:t>an</a:t>
            </a:r>
            <a:r>
              <a:rPr sz="1200" b="1" dirty="0">
                <a:latin typeface="Calibri"/>
                <a:cs typeface="Calibri"/>
              </a:rPr>
              <a:t>ceme</a:t>
            </a:r>
            <a:r>
              <a:rPr sz="1200" b="1" spc="-5" dirty="0">
                <a:latin typeface="Calibri"/>
                <a:cs typeface="Calibri"/>
              </a:rPr>
              <a:t>n</a:t>
            </a:r>
            <a:r>
              <a:rPr sz="1200" b="1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6952" y="358731"/>
            <a:ext cx="6991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3F3F3F"/>
                </a:solidFill>
                <a:latin typeface="Calibri"/>
                <a:cs typeface="Calibri"/>
              </a:rPr>
              <a:t>working with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1035">
              <a:lnSpc>
                <a:spcPct val="107900"/>
              </a:lnSpc>
            </a:pPr>
            <a:r>
              <a:rPr dirty="0"/>
              <a:t>Primary </a:t>
            </a:r>
            <a:r>
              <a:rPr spc="-15" dirty="0"/>
              <a:t>School Opportunities 2021/22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2464462" y="1332983"/>
            <a:ext cx="420878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Workin</a:t>
            </a:r>
            <a:r>
              <a:rPr sz="1100" b="1" i="1" spc="150" dirty="0">
                <a:solidFill>
                  <a:srgbClr val="595959"/>
                </a:solidFill>
                <a:latin typeface="Calibri"/>
                <a:cs typeface="Calibri"/>
              </a:rPr>
              <a:t>g</a:t>
            </a: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together</a:t>
            </a:r>
            <a:r>
              <a:rPr sz="1100" b="1" i="1" spc="-8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spc="5" dirty="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sz="1100" b="1" i="1" spc="-5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spc="5" dirty="0">
                <a:solidFill>
                  <a:srgbClr val="595959"/>
                </a:solidFill>
                <a:latin typeface="Calibri"/>
                <a:cs typeface="Calibri"/>
              </a:rPr>
              <a:t>create</a:t>
            </a:r>
            <a:r>
              <a:rPr sz="1100" b="1" i="1" spc="-1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an</a:t>
            </a:r>
            <a:r>
              <a:rPr sz="1100" b="1" i="1" spc="-5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spc="5" dirty="0">
                <a:solidFill>
                  <a:srgbClr val="595959"/>
                </a:solidFill>
                <a:latin typeface="Calibri"/>
                <a:cs typeface="Calibri"/>
              </a:rPr>
              <a:t>indispensabl</a:t>
            </a:r>
            <a:r>
              <a:rPr sz="1100" b="1" i="1" spc="120" dirty="0">
                <a:solidFill>
                  <a:srgbClr val="595959"/>
                </a:solidFill>
                <a:latin typeface="Calibri"/>
                <a:cs typeface="Calibri"/>
              </a:rPr>
              <a:t>e</a:t>
            </a: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community</a:t>
            </a:r>
            <a:r>
              <a:rPr sz="1100" b="1" i="1" spc="-14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dirty="0">
                <a:solidFill>
                  <a:srgbClr val="595959"/>
                </a:solidFill>
                <a:latin typeface="Calibri"/>
                <a:cs typeface="Calibri"/>
              </a:rPr>
              <a:t>fo</a:t>
            </a:r>
            <a:r>
              <a:rPr sz="1100" b="1" i="1" spc="5" dirty="0">
                <a:solidFill>
                  <a:srgbClr val="595959"/>
                </a:solidFill>
                <a:latin typeface="Calibri"/>
                <a:cs typeface="Calibri"/>
              </a:rPr>
              <a:t>r</a:t>
            </a:r>
            <a:r>
              <a:rPr sz="1100" b="1" i="1" spc="-145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spc="10" dirty="0">
                <a:solidFill>
                  <a:srgbClr val="595959"/>
                </a:solidFill>
                <a:latin typeface="Calibri"/>
                <a:cs typeface="Calibri"/>
              </a:rPr>
              <a:t>maths</a:t>
            </a:r>
            <a:r>
              <a:rPr sz="1100" b="1" i="1" spc="-125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1100" b="1" i="1" spc="5" dirty="0">
                <a:solidFill>
                  <a:srgbClr val="595959"/>
                </a:solidFill>
                <a:latin typeface="Calibri"/>
                <a:cs typeface="Calibri"/>
              </a:rPr>
              <a:t>staff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226" y="383771"/>
            <a:ext cx="3643105" cy="11616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04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8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219</Words>
  <Application>Microsoft Office PowerPoint</Application>
  <PresentationFormat>Custom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Primary School Opportunities 2021/22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School Opportunities 2021/22</dc:title>
  <dc:creator>Online2PDF.com</dc:creator>
  <cp:lastModifiedBy>Pam Langmead</cp:lastModifiedBy>
  <cp:revision>3</cp:revision>
  <dcterms:created xsi:type="dcterms:W3CDTF">2021-05-26T14:56:25Z</dcterms:created>
  <dcterms:modified xsi:type="dcterms:W3CDTF">2021-11-08T18:50:31Z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2021-05-26T00:00:00Z</vt:filetime>
  </property>
  <property fmtid="{D5CDD505-2E9C-101B-9397-08002B2CF9AE}" pid="3" name="LastSaved">
    <vt:filetime>2021-05-26T00:00:00Z</vt:filetime>
  </property>
</Properties>
</file>