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8" r:id="rId2"/>
    <p:sldId id="256" r:id="rId3"/>
    <p:sldId id="257" r:id="rId4"/>
    <p:sldId id="260" r:id="rId5"/>
    <p:sldId id="261"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43F28-34F3-45CE-BC8F-65D61F8110C2}" type="datetimeFigureOut">
              <a:rPr lang="en-GB" smtClean="0"/>
              <a:t>14/11/2019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B7970-20AA-4E6C-AB75-4766EE5E3784}" type="slidenum">
              <a:rPr lang="en-GB" smtClean="0"/>
              <a:t>‹#›</a:t>
            </a:fld>
            <a:endParaRPr lang="en-GB" dirty="0"/>
          </a:p>
        </p:txBody>
      </p:sp>
    </p:spTree>
    <p:extLst>
      <p:ext uri="{BB962C8B-B14F-4D97-AF65-F5344CB8AC3E}">
        <p14:creationId xmlns:p14="http://schemas.microsoft.com/office/powerpoint/2010/main" val="150584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nnafreud.org/what-we-do/schools-in-mind/our-work-with-schools/the-link-program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B13D5B2-3B2F-4F52-80F0-130C90C5E415}"/>
              </a:ext>
            </a:extLst>
          </p:cNvPr>
          <p:cNvSpPr txBox="1"/>
          <p:nvPr/>
        </p:nvSpPr>
        <p:spPr>
          <a:xfrm>
            <a:off x="566669" y="1403797"/>
            <a:ext cx="10045522" cy="4647426"/>
          </a:xfrm>
          <a:prstGeom prst="rect">
            <a:avLst/>
          </a:prstGeom>
          <a:noFill/>
        </p:spPr>
        <p:txBody>
          <a:bodyPr wrap="square" rtlCol="0">
            <a:spAutoFit/>
          </a:bodyPr>
          <a:lstStyle/>
          <a:p>
            <a:r>
              <a:rPr lang="en-GB" sz="3600" b="1" dirty="0">
                <a:solidFill>
                  <a:schemeClr val="accent2">
                    <a:lumMod val="75000"/>
                  </a:schemeClr>
                </a:solidFill>
              </a:rPr>
              <a:t>Department for Education</a:t>
            </a:r>
          </a:p>
          <a:p>
            <a:r>
              <a:rPr lang="en-GB" sz="2400" b="1" dirty="0">
                <a:solidFill>
                  <a:schemeClr val="accent2">
                    <a:lumMod val="75000"/>
                  </a:schemeClr>
                </a:solidFill>
              </a:rPr>
              <a:t>Transforming Children and Young People’s Mental Health Provision</a:t>
            </a:r>
          </a:p>
          <a:p>
            <a:endParaRPr lang="en-GB" sz="1600" b="1" dirty="0">
              <a:solidFill>
                <a:schemeClr val="accent2">
                  <a:lumMod val="75000"/>
                </a:schemeClr>
              </a:solidFill>
            </a:endParaRPr>
          </a:p>
          <a:p>
            <a:endParaRPr lang="en-GB" sz="1600" b="1" dirty="0">
              <a:solidFill>
                <a:schemeClr val="accent2">
                  <a:lumMod val="75000"/>
                </a:schemeClr>
              </a:solidFill>
            </a:endParaRPr>
          </a:p>
          <a:p>
            <a:endParaRPr lang="en-GB" b="1" dirty="0">
              <a:solidFill>
                <a:schemeClr val="accent2">
                  <a:lumMod val="75000"/>
                </a:schemeClr>
              </a:solidFill>
            </a:endParaRPr>
          </a:p>
          <a:p>
            <a:endParaRPr lang="en-GB" b="1" dirty="0">
              <a:solidFill>
                <a:schemeClr val="accent2">
                  <a:lumMod val="75000"/>
                </a:schemeClr>
              </a:solidFill>
            </a:endParaRPr>
          </a:p>
          <a:p>
            <a:endParaRPr lang="en-GB" b="1" dirty="0">
              <a:solidFill>
                <a:schemeClr val="accent2">
                  <a:lumMod val="75000"/>
                </a:schemeClr>
              </a:solidFill>
            </a:endParaRPr>
          </a:p>
          <a:p>
            <a:endParaRPr lang="en-GB" b="1" dirty="0">
              <a:solidFill>
                <a:schemeClr val="accent2">
                  <a:lumMod val="75000"/>
                </a:schemeClr>
              </a:solidFill>
            </a:endParaRPr>
          </a:p>
          <a:p>
            <a:r>
              <a:rPr lang="en-GB" b="1" dirty="0">
                <a:solidFill>
                  <a:schemeClr val="accent2">
                    <a:lumMod val="75000"/>
                  </a:schemeClr>
                </a:solidFill>
              </a:rPr>
              <a:t>Alfred Bandakpara-Taylor</a:t>
            </a:r>
          </a:p>
          <a:p>
            <a:r>
              <a:rPr lang="en-GB" b="1" dirty="0">
                <a:solidFill>
                  <a:schemeClr val="accent2">
                    <a:lumMod val="75000"/>
                  </a:schemeClr>
                </a:solidFill>
              </a:rPr>
              <a:t>Senior Commissioning Manager Mental Health &amp; LD Commissioning</a:t>
            </a:r>
          </a:p>
          <a:p>
            <a:r>
              <a:rPr lang="en-GB" b="1" dirty="0">
                <a:solidFill>
                  <a:schemeClr val="accent2">
                    <a:lumMod val="75000"/>
                  </a:schemeClr>
                </a:solidFill>
              </a:rPr>
              <a:t>Basildon and Brentwood Clinical Commissioning Group</a:t>
            </a:r>
          </a:p>
          <a:p>
            <a:endParaRPr lang="en-GB" b="1" dirty="0">
              <a:solidFill>
                <a:schemeClr val="accent2">
                  <a:lumMod val="75000"/>
                </a:schemeClr>
              </a:solidFill>
            </a:endParaRPr>
          </a:p>
          <a:p>
            <a:r>
              <a:rPr lang="en-GB" b="1" dirty="0">
                <a:solidFill>
                  <a:schemeClr val="accent2">
                    <a:lumMod val="75000"/>
                  </a:schemeClr>
                </a:solidFill>
              </a:rPr>
              <a:t>Clare Burrell</a:t>
            </a:r>
          </a:p>
          <a:p>
            <a:r>
              <a:rPr lang="en-GB" b="1" dirty="0">
                <a:solidFill>
                  <a:schemeClr val="accent2">
                    <a:lumMod val="75000"/>
                  </a:schemeClr>
                </a:solidFill>
              </a:rPr>
              <a:t>Head of Strategic Commissioning Children and Families</a:t>
            </a:r>
          </a:p>
          <a:p>
            <a:r>
              <a:rPr lang="en-GB" b="1" dirty="0">
                <a:solidFill>
                  <a:schemeClr val="accent2">
                    <a:lumMod val="75000"/>
                  </a:schemeClr>
                </a:solidFill>
              </a:rPr>
              <a:t>Essex County Counci</a:t>
            </a:r>
            <a:r>
              <a:rPr lang="en-GB" sz="2400" b="1" dirty="0">
                <a:solidFill>
                  <a:schemeClr val="accent2">
                    <a:lumMod val="75000"/>
                  </a:schemeClr>
                </a:solidFill>
              </a:rPr>
              <a:t>l</a:t>
            </a:r>
          </a:p>
        </p:txBody>
      </p:sp>
    </p:spTree>
    <p:extLst>
      <p:ext uri="{BB962C8B-B14F-4D97-AF65-F5344CB8AC3E}">
        <p14:creationId xmlns:p14="http://schemas.microsoft.com/office/powerpoint/2010/main" val="173599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985C27-37E6-4151-AA18-7DF2F292AAD0}"/>
              </a:ext>
            </a:extLst>
          </p:cNvPr>
          <p:cNvSpPr>
            <a:spLocks noGrp="1"/>
          </p:cNvSpPr>
          <p:nvPr>
            <p:ph type="ctrTitle"/>
          </p:nvPr>
        </p:nvSpPr>
        <p:spPr>
          <a:xfrm>
            <a:off x="1004791" y="1130868"/>
            <a:ext cx="10324086" cy="5151713"/>
          </a:xfrm>
        </p:spPr>
        <p:txBody>
          <a:bodyPr/>
          <a:lstStyle/>
          <a:p>
            <a:pPr algn="l"/>
            <a:r>
              <a:rPr lang="en-GB" sz="2800" b="1" dirty="0">
                <a:solidFill>
                  <a:schemeClr val="accent2">
                    <a:lumMod val="75000"/>
                  </a:schemeClr>
                </a:solidFill>
              </a:rPr>
              <a:t>Link </a:t>
            </a:r>
            <a:r>
              <a:rPr lang="en-GB" sz="2000" dirty="0">
                <a:solidFill>
                  <a:schemeClr val="accent2">
                    <a:lumMod val="75000"/>
                  </a:schemeClr>
                </a:solidFill>
              </a:rPr>
              <a:t>is One of several central government initiatives relating to transformation plans which include;</a:t>
            </a:r>
            <a:br>
              <a:rPr lang="en-GB" sz="2000" dirty="0">
                <a:solidFill>
                  <a:schemeClr val="accent2">
                    <a:lumMod val="75000"/>
                  </a:schemeClr>
                </a:solidFill>
              </a:rPr>
            </a:br>
            <a:r>
              <a:rPr lang="en-GB" sz="2000" dirty="0">
                <a:solidFill>
                  <a:schemeClr val="accent2">
                    <a:lumMod val="75000"/>
                  </a:schemeClr>
                </a:solidFill>
              </a:rPr>
              <a:t/>
            </a:r>
            <a:br>
              <a:rPr lang="en-GB" sz="2000" dirty="0">
                <a:solidFill>
                  <a:schemeClr val="accent2">
                    <a:lumMod val="75000"/>
                  </a:schemeClr>
                </a:solidFill>
              </a:rPr>
            </a:br>
            <a:r>
              <a:rPr lang="en-GB" sz="2000" dirty="0">
                <a:solidFill>
                  <a:schemeClr val="accent2">
                    <a:lumMod val="75000"/>
                  </a:schemeClr>
                </a:solidFill>
              </a:rPr>
              <a:t>- Teaching about mental wellbeing (2020) </a:t>
            </a:r>
            <a:br>
              <a:rPr lang="en-GB" sz="2000" dirty="0">
                <a:solidFill>
                  <a:schemeClr val="accent2">
                    <a:lumMod val="75000"/>
                  </a:schemeClr>
                </a:solidFill>
              </a:rPr>
            </a:br>
            <a:r>
              <a:rPr lang="en-GB" sz="2000" dirty="0">
                <a:solidFill>
                  <a:schemeClr val="accent2">
                    <a:lumMod val="75000"/>
                  </a:schemeClr>
                </a:solidFill>
              </a:rPr>
              <a:t>- Mental health Support Teams working with schools and colleges (2023) </a:t>
            </a:r>
            <a:br>
              <a:rPr lang="en-GB" sz="2000" dirty="0">
                <a:solidFill>
                  <a:schemeClr val="accent2">
                    <a:lumMod val="75000"/>
                  </a:schemeClr>
                </a:solidFill>
              </a:rPr>
            </a:br>
            <a:r>
              <a:rPr lang="en-GB" sz="2000" dirty="0">
                <a:solidFill>
                  <a:schemeClr val="accent2">
                    <a:lumMod val="75000"/>
                  </a:schemeClr>
                </a:solidFill>
              </a:rPr>
              <a:t>- Training for senior designated mental health leads in schools (2025) </a:t>
            </a:r>
            <a:br>
              <a:rPr lang="en-GB" sz="2000" dirty="0">
                <a:solidFill>
                  <a:schemeClr val="accent2">
                    <a:lumMod val="75000"/>
                  </a:schemeClr>
                </a:solidFill>
              </a:rPr>
            </a:br>
            <a:r>
              <a:rPr lang="en-GB" sz="2000" dirty="0">
                <a:solidFill>
                  <a:schemeClr val="accent2">
                    <a:lumMod val="75000"/>
                  </a:schemeClr>
                </a:solidFill>
              </a:rPr>
              <a:t/>
            </a:r>
            <a:br>
              <a:rPr lang="en-GB" sz="2000" dirty="0">
                <a:solidFill>
                  <a:schemeClr val="accent2">
                    <a:lumMod val="75000"/>
                  </a:schemeClr>
                </a:solidFill>
              </a:rPr>
            </a:br>
            <a:r>
              <a:rPr lang="en-GB" sz="2000" dirty="0">
                <a:solidFill>
                  <a:schemeClr val="accent2">
                    <a:lumMod val="75000"/>
                  </a:schemeClr>
                </a:solidFill>
              </a:rPr>
              <a:t>Funded by DFE supported by NHS England, </a:t>
            </a:r>
            <a:r>
              <a:rPr lang="en-GB" sz="2800" b="1" dirty="0">
                <a:solidFill>
                  <a:schemeClr val="accent2">
                    <a:lumMod val="75000"/>
                  </a:schemeClr>
                </a:solidFill>
              </a:rPr>
              <a:t>Link</a:t>
            </a:r>
            <a:r>
              <a:rPr lang="en-GB" sz="2000" dirty="0">
                <a:solidFill>
                  <a:schemeClr val="accent2">
                    <a:lumMod val="75000"/>
                  </a:schemeClr>
                </a:solidFill>
              </a:rPr>
              <a:t> is led by Anna Freud National Centre for Children and Families</a:t>
            </a:r>
            <a:br>
              <a:rPr lang="en-GB" sz="2000" dirty="0">
                <a:solidFill>
                  <a:schemeClr val="accent2">
                    <a:lumMod val="75000"/>
                  </a:schemeClr>
                </a:solidFill>
              </a:rPr>
            </a:br>
            <a:r>
              <a:rPr lang="en-GB" sz="2000" dirty="0">
                <a:solidFill>
                  <a:schemeClr val="accent2">
                    <a:lumMod val="75000"/>
                  </a:schemeClr>
                </a:solidFill>
              </a:rPr>
              <a:t/>
            </a:r>
            <a:br>
              <a:rPr lang="en-GB" sz="2000" dirty="0">
                <a:solidFill>
                  <a:schemeClr val="accent2">
                    <a:lumMod val="75000"/>
                  </a:schemeClr>
                </a:solidFill>
              </a:rPr>
            </a:br>
            <a:r>
              <a:rPr lang="en-GB" sz="2000" dirty="0">
                <a:solidFill>
                  <a:schemeClr val="accent2">
                    <a:lumMod val="75000"/>
                  </a:schemeClr>
                </a:solidFill>
              </a:rPr>
              <a:t>Roll out over next four years to all schools and colleges in England</a:t>
            </a:r>
            <a:br>
              <a:rPr lang="en-GB" sz="2000" dirty="0">
                <a:solidFill>
                  <a:schemeClr val="accent2">
                    <a:lumMod val="75000"/>
                  </a:schemeClr>
                </a:solidFill>
              </a:rPr>
            </a:br>
            <a:r>
              <a:rPr lang="en-GB" sz="2000" dirty="0">
                <a:solidFill>
                  <a:schemeClr val="accent2">
                    <a:lumMod val="75000"/>
                  </a:schemeClr>
                </a:solidFill>
              </a:rPr>
              <a:t/>
            </a:r>
            <a:br>
              <a:rPr lang="en-GB" sz="2000" dirty="0">
                <a:solidFill>
                  <a:schemeClr val="accent2">
                    <a:lumMod val="75000"/>
                  </a:schemeClr>
                </a:solidFill>
              </a:rPr>
            </a:br>
            <a:r>
              <a:rPr lang="en-GB" sz="2000" dirty="0">
                <a:solidFill>
                  <a:schemeClr val="accent2">
                    <a:lumMod val="75000"/>
                  </a:schemeClr>
                </a:solidFill>
              </a:rPr>
              <a:t>Coordinated by local Clinical Commissioning Groups (CCGs) supported by Local Authorities</a:t>
            </a:r>
            <a:r>
              <a:rPr lang="en-GB" sz="2400" dirty="0">
                <a:solidFill>
                  <a:schemeClr val="accent2">
                    <a:lumMod val="75000"/>
                  </a:schemeClr>
                </a:solidFill>
              </a:rPr>
              <a:t/>
            </a:r>
            <a:br>
              <a:rPr lang="en-GB" sz="2400" dirty="0">
                <a:solidFill>
                  <a:schemeClr val="accent2">
                    <a:lumMod val="75000"/>
                  </a:schemeClr>
                </a:solidFill>
              </a:rPr>
            </a:br>
            <a:endParaRPr lang="en-GB" sz="2400" dirty="0">
              <a:solidFill>
                <a:schemeClr val="accent2">
                  <a:lumMod val="75000"/>
                </a:schemeClr>
              </a:solidFill>
            </a:endParaRPr>
          </a:p>
        </p:txBody>
      </p:sp>
      <p:sp>
        <p:nvSpPr>
          <p:cNvPr id="3" name="Subtitle 2">
            <a:extLst>
              <a:ext uri="{FF2B5EF4-FFF2-40B4-BE49-F238E27FC236}">
                <a16:creationId xmlns="" xmlns:a16="http://schemas.microsoft.com/office/drawing/2014/main" id="{424248EE-BD2C-4E00-AC2E-E26A3226A998}"/>
              </a:ext>
            </a:extLst>
          </p:cNvPr>
          <p:cNvSpPr>
            <a:spLocks noGrp="1"/>
          </p:cNvSpPr>
          <p:nvPr>
            <p:ph type="subTitle" idx="1"/>
          </p:nvPr>
        </p:nvSpPr>
        <p:spPr>
          <a:xfrm>
            <a:off x="1004791" y="330721"/>
            <a:ext cx="7766936" cy="1096899"/>
          </a:xfrm>
        </p:spPr>
        <p:txBody>
          <a:bodyPr>
            <a:normAutofit/>
          </a:bodyPr>
          <a:lstStyle/>
          <a:p>
            <a:pPr algn="l"/>
            <a:r>
              <a:rPr lang="en-GB" sz="5400" b="1" dirty="0">
                <a:solidFill>
                  <a:schemeClr val="accent2">
                    <a:lumMod val="75000"/>
                  </a:schemeClr>
                </a:solidFill>
              </a:rPr>
              <a:t>Link</a:t>
            </a:r>
          </a:p>
        </p:txBody>
      </p:sp>
    </p:spTree>
    <p:extLst>
      <p:ext uri="{BB962C8B-B14F-4D97-AF65-F5344CB8AC3E}">
        <p14:creationId xmlns:p14="http://schemas.microsoft.com/office/powerpoint/2010/main" val="166311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397E084D-E695-4D48-8192-6E38D8890062}"/>
              </a:ext>
            </a:extLst>
          </p:cNvPr>
          <p:cNvSpPr txBox="1">
            <a:spLocks/>
          </p:cNvSpPr>
          <p:nvPr/>
        </p:nvSpPr>
        <p:spPr>
          <a:xfrm>
            <a:off x="916209" y="458669"/>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5400" b="1" dirty="0">
                <a:solidFill>
                  <a:schemeClr val="accent2">
                    <a:lumMod val="75000"/>
                  </a:schemeClr>
                </a:solidFill>
              </a:rPr>
              <a:t>Link Objectives</a:t>
            </a:r>
          </a:p>
        </p:txBody>
      </p:sp>
      <p:sp>
        <p:nvSpPr>
          <p:cNvPr id="2" name="Title 1">
            <a:extLst>
              <a:ext uri="{FF2B5EF4-FFF2-40B4-BE49-F238E27FC236}">
                <a16:creationId xmlns="" xmlns:a16="http://schemas.microsoft.com/office/drawing/2014/main" id="{64985C27-37E6-4151-AA18-7DF2F292AAD0}"/>
              </a:ext>
            </a:extLst>
          </p:cNvPr>
          <p:cNvSpPr>
            <a:spLocks noGrp="1"/>
          </p:cNvSpPr>
          <p:nvPr>
            <p:ph type="ctrTitle"/>
          </p:nvPr>
        </p:nvSpPr>
        <p:spPr>
          <a:xfrm>
            <a:off x="916209" y="1658599"/>
            <a:ext cx="9799014" cy="4546243"/>
          </a:xfrm>
        </p:spPr>
        <p:txBody>
          <a:bodyPr/>
          <a:lstStyle/>
          <a:p>
            <a:pPr algn="l"/>
            <a:r>
              <a:rPr lang="en-GB" sz="1800" dirty="0">
                <a:solidFill>
                  <a:schemeClr val="accent2">
                    <a:lumMod val="75000"/>
                  </a:schemeClr>
                </a:solidFill>
              </a:rPr>
              <a:t/>
            </a:r>
            <a:br>
              <a:rPr lang="en-GB" sz="1800" dirty="0">
                <a:solidFill>
                  <a:schemeClr val="accent2">
                    <a:lumMod val="75000"/>
                  </a:schemeClr>
                </a:solidFill>
              </a:rPr>
            </a:br>
            <a:r>
              <a:rPr lang="en-GB" sz="1800" dirty="0">
                <a:solidFill>
                  <a:schemeClr val="accent2">
                    <a:lumMod val="75000"/>
                  </a:schemeClr>
                </a:solidFill>
              </a:rPr>
              <a:t/>
            </a:r>
            <a:br>
              <a:rPr lang="en-GB" sz="1800" dirty="0">
                <a:solidFill>
                  <a:schemeClr val="accent2">
                    <a:lumMod val="75000"/>
                  </a:schemeClr>
                </a:solidFill>
              </a:rPr>
            </a:br>
            <a:r>
              <a:rPr lang="en-GB" sz="2400" dirty="0">
                <a:solidFill>
                  <a:schemeClr val="accent2">
                    <a:lumMod val="75000"/>
                  </a:schemeClr>
                </a:solidFill>
              </a:rPr>
              <a:t/>
            </a:r>
            <a:br>
              <a:rPr lang="en-GB" sz="2400" dirty="0">
                <a:solidFill>
                  <a:schemeClr val="accent2">
                    <a:lumMod val="75000"/>
                  </a:schemeClr>
                </a:solidFill>
              </a:rPr>
            </a:br>
            <a:r>
              <a:rPr lang="en-GB" sz="3200" b="1" dirty="0">
                <a:solidFill>
                  <a:schemeClr val="accent2">
                    <a:lumMod val="75000"/>
                  </a:schemeClr>
                </a:solidFill>
              </a:rPr>
              <a:t>Link </a:t>
            </a:r>
            <a:r>
              <a:rPr lang="en-GB" sz="2400" dirty="0">
                <a:solidFill>
                  <a:schemeClr val="accent2">
                    <a:lumMod val="75000"/>
                  </a:schemeClr>
                </a:solidFill>
              </a:rPr>
              <a:t>brings together schools/colleges with their mental health services to improve the local system of support for children and young people.</a:t>
            </a:r>
            <a:br>
              <a:rPr lang="en-GB" sz="2400" dirty="0">
                <a:solidFill>
                  <a:schemeClr val="accent2">
                    <a:lumMod val="75000"/>
                  </a:schemeClr>
                </a:solidFill>
              </a:rPr>
            </a:br>
            <a:r>
              <a:rPr lang="en-GB" sz="2400" dirty="0">
                <a:solidFill>
                  <a:schemeClr val="accent2">
                    <a:lumMod val="75000"/>
                  </a:schemeClr>
                </a:solidFill>
              </a:rPr>
              <a:t/>
            </a:r>
            <a:br>
              <a:rPr lang="en-GB" sz="2400" dirty="0">
                <a:solidFill>
                  <a:schemeClr val="accent2">
                    <a:lumMod val="75000"/>
                  </a:schemeClr>
                </a:solidFill>
              </a:rPr>
            </a:br>
            <a:r>
              <a:rPr lang="en-GB" sz="2400" dirty="0">
                <a:solidFill>
                  <a:schemeClr val="accent2">
                    <a:lumMod val="75000"/>
                  </a:schemeClr>
                </a:solidFill>
              </a:rPr>
              <a:t>Aim is to ensure so that children and young people can get the help they need, when they need it.</a:t>
            </a:r>
            <a:br>
              <a:rPr lang="en-GB" sz="2400" dirty="0">
                <a:solidFill>
                  <a:schemeClr val="accent2">
                    <a:lumMod val="75000"/>
                  </a:schemeClr>
                </a:solidFill>
              </a:rPr>
            </a:br>
            <a:r>
              <a:rPr lang="en-GB" sz="2400" dirty="0">
                <a:solidFill>
                  <a:schemeClr val="accent2">
                    <a:lumMod val="75000"/>
                  </a:schemeClr>
                </a:solidFill>
              </a:rPr>
              <a:t/>
            </a:r>
            <a:br>
              <a:rPr lang="en-GB" sz="2400" dirty="0">
                <a:solidFill>
                  <a:schemeClr val="accent2">
                    <a:lumMod val="75000"/>
                  </a:schemeClr>
                </a:solidFill>
              </a:rPr>
            </a:br>
            <a:r>
              <a:rPr lang="en-GB" sz="2400" dirty="0">
                <a:solidFill>
                  <a:schemeClr val="accent2">
                    <a:lumMod val="75000"/>
                  </a:schemeClr>
                </a:solidFill>
              </a:rPr>
              <a:t>Working together on system confidence to deliver early intervention for children and young people experiencing emotional health and wellbeing issues.</a:t>
            </a:r>
            <a:br>
              <a:rPr lang="en-GB" sz="2400" dirty="0">
                <a:solidFill>
                  <a:schemeClr val="accent2">
                    <a:lumMod val="75000"/>
                  </a:schemeClr>
                </a:solidFill>
              </a:rPr>
            </a:br>
            <a:r>
              <a:rPr lang="en-GB" sz="2400" dirty="0">
                <a:solidFill>
                  <a:schemeClr val="accent2">
                    <a:lumMod val="75000"/>
                  </a:schemeClr>
                </a:solidFill>
              </a:rPr>
              <a:t/>
            </a:r>
            <a:br>
              <a:rPr lang="en-GB" sz="2400" dirty="0">
                <a:solidFill>
                  <a:schemeClr val="accent2">
                    <a:lumMod val="75000"/>
                  </a:schemeClr>
                </a:solidFill>
              </a:rPr>
            </a:br>
            <a:endParaRPr lang="en-GB" sz="1800" dirty="0">
              <a:solidFill>
                <a:schemeClr val="accent2">
                  <a:lumMod val="75000"/>
                </a:schemeClr>
              </a:solidFill>
            </a:endParaRPr>
          </a:p>
        </p:txBody>
      </p:sp>
    </p:spTree>
    <p:extLst>
      <p:ext uri="{BB962C8B-B14F-4D97-AF65-F5344CB8AC3E}">
        <p14:creationId xmlns:p14="http://schemas.microsoft.com/office/powerpoint/2010/main" val="220229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75FF5-1112-4AEA-ADFE-FF0CACB8D09E}"/>
              </a:ext>
            </a:extLst>
          </p:cNvPr>
          <p:cNvSpPr>
            <a:spLocks noGrp="1"/>
          </p:cNvSpPr>
          <p:nvPr>
            <p:ph type="title"/>
          </p:nvPr>
        </p:nvSpPr>
        <p:spPr>
          <a:xfrm>
            <a:off x="677334" y="609600"/>
            <a:ext cx="8596668" cy="729803"/>
          </a:xfrm>
        </p:spPr>
        <p:txBody>
          <a:bodyPr>
            <a:normAutofit fontScale="90000"/>
          </a:bodyPr>
          <a:lstStyle/>
          <a:p>
            <a:r>
              <a:rPr lang="en-GB" sz="4400" b="1" dirty="0">
                <a:solidFill>
                  <a:schemeClr val="accent2">
                    <a:lumMod val="75000"/>
                  </a:schemeClr>
                </a:solidFill>
              </a:rPr>
              <a:t>South Essex Link </a:t>
            </a:r>
          </a:p>
        </p:txBody>
      </p:sp>
      <p:sp>
        <p:nvSpPr>
          <p:cNvPr id="4" name="TextBox 3">
            <a:extLst>
              <a:ext uri="{FF2B5EF4-FFF2-40B4-BE49-F238E27FC236}">
                <a16:creationId xmlns="" xmlns:a16="http://schemas.microsoft.com/office/drawing/2014/main" id="{E8CB1C81-280E-416D-A3B1-0097850488D8}"/>
              </a:ext>
            </a:extLst>
          </p:cNvPr>
          <p:cNvSpPr txBox="1"/>
          <p:nvPr/>
        </p:nvSpPr>
        <p:spPr>
          <a:xfrm>
            <a:off x="677334" y="1506828"/>
            <a:ext cx="8286362" cy="4154984"/>
          </a:xfrm>
          <a:prstGeom prst="rect">
            <a:avLst/>
          </a:prstGeom>
          <a:noFill/>
        </p:spPr>
        <p:txBody>
          <a:bodyPr wrap="square" rtlCol="0">
            <a:spAutoFit/>
          </a:bodyPr>
          <a:lstStyle/>
          <a:p>
            <a:r>
              <a:rPr lang="en-GB" sz="2400" dirty="0">
                <a:solidFill>
                  <a:schemeClr val="accent2">
                    <a:lumMod val="75000"/>
                  </a:schemeClr>
                </a:solidFill>
              </a:rPr>
              <a:t>Each school/college to nominate a senior emotional health and wellbeing lead for 2 x day long workshops, approximately 6-8 weeks apart</a:t>
            </a:r>
          </a:p>
          <a:p>
            <a:endParaRPr lang="en-GB" sz="2400" dirty="0">
              <a:solidFill>
                <a:schemeClr val="accent2">
                  <a:lumMod val="75000"/>
                </a:schemeClr>
              </a:solidFill>
            </a:endParaRPr>
          </a:p>
          <a:p>
            <a:r>
              <a:rPr lang="en-GB" sz="2400" dirty="0">
                <a:solidFill>
                  <a:schemeClr val="accent2">
                    <a:lumMod val="75000"/>
                  </a:schemeClr>
                </a:solidFill>
              </a:rPr>
              <a:t>School leaders, local EMWHS senior service leads, CCGs and LA Colleagues with early help leads e.g. Team Around the Family Officers</a:t>
            </a:r>
          </a:p>
          <a:p>
            <a:endParaRPr lang="en-GB" sz="2400" dirty="0">
              <a:solidFill>
                <a:schemeClr val="accent2">
                  <a:lumMod val="75000"/>
                </a:schemeClr>
              </a:solidFill>
            </a:endParaRPr>
          </a:p>
          <a:p>
            <a:r>
              <a:rPr lang="en-GB" sz="2400" dirty="0">
                <a:solidFill>
                  <a:schemeClr val="accent2">
                    <a:lumMod val="75000"/>
                  </a:schemeClr>
                </a:solidFill>
              </a:rPr>
              <a:t>Roll out February 2020 to December 2020</a:t>
            </a:r>
          </a:p>
          <a:p>
            <a:endParaRPr lang="en-GB" sz="2400" dirty="0">
              <a:solidFill>
                <a:schemeClr val="accent2">
                  <a:lumMod val="75000"/>
                </a:schemeClr>
              </a:solidFill>
            </a:endParaRPr>
          </a:p>
          <a:p>
            <a:r>
              <a:rPr lang="en-GB" sz="2400" dirty="0">
                <a:solidFill>
                  <a:schemeClr val="accent2">
                    <a:lumMod val="75000"/>
                  </a:schemeClr>
                </a:solidFill>
              </a:rPr>
              <a:t>Delivered within CCG Areas in groups of schools</a:t>
            </a:r>
          </a:p>
        </p:txBody>
      </p:sp>
    </p:spTree>
    <p:extLst>
      <p:ext uri="{BB962C8B-B14F-4D97-AF65-F5344CB8AC3E}">
        <p14:creationId xmlns:p14="http://schemas.microsoft.com/office/powerpoint/2010/main" val="391964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6A67D7-B725-4B1F-9BD3-1FE8C5265160}"/>
              </a:ext>
            </a:extLst>
          </p:cNvPr>
          <p:cNvSpPr>
            <a:spLocks noGrp="1"/>
          </p:cNvSpPr>
          <p:nvPr>
            <p:ph type="title"/>
          </p:nvPr>
        </p:nvSpPr>
        <p:spPr>
          <a:xfrm>
            <a:off x="677334" y="339144"/>
            <a:ext cx="8596668" cy="768439"/>
          </a:xfrm>
        </p:spPr>
        <p:txBody>
          <a:bodyPr/>
          <a:lstStyle/>
          <a:p>
            <a:r>
              <a:rPr lang="en-GB" dirty="0">
                <a:solidFill>
                  <a:schemeClr val="accent2">
                    <a:lumMod val="75000"/>
                  </a:schemeClr>
                </a:solidFill>
              </a:rPr>
              <a:t>South Essex Dates</a:t>
            </a:r>
          </a:p>
        </p:txBody>
      </p:sp>
      <p:graphicFrame>
        <p:nvGraphicFramePr>
          <p:cNvPr id="4" name="Content Placeholder 3">
            <a:extLst>
              <a:ext uri="{FF2B5EF4-FFF2-40B4-BE49-F238E27FC236}">
                <a16:creationId xmlns="" xmlns:a16="http://schemas.microsoft.com/office/drawing/2014/main" id="{ADD2F86A-B0F1-45A8-A591-27F17D088141}"/>
              </a:ext>
            </a:extLst>
          </p:cNvPr>
          <p:cNvGraphicFramePr>
            <a:graphicFrameLocks noGrp="1"/>
          </p:cNvGraphicFramePr>
          <p:nvPr>
            <p:ph idx="1"/>
            <p:extLst>
              <p:ext uri="{D42A27DB-BD31-4B8C-83A1-F6EECF244321}">
                <p14:modId xmlns:p14="http://schemas.microsoft.com/office/powerpoint/2010/main" val="1349224112"/>
              </p:ext>
            </p:extLst>
          </p:nvPr>
        </p:nvGraphicFramePr>
        <p:xfrm>
          <a:off x="677334" y="1194032"/>
          <a:ext cx="7815314" cy="3569161"/>
        </p:xfrm>
        <a:graphic>
          <a:graphicData uri="http://schemas.openxmlformats.org/drawingml/2006/table">
            <a:tbl>
              <a:tblPr firstRow="1" firstCol="1" bandRow="1">
                <a:tableStyleId>{5C22544A-7EE6-4342-B048-85BDC9FD1C3A}</a:tableStyleId>
              </a:tblPr>
              <a:tblGrid>
                <a:gridCol w="3908724">
                  <a:extLst>
                    <a:ext uri="{9D8B030D-6E8A-4147-A177-3AD203B41FA5}">
                      <a16:colId xmlns="" xmlns:a16="http://schemas.microsoft.com/office/drawing/2014/main" val="2684576413"/>
                    </a:ext>
                  </a:extLst>
                </a:gridCol>
                <a:gridCol w="1953295">
                  <a:extLst>
                    <a:ext uri="{9D8B030D-6E8A-4147-A177-3AD203B41FA5}">
                      <a16:colId xmlns="" xmlns:a16="http://schemas.microsoft.com/office/drawing/2014/main" val="3583303061"/>
                    </a:ext>
                  </a:extLst>
                </a:gridCol>
                <a:gridCol w="1953295">
                  <a:extLst>
                    <a:ext uri="{9D8B030D-6E8A-4147-A177-3AD203B41FA5}">
                      <a16:colId xmlns="" xmlns:a16="http://schemas.microsoft.com/office/drawing/2014/main" val="4168586458"/>
                    </a:ext>
                  </a:extLst>
                </a:gridCol>
              </a:tblGrid>
              <a:tr h="538036">
                <a:tc rowSpan="2">
                  <a:txBody>
                    <a:bodyPr/>
                    <a:lstStyle/>
                    <a:p>
                      <a:pPr algn="ctr">
                        <a:spcAft>
                          <a:spcPts val="0"/>
                        </a:spcAft>
                      </a:pPr>
                      <a:r>
                        <a:rPr lang="en-GB" sz="1800" dirty="0">
                          <a:solidFill>
                            <a:schemeClr val="bg1"/>
                          </a:solidFill>
                          <a:effectLst/>
                        </a:rPr>
                        <a:t>Locations</a:t>
                      </a:r>
                      <a:endParaRPr lang="en-GB"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gridSpan="2">
                  <a:txBody>
                    <a:bodyPr/>
                    <a:lstStyle/>
                    <a:p>
                      <a:pPr algn="ctr">
                        <a:spcAft>
                          <a:spcPts val="0"/>
                        </a:spcAft>
                      </a:pPr>
                      <a:r>
                        <a:rPr lang="en-GB" sz="1800" dirty="0">
                          <a:effectLst/>
                        </a:rPr>
                        <a:t>Dates</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endParaRPr lang="en-GB"/>
                    </a:p>
                  </a:txBody>
                  <a:tcPr/>
                </a:tc>
                <a:extLst>
                  <a:ext uri="{0D108BD9-81ED-4DB2-BD59-A6C34878D82A}">
                    <a16:rowId xmlns="" xmlns:a16="http://schemas.microsoft.com/office/drawing/2014/main" val="376260111"/>
                  </a:ext>
                </a:extLst>
              </a:tr>
              <a:tr h="326220">
                <a:tc vMerge="1">
                  <a:txBody>
                    <a:bodyPr/>
                    <a:lstStyle/>
                    <a:p>
                      <a:endParaRPr lang="en-GB"/>
                    </a:p>
                  </a:txBody>
                  <a:tcPr/>
                </a:tc>
                <a:tc>
                  <a:txBody>
                    <a:bodyPr/>
                    <a:lstStyle/>
                    <a:p>
                      <a:pPr algn="l">
                        <a:spcAft>
                          <a:spcPts val="0"/>
                        </a:spcAft>
                      </a:pPr>
                      <a:r>
                        <a:rPr lang="en-GB" sz="1600" dirty="0">
                          <a:solidFill>
                            <a:schemeClr val="accent1">
                              <a:lumMod val="50000"/>
                            </a:schemeClr>
                          </a:solidFill>
                          <a:effectLst/>
                        </a:rPr>
                        <a:t>1st session</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600" dirty="0">
                          <a:solidFill>
                            <a:schemeClr val="accent1">
                              <a:lumMod val="50000"/>
                            </a:schemeClr>
                          </a:solidFill>
                          <a:effectLst/>
                        </a:rPr>
                        <a:t>2nd session</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75253158"/>
                  </a:ext>
                </a:extLst>
              </a:tr>
              <a:tr h="473472">
                <a:tc gridSpan="3">
                  <a:txBody>
                    <a:bodyPr/>
                    <a:lstStyle/>
                    <a:p>
                      <a:pPr algn="ctr">
                        <a:spcAft>
                          <a:spcPts val="0"/>
                        </a:spcAft>
                      </a:pPr>
                      <a:r>
                        <a:rPr lang="en-GB" sz="1600" dirty="0">
                          <a:solidFill>
                            <a:schemeClr val="bg1"/>
                          </a:solidFill>
                          <a:effectLst/>
                        </a:rPr>
                        <a:t>Basildon and Brentwood Workshops</a:t>
                      </a:r>
                      <a:endParaRPr lang="en-GB"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4125654655"/>
                  </a:ext>
                </a:extLst>
              </a:tr>
              <a:tr h="339812">
                <a:tc>
                  <a:txBody>
                    <a:bodyPr/>
                    <a:lstStyle/>
                    <a:p>
                      <a:pPr algn="l">
                        <a:spcAft>
                          <a:spcPts val="0"/>
                        </a:spcAft>
                      </a:pPr>
                      <a:r>
                        <a:rPr lang="en-GB" sz="1400" dirty="0">
                          <a:solidFill>
                            <a:schemeClr val="bg1"/>
                          </a:solidFill>
                          <a:effectLst/>
                        </a:rPr>
                        <a:t>Basildon Town</a:t>
                      </a:r>
                      <a:endParaRPr lang="en-GB"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l">
                        <a:spcAft>
                          <a:spcPts val="0"/>
                        </a:spcAft>
                      </a:pPr>
                      <a:r>
                        <a:rPr lang="en-GB" sz="1400" dirty="0">
                          <a:solidFill>
                            <a:schemeClr val="accent1">
                              <a:lumMod val="50000"/>
                            </a:schemeClr>
                          </a:solidFill>
                          <a:effectLst/>
                        </a:rPr>
                        <a:t>Wed 11 March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Aft>
                          <a:spcPts val="0"/>
                        </a:spcAft>
                      </a:pPr>
                      <a:r>
                        <a:rPr lang="en-GB" sz="1400" dirty="0">
                          <a:solidFill>
                            <a:schemeClr val="accent1">
                              <a:lumMod val="50000"/>
                            </a:schemeClr>
                          </a:solidFill>
                          <a:effectLst/>
                        </a:rPr>
                        <a:t>Wed 22 April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98599424"/>
                  </a:ext>
                </a:extLst>
              </a:tr>
              <a:tr h="368130">
                <a:tc>
                  <a:txBody>
                    <a:bodyPr/>
                    <a:lstStyle/>
                    <a:p>
                      <a:pPr algn="l">
                        <a:spcAft>
                          <a:spcPts val="0"/>
                        </a:spcAft>
                      </a:pPr>
                      <a:r>
                        <a:rPr lang="en-GB" sz="1400" dirty="0">
                          <a:solidFill>
                            <a:schemeClr val="bg1"/>
                          </a:solidFill>
                          <a:effectLst/>
                        </a:rPr>
                        <a:t>Brentwood</a:t>
                      </a:r>
                      <a:endParaRPr lang="en-GB"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l">
                        <a:spcAft>
                          <a:spcPts val="0"/>
                        </a:spcAft>
                      </a:pPr>
                      <a:r>
                        <a:rPr lang="en-GB" sz="1400" dirty="0">
                          <a:solidFill>
                            <a:schemeClr val="accent1">
                              <a:lumMod val="50000"/>
                            </a:schemeClr>
                          </a:solidFill>
                          <a:effectLst/>
                        </a:rPr>
                        <a:t>Friday 27 March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Aft>
                          <a:spcPts val="0"/>
                        </a:spcAft>
                      </a:pPr>
                      <a:r>
                        <a:rPr lang="en-GB" sz="1400">
                          <a:solidFill>
                            <a:schemeClr val="accent1">
                              <a:lumMod val="50000"/>
                            </a:schemeClr>
                          </a:solidFill>
                          <a:effectLst/>
                        </a:rPr>
                        <a:t>Friday </a:t>
                      </a:r>
                      <a:r>
                        <a:rPr lang="en-GB" sz="1400" smtClean="0">
                          <a:solidFill>
                            <a:schemeClr val="accent1">
                              <a:lumMod val="50000"/>
                            </a:schemeClr>
                          </a:solidFill>
                          <a:effectLst/>
                        </a:rPr>
                        <a:t>22 May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28188627"/>
                  </a:ext>
                </a:extLst>
              </a:tr>
              <a:tr h="368130">
                <a:tc>
                  <a:txBody>
                    <a:bodyPr/>
                    <a:lstStyle/>
                    <a:p>
                      <a:pPr algn="l">
                        <a:spcAft>
                          <a:spcPts val="0"/>
                        </a:spcAft>
                      </a:pPr>
                      <a:r>
                        <a:rPr lang="en-GB" sz="1400" dirty="0">
                          <a:solidFill>
                            <a:schemeClr val="bg1"/>
                          </a:solidFill>
                          <a:effectLst/>
                        </a:rPr>
                        <a:t>Billericay and Wickford</a:t>
                      </a:r>
                      <a:endParaRPr lang="en-GB"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l">
                        <a:spcAft>
                          <a:spcPts val="0"/>
                        </a:spcAft>
                      </a:pPr>
                      <a:r>
                        <a:rPr lang="en-GB" sz="1400" dirty="0">
                          <a:solidFill>
                            <a:schemeClr val="accent1">
                              <a:lumMod val="50000"/>
                            </a:schemeClr>
                          </a:solidFill>
                          <a:effectLst/>
                        </a:rPr>
                        <a:t>Friday 06 March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Aft>
                          <a:spcPts val="0"/>
                        </a:spcAft>
                      </a:pPr>
                      <a:r>
                        <a:rPr lang="en-GB" sz="1400" dirty="0">
                          <a:solidFill>
                            <a:schemeClr val="accent1">
                              <a:lumMod val="50000"/>
                            </a:schemeClr>
                          </a:solidFill>
                          <a:effectLst/>
                        </a:rPr>
                        <a:t>Friday 24 April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58061401"/>
                  </a:ext>
                </a:extLst>
              </a:tr>
              <a:tr h="475737">
                <a:tc gridSpan="3">
                  <a:txBody>
                    <a:bodyPr/>
                    <a:lstStyle/>
                    <a:p>
                      <a:pPr algn="ctr">
                        <a:spcAft>
                          <a:spcPts val="0"/>
                        </a:spcAft>
                      </a:pPr>
                      <a:r>
                        <a:rPr lang="en-GB" sz="1600" dirty="0">
                          <a:solidFill>
                            <a:schemeClr val="bg1"/>
                          </a:solidFill>
                          <a:effectLst/>
                        </a:rPr>
                        <a:t>Castle Point and Rochford Workshops</a:t>
                      </a:r>
                      <a:endParaRPr lang="en-GB"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946895570"/>
                  </a:ext>
                </a:extLst>
              </a:tr>
              <a:tr h="339812">
                <a:tc>
                  <a:txBody>
                    <a:bodyPr/>
                    <a:lstStyle/>
                    <a:p>
                      <a:pPr algn="l">
                        <a:spcAft>
                          <a:spcPts val="0"/>
                        </a:spcAft>
                      </a:pPr>
                      <a:r>
                        <a:rPr lang="en-GB" sz="1400" dirty="0">
                          <a:solidFill>
                            <a:schemeClr val="bg1"/>
                          </a:solidFill>
                          <a:effectLst/>
                        </a:rPr>
                        <a:t>Castle Point </a:t>
                      </a:r>
                      <a:endParaRPr lang="en-GB"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l">
                        <a:spcAft>
                          <a:spcPts val="0"/>
                        </a:spcAft>
                      </a:pPr>
                      <a:r>
                        <a:rPr lang="en-GB" sz="1400" dirty="0">
                          <a:solidFill>
                            <a:schemeClr val="accent1">
                              <a:lumMod val="50000"/>
                            </a:schemeClr>
                          </a:solidFill>
                          <a:effectLst/>
                        </a:rPr>
                        <a:t>Wed 29 April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Aft>
                          <a:spcPts val="0"/>
                        </a:spcAft>
                      </a:pPr>
                      <a:r>
                        <a:rPr lang="en-GB" sz="1400" dirty="0">
                          <a:solidFill>
                            <a:schemeClr val="accent1">
                              <a:lumMod val="50000"/>
                            </a:schemeClr>
                          </a:solidFill>
                          <a:effectLst/>
                        </a:rPr>
                        <a:t>Wed 10 June 2020</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33181420"/>
                  </a:ext>
                </a:extLst>
              </a:tr>
              <a:tr h="339812">
                <a:tc>
                  <a:txBody>
                    <a:bodyPr/>
                    <a:lstStyle/>
                    <a:p>
                      <a:pPr algn="l">
                        <a:spcAft>
                          <a:spcPts val="0"/>
                        </a:spcAft>
                      </a:pPr>
                      <a:r>
                        <a:rPr lang="en-GB" sz="1400" dirty="0">
                          <a:solidFill>
                            <a:schemeClr val="bg1"/>
                          </a:solidFill>
                          <a:effectLst/>
                        </a:rPr>
                        <a:t>Rochford </a:t>
                      </a:r>
                      <a:endParaRPr lang="en-GB"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l">
                        <a:spcAft>
                          <a:spcPts val="0"/>
                        </a:spcAft>
                      </a:pPr>
                      <a:r>
                        <a:rPr lang="en-GB" sz="1400" dirty="0">
                          <a:solidFill>
                            <a:schemeClr val="accent1">
                              <a:lumMod val="50000"/>
                            </a:schemeClr>
                          </a:solidFill>
                          <a:effectLst/>
                        </a:rPr>
                        <a:t>Wed 06 May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Aft>
                          <a:spcPts val="0"/>
                        </a:spcAft>
                      </a:pPr>
                      <a:r>
                        <a:rPr lang="en-GB" sz="1400" dirty="0">
                          <a:solidFill>
                            <a:schemeClr val="accent1">
                              <a:lumMod val="50000"/>
                            </a:schemeClr>
                          </a:solidFill>
                          <a:effectLst/>
                        </a:rPr>
                        <a:t>Tuesday 23 June 2020  </a:t>
                      </a:r>
                      <a:endParaRPr lang="en-GB" sz="14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66421670"/>
                  </a:ext>
                </a:extLst>
              </a:tr>
            </a:tbl>
          </a:graphicData>
        </a:graphic>
      </p:graphicFrame>
      <p:sp>
        <p:nvSpPr>
          <p:cNvPr id="5" name="TextBox 4">
            <a:extLst>
              <a:ext uri="{FF2B5EF4-FFF2-40B4-BE49-F238E27FC236}">
                <a16:creationId xmlns="" xmlns:a16="http://schemas.microsoft.com/office/drawing/2014/main" id="{5D42824B-3758-4418-B557-744B39EB2472}"/>
              </a:ext>
            </a:extLst>
          </p:cNvPr>
          <p:cNvSpPr txBox="1"/>
          <p:nvPr/>
        </p:nvSpPr>
        <p:spPr>
          <a:xfrm>
            <a:off x="587182" y="5002248"/>
            <a:ext cx="9200763" cy="1323439"/>
          </a:xfrm>
          <a:prstGeom prst="rect">
            <a:avLst/>
          </a:prstGeom>
          <a:noFill/>
        </p:spPr>
        <p:txBody>
          <a:bodyPr wrap="square" rtlCol="0">
            <a:spAutoFit/>
          </a:bodyPr>
          <a:lstStyle/>
          <a:p>
            <a:r>
              <a:rPr lang="en-GB" sz="1600" b="1" dirty="0">
                <a:solidFill>
                  <a:schemeClr val="accent1">
                    <a:lumMod val="50000"/>
                  </a:schemeClr>
                </a:solidFill>
              </a:rPr>
              <a:t>*</a:t>
            </a:r>
            <a:r>
              <a:rPr lang="en-GB" sz="1600" b="1" dirty="0">
                <a:solidFill>
                  <a:schemeClr val="accent2">
                    <a:lumMod val="75000"/>
                  </a:schemeClr>
                </a:solidFill>
              </a:rPr>
              <a:t>It is very important the same people attend both workshops in the same cohort</a:t>
            </a:r>
            <a:r>
              <a:rPr lang="en-US" sz="1600" b="1" dirty="0">
                <a:solidFill>
                  <a:schemeClr val="accent2">
                    <a:lumMod val="75000"/>
                  </a:schemeClr>
                </a:solidFill>
              </a:rPr>
              <a:t>*</a:t>
            </a:r>
          </a:p>
          <a:p>
            <a:endParaRPr lang="en-US" sz="1600" b="1" dirty="0">
              <a:solidFill>
                <a:schemeClr val="accent2">
                  <a:lumMod val="75000"/>
                </a:schemeClr>
              </a:solidFill>
            </a:endParaRPr>
          </a:p>
          <a:p>
            <a:r>
              <a:rPr lang="en-US" sz="1600" b="1" dirty="0">
                <a:solidFill>
                  <a:schemeClr val="accent2">
                    <a:lumMod val="75000"/>
                  </a:schemeClr>
                </a:solidFill>
              </a:rPr>
              <a:t>Further details and information, including venues, will be circulated before the end of term</a:t>
            </a:r>
          </a:p>
          <a:p>
            <a:pPr marL="285750" indent="-285750">
              <a:buFont typeface="Arial" panose="020B0604020202020204" pitchFamily="34" charset="0"/>
              <a:buChar char="•"/>
            </a:pPr>
            <a:endParaRPr lang="en-US" sz="1600" b="1" dirty="0">
              <a:solidFill>
                <a:schemeClr val="accent2">
                  <a:lumMod val="75000"/>
                </a:schemeClr>
              </a:solidFill>
            </a:endParaRPr>
          </a:p>
          <a:p>
            <a:pPr marL="285750" indent="-285750">
              <a:buFont typeface="Arial" panose="020B0604020202020204" pitchFamily="34" charset="0"/>
              <a:buChar char="•"/>
            </a:pPr>
            <a:endParaRPr lang="en-GB" sz="1600" b="1" dirty="0">
              <a:solidFill>
                <a:schemeClr val="accent1">
                  <a:lumMod val="50000"/>
                </a:schemeClr>
              </a:solidFill>
            </a:endParaRPr>
          </a:p>
        </p:txBody>
      </p:sp>
    </p:spTree>
    <p:extLst>
      <p:ext uri="{BB962C8B-B14F-4D97-AF65-F5344CB8AC3E}">
        <p14:creationId xmlns:p14="http://schemas.microsoft.com/office/powerpoint/2010/main" val="255828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524438-83FB-4123-BE37-40662FD82D99}"/>
              </a:ext>
            </a:extLst>
          </p:cNvPr>
          <p:cNvSpPr>
            <a:spLocks noGrp="1"/>
          </p:cNvSpPr>
          <p:nvPr>
            <p:ph type="title"/>
          </p:nvPr>
        </p:nvSpPr>
        <p:spPr>
          <a:xfrm>
            <a:off x="677333" y="352023"/>
            <a:ext cx="10540166" cy="1013138"/>
          </a:xfrm>
        </p:spPr>
        <p:txBody>
          <a:bodyPr>
            <a:normAutofit/>
          </a:bodyPr>
          <a:lstStyle/>
          <a:p>
            <a:r>
              <a:rPr lang="en-GB" dirty="0">
                <a:solidFill>
                  <a:schemeClr val="accent1">
                    <a:lumMod val="50000"/>
                  </a:schemeClr>
                </a:solidFill>
              </a:rPr>
              <a:t>For more information</a:t>
            </a:r>
            <a:br>
              <a:rPr lang="en-GB" dirty="0">
                <a:solidFill>
                  <a:schemeClr val="accent1">
                    <a:lumMod val="50000"/>
                  </a:schemeClr>
                </a:solidFill>
              </a:rPr>
            </a:br>
            <a:r>
              <a:rPr lang="en-GB" sz="1600" dirty="0">
                <a:hlinkClick r:id="rId2"/>
              </a:rPr>
              <a:t>https://www.annafreud.org/what-we-do/schools-in-mind/our-work-with-schools/the-link-programme/</a:t>
            </a:r>
            <a:endParaRPr lang="en-GB" sz="2000" dirty="0">
              <a:solidFill>
                <a:schemeClr val="accent1">
                  <a:lumMod val="50000"/>
                </a:schemeClr>
              </a:solidFill>
            </a:endParaRPr>
          </a:p>
        </p:txBody>
      </p:sp>
      <p:pic>
        <p:nvPicPr>
          <p:cNvPr id="4" name="Picture 3">
            <a:extLst>
              <a:ext uri="{FF2B5EF4-FFF2-40B4-BE49-F238E27FC236}">
                <a16:creationId xmlns="" xmlns:a16="http://schemas.microsoft.com/office/drawing/2014/main" id="{51F7799C-9618-4B41-A028-4B1069FBE6E0}"/>
              </a:ext>
            </a:extLst>
          </p:cNvPr>
          <p:cNvPicPr>
            <a:picLocks noChangeAspect="1"/>
          </p:cNvPicPr>
          <p:nvPr/>
        </p:nvPicPr>
        <p:blipFill>
          <a:blip r:embed="rId3"/>
          <a:stretch>
            <a:fillRect/>
          </a:stretch>
        </p:blipFill>
        <p:spPr>
          <a:xfrm>
            <a:off x="795867" y="1466760"/>
            <a:ext cx="9695625" cy="4831009"/>
          </a:xfrm>
          <a:prstGeom prst="rect">
            <a:avLst/>
          </a:prstGeom>
        </p:spPr>
      </p:pic>
    </p:spTree>
    <p:extLst>
      <p:ext uri="{BB962C8B-B14F-4D97-AF65-F5344CB8AC3E}">
        <p14:creationId xmlns:p14="http://schemas.microsoft.com/office/powerpoint/2010/main" val="39181360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TotalTime>
  <Words>223</Words>
  <Application>Microsoft Office PowerPoint</Application>
  <PresentationFormat>Widescreen</PresentationFormat>
  <Paragraphs>53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Trebuchet MS</vt:lpstr>
      <vt:lpstr>Wingdings 3</vt:lpstr>
      <vt:lpstr>Facet</vt:lpstr>
      <vt:lpstr>PowerPoint Presentation</vt:lpstr>
      <vt:lpstr>Link is One of several central government initiatives relating to transformation plans which include;  - Teaching about mental wellbeing (2020)  - Mental health Support Teams working with schools and colleges (2023)  - Training for senior designated mental health leads in schools (2025)   Funded by DFE supported by NHS England, Link is led by Anna Freud National Centre for Children and Families  Roll out over next four years to all schools and colleges in England  Coordinated by local Clinical Commissioning Groups (CCGs) supported by Local Authorities </vt:lpstr>
      <vt:lpstr>   Link brings together schools/colleges with their mental health services to improve the local system of support for children and young people.  Aim is to ensure so that children and young people can get the help they need, when they need it.  Working together on system confidence to deliver early intervention for children and young people experiencing emotional health and wellbeing issues.  </vt:lpstr>
      <vt:lpstr>South Essex Link </vt:lpstr>
      <vt:lpstr>South Essex Dates</vt:lpstr>
      <vt:lpstr>For more information https://www.annafreud.org/what-we-do/schools-in-mind/our-work-with-schools/the-link-programme/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Funded by DFE supported by NHS England, the Link Programme is led by Anna Freud Centre    Roll out over next four years to all schools and colleges in England.   Coordinated by local Clinical Commissioning Groups (CCGs) supported by Local Authorities  South Essex (Mid and South CCG areas) rolling out February 2020 to December 2021</dc:title>
  <dc:creator>Clare Burrell</dc:creator>
  <cp:lastModifiedBy>P Langmead</cp:lastModifiedBy>
  <cp:revision>11</cp:revision>
  <dcterms:created xsi:type="dcterms:W3CDTF">2019-11-13T06:43:59Z</dcterms:created>
  <dcterms:modified xsi:type="dcterms:W3CDTF">2019-11-14T15:36:00Z</dcterms:modified>
</cp:coreProperties>
</file>