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0.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3"/>
  </p:notesMasterIdLst>
  <p:sldIdLst>
    <p:sldId id="256" r:id="rId2"/>
    <p:sldId id="257" r:id="rId3"/>
    <p:sldId id="258" r:id="rId4"/>
    <p:sldId id="262" r:id="rId5"/>
    <p:sldId id="285" r:id="rId6"/>
    <p:sldId id="260" r:id="rId7"/>
    <p:sldId id="263" r:id="rId8"/>
    <p:sldId id="261" r:id="rId9"/>
    <p:sldId id="264" r:id="rId10"/>
    <p:sldId id="265" r:id="rId11"/>
    <p:sldId id="284" r:id="rId12"/>
    <p:sldId id="281" r:id="rId13"/>
    <p:sldId id="288" r:id="rId14"/>
    <p:sldId id="272" r:id="rId15"/>
    <p:sldId id="274" r:id="rId16"/>
    <p:sldId id="275" r:id="rId17"/>
    <p:sldId id="276" r:id="rId18"/>
    <p:sldId id="277" r:id="rId19"/>
    <p:sldId id="287" r:id="rId20"/>
    <p:sldId id="268" r:id="rId21"/>
    <p:sldId id="286" r:id="rId22"/>
  </p:sldIdLst>
  <p:sldSz cx="9144000" cy="6858000" type="screen4x3"/>
  <p:notesSz cx="6858000" cy="9144000"/>
  <p:embeddedFontLst>
    <p:embeddedFont>
      <p:font typeface="Sofia Pro" panose="020B0000000000000000" charset="0"/>
      <p:regular r:id="rId24"/>
    </p:embeddedFont>
    <p:embeddedFont>
      <p:font typeface="Calibri" panose="020F0502020204030204" pitchFamily="34" charset="0"/>
      <p:regular r:id="rId25"/>
      <p:bold r:id="rId26"/>
      <p:italic r:id="rId27"/>
      <p:boldItalic r:id="rId28"/>
    </p:embeddedFont>
    <p:embeddedFont>
      <p:font typeface="Roboto Black" panose="020B0604020202020204" charset="0"/>
      <p:bold r:id="rId29"/>
      <p:boldItalic r:id="rId30"/>
    </p:embeddedFont>
    <p:embeddedFont>
      <p:font typeface="Roboto" panose="020B060402020202020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124"/>
    <a:srgbClr val="F8DAE6"/>
    <a:srgbClr val="12DE35"/>
    <a:srgbClr val="120E35"/>
    <a:srgbClr val="1550C8"/>
    <a:srgbClr val="AE4141"/>
    <a:srgbClr val="009999"/>
    <a:srgbClr val="2B581F"/>
    <a:srgbClr val="C7C2C8"/>
    <a:srgbClr val="2D6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13C21-A1D0-4836-BAEA-D6ACD8633F7F}" v="2" dt="2021-03-08T09:51:19.387"/>
  </p1510:revLst>
</p1510:revInfo>
</file>

<file path=ppt/tableStyles.xml><?xml version="1.0" encoding="utf-8"?>
<a:tblStyleLst xmlns:a="http://schemas.openxmlformats.org/drawingml/2006/main" def="{AFFB2A9D-A1FB-4B68-8DF2-E84F20F72B6A}">
  <a:tblStyle styleId="{AFFB2A9D-A1FB-4B68-8DF2-E84F20F72B6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43" y="658"/>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Cass" userId="cb9b9f3df3c647a2" providerId="LiveId" clId="{28613C21-A1D0-4836-BAEA-D6ACD8633F7F}"/>
    <pc:docChg chg="custSel addSld modSld">
      <pc:chgData name="Angela Cass" userId="cb9b9f3df3c647a2" providerId="LiveId" clId="{28613C21-A1D0-4836-BAEA-D6ACD8633F7F}" dt="2021-03-08T09:54:31.846" v="340" actId="1076"/>
      <pc:docMkLst>
        <pc:docMk/>
      </pc:docMkLst>
      <pc:sldChg chg="delSp modSp mod">
        <pc:chgData name="Angela Cass" userId="cb9b9f3df3c647a2" providerId="LiveId" clId="{28613C21-A1D0-4836-BAEA-D6ACD8633F7F}" dt="2021-03-08T09:52:09.557" v="218" actId="1076"/>
        <pc:sldMkLst>
          <pc:docMk/>
          <pc:sldMk cId="4278317094" sldId="281"/>
        </pc:sldMkLst>
        <pc:spChg chg="del mod">
          <ac:chgData name="Angela Cass" userId="cb9b9f3df3c647a2" providerId="LiveId" clId="{28613C21-A1D0-4836-BAEA-D6ACD8633F7F}" dt="2021-03-08T09:51:36.919" v="214" actId="478"/>
          <ac:spMkLst>
            <pc:docMk/>
            <pc:sldMk cId="4278317094" sldId="281"/>
            <ac:spMk id="2" creationId="{CE3994FF-C56E-40AD-9C67-9378B9565753}"/>
          </ac:spMkLst>
        </pc:spChg>
        <pc:spChg chg="mod">
          <ac:chgData name="Angela Cass" userId="cb9b9f3df3c647a2" providerId="LiveId" clId="{28613C21-A1D0-4836-BAEA-D6ACD8633F7F}" dt="2021-03-08T09:52:09.557" v="218" actId="1076"/>
          <ac:spMkLst>
            <pc:docMk/>
            <pc:sldMk cId="4278317094" sldId="281"/>
            <ac:spMk id="14" creationId="{0F060A39-B21B-41A1-903F-FF079FB2B8BE}"/>
          </ac:spMkLst>
        </pc:spChg>
        <pc:spChg chg="mod">
          <ac:chgData name="Angela Cass" userId="cb9b9f3df3c647a2" providerId="LiveId" clId="{28613C21-A1D0-4836-BAEA-D6ACD8633F7F}" dt="2021-03-08T09:51:58.578" v="217" actId="1076"/>
          <ac:spMkLst>
            <pc:docMk/>
            <pc:sldMk cId="4278317094" sldId="281"/>
            <ac:spMk id="91" creationId="{00000000-0000-0000-0000-000000000000}"/>
          </ac:spMkLst>
        </pc:spChg>
        <pc:picChg chg="mod">
          <ac:chgData name="Angela Cass" userId="cb9b9f3df3c647a2" providerId="LiveId" clId="{28613C21-A1D0-4836-BAEA-D6ACD8633F7F}" dt="2021-03-08T09:51:49.200" v="216" actId="1076"/>
          <ac:picMkLst>
            <pc:docMk/>
            <pc:sldMk cId="4278317094" sldId="281"/>
            <ac:picMk id="4" creationId="{018F3981-7036-43FA-AF76-E33EA549ADF6}"/>
          </ac:picMkLst>
        </pc:picChg>
        <pc:picChg chg="del mod">
          <ac:chgData name="Angela Cass" userId="cb9b9f3df3c647a2" providerId="LiveId" clId="{28613C21-A1D0-4836-BAEA-D6ACD8633F7F}" dt="2021-03-08T09:51:36.919" v="214" actId="478"/>
          <ac:picMkLst>
            <pc:docMk/>
            <pc:sldMk cId="4278317094" sldId="281"/>
            <ac:picMk id="6" creationId="{045B6D09-252B-45B8-965F-2093DD3955F1}"/>
          </ac:picMkLst>
        </pc:picChg>
        <pc:picChg chg="del mod">
          <ac:chgData name="Angela Cass" userId="cb9b9f3df3c647a2" providerId="LiveId" clId="{28613C21-A1D0-4836-BAEA-D6ACD8633F7F}" dt="2021-03-08T09:51:36.919" v="214" actId="478"/>
          <ac:picMkLst>
            <pc:docMk/>
            <pc:sldMk cId="4278317094" sldId="281"/>
            <ac:picMk id="9" creationId="{8DFD87FB-8F45-4431-9A65-BC0124223E38}"/>
          </ac:picMkLst>
        </pc:picChg>
        <pc:picChg chg="del mod">
          <ac:chgData name="Angela Cass" userId="cb9b9f3df3c647a2" providerId="LiveId" clId="{28613C21-A1D0-4836-BAEA-D6ACD8633F7F}" dt="2021-03-08T09:51:41.433" v="215" actId="478"/>
          <ac:picMkLst>
            <pc:docMk/>
            <pc:sldMk cId="4278317094" sldId="281"/>
            <ac:picMk id="13" creationId="{E9F3F0B1-B06A-4FCC-A8C3-00DB25510C2A}"/>
          </ac:picMkLst>
        </pc:picChg>
      </pc:sldChg>
      <pc:sldChg chg="addSp delSp modSp mod">
        <pc:chgData name="Angela Cass" userId="cb9b9f3df3c647a2" providerId="LiveId" clId="{28613C21-A1D0-4836-BAEA-D6ACD8633F7F}" dt="2021-03-08T09:48:06.227" v="117" actId="20577"/>
        <pc:sldMkLst>
          <pc:docMk/>
          <pc:sldMk cId="1570849504" sldId="287"/>
        </pc:sldMkLst>
        <pc:spChg chg="mod">
          <ac:chgData name="Angela Cass" userId="cb9b9f3df3c647a2" providerId="LiveId" clId="{28613C21-A1D0-4836-BAEA-D6ACD8633F7F}" dt="2021-03-08T09:48:06.227" v="117" actId="20577"/>
          <ac:spMkLst>
            <pc:docMk/>
            <pc:sldMk cId="1570849504" sldId="287"/>
            <ac:spMk id="6" creationId="{00000000-0000-0000-0000-000000000000}"/>
          </ac:spMkLst>
        </pc:spChg>
        <pc:picChg chg="del">
          <ac:chgData name="Angela Cass" userId="cb9b9f3df3c647a2" providerId="LiveId" clId="{28613C21-A1D0-4836-BAEA-D6ACD8633F7F}" dt="2021-02-26T14:36:34.585" v="7" actId="478"/>
          <ac:picMkLst>
            <pc:docMk/>
            <pc:sldMk cId="1570849504" sldId="287"/>
            <ac:picMk id="3" creationId="{00000000-0000-0000-0000-000000000000}"/>
          </ac:picMkLst>
        </pc:picChg>
        <pc:picChg chg="del">
          <ac:chgData name="Angela Cass" userId="cb9b9f3df3c647a2" providerId="LiveId" clId="{28613C21-A1D0-4836-BAEA-D6ACD8633F7F}" dt="2021-02-26T14:36:31.754" v="6" actId="478"/>
          <ac:picMkLst>
            <pc:docMk/>
            <pc:sldMk cId="1570849504" sldId="287"/>
            <ac:picMk id="4" creationId="{00000000-0000-0000-0000-000000000000}"/>
          </ac:picMkLst>
        </pc:picChg>
        <pc:picChg chg="del">
          <ac:chgData name="Angela Cass" userId="cb9b9f3df3c647a2" providerId="LiveId" clId="{28613C21-A1D0-4836-BAEA-D6ACD8633F7F}" dt="2021-02-26T14:36:30.021" v="5" actId="478"/>
          <ac:picMkLst>
            <pc:docMk/>
            <pc:sldMk cId="1570849504" sldId="287"/>
            <ac:picMk id="5" creationId="{00000000-0000-0000-0000-000000000000}"/>
          </ac:picMkLst>
        </pc:picChg>
        <pc:picChg chg="add mod">
          <ac:chgData name="Angela Cass" userId="cb9b9f3df3c647a2" providerId="LiveId" clId="{28613C21-A1D0-4836-BAEA-D6ACD8633F7F}" dt="2021-02-26T14:36:18.797" v="4" actId="1076"/>
          <ac:picMkLst>
            <pc:docMk/>
            <pc:sldMk cId="1570849504" sldId="287"/>
            <ac:picMk id="21" creationId="{BBD1C7E4-16A0-4277-90BE-2866A889FBD8}"/>
          </ac:picMkLst>
        </pc:picChg>
      </pc:sldChg>
      <pc:sldChg chg="delSp modSp add mod delAnim">
        <pc:chgData name="Angela Cass" userId="cb9b9f3df3c647a2" providerId="LiveId" clId="{28613C21-A1D0-4836-BAEA-D6ACD8633F7F}" dt="2021-03-08T09:54:31.846" v="340" actId="1076"/>
        <pc:sldMkLst>
          <pc:docMk/>
          <pc:sldMk cId="2334449186" sldId="288"/>
        </pc:sldMkLst>
        <pc:spChg chg="mod">
          <ac:chgData name="Angela Cass" userId="cb9b9f3df3c647a2" providerId="LiveId" clId="{28613C21-A1D0-4836-BAEA-D6ACD8633F7F}" dt="2021-03-08T09:54:31.846" v="340" actId="1076"/>
          <ac:spMkLst>
            <pc:docMk/>
            <pc:sldMk cId="2334449186" sldId="288"/>
            <ac:spMk id="2" creationId="{CE3994FF-C56E-40AD-9C67-9378B9565753}"/>
          </ac:spMkLst>
        </pc:spChg>
        <pc:spChg chg="del">
          <ac:chgData name="Angela Cass" userId="cb9b9f3df3c647a2" providerId="LiveId" clId="{28613C21-A1D0-4836-BAEA-D6ACD8633F7F}" dt="2021-03-08T09:53:06.431" v="326" actId="478"/>
          <ac:spMkLst>
            <pc:docMk/>
            <pc:sldMk cId="2334449186" sldId="288"/>
            <ac:spMk id="14" creationId="{0F060A39-B21B-41A1-903F-FF079FB2B8BE}"/>
          </ac:spMkLst>
        </pc:spChg>
        <pc:spChg chg="mod">
          <ac:chgData name="Angela Cass" userId="cb9b9f3df3c647a2" providerId="LiveId" clId="{28613C21-A1D0-4836-BAEA-D6ACD8633F7F}" dt="2021-03-08T09:54:07.387" v="337" actId="1076"/>
          <ac:spMkLst>
            <pc:docMk/>
            <pc:sldMk cId="2334449186" sldId="288"/>
            <ac:spMk id="91" creationId="{00000000-0000-0000-0000-000000000000}"/>
          </ac:spMkLst>
        </pc:spChg>
        <pc:picChg chg="mod">
          <ac:chgData name="Angela Cass" userId="cb9b9f3df3c647a2" providerId="LiveId" clId="{28613C21-A1D0-4836-BAEA-D6ACD8633F7F}" dt="2021-03-08T09:53:32.058" v="330" actId="14100"/>
          <ac:picMkLst>
            <pc:docMk/>
            <pc:sldMk cId="2334449186" sldId="288"/>
            <ac:picMk id="4" creationId="{018F3981-7036-43FA-AF76-E33EA549ADF6}"/>
          </ac:picMkLst>
        </pc:picChg>
        <pc:picChg chg="mod">
          <ac:chgData name="Angela Cass" userId="cb9b9f3df3c647a2" providerId="LiveId" clId="{28613C21-A1D0-4836-BAEA-D6ACD8633F7F}" dt="2021-03-08T09:54:31.846" v="340" actId="1076"/>
          <ac:picMkLst>
            <pc:docMk/>
            <pc:sldMk cId="2334449186" sldId="288"/>
            <ac:picMk id="6" creationId="{045B6D09-252B-45B8-965F-2093DD3955F1}"/>
          </ac:picMkLst>
        </pc:picChg>
        <pc:picChg chg="mod">
          <ac:chgData name="Angela Cass" userId="cb9b9f3df3c647a2" providerId="LiveId" clId="{28613C21-A1D0-4836-BAEA-D6ACD8633F7F}" dt="2021-03-08T09:54:31.846" v="340" actId="1076"/>
          <ac:picMkLst>
            <pc:docMk/>
            <pc:sldMk cId="2334449186" sldId="288"/>
            <ac:picMk id="9" creationId="{8DFD87FB-8F45-4431-9A65-BC0124223E38}"/>
          </ac:picMkLst>
        </pc:picChg>
        <pc:picChg chg="mod">
          <ac:chgData name="Angela Cass" userId="cb9b9f3df3c647a2" providerId="LiveId" clId="{28613C21-A1D0-4836-BAEA-D6ACD8633F7F}" dt="2021-03-08T09:53:58.833" v="336" actId="1076"/>
          <ac:picMkLst>
            <pc:docMk/>
            <pc:sldMk cId="2334449186" sldId="288"/>
            <ac:picMk id="13" creationId="{E9F3F0B1-B06A-4FCC-A8C3-00DB25510C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68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16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020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4" name="Google Shape;17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1" name="Google Shape;19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0" name="Google Shape;16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649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6333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91308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39812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325905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3105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0735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1379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3082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4322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5294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0820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989227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566270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0.jpg"/><Relationship Id="rId7" Type="http://schemas.openxmlformats.org/officeDocument/2006/relationships/image" Target="../media/image18.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7.jpg"/><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9.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assets.publishing.service.gov.uk/government/uploads/system/uploads/attachment_data/file/913646/Early-Career_Framework.pdf" TargetMode="External"/><Relationship Id="rId5" Type="http://schemas.openxmlformats.org/officeDocument/2006/relationships/hyperlink" Target="https://www.early-career-framework.education.gov.uk/edt/" TargetMode="External"/><Relationship Id="rId4" Type="http://schemas.openxmlformats.org/officeDocument/2006/relationships/hyperlink" Target="https://www.gov.uk/government/collections/early-career-framework-reforms"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assets.publishing.service.gov.uk/government/uploads/system/uploads/attachment_data/file/913646/Early-Career_Framework.pdf"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early-career-framework" TargetMode="External"/><Relationship Id="rId2" Type="http://schemas.openxmlformats.org/officeDocument/2006/relationships/hyperlink" Target="https://www.early-career-framework.education.gov.uk/"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early-career-framework.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5"/>
          <p:cNvSpPr txBox="1"/>
          <p:nvPr/>
        </p:nvSpPr>
        <p:spPr>
          <a:xfrm>
            <a:off x="618360" y="3261959"/>
            <a:ext cx="7909723" cy="28924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0" i="0" u="none" strike="noStrike" cap="none">
                <a:solidFill>
                  <a:srgbClr val="120E35"/>
                </a:solidFill>
                <a:latin typeface="Sofia Pro" panose="020F0502020204030204" pitchFamily="34" charset="0"/>
                <a:ea typeface="Roboto Black"/>
                <a:cs typeface="Roboto Black"/>
                <a:sym typeface="Roboto Black"/>
              </a:rPr>
              <a:t>Early Career Framework</a:t>
            </a:r>
          </a:p>
          <a:p>
            <a:pPr marL="0" marR="0" lvl="0" indent="0" algn="l" rtl="0">
              <a:spcBef>
                <a:spcPts val="0"/>
              </a:spcBef>
              <a:spcAft>
                <a:spcPts val="0"/>
              </a:spcAft>
              <a:buNone/>
            </a:pPr>
            <a:r>
              <a:rPr lang="en-GB" sz="4800">
                <a:solidFill>
                  <a:srgbClr val="120E35"/>
                </a:solidFill>
                <a:latin typeface="Sofia Pro" panose="020F0502020204030204" pitchFamily="34" charset="0"/>
                <a:ea typeface="Roboto Black"/>
                <a:sym typeface="Roboto Black"/>
              </a:rPr>
              <a:t>National Roll Out</a:t>
            </a:r>
          </a:p>
          <a:p>
            <a:pPr marL="0" marR="0" lvl="0" indent="0" algn="l" rtl="0">
              <a:spcBef>
                <a:spcPts val="0"/>
              </a:spcBef>
              <a:spcAft>
                <a:spcPts val="0"/>
              </a:spcAft>
              <a:buNone/>
            </a:pPr>
            <a:endParaRPr lang="en-GB" sz="3300">
              <a:solidFill>
                <a:srgbClr val="120E35"/>
              </a:solidFill>
              <a:latin typeface="Sofia Pro" panose="020F0502020204030204" pitchFamily="34" charset="0"/>
              <a:ea typeface="Roboto Black"/>
              <a:sym typeface="Roboto Black"/>
            </a:endParaRPr>
          </a:p>
          <a:p>
            <a:pPr marL="0" marR="0" lvl="0" indent="0" algn="l" rtl="0">
              <a:spcBef>
                <a:spcPts val="0"/>
              </a:spcBef>
              <a:spcAft>
                <a:spcPts val="0"/>
              </a:spcAft>
              <a:buNone/>
            </a:pPr>
            <a:r>
              <a:rPr lang="en-GB" sz="2400">
                <a:solidFill>
                  <a:srgbClr val="120E35"/>
                </a:solidFill>
                <a:latin typeface="Sofia Pro" panose="020F0502020204030204" pitchFamily="34" charset="0"/>
                <a:ea typeface="Roboto Black"/>
                <a:sym typeface="Roboto Black"/>
              </a:rPr>
              <a:t>Recruitment begins March 2021</a:t>
            </a:r>
          </a:p>
          <a:p>
            <a:pPr marL="0" marR="0" lvl="0" indent="0" algn="l" rtl="0">
              <a:spcBef>
                <a:spcPts val="0"/>
              </a:spcBef>
              <a:spcAft>
                <a:spcPts val="0"/>
              </a:spcAft>
              <a:buNone/>
            </a:pPr>
            <a:r>
              <a:rPr lang="en-GB" sz="2400">
                <a:solidFill>
                  <a:srgbClr val="120E35"/>
                </a:solidFill>
                <a:latin typeface="Sofia Pro" panose="020F0502020204030204" pitchFamily="34" charset="0"/>
                <a:ea typeface="Roboto Black"/>
                <a:sym typeface="Roboto Black"/>
              </a:rPr>
              <a:t>Programme begins September 2021</a:t>
            </a:r>
            <a:endParaRPr lang="en-GB" sz="2400" dirty="0">
              <a:solidFill>
                <a:srgbClr val="120E35"/>
              </a:solidFill>
              <a:latin typeface="Sofia Pro" panose="020F0502020204030204" pitchFamily="34" charset="0"/>
            </a:endParaRPr>
          </a:p>
        </p:txBody>
      </p:sp>
      <p:sp>
        <p:nvSpPr>
          <p:cNvPr id="11" name="Rectangle 10">
            <a:extLst>
              <a:ext uri="{FF2B5EF4-FFF2-40B4-BE49-F238E27FC236}">
                <a16:creationId xmlns:a16="http://schemas.microsoft.com/office/drawing/2014/main" id="{E6A91138-72CA-4095-969A-AA6CA48D34DE}"/>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D73E0F4-D944-4BB1-9C54-2C47B0333F03}"/>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10BA115-2F22-44A7-B32D-964EE0404392}"/>
              </a:ext>
            </a:extLst>
          </p:cNvPr>
          <p:cNvPicPr>
            <a:picLocks noChangeAspect="1"/>
          </p:cNvPicPr>
          <p:nvPr/>
        </p:nvPicPr>
        <p:blipFill>
          <a:blip r:embed="rId3"/>
          <a:stretch>
            <a:fillRect/>
          </a:stretch>
        </p:blipFill>
        <p:spPr>
          <a:xfrm>
            <a:off x="638702" y="602933"/>
            <a:ext cx="4760367" cy="22164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24"/>
          <p:cNvSpPr txBox="1"/>
          <p:nvPr/>
        </p:nvSpPr>
        <p:spPr>
          <a:xfrm>
            <a:off x="466806" y="439362"/>
            <a:ext cx="8210388" cy="7920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400" dirty="0">
                <a:solidFill>
                  <a:schemeClr val="dk1"/>
                </a:solidFill>
                <a:latin typeface="Sofia Pro" panose="020B0000000000000000" pitchFamily="34" charset="0"/>
                <a:ea typeface="Roboto Black"/>
                <a:cs typeface="Roboto Black"/>
                <a:sym typeface="Roboto Black"/>
              </a:rPr>
              <a:t>‘Learn that…’ and ‘Learn how to…’</a:t>
            </a:r>
            <a:endParaRPr dirty="0">
              <a:latin typeface="Sofia Pro" panose="020B0000000000000000" pitchFamily="34" charset="0"/>
            </a:endParaRPr>
          </a:p>
          <a:p>
            <a:pPr marL="0" marR="0" lvl="0" indent="0" rtl="0">
              <a:spcBef>
                <a:spcPts val="0"/>
              </a:spcBef>
              <a:spcAft>
                <a:spcPts val="0"/>
              </a:spcAft>
              <a:buNone/>
            </a:pPr>
            <a:endParaRPr lang="en-GB" sz="1800" dirty="0">
              <a:solidFill>
                <a:schemeClr val="dk1"/>
              </a:solidFill>
              <a:latin typeface="Sofia Pro" panose="020B0000000000000000" pitchFamily="34" charset="0"/>
              <a:ea typeface="Roboto"/>
              <a:cs typeface="Roboto"/>
              <a:sym typeface="Roboto"/>
            </a:endParaRPr>
          </a:p>
        </p:txBody>
      </p:sp>
      <p:grpSp>
        <p:nvGrpSpPr>
          <p:cNvPr id="235" name="Google Shape;235;p24"/>
          <p:cNvGrpSpPr/>
          <p:nvPr/>
        </p:nvGrpSpPr>
        <p:grpSpPr>
          <a:xfrm>
            <a:off x="299405" y="6581924"/>
            <a:ext cx="920730" cy="153888"/>
            <a:chOff x="299405" y="6581924"/>
            <a:chExt cx="920730" cy="153888"/>
          </a:xfrm>
        </p:grpSpPr>
        <p:sp>
          <p:nvSpPr>
            <p:cNvPr id="236" name="Google Shape;236;p24">
              <a:hlinkClick r:id="rId3"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24">
              <a:hlinkClick r:id="rId3"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1" name="Rectangle 10">
            <a:extLst>
              <a:ext uri="{FF2B5EF4-FFF2-40B4-BE49-F238E27FC236}">
                <a16:creationId xmlns:a16="http://schemas.microsoft.com/office/drawing/2014/main" id="{0886F464-1AD8-47AD-BBCB-513999354E36}"/>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3A0027E-81A7-4E2C-B363-4C469965538E}"/>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Google Shape;239;p24"/>
          <p:cNvSpPr txBox="1"/>
          <p:nvPr/>
        </p:nvSpPr>
        <p:spPr>
          <a:xfrm>
            <a:off x="466805" y="4038794"/>
            <a:ext cx="8148557" cy="2007784"/>
          </a:xfrm>
          <a:prstGeom prst="rect">
            <a:avLst/>
          </a:prstGeom>
          <a:solidFill>
            <a:srgbClr val="1550C8"/>
          </a:solidFill>
          <a:ln>
            <a:noFill/>
          </a:ln>
        </p:spPr>
        <p:txBody>
          <a:bodyPr spcFirstLastPara="1" wrap="square" lIns="216000" tIns="108000" rIns="216000" bIns="108000" anchor="t" anchorCtr="0">
            <a:noAutofit/>
          </a:bodyPr>
          <a:lstStyle/>
          <a:p>
            <a:pPr marL="0" marR="0" lvl="0" indent="0" algn="just" rtl="0">
              <a:spcBef>
                <a:spcPts val="0"/>
              </a:spcBef>
              <a:spcAft>
                <a:spcPts val="0"/>
              </a:spcAft>
              <a:buNone/>
            </a:pPr>
            <a:r>
              <a:rPr lang="en-GB" dirty="0">
                <a:solidFill>
                  <a:schemeClr val="bg1"/>
                </a:solidFill>
                <a:latin typeface="Sofia Pro" panose="020B0000000000000000" pitchFamily="34" charset="0"/>
                <a:ea typeface="Roboto"/>
                <a:cs typeface="Roboto"/>
                <a:sym typeface="Roboto"/>
              </a:rPr>
              <a:t>‘Learn that…’</a:t>
            </a:r>
            <a:r>
              <a:rPr lang="en-GB" sz="1800" dirty="0">
                <a:solidFill>
                  <a:schemeClr val="bg1"/>
                </a:solidFill>
                <a:latin typeface="Sofia Pro" panose="020B0000000000000000" pitchFamily="34" charset="0"/>
                <a:ea typeface="Roboto"/>
                <a:cs typeface="Roboto"/>
                <a:sym typeface="Roboto"/>
              </a:rPr>
              <a:t> statements are informed by the best available educational research, with references and further reading provided. </a:t>
            </a:r>
          </a:p>
          <a:p>
            <a:pPr marL="0" marR="0" lvl="0" indent="0" algn="just" rtl="0">
              <a:spcBef>
                <a:spcPts val="0"/>
              </a:spcBef>
              <a:spcAft>
                <a:spcPts val="0"/>
              </a:spcAft>
              <a:buNone/>
            </a:pPr>
            <a:endParaRPr lang="en-GB" sz="1800" dirty="0">
              <a:solidFill>
                <a:schemeClr val="bg1"/>
              </a:solidFill>
              <a:latin typeface="Sofia Pro" panose="020B0000000000000000" pitchFamily="34" charset="0"/>
              <a:ea typeface="Roboto"/>
              <a:cs typeface="Roboto"/>
              <a:sym typeface="Roboto"/>
            </a:endParaRPr>
          </a:p>
          <a:p>
            <a:pPr marL="0" marR="0" lvl="0" indent="0" algn="just" rtl="0">
              <a:spcBef>
                <a:spcPts val="0"/>
              </a:spcBef>
              <a:spcAft>
                <a:spcPts val="0"/>
              </a:spcAft>
              <a:buNone/>
            </a:pPr>
            <a:r>
              <a:rPr lang="en-GB" dirty="0">
                <a:solidFill>
                  <a:schemeClr val="bg1"/>
                </a:solidFill>
                <a:latin typeface="Sofia Pro" panose="020B0000000000000000" pitchFamily="34" charset="0"/>
                <a:ea typeface="Roboto"/>
                <a:sym typeface="Roboto"/>
              </a:rPr>
              <a:t>‘Learn how to…’statements are drawn from the wider evidence base including both academic research and additional guidance from expert practitioners.</a:t>
            </a:r>
            <a:endParaRPr dirty="0">
              <a:solidFill>
                <a:schemeClr val="bg1"/>
              </a:solidFill>
              <a:latin typeface="Sofia Pro" panose="020B0000000000000000" pitchFamily="34" charset="0"/>
            </a:endParaRPr>
          </a:p>
        </p:txBody>
      </p:sp>
      <p:sp>
        <p:nvSpPr>
          <p:cNvPr id="17" name="Google Shape;233;p24">
            <a:extLst>
              <a:ext uri="{FF2B5EF4-FFF2-40B4-BE49-F238E27FC236}">
                <a16:creationId xmlns:a16="http://schemas.microsoft.com/office/drawing/2014/main" id="{842894FA-8E56-43ED-A2E2-72D3989B2B1C}"/>
              </a:ext>
            </a:extLst>
          </p:cNvPr>
          <p:cNvSpPr txBox="1"/>
          <p:nvPr/>
        </p:nvSpPr>
        <p:spPr>
          <a:xfrm>
            <a:off x="466806" y="1365365"/>
            <a:ext cx="8210388" cy="2551936"/>
          </a:xfrm>
          <a:prstGeom prst="rect">
            <a:avLst/>
          </a:prstGeom>
          <a:solidFill>
            <a:schemeClr val="bg1"/>
          </a:solidFill>
          <a:ln w="28575">
            <a:solidFill>
              <a:srgbClr val="4BA124"/>
            </a:solidFill>
          </a:ln>
        </p:spPr>
        <p:txBody>
          <a:bodyPr spcFirstLastPara="1" wrap="square" lIns="216000" tIns="216000" rIns="216000" bIns="108000" anchor="t" anchorCtr="0">
            <a:noAutofit/>
          </a:bodyPr>
          <a:lstStyle/>
          <a:p>
            <a:pPr marL="0" marR="0" lvl="0" indent="0" rtl="0">
              <a:spcBef>
                <a:spcPts val="0"/>
              </a:spcBef>
              <a:spcAft>
                <a:spcPts val="0"/>
              </a:spcAft>
              <a:buNone/>
            </a:pPr>
            <a:r>
              <a:rPr lang="en-GB" sz="1800" dirty="0">
                <a:solidFill>
                  <a:schemeClr val="dk1"/>
                </a:solidFill>
                <a:latin typeface="Sofia Pro" panose="020B0000000000000000" pitchFamily="34" charset="0"/>
                <a:ea typeface="Roboto"/>
                <a:cs typeface="Roboto"/>
                <a:sym typeface="Roboto"/>
              </a:rPr>
              <a:t>Each learning section is split into two in the ECF. </a:t>
            </a:r>
          </a:p>
          <a:p>
            <a:pPr marL="0" marR="0" lvl="0" indent="0" rtl="0">
              <a:spcBef>
                <a:spcPts val="0"/>
              </a:spcBef>
              <a:spcAft>
                <a:spcPts val="0"/>
              </a:spcAft>
              <a:buNone/>
            </a:pPr>
            <a:endParaRPr lang="en-GB" dirty="0">
              <a:solidFill>
                <a:schemeClr val="dk1"/>
              </a:solidFill>
              <a:latin typeface="Sofia Pro" panose="020B0000000000000000" pitchFamily="34" charset="0"/>
              <a:ea typeface="Roboto"/>
              <a:cs typeface="Roboto"/>
              <a:sym typeface="Roboto"/>
            </a:endParaRPr>
          </a:p>
          <a:p>
            <a:pPr marL="0" marR="0" lvl="0" indent="0" rtl="0">
              <a:spcBef>
                <a:spcPts val="0"/>
              </a:spcBef>
              <a:spcAft>
                <a:spcPts val="0"/>
              </a:spcAft>
              <a:buNone/>
            </a:pPr>
            <a:r>
              <a:rPr lang="en-GB" sz="1800" dirty="0">
                <a:solidFill>
                  <a:schemeClr val="dk1"/>
                </a:solidFill>
                <a:latin typeface="Sofia Pro" panose="020B0000000000000000" pitchFamily="34" charset="0"/>
                <a:ea typeface="Roboto"/>
                <a:cs typeface="Roboto"/>
                <a:sym typeface="Roboto"/>
              </a:rPr>
              <a:t>The first part is labelled ‘Learn that…’ and asks that teachers new to the profession expand their knowledge and experience of each area. </a:t>
            </a:r>
          </a:p>
          <a:p>
            <a:pPr lvl="0"/>
            <a:r>
              <a:rPr lang="en-GB" dirty="0">
                <a:solidFill>
                  <a:schemeClr val="dk1"/>
                </a:solidFill>
                <a:latin typeface="Sofia Pro" panose="020B0000000000000000" pitchFamily="34" charset="0"/>
                <a:ea typeface="Roboto"/>
                <a:sym typeface="Roboto"/>
              </a:rPr>
              <a:t>The second part is labelled ‘Learn how to…’ and </a:t>
            </a:r>
            <a:r>
              <a:rPr lang="en-GB" dirty="0">
                <a:solidFill>
                  <a:schemeClr val="dk1"/>
                </a:solidFill>
                <a:latin typeface="Sofia Pro" panose="020B0000000000000000" pitchFamily="34" charset="0"/>
                <a:ea typeface="Roboto"/>
                <a:cs typeface="Roboto"/>
                <a:sym typeface="Roboto"/>
              </a:rPr>
              <a:t>details tasks that are designed to be more actionable.</a:t>
            </a:r>
            <a:endParaRPr dirty="0">
              <a:latin typeface="Sofia Pro" panose="020B0000000000000000" pitchFamily="34" charset="0"/>
            </a:endParaRPr>
          </a:p>
          <a:p>
            <a:pPr marL="0" marR="0" lvl="0" indent="0" algn="just" rtl="0">
              <a:spcBef>
                <a:spcPts val="0"/>
              </a:spcBef>
              <a:spcAft>
                <a:spcPts val="0"/>
              </a:spcAft>
              <a:buNone/>
            </a:pPr>
            <a:endParaRPr lang="en-GB" sz="1800" dirty="0">
              <a:solidFill>
                <a:schemeClr val="dk1"/>
              </a:solidFill>
              <a:latin typeface="Sofia Pro" panose="020B0000000000000000" pitchFamily="34" charset="0"/>
              <a:ea typeface="Roboto"/>
              <a:cs typeface="Roboto"/>
              <a:sym typeface="Roboto"/>
            </a:endParaRPr>
          </a:p>
          <a:p>
            <a:pPr marL="0" marR="0" lvl="0" indent="0" algn="just" rtl="0">
              <a:spcBef>
                <a:spcPts val="0"/>
              </a:spcBef>
              <a:spcAft>
                <a:spcPts val="0"/>
              </a:spcAft>
              <a:buNone/>
            </a:pPr>
            <a:r>
              <a:rPr lang="en-GB" sz="1800" dirty="0">
                <a:solidFill>
                  <a:schemeClr val="dk1"/>
                </a:solidFill>
                <a:latin typeface="Sofia Pro" panose="020B0000000000000000" pitchFamily="34" charset="0"/>
                <a:ea typeface="Roboto"/>
                <a:cs typeface="Roboto"/>
                <a:sym typeface="Roboto"/>
              </a:rPr>
              <a:t>An example is shown on the next slide.</a:t>
            </a:r>
            <a:endParaRPr dirty="0">
              <a:latin typeface="Sofia Pro" panose="020B0000000000000000"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par>
                                <p:cTn id="8" presetID="10" presetClass="entr" presetSubtype="0" fill="hold" nodeType="withEffect">
                                  <p:stCondLst>
                                    <p:cond delay="0"/>
                                  </p:stCondLst>
                                  <p:childTnLst>
                                    <p:set>
                                      <p:cBhvr>
                                        <p:cTn id="9" dur="1" fill="hold">
                                          <p:stCondLst>
                                            <p:cond delay="0"/>
                                          </p:stCondLst>
                                        </p:cTn>
                                        <p:tgtEl>
                                          <p:spTgt spid="233">
                                            <p:txEl>
                                              <p:pRg st="0" end="0"/>
                                            </p:txEl>
                                          </p:spTgt>
                                        </p:tgtEl>
                                        <p:attrNameLst>
                                          <p:attrName>style.visibility</p:attrName>
                                        </p:attrNameLst>
                                      </p:cBhvr>
                                      <p:to>
                                        <p:strVal val="visible"/>
                                      </p:to>
                                    </p:set>
                                    <p:animEffect transition="in" filter="fade">
                                      <p:cBhvr>
                                        <p:cTn id="10" dur="500"/>
                                        <p:tgtEl>
                                          <p:spTgt spid="2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fade">
                                      <p:cBhvr>
                                        <p:cTn id="15" dur="500"/>
                                        <p:tgtEl>
                                          <p:spTgt spid="239"/>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500"/>
                                        <p:tgtEl>
                                          <p:spTgt spid="1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fade">
                                      <p:cBhvr>
                                        <p:cTn id="24" dur="500"/>
                                        <p:tgtEl>
                                          <p:spTgt spid="17">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fade">
                                      <p:cBhvr>
                                        <p:cTn id="27" dur="500"/>
                                        <p:tgtEl>
                                          <p:spTgt spid="17">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xEl>
                                              <p:pRg st="5" end="5"/>
                                            </p:txEl>
                                          </p:spTgt>
                                        </p:tgtEl>
                                        <p:attrNameLst>
                                          <p:attrName>style.visibility</p:attrName>
                                        </p:attrNameLst>
                                      </p:cBhvr>
                                      <p:to>
                                        <p:strVal val="visible"/>
                                      </p:to>
                                    </p:set>
                                    <p:animEffect transition="in" filter="fade">
                                      <p:cBhvr>
                                        <p:cTn id="30"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0653F-4A01-4C43-A89E-59E4CC95A299}"/>
              </a:ext>
            </a:extLst>
          </p:cNvPr>
          <p:cNvPicPr>
            <a:picLocks noChangeAspect="1"/>
          </p:cNvPicPr>
          <p:nvPr/>
        </p:nvPicPr>
        <p:blipFill>
          <a:blip r:embed="rId2"/>
          <a:stretch>
            <a:fillRect/>
          </a:stretch>
        </p:blipFill>
        <p:spPr>
          <a:xfrm>
            <a:off x="405771" y="414872"/>
            <a:ext cx="8378436" cy="4761965"/>
          </a:xfrm>
          <a:prstGeom prst="rect">
            <a:avLst/>
          </a:prstGeom>
        </p:spPr>
      </p:pic>
      <p:pic>
        <p:nvPicPr>
          <p:cNvPr id="3" name="Picture 2">
            <a:extLst>
              <a:ext uri="{FF2B5EF4-FFF2-40B4-BE49-F238E27FC236}">
                <a16:creationId xmlns:a16="http://schemas.microsoft.com/office/drawing/2014/main" id="{06F67BDA-09DF-4DD2-8E80-6B3F39A4CD34}"/>
              </a:ext>
            </a:extLst>
          </p:cNvPr>
          <p:cNvPicPr>
            <a:picLocks noChangeAspect="1"/>
          </p:cNvPicPr>
          <p:nvPr/>
        </p:nvPicPr>
        <p:blipFill rotWithShape="1">
          <a:blip r:embed="rId3"/>
          <a:srcRect b="57464"/>
          <a:stretch/>
        </p:blipFill>
        <p:spPr>
          <a:xfrm>
            <a:off x="454395" y="5143984"/>
            <a:ext cx="8329812" cy="968077"/>
          </a:xfrm>
          <a:prstGeom prst="rect">
            <a:avLst/>
          </a:prstGeom>
        </p:spPr>
      </p:pic>
      <p:grpSp>
        <p:nvGrpSpPr>
          <p:cNvPr id="5" name="Google Shape;235;p24">
            <a:extLst>
              <a:ext uri="{FF2B5EF4-FFF2-40B4-BE49-F238E27FC236}">
                <a16:creationId xmlns:a16="http://schemas.microsoft.com/office/drawing/2014/main" id="{D377D534-DB4E-462D-9DB3-B90F1598EF58}"/>
              </a:ext>
            </a:extLst>
          </p:cNvPr>
          <p:cNvGrpSpPr/>
          <p:nvPr/>
        </p:nvGrpSpPr>
        <p:grpSpPr>
          <a:xfrm>
            <a:off x="318357" y="6592971"/>
            <a:ext cx="920730" cy="153888"/>
            <a:chOff x="299405" y="6581924"/>
            <a:chExt cx="920730" cy="153888"/>
          </a:xfrm>
        </p:grpSpPr>
        <p:sp>
          <p:nvSpPr>
            <p:cNvPr id="6" name="Google Shape;236;p24">
              <a:hlinkClick r:id="rId4" action="ppaction://hlinksldjump"/>
              <a:extLst>
                <a:ext uri="{FF2B5EF4-FFF2-40B4-BE49-F238E27FC236}">
                  <a16:creationId xmlns:a16="http://schemas.microsoft.com/office/drawing/2014/main" id="{90CCF97E-33EC-4B7B-9032-A9245358FD53}"/>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237;p24">
              <a:hlinkClick r:id="rId4" action="ppaction://hlinksldjump"/>
              <a:extLst>
                <a:ext uri="{FF2B5EF4-FFF2-40B4-BE49-F238E27FC236}">
                  <a16:creationId xmlns:a16="http://schemas.microsoft.com/office/drawing/2014/main" id="{30135ACD-A5BD-475C-9FD9-EC36010912D8}"/>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
        <p:nvSpPr>
          <p:cNvPr id="8" name="Rectangle 7">
            <a:extLst>
              <a:ext uri="{FF2B5EF4-FFF2-40B4-BE49-F238E27FC236}">
                <a16:creationId xmlns:a16="http://schemas.microsoft.com/office/drawing/2014/main" id="{6DDFABDD-D9F3-45C3-97D0-A35703EA3EF4}"/>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2AB8B5E-03DC-43C8-B2EF-791685C51675}"/>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912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5"/>
          <p:cNvSpPr txBox="1"/>
          <p:nvPr/>
        </p:nvSpPr>
        <p:spPr>
          <a:xfrm>
            <a:off x="582145" y="576181"/>
            <a:ext cx="4290422" cy="4794148"/>
          </a:xfrm>
          <a:prstGeom prst="rect">
            <a:avLst/>
          </a:prstGeom>
          <a:noFill/>
          <a:ln w="28575">
            <a:solidFill>
              <a:srgbClr val="4BA124"/>
            </a:solidFill>
          </a:ln>
        </p:spPr>
        <p:txBody>
          <a:bodyPr spcFirstLastPara="1" wrap="square" lIns="91425" tIns="45700" rIns="91425" bIns="45700" anchor="t" anchorCtr="0">
            <a:noAutofit/>
          </a:bodyPr>
          <a:lstStyle/>
          <a:p>
            <a:r>
              <a:rPr lang="en-GB" dirty="0">
                <a:solidFill>
                  <a:srgbClr val="120E35"/>
                </a:solidFill>
                <a:latin typeface="Sofia Pro" panose="020F0502020204030204" pitchFamily="34" charset="0"/>
                <a:ea typeface="Roboto Black"/>
                <a:cs typeface="Roboto Black"/>
                <a:sym typeface="Roboto Black"/>
              </a:rPr>
              <a:t>Working </a:t>
            </a:r>
            <a:r>
              <a:rPr lang="en-GB" b="0" i="0" u="none" strike="noStrike" cap="none" dirty="0">
                <a:solidFill>
                  <a:srgbClr val="120E35"/>
                </a:solidFill>
                <a:latin typeface="Sofia Pro" panose="020F0502020204030204" pitchFamily="34" charset="0"/>
                <a:ea typeface="Roboto Black"/>
                <a:cs typeface="Roboto Black"/>
                <a:sym typeface="Roboto Black"/>
              </a:rPr>
              <a:t>in partnership with Education Development Trust, one of the Early Roll Out ECF accredited providers,</a:t>
            </a:r>
          </a:p>
          <a:p>
            <a:pPr marL="0" marR="0" lvl="0" indent="0" algn="l" rtl="0">
              <a:spcBef>
                <a:spcPts val="0"/>
              </a:spcBef>
              <a:spcAft>
                <a:spcPts val="0"/>
              </a:spcAft>
              <a:buNone/>
            </a:pPr>
            <a:r>
              <a:rPr lang="en-GB" b="0" i="0" u="none" strike="noStrike" cap="none" dirty="0">
                <a:solidFill>
                  <a:srgbClr val="120E35"/>
                </a:solidFill>
                <a:latin typeface="Sofia Pro" panose="020F0502020204030204" pitchFamily="34" charset="0"/>
                <a:ea typeface="Roboto Black"/>
                <a:cs typeface="Roboto Black"/>
                <a:sym typeface="Roboto Black"/>
              </a:rPr>
              <a:t>Saffron Teaching School Hub has worked in 2020/2021 to deliver the Early Career Framework as a one year expansion programme available to NQTs whose ITT year was severely disrupted.</a:t>
            </a:r>
          </a:p>
          <a:p>
            <a:pPr marL="0" marR="0" lvl="0" indent="0" algn="l" rtl="0">
              <a:spcBef>
                <a:spcPts val="0"/>
              </a:spcBef>
              <a:spcAft>
                <a:spcPts val="0"/>
              </a:spcAft>
              <a:buNone/>
            </a:pPr>
            <a:endParaRPr lang="en-GB" dirty="0">
              <a:solidFill>
                <a:srgbClr val="120E35"/>
              </a:solidFill>
              <a:latin typeface="Sofia Pro" panose="020F0502020204030204" pitchFamily="34" charset="0"/>
              <a:ea typeface="Roboto Black"/>
              <a:sym typeface="Roboto Black"/>
            </a:endParaRPr>
          </a:p>
          <a:p>
            <a:pPr marL="0" marR="0" lvl="0" indent="0" algn="l" rtl="0">
              <a:spcBef>
                <a:spcPts val="0"/>
              </a:spcBef>
              <a:spcAft>
                <a:spcPts val="0"/>
              </a:spcAft>
              <a:buNone/>
            </a:pPr>
            <a:r>
              <a:rPr lang="en-GB" dirty="0">
                <a:solidFill>
                  <a:srgbClr val="120E35"/>
                </a:solidFill>
                <a:latin typeface="Sofia Pro" panose="020F0502020204030204" pitchFamily="34" charset="0"/>
                <a:ea typeface="Roboto Black"/>
                <a:sym typeface="Roboto Black"/>
              </a:rPr>
              <a:t>As part of the National Roll Out, STSH will be reviewing the six accredited providers’ programmes and will be a delivery partner for one or more of these. A team of 14 facilitators will deliver the programme across the five LADs.</a:t>
            </a:r>
          </a:p>
          <a:p>
            <a:pPr marL="0" marR="0" lvl="0" indent="0" algn="l" rtl="0">
              <a:spcBef>
                <a:spcPts val="0"/>
              </a:spcBef>
              <a:spcAft>
                <a:spcPts val="0"/>
              </a:spcAft>
              <a:buNone/>
            </a:pPr>
            <a:endParaRPr lang="en-GB" dirty="0">
              <a:solidFill>
                <a:srgbClr val="120E35"/>
              </a:solidFill>
              <a:latin typeface="Sofia Pro" panose="020F0502020204030204" pitchFamily="34" charset="0"/>
              <a:ea typeface="Roboto Black"/>
              <a:sym typeface="Roboto Black"/>
            </a:endParaRPr>
          </a:p>
          <a:p>
            <a:pPr marL="0" marR="0" lvl="0" indent="0" algn="l" rtl="0">
              <a:spcBef>
                <a:spcPts val="0"/>
              </a:spcBef>
              <a:spcAft>
                <a:spcPts val="0"/>
              </a:spcAft>
              <a:buNone/>
            </a:pPr>
            <a:endParaRPr lang="en-GB" sz="3300" dirty="0">
              <a:solidFill>
                <a:srgbClr val="120E35"/>
              </a:solidFill>
              <a:latin typeface="Sofia Pro" panose="020F0502020204030204" pitchFamily="34" charset="0"/>
              <a:ea typeface="Roboto Black"/>
              <a:sym typeface="Roboto Black"/>
            </a:endParaRPr>
          </a:p>
        </p:txBody>
      </p:sp>
      <p:sp>
        <p:nvSpPr>
          <p:cNvPr id="11" name="Rectangle 10">
            <a:extLst>
              <a:ext uri="{FF2B5EF4-FFF2-40B4-BE49-F238E27FC236}">
                <a16:creationId xmlns:a16="http://schemas.microsoft.com/office/drawing/2014/main" id="{E6A91138-72CA-4095-969A-AA6CA48D34DE}"/>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D73E0F4-D944-4BB1-9C54-2C47B0333F03}"/>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8F3981-7036-43FA-AF76-E33EA549ADF6}"/>
              </a:ext>
            </a:extLst>
          </p:cNvPr>
          <p:cNvPicPr>
            <a:picLocks noChangeAspect="1"/>
          </p:cNvPicPr>
          <p:nvPr/>
        </p:nvPicPr>
        <p:blipFill>
          <a:blip r:embed="rId3"/>
          <a:stretch>
            <a:fillRect/>
          </a:stretch>
        </p:blipFill>
        <p:spPr>
          <a:xfrm>
            <a:off x="5187309" y="1013921"/>
            <a:ext cx="3166781" cy="1474480"/>
          </a:xfrm>
          <a:prstGeom prst="rect">
            <a:avLst/>
          </a:prstGeom>
        </p:spPr>
      </p:pic>
      <p:sp>
        <p:nvSpPr>
          <p:cNvPr id="14" name="Google Shape;167;p20">
            <a:extLst>
              <a:ext uri="{FF2B5EF4-FFF2-40B4-BE49-F238E27FC236}">
                <a16:creationId xmlns:a16="http://schemas.microsoft.com/office/drawing/2014/main" id="{0F060A39-B21B-41A1-903F-FF079FB2B8BE}"/>
              </a:ext>
            </a:extLst>
          </p:cNvPr>
          <p:cNvSpPr txBox="1"/>
          <p:nvPr/>
        </p:nvSpPr>
        <p:spPr>
          <a:xfrm>
            <a:off x="5054271" y="3260999"/>
            <a:ext cx="3613577" cy="2109330"/>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buClr>
                <a:schemeClr val="lt1"/>
              </a:buClr>
              <a:buSzPts val="1800"/>
              <a:buFont typeface="Roboto"/>
              <a:buNone/>
            </a:pPr>
            <a:r>
              <a:rPr lang="en-GB" sz="2000" b="1" dirty="0">
                <a:solidFill>
                  <a:schemeClr val="lt1"/>
                </a:solidFill>
                <a:latin typeface="Sofia Pro" panose="020B0000000000000000" pitchFamily="34" charset="0"/>
                <a:ea typeface="Roboto"/>
                <a:cs typeface="Roboto"/>
                <a:sym typeface="Roboto"/>
              </a:rPr>
              <a:t>Action: </a:t>
            </a:r>
          </a:p>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Identify potential facilitators from the existing staff of your school. Who has the skills and experience necessary for this role? </a:t>
            </a:r>
          </a:p>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Apply to STSH.</a:t>
            </a:r>
            <a:endParaRPr sz="1800" dirty="0">
              <a:solidFill>
                <a:schemeClr val="dk1"/>
              </a:solidFill>
              <a:latin typeface="Sofia Pro" panose="020B0000000000000000" pitchFamily="34" charset="0"/>
              <a:ea typeface="Calibri"/>
              <a:cs typeface="Calibri"/>
              <a:sym typeface="Calibri"/>
            </a:endParaRPr>
          </a:p>
        </p:txBody>
      </p:sp>
      <p:grpSp>
        <p:nvGrpSpPr>
          <p:cNvPr id="16" name="Google Shape;235;p24">
            <a:extLst>
              <a:ext uri="{FF2B5EF4-FFF2-40B4-BE49-F238E27FC236}">
                <a16:creationId xmlns:a16="http://schemas.microsoft.com/office/drawing/2014/main" id="{7355865F-5617-4056-B054-F577C89292AF}"/>
              </a:ext>
            </a:extLst>
          </p:cNvPr>
          <p:cNvGrpSpPr/>
          <p:nvPr/>
        </p:nvGrpSpPr>
        <p:grpSpPr>
          <a:xfrm>
            <a:off x="318357" y="6592971"/>
            <a:ext cx="920730" cy="153888"/>
            <a:chOff x="299405" y="6581924"/>
            <a:chExt cx="920730" cy="153888"/>
          </a:xfrm>
        </p:grpSpPr>
        <p:sp>
          <p:nvSpPr>
            <p:cNvPr id="17" name="Google Shape;236;p24">
              <a:hlinkClick r:id="rId4" action="ppaction://hlinksldjump"/>
              <a:extLst>
                <a:ext uri="{FF2B5EF4-FFF2-40B4-BE49-F238E27FC236}">
                  <a16:creationId xmlns:a16="http://schemas.microsoft.com/office/drawing/2014/main" id="{233230EC-4379-4A67-B51C-C60C76352B2D}"/>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237;p24">
              <a:hlinkClick r:id="rId4" action="ppaction://hlinksldjump"/>
              <a:extLst>
                <a:ext uri="{FF2B5EF4-FFF2-40B4-BE49-F238E27FC236}">
                  <a16:creationId xmlns:a16="http://schemas.microsoft.com/office/drawing/2014/main" id="{A4C805AC-33A5-4D94-A83D-185F95A7247D}"/>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Tree>
    <p:extLst>
      <p:ext uri="{BB962C8B-B14F-4D97-AF65-F5344CB8AC3E}">
        <p14:creationId xmlns:p14="http://schemas.microsoft.com/office/powerpoint/2010/main" val="4278317094"/>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5"/>
          <p:cNvSpPr txBox="1"/>
          <p:nvPr/>
        </p:nvSpPr>
        <p:spPr>
          <a:xfrm>
            <a:off x="548980" y="1545431"/>
            <a:ext cx="4290422" cy="969214"/>
          </a:xfrm>
          <a:prstGeom prst="rect">
            <a:avLst/>
          </a:prstGeom>
          <a:noFill/>
          <a:ln w="28575">
            <a:solidFill>
              <a:srgbClr val="4BA124"/>
            </a:solidFill>
          </a:ln>
        </p:spPr>
        <p:txBody>
          <a:bodyPr spcFirstLastPara="1" wrap="square" lIns="91425" tIns="45700" rIns="91425" bIns="45700" anchor="t" anchorCtr="0">
            <a:noAutofit/>
          </a:bodyPr>
          <a:lstStyle/>
          <a:p>
            <a:r>
              <a:rPr lang="en-GB" dirty="0">
                <a:solidFill>
                  <a:srgbClr val="120E35"/>
                </a:solidFill>
                <a:latin typeface="Sofia Pro" panose="020F0502020204030204" pitchFamily="34" charset="0"/>
                <a:ea typeface="Roboto Black"/>
                <a:cs typeface="Roboto Black"/>
                <a:sym typeface="Roboto Black"/>
              </a:rPr>
              <a:t>The following slides detail the EDT programme to give an example of what might be expected.</a:t>
            </a:r>
            <a:endParaRPr lang="en-GB" dirty="0">
              <a:solidFill>
                <a:srgbClr val="120E35"/>
              </a:solidFill>
              <a:latin typeface="Sofia Pro" panose="020F0502020204030204" pitchFamily="34" charset="0"/>
              <a:ea typeface="Roboto Black"/>
              <a:sym typeface="Roboto Black"/>
            </a:endParaRPr>
          </a:p>
          <a:p>
            <a:pPr marL="0" marR="0" lvl="0" indent="0" algn="l" rtl="0">
              <a:spcBef>
                <a:spcPts val="0"/>
              </a:spcBef>
              <a:spcAft>
                <a:spcPts val="0"/>
              </a:spcAft>
              <a:buNone/>
            </a:pPr>
            <a:endParaRPr lang="en-GB" dirty="0">
              <a:solidFill>
                <a:srgbClr val="120E35"/>
              </a:solidFill>
              <a:latin typeface="Sofia Pro" panose="020F0502020204030204" pitchFamily="34" charset="0"/>
              <a:ea typeface="Roboto Black"/>
              <a:sym typeface="Roboto Black"/>
            </a:endParaRPr>
          </a:p>
          <a:p>
            <a:pPr marL="0" marR="0" lvl="0" indent="0" algn="l" rtl="0">
              <a:spcBef>
                <a:spcPts val="0"/>
              </a:spcBef>
              <a:spcAft>
                <a:spcPts val="0"/>
              </a:spcAft>
              <a:buNone/>
            </a:pPr>
            <a:endParaRPr lang="en-GB" sz="3300" dirty="0">
              <a:solidFill>
                <a:srgbClr val="120E35"/>
              </a:solidFill>
              <a:latin typeface="Sofia Pro" panose="020F0502020204030204" pitchFamily="34" charset="0"/>
              <a:ea typeface="Roboto Black"/>
              <a:sym typeface="Roboto Black"/>
            </a:endParaRPr>
          </a:p>
        </p:txBody>
      </p:sp>
      <p:sp>
        <p:nvSpPr>
          <p:cNvPr id="11" name="Rectangle 10">
            <a:extLst>
              <a:ext uri="{FF2B5EF4-FFF2-40B4-BE49-F238E27FC236}">
                <a16:creationId xmlns:a16="http://schemas.microsoft.com/office/drawing/2014/main" id="{E6A91138-72CA-4095-969A-AA6CA48D34DE}"/>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D73E0F4-D944-4BB1-9C54-2C47B0333F03}"/>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E3994FF-C56E-40AD-9C67-9378B9565753}"/>
              </a:ext>
            </a:extLst>
          </p:cNvPr>
          <p:cNvSpPr/>
          <p:nvPr/>
        </p:nvSpPr>
        <p:spPr>
          <a:xfrm>
            <a:off x="4971666" y="272829"/>
            <a:ext cx="2687709" cy="10813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object 4">
            <a:extLst>
              <a:ext uri="{FF2B5EF4-FFF2-40B4-BE49-F238E27FC236}">
                <a16:creationId xmlns:a16="http://schemas.microsoft.com/office/drawing/2014/main" id="{045B6D09-252B-45B8-965F-2093DD3955F1}"/>
              </a:ext>
            </a:extLst>
          </p:cNvPr>
          <p:cNvPicPr/>
          <p:nvPr/>
        </p:nvPicPr>
        <p:blipFill>
          <a:blip r:embed="rId3" cstate="print"/>
          <a:stretch>
            <a:fillRect/>
          </a:stretch>
        </p:blipFill>
        <p:spPr>
          <a:xfrm>
            <a:off x="5190211" y="446853"/>
            <a:ext cx="2343309" cy="733333"/>
          </a:xfrm>
          <a:prstGeom prst="rect">
            <a:avLst/>
          </a:prstGeom>
        </p:spPr>
      </p:pic>
      <p:pic>
        <p:nvPicPr>
          <p:cNvPr id="9" name="object 5">
            <a:extLst>
              <a:ext uri="{FF2B5EF4-FFF2-40B4-BE49-F238E27FC236}">
                <a16:creationId xmlns:a16="http://schemas.microsoft.com/office/drawing/2014/main" id="{8DFD87FB-8F45-4431-9A65-BC0124223E38}"/>
              </a:ext>
            </a:extLst>
          </p:cNvPr>
          <p:cNvPicPr/>
          <p:nvPr/>
        </p:nvPicPr>
        <p:blipFill>
          <a:blip r:embed="rId4" cstate="print"/>
          <a:stretch>
            <a:fillRect/>
          </a:stretch>
        </p:blipFill>
        <p:spPr>
          <a:xfrm>
            <a:off x="5442088" y="1385724"/>
            <a:ext cx="1839554" cy="605852"/>
          </a:xfrm>
          <a:prstGeom prst="rect">
            <a:avLst/>
          </a:prstGeom>
        </p:spPr>
      </p:pic>
      <p:pic>
        <p:nvPicPr>
          <p:cNvPr id="13" name="object 7">
            <a:extLst>
              <a:ext uri="{FF2B5EF4-FFF2-40B4-BE49-F238E27FC236}">
                <a16:creationId xmlns:a16="http://schemas.microsoft.com/office/drawing/2014/main" id="{E9F3F0B1-B06A-4FCC-A8C3-00DB25510C2A}"/>
              </a:ext>
            </a:extLst>
          </p:cNvPr>
          <p:cNvPicPr/>
          <p:nvPr/>
        </p:nvPicPr>
        <p:blipFill>
          <a:blip r:embed="rId5" cstate="print"/>
          <a:stretch>
            <a:fillRect/>
          </a:stretch>
        </p:blipFill>
        <p:spPr>
          <a:xfrm>
            <a:off x="1422532" y="2591589"/>
            <a:ext cx="6298935" cy="3761832"/>
          </a:xfrm>
          <a:prstGeom prst="rect">
            <a:avLst/>
          </a:prstGeom>
        </p:spPr>
      </p:pic>
      <p:pic>
        <p:nvPicPr>
          <p:cNvPr id="4" name="Picture 3">
            <a:extLst>
              <a:ext uri="{FF2B5EF4-FFF2-40B4-BE49-F238E27FC236}">
                <a16:creationId xmlns:a16="http://schemas.microsoft.com/office/drawing/2014/main" id="{018F3981-7036-43FA-AF76-E33EA549ADF6}"/>
              </a:ext>
            </a:extLst>
          </p:cNvPr>
          <p:cNvPicPr>
            <a:picLocks noChangeAspect="1"/>
          </p:cNvPicPr>
          <p:nvPr/>
        </p:nvPicPr>
        <p:blipFill>
          <a:blip r:embed="rId6"/>
          <a:stretch>
            <a:fillRect/>
          </a:stretch>
        </p:blipFill>
        <p:spPr>
          <a:xfrm>
            <a:off x="548980" y="169546"/>
            <a:ext cx="2279501" cy="1061355"/>
          </a:xfrm>
          <a:prstGeom prst="rect">
            <a:avLst/>
          </a:prstGeom>
        </p:spPr>
      </p:pic>
      <p:grpSp>
        <p:nvGrpSpPr>
          <p:cNvPr id="16" name="Google Shape;235;p24">
            <a:extLst>
              <a:ext uri="{FF2B5EF4-FFF2-40B4-BE49-F238E27FC236}">
                <a16:creationId xmlns:a16="http://schemas.microsoft.com/office/drawing/2014/main" id="{7355865F-5617-4056-B054-F577C89292AF}"/>
              </a:ext>
            </a:extLst>
          </p:cNvPr>
          <p:cNvGrpSpPr/>
          <p:nvPr/>
        </p:nvGrpSpPr>
        <p:grpSpPr>
          <a:xfrm>
            <a:off x="318357" y="6592971"/>
            <a:ext cx="920730" cy="153888"/>
            <a:chOff x="299405" y="6581924"/>
            <a:chExt cx="920730" cy="153888"/>
          </a:xfrm>
        </p:grpSpPr>
        <p:sp>
          <p:nvSpPr>
            <p:cNvPr id="17" name="Google Shape;236;p24">
              <a:hlinkClick r:id="rId7" action="ppaction://hlinksldjump"/>
              <a:extLst>
                <a:ext uri="{FF2B5EF4-FFF2-40B4-BE49-F238E27FC236}">
                  <a16:creationId xmlns:a16="http://schemas.microsoft.com/office/drawing/2014/main" id="{233230EC-4379-4A67-B51C-C60C76352B2D}"/>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237;p24">
              <a:hlinkClick r:id="rId7" action="ppaction://hlinksldjump"/>
              <a:extLst>
                <a:ext uri="{FF2B5EF4-FFF2-40B4-BE49-F238E27FC236}">
                  <a16:creationId xmlns:a16="http://schemas.microsoft.com/office/drawing/2014/main" id="{A4C805AC-33A5-4D94-A83D-185F95A7247D}"/>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Tree>
    <p:extLst>
      <p:ext uri="{BB962C8B-B14F-4D97-AF65-F5344CB8AC3E}">
        <p14:creationId xmlns:p14="http://schemas.microsoft.com/office/powerpoint/2010/main" val="2334449186"/>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6565" y="548292"/>
            <a:ext cx="8010869" cy="1007327"/>
          </a:xfrm>
          <a:prstGeom prst="rect">
            <a:avLst/>
          </a:prstGeom>
          <a:solidFill>
            <a:srgbClr val="F8DAE6"/>
          </a:solidFill>
        </p:spPr>
        <p:txBody>
          <a:bodyPr spcFirstLastPara="1" vert="horz" wrap="square" lIns="0" tIns="9525" rIns="0" bIns="0" rtlCol="0" anchor="ctr" anchorCtr="0">
            <a:spAutoFit/>
          </a:bodyPr>
          <a:lstStyle/>
          <a:p>
            <a:pPr marL="466725" indent="-457200">
              <a:lnSpc>
                <a:spcPct val="100000"/>
              </a:lnSpc>
              <a:spcBef>
                <a:spcPts val="75"/>
              </a:spcBef>
              <a:buClr>
                <a:srgbClr val="4BA124"/>
              </a:buClr>
              <a:buFont typeface="Roboto Black" panose="020B0604020202020204" charset="0"/>
              <a:buChar char="►"/>
            </a:pPr>
            <a:r>
              <a:rPr sz="3200" dirty="0">
                <a:latin typeface="Sofia Pro" panose="020B0000000000000000" pitchFamily="34" charset="0"/>
              </a:rPr>
              <a:t>What</a:t>
            </a:r>
            <a:r>
              <a:rPr sz="3200" spc="-8" dirty="0">
                <a:latin typeface="Sofia Pro" panose="020B0000000000000000" pitchFamily="34" charset="0"/>
              </a:rPr>
              <a:t> </a:t>
            </a:r>
            <a:r>
              <a:rPr sz="3200" dirty="0">
                <a:latin typeface="Sofia Pro" panose="020B0000000000000000" pitchFamily="34" charset="0"/>
              </a:rPr>
              <a:t>is</a:t>
            </a:r>
            <a:r>
              <a:rPr sz="3200" spc="-4" dirty="0">
                <a:latin typeface="Sofia Pro" panose="020B0000000000000000" pitchFamily="34" charset="0"/>
              </a:rPr>
              <a:t> </a:t>
            </a:r>
            <a:r>
              <a:rPr sz="3200" dirty="0">
                <a:latin typeface="Sofia Pro" panose="020B0000000000000000" pitchFamily="34" charset="0"/>
              </a:rPr>
              <a:t>the</a:t>
            </a:r>
            <a:r>
              <a:rPr sz="3200" spc="-15" dirty="0">
                <a:latin typeface="Sofia Pro" panose="020B0000000000000000" pitchFamily="34" charset="0"/>
              </a:rPr>
              <a:t> </a:t>
            </a:r>
            <a:r>
              <a:rPr lang="en-GB" sz="3200" spc="-15" dirty="0">
                <a:latin typeface="Sofia Pro" panose="020B0000000000000000" pitchFamily="34" charset="0"/>
              </a:rPr>
              <a:t>EDT </a:t>
            </a:r>
            <a:r>
              <a:rPr sz="3200" spc="-4" dirty="0">
                <a:latin typeface="Sofia Pro" panose="020B0000000000000000" pitchFamily="34" charset="0"/>
              </a:rPr>
              <a:t>core content,</a:t>
            </a:r>
            <a:r>
              <a:rPr sz="3200" spc="-15" dirty="0">
                <a:latin typeface="Sofia Pro" panose="020B0000000000000000" pitchFamily="34" charset="0"/>
              </a:rPr>
              <a:t> </a:t>
            </a:r>
            <a:r>
              <a:rPr sz="3200" dirty="0">
                <a:latin typeface="Sofia Pro" panose="020B0000000000000000" pitchFamily="34" charset="0"/>
              </a:rPr>
              <a:t>and</a:t>
            </a:r>
            <a:r>
              <a:rPr sz="3200" spc="-8" dirty="0">
                <a:latin typeface="Sofia Pro" panose="020B0000000000000000" pitchFamily="34" charset="0"/>
              </a:rPr>
              <a:t> </a:t>
            </a:r>
            <a:r>
              <a:rPr sz="3200" dirty="0">
                <a:latin typeface="Sofia Pro" panose="020B0000000000000000" pitchFamily="34" charset="0"/>
              </a:rPr>
              <a:t>how</a:t>
            </a:r>
            <a:r>
              <a:rPr sz="3200" spc="-19" dirty="0">
                <a:latin typeface="Sofia Pro" panose="020B0000000000000000" pitchFamily="34" charset="0"/>
              </a:rPr>
              <a:t> </a:t>
            </a:r>
            <a:r>
              <a:rPr sz="3200" dirty="0">
                <a:latin typeface="Sofia Pro" panose="020B0000000000000000" pitchFamily="34" charset="0"/>
              </a:rPr>
              <a:t>is</a:t>
            </a:r>
            <a:r>
              <a:rPr sz="3200" spc="-4" dirty="0">
                <a:latin typeface="Sofia Pro" panose="020B0000000000000000" pitchFamily="34" charset="0"/>
              </a:rPr>
              <a:t> </a:t>
            </a:r>
            <a:r>
              <a:rPr sz="3200" dirty="0">
                <a:latin typeface="Sofia Pro" panose="020B0000000000000000" pitchFamily="34" charset="0"/>
              </a:rPr>
              <a:t>it</a:t>
            </a:r>
            <a:r>
              <a:rPr sz="3200" spc="-15" dirty="0">
                <a:latin typeface="Sofia Pro" panose="020B0000000000000000" pitchFamily="34" charset="0"/>
              </a:rPr>
              <a:t> </a:t>
            </a:r>
            <a:r>
              <a:rPr sz="3200" dirty="0">
                <a:latin typeface="Sofia Pro" panose="020B0000000000000000" pitchFamily="34" charset="0"/>
              </a:rPr>
              <a:t>structured?</a:t>
            </a:r>
          </a:p>
        </p:txBody>
      </p:sp>
      <p:pic>
        <p:nvPicPr>
          <p:cNvPr id="3" name="object 3"/>
          <p:cNvPicPr/>
          <p:nvPr/>
        </p:nvPicPr>
        <p:blipFill>
          <a:blip r:embed="rId2" cstate="print"/>
          <a:stretch>
            <a:fillRect/>
          </a:stretch>
        </p:blipFill>
        <p:spPr>
          <a:xfrm>
            <a:off x="8140675" y="6313396"/>
            <a:ext cx="517779" cy="302894"/>
          </a:xfrm>
          <a:prstGeom prst="rect">
            <a:avLst/>
          </a:prstGeom>
        </p:spPr>
      </p:pic>
      <p:pic>
        <p:nvPicPr>
          <p:cNvPr id="4" name="object 4"/>
          <p:cNvPicPr/>
          <p:nvPr/>
        </p:nvPicPr>
        <p:blipFill>
          <a:blip r:embed="rId3" cstate="print"/>
          <a:stretch>
            <a:fillRect/>
          </a:stretch>
        </p:blipFill>
        <p:spPr>
          <a:xfrm>
            <a:off x="6997826" y="6355582"/>
            <a:ext cx="1091618" cy="293750"/>
          </a:xfrm>
          <a:prstGeom prst="rect">
            <a:avLst/>
          </a:prstGeom>
        </p:spPr>
      </p:pic>
      <p:pic>
        <p:nvPicPr>
          <p:cNvPr id="5" name="object 5"/>
          <p:cNvPicPr/>
          <p:nvPr/>
        </p:nvPicPr>
        <p:blipFill>
          <a:blip r:embed="rId4" cstate="print"/>
          <a:stretch>
            <a:fillRect/>
          </a:stretch>
        </p:blipFill>
        <p:spPr>
          <a:xfrm>
            <a:off x="1497009" y="6355582"/>
            <a:ext cx="1204722" cy="293750"/>
          </a:xfrm>
          <a:prstGeom prst="rect">
            <a:avLst/>
          </a:prstGeom>
        </p:spPr>
      </p:pic>
      <p:sp>
        <p:nvSpPr>
          <p:cNvPr id="6" name="object 6"/>
          <p:cNvSpPr txBox="1"/>
          <p:nvPr/>
        </p:nvSpPr>
        <p:spPr>
          <a:xfrm>
            <a:off x="564833" y="1689603"/>
            <a:ext cx="8010869" cy="1856758"/>
          </a:xfrm>
          <a:prstGeom prst="rect">
            <a:avLst/>
          </a:prstGeom>
          <a:solidFill>
            <a:srgbClr val="1550C8"/>
          </a:solidFill>
        </p:spPr>
        <p:txBody>
          <a:bodyPr vert="horz" wrap="square" lIns="0" tIns="10001" rIns="0" bIns="0" rtlCol="0">
            <a:spAutoFit/>
          </a:bodyPr>
          <a:lstStyle/>
          <a:p>
            <a:pPr marL="352425" indent="-342900">
              <a:spcBef>
                <a:spcPts val="79"/>
              </a:spcBef>
              <a:buChar char="•"/>
              <a:tabLst>
                <a:tab pos="351949" algn="l"/>
                <a:tab pos="352425" algn="l"/>
              </a:tabLst>
            </a:pPr>
            <a:r>
              <a:rPr sz="2000" spc="-4" dirty="0">
                <a:solidFill>
                  <a:schemeClr val="bg1"/>
                </a:solidFill>
              </a:rPr>
              <a:t>12</a:t>
            </a:r>
            <a:r>
              <a:rPr sz="2000" spc="-8" dirty="0">
                <a:solidFill>
                  <a:schemeClr val="bg1"/>
                </a:solidFill>
              </a:rPr>
              <a:t> </a:t>
            </a:r>
            <a:r>
              <a:rPr sz="2000" dirty="0">
                <a:solidFill>
                  <a:schemeClr val="bg1"/>
                </a:solidFill>
              </a:rPr>
              <a:t>‘Blocks’</a:t>
            </a:r>
            <a:r>
              <a:rPr sz="2000" spc="-49" dirty="0">
                <a:solidFill>
                  <a:schemeClr val="bg1"/>
                </a:solidFill>
              </a:rPr>
              <a:t> </a:t>
            </a:r>
            <a:r>
              <a:rPr sz="2000" dirty="0">
                <a:solidFill>
                  <a:schemeClr val="bg1"/>
                </a:solidFill>
              </a:rPr>
              <a:t>(modules),</a:t>
            </a:r>
            <a:r>
              <a:rPr sz="2000" spc="-30" dirty="0">
                <a:solidFill>
                  <a:schemeClr val="bg1"/>
                </a:solidFill>
              </a:rPr>
              <a:t> </a:t>
            </a:r>
            <a:r>
              <a:rPr sz="2000" spc="-4" dirty="0">
                <a:solidFill>
                  <a:schemeClr val="bg1"/>
                </a:solidFill>
              </a:rPr>
              <a:t>with</a:t>
            </a:r>
            <a:r>
              <a:rPr sz="2000" spc="4" dirty="0">
                <a:solidFill>
                  <a:schemeClr val="bg1"/>
                </a:solidFill>
              </a:rPr>
              <a:t> </a:t>
            </a:r>
            <a:r>
              <a:rPr sz="2000" spc="-4" dirty="0">
                <a:solidFill>
                  <a:schemeClr val="bg1"/>
                </a:solidFill>
              </a:rPr>
              <a:t>each</a:t>
            </a:r>
            <a:r>
              <a:rPr sz="2000" spc="-15" dirty="0">
                <a:solidFill>
                  <a:schemeClr val="bg1"/>
                </a:solidFill>
              </a:rPr>
              <a:t> </a:t>
            </a:r>
            <a:r>
              <a:rPr sz="2000" dirty="0">
                <a:solidFill>
                  <a:schemeClr val="bg1"/>
                </a:solidFill>
              </a:rPr>
              <a:t>Block</a:t>
            </a:r>
            <a:r>
              <a:rPr sz="2000" spc="-4" dirty="0">
                <a:solidFill>
                  <a:schemeClr val="bg1"/>
                </a:solidFill>
              </a:rPr>
              <a:t> designed</a:t>
            </a:r>
            <a:r>
              <a:rPr sz="2000" spc="-15" dirty="0">
                <a:solidFill>
                  <a:schemeClr val="bg1"/>
                </a:solidFill>
              </a:rPr>
              <a:t> </a:t>
            </a:r>
            <a:r>
              <a:rPr sz="2000" dirty="0">
                <a:solidFill>
                  <a:schemeClr val="bg1"/>
                </a:solidFill>
              </a:rPr>
              <a:t>to</a:t>
            </a:r>
            <a:r>
              <a:rPr sz="2000" spc="-11" dirty="0">
                <a:solidFill>
                  <a:schemeClr val="bg1"/>
                </a:solidFill>
              </a:rPr>
              <a:t> </a:t>
            </a:r>
            <a:r>
              <a:rPr sz="2000" dirty="0">
                <a:solidFill>
                  <a:schemeClr val="bg1"/>
                </a:solidFill>
              </a:rPr>
              <a:t>take</a:t>
            </a:r>
            <a:r>
              <a:rPr sz="2000" spc="-4" dirty="0">
                <a:solidFill>
                  <a:schemeClr val="bg1"/>
                </a:solidFill>
              </a:rPr>
              <a:t> one</a:t>
            </a:r>
            <a:r>
              <a:rPr sz="2000" spc="-8" dirty="0">
                <a:solidFill>
                  <a:schemeClr val="bg1"/>
                </a:solidFill>
              </a:rPr>
              <a:t> </a:t>
            </a:r>
            <a:r>
              <a:rPr sz="2000" dirty="0">
                <a:solidFill>
                  <a:schemeClr val="bg1"/>
                </a:solidFill>
              </a:rPr>
              <a:t>half-term</a:t>
            </a:r>
            <a:r>
              <a:rPr sz="2000" spc="-30" dirty="0">
                <a:solidFill>
                  <a:schemeClr val="bg1"/>
                </a:solidFill>
              </a:rPr>
              <a:t> </a:t>
            </a:r>
            <a:r>
              <a:rPr sz="2000" dirty="0">
                <a:solidFill>
                  <a:schemeClr val="bg1"/>
                </a:solidFill>
              </a:rPr>
              <a:t>to</a:t>
            </a:r>
            <a:r>
              <a:rPr sz="2000" spc="-11" dirty="0">
                <a:solidFill>
                  <a:schemeClr val="bg1"/>
                </a:solidFill>
              </a:rPr>
              <a:t> </a:t>
            </a:r>
            <a:r>
              <a:rPr sz="2000" dirty="0">
                <a:solidFill>
                  <a:schemeClr val="bg1"/>
                </a:solidFill>
              </a:rPr>
              <a:t>complete.</a:t>
            </a:r>
          </a:p>
          <a:p>
            <a:pPr marL="352425" marR="3810" indent="-342900">
              <a:buChar char="•"/>
              <a:tabLst>
                <a:tab pos="351949" algn="l"/>
                <a:tab pos="352425" algn="l"/>
              </a:tabLst>
            </a:pPr>
            <a:r>
              <a:rPr sz="2000" dirty="0">
                <a:solidFill>
                  <a:schemeClr val="bg1"/>
                </a:solidFill>
              </a:rPr>
              <a:t>ECF content</a:t>
            </a:r>
            <a:r>
              <a:rPr sz="2000" spc="-26" dirty="0">
                <a:solidFill>
                  <a:schemeClr val="bg1"/>
                </a:solidFill>
              </a:rPr>
              <a:t> </a:t>
            </a:r>
            <a:r>
              <a:rPr sz="2000" dirty="0">
                <a:solidFill>
                  <a:schemeClr val="bg1"/>
                </a:solidFill>
              </a:rPr>
              <a:t>is</a:t>
            </a:r>
            <a:r>
              <a:rPr sz="2000" spc="4" dirty="0">
                <a:solidFill>
                  <a:schemeClr val="bg1"/>
                </a:solidFill>
              </a:rPr>
              <a:t> </a:t>
            </a:r>
            <a:r>
              <a:rPr sz="2000" dirty="0">
                <a:solidFill>
                  <a:schemeClr val="bg1"/>
                </a:solidFill>
              </a:rPr>
              <a:t>structured</a:t>
            </a:r>
            <a:r>
              <a:rPr sz="2000" spc="-30" dirty="0">
                <a:solidFill>
                  <a:schemeClr val="bg1"/>
                </a:solidFill>
              </a:rPr>
              <a:t> </a:t>
            </a:r>
            <a:r>
              <a:rPr sz="2000" dirty="0">
                <a:solidFill>
                  <a:schemeClr val="bg1"/>
                </a:solidFill>
              </a:rPr>
              <a:t>into</a:t>
            </a:r>
            <a:r>
              <a:rPr sz="2000" spc="-4" dirty="0">
                <a:solidFill>
                  <a:schemeClr val="bg1"/>
                </a:solidFill>
              </a:rPr>
              <a:t> </a:t>
            </a:r>
            <a:r>
              <a:rPr sz="2000" dirty="0">
                <a:solidFill>
                  <a:schemeClr val="bg1"/>
                </a:solidFill>
              </a:rPr>
              <a:t>a</a:t>
            </a:r>
            <a:r>
              <a:rPr sz="2000" spc="-11" dirty="0">
                <a:solidFill>
                  <a:schemeClr val="bg1"/>
                </a:solidFill>
              </a:rPr>
              <a:t> </a:t>
            </a:r>
            <a:r>
              <a:rPr sz="2000" dirty="0">
                <a:solidFill>
                  <a:schemeClr val="bg1"/>
                </a:solidFill>
              </a:rPr>
              <a:t>curriculum</a:t>
            </a:r>
            <a:r>
              <a:rPr sz="2000" spc="-30" dirty="0">
                <a:solidFill>
                  <a:schemeClr val="bg1"/>
                </a:solidFill>
              </a:rPr>
              <a:t> </a:t>
            </a:r>
            <a:r>
              <a:rPr sz="2000" dirty="0">
                <a:solidFill>
                  <a:schemeClr val="bg1"/>
                </a:solidFill>
              </a:rPr>
              <a:t>based</a:t>
            </a:r>
            <a:r>
              <a:rPr sz="2000" spc="-19" dirty="0">
                <a:solidFill>
                  <a:schemeClr val="bg1"/>
                </a:solidFill>
              </a:rPr>
              <a:t> </a:t>
            </a:r>
            <a:r>
              <a:rPr sz="2000" dirty="0">
                <a:solidFill>
                  <a:schemeClr val="bg1"/>
                </a:solidFill>
              </a:rPr>
              <a:t>on</a:t>
            </a:r>
            <a:r>
              <a:rPr sz="2000" spc="-8" dirty="0">
                <a:solidFill>
                  <a:schemeClr val="bg1"/>
                </a:solidFill>
              </a:rPr>
              <a:t> </a:t>
            </a:r>
            <a:r>
              <a:rPr sz="2000" dirty="0">
                <a:solidFill>
                  <a:schemeClr val="bg1"/>
                </a:solidFill>
              </a:rPr>
              <a:t>the</a:t>
            </a:r>
            <a:r>
              <a:rPr sz="2000" spc="-15" dirty="0">
                <a:solidFill>
                  <a:schemeClr val="bg1"/>
                </a:solidFill>
              </a:rPr>
              <a:t> </a:t>
            </a:r>
            <a:r>
              <a:rPr sz="2000" dirty="0">
                <a:solidFill>
                  <a:schemeClr val="bg1"/>
                </a:solidFill>
              </a:rPr>
              <a:t>principles</a:t>
            </a:r>
            <a:r>
              <a:rPr sz="2000" spc="-15" dirty="0">
                <a:solidFill>
                  <a:schemeClr val="bg1"/>
                </a:solidFill>
              </a:rPr>
              <a:t> </a:t>
            </a:r>
            <a:r>
              <a:rPr sz="2000" dirty="0">
                <a:solidFill>
                  <a:schemeClr val="bg1"/>
                </a:solidFill>
              </a:rPr>
              <a:t>of</a:t>
            </a:r>
            <a:r>
              <a:rPr sz="2000" spc="8" dirty="0">
                <a:solidFill>
                  <a:schemeClr val="bg1"/>
                </a:solidFill>
              </a:rPr>
              <a:t> </a:t>
            </a:r>
            <a:r>
              <a:rPr sz="2000" b="1" dirty="0">
                <a:solidFill>
                  <a:srgbClr val="92D050"/>
                </a:solidFill>
              </a:rPr>
              <a:t>interleaving</a:t>
            </a:r>
            <a:r>
              <a:rPr sz="2000" spc="-11" dirty="0">
                <a:solidFill>
                  <a:srgbClr val="7DAE41"/>
                </a:solidFill>
              </a:rPr>
              <a:t> </a:t>
            </a:r>
            <a:r>
              <a:rPr sz="2000" dirty="0">
                <a:solidFill>
                  <a:schemeClr val="bg1"/>
                </a:solidFill>
              </a:rPr>
              <a:t>and</a:t>
            </a:r>
            <a:r>
              <a:rPr sz="2000" dirty="0"/>
              <a:t> </a:t>
            </a:r>
            <a:r>
              <a:rPr sz="2000" spc="-405" dirty="0"/>
              <a:t> </a:t>
            </a:r>
            <a:r>
              <a:rPr sz="2000" b="1" dirty="0">
                <a:solidFill>
                  <a:srgbClr val="92D050"/>
                </a:solidFill>
              </a:rPr>
              <a:t>spaced</a:t>
            </a:r>
            <a:r>
              <a:rPr sz="2000" b="1" spc="-34" dirty="0">
                <a:solidFill>
                  <a:srgbClr val="92D050"/>
                </a:solidFill>
              </a:rPr>
              <a:t> </a:t>
            </a:r>
            <a:r>
              <a:rPr sz="2000" b="1" dirty="0">
                <a:solidFill>
                  <a:srgbClr val="92D050"/>
                </a:solidFill>
              </a:rPr>
              <a:t>practice</a:t>
            </a:r>
            <a:r>
              <a:rPr sz="2000" b="1" spc="-11" dirty="0">
                <a:solidFill>
                  <a:srgbClr val="92D050"/>
                </a:solidFill>
              </a:rPr>
              <a:t> </a:t>
            </a:r>
            <a:r>
              <a:rPr sz="2000" dirty="0">
                <a:solidFill>
                  <a:schemeClr val="bg1"/>
                </a:solidFill>
              </a:rPr>
              <a:t>for</a:t>
            </a:r>
            <a:r>
              <a:rPr sz="2000" spc="-23" dirty="0">
                <a:solidFill>
                  <a:schemeClr val="bg1"/>
                </a:solidFill>
              </a:rPr>
              <a:t> </a:t>
            </a:r>
            <a:r>
              <a:rPr sz="2000" dirty="0">
                <a:solidFill>
                  <a:schemeClr val="bg1"/>
                </a:solidFill>
              </a:rPr>
              <a:t>knowledge</a:t>
            </a:r>
            <a:r>
              <a:rPr sz="2000" spc="-19" dirty="0">
                <a:solidFill>
                  <a:schemeClr val="bg1"/>
                </a:solidFill>
              </a:rPr>
              <a:t> </a:t>
            </a:r>
            <a:r>
              <a:rPr sz="2000" dirty="0">
                <a:solidFill>
                  <a:schemeClr val="bg1"/>
                </a:solidFill>
              </a:rPr>
              <a:t>retention</a:t>
            </a:r>
            <a:r>
              <a:rPr sz="2000" spc="-19" dirty="0">
                <a:solidFill>
                  <a:schemeClr val="bg1"/>
                </a:solidFill>
              </a:rPr>
              <a:t> </a:t>
            </a:r>
            <a:r>
              <a:rPr sz="2000" dirty="0">
                <a:solidFill>
                  <a:schemeClr val="bg1"/>
                </a:solidFill>
              </a:rPr>
              <a:t>and</a:t>
            </a:r>
            <a:r>
              <a:rPr sz="2000" spc="-11" dirty="0">
                <a:solidFill>
                  <a:schemeClr val="bg1"/>
                </a:solidFill>
              </a:rPr>
              <a:t> </a:t>
            </a:r>
            <a:r>
              <a:rPr sz="2000" dirty="0">
                <a:solidFill>
                  <a:schemeClr val="bg1"/>
                </a:solidFill>
              </a:rPr>
              <a:t>recall.</a:t>
            </a:r>
          </a:p>
          <a:p>
            <a:pPr marL="352425" indent="-342900">
              <a:buChar char="•"/>
              <a:tabLst>
                <a:tab pos="351949" algn="l"/>
                <a:tab pos="352425" algn="l"/>
              </a:tabLst>
            </a:pPr>
            <a:r>
              <a:rPr sz="2000" dirty="0">
                <a:solidFill>
                  <a:schemeClr val="bg1"/>
                </a:solidFill>
              </a:rPr>
              <a:t>Blocks</a:t>
            </a:r>
            <a:r>
              <a:rPr sz="2000" spc="-19" dirty="0">
                <a:solidFill>
                  <a:schemeClr val="bg1"/>
                </a:solidFill>
              </a:rPr>
              <a:t> </a:t>
            </a:r>
            <a:r>
              <a:rPr sz="2000" dirty="0">
                <a:solidFill>
                  <a:schemeClr val="bg1"/>
                </a:solidFill>
              </a:rPr>
              <a:t>in</a:t>
            </a:r>
            <a:r>
              <a:rPr sz="2000" spc="-23" dirty="0">
                <a:solidFill>
                  <a:schemeClr val="bg1"/>
                </a:solidFill>
              </a:rPr>
              <a:t> </a:t>
            </a:r>
            <a:r>
              <a:rPr sz="2000" dirty="0">
                <a:solidFill>
                  <a:schemeClr val="bg1"/>
                </a:solidFill>
              </a:rPr>
              <a:t>Y2 </a:t>
            </a:r>
            <a:r>
              <a:rPr sz="2000" b="1" dirty="0">
                <a:solidFill>
                  <a:srgbClr val="92D050"/>
                </a:solidFill>
              </a:rPr>
              <a:t>build on</a:t>
            </a:r>
            <a:r>
              <a:rPr sz="2000" b="1" spc="-8" dirty="0">
                <a:solidFill>
                  <a:srgbClr val="92D050"/>
                </a:solidFill>
              </a:rPr>
              <a:t> </a:t>
            </a:r>
            <a:r>
              <a:rPr sz="2000" b="1" dirty="0">
                <a:solidFill>
                  <a:srgbClr val="92D050"/>
                </a:solidFill>
              </a:rPr>
              <a:t>the</a:t>
            </a:r>
            <a:r>
              <a:rPr sz="2000" b="1" spc="-15" dirty="0">
                <a:solidFill>
                  <a:srgbClr val="92D050"/>
                </a:solidFill>
              </a:rPr>
              <a:t> </a:t>
            </a:r>
            <a:r>
              <a:rPr sz="2000" b="1" dirty="0">
                <a:solidFill>
                  <a:srgbClr val="92D050"/>
                </a:solidFill>
              </a:rPr>
              <a:t>foundations</a:t>
            </a:r>
            <a:r>
              <a:rPr sz="2000" b="1" spc="-26" dirty="0">
                <a:solidFill>
                  <a:srgbClr val="92D050"/>
                </a:solidFill>
              </a:rPr>
              <a:t> </a:t>
            </a:r>
            <a:r>
              <a:rPr sz="2000" dirty="0">
                <a:solidFill>
                  <a:schemeClr val="bg1"/>
                </a:solidFill>
              </a:rPr>
              <a:t>encountered</a:t>
            </a:r>
            <a:r>
              <a:rPr sz="2000" spc="-26" dirty="0">
                <a:solidFill>
                  <a:schemeClr val="bg1"/>
                </a:solidFill>
              </a:rPr>
              <a:t> </a:t>
            </a:r>
            <a:r>
              <a:rPr sz="2000" dirty="0">
                <a:solidFill>
                  <a:schemeClr val="bg1"/>
                </a:solidFill>
              </a:rPr>
              <a:t>in</a:t>
            </a:r>
            <a:r>
              <a:rPr sz="2000" spc="-30" dirty="0">
                <a:solidFill>
                  <a:schemeClr val="bg1"/>
                </a:solidFill>
              </a:rPr>
              <a:t> </a:t>
            </a:r>
            <a:r>
              <a:rPr sz="2000" dirty="0">
                <a:solidFill>
                  <a:schemeClr val="bg1"/>
                </a:solidFill>
              </a:rPr>
              <a:t>Y1,</a:t>
            </a:r>
            <a:r>
              <a:rPr sz="2000" spc="-4" dirty="0">
                <a:solidFill>
                  <a:schemeClr val="bg1"/>
                </a:solidFill>
              </a:rPr>
              <a:t> to</a:t>
            </a:r>
            <a:r>
              <a:rPr sz="2000" spc="-8" dirty="0">
                <a:solidFill>
                  <a:schemeClr val="bg1"/>
                </a:solidFill>
              </a:rPr>
              <a:t> </a:t>
            </a:r>
            <a:r>
              <a:rPr sz="2000" b="1" dirty="0">
                <a:solidFill>
                  <a:srgbClr val="92D050"/>
                </a:solidFill>
              </a:rPr>
              <a:t>develop</a:t>
            </a:r>
            <a:r>
              <a:rPr sz="2000" b="1" spc="-11" dirty="0">
                <a:solidFill>
                  <a:srgbClr val="92D050"/>
                </a:solidFill>
              </a:rPr>
              <a:t> </a:t>
            </a:r>
            <a:r>
              <a:rPr sz="2000" b="1" spc="-15" dirty="0">
                <a:solidFill>
                  <a:srgbClr val="92D050"/>
                </a:solidFill>
              </a:rPr>
              <a:t>mastery.</a:t>
            </a:r>
            <a:endParaRPr sz="2000" b="1" dirty="0">
              <a:solidFill>
                <a:srgbClr val="92D050"/>
              </a:solidFill>
            </a:endParaRPr>
          </a:p>
        </p:txBody>
      </p:sp>
      <p:grpSp>
        <p:nvGrpSpPr>
          <p:cNvPr id="7" name="object 7"/>
          <p:cNvGrpSpPr/>
          <p:nvPr/>
        </p:nvGrpSpPr>
        <p:grpSpPr>
          <a:xfrm>
            <a:off x="116377" y="3588458"/>
            <a:ext cx="8907780" cy="2381250"/>
            <a:chOff x="129539" y="2976372"/>
            <a:chExt cx="11877040" cy="3175000"/>
          </a:xfrm>
        </p:grpSpPr>
        <p:pic>
          <p:nvPicPr>
            <p:cNvPr id="8" name="object 8"/>
            <p:cNvPicPr/>
            <p:nvPr/>
          </p:nvPicPr>
          <p:blipFill>
            <a:blip r:embed="rId5" cstate="print"/>
            <a:stretch>
              <a:fillRect/>
            </a:stretch>
          </p:blipFill>
          <p:spPr>
            <a:xfrm>
              <a:off x="129539" y="2976372"/>
              <a:ext cx="5972556" cy="3174491"/>
            </a:xfrm>
            <a:prstGeom prst="rect">
              <a:avLst/>
            </a:prstGeom>
          </p:spPr>
        </p:pic>
        <p:pic>
          <p:nvPicPr>
            <p:cNvPr id="9" name="object 9"/>
            <p:cNvPicPr/>
            <p:nvPr/>
          </p:nvPicPr>
          <p:blipFill>
            <a:blip r:embed="rId6" cstate="print"/>
            <a:stretch>
              <a:fillRect/>
            </a:stretch>
          </p:blipFill>
          <p:spPr>
            <a:xfrm>
              <a:off x="6095999" y="2976372"/>
              <a:ext cx="5910072" cy="3095243"/>
            </a:xfrm>
            <a:prstGeom prst="rect">
              <a:avLst/>
            </a:prstGeom>
          </p:spPr>
        </p:pic>
      </p:grpSp>
      <p:sp>
        <p:nvSpPr>
          <p:cNvPr id="10" name="Rectangle 9">
            <a:extLst>
              <a:ext uri="{FF2B5EF4-FFF2-40B4-BE49-F238E27FC236}">
                <a16:creationId xmlns:a16="http://schemas.microsoft.com/office/drawing/2014/main" id="{4B6AF9AA-7B74-45DD-A0FD-53F135CA19E3}"/>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8DC2BB1-C343-48A9-AF3E-74EDFB866381}"/>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oogle Shape;235;p24">
            <a:extLst>
              <a:ext uri="{FF2B5EF4-FFF2-40B4-BE49-F238E27FC236}">
                <a16:creationId xmlns:a16="http://schemas.microsoft.com/office/drawing/2014/main" id="{E0A00FF6-CB95-40F1-8DD5-435567586E24}"/>
              </a:ext>
            </a:extLst>
          </p:cNvPr>
          <p:cNvGrpSpPr/>
          <p:nvPr/>
        </p:nvGrpSpPr>
        <p:grpSpPr>
          <a:xfrm>
            <a:off x="318357" y="6592971"/>
            <a:ext cx="920730" cy="153888"/>
            <a:chOff x="299405" y="6581924"/>
            <a:chExt cx="920730" cy="153888"/>
          </a:xfrm>
        </p:grpSpPr>
        <p:sp>
          <p:nvSpPr>
            <p:cNvPr id="13" name="Google Shape;236;p24">
              <a:hlinkClick r:id="rId7" action="ppaction://hlinksldjump"/>
              <a:extLst>
                <a:ext uri="{FF2B5EF4-FFF2-40B4-BE49-F238E27FC236}">
                  <a16:creationId xmlns:a16="http://schemas.microsoft.com/office/drawing/2014/main" id="{1E23C08B-27F0-41FC-8A71-0698C21798D2}"/>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237;p24">
              <a:hlinkClick r:id="rId7" action="ppaction://hlinksldjump"/>
              <a:extLst>
                <a:ext uri="{FF2B5EF4-FFF2-40B4-BE49-F238E27FC236}">
                  <a16:creationId xmlns:a16="http://schemas.microsoft.com/office/drawing/2014/main" id="{5D292F32-7091-4488-BA38-A3F2E4E701DA}"/>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194" y="429234"/>
            <a:ext cx="8234706" cy="792000"/>
          </a:xfrm>
          <a:prstGeom prst="rect">
            <a:avLst/>
          </a:prstGeom>
          <a:solidFill>
            <a:srgbClr val="F8DAE6"/>
          </a:solidFill>
        </p:spPr>
        <p:txBody>
          <a:bodyPr spcFirstLastPara="1" vert="horz" wrap="square" lIns="0" tIns="9525" rIns="0" bIns="0" rtlCol="0" anchor="ctr" anchorCtr="0">
            <a:spAutoFit/>
          </a:bodyPr>
          <a:lstStyle/>
          <a:p>
            <a:pPr marL="466725" indent="-457200">
              <a:lnSpc>
                <a:spcPct val="100000"/>
              </a:lnSpc>
              <a:spcBef>
                <a:spcPts val="75"/>
              </a:spcBef>
              <a:buClr>
                <a:srgbClr val="4BA124"/>
              </a:buClr>
              <a:buFont typeface="Roboto Black" panose="020B0604020202020204" charset="0"/>
              <a:buChar char="►"/>
            </a:pPr>
            <a:r>
              <a:rPr sz="3200" spc="-4" dirty="0">
                <a:latin typeface="Sofia Pro" panose="020B0000000000000000" pitchFamily="34" charset="0"/>
              </a:rPr>
              <a:t>How</a:t>
            </a:r>
            <a:r>
              <a:rPr sz="3200" spc="-8" dirty="0">
                <a:latin typeface="Sofia Pro" panose="020B0000000000000000" pitchFamily="34" charset="0"/>
              </a:rPr>
              <a:t> </a:t>
            </a:r>
            <a:r>
              <a:rPr sz="3200" dirty="0">
                <a:latin typeface="Sofia Pro" panose="020B0000000000000000" pitchFamily="34" charset="0"/>
              </a:rPr>
              <a:t>is</a:t>
            </a:r>
            <a:r>
              <a:rPr sz="3200" spc="-4" dirty="0">
                <a:latin typeface="Sofia Pro" panose="020B0000000000000000" pitchFamily="34" charset="0"/>
              </a:rPr>
              <a:t> </a:t>
            </a:r>
            <a:r>
              <a:rPr sz="3200" dirty="0">
                <a:latin typeface="Sofia Pro" panose="020B0000000000000000" pitchFamily="34" charset="0"/>
              </a:rPr>
              <a:t>the</a:t>
            </a:r>
            <a:r>
              <a:rPr sz="3200" spc="-15" dirty="0">
                <a:latin typeface="Sofia Pro" panose="020B0000000000000000" pitchFamily="34" charset="0"/>
              </a:rPr>
              <a:t> </a:t>
            </a:r>
            <a:r>
              <a:rPr sz="3200" spc="-4" dirty="0">
                <a:latin typeface="Sofia Pro" panose="020B0000000000000000" pitchFamily="34" charset="0"/>
              </a:rPr>
              <a:t>Programme</a:t>
            </a:r>
            <a:r>
              <a:rPr sz="3200" spc="8" dirty="0">
                <a:latin typeface="Sofia Pro" panose="020B0000000000000000" pitchFamily="34" charset="0"/>
              </a:rPr>
              <a:t> </a:t>
            </a:r>
            <a:r>
              <a:rPr sz="3200" spc="-4" dirty="0">
                <a:latin typeface="Sofia Pro" panose="020B0000000000000000" pitchFamily="34" charset="0"/>
              </a:rPr>
              <a:t>content </a:t>
            </a:r>
            <a:r>
              <a:rPr sz="3200" dirty="0">
                <a:latin typeface="Sofia Pro" panose="020B0000000000000000" pitchFamily="34" charset="0"/>
              </a:rPr>
              <a:t>delivered?</a:t>
            </a:r>
          </a:p>
        </p:txBody>
      </p:sp>
      <p:pic>
        <p:nvPicPr>
          <p:cNvPr id="3" name="object 3"/>
          <p:cNvPicPr/>
          <p:nvPr/>
        </p:nvPicPr>
        <p:blipFill>
          <a:blip r:embed="rId2" cstate="print"/>
          <a:stretch>
            <a:fillRect/>
          </a:stretch>
        </p:blipFill>
        <p:spPr>
          <a:xfrm>
            <a:off x="8357235" y="6322472"/>
            <a:ext cx="517779" cy="302894"/>
          </a:xfrm>
          <a:prstGeom prst="rect">
            <a:avLst/>
          </a:prstGeom>
        </p:spPr>
      </p:pic>
      <p:pic>
        <p:nvPicPr>
          <p:cNvPr id="4" name="object 4"/>
          <p:cNvPicPr/>
          <p:nvPr/>
        </p:nvPicPr>
        <p:blipFill>
          <a:blip r:embed="rId3" cstate="print"/>
          <a:stretch>
            <a:fillRect/>
          </a:stretch>
        </p:blipFill>
        <p:spPr>
          <a:xfrm>
            <a:off x="7183564" y="6371106"/>
            <a:ext cx="1091618" cy="293750"/>
          </a:xfrm>
          <a:prstGeom prst="rect">
            <a:avLst/>
          </a:prstGeom>
        </p:spPr>
      </p:pic>
      <p:pic>
        <p:nvPicPr>
          <p:cNvPr id="5" name="object 5"/>
          <p:cNvPicPr/>
          <p:nvPr/>
        </p:nvPicPr>
        <p:blipFill>
          <a:blip r:embed="rId4" cstate="print"/>
          <a:stretch>
            <a:fillRect/>
          </a:stretch>
        </p:blipFill>
        <p:spPr>
          <a:xfrm>
            <a:off x="1719358" y="6392363"/>
            <a:ext cx="1204722" cy="293750"/>
          </a:xfrm>
          <a:prstGeom prst="rect">
            <a:avLst/>
          </a:prstGeom>
        </p:spPr>
      </p:pic>
      <p:pic>
        <p:nvPicPr>
          <p:cNvPr id="6" name="object 6"/>
          <p:cNvPicPr/>
          <p:nvPr/>
        </p:nvPicPr>
        <p:blipFill>
          <a:blip r:embed="rId5" cstate="print"/>
          <a:stretch>
            <a:fillRect/>
          </a:stretch>
        </p:blipFill>
        <p:spPr>
          <a:xfrm>
            <a:off x="4159377" y="1935607"/>
            <a:ext cx="4565523" cy="3639121"/>
          </a:xfrm>
          <a:prstGeom prst="rect">
            <a:avLst/>
          </a:prstGeom>
        </p:spPr>
      </p:pic>
      <p:sp>
        <p:nvSpPr>
          <p:cNvPr id="7" name="object 7"/>
          <p:cNvSpPr txBox="1"/>
          <p:nvPr/>
        </p:nvSpPr>
        <p:spPr>
          <a:xfrm>
            <a:off x="523875" y="1583722"/>
            <a:ext cx="3595688" cy="4036842"/>
          </a:xfrm>
          <a:prstGeom prst="rect">
            <a:avLst/>
          </a:prstGeom>
          <a:solidFill>
            <a:srgbClr val="1550C8"/>
          </a:solidFill>
        </p:spPr>
        <p:txBody>
          <a:bodyPr vert="horz" wrap="square" lIns="0" tIns="10001" rIns="0" bIns="0" rtlCol="0">
            <a:spAutoFit/>
          </a:bodyPr>
          <a:lstStyle/>
          <a:p>
            <a:pPr marL="352425" indent="-342900">
              <a:spcBef>
                <a:spcPts val="79"/>
              </a:spcBef>
              <a:buChar char="•"/>
              <a:tabLst>
                <a:tab pos="351949" algn="l"/>
                <a:tab pos="352425" algn="l"/>
              </a:tabLst>
            </a:pPr>
            <a:r>
              <a:rPr sz="2000" dirty="0">
                <a:solidFill>
                  <a:schemeClr val="bg1"/>
                </a:solidFill>
              </a:rPr>
              <a:t>There</a:t>
            </a:r>
            <a:r>
              <a:rPr sz="2000" spc="-23" dirty="0">
                <a:solidFill>
                  <a:schemeClr val="bg1"/>
                </a:solidFill>
              </a:rPr>
              <a:t> </a:t>
            </a:r>
            <a:r>
              <a:rPr sz="2000" dirty="0">
                <a:solidFill>
                  <a:schemeClr val="bg1"/>
                </a:solidFill>
              </a:rPr>
              <a:t>are</a:t>
            </a:r>
            <a:r>
              <a:rPr sz="2000" spc="-8" dirty="0">
                <a:solidFill>
                  <a:schemeClr val="bg1"/>
                </a:solidFill>
              </a:rPr>
              <a:t> </a:t>
            </a:r>
            <a:r>
              <a:rPr sz="2000" dirty="0">
                <a:solidFill>
                  <a:schemeClr val="bg1"/>
                </a:solidFill>
              </a:rPr>
              <a:t>a</a:t>
            </a:r>
            <a:r>
              <a:rPr sz="2000" spc="-8" dirty="0">
                <a:solidFill>
                  <a:schemeClr val="bg1"/>
                </a:solidFill>
              </a:rPr>
              <a:t> </a:t>
            </a:r>
            <a:r>
              <a:rPr sz="2000" dirty="0">
                <a:solidFill>
                  <a:schemeClr val="bg1"/>
                </a:solidFill>
              </a:rPr>
              <a:t>number</a:t>
            </a:r>
            <a:r>
              <a:rPr sz="2000" spc="-19" dirty="0">
                <a:solidFill>
                  <a:schemeClr val="bg1"/>
                </a:solidFill>
              </a:rPr>
              <a:t> </a:t>
            </a:r>
            <a:r>
              <a:rPr sz="2000" dirty="0">
                <a:solidFill>
                  <a:schemeClr val="bg1"/>
                </a:solidFill>
              </a:rPr>
              <a:t>of</a:t>
            </a:r>
            <a:r>
              <a:rPr sz="2000" spc="-8" dirty="0">
                <a:solidFill>
                  <a:schemeClr val="bg1"/>
                </a:solidFill>
              </a:rPr>
              <a:t> </a:t>
            </a:r>
            <a:r>
              <a:rPr sz="2000" dirty="0">
                <a:solidFill>
                  <a:schemeClr val="bg1"/>
                </a:solidFill>
              </a:rPr>
              <a:t>Programme</a:t>
            </a:r>
            <a:r>
              <a:rPr sz="2000" spc="-30" dirty="0">
                <a:solidFill>
                  <a:schemeClr val="bg1"/>
                </a:solidFill>
              </a:rPr>
              <a:t> </a:t>
            </a:r>
            <a:r>
              <a:rPr sz="2000" dirty="0">
                <a:solidFill>
                  <a:schemeClr val="bg1"/>
                </a:solidFill>
              </a:rPr>
              <a:t>components,</a:t>
            </a:r>
            <a:r>
              <a:rPr sz="2000" spc="-30" dirty="0">
                <a:solidFill>
                  <a:schemeClr val="bg1"/>
                </a:solidFill>
              </a:rPr>
              <a:t> </a:t>
            </a:r>
            <a:r>
              <a:rPr sz="2000" dirty="0">
                <a:solidFill>
                  <a:schemeClr val="bg1"/>
                </a:solidFill>
              </a:rPr>
              <a:t>as</a:t>
            </a:r>
            <a:r>
              <a:rPr sz="2000" spc="-11" dirty="0">
                <a:solidFill>
                  <a:schemeClr val="bg1"/>
                </a:solidFill>
              </a:rPr>
              <a:t> </a:t>
            </a:r>
            <a:r>
              <a:rPr sz="2000" dirty="0">
                <a:solidFill>
                  <a:schemeClr val="bg1"/>
                </a:solidFill>
              </a:rPr>
              <a:t>summarised</a:t>
            </a:r>
            <a:r>
              <a:rPr sz="2000" spc="-30" dirty="0">
                <a:solidFill>
                  <a:schemeClr val="bg1"/>
                </a:solidFill>
              </a:rPr>
              <a:t> </a:t>
            </a:r>
            <a:r>
              <a:rPr sz="2000" dirty="0">
                <a:solidFill>
                  <a:schemeClr val="bg1"/>
                </a:solidFill>
              </a:rPr>
              <a:t>here:</a:t>
            </a:r>
            <a:endParaRPr lang="en-GB" sz="2000" dirty="0">
              <a:solidFill>
                <a:schemeClr val="bg1"/>
              </a:solidFill>
            </a:endParaRPr>
          </a:p>
          <a:p>
            <a:pPr marL="352425" indent="-342900">
              <a:spcBef>
                <a:spcPts val="79"/>
              </a:spcBef>
              <a:buChar char="•"/>
              <a:tabLst>
                <a:tab pos="351949" algn="l"/>
                <a:tab pos="352425" algn="l"/>
              </a:tabLst>
            </a:pPr>
            <a:r>
              <a:rPr lang="en-GB" sz="2000" spc="-19" dirty="0">
                <a:solidFill>
                  <a:schemeClr val="bg1"/>
                </a:solidFill>
              </a:rPr>
              <a:t>The next two slides </a:t>
            </a:r>
            <a:r>
              <a:rPr sz="2000" dirty="0">
                <a:solidFill>
                  <a:schemeClr val="bg1"/>
                </a:solidFill>
              </a:rPr>
              <a:t>show the</a:t>
            </a:r>
            <a:r>
              <a:rPr sz="2000" dirty="0"/>
              <a:t> </a:t>
            </a:r>
            <a:r>
              <a:rPr sz="2000" spc="4" dirty="0"/>
              <a:t> </a:t>
            </a:r>
            <a:r>
              <a:rPr sz="2000" b="1" dirty="0">
                <a:solidFill>
                  <a:srgbClr val="92D050"/>
                </a:solidFill>
              </a:rPr>
              <a:t>delivery</a:t>
            </a:r>
            <a:r>
              <a:rPr sz="2000" b="1" spc="-19" dirty="0">
                <a:solidFill>
                  <a:srgbClr val="92D050"/>
                </a:solidFill>
              </a:rPr>
              <a:t> </a:t>
            </a:r>
            <a:r>
              <a:rPr sz="2000" b="1" dirty="0">
                <a:solidFill>
                  <a:srgbClr val="92D050"/>
                </a:solidFill>
              </a:rPr>
              <a:t>models</a:t>
            </a:r>
            <a:r>
              <a:rPr sz="2000" b="1" spc="-30" dirty="0">
                <a:solidFill>
                  <a:srgbClr val="92D050"/>
                </a:solidFill>
              </a:rPr>
              <a:t> </a:t>
            </a:r>
            <a:r>
              <a:rPr sz="2000" dirty="0">
                <a:solidFill>
                  <a:schemeClr val="bg1"/>
                </a:solidFill>
              </a:rPr>
              <a:t>for</a:t>
            </a:r>
            <a:r>
              <a:rPr sz="2000" spc="-23" dirty="0">
                <a:solidFill>
                  <a:schemeClr val="bg1"/>
                </a:solidFill>
              </a:rPr>
              <a:t> </a:t>
            </a:r>
            <a:r>
              <a:rPr sz="2000" spc="-41" dirty="0">
                <a:solidFill>
                  <a:schemeClr val="bg1"/>
                </a:solidFill>
              </a:rPr>
              <a:t>ECTs</a:t>
            </a:r>
            <a:r>
              <a:rPr sz="2000" spc="-19" dirty="0">
                <a:solidFill>
                  <a:schemeClr val="bg1"/>
                </a:solidFill>
              </a:rPr>
              <a:t> </a:t>
            </a:r>
            <a:r>
              <a:rPr sz="2000" dirty="0">
                <a:solidFill>
                  <a:schemeClr val="bg1"/>
                </a:solidFill>
              </a:rPr>
              <a:t>and </a:t>
            </a:r>
            <a:r>
              <a:rPr sz="2000" spc="-409" dirty="0">
                <a:solidFill>
                  <a:schemeClr val="bg1"/>
                </a:solidFill>
              </a:rPr>
              <a:t> </a:t>
            </a:r>
            <a:r>
              <a:rPr sz="2000" dirty="0">
                <a:solidFill>
                  <a:schemeClr val="bg1"/>
                </a:solidFill>
              </a:rPr>
              <a:t>Mentors</a:t>
            </a:r>
            <a:r>
              <a:rPr sz="2000" spc="-26" dirty="0">
                <a:solidFill>
                  <a:schemeClr val="bg1"/>
                </a:solidFill>
              </a:rPr>
              <a:t> </a:t>
            </a:r>
            <a:r>
              <a:rPr sz="2000" spc="-11" dirty="0">
                <a:solidFill>
                  <a:schemeClr val="bg1"/>
                </a:solidFill>
              </a:rPr>
              <a:t>respectively.</a:t>
            </a:r>
            <a:endParaRPr lang="en-GB" sz="2000" spc="-11" dirty="0">
              <a:solidFill>
                <a:schemeClr val="bg1"/>
              </a:solidFill>
            </a:endParaRPr>
          </a:p>
          <a:p>
            <a:pPr marL="352425" indent="-342900">
              <a:spcBef>
                <a:spcPts val="79"/>
              </a:spcBef>
              <a:buChar char="•"/>
              <a:tabLst>
                <a:tab pos="351949" algn="l"/>
                <a:tab pos="352425" algn="l"/>
              </a:tabLst>
            </a:pPr>
            <a:r>
              <a:rPr sz="2000" dirty="0">
                <a:solidFill>
                  <a:schemeClr val="bg1"/>
                </a:solidFill>
              </a:rPr>
              <a:t>The </a:t>
            </a:r>
            <a:r>
              <a:rPr sz="2000" b="1" dirty="0">
                <a:solidFill>
                  <a:srgbClr val="92D050"/>
                </a:solidFill>
              </a:rPr>
              <a:t>Self-directed study </a:t>
            </a:r>
            <a:r>
              <a:rPr sz="2000" b="1" spc="4" dirty="0">
                <a:solidFill>
                  <a:srgbClr val="92D050"/>
                </a:solidFill>
              </a:rPr>
              <a:t> </a:t>
            </a:r>
            <a:r>
              <a:rPr sz="2000" b="1" dirty="0">
                <a:solidFill>
                  <a:srgbClr val="92D050"/>
                </a:solidFill>
              </a:rPr>
              <a:t>materials </a:t>
            </a:r>
            <a:r>
              <a:rPr sz="2000" spc="-4" dirty="0">
                <a:solidFill>
                  <a:schemeClr val="bg1"/>
                </a:solidFill>
              </a:rPr>
              <a:t>(called ‘Reading </a:t>
            </a:r>
            <a:r>
              <a:rPr sz="2000" dirty="0">
                <a:solidFill>
                  <a:schemeClr val="bg1"/>
                </a:solidFill>
              </a:rPr>
              <a:t>&amp; </a:t>
            </a:r>
            <a:r>
              <a:rPr sz="2000" spc="4" dirty="0">
                <a:solidFill>
                  <a:schemeClr val="bg1"/>
                </a:solidFill>
              </a:rPr>
              <a:t> </a:t>
            </a:r>
            <a:r>
              <a:rPr sz="2000" spc="-4" dirty="0">
                <a:solidFill>
                  <a:schemeClr val="bg1"/>
                </a:solidFill>
              </a:rPr>
              <a:t>Reflection’ </a:t>
            </a:r>
            <a:r>
              <a:rPr sz="2000" dirty="0">
                <a:solidFill>
                  <a:schemeClr val="bg1"/>
                </a:solidFill>
              </a:rPr>
              <a:t>for Mentors) are </a:t>
            </a:r>
            <a:r>
              <a:rPr sz="2000" spc="-4" dirty="0">
                <a:solidFill>
                  <a:schemeClr val="bg1"/>
                </a:solidFill>
              </a:rPr>
              <a:t>all </a:t>
            </a:r>
            <a:r>
              <a:rPr sz="2000" spc="-409" dirty="0">
                <a:solidFill>
                  <a:schemeClr val="bg1"/>
                </a:solidFill>
              </a:rPr>
              <a:t> </a:t>
            </a:r>
            <a:r>
              <a:rPr sz="2000" dirty="0">
                <a:solidFill>
                  <a:schemeClr val="bg1"/>
                </a:solidFill>
              </a:rPr>
              <a:t>hosted online, along with a </a:t>
            </a:r>
            <a:r>
              <a:rPr sz="2000" spc="4" dirty="0">
                <a:solidFill>
                  <a:schemeClr val="bg1"/>
                </a:solidFill>
              </a:rPr>
              <a:t> </a:t>
            </a:r>
            <a:r>
              <a:rPr sz="2000" dirty="0">
                <a:solidFill>
                  <a:schemeClr val="bg1"/>
                </a:solidFill>
              </a:rPr>
              <a:t>wealth</a:t>
            </a:r>
            <a:r>
              <a:rPr sz="2000" spc="-30" dirty="0">
                <a:solidFill>
                  <a:schemeClr val="bg1"/>
                </a:solidFill>
              </a:rPr>
              <a:t> </a:t>
            </a:r>
            <a:r>
              <a:rPr sz="2000" dirty="0">
                <a:solidFill>
                  <a:schemeClr val="bg1"/>
                </a:solidFill>
              </a:rPr>
              <a:t>of</a:t>
            </a:r>
            <a:r>
              <a:rPr sz="2000" spc="-26" dirty="0">
                <a:solidFill>
                  <a:schemeClr val="bg1"/>
                </a:solidFill>
              </a:rPr>
              <a:t> </a:t>
            </a:r>
            <a:r>
              <a:rPr sz="2000" dirty="0">
                <a:solidFill>
                  <a:schemeClr val="bg1"/>
                </a:solidFill>
              </a:rPr>
              <a:t>additional</a:t>
            </a:r>
            <a:r>
              <a:rPr sz="2000" spc="-11" dirty="0">
                <a:solidFill>
                  <a:schemeClr val="bg1"/>
                </a:solidFill>
              </a:rPr>
              <a:t> </a:t>
            </a:r>
            <a:r>
              <a:rPr sz="2000" dirty="0">
                <a:solidFill>
                  <a:schemeClr val="bg1"/>
                </a:solidFill>
              </a:rPr>
              <a:t>resources, </a:t>
            </a:r>
            <a:r>
              <a:rPr sz="2000" spc="-405" dirty="0">
                <a:solidFill>
                  <a:schemeClr val="bg1"/>
                </a:solidFill>
              </a:rPr>
              <a:t> </a:t>
            </a:r>
            <a:r>
              <a:rPr sz="2000" dirty="0">
                <a:solidFill>
                  <a:schemeClr val="bg1"/>
                </a:solidFill>
              </a:rPr>
              <a:t>including videos, blogs and </a:t>
            </a:r>
            <a:r>
              <a:rPr sz="2000" spc="4" dirty="0">
                <a:solidFill>
                  <a:schemeClr val="bg1"/>
                </a:solidFill>
              </a:rPr>
              <a:t> </a:t>
            </a:r>
            <a:r>
              <a:rPr sz="2000" dirty="0">
                <a:solidFill>
                  <a:schemeClr val="bg1"/>
                </a:solidFill>
              </a:rPr>
              <a:t>podcasts.</a:t>
            </a:r>
          </a:p>
        </p:txBody>
      </p:sp>
      <p:sp>
        <p:nvSpPr>
          <p:cNvPr id="8" name="Rectangle 7">
            <a:extLst>
              <a:ext uri="{FF2B5EF4-FFF2-40B4-BE49-F238E27FC236}">
                <a16:creationId xmlns:a16="http://schemas.microsoft.com/office/drawing/2014/main" id="{FF478B4C-FAE0-46C3-B5A2-03EB30774E1F}"/>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CDCBD54-892F-47B9-845F-BA60923F5912}"/>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oogle Shape;235;p24">
            <a:extLst>
              <a:ext uri="{FF2B5EF4-FFF2-40B4-BE49-F238E27FC236}">
                <a16:creationId xmlns:a16="http://schemas.microsoft.com/office/drawing/2014/main" id="{ECF1312C-2CC4-45EF-A0A9-5BE4F3D9B664}"/>
              </a:ext>
            </a:extLst>
          </p:cNvPr>
          <p:cNvGrpSpPr/>
          <p:nvPr/>
        </p:nvGrpSpPr>
        <p:grpSpPr>
          <a:xfrm>
            <a:off x="318357" y="6592971"/>
            <a:ext cx="920730" cy="153888"/>
            <a:chOff x="299405" y="6581924"/>
            <a:chExt cx="920730" cy="153888"/>
          </a:xfrm>
        </p:grpSpPr>
        <p:sp>
          <p:nvSpPr>
            <p:cNvPr id="11" name="Google Shape;236;p24">
              <a:hlinkClick r:id="rId6" action="ppaction://hlinksldjump"/>
              <a:extLst>
                <a:ext uri="{FF2B5EF4-FFF2-40B4-BE49-F238E27FC236}">
                  <a16:creationId xmlns:a16="http://schemas.microsoft.com/office/drawing/2014/main" id="{6345A6A3-1B97-43F4-9DF8-E5AD092AC44A}"/>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237;p24">
              <a:hlinkClick r:id="rId6" action="ppaction://hlinksldjump"/>
              <a:extLst>
                <a:ext uri="{FF2B5EF4-FFF2-40B4-BE49-F238E27FC236}">
                  <a16:creationId xmlns:a16="http://schemas.microsoft.com/office/drawing/2014/main" id="{11D0E333-1BC2-4047-B44D-0CF305F9F6DA}"/>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147" y="555725"/>
            <a:ext cx="8055503" cy="1007327"/>
          </a:xfrm>
          <a:prstGeom prst="rect">
            <a:avLst/>
          </a:prstGeom>
          <a:solidFill>
            <a:srgbClr val="F8DAE6"/>
          </a:solidFill>
        </p:spPr>
        <p:txBody>
          <a:bodyPr spcFirstLastPara="1" vert="horz" wrap="square" lIns="0" tIns="9525" rIns="0" bIns="0" rtlCol="0" anchor="ctr" anchorCtr="0">
            <a:spAutoFit/>
          </a:bodyPr>
          <a:lstStyle/>
          <a:p>
            <a:pPr marL="466725" indent="-457200">
              <a:lnSpc>
                <a:spcPct val="100000"/>
              </a:lnSpc>
              <a:spcBef>
                <a:spcPts val="75"/>
              </a:spcBef>
              <a:buClr>
                <a:srgbClr val="4BA124"/>
              </a:buClr>
              <a:buFont typeface="Roboto Black" panose="020B0604020202020204" charset="0"/>
              <a:buChar char="►"/>
            </a:pPr>
            <a:r>
              <a:rPr sz="3200" dirty="0">
                <a:latin typeface="Sofia Pro" panose="020B0000000000000000" pitchFamily="34" charset="0"/>
              </a:rPr>
              <a:t>What</a:t>
            </a:r>
            <a:r>
              <a:rPr sz="3200" spc="-11" dirty="0">
                <a:latin typeface="Sofia Pro" panose="020B0000000000000000" pitchFamily="34" charset="0"/>
              </a:rPr>
              <a:t> </a:t>
            </a:r>
            <a:r>
              <a:rPr sz="3200" dirty="0">
                <a:latin typeface="Sofia Pro" panose="020B0000000000000000" pitchFamily="34" charset="0"/>
              </a:rPr>
              <a:t>does</a:t>
            </a:r>
            <a:r>
              <a:rPr sz="3200" spc="-15" dirty="0">
                <a:latin typeface="Sofia Pro" panose="020B0000000000000000" pitchFamily="34" charset="0"/>
              </a:rPr>
              <a:t> </a:t>
            </a:r>
            <a:r>
              <a:rPr sz="3200" dirty="0">
                <a:latin typeface="Sofia Pro" panose="020B0000000000000000" pitchFamily="34" charset="0"/>
              </a:rPr>
              <a:t>the</a:t>
            </a:r>
            <a:r>
              <a:rPr sz="3200" spc="-19" dirty="0">
                <a:latin typeface="Sofia Pro" panose="020B0000000000000000" pitchFamily="34" charset="0"/>
              </a:rPr>
              <a:t> </a:t>
            </a:r>
            <a:r>
              <a:rPr sz="3200" dirty="0">
                <a:latin typeface="Sofia Pro" panose="020B0000000000000000" pitchFamily="34" charset="0"/>
              </a:rPr>
              <a:t>delivery</a:t>
            </a:r>
            <a:r>
              <a:rPr sz="3200" spc="-11" dirty="0">
                <a:latin typeface="Sofia Pro" panose="020B0000000000000000" pitchFamily="34" charset="0"/>
              </a:rPr>
              <a:t> </a:t>
            </a:r>
            <a:r>
              <a:rPr sz="3200" dirty="0">
                <a:latin typeface="Sofia Pro" panose="020B0000000000000000" pitchFamily="34" charset="0"/>
              </a:rPr>
              <a:t>model</a:t>
            </a:r>
            <a:r>
              <a:rPr sz="3200" spc="-8" dirty="0">
                <a:latin typeface="Sofia Pro" panose="020B0000000000000000" pitchFamily="34" charset="0"/>
              </a:rPr>
              <a:t> </a:t>
            </a:r>
            <a:r>
              <a:rPr sz="3200" dirty="0">
                <a:latin typeface="Sofia Pro" panose="020B0000000000000000" pitchFamily="34" charset="0"/>
              </a:rPr>
              <a:t>look</a:t>
            </a:r>
            <a:r>
              <a:rPr sz="3200" spc="-15" dirty="0">
                <a:latin typeface="Sofia Pro" panose="020B0000000000000000" pitchFamily="34" charset="0"/>
              </a:rPr>
              <a:t> </a:t>
            </a:r>
            <a:r>
              <a:rPr sz="3200" dirty="0">
                <a:latin typeface="Sofia Pro" panose="020B0000000000000000" pitchFamily="34" charset="0"/>
              </a:rPr>
              <a:t>like</a:t>
            </a:r>
            <a:r>
              <a:rPr sz="3200" spc="-26" dirty="0">
                <a:latin typeface="Sofia Pro" panose="020B0000000000000000" pitchFamily="34" charset="0"/>
              </a:rPr>
              <a:t> </a:t>
            </a:r>
            <a:r>
              <a:rPr sz="3200" dirty="0">
                <a:latin typeface="Sofia Pro" panose="020B0000000000000000" pitchFamily="34" charset="0"/>
              </a:rPr>
              <a:t>for</a:t>
            </a:r>
            <a:r>
              <a:rPr sz="3200" spc="-8" dirty="0">
                <a:latin typeface="Sofia Pro" panose="020B0000000000000000" pitchFamily="34" charset="0"/>
              </a:rPr>
              <a:t> </a:t>
            </a:r>
            <a:r>
              <a:rPr sz="3200" spc="-30" dirty="0">
                <a:latin typeface="Sofia Pro" panose="020B0000000000000000" pitchFamily="34" charset="0"/>
              </a:rPr>
              <a:t>ECTs?</a:t>
            </a:r>
          </a:p>
        </p:txBody>
      </p:sp>
      <p:pic>
        <p:nvPicPr>
          <p:cNvPr id="3" name="object 3"/>
          <p:cNvPicPr/>
          <p:nvPr/>
        </p:nvPicPr>
        <p:blipFill>
          <a:blip r:embed="rId2" cstate="print"/>
          <a:stretch>
            <a:fillRect/>
          </a:stretch>
        </p:blipFill>
        <p:spPr>
          <a:xfrm>
            <a:off x="8038148" y="6289810"/>
            <a:ext cx="517779" cy="302894"/>
          </a:xfrm>
          <a:prstGeom prst="rect">
            <a:avLst/>
          </a:prstGeom>
        </p:spPr>
      </p:pic>
      <p:pic>
        <p:nvPicPr>
          <p:cNvPr id="4" name="object 4"/>
          <p:cNvPicPr/>
          <p:nvPr/>
        </p:nvPicPr>
        <p:blipFill>
          <a:blip r:embed="rId3" cstate="print"/>
          <a:stretch>
            <a:fillRect/>
          </a:stretch>
        </p:blipFill>
        <p:spPr>
          <a:xfrm>
            <a:off x="6802564" y="6287702"/>
            <a:ext cx="1091618" cy="293750"/>
          </a:xfrm>
          <a:prstGeom prst="rect">
            <a:avLst/>
          </a:prstGeom>
        </p:spPr>
      </p:pic>
      <p:pic>
        <p:nvPicPr>
          <p:cNvPr id="5" name="object 5"/>
          <p:cNvPicPr/>
          <p:nvPr/>
        </p:nvPicPr>
        <p:blipFill>
          <a:blip r:embed="rId4" cstate="print"/>
          <a:stretch>
            <a:fillRect/>
          </a:stretch>
        </p:blipFill>
        <p:spPr>
          <a:xfrm>
            <a:off x="1625293" y="6331616"/>
            <a:ext cx="1204722" cy="293750"/>
          </a:xfrm>
          <a:prstGeom prst="rect">
            <a:avLst/>
          </a:prstGeom>
        </p:spPr>
      </p:pic>
      <p:pic>
        <p:nvPicPr>
          <p:cNvPr id="6" name="object 6"/>
          <p:cNvPicPr/>
          <p:nvPr/>
        </p:nvPicPr>
        <p:blipFill>
          <a:blip r:embed="rId5" cstate="print"/>
          <a:stretch>
            <a:fillRect/>
          </a:stretch>
        </p:blipFill>
        <p:spPr>
          <a:xfrm>
            <a:off x="574146" y="1855853"/>
            <a:ext cx="8055503" cy="3444810"/>
          </a:xfrm>
          <a:prstGeom prst="rect">
            <a:avLst/>
          </a:prstGeom>
        </p:spPr>
      </p:pic>
      <p:sp>
        <p:nvSpPr>
          <p:cNvPr id="7" name="Rectangle 6">
            <a:extLst>
              <a:ext uri="{FF2B5EF4-FFF2-40B4-BE49-F238E27FC236}">
                <a16:creationId xmlns:a16="http://schemas.microsoft.com/office/drawing/2014/main" id="{E6C6D35A-7867-4005-B245-EBC962B1295A}"/>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51F831A-7E88-4714-8E17-6F9DDFF8D7BF}"/>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oogle Shape;235;p24">
            <a:extLst>
              <a:ext uri="{FF2B5EF4-FFF2-40B4-BE49-F238E27FC236}">
                <a16:creationId xmlns:a16="http://schemas.microsoft.com/office/drawing/2014/main" id="{9630BF9F-4FC3-4458-87EA-06EFDEACF489}"/>
              </a:ext>
            </a:extLst>
          </p:cNvPr>
          <p:cNvGrpSpPr/>
          <p:nvPr/>
        </p:nvGrpSpPr>
        <p:grpSpPr>
          <a:xfrm>
            <a:off x="318357" y="6592971"/>
            <a:ext cx="920730" cy="153888"/>
            <a:chOff x="299405" y="6581924"/>
            <a:chExt cx="920730" cy="153888"/>
          </a:xfrm>
        </p:grpSpPr>
        <p:sp>
          <p:nvSpPr>
            <p:cNvPr id="10" name="Google Shape;236;p24">
              <a:hlinkClick r:id="rId6" action="ppaction://hlinksldjump"/>
              <a:extLst>
                <a:ext uri="{FF2B5EF4-FFF2-40B4-BE49-F238E27FC236}">
                  <a16:creationId xmlns:a16="http://schemas.microsoft.com/office/drawing/2014/main" id="{55BCEF36-537C-4D9F-B80B-E0A48666AA9C}"/>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237;p24">
              <a:hlinkClick r:id="rId6" action="ppaction://hlinksldjump"/>
              <a:extLst>
                <a:ext uri="{FF2B5EF4-FFF2-40B4-BE49-F238E27FC236}">
                  <a16:creationId xmlns:a16="http://schemas.microsoft.com/office/drawing/2014/main" id="{71F789F2-61F0-40A9-BC68-D05BFEB8ECDA}"/>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671435" y="6188251"/>
            <a:ext cx="517779" cy="302894"/>
          </a:xfrm>
          <a:prstGeom prst="rect">
            <a:avLst/>
          </a:prstGeom>
        </p:spPr>
      </p:pic>
      <p:pic>
        <p:nvPicPr>
          <p:cNvPr id="4" name="object 4"/>
          <p:cNvPicPr/>
          <p:nvPr/>
        </p:nvPicPr>
        <p:blipFill>
          <a:blip r:embed="rId3" cstate="print"/>
          <a:stretch>
            <a:fillRect/>
          </a:stretch>
        </p:blipFill>
        <p:spPr>
          <a:xfrm>
            <a:off x="6431089" y="6211876"/>
            <a:ext cx="1091618" cy="293750"/>
          </a:xfrm>
          <a:prstGeom prst="rect">
            <a:avLst/>
          </a:prstGeom>
        </p:spPr>
      </p:pic>
      <p:pic>
        <p:nvPicPr>
          <p:cNvPr id="5" name="object 5"/>
          <p:cNvPicPr/>
          <p:nvPr/>
        </p:nvPicPr>
        <p:blipFill>
          <a:blip r:embed="rId4" cstate="print"/>
          <a:stretch>
            <a:fillRect/>
          </a:stretch>
        </p:blipFill>
        <p:spPr>
          <a:xfrm>
            <a:off x="1577470" y="6325252"/>
            <a:ext cx="1204722" cy="293750"/>
          </a:xfrm>
          <a:prstGeom prst="rect">
            <a:avLst/>
          </a:prstGeom>
        </p:spPr>
      </p:pic>
      <p:pic>
        <p:nvPicPr>
          <p:cNvPr id="6" name="object 6"/>
          <p:cNvPicPr/>
          <p:nvPr/>
        </p:nvPicPr>
        <p:blipFill>
          <a:blip r:embed="rId5" cstate="print"/>
          <a:stretch>
            <a:fillRect/>
          </a:stretch>
        </p:blipFill>
        <p:spPr>
          <a:xfrm>
            <a:off x="574147" y="1867375"/>
            <a:ext cx="8055503" cy="3947638"/>
          </a:xfrm>
          <a:prstGeom prst="rect">
            <a:avLst/>
          </a:prstGeom>
        </p:spPr>
      </p:pic>
      <p:sp>
        <p:nvSpPr>
          <p:cNvPr id="7" name="Rectangle 6">
            <a:extLst>
              <a:ext uri="{FF2B5EF4-FFF2-40B4-BE49-F238E27FC236}">
                <a16:creationId xmlns:a16="http://schemas.microsoft.com/office/drawing/2014/main" id="{4A427521-96A8-42F1-9F21-70D28AAC8D33}"/>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ECEBA15-491C-45FB-A17E-A228E37171F5}"/>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2">
            <a:extLst>
              <a:ext uri="{FF2B5EF4-FFF2-40B4-BE49-F238E27FC236}">
                <a16:creationId xmlns:a16="http://schemas.microsoft.com/office/drawing/2014/main" id="{7AFAE468-1A56-4EDE-BCBD-8C03A96793A4}"/>
              </a:ext>
            </a:extLst>
          </p:cNvPr>
          <p:cNvSpPr txBox="1">
            <a:spLocks noGrp="1"/>
          </p:cNvSpPr>
          <p:nvPr>
            <p:ph type="title"/>
          </p:nvPr>
        </p:nvSpPr>
        <p:spPr>
          <a:xfrm>
            <a:off x="574147" y="555725"/>
            <a:ext cx="8055503" cy="1007327"/>
          </a:xfrm>
          <a:prstGeom prst="rect">
            <a:avLst/>
          </a:prstGeom>
          <a:solidFill>
            <a:srgbClr val="F8DAE6"/>
          </a:solidFill>
        </p:spPr>
        <p:txBody>
          <a:bodyPr spcFirstLastPara="1" vert="horz" wrap="square" lIns="0" tIns="9525" rIns="0" bIns="0" rtlCol="0" anchor="ctr" anchorCtr="0">
            <a:spAutoFit/>
          </a:bodyPr>
          <a:lstStyle/>
          <a:p>
            <a:pPr marL="466725" indent="-457200">
              <a:lnSpc>
                <a:spcPct val="100000"/>
              </a:lnSpc>
              <a:spcBef>
                <a:spcPts val="75"/>
              </a:spcBef>
              <a:buClr>
                <a:srgbClr val="4BA124"/>
              </a:buClr>
              <a:buFont typeface="Roboto Black" panose="020B0604020202020204" charset="0"/>
              <a:buChar char="►"/>
            </a:pPr>
            <a:r>
              <a:rPr sz="3200" dirty="0">
                <a:latin typeface="Sofia Pro" panose="020B0000000000000000" pitchFamily="34" charset="0"/>
              </a:rPr>
              <a:t>What</a:t>
            </a:r>
            <a:r>
              <a:rPr sz="3200" spc="-11" dirty="0">
                <a:latin typeface="Sofia Pro" panose="020B0000000000000000" pitchFamily="34" charset="0"/>
              </a:rPr>
              <a:t> </a:t>
            </a:r>
            <a:r>
              <a:rPr sz="3200" dirty="0">
                <a:latin typeface="Sofia Pro" panose="020B0000000000000000" pitchFamily="34" charset="0"/>
              </a:rPr>
              <a:t>does</a:t>
            </a:r>
            <a:r>
              <a:rPr sz="3200" spc="-15" dirty="0">
                <a:latin typeface="Sofia Pro" panose="020B0000000000000000" pitchFamily="34" charset="0"/>
              </a:rPr>
              <a:t> </a:t>
            </a:r>
            <a:r>
              <a:rPr sz="3200" dirty="0">
                <a:latin typeface="Sofia Pro" panose="020B0000000000000000" pitchFamily="34" charset="0"/>
              </a:rPr>
              <a:t>the</a:t>
            </a:r>
            <a:r>
              <a:rPr sz="3200" spc="-19" dirty="0">
                <a:latin typeface="Sofia Pro" panose="020B0000000000000000" pitchFamily="34" charset="0"/>
              </a:rPr>
              <a:t> </a:t>
            </a:r>
            <a:r>
              <a:rPr sz="3200" dirty="0">
                <a:latin typeface="Sofia Pro" panose="020B0000000000000000" pitchFamily="34" charset="0"/>
              </a:rPr>
              <a:t>delivery</a:t>
            </a:r>
            <a:r>
              <a:rPr sz="3200" spc="-11" dirty="0">
                <a:latin typeface="Sofia Pro" panose="020B0000000000000000" pitchFamily="34" charset="0"/>
              </a:rPr>
              <a:t> </a:t>
            </a:r>
            <a:r>
              <a:rPr sz="3200" dirty="0">
                <a:latin typeface="Sofia Pro" panose="020B0000000000000000" pitchFamily="34" charset="0"/>
              </a:rPr>
              <a:t>model</a:t>
            </a:r>
            <a:r>
              <a:rPr sz="3200" spc="-8" dirty="0">
                <a:latin typeface="Sofia Pro" panose="020B0000000000000000" pitchFamily="34" charset="0"/>
              </a:rPr>
              <a:t> </a:t>
            </a:r>
            <a:r>
              <a:rPr sz="3200" dirty="0">
                <a:latin typeface="Sofia Pro" panose="020B0000000000000000" pitchFamily="34" charset="0"/>
              </a:rPr>
              <a:t>look</a:t>
            </a:r>
            <a:r>
              <a:rPr sz="3200" spc="-15" dirty="0">
                <a:latin typeface="Sofia Pro" panose="020B0000000000000000" pitchFamily="34" charset="0"/>
              </a:rPr>
              <a:t> </a:t>
            </a:r>
            <a:r>
              <a:rPr sz="3200" dirty="0">
                <a:latin typeface="Sofia Pro" panose="020B0000000000000000" pitchFamily="34" charset="0"/>
              </a:rPr>
              <a:t>like</a:t>
            </a:r>
            <a:r>
              <a:rPr sz="3200" spc="-26" dirty="0">
                <a:latin typeface="Sofia Pro" panose="020B0000000000000000" pitchFamily="34" charset="0"/>
              </a:rPr>
              <a:t> </a:t>
            </a:r>
            <a:r>
              <a:rPr sz="3200" dirty="0">
                <a:latin typeface="Sofia Pro" panose="020B0000000000000000" pitchFamily="34" charset="0"/>
              </a:rPr>
              <a:t>for</a:t>
            </a:r>
            <a:r>
              <a:rPr sz="3200" spc="-8" dirty="0">
                <a:latin typeface="Sofia Pro" panose="020B0000000000000000" pitchFamily="34" charset="0"/>
              </a:rPr>
              <a:t> </a:t>
            </a:r>
            <a:r>
              <a:rPr lang="en-GB" sz="3200" spc="-30" dirty="0">
                <a:latin typeface="Sofia Pro" panose="020B0000000000000000" pitchFamily="34" charset="0"/>
              </a:rPr>
              <a:t>mentor</a:t>
            </a:r>
            <a:r>
              <a:rPr sz="3200" spc="-30" dirty="0">
                <a:latin typeface="Sofia Pro" panose="020B0000000000000000" pitchFamily="34" charset="0"/>
              </a:rPr>
              <a:t>s?</a:t>
            </a:r>
          </a:p>
        </p:txBody>
      </p:sp>
      <p:grpSp>
        <p:nvGrpSpPr>
          <p:cNvPr id="9" name="Google Shape;235;p24">
            <a:extLst>
              <a:ext uri="{FF2B5EF4-FFF2-40B4-BE49-F238E27FC236}">
                <a16:creationId xmlns:a16="http://schemas.microsoft.com/office/drawing/2014/main" id="{273EAC36-3057-4A6D-96D1-22637FACEEFC}"/>
              </a:ext>
            </a:extLst>
          </p:cNvPr>
          <p:cNvGrpSpPr/>
          <p:nvPr/>
        </p:nvGrpSpPr>
        <p:grpSpPr>
          <a:xfrm>
            <a:off x="318357" y="6592971"/>
            <a:ext cx="920730" cy="153888"/>
            <a:chOff x="299405" y="6581924"/>
            <a:chExt cx="920730" cy="153888"/>
          </a:xfrm>
        </p:grpSpPr>
        <p:sp>
          <p:nvSpPr>
            <p:cNvPr id="10" name="Google Shape;236;p24">
              <a:hlinkClick r:id="rId6" action="ppaction://hlinksldjump"/>
              <a:extLst>
                <a:ext uri="{FF2B5EF4-FFF2-40B4-BE49-F238E27FC236}">
                  <a16:creationId xmlns:a16="http://schemas.microsoft.com/office/drawing/2014/main" id="{60EDFDA7-F3BE-4854-819C-FC6B22082C6B}"/>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237;p24">
              <a:hlinkClick r:id="rId6" action="ppaction://hlinksldjump"/>
              <a:extLst>
                <a:ext uri="{FF2B5EF4-FFF2-40B4-BE49-F238E27FC236}">
                  <a16:creationId xmlns:a16="http://schemas.microsoft.com/office/drawing/2014/main" id="{4A9299EC-1F35-47BB-9814-E407BE623FFE}"/>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880985" y="6289810"/>
            <a:ext cx="517779" cy="302894"/>
          </a:xfrm>
          <a:prstGeom prst="rect">
            <a:avLst/>
          </a:prstGeom>
        </p:spPr>
      </p:pic>
      <p:pic>
        <p:nvPicPr>
          <p:cNvPr id="4" name="object 4"/>
          <p:cNvPicPr/>
          <p:nvPr/>
        </p:nvPicPr>
        <p:blipFill>
          <a:blip r:embed="rId3" cstate="print"/>
          <a:stretch>
            <a:fillRect/>
          </a:stretch>
        </p:blipFill>
        <p:spPr>
          <a:xfrm>
            <a:off x="6609371" y="6354344"/>
            <a:ext cx="1091618" cy="293750"/>
          </a:xfrm>
          <a:prstGeom prst="rect">
            <a:avLst/>
          </a:prstGeom>
        </p:spPr>
      </p:pic>
      <p:pic>
        <p:nvPicPr>
          <p:cNvPr id="5" name="object 5"/>
          <p:cNvPicPr/>
          <p:nvPr/>
        </p:nvPicPr>
        <p:blipFill>
          <a:blip r:embed="rId4" cstate="print"/>
          <a:stretch>
            <a:fillRect/>
          </a:stretch>
        </p:blipFill>
        <p:spPr>
          <a:xfrm>
            <a:off x="1895349" y="6354344"/>
            <a:ext cx="1204722" cy="293750"/>
          </a:xfrm>
          <a:prstGeom prst="rect">
            <a:avLst/>
          </a:prstGeom>
        </p:spPr>
      </p:pic>
      <p:sp>
        <p:nvSpPr>
          <p:cNvPr id="6" name="object 6"/>
          <p:cNvSpPr txBox="1"/>
          <p:nvPr/>
        </p:nvSpPr>
        <p:spPr>
          <a:xfrm>
            <a:off x="611658" y="1558177"/>
            <a:ext cx="4834414" cy="240931"/>
          </a:xfrm>
          <a:prstGeom prst="rect">
            <a:avLst/>
          </a:prstGeom>
          <a:solidFill>
            <a:srgbClr val="1550C8"/>
          </a:solidFill>
        </p:spPr>
        <p:txBody>
          <a:bodyPr vert="horz" wrap="square" lIns="0" tIns="10001" rIns="0" bIns="0" rtlCol="0">
            <a:spAutoFit/>
          </a:bodyPr>
          <a:lstStyle/>
          <a:p>
            <a:pPr marL="9525">
              <a:spcBef>
                <a:spcPts val="79"/>
              </a:spcBef>
              <a:tabLst>
                <a:tab pos="351949" algn="l"/>
                <a:tab pos="352425" algn="l"/>
              </a:tabLst>
            </a:pPr>
            <a:r>
              <a:rPr sz="1500" dirty="0">
                <a:solidFill>
                  <a:schemeClr val="bg1"/>
                </a:solidFill>
              </a:rPr>
              <a:t>These</a:t>
            </a:r>
            <a:r>
              <a:rPr sz="1500" spc="-26" dirty="0">
                <a:solidFill>
                  <a:schemeClr val="bg1"/>
                </a:solidFill>
              </a:rPr>
              <a:t> </a:t>
            </a:r>
            <a:r>
              <a:rPr sz="1500" dirty="0">
                <a:solidFill>
                  <a:schemeClr val="bg1"/>
                </a:solidFill>
              </a:rPr>
              <a:t>are</a:t>
            </a:r>
            <a:r>
              <a:rPr sz="1500" spc="-11" dirty="0">
                <a:solidFill>
                  <a:schemeClr val="bg1"/>
                </a:solidFill>
              </a:rPr>
              <a:t> </a:t>
            </a:r>
            <a:r>
              <a:rPr sz="1500" dirty="0">
                <a:solidFill>
                  <a:schemeClr val="bg1"/>
                </a:solidFill>
              </a:rPr>
              <a:t>subject</a:t>
            </a:r>
            <a:r>
              <a:rPr sz="1500" spc="-26" dirty="0">
                <a:solidFill>
                  <a:schemeClr val="bg1"/>
                </a:solidFill>
              </a:rPr>
              <a:t> </a:t>
            </a:r>
            <a:r>
              <a:rPr sz="1500" dirty="0">
                <a:solidFill>
                  <a:schemeClr val="bg1"/>
                </a:solidFill>
              </a:rPr>
              <a:t>to</a:t>
            </a:r>
            <a:r>
              <a:rPr sz="1500" spc="-15" dirty="0">
                <a:solidFill>
                  <a:schemeClr val="bg1"/>
                </a:solidFill>
              </a:rPr>
              <a:t> </a:t>
            </a:r>
            <a:r>
              <a:rPr sz="1500" dirty="0">
                <a:solidFill>
                  <a:schemeClr val="bg1"/>
                </a:solidFill>
              </a:rPr>
              <a:t>change</a:t>
            </a:r>
            <a:r>
              <a:rPr sz="1500" spc="-23" dirty="0">
                <a:solidFill>
                  <a:schemeClr val="bg1"/>
                </a:solidFill>
              </a:rPr>
              <a:t> </a:t>
            </a:r>
            <a:r>
              <a:rPr sz="1500" dirty="0">
                <a:solidFill>
                  <a:schemeClr val="bg1"/>
                </a:solidFill>
              </a:rPr>
              <a:t>for</a:t>
            </a:r>
            <a:r>
              <a:rPr sz="1500" spc="-23" dirty="0">
                <a:solidFill>
                  <a:schemeClr val="bg1"/>
                </a:solidFill>
              </a:rPr>
              <a:t> </a:t>
            </a:r>
            <a:r>
              <a:rPr sz="1500" dirty="0">
                <a:solidFill>
                  <a:schemeClr val="bg1"/>
                </a:solidFill>
              </a:rPr>
              <a:t>NRO,</a:t>
            </a:r>
            <a:r>
              <a:rPr sz="1500" spc="-19" dirty="0">
                <a:solidFill>
                  <a:schemeClr val="bg1"/>
                </a:solidFill>
              </a:rPr>
              <a:t> </a:t>
            </a:r>
            <a:r>
              <a:rPr sz="1500" dirty="0">
                <a:solidFill>
                  <a:schemeClr val="bg1"/>
                </a:solidFill>
              </a:rPr>
              <a:t>but</a:t>
            </a:r>
            <a:r>
              <a:rPr sz="1500" spc="-15" dirty="0">
                <a:solidFill>
                  <a:schemeClr val="bg1"/>
                </a:solidFill>
              </a:rPr>
              <a:t> </a:t>
            </a:r>
            <a:r>
              <a:rPr sz="1500" dirty="0">
                <a:solidFill>
                  <a:schemeClr val="bg1"/>
                </a:solidFill>
              </a:rPr>
              <a:t>illustrative.</a:t>
            </a:r>
          </a:p>
        </p:txBody>
      </p:sp>
      <p:grpSp>
        <p:nvGrpSpPr>
          <p:cNvPr id="7" name="object 7"/>
          <p:cNvGrpSpPr/>
          <p:nvPr/>
        </p:nvGrpSpPr>
        <p:grpSpPr>
          <a:xfrm>
            <a:off x="544248" y="1609822"/>
            <a:ext cx="8102918" cy="4309966"/>
            <a:chOff x="1080516" y="877824"/>
            <a:chExt cx="10803890" cy="5204460"/>
          </a:xfrm>
        </p:grpSpPr>
        <p:pic>
          <p:nvPicPr>
            <p:cNvPr id="8" name="object 8"/>
            <p:cNvPicPr/>
            <p:nvPr/>
          </p:nvPicPr>
          <p:blipFill>
            <a:blip r:embed="rId5" cstate="print"/>
            <a:stretch>
              <a:fillRect/>
            </a:stretch>
          </p:blipFill>
          <p:spPr>
            <a:xfrm>
              <a:off x="1080516" y="2045208"/>
              <a:ext cx="6937247" cy="3842004"/>
            </a:xfrm>
            <a:prstGeom prst="rect">
              <a:avLst/>
            </a:prstGeom>
          </p:spPr>
        </p:pic>
        <p:pic>
          <p:nvPicPr>
            <p:cNvPr id="9" name="object 9"/>
            <p:cNvPicPr/>
            <p:nvPr/>
          </p:nvPicPr>
          <p:blipFill>
            <a:blip r:embed="rId6" cstate="print"/>
            <a:stretch>
              <a:fillRect/>
            </a:stretch>
          </p:blipFill>
          <p:spPr>
            <a:xfrm>
              <a:off x="6560819" y="4462271"/>
              <a:ext cx="2514600" cy="1620011"/>
            </a:xfrm>
            <a:prstGeom prst="rect">
              <a:avLst/>
            </a:prstGeom>
          </p:spPr>
        </p:pic>
        <p:pic>
          <p:nvPicPr>
            <p:cNvPr id="10" name="object 10"/>
            <p:cNvPicPr/>
            <p:nvPr/>
          </p:nvPicPr>
          <p:blipFill>
            <a:blip r:embed="rId7" cstate="print"/>
            <a:stretch>
              <a:fillRect/>
            </a:stretch>
          </p:blipFill>
          <p:spPr>
            <a:xfrm>
              <a:off x="8317992" y="3557016"/>
              <a:ext cx="2444496" cy="1626107"/>
            </a:xfrm>
            <a:prstGeom prst="rect">
              <a:avLst/>
            </a:prstGeom>
          </p:spPr>
        </p:pic>
        <p:pic>
          <p:nvPicPr>
            <p:cNvPr id="11" name="object 11"/>
            <p:cNvPicPr/>
            <p:nvPr/>
          </p:nvPicPr>
          <p:blipFill>
            <a:blip r:embed="rId8" cstate="print"/>
            <a:stretch>
              <a:fillRect/>
            </a:stretch>
          </p:blipFill>
          <p:spPr>
            <a:xfrm>
              <a:off x="8936735" y="877824"/>
              <a:ext cx="2947416" cy="2653284"/>
            </a:xfrm>
            <a:prstGeom prst="rect">
              <a:avLst/>
            </a:prstGeom>
          </p:spPr>
        </p:pic>
      </p:grpSp>
      <p:sp>
        <p:nvSpPr>
          <p:cNvPr id="12" name="Rectangle 11">
            <a:extLst>
              <a:ext uri="{FF2B5EF4-FFF2-40B4-BE49-F238E27FC236}">
                <a16:creationId xmlns:a16="http://schemas.microsoft.com/office/drawing/2014/main" id="{AAAFBC60-59D4-4C86-8D7B-9AEBF1E9A326}"/>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90C41B8-C401-459A-87C2-AC49FA740241}"/>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bject 2">
            <a:extLst>
              <a:ext uri="{FF2B5EF4-FFF2-40B4-BE49-F238E27FC236}">
                <a16:creationId xmlns:a16="http://schemas.microsoft.com/office/drawing/2014/main" id="{6A5C85F9-10DE-4E22-B481-4E41283B71AC}"/>
              </a:ext>
            </a:extLst>
          </p:cNvPr>
          <p:cNvSpPr txBox="1">
            <a:spLocks noGrp="1"/>
          </p:cNvSpPr>
          <p:nvPr>
            <p:ph type="title"/>
          </p:nvPr>
        </p:nvSpPr>
        <p:spPr>
          <a:xfrm>
            <a:off x="544248" y="498228"/>
            <a:ext cx="8055503" cy="792000"/>
          </a:xfrm>
          <a:prstGeom prst="rect">
            <a:avLst/>
          </a:prstGeom>
          <a:solidFill>
            <a:srgbClr val="F8DAE6"/>
          </a:solidFill>
        </p:spPr>
        <p:txBody>
          <a:bodyPr spcFirstLastPara="1" vert="horz" wrap="square" lIns="0" tIns="9525" rIns="0" bIns="0" rtlCol="0" anchor="ctr" anchorCtr="0">
            <a:spAutoFit/>
          </a:bodyPr>
          <a:lstStyle/>
          <a:p>
            <a:pPr marL="466725" indent="-457200">
              <a:lnSpc>
                <a:spcPct val="100000"/>
              </a:lnSpc>
              <a:spcBef>
                <a:spcPts val="75"/>
              </a:spcBef>
              <a:buClr>
                <a:srgbClr val="4BA124"/>
              </a:buClr>
              <a:buFont typeface="Roboto Black" panose="020B0604020202020204" charset="0"/>
              <a:buChar char="►"/>
            </a:pPr>
            <a:r>
              <a:rPr lang="en-GB" sz="3200" dirty="0">
                <a:latin typeface="Sofia Pro" panose="020B0000000000000000" pitchFamily="34" charset="0"/>
              </a:rPr>
              <a:t>What</a:t>
            </a:r>
            <a:r>
              <a:rPr lang="en-GB" sz="3200" spc="-11" dirty="0">
                <a:latin typeface="Sofia Pro" panose="020B0000000000000000" pitchFamily="34" charset="0"/>
              </a:rPr>
              <a:t> </a:t>
            </a:r>
            <a:r>
              <a:rPr lang="en-GB" sz="3200" dirty="0">
                <a:latin typeface="Sofia Pro" panose="020B0000000000000000" pitchFamily="34" charset="0"/>
              </a:rPr>
              <a:t>do the online resources look like</a:t>
            </a:r>
            <a:r>
              <a:rPr lang="en-GB" sz="3200" spc="-30" dirty="0">
                <a:latin typeface="Sofia Pro" panose="020B0000000000000000" pitchFamily="34" charset="0"/>
              </a:rPr>
              <a:t>?</a:t>
            </a:r>
          </a:p>
        </p:txBody>
      </p:sp>
      <p:grpSp>
        <p:nvGrpSpPr>
          <p:cNvPr id="14" name="Google Shape;235;p24">
            <a:extLst>
              <a:ext uri="{FF2B5EF4-FFF2-40B4-BE49-F238E27FC236}">
                <a16:creationId xmlns:a16="http://schemas.microsoft.com/office/drawing/2014/main" id="{B435949D-E095-4E63-B2E7-DD25C6437405}"/>
              </a:ext>
            </a:extLst>
          </p:cNvPr>
          <p:cNvGrpSpPr/>
          <p:nvPr/>
        </p:nvGrpSpPr>
        <p:grpSpPr>
          <a:xfrm>
            <a:off x="318357" y="6592971"/>
            <a:ext cx="920730" cy="153888"/>
            <a:chOff x="299405" y="6581924"/>
            <a:chExt cx="920730" cy="153888"/>
          </a:xfrm>
        </p:grpSpPr>
        <p:sp>
          <p:nvSpPr>
            <p:cNvPr id="15" name="Google Shape;236;p24">
              <a:hlinkClick r:id="rId9" action="ppaction://hlinksldjump"/>
              <a:extLst>
                <a:ext uri="{FF2B5EF4-FFF2-40B4-BE49-F238E27FC236}">
                  <a16:creationId xmlns:a16="http://schemas.microsoft.com/office/drawing/2014/main" id="{27D96339-1FF0-46C1-B17A-5C6A47F2CDB0}"/>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237;p24">
              <a:hlinkClick r:id="rId9" action="ppaction://hlinksldjump"/>
              <a:extLst>
                <a:ext uri="{FF2B5EF4-FFF2-40B4-BE49-F238E27FC236}">
                  <a16:creationId xmlns:a16="http://schemas.microsoft.com/office/drawing/2014/main" id="{8D838FBC-F131-4DD8-ACBC-39CD7D577DC2}"/>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44247" y="2214143"/>
            <a:ext cx="4155673" cy="3998370"/>
          </a:xfrm>
          <a:prstGeom prst="rect">
            <a:avLst/>
          </a:prstGeom>
          <a:solidFill>
            <a:srgbClr val="1550C8"/>
          </a:solidFill>
        </p:spPr>
        <p:txBody>
          <a:bodyPr vert="horz" wrap="square" lIns="0" tIns="10001" rIns="0" bIns="0" rtlCol="0">
            <a:spAutoFit/>
          </a:bodyPr>
          <a:lstStyle/>
          <a:p>
            <a:pPr marL="9525" algn="ctr">
              <a:spcBef>
                <a:spcPts val="79"/>
              </a:spcBef>
              <a:tabLst>
                <a:tab pos="351949" algn="l"/>
                <a:tab pos="352425" algn="l"/>
              </a:tabLst>
            </a:pPr>
            <a:r>
              <a:rPr lang="en-GB" sz="2000" b="1" dirty="0">
                <a:solidFill>
                  <a:srgbClr val="12DE35"/>
                </a:solidFill>
                <a:latin typeface="Sofia Pro" panose="020B0000000000000000" pitchFamily="34" charset="0"/>
              </a:rPr>
              <a:t>Subject Knowledge Enhancement for Primary Teachers</a:t>
            </a:r>
          </a:p>
          <a:p>
            <a:pPr marL="9525">
              <a:spcBef>
                <a:spcPts val="79"/>
              </a:spcBef>
              <a:tabLst>
                <a:tab pos="351949" algn="l"/>
                <a:tab pos="352425" algn="l"/>
              </a:tabLst>
            </a:pPr>
            <a:endParaRPr lang="en-GB" sz="2000" dirty="0">
              <a:solidFill>
                <a:schemeClr val="bg1"/>
              </a:solidFill>
              <a:latin typeface="Sofia Pro" panose="020B0000000000000000" pitchFamily="34" charset="0"/>
            </a:endParaRPr>
          </a:p>
          <a:p>
            <a:pPr marL="9525">
              <a:spcBef>
                <a:spcPts val="79"/>
              </a:spcBef>
              <a:tabLst>
                <a:tab pos="351949" algn="l"/>
                <a:tab pos="352425" algn="l"/>
              </a:tabLst>
            </a:pPr>
            <a:r>
              <a:rPr lang="en-GB" sz="2000" dirty="0">
                <a:solidFill>
                  <a:schemeClr val="bg1"/>
                </a:solidFill>
                <a:latin typeface="Sofia Pro" panose="020B0000000000000000" pitchFamily="34" charset="0"/>
              </a:rPr>
              <a:t>Recognising the vast subject knowledge requirement for primary teachers, we will offer a series of optional  twilights for ECTs to gain further development.</a:t>
            </a:r>
          </a:p>
          <a:p>
            <a:pPr marL="9525">
              <a:spcBef>
                <a:spcPts val="79"/>
              </a:spcBef>
              <a:tabLst>
                <a:tab pos="351949" algn="l"/>
                <a:tab pos="352425" algn="l"/>
              </a:tabLst>
            </a:pPr>
            <a:endParaRPr lang="en-GB" sz="2000" dirty="0">
              <a:solidFill>
                <a:schemeClr val="bg1"/>
              </a:solidFill>
              <a:latin typeface="Sofia Pro" panose="020B0000000000000000" pitchFamily="34" charset="0"/>
            </a:endParaRPr>
          </a:p>
          <a:p>
            <a:pPr marL="9525">
              <a:spcBef>
                <a:spcPts val="79"/>
              </a:spcBef>
              <a:tabLst>
                <a:tab pos="351949" algn="l"/>
                <a:tab pos="352425" algn="l"/>
              </a:tabLst>
            </a:pPr>
            <a:r>
              <a:rPr lang="en-GB" sz="2000" dirty="0">
                <a:solidFill>
                  <a:schemeClr val="bg1"/>
                </a:solidFill>
                <a:latin typeface="Sofia Pro" panose="020B0000000000000000" pitchFamily="34" charset="0"/>
              </a:rPr>
              <a:t>We also aim to be responsive and create training opportunities subject to demand.</a:t>
            </a:r>
          </a:p>
          <a:p>
            <a:pPr marL="9525">
              <a:spcBef>
                <a:spcPts val="79"/>
              </a:spcBef>
              <a:tabLst>
                <a:tab pos="351949" algn="l"/>
                <a:tab pos="352425" algn="l"/>
              </a:tabLst>
            </a:pPr>
            <a:endParaRPr sz="1500" dirty="0">
              <a:solidFill>
                <a:schemeClr val="bg1"/>
              </a:solidFill>
            </a:endParaRPr>
          </a:p>
        </p:txBody>
      </p:sp>
      <p:sp>
        <p:nvSpPr>
          <p:cNvPr id="12" name="Rectangle 11">
            <a:extLst>
              <a:ext uri="{FF2B5EF4-FFF2-40B4-BE49-F238E27FC236}">
                <a16:creationId xmlns:a16="http://schemas.microsoft.com/office/drawing/2014/main" id="{AAAFBC60-59D4-4C86-8D7B-9AEBF1E9A326}"/>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90C41B8-C401-459A-87C2-AC49FA740241}"/>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bject 2">
            <a:extLst>
              <a:ext uri="{FF2B5EF4-FFF2-40B4-BE49-F238E27FC236}">
                <a16:creationId xmlns:a16="http://schemas.microsoft.com/office/drawing/2014/main" id="{6A5C85F9-10DE-4E22-B481-4E41283B71AC}"/>
              </a:ext>
            </a:extLst>
          </p:cNvPr>
          <p:cNvSpPr txBox="1">
            <a:spLocks noGrp="1"/>
          </p:cNvSpPr>
          <p:nvPr>
            <p:ph type="title"/>
          </p:nvPr>
        </p:nvSpPr>
        <p:spPr>
          <a:xfrm>
            <a:off x="544248" y="592880"/>
            <a:ext cx="8055503" cy="1499770"/>
          </a:xfrm>
          <a:prstGeom prst="rect">
            <a:avLst/>
          </a:prstGeom>
          <a:solidFill>
            <a:srgbClr val="F8DAE6"/>
          </a:solidFill>
        </p:spPr>
        <p:txBody>
          <a:bodyPr spcFirstLastPara="1" vert="horz" wrap="square" lIns="0" tIns="9525" rIns="0" bIns="0" rtlCol="0" anchor="ctr" anchorCtr="0">
            <a:spAutoFit/>
          </a:bodyPr>
          <a:lstStyle/>
          <a:p>
            <a:pPr marL="466725" indent="-457200">
              <a:lnSpc>
                <a:spcPct val="100000"/>
              </a:lnSpc>
              <a:spcBef>
                <a:spcPts val="75"/>
              </a:spcBef>
              <a:buClr>
                <a:srgbClr val="4BA124"/>
              </a:buClr>
              <a:buFont typeface="Roboto Black" panose="020B0604020202020204" charset="0"/>
              <a:buChar char="►"/>
            </a:pPr>
            <a:r>
              <a:rPr lang="en-GB" sz="3200" dirty="0">
                <a:latin typeface="Sofia Pro" panose="020B0000000000000000" pitchFamily="34" charset="0"/>
              </a:rPr>
              <a:t>What</a:t>
            </a:r>
            <a:r>
              <a:rPr lang="en-GB" sz="3200" spc="-11" dirty="0">
                <a:latin typeface="Sofia Pro" panose="020B0000000000000000" pitchFamily="34" charset="0"/>
              </a:rPr>
              <a:t> </a:t>
            </a:r>
            <a:r>
              <a:rPr lang="en-GB" sz="3200" dirty="0">
                <a:latin typeface="Sofia Pro" panose="020B0000000000000000" pitchFamily="34" charset="0"/>
              </a:rPr>
              <a:t>else is part of the Saffron Teaching School Hub Early Career Development offer?</a:t>
            </a:r>
            <a:endParaRPr lang="en-GB" sz="3200" spc="-30" dirty="0">
              <a:latin typeface="Sofia Pro" panose="020B0000000000000000" pitchFamily="34" charset="0"/>
            </a:endParaRPr>
          </a:p>
        </p:txBody>
      </p:sp>
      <p:grpSp>
        <p:nvGrpSpPr>
          <p:cNvPr id="14" name="Google Shape;235;p24">
            <a:extLst>
              <a:ext uri="{FF2B5EF4-FFF2-40B4-BE49-F238E27FC236}">
                <a16:creationId xmlns:a16="http://schemas.microsoft.com/office/drawing/2014/main" id="{B435949D-E095-4E63-B2E7-DD25C6437405}"/>
              </a:ext>
            </a:extLst>
          </p:cNvPr>
          <p:cNvGrpSpPr/>
          <p:nvPr/>
        </p:nvGrpSpPr>
        <p:grpSpPr>
          <a:xfrm>
            <a:off x="318357" y="6592971"/>
            <a:ext cx="920730" cy="153888"/>
            <a:chOff x="299405" y="6581924"/>
            <a:chExt cx="920730" cy="153888"/>
          </a:xfrm>
        </p:grpSpPr>
        <p:sp>
          <p:nvSpPr>
            <p:cNvPr id="15" name="Google Shape;236;p24">
              <a:hlinkClick r:id="rId2" action="ppaction://hlinksldjump"/>
              <a:extLst>
                <a:ext uri="{FF2B5EF4-FFF2-40B4-BE49-F238E27FC236}">
                  <a16:creationId xmlns:a16="http://schemas.microsoft.com/office/drawing/2014/main" id="{27D96339-1FF0-46C1-B17A-5C6A47F2CDB0}"/>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237;p24">
              <a:hlinkClick r:id="rId2" action="ppaction://hlinksldjump"/>
              <a:extLst>
                <a:ext uri="{FF2B5EF4-FFF2-40B4-BE49-F238E27FC236}">
                  <a16:creationId xmlns:a16="http://schemas.microsoft.com/office/drawing/2014/main" id="{8D838FBC-F131-4DD8-ACBC-39CD7D577DC2}"/>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pic>
        <p:nvPicPr>
          <p:cNvPr id="17" name="Picture 16" descr="A picture containing text, person, wall, indoor&#10;&#10;Description automatically generated">
            <a:extLst>
              <a:ext uri="{FF2B5EF4-FFF2-40B4-BE49-F238E27FC236}">
                <a16:creationId xmlns:a16="http://schemas.microsoft.com/office/drawing/2014/main" id="{B7B7F29A-6534-4381-B4C6-D2B1D2216D6F}"/>
              </a:ext>
            </a:extLst>
          </p:cNvPr>
          <p:cNvPicPr>
            <a:picLocks noChangeAspect="1"/>
          </p:cNvPicPr>
          <p:nvPr/>
        </p:nvPicPr>
        <p:blipFill>
          <a:blip r:embed="rId3"/>
          <a:stretch>
            <a:fillRect/>
          </a:stretch>
        </p:blipFill>
        <p:spPr>
          <a:xfrm>
            <a:off x="4920683" y="2660523"/>
            <a:ext cx="3679068" cy="3061414"/>
          </a:xfrm>
          <a:prstGeom prst="rect">
            <a:avLst/>
          </a:prstGeom>
        </p:spPr>
      </p:pic>
      <p:sp>
        <p:nvSpPr>
          <p:cNvPr id="19" name="TextBox 18">
            <a:extLst>
              <a:ext uri="{FF2B5EF4-FFF2-40B4-BE49-F238E27FC236}">
                <a16:creationId xmlns:a16="http://schemas.microsoft.com/office/drawing/2014/main" id="{25DC1189-647D-4873-8FE8-29FBC477A4F5}"/>
              </a:ext>
            </a:extLst>
          </p:cNvPr>
          <p:cNvSpPr txBox="1"/>
          <p:nvPr/>
        </p:nvSpPr>
        <p:spPr>
          <a:xfrm>
            <a:off x="4973781" y="2229004"/>
            <a:ext cx="3625969" cy="707886"/>
          </a:xfrm>
          <a:prstGeom prst="rect">
            <a:avLst/>
          </a:prstGeom>
          <a:solidFill>
            <a:srgbClr val="F8DAE6"/>
          </a:solidFill>
        </p:spPr>
        <p:txBody>
          <a:bodyPr wrap="square" rtlCol="0">
            <a:spAutoFit/>
          </a:bodyPr>
          <a:lstStyle/>
          <a:p>
            <a:pPr algn="ctr"/>
            <a:r>
              <a:rPr lang="en-GB" sz="2000" dirty="0">
                <a:latin typeface="Sofia Pro" panose="020B0000000000000000" pitchFamily="34" charset="0"/>
              </a:rPr>
              <a:t>Half-termly surgeries with our facilitators for mentors</a:t>
            </a:r>
          </a:p>
        </p:txBody>
      </p:sp>
      <p:sp>
        <p:nvSpPr>
          <p:cNvPr id="20" name="TextBox 19">
            <a:extLst>
              <a:ext uri="{FF2B5EF4-FFF2-40B4-BE49-F238E27FC236}">
                <a16:creationId xmlns:a16="http://schemas.microsoft.com/office/drawing/2014/main" id="{DB668644-FCB5-4F22-9D41-5F123C1A364C}"/>
              </a:ext>
            </a:extLst>
          </p:cNvPr>
          <p:cNvSpPr txBox="1"/>
          <p:nvPr/>
        </p:nvSpPr>
        <p:spPr>
          <a:xfrm>
            <a:off x="4920683" y="5489324"/>
            <a:ext cx="3679067" cy="707886"/>
          </a:xfrm>
          <a:prstGeom prst="rect">
            <a:avLst/>
          </a:prstGeom>
          <a:solidFill>
            <a:srgbClr val="4BA124"/>
          </a:solidFill>
        </p:spPr>
        <p:txBody>
          <a:bodyPr wrap="square" rtlCol="0">
            <a:spAutoFit/>
          </a:bodyPr>
          <a:lstStyle/>
          <a:p>
            <a:pPr algn="ctr"/>
            <a:r>
              <a:rPr lang="en-GB" sz="2000" dirty="0">
                <a:latin typeface="Sofia Pro" panose="020B0000000000000000" pitchFamily="34" charset="0"/>
              </a:rPr>
              <a:t>Half-termly surgeries with our facilitators for ECTs</a:t>
            </a:r>
          </a:p>
        </p:txBody>
      </p:sp>
      <p:pic>
        <p:nvPicPr>
          <p:cNvPr id="21" name="Picture 20">
            <a:extLst>
              <a:ext uri="{FF2B5EF4-FFF2-40B4-BE49-F238E27FC236}">
                <a16:creationId xmlns:a16="http://schemas.microsoft.com/office/drawing/2014/main" id="{BBD1C7E4-16A0-4277-90BE-2866A889FBD8}"/>
              </a:ext>
            </a:extLst>
          </p:cNvPr>
          <p:cNvPicPr>
            <a:picLocks noChangeAspect="1"/>
          </p:cNvPicPr>
          <p:nvPr/>
        </p:nvPicPr>
        <p:blipFill>
          <a:blip r:embed="rId4"/>
          <a:stretch>
            <a:fillRect/>
          </a:stretch>
        </p:blipFill>
        <p:spPr>
          <a:xfrm>
            <a:off x="4082146" y="6225784"/>
            <a:ext cx="1123491" cy="523107"/>
          </a:xfrm>
          <a:prstGeom prst="rect">
            <a:avLst/>
          </a:prstGeom>
        </p:spPr>
      </p:pic>
    </p:spTree>
    <p:extLst>
      <p:ext uri="{BB962C8B-B14F-4D97-AF65-F5344CB8AC3E}">
        <p14:creationId xmlns:p14="http://schemas.microsoft.com/office/powerpoint/2010/main" val="157084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6"/>
          <p:cNvSpPr txBox="1"/>
          <p:nvPr/>
        </p:nvSpPr>
        <p:spPr>
          <a:xfrm>
            <a:off x="429229" y="417525"/>
            <a:ext cx="8285532" cy="805551"/>
          </a:xfrm>
          <a:prstGeom prst="rect">
            <a:avLst/>
          </a:prstGeom>
          <a:solidFill>
            <a:srgbClr val="F8DAE6"/>
          </a:solidFill>
          <a:ln>
            <a:noFill/>
          </a:ln>
        </p:spPr>
        <p:txBody>
          <a:bodyPr spcFirstLastPara="1" wrap="square" lIns="216000" tIns="216000" rIns="216000" bIns="216000" anchor="t" anchorCtr="0">
            <a:noAutofit/>
          </a:bodyPr>
          <a:lstStyle/>
          <a:p>
            <a:pPr marL="342900" marR="0" lvl="0" indent="-342900" algn="just" rtl="0">
              <a:spcBef>
                <a:spcPts val="0"/>
              </a:spcBef>
              <a:spcAft>
                <a:spcPts val="0"/>
              </a:spcAft>
              <a:buClr>
                <a:srgbClr val="548135"/>
              </a:buClr>
              <a:buSzPts val="2400"/>
              <a:buFont typeface="Roboto Black"/>
              <a:buChar char="►"/>
            </a:pPr>
            <a:r>
              <a:rPr lang="en-GB" sz="2400" dirty="0">
                <a:solidFill>
                  <a:schemeClr val="dk1"/>
                </a:solidFill>
                <a:latin typeface="Sofia Pro" panose="020B0000000000000000" pitchFamily="34" charset="0"/>
                <a:ea typeface="Roboto Black"/>
                <a:cs typeface="Roboto Black"/>
                <a:sym typeface="Roboto Black"/>
              </a:rPr>
              <a:t>Contents</a:t>
            </a:r>
            <a:endParaRPr dirty="0">
              <a:latin typeface="Sofia Pro" panose="020B0000000000000000" pitchFamily="34" charset="0"/>
            </a:endParaRPr>
          </a:p>
        </p:txBody>
      </p:sp>
      <p:sp>
        <p:nvSpPr>
          <p:cNvPr id="100" name="Google Shape;100;p16">
            <a:hlinkClick r:id="rId3" action="ppaction://hlinksldjump"/>
          </p:cNvPr>
          <p:cNvSpPr txBox="1"/>
          <p:nvPr/>
        </p:nvSpPr>
        <p:spPr>
          <a:xfrm>
            <a:off x="429229" y="1510979"/>
            <a:ext cx="8285532"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Introduction</a:t>
            </a:r>
            <a:endParaRPr sz="1800" dirty="0">
              <a:solidFill>
                <a:schemeClr val="dk1"/>
              </a:solidFill>
              <a:latin typeface="Sofia Pro" panose="020B0000000000000000" pitchFamily="34" charset="0"/>
              <a:ea typeface="Calibri"/>
              <a:cs typeface="Calibri"/>
              <a:sym typeface="Calibri"/>
            </a:endParaRPr>
          </a:p>
        </p:txBody>
      </p:sp>
      <p:sp>
        <p:nvSpPr>
          <p:cNvPr id="102" name="Google Shape;102;p16">
            <a:hlinkClick r:id="rId4" action="ppaction://hlinksldjump"/>
          </p:cNvPr>
          <p:cNvSpPr txBox="1"/>
          <p:nvPr/>
        </p:nvSpPr>
        <p:spPr>
          <a:xfrm>
            <a:off x="429227" y="2865518"/>
            <a:ext cx="8285533"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What will the ECF look like?</a:t>
            </a:r>
            <a:endParaRPr sz="1800" dirty="0">
              <a:solidFill>
                <a:schemeClr val="dk1"/>
              </a:solidFill>
              <a:latin typeface="Sofia Pro" panose="020B0000000000000000" pitchFamily="34" charset="0"/>
              <a:ea typeface="Calibri"/>
              <a:cs typeface="Calibri"/>
              <a:sym typeface="Calibri"/>
            </a:endParaRPr>
          </a:p>
        </p:txBody>
      </p:sp>
      <p:sp>
        <p:nvSpPr>
          <p:cNvPr id="103" name="Google Shape;103;p16">
            <a:hlinkClick r:id="rId5" action="ppaction://hlinksldjump"/>
          </p:cNvPr>
          <p:cNvSpPr txBox="1"/>
          <p:nvPr/>
        </p:nvSpPr>
        <p:spPr>
          <a:xfrm>
            <a:off x="429226" y="4218349"/>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The Five Core Areas</a:t>
            </a:r>
            <a:endParaRPr sz="1800" dirty="0">
              <a:solidFill>
                <a:schemeClr val="dk1"/>
              </a:solidFill>
              <a:latin typeface="Sofia Pro" panose="020B0000000000000000" pitchFamily="34" charset="0"/>
              <a:ea typeface="Calibri"/>
              <a:cs typeface="Calibri"/>
              <a:sym typeface="Calibri"/>
            </a:endParaRPr>
          </a:p>
        </p:txBody>
      </p:sp>
      <p:sp>
        <p:nvSpPr>
          <p:cNvPr id="104" name="Google Shape;104;p16">
            <a:hlinkClick r:id="rId6" action="ppaction://hlinksldjump"/>
          </p:cNvPr>
          <p:cNvSpPr txBox="1"/>
          <p:nvPr/>
        </p:nvSpPr>
        <p:spPr>
          <a:xfrm>
            <a:off x="429226" y="4669229"/>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‘Learn that…’ and ‘Learn how to…’ </a:t>
            </a:r>
            <a:endParaRPr sz="1800" dirty="0">
              <a:solidFill>
                <a:schemeClr val="dk1"/>
              </a:solidFill>
              <a:latin typeface="Sofia Pro" panose="020B0000000000000000" pitchFamily="34" charset="0"/>
              <a:ea typeface="Calibri"/>
              <a:cs typeface="Calibri"/>
              <a:sym typeface="Calibri"/>
            </a:endParaRPr>
          </a:p>
        </p:txBody>
      </p:sp>
      <p:sp>
        <p:nvSpPr>
          <p:cNvPr id="106" name="Google Shape;106;p16">
            <a:hlinkClick r:id="rId7" action="ppaction://hlinksldjump"/>
          </p:cNvPr>
          <p:cNvSpPr txBox="1"/>
          <p:nvPr/>
        </p:nvSpPr>
        <p:spPr>
          <a:xfrm>
            <a:off x="429226" y="3767652"/>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Mentoring</a:t>
            </a:r>
            <a:endParaRPr sz="1800" dirty="0">
              <a:solidFill>
                <a:schemeClr val="dk1"/>
              </a:solidFill>
              <a:latin typeface="Sofia Pro" panose="020B0000000000000000" pitchFamily="34" charset="0"/>
              <a:ea typeface="Calibri"/>
              <a:cs typeface="Calibri"/>
              <a:sym typeface="Calibri"/>
            </a:endParaRPr>
          </a:p>
        </p:txBody>
      </p:sp>
      <p:sp>
        <p:nvSpPr>
          <p:cNvPr id="107" name="Google Shape;107;p16">
            <a:hlinkClick r:id="rId8" action="ppaction://hlinksldjump"/>
          </p:cNvPr>
          <p:cNvSpPr txBox="1"/>
          <p:nvPr/>
        </p:nvSpPr>
        <p:spPr>
          <a:xfrm>
            <a:off x="429227" y="1960863"/>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National Roll-Out</a:t>
            </a:r>
            <a:endParaRPr sz="1800" dirty="0">
              <a:solidFill>
                <a:schemeClr val="dk1"/>
              </a:solidFill>
              <a:latin typeface="Sofia Pro" panose="020B0000000000000000" pitchFamily="34" charset="0"/>
              <a:ea typeface="Calibri"/>
              <a:cs typeface="Calibri"/>
              <a:sym typeface="Calibri"/>
            </a:endParaRPr>
          </a:p>
        </p:txBody>
      </p:sp>
      <p:sp>
        <p:nvSpPr>
          <p:cNvPr id="108" name="Google Shape;108;p16">
            <a:hlinkClick r:id="rId9" action="ppaction://hlinksldjump"/>
          </p:cNvPr>
          <p:cNvSpPr txBox="1"/>
          <p:nvPr/>
        </p:nvSpPr>
        <p:spPr>
          <a:xfrm>
            <a:off x="429226" y="3318123"/>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b="1" dirty="0">
                <a:solidFill>
                  <a:schemeClr val="lt1"/>
                </a:solidFill>
                <a:latin typeface="Sofia Pro" panose="020B0000000000000000" pitchFamily="34" charset="0"/>
                <a:ea typeface="Roboto"/>
                <a:cs typeface="Roboto"/>
                <a:sym typeface="Roboto"/>
              </a:rPr>
              <a:t>The R</a:t>
            </a:r>
            <a:r>
              <a:rPr lang="en-GB" sz="1800" b="1" dirty="0">
                <a:solidFill>
                  <a:schemeClr val="lt1"/>
                </a:solidFill>
                <a:latin typeface="Sofia Pro" panose="020B0000000000000000" pitchFamily="34" charset="0"/>
                <a:ea typeface="Roboto"/>
                <a:cs typeface="Roboto"/>
                <a:sym typeface="Roboto"/>
              </a:rPr>
              <a:t>ole of the Appropriate Body</a:t>
            </a:r>
            <a:endParaRPr sz="1800" dirty="0">
              <a:solidFill>
                <a:schemeClr val="dk1"/>
              </a:solidFill>
              <a:latin typeface="Sofia Pro" panose="020B0000000000000000" pitchFamily="34" charset="0"/>
              <a:ea typeface="Calibri"/>
              <a:cs typeface="Calibri"/>
              <a:sym typeface="Calibri"/>
            </a:endParaRPr>
          </a:p>
        </p:txBody>
      </p:sp>
      <p:sp>
        <p:nvSpPr>
          <p:cNvPr id="109" name="Google Shape;109;p16">
            <a:hlinkClick r:id="rId10" action="ppaction://hlinksldjump"/>
          </p:cNvPr>
          <p:cNvSpPr txBox="1"/>
          <p:nvPr/>
        </p:nvSpPr>
        <p:spPr>
          <a:xfrm>
            <a:off x="429226" y="5120109"/>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Education Development Trust Programme</a:t>
            </a:r>
          </a:p>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Trust Programme</a:t>
            </a:r>
            <a:endParaRPr sz="1800" dirty="0">
              <a:solidFill>
                <a:schemeClr val="dk1"/>
              </a:solidFill>
              <a:latin typeface="Sofia Pro" panose="020B0000000000000000" pitchFamily="34" charset="0"/>
              <a:ea typeface="Calibri"/>
              <a:cs typeface="Calibri"/>
              <a:sym typeface="Calibri"/>
            </a:endParaRPr>
          </a:p>
        </p:txBody>
      </p:sp>
      <p:sp>
        <p:nvSpPr>
          <p:cNvPr id="110" name="Google Shape;110;p16">
            <a:hlinkClick r:id="rId11" action="ppaction://hlinksldjump"/>
          </p:cNvPr>
          <p:cNvSpPr txBox="1"/>
          <p:nvPr/>
        </p:nvSpPr>
        <p:spPr>
          <a:xfrm>
            <a:off x="429226" y="6021869"/>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b="1" dirty="0">
                <a:solidFill>
                  <a:schemeClr val="lt1"/>
                </a:solidFill>
                <a:latin typeface="Sofia Pro" panose="020B0000000000000000" pitchFamily="34" charset="0"/>
                <a:ea typeface="Roboto"/>
                <a:cs typeface="Roboto"/>
                <a:sym typeface="Roboto"/>
              </a:rPr>
              <a:t>Further </a:t>
            </a:r>
            <a:r>
              <a:rPr lang="en-GB" sz="1800" b="1" dirty="0">
                <a:solidFill>
                  <a:schemeClr val="lt1"/>
                </a:solidFill>
                <a:latin typeface="Sofia Pro" panose="020B0000000000000000" pitchFamily="34" charset="0"/>
                <a:ea typeface="Roboto"/>
                <a:cs typeface="Roboto"/>
                <a:sym typeface="Roboto"/>
              </a:rPr>
              <a:t>Reading and Resources</a:t>
            </a:r>
            <a:endParaRPr sz="1800" dirty="0">
              <a:solidFill>
                <a:schemeClr val="dk1"/>
              </a:solidFill>
              <a:latin typeface="Sofia Pro" panose="020B0000000000000000" pitchFamily="34" charset="0"/>
              <a:ea typeface="Calibri"/>
              <a:cs typeface="Calibri"/>
              <a:sym typeface="Calibri"/>
            </a:endParaRPr>
          </a:p>
        </p:txBody>
      </p:sp>
      <p:sp>
        <p:nvSpPr>
          <p:cNvPr id="2" name="Rectangle 1">
            <a:extLst>
              <a:ext uri="{FF2B5EF4-FFF2-40B4-BE49-F238E27FC236}">
                <a16:creationId xmlns:a16="http://schemas.microsoft.com/office/drawing/2014/main" id="{B39A4771-D5D3-4BFB-93F0-1FF496FA2046}"/>
              </a:ext>
            </a:extLst>
          </p:cNvPr>
          <p:cNvSpPr/>
          <p:nvPr/>
        </p:nvSpPr>
        <p:spPr>
          <a:xfrm>
            <a:off x="0" y="6689807"/>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054804E-76EB-4B04-BE7A-13BA2D959015}"/>
              </a:ext>
            </a:extLst>
          </p:cNvPr>
          <p:cNvSpPr/>
          <p:nvPr/>
        </p:nvSpPr>
        <p:spPr>
          <a:xfrm>
            <a:off x="0" y="6689807"/>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Google Shape;102;p16">
            <a:hlinkClick r:id="rId12" action="ppaction://hlinksldjump"/>
            <a:extLst>
              <a:ext uri="{FF2B5EF4-FFF2-40B4-BE49-F238E27FC236}">
                <a16:creationId xmlns:a16="http://schemas.microsoft.com/office/drawing/2014/main" id="{3490CDB0-538B-44C7-98BB-81338C44971E}"/>
              </a:ext>
            </a:extLst>
          </p:cNvPr>
          <p:cNvSpPr txBox="1"/>
          <p:nvPr/>
        </p:nvSpPr>
        <p:spPr>
          <a:xfrm>
            <a:off x="429228" y="2416003"/>
            <a:ext cx="8285533"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Delivery of the ECF</a:t>
            </a:r>
            <a:endParaRPr sz="1800" dirty="0">
              <a:solidFill>
                <a:schemeClr val="dk1"/>
              </a:solidFill>
              <a:latin typeface="Sofia Pro" panose="020B0000000000000000" pitchFamily="34" charset="0"/>
              <a:ea typeface="Calibri"/>
              <a:cs typeface="Calibri"/>
              <a:sym typeface="Calibri"/>
            </a:endParaRPr>
          </a:p>
        </p:txBody>
      </p:sp>
      <p:sp>
        <p:nvSpPr>
          <p:cNvPr id="16" name="Google Shape;109;p16">
            <a:hlinkClick r:id="rId13" action="ppaction://hlinksldjump"/>
            <a:extLst>
              <a:ext uri="{FF2B5EF4-FFF2-40B4-BE49-F238E27FC236}">
                <a16:creationId xmlns:a16="http://schemas.microsoft.com/office/drawing/2014/main" id="{7507340E-E986-4BAB-A3AC-E25F7E3DF52F}"/>
              </a:ext>
            </a:extLst>
          </p:cNvPr>
          <p:cNvSpPr txBox="1"/>
          <p:nvPr/>
        </p:nvSpPr>
        <p:spPr>
          <a:xfrm>
            <a:off x="429226" y="5570989"/>
            <a:ext cx="8285534" cy="403200"/>
          </a:xfrm>
          <a:prstGeom prst="rect">
            <a:avLst/>
          </a:prstGeom>
          <a:solidFill>
            <a:srgbClr val="1550C8"/>
          </a:solidFill>
          <a:ln>
            <a:noFill/>
          </a:ln>
        </p:spPr>
        <p:txBody>
          <a:bodyPr spcFirstLastPara="1" wrap="square" lIns="216000" tIns="90000" rIns="216000" bIns="216000" anchor="t" anchorCtr="0">
            <a:noAutofit/>
          </a:bodyPr>
          <a:lstStyle/>
          <a:p>
            <a:pPr marL="0" marR="0" lvl="0" indent="0" algn="ctr"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Actions</a:t>
            </a:r>
            <a:endParaRPr sz="1800" dirty="0">
              <a:solidFill>
                <a:schemeClr val="dk1"/>
              </a:solidFill>
              <a:latin typeface="Sofia Pro" panose="020B0000000000000000" pitchFamily="34"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par>
                                <p:cTn id="17" presetID="10"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par>
                                <p:cTn id="20" presetID="10" presetClass="entr" presetSubtype="0"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10"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par>
                                <p:cTn id="26" presetID="10" presetClass="entr" presetSubtype="0" fill="hold"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500"/>
                                        <p:tgtEl>
                                          <p:spTgt spid="108"/>
                                        </p:tgtEl>
                                      </p:cBhvr>
                                    </p:animEffect>
                                  </p:childTnLst>
                                </p:cTn>
                              </p:par>
                              <p:par>
                                <p:cTn id="29" presetID="10" presetClass="entr" presetSubtype="0" fill="hold" nodeType="with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0" presetClass="entr" presetSubtype="0"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2" name="Google Shape;272;p27"/>
          <p:cNvGrpSpPr/>
          <p:nvPr/>
        </p:nvGrpSpPr>
        <p:grpSpPr>
          <a:xfrm>
            <a:off x="299405" y="6581924"/>
            <a:ext cx="920590" cy="153900"/>
            <a:chOff x="299405" y="6581924"/>
            <a:chExt cx="920590" cy="153900"/>
          </a:xfrm>
        </p:grpSpPr>
        <p:sp>
          <p:nvSpPr>
            <p:cNvPr id="273" name="Google Shape;273;p27">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74" name="Google Shape;274;p27">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279" name="Google Shape;279;p27"/>
          <p:cNvSpPr txBox="1"/>
          <p:nvPr/>
        </p:nvSpPr>
        <p:spPr>
          <a:xfrm>
            <a:off x="411192" y="1328303"/>
            <a:ext cx="426003" cy="936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1</a:t>
            </a:r>
            <a:endParaRPr sz="1800" dirty="0">
              <a:solidFill>
                <a:schemeClr val="dk1"/>
              </a:solidFill>
              <a:latin typeface="Sofia Pro" panose="020B0000000000000000" pitchFamily="34" charset="0"/>
              <a:ea typeface="Calibri"/>
              <a:cs typeface="Calibri"/>
              <a:sym typeface="Calibri"/>
            </a:endParaRPr>
          </a:p>
        </p:txBody>
      </p:sp>
      <p:sp>
        <p:nvSpPr>
          <p:cNvPr id="280" name="Google Shape;280;p27"/>
          <p:cNvSpPr txBox="1"/>
          <p:nvPr/>
        </p:nvSpPr>
        <p:spPr>
          <a:xfrm>
            <a:off x="411192" y="2380254"/>
            <a:ext cx="426003" cy="936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2</a:t>
            </a:r>
            <a:endParaRPr sz="1800" dirty="0">
              <a:solidFill>
                <a:schemeClr val="dk1"/>
              </a:solidFill>
              <a:latin typeface="Sofia Pro" panose="020B0000000000000000" pitchFamily="34" charset="0"/>
              <a:ea typeface="Calibri"/>
              <a:cs typeface="Calibri"/>
              <a:sym typeface="Calibri"/>
            </a:endParaRPr>
          </a:p>
        </p:txBody>
      </p:sp>
      <p:sp>
        <p:nvSpPr>
          <p:cNvPr id="282" name="Google Shape;282;p27"/>
          <p:cNvSpPr txBox="1"/>
          <p:nvPr/>
        </p:nvSpPr>
        <p:spPr>
          <a:xfrm>
            <a:off x="411191" y="3438599"/>
            <a:ext cx="426003" cy="936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3</a:t>
            </a:r>
            <a:endParaRPr sz="1800" dirty="0">
              <a:solidFill>
                <a:schemeClr val="dk1"/>
              </a:solidFill>
              <a:latin typeface="Sofia Pro" panose="020B0000000000000000" pitchFamily="34" charset="0"/>
              <a:ea typeface="Calibri"/>
              <a:cs typeface="Calibri"/>
              <a:sym typeface="Calibri"/>
            </a:endParaRPr>
          </a:p>
        </p:txBody>
      </p:sp>
      <p:sp>
        <p:nvSpPr>
          <p:cNvPr id="283" name="Google Shape;283;p27"/>
          <p:cNvSpPr txBox="1"/>
          <p:nvPr/>
        </p:nvSpPr>
        <p:spPr>
          <a:xfrm>
            <a:off x="405905" y="374713"/>
            <a:ext cx="8402388" cy="696496"/>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548135"/>
              </a:buClr>
              <a:buSzPts val="2400"/>
              <a:buFont typeface="Roboto Black"/>
              <a:buChar char="►"/>
            </a:pPr>
            <a:r>
              <a:rPr lang="en-GB" sz="2400" dirty="0">
                <a:solidFill>
                  <a:schemeClr val="dk1"/>
                </a:solidFill>
                <a:latin typeface="Sofia Pro" panose="020B0000000000000000" pitchFamily="34" charset="0"/>
                <a:ea typeface="Roboto Black"/>
                <a:cs typeface="Roboto Black"/>
                <a:sym typeface="Roboto Black"/>
              </a:rPr>
              <a:t>Actions</a:t>
            </a:r>
            <a:endParaRPr sz="2400" dirty="0">
              <a:solidFill>
                <a:schemeClr val="dk1"/>
              </a:solidFill>
              <a:latin typeface="Sofia Pro" panose="020B0000000000000000" pitchFamily="34" charset="0"/>
              <a:ea typeface="Calibri"/>
              <a:cs typeface="Calibri"/>
              <a:sym typeface="Calibri"/>
            </a:endParaRPr>
          </a:p>
        </p:txBody>
      </p:sp>
      <p:sp>
        <p:nvSpPr>
          <p:cNvPr id="16" name="Rectangle 15">
            <a:extLst>
              <a:ext uri="{FF2B5EF4-FFF2-40B4-BE49-F238E27FC236}">
                <a16:creationId xmlns:a16="http://schemas.microsoft.com/office/drawing/2014/main" id="{C28D6E9E-6B95-43C3-A9CD-1CA978BD9A1C}"/>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463408-5310-4A21-A1D5-9DB801034357}"/>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Google Shape;167;p20">
            <a:extLst>
              <a:ext uri="{FF2B5EF4-FFF2-40B4-BE49-F238E27FC236}">
                <a16:creationId xmlns:a16="http://schemas.microsoft.com/office/drawing/2014/main" id="{89FFBE7A-2746-4377-A243-A1E2954DBD68}"/>
              </a:ext>
            </a:extLst>
          </p:cNvPr>
          <p:cNvSpPr txBox="1"/>
          <p:nvPr/>
        </p:nvSpPr>
        <p:spPr>
          <a:xfrm>
            <a:off x="926801" y="1331693"/>
            <a:ext cx="7897953" cy="954595"/>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Register your ECT(s) with </a:t>
            </a:r>
            <a:r>
              <a:rPr lang="en-GB" dirty="0">
                <a:solidFill>
                  <a:schemeClr val="lt1"/>
                </a:solidFill>
                <a:latin typeface="Sofia Pro" panose="020B0000000000000000" pitchFamily="34" charset="0"/>
                <a:ea typeface="Roboto"/>
                <a:cs typeface="Roboto"/>
                <a:sym typeface="Roboto"/>
              </a:rPr>
              <a:t>the</a:t>
            </a:r>
            <a:r>
              <a:rPr lang="en-GB" sz="1800" dirty="0">
                <a:solidFill>
                  <a:schemeClr val="lt1"/>
                </a:solidFill>
                <a:latin typeface="Sofia Pro" panose="020B0000000000000000" pitchFamily="34" charset="0"/>
                <a:ea typeface="Roboto"/>
                <a:cs typeface="Roboto"/>
                <a:sym typeface="Roboto"/>
              </a:rPr>
              <a:t> Appropriate Body to fulfil statutory induction requirements.</a:t>
            </a:r>
            <a:endParaRPr sz="1800" dirty="0">
              <a:solidFill>
                <a:schemeClr val="dk1"/>
              </a:solidFill>
              <a:latin typeface="Sofia Pro" panose="020B0000000000000000" pitchFamily="34" charset="0"/>
              <a:ea typeface="Calibri"/>
              <a:cs typeface="Calibri"/>
              <a:sym typeface="Calibri"/>
            </a:endParaRPr>
          </a:p>
        </p:txBody>
      </p:sp>
      <p:sp>
        <p:nvSpPr>
          <p:cNvPr id="18" name="Google Shape;167;p20">
            <a:extLst>
              <a:ext uri="{FF2B5EF4-FFF2-40B4-BE49-F238E27FC236}">
                <a16:creationId xmlns:a16="http://schemas.microsoft.com/office/drawing/2014/main" id="{5D89157F-2741-41EE-A0C6-3069BA25C09E}"/>
              </a:ext>
            </a:extLst>
          </p:cNvPr>
          <p:cNvSpPr txBox="1"/>
          <p:nvPr/>
        </p:nvSpPr>
        <p:spPr>
          <a:xfrm>
            <a:off x="922414" y="5523594"/>
            <a:ext cx="7861509" cy="954596"/>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Identify potential facilitators from the existing staff of your school. Who has the skills and experience necessary for this role? </a:t>
            </a:r>
          </a:p>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Apply to STSH.</a:t>
            </a:r>
            <a:endParaRPr sz="1800" dirty="0">
              <a:solidFill>
                <a:schemeClr val="dk1"/>
              </a:solidFill>
              <a:latin typeface="Sofia Pro" panose="020B0000000000000000" pitchFamily="34" charset="0"/>
              <a:ea typeface="Calibri"/>
              <a:cs typeface="Calibri"/>
              <a:sym typeface="Calibri"/>
            </a:endParaRPr>
          </a:p>
        </p:txBody>
      </p:sp>
      <p:sp>
        <p:nvSpPr>
          <p:cNvPr id="19" name="Google Shape;167;p20">
            <a:extLst>
              <a:ext uri="{FF2B5EF4-FFF2-40B4-BE49-F238E27FC236}">
                <a16:creationId xmlns:a16="http://schemas.microsoft.com/office/drawing/2014/main" id="{B56EF4D0-4C45-494F-B9C6-CFED153E5188}"/>
              </a:ext>
            </a:extLst>
          </p:cNvPr>
          <p:cNvSpPr txBox="1"/>
          <p:nvPr/>
        </p:nvSpPr>
        <p:spPr>
          <a:xfrm>
            <a:off x="922414" y="4481130"/>
            <a:ext cx="7861509" cy="954595"/>
          </a:xfrm>
          <a:prstGeom prst="rect">
            <a:avLst/>
          </a:prstGeom>
          <a:solidFill>
            <a:srgbClr val="4BA124"/>
          </a:solidFill>
          <a:ln>
            <a:noFill/>
          </a:ln>
        </p:spPr>
        <p:txBody>
          <a:bodyPr spcFirstLastPara="1" wrap="square" lIns="108000" tIns="108000" rIns="108000" bIns="108000" anchor="t" anchorCtr="0">
            <a:noAutofit/>
          </a:bodyPr>
          <a:lstStyle/>
          <a:p>
            <a:pPr lvl="0">
              <a:buClr>
                <a:schemeClr val="lt1"/>
              </a:buClr>
              <a:buSzPts val="1800"/>
            </a:pPr>
            <a:r>
              <a:rPr lang="en-GB" dirty="0">
                <a:solidFill>
                  <a:schemeClr val="lt1"/>
                </a:solidFill>
                <a:latin typeface="Sofia Pro" panose="020B0000000000000000" pitchFamily="34" charset="0"/>
                <a:ea typeface="Roboto"/>
                <a:cs typeface="Roboto"/>
                <a:sym typeface="Roboto"/>
              </a:rPr>
              <a:t>Identify potential mentors from the existing staff of your school. Who has the skills and experience necessary for this role?</a:t>
            </a:r>
            <a:endParaRPr lang="en-GB" dirty="0">
              <a:solidFill>
                <a:schemeClr val="dk1"/>
              </a:solidFill>
              <a:latin typeface="Sofia Pro" panose="020B0000000000000000" pitchFamily="34" charset="0"/>
              <a:ea typeface="Calibri"/>
              <a:cs typeface="Calibri"/>
              <a:sym typeface="Calibri"/>
            </a:endParaRPr>
          </a:p>
        </p:txBody>
      </p:sp>
      <p:sp>
        <p:nvSpPr>
          <p:cNvPr id="20" name="Google Shape;282;p27">
            <a:extLst>
              <a:ext uri="{FF2B5EF4-FFF2-40B4-BE49-F238E27FC236}">
                <a16:creationId xmlns:a16="http://schemas.microsoft.com/office/drawing/2014/main" id="{12C0E065-34DF-40A1-AC17-EFEA5D262ABD}"/>
              </a:ext>
            </a:extLst>
          </p:cNvPr>
          <p:cNvSpPr txBox="1"/>
          <p:nvPr/>
        </p:nvSpPr>
        <p:spPr>
          <a:xfrm>
            <a:off x="405905" y="4483860"/>
            <a:ext cx="426003" cy="936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Calibri"/>
                <a:sym typeface="Roboto"/>
              </a:rPr>
              <a:t>4</a:t>
            </a:r>
            <a:endParaRPr sz="1800" dirty="0">
              <a:solidFill>
                <a:schemeClr val="dk1"/>
              </a:solidFill>
              <a:latin typeface="Sofia Pro" panose="020B0000000000000000" pitchFamily="34" charset="0"/>
              <a:ea typeface="Calibri"/>
              <a:cs typeface="Calibri"/>
              <a:sym typeface="Calibri"/>
            </a:endParaRPr>
          </a:p>
        </p:txBody>
      </p:sp>
      <p:sp>
        <p:nvSpPr>
          <p:cNvPr id="21" name="Google Shape;167;p20">
            <a:extLst>
              <a:ext uri="{FF2B5EF4-FFF2-40B4-BE49-F238E27FC236}">
                <a16:creationId xmlns:a16="http://schemas.microsoft.com/office/drawing/2014/main" id="{38DA4D0A-80F5-4F50-A7D2-EC4B10B14382}"/>
              </a:ext>
            </a:extLst>
          </p:cNvPr>
          <p:cNvSpPr txBox="1"/>
          <p:nvPr/>
        </p:nvSpPr>
        <p:spPr>
          <a:xfrm>
            <a:off x="926801" y="2369536"/>
            <a:ext cx="7897953" cy="968745"/>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Decide </a:t>
            </a:r>
            <a:r>
              <a:rPr lang="en-GB" dirty="0">
                <a:solidFill>
                  <a:schemeClr val="lt1"/>
                </a:solidFill>
                <a:latin typeface="Sofia Pro" panose="020B0000000000000000" pitchFamily="34" charset="0"/>
                <a:ea typeface="Roboto"/>
                <a:cs typeface="Roboto"/>
                <a:sym typeface="Roboto"/>
              </a:rPr>
              <a:t>on your delivery model for an Early Career Framework-based training programme</a:t>
            </a:r>
            <a:r>
              <a:rPr lang="en-GB" sz="1800" dirty="0">
                <a:solidFill>
                  <a:schemeClr val="lt1"/>
                </a:solidFill>
                <a:latin typeface="Sofia Pro" panose="020B0000000000000000" pitchFamily="34" charset="0"/>
                <a:ea typeface="Roboto"/>
                <a:cs typeface="Roboto"/>
                <a:sym typeface="Roboto"/>
              </a:rPr>
              <a:t>.</a:t>
            </a:r>
            <a:endParaRPr sz="1800" dirty="0">
              <a:solidFill>
                <a:schemeClr val="dk1"/>
              </a:solidFill>
              <a:latin typeface="Sofia Pro" panose="020B0000000000000000" pitchFamily="34" charset="0"/>
              <a:ea typeface="Calibri"/>
              <a:cs typeface="Calibri"/>
              <a:sym typeface="Calibri"/>
            </a:endParaRPr>
          </a:p>
        </p:txBody>
      </p:sp>
      <p:sp>
        <p:nvSpPr>
          <p:cNvPr id="22" name="Google Shape;282;p27">
            <a:extLst>
              <a:ext uri="{FF2B5EF4-FFF2-40B4-BE49-F238E27FC236}">
                <a16:creationId xmlns:a16="http://schemas.microsoft.com/office/drawing/2014/main" id="{B4F55716-6EBE-4AD1-A4F6-E8A34CB2E872}"/>
              </a:ext>
            </a:extLst>
          </p:cNvPr>
          <p:cNvSpPr txBox="1"/>
          <p:nvPr/>
        </p:nvSpPr>
        <p:spPr>
          <a:xfrm>
            <a:off x="405905" y="5524431"/>
            <a:ext cx="426003" cy="936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Calibri"/>
                <a:sym typeface="Roboto"/>
              </a:rPr>
              <a:t>5</a:t>
            </a:r>
            <a:endParaRPr sz="1800" dirty="0">
              <a:solidFill>
                <a:schemeClr val="dk1"/>
              </a:solidFill>
              <a:latin typeface="Sofia Pro" panose="020B0000000000000000" pitchFamily="34" charset="0"/>
              <a:ea typeface="Calibri"/>
              <a:cs typeface="Calibri"/>
              <a:sym typeface="Calibri"/>
            </a:endParaRPr>
          </a:p>
        </p:txBody>
      </p:sp>
      <p:sp>
        <p:nvSpPr>
          <p:cNvPr id="23" name="Google Shape;167;p20">
            <a:extLst>
              <a:ext uri="{FF2B5EF4-FFF2-40B4-BE49-F238E27FC236}">
                <a16:creationId xmlns:a16="http://schemas.microsoft.com/office/drawing/2014/main" id="{E16F2FBB-0E5E-46D9-B58A-3BCCA4E3292F}"/>
              </a:ext>
            </a:extLst>
          </p:cNvPr>
          <p:cNvSpPr txBox="1"/>
          <p:nvPr/>
        </p:nvSpPr>
        <p:spPr>
          <a:xfrm>
            <a:off x="922414" y="3430733"/>
            <a:ext cx="2536197" cy="954595"/>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Register your ECT(s) with </a:t>
            </a:r>
            <a:r>
              <a:rPr lang="en-GB" dirty="0">
                <a:solidFill>
                  <a:schemeClr val="lt1"/>
                </a:solidFill>
                <a:latin typeface="Sofia Pro" panose="020B0000000000000000" pitchFamily="34" charset="0"/>
                <a:ea typeface="Roboto"/>
                <a:cs typeface="Roboto"/>
                <a:sym typeface="Roboto"/>
              </a:rPr>
              <a:t>the STSH/EDT Programme </a:t>
            </a:r>
            <a:endParaRPr sz="1800" dirty="0">
              <a:solidFill>
                <a:schemeClr val="dk1"/>
              </a:solidFill>
              <a:latin typeface="Sofia Pro" panose="020B0000000000000000" pitchFamily="34" charset="0"/>
              <a:ea typeface="Calibri"/>
              <a:cs typeface="Calibri"/>
              <a:sym typeface="Calibri"/>
            </a:endParaRPr>
          </a:p>
        </p:txBody>
      </p:sp>
      <p:sp>
        <p:nvSpPr>
          <p:cNvPr id="24" name="Google Shape;167;p20">
            <a:extLst>
              <a:ext uri="{FF2B5EF4-FFF2-40B4-BE49-F238E27FC236}">
                <a16:creationId xmlns:a16="http://schemas.microsoft.com/office/drawing/2014/main" id="{C83B3DDB-5570-42D7-B4E6-C875243DA22D}"/>
              </a:ext>
            </a:extLst>
          </p:cNvPr>
          <p:cNvSpPr txBox="1"/>
          <p:nvPr/>
        </p:nvSpPr>
        <p:spPr>
          <a:xfrm>
            <a:off x="3543831" y="3426362"/>
            <a:ext cx="2752737" cy="966899"/>
          </a:xfrm>
          <a:prstGeom prst="rect">
            <a:avLst/>
          </a:prstGeom>
          <a:solidFill>
            <a:srgbClr val="AE4141"/>
          </a:solidFill>
          <a:ln>
            <a:noFill/>
          </a:ln>
        </p:spPr>
        <p:txBody>
          <a:bodyPr spcFirstLastPara="1" wrap="square" lIns="108000" tIns="108000" rIns="108000" bIns="108000" anchor="t" anchorCtr="0">
            <a:noAutofit/>
          </a:bodyPr>
          <a:lstStyle/>
          <a:p>
            <a:pPr marL="0" marR="0" lvl="0" indent="0" rtl="0">
              <a:spcBef>
                <a:spcPts val="0"/>
              </a:spcBef>
              <a:spcAft>
                <a:spcPts val="0"/>
              </a:spcAft>
              <a:buClr>
                <a:schemeClr val="lt1"/>
              </a:buClr>
              <a:buSzPts val="1800"/>
              <a:buFont typeface="Roboto"/>
              <a:buNone/>
            </a:pPr>
            <a:r>
              <a:rPr lang="en-GB" sz="1400" dirty="0">
                <a:solidFill>
                  <a:schemeClr val="lt1"/>
                </a:solidFill>
                <a:latin typeface="Sofia Pro" panose="020B0000000000000000" pitchFamily="34" charset="0"/>
                <a:ea typeface="Roboto"/>
                <a:cs typeface="Roboto"/>
                <a:sym typeface="Roboto"/>
              </a:rPr>
              <a:t>Register your school with the core induction Programme from one of the accredited providers</a:t>
            </a:r>
            <a:endParaRPr sz="1400" dirty="0">
              <a:solidFill>
                <a:schemeClr val="dk1"/>
              </a:solidFill>
              <a:latin typeface="Sofia Pro" panose="020B0000000000000000" pitchFamily="34" charset="0"/>
              <a:ea typeface="Calibri"/>
              <a:cs typeface="Calibri"/>
              <a:sym typeface="Calibri"/>
            </a:endParaRPr>
          </a:p>
        </p:txBody>
      </p:sp>
      <p:sp>
        <p:nvSpPr>
          <p:cNvPr id="25" name="Google Shape;167;p20">
            <a:extLst>
              <a:ext uri="{FF2B5EF4-FFF2-40B4-BE49-F238E27FC236}">
                <a16:creationId xmlns:a16="http://schemas.microsoft.com/office/drawing/2014/main" id="{56B59FF9-6710-4AC1-9EEF-54F210E90BC2}"/>
              </a:ext>
            </a:extLst>
          </p:cNvPr>
          <p:cNvSpPr txBox="1"/>
          <p:nvPr/>
        </p:nvSpPr>
        <p:spPr>
          <a:xfrm>
            <a:off x="6405538" y="3419152"/>
            <a:ext cx="2402077" cy="954595"/>
          </a:xfrm>
          <a:prstGeom prst="rect">
            <a:avLst/>
          </a:prstGeom>
          <a:solidFill>
            <a:srgbClr val="AE4141"/>
          </a:solidFill>
          <a:ln>
            <a:noFill/>
          </a:ln>
        </p:spPr>
        <p:txBody>
          <a:bodyPr spcFirstLastPara="1" wrap="square" lIns="108000" tIns="108000" rIns="108000" bIns="108000" anchor="t" anchorCtr="0">
            <a:noAutofit/>
          </a:bodyPr>
          <a:lstStyle/>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Design your own Programme</a:t>
            </a:r>
            <a:endParaRPr sz="1800" dirty="0">
              <a:solidFill>
                <a:schemeClr val="dk1"/>
              </a:solidFill>
              <a:latin typeface="Sofia Pro" panose="020B0000000000000000" pitchFamily="34" charset="0"/>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500"/>
                                        <p:tgtEl>
                                          <p:spTgt spid="2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0"/>
                                        </p:tgtEl>
                                        <p:attrNameLst>
                                          <p:attrName>style.visibility</p:attrName>
                                        </p:attrNameLst>
                                      </p:cBhvr>
                                      <p:to>
                                        <p:strVal val="visible"/>
                                      </p:to>
                                    </p:set>
                                    <p:animEffect transition="in" filter="fade">
                                      <p:cBhvr>
                                        <p:cTn id="17" dur="500"/>
                                        <p:tgtEl>
                                          <p:spTgt spid="2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500"/>
                                        <p:tgtEl>
                                          <p:spTgt spid="282"/>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 presetClass="entr" presetSubtype="4"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p:tgtEl>
                                          <p:spTgt spid="24"/>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2" presetClass="entr" presetSubtype="4"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7"/>
          <p:cNvSpPr/>
          <p:nvPr/>
        </p:nvSpPr>
        <p:spPr>
          <a:xfrm>
            <a:off x="0" y="50468"/>
            <a:ext cx="9144000" cy="6870000"/>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272" name="Google Shape;272;p27"/>
          <p:cNvGrpSpPr/>
          <p:nvPr/>
        </p:nvGrpSpPr>
        <p:grpSpPr>
          <a:xfrm>
            <a:off x="299405" y="6581924"/>
            <a:ext cx="920590" cy="153900"/>
            <a:chOff x="299405" y="6581924"/>
            <a:chExt cx="920590" cy="153900"/>
          </a:xfrm>
        </p:grpSpPr>
        <p:sp>
          <p:nvSpPr>
            <p:cNvPr id="273" name="Google Shape;273;p27">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74" name="Google Shape;274;p27">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275" name="Google Shape;275;p27"/>
          <p:cNvSpPr txBox="1"/>
          <p:nvPr/>
        </p:nvSpPr>
        <p:spPr>
          <a:xfrm>
            <a:off x="1040963" y="2425125"/>
            <a:ext cx="7625055" cy="8406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108000" tIns="108000" rIns="108000" bIns="108000" anchor="t" anchorCtr="0">
            <a:noAutofit/>
          </a:bodyPr>
          <a:lstStyle/>
          <a:p>
            <a:pPr marL="0" marR="0" lvl="0" indent="0" algn="l" rtl="0">
              <a:spcBef>
                <a:spcPts val="0"/>
              </a:spcBef>
              <a:spcAft>
                <a:spcPts val="0"/>
              </a:spcAft>
              <a:buClr>
                <a:schemeClr val="hlink"/>
              </a:buClr>
              <a:buSzPts val="1600"/>
              <a:buFont typeface="Roboto"/>
              <a:buNone/>
            </a:pPr>
            <a:r>
              <a:rPr lang="en-GB" sz="1600" b="1" u="sng" dirty="0">
                <a:solidFill>
                  <a:schemeClr val="hlink"/>
                </a:solidFill>
                <a:latin typeface="Sofia Pro" panose="020B0000000000000000" pitchFamily="34" charset="0"/>
                <a:ea typeface="Roboto"/>
                <a:cs typeface="Roboto"/>
                <a:sym typeface="Roboto"/>
                <a:hlinkClick r:id="rId4"/>
              </a:rPr>
              <a:t>Early career framework reforms: overview</a:t>
            </a:r>
            <a:endParaRPr sz="1600" b="1" dirty="0">
              <a:solidFill>
                <a:schemeClr val="dk1"/>
              </a:solidFill>
              <a:latin typeface="Sofia Pro" panose="020B0000000000000000" pitchFamily="34" charset="0"/>
              <a:ea typeface="Roboto"/>
              <a:cs typeface="Roboto"/>
              <a:sym typeface="Roboto"/>
            </a:endParaRPr>
          </a:p>
        </p:txBody>
      </p:sp>
      <p:sp>
        <p:nvSpPr>
          <p:cNvPr id="276" name="Google Shape;276;p27"/>
          <p:cNvSpPr txBox="1"/>
          <p:nvPr/>
        </p:nvSpPr>
        <p:spPr>
          <a:xfrm>
            <a:off x="1040958" y="3389468"/>
            <a:ext cx="7625055" cy="8406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108000" tIns="108000" rIns="108000" bIns="108000" anchor="t" anchorCtr="0">
            <a:noAutofit/>
          </a:bodyPr>
          <a:lstStyle/>
          <a:p>
            <a:pPr marL="0" marR="0" lvl="0" indent="0" algn="l" rtl="0">
              <a:spcBef>
                <a:spcPts val="0"/>
              </a:spcBef>
              <a:spcAft>
                <a:spcPts val="0"/>
              </a:spcAft>
              <a:buClr>
                <a:schemeClr val="hlink"/>
              </a:buClr>
              <a:buSzPts val="1600"/>
              <a:buFont typeface="Roboto"/>
              <a:buNone/>
            </a:pPr>
            <a:r>
              <a:rPr lang="en-GB" sz="1600" b="1" u="sng" dirty="0">
                <a:solidFill>
                  <a:schemeClr val="hlink"/>
                </a:solidFill>
                <a:latin typeface="Sofia Pro" panose="020B0000000000000000" pitchFamily="34" charset="0"/>
                <a:ea typeface="Roboto"/>
                <a:cs typeface="Roboto"/>
                <a:sym typeface="Roboto"/>
                <a:hlinkClick r:id="rId5"/>
              </a:rPr>
              <a:t>Education Development Trust Induction Programme</a:t>
            </a:r>
            <a:endParaRPr sz="1600" b="1" dirty="0">
              <a:solidFill>
                <a:srgbClr val="F28D1D"/>
              </a:solidFill>
              <a:latin typeface="Sofia Pro" panose="020B0000000000000000" pitchFamily="34" charset="0"/>
              <a:ea typeface="Roboto"/>
              <a:cs typeface="Roboto"/>
              <a:sym typeface="Roboto"/>
            </a:endParaRPr>
          </a:p>
        </p:txBody>
      </p:sp>
      <p:sp>
        <p:nvSpPr>
          <p:cNvPr id="277" name="Google Shape;277;p27"/>
          <p:cNvSpPr txBox="1"/>
          <p:nvPr/>
        </p:nvSpPr>
        <p:spPr>
          <a:xfrm>
            <a:off x="1040959" y="1460782"/>
            <a:ext cx="7625055" cy="8406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108000" tIns="108000" rIns="108000" bIns="108000" anchor="t" anchorCtr="0">
            <a:noAutofit/>
          </a:bodyPr>
          <a:lstStyle/>
          <a:p>
            <a:pPr marL="0" marR="0" lvl="0" indent="0" algn="l" rtl="0">
              <a:spcBef>
                <a:spcPts val="0"/>
              </a:spcBef>
              <a:spcAft>
                <a:spcPts val="0"/>
              </a:spcAft>
              <a:buClr>
                <a:schemeClr val="hlink"/>
              </a:buClr>
              <a:buSzPts val="1600"/>
              <a:buFont typeface="Roboto"/>
              <a:buNone/>
            </a:pPr>
            <a:r>
              <a:rPr lang="en-GB" sz="1600" b="1" u="sng" dirty="0">
                <a:solidFill>
                  <a:schemeClr val="hlink"/>
                </a:solidFill>
                <a:latin typeface="Sofia Pro" panose="020B0000000000000000" pitchFamily="34" charset="0"/>
                <a:ea typeface="Roboto"/>
                <a:cs typeface="Roboto"/>
                <a:sym typeface="Roboto"/>
                <a:hlinkClick r:id="rId6"/>
              </a:rPr>
              <a:t>Early Career Framework</a:t>
            </a:r>
            <a:endParaRPr sz="1600" b="1" dirty="0">
              <a:solidFill>
                <a:srgbClr val="F28D1D"/>
              </a:solidFill>
              <a:latin typeface="Sofia Pro" panose="020B0000000000000000" pitchFamily="34" charset="0"/>
              <a:ea typeface="Roboto"/>
              <a:cs typeface="Roboto"/>
              <a:sym typeface="Roboto"/>
            </a:endParaRPr>
          </a:p>
        </p:txBody>
      </p:sp>
      <p:sp>
        <p:nvSpPr>
          <p:cNvPr id="279" name="Google Shape;279;p27"/>
          <p:cNvSpPr txBox="1"/>
          <p:nvPr/>
        </p:nvSpPr>
        <p:spPr>
          <a:xfrm>
            <a:off x="528827" y="1460667"/>
            <a:ext cx="426003" cy="840716"/>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1</a:t>
            </a:r>
            <a:endParaRPr sz="1800" dirty="0">
              <a:solidFill>
                <a:schemeClr val="dk1"/>
              </a:solidFill>
              <a:latin typeface="Sofia Pro" panose="020B0000000000000000" pitchFamily="34" charset="0"/>
              <a:ea typeface="Calibri"/>
              <a:cs typeface="Calibri"/>
              <a:sym typeface="Calibri"/>
            </a:endParaRPr>
          </a:p>
        </p:txBody>
      </p:sp>
      <p:sp>
        <p:nvSpPr>
          <p:cNvPr id="280" name="Google Shape;280;p27"/>
          <p:cNvSpPr txBox="1"/>
          <p:nvPr/>
        </p:nvSpPr>
        <p:spPr>
          <a:xfrm>
            <a:off x="528827" y="2425125"/>
            <a:ext cx="426003" cy="8406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2</a:t>
            </a:r>
            <a:endParaRPr sz="1800" dirty="0">
              <a:solidFill>
                <a:schemeClr val="dk1"/>
              </a:solidFill>
              <a:latin typeface="Sofia Pro" panose="020B0000000000000000" pitchFamily="34" charset="0"/>
              <a:ea typeface="Calibri"/>
              <a:cs typeface="Calibri"/>
              <a:sym typeface="Calibri"/>
            </a:endParaRPr>
          </a:p>
        </p:txBody>
      </p:sp>
      <p:sp>
        <p:nvSpPr>
          <p:cNvPr id="282" name="Google Shape;282;p27"/>
          <p:cNvSpPr txBox="1"/>
          <p:nvPr/>
        </p:nvSpPr>
        <p:spPr>
          <a:xfrm>
            <a:off x="528827" y="3389467"/>
            <a:ext cx="426003" cy="855777"/>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3</a:t>
            </a:r>
            <a:endParaRPr sz="1800" dirty="0">
              <a:solidFill>
                <a:schemeClr val="dk1"/>
              </a:solidFill>
              <a:latin typeface="Sofia Pro" panose="020B0000000000000000" pitchFamily="34" charset="0"/>
              <a:ea typeface="Calibri"/>
              <a:cs typeface="Calibri"/>
              <a:sym typeface="Calibri"/>
            </a:endParaRPr>
          </a:p>
        </p:txBody>
      </p:sp>
      <p:sp>
        <p:nvSpPr>
          <p:cNvPr id="283" name="Google Shape;283;p27"/>
          <p:cNvSpPr txBox="1"/>
          <p:nvPr/>
        </p:nvSpPr>
        <p:spPr>
          <a:xfrm>
            <a:off x="528826" y="549275"/>
            <a:ext cx="8137187" cy="696496"/>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400" dirty="0">
                <a:solidFill>
                  <a:schemeClr val="dk1"/>
                </a:solidFill>
                <a:latin typeface="Sofia Pro" panose="020B0000000000000000" pitchFamily="34" charset="0"/>
                <a:ea typeface="Roboto Black"/>
                <a:cs typeface="Roboto Black"/>
                <a:sym typeface="Roboto Black"/>
              </a:rPr>
              <a:t>Further Reading and Resources</a:t>
            </a:r>
            <a:endParaRPr sz="2400" dirty="0">
              <a:solidFill>
                <a:schemeClr val="dk1"/>
              </a:solidFill>
              <a:latin typeface="Sofia Pro" panose="020B0000000000000000" pitchFamily="34" charset="0"/>
              <a:ea typeface="Calibri"/>
              <a:cs typeface="Calibri"/>
              <a:sym typeface="Calibri"/>
            </a:endParaRPr>
          </a:p>
        </p:txBody>
      </p:sp>
      <p:sp>
        <p:nvSpPr>
          <p:cNvPr id="16" name="Rectangle 15">
            <a:extLst>
              <a:ext uri="{FF2B5EF4-FFF2-40B4-BE49-F238E27FC236}">
                <a16:creationId xmlns:a16="http://schemas.microsoft.com/office/drawing/2014/main" id="{C28D6E9E-6B95-43C3-A9CD-1CA978BD9A1C}"/>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463408-5310-4A21-A1D5-9DB801034357}"/>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882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500"/>
                                        <p:tgtEl>
                                          <p:spTgt spid="27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7"/>
                                        </p:tgtEl>
                                        <p:attrNameLst>
                                          <p:attrName>style.visibility</p:attrName>
                                        </p:attrNameLst>
                                      </p:cBhvr>
                                      <p:to>
                                        <p:strVal val="visible"/>
                                      </p:to>
                                    </p:set>
                                    <p:animEffect transition="in" filter="fade">
                                      <p:cBhvr>
                                        <p:cTn id="16" dur="500"/>
                                        <p:tgtEl>
                                          <p:spTgt spid="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0"/>
                                        </p:tgtEl>
                                        <p:attrNameLst>
                                          <p:attrName>style.visibility</p:attrName>
                                        </p:attrNameLst>
                                      </p:cBhvr>
                                      <p:to>
                                        <p:strVal val="visible"/>
                                      </p:to>
                                    </p:set>
                                    <p:animEffect transition="in" filter="fade">
                                      <p:cBhvr>
                                        <p:cTn id="21" dur="500"/>
                                        <p:tgtEl>
                                          <p:spTgt spid="28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2"/>
                                        </p:tgtEl>
                                        <p:attrNameLst>
                                          <p:attrName>style.visibility</p:attrName>
                                        </p:attrNameLst>
                                      </p:cBhvr>
                                      <p:to>
                                        <p:strVal val="visible"/>
                                      </p:to>
                                    </p:set>
                                    <p:animEffect transition="in" filter="fade">
                                      <p:cBhvr>
                                        <p:cTn id="30" dur="500"/>
                                        <p:tgtEl>
                                          <p:spTgt spid="28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76"/>
                                        </p:tgtEl>
                                        <p:attrNameLst>
                                          <p:attrName>style.visibility</p:attrName>
                                        </p:attrNameLst>
                                      </p:cBhvr>
                                      <p:to>
                                        <p:strVal val="visible"/>
                                      </p:to>
                                    </p:set>
                                    <p:animEffect transition="in" filter="fade">
                                      <p:cBhvr>
                                        <p:cTn id="34"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7"/>
          <p:cNvSpPr txBox="1"/>
          <p:nvPr/>
        </p:nvSpPr>
        <p:spPr>
          <a:xfrm>
            <a:off x="454395" y="460624"/>
            <a:ext cx="8310579" cy="3409691"/>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800" dirty="0">
                <a:solidFill>
                  <a:srgbClr val="120E35"/>
                </a:solidFill>
                <a:latin typeface="Sofia Pro" panose="020B0000000000000000" pitchFamily="34" charset="0"/>
                <a:ea typeface="Roboto Black"/>
                <a:cs typeface="Roboto Black"/>
                <a:sym typeface="Roboto Black"/>
              </a:rPr>
              <a:t>Introduction</a:t>
            </a:r>
            <a:endParaRPr sz="2800" dirty="0">
              <a:solidFill>
                <a:srgbClr val="120E35"/>
              </a:solidFill>
              <a:latin typeface="Sofia Pro" panose="020B0000000000000000" pitchFamily="34" charset="0"/>
            </a:endParaRPr>
          </a:p>
          <a:p>
            <a:pPr marL="0" marR="0" lvl="0" indent="0" algn="just" rtl="0">
              <a:spcBef>
                <a:spcPts val="0"/>
              </a:spcBef>
              <a:spcAft>
                <a:spcPts val="0"/>
              </a:spcAft>
              <a:buNone/>
            </a:pPr>
            <a:endParaRPr lang="en-GB" sz="1600" dirty="0">
              <a:solidFill>
                <a:schemeClr val="dk1"/>
              </a:solidFill>
              <a:latin typeface="Sofia Pro" panose="020B0000000000000000" pitchFamily="34" charset="0"/>
              <a:ea typeface="Roboto"/>
              <a:cs typeface="Roboto"/>
              <a:sym typeface="Roboto"/>
            </a:endParaRPr>
          </a:p>
          <a:p>
            <a:pPr marL="0" marR="0" lvl="0" indent="0" rtl="0">
              <a:spcBef>
                <a:spcPts val="0"/>
              </a:spcBef>
              <a:spcAft>
                <a:spcPts val="0"/>
              </a:spcAft>
              <a:buNone/>
            </a:pPr>
            <a:r>
              <a:rPr lang="en-GB" dirty="0">
                <a:solidFill>
                  <a:srgbClr val="120E35"/>
                </a:solidFill>
                <a:latin typeface="Sofia Pro" panose="020B0000000000000000" pitchFamily="34" charset="0"/>
                <a:ea typeface="Roboto"/>
                <a:cs typeface="Roboto"/>
                <a:sym typeface="Roboto"/>
              </a:rPr>
              <a:t>The NQT year is changing – it’s becoming </a:t>
            </a:r>
            <a:r>
              <a:rPr lang="en-GB" sz="2000" b="1" dirty="0">
                <a:solidFill>
                  <a:srgbClr val="4BA124"/>
                </a:solidFill>
                <a:latin typeface="Sofia Pro" panose="020B0000000000000000" pitchFamily="34" charset="0"/>
                <a:ea typeface="Roboto"/>
                <a:cs typeface="Roboto"/>
                <a:sym typeface="Roboto"/>
              </a:rPr>
              <a:t>two</a:t>
            </a:r>
            <a:r>
              <a:rPr lang="en-GB" sz="2000" dirty="0">
                <a:solidFill>
                  <a:srgbClr val="120E35"/>
                </a:solidFill>
                <a:latin typeface="Sofia Pro" panose="020B0000000000000000" pitchFamily="34" charset="0"/>
                <a:ea typeface="Roboto"/>
                <a:cs typeface="Roboto"/>
                <a:sym typeface="Roboto"/>
              </a:rPr>
              <a:t> </a:t>
            </a:r>
            <a:r>
              <a:rPr lang="en-GB" dirty="0">
                <a:solidFill>
                  <a:srgbClr val="120E35"/>
                </a:solidFill>
                <a:latin typeface="Sofia Pro" panose="020B0000000000000000" pitchFamily="34" charset="0"/>
                <a:ea typeface="Roboto"/>
                <a:cs typeface="Roboto"/>
                <a:sym typeface="Roboto"/>
              </a:rPr>
              <a:t>years. </a:t>
            </a:r>
          </a:p>
          <a:p>
            <a:pPr marL="0" marR="0" lvl="0" indent="0" rtl="0">
              <a:spcBef>
                <a:spcPts val="0"/>
              </a:spcBef>
              <a:spcAft>
                <a:spcPts val="0"/>
              </a:spcAft>
              <a:buNone/>
            </a:pPr>
            <a:r>
              <a:rPr lang="en-GB" dirty="0">
                <a:solidFill>
                  <a:srgbClr val="120E35"/>
                </a:solidFill>
                <a:latin typeface="Sofia Pro" panose="020B0000000000000000" pitchFamily="34" charset="0"/>
                <a:ea typeface="Roboto"/>
                <a:cs typeface="Roboto"/>
                <a:sym typeface="Roboto"/>
              </a:rPr>
              <a:t>Why?</a:t>
            </a:r>
          </a:p>
          <a:p>
            <a:pPr marL="285750" marR="0" lvl="0" indent="-285750" rtl="0">
              <a:spcBef>
                <a:spcPts val="0"/>
              </a:spcBef>
              <a:spcAft>
                <a:spcPts val="0"/>
              </a:spcAft>
              <a:buFontTx/>
              <a:buChar char="-"/>
            </a:pPr>
            <a:r>
              <a:rPr lang="en-GB" dirty="0">
                <a:solidFill>
                  <a:srgbClr val="120E35"/>
                </a:solidFill>
                <a:latin typeface="Sofia Pro" panose="020B0000000000000000" pitchFamily="34" charset="0"/>
                <a:ea typeface="Roboto"/>
                <a:sym typeface="Roboto"/>
              </a:rPr>
              <a:t>Surveys show that by one in six new teachers leave the profession after only one year; one in three have left within five years of qualifying.</a:t>
            </a:r>
            <a:endParaRPr lang="en-GB" dirty="0">
              <a:solidFill>
                <a:srgbClr val="120E35"/>
              </a:solidFill>
              <a:latin typeface="Sofia Pro" panose="020B0000000000000000" pitchFamily="34" charset="0"/>
              <a:ea typeface="Roboto"/>
            </a:endParaRPr>
          </a:p>
          <a:p>
            <a:pPr marL="285750" marR="0" lvl="0" indent="-285750" rtl="0">
              <a:spcBef>
                <a:spcPts val="0"/>
              </a:spcBef>
              <a:spcAft>
                <a:spcPts val="0"/>
              </a:spcAft>
              <a:buFontTx/>
              <a:buChar char="-"/>
            </a:pPr>
            <a:r>
              <a:rPr lang="en-GB" dirty="0">
                <a:solidFill>
                  <a:srgbClr val="120E35"/>
                </a:solidFill>
                <a:latin typeface="Sofia Pro" panose="020B0000000000000000" pitchFamily="34" charset="0"/>
                <a:ea typeface="Roboto"/>
                <a:cs typeface="Roboto"/>
                <a:sym typeface="Roboto"/>
              </a:rPr>
              <a:t>The learning curve is steepest during the early years of teaching so the plan is to provide improved support for </a:t>
            </a:r>
            <a:r>
              <a:rPr lang="en-GB" b="1" dirty="0">
                <a:solidFill>
                  <a:srgbClr val="4BA124"/>
                </a:solidFill>
                <a:latin typeface="Sofia Pro" panose="020B0000000000000000" pitchFamily="34" charset="0"/>
                <a:ea typeface="Roboto"/>
                <a:cs typeface="Roboto"/>
                <a:sym typeface="Roboto"/>
              </a:rPr>
              <a:t>Early Career Teachers </a:t>
            </a:r>
            <a:r>
              <a:rPr lang="en-GB" dirty="0">
                <a:solidFill>
                  <a:srgbClr val="120E35"/>
                </a:solidFill>
                <a:latin typeface="Sofia Pro" panose="020B0000000000000000" pitchFamily="34" charset="0"/>
                <a:ea typeface="Roboto"/>
                <a:cs typeface="Roboto"/>
                <a:sym typeface="Roboto"/>
              </a:rPr>
              <a:t>(</a:t>
            </a:r>
            <a:r>
              <a:rPr lang="en-GB" b="1" dirty="0">
                <a:solidFill>
                  <a:srgbClr val="4BA124"/>
                </a:solidFill>
                <a:latin typeface="Sofia Pro" panose="020B0000000000000000" pitchFamily="34" charset="0"/>
                <a:ea typeface="Roboto"/>
                <a:cs typeface="Roboto"/>
                <a:sym typeface="Roboto"/>
              </a:rPr>
              <a:t>ECTs</a:t>
            </a:r>
            <a:r>
              <a:rPr lang="en-GB" dirty="0">
                <a:solidFill>
                  <a:srgbClr val="120E35"/>
                </a:solidFill>
                <a:latin typeface="Sofia Pro" panose="020B0000000000000000" pitchFamily="34" charset="0"/>
                <a:ea typeface="Roboto"/>
                <a:cs typeface="Roboto"/>
                <a:sym typeface="Roboto"/>
              </a:rPr>
              <a:t>). </a:t>
            </a:r>
          </a:p>
          <a:p>
            <a:pPr marL="285750" marR="0" lvl="0" indent="-285750" rtl="0">
              <a:spcBef>
                <a:spcPts val="0"/>
              </a:spcBef>
              <a:spcAft>
                <a:spcPts val="0"/>
              </a:spcAft>
              <a:buFontTx/>
              <a:buChar char="-"/>
            </a:pPr>
            <a:r>
              <a:rPr lang="en-GB" dirty="0">
                <a:solidFill>
                  <a:srgbClr val="120E35"/>
                </a:solidFill>
                <a:latin typeface="Sofia Pro" panose="020B0000000000000000" pitchFamily="34" charset="0"/>
                <a:ea typeface="Roboto"/>
                <a:cs typeface="Roboto"/>
                <a:sym typeface="Roboto"/>
              </a:rPr>
              <a:t>The DfE references the training that is undertaken in other ‘esteemed professions’ (e.g. medicine and law) and the support that those seeking a career in those areas receive in order to become a professional.</a:t>
            </a:r>
            <a:endParaRPr dirty="0">
              <a:solidFill>
                <a:srgbClr val="120E35"/>
              </a:solidFill>
              <a:latin typeface="Sofia Pro" panose="020B0000000000000000" pitchFamily="34" charset="0"/>
            </a:endParaRPr>
          </a:p>
        </p:txBody>
      </p:sp>
      <p:grpSp>
        <p:nvGrpSpPr>
          <p:cNvPr id="118" name="Google Shape;118;p17"/>
          <p:cNvGrpSpPr/>
          <p:nvPr/>
        </p:nvGrpSpPr>
        <p:grpSpPr>
          <a:xfrm>
            <a:off x="370472" y="6440675"/>
            <a:ext cx="920730" cy="153888"/>
            <a:chOff x="299405" y="6581924"/>
            <a:chExt cx="920730" cy="153888"/>
          </a:xfrm>
        </p:grpSpPr>
        <p:sp>
          <p:nvSpPr>
            <p:cNvPr id="119" name="Google Shape;119;p17">
              <a:hlinkClick r:id="rId3"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7">
              <a:hlinkClick r:id="rId3"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1"/>
                  </a:solidFill>
                  <a:latin typeface="Roboto"/>
                  <a:ea typeface="Roboto"/>
                  <a:cs typeface="Roboto"/>
                  <a:sym typeface="Roboto"/>
                </a:rPr>
                <a:t>Contents</a:t>
              </a:r>
              <a:endParaRPr dirty="0"/>
            </a:p>
          </p:txBody>
        </p:sp>
      </p:grpSp>
      <p:sp>
        <p:nvSpPr>
          <p:cNvPr id="121" name="Google Shape;121;p17"/>
          <p:cNvSpPr txBox="1"/>
          <p:nvPr/>
        </p:nvSpPr>
        <p:spPr>
          <a:xfrm>
            <a:off x="454395" y="3965559"/>
            <a:ext cx="8310579" cy="2192660"/>
          </a:xfrm>
          <a:prstGeom prst="rect">
            <a:avLst/>
          </a:prstGeom>
          <a:solidFill>
            <a:srgbClr val="1550C8"/>
          </a:solidFill>
          <a:ln>
            <a:noFill/>
          </a:ln>
        </p:spPr>
        <p:txBody>
          <a:bodyPr spcFirstLastPara="1" wrap="square" lIns="216000" tIns="144000" rIns="216000" bIns="144000" anchor="t" anchorCtr="0">
            <a:noAutofit/>
          </a:bodyPr>
          <a:lstStyle/>
          <a:p>
            <a:pPr lvl="0"/>
            <a:r>
              <a:rPr lang="en-GB" dirty="0">
                <a:solidFill>
                  <a:schemeClr val="lt1"/>
                </a:solidFill>
                <a:latin typeface="Sofia Pro" panose="020B0000000000000000" pitchFamily="34" charset="0"/>
                <a:ea typeface="Roboto"/>
                <a:cs typeface="Roboto"/>
                <a:sym typeface="Roboto"/>
              </a:rPr>
              <a:t>“The Early Career Framework (ECF) underpins an entitlement to a fully-funded, two-year package of structured training and support for early career teachers linked to the best available research evidence. The package of reforms will ensure new teachers have dedicated time set aside to focus on their development. </a:t>
            </a:r>
          </a:p>
          <a:p>
            <a:pPr lvl="0"/>
            <a:r>
              <a:rPr lang="en-GB" dirty="0">
                <a:solidFill>
                  <a:schemeClr val="lt1"/>
                </a:solidFill>
                <a:latin typeface="Sofia Pro" panose="020B0000000000000000" pitchFamily="34" charset="0"/>
                <a:ea typeface="Roboto"/>
                <a:cs typeface="Roboto"/>
                <a:sym typeface="Roboto"/>
              </a:rPr>
              <a:t>Our vision is for the ECF to build on high-quality Initial Teacher Training (ITT) and become the cornerstone of a successful career in teaching.” *</a:t>
            </a:r>
            <a:endParaRPr dirty="0">
              <a:latin typeface="Sofia Pro" panose="020B0000000000000000" pitchFamily="34" charset="0"/>
            </a:endParaRPr>
          </a:p>
        </p:txBody>
      </p:sp>
      <p:sp>
        <p:nvSpPr>
          <p:cNvPr id="123" name="Google Shape;123;p17"/>
          <p:cNvSpPr txBox="1"/>
          <p:nvPr/>
        </p:nvSpPr>
        <p:spPr>
          <a:xfrm>
            <a:off x="299405" y="6379119"/>
            <a:ext cx="8545190" cy="21544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GB" sz="1400" dirty="0">
                <a:solidFill>
                  <a:schemeClr val="dk1"/>
                </a:solidFill>
                <a:latin typeface="Sofia Pro" panose="020B0000000000000000" pitchFamily="34" charset="0"/>
                <a:ea typeface="Roboto"/>
                <a:cs typeface="Roboto"/>
                <a:sym typeface="Roboto"/>
              </a:rPr>
              <a:t>*</a:t>
            </a:r>
            <a:r>
              <a:rPr lang="en-GB" sz="1400" b="1" u="sng" dirty="0">
                <a:solidFill>
                  <a:schemeClr val="hlink"/>
                </a:solidFill>
                <a:latin typeface="Sofia Pro" panose="020B0000000000000000" pitchFamily="34" charset="0"/>
                <a:ea typeface="Roboto"/>
                <a:cs typeface="Roboto"/>
                <a:sym typeface="Roboto"/>
                <a:hlinkClick r:id="rId4"/>
              </a:rPr>
              <a:t>Early Career Framework</a:t>
            </a:r>
            <a:r>
              <a:rPr lang="en-GB" sz="1400" b="1" dirty="0">
                <a:solidFill>
                  <a:schemeClr val="dk1"/>
                </a:solidFill>
                <a:latin typeface="Sofia Pro" panose="020B0000000000000000" pitchFamily="34" charset="0"/>
                <a:ea typeface="Roboto"/>
                <a:cs typeface="Roboto"/>
                <a:sym typeface="Roboto"/>
              </a:rPr>
              <a:t>, January 2019</a:t>
            </a:r>
            <a:endParaRPr sz="1400" dirty="0">
              <a:solidFill>
                <a:schemeClr val="dk1"/>
              </a:solidFill>
              <a:latin typeface="Sofia Pro" panose="020B0000000000000000" pitchFamily="34" charset="0"/>
              <a:ea typeface="Roboto"/>
              <a:cs typeface="Roboto"/>
              <a:sym typeface="Roboto"/>
            </a:endParaRPr>
          </a:p>
        </p:txBody>
      </p:sp>
      <p:sp>
        <p:nvSpPr>
          <p:cNvPr id="11" name="Rectangle 10">
            <a:extLst>
              <a:ext uri="{FF2B5EF4-FFF2-40B4-BE49-F238E27FC236}">
                <a16:creationId xmlns:a16="http://schemas.microsoft.com/office/drawing/2014/main" id="{D3695BB5-D002-40BD-8CF3-4DCEF9440D54}"/>
              </a:ext>
            </a:extLst>
          </p:cNvPr>
          <p:cNvSpPr/>
          <p:nvPr/>
        </p:nvSpPr>
        <p:spPr>
          <a:xfrm>
            <a:off x="0" y="6689807"/>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6016041-BF10-4A20-9C79-0432C03A1222}"/>
              </a:ext>
            </a:extLst>
          </p:cNvPr>
          <p:cNvSpPr/>
          <p:nvPr/>
        </p:nvSpPr>
        <p:spPr>
          <a:xfrm>
            <a:off x="0" y="6689807"/>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10" presetClass="entr" presetSubtype="0" fill="hold" nodeType="withEffect">
                                  <p:stCondLst>
                                    <p:cond delay="1000"/>
                                  </p:stCondLst>
                                  <p:childTnLst>
                                    <p:set>
                                      <p:cBhvr>
                                        <p:cTn id="9" dur="1" fill="hold">
                                          <p:stCondLst>
                                            <p:cond delay="0"/>
                                          </p:stCondLst>
                                        </p:cTn>
                                        <p:tgtEl>
                                          <p:spTgt spid="116">
                                            <p:txEl>
                                              <p:pRg st="0" end="0"/>
                                            </p:txEl>
                                          </p:spTgt>
                                        </p:tgtEl>
                                        <p:attrNameLst>
                                          <p:attrName>style.visibility</p:attrName>
                                        </p:attrNameLst>
                                      </p:cBhvr>
                                      <p:to>
                                        <p:strVal val="visible"/>
                                      </p:to>
                                    </p:set>
                                    <p:animEffect transition="in" filter="fade">
                                      <p:cBhvr>
                                        <p:cTn id="10" dur="500"/>
                                        <p:tgtEl>
                                          <p:spTgt spid="116">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6">
                                            <p:txEl>
                                              <p:pRg st="2" end="2"/>
                                            </p:txEl>
                                          </p:spTgt>
                                        </p:tgtEl>
                                        <p:attrNameLst>
                                          <p:attrName>style.visibility</p:attrName>
                                        </p:attrNameLst>
                                      </p:cBhvr>
                                      <p:to>
                                        <p:strVal val="visible"/>
                                      </p:to>
                                    </p:set>
                                    <p:animEffect transition="in" filter="fade">
                                      <p:cBhvr>
                                        <p:cTn id="13" dur="500"/>
                                        <p:tgtEl>
                                          <p:spTgt spid="116">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116">
                                            <p:txEl>
                                              <p:pRg st="3" end="3"/>
                                            </p:txEl>
                                          </p:spTgt>
                                        </p:tgtEl>
                                        <p:attrNameLst>
                                          <p:attrName>style.visibility</p:attrName>
                                        </p:attrNameLst>
                                      </p:cBhvr>
                                      <p:to>
                                        <p:strVal val="visible"/>
                                      </p:to>
                                    </p:set>
                                    <p:animEffect transition="in" filter="fade">
                                      <p:cBhvr>
                                        <p:cTn id="16" dur="500"/>
                                        <p:tgtEl>
                                          <p:spTgt spid="116">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116">
                                            <p:txEl>
                                              <p:pRg st="4" end="4"/>
                                            </p:txEl>
                                          </p:spTgt>
                                        </p:tgtEl>
                                        <p:attrNameLst>
                                          <p:attrName>style.visibility</p:attrName>
                                        </p:attrNameLst>
                                      </p:cBhvr>
                                      <p:to>
                                        <p:strVal val="visible"/>
                                      </p:to>
                                    </p:set>
                                    <p:animEffect transition="in" filter="fade">
                                      <p:cBhvr>
                                        <p:cTn id="19" dur="500"/>
                                        <p:tgtEl>
                                          <p:spTgt spid="116">
                                            <p:txEl>
                                              <p:pRg st="4" end="4"/>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116">
                                            <p:txEl>
                                              <p:pRg st="5" end="5"/>
                                            </p:txEl>
                                          </p:spTgt>
                                        </p:tgtEl>
                                        <p:attrNameLst>
                                          <p:attrName>style.visibility</p:attrName>
                                        </p:attrNameLst>
                                      </p:cBhvr>
                                      <p:to>
                                        <p:strVal val="visible"/>
                                      </p:to>
                                    </p:set>
                                    <p:animEffect transition="in" filter="fade">
                                      <p:cBhvr>
                                        <p:cTn id="22" dur="500"/>
                                        <p:tgtEl>
                                          <p:spTgt spid="116">
                                            <p:txEl>
                                              <p:pRg st="5" end="5"/>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116">
                                            <p:txEl>
                                              <p:pRg st="6" end="6"/>
                                            </p:txEl>
                                          </p:spTgt>
                                        </p:tgtEl>
                                        <p:attrNameLst>
                                          <p:attrName>style.visibility</p:attrName>
                                        </p:attrNameLst>
                                      </p:cBhvr>
                                      <p:to>
                                        <p:strVal val="visible"/>
                                      </p:to>
                                    </p:set>
                                    <p:animEffect transition="in" filter="fade">
                                      <p:cBhvr>
                                        <p:cTn id="25" dur="500"/>
                                        <p:tgtEl>
                                          <p:spTgt spid="11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childTnLst>
                                </p:cTn>
                              </p:par>
                              <p:par>
                                <p:cTn id="31" presetID="10" presetClass="entr" presetSubtype="0" fill="hold"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p:nvPr/>
        </p:nvSpPr>
        <p:spPr>
          <a:xfrm>
            <a:off x="11108" y="59025"/>
            <a:ext cx="9144000" cy="6870000"/>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178" name="Google Shape;178;p21"/>
          <p:cNvGrpSpPr/>
          <p:nvPr/>
        </p:nvGrpSpPr>
        <p:grpSpPr>
          <a:xfrm>
            <a:off x="299405" y="6581924"/>
            <a:ext cx="920590" cy="153900"/>
            <a:chOff x="299405" y="6581924"/>
            <a:chExt cx="920590" cy="153900"/>
          </a:xfrm>
        </p:grpSpPr>
        <p:sp>
          <p:nvSpPr>
            <p:cNvPr id="179" name="Google Shape;179;p21">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80" name="Google Shape;180;p21">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81" name="Google Shape;181;p21"/>
          <p:cNvSpPr txBox="1"/>
          <p:nvPr/>
        </p:nvSpPr>
        <p:spPr>
          <a:xfrm>
            <a:off x="2414463" y="1738314"/>
            <a:ext cx="6251187" cy="785811"/>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Roboto"/>
              <a:buNone/>
            </a:pPr>
            <a:r>
              <a:rPr lang="en-GB" dirty="0">
                <a:solidFill>
                  <a:schemeClr val="dk1"/>
                </a:solidFill>
                <a:latin typeface="Sofia Pro" panose="020B0000000000000000" pitchFamily="34" charset="0"/>
                <a:ea typeface="Roboto"/>
                <a:cs typeface="Roboto"/>
                <a:sym typeface="Roboto"/>
              </a:rPr>
              <a:t>ECTs will undertake 2 years of extended support and training, supported by the Appropriate Body and HT.</a:t>
            </a:r>
            <a:endParaRPr dirty="0">
              <a:solidFill>
                <a:schemeClr val="dk1"/>
              </a:solidFill>
              <a:latin typeface="Sofia Pro" panose="020B0000000000000000" pitchFamily="34" charset="0"/>
              <a:ea typeface="Roboto"/>
              <a:cs typeface="Roboto"/>
              <a:sym typeface="Roboto"/>
            </a:endParaRPr>
          </a:p>
        </p:txBody>
      </p:sp>
      <p:sp>
        <p:nvSpPr>
          <p:cNvPr id="182" name="Google Shape;182;p21"/>
          <p:cNvSpPr txBox="1"/>
          <p:nvPr/>
        </p:nvSpPr>
        <p:spPr>
          <a:xfrm>
            <a:off x="454395" y="1738314"/>
            <a:ext cx="1874467" cy="2816968"/>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Changes to statutory induction arrangements from September 2021</a:t>
            </a:r>
            <a:endParaRPr sz="1800" dirty="0">
              <a:solidFill>
                <a:schemeClr val="dk1"/>
              </a:solidFill>
              <a:latin typeface="Sofia Pro" panose="020B0000000000000000" pitchFamily="34" charset="0"/>
              <a:ea typeface="Calibri"/>
              <a:cs typeface="Calibri"/>
              <a:sym typeface="Calibri"/>
            </a:endParaRPr>
          </a:p>
        </p:txBody>
      </p:sp>
      <p:sp>
        <p:nvSpPr>
          <p:cNvPr id="183" name="Google Shape;183;p21"/>
          <p:cNvSpPr txBox="1"/>
          <p:nvPr/>
        </p:nvSpPr>
        <p:spPr>
          <a:xfrm>
            <a:off x="2414461" y="2618570"/>
            <a:ext cx="6251187" cy="7702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Roboto"/>
              <a:buNone/>
            </a:pPr>
            <a:r>
              <a:rPr lang="en-GB" dirty="0">
                <a:solidFill>
                  <a:schemeClr val="dk1"/>
                </a:solidFill>
                <a:latin typeface="Sofia Pro" panose="020B0000000000000000" pitchFamily="34" charset="0"/>
                <a:ea typeface="Roboto"/>
                <a:cs typeface="Roboto"/>
                <a:sym typeface="Roboto"/>
              </a:rPr>
              <a:t>ECTs in their second year of teaching will be entitled to 5% of time away from the classroom</a:t>
            </a:r>
            <a:r>
              <a:rPr lang="en-GB" sz="1600" dirty="0">
                <a:solidFill>
                  <a:schemeClr val="dk1"/>
                </a:solidFill>
                <a:latin typeface="Sofia Pro" panose="020B0000000000000000" pitchFamily="34" charset="0"/>
                <a:ea typeface="Roboto"/>
                <a:cs typeface="Roboto"/>
                <a:sym typeface="Roboto"/>
              </a:rPr>
              <a:t>. </a:t>
            </a:r>
            <a:endParaRPr sz="1600" dirty="0">
              <a:solidFill>
                <a:schemeClr val="dk1"/>
              </a:solidFill>
              <a:latin typeface="Sofia Pro" panose="020B0000000000000000" pitchFamily="34" charset="0"/>
              <a:ea typeface="Roboto"/>
              <a:cs typeface="Roboto"/>
              <a:sym typeface="Roboto"/>
            </a:endParaRPr>
          </a:p>
        </p:txBody>
      </p:sp>
      <p:sp>
        <p:nvSpPr>
          <p:cNvPr id="184" name="Google Shape;184;p21"/>
          <p:cNvSpPr txBox="1"/>
          <p:nvPr/>
        </p:nvSpPr>
        <p:spPr>
          <a:xfrm>
            <a:off x="2419350" y="4676775"/>
            <a:ext cx="4202960" cy="537862"/>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R="0" lvl="0" algn="l" rtl="0">
              <a:spcBef>
                <a:spcPts val="0"/>
              </a:spcBef>
              <a:spcAft>
                <a:spcPts val="0"/>
              </a:spcAft>
              <a:buClr>
                <a:schemeClr val="dk1"/>
              </a:buClr>
              <a:buSzPts val="1600"/>
            </a:pPr>
            <a:r>
              <a:rPr lang="en-GB" dirty="0">
                <a:solidFill>
                  <a:schemeClr val="dk1"/>
                </a:solidFill>
                <a:latin typeface="Sofia Pro" panose="020B0000000000000000" pitchFamily="34" charset="0"/>
                <a:ea typeface="Roboto"/>
                <a:cs typeface="Roboto"/>
                <a:sym typeface="Roboto"/>
              </a:rPr>
              <a:t>at the end of Initial Teacher Training</a:t>
            </a:r>
            <a:endParaRPr dirty="0">
              <a:solidFill>
                <a:schemeClr val="dk1"/>
              </a:solidFill>
              <a:latin typeface="Sofia Pro" panose="020B0000000000000000" pitchFamily="34" charset="0"/>
              <a:ea typeface="Roboto"/>
              <a:cs typeface="Roboto"/>
              <a:sym typeface="Roboto"/>
            </a:endParaRPr>
          </a:p>
        </p:txBody>
      </p:sp>
      <p:sp>
        <p:nvSpPr>
          <p:cNvPr id="185" name="Google Shape;185;p21"/>
          <p:cNvSpPr txBox="1"/>
          <p:nvPr/>
        </p:nvSpPr>
        <p:spPr>
          <a:xfrm>
            <a:off x="464400" y="4676775"/>
            <a:ext cx="1864462" cy="17533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dirty="0">
                <a:solidFill>
                  <a:schemeClr val="lt1"/>
                </a:solidFill>
                <a:latin typeface="Sofia Pro" panose="020B0000000000000000" pitchFamily="34" charset="0"/>
                <a:ea typeface="Roboto"/>
                <a:cs typeface="Roboto"/>
                <a:sym typeface="Roboto"/>
              </a:rPr>
              <a:t>Qualified Teacher Status (QTS) will continue to be awarded:</a:t>
            </a:r>
            <a:endParaRPr sz="1800" dirty="0">
              <a:solidFill>
                <a:schemeClr val="dk1"/>
              </a:solidFill>
              <a:latin typeface="Sofia Pro" panose="020B0000000000000000" pitchFamily="34" charset="0"/>
              <a:ea typeface="Calibri"/>
              <a:cs typeface="Calibri"/>
              <a:sym typeface="Calibri"/>
            </a:endParaRPr>
          </a:p>
        </p:txBody>
      </p:sp>
      <p:sp>
        <p:nvSpPr>
          <p:cNvPr id="186" name="Google Shape;186;p21"/>
          <p:cNvSpPr txBox="1"/>
          <p:nvPr/>
        </p:nvSpPr>
        <p:spPr>
          <a:xfrm>
            <a:off x="2414463" y="5334000"/>
            <a:ext cx="4214935" cy="1085025"/>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R="0" lvl="0" algn="l" rtl="0">
              <a:spcBef>
                <a:spcPts val="0"/>
              </a:spcBef>
              <a:spcAft>
                <a:spcPts val="0"/>
              </a:spcAft>
              <a:buClr>
                <a:schemeClr val="dk1"/>
              </a:buClr>
              <a:buSzPts val="1600"/>
            </a:pPr>
            <a:r>
              <a:rPr lang="en-GB" dirty="0">
                <a:solidFill>
                  <a:schemeClr val="dk1"/>
                </a:solidFill>
                <a:latin typeface="Sofia Pro" panose="020B0000000000000000" pitchFamily="34" charset="0"/>
                <a:ea typeface="Roboto"/>
                <a:cs typeface="Roboto"/>
                <a:sym typeface="Roboto"/>
              </a:rPr>
              <a:t>before the start of statutory induction (minus assessment only route exemptions)</a:t>
            </a:r>
            <a:endParaRPr dirty="0">
              <a:solidFill>
                <a:schemeClr val="dk1"/>
              </a:solidFill>
              <a:latin typeface="Sofia Pro" panose="020B0000000000000000" pitchFamily="34" charset="0"/>
              <a:ea typeface="Roboto"/>
              <a:cs typeface="Roboto"/>
              <a:sym typeface="Roboto"/>
            </a:endParaRPr>
          </a:p>
        </p:txBody>
      </p:sp>
      <p:pic>
        <p:nvPicPr>
          <p:cNvPr id="187" name="Google Shape;187;p21"/>
          <p:cNvPicPr preferRelativeResize="0"/>
          <p:nvPr/>
        </p:nvPicPr>
        <p:blipFill rotWithShape="1">
          <a:blip r:embed="rId4">
            <a:alphaModFix/>
          </a:blip>
          <a:srcRect r="10682"/>
          <a:stretch/>
        </p:blipFill>
        <p:spPr>
          <a:xfrm>
            <a:off x="6700823" y="4676775"/>
            <a:ext cx="1978777" cy="1734501"/>
          </a:xfrm>
          <a:prstGeom prst="rect">
            <a:avLst/>
          </a:prstGeom>
          <a:noFill/>
          <a:ln>
            <a:noFill/>
          </a:ln>
        </p:spPr>
      </p:pic>
      <p:sp>
        <p:nvSpPr>
          <p:cNvPr id="188" name="Google Shape;188;p21"/>
          <p:cNvSpPr txBox="1"/>
          <p:nvPr/>
        </p:nvSpPr>
        <p:spPr>
          <a:xfrm>
            <a:off x="454395" y="438975"/>
            <a:ext cx="8257426" cy="1188938"/>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800" dirty="0">
                <a:solidFill>
                  <a:schemeClr val="dk1"/>
                </a:solidFill>
                <a:latin typeface="Sofia Pro" panose="020B0000000000000000" pitchFamily="34" charset="0"/>
                <a:ea typeface="Roboto Black"/>
                <a:cs typeface="Roboto Black"/>
                <a:sym typeface="Roboto Black"/>
              </a:rPr>
              <a:t>National Roll-Out</a:t>
            </a:r>
            <a:endParaRPr sz="2800" dirty="0">
              <a:solidFill>
                <a:schemeClr val="dk1"/>
              </a:solidFill>
              <a:latin typeface="Sofia Pro" panose="020B0000000000000000" pitchFamily="34" charset="0"/>
              <a:ea typeface="Calibri"/>
              <a:cs typeface="Calibri"/>
              <a:sym typeface="Calibri"/>
            </a:endParaRPr>
          </a:p>
          <a:p>
            <a:pPr marL="0" marR="0" lvl="0" indent="0" algn="just" rtl="0">
              <a:spcBef>
                <a:spcPts val="0"/>
              </a:spcBef>
              <a:spcAft>
                <a:spcPts val="0"/>
              </a:spcAft>
              <a:buNone/>
            </a:pPr>
            <a:r>
              <a:rPr lang="en-GB" dirty="0">
                <a:solidFill>
                  <a:schemeClr val="dk1"/>
                </a:solidFill>
                <a:latin typeface="Sofia Pro" panose="020B0000000000000000" pitchFamily="34" charset="0"/>
                <a:ea typeface="Roboto"/>
                <a:cs typeface="Roboto"/>
                <a:sym typeface="Roboto"/>
              </a:rPr>
              <a:t>Reforms to the ECF will roll out nationally from September 2021. </a:t>
            </a:r>
            <a:endParaRPr dirty="0">
              <a:solidFill>
                <a:schemeClr val="dk1"/>
              </a:solidFill>
              <a:latin typeface="Sofia Pro" panose="020B0000000000000000" pitchFamily="34" charset="0"/>
              <a:ea typeface="Calibri"/>
              <a:cs typeface="Calibri"/>
              <a:sym typeface="Calibri"/>
            </a:endParaRPr>
          </a:p>
        </p:txBody>
      </p:sp>
      <p:sp>
        <p:nvSpPr>
          <p:cNvPr id="15" name="Rectangle 14">
            <a:extLst>
              <a:ext uri="{FF2B5EF4-FFF2-40B4-BE49-F238E27FC236}">
                <a16:creationId xmlns:a16="http://schemas.microsoft.com/office/drawing/2014/main" id="{F56214D9-4D85-4AFD-8722-9EDAC09B5762}"/>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73DA8ED-027F-4D9B-9C16-9AB63547B1FC}"/>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Google Shape;183;p21">
            <a:extLst>
              <a:ext uri="{FF2B5EF4-FFF2-40B4-BE49-F238E27FC236}">
                <a16:creationId xmlns:a16="http://schemas.microsoft.com/office/drawing/2014/main" id="{F0BA2A26-9D40-4C77-8EC5-1606042E5C36}"/>
              </a:ext>
            </a:extLst>
          </p:cNvPr>
          <p:cNvSpPr txBox="1"/>
          <p:nvPr/>
        </p:nvSpPr>
        <p:spPr>
          <a:xfrm>
            <a:off x="2414460" y="3483215"/>
            <a:ext cx="6251187" cy="1072067"/>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r>
              <a:rPr lang="en-GB" sz="1500" dirty="0">
                <a:solidFill>
                  <a:srgbClr val="0B0C0C"/>
                </a:solidFill>
                <a:latin typeface="nta"/>
              </a:rPr>
              <a:t>ECTS who have started but not completed induction on 1 September 2021 will have until September 2023 to complete a one-year induction period. After this point, these teachers will still be able to complete induction, but will need to complete a full 2-year period.</a:t>
            </a:r>
            <a:endParaRPr lang="en-GB" sz="1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 calcmode="lin" valueType="num">
                                      <p:cBhvr additive="base">
                                        <p:cTn id="12" dur="500"/>
                                        <p:tgtEl>
                                          <p:spTgt spid="18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1"/>
                                        </p:tgtEl>
                                        <p:attrNameLst>
                                          <p:attrName>style.visibility</p:attrName>
                                        </p:attrNameLst>
                                      </p:cBhvr>
                                      <p:to>
                                        <p:strVal val="visible"/>
                                      </p:to>
                                    </p:set>
                                    <p:anim calcmode="lin" valueType="num">
                                      <p:cBhvr additive="base">
                                        <p:cTn id="15" dur="500"/>
                                        <p:tgtEl>
                                          <p:spTgt spid="18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3"/>
                                        </p:tgtEl>
                                        <p:attrNameLst>
                                          <p:attrName>style.visibility</p:attrName>
                                        </p:attrNameLst>
                                      </p:cBhvr>
                                      <p:to>
                                        <p:strVal val="visible"/>
                                      </p:to>
                                    </p:set>
                                    <p:anim calcmode="lin" valueType="num">
                                      <p:cBhvr additive="base">
                                        <p:cTn id="18"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anim calcmode="lin" valueType="num">
                                      <p:cBhvr additive="base">
                                        <p:cTn id="23" dur="500"/>
                                        <p:tgtEl>
                                          <p:spTgt spid="185"/>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4"/>
                                        </p:tgtEl>
                                        <p:attrNameLst>
                                          <p:attrName>style.visibility</p:attrName>
                                        </p:attrNameLst>
                                      </p:cBhvr>
                                      <p:to>
                                        <p:strVal val="visible"/>
                                      </p:to>
                                    </p:set>
                                    <p:anim calcmode="lin" valueType="num">
                                      <p:cBhvr additive="base">
                                        <p:cTn id="26" dur="500"/>
                                        <p:tgtEl>
                                          <p:spTgt spid="184"/>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6"/>
                                        </p:tgtEl>
                                        <p:attrNameLst>
                                          <p:attrName>style.visibility</p:attrName>
                                        </p:attrNameLst>
                                      </p:cBhvr>
                                      <p:to>
                                        <p:strVal val="visible"/>
                                      </p:to>
                                    </p:set>
                                    <p:anim calcmode="lin" valueType="num">
                                      <p:cBhvr additive="base">
                                        <p:cTn id="29" dur="500"/>
                                        <p:tgtEl>
                                          <p:spTgt spid="186"/>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7"/>
                                        </p:tgtEl>
                                        <p:attrNameLst>
                                          <p:attrName>style.visibility</p:attrName>
                                        </p:attrNameLst>
                                      </p:cBhvr>
                                      <p:to>
                                        <p:strVal val="visible"/>
                                      </p:to>
                                    </p:set>
                                    <p:anim calcmode="lin" valueType="num">
                                      <p:cBhvr additive="base">
                                        <p:cTn id="32" dur="500"/>
                                        <p:tgtEl>
                                          <p:spTgt spid="187"/>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17779A-9EA9-41A2-8B0D-E289291CFB9E}"/>
              </a:ext>
            </a:extLst>
          </p:cNvPr>
          <p:cNvSpPr txBox="1"/>
          <p:nvPr/>
        </p:nvSpPr>
        <p:spPr>
          <a:xfrm>
            <a:off x="465685" y="1057992"/>
            <a:ext cx="8172746" cy="1200329"/>
          </a:xfrm>
          <a:prstGeom prst="rect">
            <a:avLst/>
          </a:prstGeom>
          <a:noFill/>
          <a:ln w="28575">
            <a:solidFill>
              <a:srgbClr val="4BA124"/>
            </a:solidFill>
          </a:ln>
        </p:spPr>
        <p:txBody>
          <a:bodyPr wrap="square">
            <a:spAutoFit/>
          </a:bodyPr>
          <a:lstStyle/>
          <a:p>
            <a:pPr algn="l"/>
            <a:r>
              <a:rPr lang="en-GB" dirty="0">
                <a:solidFill>
                  <a:srgbClr val="0B0C0C"/>
                </a:solidFill>
                <a:latin typeface="Sofia Pro" panose="020B0000000000000000" pitchFamily="34" charset="0"/>
              </a:rPr>
              <a:t>A</a:t>
            </a:r>
            <a:r>
              <a:rPr lang="en-GB" b="0" i="0" dirty="0">
                <a:solidFill>
                  <a:srgbClr val="0B0C0C"/>
                </a:solidFill>
                <a:effectLst/>
                <a:latin typeface="Sofia Pro" panose="020B0000000000000000" pitchFamily="34" charset="0"/>
              </a:rPr>
              <a:t>ll early career teachers will access a programme of training based on the Early </a:t>
            </a:r>
            <a:r>
              <a:rPr lang="en-GB" dirty="0">
                <a:solidFill>
                  <a:srgbClr val="0B0C0C"/>
                </a:solidFill>
                <a:latin typeface="Sofia Pro" panose="020B0000000000000000" pitchFamily="34" charset="0"/>
              </a:rPr>
              <a:t>C</a:t>
            </a:r>
            <a:r>
              <a:rPr lang="en-GB" b="0" i="0" dirty="0">
                <a:solidFill>
                  <a:srgbClr val="0B0C0C"/>
                </a:solidFill>
                <a:effectLst/>
                <a:latin typeface="Sofia Pro" panose="020B0000000000000000" pitchFamily="34" charset="0"/>
              </a:rPr>
              <a:t>areer </a:t>
            </a:r>
            <a:r>
              <a:rPr lang="en-GB" dirty="0">
                <a:solidFill>
                  <a:srgbClr val="0B0C0C"/>
                </a:solidFill>
                <a:latin typeface="Sofia Pro" panose="020B0000000000000000" pitchFamily="34" charset="0"/>
              </a:rPr>
              <a:t>F</a:t>
            </a:r>
            <a:r>
              <a:rPr lang="en-GB" b="0" i="0" dirty="0">
                <a:solidFill>
                  <a:srgbClr val="0B0C0C"/>
                </a:solidFill>
                <a:effectLst/>
                <a:latin typeface="Sofia Pro" panose="020B0000000000000000" pitchFamily="34" charset="0"/>
              </a:rPr>
              <a:t>ramework. Every Head </a:t>
            </a:r>
            <a:r>
              <a:rPr lang="en-GB" dirty="0">
                <a:solidFill>
                  <a:srgbClr val="0B0C0C"/>
                </a:solidFill>
                <a:latin typeface="Sofia Pro" panose="020B0000000000000000" pitchFamily="34" charset="0"/>
              </a:rPr>
              <a:t>T</a:t>
            </a:r>
            <a:r>
              <a:rPr lang="en-GB" b="0" i="0" dirty="0">
                <a:solidFill>
                  <a:srgbClr val="0B0C0C"/>
                </a:solidFill>
                <a:effectLst/>
                <a:latin typeface="Sofia Pro" panose="020B0000000000000000" pitchFamily="34" charset="0"/>
              </a:rPr>
              <a:t>eacher and Appropriate </a:t>
            </a:r>
            <a:r>
              <a:rPr lang="en-GB" dirty="0">
                <a:solidFill>
                  <a:srgbClr val="0B0C0C"/>
                </a:solidFill>
                <a:latin typeface="Sofia Pro" panose="020B0000000000000000" pitchFamily="34" charset="0"/>
              </a:rPr>
              <a:t>B</a:t>
            </a:r>
            <a:r>
              <a:rPr lang="en-GB" b="0" i="0" dirty="0">
                <a:solidFill>
                  <a:srgbClr val="0B0C0C"/>
                </a:solidFill>
                <a:effectLst/>
                <a:latin typeface="Sofia Pro" panose="020B0000000000000000" pitchFamily="34" charset="0"/>
              </a:rPr>
              <a:t>ody providing statutory induction will need to ensure they meet these new requirements.</a:t>
            </a:r>
          </a:p>
        </p:txBody>
      </p:sp>
      <p:sp>
        <p:nvSpPr>
          <p:cNvPr id="4" name="Google Shape;233;p24">
            <a:extLst>
              <a:ext uri="{FF2B5EF4-FFF2-40B4-BE49-F238E27FC236}">
                <a16:creationId xmlns:a16="http://schemas.microsoft.com/office/drawing/2014/main" id="{79DD67CD-57E5-461D-90AB-F11B2155521A}"/>
              </a:ext>
            </a:extLst>
          </p:cNvPr>
          <p:cNvSpPr txBox="1"/>
          <p:nvPr/>
        </p:nvSpPr>
        <p:spPr>
          <a:xfrm>
            <a:off x="446864" y="201861"/>
            <a:ext cx="8210388" cy="7920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400" dirty="0">
                <a:solidFill>
                  <a:schemeClr val="dk1"/>
                </a:solidFill>
                <a:latin typeface="Sofia Pro" panose="020B0000000000000000" pitchFamily="34" charset="0"/>
                <a:ea typeface="Roboto Black"/>
                <a:cs typeface="Roboto Black"/>
                <a:sym typeface="Roboto Black"/>
              </a:rPr>
              <a:t>Delivery of the ECF</a:t>
            </a:r>
            <a:endParaRPr dirty="0">
              <a:latin typeface="Sofia Pro" panose="020B0000000000000000" pitchFamily="34" charset="0"/>
            </a:endParaRPr>
          </a:p>
          <a:p>
            <a:pPr marL="0" marR="0" lvl="0" indent="0" rtl="0">
              <a:spcBef>
                <a:spcPts val="0"/>
              </a:spcBef>
              <a:spcAft>
                <a:spcPts val="0"/>
              </a:spcAft>
              <a:buNone/>
            </a:pPr>
            <a:endParaRPr lang="en-GB" sz="1800" dirty="0">
              <a:solidFill>
                <a:schemeClr val="dk1"/>
              </a:solidFill>
              <a:latin typeface="Sofia Pro" panose="020B0000000000000000" pitchFamily="34" charset="0"/>
              <a:ea typeface="Roboto"/>
              <a:cs typeface="Roboto"/>
              <a:sym typeface="Roboto"/>
            </a:endParaRPr>
          </a:p>
        </p:txBody>
      </p:sp>
      <p:sp>
        <p:nvSpPr>
          <p:cNvPr id="5" name="TextBox 4">
            <a:extLst>
              <a:ext uri="{FF2B5EF4-FFF2-40B4-BE49-F238E27FC236}">
                <a16:creationId xmlns:a16="http://schemas.microsoft.com/office/drawing/2014/main" id="{A18007D0-66F4-4DF5-B777-10CD2A4F6AD1}"/>
              </a:ext>
            </a:extLst>
          </p:cNvPr>
          <p:cNvSpPr txBox="1"/>
          <p:nvPr/>
        </p:nvSpPr>
        <p:spPr>
          <a:xfrm>
            <a:off x="454395" y="2396422"/>
            <a:ext cx="8172746" cy="2862322"/>
          </a:xfrm>
          <a:prstGeom prst="rect">
            <a:avLst/>
          </a:prstGeom>
          <a:noFill/>
          <a:ln w="28575">
            <a:solidFill>
              <a:srgbClr val="1550C8"/>
            </a:solidFill>
          </a:ln>
        </p:spPr>
        <p:txBody>
          <a:bodyPr wrap="square">
            <a:spAutoFit/>
          </a:bodyPr>
          <a:lstStyle/>
          <a:p>
            <a:pPr algn="l"/>
            <a:r>
              <a:rPr lang="en-GB" dirty="0">
                <a:solidFill>
                  <a:srgbClr val="0B0C0C"/>
                </a:solidFill>
                <a:latin typeface="Sofia Pro" panose="020B0000000000000000" pitchFamily="34" charset="0"/>
              </a:rPr>
              <a:t>T</a:t>
            </a:r>
            <a:r>
              <a:rPr lang="en-GB" b="0" i="0" dirty="0">
                <a:solidFill>
                  <a:srgbClr val="0B0C0C"/>
                </a:solidFill>
                <a:effectLst/>
                <a:latin typeface="Sofia Pro" panose="020B0000000000000000" pitchFamily="34" charset="0"/>
              </a:rPr>
              <a:t>here will be 3 approaches available to enable the delivery of an Early </a:t>
            </a:r>
            <a:r>
              <a:rPr lang="en-GB" dirty="0">
                <a:solidFill>
                  <a:srgbClr val="0B0C0C"/>
                </a:solidFill>
                <a:latin typeface="Sofia Pro" panose="020B0000000000000000" pitchFamily="34" charset="0"/>
              </a:rPr>
              <a:t>C</a:t>
            </a:r>
            <a:r>
              <a:rPr lang="en-GB" b="0" i="0" dirty="0">
                <a:solidFill>
                  <a:srgbClr val="0B0C0C"/>
                </a:solidFill>
                <a:effectLst/>
                <a:latin typeface="Sofia Pro" panose="020B0000000000000000" pitchFamily="34" charset="0"/>
              </a:rPr>
              <a:t>areer </a:t>
            </a:r>
            <a:r>
              <a:rPr lang="en-GB" dirty="0">
                <a:solidFill>
                  <a:srgbClr val="0B0C0C"/>
                </a:solidFill>
                <a:latin typeface="Sofia Pro" panose="020B0000000000000000" pitchFamily="34" charset="0"/>
              </a:rPr>
              <a:t>F</a:t>
            </a:r>
            <a:r>
              <a:rPr lang="en-GB" b="0" i="0" dirty="0">
                <a:solidFill>
                  <a:srgbClr val="0B0C0C"/>
                </a:solidFill>
                <a:effectLst/>
                <a:latin typeface="Sofia Pro" panose="020B0000000000000000" pitchFamily="34" charset="0"/>
              </a:rPr>
              <a:t>ramework-based induction. The approaches are:</a:t>
            </a:r>
          </a:p>
          <a:p>
            <a:pPr marL="342900" indent="-342900" algn="l">
              <a:buFont typeface="+mj-lt"/>
              <a:buAutoNum type="arabicPeriod"/>
            </a:pPr>
            <a:r>
              <a:rPr lang="en-GB" b="0" i="0" dirty="0">
                <a:solidFill>
                  <a:srgbClr val="0B0C0C"/>
                </a:solidFill>
                <a:effectLst/>
                <a:latin typeface="Sofia Pro" panose="020B0000000000000000" pitchFamily="34" charset="0"/>
              </a:rPr>
              <a:t>a </a:t>
            </a:r>
            <a:r>
              <a:rPr lang="en-GB" b="1" i="0" dirty="0">
                <a:solidFill>
                  <a:srgbClr val="4BA124"/>
                </a:solidFill>
                <a:effectLst/>
                <a:latin typeface="Sofia Pro" panose="020B0000000000000000" pitchFamily="34" charset="0"/>
              </a:rPr>
              <a:t>funded</a:t>
            </a:r>
            <a:r>
              <a:rPr lang="en-GB" b="0" i="0" dirty="0">
                <a:solidFill>
                  <a:srgbClr val="0B0C0C"/>
                </a:solidFill>
                <a:effectLst/>
                <a:latin typeface="Sofia Pro" panose="020B0000000000000000" pitchFamily="34" charset="0"/>
              </a:rPr>
              <a:t> provider-led programme offering high-quality training for early career teachers and their mentors alongside the professional development materials</a:t>
            </a:r>
          </a:p>
          <a:p>
            <a:pPr marL="342900" indent="-342900" algn="l">
              <a:buFont typeface="+mj-lt"/>
              <a:buAutoNum type="arabicPeriod"/>
            </a:pPr>
            <a:r>
              <a:rPr lang="en-GB" b="0" i="0" dirty="0">
                <a:solidFill>
                  <a:srgbClr val="0B0C0C"/>
                </a:solidFill>
                <a:effectLst/>
                <a:latin typeface="Sofia Pro" panose="020B0000000000000000" pitchFamily="34" charset="0"/>
              </a:rPr>
              <a:t>schools drawing on the content of the </a:t>
            </a:r>
            <a:r>
              <a:rPr lang="en-GB" b="0" i="0" dirty="0">
                <a:solidFill>
                  <a:srgbClr val="1D70B8"/>
                </a:solidFill>
                <a:effectLst/>
                <a:latin typeface="Sofia Pro" panose="020B0000000000000000" pitchFamily="34" charset="0"/>
                <a:hlinkClick r:id="rId2"/>
              </a:rPr>
              <a:t>high-quality professional development materials</a:t>
            </a:r>
            <a:r>
              <a:rPr lang="en-GB" b="0" i="0" dirty="0">
                <a:solidFill>
                  <a:srgbClr val="0B0C0C"/>
                </a:solidFill>
                <a:effectLst/>
                <a:latin typeface="Sofia Pro" panose="020B0000000000000000" pitchFamily="34" charset="0"/>
              </a:rPr>
              <a:t> to deliver their own early career teacher and mentor support</a:t>
            </a:r>
          </a:p>
          <a:p>
            <a:pPr marL="342900" indent="-342900" algn="l">
              <a:buFont typeface="+mj-lt"/>
              <a:buAutoNum type="arabicPeriod"/>
            </a:pPr>
            <a:r>
              <a:rPr lang="en-GB" b="0" i="0" dirty="0">
                <a:solidFill>
                  <a:srgbClr val="0B0C0C"/>
                </a:solidFill>
                <a:effectLst/>
                <a:latin typeface="Sofia Pro" panose="020B0000000000000000" pitchFamily="34" charset="0"/>
              </a:rPr>
              <a:t>schools designing and delivering their own Early </a:t>
            </a:r>
            <a:r>
              <a:rPr lang="en-GB" dirty="0">
                <a:solidFill>
                  <a:srgbClr val="0B0C0C"/>
                </a:solidFill>
                <a:latin typeface="Sofia Pro" panose="020B0000000000000000" pitchFamily="34" charset="0"/>
              </a:rPr>
              <a:t>C</a:t>
            </a:r>
            <a:r>
              <a:rPr lang="en-GB" b="0" i="0" dirty="0">
                <a:solidFill>
                  <a:srgbClr val="0B0C0C"/>
                </a:solidFill>
                <a:effectLst/>
                <a:latin typeface="Sofia Pro" panose="020B0000000000000000" pitchFamily="34" charset="0"/>
              </a:rPr>
              <a:t>areer </a:t>
            </a:r>
            <a:r>
              <a:rPr lang="en-GB" dirty="0">
                <a:solidFill>
                  <a:srgbClr val="0B0C0C"/>
                </a:solidFill>
                <a:latin typeface="Sofia Pro" panose="020B0000000000000000" pitchFamily="34" charset="0"/>
              </a:rPr>
              <a:t>F</a:t>
            </a:r>
            <a:r>
              <a:rPr lang="en-GB" b="0" i="0" dirty="0">
                <a:solidFill>
                  <a:srgbClr val="0B0C0C"/>
                </a:solidFill>
                <a:effectLst/>
                <a:latin typeface="Sofia Pro" panose="020B0000000000000000" pitchFamily="34" charset="0"/>
              </a:rPr>
              <a:t>ramework-based induction programme, based on the </a:t>
            </a:r>
            <a:r>
              <a:rPr lang="en-GB" dirty="0">
                <a:solidFill>
                  <a:srgbClr val="1D70B8"/>
                </a:solidFill>
                <a:latin typeface="Sofia Pro" panose="020B0000000000000000" pitchFamily="34" charset="0"/>
              </a:rPr>
              <a:t>E</a:t>
            </a:r>
            <a:r>
              <a:rPr lang="en-GB" b="0" i="0" dirty="0">
                <a:solidFill>
                  <a:srgbClr val="1D70B8"/>
                </a:solidFill>
                <a:effectLst/>
                <a:latin typeface="Sofia Pro" panose="020B0000000000000000" pitchFamily="34" charset="0"/>
                <a:hlinkClick r:id="rId3"/>
              </a:rPr>
              <a:t>arly </a:t>
            </a:r>
            <a:r>
              <a:rPr lang="en-GB" dirty="0">
                <a:solidFill>
                  <a:srgbClr val="1D70B8"/>
                </a:solidFill>
                <a:latin typeface="Sofia Pro" panose="020B0000000000000000" pitchFamily="34" charset="0"/>
                <a:hlinkClick r:id="rId3"/>
              </a:rPr>
              <a:t>C</a:t>
            </a:r>
            <a:r>
              <a:rPr lang="en-GB" b="0" i="0" dirty="0">
                <a:solidFill>
                  <a:srgbClr val="1D70B8"/>
                </a:solidFill>
                <a:effectLst/>
                <a:latin typeface="Sofia Pro" panose="020B0000000000000000" pitchFamily="34" charset="0"/>
                <a:hlinkClick r:id="rId3"/>
              </a:rPr>
              <a:t>areer </a:t>
            </a:r>
            <a:r>
              <a:rPr lang="en-GB" dirty="0">
                <a:solidFill>
                  <a:srgbClr val="1D70B8"/>
                </a:solidFill>
                <a:latin typeface="Sofia Pro" panose="020B0000000000000000" pitchFamily="34" charset="0"/>
                <a:hlinkClick r:id="rId3"/>
              </a:rPr>
              <a:t>F</a:t>
            </a:r>
            <a:r>
              <a:rPr lang="en-GB" b="0" i="0" dirty="0">
                <a:solidFill>
                  <a:srgbClr val="1D70B8"/>
                </a:solidFill>
                <a:effectLst/>
                <a:latin typeface="Sofia Pro" panose="020B0000000000000000" pitchFamily="34" charset="0"/>
                <a:hlinkClick r:id="rId3"/>
              </a:rPr>
              <a:t>ramework</a:t>
            </a:r>
            <a:endParaRPr lang="en-GB" b="0" i="0" dirty="0">
              <a:solidFill>
                <a:srgbClr val="0B0C0C"/>
              </a:solidFill>
              <a:effectLst/>
              <a:latin typeface="Sofia Pro" panose="020B0000000000000000" pitchFamily="34" charset="0"/>
            </a:endParaRPr>
          </a:p>
        </p:txBody>
      </p:sp>
      <p:grpSp>
        <p:nvGrpSpPr>
          <p:cNvPr id="7" name="Google Shape;144;p19">
            <a:extLst>
              <a:ext uri="{FF2B5EF4-FFF2-40B4-BE49-F238E27FC236}">
                <a16:creationId xmlns:a16="http://schemas.microsoft.com/office/drawing/2014/main" id="{6FF9E89A-366D-4719-9754-A0AC49491B90}"/>
              </a:ext>
            </a:extLst>
          </p:cNvPr>
          <p:cNvGrpSpPr/>
          <p:nvPr/>
        </p:nvGrpSpPr>
        <p:grpSpPr>
          <a:xfrm>
            <a:off x="299405" y="6581924"/>
            <a:ext cx="920730" cy="153888"/>
            <a:chOff x="299405" y="6581924"/>
            <a:chExt cx="920730" cy="153888"/>
          </a:xfrm>
        </p:grpSpPr>
        <p:sp>
          <p:nvSpPr>
            <p:cNvPr id="8" name="Google Shape;145;p19">
              <a:hlinkClick r:id="rId4" action="ppaction://hlinksldjump"/>
              <a:extLst>
                <a:ext uri="{FF2B5EF4-FFF2-40B4-BE49-F238E27FC236}">
                  <a16:creationId xmlns:a16="http://schemas.microsoft.com/office/drawing/2014/main" id="{12CCA6B2-A496-461B-ACCA-1FB8586083EB}"/>
                </a:ext>
              </a:extLst>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6;p19">
              <a:hlinkClick r:id="rId4" action="ppaction://hlinksldjump"/>
              <a:extLst>
                <a:ext uri="{FF2B5EF4-FFF2-40B4-BE49-F238E27FC236}">
                  <a16:creationId xmlns:a16="http://schemas.microsoft.com/office/drawing/2014/main" id="{00CE6810-1CAF-4233-89E4-910F91BB63A0}"/>
                </a:ext>
              </a:extLst>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0" name="Rectangle 9">
            <a:extLst>
              <a:ext uri="{FF2B5EF4-FFF2-40B4-BE49-F238E27FC236}">
                <a16:creationId xmlns:a16="http://schemas.microsoft.com/office/drawing/2014/main" id="{889CE0EE-6D82-40BB-BDE8-5955233DA548}"/>
              </a:ext>
            </a:extLst>
          </p:cNvPr>
          <p:cNvSpPr/>
          <p:nvPr/>
        </p:nvSpPr>
        <p:spPr>
          <a:xfrm>
            <a:off x="0" y="6752038"/>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71D6960-7B93-4B3F-A6D9-69645A337F0C}"/>
              </a:ext>
            </a:extLst>
          </p:cNvPr>
          <p:cNvSpPr/>
          <p:nvPr/>
        </p:nvSpPr>
        <p:spPr>
          <a:xfrm>
            <a:off x="0" y="6735812"/>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167;p20">
            <a:extLst>
              <a:ext uri="{FF2B5EF4-FFF2-40B4-BE49-F238E27FC236}">
                <a16:creationId xmlns:a16="http://schemas.microsoft.com/office/drawing/2014/main" id="{4C988AD0-F791-465C-8486-A25034EE3CB1}"/>
              </a:ext>
            </a:extLst>
          </p:cNvPr>
          <p:cNvSpPr txBox="1"/>
          <p:nvPr/>
        </p:nvSpPr>
        <p:spPr>
          <a:xfrm>
            <a:off x="446864" y="5400962"/>
            <a:ext cx="8191567" cy="968745"/>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spcAft>
                <a:spcPts val="0"/>
              </a:spcAft>
              <a:buClr>
                <a:schemeClr val="lt1"/>
              </a:buClr>
              <a:buSzPts val="1800"/>
              <a:buFont typeface="Roboto"/>
              <a:buNone/>
            </a:pPr>
            <a:r>
              <a:rPr lang="en-GB" sz="1800" b="1" dirty="0">
                <a:solidFill>
                  <a:schemeClr val="lt1"/>
                </a:solidFill>
                <a:latin typeface="Sofia Pro" panose="020B0000000000000000" pitchFamily="34" charset="0"/>
                <a:ea typeface="Roboto"/>
                <a:cs typeface="Roboto"/>
                <a:sym typeface="Roboto"/>
              </a:rPr>
              <a:t>Action: </a:t>
            </a:r>
            <a:r>
              <a:rPr lang="en-GB" sz="1800" dirty="0">
                <a:solidFill>
                  <a:schemeClr val="lt1"/>
                </a:solidFill>
                <a:latin typeface="Sofia Pro" panose="020B0000000000000000" pitchFamily="34" charset="0"/>
                <a:ea typeface="Roboto"/>
                <a:cs typeface="Roboto"/>
                <a:sym typeface="Roboto"/>
              </a:rPr>
              <a:t>Decide </a:t>
            </a:r>
            <a:r>
              <a:rPr lang="en-GB" dirty="0">
                <a:solidFill>
                  <a:schemeClr val="lt1"/>
                </a:solidFill>
                <a:latin typeface="Sofia Pro" panose="020B0000000000000000" pitchFamily="34" charset="0"/>
                <a:ea typeface="Roboto"/>
                <a:cs typeface="Roboto"/>
                <a:sym typeface="Roboto"/>
              </a:rPr>
              <a:t>on your delivery model for an Early Career Framework-based training programme</a:t>
            </a:r>
            <a:r>
              <a:rPr lang="en-GB" sz="1800" dirty="0">
                <a:solidFill>
                  <a:schemeClr val="lt1"/>
                </a:solidFill>
                <a:latin typeface="Sofia Pro" panose="020B0000000000000000" pitchFamily="34" charset="0"/>
                <a:ea typeface="Roboto"/>
                <a:cs typeface="Roboto"/>
                <a:sym typeface="Roboto"/>
              </a:rPr>
              <a:t>. </a:t>
            </a:r>
            <a:r>
              <a:rPr lang="en-GB" sz="1800" dirty="0">
                <a:solidFill>
                  <a:srgbClr val="120E35"/>
                </a:solidFill>
                <a:latin typeface="Sofia Pro" panose="020B0000000000000000" pitchFamily="34" charset="0"/>
                <a:ea typeface="Roboto"/>
                <a:cs typeface="Roboto"/>
                <a:sym typeface="Roboto"/>
              </a:rPr>
              <a:t>Note: approaches 2 and 3 are validated by the Appropriate Body</a:t>
            </a:r>
            <a:endParaRPr sz="1800" dirty="0">
              <a:solidFill>
                <a:srgbClr val="120E35"/>
              </a:solidFill>
              <a:latin typeface="Sofia Pro" panose="020B0000000000000000" pitchFamily="34" charset="0"/>
              <a:ea typeface="Calibri"/>
              <a:cs typeface="Calibri"/>
              <a:sym typeface="Calibri"/>
            </a:endParaRPr>
          </a:p>
        </p:txBody>
      </p:sp>
    </p:spTree>
    <p:extLst>
      <p:ext uri="{BB962C8B-B14F-4D97-AF65-F5344CB8AC3E}">
        <p14:creationId xmlns:p14="http://schemas.microsoft.com/office/powerpoint/2010/main" val="143497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p:nvPr/>
        </p:nvSpPr>
        <p:spPr>
          <a:xfrm>
            <a:off x="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9"/>
          <p:cNvSpPr txBox="1"/>
          <p:nvPr/>
        </p:nvSpPr>
        <p:spPr>
          <a:xfrm>
            <a:off x="549588" y="549276"/>
            <a:ext cx="8082728" cy="1251098"/>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800" dirty="0">
                <a:solidFill>
                  <a:schemeClr val="dk1"/>
                </a:solidFill>
                <a:latin typeface="Sofia Pro" panose="020B0000000000000000" pitchFamily="34" charset="0"/>
                <a:ea typeface="Roboto Black"/>
                <a:cs typeface="Roboto Black"/>
                <a:sym typeface="Roboto Black"/>
              </a:rPr>
              <a:t>What will the ECF look like?</a:t>
            </a:r>
            <a:endParaRPr sz="2800" dirty="0">
              <a:latin typeface="Sofia Pro" panose="020B0000000000000000" pitchFamily="34" charset="0"/>
            </a:endParaRPr>
          </a:p>
          <a:p>
            <a:pPr marL="0" marR="0" lvl="0" indent="0" algn="just" rtl="0">
              <a:spcBef>
                <a:spcPts val="0"/>
              </a:spcBef>
              <a:spcAft>
                <a:spcPts val="0"/>
              </a:spcAft>
              <a:buNone/>
            </a:pPr>
            <a:endParaRPr lang="en-GB" dirty="0">
              <a:solidFill>
                <a:schemeClr val="dk1"/>
              </a:solidFill>
              <a:latin typeface="Sofia Pro" panose="020B0000000000000000" pitchFamily="34" charset="0"/>
              <a:ea typeface="Roboto"/>
              <a:cs typeface="Roboto"/>
              <a:sym typeface="Roboto"/>
            </a:endParaRPr>
          </a:p>
          <a:p>
            <a:pPr marL="0" marR="0" lvl="0" indent="0" algn="just" rtl="0">
              <a:spcBef>
                <a:spcPts val="0"/>
              </a:spcBef>
              <a:spcAft>
                <a:spcPts val="0"/>
              </a:spcAft>
              <a:buNone/>
            </a:pPr>
            <a:r>
              <a:rPr lang="en-GB" dirty="0">
                <a:solidFill>
                  <a:schemeClr val="dk1"/>
                </a:solidFill>
                <a:latin typeface="Sofia Pro" panose="020B0000000000000000" pitchFamily="34" charset="0"/>
                <a:ea typeface="Roboto"/>
                <a:cs typeface="Roboto"/>
                <a:sym typeface="Roboto"/>
              </a:rPr>
              <a:t>There are 5 key elements to the ECF: </a:t>
            </a:r>
            <a:endParaRPr dirty="0">
              <a:latin typeface="Sofia Pro" panose="020B0000000000000000" pitchFamily="34" charset="0"/>
            </a:endParaRPr>
          </a:p>
        </p:txBody>
      </p:sp>
      <p:grpSp>
        <p:nvGrpSpPr>
          <p:cNvPr id="144" name="Google Shape;144;p19"/>
          <p:cNvGrpSpPr/>
          <p:nvPr/>
        </p:nvGrpSpPr>
        <p:grpSpPr>
          <a:xfrm>
            <a:off x="299405" y="6581924"/>
            <a:ext cx="920730" cy="153888"/>
            <a:chOff x="299405" y="6581924"/>
            <a:chExt cx="920730" cy="153888"/>
          </a:xfrm>
        </p:grpSpPr>
        <p:sp>
          <p:nvSpPr>
            <p:cNvPr id="145" name="Google Shape;145;p19">
              <a:hlinkClick r:id="rId3"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9">
              <a:hlinkClick r:id="rId3"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47" name="Google Shape;147;p19"/>
          <p:cNvSpPr txBox="1"/>
          <p:nvPr/>
        </p:nvSpPr>
        <p:spPr>
          <a:xfrm>
            <a:off x="1132334" y="1952435"/>
            <a:ext cx="7499977" cy="7920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r>
              <a:rPr lang="en-GB" dirty="0"/>
              <a:t>2 years of new, funded, high quality training for ECTs and mentors</a:t>
            </a:r>
          </a:p>
        </p:txBody>
      </p:sp>
      <p:sp>
        <p:nvSpPr>
          <p:cNvPr id="148" name="Google Shape;148;p19"/>
          <p:cNvSpPr txBox="1"/>
          <p:nvPr/>
        </p:nvSpPr>
        <p:spPr>
          <a:xfrm>
            <a:off x="1132334" y="2871630"/>
            <a:ext cx="7499977" cy="783255"/>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r>
              <a:rPr lang="en-GB" dirty="0"/>
              <a:t>freely available </a:t>
            </a:r>
            <a:r>
              <a:rPr lang="en-GB" dirty="0">
                <a:hlinkClick r:id="rId4"/>
              </a:rPr>
              <a:t>high quality development materials</a:t>
            </a:r>
            <a:r>
              <a:rPr lang="en-GB" dirty="0"/>
              <a:t> based on the early career framework</a:t>
            </a:r>
          </a:p>
        </p:txBody>
      </p:sp>
      <p:sp>
        <p:nvSpPr>
          <p:cNvPr id="149" name="Google Shape;149;p19"/>
          <p:cNvSpPr txBox="1"/>
          <p:nvPr/>
        </p:nvSpPr>
        <p:spPr>
          <a:xfrm>
            <a:off x="1132334" y="3783597"/>
            <a:ext cx="7499977" cy="7920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r>
              <a:rPr lang="en-GB" dirty="0"/>
              <a:t>additional funding for 5% time away from the classroom for teachers in their second year</a:t>
            </a:r>
          </a:p>
        </p:txBody>
      </p:sp>
      <p:sp>
        <p:nvSpPr>
          <p:cNvPr id="150" name="Google Shape;150;p19"/>
          <p:cNvSpPr txBox="1"/>
          <p:nvPr/>
        </p:nvSpPr>
        <p:spPr>
          <a:xfrm>
            <a:off x="1132334" y="4711603"/>
            <a:ext cx="7499977" cy="786763"/>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r>
              <a:rPr lang="en-GB" dirty="0"/>
              <a:t>a dedicated mentor and support for these mentors</a:t>
            </a:r>
          </a:p>
        </p:txBody>
      </p:sp>
      <p:sp>
        <p:nvSpPr>
          <p:cNvPr id="151" name="Google Shape;151;p19"/>
          <p:cNvSpPr txBox="1"/>
          <p:nvPr/>
        </p:nvSpPr>
        <p:spPr>
          <a:xfrm>
            <a:off x="1132334" y="5623735"/>
            <a:ext cx="7499977" cy="791999"/>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r>
              <a:rPr lang="en-GB"/>
              <a:t>funding to cover mentors’ time with the mentee in the second year of teaching</a:t>
            </a:r>
          </a:p>
        </p:txBody>
      </p:sp>
      <p:sp>
        <p:nvSpPr>
          <p:cNvPr id="152" name="Google Shape;152;p19"/>
          <p:cNvSpPr txBox="1"/>
          <p:nvPr/>
        </p:nvSpPr>
        <p:spPr>
          <a:xfrm>
            <a:off x="549583" y="1954262"/>
            <a:ext cx="426003"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a:solidFill>
                  <a:schemeClr val="lt1"/>
                </a:solidFill>
                <a:latin typeface="Roboto"/>
                <a:ea typeface="Roboto"/>
                <a:cs typeface="Roboto"/>
                <a:sym typeface="Roboto"/>
              </a:rPr>
              <a:t>1</a:t>
            </a:r>
            <a:endParaRPr/>
          </a:p>
        </p:txBody>
      </p:sp>
      <p:sp>
        <p:nvSpPr>
          <p:cNvPr id="153" name="Google Shape;153;p19"/>
          <p:cNvSpPr txBox="1"/>
          <p:nvPr/>
        </p:nvSpPr>
        <p:spPr>
          <a:xfrm>
            <a:off x="549581" y="2871630"/>
            <a:ext cx="426003"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Roboto"/>
                <a:ea typeface="Roboto"/>
                <a:cs typeface="Roboto"/>
                <a:sym typeface="Roboto"/>
              </a:rPr>
              <a:t>2</a:t>
            </a:r>
            <a:endParaRPr dirty="0"/>
          </a:p>
        </p:txBody>
      </p:sp>
      <p:sp>
        <p:nvSpPr>
          <p:cNvPr id="154" name="Google Shape;154;p19"/>
          <p:cNvSpPr txBox="1"/>
          <p:nvPr/>
        </p:nvSpPr>
        <p:spPr>
          <a:xfrm>
            <a:off x="549581" y="3788998"/>
            <a:ext cx="426003"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Roboto"/>
                <a:ea typeface="Roboto"/>
                <a:cs typeface="Roboto"/>
                <a:sym typeface="Roboto"/>
              </a:rPr>
              <a:t>3</a:t>
            </a:r>
            <a:endParaRPr dirty="0"/>
          </a:p>
        </p:txBody>
      </p:sp>
      <p:sp>
        <p:nvSpPr>
          <p:cNvPr id="155" name="Google Shape;155;p19"/>
          <p:cNvSpPr txBox="1"/>
          <p:nvPr/>
        </p:nvSpPr>
        <p:spPr>
          <a:xfrm>
            <a:off x="549581" y="4706366"/>
            <a:ext cx="426003"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a:solidFill>
                  <a:schemeClr val="lt1"/>
                </a:solidFill>
                <a:latin typeface="Roboto"/>
                <a:ea typeface="Roboto"/>
                <a:cs typeface="Roboto"/>
                <a:sym typeface="Roboto"/>
              </a:rPr>
              <a:t>4</a:t>
            </a:r>
            <a:endParaRPr/>
          </a:p>
        </p:txBody>
      </p:sp>
      <p:sp>
        <p:nvSpPr>
          <p:cNvPr id="156" name="Google Shape;156;p19"/>
          <p:cNvSpPr txBox="1"/>
          <p:nvPr/>
        </p:nvSpPr>
        <p:spPr>
          <a:xfrm>
            <a:off x="554111" y="5623734"/>
            <a:ext cx="426003"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Roboto"/>
                <a:ea typeface="Roboto"/>
                <a:cs typeface="Roboto"/>
                <a:sym typeface="Roboto"/>
              </a:rPr>
              <a:t>5</a:t>
            </a:r>
            <a:endParaRPr dirty="0"/>
          </a:p>
        </p:txBody>
      </p:sp>
      <p:sp>
        <p:nvSpPr>
          <p:cNvPr id="19" name="Rectangle 18">
            <a:extLst>
              <a:ext uri="{FF2B5EF4-FFF2-40B4-BE49-F238E27FC236}">
                <a16:creationId xmlns:a16="http://schemas.microsoft.com/office/drawing/2014/main" id="{4249E307-2271-48F5-A26B-78F6C35E8C69}"/>
              </a:ext>
            </a:extLst>
          </p:cNvPr>
          <p:cNvSpPr/>
          <p:nvPr/>
        </p:nvSpPr>
        <p:spPr>
          <a:xfrm>
            <a:off x="0" y="6752038"/>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DA92578-989B-485F-991F-2A5DF86DEFE7}"/>
              </a:ext>
            </a:extLst>
          </p:cNvPr>
          <p:cNvSpPr/>
          <p:nvPr/>
        </p:nvSpPr>
        <p:spPr>
          <a:xfrm>
            <a:off x="0" y="6735812"/>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par>
                                <p:cTn id="13" presetID="10" presetClass="entr" presetSubtype="0" fill="hold" nodeType="withEffect">
                                  <p:stCondLst>
                                    <p:cond delay="100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500"/>
                                        <p:tgtEl>
                                          <p:spTgt spid="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500"/>
                                        <p:tgtEl>
                                          <p:spTgt spid="153"/>
                                        </p:tgtEl>
                                      </p:cBhvr>
                                    </p:animEffect>
                                  </p:childTnLst>
                                </p:cTn>
                              </p:par>
                              <p:par>
                                <p:cTn id="21" presetID="10" presetClass="entr" presetSubtype="0" fill="hold" nodeType="withEffect">
                                  <p:stCondLst>
                                    <p:cond delay="100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500"/>
                                        <p:tgtEl>
                                          <p:spTgt spid="1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nodeType="withEffect">
                                  <p:stCondLst>
                                    <p:cond delay="100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500"/>
                                        <p:tgtEl>
                                          <p:spTgt spid="1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fade">
                                      <p:cBhvr>
                                        <p:cTn id="36" dur="500"/>
                                        <p:tgtEl>
                                          <p:spTgt spid="155"/>
                                        </p:tgtEl>
                                      </p:cBhvr>
                                    </p:animEffect>
                                  </p:childTnLst>
                                </p:cTn>
                              </p:par>
                              <p:par>
                                <p:cTn id="37" presetID="10" presetClass="entr" presetSubtype="0" fill="hold" nodeType="withEffect">
                                  <p:stCondLst>
                                    <p:cond delay="100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500"/>
                                        <p:tgtEl>
                                          <p:spTgt spid="156"/>
                                        </p:tgtEl>
                                      </p:cBhvr>
                                    </p:animEffect>
                                  </p:childTnLst>
                                </p:cTn>
                              </p:par>
                              <p:par>
                                <p:cTn id="45" presetID="10" presetClass="entr" presetSubtype="0" fill="hold" nodeType="withEffect">
                                  <p:stCondLst>
                                    <p:cond delay="1000"/>
                                  </p:stCondLst>
                                  <p:childTnLst>
                                    <p:set>
                                      <p:cBhvr>
                                        <p:cTn id="46" dur="1" fill="hold">
                                          <p:stCondLst>
                                            <p:cond delay="0"/>
                                          </p:stCondLst>
                                        </p:cTn>
                                        <p:tgtEl>
                                          <p:spTgt spid="151"/>
                                        </p:tgtEl>
                                        <p:attrNameLst>
                                          <p:attrName>style.visibility</p:attrName>
                                        </p:attrNameLst>
                                      </p:cBhvr>
                                      <p:to>
                                        <p:strVal val="visible"/>
                                      </p:to>
                                    </p:set>
                                    <p:animEffect transition="in" filter="fade">
                                      <p:cBhvr>
                                        <p:cTn id="4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5" name="Google Shape;195;p22"/>
          <p:cNvGrpSpPr/>
          <p:nvPr/>
        </p:nvGrpSpPr>
        <p:grpSpPr>
          <a:xfrm>
            <a:off x="299405" y="6581924"/>
            <a:ext cx="920590" cy="153900"/>
            <a:chOff x="299405" y="6581924"/>
            <a:chExt cx="920590" cy="153900"/>
          </a:xfrm>
        </p:grpSpPr>
        <p:sp>
          <p:nvSpPr>
            <p:cNvPr id="196" name="Google Shape;196;p22">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97" name="Google Shape;197;p22">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98" name="Google Shape;198;p22"/>
          <p:cNvSpPr txBox="1"/>
          <p:nvPr/>
        </p:nvSpPr>
        <p:spPr>
          <a:xfrm>
            <a:off x="538164" y="4626271"/>
            <a:ext cx="4133850" cy="1575319"/>
          </a:xfrm>
          <a:prstGeom prst="rect">
            <a:avLst/>
          </a:prstGeom>
          <a:solidFill>
            <a:schemeClr val="lt1"/>
          </a:solidFill>
          <a:ln w="38100" cap="flat" cmpd="sng">
            <a:solidFill>
              <a:srgbClr val="4BA124"/>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rtl="0">
              <a:spcBef>
                <a:spcPts val="0"/>
              </a:spcBef>
              <a:spcAft>
                <a:spcPts val="0"/>
              </a:spcAft>
              <a:buNone/>
            </a:pPr>
            <a:r>
              <a:rPr lang="en-GB" dirty="0">
                <a:solidFill>
                  <a:schemeClr val="dk1"/>
                </a:solidFill>
                <a:latin typeface="Sofia Pro" panose="020B0000000000000000" pitchFamily="34" charset="0"/>
                <a:ea typeface="Roboto"/>
                <a:cs typeface="Roboto"/>
                <a:sym typeface="Roboto"/>
              </a:rPr>
              <a:t>Appropriate Body Status will be held by:</a:t>
            </a:r>
          </a:p>
          <a:p>
            <a:pPr marL="285750" marR="0" lvl="0" indent="-285750" rtl="0">
              <a:spcBef>
                <a:spcPts val="0"/>
              </a:spcBef>
              <a:spcAft>
                <a:spcPts val="0"/>
              </a:spcAft>
              <a:buFontTx/>
              <a:buChar char="-"/>
            </a:pPr>
            <a:r>
              <a:rPr lang="en-GB" dirty="0">
                <a:solidFill>
                  <a:schemeClr val="dk1"/>
                </a:solidFill>
                <a:latin typeface="Sofia Pro" panose="020B0000000000000000" pitchFamily="34" charset="0"/>
                <a:ea typeface="Roboto"/>
                <a:cs typeface="Roboto"/>
                <a:sym typeface="Roboto"/>
              </a:rPr>
              <a:t>Teaching School Hubs</a:t>
            </a:r>
          </a:p>
          <a:p>
            <a:pPr marL="285750" marR="0" lvl="0" indent="-285750" rtl="0">
              <a:spcBef>
                <a:spcPts val="0"/>
              </a:spcBef>
              <a:spcAft>
                <a:spcPts val="0"/>
              </a:spcAft>
              <a:buFontTx/>
              <a:buChar char="-"/>
            </a:pPr>
            <a:r>
              <a:rPr lang="en-GB" dirty="0">
                <a:solidFill>
                  <a:schemeClr val="dk1"/>
                </a:solidFill>
                <a:latin typeface="Sofia Pro" panose="020B0000000000000000" pitchFamily="34" charset="0"/>
                <a:ea typeface="Roboto"/>
                <a:cs typeface="Roboto"/>
                <a:sym typeface="Roboto"/>
              </a:rPr>
              <a:t>Local Authorities</a:t>
            </a:r>
          </a:p>
        </p:txBody>
      </p:sp>
      <p:graphicFrame>
        <p:nvGraphicFramePr>
          <p:cNvPr id="200" name="Google Shape;200;p22"/>
          <p:cNvGraphicFramePr/>
          <p:nvPr>
            <p:extLst>
              <p:ext uri="{D42A27DB-BD31-4B8C-83A1-F6EECF244321}">
                <p14:modId xmlns:p14="http://schemas.microsoft.com/office/powerpoint/2010/main" val="548525733"/>
              </p:ext>
            </p:extLst>
          </p:nvPr>
        </p:nvGraphicFramePr>
        <p:xfrm>
          <a:off x="542926" y="2000250"/>
          <a:ext cx="8124825" cy="2494685"/>
        </p:xfrm>
        <a:graphic>
          <a:graphicData uri="http://schemas.openxmlformats.org/drawingml/2006/table">
            <a:tbl>
              <a:tblPr firstRow="1" bandRow="1">
                <a:tableStyleId>{2D5ABB26-0587-4C30-8999-92F81FD0307C}</a:tableStyleId>
              </a:tblPr>
              <a:tblGrid>
                <a:gridCol w="8124825">
                  <a:extLst>
                    <a:ext uri="{9D8B030D-6E8A-4147-A177-3AD203B41FA5}">
                      <a16:colId xmlns:a16="http://schemas.microsoft.com/office/drawing/2014/main" val="20000"/>
                    </a:ext>
                  </a:extLst>
                </a:gridCol>
              </a:tblGrid>
              <a:tr h="342823">
                <a:tc>
                  <a:txBody>
                    <a:bodyPr/>
                    <a:lstStyle/>
                    <a:p>
                      <a:pPr marL="0" marR="0" lvl="0" indent="0" algn="l" rtl="0">
                        <a:spcBef>
                          <a:spcPts val="0"/>
                        </a:spcBef>
                        <a:spcAft>
                          <a:spcPts val="0"/>
                        </a:spcAft>
                        <a:buClr>
                          <a:schemeClr val="dk1"/>
                        </a:buClr>
                        <a:buSzPts val="1800"/>
                        <a:buFont typeface="Calibri"/>
                        <a:buNone/>
                      </a:pPr>
                      <a:r>
                        <a:rPr lang="en-GB" sz="1800" u="none" strike="noStrike" cap="none" dirty="0">
                          <a:solidFill>
                            <a:schemeClr val="bg1"/>
                          </a:solidFill>
                          <a:latin typeface="Sofia Pro" panose="020B0000000000000000" pitchFamily="34" charset="0"/>
                        </a:rPr>
                        <a:t>Appropriate Body Roles:</a:t>
                      </a:r>
                      <a:endParaRPr sz="1350" u="none" strike="noStrike" cap="none" dirty="0">
                        <a:solidFill>
                          <a:schemeClr val="bg1"/>
                        </a:solidFill>
                        <a:latin typeface="Sofia Pro" panose="020B0000000000000000" pitchFamily="34" charset="0"/>
                      </a:endParaRPr>
                    </a:p>
                  </a:txBody>
                  <a:tcPr marL="91450" marR="91450" marT="45725" marB="45725">
                    <a:solidFill>
                      <a:srgbClr val="1550C8"/>
                    </a:solidFill>
                  </a:tcPr>
                </a:tc>
                <a:extLst>
                  <a:ext uri="{0D108BD9-81ED-4DB2-BD59-A6C34878D82A}">
                    <a16:rowId xmlns:a16="http://schemas.microsoft.com/office/drawing/2014/main" val="10000"/>
                  </a:ext>
                </a:extLst>
              </a:tr>
              <a:tr h="2128915">
                <a:tc>
                  <a:txBody>
                    <a:bodyPr/>
                    <a:lstStyle/>
                    <a:p>
                      <a:pPr marL="342900" marR="0" lvl="0" indent="-342900" algn="l" rtl="0">
                        <a:spcBef>
                          <a:spcPts val="0"/>
                        </a:spcBef>
                        <a:spcAft>
                          <a:spcPts val="0"/>
                        </a:spcAft>
                        <a:buClr>
                          <a:schemeClr val="bg1"/>
                        </a:buClr>
                        <a:buSzPts val="1800"/>
                        <a:buFont typeface="Roboto"/>
                        <a:buChar char="•"/>
                      </a:pPr>
                      <a:r>
                        <a:rPr lang="en-GB" sz="1800" u="none" strike="noStrike" cap="none" dirty="0">
                          <a:solidFill>
                            <a:schemeClr val="bg1"/>
                          </a:solidFill>
                          <a:latin typeface="Sofia Pro" panose="020B0000000000000000" pitchFamily="34" charset="0"/>
                        </a:rPr>
                        <a:t>compliance checks to ensure statutory induction entitlements of early career teachers are met</a:t>
                      </a:r>
                      <a:endParaRPr dirty="0">
                        <a:solidFill>
                          <a:schemeClr val="bg1"/>
                        </a:solidFill>
                        <a:latin typeface="Sofia Pro" panose="020B0000000000000000" pitchFamily="34" charset="0"/>
                      </a:endParaRPr>
                    </a:p>
                    <a:p>
                      <a:pPr marL="342900" marR="0" lvl="0" indent="-342900" algn="l" rtl="0">
                        <a:spcBef>
                          <a:spcPts val="600"/>
                        </a:spcBef>
                        <a:spcAft>
                          <a:spcPts val="0"/>
                        </a:spcAft>
                        <a:buClr>
                          <a:schemeClr val="bg1"/>
                        </a:buClr>
                        <a:buSzPts val="1600"/>
                        <a:buFont typeface="Roboto"/>
                        <a:buChar char="•"/>
                      </a:pPr>
                      <a:r>
                        <a:rPr lang="en-GB" sz="1800" u="none" strike="noStrike" cap="none" dirty="0">
                          <a:solidFill>
                            <a:schemeClr val="bg1"/>
                          </a:solidFill>
                          <a:latin typeface="Sofia Pro" panose="020B0000000000000000" pitchFamily="34" charset="0"/>
                        </a:rPr>
                        <a:t>assessment verification based on individual headteachers’ recommendations </a:t>
                      </a:r>
                      <a:endParaRPr dirty="0">
                        <a:solidFill>
                          <a:schemeClr val="bg1"/>
                        </a:solidFill>
                        <a:latin typeface="Sofia Pro" panose="020B0000000000000000" pitchFamily="34" charset="0"/>
                      </a:endParaRPr>
                    </a:p>
                    <a:p>
                      <a:pPr marL="342900" marR="0" lvl="0" indent="-342900" algn="l" rtl="0">
                        <a:spcBef>
                          <a:spcPts val="600"/>
                        </a:spcBef>
                        <a:spcAft>
                          <a:spcPts val="0"/>
                        </a:spcAft>
                        <a:buClr>
                          <a:schemeClr val="bg1"/>
                        </a:buClr>
                        <a:buSzPts val="1600"/>
                        <a:buFont typeface="Roboto"/>
                        <a:buChar char="•"/>
                      </a:pPr>
                      <a:r>
                        <a:rPr lang="en-GB" sz="1800" u="none" strike="noStrike" cap="none" dirty="0">
                          <a:solidFill>
                            <a:schemeClr val="bg1"/>
                          </a:solidFill>
                          <a:latin typeface="Sofia Pro" panose="020B0000000000000000" pitchFamily="34" charset="0"/>
                        </a:rPr>
                        <a:t>ensure that all Early Career Teachers have access to an ECF-based induction </a:t>
                      </a:r>
                      <a:endParaRPr sz="1800" u="none" strike="noStrike" cap="none" dirty="0">
                        <a:solidFill>
                          <a:schemeClr val="bg1"/>
                        </a:solidFill>
                        <a:latin typeface="Sofia Pro" panose="020B0000000000000000" pitchFamily="34" charset="0"/>
                        <a:ea typeface="Roboto"/>
                        <a:cs typeface="Roboto"/>
                        <a:sym typeface="Roboto"/>
                      </a:endParaRPr>
                    </a:p>
                  </a:txBody>
                  <a:tcPr marL="91450" marR="91450" marT="45725" marB="45725">
                    <a:solidFill>
                      <a:srgbClr val="1550C8"/>
                    </a:solidFill>
                  </a:tcPr>
                </a:tc>
                <a:extLst>
                  <a:ext uri="{0D108BD9-81ED-4DB2-BD59-A6C34878D82A}">
                    <a16:rowId xmlns:a16="http://schemas.microsoft.com/office/drawing/2014/main" val="10001"/>
                  </a:ext>
                </a:extLst>
              </a:tr>
            </a:tbl>
          </a:graphicData>
        </a:graphic>
      </p:graphicFrame>
      <p:sp>
        <p:nvSpPr>
          <p:cNvPr id="201" name="Google Shape;201;p22"/>
          <p:cNvSpPr txBox="1"/>
          <p:nvPr/>
        </p:nvSpPr>
        <p:spPr>
          <a:xfrm>
            <a:off x="538163" y="526718"/>
            <a:ext cx="8124825" cy="1409722"/>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800" dirty="0">
                <a:solidFill>
                  <a:schemeClr val="dk1"/>
                </a:solidFill>
                <a:latin typeface="Sofia Pro" panose="020B0000000000000000" pitchFamily="34" charset="0"/>
                <a:ea typeface="Roboto Black"/>
                <a:cs typeface="Roboto Black"/>
                <a:sym typeface="Roboto Black"/>
              </a:rPr>
              <a:t>The Role of the Appropriate Body</a:t>
            </a:r>
            <a:endParaRPr sz="2800" dirty="0">
              <a:solidFill>
                <a:schemeClr val="dk1"/>
              </a:solidFill>
              <a:latin typeface="Sofia Pro" panose="020B0000000000000000" pitchFamily="34" charset="0"/>
              <a:ea typeface="Calibri"/>
              <a:cs typeface="Calibri"/>
              <a:sym typeface="Calibri"/>
            </a:endParaRPr>
          </a:p>
          <a:p>
            <a:pPr marL="0" marR="0" lvl="0" indent="0" algn="just" rtl="0">
              <a:spcBef>
                <a:spcPts val="0"/>
              </a:spcBef>
              <a:spcAft>
                <a:spcPts val="0"/>
              </a:spcAft>
              <a:buNone/>
            </a:pPr>
            <a:r>
              <a:rPr lang="en-GB" dirty="0">
                <a:solidFill>
                  <a:schemeClr val="dk1"/>
                </a:solidFill>
                <a:latin typeface="Sofia Pro" panose="020B0000000000000000" pitchFamily="34" charset="0"/>
                <a:ea typeface="Roboto"/>
                <a:cs typeface="Roboto"/>
                <a:sym typeface="Roboto"/>
              </a:rPr>
              <a:t>The appropriate body will continue to play an important role in Early Career Teachers’ inductions. </a:t>
            </a:r>
            <a:endParaRPr dirty="0">
              <a:solidFill>
                <a:schemeClr val="dk1"/>
              </a:solidFill>
              <a:latin typeface="Sofia Pro" panose="020B0000000000000000" pitchFamily="34" charset="0"/>
              <a:ea typeface="Roboto"/>
              <a:cs typeface="Roboto"/>
              <a:sym typeface="Roboto"/>
            </a:endParaRPr>
          </a:p>
        </p:txBody>
      </p:sp>
      <p:sp>
        <p:nvSpPr>
          <p:cNvPr id="11" name="Rectangle 10">
            <a:extLst>
              <a:ext uri="{FF2B5EF4-FFF2-40B4-BE49-F238E27FC236}">
                <a16:creationId xmlns:a16="http://schemas.microsoft.com/office/drawing/2014/main" id="{EE3F9381-8B82-48B3-92B6-0AEC0DF7EA3D}"/>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776CB3B-D423-4743-B951-C72F6838F74D}"/>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Google Shape;167;p20">
            <a:extLst>
              <a:ext uri="{FF2B5EF4-FFF2-40B4-BE49-F238E27FC236}">
                <a16:creationId xmlns:a16="http://schemas.microsoft.com/office/drawing/2014/main" id="{F7ED2D26-7F2B-46A3-8A46-FADEB99634C8}"/>
              </a:ext>
            </a:extLst>
          </p:cNvPr>
          <p:cNvSpPr txBox="1"/>
          <p:nvPr/>
        </p:nvSpPr>
        <p:spPr>
          <a:xfrm>
            <a:off x="4755540" y="4626271"/>
            <a:ext cx="3907447" cy="1575320"/>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buClr>
                <a:schemeClr val="lt1"/>
              </a:buClr>
              <a:buSzPts val="1800"/>
              <a:buFont typeface="Roboto"/>
              <a:buNone/>
            </a:pPr>
            <a:r>
              <a:rPr lang="en-GB" sz="2000" b="1" dirty="0">
                <a:solidFill>
                  <a:schemeClr val="lt1"/>
                </a:solidFill>
                <a:latin typeface="Sofia Pro" panose="020B0000000000000000" pitchFamily="34" charset="0"/>
                <a:ea typeface="Roboto"/>
                <a:cs typeface="Roboto"/>
                <a:sym typeface="Roboto"/>
              </a:rPr>
              <a:t>Action: </a:t>
            </a:r>
          </a:p>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Register your ECT(s) with an Appropriate Body to fulfil statutory induction requirements.</a:t>
            </a:r>
            <a:endParaRPr sz="1800" dirty="0">
              <a:solidFill>
                <a:schemeClr val="dk1"/>
              </a:solidFill>
              <a:latin typeface="Sofia Pro" panose="020B0000000000000000" pitchFamily="34" charset="0"/>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1000"/>
                                        <p:tgtEl>
                                          <p:spTgt spid="20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8"/>
                                        </p:tgtEl>
                                        <p:attrNameLst>
                                          <p:attrName>style.visibility</p:attrName>
                                        </p:attrNameLst>
                                      </p:cBhvr>
                                      <p:to>
                                        <p:strVal val="visible"/>
                                      </p:to>
                                    </p:set>
                                    <p:anim calcmode="lin" valueType="num">
                                      <p:cBhvr additive="base">
                                        <p:cTn id="16" dur="500"/>
                                        <p:tgtEl>
                                          <p:spTgt spid="198"/>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p:nvPr/>
        </p:nvSpPr>
        <p:spPr>
          <a:xfrm>
            <a:off x="0" y="57210"/>
            <a:ext cx="9144000" cy="6870000"/>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164" name="Google Shape;164;p20"/>
          <p:cNvGrpSpPr/>
          <p:nvPr/>
        </p:nvGrpSpPr>
        <p:grpSpPr>
          <a:xfrm>
            <a:off x="299405" y="6581924"/>
            <a:ext cx="920590" cy="153900"/>
            <a:chOff x="299405" y="6581924"/>
            <a:chExt cx="920590" cy="153900"/>
          </a:xfrm>
        </p:grpSpPr>
        <p:sp>
          <p:nvSpPr>
            <p:cNvPr id="165" name="Google Shape;165;p20">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66" name="Google Shape;166;p20">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67" name="Google Shape;167;p20"/>
          <p:cNvSpPr txBox="1"/>
          <p:nvPr/>
        </p:nvSpPr>
        <p:spPr>
          <a:xfrm>
            <a:off x="4993666" y="4797053"/>
            <a:ext cx="3738142" cy="1575320"/>
          </a:xfrm>
          <a:prstGeom prst="rect">
            <a:avLst/>
          </a:prstGeom>
          <a:solidFill>
            <a:srgbClr val="4BA124"/>
          </a:solidFill>
          <a:ln>
            <a:noFill/>
          </a:ln>
        </p:spPr>
        <p:txBody>
          <a:bodyPr spcFirstLastPara="1" wrap="square" lIns="108000" tIns="108000" rIns="108000" bIns="108000" anchor="t" anchorCtr="0">
            <a:noAutofit/>
          </a:bodyPr>
          <a:lstStyle/>
          <a:p>
            <a:pPr marL="0" marR="0" lvl="0" indent="0" rtl="0">
              <a:spcBef>
                <a:spcPts val="0"/>
              </a:spcBef>
              <a:buClr>
                <a:schemeClr val="lt1"/>
              </a:buClr>
              <a:buSzPts val="1800"/>
              <a:buFont typeface="Roboto"/>
              <a:buNone/>
            </a:pPr>
            <a:r>
              <a:rPr lang="en-GB" sz="2000" b="1" dirty="0">
                <a:solidFill>
                  <a:schemeClr val="lt1"/>
                </a:solidFill>
                <a:latin typeface="Sofia Pro" panose="020B0000000000000000" pitchFamily="34" charset="0"/>
                <a:ea typeface="Roboto"/>
                <a:cs typeface="Roboto"/>
                <a:sym typeface="Roboto"/>
              </a:rPr>
              <a:t>Action: </a:t>
            </a:r>
          </a:p>
          <a:p>
            <a:pPr marL="0" marR="0" lvl="0" indent="0" rtl="0">
              <a:spcBef>
                <a:spcPts val="0"/>
              </a:spcBef>
              <a:spcAft>
                <a:spcPts val="0"/>
              </a:spcAft>
              <a:buClr>
                <a:schemeClr val="lt1"/>
              </a:buClr>
              <a:buSzPts val="1800"/>
              <a:buFont typeface="Roboto"/>
              <a:buNone/>
            </a:pPr>
            <a:r>
              <a:rPr lang="en-GB" sz="1800" dirty="0">
                <a:solidFill>
                  <a:schemeClr val="lt1"/>
                </a:solidFill>
                <a:latin typeface="Sofia Pro" panose="020B0000000000000000" pitchFamily="34" charset="0"/>
                <a:ea typeface="Roboto"/>
                <a:cs typeface="Roboto"/>
                <a:sym typeface="Roboto"/>
              </a:rPr>
              <a:t>Identify potential mentors from the existing staff of your school. Who has the skills and experience necessary for this role?</a:t>
            </a:r>
            <a:endParaRPr sz="1800" dirty="0">
              <a:solidFill>
                <a:schemeClr val="dk1"/>
              </a:solidFill>
              <a:latin typeface="Sofia Pro" panose="020B0000000000000000" pitchFamily="34" charset="0"/>
              <a:ea typeface="Calibri"/>
              <a:cs typeface="Calibri"/>
              <a:sym typeface="Calibri"/>
            </a:endParaRPr>
          </a:p>
        </p:txBody>
      </p:sp>
      <p:pic>
        <p:nvPicPr>
          <p:cNvPr id="168" name="Google Shape;168;p20"/>
          <p:cNvPicPr preferRelativeResize="0"/>
          <p:nvPr/>
        </p:nvPicPr>
        <p:blipFill rotWithShape="1">
          <a:blip r:embed="rId4">
            <a:alphaModFix/>
          </a:blip>
          <a:srcRect/>
          <a:stretch/>
        </p:blipFill>
        <p:spPr>
          <a:xfrm>
            <a:off x="4993666" y="2485312"/>
            <a:ext cx="3738142" cy="2260620"/>
          </a:xfrm>
          <a:prstGeom prst="rect">
            <a:avLst/>
          </a:prstGeom>
          <a:noFill/>
          <a:ln>
            <a:noFill/>
          </a:ln>
        </p:spPr>
      </p:pic>
      <p:graphicFrame>
        <p:nvGraphicFramePr>
          <p:cNvPr id="169" name="Google Shape;169;p20"/>
          <p:cNvGraphicFramePr/>
          <p:nvPr>
            <p:extLst>
              <p:ext uri="{D42A27DB-BD31-4B8C-83A1-F6EECF244321}">
                <p14:modId xmlns:p14="http://schemas.microsoft.com/office/powerpoint/2010/main" val="2050165599"/>
              </p:ext>
            </p:extLst>
          </p:nvPr>
        </p:nvGraphicFramePr>
        <p:xfrm>
          <a:off x="411662" y="2485312"/>
          <a:ext cx="4515675" cy="2260620"/>
        </p:xfrm>
        <a:graphic>
          <a:graphicData uri="http://schemas.openxmlformats.org/drawingml/2006/table">
            <a:tbl>
              <a:tblPr firstRow="1" bandRow="1">
                <a:tableStyleId>{2D5ABB26-0587-4C30-8999-92F81FD0307C}</a:tableStyleId>
              </a:tblPr>
              <a:tblGrid>
                <a:gridCol w="4515675">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Clr>
                          <a:schemeClr val="dk1"/>
                        </a:buClr>
                        <a:buSzPts val="1800"/>
                        <a:buFont typeface="Calibri"/>
                        <a:buNone/>
                      </a:pPr>
                      <a:r>
                        <a:rPr lang="en-GB" sz="1800" u="none" strike="noStrike" cap="none" dirty="0">
                          <a:solidFill>
                            <a:schemeClr val="bg1"/>
                          </a:solidFill>
                        </a:rPr>
                        <a:t>Mentors will receive:</a:t>
                      </a:r>
                      <a:endParaRPr sz="1350" u="none" strike="noStrike" cap="none" dirty="0">
                        <a:solidFill>
                          <a:schemeClr val="bg1"/>
                        </a:solidFill>
                      </a:endParaRPr>
                    </a:p>
                  </a:txBody>
                  <a:tcPr marL="91450" marR="91450" marT="45725" marB="45725">
                    <a:solidFill>
                      <a:srgbClr val="1550C8"/>
                    </a:solidFill>
                  </a:tcPr>
                </a:tc>
                <a:extLst>
                  <a:ext uri="{0D108BD9-81ED-4DB2-BD59-A6C34878D82A}">
                    <a16:rowId xmlns:a16="http://schemas.microsoft.com/office/drawing/2014/main" val="10000"/>
                  </a:ext>
                </a:extLst>
              </a:tr>
              <a:tr h="370850">
                <a:tc>
                  <a:txBody>
                    <a:bodyPr/>
                    <a:lstStyle/>
                    <a:p>
                      <a:pPr marL="342900" marR="0" lvl="0" indent="-342900" algn="l" rtl="0">
                        <a:spcBef>
                          <a:spcPts val="0"/>
                        </a:spcBef>
                        <a:spcAft>
                          <a:spcPts val="0"/>
                        </a:spcAft>
                        <a:buClr>
                          <a:schemeClr val="bg1"/>
                        </a:buClr>
                        <a:buSzPts val="1600"/>
                        <a:buFont typeface="Arial"/>
                        <a:buChar char="•"/>
                      </a:pPr>
                      <a:r>
                        <a:rPr lang="en-GB" sz="1800" u="none" strike="noStrike" cap="none" dirty="0">
                          <a:solidFill>
                            <a:schemeClr val="bg1"/>
                          </a:solidFill>
                        </a:rPr>
                        <a:t>Funded training over the two-year induction period of the ECF;</a:t>
                      </a:r>
                      <a:endParaRPr dirty="0">
                        <a:solidFill>
                          <a:schemeClr val="bg1"/>
                        </a:solidFill>
                      </a:endParaRPr>
                    </a:p>
                    <a:p>
                      <a:pPr marL="342900" marR="0" lvl="0" indent="-342900" algn="l" rtl="0">
                        <a:spcBef>
                          <a:spcPts val="600"/>
                        </a:spcBef>
                        <a:spcAft>
                          <a:spcPts val="0"/>
                        </a:spcAft>
                        <a:buClr>
                          <a:schemeClr val="bg1"/>
                        </a:buClr>
                        <a:buSzPts val="1600"/>
                        <a:buFont typeface="Arial"/>
                        <a:buChar char="•"/>
                      </a:pPr>
                      <a:r>
                        <a:rPr lang="en-GB" sz="1800" u="none" strike="noStrike" cap="none" dirty="0">
                          <a:solidFill>
                            <a:schemeClr val="bg1"/>
                          </a:solidFill>
                        </a:rPr>
                        <a:t>support through high-quality resources;</a:t>
                      </a:r>
                      <a:endParaRPr dirty="0">
                        <a:solidFill>
                          <a:schemeClr val="bg1"/>
                        </a:solidFill>
                      </a:endParaRPr>
                    </a:p>
                    <a:p>
                      <a:pPr marL="342900" marR="0" lvl="0" indent="-342900" algn="l" rtl="0">
                        <a:spcBef>
                          <a:spcPts val="600"/>
                        </a:spcBef>
                        <a:spcAft>
                          <a:spcPts val="0"/>
                        </a:spcAft>
                        <a:buClr>
                          <a:schemeClr val="bg1"/>
                        </a:buClr>
                        <a:buSzPts val="1600"/>
                        <a:buFont typeface="Arial"/>
                        <a:buChar char="•"/>
                      </a:pPr>
                      <a:r>
                        <a:rPr lang="en-GB" sz="1800" u="none" strike="noStrike" cap="none" dirty="0">
                          <a:solidFill>
                            <a:schemeClr val="bg1"/>
                          </a:solidFill>
                        </a:rPr>
                        <a:t>funded release time to work with the early career teacher during their second year of teaching.  </a:t>
                      </a:r>
                      <a:endParaRPr sz="1350" u="none" strike="noStrike" cap="none" dirty="0">
                        <a:solidFill>
                          <a:schemeClr val="bg1"/>
                        </a:solidFill>
                        <a:latin typeface="+mn-lt"/>
                      </a:endParaRPr>
                    </a:p>
                  </a:txBody>
                  <a:tcPr marL="91450" marR="91450" marT="45725" marB="45725">
                    <a:solidFill>
                      <a:srgbClr val="1550C8"/>
                    </a:solidFill>
                  </a:tcPr>
                </a:tc>
                <a:extLst>
                  <a:ext uri="{0D108BD9-81ED-4DB2-BD59-A6C34878D82A}">
                    <a16:rowId xmlns:a16="http://schemas.microsoft.com/office/drawing/2014/main" val="10001"/>
                  </a:ext>
                </a:extLst>
              </a:tr>
            </a:tbl>
          </a:graphicData>
        </a:graphic>
      </p:graphicFrame>
      <p:sp>
        <p:nvSpPr>
          <p:cNvPr id="170" name="Google Shape;170;p20"/>
          <p:cNvSpPr txBox="1"/>
          <p:nvPr/>
        </p:nvSpPr>
        <p:spPr>
          <a:xfrm>
            <a:off x="405904" y="4801222"/>
            <a:ext cx="4521433" cy="1575319"/>
          </a:xfrm>
          <a:prstGeom prst="rect">
            <a:avLst/>
          </a:prstGeom>
          <a:solidFill>
            <a:srgbClr val="F8DAE6"/>
          </a:solidFill>
          <a:ln w="38100" cap="flat" cmpd="sng">
            <a:noFill/>
            <a:prstDash val="solid"/>
            <a:miter lim="800000"/>
            <a:headEnd type="none" w="sm" len="sm"/>
            <a:tailEnd type="none" w="sm" len="sm"/>
          </a:ln>
        </p:spPr>
        <p:txBody>
          <a:bodyPr spcFirstLastPara="1" wrap="square" lIns="108000" tIns="108000" rIns="108000" bIns="108000" anchor="t" anchorCtr="0">
            <a:noAutofit/>
          </a:bodyPr>
          <a:lstStyle/>
          <a:p>
            <a:pPr marL="0" marR="0" lvl="0" indent="0" rtl="0">
              <a:spcBef>
                <a:spcPts val="0"/>
              </a:spcBef>
              <a:spcAft>
                <a:spcPts val="0"/>
              </a:spcAft>
              <a:buNone/>
            </a:pPr>
            <a:r>
              <a:rPr lang="en-GB" dirty="0">
                <a:solidFill>
                  <a:schemeClr val="dk1"/>
                </a:solidFill>
                <a:latin typeface="Sofia Pro" panose="020B0000000000000000" pitchFamily="34" charset="0"/>
                <a:ea typeface="Roboto"/>
                <a:cs typeface="Roboto"/>
                <a:sym typeface="Roboto"/>
              </a:rPr>
              <a:t>If a mentor has more than one early career teacher to supervise, their training allocation can be used by a prospective mentor, with a view to building mentor capacity in the school. </a:t>
            </a:r>
            <a:endParaRPr dirty="0">
              <a:solidFill>
                <a:schemeClr val="dk1"/>
              </a:solidFill>
              <a:latin typeface="Sofia Pro" panose="020B0000000000000000" pitchFamily="34" charset="0"/>
              <a:ea typeface="Calibri"/>
              <a:cs typeface="Calibri"/>
              <a:sym typeface="Calibri"/>
            </a:endParaRPr>
          </a:p>
        </p:txBody>
      </p:sp>
      <p:sp>
        <p:nvSpPr>
          <p:cNvPr id="171" name="Google Shape;171;p20"/>
          <p:cNvSpPr txBox="1"/>
          <p:nvPr/>
        </p:nvSpPr>
        <p:spPr>
          <a:xfrm>
            <a:off x="405905" y="416839"/>
            <a:ext cx="8325904" cy="2025161"/>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Roboto Black"/>
              <a:buChar char="►"/>
            </a:pPr>
            <a:r>
              <a:rPr lang="en-GB" sz="2800" dirty="0">
                <a:solidFill>
                  <a:schemeClr val="dk1"/>
                </a:solidFill>
                <a:latin typeface="Sofia Pro" panose="020B0000000000000000" pitchFamily="34" charset="0"/>
                <a:ea typeface="Roboto Black"/>
                <a:cs typeface="Roboto Black"/>
                <a:sym typeface="Roboto Black"/>
              </a:rPr>
              <a:t>Mentoring</a:t>
            </a:r>
            <a:r>
              <a:rPr lang="en-GB" sz="2400" dirty="0">
                <a:solidFill>
                  <a:schemeClr val="dk1"/>
                </a:solidFill>
                <a:latin typeface="Sofia Pro" panose="020B0000000000000000" pitchFamily="34" charset="0"/>
                <a:ea typeface="Roboto Black"/>
                <a:cs typeface="Roboto Black"/>
                <a:sym typeface="Roboto Black"/>
              </a:rPr>
              <a:t> </a:t>
            </a:r>
            <a:endParaRPr sz="2400" dirty="0">
              <a:solidFill>
                <a:schemeClr val="dk1"/>
              </a:solidFill>
              <a:latin typeface="Sofia Pro" panose="020B0000000000000000" pitchFamily="34" charset="0"/>
              <a:ea typeface="Roboto Black"/>
              <a:cs typeface="Roboto Black"/>
              <a:sym typeface="Roboto Black"/>
            </a:endParaRPr>
          </a:p>
          <a:p>
            <a:pPr lvl="0"/>
            <a:r>
              <a:rPr lang="en-GB" dirty="0">
                <a:solidFill>
                  <a:schemeClr val="dk1"/>
                </a:solidFill>
                <a:latin typeface="Sofia Pro" panose="020B0000000000000000" pitchFamily="34" charset="0"/>
                <a:ea typeface="Roboto"/>
                <a:cs typeface="Roboto"/>
                <a:sym typeface="Roboto"/>
              </a:rPr>
              <a:t>All early career teachers will be entitled to a dedicated mentor, who will share their expertise. Mentors will be trained and have access to resources developed by the ECF providers. </a:t>
            </a:r>
            <a:r>
              <a:rPr lang="en-GB" u="sng" dirty="0">
                <a:solidFill>
                  <a:srgbClr val="0B0C0C"/>
                </a:solidFill>
                <a:latin typeface="Sofia Pro" panose="020B0000000000000000" pitchFamily="34" charset="0"/>
              </a:rPr>
              <a:t>This role should be separate to that of the induction tutor.</a:t>
            </a:r>
            <a:endParaRPr dirty="0">
              <a:latin typeface="Sofia Pro" panose="020B0000000000000000" pitchFamily="34" charset="0"/>
            </a:endParaRPr>
          </a:p>
        </p:txBody>
      </p:sp>
      <p:sp>
        <p:nvSpPr>
          <p:cNvPr id="12" name="Rectangle 11">
            <a:extLst>
              <a:ext uri="{FF2B5EF4-FFF2-40B4-BE49-F238E27FC236}">
                <a16:creationId xmlns:a16="http://schemas.microsoft.com/office/drawing/2014/main" id="{240CAF87-0152-4A2E-BBB6-B3198CD21EBA}"/>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5727629-A6C9-4198-A69C-70A1F0BA011F}"/>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1000"/>
                                        <p:tgtEl>
                                          <p:spTgt spid="169"/>
                                        </p:tgtEl>
                                      </p:cBhvr>
                                    </p:animEffect>
                                  </p:childTnLst>
                                </p:cTn>
                              </p:par>
                              <p:par>
                                <p:cTn id="12" presetID="10" presetClass="entr" presetSubtype="0" fill="hold" nodeType="withEffect">
                                  <p:stCondLst>
                                    <p:cond delay="1000"/>
                                  </p:stCondLst>
                                  <p:childTnLst>
                                    <p:set>
                                      <p:cBhvr>
                                        <p:cTn id="13" dur="1" fill="hold">
                                          <p:stCondLst>
                                            <p:cond delay="0"/>
                                          </p:stCondLst>
                                        </p:cTn>
                                        <p:tgtEl>
                                          <p:spTgt spid="168"/>
                                        </p:tgtEl>
                                        <p:attrNameLst>
                                          <p:attrName>style.visibility</p:attrName>
                                        </p:attrNameLst>
                                      </p:cBhvr>
                                      <p:to>
                                        <p:strVal val="visible"/>
                                      </p:to>
                                    </p:set>
                                    <p:animEffect transition="in" filter="fade">
                                      <p:cBhvr>
                                        <p:cTn id="14" dur="500"/>
                                        <p:tgtEl>
                                          <p:spTgt spid="16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500"/>
                                        <p:tgtEl>
                                          <p:spTgt spid="170"/>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additive="base">
                                        <p:cTn id="23" dur="500"/>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3"/>
          <p:cNvSpPr txBox="1"/>
          <p:nvPr/>
        </p:nvSpPr>
        <p:spPr>
          <a:xfrm>
            <a:off x="480228" y="147802"/>
            <a:ext cx="8172746" cy="157423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548135"/>
              </a:buClr>
              <a:buSzPts val="2400"/>
              <a:buFont typeface="Roboto Black"/>
              <a:buChar char="►"/>
            </a:pPr>
            <a:r>
              <a:rPr lang="en-GB" sz="3200" dirty="0">
                <a:solidFill>
                  <a:schemeClr val="dk1"/>
                </a:solidFill>
                <a:latin typeface="Sofia Pro" panose="020B0000000000000000" pitchFamily="34" charset="0"/>
                <a:ea typeface="Roboto Black"/>
                <a:cs typeface="Roboto Black"/>
                <a:sym typeface="Roboto Black"/>
              </a:rPr>
              <a:t>The Five Core Areas of the ECF</a:t>
            </a:r>
            <a:endParaRPr sz="3200" dirty="0">
              <a:latin typeface="Sofia Pro" panose="020B0000000000000000" pitchFamily="34" charset="0"/>
            </a:endParaRPr>
          </a:p>
          <a:p>
            <a:pPr marL="0" marR="0" lvl="0" indent="0" rtl="0">
              <a:spcBef>
                <a:spcPts val="0"/>
              </a:spcBef>
              <a:spcAft>
                <a:spcPts val="0"/>
              </a:spcAft>
              <a:buNone/>
            </a:pPr>
            <a:r>
              <a:rPr lang="en-GB" dirty="0">
                <a:solidFill>
                  <a:schemeClr val="dk1"/>
                </a:solidFill>
                <a:latin typeface="Sofia Pro" panose="020B0000000000000000" pitchFamily="34" charset="0"/>
                <a:ea typeface="Roboto"/>
                <a:cs typeface="Roboto"/>
                <a:sym typeface="Roboto"/>
              </a:rPr>
              <a:t>The ECF has been designed to support Early Career Teacher development in five core areas. These relate to the Teachers’ Standards, but are not exactly the same.</a:t>
            </a:r>
            <a:endParaRPr dirty="0">
              <a:latin typeface="Sofia Pro" panose="020B0000000000000000" pitchFamily="34" charset="0"/>
            </a:endParaRPr>
          </a:p>
        </p:txBody>
      </p:sp>
      <p:grpSp>
        <p:nvGrpSpPr>
          <p:cNvPr id="209" name="Google Shape;209;p23"/>
          <p:cNvGrpSpPr/>
          <p:nvPr/>
        </p:nvGrpSpPr>
        <p:grpSpPr>
          <a:xfrm>
            <a:off x="299405" y="6581924"/>
            <a:ext cx="920730" cy="153888"/>
            <a:chOff x="299405" y="6581924"/>
            <a:chExt cx="920730" cy="153888"/>
          </a:xfrm>
        </p:grpSpPr>
        <p:sp>
          <p:nvSpPr>
            <p:cNvPr id="210" name="Google Shape;210;p23">
              <a:hlinkClick r:id="rId3"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23">
              <a:hlinkClick r:id="rId3"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212" name="Google Shape;212;p23"/>
          <p:cNvSpPr txBox="1"/>
          <p:nvPr/>
        </p:nvSpPr>
        <p:spPr>
          <a:xfrm>
            <a:off x="5576924" y="1812066"/>
            <a:ext cx="3078018" cy="783255"/>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600" dirty="0">
                <a:solidFill>
                  <a:schemeClr val="dk1"/>
                </a:solidFill>
                <a:latin typeface="Sofia Pro" panose="020B0000000000000000" pitchFamily="34" charset="0"/>
                <a:ea typeface="Roboto"/>
                <a:cs typeface="Roboto"/>
                <a:sym typeface="Roboto"/>
              </a:rPr>
              <a:t>High Expectations (S1)</a:t>
            </a:r>
            <a:endParaRPr dirty="0">
              <a:latin typeface="Sofia Pro" panose="020B0000000000000000" pitchFamily="34" charset="0"/>
            </a:endParaRPr>
          </a:p>
          <a:p>
            <a:pPr marL="0" marR="0" lvl="0" indent="0" algn="l" rtl="0">
              <a:spcBef>
                <a:spcPts val="0"/>
              </a:spcBef>
              <a:spcAft>
                <a:spcPts val="0"/>
              </a:spcAft>
              <a:buNone/>
            </a:pPr>
            <a:r>
              <a:rPr lang="en-GB" sz="1600" dirty="0">
                <a:solidFill>
                  <a:schemeClr val="dk1"/>
                </a:solidFill>
                <a:latin typeface="Sofia Pro" panose="020B0000000000000000" pitchFamily="34" charset="0"/>
                <a:ea typeface="Roboto"/>
                <a:cs typeface="Roboto"/>
                <a:sym typeface="Roboto"/>
              </a:rPr>
              <a:t>Managing Behaviour (S7)</a:t>
            </a:r>
            <a:endParaRPr dirty="0">
              <a:latin typeface="Sofia Pro" panose="020B0000000000000000" pitchFamily="34" charset="0"/>
            </a:endParaRPr>
          </a:p>
        </p:txBody>
      </p:sp>
      <p:sp>
        <p:nvSpPr>
          <p:cNvPr id="213" name="Google Shape;213;p23"/>
          <p:cNvSpPr txBox="1"/>
          <p:nvPr/>
        </p:nvSpPr>
        <p:spPr>
          <a:xfrm>
            <a:off x="480228" y="1837454"/>
            <a:ext cx="3078019" cy="78681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Sofia Pro" panose="020B0000000000000000" pitchFamily="34" charset="0"/>
                <a:ea typeface="Roboto"/>
                <a:cs typeface="Roboto"/>
                <a:sym typeface="Roboto"/>
              </a:rPr>
              <a:t>Behaviour Management </a:t>
            </a:r>
            <a:endParaRPr dirty="0">
              <a:latin typeface="Sofia Pro" panose="020B0000000000000000" pitchFamily="34" charset="0"/>
            </a:endParaRPr>
          </a:p>
        </p:txBody>
      </p:sp>
      <p:sp>
        <p:nvSpPr>
          <p:cNvPr id="214" name="Google Shape;214;p23"/>
          <p:cNvSpPr txBox="1"/>
          <p:nvPr/>
        </p:nvSpPr>
        <p:spPr>
          <a:xfrm>
            <a:off x="5576924" y="2685355"/>
            <a:ext cx="3078018" cy="1029476"/>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600" dirty="0">
                <a:solidFill>
                  <a:schemeClr val="dk1"/>
                </a:solidFill>
                <a:latin typeface="Sofia Pro" panose="020B0000000000000000" pitchFamily="34" charset="0"/>
                <a:ea typeface="Roboto"/>
                <a:cs typeface="Roboto"/>
                <a:sym typeface="Roboto"/>
              </a:rPr>
              <a:t>How Pupils Learn (S2)</a:t>
            </a:r>
            <a:endParaRPr dirty="0">
              <a:latin typeface="Sofia Pro" panose="020B0000000000000000" pitchFamily="34" charset="0"/>
            </a:endParaRPr>
          </a:p>
          <a:p>
            <a:pPr marL="0" marR="0" lvl="0" indent="0" algn="l" rtl="0">
              <a:spcBef>
                <a:spcPts val="0"/>
              </a:spcBef>
              <a:spcAft>
                <a:spcPts val="0"/>
              </a:spcAft>
              <a:buNone/>
            </a:pPr>
            <a:r>
              <a:rPr lang="en-GB" sz="1600" dirty="0">
                <a:solidFill>
                  <a:schemeClr val="dk1"/>
                </a:solidFill>
                <a:latin typeface="Sofia Pro" panose="020B0000000000000000" pitchFamily="34" charset="0"/>
                <a:ea typeface="Roboto"/>
                <a:cs typeface="Roboto"/>
                <a:sym typeface="Roboto"/>
              </a:rPr>
              <a:t>Classroom Practice (S4)</a:t>
            </a:r>
            <a:endParaRPr dirty="0">
              <a:latin typeface="Sofia Pro" panose="020B0000000000000000" pitchFamily="34" charset="0"/>
            </a:endParaRPr>
          </a:p>
          <a:p>
            <a:pPr marL="0" marR="0" lvl="0" indent="0" algn="l" rtl="0">
              <a:spcBef>
                <a:spcPts val="0"/>
              </a:spcBef>
              <a:spcAft>
                <a:spcPts val="0"/>
              </a:spcAft>
              <a:buNone/>
            </a:pPr>
            <a:r>
              <a:rPr lang="en-GB" sz="1600" dirty="0">
                <a:solidFill>
                  <a:schemeClr val="dk1"/>
                </a:solidFill>
                <a:latin typeface="Sofia Pro" panose="020B0000000000000000" pitchFamily="34" charset="0"/>
                <a:ea typeface="Roboto"/>
                <a:cs typeface="Roboto"/>
                <a:sym typeface="Roboto"/>
              </a:rPr>
              <a:t>Adaptive Teaching (S5)</a:t>
            </a:r>
            <a:endParaRPr dirty="0">
              <a:latin typeface="Sofia Pro" panose="020B0000000000000000" pitchFamily="34" charset="0"/>
            </a:endParaRPr>
          </a:p>
        </p:txBody>
      </p:sp>
      <p:sp>
        <p:nvSpPr>
          <p:cNvPr id="215" name="Google Shape;215;p23"/>
          <p:cNvSpPr txBox="1"/>
          <p:nvPr/>
        </p:nvSpPr>
        <p:spPr>
          <a:xfrm>
            <a:off x="5585754" y="3807541"/>
            <a:ext cx="3078019" cy="537034"/>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600" dirty="0">
                <a:solidFill>
                  <a:schemeClr val="dk1"/>
                </a:solidFill>
                <a:latin typeface="Sofia Pro" panose="020B0000000000000000" pitchFamily="34" charset="0"/>
                <a:sym typeface="Arial"/>
              </a:rPr>
              <a:t>Curriculum (S3)</a:t>
            </a:r>
            <a:endParaRPr sz="1600" dirty="0">
              <a:solidFill>
                <a:schemeClr val="dk1"/>
              </a:solidFill>
              <a:latin typeface="Sofia Pro" panose="020B0000000000000000" pitchFamily="34" charset="0"/>
              <a:ea typeface="Calibri"/>
              <a:cs typeface="Calibri"/>
              <a:sym typeface="Calibri"/>
            </a:endParaRPr>
          </a:p>
        </p:txBody>
      </p:sp>
      <p:sp>
        <p:nvSpPr>
          <p:cNvPr id="216" name="Google Shape;216;p23"/>
          <p:cNvSpPr txBox="1"/>
          <p:nvPr/>
        </p:nvSpPr>
        <p:spPr>
          <a:xfrm>
            <a:off x="5585754" y="4435944"/>
            <a:ext cx="3078019" cy="537034"/>
          </a:xfrm>
          <a:prstGeom prst="rect">
            <a:avLst/>
          </a:prstGeom>
          <a:no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600" dirty="0">
                <a:solidFill>
                  <a:schemeClr val="dk1"/>
                </a:solidFill>
                <a:latin typeface="Sofia Pro" panose="020B0000000000000000" pitchFamily="34" charset="0"/>
                <a:sym typeface="Arial"/>
              </a:rPr>
              <a:t>Assessment (S6)</a:t>
            </a:r>
            <a:endParaRPr dirty="0">
              <a:latin typeface="Sofia Pro" panose="020B0000000000000000" pitchFamily="34" charset="0"/>
            </a:endParaRPr>
          </a:p>
        </p:txBody>
      </p:sp>
      <p:sp>
        <p:nvSpPr>
          <p:cNvPr id="217" name="Google Shape;217;p23"/>
          <p:cNvSpPr txBox="1"/>
          <p:nvPr/>
        </p:nvSpPr>
        <p:spPr>
          <a:xfrm>
            <a:off x="5585754" y="5061482"/>
            <a:ext cx="3078019" cy="537034"/>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600" dirty="0">
                <a:solidFill>
                  <a:schemeClr val="dk1"/>
                </a:solidFill>
                <a:latin typeface="Sofia Pro" panose="020B0000000000000000" pitchFamily="34" charset="0"/>
                <a:sym typeface="Arial"/>
              </a:rPr>
              <a:t>Professional Behaviours (S8)</a:t>
            </a:r>
            <a:endParaRPr dirty="0">
              <a:latin typeface="Sofia Pro" panose="020B0000000000000000" pitchFamily="34" charset="0"/>
            </a:endParaRPr>
          </a:p>
        </p:txBody>
      </p:sp>
      <p:sp>
        <p:nvSpPr>
          <p:cNvPr id="218" name="Google Shape;218;p23"/>
          <p:cNvSpPr txBox="1"/>
          <p:nvPr/>
        </p:nvSpPr>
        <p:spPr>
          <a:xfrm>
            <a:off x="480228" y="2713335"/>
            <a:ext cx="3078019" cy="999126"/>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Sofia Pro" panose="020B0000000000000000" pitchFamily="34" charset="0"/>
                <a:ea typeface="Roboto"/>
                <a:cs typeface="Roboto"/>
                <a:sym typeface="Roboto"/>
              </a:rPr>
              <a:t>Pedagogy</a:t>
            </a:r>
            <a:endParaRPr dirty="0">
              <a:latin typeface="Sofia Pro" panose="020B0000000000000000" pitchFamily="34" charset="0"/>
            </a:endParaRPr>
          </a:p>
        </p:txBody>
      </p:sp>
      <p:sp>
        <p:nvSpPr>
          <p:cNvPr id="219" name="Google Shape;219;p23"/>
          <p:cNvSpPr txBox="1"/>
          <p:nvPr/>
        </p:nvSpPr>
        <p:spPr>
          <a:xfrm>
            <a:off x="480228" y="3808062"/>
            <a:ext cx="3078019" cy="53731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Sofia Pro" panose="020B0000000000000000" pitchFamily="34" charset="0"/>
                <a:ea typeface="Roboto"/>
                <a:cs typeface="Roboto"/>
                <a:sym typeface="Roboto"/>
              </a:rPr>
              <a:t>Curriculum</a:t>
            </a:r>
            <a:endParaRPr dirty="0">
              <a:latin typeface="Sofia Pro" panose="020B0000000000000000" pitchFamily="34" charset="0"/>
            </a:endParaRPr>
          </a:p>
        </p:txBody>
      </p:sp>
      <p:sp>
        <p:nvSpPr>
          <p:cNvPr id="220" name="Google Shape;220;p23"/>
          <p:cNvSpPr txBox="1"/>
          <p:nvPr/>
        </p:nvSpPr>
        <p:spPr>
          <a:xfrm>
            <a:off x="480228" y="4435620"/>
            <a:ext cx="3078019" cy="539701"/>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Sofia Pro" panose="020B0000000000000000" pitchFamily="34" charset="0"/>
                <a:ea typeface="Roboto"/>
                <a:cs typeface="Roboto"/>
                <a:sym typeface="Roboto"/>
              </a:rPr>
              <a:t>Assessment</a:t>
            </a:r>
            <a:endParaRPr dirty="0">
              <a:latin typeface="Sofia Pro" panose="020B0000000000000000" pitchFamily="34" charset="0"/>
            </a:endParaRPr>
          </a:p>
        </p:txBody>
      </p:sp>
      <p:sp>
        <p:nvSpPr>
          <p:cNvPr id="221" name="Google Shape;221;p23"/>
          <p:cNvSpPr txBox="1"/>
          <p:nvPr/>
        </p:nvSpPr>
        <p:spPr>
          <a:xfrm>
            <a:off x="480228" y="5064392"/>
            <a:ext cx="3078019" cy="534124"/>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None/>
            </a:pPr>
            <a:r>
              <a:rPr lang="en-GB" sz="1600" b="1" dirty="0">
                <a:solidFill>
                  <a:schemeClr val="lt1"/>
                </a:solidFill>
                <a:latin typeface="Sofia Pro" panose="020B0000000000000000" pitchFamily="34" charset="0"/>
                <a:ea typeface="Roboto"/>
                <a:cs typeface="Roboto"/>
                <a:sym typeface="Roboto"/>
              </a:rPr>
              <a:t>Professional Behaviours</a:t>
            </a:r>
            <a:endParaRPr dirty="0">
              <a:latin typeface="Sofia Pro" panose="020B0000000000000000" pitchFamily="34" charset="0"/>
            </a:endParaRPr>
          </a:p>
        </p:txBody>
      </p:sp>
      <p:sp>
        <p:nvSpPr>
          <p:cNvPr id="222" name="Google Shape;222;p23"/>
          <p:cNvSpPr txBox="1"/>
          <p:nvPr/>
        </p:nvSpPr>
        <p:spPr>
          <a:xfrm>
            <a:off x="467310" y="5726079"/>
            <a:ext cx="8209379" cy="768561"/>
          </a:xfrm>
          <a:prstGeom prst="rect">
            <a:avLst/>
          </a:prstGeom>
          <a:solidFill>
            <a:srgbClr val="F8DAE6"/>
          </a:solidFill>
          <a:ln>
            <a:noFill/>
          </a:ln>
        </p:spPr>
        <p:txBody>
          <a:bodyPr spcFirstLastPara="1" wrap="square" lIns="216000" tIns="108000" rIns="216000" bIns="108000" anchor="t" anchorCtr="0">
            <a:noAutofit/>
          </a:bodyPr>
          <a:lstStyle/>
          <a:p>
            <a:pPr marL="0" marR="0" lvl="0" indent="0" rtl="0">
              <a:spcBef>
                <a:spcPts val="0"/>
              </a:spcBef>
              <a:spcAft>
                <a:spcPts val="0"/>
              </a:spcAft>
              <a:buNone/>
            </a:pPr>
            <a:r>
              <a:rPr lang="en-GB" b="1" dirty="0">
                <a:solidFill>
                  <a:srgbClr val="4BA124"/>
                </a:solidFill>
                <a:latin typeface="Sofia Pro" panose="020B0000000000000000" pitchFamily="34" charset="0"/>
                <a:ea typeface="Roboto"/>
                <a:cs typeface="Roboto"/>
                <a:sym typeface="Roboto"/>
              </a:rPr>
              <a:t>The ECF should </a:t>
            </a:r>
            <a:r>
              <a:rPr lang="en-GB" sz="2000" b="1" dirty="0">
                <a:solidFill>
                  <a:srgbClr val="4BA124"/>
                </a:solidFill>
                <a:latin typeface="Sofia Pro" panose="020B0000000000000000" pitchFamily="34" charset="0"/>
                <a:ea typeface="Roboto"/>
                <a:cs typeface="Roboto"/>
                <a:sym typeface="Roboto"/>
              </a:rPr>
              <a:t>not</a:t>
            </a:r>
            <a:r>
              <a:rPr lang="en-GB" b="1" dirty="0">
                <a:solidFill>
                  <a:srgbClr val="4BA124"/>
                </a:solidFill>
                <a:latin typeface="Sofia Pro" panose="020B0000000000000000" pitchFamily="34" charset="0"/>
                <a:ea typeface="Roboto"/>
                <a:cs typeface="Roboto"/>
                <a:sym typeface="Roboto"/>
              </a:rPr>
              <a:t> be used as an assessment framework, and assessment should only be made against the Teachers’ Standards. </a:t>
            </a:r>
            <a:endParaRPr dirty="0">
              <a:solidFill>
                <a:srgbClr val="4BA124"/>
              </a:solidFill>
              <a:latin typeface="Sofia Pro" panose="020B0000000000000000" pitchFamily="34" charset="0"/>
            </a:endParaRPr>
          </a:p>
        </p:txBody>
      </p:sp>
      <p:cxnSp>
        <p:nvCxnSpPr>
          <p:cNvPr id="223" name="Google Shape;223;p23"/>
          <p:cNvCxnSpPr>
            <a:cxnSpLocks/>
            <a:endCxn id="212" idx="1"/>
          </p:cNvCxnSpPr>
          <p:nvPr/>
        </p:nvCxnSpPr>
        <p:spPr>
          <a:xfrm flipV="1">
            <a:off x="3567077" y="2203694"/>
            <a:ext cx="2009847" cy="8538"/>
          </a:xfrm>
          <a:prstGeom prst="straightConnector1">
            <a:avLst/>
          </a:prstGeom>
          <a:noFill/>
          <a:ln w="38100" cap="flat" cmpd="sng">
            <a:solidFill>
              <a:srgbClr val="4BA124"/>
            </a:solidFill>
            <a:prstDash val="solid"/>
            <a:miter lim="800000"/>
            <a:headEnd type="oval" w="med" len="med"/>
            <a:tailEnd type="oval" w="med" len="med"/>
          </a:ln>
        </p:spPr>
      </p:cxnSp>
      <p:sp>
        <p:nvSpPr>
          <p:cNvPr id="24" name="Rectangle 23">
            <a:extLst>
              <a:ext uri="{FF2B5EF4-FFF2-40B4-BE49-F238E27FC236}">
                <a16:creationId xmlns:a16="http://schemas.microsoft.com/office/drawing/2014/main" id="{ADE509EB-1E3E-4D10-AEDD-29CD036D4873}"/>
              </a:ext>
            </a:extLst>
          </p:cNvPr>
          <p:cNvSpPr/>
          <p:nvPr/>
        </p:nvSpPr>
        <p:spPr>
          <a:xfrm>
            <a:off x="0" y="6752275"/>
            <a:ext cx="9144000" cy="168193"/>
          </a:xfrm>
          <a:prstGeom prst="rect">
            <a:avLst/>
          </a:prstGeom>
          <a:solidFill>
            <a:srgbClr val="120E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FAEC405-9334-4A8C-A40C-8456FD4A886C}"/>
              </a:ext>
            </a:extLst>
          </p:cNvPr>
          <p:cNvSpPr/>
          <p:nvPr/>
        </p:nvSpPr>
        <p:spPr>
          <a:xfrm>
            <a:off x="0" y="6746859"/>
            <a:ext cx="9144000" cy="52116"/>
          </a:xfrm>
          <a:prstGeom prst="rect">
            <a:avLst/>
          </a:prstGeom>
          <a:solidFill>
            <a:srgbClr val="4BA124"/>
          </a:solidFill>
          <a:ln>
            <a:solidFill>
              <a:srgbClr val="4BA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Google Shape;223;p23">
            <a:extLst>
              <a:ext uri="{FF2B5EF4-FFF2-40B4-BE49-F238E27FC236}">
                <a16:creationId xmlns:a16="http://schemas.microsoft.com/office/drawing/2014/main" id="{DE5EC742-9348-467C-A6DA-4AA5C4396380}"/>
              </a:ext>
            </a:extLst>
          </p:cNvPr>
          <p:cNvCxnSpPr>
            <a:cxnSpLocks/>
          </p:cNvCxnSpPr>
          <p:nvPr/>
        </p:nvCxnSpPr>
        <p:spPr>
          <a:xfrm flipV="1">
            <a:off x="3575907" y="3199146"/>
            <a:ext cx="2009847" cy="8538"/>
          </a:xfrm>
          <a:prstGeom prst="straightConnector1">
            <a:avLst/>
          </a:prstGeom>
          <a:noFill/>
          <a:ln w="38100" cap="flat" cmpd="sng">
            <a:solidFill>
              <a:srgbClr val="4BA124"/>
            </a:solidFill>
            <a:prstDash val="solid"/>
            <a:miter lim="800000"/>
            <a:headEnd type="oval" w="med" len="med"/>
            <a:tailEnd type="oval" w="med" len="med"/>
          </a:ln>
        </p:spPr>
      </p:cxnSp>
      <p:cxnSp>
        <p:nvCxnSpPr>
          <p:cNvPr id="32" name="Google Shape;223;p23">
            <a:extLst>
              <a:ext uri="{FF2B5EF4-FFF2-40B4-BE49-F238E27FC236}">
                <a16:creationId xmlns:a16="http://schemas.microsoft.com/office/drawing/2014/main" id="{96D733FC-C562-4359-8444-4F9F8726E428}"/>
              </a:ext>
            </a:extLst>
          </p:cNvPr>
          <p:cNvCxnSpPr>
            <a:cxnSpLocks/>
          </p:cNvCxnSpPr>
          <p:nvPr/>
        </p:nvCxnSpPr>
        <p:spPr>
          <a:xfrm flipV="1">
            <a:off x="3575907" y="4066772"/>
            <a:ext cx="2009847" cy="8538"/>
          </a:xfrm>
          <a:prstGeom prst="straightConnector1">
            <a:avLst/>
          </a:prstGeom>
          <a:noFill/>
          <a:ln w="38100" cap="flat" cmpd="sng">
            <a:solidFill>
              <a:srgbClr val="4BA124"/>
            </a:solidFill>
            <a:prstDash val="solid"/>
            <a:miter lim="800000"/>
            <a:headEnd type="oval" w="med" len="med"/>
            <a:tailEnd type="oval" w="med" len="med"/>
          </a:ln>
        </p:spPr>
      </p:cxnSp>
      <p:cxnSp>
        <p:nvCxnSpPr>
          <p:cNvPr id="33" name="Google Shape;223;p23">
            <a:extLst>
              <a:ext uri="{FF2B5EF4-FFF2-40B4-BE49-F238E27FC236}">
                <a16:creationId xmlns:a16="http://schemas.microsoft.com/office/drawing/2014/main" id="{D95125AA-C7C8-4E03-B6B7-54CC180862A7}"/>
              </a:ext>
            </a:extLst>
          </p:cNvPr>
          <p:cNvCxnSpPr>
            <a:cxnSpLocks/>
          </p:cNvCxnSpPr>
          <p:nvPr/>
        </p:nvCxnSpPr>
        <p:spPr>
          <a:xfrm flipV="1">
            <a:off x="3575907" y="4700192"/>
            <a:ext cx="2009847" cy="8538"/>
          </a:xfrm>
          <a:prstGeom prst="straightConnector1">
            <a:avLst/>
          </a:prstGeom>
          <a:noFill/>
          <a:ln w="38100" cap="flat" cmpd="sng">
            <a:solidFill>
              <a:srgbClr val="4BA124"/>
            </a:solidFill>
            <a:prstDash val="solid"/>
            <a:miter lim="800000"/>
            <a:headEnd type="oval" w="med" len="med"/>
            <a:tailEnd type="oval" w="med" len="med"/>
          </a:ln>
        </p:spPr>
      </p:cxnSp>
      <p:cxnSp>
        <p:nvCxnSpPr>
          <p:cNvPr id="34" name="Google Shape;223;p23">
            <a:extLst>
              <a:ext uri="{FF2B5EF4-FFF2-40B4-BE49-F238E27FC236}">
                <a16:creationId xmlns:a16="http://schemas.microsoft.com/office/drawing/2014/main" id="{E3EE9083-1133-45F6-8174-61B1E72A61B1}"/>
              </a:ext>
            </a:extLst>
          </p:cNvPr>
          <p:cNvCxnSpPr>
            <a:cxnSpLocks/>
          </p:cNvCxnSpPr>
          <p:nvPr/>
        </p:nvCxnSpPr>
        <p:spPr>
          <a:xfrm flipV="1">
            <a:off x="3575907" y="5320057"/>
            <a:ext cx="2009847" cy="8538"/>
          </a:xfrm>
          <a:prstGeom prst="straightConnector1">
            <a:avLst/>
          </a:prstGeom>
          <a:noFill/>
          <a:ln w="38100" cap="flat" cmpd="sng">
            <a:solidFill>
              <a:srgbClr val="4BA124"/>
            </a:solidFill>
            <a:prstDash val="solid"/>
            <a:miter lim="800000"/>
            <a:headEnd type="oval" w="med" len="med"/>
            <a:tailEnd type="oval"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500"/>
                                        <p:tgtEl>
                                          <p:spTgt spid="213"/>
                                        </p:tgtEl>
                                      </p:cBhvr>
                                    </p:animEffect>
                                  </p:childTnLst>
                                </p:cTn>
                              </p:par>
                              <p:par>
                                <p:cTn id="13" presetID="10" presetClass="entr" presetSubtype="0" fill="hold" nodeType="withEffect">
                                  <p:stCondLst>
                                    <p:cond delay="500"/>
                                  </p:stCondLst>
                                  <p:childTnLst>
                                    <p:set>
                                      <p:cBhvr>
                                        <p:cTn id="14" dur="1" fill="hold">
                                          <p:stCondLst>
                                            <p:cond delay="0"/>
                                          </p:stCondLst>
                                        </p:cTn>
                                        <p:tgtEl>
                                          <p:spTgt spid="223"/>
                                        </p:tgtEl>
                                        <p:attrNameLst>
                                          <p:attrName>style.visibility</p:attrName>
                                        </p:attrNameLst>
                                      </p:cBhvr>
                                      <p:to>
                                        <p:strVal val="visible"/>
                                      </p:to>
                                    </p:set>
                                    <p:animEffect transition="in" filter="fade">
                                      <p:cBhvr>
                                        <p:cTn id="15" dur="500"/>
                                        <p:tgtEl>
                                          <p:spTgt spid="223"/>
                                        </p:tgtEl>
                                      </p:cBhvr>
                                    </p:animEffect>
                                  </p:childTnLst>
                                </p:cTn>
                              </p:par>
                              <p:par>
                                <p:cTn id="16" presetID="10" presetClass="entr" presetSubtype="0" fill="hold" nodeType="withEffect">
                                  <p:stCondLst>
                                    <p:cond delay="1000"/>
                                  </p:stCondLst>
                                  <p:childTnLst>
                                    <p:set>
                                      <p:cBhvr>
                                        <p:cTn id="17" dur="1" fill="hold">
                                          <p:stCondLst>
                                            <p:cond delay="0"/>
                                          </p:stCondLst>
                                        </p:cTn>
                                        <p:tgtEl>
                                          <p:spTgt spid="212"/>
                                        </p:tgtEl>
                                        <p:attrNameLst>
                                          <p:attrName>style.visibility</p:attrName>
                                        </p:attrNameLst>
                                      </p:cBhvr>
                                      <p:to>
                                        <p:strVal val="visible"/>
                                      </p:to>
                                    </p:set>
                                    <p:animEffect transition="in" filter="fade">
                                      <p:cBhvr>
                                        <p:cTn id="18" dur="500"/>
                                        <p:tgtEl>
                                          <p:spTgt spid="2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8"/>
                                        </p:tgtEl>
                                        <p:attrNameLst>
                                          <p:attrName>style.visibility</p:attrName>
                                        </p:attrNameLst>
                                      </p:cBhvr>
                                      <p:to>
                                        <p:strVal val="visible"/>
                                      </p:to>
                                    </p:set>
                                    <p:animEffect transition="in" filter="fade">
                                      <p:cBhvr>
                                        <p:cTn id="23" dur="500"/>
                                        <p:tgtEl>
                                          <p:spTgt spid="218"/>
                                        </p:tgtEl>
                                      </p:cBhvr>
                                    </p:animEffect>
                                  </p:childTnLst>
                                </p:cTn>
                              </p:par>
                              <p:par>
                                <p:cTn id="24" presetID="10" presetClass="entr" presetSubtype="0" fill="hold" nodeType="withEffect">
                                  <p:stCondLst>
                                    <p:cond delay="1000"/>
                                  </p:stCondLst>
                                  <p:childTnLst>
                                    <p:set>
                                      <p:cBhvr>
                                        <p:cTn id="25" dur="1" fill="hold">
                                          <p:stCondLst>
                                            <p:cond delay="0"/>
                                          </p:stCondLst>
                                        </p:cTn>
                                        <p:tgtEl>
                                          <p:spTgt spid="214"/>
                                        </p:tgtEl>
                                        <p:attrNameLst>
                                          <p:attrName>style.visibility</p:attrName>
                                        </p:attrNameLst>
                                      </p:cBhvr>
                                      <p:to>
                                        <p:strVal val="visible"/>
                                      </p:to>
                                    </p:set>
                                    <p:animEffect transition="in" filter="fade">
                                      <p:cBhvr>
                                        <p:cTn id="26" dur="500"/>
                                        <p:tgtEl>
                                          <p:spTgt spid="2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animEffect transition="in" filter="fade">
                                      <p:cBhvr>
                                        <p:cTn id="31" dur="500"/>
                                        <p:tgtEl>
                                          <p:spTgt spid="219"/>
                                        </p:tgtEl>
                                      </p:cBhvr>
                                    </p:animEffect>
                                  </p:childTnLst>
                                </p:cTn>
                              </p:par>
                              <p:par>
                                <p:cTn id="32" presetID="10" presetClass="entr" presetSubtype="0" fill="hold" nodeType="withEffect">
                                  <p:stCondLst>
                                    <p:cond delay="1000"/>
                                  </p:stCondLst>
                                  <p:childTnLst>
                                    <p:set>
                                      <p:cBhvr>
                                        <p:cTn id="33" dur="1" fill="hold">
                                          <p:stCondLst>
                                            <p:cond delay="0"/>
                                          </p:stCondLst>
                                        </p:cTn>
                                        <p:tgtEl>
                                          <p:spTgt spid="215"/>
                                        </p:tgtEl>
                                        <p:attrNameLst>
                                          <p:attrName>style.visibility</p:attrName>
                                        </p:attrNameLst>
                                      </p:cBhvr>
                                      <p:to>
                                        <p:strVal val="visible"/>
                                      </p:to>
                                    </p:set>
                                    <p:animEffect transition="in" filter="fade">
                                      <p:cBhvr>
                                        <p:cTn id="34" dur="500"/>
                                        <p:tgtEl>
                                          <p:spTgt spid="2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0"/>
                                        </p:tgtEl>
                                        <p:attrNameLst>
                                          <p:attrName>style.visibility</p:attrName>
                                        </p:attrNameLst>
                                      </p:cBhvr>
                                      <p:to>
                                        <p:strVal val="visible"/>
                                      </p:to>
                                    </p:set>
                                    <p:animEffect transition="in" filter="fade">
                                      <p:cBhvr>
                                        <p:cTn id="39" dur="500"/>
                                        <p:tgtEl>
                                          <p:spTgt spid="220"/>
                                        </p:tgtEl>
                                      </p:cBhvr>
                                    </p:animEffect>
                                  </p:childTnLst>
                                </p:cTn>
                              </p:par>
                              <p:par>
                                <p:cTn id="40" presetID="10" presetClass="entr" presetSubtype="0" fill="hold" nodeType="withEffect">
                                  <p:stCondLst>
                                    <p:cond delay="1000"/>
                                  </p:stCondLst>
                                  <p:childTnLst>
                                    <p:set>
                                      <p:cBhvr>
                                        <p:cTn id="41" dur="1" fill="hold">
                                          <p:stCondLst>
                                            <p:cond delay="0"/>
                                          </p:stCondLst>
                                        </p:cTn>
                                        <p:tgtEl>
                                          <p:spTgt spid="216"/>
                                        </p:tgtEl>
                                        <p:attrNameLst>
                                          <p:attrName>style.visibility</p:attrName>
                                        </p:attrNameLst>
                                      </p:cBhvr>
                                      <p:to>
                                        <p:strVal val="visible"/>
                                      </p:to>
                                    </p:set>
                                    <p:animEffect transition="in" filter="fade">
                                      <p:cBhvr>
                                        <p:cTn id="42" dur="500"/>
                                        <p:tgtEl>
                                          <p:spTgt spid="2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1"/>
                                        </p:tgtEl>
                                        <p:attrNameLst>
                                          <p:attrName>style.visibility</p:attrName>
                                        </p:attrNameLst>
                                      </p:cBhvr>
                                      <p:to>
                                        <p:strVal val="visible"/>
                                      </p:to>
                                    </p:set>
                                    <p:animEffect transition="in" filter="fade">
                                      <p:cBhvr>
                                        <p:cTn id="47" dur="500"/>
                                        <p:tgtEl>
                                          <p:spTgt spid="221"/>
                                        </p:tgtEl>
                                      </p:cBhvr>
                                    </p:animEffect>
                                  </p:childTnLst>
                                </p:cTn>
                              </p:par>
                              <p:par>
                                <p:cTn id="48" presetID="10" presetClass="entr" presetSubtype="0" fill="hold" nodeType="withEffect">
                                  <p:stCondLst>
                                    <p:cond delay="1000"/>
                                  </p:stCondLst>
                                  <p:childTnLst>
                                    <p:set>
                                      <p:cBhvr>
                                        <p:cTn id="49" dur="1" fill="hold">
                                          <p:stCondLst>
                                            <p:cond delay="0"/>
                                          </p:stCondLst>
                                        </p:cTn>
                                        <p:tgtEl>
                                          <p:spTgt spid="217"/>
                                        </p:tgtEl>
                                        <p:attrNameLst>
                                          <p:attrName>style.visibility</p:attrName>
                                        </p:attrNameLst>
                                      </p:cBhvr>
                                      <p:to>
                                        <p:strVal val="visible"/>
                                      </p:to>
                                    </p:set>
                                    <p:animEffect transition="in" filter="fade">
                                      <p:cBhvr>
                                        <p:cTn id="50" dur="500"/>
                                        <p:tgtEl>
                                          <p:spTgt spid="2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2"/>
                                        </p:tgtEl>
                                        <p:attrNameLst>
                                          <p:attrName>style.visibility</p:attrName>
                                        </p:attrNameLst>
                                      </p:cBhvr>
                                      <p:to>
                                        <p:strVal val="visible"/>
                                      </p:to>
                                    </p:set>
                                    <p:animEffect transition="in" filter="fade">
                                      <p:cBhvr>
                                        <p:cTn id="55" dur="500"/>
                                        <p:tgtEl>
                                          <p:spTgt spid="222"/>
                                        </p:tgtEl>
                                      </p:cBhvr>
                                    </p:animEffect>
                                  </p:childTnLst>
                                </p:cTn>
                              </p:par>
                              <p:par>
                                <p:cTn id="56" presetID="10" presetClass="entr" presetSubtype="0" fill="hold" nodeType="withEffect">
                                  <p:stCondLst>
                                    <p:cond delay="5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nodeType="withEffect">
                                  <p:stCondLst>
                                    <p:cond delay="50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nodeType="withEffect">
                                  <p:stCondLst>
                                    <p:cond delay="50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5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1629</Words>
  <Application>Microsoft Office PowerPoint</Application>
  <PresentationFormat>On-screen Show (4:3)</PresentationFormat>
  <Paragraphs>171</Paragraphs>
  <Slides>21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Sofia Pro</vt:lpstr>
      <vt:lpstr>Calibri</vt:lpstr>
      <vt:lpstr>Roboto Black</vt:lpstr>
      <vt:lpstr>nta</vt:lpstr>
      <vt:lpstr>Roboto</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EDT core content, and how is it structured?</vt:lpstr>
      <vt:lpstr>How is the Programme content delivered?</vt:lpstr>
      <vt:lpstr>What does the delivery model look like for ECTs?</vt:lpstr>
      <vt:lpstr>What does the delivery model look like for mentors?</vt:lpstr>
      <vt:lpstr>What do the online resources look like?</vt:lpstr>
      <vt:lpstr>What else is part of the Saffron Teaching School Hub Early Career Development offer?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Cass</dc:creator>
  <cp:lastModifiedBy>Pam Langmead</cp:lastModifiedBy>
  <cp:revision>11</cp:revision>
  <dcterms:modified xsi:type="dcterms:W3CDTF">2021-03-10T09:44:26Z</dcterms:modified>
</cp:coreProperties>
</file>