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0"/>
  </p:notesMasterIdLst>
  <p:handoutMasterIdLst>
    <p:handoutMasterId r:id="rId151"/>
  </p:handoutMasterIdLst>
  <p:sldIdLst>
    <p:sldId id="1934" r:id="rId2"/>
    <p:sldId id="1794" r:id="rId3"/>
    <p:sldId id="3150" r:id="rId4"/>
    <p:sldId id="1795" r:id="rId5"/>
    <p:sldId id="3061" r:id="rId6"/>
    <p:sldId id="2627" r:id="rId7"/>
    <p:sldId id="2625" r:id="rId8"/>
    <p:sldId id="2626" r:id="rId9"/>
    <p:sldId id="1935" r:id="rId10"/>
    <p:sldId id="2987" r:id="rId11"/>
    <p:sldId id="2957" r:id="rId12"/>
    <p:sldId id="2635" r:id="rId13"/>
    <p:sldId id="2624" r:id="rId14"/>
    <p:sldId id="3083" r:id="rId15"/>
    <p:sldId id="2958" r:id="rId16"/>
    <p:sldId id="2629" r:id="rId17"/>
    <p:sldId id="2630" r:id="rId18"/>
    <p:sldId id="3084" r:id="rId19"/>
    <p:sldId id="3102" r:id="rId20"/>
    <p:sldId id="3085" r:id="rId21"/>
    <p:sldId id="2959" r:id="rId22"/>
    <p:sldId id="2961" r:id="rId23"/>
    <p:sldId id="2636" r:id="rId24"/>
    <p:sldId id="2962" r:id="rId25"/>
    <p:sldId id="2981" r:id="rId26"/>
    <p:sldId id="2985" r:id="rId27"/>
    <p:sldId id="2986" r:id="rId28"/>
    <p:sldId id="2988" r:id="rId29"/>
    <p:sldId id="2989" r:id="rId30"/>
    <p:sldId id="3064" r:id="rId31"/>
    <p:sldId id="1411" r:id="rId32"/>
    <p:sldId id="2990" r:id="rId33"/>
    <p:sldId id="3066" r:id="rId34"/>
    <p:sldId id="3091" r:id="rId35"/>
    <p:sldId id="2991" r:id="rId36"/>
    <p:sldId id="2623" r:id="rId37"/>
    <p:sldId id="2631" r:id="rId38"/>
    <p:sldId id="3062" r:id="rId39"/>
    <p:sldId id="2999" r:id="rId40"/>
    <p:sldId id="2992" r:id="rId41"/>
    <p:sldId id="2997" r:id="rId42"/>
    <p:sldId id="3088" r:id="rId43"/>
    <p:sldId id="2994" r:id="rId44"/>
    <p:sldId id="2995" r:id="rId45"/>
    <p:sldId id="3053" r:id="rId46"/>
    <p:sldId id="3067" r:id="rId47"/>
    <p:sldId id="3068" r:id="rId48"/>
    <p:sldId id="3065" r:id="rId49"/>
    <p:sldId id="3045" r:id="rId50"/>
    <p:sldId id="3069" r:id="rId51"/>
    <p:sldId id="2634" r:id="rId52"/>
    <p:sldId id="3063" r:id="rId53"/>
    <p:sldId id="3009" r:id="rId54"/>
    <p:sldId id="3073" r:id="rId55"/>
    <p:sldId id="3076" r:id="rId56"/>
    <p:sldId id="3103" r:id="rId57"/>
    <p:sldId id="3147" r:id="rId58"/>
    <p:sldId id="3012" r:id="rId59"/>
    <p:sldId id="3013" r:id="rId60"/>
    <p:sldId id="3014" r:id="rId61"/>
    <p:sldId id="3096" r:id="rId62"/>
    <p:sldId id="3095" r:id="rId63"/>
    <p:sldId id="3097" r:id="rId64"/>
    <p:sldId id="3074" r:id="rId65"/>
    <p:sldId id="3075" r:id="rId66"/>
    <p:sldId id="3077" r:id="rId67"/>
    <p:sldId id="3080" r:id="rId68"/>
    <p:sldId id="3081" r:id="rId69"/>
    <p:sldId id="3043" r:id="rId70"/>
    <p:sldId id="2993" r:id="rId71"/>
    <p:sldId id="3072" r:id="rId72"/>
    <p:sldId id="3146" r:id="rId73"/>
    <p:sldId id="3104" r:id="rId74"/>
    <p:sldId id="3010" r:id="rId75"/>
    <p:sldId id="3090" r:id="rId76"/>
    <p:sldId id="3035" r:id="rId77"/>
    <p:sldId id="3160" r:id="rId78"/>
    <p:sldId id="1011" r:id="rId79"/>
    <p:sldId id="1012" r:id="rId80"/>
    <p:sldId id="1013" r:id="rId81"/>
    <p:sldId id="1014" r:id="rId82"/>
    <p:sldId id="1017" r:id="rId83"/>
    <p:sldId id="3001" r:id="rId84"/>
    <p:sldId id="3078" r:id="rId85"/>
    <p:sldId id="3092" r:id="rId86"/>
    <p:sldId id="3094" r:id="rId87"/>
    <p:sldId id="3055" r:id="rId88"/>
    <p:sldId id="3054" r:id="rId89"/>
    <p:sldId id="3099" r:id="rId90"/>
    <p:sldId id="3056" r:id="rId91"/>
    <p:sldId id="3057" r:id="rId92"/>
    <p:sldId id="3105" r:id="rId93"/>
    <p:sldId id="3058" r:id="rId94"/>
    <p:sldId id="3106" r:id="rId95"/>
    <p:sldId id="3059" r:id="rId96"/>
    <p:sldId id="3093" r:id="rId97"/>
    <p:sldId id="3029" r:id="rId98"/>
    <p:sldId id="3036" r:id="rId99"/>
    <p:sldId id="3071" r:id="rId100"/>
    <p:sldId id="3136" r:id="rId101"/>
    <p:sldId id="3148" r:id="rId102"/>
    <p:sldId id="3159" r:id="rId103"/>
    <p:sldId id="1449" r:id="rId104"/>
    <p:sldId id="3152" r:id="rId105"/>
    <p:sldId id="3149" r:id="rId106"/>
    <p:sldId id="3158" r:id="rId107"/>
    <p:sldId id="3155" r:id="rId108"/>
    <p:sldId id="3153" r:id="rId109"/>
    <p:sldId id="3157" r:id="rId110"/>
    <p:sldId id="3156" r:id="rId111"/>
    <p:sldId id="2754" r:id="rId112"/>
    <p:sldId id="2309" r:id="rId113"/>
    <p:sldId id="3145" r:id="rId114"/>
    <p:sldId id="3107" r:id="rId115"/>
    <p:sldId id="2280" r:id="rId116"/>
    <p:sldId id="3108" r:id="rId117"/>
    <p:sldId id="2789" r:id="rId118"/>
    <p:sldId id="3109" r:id="rId119"/>
    <p:sldId id="2281" r:id="rId120"/>
    <p:sldId id="3110" r:id="rId121"/>
    <p:sldId id="2954" r:id="rId122"/>
    <p:sldId id="3111" r:id="rId123"/>
    <p:sldId id="1896" r:id="rId124"/>
    <p:sldId id="3130" r:id="rId125"/>
    <p:sldId id="3112" r:id="rId126"/>
    <p:sldId id="1894" r:id="rId127"/>
    <p:sldId id="3131" r:id="rId128"/>
    <p:sldId id="3113" r:id="rId129"/>
    <p:sldId id="2796" r:id="rId130"/>
    <p:sldId id="2814" r:id="rId131"/>
    <p:sldId id="2815" r:id="rId132"/>
    <p:sldId id="2820" r:id="rId133"/>
    <p:sldId id="3144" r:id="rId134"/>
    <p:sldId id="3116" r:id="rId135"/>
    <p:sldId id="3117" r:id="rId136"/>
    <p:sldId id="3122" r:id="rId137"/>
    <p:sldId id="3138" r:id="rId138"/>
    <p:sldId id="3124" r:id="rId139"/>
    <p:sldId id="3139" r:id="rId140"/>
    <p:sldId id="3132" r:id="rId141"/>
    <p:sldId id="3133" r:id="rId142"/>
    <p:sldId id="3134" r:id="rId143"/>
    <p:sldId id="3135" r:id="rId144"/>
    <p:sldId id="3143" r:id="rId145"/>
    <p:sldId id="3098" r:id="rId146"/>
    <p:sldId id="3123" r:id="rId147"/>
    <p:sldId id="3151" r:id="rId148"/>
    <p:sldId id="2144" r:id="rId149"/>
  </p:sldIdLst>
  <p:sldSz cx="9144000" cy="6858000" type="screen4x3"/>
  <p:notesSz cx="6881813" cy="100028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650"/>
    <p:restoredTop sz="86410" autoAdjust="0"/>
  </p:normalViewPr>
  <p:slideViewPr>
    <p:cSldViewPr>
      <p:cViewPr varScale="1">
        <p:scale>
          <a:sx n="72" d="100"/>
          <a:sy n="72" d="100"/>
        </p:scale>
        <p:origin x="115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15C890-B3A7-2F4A-B7B1-236035A22755}"/>
              </a:ext>
            </a:extLst>
          </p:cNvPr>
          <p:cNvSpPr>
            <a:spLocks noGrp="1"/>
          </p:cNvSpPr>
          <p:nvPr>
            <p:ph type="hdr" sz="quarter"/>
          </p:nvPr>
        </p:nvSpPr>
        <p:spPr>
          <a:xfrm>
            <a:off x="0" y="0"/>
            <a:ext cx="2982913" cy="5016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49DC3E-6F44-6947-A787-9056C3794589}"/>
              </a:ext>
            </a:extLst>
          </p:cNvPr>
          <p:cNvSpPr>
            <a:spLocks noGrp="1"/>
          </p:cNvSpPr>
          <p:nvPr>
            <p:ph type="dt" sz="quarter" idx="1"/>
          </p:nvPr>
        </p:nvSpPr>
        <p:spPr>
          <a:xfrm>
            <a:off x="3897313" y="0"/>
            <a:ext cx="2982912" cy="501650"/>
          </a:xfrm>
          <a:prstGeom prst="rect">
            <a:avLst/>
          </a:prstGeom>
        </p:spPr>
        <p:txBody>
          <a:bodyPr vert="horz" lIns="91440" tIns="45720" rIns="91440" bIns="45720" rtlCol="0"/>
          <a:lstStyle>
            <a:lvl1pPr algn="r">
              <a:defRPr sz="1200"/>
            </a:lvl1pPr>
          </a:lstStyle>
          <a:p>
            <a:fld id="{D4A31E64-3516-464A-9F5C-BEFF18FC7228}" type="datetimeFigureOut">
              <a:rPr lang="en-US" smtClean="0"/>
              <a:t>5/16/2025</a:t>
            </a:fld>
            <a:endParaRPr lang="en-US"/>
          </a:p>
        </p:txBody>
      </p:sp>
      <p:sp>
        <p:nvSpPr>
          <p:cNvPr id="4" name="Footer Placeholder 3">
            <a:extLst>
              <a:ext uri="{FF2B5EF4-FFF2-40B4-BE49-F238E27FC236}">
                <a16:creationId xmlns:a16="http://schemas.microsoft.com/office/drawing/2014/main" id="{4C53F6B1-3125-ED4C-BE0D-3877ACA7FE28}"/>
              </a:ext>
            </a:extLst>
          </p:cNvPr>
          <p:cNvSpPr>
            <a:spLocks noGrp="1"/>
          </p:cNvSpPr>
          <p:nvPr>
            <p:ph type="ftr" sz="quarter" idx="2"/>
          </p:nvPr>
        </p:nvSpPr>
        <p:spPr>
          <a:xfrm>
            <a:off x="0" y="9501188"/>
            <a:ext cx="2982913" cy="5016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BD3AA6-AD58-0B4D-9CF2-9E02201171FE}"/>
              </a:ext>
            </a:extLst>
          </p:cNvPr>
          <p:cNvSpPr>
            <a:spLocks noGrp="1"/>
          </p:cNvSpPr>
          <p:nvPr>
            <p:ph type="sldNum" sz="quarter" idx="3"/>
          </p:nvPr>
        </p:nvSpPr>
        <p:spPr>
          <a:xfrm>
            <a:off x="3897313" y="9501188"/>
            <a:ext cx="2982912" cy="501650"/>
          </a:xfrm>
          <a:prstGeom prst="rect">
            <a:avLst/>
          </a:prstGeom>
        </p:spPr>
        <p:txBody>
          <a:bodyPr vert="horz" lIns="91440" tIns="45720" rIns="91440" bIns="45720" rtlCol="0" anchor="b"/>
          <a:lstStyle>
            <a:lvl1pPr algn="r">
              <a:defRPr sz="1200"/>
            </a:lvl1pPr>
          </a:lstStyle>
          <a:p>
            <a:fld id="{4F08B208-E225-4641-B7F1-500885B864F5}" type="slidenum">
              <a:rPr lang="en-US" smtClean="0"/>
              <a:t>‹#›</a:t>
            </a:fld>
            <a:endParaRPr lang="en-US"/>
          </a:p>
        </p:txBody>
      </p:sp>
    </p:spTree>
    <p:extLst>
      <p:ext uri="{BB962C8B-B14F-4D97-AF65-F5344CB8AC3E}">
        <p14:creationId xmlns:p14="http://schemas.microsoft.com/office/powerpoint/2010/main" val="3915916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869" cy="500702"/>
          </a:xfrm>
          <a:prstGeom prst="rect">
            <a:avLst/>
          </a:prstGeom>
        </p:spPr>
        <p:txBody>
          <a:bodyPr vert="horz" lIns="92309" tIns="46154" rIns="92309" bIns="46154" rtlCol="0"/>
          <a:lstStyle>
            <a:lvl1pPr algn="l">
              <a:defRPr sz="1200">
                <a:latin typeface="Arial" charset="0"/>
                <a:cs typeface="+mn-cs"/>
              </a:defRPr>
            </a:lvl1pPr>
          </a:lstStyle>
          <a:p>
            <a:pPr>
              <a:defRPr/>
            </a:pPr>
            <a:endParaRPr lang="en-GB"/>
          </a:p>
        </p:txBody>
      </p:sp>
      <p:sp>
        <p:nvSpPr>
          <p:cNvPr id="3" name="Date Placeholder 2"/>
          <p:cNvSpPr>
            <a:spLocks noGrp="1"/>
          </p:cNvSpPr>
          <p:nvPr>
            <p:ph type="dt" idx="1"/>
          </p:nvPr>
        </p:nvSpPr>
        <p:spPr>
          <a:xfrm>
            <a:off x="3897337" y="0"/>
            <a:ext cx="2982869" cy="500702"/>
          </a:xfrm>
          <a:prstGeom prst="rect">
            <a:avLst/>
          </a:prstGeom>
        </p:spPr>
        <p:txBody>
          <a:bodyPr vert="horz" lIns="92309" tIns="46154" rIns="92309" bIns="46154" rtlCol="0"/>
          <a:lstStyle>
            <a:lvl1pPr algn="r">
              <a:defRPr sz="1200">
                <a:latin typeface="Arial" charset="0"/>
                <a:cs typeface="+mn-cs"/>
              </a:defRPr>
            </a:lvl1pPr>
          </a:lstStyle>
          <a:p>
            <a:pPr>
              <a:defRPr/>
            </a:pPr>
            <a:fld id="{6F3CCA3F-FB18-410F-B0BF-D19FC03DB262}" type="datetimeFigureOut">
              <a:rPr lang="en-US"/>
              <a:pPr>
                <a:defRPr/>
              </a:pPr>
              <a:t>5/16/2025</a:t>
            </a:fld>
            <a:endParaRPr lang="en-GB"/>
          </a:p>
        </p:txBody>
      </p:sp>
      <p:sp>
        <p:nvSpPr>
          <p:cNvPr id="4" name="Slide Image Placeholder 3"/>
          <p:cNvSpPr>
            <a:spLocks noGrp="1" noRot="1" noChangeAspect="1"/>
          </p:cNvSpPr>
          <p:nvPr>
            <p:ph type="sldImg" idx="2"/>
          </p:nvPr>
        </p:nvSpPr>
        <p:spPr>
          <a:xfrm>
            <a:off x="939800" y="750888"/>
            <a:ext cx="5002213" cy="3751262"/>
          </a:xfrm>
          <a:prstGeom prst="rect">
            <a:avLst/>
          </a:prstGeom>
          <a:noFill/>
          <a:ln w="12700">
            <a:solidFill>
              <a:prstClr val="black"/>
            </a:solidFill>
          </a:ln>
        </p:spPr>
        <p:txBody>
          <a:bodyPr vert="horz" lIns="92309" tIns="46154" rIns="92309" bIns="46154" rtlCol="0" anchor="ctr"/>
          <a:lstStyle/>
          <a:p>
            <a:pPr lvl="0"/>
            <a:endParaRPr lang="en-GB" noProof="0"/>
          </a:p>
        </p:txBody>
      </p:sp>
      <p:sp>
        <p:nvSpPr>
          <p:cNvPr id="5" name="Notes Placeholder 4"/>
          <p:cNvSpPr>
            <a:spLocks noGrp="1"/>
          </p:cNvSpPr>
          <p:nvPr>
            <p:ph type="body" sz="quarter" idx="3"/>
          </p:nvPr>
        </p:nvSpPr>
        <p:spPr>
          <a:xfrm>
            <a:off x="687861" y="4751068"/>
            <a:ext cx="5506093" cy="4501517"/>
          </a:xfrm>
          <a:prstGeom prst="rect">
            <a:avLst/>
          </a:prstGeom>
        </p:spPr>
        <p:txBody>
          <a:bodyPr vert="horz" lIns="92309" tIns="46154" rIns="92309" bIns="4615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00537"/>
            <a:ext cx="2982869" cy="500701"/>
          </a:xfrm>
          <a:prstGeom prst="rect">
            <a:avLst/>
          </a:prstGeom>
        </p:spPr>
        <p:txBody>
          <a:bodyPr vert="horz" lIns="92309" tIns="46154" rIns="92309" bIns="46154" rtlCol="0" anchor="b"/>
          <a:lstStyle>
            <a:lvl1pPr algn="l">
              <a:defRPr sz="1200">
                <a:latin typeface="Arial" charset="0"/>
                <a:cs typeface="+mn-cs"/>
              </a:defRPr>
            </a:lvl1pPr>
          </a:lstStyle>
          <a:p>
            <a:pPr>
              <a:defRPr/>
            </a:pPr>
            <a:endParaRPr lang="en-GB"/>
          </a:p>
        </p:txBody>
      </p:sp>
      <p:sp>
        <p:nvSpPr>
          <p:cNvPr id="7" name="Slide Number Placeholder 6"/>
          <p:cNvSpPr>
            <a:spLocks noGrp="1"/>
          </p:cNvSpPr>
          <p:nvPr>
            <p:ph type="sldNum" sz="quarter" idx="5"/>
          </p:nvPr>
        </p:nvSpPr>
        <p:spPr>
          <a:xfrm>
            <a:off x="3897337" y="9500537"/>
            <a:ext cx="2982869" cy="500701"/>
          </a:xfrm>
          <a:prstGeom prst="rect">
            <a:avLst/>
          </a:prstGeom>
        </p:spPr>
        <p:txBody>
          <a:bodyPr vert="horz" lIns="92309" tIns="46154" rIns="92309" bIns="46154" rtlCol="0" anchor="b"/>
          <a:lstStyle>
            <a:lvl1pPr algn="r">
              <a:defRPr sz="1200">
                <a:latin typeface="Arial" charset="0"/>
                <a:cs typeface="+mn-cs"/>
              </a:defRPr>
            </a:lvl1pPr>
          </a:lstStyle>
          <a:p>
            <a:pPr>
              <a:defRPr/>
            </a:pPr>
            <a:fld id="{0EDC81E1-F3F7-435A-A291-948D61AF7CD1}" type="slidenum">
              <a:rPr lang="en-GB"/>
              <a:pPr>
                <a:defRPr/>
              </a:pPr>
              <a:t>‹#›</a:t>
            </a:fld>
            <a:endParaRPr lang="en-GB"/>
          </a:p>
        </p:txBody>
      </p:sp>
    </p:spTree>
    <p:extLst>
      <p:ext uri="{BB962C8B-B14F-4D97-AF65-F5344CB8AC3E}">
        <p14:creationId xmlns:p14="http://schemas.microsoft.com/office/powerpoint/2010/main" val="171871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a:t>Outline the sessions that will be covered during the training and state that they will vary in length.</a:t>
            </a:r>
          </a:p>
          <a:p>
            <a:endParaRPr lang="en-GB"/>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2B54D9-9623-45B9-A82E-81BF92716C4B}" type="slidenum">
              <a:rPr lang="en-GB" smtClean="0"/>
              <a:pPr>
                <a:defRPr/>
              </a:pPr>
              <a:t>2</a:t>
            </a:fld>
            <a:endParaRPr lang="en-GB"/>
          </a:p>
        </p:txBody>
      </p:sp>
    </p:spTree>
    <p:extLst>
      <p:ext uri="{BB962C8B-B14F-4D97-AF65-F5344CB8AC3E}">
        <p14:creationId xmlns:p14="http://schemas.microsoft.com/office/powerpoint/2010/main" val="103247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DC81E1-F3F7-435A-A291-948D61AF7CD1}" type="slidenum">
              <a:rPr lang="en-GB" smtClean="0"/>
              <a:pPr>
                <a:defRPr/>
              </a:pPr>
              <a:t>142</a:t>
            </a:fld>
            <a:endParaRPr lang="en-GB"/>
          </a:p>
        </p:txBody>
      </p:sp>
    </p:spTree>
    <p:extLst>
      <p:ext uri="{BB962C8B-B14F-4D97-AF65-F5344CB8AC3E}">
        <p14:creationId xmlns:p14="http://schemas.microsoft.com/office/powerpoint/2010/main" val="408337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ny</a:t>
            </a:r>
            <a:r>
              <a:rPr lang="en-US" dirty="0"/>
              <a:t> c </a:t>
            </a:r>
          </a:p>
        </p:txBody>
      </p:sp>
      <p:sp>
        <p:nvSpPr>
          <p:cNvPr id="4" name="Slide Number Placeholder 3"/>
          <p:cNvSpPr>
            <a:spLocks noGrp="1"/>
          </p:cNvSpPr>
          <p:nvPr>
            <p:ph type="sldNum" sz="quarter" idx="5"/>
          </p:nvPr>
        </p:nvSpPr>
        <p:spPr/>
        <p:txBody>
          <a:bodyPr/>
          <a:lstStyle/>
          <a:p>
            <a:pPr>
              <a:defRPr/>
            </a:pPr>
            <a:fld id="{0EDC81E1-F3F7-435A-A291-948D61AF7CD1}" type="slidenum">
              <a:rPr lang="en-GB" smtClean="0"/>
              <a:pPr>
                <a:defRPr/>
              </a:pPr>
              <a:t>148</a:t>
            </a:fld>
            <a:endParaRPr lang="en-GB"/>
          </a:p>
        </p:txBody>
      </p:sp>
    </p:spTree>
    <p:extLst>
      <p:ext uri="{BB962C8B-B14F-4D97-AF65-F5344CB8AC3E}">
        <p14:creationId xmlns:p14="http://schemas.microsoft.com/office/powerpoint/2010/main" val="5558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dirty="0"/>
              <a:t>Session 2 will look at the</a:t>
            </a:r>
            <a:r>
              <a:rPr lang="en-GB" baseline="0" dirty="0"/>
              <a:t> roles and responsibilities of subject leaders.</a:t>
            </a:r>
            <a:endParaRPr lang="en-GB" dirty="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299B10-B4D7-4ABB-8244-A3B32E9B8550}" type="slidenum">
              <a:rPr lang="en-GB" smtClean="0"/>
              <a:pPr>
                <a:defRPr/>
              </a:pPr>
              <a:t>4</a:t>
            </a:fld>
            <a:endParaRPr lang="en-GB"/>
          </a:p>
        </p:txBody>
      </p:sp>
    </p:spTree>
    <p:extLst>
      <p:ext uri="{BB962C8B-B14F-4D97-AF65-F5344CB8AC3E}">
        <p14:creationId xmlns:p14="http://schemas.microsoft.com/office/powerpoint/2010/main" val="354725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dirty="0"/>
              <a:t>Session 2 will look at the</a:t>
            </a:r>
            <a:r>
              <a:rPr lang="en-GB" baseline="0" dirty="0"/>
              <a:t> roles and responsibilities of subject leaders.</a:t>
            </a:r>
            <a:endParaRPr lang="en-GB" dirty="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299B10-B4D7-4ABB-8244-A3B32E9B8550}" type="slidenum">
              <a:rPr lang="en-GB" smtClean="0"/>
              <a:pPr>
                <a:defRPr/>
              </a:pPr>
              <a:t>24</a:t>
            </a:fld>
            <a:endParaRPr lang="en-GB"/>
          </a:p>
        </p:txBody>
      </p:sp>
    </p:spTree>
    <p:extLst>
      <p:ext uri="{BB962C8B-B14F-4D97-AF65-F5344CB8AC3E}">
        <p14:creationId xmlns:p14="http://schemas.microsoft.com/office/powerpoint/2010/main" val="238734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dirty="0"/>
              <a:t>Session 2 will look at the</a:t>
            </a:r>
            <a:r>
              <a:rPr lang="en-GB" baseline="0" dirty="0"/>
              <a:t> roles and responsibilities of subject leaders.</a:t>
            </a:r>
            <a:endParaRPr lang="en-GB" dirty="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299B10-B4D7-4ABB-8244-A3B32E9B8550}" type="slidenum">
              <a:rPr lang="en-GB" smtClean="0"/>
              <a:pPr>
                <a:defRPr/>
              </a:pPr>
              <a:t>32</a:t>
            </a:fld>
            <a:endParaRPr lang="en-GB"/>
          </a:p>
        </p:txBody>
      </p:sp>
    </p:spTree>
    <p:extLst>
      <p:ext uri="{BB962C8B-B14F-4D97-AF65-F5344CB8AC3E}">
        <p14:creationId xmlns:p14="http://schemas.microsoft.com/office/powerpoint/2010/main" val="141290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DC81E1-F3F7-435A-A291-948D61AF7CD1}" type="slidenum">
              <a:rPr lang="en-GB" smtClean="0"/>
              <a:pPr>
                <a:defRPr/>
              </a:pPr>
              <a:t>65</a:t>
            </a:fld>
            <a:endParaRPr lang="en-GB"/>
          </a:p>
        </p:txBody>
      </p:sp>
    </p:spTree>
    <p:extLst>
      <p:ext uri="{BB962C8B-B14F-4D97-AF65-F5344CB8AC3E}">
        <p14:creationId xmlns:p14="http://schemas.microsoft.com/office/powerpoint/2010/main" val="107409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EDC81E1-F3F7-435A-A291-948D61AF7CD1}" type="slidenum">
              <a:rPr lang="en-GB" smtClean="0"/>
              <a:pPr>
                <a:defRPr/>
              </a:pPr>
              <a:t>67</a:t>
            </a:fld>
            <a:endParaRPr lang="en-GB"/>
          </a:p>
        </p:txBody>
      </p:sp>
    </p:spTree>
    <p:extLst>
      <p:ext uri="{BB962C8B-B14F-4D97-AF65-F5344CB8AC3E}">
        <p14:creationId xmlns:p14="http://schemas.microsoft.com/office/powerpoint/2010/main" val="3131699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dirty="0"/>
              <a:t>Session 2 will look at the</a:t>
            </a:r>
            <a:r>
              <a:rPr lang="en-GB" baseline="0" dirty="0"/>
              <a:t> roles and responsibilities of subject leaders.</a:t>
            </a:r>
            <a:endParaRPr lang="en-GB" dirty="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299B10-B4D7-4ABB-8244-A3B32E9B8550}" type="slidenum">
              <a:rPr lang="en-GB" smtClean="0"/>
              <a:pPr>
                <a:defRPr/>
              </a:pPr>
              <a:t>73</a:t>
            </a:fld>
            <a:endParaRPr lang="en-GB"/>
          </a:p>
        </p:txBody>
      </p:sp>
    </p:spTree>
    <p:extLst>
      <p:ext uri="{BB962C8B-B14F-4D97-AF65-F5344CB8AC3E}">
        <p14:creationId xmlns:p14="http://schemas.microsoft.com/office/powerpoint/2010/main" val="382496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FEAA4AA-FBEE-4DBF-8B03-AD8D7DC3AB88}" type="slidenum">
              <a:rPr lang="en-GB" smtClean="0"/>
              <a:pPr>
                <a:defRPr/>
              </a:pPr>
              <a:t>80</a:t>
            </a:fld>
            <a:endParaRPr lang="en-GB"/>
          </a:p>
        </p:txBody>
      </p:sp>
    </p:spTree>
    <p:extLst>
      <p:ext uri="{BB962C8B-B14F-4D97-AF65-F5344CB8AC3E}">
        <p14:creationId xmlns:p14="http://schemas.microsoft.com/office/powerpoint/2010/main" val="403940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dirty="0"/>
              <a:t>Session 2 will look at the</a:t>
            </a:r>
            <a:r>
              <a:rPr lang="en-GB" baseline="0" dirty="0"/>
              <a:t> roles and responsibilities of subject leaders.</a:t>
            </a:r>
            <a:endParaRPr lang="en-GB" dirty="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299B10-B4D7-4ABB-8244-A3B32E9B8550}" type="slidenum">
              <a:rPr lang="en-GB" smtClean="0"/>
              <a:pPr>
                <a:defRPr/>
              </a:pPr>
              <a:t>103</a:t>
            </a:fld>
            <a:endParaRPr lang="en-GB"/>
          </a:p>
        </p:txBody>
      </p:sp>
    </p:spTree>
    <p:extLst>
      <p:ext uri="{BB962C8B-B14F-4D97-AF65-F5344CB8AC3E}">
        <p14:creationId xmlns:p14="http://schemas.microsoft.com/office/powerpoint/2010/main" val="32600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1CBE37-CEB8-4486-A9B0-092AC3D67ABB}" type="datetimeFigureOut">
              <a:rPr lang="en-US"/>
              <a:pPr>
                <a:defRPr/>
              </a:pPr>
              <a:t>5/16/2025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CE4F107-AD8F-418A-9933-D392FCAF1CC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A0961DB-F4E0-4E91-A8B0-A440FCE6329B}" type="datetimeFigureOut">
              <a:rPr lang="en-US"/>
              <a:pPr>
                <a:defRPr/>
              </a:pPr>
              <a:t>5/16/2025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8B2ABA0-92B4-434F-B5A5-61F280F50C64}"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20A7522-1C3D-44BC-B896-E364E98F5700}" type="datetimeFigureOut">
              <a:rPr lang="en-US"/>
              <a:pPr>
                <a:defRPr/>
              </a:pPr>
              <a:t>5/16/2025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DDDED79-DCA8-4032-8C6E-C6A6EBB66F7A}"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E9FEE4F-B612-4317-B923-CB8FAADD0917}" type="datetimeFigureOut">
              <a:rPr lang="en-US"/>
              <a:pPr>
                <a:defRPr/>
              </a:pPr>
              <a:t>5/16/2025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B6757EB-4A34-452B-A394-080FAD310030}"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3496B41-8481-417A-9132-B820F9FFB898}" type="datetimeFigureOut">
              <a:rPr lang="en-US"/>
              <a:pPr>
                <a:defRPr/>
              </a:pPr>
              <a:t>5/16/2025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6DFBDCF-EB94-465F-9BCC-533761A74B0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9E424D8-60A8-4544-B48D-614649A2B794}" type="datetimeFigureOut">
              <a:rPr lang="en-US"/>
              <a:pPr>
                <a:defRPr/>
              </a:pPr>
              <a:t>5/16/2025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0B13D99-B988-4DD6-BA11-2F9345BBB438}"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0F96F1FF-B661-4376-8665-9715D9B31664}" type="datetimeFigureOut">
              <a:rPr lang="en-US"/>
              <a:pPr>
                <a:defRPr/>
              </a:pPr>
              <a:t>5/16/2025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D7998B7-4257-438B-95BB-6186AA46F600}"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5EAD9B2-18F7-49C7-B450-FBB72F90AA2B}" type="datetimeFigureOut">
              <a:rPr lang="en-US"/>
              <a:pPr>
                <a:defRPr/>
              </a:pPr>
              <a:t>5/16/2025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849E74D8-2D7D-401A-82CE-D83EA8F21E41}"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12420F-B411-47F6-B4A9-078FAC7B0B66}" type="datetimeFigureOut">
              <a:rPr lang="en-US"/>
              <a:pPr>
                <a:defRPr/>
              </a:pPr>
              <a:t>5/16/2025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3B63890E-BA19-4A70-B4F6-A7E0F084F11E}"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232D6-1252-4027-8550-F1013AD6778B}" type="datetimeFigureOut">
              <a:rPr lang="en-US"/>
              <a:pPr>
                <a:defRPr/>
              </a:pPr>
              <a:t>5/16/2025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2227737-34FD-4EE3-ACF0-2D13F61F91D5}"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5454F5-F9D2-4BFF-B1F8-E498FA9D4054}" type="datetimeFigureOut">
              <a:rPr lang="en-US"/>
              <a:pPr>
                <a:defRPr/>
              </a:pPr>
              <a:t>5/16/2025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E0E9FCC-6D03-4F07-B163-5A03B97D3BE3}"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BCBB8420-5C42-4AEC-95C8-18B4FE7E6439}" type="datetimeFigureOut">
              <a:rPr lang="en-US"/>
              <a:pPr>
                <a:defRPr/>
              </a:pPr>
              <a:t>5/16/2025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mn-cs"/>
              </a:defRPr>
            </a:lvl1pPr>
          </a:lstStyle>
          <a:p>
            <a:pPr>
              <a:defRPr/>
            </a:pPr>
            <a:fld id="{1A9045E9-CCEC-417E-A047-FC9DEB1F0F7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hyperlink" Target="https://www.gov.uk/government/publications/keeping-children-safe-in-education--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schoolleaders.thekeysupport.com/policy-expert/behaviour/behaviour-model-policy-and-examples/?marker=content-body"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learning.nspcc.org.uk/safeguarding-child-protection-schools/teaching-resources-lesson-plans/" TargetMode="External"/><Relationship Id="rId2" Type="http://schemas.openxmlformats.org/officeDocument/2006/relationships/hyperlink" Target="https://www.childnet.com/resources/pshetoolkit"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hyperlink" Target="https://www.pshe-association.org.uk/curriculum-and-resources/resources/programme-study-pshe-education-key-stages-1%E2%80%935" TargetMode="External"/><Relationship Id="rId4" Type="http://schemas.openxmlformats.org/officeDocument/2006/relationships/hyperlink" Target="https://learning.nspcc.org.uk/services/speak-out-stay-safe"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mailto:info@helenyoungman.co.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8.tiff"/><Relationship Id="rId4" Type="http://schemas.openxmlformats.org/officeDocument/2006/relationships/hyperlink" Target="mailto:helenyoungman73@gmail.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81.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030F9-CAEA-6E45-9D91-878C9B40B27D}"/>
              </a:ext>
            </a:extLst>
          </p:cNvPr>
          <p:cNvSpPr>
            <a:spLocks noGrp="1"/>
          </p:cNvSpPr>
          <p:nvPr>
            <p:ph idx="1"/>
          </p:nvPr>
        </p:nvSpPr>
        <p:spPr>
          <a:xfrm>
            <a:off x="457200" y="332656"/>
            <a:ext cx="8229600" cy="6048672"/>
          </a:xfrm>
        </p:spPr>
        <p:txBody>
          <a:bodyPr/>
          <a:lstStyle/>
          <a:p>
            <a:pPr marL="0" indent="0" algn="ctr">
              <a:buNone/>
            </a:pPr>
            <a:r>
              <a:rPr lang="en-US" sz="4800" b="1" dirty="0">
                <a:solidFill>
                  <a:schemeClr val="tx2">
                    <a:lumMod val="50000"/>
                  </a:schemeClr>
                </a:solidFill>
              </a:rPr>
              <a:t>Ensuring Every Child Learns</a:t>
            </a:r>
          </a:p>
          <a:p>
            <a:pPr marL="0" indent="0" algn="ctr">
              <a:buNone/>
            </a:pPr>
            <a:r>
              <a:rPr lang="en-US" sz="4800" b="1" dirty="0">
                <a:solidFill>
                  <a:schemeClr val="tx2">
                    <a:lumMod val="50000"/>
                  </a:schemeClr>
                </a:solidFill>
              </a:rPr>
              <a:t>Outstanding </a:t>
            </a:r>
            <a:r>
              <a:rPr lang="en-US" sz="4800" b="1" dirty="0" err="1">
                <a:solidFill>
                  <a:schemeClr val="tx2">
                    <a:lumMod val="50000"/>
                  </a:schemeClr>
                </a:solidFill>
              </a:rPr>
              <a:t>Behaviour</a:t>
            </a:r>
            <a:endParaRPr lang="en-US" sz="4800" b="1" dirty="0">
              <a:solidFill>
                <a:schemeClr val="tx2">
                  <a:lumMod val="50000"/>
                </a:schemeClr>
              </a:solidFill>
            </a:endParaRPr>
          </a:p>
          <a:p>
            <a:pPr marL="0" indent="0" algn="ctr">
              <a:buNone/>
            </a:pPr>
            <a:endParaRPr lang="en-US" sz="4800" b="1" dirty="0">
              <a:solidFill>
                <a:schemeClr val="tx2">
                  <a:lumMod val="50000"/>
                </a:schemeClr>
              </a:solidFill>
            </a:endParaRPr>
          </a:p>
          <a:p>
            <a:pPr marL="0" indent="0" algn="ctr">
              <a:buNone/>
            </a:pPr>
            <a:endParaRPr lang="en-US" sz="4800" b="1" dirty="0">
              <a:solidFill>
                <a:schemeClr val="tx2">
                  <a:lumMod val="50000"/>
                </a:schemeClr>
              </a:solidFill>
            </a:endParaRPr>
          </a:p>
          <a:p>
            <a:pPr marL="0" indent="0" algn="ctr">
              <a:buNone/>
            </a:pPr>
            <a:endParaRPr lang="en-US" sz="4800" b="1" dirty="0">
              <a:solidFill>
                <a:schemeClr val="tx2">
                  <a:lumMod val="50000"/>
                </a:schemeClr>
              </a:solidFill>
            </a:endParaRPr>
          </a:p>
          <a:p>
            <a:pPr marL="0" indent="0" algn="ctr">
              <a:buNone/>
            </a:pPr>
            <a:endParaRPr lang="en-US" sz="4800" b="1" dirty="0">
              <a:solidFill>
                <a:schemeClr val="tx2">
                  <a:lumMod val="50000"/>
                </a:schemeClr>
              </a:solidFill>
            </a:endParaRPr>
          </a:p>
          <a:p>
            <a:pPr marL="0" indent="0" algn="ctr">
              <a:buNone/>
            </a:pPr>
            <a:r>
              <a:rPr lang="en-US" sz="4800" b="1" dirty="0">
                <a:solidFill>
                  <a:schemeClr val="tx2">
                    <a:lumMod val="50000"/>
                  </a:schemeClr>
                </a:solidFill>
              </a:rPr>
              <a:t>WEPHA – 16.05.25</a:t>
            </a:r>
          </a:p>
          <a:p>
            <a:pPr marL="0" indent="0" algn="ctr">
              <a:buNone/>
            </a:pPr>
            <a:endParaRPr lang="en-US" sz="4800" b="1" dirty="0">
              <a:solidFill>
                <a:schemeClr val="tx2">
                  <a:lumMod val="50000"/>
                </a:schemeClr>
              </a:solidFill>
            </a:endParaRPr>
          </a:p>
          <a:p>
            <a:pPr marL="0" indent="0" algn="ctr">
              <a:buNone/>
            </a:pPr>
            <a:endParaRPr lang="en-US" sz="4800" b="1" dirty="0">
              <a:solidFill>
                <a:schemeClr val="tx2">
                  <a:lumMod val="50000"/>
                </a:schemeClr>
              </a:solidFill>
            </a:endParaRPr>
          </a:p>
          <a:p>
            <a:pPr marL="0" indent="0" algn="ctr">
              <a:buNone/>
            </a:pPr>
            <a:endParaRPr lang="en-US" sz="3600" b="1" dirty="0">
              <a:solidFill>
                <a:schemeClr val="tx2">
                  <a:lumMod val="50000"/>
                </a:schemeClr>
              </a:solidFill>
            </a:endParaRPr>
          </a:p>
          <a:p>
            <a:pPr marL="0" indent="0" algn="ctr">
              <a:buNone/>
            </a:pPr>
            <a:endParaRPr lang="en-US" sz="3600" b="1" dirty="0">
              <a:solidFill>
                <a:schemeClr val="tx2">
                  <a:lumMod val="50000"/>
                </a:schemeClr>
              </a:solidFill>
            </a:endParaRPr>
          </a:p>
          <a:p>
            <a:pPr marL="0" indent="0">
              <a:buNone/>
            </a:pPr>
            <a:endParaRPr lang="en-US" sz="2800" b="1" dirty="0">
              <a:solidFill>
                <a:srgbClr val="FF0000"/>
              </a:solidFill>
            </a:endParaRPr>
          </a:p>
          <a:p>
            <a:pPr marL="0" indent="0">
              <a:buNone/>
            </a:pPr>
            <a:endParaRPr lang="en-GB" sz="2400" b="1" dirty="0">
              <a:solidFill>
                <a:schemeClr val="tx2">
                  <a:lumMod val="50000"/>
                </a:schemeClr>
              </a:solidFill>
            </a:endParaRPr>
          </a:p>
          <a:p>
            <a:pPr marL="0" indent="0">
              <a:buNone/>
            </a:pPr>
            <a:endParaRPr lang="en-GB" sz="2400" b="1" dirty="0">
              <a:solidFill>
                <a:schemeClr val="tx2">
                  <a:lumMod val="50000"/>
                </a:schemeClr>
              </a:solidFill>
            </a:endParaRPr>
          </a:p>
          <a:p>
            <a:pPr marL="0" indent="0" algn="ctr">
              <a:buNone/>
            </a:pPr>
            <a:endParaRPr lang="en-US" sz="3600" b="1" dirty="0"/>
          </a:p>
          <a:p>
            <a:pPr marL="0" indent="0" algn="ctr">
              <a:buNone/>
            </a:pPr>
            <a:endParaRPr lang="en-US" sz="1400" b="1" dirty="0"/>
          </a:p>
          <a:p>
            <a:pPr marL="0" indent="0" algn="ctr">
              <a:buNone/>
            </a:pPr>
            <a:endParaRPr lang="en-US" sz="1400" b="1" dirty="0"/>
          </a:p>
          <a:p>
            <a:pPr marL="0" indent="0" algn="ctr">
              <a:buNone/>
            </a:pPr>
            <a:endParaRPr lang="en-US" sz="1400" b="1" dirty="0"/>
          </a:p>
          <a:p>
            <a:pPr marL="0" indent="0">
              <a:buNone/>
            </a:pPr>
            <a:endParaRPr lang="en-GB" sz="2800" b="1" dirty="0">
              <a:solidFill>
                <a:srgbClr val="FF0000"/>
              </a:solidFill>
            </a:endParaRPr>
          </a:p>
          <a:p>
            <a:pPr marL="457200" indent="-457200">
              <a:buFont typeface="Arial" panose="020B0604020202020204" pitchFamily="34" charset="0"/>
              <a:buChar char="•"/>
            </a:pPr>
            <a:endParaRPr lang="en-GB" sz="800" dirty="0"/>
          </a:p>
          <a:p>
            <a:pPr marL="0" indent="0">
              <a:buNone/>
            </a:pPr>
            <a:endParaRPr lang="en-GB" sz="2000" dirty="0">
              <a:solidFill>
                <a:schemeClr val="accent1">
                  <a:lumMod val="50000"/>
                </a:schemeClr>
              </a:solidFill>
            </a:endParaRPr>
          </a:p>
          <a:p>
            <a:pPr marL="0" indent="0">
              <a:buNone/>
            </a:pPr>
            <a:endParaRPr lang="en-US" sz="3600" b="1" dirty="0">
              <a:solidFill>
                <a:srgbClr val="0070C0"/>
              </a:solidFill>
            </a:endParaRPr>
          </a:p>
          <a:p>
            <a:pPr marL="0" indent="0">
              <a:buNone/>
            </a:pPr>
            <a:endParaRPr lang="en-US" sz="3600" b="1" dirty="0">
              <a:solidFill>
                <a:srgbClr val="0070C0"/>
              </a:solidFill>
            </a:endParaRPr>
          </a:p>
          <a:p>
            <a:pPr marL="0" indent="0" algn="ctr">
              <a:buNone/>
            </a:pPr>
            <a:endParaRPr lang="en-US" sz="3600" b="1" dirty="0"/>
          </a:p>
          <a:p>
            <a:pPr marL="0" indent="0" algn="ctr">
              <a:buNone/>
            </a:pPr>
            <a:endParaRPr lang="en-US" sz="4400" b="1" dirty="0"/>
          </a:p>
          <a:p>
            <a:pPr marL="0" indent="0" algn="ctr">
              <a:buNone/>
            </a:pPr>
            <a:endParaRPr lang="en-US" sz="4400" dirty="0"/>
          </a:p>
        </p:txBody>
      </p:sp>
      <p:pic>
        <p:nvPicPr>
          <p:cNvPr id="7" name="Picture 6">
            <a:extLst>
              <a:ext uri="{FF2B5EF4-FFF2-40B4-BE49-F238E27FC236}">
                <a16:creationId xmlns:a16="http://schemas.microsoft.com/office/drawing/2014/main" id="{2E924467-A0BC-E787-99D3-4D5446447E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34" y="2204864"/>
            <a:ext cx="4009132" cy="2837924"/>
          </a:xfrm>
          <a:prstGeom prst="rect">
            <a:avLst/>
          </a:prstGeom>
        </p:spPr>
      </p:pic>
    </p:spTree>
    <p:extLst>
      <p:ext uri="{BB962C8B-B14F-4D97-AF65-F5344CB8AC3E}">
        <p14:creationId xmlns:p14="http://schemas.microsoft.com/office/powerpoint/2010/main" val="254417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CA7A0D-D60E-A02F-795B-599E24AE51B0}"/>
              </a:ext>
            </a:extLst>
          </p:cNvPr>
          <p:cNvSpPr>
            <a:spLocks noGrp="1"/>
          </p:cNvSpPr>
          <p:nvPr>
            <p:ph idx="1"/>
          </p:nvPr>
        </p:nvSpPr>
        <p:spPr>
          <a:xfrm>
            <a:off x="457200" y="458912"/>
            <a:ext cx="8229600" cy="5793507"/>
          </a:xfrm>
        </p:spPr>
        <p:txBody>
          <a:bodyPr/>
          <a:lstStyle/>
          <a:p>
            <a:pPr marL="0" indent="0">
              <a:buNone/>
            </a:pPr>
            <a:r>
              <a:rPr lang="en-US" sz="3600" b="1" u="sng" dirty="0"/>
              <a:t>Priority Order for Schools </a:t>
            </a:r>
          </a:p>
          <a:p>
            <a:pPr marL="514350" indent="-514350">
              <a:buAutoNum type="arabicPeriod"/>
            </a:pPr>
            <a:r>
              <a:rPr lang="en-US" b="1" dirty="0" err="1"/>
              <a:t>Behaviour</a:t>
            </a:r>
            <a:endParaRPr lang="en-US" b="1" dirty="0"/>
          </a:p>
          <a:p>
            <a:pPr marL="514350" indent="-514350">
              <a:buAutoNum type="arabicPeriod"/>
            </a:pPr>
            <a:r>
              <a:rPr lang="en-US" b="1" dirty="0"/>
              <a:t>Curriculum</a:t>
            </a:r>
          </a:p>
          <a:p>
            <a:pPr marL="514350" indent="-514350">
              <a:buAutoNum type="arabicPeriod"/>
            </a:pPr>
            <a:r>
              <a:rPr lang="en-US" b="1" dirty="0"/>
              <a:t>Teaching</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sz="1400" b="1" dirty="0"/>
          </a:p>
          <a:p>
            <a:pPr marL="0" indent="0">
              <a:buNone/>
            </a:pPr>
            <a:r>
              <a:rPr lang="en-US" sz="1600" b="1" u="sng" dirty="0"/>
              <a:t>Priority Order for </a:t>
            </a:r>
            <a:r>
              <a:rPr lang="en-US" sz="1600" b="1" u="sng" dirty="0" err="1"/>
              <a:t>Ofsted</a:t>
            </a:r>
            <a:r>
              <a:rPr lang="en-US" sz="1600" b="1" u="sng" dirty="0"/>
              <a:t>/Gov</a:t>
            </a:r>
          </a:p>
          <a:p>
            <a:pPr marL="514350" indent="-514350">
              <a:buAutoNum type="arabicPeriod"/>
            </a:pPr>
            <a:r>
              <a:rPr lang="en-US" sz="1600" b="1" dirty="0"/>
              <a:t>Progress, standards attainment</a:t>
            </a:r>
          </a:p>
          <a:p>
            <a:pPr marL="514350" indent="-514350">
              <a:buAutoNum type="arabicPeriod"/>
            </a:pPr>
            <a:r>
              <a:rPr lang="en-US" sz="1600" b="1" dirty="0"/>
              <a:t>Winning the next election</a:t>
            </a:r>
          </a:p>
          <a:p>
            <a:pPr marL="514350" indent="-514350">
              <a:buAutoNum type="arabicPeriod"/>
            </a:pPr>
            <a:r>
              <a:rPr lang="en-US" sz="1600" b="1" dirty="0"/>
              <a:t>Making ourselves look ‘good and tough ’ to the electorate</a:t>
            </a:r>
          </a:p>
        </p:txBody>
      </p:sp>
      <p:pic>
        <p:nvPicPr>
          <p:cNvPr id="6146" name="Picture 2" descr="Putting the Cart Before the Horse | by Parshotam Toora | The Telegraph  Engineering | Medium">
            <a:extLst>
              <a:ext uri="{FF2B5EF4-FFF2-40B4-BE49-F238E27FC236}">
                <a16:creationId xmlns:a16="http://schemas.microsoft.com/office/drawing/2014/main" id="{21B5B7BA-DCDD-FB59-8F17-A905189A3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227444"/>
            <a:ext cx="5940152" cy="266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64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What steps have been taken to improve pupils </a:t>
            </a:r>
            <a:r>
              <a:rPr lang="en-US" b="1" dirty="0" err="1">
                <a:solidFill>
                  <a:srgbClr val="FF0000"/>
                </a:solidFill>
              </a:rPr>
              <a:t>behaviour</a:t>
            </a:r>
            <a:r>
              <a:rPr lang="en-US" b="1" dirty="0">
                <a:solidFill>
                  <a:srgbClr val="FF0000"/>
                </a:solidFill>
              </a:rPr>
              <a:t> and learning?</a:t>
            </a:r>
          </a:p>
          <a:p>
            <a:pPr marL="514350" indent="-514350">
              <a:buAutoNum type="arabicPeriod"/>
            </a:pPr>
            <a:r>
              <a:rPr lang="en-US" dirty="0"/>
              <a:t>Visible staffing</a:t>
            </a:r>
          </a:p>
          <a:p>
            <a:pPr marL="514350" indent="-514350">
              <a:buFont typeface="+mj-lt"/>
              <a:buAutoNum type="arabicPeriod"/>
            </a:pPr>
            <a:r>
              <a:rPr lang="en-US" dirty="0"/>
              <a:t>Communicating expectations</a:t>
            </a:r>
          </a:p>
          <a:p>
            <a:pPr marL="514350" indent="-514350">
              <a:buAutoNum type="arabicPeriod"/>
            </a:pPr>
            <a:r>
              <a:rPr lang="en-US" dirty="0"/>
              <a:t>Maximum learning time</a:t>
            </a:r>
          </a:p>
          <a:p>
            <a:pPr marL="514350" indent="-514350">
              <a:buAutoNum type="arabicPeriod"/>
            </a:pPr>
            <a:r>
              <a:rPr lang="en-US" dirty="0"/>
              <a:t>Learning </a:t>
            </a:r>
            <a:r>
              <a:rPr lang="en-US" dirty="0" err="1"/>
              <a:t>behaviours</a:t>
            </a:r>
            <a:r>
              <a:rPr lang="en-US" dirty="0"/>
              <a:t>/attitudes</a:t>
            </a:r>
          </a:p>
          <a:p>
            <a:pPr marL="514350" indent="-514350">
              <a:buAutoNum type="arabicPeriod"/>
            </a:pPr>
            <a:r>
              <a:rPr lang="en-US" dirty="0"/>
              <a:t>Pupil involvement</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193192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a:xfrm>
            <a:off x="427039" y="1628800"/>
            <a:ext cx="8229600" cy="4525963"/>
          </a:xfrm>
        </p:spPr>
        <p:txBody>
          <a:bodyPr/>
          <a:lstStyle/>
          <a:p>
            <a:pPr marL="0" indent="0">
              <a:buNone/>
            </a:pPr>
            <a:r>
              <a:rPr lang="en-US" b="1" dirty="0">
                <a:solidFill>
                  <a:srgbClr val="FF0000"/>
                </a:solidFill>
              </a:rPr>
              <a:t>How do you manage pupils with challenging </a:t>
            </a:r>
            <a:r>
              <a:rPr lang="en-US" b="1" dirty="0" err="1">
                <a:solidFill>
                  <a:srgbClr val="FF0000"/>
                </a:solidFill>
              </a:rPr>
              <a:t>behaviour</a:t>
            </a:r>
            <a:r>
              <a:rPr lang="en-US" b="1" dirty="0">
                <a:solidFill>
                  <a:srgbClr val="FF0000"/>
                </a:solidFill>
              </a:rPr>
              <a:t>?</a:t>
            </a:r>
          </a:p>
          <a:p>
            <a:pPr marL="514350" indent="-514350">
              <a:buAutoNum type="arabicPeriod"/>
            </a:pPr>
            <a:r>
              <a:rPr lang="en-US" dirty="0"/>
              <a:t>Policy</a:t>
            </a:r>
          </a:p>
          <a:p>
            <a:pPr marL="514350" indent="-514350">
              <a:buAutoNum type="arabicPeriod"/>
            </a:pPr>
            <a:r>
              <a:rPr lang="en-US" dirty="0"/>
              <a:t>Staff training</a:t>
            </a:r>
          </a:p>
          <a:p>
            <a:pPr marL="514350" indent="-514350">
              <a:buAutoNum type="arabicPeriod"/>
            </a:pPr>
            <a:r>
              <a:rPr lang="en-US" dirty="0"/>
              <a:t>SLT back up</a:t>
            </a:r>
          </a:p>
          <a:p>
            <a:pPr marL="514350" indent="-514350">
              <a:buFont typeface="+mj-lt"/>
              <a:buAutoNum type="arabicPeriod"/>
            </a:pPr>
            <a:r>
              <a:rPr lang="en-US" dirty="0"/>
              <a:t>Relationships</a:t>
            </a:r>
          </a:p>
          <a:p>
            <a:pPr marL="514350" indent="-514350">
              <a:buFont typeface="+mj-lt"/>
              <a:buAutoNum type="arabicPeriod"/>
            </a:pPr>
            <a:r>
              <a:rPr lang="en-US" dirty="0"/>
              <a:t>Consistency</a:t>
            </a:r>
          </a:p>
          <a:p>
            <a:pPr marL="0" indent="0">
              <a:buNone/>
            </a:pPr>
            <a:r>
              <a:rPr lang="en-US" dirty="0"/>
              <a:t>4. Whole school language</a:t>
            </a:r>
          </a:p>
          <a:p>
            <a:pPr marL="0" indent="0">
              <a:buNone/>
            </a:pPr>
            <a:r>
              <a:rPr lang="en-US" dirty="0"/>
              <a:t>5. De-escalation</a:t>
            </a:r>
          </a:p>
          <a:p>
            <a:pPr marL="0" indent="0">
              <a:buNone/>
            </a:pPr>
            <a:endParaRPr lang="en-US" dirty="0"/>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4238371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EA08-E2AB-B6D3-57F1-54EEA9E041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ABC10D-064B-1B84-A62E-32D7BCC3FAC2}"/>
              </a:ext>
            </a:extLst>
          </p:cNvPr>
          <p:cNvSpPr>
            <a:spLocks noGrp="1"/>
          </p:cNvSpPr>
          <p:nvPr>
            <p:ph idx="1"/>
          </p:nvPr>
        </p:nvSpPr>
        <p:spPr>
          <a:xfrm>
            <a:off x="457200" y="404664"/>
            <a:ext cx="8229600" cy="5721499"/>
          </a:xfrm>
        </p:spPr>
        <p:txBody>
          <a:bodyPr/>
          <a:lstStyle/>
          <a:p>
            <a:pPr marL="0" indent="0" algn="ctr">
              <a:buNone/>
            </a:pPr>
            <a:r>
              <a:rPr lang="en-US" b="1" dirty="0"/>
              <a:t>Why have you graded behaviour and attitudes as exemplary?</a:t>
            </a:r>
          </a:p>
          <a:p>
            <a:pPr marL="0" indent="0" algn="ctr">
              <a:buNone/>
            </a:pPr>
            <a:endParaRPr lang="en-US" b="1" dirty="0"/>
          </a:p>
          <a:p>
            <a:r>
              <a:rPr lang="en-US" dirty="0"/>
              <a:t>Whole school culture</a:t>
            </a:r>
          </a:p>
          <a:p>
            <a:r>
              <a:rPr lang="en-US" dirty="0"/>
              <a:t>Policy consistently applied</a:t>
            </a:r>
          </a:p>
          <a:p>
            <a:r>
              <a:rPr lang="en-US" dirty="0"/>
              <a:t>Routines</a:t>
            </a:r>
          </a:p>
          <a:p>
            <a:r>
              <a:rPr lang="en-US" dirty="0"/>
              <a:t>Behaviour curriculum</a:t>
            </a:r>
          </a:p>
          <a:p>
            <a:r>
              <a:rPr lang="en-US" dirty="0"/>
              <a:t>Strategies for challenging children</a:t>
            </a:r>
          </a:p>
          <a:p>
            <a:pPr marL="0" indent="0" algn="ctr">
              <a:buNone/>
            </a:pPr>
            <a:endParaRPr lang="en-US" sz="4800" b="1" dirty="0"/>
          </a:p>
          <a:p>
            <a:pPr marL="0" indent="0" algn="ctr">
              <a:buNone/>
            </a:pPr>
            <a:endParaRPr lang="en-US" sz="4800" b="1" dirty="0"/>
          </a:p>
        </p:txBody>
      </p:sp>
      <p:pic>
        <p:nvPicPr>
          <p:cNvPr id="4" name="Picture 3">
            <a:extLst>
              <a:ext uri="{FF2B5EF4-FFF2-40B4-BE49-F238E27FC236}">
                <a16:creationId xmlns:a16="http://schemas.microsoft.com/office/drawing/2014/main" id="{D08BDC6F-BBF9-347A-DC01-4F8A04444168}"/>
              </a:ext>
            </a:extLst>
          </p:cNvPr>
          <p:cNvPicPr>
            <a:picLocks noChangeAspect="1"/>
          </p:cNvPicPr>
          <p:nvPr/>
        </p:nvPicPr>
        <p:blipFill>
          <a:blip r:embed="rId2"/>
          <a:stretch>
            <a:fillRect/>
          </a:stretch>
        </p:blipFill>
        <p:spPr>
          <a:xfrm>
            <a:off x="6660232" y="4360523"/>
            <a:ext cx="1772208" cy="1772208"/>
          </a:xfrm>
          <a:prstGeom prst="rect">
            <a:avLst/>
          </a:prstGeom>
        </p:spPr>
      </p:pic>
    </p:spTree>
    <p:extLst>
      <p:ext uri="{BB962C8B-B14F-4D97-AF65-F5344CB8AC3E}">
        <p14:creationId xmlns:p14="http://schemas.microsoft.com/office/powerpoint/2010/main" val="37146977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457200" y="404813"/>
            <a:ext cx="8229600" cy="5721350"/>
          </a:xfrm>
        </p:spPr>
        <p:txBody>
          <a:bodyPr/>
          <a:lstStyle/>
          <a:p>
            <a:pPr algn="ctr">
              <a:buFont typeface="Arial" charset="0"/>
              <a:buNone/>
            </a:pPr>
            <a:r>
              <a:rPr lang="en-GB" sz="4500" b="1" dirty="0"/>
              <a:t>Session 5</a:t>
            </a:r>
          </a:p>
          <a:p>
            <a:pPr algn="ctr">
              <a:buFont typeface="Arial" charset="0"/>
              <a:buNone/>
            </a:pPr>
            <a:endParaRPr lang="en-GB" sz="1000" b="1" dirty="0"/>
          </a:p>
          <a:p>
            <a:pPr algn="ctr">
              <a:buFont typeface="Arial" charset="0"/>
              <a:buNone/>
            </a:pPr>
            <a:r>
              <a:rPr lang="en-GB" sz="5000" b="1" dirty="0"/>
              <a:t>Preparing for Accountability</a:t>
            </a:r>
          </a:p>
        </p:txBody>
      </p:sp>
      <p:pic>
        <p:nvPicPr>
          <p:cNvPr id="4" name="Content Placeholder 3">
            <a:extLst>
              <a:ext uri="{FF2B5EF4-FFF2-40B4-BE49-F238E27FC236}">
                <a16:creationId xmlns:a16="http://schemas.microsoft.com/office/drawing/2014/main" id="{5464D4B9-DA03-224F-B2E8-157EFF35FC72}"/>
              </a:ext>
            </a:extLst>
          </p:cNvPr>
          <p:cNvPicPr>
            <a:picLocks noChangeAspect="1"/>
          </p:cNvPicPr>
          <p:nvPr/>
        </p:nvPicPr>
        <p:blipFill>
          <a:blip r:embed="rId3"/>
          <a:stretch>
            <a:fillRect/>
          </a:stretch>
        </p:blipFill>
        <p:spPr bwMode="auto">
          <a:xfrm>
            <a:off x="3151410" y="2564904"/>
            <a:ext cx="2841179" cy="2841179"/>
          </a:xfrm>
          <a:prstGeom prst="rect">
            <a:avLst/>
          </a:prstGeom>
          <a:noFill/>
          <a:ln w="9525">
            <a:noFill/>
            <a:miter lim="800000"/>
            <a:headEnd/>
            <a:tailEnd/>
          </a:ln>
        </p:spPr>
      </p:pic>
    </p:spTree>
    <p:extLst>
      <p:ext uri="{BB962C8B-B14F-4D97-AF65-F5344CB8AC3E}">
        <p14:creationId xmlns:p14="http://schemas.microsoft.com/office/powerpoint/2010/main" val="355992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03EC-30F4-DA64-C9F5-F0715A3D2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CB4F9-E091-8DA3-B908-406ADDB57A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C38FD8D-8E2E-7EA8-EF74-E214AC448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333" y="274638"/>
            <a:ext cx="8229599" cy="5851525"/>
          </a:xfrm>
        </p:spPr>
      </p:pic>
    </p:spTree>
    <p:extLst>
      <p:ext uri="{BB962C8B-B14F-4D97-AF65-F5344CB8AC3E}">
        <p14:creationId xmlns:p14="http://schemas.microsoft.com/office/powerpoint/2010/main" val="1666925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a:xfrm>
            <a:off x="427039" y="1628800"/>
            <a:ext cx="8229600" cy="4525963"/>
          </a:xfrm>
        </p:spPr>
        <p:txBody>
          <a:bodyPr/>
          <a:lstStyle/>
          <a:p>
            <a:pPr marL="0" indent="0">
              <a:buNone/>
            </a:pPr>
            <a:r>
              <a:rPr lang="en-US" b="1" dirty="0">
                <a:solidFill>
                  <a:srgbClr val="FF0000"/>
                </a:solidFill>
              </a:rPr>
              <a:t>How good is </a:t>
            </a:r>
            <a:r>
              <a:rPr lang="en-US" b="1" dirty="0" err="1">
                <a:solidFill>
                  <a:srgbClr val="FF0000"/>
                </a:solidFill>
              </a:rPr>
              <a:t>behaviour</a:t>
            </a:r>
            <a:r>
              <a:rPr lang="en-US" b="1" dirty="0">
                <a:solidFill>
                  <a:srgbClr val="FF0000"/>
                </a:solidFill>
              </a:rPr>
              <a:t> in your school?</a:t>
            </a:r>
          </a:p>
          <a:p>
            <a:pPr marL="514350" indent="-514350">
              <a:buAutoNum type="arabicPeriod"/>
            </a:pPr>
            <a:r>
              <a:rPr lang="en-US" dirty="0"/>
              <a:t>Policy</a:t>
            </a:r>
          </a:p>
          <a:p>
            <a:pPr marL="514350" indent="-514350">
              <a:buAutoNum type="arabicPeriod"/>
            </a:pPr>
            <a:r>
              <a:rPr lang="en-US" dirty="0"/>
              <a:t>Culture</a:t>
            </a:r>
          </a:p>
          <a:p>
            <a:pPr marL="514350" indent="-514350">
              <a:buAutoNum type="arabicPeriod"/>
            </a:pPr>
            <a:r>
              <a:rPr lang="en-US" dirty="0"/>
              <a:t>Day to Day</a:t>
            </a:r>
          </a:p>
          <a:p>
            <a:pPr marL="514350" indent="-514350">
              <a:buFont typeface="+mj-lt"/>
              <a:buAutoNum type="arabicPeriod"/>
            </a:pPr>
            <a:r>
              <a:rPr lang="en-US" dirty="0"/>
              <a:t>Consistency</a:t>
            </a:r>
          </a:p>
          <a:p>
            <a:pPr marL="0" indent="0">
              <a:buNone/>
            </a:pPr>
            <a:r>
              <a:rPr lang="en-US" dirty="0"/>
              <a:t>4. Challenging children</a:t>
            </a:r>
          </a:p>
          <a:p>
            <a:pPr marL="0" indent="0">
              <a:buNone/>
            </a:pPr>
            <a:endParaRPr lang="en-US" dirty="0"/>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32929543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7A5-4A71-B612-5275-1D072F8A91C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602AECC-09D7-3D3F-A4BD-6B12F1ECC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763" y="548680"/>
            <a:ext cx="8124474" cy="5577483"/>
          </a:xfrm>
        </p:spPr>
      </p:pic>
    </p:spTree>
    <p:extLst>
      <p:ext uri="{BB962C8B-B14F-4D97-AF65-F5344CB8AC3E}">
        <p14:creationId xmlns:p14="http://schemas.microsoft.com/office/powerpoint/2010/main" val="3669951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E9CA-1BBC-57B4-7550-686C50BD41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425D91-0CBB-8213-06FF-F4E27160D3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548680"/>
            <a:ext cx="8229600" cy="5568737"/>
          </a:xfrm>
        </p:spPr>
      </p:pic>
    </p:spTree>
    <p:extLst>
      <p:ext uri="{BB962C8B-B14F-4D97-AF65-F5344CB8AC3E}">
        <p14:creationId xmlns:p14="http://schemas.microsoft.com/office/powerpoint/2010/main" val="3145772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E1D3-C55D-0146-8726-0440B9046C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0B7025-C8C4-491D-2480-907912F76D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997" y="548680"/>
            <a:ext cx="8343506" cy="5577483"/>
          </a:xfrm>
        </p:spPr>
      </p:pic>
    </p:spTree>
    <p:extLst>
      <p:ext uri="{BB962C8B-B14F-4D97-AF65-F5344CB8AC3E}">
        <p14:creationId xmlns:p14="http://schemas.microsoft.com/office/powerpoint/2010/main" val="126277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556A6-B1BB-09F8-A3A2-6C4773C8B4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DC0B10-DA18-E91C-DC7E-B1871BB351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386" y="476672"/>
            <a:ext cx="8087228" cy="5649491"/>
          </a:xfrm>
        </p:spPr>
      </p:pic>
    </p:spTree>
    <p:extLst>
      <p:ext uri="{BB962C8B-B14F-4D97-AF65-F5344CB8AC3E}">
        <p14:creationId xmlns:p14="http://schemas.microsoft.com/office/powerpoint/2010/main" val="177850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56C35-3B19-8EE2-6409-AB0AE9C6E034}"/>
              </a:ext>
            </a:extLst>
          </p:cNvPr>
          <p:cNvSpPr>
            <a:spLocks noGrp="1"/>
          </p:cNvSpPr>
          <p:nvPr>
            <p:ph type="title"/>
          </p:nvPr>
        </p:nvSpPr>
        <p:spPr/>
        <p:txBody>
          <a:bodyPr/>
          <a:lstStyle/>
          <a:p>
            <a:r>
              <a:rPr lang="en-US" sz="3600" b="1" dirty="0"/>
              <a:t>What was acceptable 30 years ago?</a:t>
            </a:r>
          </a:p>
        </p:txBody>
      </p:sp>
      <p:pic>
        <p:nvPicPr>
          <p:cNvPr id="2050" name="Picture 2" descr="Corporal punishment in an American school in the 1960s. 19 States still...  | Download Scientific Diagram">
            <a:extLst>
              <a:ext uri="{FF2B5EF4-FFF2-40B4-BE49-F238E27FC236}">
                <a16:creationId xmlns:a16="http://schemas.microsoft.com/office/drawing/2014/main" id="{752E0AB3-41DC-5434-F37C-4F3E67B2F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7638"/>
            <a:ext cx="2703444" cy="20113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y I'm glad corporal punishment is now only found in books | Children's  books | The Guardian">
            <a:extLst>
              <a:ext uri="{FF2B5EF4-FFF2-40B4-BE49-F238E27FC236}">
                <a16:creationId xmlns:a16="http://schemas.microsoft.com/office/drawing/2014/main" id="{6DF7981F-399F-36DA-CA95-7107A3591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025" y="3717032"/>
            <a:ext cx="36830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xas schools bring back corporal punishment for bad behaviour | The  Independent | The Independent">
            <a:extLst>
              <a:ext uri="{FF2B5EF4-FFF2-40B4-BE49-F238E27FC236}">
                <a16:creationId xmlns:a16="http://schemas.microsoft.com/office/drawing/2014/main" id="{53D5CD7D-42B1-5519-EFC2-79E8FCB1190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45913" y="1336300"/>
            <a:ext cx="2400021" cy="1804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0B9A00-89F6-CE38-FFD5-70A2C27681B3}"/>
              </a:ext>
            </a:extLst>
          </p:cNvPr>
          <p:cNvSpPr txBox="1"/>
          <p:nvPr/>
        </p:nvSpPr>
        <p:spPr>
          <a:xfrm>
            <a:off x="467544" y="5926832"/>
            <a:ext cx="8280920" cy="369332"/>
          </a:xfrm>
          <a:prstGeom prst="rect">
            <a:avLst/>
          </a:prstGeom>
          <a:noFill/>
        </p:spPr>
        <p:txBody>
          <a:bodyPr wrap="square" rtlCol="0">
            <a:spAutoFit/>
          </a:bodyPr>
          <a:lstStyle/>
          <a:p>
            <a:r>
              <a:rPr lang="en-US" b="1" dirty="0"/>
              <a:t>How will isolation rooms and detentions be viewed in 30 years?</a:t>
            </a:r>
          </a:p>
        </p:txBody>
      </p:sp>
    </p:spTree>
    <p:extLst>
      <p:ext uri="{BB962C8B-B14F-4D97-AF65-F5344CB8AC3E}">
        <p14:creationId xmlns:p14="http://schemas.microsoft.com/office/powerpoint/2010/main" val="37609905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F42A-5E8D-7C37-8695-238AFAED31E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45166F4-49EB-A1FF-B9A4-F42E08D681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549" y="692696"/>
            <a:ext cx="8129672" cy="5433467"/>
          </a:xfrm>
        </p:spPr>
      </p:pic>
    </p:spTree>
    <p:extLst>
      <p:ext uri="{BB962C8B-B14F-4D97-AF65-F5344CB8AC3E}">
        <p14:creationId xmlns:p14="http://schemas.microsoft.com/office/powerpoint/2010/main" val="13673295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13906221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err="1"/>
              <a:t>Ofsted</a:t>
            </a:r>
            <a:r>
              <a:rPr lang="en-US" b="1" dirty="0"/>
              <a:t> Research</a:t>
            </a:r>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a:p>
            <a:pPr eaLnBrk="1" fontAlgn="auto" hangingPunct="1">
              <a:spcBef>
                <a:spcPts val="0"/>
              </a:spcBef>
              <a:spcAft>
                <a:spcPts val="0"/>
              </a:spcAft>
            </a:pPr>
            <a:r>
              <a:rPr lang="en-US" sz="2000" b="1" dirty="0">
                <a:solidFill>
                  <a:srgbClr val="FF0000"/>
                </a:solidFill>
              </a:rPr>
              <a:t>Expectations</a:t>
            </a:r>
            <a:r>
              <a:rPr lang="en-US" sz="2000" dirty="0"/>
              <a:t> </a:t>
            </a:r>
            <a:r>
              <a:rPr lang="mr-IN" sz="2000" dirty="0"/>
              <a:t>–</a:t>
            </a:r>
            <a:r>
              <a:rPr lang="en-US" sz="2000" dirty="0"/>
              <a:t> teachers given a list of who would bloom</a:t>
            </a:r>
            <a:r>
              <a:rPr lang="mr-IN" sz="2000" dirty="0"/>
              <a:t>…</a:t>
            </a:r>
            <a:r>
              <a:rPr lang="en-US" sz="2000" dirty="0"/>
              <a:t>and they did (Rosenthal and Jacobsen) Expectations have been found to be related to ethnicity, gender and background. </a:t>
            </a:r>
            <a:r>
              <a:rPr lang="en-US" sz="2000" b="1" dirty="0">
                <a:solidFill>
                  <a:srgbClr val="FF0000"/>
                </a:solidFill>
              </a:rPr>
              <a:t>Know your groups, ambitious curriculum</a:t>
            </a:r>
          </a:p>
          <a:p>
            <a:pPr eaLnBrk="1" fontAlgn="auto" hangingPunct="1">
              <a:spcBef>
                <a:spcPts val="0"/>
              </a:spcBef>
              <a:spcAft>
                <a:spcPts val="0"/>
              </a:spcAft>
            </a:pPr>
            <a:r>
              <a:rPr lang="en-US" sz="2000" b="1" dirty="0">
                <a:solidFill>
                  <a:srgbClr val="FF0000"/>
                </a:solidFill>
              </a:rPr>
              <a:t>Attendance and attainment link </a:t>
            </a:r>
          </a:p>
          <a:p>
            <a:pPr eaLnBrk="1" fontAlgn="auto" hangingPunct="1">
              <a:spcBef>
                <a:spcPts val="0"/>
              </a:spcBef>
              <a:spcAft>
                <a:spcPts val="0"/>
              </a:spcAft>
            </a:pPr>
            <a:r>
              <a:rPr lang="en-US" sz="2000" b="1" dirty="0" err="1">
                <a:solidFill>
                  <a:srgbClr val="FF0000"/>
                </a:solidFill>
              </a:rPr>
              <a:t>Behaviour</a:t>
            </a:r>
            <a:r>
              <a:rPr lang="en-US" sz="2000" b="1" dirty="0">
                <a:solidFill>
                  <a:srgbClr val="FF0000"/>
                </a:solidFill>
              </a:rPr>
              <a:t> and attainment </a:t>
            </a:r>
            <a:r>
              <a:rPr lang="mr-IN" sz="2000" dirty="0"/>
              <a:t>–</a:t>
            </a:r>
            <a:r>
              <a:rPr lang="en-US" sz="2000" dirty="0"/>
              <a:t> </a:t>
            </a:r>
            <a:r>
              <a:rPr lang="en-US" sz="2000" dirty="0" err="1"/>
              <a:t>maximising</a:t>
            </a:r>
            <a:r>
              <a:rPr lang="en-US" sz="2000" dirty="0"/>
              <a:t> time on task, </a:t>
            </a:r>
            <a:r>
              <a:rPr lang="en-US" sz="2000" dirty="0" err="1"/>
              <a:t>minimising</a:t>
            </a:r>
            <a:r>
              <a:rPr lang="en-US" sz="2000" dirty="0"/>
              <a:t> bullying, disciplined environment.  Whole school </a:t>
            </a:r>
            <a:r>
              <a:rPr lang="en-US" sz="2000" dirty="0" err="1"/>
              <a:t>behaviour</a:t>
            </a:r>
            <a:r>
              <a:rPr lang="en-US" sz="2000" dirty="0"/>
              <a:t> policy  - in school </a:t>
            </a:r>
            <a:r>
              <a:rPr lang="en-US" sz="2000" dirty="0" err="1"/>
              <a:t>behaviour</a:t>
            </a:r>
            <a:r>
              <a:rPr lang="en-US" sz="2000" dirty="0"/>
              <a:t> but </a:t>
            </a:r>
            <a:r>
              <a:rPr lang="en-US" sz="2000" dirty="0" err="1"/>
              <a:t>behaviours</a:t>
            </a:r>
            <a:r>
              <a:rPr lang="en-US" sz="2000" dirty="0"/>
              <a:t> outside of school as well </a:t>
            </a:r>
            <a:r>
              <a:rPr lang="en-US" sz="2000" dirty="0" err="1"/>
              <a:t>e.g</a:t>
            </a:r>
            <a:r>
              <a:rPr lang="en-US" sz="2000" dirty="0"/>
              <a:t> social media, school culture, leadership and pupil teacher </a:t>
            </a:r>
            <a:r>
              <a:rPr lang="en-US" sz="2000" dirty="0" err="1"/>
              <a:t>behaviours</a:t>
            </a:r>
            <a:r>
              <a:rPr lang="en-US" sz="2000" dirty="0"/>
              <a:t>.</a:t>
            </a:r>
          </a:p>
          <a:p>
            <a:pPr eaLnBrk="1" fontAlgn="auto" hangingPunct="1">
              <a:spcBef>
                <a:spcPts val="0"/>
              </a:spcBef>
              <a:spcAft>
                <a:spcPts val="0"/>
              </a:spcAft>
            </a:pPr>
            <a:r>
              <a:rPr lang="en-US" sz="2000" b="1" dirty="0">
                <a:solidFill>
                  <a:srgbClr val="FF0000"/>
                </a:solidFill>
              </a:rPr>
              <a:t>Consistency</a:t>
            </a:r>
            <a:r>
              <a:rPr lang="mr-IN" sz="2000" dirty="0"/>
              <a:t>…</a:t>
            </a:r>
            <a:r>
              <a:rPr lang="en-GB" sz="2000" dirty="0"/>
              <a:t>fairness 2017 </a:t>
            </a:r>
            <a:r>
              <a:rPr lang="en-GB" sz="2000" dirty="0" err="1"/>
              <a:t>DfE</a:t>
            </a:r>
            <a:r>
              <a:rPr lang="en-GB" sz="2000" dirty="0"/>
              <a:t> study </a:t>
            </a:r>
            <a:r>
              <a:rPr lang="mr-IN" sz="2000" dirty="0"/>
              <a:t>–</a:t>
            </a:r>
            <a:r>
              <a:rPr lang="en-GB" sz="2000" dirty="0"/>
              <a:t> visible school leaders, expectations communicated, consistency, staff and parental commitment, leaders supporting staff, attention to detail. Exclusions last resort.. Impact on child</a:t>
            </a:r>
          </a:p>
          <a:p>
            <a:pPr eaLnBrk="1" fontAlgn="auto" hangingPunct="1">
              <a:spcBef>
                <a:spcPts val="0"/>
              </a:spcBef>
              <a:spcAft>
                <a:spcPts val="0"/>
              </a:spcAft>
            </a:pPr>
            <a:r>
              <a:rPr lang="en-GB" sz="2000" b="1" dirty="0">
                <a:solidFill>
                  <a:srgbClr val="FF0000"/>
                </a:solidFill>
              </a:rPr>
              <a:t>Bullying and discrimination </a:t>
            </a:r>
            <a:r>
              <a:rPr lang="mr-IN" sz="2000" dirty="0"/>
              <a:t>–</a:t>
            </a:r>
            <a:r>
              <a:rPr lang="en-GB" sz="2000" dirty="0"/>
              <a:t> particularly affect pupils with affected characteristics. No evidence that bullying has negative impact on attainment.  Schools DO have an impact on bullying. Class size is not a factor. Bullying can be linked to school and </a:t>
            </a:r>
            <a:r>
              <a:rPr lang="en-GB" sz="2000" dirty="0" err="1"/>
              <a:t>classoom</a:t>
            </a:r>
            <a:r>
              <a:rPr lang="en-GB" sz="2000" dirty="0"/>
              <a:t> culture. </a:t>
            </a:r>
          </a:p>
          <a:p>
            <a:pPr marL="0" indent="0" eaLnBrk="1" fontAlgn="auto" hangingPunct="1">
              <a:spcBef>
                <a:spcPts val="0"/>
              </a:spcBef>
              <a:spcAft>
                <a:spcPts val="0"/>
              </a:spcAft>
              <a:buNone/>
            </a:pPr>
            <a:endParaRPr lang="en-GB" sz="2000" dirty="0"/>
          </a:p>
          <a:p>
            <a:pPr marL="0" indent="0" eaLnBrk="1" fontAlgn="auto" hangingPunct="1">
              <a:spcBef>
                <a:spcPts val="0"/>
              </a:spcBef>
              <a:spcAft>
                <a:spcPts val="0"/>
              </a:spcAft>
              <a:buNone/>
            </a:pPr>
            <a:r>
              <a:rPr lang="en-GB" sz="2000" b="1" dirty="0">
                <a:solidFill>
                  <a:srgbClr val="FF0000"/>
                </a:solidFill>
              </a:rPr>
              <a:t>How do you ensure behaviour is conducive to learning?</a:t>
            </a:r>
          </a:p>
          <a:p>
            <a:pPr eaLnBrk="1" fontAlgn="auto" hangingPunct="1">
              <a:spcBef>
                <a:spcPts val="0"/>
              </a:spcBef>
              <a:spcAft>
                <a:spcPts val="0"/>
              </a:spcAft>
            </a:pPr>
            <a:endParaRPr lang="en-US" sz="2000" dirty="0"/>
          </a:p>
          <a:p>
            <a:pPr eaLnBrk="1" fontAlgn="auto" hangingPunct="1">
              <a:spcBef>
                <a:spcPts val="0"/>
              </a:spcBef>
              <a:spcAft>
                <a:spcPts val="0"/>
              </a:spcAft>
            </a:pPr>
            <a:endParaRPr lang="en-US" sz="2400" b="1" dirty="0">
              <a:solidFill>
                <a:srgbClr val="FF0000"/>
              </a:solidFill>
            </a:endParaRPr>
          </a:p>
        </p:txBody>
      </p:sp>
      <p:pic>
        <p:nvPicPr>
          <p:cNvPr id="4" name="Picture 3">
            <a:extLst>
              <a:ext uri="{FF2B5EF4-FFF2-40B4-BE49-F238E27FC236}">
                <a16:creationId xmlns:a16="http://schemas.microsoft.com/office/drawing/2014/main" id="{3703ED0B-1707-4743-8DFD-231E03F37552}"/>
              </a:ext>
            </a:extLst>
          </p:cNvPr>
          <p:cNvPicPr>
            <a:picLocks noChangeAspect="1"/>
          </p:cNvPicPr>
          <p:nvPr/>
        </p:nvPicPr>
        <p:blipFill>
          <a:blip r:embed="rId2"/>
          <a:stretch>
            <a:fillRect/>
          </a:stretch>
        </p:blipFill>
        <p:spPr>
          <a:xfrm>
            <a:off x="6876256" y="404664"/>
            <a:ext cx="1387872" cy="728633"/>
          </a:xfrm>
          <a:prstGeom prst="rect">
            <a:avLst/>
          </a:prstGeom>
        </p:spPr>
      </p:pic>
    </p:spTree>
    <p:extLst>
      <p:ext uri="{BB962C8B-B14F-4D97-AF65-F5344CB8AC3E}">
        <p14:creationId xmlns:p14="http://schemas.microsoft.com/office/powerpoint/2010/main" val="14358796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How are you developing ‘character’ and personal skills such as resilience?</a:t>
            </a:r>
          </a:p>
          <a:p>
            <a:pPr marL="514350" indent="-514350">
              <a:buAutoNum type="arabicPeriod"/>
            </a:pPr>
            <a:r>
              <a:rPr lang="en-US" dirty="0"/>
              <a:t>Expectations</a:t>
            </a:r>
          </a:p>
          <a:p>
            <a:pPr marL="514350" indent="-514350">
              <a:buAutoNum type="arabicPeriod"/>
            </a:pPr>
            <a:r>
              <a:rPr lang="en-US" dirty="0"/>
              <a:t>Attendance</a:t>
            </a:r>
          </a:p>
          <a:p>
            <a:pPr marL="514350" indent="-514350">
              <a:buAutoNum type="arabicPeriod"/>
            </a:pPr>
            <a:r>
              <a:rPr lang="en-US" dirty="0" err="1"/>
              <a:t>Behaviour</a:t>
            </a:r>
            <a:r>
              <a:rPr lang="en-US" dirty="0"/>
              <a:t> </a:t>
            </a:r>
          </a:p>
          <a:p>
            <a:pPr marL="514350" indent="-514350">
              <a:buAutoNum type="arabicPeriod"/>
            </a:pPr>
            <a:r>
              <a:rPr lang="en-US" dirty="0"/>
              <a:t>Consistency</a:t>
            </a:r>
          </a:p>
          <a:p>
            <a:pPr marL="514350" indent="-514350">
              <a:buAutoNum type="arabicPeriod"/>
            </a:pPr>
            <a:r>
              <a:rPr lang="en-US" dirty="0"/>
              <a:t>Bullying and discrimination</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33409512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11082612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08939-95AD-BA46-BC08-815D3DC87FE1}"/>
              </a:ext>
            </a:extLst>
          </p:cNvPr>
          <p:cNvSpPr>
            <a:spLocks noGrp="1"/>
          </p:cNvSpPr>
          <p:nvPr>
            <p:ph idx="1"/>
          </p:nvPr>
        </p:nvSpPr>
        <p:spPr>
          <a:xfrm>
            <a:off x="395536" y="260648"/>
            <a:ext cx="8229600" cy="5544616"/>
          </a:xfrm>
        </p:spPr>
        <p:txBody>
          <a:bodyPr/>
          <a:lstStyle/>
          <a:p>
            <a:r>
              <a:rPr lang="en-GB" sz="2000" dirty="0"/>
              <a:t>Inspectors will hold discussions with pupils and staff to collate evidence concerning all aspects of pupils’ behaviour. </a:t>
            </a:r>
            <a:r>
              <a:rPr lang="en-GB" sz="2000" b="1" dirty="0">
                <a:solidFill>
                  <a:srgbClr val="FF0000"/>
                </a:solidFill>
              </a:rPr>
              <a:t>Inspectors will select the staff who are likely to be most affected by challenging behaviour</a:t>
            </a:r>
            <a:r>
              <a:rPr lang="en-GB" sz="2000" dirty="0"/>
              <a:t>, e.g. NQTs, to assess the support your school provides. </a:t>
            </a:r>
          </a:p>
          <a:p>
            <a:endParaRPr lang="en-GB" sz="2000" dirty="0"/>
          </a:p>
          <a:p>
            <a:r>
              <a:rPr lang="en-GB" sz="2000" dirty="0"/>
              <a:t>Pupils chosen for interviews will come from a </a:t>
            </a:r>
            <a:r>
              <a:rPr lang="en-GB" sz="2000" b="1" dirty="0">
                <a:solidFill>
                  <a:srgbClr val="FF0000"/>
                </a:solidFill>
              </a:rPr>
              <a:t>variety of backgrounds</a:t>
            </a:r>
            <a:r>
              <a:rPr lang="en-GB" sz="2000" dirty="0"/>
              <a:t>, providing a range of evidence concerning your school’s approach to behaviour. If any pupils have been referred to the LA, the experience of these pupils will be evaluated – a small sample will be investigated to analyse the thoroughness of follow-up procedures. </a:t>
            </a:r>
          </a:p>
          <a:p>
            <a:endParaRPr lang="en-GB" sz="2000" dirty="0"/>
          </a:p>
          <a:p>
            <a:r>
              <a:rPr lang="en-GB" sz="2000" b="1" dirty="0">
                <a:solidFill>
                  <a:srgbClr val="FF0000"/>
                </a:solidFill>
              </a:rPr>
              <a:t>Pupils with SEND, LAC, pupils with medical needs and pupils with mental health needs will also be sampled </a:t>
            </a:r>
            <a:r>
              <a:rPr lang="en-GB" sz="2000" dirty="0"/>
              <a:t>to investigate how your school works alongside multi-agency groups, to establish whether pupils are receiving effective support. Inspectors will also check whether you consistently follow the Equality Act 2010 and the SEND code of practice. </a:t>
            </a:r>
          </a:p>
          <a:p>
            <a:endParaRPr lang="en-GB" sz="1800" dirty="0"/>
          </a:p>
          <a:p>
            <a:endParaRPr lang="en-US" sz="1800" dirty="0"/>
          </a:p>
        </p:txBody>
      </p:sp>
      <p:pic>
        <p:nvPicPr>
          <p:cNvPr id="2" name="Picture 1">
            <a:extLst>
              <a:ext uri="{FF2B5EF4-FFF2-40B4-BE49-F238E27FC236}">
                <a16:creationId xmlns:a16="http://schemas.microsoft.com/office/drawing/2014/main" id="{62C1D3E7-4A9B-9741-ACC7-C562EF2231C9}"/>
              </a:ext>
            </a:extLst>
          </p:cNvPr>
          <p:cNvPicPr>
            <a:picLocks noChangeAspect="1"/>
          </p:cNvPicPr>
          <p:nvPr/>
        </p:nvPicPr>
        <p:blipFill>
          <a:blip r:embed="rId2"/>
          <a:stretch>
            <a:fillRect/>
          </a:stretch>
        </p:blipFill>
        <p:spPr>
          <a:xfrm>
            <a:off x="7092280" y="5166977"/>
            <a:ext cx="1937544" cy="1430375"/>
          </a:xfrm>
          <a:prstGeom prst="rect">
            <a:avLst/>
          </a:prstGeom>
        </p:spPr>
      </p:pic>
    </p:spTree>
    <p:extLst>
      <p:ext uri="{BB962C8B-B14F-4D97-AF65-F5344CB8AC3E}">
        <p14:creationId xmlns:p14="http://schemas.microsoft.com/office/powerpoint/2010/main" val="10434105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20873446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66303-6FC4-B741-83E2-372CD9A04646}"/>
              </a:ext>
            </a:extLst>
          </p:cNvPr>
          <p:cNvSpPr>
            <a:spLocks noGrp="1"/>
          </p:cNvSpPr>
          <p:nvPr>
            <p:ph idx="1"/>
          </p:nvPr>
        </p:nvSpPr>
        <p:spPr>
          <a:xfrm>
            <a:off x="395536" y="404664"/>
            <a:ext cx="8435280" cy="5763505"/>
          </a:xfrm>
        </p:spPr>
        <p:txBody>
          <a:bodyPr/>
          <a:lstStyle/>
          <a:p>
            <a:r>
              <a:rPr lang="en-GB" dirty="0"/>
              <a:t>Pupils and </a:t>
            </a:r>
            <a:r>
              <a:rPr lang="en-GB" dirty="0">
                <a:solidFill>
                  <a:srgbClr val="FF0000"/>
                </a:solidFill>
              </a:rPr>
              <a:t>staff</a:t>
            </a:r>
            <a:r>
              <a:rPr lang="en-GB" dirty="0"/>
              <a:t> will be interviewed regarding their general opinions on the school environment, safeguarding, behaviour and discipline, and bullying. Following these interviews, inspectors will discuss the findings with school leaders. </a:t>
            </a:r>
          </a:p>
          <a:p>
            <a:endParaRPr lang="en-GB" dirty="0"/>
          </a:p>
          <a:p>
            <a:endParaRPr lang="en-GB" dirty="0"/>
          </a:p>
          <a:p>
            <a:endParaRPr lang="en-GB" dirty="0"/>
          </a:p>
          <a:p>
            <a:pPr marL="0" indent="0" algn="ctr">
              <a:buNone/>
            </a:pPr>
            <a:r>
              <a:rPr lang="en-GB" b="1" dirty="0">
                <a:solidFill>
                  <a:srgbClr val="FF0000"/>
                </a:solidFill>
              </a:rPr>
              <a:t>What do children, parents and staff say about behaviour?</a:t>
            </a:r>
          </a:p>
          <a:p>
            <a:endParaRPr lang="en-US" dirty="0"/>
          </a:p>
        </p:txBody>
      </p:sp>
      <p:pic>
        <p:nvPicPr>
          <p:cNvPr id="1026" name="Picture 2" descr="Google Issues a Warning About Guest Posting to Build Links - Search Engine  Journal">
            <a:extLst>
              <a:ext uri="{FF2B5EF4-FFF2-40B4-BE49-F238E27FC236}">
                <a16:creationId xmlns:a16="http://schemas.microsoft.com/office/drawing/2014/main" id="{9D38DA54-7B73-C74A-B736-210A7281BA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3212976"/>
            <a:ext cx="2411760" cy="12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951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24923826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82DA46-8A58-3841-8A1D-1AAF4412F9A9}"/>
              </a:ext>
            </a:extLst>
          </p:cNvPr>
          <p:cNvSpPr>
            <a:spLocks noGrp="1"/>
          </p:cNvSpPr>
          <p:nvPr>
            <p:ph idx="1"/>
          </p:nvPr>
        </p:nvSpPr>
        <p:spPr>
          <a:xfrm>
            <a:off x="457200" y="116632"/>
            <a:ext cx="8229600" cy="6009531"/>
          </a:xfrm>
        </p:spPr>
        <p:txBody>
          <a:bodyPr/>
          <a:lstStyle/>
          <a:p>
            <a:pPr marL="0" indent="0">
              <a:buNone/>
            </a:pPr>
            <a:r>
              <a:rPr lang="en-GB" sz="2400" b="1" dirty="0"/>
              <a:t>What will they do…</a:t>
            </a:r>
          </a:p>
          <a:p>
            <a:pPr marL="0" indent="0">
              <a:buNone/>
            </a:pPr>
            <a:endParaRPr lang="en-GB" sz="2400" dirty="0"/>
          </a:p>
          <a:p>
            <a:r>
              <a:rPr lang="en-GB" sz="2400" dirty="0"/>
              <a:t>Observing pupils’ behaviour throughout the day looking for how consistently the behaviour policy is applied.</a:t>
            </a:r>
          </a:p>
          <a:p>
            <a:pPr marL="0" indent="0">
              <a:buNone/>
            </a:pPr>
            <a:endParaRPr lang="en-GB" sz="2400" dirty="0"/>
          </a:p>
          <a:p>
            <a:r>
              <a:rPr lang="en-GB" sz="2400" dirty="0"/>
              <a:t>Observing pupils’ </a:t>
            </a:r>
            <a:r>
              <a:rPr lang="en-GB" sz="2400" b="1" dirty="0"/>
              <a:t>behaviour during break and lunch times</a:t>
            </a:r>
            <a:r>
              <a:rPr lang="en-GB" sz="2400" dirty="0"/>
              <a:t>, in between classes, at before- and after-school clubs, and in their engagement with staff – </a:t>
            </a:r>
            <a:r>
              <a:rPr lang="en-GB" sz="2400" b="1" dirty="0">
                <a:solidFill>
                  <a:srgbClr val="FF0000"/>
                </a:solidFill>
              </a:rPr>
              <a:t>Consistency – non negotiables</a:t>
            </a:r>
          </a:p>
          <a:p>
            <a:pPr marL="0" indent="0">
              <a:buNone/>
            </a:pPr>
            <a:endParaRPr lang="en-GB" sz="2400" b="1" dirty="0">
              <a:solidFill>
                <a:srgbClr val="FF0000"/>
              </a:solidFill>
            </a:endParaRPr>
          </a:p>
          <a:p>
            <a:r>
              <a:rPr lang="en-GB" sz="2400" dirty="0"/>
              <a:t>Assessing the </a:t>
            </a:r>
            <a:r>
              <a:rPr lang="en-GB" sz="2400" b="1" dirty="0"/>
              <a:t>punctuality</a:t>
            </a:r>
            <a:r>
              <a:rPr lang="en-GB" sz="2400" dirty="0"/>
              <a:t> of pupils arriving at school and at lessons. Observing whether pupils </a:t>
            </a:r>
            <a:r>
              <a:rPr lang="en-GB" sz="2400" b="1" dirty="0"/>
              <a:t>display good manners </a:t>
            </a:r>
            <a:r>
              <a:rPr lang="en-GB" sz="2400" dirty="0"/>
              <a:t>and respect towards each other and members of staff, and whether they </a:t>
            </a:r>
            <a:r>
              <a:rPr lang="en-GB" sz="2400" b="1" dirty="0"/>
              <a:t>take pride both in themselves and the s</a:t>
            </a:r>
            <a:r>
              <a:rPr lang="en-GB" sz="2400" dirty="0"/>
              <a:t>chool. </a:t>
            </a:r>
            <a:r>
              <a:rPr lang="en-GB" sz="2400" b="1" dirty="0">
                <a:solidFill>
                  <a:srgbClr val="FF0000"/>
                </a:solidFill>
              </a:rPr>
              <a:t>Consistency – non negotiables</a:t>
            </a:r>
            <a:endParaRPr lang="en-GB" sz="2400" dirty="0"/>
          </a:p>
          <a:p>
            <a:endParaRPr lang="en-GB" sz="2400" dirty="0"/>
          </a:p>
          <a:p>
            <a:endParaRPr lang="en-US" sz="1200" dirty="0"/>
          </a:p>
        </p:txBody>
      </p:sp>
      <p:pic>
        <p:nvPicPr>
          <p:cNvPr id="4" name="Picture 3">
            <a:extLst>
              <a:ext uri="{FF2B5EF4-FFF2-40B4-BE49-F238E27FC236}">
                <a16:creationId xmlns:a16="http://schemas.microsoft.com/office/drawing/2014/main" id="{93397946-FD6D-B948-B8B6-64418C1D18E1}"/>
              </a:ext>
            </a:extLst>
          </p:cNvPr>
          <p:cNvPicPr>
            <a:picLocks noChangeAspect="1"/>
          </p:cNvPicPr>
          <p:nvPr/>
        </p:nvPicPr>
        <p:blipFill>
          <a:blip r:embed="rId2"/>
          <a:stretch>
            <a:fillRect/>
          </a:stretch>
        </p:blipFill>
        <p:spPr>
          <a:xfrm>
            <a:off x="7308304" y="5347594"/>
            <a:ext cx="1628288" cy="1202069"/>
          </a:xfrm>
          <a:prstGeom prst="rect">
            <a:avLst/>
          </a:prstGeom>
        </p:spPr>
      </p:pic>
    </p:spTree>
    <p:extLst>
      <p:ext uri="{BB962C8B-B14F-4D97-AF65-F5344CB8AC3E}">
        <p14:creationId xmlns:p14="http://schemas.microsoft.com/office/powerpoint/2010/main" val="282797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B4ADF-2A6B-5C7B-ECCE-3F828110C099}"/>
              </a:ext>
            </a:extLst>
          </p:cNvPr>
          <p:cNvSpPr>
            <a:spLocks noGrp="1"/>
          </p:cNvSpPr>
          <p:nvPr>
            <p:ph idx="1"/>
          </p:nvPr>
        </p:nvSpPr>
        <p:spPr>
          <a:xfrm>
            <a:off x="628650" y="332656"/>
            <a:ext cx="7886700" cy="5844307"/>
          </a:xfrm>
        </p:spPr>
        <p:txBody>
          <a:bodyPr>
            <a:normAutofit fontScale="92500" lnSpcReduction="20000"/>
          </a:bodyPr>
          <a:lstStyle/>
          <a:p>
            <a:r>
              <a:rPr lang="en-US" sz="3300" dirty="0"/>
              <a:t>Lunchtime detentions leads to children only behaving well when adults watching. Why do schools decide to crush bad </a:t>
            </a:r>
            <a:r>
              <a:rPr lang="en-US" sz="3300" dirty="0" err="1"/>
              <a:t>behaviours</a:t>
            </a:r>
            <a:r>
              <a:rPr lang="en-US" sz="3300" dirty="0"/>
              <a:t> with punishment when the alternative is to grow positive </a:t>
            </a:r>
            <a:r>
              <a:rPr lang="en-US" sz="3300" dirty="0" err="1"/>
              <a:t>behaviours</a:t>
            </a:r>
            <a:r>
              <a:rPr lang="en-US" sz="3300" dirty="0"/>
              <a:t> with kindness and love?</a:t>
            </a:r>
          </a:p>
          <a:p>
            <a:endParaRPr lang="en-US" sz="3300" dirty="0"/>
          </a:p>
          <a:p>
            <a:r>
              <a:rPr lang="en-US" sz="3300" b="1" dirty="0">
                <a:solidFill>
                  <a:srgbClr val="FF0000"/>
                </a:solidFill>
              </a:rPr>
              <a:t>Visible/tangible consistency with visible kindness </a:t>
            </a:r>
            <a:r>
              <a:rPr lang="en-US" sz="3300" dirty="0"/>
              <a:t>allows exceptional </a:t>
            </a:r>
            <a:r>
              <a:rPr lang="en-US" sz="3300" dirty="0" err="1"/>
              <a:t>behaviour</a:t>
            </a:r>
            <a:r>
              <a:rPr lang="en-US" sz="3300" dirty="0"/>
              <a:t> however the missing link in most schools is -  </a:t>
            </a:r>
            <a:r>
              <a:rPr lang="en-US" sz="3300" b="1" dirty="0" err="1">
                <a:solidFill>
                  <a:srgbClr val="FF0000"/>
                </a:solidFill>
              </a:rPr>
              <a:t>consistencey</a:t>
            </a:r>
            <a:r>
              <a:rPr lang="en-US" sz="3300" b="1" dirty="0">
                <a:solidFill>
                  <a:srgbClr val="FF0000"/>
                </a:solidFill>
              </a:rPr>
              <a:t> between adults. </a:t>
            </a:r>
          </a:p>
          <a:p>
            <a:endParaRPr lang="en-US" sz="3300" dirty="0"/>
          </a:p>
          <a:p>
            <a:r>
              <a:rPr lang="en-US" sz="3300" dirty="0" err="1"/>
              <a:t>Behaviour</a:t>
            </a:r>
            <a:r>
              <a:rPr lang="en-US" sz="3300" dirty="0"/>
              <a:t> management is a team sport, discipline and there must be no gaps between adults on what matters. </a:t>
            </a:r>
          </a:p>
          <a:p>
            <a:endParaRPr lang="en-US" dirty="0"/>
          </a:p>
          <a:p>
            <a:pPr marL="0" indent="0">
              <a:buNone/>
            </a:pPr>
            <a:endParaRPr lang="en-US" dirty="0"/>
          </a:p>
        </p:txBody>
      </p:sp>
      <p:pic>
        <p:nvPicPr>
          <p:cNvPr id="21506" name="Picture 2" descr="The A-Team - Wikipedia">
            <a:extLst>
              <a:ext uri="{FF2B5EF4-FFF2-40B4-BE49-F238E27FC236}">
                <a16:creationId xmlns:a16="http://schemas.microsoft.com/office/drawing/2014/main" id="{B2F579F5-FF94-0649-F7CE-68A3E316A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646738"/>
            <a:ext cx="1397000" cy="106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050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5205357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C206-2F4D-424B-84CD-9857B76188C9}"/>
              </a:ext>
            </a:extLst>
          </p:cNvPr>
          <p:cNvSpPr>
            <a:spLocks noGrp="1"/>
          </p:cNvSpPr>
          <p:nvPr>
            <p:ph type="title"/>
          </p:nvPr>
        </p:nvSpPr>
        <p:spPr/>
        <p:txBody>
          <a:bodyPr/>
          <a:lstStyle/>
          <a:p>
            <a:r>
              <a:rPr lang="en-US" b="1" dirty="0" err="1"/>
              <a:t>Behaviour</a:t>
            </a:r>
            <a:r>
              <a:rPr lang="en-US" b="1" dirty="0"/>
              <a:t> Strategy 2022</a:t>
            </a:r>
          </a:p>
        </p:txBody>
      </p:sp>
      <p:sp>
        <p:nvSpPr>
          <p:cNvPr id="3" name="Content Placeholder 2">
            <a:extLst>
              <a:ext uri="{FF2B5EF4-FFF2-40B4-BE49-F238E27FC236}">
                <a16:creationId xmlns:a16="http://schemas.microsoft.com/office/drawing/2014/main" id="{0EAE204D-F997-CC46-BD32-6A4DFD8E60C9}"/>
              </a:ext>
            </a:extLst>
          </p:cNvPr>
          <p:cNvSpPr>
            <a:spLocks noGrp="1"/>
          </p:cNvSpPr>
          <p:nvPr>
            <p:ph idx="1"/>
          </p:nvPr>
        </p:nvSpPr>
        <p:spPr/>
        <p:txBody>
          <a:bodyPr/>
          <a:lstStyle/>
          <a:p>
            <a:pPr marL="0" indent="0" algn="l">
              <a:buNone/>
            </a:pPr>
            <a:r>
              <a:rPr lang="en-GB" sz="2400" b="1" i="0" u="none" strike="noStrike" dirty="0">
                <a:solidFill>
                  <a:srgbClr val="242424"/>
                </a:solidFill>
                <a:effectLst/>
                <a:latin typeface="Modern Era"/>
              </a:rPr>
              <a:t>1. Create a positive behaviour culture</a:t>
            </a:r>
            <a:br>
              <a:rPr lang="en-GB" sz="2400" dirty="0"/>
            </a:br>
            <a:r>
              <a:rPr lang="en-GB" sz="2400" b="1" i="0" u="none" strike="noStrike" dirty="0">
                <a:solidFill>
                  <a:srgbClr val="242424"/>
                </a:solidFill>
                <a:effectLst/>
                <a:latin typeface="Modern Era"/>
              </a:rPr>
              <a:t>2. Teach pupils what ‘good’ behaviour looks like</a:t>
            </a:r>
          </a:p>
          <a:p>
            <a:pPr marL="0" indent="0">
              <a:buNone/>
            </a:pPr>
            <a:r>
              <a:rPr lang="en-GB" sz="2400" b="1" i="0" u="none" strike="noStrike" dirty="0">
                <a:solidFill>
                  <a:srgbClr val="242424"/>
                </a:solidFill>
                <a:effectLst/>
                <a:latin typeface="Modern Era"/>
              </a:rPr>
              <a:t>3. Proactively support all pupils to meet the behaviour standard</a:t>
            </a:r>
          </a:p>
          <a:p>
            <a:pPr marL="0" indent="0">
              <a:buNone/>
            </a:pPr>
            <a:r>
              <a:rPr lang="en-GB" sz="2400" b="1" i="0" u="none" strike="noStrike" dirty="0">
                <a:solidFill>
                  <a:srgbClr val="242424"/>
                </a:solidFill>
                <a:effectLst/>
                <a:latin typeface="Modern Era"/>
              </a:rPr>
              <a:t>4. Respond predictably, promptly and assertively to misbehaviour</a:t>
            </a:r>
          </a:p>
          <a:p>
            <a:pPr marL="0" indent="0">
              <a:buNone/>
            </a:pPr>
            <a:r>
              <a:rPr lang="en-GB" sz="2400" b="1" i="0" u="none" strike="noStrike" dirty="0">
                <a:solidFill>
                  <a:srgbClr val="242424"/>
                </a:solidFill>
                <a:effectLst/>
                <a:latin typeface="Modern Era"/>
              </a:rPr>
              <a:t>5. How to support pupils following a sanction</a:t>
            </a:r>
          </a:p>
          <a:p>
            <a:endParaRPr lang="en-GB" sz="1800"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What actions have you taken in response to the behaviour strategy?</a:t>
            </a:r>
            <a:endPar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buNone/>
            </a:pPr>
            <a:endParaRPr lang="en-GB" sz="1800" dirty="0">
              <a:solidFill>
                <a:srgbClr val="242424"/>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1026" name="Picture 2" descr="Sticker: Good Behaviour - SuperStickers">
            <a:extLst>
              <a:ext uri="{FF2B5EF4-FFF2-40B4-BE49-F238E27FC236}">
                <a16:creationId xmlns:a16="http://schemas.microsoft.com/office/drawing/2014/main" id="{4BC1B4C4-DC7B-8344-A427-B26002543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509120"/>
            <a:ext cx="1906488" cy="190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073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28630595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6199-A252-2B46-9DBA-4D8DF5CF7A79}"/>
              </a:ext>
            </a:extLst>
          </p:cNvPr>
          <p:cNvSpPr>
            <a:spLocks noGrp="1"/>
          </p:cNvSpPr>
          <p:nvPr>
            <p:ph type="title"/>
          </p:nvPr>
        </p:nvSpPr>
        <p:spPr/>
        <p:txBody>
          <a:bodyPr/>
          <a:lstStyle/>
          <a:p>
            <a:r>
              <a:rPr lang="en-US" b="1" dirty="0"/>
              <a:t>Attendance and Punctuality </a:t>
            </a:r>
          </a:p>
        </p:txBody>
      </p:sp>
      <p:sp>
        <p:nvSpPr>
          <p:cNvPr id="3" name="Content Placeholder 2">
            <a:extLst>
              <a:ext uri="{FF2B5EF4-FFF2-40B4-BE49-F238E27FC236}">
                <a16:creationId xmlns:a16="http://schemas.microsoft.com/office/drawing/2014/main" id="{480AA7E0-B519-A948-B754-23EB5EA3490A}"/>
              </a:ext>
            </a:extLst>
          </p:cNvPr>
          <p:cNvSpPr>
            <a:spLocks noGrp="1"/>
          </p:cNvSpPr>
          <p:nvPr>
            <p:ph idx="1"/>
          </p:nvPr>
        </p:nvSpPr>
        <p:spPr/>
        <p:txBody>
          <a:bodyPr/>
          <a:lstStyle/>
          <a:p>
            <a:r>
              <a:rPr lang="en-GB" sz="2000" dirty="0"/>
              <a:t>Published data, plus schools’ own data so far for this year – trends v blips? </a:t>
            </a:r>
          </a:p>
          <a:p>
            <a:r>
              <a:rPr lang="en-GB" sz="2000" dirty="0"/>
              <a:t>Groups? </a:t>
            </a:r>
          </a:p>
          <a:p>
            <a:r>
              <a:rPr lang="en-GB" sz="2000" dirty="0"/>
              <a:t>Impact of school’s initiatives and involvement of EWO etc. </a:t>
            </a:r>
          </a:p>
          <a:p>
            <a:r>
              <a:rPr lang="en-GB" sz="2000" dirty="0"/>
              <a:t>Observe entrance/s after the start of school – what happens to any late arrivals? Documentation? Policies? Any implications for safety? </a:t>
            </a:r>
          </a:p>
          <a:p>
            <a:r>
              <a:rPr lang="en-GB" sz="2000" dirty="0"/>
              <a:t>Time between lessons – is punctuality good between lessons so no time is wasted? </a:t>
            </a:r>
          </a:p>
          <a:p>
            <a:r>
              <a:rPr lang="en-GB" sz="2000" dirty="0"/>
              <a:t>How has the pandemic affected the school? How did you achieve best possible attendance? March 2020 to March 2021 will not form part of any judgement.</a:t>
            </a:r>
          </a:p>
          <a:p>
            <a:endParaRPr lang="en-GB" sz="2400" b="1" dirty="0">
              <a:solidFill>
                <a:srgbClr val="FF0000"/>
              </a:solidFill>
            </a:endParaRPr>
          </a:p>
          <a:p>
            <a:pPr marL="0" indent="0">
              <a:buNone/>
            </a:pPr>
            <a:r>
              <a:rPr lang="en-GB" sz="2000" b="1" dirty="0">
                <a:solidFill>
                  <a:srgbClr val="FF0000"/>
                </a:solidFill>
              </a:rPr>
              <a:t>How do you ensure attendance is in line with national averages?</a:t>
            </a:r>
          </a:p>
          <a:p>
            <a:pPr marL="0" indent="0">
              <a:buNone/>
            </a:pPr>
            <a:r>
              <a:rPr lang="en-GB" sz="2000" b="1" dirty="0">
                <a:solidFill>
                  <a:srgbClr val="FF0000"/>
                </a:solidFill>
              </a:rPr>
              <a:t>How do you support disadvantaged children to improve their attendance?</a:t>
            </a:r>
          </a:p>
          <a:p>
            <a:endParaRPr lang="en-US" dirty="0"/>
          </a:p>
        </p:txBody>
      </p:sp>
      <p:pic>
        <p:nvPicPr>
          <p:cNvPr id="4" name="Picture 3">
            <a:extLst>
              <a:ext uri="{FF2B5EF4-FFF2-40B4-BE49-F238E27FC236}">
                <a16:creationId xmlns:a16="http://schemas.microsoft.com/office/drawing/2014/main" id="{5416CC24-8C32-8B4B-B333-9AF97822BBEE}"/>
              </a:ext>
            </a:extLst>
          </p:cNvPr>
          <p:cNvPicPr>
            <a:picLocks noChangeAspect="1"/>
          </p:cNvPicPr>
          <p:nvPr/>
        </p:nvPicPr>
        <p:blipFill>
          <a:blip r:embed="rId2"/>
          <a:stretch>
            <a:fillRect/>
          </a:stretch>
        </p:blipFill>
        <p:spPr>
          <a:xfrm>
            <a:off x="7812360" y="2132856"/>
            <a:ext cx="1057589" cy="690958"/>
          </a:xfrm>
          <a:prstGeom prst="rect">
            <a:avLst/>
          </a:prstGeom>
        </p:spPr>
      </p:pic>
    </p:spTree>
    <p:extLst>
      <p:ext uri="{BB962C8B-B14F-4D97-AF65-F5344CB8AC3E}">
        <p14:creationId xmlns:p14="http://schemas.microsoft.com/office/powerpoint/2010/main" val="1909819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What are the attendance and persistent absence figures for the current cohort of pupils? (By group)</a:t>
            </a:r>
          </a:p>
          <a:p>
            <a:pPr marL="514350" indent="-514350">
              <a:buAutoNum type="arabicPeriod"/>
            </a:pPr>
            <a:r>
              <a:rPr lang="en-US" dirty="0"/>
              <a:t>Data analysis – key points</a:t>
            </a:r>
          </a:p>
          <a:p>
            <a:pPr marL="514350" indent="-514350">
              <a:buAutoNum type="arabicPeriod"/>
            </a:pPr>
            <a:r>
              <a:rPr lang="en-US" dirty="0"/>
              <a:t>Monitoring</a:t>
            </a:r>
          </a:p>
          <a:p>
            <a:pPr marL="514350" indent="-514350">
              <a:buAutoNum type="arabicPeriod"/>
            </a:pPr>
            <a:r>
              <a:rPr lang="en-US" dirty="0"/>
              <a:t>Partnership with Parents </a:t>
            </a:r>
          </a:p>
          <a:p>
            <a:pPr marL="514350" indent="-514350">
              <a:buAutoNum type="arabicPeriod"/>
            </a:pPr>
            <a:r>
              <a:rPr lang="en-US" dirty="0"/>
              <a:t>Working with other agencies</a:t>
            </a:r>
          </a:p>
          <a:p>
            <a:pPr marL="514350" indent="-514350">
              <a:buAutoNum type="arabicPeriod"/>
            </a:pPr>
            <a:r>
              <a:rPr lang="en-US" dirty="0"/>
              <a:t>Positive school environment </a:t>
            </a:r>
          </a:p>
        </p:txBody>
      </p:sp>
      <p:pic>
        <p:nvPicPr>
          <p:cNvPr id="5" name="Picture 4"/>
          <p:cNvPicPr>
            <a:picLocks noChangeAspect="1"/>
          </p:cNvPicPr>
          <p:nvPr/>
        </p:nvPicPr>
        <p:blipFill>
          <a:blip r:embed="rId2"/>
          <a:stretch>
            <a:fillRect/>
          </a:stretch>
        </p:blipFill>
        <p:spPr>
          <a:xfrm>
            <a:off x="6156176" y="4856163"/>
            <a:ext cx="1452562" cy="1452562"/>
          </a:xfrm>
          <a:prstGeom prst="rect">
            <a:avLst/>
          </a:prstGeom>
        </p:spPr>
      </p:pic>
    </p:spTree>
    <p:extLst>
      <p:ext uri="{BB962C8B-B14F-4D97-AF65-F5344CB8AC3E}">
        <p14:creationId xmlns:p14="http://schemas.microsoft.com/office/powerpoint/2010/main" val="36272805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13668697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FECB-BE7E-5E40-890A-C0F6345CDB36}"/>
              </a:ext>
            </a:extLst>
          </p:cNvPr>
          <p:cNvSpPr>
            <a:spLocks noGrp="1"/>
          </p:cNvSpPr>
          <p:nvPr>
            <p:ph type="title"/>
          </p:nvPr>
        </p:nvSpPr>
        <p:spPr/>
        <p:txBody>
          <a:bodyPr/>
          <a:lstStyle/>
          <a:p>
            <a:r>
              <a:rPr lang="en-US" b="1" dirty="0"/>
              <a:t>Bullying</a:t>
            </a:r>
          </a:p>
        </p:txBody>
      </p:sp>
      <p:sp>
        <p:nvSpPr>
          <p:cNvPr id="3" name="Content Placeholder 2">
            <a:extLst>
              <a:ext uri="{FF2B5EF4-FFF2-40B4-BE49-F238E27FC236}">
                <a16:creationId xmlns:a16="http://schemas.microsoft.com/office/drawing/2014/main" id="{F3079D3B-A0E4-1246-A22B-3673C84A1C06}"/>
              </a:ext>
            </a:extLst>
          </p:cNvPr>
          <p:cNvSpPr>
            <a:spLocks noGrp="1"/>
          </p:cNvSpPr>
          <p:nvPr>
            <p:ph idx="1"/>
          </p:nvPr>
        </p:nvSpPr>
        <p:spPr>
          <a:xfrm>
            <a:off x="457200" y="1268760"/>
            <a:ext cx="8229600" cy="4857403"/>
          </a:xfrm>
        </p:spPr>
        <p:txBody>
          <a:bodyPr/>
          <a:lstStyle/>
          <a:p>
            <a:r>
              <a:rPr lang="en-GB" sz="2800" dirty="0"/>
              <a:t>Policies and practice: does evidence (including views of stakeholders) match school policy and self-evaluation? </a:t>
            </a:r>
          </a:p>
          <a:p>
            <a:r>
              <a:rPr lang="en-GB" sz="2800" dirty="0"/>
              <a:t>Records – any trends or apparent issues? </a:t>
            </a:r>
          </a:p>
          <a:p>
            <a:r>
              <a:rPr lang="en-GB" sz="2800" dirty="0"/>
              <a:t>Pupil awareness, linked to SMSCD? </a:t>
            </a:r>
          </a:p>
          <a:p>
            <a:r>
              <a:rPr lang="en-GB" sz="2800" dirty="0"/>
              <a:t>Impact of PSHE and e-safety lessons? </a:t>
            </a:r>
          </a:p>
          <a:p>
            <a:r>
              <a:rPr lang="en-GB" sz="2800" dirty="0"/>
              <a:t>Consistency, checking back? </a:t>
            </a:r>
          </a:p>
          <a:p>
            <a:r>
              <a:rPr lang="en-GB" sz="2800" dirty="0"/>
              <a:t>Governance (L&amp;M)? </a:t>
            </a:r>
          </a:p>
          <a:p>
            <a:pPr marL="0" indent="0">
              <a:buNone/>
            </a:pPr>
            <a:endParaRPr lang="en-US" sz="800" dirty="0"/>
          </a:p>
          <a:p>
            <a:pPr marL="0" indent="0">
              <a:buNone/>
            </a:pPr>
            <a:r>
              <a:rPr lang="en-GB" sz="2400" b="1" dirty="0">
                <a:solidFill>
                  <a:srgbClr val="FF0000"/>
                </a:solidFill>
              </a:rPr>
              <a:t>What is your approach to bullying?</a:t>
            </a:r>
          </a:p>
          <a:p>
            <a:pPr marL="0" indent="0">
              <a:buNone/>
            </a:pPr>
            <a:r>
              <a:rPr lang="en-GB" sz="2400" b="1" dirty="0">
                <a:solidFill>
                  <a:srgbClr val="FF0000"/>
                </a:solidFill>
              </a:rPr>
              <a:t>What do you know about bullying in your school – trends?</a:t>
            </a:r>
          </a:p>
          <a:p>
            <a:pPr marL="0" indent="0">
              <a:buNone/>
            </a:pPr>
            <a:r>
              <a:rPr lang="en-GB" sz="2400" b="1" dirty="0">
                <a:solidFill>
                  <a:srgbClr val="FF0000"/>
                </a:solidFill>
              </a:rPr>
              <a:t>Have you recognised/identified potentially vulnerable pupils?</a:t>
            </a:r>
          </a:p>
          <a:p>
            <a:pPr marL="0" indent="0">
              <a:buNone/>
            </a:pPr>
            <a:endParaRPr lang="en-US" dirty="0"/>
          </a:p>
        </p:txBody>
      </p:sp>
      <p:pic>
        <p:nvPicPr>
          <p:cNvPr id="4" name="Picture 3">
            <a:extLst>
              <a:ext uri="{FF2B5EF4-FFF2-40B4-BE49-F238E27FC236}">
                <a16:creationId xmlns:a16="http://schemas.microsoft.com/office/drawing/2014/main" id="{90A82C63-BC1A-3746-AFF7-662FBFB88C0C}"/>
              </a:ext>
            </a:extLst>
          </p:cNvPr>
          <p:cNvPicPr>
            <a:picLocks noChangeAspect="1"/>
          </p:cNvPicPr>
          <p:nvPr/>
        </p:nvPicPr>
        <p:blipFill>
          <a:blip r:embed="rId2"/>
          <a:stretch>
            <a:fillRect/>
          </a:stretch>
        </p:blipFill>
        <p:spPr>
          <a:xfrm>
            <a:off x="7164288" y="342247"/>
            <a:ext cx="1841500" cy="1104900"/>
          </a:xfrm>
          <a:prstGeom prst="rect">
            <a:avLst/>
          </a:prstGeom>
        </p:spPr>
      </p:pic>
    </p:spTree>
    <p:extLst>
      <p:ext uri="{BB962C8B-B14F-4D97-AF65-F5344CB8AC3E}">
        <p14:creationId xmlns:p14="http://schemas.microsoft.com/office/powerpoint/2010/main" val="10075703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How does the school assist pupils in combatting harassment and bullying?</a:t>
            </a:r>
          </a:p>
          <a:p>
            <a:pPr marL="514350" indent="-514350">
              <a:buAutoNum type="arabicPeriod"/>
            </a:pPr>
            <a:r>
              <a:rPr lang="en-US" dirty="0"/>
              <a:t>Pupil voice</a:t>
            </a:r>
          </a:p>
          <a:p>
            <a:pPr marL="514350" indent="-514350">
              <a:buAutoNum type="arabicPeriod"/>
            </a:pPr>
            <a:r>
              <a:rPr lang="en-US" dirty="0"/>
              <a:t>Dealing with incidents</a:t>
            </a:r>
          </a:p>
          <a:p>
            <a:pPr marL="514350" indent="-514350">
              <a:buAutoNum type="arabicPeriod"/>
            </a:pPr>
            <a:r>
              <a:rPr lang="en-US" dirty="0"/>
              <a:t>Zero </a:t>
            </a:r>
            <a:r>
              <a:rPr lang="en-US" dirty="0" err="1"/>
              <a:t>tolerace</a:t>
            </a:r>
            <a:r>
              <a:rPr lang="en-US" dirty="0"/>
              <a:t> – caution!</a:t>
            </a:r>
          </a:p>
          <a:p>
            <a:pPr marL="514350" indent="-514350">
              <a:buAutoNum type="arabicPeriod"/>
            </a:pPr>
            <a:r>
              <a:rPr lang="en-US" dirty="0"/>
              <a:t>Monitoring</a:t>
            </a:r>
          </a:p>
          <a:p>
            <a:pPr marL="514350" indent="-514350">
              <a:buAutoNum type="arabicPeriod"/>
            </a:pPr>
            <a:r>
              <a:rPr lang="en-US" dirty="0"/>
              <a:t>Bullying – preventative curriculum</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29872088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29544882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2DF6C-4FA4-5D4B-8728-E7FE05FB62FF}"/>
              </a:ext>
            </a:extLst>
          </p:cNvPr>
          <p:cNvSpPr>
            <a:spLocks noGrp="1"/>
          </p:cNvSpPr>
          <p:nvPr>
            <p:ph idx="1"/>
          </p:nvPr>
        </p:nvSpPr>
        <p:spPr>
          <a:xfrm>
            <a:off x="457200" y="404664"/>
            <a:ext cx="8229600" cy="5721499"/>
          </a:xfrm>
        </p:spPr>
        <p:txBody>
          <a:bodyPr/>
          <a:lstStyle/>
          <a:p>
            <a:pPr marL="0" indent="0" algn="ctr">
              <a:buNone/>
            </a:pPr>
            <a:r>
              <a:rPr lang="en-GB" b="1" dirty="0"/>
              <a:t>Harmful Sexual Behaviour</a:t>
            </a:r>
          </a:p>
          <a:p>
            <a:pPr marL="0" indent="0">
              <a:buNone/>
            </a:pPr>
            <a:r>
              <a:rPr lang="en-GB" sz="1800" dirty="0"/>
              <a:t>Following Ofsted's review of sexual abuse in schools and colleges Ofsted has added a new section on harmful sexual behaviour. Harmful sexual behaviour includes sexual harassment, online sexual abuse, sexual violence and sexualised language.</a:t>
            </a:r>
          </a:p>
          <a:p>
            <a:pPr marL="0" indent="0">
              <a:buNone/>
            </a:pPr>
            <a:endParaRPr lang="en-GB" sz="1800" dirty="0"/>
          </a:p>
          <a:p>
            <a:pPr marL="0" indent="0">
              <a:buNone/>
            </a:pPr>
            <a:r>
              <a:rPr lang="en-GB" sz="2000" b="1" dirty="0"/>
              <a:t>Ofsted will consider how you address it in your school:</a:t>
            </a:r>
          </a:p>
          <a:p>
            <a:r>
              <a:rPr lang="en-GB" sz="1800" dirty="0"/>
              <a:t>Inspectors will consider how you handle allegations and instances.</a:t>
            </a:r>
          </a:p>
          <a:p>
            <a:pPr marL="0" indent="0">
              <a:buNone/>
            </a:pPr>
            <a:r>
              <a:rPr lang="en-GB" sz="1800" dirty="0"/>
              <a:t>They will  also check that:    </a:t>
            </a:r>
            <a:r>
              <a:rPr lang="en-GB" sz="1800" b="1" dirty="0">
                <a:solidFill>
                  <a:srgbClr val="FF0000"/>
                </a:solidFill>
              </a:rPr>
              <a:t>Policy/Systems – Staff Training/Challenge -- Curriculum </a:t>
            </a:r>
          </a:p>
          <a:p>
            <a:r>
              <a:rPr lang="en-GB" sz="1800" dirty="0"/>
              <a:t>You have appropriate school-wide policies and sanctions in place</a:t>
            </a:r>
          </a:p>
          <a:p>
            <a:r>
              <a:rPr lang="en-GB" sz="1800" b="1" dirty="0"/>
              <a:t>Your policies are reflected in your curriculum RSE</a:t>
            </a:r>
          </a:p>
          <a:p>
            <a:r>
              <a:rPr lang="en-GB" sz="1800" dirty="0"/>
              <a:t>Your staff have appropriate knowledge of part 5 of the government’s </a:t>
            </a:r>
            <a:r>
              <a:rPr lang="en-GB" sz="1800" dirty="0">
                <a:hlinkClick r:id="rId2"/>
              </a:rPr>
              <a:t>‘Keeping Children Safe In Education’</a:t>
            </a:r>
            <a:r>
              <a:rPr lang="en-GB" sz="1800" dirty="0"/>
              <a:t> guidance</a:t>
            </a:r>
          </a:p>
          <a:p>
            <a:r>
              <a:rPr lang="en-GB" sz="1800" dirty="0"/>
              <a:t>You support all pupils to report concerns about harmful sexual behaviour freely </a:t>
            </a:r>
          </a:p>
          <a:p>
            <a:r>
              <a:rPr lang="en-GB" sz="1800" dirty="0"/>
              <a:t>Your school takes concerns seriously and deals with them swiftly and appropriately, and pupils are confident this is the case</a:t>
            </a:r>
          </a:p>
          <a:p>
            <a:r>
              <a:rPr lang="en-GB" sz="1800" dirty="0"/>
              <a:t>You keep comprehensive records of all allegations</a:t>
            </a:r>
          </a:p>
          <a:p>
            <a:r>
              <a:rPr lang="en-GB" sz="1800" dirty="0"/>
              <a:t>Alert to factors which make children more vulnerable</a:t>
            </a:r>
          </a:p>
          <a:p>
            <a:endParaRPr lang="en-US" dirty="0"/>
          </a:p>
        </p:txBody>
      </p:sp>
      <p:pic>
        <p:nvPicPr>
          <p:cNvPr id="4" name="Picture 3">
            <a:extLst>
              <a:ext uri="{FF2B5EF4-FFF2-40B4-BE49-F238E27FC236}">
                <a16:creationId xmlns:a16="http://schemas.microsoft.com/office/drawing/2014/main" id="{433E3A72-BE8B-DC41-938A-C2432F4607AD}"/>
              </a:ext>
            </a:extLst>
          </p:cNvPr>
          <p:cNvPicPr>
            <a:picLocks noChangeAspect="1"/>
          </p:cNvPicPr>
          <p:nvPr/>
        </p:nvPicPr>
        <p:blipFill>
          <a:blip r:embed="rId3"/>
          <a:stretch>
            <a:fillRect/>
          </a:stretch>
        </p:blipFill>
        <p:spPr>
          <a:xfrm>
            <a:off x="7474497" y="5085184"/>
            <a:ext cx="1368152" cy="1368152"/>
          </a:xfrm>
          <a:prstGeom prst="rect">
            <a:avLst/>
          </a:prstGeom>
        </p:spPr>
      </p:pic>
    </p:spTree>
    <p:extLst>
      <p:ext uri="{BB962C8B-B14F-4D97-AF65-F5344CB8AC3E}">
        <p14:creationId xmlns:p14="http://schemas.microsoft.com/office/powerpoint/2010/main" val="236541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0F2A3-529D-0844-E525-FF9137423866}"/>
              </a:ext>
            </a:extLst>
          </p:cNvPr>
          <p:cNvSpPr>
            <a:spLocks noGrp="1"/>
          </p:cNvSpPr>
          <p:nvPr>
            <p:ph idx="1"/>
          </p:nvPr>
        </p:nvSpPr>
        <p:spPr>
          <a:xfrm>
            <a:off x="467544" y="260648"/>
            <a:ext cx="7886700" cy="6192688"/>
          </a:xfrm>
        </p:spPr>
        <p:txBody>
          <a:bodyPr>
            <a:normAutofit fontScale="70000" lnSpcReduction="20000"/>
          </a:bodyPr>
          <a:lstStyle/>
          <a:p>
            <a:pPr marL="0" indent="0">
              <a:buNone/>
            </a:pPr>
            <a:r>
              <a:rPr lang="en-US" sz="3900" b="1" dirty="0"/>
              <a:t>Society, children, parents are changing in terms of values and expectations…</a:t>
            </a:r>
          </a:p>
          <a:p>
            <a:pPr marL="0" indent="0">
              <a:buNone/>
            </a:pPr>
            <a:endParaRPr lang="en-US" dirty="0"/>
          </a:p>
          <a:p>
            <a:pPr marL="0" indent="0">
              <a:buNone/>
            </a:pPr>
            <a:r>
              <a:rPr lang="en-US" dirty="0"/>
              <a:t>The punishment brigade are beginning to lose the argument and children are less tolerant of what they perceive ‘unfair’ punishments and parents want more than simply detentions.</a:t>
            </a:r>
          </a:p>
          <a:p>
            <a:pPr marL="0" indent="0">
              <a:buNone/>
            </a:pPr>
            <a:endParaRPr lang="en-US" dirty="0"/>
          </a:p>
          <a:p>
            <a:pPr marL="0" indent="0">
              <a:buNone/>
            </a:pPr>
            <a:endParaRPr lang="en-US" dirty="0"/>
          </a:p>
          <a:p>
            <a:pPr marL="0" indent="0" algn="ctr">
              <a:buNone/>
            </a:pPr>
            <a:r>
              <a:rPr lang="en-US" sz="3900" b="1" dirty="0"/>
              <a:t>In 20 years time what will we think about exclusion rooms?</a:t>
            </a:r>
          </a:p>
          <a:p>
            <a:pPr marL="0" indent="0">
              <a:buNone/>
            </a:pPr>
            <a:endParaRPr lang="en-US" dirty="0"/>
          </a:p>
          <a:p>
            <a:pPr marL="0" indent="0">
              <a:buNone/>
            </a:pPr>
            <a:r>
              <a:rPr lang="en-US" dirty="0"/>
              <a:t>The esteem our society, parents, politicians hold of our teachers reflected in eyes of children.</a:t>
            </a:r>
          </a:p>
          <a:p>
            <a:pPr marL="0" indent="0">
              <a:buNone/>
            </a:pPr>
            <a:endParaRPr lang="en-US" dirty="0"/>
          </a:p>
          <a:p>
            <a:pPr marL="0" indent="0">
              <a:buNone/>
            </a:pPr>
            <a:r>
              <a:rPr lang="en-US" dirty="0"/>
              <a:t> Teachers deserve our respect, admiration, but is all they are receiving is more and more severe problems parked at their door.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122" name="Picture 2" descr="A Man In A Thinking Pose Stands Beside The Words Think About It To  Illustrate Wonder, Uncertainty, Innovation, Ideas, Concern, Confusion And  Concentration Stock Photo, Picture And Royalty Free Image. Image 14363398.">
            <a:extLst>
              <a:ext uri="{FF2B5EF4-FFF2-40B4-BE49-F238E27FC236}">
                <a16:creationId xmlns:a16="http://schemas.microsoft.com/office/drawing/2014/main" id="{2EDEBFBF-B558-6A5B-FE76-BFFF633BC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611" y="5445224"/>
            <a:ext cx="1251266" cy="128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3925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3E5AF-747C-FE4D-A21A-01A39297E768}"/>
              </a:ext>
            </a:extLst>
          </p:cNvPr>
          <p:cNvSpPr>
            <a:spLocks noGrp="1"/>
          </p:cNvSpPr>
          <p:nvPr>
            <p:ph idx="1"/>
          </p:nvPr>
        </p:nvSpPr>
        <p:spPr>
          <a:xfrm>
            <a:off x="108756" y="-15966"/>
            <a:ext cx="8578044" cy="6142129"/>
          </a:xfrm>
        </p:spPr>
        <p:txBody>
          <a:bodyPr/>
          <a:lstStyle/>
          <a:p>
            <a:pPr marL="0" indent="0" algn="ctr">
              <a:buNone/>
            </a:pPr>
            <a:r>
              <a:rPr lang="en-GB" sz="3600" b="1" dirty="0"/>
              <a:t>Harmful Sexualised Behaviours</a:t>
            </a:r>
          </a:p>
          <a:p>
            <a:pPr marL="0" indent="0">
              <a:buNone/>
            </a:pPr>
            <a:endParaRPr lang="en-GB" sz="1400" b="1" dirty="0"/>
          </a:p>
          <a:p>
            <a:pPr marL="0" indent="0">
              <a:buNone/>
            </a:pPr>
            <a:r>
              <a:rPr lang="en-GB" sz="2400" b="1" dirty="0"/>
              <a:t>Develop a culture where all kinds of sexual harassment are recognised and not tolerated</a:t>
            </a:r>
          </a:p>
          <a:p>
            <a:pPr marL="0" indent="0">
              <a:buNone/>
            </a:pPr>
            <a:endParaRPr lang="en-GB" sz="2000" dirty="0"/>
          </a:p>
          <a:p>
            <a:r>
              <a:rPr lang="en-GB" sz="2000" dirty="0"/>
              <a:t>You should act as though sexual harassment and online sexual abuse </a:t>
            </a:r>
            <a:r>
              <a:rPr lang="en-GB" sz="2000" b="1" dirty="0">
                <a:solidFill>
                  <a:srgbClr val="FF0000"/>
                </a:solidFill>
              </a:rPr>
              <a:t>are happening, even if there aren’t specific reports</a:t>
            </a:r>
            <a:r>
              <a:rPr lang="en-GB" sz="2000" dirty="0"/>
              <a:t>, and put in place a whole-school approach to address them.</a:t>
            </a:r>
          </a:p>
          <a:p>
            <a:r>
              <a:rPr lang="en-GB" sz="2000" dirty="0"/>
              <a:t>You need to create an environment where </a:t>
            </a:r>
            <a:r>
              <a:rPr lang="en-GB" sz="2000" b="1" dirty="0">
                <a:solidFill>
                  <a:srgbClr val="FF0000"/>
                </a:solidFill>
              </a:rPr>
              <a:t>staff model respectful and appropriate behaviour, </a:t>
            </a:r>
            <a:r>
              <a:rPr lang="en-GB" sz="2000" dirty="0"/>
              <a:t>where children and young people are clear about what is acceptable and unacceptable behaviour, and where they are confident to ask for help and support when they need it.</a:t>
            </a:r>
          </a:p>
          <a:p>
            <a:pPr marL="0" indent="0">
              <a:buNone/>
            </a:pPr>
            <a:r>
              <a:rPr lang="en-GB" sz="2000" dirty="0"/>
              <a:t>This should include:</a:t>
            </a:r>
          </a:p>
          <a:p>
            <a:r>
              <a:rPr lang="en-GB" sz="2000" dirty="0"/>
              <a:t>A </a:t>
            </a:r>
            <a:r>
              <a:rPr lang="en-GB" sz="2000" b="1" dirty="0">
                <a:solidFill>
                  <a:srgbClr val="FF0000"/>
                </a:solidFill>
              </a:rPr>
              <a:t>carefully sequenced RSHE curriculum</a:t>
            </a:r>
            <a:r>
              <a:rPr lang="en-GB" sz="2000" dirty="0"/>
              <a:t>, based on the Department for Education’s statutory guidance. This should include:</a:t>
            </a:r>
          </a:p>
          <a:p>
            <a:pPr lvl="1"/>
            <a:r>
              <a:rPr lang="en-GB" sz="2000" dirty="0"/>
              <a:t>Sexual harassment and sexual violence, including online</a:t>
            </a:r>
          </a:p>
          <a:p>
            <a:pPr lvl="1"/>
            <a:r>
              <a:rPr lang="en-GB" sz="2000" dirty="0"/>
              <a:t>Time for open discussion of topics that children and young people told Ofsted they find particularly difficult, such as consent and the sending of ‘nudes’</a:t>
            </a:r>
          </a:p>
          <a:p>
            <a:pPr lvl="1"/>
            <a:endParaRPr lang="en-GB" sz="1400" dirty="0"/>
          </a:p>
          <a:p>
            <a:pPr lvl="1"/>
            <a:endParaRPr lang="en-GB" sz="1400" dirty="0"/>
          </a:p>
          <a:p>
            <a:pPr lvl="1"/>
            <a:endParaRPr lang="en-GB" sz="1400" dirty="0"/>
          </a:p>
          <a:p>
            <a:pPr lvl="1"/>
            <a:endParaRPr lang="en-GB" sz="1400" dirty="0"/>
          </a:p>
          <a:p>
            <a:pPr lvl="1"/>
            <a:endParaRPr lang="en-GB" sz="1400" dirty="0"/>
          </a:p>
          <a:p>
            <a:pPr marL="457200" lvl="1" indent="0">
              <a:buNone/>
            </a:pPr>
            <a:endParaRPr lang="en-GB" sz="1400" dirty="0"/>
          </a:p>
        </p:txBody>
      </p:sp>
      <p:pic>
        <p:nvPicPr>
          <p:cNvPr id="1026" name="Picture 2" descr="Second Life Marketplace - sign: DANGER. IGNORE THIS WARNING AT YOUR PERIL.">
            <a:extLst>
              <a:ext uri="{FF2B5EF4-FFF2-40B4-BE49-F238E27FC236}">
                <a16:creationId xmlns:a16="http://schemas.microsoft.com/office/drawing/2014/main" id="{19EAB141-419F-C742-BEC7-528DED56CA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9914" y="116632"/>
            <a:ext cx="1479342" cy="78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219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A77BD-EE0A-A845-9B7B-36D2E422B410}"/>
              </a:ext>
            </a:extLst>
          </p:cNvPr>
          <p:cNvSpPr>
            <a:spLocks noGrp="1"/>
          </p:cNvSpPr>
          <p:nvPr>
            <p:ph idx="1"/>
          </p:nvPr>
        </p:nvSpPr>
        <p:spPr>
          <a:xfrm>
            <a:off x="251520" y="260648"/>
            <a:ext cx="8435280" cy="5865515"/>
          </a:xfrm>
        </p:spPr>
        <p:txBody>
          <a:bodyPr/>
          <a:lstStyle/>
          <a:p>
            <a:pPr lvl="0"/>
            <a:r>
              <a:rPr lang="en-GB" sz="2400" b="1" dirty="0">
                <a:solidFill>
                  <a:srgbClr val="FF0000"/>
                </a:solidFill>
              </a:rPr>
              <a:t>High-quality training </a:t>
            </a:r>
            <a:r>
              <a:rPr lang="en-GB" sz="2400" dirty="0"/>
              <a:t>for teachers delivering RSHE</a:t>
            </a:r>
          </a:p>
          <a:p>
            <a:pPr lvl="0"/>
            <a:r>
              <a:rPr lang="en-GB" sz="2400" dirty="0"/>
              <a:t>Routine record-keeping and analysis of sexual harassment and sexual violence, including online, to identify patterns and intervene early to prevent abuse</a:t>
            </a:r>
          </a:p>
          <a:p>
            <a:pPr lvl="0"/>
            <a:r>
              <a:rPr lang="en-GB" sz="2400" dirty="0"/>
              <a:t>A </a:t>
            </a:r>
            <a:r>
              <a:rPr lang="en-GB" sz="2400" b="1" dirty="0">
                <a:solidFill>
                  <a:srgbClr val="FF0000"/>
                </a:solidFill>
                <a:hlinkClick r:id="rId2">
                  <a:extLst>
                    <a:ext uri="{A12FA001-AC4F-418D-AE19-62706E023703}">
                      <ahyp:hlinkClr xmlns:ahyp="http://schemas.microsoft.com/office/drawing/2018/hyperlinkcolor" val="tx"/>
                    </a:ext>
                  </a:extLst>
                </a:hlinkClick>
              </a:rPr>
              <a:t>behavioural</a:t>
            </a:r>
            <a:r>
              <a:rPr lang="en-GB" sz="2400" dirty="0"/>
              <a:t> approach, including sanctions when appropriate, to reinforce a culture where sexual harassment and online sexual abuse are not tolerated</a:t>
            </a:r>
          </a:p>
          <a:p>
            <a:pPr lvl="0"/>
            <a:r>
              <a:rPr lang="en-GB" sz="2400" b="1" dirty="0">
                <a:solidFill>
                  <a:srgbClr val="FF0000"/>
                </a:solidFill>
              </a:rPr>
              <a:t>Working closely with LSPs </a:t>
            </a:r>
            <a:r>
              <a:rPr lang="en-GB" sz="2400" dirty="0"/>
              <a:t>in the area where the school or college is located so leaders are aware of the range of support available to children and young people who are victims or who perpetrate harmful sexual behaviour</a:t>
            </a:r>
          </a:p>
          <a:p>
            <a:pPr lvl="0"/>
            <a:r>
              <a:rPr lang="en-GB" sz="2400" b="1" dirty="0">
                <a:solidFill>
                  <a:srgbClr val="FF0000"/>
                </a:solidFill>
              </a:rPr>
              <a:t>Support for DSLs</a:t>
            </a:r>
            <a:r>
              <a:rPr lang="en-GB" sz="2400" dirty="0"/>
              <a:t>, such as protected time in timetables to engage with LSPs</a:t>
            </a:r>
          </a:p>
          <a:p>
            <a:pPr marL="0" indent="0">
              <a:buNone/>
            </a:pPr>
            <a:endParaRPr lang="en-US" dirty="0"/>
          </a:p>
        </p:txBody>
      </p:sp>
      <p:pic>
        <p:nvPicPr>
          <p:cNvPr id="4" name="Picture 2" descr="Second Life Marketplace - sign: DANGER. IGNORE THIS WARNING AT YOUR PERIL.">
            <a:extLst>
              <a:ext uri="{FF2B5EF4-FFF2-40B4-BE49-F238E27FC236}">
                <a16:creationId xmlns:a16="http://schemas.microsoft.com/office/drawing/2014/main" id="{FB6FD158-8A35-984C-BA18-F98914F2D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330" y="5186375"/>
            <a:ext cx="2631470" cy="139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724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1C57B-ED0E-1042-BC41-75F2A5A3ACCB}"/>
              </a:ext>
            </a:extLst>
          </p:cNvPr>
          <p:cNvSpPr>
            <a:spLocks noGrp="1"/>
          </p:cNvSpPr>
          <p:nvPr>
            <p:ph idx="1"/>
          </p:nvPr>
        </p:nvSpPr>
        <p:spPr>
          <a:xfrm>
            <a:off x="457200" y="260648"/>
            <a:ext cx="8229600" cy="5865515"/>
          </a:xfrm>
        </p:spPr>
        <p:txBody>
          <a:bodyPr/>
          <a:lstStyle/>
          <a:p>
            <a:pPr marL="0" indent="0">
              <a:buNone/>
            </a:pPr>
            <a:r>
              <a:rPr lang="en-GB" sz="2400" dirty="0" err="1"/>
              <a:t>Childnet</a:t>
            </a:r>
            <a:r>
              <a:rPr lang="en-GB" sz="2400" dirty="0"/>
              <a:t> International has an </a:t>
            </a:r>
            <a:r>
              <a:rPr lang="en-GB" sz="2400" dirty="0">
                <a:hlinkClick r:id="rId2"/>
              </a:rPr>
              <a:t>online safety PSHE toolkit</a:t>
            </a:r>
            <a:r>
              <a:rPr lang="en-GB" sz="2400" dirty="0"/>
              <a:t> with films and lesson plans exploring issues such as:</a:t>
            </a:r>
          </a:p>
          <a:p>
            <a:pPr marL="0" indent="0">
              <a:buNone/>
            </a:pPr>
            <a:endParaRPr lang="en-GB" sz="2400" dirty="0"/>
          </a:p>
          <a:p>
            <a:r>
              <a:rPr lang="en-GB" sz="2400" dirty="0"/>
              <a:t>Cyber-bullying</a:t>
            </a:r>
          </a:p>
          <a:p>
            <a:r>
              <a:rPr lang="en-GB" sz="2400" dirty="0"/>
              <a:t>Sexting</a:t>
            </a:r>
          </a:p>
          <a:p>
            <a:r>
              <a:rPr lang="en-GB" sz="2400" dirty="0"/>
              <a:t>Peer pressure</a:t>
            </a:r>
          </a:p>
          <a:p>
            <a:r>
              <a:rPr lang="en-GB" sz="2400" dirty="0"/>
              <a:t>Self-esteem</a:t>
            </a:r>
          </a:p>
          <a:p>
            <a:endParaRPr lang="en-GB" sz="2400" dirty="0"/>
          </a:p>
          <a:p>
            <a:r>
              <a:rPr lang="en-GB" sz="2000" dirty="0"/>
              <a:t>The National Society for the Prevention of Cruelty to Children (NSPCC) has a range of </a:t>
            </a:r>
            <a:r>
              <a:rPr lang="en-GB" sz="2000" dirty="0">
                <a:hlinkClick r:id="rId3"/>
              </a:rPr>
              <a:t>safeguarding teaching resources</a:t>
            </a:r>
            <a:r>
              <a:rPr lang="en-GB" sz="2000" dirty="0"/>
              <a:t> including lesson plans on personal safety, healthy relationships and online bullying. Its </a:t>
            </a:r>
            <a:r>
              <a:rPr lang="en-GB" sz="2000" dirty="0">
                <a:hlinkClick r:id="rId4"/>
              </a:rPr>
              <a:t>'Speak out Stay safe' programme</a:t>
            </a:r>
            <a:r>
              <a:rPr lang="en-GB" sz="2000" dirty="0"/>
              <a:t> also includes interactive assemblies and workshops on safeguarding for pupils in KS1 and</a:t>
            </a:r>
          </a:p>
          <a:p>
            <a:pPr marL="0" indent="0">
              <a:buNone/>
            </a:pPr>
            <a:endParaRPr lang="en-GB" sz="2000" dirty="0"/>
          </a:p>
          <a:p>
            <a:r>
              <a:rPr lang="en-GB" sz="2000" dirty="0"/>
              <a:t>The </a:t>
            </a:r>
            <a:r>
              <a:rPr lang="en-GB" sz="2000" dirty="0">
                <a:hlinkClick r:id="rId5"/>
              </a:rPr>
              <a:t>PSHE Association’s programme of study for Key Stages (KS) 1 to 5</a:t>
            </a:r>
            <a:r>
              <a:rPr lang="en-GB" sz="2000" dirty="0"/>
              <a:t> also suggests what you should cover when teaching about relationships in personal, social, health and economic (PSHE) education.</a:t>
            </a:r>
          </a:p>
          <a:p>
            <a:pPr marL="0" indent="0">
              <a:buNone/>
            </a:pPr>
            <a:br>
              <a:rPr lang="en-GB" sz="2400" dirty="0"/>
            </a:br>
            <a:endParaRPr lang="en-GB" sz="2400" dirty="0"/>
          </a:p>
          <a:p>
            <a:pPr marL="0" indent="0">
              <a:buNone/>
            </a:pPr>
            <a:endParaRPr lang="en-US" dirty="0"/>
          </a:p>
        </p:txBody>
      </p:sp>
      <p:pic>
        <p:nvPicPr>
          <p:cNvPr id="4" name="Picture 2" descr="Second Life Marketplace - sign: DANGER. IGNORE THIS WARNING AT YOUR PERIL.">
            <a:extLst>
              <a:ext uri="{FF2B5EF4-FFF2-40B4-BE49-F238E27FC236}">
                <a16:creationId xmlns:a16="http://schemas.microsoft.com/office/drawing/2014/main" id="{6DDBC1D0-82E0-9A44-9CC7-6201121EB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1484784"/>
            <a:ext cx="2369758" cy="125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221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How are you ensuring pupils are protected from harmful sexualized </a:t>
            </a:r>
            <a:r>
              <a:rPr lang="en-US" b="1" dirty="0" err="1">
                <a:solidFill>
                  <a:srgbClr val="FF0000"/>
                </a:solidFill>
              </a:rPr>
              <a:t>behaviour</a:t>
            </a:r>
            <a:r>
              <a:rPr lang="en-US" b="1" dirty="0">
                <a:solidFill>
                  <a:srgbClr val="FF0000"/>
                </a:solidFill>
              </a:rPr>
              <a:t>?</a:t>
            </a:r>
          </a:p>
          <a:p>
            <a:pPr marL="514350" indent="-514350">
              <a:buAutoNum type="arabicPeriod"/>
            </a:pPr>
            <a:r>
              <a:rPr lang="en-US" dirty="0"/>
              <a:t>Policy</a:t>
            </a:r>
          </a:p>
          <a:p>
            <a:pPr marL="514350" indent="-514350">
              <a:buAutoNum type="arabicPeriod"/>
            </a:pPr>
            <a:r>
              <a:rPr lang="en-US" dirty="0"/>
              <a:t>Systems/procedures</a:t>
            </a:r>
          </a:p>
          <a:p>
            <a:pPr marL="514350" indent="-514350">
              <a:buAutoNum type="arabicPeriod"/>
            </a:pPr>
            <a:r>
              <a:rPr lang="en-US" dirty="0"/>
              <a:t>Staff training</a:t>
            </a:r>
          </a:p>
          <a:p>
            <a:pPr marL="514350" indent="-514350">
              <a:buAutoNum type="arabicPeriod"/>
            </a:pPr>
            <a:r>
              <a:rPr lang="en-US" dirty="0"/>
              <a:t>Preventative curriculum</a:t>
            </a:r>
          </a:p>
          <a:p>
            <a:pPr marL="514350" indent="-514350">
              <a:buAutoNum type="arabicPeriod"/>
            </a:pPr>
            <a:r>
              <a:rPr lang="en-US" dirty="0"/>
              <a:t>Case samples!</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15866105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11639138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31ECB-7BF1-ECF7-FDCE-158CF0752A9D}"/>
              </a:ext>
            </a:extLst>
          </p:cNvPr>
          <p:cNvSpPr>
            <a:spLocks noGrp="1"/>
          </p:cNvSpPr>
          <p:nvPr>
            <p:ph idx="1"/>
          </p:nvPr>
        </p:nvSpPr>
        <p:spPr>
          <a:xfrm>
            <a:off x="457200" y="332656"/>
            <a:ext cx="8229600" cy="5865515"/>
          </a:xfrm>
        </p:spPr>
        <p:txBody>
          <a:bodyPr/>
          <a:lstStyle/>
          <a:p>
            <a:pPr marL="0" indent="0">
              <a:buNone/>
            </a:pPr>
            <a:r>
              <a:rPr lang="en-US" b="1" dirty="0"/>
              <a:t>You </a:t>
            </a:r>
            <a:r>
              <a:rPr lang="en-US" b="1" dirty="0">
                <a:solidFill>
                  <a:srgbClr val="FF0000"/>
                </a:solidFill>
              </a:rPr>
              <a:t>have not</a:t>
            </a:r>
            <a:r>
              <a:rPr lang="en-US" b="1" dirty="0"/>
              <a:t> got a clear policy and agreement about adults and childrens behavior that is rigorously and consistently applied and monitored. </a:t>
            </a:r>
          </a:p>
        </p:txBody>
      </p:sp>
      <p:pic>
        <p:nvPicPr>
          <p:cNvPr id="2050" name="Picture 2" descr="What is the Most Important Concept in Nursing &amp; Nursing Education? - KeithRN">
            <a:extLst>
              <a:ext uri="{FF2B5EF4-FFF2-40B4-BE49-F238E27FC236}">
                <a16:creationId xmlns:a16="http://schemas.microsoft.com/office/drawing/2014/main" id="{5EC22355-1E5D-15E6-6A1F-DAEAE0B2A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76872"/>
            <a:ext cx="5423009" cy="335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802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2856F-D964-31CE-8671-5938125968C0}"/>
              </a:ext>
            </a:extLst>
          </p:cNvPr>
          <p:cNvSpPr>
            <a:spLocks noGrp="1"/>
          </p:cNvSpPr>
          <p:nvPr>
            <p:ph idx="1"/>
          </p:nvPr>
        </p:nvSpPr>
        <p:spPr>
          <a:xfrm>
            <a:off x="374108" y="397623"/>
            <a:ext cx="8312692" cy="5728540"/>
          </a:xfrm>
        </p:spPr>
        <p:txBody>
          <a:bodyPr/>
          <a:lstStyle/>
          <a:p>
            <a:pPr marL="514350" indent="-514350">
              <a:buAutoNum type="arabicPeriod"/>
            </a:pPr>
            <a:r>
              <a:rPr lang="en-US" dirty="0"/>
              <a:t>High profile launch - letter to parents explaining simplification</a:t>
            </a:r>
          </a:p>
          <a:p>
            <a:pPr marL="514350" indent="-514350">
              <a:buAutoNum type="arabicPeriod"/>
            </a:pPr>
            <a:r>
              <a:rPr lang="en-US" dirty="0"/>
              <a:t>Rules not just in </a:t>
            </a:r>
            <a:r>
              <a:rPr lang="en-US" dirty="0" err="1"/>
              <a:t>behaviour</a:t>
            </a:r>
            <a:r>
              <a:rPr lang="en-US" dirty="0"/>
              <a:t> language, but woven through key interactions, on lanyards, prominent on website.</a:t>
            </a:r>
          </a:p>
          <a:p>
            <a:pPr marL="514350" indent="-514350">
              <a:buAutoNum type="arabicPeriod"/>
            </a:pPr>
            <a:r>
              <a:rPr lang="en-US" dirty="0"/>
              <a:t>Don’t give up…</a:t>
            </a:r>
          </a:p>
          <a:p>
            <a:pPr marL="514350" indent="-514350">
              <a:buAutoNum type="arabicPeriod"/>
            </a:pPr>
            <a:r>
              <a:rPr lang="en-US" dirty="0" err="1"/>
              <a:t>Behaviour</a:t>
            </a:r>
            <a:r>
              <a:rPr lang="en-US" dirty="0"/>
              <a:t> takes time to change and a little longer to embed properly. It might get worse before it gets better.</a:t>
            </a:r>
          </a:p>
        </p:txBody>
      </p:sp>
      <p:pic>
        <p:nvPicPr>
          <p:cNvPr id="4098" name="Picture 2" descr="Scott B Harris">
            <a:extLst>
              <a:ext uri="{FF2B5EF4-FFF2-40B4-BE49-F238E27FC236}">
                <a16:creationId xmlns:a16="http://schemas.microsoft.com/office/drawing/2014/main" id="{DED9B716-25C9-DF2C-3850-60CCE9A37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653136"/>
            <a:ext cx="2791946" cy="168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524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13492748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A12B-0CD5-91F8-87EF-FEC3D6A0D2FD}"/>
              </a:ext>
            </a:extLst>
          </p:cNvPr>
          <p:cNvSpPr>
            <a:spLocks noGrp="1"/>
          </p:cNvSpPr>
          <p:nvPr>
            <p:ph type="title"/>
          </p:nvPr>
        </p:nvSpPr>
        <p:spPr/>
        <p:txBody>
          <a:bodyPr/>
          <a:lstStyle/>
          <a:p>
            <a:r>
              <a:rPr lang="en-US" b="1" dirty="0"/>
              <a:t>Recruitment is Essential</a:t>
            </a:r>
          </a:p>
        </p:txBody>
      </p:sp>
      <p:sp>
        <p:nvSpPr>
          <p:cNvPr id="3" name="Content Placeholder 2">
            <a:extLst>
              <a:ext uri="{FF2B5EF4-FFF2-40B4-BE49-F238E27FC236}">
                <a16:creationId xmlns:a16="http://schemas.microsoft.com/office/drawing/2014/main" id="{B7388FDD-2DFB-A3E0-9397-7F71ADD70F8D}"/>
              </a:ext>
            </a:extLst>
          </p:cNvPr>
          <p:cNvSpPr>
            <a:spLocks noGrp="1"/>
          </p:cNvSpPr>
          <p:nvPr>
            <p:ph idx="1"/>
          </p:nvPr>
        </p:nvSpPr>
        <p:spPr/>
        <p:txBody>
          <a:bodyPr/>
          <a:lstStyle/>
          <a:p>
            <a:pPr marL="0" indent="0">
              <a:buNone/>
            </a:pPr>
            <a:r>
              <a:rPr lang="en-US" b="1" dirty="0"/>
              <a:t>Job Specification</a:t>
            </a:r>
          </a:p>
          <a:p>
            <a:r>
              <a:rPr lang="en-US" dirty="0"/>
              <a:t>Emotionally mature, flexible enough to change, patient and kind.</a:t>
            </a:r>
          </a:p>
          <a:p>
            <a:r>
              <a:rPr lang="en-US" dirty="0"/>
              <a:t>Calm and build rapport with children.</a:t>
            </a:r>
          </a:p>
          <a:p>
            <a:r>
              <a:rPr lang="en-US" dirty="0"/>
              <a:t>Never drop expectations</a:t>
            </a:r>
          </a:p>
          <a:p>
            <a:r>
              <a:rPr lang="en-US" dirty="0"/>
              <a:t>Always in control of themselves before they try to control others</a:t>
            </a:r>
          </a:p>
        </p:txBody>
      </p:sp>
      <p:pic>
        <p:nvPicPr>
          <p:cNvPr id="5122" name="Picture 2" descr="Your job description as a business owner and director - Pathfinder Solutions">
            <a:extLst>
              <a:ext uri="{FF2B5EF4-FFF2-40B4-BE49-F238E27FC236}">
                <a16:creationId xmlns:a16="http://schemas.microsoft.com/office/drawing/2014/main" id="{CCFB5A8C-BB56-A07E-2750-A6B02D284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5478462"/>
            <a:ext cx="18415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139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918720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0E149-34BF-0149-3647-1286DD2BE08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656816-F4B0-C849-D5D8-2FD83808A9B4}"/>
              </a:ext>
            </a:extLst>
          </p:cNvPr>
          <p:cNvSpPr>
            <a:spLocks noGrp="1"/>
          </p:cNvSpPr>
          <p:nvPr>
            <p:ph idx="1"/>
          </p:nvPr>
        </p:nvSpPr>
        <p:spPr>
          <a:xfrm>
            <a:off x="457200" y="419548"/>
            <a:ext cx="8229600" cy="5706615"/>
          </a:xfrm>
        </p:spPr>
        <p:txBody>
          <a:bodyPr/>
          <a:lstStyle/>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5% of teachers are very poor behaviour managers and their behaviour can be just as corrosive as Chantal's constant swearing</a:t>
            </a:r>
          </a:p>
          <a:p>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Some teachers bounce through all sanctions, talk down to them, sneer at positive behaviour management, heavy with the stick but with no hint of carrot.</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Values relating to behaviour can be tricky – own experiences, parenting, political beliefs</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Appeal to the greater good!!</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Poor behaviour management has repercussions for whole school and takes up a lot of precious time and resources.</a:t>
            </a:r>
          </a:p>
          <a:p>
            <a:pPr marL="0" indent="0">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p>
        </p:txBody>
      </p:sp>
      <p:pic>
        <p:nvPicPr>
          <p:cNvPr id="5122" name="Picture 2" descr="The Greater Good – Romans 8:28, Part 3 | Steve's Bible Meditations">
            <a:extLst>
              <a:ext uri="{FF2B5EF4-FFF2-40B4-BE49-F238E27FC236}">
                <a16:creationId xmlns:a16="http://schemas.microsoft.com/office/drawing/2014/main" id="{A243FD1D-AE99-E326-0BFF-3CA39FA67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292449"/>
            <a:ext cx="2038536" cy="135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595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Can you tell me about the way the school uses home-school links to </a:t>
            </a:r>
            <a:r>
              <a:rPr lang="en-US" b="1" dirty="0" err="1">
                <a:solidFill>
                  <a:srgbClr val="FF0000"/>
                </a:solidFill>
              </a:rPr>
              <a:t>imprive</a:t>
            </a:r>
            <a:r>
              <a:rPr lang="en-US" b="1" dirty="0">
                <a:solidFill>
                  <a:srgbClr val="FF0000"/>
                </a:solidFill>
              </a:rPr>
              <a:t> attendance, </a:t>
            </a:r>
            <a:r>
              <a:rPr lang="en-US" b="1" dirty="0" err="1">
                <a:solidFill>
                  <a:srgbClr val="FF0000"/>
                </a:solidFill>
              </a:rPr>
              <a:t>behaviour</a:t>
            </a:r>
            <a:r>
              <a:rPr lang="en-US" b="1" dirty="0">
                <a:solidFill>
                  <a:srgbClr val="FF0000"/>
                </a:solidFill>
              </a:rPr>
              <a:t> and performance?</a:t>
            </a:r>
          </a:p>
          <a:p>
            <a:pPr marL="514350" indent="-514350">
              <a:buAutoNum type="arabicPeriod"/>
            </a:pPr>
            <a:r>
              <a:rPr lang="en-US" dirty="0"/>
              <a:t>Partnership with parents</a:t>
            </a:r>
          </a:p>
          <a:p>
            <a:pPr marL="514350" indent="-514350">
              <a:buAutoNum type="arabicPeriod"/>
            </a:pPr>
            <a:r>
              <a:rPr lang="en-US" dirty="0"/>
              <a:t>Home school agreement</a:t>
            </a:r>
          </a:p>
          <a:p>
            <a:pPr marL="514350" indent="-514350">
              <a:buAutoNum type="arabicPeriod"/>
            </a:pPr>
            <a:r>
              <a:rPr lang="en-US" dirty="0"/>
              <a:t>Raising concerns</a:t>
            </a:r>
          </a:p>
          <a:p>
            <a:pPr marL="514350" indent="-514350">
              <a:buAutoNum type="arabicPeriod"/>
            </a:pPr>
            <a:r>
              <a:rPr lang="en-US" dirty="0"/>
              <a:t>Case sampling</a:t>
            </a:r>
          </a:p>
          <a:p>
            <a:pPr marL="514350" indent="-514350">
              <a:buAutoNum type="arabicPeriod"/>
            </a:pPr>
            <a:r>
              <a:rPr lang="en-US" dirty="0"/>
              <a:t>Bullying – preventative curriculum</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13814580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7FEBA-7A4B-DD46-BDED-25DAAD19CBFE}"/>
              </a:ext>
            </a:extLst>
          </p:cNvPr>
          <p:cNvSpPr>
            <a:spLocks noGrp="1"/>
          </p:cNvSpPr>
          <p:nvPr>
            <p:ph idx="1"/>
          </p:nvPr>
        </p:nvSpPr>
        <p:spPr>
          <a:xfrm>
            <a:off x="457200" y="260648"/>
            <a:ext cx="8229600" cy="5865515"/>
          </a:xfrm>
        </p:spPr>
        <p:txBody>
          <a:bodyPr/>
          <a:lstStyle/>
          <a:p>
            <a:pPr marL="0" indent="0" algn="ctr">
              <a:buNone/>
            </a:pPr>
            <a:r>
              <a:rPr lang="en-US" sz="4400" b="1" dirty="0"/>
              <a:t>Common Inspection Pitfalls</a:t>
            </a:r>
          </a:p>
          <a:p>
            <a:pPr marL="0" indent="0" algn="ctr">
              <a:buNone/>
            </a:pPr>
            <a:endParaRPr lang="en-US" sz="4400" b="1" dirty="0"/>
          </a:p>
          <a:p>
            <a:pPr marL="0" indent="0" algn="ctr">
              <a:buNone/>
            </a:pPr>
            <a:endParaRPr lang="en-US" sz="4400" b="1" dirty="0"/>
          </a:p>
        </p:txBody>
      </p:sp>
      <p:pic>
        <p:nvPicPr>
          <p:cNvPr id="5" name="Picture 4">
            <a:extLst>
              <a:ext uri="{FF2B5EF4-FFF2-40B4-BE49-F238E27FC236}">
                <a16:creationId xmlns:a16="http://schemas.microsoft.com/office/drawing/2014/main" id="{7C5877E7-5776-D540-A782-6BBB3BBDFC35}"/>
              </a:ext>
            </a:extLst>
          </p:cNvPr>
          <p:cNvPicPr>
            <a:picLocks noChangeAspect="1"/>
          </p:cNvPicPr>
          <p:nvPr/>
        </p:nvPicPr>
        <p:blipFill>
          <a:blip r:embed="rId2"/>
          <a:stretch>
            <a:fillRect/>
          </a:stretch>
        </p:blipFill>
        <p:spPr>
          <a:xfrm>
            <a:off x="2267744" y="2420888"/>
            <a:ext cx="4868876" cy="3525738"/>
          </a:xfrm>
          <a:prstGeom prst="rect">
            <a:avLst/>
          </a:prstGeom>
        </p:spPr>
      </p:pic>
    </p:spTree>
    <p:extLst>
      <p:ext uri="{BB962C8B-B14F-4D97-AF65-F5344CB8AC3E}">
        <p14:creationId xmlns:p14="http://schemas.microsoft.com/office/powerpoint/2010/main" val="25811673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BB4B0-4994-795F-D4F4-68A250C806C4}"/>
              </a:ext>
            </a:extLst>
          </p:cNvPr>
          <p:cNvSpPr>
            <a:spLocks noGrp="1"/>
          </p:cNvSpPr>
          <p:nvPr>
            <p:ph type="title"/>
          </p:nvPr>
        </p:nvSpPr>
        <p:spPr/>
        <p:txBody>
          <a:bodyPr/>
          <a:lstStyle/>
          <a:p>
            <a:r>
              <a:rPr lang="en-US" b="1" dirty="0"/>
              <a:t>Exclusion and Part-time</a:t>
            </a:r>
          </a:p>
        </p:txBody>
      </p:sp>
      <p:sp>
        <p:nvSpPr>
          <p:cNvPr id="3" name="Content Placeholder 2">
            <a:extLst>
              <a:ext uri="{FF2B5EF4-FFF2-40B4-BE49-F238E27FC236}">
                <a16:creationId xmlns:a16="http://schemas.microsoft.com/office/drawing/2014/main" id="{98AE2BDC-CC48-CCC8-9B13-3F6C96954059}"/>
              </a:ext>
            </a:extLst>
          </p:cNvPr>
          <p:cNvSpPr>
            <a:spLocks noGrp="1"/>
          </p:cNvSpPr>
          <p:nvPr>
            <p:ph idx="1"/>
          </p:nvPr>
        </p:nvSpPr>
        <p:spPr>
          <a:xfrm>
            <a:off x="460588" y="1628800"/>
            <a:ext cx="8229600" cy="4037261"/>
          </a:xfrm>
        </p:spPr>
        <p:txBody>
          <a:bodyPr/>
          <a:lstStyle/>
          <a:p>
            <a:r>
              <a:rPr lang="en-US" dirty="0"/>
              <a:t>If you have pupils on part time timetables do not hide the fact!</a:t>
            </a:r>
          </a:p>
          <a:p>
            <a:r>
              <a:rPr lang="en-US" dirty="0"/>
              <a:t>Make sure you have your story straight.</a:t>
            </a:r>
          </a:p>
          <a:p>
            <a:r>
              <a:rPr lang="en-US" dirty="0"/>
              <a:t>Route to part time, length of time reduced timetable, route out to full time.</a:t>
            </a:r>
          </a:p>
          <a:p>
            <a:endParaRPr lang="en-US" dirty="0"/>
          </a:p>
          <a:p>
            <a:endParaRPr lang="en-US" dirty="0"/>
          </a:p>
        </p:txBody>
      </p:sp>
      <p:pic>
        <p:nvPicPr>
          <p:cNvPr id="1026" name="Picture 2" descr="Youth Houses in Provinces to Tackle Social Exclusion | Financial Tribune">
            <a:extLst>
              <a:ext uri="{FF2B5EF4-FFF2-40B4-BE49-F238E27FC236}">
                <a16:creationId xmlns:a16="http://schemas.microsoft.com/office/drawing/2014/main" id="{7E78CED7-E908-307B-A7C9-D94BFC08C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581128"/>
            <a:ext cx="4495800" cy="18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440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What are the current exclusion rates for the school by year group/year group? Do you have any pupils on part-time timetables?</a:t>
            </a:r>
          </a:p>
          <a:p>
            <a:pPr marL="514350" indent="-514350">
              <a:buAutoNum type="arabicPeriod"/>
            </a:pPr>
            <a:r>
              <a:rPr lang="en-US" dirty="0"/>
              <a:t>Data analysis – key messages</a:t>
            </a:r>
          </a:p>
          <a:p>
            <a:pPr marL="514350" indent="-514350">
              <a:buAutoNum type="arabicPeriod"/>
            </a:pPr>
            <a:r>
              <a:rPr lang="en-US" dirty="0"/>
              <a:t>Group analysis</a:t>
            </a:r>
          </a:p>
          <a:p>
            <a:pPr marL="514350" indent="-514350">
              <a:buAutoNum type="arabicPeriod"/>
            </a:pPr>
            <a:r>
              <a:rPr lang="en-US" dirty="0"/>
              <a:t>Monitoring</a:t>
            </a:r>
          </a:p>
          <a:p>
            <a:pPr marL="514350" indent="-514350">
              <a:buAutoNum type="arabicPeriod"/>
            </a:pPr>
            <a:r>
              <a:rPr lang="en-US" dirty="0"/>
              <a:t>Case sampling</a:t>
            </a:r>
          </a:p>
          <a:p>
            <a:pPr marL="514350" indent="-514350">
              <a:buAutoNum type="arabicPeriod"/>
            </a:pPr>
            <a:r>
              <a:rPr lang="en-US" dirty="0"/>
              <a:t>Bullying – preventative curriculum</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10213769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How and where does the school monitor and evaluate pupils’ preparation for life in modern Britain?</a:t>
            </a:r>
          </a:p>
          <a:p>
            <a:pPr marL="514350" indent="-514350">
              <a:buAutoNum type="arabicPeriod"/>
            </a:pPr>
            <a:r>
              <a:rPr lang="en-US" dirty="0"/>
              <a:t>Subject leaders</a:t>
            </a:r>
          </a:p>
          <a:p>
            <a:pPr marL="514350" indent="-514350">
              <a:buAutoNum type="arabicPeriod"/>
            </a:pPr>
            <a:r>
              <a:rPr lang="en-US" dirty="0"/>
              <a:t>Assembly/collective worship</a:t>
            </a:r>
          </a:p>
          <a:p>
            <a:pPr marL="514350" indent="-514350">
              <a:buAutoNum type="arabicPeriod"/>
            </a:pPr>
            <a:r>
              <a:rPr lang="en-US" dirty="0" err="1"/>
              <a:t>Behaviour</a:t>
            </a:r>
            <a:r>
              <a:rPr lang="en-US" dirty="0"/>
              <a:t> records</a:t>
            </a:r>
          </a:p>
          <a:p>
            <a:pPr marL="514350" indent="-514350">
              <a:buAutoNum type="arabicPeriod"/>
            </a:pPr>
            <a:r>
              <a:rPr lang="en-US" dirty="0"/>
              <a:t>Feedback</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35707707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031B-D5C7-271A-2250-36697A9ED2DE}"/>
              </a:ext>
            </a:extLst>
          </p:cNvPr>
          <p:cNvSpPr>
            <a:spLocks noGrp="1"/>
          </p:cNvSpPr>
          <p:nvPr>
            <p:ph type="title"/>
          </p:nvPr>
        </p:nvSpPr>
        <p:spPr/>
        <p:txBody>
          <a:bodyPr/>
          <a:lstStyle/>
          <a:p>
            <a:r>
              <a:rPr lang="en-US" b="1" dirty="0"/>
              <a:t>30 Day Challenge</a:t>
            </a:r>
          </a:p>
        </p:txBody>
      </p:sp>
      <p:pic>
        <p:nvPicPr>
          <p:cNvPr id="5122" name="Picture 2" descr="Ideas For a 30 Day Challenge | YuMuuv">
            <a:extLst>
              <a:ext uri="{FF2B5EF4-FFF2-40B4-BE49-F238E27FC236}">
                <a16:creationId xmlns:a16="http://schemas.microsoft.com/office/drawing/2014/main" id="{BFF101CB-E051-BB45-7C8F-454829985E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6154" y="2276872"/>
            <a:ext cx="5931692" cy="294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67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5E4B-20F2-5395-0424-8D7680D1E2DA}"/>
              </a:ext>
            </a:extLst>
          </p:cNvPr>
          <p:cNvSpPr>
            <a:spLocks noGrp="1"/>
          </p:cNvSpPr>
          <p:nvPr>
            <p:ph type="title"/>
          </p:nvPr>
        </p:nvSpPr>
        <p:spPr/>
        <p:txBody>
          <a:bodyPr/>
          <a:lstStyle/>
          <a:p>
            <a:r>
              <a:rPr lang="en-US" b="1" dirty="0"/>
              <a:t>30 Day Pledges</a:t>
            </a:r>
          </a:p>
        </p:txBody>
      </p:sp>
      <p:sp>
        <p:nvSpPr>
          <p:cNvPr id="3" name="Content Placeholder 2">
            <a:extLst>
              <a:ext uri="{FF2B5EF4-FFF2-40B4-BE49-F238E27FC236}">
                <a16:creationId xmlns:a16="http://schemas.microsoft.com/office/drawing/2014/main" id="{187CA1D9-71BC-8E0E-D3D4-3634B9A96FB3}"/>
              </a:ext>
            </a:extLst>
          </p:cNvPr>
          <p:cNvSpPr>
            <a:spLocks noGrp="1"/>
          </p:cNvSpPr>
          <p:nvPr>
            <p:ph idx="1"/>
          </p:nvPr>
        </p:nvSpPr>
        <p:spPr/>
        <p:txBody>
          <a:bodyPr/>
          <a:lstStyle/>
          <a:p>
            <a:pPr marL="514350" indent="-514350">
              <a:buAutoNum type="arabicPeriod"/>
            </a:pPr>
            <a:r>
              <a:rPr lang="en-US" sz="2400" dirty="0"/>
              <a:t>Meet and greet </a:t>
            </a:r>
          </a:p>
          <a:p>
            <a:pPr marL="514350" indent="-514350">
              <a:buAutoNum type="arabicPeriod"/>
            </a:pPr>
            <a:r>
              <a:rPr lang="en-US" sz="2400" dirty="0"/>
              <a:t>Use positive notes</a:t>
            </a:r>
          </a:p>
          <a:p>
            <a:pPr marL="514350" indent="-514350">
              <a:buAutoNum type="arabicPeriod"/>
            </a:pPr>
            <a:r>
              <a:rPr lang="en-US" sz="2400" dirty="0"/>
              <a:t>Recognition boards</a:t>
            </a:r>
          </a:p>
          <a:p>
            <a:pPr marL="514350" indent="-514350">
              <a:buAutoNum type="arabicPeriod"/>
            </a:pPr>
            <a:r>
              <a:rPr lang="en-US" sz="2400" dirty="0"/>
              <a:t>Simplify Rules</a:t>
            </a:r>
          </a:p>
          <a:p>
            <a:pPr marL="514350" indent="-514350">
              <a:buAutoNum type="arabicPeriod"/>
            </a:pPr>
            <a:r>
              <a:rPr lang="en-US" sz="2400" dirty="0"/>
              <a:t>Refuse to shout</a:t>
            </a:r>
          </a:p>
          <a:p>
            <a:pPr marL="514350" indent="-514350">
              <a:buAutoNum type="arabicPeriod"/>
            </a:pPr>
            <a:r>
              <a:rPr lang="en-US" sz="2400" dirty="0"/>
              <a:t>First attention to those doing the right thing</a:t>
            </a:r>
          </a:p>
          <a:p>
            <a:pPr marL="514350" indent="-514350">
              <a:buAutoNum type="arabicPeriod"/>
            </a:pPr>
            <a:r>
              <a:rPr lang="en-US" sz="2400" dirty="0"/>
              <a:t>Take fame out of being badly behaved</a:t>
            </a:r>
          </a:p>
          <a:p>
            <a:pPr marL="514350" indent="-514350">
              <a:buAutoNum type="arabicPeriod"/>
            </a:pPr>
            <a:r>
              <a:rPr lang="en-US" sz="2400" dirty="0" err="1"/>
              <a:t>Recognise</a:t>
            </a:r>
            <a:r>
              <a:rPr lang="en-US" sz="2400" dirty="0"/>
              <a:t> and praise </a:t>
            </a:r>
            <a:r>
              <a:rPr lang="en-US" sz="2400" dirty="0" err="1"/>
              <a:t>behaviour</a:t>
            </a:r>
            <a:r>
              <a:rPr lang="en-US" sz="2400" dirty="0"/>
              <a:t> that goes over and above.</a:t>
            </a:r>
          </a:p>
          <a:p>
            <a:pPr marL="514350" indent="-514350">
              <a:buAutoNum type="arabicPeriod"/>
            </a:pPr>
            <a:r>
              <a:rPr lang="en-US" sz="2400" dirty="0"/>
              <a:t>30 second interventions</a:t>
            </a:r>
          </a:p>
          <a:p>
            <a:pPr marL="514350" indent="-514350">
              <a:buAutoNum type="arabicPeriod"/>
            </a:pPr>
            <a:r>
              <a:rPr lang="en-US" sz="2400" dirty="0"/>
              <a:t>Have some scripts ready </a:t>
            </a:r>
          </a:p>
        </p:txBody>
      </p:sp>
      <p:pic>
        <p:nvPicPr>
          <p:cNvPr id="3074" name="Picture 2" descr="Pledge For Change | Oxfam International">
            <a:extLst>
              <a:ext uri="{FF2B5EF4-FFF2-40B4-BE49-F238E27FC236}">
                <a16:creationId xmlns:a16="http://schemas.microsoft.com/office/drawing/2014/main" id="{6F5A86F4-0A7B-F79B-E320-F3ADB5B94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17638"/>
            <a:ext cx="2527166" cy="158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7700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368977-FE5F-AA0A-9203-EE8975A6C7E0}"/>
              </a:ext>
            </a:extLst>
          </p:cNvPr>
          <p:cNvSpPr>
            <a:spLocks noGrp="1"/>
          </p:cNvSpPr>
          <p:nvPr>
            <p:ph idx="1"/>
          </p:nvPr>
        </p:nvSpPr>
        <p:spPr>
          <a:xfrm>
            <a:off x="457200" y="404664"/>
            <a:ext cx="8229600" cy="5721499"/>
          </a:xfrm>
        </p:spPr>
        <p:txBody>
          <a:bodyPr/>
          <a:lstStyle/>
          <a:p>
            <a:pPr marL="0" indent="0" algn="ctr">
              <a:buNone/>
            </a:pPr>
            <a:r>
              <a:rPr lang="en-US" b="1" dirty="0"/>
              <a:t>Why have you graded behaviour and attitudes as exemplary?</a:t>
            </a:r>
          </a:p>
          <a:p>
            <a:pPr marL="0" indent="0" algn="ctr">
              <a:buNone/>
            </a:pPr>
            <a:endParaRPr lang="en-US" b="1" dirty="0"/>
          </a:p>
          <a:p>
            <a:r>
              <a:rPr lang="en-US" dirty="0"/>
              <a:t>Whole school culture</a:t>
            </a:r>
          </a:p>
          <a:p>
            <a:r>
              <a:rPr lang="en-US" dirty="0"/>
              <a:t>Policy consistently applied</a:t>
            </a:r>
          </a:p>
          <a:p>
            <a:r>
              <a:rPr lang="en-US" dirty="0"/>
              <a:t>Routines</a:t>
            </a:r>
          </a:p>
          <a:p>
            <a:r>
              <a:rPr lang="en-US" dirty="0"/>
              <a:t>Behaviour curriculum</a:t>
            </a:r>
          </a:p>
          <a:p>
            <a:r>
              <a:rPr lang="en-US" dirty="0"/>
              <a:t>Strategies for challenging children</a:t>
            </a:r>
          </a:p>
          <a:p>
            <a:pPr marL="0" indent="0" algn="ctr">
              <a:buNone/>
            </a:pPr>
            <a:endParaRPr lang="en-US" sz="4800" b="1" dirty="0"/>
          </a:p>
          <a:p>
            <a:pPr marL="0" indent="0" algn="ctr">
              <a:buNone/>
            </a:pPr>
            <a:endParaRPr lang="en-US" sz="4800" b="1" dirty="0"/>
          </a:p>
        </p:txBody>
      </p:sp>
      <p:pic>
        <p:nvPicPr>
          <p:cNvPr id="4" name="Picture 3">
            <a:extLst>
              <a:ext uri="{FF2B5EF4-FFF2-40B4-BE49-F238E27FC236}">
                <a16:creationId xmlns:a16="http://schemas.microsoft.com/office/drawing/2014/main" id="{E23575C4-1C0D-AE64-7AB2-C7B2CC078966}"/>
              </a:ext>
            </a:extLst>
          </p:cNvPr>
          <p:cNvPicPr>
            <a:picLocks noChangeAspect="1"/>
          </p:cNvPicPr>
          <p:nvPr/>
        </p:nvPicPr>
        <p:blipFill>
          <a:blip r:embed="rId2"/>
          <a:stretch>
            <a:fillRect/>
          </a:stretch>
        </p:blipFill>
        <p:spPr>
          <a:xfrm>
            <a:off x="6660232" y="4360523"/>
            <a:ext cx="1772208" cy="1772208"/>
          </a:xfrm>
          <a:prstGeom prst="rect">
            <a:avLst/>
          </a:prstGeom>
        </p:spPr>
      </p:pic>
    </p:spTree>
    <p:extLst>
      <p:ext uri="{BB962C8B-B14F-4D97-AF65-F5344CB8AC3E}">
        <p14:creationId xmlns:p14="http://schemas.microsoft.com/office/powerpoint/2010/main" val="6890599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7D452-8086-7440-B9BF-FE61D33C9E48}"/>
              </a:ext>
            </a:extLst>
          </p:cNvPr>
          <p:cNvSpPr>
            <a:spLocks noGrp="1"/>
          </p:cNvSpPr>
          <p:nvPr>
            <p:ph idx="1"/>
          </p:nvPr>
        </p:nvSpPr>
        <p:spPr>
          <a:xfrm>
            <a:off x="457200" y="260648"/>
            <a:ext cx="8229600" cy="5865515"/>
          </a:xfrm>
        </p:spPr>
        <p:txBody>
          <a:bodyPr/>
          <a:lstStyle/>
          <a:p>
            <a:pPr marL="0" indent="0" algn="ctr">
              <a:buNone/>
            </a:pPr>
            <a:r>
              <a:rPr lang="en-US" b="1" dirty="0"/>
              <a:t>We don’t get to decide if we have challenging </a:t>
            </a:r>
            <a:r>
              <a:rPr lang="en-US" b="1" dirty="0" err="1"/>
              <a:t>behaviour</a:t>
            </a:r>
            <a:r>
              <a:rPr lang="en-US" b="1" dirty="0"/>
              <a:t> in our classrooms. We do get to choose how we respond. </a:t>
            </a:r>
            <a:r>
              <a:rPr lang="en-US" sz="2000" b="1" dirty="0"/>
              <a:t>Tomlinson</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sz="2400" b="1" dirty="0"/>
          </a:p>
          <a:p>
            <a:pPr marL="0" indent="0">
              <a:buNone/>
            </a:pPr>
            <a:r>
              <a:rPr lang="en-US" sz="2400" b="1" dirty="0"/>
              <a:t>Queries about course resources – </a:t>
            </a:r>
            <a:r>
              <a:rPr lang="en-US" sz="2400" b="1" dirty="0">
                <a:hlinkClick r:id="rId3"/>
              </a:rPr>
              <a:t>info@helenyoungman.co.uk</a:t>
            </a:r>
            <a:endParaRPr lang="en-US" sz="2400" b="1" dirty="0"/>
          </a:p>
          <a:p>
            <a:pPr marL="0" indent="0">
              <a:buNone/>
            </a:pPr>
            <a:endParaRPr lang="en-US" sz="2400" b="1" dirty="0"/>
          </a:p>
          <a:p>
            <a:pPr marL="0" indent="0">
              <a:buNone/>
            </a:pPr>
            <a:r>
              <a:rPr lang="en-US" sz="2400" b="1" dirty="0"/>
              <a:t>Contact Helen directly – </a:t>
            </a:r>
            <a:r>
              <a:rPr lang="en-US" sz="2400" b="1" dirty="0">
                <a:hlinkClick r:id="rId4"/>
              </a:rPr>
              <a:t>helenyoungman73@gmail.com</a:t>
            </a:r>
            <a:endParaRPr lang="en-US" sz="2400" b="1" dirty="0"/>
          </a:p>
          <a:p>
            <a:pPr marL="0" indent="0">
              <a:buNone/>
            </a:pPr>
            <a:endParaRPr lang="en-US" sz="2400" b="1" dirty="0"/>
          </a:p>
          <a:p>
            <a:pPr marL="0" indent="0">
              <a:buNone/>
            </a:pPr>
            <a:endParaRPr lang="en-US" sz="2400" b="1" dirty="0"/>
          </a:p>
          <a:p>
            <a:pPr marL="0" indent="0">
              <a:buNone/>
            </a:pPr>
            <a:endParaRPr lang="en-US" b="1" dirty="0"/>
          </a:p>
        </p:txBody>
      </p:sp>
      <p:pic>
        <p:nvPicPr>
          <p:cNvPr id="4" name="Picture 3">
            <a:extLst>
              <a:ext uri="{FF2B5EF4-FFF2-40B4-BE49-F238E27FC236}">
                <a16:creationId xmlns:a16="http://schemas.microsoft.com/office/drawing/2014/main" id="{C42AB177-D3CE-E947-B018-A950E3AA1DC0}"/>
              </a:ext>
            </a:extLst>
          </p:cNvPr>
          <p:cNvPicPr>
            <a:picLocks noChangeAspect="1"/>
          </p:cNvPicPr>
          <p:nvPr/>
        </p:nvPicPr>
        <p:blipFill>
          <a:blip r:embed="rId5"/>
          <a:stretch>
            <a:fillRect/>
          </a:stretch>
        </p:blipFill>
        <p:spPr>
          <a:xfrm>
            <a:off x="1907704" y="2135181"/>
            <a:ext cx="5124034" cy="2587638"/>
          </a:xfrm>
          <a:prstGeom prst="rect">
            <a:avLst/>
          </a:prstGeom>
        </p:spPr>
      </p:pic>
    </p:spTree>
    <p:extLst>
      <p:ext uri="{BB962C8B-B14F-4D97-AF65-F5344CB8AC3E}">
        <p14:creationId xmlns:p14="http://schemas.microsoft.com/office/powerpoint/2010/main" val="381866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7680-228B-EC8F-CC81-57B88F5FC849}"/>
              </a:ext>
            </a:extLst>
          </p:cNvPr>
          <p:cNvSpPr>
            <a:spLocks noGrp="1"/>
          </p:cNvSpPr>
          <p:nvPr>
            <p:ph type="title"/>
          </p:nvPr>
        </p:nvSpPr>
        <p:spPr/>
        <p:txBody>
          <a:bodyPr/>
          <a:lstStyle/>
          <a:p>
            <a:r>
              <a:rPr lang="en-US" b="1" dirty="0" err="1"/>
              <a:t>Behaviour</a:t>
            </a:r>
            <a:r>
              <a:rPr lang="en-US" b="1" dirty="0"/>
              <a:t> management is not…</a:t>
            </a:r>
          </a:p>
        </p:txBody>
      </p:sp>
      <p:sp>
        <p:nvSpPr>
          <p:cNvPr id="3" name="Content Placeholder 2">
            <a:extLst>
              <a:ext uri="{FF2B5EF4-FFF2-40B4-BE49-F238E27FC236}">
                <a16:creationId xmlns:a16="http://schemas.microsoft.com/office/drawing/2014/main" id="{FA66F5F3-5E62-5166-5D9B-B61731D53870}"/>
              </a:ext>
            </a:extLst>
          </p:cNvPr>
          <p:cNvSpPr>
            <a:spLocks noGrp="1"/>
          </p:cNvSpPr>
          <p:nvPr>
            <p:ph idx="1"/>
          </p:nvPr>
        </p:nvSpPr>
        <p:spPr>
          <a:xfrm>
            <a:off x="597158" y="1804111"/>
            <a:ext cx="8089642" cy="4322052"/>
          </a:xfrm>
        </p:spPr>
        <p:txBody>
          <a:bodyPr/>
          <a:lstStyle/>
          <a:p>
            <a:r>
              <a:rPr lang="en-US" dirty="0"/>
              <a:t>A set of techniques from a toolkit or skills led</a:t>
            </a:r>
          </a:p>
          <a:p>
            <a:r>
              <a:rPr lang="en-US" dirty="0"/>
              <a:t>It is nothing to do with magic </a:t>
            </a:r>
            <a:r>
              <a:rPr lang="en-US" dirty="0" err="1"/>
              <a:t>behaviour</a:t>
            </a:r>
            <a:r>
              <a:rPr lang="en-US" dirty="0"/>
              <a:t> systems data tracking software</a:t>
            </a:r>
          </a:p>
          <a:p>
            <a:endParaRPr lang="en-US" dirty="0"/>
          </a:p>
          <a:p>
            <a:endParaRPr lang="en-US" dirty="0"/>
          </a:p>
          <a:p>
            <a:pPr marL="0" indent="0">
              <a:buNone/>
            </a:pPr>
            <a:endParaRPr lang="en-US" b="1" dirty="0"/>
          </a:p>
          <a:p>
            <a:pPr marL="0" indent="0">
              <a:buNone/>
            </a:pPr>
            <a:endParaRPr lang="en-US" b="1" dirty="0"/>
          </a:p>
          <a:p>
            <a:pPr marL="0" indent="0">
              <a:buNone/>
            </a:pPr>
            <a:r>
              <a:rPr lang="en-US" b="1" dirty="0"/>
              <a:t>So what is the solution…</a:t>
            </a:r>
          </a:p>
        </p:txBody>
      </p:sp>
      <p:pic>
        <p:nvPicPr>
          <p:cNvPr id="5" name="Picture 4" descr="A picture containing text, person, bowed instrument&#10;&#10;Description automatically generated">
            <a:extLst>
              <a:ext uri="{FF2B5EF4-FFF2-40B4-BE49-F238E27FC236}">
                <a16:creationId xmlns:a16="http://schemas.microsoft.com/office/drawing/2014/main" id="{89F44A2D-F652-0BCE-5D74-26E411591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966224"/>
            <a:ext cx="2372009" cy="1582798"/>
          </a:xfrm>
          <a:prstGeom prst="rect">
            <a:avLst/>
          </a:prstGeom>
        </p:spPr>
      </p:pic>
      <p:pic>
        <p:nvPicPr>
          <p:cNvPr id="3074" name="Picture 2" descr="Primary Teaching Services &quot;Behaviour Scheme&quot; Classroom Starter Kit :  Amazon.co.uk: Stationery &amp; Office Supplies">
            <a:extLst>
              <a:ext uri="{FF2B5EF4-FFF2-40B4-BE49-F238E27FC236}">
                <a16:creationId xmlns:a16="http://schemas.microsoft.com/office/drawing/2014/main" id="{B9772445-FE08-174C-A505-D819F18425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429000"/>
            <a:ext cx="2016224"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796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CBD697-6D43-7F8E-40E8-D081D9D71CCC}"/>
              </a:ext>
            </a:extLst>
          </p:cNvPr>
          <p:cNvSpPr>
            <a:spLocks noGrp="1"/>
          </p:cNvSpPr>
          <p:nvPr>
            <p:ph idx="1"/>
          </p:nvPr>
        </p:nvSpPr>
        <p:spPr>
          <a:xfrm>
            <a:off x="628650" y="260648"/>
            <a:ext cx="7886700" cy="5916315"/>
          </a:xfrm>
        </p:spPr>
        <p:txBody>
          <a:bodyPr/>
          <a:lstStyle/>
          <a:p>
            <a:pPr marL="0" indent="0">
              <a:buNone/>
            </a:pPr>
            <a:r>
              <a:rPr lang="en-US" sz="4000" dirty="0"/>
              <a:t>So, what is outstanding </a:t>
            </a:r>
            <a:r>
              <a:rPr lang="en-US" sz="4000" dirty="0" err="1"/>
              <a:t>behaviour</a:t>
            </a:r>
            <a:r>
              <a:rPr lang="en-US" sz="4000" dirty="0"/>
              <a:t> management all about…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4000" b="1" dirty="0"/>
              <a:t>Culture – the right people </a:t>
            </a:r>
            <a:r>
              <a:rPr lang="en-US" sz="4000" dirty="0"/>
              <a:t>eats strategies for breakfast</a:t>
            </a:r>
          </a:p>
          <a:p>
            <a:pPr marL="0" indent="0">
              <a:buNone/>
            </a:pPr>
            <a:endParaRPr lang="en-US" dirty="0"/>
          </a:p>
        </p:txBody>
      </p:sp>
      <p:pic>
        <p:nvPicPr>
          <p:cNvPr id="2" name="Picture 1" descr="A group of people holding hands&#10;&#10;Description automatically generated with medium confidence">
            <a:extLst>
              <a:ext uri="{FF2B5EF4-FFF2-40B4-BE49-F238E27FC236}">
                <a16:creationId xmlns:a16="http://schemas.microsoft.com/office/drawing/2014/main" id="{6B9D16A6-416F-D254-110D-0FE3303C7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564904"/>
            <a:ext cx="4678288" cy="2067751"/>
          </a:xfrm>
          <a:prstGeom prst="rect">
            <a:avLst/>
          </a:prstGeom>
        </p:spPr>
      </p:pic>
    </p:spTree>
    <p:extLst>
      <p:ext uri="{BB962C8B-B14F-4D97-AF65-F5344CB8AC3E}">
        <p14:creationId xmlns:p14="http://schemas.microsoft.com/office/powerpoint/2010/main" val="165492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691CC-A4BD-6D7F-3FFB-E979EF5E732C}"/>
              </a:ext>
            </a:extLst>
          </p:cNvPr>
          <p:cNvSpPr>
            <a:spLocks noGrp="1"/>
          </p:cNvSpPr>
          <p:nvPr>
            <p:ph idx="1"/>
          </p:nvPr>
        </p:nvSpPr>
        <p:spPr>
          <a:xfrm>
            <a:off x="758974" y="332656"/>
            <a:ext cx="7886700" cy="5844307"/>
          </a:xfrm>
        </p:spPr>
        <p:txBody>
          <a:bodyPr/>
          <a:lstStyle/>
          <a:p>
            <a:pPr marL="0" indent="0">
              <a:buNone/>
            </a:pPr>
            <a:endParaRPr lang="en-US" dirty="0"/>
          </a:p>
          <a:p>
            <a:pPr marL="0" indent="0" algn="ctr">
              <a:buNone/>
            </a:pPr>
            <a:r>
              <a:rPr lang="en-US" sz="4800" b="1" dirty="0"/>
              <a:t>Culture set by the way adults behave</a:t>
            </a:r>
          </a:p>
          <a:p>
            <a:pPr marL="0" indent="0" algn="ctr">
              <a:buNone/>
            </a:pPr>
            <a:endParaRPr lang="en-US" sz="4800" b="1" dirty="0"/>
          </a:p>
          <a:p>
            <a:pPr marL="0" indent="0" algn="ctr">
              <a:buNone/>
            </a:pPr>
            <a:endParaRPr lang="en-US" sz="4800" b="1" dirty="0"/>
          </a:p>
          <a:p>
            <a:pPr marL="0" indent="0" algn="ctr">
              <a:buNone/>
            </a:pPr>
            <a:endParaRPr lang="en-US" sz="4800" b="1" dirty="0"/>
          </a:p>
          <a:p>
            <a:pPr marL="0" indent="0" algn="ctr">
              <a:buNone/>
            </a:pPr>
            <a:endParaRPr lang="en-US" sz="4800" b="1" dirty="0"/>
          </a:p>
        </p:txBody>
      </p:sp>
      <p:pic>
        <p:nvPicPr>
          <p:cNvPr id="7170" name="Picture 2" descr="I Want You&quot; Images – Browse 1,470 Stock Photos, Vectors, and Video | Adobe  Stock">
            <a:extLst>
              <a:ext uri="{FF2B5EF4-FFF2-40B4-BE49-F238E27FC236}">
                <a16:creationId xmlns:a16="http://schemas.microsoft.com/office/drawing/2014/main" id="{EA5E47B0-3014-BCAE-0891-D1D74FC8C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996952"/>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8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E99EB-FF8D-C2B0-BA5E-230AAD5FE06E}"/>
              </a:ext>
            </a:extLst>
          </p:cNvPr>
          <p:cNvSpPr>
            <a:spLocks noGrp="1"/>
          </p:cNvSpPr>
          <p:nvPr>
            <p:ph idx="1"/>
          </p:nvPr>
        </p:nvSpPr>
        <p:spPr>
          <a:xfrm>
            <a:off x="457200" y="260648"/>
            <a:ext cx="8229600" cy="5865515"/>
          </a:xfrm>
        </p:spPr>
        <p:txBody>
          <a:bodyPr/>
          <a:lstStyle/>
          <a:p>
            <a:pPr marL="0" indent="0">
              <a:buNone/>
            </a:pPr>
            <a:r>
              <a:rPr lang="en-GB" sz="4000" b="1" kern="100" dirty="0">
                <a:effectLst/>
                <a:latin typeface="Calibri" panose="020F0502020204030204" pitchFamily="34" charset="0"/>
                <a:ea typeface="Calibri" panose="020F0502020204030204" pitchFamily="34" charset="0"/>
                <a:cs typeface="Times New Roman" panose="02020603050405020304" pitchFamily="18" charset="0"/>
              </a:rPr>
              <a:t>CERTAINTY</a:t>
            </a:r>
            <a:r>
              <a:rPr lang="en-GB" sz="4000" kern="100" dirty="0">
                <a:effectLst/>
                <a:latin typeface="Calibri" panose="020F0502020204030204" pitchFamily="34" charset="0"/>
                <a:ea typeface="Calibri" panose="020F0502020204030204" pitchFamily="34" charset="0"/>
                <a:cs typeface="Times New Roman" panose="02020603050405020304" pitchFamily="18" charset="0"/>
              </a:rPr>
              <a:t> – expected, respected and unquestioned, not strictness or being tough/assertive</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2" descr="The Greater Good – Romans 8:28, Part 3 | Steve's Bible Meditations">
            <a:extLst>
              <a:ext uri="{FF2B5EF4-FFF2-40B4-BE49-F238E27FC236}">
                <a16:creationId xmlns:a16="http://schemas.microsoft.com/office/drawing/2014/main" id="{CBD6E97C-17CD-8A1B-AF8C-8F9827B40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600148"/>
            <a:ext cx="5278896" cy="351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60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AE99EB-FF8D-C2B0-BA5E-230AAD5FE06E}"/>
              </a:ext>
            </a:extLst>
          </p:cNvPr>
          <p:cNvSpPr>
            <a:spLocks noGrp="1"/>
          </p:cNvSpPr>
          <p:nvPr>
            <p:ph idx="1"/>
          </p:nvPr>
        </p:nvSpPr>
        <p:spPr>
          <a:xfrm>
            <a:off x="457200" y="260648"/>
            <a:ext cx="8229600" cy="5865515"/>
          </a:xfrm>
        </p:spPr>
        <p:txBody>
          <a:bodyPr/>
          <a:lstStyle/>
          <a:p>
            <a:pPr marL="0" indent="0" algn="ctr">
              <a:buNone/>
            </a:pPr>
            <a:r>
              <a:rPr lang="en-GB" sz="2800" b="1" kern="100" dirty="0">
                <a:latin typeface="Calibri" panose="020F0502020204030204" pitchFamily="34" charset="0"/>
                <a:ea typeface="Calibri" panose="020F0502020204030204" pitchFamily="34" charset="0"/>
                <a:cs typeface="Times New Roman" panose="02020603050405020304" pitchFamily="18" charset="0"/>
              </a:rPr>
              <a:t>Sending Children Out of Class</a:t>
            </a:r>
            <a:endParaRPr lang="en-GB"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Passing up hierarchy works against certainty you create </a:t>
            </a:r>
            <a:r>
              <a:rPr lang="en-GB" sz="1800" kern="100" dirty="0">
                <a:latin typeface="Calibri" panose="020F0502020204030204" pitchFamily="34" charset="0"/>
                <a:ea typeface="Calibri" panose="020F0502020204030204" pitchFamily="34" charset="0"/>
                <a:cs typeface="Times New Roman" panose="02020603050405020304" pitchFamily="18" charset="0"/>
              </a:rPr>
              <a:t>telling the child and everybody who sees it that you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cannot deal with this.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Asking </a:t>
            </a:r>
            <a:r>
              <a:rPr lang="en-GB" sz="1800" kern="100" dirty="0">
                <a:latin typeface="Calibri" panose="020F0502020204030204" pitchFamily="34" charset="0"/>
                <a:ea typeface="Calibri" panose="020F0502020204030204" pitchFamily="34" charset="0"/>
                <a:cs typeface="Times New Roman" panose="02020603050405020304" pitchFamily="18" charset="0"/>
              </a:rPr>
              <a: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omeone else to pick up your tab means you are undermining your relationship and authority with the children. Alternative is </a:t>
            </a:r>
            <a:r>
              <a:rPr lang="en-GB" sz="1800" b="1" u="sng" kern="100" dirty="0">
                <a:effectLst/>
                <a:latin typeface="Calibri" panose="020F0502020204030204" pitchFamily="34" charset="0"/>
                <a:ea typeface="Calibri" panose="020F0502020204030204" pitchFamily="34" charset="0"/>
                <a:cs typeface="Times New Roman" panose="02020603050405020304" pitchFamily="18" charset="0"/>
              </a:rPr>
              <a:t>not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suffer appalling behaviour</a:t>
            </a:r>
          </a:p>
          <a:p>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If I send a pupil to a colleague, it is not to discuss behaviour before you.</a:t>
            </a: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If I need support, I would like my colleague to stand alongside me, so the child sees a united front</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Sending children to have the fear put into them is not rational and the fall out can last for a very long time. Most damaged children need the most certainty.</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2" descr="The Greater Good – Romans 8:28, Part 3 | Steve's Bible Meditations">
            <a:extLst>
              <a:ext uri="{FF2B5EF4-FFF2-40B4-BE49-F238E27FC236}">
                <a16:creationId xmlns:a16="http://schemas.microsoft.com/office/drawing/2014/main" id="{CBD6E97C-17CD-8A1B-AF8C-8F9827B403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5085184"/>
            <a:ext cx="1102432" cy="73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8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b="1" dirty="0"/>
              <a:t> Training Outline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5053248"/>
              </p:ext>
            </p:extLst>
          </p:nvPr>
        </p:nvGraphicFramePr>
        <p:xfrm>
          <a:off x="827583" y="1417638"/>
          <a:ext cx="7434365" cy="4486964"/>
        </p:xfrm>
        <a:graphic>
          <a:graphicData uri="http://schemas.openxmlformats.org/drawingml/2006/table">
            <a:tbl>
              <a:tblPr firstRow="1" bandRow="1">
                <a:tableStyleId>{5C22544A-7EE6-4342-B048-85BDC9FD1C3A}</a:tableStyleId>
              </a:tblPr>
              <a:tblGrid>
                <a:gridCol w="3066684">
                  <a:extLst>
                    <a:ext uri="{9D8B030D-6E8A-4147-A177-3AD203B41FA5}">
                      <a16:colId xmlns:a16="http://schemas.microsoft.com/office/drawing/2014/main" val="20000"/>
                    </a:ext>
                  </a:extLst>
                </a:gridCol>
                <a:gridCol w="4367681">
                  <a:extLst>
                    <a:ext uri="{9D8B030D-6E8A-4147-A177-3AD203B41FA5}">
                      <a16:colId xmlns:a16="http://schemas.microsoft.com/office/drawing/2014/main" val="20001"/>
                    </a:ext>
                  </a:extLst>
                </a:gridCol>
              </a:tblGrid>
              <a:tr h="459894">
                <a:tc>
                  <a:txBody>
                    <a:bodyPr/>
                    <a:lstStyle/>
                    <a:p>
                      <a:pPr algn="ctr"/>
                      <a:r>
                        <a:rPr lang="en-GB" sz="1400" dirty="0"/>
                        <a:t>Training </a:t>
                      </a:r>
                      <a:r>
                        <a:rPr lang="en-GB" sz="1400" baseline="0" dirty="0"/>
                        <a:t> Session</a:t>
                      </a:r>
                      <a:r>
                        <a:rPr lang="en-GB" sz="1400" dirty="0"/>
                        <a:t> </a:t>
                      </a:r>
                    </a:p>
                  </a:txBody>
                  <a:tcPr marL="68580" marR="68580" marT="34286" marB="34286"/>
                </a:tc>
                <a:tc>
                  <a:txBody>
                    <a:bodyPr/>
                    <a:lstStyle/>
                    <a:p>
                      <a:pPr algn="ctr"/>
                      <a:r>
                        <a:rPr lang="en-GB" sz="1400" dirty="0"/>
                        <a:t>Theme</a:t>
                      </a:r>
                      <a:r>
                        <a:rPr lang="en-GB" sz="1400" baseline="0" dirty="0"/>
                        <a:t> of Session</a:t>
                      </a:r>
                      <a:endParaRPr lang="en-GB" sz="1400" dirty="0"/>
                    </a:p>
                  </a:txBody>
                  <a:tcPr marL="68580" marR="68580" marT="34286" marB="34286"/>
                </a:tc>
                <a:extLst>
                  <a:ext uri="{0D108BD9-81ED-4DB2-BD59-A6C34878D82A}">
                    <a16:rowId xmlns:a16="http://schemas.microsoft.com/office/drawing/2014/main" val="10000"/>
                  </a:ext>
                </a:extLst>
              </a:tr>
              <a:tr h="984035">
                <a:tc>
                  <a:txBody>
                    <a:bodyPr/>
                    <a:lstStyle/>
                    <a:p>
                      <a:pPr algn="ctr"/>
                      <a:endParaRPr lang="en-GB" sz="1400"/>
                    </a:p>
                    <a:p>
                      <a:pPr algn="ctr"/>
                      <a:r>
                        <a:rPr lang="en-GB" sz="1400"/>
                        <a:t>1</a:t>
                      </a:r>
                      <a:endParaRPr lang="en-GB" sz="1400" dirty="0"/>
                    </a:p>
                  </a:txBody>
                  <a:tcPr marL="68580" marR="68580" marT="34286" marB="34286"/>
                </a:tc>
                <a:tc>
                  <a:txBody>
                    <a:bodyPr/>
                    <a:lstStyle/>
                    <a:p>
                      <a:pPr algn="ctr">
                        <a:lnSpc>
                          <a:spcPct val="115000"/>
                        </a:lnSpc>
                        <a:spcAft>
                          <a:spcPts val="1000"/>
                        </a:spcAft>
                      </a:pPr>
                      <a:endParaRPr lang="en-GB" sz="1400" b="1" dirty="0">
                        <a:latin typeface="Calibri"/>
                        <a:ea typeface="Calibri"/>
                        <a:cs typeface="Times New Roman"/>
                      </a:endParaRPr>
                    </a:p>
                    <a:p>
                      <a:pPr algn="ctr">
                        <a:lnSpc>
                          <a:spcPct val="115000"/>
                        </a:lnSpc>
                        <a:spcAft>
                          <a:spcPts val="1000"/>
                        </a:spcAft>
                      </a:pPr>
                      <a:r>
                        <a:rPr lang="en-GB" sz="1400" b="1" dirty="0">
                          <a:latin typeface="Calibri"/>
                          <a:ea typeface="Calibri"/>
                          <a:cs typeface="Times New Roman"/>
                        </a:rPr>
                        <a:t>Background and Thoughts</a:t>
                      </a:r>
                    </a:p>
                  </a:txBody>
                  <a:tcPr marL="51435" marR="51435" marT="0" marB="0"/>
                </a:tc>
                <a:extLst>
                  <a:ext uri="{0D108BD9-81ED-4DB2-BD59-A6C34878D82A}">
                    <a16:rowId xmlns:a16="http://schemas.microsoft.com/office/drawing/2014/main" val="10001"/>
                  </a:ext>
                </a:extLst>
              </a:tr>
              <a:tr h="459894">
                <a:tc>
                  <a:txBody>
                    <a:bodyPr/>
                    <a:lstStyle/>
                    <a:p>
                      <a:pPr algn="ctr"/>
                      <a:r>
                        <a:rPr lang="en-GB" sz="1400" dirty="0"/>
                        <a:t>2</a:t>
                      </a:r>
                    </a:p>
                  </a:txBody>
                  <a:tcPr marL="68580" marR="68580" marT="34286" marB="3428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baseline="0" dirty="0"/>
                        <a:t>Whole School Culture</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baseline="0" dirty="0"/>
                    </a:p>
                  </a:txBody>
                  <a:tcPr marL="51435" marR="51435" marT="0" marB="0"/>
                </a:tc>
                <a:extLst>
                  <a:ext uri="{0D108BD9-81ED-4DB2-BD59-A6C34878D82A}">
                    <a16:rowId xmlns:a16="http://schemas.microsoft.com/office/drawing/2014/main" val="10002"/>
                  </a:ext>
                </a:extLst>
              </a:tr>
              <a:tr h="696075">
                <a:tc>
                  <a:txBody>
                    <a:bodyPr/>
                    <a:lstStyle/>
                    <a:p>
                      <a:pPr algn="ctr"/>
                      <a:r>
                        <a:rPr lang="en-GB" sz="1400" dirty="0"/>
                        <a:t>3</a:t>
                      </a:r>
                    </a:p>
                  </a:txBody>
                  <a:tcPr marL="68580" marR="68580" marT="34286" marB="3428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t>Behaviour Curriculum &amp; The Three ‘R’s</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t>Low </a:t>
                      </a:r>
                      <a:r>
                        <a:rPr lang="en-GB" sz="1400" b="1"/>
                        <a:t>Level Disruption</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a:p>
                  </a:txBody>
                  <a:tcPr marL="51435" marR="51435" marT="0" marB="0"/>
                </a:tc>
                <a:extLst>
                  <a:ext uri="{0D108BD9-81ED-4DB2-BD59-A6C34878D82A}">
                    <a16:rowId xmlns:a16="http://schemas.microsoft.com/office/drawing/2014/main" val="10003"/>
                  </a:ext>
                </a:extLst>
              </a:tr>
              <a:tr h="459894">
                <a:tc>
                  <a:txBody>
                    <a:bodyPr/>
                    <a:lstStyle/>
                    <a:p>
                      <a:pPr algn="ctr"/>
                      <a:r>
                        <a:rPr lang="en-GB" sz="1400" dirty="0"/>
                        <a:t>4</a:t>
                      </a:r>
                    </a:p>
                  </a:txBody>
                  <a:tcPr marL="68580" marR="68580" marT="34286" marB="3428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t>Strategic Strategies for Challenging Children </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a:p>
                  </a:txBody>
                  <a:tcPr marL="51435" marR="51435" marT="0" marB="0"/>
                </a:tc>
                <a:extLst>
                  <a:ext uri="{0D108BD9-81ED-4DB2-BD59-A6C34878D82A}">
                    <a16:rowId xmlns:a16="http://schemas.microsoft.com/office/drawing/2014/main" val="522104394"/>
                  </a:ext>
                </a:extLst>
              </a:tr>
              <a:tr h="696075">
                <a:tc>
                  <a:txBody>
                    <a:bodyPr/>
                    <a:lstStyle/>
                    <a:p>
                      <a:pPr algn="ctr"/>
                      <a:endParaRPr lang="en-GB" sz="1400" dirty="0"/>
                    </a:p>
                    <a:p>
                      <a:pPr algn="ctr"/>
                      <a:r>
                        <a:rPr lang="en-GB" sz="1400" dirty="0"/>
                        <a:t>5</a:t>
                      </a:r>
                    </a:p>
                  </a:txBody>
                  <a:tcPr marL="68580" marR="68580" marT="34286" marB="3428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t>Getting Ofsted Ready</a:t>
                      </a:r>
                    </a:p>
                  </a:txBody>
                  <a:tcPr marL="51435" marR="51435" marT="0" marB="0"/>
                </a:tc>
                <a:extLst>
                  <a:ext uri="{0D108BD9-81ED-4DB2-BD59-A6C34878D82A}">
                    <a16:rowId xmlns:a16="http://schemas.microsoft.com/office/drawing/2014/main" val="1369291250"/>
                  </a:ext>
                </a:extLst>
              </a:tr>
            </a:tbl>
          </a:graphicData>
        </a:graphic>
      </p:graphicFrame>
      <p:pic>
        <p:nvPicPr>
          <p:cNvPr id="3101" name="Picture 32" descr="C:\Users\helen\Downloads\Fotolia_75607424_XS.jpg"/>
          <p:cNvPicPr>
            <a:picLocks noChangeAspect="1" noChangeArrowheads="1"/>
          </p:cNvPicPr>
          <p:nvPr/>
        </p:nvPicPr>
        <p:blipFill>
          <a:blip r:embed="rId3" cstate="print"/>
          <a:srcRect/>
          <a:stretch>
            <a:fillRect/>
          </a:stretch>
        </p:blipFill>
        <p:spPr bwMode="auto">
          <a:xfrm>
            <a:off x="7088407" y="229972"/>
            <a:ext cx="1601717" cy="1069469"/>
          </a:xfrm>
          <a:prstGeom prst="rect">
            <a:avLst/>
          </a:prstGeom>
          <a:noFill/>
          <a:ln w="9525">
            <a:noFill/>
            <a:miter lim="800000"/>
            <a:headEnd/>
            <a:tailEnd/>
          </a:ln>
        </p:spPr>
      </p:pic>
    </p:spTree>
    <p:extLst>
      <p:ext uri="{BB962C8B-B14F-4D97-AF65-F5344CB8AC3E}">
        <p14:creationId xmlns:p14="http://schemas.microsoft.com/office/powerpoint/2010/main" val="1583140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9A66D-2318-89DE-4DAD-BF5F0AD852DF}"/>
              </a:ext>
            </a:extLst>
          </p:cNvPr>
          <p:cNvSpPr>
            <a:spLocks noGrp="1"/>
          </p:cNvSpPr>
          <p:nvPr>
            <p:ph idx="1"/>
          </p:nvPr>
        </p:nvSpPr>
        <p:spPr>
          <a:xfrm>
            <a:off x="659532" y="404664"/>
            <a:ext cx="8229600" cy="5721499"/>
          </a:xfrm>
        </p:spPr>
        <p:txBody>
          <a:bodyPr/>
          <a:lstStyle/>
          <a:p>
            <a:pPr marL="0" indent="0">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For effective behaviour management you have to</a:t>
            </a:r>
            <a:r>
              <a:rPr lang="en-GB" sz="2000" kern="100" dirty="0">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Leave your ego at the door, focus not on your feelings attitude – focus is on the children. </a:t>
            </a:r>
          </a:p>
          <a:p>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Remember your certainty might be the only certainty they get</a:t>
            </a:r>
          </a:p>
          <a:p>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Bad behaviour managers have:</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Bad routines </a:t>
            </a:r>
          </a:p>
          <a:p>
            <a:pPr>
              <a:buFont typeface="Wingdings" pitchFamily="2" charset="2"/>
              <a:buChar char="Ø"/>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Over emotional response</a:t>
            </a:r>
          </a:p>
          <a:p>
            <a:pPr>
              <a:buFont typeface="Wingdings" pitchFamily="2" charset="2"/>
              <a:buChar char="Ø"/>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Anger addiction</a:t>
            </a:r>
          </a:p>
          <a:p>
            <a:pPr>
              <a:buFont typeface="Wingdings" pitchFamily="2" charset="2"/>
              <a:buChar char="Ø"/>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Lack of empathy</a:t>
            </a:r>
          </a:p>
          <a:p>
            <a:pPr marL="0" indent="0">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Nothing to do with age or gender</a:t>
            </a:r>
          </a:p>
          <a:p>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170" name="Picture 2" descr="The Greater Good – Romans 8:28, Part 3 | Steve's Bible Meditations">
            <a:extLst>
              <a:ext uri="{FF2B5EF4-FFF2-40B4-BE49-F238E27FC236}">
                <a16:creationId xmlns:a16="http://schemas.microsoft.com/office/drawing/2014/main" id="{9C2F49F1-9A14-F511-1E0D-BE0535BF4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468" y="3408107"/>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9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B50B11-2677-3143-0F38-E28B051C9201}"/>
              </a:ext>
            </a:extLst>
          </p:cNvPr>
          <p:cNvSpPr>
            <a:spLocks noGrp="1"/>
          </p:cNvSpPr>
          <p:nvPr>
            <p:ph idx="1"/>
          </p:nvPr>
        </p:nvSpPr>
        <p:spPr>
          <a:xfrm>
            <a:off x="457200" y="332656"/>
            <a:ext cx="8229600" cy="5793507"/>
          </a:xfrm>
        </p:spPr>
        <p:txBody>
          <a:bodyPr/>
          <a:lstStyle/>
          <a:p>
            <a:pPr marL="0" indent="0">
              <a:buNone/>
            </a:pPr>
            <a:r>
              <a:rPr lang="en-US" sz="6000" b="1" dirty="0"/>
              <a:t>Culture</a:t>
            </a:r>
            <a:r>
              <a:rPr lang="en-US" dirty="0"/>
              <a:t> is pivotal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Once you get the culture right strategies used become less important</a:t>
            </a:r>
          </a:p>
        </p:txBody>
      </p:sp>
      <p:pic>
        <p:nvPicPr>
          <p:cNvPr id="4" name="Picture 3" descr="A group of people holding hands&#10;&#10;Description automatically generated with medium confidence">
            <a:extLst>
              <a:ext uri="{FF2B5EF4-FFF2-40B4-BE49-F238E27FC236}">
                <a16:creationId xmlns:a16="http://schemas.microsoft.com/office/drawing/2014/main" id="{129E178E-5046-199B-9766-5377C9277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40768"/>
            <a:ext cx="7772400" cy="3435314"/>
          </a:xfrm>
          <a:prstGeom prst="rect">
            <a:avLst/>
          </a:prstGeom>
        </p:spPr>
      </p:pic>
    </p:spTree>
    <p:extLst>
      <p:ext uri="{BB962C8B-B14F-4D97-AF65-F5344CB8AC3E}">
        <p14:creationId xmlns:p14="http://schemas.microsoft.com/office/powerpoint/2010/main" val="2722156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2725B2-F784-D7E8-67CA-84F5CF1A2963}"/>
              </a:ext>
            </a:extLst>
          </p:cNvPr>
          <p:cNvSpPr>
            <a:spLocks noGrp="1"/>
          </p:cNvSpPr>
          <p:nvPr>
            <p:ph idx="1"/>
          </p:nvPr>
        </p:nvSpPr>
        <p:spPr>
          <a:xfrm>
            <a:off x="165110" y="201594"/>
            <a:ext cx="8521690" cy="5924570"/>
          </a:xfrm>
        </p:spPr>
        <p:txBody>
          <a:bodyPr/>
          <a:lstStyle/>
          <a:p>
            <a:pPr marL="0" indent="0">
              <a:buNone/>
            </a:pPr>
            <a:r>
              <a:rPr lang="en-US" b="1" dirty="0"/>
              <a:t>The culture in any school is set by…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4800" b="1" dirty="0"/>
              <a:t>How the adults behave!</a:t>
            </a:r>
          </a:p>
          <a:p>
            <a:pPr marL="0" indent="0" algn="ctr">
              <a:buNone/>
            </a:pPr>
            <a:endParaRPr lang="en-US" sz="2000" b="1" dirty="0"/>
          </a:p>
          <a:p>
            <a:pPr marL="0" indent="0" algn="ctr">
              <a:buNone/>
            </a:pPr>
            <a:r>
              <a:rPr lang="en-US" sz="2000" b="1" dirty="0"/>
              <a:t>Awkward and difficult conversations</a:t>
            </a:r>
          </a:p>
        </p:txBody>
      </p:sp>
      <p:pic>
        <p:nvPicPr>
          <p:cNvPr id="5" name="Picture 4" descr="A cat looking at the camera&#10;&#10;Description automatically generated">
            <a:extLst>
              <a:ext uri="{FF2B5EF4-FFF2-40B4-BE49-F238E27FC236}">
                <a16:creationId xmlns:a16="http://schemas.microsoft.com/office/drawing/2014/main" id="{353C5179-C394-C022-62BC-B28C0889C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628800"/>
            <a:ext cx="4712568" cy="3141712"/>
          </a:xfrm>
          <a:prstGeom prst="rect">
            <a:avLst/>
          </a:prstGeom>
        </p:spPr>
      </p:pic>
      <p:pic>
        <p:nvPicPr>
          <p:cNvPr id="8194" name="Picture 2" descr="This 'grimace face' emoji is causing awkward conversations - make sure  you're using it correctly - Mirror Online">
            <a:extLst>
              <a:ext uri="{FF2B5EF4-FFF2-40B4-BE49-F238E27FC236}">
                <a16:creationId xmlns:a16="http://schemas.microsoft.com/office/drawing/2014/main" id="{D1ED7FF1-FA5D-ED8A-D421-05DD08AFC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664135"/>
            <a:ext cx="1067166" cy="106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6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9B321-577C-5E42-5F33-344BCF77AC16}"/>
              </a:ext>
            </a:extLst>
          </p:cNvPr>
          <p:cNvSpPr>
            <a:spLocks noGrp="1"/>
          </p:cNvSpPr>
          <p:nvPr>
            <p:ph idx="1"/>
          </p:nvPr>
        </p:nvSpPr>
        <p:spPr>
          <a:xfrm>
            <a:off x="628650" y="260648"/>
            <a:ext cx="7886700" cy="5976664"/>
          </a:xfrm>
        </p:spPr>
        <p:txBody>
          <a:bodyPr/>
          <a:lstStyle/>
          <a:p>
            <a:r>
              <a:rPr lang="en-US" dirty="0"/>
              <a:t>Your most important job is how how you manage adults who default on agreements or refuse to change their ways.</a:t>
            </a:r>
          </a:p>
          <a:p>
            <a:endParaRPr lang="en-US" dirty="0"/>
          </a:p>
          <a:p>
            <a:r>
              <a:rPr lang="en-US" dirty="0"/>
              <a:t> I started at a new school and threw out the green and red frogs – good to be green. Hated me until it started working!</a:t>
            </a:r>
          </a:p>
          <a:p>
            <a:pPr marL="0" indent="0">
              <a:buNone/>
            </a:pPr>
            <a:endParaRPr lang="en-US" dirty="0"/>
          </a:p>
          <a:p>
            <a:endParaRPr lang="en-US" dirty="0"/>
          </a:p>
          <a:p>
            <a:pPr marL="0" indent="0">
              <a:buNone/>
            </a:pPr>
            <a:r>
              <a:rPr lang="en-US" sz="2400" dirty="0"/>
              <a:t>What you MUST do is confront bad teacher </a:t>
            </a:r>
            <a:r>
              <a:rPr lang="en-US" sz="2400" dirty="0" err="1"/>
              <a:t>behaviour</a:t>
            </a:r>
            <a:r>
              <a:rPr lang="en-US" sz="2400" dirty="0"/>
              <a:t>!!</a:t>
            </a:r>
          </a:p>
          <a:p>
            <a:endParaRPr lang="en-US" sz="2400" dirty="0"/>
          </a:p>
          <a:p>
            <a:pPr marL="0" indent="0">
              <a:buNone/>
            </a:pPr>
            <a:r>
              <a:rPr lang="en-US" sz="2400" dirty="0"/>
              <a:t>Brass neck to challenge bad </a:t>
            </a:r>
            <a:r>
              <a:rPr lang="en-US" sz="2400" dirty="0" err="1"/>
              <a:t>behaviour</a:t>
            </a:r>
            <a:r>
              <a:rPr lang="en-US" sz="2400" dirty="0"/>
              <a:t> - not nice unless you are a psychopath!</a:t>
            </a:r>
          </a:p>
          <a:p>
            <a:endParaRPr lang="en-US" dirty="0"/>
          </a:p>
        </p:txBody>
      </p:sp>
      <p:pic>
        <p:nvPicPr>
          <p:cNvPr id="2" name="Picture 2" descr="This 'grimace face' emoji is causing awkward conversations - make sure  you're using it correctly - Mirror Online">
            <a:extLst>
              <a:ext uri="{FF2B5EF4-FFF2-40B4-BE49-F238E27FC236}">
                <a16:creationId xmlns:a16="http://schemas.microsoft.com/office/drawing/2014/main" id="{FFA0EE61-1180-ED94-234C-5F0C82D16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005064"/>
            <a:ext cx="1067166" cy="106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12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611560" y="332657"/>
            <a:ext cx="7406580" cy="5691956"/>
          </a:xfrm>
        </p:spPr>
        <p:txBody>
          <a:bodyPr/>
          <a:lstStyle/>
          <a:p>
            <a:pPr algn="ctr">
              <a:buFont typeface="Arial" charset="0"/>
              <a:buNone/>
            </a:pPr>
            <a:endParaRPr lang="en-GB" sz="3375" b="1" dirty="0"/>
          </a:p>
          <a:p>
            <a:pPr algn="ctr">
              <a:buFont typeface="Arial" charset="0"/>
              <a:buNone/>
            </a:pPr>
            <a:endParaRPr lang="en-GB" sz="750" b="1" dirty="0"/>
          </a:p>
          <a:p>
            <a:pPr algn="ctr">
              <a:buFont typeface="Arial" charset="0"/>
              <a:buNone/>
            </a:pPr>
            <a:r>
              <a:rPr lang="en-GB" sz="4400" b="1" dirty="0"/>
              <a:t>Whole School Culture</a:t>
            </a:r>
            <a:endParaRPr lang="en-GB" sz="6000" b="1" dirty="0"/>
          </a:p>
          <a:p>
            <a:pPr algn="ctr">
              <a:buFont typeface="Arial" charset="0"/>
              <a:buNone/>
            </a:pPr>
            <a:endParaRPr lang="en-GB" sz="6000" b="1" dirty="0"/>
          </a:p>
          <a:p>
            <a:pPr algn="ctr">
              <a:buFont typeface="Arial" charset="0"/>
              <a:buNone/>
            </a:pPr>
            <a:endParaRPr lang="en-GB" sz="4000" b="1" dirty="0"/>
          </a:p>
          <a:p>
            <a:pPr algn="ctr">
              <a:buFont typeface="Arial" charset="0"/>
              <a:buNone/>
            </a:pPr>
            <a:endParaRPr lang="en-GB" sz="3750" b="1" dirty="0"/>
          </a:p>
        </p:txBody>
      </p:sp>
      <p:pic>
        <p:nvPicPr>
          <p:cNvPr id="2" name="Picture 1" descr="A group of people holding hands&#10;&#10;Description automatically generated with medium confidence">
            <a:extLst>
              <a:ext uri="{FF2B5EF4-FFF2-40B4-BE49-F238E27FC236}">
                <a16:creationId xmlns:a16="http://schemas.microsoft.com/office/drawing/2014/main" id="{29B54D0E-4867-2880-191A-B93E5E6AE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19" y="2132856"/>
            <a:ext cx="7772400" cy="3435314"/>
          </a:xfrm>
          <a:prstGeom prst="rect">
            <a:avLst/>
          </a:prstGeom>
        </p:spPr>
      </p:pic>
    </p:spTree>
    <p:extLst>
      <p:ext uri="{BB962C8B-B14F-4D97-AF65-F5344CB8AC3E}">
        <p14:creationId xmlns:p14="http://schemas.microsoft.com/office/powerpoint/2010/main" val="3366993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F765ED-797C-AADD-6627-998122639E45}"/>
              </a:ext>
            </a:extLst>
          </p:cNvPr>
          <p:cNvSpPr>
            <a:spLocks noGrp="1"/>
          </p:cNvSpPr>
          <p:nvPr>
            <p:ph idx="1"/>
          </p:nvPr>
        </p:nvSpPr>
        <p:spPr>
          <a:xfrm>
            <a:off x="457200" y="404664"/>
            <a:ext cx="8229600" cy="5721499"/>
          </a:xfrm>
        </p:spPr>
        <p:txBody>
          <a:bodyPr/>
          <a:lstStyle/>
          <a:p>
            <a:pPr marL="0" indent="0" algn="ctr">
              <a:buNone/>
            </a:pPr>
            <a:r>
              <a:rPr lang="en-US" sz="2800" b="1" dirty="0"/>
              <a:t>What would you class as a stormy day in your school?</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sz="2800" b="1" dirty="0"/>
          </a:p>
          <a:p>
            <a:pPr marL="0" indent="0" algn="ctr">
              <a:buNone/>
            </a:pPr>
            <a:r>
              <a:rPr lang="en-US" sz="2800" b="1" dirty="0"/>
              <a:t>What would you class as a great day in your school?</a:t>
            </a:r>
          </a:p>
          <a:p>
            <a:pPr marL="0" indent="0" algn="ctr">
              <a:buNone/>
            </a:pPr>
            <a:endParaRPr lang="en-US" b="1" dirty="0"/>
          </a:p>
        </p:txBody>
      </p:sp>
      <p:pic>
        <p:nvPicPr>
          <p:cNvPr id="8" name="Picture 7" descr="A body of water with clouds above it&#10;&#10;Description automatically generated with low confidence">
            <a:extLst>
              <a:ext uri="{FF2B5EF4-FFF2-40B4-BE49-F238E27FC236}">
                <a16:creationId xmlns:a16="http://schemas.microsoft.com/office/drawing/2014/main" id="{7978FC6C-9C99-3853-787D-55C0A44F4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918" y="1220205"/>
            <a:ext cx="6544163" cy="1860595"/>
          </a:xfrm>
          <a:prstGeom prst="rect">
            <a:avLst/>
          </a:prstGeom>
        </p:spPr>
      </p:pic>
      <p:pic>
        <p:nvPicPr>
          <p:cNvPr id="10" name="Picture 9" descr="A sunflower behind a sign&#10;&#10;Description automatically generated with medium confidence">
            <a:extLst>
              <a:ext uri="{FF2B5EF4-FFF2-40B4-BE49-F238E27FC236}">
                <a16:creationId xmlns:a16="http://schemas.microsoft.com/office/drawing/2014/main" id="{B9905CAD-D798-0B82-C28E-AB8AF9B98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4707497"/>
            <a:ext cx="2657392" cy="2007559"/>
          </a:xfrm>
          <a:prstGeom prst="rect">
            <a:avLst/>
          </a:prstGeom>
        </p:spPr>
      </p:pic>
    </p:spTree>
    <p:extLst>
      <p:ext uri="{BB962C8B-B14F-4D97-AF65-F5344CB8AC3E}">
        <p14:creationId xmlns:p14="http://schemas.microsoft.com/office/powerpoint/2010/main" val="279329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8C3F-D0EA-E330-1827-F2FB1758E582}"/>
              </a:ext>
            </a:extLst>
          </p:cNvPr>
          <p:cNvSpPr>
            <a:spLocks noGrp="1"/>
          </p:cNvSpPr>
          <p:nvPr>
            <p:ph type="title"/>
          </p:nvPr>
        </p:nvSpPr>
        <p:spPr/>
        <p:txBody>
          <a:bodyPr/>
          <a:lstStyle/>
          <a:p>
            <a:r>
              <a:rPr lang="en-US" b="1" dirty="0"/>
              <a:t>Characteristics of effective schools</a:t>
            </a:r>
          </a:p>
        </p:txBody>
      </p:sp>
      <p:sp>
        <p:nvSpPr>
          <p:cNvPr id="3" name="Content Placeholder 2">
            <a:extLst>
              <a:ext uri="{FF2B5EF4-FFF2-40B4-BE49-F238E27FC236}">
                <a16:creationId xmlns:a16="http://schemas.microsoft.com/office/drawing/2014/main" id="{CE5604F7-92BB-43E2-7D7E-DBDF7670FB14}"/>
              </a:ext>
            </a:extLst>
          </p:cNvPr>
          <p:cNvSpPr>
            <a:spLocks noGrp="1"/>
          </p:cNvSpPr>
          <p:nvPr>
            <p:ph idx="1"/>
          </p:nvPr>
        </p:nvSpPr>
        <p:spPr/>
        <p:txBody>
          <a:bodyPr/>
          <a:lstStyle/>
          <a:p>
            <a:r>
              <a:rPr lang="en-US" dirty="0"/>
              <a:t>Strong and visible leadership</a:t>
            </a:r>
          </a:p>
          <a:p>
            <a:r>
              <a:rPr lang="en-US" dirty="0"/>
              <a:t>Clear culture and vision</a:t>
            </a:r>
          </a:p>
          <a:p>
            <a:r>
              <a:rPr lang="en-US" dirty="0"/>
              <a:t>All staff and attributes, dispositions, empathy</a:t>
            </a:r>
          </a:p>
          <a:p>
            <a:r>
              <a:rPr lang="en-US" dirty="0"/>
              <a:t>Clear high expectations/routines</a:t>
            </a:r>
          </a:p>
          <a:p>
            <a:r>
              <a:rPr lang="en-US" dirty="0"/>
              <a:t>Consistently applies</a:t>
            </a:r>
          </a:p>
          <a:p>
            <a:endParaRPr lang="en-US" dirty="0"/>
          </a:p>
          <a:p>
            <a:endParaRPr lang="en-US" dirty="0"/>
          </a:p>
          <a:p>
            <a:pPr marL="0" indent="0">
              <a:buNone/>
            </a:pPr>
            <a:r>
              <a:rPr lang="en-GB" sz="1800" b="1" dirty="0">
                <a:solidFill>
                  <a:srgbClr val="FF0000"/>
                </a:solidFill>
                <a:effectLst/>
                <a:latin typeface="Calibri" panose="020F0502020204030204" pitchFamily="34" charset="0"/>
                <a:ea typeface="Calibri" panose="020F0502020204030204" pitchFamily="34" charset="0"/>
              </a:rPr>
              <a:t>How does the school ensure consistent management of behaviour?</a:t>
            </a:r>
            <a:r>
              <a:rPr lang="en-GB" b="1" dirty="0">
                <a:solidFill>
                  <a:srgbClr val="FF0000"/>
                </a:solidFill>
                <a:effectLst/>
              </a:rPr>
              <a:t> </a:t>
            </a:r>
            <a:endParaRPr lang="en-US" b="1" dirty="0">
              <a:solidFill>
                <a:srgbClr val="FF0000"/>
              </a:solidFill>
            </a:endParaRPr>
          </a:p>
        </p:txBody>
      </p:sp>
      <p:pic>
        <p:nvPicPr>
          <p:cNvPr id="4" name="Content Placeholder 8" descr="Chart&#10;&#10;Description automatically generated with low confidence">
            <a:extLst>
              <a:ext uri="{FF2B5EF4-FFF2-40B4-BE49-F238E27FC236}">
                <a16:creationId xmlns:a16="http://schemas.microsoft.com/office/drawing/2014/main" id="{DC420099-9718-F6CF-3FDE-DC2984EDE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694423" y="3876873"/>
            <a:ext cx="2898432" cy="1519753"/>
          </a:xfrm>
          <a:prstGeom prst="rect">
            <a:avLst/>
          </a:prstGeom>
          <a:noFill/>
          <a:ln w="9525">
            <a:noFill/>
            <a:miter lim="800000"/>
            <a:headEnd/>
            <a:tailEnd/>
          </a:ln>
        </p:spPr>
      </p:pic>
      <p:pic>
        <p:nvPicPr>
          <p:cNvPr id="5" name="Picture 2" descr="What is a good question? | Dragonfly Training">
            <a:extLst>
              <a:ext uri="{FF2B5EF4-FFF2-40B4-BE49-F238E27FC236}">
                <a16:creationId xmlns:a16="http://schemas.microsoft.com/office/drawing/2014/main" id="{BD27435F-537F-7D09-8F32-72F23A6219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639" y="5732958"/>
            <a:ext cx="850404" cy="85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37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D1CDC-E92F-9A05-7B41-C472E29E3955}"/>
              </a:ext>
            </a:extLst>
          </p:cNvPr>
          <p:cNvSpPr>
            <a:spLocks noGrp="1"/>
          </p:cNvSpPr>
          <p:nvPr>
            <p:ph idx="1"/>
          </p:nvPr>
        </p:nvSpPr>
        <p:spPr>
          <a:xfrm>
            <a:off x="457200" y="332656"/>
            <a:ext cx="8229600" cy="5793507"/>
          </a:xfrm>
        </p:spPr>
        <p:txBody>
          <a:bodyPr/>
          <a:lstStyle/>
          <a:p>
            <a:pPr marL="0" indent="0" algn="ctr">
              <a:buNone/>
            </a:pPr>
            <a:r>
              <a:rPr lang="en-US" sz="4000" b="1" dirty="0"/>
              <a:t>Do school policies make any difference?</a:t>
            </a:r>
          </a:p>
        </p:txBody>
      </p:sp>
      <p:pic>
        <p:nvPicPr>
          <p:cNvPr id="5122" name="Picture 2" descr="What is a good question? | Dragonfly Training">
            <a:extLst>
              <a:ext uri="{FF2B5EF4-FFF2-40B4-BE49-F238E27FC236}">
                <a16:creationId xmlns:a16="http://schemas.microsoft.com/office/drawing/2014/main" id="{CF98DD89-4C39-FC40-2842-AF3A97DA79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0" y="213285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32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EB9A-6253-912E-C67B-476264D760AB}"/>
              </a:ext>
            </a:extLst>
          </p:cNvPr>
          <p:cNvSpPr>
            <a:spLocks noGrp="1"/>
          </p:cNvSpPr>
          <p:nvPr>
            <p:ph type="title"/>
          </p:nvPr>
        </p:nvSpPr>
        <p:spPr/>
        <p:txBody>
          <a:bodyPr/>
          <a:lstStyle/>
          <a:p>
            <a:pPr algn="l"/>
            <a:r>
              <a:rPr lang="en-US" b="1" dirty="0"/>
              <a:t>The ones that should…</a:t>
            </a:r>
          </a:p>
        </p:txBody>
      </p:sp>
      <p:sp>
        <p:nvSpPr>
          <p:cNvPr id="3" name="Content Placeholder 2">
            <a:extLst>
              <a:ext uri="{FF2B5EF4-FFF2-40B4-BE49-F238E27FC236}">
                <a16:creationId xmlns:a16="http://schemas.microsoft.com/office/drawing/2014/main" id="{6D68BCF0-27D1-B97B-6F30-641E88B878DF}"/>
              </a:ext>
            </a:extLst>
          </p:cNvPr>
          <p:cNvSpPr>
            <a:spLocks noGrp="1"/>
          </p:cNvSpPr>
          <p:nvPr>
            <p:ph idx="1"/>
          </p:nvPr>
        </p:nvSpPr>
        <p:spPr/>
        <p:txBody>
          <a:bodyPr/>
          <a:lstStyle/>
          <a:p>
            <a:pPr marL="514350" indent="-514350">
              <a:buAutoNum type="arabicPeriod"/>
            </a:pPr>
            <a:r>
              <a:rPr lang="en-US" b="1" dirty="0" err="1">
                <a:solidFill>
                  <a:srgbClr val="FF0000"/>
                </a:solidFill>
              </a:rPr>
              <a:t>Behaviour</a:t>
            </a:r>
            <a:r>
              <a:rPr lang="en-US" b="1" dirty="0">
                <a:solidFill>
                  <a:srgbClr val="FF0000"/>
                </a:solidFill>
              </a:rPr>
              <a:t> </a:t>
            </a:r>
          </a:p>
          <a:p>
            <a:pPr marL="514350" indent="-514350">
              <a:buAutoNum type="arabicPeriod"/>
            </a:pPr>
            <a:r>
              <a:rPr lang="en-US" dirty="0"/>
              <a:t>Teaching and Learning</a:t>
            </a:r>
          </a:p>
          <a:p>
            <a:pPr marL="514350" indent="-514350">
              <a:buAutoNum type="arabicPeriod"/>
            </a:pPr>
            <a:r>
              <a:rPr lang="en-US" dirty="0"/>
              <a:t>Safeguarding</a:t>
            </a:r>
          </a:p>
        </p:txBody>
      </p:sp>
      <p:pic>
        <p:nvPicPr>
          <p:cNvPr id="5" name="Picture 4" descr="A picture containing diagram&#10;&#10;Description automatically generated">
            <a:extLst>
              <a:ext uri="{FF2B5EF4-FFF2-40B4-BE49-F238E27FC236}">
                <a16:creationId xmlns:a16="http://schemas.microsoft.com/office/drawing/2014/main" id="{2FE69D28-5C8A-8920-0C6E-04966F858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4114219"/>
            <a:ext cx="3798322" cy="2287162"/>
          </a:xfrm>
          <a:prstGeom prst="rect">
            <a:avLst/>
          </a:prstGeom>
        </p:spPr>
      </p:pic>
    </p:spTree>
    <p:extLst>
      <p:ext uri="{BB962C8B-B14F-4D97-AF65-F5344CB8AC3E}">
        <p14:creationId xmlns:p14="http://schemas.microsoft.com/office/powerpoint/2010/main" val="3600000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6D78B-8834-653D-46EE-3A6E8DA2B1BD}"/>
              </a:ext>
            </a:extLst>
          </p:cNvPr>
          <p:cNvSpPr>
            <a:spLocks noGrp="1"/>
          </p:cNvSpPr>
          <p:nvPr>
            <p:ph idx="1"/>
          </p:nvPr>
        </p:nvSpPr>
        <p:spPr>
          <a:xfrm>
            <a:off x="457200" y="260648"/>
            <a:ext cx="8229600" cy="5865515"/>
          </a:xfrm>
        </p:spPr>
        <p:txBody>
          <a:bodyPr/>
          <a:lstStyle/>
          <a:p>
            <a:pPr marL="0" indent="0">
              <a:buNone/>
            </a:pPr>
            <a:r>
              <a:rPr lang="en-US" dirty="0"/>
              <a:t>The best </a:t>
            </a:r>
            <a:r>
              <a:rPr lang="en-US" b="1" dirty="0" err="1">
                <a:solidFill>
                  <a:srgbClr val="FF0000"/>
                </a:solidFill>
              </a:rPr>
              <a:t>Behaviour</a:t>
            </a:r>
            <a:r>
              <a:rPr lang="en-US" b="1" dirty="0">
                <a:solidFill>
                  <a:srgbClr val="FF0000"/>
                </a:solidFill>
              </a:rPr>
              <a:t> Policy </a:t>
            </a:r>
            <a:r>
              <a:rPr lang="en-US" dirty="0"/>
              <a:t>starts with a blank piece of paper.</a:t>
            </a:r>
          </a:p>
          <a:p>
            <a:pPr marL="0" indent="0">
              <a:buNone/>
            </a:pPr>
            <a:endParaRPr lang="en-US" dirty="0"/>
          </a:p>
          <a:p>
            <a:pPr marL="0" indent="0">
              <a:buNone/>
            </a:pPr>
            <a:r>
              <a:rPr lang="en-US" dirty="0"/>
              <a:t>Then includes the following:</a:t>
            </a:r>
          </a:p>
          <a:p>
            <a:pPr marL="514350" indent="-514350">
              <a:buAutoNum type="arabicPeriod"/>
            </a:pPr>
            <a:r>
              <a:rPr lang="en-US" b="1" dirty="0"/>
              <a:t>Culture/Aims</a:t>
            </a:r>
          </a:p>
          <a:p>
            <a:pPr marL="514350" indent="-514350">
              <a:buAutoNum type="arabicPeriod"/>
            </a:pPr>
            <a:r>
              <a:rPr lang="en-US" b="1" dirty="0"/>
              <a:t>School systems and social norms</a:t>
            </a:r>
          </a:p>
          <a:p>
            <a:pPr marL="514350" indent="-514350">
              <a:buAutoNum type="arabicPeriod"/>
            </a:pPr>
            <a:r>
              <a:rPr lang="en-US" b="1" dirty="0"/>
              <a:t>Pupil transition – around school </a:t>
            </a:r>
          </a:p>
          <a:p>
            <a:pPr marL="514350" indent="-514350">
              <a:buAutoNum type="arabicPeriod"/>
            </a:pPr>
            <a:r>
              <a:rPr lang="en-US" b="1" dirty="0"/>
              <a:t>Pupil support – challenging </a:t>
            </a:r>
            <a:r>
              <a:rPr lang="en-US" b="1" dirty="0" err="1"/>
              <a:t>behaviour</a:t>
            </a:r>
            <a:endParaRPr lang="en-US" b="1" dirty="0"/>
          </a:p>
          <a:p>
            <a:pPr marL="514350" indent="-514350">
              <a:buAutoNum type="arabicPeriod"/>
            </a:pPr>
            <a:r>
              <a:rPr lang="en-US" b="1" dirty="0"/>
              <a:t>Staff induction, development and support</a:t>
            </a:r>
          </a:p>
          <a:p>
            <a:pPr marL="0" indent="0">
              <a:buNone/>
            </a:pPr>
            <a:endParaRPr lang="en-US" dirty="0"/>
          </a:p>
          <a:p>
            <a:pPr marL="0" indent="0" algn="ctr">
              <a:buNone/>
            </a:pPr>
            <a:r>
              <a:rPr lang="en-US" b="1" dirty="0">
                <a:solidFill>
                  <a:srgbClr val="FF0000"/>
                </a:solidFill>
              </a:rPr>
              <a:t>This is how everybody does it here…</a:t>
            </a:r>
          </a:p>
          <a:p>
            <a:pPr marL="514350" indent="-514350">
              <a:buAutoNum type="arabicPeriod"/>
            </a:pPr>
            <a:endParaRPr lang="en-US" dirty="0"/>
          </a:p>
        </p:txBody>
      </p:sp>
    </p:spTree>
    <p:extLst>
      <p:ext uri="{BB962C8B-B14F-4D97-AF65-F5344CB8AC3E}">
        <p14:creationId xmlns:p14="http://schemas.microsoft.com/office/powerpoint/2010/main" val="154102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368977-FE5F-AA0A-9203-EE8975A6C7E0}"/>
              </a:ext>
            </a:extLst>
          </p:cNvPr>
          <p:cNvSpPr>
            <a:spLocks noGrp="1"/>
          </p:cNvSpPr>
          <p:nvPr>
            <p:ph idx="1"/>
          </p:nvPr>
        </p:nvSpPr>
        <p:spPr>
          <a:xfrm>
            <a:off x="457200" y="404664"/>
            <a:ext cx="8229600" cy="5721499"/>
          </a:xfrm>
        </p:spPr>
        <p:txBody>
          <a:bodyPr/>
          <a:lstStyle/>
          <a:p>
            <a:pPr marL="0" indent="0" algn="ctr">
              <a:buNone/>
            </a:pPr>
            <a:r>
              <a:rPr lang="en-US" sz="4800" b="1" dirty="0"/>
              <a:t>Why have you graded behaviour and attitudes as exemplary?</a:t>
            </a:r>
          </a:p>
          <a:p>
            <a:pPr marL="0" indent="0" algn="ctr">
              <a:buNone/>
            </a:pPr>
            <a:endParaRPr lang="en-US" sz="4800" b="1" dirty="0"/>
          </a:p>
          <a:p>
            <a:pPr marL="0" indent="0" algn="ctr">
              <a:buNone/>
            </a:pPr>
            <a:endParaRPr lang="en-US" sz="4800" b="1" dirty="0"/>
          </a:p>
        </p:txBody>
      </p:sp>
      <p:pic>
        <p:nvPicPr>
          <p:cNvPr id="4" name="Picture 3">
            <a:extLst>
              <a:ext uri="{FF2B5EF4-FFF2-40B4-BE49-F238E27FC236}">
                <a16:creationId xmlns:a16="http://schemas.microsoft.com/office/drawing/2014/main" id="{E23575C4-1C0D-AE64-7AB2-C7B2CC078966}"/>
              </a:ext>
            </a:extLst>
          </p:cNvPr>
          <p:cNvPicPr>
            <a:picLocks noChangeAspect="1"/>
          </p:cNvPicPr>
          <p:nvPr/>
        </p:nvPicPr>
        <p:blipFill>
          <a:blip r:embed="rId2"/>
          <a:stretch>
            <a:fillRect/>
          </a:stretch>
        </p:blipFill>
        <p:spPr>
          <a:xfrm>
            <a:off x="3419872" y="2924944"/>
            <a:ext cx="2780320" cy="2780320"/>
          </a:xfrm>
          <a:prstGeom prst="rect">
            <a:avLst/>
          </a:prstGeom>
        </p:spPr>
      </p:pic>
    </p:spTree>
    <p:extLst>
      <p:ext uri="{BB962C8B-B14F-4D97-AF65-F5344CB8AC3E}">
        <p14:creationId xmlns:p14="http://schemas.microsoft.com/office/powerpoint/2010/main" val="3162485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0D2D-B76F-65DC-A73E-79531F0E30CA}"/>
              </a:ext>
            </a:extLst>
          </p:cNvPr>
          <p:cNvSpPr>
            <a:spLocks noGrp="1"/>
          </p:cNvSpPr>
          <p:nvPr>
            <p:ph type="title"/>
          </p:nvPr>
        </p:nvSpPr>
        <p:spPr/>
        <p:txBody>
          <a:bodyPr/>
          <a:lstStyle/>
          <a:p>
            <a:r>
              <a:rPr lang="en-US" b="1" dirty="0"/>
              <a:t>Back at the Ranch - Policy Writing </a:t>
            </a:r>
          </a:p>
        </p:txBody>
      </p:sp>
      <p:sp>
        <p:nvSpPr>
          <p:cNvPr id="3" name="Content Placeholder 2">
            <a:extLst>
              <a:ext uri="{FF2B5EF4-FFF2-40B4-BE49-F238E27FC236}">
                <a16:creationId xmlns:a16="http://schemas.microsoft.com/office/drawing/2014/main" id="{5CDFCD77-56FB-0433-448C-D03F3E2BBF45}"/>
              </a:ext>
            </a:extLst>
          </p:cNvPr>
          <p:cNvSpPr>
            <a:spLocks noGrp="1"/>
          </p:cNvSpPr>
          <p:nvPr>
            <p:ph idx="1"/>
          </p:nvPr>
        </p:nvSpPr>
        <p:spPr>
          <a:xfrm>
            <a:off x="651396" y="1663080"/>
            <a:ext cx="8229600" cy="4525963"/>
          </a:xfrm>
        </p:spPr>
        <p:txBody>
          <a:bodyPr/>
          <a:lstStyle/>
          <a:p>
            <a:pPr marL="0" indent="0">
              <a:buNone/>
            </a:pPr>
            <a:r>
              <a:rPr lang="en-US" b="1" dirty="0"/>
              <a:t>Section 1 Culture – Record the key aims for adults and childrens </a:t>
            </a:r>
            <a:r>
              <a:rPr lang="en-US" b="1" dirty="0" err="1"/>
              <a:t>behaviour</a:t>
            </a:r>
            <a:r>
              <a:rPr lang="en-US" b="1" dirty="0"/>
              <a:t> in your school. </a:t>
            </a:r>
          </a:p>
          <a:p>
            <a:pPr marL="0" indent="0">
              <a:buNone/>
            </a:pPr>
            <a:endParaRPr lang="en-US" dirty="0"/>
          </a:p>
          <a:p>
            <a:r>
              <a:rPr lang="en-US" dirty="0"/>
              <a:t>Adults' </a:t>
            </a:r>
            <a:r>
              <a:rPr lang="en-US" dirty="0" err="1"/>
              <a:t>behaviour</a:t>
            </a:r>
            <a:endParaRPr lang="en-US" dirty="0"/>
          </a:p>
          <a:p>
            <a:r>
              <a:rPr lang="en-US" dirty="0"/>
              <a:t>Children’s </a:t>
            </a:r>
            <a:r>
              <a:rPr lang="en-US" dirty="0" err="1"/>
              <a:t>Behaviour</a:t>
            </a:r>
            <a:endParaRPr lang="en-US" dirty="0"/>
          </a:p>
        </p:txBody>
      </p:sp>
      <p:pic>
        <p:nvPicPr>
          <p:cNvPr id="10242" name="Picture 2" descr="Vasectomy Policies">
            <a:extLst>
              <a:ext uri="{FF2B5EF4-FFF2-40B4-BE49-F238E27FC236}">
                <a16:creationId xmlns:a16="http://schemas.microsoft.com/office/drawing/2014/main" id="{B1F76E55-FC50-87B7-A240-C01564973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094" y="4148485"/>
            <a:ext cx="2260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otolia_63279004_XS.jpg">
            <a:extLst>
              <a:ext uri="{FF2B5EF4-FFF2-40B4-BE49-F238E27FC236}">
                <a16:creationId xmlns:a16="http://schemas.microsoft.com/office/drawing/2014/main" id="{DA37FE48-7AEF-B1A8-FE9E-156912AA2F85}"/>
              </a:ext>
            </a:extLst>
          </p:cNvPr>
          <p:cNvPicPr>
            <a:picLocks noChangeAspect="1"/>
          </p:cNvPicPr>
          <p:nvPr/>
        </p:nvPicPr>
        <p:blipFill>
          <a:blip r:embed="rId3" cstate="print"/>
          <a:srcRect/>
          <a:stretch>
            <a:fillRect/>
          </a:stretch>
        </p:blipFill>
        <p:spPr bwMode="auto">
          <a:xfrm>
            <a:off x="1759318" y="4408771"/>
            <a:ext cx="1765427" cy="1765427"/>
          </a:xfrm>
          <a:prstGeom prst="rect">
            <a:avLst/>
          </a:prstGeom>
          <a:noFill/>
          <a:ln w="9525">
            <a:noFill/>
            <a:miter lim="800000"/>
            <a:headEnd/>
            <a:tailEnd/>
          </a:ln>
        </p:spPr>
      </p:pic>
    </p:spTree>
    <p:extLst>
      <p:ext uri="{BB962C8B-B14F-4D97-AF65-F5344CB8AC3E}">
        <p14:creationId xmlns:p14="http://schemas.microsoft.com/office/powerpoint/2010/main" val="1238988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1412-BCA0-04BF-8D1E-AD60C56F6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9E971-845A-48DF-38DD-2EE2DFCD46FD}"/>
              </a:ext>
            </a:extLst>
          </p:cNvPr>
          <p:cNvSpPr>
            <a:spLocks noGrp="1"/>
          </p:cNvSpPr>
          <p:nvPr>
            <p:ph type="title"/>
          </p:nvPr>
        </p:nvSpPr>
        <p:spPr/>
        <p:txBody>
          <a:bodyPr/>
          <a:lstStyle/>
          <a:p>
            <a:r>
              <a:rPr lang="en-US" b="1" dirty="0"/>
              <a:t>Top Tip to Achieve Outstanding</a:t>
            </a:r>
          </a:p>
        </p:txBody>
      </p:sp>
      <p:sp>
        <p:nvSpPr>
          <p:cNvPr id="3" name="Content Placeholder 2">
            <a:extLst>
              <a:ext uri="{FF2B5EF4-FFF2-40B4-BE49-F238E27FC236}">
                <a16:creationId xmlns:a16="http://schemas.microsoft.com/office/drawing/2014/main" id="{42FDB1A8-2A6D-ADCA-4E27-05F351E634B8}"/>
              </a:ext>
            </a:extLst>
          </p:cNvPr>
          <p:cNvSpPr>
            <a:spLocks noGrp="1"/>
          </p:cNvSpPr>
          <p:nvPr>
            <p:ph idx="1"/>
          </p:nvPr>
        </p:nvSpPr>
        <p:spPr/>
        <p:txBody>
          <a:bodyPr/>
          <a:lstStyle/>
          <a:p>
            <a:r>
              <a:rPr lang="en-US" dirty="0"/>
              <a:t>Include </a:t>
            </a:r>
            <a:r>
              <a:rPr lang="en-US" dirty="0" err="1"/>
              <a:t>behaviour</a:t>
            </a:r>
            <a:r>
              <a:rPr lang="en-US" dirty="0"/>
              <a:t> targets on your SIP.</a:t>
            </a:r>
          </a:p>
          <a:p>
            <a:r>
              <a:rPr lang="en-US" dirty="0"/>
              <a:t>Have examples ready of support/training you have provided for staff.</a:t>
            </a:r>
          </a:p>
          <a:p>
            <a:r>
              <a:rPr lang="en-US" dirty="0"/>
              <a:t>Write your behaviour policy with staff, starting from scratch. </a:t>
            </a:r>
          </a:p>
        </p:txBody>
      </p:sp>
      <p:pic>
        <p:nvPicPr>
          <p:cNvPr id="5" name="Picture 4">
            <a:extLst>
              <a:ext uri="{FF2B5EF4-FFF2-40B4-BE49-F238E27FC236}">
                <a16:creationId xmlns:a16="http://schemas.microsoft.com/office/drawing/2014/main" id="{640981B7-9081-3F83-1F38-521A8D311623}"/>
              </a:ext>
            </a:extLst>
          </p:cNvPr>
          <p:cNvPicPr>
            <a:picLocks noChangeAspect="1"/>
          </p:cNvPicPr>
          <p:nvPr/>
        </p:nvPicPr>
        <p:blipFill>
          <a:blip r:embed="rId2"/>
          <a:stretch>
            <a:fillRect/>
          </a:stretch>
        </p:blipFill>
        <p:spPr>
          <a:xfrm>
            <a:off x="6156176" y="4856163"/>
            <a:ext cx="1452562" cy="1452562"/>
          </a:xfrm>
          <a:prstGeom prst="rect">
            <a:avLst/>
          </a:prstGeom>
        </p:spPr>
      </p:pic>
    </p:spTree>
    <p:extLst>
      <p:ext uri="{BB962C8B-B14F-4D97-AF65-F5344CB8AC3E}">
        <p14:creationId xmlns:p14="http://schemas.microsoft.com/office/powerpoint/2010/main" val="2352314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611560" y="332657"/>
            <a:ext cx="7406580" cy="5691956"/>
          </a:xfrm>
        </p:spPr>
        <p:txBody>
          <a:bodyPr/>
          <a:lstStyle/>
          <a:p>
            <a:pPr algn="ctr">
              <a:buFont typeface="Arial" charset="0"/>
              <a:buNone/>
            </a:pPr>
            <a:r>
              <a:rPr lang="en-GB" sz="3375" b="1" dirty="0"/>
              <a:t>Session 3</a:t>
            </a:r>
          </a:p>
          <a:p>
            <a:pPr algn="ctr">
              <a:buFont typeface="Arial" charset="0"/>
              <a:buNone/>
            </a:pPr>
            <a:endParaRPr lang="en-GB" sz="750" b="1" dirty="0"/>
          </a:p>
          <a:p>
            <a:pPr algn="ctr">
              <a:buFont typeface="Arial" charset="0"/>
              <a:buNone/>
            </a:pPr>
            <a:r>
              <a:rPr lang="en-GB" sz="4400" b="1" dirty="0"/>
              <a:t>Behaviour Curriculum &amp; The Three R’s</a:t>
            </a:r>
          </a:p>
          <a:p>
            <a:pPr algn="ctr">
              <a:buFont typeface="Arial" charset="0"/>
              <a:buNone/>
            </a:pPr>
            <a:endParaRPr lang="en-GB" sz="4400" b="1" dirty="0"/>
          </a:p>
          <a:p>
            <a:pPr algn="ctr">
              <a:buFont typeface="Arial" charset="0"/>
              <a:buNone/>
            </a:pPr>
            <a:endParaRPr lang="en-GB" sz="4400" b="1" dirty="0"/>
          </a:p>
          <a:p>
            <a:pPr algn="ctr">
              <a:buFont typeface="Arial" charset="0"/>
              <a:buNone/>
            </a:pPr>
            <a:endParaRPr lang="en-GB" sz="4400" b="1" dirty="0"/>
          </a:p>
          <a:p>
            <a:pPr algn="ctr">
              <a:buFont typeface="Arial" charset="0"/>
              <a:buNone/>
            </a:pPr>
            <a:r>
              <a:rPr lang="en-GB" sz="4400" b="1" dirty="0"/>
              <a:t>Social Behaviour &amp; Learning Behaviours</a:t>
            </a:r>
            <a:endParaRPr lang="en-GB" sz="6000" b="1" dirty="0"/>
          </a:p>
          <a:p>
            <a:pPr algn="ctr">
              <a:buFont typeface="Arial" charset="0"/>
              <a:buNone/>
            </a:pPr>
            <a:endParaRPr lang="en-GB" sz="6000" b="1" dirty="0"/>
          </a:p>
          <a:p>
            <a:pPr algn="ctr">
              <a:buFont typeface="Arial" charset="0"/>
              <a:buNone/>
            </a:pPr>
            <a:endParaRPr lang="en-GB" sz="4000" b="1" dirty="0"/>
          </a:p>
          <a:p>
            <a:pPr algn="ctr">
              <a:buFont typeface="Arial" charset="0"/>
              <a:buNone/>
            </a:pPr>
            <a:endParaRPr lang="en-GB" sz="3750" b="1" dirty="0"/>
          </a:p>
        </p:txBody>
      </p:sp>
      <p:pic>
        <p:nvPicPr>
          <p:cNvPr id="4" name="Picture 3" descr="A picture containing diagram&#10;&#10;Description automatically generated">
            <a:extLst>
              <a:ext uri="{FF2B5EF4-FFF2-40B4-BE49-F238E27FC236}">
                <a16:creationId xmlns:a16="http://schemas.microsoft.com/office/drawing/2014/main" id="{6C24C7B0-6C3A-B6F1-1849-653DF5EEE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564904"/>
            <a:ext cx="3456384" cy="2303422"/>
          </a:xfrm>
          <a:prstGeom prst="rect">
            <a:avLst/>
          </a:prstGeom>
        </p:spPr>
      </p:pic>
    </p:spTree>
    <p:extLst>
      <p:ext uri="{BB962C8B-B14F-4D97-AF65-F5344CB8AC3E}">
        <p14:creationId xmlns:p14="http://schemas.microsoft.com/office/powerpoint/2010/main" val="4072483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ECFA7-55A7-9315-BC25-AADBDA8FA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4F03A-BBAB-35B1-855C-84BB92A57E69}"/>
              </a:ext>
            </a:extLst>
          </p:cNvPr>
          <p:cNvSpPr>
            <a:spLocks noGrp="1"/>
          </p:cNvSpPr>
          <p:nvPr>
            <p:ph type="title"/>
          </p:nvPr>
        </p:nvSpPr>
        <p:spPr/>
        <p:txBody>
          <a:bodyPr/>
          <a:lstStyle/>
          <a:p>
            <a:pPr algn="l"/>
            <a:r>
              <a:rPr lang="en-US" b="1" dirty="0"/>
              <a:t>Rules, rules, rules…</a:t>
            </a:r>
          </a:p>
        </p:txBody>
      </p:sp>
      <p:sp>
        <p:nvSpPr>
          <p:cNvPr id="3" name="Content Placeholder 2">
            <a:extLst>
              <a:ext uri="{FF2B5EF4-FFF2-40B4-BE49-F238E27FC236}">
                <a16:creationId xmlns:a16="http://schemas.microsoft.com/office/drawing/2014/main" id="{89D546E0-8D07-58C2-6987-64734F5AC719}"/>
              </a:ext>
            </a:extLst>
          </p:cNvPr>
          <p:cNvSpPr>
            <a:spLocks noGrp="1"/>
          </p:cNvSpPr>
          <p:nvPr>
            <p:ph idx="1"/>
          </p:nvPr>
        </p:nvSpPr>
        <p:spPr>
          <a:xfrm>
            <a:off x="605798" y="1565106"/>
            <a:ext cx="8081001" cy="4561058"/>
          </a:xfrm>
        </p:spPr>
        <p:txBody>
          <a:bodyPr/>
          <a:lstStyle/>
          <a:p>
            <a:pPr marL="0" indent="0">
              <a:buNone/>
            </a:pPr>
            <a:r>
              <a:rPr lang="en-US" dirty="0"/>
              <a:t>What are your school rules?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b="1" dirty="0"/>
          </a:p>
          <a:p>
            <a:pPr marL="0" indent="0">
              <a:buNone/>
            </a:pPr>
            <a:endParaRPr lang="en-US" b="1" dirty="0"/>
          </a:p>
          <a:p>
            <a:pPr marL="0" indent="0">
              <a:buNone/>
            </a:pPr>
            <a:r>
              <a:rPr lang="en-US" b="1" dirty="0"/>
              <a:t>Every interaction on </a:t>
            </a:r>
            <a:r>
              <a:rPr lang="en-US" b="1" dirty="0" err="1"/>
              <a:t>behaviour</a:t>
            </a:r>
            <a:r>
              <a:rPr lang="en-US" b="1" dirty="0"/>
              <a:t>!</a:t>
            </a:r>
          </a:p>
          <a:p>
            <a:pPr marL="0" indent="0">
              <a:buNone/>
            </a:pPr>
            <a:endParaRPr lang="en-US" dirty="0"/>
          </a:p>
          <a:p>
            <a:pPr marL="0" indent="0">
              <a:buNone/>
            </a:pPr>
            <a:endParaRPr lang="en-US" dirty="0"/>
          </a:p>
        </p:txBody>
      </p:sp>
      <p:pic>
        <p:nvPicPr>
          <p:cNvPr id="8194" name="Picture 2" descr="Hollingworth Primary School | School Rules">
            <a:extLst>
              <a:ext uri="{FF2B5EF4-FFF2-40B4-BE49-F238E27FC236}">
                <a16:creationId xmlns:a16="http://schemas.microsoft.com/office/drawing/2014/main" id="{493FE17D-EC47-AA46-B2AB-B239F16F9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204864"/>
            <a:ext cx="4032448" cy="337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99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BFC7C-E3E9-E498-EF67-B0AFB25197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528A6B-A1FF-99AA-E4FF-1C773E9AD58E}"/>
              </a:ext>
            </a:extLst>
          </p:cNvPr>
          <p:cNvSpPr>
            <a:spLocks noGrp="1"/>
          </p:cNvSpPr>
          <p:nvPr>
            <p:ph idx="1"/>
          </p:nvPr>
        </p:nvSpPr>
        <p:spPr>
          <a:xfrm>
            <a:off x="457200" y="116632"/>
            <a:ext cx="8229600" cy="6009531"/>
          </a:xfrm>
        </p:spPr>
        <p:txBody>
          <a:bodyPr/>
          <a:lstStyle/>
          <a:p>
            <a:pPr marL="0" indent="0">
              <a:buNone/>
            </a:pPr>
            <a:r>
              <a:rPr lang="en-US" b="1" dirty="0"/>
              <a:t>Do you know them?</a:t>
            </a:r>
          </a:p>
          <a:p>
            <a:pPr marL="0" indent="0">
              <a:buNone/>
            </a:pPr>
            <a:r>
              <a:rPr lang="en-US" b="1" dirty="0"/>
              <a:t>Do the children know them?</a:t>
            </a:r>
          </a:p>
          <a:p>
            <a:pPr marL="0" indent="0">
              <a:buNone/>
            </a:pPr>
            <a:r>
              <a:rPr lang="en-US" b="1" dirty="0"/>
              <a:t>Do you have too many?</a:t>
            </a:r>
          </a:p>
          <a:p>
            <a:pPr marL="0" indent="0">
              <a:buNone/>
            </a:pPr>
            <a:endParaRPr lang="en-US" dirty="0"/>
          </a:p>
          <a:p>
            <a:pPr marL="0" indent="0">
              <a:buNone/>
            </a:pPr>
            <a:endParaRPr lang="en-US" dirty="0"/>
          </a:p>
          <a:p>
            <a:pPr marL="0" indent="0">
              <a:buNone/>
            </a:pPr>
            <a:r>
              <a:rPr lang="en-US" sz="3600" b="1" dirty="0"/>
              <a:t>Kind – Creative – Brave</a:t>
            </a:r>
          </a:p>
          <a:p>
            <a:pPr marL="0" indent="0">
              <a:buNone/>
            </a:pPr>
            <a:endParaRPr lang="en-US" sz="3600" b="1" dirty="0"/>
          </a:p>
          <a:p>
            <a:pPr marL="0" indent="0">
              <a:buNone/>
            </a:pPr>
            <a:r>
              <a:rPr lang="en-US" sz="3600" b="1" dirty="0"/>
              <a:t>Ready – Respect - Safe</a:t>
            </a:r>
          </a:p>
        </p:txBody>
      </p:sp>
      <p:pic>
        <p:nvPicPr>
          <p:cNvPr id="5" name="Picture 2" descr="Hollingworth Primary School | School Rules">
            <a:extLst>
              <a:ext uri="{FF2B5EF4-FFF2-40B4-BE49-F238E27FC236}">
                <a16:creationId xmlns:a16="http://schemas.microsoft.com/office/drawing/2014/main" id="{3F690C73-6E51-93AB-E52B-0D48143E4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261155"/>
            <a:ext cx="2226875" cy="186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0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BB76-5AAC-44DA-9D1B-813874F2AA37}"/>
              </a:ext>
            </a:extLst>
          </p:cNvPr>
          <p:cNvSpPr>
            <a:spLocks noGrp="1"/>
          </p:cNvSpPr>
          <p:nvPr>
            <p:ph type="title"/>
          </p:nvPr>
        </p:nvSpPr>
        <p:spPr/>
        <p:txBody>
          <a:bodyPr/>
          <a:lstStyle/>
          <a:p>
            <a:endParaRPr lang="en-US"/>
          </a:p>
        </p:txBody>
      </p:sp>
      <p:pic>
        <p:nvPicPr>
          <p:cNvPr id="5" name="Content Placeholder 4" descr="Text, timeline&#10;&#10;Description automatically generated with medium confidence">
            <a:extLst>
              <a:ext uri="{FF2B5EF4-FFF2-40B4-BE49-F238E27FC236}">
                <a16:creationId xmlns:a16="http://schemas.microsoft.com/office/drawing/2014/main" id="{27EB0FE9-75CF-8AD3-79B0-5F4D22BC8D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324637"/>
            <a:ext cx="8060912" cy="4476303"/>
          </a:xfrm>
        </p:spPr>
      </p:pic>
      <p:pic>
        <p:nvPicPr>
          <p:cNvPr id="7" name="Picture 6" descr="A picture containing text, sign&#10;&#10;Description automatically generated">
            <a:extLst>
              <a:ext uri="{FF2B5EF4-FFF2-40B4-BE49-F238E27FC236}">
                <a16:creationId xmlns:a16="http://schemas.microsoft.com/office/drawing/2014/main" id="{19B80220-360D-2465-7FD0-C174E0B22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244" y="4365104"/>
            <a:ext cx="2671511" cy="1780292"/>
          </a:xfrm>
          <a:prstGeom prst="rect">
            <a:avLst/>
          </a:prstGeom>
        </p:spPr>
      </p:pic>
    </p:spTree>
    <p:extLst>
      <p:ext uri="{BB962C8B-B14F-4D97-AF65-F5344CB8AC3E}">
        <p14:creationId xmlns:p14="http://schemas.microsoft.com/office/powerpoint/2010/main" val="1926850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0F2A3-529D-0844-E525-FF9137423866}"/>
              </a:ext>
            </a:extLst>
          </p:cNvPr>
          <p:cNvSpPr>
            <a:spLocks noGrp="1"/>
          </p:cNvSpPr>
          <p:nvPr>
            <p:ph idx="1"/>
          </p:nvPr>
        </p:nvSpPr>
        <p:spPr>
          <a:xfrm>
            <a:off x="467544" y="260648"/>
            <a:ext cx="7886700" cy="6192688"/>
          </a:xfrm>
        </p:spPr>
        <p:txBody>
          <a:bodyPr>
            <a:normAutofit fontScale="92500" lnSpcReduction="20000"/>
          </a:bodyPr>
          <a:lstStyle/>
          <a:p>
            <a:endParaRPr lang="en-US" dirty="0"/>
          </a:p>
          <a:p>
            <a:pPr marL="0" indent="0">
              <a:buNone/>
            </a:pPr>
            <a:r>
              <a:rPr lang="en-US" sz="3200" b="1" dirty="0" err="1"/>
              <a:t>Behaviour</a:t>
            </a:r>
            <a:r>
              <a:rPr lang="en-US" sz="3200" b="1" dirty="0"/>
              <a:t> Management is NOT…</a:t>
            </a:r>
          </a:p>
          <a:p>
            <a:endParaRPr lang="en-US" dirty="0"/>
          </a:p>
          <a:p>
            <a:r>
              <a:rPr lang="en-US" dirty="0"/>
              <a:t>Simplistic checklists, tokenistic reward systems</a:t>
            </a:r>
          </a:p>
          <a:p>
            <a:endParaRPr lang="en-US" dirty="0"/>
          </a:p>
          <a:p>
            <a:r>
              <a:rPr lang="en-US" dirty="0"/>
              <a:t>Outstanding </a:t>
            </a:r>
            <a:r>
              <a:rPr lang="en-US" dirty="0" err="1"/>
              <a:t>behaviour</a:t>
            </a:r>
            <a:r>
              <a:rPr lang="en-US" dirty="0"/>
              <a:t> is not skills led</a:t>
            </a:r>
          </a:p>
          <a:p>
            <a:endParaRPr lang="en-US" dirty="0"/>
          </a:p>
          <a:p>
            <a:r>
              <a:rPr lang="en-US" dirty="0"/>
              <a:t>It is not about magic systems or data tracking software</a:t>
            </a:r>
          </a:p>
          <a:p>
            <a:pPr marL="0" indent="0">
              <a:buNone/>
            </a:pPr>
            <a:r>
              <a:rPr lang="en-US" dirty="0"/>
              <a:t> </a:t>
            </a:r>
          </a:p>
          <a:p>
            <a:pPr marL="0" indent="0">
              <a:buNone/>
            </a:pPr>
            <a:r>
              <a:rPr lang="en-US" dirty="0"/>
              <a:t>It must involve </a:t>
            </a:r>
            <a:r>
              <a:rPr lang="en-US" b="1" dirty="0"/>
              <a:t>frequent training updated regularly and children following adults before they follow rules. </a:t>
            </a:r>
          </a:p>
          <a:p>
            <a:endParaRPr lang="en-US" dirty="0"/>
          </a:p>
          <a:p>
            <a:endParaRPr lang="en-US" dirty="0"/>
          </a:p>
          <a:p>
            <a:endParaRPr lang="en-US" dirty="0"/>
          </a:p>
        </p:txBody>
      </p:sp>
      <p:pic>
        <p:nvPicPr>
          <p:cNvPr id="4098" name="Picture 2" descr="Very important information regarding DAMA | This Is Australia">
            <a:extLst>
              <a:ext uri="{FF2B5EF4-FFF2-40B4-BE49-F238E27FC236}">
                <a16:creationId xmlns:a16="http://schemas.microsoft.com/office/drawing/2014/main" id="{A642B6AC-8A70-CFDA-032A-7638D7007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60648"/>
            <a:ext cx="1574800" cy="128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203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F9CEF7-BD89-EDF2-F5B2-2A9F4AFB2EBB}"/>
              </a:ext>
            </a:extLst>
          </p:cNvPr>
          <p:cNvSpPr>
            <a:spLocks noGrp="1"/>
          </p:cNvSpPr>
          <p:nvPr>
            <p:ph idx="1"/>
          </p:nvPr>
        </p:nvSpPr>
        <p:spPr>
          <a:xfrm>
            <a:off x="628650" y="332656"/>
            <a:ext cx="7886700" cy="5647482"/>
          </a:xfrm>
        </p:spPr>
        <p:txBody>
          <a:bodyPr>
            <a:normAutofit lnSpcReduction="10000"/>
          </a:bodyPr>
          <a:lstStyle/>
          <a:p>
            <a:r>
              <a:rPr lang="en-US" sz="2400" dirty="0"/>
              <a:t>The effectiveness of any </a:t>
            </a:r>
            <a:r>
              <a:rPr lang="en-US" sz="2400" dirty="0" err="1"/>
              <a:t>behaviour</a:t>
            </a:r>
            <a:r>
              <a:rPr lang="en-US" sz="2400" dirty="0"/>
              <a:t> policy or strategy </a:t>
            </a:r>
            <a:r>
              <a:rPr lang="en-US" sz="2400" dirty="0" err="1"/>
              <a:t>dependson</a:t>
            </a:r>
            <a:r>
              <a:rPr lang="en-US" sz="2400" dirty="0"/>
              <a:t> the ability of adults to deliver </a:t>
            </a:r>
            <a:r>
              <a:rPr lang="en-US" sz="2400" b="1" dirty="0">
                <a:solidFill>
                  <a:srgbClr val="FF0000"/>
                </a:solidFill>
              </a:rPr>
              <a:t>simple, highly effective and utterly consistent </a:t>
            </a:r>
            <a:r>
              <a:rPr lang="en-US" sz="2400" b="1" dirty="0" err="1">
                <a:solidFill>
                  <a:srgbClr val="FF0000"/>
                </a:solidFill>
              </a:rPr>
              <a:t>behaviour</a:t>
            </a:r>
            <a:r>
              <a:rPr lang="en-US" sz="2400" b="1" dirty="0">
                <a:solidFill>
                  <a:srgbClr val="FF0000"/>
                </a:solidFill>
              </a:rPr>
              <a:t> management. </a:t>
            </a:r>
          </a:p>
          <a:p>
            <a:pPr marL="0" indent="0">
              <a:buNone/>
            </a:pPr>
            <a:endParaRPr lang="en-US" b="1" dirty="0">
              <a:solidFill>
                <a:srgbClr val="FF0000"/>
              </a:solidFill>
            </a:endParaRPr>
          </a:p>
          <a:p>
            <a:r>
              <a:rPr lang="en-US" sz="2400" dirty="0"/>
              <a:t>It is the most important consistency every member of the SLT and staff must believe is worth fighting for – great parents' same response, boundaries, mantras. Consistency palpable, planned and safe.</a:t>
            </a:r>
          </a:p>
          <a:p>
            <a:endParaRPr lang="en-US" sz="2400" dirty="0"/>
          </a:p>
          <a:p>
            <a:r>
              <a:rPr lang="en-US" sz="2400" dirty="0"/>
              <a:t>Some schools have big push weeks on ties, or punctuality which many staff teams vies as grand gestures which ultimately become futile futile. Taking a zero tolerance leads to confrontations and after a few days staff feel that it is way too much hassle.</a:t>
            </a:r>
          </a:p>
          <a:p>
            <a:endParaRPr lang="en-US" sz="2400" dirty="0"/>
          </a:p>
          <a:p>
            <a:endParaRPr lang="en-US" sz="2400" dirty="0"/>
          </a:p>
        </p:txBody>
      </p:sp>
      <p:pic>
        <p:nvPicPr>
          <p:cNvPr id="8194" name="Picture 2" descr="Family your friends your faith your future .. What ever is important to you  is worth fighting for | Cute quotes for life, Life quotes to live by, Life  quotes">
            <a:extLst>
              <a:ext uri="{FF2B5EF4-FFF2-40B4-BE49-F238E27FC236}">
                <a16:creationId xmlns:a16="http://schemas.microsoft.com/office/drawing/2014/main" id="{28DC6055-74ED-DFED-0D13-4F741B995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5136605"/>
            <a:ext cx="1201080" cy="168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25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13212-A3EF-4D3E-59F9-66F71C9AB6C1}"/>
              </a:ext>
            </a:extLst>
          </p:cNvPr>
          <p:cNvSpPr>
            <a:spLocks noGrp="1"/>
          </p:cNvSpPr>
          <p:nvPr>
            <p:ph idx="1"/>
          </p:nvPr>
        </p:nvSpPr>
        <p:spPr>
          <a:xfrm>
            <a:off x="457200" y="332656"/>
            <a:ext cx="8229600" cy="5793507"/>
          </a:xfrm>
        </p:spPr>
        <p:txBody>
          <a:bodyPr/>
          <a:lstStyle/>
          <a:p>
            <a:r>
              <a:rPr lang="en-US" sz="3200" dirty="0"/>
              <a:t>If you want to move your school towards an outstanding </a:t>
            </a:r>
            <a:r>
              <a:rPr lang="en-US" sz="3200" dirty="0" err="1"/>
              <a:t>behavioural</a:t>
            </a:r>
            <a:r>
              <a:rPr lang="en-US" sz="3200" dirty="0"/>
              <a:t> culture Chaos to calm – solid base rooted in </a:t>
            </a:r>
            <a:r>
              <a:rPr lang="en-US" sz="3200" b="1" dirty="0">
                <a:solidFill>
                  <a:srgbClr val="FF0000"/>
                </a:solidFill>
              </a:rPr>
              <a:t>kindness</a:t>
            </a:r>
            <a:r>
              <a:rPr lang="en-US" sz="3200" dirty="0"/>
              <a:t> not in zero tolerance.</a:t>
            </a:r>
          </a:p>
          <a:p>
            <a:endParaRPr lang="en-US" sz="3200" dirty="0"/>
          </a:p>
          <a:p>
            <a:r>
              <a:rPr lang="en-US" sz="3200" dirty="0"/>
              <a:t>In schools where </a:t>
            </a:r>
            <a:r>
              <a:rPr lang="en-US" sz="3200" dirty="0" err="1"/>
              <a:t>behaviour</a:t>
            </a:r>
            <a:r>
              <a:rPr lang="en-US" sz="3200" dirty="0"/>
              <a:t> is breaking down, siege mentality tally charts in staffrooms. Tally charts how many children they made cry, adult hostility borders on abusive. Cruel and completely unnecessary.</a:t>
            </a:r>
          </a:p>
          <a:p>
            <a:endParaRPr lang="en-US" dirty="0"/>
          </a:p>
        </p:txBody>
      </p:sp>
      <p:pic>
        <p:nvPicPr>
          <p:cNvPr id="9218" name="Picture 2" descr="Family your friends your faith your future .. What ever is important to you  is worth fighting for | Cute quotes for life, Life quotes to live by, Life  quotes">
            <a:extLst>
              <a:ext uri="{FF2B5EF4-FFF2-40B4-BE49-F238E27FC236}">
                <a16:creationId xmlns:a16="http://schemas.microsoft.com/office/drawing/2014/main" id="{1E091CCF-5DA8-9F7A-E033-BEC6192BC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965797"/>
            <a:ext cx="1314574" cy="184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282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2EDF5-6C8B-132B-2804-4DD4834FBED1}"/>
              </a:ext>
            </a:extLst>
          </p:cNvPr>
          <p:cNvSpPr>
            <a:spLocks noGrp="1"/>
          </p:cNvSpPr>
          <p:nvPr>
            <p:ph idx="1"/>
          </p:nvPr>
        </p:nvSpPr>
        <p:spPr>
          <a:xfrm>
            <a:off x="457200" y="332657"/>
            <a:ext cx="7772400" cy="3456384"/>
          </a:xfrm>
        </p:spPr>
        <p:txBody>
          <a:bodyPr/>
          <a:lstStyle/>
          <a:p>
            <a:pPr marL="0" indent="0" algn="ctr">
              <a:buNone/>
            </a:pPr>
            <a:r>
              <a:rPr lang="en-US" sz="4000" b="1" dirty="0"/>
              <a:t>Do you want your teachers to go free style?</a:t>
            </a:r>
          </a:p>
        </p:txBody>
      </p:sp>
      <p:pic>
        <p:nvPicPr>
          <p:cNvPr id="5" name="Picture 4" descr="A picture containing table, person, indoor, family&#10;&#10;Description automatically generated">
            <a:extLst>
              <a:ext uri="{FF2B5EF4-FFF2-40B4-BE49-F238E27FC236}">
                <a16:creationId xmlns:a16="http://schemas.microsoft.com/office/drawing/2014/main" id="{3D6D841D-9E54-A7EF-4BD2-0FC8B4DDD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363" y="1844824"/>
            <a:ext cx="4139952" cy="2564298"/>
          </a:xfrm>
          <a:prstGeom prst="rect">
            <a:avLst/>
          </a:prstGeom>
        </p:spPr>
      </p:pic>
      <p:pic>
        <p:nvPicPr>
          <p:cNvPr id="7" name="Picture 6" descr="A group of children sitting in a classroom&#10;&#10;Description automatically generated with low confidence">
            <a:extLst>
              <a:ext uri="{FF2B5EF4-FFF2-40B4-BE49-F238E27FC236}">
                <a16:creationId xmlns:a16="http://schemas.microsoft.com/office/drawing/2014/main" id="{8850AE2C-F1A5-CC75-5C8E-5F1A35D6A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2800" y="3429000"/>
            <a:ext cx="3956605" cy="2777793"/>
          </a:xfrm>
          <a:prstGeom prst="rect">
            <a:avLst/>
          </a:prstGeom>
        </p:spPr>
      </p:pic>
    </p:spTree>
    <p:extLst>
      <p:ext uri="{BB962C8B-B14F-4D97-AF65-F5344CB8AC3E}">
        <p14:creationId xmlns:p14="http://schemas.microsoft.com/office/powerpoint/2010/main" val="2939407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971600" y="332656"/>
            <a:ext cx="7776864" cy="5976664"/>
          </a:xfrm>
        </p:spPr>
        <p:txBody>
          <a:bodyPr/>
          <a:lstStyle/>
          <a:p>
            <a:pPr algn="ctr">
              <a:buFont typeface="Arial" charset="0"/>
              <a:buNone/>
            </a:pPr>
            <a:r>
              <a:rPr lang="en-GB" sz="3375" b="1" dirty="0"/>
              <a:t>Session 1</a:t>
            </a:r>
          </a:p>
          <a:p>
            <a:pPr algn="ctr">
              <a:buFont typeface="Arial" charset="0"/>
              <a:buNone/>
            </a:pPr>
            <a:endParaRPr lang="en-GB" sz="750" b="1" dirty="0"/>
          </a:p>
          <a:p>
            <a:pPr algn="ctr">
              <a:buFont typeface="Arial" charset="0"/>
              <a:buNone/>
            </a:pPr>
            <a:r>
              <a:rPr lang="en-GB" sz="3750" b="1" dirty="0"/>
              <a:t>Background and Musings</a:t>
            </a:r>
          </a:p>
          <a:p>
            <a:pPr algn="ctr">
              <a:buFont typeface="Arial" charset="0"/>
              <a:buNone/>
            </a:pPr>
            <a:endParaRPr lang="en-GB" sz="3750" b="1" dirty="0"/>
          </a:p>
          <a:p>
            <a:pPr algn="ctr">
              <a:buFont typeface="Arial" charset="0"/>
              <a:buNone/>
            </a:pPr>
            <a:endParaRPr lang="en-GB" sz="3750" b="1" dirty="0"/>
          </a:p>
          <a:p>
            <a:pPr algn="ctr">
              <a:buFont typeface="Arial" charset="0"/>
              <a:buNone/>
            </a:pPr>
            <a:endParaRPr lang="en-GB" sz="3750" b="1" dirty="0"/>
          </a:p>
          <a:p>
            <a:pPr algn="ctr">
              <a:buFont typeface="Arial" charset="0"/>
              <a:buNone/>
            </a:pPr>
            <a:endParaRPr lang="en-GB" sz="3750" b="1" dirty="0"/>
          </a:p>
          <a:p>
            <a:pPr>
              <a:buNone/>
            </a:pPr>
            <a:endParaRPr lang="en-GB" sz="4000" b="1" dirty="0">
              <a:solidFill>
                <a:srgbClr val="00B050"/>
              </a:solidFill>
              <a:ea typeface="Calibri"/>
              <a:cs typeface="Times New Roman"/>
            </a:endParaRPr>
          </a:p>
        </p:txBody>
      </p:sp>
      <p:pic>
        <p:nvPicPr>
          <p:cNvPr id="7" name="Picture 6" descr="A close up of a keyboard&#10;&#10;Description automatically generated">
            <a:extLst>
              <a:ext uri="{FF2B5EF4-FFF2-40B4-BE49-F238E27FC236}">
                <a16:creationId xmlns:a16="http://schemas.microsoft.com/office/drawing/2014/main" id="{5D4AE471-5970-F3C3-E284-DAD9BA30C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6358" y="2636912"/>
            <a:ext cx="5071283" cy="3384376"/>
          </a:xfrm>
          <a:prstGeom prst="rect">
            <a:avLst/>
          </a:prstGeom>
        </p:spPr>
      </p:pic>
    </p:spTree>
    <p:extLst>
      <p:ext uri="{BB962C8B-B14F-4D97-AF65-F5344CB8AC3E}">
        <p14:creationId xmlns:p14="http://schemas.microsoft.com/office/powerpoint/2010/main" val="2168381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438B-AFE1-C259-B0ED-2444648DFF5E}"/>
              </a:ext>
            </a:extLst>
          </p:cNvPr>
          <p:cNvSpPr>
            <a:spLocks noGrp="1"/>
          </p:cNvSpPr>
          <p:nvPr>
            <p:ph type="title"/>
          </p:nvPr>
        </p:nvSpPr>
        <p:spPr/>
        <p:txBody>
          <a:bodyPr/>
          <a:lstStyle/>
          <a:p>
            <a:r>
              <a:rPr lang="en-US" b="1" dirty="0"/>
              <a:t>SLT need absolute clarity about…</a:t>
            </a:r>
          </a:p>
        </p:txBody>
      </p:sp>
      <p:sp>
        <p:nvSpPr>
          <p:cNvPr id="3" name="Content Placeholder 2">
            <a:extLst>
              <a:ext uri="{FF2B5EF4-FFF2-40B4-BE49-F238E27FC236}">
                <a16:creationId xmlns:a16="http://schemas.microsoft.com/office/drawing/2014/main" id="{EDD8260F-F169-B9F5-A4CB-709DF8F8D9F4}"/>
              </a:ext>
            </a:extLst>
          </p:cNvPr>
          <p:cNvSpPr>
            <a:spLocks noGrp="1"/>
          </p:cNvSpPr>
          <p:nvPr>
            <p:ph idx="1"/>
          </p:nvPr>
        </p:nvSpPr>
        <p:spPr/>
        <p:txBody>
          <a:bodyPr/>
          <a:lstStyle/>
          <a:p>
            <a:pPr marL="514350" indent="-514350">
              <a:buAutoNum type="arabicPeriod"/>
            </a:pPr>
            <a:r>
              <a:rPr lang="en-US" b="1" dirty="0"/>
              <a:t>Routines</a:t>
            </a:r>
            <a:r>
              <a:rPr lang="en-US" dirty="0"/>
              <a:t> - high expectations of classroom </a:t>
            </a:r>
            <a:r>
              <a:rPr lang="en-US" dirty="0" err="1"/>
              <a:t>routines.I</a:t>
            </a:r>
            <a:r>
              <a:rPr lang="en-US" dirty="0"/>
              <a:t> would like all students/teachers to do – </a:t>
            </a:r>
            <a:r>
              <a:rPr lang="en-US" dirty="0" err="1"/>
              <a:t>standardising</a:t>
            </a:r>
            <a:r>
              <a:rPr lang="en-US" dirty="0"/>
              <a:t> routines</a:t>
            </a:r>
          </a:p>
          <a:p>
            <a:pPr marL="514350" indent="-514350">
              <a:buAutoNum type="arabicPeriod"/>
            </a:pPr>
            <a:r>
              <a:rPr lang="en-US" dirty="0"/>
              <a:t>What do I want the children to believe about themselves, each other, the school?</a:t>
            </a:r>
          </a:p>
          <a:p>
            <a:pPr marL="514350" indent="-514350">
              <a:buAutoNum type="arabicPeriod"/>
            </a:pPr>
            <a:r>
              <a:rPr lang="en-US" dirty="0"/>
              <a:t>What learning </a:t>
            </a:r>
            <a:r>
              <a:rPr lang="en-US" dirty="0" err="1"/>
              <a:t>behaviours</a:t>
            </a:r>
            <a:r>
              <a:rPr lang="en-US" dirty="0"/>
              <a:t> do children need to be successful?</a:t>
            </a:r>
          </a:p>
          <a:p>
            <a:pPr marL="0" indent="0">
              <a:buNone/>
            </a:pPr>
            <a:endParaRPr lang="en-US" dirty="0"/>
          </a:p>
          <a:p>
            <a:pPr marL="0" indent="0">
              <a:buNone/>
            </a:pPr>
            <a:endParaRPr lang="en-US" sz="1200" dirty="0"/>
          </a:p>
          <a:p>
            <a:pPr marL="0" indent="0">
              <a:buNone/>
            </a:pPr>
            <a:r>
              <a:rPr lang="en-GB" sz="2000" b="1" dirty="0">
                <a:solidFill>
                  <a:srgbClr val="FF0000"/>
                </a:solidFill>
                <a:effectLst/>
                <a:latin typeface="Calibri" panose="020F0502020204030204" pitchFamily="34" charset="0"/>
                <a:ea typeface="Calibri" panose="020F0502020204030204" pitchFamily="34" charset="0"/>
              </a:rPr>
              <a:t>What steps have been taken to improve pupils’ behaviour and learning?</a:t>
            </a:r>
            <a:r>
              <a:rPr lang="en-GB" sz="2000" b="1" dirty="0">
                <a:solidFill>
                  <a:srgbClr val="FF0000"/>
                </a:solidFill>
                <a:effectLst/>
              </a:rPr>
              <a:t> </a:t>
            </a:r>
            <a:endParaRPr lang="en-US" sz="2000" b="1" dirty="0">
              <a:solidFill>
                <a:srgbClr val="FF0000"/>
              </a:solidFill>
            </a:endParaRPr>
          </a:p>
        </p:txBody>
      </p:sp>
      <p:pic>
        <p:nvPicPr>
          <p:cNvPr id="5" name="Picture 4" descr="A picture containing website&#10;&#10;Description automatically generated">
            <a:extLst>
              <a:ext uri="{FF2B5EF4-FFF2-40B4-BE49-F238E27FC236}">
                <a16:creationId xmlns:a16="http://schemas.microsoft.com/office/drawing/2014/main" id="{59C9783D-A999-8D73-6123-ABBC3E6E7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14" y="4869160"/>
            <a:ext cx="1599195" cy="1066130"/>
          </a:xfrm>
          <a:prstGeom prst="rect">
            <a:avLst/>
          </a:prstGeom>
        </p:spPr>
      </p:pic>
      <p:pic>
        <p:nvPicPr>
          <p:cNvPr id="7170" name="Picture 2" descr="Heart symbol - Wikipedia">
            <a:extLst>
              <a:ext uri="{FF2B5EF4-FFF2-40B4-BE49-F238E27FC236}">
                <a16:creationId xmlns:a16="http://schemas.microsoft.com/office/drawing/2014/main" id="{9F5CEC1B-64A4-DB99-76E6-2054E577B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124" y="4609728"/>
            <a:ext cx="1325562" cy="132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62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2A5A9-DCD4-B601-F3C6-7EE43C0F8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AC38F-02E3-D6D9-A1F8-5F7D4E589FFA}"/>
              </a:ext>
            </a:extLst>
          </p:cNvPr>
          <p:cNvSpPr>
            <a:spLocks noGrp="1"/>
          </p:cNvSpPr>
          <p:nvPr>
            <p:ph type="title"/>
          </p:nvPr>
        </p:nvSpPr>
        <p:spPr/>
        <p:txBody>
          <a:bodyPr/>
          <a:lstStyle/>
          <a:p>
            <a:r>
              <a:rPr lang="en-US" b="1" dirty="0"/>
              <a:t>Routines must be…</a:t>
            </a:r>
          </a:p>
        </p:txBody>
      </p:sp>
      <p:sp>
        <p:nvSpPr>
          <p:cNvPr id="3" name="Content Placeholder 2">
            <a:extLst>
              <a:ext uri="{FF2B5EF4-FFF2-40B4-BE49-F238E27FC236}">
                <a16:creationId xmlns:a16="http://schemas.microsoft.com/office/drawing/2014/main" id="{F64ADF72-F079-EBA8-C796-4472E935A960}"/>
              </a:ext>
            </a:extLst>
          </p:cNvPr>
          <p:cNvSpPr>
            <a:spLocks noGrp="1"/>
          </p:cNvSpPr>
          <p:nvPr>
            <p:ph idx="1"/>
          </p:nvPr>
        </p:nvSpPr>
        <p:spPr/>
        <p:txBody>
          <a:bodyPr/>
          <a:lstStyle/>
          <a:p>
            <a:pPr marL="514350" indent="-514350">
              <a:buAutoNum type="arabicPeriod"/>
            </a:pPr>
            <a:r>
              <a:rPr lang="en-US" b="1" dirty="0"/>
              <a:t>Chosen carefully </a:t>
            </a:r>
            <a:r>
              <a:rPr lang="en-US" dirty="0"/>
              <a:t>– any process that happens regularly in lessons that involves a teacher having to deliver multiple instructions</a:t>
            </a:r>
          </a:p>
          <a:p>
            <a:pPr marL="514350" indent="-514350">
              <a:buAutoNum type="arabicPeriod"/>
            </a:pPr>
            <a:r>
              <a:rPr lang="en-US" b="1" dirty="0"/>
              <a:t>Taught explicitly </a:t>
            </a:r>
            <a:r>
              <a:rPr lang="en-US" dirty="0"/>
              <a:t>– repetitive and it will take time </a:t>
            </a:r>
          </a:p>
          <a:p>
            <a:pPr marL="514350" indent="-514350">
              <a:buAutoNum type="arabicPeriod"/>
            </a:pPr>
            <a:r>
              <a:rPr lang="en-US" b="1" dirty="0"/>
              <a:t>Modelling</a:t>
            </a:r>
            <a:r>
              <a:rPr lang="en-US" dirty="0"/>
              <a:t> – knowing what it looks like</a:t>
            </a:r>
          </a:p>
          <a:p>
            <a:pPr marL="514350" indent="-514350">
              <a:buAutoNum type="arabicPeriod"/>
            </a:pPr>
            <a:r>
              <a:rPr lang="en-US" b="1" dirty="0"/>
              <a:t>Check for understanding </a:t>
            </a:r>
            <a:r>
              <a:rPr lang="en-US" dirty="0"/>
              <a:t>– in the same way we do about learning</a:t>
            </a:r>
          </a:p>
        </p:txBody>
      </p:sp>
      <p:pic>
        <p:nvPicPr>
          <p:cNvPr id="4" name="Picture 3" descr="A cup of coffee and a pen on a table&#10;&#10;Description automatically generated with low confidence">
            <a:extLst>
              <a:ext uri="{FF2B5EF4-FFF2-40B4-BE49-F238E27FC236}">
                <a16:creationId xmlns:a16="http://schemas.microsoft.com/office/drawing/2014/main" id="{BE97909F-6FAE-7E9D-8BF5-7C9F45ED4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4" y="5605339"/>
            <a:ext cx="1562472" cy="1041648"/>
          </a:xfrm>
          <a:prstGeom prst="rect">
            <a:avLst/>
          </a:prstGeom>
        </p:spPr>
      </p:pic>
    </p:spTree>
    <p:extLst>
      <p:ext uri="{BB962C8B-B14F-4D97-AF65-F5344CB8AC3E}">
        <p14:creationId xmlns:p14="http://schemas.microsoft.com/office/powerpoint/2010/main" val="1395896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F7744-218C-A04B-27E9-139C42E08F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ED0C3-8111-FA86-BAB7-BF12424525C8}"/>
              </a:ext>
            </a:extLst>
          </p:cNvPr>
          <p:cNvSpPr>
            <a:spLocks noGrp="1"/>
          </p:cNvSpPr>
          <p:nvPr>
            <p:ph idx="1"/>
          </p:nvPr>
        </p:nvSpPr>
        <p:spPr>
          <a:xfrm>
            <a:off x="457200" y="332656"/>
            <a:ext cx="8229600" cy="5793507"/>
          </a:xfrm>
        </p:spPr>
        <p:txBody>
          <a:bodyPr/>
          <a:lstStyle/>
          <a:p>
            <a:pPr marL="0" indent="0">
              <a:buNone/>
            </a:pPr>
            <a:r>
              <a:rPr lang="en-GB" b="1" kern="100" dirty="0">
                <a:effectLst/>
                <a:latin typeface="Calibri" panose="020F0502020204030204" pitchFamily="34" charset="0"/>
                <a:ea typeface="Calibri" panose="020F0502020204030204" pitchFamily="34" charset="0"/>
                <a:cs typeface="Times New Roman" panose="02020603050405020304" pitchFamily="18" charset="0"/>
              </a:rPr>
              <a:t>Key Routines</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Getting the class silent and ready for instruction - </a:t>
            </a:r>
            <a:r>
              <a:rPr lang="en-GB" sz="1800" b="1" kern="100" dirty="0">
                <a:latin typeface="Calibri" panose="020F0502020204030204" pitchFamily="34" charset="0"/>
                <a:ea typeface="Calibri" panose="020F0502020204030204" pitchFamily="34" charset="0"/>
                <a:cs typeface="Times New Roman" panose="02020603050405020304" pitchFamily="18" charset="0"/>
              </a:rPr>
              <a:t>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yes on Me - instructions best chance to be followed </a:t>
            </a: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Setting the class to work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what you say and order is critical mention get into groups too early listen to nothing. Trogs – time and task R – resources what they will need. O – what you want to see at end of time G – grouping specify pairs seating arrangements S – Stop signal </a:t>
            </a: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Reflective Questioning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key moments in any lesson when its critical to pause to see how </a:t>
            </a:r>
            <a:r>
              <a:rPr lang="en-GB" sz="1800" kern="100" dirty="0">
                <a:latin typeface="Calibri" panose="020F0502020204030204" pitchFamily="34" charset="0"/>
                <a:ea typeface="Calibri" panose="020F0502020204030204" pitchFamily="34" charset="0"/>
                <a:cs typeface="Times New Roman" panose="02020603050405020304" pitchFamily="18" charset="0"/>
              </a:rPr>
              <a:t>f</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 we have come and to think about direction of travel – maximum twice during a lesson (not mini plenaries)</a:t>
            </a: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Eliciting success criteria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drawing out with children the success criteria,  empowerment of behaviour and learning. Goals they set themselves – which one you can achieve, challenge – self differentiate</a:t>
            </a:r>
          </a:p>
          <a:p>
            <a:pPr marL="342900" lvl="0" indent="-342900">
              <a:buFont typeface="+mj-lt"/>
              <a:buAutoNum type="arabicPeriod"/>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Routines for students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teach in 3’s – balance to be struck between school wide consistency and the classroom needs – people like repetition</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descr="A cup of coffee and a pen on a table&#10;&#10;Description automatically generated with low confidence">
            <a:extLst>
              <a:ext uri="{FF2B5EF4-FFF2-40B4-BE49-F238E27FC236}">
                <a16:creationId xmlns:a16="http://schemas.microsoft.com/office/drawing/2014/main" id="{1918CE55-0388-48A0-074F-E2EB38688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4" y="5605339"/>
            <a:ext cx="1562472" cy="1041648"/>
          </a:xfrm>
          <a:prstGeom prst="rect">
            <a:avLst/>
          </a:prstGeom>
        </p:spPr>
      </p:pic>
    </p:spTree>
    <p:extLst>
      <p:ext uri="{BB962C8B-B14F-4D97-AF65-F5344CB8AC3E}">
        <p14:creationId xmlns:p14="http://schemas.microsoft.com/office/powerpoint/2010/main" val="241779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438B-AFE1-C259-B0ED-2444648DFF5E}"/>
              </a:ext>
            </a:extLst>
          </p:cNvPr>
          <p:cNvSpPr>
            <a:spLocks noGrp="1"/>
          </p:cNvSpPr>
          <p:nvPr>
            <p:ph type="title"/>
          </p:nvPr>
        </p:nvSpPr>
        <p:spPr/>
        <p:txBody>
          <a:bodyPr/>
          <a:lstStyle/>
          <a:p>
            <a:r>
              <a:rPr lang="en-US" b="1" dirty="0"/>
              <a:t>SLT need to communicate:</a:t>
            </a:r>
          </a:p>
        </p:txBody>
      </p:sp>
      <p:sp>
        <p:nvSpPr>
          <p:cNvPr id="3" name="Content Placeholder 2">
            <a:extLst>
              <a:ext uri="{FF2B5EF4-FFF2-40B4-BE49-F238E27FC236}">
                <a16:creationId xmlns:a16="http://schemas.microsoft.com/office/drawing/2014/main" id="{EDD8260F-F169-B9F5-A4CB-709DF8F8D9F4}"/>
              </a:ext>
            </a:extLst>
          </p:cNvPr>
          <p:cNvSpPr>
            <a:spLocks noGrp="1"/>
          </p:cNvSpPr>
          <p:nvPr>
            <p:ph idx="1"/>
          </p:nvPr>
        </p:nvSpPr>
        <p:spPr/>
        <p:txBody>
          <a:bodyPr/>
          <a:lstStyle/>
          <a:p>
            <a:pPr marL="514350" indent="-514350">
              <a:buAutoNum type="arabicPeriod"/>
            </a:pPr>
            <a:r>
              <a:rPr lang="en-US" b="1" dirty="0"/>
              <a:t>Routines </a:t>
            </a:r>
            <a:r>
              <a:rPr lang="en-US" dirty="0"/>
              <a:t>– high expectations of classroom routines</a:t>
            </a:r>
          </a:p>
          <a:p>
            <a:pPr marL="514350" indent="-514350">
              <a:buAutoNum type="arabicPeriod"/>
            </a:pPr>
            <a:r>
              <a:rPr lang="en-US" b="1" dirty="0"/>
              <a:t>Responses</a:t>
            </a:r>
            <a:r>
              <a:rPr lang="en-US" dirty="0"/>
              <a:t> - strategies and interventions for de-escalation, confrontation, reacting with proportionality</a:t>
            </a:r>
            <a:endParaRPr lang="en-US" b="1" dirty="0"/>
          </a:p>
          <a:p>
            <a:pPr marL="514350" indent="-514350">
              <a:buAutoNum type="arabicPeriod"/>
            </a:pPr>
            <a:r>
              <a:rPr lang="en-US" b="1" dirty="0"/>
              <a:t>Relationships – </a:t>
            </a:r>
            <a:r>
              <a:rPr lang="en-US" dirty="0"/>
              <a:t>building positive relationships from the start, understanding personal triggers, how SEND affects </a:t>
            </a:r>
            <a:r>
              <a:rPr lang="en-US" dirty="0" err="1"/>
              <a:t>behaviour</a:t>
            </a:r>
            <a:r>
              <a:rPr lang="en-US" dirty="0"/>
              <a:t>. Knowing your children!</a:t>
            </a:r>
          </a:p>
        </p:txBody>
      </p:sp>
      <p:pic>
        <p:nvPicPr>
          <p:cNvPr id="5" name="Picture 4" descr="A picture containing website&#10;&#10;Description automatically generated">
            <a:extLst>
              <a:ext uri="{FF2B5EF4-FFF2-40B4-BE49-F238E27FC236}">
                <a16:creationId xmlns:a16="http://schemas.microsoft.com/office/drawing/2014/main" id="{59C9783D-A999-8D73-6123-ABBC3E6E7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5474" y="5445224"/>
            <a:ext cx="1497665" cy="998443"/>
          </a:xfrm>
          <a:prstGeom prst="rect">
            <a:avLst/>
          </a:prstGeom>
        </p:spPr>
      </p:pic>
    </p:spTree>
    <p:extLst>
      <p:ext uri="{BB962C8B-B14F-4D97-AF65-F5344CB8AC3E}">
        <p14:creationId xmlns:p14="http://schemas.microsoft.com/office/powerpoint/2010/main" val="3081618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438B-AFE1-C259-B0ED-2444648DFF5E}"/>
              </a:ext>
            </a:extLst>
          </p:cNvPr>
          <p:cNvSpPr>
            <a:spLocks noGrp="1"/>
          </p:cNvSpPr>
          <p:nvPr>
            <p:ph type="title"/>
          </p:nvPr>
        </p:nvSpPr>
        <p:spPr/>
        <p:txBody>
          <a:bodyPr/>
          <a:lstStyle/>
          <a:p>
            <a:r>
              <a:rPr lang="en-US" b="1" dirty="0"/>
              <a:t>SLT need to communicate:</a:t>
            </a:r>
          </a:p>
        </p:txBody>
      </p:sp>
      <p:sp>
        <p:nvSpPr>
          <p:cNvPr id="3" name="Content Placeholder 2">
            <a:extLst>
              <a:ext uri="{FF2B5EF4-FFF2-40B4-BE49-F238E27FC236}">
                <a16:creationId xmlns:a16="http://schemas.microsoft.com/office/drawing/2014/main" id="{EDD8260F-F169-B9F5-A4CB-709DF8F8D9F4}"/>
              </a:ext>
            </a:extLst>
          </p:cNvPr>
          <p:cNvSpPr>
            <a:spLocks noGrp="1"/>
          </p:cNvSpPr>
          <p:nvPr>
            <p:ph idx="1"/>
          </p:nvPr>
        </p:nvSpPr>
        <p:spPr/>
        <p:txBody>
          <a:bodyPr/>
          <a:lstStyle/>
          <a:p>
            <a:pPr marL="514350" indent="-514350">
              <a:buAutoNum type="arabicPeriod"/>
            </a:pPr>
            <a:r>
              <a:rPr lang="en-US" b="1" dirty="0"/>
              <a:t>Routines </a:t>
            </a:r>
            <a:r>
              <a:rPr lang="en-US" dirty="0"/>
              <a:t>– entering class, corridors, transition, end of play – some will be the same such as moving around the school </a:t>
            </a:r>
          </a:p>
          <a:p>
            <a:pPr marL="514350" indent="-514350">
              <a:buAutoNum type="arabicPeriod"/>
            </a:pPr>
            <a:r>
              <a:rPr lang="en-US" b="1" dirty="0"/>
              <a:t>Responses</a:t>
            </a:r>
            <a:r>
              <a:rPr lang="en-US" dirty="0"/>
              <a:t> – kindness, your philosophy about student removal, sanctions</a:t>
            </a:r>
          </a:p>
          <a:p>
            <a:pPr marL="514350" indent="-514350">
              <a:buAutoNum type="arabicPeriod"/>
            </a:pPr>
            <a:r>
              <a:rPr lang="en-US" b="1" dirty="0">
                <a:solidFill>
                  <a:srgbClr val="FF0000"/>
                </a:solidFill>
              </a:rPr>
              <a:t>Relationships </a:t>
            </a:r>
            <a:r>
              <a:rPr lang="en-US" dirty="0"/>
              <a:t>– they have to care enough to do this!</a:t>
            </a:r>
          </a:p>
        </p:txBody>
      </p:sp>
      <p:pic>
        <p:nvPicPr>
          <p:cNvPr id="5" name="Picture 4" descr="A picture containing website&#10;&#10;Description automatically generated">
            <a:extLst>
              <a:ext uri="{FF2B5EF4-FFF2-40B4-BE49-F238E27FC236}">
                <a16:creationId xmlns:a16="http://schemas.microsoft.com/office/drawing/2014/main" id="{59C9783D-A999-8D73-6123-ABBC3E6E7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4987726"/>
            <a:ext cx="2376264" cy="1584176"/>
          </a:xfrm>
          <a:prstGeom prst="rect">
            <a:avLst/>
          </a:prstGeom>
        </p:spPr>
      </p:pic>
    </p:spTree>
    <p:extLst>
      <p:ext uri="{BB962C8B-B14F-4D97-AF65-F5344CB8AC3E}">
        <p14:creationId xmlns:p14="http://schemas.microsoft.com/office/powerpoint/2010/main" val="3826882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B746-7CF1-2E51-DC6E-27F49C5FF81E}"/>
              </a:ext>
            </a:extLst>
          </p:cNvPr>
          <p:cNvSpPr>
            <a:spLocks noGrp="1"/>
          </p:cNvSpPr>
          <p:nvPr>
            <p:ph type="title"/>
          </p:nvPr>
        </p:nvSpPr>
        <p:spPr/>
        <p:txBody>
          <a:bodyPr/>
          <a:lstStyle/>
          <a:p>
            <a:br>
              <a:rPr lang="en-US" sz="4000" dirty="0"/>
            </a:br>
            <a:r>
              <a:rPr lang="en-US" sz="4000" b="1" dirty="0"/>
              <a:t> Kindness – Consistency</a:t>
            </a:r>
            <a:br>
              <a:rPr lang="en-US" dirty="0"/>
            </a:br>
            <a:endParaRPr lang="en-US" dirty="0"/>
          </a:p>
        </p:txBody>
      </p:sp>
      <p:sp>
        <p:nvSpPr>
          <p:cNvPr id="3" name="Content Placeholder 2">
            <a:extLst>
              <a:ext uri="{FF2B5EF4-FFF2-40B4-BE49-F238E27FC236}">
                <a16:creationId xmlns:a16="http://schemas.microsoft.com/office/drawing/2014/main" id="{651933FE-5FA9-914F-4A01-B858C607873D}"/>
              </a:ext>
            </a:extLst>
          </p:cNvPr>
          <p:cNvSpPr>
            <a:spLocks noGrp="1"/>
          </p:cNvSpPr>
          <p:nvPr>
            <p:ph idx="1"/>
          </p:nvPr>
        </p:nvSpPr>
        <p:spPr/>
        <p:txBody>
          <a:bodyPr/>
          <a:lstStyle/>
          <a:p>
            <a:pPr marL="0" indent="0">
              <a:buNone/>
            </a:pPr>
            <a:endParaRPr lang="en-US" dirty="0"/>
          </a:p>
          <a:p>
            <a:r>
              <a:rPr lang="en-US" dirty="0"/>
              <a:t>Meeting and greeting in morning</a:t>
            </a:r>
          </a:p>
          <a:p>
            <a:r>
              <a:rPr lang="en-US" dirty="0"/>
              <a:t>Walking around the school</a:t>
            </a:r>
          </a:p>
          <a:p>
            <a:r>
              <a:rPr lang="en-US" dirty="0"/>
              <a:t>Dealing with challenging children</a:t>
            </a:r>
          </a:p>
          <a:p>
            <a:pPr marL="0" indent="0">
              <a:buNone/>
            </a:pPr>
            <a:endParaRPr lang="en-US" dirty="0"/>
          </a:p>
          <a:p>
            <a:pPr marL="0" indent="0">
              <a:buNone/>
            </a:pPr>
            <a:r>
              <a:rPr lang="en-US" b="1" dirty="0"/>
              <a:t>Grinding out Consistency</a:t>
            </a:r>
          </a:p>
        </p:txBody>
      </p:sp>
      <p:pic>
        <p:nvPicPr>
          <p:cNvPr id="7170" name="Picture 2" descr="Why Random Acts of Kindness are Important - TeacupsAndTales">
            <a:extLst>
              <a:ext uri="{FF2B5EF4-FFF2-40B4-BE49-F238E27FC236}">
                <a16:creationId xmlns:a16="http://schemas.microsoft.com/office/drawing/2014/main" id="{4AA5DFE5-34D1-E1D6-FC62-1486FE33A8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4175869"/>
            <a:ext cx="2132856" cy="213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3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D61C2-C2B3-96D5-A130-39175AE5E12F}"/>
              </a:ext>
            </a:extLst>
          </p:cNvPr>
          <p:cNvSpPr>
            <a:spLocks noGrp="1"/>
          </p:cNvSpPr>
          <p:nvPr>
            <p:ph idx="1"/>
          </p:nvPr>
        </p:nvSpPr>
        <p:spPr>
          <a:xfrm>
            <a:off x="860243" y="742266"/>
            <a:ext cx="7605185" cy="4880143"/>
          </a:xfrm>
        </p:spPr>
        <p:txBody>
          <a:bodyPr/>
          <a:lstStyle/>
          <a:p>
            <a:pPr marL="0" indent="0" algn="ctr">
              <a:buNone/>
            </a:pPr>
            <a:r>
              <a:rPr lang="en-US" sz="4800" b="1" dirty="0"/>
              <a:t>What is low level disruption?</a:t>
            </a:r>
          </a:p>
          <a:p>
            <a:pPr marL="0" indent="0" algn="ctr">
              <a:buNone/>
            </a:pPr>
            <a:endParaRPr lang="en-US" sz="4800" b="1" dirty="0"/>
          </a:p>
          <a:p>
            <a:pPr marL="0" indent="0" algn="ctr">
              <a:buNone/>
            </a:pPr>
            <a:endParaRPr lang="en-US" sz="4800" b="1" dirty="0"/>
          </a:p>
        </p:txBody>
      </p:sp>
      <p:pic>
        <p:nvPicPr>
          <p:cNvPr id="12292" name="Picture 4" descr="What is a good question? | Dragonfly Training">
            <a:extLst>
              <a:ext uri="{FF2B5EF4-FFF2-40B4-BE49-F238E27FC236}">
                <a16:creationId xmlns:a16="http://schemas.microsoft.com/office/drawing/2014/main" id="{5BA900EE-CD92-75A0-4D11-EB6698CEC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259560"/>
            <a:ext cx="3336409" cy="333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470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4CC8-9FF5-0762-86C8-BA668AD7A7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11BE5B-A362-EC42-5FDA-ECF6BAEC9C52}"/>
              </a:ext>
            </a:extLst>
          </p:cNvPr>
          <p:cNvSpPr>
            <a:spLocks noGrp="1"/>
          </p:cNvSpPr>
          <p:nvPr>
            <p:ph idx="1"/>
          </p:nvPr>
        </p:nvSpPr>
        <p:spPr/>
        <p:txBody>
          <a:bodyPr/>
          <a:lstStyle/>
          <a:p>
            <a:endParaRPr lang="en-US"/>
          </a:p>
        </p:txBody>
      </p:sp>
      <p:pic>
        <p:nvPicPr>
          <p:cNvPr id="4" name="Picture 2" descr="Behaviour hash-tags | History Bluff">
            <a:extLst>
              <a:ext uri="{FF2B5EF4-FFF2-40B4-BE49-F238E27FC236}">
                <a16:creationId xmlns:a16="http://schemas.microsoft.com/office/drawing/2014/main" id="{4AF202C9-5C17-A779-CC3E-A09CA7D89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09" y="731837"/>
            <a:ext cx="7013581" cy="483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879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6E67-1C5D-FA36-5CFD-BB377DC1ABB1}"/>
              </a:ext>
            </a:extLst>
          </p:cNvPr>
          <p:cNvSpPr>
            <a:spLocks noGrp="1"/>
          </p:cNvSpPr>
          <p:nvPr>
            <p:ph type="title"/>
          </p:nvPr>
        </p:nvSpPr>
        <p:spPr>
          <a:xfrm>
            <a:off x="457200" y="260648"/>
            <a:ext cx="8229600" cy="1143000"/>
          </a:xfrm>
        </p:spPr>
        <p:txBody>
          <a:bodyPr/>
          <a:lstStyle/>
          <a:p>
            <a:r>
              <a:rPr lang="en-US" b="1" dirty="0"/>
              <a:t>Low Level Disruption</a:t>
            </a:r>
          </a:p>
        </p:txBody>
      </p:sp>
      <p:pic>
        <p:nvPicPr>
          <p:cNvPr id="14338" name="Picture 2" descr="The Big Impact Collection">
            <a:extLst>
              <a:ext uri="{FF2B5EF4-FFF2-40B4-BE49-F238E27FC236}">
                <a16:creationId xmlns:a16="http://schemas.microsoft.com/office/drawing/2014/main" id="{EBD48DAA-4FF6-E757-E47E-73FC868A3E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0232" y="5657739"/>
            <a:ext cx="1616968" cy="9055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00749F-8E16-5399-FB86-76ECB1A64F9D}"/>
              </a:ext>
            </a:extLst>
          </p:cNvPr>
          <p:cNvSpPr txBox="1"/>
          <p:nvPr/>
        </p:nvSpPr>
        <p:spPr>
          <a:xfrm>
            <a:off x="395536" y="1700808"/>
            <a:ext cx="8208912"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t>Talking unnecessarily or chatting</a:t>
            </a:r>
          </a:p>
          <a:p>
            <a:pPr marL="571500" indent="-571500">
              <a:buFont typeface="Arial" panose="020B0604020202020204" pitchFamily="34" charset="0"/>
              <a:buChar char="•"/>
            </a:pPr>
            <a:r>
              <a:rPr lang="en-US" sz="3200" dirty="0"/>
              <a:t>Calling out without permission</a:t>
            </a:r>
          </a:p>
          <a:p>
            <a:pPr marL="571500" indent="-571500">
              <a:buFont typeface="Arial" panose="020B0604020202020204" pitchFamily="34" charset="0"/>
              <a:buChar char="•"/>
            </a:pPr>
            <a:r>
              <a:rPr lang="en-US" sz="3200" dirty="0"/>
              <a:t>Being slow to start work or follow instructions</a:t>
            </a:r>
          </a:p>
          <a:p>
            <a:pPr marL="571500" indent="-571500">
              <a:buFont typeface="Arial" panose="020B0604020202020204" pitchFamily="34" charset="0"/>
              <a:buChar char="•"/>
            </a:pPr>
            <a:r>
              <a:rPr lang="en-US" sz="3200" dirty="0"/>
              <a:t>Showing a lack of respect for </a:t>
            </a:r>
            <a:r>
              <a:rPr lang="en-US" sz="3200" dirty="0" err="1"/>
              <a:t>eachother</a:t>
            </a:r>
            <a:r>
              <a:rPr lang="en-US" sz="3200" dirty="0"/>
              <a:t> and staff</a:t>
            </a:r>
          </a:p>
          <a:p>
            <a:pPr marL="571500" indent="-571500">
              <a:buFont typeface="Arial" panose="020B0604020202020204" pitchFamily="34" charset="0"/>
              <a:buChar char="•"/>
            </a:pPr>
            <a:r>
              <a:rPr lang="en-US" sz="3200" dirty="0"/>
              <a:t>Not bringing the right equipment</a:t>
            </a:r>
          </a:p>
          <a:p>
            <a:pPr marL="571500" indent="-571500">
              <a:buFont typeface="Arial" panose="020B0604020202020204" pitchFamily="34" charset="0"/>
              <a:buChar char="•"/>
            </a:pPr>
            <a:r>
              <a:rPr lang="en-US" sz="3200" dirty="0"/>
              <a:t>Using mobile devices inappropriately</a:t>
            </a:r>
          </a:p>
        </p:txBody>
      </p:sp>
    </p:spTree>
    <p:extLst>
      <p:ext uri="{BB962C8B-B14F-4D97-AF65-F5344CB8AC3E}">
        <p14:creationId xmlns:p14="http://schemas.microsoft.com/office/powerpoint/2010/main" val="3870499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6E67-1C5D-FA36-5CFD-BB377DC1ABB1}"/>
              </a:ext>
            </a:extLst>
          </p:cNvPr>
          <p:cNvSpPr>
            <a:spLocks noGrp="1"/>
          </p:cNvSpPr>
          <p:nvPr>
            <p:ph type="title"/>
          </p:nvPr>
        </p:nvSpPr>
        <p:spPr>
          <a:xfrm>
            <a:off x="457200" y="260648"/>
            <a:ext cx="8229600" cy="1143000"/>
          </a:xfrm>
        </p:spPr>
        <p:txBody>
          <a:bodyPr/>
          <a:lstStyle/>
          <a:p>
            <a:r>
              <a:rPr lang="en-US" b="1" dirty="0"/>
              <a:t>Low Level Disruption</a:t>
            </a:r>
          </a:p>
        </p:txBody>
      </p:sp>
      <p:pic>
        <p:nvPicPr>
          <p:cNvPr id="14338" name="Picture 2" descr="The Big Impact Collection">
            <a:extLst>
              <a:ext uri="{FF2B5EF4-FFF2-40B4-BE49-F238E27FC236}">
                <a16:creationId xmlns:a16="http://schemas.microsoft.com/office/drawing/2014/main" id="{EBD48DAA-4FF6-E757-E47E-73FC868A3E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7332" y="3448574"/>
            <a:ext cx="4929336" cy="2760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00749F-8E16-5399-FB86-76ECB1A64F9D}"/>
              </a:ext>
            </a:extLst>
          </p:cNvPr>
          <p:cNvSpPr txBox="1"/>
          <p:nvPr/>
        </p:nvSpPr>
        <p:spPr>
          <a:xfrm>
            <a:off x="395536" y="1700808"/>
            <a:ext cx="8208912" cy="1569660"/>
          </a:xfrm>
          <a:prstGeom prst="rect">
            <a:avLst/>
          </a:prstGeom>
          <a:noFill/>
        </p:spPr>
        <p:txBody>
          <a:bodyPr wrap="square" rtlCol="0">
            <a:spAutoFit/>
          </a:bodyPr>
          <a:lstStyle/>
          <a:p>
            <a:r>
              <a:rPr lang="en-US" sz="3200" dirty="0"/>
              <a:t>Make your expectations very clear and rigorously check they are being implemented consistently.</a:t>
            </a:r>
          </a:p>
        </p:txBody>
      </p:sp>
    </p:spTree>
    <p:extLst>
      <p:ext uri="{BB962C8B-B14F-4D97-AF65-F5344CB8AC3E}">
        <p14:creationId xmlns:p14="http://schemas.microsoft.com/office/powerpoint/2010/main" val="181023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73C8-3A69-82F1-2271-8572B5A3D420}"/>
              </a:ext>
            </a:extLst>
          </p:cNvPr>
          <p:cNvSpPr>
            <a:spLocks noGrp="1"/>
          </p:cNvSpPr>
          <p:nvPr>
            <p:ph type="title"/>
          </p:nvPr>
        </p:nvSpPr>
        <p:spPr/>
        <p:txBody>
          <a:bodyPr/>
          <a:lstStyle/>
          <a:p>
            <a:pPr algn="l"/>
            <a:r>
              <a:rPr lang="en-US" b="1" dirty="0"/>
              <a:t>Heart of the Matter…</a:t>
            </a:r>
          </a:p>
        </p:txBody>
      </p:sp>
      <p:sp>
        <p:nvSpPr>
          <p:cNvPr id="3" name="Content Placeholder 2">
            <a:extLst>
              <a:ext uri="{FF2B5EF4-FFF2-40B4-BE49-F238E27FC236}">
                <a16:creationId xmlns:a16="http://schemas.microsoft.com/office/drawing/2014/main" id="{24D40086-A9E0-83D2-9522-37CE9EBAF5FF}"/>
              </a:ext>
            </a:extLst>
          </p:cNvPr>
          <p:cNvSpPr>
            <a:spLocks noGrp="1"/>
          </p:cNvSpPr>
          <p:nvPr>
            <p:ph idx="1"/>
          </p:nvPr>
        </p:nvSpPr>
        <p:spPr/>
        <p:txBody>
          <a:bodyPr/>
          <a:lstStyle/>
          <a:p>
            <a:pPr marL="0" indent="0">
              <a:buNone/>
            </a:pPr>
            <a:r>
              <a:rPr lang="en-US" dirty="0"/>
              <a:t>Children will follow people before they follow rules.</a:t>
            </a:r>
          </a:p>
          <a:p>
            <a:pPr marL="0" indent="0">
              <a:buNone/>
            </a:pPr>
            <a:endParaRPr lang="en-US" dirty="0"/>
          </a:p>
          <a:p>
            <a:pPr marL="0" indent="0">
              <a:buNone/>
            </a:pPr>
            <a:endParaRPr lang="en-US" dirty="0"/>
          </a:p>
          <a:p>
            <a:pPr marL="0" indent="0">
              <a:buNone/>
            </a:pPr>
            <a:endParaRPr lang="en-US" dirty="0"/>
          </a:p>
        </p:txBody>
      </p:sp>
      <p:pic>
        <p:nvPicPr>
          <p:cNvPr id="3074" name="Picture 2" descr="The Fact Site | Fun &amp; Interesting Facts">
            <a:extLst>
              <a:ext uri="{FF2B5EF4-FFF2-40B4-BE49-F238E27FC236}">
                <a16:creationId xmlns:a16="http://schemas.microsoft.com/office/drawing/2014/main" id="{3F355A36-ABF6-DCC0-D749-D6507B86E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1297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heart of the matter – spreading the fame">
            <a:extLst>
              <a:ext uri="{FF2B5EF4-FFF2-40B4-BE49-F238E27FC236}">
                <a16:creationId xmlns:a16="http://schemas.microsoft.com/office/drawing/2014/main" id="{C198B622-D2E1-0D15-C48E-4380E529E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448" y="3212976"/>
            <a:ext cx="4560352" cy="309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103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1F65-F96F-21C0-50EA-7273E1816E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A03417-05A5-34A0-1C37-229DB65C9068}"/>
              </a:ext>
            </a:extLst>
          </p:cNvPr>
          <p:cNvSpPr>
            <a:spLocks noGrp="1"/>
          </p:cNvSpPr>
          <p:nvPr>
            <p:ph idx="1"/>
          </p:nvPr>
        </p:nvSpPr>
        <p:spPr/>
        <p:txBody>
          <a:bodyPr/>
          <a:lstStyle/>
          <a:p>
            <a:endParaRPr lang="en-US"/>
          </a:p>
        </p:txBody>
      </p:sp>
      <p:pic>
        <p:nvPicPr>
          <p:cNvPr id="14340" name="Picture 4" descr="Low Level Behaviour Strategies Top 12 | Teaching Resources">
            <a:extLst>
              <a:ext uri="{FF2B5EF4-FFF2-40B4-BE49-F238E27FC236}">
                <a16:creationId xmlns:a16="http://schemas.microsoft.com/office/drawing/2014/main" id="{53F2322F-9684-63AD-FA7F-70299F96B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84" y="274638"/>
            <a:ext cx="8238264" cy="617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14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5D3081-13B9-B516-D80E-327A8238BD4F}"/>
              </a:ext>
            </a:extLst>
          </p:cNvPr>
          <p:cNvSpPr>
            <a:spLocks noGrp="1"/>
          </p:cNvSpPr>
          <p:nvPr>
            <p:ph idx="1"/>
          </p:nvPr>
        </p:nvSpPr>
        <p:spPr>
          <a:xfrm>
            <a:off x="628650" y="476672"/>
            <a:ext cx="7886700" cy="5700291"/>
          </a:xfrm>
        </p:spPr>
        <p:txBody>
          <a:bodyPr/>
          <a:lstStyle/>
          <a:p>
            <a:r>
              <a:rPr lang="en-US" dirty="0"/>
              <a:t>Innovative teaching and learning and curriculums cannot take place without good </a:t>
            </a:r>
            <a:r>
              <a:rPr lang="en-US" dirty="0" err="1"/>
              <a:t>behaviour</a:t>
            </a:r>
            <a:r>
              <a:rPr lang="en-US" dirty="0"/>
              <a:t>.</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457200" indent="-457200">
              <a:buAutoNum type="arabicPeriod"/>
            </a:pPr>
            <a:endParaRPr lang="en-US" dirty="0"/>
          </a:p>
        </p:txBody>
      </p:sp>
      <p:pic>
        <p:nvPicPr>
          <p:cNvPr id="16386" name="Picture 2" descr="Our behaviour impacts everything and everyone">
            <a:extLst>
              <a:ext uri="{FF2B5EF4-FFF2-40B4-BE49-F238E27FC236}">
                <a16:creationId xmlns:a16="http://schemas.microsoft.com/office/drawing/2014/main" id="{915FCA22-C719-151A-C42C-35FEB36B8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08920"/>
            <a:ext cx="6779552" cy="226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152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0D2D-B76F-65DC-A73E-79531F0E30CA}"/>
              </a:ext>
            </a:extLst>
          </p:cNvPr>
          <p:cNvSpPr>
            <a:spLocks noGrp="1"/>
          </p:cNvSpPr>
          <p:nvPr>
            <p:ph type="title"/>
          </p:nvPr>
        </p:nvSpPr>
        <p:spPr/>
        <p:txBody>
          <a:bodyPr/>
          <a:lstStyle/>
          <a:p>
            <a:r>
              <a:rPr lang="en-US" b="1" dirty="0"/>
              <a:t>Back at the Ranch - Policy Writing </a:t>
            </a:r>
          </a:p>
        </p:txBody>
      </p:sp>
      <p:sp>
        <p:nvSpPr>
          <p:cNvPr id="3" name="Content Placeholder 2">
            <a:extLst>
              <a:ext uri="{FF2B5EF4-FFF2-40B4-BE49-F238E27FC236}">
                <a16:creationId xmlns:a16="http://schemas.microsoft.com/office/drawing/2014/main" id="{5CDFCD77-56FB-0433-448C-D03F3E2BBF45}"/>
              </a:ext>
            </a:extLst>
          </p:cNvPr>
          <p:cNvSpPr>
            <a:spLocks noGrp="1"/>
          </p:cNvSpPr>
          <p:nvPr>
            <p:ph idx="1"/>
          </p:nvPr>
        </p:nvSpPr>
        <p:spPr>
          <a:xfrm>
            <a:off x="651396" y="1663080"/>
            <a:ext cx="8229600" cy="4525963"/>
          </a:xfrm>
        </p:spPr>
        <p:txBody>
          <a:bodyPr/>
          <a:lstStyle/>
          <a:p>
            <a:pPr marL="0" indent="0">
              <a:buNone/>
            </a:pPr>
            <a:r>
              <a:rPr lang="en-US" b="1" dirty="0"/>
              <a:t>Write down you expectations for routines at your school.</a:t>
            </a:r>
            <a:endParaRPr lang="en-US" dirty="0"/>
          </a:p>
          <a:p>
            <a:r>
              <a:rPr lang="en-US" sz="2800" dirty="0"/>
              <a:t>Entering classroom</a:t>
            </a:r>
          </a:p>
          <a:p>
            <a:r>
              <a:rPr lang="en-US" sz="2800" dirty="0"/>
              <a:t>What do children do when they enter classroom</a:t>
            </a:r>
          </a:p>
          <a:p>
            <a:r>
              <a:rPr lang="en-US" sz="2800" dirty="0"/>
              <a:t>Corridors</a:t>
            </a:r>
          </a:p>
          <a:p>
            <a:r>
              <a:rPr lang="en-US" sz="2800" dirty="0"/>
              <a:t>Lining Up</a:t>
            </a:r>
          </a:p>
          <a:p>
            <a:r>
              <a:rPr lang="en-US" sz="2800" dirty="0"/>
              <a:t>Hands up</a:t>
            </a:r>
          </a:p>
          <a:p>
            <a:r>
              <a:rPr lang="en-US" sz="2800" dirty="0"/>
              <a:t>Transition</a:t>
            </a:r>
          </a:p>
        </p:txBody>
      </p:sp>
      <p:pic>
        <p:nvPicPr>
          <p:cNvPr id="10242" name="Picture 2" descr="Vasectomy Policies">
            <a:extLst>
              <a:ext uri="{FF2B5EF4-FFF2-40B4-BE49-F238E27FC236}">
                <a16:creationId xmlns:a16="http://schemas.microsoft.com/office/drawing/2014/main" id="{B1F76E55-FC50-87B7-A240-C01564973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5164061"/>
            <a:ext cx="1256308" cy="12704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otolia_63279004_XS.jpg">
            <a:extLst>
              <a:ext uri="{FF2B5EF4-FFF2-40B4-BE49-F238E27FC236}">
                <a16:creationId xmlns:a16="http://schemas.microsoft.com/office/drawing/2014/main" id="{277707C7-FBCE-319F-999D-F5B2C53856C2}"/>
              </a:ext>
            </a:extLst>
          </p:cNvPr>
          <p:cNvPicPr>
            <a:picLocks noChangeAspect="1"/>
          </p:cNvPicPr>
          <p:nvPr/>
        </p:nvPicPr>
        <p:blipFill>
          <a:blip r:embed="rId3" cstate="print"/>
          <a:srcRect/>
          <a:stretch>
            <a:fillRect/>
          </a:stretch>
        </p:blipFill>
        <p:spPr bwMode="auto">
          <a:xfrm>
            <a:off x="3701096" y="4397453"/>
            <a:ext cx="1533216" cy="1533216"/>
          </a:xfrm>
          <a:prstGeom prst="rect">
            <a:avLst/>
          </a:prstGeom>
          <a:noFill/>
          <a:ln w="9525">
            <a:noFill/>
            <a:miter lim="800000"/>
            <a:headEnd/>
            <a:tailEnd/>
          </a:ln>
        </p:spPr>
      </p:pic>
    </p:spTree>
    <p:extLst>
      <p:ext uri="{BB962C8B-B14F-4D97-AF65-F5344CB8AC3E}">
        <p14:creationId xmlns:p14="http://schemas.microsoft.com/office/powerpoint/2010/main" val="446410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A3E35-FC76-78DD-A6CD-CE3567E93248}"/>
              </a:ext>
            </a:extLst>
          </p:cNvPr>
          <p:cNvSpPr>
            <a:spLocks noGrp="1"/>
          </p:cNvSpPr>
          <p:nvPr>
            <p:ph idx="1"/>
          </p:nvPr>
        </p:nvSpPr>
        <p:spPr>
          <a:xfrm>
            <a:off x="457200" y="260648"/>
            <a:ext cx="8229600" cy="5865515"/>
          </a:xfrm>
        </p:spPr>
        <p:txBody>
          <a:bodyPr/>
          <a:lstStyle/>
          <a:p>
            <a:pPr marL="0" indent="0" algn="ctr">
              <a:buNone/>
            </a:pPr>
            <a:r>
              <a:rPr lang="en-US" sz="4800" b="1" dirty="0"/>
              <a:t>Day to Day </a:t>
            </a:r>
            <a:r>
              <a:rPr lang="en-US" sz="4800" b="1" dirty="0" err="1"/>
              <a:t>Behavioural</a:t>
            </a:r>
            <a:r>
              <a:rPr lang="en-US" sz="4800" b="1" dirty="0"/>
              <a:t> Issues</a:t>
            </a:r>
          </a:p>
        </p:txBody>
      </p:sp>
      <p:pic>
        <p:nvPicPr>
          <p:cNvPr id="5" name="Picture 4">
            <a:extLst>
              <a:ext uri="{FF2B5EF4-FFF2-40B4-BE49-F238E27FC236}">
                <a16:creationId xmlns:a16="http://schemas.microsoft.com/office/drawing/2014/main" id="{E4965483-9D95-C66F-AA66-CC9FF1701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650" y="1591891"/>
            <a:ext cx="3292700" cy="4509120"/>
          </a:xfrm>
          <a:prstGeom prst="rect">
            <a:avLst/>
          </a:prstGeom>
        </p:spPr>
      </p:pic>
    </p:spTree>
    <p:extLst>
      <p:ext uri="{BB962C8B-B14F-4D97-AF65-F5344CB8AC3E}">
        <p14:creationId xmlns:p14="http://schemas.microsoft.com/office/powerpoint/2010/main" val="2956153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69725-4411-2EDC-D78F-620CA14E95E2}"/>
              </a:ext>
            </a:extLst>
          </p:cNvPr>
          <p:cNvSpPr>
            <a:spLocks noGrp="1"/>
          </p:cNvSpPr>
          <p:nvPr>
            <p:ph idx="1"/>
          </p:nvPr>
        </p:nvSpPr>
        <p:spPr>
          <a:xfrm>
            <a:off x="142141" y="381818"/>
            <a:ext cx="8544659" cy="5744345"/>
          </a:xfrm>
        </p:spPr>
        <p:txBody>
          <a:bodyPr/>
          <a:lstStyle/>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What is instinctive often makes situations worse, humiliating and shouting at children crushes and shames them in the short term, but often fuels their anger. It does not teach improved future behaviour</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Know you counter Intuitive and work against your instinct. There are times we all want to scream, just do the b*****y work but it does not work, regardless of how loudly you screamed it.</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Emotionally led responses should always be resiste</a:t>
            </a:r>
            <a:r>
              <a:rPr lang="en-GB" sz="2000" kern="100" dirty="0">
                <a:latin typeface="Calibri" panose="020F0502020204030204" pitchFamily="34" charset="0"/>
                <a:ea typeface="Calibri" panose="020F0502020204030204" pitchFamily="34" charset="0"/>
                <a:cs typeface="Times New Roman" panose="02020603050405020304" pitchFamily="18" charset="0"/>
              </a:rPr>
              <a:t>d. </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100" dirty="0">
                <a:latin typeface="Calibri" panose="020F0502020204030204" pitchFamily="34" charset="0"/>
                <a:ea typeface="Calibri" panose="020F0502020204030204" pitchFamily="34" charset="0"/>
                <a:cs typeface="Times New Roman" panose="02020603050405020304" pitchFamily="18" charset="0"/>
              </a:rPr>
              <a:t>G</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reat teachers recognise counter intuitive to achieve great outcomes – how you behave will have a massive impact on improving the child’s behaviour. </a:t>
            </a:r>
          </a:p>
          <a:p>
            <a:pPr marL="0" indent="0">
              <a:buNone/>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When a child misbehaves give them the opposite to what they are expecting – </a:t>
            </a:r>
            <a:r>
              <a:rPr lang="en-GB"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cool calculated emotionless response. </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Save your excitement for when good things happen.</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2530" name="Picture 2" descr="COOL CALM AND COLLECTED Poster | Tobi | Keep Calm-o-Matic">
            <a:extLst>
              <a:ext uri="{FF2B5EF4-FFF2-40B4-BE49-F238E27FC236}">
                <a16:creationId xmlns:a16="http://schemas.microsoft.com/office/drawing/2014/main" id="{1DA9E3BE-472C-4CD9-72F2-F6C65767A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024" y="5733256"/>
            <a:ext cx="880892" cy="100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459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010E27-1EAC-0031-CFDA-6FD83A9233AA}"/>
              </a:ext>
            </a:extLst>
          </p:cNvPr>
          <p:cNvSpPr>
            <a:spLocks noGrp="1"/>
          </p:cNvSpPr>
          <p:nvPr>
            <p:ph idx="1"/>
          </p:nvPr>
        </p:nvSpPr>
        <p:spPr>
          <a:xfrm>
            <a:off x="457200" y="332656"/>
            <a:ext cx="8229600" cy="5793507"/>
          </a:xfrm>
        </p:spPr>
        <p:txBody>
          <a:bodyPr/>
          <a:lstStyle/>
          <a:p>
            <a:pPr marL="0" indent="0" algn="ctr">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Behaviour Must be Taught - Explicitly</a:t>
            </a:r>
          </a:p>
          <a:p>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best schools teach and re-teach expected behaviours. In primary school flash points such as time between activities behaviour must be retaught until it becomes habit. In a lot of classes children play guessing games  which leads to a lot of wasted time</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Ferocious punishment –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drives poor behaviour underground. What is important is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immediacy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of response. 2 minutes at end of lesson is inconvenient for them to take notice, fast enough to let them know they have stepped over the line and the child has the inconvenience being last out. That is often sufficient to deal with minor issues rather than a detention in a week, which they will have forgotten all about. </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a child misbehaves give them the opposite to what they are expecting – </a:t>
            </a:r>
            <a:r>
              <a:rPr lang="en-GB"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cool calculated emotionless response.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Save your excitement for when good things happen.</a:t>
            </a:r>
          </a:p>
          <a:p>
            <a:pPr marL="0" indent="0">
              <a:buNone/>
            </a:pPr>
            <a:endParaRPr lang="en-US" dirty="0"/>
          </a:p>
        </p:txBody>
      </p:sp>
      <p:pic>
        <p:nvPicPr>
          <p:cNvPr id="4" name="Picture 2" descr="COOL CALM AND COLLECTED Poster | Tobi | Keep Calm-o-Matic">
            <a:extLst>
              <a:ext uri="{FF2B5EF4-FFF2-40B4-BE49-F238E27FC236}">
                <a16:creationId xmlns:a16="http://schemas.microsoft.com/office/drawing/2014/main" id="{96A95473-C85E-DF09-1066-CF521074E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5822349"/>
            <a:ext cx="880892" cy="100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33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0025C-6C72-0DF3-C7C0-2E2A5D460DE5}"/>
              </a:ext>
            </a:extLst>
          </p:cNvPr>
          <p:cNvSpPr>
            <a:spLocks noGrp="1"/>
          </p:cNvSpPr>
          <p:nvPr>
            <p:ph idx="1"/>
          </p:nvPr>
        </p:nvSpPr>
        <p:spPr>
          <a:xfrm>
            <a:off x="457200" y="492944"/>
            <a:ext cx="8229600" cy="5721499"/>
          </a:xfrm>
        </p:spPr>
        <p:txBody>
          <a:bodyPr/>
          <a:lstStyle/>
          <a:p>
            <a:pPr marL="0" indent="0" algn="ctr">
              <a:buNone/>
            </a:pPr>
            <a:r>
              <a:rPr lang="en-US" sz="3600" b="1" dirty="0">
                <a:solidFill>
                  <a:srgbClr val="FF0000"/>
                </a:solidFill>
              </a:rPr>
              <a:t>I care about you, I care about this lesson and I am not going away</a:t>
            </a:r>
          </a:p>
          <a:p>
            <a:pPr marL="0" indent="0">
              <a:buNone/>
            </a:pPr>
            <a:endParaRPr lang="en-US" dirty="0"/>
          </a:p>
          <a:p>
            <a:pPr marL="0" indent="0">
              <a:buNone/>
            </a:pPr>
            <a:endParaRPr lang="en-US" dirty="0"/>
          </a:p>
          <a:p>
            <a:pPr marL="0" indent="0">
              <a:buNone/>
            </a:pPr>
            <a:endParaRPr lang="en-US" dirty="0"/>
          </a:p>
        </p:txBody>
      </p:sp>
      <p:pic>
        <p:nvPicPr>
          <p:cNvPr id="1026" name="Picture 2" descr="Repetition: Repeat, Repeat, and Repeat - VIPKid Blog">
            <a:extLst>
              <a:ext uri="{FF2B5EF4-FFF2-40B4-BE49-F238E27FC236}">
                <a16:creationId xmlns:a16="http://schemas.microsoft.com/office/drawing/2014/main" id="{5B04A015-8883-0FC4-9771-7CE3ABC37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0" y="2348880"/>
            <a:ext cx="34925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32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What actions have you taken to improve </a:t>
            </a:r>
            <a:r>
              <a:rPr lang="en-US" b="1" dirty="0" err="1">
                <a:solidFill>
                  <a:srgbClr val="FF0000"/>
                </a:solidFill>
              </a:rPr>
              <a:t>behaviour</a:t>
            </a:r>
            <a:r>
              <a:rPr lang="en-US" b="1" dirty="0">
                <a:solidFill>
                  <a:srgbClr val="FF0000"/>
                </a:solidFill>
              </a:rPr>
              <a:t>?</a:t>
            </a:r>
          </a:p>
          <a:p>
            <a:pPr marL="514350" indent="-514350">
              <a:buAutoNum type="arabicPeriod"/>
            </a:pPr>
            <a:r>
              <a:rPr lang="en-US" dirty="0"/>
              <a:t>Routines</a:t>
            </a:r>
          </a:p>
          <a:p>
            <a:pPr marL="514350" indent="-514350">
              <a:buAutoNum type="arabicPeriod"/>
            </a:pPr>
            <a:r>
              <a:rPr lang="en-US" dirty="0"/>
              <a:t>Responses</a:t>
            </a:r>
          </a:p>
          <a:p>
            <a:pPr marL="514350" indent="-514350">
              <a:buAutoNum type="arabicPeriod"/>
            </a:pPr>
            <a:r>
              <a:rPr lang="en-US" dirty="0"/>
              <a:t>Relationships </a:t>
            </a:r>
          </a:p>
          <a:p>
            <a:pPr marL="514350" indent="-514350">
              <a:buAutoNum type="arabicPeriod"/>
            </a:pPr>
            <a:r>
              <a:rPr lang="en-US" dirty="0"/>
              <a:t>Policy</a:t>
            </a:r>
          </a:p>
          <a:p>
            <a:pPr marL="514350" indent="-514350">
              <a:buAutoNum type="arabicPeriod"/>
            </a:pPr>
            <a:r>
              <a:rPr lang="en-US" dirty="0"/>
              <a:t>Low level disruption</a:t>
            </a:r>
          </a:p>
        </p:txBody>
      </p:sp>
      <p:pic>
        <p:nvPicPr>
          <p:cNvPr id="5" name="Picture 4"/>
          <p:cNvPicPr>
            <a:picLocks noChangeAspect="1"/>
          </p:cNvPicPr>
          <p:nvPr/>
        </p:nvPicPr>
        <p:blipFill>
          <a:blip r:embed="rId2"/>
          <a:stretch>
            <a:fillRect/>
          </a:stretch>
        </p:blipFill>
        <p:spPr>
          <a:xfrm>
            <a:off x="6156176" y="4856163"/>
            <a:ext cx="1452562" cy="1452562"/>
          </a:xfrm>
          <a:prstGeom prst="rect">
            <a:avLst/>
          </a:prstGeom>
        </p:spPr>
      </p:pic>
    </p:spTree>
    <p:extLst>
      <p:ext uri="{BB962C8B-B14F-4D97-AF65-F5344CB8AC3E}">
        <p14:creationId xmlns:p14="http://schemas.microsoft.com/office/powerpoint/2010/main" val="4204679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9E04-3487-6FC6-4933-9160498D8175}"/>
              </a:ext>
            </a:extLst>
          </p:cNvPr>
          <p:cNvSpPr>
            <a:spLocks noGrp="1"/>
          </p:cNvSpPr>
          <p:nvPr>
            <p:ph type="title"/>
          </p:nvPr>
        </p:nvSpPr>
        <p:spPr/>
        <p:txBody>
          <a:bodyPr/>
          <a:lstStyle/>
          <a:p>
            <a:r>
              <a:rPr lang="en-US" b="1" dirty="0"/>
              <a:t>Consistent Language - Teaching</a:t>
            </a:r>
          </a:p>
        </p:txBody>
      </p:sp>
      <p:pic>
        <p:nvPicPr>
          <p:cNvPr id="6" name="Content Placeholder 5">
            <a:extLst>
              <a:ext uri="{FF2B5EF4-FFF2-40B4-BE49-F238E27FC236}">
                <a16:creationId xmlns:a16="http://schemas.microsoft.com/office/drawing/2014/main" id="{5644CD2E-283D-28C8-84F5-1A34CCFF8D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1162" y="1600200"/>
            <a:ext cx="7461676" cy="4525963"/>
          </a:xfrm>
        </p:spPr>
      </p:pic>
    </p:spTree>
    <p:extLst>
      <p:ext uri="{BB962C8B-B14F-4D97-AF65-F5344CB8AC3E}">
        <p14:creationId xmlns:p14="http://schemas.microsoft.com/office/powerpoint/2010/main" val="1870558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6165-C98C-038A-76FE-F720C788BEA8}"/>
              </a:ext>
            </a:extLst>
          </p:cNvPr>
          <p:cNvSpPr>
            <a:spLocks noGrp="1"/>
          </p:cNvSpPr>
          <p:nvPr>
            <p:ph type="title"/>
          </p:nvPr>
        </p:nvSpPr>
        <p:spPr/>
        <p:txBody>
          <a:bodyPr/>
          <a:lstStyle/>
          <a:p>
            <a:endParaRPr lang="en-US" dirty="0"/>
          </a:p>
        </p:txBody>
      </p:sp>
      <p:pic>
        <p:nvPicPr>
          <p:cNvPr id="7" name="Content Placeholder 6" descr="A screenshot of a computer&#10;&#10;Description automatically generated with medium confidence">
            <a:extLst>
              <a:ext uri="{FF2B5EF4-FFF2-40B4-BE49-F238E27FC236}">
                <a16:creationId xmlns:a16="http://schemas.microsoft.com/office/drawing/2014/main" id="{99825BAE-ED32-CED6-A18D-3EB4025552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838" y="548680"/>
            <a:ext cx="8565162" cy="5400600"/>
          </a:xfrm>
        </p:spPr>
      </p:pic>
    </p:spTree>
    <p:extLst>
      <p:ext uri="{BB962C8B-B14F-4D97-AF65-F5344CB8AC3E}">
        <p14:creationId xmlns:p14="http://schemas.microsoft.com/office/powerpoint/2010/main" val="174978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4338DA-3DAC-EE7F-239D-74FF29D0CF2B}"/>
              </a:ext>
            </a:extLst>
          </p:cNvPr>
          <p:cNvSpPr>
            <a:spLocks noGrp="1"/>
          </p:cNvSpPr>
          <p:nvPr>
            <p:ph idx="1"/>
          </p:nvPr>
        </p:nvSpPr>
        <p:spPr>
          <a:xfrm>
            <a:off x="628650" y="404664"/>
            <a:ext cx="7886700" cy="5772299"/>
          </a:xfrm>
        </p:spPr>
        <p:txBody>
          <a:bodyPr>
            <a:normAutofit/>
          </a:bodyPr>
          <a:lstStyle/>
          <a:p>
            <a:pPr marL="0" indent="0" algn="ctr">
              <a:buNone/>
            </a:pPr>
            <a:r>
              <a:rPr lang="en-US" sz="4800" b="1" dirty="0"/>
              <a:t>What can you remember about </a:t>
            </a:r>
            <a:r>
              <a:rPr lang="en-US" sz="4800" b="1" dirty="0" err="1"/>
              <a:t>behaviour</a:t>
            </a:r>
            <a:r>
              <a:rPr lang="en-US" sz="4800" b="1" dirty="0"/>
              <a:t> management when you were at school?</a:t>
            </a:r>
          </a:p>
          <a:p>
            <a:pPr marL="0" indent="0" algn="ctr">
              <a:buNone/>
            </a:pPr>
            <a:endParaRPr lang="en-US" sz="4800" b="1" dirty="0"/>
          </a:p>
        </p:txBody>
      </p:sp>
      <p:pic>
        <p:nvPicPr>
          <p:cNvPr id="1026" name="Picture 2" descr="Old Fashioned Discipline Technique for Children">
            <a:extLst>
              <a:ext uri="{FF2B5EF4-FFF2-40B4-BE49-F238E27FC236}">
                <a16:creationId xmlns:a16="http://schemas.microsoft.com/office/drawing/2014/main" id="{5B070706-DE2D-193C-819C-E2530E32A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08" y="3711359"/>
            <a:ext cx="3722498" cy="2093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ool &amp; Education – The Victorian Historian">
            <a:extLst>
              <a:ext uri="{FF2B5EF4-FFF2-40B4-BE49-F238E27FC236}">
                <a16:creationId xmlns:a16="http://schemas.microsoft.com/office/drawing/2014/main" id="{AA7A733A-42BC-F5EA-9744-8E492988C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76216"/>
            <a:ext cx="3714658" cy="300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82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 timeline&#10;&#10;Description automatically generated">
            <a:extLst>
              <a:ext uri="{FF2B5EF4-FFF2-40B4-BE49-F238E27FC236}">
                <a16:creationId xmlns:a16="http://schemas.microsoft.com/office/drawing/2014/main" id="{6ADD9E9C-2E2C-E979-3447-E397CE648A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264" y="620688"/>
            <a:ext cx="8185472" cy="5118149"/>
          </a:xfrm>
        </p:spPr>
      </p:pic>
    </p:spTree>
    <p:extLst>
      <p:ext uri="{BB962C8B-B14F-4D97-AF65-F5344CB8AC3E}">
        <p14:creationId xmlns:p14="http://schemas.microsoft.com/office/powerpoint/2010/main" val="4195940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7E5E-9BF8-3DED-058A-50BF0263FCD1}"/>
              </a:ext>
            </a:extLst>
          </p:cNvPr>
          <p:cNvSpPr>
            <a:spLocks noGrp="1"/>
          </p:cNvSpPr>
          <p:nvPr>
            <p:ph type="title"/>
          </p:nvPr>
        </p:nvSpPr>
        <p:spPr/>
        <p:txBody>
          <a:bodyPr/>
          <a:lstStyle/>
          <a:p>
            <a:r>
              <a:rPr lang="en-US" b="1" dirty="0"/>
              <a:t>Look Carefully at Your Steps</a:t>
            </a:r>
          </a:p>
        </p:txBody>
      </p:sp>
      <p:sp>
        <p:nvSpPr>
          <p:cNvPr id="3" name="Content Placeholder 2">
            <a:extLst>
              <a:ext uri="{FF2B5EF4-FFF2-40B4-BE49-F238E27FC236}">
                <a16:creationId xmlns:a16="http://schemas.microsoft.com/office/drawing/2014/main" id="{EB6BDBF1-2983-7651-4163-DB7EAA2A44E7}"/>
              </a:ext>
            </a:extLst>
          </p:cNvPr>
          <p:cNvSpPr>
            <a:spLocks noGrp="1"/>
          </p:cNvSpPr>
          <p:nvPr>
            <p:ph idx="1"/>
          </p:nvPr>
        </p:nvSpPr>
        <p:spPr/>
        <p:txBody>
          <a:bodyPr/>
          <a:lstStyle/>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C1 - reminder</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C2 reminder</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C3 - </a:t>
            </a:r>
            <a:r>
              <a:rPr lang="en-GB" sz="2400" kern="100" dirty="0">
                <a:latin typeface="Calibri" panose="020F0502020204030204" pitchFamily="34" charset="0"/>
                <a:ea typeface="Calibri" panose="020F0502020204030204" pitchFamily="34" charset="0"/>
                <a:cs typeface="Times New Roman" panose="02020603050405020304" pitchFamily="18" charset="0"/>
              </a:rPr>
              <a:t>v</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erbal warning</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C4 - warning on board</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C5 - Move in room</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C6 - Move with support teacher</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C7 – Leave the room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kern="100" dirty="0">
                <a:latin typeface="Calibri" panose="020F0502020204030204" pitchFamily="34" charset="0"/>
                <a:ea typeface="Calibri" panose="020F0502020204030204" pitchFamily="34" charset="0"/>
                <a:cs typeface="Times New Roman" panose="02020603050405020304" pitchFamily="18" charset="0"/>
              </a:rPr>
              <a:t>C8 - detention</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500+ Mind Blowing Pictures [HD] | Download Free Images on Unsplash">
            <a:extLst>
              <a:ext uri="{FF2B5EF4-FFF2-40B4-BE49-F238E27FC236}">
                <a16:creationId xmlns:a16="http://schemas.microsoft.com/office/drawing/2014/main" id="{F6D427EF-120B-052E-48D1-09A270839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2279650"/>
            <a:ext cx="3441700"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40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9B1E-9DC4-0343-D4E1-2B54A497DB15}"/>
              </a:ext>
            </a:extLst>
          </p:cNvPr>
          <p:cNvSpPr>
            <a:spLocks noGrp="1"/>
          </p:cNvSpPr>
          <p:nvPr>
            <p:ph type="title"/>
          </p:nvPr>
        </p:nvSpPr>
        <p:spPr/>
        <p:txBody>
          <a:bodyPr/>
          <a:lstStyle/>
          <a:p>
            <a:r>
              <a:rPr lang="en-US" b="1" dirty="0"/>
              <a:t>Simple but Good</a:t>
            </a:r>
          </a:p>
        </p:txBody>
      </p:sp>
      <p:sp>
        <p:nvSpPr>
          <p:cNvPr id="3" name="Content Placeholder 2">
            <a:extLst>
              <a:ext uri="{FF2B5EF4-FFF2-40B4-BE49-F238E27FC236}">
                <a16:creationId xmlns:a16="http://schemas.microsoft.com/office/drawing/2014/main" id="{6FB90DE2-ECD8-C51D-6435-C862F0269CA3}"/>
              </a:ext>
            </a:extLst>
          </p:cNvPr>
          <p:cNvSpPr>
            <a:spLocks noGrp="1"/>
          </p:cNvSpPr>
          <p:nvPr>
            <p:ph idx="1"/>
          </p:nvPr>
        </p:nvSpPr>
        <p:spPr/>
        <p:txBody>
          <a:bodyPr/>
          <a:lstStyle/>
          <a:p>
            <a:r>
              <a:rPr lang="en-GB" sz="4000" kern="100" dirty="0">
                <a:effectLst/>
                <a:latin typeface="Calibri" panose="020F0502020204030204" pitchFamily="34" charset="0"/>
                <a:ea typeface="Calibri" panose="020F0502020204030204" pitchFamily="34" charset="0"/>
                <a:cs typeface="Times New Roman" panose="02020603050405020304" pitchFamily="18" charset="0"/>
              </a:rPr>
              <a:t>Reminder</a:t>
            </a:r>
          </a:p>
          <a:p>
            <a:r>
              <a:rPr lang="en-GB" sz="4000" kern="100" dirty="0">
                <a:effectLst/>
                <a:latin typeface="Calibri" panose="020F0502020204030204" pitchFamily="34" charset="0"/>
                <a:ea typeface="Calibri" panose="020F0502020204030204" pitchFamily="34" charset="0"/>
                <a:cs typeface="Times New Roman" panose="02020603050405020304" pitchFamily="18" charset="0"/>
              </a:rPr>
              <a:t>Caution</a:t>
            </a:r>
          </a:p>
          <a:p>
            <a:r>
              <a:rPr lang="en-GB" sz="4000" kern="100" dirty="0">
                <a:effectLst/>
                <a:latin typeface="Calibri" panose="020F0502020204030204" pitchFamily="34" charset="0"/>
                <a:ea typeface="Calibri" panose="020F0502020204030204" pitchFamily="34" charset="0"/>
                <a:cs typeface="Times New Roman" panose="02020603050405020304" pitchFamily="18" charset="0"/>
              </a:rPr>
              <a:t>Last Chance</a:t>
            </a:r>
          </a:p>
          <a:p>
            <a:r>
              <a:rPr lang="en-GB" sz="4000" kern="100" dirty="0">
                <a:effectLst/>
                <a:latin typeface="Calibri" panose="020F0502020204030204" pitchFamily="34" charset="0"/>
                <a:ea typeface="Calibri" panose="020F0502020204030204" pitchFamily="34" charset="0"/>
                <a:cs typeface="Times New Roman" panose="02020603050405020304" pitchFamily="18" charset="0"/>
              </a:rPr>
              <a:t>2 Minutes</a:t>
            </a:r>
          </a:p>
          <a:p>
            <a:r>
              <a:rPr lang="en-GB" sz="4000" kern="100" dirty="0">
                <a:effectLst/>
                <a:latin typeface="Calibri" panose="020F0502020204030204" pitchFamily="34" charset="0"/>
                <a:ea typeface="Calibri" panose="020F0502020204030204" pitchFamily="34" charset="0"/>
                <a:cs typeface="Times New Roman" panose="02020603050405020304" pitchFamily="18" charset="0"/>
              </a:rPr>
              <a:t>Repair</a:t>
            </a:r>
          </a:p>
          <a:p>
            <a:endParaRPr lang="en-US" dirty="0"/>
          </a:p>
        </p:txBody>
      </p:sp>
      <p:pic>
        <p:nvPicPr>
          <p:cNvPr id="1026" name="Picture 2" descr="Simple Is The Best">
            <a:extLst>
              <a:ext uri="{FF2B5EF4-FFF2-40B4-BE49-F238E27FC236}">
                <a16:creationId xmlns:a16="http://schemas.microsoft.com/office/drawing/2014/main" id="{0787CBBE-C008-4B7B-19C6-F7C018D17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624931"/>
            <a:ext cx="24765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897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8600A-97DA-00A7-DD78-A5BE953D5094}"/>
              </a:ext>
            </a:extLst>
          </p:cNvPr>
          <p:cNvSpPr>
            <a:spLocks noGrp="1"/>
          </p:cNvSpPr>
          <p:nvPr>
            <p:ph idx="1"/>
          </p:nvPr>
        </p:nvSpPr>
        <p:spPr>
          <a:xfrm>
            <a:off x="457199" y="548680"/>
            <a:ext cx="8262461" cy="4721313"/>
          </a:xfrm>
        </p:spPr>
        <p:txBody>
          <a:bodyPr/>
          <a:lstStyle/>
          <a:p>
            <a:pPr marL="0" indent="0" algn="ctr">
              <a:buNone/>
            </a:pPr>
            <a:r>
              <a:rPr lang="en-US" sz="4800" b="1" dirty="0"/>
              <a:t>What rewards sanctions do you currently use?</a:t>
            </a:r>
          </a:p>
          <a:p>
            <a:pPr marL="0" indent="0" algn="ctr">
              <a:buNone/>
            </a:pPr>
            <a:endParaRPr lang="en-US" sz="4800" b="1" dirty="0"/>
          </a:p>
          <a:p>
            <a:pPr marL="0" indent="0" algn="ctr">
              <a:buNone/>
            </a:pPr>
            <a:endParaRPr lang="en-US" sz="4800" b="1" dirty="0"/>
          </a:p>
          <a:p>
            <a:pPr marL="0" indent="0">
              <a:buNone/>
            </a:pPr>
            <a:endParaRPr lang="en-US" dirty="0"/>
          </a:p>
          <a:p>
            <a:pPr marL="0" indent="0">
              <a:buNone/>
            </a:pPr>
            <a:endParaRPr lang="en-US" dirty="0"/>
          </a:p>
        </p:txBody>
      </p:sp>
      <p:pic>
        <p:nvPicPr>
          <p:cNvPr id="3074" name="Picture 2" descr="What is a good question? | Dragonfly Training">
            <a:extLst>
              <a:ext uri="{FF2B5EF4-FFF2-40B4-BE49-F238E27FC236}">
                <a16:creationId xmlns:a16="http://schemas.microsoft.com/office/drawing/2014/main" id="{B0444F37-91E3-87A5-0721-B5471A21E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436" y="2909336"/>
            <a:ext cx="2515716" cy="251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80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A3CABF-6852-00BE-5040-299B559410F4}"/>
              </a:ext>
            </a:extLst>
          </p:cNvPr>
          <p:cNvSpPr>
            <a:spLocks noGrp="1"/>
          </p:cNvSpPr>
          <p:nvPr>
            <p:ph idx="1"/>
          </p:nvPr>
        </p:nvSpPr>
        <p:spPr>
          <a:xfrm>
            <a:off x="457200" y="260648"/>
            <a:ext cx="8229600" cy="5865515"/>
          </a:xfrm>
        </p:spPr>
        <p:txBody>
          <a:bodyPr/>
          <a:lstStyle/>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GB" b="1" kern="100" dirty="0">
                <a:latin typeface="Calibri" panose="020F0502020204030204" pitchFamily="34" charset="0"/>
                <a:ea typeface="Calibri" panose="020F0502020204030204" pitchFamily="34" charset="0"/>
                <a:cs typeface="Times New Roman" panose="02020603050405020304" pitchFamily="18" charset="0"/>
              </a:rPr>
              <a:t>Name and Shame </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Name on board </a:t>
            </a:r>
            <a:r>
              <a:rPr lang="en-GB" sz="1800" kern="100" dirty="0">
                <a:latin typeface="Calibri" panose="020F0502020204030204" pitchFamily="34" charset="0"/>
                <a:ea typeface="Calibri" panose="020F0502020204030204" pitchFamily="34" charset="0"/>
                <a:cs typeface="Times New Roman" panose="02020603050405020304" pitchFamily="18" charset="0"/>
              </a:rPr>
              <a:t>behaviour technique is used in many schools in many different formats. In one school the amount of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ticks placed indicated the level of punishment,  traffic lights steps to heaven, ladder hell. Name on board feeds poor behaviour and resentment because children being shamed in public</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Where did you learn this technique?</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Research?</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long used for?</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Some children love being famous and revel in the naming and faming. Shortcut to being famous is mis-behaving. Change this round to private word with them instead of naming and shaming which simply reconfirms poor self-image, low expectation and provides a perverse incentive for children who want to be famous.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3554" name="Picture 2" descr="Please Help To Name And Shame” | The Clumpany">
            <a:extLst>
              <a:ext uri="{FF2B5EF4-FFF2-40B4-BE49-F238E27FC236}">
                <a16:creationId xmlns:a16="http://schemas.microsoft.com/office/drawing/2014/main" id="{EFAA8A6D-EAC8-95E4-EC96-8A9A3138E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996952"/>
            <a:ext cx="1775262" cy="121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562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AE12-0AE1-F62D-7FED-7C869C81017D}"/>
              </a:ext>
            </a:extLst>
          </p:cNvPr>
          <p:cNvSpPr>
            <a:spLocks noGrp="1"/>
          </p:cNvSpPr>
          <p:nvPr>
            <p:ph type="title"/>
          </p:nvPr>
        </p:nvSpPr>
        <p:spPr/>
        <p:txBody>
          <a:bodyPr/>
          <a:lstStyle/>
          <a:p>
            <a:r>
              <a:rPr lang="en-US" b="1" dirty="0"/>
              <a:t>Recognition Board</a:t>
            </a:r>
          </a:p>
        </p:txBody>
      </p:sp>
      <p:sp>
        <p:nvSpPr>
          <p:cNvPr id="3" name="Content Placeholder 2">
            <a:extLst>
              <a:ext uri="{FF2B5EF4-FFF2-40B4-BE49-F238E27FC236}">
                <a16:creationId xmlns:a16="http://schemas.microsoft.com/office/drawing/2014/main" id="{913505FD-C184-8800-05C4-A979E2A5B223}"/>
              </a:ext>
            </a:extLst>
          </p:cNvPr>
          <p:cNvSpPr>
            <a:spLocks noGrp="1"/>
          </p:cNvSpPr>
          <p:nvPr>
            <p:ph idx="1"/>
          </p:nvPr>
        </p:nvSpPr>
        <p:spPr/>
        <p:txBody>
          <a:bodyPr/>
          <a:lstStyle/>
          <a:p>
            <a:r>
              <a:rPr lang="en-GB"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Recognition Board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shift the culture in your school by changing it to a Recognition Board. </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Behaviour of one child is not everybody's business,  advertising poor behaviour doesn’t help.</a:t>
            </a:r>
          </a:p>
          <a:p>
            <a:pPr marL="0" indent="0">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On the board:</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Behaviour focusing on today  -</a:t>
            </a:r>
          </a:p>
          <a:p>
            <a:pPr>
              <a:buFont typeface="Wingdings" pitchFamily="2" charset="2"/>
              <a:buChar char="ü"/>
            </a:pP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one voice </a:t>
            </a:r>
          </a:p>
          <a:p>
            <a:pPr>
              <a:buFont typeface="Wingdings" pitchFamily="2" charset="2"/>
              <a:buChar char="ü"/>
            </a:pP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Speak politely </a:t>
            </a:r>
          </a:p>
          <a:p>
            <a:pPr>
              <a:buFont typeface="Wingdings" pitchFamily="2" charset="2"/>
              <a:buChar char="ü"/>
            </a:pP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Accurate peer feedback</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you see children demonstrating behaviour well write their name on the board. The aim is for everyone to get their names on the board. Even children who have been sanctioned can still be on the board. </a:t>
            </a:r>
          </a:p>
          <a:p>
            <a:endParaRPr lang="en-US" dirty="0"/>
          </a:p>
        </p:txBody>
      </p:sp>
      <p:pic>
        <p:nvPicPr>
          <p:cNvPr id="24578" name="Picture 2" descr="DIGITAL Bulletin Board Amazing Things Happen Here Teacher image 1">
            <a:extLst>
              <a:ext uri="{FF2B5EF4-FFF2-40B4-BE49-F238E27FC236}">
                <a16:creationId xmlns:a16="http://schemas.microsoft.com/office/drawing/2014/main" id="{2C6E9F78-0AF8-50E5-DC4B-6CF93C92D0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427559"/>
            <a:ext cx="2326532" cy="171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58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884A9-2BBE-69BE-9076-82139F537762}"/>
              </a:ext>
            </a:extLst>
          </p:cNvPr>
          <p:cNvSpPr>
            <a:spLocks noGrp="1"/>
          </p:cNvSpPr>
          <p:nvPr>
            <p:ph type="title"/>
          </p:nvPr>
        </p:nvSpPr>
        <p:spPr/>
        <p:txBody>
          <a:bodyPr/>
          <a:lstStyle/>
          <a:p>
            <a:r>
              <a:rPr lang="en-US" b="1" dirty="0"/>
              <a:t>Token Economies</a:t>
            </a:r>
          </a:p>
        </p:txBody>
      </p:sp>
      <p:sp>
        <p:nvSpPr>
          <p:cNvPr id="3" name="Content Placeholder 2">
            <a:extLst>
              <a:ext uri="{FF2B5EF4-FFF2-40B4-BE49-F238E27FC236}">
                <a16:creationId xmlns:a16="http://schemas.microsoft.com/office/drawing/2014/main" id="{C4260B1A-CDC4-0D85-E842-CD2AC939C349}"/>
              </a:ext>
            </a:extLst>
          </p:cNvPr>
          <p:cNvSpPr>
            <a:spLocks noGrp="1"/>
          </p:cNvSpPr>
          <p:nvPr>
            <p:ph idx="1"/>
          </p:nvPr>
        </p:nvSpPr>
        <p:spPr/>
        <p:txBody>
          <a:bodyPr/>
          <a:lstStyle/>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Token economies are very often not consistent, and it is only the highest achievers or worst behaved, so the  most visible children who get rewarded.</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r>
              <a:rPr lang="en-GB" sz="2400" kern="100" dirty="0">
                <a:latin typeface="Calibri" panose="020F0502020204030204" pitchFamily="34" charset="0"/>
                <a:ea typeface="Calibri" panose="020F0502020204030204" pitchFamily="34" charset="0"/>
                <a:cs typeface="Times New Roman" panose="02020603050405020304" pitchFamily="18" charset="0"/>
              </a:rPr>
              <a:t>S</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ome teachers are too generous and devalue the currency whilst others are so tight when they do hand out a token it passes into legend. Children know how subvert the system by being caught at the right time, making behaviour a game – Platinum, diamond, kryptonite </a:t>
            </a:r>
          </a:p>
          <a:p>
            <a:pPr marL="0" indent="0">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Sincere well done – round of applause for well done</a:t>
            </a:r>
          </a:p>
          <a:p>
            <a:pPr marL="0" indent="0">
              <a:buNone/>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kern="100" dirty="0">
                <a:latin typeface="Calibri" panose="020F0502020204030204" pitchFamily="34" charset="0"/>
                <a:ea typeface="Calibri" panose="020F0502020204030204" pitchFamily="34" charset="0"/>
                <a:cs typeface="Times New Roman" panose="02020603050405020304" pitchFamily="18" charset="0"/>
              </a:rPr>
              <a:t>Just be very careful!</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6626" name="Picture 2" descr="A Viewpoint on Token Economies - Autism Awareness">
            <a:extLst>
              <a:ext uri="{FF2B5EF4-FFF2-40B4-BE49-F238E27FC236}">
                <a16:creationId xmlns:a16="http://schemas.microsoft.com/office/drawing/2014/main" id="{AB9BEA75-C630-93A7-7B9A-3F10457E0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687763"/>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0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66A654-ED3A-7DA3-A716-25677B21E7B8}"/>
              </a:ext>
            </a:extLst>
          </p:cNvPr>
          <p:cNvSpPr>
            <a:spLocks noGrp="1"/>
          </p:cNvSpPr>
          <p:nvPr>
            <p:ph idx="1"/>
          </p:nvPr>
        </p:nvSpPr>
        <p:spPr>
          <a:xfrm>
            <a:off x="457200" y="332656"/>
            <a:ext cx="8229600" cy="5793507"/>
          </a:xfrm>
        </p:spPr>
        <p:txBody>
          <a:bodyPr/>
          <a:lstStyle/>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Children are crying out for stability and resilience from adults around them. </a:t>
            </a:r>
            <a:r>
              <a:rPr lang="en-GB" sz="2400" kern="100" dirty="0">
                <a:latin typeface="Calibri" panose="020F0502020204030204" pitchFamily="34" charset="0"/>
                <a:ea typeface="Calibri" panose="020F0502020204030204" pitchFamily="34" charset="0"/>
                <a:cs typeface="Times New Roman" panose="02020603050405020304" pitchFamily="18" charset="0"/>
              </a:rPr>
              <a:t>Often they ask for</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it in destructive ways leading some schools to constantly award minimum standards.  Instead schools should praise and reward children for going </a:t>
            </a:r>
            <a:r>
              <a:rPr lang="en-GB"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over and above.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This should become your schools mantra and sets out that you </a:t>
            </a:r>
            <a:r>
              <a:rPr lang="en-GB" sz="2400" kern="100" dirty="0" err="1">
                <a:effectLst/>
                <a:latin typeface="Calibri" panose="020F0502020204030204" pitchFamily="34" charset="0"/>
                <a:ea typeface="Calibri" panose="020F0502020204030204" pitchFamily="34" charset="0"/>
                <a:cs typeface="Times New Roman" panose="02020603050405020304" pitchFamily="18" charset="0"/>
              </a:rPr>
              <a:t>exepect</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more than bare minimum and gives the children something to achieve and reach for.</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050" name="Picture 2" descr="June 5th Is the Last Day to Recognize Members Who Went Above &amp; Beyond –  Boston Carmen's Union, Local 589">
            <a:extLst>
              <a:ext uri="{FF2B5EF4-FFF2-40B4-BE49-F238E27FC236}">
                <a16:creationId xmlns:a16="http://schemas.microsoft.com/office/drawing/2014/main" id="{C71B6E6B-D162-E8D4-0646-5152395A7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240800"/>
            <a:ext cx="5974177" cy="329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111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8C866-5EB3-4777-570D-D3FDBA11FEAF}"/>
              </a:ext>
            </a:extLst>
          </p:cNvPr>
          <p:cNvSpPr>
            <a:spLocks noGrp="1"/>
          </p:cNvSpPr>
          <p:nvPr>
            <p:ph idx="1"/>
          </p:nvPr>
        </p:nvSpPr>
        <p:spPr>
          <a:xfrm>
            <a:off x="457200" y="404664"/>
            <a:ext cx="8229600" cy="5721499"/>
          </a:xfrm>
        </p:spPr>
        <p:txBody>
          <a:bodyPr/>
          <a:lstStyle/>
          <a:p>
            <a:pPr marL="0" indent="0">
              <a:buNone/>
            </a:pPr>
            <a:r>
              <a:rPr lang="en-GB" sz="3200" b="1" kern="100" dirty="0">
                <a:effectLst/>
                <a:latin typeface="Calibri" panose="020F0502020204030204" pitchFamily="34" charset="0"/>
                <a:ea typeface="Calibri" panose="020F0502020204030204" pitchFamily="34" charset="0"/>
                <a:cs typeface="Times New Roman" panose="02020603050405020304" pitchFamily="18" charset="0"/>
              </a:rPr>
              <a:t>Strategies should be agreed with all staff. </a:t>
            </a:r>
          </a:p>
          <a:p>
            <a:r>
              <a:rPr lang="en-GB" sz="2000" kern="100" dirty="0">
                <a:latin typeface="Calibri" panose="020F0502020204030204" pitchFamily="34" charset="0"/>
                <a:ea typeface="Calibri" panose="020F0502020204030204" pitchFamily="34" charset="0"/>
                <a:cs typeface="Times New Roman" panose="02020603050405020304" pitchFamily="18" charset="0"/>
              </a:rPr>
              <a:t>Great teachers build emotional currency with their pupils to be spent later – smiley face, newspaper article you might like this, the disco you stay late for. </a:t>
            </a:r>
          </a:p>
          <a:p>
            <a:pPr marL="0" indent="0">
              <a:buNone/>
            </a:pPr>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latin typeface="Calibri" panose="020F0502020204030204" pitchFamily="34" charset="0"/>
                <a:ea typeface="Calibri" panose="020F0502020204030204" pitchFamily="34" charset="0"/>
                <a:cs typeface="Times New Roman" panose="02020603050405020304" pitchFamily="18" charset="0"/>
              </a:rPr>
              <a:t>Positive messages to the child’s home such as a note stating sincere recognition for over and above. This can be an excellent tactical move because it marks the movement for the child and gives them and their parents pride in </a:t>
            </a:r>
            <a:r>
              <a:rPr lang="en-GB" sz="2000" kern="100" dirty="0" err="1">
                <a:latin typeface="Calibri" panose="020F0502020204030204" pitchFamily="34" charset="0"/>
                <a:ea typeface="Calibri" panose="020F0502020204030204" pitchFamily="34" charset="0"/>
                <a:cs typeface="Times New Roman" panose="02020603050405020304" pitchFamily="18" charset="0"/>
              </a:rPr>
              <a:t>childs</a:t>
            </a:r>
            <a:r>
              <a:rPr lang="en-GB" sz="2000" kern="100" dirty="0">
                <a:latin typeface="Calibri" panose="020F0502020204030204" pitchFamily="34" charset="0"/>
                <a:ea typeface="Calibri" panose="020F0502020204030204" pitchFamily="34" charset="0"/>
                <a:cs typeface="Times New Roman" panose="02020603050405020304" pitchFamily="18" charset="0"/>
              </a:rPr>
              <a:t> achievements. Home is not stable or kind?</a:t>
            </a:r>
          </a:p>
          <a:p>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r>
              <a:rPr lang="en-GB" sz="2000" b="1" kern="1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Proprotionately</a:t>
            </a:r>
            <a:r>
              <a:rPr lang="en-GB" sz="2000" kern="100" dirty="0">
                <a:latin typeface="Calibri" panose="020F0502020204030204" pitchFamily="34" charset="0"/>
                <a:ea typeface="Calibri" panose="020F0502020204030204" pitchFamily="34" charset="0"/>
                <a:cs typeface="Times New Roman" panose="02020603050405020304" pitchFamily="18" charset="0"/>
              </a:rPr>
              <a:t> – other polite children looking on in resentment</a:t>
            </a:r>
          </a:p>
          <a:p>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latin typeface="Calibri" panose="020F0502020204030204" pitchFamily="34" charset="0"/>
                <a:ea typeface="Calibri" panose="020F0502020204030204" pitchFamily="34" charset="0"/>
                <a:cs typeface="Times New Roman" panose="02020603050405020304" pitchFamily="18" charset="0"/>
              </a:rPr>
              <a:t>`Hot chocolate Friday’ – simple idea sending out mugs and hot chocolate over and above 15 minutes out of the week targets at children who behave impeccably but too easily forgotten.</a:t>
            </a:r>
          </a:p>
          <a:p>
            <a:pPr marL="0" indent="0">
              <a:buNone/>
            </a:pP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2" descr="June 5th Is the Last Day to Recognize Members Who Went Above &amp; Beyond –  Boston Carmen's Union, Local 589">
            <a:extLst>
              <a:ext uri="{FF2B5EF4-FFF2-40B4-BE49-F238E27FC236}">
                <a16:creationId xmlns:a16="http://schemas.microsoft.com/office/drawing/2014/main" id="{148D32B0-64A4-5AD4-D41B-1C7C3070B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5749816"/>
            <a:ext cx="1365665" cy="75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55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CA04-D49A-B941-A458-ADCDB542DC8D}"/>
              </a:ext>
            </a:extLst>
          </p:cNvPr>
          <p:cNvSpPr>
            <a:spLocks noGrp="1"/>
          </p:cNvSpPr>
          <p:nvPr>
            <p:ph type="title"/>
          </p:nvPr>
        </p:nvSpPr>
        <p:spPr/>
        <p:txBody>
          <a:bodyPr/>
          <a:lstStyle/>
          <a:p>
            <a:r>
              <a:rPr lang="en-US" b="1" dirty="0"/>
              <a:t>Whole School Approach</a:t>
            </a:r>
          </a:p>
        </p:txBody>
      </p:sp>
      <p:pic>
        <p:nvPicPr>
          <p:cNvPr id="5" name="Content Placeholder 4" descr="Graphical user interface, text, application, Teams&#10;&#10;Description automatically generated">
            <a:extLst>
              <a:ext uri="{FF2B5EF4-FFF2-40B4-BE49-F238E27FC236}">
                <a16:creationId xmlns:a16="http://schemas.microsoft.com/office/drawing/2014/main" id="{B05A4A21-02AE-D945-8D7A-877C22A7F4B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7485" y="1600200"/>
            <a:ext cx="4369029" cy="4525963"/>
          </a:xfrm>
        </p:spPr>
      </p:pic>
    </p:spTree>
    <p:extLst>
      <p:ext uri="{BB962C8B-B14F-4D97-AF65-F5344CB8AC3E}">
        <p14:creationId xmlns:p14="http://schemas.microsoft.com/office/powerpoint/2010/main" val="344899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8B8982-B5B2-D997-A87A-49E9E4869C69}"/>
              </a:ext>
            </a:extLst>
          </p:cNvPr>
          <p:cNvSpPr>
            <a:spLocks noGrp="1"/>
          </p:cNvSpPr>
          <p:nvPr>
            <p:ph idx="1"/>
          </p:nvPr>
        </p:nvSpPr>
        <p:spPr>
          <a:xfrm>
            <a:off x="628650" y="332656"/>
            <a:ext cx="7886700" cy="5844307"/>
          </a:xfrm>
        </p:spPr>
        <p:txBody>
          <a:bodyPr>
            <a:normAutofit/>
          </a:bodyPr>
          <a:lstStyle/>
          <a:p>
            <a:r>
              <a:rPr lang="en-US" sz="2400" dirty="0"/>
              <a:t>The management of </a:t>
            </a:r>
            <a:r>
              <a:rPr lang="en-US" sz="2400" dirty="0" err="1"/>
              <a:t>behaviour</a:t>
            </a:r>
            <a:r>
              <a:rPr lang="en-US" sz="2400" dirty="0"/>
              <a:t> in schools is one of the elements that keeps SLT and teachers awake at night.</a:t>
            </a:r>
          </a:p>
          <a:p>
            <a:endParaRPr lang="en-US" sz="2400" dirty="0"/>
          </a:p>
          <a:p>
            <a:r>
              <a:rPr lang="en-US" sz="2400" dirty="0"/>
              <a:t>Most believe that it is the handful of ‘very challenging’ children that are going to make or break any inspection or accountability process.</a:t>
            </a:r>
          </a:p>
          <a:p>
            <a:endParaRPr lang="en-US" sz="2400" dirty="0"/>
          </a:p>
          <a:p>
            <a:r>
              <a:rPr lang="en-US" sz="2400" dirty="0"/>
              <a:t>This is not necessarily the case!</a:t>
            </a:r>
          </a:p>
          <a:p>
            <a:endParaRPr lang="en-US" sz="2400" dirty="0"/>
          </a:p>
          <a:p>
            <a:r>
              <a:rPr lang="en-US" sz="2400" dirty="0"/>
              <a:t>Your schools ability to create a purposeful learning environment with </a:t>
            </a:r>
            <a:r>
              <a:rPr lang="en-US" sz="2400" dirty="0" err="1"/>
              <a:t>behaviour</a:t>
            </a:r>
            <a:r>
              <a:rPr lang="en-US" sz="2400" dirty="0"/>
              <a:t> and attitudes </a:t>
            </a:r>
            <a:r>
              <a:rPr lang="en-US" sz="2400" b="1" dirty="0">
                <a:solidFill>
                  <a:srgbClr val="FF0000"/>
                </a:solidFill>
              </a:rPr>
              <a:t>‘conducive to learning’</a:t>
            </a:r>
            <a:r>
              <a:rPr lang="en-US" sz="2400" dirty="0">
                <a:solidFill>
                  <a:srgbClr val="FF0000"/>
                </a:solidFill>
              </a:rPr>
              <a:t> </a:t>
            </a:r>
            <a:r>
              <a:rPr lang="en-US" sz="2400" dirty="0"/>
              <a:t>will make the difference. Low level disruption will trump the management of the ‘most challenging children’ any day of the week.</a:t>
            </a:r>
          </a:p>
          <a:p>
            <a:endParaRPr lang="en-US" dirty="0"/>
          </a:p>
        </p:txBody>
      </p:sp>
      <p:pic>
        <p:nvPicPr>
          <p:cNvPr id="2" name="Picture 1">
            <a:extLst>
              <a:ext uri="{FF2B5EF4-FFF2-40B4-BE49-F238E27FC236}">
                <a16:creationId xmlns:a16="http://schemas.microsoft.com/office/drawing/2014/main" id="{AF83F982-429D-412E-0A81-0648856262CB}"/>
              </a:ext>
            </a:extLst>
          </p:cNvPr>
          <p:cNvPicPr>
            <a:picLocks noChangeAspect="1"/>
          </p:cNvPicPr>
          <p:nvPr/>
        </p:nvPicPr>
        <p:blipFill>
          <a:blip r:embed="rId2"/>
          <a:stretch>
            <a:fillRect/>
          </a:stretch>
        </p:blipFill>
        <p:spPr>
          <a:xfrm>
            <a:off x="6804248" y="2706737"/>
            <a:ext cx="1096144" cy="1096144"/>
          </a:xfrm>
          <a:prstGeom prst="rect">
            <a:avLst/>
          </a:prstGeom>
        </p:spPr>
      </p:pic>
    </p:spTree>
    <p:extLst>
      <p:ext uri="{BB962C8B-B14F-4D97-AF65-F5344CB8AC3E}">
        <p14:creationId xmlns:p14="http://schemas.microsoft.com/office/powerpoint/2010/main" val="39678578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CA04-D49A-B941-A458-ADCDB542DC8D}"/>
              </a:ext>
            </a:extLst>
          </p:cNvPr>
          <p:cNvSpPr>
            <a:spLocks noGrp="1"/>
          </p:cNvSpPr>
          <p:nvPr>
            <p:ph type="title"/>
          </p:nvPr>
        </p:nvSpPr>
        <p:spPr/>
        <p:txBody>
          <a:bodyPr/>
          <a:lstStyle/>
          <a:p>
            <a:r>
              <a:rPr lang="en-US" b="1" dirty="0"/>
              <a:t>Whole School Approach</a:t>
            </a:r>
          </a:p>
        </p:txBody>
      </p:sp>
      <p:pic>
        <p:nvPicPr>
          <p:cNvPr id="5" name="Content Placeholder 4" descr="Diagram&#10;&#10;Description automatically generated">
            <a:extLst>
              <a:ext uri="{FF2B5EF4-FFF2-40B4-BE49-F238E27FC236}">
                <a16:creationId xmlns:a16="http://schemas.microsoft.com/office/drawing/2014/main" id="{546F7AA5-BE68-EE48-8FD8-77A48D072F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9378" y="1600200"/>
            <a:ext cx="4185244" cy="4525963"/>
          </a:xfrm>
        </p:spPr>
      </p:pic>
    </p:spTree>
    <p:extLst>
      <p:ext uri="{BB962C8B-B14F-4D97-AF65-F5344CB8AC3E}">
        <p14:creationId xmlns:p14="http://schemas.microsoft.com/office/powerpoint/2010/main" val="3581589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0D2D-B76F-65DC-A73E-79531F0E30CA}"/>
              </a:ext>
            </a:extLst>
          </p:cNvPr>
          <p:cNvSpPr>
            <a:spLocks noGrp="1"/>
          </p:cNvSpPr>
          <p:nvPr>
            <p:ph type="title"/>
          </p:nvPr>
        </p:nvSpPr>
        <p:spPr/>
        <p:txBody>
          <a:bodyPr/>
          <a:lstStyle/>
          <a:p>
            <a:r>
              <a:rPr lang="en-US" b="1" dirty="0"/>
              <a:t>Back at the Ranch- Policy Writing </a:t>
            </a:r>
          </a:p>
        </p:txBody>
      </p:sp>
      <p:sp>
        <p:nvSpPr>
          <p:cNvPr id="3" name="Content Placeholder 2">
            <a:extLst>
              <a:ext uri="{FF2B5EF4-FFF2-40B4-BE49-F238E27FC236}">
                <a16:creationId xmlns:a16="http://schemas.microsoft.com/office/drawing/2014/main" id="{5CDFCD77-56FB-0433-448C-D03F3E2BBF45}"/>
              </a:ext>
            </a:extLst>
          </p:cNvPr>
          <p:cNvSpPr>
            <a:spLocks noGrp="1"/>
          </p:cNvSpPr>
          <p:nvPr>
            <p:ph idx="1"/>
          </p:nvPr>
        </p:nvSpPr>
        <p:spPr>
          <a:xfrm>
            <a:off x="651396" y="1663080"/>
            <a:ext cx="8229600" cy="4525963"/>
          </a:xfrm>
        </p:spPr>
        <p:txBody>
          <a:bodyPr/>
          <a:lstStyle/>
          <a:p>
            <a:pPr marL="0" indent="0">
              <a:buNone/>
            </a:pPr>
            <a:r>
              <a:rPr lang="en-US" b="1" dirty="0"/>
              <a:t>Whole School Approach</a:t>
            </a:r>
          </a:p>
          <a:p>
            <a:pPr marL="0" indent="0">
              <a:buNone/>
            </a:pPr>
            <a:endParaRPr lang="en-US" dirty="0"/>
          </a:p>
          <a:p>
            <a:r>
              <a:rPr lang="en-US" dirty="0"/>
              <a:t>Steps</a:t>
            </a:r>
          </a:p>
          <a:p>
            <a:r>
              <a:rPr lang="en-US" dirty="0"/>
              <a:t>Rewards</a:t>
            </a:r>
          </a:p>
          <a:p>
            <a:r>
              <a:rPr lang="en-US" dirty="0"/>
              <a:t>Sanctions</a:t>
            </a:r>
          </a:p>
          <a:p>
            <a:r>
              <a:rPr lang="en-US" dirty="0"/>
              <a:t>Learning </a:t>
            </a:r>
            <a:r>
              <a:rPr lang="en-US" dirty="0" err="1"/>
              <a:t>Behaviours</a:t>
            </a:r>
            <a:endParaRPr lang="en-US" dirty="0"/>
          </a:p>
        </p:txBody>
      </p:sp>
      <p:pic>
        <p:nvPicPr>
          <p:cNvPr id="10242" name="Picture 2" descr="Vasectomy Policies">
            <a:extLst>
              <a:ext uri="{FF2B5EF4-FFF2-40B4-BE49-F238E27FC236}">
                <a16:creationId xmlns:a16="http://schemas.microsoft.com/office/drawing/2014/main" id="{B1F76E55-FC50-87B7-A240-C01564973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094" y="4148485"/>
            <a:ext cx="2260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otolia_63279004_XS.jpg">
            <a:extLst>
              <a:ext uri="{FF2B5EF4-FFF2-40B4-BE49-F238E27FC236}">
                <a16:creationId xmlns:a16="http://schemas.microsoft.com/office/drawing/2014/main" id="{3B9FCE74-EBAC-BFE8-0453-363E250DE8B7}"/>
              </a:ext>
            </a:extLst>
          </p:cNvPr>
          <p:cNvPicPr>
            <a:picLocks noChangeAspect="1"/>
          </p:cNvPicPr>
          <p:nvPr/>
        </p:nvPicPr>
        <p:blipFill>
          <a:blip r:embed="rId3" cstate="print"/>
          <a:srcRect/>
          <a:stretch>
            <a:fillRect/>
          </a:stretch>
        </p:blipFill>
        <p:spPr bwMode="auto">
          <a:xfrm>
            <a:off x="3805392" y="2581432"/>
            <a:ext cx="1533216" cy="1533216"/>
          </a:xfrm>
          <a:prstGeom prst="rect">
            <a:avLst/>
          </a:prstGeom>
          <a:noFill/>
          <a:ln w="9525">
            <a:noFill/>
            <a:miter lim="800000"/>
            <a:headEnd/>
            <a:tailEnd/>
          </a:ln>
        </p:spPr>
      </p:pic>
    </p:spTree>
    <p:extLst>
      <p:ext uri="{BB962C8B-B14F-4D97-AF65-F5344CB8AC3E}">
        <p14:creationId xmlns:p14="http://schemas.microsoft.com/office/powerpoint/2010/main" val="4030700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Ofsted</a:t>
            </a:r>
            <a:r>
              <a:rPr lang="en-US" b="1" dirty="0"/>
              <a:t> Q’s and A’s</a:t>
            </a:r>
          </a:p>
        </p:txBody>
      </p:sp>
      <p:sp>
        <p:nvSpPr>
          <p:cNvPr id="3" name="Content Placeholder 2"/>
          <p:cNvSpPr>
            <a:spLocks noGrp="1"/>
          </p:cNvSpPr>
          <p:nvPr>
            <p:ph idx="1"/>
          </p:nvPr>
        </p:nvSpPr>
        <p:spPr/>
        <p:txBody>
          <a:bodyPr/>
          <a:lstStyle/>
          <a:p>
            <a:pPr marL="0" indent="0">
              <a:buNone/>
            </a:pPr>
            <a:r>
              <a:rPr lang="en-US" b="1" dirty="0">
                <a:solidFill>
                  <a:srgbClr val="FF0000"/>
                </a:solidFill>
              </a:rPr>
              <a:t>How are you improving learning </a:t>
            </a:r>
            <a:r>
              <a:rPr lang="en-US" b="1" dirty="0" err="1">
                <a:solidFill>
                  <a:srgbClr val="FF0000"/>
                </a:solidFill>
              </a:rPr>
              <a:t>behaviours</a:t>
            </a:r>
            <a:r>
              <a:rPr lang="en-US" b="1" dirty="0">
                <a:solidFill>
                  <a:srgbClr val="FF0000"/>
                </a:solidFill>
              </a:rPr>
              <a:t> and attitudes and ensuring consistency across the school?</a:t>
            </a:r>
          </a:p>
          <a:p>
            <a:pPr marL="514350" indent="-514350">
              <a:buAutoNum type="arabicPeriod"/>
            </a:pPr>
            <a:r>
              <a:rPr lang="en-US" dirty="0"/>
              <a:t>Policy</a:t>
            </a:r>
          </a:p>
          <a:p>
            <a:pPr marL="514350" indent="-514350">
              <a:buAutoNum type="arabicPeriod"/>
            </a:pPr>
            <a:r>
              <a:rPr lang="en-US" dirty="0"/>
              <a:t>Explicit teaching</a:t>
            </a:r>
          </a:p>
          <a:p>
            <a:pPr marL="514350" indent="-514350">
              <a:buAutoNum type="arabicPeriod"/>
            </a:pPr>
            <a:r>
              <a:rPr lang="en-US" dirty="0"/>
              <a:t>Consistency across school</a:t>
            </a:r>
          </a:p>
          <a:p>
            <a:pPr marL="514350" indent="-514350">
              <a:buAutoNum type="arabicPeriod"/>
            </a:pPr>
            <a:r>
              <a:rPr lang="en-US" dirty="0"/>
              <a:t>Case samples</a:t>
            </a:r>
          </a:p>
        </p:txBody>
      </p:sp>
      <p:pic>
        <p:nvPicPr>
          <p:cNvPr id="5" name="Picture 4"/>
          <p:cNvPicPr>
            <a:picLocks noChangeAspect="1"/>
          </p:cNvPicPr>
          <p:nvPr/>
        </p:nvPicPr>
        <p:blipFill>
          <a:blip r:embed="rId2"/>
          <a:stretch>
            <a:fillRect/>
          </a:stretch>
        </p:blipFill>
        <p:spPr>
          <a:xfrm>
            <a:off x="7247485" y="4365104"/>
            <a:ext cx="1452562" cy="1452562"/>
          </a:xfrm>
          <a:prstGeom prst="rect">
            <a:avLst/>
          </a:prstGeom>
        </p:spPr>
      </p:pic>
    </p:spTree>
    <p:extLst>
      <p:ext uri="{BB962C8B-B14F-4D97-AF65-F5344CB8AC3E}">
        <p14:creationId xmlns:p14="http://schemas.microsoft.com/office/powerpoint/2010/main" val="797705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971600" y="332656"/>
            <a:ext cx="7776864" cy="5976664"/>
          </a:xfrm>
        </p:spPr>
        <p:txBody>
          <a:bodyPr/>
          <a:lstStyle/>
          <a:p>
            <a:pPr algn="ctr">
              <a:buFont typeface="Arial" charset="0"/>
              <a:buNone/>
            </a:pPr>
            <a:r>
              <a:rPr lang="en-GB" sz="3375" b="1" dirty="0"/>
              <a:t>Session 4</a:t>
            </a:r>
          </a:p>
          <a:p>
            <a:pPr algn="ctr">
              <a:buFont typeface="Arial" charset="0"/>
              <a:buNone/>
            </a:pPr>
            <a:endParaRPr lang="en-GB" sz="750" b="1" dirty="0"/>
          </a:p>
          <a:p>
            <a:pPr algn="ctr">
              <a:buFont typeface="Arial" charset="0"/>
              <a:buNone/>
            </a:pPr>
            <a:r>
              <a:rPr lang="en-GB" sz="3750" b="1" dirty="0"/>
              <a:t>Strategic Strategies for Very Challenging Children</a:t>
            </a:r>
          </a:p>
          <a:p>
            <a:pPr algn="ctr">
              <a:buFont typeface="Arial" charset="0"/>
              <a:buNone/>
            </a:pPr>
            <a:endParaRPr lang="en-GB" sz="3750" b="1" dirty="0"/>
          </a:p>
          <a:p>
            <a:pPr algn="ctr">
              <a:buFont typeface="Arial" charset="0"/>
              <a:buNone/>
            </a:pPr>
            <a:endParaRPr lang="en-GB" sz="3750" b="1" dirty="0"/>
          </a:p>
          <a:p>
            <a:pPr algn="ctr">
              <a:buFont typeface="Arial" charset="0"/>
              <a:buNone/>
            </a:pPr>
            <a:endParaRPr lang="en-GB" sz="3750" b="1" dirty="0"/>
          </a:p>
          <a:p>
            <a:pPr>
              <a:buNone/>
            </a:pPr>
            <a:endParaRPr lang="en-GB" sz="4000" b="1" dirty="0">
              <a:solidFill>
                <a:srgbClr val="00B050"/>
              </a:solidFill>
              <a:ea typeface="Calibri"/>
              <a:cs typeface="Times New Roman"/>
            </a:endParaRPr>
          </a:p>
        </p:txBody>
      </p:sp>
      <p:pic>
        <p:nvPicPr>
          <p:cNvPr id="2" name="Picture 1">
            <a:extLst>
              <a:ext uri="{FF2B5EF4-FFF2-40B4-BE49-F238E27FC236}">
                <a16:creationId xmlns:a16="http://schemas.microsoft.com/office/drawing/2014/main" id="{56A90F50-C8EE-40DD-34DC-B10E608FA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564904"/>
            <a:ext cx="5432648" cy="3565628"/>
          </a:xfrm>
          <a:prstGeom prst="rect">
            <a:avLst/>
          </a:prstGeom>
        </p:spPr>
      </p:pic>
    </p:spTree>
    <p:extLst>
      <p:ext uri="{BB962C8B-B14F-4D97-AF65-F5344CB8AC3E}">
        <p14:creationId xmlns:p14="http://schemas.microsoft.com/office/powerpoint/2010/main" val="3783526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A3E35-FC76-78DD-A6CD-CE3567E93248}"/>
              </a:ext>
            </a:extLst>
          </p:cNvPr>
          <p:cNvSpPr>
            <a:spLocks noGrp="1"/>
          </p:cNvSpPr>
          <p:nvPr>
            <p:ph idx="1"/>
          </p:nvPr>
        </p:nvSpPr>
        <p:spPr>
          <a:xfrm>
            <a:off x="457200" y="260648"/>
            <a:ext cx="8229600" cy="5865515"/>
          </a:xfrm>
        </p:spPr>
        <p:txBody>
          <a:bodyPr/>
          <a:lstStyle/>
          <a:p>
            <a:pPr marL="0" indent="0" algn="ctr">
              <a:buNone/>
            </a:pPr>
            <a:r>
              <a:rPr lang="en-US" sz="4800" b="1" u="sng" dirty="0"/>
              <a:t>Really</a:t>
            </a:r>
            <a:r>
              <a:rPr lang="en-US" sz="4800" b="1" dirty="0"/>
              <a:t> Challenging </a:t>
            </a:r>
            <a:r>
              <a:rPr lang="en-US" sz="4800" b="1" dirty="0" err="1"/>
              <a:t>Behavioural</a:t>
            </a:r>
            <a:r>
              <a:rPr lang="en-US" sz="4800" b="1" dirty="0"/>
              <a:t> Issues</a:t>
            </a:r>
          </a:p>
        </p:txBody>
      </p:sp>
      <p:pic>
        <p:nvPicPr>
          <p:cNvPr id="4" name="Picture 3">
            <a:extLst>
              <a:ext uri="{FF2B5EF4-FFF2-40B4-BE49-F238E27FC236}">
                <a16:creationId xmlns:a16="http://schemas.microsoft.com/office/drawing/2014/main" id="{A7EFD209-FB0F-684B-3C6F-A8E4139BC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963901"/>
            <a:ext cx="5432648" cy="3565628"/>
          </a:xfrm>
          <a:prstGeom prst="rect">
            <a:avLst/>
          </a:prstGeom>
        </p:spPr>
      </p:pic>
    </p:spTree>
    <p:extLst>
      <p:ext uri="{BB962C8B-B14F-4D97-AF65-F5344CB8AC3E}">
        <p14:creationId xmlns:p14="http://schemas.microsoft.com/office/powerpoint/2010/main" val="3129999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07CB-574E-9669-B552-1B4176F16CD1}"/>
              </a:ext>
            </a:extLst>
          </p:cNvPr>
          <p:cNvSpPr>
            <a:spLocks noGrp="1"/>
          </p:cNvSpPr>
          <p:nvPr>
            <p:ph type="title"/>
          </p:nvPr>
        </p:nvSpPr>
        <p:spPr/>
        <p:txBody>
          <a:bodyPr/>
          <a:lstStyle/>
          <a:p>
            <a:r>
              <a:rPr lang="en-US" b="1" dirty="0"/>
              <a:t>What reasons do children present with challenging </a:t>
            </a:r>
            <a:r>
              <a:rPr lang="en-US" b="1" dirty="0" err="1"/>
              <a:t>behaviour</a:t>
            </a:r>
            <a:r>
              <a:rPr lang="en-US" b="1" dirty="0"/>
              <a:t>?</a:t>
            </a:r>
          </a:p>
        </p:txBody>
      </p:sp>
      <p:pic>
        <p:nvPicPr>
          <p:cNvPr id="4" name="Picture 2" descr="What is a good question? | Dragonfly Training">
            <a:extLst>
              <a:ext uri="{FF2B5EF4-FFF2-40B4-BE49-F238E27FC236}">
                <a16:creationId xmlns:a16="http://schemas.microsoft.com/office/drawing/2014/main" id="{B368A7C1-9A90-B629-5913-726D23A336D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001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07CB-574E-9669-B552-1B4176F16CD1}"/>
              </a:ext>
            </a:extLst>
          </p:cNvPr>
          <p:cNvSpPr>
            <a:spLocks noGrp="1"/>
          </p:cNvSpPr>
          <p:nvPr>
            <p:ph type="title"/>
          </p:nvPr>
        </p:nvSpPr>
        <p:spPr/>
        <p:txBody>
          <a:bodyPr/>
          <a:lstStyle/>
          <a:p>
            <a:r>
              <a:rPr lang="en-US" b="1" dirty="0"/>
              <a:t>Are they doing it on purpose?</a:t>
            </a:r>
          </a:p>
        </p:txBody>
      </p:sp>
      <p:pic>
        <p:nvPicPr>
          <p:cNvPr id="4" name="Picture 2" descr="What is a good question? | Dragonfly Training">
            <a:extLst>
              <a:ext uri="{FF2B5EF4-FFF2-40B4-BE49-F238E27FC236}">
                <a16:creationId xmlns:a16="http://schemas.microsoft.com/office/drawing/2014/main" id="{B368A7C1-9A90-B629-5913-726D23A336D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179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C4055C-40E3-416A-99CB-40C2865D181C}"/>
              </a:ext>
            </a:extLst>
          </p:cNvPr>
          <p:cNvSpPr>
            <a:spLocks noGrp="1"/>
          </p:cNvSpPr>
          <p:nvPr>
            <p:ph idx="1"/>
          </p:nvPr>
        </p:nvSpPr>
        <p:spPr>
          <a:xfrm>
            <a:off x="233710" y="404664"/>
            <a:ext cx="8229600" cy="5721499"/>
          </a:xfrm>
        </p:spPr>
        <p:txBody>
          <a:bodyPr/>
          <a:lstStyle/>
          <a:p>
            <a:pPr marL="0" indent="0">
              <a:buNone/>
            </a:pPr>
            <a:r>
              <a:rPr lang="en-US" sz="4400" b="1" dirty="0"/>
              <a:t>Always consider/rule out trauma…</a:t>
            </a:r>
          </a:p>
          <a:p>
            <a:pPr marL="0" indent="0">
              <a:buNone/>
            </a:pPr>
            <a:endParaRPr lang="en-US" sz="4400" b="1" dirty="0"/>
          </a:p>
          <a:p>
            <a:r>
              <a:rPr lang="en-GB" sz="2400" dirty="0"/>
              <a:t>The child may struggle with self-regulation (i.e., knowing how to calm down) and may lack impulse control or the ability to think through consequences before acting. As a result, complexly traumatized children may behave in ways that appear unpredictable, oppositional, volatile, and extreme.</a:t>
            </a:r>
            <a:endParaRPr lang="en-US" sz="2400" b="1" dirty="0"/>
          </a:p>
          <a:p>
            <a:pPr marL="0" indent="0">
              <a:buNone/>
            </a:pPr>
            <a:endParaRPr lang="en-US" sz="4400" b="1" dirty="0"/>
          </a:p>
        </p:txBody>
      </p:sp>
      <p:pic>
        <p:nvPicPr>
          <p:cNvPr id="1026" name="Picture 2" descr="What Is Considered Childhood Trauma ...">
            <a:extLst>
              <a:ext uri="{FF2B5EF4-FFF2-40B4-BE49-F238E27FC236}">
                <a16:creationId xmlns:a16="http://schemas.microsoft.com/office/drawing/2014/main" id="{3292913C-3C10-AB56-5DF9-C6C56F5BA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072" y="4033984"/>
            <a:ext cx="3873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9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E9B1D-5E61-DC47-A685-DE1B2D1C4487}"/>
              </a:ext>
            </a:extLst>
          </p:cNvPr>
          <p:cNvSpPr>
            <a:spLocks noGrp="1"/>
          </p:cNvSpPr>
          <p:nvPr>
            <p:ph idx="1"/>
          </p:nvPr>
        </p:nvSpPr>
        <p:spPr>
          <a:xfrm>
            <a:off x="457200" y="332656"/>
            <a:ext cx="8229600" cy="5793507"/>
          </a:xfrm>
        </p:spPr>
        <p:txBody>
          <a:bodyPr/>
          <a:lstStyle/>
          <a:p>
            <a:pPr marL="0" indent="0" algn="ctr">
              <a:buNone/>
            </a:pPr>
            <a:r>
              <a:rPr lang="en-US" b="1" dirty="0"/>
              <a:t>Babies are born with billions of brain cells</a:t>
            </a:r>
          </a:p>
          <a:p>
            <a:pPr marL="0" indent="0">
              <a:buNone/>
            </a:pPr>
            <a:endParaRPr lang="en-US" dirty="0"/>
          </a:p>
          <a:p>
            <a:pPr marL="0" indent="0" algn="ctr">
              <a:buNone/>
            </a:pPr>
            <a:r>
              <a:rPr lang="en-US" dirty="0"/>
              <a:t>Through </a:t>
            </a:r>
            <a:r>
              <a:rPr lang="en-US" b="1" dirty="0"/>
              <a:t>engagement</a:t>
            </a:r>
            <a:r>
              <a:rPr lang="en-US" dirty="0"/>
              <a:t>, these cells make </a:t>
            </a:r>
            <a:r>
              <a:rPr lang="en-US" b="1" dirty="0"/>
              <a:t>connections</a:t>
            </a:r>
            <a:r>
              <a:rPr lang="en-US" dirty="0"/>
              <a:t> or synapses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This is brain development = </a:t>
            </a:r>
            <a:r>
              <a:rPr lang="en-US" b="1" dirty="0"/>
              <a:t>progress</a:t>
            </a:r>
          </a:p>
        </p:txBody>
      </p:sp>
      <p:pic>
        <p:nvPicPr>
          <p:cNvPr id="5" name="Picture 4">
            <a:extLst>
              <a:ext uri="{FF2B5EF4-FFF2-40B4-BE49-F238E27FC236}">
                <a16:creationId xmlns:a16="http://schemas.microsoft.com/office/drawing/2014/main" id="{94ADAF83-A282-2240-A38E-B45D251BB2BB}"/>
              </a:ext>
            </a:extLst>
          </p:cNvPr>
          <p:cNvPicPr>
            <a:picLocks noChangeAspect="1"/>
          </p:cNvPicPr>
          <p:nvPr/>
        </p:nvPicPr>
        <p:blipFill>
          <a:blip r:embed="rId2"/>
          <a:stretch>
            <a:fillRect/>
          </a:stretch>
        </p:blipFill>
        <p:spPr>
          <a:xfrm>
            <a:off x="1187624" y="2852936"/>
            <a:ext cx="2941339" cy="2102098"/>
          </a:xfrm>
          <a:prstGeom prst="rect">
            <a:avLst/>
          </a:prstGeom>
        </p:spPr>
      </p:pic>
      <p:pic>
        <p:nvPicPr>
          <p:cNvPr id="6" name="Picture 5">
            <a:extLst>
              <a:ext uri="{FF2B5EF4-FFF2-40B4-BE49-F238E27FC236}">
                <a16:creationId xmlns:a16="http://schemas.microsoft.com/office/drawing/2014/main" id="{89724B47-0B1E-7C47-BAA3-F225442895B4}"/>
              </a:ext>
            </a:extLst>
          </p:cNvPr>
          <p:cNvPicPr>
            <a:picLocks noChangeAspect="1"/>
          </p:cNvPicPr>
          <p:nvPr/>
        </p:nvPicPr>
        <p:blipFill>
          <a:blip r:embed="rId3"/>
          <a:stretch>
            <a:fillRect/>
          </a:stretch>
        </p:blipFill>
        <p:spPr>
          <a:xfrm>
            <a:off x="4576057" y="3180854"/>
            <a:ext cx="3551943" cy="1997968"/>
          </a:xfrm>
          <a:prstGeom prst="rect">
            <a:avLst/>
          </a:prstGeom>
        </p:spPr>
      </p:pic>
    </p:spTree>
    <p:extLst>
      <p:ext uri="{BB962C8B-B14F-4D97-AF65-F5344CB8AC3E}">
        <p14:creationId xmlns:p14="http://schemas.microsoft.com/office/powerpoint/2010/main" val="4027881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1DF706-0C2A-8842-BC93-5D9786651C30}"/>
              </a:ext>
            </a:extLst>
          </p:cNvPr>
          <p:cNvPicPr>
            <a:picLocks noGrp="1" noChangeAspect="1"/>
          </p:cNvPicPr>
          <p:nvPr>
            <p:ph idx="1"/>
          </p:nvPr>
        </p:nvPicPr>
        <p:blipFill>
          <a:blip r:embed="rId2"/>
          <a:stretch>
            <a:fillRect/>
          </a:stretch>
        </p:blipFill>
        <p:spPr>
          <a:xfrm>
            <a:off x="434344" y="548680"/>
            <a:ext cx="8275312" cy="3277170"/>
          </a:xfrm>
          <a:prstGeom prst="rect">
            <a:avLst/>
          </a:prstGeom>
        </p:spPr>
      </p:pic>
      <p:sp>
        <p:nvSpPr>
          <p:cNvPr id="5" name="TextBox 4">
            <a:extLst>
              <a:ext uri="{FF2B5EF4-FFF2-40B4-BE49-F238E27FC236}">
                <a16:creationId xmlns:a16="http://schemas.microsoft.com/office/drawing/2014/main" id="{80DCEDAD-11BA-A34D-A9C2-9D32639917D5}"/>
              </a:ext>
            </a:extLst>
          </p:cNvPr>
          <p:cNvSpPr txBox="1"/>
          <p:nvPr/>
        </p:nvSpPr>
        <p:spPr>
          <a:xfrm>
            <a:off x="647564" y="4293096"/>
            <a:ext cx="7848872" cy="2185214"/>
          </a:xfrm>
          <a:prstGeom prst="rect">
            <a:avLst/>
          </a:prstGeom>
          <a:noFill/>
        </p:spPr>
        <p:txBody>
          <a:bodyPr wrap="square" rtlCol="0">
            <a:spAutoFit/>
          </a:bodyPr>
          <a:lstStyle/>
          <a:p>
            <a:pPr algn="ctr"/>
            <a:r>
              <a:rPr lang="en-US" sz="2400" b="1" dirty="0"/>
              <a:t>Synapse density is greatest by the age of 3</a:t>
            </a:r>
          </a:p>
          <a:p>
            <a:pPr algn="ctr"/>
            <a:endParaRPr lang="en-US" sz="1000" b="1" dirty="0"/>
          </a:p>
          <a:p>
            <a:pPr algn="ctr"/>
            <a:r>
              <a:rPr lang="en-US" sz="2400" b="1" dirty="0"/>
              <a:t>Early experiences (from birth to 3) have great potential to affect brain development.</a:t>
            </a:r>
          </a:p>
          <a:p>
            <a:pPr algn="ctr"/>
            <a:endParaRPr lang="en-US" sz="2400" b="1" dirty="0"/>
          </a:p>
          <a:p>
            <a:pPr algn="ctr"/>
            <a:endParaRPr lang="en-US" sz="1000" b="1" dirty="0"/>
          </a:p>
          <a:p>
            <a:pPr algn="ctr"/>
            <a:r>
              <a:rPr lang="en-US" sz="2000" b="1" dirty="0"/>
              <a:t>So children are especially vulnerable during this period.</a:t>
            </a:r>
          </a:p>
        </p:txBody>
      </p:sp>
    </p:spTree>
    <p:extLst>
      <p:ext uri="{BB962C8B-B14F-4D97-AF65-F5344CB8AC3E}">
        <p14:creationId xmlns:p14="http://schemas.microsoft.com/office/powerpoint/2010/main" val="434412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53765-16B9-D90F-8BFF-243582AEAB86}"/>
              </a:ext>
            </a:extLst>
          </p:cNvPr>
          <p:cNvSpPr>
            <a:spLocks noGrp="1"/>
          </p:cNvSpPr>
          <p:nvPr>
            <p:ph idx="1"/>
          </p:nvPr>
        </p:nvSpPr>
        <p:spPr>
          <a:xfrm>
            <a:off x="628650" y="476672"/>
            <a:ext cx="7886700" cy="5700291"/>
          </a:xfrm>
        </p:spPr>
        <p:txBody>
          <a:bodyPr>
            <a:normAutofit fontScale="85000" lnSpcReduction="20000"/>
          </a:bodyPr>
          <a:lstStyle/>
          <a:p>
            <a:pPr marL="0" indent="0">
              <a:buNone/>
            </a:pPr>
            <a:r>
              <a:rPr lang="en-US" sz="3600" b="1" dirty="0"/>
              <a:t>Where are we today?</a:t>
            </a:r>
          </a:p>
          <a:p>
            <a:pPr marL="0" indent="0">
              <a:buNone/>
            </a:pPr>
            <a:endParaRPr lang="en-US" dirty="0"/>
          </a:p>
          <a:p>
            <a:r>
              <a:rPr lang="en-US" dirty="0"/>
              <a:t>Support and training for teachers who struggle with </a:t>
            </a:r>
            <a:r>
              <a:rPr lang="en-US" dirty="0" err="1"/>
              <a:t>behaviour</a:t>
            </a:r>
            <a:r>
              <a:rPr lang="en-US" dirty="0"/>
              <a:t> is lamentable from teacher training institutions through to schools themselves.</a:t>
            </a:r>
          </a:p>
          <a:p>
            <a:endParaRPr lang="en-US" dirty="0"/>
          </a:p>
          <a:p>
            <a:r>
              <a:rPr lang="en-US" dirty="0"/>
              <a:t>I would like to point out that in most cases I am not blaming schools in the slightest, but over the past few decades schools have been  hammered by </a:t>
            </a:r>
            <a:r>
              <a:rPr lang="en-US" dirty="0" err="1"/>
              <a:t>Ofsted</a:t>
            </a:r>
            <a:r>
              <a:rPr lang="en-US" dirty="0"/>
              <a:t>, performance, standards and politicians who want to be seen to get ‘tough’ on  </a:t>
            </a:r>
            <a:r>
              <a:rPr lang="en-US" dirty="0" err="1"/>
              <a:t>behaviour</a:t>
            </a:r>
            <a:r>
              <a:rPr lang="en-US" dirty="0"/>
              <a:t> in schools. </a:t>
            </a:r>
          </a:p>
          <a:p>
            <a:endParaRPr lang="en-US" dirty="0"/>
          </a:p>
          <a:p>
            <a:r>
              <a:rPr lang="en-US" dirty="0"/>
              <a:t>Pastoral care went out of the window as soon as children became viewed as a percentage or statistic.</a:t>
            </a:r>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3A582EA1-954E-5E29-2A96-5CE85A0DF815}"/>
              </a:ext>
            </a:extLst>
          </p:cNvPr>
          <p:cNvPicPr>
            <a:picLocks noChangeAspect="1"/>
          </p:cNvPicPr>
          <p:nvPr/>
        </p:nvPicPr>
        <p:blipFill>
          <a:blip r:embed="rId2"/>
          <a:stretch>
            <a:fillRect/>
          </a:stretch>
        </p:blipFill>
        <p:spPr>
          <a:xfrm>
            <a:off x="7967278" y="4365104"/>
            <a:ext cx="1096144" cy="1096144"/>
          </a:xfrm>
          <a:prstGeom prst="rect">
            <a:avLst/>
          </a:prstGeom>
        </p:spPr>
      </p:pic>
    </p:spTree>
    <p:extLst>
      <p:ext uri="{BB962C8B-B14F-4D97-AF65-F5344CB8AC3E}">
        <p14:creationId xmlns:p14="http://schemas.microsoft.com/office/powerpoint/2010/main" val="2305436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6035BA-F328-5C42-8BBC-4B3FD9D52776}"/>
              </a:ext>
            </a:extLst>
          </p:cNvPr>
          <p:cNvSpPr>
            <a:spLocks noGrp="1"/>
          </p:cNvSpPr>
          <p:nvPr>
            <p:ph idx="1"/>
          </p:nvPr>
        </p:nvSpPr>
        <p:spPr>
          <a:xfrm>
            <a:off x="457200" y="188640"/>
            <a:ext cx="8229600" cy="5937523"/>
          </a:xfrm>
        </p:spPr>
        <p:txBody>
          <a:bodyPr/>
          <a:lstStyle/>
          <a:p>
            <a:pPr marL="0" indent="0">
              <a:buNone/>
            </a:pPr>
            <a:r>
              <a:rPr lang="en-US" sz="4400" b="1" dirty="0"/>
              <a:t>What happens when it goes wrong…</a:t>
            </a:r>
          </a:p>
        </p:txBody>
      </p:sp>
      <p:pic>
        <p:nvPicPr>
          <p:cNvPr id="4" name="Picture 3">
            <a:extLst>
              <a:ext uri="{FF2B5EF4-FFF2-40B4-BE49-F238E27FC236}">
                <a16:creationId xmlns:a16="http://schemas.microsoft.com/office/drawing/2014/main" id="{4F7C6981-C89F-724C-8658-BB8B68B83C2B}"/>
              </a:ext>
            </a:extLst>
          </p:cNvPr>
          <p:cNvPicPr>
            <a:picLocks noChangeAspect="1"/>
          </p:cNvPicPr>
          <p:nvPr/>
        </p:nvPicPr>
        <p:blipFill>
          <a:blip r:embed="rId3"/>
          <a:stretch>
            <a:fillRect/>
          </a:stretch>
        </p:blipFill>
        <p:spPr>
          <a:xfrm>
            <a:off x="4860032" y="1172350"/>
            <a:ext cx="3848688" cy="2560458"/>
          </a:xfrm>
          <a:prstGeom prst="rect">
            <a:avLst/>
          </a:prstGeom>
        </p:spPr>
      </p:pic>
      <p:pic>
        <p:nvPicPr>
          <p:cNvPr id="5" name="Picture 4">
            <a:extLst>
              <a:ext uri="{FF2B5EF4-FFF2-40B4-BE49-F238E27FC236}">
                <a16:creationId xmlns:a16="http://schemas.microsoft.com/office/drawing/2014/main" id="{B583AD0A-6E81-2045-90B2-6795718B2D17}"/>
              </a:ext>
            </a:extLst>
          </p:cNvPr>
          <p:cNvPicPr>
            <a:picLocks noChangeAspect="1"/>
          </p:cNvPicPr>
          <p:nvPr/>
        </p:nvPicPr>
        <p:blipFill>
          <a:blip r:embed="rId4"/>
          <a:stretch>
            <a:fillRect/>
          </a:stretch>
        </p:blipFill>
        <p:spPr>
          <a:xfrm>
            <a:off x="641894" y="3861048"/>
            <a:ext cx="3912655" cy="2627476"/>
          </a:xfrm>
          <a:prstGeom prst="rect">
            <a:avLst/>
          </a:prstGeom>
        </p:spPr>
      </p:pic>
    </p:spTree>
    <p:extLst>
      <p:ext uri="{BB962C8B-B14F-4D97-AF65-F5344CB8AC3E}">
        <p14:creationId xmlns:p14="http://schemas.microsoft.com/office/powerpoint/2010/main" val="34512354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ED4D9-B237-0243-85A7-F9BB4ACB3AF3}"/>
              </a:ext>
            </a:extLst>
          </p:cNvPr>
          <p:cNvSpPr>
            <a:spLocks noGrp="1"/>
          </p:cNvSpPr>
          <p:nvPr>
            <p:ph idx="1"/>
          </p:nvPr>
        </p:nvSpPr>
        <p:spPr>
          <a:xfrm>
            <a:off x="457200" y="332656"/>
            <a:ext cx="8229600" cy="5793507"/>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These scans are extreme but it shows how crucial the early years are for brain development.</a:t>
            </a:r>
          </a:p>
        </p:txBody>
      </p:sp>
      <p:pic>
        <p:nvPicPr>
          <p:cNvPr id="4" name="Picture 3">
            <a:extLst>
              <a:ext uri="{FF2B5EF4-FFF2-40B4-BE49-F238E27FC236}">
                <a16:creationId xmlns:a16="http://schemas.microsoft.com/office/drawing/2014/main" id="{463C6DA9-FDD3-DC46-A0AB-DA051098C072}"/>
              </a:ext>
            </a:extLst>
          </p:cNvPr>
          <p:cNvPicPr>
            <a:picLocks noChangeAspect="1"/>
          </p:cNvPicPr>
          <p:nvPr/>
        </p:nvPicPr>
        <p:blipFill>
          <a:blip r:embed="rId2"/>
          <a:stretch>
            <a:fillRect/>
          </a:stretch>
        </p:blipFill>
        <p:spPr>
          <a:xfrm>
            <a:off x="1043608" y="476672"/>
            <a:ext cx="7260299" cy="4083918"/>
          </a:xfrm>
          <a:prstGeom prst="rect">
            <a:avLst/>
          </a:prstGeom>
        </p:spPr>
      </p:pic>
    </p:spTree>
    <p:extLst>
      <p:ext uri="{BB962C8B-B14F-4D97-AF65-F5344CB8AC3E}">
        <p14:creationId xmlns:p14="http://schemas.microsoft.com/office/powerpoint/2010/main" val="2910220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D7980-9034-4347-91E2-96031A616F76}"/>
              </a:ext>
            </a:extLst>
          </p:cNvPr>
          <p:cNvSpPr>
            <a:spLocks noGrp="1"/>
          </p:cNvSpPr>
          <p:nvPr>
            <p:ph idx="1"/>
          </p:nvPr>
        </p:nvSpPr>
        <p:spPr>
          <a:xfrm>
            <a:off x="457200" y="332656"/>
            <a:ext cx="8229600" cy="5793507"/>
          </a:xfrm>
        </p:spPr>
        <p:txBody>
          <a:bodyPr/>
          <a:lstStyle/>
          <a:p>
            <a:pPr marL="0" indent="0" algn="ctr">
              <a:buNone/>
            </a:pPr>
            <a:r>
              <a:rPr lang="en-US" sz="3600" b="1" dirty="0"/>
              <a:t>Implications of Research Findings</a:t>
            </a:r>
          </a:p>
          <a:p>
            <a:pPr marL="0" indent="0">
              <a:buNone/>
            </a:pPr>
            <a:endParaRPr lang="en-US" dirty="0"/>
          </a:p>
          <a:p>
            <a:r>
              <a:rPr lang="en-US" dirty="0"/>
              <a:t>I</a:t>
            </a:r>
            <a:r>
              <a:rPr lang="en-US" sz="2800" dirty="0"/>
              <a:t>f young children are bored, passive and quiet with low level engagement and few interactions, then their brains will not develop to their full potential. </a:t>
            </a:r>
          </a:p>
          <a:p>
            <a:endParaRPr lang="en-US" sz="2800" dirty="0"/>
          </a:p>
          <a:p>
            <a:r>
              <a:rPr lang="en-US" sz="2800" dirty="0"/>
              <a:t>The areas of the brain associated with empathy and social skills must be developed in the first few years. Areas of the brain with literacy and numeracy remain ‘plastic’ and able to be developed for much longer.</a:t>
            </a:r>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CFEC3BA5-DA57-AD41-840F-6C25AD264DF0}"/>
              </a:ext>
            </a:extLst>
          </p:cNvPr>
          <p:cNvPicPr>
            <a:picLocks noChangeAspect="1"/>
          </p:cNvPicPr>
          <p:nvPr/>
        </p:nvPicPr>
        <p:blipFill>
          <a:blip r:embed="rId2"/>
          <a:stretch>
            <a:fillRect/>
          </a:stretch>
        </p:blipFill>
        <p:spPr>
          <a:xfrm>
            <a:off x="3635896" y="5511502"/>
            <a:ext cx="1351789" cy="1013842"/>
          </a:xfrm>
          <a:prstGeom prst="rect">
            <a:avLst/>
          </a:prstGeom>
        </p:spPr>
      </p:pic>
    </p:spTree>
    <p:extLst>
      <p:ext uri="{BB962C8B-B14F-4D97-AF65-F5344CB8AC3E}">
        <p14:creationId xmlns:p14="http://schemas.microsoft.com/office/powerpoint/2010/main" val="2596776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AC66-A84C-05A9-99C7-CB1E2885BB50}"/>
              </a:ext>
            </a:extLst>
          </p:cNvPr>
          <p:cNvSpPr>
            <a:spLocks noGrp="1"/>
          </p:cNvSpPr>
          <p:nvPr>
            <p:ph type="title"/>
          </p:nvPr>
        </p:nvSpPr>
        <p:spPr/>
        <p:txBody>
          <a:bodyPr/>
          <a:lstStyle/>
          <a:p>
            <a:r>
              <a:rPr lang="en-US" b="1" dirty="0"/>
              <a:t>Conflict and Confrontation</a:t>
            </a:r>
          </a:p>
        </p:txBody>
      </p:sp>
      <p:sp>
        <p:nvSpPr>
          <p:cNvPr id="3" name="Content Placeholder 2">
            <a:extLst>
              <a:ext uri="{FF2B5EF4-FFF2-40B4-BE49-F238E27FC236}">
                <a16:creationId xmlns:a16="http://schemas.microsoft.com/office/drawing/2014/main" id="{5CEDFF41-D6F4-DB4B-3F75-ECE5A4110D88}"/>
              </a:ext>
            </a:extLst>
          </p:cNvPr>
          <p:cNvSpPr>
            <a:spLocks noGrp="1"/>
          </p:cNvSpPr>
          <p:nvPr>
            <p:ph idx="1"/>
          </p:nvPr>
        </p:nvSpPr>
        <p:spPr/>
        <p:txBody>
          <a:bodyPr/>
          <a:lstStyle/>
          <a:p>
            <a:pPr marL="0" indent="0">
              <a:buNone/>
            </a:pPr>
            <a:r>
              <a:rPr lang="en-US" dirty="0"/>
              <a:t>Do the counter-intuitive!</a:t>
            </a:r>
          </a:p>
          <a:p>
            <a:pPr marL="0" indent="0">
              <a:buNone/>
            </a:pPr>
            <a:endParaRPr lang="en-US" dirty="0"/>
          </a:p>
          <a:p>
            <a:pPr marL="0" indent="0">
              <a:buNone/>
            </a:pPr>
            <a:r>
              <a:rPr lang="en-US" dirty="0"/>
              <a:t>Meet anger with kindness</a:t>
            </a:r>
          </a:p>
        </p:txBody>
      </p:sp>
      <p:pic>
        <p:nvPicPr>
          <p:cNvPr id="5" name="Picture 4" descr="Text&#10;&#10;Description automatically generated">
            <a:extLst>
              <a:ext uri="{FF2B5EF4-FFF2-40B4-BE49-F238E27FC236}">
                <a16:creationId xmlns:a16="http://schemas.microsoft.com/office/drawing/2014/main" id="{AD6DB28E-DF21-D496-1294-490D23C4F4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698283"/>
            <a:ext cx="3704456" cy="2646040"/>
          </a:xfrm>
          <a:prstGeom prst="rect">
            <a:avLst/>
          </a:prstGeom>
        </p:spPr>
      </p:pic>
    </p:spTree>
    <p:extLst>
      <p:ext uri="{BB962C8B-B14F-4D97-AF65-F5344CB8AC3E}">
        <p14:creationId xmlns:p14="http://schemas.microsoft.com/office/powerpoint/2010/main" val="3870211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AA5C0B-1A09-7F88-EFB0-BA9CEFC3ED1D}"/>
              </a:ext>
            </a:extLst>
          </p:cNvPr>
          <p:cNvSpPr>
            <a:spLocks noGrp="1"/>
          </p:cNvSpPr>
          <p:nvPr>
            <p:ph idx="1"/>
          </p:nvPr>
        </p:nvSpPr>
        <p:spPr>
          <a:xfrm>
            <a:off x="294725" y="127030"/>
            <a:ext cx="8392075" cy="5999133"/>
          </a:xfrm>
        </p:spPr>
        <p:txBody>
          <a:bodyPr/>
          <a:lstStyle/>
          <a:p>
            <a:pPr marL="0" indent="0" algn="ctr">
              <a:buNone/>
            </a:pPr>
            <a:r>
              <a:rPr lang="en-GB" sz="3600" b="1" kern="100" dirty="0">
                <a:latin typeface="Calibri" panose="020F0502020204030204" pitchFamily="34" charset="0"/>
                <a:ea typeface="Calibri" panose="020F0502020204030204" pitchFamily="34" charset="0"/>
                <a:cs typeface="Times New Roman" panose="02020603050405020304" pitchFamily="18" charset="0"/>
              </a:rPr>
              <a:t>Aaron the Cash Till,  the Roof and the Bike…</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Please take your coat off and hang it on your peg.</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Classroom daily routine, issue a few threats and leave. The support I received was don’t worry he does that with everyone but I went into teaching to make an impact not hide behind low expectations.</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What did I do? </a:t>
            </a:r>
          </a:p>
          <a:p>
            <a:pPr marL="0" indent="0">
              <a:buNone/>
            </a:pPr>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Offer of a hand, unconditional and will not be withdrawn trouble is adults get frustrated and take hand away too quickly – best teachers never take their hand away – he wants to know who will remove their hand and at that point he will take your hand and learn anything from you</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People first – come to him with kindness, commitment, patience eventually follow you anywhere.</a:t>
            </a:r>
          </a:p>
          <a:p>
            <a:endParaRPr lang="en-US" dirty="0"/>
          </a:p>
        </p:txBody>
      </p:sp>
      <p:pic>
        <p:nvPicPr>
          <p:cNvPr id="27650" name="Picture 2" descr="Armageddon 2 - The Doom Wiki at DoomWiki.org">
            <a:extLst>
              <a:ext uri="{FF2B5EF4-FFF2-40B4-BE49-F238E27FC236}">
                <a16:creationId xmlns:a16="http://schemas.microsoft.com/office/drawing/2014/main" id="{95FF73B8-A096-4B86-0668-D33408C2C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1" y="3270612"/>
            <a:ext cx="1747354" cy="131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7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2B07A-69BE-F409-2650-8E59A38828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7E327-70AB-98E3-DA6D-592F11220722}"/>
              </a:ext>
            </a:extLst>
          </p:cNvPr>
          <p:cNvSpPr>
            <a:spLocks noGrp="1"/>
          </p:cNvSpPr>
          <p:nvPr>
            <p:ph idx="1"/>
          </p:nvPr>
        </p:nvSpPr>
        <p:spPr>
          <a:xfrm>
            <a:off x="457200" y="188640"/>
            <a:ext cx="8229600" cy="5937523"/>
          </a:xfrm>
        </p:spPr>
        <p:txBody>
          <a:bodyPr/>
          <a:lstStyle/>
          <a:p>
            <a:pPr marL="0" indent="0" algn="ctr">
              <a:buNone/>
            </a:pPr>
            <a:r>
              <a:rPr lang="en-US" sz="4000" b="1" dirty="0"/>
              <a:t>What do you think should happen to challenging children as a sanction?</a:t>
            </a:r>
          </a:p>
          <a:p>
            <a:pPr marL="0" indent="0" algn="ctr">
              <a:buNone/>
            </a:pPr>
            <a:endParaRPr lang="en-US" sz="4000" b="1" dirty="0"/>
          </a:p>
          <a:p>
            <a:pPr marL="0" indent="0" algn="ctr">
              <a:buNone/>
            </a:pPr>
            <a:endParaRPr lang="en-US" sz="4000" b="1" dirty="0"/>
          </a:p>
        </p:txBody>
      </p:sp>
      <p:pic>
        <p:nvPicPr>
          <p:cNvPr id="4" name="Picture 2" descr="What is a good question? | Dragonfly Training">
            <a:extLst>
              <a:ext uri="{FF2B5EF4-FFF2-40B4-BE49-F238E27FC236}">
                <a16:creationId xmlns:a16="http://schemas.microsoft.com/office/drawing/2014/main" id="{7F53B2BA-3DE5-F6D0-E147-1CB067A69D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2678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39E5-C8A7-020C-C7FB-6E4BEC4FF692}"/>
              </a:ext>
            </a:extLst>
          </p:cNvPr>
          <p:cNvSpPr>
            <a:spLocks noGrp="1"/>
          </p:cNvSpPr>
          <p:nvPr>
            <p:ph type="title"/>
          </p:nvPr>
        </p:nvSpPr>
        <p:spPr/>
        <p:txBody>
          <a:bodyPr/>
          <a:lstStyle/>
          <a:p>
            <a:r>
              <a:rPr lang="en-US" b="1" dirty="0"/>
              <a:t>Taking Your Hand Away</a:t>
            </a:r>
          </a:p>
        </p:txBody>
      </p:sp>
      <p:sp>
        <p:nvSpPr>
          <p:cNvPr id="3" name="Content Placeholder 2">
            <a:extLst>
              <a:ext uri="{FF2B5EF4-FFF2-40B4-BE49-F238E27FC236}">
                <a16:creationId xmlns:a16="http://schemas.microsoft.com/office/drawing/2014/main" id="{03881ECC-3D2B-0DFC-FA5F-B05DAD3091C1}"/>
              </a:ext>
            </a:extLst>
          </p:cNvPr>
          <p:cNvSpPr>
            <a:spLocks noGrp="1"/>
          </p:cNvSpPr>
          <p:nvPr>
            <p:ph idx="1"/>
          </p:nvPr>
        </p:nvSpPr>
        <p:spPr>
          <a:xfrm>
            <a:off x="370993" y="1344228"/>
            <a:ext cx="8315807" cy="4781936"/>
          </a:xfrm>
        </p:spPr>
        <p:txBody>
          <a:bodyPr/>
          <a:lstStyle/>
          <a:p>
            <a:r>
              <a:rPr lang="en-US" dirty="0"/>
              <a:t>Children will be constantly testing you to see if you will take your hand away.</a:t>
            </a:r>
          </a:p>
          <a:p>
            <a:endParaRPr lang="en-US" dirty="0"/>
          </a:p>
          <a:p>
            <a:pPr marL="0" indent="0" algn="ctr">
              <a:buNone/>
            </a:pPr>
            <a:r>
              <a:rPr lang="en-US" b="1" dirty="0">
                <a:solidFill>
                  <a:srgbClr val="FF0000"/>
                </a:solidFill>
              </a:rPr>
              <a:t>I care about you, I care about this lesson</a:t>
            </a:r>
          </a:p>
          <a:p>
            <a:pPr marL="0" indent="0" algn="ctr">
              <a:buNone/>
            </a:pPr>
            <a:endParaRPr lang="en-US" b="1" dirty="0">
              <a:solidFill>
                <a:srgbClr val="FF0000"/>
              </a:solidFill>
            </a:endParaRPr>
          </a:p>
          <a:p>
            <a:pPr marL="0" indent="0" algn="ctr">
              <a:buNone/>
            </a:pPr>
            <a:r>
              <a:rPr lang="en-US" b="1" dirty="0"/>
              <a:t>The best teachers keep their hand there forever!</a:t>
            </a:r>
          </a:p>
        </p:txBody>
      </p:sp>
      <p:pic>
        <p:nvPicPr>
          <p:cNvPr id="4098" name="Picture 2" descr="Unconditional Support synonyms - 129 Words and Phrases for Unconditional  Support">
            <a:extLst>
              <a:ext uri="{FF2B5EF4-FFF2-40B4-BE49-F238E27FC236}">
                <a16:creationId xmlns:a16="http://schemas.microsoft.com/office/drawing/2014/main" id="{2EAE63B9-22C8-7290-F5AB-55150A12A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524" y="4744219"/>
            <a:ext cx="2936577" cy="153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202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FE23-2AE7-12BA-63EA-91F0FD6C9272}"/>
              </a:ext>
            </a:extLst>
          </p:cNvPr>
          <p:cNvSpPr>
            <a:spLocks noGrp="1"/>
          </p:cNvSpPr>
          <p:nvPr>
            <p:ph type="title"/>
          </p:nvPr>
        </p:nvSpPr>
        <p:spPr/>
        <p:txBody>
          <a:bodyPr/>
          <a:lstStyle/>
          <a:p>
            <a:r>
              <a:rPr lang="en-US" b="1" dirty="0"/>
              <a:t>First Principle</a:t>
            </a:r>
          </a:p>
        </p:txBody>
      </p:sp>
      <p:sp>
        <p:nvSpPr>
          <p:cNvPr id="3" name="Content Placeholder 2">
            <a:extLst>
              <a:ext uri="{FF2B5EF4-FFF2-40B4-BE49-F238E27FC236}">
                <a16:creationId xmlns:a16="http://schemas.microsoft.com/office/drawing/2014/main" id="{162E69F9-9C8C-DD8E-18A4-A1498014D8F3}"/>
              </a:ext>
            </a:extLst>
          </p:cNvPr>
          <p:cNvSpPr>
            <a:spLocks noGrp="1"/>
          </p:cNvSpPr>
          <p:nvPr>
            <p:ph idx="1"/>
          </p:nvPr>
        </p:nvSpPr>
        <p:spPr/>
        <p:txBody>
          <a:bodyPr/>
          <a:lstStyle/>
          <a:p>
            <a:pPr marL="0" indent="0">
              <a:buNone/>
            </a:pPr>
            <a:r>
              <a:rPr lang="en-US" dirty="0"/>
              <a:t>Manage own response!</a:t>
            </a:r>
          </a:p>
          <a:p>
            <a:pPr marL="0" indent="0">
              <a:buNone/>
            </a:pPr>
            <a:endParaRPr lang="en-US" dirty="0"/>
          </a:p>
          <a:p>
            <a:pPr>
              <a:buFont typeface="Wingdings" pitchFamily="2" charset="2"/>
              <a:buChar char="ü"/>
            </a:pPr>
            <a:r>
              <a:rPr lang="en-US" dirty="0"/>
              <a:t>Predictable</a:t>
            </a:r>
          </a:p>
          <a:p>
            <a:pPr>
              <a:buFont typeface="Wingdings" pitchFamily="2" charset="2"/>
              <a:buChar char="ü"/>
            </a:pPr>
            <a:r>
              <a:rPr lang="en-US" dirty="0"/>
              <a:t>Consistent</a:t>
            </a:r>
          </a:p>
          <a:p>
            <a:pPr>
              <a:buFont typeface="Wingdings" pitchFamily="2" charset="2"/>
              <a:buChar char="ü"/>
            </a:pPr>
            <a:r>
              <a:rPr lang="en-US" dirty="0"/>
              <a:t>Empathetic</a:t>
            </a:r>
          </a:p>
        </p:txBody>
      </p:sp>
      <p:pic>
        <p:nvPicPr>
          <p:cNvPr id="1026" name="Picture 2" descr="NICE publishes updated principles | News | News | NICE">
            <a:extLst>
              <a:ext uri="{FF2B5EF4-FFF2-40B4-BE49-F238E27FC236}">
                <a16:creationId xmlns:a16="http://schemas.microsoft.com/office/drawing/2014/main" id="{0CBBA95E-07F8-2F65-C76C-8EAF2A295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140968"/>
            <a:ext cx="31369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546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A2A6-49A0-924B-2E87-C00720E7867F}"/>
              </a:ext>
            </a:extLst>
          </p:cNvPr>
          <p:cNvSpPr>
            <a:spLocks noGrp="1"/>
          </p:cNvSpPr>
          <p:nvPr>
            <p:ph type="title"/>
          </p:nvPr>
        </p:nvSpPr>
        <p:spPr/>
        <p:txBody>
          <a:bodyPr/>
          <a:lstStyle/>
          <a:p>
            <a:r>
              <a:rPr lang="en-US" b="1" dirty="0"/>
              <a:t>Give children the script</a:t>
            </a:r>
          </a:p>
        </p:txBody>
      </p:sp>
      <p:sp>
        <p:nvSpPr>
          <p:cNvPr id="3" name="Content Placeholder 2">
            <a:extLst>
              <a:ext uri="{FF2B5EF4-FFF2-40B4-BE49-F238E27FC236}">
                <a16:creationId xmlns:a16="http://schemas.microsoft.com/office/drawing/2014/main" id="{B1E2A1F9-FFF5-157A-C08C-4504244F2A26}"/>
              </a:ext>
            </a:extLst>
          </p:cNvPr>
          <p:cNvSpPr>
            <a:spLocks noGrp="1"/>
          </p:cNvSpPr>
          <p:nvPr>
            <p:ph idx="1"/>
          </p:nvPr>
        </p:nvSpPr>
        <p:spPr/>
        <p:txBody>
          <a:bodyPr/>
          <a:lstStyle/>
          <a:p>
            <a:r>
              <a:rPr lang="en-US" dirty="0"/>
              <a:t>I can choose to walk away</a:t>
            </a:r>
          </a:p>
          <a:p>
            <a:r>
              <a:rPr lang="en-US" dirty="0"/>
              <a:t>I can stop myself </a:t>
            </a:r>
          </a:p>
          <a:p>
            <a:r>
              <a:rPr lang="en-US" dirty="0"/>
              <a:t>I am ok</a:t>
            </a:r>
          </a:p>
          <a:p>
            <a:r>
              <a:rPr lang="en-US" dirty="0"/>
              <a:t>I can choose to be calm</a:t>
            </a:r>
          </a:p>
          <a:p>
            <a:r>
              <a:rPr lang="en-US" dirty="0"/>
              <a:t>I have bigger fights that this</a:t>
            </a:r>
          </a:p>
        </p:txBody>
      </p:sp>
      <p:pic>
        <p:nvPicPr>
          <p:cNvPr id="2050" name="Picture 2" descr="How To Help An Angry Child &amp; Their Explosive Anger Issues">
            <a:extLst>
              <a:ext uri="{FF2B5EF4-FFF2-40B4-BE49-F238E27FC236}">
                <a16:creationId xmlns:a16="http://schemas.microsoft.com/office/drawing/2014/main" id="{0E0938AB-55FD-F4B8-1987-5AD41EDFF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437112"/>
            <a:ext cx="3059832" cy="203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0263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4900-470A-13A8-B8F5-BA5B005130E1}"/>
              </a:ext>
            </a:extLst>
          </p:cNvPr>
          <p:cNvSpPr>
            <a:spLocks noGrp="1"/>
          </p:cNvSpPr>
          <p:nvPr>
            <p:ph type="title"/>
          </p:nvPr>
        </p:nvSpPr>
        <p:spPr/>
        <p:txBody>
          <a:bodyPr/>
          <a:lstStyle/>
          <a:p>
            <a:r>
              <a:rPr lang="en-US" b="1" dirty="0"/>
              <a:t>Give yourself a script</a:t>
            </a:r>
          </a:p>
        </p:txBody>
      </p:sp>
      <p:sp>
        <p:nvSpPr>
          <p:cNvPr id="3" name="Content Placeholder 2">
            <a:extLst>
              <a:ext uri="{FF2B5EF4-FFF2-40B4-BE49-F238E27FC236}">
                <a16:creationId xmlns:a16="http://schemas.microsoft.com/office/drawing/2014/main" id="{11506EB2-1EC2-2748-54AC-EF8CC41FDE0D}"/>
              </a:ext>
            </a:extLst>
          </p:cNvPr>
          <p:cNvSpPr>
            <a:spLocks noGrp="1"/>
          </p:cNvSpPr>
          <p:nvPr>
            <p:ph idx="1"/>
          </p:nvPr>
        </p:nvSpPr>
        <p:spPr>
          <a:xfrm>
            <a:off x="165110" y="1724694"/>
            <a:ext cx="8521690" cy="4401469"/>
          </a:xfrm>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Plan your response and perform dull formal predictable voice that rewards nobody – children do not  like it – predictable response teacher is in control</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Save finest performance for when children do the right thing!</a:t>
            </a:r>
          </a:p>
          <a:p>
            <a:endParaRPr lang="en-GB" sz="1800" kern="100" dirty="0">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Not what you say but the way that you say it. Pace, body language, and volume  are all  interpreted.</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Warm in the face of escalating confrontation what can happen can be amazing.</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146" name="Picture 2" descr="Script - Free files and folders icons">
            <a:extLst>
              <a:ext uri="{FF2B5EF4-FFF2-40B4-BE49-F238E27FC236}">
                <a16:creationId xmlns:a16="http://schemas.microsoft.com/office/drawing/2014/main" id="{898E23AA-AA2D-A80A-FC48-FFB756B04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4803725"/>
            <a:ext cx="1791072" cy="179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2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4A64-53CC-8142-B1D9-A112F6CF78E2}"/>
              </a:ext>
            </a:extLst>
          </p:cNvPr>
          <p:cNvSpPr>
            <a:spLocks noGrp="1"/>
          </p:cNvSpPr>
          <p:nvPr>
            <p:ph type="title"/>
          </p:nvPr>
        </p:nvSpPr>
        <p:spPr/>
        <p:txBody>
          <a:bodyPr/>
          <a:lstStyle/>
          <a:p>
            <a:r>
              <a:rPr lang="en-US" b="1" dirty="0"/>
              <a:t>Where are we today?</a:t>
            </a:r>
          </a:p>
        </p:txBody>
      </p:sp>
      <p:sp>
        <p:nvSpPr>
          <p:cNvPr id="3" name="Content Placeholder 2">
            <a:extLst>
              <a:ext uri="{FF2B5EF4-FFF2-40B4-BE49-F238E27FC236}">
                <a16:creationId xmlns:a16="http://schemas.microsoft.com/office/drawing/2014/main" id="{651EED47-1F99-2E4A-B2FC-01A747E81827}"/>
              </a:ext>
            </a:extLst>
          </p:cNvPr>
          <p:cNvSpPr>
            <a:spLocks noGrp="1"/>
          </p:cNvSpPr>
          <p:nvPr>
            <p:ph idx="1"/>
          </p:nvPr>
        </p:nvSpPr>
        <p:spPr/>
        <p:txBody>
          <a:bodyPr/>
          <a:lstStyle/>
          <a:p>
            <a:r>
              <a:rPr lang="en-US" sz="2400" dirty="0"/>
              <a:t>Teachers are leaving the profession citing one of the main reasons as </a:t>
            </a:r>
            <a:r>
              <a:rPr lang="en-US" sz="2400" dirty="0" err="1"/>
              <a:t>behaviour</a:t>
            </a:r>
            <a:r>
              <a:rPr lang="en-US" sz="2400" dirty="0"/>
              <a:t> of the children. Training for </a:t>
            </a:r>
            <a:r>
              <a:rPr lang="en-US" sz="2400" dirty="0" err="1"/>
              <a:t>Behaviour</a:t>
            </a:r>
            <a:r>
              <a:rPr lang="en-US" sz="2400" dirty="0"/>
              <a:t> is very rare!</a:t>
            </a:r>
          </a:p>
          <a:p>
            <a:endParaRPr lang="en-US" sz="2400" dirty="0"/>
          </a:p>
          <a:p>
            <a:r>
              <a:rPr lang="en-US" sz="2400" b="1" dirty="0"/>
              <a:t>Significant gap </a:t>
            </a:r>
            <a:r>
              <a:rPr lang="en-US" sz="2400" dirty="0"/>
              <a:t>in training in teacher training institutions and in schools.</a:t>
            </a:r>
          </a:p>
          <a:p>
            <a:endParaRPr lang="en-US" sz="2400" dirty="0"/>
          </a:p>
          <a:p>
            <a:r>
              <a:rPr lang="en-US" sz="2400" dirty="0"/>
              <a:t>Many </a:t>
            </a:r>
            <a:r>
              <a:rPr lang="en-US" sz="2400" dirty="0" err="1"/>
              <a:t>behaviours</a:t>
            </a:r>
            <a:r>
              <a:rPr lang="en-US" sz="2400" dirty="0"/>
              <a:t> cannot be solved with strategies – name on board, house points, stickers do </a:t>
            </a:r>
            <a:r>
              <a:rPr lang="en-US" sz="2400" dirty="0" err="1"/>
              <a:t>jos</a:t>
            </a:r>
            <a:r>
              <a:rPr lang="en-US" sz="2400" dirty="0"/>
              <a:t> </a:t>
            </a:r>
          </a:p>
          <a:p>
            <a:endParaRPr lang="en-US" sz="2400" dirty="0"/>
          </a:p>
          <a:p>
            <a:r>
              <a:rPr lang="en-US" sz="2400" b="1" u="sng" dirty="0"/>
              <a:t>PASTORAL CARE</a:t>
            </a:r>
          </a:p>
          <a:p>
            <a:pPr marL="0" indent="0">
              <a:buNone/>
            </a:pPr>
            <a:r>
              <a:rPr lang="en-US" sz="4000" b="1" dirty="0"/>
              <a:t>What happened to pastoral care</a:t>
            </a:r>
          </a:p>
          <a:p>
            <a:pPr marL="0" indent="0">
              <a:buNone/>
            </a:pPr>
            <a:endParaRPr lang="en-US" sz="2000" b="1" dirty="0"/>
          </a:p>
          <a:p>
            <a:pPr marL="0" indent="0">
              <a:buNone/>
            </a:pPr>
            <a:endParaRPr lang="en-GB" sz="1800" dirty="0"/>
          </a:p>
          <a:p>
            <a:endParaRPr lang="en-GB" sz="1800" dirty="0"/>
          </a:p>
          <a:p>
            <a:endParaRPr lang="en-US" dirty="0"/>
          </a:p>
        </p:txBody>
      </p:sp>
      <p:pic>
        <p:nvPicPr>
          <p:cNvPr id="5" name="Picture 4">
            <a:extLst>
              <a:ext uri="{FF2B5EF4-FFF2-40B4-BE49-F238E27FC236}">
                <a16:creationId xmlns:a16="http://schemas.microsoft.com/office/drawing/2014/main" id="{F3DFA384-6B8C-D548-8981-C46CA2B06B24}"/>
              </a:ext>
            </a:extLst>
          </p:cNvPr>
          <p:cNvPicPr>
            <a:picLocks noChangeAspect="1"/>
          </p:cNvPicPr>
          <p:nvPr/>
        </p:nvPicPr>
        <p:blipFill>
          <a:blip r:embed="rId2"/>
          <a:stretch>
            <a:fillRect/>
          </a:stretch>
        </p:blipFill>
        <p:spPr>
          <a:xfrm>
            <a:off x="7590656" y="5176697"/>
            <a:ext cx="1096144" cy="1096144"/>
          </a:xfrm>
          <a:prstGeom prst="rect">
            <a:avLst/>
          </a:prstGeom>
        </p:spPr>
      </p:pic>
    </p:spTree>
    <p:extLst>
      <p:ext uri="{BB962C8B-B14F-4D97-AF65-F5344CB8AC3E}">
        <p14:creationId xmlns:p14="http://schemas.microsoft.com/office/powerpoint/2010/main" val="1596689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15C2-F47B-3395-5966-0C04348CFECA}"/>
              </a:ext>
            </a:extLst>
          </p:cNvPr>
          <p:cNvSpPr>
            <a:spLocks noGrp="1"/>
          </p:cNvSpPr>
          <p:nvPr>
            <p:ph type="title"/>
          </p:nvPr>
        </p:nvSpPr>
        <p:spPr/>
        <p:txBody>
          <a:bodyPr/>
          <a:lstStyle/>
          <a:p>
            <a:r>
              <a:rPr lang="en-US" b="1" dirty="0"/>
              <a:t>Angry Children</a:t>
            </a:r>
          </a:p>
        </p:txBody>
      </p:sp>
      <p:sp>
        <p:nvSpPr>
          <p:cNvPr id="3" name="Content Placeholder 2">
            <a:extLst>
              <a:ext uri="{FF2B5EF4-FFF2-40B4-BE49-F238E27FC236}">
                <a16:creationId xmlns:a16="http://schemas.microsoft.com/office/drawing/2014/main" id="{C95F595B-8E6E-E00C-48A0-868FD0A73203}"/>
              </a:ext>
            </a:extLst>
          </p:cNvPr>
          <p:cNvSpPr>
            <a:spLocks noGrp="1"/>
          </p:cNvSpPr>
          <p:nvPr>
            <p:ph idx="1"/>
          </p:nvPr>
        </p:nvSpPr>
        <p:spPr/>
        <p:txBody>
          <a:bodyPr/>
          <a:lstStyle/>
          <a:p>
            <a:r>
              <a:rPr lang="en-US" dirty="0"/>
              <a:t>Angry children will follow people first then rules. Small kindness in pressured situations go along way.</a:t>
            </a:r>
          </a:p>
          <a:p>
            <a:endParaRPr lang="en-US" dirty="0"/>
          </a:p>
          <a:p>
            <a:pPr marL="514350" indent="-514350">
              <a:buAutoNum type="arabicPeriod"/>
            </a:pPr>
            <a:r>
              <a:rPr lang="en-US" b="1" dirty="0"/>
              <a:t>Avoid power plays </a:t>
            </a:r>
            <a:r>
              <a:rPr lang="en-US" dirty="0"/>
              <a:t>– divert, avoid, or re-direct. Letting them know you are listening; you care and understand. I understand that you are angry, I need you to come with me to resolve this properly</a:t>
            </a:r>
          </a:p>
          <a:p>
            <a:pPr marL="514350" indent="-514350">
              <a:buAutoNum type="arabicPeriod"/>
            </a:pPr>
            <a:endParaRPr lang="en-US" dirty="0"/>
          </a:p>
          <a:p>
            <a:pPr marL="514350" indent="-514350">
              <a:buAutoNum type="arabicPeriod"/>
            </a:pPr>
            <a:endParaRPr lang="en-US" dirty="0"/>
          </a:p>
        </p:txBody>
      </p:sp>
      <p:pic>
        <p:nvPicPr>
          <p:cNvPr id="3074" name="Picture 2" descr="How To Help An Angry Child &amp; Their Explosive Anger Issues">
            <a:extLst>
              <a:ext uri="{FF2B5EF4-FFF2-40B4-BE49-F238E27FC236}">
                <a16:creationId xmlns:a16="http://schemas.microsoft.com/office/drawing/2014/main" id="{54A80739-0D28-1D1C-C9CA-768CA6C01D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365919"/>
            <a:ext cx="17145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5740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45ECA-C26E-9A54-5D34-311AB5F77315}"/>
              </a:ext>
            </a:extLst>
          </p:cNvPr>
          <p:cNvSpPr>
            <a:spLocks noGrp="1"/>
          </p:cNvSpPr>
          <p:nvPr>
            <p:ph idx="1"/>
          </p:nvPr>
        </p:nvSpPr>
        <p:spPr>
          <a:xfrm>
            <a:off x="457200" y="476672"/>
            <a:ext cx="8229600" cy="5649491"/>
          </a:xfrm>
        </p:spPr>
        <p:txBody>
          <a:bodyPr/>
          <a:lstStyle/>
          <a:p>
            <a:pPr marL="0" indent="0">
              <a:buNone/>
            </a:pPr>
            <a:r>
              <a:rPr lang="en-US" dirty="0"/>
              <a:t>2. </a:t>
            </a:r>
            <a:r>
              <a:rPr lang="en-US" b="1" dirty="0"/>
              <a:t>Kill the ’celebrity’ culture </a:t>
            </a:r>
            <a:r>
              <a:rPr lang="en-US" dirty="0"/>
              <a:t>– 1950’s humiliation was </a:t>
            </a:r>
            <a:r>
              <a:rPr lang="en-US" dirty="0" err="1"/>
              <a:t>behaviour</a:t>
            </a:r>
            <a:r>
              <a:rPr lang="en-US" dirty="0"/>
              <a:t> tool. Today fame and celebrity and attention is a commodity. </a:t>
            </a:r>
            <a:r>
              <a:rPr lang="en-US" dirty="0" err="1"/>
              <a:t>Colour</a:t>
            </a:r>
            <a:r>
              <a:rPr lang="en-US" dirty="0"/>
              <a:t> coded </a:t>
            </a:r>
            <a:r>
              <a:rPr lang="en-US" dirty="0" err="1"/>
              <a:t>behaviour</a:t>
            </a:r>
            <a:r>
              <a:rPr lang="en-US" dirty="0"/>
              <a:t> reports. When do the grey children get their ‘fame’. Like and Subscribe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2" descr="How To Help An Angry Child &amp; Their Explosive Anger Issues">
            <a:extLst>
              <a:ext uri="{FF2B5EF4-FFF2-40B4-BE49-F238E27FC236}">
                <a16:creationId xmlns:a16="http://schemas.microsoft.com/office/drawing/2014/main" id="{9357B577-1EE6-C22C-7178-17B2ECD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068" y="3821187"/>
            <a:ext cx="3802732" cy="253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630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45ECA-C26E-9A54-5D34-311AB5F77315}"/>
              </a:ext>
            </a:extLst>
          </p:cNvPr>
          <p:cNvSpPr>
            <a:spLocks noGrp="1"/>
          </p:cNvSpPr>
          <p:nvPr>
            <p:ph idx="1"/>
          </p:nvPr>
        </p:nvSpPr>
        <p:spPr>
          <a:xfrm>
            <a:off x="457200" y="476672"/>
            <a:ext cx="8229600" cy="5649491"/>
          </a:xfrm>
        </p:spPr>
        <p:txBody>
          <a:bodyPr/>
          <a:lstStyle/>
          <a:p>
            <a:pPr marL="0" indent="0">
              <a:buNone/>
            </a:pPr>
            <a:endParaRPr lang="en-US" dirty="0"/>
          </a:p>
          <a:p>
            <a:pPr marL="0" indent="0">
              <a:buNone/>
            </a:pPr>
            <a:r>
              <a:rPr lang="en-US" b="1" dirty="0"/>
              <a:t>3. Stop the churn </a:t>
            </a:r>
            <a:r>
              <a:rPr lang="en-US" dirty="0"/>
              <a:t>– children need stability, let down by everybody, learning to trust is most difficult. Small consistent teams of teachers, mentors so they are around long enough to build relationships.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2" descr="How To Help An Angry Child &amp; Their Explosive Anger Issues">
            <a:extLst>
              <a:ext uri="{FF2B5EF4-FFF2-40B4-BE49-F238E27FC236}">
                <a16:creationId xmlns:a16="http://schemas.microsoft.com/office/drawing/2014/main" id="{9357B577-1EE6-C22C-7178-17B2ECD9B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82963"/>
            <a:ext cx="4114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675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1606DF-BA3F-7AC8-4819-7CC355AA4E71}"/>
              </a:ext>
            </a:extLst>
          </p:cNvPr>
          <p:cNvSpPr>
            <a:spLocks noGrp="1"/>
          </p:cNvSpPr>
          <p:nvPr>
            <p:ph idx="1"/>
          </p:nvPr>
        </p:nvSpPr>
        <p:spPr>
          <a:xfrm>
            <a:off x="457200" y="332656"/>
            <a:ext cx="8229600" cy="5793507"/>
          </a:xfrm>
        </p:spPr>
        <p:txBody>
          <a:bodyPr/>
          <a:lstStyle/>
          <a:p>
            <a:pPr marL="0" indent="0">
              <a:buNone/>
            </a:pPr>
            <a:r>
              <a:rPr lang="en-US" dirty="0"/>
              <a:t>4. </a:t>
            </a:r>
            <a:r>
              <a:rPr lang="en-US" b="1" dirty="0"/>
              <a:t>Be ‘unshockable’ </a:t>
            </a:r>
            <a:r>
              <a:rPr lang="en-US" dirty="0"/>
              <a:t>– show your shock you are immediately judging. Listen but do not react, control your face particularly your eyes. Poker face…</a:t>
            </a:r>
          </a:p>
          <a:p>
            <a:pPr marL="0" indent="0">
              <a:buNone/>
            </a:pPr>
            <a:endParaRPr lang="en-US" dirty="0"/>
          </a:p>
          <a:p>
            <a:pPr marL="0" indent="0">
              <a:buNone/>
            </a:pPr>
            <a:endParaRPr lang="en-US" dirty="0"/>
          </a:p>
        </p:txBody>
      </p:sp>
      <p:pic>
        <p:nvPicPr>
          <p:cNvPr id="4" name="Picture 2" descr="How To Help An Angry Child &amp; Their Explosive Anger Issues">
            <a:extLst>
              <a:ext uri="{FF2B5EF4-FFF2-40B4-BE49-F238E27FC236}">
                <a16:creationId xmlns:a16="http://schemas.microsoft.com/office/drawing/2014/main" id="{05AABCA0-09C8-D5A4-5261-D99DF56B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284984"/>
            <a:ext cx="3742080" cy="2494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86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1606DF-BA3F-7AC8-4819-7CC355AA4E71}"/>
              </a:ext>
            </a:extLst>
          </p:cNvPr>
          <p:cNvSpPr>
            <a:spLocks noGrp="1"/>
          </p:cNvSpPr>
          <p:nvPr>
            <p:ph idx="1"/>
          </p:nvPr>
        </p:nvSpPr>
        <p:spPr>
          <a:xfrm>
            <a:off x="457200" y="332656"/>
            <a:ext cx="8229600" cy="5793507"/>
          </a:xfrm>
        </p:spPr>
        <p:txBody>
          <a:bodyPr/>
          <a:lstStyle/>
          <a:p>
            <a:pPr marL="0" indent="0">
              <a:buNone/>
            </a:pPr>
            <a:endParaRPr lang="en-US" dirty="0"/>
          </a:p>
          <a:p>
            <a:pPr marL="0" indent="0">
              <a:buNone/>
            </a:pPr>
            <a:r>
              <a:rPr lang="en-US" b="1" dirty="0"/>
              <a:t>5. Hide Your Anxiety </a:t>
            </a:r>
            <a:r>
              <a:rPr lang="en-US" dirty="0"/>
              <a:t>– anxious adults transmit their anxiety with every step and breath. Great teachers perform throughout the working day. Exhausting dealing with children who have experienced trauma.</a:t>
            </a:r>
          </a:p>
        </p:txBody>
      </p:sp>
      <p:pic>
        <p:nvPicPr>
          <p:cNvPr id="4" name="Picture 2" descr="How To Help An Angry Child &amp; Their Explosive Anger Issues">
            <a:extLst>
              <a:ext uri="{FF2B5EF4-FFF2-40B4-BE49-F238E27FC236}">
                <a16:creationId xmlns:a16="http://schemas.microsoft.com/office/drawing/2014/main" id="{05AABCA0-09C8-D5A4-5261-D99DF56B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789040"/>
            <a:ext cx="3310031" cy="220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083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DB190A-32F9-3CD3-F53C-F4B5C93B599C}"/>
              </a:ext>
            </a:extLst>
          </p:cNvPr>
          <p:cNvSpPr>
            <a:spLocks noGrp="1"/>
          </p:cNvSpPr>
          <p:nvPr>
            <p:ph idx="1"/>
          </p:nvPr>
        </p:nvSpPr>
        <p:spPr>
          <a:xfrm>
            <a:off x="788660" y="258294"/>
            <a:ext cx="7898139" cy="5867870"/>
          </a:xfrm>
        </p:spPr>
        <p:txBody>
          <a:bodyPr/>
          <a:lstStyle/>
          <a:p>
            <a:pPr marL="0" indent="0">
              <a:buNone/>
            </a:pPr>
            <a:r>
              <a:rPr lang="en-US" dirty="0"/>
              <a:t>6. </a:t>
            </a:r>
            <a:r>
              <a:rPr lang="en-US" b="1" dirty="0"/>
              <a:t>Understand more about the</a:t>
            </a:r>
            <a:r>
              <a:rPr lang="en-GB" b="1" i="0" u="none" strike="noStrike" dirty="0">
                <a:solidFill>
                  <a:srgbClr val="202124"/>
                </a:solidFill>
                <a:effectLst/>
                <a:latin typeface="Google Sans"/>
              </a:rPr>
              <a:t> amygdala (</a:t>
            </a:r>
            <a:r>
              <a:rPr lang="en-GB" b="1" i="0" u="none" strike="noStrike" dirty="0" err="1">
                <a:solidFill>
                  <a:srgbClr val="202124"/>
                </a:solidFill>
                <a:effectLst/>
                <a:latin typeface="Google Sans"/>
              </a:rPr>
              <a:t>uh.mig.duh.luh</a:t>
            </a:r>
            <a:r>
              <a:rPr lang="en-GB" b="1" i="0" u="none" strike="noStrike" dirty="0">
                <a:solidFill>
                  <a:srgbClr val="202124"/>
                </a:solidFill>
                <a:effectLst/>
                <a:latin typeface="Google Sans"/>
              </a:rPr>
              <a:t>) </a:t>
            </a:r>
            <a:r>
              <a:rPr lang="en-GB" b="0" i="0" u="none" strike="noStrike" dirty="0">
                <a:solidFill>
                  <a:srgbClr val="202124"/>
                </a:solidFill>
                <a:effectLst/>
                <a:latin typeface="Google Sans"/>
              </a:rPr>
              <a:t>-  is the part of the brain responsible for this reaction. </a:t>
            </a:r>
            <a:r>
              <a:rPr lang="en-GB" b="0" i="0" u="none" strike="noStrike" dirty="0">
                <a:solidFill>
                  <a:srgbClr val="040C28"/>
                </a:solidFill>
                <a:effectLst/>
                <a:latin typeface="Google Sans"/>
              </a:rPr>
              <a:t>When a person feels stressed or afraid, the amygdala releases stress hormones that prepare the body to fight the threat or flee from the danger</a:t>
            </a:r>
            <a:r>
              <a:rPr lang="en-GB" b="0" i="0" u="none" strike="noStrike" dirty="0">
                <a:solidFill>
                  <a:srgbClr val="202124"/>
                </a:solidFill>
                <a:effectLst/>
                <a:latin typeface="Google Sans"/>
              </a:rPr>
              <a:t>. Common emotions that trigger this response include fear, anger, anxiety, and aggression.</a:t>
            </a:r>
            <a:r>
              <a:rPr lang="en-US" dirty="0"/>
              <a:t> </a:t>
            </a:r>
            <a:r>
              <a:rPr lang="en-US" b="1" dirty="0"/>
              <a:t>Is your </a:t>
            </a:r>
            <a:r>
              <a:rPr lang="en-US" b="1" dirty="0" err="1"/>
              <a:t>behaviour</a:t>
            </a:r>
            <a:r>
              <a:rPr lang="en-US" b="1" dirty="0"/>
              <a:t> triggering their </a:t>
            </a:r>
            <a:r>
              <a:rPr lang="en-US" b="1" dirty="0" err="1"/>
              <a:t>amygdalas</a:t>
            </a:r>
            <a:r>
              <a:rPr lang="en-US" b="1" dirty="0"/>
              <a:t> or yours?</a:t>
            </a:r>
          </a:p>
          <a:p>
            <a:pPr marL="0" indent="0">
              <a:buNone/>
            </a:pPr>
            <a:endParaRPr lang="en-US" b="1" dirty="0"/>
          </a:p>
          <a:p>
            <a:pPr marL="0" indent="0">
              <a:buNone/>
            </a:pPr>
            <a:r>
              <a:rPr lang="en-US" b="1" dirty="0" err="1"/>
              <a:t>Pru’s</a:t>
            </a:r>
            <a:r>
              <a:rPr lang="en-US" b="1" dirty="0"/>
              <a:t> – therapeutic approach</a:t>
            </a:r>
          </a:p>
          <a:p>
            <a:pPr marL="0" indent="0">
              <a:buNone/>
            </a:pPr>
            <a:endParaRPr lang="en-US" b="1" dirty="0"/>
          </a:p>
        </p:txBody>
      </p:sp>
      <p:pic>
        <p:nvPicPr>
          <p:cNvPr id="6146" name="Picture 2" descr="The Amygdala by-pass system">
            <a:extLst>
              <a:ext uri="{FF2B5EF4-FFF2-40B4-BE49-F238E27FC236}">
                <a16:creationId xmlns:a16="http://schemas.microsoft.com/office/drawing/2014/main" id="{2AAEE007-6463-50D7-7695-5E079E972D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4890298"/>
            <a:ext cx="2055148" cy="123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743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2D74-60B0-1512-2191-2E94CC6E4518}"/>
              </a:ext>
            </a:extLst>
          </p:cNvPr>
          <p:cNvSpPr>
            <a:spLocks noGrp="1"/>
          </p:cNvSpPr>
          <p:nvPr>
            <p:ph type="title"/>
          </p:nvPr>
        </p:nvSpPr>
        <p:spPr/>
        <p:txBody>
          <a:bodyPr/>
          <a:lstStyle/>
          <a:p>
            <a:r>
              <a:rPr lang="en-US" b="1" dirty="0"/>
              <a:t>30 Second Response</a:t>
            </a:r>
          </a:p>
        </p:txBody>
      </p:sp>
      <p:sp>
        <p:nvSpPr>
          <p:cNvPr id="3" name="Content Placeholder 2">
            <a:extLst>
              <a:ext uri="{FF2B5EF4-FFF2-40B4-BE49-F238E27FC236}">
                <a16:creationId xmlns:a16="http://schemas.microsoft.com/office/drawing/2014/main" id="{D1360CED-AAD5-A6D2-6B00-B9AE4D1C1FD0}"/>
              </a:ext>
            </a:extLst>
          </p:cNvPr>
          <p:cNvSpPr>
            <a:spLocks noGrp="1"/>
          </p:cNvSpPr>
          <p:nvPr>
            <p:ph idx="1"/>
          </p:nvPr>
        </p:nvSpPr>
        <p:spPr/>
        <p:txBody>
          <a:bodyPr/>
          <a:lstStyle/>
          <a:p>
            <a:pPr marL="514350" indent="-514350">
              <a:buAutoNum type="arabicPeriod"/>
            </a:pPr>
            <a:r>
              <a:rPr lang="en-US" dirty="0"/>
              <a:t>In – acknowledge </a:t>
            </a:r>
            <a:r>
              <a:rPr lang="en-US" dirty="0" err="1"/>
              <a:t>behaviour</a:t>
            </a:r>
            <a:r>
              <a:rPr lang="en-US" dirty="0"/>
              <a:t>, explain why it is not helpful.</a:t>
            </a:r>
          </a:p>
          <a:p>
            <a:pPr marL="514350" indent="-514350">
              <a:buAutoNum type="arabicPeriod"/>
            </a:pPr>
            <a:r>
              <a:rPr lang="en-US" dirty="0"/>
              <a:t>Explain how the child can put it right.</a:t>
            </a:r>
          </a:p>
          <a:p>
            <a:pPr marL="514350" indent="-514350">
              <a:buAutoNum type="arabicPeriod"/>
            </a:pPr>
            <a:r>
              <a:rPr lang="en-US" dirty="0"/>
              <a:t>Explaining any more time will be made up in their own time.</a:t>
            </a:r>
          </a:p>
          <a:p>
            <a:pPr marL="514350" indent="-514350">
              <a:buAutoNum type="arabicPeriod"/>
            </a:pPr>
            <a:r>
              <a:rPr lang="en-US" dirty="0"/>
              <a:t>Walk away</a:t>
            </a:r>
          </a:p>
          <a:p>
            <a:pPr marL="514350" indent="-514350">
              <a:buAutoNum type="arabicPeriod"/>
            </a:pPr>
            <a:r>
              <a:rPr lang="en-US" dirty="0"/>
              <a:t>Ignore secondary </a:t>
            </a:r>
            <a:r>
              <a:rPr lang="en-US" dirty="0" err="1"/>
              <a:t>behaviours</a:t>
            </a:r>
            <a:endParaRPr lang="en-US" dirty="0"/>
          </a:p>
          <a:p>
            <a:pPr marL="514350" indent="-514350">
              <a:buAutoNum type="arabicPeriod"/>
            </a:pPr>
            <a:r>
              <a:rPr lang="en-US" b="1" dirty="0">
                <a:solidFill>
                  <a:srgbClr val="FF0000"/>
                </a:solidFill>
              </a:rPr>
              <a:t>Clean slate – no grudges</a:t>
            </a:r>
          </a:p>
          <a:p>
            <a:pPr marL="514350" indent="-514350">
              <a:buAutoNum type="arabicPeriod"/>
            </a:pPr>
            <a:endParaRPr lang="en-US" dirty="0"/>
          </a:p>
        </p:txBody>
      </p:sp>
    </p:spTree>
    <p:extLst>
      <p:ext uri="{BB962C8B-B14F-4D97-AF65-F5344CB8AC3E}">
        <p14:creationId xmlns:p14="http://schemas.microsoft.com/office/powerpoint/2010/main" val="16416297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F6EC-C690-8A4E-A75A-F8CB0B880140}"/>
              </a:ext>
            </a:extLst>
          </p:cNvPr>
          <p:cNvSpPr>
            <a:spLocks noGrp="1"/>
          </p:cNvSpPr>
          <p:nvPr>
            <p:ph type="title"/>
          </p:nvPr>
        </p:nvSpPr>
        <p:spPr/>
        <p:txBody>
          <a:bodyPr/>
          <a:lstStyle/>
          <a:p>
            <a:endParaRPr lang="en-US"/>
          </a:p>
        </p:txBody>
      </p:sp>
      <p:pic>
        <p:nvPicPr>
          <p:cNvPr id="5" name="Content Placeholder 4" descr="Timeline&#10;&#10;Description automatically generated">
            <a:extLst>
              <a:ext uri="{FF2B5EF4-FFF2-40B4-BE49-F238E27FC236}">
                <a16:creationId xmlns:a16="http://schemas.microsoft.com/office/drawing/2014/main" id="{7957BA88-F3EA-5D59-7C8F-2FCD8EA6EA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377" y="274638"/>
            <a:ext cx="6795218" cy="4525200"/>
          </a:xfrm>
        </p:spPr>
      </p:pic>
      <p:pic>
        <p:nvPicPr>
          <p:cNvPr id="6146" name="Picture 2" descr="18 Effective De-Escalation Strategies For Defusing Meltdowns">
            <a:extLst>
              <a:ext uri="{FF2B5EF4-FFF2-40B4-BE49-F238E27FC236}">
                <a16:creationId xmlns:a16="http://schemas.microsoft.com/office/drawing/2014/main" id="{1CFE0C5D-D6D2-469F-DAEA-F3CF3F1EE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684" y="3429000"/>
            <a:ext cx="1747821" cy="285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57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1F42-5686-5F7C-0703-CC9108A019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F36006-CC65-93C1-B5EA-85A677AE2BD7}"/>
              </a:ext>
            </a:extLst>
          </p:cNvPr>
          <p:cNvSpPr>
            <a:spLocks noGrp="1"/>
          </p:cNvSpPr>
          <p:nvPr>
            <p:ph idx="1"/>
          </p:nvPr>
        </p:nvSpPr>
        <p:spPr/>
        <p:txBody>
          <a:bodyPr/>
          <a:lstStyle/>
          <a:p>
            <a:endParaRPr lang="en-US"/>
          </a:p>
        </p:txBody>
      </p:sp>
      <p:pic>
        <p:nvPicPr>
          <p:cNvPr id="8194" name="Picture 2" descr="18 Effective De-Escalation Strategies For Defusing Meltdowns">
            <a:extLst>
              <a:ext uri="{FF2B5EF4-FFF2-40B4-BE49-F238E27FC236}">
                <a16:creationId xmlns:a16="http://schemas.microsoft.com/office/drawing/2014/main" id="{4E9FA180-1FAE-7A76-54DF-03D00C057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86403"/>
            <a:ext cx="3898875" cy="636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879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0D2D-B76F-65DC-A73E-79531F0E30CA}"/>
              </a:ext>
            </a:extLst>
          </p:cNvPr>
          <p:cNvSpPr>
            <a:spLocks noGrp="1"/>
          </p:cNvSpPr>
          <p:nvPr>
            <p:ph type="title"/>
          </p:nvPr>
        </p:nvSpPr>
        <p:spPr/>
        <p:txBody>
          <a:bodyPr/>
          <a:lstStyle/>
          <a:p>
            <a:r>
              <a:rPr lang="en-US" b="1" dirty="0"/>
              <a:t>Back at the Ranch - Policy Writing </a:t>
            </a:r>
          </a:p>
        </p:txBody>
      </p:sp>
      <p:sp>
        <p:nvSpPr>
          <p:cNvPr id="3" name="Content Placeholder 2">
            <a:extLst>
              <a:ext uri="{FF2B5EF4-FFF2-40B4-BE49-F238E27FC236}">
                <a16:creationId xmlns:a16="http://schemas.microsoft.com/office/drawing/2014/main" id="{5CDFCD77-56FB-0433-448C-D03F3E2BBF45}"/>
              </a:ext>
            </a:extLst>
          </p:cNvPr>
          <p:cNvSpPr>
            <a:spLocks noGrp="1"/>
          </p:cNvSpPr>
          <p:nvPr>
            <p:ph idx="1"/>
          </p:nvPr>
        </p:nvSpPr>
        <p:spPr>
          <a:xfrm>
            <a:off x="651396" y="1663080"/>
            <a:ext cx="8229600" cy="4525963"/>
          </a:xfrm>
        </p:spPr>
        <p:txBody>
          <a:bodyPr/>
          <a:lstStyle/>
          <a:p>
            <a:pPr marL="0" indent="0">
              <a:buNone/>
            </a:pPr>
            <a:r>
              <a:rPr lang="en-US" b="1" dirty="0"/>
              <a:t>Challenging Children</a:t>
            </a:r>
          </a:p>
          <a:p>
            <a:pPr marL="0" indent="0">
              <a:buNone/>
            </a:pPr>
            <a:endParaRPr lang="en-US" dirty="0"/>
          </a:p>
          <a:p>
            <a:r>
              <a:rPr lang="en-US" dirty="0"/>
              <a:t>Removal?</a:t>
            </a:r>
          </a:p>
          <a:p>
            <a:r>
              <a:rPr lang="en-US" dirty="0"/>
              <a:t>Sanctions?</a:t>
            </a:r>
          </a:p>
          <a:p>
            <a:r>
              <a:rPr lang="en-US" dirty="0"/>
              <a:t>De-Escalation</a:t>
            </a:r>
          </a:p>
          <a:p>
            <a:r>
              <a:rPr lang="en-US" dirty="0"/>
              <a:t>Routine/pay back </a:t>
            </a:r>
          </a:p>
        </p:txBody>
      </p:sp>
      <p:pic>
        <p:nvPicPr>
          <p:cNvPr id="10242" name="Picture 2" descr="Vasectomy Policies">
            <a:extLst>
              <a:ext uri="{FF2B5EF4-FFF2-40B4-BE49-F238E27FC236}">
                <a16:creationId xmlns:a16="http://schemas.microsoft.com/office/drawing/2014/main" id="{B1F76E55-FC50-87B7-A240-C01564973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094" y="4148485"/>
            <a:ext cx="2260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otolia_63279004_XS.jpg">
            <a:extLst>
              <a:ext uri="{FF2B5EF4-FFF2-40B4-BE49-F238E27FC236}">
                <a16:creationId xmlns:a16="http://schemas.microsoft.com/office/drawing/2014/main" id="{5AE54821-CB40-2164-7E19-413DC61883F5}"/>
              </a:ext>
            </a:extLst>
          </p:cNvPr>
          <p:cNvPicPr>
            <a:picLocks noChangeAspect="1"/>
          </p:cNvPicPr>
          <p:nvPr/>
        </p:nvPicPr>
        <p:blipFill>
          <a:blip r:embed="rId3" cstate="print"/>
          <a:srcRect/>
          <a:stretch>
            <a:fillRect/>
          </a:stretch>
        </p:blipFill>
        <p:spPr bwMode="auto">
          <a:xfrm>
            <a:off x="4139952" y="2392845"/>
            <a:ext cx="1533216" cy="1533216"/>
          </a:xfrm>
          <a:prstGeom prst="rect">
            <a:avLst/>
          </a:prstGeom>
          <a:noFill/>
          <a:ln w="9525">
            <a:noFill/>
            <a:miter lim="800000"/>
            <a:headEnd/>
            <a:tailEnd/>
          </a:ln>
        </p:spPr>
      </p:pic>
    </p:spTree>
    <p:extLst>
      <p:ext uri="{BB962C8B-B14F-4D97-AF65-F5344CB8AC3E}">
        <p14:creationId xmlns:p14="http://schemas.microsoft.com/office/powerpoint/2010/main" val="4101382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11958</TotalTime>
  <Words>5948</Words>
  <Application>Microsoft Office PowerPoint</Application>
  <PresentationFormat>On-screen Show (4:3)</PresentationFormat>
  <Paragraphs>819</Paragraphs>
  <Slides>148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148</vt:i4>
      </vt:variant>
    </vt:vector>
  </HeadingPairs>
  <TitlesOfParts>
    <vt:vector size="155" baseType="lpstr">
      <vt:lpstr>Arial</vt:lpstr>
      <vt:lpstr>Calibri</vt:lpstr>
      <vt:lpstr>Calibri Light</vt:lpstr>
      <vt:lpstr>Google Sans</vt:lpstr>
      <vt:lpstr>Modern Era</vt:lpstr>
      <vt:lpstr>Wingdings</vt:lpstr>
      <vt:lpstr>Office Theme</vt:lpstr>
      <vt:lpstr>PowerPoint Presentation</vt:lpstr>
      <vt:lpstr> Training Outline</vt:lpstr>
      <vt:lpstr>PowerPoint Presentation</vt:lpstr>
      <vt:lpstr>PowerPoint Presentation</vt:lpstr>
      <vt:lpstr>Heart of the Matter…</vt:lpstr>
      <vt:lpstr>PowerPoint Presentation</vt:lpstr>
      <vt:lpstr>PowerPoint Presentation</vt:lpstr>
      <vt:lpstr>PowerPoint Presentation</vt:lpstr>
      <vt:lpstr>Where are we today?</vt:lpstr>
      <vt:lpstr>PowerPoint Presentation</vt:lpstr>
      <vt:lpstr>What was acceptable 30 years ago?</vt:lpstr>
      <vt:lpstr>PowerPoint Presentation</vt:lpstr>
      <vt:lpstr>PowerPoint Presentation</vt:lpstr>
      <vt:lpstr>PowerPoint Presentation</vt:lpstr>
      <vt:lpstr>Behaviour management is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effective schools</vt:lpstr>
      <vt:lpstr>PowerPoint Presentation</vt:lpstr>
      <vt:lpstr>The ones that should…</vt:lpstr>
      <vt:lpstr>PowerPoint Presentation</vt:lpstr>
      <vt:lpstr>Back at the Ranch - Policy Writing </vt:lpstr>
      <vt:lpstr>Top Tip to Achieve Outstanding</vt:lpstr>
      <vt:lpstr>PowerPoint Presentation</vt:lpstr>
      <vt:lpstr>Rules, rules, rules…</vt:lpstr>
      <vt:lpstr>PowerPoint Presentation</vt:lpstr>
      <vt:lpstr>PowerPoint Presentation</vt:lpstr>
      <vt:lpstr>PowerPoint Presentation</vt:lpstr>
      <vt:lpstr>PowerPoint Presentation</vt:lpstr>
      <vt:lpstr>PowerPoint Presentation</vt:lpstr>
      <vt:lpstr>PowerPoint Presentation</vt:lpstr>
      <vt:lpstr>SLT need absolute clarity about…</vt:lpstr>
      <vt:lpstr>Routines must be…</vt:lpstr>
      <vt:lpstr>PowerPoint Presentation</vt:lpstr>
      <vt:lpstr>SLT need to communicate:</vt:lpstr>
      <vt:lpstr>SLT need to communicate:</vt:lpstr>
      <vt:lpstr>  Kindness – Consistency </vt:lpstr>
      <vt:lpstr>PowerPoint Presentation</vt:lpstr>
      <vt:lpstr>PowerPoint Presentation</vt:lpstr>
      <vt:lpstr>Low Level Disruption</vt:lpstr>
      <vt:lpstr>Low Level Disruption</vt:lpstr>
      <vt:lpstr>PowerPoint Presentation</vt:lpstr>
      <vt:lpstr>PowerPoint Presentation</vt:lpstr>
      <vt:lpstr>Back at the Ranch - Policy Writing </vt:lpstr>
      <vt:lpstr>PowerPoint Presentation</vt:lpstr>
      <vt:lpstr>PowerPoint Presentation</vt:lpstr>
      <vt:lpstr>PowerPoint Presentation</vt:lpstr>
      <vt:lpstr>PowerPoint Presentation</vt:lpstr>
      <vt:lpstr>Ofsted Q’s and A’s</vt:lpstr>
      <vt:lpstr>Consistent Language - Teaching</vt:lpstr>
      <vt:lpstr>PowerPoint Presentation</vt:lpstr>
      <vt:lpstr>PowerPoint Presentation</vt:lpstr>
      <vt:lpstr>Look Carefully at Your Steps</vt:lpstr>
      <vt:lpstr>Simple but Good</vt:lpstr>
      <vt:lpstr>PowerPoint Presentation</vt:lpstr>
      <vt:lpstr>PowerPoint Presentation</vt:lpstr>
      <vt:lpstr>Recognition Board</vt:lpstr>
      <vt:lpstr>Token Economies</vt:lpstr>
      <vt:lpstr>PowerPoint Presentation</vt:lpstr>
      <vt:lpstr>PowerPoint Presentation</vt:lpstr>
      <vt:lpstr>Whole School Approach</vt:lpstr>
      <vt:lpstr>Whole School Approach</vt:lpstr>
      <vt:lpstr>Back at the Ranch- Policy Writing </vt:lpstr>
      <vt:lpstr>Ofsted Q’s and A’s</vt:lpstr>
      <vt:lpstr>PowerPoint Presentation</vt:lpstr>
      <vt:lpstr>PowerPoint Presentation</vt:lpstr>
      <vt:lpstr>What reasons do children present with challenging behaviour?</vt:lpstr>
      <vt:lpstr>Are they doing it on purpose?</vt:lpstr>
      <vt:lpstr>PowerPoint Presentation</vt:lpstr>
      <vt:lpstr>PowerPoint Presentation</vt:lpstr>
      <vt:lpstr>PowerPoint Presentation</vt:lpstr>
      <vt:lpstr>PowerPoint Presentation</vt:lpstr>
      <vt:lpstr>PowerPoint Presentation</vt:lpstr>
      <vt:lpstr>PowerPoint Presentation</vt:lpstr>
      <vt:lpstr>Conflict and Confrontation</vt:lpstr>
      <vt:lpstr>PowerPoint Presentation</vt:lpstr>
      <vt:lpstr>PowerPoint Presentation</vt:lpstr>
      <vt:lpstr>Taking Your Hand Away</vt:lpstr>
      <vt:lpstr>First Principle</vt:lpstr>
      <vt:lpstr>Give children the script</vt:lpstr>
      <vt:lpstr>Give yourself a script</vt:lpstr>
      <vt:lpstr>Angry Children</vt:lpstr>
      <vt:lpstr>PowerPoint Presentation</vt:lpstr>
      <vt:lpstr>PowerPoint Presentation</vt:lpstr>
      <vt:lpstr>PowerPoint Presentation</vt:lpstr>
      <vt:lpstr>PowerPoint Presentation</vt:lpstr>
      <vt:lpstr>PowerPoint Presentation</vt:lpstr>
      <vt:lpstr>30 Second Response</vt:lpstr>
      <vt:lpstr>PowerPoint Presentation</vt:lpstr>
      <vt:lpstr>PowerPoint Presentation</vt:lpstr>
      <vt:lpstr>Back at the Ranch - Policy Writing </vt:lpstr>
      <vt:lpstr>Ofsted Q’s and A’s</vt:lpstr>
      <vt:lpstr>Ofsted Q’s and A’s</vt:lpstr>
      <vt:lpstr>PowerPoint Presentation</vt:lpstr>
      <vt:lpstr>PowerPoint Presentation</vt:lpstr>
      <vt:lpstr>PowerPoint Presentation</vt:lpstr>
      <vt:lpstr>Ofsted Q’s and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Ofsted Q’s and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Behaviour Strategy 2022</vt:lpstr>
      <vt:lpstr>PowerPoint Presentation</vt:lpstr>
      <vt:lpstr>Attendance and Punctuality </vt:lpstr>
      <vt:lpstr>Ofsted Q’s and A’s</vt:lpstr>
      <vt:lpstr>PowerPoint Presentation</vt:lpstr>
      <vt:lpstr>Bullying</vt:lpstr>
      <vt:lpstr>Ofsted Q’s and A’s</vt:lpstr>
      <vt:lpstr>PowerPoint Presentation</vt:lpstr>
      <vt:lpstr>PowerPoint Presentation</vt:lpstr>
      <vt:lpstr>PowerPoint Presentation</vt:lpstr>
      <vt:lpstr>PowerPoint Presentation</vt:lpstr>
      <vt:lpstr>PowerPoint Presentation</vt:lpstr>
      <vt:lpstr>Ofsted Q’s and A’s</vt:lpstr>
      <vt:lpstr>PowerPoint Presentation</vt:lpstr>
      <vt:lpstr>PowerPoint Presentation</vt:lpstr>
      <vt:lpstr>PowerPoint Presentation</vt:lpstr>
      <vt:lpstr>PowerPoint Presentation</vt:lpstr>
      <vt:lpstr>Recruitment is Essential</vt:lpstr>
      <vt:lpstr>PowerPoint Presentation</vt:lpstr>
      <vt:lpstr>Ofsted Q’s and A’s</vt:lpstr>
      <vt:lpstr>PowerPoint Presentation</vt:lpstr>
      <vt:lpstr>Exclusion and Part-time</vt:lpstr>
      <vt:lpstr>Ofsted Q’s and A’s</vt:lpstr>
      <vt:lpstr>Ofsted Q’s and A’s</vt:lpstr>
      <vt:lpstr>30 Day Challenge</vt:lpstr>
      <vt:lpstr>30 Day Pledges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Youngman</dc:creator>
  <cp:lastModifiedBy>Steve Langmead</cp:lastModifiedBy>
  <cp:revision>124</cp:revision>
  <cp:lastPrinted>2023-11-06T11:30:20Z</cp:lastPrinted>
  <dcterms:created xsi:type="dcterms:W3CDTF">2019-11-18T06:04:37Z</dcterms:created>
  <dcterms:modified xsi:type="dcterms:W3CDTF">2025-05-16T13:43:36Z</dcterms:modified>
</cp:coreProperties>
</file>