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256" r:id="rId3"/>
    <p:sldId id="258" r:id="rId4"/>
    <p:sldId id="311" r:id="rId5"/>
    <p:sldId id="274" r:id="rId6"/>
    <p:sldId id="277" r:id="rId7"/>
    <p:sldId id="365" r:id="rId8"/>
    <p:sldId id="362" r:id="rId9"/>
    <p:sldId id="363" r:id="rId10"/>
    <p:sldId id="310" r:id="rId11"/>
    <p:sldId id="278" r:id="rId12"/>
    <p:sldId id="347" r:id="rId13"/>
    <p:sldId id="317" r:id="rId14"/>
    <p:sldId id="321" r:id="rId15"/>
    <p:sldId id="328" r:id="rId16"/>
    <p:sldId id="326" r:id="rId17"/>
    <p:sldId id="368" r:id="rId18"/>
    <p:sldId id="324" r:id="rId19"/>
    <p:sldId id="329" r:id="rId20"/>
    <p:sldId id="323" r:id="rId21"/>
    <p:sldId id="372" r:id="rId22"/>
    <p:sldId id="370" r:id="rId23"/>
    <p:sldId id="375" r:id="rId24"/>
    <p:sldId id="377" r:id="rId25"/>
    <p:sldId id="388" r:id="rId26"/>
    <p:sldId id="378" r:id="rId27"/>
    <p:sldId id="380" r:id="rId28"/>
    <p:sldId id="381" r:id="rId29"/>
    <p:sldId id="389" r:id="rId30"/>
    <p:sldId id="382" r:id="rId31"/>
    <p:sldId id="322" r:id="rId32"/>
    <p:sldId id="392" r:id="rId33"/>
    <p:sldId id="335" r:id="rId34"/>
    <p:sldId id="359" r:id="rId35"/>
    <p:sldId id="350" r:id="rId36"/>
    <p:sldId id="394" r:id="rId37"/>
    <p:sldId id="390" r:id="rId38"/>
    <p:sldId id="385" r:id="rId39"/>
    <p:sldId id="349" r:id="rId40"/>
    <p:sldId id="337" r:id="rId41"/>
    <p:sldId id="333" r:id="rId42"/>
    <p:sldId id="330" r:id="rId43"/>
    <p:sldId id="309" r:id="rId44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Boden Caseworker" initials="SBC" lastIdx="1" clrIdx="0">
    <p:extLst>
      <p:ext uri="{19B8F6BF-5375-455C-9EA6-DF929625EA0E}">
        <p15:presenceInfo xmlns:p15="http://schemas.microsoft.com/office/powerpoint/2012/main" userId="S-1-5-21-2940720465-1136895051-2097394655-2215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515" autoAdjust="0"/>
  </p:normalViewPr>
  <p:slideViewPr>
    <p:cSldViewPr snapToGrid="0" snapToObjects="1">
      <p:cViewPr varScale="1">
        <p:scale>
          <a:sx n="108" d="100"/>
          <a:sy n="108" d="100"/>
        </p:scale>
        <p:origin x="17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D2C6B-D991-4058-AB5A-834FBBEB7F03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79073-237C-4B0D-8B87-1DB6D1B81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3305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B3876-CDF5-41B8-BD1C-8054C59D94E9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41C4D-FFD6-4B4C-9B45-65419146D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273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20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8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795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682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7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Chesfs50\EUCHomedirs\russell.dolton\Desktop\ELS_Logo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33" y="401058"/>
            <a:ext cx="1627659" cy="8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356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4000"/>
            <a:ext cx="2057400" cy="5218577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4000"/>
            <a:ext cx="6019800" cy="521857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698-A5FE-419B-A932-1C09C6735BE9}" type="datetime1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7646-AA16-9648-A547-6AC08705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2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Chesfs50\EUCHomedirs\russell.dolton\Desktop\ELS_Logo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33" y="401058"/>
            <a:ext cx="1627659" cy="8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237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4000"/>
            <a:ext cx="8208000" cy="648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800"/>
            <a:ext cx="8208000" cy="4383879"/>
          </a:xfrm>
        </p:spPr>
        <p:txBody>
          <a:bodyPr/>
          <a:lstStyle>
            <a:lvl1pPr>
              <a:defRPr sz="2800"/>
            </a:lvl1pPr>
            <a:lvl4pPr>
              <a:defRPr sz="20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8646-0C74-451A-873B-09531C4B68D4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7646-AA16-9648-A547-6AC087050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60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DD5E-69CE-4478-9D0F-A5D4A7EE88D4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67544" y="1303784"/>
            <a:ext cx="8208144" cy="44881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7544" y="3593070"/>
            <a:ext cx="8208144" cy="17081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1752600"/>
            <a:ext cx="8208144" cy="1388368"/>
          </a:xfrm>
        </p:spPr>
        <p:txBody>
          <a:bodyPr anchor="t"/>
          <a:lstStyle>
            <a:lvl1pPr algn="l">
              <a:defRPr b="1"/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69368" cy="568882"/>
          </a:xfrm>
          <a:prstGeom prst="rect">
            <a:avLst/>
          </a:prstGeom>
        </p:spPr>
      </p:pic>
      <p:pic>
        <p:nvPicPr>
          <p:cNvPr id="11" name="Picture 2" descr="T:\Management &amp; Team Leaders\PRACTICE MANAGEMENT\Marketing and brochures etc\logos and templates\ELS Positive\ELS_Pos_Line_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062807"/>
            <a:ext cx="866469" cy="45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452320" y="6021288"/>
            <a:ext cx="0" cy="496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4046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6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6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F360-95FD-4AB5-A718-6D6F9964B05C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7646-AA16-9648-A547-6AC087050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01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DDE-92DD-4C62-953D-B2DD6772572A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7646-AA16-9648-A547-6AC087050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63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6F97-F934-4B4A-B537-AF97EB505EF1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7646-AA16-9648-A547-6AC087050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33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4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44001"/>
            <a:ext cx="5111750" cy="5207944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5705"/>
            <a:ext cx="3008313" cy="39662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3B2E-FFBC-4FFD-9918-34E6BBF32377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7646-AA16-9648-A547-6AC087050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00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44000"/>
            <a:ext cx="5486400" cy="3756600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DED4-F670-49A6-A658-88392649C382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7646-AA16-9648-A547-6AC087050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02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2DF4-88F9-4A6B-924B-683D33D1B5B7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7646-AA16-9648-A547-6AC087050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1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4000"/>
            <a:ext cx="8208000" cy="648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800"/>
            <a:ext cx="8208000" cy="4383879"/>
          </a:xfrm>
        </p:spPr>
        <p:txBody>
          <a:bodyPr/>
          <a:lstStyle>
            <a:lvl1pPr>
              <a:defRPr sz="2800"/>
            </a:lvl1pPr>
            <a:lvl4pPr>
              <a:defRPr sz="20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8646-0C74-451A-873B-09531C4B68D4}" type="datetime1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7646-AA16-9648-A547-6AC08705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61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4000"/>
            <a:ext cx="2057400" cy="5218577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4000"/>
            <a:ext cx="6019800" cy="521857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7698-A5FE-419B-A932-1C09C6735BE9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7646-AA16-9648-A547-6AC087050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0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DD5E-69CE-4478-9D0F-A5D4A7EE88D4}" type="datetime1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67544" y="1303784"/>
            <a:ext cx="8208144" cy="44881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7544" y="3593070"/>
            <a:ext cx="8208144" cy="17081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1752600"/>
            <a:ext cx="8208144" cy="1388368"/>
          </a:xfrm>
        </p:spPr>
        <p:txBody>
          <a:bodyPr anchor="t"/>
          <a:lstStyle>
            <a:lvl1pPr algn="l">
              <a:defRPr b="1"/>
            </a:lvl1pPr>
          </a:lstStyle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69368" cy="568882"/>
          </a:xfrm>
          <a:prstGeom prst="rect">
            <a:avLst/>
          </a:prstGeom>
        </p:spPr>
      </p:pic>
      <p:pic>
        <p:nvPicPr>
          <p:cNvPr id="11" name="Picture 2" descr="T:\Management &amp; Team Leaders\PRACTICE MANAGEMENT\Marketing and brochures etc\logos and templates\ELS Positive\ELS_Pos_Line_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062807"/>
            <a:ext cx="866469" cy="45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 bwMode="auto">
          <a:xfrm flipV="1">
            <a:off x="7452320" y="6021288"/>
            <a:ext cx="0" cy="496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865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6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6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F360-95FD-4AB5-A718-6D6F9964B05C}" type="datetime1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7646-AA16-9648-A547-6AC08705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4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DDE-92DD-4C62-953D-B2DD6772572A}" type="datetime1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7646-AA16-9648-A547-6AC08705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6F97-F934-4B4A-B537-AF97EB505EF1}" type="datetime1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7646-AA16-9648-A547-6AC08705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6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4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44001"/>
            <a:ext cx="5111750" cy="5207944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5705"/>
            <a:ext cx="3008313" cy="39662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3B2E-FFBC-4FFD-9918-34E6BBF32377}" type="datetime1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7646-AA16-9648-A547-6AC08705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0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44000"/>
            <a:ext cx="5486400" cy="3756600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DED4-F670-49A6-A658-88392649C382}" type="datetime1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7646-AA16-9648-A547-6AC08705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4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2DF4-88F9-4A6B-924B-683D33D1B5B7}" type="datetime1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7646-AA16-9648-A547-6AC08705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1" cy="975173"/>
          </a:xfrm>
          <a:prstGeom prst="rect">
            <a:avLst/>
          </a:prstGeom>
          <a:solidFill>
            <a:srgbClr val="192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4000"/>
            <a:ext cx="8208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6799"/>
            <a:ext cx="8208000" cy="440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E3D72-773A-4290-876F-80B623A82BE0}" type="datetime1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37646-AA16-9648-A547-6AC0870506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4" descr="\\Chesfs50\EUCHomedirs\russell.dolton\Desktop\ELS_Logo_White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5" y="251342"/>
            <a:ext cx="85948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" y="6721475"/>
            <a:ext cx="9144001" cy="136524"/>
          </a:xfrm>
          <a:prstGeom prst="rect">
            <a:avLst/>
          </a:prstGeom>
          <a:solidFill>
            <a:srgbClr val="192A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89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1" cy="975173"/>
          </a:xfrm>
          <a:prstGeom prst="rect">
            <a:avLst/>
          </a:prstGeom>
          <a:solidFill>
            <a:srgbClr val="192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4000"/>
            <a:ext cx="8208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6799"/>
            <a:ext cx="8208000" cy="440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E3D72-773A-4290-876F-80B623A82BE0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37646-AA16-9648-A547-6AC0870506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4" descr="\\Chesfs50\EUCHomedirs\russell.dolton\Desktop\ELS_Logo_Whit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5" y="251342"/>
            <a:ext cx="85948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" y="6721475"/>
            <a:ext cx="9144001" cy="136524"/>
          </a:xfrm>
          <a:prstGeom prst="rect">
            <a:avLst/>
          </a:prstGeom>
          <a:solidFill>
            <a:srgbClr val="192A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66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Hutchon@essex.gov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school-exclus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021" y="740675"/>
            <a:ext cx="6572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solidFill>
                <a:prstClr val="white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2997" y="3935898"/>
            <a:ext cx="7306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Presented by:</a:t>
            </a:r>
          </a:p>
          <a:p>
            <a:endParaRPr lang="en-GB" b="1" dirty="0">
              <a:solidFill>
                <a:prstClr val="white"/>
              </a:solidFill>
              <a:latin typeface="Arial"/>
              <a:ea typeface="ＭＳ Ｐゴシック"/>
              <a:cs typeface="Arial"/>
            </a:endParaRPr>
          </a:p>
          <a:p>
            <a:r>
              <a:rPr lang="en-GB" b="1" dirty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James Hutchon – Paralegal (Dispute Resolution Team)</a:t>
            </a:r>
            <a:endParaRPr lang="en-US" sz="1000" b="1" dirty="0">
              <a:solidFill>
                <a:prstClr val="white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666728-88B5-490F-B35C-9A9729E0AE49}"/>
              </a:ext>
            </a:extLst>
          </p:cNvPr>
          <p:cNvSpPr txBox="1"/>
          <p:nvPr/>
        </p:nvSpPr>
        <p:spPr>
          <a:xfrm>
            <a:off x="649021" y="1124327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Understanding the demands of the exclusion process – 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Getting it right and avoiding challenges</a:t>
            </a:r>
          </a:p>
        </p:txBody>
      </p:sp>
    </p:spTree>
    <p:extLst>
      <p:ext uri="{BB962C8B-B14F-4D97-AF65-F5344CB8AC3E}">
        <p14:creationId xmlns:p14="http://schemas.microsoft.com/office/powerpoint/2010/main" val="285156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370920" y="1233891"/>
            <a:ext cx="8208144" cy="5232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6E9EC7-499E-4870-BA52-46480E87ADE9}"/>
              </a:ext>
            </a:extLst>
          </p:cNvPr>
          <p:cNvSpPr txBox="1"/>
          <p:nvPr/>
        </p:nvSpPr>
        <p:spPr>
          <a:xfrm>
            <a:off x="370920" y="1196342"/>
            <a:ext cx="679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SEEK ADVICE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45199C-1AED-4715-9B8A-A3E9328F006D}"/>
              </a:ext>
            </a:extLst>
          </p:cNvPr>
          <p:cNvSpPr txBox="1"/>
          <p:nvPr/>
        </p:nvSpPr>
        <p:spPr>
          <a:xfrm>
            <a:off x="467928" y="2199992"/>
            <a:ext cx="7251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ELS has a specialist education advice team as well as staff who have specific expertise in respect of matters relating to exclusions.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Helpline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Tailored 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450678-A52C-4AE8-AA13-5E73F2981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904" y="279381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9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4122D81-8EE9-4426-ADAE-09FB0006EAC1}"/>
              </a:ext>
            </a:extLst>
          </p:cNvPr>
          <p:cNvSpPr txBox="1"/>
          <p:nvPr/>
        </p:nvSpPr>
        <p:spPr>
          <a:xfrm>
            <a:off x="679010" y="1511928"/>
            <a:ext cx="78312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am going to refer to ‘Head Teachers’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Applies equally to Academy principal’s and teachers in charge.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Likewise, I will be referring to the Governor discipline committee (or GDC) but this also applies to: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pupil discipline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Governing Board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Management committee 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Academy Trust</a:t>
            </a:r>
          </a:p>
        </p:txBody>
      </p:sp>
    </p:spTree>
    <p:extLst>
      <p:ext uri="{BB962C8B-B14F-4D97-AF65-F5344CB8AC3E}">
        <p14:creationId xmlns:p14="http://schemas.microsoft.com/office/powerpoint/2010/main" val="331598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9D129A8-7EF8-4246-82A3-CB71BAA9E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393" y="1210142"/>
            <a:ext cx="8208144" cy="700889"/>
          </a:xfrm>
        </p:spPr>
        <p:txBody>
          <a:bodyPr>
            <a:normAutofit/>
          </a:bodyPr>
          <a:lstStyle/>
          <a:p>
            <a:r>
              <a:rPr lang="en-GB" sz="2800" dirty="0"/>
              <a:t>BASIC 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D8F90F-92C7-49AB-B0C1-BD43306D5745}"/>
              </a:ext>
            </a:extLst>
          </p:cNvPr>
          <p:cNvSpPr txBox="1"/>
          <p:nvPr/>
        </p:nvSpPr>
        <p:spPr>
          <a:xfrm>
            <a:off x="467928" y="2056656"/>
            <a:ext cx="5984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Exclusion as a last resort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Expected to look at all available sanctions and avoid exclusion if possible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664C95-FB26-407D-A966-9CDC70263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28" y="3813577"/>
            <a:ext cx="4934275" cy="23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15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C8053D5-D5E0-48E6-92E9-BB5DDB02C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010" y="1161857"/>
            <a:ext cx="8208144" cy="967213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IF PERMENANT EXCLUSION IS THE ONLY</a:t>
            </a:r>
            <a:br>
              <a:rPr lang="en-GB" sz="3100" dirty="0"/>
            </a:br>
            <a:r>
              <a:rPr lang="en-GB" sz="3100" dirty="0"/>
              <a:t>VIABLE SANCTION IT MUST: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8F1987F-5E77-4790-A3BC-E4C26A8B50A6}"/>
              </a:ext>
            </a:extLst>
          </p:cNvPr>
          <p:cNvSpPr txBox="1"/>
          <p:nvPr/>
        </p:nvSpPr>
        <p:spPr>
          <a:xfrm>
            <a:off x="467544" y="2553076"/>
            <a:ext cx="71160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Only be used to response to: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serious breach or persistent breaches of the school’s behaviour policy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allowing the pupil to remain in school would seriously harm the education or welfare of the pupil or staff members, other pupils and visitors.</a:t>
            </a:r>
          </a:p>
        </p:txBody>
      </p:sp>
    </p:spTree>
    <p:extLst>
      <p:ext uri="{BB962C8B-B14F-4D97-AF65-F5344CB8AC3E}">
        <p14:creationId xmlns:p14="http://schemas.microsoft.com/office/powerpoint/2010/main" val="160759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49A9BC3-98CE-4D43-BA2B-18847A9E7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434" y="1149803"/>
            <a:ext cx="8208144" cy="737103"/>
          </a:xfrm>
        </p:spPr>
        <p:txBody>
          <a:bodyPr>
            <a:normAutofit/>
          </a:bodyPr>
          <a:lstStyle/>
          <a:p>
            <a:r>
              <a:rPr lang="en-GB" sz="2800" dirty="0"/>
              <a:t>A HIGH BAR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48CD48C-B21B-4496-973A-CD349A5BEDF1}"/>
              </a:ext>
            </a:extLst>
          </p:cNvPr>
          <p:cNvSpPr txBox="1"/>
          <p:nvPr/>
        </p:nvSpPr>
        <p:spPr>
          <a:xfrm>
            <a:off x="467544" y="2079252"/>
            <a:ext cx="5966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Behaviour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Up-to-date and ratified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Does behaviour fall into relevant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Policy does not have to be exhaustive – look at type of behaviour and be prepared to justify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E5D89D-F20B-48D6-BF10-9F8B79ACF772}"/>
              </a:ext>
            </a:extLst>
          </p:cNvPr>
          <p:cNvSpPr txBox="1"/>
          <p:nvPr/>
        </p:nvSpPr>
        <p:spPr>
          <a:xfrm>
            <a:off x="467544" y="4416315"/>
            <a:ext cx="8097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exclusion is based on persistent breaches of policy, the individual behaviours do NOT have to be a serious but collectively they do have to be seriously disruptive.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41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9D3745C-203B-4CEF-8A2F-6AEBB5BF8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79" y="1163316"/>
            <a:ext cx="8208144" cy="601301"/>
          </a:xfrm>
        </p:spPr>
        <p:txBody>
          <a:bodyPr>
            <a:normAutofit/>
          </a:bodyPr>
          <a:lstStyle/>
          <a:p>
            <a:r>
              <a:rPr lang="en-GB" sz="2800" dirty="0"/>
              <a:t>DECISION HAS TO BE:</a:t>
            </a:r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22B87BC6-1005-45B2-8F9A-1B90FC29CA42}"/>
              </a:ext>
            </a:extLst>
          </p:cNvPr>
          <p:cNvSpPr txBox="1">
            <a:spLocks/>
          </p:cNvSpPr>
          <p:nvPr/>
        </p:nvSpPr>
        <p:spPr>
          <a:xfrm>
            <a:off x="341179" y="3659375"/>
            <a:ext cx="8208144" cy="619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/>
              <a:t>YOU MUST NOT: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490176-F4A5-4DFF-8579-2E47867B67C5}"/>
              </a:ext>
            </a:extLst>
          </p:cNvPr>
          <p:cNvSpPr txBox="1"/>
          <p:nvPr/>
        </p:nvSpPr>
        <p:spPr>
          <a:xfrm>
            <a:off x="467544" y="1959558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Lawful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Reasonable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BD9D1C-55D4-4829-92E1-B80431A48748}"/>
              </a:ext>
            </a:extLst>
          </p:cNvPr>
          <p:cNvSpPr txBox="1"/>
          <p:nvPr/>
        </p:nvSpPr>
        <p:spPr>
          <a:xfrm>
            <a:off x="467544" y="4358550"/>
            <a:ext cx="8208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Discriminate against a pupil on the basis of a protected characteristic e.g.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C6AAEF-923E-4156-8D9D-6AD50D363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459" y="1861193"/>
            <a:ext cx="3337107" cy="22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107711B-7F6E-4ED5-BBBF-34A230F5C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480" y="1185981"/>
            <a:ext cx="8208144" cy="619408"/>
          </a:xfrm>
        </p:spPr>
        <p:txBody>
          <a:bodyPr>
            <a:normAutofit/>
          </a:bodyPr>
          <a:lstStyle/>
          <a:p>
            <a:r>
              <a:rPr lang="en-GB" sz="2800" dirty="0"/>
              <a:t>SEN</a:t>
            </a:r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941CD8D6-DC58-402B-8687-AA89D84D1C66}"/>
              </a:ext>
            </a:extLst>
          </p:cNvPr>
          <p:cNvSpPr txBox="1">
            <a:spLocks/>
          </p:cNvSpPr>
          <p:nvPr/>
        </p:nvSpPr>
        <p:spPr>
          <a:xfrm>
            <a:off x="430480" y="3037815"/>
            <a:ext cx="8208144" cy="619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/>
              <a:t>VULNERABLE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4E5EBE-F714-4E80-A713-AEF612C34C74}"/>
              </a:ext>
            </a:extLst>
          </p:cNvPr>
          <p:cNvSpPr txBox="1"/>
          <p:nvPr/>
        </p:nvSpPr>
        <p:spPr>
          <a:xfrm>
            <a:off x="468313" y="1809458"/>
            <a:ext cx="8132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a pupil has significant SEN and the school is struggling to cope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PEX is not the 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2108C16-DD37-4227-BD69-7D340052BFD7}"/>
              </a:ext>
            </a:extLst>
          </p:cNvPr>
          <p:cNvSpPr txBox="1"/>
          <p:nvPr/>
        </p:nvSpPr>
        <p:spPr>
          <a:xfrm>
            <a:off x="543208" y="3747758"/>
            <a:ext cx="813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Take care to fairly treat pupils from vulnerable groups such as: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Travellers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Looked after children </a:t>
            </a:r>
          </a:p>
        </p:txBody>
      </p:sp>
    </p:spTree>
    <p:extLst>
      <p:ext uri="{BB962C8B-B14F-4D97-AF65-F5344CB8AC3E}">
        <p14:creationId xmlns:p14="http://schemas.microsoft.com/office/powerpoint/2010/main" val="83483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F255A7A-038D-42C8-95B0-3DB2C3D78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86" y="1245606"/>
            <a:ext cx="8208144" cy="637515"/>
          </a:xfrm>
        </p:spPr>
        <p:txBody>
          <a:bodyPr>
            <a:normAutofit/>
          </a:bodyPr>
          <a:lstStyle/>
          <a:p>
            <a:r>
              <a:rPr lang="en-GB" sz="2800" dirty="0"/>
              <a:t>PRINCIPLES OF GOOD DECISION MAKING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23C197-C89D-41C5-9061-7500E6D6493B}"/>
              </a:ext>
            </a:extLst>
          </p:cNvPr>
          <p:cNvSpPr txBox="1"/>
          <p:nvPr/>
        </p:nvSpPr>
        <p:spPr>
          <a:xfrm>
            <a:off x="467928" y="2107194"/>
            <a:ext cx="3871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Lawful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Reasonable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Proportionate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124D99C-9F1B-40C2-A4A7-127643A23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861" y="2620224"/>
            <a:ext cx="4278668" cy="285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6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CD9BDF7-2C86-4DF7-9A26-AA6255598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849" y="1222221"/>
            <a:ext cx="8208144" cy="637515"/>
          </a:xfrm>
        </p:spPr>
        <p:txBody>
          <a:bodyPr>
            <a:normAutofit/>
          </a:bodyPr>
          <a:lstStyle/>
          <a:p>
            <a:r>
              <a:rPr lang="en-GB" sz="2800" dirty="0"/>
              <a:t>PUPIL DISCIPLINE COMMITTEE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E35DA7E-BD59-44A5-8A5F-4610D965B3A8}"/>
              </a:ext>
            </a:extLst>
          </p:cNvPr>
          <p:cNvSpPr txBox="1"/>
          <p:nvPr/>
        </p:nvSpPr>
        <p:spPr>
          <a:xfrm>
            <a:off x="467544" y="2136338"/>
            <a:ext cx="82081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PEX must be reviewed by GDC within 15 school days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 simply a rubber stamp of HT decision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GDC have power to uphold the exclusion (decline to reinstate)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Direct reinstatement immediately or on a particular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BF938E-575D-491D-8360-B922C706F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709" y="1868788"/>
            <a:ext cx="2290834" cy="12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09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D7B7B18-6941-44F3-9F36-FE59DB010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902" y="1222192"/>
            <a:ext cx="8208144" cy="628461"/>
          </a:xfrm>
        </p:spPr>
        <p:txBody>
          <a:bodyPr>
            <a:normAutofit/>
          </a:bodyPr>
          <a:lstStyle/>
          <a:p>
            <a:r>
              <a:rPr lang="en-GB" sz="2800" dirty="0"/>
              <a:t>INDEPENDENT REVIEW PANEL (IRP)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BFD69B-7E85-4747-9813-60E55A41AB1D}"/>
              </a:ext>
            </a:extLst>
          </p:cNvPr>
          <p:cNvSpPr txBox="1"/>
          <p:nvPr/>
        </p:nvSpPr>
        <p:spPr>
          <a:xfrm>
            <a:off x="467544" y="1992329"/>
            <a:ext cx="6799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GDC does not reinstate, parent can seek an independent review of that decision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Allegations of race and disability discrimination go to different tribunals (although both can form part of a parent case at IRP).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="" xmlns:a16="http://schemas.microsoft.com/office/drawing/2014/main" id="{6918582F-7FA5-4921-8737-DFC41A4133E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67544" y="3810379"/>
            <a:ext cx="8208144" cy="5702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IRP ROLE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0ADC291-D66F-49E7-8940-8CF7254C0928}"/>
              </a:ext>
            </a:extLst>
          </p:cNvPr>
          <p:cNvSpPr txBox="1"/>
          <p:nvPr/>
        </p:nvSpPr>
        <p:spPr>
          <a:xfrm>
            <a:off x="467544" y="4522338"/>
            <a:ext cx="820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review GDC decision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Inevitably involves examining HT decision and IRP will dig deeply into the facts of the incident(s) in question and HT’s investigation. </a:t>
            </a:r>
          </a:p>
        </p:txBody>
      </p:sp>
    </p:spTree>
    <p:extLst>
      <p:ext uri="{BB962C8B-B14F-4D97-AF65-F5344CB8AC3E}">
        <p14:creationId xmlns:p14="http://schemas.microsoft.com/office/powerpoint/2010/main" val="403077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000" y="1194863"/>
            <a:ext cx="8208000" cy="648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52A56A-DB0B-4418-81C6-425BF01229E7}"/>
              </a:ext>
            </a:extLst>
          </p:cNvPr>
          <p:cNvSpPr txBox="1"/>
          <p:nvPr/>
        </p:nvSpPr>
        <p:spPr>
          <a:xfrm>
            <a:off x="468000" y="2136338"/>
            <a:ext cx="76954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exclusion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Focus on permanent exclusion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Getting it right from the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Highlighting areas of concern &amp; common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Avoiding pitfalls, criticism &amp; future challenges.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FB42D6-1060-43B3-A6FA-9770785EE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668" y="1280310"/>
            <a:ext cx="3223034" cy="214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38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330A0644-5661-413F-98ED-B752A3E9267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1426" y="1301856"/>
            <a:ext cx="8208144" cy="448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IRP POWERS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E345AA-EF39-4A82-B592-BC184B330E40}"/>
              </a:ext>
            </a:extLst>
          </p:cNvPr>
          <p:cNvSpPr txBox="1"/>
          <p:nvPr/>
        </p:nvSpPr>
        <p:spPr>
          <a:xfrm>
            <a:off x="514429" y="2098223"/>
            <a:ext cx="81151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Uphold the GDC decision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recommend reconsideration by GDC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IRP cannot direct reinstatement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IRP decide GDC decision is flawed when considered in light of judicial review principles it can: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Quash the exclusion and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Direct the GDC to reconsider it decision and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can direct the school to make a payment of £4,000 if the GDC subsequently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decide not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reinstate.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84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BF9BD730-2A0F-4BB6-A95C-B6B236FEB06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2264" y="1206051"/>
            <a:ext cx="8208144" cy="57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IRP IS INQUISITORIAL NOT ADVERSARIAL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759F85-CB34-4FF1-947E-7D56BE1E789C}"/>
              </a:ext>
            </a:extLst>
          </p:cNvPr>
          <p:cNvSpPr txBox="1"/>
          <p:nvPr/>
        </p:nvSpPr>
        <p:spPr>
          <a:xfrm>
            <a:off x="392264" y="1892171"/>
            <a:ext cx="84529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Expect lots of questions based on your decision.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feel intimidating. Your professionalism is under the spotlight; in front of parents and sometimes the pupil.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IRP are particularly looking for decisions that are: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Lawful – Illegality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Reasonable – Irrationality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Fair – Procedural Impropriety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C2E05F7-3E36-4760-A575-83AD908B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77330"/>
            <a:ext cx="292608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76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6B5B69DB-A73B-44D9-9387-7D1DA0FA46C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67544" y="1214333"/>
            <a:ext cx="8208144" cy="9233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ILLEGALITY </a:t>
            </a:r>
            <a:r>
              <a:rPr lang="en-GB" dirty="0"/>
              <a:t>– Did the GDC act outside of it’s powers?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45CA7B-B5D7-4258-8CCE-8A36EF34CC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302" y="2324392"/>
            <a:ext cx="8208144" cy="448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I.e. without proper authority – untrained governor </a:t>
            </a: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FCCEB449-DEA9-46BC-BC5A-534F61E97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467926" y="2959898"/>
            <a:ext cx="8271519" cy="2952015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IRRATIONALITY </a:t>
            </a:r>
            <a:r>
              <a:rPr lang="en-GB" sz="3100" b="0" dirty="0"/>
              <a:t>– Did the GDC reply on irrelevant points?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000" b="0" dirty="0"/>
              <a:t>Fail to take account of relevant points</a:t>
            </a:r>
            <a:br>
              <a:rPr lang="en-GB" sz="2000" b="0" dirty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/>
              <a:t>or</a:t>
            </a:r>
            <a:br>
              <a:rPr lang="en-GB" sz="2000" b="0" dirty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/>
              <a:t>Make a decision so unreasonable that no GDC acting reasonably could have made</a:t>
            </a:r>
            <a:br>
              <a:rPr lang="en-GB" sz="2000" b="0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2336291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010357D9-FB3C-47E2-8C70-AED67D34E91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67544" y="1303784"/>
            <a:ext cx="8432012" cy="1602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PROCEDURAL IMPROPRIETY </a:t>
            </a:r>
            <a:r>
              <a:rPr lang="en-GB" dirty="0"/>
              <a:t>– </a:t>
            </a:r>
          </a:p>
          <a:p>
            <a:pPr marL="0" indent="0">
              <a:buNone/>
            </a:pPr>
            <a:r>
              <a:rPr lang="en-GB" dirty="0"/>
              <a:t>Was the procedure so procedurally flawed or unfair that justice was clearly not done?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94C42D04-5273-4AAE-9678-802CE2C39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28" y="3118920"/>
            <a:ext cx="8208144" cy="832919"/>
          </a:xfrm>
        </p:spPr>
        <p:txBody>
          <a:bodyPr>
            <a:normAutofit fontScale="90000"/>
          </a:bodyPr>
          <a:lstStyle/>
          <a:p>
            <a:r>
              <a:rPr lang="en-GB" sz="2000" b="0" dirty="0"/>
              <a:t>Not simply a minor breach of procedure but must impact on the quality of the decision.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FDCAF2F-9997-42E9-9968-98A956C0B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53" y="3839801"/>
            <a:ext cx="292608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46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A30089F6-8FF2-415A-AB79-13611818277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04169" y="1303784"/>
            <a:ext cx="8208144" cy="7060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EXAMPLES OF PROCEDURAL IMPROPRIETY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1BD48A31-1803-4A6C-A2E1-406D2A006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2335793"/>
            <a:ext cx="8208144" cy="2842790"/>
          </a:xfrm>
        </p:spPr>
        <p:txBody>
          <a:bodyPr>
            <a:normAutofit fontScale="90000"/>
          </a:bodyPr>
          <a:lstStyle/>
          <a:p>
            <a:r>
              <a:rPr lang="en-GB" sz="2000" b="0" dirty="0"/>
              <a:t>Judge in own cause</a:t>
            </a:r>
            <a:br>
              <a:rPr lang="en-GB" sz="2000" b="0" dirty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/>
              <a:t>Poor evidence gathering by school</a:t>
            </a:r>
            <a:br>
              <a:rPr lang="en-GB" sz="2000" b="0" dirty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/>
              <a:t>Significant delay – GDC did not convene for 8 weeks</a:t>
            </a:r>
            <a:br>
              <a:rPr lang="en-GB" sz="2000" b="0" dirty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/>
              <a:t>Headteacher’s PA acted as clerk</a:t>
            </a:r>
            <a:br>
              <a:rPr lang="en-GB" sz="2000" b="0" dirty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b="0" dirty="0"/>
              <a:t>Governor had prior knowledge of child </a:t>
            </a:r>
            <a:r>
              <a:rPr lang="en-GB" dirty="0"/>
              <a:t/>
            </a:r>
            <a:br>
              <a:rPr lang="en-GB" dirty="0"/>
            </a:br>
            <a:endParaRPr lang="en-GB" sz="2200" b="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30BD993-E81F-479E-BD79-2E748D9B1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628" y="1974786"/>
            <a:ext cx="3564803" cy="356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60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5C74BBA9-C784-4BA7-94B5-A1035017792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67543" y="1303784"/>
            <a:ext cx="8323371" cy="9957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PROPORTIONALITY </a:t>
            </a:r>
            <a:r>
              <a:rPr lang="en-GB" dirty="0"/>
              <a:t>– Does the punishment fit the crime?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D4B868-3924-41E3-A661-383A0BC54906}"/>
              </a:ext>
            </a:extLst>
          </p:cNvPr>
          <p:cNvSpPr txBox="1"/>
          <p:nvPr/>
        </p:nvSpPr>
        <p:spPr>
          <a:xfrm>
            <a:off x="552262" y="2589290"/>
            <a:ext cx="751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Common problems: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Only the HT has the power to PEX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Duty to notify parent(s)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Cannot convert a fixed term exclusion into a PEX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F5EC97D-F56F-4CC9-AF18-717CE1F4F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994" y="2186410"/>
            <a:ext cx="3861306" cy="19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52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91727F2-2F6F-4026-AE61-55F7CBA1E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182232"/>
            <a:ext cx="8208144" cy="1388368"/>
          </a:xfrm>
        </p:spPr>
        <p:txBody>
          <a:bodyPr>
            <a:noAutofit/>
          </a:bodyPr>
          <a:lstStyle/>
          <a:p>
            <a:r>
              <a:rPr lang="en-GB" sz="2800" dirty="0"/>
              <a:t>IN EXCEPTIONAL CIRCUMSTANCES A PEX </a:t>
            </a:r>
            <a:r>
              <a:rPr lang="en-GB" sz="2800" b="0" dirty="0"/>
              <a:t>CAN IMMEDIATELY FOLLOW A PERIOD OF FIXED TERM EXCLUSION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F370A0B-A132-4A24-B2D0-7E07D62502B1}"/>
              </a:ext>
            </a:extLst>
          </p:cNvPr>
          <p:cNvSpPr txBox="1"/>
          <p:nvPr/>
        </p:nvSpPr>
        <p:spPr>
          <a:xfrm>
            <a:off x="467543" y="3042548"/>
            <a:ext cx="8042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Make it clear that is what you are doing and record your reasons for that decision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 – discover of new evidence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3D97632-A0BC-4E7E-AB93-41A37D88A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855" y="3211717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65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BA9C098F-2FDD-48A3-837E-B362484FFB3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44088" y="1303783"/>
            <a:ext cx="8208144" cy="606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BEHAVIOUR OUTSIDE OF SCHOOL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30C8B46-413A-4E9A-BD56-864DEDDDE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2068801"/>
            <a:ext cx="7961232" cy="1855961"/>
          </a:xfrm>
        </p:spPr>
        <p:txBody>
          <a:bodyPr>
            <a:normAutofit/>
          </a:bodyPr>
          <a:lstStyle/>
          <a:p>
            <a:r>
              <a:rPr lang="en-GB" sz="1800" b="0" dirty="0"/>
              <a:t>There must be some NEXUS</a:t>
            </a:r>
            <a:br>
              <a:rPr lang="en-GB" sz="1800" b="0" dirty="0"/>
            </a:br>
            <a:r>
              <a:rPr lang="en-GB" sz="1800" b="0" dirty="0"/>
              <a:t/>
            </a:r>
            <a:br>
              <a:rPr lang="en-GB" sz="1800" b="0" dirty="0"/>
            </a:br>
            <a:r>
              <a:rPr lang="en-GB" sz="1800" b="0" dirty="0"/>
              <a:t>In uniform</a:t>
            </a:r>
            <a:br>
              <a:rPr lang="en-GB" sz="1800" b="0" dirty="0"/>
            </a:br>
            <a:r>
              <a:rPr lang="en-GB" sz="1800" b="0" dirty="0"/>
              <a:t>School trip</a:t>
            </a:r>
            <a:br>
              <a:rPr lang="en-GB" sz="1800" b="0" dirty="0"/>
            </a:br>
            <a:r>
              <a:rPr lang="en-GB" sz="1800" b="0" dirty="0"/>
              <a:t>Fight organised on school premises but took place before or after school or at weekend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CFCE634-FF97-436C-8879-C60ADAC1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678635"/>
            <a:ext cx="3522458" cy="286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61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620A856-13E7-4498-85F0-944325CAE9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928" y="1896147"/>
            <a:ext cx="8208144" cy="153285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Looking at:</a:t>
            </a:r>
          </a:p>
          <a:p>
            <a:r>
              <a:rPr lang="en-GB" dirty="0"/>
              <a:t>Investigation and evidence</a:t>
            </a:r>
          </a:p>
          <a:p>
            <a:r>
              <a:rPr lang="en-GB" dirty="0"/>
              <a:t>What to include in report</a:t>
            </a:r>
          </a:p>
          <a:p>
            <a:r>
              <a:rPr lang="en-GB" dirty="0"/>
              <a:t>What to look out for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DD1F302-6A2D-4BB5-A3B8-6EAC7C472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126" y="1234436"/>
            <a:ext cx="8208144" cy="619408"/>
          </a:xfrm>
        </p:spPr>
        <p:txBody>
          <a:bodyPr>
            <a:normAutofit/>
          </a:bodyPr>
          <a:lstStyle/>
          <a:p>
            <a:r>
              <a:rPr lang="en-GB" sz="2800" dirty="0"/>
              <a:t>THE MECHANICS OF EXCLUSION</a:t>
            </a:r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A549C1A0-1D48-4B77-A01F-554BF5034606}"/>
              </a:ext>
            </a:extLst>
          </p:cNvPr>
          <p:cNvSpPr txBox="1">
            <a:spLocks/>
          </p:cNvSpPr>
          <p:nvPr/>
        </p:nvSpPr>
        <p:spPr>
          <a:xfrm>
            <a:off x="467928" y="3471303"/>
            <a:ext cx="8208144" cy="28608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900" dirty="0"/>
              <a:t>INVESTIGATION AND ESTABLISHING FACTS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1800" b="0" dirty="0"/>
              <a:t>1. Colleagues  can investigate and report to Head Teacher</a:t>
            </a:r>
            <a:br>
              <a:rPr lang="en-GB" sz="1800" b="0" dirty="0"/>
            </a:br>
            <a:r>
              <a:rPr lang="en-GB" sz="1800" b="0" dirty="0"/>
              <a:t/>
            </a:r>
            <a:br>
              <a:rPr lang="en-GB" sz="1800" b="0" dirty="0"/>
            </a:br>
            <a:r>
              <a:rPr lang="en-GB" sz="1800" b="0" dirty="0"/>
              <a:t>2. Reports should be contemporaneous</a:t>
            </a:r>
          </a:p>
          <a:p>
            <a:endParaRPr lang="en-GB" sz="1800" b="0" dirty="0"/>
          </a:p>
          <a:p>
            <a:r>
              <a:rPr lang="en-GB" sz="1800" b="0" dirty="0"/>
              <a:t>3. Head Teacher should consider interviewing staff and pupils</a:t>
            </a:r>
          </a:p>
        </p:txBody>
      </p:sp>
    </p:spTree>
    <p:extLst>
      <p:ext uri="{BB962C8B-B14F-4D97-AF65-F5344CB8AC3E}">
        <p14:creationId xmlns:p14="http://schemas.microsoft.com/office/powerpoint/2010/main" val="1121953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BA9C098F-2FDD-48A3-837E-B362484FFB3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40795" y="1263935"/>
            <a:ext cx="8208144" cy="561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STANDARD OF PROOF – CIVIL STANDARD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193A3D-BFA9-4967-BBAC-BBB2631C788C}"/>
              </a:ext>
            </a:extLst>
          </p:cNvPr>
          <p:cNvSpPr txBox="1"/>
          <p:nvPr/>
        </p:nvSpPr>
        <p:spPr>
          <a:xfrm>
            <a:off x="570368" y="1955068"/>
            <a:ext cx="7550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the balance of probabilities, is it more likely than not that a fact is true?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Should accept something happened, if it is more likely than it did not?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5DC5CBF-5EC6-4C3E-9D88-632920665133}"/>
              </a:ext>
            </a:extLst>
          </p:cNvPr>
          <p:cNvSpPr txBox="1"/>
          <p:nvPr/>
        </p:nvSpPr>
        <p:spPr>
          <a:xfrm>
            <a:off x="467544" y="3415203"/>
            <a:ext cx="8208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It is unlawful to exclude for a non-disciplinary reason e.g. unable to cope with SEN 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6EB9934-E768-43F1-A73A-73A89AE3BB06}"/>
              </a:ext>
            </a:extLst>
          </p:cNvPr>
          <p:cNvSpPr txBox="1"/>
          <p:nvPr/>
        </p:nvSpPr>
        <p:spPr>
          <a:xfrm>
            <a:off x="570368" y="4629116"/>
            <a:ext cx="6120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Disability;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“sins of the father”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Low academic attainment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FE09AD-79CF-4219-896F-7A68B770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203" y="4455060"/>
            <a:ext cx="2381061" cy="158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6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57FBB6-8B6C-4EF1-9A33-2837E38F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26" y="1185934"/>
            <a:ext cx="8208000" cy="648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THE EXCLUSIONS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A88279-02E4-4D05-8968-AB47D585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2091350"/>
            <a:ext cx="8208000" cy="2932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Relevant to: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Maintained schools</a:t>
            </a:r>
          </a:p>
          <a:p>
            <a:endParaRPr lang="en-GB" sz="1800" dirty="0"/>
          </a:p>
          <a:p>
            <a:r>
              <a:rPr lang="en-GB" sz="1800" dirty="0"/>
              <a:t>Academies</a:t>
            </a:r>
          </a:p>
          <a:p>
            <a:endParaRPr lang="en-GB" sz="1800" dirty="0"/>
          </a:p>
          <a:p>
            <a:r>
              <a:rPr lang="en-GB" sz="1800" dirty="0"/>
              <a:t>Pupil referral units</a:t>
            </a:r>
          </a:p>
        </p:txBody>
      </p:sp>
    </p:spTree>
    <p:extLst>
      <p:ext uri="{BB962C8B-B14F-4D97-AF65-F5344CB8AC3E}">
        <p14:creationId xmlns:p14="http://schemas.microsoft.com/office/powerpoint/2010/main" val="252544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B58AD1-C6BD-46E3-9DC2-A9682346D2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4" y="1819749"/>
            <a:ext cx="8208144" cy="735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Excluded pupil should, where practical, be given the opportunity to present their case / version of events.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6BF3EBE9-A093-44D5-A388-D09F510A6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191288"/>
            <a:ext cx="8208144" cy="628461"/>
          </a:xfrm>
        </p:spPr>
        <p:txBody>
          <a:bodyPr>
            <a:normAutofit/>
          </a:bodyPr>
          <a:lstStyle/>
          <a:p>
            <a:r>
              <a:rPr lang="en-GB" sz="2800" dirty="0"/>
              <a:t>PUPIL VOICE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5CB282-6F62-4876-95E2-79DF86129AF8}"/>
              </a:ext>
            </a:extLst>
          </p:cNvPr>
          <p:cNvSpPr txBox="1"/>
          <p:nvPr/>
        </p:nvSpPr>
        <p:spPr>
          <a:xfrm>
            <a:off x="467544" y="2835925"/>
            <a:ext cx="8208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Head Teacher should always try to establish reasons for particular behaviour – e.g. bereavement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bullying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May still be appropriate to exclude but Head Teacher should record that such information has been considered. 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="" xmlns:a16="http://schemas.microsoft.com/office/drawing/2014/main" id="{E4626830-AE0F-467C-924D-56A6B4E4CA3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67544" y="4039874"/>
            <a:ext cx="8208144" cy="642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VULNERABLE PUPILS</a:t>
            </a:r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437C4AB1-4669-4921-95AD-7097A8EA5AD5}"/>
              </a:ext>
            </a:extLst>
          </p:cNvPr>
          <p:cNvSpPr txBox="1">
            <a:spLocks/>
          </p:cNvSpPr>
          <p:nvPr/>
        </p:nvSpPr>
        <p:spPr>
          <a:xfrm>
            <a:off x="467928" y="4834634"/>
            <a:ext cx="8208144" cy="7642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800" b="0" dirty="0"/>
              <a:t>Guidance is clear – PEX of pupils with EHCP or looked after children should be avoided if at all possible</a:t>
            </a:r>
          </a:p>
        </p:txBody>
      </p:sp>
    </p:spTree>
    <p:extLst>
      <p:ext uri="{BB962C8B-B14F-4D97-AF65-F5344CB8AC3E}">
        <p14:creationId xmlns:p14="http://schemas.microsoft.com/office/powerpoint/2010/main" val="3203299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5965D184-74E2-4A54-A558-5BEB770DAE7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67544" y="1220167"/>
            <a:ext cx="8208144" cy="525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PUPILS WITH EHCP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B5E451C9-5939-4976-A845-5A97E1D98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2100404"/>
            <a:ext cx="8208144" cy="2145671"/>
          </a:xfrm>
        </p:spPr>
        <p:txBody>
          <a:bodyPr>
            <a:normAutofit/>
          </a:bodyPr>
          <a:lstStyle/>
          <a:p>
            <a:r>
              <a:rPr lang="en-GB" sz="1800" b="0" dirty="0"/>
              <a:t>Head Teacher’s should work in partnership with others e.g. multi-agency assessment</a:t>
            </a:r>
            <a:br>
              <a:rPr lang="en-GB" sz="1800" b="0" dirty="0"/>
            </a:br>
            <a:r>
              <a:rPr lang="en-GB" sz="1800" b="0" dirty="0"/>
              <a:t/>
            </a:r>
            <a:br>
              <a:rPr lang="en-GB" sz="1800" b="0" dirty="0"/>
            </a:br>
            <a:r>
              <a:rPr lang="en-GB" sz="1800" b="0" dirty="0"/>
              <a:t>Consider alternatives to exclusion</a:t>
            </a:r>
            <a:br>
              <a:rPr lang="en-GB" sz="1800" b="0" dirty="0"/>
            </a:br>
            <a:r>
              <a:rPr lang="en-GB" sz="1800" b="0" dirty="0"/>
              <a:t/>
            </a:r>
            <a:br>
              <a:rPr lang="en-GB" sz="1800" b="0" dirty="0"/>
            </a:br>
            <a:r>
              <a:rPr lang="en-GB" sz="1800" b="0" dirty="0"/>
              <a:t>Consider early review of EHC plan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="" xmlns:a16="http://schemas.microsoft.com/office/drawing/2014/main" id="{E84C11A9-1ABA-4C62-ACB7-F8E6915CAE18}"/>
              </a:ext>
            </a:extLst>
          </p:cNvPr>
          <p:cNvSpPr txBox="1">
            <a:spLocks/>
          </p:cNvSpPr>
          <p:nvPr/>
        </p:nvSpPr>
        <p:spPr>
          <a:xfrm>
            <a:off x="467543" y="4068862"/>
            <a:ext cx="8386746" cy="96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LOOKED AFTER OR PREVIOUSLY LOOKED AFTER CHILDREN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FD22C3-ED11-4661-B818-3D4C6FD37BB0}"/>
              </a:ext>
            </a:extLst>
          </p:cNvPr>
          <p:cNvSpPr txBox="1"/>
          <p:nvPr/>
        </p:nvSpPr>
        <p:spPr>
          <a:xfrm>
            <a:off x="467544" y="5251011"/>
            <a:ext cx="76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LAC is at risk of exclusion then seek advice on strategies to support child</a:t>
            </a:r>
          </a:p>
        </p:txBody>
      </p:sp>
    </p:spTree>
    <p:extLst>
      <p:ext uri="{BB962C8B-B14F-4D97-AF65-F5344CB8AC3E}">
        <p14:creationId xmlns:p14="http://schemas.microsoft.com/office/powerpoint/2010/main" val="2703241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85D0F65-EC63-4192-B46F-B26FBC7FA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115" y="1206562"/>
            <a:ext cx="4520915" cy="574141"/>
          </a:xfrm>
        </p:spPr>
        <p:txBody>
          <a:bodyPr>
            <a:normAutofit/>
          </a:bodyPr>
          <a:lstStyle/>
          <a:p>
            <a:r>
              <a:rPr lang="en-GB" sz="2800" dirty="0"/>
              <a:t>NOTIFICATION OF PEX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DC8391-3FF4-448C-B9CD-9FFEFE65FC96}"/>
              </a:ext>
            </a:extLst>
          </p:cNvPr>
          <p:cNvSpPr txBox="1"/>
          <p:nvPr/>
        </p:nvSpPr>
        <p:spPr>
          <a:xfrm>
            <a:off x="570368" y="2037030"/>
            <a:ext cx="79489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PEX is the only reasonable response then HT must: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Notify parent(s), in writing and without delay AND set out clearly the reason for the PEX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Text?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Ideally – in person or by telephone on the day of decision and followed up in writing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Don’t send pupil away with the letter in their book bad (it’s been known)!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1E094CC-8938-4E75-967C-A2CEEAABB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775" y="3132770"/>
            <a:ext cx="2263365" cy="15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19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="" xmlns:a16="http://schemas.microsoft.com/office/drawing/2014/main" id="{A57C9F6C-7165-4669-8699-7D09185C7FD1}"/>
              </a:ext>
            </a:extLst>
          </p:cNvPr>
          <p:cNvSpPr txBox="1">
            <a:spLocks/>
          </p:cNvSpPr>
          <p:nvPr/>
        </p:nvSpPr>
        <p:spPr>
          <a:xfrm>
            <a:off x="386063" y="1234434"/>
            <a:ext cx="4520915" cy="574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/>
              <a:t>NOTIFICATION OF PEX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A3122C-2DF1-40C0-AA37-61C676B702CF}"/>
              </a:ext>
            </a:extLst>
          </p:cNvPr>
          <p:cNvSpPr txBox="1"/>
          <p:nvPr/>
        </p:nvSpPr>
        <p:spPr>
          <a:xfrm>
            <a:off x="467544" y="2136338"/>
            <a:ext cx="80962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Bear in mind responsibility to ensure a parent understands what has happened and why.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HT must be satisfied that the information has been properly communicated. Keep in mind possibility that English may not be first language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Must give parents information setting out their right to have the decision reviewed by GDC and their right to attend that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Detailed procedural rules set out in guidance at section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Make use of model letters on Essex schools INFOLINK</a:t>
            </a:r>
          </a:p>
        </p:txBody>
      </p:sp>
    </p:spTree>
    <p:extLst>
      <p:ext uri="{BB962C8B-B14F-4D97-AF65-F5344CB8AC3E}">
        <p14:creationId xmlns:p14="http://schemas.microsoft.com/office/powerpoint/2010/main" val="4075600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863871C-DC42-4C68-8449-B1A9CA299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2675" y="1957153"/>
            <a:ext cx="8313397" cy="650246"/>
          </a:xfrm>
        </p:spPr>
        <p:txBody>
          <a:bodyPr>
            <a:normAutofit/>
          </a:bodyPr>
          <a:lstStyle/>
          <a:p>
            <a:r>
              <a:rPr lang="en-GB" dirty="0"/>
              <a:t>HT must inform Governing Board of the PEX decision without delay and include a summary of reasons.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BD736FCB-CFED-4CCD-BA27-634882E90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28" y="1189302"/>
            <a:ext cx="8208144" cy="556034"/>
          </a:xfrm>
        </p:spPr>
        <p:txBody>
          <a:bodyPr>
            <a:normAutofit/>
          </a:bodyPr>
          <a:lstStyle/>
          <a:p>
            <a:r>
              <a:rPr lang="en-GB" sz="2800" dirty="0"/>
              <a:t>DON’T DELAY</a:t>
            </a:r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57C10E67-111A-4851-99B4-65C085AD0702}"/>
              </a:ext>
            </a:extLst>
          </p:cNvPr>
          <p:cNvSpPr txBox="1">
            <a:spLocks/>
          </p:cNvSpPr>
          <p:nvPr/>
        </p:nvSpPr>
        <p:spPr>
          <a:xfrm>
            <a:off x="467928" y="3215682"/>
            <a:ext cx="8208144" cy="601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/>
              <a:t>GDC TO CONVENE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8EFA713-EDCB-407B-A153-2617D8E1E51C}"/>
              </a:ext>
            </a:extLst>
          </p:cNvPr>
          <p:cNvSpPr txBox="1"/>
          <p:nvPr/>
        </p:nvSpPr>
        <p:spPr>
          <a:xfrm>
            <a:off x="467928" y="4130274"/>
            <a:ext cx="8208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Following PEX a Governing Body (GDC) must essentially consider the reinstatement of the excluded pupil within 15 school days of being notified of the decision to permanently exclude.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0C336F-F6E8-4692-B35E-616DE05D6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406" y="2546834"/>
            <a:ext cx="2305544" cy="133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0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205209BB-46F9-457A-B8E5-CFE9D6F22DD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67544" y="1303783"/>
            <a:ext cx="8208144" cy="57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PARALLEL CRIMINAL PROCEEDINGS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38BF8F8-7DC5-4F90-AA60-84AFCCDCFDAE}"/>
              </a:ext>
            </a:extLst>
          </p:cNvPr>
          <p:cNvSpPr txBox="1"/>
          <p:nvPr/>
        </p:nvSpPr>
        <p:spPr>
          <a:xfrm>
            <a:off x="467544" y="2046083"/>
            <a:ext cx="7432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PEX procedure should not be unduly delayed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HT can obtain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Link in with policies OIC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Seek advice from ELS</a:t>
            </a:r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CAE786D7-50A2-4846-9809-B36931A34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28" y="3796837"/>
            <a:ext cx="8208144" cy="601301"/>
          </a:xfrm>
        </p:spPr>
        <p:txBody>
          <a:bodyPr>
            <a:normAutofit/>
          </a:bodyPr>
          <a:lstStyle/>
          <a:p>
            <a:r>
              <a:rPr lang="en-GB" sz="2800" dirty="0"/>
              <a:t>FLOW CHART IN GUIDANCE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061CBDD-8D88-41CF-990F-A93E16EB1AC0}"/>
              </a:ext>
            </a:extLst>
          </p:cNvPr>
          <p:cNvSpPr txBox="1"/>
          <p:nvPr/>
        </p:nvSpPr>
        <p:spPr>
          <a:xfrm>
            <a:off x="467544" y="4537774"/>
            <a:ext cx="7912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Useful flow chart for GDC (ANNEX A) – Helpful for HT to be aware of the GDC obligations and it is appropriate for HT to speak up if he/she feels GDC is not properly constituted: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D76188F-DBAE-4AC0-8561-892A6699F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905" y="2473094"/>
            <a:ext cx="3419335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98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0E3AFF51-594E-4A3C-BF4E-BFDCB06CECC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b="1" cap="all" dirty="0"/>
              <a:t>Things to consider: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4DEB2D-32A3-40CE-96EF-8373B2B0D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4" y="2123415"/>
            <a:ext cx="8208144" cy="261117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GDC must have minimum of 3 appropriately trained governors</a:t>
            </a:r>
          </a:p>
          <a:p>
            <a:r>
              <a:rPr lang="en-GB" dirty="0"/>
              <a:t>GDC must/should convene within 15 school days of being notified of PEX</a:t>
            </a:r>
          </a:p>
          <a:p>
            <a:r>
              <a:rPr lang="en-GB" dirty="0"/>
              <a:t>Must try to convene earlier if PEX may result in pupil missing a public exam</a:t>
            </a:r>
          </a:p>
          <a:p>
            <a:r>
              <a:rPr lang="en-GB" dirty="0"/>
              <a:t>Parents must be invited to GDC meeting and given the right to make representations </a:t>
            </a:r>
          </a:p>
          <a:p>
            <a:r>
              <a:rPr lang="en-GB" dirty="0"/>
              <a:t>HT must attend GDC – also consider SENCO etc</a:t>
            </a:r>
          </a:p>
          <a:p>
            <a:r>
              <a:rPr lang="en-GB" dirty="0"/>
              <a:t>LA representative to be invited. If an academy, parents can request LA to attend BUT representative can only make representations with Governing Board’s consent. </a:t>
            </a:r>
          </a:p>
        </p:txBody>
      </p:sp>
    </p:spTree>
    <p:extLst>
      <p:ext uri="{BB962C8B-B14F-4D97-AF65-F5344CB8AC3E}">
        <p14:creationId xmlns:p14="http://schemas.microsoft.com/office/powerpoint/2010/main" val="3237647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503F0C69-029D-4215-ABAE-7047AEC0850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67544" y="1303783"/>
            <a:ext cx="8278104" cy="905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DOCUMENTS TO BE PRODUCED BY HEADTEACHER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14897F-CCF1-4856-A80F-3EE2D8DD796B}"/>
              </a:ext>
            </a:extLst>
          </p:cNvPr>
          <p:cNvSpPr txBox="1"/>
          <p:nvPr/>
        </p:nvSpPr>
        <p:spPr>
          <a:xfrm>
            <a:off x="552261" y="2444436"/>
            <a:ext cx="80534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HT report to GDC – reasons for exclusion: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Witness Statements;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EHCP;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Other pupils relevant information;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Behaviour policy, SEN policy or any other relevant policies e.g. drugs/weapons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GDC minutes to be given to IRP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1AE2870-1579-47BB-B595-38077464DBC9}"/>
              </a:ext>
            </a:extLst>
          </p:cNvPr>
          <p:cNvSpPr txBox="1"/>
          <p:nvPr/>
        </p:nvSpPr>
        <p:spPr>
          <a:xfrm>
            <a:off x="467544" y="4576527"/>
            <a:ext cx="813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aware that copies of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documents will be circulated to all parties and the excluded pupil is encouraged to be involved.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7383B7-84A3-4DAD-A5F7-C603D0829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457" y="1830480"/>
            <a:ext cx="1747271" cy="15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45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CC8452B-F5CE-4BE7-BB82-CE886C072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235743"/>
            <a:ext cx="8208144" cy="925744"/>
          </a:xfrm>
        </p:spPr>
        <p:txBody>
          <a:bodyPr>
            <a:noAutofit/>
          </a:bodyPr>
          <a:lstStyle/>
          <a:p>
            <a:r>
              <a:rPr lang="en-GB" sz="2800" dirty="0"/>
              <a:t>THIS MEANS THE EXCLUDED PUPIL IS ENTITLED TO KNOW: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F0905B-C055-456D-BDCF-23DA17AA0A58}"/>
              </a:ext>
            </a:extLst>
          </p:cNvPr>
          <p:cNvSpPr txBox="1"/>
          <p:nvPr/>
        </p:nvSpPr>
        <p:spPr>
          <a:xfrm>
            <a:off x="467544" y="2551837"/>
            <a:ext cx="78254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details of the allegation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 their accusers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content of all statements (staff and pupils)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 the statement maker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GDC should also accept any statement given in support of the character of the accused and give whatever weight it sees fit to that information. </a:t>
            </a:r>
          </a:p>
        </p:txBody>
      </p:sp>
    </p:spTree>
    <p:extLst>
      <p:ext uri="{BB962C8B-B14F-4D97-AF65-F5344CB8AC3E}">
        <p14:creationId xmlns:p14="http://schemas.microsoft.com/office/powerpoint/2010/main" val="135896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04BEA9C-1278-49AB-80AE-E34917B65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172423"/>
            <a:ext cx="8208144" cy="592248"/>
          </a:xfrm>
        </p:spPr>
        <p:txBody>
          <a:bodyPr>
            <a:normAutofit/>
          </a:bodyPr>
          <a:lstStyle/>
          <a:p>
            <a:r>
              <a:rPr lang="en-GB" sz="2800" dirty="0"/>
              <a:t>Statements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08C5AF-3CA9-4918-80AC-F627EA907AC4}"/>
              </a:ext>
            </a:extLst>
          </p:cNvPr>
          <p:cNvSpPr txBox="1"/>
          <p:nvPr/>
        </p:nvSpPr>
        <p:spPr>
          <a:xfrm>
            <a:off x="467544" y="1901227"/>
            <a:ext cx="82081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GDC should also accept an impact statement from the victim(s)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impact of the excluded pupils behaviour will, however be dealt with by the HT in his/her report to the Governors when looking at the second limb of the basic requirements: I.e. that the pupil should remain in school it will seriously affect the education of the pupil or others at the school.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is ok for the HT to ask a victim if they wish to set out their views in writing but care should be taken to ensure that a victim impact statement is not influenced in any 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written statements should be attributed, signed and dated. If there is good reason to anonymise a statement it should be dated and labelled in such a way that allows it to be distinguished from others and for the statement mater to be identified at a later stage if it becomes necessary.</a:t>
            </a:r>
          </a:p>
        </p:txBody>
      </p:sp>
    </p:spTree>
    <p:extLst>
      <p:ext uri="{BB962C8B-B14F-4D97-AF65-F5344CB8AC3E}">
        <p14:creationId xmlns:p14="http://schemas.microsoft.com/office/powerpoint/2010/main" val="87839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368341" y="1191635"/>
            <a:ext cx="8208144" cy="60649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LEGISLATION</a:t>
            </a:r>
            <a:r>
              <a:rPr lang="en-GB" sz="3000" b="1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01C6F7-350E-4F08-954B-35E1C3DC8255}"/>
              </a:ext>
            </a:extLst>
          </p:cNvPr>
          <p:cNvSpPr txBox="1"/>
          <p:nvPr/>
        </p:nvSpPr>
        <p:spPr>
          <a:xfrm>
            <a:off x="368340" y="2026872"/>
            <a:ext cx="8208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governed by various pieces of legislation:</a:t>
            </a:r>
          </a:p>
          <a:p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Acts of 1996, 2002 and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Inspections Act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Discipline (Pupil exclusions and reviews) (England) regulations 2012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3A4788-4B95-4723-8686-9C4A7775A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950" y="4286936"/>
            <a:ext cx="3621386" cy="20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05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D0CB965-8F85-4F48-965F-1D5C885F2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169" y="1146017"/>
            <a:ext cx="8208144" cy="1180723"/>
          </a:xfrm>
        </p:spPr>
        <p:txBody>
          <a:bodyPr>
            <a:normAutofit/>
          </a:bodyPr>
          <a:lstStyle/>
          <a:p>
            <a:r>
              <a:rPr lang="en-GB" sz="2800" dirty="0"/>
              <a:t>EVIDENCE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24D39BE-7923-43F5-8AEB-9199756B843E}"/>
              </a:ext>
            </a:extLst>
          </p:cNvPr>
          <p:cNvSpPr txBox="1"/>
          <p:nvPr/>
        </p:nvSpPr>
        <p:spPr>
          <a:xfrm>
            <a:off x="404169" y="1837854"/>
            <a:ext cx="6847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the HT’s decision to PEX is based on several breaches of policies, he/she must produce evidence to support each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GDC and IRP are also required to make findings on each.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addition to witness statements other evidence can be used to support the HT’s case for PEX.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Physical items should be retained if practical to do 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Photographs should be taken and labelled with the date, time and photographer.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CCTV should be retained and if auto delete is a possibility then screen shots should be taken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Facebook live, WhatsApp, Snapchat etc – video clips often short lived. Efforts should be made to retain this.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not possible, detailed contemporaneous statements of content should be obtained together with a brief explanation of why the physical evidence is not available.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8B40C7-478C-4B73-A067-0F45C171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702" y="1101353"/>
            <a:ext cx="1899417" cy="1266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82954D-5569-488D-B1ED-BBBDCEC96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764" y="3429000"/>
            <a:ext cx="1899417" cy="13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9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11F2840-C072-42CC-85D8-EBEF7AF10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211828"/>
            <a:ext cx="8208144" cy="1178287"/>
          </a:xfrm>
        </p:spPr>
        <p:txBody>
          <a:bodyPr>
            <a:noAutofit/>
          </a:bodyPr>
          <a:lstStyle/>
          <a:p>
            <a:r>
              <a:rPr lang="en-GB" sz="2800" dirty="0"/>
              <a:t>SUMMARY OF COMMON ISSUES THAT CAUSE EXCLUSION TO BE OVERTURNED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6562CD4-E6A9-4EA1-B21B-665C80427D4C}"/>
              </a:ext>
            </a:extLst>
          </p:cNvPr>
          <p:cNvSpPr txBox="1"/>
          <p:nvPr/>
        </p:nvSpPr>
        <p:spPr>
          <a:xfrm>
            <a:off x="467544" y="2403695"/>
            <a:ext cx="84229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Failure to give reasons for decision – HT and GDC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Failure to investigate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School introducing new reasons for exclusion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BIAS – don’t be overly familiar with GDC before, during or after hearing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Lack of evidence and undated or unsigned 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Failing to consider relevant information – commonly SEN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 considering alternatives to PEX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Untrained GDC members and not following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Decision maker having prior knowledge of child. Parent Governor on GDC.</a:t>
            </a:r>
          </a:p>
        </p:txBody>
      </p:sp>
    </p:spTree>
    <p:extLst>
      <p:ext uri="{BB962C8B-B14F-4D97-AF65-F5344CB8AC3E}">
        <p14:creationId xmlns:p14="http://schemas.microsoft.com/office/powerpoint/2010/main" val="663220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1CFA9B-2E93-43DC-B7BE-CB17465F1C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928" y="2842786"/>
            <a:ext cx="7662084" cy="1095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Speak to James Hutchon; </a:t>
            </a:r>
          </a:p>
          <a:p>
            <a:pPr marL="0" indent="0">
              <a:buNone/>
            </a:pPr>
            <a:r>
              <a:rPr lang="en-GB" dirty="0"/>
              <a:t>E: </a:t>
            </a:r>
            <a:r>
              <a:rPr lang="en-GB" dirty="0">
                <a:hlinkClick r:id="rId3"/>
              </a:rPr>
              <a:t>James.Hutchon@essex.gov.uk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T: 0333 013 9653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928" y="1558900"/>
            <a:ext cx="8208144" cy="718038"/>
          </a:xfrm>
        </p:spPr>
        <p:txBody>
          <a:bodyPr>
            <a:normAutofit/>
          </a:bodyPr>
          <a:lstStyle/>
          <a:p>
            <a:r>
              <a:rPr lang="en-GB" sz="2800" dirty="0"/>
              <a:t>For more information: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D41B72-3943-46F9-A956-95B7F8DF9F8F}"/>
              </a:ext>
            </a:extLst>
          </p:cNvPr>
          <p:cNvSpPr txBox="1"/>
          <p:nvPr/>
        </p:nvSpPr>
        <p:spPr>
          <a:xfrm>
            <a:off x="4753068" y="2860894"/>
            <a:ext cx="428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CB19E1-9C2D-48FD-B5C1-0BF6BEF21AFD}"/>
              </a:ext>
            </a:extLst>
          </p:cNvPr>
          <p:cNvSpPr txBox="1"/>
          <p:nvPr/>
        </p:nvSpPr>
        <p:spPr>
          <a:xfrm>
            <a:off x="5169528" y="2860894"/>
            <a:ext cx="3603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contact our helpline on;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T: 0333 013 2305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CF7889B-A15B-436A-BA4D-96602D9E6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404" y="4137518"/>
            <a:ext cx="3693814" cy="20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4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359286" y="1198612"/>
            <a:ext cx="8208144" cy="593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THE EXCLUSIONS GUIDANCE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9286" y="1912693"/>
            <a:ext cx="8208144" cy="4325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DfE guidance on exclusion</a:t>
            </a:r>
          </a:p>
          <a:p>
            <a:pPr marL="0" indent="0">
              <a:buNone/>
            </a:pPr>
            <a:r>
              <a:rPr lang="en-GB" dirty="0"/>
              <a:t>September 2017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https://www.gov.uk/government/publications/school-exclusion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F9EF82-8D48-4B7A-9059-36FA96ADBA65}"/>
              </a:ext>
            </a:extLst>
          </p:cNvPr>
          <p:cNvSpPr txBox="1"/>
          <p:nvPr/>
        </p:nvSpPr>
        <p:spPr>
          <a:xfrm>
            <a:off x="359286" y="3812715"/>
            <a:ext cx="7933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DfE guidance: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Shows the process of excluding a pupil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fairly strict set of rules.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Once HT is aware of behaviour that may warrant an exclusion it is vital the guidance is consulted and in the main, followed.</a:t>
            </a:r>
          </a:p>
        </p:txBody>
      </p:sp>
    </p:spTree>
    <p:extLst>
      <p:ext uri="{BB962C8B-B14F-4D97-AF65-F5344CB8AC3E}">
        <p14:creationId xmlns:p14="http://schemas.microsoft.com/office/powerpoint/2010/main" val="135762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B6975D3-6DFE-4EDC-A98E-6555742B9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69" y="1023711"/>
            <a:ext cx="410866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6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50C9E67-7485-4E4B-B634-C8EFEAEF4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009" y="1204696"/>
            <a:ext cx="8208144" cy="627152"/>
          </a:xfrm>
        </p:spPr>
        <p:txBody>
          <a:bodyPr>
            <a:normAutofit/>
          </a:bodyPr>
          <a:lstStyle/>
          <a:p>
            <a:r>
              <a:rPr lang="en-GB" sz="2800" dirty="0"/>
              <a:t>TODAY WILL FOCUS ON: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F6817C-834C-41AB-89D6-6800319099BE}"/>
              </a:ext>
            </a:extLst>
          </p:cNvPr>
          <p:cNvSpPr txBox="1"/>
          <p:nvPr/>
        </p:nvSpPr>
        <p:spPr>
          <a:xfrm>
            <a:off x="467544" y="1952562"/>
            <a:ext cx="716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Permanent exclusion (Guidance covers fixed term as well)</a:t>
            </a:r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F7F95659-4149-4C13-80DD-95D51AC27484}"/>
              </a:ext>
            </a:extLst>
          </p:cNvPr>
          <p:cNvSpPr txBox="1">
            <a:spLocks/>
          </p:cNvSpPr>
          <p:nvPr/>
        </p:nvSpPr>
        <p:spPr>
          <a:xfrm>
            <a:off x="467541" y="2637087"/>
            <a:ext cx="8208145" cy="1013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/>
              <a:t>THE GUIDANCE IS STATUTORY</a:t>
            </a:r>
            <a:br>
              <a:rPr lang="en-GB" sz="2800" dirty="0"/>
            </a:br>
            <a:r>
              <a:rPr lang="en-GB" sz="2800" dirty="0"/>
              <a:t>NOT ADVISORY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8268764C-D194-41EE-8209-9746B0E7CE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2" y="3891834"/>
            <a:ext cx="8208144" cy="1974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LOOK FOR THE WORDS</a:t>
            </a:r>
          </a:p>
          <a:p>
            <a:endParaRPr lang="en-GB" dirty="0"/>
          </a:p>
          <a:p>
            <a:r>
              <a:rPr lang="en-GB" b="1" u="sng" dirty="0"/>
              <a:t>MUST</a:t>
            </a:r>
          </a:p>
          <a:p>
            <a:pPr marL="0" indent="0">
              <a:buNone/>
            </a:pPr>
            <a:r>
              <a:rPr lang="en-GB" dirty="0"/>
              <a:t>     AND</a:t>
            </a:r>
          </a:p>
          <a:p>
            <a:r>
              <a:rPr lang="en-GB" b="1" u="sng" dirty="0"/>
              <a:t>SHOULD</a:t>
            </a:r>
          </a:p>
        </p:txBody>
      </p:sp>
    </p:spTree>
    <p:extLst>
      <p:ext uri="{BB962C8B-B14F-4D97-AF65-F5344CB8AC3E}">
        <p14:creationId xmlns:p14="http://schemas.microsoft.com/office/powerpoint/2010/main" val="39781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5ECE1E-4DD7-4E63-A7D0-C037FFC132B7}"/>
              </a:ext>
            </a:extLst>
          </p:cNvPr>
          <p:cNvSpPr txBox="1"/>
          <p:nvPr/>
        </p:nvSpPr>
        <p:spPr>
          <a:xfrm>
            <a:off x="467926" y="2349016"/>
            <a:ext cx="7831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not follow a mandatory instruction where the word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used, can leave you with little room for manoeuvre when your decision is later reviewed, either by the Governors or by any independent review panel.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first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HT/Governing Boards/Independent review panels and SEN experts;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have regard to the Guidance when carrying out their function in relation to exclusion </a:t>
            </a:r>
          </a:p>
        </p:txBody>
      </p:sp>
      <p:sp>
        <p:nvSpPr>
          <p:cNvPr id="9" name="Title 3">
            <a:extLst>
              <a:ext uri="{FF2B5EF4-FFF2-40B4-BE49-F238E27FC236}">
                <a16:creationId xmlns="" xmlns:a16="http://schemas.microsoft.com/office/drawing/2014/main" id="{E701383D-6188-48E8-8B9A-4BC5A0880A26}"/>
              </a:ext>
            </a:extLst>
          </p:cNvPr>
          <p:cNvSpPr txBox="1">
            <a:spLocks/>
          </p:cNvSpPr>
          <p:nvPr/>
        </p:nvSpPr>
        <p:spPr>
          <a:xfrm>
            <a:off x="359285" y="1187342"/>
            <a:ext cx="8313935" cy="1013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/>
              <a:t>THE GUIDANCE IS STATUTORY NOT ADVISORY</a:t>
            </a:r>
          </a:p>
        </p:txBody>
      </p:sp>
    </p:spTree>
    <p:extLst>
      <p:ext uri="{BB962C8B-B14F-4D97-AF65-F5344CB8AC3E}">
        <p14:creationId xmlns:p14="http://schemas.microsoft.com/office/powerpoint/2010/main" val="2727266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5758229-BDA7-4AC5-B516-7F26F86FF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009" y="1170454"/>
            <a:ext cx="8208144" cy="673729"/>
          </a:xfrm>
        </p:spPr>
        <p:txBody>
          <a:bodyPr>
            <a:normAutofit/>
          </a:bodyPr>
          <a:lstStyle/>
          <a:p>
            <a:r>
              <a:rPr lang="en-GB" sz="2800" dirty="0"/>
              <a:t>DEPARTING FROM THE GUIDANCE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FD26244-0723-4A54-BA21-ECF8F54C7313}"/>
              </a:ext>
            </a:extLst>
          </p:cNvPr>
          <p:cNvSpPr txBox="1"/>
          <p:nvPr/>
        </p:nvSpPr>
        <p:spPr>
          <a:xfrm>
            <a:off x="467544" y="2254313"/>
            <a:ext cx="7451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Guidance cannot cover every single 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will be rare occasions that might cause you to depart from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ever find yourself in that situation record your reasons and seek advice.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A0A370-270C-4572-BB20-B7FCAEBBA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85" y="3849401"/>
            <a:ext cx="3431264" cy="25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12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92A66"/>
      </a:dk1>
      <a:lt1>
        <a:srgbClr val="FFFFFF"/>
      </a:lt1>
      <a:dk2>
        <a:srgbClr val="FAB5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192A66"/>
      </a:dk1>
      <a:lt1>
        <a:srgbClr val="FFFFFF"/>
      </a:lt1>
      <a:dk2>
        <a:srgbClr val="FAB5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2094</Words>
  <Application>Microsoft Office PowerPoint</Application>
  <PresentationFormat>On-screen Show (4:3)</PresentationFormat>
  <Paragraphs>312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ＭＳ Ｐゴシック</vt:lpstr>
      <vt:lpstr>Arial</vt:lpstr>
      <vt:lpstr>Calibri</vt:lpstr>
      <vt:lpstr>Wingdings</vt:lpstr>
      <vt:lpstr>Office Theme</vt:lpstr>
      <vt:lpstr>1_Office Theme</vt:lpstr>
      <vt:lpstr>PowerPoint Presentation</vt:lpstr>
      <vt:lpstr>OBJECTIVES</vt:lpstr>
      <vt:lpstr>THE EXCLUSIONS PROCESS</vt:lpstr>
      <vt:lpstr>PowerPoint Presentation</vt:lpstr>
      <vt:lpstr>PowerPoint Presentation</vt:lpstr>
      <vt:lpstr>PowerPoint Presentation</vt:lpstr>
      <vt:lpstr>TODAY WILL FOCUS ON: </vt:lpstr>
      <vt:lpstr>PowerPoint Presentation</vt:lpstr>
      <vt:lpstr>DEPARTING FROM THE GUIDANCE</vt:lpstr>
      <vt:lpstr>PowerPoint Presentation</vt:lpstr>
      <vt:lpstr>PowerPoint Presentation</vt:lpstr>
      <vt:lpstr>BASIC STRUCTURE</vt:lpstr>
      <vt:lpstr>IF PERMENANT EXCLUSION IS THE ONLY VIABLE SANCTION IT MUST: </vt:lpstr>
      <vt:lpstr>A HIGH BAR</vt:lpstr>
      <vt:lpstr>DECISION HAS TO BE:</vt:lpstr>
      <vt:lpstr>SEN</vt:lpstr>
      <vt:lpstr>PRINCIPLES OF GOOD DECISION MAKING</vt:lpstr>
      <vt:lpstr>PUPIL DISCIPLINE COMMITTEE</vt:lpstr>
      <vt:lpstr>INDEPENDENT REVIEW PANEL (IRP)</vt:lpstr>
      <vt:lpstr>PowerPoint Presentation</vt:lpstr>
      <vt:lpstr>PowerPoint Presentation</vt:lpstr>
      <vt:lpstr>IRRATIONALITY – Did the GDC reply on irrelevant points?  Fail to take account of relevant points  or  Make a decision so unreasonable that no GDC acting reasonably could have made </vt:lpstr>
      <vt:lpstr>Not simply a minor breach of procedure but must impact on the quality of the decision.  </vt:lpstr>
      <vt:lpstr>Judge in own cause  Poor evidence gathering by school  Significant delay – GDC did not convene for 8 weeks  Headteacher’s PA acted as clerk  Governor had prior knowledge of child  </vt:lpstr>
      <vt:lpstr>PowerPoint Presentation</vt:lpstr>
      <vt:lpstr>IN EXCEPTIONAL CIRCUMSTANCES A PEX CAN IMMEDIATELY FOLLOW A PERIOD OF FIXED TERM EXCLUSION</vt:lpstr>
      <vt:lpstr>There must be some NEXUS  In uniform School trip Fight organised on school premises but took place before or after school or at weekend</vt:lpstr>
      <vt:lpstr>THE MECHANICS OF EXCLUSION</vt:lpstr>
      <vt:lpstr>PowerPoint Presentation</vt:lpstr>
      <vt:lpstr>PUPIL VOICE</vt:lpstr>
      <vt:lpstr>Head Teacher’s should work in partnership with others e.g. multi-agency assessment  Consider alternatives to exclusion  Consider early review of EHC plan</vt:lpstr>
      <vt:lpstr>NOTIFICATION OF PEX</vt:lpstr>
      <vt:lpstr>PowerPoint Presentation</vt:lpstr>
      <vt:lpstr>DON’T DELAY</vt:lpstr>
      <vt:lpstr>FLOW CHART IN GUIDANCE</vt:lpstr>
      <vt:lpstr>PowerPoint Presentation</vt:lpstr>
      <vt:lpstr>PowerPoint Presentation</vt:lpstr>
      <vt:lpstr>THIS MEANS THE EXCLUDED PUPIL IS ENTITLED TO KNOW:</vt:lpstr>
      <vt:lpstr>Statements</vt:lpstr>
      <vt:lpstr>EVIDENCE</vt:lpstr>
      <vt:lpstr>SUMMARY OF COMMON ISSUES THAT CAUSE EXCLUSION TO BE OVERTURNED</vt:lpstr>
      <vt:lpstr>For more information: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Hutchon, Paralegal/Legal Executive</dc:creator>
  <cp:lastModifiedBy>P Langmead</cp:lastModifiedBy>
  <cp:revision>113</cp:revision>
  <dcterms:created xsi:type="dcterms:W3CDTF">2019-06-06T23:48:25Z</dcterms:created>
  <dcterms:modified xsi:type="dcterms:W3CDTF">2019-06-12T16:46:39Z</dcterms:modified>
</cp:coreProperties>
</file>