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37" r:id="rId2"/>
    <p:sldId id="1024" r:id="rId3"/>
    <p:sldId id="1034" r:id="rId4"/>
    <p:sldId id="1035" r:id="rId5"/>
    <p:sldId id="103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72D5A5-AE39-4FD9-85F0-DC27FAA78B80}" v="2" dt="2025-11-04T13:39:34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59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676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1104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5DE308C-B312-464B-890D-448CCA822B7E}" type="slidenum">
              <a:rPr lang="en-GB" altLang="en-US">
                <a:solidFill>
                  <a:prstClr val="black"/>
                </a:solidFill>
              </a:rPr>
              <a:pPr/>
              <a:t>‹#›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386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06400" y="274638"/>
            <a:ext cx="11379200" cy="5364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459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sz="quarter" idx="10" hasCustomPrompt="1"/>
          </p:nvPr>
        </p:nvSpPr>
        <p:spPr>
          <a:xfrm>
            <a:off x="623392" y="1268413"/>
            <a:ext cx="10944192" cy="5256931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</a:lstStyle>
          <a:p>
            <a:pPr lvl="0"/>
            <a:r>
              <a:rPr lang="en-US" dirty="0"/>
              <a:t>Always use at least size 18 font</a:t>
            </a:r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623392" y="404664"/>
            <a:ext cx="10944192" cy="64807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43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38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522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25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29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79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22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9424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66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530" y="0"/>
            <a:ext cx="1995470" cy="14548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7801"/>
            <a:ext cx="1289957" cy="31601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0186" y="5894279"/>
            <a:ext cx="2541814" cy="96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82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teve.Phillips@css-essex.co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3E6F9-3FA3-47F8-41A6-1A98C07885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en-GB" sz="6600" b="1" dirty="0"/>
              <a:t>Essex Wide Reintegration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1051F2-A35E-4D01-A441-BB372BE856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GB" sz="3200" dirty="0"/>
              <a:t>and Essex Virtual Schools training and support offer</a:t>
            </a:r>
          </a:p>
        </p:txBody>
      </p:sp>
    </p:spTree>
    <p:extLst>
      <p:ext uri="{BB962C8B-B14F-4D97-AF65-F5344CB8AC3E}">
        <p14:creationId xmlns:p14="http://schemas.microsoft.com/office/powerpoint/2010/main" val="350958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C63211-C14D-D98E-29D1-987ABE1C0395}"/>
              </a:ext>
            </a:extLst>
          </p:cNvPr>
          <p:cNvSpPr txBox="1"/>
          <p:nvPr/>
        </p:nvSpPr>
        <p:spPr>
          <a:xfrm>
            <a:off x="951666" y="1991559"/>
            <a:ext cx="4749513" cy="286232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Lead Teacher </a:t>
            </a:r>
          </a:p>
          <a:p>
            <a:pPr algn="ctr"/>
            <a:r>
              <a:rPr lang="en-GB" dirty="0"/>
              <a:t>Oversight of reintegration student timetables and reintegration team timetables.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Liaising with IPES providers.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Monitoring student progress.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Delivering 1-2-1 student reintegration sessions.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Working with other agencies.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Supporting schools.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Overseeing Reintegration Support Plans.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A72487-AB5F-4473-DA4E-CAFD9D0A6E20}"/>
              </a:ext>
            </a:extLst>
          </p:cNvPr>
          <p:cNvSpPr txBox="1"/>
          <p:nvPr/>
        </p:nvSpPr>
        <p:spPr>
          <a:xfrm>
            <a:off x="0" y="5163335"/>
            <a:ext cx="3982278" cy="1477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Reintegration Tutor</a:t>
            </a:r>
          </a:p>
          <a:p>
            <a:pPr algn="ctr"/>
            <a:r>
              <a:rPr lang="en-GB" dirty="0"/>
              <a:t>Delivering 1-2-1 student reintegration mentoring sessions and support in schools, homes and the community. Updating Reintegration Support Plans.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5436F6-E8B6-5673-8500-F8967845094C}"/>
              </a:ext>
            </a:extLst>
          </p:cNvPr>
          <p:cNvSpPr txBox="1"/>
          <p:nvPr/>
        </p:nvSpPr>
        <p:spPr>
          <a:xfrm>
            <a:off x="4104861" y="5163335"/>
            <a:ext cx="3982278" cy="1477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Reintegration Tutor</a:t>
            </a:r>
          </a:p>
          <a:p>
            <a:pPr algn="ctr"/>
            <a:r>
              <a:rPr lang="en-GB" dirty="0"/>
              <a:t>Delivering 1-2-1 student reintegration mentoring sessions and support in schools, homes and the community. Updating Reintegration Support Plans.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DE9FB1-5011-5E54-F399-697A966F73C3}"/>
              </a:ext>
            </a:extLst>
          </p:cNvPr>
          <p:cNvSpPr txBox="1"/>
          <p:nvPr/>
        </p:nvSpPr>
        <p:spPr>
          <a:xfrm>
            <a:off x="8209722" y="5163335"/>
            <a:ext cx="3982278" cy="1477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Reintegration Tutor</a:t>
            </a:r>
          </a:p>
          <a:p>
            <a:pPr algn="ctr"/>
            <a:r>
              <a:rPr lang="en-GB" dirty="0"/>
              <a:t>Delivering 1-2-1 student reintegration mentoring sessions and support in schools, homes and the community. Updating Reintegration Support Plans.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B6E30F9C-3613-599F-E027-8613BEE73918}"/>
              </a:ext>
            </a:extLst>
          </p:cNvPr>
          <p:cNvSpPr/>
          <p:nvPr/>
        </p:nvSpPr>
        <p:spPr>
          <a:xfrm>
            <a:off x="3042755" y="1770442"/>
            <a:ext cx="616226" cy="18884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AF8A503F-B4FB-39C3-D02D-6F1209B6C24D}"/>
              </a:ext>
            </a:extLst>
          </p:cNvPr>
          <p:cNvSpPr/>
          <p:nvPr/>
        </p:nvSpPr>
        <p:spPr>
          <a:xfrm>
            <a:off x="1950644" y="4917021"/>
            <a:ext cx="616226" cy="18884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17D65AF7-83D8-BA79-1AF7-889BD642ADFB}"/>
              </a:ext>
            </a:extLst>
          </p:cNvPr>
          <p:cNvSpPr/>
          <p:nvPr/>
        </p:nvSpPr>
        <p:spPr>
          <a:xfrm>
            <a:off x="4757530" y="4903201"/>
            <a:ext cx="616226" cy="18884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206677CD-AD89-7281-D8CB-FDCBB64AB409}"/>
              </a:ext>
            </a:extLst>
          </p:cNvPr>
          <p:cNvSpPr/>
          <p:nvPr/>
        </p:nvSpPr>
        <p:spPr>
          <a:xfrm rot="17577438">
            <a:off x="6968955" y="2884004"/>
            <a:ext cx="616226" cy="289560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0BD781-9755-833A-546D-97CBCEC24046}"/>
              </a:ext>
            </a:extLst>
          </p:cNvPr>
          <p:cNvSpPr txBox="1"/>
          <p:nvPr/>
        </p:nvSpPr>
        <p:spPr>
          <a:xfrm>
            <a:off x="7421111" y="1770442"/>
            <a:ext cx="3765754" cy="1477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Steve Phillips </a:t>
            </a:r>
            <a:r>
              <a:rPr lang="en-GB" dirty="0"/>
              <a:t>Senior Deputy Head</a:t>
            </a:r>
          </a:p>
          <a:p>
            <a:pPr algn="ctr"/>
            <a:r>
              <a:rPr lang="en-GB" dirty="0"/>
              <a:t>BAP representative</a:t>
            </a:r>
          </a:p>
          <a:p>
            <a:pPr algn="ctr"/>
            <a:r>
              <a:rPr lang="en-GB" dirty="0"/>
              <a:t>Essex PRU Link</a:t>
            </a:r>
          </a:p>
          <a:p>
            <a:pPr algn="ctr"/>
            <a:r>
              <a:rPr lang="en-GB" dirty="0"/>
              <a:t>School Identification Support</a:t>
            </a:r>
          </a:p>
          <a:p>
            <a:pPr algn="ctr"/>
            <a:r>
              <a:rPr lang="en-GB" dirty="0"/>
              <a:t>Strategy / review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C6629C28-4247-7ED7-57AE-6BD17AAE4091}"/>
              </a:ext>
            </a:extLst>
          </p:cNvPr>
          <p:cNvSpPr/>
          <p:nvPr/>
        </p:nvSpPr>
        <p:spPr>
          <a:xfrm rot="3684808">
            <a:off x="6246284" y="1771962"/>
            <a:ext cx="616226" cy="160754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FD95CBB7-89F3-A950-2546-110318C68E03}"/>
              </a:ext>
            </a:extLst>
          </p:cNvPr>
          <p:cNvSpPr/>
          <p:nvPr/>
        </p:nvSpPr>
        <p:spPr>
          <a:xfrm rot="6490789">
            <a:off x="6087689" y="1116732"/>
            <a:ext cx="616226" cy="115471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663F10-72C2-3B87-5313-5FFDD3210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63287" cy="1450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88D47A-E367-1708-48BF-5095BC596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666" y="-104302"/>
            <a:ext cx="10515600" cy="1325563"/>
          </a:xfrm>
        </p:spPr>
        <p:txBody>
          <a:bodyPr/>
          <a:lstStyle/>
          <a:p>
            <a:pPr algn="ctr"/>
            <a:r>
              <a:rPr lang="en-GB" b="1" dirty="0"/>
              <a:t>The CSS Reintegration Project Team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96B915-83AD-457B-C030-ED64FE7D5598}"/>
              </a:ext>
            </a:extLst>
          </p:cNvPr>
          <p:cNvSpPr txBox="1"/>
          <p:nvPr/>
        </p:nvSpPr>
        <p:spPr>
          <a:xfrm>
            <a:off x="1618234" y="1086350"/>
            <a:ext cx="3765754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Jenny Clegg </a:t>
            </a:r>
            <a:r>
              <a:rPr lang="en-GB" dirty="0"/>
              <a:t>CSS </a:t>
            </a:r>
            <a:r>
              <a:rPr lang="en-GB" sz="1600" dirty="0"/>
              <a:t>Deputy Head</a:t>
            </a:r>
          </a:p>
          <a:p>
            <a:pPr algn="ctr"/>
            <a:r>
              <a:rPr lang="en-GB" dirty="0"/>
              <a:t>Project Lead</a:t>
            </a:r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387D2A-4B31-5AAE-1141-CDD122373CA4}"/>
              </a:ext>
            </a:extLst>
          </p:cNvPr>
          <p:cNvSpPr txBox="1"/>
          <p:nvPr/>
        </p:nvSpPr>
        <p:spPr>
          <a:xfrm>
            <a:off x="8819534" y="3706761"/>
            <a:ext cx="26477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Staff in the orange boxes will be working solely on the </a:t>
            </a:r>
            <a:r>
              <a:rPr lang="en-GB"/>
              <a:t>Reintegration Project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8130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39058E-ACCD-FBF6-7936-99180368891C}"/>
              </a:ext>
            </a:extLst>
          </p:cNvPr>
          <p:cNvSpPr txBox="1"/>
          <p:nvPr/>
        </p:nvSpPr>
        <p:spPr>
          <a:xfrm>
            <a:off x="231701" y="2722147"/>
            <a:ext cx="1823130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 deemed ready to return to mainstream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804541-F6D7-BEE6-13CB-034FE86DF949}"/>
              </a:ext>
            </a:extLst>
          </p:cNvPr>
          <p:cNvSpPr txBox="1"/>
          <p:nvPr/>
        </p:nvSpPr>
        <p:spPr>
          <a:xfrm>
            <a:off x="2546341" y="2794832"/>
            <a:ext cx="1796310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School approached and Identified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2A5FB2-28D8-B2E9-7FB3-0D7CF28DC70B}"/>
              </a:ext>
            </a:extLst>
          </p:cNvPr>
          <p:cNvSpPr txBox="1"/>
          <p:nvPr/>
        </p:nvSpPr>
        <p:spPr>
          <a:xfrm>
            <a:off x="4839295" y="2835514"/>
            <a:ext cx="4656213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12-week Reintegration Trial Placement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 similar)</a:t>
            </a:r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AF0D83A2-465C-71CB-EB43-7CA3F86B3E60}"/>
              </a:ext>
            </a:extLst>
          </p:cNvPr>
          <p:cNvSpPr/>
          <p:nvPr/>
        </p:nvSpPr>
        <p:spPr>
          <a:xfrm>
            <a:off x="1877963" y="3938870"/>
            <a:ext cx="9763429" cy="178295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C5CCB9BC-1AF1-BA9D-E75F-3F06C296DA04}"/>
              </a:ext>
            </a:extLst>
          </p:cNvPr>
          <p:cNvSpPr/>
          <p:nvPr/>
        </p:nvSpPr>
        <p:spPr>
          <a:xfrm>
            <a:off x="2178378" y="3025578"/>
            <a:ext cx="248265" cy="31646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DEAFB263-5100-08FA-D663-7AEA285BE9D8}"/>
              </a:ext>
            </a:extLst>
          </p:cNvPr>
          <p:cNvSpPr/>
          <p:nvPr/>
        </p:nvSpPr>
        <p:spPr>
          <a:xfrm>
            <a:off x="4462350" y="3011084"/>
            <a:ext cx="248265" cy="31646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38312BF0-BA78-4F82-C11C-3DB176960503}"/>
              </a:ext>
            </a:extLst>
          </p:cNvPr>
          <p:cNvSpPr/>
          <p:nvPr/>
        </p:nvSpPr>
        <p:spPr>
          <a:xfrm>
            <a:off x="9765357" y="3011084"/>
            <a:ext cx="248265" cy="31646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DAD80D-3851-8FFA-32DD-7A87DF128189}"/>
              </a:ext>
            </a:extLst>
          </p:cNvPr>
          <p:cNvSpPr txBox="1"/>
          <p:nvPr/>
        </p:nvSpPr>
        <p:spPr>
          <a:xfrm>
            <a:off x="10185149" y="2722147"/>
            <a:ext cx="1456245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Post placement Support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7866942-4AC2-4C2D-1366-132DCEE592F2}"/>
              </a:ext>
            </a:extLst>
          </p:cNvPr>
          <p:cNvCxnSpPr>
            <a:cxnSpLocks/>
          </p:cNvCxnSpPr>
          <p:nvPr/>
        </p:nvCxnSpPr>
        <p:spPr>
          <a:xfrm flipV="1">
            <a:off x="4839295" y="3611927"/>
            <a:ext cx="0" cy="161362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824FADD4-5498-97D8-EE55-376AA4A59236}"/>
              </a:ext>
            </a:extLst>
          </p:cNvPr>
          <p:cNvSpPr txBox="1"/>
          <p:nvPr/>
        </p:nvSpPr>
        <p:spPr>
          <a:xfrm>
            <a:off x="3958660" y="5365296"/>
            <a:ext cx="201561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 goes on roll of school as dual reg subsidiary / CSS dual reg main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51E45AB-D96C-8DC4-2A94-321697C365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129" y="3611927"/>
            <a:ext cx="231668" cy="173141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9849768-E459-7616-B7D1-A8FBB7558666}"/>
              </a:ext>
            </a:extLst>
          </p:cNvPr>
          <p:cNvSpPr txBox="1"/>
          <p:nvPr/>
        </p:nvSpPr>
        <p:spPr>
          <a:xfrm>
            <a:off x="1082688" y="5374429"/>
            <a:ext cx="2015612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 goes on CSS roll as single registration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DF20F86-1DA2-4316-B98D-93D532F58ABB}"/>
              </a:ext>
            </a:extLst>
          </p:cNvPr>
          <p:cNvCxnSpPr>
            <a:cxnSpLocks/>
          </p:cNvCxnSpPr>
          <p:nvPr/>
        </p:nvCxnSpPr>
        <p:spPr>
          <a:xfrm flipV="1">
            <a:off x="9495508" y="3553032"/>
            <a:ext cx="0" cy="13336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83C0049-B219-7DEF-4CDF-E59423828C69}"/>
              </a:ext>
            </a:extLst>
          </p:cNvPr>
          <p:cNvSpPr txBox="1"/>
          <p:nvPr/>
        </p:nvSpPr>
        <p:spPr>
          <a:xfrm>
            <a:off x="8032992" y="4963566"/>
            <a:ext cx="307632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successful, student goes on roll of school as single registration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DE599E-9533-93C5-7437-551FDF44957C}"/>
              </a:ext>
            </a:extLst>
          </p:cNvPr>
          <p:cNvSpPr txBox="1"/>
          <p:nvPr/>
        </p:nvSpPr>
        <p:spPr>
          <a:xfrm>
            <a:off x="2293315" y="3870713"/>
            <a:ext cx="878461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CSS provide mentoring and support, in the home and in school.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1C175D-342C-AAE0-4401-93B400C97F21}"/>
              </a:ext>
            </a:extLst>
          </p:cNvPr>
          <p:cNvSpPr txBox="1"/>
          <p:nvPr/>
        </p:nvSpPr>
        <p:spPr>
          <a:xfrm>
            <a:off x="6159595" y="1350088"/>
            <a:ext cx="2015612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School can end the placement at any time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4F7FA83-DFCF-00A8-079D-CFFAF0A6FF8D}"/>
              </a:ext>
            </a:extLst>
          </p:cNvPr>
          <p:cNvCxnSpPr>
            <a:cxnSpLocks/>
          </p:cNvCxnSpPr>
          <p:nvPr/>
        </p:nvCxnSpPr>
        <p:spPr>
          <a:xfrm>
            <a:off x="7176918" y="2378488"/>
            <a:ext cx="0" cy="4570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FEBB375-DD22-883E-5734-1166C9A697E6}"/>
              </a:ext>
            </a:extLst>
          </p:cNvPr>
          <p:cNvSpPr txBox="1"/>
          <p:nvPr/>
        </p:nvSpPr>
        <p:spPr>
          <a:xfrm>
            <a:off x="3037425" y="2390400"/>
            <a:ext cx="963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D970AE3-8C99-C867-1BFD-5E632C60A374}"/>
              </a:ext>
            </a:extLst>
          </p:cNvPr>
          <p:cNvSpPr txBox="1"/>
          <p:nvPr/>
        </p:nvSpPr>
        <p:spPr>
          <a:xfrm>
            <a:off x="777441" y="2390566"/>
            <a:ext cx="963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535DC3-1A1B-2ED9-B7A5-50CAA5CFCA91}"/>
              </a:ext>
            </a:extLst>
          </p:cNvPr>
          <p:cNvSpPr txBox="1"/>
          <p:nvPr/>
        </p:nvSpPr>
        <p:spPr>
          <a:xfrm>
            <a:off x="6203842" y="2403590"/>
            <a:ext cx="963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DCD3244-98EF-57A2-071F-0CB2FFD49F65}"/>
              </a:ext>
            </a:extLst>
          </p:cNvPr>
          <p:cNvSpPr txBox="1"/>
          <p:nvPr/>
        </p:nvSpPr>
        <p:spPr>
          <a:xfrm>
            <a:off x="10352853" y="2336784"/>
            <a:ext cx="963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Phase 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751250F-2EB5-92E0-6351-13FFDD6238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1" y="225758"/>
            <a:ext cx="3364858" cy="176566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4C04DF-DD26-3191-2649-3B733ED63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898" y="12068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/>
              <a:t>Brief overview of reintegration process: </a:t>
            </a:r>
          </a:p>
        </p:txBody>
      </p:sp>
    </p:spTree>
    <p:extLst>
      <p:ext uri="{BB962C8B-B14F-4D97-AF65-F5344CB8AC3E}">
        <p14:creationId xmlns:p14="http://schemas.microsoft.com/office/powerpoint/2010/main" val="327051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1929E7D-389E-5728-DF31-E71DAA50E3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118" y="0"/>
            <a:ext cx="2466882" cy="12944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3D06DF-59C3-DE60-2D8F-7167BB398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4588" y="461233"/>
            <a:ext cx="4923542" cy="1666465"/>
          </a:xfrm>
          <a:solidFill>
            <a:srgbClr val="33CCCC"/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sz="4800" b="1" dirty="0"/>
              <a:t>Free training and</a:t>
            </a:r>
            <a:br>
              <a:rPr lang="en-GB" sz="4800" b="1" dirty="0"/>
            </a:br>
            <a:r>
              <a:rPr lang="en-GB" sz="4800" b="1" dirty="0"/>
              <a:t>Support Offer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6AA7E74-CE50-E67E-66E0-3FA939CDAA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05" y="154110"/>
            <a:ext cx="3917508" cy="2207253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79B49D-380D-4741-1BE4-2C42D1548A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789" y="2615381"/>
            <a:ext cx="10671865" cy="347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170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4ABCA-9AEB-DC01-6D7D-E419EA37F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220" y="1525330"/>
            <a:ext cx="10515600" cy="1325563"/>
          </a:xfrm>
        </p:spPr>
        <p:txBody>
          <a:bodyPr>
            <a:normAutofit/>
          </a:bodyPr>
          <a:lstStyle/>
          <a:p>
            <a:r>
              <a:rPr lang="en-GB" sz="6600" b="1" dirty="0">
                <a:solidFill>
                  <a:schemeClr val="accent1"/>
                </a:solidFill>
                <a:hlinkClick r:id="rId2"/>
              </a:rPr>
              <a:t>Steve.Phillips@css-essex.co.uk</a:t>
            </a:r>
            <a:endParaRPr lang="en-GB" sz="6600" b="1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BF3E52-F73A-B8E8-2D51-48964C5CB7D8}"/>
              </a:ext>
            </a:extLst>
          </p:cNvPr>
          <p:cNvSpPr txBox="1"/>
          <p:nvPr/>
        </p:nvSpPr>
        <p:spPr>
          <a:xfrm>
            <a:off x="2930013" y="3429000"/>
            <a:ext cx="5732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Or ring me on 07484 083863</a:t>
            </a:r>
          </a:p>
        </p:txBody>
      </p:sp>
    </p:spTree>
    <p:extLst>
      <p:ext uri="{BB962C8B-B14F-4D97-AF65-F5344CB8AC3E}">
        <p14:creationId xmlns:p14="http://schemas.microsoft.com/office/powerpoint/2010/main" val="142170226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BCE975D-1544-4D00-8C42-47B1E97278F8}" vid="{3D5FBE6D-43F4-4201-8EFE-048CFD28B7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1_Office Theme</vt:lpstr>
      <vt:lpstr>Essex Wide Reintegration Project</vt:lpstr>
      <vt:lpstr>The CSS Reintegration Project Team</vt:lpstr>
      <vt:lpstr>Brief overview of reintegration process: </vt:lpstr>
      <vt:lpstr>Free training and Support Offer</vt:lpstr>
      <vt:lpstr>Steve.Phillips@css-essex.co.uk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Phillips - Senior Deputy Head of Service</dc:creator>
  <cp:lastModifiedBy>Pam Langmead</cp:lastModifiedBy>
  <cp:revision>5</cp:revision>
  <dcterms:created xsi:type="dcterms:W3CDTF">2025-10-09T11:23:32Z</dcterms:created>
  <dcterms:modified xsi:type="dcterms:W3CDTF">2025-11-05T14:59:27Z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f73932d-226f-41c5-a47e-be9c50287c70_Enabled">
    <vt:lpwstr>true</vt:lpwstr>
  </property>
  <property fmtid="{D5CDD505-2E9C-101B-9397-08002B2CF9AE}" pid="3" name="MSIP_Label_df73932d-226f-41c5-a47e-be9c50287c70_SetDate">
    <vt:lpwstr>2025-10-09T11:25:19Z</vt:lpwstr>
  </property>
  <property fmtid="{D5CDD505-2E9C-101B-9397-08002B2CF9AE}" pid="4" name="MSIP_Label_df73932d-226f-41c5-a47e-be9c50287c70_Method">
    <vt:lpwstr>Standard</vt:lpwstr>
  </property>
  <property fmtid="{D5CDD505-2E9C-101B-9397-08002B2CF9AE}" pid="5" name="MSIP_Label_df73932d-226f-41c5-a47e-be9c50287c70_Name">
    <vt:lpwstr>Public</vt:lpwstr>
  </property>
  <property fmtid="{D5CDD505-2E9C-101B-9397-08002B2CF9AE}" pid="6" name="MSIP_Label_df73932d-226f-41c5-a47e-be9c50287c70_SiteId">
    <vt:lpwstr>9f3eb894-3fe5-4ef8-82bf-be75c75a3176</vt:lpwstr>
  </property>
  <property fmtid="{D5CDD505-2E9C-101B-9397-08002B2CF9AE}" pid="7" name="MSIP_Label_df73932d-226f-41c5-a47e-be9c50287c70_ActionId">
    <vt:lpwstr>baeb05d7-4347-4a94-b77a-457472647bd5</vt:lpwstr>
  </property>
  <property fmtid="{D5CDD505-2E9C-101B-9397-08002B2CF9AE}" pid="8" name="MSIP_Label_df73932d-226f-41c5-a47e-be9c50287c70_ContentBits">
    <vt:lpwstr>0</vt:lpwstr>
  </property>
  <property fmtid="{D5CDD505-2E9C-101B-9397-08002B2CF9AE}" pid="9" name="MSIP_Label_df73932d-226f-41c5-a47e-be9c50287c70_Tag">
    <vt:lpwstr>10, 3, 0, 1</vt:lpwstr>
  </property>
</Properties>
</file>