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8" r:id="rId3"/>
  </p:sldMasterIdLst>
  <p:notesMasterIdLst>
    <p:notesMasterId r:id="rId21"/>
  </p:notesMasterIdLst>
  <p:sldIdLst>
    <p:sldId id="257" r:id="rId4"/>
    <p:sldId id="266" r:id="rId5"/>
    <p:sldId id="271" r:id="rId6"/>
    <p:sldId id="272" r:id="rId7"/>
    <p:sldId id="273" r:id="rId8"/>
    <p:sldId id="274" r:id="rId9"/>
    <p:sldId id="267" r:id="rId10"/>
    <p:sldId id="259" r:id="rId11"/>
    <p:sldId id="275" r:id="rId12"/>
    <p:sldId id="261" r:id="rId13"/>
    <p:sldId id="278" r:id="rId14"/>
    <p:sldId id="279" r:id="rId15"/>
    <p:sldId id="270" r:id="rId16"/>
    <p:sldId id="277" r:id="rId17"/>
    <p:sldId id="269" r:id="rId18"/>
    <p:sldId id="280" r:id="rId19"/>
    <p:sldId id="281" r:id="rId2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779DC464-F50F-4300-9802-9061C58B385D}" type="datetimeFigureOut">
              <a:rPr lang="en-GB" smtClean="0"/>
              <a:t>07/03/2019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7D00842-3FDD-48B0-83CB-20F37F4913DB}" type="slidenum">
              <a:rPr lang="en-GB" smtClean="0"/>
              <a:t>‹#›</a:t>
            </a:fld>
            <a:endParaRPr lang="en-GB"/>
          </a:p>
        </p:txBody>
      </p:sp>
    </p:spTree>
    <p:extLst>
      <p:ext uri="{BB962C8B-B14F-4D97-AF65-F5344CB8AC3E}">
        <p14:creationId xmlns:p14="http://schemas.microsoft.com/office/powerpoint/2010/main" val="176272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smtClean="0"/>
              <a:t>Handout – District</a:t>
            </a:r>
            <a:r>
              <a:rPr lang="en-GB" baseline="0" dirty="0" smtClean="0"/>
              <a:t> Level Handouts of Teams and names professionals. Photos if possible. </a:t>
            </a:r>
            <a:endParaRPr lang="en-GB" dirty="0"/>
          </a:p>
        </p:txBody>
      </p:sp>
      <p:sp>
        <p:nvSpPr>
          <p:cNvPr id="4" name="Slide Number Placeholder 3"/>
          <p:cNvSpPr>
            <a:spLocks noGrp="1"/>
          </p:cNvSpPr>
          <p:nvPr>
            <p:ph type="sldNum" sz="quarter" idx="10"/>
          </p:nvPr>
        </p:nvSpPr>
        <p:spPr/>
        <p:txBody>
          <a:bodyPr/>
          <a:lstStyle/>
          <a:p>
            <a:fld id="{07D00842-3FDD-48B0-83CB-20F37F4913DB}" type="slidenum">
              <a:rPr lang="en-GB" smtClean="0"/>
              <a:t>5</a:t>
            </a:fld>
            <a:endParaRPr lang="en-GB"/>
          </a:p>
        </p:txBody>
      </p:sp>
    </p:spTree>
    <p:extLst>
      <p:ext uri="{BB962C8B-B14F-4D97-AF65-F5344CB8AC3E}">
        <p14:creationId xmlns:p14="http://schemas.microsoft.com/office/powerpoint/2010/main" val="41009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smtClean="0"/>
              <a:t>Handout of the Team Structure</a:t>
            </a:r>
            <a:r>
              <a:rPr lang="en-GB" baseline="0" dirty="0" smtClean="0"/>
              <a:t> and points of contact </a:t>
            </a:r>
          </a:p>
          <a:p>
            <a:r>
              <a:rPr lang="en-GB" baseline="0" dirty="0" smtClean="0"/>
              <a:t>Take Risk Advert Primary Resources </a:t>
            </a:r>
          </a:p>
          <a:p>
            <a:r>
              <a:rPr lang="en-GB" baseline="0" dirty="0" smtClean="0"/>
              <a:t>Talk about Family Hubs and Healthy Family Drop In’s</a:t>
            </a:r>
            <a:endParaRPr lang="en-GB" dirty="0"/>
          </a:p>
        </p:txBody>
      </p:sp>
      <p:sp>
        <p:nvSpPr>
          <p:cNvPr id="4" name="Slide Number Placeholder 3"/>
          <p:cNvSpPr>
            <a:spLocks noGrp="1"/>
          </p:cNvSpPr>
          <p:nvPr>
            <p:ph type="sldNum" sz="quarter" idx="10"/>
          </p:nvPr>
        </p:nvSpPr>
        <p:spPr/>
        <p:txBody>
          <a:bodyPr/>
          <a:lstStyle/>
          <a:p>
            <a:fld id="{07D00842-3FDD-48B0-83CB-20F37F4913DB}" type="slidenum">
              <a:rPr lang="en-GB" smtClean="0"/>
              <a:t>8</a:t>
            </a:fld>
            <a:endParaRPr lang="en-GB"/>
          </a:p>
        </p:txBody>
      </p:sp>
    </p:spTree>
    <p:extLst>
      <p:ext uri="{BB962C8B-B14F-4D97-AF65-F5344CB8AC3E}">
        <p14:creationId xmlns:p14="http://schemas.microsoft.com/office/powerpoint/2010/main" val="135198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smtClean="0"/>
              <a:t>Identified</a:t>
            </a:r>
            <a:r>
              <a:rPr lang="en-GB" baseline="0" dirty="0" smtClean="0"/>
              <a:t> by School Nursing, Healthy Schools Offer. </a:t>
            </a:r>
          </a:p>
          <a:p>
            <a:r>
              <a:rPr lang="en-GB" baseline="0" dirty="0" smtClean="0"/>
              <a:t>Copy of the referral forms to give out or refer via a school nurse</a:t>
            </a:r>
          </a:p>
          <a:p>
            <a:r>
              <a:rPr lang="en-GB" baseline="0" dirty="0" smtClean="0"/>
              <a:t>List of Healthy Family Drop In’s – Which ones have hearing tests? </a:t>
            </a:r>
          </a:p>
          <a:p>
            <a:r>
              <a:rPr lang="en-GB" baseline="0" dirty="0" smtClean="0"/>
              <a:t>Generic Email Address Business Cards </a:t>
            </a:r>
          </a:p>
          <a:p>
            <a:endParaRPr lang="en-GB" baseline="0" dirty="0" smtClean="0"/>
          </a:p>
        </p:txBody>
      </p:sp>
      <p:sp>
        <p:nvSpPr>
          <p:cNvPr id="4" name="Slide Number Placeholder 3"/>
          <p:cNvSpPr>
            <a:spLocks noGrp="1"/>
          </p:cNvSpPr>
          <p:nvPr>
            <p:ph type="sldNum" sz="quarter" idx="10"/>
          </p:nvPr>
        </p:nvSpPr>
        <p:spPr/>
        <p:txBody>
          <a:bodyPr/>
          <a:lstStyle/>
          <a:p>
            <a:fld id="{07D00842-3FDD-48B0-83CB-20F37F4913DB}" type="slidenum">
              <a:rPr lang="en-GB" smtClean="0"/>
              <a:t>10</a:t>
            </a:fld>
            <a:endParaRPr lang="en-GB"/>
          </a:p>
        </p:txBody>
      </p:sp>
    </p:spTree>
    <p:extLst>
      <p:ext uri="{BB962C8B-B14F-4D97-AF65-F5344CB8AC3E}">
        <p14:creationId xmlns:p14="http://schemas.microsoft.com/office/powerpoint/2010/main" val="108912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smtClean="0"/>
              <a:t>Print</a:t>
            </a:r>
            <a:r>
              <a:rPr lang="en-GB" baseline="0" dirty="0" smtClean="0"/>
              <a:t> off training dates for each quadrant and </a:t>
            </a:r>
            <a:r>
              <a:rPr lang="en-GB" baseline="0" smtClean="0"/>
              <a:t>booking details </a:t>
            </a:r>
            <a:endParaRPr lang="en-GB"/>
          </a:p>
        </p:txBody>
      </p:sp>
      <p:sp>
        <p:nvSpPr>
          <p:cNvPr id="4" name="Slide Number Placeholder 3"/>
          <p:cNvSpPr>
            <a:spLocks noGrp="1"/>
          </p:cNvSpPr>
          <p:nvPr>
            <p:ph type="sldNum" sz="quarter" idx="10"/>
          </p:nvPr>
        </p:nvSpPr>
        <p:spPr/>
        <p:txBody>
          <a:bodyPr/>
          <a:lstStyle/>
          <a:p>
            <a:fld id="{07D00842-3FDD-48B0-83CB-20F37F4913DB}" type="slidenum">
              <a:rPr lang="en-GB" smtClean="0"/>
              <a:t>13</a:t>
            </a:fld>
            <a:endParaRPr lang="en-GB"/>
          </a:p>
        </p:txBody>
      </p:sp>
    </p:spTree>
    <p:extLst>
      <p:ext uri="{BB962C8B-B14F-4D97-AF65-F5344CB8AC3E}">
        <p14:creationId xmlns:p14="http://schemas.microsoft.com/office/powerpoint/2010/main" val="3917015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D1A37"/>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5051385" cy="43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10868" y="5445508"/>
            <a:ext cx="7983352" cy="417556"/>
          </a:xfrm>
        </p:spPr>
        <p:txBody>
          <a:bodyPr lIns="0" tIns="0" rIns="0" bIns="0" anchor="t" anchorCtr="0">
            <a:normAutofit/>
          </a:bodyPr>
          <a:lstStyle>
            <a:lvl1pPr algn="l">
              <a:defRPr sz="26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10867" y="5085545"/>
            <a:ext cx="7983353" cy="359962"/>
          </a:xfrm>
        </p:spPr>
        <p:txBody>
          <a:bodyPr lIns="0" tIns="0" rIns="0" bIns="0" anchor="t" anchorCtr="0">
            <a:normAutofit/>
          </a:bodyPr>
          <a:lstStyle>
            <a:lvl1pPr marL="0" indent="0" algn="l">
              <a:buNone/>
              <a:defRPr sz="2100" b="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pic>
        <p:nvPicPr>
          <p:cNvPr id="9" name="Picture 5" descr="C:\Users\Kasey.Ly\Desktop\Powerpoint assets\VC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60363" y="540002"/>
            <a:ext cx="1495384" cy="58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4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Two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8" y="1861545"/>
            <a:ext cx="3847981" cy="1961074"/>
          </a:xfrm>
        </p:spPr>
        <p:txBody>
          <a:bodyPr/>
          <a:lstStyle>
            <a:lvl1pPr>
              <a:spcBef>
                <a:spcPts val="351"/>
              </a:spcBef>
              <a:spcAft>
                <a:spcPts val="526"/>
              </a:spcAft>
              <a:defRPr sz="1400" b="1">
                <a:solidFill>
                  <a:srgbClr val="ED1A37"/>
                </a:solidFill>
              </a:defRPr>
            </a:lvl1pPr>
            <a:lvl2pPr marL="157234" indent="-157234">
              <a:defRPr sz="1200" baseline="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
        <p:nvSpPr>
          <p:cNvPr id="5" name="Content Placeholder 2"/>
          <p:cNvSpPr>
            <a:spLocks noGrp="1"/>
          </p:cNvSpPr>
          <p:nvPr>
            <p:ph idx="13"/>
          </p:nvPr>
        </p:nvSpPr>
        <p:spPr>
          <a:xfrm>
            <a:off x="4746241" y="1861545"/>
            <a:ext cx="3847981" cy="1961074"/>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4"/>
          </p:nvPr>
        </p:nvSpPr>
        <p:spPr>
          <a:xfrm>
            <a:off x="610867" y="3893352"/>
            <a:ext cx="7983354" cy="1961074"/>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614273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8" y="1774177"/>
            <a:ext cx="7983354" cy="221455"/>
          </a:xfrm>
        </p:spPr>
        <p:txBody>
          <a:bodyPr>
            <a:noAutofit/>
          </a:bodyPr>
          <a:lstStyle>
            <a:lvl1pPr>
              <a:spcAft>
                <a:spcPts val="1052"/>
              </a:spcAft>
              <a:defRPr sz="1200" b="1"/>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Picture Placeholder 6"/>
          <p:cNvSpPr>
            <a:spLocks noGrp="1"/>
          </p:cNvSpPr>
          <p:nvPr>
            <p:ph type="pic" sz="quarter" idx="13"/>
          </p:nvPr>
        </p:nvSpPr>
        <p:spPr>
          <a:xfrm>
            <a:off x="610868" y="2093128"/>
            <a:ext cx="2492337" cy="2628920"/>
          </a:xfrm>
        </p:spPr>
        <p:txBody>
          <a:bodyPr/>
          <a:lstStyle/>
          <a:p>
            <a:r>
              <a:rPr lang="en-US" smtClean="0"/>
              <a:t>Click icon to add picture</a:t>
            </a:r>
            <a:endParaRPr lang="en-GB"/>
          </a:p>
        </p:txBody>
      </p:sp>
      <p:sp>
        <p:nvSpPr>
          <p:cNvPr id="8" name="Picture Placeholder 6"/>
          <p:cNvSpPr>
            <a:spLocks noGrp="1"/>
          </p:cNvSpPr>
          <p:nvPr>
            <p:ph type="pic" sz="quarter" idx="14"/>
          </p:nvPr>
        </p:nvSpPr>
        <p:spPr>
          <a:xfrm>
            <a:off x="3351469" y="2093128"/>
            <a:ext cx="2492337" cy="2628920"/>
          </a:xfrm>
        </p:spPr>
        <p:txBody>
          <a:bodyPr/>
          <a:lstStyle/>
          <a:p>
            <a:r>
              <a:rPr lang="en-US" smtClean="0"/>
              <a:t>Click icon to add picture</a:t>
            </a:r>
            <a:endParaRPr lang="en-GB"/>
          </a:p>
        </p:txBody>
      </p:sp>
      <p:sp>
        <p:nvSpPr>
          <p:cNvPr id="9" name="Picture Placeholder 6"/>
          <p:cNvSpPr>
            <a:spLocks noGrp="1"/>
          </p:cNvSpPr>
          <p:nvPr>
            <p:ph type="pic" sz="quarter" idx="15"/>
          </p:nvPr>
        </p:nvSpPr>
        <p:spPr>
          <a:xfrm>
            <a:off x="6089473" y="2093128"/>
            <a:ext cx="2492337" cy="2628920"/>
          </a:xfrm>
        </p:spPr>
        <p:txBody>
          <a:bodyPr/>
          <a:lstStyle/>
          <a:p>
            <a:r>
              <a:rPr lang="en-US" smtClean="0"/>
              <a:t>Click icon to add picture</a:t>
            </a:r>
            <a:endParaRPr lang="en-GB"/>
          </a:p>
        </p:txBody>
      </p:sp>
      <p:sp>
        <p:nvSpPr>
          <p:cNvPr id="10" name="Content Placeholder 2"/>
          <p:cNvSpPr>
            <a:spLocks noGrp="1"/>
          </p:cNvSpPr>
          <p:nvPr>
            <p:ph idx="16"/>
          </p:nvPr>
        </p:nvSpPr>
        <p:spPr>
          <a:xfrm>
            <a:off x="610867" y="4773099"/>
            <a:ext cx="2492338" cy="1081326"/>
          </a:xfrm>
        </p:spPr>
        <p:txBody>
          <a:bodyPr>
            <a:noAutofit/>
          </a:bodyPr>
          <a:lstStyle>
            <a:lvl1pPr marL="150276" indent="-150276">
              <a:spcAft>
                <a:spcPts val="1052"/>
              </a:spcAft>
              <a:buSzPct val="80000"/>
              <a:buFontTx/>
              <a:buBlip>
                <a:blip r:embed="rId2"/>
              </a:buBlip>
              <a:tabLst>
                <a:tab pos="155842" algn="l"/>
              </a:tabLst>
              <a:defRPr sz="1000" b="0"/>
            </a:lvl1pPr>
          </a:lstStyle>
          <a:p>
            <a:pPr lvl="0"/>
            <a:r>
              <a:rPr lang="en-US" smtClean="0"/>
              <a:t>Click to edit Master text styles</a:t>
            </a:r>
          </a:p>
        </p:txBody>
      </p:sp>
      <p:sp>
        <p:nvSpPr>
          <p:cNvPr id="11" name="Content Placeholder 2"/>
          <p:cNvSpPr>
            <a:spLocks noGrp="1"/>
          </p:cNvSpPr>
          <p:nvPr>
            <p:ph idx="17"/>
          </p:nvPr>
        </p:nvSpPr>
        <p:spPr>
          <a:xfrm>
            <a:off x="3351467" y="4773099"/>
            <a:ext cx="2492338" cy="1081326"/>
          </a:xfrm>
        </p:spPr>
        <p:txBody>
          <a:bodyPr>
            <a:noAutofit/>
          </a:bodyPr>
          <a:lstStyle>
            <a:lvl1pPr marL="150276" indent="-150276">
              <a:spcAft>
                <a:spcPts val="1052"/>
              </a:spcAft>
              <a:buSzPct val="80000"/>
              <a:buFontTx/>
              <a:buBlip>
                <a:blip r:embed="rId2"/>
              </a:buBlip>
              <a:defRPr sz="1000" b="0"/>
            </a:lvl1pPr>
          </a:lstStyle>
          <a:p>
            <a:pPr lvl="0"/>
            <a:r>
              <a:rPr lang="en-US" smtClean="0"/>
              <a:t>Click to edit Master text styles</a:t>
            </a:r>
          </a:p>
        </p:txBody>
      </p:sp>
      <p:sp>
        <p:nvSpPr>
          <p:cNvPr id="14" name="Content Placeholder 2"/>
          <p:cNvSpPr>
            <a:spLocks noGrp="1"/>
          </p:cNvSpPr>
          <p:nvPr>
            <p:ph idx="18"/>
          </p:nvPr>
        </p:nvSpPr>
        <p:spPr>
          <a:xfrm>
            <a:off x="6089472" y="4773099"/>
            <a:ext cx="2492338" cy="1081326"/>
          </a:xfrm>
        </p:spPr>
        <p:txBody>
          <a:bodyPr>
            <a:noAutofit/>
          </a:bodyPr>
          <a:lstStyle>
            <a:lvl1pPr marL="150276" indent="-150276">
              <a:spcAft>
                <a:spcPts val="1052"/>
              </a:spcAft>
              <a:buSzPct val="80000"/>
              <a:buFontTx/>
              <a:buBlip>
                <a:blip r:embed="rId2"/>
              </a:buBlip>
              <a:defRPr sz="1000" b="0"/>
            </a:lvl1pPr>
          </a:lstStyle>
          <a:p>
            <a:pPr lvl="0"/>
            <a:r>
              <a:rPr lang="en-US" smtClean="0"/>
              <a:t>Click to edit Master text styles</a:t>
            </a:r>
          </a:p>
        </p:txBody>
      </p:sp>
    </p:spTree>
    <p:extLst>
      <p:ext uri="{BB962C8B-B14F-4D97-AF65-F5344CB8AC3E}">
        <p14:creationId xmlns:p14="http://schemas.microsoft.com/office/powerpoint/2010/main" val="4079684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0F7010-E999-4FC2-AE85-B5FFBD58F110}" type="slidenum">
              <a:rPr lang="en-GB" smtClean="0"/>
              <a:pPr/>
              <a:t>‹#›</a:t>
            </a:fld>
            <a:endParaRPr lang="en-GB"/>
          </a:p>
        </p:txBody>
      </p:sp>
      <p:sp>
        <p:nvSpPr>
          <p:cNvPr id="6" name="Title 1"/>
          <p:cNvSpPr>
            <a:spLocks noGrp="1"/>
          </p:cNvSpPr>
          <p:nvPr>
            <p:ph type="title"/>
          </p:nvPr>
        </p:nvSpPr>
        <p:spPr>
          <a:xfrm>
            <a:off x="610868" y="683793"/>
            <a:ext cx="7983354" cy="908209"/>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645659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4" y="-120551"/>
            <a:ext cx="9232070" cy="6980387"/>
          </a:xfrm>
          <a:prstGeom prst="rect">
            <a:avLst/>
          </a:prstGeom>
        </p:spPr>
      </p:pic>
      <p:sp>
        <p:nvSpPr>
          <p:cNvPr id="3" name="TextBox 2"/>
          <p:cNvSpPr txBox="1"/>
          <p:nvPr userDrawn="1"/>
        </p:nvSpPr>
        <p:spPr>
          <a:xfrm>
            <a:off x="2410508" y="5857047"/>
            <a:ext cx="4313115" cy="327152"/>
          </a:xfrm>
          <a:prstGeom prst="rect">
            <a:avLst/>
          </a:prstGeom>
          <a:noFill/>
        </p:spPr>
        <p:txBody>
          <a:bodyPr wrap="square" lIns="80147" tIns="40074" rIns="80147" bIns="40074" rtlCol="0">
            <a:spAutoFit/>
          </a:bodyPr>
          <a:lstStyle/>
          <a:p>
            <a:pPr algn="ctr" defTabSz="914239">
              <a:spcAft>
                <a:spcPts val="526"/>
              </a:spcAft>
            </a:pPr>
            <a:r>
              <a:rPr lang="en-GB" sz="1600" b="1" dirty="0">
                <a:solidFill>
                  <a:srgbClr val="ED1A37"/>
                </a:solidFill>
                <a:cs typeface="Arial" pitchFamily="34" charset="0"/>
              </a:rPr>
              <a:t>www.essexfamilywellbeing.co.uk</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903" y="5530312"/>
            <a:ext cx="636365" cy="32651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2479" y="5520085"/>
            <a:ext cx="755880" cy="326517"/>
          </a:xfrm>
          <a:prstGeom prst="rect">
            <a:avLst/>
          </a:prstGeom>
        </p:spPr>
      </p:pic>
      <p:sp>
        <p:nvSpPr>
          <p:cNvPr id="11" name="TextBox 10"/>
          <p:cNvSpPr txBox="1"/>
          <p:nvPr userDrawn="1"/>
        </p:nvSpPr>
        <p:spPr>
          <a:xfrm>
            <a:off x="6942480" y="5332526"/>
            <a:ext cx="1827841" cy="107722"/>
          </a:xfrm>
          <a:prstGeom prst="rect">
            <a:avLst/>
          </a:prstGeom>
          <a:noFill/>
        </p:spPr>
        <p:txBody>
          <a:bodyPr wrap="square" lIns="0" tIns="0" rIns="0" bIns="0" rtlCol="0">
            <a:spAutoFit/>
          </a:bodyPr>
          <a:lstStyle/>
          <a:p>
            <a:pPr defTabSz="914239"/>
            <a:r>
              <a:rPr lang="en-GB" sz="700" dirty="0">
                <a:solidFill>
                  <a:prstClr val="white"/>
                </a:solidFill>
              </a:rPr>
              <a:t>Commissioned by</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1835" y="566259"/>
            <a:ext cx="1033775" cy="516069"/>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5282" y="374601"/>
            <a:ext cx="1735935" cy="921022"/>
          </a:xfrm>
          <a:prstGeom prst="rect">
            <a:avLst/>
          </a:prstGeom>
        </p:spPr>
      </p:pic>
    </p:spTree>
    <p:extLst>
      <p:ext uri="{BB962C8B-B14F-4D97-AF65-F5344CB8AC3E}">
        <p14:creationId xmlns:p14="http://schemas.microsoft.com/office/powerpoint/2010/main" val="276864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EA138B0C-607A-DD43-A0FF-367F61AC1C65}"/>
              </a:ext>
            </a:extLst>
          </p:cNvPr>
          <p:cNvGrpSpPr/>
          <p:nvPr userDrawn="1"/>
        </p:nvGrpSpPr>
        <p:grpSpPr>
          <a:xfrm>
            <a:off x="6161698" y="6274176"/>
            <a:ext cx="2329434" cy="238145"/>
            <a:chOff x="959771" y="3117533"/>
            <a:chExt cx="1925827" cy="371275"/>
          </a:xfrm>
        </p:grpSpPr>
        <p:pic>
          <p:nvPicPr>
            <p:cNvPr id="91" name="Picture 90">
              <a:extLst>
                <a:ext uri="{FF2B5EF4-FFF2-40B4-BE49-F238E27FC236}">
                  <a16:creationId xmlns="" xmlns:a16="http://schemas.microsoft.com/office/drawing/2014/main" id="{9ECE07AD-4ECD-9E46-8A27-9C1516C0F9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1404" y="3128808"/>
              <a:ext cx="744194" cy="360000"/>
            </a:xfrm>
            <a:prstGeom prst="rect">
              <a:avLst/>
            </a:prstGeom>
          </p:spPr>
        </p:pic>
        <p:pic>
          <p:nvPicPr>
            <p:cNvPr id="93" name="Picture 92">
              <a:extLst>
                <a:ext uri="{FF2B5EF4-FFF2-40B4-BE49-F238E27FC236}">
                  <a16:creationId xmlns="" xmlns:a16="http://schemas.microsoft.com/office/drawing/2014/main" id="{0A1BA0C5-7A10-374D-8B8E-9A3D429901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771" y="3117533"/>
              <a:ext cx="883961" cy="360000"/>
            </a:xfrm>
            <a:prstGeom prst="rect">
              <a:avLst/>
            </a:prstGeom>
          </p:spPr>
        </p:pic>
      </p:grpSp>
      <p:pic>
        <p:nvPicPr>
          <p:cNvPr id="94" name="Picture 93">
            <a:extLst>
              <a:ext uri="{FF2B5EF4-FFF2-40B4-BE49-F238E27FC236}">
                <a16:creationId xmlns="" xmlns:a16="http://schemas.microsoft.com/office/drawing/2014/main" id="{D82E1638-0496-3648-8686-320163A2A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5931" y="361718"/>
            <a:ext cx="925201" cy="230913"/>
          </a:xfrm>
          <a:prstGeom prst="rect">
            <a:avLst/>
          </a:prstGeom>
        </p:spPr>
      </p:pic>
      <p:sp>
        <p:nvSpPr>
          <p:cNvPr id="12" name="TextBox 11">
            <a:extLst>
              <a:ext uri="{FF2B5EF4-FFF2-40B4-BE49-F238E27FC236}">
                <a16:creationId xmlns="" xmlns:a16="http://schemas.microsoft.com/office/drawing/2014/main" id="{DC539ACF-2600-0E42-ADCB-7AB172C03A5F}"/>
              </a:ext>
            </a:extLst>
          </p:cNvPr>
          <p:cNvSpPr txBox="1"/>
          <p:nvPr userDrawn="1"/>
        </p:nvSpPr>
        <p:spPr>
          <a:xfrm>
            <a:off x="652868" y="6338366"/>
            <a:ext cx="5286853" cy="246221"/>
          </a:xfrm>
          <a:prstGeom prst="rect">
            <a:avLst/>
          </a:prstGeom>
          <a:noFill/>
        </p:spPr>
        <p:txBody>
          <a:bodyPr wrap="square" lIns="0" tIns="0" rIns="0" bIns="0" rtlCol="0">
            <a:spAutoFit/>
          </a:bodyPr>
          <a:lstStyle/>
          <a:p>
            <a:pPr defTabSz="497754"/>
            <a:r>
              <a:rPr lang="en-US" sz="1600" b="1" dirty="0" err="1">
                <a:solidFill>
                  <a:srgbClr val="ED1A37"/>
                </a:solidFill>
              </a:rPr>
              <a:t>www.essexfamilywellbeing.co.uk</a:t>
            </a:r>
            <a:endParaRPr lang="en-US" sz="1600" b="1" dirty="0">
              <a:solidFill>
                <a:srgbClr val="ED1A37"/>
              </a:solidFill>
            </a:endParaRPr>
          </a:p>
        </p:txBody>
      </p:sp>
      <p:pic>
        <p:nvPicPr>
          <p:cNvPr id="119" name="Picture 118">
            <a:extLst>
              <a:ext uri="{FF2B5EF4-FFF2-40B4-BE49-F238E27FC236}">
                <a16:creationId xmlns="" xmlns:a16="http://schemas.microsoft.com/office/drawing/2014/main" id="{4F5FC40B-4B9A-894D-9CC2-B04059E81D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267" y="253748"/>
            <a:ext cx="1864782" cy="497053"/>
          </a:xfrm>
          <a:prstGeom prst="rect">
            <a:avLst/>
          </a:prstGeom>
        </p:spPr>
      </p:pic>
      <p:sp>
        <p:nvSpPr>
          <p:cNvPr id="121" name="TextBox 120">
            <a:extLst>
              <a:ext uri="{FF2B5EF4-FFF2-40B4-BE49-F238E27FC236}">
                <a16:creationId xmlns="" xmlns:a16="http://schemas.microsoft.com/office/drawing/2014/main" id="{8764EC21-C174-D741-823E-438CD0A7D4E2}"/>
              </a:ext>
            </a:extLst>
          </p:cNvPr>
          <p:cNvSpPr txBox="1"/>
          <p:nvPr userDrawn="1"/>
        </p:nvSpPr>
        <p:spPr>
          <a:xfrm>
            <a:off x="6161698" y="6059981"/>
            <a:ext cx="2712991" cy="153888"/>
          </a:xfrm>
          <a:prstGeom prst="rect">
            <a:avLst/>
          </a:prstGeom>
          <a:noFill/>
        </p:spPr>
        <p:txBody>
          <a:bodyPr wrap="square" lIns="0" tIns="0" rIns="0" bIns="0" rtlCol="0">
            <a:spAutoFit/>
          </a:bodyPr>
          <a:lstStyle/>
          <a:p>
            <a:pPr defTabSz="497754"/>
            <a:r>
              <a:rPr lang="en-US" sz="1000" dirty="0">
                <a:solidFill>
                  <a:srgbClr val="000000">
                    <a:lumMod val="50000"/>
                    <a:lumOff val="50000"/>
                  </a:srgbClr>
                </a:solidFill>
              </a:rPr>
              <a:t>Services commissioned by:</a:t>
            </a:r>
          </a:p>
        </p:txBody>
      </p:sp>
    </p:spTree>
    <p:extLst>
      <p:ext uri="{BB962C8B-B14F-4D97-AF65-F5344CB8AC3E}">
        <p14:creationId xmlns:p14="http://schemas.microsoft.com/office/powerpoint/2010/main" val="2209513919"/>
      </p:ext>
    </p:extLst>
  </p:cSld>
  <p:clrMapOvr>
    <a:masterClrMapping/>
  </p:clrMapOvr>
  <p:extLst mod="1">
    <p:ext uri="{DCECCB84-F9BA-43D5-87BE-67443E8EF086}">
      <p15:sldGuideLst xmlns:p15="http://schemas.microsoft.com/office/powerpoint/2012/main">
        <p15:guide id="1" orient="horz" pos="351" userDrawn="1">
          <p15:clr>
            <a:srgbClr val="FBAE40"/>
          </p15:clr>
        </p15:guide>
        <p15:guide id="2" pos="2381" userDrawn="1">
          <p15:clr>
            <a:srgbClr val="FBAE40"/>
          </p15:clr>
        </p15:guide>
        <p15:guide id="3" pos="340" userDrawn="1">
          <p15:clr>
            <a:srgbClr val="FBAE40"/>
          </p15:clr>
        </p15:guide>
        <p15:guide id="4" pos="4422" userDrawn="1">
          <p15:clr>
            <a:srgbClr val="FBAE40"/>
          </p15:clr>
        </p15:guide>
        <p15:guide id="12" orient="horz" pos="6384" userDrawn="1">
          <p15:clr>
            <a:srgbClr val="FBAE40"/>
          </p15:clr>
        </p15:guide>
        <p15:guide id="13" orient="horz" pos="5940"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4461B41F-A714-F24E-83C0-616528CE4BF1}"/>
              </a:ext>
            </a:extLst>
          </p:cNvPr>
          <p:cNvPicPr>
            <a:picLocks noChangeAspect="1"/>
          </p:cNvPicPr>
          <p:nvPr userDrawn="1"/>
        </p:nvPicPr>
        <p:blipFill rotWithShape="1">
          <a:blip r:embed="rId2"/>
          <a:srcRect b="18677"/>
          <a:stretch/>
        </p:blipFill>
        <p:spPr>
          <a:xfrm>
            <a:off x="-21687" y="2186464"/>
            <a:ext cx="9180018" cy="5062546"/>
          </a:xfrm>
          <a:prstGeom prst="rect">
            <a:avLst/>
          </a:prstGeom>
        </p:spPr>
      </p:pic>
      <p:grpSp>
        <p:nvGrpSpPr>
          <p:cNvPr id="10" name="Group 9">
            <a:extLst>
              <a:ext uri="{FF2B5EF4-FFF2-40B4-BE49-F238E27FC236}">
                <a16:creationId xmlns="" xmlns:a16="http://schemas.microsoft.com/office/drawing/2014/main" id="{EA138B0C-607A-DD43-A0FF-367F61AC1C65}"/>
              </a:ext>
            </a:extLst>
          </p:cNvPr>
          <p:cNvGrpSpPr/>
          <p:nvPr userDrawn="1"/>
        </p:nvGrpSpPr>
        <p:grpSpPr>
          <a:xfrm>
            <a:off x="6161698" y="6274176"/>
            <a:ext cx="2329434" cy="238145"/>
            <a:chOff x="959771" y="3117533"/>
            <a:chExt cx="1925827" cy="371275"/>
          </a:xfrm>
        </p:grpSpPr>
        <p:pic>
          <p:nvPicPr>
            <p:cNvPr id="91" name="Picture 90">
              <a:extLst>
                <a:ext uri="{FF2B5EF4-FFF2-40B4-BE49-F238E27FC236}">
                  <a16:creationId xmlns="" xmlns:a16="http://schemas.microsoft.com/office/drawing/2014/main" id="{9ECE07AD-4ECD-9E46-8A27-9C1516C0F9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1404" y="3128808"/>
              <a:ext cx="744194" cy="360000"/>
            </a:xfrm>
            <a:prstGeom prst="rect">
              <a:avLst/>
            </a:prstGeom>
          </p:spPr>
        </p:pic>
        <p:pic>
          <p:nvPicPr>
            <p:cNvPr id="93" name="Picture 92">
              <a:extLst>
                <a:ext uri="{FF2B5EF4-FFF2-40B4-BE49-F238E27FC236}">
                  <a16:creationId xmlns="" xmlns:a16="http://schemas.microsoft.com/office/drawing/2014/main" id="{0A1BA0C5-7A10-374D-8B8E-9A3D429901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771" y="3117533"/>
              <a:ext cx="883961" cy="360000"/>
            </a:xfrm>
            <a:prstGeom prst="rect">
              <a:avLst/>
            </a:prstGeom>
          </p:spPr>
        </p:pic>
      </p:grpSp>
      <p:pic>
        <p:nvPicPr>
          <p:cNvPr id="94" name="Picture 93">
            <a:extLst>
              <a:ext uri="{FF2B5EF4-FFF2-40B4-BE49-F238E27FC236}">
                <a16:creationId xmlns="" xmlns:a16="http://schemas.microsoft.com/office/drawing/2014/main" id="{D82E1638-0496-3648-8686-320163A2A8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65931" y="361718"/>
            <a:ext cx="925201" cy="230913"/>
          </a:xfrm>
          <a:prstGeom prst="rect">
            <a:avLst/>
          </a:prstGeom>
        </p:spPr>
      </p:pic>
      <p:sp>
        <p:nvSpPr>
          <p:cNvPr id="12" name="TextBox 11">
            <a:extLst>
              <a:ext uri="{FF2B5EF4-FFF2-40B4-BE49-F238E27FC236}">
                <a16:creationId xmlns="" xmlns:a16="http://schemas.microsoft.com/office/drawing/2014/main" id="{DC539ACF-2600-0E42-ADCB-7AB172C03A5F}"/>
              </a:ext>
            </a:extLst>
          </p:cNvPr>
          <p:cNvSpPr txBox="1"/>
          <p:nvPr userDrawn="1"/>
        </p:nvSpPr>
        <p:spPr>
          <a:xfrm>
            <a:off x="652868" y="6338366"/>
            <a:ext cx="5286853" cy="246221"/>
          </a:xfrm>
          <a:prstGeom prst="rect">
            <a:avLst/>
          </a:prstGeom>
          <a:noFill/>
        </p:spPr>
        <p:txBody>
          <a:bodyPr wrap="square" lIns="0" tIns="0" rIns="0" bIns="0" rtlCol="0">
            <a:spAutoFit/>
          </a:bodyPr>
          <a:lstStyle/>
          <a:p>
            <a:pPr defTabSz="497754"/>
            <a:r>
              <a:rPr lang="en-US" sz="1600" b="1" dirty="0" err="1">
                <a:solidFill>
                  <a:srgbClr val="ED1A37"/>
                </a:solidFill>
              </a:rPr>
              <a:t>www.essexfamilywellbeing.co.uk</a:t>
            </a:r>
            <a:endParaRPr lang="en-US" sz="1600" b="1" dirty="0">
              <a:solidFill>
                <a:srgbClr val="ED1A37"/>
              </a:solidFill>
            </a:endParaRPr>
          </a:p>
        </p:txBody>
      </p:sp>
      <p:pic>
        <p:nvPicPr>
          <p:cNvPr id="119" name="Picture 118">
            <a:extLst>
              <a:ext uri="{FF2B5EF4-FFF2-40B4-BE49-F238E27FC236}">
                <a16:creationId xmlns="" xmlns:a16="http://schemas.microsoft.com/office/drawing/2014/main" id="{4F5FC40B-4B9A-894D-9CC2-B04059E81D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267" y="253748"/>
            <a:ext cx="1864782" cy="497053"/>
          </a:xfrm>
          <a:prstGeom prst="rect">
            <a:avLst/>
          </a:prstGeom>
        </p:spPr>
      </p:pic>
      <p:sp>
        <p:nvSpPr>
          <p:cNvPr id="11" name="TextBox 10">
            <a:extLst>
              <a:ext uri="{FF2B5EF4-FFF2-40B4-BE49-F238E27FC236}">
                <a16:creationId xmlns="" xmlns:a16="http://schemas.microsoft.com/office/drawing/2014/main" id="{BDD47251-2DF0-E440-A290-23971D42C962}"/>
              </a:ext>
            </a:extLst>
          </p:cNvPr>
          <p:cNvSpPr txBox="1"/>
          <p:nvPr userDrawn="1"/>
        </p:nvSpPr>
        <p:spPr>
          <a:xfrm>
            <a:off x="6161698" y="6059981"/>
            <a:ext cx="2712991" cy="153888"/>
          </a:xfrm>
          <a:prstGeom prst="rect">
            <a:avLst/>
          </a:prstGeom>
          <a:noFill/>
        </p:spPr>
        <p:txBody>
          <a:bodyPr wrap="square" lIns="0" tIns="0" rIns="0" bIns="0" rtlCol="0">
            <a:spAutoFit/>
          </a:bodyPr>
          <a:lstStyle/>
          <a:p>
            <a:pPr defTabSz="497754"/>
            <a:r>
              <a:rPr lang="en-US" sz="1000" dirty="0">
                <a:solidFill>
                  <a:srgbClr val="FFFFFF"/>
                </a:solidFill>
              </a:rPr>
              <a:t>Services commissioned by:</a:t>
            </a:r>
          </a:p>
        </p:txBody>
      </p:sp>
    </p:spTree>
    <p:extLst>
      <p:ext uri="{BB962C8B-B14F-4D97-AF65-F5344CB8AC3E}">
        <p14:creationId xmlns:p14="http://schemas.microsoft.com/office/powerpoint/2010/main" val="1388949716"/>
      </p:ext>
    </p:extLst>
  </p:cSld>
  <p:clrMapOvr>
    <a:masterClrMapping/>
  </p:clrMapOvr>
  <p:extLst mod="1">
    <p:ext uri="{DCECCB84-F9BA-43D5-87BE-67443E8EF086}">
      <p15:sldGuideLst xmlns:p15="http://schemas.microsoft.com/office/powerpoint/2012/main">
        <p15:guide id="1" orient="horz" pos="351">
          <p15:clr>
            <a:srgbClr val="FBAE40"/>
          </p15:clr>
        </p15:guide>
        <p15:guide id="2" pos="2381">
          <p15:clr>
            <a:srgbClr val="FBAE40"/>
          </p15:clr>
        </p15:guide>
        <p15:guide id="3" pos="340">
          <p15:clr>
            <a:srgbClr val="FBAE40"/>
          </p15:clr>
        </p15:guide>
        <p15:guide id="4" pos="4422">
          <p15:clr>
            <a:srgbClr val="FBAE40"/>
          </p15:clr>
        </p15:guide>
        <p15:guide id="12" orient="horz" pos="6384">
          <p15:clr>
            <a:srgbClr val="FBAE40"/>
          </p15:clr>
        </p15:guide>
        <p15:guide id="13" orient="horz" pos="5940">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EA138B0C-607A-DD43-A0FF-367F61AC1C65}"/>
              </a:ext>
            </a:extLst>
          </p:cNvPr>
          <p:cNvGrpSpPr/>
          <p:nvPr userDrawn="1"/>
        </p:nvGrpSpPr>
        <p:grpSpPr>
          <a:xfrm>
            <a:off x="6161698" y="6274176"/>
            <a:ext cx="2329434" cy="238145"/>
            <a:chOff x="959771" y="3117533"/>
            <a:chExt cx="1925827" cy="371275"/>
          </a:xfrm>
        </p:grpSpPr>
        <p:pic>
          <p:nvPicPr>
            <p:cNvPr id="91" name="Picture 90">
              <a:extLst>
                <a:ext uri="{FF2B5EF4-FFF2-40B4-BE49-F238E27FC236}">
                  <a16:creationId xmlns="" xmlns:a16="http://schemas.microsoft.com/office/drawing/2014/main" id="{9ECE07AD-4ECD-9E46-8A27-9C1516C0F9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1404" y="3128808"/>
              <a:ext cx="744194" cy="360000"/>
            </a:xfrm>
            <a:prstGeom prst="rect">
              <a:avLst/>
            </a:prstGeom>
          </p:spPr>
        </p:pic>
        <p:pic>
          <p:nvPicPr>
            <p:cNvPr id="93" name="Picture 92">
              <a:extLst>
                <a:ext uri="{FF2B5EF4-FFF2-40B4-BE49-F238E27FC236}">
                  <a16:creationId xmlns="" xmlns:a16="http://schemas.microsoft.com/office/drawing/2014/main" id="{0A1BA0C5-7A10-374D-8B8E-9A3D429901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771" y="3117533"/>
              <a:ext cx="883961" cy="360000"/>
            </a:xfrm>
            <a:prstGeom prst="rect">
              <a:avLst/>
            </a:prstGeom>
          </p:spPr>
        </p:pic>
      </p:grpSp>
      <p:sp>
        <p:nvSpPr>
          <p:cNvPr id="12" name="TextBox 11">
            <a:extLst>
              <a:ext uri="{FF2B5EF4-FFF2-40B4-BE49-F238E27FC236}">
                <a16:creationId xmlns="" xmlns:a16="http://schemas.microsoft.com/office/drawing/2014/main" id="{DC539ACF-2600-0E42-ADCB-7AB172C03A5F}"/>
              </a:ext>
            </a:extLst>
          </p:cNvPr>
          <p:cNvSpPr txBox="1"/>
          <p:nvPr userDrawn="1"/>
        </p:nvSpPr>
        <p:spPr>
          <a:xfrm>
            <a:off x="652868" y="6338366"/>
            <a:ext cx="5286853" cy="246221"/>
          </a:xfrm>
          <a:prstGeom prst="rect">
            <a:avLst/>
          </a:prstGeom>
          <a:noFill/>
        </p:spPr>
        <p:txBody>
          <a:bodyPr wrap="square" lIns="0" tIns="0" rIns="0" bIns="0" rtlCol="0">
            <a:spAutoFit/>
          </a:bodyPr>
          <a:lstStyle/>
          <a:p>
            <a:pPr defTabSz="497754"/>
            <a:r>
              <a:rPr lang="en-US" sz="1600" b="1" dirty="0" err="1">
                <a:solidFill>
                  <a:srgbClr val="ED1A37"/>
                </a:solidFill>
              </a:rPr>
              <a:t>www.essexfamilywellbeing.co.uk</a:t>
            </a:r>
            <a:endParaRPr lang="en-US" sz="1600" b="1" dirty="0">
              <a:solidFill>
                <a:srgbClr val="ED1A37"/>
              </a:solidFill>
            </a:endParaRPr>
          </a:p>
        </p:txBody>
      </p:sp>
      <p:pic>
        <p:nvPicPr>
          <p:cNvPr id="3" name="Picture 2">
            <a:extLst>
              <a:ext uri="{FF2B5EF4-FFF2-40B4-BE49-F238E27FC236}">
                <a16:creationId xmlns="" xmlns:a16="http://schemas.microsoft.com/office/drawing/2014/main" id="{657DA94E-02DF-3947-B38F-E50F3C064A59}"/>
              </a:ext>
            </a:extLst>
          </p:cNvPr>
          <p:cNvPicPr>
            <a:picLocks noChangeAspect="1"/>
          </p:cNvPicPr>
          <p:nvPr userDrawn="1"/>
        </p:nvPicPr>
        <p:blipFill>
          <a:blip r:embed="rId4"/>
          <a:stretch>
            <a:fillRect/>
          </a:stretch>
        </p:blipFill>
        <p:spPr>
          <a:xfrm>
            <a:off x="7540055" y="367664"/>
            <a:ext cx="928954" cy="230913"/>
          </a:xfrm>
          <a:prstGeom prst="rect">
            <a:avLst/>
          </a:prstGeom>
        </p:spPr>
      </p:pic>
      <p:pic>
        <p:nvPicPr>
          <p:cNvPr id="5" name="Picture 4">
            <a:extLst>
              <a:ext uri="{FF2B5EF4-FFF2-40B4-BE49-F238E27FC236}">
                <a16:creationId xmlns="" xmlns:a16="http://schemas.microsoft.com/office/drawing/2014/main" id="{39FE2227-ACC2-C044-AFF8-BFC6558590B1}"/>
              </a:ext>
            </a:extLst>
          </p:cNvPr>
          <p:cNvPicPr>
            <a:picLocks noChangeAspect="1"/>
          </p:cNvPicPr>
          <p:nvPr userDrawn="1"/>
        </p:nvPicPr>
        <p:blipFill>
          <a:blip r:embed="rId5"/>
          <a:stretch>
            <a:fillRect/>
          </a:stretch>
        </p:blipFill>
        <p:spPr>
          <a:xfrm>
            <a:off x="542265" y="254042"/>
            <a:ext cx="1865853" cy="496463"/>
          </a:xfrm>
          <a:prstGeom prst="rect">
            <a:avLst/>
          </a:prstGeom>
        </p:spPr>
      </p:pic>
      <p:sp>
        <p:nvSpPr>
          <p:cNvPr id="14" name="TextBox 13">
            <a:extLst>
              <a:ext uri="{FF2B5EF4-FFF2-40B4-BE49-F238E27FC236}">
                <a16:creationId xmlns="" xmlns:a16="http://schemas.microsoft.com/office/drawing/2014/main" id="{2B4EB0FA-16AC-7242-9450-1FA7177AB277}"/>
              </a:ext>
            </a:extLst>
          </p:cNvPr>
          <p:cNvSpPr txBox="1"/>
          <p:nvPr userDrawn="1"/>
        </p:nvSpPr>
        <p:spPr>
          <a:xfrm>
            <a:off x="6161698" y="6059981"/>
            <a:ext cx="2712991" cy="153888"/>
          </a:xfrm>
          <a:prstGeom prst="rect">
            <a:avLst/>
          </a:prstGeom>
          <a:noFill/>
        </p:spPr>
        <p:txBody>
          <a:bodyPr wrap="square" lIns="0" tIns="0" rIns="0" bIns="0" rtlCol="0">
            <a:spAutoFit/>
          </a:bodyPr>
          <a:lstStyle/>
          <a:p>
            <a:pPr defTabSz="497754"/>
            <a:r>
              <a:rPr lang="en-US" sz="1000" dirty="0">
                <a:solidFill>
                  <a:srgbClr val="FFFFFF"/>
                </a:solidFill>
              </a:rPr>
              <a:t>Services commissioned by:</a:t>
            </a:r>
          </a:p>
        </p:txBody>
      </p:sp>
    </p:spTree>
    <p:extLst>
      <p:ext uri="{BB962C8B-B14F-4D97-AF65-F5344CB8AC3E}">
        <p14:creationId xmlns:p14="http://schemas.microsoft.com/office/powerpoint/2010/main" val="2815153555"/>
      </p:ext>
    </p:extLst>
  </p:cSld>
  <p:clrMapOvr>
    <a:masterClrMapping/>
  </p:clrMapOvr>
  <p:extLst mod="1">
    <p:ext uri="{DCECCB84-F9BA-43D5-87BE-67443E8EF086}">
      <p15:sldGuideLst xmlns:p15="http://schemas.microsoft.com/office/powerpoint/2012/main">
        <p15:guide id="1" orient="horz" pos="351">
          <p15:clr>
            <a:srgbClr val="FBAE40"/>
          </p15:clr>
        </p15:guide>
        <p15:guide id="2" pos="2381">
          <p15:clr>
            <a:srgbClr val="FBAE40"/>
          </p15:clr>
        </p15:guide>
        <p15:guide id="3" pos="340">
          <p15:clr>
            <a:srgbClr val="FBAE40"/>
          </p15:clr>
        </p15:guide>
        <p15:guide id="4" pos="4422">
          <p15:clr>
            <a:srgbClr val="FBAE40"/>
          </p15:clr>
        </p15:guide>
        <p15:guide id="12" orient="horz" pos="6384">
          <p15:clr>
            <a:srgbClr val="FBAE40"/>
          </p15:clr>
        </p15:guide>
        <p15:guide id="13" orient="horz" pos="5940">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192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579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25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ED1A3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0868" y="5445508"/>
            <a:ext cx="7983352" cy="417556"/>
          </a:xfrm>
        </p:spPr>
        <p:txBody>
          <a:bodyPr lIns="0" tIns="0" rIns="0" bIns="0" anchor="t" anchorCtr="0">
            <a:normAutofit/>
          </a:bodyPr>
          <a:lstStyle>
            <a:lvl1pPr algn="l">
              <a:defRPr sz="2600" b="1">
                <a:solidFill>
                  <a:schemeClr val="bg1"/>
                </a:solidFill>
              </a:defRPr>
            </a:lvl1pPr>
          </a:lstStyle>
          <a:p>
            <a:r>
              <a:rPr lang="en-US" dirty="0"/>
              <a:t>Section Divider</a:t>
            </a:r>
            <a:endParaRPr lang="en-GB"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092615" y="0"/>
            <a:ext cx="5051385" cy="43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23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1600200"/>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6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2516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6249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4634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51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3284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577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049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8DC63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828" y="125100"/>
            <a:ext cx="1857098" cy="1392573"/>
          </a:xfrm>
          <a:prstGeom prst="rect">
            <a:avLst/>
          </a:prstGeom>
        </p:spPr>
      </p:pic>
      <p:sp>
        <p:nvSpPr>
          <p:cNvPr id="2" name="Title 1"/>
          <p:cNvSpPr>
            <a:spLocks noGrp="1"/>
          </p:cNvSpPr>
          <p:nvPr>
            <p:ph type="ctrTitle"/>
          </p:nvPr>
        </p:nvSpPr>
        <p:spPr>
          <a:xfrm>
            <a:off x="610868" y="5445508"/>
            <a:ext cx="7983352" cy="417556"/>
          </a:xfrm>
        </p:spPr>
        <p:txBody>
          <a:bodyPr lIns="0" tIns="0" rIns="0" bIns="0" anchor="t" anchorCtr="0">
            <a:normAutofit/>
          </a:bodyPr>
          <a:lstStyle>
            <a:lvl1pPr algn="l">
              <a:defRPr sz="26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10867" y="5085545"/>
            <a:ext cx="7983353" cy="359962"/>
          </a:xfrm>
        </p:spPr>
        <p:txBody>
          <a:bodyPr lIns="0" tIns="0" rIns="0" bIns="0" anchor="t" anchorCtr="0">
            <a:normAutofit/>
          </a:bodyPr>
          <a:lstStyle>
            <a:lvl1pPr marL="0" indent="0" algn="l">
              <a:buNone/>
              <a:defRPr sz="2100" b="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sp>
        <p:nvSpPr>
          <p:cNvPr id="10" name="AutoShape 7"/>
          <p:cNvSpPr>
            <a:spLocks noChangeAspect="1" noChangeArrowheads="1" noTextEdit="1"/>
          </p:cNvSpPr>
          <p:nvPr userDrawn="1"/>
        </p:nvSpPr>
        <p:spPr bwMode="auto">
          <a:xfrm>
            <a:off x="1" y="0"/>
            <a:ext cx="5051192" cy="432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defTabSz="914239"/>
            <a:endParaRPr lang="en-GB">
              <a:solidFill>
                <a:prstClr val="black"/>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83390" y="-89304"/>
            <a:ext cx="5238806" cy="452551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3827" y="566259"/>
            <a:ext cx="1033778" cy="516071"/>
          </a:xfrm>
          <a:prstGeom prst="rect">
            <a:avLst/>
          </a:prstGeom>
        </p:spPr>
      </p:pic>
    </p:spTree>
    <p:extLst>
      <p:ext uri="{BB962C8B-B14F-4D97-AF65-F5344CB8AC3E}">
        <p14:creationId xmlns:p14="http://schemas.microsoft.com/office/powerpoint/2010/main" val="420267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0868" y="5445508"/>
            <a:ext cx="7983352" cy="417556"/>
          </a:xfrm>
        </p:spPr>
        <p:txBody>
          <a:bodyPr lIns="0" tIns="0" rIns="0" bIns="0" anchor="t" anchorCtr="0">
            <a:normAutofit/>
          </a:bodyPr>
          <a:lstStyle>
            <a:lvl1pPr algn="l">
              <a:defRPr sz="2600" b="1">
                <a:solidFill>
                  <a:schemeClr val="bg1"/>
                </a:solidFill>
              </a:defRPr>
            </a:lvl1pPr>
          </a:lstStyle>
          <a:p>
            <a:r>
              <a:rPr lang="en-US" dirty="0"/>
              <a:t>Section Divider</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983390" y="-89304"/>
            <a:ext cx="5238806" cy="4525511"/>
          </a:xfrm>
          <a:prstGeom prst="rect">
            <a:avLst/>
          </a:prstGeom>
        </p:spPr>
      </p:pic>
    </p:spTree>
    <p:extLst>
      <p:ext uri="{BB962C8B-B14F-4D97-AF65-F5344CB8AC3E}">
        <p14:creationId xmlns:p14="http://schemas.microsoft.com/office/powerpoint/2010/main" val="156912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Tree>
    <p:extLst>
      <p:ext uri="{BB962C8B-B14F-4D97-AF65-F5344CB8AC3E}">
        <p14:creationId xmlns:p14="http://schemas.microsoft.com/office/powerpoint/2010/main" val="41980888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828890"/>
            <a:ext cx="3847981" cy="4025536"/>
          </a:xfrm>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Content Placeholder 2"/>
          <p:cNvSpPr>
            <a:spLocks noGrp="1"/>
          </p:cNvSpPr>
          <p:nvPr>
            <p:ph idx="13"/>
          </p:nvPr>
        </p:nvSpPr>
        <p:spPr>
          <a:xfrm>
            <a:off x="4746241" y="1828890"/>
            <a:ext cx="3847981" cy="4025536"/>
          </a:xfrm>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46274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828892"/>
            <a:ext cx="3847981"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Content Placeholder 2"/>
          <p:cNvSpPr>
            <a:spLocks noGrp="1"/>
          </p:cNvSpPr>
          <p:nvPr>
            <p:ph idx="13"/>
          </p:nvPr>
        </p:nvSpPr>
        <p:spPr>
          <a:xfrm>
            <a:off x="4746239" y="1828892"/>
            <a:ext cx="3847981"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4"/>
          </p:nvPr>
        </p:nvSpPr>
        <p:spPr>
          <a:xfrm>
            <a:off x="610867" y="3874666"/>
            <a:ext cx="7983354"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256879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10868" y="1861545"/>
            <a:ext cx="7983354" cy="3992881"/>
          </a:xfrm>
        </p:spPr>
        <p:txBody>
          <a:bodyPr/>
          <a:lstStyle>
            <a:lvl1pPr>
              <a:spcBef>
                <a:spcPts val="526"/>
              </a:spcBef>
              <a:spcAft>
                <a:spcPts val="351"/>
              </a:spcAft>
              <a:defRPr sz="1400" b="1">
                <a:solidFill>
                  <a:srgbClr val="ED1A37"/>
                </a:solidFill>
              </a:defRPr>
            </a:lvl1pPr>
            <a:lvl2pPr marL="157234" indent="-157234">
              <a:spcAft>
                <a:spcPts val="526"/>
              </a:spcAft>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Tree>
    <p:extLst>
      <p:ext uri="{BB962C8B-B14F-4D97-AF65-F5344CB8AC3E}">
        <p14:creationId xmlns:p14="http://schemas.microsoft.com/office/powerpoint/2010/main" val="3698898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Two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8" y="1861546"/>
            <a:ext cx="3847981" cy="3992881"/>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
        <p:nvSpPr>
          <p:cNvPr id="5" name="Content Placeholder 2"/>
          <p:cNvSpPr>
            <a:spLocks noGrp="1"/>
          </p:cNvSpPr>
          <p:nvPr>
            <p:ph idx="13"/>
          </p:nvPr>
        </p:nvSpPr>
        <p:spPr>
          <a:xfrm>
            <a:off x="4746241" y="1861546"/>
            <a:ext cx="3847981" cy="3992881"/>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13069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868" y="683793"/>
            <a:ext cx="7983354" cy="90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10868" y="1828890"/>
            <a:ext cx="7983354" cy="40255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537564" y="6330435"/>
            <a:ext cx="290501" cy="197841"/>
          </a:xfrm>
          <a:prstGeom prst="rect">
            <a:avLst/>
          </a:prstGeom>
        </p:spPr>
        <p:txBody>
          <a:bodyPr vert="horz" lIns="0" tIns="0" rIns="0" bIns="0" rtlCol="0" anchor="t" anchorCtr="0">
            <a:noAutofit/>
          </a:bodyPr>
          <a:lstStyle>
            <a:lvl1pPr algn="l">
              <a:defRPr sz="1000" b="1">
                <a:solidFill>
                  <a:srgbClr val="ED1A37"/>
                </a:solidFill>
                <a:latin typeface="Arial" pitchFamily="34" charset="0"/>
                <a:cs typeface="Arial" pitchFamily="34" charset="0"/>
              </a:defRPr>
            </a:lvl1pPr>
          </a:lstStyle>
          <a:p>
            <a:pPr defTabSz="914239"/>
            <a:fld id="{EB0F7010-E999-4FC2-AE85-B5FFBD58F110}" type="slidenum">
              <a:rPr lang="en-GB" smtClean="0"/>
              <a:pPr defTabSz="914239"/>
              <a:t>‹#›</a:t>
            </a:fld>
            <a:endParaRPr lang="en-GB" dirty="0"/>
          </a:p>
        </p:txBody>
      </p:sp>
      <p:sp>
        <p:nvSpPr>
          <p:cNvPr id="8" name="TextBox 7"/>
          <p:cNvSpPr txBox="1"/>
          <p:nvPr/>
        </p:nvSpPr>
        <p:spPr>
          <a:xfrm>
            <a:off x="917659" y="6330433"/>
            <a:ext cx="2353874" cy="153533"/>
          </a:xfrm>
          <a:prstGeom prst="rect">
            <a:avLst/>
          </a:prstGeom>
          <a:noFill/>
        </p:spPr>
        <p:txBody>
          <a:bodyPr wrap="square" lIns="0" tIns="0" rIns="0" bIns="0" rtlCol="0">
            <a:noAutofit/>
          </a:bodyPr>
          <a:lstStyle/>
          <a:p>
            <a:pPr defTabSz="914239"/>
            <a:r>
              <a:rPr lang="en-GB" sz="1000" dirty="0">
                <a:solidFill>
                  <a:srgbClr val="ED1A37"/>
                </a:solidFill>
                <a:cs typeface="Arial" pitchFamily="34" charset="0"/>
              </a:rPr>
              <a:t>Virgin Care  </a:t>
            </a:r>
            <a:r>
              <a:rPr lang="en-GB" sz="1000" dirty="0">
                <a:solidFill>
                  <a:srgbClr val="464646"/>
                </a:solidFill>
                <a:cs typeface="Arial" pitchFamily="34" charset="0"/>
              </a:rPr>
              <a:t>in partnership with Barnardo’s</a:t>
            </a:r>
          </a:p>
        </p:txBody>
      </p:sp>
      <p:sp>
        <p:nvSpPr>
          <p:cNvPr id="9" name="TextBox 8"/>
          <p:cNvSpPr txBox="1"/>
          <p:nvPr/>
        </p:nvSpPr>
        <p:spPr>
          <a:xfrm>
            <a:off x="6240348" y="6330433"/>
            <a:ext cx="2353874" cy="153533"/>
          </a:xfrm>
          <a:prstGeom prst="rect">
            <a:avLst/>
          </a:prstGeom>
          <a:noFill/>
        </p:spPr>
        <p:txBody>
          <a:bodyPr wrap="square" lIns="0" tIns="0" rIns="0" bIns="0" rtlCol="0">
            <a:noAutofit/>
          </a:bodyPr>
          <a:lstStyle/>
          <a:p>
            <a:pPr algn="r" defTabSz="914239"/>
            <a:r>
              <a:rPr lang="en-GB" sz="1000" dirty="0" smtClean="0">
                <a:solidFill>
                  <a:srgbClr val="ED1A37"/>
                </a:solidFill>
                <a:cs typeface="Arial" pitchFamily="34" charset="0"/>
              </a:rPr>
              <a:t>www.essexfamilywellbeing.co.uk</a:t>
            </a:r>
            <a:endParaRPr lang="en-GB" sz="1000" dirty="0">
              <a:solidFill>
                <a:srgbClr val="ED1A37"/>
              </a:solidFill>
              <a:cs typeface="Arial" pitchFamily="34" charset="0"/>
            </a:endParaRPr>
          </a:p>
        </p:txBody>
      </p:sp>
      <p:cxnSp>
        <p:nvCxnSpPr>
          <p:cNvPr id="11" name="Straight Connector 10"/>
          <p:cNvCxnSpPr/>
          <p:nvPr/>
        </p:nvCxnSpPr>
        <p:spPr>
          <a:xfrm>
            <a:off x="462630" y="6200400"/>
            <a:ext cx="8210051"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373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defTabSz="914239" rtl="0" eaLnBrk="1" latinLnBrk="0" hangingPunct="1">
        <a:spcBef>
          <a:spcPct val="0"/>
        </a:spcBef>
        <a:buNone/>
        <a:defRPr sz="3200" b="1" kern="1200">
          <a:solidFill>
            <a:srgbClr val="ED1A37"/>
          </a:solidFill>
          <a:latin typeface="Arial" pitchFamily="34" charset="0"/>
          <a:ea typeface="+mj-ea"/>
          <a:cs typeface="Arial" pitchFamily="34" charset="0"/>
        </a:defRPr>
      </a:lvl1pPr>
    </p:titleStyle>
    <p:bodyStyle>
      <a:lvl1pPr marL="0" indent="0" algn="l" defTabSz="914239" rtl="0" eaLnBrk="1" latinLnBrk="0" hangingPunct="1">
        <a:spcBef>
          <a:spcPts val="0"/>
        </a:spcBef>
        <a:spcAft>
          <a:spcPts val="526"/>
        </a:spcAft>
        <a:buFont typeface="Arial" pitchFamily="34" charset="0"/>
        <a:buNone/>
        <a:defRPr sz="2100" kern="1200">
          <a:solidFill>
            <a:srgbClr val="808285"/>
          </a:solidFill>
          <a:latin typeface="Arial" pitchFamily="34" charset="0"/>
          <a:ea typeface="+mn-ea"/>
          <a:cs typeface="Arial" pitchFamily="34" charset="0"/>
        </a:defRPr>
      </a:lvl1pPr>
      <a:lvl2pPr marL="236545" indent="-236545" algn="l" defTabSz="914239" rtl="0" eaLnBrk="1" latinLnBrk="0" hangingPunct="1">
        <a:spcBef>
          <a:spcPts val="0"/>
        </a:spcBef>
        <a:spcAft>
          <a:spcPts val="526"/>
        </a:spcAft>
        <a:buFont typeface="Arial" pitchFamily="34" charset="0"/>
        <a:buChar char="•"/>
        <a:defRPr sz="2100" kern="1200">
          <a:solidFill>
            <a:srgbClr val="808285"/>
          </a:solidFill>
          <a:latin typeface="Arial" pitchFamily="34" charset="0"/>
          <a:ea typeface="+mn-ea"/>
          <a:cs typeface="Arial" pitchFamily="34" charset="0"/>
        </a:defRPr>
      </a:lvl2pPr>
      <a:lvl3pPr marL="473091" indent="-236545" algn="l" defTabSz="914239" rtl="0" eaLnBrk="1" latinLnBrk="0" hangingPunct="1">
        <a:spcBef>
          <a:spcPts val="0"/>
        </a:spcBef>
        <a:spcAft>
          <a:spcPts val="526"/>
        </a:spcAft>
        <a:buClr>
          <a:schemeClr val="accent1"/>
        </a:buClr>
        <a:buFont typeface="GE Inspira" panose="020F0603030400020203" pitchFamily="34" charset="0"/>
        <a:buChar char=""/>
        <a:defRPr sz="1800" kern="1200">
          <a:solidFill>
            <a:srgbClr val="808285"/>
          </a:solidFill>
          <a:latin typeface="Arial" pitchFamily="34" charset="0"/>
          <a:ea typeface="+mn-ea"/>
          <a:cs typeface="Arial" pitchFamily="34" charset="0"/>
        </a:defRPr>
      </a:lvl3pPr>
      <a:lvl4pPr marL="709636" indent="-236545" algn="l" defTabSz="914239" rtl="0" eaLnBrk="1" latinLnBrk="0" hangingPunct="1">
        <a:spcBef>
          <a:spcPts val="0"/>
        </a:spcBef>
        <a:spcAft>
          <a:spcPts val="526"/>
        </a:spcAft>
        <a:buClr>
          <a:schemeClr val="accent3"/>
        </a:buClr>
        <a:buFont typeface="GE Inspira" panose="020F0603030400020203" pitchFamily="34" charset="0"/>
        <a:buChar char=""/>
        <a:defRPr sz="1600" kern="1200">
          <a:solidFill>
            <a:srgbClr val="808285"/>
          </a:solidFill>
          <a:latin typeface="Arial" pitchFamily="34" charset="0"/>
          <a:ea typeface="+mn-ea"/>
          <a:cs typeface="Arial" pitchFamily="34" charset="0"/>
        </a:defRPr>
      </a:lvl4pPr>
      <a:lvl5pPr marL="946182" indent="-236545" algn="l" defTabSz="914239" rtl="0" eaLnBrk="1" latinLnBrk="0" hangingPunct="1">
        <a:spcBef>
          <a:spcPts val="0"/>
        </a:spcBef>
        <a:spcAft>
          <a:spcPts val="526"/>
        </a:spcAft>
        <a:buClr>
          <a:schemeClr val="accent1"/>
        </a:buClr>
        <a:buFont typeface="GE Inspira" panose="020F0603030400020203" pitchFamily="34" charset="0"/>
        <a:buChar char=""/>
        <a:defRPr sz="1600" kern="1200">
          <a:solidFill>
            <a:srgbClr val="808285"/>
          </a:solidFill>
          <a:latin typeface="Arial" pitchFamily="34" charset="0"/>
          <a:ea typeface="+mn-ea"/>
          <a:cs typeface="Arial" pitchFamily="34" charset="0"/>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3"/>
            <a:ext cx="2057400" cy="36512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97754"/>
            <a:r>
              <a:rPr lang="ru-RU" dirty="0">
                <a:solidFill>
                  <a:srgbClr val="000000">
                    <a:tint val="75000"/>
                  </a:srgbClr>
                </a:solidFill>
              </a:rPr>
              <a:t>MM.DD.20XX</a:t>
            </a:r>
          </a:p>
        </p:txBody>
      </p:sp>
      <p:sp>
        <p:nvSpPr>
          <p:cNvPr id="5" name="Footer Placeholder 4"/>
          <p:cNvSpPr>
            <a:spLocks noGrp="1"/>
          </p:cNvSpPr>
          <p:nvPr>
            <p:ph type="ftr" sz="quarter" idx="3"/>
          </p:nvPr>
        </p:nvSpPr>
        <p:spPr>
          <a:xfrm>
            <a:off x="3028953" y="6356353"/>
            <a:ext cx="3086100" cy="36512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97754"/>
            <a:r>
              <a:rPr lang="en-US" dirty="0">
                <a:solidFill>
                  <a:srgbClr val="000000">
                    <a:tint val="75000"/>
                  </a:srgbClr>
                </a:solidFill>
              </a:rPr>
              <a:t>ADD A FOOTER</a:t>
            </a:r>
            <a:endParaRPr lang="ru-RU" dirty="0">
              <a:solidFill>
                <a:srgbClr val="000000">
                  <a:tint val="75000"/>
                </a:srgbClr>
              </a:solidFill>
            </a:endParaRPr>
          </a:p>
        </p:txBody>
      </p:sp>
      <p:sp>
        <p:nvSpPr>
          <p:cNvPr id="6" name="Slide Number Placeholder 5"/>
          <p:cNvSpPr>
            <a:spLocks noGrp="1"/>
          </p:cNvSpPr>
          <p:nvPr>
            <p:ph type="sldNum" sz="quarter" idx="4"/>
          </p:nvPr>
        </p:nvSpPr>
        <p:spPr>
          <a:xfrm>
            <a:off x="6457951" y="6356353"/>
            <a:ext cx="2057400" cy="36512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97754"/>
            <a:fld id="{C075BE66-B004-4B62-93B5-6C3A07EE5DEC}" type="slidenum">
              <a:rPr lang="ru-RU" smtClean="0">
                <a:solidFill>
                  <a:srgbClr val="000000">
                    <a:tint val="75000"/>
                  </a:srgbClr>
                </a:solidFill>
              </a:rPr>
              <a:pPr defTabSz="497754"/>
              <a:t>‹#›</a:t>
            </a:fld>
            <a:endParaRPr lang="ru-RU" dirty="0">
              <a:solidFill>
                <a:srgbClr val="000000">
                  <a:tint val="75000"/>
                </a:srgbClr>
              </a:solidFill>
            </a:endParaRPr>
          </a:p>
        </p:txBody>
      </p:sp>
    </p:spTree>
    <p:extLst>
      <p:ext uri="{BB962C8B-B14F-4D97-AF65-F5344CB8AC3E}">
        <p14:creationId xmlns:p14="http://schemas.microsoft.com/office/powerpoint/2010/main" val="37035277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E423E-38D5-4B51-B1EA-B4E6290020B9}" type="datetimeFigureOut">
              <a:rPr lang="en-GB" smtClean="0">
                <a:solidFill>
                  <a:prstClr val="black">
                    <a:tint val="75000"/>
                  </a:prstClr>
                </a:solidFill>
              </a:rPr>
              <a:pPr/>
              <a:t>07/03/2019</a:t>
            </a:fld>
            <a:endParaRPr lang="en-GB">
              <a:solidFill>
                <a:prstClr val="black">
                  <a:tint val="75000"/>
                </a:prstClr>
              </a:solidFill>
            </a:endParaRPr>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40131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iltshirechildrensservices.co.uk/"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iltshirechildrensservices.co.uk/" TargetMode="External"/><Relationship Id="rId1" Type="http://schemas.openxmlformats.org/officeDocument/2006/relationships/slideLayout" Target="../slideLayouts/slideLayout17.xml"/><Relationship Id="rId6" Type="http://schemas.openxmlformats.org/officeDocument/2006/relationships/hyperlink" Target="mailto:annemarie.garrigan@barnardos.org.uk" TargetMode="External"/><Relationship Id="rId5" Type="http://schemas.openxmlformats.org/officeDocument/2006/relationships/hyperlink" Target="mailto:joanne.alexander@virgincare.co.uk" TargetMode="External"/><Relationship Id="rId4" Type="http://schemas.openxmlformats.org/officeDocument/2006/relationships/hyperlink" Target="mailto:nicki.lee@virgincare.co.uk"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mailto:margaret.hobbs@virgincare.co.uk" TargetMode="External"/><Relationship Id="rId3" Type="http://schemas.openxmlformats.org/officeDocument/2006/relationships/image" Target="../media/image20.png"/><Relationship Id="rId7" Type="http://schemas.openxmlformats.org/officeDocument/2006/relationships/hyperlink" Target="mailto:cheryl.newson@virgincare.co.uk" TargetMode="External"/><Relationship Id="rId2" Type="http://schemas.openxmlformats.org/officeDocument/2006/relationships/hyperlink" Target="http://wiltshirechildrensservices.co.uk/" TargetMode="External"/><Relationship Id="rId1" Type="http://schemas.openxmlformats.org/officeDocument/2006/relationships/slideLayout" Target="../slideLayouts/slideLayout17.xml"/><Relationship Id="rId6" Type="http://schemas.openxmlformats.org/officeDocument/2006/relationships/hyperlink" Target="mailto:matylda.demby@virgincare.co.uk" TargetMode="External"/><Relationship Id="rId5" Type="http://schemas.openxmlformats.org/officeDocument/2006/relationships/hyperlink" Target="mailto:daniel.smith@virgincare.co.uk" TargetMode="External"/><Relationship Id="rId4" Type="http://schemas.openxmlformats.org/officeDocument/2006/relationships/hyperlink" Target="mailto:katie.walford@virgincare.co.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uk/url?sa=i&amp;rct=j&amp;q=&amp;esrc=s&amp;source=images&amp;cd=&amp;cad=rja&amp;uact=8&amp;ved=2ahUKEwinr4ft2N7gAhVCXhoKHU-GDMkQjRx6BAgBEAU&amp;url=http://essexfamilywellbeing.co.uk/&amp;psig=AOvVaw3F636dbtwNkshJ1E82OwO0&amp;ust=1551452435129801"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iltshirechildrensservices.co.uk/"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risk-avert.or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dirty="0" smtClean="0"/>
              <a:t>Essex Child &amp; Family Wellbeing Service</a:t>
            </a:r>
            <a:endParaRPr lang="en-GB" dirty="0"/>
          </a:p>
        </p:txBody>
      </p:sp>
      <p:sp>
        <p:nvSpPr>
          <p:cNvPr id="4" name="Title 3"/>
          <p:cNvSpPr>
            <a:spLocks noGrp="1"/>
          </p:cNvSpPr>
          <p:nvPr>
            <p:ph type="ctrTitle"/>
          </p:nvPr>
        </p:nvSpPr>
        <p:spPr/>
        <p:txBody>
          <a:bodyPr>
            <a:normAutofit fontScale="90000"/>
          </a:bodyPr>
          <a:lstStyle/>
          <a:p>
            <a:r>
              <a:rPr lang="en-US" dirty="0" smtClean="0"/>
              <a:t>South Quadrant Primary </a:t>
            </a:r>
            <a:r>
              <a:rPr lang="en-US" dirty="0"/>
              <a:t>Head teachers' </a:t>
            </a:r>
            <a:r>
              <a:rPr lang="en-US" sz="2000" dirty="0"/>
              <a:t>spring term meeting </a:t>
            </a:r>
            <a:r>
              <a:rPr lang="en-GB" sz="2000" dirty="0"/>
              <a:t>– </a:t>
            </a:r>
            <a:r>
              <a:rPr lang="en-GB" sz="2000" dirty="0" smtClean="0"/>
              <a:t>2019</a:t>
            </a:r>
            <a:br>
              <a:rPr lang="en-GB" sz="2000" dirty="0" smtClean="0"/>
            </a:br>
            <a:r>
              <a:rPr lang="en-GB" sz="2000" dirty="0" smtClean="0"/>
              <a:t>Jo Alexander – Acting Quadrant Manager</a:t>
            </a:r>
            <a:endParaRPr lang="en-GB" dirty="0"/>
          </a:p>
        </p:txBody>
      </p:sp>
    </p:spTree>
    <p:extLst>
      <p:ext uri="{BB962C8B-B14F-4D97-AF65-F5344CB8AC3E}">
        <p14:creationId xmlns:p14="http://schemas.microsoft.com/office/powerpoint/2010/main" val="3659001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868" y="516964"/>
            <a:ext cx="7983354" cy="908209"/>
          </a:xfrm>
        </p:spPr>
        <p:txBody>
          <a:bodyPr/>
          <a:lstStyle/>
          <a:p>
            <a:r>
              <a:rPr lang="en-GB" dirty="0" smtClean="0"/>
              <a:t>Targeted </a:t>
            </a:r>
            <a:r>
              <a:rPr lang="en-GB" dirty="0" smtClean="0">
                <a:solidFill>
                  <a:schemeClr val="tx1"/>
                </a:solidFill>
              </a:rPr>
              <a:t>Provision for school – age children</a:t>
            </a:r>
            <a:endParaRPr lang="en-GB" dirty="0">
              <a:solidFill>
                <a:schemeClr val="tx1"/>
              </a:solidFill>
            </a:endParaRPr>
          </a:p>
        </p:txBody>
      </p:sp>
      <p:sp>
        <p:nvSpPr>
          <p:cNvPr id="5" name="Content Placeholder 4"/>
          <p:cNvSpPr>
            <a:spLocks noGrp="1"/>
          </p:cNvSpPr>
          <p:nvPr>
            <p:ph idx="1"/>
          </p:nvPr>
        </p:nvSpPr>
        <p:spPr>
          <a:xfrm>
            <a:off x="610868" y="1116936"/>
            <a:ext cx="7983354" cy="4256280"/>
          </a:xfrm>
        </p:spPr>
        <p:txBody>
          <a:bodyPr/>
          <a:lstStyle/>
          <a:p>
            <a:pPr>
              <a:spcBef>
                <a:spcPts val="0"/>
              </a:spcBef>
              <a:spcAft>
                <a:spcPts val="0"/>
              </a:spcAft>
            </a:pPr>
            <a:endParaRPr lang="en-GB" sz="1600" u="sng" dirty="0" smtClean="0">
              <a:solidFill>
                <a:prstClr val="black">
                  <a:lumMod val="50000"/>
                  <a:lumOff val="50000"/>
                </a:prstClr>
              </a:solidFill>
              <a:latin typeface="Arial"/>
            </a:endParaRPr>
          </a:p>
          <a:p>
            <a:pPr>
              <a:spcBef>
                <a:spcPts val="0"/>
              </a:spcBef>
              <a:spcAft>
                <a:spcPts val="0"/>
              </a:spcAft>
            </a:pPr>
            <a:endParaRPr lang="en-GB" sz="1600" u="sng" dirty="0">
              <a:solidFill>
                <a:prstClr val="black">
                  <a:lumMod val="50000"/>
                  <a:lumOff val="50000"/>
                </a:prstClr>
              </a:solidFill>
              <a:latin typeface="Arial"/>
            </a:endParaRPr>
          </a:p>
          <a:p>
            <a:pPr>
              <a:spcBef>
                <a:spcPts val="0"/>
              </a:spcBef>
              <a:spcAft>
                <a:spcPts val="0"/>
              </a:spcAft>
            </a:pPr>
            <a:r>
              <a:rPr lang="en-GB" sz="1600" dirty="0">
                <a:solidFill>
                  <a:prstClr val="black">
                    <a:lumMod val="50000"/>
                    <a:lumOff val="50000"/>
                  </a:prstClr>
                </a:solidFill>
                <a:latin typeface="Arial"/>
              </a:rPr>
              <a:t>In supporting the development of children and young people identified as being at risk of poor outcomes, the Essex Child and Family Wellbeing Service will be provide:</a:t>
            </a:r>
          </a:p>
          <a:p>
            <a:pPr>
              <a:spcBef>
                <a:spcPts val="0"/>
              </a:spcBef>
              <a:spcAft>
                <a:spcPts val="0"/>
              </a:spcAft>
            </a:pPr>
            <a:r>
              <a:rPr lang="en-GB" sz="1600" b="0" dirty="0" smtClean="0">
                <a:solidFill>
                  <a:srgbClr val="808285"/>
                </a:solidFill>
                <a:latin typeface="Arial"/>
              </a:rPr>
              <a:t>.</a:t>
            </a: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PSHE training and resources in response to </a:t>
            </a:r>
            <a:r>
              <a:rPr lang="en-GB" sz="1600" b="0" dirty="0" smtClean="0">
                <a:solidFill>
                  <a:srgbClr val="808285"/>
                </a:solidFill>
                <a:latin typeface="Arial"/>
              </a:rPr>
              <a:t>identified Children and young peoples needs in your school. </a:t>
            </a: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Holistic Health Needs Assessments of young people and school community</a:t>
            </a:r>
          </a:p>
          <a:p>
            <a:pPr marL="250416" indent="-250416">
              <a:spcBef>
                <a:spcPts val="0"/>
              </a:spcBef>
              <a:spcAft>
                <a:spcPts val="0"/>
              </a:spcAft>
              <a:buFont typeface="Arial" panose="020B0604020202020204" pitchFamily="34" charset="0"/>
              <a:buChar char="•"/>
            </a:pPr>
            <a:r>
              <a:rPr lang="en-GB" sz="1600" b="0" dirty="0" smtClean="0">
                <a:solidFill>
                  <a:srgbClr val="808285"/>
                </a:solidFill>
                <a:latin typeface="Arial"/>
              </a:rPr>
              <a:t>One </a:t>
            </a:r>
            <a:r>
              <a:rPr lang="en-GB" sz="1600" b="0" dirty="0">
                <a:solidFill>
                  <a:srgbClr val="808285"/>
                </a:solidFill>
                <a:latin typeface="Arial"/>
              </a:rPr>
              <a:t>to one work with young people to build self efficacy, emotional wellbeing</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Behaviour change interventions with young people to support in reducing unhealthy lifestyle behaviours</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Targeted bespoke </a:t>
            </a:r>
            <a:r>
              <a:rPr lang="en-GB" sz="1600" b="0" dirty="0" smtClean="0">
                <a:solidFill>
                  <a:srgbClr val="808285"/>
                </a:solidFill>
                <a:latin typeface="Arial"/>
              </a:rPr>
              <a:t>therapeutic support to achieve outcomes </a:t>
            </a:r>
          </a:p>
          <a:p>
            <a:pPr marL="250416" indent="-250416">
              <a:spcBef>
                <a:spcPts val="0"/>
              </a:spcBef>
              <a:spcAft>
                <a:spcPts val="0"/>
              </a:spcAft>
              <a:buFont typeface="Arial" panose="020B0604020202020204" pitchFamily="34" charset="0"/>
              <a:buChar char="•"/>
            </a:pPr>
            <a:r>
              <a:rPr lang="en-GB" sz="1600" b="0" dirty="0" smtClean="0">
                <a:solidFill>
                  <a:srgbClr val="808285"/>
                </a:solidFill>
                <a:latin typeface="Arial"/>
              </a:rPr>
              <a:t>Community </a:t>
            </a:r>
            <a:r>
              <a:rPr lang="en-GB" sz="1600" b="0" dirty="0">
                <a:solidFill>
                  <a:srgbClr val="808285"/>
                </a:solidFill>
                <a:latin typeface="Arial"/>
              </a:rPr>
              <a:t>projects to address local need e.g.: Period Poverty, Holiday </a:t>
            </a:r>
            <a:r>
              <a:rPr lang="en-GB" sz="1600" b="0" dirty="0" smtClean="0">
                <a:solidFill>
                  <a:srgbClr val="808285"/>
                </a:solidFill>
                <a:latin typeface="Arial"/>
              </a:rPr>
              <a:t>Hunger and addressing Child Exploitation.</a:t>
            </a:r>
            <a:endParaRPr lang="en-GB" sz="1600" b="0" dirty="0">
              <a:solidFill>
                <a:srgbClr val="808285"/>
              </a:solidFill>
              <a:latin typeface="Arial"/>
            </a:endParaRPr>
          </a:p>
          <a:p>
            <a:pPr>
              <a:spcBef>
                <a:spcPts val="0"/>
              </a:spcBef>
              <a:spcAft>
                <a:spcPts val="0"/>
              </a:spcAft>
            </a:pPr>
            <a:endParaRPr lang="en-GB" dirty="0" smtClean="0">
              <a:solidFill>
                <a:prstClr val="black">
                  <a:lumMod val="50000"/>
                  <a:lumOff val="50000"/>
                </a:prstClr>
              </a:solidFill>
              <a:latin typeface="Arial"/>
            </a:endParaRPr>
          </a:p>
          <a:p>
            <a:pPr>
              <a:spcBef>
                <a:spcPts val="0"/>
              </a:spcBef>
              <a:spcAft>
                <a:spcPts val="0"/>
              </a:spcAft>
            </a:pP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10</a:t>
            </a:fld>
            <a:endParaRPr lang="en-GB" dirty="0"/>
          </a:p>
        </p:txBody>
      </p:sp>
    </p:spTree>
    <p:extLst>
      <p:ext uri="{BB962C8B-B14F-4D97-AF65-F5344CB8AC3E}">
        <p14:creationId xmlns:p14="http://schemas.microsoft.com/office/powerpoint/2010/main" val="285150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102" y="288544"/>
            <a:ext cx="7983354" cy="908209"/>
          </a:xfrm>
        </p:spPr>
        <p:txBody>
          <a:bodyPr/>
          <a:lstStyle/>
          <a:p>
            <a:r>
              <a:rPr lang="en-GB" dirty="0" smtClean="0"/>
              <a:t>Case Study – Linked to Targeted Interventions </a:t>
            </a:r>
            <a:endParaRPr lang="en-GB" dirty="0">
              <a:solidFill>
                <a:schemeClr val="tx1"/>
              </a:solidFill>
            </a:endParaRPr>
          </a:p>
        </p:txBody>
      </p:sp>
      <p:sp>
        <p:nvSpPr>
          <p:cNvPr id="5" name="Content Placeholder 4"/>
          <p:cNvSpPr>
            <a:spLocks noGrp="1"/>
          </p:cNvSpPr>
          <p:nvPr>
            <p:ph idx="1"/>
          </p:nvPr>
        </p:nvSpPr>
        <p:spPr>
          <a:xfrm>
            <a:off x="477771" y="908720"/>
            <a:ext cx="8342701" cy="5427288"/>
          </a:xfrm>
        </p:spPr>
        <p:txBody>
          <a:bodyPr/>
          <a:lstStyle/>
          <a:p>
            <a:endParaRPr lang="en-GB" dirty="0"/>
          </a:p>
          <a:p>
            <a:endParaRPr lang="en-GB" dirty="0" smtClean="0"/>
          </a:p>
        </p:txBody>
      </p:sp>
      <p:sp>
        <p:nvSpPr>
          <p:cNvPr id="6" name="Slide Number Placeholder 5"/>
          <p:cNvSpPr>
            <a:spLocks noGrp="1"/>
          </p:cNvSpPr>
          <p:nvPr>
            <p:ph type="sldNum" sz="quarter" idx="12"/>
          </p:nvPr>
        </p:nvSpPr>
        <p:spPr/>
        <p:txBody>
          <a:bodyPr/>
          <a:lstStyle/>
          <a:p>
            <a:fld id="{EB0F7010-E999-4FC2-AE85-B5FFBD58F110}" type="slidenum">
              <a:rPr lang="en-GB" smtClean="0"/>
              <a:pPr/>
              <a:t>11</a:t>
            </a:fld>
            <a:endParaRPr lang="en-GB" dirty="0"/>
          </a:p>
        </p:txBody>
      </p:sp>
      <p:sp>
        <p:nvSpPr>
          <p:cNvPr id="2" name="Rectangle 1"/>
          <p:cNvSpPr/>
          <p:nvPr/>
        </p:nvSpPr>
        <p:spPr>
          <a:xfrm>
            <a:off x="755576" y="1720840"/>
            <a:ext cx="7416824" cy="3323987"/>
          </a:xfrm>
          <a:prstGeom prst="rect">
            <a:avLst/>
          </a:prstGeom>
        </p:spPr>
        <p:txBody>
          <a:bodyPr wrap="square">
            <a:spAutoFit/>
          </a:bodyPr>
          <a:lstStyle/>
          <a:p>
            <a:pPr lvl="0"/>
            <a:r>
              <a:rPr lang="en-GB" sz="1600" dirty="0" smtClean="0"/>
              <a:t>“ I worked with a child in year 6 who was identified by both Mum and School as having difficulty in managing his emotions and would often have angry outbursts that were difficult to manage”</a:t>
            </a:r>
          </a:p>
          <a:p>
            <a:pPr lvl="0"/>
            <a:endParaRPr lang="en-GB" sz="1600" dirty="0"/>
          </a:p>
          <a:p>
            <a:pPr lvl="0"/>
            <a:r>
              <a:rPr lang="en-GB" sz="1600" dirty="0" smtClean="0"/>
              <a:t>“I worked with </a:t>
            </a:r>
            <a:r>
              <a:rPr lang="en-GB" sz="1600" dirty="0" err="1" smtClean="0"/>
              <a:t>xxxx</a:t>
            </a:r>
            <a:r>
              <a:rPr lang="en-GB" sz="1600" dirty="0" smtClean="0"/>
              <a:t> for 6 weeks and we completed the Volcano in my Tummy workbook.  This helped </a:t>
            </a:r>
            <a:r>
              <a:rPr lang="en-GB" sz="1600" dirty="0" err="1" smtClean="0"/>
              <a:t>xxxx</a:t>
            </a:r>
            <a:r>
              <a:rPr lang="en-GB" sz="1600" dirty="0" smtClean="0"/>
              <a:t> identify his feelings and how he could stop himself erupting”</a:t>
            </a:r>
          </a:p>
          <a:p>
            <a:pPr lvl="0"/>
            <a:endParaRPr lang="en-GB" sz="1600" dirty="0"/>
          </a:p>
          <a:p>
            <a:pPr lvl="0"/>
            <a:r>
              <a:rPr lang="en-GB" sz="1600" dirty="0" smtClean="0"/>
              <a:t>“</a:t>
            </a:r>
            <a:r>
              <a:rPr lang="en-GB" sz="1600" dirty="0" err="1" smtClean="0"/>
              <a:t>xxxx</a:t>
            </a:r>
            <a:r>
              <a:rPr lang="en-GB" sz="1600" dirty="0" smtClean="0"/>
              <a:t> responded well and we finished the work before the end of year 6.  I kept the work we had completed together and presented this to him along with a certificate so we could see how far he had come.  Both School and Mum noticed a difference and this really helped with </a:t>
            </a:r>
            <a:r>
              <a:rPr lang="en-GB" sz="1600" dirty="0" err="1" smtClean="0"/>
              <a:t>xxxx’s</a:t>
            </a:r>
            <a:r>
              <a:rPr lang="en-GB" sz="1600" dirty="0" smtClean="0"/>
              <a:t> transition into secondary school”</a:t>
            </a:r>
          </a:p>
          <a:p>
            <a:pPr lvl="0"/>
            <a:endParaRPr lang="en-GB" dirty="0"/>
          </a:p>
        </p:txBody>
      </p:sp>
      <p:pic>
        <p:nvPicPr>
          <p:cNvPr id="2050" name="Picture 2" descr="Image result for Volcano in My Tummy Work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10" y="4841403"/>
            <a:ext cx="1717550" cy="171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97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188641"/>
            <a:ext cx="7983354" cy="908209"/>
          </a:xfrm>
        </p:spPr>
        <p:txBody>
          <a:bodyPr/>
          <a:lstStyle/>
          <a:p>
            <a:r>
              <a:rPr lang="en-GB" dirty="0" smtClean="0"/>
              <a:t>Campaign Bulletin </a:t>
            </a:r>
            <a:endParaRPr lang="en-GB" dirty="0"/>
          </a:p>
        </p:txBody>
      </p:sp>
      <p:sp>
        <p:nvSpPr>
          <p:cNvPr id="4" name="Slide Number Placeholder 3"/>
          <p:cNvSpPr>
            <a:spLocks noGrp="1"/>
          </p:cNvSpPr>
          <p:nvPr>
            <p:ph type="sldNum" sz="quarter" idx="12"/>
          </p:nvPr>
        </p:nvSpPr>
        <p:spPr/>
        <p:txBody>
          <a:bodyPr/>
          <a:lstStyle/>
          <a:p>
            <a:fld id="{EB0F7010-E999-4FC2-AE85-B5FFBD58F110}" type="slidenum">
              <a:rPr lang="en-GB" smtClean="0"/>
              <a:pPr/>
              <a:t>12</a:t>
            </a:fld>
            <a:endParaRPr lang="en-GB"/>
          </a:p>
        </p:txBody>
      </p:sp>
      <p:sp>
        <p:nvSpPr>
          <p:cNvPr id="7" name="Rectangle 6"/>
          <p:cNvSpPr/>
          <p:nvPr/>
        </p:nvSpPr>
        <p:spPr>
          <a:xfrm>
            <a:off x="251521" y="5661249"/>
            <a:ext cx="8064896" cy="2160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65" y="908720"/>
            <a:ext cx="8140232" cy="4599626"/>
          </a:xfrm>
          <a:prstGeom prst="rect">
            <a:avLst/>
          </a:prstGeom>
        </p:spPr>
      </p:pic>
    </p:spTree>
    <p:extLst>
      <p:ext uri="{BB962C8B-B14F-4D97-AF65-F5344CB8AC3E}">
        <p14:creationId xmlns:p14="http://schemas.microsoft.com/office/powerpoint/2010/main" val="157758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a:t>
            </a:r>
            <a:r>
              <a:rPr lang="en-GB" dirty="0" smtClean="0">
                <a:solidFill>
                  <a:schemeClr val="tx1"/>
                </a:solidFill>
              </a:rPr>
              <a:t>Conditions</a:t>
            </a:r>
            <a:endParaRPr lang="en-GB" dirty="0">
              <a:solidFill>
                <a:schemeClr val="tx1"/>
              </a:solidFill>
            </a:endParaRPr>
          </a:p>
        </p:txBody>
      </p:sp>
      <p:sp>
        <p:nvSpPr>
          <p:cNvPr id="3" name="Content Placeholder 2"/>
          <p:cNvSpPr>
            <a:spLocks noGrp="1"/>
          </p:cNvSpPr>
          <p:nvPr>
            <p:ph idx="1"/>
          </p:nvPr>
        </p:nvSpPr>
        <p:spPr/>
        <p:txBody>
          <a:bodyPr/>
          <a:lstStyle/>
          <a:p>
            <a:pPr>
              <a:spcBef>
                <a:spcPts val="0"/>
              </a:spcBef>
              <a:spcAft>
                <a:spcPts val="0"/>
              </a:spcAft>
            </a:pPr>
            <a:r>
              <a:rPr lang="en-GB" sz="2000" b="0" dirty="0">
                <a:solidFill>
                  <a:srgbClr val="808285"/>
                </a:solidFill>
                <a:latin typeface="Arial"/>
              </a:rPr>
              <a:t>Medical conditions such as Anaphylaxis, Asthma and Epilepsy can have a significant impact on a child or young persons general health and wellbeing and their success in school. School Nurses will provide Epilepsy and Anaphylaxis awareness Training for School Staff: </a:t>
            </a:r>
            <a:endParaRPr lang="en-GB" sz="2000" b="0" dirty="0" smtClean="0">
              <a:solidFill>
                <a:srgbClr val="808285"/>
              </a:solidFill>
              <a:latin typeface="Arial"/>
            </a:endParaRPr>
          </a:p>
          <a:p>
            <a:pPr>
              <a:spcBef>
                <a:spcPts val="0"/>
              </a:spcBef>
              <a:spcAft>
                <a:spcPts val="0"/>
              </a:spcAft>
            </a:pPr>
            <a:endParaRPr lang="en-GB" sz="20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2000" b="0" dirty="0" smtClean="0">
                <a:solidFill>
                  <a:srgbClr val="808285"/>
                </a:solidFill>
                <a:latin typeface="Arial"/>
              </a:rPr>
              <a:t>Corporate</a:t>
            </a:r>
            <a:r>
              <a:rPr lang="en-GB" sz="2000" b="0" dirty="0">
                <a:solidFill>
                  <a:srgbClr val="808285"/>
                </a:solidFill>
                <a:latin typeface="Arial"/>
              </a:rPr>
              <a:t>; termly training delivered in central locations </a:t>
            </a:r>
          </a:p>
          <a:p>
            <a:pPr marL="250416" indent="-250416">
              <a:spcBef>
                <a:spcPts val="0"/>
              </a:spcBef>
              <a:spcAft>
                <a:spcPts val="0"/>
              </a:spcAft>
              <a:buFont typeface="Arial" panose="020B0604020202020204" pitchFamily="34" charset="0"/>
              <a:buChar char="•"/>
            </a:pPr>
            <a:r>
              <a:rPr lang="en-GB" sz="2000" b="0" dirty="0" smtClean="0">
                <a:solidFill>
                  <a:srgbClr val="808285"/>
                </a:solidFill>
                <a:latin typeface="Arial"/>
              </a:rPr>
              <a:t>Number </a:t>
            </a:r>
            <a:r>
              <a:rPr lang="en-GB" sz="2000" b="0" dirty="0">
                <a:solidFill>
                  <a:srgbClr val="808285"/>
                </a:solidFill>
                <a:latin typeface="Arial"/>
              </a:rPr>
              <a:t>of places based on number of children attending each School. </a:t>
            </a:r>
          </a:p>
          <a:p>
            <a:pPr marL="250416" indent="-250416">
              <a:spcBef>
                <a:spcPts val="0"/>
              </a:spcBef>
              <a:spcAft>
                <a:spcPts val="0"/>
              </a:spcAft>
              <a:buFont typeface="Arial" panose="020B0604020202020204" pitchFamily="34" charset="0"/>
              <a:buChar char="•"/>
            </a:pPr>
            <a:r>
              <a:rPr lang="en-GB" sz="2000" b="0" dirty="0" smtClean="0">
                <a:solidFill>
                  <a:srgbClr val="808285"/>
                </a:solidFill>
                <a:latin typeface="Arial"/>
              </a:rPr>
              <a:t>Minimum </a:t>
            </a:r>
            <a:r>
              <a:rPr lang="en-GB" sz="2000" b="0" dirty="0">
                <a:solidFill>
                  <a:srgbClr val="808285"/>
                </a:solidFill>
                <a:latin typeface="Arial"/>
              </a:rPr>
              <a:t>of 2 spaces up to a maximum of 8 per school </a:t>
            </a:r>
          </a:p>
          <a:p>
            <a:pPr marL="250416" indent="-250416">
              <a:spcBef>
                <a:spcPts val="0"/>
              </a:spcBef>
              <a:spcAft>
                <a:spcPts val="0"/>
              </a:spcAft>
              <a:buFont typeface="Arial" panose="020B0604020202020204" pitchFamily="34" charset="0"/>
              <a:buChar char="•"/>
            </a:pPr>
            <a:endParaRPr lang="en-GB" sz="1600" b="0" dirty="0">
              <a:solidFill>
                <a:srgbClr val="808285"/>
              </a:solidFill>
              <a:latin typeface="Arial"/>
            </a:endParaRPr>
          </a:p>
        </p:txBody>
      </p:sp>
      <p:sp>
        <p:nvSpPr>
          <p:cNvPr id="4" name="Slide Number Placeholder 3"/>
          <p:cNvSpPr>
            <a:spLocks noGrp="1"/>
          </p:cNvSpPr>
          <p:nvPr>
            <p:ph type="sldNum" sz="quarter" idx="12"/>
          </p:nvPr>
        </p:nvSpPr>
        <p:spPr/>
        <p:txBody>
          <a:bodyPr/>
          <a:lstStyle/>
          <a:p>
            <a:fld id="{EB0F7010-E999-4FC2-AE85-B5FFBD58F110}" type="slidenum">
              <a:rPr lang="en-GB" smtClean="0"/>
              <a:pPr/>
              <a:t>13</a:t>
            </a:fld>
            <a:endParaRPr lang="en-GB"/>
          </a:p>
        </p:txBody>
      </p:sp>
    </p:spTree>
    <p:extLst>
      <p:ext uri="{BB962C8B-B14F-4D97-AF65-F5344CB8AC3E}">
        <p14:creationId xmlns:p14="http://schemas.microsoft.com/office/powerpoint/2010/main" val="363057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 xmlns:a16="http://schemas.microsoft.com/office/drawing/2014/main" id="{DA0FDDA3-FE56-A943-8A7F-7ED64EA2AE1B}"/>
              </a:ext>
            </a:extLst>
          </p:cNvPr>
          <p:cNvSpPr txBox="1"/>
          <p:nvPr/>
        </p:nvSpPr>
        <p:spPr>
          <a:xfrm>
            <a:off x="674556" y="2095610"/>
            <a:ext cx="7838263" cy="738664"/>
          </a:xfrm>
          <a:prstGeom prst="rect">
            <a:avLst/>
          </a:prstGeom>
          <a:noFill/>
        </p:spPr>
        <p:txBody>
          <a:bodyPr wrap="square" lIns="0" tIns="0" rIns="0" bIns="0" rtlCol="0">
            <a:spAutoFit/>
          </a:bodyPr>
          <a:lstStyle/>
          <a:p>
            <a:pPr algn="ctr" defTabSz="497754"/>
            <a:r>
              <a:rPr lang="en-US" sz="4800" b="1" dirty="0">
                <a:solidFill>
                  <a:srgbClr val="ED1A37"/>
                </a:solidFill>
              </a:rPr>
              <a:t>School Nurse Drop In</a:t>
            </a:r>
          </a:p>
        </p:txBody>
      </p:sp>
      <p:sp>
        <p:nvSpPr>
          <p:cNvPr id="47" name="TextBox 46">
            <a:extLst>
              <a:ext uri="{FF2B5EF4-FFF2-40B4-BE49-F238E27FC236}">
                <a16:creationId xmlns="" xmlns:a16="http://schemas.microsoft.com/office/drawing/2014/main" id="{23F5CDB9-E9DC-8F46-AB8D-548F87E2D874}"/>
              </a:ext>
            </a:extLst>
          </p:cNvPr>
          <p:cNvSpPr txBox="1"/>
          <p:nvPr/>
        </p:nvSpPr>
        <p:spPr>
          <a:xfrm>
            <a:off x="674553" y="2758807"/>
            <a:ext cx="7838263" cy="984885"/>
          </a:xfrm>
          <a:prstGeom prst="rect">
            <a:avLst/>
          </a:prstGeom>
          <a:noFill/>
        </p:spPr>
        <p:txBody>
          <a:bodyPr wrap="square" lIns="0" tIns="0" rIns="0" bIns="0" rtlCol="0">
            <a:spAutoFit/>
          </a:bodyPr>
          <a:lstStyle/>
          <a:p>
            <a:pPr algn="ctr" defTabSz="497754"/>
            <a:r>
              <a:rPr lang="en-GB" sz="1600" b="1" dirty="0" smtClean="0">
                <a:solidFill>
                  <a:srgbClr val="000000">
                    <a:lumMod val="50000"/>
                    <a:lumOff val="50000"/>
                  </a:srgbClr>
                </a:solidFill>
              </a:rPr>
              <a:t>Come and have a confidential chat with your school nurse if you are a school aged young person worried about your health, or a parent who is worried about your child’s health.</a:t>
            </a:r>
          </a:p>
          <a:p>
            <a:pPr defTabSz="497754"/>
            <a:endParaRPr lang="en-GB" sz="1600" b="1" dirty="0">
              <a:solidFill>
                <a:srgbClr val="000000">
                  <a:lumMod val="50000"/>
                  <a:lumOff val="50000"/>
                </a:srgbClr>
              </a:solidFill>
            </a:endParaRPr>
          </a:p>
        </p:txBody>
      </p:sp>
      <p:sp>
        <p:nvSpPr>
          <p:cNvPr id="7" name="Rectangle 6"/>
          <p:cNvSpPr/>
          <p:nvPr/>
        </p:nvSpPr>
        <p:spPr>
          <a:xfrm>
            <a:off x="458390" y="3563737"/>
            <a:ext cx="8494365" cy="2439834"/>
          </a:xfrm>
          <a:prstGeom prst="rect">
            <a:avLst/>
          </a:prstGeom>
          <a:solidFill>
            <a:srgbClr val="ED1A37"/>
          </a:solidFill>
          <a:ln w="57150" cmpd="thickThi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7754"/>
            <a:endParaRPr lang="en-GB" sz="1960">
              <a:solidFill>
                <a:srgbClr val="FFFFFF"/>
              </a:solidFill>
            </a:endParaRPr>
          </a:p>
        </p:txBody>
      </p:sp>
      <p:sp>
        <p:nvSpPr>
          <p:cNvPr id="4" name="Rectangle 3"/>
          <p:cNvSpPr/>
          <p:nvPr/>
        </p:nvSpPr>
        <p:spPr>
          <a:xfrm>
            <a:off x="346504" y="3563737"/>
            <a:ext cx="3895525" cy="338554"/>
          </a:xfrm>
          <a:prstGeom prst="rect">
            <a:avLst/>
          </a:prstGeom>
        </p:spPr>
        <p:txBody>
          <a:bodyPr wrap="square">
            <a:spAutoFit/>
          </a:bodyPr>
          <a:lstStyle/>
          <a:p>
            <a:pPr algn="ctr" defTabSz="497754"/>
            <a:endParaRPr lang="en-GB" sz="1600" dirty="0">
              <a:solidFill>
                <a:srgbClr val="FFFFFF"/>
              </a:solidFill>
              <a:cs typeface="Arial" panose="020B0604020202020204" pitchFamily="34" charset="0"/>
            </a:endParaRPr>
          </a:p>
        </p:txBody>
      </p:sp>
      <p:sp>
        <p:nvSpPr>
          <p:cNvPr id="5" name="Rectangle 4"/>
          <p:cNvSpPr/>
          <p:nvPr/>
        </p:nvSpPr>
        <p:spPr>
          <a:xfrm>
            <a:off x="2544355" y="3565590"/>
            <a:ext cx="3992200" cy="1569660"/>
          </a:xfrm>
          <a:prstGeom prst="rect">
            <a:avLst/>
          </a:prstGeom>
        </p:spPr>
        <p:txBody>
          <a:bodyPr wrap="square">
            <a:spAutoFit/>
          </a:bodyPr>
          <a:lstStyle/>
          <a:p>
            <a:pPr algn="ctr" defTabSz="497754"/>
            <a:r>
              <a:rPr lang="en-GB" sz="1600" b="1" dirty="0">
                <a:solidFill>
                  <a:srgbClr val="FFFFFF"/>
                </a:solidFill>
                <a:cs typeface="Arial" panose="020B0604020202020204" pitchFamily="34" charset="0"/>
              </a:rPr>
              <a:t>Northlands </a:t>
            </a:r>
            <a:r>
              <a:rPr lang="en-GB" sz="1600" b="1" dirty="0" smtClean="0">
                <a:solidFill>
                  <a:srgbClr val="FFFFFF"/>
                </a:solidFill>
                <a:cs typeface="Arial" panose="020B0604020202020204" pitchFamily="34" charset="0"/>
              </a:rPr>
              <a:t>Park Hub</a:t>
            </a:r>
          </a:p>
          <a:p>
            <a:pPr algn="ctr" defTabSz="497754"/>
            <a:r>
              <a:rPr lang="en-GB" sz="1600" dirty="0" err="1" smtClean="0">
                <a:solidFill>
                  <a:srgbClr val="FFFFFF"/>
                </a:solidFill>
                <a:cs typeface="Arial" panose="020B0604020202020204" pitchFamily="34" charset="0"/>
              </a:rPr>
              <a:t>Davenants</a:t>
            </a:r>
            <a:endParaRPr lang="en-GB" sz="1600" dirty="0">
              <a:solidFill>
                <a:srgbClr val="FFFFFF"/>
              </a:solidFill>
              <a:cs typeface="Arial" panose="020B0604020202020204" pitchFamily="34" charset="0"/>
            </a:endParaRPr>
          </a:p>
          <a:p>
            <a:pPr algn="ctr" defTabSz="497754"/>
            <a:r>
              <a:rPr lang="en-GB" sz="1600" dirty="0">
                <a:solidFill>
                  <a:srgbClr val="FFFFFF"/>
                </a:solidFill>
                <a:cs typeface="Arial" panose="020B0604020202020204" pitchFamily="34" charset="0"/>
              </a:rPr>
              <a:t>SS13 1QX</a:t>
            </a:r>
          </a:p>
          <a:p>
            <a:pPr algn="ctr" defTabSz="497754"/>
            <a:r>
              <a:rPr lang="en-GB" sz="1600" b="1" dirty="0">
                <a:solidFill>
                  <a:srgbClr val="FFFFFF"/>
                </a:solidFill>
                <a:cs typeface="Arial" panose="020B0604020202020204" pitchFamily="34" charset="0"/>
              </a:rPr>
              <a:t>Phone: 01268 720170</a:t>
            </a:r>
            <a:endParaRPr lang="en-GB" sz="1600" dirty="0">
              <a:solidFill>
                <a:srgbClr val="FFFFFF"/>
              </a:solidFill>
              <a:cs typeface="Arial" panose="020B0604020202020204" pitchFamily="34" charset="0"/>
            </a:endParaRPr>
          </a:p>
          <a:p>
            <a:pPr algn="ctr" defTabSz="497754"/>
            <a:r>
              <a:rPr lang="en-GB" sz="1600" b="1" dirty="0">
                <a:solidFill>
                  <a:srgbClr val="FFFFFF"/>
                </a:solidFill>
                <a:cs typeface="Arial" panose="020B0604020202020204" pitchFamily="34" charset="0"/>
              </a:rPr>
              <a:t>3:30 - 4:30pm</a:t>
            </a:r>
            <a:endParaRPr lang="en-GB" sz="1600" dirty="0">
              <a:solidFill>
                <a:srgbClr val="FFFFFF"/>
              </a:solidFill>
              <a:cs typeface="Arial" panose="020B0604020202020204" pitchFamily="34" charset="0"/>
            </a:endParaRPr>
          </a:p>
          <a:p>
            <a:pPr algn="ctr" defTabSz="497754"/>
            <a:r>
              <a:rPr lang="en-GB" sz="1600" dirty="0" smtClean="0">
                <a:solidFill>
                  <a:srgbClr val="FFFFFF"/>
                </a:solidFill>
                <a:cs typeface="Arial" panose="020B0604020202020204" pitchFamily="34" charset="0"/>
              </a:rPr>
              <a:t>2</a:t>
            </a:r>
            <a:r>
              <a:rPr lang="en-GB" sz="1600" baseline="30000" dirty="0" smtClean="0">
                <a:solidFill>
                  <a:srgbClr val="FFFFFF"/>
                </a:solidFill>
                <a:cs typeface="Arial" panose="020B0604020202020204" pitchFamily="34" charset="0"/>
              </a:rPr>
              <a:t>nd</a:t>
            </a:r>
            <a:r>
              <a:rPr lang="en-GB" sz="1600" dirty="0" smtClean="0">
                <a:solidFill>
                  <a:srgbClr val="FFFFFF"/>
                </a:solidFill>
                <a:cs typeface="Arial" panose="020B0604020202020204" pitchFamily="34" charset="0"/>
              </a:rPr>
              <a:t> and 4</a:t>
            </a:r>
            <a:r>
              <a:rPr lang="en-GB" sz="1600" baseline="30000" dirty="0" smtClean="0">
                <a:solidFill>
                  <a:srgbClr val="FFFFFF"/>
                </a:solidFill>
                <a:cs typeface="Arial" panose="020B0604020202020204" pitchFamily="34" charset="0"/>
              </a:rPr>
              <a:t>th</a:t>
            </a:r>
            <a:r>
              <a:rPr lang="en-GB" sz="1600" dirty="0" smtClean="0">
                <a:solidFill>
                  <a:srgbClr val="FFFFFF"/>
                </a:solidFill>
                <a:cs typeface="Arial" panose="020B0604020202020204" pitchFamily="34" charset="0"/>
              </a:rPr>
              <a:t> Thursday</a:t>
            </a:r>
            <a:endParaRPr lang="en-GB" sz="1600" dirty="0">
              <a:solidFill>
                <a:srgbClr val="FFFFFF"/>
              </a:solidFill>
              <a:cs typeface="Arial" panose="020B0604020202020204" pitchFamily="34" charset="0"/>
            </a:endParaRPr>
          </a:p>
        </p:txBody>
      </p:sp>
      <p:sp>
        <p:nvSpPr>
          <p:cNvPr id="6" name="Rectangle 5"/>
          <p:cNvSpPr/>
          <p:nvPr/>
        </p:nvSpPr>
        <p:spPr>
          <a:xfrm>
            <a:off x="465814" y="4750973"/>
            <a:ext cx="3656898" cy="1569660"/>
          </a:xfrm>
          <a:prstGeom prst="rect">
            <a:avLst/>
          </a:prstGeom>
        </p:spPr>
        <p:txBody>
          <a:bodyPr wrap="square">
            <a:spAutoFit/>
          </a:bodyPr>
          <a:lstStyle/>
          <a:p>
            <a:pPr algn="ctr" defTabSz="497754"/>
            <a:r>
              <a:rPr lang="en-GB" sz="1600" b="1" dirty="0">
                <a:solidFill>
                  <a:srgbClr val="FFFFFF"/>
                </a:solidFill>
                <a:cs typeface="Arial" panose="020B0604020202020204" pitchFamily="34" charset="0"/>
              </a:rPr>
              <a:t>Wickford CLC</a:t>
            </a:r>
            <a:endParaRPr lang="en-GB" sz="1600" dirty="0">
              <a:solidFill>
                <a:srgbClr val="FFFFFF"/>
              </a:solidFill>
              <a:cs typeface="Arial" panose="020B0604020202020204" pitchFamily="34" charset="0"/>
            </a:endParaRPr>
          </a:p>
          <a:p>
            <a:pPr algn="ctr" defTabSz="497754"/>
            <a:r>
              <a:rPr lang="en-GB" sz="1600" dirty="0">
                <a:solidFill>
                  <a:srgbClr val="FFFFFF"/>
                </a:solidFill>
                <a:cs typeface="Arial" panose="020B0604020202020204" pitchFamily="34" charset="0"/>
              </a:rPr>
              <a:t>Grange Avenue</a:t>
            </a:r>
          </a:p>
          <a:p>
            <a:pPr algn="ctr" defTabSz="497754"/>
            <a:r>
              <a:rPr lang="en-GB" sz="1600" dirty="0">
                <a:solidFill>
                  <a:srgbClr val="FFFFFF"/>
                </a:solidFill>
                <a:cs typeface="Arial" panose="020B0604020202020204" pitchFamily="34" charset="0"/>
              </a:rPr>
              <a:t>SS12 0LZ</a:t>
            </a:r>
          </a:p>
          <a:p>
            <a:pPr algn="ctr" defTabSz="497754"/>
            <a:r>
              <a:rPr lang="en-GB" sz="1600" b="1" dirty="0">
                <a:solidFill>
                  <a:srgbClr val="FFFFFF"/>
                </a:solidFill>
                <a:cs typeface="Arial" panose="020B0604020202020204" pitchFamily="34" charset="0"/>
              </a:rPr>
              <a:t>Phone: 01268 562879</a:t>
            </a:r>
            <a:endParaRPr lang="en-GB" sz="1600" dirty="0">
              <a:solidFill>
                <a:srgbClr val="FFFFFF"/>
              </a:solidFill>
              <a:cs typeface="Arial" panose="020B0604020202020204" pitchFamily="34" charset="0"/>
            </a:endParaRPr>
          </a:p>
          <a:p>
            <a:pPr algn="ctr" defTabSz="497754"/>
            <a:r>
              <a:rPr lang="en-GB" sz="1600" b="1" dirty="0">
                <a:solidFill>
                  <a:srgbClr val="FFFFFF"/>
                </a:solidFill>
                <a:cs typeface="Arial" panose="020B0604020202020204" pitchFamily="34" charset="0"/>
              </a:rPr>
              <a:t>3:30 - 4:30pm</a:t>
            </a:r>
            <a:endParaRPr lang="en-GB" sz="1600" dirty="0">
              <a:solidFill>
                <a:srgbClr val="FFFFFF"/>
              </a:solidFill>
              <a:cs typeface="Arial" panose="020B0604020202020204" pitchFamily="34" charset="0"/>
            </a:endParaRPr>
          </a:p>
          <a:p>
            <a:pPr algn="ctr" defTabSz="497754"/>
            <a:r>
              <a:rPr lang="en-GB" sz="1600" b="1" dirty="0">
                <a:solidFill>
                  <a:srgbClr val="FFFFFF"/>
                </a:solidFill>
                <a:cs typeface="Arial" panose="020B0604020202020204" pitchFamily="34" charset="0"/>
              </a:rPr>
              <a:t> </a:t>
            </a:r>
            <a:r>
              <a:rPr lang="en-GB" sz="1600" dirty="0" smtClean="0">
                <a:solidFill>
                  <a:srgbClr val="FFFFFF"/>
                </a:solidFill>
                <a:cs typeface="Arial" panose="020B0604020202020204" pitchFamily="34" charset="0"/>
              </a:rPr>
              <a:t>1</a:t>
            </a:r>
            <a:r>
              <a:rPr lang="en-GB" sz="1600" baseline="30000" dirty="0" smtClean="0">
                <a:solidFill>
                  <a:srgbClr val="FFFFFF"/>
                </a:solidFill>
                <a:cs typeface="Arial" panose="020B0604020202020204" pitchFamily="34" charset="0"/>
              </a:rPr>
              <a:t>st</a:t>
            </a:r>
            <a:r>
              <a:rPr lang="en-GB" sz="1600" dirty="0" smtClean="0">
                <a:solidFill>
                  <a:srgbClr val="FFFFFF"/>
                </a:solidFill>
                <a:cs typeface="Arial" panose="020B0604020202020204" pitchFamily="34" charset="0"/>
              </a:rPr>
              <a:t> and 3</a:t>
            </a:r>
            <a:r>
              <a:rPr lang="en-GB" sz="1600" baseline="30000" dirty="0" smtClean="0">
                <a:solidFill>
                  <a:srgbClr val="FFFFFF"/>
                </a:solidFill>
                <a:cs typeface="Arial" panose="020B0604020202020204" pitchFamily="34" charset="0"/>
              </a:rPr>
              <a:t>rd</a:t>
            </a:r>
            <a:r>
              <a:rPr lang="en-GB" sz="1600" dirty="0" smtClean="0">
                <a:solidFill>
                  <a:srgbClr val="FFFFFF"/>
                </a:solidFill>
                <a:cs typeface="Arial" panose="020B0604020202020204" pitchFamily="34" charset="0"/>
              </a:rPr>
              <a:t> Thursday</a:t>
            </a:r>
            <a:endParaRPr lang="en-GB" sz="1600" dirty="0">
              <a:solidFill>
                <a:srgbClr val="FFFFFF"/>
              </a:solidFill>
              <a:cs typeface="Arial" panose="020B0604020202020204" pitchFamily="34" charset="0"/>
            </a:endParaRPr>
          </a:p>
        </p:txBody>
      </p:sp>
      <p:sp>
        <p:nvSpPr>
          <p:cNvPr id="10" name="Rectangle 9"/>
          <p:cNvSpPr/>
          <p:nvPr/>
        </p:nvSpPr>
        <p:spPr>
          <a:xfrm>
            <a:off x="5016317" y="4750973"/>
            <a:ext cx="3656898" cy="1569660"/>
          </a:xfrm>
          <a:prstGeom prst="rect">
            <a:avLst/>
          </a:prstGeom>
        </p:spPr>
        <p:txBody>
          <a:bodyPr wrap="square">
            <a:spAutoFit/>
          </a:bodyPr>
          <a:lstStyle/>
          <a:p>
            <a:pPr algn="ctr" defTabSz="497754"/>
            <a:r>
              <a:rPr lang="en-GB" sz="1600" b="1" dirty="0" smtClean="0">
                <a:solidFill>
                  <a:srgbClr val="FFFFFF"/>
                </a:solidFill>
                <a:cs typeface="Arial" panose="020B0604020202020204" pitchFamily="34" charset="0"/>
              </a:rPr>
              <a:t>All About Delivery Site</a:t>
            </a:r>
            <a:endParaRPr lang="en-GB" sz="1600" dirty="0">
              <a:solidFill>
                <a:srgbClr val="FFFFFF"/>
              </a:solidFill>
              <a:cs typeface="Arial" panose="020B0604020202020204" pitchFamily="34" charset="0"/>
            </a:endParaRPr>
          </a:p>
          <a:p>
            <a:pPr algn="ctr" defTabSz="497754"/>
            <a:r>
              <a:rPr lang="en-GB" sz="1600" dirty="0" smtClean="0">
                <a:solidFill>
                  <a:srgbClr val="FFFFFF"/>
                </a:solidFill>
                <a:cs typeface="Arial" panose="020B0604020202020204" pitchFamily="34" charset="0"/>
              </a:rPr>
              <a:t>Leinster Road</a:t>
            </a:r>
            <a:endParaRPr lang="en-GB" sz="1600" dirty="0">
              <a:solidFill>
                <a:srgbClr val="FFFFFF"/>
              </a:solidFill>
              <a:cs typeface="Arial" panose="020B0604020202020204" pitchFamily="34" charset="0"/>
            </a:endParaRPr>
          </a:p>
          <a:p>
            <a:pPr algn="ctr" defTabSz="497754"/>
            <a:r>
              <a:rPr lang="en-GB" sz="1600" dirty="0" smtClean="0">
                <a:solidFill>
                  <a:srgbClr val="FFFFFF"/>
                </a:solidFill>
                <a:cs typeface="Arial" panose="020B0604020202020204" pitchFamily="34" charset="0"/>
              </a:rPr>
              <a:t>SS15 5NX</a:t>
            </a:r>
            <a:endParaRPr lang="en-GB" sz="1600" dirty="0">
              <a:solidFill>
                <a:srgbClr val="FFFFFF"/>
              </a:solidFill>
              <a:cs typeface="Arial" panose="020B0604020202020204" pitchFamily="34" charset="0"/>
            </a:endParaRPr>
          </a:p>
          <a:p>
            <a:pPr algn="ctr" defTabSz="497754"/>
            <a:r>
              <a:rPr lang="en-GB" sz="1600" b="1" dirty="0">
                <a:solidFill>
                  <a:srgbClr val="FFFFFF"/>
                </a:solidFill>
                <a:cs typeface="Arial" panose="020B0604020202020204" pitchFamily="34" charset="0"/>
              </a:rPr>
              <a:t>Phone: 01268 720170</a:t>
            </a:r>
            <a:endParaRPr lang="en-GB" sz="1600" dirty="0">
              <a:solidFill>
                <a:srgbClr val="FFFFFF"/>
              </a:solidFill>
              <a:cs typeface="Arial" panose="020B0604020202020204" pitchFamily="34" charset="0"/>
            </a:endParaRPr>
          </a:p>
          <a:p>
            <a:pPr algn="ctr" defTabSz="497754"/>
            <a:r>
              <a:rPr lang="en-GB" sz="1600" b="1" dirty="0" smtClean="0">
                <a:solidFill>
                  <a:srgbClr val="FFFFFF"/>
                </a:solidFill>
                <a:cs typeface="Arial" panose="020B0604020202020204" pitchFamily="34" charset="0"/>
              </a:rPr>
              <a:t>3:30 </a:t>
            </a:r>
            <a:r>
              <a:rPr lang="en-GB" sz="1600" b="1" dirty="0">
                <a:solidFill>
                  <a:srgbClr val="FFFFFF"/>
                </a:solidFill>
                <a:cs typeface="Arial" panose="020B0604020202020204" pitchFamily="34" charset="0"/>
              </a:rPr>
              <a:t>- 4:30pm</a:t>
            </a:r>
            <a:endParaRPr lang="en-GB" sz="1600" dirty="0">
              <a:solidFill>
                <a:srgbClr val="FFFFFF"/>
              </a:solidFill>
              <a:cs typeface="Arial" panose="020B0604020202020204" pitchFamily="34" charset="0"/>
            </a:endParaRPr>
          </a:p>
          <a:p>
            <a:pPr algn="ctr" defTabSz="497754"/>
            <a:r>
              <a:rPr lang="en-GB" sz="1600" b="1" dirty="0">
                <a:solidFill>
                  <a:srgbClr val="FFFFFF"/>
                </a:solidFill>
                <a:cs typeface="Arial" panose="020B0604020202020204" pitchFamily="34" charset="0"/>
              </a:rPr>
              <a:t> </a:t>
            </a:r>
            <a:r>
              <a:rPr lang="en-GB" sz="1600" dirty="0" smtClean="0">
                <a:solidFill>
                  <a:srgbClr val="FFFFFF"/>
                </a:solidFill>
                <a:cs typeface="Arial" panose="020B0604020202020204" pitchFamily="34" charset="0"/>
              </a:rPr>
              <a:t>2</a:t>
            </a:r>
            <a:r>
              <a:rPr lang="en-GB" sz="1600" baseline="30000" dirty="0" smtClean="0">
                <a:solidFill>
                  <a:srgbClr val="FFFFFF"/>
                </a:solidFill>
                <a:cs typeface="Arial" panose="020B0604020202020204" pitchFamily="34" charset="0"/>
              </a:rPr>
              <a:t>nd</a:t>
            </a:r>
            <a:r>
              <a:rPr lang="en-GB" sz="1600" dirty="0" smtClean="0">
                <a:solidFill>
                  <a:srgbClr val="FFFFFF"/>
                </a:solidFill>
                <a:cs typeface="Arial" panose="020B0604020202020204" pitchFamily="34" charset="0"/>
              </a:rPr>
              <a:t> and 4</a:t>
            </a:r>
            <a:r>
              <a:rPr lang="en-GB" sz="1600" baseline="30000" dirty="0" smtClean="0">
                <a:solidFill>
                  <a:srgbClr val="FFFFFF"/>
                </a:solidFill>
                <a:cs typeface="Arial" panose="020B0604020202020204" pitchFamily="34" charset="0"/>
              </a:rPr>
              <a:t>th</a:t>
            </a:r>
            <a:r>
              <a:rPr lang="en-GB" sz="1600" dirty="0" smtClean="0">
                <a:solidFill>
                  <a:srgbClr val="FFFFFF"/>
                </a:solidFill>
                <a:cs typeface="Arial" panose="020B0604020202020204" pitchFamily="34" charset="0"/>
              </a:rPr>
              <a:t> Wednesday</a:t>
            </a:r>
            <a:endParaRPr lang="en-GB" sz="1600" dirty="0">
              <a:solidFill>
                <a:srgbClr val="FFFFFF"/>
              </a:solidFill>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4591" y="104723"/>
            <a:ext cx="3661964" cy="1990889"/>
          </a:xfrm>
          <a:prstGeom prst="rect">
            <a:avLst/>
          </a:prstGeom>
        </p:spPr>
      </p:pic>
    </p:spTree>
    <p:extLst>
      <p:ext uri="{BB962C8B-B14F-4D97-AF65-F5344CB8AC3E}">
        <p14:creationId xmlns:p14="http://schemas.microsoft.com/office/powerpoint/2010/main" val="3257913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solidFill>
                  <a:srgbClr val="FF0000"/>
                </a:solidFill>
              </a:rPr>
              <a:t>Any Questions?</a:t>
            </a:r>
            <a:endParaRPr lang="en-GB" sz="4400" dirty="0">
              <a:solidFill>
                <a:srgbClr val="FF0000"/>
              </a:solidFill>
            </a:endParaRPr>
          </a:p>
        </p:txBody>
      </p:sp>
      <p:sp>
        <p:nvSpPr>
          <p:cNvPr id="4" name="Slide Number Placeholder 3"/>
          <p:cNvSpPr>
            <a:spLocks noGrp="1"/>
          </p:cNvSpPr>
          <p:nvPr>
            <p:ph type="sldNum" sz="quarter" idx="12"/>
          </p:nvPr>
        </p:nvSpPr>
        <p:spPr/>
        <p:txBody>
          <a:bodyPr/>
          <a:lstStyle/>
          <a:p>
            <a:fld id="{EB0F7010-E999-4FC2-AE85-B5FFBD58F110}" type="slidenum">
              <a:rPr lang="en-GB" smtClean="0"/>
              <a:pPr/>
              <a:t>15</a:t>
            </a:fld>
            <a:endParaRPr lang="en-GB"/>
          </a:p>
        </p:txBody>
      </p:sp>
      <p:pic>
        <p:nvPicPr>
          <p:cNvPr id="5"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7" y="5286493"/>
            <a:ext cx="9144000" cy="156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38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7" y="5286493"/>
            <a:ext cx="9144000" cy="1568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8586" y="476673"/>
            <a:ext cx="8496943" cy="1200329"/>
          </a:xfrm>
          <a:prstGeom prst="rect">
            <a:avLst/>
          </a:prstGeom>
          <a:noFill/>
        </p:spPr>
        <p:txBody>
          <a:bodyPr wrap="square" rtlCol="0">
            <a:spAutoFit/>
          </a:bodyPr>
          <a:lstStyle/>
          <a:p>
            <a:pPr algn="ctr"/>
            <a:r>
              <a:rPr lang="en-GB" sz="2400" dirty="0" smtClean="0">
                <a:solidFill>
                  <a:srgbClr val="575756"/>
                </a:solidFill>
              </a:rPr>
              <a:t>Essex Child &amp; Family Wellbeing Service</a:t>
            </a:r>
          </a:p>
          <a:p>
            <a:pPr algn="ctr"/>
            <a:r>
              <a:rPr lang="en-GB" sz="2400" b="1" dirty="0" smtClean="0">
                <a:solidFill>
                  <a:srgbClr val="FF0000"/>
                </a:solidFill>
              </a:rPr>
              <a:t>South Quadrant Management Team</a:t>
            </a:r>
          </a:p>
          <a:p>
            <a:pPr algn="ctr"/>
            <a:r>
              <a:rPr lang="en-GB" sz="2400" b="1" dirty="0" smtClean="0">
                <a:solidFill>
                  <a:srgbClr val="FF0000"/>
                </a:solidFill>
              </a:rPr>
              <a:t>How to Contact Us….</a:t>
            </a:r>
            <a:endParaRPr lang="en-GB" sz="2400" b="1" dirty="0">
              <a:solidFill>
                <a:srgbClr val="FF0000"/>
              </a:solidFill>
            </a:endParaRPr>
          </a:p>
        </p:txBody>
      </p:sp>
      <p:sp>
        <p:nvSpPr>
          <p:cNvPr id="6" name="TextBox 5"/>
          <p:cNvSpPr txBox="1"/>
          <p:nvPr/>
        </p:nvSpPr>
        <p:spPr>
          <a:xfrm>
            <a:off x="179513" y="1988840"/>
            <a:ext cx="8784976" cy="2862322"/>
          </a:xfrm>
          <a:prstGeom prst="rect">
            <a:avLst/>
          </a:prstGeom>
          <a:noFill/>
        </p:spPr>
        <p:txBody>
          <a:bodyPr wrap="square" rtlCol="0">
            <a:spAutoFit/>
          </a:bodyPr>
          <a:lstStyle/>
          <a:p>
            <a:r>
              <a:rPr lang="en-GB" dirty="0" smtClean="0">
                <a:solidFill>
                  <a:srgbClr val="575756"/>
                </a:solidFill>
              </a:rPr>
              <a:t>Nicki Lee – Quadrant Manager – 07957934720 </a:t>
            </a:r>
          </a:p>
          <a:p>
            <a:r>
              <a:rPr lang="en-GB" dirty="0" smtClean="0">
                <a:solidFill>
                  <a:prstClr val="black"/>
                </a:solidFill>
                <a:hlinkClick r:id="rId4"/>
              </a:rPr>
              <a:t>nicki.lee@virgincare.co.uk</a:t>
            </a:r>
            <a:endParaRPr lang="en-GB" dirty="0" smtClean="0">
              <a:solidFill>
                <a:prstClr val="black"/>
              </a:solidFill>
            </a:endParaRPr>
          </a:p>
          <a:p>
            <a:endParaRPr lang="en-GB" dirty="0">
              <a:solidFill>
                <a:prstClr val="black"/>
              </a:solidFill>
            </a:endParaRPr>
          </a:p>
          <a:p>
            <a:r>
              <a:rPr lang="en-GB" dirty="0" smtClean="0">
                <a:solidFill>
                  <a:srgbClr val="575756"/>
                </a:solidFill>
              </a:rPr>
              <a:t>Jo Alexander – Deputy Quadrant Manager – 07710365060 </a:t>
            </a:r>
            <a:r>
              <a:rPr lang="en-GB" dirty="0" smtClean="0">
                <a:solidFill>
                  <a:prstClr val="black"/>
                </a:solidFill>
                <a:hlinkClick r:id="rId5"/>
              </a:rPr>
              <a:t>joanne.alexander@virgincare.co.uk</a:t>
            </a:r>
            <a:endParaRPr lang="en-GB" dirty="0" smtClean="0">
              <a:solidFill>
                <a:prstClr val="black"/>
              </a:solidFill>
            </a:endParaRPr>
          </a:p>
          <a:p>
            <a:endParaRPr lang="en-GB" dirty="0">
              <a:solidFill>
                <a:prstClr val="black"/>
              </a:solidFill>
            </a:endParaRPr>
          </a:p>
          <a:p>
            <a:r>
              <a:rPr lang="en-GB" dirty="0" smtClean="0">
                <a:solidFill>
                  <a:srgbClr val="575756"/>
                </a:solidFill>
              </a:rPr>
              <a:t>Anne-Marie </a:t>
            </a:r>
            <a:r>
              <a:rPr lang="en-GB" dirty="0" err="1" smtClean="0">
                <a:solidFill>
                  <a:srgbClr val="575756"/>
                </a:solidFill>
              </a:rPr>
              <a:t>Garrigan</a:t>
            </a:r>
            <a:r>
              <a:rPr lang="en-GB" dirty="0" smtClean="0">
                <a:solidFill>
                  <a:srgbClr val="575756"/>
                </a:solidFill>
              </a:rPr>
              <a:t> – Deputy Quadrant Manager – 07720063221 </a:t>
            </a:r>
            <a:r>
              <a:rPr lang="en-GB" dirty="0" smtClean="0">
                <a:solidFill>
                  <a:prstClr val="black"/>
                </a:solidFill>
                <a:hlinkClick r:id="rId6"/>
              </a:rPr>
              <a:t>annemarie.garrigan@barnardos.org.uk</a:t>
            </a:r>
            <a:endParaRPr lang="en-GB" dirty="0" smtClean="0">
              <a:solidFill>
                <a:prstClr val="black"/>
              </a:solidFill>
            </a:endParaRPr>
          </a:p>
          <a:p>
            <a:endParaRPr lang="en-GB" dirty="0">
              <a:solidFill>
                <a:prstClr val="black"/>
              </a:solidFill>
            </a:endParaRPr>
          </a:p>
          <a:p>
            <a:r>
              <a:rPr lang="en-GB" dirty="0" smtClean="0">
                <a:solidFill>
                  <a:srgbClr val="575756"/>
                </a:solidFill>
              </a:rPr>
              <a:t>Main Office Number - 03002470013</a:t>
            </a:r>
          </a:p>
        </p:txBody>
      </p:sp>
    </p:spTree>
    <p:extLst>
      <p:ext uri="{BB962C8B-B14F-4D97-AF65-F5344CB8AC3E}">
        <p14:creationId xmlns:p14="http://schemas.microsoft.com/office/powerpoint/2010/main" val="328713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7" y="5286493"/>
            <a:ext cx="9144000" cy="1568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8586" y="116631"/>
            <a:ext cx="8496943" cy="1938992"/>
          </a:xfrm>
          <a:prstGeom prst="rect">
            <a:avLst/>
          </a:prstGeom>
          <a:noFill/>
        </p:spPr>
        <p:txBody>
          <a:bodyPr wrap="square" rtlCol="0">
            <a:spAutoFit/>
          </a:bodyPr>
          <a:lstStyle/>
          <a:p>
            <a:pPr algn="ctr"/>
            <a:r>
              <a:rPr lang="en-GB" sz="2400" dirty="0" smtClean="0">
                <a:solidFill>
                  <a:srgbClr val="575756"/>
                </a:solidFill>
              </a:rPr>
              <a:t>Essex Child &amp; Family Wellbeing Service</a:t>
            </a:r>
          </a:p>
          <a:p>
            <a:pPr algn="ctr"/>
            <a:r>
              <a:rPr lang="en-GB" sz="2400" b="1" dirty="0" smtClean="0">
                <a:solidFill>
                  <a:srgbClr val="FF0000"/>
                </a:solidFill>
              </a:rPr>
              <a:t>South Quadrant School Nurse Contacts</a:t>
            </a:r>
          </a:p>
          <a:p>
            <a:pPr algn="ctr"/>
            <a:r>
              <a:rPr lang="en-GB" sz="2400" b="1" dirty="0" smtClean="0">
                <a:solidFill>
                  <a:srgbClr val="FF0000"/>
                </a:solidFill>
              </a:rPr>
              <a:t>How to Contact Us….</a:t>
            </a:r>
          </a:p>
          <a:p>
            <a:pPr algn="ctr"/>
            <a:r>
              <a:rPr lang="en-GB" sz="2400" b="1" u="sng" dirty="0" smtClean="0">
                <a:solidFill>
                  <a:srgbClr val="575756"/>
                </a:solidFill>
              </a:rPr>
              <a:t>Main Office Number - 03002470013</a:t>
            </a:r>
          </a:p>
          <a:p>
            <a:pPr algn="ctr"/>
            <a:endParaRPr lang="en-GB" sz="2400" b="1" dirty="0">
              <a:solidFill>
                <a:srgbClr val="FF0000"/>
              </a:solidFill>
            </a:endParaRPr>
          </a:p>
        </p:txBody>
      </p:sp>
      <p:sp>
        <p:nvSpPr>
          <p:cNvPr id="6" name="TextBox 5"/>
          <p:cNvSpPr txBox="1"/>
          <p:nvPr/>
        </p:nvSpPr>
        <p:spPr>
          <a:xfrm>
            <a:off x="194569" y="1700809"/>
            <a:ext cx="8784976" cy="4185761"/>
          </a:xfrm>
          <a:prstGeom prst="rect">
            <a:avLst/>
          </a:prstGeom>
          <a:noFill/>
        </p:spPr>
        <p:txBody>
          <a:bodyPr wrap="square" rtlCol="0">
            <a:spAutoFit/>
          </a:bodyPr>
          <a:lstStyle/>
          <a:p>
            <a:r>
              <a:rPr lang="en-GB" sz="1400" b="1" u="sng" dirty="0" smtClean="0">
                <a:solidFill>
                  <a:srgbClr val="575756"/>
                </a:solidFill>
              </a:rPr>
              <a:t>Basildon</a:t>
            </a:r>
          </a:p>
          <a:p>
            <a:endParaRPr lang="en-GB" sz="1400" dirty="0">
              <a:solidFill>
                <a:srgbClr val="575756"/>
              </a:solidFill>
            </a:endParaRPr>
          </a:p>
          <a:p>
            <a:r>
              <a:rPr lang="en-GB" sz="1400" dirty="0" smtClean="0">
                <a:solidFill>
                  <a:srgbClr val="575756"/>
                </a:solidFill>
              </a:rPr>
              <a:t>Katie Walford –  07773202413 - </a:t>
            </a:r>
            <a:r>
              <a:rPr lang="en-US" sz="1400" u="sng" dirty="0">
                <a:solidFill>
                  <a:prstClr val="black"/>
                </a:solidFill>
                <a:hlinkClick r:id="rId4"/>
              </a:rPr>
              <a:t>katie.walford@virgincare.co.uk</a:t>
            </a:r>
            <a:endParaRPr lang="en-GB" sz="1400" u="sng" dirty="0">
              <a:solidFill>
                <a:prstClr val="black"/>
              </a:solidFill>
            </a:endParaRPr>
          </a:p>
          <a:p>
            <a:endParaRPr lang="en-GB" sz="1400" dirty="0">
              <a:solidFill>
                <a:srgbClr val="575756"/>
              </a:solidFill>
            </a:endParaRPr>
          </a:p>
          <a:p>
            <a:r>
              <a:rPr lang="en-GB" sz="1400" dirty="0" smtClean="0">
                <a:solidFill>
                  <a:srgbClr val="575756"/>
                </a:solidFill>
              </a:rPr>
              <a:t>Daniel Smith -  07773203872 –</a:t>
            </a:r>
            <a:r>
              <a:rPr lang="en-GB" sz="1400" u="sng" dirty="0">
                <a:solidFill>
                  <a:prstClr val="black"/>
                </a:solidFill>
              </a:rPr>
              <a:t> </a:t>
            </a:r>
            <a:r>
              <a:rPr lang="en-GB" sz="1400" u="sng" dirty="0" smtClean="0">
                <a:solidFill>
                  <a:prstClr val="black"/>
                </a:solidFill>
                <a:hlinkClick r:id="rId5"/>
              </a:rPr>
              <a:t>daniel.smith@virgincare.co.uk</a:t>
            </a:r>
            <a:endParaRPr lang="en-GB" sz="1400" u="sng" dirty="0" smtClean="0">
              <a:solidFill>
                <a:prstClr val="black"/>
              </a:solidFill>
            </a:endParaRPr>
          </a:p>
          <a:p>
            <a:endParaRPr lang="en-GB" sz="1400" dirty="0">
              <a:solidFill>
                <a:srgbClr val="575756"/>
              </a:solidFill>
            </a:endParaRPr>
          </a:p>
          <a:p>
            <a:r>
              <a:rPr lang="en-GB" sz="1400" b="1" u="sng" dirty="0" smtClean="0">
                <a:solidFill>
                  <a:srgbClr val="575756"/>
                </a:solidFill>
              </a:rPr>
              <a:t>Brentwood</a:t>
            </a:r>
          </a:p>
          <a:p>
            <a:endParaRPr lang="en-GB" sz="1400" b="1" u="sng" dirty="0">
              <a:solidFill>
                <a:srgbClr val="575756"/>
              </a:solidFill>
            </a:endParaRPr>
          </a:p>
          <a:p>
            <a:r>
              <a:rPr lang="en-GB" sz="1400" dirty="0" smtClean="0">
                <a:solidFill>
                  <a:srgbClr val="575756"/>
                </a:solidFill>
              </a:rPr>
              <a:t>Matylda Demby – 07711017626 – </a:t>
            </a:r>
            <a:r>
              <a:rPr lang="en-GB" sz="1400" u="sng" dirty="0" smtClean="0">
                <a:solidFill>
                  <a:prstClr val="black"/>
                </a:solidFill>
                <a:hlinkClick r:id="rId6"/>
              </a:rPr>
              <a:t>matylda.demby@virgincare.co.uk</a:t>
            </a:r>
            <a:endParaRPr lang="en-GB" sz="1400" u="sng" dirty="0" smtClean="0">
              <a:solidFill>
                <a:prstClr val="black"/>
              </a:solidFill>
            </a:endParaRPr>
          </a:p>
          <a:p>
            <a:endParaRPr lang="en-GB" sz="1400" u="sng" dirty="0" smtClean="0">
              <a:solidFill>
                <a:prstClr val="black"/>
              </a:solidFill>
            </a:endParaRPr>
          </a:p>
          <a:p>
            <a:r>
              <a:rPr lang="en-GB" sz="1400" b="1" u="sng" dirty="0" smtClean="0">
                <a:solidFill>
                  <a:srgbClr val="575756"/>
                </a:solidFill>
              </a:rPr>
              <a:t>Billericay</a:t>
            </a:r>
          </a:p>
          <a:p>
            <a:endParaRPr lang="en-GB" sz="1400" b="1" u="sng" dirty="0">
              <a:solidFill>
                <a:srgbClr val="575756"/>
              </a:solidFill>
            </a:endParaRPr>
          </a:p>
          <a:p>
            <a:r>
              <a:rPr lang="en-GB" sz="1400" dirty="0" smtClean="0">
                <a:solidFill>
                  <a:srgbClr val="575756"/>
                </a:solidFill>
              </a:rPr>
              <a:t>Cheryl Newson – 07773207275 - </a:t>
            </a:r>
            <a:r>
              <a:rPr lang="en-GB" sz="1400" dirty="0">
                <a:solidFill>
                  <a:prstClr val="black"/>
                </a:solidFill>
              </a:rPr>
              <a:t> </a:t>
            </a:r>
            <a:r>
              <a:rPr lang="en-GB" sz="1400" u="sng" dirty="0">
                <a:solidFill>
                  <a:prstClr val="black"/>
                </a:solidFill>
                <a:hlinkClick r:id="rId7"/>
              </a:rPr>
              <a:t>cheryl.newson@virgincare.co.uk</a:t>
            </a:r>
            <a:endParaRPr lang="en-GB" sz="1400" dirty="0">
              <a:solidFill>
                <a:prstClr val="black"/>
              </a:solidFill>
            </a:endParaRPr>
          </a:p>
          <a:p>
            <a:endParaRPr lang="en-GB" sz="1400" dirty="0" smtClean="0">
              <a:solidFill>
                <a:srgbClr val="575756"/>
              </a:solidFill>
            </a:endParaRPr>
          </a:p>
          <a:p>
            <a:r>
              <a:rPr lang="en-GB" sz="1400" b="1" u="sng" dirty="0" smtClean="0">
                <a:solidFill>
                  <a:srgbClr val="575756"/>
                </a:solidFill>
              </a:rPr>
              <a:t>Castle Point, Rayleigh &amp; Rochford</a:t>
            </a:r>
          </a:p>
          <a:p>
            <a:endParaRPr lang="en-GB" sz="1400" b="1" u="sng" dirty="0">
              <a:solidFill>
                <a:srgbClr val="575756"/>
              </a:solidFill>
            </a:endParaRPr>
          </a:p>
          <a:p>
            <a:r>
              <a:rPr lang="en-GB" sz="1400" dirty="0" smtClean="0">
                <a:solidFill>
                  <a:srgbClr val="575756"/>
                </a:solidFill>
              </a:rPr>
              <a:t>Margaret Hobbs -  07773536859 – </a:t>
            </a:r>
            <a:r>
              <a:rPr lang="en-GB" sz="1400" u="sng" dirty="0" smtClean="0">
                <a:solidFill>
                  <a:prstClr val="black"/>
                </a:solidFill>
                <a:hlinkClick r:id="rId8"/>
              </a:rPr>
              <a:t>margaret.hobbs@virgincare.co.uk</a:t>
            </a:r>
            <a:endParaRPr lang="en-GB" sz="1400" u="sng" dirty="0" smtClean="0">
              <a:solidFill>
                <a:prstClr val="black"/>
              </a:solidFill>
            </a:endParaRPr>
          </a:p>
          <a:p>
            <a:endParaRPr lang="en-GB" sz="1400" dirty="0" smtClean="0">
              <a:solidFill>
                <a:srgbClr val="575756"/>
              </a:solidFill>
            </a:endParaRPr>
          </a:p>
          <a:p>
            <a:endParaRPr lang="en-GB" sz="1400" dirty="0">
              <a:solidFill>
                <a:prstClr val="black"/>
              </a:solidFill>
            </a:endParaRPr>
          </a:p>
        </p:txBody>
      </p:sp>
    </p:spTree>
    <p:extLst>
      <p:ext uri="{BB962C8B-B14F-4D97-AF65-F5344CB8AC3E}">
        <p14:creationId xmlns:p14="http://schemas.microsoft.com/office/powerpoint/2010/main" val="124568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102" y="288544"/>
            <a:ext cx="7983354" cy="908209"/>
          </a:xfrm>
        </p:spPr>
        <p:txBody>
          <a:bodyPr/>
          <a:lstStyle/>
          <a:p>
            <a:r>
              <a:rPr lang="en-GB" dirty="0" smtClean="0">
                <a:solidFill>
                  <a:schemeClr val="tx1"/>
                </a:solidFill>
              </a:rPr>
              <a:t>Introduction </a:t>
            </a:r>
            <a:endParaRPr lang="en-GB" dirty="0">
              <a:solidFill>
                <a:schemeClr val="tx1"/>
              </a:solidFill>
            </a:endParaRPr>
          </a:p>
        </p:txBody>
      </p:sp>
      <p:sp>
        <p:nvSpPr>
          <p:cNvPr id="5" name="Content Placeholder 4"/>
          <p:cNvSpPr>
            <a:spLocks noGrp="1"/>
          </p:cNvSpPr>
          <p:nvPr>
            <p:ph idx="1"/>
          </p:nvPr>
        </p:nvSpPr>
        <p:spPr>
          <a:xfrm>
            <a:off x="477771" y="908720"/>
            <a:ext cx="8342701" cy="5427288"/>
          </a:xfrm>
        </p:spPr>
        <p:txBody>
          <a:bodyPr/>
          <a:lstStyle/>
          <a:p>
            <a:endParaRPr lang="en-GB" dirty="0" smtClean="0"/>
          </a:p>
          <a:p>
            <a:pPr marL="250416" indent="-250416">
              <a:buFont typeface="Arial" panose="020B0604020202020204" pitchFamily="34" charset="0"/>
              <a:buChar char="•"/>
            </a:pPr>
            <a:r>
              <a:rPr lang="en-GB" sz="1800" dirty="0">
                <a:solidFill>
                  <a:srgbClr val="808285"/>
                </a:solidFill>
                <a:latin typeface="Arial"/>
              </a:rPr>
              <a:t>Overview of our delivery model within schools and local provision </a:t>
            </a:r>
          </a:p>
          <a:p>
            <a:pPr marL="250416" indent="-250416">
              <a:buFont typeface="Arial" panose="020B0604020202020204" pitchFamily="34" charset="0"/>
              <a:buChar char="•"/>
            </a:pPr>
            <a:r>
              <a:rPr lang="en-GB" sz="1800" dirty="0" smtClean="0">
                <a:solidFill>
                  <a:srgbClr val="808285"/>
                </a:solidFill>
                <a:latin typeface="Arial"/>
              </a:rPr>
              <a:t>Healthy Schools</a:t>
            </a:r>
          </a:p>
          <a:p>
            <a:pPr marL="250416" indent="-250416">
              <a:buFont typeface="Arial" panose="020B0604020202020204" pitchFamily="34" charset="0"/>
              <a:buChar char="•"/>
            </a:pPr>
            <a:r>
              <a:rPr lang="en-GB" sz="1800" dirty="0" smtClean="0">
                <a:solidFill>
                  <a:srgbClr val="808285"/>
                </a:solidFill>
                <a:latin typeface="Arial"/>
              </a:rPr>
              <a:t>Case Study</a:t>
            </a:r>
            <a:endParaRPr lang="en-GB" sz="1800" dirty="0">
              <a:solidFill>
                <a:srgbClr val="808285"/>
              </a:solidFill>
              <a:latin typeface="Arial"/>
            </a:endParaRPr>
          </a:p>
          <a:p>
            <a:pPr marL="250416" indent="-250416">
              <a:buFont typeface="Arial" panose="020B0604020202020204" pitchFamily="34" charset="0"/>
              <a:buChar char="•"/>
            </a:pPr>
            <a:r>
              <a:rPr lang="en-GB" sz="1800" dirty="0" smtClean="0">
                <a:solidFill>
                  <a:srgbClr val="808285"/>
                </a:solidFill>
                <a:latin typeface="Arial"/>
              </a:rPr>
              <a:t>Universal Provision</a:t>
            </a:r>
          </a:p>
          <a:p>
            <a:pPr marL="250416" indent="-250416">
              <a:buFont typeface="Arial" panose="020B0604020202020204" pitchFamily="34" charset="0"/>
              <a:buChar char="•"/>
            </a:pPr>
            <a:r>
              <a:rPr lang="en-GB" sz="1800" dirty="0" smtClean="0">
                <a:solidFill>
                  <a:srgbClr val="808285"/>
                </a:solidFill>
                <a:latin typeface="Arial"/>
              </a:rPr>
              <a:t>Risk Avert</a:t>
            </a:r>
          </a:p>
          <a:p>
            <a:pPr marL="250416" indent="-250416">
              <a:buFont typeface="Arial" panose="020B0604020202020204" pitchFamily="34" charset="0"/>
              <a:buChar char="•"/>
            </a:pPr>
            <a:r>
              <a:rPr lang="en-GB" sz="1800" dirty="0" smtClean="0">
                <a:solidFill>
                  <a:srgbClr val="808285"/>
                </a:solidFill>
                <a:latin typeface="Arial"/>
              </a:rPr>
              <a:t>Targeted Provision</a:t>
            </a:r>
          </a:p>
          <a:p>
            <a:pPr marL="250416" indent="-250416">
              <a:buFont typeface="Arial" panose="020B0604020202020204" pitchFamily="34" charset="0"/>
              <a:buChar char="•"/>
            </a:pPr>
            <a:r>
              <a:rPr lang="en-GB" sz="1800" dirty="0" smtClean="0">
                <a:solidFill>
                  <a:srgbClr val="808285"/>
                </a:solidFill>
                <a:latin typeface="Arial"/>
              </a:rPr>
              <a:t>Case Study</a:t>
            </a:r>
          </a:p>
          <a:p>
            <a:pPr marL="250416" indent="-250416">
              <a:buFont typeface="Arial" panose="020B0604020202020204" pitchFamily="34" charset="0"/>
              <a:buChar char="•"/>
            </a:pPr>
            <a:r>
              <a:rPr lang="en-GB" sz="1800" dirty="0" smtClean="0">
                <a:solidFill>
                  <a:srgbClr val="808285"/>
                </a:solidFill>
                <a:latin typeface="Arial"/>
              </a:rPr>
              <a:t>Campaign Bulletin</a:t>
            </a:r>
            <a:endParaRPr lang="en-GB" sz="1800" dirty="0">
              <a:solidFill>
                <a:srgbClr val="808285"/>
              </a:solidFill>
              <a:latin typeface="Arial"/>
            </a:endParaRPr>
          </a:p>
          <a:p>
            <a:pPr marL="250416" indent="-250416">
              <a:buFont typeface="Arial" panose="020B0604020202020204" pitchFamily="34" charset="0"/>
              <a:buChar char="•"/>
            </a:pPr>
            <a:r>
              <a:rPr lang="en-GB" sz="1800" dirty="0" smtClean="0">
                <a:solidFill>
                  <a:srgbClr val="808285"/>
                </a:solidFill>
                <a:latin typeface="Arial"/>
              </a:rPr>
              <a:t>Medical Conditions</a:t>
            </a:r>
          </a:p>
          <a:p>
            <a:pPr marL="250416" indent="-250416">
              <a:buFont typeface="Arial" panose="020B0604020202020204" pitchFamily="34" charset="0"/>
              <a:buChar char="•"/>
            </a:pPr>
            <a:r>
              <a:rPr lang="en-GB" sz="1800" dirty="0" smtClean="0">
                <a:solidFill>
                  <a:srgbClr val="808285"/>
                </a:solidFill>
                <a:latin typeface="Arial"/>
              </a:rPr>
              <a:t>Drop </a:t>
            </a:r>
            <a:r>
              <a:rPr lang="en-GB" sz="1800" dirty="0">
                <a:solidFill>
                  <a:srgbClr val="808285"/>
                </a:solidFill>
                <a:latin typeface="Arial"/>
              </a:rPr>
              <a:t>In’s</a:t>
            </a:r>
          </a:p>
          <a:p>
            <a:pPr marL="250416" indent="-250416">
              <a:buFont typeface="Arial" panose="020B0604020202020204" pitchFamily="34" charset="0"/>
              <a:buChar char="•"/>
            </a:pPr>
            <a:r>
              <a:rPr lang="en-GB" sz="1800" dirty="0">
                <a:solidFill>
                  <a:srgbClr val="808285"/>
                </a:solidFill>
                <a:latin typeface="Arial"/>
              </a:rPr>
              <a:t>Questions </a:t>
            </a:r>
          </a:p>
        </p:txBody>
      </p:sp>
      <p:sp>
        <p:nvSpPr>
          <p:cNvPr id="6" name="Slide Number Placeholder 5"/>
          <p:cNvSpPr>
            <a:spLocks noGrp="1"/>
          </p:cNvSpPr>
          <p:nvPr>
            <p:ph type="sldNum" sz="quarter" idx="12"/>
          </p:nvPr>
        </p:nvSpPr>
        <p:spPr/>
        <p:txBody>
          <a:bodyPr/>
          <a:lstStyle/>
          <a:p>
            <a:fld id="{EB0F7010-E999-4FC2-AE85-B5FFBD58F110}" type="slidenum">
              <a:rPr lang="en-GB" smtClean="0"/>
              <a:pPr/>
              <a:t>2</a:t>
            </a:fld>
            <a:endParaRPr lang="en-GB" dirty="0"/>
          </a:p>
        </p:txBody>
      </p:sp>
      <p:pic>
        <p:nvPicPr>
          <p:cNvPr id="7" name="Picture 4" descr="http://essexfamilywellbeing.co.uk/wp-content/uploads/2018/01/essex_icons_infant_primary_schools_31.01.18_LP-1024x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068961"/>
            <a:ext cx="3359696" cy="335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4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0F7010-E999-4FC2-AE85-B5FFBD58F110}" type="slidenum">
              <a:rPr lang="en-GB" smtClean="0"/>
              <a:pPr/>
              <a:t>3</a:t>
            </a:fld>
            <a:endParaRPr lang="en-GB"/>
          </a:p>
        </p:txBody>
      </p:sp>
      <p:sp>
        <p:nvSpPr>
          <p:cNvPr id="3" name="Title 2"/>
          <p:cNvSpPr>
            <a:spLocks noGrp="1"/>
          </p:cNvSpPr>
          <p:nvPr>
            <p:ph type="title"/>
          </p:nvPr>
        </p:nvSpPr>
        <p:spPr>
          <a:xfrm>
            <a:off x="580324" y="397928"/>
            <a:ext cx="7983354" cy="908209"/>
          </a:xfrm>
        </p:spPr>
        <p:txBody>
          <a:bodyPr/>
          <a:lstStyle/>
          <a:p>
            <a:r>
              <a:rPr lang="en-GB" b="0" dirty="0"/>
              <a:t>Overview </a:t>
            </a:r>
            <a:r>
              <a:rPr lang="en-GB" b="0" dirty="0">
                <a:solidFill>
                  <a:schemeClr val="tx1">
                    <a:lumMod val="65000"/>
                    <a:lumOff val="35000"/>
                  </a:schemeClr>
                </a:solidFill>
              </a:rPr>
              <a:t>of our delivery model</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920750"/>
            <a:ext cx="812800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7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essex child and family wellbeing serv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 y="4337720"/>
            <a:ext cx="9147256" cy="19168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0868" y="1357124"/>
            <a:ext cx="7983354" cy="4497302"/>
          </a:xfrm>
        </p:spPr>
        <p:txBody>
          <a:bodyPr>
            <a:noAutofit/>
          </a:bodyPr>
          <a:lstStyle/>
          <a:p>
            <a:pPr marL="0" lvl="1" indent="0">
              <a:buNone/>
            </a:pPr>
            <a:endParaRPr lang="en-GB" dirty="0" smtClean="0"/>
          </a:p>
          <a:p>
            <a:endParaRPr lang="en-GB" dirty="0"/>
          </a:p>
        </p:txBody>
      </p:sp>
      <p:sp>
        <p:nvSpPr>
          <p:cNvPr id="7" name="TextBox 6"/>
          <p:cNvSpPr txBox="1"/>
          <p:nvPr/>
        </p:nvSpPr>
        <p:spPr>
          <a:xfrm>
            <a:off x="383897" y="428152"/>
            <a:ext cx="8372951" cy="573359"/>
          </a:xfrm>
          <a:prstGeom prst="rect">
            <a:avLst/>
          </a:prstGeom>
          <a:noFill/>
        </p:spPr>
        <p:txBody>
          <a:bodyPr wrap="square" lIns="80133" tIns="40067" rIns="80133" bIns="40067" rtlCol="0">
            <a:spAutoFit/>
          </a:bodyPr>
          <a:lstStyle/>
          <a:p>
            <a:pPr defTabSz="914077"/>
            <a:r>
              <a:rPr lang="en-GB" sz="3200" dirty="0" smtClean="0">
                <a:solidFill>
                  <a:srgbClr val="FF0000"/>
                </a:solidFill>
              </a:rPr>
              <a:t>Overview </a:t>
            </a:r>
            <a:r>
              <a:rPr lang="en-GB" sz="3200" dirty="0">
                <a:solidFill>
                  <a:schemeClr val="tx1">
                    <a:lumMod val="65000"/>
                    <a:lumOff val="35000"/>
                  </a:schemeClr>
                </a:solidFill>
              </a:rPr>
              <a:t>of our delivery model within schools </a:t>
            </a:r>
          </a:p>
        </p:txBody>
      </p:sp>
      <p:sp>
        <p:nvSpPr>
          <p:cNvPr id="9" name="Isosceles Triangle 8"/>
          <p:cNvSpPr/>
          <p:nvPr/>
        </p:nvSpPr>
        <p:spPr>
          <a:xfrm>
            <a:off x="350725" y="1837372"/>
            <a:ext cx="2304256" cy="194421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r>
              <a:rPr lang="en-GB" sz="1200" dirty="0">
                <a:solidFill>
                  <a:prstClr val="white"/>
                </a:solidFill>
              </a:rPr>
              <a:t>Healthy Schools &amp; Public Health </a:t>
            </a:r>
            <a:r>
              <a:rPr lang="en-GB" sz="1200" dirty="0" smtClean="0">
                <a:solidFill>
                  <a:prstClr val="white"/>
                </a:solidFill>
              </a:rPr>
              <a:t>Specialist Team</a:t>
            </a:r>
            <a:endParaRPr lang="en-GB" sz="1200" dirty="0">
              <a:solidFill>
                <a:prstClr val="white"/>
              </a:solidFill>
            </a:endParaRPr>
          </a:p>
          <a:p>
            <a:pPr algn="ctr" defTabSz="914077"/>
            <a:endParaRPr lang="en-GB" sz="900" dirty="0">
              <a:solidFill>
                <a:prstClr val="white"/>
              </a:solidFill>
            </a:endParaRPr>
          </a:p>
          <a:p>
            <a:pPr algn="ctr" defTabSz="914077"/>
            <a:endParaRPr lang="en-GB" sz="900" dirty="0">
              <a:solidFill>
                <a:prstClr val="white"/>
              </a:solidFill>
            </a:endParaRPr>
          </a:p>
        </p:txBody>
      </p:sp>
      <p:cxnSp>
        <p:nvCxnSpPr>
          <p:cNvPr id="14" name="Straight Arrow Connector 13"/>
          <p:cNvCxnSpPr/>
          <p:nvPr/>
        </p:nvCxnSpPr>
        <p:spPr>
          <a:xfrm flipV="1">
            <a:off x="1979714" y="2453748"/>
            <a:ext cx="622959" cy="10486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71802" y="2139144"/>
            <a:ext cx="1667183" cy="511804"/>
          </a:xfrm>
          <a:prstGeom prst="rect">
            <a:avLst/>
          </a:prstGeom>
          <a:solidFill>
            <a:srgbClr val="FF0000"/>
          </a:solidFill>
        </p:spPr>
        <p:txBody>
          <a:bodyPr wrap="square" lIns="80133" tIns="40067" rIns="80133" bIns="40067" rtlCol="0">
            <a:spAutoFit/>
          </a:bodyPr>
          <a:lstStyle/>
          <a:p>
            <a:pPr algn="ctr" defTabSz="914077"/>
            <a:r>
              <a:rPr lang="en-GB" sz="1400" dirty="0">
                <a:solidFill>
                  <a:prstClr val="white"/>
                </a:solidFill>
              </a:rPr>
              <a:t>Public Health Specialists</a:t>
            </a:r>
          </a:p>
        </p:txBody>
      </p:sp>
      <p:cxnSp>
        <p:nvCxnSpPr>
          <p:cNvPr id="16" name="Straight Arrow Connector 15"/>
          <p:cNvCxnSpPr/>
          <p:nvPr/>
        </p:nvCxnSpPr>
        <p:spPr>
          <a:xfrm>
            <a:off x="2339753" y="3191729"/>
            <a:ext cx="360040" cy="1635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71801" y="3191729"/>
            <a:ext cx="1667183" cy="727247"/>
          </a:xfrm>
          <a:prstGeom prst="rect">
            <a:avLst/>
          </a:prstGeom>
          <a:solidFill>
            <a:srgbClr val="FF0000"/>
          </a:solidFill>
        </p:spPr>
        <p:txBody>
          <a:bodyPr wrap="square" lIns="80133" tIns="40067" rIns="80133" bIns="40067" rtlCol="0">
            <a:spAutoFit/>
          </a:bodyPr>
          <a:lstStyle/>
          <a:p>
            <a:pPr algn="ctr" defTabSz="914077"/>
            <a:r>
              <a:rPr lang="en-GB" sz="1400" dirty="0">
                <a:solidFill>
                  <a:prstClr val="white"/>
                </a:solidFill>
              </a:rPr>
              <a:t>Healthy Schools Engagement Workers</a:t>
            </a:r>
          </a:p>
        </p:txBody>
      </p:sp>
      <p:sp>
        <p:nvSpPr>
          <p:cNvPr id="24" name="TextBox 23"/>
          <p:cNvSpPr txBox="1"/>
          <p:nvPr/>
        </p:nvSpPr>
        <p:spPr>
          <a:xfrm>
            <a:off x="4537202" y="1412776"/>
            <a:ext cx="4422522" cy="1696744"/>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Development and Quality Assurance of Public Health Education resources; </a:t>
            </a:r>
            <a:r>
              <a:rPr lang="en-GB" sz="1200" dirty="0" smtClean="0">
                <a:solidFill>
                  <a:prstClr val="white"/>
                </a:solidFill>
              </a:rPr>
              <a:t>Personal Social Health and Economic education (</a:t>
            </a:r>
            <a:r>
              <a:rPr lang="en-GB" sz="1200" dirty="0" err="1" smtClean="0">
                <a:solidFill>
                  <a:prstClr val="white"/>
                </a:solidFill>
              </a:rPr>
              <a:t>PSHEe</a:t>
            </a:r>
            <a:r>
              <a:rPr lang="en-GB" sz="1200" dirty="0" smtClean="0">
                <a:solidFill>
                  <a:prstClr val="white"/>
                </a:solidFill>
              </a:rPr>
              <a:t>) </a:t>
            </a:r>
            <a:r>
              <a:rPr lang="en-GB" sz="1200" dirty="0">
                <a:solidFill>
                  <a:prstClr val="white"/>
                </a:solidFill>
              </a:rPr>
              <a:t>curriculum and targeted Behaviour change interventions</a:t>
            </a:r>
          </a:p>
          <a:p>
            <a:pPr marL="171450" indent="-171450" defTabSz="914077">
              <a:buFont typeface="Arial" panose="020B0604020202020204" pitchFamily="34" charset="0"/>
              <a:buChar char="•"/>
            </a:pPr>
            <a:r>
              <a:rPr lang="en-GB" sz="1200" dirty="0">
                <a:solidFill>
                  <a:prstClr val="white"/>
                </a:solidFill>
              </a:rPr>
              <a:t>Oversight of Targeted Healthy Schools Action Plans</a:t>
            </a:r>
          </a:p>
          <a:p>
            <a:pPr marL="171450" indent="-171450" defTabSz="914077">
              <a:buFont typeface="Arial" panose="020B0604020202020204" pitchFamily="34" charset="0"/>
              <a:buChar char="•"/>
            </a:pPr>
            <a:r>
              <a:rPr lang="en-GB" sz="1200" dirty="0">
                <a:solidFill>
                  <a:prstClr val="white"/>
                </a:solidFill>
              </a:rPr>
              <a:t>Training, Advice and Guidance on Public Health agendas, including leadership of calendar of Health Promotion campaigns</a:t>
            </a:r>
          </a:p>
          <a:p>
            <a:pPr defTabSz="914077"/>
            <a:endParaRPr lang="en-GB" sz="900" dirty="0">
              <a:solidFill>
                <a:prstClr val="white"/>
              </a:solidFill>
            </a:endParaRPr>
          </a:p>
        </p:txBody>
      </p:sp>
      <p:sp>
        <p:nvSpPr>
          <p:cNvPr id="27" name="TextBox 26"/>
          <p:cNvSpPr txBox="1"/>
          <p:nvPr/>
        </p:nvSpPr>
        <p:spPr>
          <a:xfrm>
            <a:off x="4529878" y="3174587"/>
            <a:ext cx="4411663" cy="1188912"/>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School Population level Needs assessment and development of Enhanced Action Plans</a:t>
            </a:r>
          </a:p>
          <a:p>
            <a:pPr marL="171450" indent="-171450" defTabSz="914077">
              <a:buFont typeface="Arial" panose="020B0604020202020204" pitchFamily="34" charset="0"/>
              <a:buChar char="•"/>
            </a:pPr>
            <a:r>
              <a:rPr lang="en-GB" sz="1200" dirty="0">
                <a:solidFill>
                  <a:prstClr val="white"/>
                </a:solidFill>
              </a:rPr>
              <a:t>Support to Schools to self assess against and achieve foundation Healthy Schools status</a:t>
            </a:r>
          </a:p>
          <a:p>
            <a:pPr marL="171450" indent="-171450" defTabSz="914077">
              <a:buFont typeface="Arial" panose="020B0604020202020204" pitchFamily="34" charset="0"/>
              <a:buChar char="•"/>
            </a:pPr>
            <a:r>
              <a:rPr lang="en-GB" sz="1200" dirty="0" err="1" smtClean="0">
                <a:solidFill>
                  <a:prstClr val="white"/>
                </a:solidFill>
              </a:rPr>
              <a:t>PSHEe</a:t>
            </a:r>
            <a:r>
              <a:rPr lang="en-GB" sz="1200" dirty="0" smtClean="0">
                <a:solidFill>
                  <a:prstClr val="white"/>
                </a:solidFill>
              </a:rPr>
              <a:t> </a:t>
            </a:r>
            <a:r>
              <a:rPr lang="en-GB" sz="1200" dirty="0">
                <a:solidFill>
                  <a:prstClr val="white"/>
                </a:solidFill>
              </a:rPr>
              <a:t>curriculum advice</a:t>
            </a:r>
          </a:p>
          <a:p>
            <a:pPr marL="171450" indent="-171450" defTabSz="914077">
              <a:buFont typeface="Arial" panose="020B0604020202020204" pitchFamily="34" charset="0"/>
              <a:buChar char="•"/>
            </a:pPr>
            <a:r>
              <a:rPr lang="en-GB" sz="1200" dirty="0">
                <a:solidFill>
                  <a:prstClr val="white"/>
                </a:solidFill>
              </a:rPr>
              <a:t>Recruitment and Training of Peer Educators within Schools</a:t>
            </a:r>
          </a:p>
        </p:txBody>
      </p:sp>
    </p:spTree>
    <p:extLst>
      <p:ext uri="{BB962C8B-B14F-4D97-AF65-F5344CB8AC3E}">
        <p14:creationId xmlns:p14="http://schemas.microsoft.com/office/powerpoint/2010/main" val="4192899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7" y="5286493"/>
            <a:ext cx="9144000" cy="15688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B0F7010-E999-4FC2-AE85-B5FFBD58F110}" type="slidenum">
              <a:rPr lang="en-GB" smtClean="0"/>
              <a:pPr/>
              <a:t>5</a:t>
            </a:fld>
            <a:endParaRPr lang="en-GB"/>
          </a:p>
        </p:txBody>
      </p:sp>
      <p:sp>
        <p:nvSpPr>
          <p:cNvPr id="5" name="TextBox 4"/>
          <p:cNvSpPr txBox="1"/>
          <p:nvPr/>
        </p:nvSpPr>
        <p:spPr>
          <a:xfrm>
            <a:off x="323528" y="476672"/>
            <a:ext cx="3674536" cy="1342800"/>
          </a:xfrm>
          <a:prstGeom prst="rect">
            <a:avLst/>
          </a:prstGeom>
          <a:noFill/>
        </p:spPr>
        <p:txBody>
          <a:bodyPr wrap="square" lIns="80133" tIns="40067" rIns="80133" bIns="40067" rtlCol="0">
            <a:spAutoFit/>
          </a:bodyPr>
          <a:lstStyle/>
          <a:p>
            <a:pPr defTabSz="914077"/>
            <a:r>
              <a:rPr lang="en-GB" sz="3200" dirty="0">
                <a:solidFill>
                  <a:srgbClr val="FF0000"/>
                </a:solidFill>
              </a:rPr>
              <a:t>Local</a:t>
            </a:r>
            <a:r>
              <a:rPr lang="en-GB" sz="3200" dirty="0">
                <a:solidFill>
                  <a:schemeClr val="tx1">
                    <a:lumMod val="65000"/>
                    <a:lumOff val="35000"/>
                  </a:schemeClr>
                </a:solidFill>
              </a:rPr>
              <a:t> school provision</a:t>
            </a:r>
          </a:p>
          <a:p>
            <a:pPr defTabSz="914077"/>
            <a:endParaRPr lang="en-GB" dirty="0">
              <a:solidFill>
                <a:srgbClr val="808285"/>
              </a:solidFill>
            </a:endParaRPr>
          </a:p>
        </p:txBody>
      </p:sp>
      <p:sp>
        <p:nvSpPr>
          <p:cNvPr id="6" name="Isosceles Triangle 5"/>
          <p:cNvSpPr/>
          <p:nvPr/>
        </p:nvSpPr>
        <p:spPr>
          <a:xfrm>
            <a:off x="539552" y="1967890"/>
            <a:ext cx="2293169" cy="2014449"/>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r>
              <a:rPr lang="en-GB" sz="1600" dirty="0">
                <a:solidFill>
                  <a:prstClr val="white"/>
                </a:solidFill>
              </a:rPr>
              <a:t>Healthy Family</a:t>
            </a:r>
          </a:p>
          <a:p>
            <a:pPr algn="ctr" defTabSz="914077"/>
            <a:r>
              <a:rPr lang="en-GB" sz="1600" dirty="0">
                <a:solidFill>
                  <a:prstClr val="white"/>
                </a:solidFill>
              </a:rPr>
              <a:t>Team</a:t>
            </a:r>
          </a:p>
          <a:p>
            <a:pPr algn="ctr" defTabSz="914077"/>
            <a:endParaRPr lang="en-GB" sz="1000" dirty="0">
              <a:solidFill>
                <a:prstClr val="white"/>
              </a:solidFill>
            </a:endParaRPr>
          </a:p>
          <a:p>
            <a:pPr algn="ctr" defTabSz="914077"/>
            <a:endParaRPr lang="en-GB" sz="1000" dirty="0">
              <a:solidFill>
                <a:prstClr val="white"/>
              </a:solidFill>
            </a:endParaRPr>
          </a:p>
        </p:txBody>
      </p:sp>
      <p:cxnSp>
        <p:nvCxnSpPr>
          <p:cNvPr id="7" name="Straight Arrow Connector 6"/>
          <p:cNvCxnSpPr/>
          <p:nvPr/>
        </p:nvCxnSpPr>
        <p:spPr>
          <a:xfrm flipV="1">
            <a:off x="1875608" y="794129"/>
            <a:ext cx="1688280" cy="144222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18298" y="4077072"/>
            <a:ext cx="1345591" cy="84183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81084" y="1706842"/>
            <a:ext cx="1512168" cy="85806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19150" y="2987655"/>
            <a:ext cx="1306349" cy="831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32723" y="3896051"/>
            <a:ext cx="792777" cy="25433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44010" y="384339"/>
            <a:ext cx="5121498" cy="819580"/>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Parents and Children in </a:t>
            </a:r>
            <a:r>
              <a:rPr lang="en-GB" sz="1200" dirty="0" smtClean="0">
                <a:solidFill>
                  <a:prstClr val="white"/>
                </a:solidFill>
              </a:rPr>
              <a:t>Early Years Foundation Stage (EYFS) </a:t>
            </a:r>
            <a:r>
              <a:rPr lang="en-GB" sz="1200" dirty="0">
                <a:solidFill>
                  <a:prstClr val="white"/>
                </a:solidFill>
              </a:rPr>
              <a:t>and Key Stage 1 </a:t>
            </a:r>
          </a:p>
          <a:p>
            <a:pPr marL="171450" indent="-171450" defTabSz="914077">
              <a:buFont typeface="Arial" panose="020B0604020202020204" pitchFamily="34" charset="0"/>
              <a:buChar char="•"/>
            </a:pPr>
            <a:r>
              <a:rPr lang="en-GB" sz="1200" dirty="0">
                <a:solidFill>
                  <a:prstClr val="white"/>
                </a:solidFill>
              </a:rPr>
              <a:t>Health Assessments for all children and young people in the safeguarding arena</a:t>
            </a:r>
          </a:p>
        </p:txBody>
      </p:sp>
      <p:sp>
        <p:nvSpPr>
          <p:cNvPr id="13" name="TextBox 12"/>
          <p:cNvSpPr txBox="1"/>
          <p:nvPr/>
        </p:nvSpPr>
        <p:spPr>
          <a:xfrm>
            <a:off x="3654039" y="4509120"/>
            <a:ext cx="5102946" cy="819580"/>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NCMP</a:t>
            </a:r>
          </a:p>
          <a:p>
            <a:pPr marL="171450" indent="-171450" defTabSz="914077">
              <a:buFont typeface="Arial" panose="020B0604020202020204" pitchFamily="34" charset="0"/>
              <a:buChar char="•"/>
            </a:pPr>
            <a:r>
              <a:rPr lang="en-GB" sz="1200" dirty="0">
                <a:solidFill>
                  <a:prstClr val="white"/>
                </a:solidFill>
              </a:rPr>
              <a:t>Universal Intervention delivered through Family Hubs and Delivery sites</a:t>
            </a:r>
          </a:p>
          <a:p>
            <a:pPr marL="171450" indent="-171450" defTabSz="914077">
              <a:buFont typeface="Arial" panose="020B0604020202020204" pitchFamily="34" charset="0"/>
              <a:buChar char="•"/>
            </a:pPr>
            <a:r>
              <a:rPr lang="en-GB" sz="1200" dirty="0">
                <a:solidFill>
                  <a:prstClr val="white"/>
                </a:solidFill>
              </a:rPr>
              <a:t>Resource support for schools in line with Health Promotion calendar</a:t>
            </a:r>
          </a:p>
        </p:txBody>
      </p:sp>
      <p:sp>
        <p:nvSpPr>
          <p:cNvPr id="14" name="TextBox 13"/>
          <p:cNvSpPr txBox="1"/>
          <p:nvPr/>
        </p:nvSpPr>
        <p:spPr>
          <a:xfrm>
            <a:off x="3652531" y="1305201"/>
            <a:ext cx="5112976" cy="1004246"/>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Children </a:t>
            </a:r>
            <a:r>
              <a:rPr lang="en-GB" sz="1200" dirty="0" smtClean="0">
                <a:solidFill>
                  <a:prstClr val="white"/>
                </a:solidFill>
              </a:rPr>
              <a:t>&amp; </a:t>
            </a:r>
            <a:r>
              <a:rPr lang="en-GB" sz="1200" dirty="0">
                <a:solidFill>
                  <a:prstClr val="white"/>
                </a:solidFill>
              </a:rPr>
              <a:t>Young People in Key Stages 2,3, 4 </a:t>
            </a:r>
            <a:r>
              <a:rPr lang="en-GB" sz="1200" dirty="0" smtClean="0">
                <a:solidFill>
                  <a:prstClr val="white"/>
                </a:solidFill>
              </a:rPr>
              <a:t>&amp; </a:t>
            </a:r>
            <a:r>
              <a:rPr lang="en-GB" sz="1200" dirty="0">
                <a:solidFill>
                  <a:prstClr val="white"/>
                </a:solidFill>
              </a:rPr>
              <a:t>5</a:t>
            </a:r>
          </a:p>
          <a:p>
            <a:pPr marL="171450" indent="-171450" defTabSz="914077">
              <a:buFont typeface="Arial" panose="020B0604020202020204" pitchFamily="34" charset="0"/>
              <a:buChar char="•"/>
            </a:pPr>
            <a:r>
              <a:rPr lang="en-GB" sz="1200" dirty="0">
                <a:solidFill>
                  <a:prstClr val="white"/>
                </a:solidFill>
              </a:rPr>
              <a:t>Medical Conditions awareness training for School Staff</a:t>
            </a:r>
          </a:p>
          <a:p>
            <a:pPr marL="171450" indent="-171450" defTabSz="914077">
              <a:buFont typeface="Arial" panose="020B0604020202020204" pitchFamily="34" charset="0"/>
              <a:buChar char="•"/>
            </a:pPr>
            <a:r>
              <a:rPr lang="en-GB" sz="1200" dirty="0">
                <a:solidFill>
                  <a:prstClr val="white"/>
                </a:solidFill>
              </a:rPr>
              <a:t>One to one sessions in every secondary school and CHAT Health (Virtual drop-in)</a:t>
            </a:r>
          </a:p>
          <a:p>
            <a:pPr marL="171450" indent="-171450" defTabSz="914077">
              <a:buFont typeface="Arial" panose="020B0604020202020204" pitchFamily="34" charset="0"/>
              <a:buChar char="•"/>
            </a:pPr>
            <a:r>
              <a:rPr lang="en-GB" sz="1200" dirty="0">
                <a:solidFill>
                  <a:prstClr val="white"/>
                </a:solidFill>
              </a:rPr>
              <a:t>Liaison with SENCO, Pastoral Support Senior Leadership </a:t>
            </a:r>
            <a:r>
              <a:rPr lang="en-GB" sz="1200" dirty="0" smtClean="0">
                <a:solidFill>
                  <a:prstClr val="white"/>
                </a:solidFill>
              </a:rPr>
              <a:t>team</a:t>
            </a:r>
            <a:endParaRPr lang="en-GB" sz="1200" dirty="0">
              <a:solidFill>
                <a:prstClr val="white"/>
              </a:solidFill>
            </a:endParaRPr>
          </a:p>
        </p:txBody>
      </p:sp>
      <p:sp>
        <p:nvSpPr>
          <p:cNvPr id="15" name="TextBox 14"/>
          <p:cNvSpPr txBox="1"/>
          <p:nvPr/>
        </p:nvSpPr>
        <p:spPr>
          <a:xfrm>
            <a:off x="3654039" y="2564904"/>
            <a:ext cx="5121498" cy="1188912"/>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young people and parents as delegated by School Nurse     </a:t>
            </a:r>
            <a:endParaRPr lang="en-GB" sz="1200" dirty="0" smtClean="0">
              <a:solidFill>
                <a:prstClr val="white"/>
              </a:solidFill>
            </a:endParaRPr>
          </a:p>
          <a:p>
            <a:pPr marL="171450" indent="-171450" defTabSz="914077">
              <a:buFont typeface="Arial" panose="020B0604020202020204" pitchFamily="34" charset="0"/>
              <a:buChar char="•"/>
            </a:pPr>
            <a:r>
              <a:rPr lang="en-GB" sz="1200" dirty="0" smtClean="0">
                <a:solidFill>
                  <a:prstClr val="white"/>
                </a:solidFill>
              </a:rPr>
              <a:t>Support </a:t>
            </a:r>
            <a:r>
              <a:rPr lang="en-GB" sz="1200" dirty="0">
                <a:solidFill>
                  <a:prstClr val="white"/>
                </a:solidFill>
              </a:rPr>
              <a:t>to Peer Educators in delivering PSHE and Health promotion </a:t>
            </a:r>
            <a:r>
              <a:rPr lang="en-GB" sz="1200" dirty="0" smtClean="0">
                <a:solidFill>
                  <a:prstClr val="white"/>
                </a:solidFill>
              </a:rPr>
              <a:t>campaigns</a:t>
            </a:r>
          </a:p>
          <a:p>
            <a:pPr marL="171450" indent="-171450" defTabSz="914077">
              <a:buFont typeface="Arial" panose="020B0604020202020204" pitchFamily="34" charset="0"/>
              <a:buChar char="•"/>
            </a:pPr>
            <a:r>
              <a:rPr lang="en-GB" sz="1200" dirty="0" smtClean="0">
                <a:solidFill>
                  <a:prstClr val="white"/>
                </a:solidFill>
              </a:rPr>
              <a:t>Lead </a:t>
            </a:r>
            <a:r>
              <a:rPr lang="en-GB" sz="1200" dirty="0">
                <a:solidFill>
                  <a:prstClr val="white"/>
                </a:solidFill>
              </a:rPr>
              <a:t>projects to improve Health and Wellbeing with young people </a:t>
            </a:r>
            <a:r>
              <a:rPr lang="en-GB" sz="1200" dirty="0" err="1">
                <a:solidFill>
                  <a:prstClr val="white"/>
                </a:solidFill>
              </a:rPr>
              <a:t>ie</a:t>
            </a:r>
            <a:r>
              <a:rPr lang="en-GB" sz="1200" dirty="0">
                <a:solidFill>
                  <a:prstClr val="white"/>
                </a:solidFill>
              </a:rPr>
              <a:t> care leavers</a:t>
            </a:r>
          </a:p>
        </p:txBody>
      </p:sp>
      <p:sp>
        <p:nvSpPr>
          <p:cNvPr id="16" name="TextBox 15"/>
          <p:cNvSpPr txBox="1"/>
          <p:nvPr/>
        </p:nvSpPr>
        <p:spPr>
          <a:xfrm>
            <a:off x="3652531" y="3832926"/>
            <a:ext cx="5121498" cy="634914"/>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Children KS1 and 2 and parents as delegated by School Nurse</a:t>
            </a:r>
          </a:p>
          <a:p>
            <a:pPr marL="171450" indent="-171450" defTabSz="914077">
              <a:buFont typeface="Arial" panose="020B0604020202020204" pitchFamily="34" charset="0"/>
              <a:buChar char="•"/>
            </a:pPr>
            <a:r>
              <a:rPr lang="en-GB" sz="1200" dirty="0">
                <a:solidFill>
                  <a:prstClr val="white"/>
                </a:solidFill>
              </a:rPr>
              <a:t>Facilitate community drop ins </a:t>
            </a:r>
          </a:p>
        </p:txBody>
      </p:sp>
    </p:spTree>
    <p:extLst>
      <p:ext uri="{BB962C8B-B14F-4D97-AF65-F5344CB8AC3E}">
        <p14:creationId xmlns:p14="http://schemas.microsoft.com/office/powerpoint/2010/main" val="2526935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Schools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8305" y="5013177"/>
            <a:ext cx="1684531" cy="1111791"/>
          </a:xfrm>
        </p:spPr>
      </p:pic>
      <p:sp>
        <p:nvSpPr>
          <p:cNvPr id="4" name="Slide Number Placeholder 3"/>
          <p:cNvSpPr>
            <a:spLocks noGrp="1"/>
          </p:cNvSpPr>
          <p:nvPr>
            <p:ph type="sldNum" sz="quarter" idx="12"/>
          </p:nvPr>
        </p:nvSpPr>
        <p:spPr/>
        <p:txBody>
          <a:bodyPr/>
          <a:lstStyle/>
          <a:p>
            <a:fld id="{EB0F7010-E999-4FC2-AE85-B5FFBD58F110}" type="slidenum">
              <a:rPr lang="en-GB" smtClean="0"/>
              <a:pPr/>
              <a:t>6</a:t>
            </a:fld>
            <a:endParaRPr lang="en-GB"/>
          </a:p>
        </p:txBody>
      </p:sp>
      <p:sp>
        <p:nvSpPr>
          <p:cNvPr id="6" name="Rectangle 5"/>
          <p:cNvSpPr/>
          <p:nvPr/>
        </p:nvSpPr>
        <p:spPr>
          <a:xfrm>
            <a:off x="611561" y="1484785"/>
            <a:ext cx="7344816" cy="4247317"/>
          </a:xfrm>
          <a:prstGeom prst="rect">
            <a:avLst/>
          </a:prstGeom>
        </p:spPr>
        <p:txBody>
          <a:bodyPr wrap="square">
            <a:spAutoFit/>
          </a:bodyPr>
          <a:lstStyle/>
          <a:p>
            <a:pPr marL="250416" indent="-250416" defTabSz="914239">
              <a:buFont typeface="Arial" panose="020B0604020202020204" pitchFamily="34" charset="0"/>
              <a:buChar char="•"/>
            </a:pPr>
            <a:r>
              <a:rPr lang="en-GB" dirty="0">
                <a:solidFill>
                  <a:srgbClr val="808285"/>
                </a:solidFill>
                <a:latin typeface="Arial"/>
                <a:cs typeface="Arial" pitchFamily="34" charset="0"/>
              </a:rPr>
              <a:t>The Essex Healthy Schools Programme is a school health improvement strategy which builds on the commitment within Essex schools to better the health and wellbeing of children and young people.</a:t>
            </a:r>
          </a:p>
          <a:p>
            <a:pPr marL="250416" indent="-250416" defTabSz="914239">
              <a:buFont typeface="Arial" panose="020B0604020202020204" pitchFamily="34" charset="0"/>
              <a:buChar char="•"/>
            </a:pPr>
            <a:endParaRPr lang="en-GB" dirty="0">
              <a:solidFill>
                <a:srgbClr val="808285"/>
              </a:solidFill>
              <a:latin typeface="Arial"/>
              <a:cs typeface="Arial" pitchFamily="34" charset="0"/>
            </a:endParaRPr>
          </a:p>
          <a:p>
            <a:pPr marL="250416" indent="-250416" defTabSz="914239">
              <a:buFont typeface="Arial" panose="020B0604020202020204" pitchFamily="34" charset="0"/>
              <a:buChar char="•"/>
            </a:pPr>
            <a:r>
              <a:rPr lang="en-GB" dirty="0">
                <a:solidFill>
                  <a:srgbClr val="808285"/>
                </a:solidFill>
                <a:latin typeface="Arial"/>
                <a:cs typeface="Arial" pitchFamily="34" charset="0"/>
              </a:rPr>
              <a:t>We provide a strategic framework for schools to reflect on the relationship between health and achievement. This maximises the potential for development and innovation at a local level to improve health and wellbeing.</a:t>
            </a:r>
          </a:p>
          <a:p>
            <a:pPr defTabSz="914239"/>
            <a:endParaRPr lang="en-GB" dirty="0">
              <a:solidFill>
                <a:srgbClr val="808285"/>
              </a:solidFill>
              <a:latin typeface="Arial"/>
              <a:cs typeface="Arial" pitchFamily="34" charset="0"/>
            </a:endParaRPr>
          </a:p>
          <a:p>
            <a:pPr marL="250416" indent="-250416" defTabSz="914239">
              <a:buFont typeface="Arial" panose="020B0604020202020204" pitchFamily="34" charset="0"/>
              <a:buChar char="•"/>
            </a:pPr>
            <a:r>
              <a:rPr lang="en-GB" dirty="0">
                <a:solidFill>
                  <a:srgbClr val="808285"/>
                </a:solidFill>
                <a:latin typeface="Arial"/>
                <a:cs typeface="Arial" pitchFamily="34" charset="0"/>
              </a:rPr>
              <a:t>A two-stage process is offered to help schools identify and develop the approaches that will assist them with health improvement. This process is based on the national framework but has been streamlined and localised in the light of feedback from schools and partner agencies.</a:t>
            </a:r>
          </a:p>
        </p:txBody>
      </p:sp>
    </p:spTree>
    <p:extLst>
      <p:ext uri="{BB962C8B-B14F-4D97-AF65-F5344CB8AC3E}">
        <p14:creationId xmlns:p14="http://schemas.microsoft.com/office/powerpoint/2010/main" val="2652117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102" y="288544"/>
            <a:ext cx="7983354" cy="908209"/>
          </a:xfrm>
        </p:spPr>
        <p:txBody>
          <a:bodyPr/>
          <a:lstStyle/>
          <a:p>
            <a:r>
              <a:rPr lang="en-GB" dirty="0" smtClean="0"/>
              <a:t>Case Study – Linked to Healthy Schools</a:t>
            </a:r>
            <a:endParaRPr lang="en-GB" dirty="0">
              <a:solidFill>
                <a:schemeClr val="tx1"/>
              </a:solidFill>
            </a:endParaRPr>
          </a:p>
        </p:txBody>
      </p:sp>
      <p:sp>
        <p:nvSpPr>
          <p:cNvPr id="5" name="Content Placeholder 4"/>
          <p:cNvSpPr>
            <a:spLocks noGrp="1"/>
          </p:cNvSpPr>
          <p:nvPr>
            <p:ph idx="1"/>
          </p:nvPr>
        </p:nvSpPr>
        <p:spPr>
          <a:xfrm>
            <a:off x="477771" y="908720"/>
            <a:ext cx="8342701" cy="5427288"/>
          </a:xfrm>
        </p:spPr>
        <p:txBody>
          <a:bodyPr/>
          <a:lstStyle/>
          <a:p>
            <a:endParaRPr lang="en-GB" sz="1800" dirty="0" smtClean="0">
              <a:solidFill>
                <a:srgbClr val="808285"/>
              </a:solidFill>
              <a:latin typeface="Arial"/>
            </a:endParaRPr>
          </a:p>
          <a:p>
            <a:endParaRPr lang="en-GB" sz="1800" dirty="0">
              <a:solidFill>
                <a:srgbClr val="808285"/>
              </a:solidFill>
              <a:latin typeface="Arial"/>
            </a:endParaRPr>
          </a:p>
          <a:p>
            <a:r>
              <a:rPr lang="en-GB" sz="1800" dirty="0" smtClean="0">
                <a:solidFill>
                  <a:srgbClr val="808285"/>
                </a:solidFill>
                <a:latin typeface="Arial"/>
              </a:rPr>
              <a:t>Supporting </a:t>
            </a:r>
            <a:r>
              <a:rPr lang="en-GB" sz="1800" dirty="0">
                <a:solidFill>
                  <a:srgbClr val="808285"/>
                </a:solidFill>
                <a:latin typeface="Arial"/>
              </a:rPr>
              <a:t>a  school to achieve Enhanced Healthy Schools status:</a:t>
            </a:r>
          </a:p>
          <a:p>
            <a:pPr marL="250416" indent="-250416">
              <a:buFont typeface="Arial" panose="020B0604020202020204" pitchFamily="34" charset="0"/>
              <a:buChar char="•"/>
            </a:pPr>
            <a:endParaRPr lang="en-GB" sz="1800" dirty="0">
              <a:solidFill>
                <a:srgbClr val="808285"/>
              </a:solidFill>
              <a:latin typeface="Arial"/>
            </a:endParaRPr>
          </a:p>
          <a:p>
            <a:pPr marL="250416" indent="-250416">
              <a:buFont typeface="Arial" panose="020B0604020202020204" pitchFamily="34" charset="0"/>
              <a:buChar char="•"/>
            </a:pPr>
            <a:r>
              <a:rPr lang="en-GB" sz="1800" dirty="0">
                <a:solidFill>
                  <a:srgbClr val="808285"/>
                </a:solidFill>
                <a:latin typeface="Arial"/>
              </a:rPr>
              <a:t>Increasing activity levels of pupils</a:t>
            </a:r>
          </a:p>
          <a:p>
            <a:pPr marL="250416" indent="-250416">
              <a:buFont typeface="Arial" panose="020B0604020202020204" pitchFamily="34" charset="0"/>
              <a:buChar char="•"/>
            </a:pPr>
            <a:endParaRPr lang="en-GB" sz="1800" dirty="0">
              <a:solidFill>
                <a:srgbClr val="808285"/>
              </a:solidFill>
              <a:latin typeface="Arial"/>
            </a:endParaRPr>
          </a:p>
          <a:p>
            <a:pPr marL="250416" indent="-250416">
              <a:buFont typeface="Arial" panose="020B0604020202020204" pitchFamily="34" charset="0"/>
              <a:buChar char="•"/>
            </a:pPr>
            <a:r>
              <a:rPr lang="en-GB" sz="1800" dirty="0">
                <a:solidFill>
                  <a:srgbClr val="808285"/>
                </a:solidFill>
                <a:latin typeface="Arial"/>
              </a:rPr>
              <a:t>Helping pupils to recognise what constitutes a healthy balanced diet</a:t>
            </a:r>
          </a:p>
          <a:p>
            <a:pPr marL="250416" indent="-250416">
              <a:buFont typeface="Arial" panose="020B0604020202020204" pitchFamily="34" charset="0"/>
              <a:buChar char="•"/>
            </a:pPr>
            <a:endParaRPr lang="en-GB" sz="1800" dirty="0">
              <a:solidFill>
                <a:srgbClr val="808285"/>
              </a:solidFill>
              <a:latin typeface="Arial"/>
            </a:endParaRPr>
          </a:p>
          <a:p>
            <a:pPr marL="250416" indent="-250416">
              <a:buFont typeface="Arial" panose="020B0604020202020204" pitchFamily="34" charset="0"/>
              <a:buChar char="•"/>
            </a:pPr>
            <a:r>
              <a:rPr lang="en-GB" sz="1800" dirty="0">
                <a:solidFill>
                  <a:srgbClr val="808285"/>
                </a:solidFill>
                <a:latin typeface="Arial"/>
              </a:rPr>
              <a:t>Building friendships </a:t>
            </a:r>
          </a:p>
        </p:txBody>
      </p:sp>
      <p:sp>
        <p:nvSpPr>
          <p:cNvPr id="6" name="Slide Number Placeholder 5"/>
          <p:cNvSpPr>
            <a:spLocks noGrp="1"/>
          </p:cNvSpPr>
          <p:nvPr>
            <p:ph type="sldNum" sz="quarter" idx="12"/>
          </p:nvPr>
        </p:nvSpPr>
        <p:spPr/>
        <p:txBody>
          <a:bodyPr/>
          <a:lstStyle/>
          <a:p>
            <a:fld id="{EB0F7010-E999-4FC2-AE85-B5FFBD58F110}" type="slidenum">
              <a:rPr lang="en-GB" smtClean="0"/>
              <a:pPr/>
              <a:t>7</a:t>
            </a:fld>
            <a:endParaRPr lang="en-GB" dirty="0"/>
          </a:p>
        </p:txBody>
      </p:sp>
      <p:pic>
        <p:nvPicPr>
          <p:cNvPr id="7" name="Picture 2" descr="C:\Users\6001463\AppData\Local\Microsoft\Windows\Temporary Internet Files\Content.IE5\XVF0T2JK\Extra_Essex_creative_Scho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257600"/>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47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071" y="288544"/>
            <a:ext cx="7983354" cy="908209"/>
          </a:xfrm>
        </p:spPr>
        <p:txBody>
          <a:bodyPr/>
          <a:lstStyle/>
          <a:p>
            <a:r>
              <a:rPr lang="en-GB" dirty="0" smtClean="0"/>
              <a:t>Universal Provision: </a:t>
            </a:r>
            <a:r>
              <a:rPr lang="en-GB" dirty="0" smtClean="0">
                <a:solidFill>
                  <a:schemeClr val="tx1"/>
                </a:solidFill>
              </a:rPr>
              <a:t>EYFS, KS1 &amp; KS2</a:t>
            </a:r>
            <a:endParaRPr lang="en-GB" dirty="0">
              <a:solidFill>
                <a:schemeClr val="tx1"/>
              </a:solidFill>
            </a:endParaRPr>
          </a:p>
        </p:txBody>
      </p:sp>
      <p:sp>
        <p:nvSpPr>
          <p:cNvPr id="5" name="Content Placeholder 4"/>
          <p:cNvSpPr>
            <a:spLocks noGrp="1"/>
          </p:cNvSpPr>
          <p:nvPr>
            <p:ph idx="1"/>
          </p:nvPr>
        </p:nvSpPr>
        <p:spPr>
          <a:xfrm>
            <a:off x="477771" y="908720"/>
            <a:ext cx="8342701" cy="5427288"/>
          </a:xfrm>
        </p:spPr>
        <p:txBody>
          <a:bodyPr/>
          <a:lstStyle/>
          <a:p>
            <a:pPr>
              <a:spcBef>
                <a:spcPts val="0"/>
              </a:spcBef>
              <a:spcAft>
                <a:spcPts val="0"/>
              </a:spcAft>
            </a:pPr>
            <a:r>
              <a:rPr lang="en-GB" sz="1600" u="sng" dirty="0">
                <a:solidFill>
                  <a:prstClr val="black">
                    <a:lumMod val="50000"/>
                    <a:lumOff val="50000"/>
                  </a:prstClr>
                </a:solidFill>
                <a:latin typeface="Arial"/>
              </a:rPr>
              <a:t>UNIVERSAL PROVISION</a:t>
            </a:r>
          </a:p>
          <a:p>
            <a:pPr>
              <a:spcBef>
                <a:spcPts val="0"/>
              </a:spcBef>
              <a:spcAft>
                <a:spcPts val="0"/>
              </a:spcAft>
            </a:pPr>
            <a:endParaRPr lang="en-GB" sz="1600" dirty="0">
              <a:solidFill>
                <a:prstClr val="black">
                  <a:lumMod val="50000"/>
                  <a:lumOff val="50000"/>
                </a:prstClr>
              </a:solidFill>
              <a:latin typeface="Arial"/>
            </a:endParaRPr>
          </a:p>
          <a:p>
            <a:pPr>
              <a:spcBef>
                <a:spcPts val="0"/>
              </a:spcBef>
              <a:spcAft>
                <a:spcPts val="0"/>
              </a:spcAft>
            </a:pPr>
            <a:r>
              <a:rPr lang="en-GB" sz="1600" b="0" dirty="0" smtClean="0">
                <a:solidFill>
                  <a:srgbClr val="808285"/>
                </a:solidFill>
                <a:latin typeface="Arial"/>
              </a:rPr>
              <a:t>In </a:t>
            </a:r>
            <a:r>
              <a:rPr lang="en-GB" sz="1600" b="0" dirty="0">
                <a:solidFill>
                  <a:srgbClr val="808285"/>
                </a:solidFill>
                <a:latin typeface="Arial"/>
              </a:rPr>
              <a:t>supporting the development of children and young people throughout primary school, the Essex Child and Family Wellbeing Service will be provide:</a:t>
            </a:r>
          </a:p>
          <a:p>
            <a:pPr marL="250416" indent="-250416">
              <a:spcBef>
                <a:spcPts val="0"/>
              </a:spcBef>
              <a:spcAft>
                <a:spcPts val="0"/>
              </a:spcAft>
              <a:buFont typeface="Arial" panose="020B0604020202020204" pitchFamily="34" charset="0"/>
              <a:buChar char="•"/>
            </a:pP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You will have a  linked Specialist Community Public Health Nurse (Health Visitor or School Nurse)</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A termly visit from link practitioner to each school’s senior leadership and pastoral support team to discuss needs and priorities</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Bulletin to share public health messages to support PSHE curriculum development</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School Entry Health Assessment: Vision screening, NCMP and hearing on request</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Year 6 National Child Measuring Programme</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Year 6  Transition Talk session bespoke to year group needs identified through Risk Avert questionnaire.</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For forthcoming transition - School Entry New Parent talks to support transition and tell parents about the health and wellbeing support available to them (On request) </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Information, Advice and Guidance to Parents via social media, telephone and face to face </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Accessible community drop-ins within Family Hubs and satellite Family Hub Delivery Sites</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Family activities at Family Hubs and satellite Family Hub Delivery Sites, both during school holidays and after school</a:t>
            </a:r>
          </a:p>
          <a:p>
            <a:pPr marL="250416" indent="-250416">
              <a:spcBef>
                <a:spcPts val="0"/>
              </a:spcBef>
              <a:spcAft>
                <a:spcPts val="0"/>
              </a:spcAft>
              <a:buFont typeface="Arial" panose="020B0604020202020204" pitchFamily="34" charset="0"/>
              <a:buChar char="•"/>
            </a:pPr>
            <a:endParaRPr lang="en-GB" sz="1600" b="0" dirty="0">
              <a:solidFill>
                <a:srgbClr val="808285"/>
              </a:solidFill>
              <a:latin typeface="Arial"/>
            </a:endParaRPr>
          </a:p>
        </p:txBody>
      </p:sp>
      <p:sp>
        <p:nvSpPr>
          <p:cNvPr id="6" name="Slide Number Placeholder 5"/>
          <p:cNvSpPr>
            <a:spLocks noGrp="1"/>
          </p:cNvSpPr>
          <p:nvPr>
            <p:ph type="sldNum" sz="quarter" idx="12"/>
          </p:nvPr>
        </p:nvSpPr>
        <p:spPr/>
        <p:txBody>
          <a:bodyPr/>
          <a:lstStyle/>
          <a:p>
            <a:fld id="{EB0F7010-E999-4FC2-AE85-B5FFBD58F110}" type="slidenum">
              <a:rPr lang="en-GB" smtClean="0"/>
              <a:pPr/>
              <a:t>8</a:t>
            </a:fld>
            <a:endParaRPr lang="en-GB" dirty="0"/>
          </a:p>
        </p:txBody>
      </p:sp>
    </p:spTree>
    <p:extLst>
      <p:ext uri="{BB962C8B-B14F-4D97-AF65-F5344CB8AC3E}">
        <p14:creationId xmlns:p14="http://schemas.microsoft.com/office/powerpoint/2010/main" val="2625080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Risk-Avert </a:t>
            </a:r>
            <a:endParaRPr lang="en-GB" dirty="0"/>
          </a:p>
        </p:txBody>
      </p:sp>
      <p:sp>
        <p:nvSpPr>
          <p:cNvPr id="4" name="Slide Number Placeholder 3"/>
          <p:cNvSpPr>
            <a:spLocks noGrp="1"/>
          </p:cNvSpPr>
          <p:nvPr>
            <p:ph type="sldNum" sz="quarter" idx="12"/>
          </p:nvPr>
        </p:nvSpPr>
        <p:spPr/>
        <p:txBody>
          <a:bodyPr/>
          <a:lstStyle/>
          <a:p>
            <a:fld id="{EB0F7010-E999-4FC2-AE85-B5FFBD58F110}" type="slidenum">
              <a:rPr lang="en-GB" smtClean="0"/>
              <a:pPr/>
              <a:t>9</a:t>
            </a:fld>
            <a:endParaRPr lang="en-GB"/>
          </a:p>
        </p:txBody>
      </p:sp>
      <p:pic>
        <p:nvPicPr>
          <p:cNvPr id="1028" name="Picture 4" descr="https://www.risk-avert.org/media/1496/logo__risk-avert.png">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4365104"/>
            <a:ext cx="3267075" cy="13239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539552" y="1484785"/>
            <a:ext cx="7983354" cy="3992881"/>
          </a:xfrm>
        </p:spPr>
        <p:txBody>
          <a:bodyPr/>
          <a:lstStyle/>
          <a:p>
            <a:pPr marL="250416" lvl="1" indent="-250416">
              <a:spcAft>
                <a:spcPts val="0"/>
              </a:spcAft>
            </a:pPr>
            <a:r>
              <a:rPr lang="en-GB" sz="2400" dirty="0">
                <a:latin typeface="Arial"/>
              </a:rPr>
              <a:t>Build resilience</a:t>
            </a:r>
          </a:p>
          <a:p>
            <a:pPr marL="250416" lvl="1" indent="-250416">
              <a:spcAft>
                <a:spcPts val="0"/>
              </a:spcAft>
            </a:pPr>
            <a:r>
              <a:rPr lang="en-GB" sz="2400" dirty="0">
                <a:latin typeface="Arial"/>
              </a:rPr>
              <a:t>Improve their emotional health and well-being</a:t>
            </a:r>
          </a:p>
          <a:p>
            <a:pPr marL="250416" lvl="1" indent="-250416">
              <a:spcAft>
                <a:spcPts val="0"/>
              </a:spcAft>
            </a:pPr>
            <a:r>
              <a:rPr lang="en-GB" sz="2400" dirty="0">
                <a:latin typeface="Arial"/>
              </a:rPr>
              <a:t>Make better decisions and positively manage risk</a:t>
            </a:r>
          </a:p>
          <a:p>
            <a:pPr marL="250416" lvl="1" indent="-250416">
              <a:spcAft>
                <a:spcPts val="0"/>
              </a:spcAft>
            </a:pPr>
            <a:r>
              <a:rPr lang="en-GB" sz="2400" dirty="0">
                <a:latin typeface="Arial"/>
              </a:rPr>
              <a:t>Become more connected to school</a:t>
            </a:r>
          </a:p>
        </p:txBody>
      </p:sp>
    </p:spTree>
    <p:extLst>
      <p:ext uri="{BB962C8B-B14F-4D97-AF65-F5344CB8AC3E}">
        <p14:creationId xmlns:p14="http://schemas.microsoft.com/office/powerpoint/2010/main" val="3125833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VC_Barnardos_PP_template">
  <a:themeElements>
    <a:clrScheme name="Custom 4">
      <a:dk1>
        <a:sysClr val="windowText" lastClr="000000"/>
      </a:dk1>
      <a:lt1>
        <a:sysClr val="window" lastClr="FFFFFF"/>
      </a:lt1>
      <a:dk2>
        <a:srgbClr val="1F497D"/>
      </a:dk2>
      <a:lt2>
        <a:srgbClr val="EEECE1"/>
      </a:lt2>
      <a:accent1>
        <a:srgbClr val="ED1A37"/>
      </a:accent1>
      <a:accent2>
        <a:srgbClr val="82C0D2"/>
      </a:accent2>
      <a:accent3>
        <a:srgbClr val="808285"/>
      </a:accent3>
      <a:accent4>
        <a:srgbClr val="8DC63F"/>
      </a:accent4>
      <a:accent5>
        <a:srgbClr val="B9B7AF"/>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smtClean="0">
            <a:solidFill>
              <a:srgbClr val="808285"/>
            </a:solidFill>
          </a:defRPr>
        </a:defPPr>
      </a:lstStyle>
    </a:txDef>
  </a:objectDefaults>
  <a:extraClrSchemeLst/>
  <a:extLst>
    <a:ext uri="{05A4C25C-085E-4340-85A3-A5531E510DB2}">
      <thm15:themeFamily xmlns:thm15="http://schemas.microsoft.com/office/thememl/2012/main" name="VC_Barnardos_PP_template" id="{C3C1FF4C-343A-AF4C-AA90-0B35C1DAFE5B}" vid="{7ED713FA-DF85-8440-A7A2-EECDD095DEFC}"/>
    </a:ext>
  </a:extLst>
</a:theme>
</file>

<file path=ppt/theme/theme2.xml><?xml version="1.0" encoding="utf-8"?>
<a:theme xmlns:a="http://schemas.openxmlformats.org/drawingml/2006/main" name="Office Theme">
  <a:themeElements>
    <a:clrScheme name="Custom 2">
      <a:dk1>
        <a:srgbClr val="000000"/>
      </a:dk1>
      <a:lt1>
        <a:srgbClr val="FFFFFF"/>
      </a:lt1>
      <a:dk2>
        <a:srgbClr val="95C11F"/>
      </a:dk2>
      <a:lt2>
        <a:srgbClr val="AA3467"/>
      </a:lt2>
      <a:accent1>
        <a:srgbClr val="ED1A37"/>
      </a:accent1>
      <a:accent2>
        <a:srgbClr val="82C0D2"/>
      </a:accent2>
      <a:accent3>
        <a:srgbClr val="808285"/>
      </a:accent3>
      <a:accent4>
        <a:srgbClr val="FFDE47"/>
      </a:accent4>
      <a:accent5>
        <a:srgbClr val="47BCAF"/>
      </a:accent5>
      <a:accent6>
        <a:srgbClr val="F79646"/>
      </a:accent6>
      <a:hlink>
        <a:srgbClr val="0000FF"/>
      </a:hlink>
      <a:folHlink>
        <a:srgbClr val="AA3467"/>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graphicsPoster_Roadmap_MO - v3" id="{22F4D88F-7D50-466B-A48A-5F83F6EA503E}" vid="{A63AB24A-8A18-4111-A8C1-10B441B9DD7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3184</TotalTime>
  <Words>1303</Words>
  <Application>Microsoft Office PowerPoint</Application>
  <PresentationFormat>On-screen Show (4:3)</PresentationFormat>
  <Paragraphs>182</Paragraphs>
  <Slides>17</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GE Inspira</vt:lpstr>
      <vt:lpstr>4_VC_Barnardos_PP_template</vt:lpstr>
      <vt:lpstr>Office Theme</vt:lpstr>
      <vt:lpstr>1_Office Theme</vt:lpstr>
      <vt:lpstr>South Quadrant Primary Head teachers' spring term meeting – 2019 Jo Alexander – Acting Quadrant Manager</vt:lpstr>
      <vt:lpstr>Introduction </vt:lpstr>
      <vt:lpstr>Overview of our delivery model</vt:lpstr>
      <vt:lpstr>PowerPoint Presentation</vt:lpstr>
      <vt:lpstr>PowerPoint Presentation</vt:lpstr>
      <vt:lpstr>Healthy Schools</vt:lpstr>
      <vt:lpstr>Case Study – Linked to Healthy Schools</vt:lpstr>
      <vt:lpstr>Universal Provision: EYFS, KS1 &amp; KS2</vt:lpstr>
      <vt:lpstr>Risk-Avert </vt:lpstr>
      <vt:lpstr>Targeted Provision for school – age children</vt:lpstr>
      <vt:lpstr>Case Study – Linked to Targeted Interventions </vt:lpstr>
      <vt:lpstr>Campaign Bulletin </vt:lpstr>
      <vt:lpstr>Medical Conditions</vt:lpstr>
      <vt:lpstr>PowerPoint Presentation</vt:lpstr>
      <vt:lpstr>Any Questions?</vt:lpstr>
      <vt:lpstr>PowerPoint Presentation</vt:lpstr>
      <vt:lpstr>PowerPoint Presentation</vt:lpstr>
    </vt:vector>
  </TitlesOfParts>
  <Company>Barnardos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Head Conference – 2019</dc:title>
  <dc:creator>Lisa Farrell</dc:creator>
  <cp:lastModifiedBy>P Langmead</cp:lastModifiedBy>
  <cp:revision>27</cp:revision>
  <cp:lastPrinted>2019-03-06T19:45:22Z</cp:lastPrinted>
  <dcterms:created xsi:type="dcterms:W3CDTF">2019-02-13T13:45:03Z</dcterms:created>
  <dcterms:modified xsi:type="dcterms:W3CDTF">2019-03-07T18:36:39Z</dcterms:modified>
</cp:coreProperties>
</file>