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13" r:id="rId4"/>
    <p:sldMasterId id="2147483862" r:id="rId5"/>
    <p:sldMasterId id="2147483960" r:id="rId6"/>
    <p:sldMasterId id="2147483991" r:id="rId7"/>
    <p:sldMasterId id="2147484004" r:id="rId8"/>
    <p:sldMasterId id="2147484013" r:id="rId9"/>
    <p:sldMasterId id="2147484023" r:id="rId10"/>
    <p:sldMasterId id="2147484025" r:id="rId11"/>
    <p:sldMasterId id="2147484039" r:id="rId12"/>
    <p:sldMasterId id="2147484055" r:id="rId13"/>
    <p:sldMasterId id="2147484067" r:id="rId14"/>
  </p:sldMasterIdLst>
  <p:notesMasterIdLst>
    <p:notesMasterId r:id="rId67"/>
  </p:notesMasterIdLst>
  <p:handoutMasterIdLst>
    <p:handoutMasterId r:id="rId68"/>
  </p:handoutMasterIdLst>
  <p:sldIdLst>
    <p:sldId id="2145706760" r:id="rId15"/>
    <p:sldId id="1557" r:id="rId16"/>
    <p:sldId id="16669742" r:id="rId17"/>
    <p:sldId id="16669741" r:id="rId18"/>
    <p:sldId id="2145706811" r:id="rId19"/>
    <p:sldId id="16669745" r:id="rId20"/>
    <p:sldId id="16669746" r:id="rId21"/>
    <p:sldId id="16669747" r:id="rId22"/>
    <p:sldId id="16669748" r:id="rId23"/>
    <p:sldId id="16669749" r:id="rId24"/>
    <p:sldId id="16669750" r:id="rId25"/>
    <p:sldId id="16669751" r:id="rId26"/>
    <p:sldId id="16669752" r:id="rId27"/>
    <p:sldId id="16669753" r:id="rId28"/>
    <p:sldId id="16669754" r:id="rId29"/>
    <p:sldId id="16669755" r:id="rId30"/>
    <p:sldId id="2145706814" r:id="rId31"/>
    <p:sldId id="2145706804" r:id="rId32"/>
    <p:sldId id="2145706805" r:id="rId33"/>
    <p:sldId id="2913" r:id="rId34"/>
    <p:sldId id="16669757" r:id="rId35"/>
    <p:sldId id="2921" r:id="rId36"/>
    <p:sldId id="16669758" r:id="rId37"/>
    <p:sldId id="2920" r:id="rId38"/>
    <p:sldId id="2145706794" r:id="rId39"/>
    <p:sldId id="2145706806" r:id="rId40"/>
    <p:sldId id="2145706810" r:id="rId41"/>
    <p:sldId id="2145706808" r:id="rId42"/>
    <p:sldId id="2923" r:id="rId43"/>
    <p:sldId id="265" r:id="rId44"/>
    <p:sldId id="550" r:id="rId45"/>
    <p:sldId id="553" r:id="rId46"/>
    <p:sldId id="578" r:id="rId47"/>
    <p:sldId id="584" r:id="rId48"/>
    <p:sldId id="585" r:id="rId49"/>
    <p:sldId id="568" r:id="rId50"/>
    <p:sldId id="582" r:id="rId51"/>
    <p:sldId id="580" r:id="rId52"/>
    <p:sldId id="566" r:id="rId53"/>
    <p:sldId id="3207" r:id="rId54"/>
    <p:sldId id="3208" r:id="rId55"/>
    <p:sldId id="256" r:id="rId56"/>
    <p:sldId id="3206" r:id="rId57"/>
    <p:sldId id="3205" r:id="rId58"/>
    <p:sldId id="587" r:id="rId59"/>
    <p:sldId id="588" r:id="rId60"/>
    <p:sldId id="2145706813" r:id="rId61"/>
    <p:sldId id="2145706815" r:id="rId62"/>
    <p:sldId id="2145706816" r:id="rId63"/>
    <p:sldId id="16669756" r:id="rId64"/>
    <p:sldId id="2145706797" r:id="rId65"/>
    <p:sldId id="2145706812" r:id="rId6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521415D9-36F7-43E2-AB2F-B90AF26B5E84}">
      <p14:sectionLst xmlns:p14="http://schemas.microsoft.com/office/powerpoint/2010/main">
        <p14:section name="Default Section" id="{E202220F-D0DF-4DE3-BF8F-1F07262290AC}">
          <p14:sldIdLst>
            <p14:sldId id="2145706760"/>
            <p14:sldId id="1557"/>
            <p14:sldId id="16669742"/>
            <p14:sldId id="16669741"/>
            <p14:sldId id="2145706811"/>
            <p14:sldId id="16669745"/>
            <p14:sldId id="16669746"/>
            <p14:sldId id="16669747"/>
            <p14:sldId id="16669748"/>
            <p14:sldId id="16669749"/>
            <p14:sldId id="16669750"/>
            <p14:sldId id="16669751"/>
            <p14:sldId id="16669752"/>
            <p14:sldId id="16669753"/>
            <p14:sldId id="16669754"/>
            <p14:sldId id="16669755"/>
            <p14:sldId id="2145706814"/>
            <p14:sldId id="2145706804"/>
            <p14:sldId id="2145706805"/>
            <p14:sldId id="2913"/>
            <p14:sldId id="16669757"/>
            <p14:sldId id="2921"/>
            <p14:sldId id="16669758"/>
            <p14:sldId id="2920"/>
            <p14:sldId id="2145706794"/>
            <p14:sldId id="2145706806"/>
            <p14:sldId id="2145706810"/>
            <p14:sldId id="2145706808"/>
            <p14:sldId id="2923"/>
            <p14:sldId id="265"/>
            <p14:sldId id="550"/>
            <p14:sldId id="553"/>
            <p14:sldId id="578"/>
            <p14:sldId id="584"/>
            <p14:sldId id="585"/>
            <p14:sldId id="568"/>
            <p14:sldId id="582"/>
            <p14:sldId id="580"/>
            <p14:sldId id="566"/>
            <p14:sldId id="3207"/>
            <p14:sldId id="3208"/>
            <p14:sldId id="256"/>
            <p14:sldId id="3206"/>
            <p14:sldId id="3205"/>
            <p14:sldId id="587"/>
            <p14:sldId id="588"/>
            <p14:sldId id="2145706813"/>
            <p14:sldId id="2145706815"/>
            <p14:sldId id="2145706816"/>
            <p14:sldId id="16669756"/>
            <p14:sldId id="2145706797"/>
            <p14:sldId id="2145706812"/>
          </p14:sldIdLst>
        </p14:section>
        <p14:section name="Title Slide" id="{B9450E66-56EE-45BA-AF17-B3BE6030784F}">
          <p14:sldIdLst/>
        </p14:section>
        <p14:section name="Default Section" id="{7E13879F-904F-4D1C-986E-1CEF7B0D7D53}">
          <p14:sldIdLst/>
        </p14:section>
        <p14:section name="Untitled Section" id="{6416D5BC-37BB-4586-BD1F-DCF9734285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4799"/>
    <a:srgbClr val="DEC8EE"/>
    <a:srgbClr val="FE0000"/>
    <a:srgbClr val="CE0058"/>
    <a:srgbClr val="F3CF45"/>
    <a:srgbClr val="FF6969"/>
    <a:srgbClr val="682560"/>
    <a:srgbClr val="6A3460"/>
    <a:srgbClr val="0033A0"/>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3792" autoAdjust="0"/>
  </p:normalViewPr>
  <p:slideViewPr>
    <p:cSldViewPr>
      <p:cViewPr varScale="1">
        <p:scale>
          <a:sx n="88" d="100"/>
          <a:sy n="88" d="100"/>
        </p:scale>
        <p:origin x="442"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F9936-EAF7-40FB-BA16-6170801B6C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D20282-3003-4DB3-9501-77990A7E51E5}">
      <dgm:prSet/>
      <dgm:spPr/>
      <dgm:t>
        <a:bodyPr/>
        <a:lstStyle/>
        <a:p>
          <a:r>
            <a:rPr lang="en-US" dirty="0"/>
            <a:t>Policy updates</a:t>
          </a:r>
          <a:endParaRPr lang="en-US" dirty="0">
            <a:solidFill>
              <a:srgbClr val="FFFF00"/>
            </a:solidFill>
          </a:endParaRPr>
        </a:p>
      </dgm:t>
    </dgm:pt>
    <dgm:pt modelId="{AE82A743-37B1-4228-94E4-DD389307DD60}" type="parTrans" cxnId="{8B18F9E4-8885-485E-A83A-75DDB81071A5}">
      <dgm:prSet/>
      <dgm:spPr/>
      <dgm:t>
        <a:bodyPr/>
        <a:lstStyle/>
        <a:p>
          <a:endParaRPr lang="en-US"/>
        </a:p>
      </dgm:t>
    </dgm:pt>
    <dgm:pt modelId="{D2353B8B-E5F0-4184-9F1F-A97A690AE050}" type="sibTrans" cxnId="{8B18F9E4-8885-485E-A83A-75DDB81071A5}">
      <dgm:prSet/>
      <dgm:spPr/>
      <dgm:t>
        <a:bodyPr/>
        <a:lstStyle/>
        <a:p>
          <a:endParaRPr lang="en-US"/>
        </a:p>
      </dgm:t>
    </dgm:pt>
    <dgm:pt modelId="{5B7129D6-432A-42AF-92F7-FFC4D631BAAA}">
      <dgm:prSet/>
      <dgm:spPr/>
      <dgm:t>
        <a:bodyPr/>
        <a:lstStyle/>
        <a:p>
          <a:r>
            <a:rPr lang="en-US" dirty="0"/>
            <a:t>Essex Transformation 2030</a:t>
          </a:r>
        </a:p>
      </dgm:t>
    </dgm:pt>
    <dgm:pt modelId="{90704516-E837-499E-A8D9-EFF668F1CF57}" type="sibTrans" cxnId="{F3AD3E29-8621-4B1B-A9C0-615609CCAA96}">
      <dgm:prSet/>
      <dgm:spPr/>
      <dgm:t>
        <a:bodyPr/>
        <a:lstStyle/>
        <a:p>
          <a:endParaRPr lang="en-US"/>
        </a:p>
      </dgm:t>
    </dgm:pt>
    <dgm:pt modelId="{9EBA4E12-17BF-49D6-887B-9D05278A6156}" type="parTrans" cxnId="{F3AD3E29-8621-4B1B-A9C0-615609CCAA96}">
      <dgm:prSet/>
      <dgm:spPr/>
      <dgm:t>
        <a:bodyPr/>
        <a:lstStyle/>
        <a:p>
          <a:endParaRPr lang="en-US"/>
        </a:p>
      </dgm:t>
    </dgm:pt>
    <dgm:pt modelId="{A04439B5-C8EF-445D-A060-7AC24983EF71}">
      <dgm:prSet/>
      <dgm:spPr/>
      <dgm:t>
        <a:bodyPr/>
        <a:lstStyle/>
        <a:p>
          <a:r>
            <a:rPr lang="en-US" dirty="0"/>
            <a:t>LA Strategic Priorities 2023-2024  </a:t>
          </a:r>
          <a:r>
            <a:rPr lang="en-US" dirty="0">
              <a:solidFill>
                <a:srgbClr val="FFFF00"/>
              </a:solidFill>
            </a:rPr>
            <a:t> </a:t>
          </a:r>
          <a:endParaRPr lang="en-US" dirty="0"/>
        </a:p>
      </dgm:t>
    </dgm:pt>
    <dgm:pt modelId="{648DAC32-4A84-44F3-9088-D56BE972AAC6}" type="parTrans" cxnId="{E70E71B3-EF42-4C0D-8F54-FAAEA98B760A}">
      <dgm:prSet/>
      <dgm:spPr/>
      <dgm:t>
        <a:bodyPr/>
        <a:lstStyle/>
        <a:p>
          <a:endParaRPr lang="en-GB"/>
        </a:p>
      </dgm:t>
    </dgm:pt>
    <dgm:pt modelId="{44DFB672-6F17-4F50-8A68-90EA42E58BCD}" type="sibTrans" cxnId="{E70E71B3-EF42-4C0D-8F54-FAAEA98B760A}">
      <dgm:prSet/>
      <dgm:spPr/>
      <dgm:t>
        <a:bodyPr/>
        <a:lstStyle/>
        <a:p>
          <a:endParaRPr lang="en-GB"/>
        </a:p>
      </dgm:t>
    </dgm:pt>
    <dgm:pt modelId="{033270DE-DFD4-4CEA-BAE0-B25F7FD2D77E}">
      <dgm:prSet/>
      <dgm:spPr/>
      <dgm:t>
        <a:bodyPr/>
        <a:lstStyle/>
        <a:p>
          <a:r>
            <a:rPr lang="en-US" dirty="0"/>
            <a:t>School Communications update</a:t>
          </a:r>
        </a:p>
      </dgm:t>
    </dgm:pt>
    <dgm:pt modelId="{19578E05-F803-4B20-9227-11AE508C48EA}" type="parTrans" cxnId="{A00B02C8-4E67-49D0-A5FB-7B82E4C22A20}">
      <dgm:prSet/>
      <dgm:spPr/>
      <dgm:t>
        <a:bodyPr/>
        <a:lstStyle/>
        <a:p>
          <a:endParaRPr lang="en-GB"/>
        </a:p>
      </dgm:t>
    </dgm:pt>
    <dgm:pt modelId="{95DBE8C2-CB6C-429C-9FAE-E26DCEA40596}" type="sibTrans" cxnId="{A00B02C8-4E67-49D0-A5FB-7B82E4C22A20}">
      <dgm:prSet/>
      <dgm:spPr/>
      <dgm:t>
        <a:bodyPr/>
        <a:lstStyle/>
        <a:p>
          <a:endParaRPr lang="en-GB"/>
        </a:p>
      </dgm:t>
    </dgm:pt>
    <dgm:pt modelId="{64994450-6943-49A6-BE05-762FD339AA5C}">
      <dgm:prSet/>
      <dgm:spPr/>
      <dgm:t>
        <a:bodyPr/>
        <a:lstStyle/>
        <a:p>
          <a:r>
            <a:rPr lang="en-US" dirty="0"/>
            <a:t>School Improvement and Traded Offer 2023-2024</a:t>
          </a:r>
        </a:p>
      </dgm:t>
    </dgm:pt>
    <dgm:pt modelId="{029A6B51-0C98-4B5A-B1DA-13B90C8E30C4}" type="parTrans" cxnId="{EEDC98B0-5211-4068-8D02-9B384E53C139}">
      <dgm:prSet/>
      <dgm:spPr/>
      <dgm:t>
        <a:bodyPr/>
        <a:lstStyle/>
        <a:p>
          <a:endParaRPr lang="en-GB"/>
        </a:p>
      </dgm:t>
    </dgm:pt>
    <dgm:pt modelId="{80805315-2B8B-4AE7-A286-98E2E8DBD154}" type="sibTrans" cxnId="{EEDC98B0-5211-4068-8D02-9B384E53C139}">
      <dgm:prSet/>
      <dgm:spPr/>
      <dgm:t>
        <a:bodyPr/>
        <a:lstStyle/>
        <a:p>
          <a:endParaRPr lang="en-GB"/>
        </a:p>
      </dgm:t>
    </dgm:pt>
    <dgm:pt modelId="{23E98C13-2A04-4220-A4D4-4A9BEEFBEC7B}">
      <dgm:prSet/>
      <dgm:spPr/>
      <dgm:t>
        <a:bodyPr/>
        <a:lstStyle/>
        <a:p>
          <a:r>
            <a:rPr lang="en-GB" dirty="0"/>
            <a:t>SEMH Update</a:t>
          </a:r>
          <a:endParaRPr lang="en-GB" dirty="0">
            <a:solidFill>
              <a:srgbClr val="FFFF00"/>
            </a:solidFill>
          </a:endParaRPr>
        </a:p>
      </dgm:t>
    </dgm:pt>
    <dgm:pt modelId="{54BDAD74-0C2A-4022-B022-E9AE35C42F74}" type="parTrans" cxnId="{EA21F288-AD76-4A25-B27D-FC0F58E9ADA7}">
      <dgm:prSet/>
      <dgm:spPr/>
      <dgm:t>
        <a:bodyPr/>
        <a:lstStyle/>
        <a:p>
          <a:endParaRPr lang="en-GB"/>
        </a:p>
      </dgm:t>
    </dgm:pt>
    <dgm:pt modelId="{31291FE0-2200-466A-ACB5-A38B0E4B0617}" type="sibTrans" cxnId="{EA21F288-AD76-4A25-B27D-FC0F58E9ADA7}">
      <dgm:prSet/>
      <dgm:spPr/>
      <dgm:t>
        <a:bodyPr/>
        <a:lstStyle/>
        <a:p>
          <a:endParaRPr lang="en-GB"/>
        </a:p>
      </dgm:t>
    </dgm:pt>
    <dgm:pt modelId="{785D9F26-8515-4A69-B62A-7A62F82D072B}" type="pres">
      <dgm:prSet presAssocID="{28CF9936-EAF7-40FB-BA16-6170801B6C5E}" presName="linear" presStyleCnt="0">
        <dgm:presLayoutVars>
          <dgm:animLvl val="lvl"/>
          <dgm:resizeHandles val="exact"/>
        </dgm:presLayoutVars>
      </dgm:prSet>
      <dgm:spPr/>
      <dgm:t>
        <a:bodyPr/>
        <a:lstStyle/>
        <a:p>
          <a:endParaRPr lang="en-US"/>
        </a:p>
      </dgm:t>
    </dgm:pt>
    <dgm:pt modelId="{0D5DE301-BB83-4A7D-A97A-DE2337B04C39}" type="pres">
      <dgm:prSet presAssocID="{CAD20282-3003-4DB3-9501-77990A7E51E5}" presName="parentText" presStyleLbl="node1" presStyleIdx="0" presStyleCnt="6">
        <dgm:presLayoutVars>
          <dgm:chMax val="0"/>
          <dgm:bulletEnabled val="1"/>
        </dgm:presLayoutVars>
      </dgm:prSet>
      <dgm:spPr/>
      <dgm:t>
        <a:bodyPr/>
        <a:lstStyle/>
        <a:p>
          <a:endParaRPr lang="en-US"/>
        </a:p>
      </dgm:t>
    </dgm:pt>
    <dgm:pt modelId="{455D787A-42C4-40CA-AA0F-6EE3CB260622}" type="pres">
      <dgm:prSet presAssocID="{D2353B8B-E5F0-4184-9F1F-A97A690AE050}" presName="spacer" presStyleCnt="0"/>
      <dgm:spPr/>
    </dgm:pt>
    <dgm:pt modelId="{A43A03CC-A1F3-472B-9881-6ADB91872636}" type="pres">
      <dgm:prSet presAssocID="{23E98C13-2A04-4220-A4D4-4A9BEEFBEC7B}" presName="parentText" presStyleLbl="node1" presStyleIdx="1" presStyleCnt="6" custLinFactY="279565" custLinFactNeighborX="0" custLinFactNeighborY="300000">
        <dgm:presLayoutVars>
          <dgm:chMax val="0"/>
          <dgm:bulletEnabled val="1"/>
        </dgm:presLayoutVars>
      </dgm:prSet>
      <dgm:spPr/>
      <dgm:t>
        <a:bodyPr/>
        <a:lstStyle/>
        <a:p>
          <a:endParaRPr lang="en-US"/>
        </a:p>
      </dgm:t>
    </dgm:pt>
    <dgm:pt modelId="{99BD3597-ACD0-4610-AA71-F764029347CC}" type="pres">
      <dgm:prSet presAssocID="{31291FE0-2200-466A-ACB5-A38B0E4B0617}" presName="spacer" presStyleCnt="0"/>
      <dgm:spPr/>
    </dgm:pt>
    <dgm:pt modelId="{EDE6B2DA-7884-42A8-9085-1B22C21BCDA6}" type="pres">
      <dgm:prSet presAssocID="{5B7129D6-432A-42AF-92F7-FFC4D631BAAA}" presName="parentText" presStyleLbl="node1" presStyleIdx="2" presStyleCnt="6" custLinFactY="-100000" custLinFactNeighborX="218" custLinFactNeighborY="-199326">
        <dgm:presLayoutVars>
          <dgm:chMax val="0"/>
          <dgm:bulletEnabled val="1"/>
        </dgm:presLayoutVars>
      </dgm:prSet>
      <dgm:spPr/>
      <dgm:t>
        <a:bodyPr/>
        <a:lstStyle/>
        <a:p>
          <a:endParaRPr lang="en-US"/>
        </a:p>
      </dgm:t>
    </dgm:pt>
    <dgm:pt modelId="{9DA9DC74-B839-417A-A3D5-B0DD6F81C762}" type="pres">
      <dgm:prSet presAssocID="{90704516-E837-499E-A8D9-EFF668F1CF57}" presName="spacer" presStyleCnt="0"/>
      <dgm:spPr/>
    </dgm:pt>
    <dgm:pt modelId="{5A0FE196-A68D-48D8-B392-4BD1C8658AB1}" type="pres">
      <dgm:prSet presAssocID="{033270DE-DFD4-4CEA-BAE0-B25F7FD2D77E}" presName="parentText" presStyleLbl="node1" presStyleIdx="3" presStyleCnt="6" custLinFactY="-102755" custLinFactNeighborX="0" custLinFactNeighborY="-200000">
        <dgm:presLayoutVars>
          <dgm:chMax val="0"/>
          <dgm:bulletEnabled val="1"/>
        </dgm:presLayoutVars>
      </dgm:prSet>
      <dgm:spPr/>
      <dgm:t>
        <a:bodyPr/>
        <a:lstStyle/>
        <a:p>
          <a:endParaRPr lang="en-US"/>
        </a:p>
      </dgm:t>
    </dgm:pt>
    <dgm:pt modelId="{7EE809DC-93DD-49D0-8415-0BF90695DA2C}" type="pres">
      <dgm:prSet presAssocID="{95DBE8C2-CB6C-429C-9FAE-E26DCEA40596}" presName="spacer" presStyleCnt="0"/>
      <dgm:spPr/>
    </dgm:pt>
    <dgm:pt modelId="{1EA47AAD-F0F6-4011-BEAA-C03655D8FEAA}" type="pres">
      <dgm:prSet presAssocID="{64994450-6943-49A6-BE05-762FD339AA5C}" presName="parentText" presStyleLbl="node1" presStyleIdx="4" presStyleCnt="6" custLinFactY="-105592" custLinFactNeighborX="0" custLinFactNeighborY="-200000">
        <dgm:presLayoutVars>
          <dgm:chMax val="0"/>
          <dgm:bulletEnabled val="1"/>
        </dgm:presLayoutVars>
      </dgm:prSet>
      <dgm:spPr/>
      <dgm:t>
        <a:bodyPr/>
        <a:lstStyle/>
        <a:p>
          <a:endParaRPr lang="en-US"/>
        </a:p>
      </dgm:t>
    </dgm:pt>
    <dgm:pt modelId="{7318CC71-513D-4932-91CC-2889B073A706}" type="pres">
      <dgm:prSet presAssocID="{80805315-2B8B-4AE7-A286-98E2E8DBD154}" presName="spacer" presStyleCnt="0"/>
      <dgm:spPr/>
    </dgm:pt>
    <dgm:pt modelId="{3C9C953D-EAAD-4E18-87C8-421943CE3324}" type="pres">
      <dgm:prSet presAssocID="{A04439B5-C8EF-445D-A060-7AC24983EF71}" presName="parentText" presStyleLbl="node1" presStyleIdx="5" presStyleCnt="6" custLinFactY="-11264" custLinFactNeighborX="0" custLinFactNeighborY="-100000">
        <dgm:presLayoutVars>
          <dgm:chMax val="0"/>
          <dgm:bulletEnabled val="1"/>
        </dgm:presLayoutVars>
      </dgm:prSet>
      <dgm:spPr/>
      <dgm:t>
        <a:bodyPr/>
        <a:lstStyle/>
        <a:p>
          <a:endParaRPr lang="en-US"/>
        </a:p>
      </dgm:t>
    </dgm:pt>
  </dgm:ptLst>
  <dgm:cxnLst>
    <dgm:cxn modelId="{66884C51-7D13-481A-A418-6FD671B9E0CA}" type="presOf" srcId="{033270DE-DFD4-4CEA-BAE0-B25F7FD2D77E}" destId="{5A0FE196-A68D-48D8-B392-4BD1C8658AB1}" srcOrd="0" destOrd="0" presId="urn:microsoft.com/office/officeart/2005/8/layout/vList2"/>
    <dgm:cxn modelId="{8B18F9E4-8885-485E-A83A-75DDB81071A5}" srcId="{28CF9936-EAF7-40FB-BA16-6170801B6C5E}" destId="{CAD20282-3003-4DB3-9501-77990A7E51E5}" srcOrd="0" destOrd="0" parTransId="{AE82A743-37B1-4228-94E4-DD389307DD60}" sibTransId="{D2353B8B-E5F0-4184-9F1F-A97A690AE050}"/>
    <dgm:cxn modelId="{B989D2F1-691D-4C84-A84A-4980EAFE38D9}" type="presOf" srcId="{CAD20282-3003-4DB3-9501-77990A7E51E5}" destId="{0D5DE301-BB83-4A7D-A97A-DE2337B04C39}" srcOrd="0" destOrd="0" presId="urn:microsoft.com/office/officeart/2005/8/layout/vList2"/>
    <dgm:cxn modelId="{56CAA227-10B7-4213-A8E0-3FCEB70DBDB7}" type="presOf" srcId="{5B7129D6-432A-42AF-92F7-FFC4D631BAAA}" destId="{EDE6B2DA-7884-42A8-9085-1B22C21BCDA6}" srcOrd="0" destOrd="0" presId="urn:microsoft.com/office/officeart/2005/8/layout/vList2"/>
    <dgm:cxn modelId="{EEDC98B0-5211-4068-8D02-9B384E53C139}" srcId="{28CF9936-EAF7-40FB-BA16-6170801B6C5E}" destId="{64994450-6943-49A6-BE05-762FD339AA5C}" srcOrd="4" destOrd="0" parTransId="{029A6B51-0C98-4B5A-B1DA-13B90C8E30C4}" sibTransId="{80805315-2B8B-4AE7-A286-98E2E8DBD154}"/>
    <dgm:cxn modelId="{E70E71B3-EF42-4C0D-8F54-FAAEA98B760A}" srcId="{28CF9936-EAF7-40FB-BA16-6170801B6C5E}" destId="{A04439B5-C8EF-445D-A060-7AC24983EF71}" srcOrd="5" destOrd="0" parTransId="{648DAC32-4A84-44F3-9088-D56BE972AAC6}" sibTransId="{44DFB672-6F17-4F50-8A68-90EA42E58BCD}"/>
    <dgm:cxn modelId="{860A1437-4C75-4AF0-96B9-5486E4F8D1E7}" type="presOf" srcId="{28CF9936-EAF7-40FB-BA16-6170801B6C5E}" destId="{785D9F26-8515-4A69-B62A-7A62F82D072B}" srcOrd="0" destOrd="0" presId="urn:microsoft.com/office/officeart/2005/8/layout/vList2"/>
    <dgm:cxn modelId="{EA21F288-AD76-4A25-B27D-FC0F58E9ADA7}" srcId="{28CF9936-EAF7-40FB-BA16-6170801B6C5E}" destId="{23E98C13-2A04-4220-A4D4-4A9BEEFBEC7B}" srcOrd="1" destOrd="0" parTransId="{54BDAD74-0C2A-4022-B022-E9AE35C42F74}" sibTransId="{31291FE0-2200-466A-ACB5-A38B0E4B0617}"/>
    <dgm:cxn modelId="{13EAA050-BF4F-467B-BCC8-7804F1A340D9}" type="presOf" srcId="{23E98C13-2A04-4220-A4D4-4A9BEEFBEC7B}" destId="{A43A03CC-A1F3-472B-9881-6ADB91872636}" srcOrd="0" destOrd="0" presId="urn:microsoft.com/office/officeart/2005/8/layout/vList2"/>
    <dgm:cxn modelId="{70E73972-5849-4A47-A151-DEB676B1F906}" type="presOf" srcId="{A04439B5-C8EF-445D-A060-7AC24983EF71}" destId="{3C9C953D-EAAD-4E18-87C8-421943CE3324}" srcOrd="0" destOrd="0" presId="urn:microsoft.com/office/officeart/2005/8/layout/vList2"/>
    <dgm:cxn modelId="{A00B02C8-4E67-49D0-A5FB-7B82E4C22A20}" srcId="{28CF9936-EAF7-40FB-BA16-6170801B6C5E}" destId="{033270DE-DFD4-4CEA-BAE0-B25F7FD2D77E}" srcOrd="3" destOrd="0" parTransId="{19578E05-F803-4B20-9227-11AE508C48EA}" sibTransId="{95DBE8C2-CB6C-429C-9FAE-E26DCEA40596}"/>
    <dgm:cxn modelId="{61CA8DC7-0BDF-4800-9AA0-D499900B4E0F}" type="presOf" srcId="{64994450-6943-49A6-BE05-762FD339AA5C}" destId="{1EA47AAD-F0F6-4011-BEAA-C03655D8FEAA}" srcOrd="0" destOrd="0" presId="urn:microsoft.com/office/officeart/2005/8/layout/vList2"/>
    <dgm:cxn modelId="{F3AD3E29-8621-4B1B-A9C0-615609CCAA96}" srcId="{28CF9936-EAF7-40FB-BA16-6170801B6C5E}" destId="{5B7129D6-432A-42AF-92F7-FFC4D631BAAA}" srcOrd="2" destOrd="0" parTransId="{9EBA4E12-17BF-49D6-887B-9D05278A6156}" sibTransId="{90704516-E837-499E-A8D9-EFF668F1CF57}"/>
    <dgm:cxn modelId="{FBDC0989-5001-4D7C-A15E-6CACCB44B59C}" type="presParOf" srcId="{785D9F26-8515-4A69-B62A-7A62F82D072B}" destId="{0D5DE301-BB83-4A7D-A97A-DE2337B04C39}" srcOrd="0" destOrd="0" presId="urn:microsoft.com/office/officeart/2005/8/layout/vList2"/>
    <dgm:cxn modelId="{DE887CE9-F1F7-4D41-AF78-FADC72F944C1}" type="presParOf" srcId="{785D9F26-8515-4A69-B62A-7A62F82D072B}" destId="{455D787A-42C4-40CA-AA0F-6EE3CB260622}" srcOrd="1" destOrd="0" presId="urn:microsoft.com/office/officeart/2005/8/layout/vList2"/>
    <dgm:cxn modelId="{3F260ED0-CE54-41E3-A25A-3332BFA52460}" type="presParOf" srcId="{785D9F26-8515-4A69-B62A-7A62F82D072B}" destId="{A43A03CC-A1F3-472B-9881-6ADB91872636}" srcOrd="2" destOrd="0" presId="urn:microsoft.com/office/officeart/2005/8/layout/vList2"/>
    <dgm:cxn modelId="{961178AD-4686-4F81-859C-3E76C6ED3C68}" type="presParOf" srcId="{785D9F26-8515-4A69-B62A-7A62F82D072B}" destId="{99BD3597-ACD0-4610-AA71-F764029347CC}" srcOrd="3" destOrd="0" presId="urn:microsoft.com/office/officeart/2005/8/layout/vList2"/>
    <dgm:cxn modelId="{F95A0AA4-6804-4F26-838E-E16F74B1D60F}" type="presParOf" srcId="{785D9F26-8515-4A69-B62A-7A62F82D072B}" destId="{EDE6B2DA-7884-42A8-9085-1B22C21BCDA6}" srcOrd="4" destOrd="0" presId="urn:microsoft.com/office/officeart/2005/8/layout/vList2"/>
    <dgm:cxn modelId="{AF53203F-1A65-496A-B2AD-9CAB04A48CF7}" type="presParOf" srcId="{785D9F26-8515-4A69-B62A-7A62F82D072B}" destId="{9DA9DC74-B839-417A-A3D5-B0DD6F81C762}" srcOrd="5" destOrd="0" presId="urn:microsoft.com/office/officeart/2005/8/layout/vList2"/>
    <dgm:cxn modelId="{28016AD6-0579-4DD6-B5D4-F54A1214937A}" type="presParOf" srcId="{785D9F26-8515-4A69-B62A-7A62F82D072B}" destId="{5A0FE196-A68D-48D8-B392-4BD1C8658AB1}" srcOrd="6" destOrd="0" presId="urn:microsoft.com/office/officeart/2005/8/layout/vList2"/>
    <dgm:cxn modelId="{A6AFCC9C-DAA7-4A22-9251-4D2108F986F1}" type="presParOf" srcId="{785D9F26-8515-4A69-B62A-7A62F82D072B}" destId="{7EE809DC-93DD-49D0-8415-0BF90695DA2C}" srcOrd="7" destOrd="0" presId="urn:microsoft.com/office/officeart/2005/8/layout/vList2"/>
    <dgm:cxn modelId="{A1D307C9-66AB-431C-A651-E7A73CE2457A}" type="presParOf" srcId="{785D9F26-8515-4A69-B62A-7A62F82D072B}" destId="{1EA47AAD-F0F6-4011-BEAA-C03655D8FEAA}" srcOrd="8" destOrd="0" presId="urn:microsoft.com/office/officeart/2005/8/layout/vList2"/>
    <dgm:cxn modelId="{CB8D30AA-B25A-431D-8EEF-A9549E6587FD}" type="presParOf" srcId="{785D9F26-8515-4A69-B62A-7A62F82D072B}" destId="{7318CC71-513D-4932-91CC-2889B073A706}" srcOrd="9" destOrd="0" presId="urn:microsoft.com/office/officeart/2005/8/layout/vList2"/>
    <dgm:cxn modelId="{31FF5476-1962-47B0-BBF7-3DF5475D4FEB}" type="presParOf" srcId="{785D9F26-8515-4A69-B62A-7A62F82D072B}" destId="{3C9C953D-EAAD-4E18-87C8-421943CE332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AFEAB-AAE4-43B1-8C29-11B1941C65B6}"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GB"/>
        </a:p>
      </dgm:t>
    </dgm:pt>
    <dgm:pt modelId="{DA2E0B15-FA96-4E0A-B538-3EA10E1C68F3}">
      <dgm:prSet phldrT="[Text]"/>
      <dgm:spPr/>
      <dgm:t>
        <a:bodyPr/>
        <a:lstStyle/>
        <a:p>
          <a:r>
            <a:rPr lang="en-GB" dirty="0"/>
            <a:t>Critical Incident</a:t>
          </a:r>
        </a:p>
      </dgm:t>
    </dgm:pt>
    <dgm:pt modelId="{C852A44D-5DE9-422D-8EC5-88F5ACAEE386}" type="parTrans" cxnId="{86FFF0B8-4AF3-468D-ABF3-65307BA751A0}">
      <dgm:prSet/>
      <dgm:spPr/>
      <dgm:t>
        <a:bodyPr/>
        <a:lstStyle/>
        <a:p>
          <a:endParaRPr lang="en-GB"/>
        </a:p>
      </dgm:t>
    </dgm:pt>
    <dgm:pt modelId="{A8691BAA-B617-4DB2-9105-C61E9F8CF28A}" type="sibTrans" cxnId="{86FFF0B8-4AF3-468D-ABF3-65307BA751A0}">
      <dgm:prSet/>
      <dgm:spPr/>
      <dgm:t>
        <a:bodyPr/>
        <a:lstStyle/>
        <a:p>
          <a:endParaRPr lang="en-GB"/>
        </a:p>
      </dgm:t>
    </dgm:pt>
    <dgm:pt modelId="{17B141D3-06AF-40B6-9F5C-D3A7AC0F6CCD}">
      <dgm:prSet/>
      <dgm:spPr/>
      <dgm:t>
        <a:bodyPr/>
        <a:lstStyle/>
        <a:p>
          <a:r>
            <a:rPr lang="en-GB" dirty="0"/>
            <a:t>Designated Mental Health Lead</a:t>
          </a:r>
        </a:p>
      </dgm:t>
    </dgm:pt>
    <dgm:pt modelId="{14737975-F542-47E1-AAA1-1CEEB23F5EA4}" type="parTrans" cxnId="{933852BD-889E-4B9B-A71A-F2BC9D6C74A2}">
      <dgm:prSet/>
      <dgm:spPr/>
      <dgm:t>
        <a:bodyPr/>
        <a:lstStyle/>
        <a:p>
          <a:endParaRPr lang="en-GB"/>
        </a:p>
      </dgm:t>
    </dgm:pt>
    <dgm:pt modelId="{F53282A9-C2BE-462E-8577-7C6D5200D4CB}" type="sibTrans" cxnId="{933852BD-889E-4B9B-A71A-F2BC9D6C74A2}">
      <dgm:prSet/>
      <dgm:spPr/>
      <dgm:t>
        <a:bodyPr/>
        <a:lstStyle/>
        <a:p>
          <a:endParaRPr lang="en-GB"/>
        </a:p>
      </dgm:t>
    </dgm:pt>
    <dgm:pt modelId="{E9792E55-FB4E-4379-892D-17FD356E09EF}">
      <dgm:prSet/>
      <dgm:spPr/>
      <dgm:t>
        <a:bodyPr/>
        <a:lstStyle/>
        <a:p>
          <a:r>
            <a:rPr lang="en-GB" dirty="0"/>
            <a:t>EPs in </a:t>
          </a:r>
        </a:p>
        <a:p>
          <a:r>
            <a:rPr lang="en-GB" dirty="0"/>
            <a:t>SET CAMHS</a:t>
          </a:r>
        </a:p>
      </dgm:t>
    </dgm:pt>
    <dgm:pt modelId="{01EF1BE8-CBFC-4985-899F-9350E9C5D9E2}" type="parTrans" cxnId="{89FB27A8-93D0-4610-B8AB-491E2535A172}">
      <dgm:prSet/>
      <dgm:spPr/>
      <dgm:t>
        <a:bodyPr/>
        <a:lstStyle/>
        <a:p>
          <a:endParaRPr lang="en-GB"/>
        </a:p>
      </dgm:t>
    </dgm:pt>
    <dgm:pt modelId="{DB6EA2BF-BA77-4B64-9F3C-0D421CEEB00F}" type="sibTrans" cxnId="{89FB27A8-93D0-4610-B8AB-491E2535A172}">
      <dgm:prSet/>
      <dgm:spPr/>
      <dgm:t>
        <a:bodyPr/>
        <a:lstStyle/>
        <a:p>
          <a:endParaRPr lang="en-GB"/>
        </a:p>
      </dgm:t>
    </dgm:pt>
    <dgm:pt modelId="{CA04F8BC-55FD-46E4-9D4C-E588D4B96BB1}" type="pres">
      <dgm:prSet presAssocID="{BE1AFEAB-AAE4-43B1-8C29-11B1941C65B6}" presName="diagram" presStyleCnt="0">
        <dgm:presLayoutVars>
          <dgm:dir/>
          <dgm:resizeHandles val="exact"/>
        </dgm:presLayoutVars>
      </dgm:prSet>
      <dgm:spPr/>
      <dgm:t>
        <a:bodyPr/>
        <a:lstStyle/>
        <a:p>
          <a:endParaRPr lang="en-US"/>
        </a:p>
      </dgm:t>
    </dgm:pt>
    <dgm:pt modelId="{A81D0D4B-8157-46C3-B814-3CB2FF96218B}" type="pres">
      <dgm:prSet presAssocID="{DA2E0B15-FA96-4E0A-B538-3EA10E1C68F3}" presName="node" presStyleLbl="node1" presStyleIdx="0" presStyleCnt="3">
        <dgm:presLayoutVars>
          <dgm:bulletEnabled val="1"/>
        </dgm:presLayoutVars>
      </dgm:prSet>
      <dgm:spPr/>
      <dgm:t>
        <a:bodyPr/>
        <a:lstStyle/>
        <a:p>
          <a:endParaRPr lang="en-US"/>
        </a:p>
      </dgm:t>
    </dgm:pt>
    <dgm:pt modelId="{33272AF2-55BB-48FB-8D02-7278BE9958D0}" type="pres">
      <dgm:prSet presAssocID="{A8691BAA-B617-4DB2-9105-C61E9F8CF28A}" presName="sibTrans" presStyleCnt="0"/>
      <dgm:spPr/>
    </dgm:pt>
    <dgm:pt modelId="{608D20EF-A718-4606-9C0B-006146793C5B}" type="pres">
      <dgm:prSet presAssocID="{17B141D3-06AF-40B6-9F5C-D3A7AC0F6CCD}" presName="node" presStyleLbl="node1" presStyleIdx="1" presStyleCnt="3">
        <dgm:presLayoutVars>
          <dgm:bulletEnabled val="1"/>
        </dgm:presLayoutVars>
      </dgm:prSet>
      <dgm:spPr/>
      <dgm:t>
        <a:bodyPr/>
        <a:lstStyle/>
        <a:p>
          <a:endParaRPr lang="en-US"/>
        </a:p>
      </dgm:t>
    </dgm:pt>
    <dgm:pt modelId="{91C93B55-6D97-49F4-8938-DE563806EDF5}" type="pres">
      <dgm:prSet presAssocID="{F53282A9-C2BE-462E-8577-7C6D5200D4CB}" presName="sibTrans" presStyleCnt="0"/>
      <dgm:spPr/>
    </dgm:pt>
    <dgm:pt modelId="{9978DD57-8931-407B-B08F-ADE974C9D339}" type="pres">
      <dgm:prSet presAssocID="{E9792E55-FB4E-4379-892D-17FD356E09EF}" presName="node" presStyleLbl="node1" presStyleIdx="2" presStyleCnt="3">
        <dgm:presLayoutVars>
          <dgm:bulletEnabled val="1"/>
        </dgm:presLayoutVars>
      </dgm:prSet>
      <dgm:spPr/>
      <dgm:t>
        <a:bodyPr/>
        <a:lstStyle/>
        <a:p>
          <a:endParaRPr lang="en-US"/>
        </a:p>
      </dgm:t>
    </dgm:pt>
  </dgm:ptLst>
  <dgm:cxnLst>
    <dgm:cxn modelId="{933852BD-889E-4B9B-A71A-F2BC9D6C74A2}" srcId="{BE1AFEAB-AAE4-43B1-8C29-11B1941C65B6}" destId="{17B141D3-06AF-40B6-9F5C-D3A7AC0F6CCD}" srcOrd="1" destOrd="0" parTransId="{14737975-F542-47E1-AAA1-1CEEB23F5EA4}" sibTransId="{F53282A9-C2BE-462E-8577-7C6D5200D4CB}"/>
    <dgm:cxn modelId="{86FFF0B8-4AF3-468D-ABF3-65307BA751A0}" srcId="{BE1AFEAB-AAE4-43B1-8C29-11B1941C65B6}" destId="{DA2E0B15-FA96-4E0A-B538-3EA10E1C68F3}" srcOrd="0" destOrd="0" parTransId="{C852A44D-5DE9-422D-8EC5-88F5ACAEE386}" sibTransId="{A8691BAA-B617-4DB2-9105-C61E9F8CF28A}"/>
    <dgm:cxn modelId="{995F02D0-267D-43D2-B4F2-DB1E254AC56B}" type="presOf" srcId="{E9792E55-FB4E-4379-892D-17FD356E09EF}" destId="{9978DD57-8931-407B-B08F-ADE974C9D339}" srcOrd="0" destOrd="0" presId="urn:microsoft.com/office/officeart/2005/8/layout/default"/>
    <dgm:cxn modelId="{FED94283-6B4A-4BF0-9C69-D5411984262C}" type="presOf" srcId="{BE1AFEAB-AAE4-43B1-8C29-11B1941C65B6}" destId="{CA04F8BC-55FD-46E4-9D4C-E588D4B96BB1}" srcOrd="0" destOrd="0" presId="urn:microsoft.com/office/officeart/2005/8/layout/default"/>
    <dgm:cxn modelId="{CE4C932B-D394-4A6D-96B3-3C41610DD370}" type="presOf" srcId="{DA2E0B15-FA96-4E0A-B538-3EA10E1C68F3}" destId="{A81D0D4B-8157-46C3-B814-3CB2FF96218B}" srcOrd="0" destOrd="0" presId="urn:microsoft.com/office/officeart/2005/8/layout/default"/>
    <dgm:cxn modelId="{DC7291E4-A85E-4F4A-BD64-17717E67F1A6}" type="presOf" srcId="{17B141D3-06AF-40B6-9F5C-D3A7AC0F6CCD}" destId="{608D20EF-A718-4606-9C0B-006146793C5B}" srcOrd="0" destOrd="0" presId="urn:microsoft.com/office/officeart/2005/8/layout/default"/>
    <dgm:cxn modelId="{89FB27A8-93D0-4610-B8AB-491E2535A172}" srcId="{BE1AFEAB-AAE4-43B1-8C29-11B1941C65B6}" destId="{E9792E55-FB4E-4379-892D-17FD356E09EF}" srcOrd="2" destOrd="0" parTransId="{01EF1BE8-CBFC-4985-899F-9350E9C5D9E2}" sibTransId="{DB6EA2BF-BA77-4B64-9F3C-0D421CEEB00F}"/>
    <dgm:cxn modelId="{322604D2-8C18-4418-B9DD-C7F847AE8423}" type="presParOf" srcId="{CA04F8BC-55FD-46E4-9D4C-E588D4B96BB1}" destId="{A81D0D4B-8157-46C3-B814-3CB2FF96218B}" srcOrd="0" destOrd="0" presId="urn:microsoft.com/office/officeart/2005/8/layout/default"/>
    <dgm:cxn modelId="{675A4BC3-7DFA-4692-9A76-6152CD677CB0}" type="presParOf" srcId="{CA04F8BC-55FD-46E4-9D4C-E588D4B96BB1}" destId="{33272AF2-55BB-48FB-8D02-7278BE9958D0}" srcOrd="1" destOrd="0" presId="urn:microsoft.com/office/officeart/2005/8/layout/default"/>
    <dgm:cxn modelId="{2B30B124-2550-45C7-800A-9DBFD37CE70F}" type="presParOf" srcId="{CA04F8BC-55FD-46E4-9D4C-E588D4B96BB1}" destId="{608D20EF-A718-4606-9C0B-006146793C5B}" srcOrd="2" destOrd="0" presId="urn:microsoft.com/office/officeart/2005/8/layout/default"/>
    <dgm:cxn modelId="{5673684A-9D99-4A4F-916C-F6D6655293CE}" type="presParOf" srcId="{CA04F8BC-55FD-46E4-9D4C-E588D4B96BB1}" destId="{91C93B55-6D97-49F4-8938-DE563806EDF5}" srcOrd="3" destOrd="0" presId="urn:microsoft.com/office/officeart/2005/8/layout/default"/>
    <dgm:cxn modelId="{2BB86EEE-AACB-4398-9AFB-F11FD00050B3}" type="presParOf" srcId="{CA04F8BC-55FD-46E4-9D4C-E588D4B96BB1}" destId="{9978DD57-8931-407B-B08F-ADE974C9D33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DE301-BB83-4A7D-A97A-DE2337B04C39}">
      <dsp:nvSpPr>
        <dsp:cNvPr id="0" name=""/>
        <dsp:cNvSpPr/>
      </dsp:nvSpPr>
      <dsp:spPr>
        <a:xfrm>
          <a:off x="0" y="71949"/>
          <a:ext cx="10641227"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a:t>Policy updates</a:t>
          </a:r>
          <a:endParaRPr lang="en-US" sz="3300" kern="1200" dirty="0">
            <a:solidFill>
              <a:srgbClr val="FFFF00"/>
            </a:solidFill>
          </a:endParaRPr>
        </a:p>
      </dsp:txBody>
      <dsp:txXfrm>
        <a:off x="38638" y="110587"/>
        <a:ext cx="10563951" cy="714229"/>
      </dsp:txXfrm>
    </dsp:sp>
    <dsp:sp modelId="{A43A03CC-A1F3-472B-9881-6ADB91872636}">
      <dsp:nvSpPr>
        <dsp:cNvPr id="0" name=""/>
        <dsp:cNvSpPr/>
      </dsp:nvSpPr>
      <dsp:spPr>
        <a:xfrm>
          <a:off x="0" y="3456385"/>
          <a:ext cx="10641227"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GB" sz="3300" kern="1200" dirty="0"/>
            <a:t>SEMH Update</a:t>
          </a:r>
          <a:endParaRPr lang="en-GB" sz="3300" kern="1200" dirty="0">
            <a:solidFill>
              <a:srgbClr val="FFFF00"/>
            </a:solidFill>
          </a:endParaRPr>
        </a:p>
      </dsp:txBody>
      <dsp:txXfrm>
        <a:off x="38638" y="3495023"/>
        <a:ext cx="10563951" cy="714229"/>
      </dsp:txXfrm>
    </dsp:sp>
    <dsp:sp modelId="{EDE6B2DA-7884-42A8-9085-1B22C21BCDA6}">
      <dsp:nvSpPr>
        <dsp:cNvPr id="0" name=""/>
        <dsp:cNvSpPr/>
      </dsp:nvSpPr>
      <dsp:spPr>
        <a:xfrm>
          <a:off x="0" y="864095"/>
          <a:ext cx="10641227"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a:t>Essex Transformation 2030</a:t>
          </a:r>
        </a:p>
      </dsp:txBody>
      <dsp:txXfrm>
        <a:off x="38638" y="902733"/>
        <a:ext cx="10563951" cy="714229"/>
      </dsp:txXfrm>
    </dsp:sp>
    <dsp:sp modelId="{5A0FE196-A68D-48D8-B392-4BD1C8658AB1}">
      <dsp:nvSpPr>
        <dsp:cNvPr id="0" name=""/>
        <dsp:cNvSpPr/>
      </dsp:nvSpPr>
      <dsp:spPr>
        <a:xfrm>
          <a:off x="0" y="1728194"/>
          <a:ext cx="10641227"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a:t>School Communications update</a:t>
          </a:r>
        </a:p>
      </dsp:txBody>
      <dsp:txXfrm>
        <a:off x="38638" y="1766832"/>
        <a:ext cx="10563951" cy="714229"/>
      </dsp:txXfrm>
    </dsp:sp>
    <dsp:sp modelId="{1EA47AAD-F0F6-4011-BEAA-C03655D8FEAA}">
      <dsp:nvSpPr>
        <dsp:cNvPr id="0" name=""/>
        <dsp:cNvSpPr/>
      </dsp:nvSpPr>
      <dsp:spPr>
        <a:xfrm>
          <a:off x="0" y="2592284"/>
          <a:ext cx="10641227"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a:t>School Improvement and Traded Offer 2023-2024</a:t>
          </a:r>
        </a:p>
      </dsp:txBody>
      <dsp:txXfrm>
        <a:off x="38638" y="2630922"/>
        <a:ext cx="10563951" cy="714229"/>
      </dsp:txXfrm>
    </dsp:sp>
    <dsp:sp modelId="{3C9C953D-EAAD-4E18-87C8-421943CE3324}">
      <dsp:nvSpPr>
        <dsp:cNvPr id="0" name=""/>
        <dsp:cNvSpPr/>
      </dsp:nvSpPr>
      <dsp:spPr>
        <a:xfrm>
          <a:off x="0" y="4320479"/>
          <a:ext cx="10641227"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a:t>LA Strategic Priorities 2023-2024  </a:t>
          </a:r>
          <a:r>
            <a:rPr lang="en-US" sz="3300" kern="1200" dirty="0">
              <a:solidFill>
                <a:srgbClr val="FFFF00"/>
              </a:solidFill>
            </a:rPr>
            <a:t> </a:t>
          </a:r>
          <a:endParaRPr lang="en-US" sz="3300" kern="1200" dirty="0"/>
        </a:p>
      </dsp:txBody>
      <dsp:txXfrm>
        <a:off x="38638" y="4359117"/>
        <a:ext cx="10563951"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D0D4B-8157-46C3-B814-3CB2FF96218B}">
      <dsp:nvSpPr>
        <dsp:cNvPr id="0" name=""/>
        <dsp:cNvSpPr/>
      </dsp:nvSpPr>
      <dsp:spPr>
        <a:xfrm>
          <a:off x="1033954" y="2589"/>
          <a:ext cx="2931209" cy="175872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a:t>Critical Incident</a:t>
          </a:r>
        </a:p>
      </dsp:txBody>
      <dsp:txXfrm>
        <a:off x="1033954" y="2589"/>
        <a:ext cx="2931209" cy="1758725"/>
      </dsp:txXfrm>
    </dsp:sp>
    <dsp:sp modelId="{608D20EF-A718-4606-9C0B-006146793C5B}">
      <dsp:nvSpPr>
        <dsp:cNvPr id="0" name=""/>
        <dsp:cNvSpPr/>
      </dsp:nvSpPr>
      <dsp:spPr>
        <a:xfrm>
          <a:off x="4258284" y="2589"/>
          <a:ext cx="2931209" cy="175872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a:t>Designated Mental Health Lead</a:t>
          </a:r>
        </a:p>
      </dsp:txBody>
      <dsp:txXfrm>
        <a:off x="4258284" y="2589"/>
        <a:ext cx="2931209" cy="1758725"/>
      </dsp:txXfrm>
    </dsp:sp>
    <dsp:sp modelId="{9978DD57-8931-407B-B08F-ADE974C9D339}">
      <dsp:nvSpPr>
        <dsp:cNvPr id="0" name=""/>
        <dsp:cNvSpPr/>
      </dsp:nvSpPr>
      <dsp:spPr>
        <a:xfrm>
          <a:off x="2646119" y="2054436"/>
          <a:ext cx="2931209" cy="175872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a:t>EPs in </a:t>
          </a:r>
        </a:p>
        <a:p>
          <a:pPr lvl="0" algn="ctr" defTabSz="1555750">
            <a:lnSpc>
              <a:spcPct val="90000"/>
            </a:lnSpc>
            <a:spcBef>
              <a:spcPct val="0"/>
            </a:spcBef>
            <a:spcAft>
              <a:spcPct val="35000"/>
            </a:spcAft>
          </a:pPr>
          <a:r>
            <a:rPr lang="en-GB" sz="3500" kern="1200" dirty="0"/>
            <a:t>SET CAMHS</a:t>
          </a:r>
        </a:p>
      </dsp:txBody>
      <dsp:txXfrm>
        <a:off x="2646119" y="2054436"/>
        <a:ext cx="2931209" cy="1758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dirty="0"/>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dirty="0"/>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dirty="0"/>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dirty="0"/>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dirty="0"/>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a:t>
            </a:fld>
            <a:endParaRPr lang="en-US" dirty="0"/>
          </a:p>
        </p:txBody>
      </p:sp>
    </p:spTree>
    <p:extLst>
      <p:ext uri="{BB962C8B-B14F-4D97-AF65-F5344CB8AC3E}">
        <p14:creationId xmlns:p14="http://schemas.microsoft.com/office/powerpoint/2010/main" val="241122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2</a:t>
            </a:fld>
            <a:endParaRPr lang="en-US" dirty="0"/>
          </a:p>
        </p:txBody>
      </p:sp>
    </p:spTree>
    <p:extLst>
      <p:ext uri="{BB962C8B-B14F-4D97-AF65-F5344CB8AC3E}">
        <p14:creationId xmlns:p14="http://schemas.microsoft.com/office/powerpoint/2010/main" val="307689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6DD214E-EFA1-4449-A914-56417C3A9286}" type="slidenum">
              <a:rPr kumimoji="0" lang="en-US" sz="1200" b="0" i="0" u="none" strike="noStrike" kern="1200" cap="none" spc="0" normalizeH="0" baseline="0" noProof="0" smtClean="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88441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6DD214E-EFA1-4449-A914-56417C3A9286}" type="slidenum">
              <a:rPr kumimoji="0" lang="en-US" sz="1200" b="0" i="0" u="none" strike="noStrike" kern="1200" cap="none" spc="0" normalizeH="0" baseline="0" noProof="0" smtClean="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676875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0.sv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202231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ADA9-0F32-4963-9841-190A557B76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0194F7-2627-4B2B-9E82-7C39B71AFF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53098E-A844-4FB7-BF19-9A975F38BF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55891-EF19-499E-8186-032EC5514D74}"/>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6" name="Footer Placeholder 5">
            <a:extLst>
              <a:ext uri="{FF2B5EF4-FFF2-40B4-BE49-F238E27FC236}">
                <a16:creationId xmlns:a16="http://schemas.microsoft.com/office/drawing/2014/main" id="{FDC72A4A-E0F8-47D8-860B-AC90E7CA38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89CFA4-AB9E-4A9D-A58B-7EE2A03769C5}"/>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26584652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35615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331684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494822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73935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745825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21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327326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66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D490-DA94-4CA4-9B53-A97A44B2C0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29C3CD-2B03-4DDE-82C4-1B29E0D87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D7ECCB-7E58-47F6-9352-C23090D971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696682-DD6A-4131-8FCA-7AD41296C1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5F187-C10E-4C7B-A377-C51F19609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A4699D-7BDB-4D31-ACE4-A2E5A5BC1FD0}"/>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8" name="Footer Placeholder 7">
            <a:extLst>
              <a:ext uri="{FF2B5EF4-FFF2-40B4-BE49-F238E27FC236}">
                <a16:creationId xmlns:a16="http://schemas.microsoft.com/office/drawing/2014/main" id="{7EFEF4F4-F936-4C8F-A237-EA761CFB19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9EC892-1D3D-4C4C-A004-AA9AA4AD525D}"/>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233446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0B93-D190-4780-928C-B9A840AC44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1E0A96-594F-48A5-9E52-AC3CA74E9A1E}"/>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4" name="Footer Placeholder 3">
            <a:extLst>
              <a:ext uri="{FF2B5EF4-FFF2-40B4-BE49-F238E27FC236}">
                <a16:creationId xmlns:a16="http://schemas.microsoft.com/office/drawing/2014/main" id="{5D3F018C-14C9-4F20-B409-772786776E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C8F2B9-1206-4868-93B2-CEDEBE7B93BB}"/>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4231856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89E5A-33FB-415C-BB79-E29C678CC9EF}"/>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3" name="Footer Placeholder 2">
            <a:extLst>
              <a:ext uri="{FF2B5EF4-FFF2-40B4-BE49-F238E27FC236}">
                <a16:creationId xmlns:a16="http://schemas.microsoft.com/office/drawing/2014/main" id="{F4EA9566-1BF5-4890-BB2C-B2272DB756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5E3BE6-74AD-493A-8F3F-12AEEED5B355}"/>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1247341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3EC7-DFC4-4F3A-854F-7747DA987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2F42-013D-4B6E-8D94-1ED212EA0E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DC91A4-ADAB-4235-8B0C-849C67C2F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EF019-683D-4E81-8909-6475CE3B2032}"/>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6" name="Footer Placeholder 5">
            <a:extLst>
              <a:ext uri="{FF2B5EF4-FFF2-40B4-BE49-F238E27FC236}">
                <a16:creationId xmlns:a16="http://schemas.microsoft.com/office/drawing/2014/main" id="{9158A6AE-EBCD-47BD-A1DE-8E6296F990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5B8B70-7DA5-4EE9-9318-03E7A6CBFBC1}"/>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3261301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22AD-404A-4B71-8BA3-E7D2799F8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F5188A-1903-445A-B5C8-CADC26F07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C3E8C3-97DC-475D-918A-1889E4E0A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2042C-BE68-4C9A-A934-81D0E031E857}"/>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6" name="Footer Placeholder 5">
            <a:extLst>
              <a:ext uri="{FF2B5EF4-FFF2-40B4-BE49-F238E27FC236}">
                <a16:creationId xmlns:a16="http://schemas.microsoft.com/office/drawing/2014/main" id="{71824EF0-0E30-42BE-9ADC-B0BA2BE084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CE9CF7-6478-4D19-84CA-F03454BCAC4A}"/>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428345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7BE4-BE4C-4AEA-80DD-A9812288C2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0BAAFC-3A71-4C4B-8CE7-B72965D3DE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F1977-3DA5-444D-AE43-5C059BC40922}"/>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5" name="Footer Placeholder 4">
            <a:extLst>
              <a:ext uri="{FF2B5EF4-FFF2-40B4-BE49-F238E27FC236}">
                <a16:creationId xmlns:a16="http://schemas.microsoft.com/office/drawing/2014/main" id="{DBF08AFD-7105-4CDB-8AC2-DF8B233937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28A33-1661-4CC1-8C23-1E36EC0F307A}"/>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279731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637C3-4663-48FE-9791-21CCDA33FC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3C975A-DE9F-4BE3-9A7F-DD6ECB34BB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C8A078-97D5-47E0-9E73-1F0469AC592A}"/>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5" name="Footer Placeholder 4">
            <a:extLst>
              <a:ext uri="{FF2B5EF4-FFF2-40B4-BE49-F238E27FC236}">
                <a16:creationId xmlns:a16="http://schemas.microsoft.com/office/drawing/2014/main" id="{66683E33-24C9-4024-8187-272247C113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89495-3BC4-4983-9499-AFA69B4BB62C}"/>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273403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314527653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99311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xmlns=""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74282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9" y="5949280"/>
            <a:ext cx="1559159" cy="568882"/>
          </a:xfrm>
          <a:prstGeom prst="rect">
            <a:avLst/>
          </a:prstGeom>
        </p:spPr>
      </p:pic>
    </p:spTree>
    <p:extLst>
      <p:ext uri="{BB962C8B-B14F-4D97-AF65-F5344CB8AC3E}">
        <p14:creationId xmlns:p14="http://schemas.microsoft.com/office/powerpoint/2010/main" val="26151601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4" y="1268189"/>
            <a:ext cx="10943167"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624419"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3533269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3840">
          <p15:clr>
            <a:srgbClr val="FBAE40"/>
          </p15:clr>
        </p15:guide>
        <p15:guide id="3" orient="horz" pos="17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33200761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835431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10032437" y="6597352"/>
            <a:ext cx="1728192"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235212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9" y="5949280"/>
            <a:ext cx="1559157" cy="568882"/>
          </a:xfrm>
          <a:prstGeom prst="rect">
            <a:avLst/>
          </a:prstGeom>
        </p:spPr>
      </p:pic>
    </p:spTree>
    <p:extLst>
      <p:ext uri="{BB962C8B-B14F-4D97-AF65-F5344CB8AC3E}">
        <p14:creationId xmlns:p14="http://schemas.microsoft.com/office/powerpoint/2010/main" val="367217865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9" y="5947337"/>
            <a:ext cx="1559157" cy="568881"/>
          </a:xfrm>
          <a:prstGeom prst="rect">
            <a:avLst/>
          </a:prstGeom>
        </p:spPr>
      </p:pic>
    </p:spTree>
    <p:extLst>
      <p:ext uri="{BB962C8B-B14F-4D97-AF65-F5344CB8AC3E}">
        <p14:creationId xmlns:p14="http://schemas.microsoft.com/office/powerpoint/2010/main" val="6899771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485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A54F55-A6D3-457B-BA4E-383E7E1DFAF5}"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1391008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54F55-A6D3-457B-BA4E-383E7E1DFAF5}"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334379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11E964D8-CDFF-495C-B095-ABE3D5AA03C8}" type="slidenum">
              <a:rPr lang="en-GB" smtClean="0"/>
              <a:t>‹#›</a:t>
            </a:fld>
            <a:endParaRPr lang="en-GB" dirty="0"/>
          </a:p>
        </p:txBody>
      </p:sp>
    </p:spTree>
    <p:extLst>
      <p:ext uri="{BB962C8B-B14F-4D97-AF65-F5344CB8AC3E}">
        <p14:creationId xmlns:p14="http://schemas.microsoft.com/office/powerpoint/2010/main" val="3018108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54F55-A6D3-457B-BA4E-383E7E1DFAF5}"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2513903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A54F55-A6D3-457B-BA4E-383E7E1DFAF5}"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669727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A54F55-A6D3-457B-BA4E-383E7E1DFAF5}" type="datetimeFigureOut">
              <a:rPr lang="en-GB" smtClean="0"/>
              <a:t>13/06/2023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2604440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A54F55-A6D3-457B-BA4E-383E7E1DFAF5}" type="datetimeFigureOut">
              <a:rPr lang="en-GB" smtClean="0"/>
              <a:t>13/06/2023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723314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54F55-A6D3-457B-BA4E-383E7E1DFAF5}" type="datetimeFigureOut">
              <a:rPr lang="en-GB" smtClean="0"/>
              <a:t>13/06/2023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28548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A54F55-A6D3-457B-BA4E-383E7E1DFAF5}"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3874280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A54F55-A6D3-457B-BA4E-383E7E1DFAF5}"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3048590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54F55-A6D3-457B-BA4E-383E7E1DFAF5}"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1525513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54F55-A6D3-457B-BA4E-383E7E1DFAF5}"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683D5-52DF-4A85-B39A-EF668C1E6FF6}" type="slidenum">
              <a:rPr lang="en-GB" smtClean="0"/>
              <a:t>‹#›</a:t>
            </a:fld>
            <a:endParaRPr lang="en-GB"/>
          </a:p>
        </p:txBody>
      </p:sp>
    </p:spTree>
    <p:extLst>
      <p:ext uri="{BB962C8B-B14F-4D97-AF65-F5344CB8AC3E}">
        <p14:creationId xmlns:p14="http://schemas.microsoft.com/office/powerpoint/2010/main" val="3531560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3417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dirty="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endParaRPr lang="en-GB" dirty="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11E964D8-CDFF-495C-B095-ABE3D5AA03C8}" type="slidenum">
              <a:rPr lang="en-GB" smtClean="0"/>
              <a:t>‹#›</a:t>
            </a:fld>
            <a:endParaRPr lang="en-GB" dirty="0"/>
          </a:p>
        </p:txBody>
      </p:sp>
    </p:spTree>
    <p:extLst>
      <p:ext uri="{BB962C8B-B14F-4D97-AF65-F5344CB8AC3E}">
        <p14:creationId xmlns:p14="http://schemas.microsoft.com/office/powerpoint/2010/main" val="1727511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125931955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11183624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3840">
          <p15:clr>
            <a:srgbClr val="FBAE40"/>
          </p15:clr>
        </p15:guide>
        <p15:guide id="3" orient="horz" pos="170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35787500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580433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10032437" y="6597352"/>
            <a:ext cx="1728192"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44656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7" cy="568882"/>
          </a:xfrm>
          <a:prstGeom prst="rect">
            <a:avLst/>
          </a:prstGeom>
        </p:spPr>
      </p:pic>
    </p:spTree>
    <p:extLst>
      <p:ext uri="{BB962C8B-B14F-4D97-AF65-F5344CB8AC3E}">
        <p14:creationId xmlns:p14="http://schemas.microsoft.com/office/powerpoint/2010/main" val="11574093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7335"/>
            <a:ext cx="1559157" cy="568881"/>
          </a:xfrm>
          <a:prstGeom prst="rect">
            <a:avLst/>
          </a:prstGeom>
        </p:spPr>
      </p:pic>
    </p:spTree>
    <p:extLst>
      <p:ext uri="{BB962C8B-B14F-4D97-AF65-F5344CB8AC3E}">
        <p14:creationId xmlns:p14="http://schemas.microsoft.com/office/powerpoint/2010/main" val="248310949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755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111915747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15598849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2880">
          <p15:clr>
            <a:srgbClr val="FBAE40"/>
          </p15:clr>
        </p15:guide>
        <p15:guide id="3" orient="horz" pos="17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xmlns=""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dirty="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11E964D8-CDFF-495C-B095-ABE3D5AA03C8}" type="slidenum">
              <a:rPr lang="en-GB" smtClean="0"/>
              <a:t>‹#›</a:t>
            </a:fld>
            <a:endParaRPr lang="en-GB" dirty="0"/>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6066148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446008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537192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10032437" y="6597352"/>
            <a:ext cx="1728192"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9443264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7" cy="568882"/>
          </a:xfrm>
          <a:prstGeom prst="rect">
            <a:avLst/>
          </a:prstGeom>
        </p:spPr>
      </p:pic>
    </p:spTree>
    <p:extLst>
      <p:ext uri="{BB962C8B-B14F-4D97-AF65-F5344CB8AC3E}">
        <p14:creationId xmlns:p14="http://schemas.microsoft.com/office/powerpoint/2010/main" val="76577634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7335"/>
            <a:ext cx="1559157" cy="568881"/>
          </a:xfrm>
          <a:prstGeom prst="rect">
            <a:avLst/>
          </a:prstGeom>
        </p:spPr>
      </p:pic>
    </p:spTree>
    <p:extLst>
      <p:ext uri="{BB962C8B-B14F-4D97-AF65-F5344CB8AC3E}">
        <p14:creationId xmlns:p14="http://schemas.microsoft.com/office/powerpoint/2010/main" val="344862113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2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5421851" cy="1080000"/>
          </a:xfrm>
        </p:spPr>
        <p:txBody>
          <a:bodyPr/>
          <a:lstStyle>
            <a:lvl1pPr marL="0" indent="0" algn="l">
              <a:spcBef>
                <a:spcPts val="0"/>
              </a:spcBef>
              <a:spcAft>
                <a:spcPts val="0"/>
              </a:spcAft>
              <a:buNone/>
              <a:defRPr sz="2550" b="0">
                <a:solidFill>
                  <a:schemeClr val="bg1"/>
                </a:solidFill>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1" y="5220002"/>
            <a:ext cx="2743200" cy="365125"/>
          </a:xfrm>
        </p:spPr>
        <p:txBody>
          <a:bodyPr lIns="0" tIns="0" rIns="0" bIns="0" anchor="t" anchorCtr="0"/>
          <a:lstStyle>
            <a:lvl1pPr>
              <a:defRPr sz="15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13/06/2023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2"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2" y="468000"/>
            <a:ext cx="2169807" cy="277200"/>
          </a:xfrm>
          <a:prstGeom prst="rect">
            <a:avLst/>
          </a:prstGeom>
        </p:spPr>
      </p:pic>
    </p:spTree>
    <p:extLst>
      <p:ext uri="{BB962C8B-B14F-4D97-AF65-F5344CB8AC3E}">
        <p14:creationId xmlns:p14="http://schemas.microsoft.com/office/powerpoint/2010/main" val="790825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AD83711-B5CA-8D44-858E-52D8EEE8168E}"/>
              </a:ext>
            </a:extLst>
          </p:cNvPr>
          <p:cNvSpPr>
            <a:spLocks noGrp="1"/>
          </p:cNvSpPr>
          <p:nvPr>
            <p:ph sz="quarter" idx="10" hasCustomPrompt="1"/>
          </p:nvPr>
        </p:nvSpPr>
        <p:spPr>
          <a:xfrm>
            <a:off x="622300" y="2832101"/>
            <a:ext cx="10972800" cy="2512060"/>
          </a:xfrm>
          <a:prstGeom prst="rect">
            <a:avLst/>
          </a:prstGeom>
        </p:spPr>
        <p:txBody>
          <a:bodyPr/>
          <a:lstStyle>
            <a:lvl1pPr>
              <a:defRPr b="1">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baseline="0">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stStyle>
          <a:p>
            <a:pPr lvl="0"/>
            <a:r>
              <a:rPr lang="en-US" dirty="0"/>
              <a:t>Title Arial Bold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4866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78ED-8619-E248-D9CB-74527985681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C828368-500D-1EB5-C987-E574C7182A8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9ADE47-57C1-5051-8C85-70114AB16001}"/>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5" name="Footer Placeholder 4">
            <a:extLst>
              <a:ext uri="{FF2B5EF4-FFF2-40B4-BE49-F238E27FC236}">
                <a16:creationId xmlns:a16="http://schemas.microsoft.com/office/drawing/2014/main" id="{A45DFE26-48B1-CBC2-14B7-7DC369799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4C5B6-CCEA-A5F7-3B66-83CD8F42593B}"/>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4172738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4F27-D439-0521-066E-273A1B12F5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D488A5-FD9A-588B-7757-EBB56BF987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AD1259-CBDA-6A44-C585-B154DBF210E2}"/>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5" name="Footer Placeholder 4">
            <a:extLst>
              <a:ext uri="{FF2B5EF4-FFF2-40B4-BE49-F238E27FC236}">
                <a16:creationId xmlns:a16="http://schemas.microsoft.com/office/drawing/2014/main" id="{76BF83BC-28F7-AD70-2D79-44C787FA03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47AF64-0877-B924-C860-59FB56731C3E}"/>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132794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xmlns=""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840844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E431-A12C-6E62-4514-C7CB4B3B4132}"/>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0726D2-7EDF-5894-A2B9-75F3AC88AE3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1AB35-A0BB-7776-B1FA-92BBB5D4B23F}"/>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5" name="Footer Placeholder 4">
            <a:extLst>
              <a:ext uri="{FF2B5EF4-FFF2-40B4-BE49-F238E27FC236}">
                <a16:creationId xmlns:a16="http://schemas.microsoft.com/office/drawing/2014/main" id="{8E005DD5-D769-DDBE-7D89-50F2D3F15A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1D81BE-B475-CA48-FD4E-CC69E5CCBAE0}"/>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7930902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3D41-6490-D406-1293-794B38709C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05DD21-3AB7-5A90-B9EB-056D3919F8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6CF1B5-4837-4B21-1B7C-454562ECA9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60C7A8-F4E8-1756-2758-395595916757}"/>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6" name="Footer Placeholder 5">
            <a:extLst>
              <a:ext uri="{FF2B5EF4-FFF2-40B4-BE49-F238E27FC236}">
                <a16:creationId xmlns:a16="http://schemas.microsoft.com/office/drawing/2014/main" id="{F0342493-748C-B8EC-F5F4-7BB8E8CE97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528446-0914-A0DD-9DA2-D3DB47173C8B}"/>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1372797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BD4A-2165-6A97-8E2B-575341053098}"/>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4F9D10-3169-9827-C9E1-F4FB5CD0334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31EC1-1F88-2AE5-7185-9D953FC7BF2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72A82C-E528-6C26-E3C9-F494934F728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B5D66-D8EC-3AB3-13C1-BBF90715691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A9FC21-25CC-34D1-3E29-790FB07EFC14}"/>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8" name="Footer Placeholder 7">
            <a:extLst>
              <a:ext uri="{FF2B5EF4-FFF2-40B4-BE49-F238E27FC236}">
                <a16:creationId xmlns:a16="http://schemas.microsoft.com/office/drawing/2014/main" id="{A06AFF89-84E2-7E64-2029-32C38C87DE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A0B9C0-18D9-CEA2-611B-F30804DA1248}"/>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1182478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DBB3-3664-0660-7364-1DCE144C32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D89466-E35B-A6ED-419B-23FFDAB409AA}"/>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4" name="Footer Placeholder 3">
            <a:extLst>
              <a:ext uri="{FF2B5EF4-FFF2-40B4-BE49-F238E27FC236}">
                <a16:creationId xmlns:a16="http://schemas.microsoft.com/office/drawing/2014/main" id="{4875CA32-1C89-E274-DCCE-4410C3DDCD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4CD308-50AE-EB74-04B0-36E5DB2E2F2F}"/>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1875042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AA273-101D-2A39-23DC-DBE562017805}"/>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3" name="Footer Placeholder 2">
            <a:extLst>
              <a:ext uri="{FF2B5EF4-FFF2-40B4-BE49-F238E27FC236}">
                <a16:creationId xmlns:a16="http://schemas.microsoft.com/office/drawing/2014/main" id="{4E9AA07F-74D9-1BA4-70A4-2D27F939FB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240090-7C32-2CE8-23ED-C7175AC63B9F}"/>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23902698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6594-7E3B-21A2-6D8E-638AD402A3E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3DDA29-5A0A-6BE6-CEAA-C721BF6D5E2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14A88B-AA29-FF6C-91FA-357E1C81DBF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9837D28-C36F-B604-352E-859FA981D809}"/>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6" name="Footer Placeholder 5">
            <a:extLst>
              <a:ext uri="{FF2B5EF4-FFF2-40B4-BE49-F238E27FC236}">
                <a16:creationId xmlns:a16="http://schemas.microsoft.com/office/drawing/2014/main" id="{AE88C68E-87B5-ED93-892F-EDC18A6FC5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185643-F24A-A043-8F52-A9731DB0392D}"/>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3108249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E551-176D-871F-B1EC-CA47BBFC6EA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54EE60-C5FA-79E5-08E6-951C5FA95BF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0D37709-8006-7213-F3D2-D181969A951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1261349-4EE8-AB6B-DC4B-765FEC54A83F}"/>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6" name="Footer Placeholder 5">
            <a:extLst>
              <a:ext uri="{FF2B5EF4-FFF2-40B4-BE49-F238E27FC236}">
                <a16:creationId xmlns:a16="http://schemas.microsoft.com/office/drawing/2014/main" id="{482339B2-8C13-A5A1-16D8-CB359A1BA4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83A5E8-46DD-ABDB-148A-BC7F0C1DDDB9}"/>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33210554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CCEB-7278-27EF-FC26-4E3E0BA33B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D0B7D2-53E1-A34D-F02A-769D4650AC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486EB4-A53C-AAEC-E8EC-D2F3D5ADA1FE}"/>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5" name="Footer Placeholder 4">
            <a:extLst>
              <a:ext uri="{FF2B5EF4-FFF2-40B4-BE49-F238E27FC236}">
                <a16:creationId xmlns:a16="http://schemas.microsoft.com/office/drawing/2014/main" id="{A6C2A06B-9DFD-4F33-7C24-2D1276128F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D4052A-8451-6749-F372-365AFE28FFFF}"/>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26678825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76967-19F0-04B3-7393-A05778A1E729}"/>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E5C76C-14E3-1808-4EFC-BAD81DB49E30}"/>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3BDD0A-22EE-0ED0-4784-E5F8B625AD1A}"/>
              </a:ext>
            </a:extLst>
          </p:cNvPr>
          <p:cNvSpPr>
            <a:spLocks noGrp="1"/>
          </p:cNvSpPr>
          <p:nvPr>
            <p:ph type="dt" sz="half" idx="10"/>
          </p:nvPr>
        </p:nvSpPr>
        <p:spPr/>
        <p:txBody>
          <a:bodyPr/>
          <a:lstStyle/>
          <a:p>
            <a:fld id="{B65870DD-022D-462D-884E-1F3D9A2030D6}" type="datetimeFigureOut">
              <a:rPr lang="en-GB" smtClean="0"/>
              <a:t>13/06/2023</a:t>
            </a:fld>
            <a:endParaRPr lang="en-GB"/>
          </a:p>
        </p:txBody>
      </p:sp>
      <p:sp>
        <p:nvSpPr>
          <p:cNvPr id="5" name="Footer Placeholder 4">
            <a:extLst>
              <a:ext uri="{FF2B5EF4-FFF2-40B4-BE49-F238E27FC236}">
                <a16:creationId xmlns:a16="http://schemas.microsoft.com/office/drawing/2014/main" id="{1112CFEA-769B-4E2F-5DA0-0D0275E432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E7A95A-7C7D-BD28-AC65-BA502E289094}"/>
              </a:ext>
            </a:extLst>
          </p:cNvPr>
          <p:cNvSpPr>
            <a:spLocks noGrp="1"/>
          </p:cNvSpPr>
          <p:nvPr>
            <p:ph type="sldNum" sz="quarter" idx="12"/>
          </p:nvPr>
        </p:nvSpPr>
        <p:spPr/>
        <p:txBody>
          <a:bodyPr/>
          <a:lstStyle/>
          <a:p>
            <a:fld id="{8462035B-E1F9-41A8-8207-401943AE5C19}" type="slidenum">
              <a:rPr lang="en-GB" smtClean="0"/>
              <a:t>‹#›</a:t>
            </a:fld>
            <a:endParaRPr lang="en-GB"/>
          </a:p>
        </p:txBody>
      </p:sp>
    </p:spTree>
    <p:extLst>
      <p:ext uri="{BB962C8B-B14F-4D97-AF65-F5344CB8AC3E}">
        <p14:creationId xmlns:p14="http://schemas.microsoft.com/office/powerpoint/2010/main" val="12876923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24240887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2880">
          <p15:clr>
            <a:srgbClr val="FBAE40"/>
          </p15:clr>
        </p15:guide>
        <p15:guide id="3" orient="horz" pos="17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14AC-29D8-46FE-BBFB-6D9FE24D1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2AC919-6FF7-4642-BD5B-B32CA83C7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1A7BF2-81E2-4B00-90E8-642D1072AAB8}"/>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5" name="Footer Placeholder 4">
            <a:extLst>
              <a:ext uri="{FF2B5EF4-FFF2-40B4-BE49-F238E27FC236}">
                <a16:creationId xmlns:a16="http://schemas.microsoft.com/office/drawing/2014/main" id="{D87A766E-F901-403C-89D2-F54B9413B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CA315-DC1A-4661-B7A3-2AE58EB3AE51}"/>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10371520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0802081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13/06/2023</a:t>
            </a:fld>
            <a:endParaRPr lang="en-GB" dirty="0"/>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957634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13/06/2023</a:t>
            </a:fld>
            <a:endParaRPr lang="en-GB" dirty="0"/>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733039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4252562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8619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dirty="0"/>
              <a:t>Click icon to add chart</a:t>
            </a:r>
            <a:endParaRPr lang="en-GB" dirty="0"/>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807023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23335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44713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91063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158736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28A5-5375-49FE-9115-055B538FC2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8618B4-CB49-4E0A-BDE5-76CBAEF06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535941-E10A-477E-A2BB-F36763B4F818}"/>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5" name="Footer Placeholder 4">
            <a:extLst>
              <a:ext uri="{FF2B5EF4-FFF2-40B4-BE49-F238E27FC236}">
                <a16:creationId xmlns:a16="http://schemas.microsoft.com/office/drawing/2014/main" id="{D5B04853-36F0-404A-99B8-5AC117778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BCDFC1-7A31-43A7-898E-924B7516483A}"/>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32047146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dirty="0"/>
              <a:t>Click icon to add table</a:t>
            </a:r>
            <a:endParaRPr lang="en-GB" dirty="0"/>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526023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352897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dirty="0"/>
              <a:t>Click icon to add picture</a:t>
            </a:r>
            <a:endParaRPr lang="en-GB" dirty="0"/>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dirty="0"/>
              <a:t>Click icon to add picture</a:t>
            </a:r>
            <a:endParaRPr lang="en-GB" dirty="0"/>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dirty="0"/>
              <a:t>Click icon to add picture</a:t>
            </a:r>
            <a:endParaRPr lang="en-GB" dirty="0"/>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206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895923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106929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7231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085BFE-5346-4B47-BDC1-7DFA8968FE60}"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9585549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085BFE-5346-4B47-BDC1-7DFA8968FE60}"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42220089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085BFE-5346-4B47-BDC1-7DFA8968FE60}"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29255615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085BFE-5346-4B47-BDC1-7DFA8968FE60}"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369470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C239-93FF-4E42-83FD-E0B6C6EFA7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291A4F-C828-4345-9A68-437F4998D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C31C87-B726-44AC-B8D5-7DF98BFE2BB0}"/>
              </a:ext>
            </a:extLst>
          </p:cNvPr>
          <p:cNvSpPr>
            <a:spLocks noGrp="1"/>
          </p:cNvSpPr>
          <p:nvPr>
            <p:ph type="dt" sz="half" idx="10"/>
          </p:nvPr>
        </p:nvSpPr>
        <p:spPr/>
        <p:txBody>
          <a:bodyPr/>
          <a:lstStyle/>
          <a:p>
            <a:fld id="{455F0BE0-1A7D-46B2-B0E2-C039FD8C2135}" type="datetimeFigureOut">
              <a:rPr lang="en-GB" smtClean="0"/>
              <a:t>13/06/2023</a:t>
            </a:fld>
            <a:endParaRPr lang="en-GB"/>
          </a:p>
        </p:txBody>
      </p:sp>
      <p:sp>
        <p:nvSpPr>
          <p:cNvPr id="5" name="Footer Placeholder 4">
            <a:extLst>
              <a:ext uri="{FF2B5EF4-FFF2-40B4-BE49-F238E27FC236}">
                <a16:creationId xmlns:a16="http://schemas.microsoft.com/office/drawing/2014/main" id="{F0261E68-F597-45FA-A5EF-B69A036D1B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5F2560-6844-4D38-92DE-64384E8C5B52}"/>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11058980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085BFE-5346-4B47-BDC1-7DFA8968FE60}" type="datetimeFigureOut">
              <a:rPr lang="en-GB" smtClean="0"/>
              <a:t>13/06/2023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38810661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085BFE-5346-4B47-BDC1-7DFA8968FE60}" type="datetimeFigureOut">
              <a:rPr lang="en-GB" smtClean="0"/>
              <a:t>13/06/2023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13206325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85BFE-5346-4B47-BDC1-7DFA8968FE60}" type="datetimeFigureOut">
              <a:rPr lang="en-GB" smtClean="0"/>
              <a:t>13/06/2023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25180032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085BFE-5346-4B47-BDC1-7DFA8968FE60}"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4969709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085BFE-5346-4B47-BDC1-7DFA8968FE60}"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2159798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085BFE-5346-4B47-BDC1-7DFA8968FE60}"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11738592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085BFE-5346-4B47-BDC1-7DFA8968FE60}"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A21AAC-D73B-4452-BA1E-0A1011DF0360}" type="slidenum">
              <a:rPr lang="en-GB" smtClean="0"/>
              <a:t>‹#›</a:t>
            </a:fld>
            <a:endParaRPr lang="en-GB"/>
          </a:p>
        </p:txBody>
      </p:sp>
    </p:spTree>
    <p:extLst>
      <p:ext uri="{BB962C8B-B14F-4D97-AF65-F5344CB8AC3E}">
        <p14:creationId xmlns:p14="http://schemas.microsoft.com/office/powerpoint/2010/main" val="6092622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932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057026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15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0.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1.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7.xml"/><Relationship Id="rId1"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theme" Target="../theme/theme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endParaRPr lang="en-GB" dirty="0"/>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11E964D8-CDFF-495C-B095-ABE3D5AA03C8}" type="slidenum">
              <a:rPr lang="en-GB" smtClean="0"/>
              <a:t>‹#›</a:t>
            </a:fld>
            <a:endParaRPr lang="en-GB" dirty="0"/>
          </a:p>
        </p:txBody>
      </p:sp>
    </p:spTree>
    <p:extLst>
      <p:ext uri="{BB962C8B-B14F-4D97-AF65-F5344CB8AC3E}">
        <p14:creationId xmlns:p14="http://schemas.microsoft.com/office/powerpoint/2010/main" val="189614832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85BFE-5346-4B47-BDC1-7DFA8968FE60}" type="datetimeFigureOut">
              <a:rPr lang="en-GB" smtClean="0"/>
              <a:t>13/06/2023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21AAC-D73B-4452-BA1E-0A1011DF0360}" type="slidenum">
              <a:rPr lang="en-GB" smtClean="0"/>
              <a:t>‹#›</a:t>
            </a:fld>
            <a:endParaRPr lang="en-GB"/>
          </a:p>
        </p:txBody>
      </p:sp>
    </p:spTree>
    <p:extLst>
      <p:ext uri="{BB962C8B-B14F-4D97-AF65-F5344CB8AC3E}">
        <p14:creationId xmlns:p14="http://schemas.microsoft.com/office/powerpoint/2010/main" val="3627913969"/>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t>6/13/2023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98005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EB06A0-4456-4C19-B6BC-42543DB32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944863-3031-42C7-AE42-94B2DDDDC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66E65A-A220-4182-B2CE-41F0D79B7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0BE0-1A7D-46B2-B0E2-C039FD8C2135}" type="datetimeFigureOut">
              <a:rPr lang="en-GB" smtClean="0"/>
              <a:t>13/06/2023</a:t>
            </a:fld>
            <a:endParaRPr lang="en-GB"/>
          </a:p>
        </p:txBody>
      </p:sp>
      <p:sp>
        <p:nvSpPr>
          <p:cNvPr id="5" name="Footer Placeholder 4">
            <a:extLst>
              <a:ext uri="{FF2B5EF4-FFF2-40B4-BE49-F238E27FC236}">
                <a16:creationId xmlns:a16="http://schemas.microsoft.com/office/drawing/2014/main" id="{FD129889-7A09-40C4-AAE8-099135680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26B1A4-A1DC-4FE0-83BC-81775ADCC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BA04E-23D7-479B-B542-AEE5D65DB765}" type="slidenum">
              <a:rPr lang="en-GB" smtClean="0"/>
              <a:t>‹#›</a:t>
            </a:fld>
            <a:endParaRPr lang="en-GB"/>
          </a:p>
        </p:txBody>
      </p:sp>
    </p:spTree>
    <p:extLst>
      <p:ext uri="{BB962C8B-B14F-4D97-AF65-F5344CB8AC3E}">
        <p14:creationId xmlns:p14="http://schemas.microsoft.com/office/powerpoint/2010/main" val="307608356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5" r:id="rId12"/>
    <p:sldLayoutId id="21474838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38549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93">
          <p15:clr>
            <a:srgbClr val="F26B43"/>
          </p15:clr>
        </p15:guide>
        <p15:guide id="3" pos="7287">
          <p15:clr>
            <a:srgbClr val="F26B43"/>
          </p15:clr>
        </p15:guide>
        <p15:guide id="4" orient="horz" pos="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04503510"/>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87856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93">
          <p15:clr>
            <a:srgbClr val="F26B43"/>
          </p15:clr>
        </p15:guide>
        <p15:guide id="3" pos="7287">
          <p15:clr>
            <a:srgbClr val="F26B43"/>
          </p15:clr>
        </p15:guide>
        <p15:guide id="4" orient="horz" pos="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477677"/>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295">
          <p15:clr>
            <a:srgbClr val="F26B43"/>
          </p15:clr>
        </p15:guide>
        <p15:guide id="3" pos="5465">
          <p15:clr>
            <a:srgbClr val="F26B43"/>
          </p15:clr>
        </p15:guide>
        <p15:guide id="4" orient="horz" pos="7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D849BD5-C0B3-3042-BF75-9A2B555E80A0}"/>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4247531258"/>
      </p:ext>
    </p:extLst>
  </p:cSld>
  <p:clrMap bg1="lt1" tx1="dk1" bg2="lt2" tx2="dk2" accent1="accent1" accent2="accent2" accent3="accent3" accent4="accent4" accent5="accent5" accent6="accent6" hlink="hlink" folHlink="folHlink"/>
  <p:sldLayoutIdLst>
    <p:sldLayoutId id="2147484024" r:id="rId1"/>
  </p:sldLayoutIdLst>
  <p:txStyles>
    <p:titleStyle>
      <a:lvl1pPr algn="l" defTabSz="685800" rtl="0" eaLnBrk="1" latinLnBrk="0" hangingPunct="1">
        <a:lnSpc>
          <a:spcPct val="90000"/>
        </a:lnSpc>
        <a:spcBef>
          <a:spcPct val="0"/>
        </a:spcBef>
        <a:buNone/>
        <a:defRPr sz="3300" b="1" i="0" kern="1200" baseline="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C2D183-6F30-594F-027E-022AA1B0011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D1A2E5-8FA6-B28C-6D7B-543FDB88B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00FCC2-0EF1-95F8-94CC-F61AA05B229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5870DD-022D-462D-884E-1F3D9A2030D6}" type="datetimeFigureOut">
              <a:rPr lang="en-GB" smtClean="0"/>
              <a:t>13/06/2023</a:t>
            </a:fld>
            <a:endParaRPr lang="en-GB"/>
          </a:p>
        </p:txBody>
      </p:sp>
      <p:sp>
        <p:nvSpPr>
          <p:cNvPr id="5" name="Footer Placeholder 4">
            <a:extLst>
              <a:ext uri="{FF2B5EF4-FFF2-40B4-BE49-F238E27FC236}">
                <a16:creationId xmlns:a16="http://schemas.microsoft.com/office/drawing/2014/main" id="{8B83A88C-77D3-43E4-2301-00CC3D906D9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9759AC-1103-B8A0-E08E-2F8DBE6794E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2035B-E1F9-41A8-8207-401943AE5C19}" type="slidenum">
              <a:rPr lang="en-GB" smtClean="0"/>
              <a:t>‹#›</a:t>
            </a:fld>
            <a:endParaRPr lang="en-GB"/>
          </a:p>
        </p:txBody>
      </p:sp>
    </p:spTree>
    <p:extLst>
      <p:ext uri="{BB962C8B-B14F-4D97-AF65-F5344CB8AC3E}">
        <p14:creationId xmlns:p14="http://schemas.microsoft.com/office/powerpoint/2010/main" val="1875939998"/>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13/06/2023</a:t>
            </a:fld>
            <a:endParaRPr lang="en-GB" dirty="0"/>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dirty="0"/>
          </a:p>
        </p:txBody>
      </p:sp>
    </p:spTree>
    <p:extLst>
      <p:ext uri="{BB962C8B-B14F-4D97-AF65-F5344CB8AC3E}">
        <p14:creationId xmlns:p14="http://schemas.microsoft.com/office/powerpoint/2010/main" val="2146065442"/>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34.xml"/><Relationship Id="rId4" Type="http://schemas.openxmlformats.org/officeDocument/2006/relationships/hyperlink" Target="https://consultations.essex.gov.uk/workforce-development-1/6ca1bab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34.xml"/><Relationship Id="rId5" Type="http://schemas.openxmlformats.org/officeDocument/2006/relationships/hyperlink" Target="https://consultations.essex.gov.uk/workforce-development-1/6ca1baba" TargetMode="Externa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34.xml"/><Relationship Id="rId4" Type="http://schemas.openxmlformats.org/officeDocument/2006/relationships/hyperlink" Target="https://consultations.essex.gov.uk/workforce-development-1/6ca1baba"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s://www.gov.uk/government/publications/multi-academy-trust-leadership-development-ceo-content-framework" TargetMode="External"/><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assets.publishing.service.gov.uk/government/uploads/system/uploads/attachment_data/file/1152301/Trust_Quality_Descriptions.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hyperlink" Target="https://schools.essex.gov.uk/pupils/social_emotional_mental_health_portal_for_schools/Pages/default.aspx" TargetMode="External"/><Relationship Id="rId2" Type="http://schemas.openxmlformats.org/officeDocument/2006/relationships/image" Target="../media/image35.png"/><Relationship Id="rId1" Type="http://schemas.openxmlformats.org/officeDocument/2006/relationships/slideLayout" Target="../slideLayouts/slideLayout51.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hyperlink" Target="mailto:semhstrategy@essex.gov.uk" TargetMode="Externa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semhstrategy@essex.gov.uk" TargetMode="Externa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hyperlink" Target="https://assets.publishing.service.gov.uk/government/uploads/system/uploads/attachment_data/file/1139561/SEND_and_alternative_provision_improvement_plan.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nelft.nhs.uk/essex-mental-health-support-teams---find-your-school/" TargetMode="External"/><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bc.co.uk/news/health-65695400" TargetMode="Externa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overnment/publications/state-of-the-nation-2022-children-and-young-peoples-wellbeing" TargetMode="External"/><Relationship Id="rId2" Type="http://schemas.openxmlformats.org/officeDocument/2006/relationships/image" Target="../media/image44.png"/><Relationship Id="rId1" Type="http://schemas.openxmlformats.org/officeDocument/2006/relationships/slideLayout" Target="../slideLayouts/slideLayout69.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semhstrategy@essex.gov.uk" TargetMode="External"/><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7.xml"/><Relationship Id="rId4" Type="http://schemas.openxmlformats.org/officeDocument/2006/relationships/hyperlink" Target="https://www.gov.uk/government/news/changes-made-to-school-inspection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g"/><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6.png"/><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92" y="1752600"/>
            <a:ext cx="11305256" cy="1388368"/>
          </a:xfrm>
        </p:spPr>
        <p:txBody>
          <a:bodyPr>
            <a:normAutofit/>
          </a:bodyPr>
          <a:lstStyle/>
          <a:p>
            <a:r>
              <a:rPr lang="en-GB" sz="4800" dirty="0"/>
              <a:t>Essex Primary Headteachers Meeting</a:t>
            </a:r>
          </a:p>
        </p:txBody>
      </p:sp>
      <p:sp>
        <p:nvSpPr>
          <p:cNvPr id="3" name="Subtitle 2"/>
          <p:cNvSpPr>
            <a:spLocks noGrp="1"/>
          </p:cNvSpPr>
          <p:nvPr>
            <p:ph type="subTitle" idx="1"/>
          </p:nvPr>
        </p:nvSpPr>
        <p:spPr/>
        <p:txBody>
          <a:bodyPr/>
          <a:lstStyle/>
          <a:p>
            <a:r>
              <a:rPr lang="en-GB" dirty="0"/>
              <a:t>ECC Education Directorate</a:t>
            </a:r>
          </a:p>
        </p:txBody>
      </p:sp>
      <p:sp>
        <p:nvSpPr>
          <p:cNvPr id="4" name="Text Placeholder 3"/>
          <p:cNvSpPr>
            <a:spLocks noGrp="1"/>
          </p:cNvSpPr>
          <p:nvPr>
            <p:ph type="body" sz="quarter" idx="11"/>
          </p:nvPr>
        </p:nvSpPr>
        <p:spPr>
          <a:xfrm>
            <a:off x="623392" y="4547286"/>
            <a:ext cx="10944192" cy="753922"/>
          </a:xfrm>
        </p:spPr>
        <p:txBody>
          <a:bodyPr>
            <a:normAutofit fontScale="85000" lnSpcReduction="20000"/>
          </a:bodyPr>
          <a:lstStyle/>
          <a:p>
            <a:pPr algn="r"/>
            <a:r>
              <a:rPr lang="en-GB" sz="2800" i="1" dirty="0">
                <a:latin typeface="Calibri" panose="020F0502020204030204" pitchFamily="34" charset="0"/>
                <a:ea typeface="Calibri" panose="020F0502020204030204" pitchFamily="34" charset="0"/>
              </a:rPr>
              <a:t>Clare Kershaw</a:t>
            </a:r>
          </a:p>
          <a:p>
            <a:pPr algn="r"/>
            <a:r>
              <a:rPr lang="en-GB" sz="2800" dirty="0">
                <a:latin typeface="Calibri" panose="020F0502020204030204" pitchFamily="34" charset="0"/>
                <a:ea typeface="Calibri" panose="020F0502020204030204" pitchFamily="34" charset="0"/>
              </a:rPr>
              <a:t>Director of Education</a:t>
            </a:r>
          </a:p>
          <a:p>
            <a:endParaRPr lang="en-GB" dirty="0"/>
          </a:p>
        </p:txBody>
      </p:sp>
      <p:sp>
        <p:nvSpPr>
          <p:cNvPr id="6" name="TextBox 5">
            <a:extLst>
              <a:ext uri="{FF2B5EF4-FFF2-40B4-BE49-F238E27FC236}">
                <a16:creationId xmlns:a16="http://schemas.microsoft.com/office/drawing/2014/main" id="{2F22EF4B-7851-4B82-A4DC-B882F0ED4D2D}"/>
              </a:ext>
            </a:extLst>
          </p:cNvPr>
          <p:cNvSpPr txBox="1"/>
          <p:nvPr/>
        </p:nvSpPr>
        <p:spPr>
          <a:xfrm>
            <a:off x="596008" y="3140968"/>
            <a:ext cx="609805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rPr>
              <a:t>14</a:t>
            </a:r>
            <a:r>
              <a:rPr lang="en-GB" baseline="30000" dirty="0">
                <a:latin typeface="Calibri" panose="020F0502020204030204" pitchFamily="34" charset="0"/>
                <a:ea typeface="Calibri" panose="020F0502020204030204" pitchFamily="34" charset="0"/>
              </a:rPr>
              <a:t>th</a:t>
            </a:r>
            <a:r>
              <a:rPr lang="en-GB" dirty="0">
                <a:latin typeface="Calibri" panose="020F0502020204030204" pitchFamily="34" charset="0"/>
                <a:ea typeface="Calibri" panose="020F0502020204030204" pitchFamily="34" charset="0"/>
              </a:rPr>
              <a:t> June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West  Quadrant</a:t>
            </a:r>
          </a:p>
        </p:txBody>
      </p:sp>
    </p:spTree>
    <p:extLst>
      <p:ext uri="{BB962C8B-B14F-4D97-AF65-F5344CB8AC3E}">
        <p14:creationId xmlns:p14="http://schemas.microsoft.com/office/powerpoint/2010/main" val="62147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623392" y="113470"/>
            <a:ext cx="7405200" cy="1065091"/>
          </a:xfrm>
        </p:spPr>
        <p:txBody>
          <a:bodyPr/>
          <a:lstStyle/>
          <a:p>
            <a:r>
              <a:rPr lang="en-GB" sz="3200" dirty="0"/>
              <a:t>The position (1)</a:t>
            </a:r>
            <a:br>
              <a:rPr lang="en-GB" sz="3200" dirty="0"/>
            </a:br>
            <a:endParaRPr lang="en-GB" sz="3200" dirty="0"/>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443372" y="1166497"/>
            <a:ext cx="11305256" cy="4834890"/>
          </a:xfrm>
        </p:spPr>
        <p:txBody>
          <a:bodyPr/>
          <a:lstStyle/>
          <a:p>
            <a:pPr lvl="2" indent="0">
              <a:spcAft>
                <a:spcPts val="0"/>
              </a:spcAft>
              <a:buNone/>
            </a:pPr>
            <a:endParaRPr lang="en-GB" dirty="0">
              <a:latin typeface="Arial" panose="020B0604020202020204" pitchFamily="34" charset="0"/>
              <a:cs typeface="Arial" panose="020B0604020202020204" pitchFamily="34" charset="0"/>
            </a:endParaRPr>
          </a:p>
          <a:p>
            <a:pPr lvl="2" indent="0">
              <a:spcAft>
                <a:spcPts val="0"/>
              </a:spcAft>
              <a:buNone/>
            </a:pPr>
            <a:r>
              <a:rPr lang="en-GB" sz="1800" dirty="0">
                <a:latin typeface="Arial" panose="020B0604020202020204" pitchFamily="34" charset="0"/>
                <a:cs typeface="Arial" panose="020B0604020202020204" pitchFamily="34" charset="0"/>
              </a:rPr>
              <a:t>The need for inclusive, high-quality education in Essex is greater than ever. </a:t>
            </a:r>
          </a:p>
          <a:p>
            <a:pPr lvl="2" indent="0">
              <a:spcAft>
                <a:spcPts val="0"/>
              </a:spcAft>
              <a:buNone/>
            </a:pPr>
            <a:endParaRPr lang="en-GB" sz="1800" dirty="0">
              <a:latin typeface="Arial" panose="020B0604020202020204" pitchFamily="34" charset="0"/>
              <a:cs typeface="Arial" panose="020B0604020202020204" pitchFamily="34" charset="0"/>
            </a:endParaRPr>
          </a:p>
          <a:p>
            <a:pPr lvl="2" indent="0">
              <a:spcAft>
                <a:spcPts val="0"/>
              </a:spcAft>
              <a:buNone/>
            </a:pPr>
            <a:r>
              <a:rPr lang="en-GB" sz="1800" dirty="0">
                <a:latin typeface="Arial" panose="020B0604020202020204" pitchFamily="34" charset="0"/>
                <a:cs typeface="Arial" panose="020B0604020202020204" pitchFamily="34" charset="0"/>
              </a:rPr>
              <a:t>In 2022, our pupils’ overall progress and attainment was too low. In addition, there have been stark increases in pupils’ overall absence and persistent absence. The number of pupils being suspended or permanently excluded has risen significantly, as has the number of pupils being withdrawn from schools to be home educated. Concerns over pupils’ social, emotional, and mental health are rising, while the needs of pupils within our school communities are both increasing and becoming increasingly complex. </a:t>
            </a:r>
          </a:p>
          <a:p>
            <a:pPr lvl="2" indent="0">
              <a:spcAft>
                <a:spcPts val="0"/>
              </a:spcAft>
              <a:buNone/>
            </a:pPr>
            <a:endParaRPr lang="en-GB" sz="1800" dirty="0">
              <a:latin typeface="Arial" panose="020B0604020202020204" pitchFamily="34" charset="0"/>
              <a:cs typeface="Arial" panose="020B0604020202020204" pitchFamily="34" charset="0"/>
            </a:endParaRPr>
          </a:p>
          <a:p>
            <a:pPr lvl="2" indent="0">
              <a:spcAft>
                <a:spcPts val="0"/>
              </a:spcAft>
              <a:buNone/>
            </a:pPr>
            <a:r>
              <a:rPr lang="en-GB" sz="1800" dirty="0">
                <a:latin typeface="Arial" panose="020B0604020202020204" pitchFamily="34" charset="0"/>
                <a:cs typeface="Arial" panose="020B0604020202020204" pitchFamily="34" charset="0"/>
              </a:rPr>
              <a:t>Underpinning these headlines are the continuing socio-economic effects of the pandemic, real term reductions in education funding (that often disproportionately impact the most inclusive schools), increasing recruitment challenges, staffing shortages, and consequent rising pressure on school staff. Mental health and Social Care services continue to face unprecedented demand, while there are also significant rises in requests for SEND support, statutory assessment, and access to both Alternative Provision and Special School places. </a:t>
            </a:r>
          </a:p>
          <a:p>
            <a:pPr lvl="2" indent="0">
              <a:spcAft>
                <a:spcPts val="0"/>
              </a:spcAft>
              <a:buNone/>
            </a:pPr>
            <a:endParaRPr lang="en-GB" sz="1800" dirty="0">
              <a:latin typeface="Arial" panose="020B0604020202020204" pitchFamily="34" charset="0"/>
              <a:cs typeface="Arial" panose="020B0604020202020204" pitchFamily="34" charset="0"/>
            </a:endParaRPr>
          </a:p>
          <a:p>
            <a:pPr lvl="2" indent="0">
              <a:spcAft>
                <a:spcPts val="0"/>
              </a:spcAft>
              <a:buNone/>
            </a:pPr>
            <a:r>
              <a:rPr lang="en-GB" sz="1800" dirty="0">
                <a:latin typeface="Arial" panose="020B0604020202020204" pitchFamily="34" charset="0"/>
                <a:cs typeface="Arial" panose="020B0604020202020204" pitchFamily="34" charset="0"/>
              </a:rPr>
              <a:t>Although most Essex schools and their leaders are fully committed to supporting the inclusion and success of all pupils, many are finding the landscape an increasingly difficult one to navigate. </a:t>
            </a:r>
          </a:p>
          <a:p>
            <a:pPr lvl="2" indent="0">
              <a:spcAft>
                <a:spcPts val="0"/>
              </a:spcAft>
              <a:buNone/>
            </a:pPr>
            <a:endParaRPr lang="en-GB" dirty="0">
              <a:latin typeface="Arial" panose="020B0604020202020204" pitchFamily="34" charset="0"/>
              <a:cs typeface="Arial" panose="020B0604020202020204" pitchFamily="34" charset="0"/>
            </a:endParaRPr>
          </a:p>
          <a:p>
            <a:pPr lvl="2" indent="0">
              <a:spcAft>
                <a:spcPts val="0"/>
              </a:spcAft>
              <a:buNone/>
            </a:pPr>
            <a:endParaRPr lang="en-GB" dirty="0">
              <a:latin typeface="Arial" panose="020B0604020202020204" pitchFamily="34" charset="0"/>
              <a:cs typeface="Arial" panose="020B0604020202020204" pitchFamily="34" charset="0"/>
            </a:endParaRPr>
          </a:p>
          <a:p>
            <a:pPr marL="516150" lvl="2" indent="-285750">
              <a:spcAft>
                <a:spcPts val="0"/>
              </a:spcAft>
            </a:pPr>
            <a:endParaRPr lang="en-GB"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87A3A32-6752-25B9-77B8-A0862AC76E3F}"/>
              </a:ext>
            </a:extLst>
          </p:cNvPr>
          <p:cNvSpPr/>
          <p:nvPr/>
        </p:nvSpPr>
        <p:spPr bwMode="auto">
          <a:xfrm>
            <a:off x="5011" y="0"/>
            <a:ext cx="330349" cy="6858000"/>
          </a:xfrm>
          <a:prstGeom prst="rect">
            <a:avLst/>
          </a:prstGeom>
          <a:solidFill>
            <a:srgbClr val="E40037"/>
          </a:solidFill>
          <a:ln w="9525" cap="flat" cmpd="sng" algn="ctr">
            <a:solidFill>
              <a:srgbClr val="E400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5" name="Picture 4">
            <a:extLst>
              <a:ext uri="{FF2B5EF4-FFF2-40B4-BE49-F238E27FC236}">
                <a16:creationId xmlns:a16="http://schemas.microsoft.com/office/drawing/2014/main" id="{DF34E157-4FE9-D43C-7CF3-04E15628E0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Tree>
    <p:extLst>
      <p:ext uri="{BB962C8B-B14F-4D97-AF65-F5344CB8AC3E}">
        <p14:creationId xmlns:p14="http://schemas.microsoft.com/office/powerpoint/2010/main" val="159156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0000" y="113470"/>
            <a:ext cx="7405200" cy="1065091"/>
          </a:xfrm>
        </p:spPr>
        <p:txBody>
          <a:bodyPr/>
          <a:lstStyle/>
          <a:p>
            <a:r>
              <a:rPr lang="en-GB" sz="3200" dirty="0"/>
              <a:t>The position (2)</a:t>
            </a:r>
            <a:br>
              <a:rPr lang="en-GB" sz="3200" dirty="0"/>
            </a:br>
            <a:endParaRPr lang="en-GB" sz="3200" dirty="0"/>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09168" y="836712"/>
            <a:ext cx="11347472" cy="4834890"/>
          </a:xfrm>
        </p:spPr>
        <p:txBody>
          <a:bodyPr/>
          <a:lstStyle/>
          <a:p>
            <a:pPr lvl="2" indent="0">
              <a:spcAft>
                <a:spcPts val="0"/>
              </a:spcAft>
              <a:buNone/>
            </a:pPr>
            <a:r>
              <a:rPr lang="en-GB" sz="1800" dirty="0">
                <a:latin typeface="Arial" panose="020B0604020202020204" pitchFamily="34" charset="0"/>
                <a:cs typeface="Arial" panose="020B0604020202020204" pitchFamily="34" charset="0"/>
              </a:rPr>
              <a:t>The challenges of the current context are acknowledged locally and nationally, including in or by:</a:t>
            </a:r>
          </a:p>
          <a:p>
            <a:pPr marL="516150" lvl="2" indent="-285750">
              <a:spcAft>
                <a:spcPts val="0"/>
              </a:spcAft>
            </a:pPr>
            <a:endParaRPr lang="en-GB" sz="1800" dirty="0">
              <a:latin typeface="Arial" panose="020B0604020202020204" pitchFamily="34" charset="0"/>
              <a:cs typeface="Arial" panose="020B0604020202020204" pitchFamily="34" charset="0"/>
            </a:endParaRPr>
          </a:p>
          <a:p>
            <a:pPr marL="516150" lvl="2" indent="-285750">
              <a:spcAft>
                <a:spcPts val="0"/>
              </a:spcAft>
            </a:pPr>
            <a:r>
              <a:rPr lang="en-GB" sz="1800" dirty="0">
                <a:latin typeface="Arial" panose="020B0604020202020204" pitchFamily="34" charset="0"/>
                <a:cs typeface="Arial" panose="020B0604020202020204" pitchFamily="34" charset="0"/>
              </a:rPr>
              <a:t>the DfE SEND and alternative provision Green Paper </a:t>
            </a:r>
          </a:p>
          <a:p>
            <a:pPr marL="516150" lvl="2" indent="-285750">
              <a:spcAft>
                <a:spcPts val="0"/>
              </a:spcAft>
            </a:pPr>
            <a:r>
              <a:rPr lang="en-GB" sz="1800" dirty="0">
                <a:latin typeface="Arial" panose="020B0604020202020204" pitchFamily="34" charset="0"/>
                <a:cs typeface="Arial" panose="020B0604020202020204" pitchFamily="34" charset="0"/>
              </a:rPr>
              <a:t>the DfE SEND and alternative provision improvement plan</a:t>
            </a:r>
          </a:p>
          <a:p>
            <a:pPr marL="516150" lvl="2" indent="-285750">
              <a:spcAft>
                <a:spcPts val="0"/>
              </a:spcAft>
            </a:pPr>
            <a:r>
              <a:rPr lang="en-GB" sz="1800" dirty="0">
                <a:latin typeface="Arial" panose="020B0604020202020204" pitchFamily="34" charset="0"/>
                <a:cs typeface="Arial" panose="020B0604020202020204" pitchFamily="34" charset="0"/>
              </a:rPr>
              <a:t>the DfE Trust Quality Descriptions</a:t>
            </a:r>
          </a:p>
          <a:p>
            <a:pPr marL="516150" lvl="2" indent="-285750">
              <a:spcAft>
                <a:spcPts val="0"/>
              </a:spcAft>
            </a:pPr>
            <a:r>
              <a:rPr lang="en-GB" sz="1800" dirty="0">
                <a:latin typeface="Arial" panose="020B0604020202020204" pitchFamily="34" charset="0"/>
                <a:cs typeface="Arial" panose="020B0604020202020204" pitchFamily="34" charset="0"/>
              </a:rPr>
              <a:t>the DfE Multi Academy Trust Leadership Development: Chief Executive Officer Content Framework</a:t>
            </a:r>
          </a:p>
          <a:p>
            <a:pPr marL="516150" lvl="2" indent="-285750">
              <a:spcAft>
                <a:spcPts val="0"/>
              </a:spcAft>
            </a:pPr>
            <a:r>
              <a:rPr lang="en-GB" sz="1800" dirty="0">
                <a:latin typeface="Arial" panose="020B0604020202020204" pitchFamily="34" charset="0"/>
                <a:cs typeface="Arial" panose="020B0604020202020204" pitchFamily="34" charset="0"/>
              </a:rPr>
              <a:t>the Essex Education Taskforce </a:t>
            </a:r>
          </a:p>
          <a:p>
            <a:pPr marL="516150" lvl="2" indent="-285750">
              <a:spcAft>
                <a:spcPts val="0"/>
              </a:spcAft>
            </a:pPr>
            <a:r>
              <a:rPr lang="en-GB" sz="1800" dirty="0">
                <a:latin typeface="Arial" panose="020B0604020202020204" pitchFamily="34" charset="0"/>
                <a:cs typeface="Arial" panose="020B0604020202020204" pitchFamily="34" charset="0"/>
              </a:rPr>
              <a:t>the Headteachers’ ‘Roundtable’</a:t>
            </a:r>
          </a:p>
          <a:p>
            <a:pPr marL="516150" lvl="2" indent="-285750">
              <a:spcAft>
                <a:spcPts val="0"/>
              </a:spcAft>
            </a:pPr>
            <a:r>
              <a:rPr lang="en-GB" sz="1800" dirty="0">
                <a:latin typeface="Arial" panose="020B0604020202020204" pitchFamily="34" charset="0"/>
                <a:cs typeface="Arial" panose="020B0604020202020204" pitchFamily="34" charset="0"/>
              </a:rPr>
              <a:t>the DfE paper, Research into how local authorities are ensuring sufficient places and supporting vulnerable children</a:t>
            </a:r>
          </a:p>
          <a:p>
            <a:pPr lvl="2" indent="0">
              <a:spcAft>
                <a:spcPts val="0"/>
              </a:spcAft>
              <a:buNone/>
            </a:pPr>
            <a:endParaRPr lang="en-GB" sz="1800" dirty="0">
              <a:latin typeface="Arial" panose="020B0604020202020204" pitchFamily="34" charset="0"/>
              <a:cs typeface="Arial" panose="020B0604020202020204" pitchFamily="34" charset="0"/>
            </a:endParaRPr>
          </a:p>
          <a:p>
            <a:pPr lvl="2" indent="0">
              <a:spcAft>
                <a:spcPts val="0"/>
              </a:spcAft>
              <a:buNone/>
            </a:pPr>
            <a:r>
              <a:rPr lang="en-GB" sz="1800" dirty="0">
                <a:latin typeface="Arial" panose="020B0604020202020204" pitchFamily="34" charset="0"/>
                <a:cs typeface="Arial" panose="020B0604020202020204" pitchFamily="34" charset="0"/>
              </a:rPr>
              <a:t>The education system must work together, and work differently, to ensure inclusivity throughout schools and settings, prioritising compassion, kindness, hope, connection, and belonging for all stakeholders.</a:t>
            </a:r>
          </a:p>
          <a:p>
            <a:pPr lvl="2" indent="0">
              <a:spcAft>
                <a:spcPts val="0"/>
              </a:spcAft>
              <a:buNone/>
            </a:pPr>
            <a:r>
              <a:rPr lang="en-GB" sz="1800" dirty="0">
                <a:latin typeface="Arial" panose="020B0604020202020204" pitchFamily="34" charset="0"/>
                <a:cs typeface="Arial" panose="020B0604020202020204" pitchFamily="34" charset="0"/>
              </a:rPr>
              <a:t> </a:t>
            </a:r>
          </a:p>
          <a:p>
            <a:pPr lvl="2" indent="0">
              <a:spcAft>
                <a:spcPts val="0"/>
              </a:spcAft>
              <a:buNone/>
            </a:pPr>
            <a:r>
              <a:rPr lang="en-GB" sz="1800" dirty="0">
                <a:latin typeface="Arial" panose="020B0604020202020204" pitchFamily="34" charset="0"/>
                <a:cs typeface="Arial" panose="020B0604020202020204" pitchFamily="34" charset="0"/>
              </a:rPr>
              <a:t>Inclusion is a crucial priority for Essex County Council, and we are fully committed to working collaboratively with schools, trusts, dioceses, parents, the DFE and other local partners, using evidenced-informed inclusive practices, to support the success of all pupils. We will work in partnership to level-up educational outcomes across Essex and, by doing so, we will support the lifelong learning and belonging of our children and young people.</a:t>
            </a:r>
          </a:p>
          <a:p>
            <a:pPr lvl="2" indent="0">
              <a:spcAft>
                <a:spcPts val="0"/>
              </a:spcAft>
              <a:buNone/>
            </a:pPr>
            <a:endParaRPr lang="en-GB" sz="1800" dirty="0">
              <a:latin typeface="Arial" panose="020B0604020202020204" pitchFamily="34" charset="0"/>
              <a:cs typeface="Arial" panose="020B0604020202020204" pitchFamily="34" charset="0"/>
            </a:endParaRPr>
          </a:p>
          <a:p>
            <a:pPr lvl="2" indent="0">
              <a:spcAft>
                <a:spcPts val="0"/>
              </a:spcAft>
              <a:buNone/>
            </a:pPr>
            <a:endParaRPr lang="en-GB" sz="1800" dirty="0">
              <a:latin typeface="Arial" panose="020B0604020202020204" pitchFamily="34" charset="0"/>
              <a:cs typeface="Arial" panose="020B0604020202020204" pitchFamily="34" charset="0"/>
            </a:endParaRPr>
          </a:p>
          <a:p>
            <a:pPr marL="516150" lvl="2" indent="-285750">
              <a:spcAft>
                <a:spcPts val="0"/>
              </a:spcAft>
            </a:pPr>
            <a:endParaRPr lang="en-GB" sz="1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9107230-BC08-D283-5757-D7E4B887EBB5}"/>
              </a:ext>
            </a:extLst>
          </p:cNvPr>
          <p:cNvSpPr/>
          <p:nvPr/>
        </p:nvSpPr>
        <p:spPr bwMode="auto">
          <a:xfrm>
            <a:off x="5011" y="0"/>
            <a:ext cx="330349" cy="6858000"/>
          </a:xfrm>
          <a:prstGeom prst="rect">
            <a:avLst/>
          </a:prstGeom>
          <a:solidFill>
            <a:srgbClr val="E40037"/>
          </a:solidFill>
          <a:ln w="9525" cap="flat" cmpd="sng" algn="ctr">
            <a:solidFill>
              <a:srgbClr val="E400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5" name="Picture 4">
            <a:extLst>
              <a:ext uri="{FF2B5EF4-FFF2-40B4-BE49-F238E27FC236}">
                <a16:creationId xmlns:a16="http://schemas.microsoft.com/office/drawing/2014/main" id="{637B0D67-F0FD-AD83-41DE-65EC8F5BDBC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Tree>
    <p:extLst>
      <p:ext uri="{BB962C8B-B14F-4D97-AF65-F5344CB8AC3E}">
        <p14:creationId xmlns:p14="http://schemas.microsoft.com/office/powerpoint/2010/main" val="371040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0000" y="37270"/>
            <a:ext cx="7405200" cy="1065091"/>
          </a:xfrm>
        </p:spPr>
        <p:txBody>
          <a:bodyPr/>
          <a:lstStyle/>
          <a:p>
            <a:r>
              <a:rPr lang="en-GB" sz="3200" dirty="0"/>
              <a:t>Our vision</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516150" lvl="2" indent="-285750">
              <a:spcAft>
                <a:spcPts val="0"/>
              </a:spcAft>
            </a:pPr>
            <a:endParaRPr lang="en-GB" dirty="0"/>
          </a:p>
          <a:p>
            <a:pPr marL="516150" lvl="2" indent="-285750">
              <a:spcAft>
                <a:spcPts val="0"/>
              </a:spcAft>
            </a:pPr>
            <a:endParaRPr lang="en-GB" dirty="0"/>
          </a:p>
        </p:txBody>
      </p:sp>
      <p:sp>
        <p:nvSpPr>
          <p:cNvPr id="4" name="Content Placeholder 2">
            <a:extLst>
              <a:ext uri="{FF2B5EF4-FFF2-40B4-BE49-F238E27FC236}">
                <a16:creationId xmlns:a16="http://schemas.microsoft.com/office/drawing/2014/main" id="{0A1BF98F-0642-0A38-6D33-FFE6D0F57C7C}"/>
              </a:ext>
            </a:extLst>
          </p:cNvPr>
          <p:cNvSpPr txBox="1">
            <a:spLocks/>
          </p:cNvSpPr>
          <p:nvPr/>
        </p:nvSpPr>
        <p:spPr>
          <a:xfrm>
            <a:off x="540000" y="1178561"/>
            <a:ext cx="10656320" cy="483489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marR="0" lvl="2" indent="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30400" marR="0" lvl="2" indent="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516150" marR="0" lvl="2" indent="-28575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2">
            <a:extLst>
              <a:ext uri="{FF2B5EF4-FFF2-40B4-BE49-F238E27FC236}">
                <a16:creationId xmlns:a16="http://schemas.microsoft.com/office/drawing/2014/main" id="{EB85A167-F471-77D6-D56E-8425F06C8E89}"/>
              </a:ext>
            </a:extLst>
          </p:cNvPr>
          <p:cNvSpPr txBox="1">
            <a:spLocks/>
          </p:cNvSpPr>
          <p:nvPr/>
        </p:nvSpPr>
        <p:spPr>
          <a:xfrm>
            <a:off x="335360" y="764704"/>
            <a:ext cx="11654977" cy="483489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marR="0" lvl="2" indent="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vision for Essex schools is that:  </a:t>
            </a:r>
          </a:p>
          <a:p>
            <a:pPr marL="230400" marR="0" lvl="2" indent="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positive, mutually respectful relationships underpin and support the inclusion of all pupils and their families, and promote equality and diversity</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wellbeing of all members of school communities is well-supported</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pupils enjoy school and have high levels of attendance </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pupils are empowered and eager to participate in all aspects of school life</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equitable, high-quality curriculum supports all pupils to achieve well, from their different starting points</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pupils are well-supported to move on to appropriate next steps </a:t>
            </a:r>
          </a:p>
          <a:p>
            <a:pPr marL="230400" marR="0" lvl="2" indent="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30400" marR="0" lvl="2" indent="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achieve this vision, we need:</a:t>
            </a:r>
          </a:p>
          <a:p>
            <a:pPr marL="230400" marR="0" lvl="2" indent="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startAt="7"/>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incisive understanding of school contexts and pupil cohorts that inform the development and implementation of inclusive practices </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startAt="7"/>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inclusive practices that are grounded in, and influenced by, the views and experiences of stakeholders </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startAt="7"/>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appropriate resources to support system-wide initiatives and improvements</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startAt="7"/>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strategies to support inclusion that are appropriate and evidence-informed</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startAt="7"/>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provide access to high quality, evidence informed CPD</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startAt="7"/>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maintain a ‘spotlight’ on the outcomes for children and young people with SEND and/or who are disadvantaged</a:t>
            </a:r>
          </a:p>
          <a:p>
            <a:pPr marL="573300" marR="0" lvl="2" indent="-342900" algn="l" defTabSz="914400" rtl="0" eaLnBrk="1" fontAlgn="auto" latinLnBrk="0" hangingPunct="1">
              <a:lnSpc>
                <a:spcPct val="100000"/>
              </a:lnSpc>
              <a:spcBef>
                <a:spcPts val="0"/>
              </a:spcBef>
              <a:spcAft>
                <a:spcPts val="0"/>
              </a:spcAft>
              <a:buClr>
                <a:srgbClr val="E40037"/>
              </a:buClr>
              <a:buSzTx/>
              <a:buFont typeface="+mj-lt"/>
              <a:buAutoNum type="alphaLcParenR" startAt="7"/>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work collaboratively with schools, trusts, dioceses, parents, the DFE and other local partners</a:t>
            </a:r>
          </a:p>
          <a:p>
            <a:pPr marL="230400" marR="0" lvl="2" indent="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16150" marR="0" lvl="2" indent="-28575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7F05B984-8A83-0252-A5EA-077347A45363}"/>
              </a:ext>
            </a:extLst>
          </p:cNvPr>
          <p:cNvSpPr/>
          <p:nvPr/>
        </p:nvSpPr>
        <p:spPr bwMode="auto">
          <a:xfrm>
            <a:off x="5011" y="0"/>
            <a:ext cx="330349" cy="6858000"/>
          </a:xfrm>
          <a:prstGeom prst="rect">
            <a:avLst/>
          </a:prstGeom>
          <a:solidFill>
            <a:srgbClr val="E40037"/>
          </a:solidFill>
          <a:ln w="9525" cap="flat" cmpd="sng" algn="ctr">
            <a:solidFill>
              <a:srgbClr val="E400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7" name="Picture 6">
            <a:extLst>
              <a:ext uri="{FF2B5EF4-FFF2-40B4-BE49-F238E27FC236}">
                <a16:creationId xmlns:a16="http://schemas.microsoft.com/office/drawing/2014/main" id="{6BC1FBDF-5E27-4BF1-79C0-A1A9FD7FAC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Tree>
    <p:extLst>
      <p:ext uri="{BB962C8B-B14F-4D97-AF65-F5344CB8AC3E}">
        <p14:creationId xmlns:p14="http://schemas.microsoft.com/office/powerpoint/2010/main" val="145327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0000" y="197016"/>
            <a:ext cx="11027116" cy="1065091"/>
          </a:xfrm>
        </p:spPr>
        <p:txBody>
          <a:bodyPr/>
          <a:lstStyle/>
          <a:p>
            <a:r>
              <a:rPr lang="en-GB" sz="2000" dirty="0"/>
              <a:t>Alignment between the ECC vision for inclusion and the DfE </a:t>
            </a:r>
            <a:r>
              <a:rPr lang="en-GB" sz="2000" i="1" dirty="0"/>
              <a:t>Descriptions for High quality and Inclusive Education</a:t>
            </a:r>
            <a:r>
              <a:rPr lang="en-GB" sz="2000" dirty="0"/>
              <a:t>, taken from the Trust Quality Descriptions</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516150" lvl="2" indent="-285750">
              <a:spcAft>
                <a:spcPts val="0"/>
              </a:spcAft>
            </a:pPr>
            <a:endParaRPr lang="en-GB" dirty="0"/>
          </a:p>
          <a:p>
            <a:pPr marL="516150" lvl="2" indent="-285750">
              <a:spcAft>
                <a:spcPts val="0"/>
              </a:spcAft>
            </a:pPr>
            <a:endParaRPr lang="en-GB" dirty="0"/>
          </a:p>
        </p:txBody>
      </p:sp>
      <p:sp>
        <p:nvSpPr>
          <p:cNvPr id="4" name="Content Placeholder 2">
            <a:extLst>
              <a:ext uri="{FF2B5EF4-FFF2-40B4-BE49-F238E27FC236}">
                <a16:creationId xmlns:a16="http://schemas.microsoft.com/office/drawing/2014/main" id="{0A1BF98F-0642-0A38-6D33-FFE6D0F57C7C}"/>
              </a:ext>
            </a:extLst>
          </p:cNvPr>
          <p:cNvSpPr txBox="1">
            <a:spLocks/>
          </p:cNvSpPr>
          <p:nvPr/>
        </p:nvSpPr>
        <p:spPr>
          <a:xfrm>
            <a:off x="540000" y="1178561"/>
            <a:ext cx="10656320" cy="483489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marR="0" lvl="2" indent="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30400" marR="0" lvl="2" indent="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516150" marR="0" lvl="2" indent="-285750" algn="l" defTabSz="914400" rtl="0" eaLnBrk="1" fontAlgn="auto" latinLnBrk="0" hangingPunct="1">
              <a:lnSpc>
                <a:spcPct val="100000"/>
              </a:lnSpc>
              <a:spcBef>
                <a:spcPts val="0"/>
              </a:spcBef>
              <a:spcAft>
                <a:spcPts val="0"/>
              </a:spcAft>
              <a:buClr>
                <a:srgbClr val="E40037"/>
              </a:buClr>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D0F5B720-02FA-647D-959A-FDBC3CB64E5A}"/>
              </a:ext>
            </a:extLst>
          </p:cNvPr>
          <p:cNvGraphicFramePr>
            <a:graphicFrameLocks noGrp="1"/>
          </p:cNvGraphicFramePr>
          <p:nvPr/>
        </p:nvGraphicFramePr>
        <p:xfrm>
          <a:off x="485067" y="983005"/>
          <a:ext cx="11238956" cy="5309548"/>
        </p:xfrm>
        <a:graphic>
          <a:graphicData uri="http://schemas.openxmlformats.org/drawingml/2006/table">
            <a:tbl>
              <a:tblPr firstRow="1" firstCol="1" bandRow="1">
                <a:tableStyleId>{5C22544A-7EE6-4342-B048-85BDC9FD1C3A}</a:tableStyleId>
              </a:tblPr>
              <a:tblGrid>
                <a:gridCol w="1888951">
                  <a:extLst>
                    <a:ext uri="{9D8B030D-6E8A-4147-A177-3AD203B41FA5}">
                      <a16:colId xmlns:a16="http://schemas.microsoft.com/office/drawing/2014/main" val="1979988892"/>
                    </a:ext>
                  </a:extLst>
                </a:gridCol>
                <a:gridCol w="8219063">
                  <a:extLst>
                    <a:ext uri="{9D8B030D-6E8A-4147-A177-3AD203B41FA5}">
                      <a16:colId xmlns:a16="http://schemas.microsoft.com/office/drawing/2014/main" val="3404844699"/>
                    </a:ext>
                  </a:extLst>
                </a:gridCol>
                <a:gridCol w="1130942">
                  <a:extLst>
                    <a:ext uri="{9D8B030D-6E8A-4147-A177-3AD203B41FA5}">
                      <a16:colId xmlns:a16="http://schemas.microsoft.com/office/drawing/2014/main" val="2049485754"/>
                    </a:ext>
                  </a:extLst>
                </a:gridCol>
              </a:tblGrid>
              <a:tr h="185522">
                <a:tc>
                  <a:txBody>
                    <a:bodyPr/>
                    <a:lstStyle/>
                    <a:p>
                      <a:r>
                        <a:rPr lang="en-GB" sz="1600" dirty="0">
                          <a:effectLst/>
                        </a:rPr>
                        <a:t>Theme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Description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ECC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extLst>
                  <a:ext uri="{0D108BD9-81ED-4DB2-BD59-A6C34878D82A}">
                    <a16:rowId xmlns:a16="http://schemas.microsoft.com/office/drawing/2014/main" val="982423338"/>
                  </a:ext>
                </a:extLst>
              </a:tr>
              <a:tr h="550031">
                <a:tc>
                  <a:txBody>
                    <a:bodyPr/>
                    <a:lstStyle/>
                    <a:p>
                      <a:r>
                        <a:rPr lang="en-GB" sz="1600" dirty="0">
                          <a:effectLst/>
                        </a:rPr>
                        <a:t>Culture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Creates a culture in all its schools that is motivating and ambitious for all, including disadvantaged children and children with SEND, so that students can achieve their full potential.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a-k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extLst>
                  <a:ext uri="{0D108BD9-81ED-4DB2-BD59-A6C34878D82A}">
                    <a16:rowId xmlns:a16="http://schemas.microsoft.com/office/drawing/2014/main" val="2651587550"/>
                  </a:ext>
                </a:extLst>
              </a:tr>
              <a:tr h="366688">
                <a:tc>
                  <a:txBody>
                    <a:bodyPr/>
                    <a:lstStyle/>
                    <a:p>
                      <a:r>
                        <a:rPr lang="en-GB" sz="1600" dirty="0">
                          <a:effectLst/>
                        </a:rPr>
                        <a:t>Curriculum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Oversees the design and implementation of ambitious, broad, well-sequenced and knowledge-rich curricula in all of its schools.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extLst>
                  <a:ext uri="{0D108BD9-81ED-4DB2-BD59-A6C34878D82A}">
                    <a16:rowId xmlns:a16="http://schemas.microsoft.com/office/drawing/2014/main" val="3569613452"/>
                  </a:ext>
                </a:extLst>
              </a:tr>
              <a:tr h="366688">
                <a:tc>
                  <a:txBody>
                    <a:bodyPr/>
                    <a:lstStyle/>
                    <a:p>
                      <a:r>
                        <a:rPr lang="en-GB" sz="1600" dirty="0">
                          <a:effectLst/>
                        </a:rPr>
                        <a:t>Student outcomes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Achieves good outcomes for all its students by delivering education that is both high quality and inclusive.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extLst>
                  <a:ext uri="{0D108BD9-81ED-4DB2-BD59-A6C34878D82A}">
                    <a16:rowId xmlns:a16="http://schemas.microsoft.com/office/drawing/2014/main" val="486212561"/>
                  </a:ext>
                </a:extLst>
              </a:tr>
              <a:tr h="366688">
                <a:tc>
                  <a:txBody>
                    <a:bodyPr/>
                    <a:lstStyle/>
                    <a:p>
                      <a:r>
                        <a:rPr lang="en-GB" sz="1600" dirty="0">
                          <a:effectLst/>
                        </a:rPr>
                        <a:t>Accessible to all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Operates fair access. Welcomes and effectively teaches disadvantaged children and children with SEND from their local areas.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j</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extLst>
                  <a:ext uri="{0D108BD9-81ED-4DB2-BD59-A6C34878D82A}">
                    <a16:rowId xmlns:a16="http://schemas.microsoft.com/office/drawing/2014/main" val="2619820846"/>
                  </a:ext>
                </a:extLst>
              </a:tr>
              <a:tr h="733375">
                <a:tc>
                  <a:txBody>
                    <a:bodyPr/>
                    <a:lstStyle/>
                    <a:p>
                      <a:r>
                        <a:rPr lang="en-GB" sz="1600" dirty="0">
                          <a:effectLst/>
                        </a:rPr>
                        <a:t>Inclusive pastoral support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Supports students and schools to address issues so students can stay in mainstream school where possible. Supports students to re-join mainstream education when they have spent time in Alternative Provision.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a, b</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extLst>
                  <a:ext uri="{0D108BD9-81ED-4DB2-BD59-A6C34878D82A}">
                    <a16:rowId xmlns:a16="http://schemas.microsoft.com/office/drawing/2014/main" val="2046801498"/>
                  </a:ext>
                </a:extLst>
              </a:tr>
              <a:tr h="371045">
                <a:tc>
                  <a:txBody>
                    <a:bodyPr/>
                    <a:lstStyle/>
                    <a:p>
                      <a:r>
                        <a:rPr lang="en-GB" sz="1600" dirty="0">
                          <a:effectLst/>
                        </a:rPr>
                        <a:t>Enrichment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Enables children to take part in sport, music and cultural opportunities that enrich the curricula and support children’s wider development.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extLst>
                  <a:ext uri="{0D108BD9-81ED-4DB2-BD59-A6C34878D82A}">
                    <a16:rowId xmlns:a16="http://schemas.microsoft.com/office/drawing/2014/main" val="2197817254"/>
                  </a:ext>
                </a:extLst>
              </a:tr>
              <a:tr h="550031">
                <a:tc>
                  <a:txBody>
                    <a:bodyPr/>
                    <a:lstStyle/>
                    <a:p>
                      <a:r>
                        <a:rPr lang="en-GB" sz="1600" dirty="0">
                          <a:effectLst/>
                        </a:rPr>
                        <a:t>Behaviour &amp; attendance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Ensures its schools are places where all students attend regularly, are kept safe, feel calm and supported, and are able to actively participate and progress.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a, 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extLst>
                  <a:ext uri="{0D108BD9-81ED-4DB2-BD59-A6C34878D82A}">
                    <a16:rowId xmlns:a16="http://schemas.microsoft.com/office/drawing/2014/main" val="4191384284"/>
                  </a:ext>
                </a:extLst>
              </a:tr>
              <a:tr h="550031">
                <a:tc>
                  <a:txBody>
                    <a:bodyPr/>
                    <a:lstStyle/>
                    <a:p>
                      <a:r>
                        <a:rPr lang="en-GB" sz="1600" dirty="0">
                          <a:effectLst/>
                        </a:rPr>
                        <a:t>Destinations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Ensures all children leave its schools well prepared for the next stage of education, employment or training and prepared to become confident citizens.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extLst>
                  <a:ext uri="{0D108BD9-81ED-4DB2-BD59-A6C34878D82A}">
                    <a16:rowId xmlns:a16="http://schemas.microsoft.com/office/drawing/2014/main" val="628497710"/>
                  </a:ext>
                </a:extLst>
              </a:tr>
              <a:tr h="550031">
                <a:tc>
                  <a:txBody>
                    <a:bodyPr/>
                    <a:lstStyle/>
                    <a:p>
                      <a:r>
                        <a:rPr lang="en-GB" sz="1600" dirty="0">
                          <a:effectLst/>
                        </a:rPr>
                        <a:t>Collaboration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Works collaboratively with schools, trusts, local authorities, dioceses, parents and other civic partners to ensure the delivery of statutory functions and acts in the wider interests of the local community.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tc>
                  <a:txBody>
                    <a:bodyPr/>
                    <a:lstStyle/>
                    <a:p>
                      <a:r>
                        <a:rPr lang="en-GB" sz="1600" dirty="0">
                          <a:effectLst/>
                        </a:rPr>
                        <a:t>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75" marR="67775" marT="0" marB="0"/>
                </a:tc>
                <a:extLst>
                  <a:ext uri="{0D108BD9-81ED-4DB2-BD59-A6C34878D82A}">
                    <a16:rowId xmlns:a16="http://schemas.microsoft.com/office/drawing/2014/main" val="1279664415"/>
                  </a:ext>
                </a:extLst>
              </a:tr>
            </a:tbl>
          </a:graphicData>
        </a:graphic>
      </p:graphicFrame>
      <p:sp>
        <p:nvSpPr>
          <p:cNvPr id="5" name="Rectangle 4">
            <a:extLst>
              <a:ext uri="{FF2B5EF4-FFF2-40B4-BE49-F238E27FC236}">
                <a16:creationId xmlns:a16="http://schemas.microsoft.com/office/drawing/2014/main" id="{03C5FDE2-167F-6D56-D679-E3A34EDD57E8}"/>
              </a:ext>
            </a:extLst>
          </p:cNvPr>
          <p:cNvSpPr/>
          <p:nvPr/>
        </p:nvSpPr>
        <p:spPr bwMode="auto">
          <a:xfrm>
            <a:off x="5011" y="0"/>
            <a:ext cx="330349" cy="6858000"/>
          </a:xfrm>
          <a:prstGeom prst="rect">
            <a:avLst/>
          </a:prstGeom>
          <a:solidFill>
            <a:srgbClr val="E40037"/>
          </a:solidFill>
          <a:ln w="9525" cap="flat" cmpd="sng" algn="ctr">
            <a:solidFill>
              <a:srgbClr val="E400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7" name="Picture 6">
            <a:extLst>
              <a:ext uri="{FF2B5EF4-FFF2-40B4-BE49-F238E27FC236}">
                <a16:creationId xmlns:a16="http://schemas.microsoft.com/office/drawing/2014/main" id="{0D7B4C45-6129-BF40-AE5E-C2337D9099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32703" y="6181658"/>
            <a:ext cx="791320" cy="453564"/>
          </a:xfrm>
          <a:prstGeom prst="rect">
            <a:avLst/>
          </a:prstGeom>
          <a:noFill/>
          <a:ln>
            <a:solidFill>
              <a:schemeClr val="tx1"/>
            </a:solidFill>
          </a:ln>
        </p:spPr>
      </p:pic>
    </p:spTree>
    <p:extLst>
      <p:ext uri="{BB962C8B-B14F-4D97-AF65-F5344CB8AC3E}">
        <p14:creationId xmlns:p14="http://schemas.microsoft.com/office/powerpoint/2010/main" val="2567582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0000" y="260648"/>
            <a:ext cx="7405200" cy="327025"/>
          </a:xfrm>
        </p:spPr>
        <p:txBody>
          <a:bodyPr/>
          <a:lstStyle/>
          <a:p>
            <a:r>
              <a:rPr lang="en-GB" sz="3200" dirty="0"/>
              <a:t>Our commitments</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0000" y="1412776"/>
            <a:ext cx="11388648" cy="4763770"/>
          </a:xfrm>
        </p:spPr>
        <p:txBody>
          <a:bodyPr/>
          <a:lstStyle/>
          <a:p>
            <a:pPr marL="573300" lvl="2" indent="-342900">
              <a:spcAft>
                <a:spcPts val="0"/>
              </a:spcAft>
              <a:buFont typeface="+mj-lt"/>
              <a:buAutoNum type="arabicPeriod"/>
            </a:pPr>
            <a:r>
              <a:rPr lang="en-GB" sz="1800" dirty="0">
                <a:latin typeface="Arial" panose="020B0604020202020204" pitchFamily="34" charset="0"/>
                <a:cs typeface="Arial" panose="020B0604020202020204" pitchFamily="34" charset="0"/>
              </a:rPr>
              <a:t>Essex County Council is committed to supporting schools to plan, implement, and review inclusion strategies that are evidence-informed and tailored to their cohorts and contexts. </a:t>
            </a:r>
          </a:p>
          <a:p>
            <a:pPr lvl="2" indent="0">
              <a:spcAft>
                <a:spcPts val="0"/>
              </a:spcAft>
              <a:buNone/>
            </a:pPr>
            <a:endParaRPr lang="en-GB" sz="1800" dirty="0">
              <a:latin typeface="Arial" panose="020B0604020202020204" pitchFamily="34" charset="0"/>
              <a:cs typeface="Arial" panose="020B0604020202020204" pitchFamily="34" charset="0"/>
            </a:endParaRPr>
          </a:p>
          <a:p>
            <a:pPr marL="573300" lvl="2" indent="-342900">
              <a:spcAft>
                <a:spcPts val="0"/>
              </a:spcAft>
              <a:buFont typeface="+mj-lt"/>
              <a:buAutoNum type="arabicPeriod" startAt="2"/>
            </a:pPr>
            <a:r>
              <a:rPr lang="en-GB" sz="1800" dirty="0">
                <a:latin typeface="Arial" panose="020B0604020202020204" pitchFamily="34" charset="0"/>
                <a:cs typeface="Arial" panose="020B0604020202020204" pitchFamily="34" charset="0"/>
              </a:rPr>
              <a:t>In addition, we will review and support:</a:t>
            </a:r>
          </a:p>
          <a:p>
            <a:pPr marL="803700" lvl="3" indent="-342900">
              <a:spcAft>
                <a:spcPts val="0"/>
              </a:spcAft>
              <a:buFont typeface="+mj-lt"/>
              <a:buAutoNum type="alphaLcParenR"/>
            </a:pPr>
            <a:r>
              <a:rPr lang="en-GB" sz="1800" dirty="0">
                <a:latin typeface="Arial" panose="020B0604020202020204" pitchFamily="34" charset="0"/>
                <a:cs typeface="Arial" panose="020B0604020202020204" pitchFamily="34" charset="0"/>
              </a:rPr>
              <a:t>the extent to which positive relationships and children's* wellbeing is prioritised</a:t>
            </a:r>
          </a:p>
          <a:p>
            <a:pPr marL="803700" lvl="3" indent="-342900">
              <a:spcAft>
                <a:spcPts val="0"/>
              </a:spcAft>
              <a:buFont typeface="+mj-lt"/>
              <a:buAutoNum type="alphaLcParenR"/>
            </a:pPr>
            <a:r>
              <a:rPr lang="en-GB" sz="1800" dirty="0">
                <a:latin typeface="Arial" panose="020B0604020202020204" pitchFamily="34" charset="0"/>
                <a:cs typeface="Arial" panose="020B0604020202020204" pitchFamily="34" charset="0"/>
              </a:rPr>
              <a:t>children’s* attendance and participation </a:t>
            </a:r>
          </a:p>
          <a:p>
            <a:pPr marL="803700" lvl="3" indent="-342900">
              <a:spcAft>
                <a:spcPts val="0"/>
              </a:spcAft>
              <a:buFont typeface="+mj-lt"/>
              <a:buAutoNum type="alphaLcParenR"/>
            </a:pPr>
            <a:r>
              <a:rPr lang="en-GB" sz="1800" dirty="0">
                <a:latin typeface="Arial" panose="020B0604020202020204" pitchFamily="34" charset="0"/>
                <a:cs typeface="Arial" panose="020B0604020202020204" pitchFamily="34" charset="0"/>
              </a:rPr>
              <a:t>children’s* achievement and the extent to which they move-on to appropriate destinations   </a:t>
            </a:r>
          </a:p>
          <a:p>
            <a:pPr marL="803700" lvl="3" indent="-342900">
              <a:spcAft>
                <a:spcPts val="0"/>
              </a:spcAft>
              <a:buFont typeface="+mj-lt"/>
              <a:buAutoNum type="alphaLcParenR"/>
            </a:pPr>
            <a:endParaRPr lang="en-GB" sz="1800" dirty="0">
              <a:latin typeface="Arial" panose="020B0604020202020204" pitchFamily="34" charset="0"/>
              <a:cs typeface="Arial" panose="020B0604020202020204" pitchFamily="34" charset="0"/>
            </a:endParaRPr>
          </a:p>
          <a:p>
            <a:pPr lvl="2" indent="0">
              <a:spcAft>
                <a:spcPts val="0"/>
              </a:spcAft>
              <a:buNone/>
            </a:pPr>
            <a:r>
              <a:rPr lang="en-GB" sz="1800" dirty="0">
                <a:latin typeface="Arial" panose="020B0604020202020204" pitchFamily="34" charset="0"/>
                <a:cs typeface="Arial" panose="020B0604020202020204" pitchFamily="34" charset="0"/>
              </a:rPr>
              <a:t>*all children, with a spotlight on disadvantaged and SEND</a:t>
            </a:r>
          </a:p>
          <a:p>
            <a:pPr marL="516150" lvl="2" indent="-285750">
              <a:spcAft>
                <a:spcPts val="0"/>
              </a:spcAft>
            </a:pPr>
            <a:endParaRPr lang="en-GB" sz="1800" dirty="0">
              <a:latin typeface="Arial" panose="020B0604020202020204" pitchFamily="34" charset="0"/>
              <a:cs typeface="Arial" panose="020B0604020202020204" pitchFamily="34" charset="0"/>
            </a:endParaRPr>
          </a:p>
          <a:p>
            <a:pPr marL="516150" lvl="2" indent="-285750">
              <a:spcAft>
                <a:spcPts val="0"/>
              </a:spcAft>
            </a:pPr>
            <a:endParaRPr lang="en-GB" sz="1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25C1D07-B1EB-6598-D178-AC2030A5C022}"/>
              </a:ext>
            </a:extLst>
          </p:cNvPr>
          <p:cNvSpPr/>
          <p:nvPr/>
        </p:nvSpPr>
        <p:spPr bwMode="auto">
          <a:xfrm>
            <a:off x="5011" y="0"/>
            <a:ext cx="330349" cy="6858000"/>
          </a:xfrm>
          <a:prstGeom prst="rect">
            <a:avLst/>
          </a:prstGeom>
          <a:solidFill>
            <a:srgbClr val="E40037"/>
          </a:solidFill>
          <a:ln w="9525" cap="flat" cmpd="sng" algn="ctr">
            <a:solidFill>
              <a:srgbClr val="E400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5" name="Picture 4">
            <a:extLst>
              <a:ext uri="{FF2B5EF4-FFF2-40B4-BE49-F238E27FC236}">
                <a16:creationId xmlns:a16="http://schemas.microsoft.com/office/drawing/2014/main" id="{1C36A0FB-61A8-A9C9-D9C0-8A50EBA8E8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Tree>
    <p:extLst>
      <p:ext uri="{BB962C8B-B14F-4D97-AF65-F5344CB8AC3E}">
        <p14:creationId xmlns:p14="http://schemas.microsoft.com/office/powerpoint/2010/main" val="27193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3636" y="188640"/>
            <a:ext cx="7405200" cy="535212"/>
          </a:xfrm>
        </p:spPr>
        <p:txBody>
          <a:bodyPr/>
          <a:lstStyle/>
          <a:p>
            <a:r>
              <a:rPr lang="en-GB" sz="3200" dirty="0"/>
              <a:t>What have we done so far?</a:t>
            </a:r>
            <a:br>
              <a:rPr lang="en-GB" sz="3200" dirty="0"/>
            </a:br>
            <a:endParaRPr lang="en-GB" sz="3200" dirty="0"/>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6843" y="1484784"/>
            <a:ext cx="10884592" cy="4149725"/>
          </a:xfrm>
        </p:spPr>
        <p:txBody>
          <a:bodyPr/>
          <a:lstStyle/>
          <a:p>
            <a:pPr marL="516150" lvl="2" indent="-285750">
              <a:spcAft>
                <a:spcPts val="0"/>
              </a:spcAft>
            </a:pPr>
            <a:r>
              <a:rPr lang="en-GB" sz="1800" dirty="0">
                <a:latin typeface="Arial" panose="020B0604020202020204" pitchFamily="34" charset="0"/>
                <a:cs typeface="Arial" panose="020B0604020202020204" pitchFamily="34" charset="0"/>
              </a:rPr>
              <a:t>Developed a draft strategy, including:</a:t>
            </a:r>
          </a:p>
          <a:p>
            <a:pPr lvl="2" indent="0">
              <a:spcAft>
                <a:spcPts val="0"/>
              </a:spcAft>
              <a:buNone/>
            </a:pPr>
            <a:endParaRPr lang="en-GB" sz="1800" dirty="0">
              <a:latin typeface="Arial" panose="020B0604020202020204" pitchFamily="34" charset="0"/>
              <a:cs typeface="Arial" panose="020B0604020202020204" pitchFamily="34" charset="0"/>
            </a:endParaRPr>
          </a:p>
          <a:p>
            <a:pPr marL="746550" lvl="3" indent="-285750">
              <a:spcAft>
                <a:spcPts val="0"/>
              </a:spcAft>
            </a:pPr>
            <a:r>
              <a:rPr lang="en-GB" sz="1800" dirty="0">
                <a:latin typeface="Arial" panose="020B0604020202020204" pitchFamily="34" charset="0"/>
                <a:cs typeface="Arial" panose="020B0604020202020204" pitchFamily="34" charset="0"/>
              </a:rPr>
              <a:t>a </a:t>
            </a:r>
            <a:r>
              <a:rPr lang="en-GB" sz="1800" b="1" u="sng" dirty="0">
                <a:latin typeface="Arial" panose="020B0604020202020204" pitchFamily="34" charset="0"/>
                <a:cs typeface="Arial" panose="020B0604020202020204" pitchFamily="34" charset="0"/>
              </a:rPr>
              <a:t>position</a:t>
            </a:r>
            <a:r>
              <a:rPr lang="en-GB" sz="1800" dirty="0">
                <a:latin typeface="Arial" panose="020B0604020202020204" pitchFamily="34" charset="0"/>
                <a:cs typeface="Arial" panose="020B0604020202020204" pitchFamily="34" charset="0"/>
              </a:rPr>
              <a:t> statement (with links to the local and national context)</a:t>
            </a:r>
          </a:p>
          <a:p>
            <a:pPr marL="746550" lvl="3" indent="-285750">
              <a:spcAft>
                <a:spcPts val="0"/>
              </a:spcAft>
            </a:pPr>
            <a:endParaRPr lang="en-GB" sz="1800" dirty="0">
              <a:latin typeface="Arial" panose="020B0604020202020204" pitchFamily="34" charset="0"/>
              <a:cs typeface="Arial" panose="020B0604020202020204" pitchFamily="34" charset="0"/>
            </a:endParaRPr>
          </a:p>
          <a:p>
            <a:pPr marL="746550" lvl="3" indent="-285750">
              <a:spcAft>
                <a:spcPts val="0"/>
              </a:spcAft>
            </a:pPr>
            <a:r>
              <a:rPr lang="en-GB" sz="1800" dirty="0">
                <a:latin typeface="Arial" panose="020B0604020202020204" pitchFamily="34" charset="0"/>
                <a:cs typeface="Arial" panose="020B0604020202020204" pitchFamily="34" charset="0"/>
              </a:rPr>
              <a:t>our </a:t>
            </a:r>
            <a:r>
              <a:rPr lang="en-GB" sz="1800" b="1" u="sng" dirty="0">
                <a:latin typeface="Arial" panose="020B0604020202020204" pitchFamily="34" charset="0"/>
                <a:cs typeface="Arial" panose="020B0604020202020204" pitchFamily="34" charset="0"/>
              </a:rPr>
              <a:t>vision</a:t>
            </a:r>
            <a:r>
              <a:rPr lang="en-GB" sz="1800" dirty="0">
                <a:latin typeface="Arial" panose="020B0604020202020204" pitchFamily="34" charset="0"/>
                <a:cs typeface="Arial" panose="020B0604020202020204" pitchFamily="34" charset="0"/>
              </a:rPr>
              <a:t> for an inclusive system</a:t>
            </a:r>
          </a:p>
          <a:p>
            <a:pPr marL="746550" lvl="3" indent="-285750">
              <a:spcAft>
                <a:spcPts val="0"/>
              </a:spcAft>
            </a:pPr>
            <a:endParaRPr lang="en-GB" sz="1800" dirty="0">
              <a:latin typeface="Arial" panose="020B0604020202020204" pitchFamily="34" charset="0"/>
              <a:cs typeface="Arial" panose="020B0604020202020204" pitchFamily="34" charset="0"/>
            </a:endParaRPr>
          </a:p>
          <a:p>
            <a:pPr marL="746550" lvl="3" indent="-285750">
              <a:spcAft>
                <a:spcPts val="0"/>
              </a:spcAft>
            </a:pPr>
            <a:r>
              <a:rPr lang="en-GB" sz="1800" dirty="0">
                <a:latin typeface="Arial" panose="020B0604020202020204" pitchFamily="34" charset="0"/>
                <a:cs typeface="Arial" panose="020B0604020202020204" pitchFamily="34" charset="0"/>
              </a:rPr>
              <a:t>our response (</a:t>
            </a:r>
            <a:r>
              <a:rPr lang="en-GB" sz="1800" b="1" u="sng" dirty="0">
                <a:latin typeface="Arial" panose="020B0604020202020204" pitchFamily="34" charset="0"/>
                <a:cs typeface="Arial" panose="020B0604020202020204" pitchFamily="34" charset="0"/>
              </a:rPr>
              <a:t>commitments</a:t>
            </a:r>
            <a:r>
              <a:rPr lang="en-GB" sz="1800" dirty="0">
                <a:latin typeface="Arial" panose="020B0604020202020204" pitchFamily="34" charset="0"/>
                <a:cs typeface="Arial" panose="020B0604020202020204" pitchFamily="34" charset="0"/>
              </a:rPr>
              <a:t>) </a:t>
            </a:r>
          </a:p>
          <a:p>
            <a:pPr marL="746550" lvl="3" indent="-285750">
              <a:spcAft>
                <a:spcPts val="0"/>
              </a:spcAft>
            </a:pPr>
            <a:endParaRPr lang="en-GB" sz="1800" dirty="0">
              <a:latin typeface="Arial" panose="020B0604020202020204" pitchFamily="34" charset="0"/>
              <a:cs typeface="Arial" panose="020B0604020202020204" pitchFamily="34" charset="0"/>
            </a:endParaRPr>
          </a:p>
          <a:p>
            <a:pPr marL="516150" lvl="2" indent="-285750">
              <a:spcAft>
                <a:spcPts val="0"/>
              </a:spcAft>
            </a:pPr>
            <a:r>
              <a:rPr lang="en-GB" sz="1800" dirty="0">
                <a:latin typeface="Arial" panose="020B0604020202020204" pitchFamily="34" charset="0"/>
                <a:cs typeface="Arial" panose="020B0604020202020204" pitchFamily="34" charset="0"/>
              </a:rPr>
              <a:t>Revised and updated the draft position, vision and commitments in collaboration with Andrew Smith and Andy Hodgkinson</a:t>
            </a:r>
          </a:p>
          <a:p>
            <a:pPr marL="516150" lvl="2" indent="-285750">
              <a:spcAft>
                <a:spcPts val="0"/>
              </a:spcAft>
            </a:pPr>
            <a:endParaRPr lang="en-GB" sz="1800" dirty="0">
              <a:latin typeface="Arial" panose="020B0604020202020204" pitchFamily="34" charset="0"/>
              <a:cs typeface="Arial" panose="020B0604020202020204" pitchFamily="34" charset="0"/>
            </a:endParaRPr>
          </a:p>
          <a:p>
            <a:pPr marL="516150" lvl="2" indent="-285750">
              <a:spcAft>
                <a:spcPts val="0"/>
              </a:spcAft>
            </a:pPr>
            <a:r>
              <a:rPr lang="en-GB" sz="1800" dirty="0">
                <a:latin typeface="Arial" panose="020B0604020202020204" pitchFamily="34" charset="0"/>
                <a:cs typeface="Arial" panose="020B0604020202020204" pitchFamily="34" charset="0"/>
              </a:rPr>
              <a:t>In conjunction with Marc Rowland, incorporated the Disadvantaged Strategy within the Inclusion Strategy</a:t>
            </a:r>
          </a:p>
          <a:p>
            <a:pPr marL="516150" lvl="2" indent="-285750">
              <a:spcAft>
                <a:spcPts val="0"/>
              </a:spcAft>
            </a:pPr>
            <a:endParaRPr lang="en-GB" sz="1800" dirty="0">
              <a:latin typeface="Arial" panose="020B0604020202020204" pitchFamily="34" charset="0"/>
              <a:cs typeface="Arial" panose="020B0604020202020204" pitchFamily="34" charset="0"/>
            </a:endParaRPr>
          </a:p>
          <a:p>
            <a:pPr marL="516150" lvl="2" indent="-285750">
              <a:spcAft>
                <a:spcPts val="0"/>
              </a:spcAft>
            </a:pPr>
            <a:r>
              <a:rPr lang="en-GB" sz="1800" dirty="0">
                <a:latin typeface="Arial" panose="020B0604020202020204" pitchFamily="34" charset="0"/>
                <a:cs typeface="Arial" panose="020B0604020202020204" pitchFamily="34" charset="0"/>
              </a:rPr>
              <a:t>Developed and piloted Inclusion Reviews (aligned to the vision)</a:t>
            </a:r>
          </a:p>
          <a:p>
            <a:pPr marL="516150" lvl="2" indent="-285750">
              <a:spcAft>
                <a:spcPts val="0"/>
              </a:spcAft>
            </a:pPr>
            <a:endParaRPr lang="en-GB" sz="1800" dirty="0">
              <a:latin typeface="Arial" panose="020B0604020202020204" pitchFamily="34" charset="0"/>
              <a:cs typeface="Arial" panose="020B0604020202020204" pitchFamily="34" charset="0"/>
            </a:endParaRPr>
          </a:p>
          <a:p>
            <a:pPr marL="516150" lvl="2" indent="-285750">
              <a:spcAft>
                <a:spcPts val="0"/>
              </a:spcAft>
            </a:pPr>
            <a:r>
              <a:rPr lang="en-GB" sz="1800" dirty="0">
                <a:latin typeface="Arial" panose="020B0604020202020204" pitchFamily="34" charset="0"/>
                <a:cs typeface="Arial" panose="020B0604020202020204" pitchFamily="34" charset="0"/>
              </a:rPr>
              <a:t>Currently aligning the Inclusion Framework to the vision</a:t>
            </a:r>
          </a:p>
          <a:p>
            <a:pPr marL="516150" lvl="2" indent="-285750">
              <a:spcAft>
                <a:spcPts val="0"/>
              </a:spcAft>
            </a:pPr>
            <a:endParaRPr lang="en-GB" sz="1800" dirty="0">
              <a:latin typeface="Arial" panose="020B0604020202020204" pitchFamily="34" charset="0"/>
              <a:cs typeface="Arial" panose="020B0604020202020204" pitchFamily="34" charset="0"/>
            </a:endParaRPr>
          </a:p>
          <a:p>
            <a:pPr marL="516150" lvl="2" indent="-285750">
              <a:spcAft>
                <a:spcPts val="0"/>
              </a:spcAft>
            </a:pPr>
            <a:endParaRPr lang="en-GB" sz="1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03ED9DD-29DD-01F0-587A-D7D9D560D4F0}"/>
              </a:ext>
            </a:extLst>
          </p:cNvPr>
          <p:cNvSpPr/>
          <p:nvPr/>
        </p:nvSpPr>
        <p:spPr bwMode="auto">
          <a:xfrm>
            <a:off x="5011" y="0"/>
            <a:ext cx="330349" cy="6858000"/>
          </a:xfrm>
          <a:prstGeom prst="rect">
            <a:avLst/>
          </a:prstGeom>
          <a:solidFill>
            <a:srgbClr val="E40037"/>
          </a:solidFill>
          <a:ln w="9525" cap="flat" cmpd="sng" algn="ctr">
            <a:solidFill>
              <a:srgbClr val="E400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5" name="Picture 4">
            <a:extLst>
              <a:ext uri="{FF2B5EF4-FFF2-40B4-BE49-F238E27FC236}">
                <a16:creationId xmlns:a16="http://schemas.microsoft.com/office/drawing/2014/main" id="{4BBEE101-9CC2-34CD-F00D-DA36195250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Tree>
    <p:extLst>
      <p:ext uri="{BB962C8B-B14F-4D97-AF65-F5344CB8AC3E}">
        <p14:creationId xmlns:p14="http://schemas.microsoft.com/office/powerpoint/2010/main" val="35483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0000" y="188640"/>
            <a:ext cx="8984956" cy="1065091"/>
          </a:xfrm>
        </p:spPr>
        <p:txBody>
          <a:bodyPr/>
          <a:lstStyle/>
          <a:p>
            <a:r>
              <a:rPr lang="en-GB" sz="3200" dirty="0"/>
              <a:t>A word on inclusion reviews</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437680" y="1253731"/>
            <a:ext cx="11316640" cy="4149725"/>
          </a:xfrm>
        </p:spPr>
        <p:txBody>
          <a:bodyPr/>
          <a:lstStyle/>
          <a:p>
            <a:pPr lvl="1">
              <a:spcAft>
                <a:spcPts val="0"/>
              </a:spcAft>
            </a:pPr>
            <a:r>
              <a:rPr lang="en-GB" sz="1800" b="1" u="sng" dirty="0">
                <a:latin typeface="Arial" panose="020B0604020202020204" pitchFamily="34" charset="0"/>
                <a:cs typeface="Arial" panose="020B0604020202020204" pitchFamily="34" charset="0"/>
              </a:rPr>
              <a:t>Development </a:t>
            </a:r>
          </a:p>
          <a:p>
            <a:pPr marL="516150" lvl="2" indent="-285750">
              <a:spcAft>
                <a:spcPts val="0"/>
              </a:spcAft>
            </a:pPr>
            <a:r>
              <a:rPr lang="en-GB" sz="1800" dirty="0">
                <a:latin typeface="Arial" panose="020B0604020202020204" pitchFamily="34" charset="0"/>
                <a:cs typeface="Arial" panose="020B0604020202020204" pitchFamily="34" charset="0"/>
              </a:rPr>
              <a:t>Developed form the original first section of the Ordinarily Available</a:t>
            </a:r>
          </a:p>
          <a:p>
            <a:pPr marL="516150" lvl="2" indent="-285750">
              <a:spcAft>
                <a:spcPts val="0"/>
              </a:spcAft>
            </a:pPr>
            <a:r>
              <a:rPr lang="en-GB" sz="1800" dirty="0">
                <a:latin typeface="Arial" panose="020B0604020202020204" pitchFamily="34" charset="0"/>
                <a:cs typeface="Arial" panose="020B0604020202020204" pitchFamily="34" charset="0"/>
              </a:rPr>
              <a:t>Phase 1 pilots completed during Autumn 2022</a:t>
            </a:r>
          </a:p>
          <a:p>
            <a:pPr marL="516150" lvl="2" indent="-285750">
              <a:spcAft>
                <a:spcPts val="0"/>
              </a:spcAft>
            </a:pPr>
            <a:r>
              <a:rPr lang="en-GB" sz="1800" dirty="0">
                <a:latin typeface="Arial" panose="020B0604020202020204" pitchFamily="34" charset="0"/>
                <a:cs typeface="Arial" panose="020B0604020202020204" pitchFamily="34" charset="0"/>
              </a:rPr>
              <a:t>Phase 2 pilots (revised on feedback from the initial pilots and grounded in: TPP; Ordinarily Available; Inclusion Framework; Multi-Schools Council; Disadvantage Strategy; SEND Strategy) completed during Spring 2023</a:t>
            </a:r>
          </a:p>
          <a:p>
            <a:pPr marL="516150" lvl="2" indent="-285750">
              <a:spcAft>
                <a:spcPts val="0"/>
              </a:spcAft>
            </a:pPr>
            <a:r>
              <a:rPr lang="en-GB" sz="1800" dirty="0">
                <a:latin typeface="Arial" panose="020B0604020202020204" pitchFamily="34" charset="0"/>
                <a:cs typeface="Arial" panose="020B0604020202020204" pitchFamily="34" charset="0"/>
              </a:rPr>
              <a:t>Phase 3 pilots (with further revisions and developed for different size schools) ongoing</a:t>
            </a:r>
          </a:p>
          <a:p>
            <a:pPr marL="516150" lvl="2" indent="-285750">
              <a:spcAft>
                <a:spcPts val="0"/>
              </a:spcAft>
            </a:pPr>
            <a:r>
              <a:rPr lang="en-GB" sz="1800" dirty="0">
                <a:latin typeface="Arial" panose="020B0604020202020204" pitchFamily="34" charset="0"/>
                <a:cs typeface="Arial" panose="020B0604020202020204" pitchFamily="34" charset="0"/>
              </a:rPr>
              <a:t>Schools that have been part of the pilots: Clacton Coastal Academy, Helena Romanes School, William de Ferrers, Chelmer Valley, Maltings Academy</a:t>
            </a:r>
          </a:p>
          <a:p>
            <a:pPr lvl="3" indent="0">
              <a:spcAft>
                <a:spcPts val="0"/>
              </a:spcAft>
              <a:buNone/>
            </a:pPr>
            <a:endParaRPr lang="en-GB" sz="1800" dirty="0">
              <a:latin typeface="Arial" panose="020B0604020202020204" pitchFamily="34" charset="0"/>
              <a:cs typeface="Arial" panose="020B0604020202020204" pitchFamily="34" charset="0"/>
            </a:endParaRPr>
          </a:p>
          <a:p>
            <a:pPr marL="460375" lvl="3" indent="-460375">
              <a:spcAft>
                <a:spcPts val="0"/>
              </a:spcAft>
              <a:buNone/>
            </a:pPr>
            <a:r>
              <a:rPr lang="en-GB" sz="1800" b="1" u="sng" dirty="0">
                <a:latin typeface="Arial" panose="020B0604020202020204" pitchFamily="34" charset="0"/>
                <a:cs typeface="Arial" panose="020B0604020202020204" pitchFamily="34" charset="0"/>
              </a:rPr>
              <a:t>Review foci</a:t>
            </a:r>
          </a:p>
          <a:p>
            <a:pPr marL="573300" lvl="2" indent="-342900">
              <a:spcAft>
                <a:spcPts val="0"/>
              </a:spcAft>
            </a:pPr>
            <a:r>
              <a:rPr lang="en-GB" sz="1800" dirty="0">
                <a:latin typeface="Arial" panose="020B0604020202020204" pitchFamily="34" charset="0"/>
                <a:cs typeface="Arial" panose="020B0604020202020204" pitchFamily="34" charset="0"/>
              </a:rPr>
              <a:t>Culture, values, and ethos</a:t>
            </a:r>
          </a:p>
          <a:p>
            <a:pPr marL="573300" lvl="2" indent="-342900">
              <a:spcAft>
                <a:spcPts val="0"/>
              </a:spcAft>
            </a:pPr>
            <a:r>
              <a:rPr lang="en-GB" sz="1800" dirty="0">
                <a:latin typeface="Arial" panose="020B0604020202020204" pitchFamily="34" charset="0"/>
                <a:cs typeface="Arial" panose="020B0604020202020204" pitchFamily="34" charset="0"/>
              </a:rPr>
              <a:t>Pillar 1: relationships and wellbeing</a:t>
            </a:r>
          </a:p>
          <a:p>
            <a:pPr marL="573300" lvl="2" indent="-342900">
              <a:spcAft>
                <a:spcPts val="0"/>
              </a:spcAft>
            </a:pPr>
            <a:r>
              <a:rPr lang="en-GB" sz="1800" dirty="0">
                <a:latin typeface="Arial" panose="020B0604020202020204" pitchFamily="34" charset="0"/>
                <a:cs typeface="Arial" panose="020B0604020202020204" pitchFamily="34" charset="0"/>
              </a:rPr>
              <a:t>Pillar 2: attending and participating</a:t>
            </a:r>
          </a:p>
          <a:p>
            <a:pPr marL="573300" lvl="2" indent="-342900">
              <a:spcAft>
                <a:spcPts val="0"/>
              </a:spcAft>
            </a:pPr>
            <a:r>
              <a:rPr lang="en-GB" sz="1800" dirty="0">
                <a:latin typeface="Arial" panose="020B0604020202020204" pitchFamily="34" charset="0"/>
                <a:cs typeface="Arial" panose="020B0604020202020204" pitchFamily="34" charset="0"/>
              </a:rPr>
              <a:t>Pillar 3: achieving and moving-on </a:t>
            </a:r>
          </a:p>
          <a:p>
            <a:pPr lvl="2" indent="0">
              <a:spcAft>
                <a:spcPts val="0"/>
              </a:spcAft>
              <a:buNone/>
            </a:pPr>
            <a:endParaRPr lang="en-GB" sz="1800" dirty="0">
              <a:latin typeface="Arial" panose="020B0604020202020204" pitchFamily="34" charset="0"/>
              <a:cs typeface="Arial" panose="020B0604020202020204" pitchFamily="34" charset="0"/>
            </a:endParaRPr>
          </a:p>
          <a:p>
            <a:pPr marL="460375" lvl="3" indent="-460375">
              <a:spcAft>
                <a:spcPts val="0"/>
              </a:spcAft>
              <a:buNone/>
            </a:pPr>
            <a:r>
              <a:rPr lang="en-GB" sz="1800" b="1" u="sng" dirty="0">
                <a:latin typeface="Arial" panose="020B0604020202020204" pitchFamily="34" charset="0"/>
                <a:cs typeface="Arial" panose="020B0604020202020204" pitchFamily="34" charset="0"/>
              </a:rPr>
              <a:t>Broader system join-up</a:t>
            </a:r>
          </a:p>
          <a:p>
            <a:pPr marL="573300" lvl="2" indent="-342900">
              <a:spcAft>
                <a:spcPts val="0"/>
              </a:spcAft>
            </a:pPr>
            <a:r>
              <a:rPr lang="en-GB" sz="1800" dirty="0">
                <a:latin typeface="Arial" panose="020B0604020202020204" pitchFamily="34" charset="0"/>
                <a:cs typeface="Arial" panose="020B0604020202020204" pitchFamily="34" charset="0"/>
              </a:rPr>
              <a:t>As well as being strongly inclusive in focus, it also tightly aligns to Ofsted’s Education Inspection Framework and the DfE </a:t>
            </a:r>
            <a:r>
              <a:rPr lang="en-GB" sz="1800" i="1" dirty="0">
                <a:latin typeface="Arial" panose="020B0604020202020204" pitchFamily="34" charset="0"/>
                <a:cs typeface="Arial" panose="020B0604020202020204" pitchFamily="34" charset="0"/>
              </a:rPr>
              <a:t>Descriptions for High quality and Inclusive Education</a:t>
            </a:r>
            <a:r>
              <a:rPr lang="en-GB" sz="1800" dirty="0">
                <a:latin typeface="Arial" panose="020B0604020202020204" pitchFamily="34" charset="0"/>
                <a:cs typeface="Arial" panose="020B0604020202020204" pitchFamily="34" charset="0"/>
              </a:rPr>
              <a:t>.</a:t>
            </a:r>
          </a:p>
          <a:p>
            <a:pPr marL="803700" lvl="3" indent="-342900">
              <a:spcAft>
                <a:spcPts val="0"/>
              </a:spcAft>
              <a:buFont typeface="+mj-lt"/>
              <a:buAutoNum type="arabicPeriod"/>
            </a:pPr>
            <a:endParaRPr lang="en-GB" sz="1800" dirty="0">
              <a:latin typeface="Arial" panose="020B0604020202020204" pitchFamily="34" charset="0"/>
              <a:cs typeface="Arial" panose="020B0604020202020204" pitchFamily="34" charset="0"/>
            </a:endParaRPr>
          </a:p>
          <a:p>
            <a:pPr marL="516150" lvl="2" indent="-285750">
              <a:spcAft>
                <a:spcPts val="0"/>
              </a:spcAft>
            </a:pPr>
            <a:endParaRPr lang="en-GB" sz="1800" dirty="0">
              <a:latin typeface="Arial" panose="020B0604020202020204" pitchFamily="34" charset="0"/>
              <a:cs typeface="Arial" panose="020B0604020202020204" pitchFamily="34" charset="0"/>
            </a:endParaRPr>
          </a:p>
          <a:p>
            <a:pPr lvl="2" indent="0">
              <a:spcAft>
                <a:spcPts val="0"/>
              </a:spcAft>
              <a:buNone/>
            </a:pPr>
            <a:endParaRPr lang="en-GB" sz="1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A1564F-2D77-B09C-76BE-6BEC3941457F}"/>
              </a:ext>
            </a:extLst>
          </p:cNvPr>
          <p:cNvSpPr/>
          <p:nvPr/>
        </p:nvSpPr>
        <p:spPr bwMode="auto">
          <a:xfrm>
            <a:off x="5011" y="0"/>
            <a:ext cx="330349" cy="6858000"/>
          </a:xfrm>
          <a:prstGeom prst="rect">
            <a:avLst/>
          </a:prstGeom>
          <a:solidFill>
            <a:srgbClr val="E40037"/>
          </a:solidFill>
          <a:ln w="9525" cap="flat" cmpd="sng" algn="ctr">
            <a:solidFill>
              <a:srgbClr val="E400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5" name="Picture 4">
            <a:extLst>
              <a:ext uri="{FF2B5EF4-FFF2-40B4-BE49-F238E27FC236}">
                <a16:creationId xmlns:a16="http://schemas.microsoft.com/office/drawing/2014/main" id="{A22A2803-6A74-DA35-8680-B29889FFDE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Tree>
    <p:extLst>
      <p:ext uri="{BB962C8B-B14F-4D97-AF65-F5344CB8AC3E}">
        <p14:creationId xmlns:p14="http://schemas.microsoft.com/office/powerpoint/2010/main" val="20969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E6210406-AC77-63F9-AD4D-F0981E5B9FBD}"/>
              </a:ext>
            </a:extLst>
          </p:cNvPr>
          <p:cNvSpPr/>
          <p:nvPr/>
        </p:nvSpPr>
        <p:spPr>
          <a:xfrm>
            <a:off x="821707" y="127622"/>
            <a:ext cx="7088612" cy="15939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8C5134C-EFC5-21AF-E7CE-E2658AD68FB4}"/>
              </a:ext>
            </a:extLst>
          </p:cNvPr>
          <p:cNvSpPr/>
          <p:nvPr/>
        </p:nvSpPr>
        <p:spPr>
          <a:xfrm>
            <a:off x="832807" y="1835869"/>
            <a:ext cx="1258349" cy="2870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CCA82BB5-E48F-2DB7-6DD6-CD33EDDF4C92}"/>
              </a:ext>
            </a:extLst>
          </p:cNvPr>
          <p:cNvSpPr/>
          <p:nvPr/>
        </p:nvSpPr>
        <p:spPr>
          <a:xfrm>
            <a:off x="2772064" y="1835869"/>
            <a:ext cx="1258349" cy="2870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FAE4816E-226B-1A5F-0AE4-4D399505B96A}"/>
              </a:ext>
            </a:extLst>
          </p:cNvPr>
          <p:cNvSpPr/>
          <p:nvPr/>
        </p:nvSpPr>
        <p:spPr>
          <a:xfrm>
            <a:off x="4711321" y="1835869"/>
            <a:ext cx="1258349" cy="2870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63C33BD-2E46-15A5-8DA7-14D9D6758D3A}"/>
              </a:ext>
            </a:extLst>
          </p:cNvPr>
          <p:cNvSpPr/>
          <p:nvPr/>
        </p:nvSpPr>
        <p:spPr>
          <a:xfrm>
            <a:off x="6650577" y="1835869"/>
            <a:ext cx="1258349" cy="2870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84151B3-BE0A-2281-20DC-D4186822B349}"/>
              </a:ext>
            </a:extLst>
          </p:cNvPr>
          <p:cNvSpPr/>
          <p:nvPr/>
        </p:nvSpPr>
        <p:spPr>
          <a:xfrm>
            <a:off x="832807" y="4758251"/>
            <a:ext cx="7076119" cy="886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3CF3CF3-C2FA-AFDD-F33C-04D7717D958B}"/>
              </a:ext>
            </a:extLst>
          </p:cNvPr>
          <p:cNvSpPr/>
          <p:nvPr/>
        </p:nvSpPr>
        <p:spPr>
          <a:xfrm>
            <a:off x="832806" y="5676986"/>
            <a:ext cx="2323751" cy="89516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EB14DF5-8CDC-9D30-FDE8-A93E14719B0E}"/>
              </a:ext>
            </a:extLst>
          </p:cNvPr>
          <p:cNvSpPr/>
          <p:nvPr/>
        </p:nvSpPr>
        <p:spPr>
          <a:xfrm>
            <a:off x="3213182" y="5685375"/>
            <a:ext cx="2323751" cy="88678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0440560-285F-F046-FEC5-B9831D893842}"/>
              </a:ext>
            </a:extLst>
          </p:cNvPr>
          <p:cNvSpPr/>
          <p:nvPr/>
        </p:nvSpPr>
        <p:spPr>
          <a:xfrm>
            <a:off x="5586573" y="5685374"/>
            <a:ext cx="2323751" cy="88678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9009278-4F32-301E-4ED6-33CA8E956A88}"/>
              </a:ext>
            </a:extLst>
          </p:cNvPr>
          <p:cNvSpPr txBox="1"/>
          <p:nvPr/>
        </p:nvSpPr>
        <p:spPr>
          <a:xfrm>
            <a:off x="3076107" y="1068697"/>
            <a:ext cx="2579811" cy="51391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S PGothic" pitchFamily="34" charset="-128"/>
                <a:cs typeface="+mn-cs"/>
              </a:rPr>
              <a:t>Equity and excellence for 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a:ea typeface="MS PGothic" pitchFamily="34" charset="-128"/>
                <a:cs typeface="+mn-cs"/>
              </a:rPr>
              <a:t>(with a spotlight on SEND and Disadvantage)</a:t>
            </a:r>
            <a:endParaRPr kumimoji="0" lang="en-GB" sz="1000" b="0" i="0" u="none" strike="noStrike" kern="1200" cap="none" spc="0" normalizeH="0" baseline="0" noProof="0" dirty="0">
              <a:ln>
                <a:noFill/>
              </a:ln>
              <a:solidFill>
                <a:srgbClr val="000000"/>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
        <p:nvSpPr>
          <p:cNvPr id="17" name="TextBox 16">
            <a:extLst>
              <a:ext uri="{FF2B5EF4-FFF2-40B4-BE49-F238E27FC236}">
                <a16:creationId xmlns:a16="http://schemas.microsoft.com/office/drawing/2014/main" id="{21BE6121-A632-62F6-5B4A-FF9C7A3B9736}"/>
              </a:ext>
            </a:extLst>
          </p:cNvPr>
          <p:cNvSpPr txBox="1"/>
          <p:nvPr/>
        </p:nvSpPr>
        <p:spPr>
          <a:xfrm rot="5400000">
            <a:off x="189590" y="3014087"/>
            <a:ext cx="2579811" cy="51391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Understanding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 contexts and cohorts</a:t>
            </a:r>
            <a:endParaRPr kumimoji="0" lang="en-GB" sz="16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
        <p:nvSpPr>
          <p:cNvPr id="18" name="TextBox 17">
            <a:extLst>
              <a:ext uri="{FF2B5EF4-FFF2-40B4-BE49-F238E27FC236}">
                <a16:creationId xmlns:a16="http://schemas.microsoft.com/office/drawing/2014/main" id="{3F928A8F-F709-6E4C-BF69-B84B873E0E71}"/>
              </a:ext>
            </a:extLst>
          </p:cNvPr>
          <p:cNvSpPr txBox="1"/>
          <p:nvPr/>
        </p:nvSpPr>
        <p:spPr>
          <a:xfrm rot="5400000">
            <a:off x="2121676" y="2746052"/>
            <a:ext cx="2579811" cy="103631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Relationships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 wellbeing</a:t>
            </a:r>
            <a:endParaRPr kumimoji="0" lang="en-GB" sz="14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
        <p:nvSpPr>
          <p:cNvPr id="19" name="TextBox 18">
            <a:extLst>
              <a:ext uri="{FF2B5EF4-FFF2-40B4-BE49-F238E27FC236}">
                <a16:creationId xmlns:a16="http://schemas.microsoft.com/office/drawing/2014/main" id="{183BBADB-2C9C-10E3-60FA-13655C453CC8}"/>
              </a:ext>
            </a:extLst>
          </p:cNvPr>
          <p:cNvSpPr txBox="1"/>
          <p:nvPr/>
        </p:nvSpPr>
        <p:spPr>
          <a:xfrm rot="5400000">
            <a:off x="4097170" y="2780450"/>
            <a:ext cx="2579811" cy="963947"/>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Attending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 participating</a:t>
            </a:r>
            <a:endParaRPr kumimoji="0" lang="en-GB" sz="14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
        <p:nvSpPr>
          <p:cNvPr id="20" name="TextBox 19">
            <a:extLst>
              <a:ext uri="{FF2B5EF4-FFF2-40B4-BE49-F238E27FC236}">
                <a16:creationId xmlns:a16="http://schemas.microsoft.com/office/drawing/2014/main" id="{5840DC56-33EE-1C41-EEB5-6B550B60F9F3}"/>
              </a:ext>
            </a:extLst>
          </p:cNvPr>
          <p:cNvSpPr txBox="1"/>
          <p:nvPr/>
        </p:nvSpPr>
        <p:spPr>
          <a:xfrm rot="5400000">
            <a:off x="6004484" y="2973534"/>
            <a:ext cx="2579811" cy="51391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Achieving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 moving-on</a:t>
            </a:r>
            <a:endParaRPr kumimoji="0" lang="en-GB" sz="14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
        <p:nvSpPr>
          <p:cNvPr id="21" name="TextBox 20">
            <a:extLst>
              <a:ext uri="{FF2B5EF4-FFF2-40B4-BE49-F238E27FC236}">
                <a16:creationId xmlns:a16="http://schemas.microsoft.com/office/drawing/2014/main" id="{937AB770-3844-4666-99CC-FAD33BB1E276}"/>
              </a:ext>
            </a:extLst>
          </p:cNvPr>
          <p:cNvSpPr txBox="1"/>
          <p:nvPr/>
        </p:nvSpPr>
        <p:spPr>
          <a:xfrm>
            <a:off x="3080960" y="4927121"/>
            <a:ext cx="2579811" cy="51391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S PGothic" pitchFamily="34" charset="-128"/>
                <a:cs typeface="+mn-cs"/>
              </a:rPr>
              <a:t>Vision</a:t>
            </a:r>
          </a:p>
        </p:txBody>
      </p:sp>
      <p:sp>
        <p:nvSpPr>
          <p:cNvPr id="23" name="TextBox 22">
            <a:extLst>
              <a:ext uri="{FF2B5EF4-FFF2-40B4-BE49-F238E27FC236}">
                <a16:creationId xmlns:a16="http://schemas.microsoft.com/office/drawing/2014/main" id="{1B7AD424-5568-3605-EC26-339E0D18AA0F}"/>
              </a:ext>
            </a:extLst>
          </p:cNvPr>
          <p:cNvSpPr txBox="1"/>
          <p:nvPr/>
        </p:nvSpPr>
        <p:spPr>
          <a:xfrm>
            <a:off x="1104900" y="5614628"/>
            <a:ext cx="1784315" cy="101149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dirty="0">
                <a:ln>
                  <a:noFill/>
                </a:ln>
                <a:effectLst/>
                <a:uLnTx/>
                <a:uFillTx/>
                <a:latin typeface="Calibri"/>
                <a:ea typeface="MS PGothic" pitchFamily="34" charset="-128"/>
                <a:cs typeface="+mn-cs"/>
              </a:rPr>
              <a:t>Ordinarily Available</a:t>
            </a:r>
            <a:endParaRPr kumimoji="0" lang="en-GB" sz="1800" b="1" i="0" u="none" strike="noStrike" kern="1200" cap="none" spc="0" normalizeH="0" baseline="0" noProof="0" dirty="0">
              <a:ln>
                <a:noFill/>
              </a:ln>
              <a:effectLst/>
              <a:uLnTx/>
              <a:uFillTx/>
              <a:latin typeface="Calibri"/>
              <a:ea typeface="MS PGothic" pitchFamily="34" charset="-128"/>
              <a:cs typeface="+mn-cs"/>
            </a:endParaRPr>
          </a:p>
        </p:txBody>
      </p:sp>
      <p:sp>
        <p:nvSpPr>
          <p:cNvPr id="24" name="TextBox 23">
            <a:extLst>
              <a:ext uri="{FF2B5EF4-FFF2-40B4-BE49-F238E27FC236}">
                <a16:creationId xmlns:a16="http://schemas.microsoft.com/office/drawing/2014/main" id="{AA7EE7D4-ACCD-25AC-B58A-09DCE96546A4}"/>
              </a:ext>
            </a:extLst>
          </p:cNvPr>
          <p:cNvSpPr txBox="1"/>
          <p:nvPr/>
        </p:nvSpPr>
        <p:spPr>
          <a:xfrm>
            <a:off x="5869051" y="5707918"/>
            <a:ext cx="1758793" cy="802529"/>
          </a:xfrm>
          <a:prstGeom prst="rect">
            <a:avLst/>
          </a:prstGeom>
          <a:solidFill>
            <a:schemeClr val="accent1">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dirty="0">
                <a:ln>
                  <a:noFill/>
                </a:ln>
                <a:effectLst/>
                <a:uLnTx/>
                <a:uFillTx/>
                <a:latin typeface="Calibri"/>
                <a:ea typeface="MS PGothic" pitchFamily="34" charset="-128"/>
                <a:cs typeface="+mn-cs"/>
              </a:rPr>
              <a:t>Disadvantage Strategy</a:t>
            </a:r>
            <a:endParaRPr kumimoji="0" lang="en-GB" sz="1800" b="1" i="0" u="none" strike="noStrike" kern="1200" cap="none" spc="0" normalizeH="0" baseline="0" noProof="0" dirty="0">
              <a:ln>
                <a:noFill/>
              </a:ln>
              <a:effectLst/>
              <a:uLnTx/>
              <a:uFillTx/>
              <a:latin typeface="Calibri"/>
              <a:ea typeface="MS PGothic" pitchFamily="34" charset="-128"/>
              <a:cs typeface="+mn-cs"/>
            </a:endParaRPr>
          </a:p>
        </p:txBody>
      </p:sp>
      <p:sp>
        <p:nvSpPr>
          <p:cNvPr id="25" name="TextBox 24">
            <a:extLst>
              <a:ext uri="{FF2B5EF4-FFF2-40B4-BE49-F238E27FC236}">
                <a16:creationId xmlns:a16="http://schemas.microsoft.com/office/drawing/2014/main" id="{AF2BA37B-85F2-59C8-BE15-7BA36FFB1E4F}"/>
              </a:ext>
            </a:extLst>
          </p:cNvPr>
          <p:cNvSpPr txBox="1"/>
          <p:nvPr/>
        </p:nvSpPr>
        <p:spPr>
          <a:xfrm>
            <a:off x="3706796" y="5734044"/>
            <a:ext cx="1305470" cy="80252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dirty="0">
                <a:ln>
                  <a:noFill/>
                </a:ln>
                <a:effectLst/>
                <a:uLnTx/>
                <a:uFillTx/>
                <a:latin typeface="Calibri"/>
                <a:ea typeface="MS PGothic" pitchFamily="34" charset="-128"/>
                <a:cs typeface="+mn-cs"/>
              </a:rPr>
              <a:t>TPP</a:t>
            </a:r>
            <a:endParaRPr kumimoji="0" lang="en-GB" sz="1800" b="1" i="0" u="none" strike="noStrike" kern="1200" cap="none" spc="0" normalizeH="0" baseline="0" noProof="0" dirty="0">
              <a:ln>
                <a:noFill/>
              </a:ln>
              <a:effectLst/>
              <a:uLnTx/>
              <a:uFillTx/>
              <a:latin typeface="Calibri"/>
              <a:ea typeface="MS PGothic" pitchFamily="34" charset="-128"/>
              <a:cs typeface="+mn-cs"/>
            </a:endParaRPr>
          </a:p>
        </p:txBody>
      </p:sp>
      <p:sp>
        <p:nvSpPr>
          <p:cNvPr id="56" name="TextBox 55">
            <a:extLst>
              <a:ext uri="{FF2B5EF4-FFF2-40B4-BE49-F238E27FC236}">
                <a16:creationId xmlns:a16="http://schemas.microsoft.com/office/drawing/2014/main" id="{AFB7638D-90AF-7A40-7A88-57A71AD2CF57}"/>
              </a:ext>
            </a:extLst>
          </p:cNvPr>
          <p:cNvSpPr txBox="1"/>
          <p:nvPr/>
        </p:nvSpPr>
        <p:spPr>
          <a:xfrm>
            <a:off x="8090788" y="4758251"/>
            <a:ext cx="3785526" cy="1778321"/>
          </a:xfrm>
          <a:prstGeom prst="rect">
            <a:avLst/>
          </a:prstGeom>
          <a:solidFill>
            <a:schemeClr val="accent1"/>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white"/>
                </a:solidFill>
                <a:effectLst/>
                <a:uLnTx/>
                <a:uFillTx/>
                <a:latin typeface="Calibri"/>
                <a:ea typeface="MS PGothic" pitchFamily="34" charset="-128"/>
                <a:cs typeface="+mn-cs"/>
              </a:rPr>
              <a:t>Enablers: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white"/>
              </a:solidFill>
              <a:effectLst/>
              <a:uLnTx/>
              <a:uFillTx/>
              <a:latin typeface="Calibri"/>
              <a:ea typeface="MS PGothic" pitchFamily="34"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Inclusion Framework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Inclusion Reviews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Coordinated offer of support for schools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Directorate-driven delivery plans for each commitment</a:t>
            </a:r>
          </a:p>
        </p:txBody>
      </p:sp>
      <p:sp>
        <p:nvSpPr>
          <p:cNvPr id="58" name="TextBox 57">
            <a:extLst>
              <a:ext uri="{FF2B5EF4-FFF2-40B4-BE49-F238E27FC236}">
                <a16:creationId xmlns:a16="http://schemas.microsoft.com/office/drawing/2014/main" id="{5F316BA3-42E4-B2CD-2803-2554BEE3B7D7}"/>
              </a:ext>
            </a:extLst>
          </p:cNvPr>
          <p:cNvSpPr txBox="1"/>
          <p:nvPr/>
        </p:nvSpPr>
        <p:spPr>
          <a:xfrm>
            <a:off x="8371113" y="703755"/>
            <a:ext cx="3385457" cy="226422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dirty="0">
                <a:ln>
                  <a:noFill/>
                </a:ln>
                <a:solidFill>
                  <a:srgbClr val="E40037"/>
                </a:solidFill>
                <a:effectLst/>
                <a:uLnTx/>
                <a:uFillTx/>
                <a:latin typeface="Calibri"/>
                <a:ea typeface="MS PGothic" pitchFamily="34" charset="-128"/>
                <a:cs typeface="+mn-cs"/>
              </a:rPr>
              <a:t>Bringing it together…</a:t>
            </a:r>
          </a:p>
        </p:txBody>
      </p:sp>
      <p:sp>
        <p:nvSpPr>
          <p:cNvPr id="2" name="Rectangle 1">
            <a:extLst>
              <a:ext uri="{FF2B5EF4-FFF2-40B4-BE49-F238E27FC236}">
                <a16:creationId xmlns:a16="http://schemas.microsoft.com/office/drawing/2014/main" id="{721788CB-4EA4-3A2B-435F-C446796FD55D}"/>
              </a:ext>
            </a:extLst>
          </p:cNvPr>
          <p:cNvSpPr/>
          <p:nvPr/>
        </p:nvSpPr>
        <p:spPr bwMode="auto">
          <a:xfrm>
            <a:off x="5011" y="0"/>
            <a:ext cx="330349" cy="6858000"/>
          </a:xfrm>
          <a:prstGeom prst="rect">
            <a:avLst/>
          </a:prstGeom>
          <a:solidFill>
            <a:srgbClr val="E40037"/>
          </a:solidFill>
          <a:ln w="9525" cap="flat" cmpd="sng" algn="ctr">
            <a:solidFill>
              <a:srgbClr val="E400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pic>
        <p:nvPicPr>
          <p:cNvPr id="3" name="Picture 2">
            <a:extLst>
              <a:ext uri="{FF2B5EF4-FFF2-40B4-BE49-F238E27FC236}">
                <a16:creationId xmlns:a16="http://schemas.microsoft.com/office/drawing/2014/main" id="{079F3E65-A689-697A-A1A3-AF7E441689B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Tree>
    <p:extLst>
      <p:ext uri="{BB962C8B-B14F-4D97-AF65-F5344CB8AC3E}">
        <p14:creationId xmlns:p14="http://schemas.microsoft.com/office/powerpoint/2010/main" val="53035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1BA47A-9AFF-4FB2-45A8-17DAAC1167D7}"/>
              </a:ext>
            </a:extLst>
          </p:cNvPr>
          <p:cNvSpPr txBox="1"/>
          <p:nvPr/>
        </p:nvSpPr>
        <p:spPr>
          <a:xfrm>
            <a:off x="875420" y="332656"/>
            <a:ext cx="1044116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SCHOOL COMMUNICATIONS UPDATE</a:t>
            </a:r>
          </a:p>
        </p:txBody>
      </p:sp>
      <p:sp>
        <p:nvSpPr>
          <p:cNvPr id="4" name="Rectangle 3">
            <a:extLst>
              <a:ext uri="{FF2B5EF4-FFF2-40B4-BE49-F238E27FC236}">
                <a16:creationId xmlns:a16="http://schemas.microsoft.com/office/drawing/2014/main" id="{E955D6FD-2F08-7F21-3246-22817719FB07}"/>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5" name="Picture 4" descr="Logo, icon&#10;&#10;Description automatically generated">
            <a:extLst>
              <a:ext uri="{FF2B5EF4-FFF2-40B4-BE49-F238E27FC236}">
                <a16:creationId xmlns:a16="http://schemas.microsoft.com/office/drawing/2014/main" id="{CAF54CE6-DF7A-12F1-6001-19335ED1A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212" y="6152249"/>
            <a:ext cx="1019175" cy="492465"/>
          </a:xfrm>
          <a:prstGeom prst="rect">
            <a:avLst/>
          </a:prstGeom>
          <a:ln>
            <a:solidFill>
              <a:schemeClr val="tx1"/>
            </a:solidFill>
          </a:ln>
        </p:spPr>
      </p:pic>
      <p:sp>
        <p:nvSpPr>
          <p:cNvPr id="2" name="TextBox 1">
            <a:extLst>
              <a:ext uri="{FF2B5EF4-FFF2-40B4-BE49-F238E27FC236}">
                <a16:creationId xmlns:a16="http://schemas.microsoft.com/office/drawing/2014/main" id="{CD278C4C-C859-3685-49EB-C041B7AB81AD}"/>
              </a:ext>
            </a:extLst>
          </p:cNvPr>
          <p:cNvSpPr txBox="1"/>
          <p:nvPr/>
        </p:nvSpPr>
        <p:spPr>
          <a:xfrm>
            <a:off x="875420" y="1795902"/>
            <a:ext cx="10837204" cy="3416320"/>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kumimoji="0" lang="en-GB" sz="2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At the EPHA Executive meeting on 24 May it was agreed that: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914400" lvl="1" indent="-457200">
              <a:buFont typeface="+mj-lt"/>
              <a:buAutoNum type="arabicPeriod"/>
              <a:defRPr/>
            </a:pPr>
            <a:r>
              <a:rPr kumimoji="0" lang="en-GB"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Internal ECC teams would be reminded about the protocol of including any generic all school wide communications via the </a:t>
            </a:r>
            <a:r>
              <a:rPr kumimoji="0" lang="en-GB"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weekly Monday director email</a:t>
            </a:r>
            <a:r>
              <a:rPr kumimoji="0" lang="en-GB"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and not directly to schools</a:t>
            </a:r>
          </a:p>
          <a:p>
            <a:pPr marL="914400" lvl="1" indent="-457200">
              <a:buFont typeface="+mj-lt"/>
              <a:buAutoNum type="arabicPeriod"/>
              <a:defRPr/>
            </a:pPr>
            <a:endParaRPr kumimoji="0" lang="en-GB"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914400" lvl="1" indent="-457200">
              <a:buFont typeface="+mj-lt"/>
              <a:buAutoNum type="arabicPeriod"/>
              <a:defRPr/>
            </a:pPr>
            <a:r>
              <a:rPr kumimoji="0" lang="en-GB"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EPHA and schools will work with the Local Authority to discuss  examples with Shamsun Noor </a:t>
            </a:r>
            <a:r>
              <a:rPr kumimoji="0" lang="en-GB"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where this practice is not being followed</a:t>
            </a:r>
          </a:p>
        </p:txBody>
      </p:sp>
      <p:pic>
        <p:nvPicPr>
          <p:cNvPr id="1026" name="Picture 2" descr="comms · Welcome to Digital Works Group">
            <a:extLst>
              <a:ext uri="{FF2B5EF4-FFF2-40B4-BE49-F238E27FC236}">
                <a16:creationId xmlns:a16="http://schemas.microsoft.com/office/drawing/2014/main" id="{C58C5FA9-6CC9-AD09-7A83-AB73E8519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0032" y="0"/>
            <a:ext cx="2278460" cy="227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0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5D6FD-2F08-7F21-3246-22817719FB07}"/>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5" name="Picture 4" descr="Logo, icon&#10;&#10;Description automatically generated">
            <a:extLst>
              <a:ext uri="{FF2B5EF4-FFF2-40B4-BE49-F238E27FC236}">
                <a16:creationId xmlns:a16="http://schemas.microsoft.com/office/drawing/2014/main" id="{CAF54CE6-DF7A-12F1-6001-19335ED1A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212" y="6152249"/>
            <a:ext cx="1019175" cy="492465"/>
          </a:xfrm>
          <a:prstGeom prst="rect">
            <a:avLst/>
          </a:prstGeom>
          <a:ln>
            <a:solidFill>
              <a:schemeClr val="tx1"/>
            </a:solidFill>
          </a:ln>
        </p:spPr>
      </p:pic>
      <p:sp>
        <p:nvSpPr>
          <p:cNvPr id="2" name="TextBox 1">
            <a:extLst>
              <a:ext uri="{FF2B5EF4-FFF2-40B4-BE49-F238E27FC236}">
                <a16:creationId xmlns:a16="http://schemas.microsoft.com/office/drawing/2014/main" id="{CD278C4C-C859-3685-49EB-C041B7AB81AD}"/>
              </a:ext>
            </a:extLst>
          </p:cNvPr>
          <p:cNvSpPr txBox="1"/>
          <p:nvPr/>
        </p:nvSpPr>
        <p:spPr>
          <a:xfrm>
            <a:off x="874086" y="2277406"/>
            <a:ext cx="10945216" cy="3046988"/>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ECC Schools Communications will work with services to try and establish </a:t>
            </a:r>
            <a:r>
              <a:rPr kumimoji="0" lang="en-GB" sz="2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an internal calendar of key milestone asks of schools </a:t>
            </a:r>
            <a:r>
              <a:rPr kumimoji="0" lang="en-GB" sz="2400" b="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e.g. census returns, budget closure etc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This is with the purpose of trying to </a:t>
            </a:r>
            <a:r>
              <a:rPr kumimoji="0" lang="en-GB" sz="2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avoid other less critical asks of schools at the same time as statutory returns</a:t>
            </a:r>
            <a:r>
              <a:rPr kumimoji="0" lang="en-GB" sz="2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as if multiple asks are made at the same time, this adds additional pressure onto schools and can mean that opportunities to participate in surveys etc are limited</a:t>
            </a:r>
          </a:p>
        </p:txBody>
      </p:sp>
      <p:sp>
        <p:nvSpPr>
          <p:cNvPr id="6" name="TextBox 5">
            <a:extLst>
              <a:ext uri="{FF2B5EF4-FFF2-40B4-BE49-F238E27FC236}">
                <a16:creationId xmlns:a16="http://schemas.microsoft.com/office/drawing/2014/main" id="{683F91B5-2AB6-3296-DD1E-0EE3DCEA11D6}"/>
              </a:ext>
            </a:extLst>
          </p:cNvPr>
          <p:cNvSpPr txBox="1"/>
          <p:nvPr/>
        </p:nvSpPr>
        <p:spPr>
          <a:xfrm>
            <a:off x="875420" y="332656"/>
            <a:ext cx="1044116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SCHOOL COMMUNICATIONS UPDATE (Contd.)</a:t>
            </a:r>
          </a:p>
        </p:txBody>
      </p:sp>
      <p:pic>
        <p:nvPicPr>
          <p:cNvPr id="3" name="Picture 2" descr="comms · Welcome to Digital Works Group">
            <a:extLst>
              <a:ext uri="{FF2B5EF4-FFF2-40B4-BE49-F238E27FC236}">
                <a16:creationId xmlns:a16="http://schemas.microsoft.com/office/drawing/2014/main" id="{B6F5C3BF-414E-C1F8-D7FD-FF0F779A8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0032" y="0"/>
            <a:ext cx="2278460" cy="227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5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3AE9B-D544-4860-A29A-F7C96C6B17EC}"/>
              </a:ext>
            </a:extLst>
          </p:cNvPr>
          <p:cNvSpPr>
            <a:spLocks noGrp="1"/>
          </p:cNvSpPr>
          <p:nvPr>
            <p:ph type="title"/>
          </p:nvPr>
        </p:nvSpPr>
        <p:spPr>
          <a:xfrm>
            <a:off x="838199" y="127069"/>
            <a:ext cx="10515600" cy="845837"/>
          </a:xfrm>
        </p:spPr>
        <p:txBody>
          <a:bodyPr/>
          <a:lstStyle/>
          <a:p>
            <a:r>
              <a:rPr lang="en-GB" b="1" dirty="0">
                <a:solidFill>
                  <a:srgbClr val="7030A0"/>
                </a:solidFill>
                <a:latin typeface="Arial" panose="020B0604020202020204" pitchFamily="34" charset="0"/>
                <a:cs typeface="Arial" panose="020B0604020202020204" pitchFamily="34" charset="0"/>
              </a:rPr>
              <a:t>Today’s agenda</a:t>
            </a:r>
            <a:endParaRPr lang="en-GB" b="1" dirty="0">
              <a:solidFill>
                <a:srgbClr val="FF0000"/>
              </a:solidFill>
              <a:latin typeface="Arial" panose="020B0604020202020204" pitchFamily="34" charset="0"/>
              <a:cs typeface="Arial" panose="020B0604020202020204" pitchFamily="34" charset="0"/>
            </a:endParaRPr>
          </a:p>
        </p:txBody>
      </p:sp>
      <p:graphicFrame>
        <p:nvGraphicFramePr>
          <p:cNvPr id="8" name="Content Placeholder 2">
            <a:extLst>
              <a:ext uri="{FF2B5EF4-FFF2-40B4-BE49-F238E27FC236}">
                <a16:creationId xmlns:a16="http://schemas.microsoft.com/office/drawing/2014/main" id="{11E44F23-D1E9-8FE2-994C-58A16EACEA46}"/>
              </a:ext>
            </a:extLst>
          </p:cNvPr>
          <p:cNvGraphicFramePr>
            <a:graphicFrameLocks noGrp="1"/>
          </p:cNvGraphicFramePr>
          <p:nvPr>
            <p:ph idx="1"/>
            <p:extLst>
              <p:ext uri="{D42A27DB-BD31-4B8C-83A1-F6EECF244321}">
                <p14:modId xmlns:p14="http://schemas.microsoft.com/office/powerpoint/2010/main" val="2050455730"/>
              </p:ext>
            </p:extLst>
          </p:nvPr>
        </p:nvGraphicFramePr>
        <p:xfrm>
          <a:off x="838200" y="1124745"/>
          <a:ext cx="10641227" cy="5368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ogo, icon&#10;&#10;Description automatically generated">
            <a:extLst>
              <a:ext uri="{FF2B5EF4-FFF2-40B4-BE49-F238E27FC236}">
                <a16:creationId xmlns:a16="http://schemas.microsoft.com/office/drawing/2014/main" id="{59B8C54A-892F-44A0-A2B1-F75F59109E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4212" y="6152249"/>
            <a:ext cx="1019175" cy="492465"/>
          </a:xfrm>
          <a:prstGeom prst="rect">
            <a:avLst/>
          </a:prstGeom>
          <a:ln>
            <a:solidFill>
              <a:schemeClr val="tx1"/>
            </a:solidFill>
          </a:ln>
        </p:spPr>
      </p:pic>
      <p:sp>
        <p:nvSpPr>
          <p:cNvPr id="3" name="Rectangle 2">
            <a:extLst>
              <a:ext uri="{FF2B5EF4-FFF2-40B4-BE49-F238E27FC236}">
                <a16:creationId xmlns:a16="http://schemas.microsoft.com/office/drawing/2014/main" id="{8F4FDF5C-CAEE-6991-F1A4-4E441D5745C8}"/>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58270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882"/>
          </a:xfrm>
          <a:prstGeom prst="rect">
            <a:avLst/>
          </a:prstGeom>
        </p:spPr>
      </p:pic>
      <p:sp>
        <p:nvSpPr>
          <p:cNvPr id="4" name="TextBox 3"/>
          <p:cNvSpPr txBox="1"/>
          <p:nvPr/>
        </p:nvSpPr>
        <p:spPr>
          <a:xfrm>
            <a:off x="659396" y="784186"/>
            <a:ext cx="10873208" cy="3693319"/>
          </a:xfrm>
          <a:prstGeom prst="rect">
            <a:avLst/>
          </a:prstGeom>
          <a:noFill/>
        </p:spPr>
        <p:txBody>
          <a:bodyPr vert="horz" wrap="square" lIns="0" tIns="0" rIns="0" bIns="0" rtlCol="0">
            <a:spAutoFit/>
          </a:bodyPr>
          <a:lstStyle/>
          <a:p>
            <a:pPr lvl="0"/>
            <a:r>
              <a:rPr lang="en-US" sz="8000" b="1" dirty="0">
                <a:solidFill>
                  <a:schemeClr val="bg1"/>
                </a:solidFill>
                <a:latin typeface="Arial" panose="020B0604020202020204" pitchFamily="34" charset="0"/>
                <a:cs typeface="Arial" panose="020B0604020202020204" pitchFamily="34" charset="0"/>
              </a:rPr>
              <a:t>School Improvement and Traded Offer 2023-2024</a:t>
            </a:r>
          </a:p>
        </p:txBody>
      </p:sp>
    </p:spTree>
    <p:extLst>
      <p:ext uri="{BB962C8B-B14F-4D97-AF65-F5344CB8AC3E}">
        <p14:creationId xmlns:p14="http://schemas.microsoft.com/office/powerpoint/2010/main" val="214182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416" y="277423"/>
            <a:ext cx="10963572" cy="648072"/>
          </a:xfrm>
        </p:spPr>
        <p:txBody>
          <a:bodyPr/>
          <a:lstStyle/>
          <a:p>
            <a:r>
              <a:rPr lang="en-GB" dirty="0"/>
              <a:t>Overview – School Improvement services 2023-2024</a:t>
            </a:r>
          </a:p>
        </p:txBody>
      </p:sp>
      <p:sp>
        <p:nvSpPr>
          <p:cNvPr id="4" name="Content Placeholder 3"/>
          <p:cNvSpPr>
            <a:spLocks noGrp="1"/>
          </p:cNvSpPr>
          <p:nvPr>
            <p:ph sz="quarter" idx="13"/>
          </p:nvPr>
        </p:nvSpPr>
        <p:spPr>
          <a:xfrm>
            <a:off x="839416" y="1052736"/>
            <a:ext cx="10963572" cy="5399282"/>
          </a:xfrm>
        </p:spPr>
        <p:txBody>
          <a:bodyPr/>
          <a:lstStyle/>
          <a:p>
            <a:r>
              <a:rPr lang="en-GB" b="0" dirty="0"/>
              <a:t>ECC’s School Effectiveness team will be making changes to the way its school improvement service to schools will be offered from September 2023.</a:t>
            </a:r>
          </a:p>
          <a:p>
            <a:pPr marL="0" indent="0">
              <a:buNone/>
            </a:pPr>
            <a:endParaRPr lang="en-GB" b="0" dirty="0"/>
          </a:p>
          <a:p>
            <a:r>
              <a:rPr lang="en-GB" dirty="0">
                <a:solidFill>
                  <a:srgbClr val="7030A0"/>
                </a:solidFill>
              </a:rPr>
              <a:t>Maintained schools </a:t>
            </a:r>
            <a:r>
              <a:rPr lang="en-GB" b="0" dirty="0"/>
              <a:t>will continue to have a core offer of support provided to them through their School Effectiveness Partner.  This core offer will continue to be linked to the level of support they receive.  Additional support will also come through a core partnership model. There will also be the option to select additional support from a traded services menu.</a:t>
            </a:r>
          </a:p>
          <a:p>
            <a:pPr marL="0" indent="0">
              <a:buNone/>
            </a:pPr>
            <a:endParaRPr lang="en-GB" b="0" dirty="0"/>
          </a:p>
          <a:p>
            <a:r>
              <a:rPr lang="en-GB" dirty="0">
                <a:solidFill>
                  <a:srgbClr val="7030A0"/>
                </a:solidFill>
              </a:rPr>
              <a:t>Academies</a:t>
            </a:r>
            <a:r>
              <a:rPr lang="en-GB" b="0" dirty="0"/>
              <a:t> will no longer have access to a core support offer from September 2023. Academies will retain a named SEP for immediate contact purposes.  School Improvement services will be available through the traded services menu. The core partnership model will retain some support that will be available to all Essex schools.</a:t>
            </a:r>
          </a:p>
          <a:p>
            <a:pPr marL="0" indent="0">
              <a:buNone/>
            </a:pPr>
            <a:endParaRPr lang="en-GB" b="0" dirty="0"/>
          </a:p>
          <a:p>
            <a:r>
              <a:rPr lang="en-GB" b="0" dirty="0"/>
              <a:t>The Traded Offer to schools will retain prices that remain highly competitive.</a:t>
            </a:r>
          </a:p>
          <a:p>
            <a:pPr marL="0" indent="0">
              <a:buNone/>
            </a:pPr>
            <a:endParaRPr lang="en-GB" b="0" dirty="0"/>
          </a:p>
          <a:p>
            <a:r>
              <a:rPr lang="en-GB" b="0" dirty="0"/>
              <a:t>ECC remains committed to providing a best-in-class service to all schools through its new bespoke offer.</a:t>
            </a:r>
          </a:p>
          <a:p>
            <a:pPr marL="0" indent="0">
              <a:buNone/>
            </a:pPr>
            <a:endParaRPr lang="en-GB" dirty="0"/>
          </a:p>
          <a:p>
            <a:pPr marL="0" indent="0">
              <a:buNone/>
            </a:pPr>
            <a:endParaRPr lang="en-GB" dirty="0"/>
          </a:p>
        </p:txBody>
      </p:sp>
      <p:sp>
        <p:nvSpPr>
          <p:cNvPr id="2" name="Rectangle 1">
            <a:extLst>
              <a:ext uri="{FF2B5EF4-FFF2-40B4-BE49-F238E27FC236}">
                <a16:creationId xmlns:a16="http://schemas.microsoft.com/office/drawing/2014/main" id="{2727DCC5-FC33-8D13-3995-D069F3FC6162}"/>
              </a:ext>
            </a:extLst>
          </p:cNvPr>
          <p:cNvSpPr/>
          <p:nvPr/>
        </p:nvSpPr>
        <p:spPr bwMode="auto">
          <a:xfrm>
            <a:off x="0" y="0"/>
            <a:ext cx="479376" cy="6858000"/>
          </a:xfrm>
          <a:prstGeom prst="rect">
            <a:avLst/>
          </a:prstGeom>
          <a:solidFill>
            <a:srgbClr val="8C4799"/>
          </a:solidFill>
          <a:ln w="9525" cap="flat" cmpd="sng" algn="ctr">
            <a:solidFill>
              <a:srgbClr val="68256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5" name="Picture 4">
            <a:extLst>
              <a:ext uri="{FF2B5EF4-FFF2-40B4-BE49-F238E27FC236}">
                <a16:creationId xmlns:a16="http://schemas.microsoft.com/office/drawing/2014/main" id="{CE3BCB6E-9137-8127-DD33-B1E92479A7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56924" y="6225236"/>
            <a:ext cx="791320" cy="453564"/>
          </a:xfrm>
          <a:prstGeom prst="rect">
            <a:avLst/>
          </a:prstGeom>
          <a:noFill/>
          <a:ln>
            <a:solidFill>
              <a:schemeClr val="tx1"/>
            </a:solidFill>
          </a:ln>
        </p:spPr>
      </p:pic>
    </p:spTree>
    <p:extLst>
      <p:ext uri="{BB962C8B-B14F-4D97-AF65-F5344CB8AC3E}">
        <p14:creationId xmlns:p14="http://schemas.microsoft.com/office/powerpoint/2010/main" val="2026195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D7A881-DE10-D6EF-1D75-BFC08B02D3E6}"/>
              </a:ext>
            </a:extLst>
          </p:cNvPr>
          <p:cNvSpPr>
            <a:spLocks noGrp="1"/>
          </p:cNvSpPr>
          <p:nvPr>
            <p:ph sz="quarter" idx="10"/>
          </p:nvPr>
        </p:nvSpPr>
        <p:spPr>
          <a:xfrm>
            <a:off x="707232" y="1391165"/>
            <a:ext cx="6408712" cy="4915396"/>
          </a:xfrm>
        </p:spPr>
        <p:txBody>
          <a:bodyPr/>
          <a:lstStyle/>
          <a:p>
            <a:r>
              <a:rPr lang="en-GB" sz="2000" dirty="0"/>
              <a:t>All maintained schools will be allocated their </a:t>
            </a:r>
            <a:r>
              <a:rPr lang="en-GB" sz="2000" b="1" dirty="0">
                <a:solidFill>
                  <a:srgbClr val="7030A0"/>
                </a:solidFill>
              </a:rPr>
              <a:t>core offer based on the level of prioritisation</a:t>
            </a:r>
            <a:r>
              <a:rPr lang="en-GB" sz="2000" dirty="0"/>
              <a:t> awarded to them.</a:t>
            </a:r>
          </a:p>
          <a:p>
            <a:endParaRPr lang="en-GB" sz="2000" dirty="0"/>
          </a:p>
          <a:p>
            <a:r>
              <a:rPr lang="en-GB" sz="2000" dirty="0"/>
              <a:t>Schools are currently familiar with this model and it has been communicated that this is the intended mechanism by which schools will continue to be prioritised.</a:t>
            </a:r>
          </a:p>
          <a:p>
            <a:pPr marL="0" indent="0">
              <a:buNone/>
            </a:pPr>
            <a:endParaRPr lang="en-GB" sz="2000" dirty="0"/>
          </a:p>
          <a:p>
            <a:r>
              <a:rPr lang="en-GB" sz="2000" dirty="0"/>
              <a:t>Maintained schools will continue to be monitored through the </a:t>
            </a:r>
            <a:r>
              <a:rPr lang="en-GB" sz="2000" b="1" dirty="0">
                <a:solidFill>
                  <a:srgbClr val="7030A0"/>
                </a:solidFill>
              </a:rPr>
              <a:t>Standards and Intervention Board for moderation of prioritisation </a:t>
            </a:r>
            <a:r>
              <a:rPr lang="en-GB" sz="2000" dirty="0"/>
              <a:t>as well as any decision making that may need to be taken if a school is causing significant concern.</a:t>
            </a:r>
          </a:p>
        </p:txBody>
      </p:sp>
      <p:sp>
        <p:nvSpPr>
          <p:cNvPr id="3" name="Title 2">
            <a:extLst>
              <a:ext uri="{FF2B5EF4-FFF2-40B4-BE49-F238E27FC236}">
                <a16:creationId xmlns:a16="http://schemas.microsoft.com/office/drawing/2014/main" id="{802F470E-4437-BB26-C08A-9A4D458D5D43}"/>
              </a:ext>
            </a:extLst>
          </p:cNvPr>
          <p:cNvSpPr>
            <a:spLocks noGrp="1"/>
          </p:cNvSpPr>
          <p:nvPr>
            <p:ph type="title"/>
          </p:nvPr>
        </p:nvSpPr>
        <p:spPr>
          <a:xfrm>
            <a:off x="695400" y="116632"/>
            <a:ext cx="10944192" cy="648072"/>
          </a:xfrm>
        </p:spPr>
        <p:txBody>
          <a:bodyPr/>
          <a:lstStyle/>
          <a:p>
            <a:r>
              <a:rPr lang="en-GB" dirty="0"/>
              <a:t>Prioritisation of maintained schools</a:t>
            </a:r>
          </a:p>
        </p:txBody>
      </p:sp>
      <p:sp>
        <p:nvSpPr>
          <p:cNvPr id="4" name="Rectangle 3">
            <a:extLst>
              <a:ext uri="{FF2B5EF4-FFF2-40B4-BE49-F238E27FC236}">
                <a16:creationId xmlns:a16="http://schemas.microsoft.com/office/drawing/2014/main" id="{8BA984B9-E4DD-B9A0-D296-ED2B95475ED8}"/>
              </a:ext>
            </a:extLst>
          </p:cNvPr>
          <p:cNvSpPr/>
          <p:nvPr/>
        </p:nvSpPr>
        <p:spPr bwMode="auto">
          <a:xfrm>
            <a:off x="0" y="0"/>
            <a:ext cx="479376" cy="6858000"/>
          </a:xfrm>
          <a:prstGeom prst="rect">
            <a:avLst/>
          </a:prstGeom>
          <a:solidFill>
            <a:srgbClr val="8C4799"/>
          </a:solidFill>
          <a:ln w="9525" cap="flat" cmpd="sng" algn="ctr">
            <a:solidFill>
              <a:srgbClr val="68256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5" name="Picture 4" descr="A picture containing font, graphics, clipart, logo&#10;&#10;Description automatically generated">
            <a:extLst>
              <a:ext uri="{FF2B5EF4-FFF2-40B4-BE49-F238E27FC236}">
                <a16:creationId xmlns:a16="http://schemas.microsoft.com/office/drawing/2014/main" id="{92E7A098-ABC2-A525-ABE4-46ADFCF11CFA}"/>
              </a:ext>
            </a:extLst>
          </p:cNvPr>
          <p:cNvPicPr>
            <a:picLocks noChangeAspect="1"/>
          </p:cNvPicPr>
          <p:nvPr/>
        </p:nvPicPr>
        <p:blipFill>
          <a:blip r:embed="rId2"/>
          <a:stretch>
            <a:fillRect/>
          </a:stretch>
        </p:blipFill>
        <p:spPr>
          <a:xfrm>
            <a:off x="11208568" y="6306561"/>
            <a:ext cx="751645" cy="363195"/>
          </a:xfrm>
          <a:prstGeom prst="rect">
            <a:avLst/>
          </a:prstGeom>
          <a:ln>
            <a:solidFill>
              <a:schemeClr val="tx1"/>
            </a:solidFill>
          </a:ln>
        </p:spPr>
      </p:pic>
      <p:pic>
        <p:nvPicPr>
          <p:cNvPr id="6" name="Picture 5">
            <a:extLst>
              <a:ext uri="{FF2B5EF4-FFF2-40B4-BE49-F238E27FC236}">
                <a16:creationId xmlns:a16="http://schemas.microsoft.com/office/drawing/2014/main" id="{C0761E99-AA44-A362-87AD-A59B0046CC03}"/>
              </a:ext>
            </a:extLst>
          </p:cNvPr>
          <p:cNvPicPr>
            <a:picLocks noChangeAspect="1"/>
          </p:cNvPicPr>
          <p:nvPr/>
        </p:nvPicPr>
        <p:blipFill rotWithShape="1">
          <a:blip r:embed="rId3"/>
          <a:srcRect l="20950" t="29600" r="21786" b="8474"/>
          <a:stretch/>
        </p:blipFill>
        <p:spPr>
          <a:xfrm>
            <a:off x="7500731" y="1916832"/>
            <a:ext cx="4140460" cy="25185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034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70CA60-EEA9-4DF3-01F3-18DB9787E6EE}"/>
              </a:ext>
            </a:extLst>
          </p:cNvPr>
          <p:cNvSpPr>
            <a:spLocks noGrp="1"/>
          </p:cNvSpPr>
          <p:nvPr>
            <p:ph sz="quarter" idx="10"/>
          </p:nvPr>
        </p:nvSpPr>
        <p:spPr>
          <a:xfrm>
            <a:off x="767408" y="982046"/>
            <a:ext cx="10963572" cy="1728763"/>
          </a:xfrm>
        </p:spPr>
        <p:txBody>
          <a:bodyPr/>
          <a:lstStyle/>
          <a:p>
            <a:pPr>
              <a:lnSpc>
                <a:spcPct val="107000"/>
              </a:lnSpc>
              <a:spcAft>
                <a:spcPts val="800"/>
              </a:spcAft>
            </a:pPr>
            <a:r>
              <a:rPr lang="en-GB" sz="1400" dirty="0">
                <a:latin typeface="Arial" panose="020B0604020202020204" pitchFamily="34" charset="0"/>
                <a:ea typeface="Calibri" panose="020F0502020204030204" pitchFamily="34" charset="0"/>
                <a:cs typeface="Arial" panose="020B0604020202020204" pitchFamily="34" charset="0"/>
              </a:rPr>
              <a:t>Schools will be able to access the school improvement services brochure and booking form via Schools Info Link which details the type of support available to schools and to governing bodies. Alternatively, schools may wish to speak to their named School Effectiveness Partner about any school improvement support they require.</a:t>
            </a:r>
          </a:p>
          <a:p>
            <a:pPr>
              <a:lnSpc>
                <a:spcPct val="107000"/>
              </a:lnSpc>
              <a:spcAft>
                <a:spcPts val="800"/>
              </a:spcAft>
            </a:pPr>
            <a:r>
              <a:rPr lang="en-GB" sz="1400" dirty="0">
                <a:latin typeface="Arial" panose="020B0604020202020204" pitchFamily="34" charset="0"/>
                <a:ea typeface="Calibri" panose="020F0502020204030204" pitchFamily="34" charset="0"/>
                <a:cs typeface="Arial" panose="020B0604020202020204" pitchFamily="34" charset="0"/>
              </a:rPr>
              <a:t>Within the school improvement services brochure, schools will be able to browse the pen portraits of the school improvement team, which gives an overview of some of their key specialisms.</a:t>
            </a:r>
          </a:p>
          <a:p>
            <a:pPr>
              <a:lnSpc>
                <a:spcPct val="107000"/>
              </a:lnSpc>
              <a:spcAft>
                <a:spcPts val="800"/>
              </a:spcAft>
            </a:pPr>
            <a:r>
              <a:rPr lang="en-GB" sz="1400" dirty="0">
                <a:latin typeface="Arial" panose="020B0604020202020204" pitchFamily="34" charset="0"/>
                <a:cs typeface="Arial" panose="020B0604020202020204" pitchFamily="34" charset="0"/>
              </a:rPr>
              <a:t>Also contained within the brochure is the detail of one off training dates and costs for some specific activity e.g. training support for teachers to effectively carry out statutory assessment processes.</a:t>
            </a:r>
          </a:p>
        </p:txBody>
      </p:sp>
      <p:sp>
        <p:nvSpPr>
          <p:cNvPr id="3" name="Title 2">
            <a:extLst>
              <a:ext uri="{FF2B5EF4-FFF2-40B4-BE49-F238E27FC236}">
                <a16:creationId xmlns:a16="http://schemas.microsoft.com/office/drawing/2014/main" id="{C4536A1F-CEA6-D5EE-ED2E-B822D66F1FA6}"/>
              </a:ext>
            </a:extLst>
          </p:cNvPr>
          <p:cNvSpPr>
            <a:spLocks noGrp="1"/>
          </p:cNvSpPr>
          <p:nvPr>
            <p:ph type="title"/>
          </p:nvPr>
        </p:nvSpPr>
        <p:spPr>
          <a:xfrm>
            <a:off x="614214" y="260648"/>
            <a:ext cx="10963572" cy="648072"/>
          </a:xfrm>
        </p:spPr>
        <p:txBody>
          <a:bodyPr/>
          <a:lstStyle/>
          <a:p>
            <a:r>
              <a:rPr lang="en-GB" sz="2800" dirty="0">
                <a:latin typeface="Arial" panose="020B0604020202020204" pitchFamily="34" charset="0"/>
                <a:ea typeface="Calibri" panose="020F0502020204030204" pitchFamily="34" charset="0"/>
                <a:cs typeface="Arial" panose="020B0604020202020204" pitchFamily="34" charset="0"/>
              </a:rPr>
              <a:t> Traded Offer</a:t>
            </a:r>
            <a:r>
              <a:rPr lang="en-GB" sz="1800" dirty="0">
                <a:latin typeface="Calibri" panose="020F0502020204030204" pitchFamily="34" charset="0"/>
                <a:ea typeface="Calibri" panose="020F0502020204030204" pitchFamily="34" charset="0"/>
                <a:cs typeface="Times New Roman" panose="02020603050405020304" pitchFamily="18" charset="0"/>
              </a:rPr>
              <a:t/>
            </a:r>
            <a:br>
              <a:rPr lang="en-GB" sz="18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4" name="Content Placeholder 3">
            <a:extLst>
              <a:ext uri="{FF2B5EF4-FFF2-40B4-BE49-F238E27FC236}">
                <a16:creationId xmlns:a16="http://schemas.microsoft.com/office/drawing/2014/main" id="{9047C722-46D1-C181-4B07-6AA7E704D8E4}"/>
              </a:ext>
            </a:extLst>
          </p:cNvPr>
          <p:cNvSpPr>
            <a:spLocks noGrp="1"/>
          </p:cNvSpPr>
          <p:nvPr>
            <p:ph sz="quarter" idx="13"/>
          </p:nvPr>
        </p:nvSpPr>
        <p:spPr>
          <a:xfrm>
            <a:off x="767408" y="2996953"/>
            <a:ext cx="10963572" cy="3527073"/>
          </a:xfrm>
        </p:spPr>
        <p:txBody>
          <a:bodyPr/>
          <a:lstStyle/>
          <a:p>
            <a:pPr marL="0" indent="0">
              <a:buNone/>
            </a:pPr>
            <a:r>
              <a:rPr lang="en-GB" sz="1400" dirty="0">
                <a:solidFill>
                  <a:srgbClr val="7030A0"/>
                </a:solidFill>
                <a:latin typeface="+mj-lt"/>
              </a:rPr>
              <a:t>Examples of some of the type of school improvement support available:</a:t>
            </a:r>
          </a:p>
          <a:p>
            <a:r>
              <a:rPr lang="en-GB" sz="1400" b="0" i="1" dirty="0">
                <a:latin typeface="+mj-lt"/>
              </a:rPr>
              <a:t>Headteacher performance management with/without a mid-year review</a:t>
            </a:r>
          </a:p>
          <a:p>
            <a:r>
              <a:rPr lang="en-GB" sz="1400" b="0" i="1" dirty="0">
                <a:latin typeface="+mj-lt"/>
              </a:rPr>
              <a:t>Bespoke reviews – E.g. Curriculum/RSE/Inclusion/Disadvantaged/Governance</a:t>
            </a:r>
          </a:p>
          <a:p>
            <a:r>
              <a:rPr lang="en-GB" sz="1400" b="0" i="1" dirty="0">
                <a:latin typeface="+mj-lt"/>
              </a:rPr>
              <a:t>Self-evaluation sustainable schools’ toolkit</a:t>
            </a:r>
          </a:p>
          <a:p>
            <a:r>
              <a:rPr lang="en-GB" sz="1400" b="0" i="1" dirty="0">
                <a:latin typeface="+mj-lt"/>
              </a:rPr>
              <a:t>Early Reading and Phonics</a:t>
            </a:r>
          </a:p>
          <a:p>
            <a:r>
              <a:rPr lang="en-GB" sz="1400" b="0" i="1" dirty="0">
                <a:latin typeface="+mj-lt"/>
              </a:rPr>
              <a:t>Middle and senior leadership development</a:t>
            </a:r>
          </a:p>
          <a:p>
            <a:r>
              <a:rPr lang="en-GB" sz="1400" b="0" i="1" dirty="0">
                <a:latin typeface="+mj-lt"/>
              </a:rPr>
              <a:t>Bespoke Governor training and support</a:t>
            </a:r>
          </a:p>
          <a:p>
            <a:r>
              <a:rPr lang="en-GB" sz="1400" b="0" i="1" dirty="0">
                <a:latin typeface="+mj-lt"/>
              </a:rPr>
              <a:t>Assessment and Moderation</a:t>
            </a:r>
          </a:p>
          <a:p>
            <a:r>
              <a:rPr lang="en-GB" sz="1400" b="0" i="1" dirty="0">
                <a:latin typeface="+mj-lt"/>
              </a:rPr>
              <a:t>Statutory assessment support (administration of KS1 and KS2  stat test, phonic screening check, KS1 &amp; 2 assessment writing clinics, moderation health checks)</a:t>
            </a:r>
          </a:p>
          <a:p>
            <a:r>
              <a:rPr lang="en-GB" sz="1400" b="0" i="1" dirty="0">
                <a:latin typeface="+mj-lt"/>
              </a:rPr>
              <a:t>Sixth sense (Bespoke 6</a:t>
            </a:r>
            <a:r>
              <a:rPr lang="en-GB" sz="1400" b="0" i="1" baseline="30000" dirty="0">
                <a:latin typeface="+mj-lt"/>
              </a:rPr>
              <a:t>th</a:t>
            </a:r>
            <a:r>
              <a:rPr lang="en-GB" sz="1400" b="0" i="1" dirty="0">
                <a:latin typeface="+mj-lt"/>
              </a:rPr>
              <a:t> Form support for schools and colleges)</a:t>
            </a:r>
          </a:p>
          <a:p>
            <a:r>
              <a:rPr lang="en-GB" sz="1400" b="0" i="1" dirty="0">
                <a:latin typeface="+mj-lt"/>
              </a:rPr>
              <a:t>Flying start (new headteacher support)</a:t>
            </a:r>
          </a:p>
          <a:p>
            <a:r>
              <a:rPr lang="en-GB" sz="1400" b="0" i="1" dirty="0">
                <a:latin typeface="+mj-lt"/>
              </a:rPr>
              <a:t>Data packages available to schools</a:t>
            </a:r>
          </a:p>
          <a:p>
            <a:pPr marL="0" indent="0">
              <a:buNone/>
            </a:pPr>
            <a:endParaRPr lang="en-GB" sz="1400" b="0" dirty="0">
              <a:latin typeface="+mj-lt"/>
            </a:endParaRPr>
          </a:p>
          <a:p>
            <a:pPr marL="0" indent="0">
              <a:buNone/>
            </a:pPr>
            <a:r>
              <a:rPr lang="en-GB" sz="1200" dirty="0">
                <a:latin typeface="+mj-lt"/>
              </a:rPr>
              <a:t>N.B: All traded activities are inclusive of report-writing time and costs such as travel</a:t>
            </a:r>
          </a:p>
          <a:p>
            <a:endParaRPr lang="en-GB" dirty="0"/>
          </a:p>
          <a:p>
            <a:endParaRPr lang="en-GB" dirty="0"/>
          </a:p>
        </p:txBody>
      </p:sp>
      <p:sp>
        <p:nvSpPr>
          <p:cNvPr id="5" name="Rectangle 4">
            <a:extLst>
              <a:ext uri="{FF2B5EF4-FFF2-40B4-BE49-F238E27FC236}">
                <a16:creationId xmlns:a16="http://schemas.microsoft.com/office/drawing/2014/main" id="{C806BC45-4F95-754C-D02A-338379BD4B50}"/>
              </a:ext>
            </a:extLst>
          </p:cNvPr>
          <p:cNvSpPr/>
          <p:nvPr/>
        </p:nvSpPr>
        <p:spPr bwMode="auto">
          <a:xfrm>
            <a:off x="0" y="0"/>
            <a:ext cx="479376" cy="6858000"/>
          </a:xfrm>
          <a:prstGeom prst="rect">
            <a:avLst/>
          </a:prstGeom>
          <a:solidFill>
            <a:srgbClr val="8C4799"/>
          </a:solidFill>
          <a:ln w="9525" cap="flat" cmpd="sng" algn="ctr">
            <a:solidFill>
              <a:srgbClr val="68256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6" name="Picture 5">
            <a:extLst>
              <a:ext uri="{FF2B5EF4-FFF2-40B4-BE49-F238E27FC236}">
                <a16:creationId xmlns:a16="http://schemas.microsoft.com/office/drawing/2014/main" id="{56172821-799D-9FB2-A56C-5E94356B15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39660" y="6297244"/>
            <a:ext cx="791320" cy="453564"/>
          </a:xfrm>
          <a:prstGeom prst="rect">
            <a:avLst/>
          </a:prstGeom>
          <a:noFill/>
          <a:ln>
            <a:solidFill>
              <a:schemeClr val="tx1"/>
            </a:solidFill>
          </a:ln>
        </p:spPr>
      </p:pic>
    </p:spTree>
    <p:extLst>
      <p:ext uri="{BB962C8B-B14F-4D97-AF65-F5344CB8AC3E}">
        <p14:creationId xmlns:p14="http://schemas.microsoft.com/office/powerpoint/2010/main" val="3726616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2CBE00-C25F-F72D-5B3A-E2EEBC32EFB5}"/>
              </a:ext>
            </a:extLst>
          </p:cNvPr>
          <p:cNvSpPr>
            <a:spLocks noGrp="1"/>
          </p:cNvSpPr>
          <p:nvPr>
            <p:ph sz="quarter" idx="10"/>
          </p:nvPr>
        </p:nvSpPr>
        <p:spPr>
          <a:xfrm>
            <a:off x="613701" y="980728"/>
            <a:ext cx="10799663" cy="1296715"/>
          </a:xfrm>
        </p:spPr>
        <p:txBody>
          <a:bodyPr/>
          <a:lstStyle/>
          <a:p>
            <a:r>
              <a:rPr lang="en-GB" sz="2000" dirty="0">
                <a:latin typeface="Arial" panose="020B0604020202020204" pitchFamily="34" charset="0"/>
                <a:cs typeface="Arial" panose="020B0604020202020204" pitchFamily="34" charset="0"/>
              </a:rPr>
              <a:t>The model will allow all schools to benefit from an </a:t>
            </a:r>
            <a:r>
              <a:rPr lang="en-GB" sz="2000" b="1" dirty="0">
                <a:solidFill>
                  <a:srgbClr val="7030A0"/>
                </a:solidFill>
                <a:latin typeface="Arial" panose="020B0604020202020204" pitchFamily="34" charset="0"/>
                <a:cs typeface="Arial" panose="020B0604020202020204" pitchFamily="34" charset="0"/>
              </a:rPr>
              <a:t>Early Bird discount model </a:t>
            </a:r>
            <a:r>
              <a:rPr lang="en-GB" sz="2000" dirty="0">
                <a:latin typeface="Arial" panose="020B0604020202020204" pitchFamily="34" charset="0"/>
                <a:cs typeface="Arial" panose="020B0604020202020204" pitchFamily="34" charset="0"/>
              </a:rPr>
              <a:t>where days of support are purchased in advance of </a:t>
            </a:r>
            <a:r>
              <a:rPr lang="en-GB" sz="2000" b="1" dirty="0">
                <a:latin typeface="Arial" panose="020B0604020202020204" pitchFamily="34" charset="0"/>
                <a:cs typeface="Arial" panose="020B0604020202020204" pitchFamily="34" charset="0"/>
              </a:rPr>
              <a:t>Friday 20th October 2023</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In addition to this, the traded model will have a further discount applied to prices linked to the number of days a school purchases.  </a:t>
            </a:r>
          </a:p>
          <a:p>
            <a:r>
              <a:rPr lang="en-GB" sz="2000" dirty="0">
                <a:latin typeface="Arial" panose="020B0604020202020204" pitchFamily="34" charset="0"/>
                <a:cs typeface="Arial" panose="020B0604020202020204" pitchFamily="34" charset="0"/>
              </a:rPr>
              <a:t>All days purchased will have to be used within the academic year or they will be lost.</a:t>
            </a:r>
          </a:p>
        </p:txBody>
      </p:sp>
      <p:sp>
        <p:nvSpPr>
          <p:cNvPr id="3" name="Title 2">
            <a:extLst>
              <a:ext uri="{FF2B5EF4-FFF2-40B4-BE49-F238E27FC236}">
                <a16:creationId xmlns:a16="http://schemas.microsoft.com/office/drawing/2014/main" id="{E36C585E-3F64-6CB9-92B1-F69E6D4D4110}"/>
              </a:ext>
            </a:extLst>
          </p:cNvPr>
          <p:cNvSpPr>
            <a:spLocks noGrp="1"/>
          </p:cNvSpPr>
          <p:nvPr>
            <p:ph type="title"/>
          </p:nvPr>
        </p:nvSpPr>
        <p:spPr>
          <a:xfrm>
            <a:off x="613701" y="202941"/>
            <a:ext cx="10963572" cy="648072"/>
          </a:xfrm>
        </p:spPr>
        <p:txBody>
          <a:bodyPr/>
          <a:lstStyle/>
          <a:p>
            <a:r>
              <a:rPr lang="en-GB" dirty="0"/>
              <a:t>Indicative Pricing Model</a:t>
            </a:r>
          </a:p>
        </p:txBody>
      </p:sp>
      <p:sp>
        <p:nvSpPr>
          <p:cNvPr id="4" name="Content Placeholder 3">
            <a:extLst>
              <a:ext uri="{FF2B5EF4-FFF2-40B4-BE49-F238E27FC236}">
                <a16:creationId xmlns:a16="http://schemas.microsoft.com/office/drawing/2014/main" id="{3EDBB9F4-842F-861D-16CC-6C30B1469E37}"/>
              </a:ext>
            </a:extLst>
          </p:cNvPr>
          <p:cNvSpPr>
            <a:spLocks noGrp="1"/>
          </p:cNvSpPr>
          <p:nvPr>
            <p:ph sz="quarter" idx="13"/>
          </p:nvPr>
        </p:nvSpPr>
        <p:spPr>
          <a:xfrm>
            <a:off x="613701" y="2672682"/>
            <a:ext cx="10964597" cy="2556518"/>
          </a:xfrm>
        </p:spPr>
        <p:txBody>
          <a:bodyPr/>
          <a:lstStyle/>
          <a:p>
            <a:pPr marL="0" indent="0">
              <a:lnSpc>
                <a:spcPct val="107000"/>
              </a:lnSpc>
              <a:spcAft>
                <a:spcPts val="800"/>
              </a:spcAft>
              <a:buNone/>
            </a:pPr>
            <a:r>
              <a:rPr lang="en-GB" sz="2000" dirty="0">
                <a:solidFill>
                  <a:srgbClr val="7030A0"/>
                </a:solidFill>
                <a:latin typeface="Arial" panose="020B0604020202020204" pitchFamily="34" charset="0"/>
                <a:ea typeface="Calibri" panose="020F0502020204030204" pitchFamily="34" charset="0"/>
                <a:cs typeface="Arial" panose="020B0604020202020204" pitchFamily="34" charset="0"/>
              </a:rPr>
              <a:t>Early Bird Discount  - 5% off package if this is purchased before 20</a:t>
            </a:r>
            <a:r>
              <a:rPr lang="en-GB" sz="2000" baseline="30000" dirty="0">
                <a:solidFill>
                  <a:srgbClr val="7030A0"/>
                </a:solidFill>
                <a:latin typeface="Arial" panose="020B0604020202020204" pitchFamily="34" charset="0"/>
                <a:ea typeface="Calibri" panose="020F0502020204030204" pitchFamily="34" charset="0"/>
                <a:cs typeface="Arial" panose="020B0604020202020204" pitchFamily="34" charset="0"/>
              </a:rPr>
              <a:t>th</a:t>
            </a:r>
            <a:r>
              <a:rPr lang="en-GB" sz="2000" dirty="0">
                <a:solidFill>
                  <a:srgbClr val="7030A0"/>
                </a:solidFill>
                <a:latin typeface="Arial" panose="020B0604020202020204" pitchFamily="34" charset="0"/>
                <a:ea typeface="Calibri" panose="020F0502020204030204" pitchFamily="34" charset="0"/>
                <a:cs typeface="Arial" panose="020B0604020202020204" pitchFamily="34" charset="0"/>
              </a:rPr>
              <a:t> October 2023.</a:t>
            </a:r>
          </a:p>
          <a:p>
            <a:pPr marL="0" indent="0">
              <a:lnSpc>
                <a:spcPct val="107000"/>
              </a:lnSpc>
              <a:spcAft>
                <a:spcPts val="800"/>
              </a:spcAft>
              <a:buNone/>
            </a:pPr>
            <a:r>
              <a:rPr lang="en-GB" sz="2000" dirty="0">
                <a:latin typeface="Arial" panose="020B0604020202020204" pitchFamily="34" charset="0"/>
                <a:ea typeface="Calibri" panose="020F0502020204030204" pitchFamily="34" charset="0"/>
                <a:cs typeface="Arial" panose="020B0604020202020204" pitchFamily="34" charset="0"/>
              </a:rPr>
              <a:t>Packages </a:t>
            </a:r>
          </a:p>
          <a:p>
            <a:pPr marL="0" indent="0">
              <a:lnSpc>
                <a:spcPct val="107000"/>
              </a:lnSpc>
              <a:spcAft>
                <a:spcPts val="800"/>
              </a:spcAft>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2000" b="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2000" b="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000" b="0" dirty="0">
                <a:latin typeface="Arial" panose="020B0604020202020204" pitchFamily="34" charset="0"/>
                <a:ea typeface="Calibri" panose="020F0502020204030204" pitchFamily="34" charset="0"/>
                <a:cs typeface="Arial" panose="020B0604020202020204" pitchFamily="34" charset="0"/>
              </a:rPr>
              <a:t>Any school purchasing more than 4 days support will automatically receive these at a discounted rate of £585.00 per day.</a:t>
            </a:r>
          </a:p>
          <a:p>
            <a:pPr marL="0" indent="0">
              <a:lnSpc>
                <a:spcPct val="107000"/>
              </a:lnSpc>
              <a:spcAft>
                <a:spcPts val="800"/>
              </a:spcAft>
              <a:buNone/>
            </a:pPr>
            <a:r>
              <a:rPr lang="en-GB" sz="2000" b="0" dirty="0">
                <a:latin typeface="Arial" panose="020B0604020202020204" pitchFamily="34" charset="0"/>
                <a:ea typeface="Calibri" panose="020F0502020204030204" pitchFamily="34" charset="0"/>
                <a:cs typeface="Arial" panose="020B0604020202020204" pitchFamily="34" charset="0"/>
              </a:rPr>
              <a:t>Nb: There will also be a menu of one off purchasing of key products that can be made by schools e.g. data packages of support.</a:t>
            </a:r>
          </a:p>
          <a:p>
            <a:endParaRPr lang="en-GB" sz="2000" dirty="0"/>
          </a:p>
        </p:txBody>
      </p:sp>
      <p:sp>
        <p:nvSpPr>
          <p:cNvPr id="5" name="Rectangle 4">
            <a:extLst>
              <a:ext uri="{FF2B5EF4-FFF2-40B4-BE49-F238E27FC236}">
                <a16:creationId xmlns:a16="http://schemas.microsoft.com/office/drawing/2014/main" id="{4BBA9797-52FC-DE96-A6A7-291F81C266BC}"/>
              </a:ext>
            </a:extLst>
          </p:cNvPr>
          <p:cNvSpPr/>
          <p:nvPr/>
        </p:nvSpPr>
        <p:spPr bwMode="auto">
          <a:xfrm>
            <a:off x="0" y="0"/>
            <a:ext cx="479376" cy="6858000"/>
          </a:xfrm>
          <a:prstGeom prst="rect">
            <a:avLst/>
          </a:prstGeom>
          <a:solidFill>
            <a:srgbClr val="8C4799"/>
          </a:solidFill>
          <a:ln w="9525" cap="flat" cmpd="sng" algn="ctr">
            <a:solidFill>
              <a:srgbClr val="68256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6" name="Picture 5" descr="A picture containing font, graphics, clipart, logo&#10;&#10;Description automatically generated">
            <a:extLst>
              <a:ext uri="{FF2B5EF4-FFF2-40B4-BE49-F238E27FC236}">
                <a16:creationId xmlns:a16="http://schemas.microsoft.com/office/drawing/2014/main" id="{3C2B3F51-DB78-28C4-23C9-DC0A4C9603EA}"/>
              </a:ext>
            </a:extLst>
          </p:cNvPr>
          <p:cNvPicPr>
            <a:picLocks noChangeAspect="1"/>
          </p:cNvPicPr>
          <p:nvPr/>
        </p:nvPicPr>
        <p:blipFill>
          <a:blip r:embed="rId2"/>
          <a:stretch>
            <a:fillRect/>
          </a:stretch>
        </p:blipFill>
        <p:spPr>
          <a:xfrm>
            <a:off x="11208568" y="6306561"/>
            <a:ext cx="751645" cy="363195"/>
          </a:xfrm>
          <a:prstGeom prst="rect">
            <a:avLst/>
          </a:prstGeom>
          <a:ln>
            <a:solidFill>
              <a:schemeClr val="tx1"/>
            </a:solidFill>
          </a:ln>
        </p:spPr>
      </p:pic>
      <p:graphicFrame>
        <p:nvGraphicFramePr>
          <p:cNvPr id="7" name="Table 6">
            <a:extLst>
              <a:ext uri="{FF2B5EF4-FFF2-40B4-BE49-F238E27FC236}">
                <a16:creationId xmlns:a16="http://schemas.microsoft.com/office/drawing/2014/main" id="{F0F27522-3A66-9F1B-B509-A4BE02C4D6B1}"/>
              </a:ext>
            </a:extLst>
          </p:cNvPr>
          <p:cNvGraphicFramePr>
            <a:graphicFrameLocks noGrp="1"/>
          </p:cNvGraphicFramePr>
          <p:nvPr>
            <p:extLst>
              <p:ext uri="{D42A27DB-BD31-4B8C-83A1-F6EECF244321}">
                <p14:modId xmlns:p14="http://schemas.microsoft.com/office/powerpoint/2010/main" val="1872467742"/>
              </p:ext>
            </p:extLst>
          </p:nvPr>
        </p:nvGraphicFramePr>
        <p:xfrm>
          <a:off x="690554" y="3645024"/>
          <a:ext cx="10645956" cy="1370554"/>
        </p:xfrm>
        <a:graphic>
          <a:graphicData uri="http://schemas.openxmlformats.org/drawingml/2006/table">
            <a:tbl>
              <a:tblPr/>
              <a:tblGrid>
                <a:gridCol w="2661489">
                  <a:extLst>
                    <a:ext uri="{9D8B030D-6E8A-4147-A177-3AD203B41FA5}">
                      <a16:colId xmlns:a16="http://schemas.microsoft.com/office/drawing/2014/main" val="3075154236"/>
                    </a:ext>
                  </a:extLst>
                </a:gridCol>
                <a:gridCol w="2661489">
                  <a:extLst>
                    <a:ext uri="{9D8B030D-6E8A-4147-A177-3AD203B41FA5}">
                      <a16:colId xmlns:a16="http://schemas.microsoft.com/office/drawing/2014/main" val="3910871897"/>
                    </a:ext>
                  </a:extLst>
                </a:gridCol>
                <a:gridCol w="2661489">
                  <a:extLst>
                    <a:ext uri="{9D8B030D-6E8A-4147-A177-3AD203B41FA5}">
                      <a16:colId xmlns:a16="http://schemas.microsoft.com/office/drawing/2014/main" val="2114459628"/>
                    </a:ext>
                  </a:extLst>
                </a:gridCol>
                <a:gridCol w="2661489">
                  <a:extLst>
                    <a:ext uri="{9D8B030D-6E8A-4147-A177-3AD203B41FA5}">
                      <a16:colId xmlns:a16="http://schemas.microsoft.com/office/drawing/2014/main" val="1510912104"/>
                    </a:ext>
                  </a:extLst>
                </a:gridCol>
              </a:tblGrid>
              <a:tr h="253170">
                <a:tc>
                  <a:txBody>
                    <a:bodyPr/>
                    <a:lstStyle/>
                    <a:p>
                      <a:pPr algn="l" rtl="0" fontAlgn="base"/>
                      <a:r>
                        <a:rPr lang="en-GB" sz="1100" b="1" i="0" dirty="0">
                          <a:effectLst/>
                          <a:latin typeface="Lexend" pitchFamily="2" charset="0"/>
                        </a:rPr>
                        <a:t>Package </a:t>
                      </a:r>
                      <a:endParaRPr lang="en-GB" b="1"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ase"/>
                      <a:r>
                        <a:rPr lang="en-GB" sz="1100" b="1" i="0" dirty="0">
                          <a:effectLst/>
                          <a:latin typeface="Lexend" pitchFamily="2" charset="0"/>
                        </a:rPr>
                        <a:t>Cost </a:t>
                      </a:r>
                      <a:endParaRPr lang="en-GB" b="1"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ase"/>
                      <a:r>
                        <a:rPr lang="en-GB" sz="1100" b="1" i="0" dirty="0">
                          <a:effectLst/>
                          <a:latin typeface="Lexend" pitchFamily="2" charset="0"/>
                        </a:rPr>
                        <a:t>Number of days </a:t>
                      </a:r>
                      <a:endParaRPr lang="en-GB" b="1"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ase"/>
                      <a:r>
                        <a:rPr lang="en-GB" sz="1100" b="1" i="0" dirty="0">
                          <a:effectLst/>
                          <a:latin typeface="Lexend" pitchFamily="2" charset="0"/>
                        </a:rPr>
                        <a:t>Equivalent day rate </a:t>
                      </a:r>
                      <a:endParaRPr lang="en-GB" b="1"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18455302"/>
                  </a:ext>
                </a:extLst>
              </a:tr>
              <a:tr h="253170">
                <a:tc>
                  <a:txBody>
                    <a:bodyPr/>
                    <a:lstStyle/>
                    <a:p>
                      <a:pPr algn="l" rtl="0" fontAlgn="base"/>
                      <a:r>
                        <a:rPr lang="en-GB" sz="1800" b="0" i="0" dirty="0">
                          <a:effectLst/>
                          <a:latin typeface="Lexend" pitchFamily="2" charset="0"/>
                        </a:rPr>
                        <a:t>Bronze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Lexend" pitchFamily="2" charset="0"/>
                        </a:rPr>
                        <a:t>£650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Lexend" pitchFamily="2" charset="0"/>
                        </a:rPr>
                        <a:t>Individual days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Lexend" pitchFamily="2" charset="0"/>
                        </a:rPr>
                        <a:t>£650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792429"/>
                  </a:ext>
                </a:extLst>
              </a:tr>
              <a:tr h="372857">
                <a:tc>
                  <a:txBody>
                    <a:bodyPr/>
                    <a:lstStyle/>
                    <a:p>
                      <a:pPr algn="l" rtl="0" fontAlgn="base"/>
                      <a:r>
                        <a:rPr lang="en-GB" sz="1800" b="0" i="0" dirty="0">
                          <a:effectLst/>
                          <a:latin typeface="Lexend" pitchFamily="2" charset="0"/>
                        </a:rPr>
                        <a:t>Silver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Lexend" pitchFamily="2" charset="0"/>
                        </a:rPr>
                        <a:t>£1240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Lexend" pitchFamily="2" charset="0"/>
                        </a:rPr>
                        <a:t>2 days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Lexend" pitchFamily="2" charset="0"/>
                        </a:rPr>
                        <a:t>£620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228439"/>
                  </a:ext>
                </a:extLst>
              </a:tr>
              <a:tr h="372857">
                <a:tc>
                  <a:txBody>
                    <a:bodyPr/>
                    <a:lstStyle/>
                    <a:p>
                      <a:pPr algn="l" rtl="0" fontAlgn="base"/>
                      <a:r>
                        <a:rPr lang="en-GB" sz="1800" b="0" i="0" dirty="0">
                          <a:effectLst/>
                          <a:latin typeface="Lexend" pitchFamily="2" charset="0"/>
                        </a:rPr>
                        <a:t>Gold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Lexend" pitchFamily="2" charset="0"/>
                        </a:rPr>
                        <a:t>£2340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Lexend" pitchFamily="2" charset="0"/>
                        </a:rPr>
                        <a:t>4 days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ase"/>
                      <a:r>
                        <a:rPr lang="en-GB" sz="1800" b="0" i="0" dirty="0">
                          <a:effectLst/>
                          <a:latin typeface="Lexend" pitchFamily="2" charset="0"/>
                        </a:rPr>
                        <a:t>£585 </a:t>
                      </a:r>
                      <a:endParaRPr lang="en-GB" sz="1800" b="0" i="0" dirty="0">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452559"/>
                  </a:ext>
                </a:extLst>
              </a:tr>
            </a:tbl>
          </a:graphicData>
        </a:graphic>
      </p:graphicFrame>
    </p:spTree>
    <p:extLst>
      <p:ext uri="{BB962C8B-B14F-4D97-AF65-F5344CB8AC3E}">
        <p14:creationId xmlns:p14="http://schemas.microsoft.com/office/powerpoint/2010/main" val="341152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EBD07-D0AE-FBF1-C543-20AD14080B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44683D5-52DF-4A85-B39A-EF668C1E6FF6}" type="slidenum">
              <a:rPr kumimoji="0" lang="en-GB" sz="1200" b="0" i="0" u="none" strike="noStrike" kern="1200" cap="none" spc="0" normalizeH="0" baseline="0" noProof="0" smtClean="0">
                <a:ln>
                  <a:noFill/>
                </a:ln>
                <a:solidFill>
                  <a:prstClr val="black">
                    <a:tint val="75000"/>
                  </a:prstClr>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tint val="75000"/>
                </a:prstClr>
              </a:solidFill>
              <a:effectLst/>
              <a:uLnTx/>
              <a:uFillTx/>
              <a:latin typeface="Times" charset="0"/>
              <a:ea typeface="MS PGothic" pitchFamily="34" charset="-128"/>
              <a:cs typeface="+mn-cs"/>
            </a:endParaRPr>
          </a:p>
        </p:txBody>
      </p:sp>
      <p:sp>
        <p:nvSpPr>
          <p:cNvPr id="3" name="TextBox 2">
            <a:extLst>
              <a:ext uri="{FF2B5EF4-FFF2-40B4-BE49-F238E27FC236}">
                <a16:creationId xmlns:a16="http://schemas.microsoft.com/office/drawing/2014/main" id="{20992A13-1B90-25D3-33F1-DEC27EB8B4CA}"/>
              </a:ext>
            </a:extLst>
          </p:cNvPr>
          <p:cNvSpPr txBox="1"/>
          <p:nvPr/>
        </p:nvSpPr>
        <p:spPr>
          <a:xfrm>
            <a:off x="5070376" y="6125517"/>
            <a:ext cx="354022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CATALOGUE LINK</a:t>
            </a:r>
          </a:p>
        </p:txBody>
      </p:sp>
      <p:sp>
        <p:nvSpPr>
          <p:cNvPr id="4" name="Rectangle 3">
            <a:extLst>
              <a:ext uri="{FF2B5EF4-FFF2-40B4-BE49-F238E27FC236}">
                <a16:creationId xmlns:a16="http://schemas.microsoft.com/office/drawing/2014/main" id="{BDFF3F5F-4098-7A17-0448-8A1315E5C10D}"/>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5" name="Picture 4" descr="A picture containing font, graphics, clipart, logo&#10;&#10;Description automatically generated">
            <a:extLst>
              <a:ext uri="{FF2B5EF4-FFF2-40B4-BE49-F238E27FC236}">
                <a16:creationId xmlns:a16="http://schemas.microsoft.com/office/drawing/2014/main" id="{D37A1472-1153-A0C4-43A6-8D01A3B62F1C}"/>
              </a:ext>
            </a:extLst>
          </p:cNvPr>
          <p:cNvPicPr>
            <a:picLocks noChangeAspect="1"/>
          </p:cNvPicPr>
          <p:nvPr/>
        </p:nvPicPr>
        <p:blipFill>
          <a:blip r:embed="rId2"/>
          <a:stretch>
            <a:fillRect/>
          </a:stretch>
        </p:blipFill>
        <p:spPr>
          <a:xfrm>
            <a:off x="11064552" y="6306561"/>
            <a:ext cx="895661" cy="432784"/>
          </a:xfrm>
          <a:prstGeom prst="rect">
            <a:avLst/>
          </a:prstGeom>
          <a:ln>
            <a:solidFill>
              <a:schemeClr val="tx1"/>
            </a:solidFill>
          </a:ln>
        </p:spPr>
      </p:pic>
      <p:pic>
        <p:nvPicPr>
          <p:cNvPr id="7" name="Picture 6">
            <a:extLst>
              <a:ext uri="{FF2B5EF4-FFF2-40B4-BE49-F238E27FC236}">
                <a16:creationId xmlns:a16="http://schemas.microsoft.com/office/drawing/2014/main" id="{6DCEB913-1AC7-8F6A-83F1-EFEEA550A144}"/>
              </a:ext>
            </a:extLst>
          </p:cNvPr>
          <p:cNvPicPr>
            <a:picLocks noChangeAspect="1"/>
          </p:cNvPicPr>
          <p:nvPr/>
        </p:nvPicPr>
        <p:blipFill rotWithShape="1">
          <a:blip r:embed="rId3"/>
          <a:srcRect l="31691" t="20601" r="37597" b="5901"/>
          <a:stretch/>
        </p:blipFill>
        <p:spPr>
          <a:xfrm>
            <a:off x="4218112" y="171450"/>
            <a:ext cx="4392488" cy="591296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6D59668-D6E4-BF6C-39AD-2CCC8F27AF1D}"/>
              </a:ext>
            </a:extLst>
          </p:cNvPr>
          <p:cNvSpPr txBox="1"/>
          <p:nvPr/>
        </p:nvSpPr>
        <p:spPr>
          <a:xfrm>
            <a:off x="1271464" y="332656"/>
            <a:ext cx="2098356" cy="369332"/>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Programme title</a:t>
            </a:r>
          </a:p>
        </p:txBody>
      </p:sp>
      <p:sp>
        <p:nvSpPr>
          <p:cNvPr id="9" name="TextBox 8">
            <a:extLst>
              <a:ext uri="{FF2B5EF4-FFF2-40B4-BE49-F238E27FC236}">
                <a16:creationId xmlns:a16="http://schemas.microsoft.com/office/drawing/2014/main" id="{C3AEDEE6-7AD0-F860-F10A-E056DDFE106F}"/>
              </a:ext>
            </a:extLst>
          </p:cNvPr>
          <p:cNvSpPr txBox="1"/>
          <p:nvPr/>
        </p:nvSpPr>
        <p:spPr>
          <a:xfrm>
            <a:off x="9284001" y="1124744"/>
            <a:ext cx="2098356" cy="1200329"/>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Prompts to help determine if  programme meets needs</a:t>
            </a:r>
          </a:p>
        </p:txBody>
      </p:sp>
      <p:sp>
        <p:nvSpPr>
          <p:cNvPr id="10" name="TextBox 9">
            <a:extLst>
              <a:ext uri="{FF2B5EF4-FFF2-40B4-BE49-F238E27FC236}">
                <a16:creationId xmlns:a16="http://schemas.microsoft.com/office/drawing/2014/main" id="{97774736-99F2-1EAB-680E-4C60397AF52D}"/>
              </a:ext>
            </a:extLst>
          </p:cNvPr>
          <p:cNvSpPr txBox="1"/>
          <p:nvPr/>
        </p:nvSpPr>
        <p:spPr>
          <a:xfrm>
            <a:off x="9315399" y="3035737"/>
            <a:ext cx="2098356" cy="923330"/>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Cost of programme in days</a:t>
            </a:r>
          </a:p>
        </p:txBody>
      </p:sp>
      <p:sp>
        <p:nvSpPr>
          <p:cNvPr id="11" name="TextBox 10">
            <a:extLst>
              <a:ext uri="{FF2B5EF4-FFF2-40B4-BE49-F238E27FC236}">
                <a16:creationId xmlns:a16="http://schemas.microsoft.com/office/drawing/2014/main" id="{E90D6D6A-AC54-D643-8EF8-2FDDCA89B9DF}"/>
              </a:ext>
            </a:extLst>
          </p:cNvPr>
          <p:cNvSpPr txBox="1"/>
          <p:nvPr/>
        </p:nvSpPr>
        <p:spPr>
          <a:xfrm>
            <a:off x="9394567" y="4823029"/>
            <a:ext cx="2098356" cy="646331"/>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Approximate onsite duration</a:t>
            </a:r>
          </a:p>
        </p:txBody>
      </p:sp>
      <p:sp>
        <p:nvSpPr>
          <p:cNvPr id="12" name="TextBox 11">
            <a:extLst>
              <a:ext uri="{FF2B5EF4-FFF2-40B4-BE49-F238E27FC236}">
                <a16:creationId xmlns:a16="http://schemas.microsoft.com/office/drawing/2014/main" id="{A1821234-52FE-7332-FF4F-29B905B2B2AC}"/>
              </a:ext>
            </a:extLst>
          </p:cNvPr>
          <p:cNvSpPr txBox="1"/>
          <p:nvPr/>
        </p:nvSpPr>
        <p:spPr>
          <a:xfrm>
            <a:off x="1329654" y="2276872"/>
            <a:ext cx="2098356" cy="369332"/>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Intended audience</a:t>
            </a:r>
          </a:p>
        </p:txBody>
      </p:sp>
      <p:sp>
        <p:nvSpPr>
          <p:cNvPr id="13" name="TextBox 12">
            <a:extLst>
              <a:ext uri="{FF2B5EF4-FFF2-40B4-BE49-F238E27FC236}">
                <a16:creationId xmlns:a16="http://schemas.microsoft.com/office/drawing/2014/main" id="{1F9AC650-FA30-0A66-E80A-26948EA21D8A}"/>
              </a:ext>
            </a:extLst>
          </p:cNvPr>
          <p:cNvSpPr txBox="1"/>
          <p:nvPr/>
        </p:nvSpPr>
        <p:spPr>
          <a:xfrm>
            <a:off x="1271464" y="4823029"/>
            <a:ext cx="2098356" cy="646331"/>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Programme overview</a:t>
            </a:r>
          </a:p>
        </p:txBody>
      </p:sp>
      <p:cxnSp>
        <p:nvCxnSpPr>
          <p:cNvPr id="14" name="Straight Arrow Connector 13">
            <a:extLst>
              <a:ext uri="{FF2B5EF4-FFF2-40B4-BE49-F238E27FC236}">
                <a16:creationId xmlns:a16="http://schemas.microsoft.com/office/drawing/2014/main" id="{ADD7336F-BF34-E61E-B002-DCA15C86577F}"/>
              </a:ext>
            </a:extLst>
          </p:cNvPr>
          <p:cNvCxnSpPr>
            <a:cxnSpLocks/>
          </p:cNvCxnSpPr>
          <p:nvPr/>
        </p:nvCxnSpPr>
        <p:spPr>
          <a:xfrm>
            <a:off x="3433926" y="481318"/>
            <a:ext cx="961130" cy="36004"/>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FAC25EF-6AA8-C534-DCCE-3E258626278C}"/>
              </a:ext>
            </a:extLst>
          </p:cNvPr>
          <p:cNvCxnSpPr>
            <a:cxnSpLocks/>
          </p:cNvCxnSpPr>
          <p:nvPr/>
        </p:nvCxnSpPr>
        <p:spPr>
          <a:xfrm flipV="1">
            <a:off x="3544711" y="2156766"/>
            <a:ext cx="823097" cy="328160"/>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E2620B-E090-7016-7D6E-470617C54205}"/>
              </a:ext>
            </a:extLst>
          </p:cNvPr>
          <p:cNvCxnSpPr>
            <a:cxnSpLocks/>
          </p:cNvCxnSpPr>
          <p:nvPr/>
        </p:nvCxnSpPr>
        <p:spPr>
          <a:xfrm flipH="1" flipV="1">
            <a:off x="8206012" y="1422548"/>
            <a:ext cx="1021979" cy="161582"/>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48D7AD-4E66-75CA-5F22-B539AAC1F057}"/>
              </a:ext>
            </a:extLst>
          </p:cNvPr>
          <p:cNvCxnSpPr>
            <a:cxnSpLocks/>
          </p:cNvCxnSpPr>
          <p:nvPr/>
        </p:nvCxnSpPr>
        <p:spPr>
          <a:xfrm flipV="1">
            <a:off x="3155402" y="3645024"/>
            <a:ext cx="1212406" cy="1501170"/>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769D1A1-2750-B796-9354-5B5472834B9D}"/>
              </a:ext>
            </a:extLst>
          </p:cNvPr>
          <p:cNvCxnSpPr>
            <a:cxnSpLocks/>
          </p:cNvCxnSpPr>
          <p:nvPr/>
        </p:nvCxnSpPr>
        <p:spPr>
          <a:xfrm flipH="1">
            <a:off x="8206012" y="3497402"/>
            <a:ext cx="1252880" cy="867702"/>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87ABE6-BC66-5F6D-1650-BBC79AFFD366}"/>
              </a:ext>
            </a:extLst>
          </p:cNvPr>
          <p:cNvCxnSpPr>
            <a:cxnSpLocks/>
            <a:stCxn id="11" idx="1"/>
          </p:cNvCxnSpPr>
          <p:nvPr/>
        </p:nvCxnSpPr>
        <p:spPr>
          <a:xfrm flipH="1" flipV="1">
            <a:off x="8206012" y="5146194"/>
            <a:ext cx="1188555" cy="1"/>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2C57E4B-DDE7-D5BD-63AB-EF303FD711C8}"/>
              </a:ext>
            </a:extLst>
          </p:cNvPr>
          <p:cNvSpPr txBox="1"/>
          <p:nvPr/>
        </p:nvSpPr>
        <p:spPr>
          <a:xfrm>
            <a:off x="9227991" y="161925"/>
            <a:ext cx="2732222" cy="830997"/>
          </a:xfrm>
          <a:prstGeom prst="rect">
            <a:avLst/>
          </a:prstGeom>
          <a:solidFill>
            <a:srgbClr val="DEC8EE"/>
          </a:solidFill>
          <a:ln>
            <a:solidFill>
              <a:srgbClr val="7030A0"/>
            </a:solidFill>
          </a:ln>
        </p:spPr>
        <p:txBody>
          <a:bodyPr wrap="square" rtlCol="0">
            <a:spAutoFit/>
          </a:bodyPr>
          <a:lstStyle/>
          <a:p>
            <a:pPr algn="ctr"/>
            <a:r>
              <a:rPr lang="en-GB" dirty="0">
                <a:latin typeface="Arial" panose="020B0604020202020204" pitchFamily="34" charset="0"/>
                <a:cs typeface="Arial" panose="020B0604020202020204" pitchFamily="34" charset="0"/>
              </a:rPr>
              <a:t>Traded Activities catalogue</a:t>
            </a:r>
          </a:p>
        </p:txBody>
      </p:sp>
    </p:spTree>
    <p:extLst>
      <p:ext uri="{BB962C8B-B14F-4D97-AF65-F5344CB8AC3E}">
        <p14:creationId xmlns:p14="http://schemas.microsoft.com/office/powerpoint/2010/main" val="3769526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EBD07-D0AE-FBF1-C543-20AD14080B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44683D5-52DF-4A85-B39A-EF668C1E6FF6}" type="slidenum">
              <a:rPr kumimoji="0" lang="en-GB" sz="1200" b="0" i="0" u="none" strike="noStrike" kern="1200" cap="none" spc="0" normalizeH="0" baseline="0" noProof="0" smtClean="0">
                <a:ln>
                  <a:noFill/>
                </a:ln>
                <a:solidFill>
                  <a:prstClr val="black">
                    <a:tint val="75000"/>
                  </a:prstClr>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tint val="75000"/>
                </a:prstClr>
              </a:solidFill>
              <a:effectLst/>
              <a:uLnTx/>
              <a:uFillTx/>
              <a:latin typeface="Times" charset="0"/>
              <a:ea typeface="MS PGothic" pitchFamily="34" charset="-128"/>
              <a:cs typeface="+mn-cs"/>
            </a:endParaRPr>
          </a:p>
        </p:txBody>
      </p:sp>
      <p:sp>
        <p:nvSpPr>
          <p:cNvPr id="4" name="Rectangle 3">
            <a:extLst>
              <a:ext uri="{FF2B5EF4-FFF2-40B4-BE49-F238E27FC236}">
                <a16:creationId xmlns:a16="http://schemas.microsoft.com/office/drawing/2014/main" id="{BDFF3F5F-4098-7A17-0448-8A1315E5C10D}"/>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5" name="Picture 4" descr="A picture containing font, graphics, clipart, logo&#10;&#10;Description automatically generated">
            <a:extLst>
              <a:ext uri="{FF2B5EF4-FFF2-40B4-BE49-F238E27FC236}">
                <a16:creationId xmlns:a16="http://schemas.microsoft.com/office/drawing/2014/main" id="{D37A1472-1153-A0C4-43A6-8D01A3B62F1C}"/>
              </a:ext>
            </a:extLst>
          </p:cNvPr>
          <p:cNvPicPr>
            <a:picLocks noChangeAspect="1"/>
          </p:cNvPicPr>
          <p:nvPr/>
        </p:nvPicPr>
        <p:blipFill>
          <a:blip r:embed="rId2"/>
          <a:stretch>
            <a:fillRect/>
          </a:stretch>
        </p:blipFill>
        <p:spPr>
          <a:xfrm>
            <a:off x="11001300" y="6306561"/>
            <a:ext cx="958913" cy="397989"/>
          </a:xfrm>
          <a:prstGeom prst="rect">
            <a:avLst/>
          </a:prstGeom>
          <a:ln>
            <a:solidFill>
              <a:schemeClr val="tx1"/>
            </a:solidFill>
          </a:ln>
        </p:spPr>
      </p:pic>
      <p:pic>
        <p:nvPicPr>
          <p:cNvPr id="9" name="Picture 8">
            <a:extLst>
              <a:ext uri="{FF2B5EF4-FFF2-40B4-BE49-F238E27FC236}">
                <a16:creationId xmlns:a16="http://schemas.microsoft.com/office/drawing/2014/main" id="{A700ECB6-AC56-9DBF-DF80-FF1B365A0190}"/>
              </a:ext>
            </a:extLst>
          </p:cNvPr>
          <p:cNvPicPr>
            <a:picLocks noChangeAspect="1"/>
          </p:cNvPicPr>
          <p:nvPr/>
        </p:nvPicPr>
        <p:blipFill rotWithShape="1">
          <a:blip r:embed="rId3"/>
          <a:srcRect l="18698" t="14300" r="25785" b="7315"/>
          <a:stretch/>
        </p:blipFill>
        <p:spPr>
          <a:xfrm>
            <a:off x="1190700" y="750095"/>
            <a:ext cx="6768752" cy="5375622"/>
          </a:xfrm>
          <a:prstGeom prst="rect">
            <a:avLst/>
          </a:prstGeom>
          <a:ln>
            <a:solidFill>
              <a:schemeClr val="tx1"/>
            </a:solidFill>
          </a:ln>
        </p:spPr>
      </p:pic>
      <p:sp>
        <p:nvSpPr>
          <p:cNvPr id="11" name="TextBox 10">
            <a:extLst>
              <a:ext uri="{FF2B5EF4-FFF2-40B4-BE49-F238E27FC236}">
                <a16:creationId xmlns:a16="http://schemas.microsoft.com/office/drawing/2014/main" id="{35E402FB-EA01-C1B7-A34E-ECCC9C154D16}"/>
              </a:ext>
            </a:extLst>
          </p:cNvPr>
          <p:cNvSpPr txBox="1"/>
          <p:nvPr/>
        </p:nvSpPr>
        <p:spPr>
          <a:xfrm>
            <a:off x="1190700" y="6194803"/>
            <a:ext cx="6768752" cy="338554"/>
          </a:xfrm>
          <a:prstGeom prst="rect">
            <a:avLst/>
          </a:prstGeom>
          <a:solidFill>
            <a:schemeClr val="accent4">
              <a:lumMod val="20000"/>
              <a:lumOff val="80000"/>
            </a:schemeClr>
          </a:solidFill>
          <a:ln>
            <a:solidFill>
              <a:schemeClr val="tx1"/>
            </a:solidFill>
          </a:ln>
        </p:spPr>
        <p:txBody>
          <a:bodyPr wrap="square">
            <a:spAutoFit/>
          </a:bodyPr>
          <a:lstStyle/>
          <a:p>
            <a:pPr algn="ctr"/>
            <a:r>
              <a:rPr lang="en-GB" sz="1600" u="none" strike="noStrike" dirty="0">
                <a:solidFill>
                  <a:srgbClr val="005EA5"/>
                </a:solidFill>
                <a:effectLst/>
                <a:latin typeface="Lato" panose="020F0502020204030203" pitchFamily="34" charset="0"/>
                <a:ea typeface="Calibri" panose="020F0502020204030204" pitchFamily="34" charset="0"/>
                <a:hlinkClick r:id="rId4"/>
              </a:rPr>
              <a:t>CLICK TO ACCESS TRADED SUPPORT OFFER BOOKING LINK</a:t>
            </a:r>
            <a:endParaRPr lang="en-GB" sz="18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9A9A481E-0F23-D56B-543E-8129B1C215F1}"/>
              </a:ext>
            </a:extLst>
          </p:cNvPr>
          <p:cNvSpPr txBox="1"/>
          <p:nvPr/>
        </p:nvSpPr>
        <p:spPr>
          <a:xfrm>
            <a:off x="9544924" y="1820896"/>
            <a:ext cx="2098356" cy="1200329"/>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Click to access online traded programmes catalogue</a:t>
            </a:r>
          </a:p>
        </p:txBody>
      </p:sp>
      <p:sp>
        <p:nvSpPr>
          <p:cNvPr id="6" name="TextBox 5">
            <a:extLst>
              <a:ext uri="{FF2B5EF4-FFF2-40B4-BE49-F238E27FC236}">
                <a16:creationId xmlns:a16="http://schemas.microsoft.com/office/drawing/2014/main" id="{61C384C9-D362-444E-8BBD-DCA3BE09692D}"/>
              </a:ext>
            </a:extLst>
          </p:cNvPr>
          <p:cNvSpPr txBox="1"/>
          <p:nvPr/>
        </p:nvSpPr>
        <p:spPr>
          <a:xfrm>
            <a:off x="8758064" y="5224617"/>
            <a:ext cx="2448271" cy="646331"/>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Click to access online booking form</a:t>
            </a:r>
          </a:p>
        </p:txBody>
      </p:sp>
      <p:cxnSp>
        <p:nvCxnSpPr>
          <p:cNvPr id="7" name="Straight Arrow Connector 6">
            <a:extLst>
              <a:ext uri="{FF2B5EF4-FFF2-40B4-BE49-F238E27FC236}">
                <a16:creationId xmlns:a16="http://schemas.microsoft.com/office/drawing/2014/main" id="{E5F270EB-F3E9-E2A6-AFEE-3F8873A129B8}"/>
              </a:ext>
            </a:extLst>
          </p:cNvPr>
          <p:cNvCxnSpPr>
            <a:cxnSpLocks/>
            <a:stCxn id="3" idx="1"/>
          </p:cNvCxnSpPr>
          <p:nvPr/>
        </p:nvCxnSpPr>
        <p:spPr>
          <a:xfrm flipH="1">
            <a:off x="5591944" y="2421061"/>
            <a:ext cx="3952980" cy="791915"/>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4E54587-699C-7FEE-60E6-544E24C64559}"/>
              </a:ext>
            </a:extLst>
          </p:cNvPr>
          <p:cNvCxnSpPr>
            <a:cxnSpLocks/>
          </p:cNvCxnSpPr>
          <p:nvPr/>
        </p:nvCxnSpPr>
        <p:spPr>
          <a:xfrm flipH="1">
            <a:off x="5735960" y="5547783"/>
            <a:ext cx="2894667" cy="0"/>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329EEE-292B-9287-7D3C-AFA8751C934F}"/>
              </a:ext>
            </a:extLst>
          </p:cNvPr>
          <p:cNvSpPr txBox="1"/>
          <p:nvPr/>
        </p:nvSpPr>
        <p:spPr>
          <a:xfrm>
            <a:off x="9227991" y="161925"/>
            <a:ext cx="2732222" cy="830997"/>
          </a:xfrm>
          <a:prstGeom prst="rect">
            <a:avLst/>
          </a:prstGeom>
          <a:solidFill>
            <a:srgbClr val="DEC8EE"/>
          </a:solidFill>
          <a:ln>
            <a:solidFill>
              <a:srgbClr val="7030A0"/>
            </a:solidFill>
          </a:ln>
        </p:spPr>
        <p:txBody>
          <a:bodyPr wrap="square" rtlCol="0">
            <a:spAutoFit/>
          </a:bodyPr>
          <a:lstStyle/>
          <a:p>
            <a:pPr algn="ctr"/>
            <a:r>
              <a:rPr lang="en-GB" dirty="0">
                <a:latin typeface="Arial" panose="020B0604020202020204" pitchFamily="34" charset="0"/>
                <a:cs typeface="Arial" panose="020B0604020202020204" pitchFamily="34" charset="0"/>
              </a:rPr>
              <a:t>Online booking form</a:t>
            </a:r>
          </a:p>
        </p:txBody>
      </p:sp>
    </p:spTree>
    <p:extLst>
      <p:ext uri="{BB962C8B-B14F-4D97-AF65-F5344CB8AC3E}">
        <p14:creationId xmlns:p14="http://schemas.microsoft.com/office/powerpoint/2010/main" val="297785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EBD07-D0AE-FBF1-C543-20AD14080B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44683D5-52DF-4A85-B39A-EF668C1E6FF6}" type="slidenum">
              <a:rPr kumimoji="0" lang="en-GB" sz="1200" b="0" i="0" u="none" strike="noStrike" kern="1200" cap="none" spc="0" normalizeH="0" baseline="0" noProof="0" smtClean="0">
                <a:ln>
                  <a:noFill/>
                </a:ln>
                <a:solidFill>
                  <a:prstClr val="black">
                    <a:tint val="75000"/>
                  </a:prstClr>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tint val="75000"/>
                </a:prstClr>
              </a:solidFill>
              <a:effectLst/>
              <a:uLnTx/>
              <a:uFillTx/>
              <a:latin typeface="Times" charset="0"/>
              <a:ea typeface="MS PGothic" pitchFamily="34" charset="-128"/>
              <a:cs typeface="+mn-cs"/>
            </a:endParaRPr>
          </a:p>
        </p:txBody>
      </p:sp>
      <p:sp>
        <p:nvSpPr>
          <p:cNvPr id="4" name="Rectangle 3">
            <a:extLst>
              <a:ext uri="{FF2B5EF4-FFF2-40B4-BE49-F238E27FC236}">
                <a16:creationId xmlns:a16="http://schemas.microsoft.com/office/drawing/2014/main" id="{BDFF3F5F-4098-7A17-0448-8A1315E5C10D}"/>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5" name="Picture 4" descr="A picture containing font, graphics, clipart, logo&#10;&#10;Description automatically generated">
            <a:extLst>
              <a:ext uri="{FF2B5EF4-FFF2-40B4-BE49-F238E27FC236}">
                <a16:creationId xmlns:a16="http://schemas.microsoft.com/office/drawing/2014/main" id="{D37A1472-1153-A0C4-43A6-8D01A3B62F1C}"/>
              </a:ext>
            </a:extLst>
          </p:cNvPr>
          <p:cNvPicPr>
            <a:picLocks noChangeAspect="1"/>
          </p:cNvPicPr>
          <p:nvPr/>
        </p:nvPicPr>
        <p:blipFill>
          <a:blip r:embed="rId2"/>
          <a:stretch>
            <a:fillRect/>
          </a:stretch>
        </p:blipFill>
        <p:spPr>
          <a:xfrm>
            <a:off x="11064552" y="6306561"/>
            <a:ext cx="895661" cy="432784"/>
          </a:xfrm>
          <a:prstGeom prst="rect">
            <a:avLst/>
          </a:prstGeom>
          <a:ln>
            <a:solidFill>
              <a:schemeClr val="tx1"/>
            </a:solidFill>
          </a:ln>
        </p:spPr>
      </p:pic>
      <p:pic>
        <p:nvPicPr>
          <p:cNvPr id="7" name="Picture 6">
            <a:extLst>
              <a:ext uri="{FF2B5EF4-FFF2-40B4-BE49-F238E27FC236}">
                <a16:creationId xmlns:a16="http://schemas.microsoft.com/office/drawing/2014/main" id="{7F35F1A6-7FC0-87E8-08A6-B4C9F0BF29EE}"/>
              </a:ext>
            </a:extLst>
          </p:cNvPr>
          <p:cNvPicPr>
            <a:picLocks noChangeAspect="1"/>
          </p:cNvPicPr>
          <p:nvPr/>
        </p:nvPicPr>
        <p:blipFill rotWithShape="1">
          <a:blip r:embed="rId3"/>
          <a:srcRect l="23422" t="14300" r="25785" b="11151"/>
          <a:stretch/>
        </p:blipFill>
        <p:spPr>
          <a:xfrm>
            <a:off x="1230591" y="2357881"/>
            <a:ext cx="4404658" cy="3636404"/>
          </a:xfrm>
          <a:prstGeom prst="rect">
            <a:avLst/>
          </a:prstGeom>
          <a:ln>
            <a:solidFill>
              <a:schemeClr val="tx1"/>
            </a:solidFill>
          </a:ln>
        </p:spPr>
      </p:pic>
      <p:pic>
        <p:nvPicPr>
          <p:cNvPr id="8" name="Picture 7">
            <a:extLst>
              <a:ext uri="{FF2B5EF4-FFF2-40B4-BE49-F238E27FC236}">
                <a16:creationId xmlns:a16="http://schemas.microsoft.com/office/drawing/2014/main" id="{6CCE186A-8D21-BA4F-5815-B3257386D759}"/>
              </a:ext>
            </a:extLst>
          </p:cNvPr>
          <p:cNvPicPr>
            <a:picLocks noChangeAspect="1"/>
          </p:cNvPicPr>
          <p:nvPr/>
        </p:nvPicPr>
        <p:blipFill rotWithShape="1">
          <a:blip r:embed="rId4"/>
          <a:srcRect l="22241" t="14300" r="25785" b="11151"/>
          <a:stretch/>
        </p:blipFill>
        <p:spPr>
          <a:xfrm>
            <a:off x="6636288" y="2357881"/>
            <a:ext cx="4507092" cy="3636404"/>
          </a:xfrm>
          <a:prstGeom prst="rect">
            <a:avLst/>
          </a:prstGeom>
          <a:ln>
            <a:solidFill>
              <a:schemeClr val="tx1"/>
            </a:solidFill>
          </a:ln>
        </p:spPr>
      </p:pic>
      <p:sp>
        <p:nvSpPr>
          <p:cNvPr id="10" name="TextBox 9">
            <a:extLst>
              <a:ext uri="{FF2B5EF4-FFF2-40B4-BE49-F238E27FC236}">
                <a16:creationId xmlns:a16="http://schemas.microsoft.com/office/drawing/2014/main" id="{86B2BCF1-16CA-D98D-FB08-DB271B448201}"/>
              </a:ext>
            </a:extLst>
          </p:cNvPr>
          <p:cNvSpPr txBox="1"/>
          <p:nvPr/>
        </p:nvSpPr>
        <p:spPr>
          <a:xfrm>
            <a:off x="2711624" y="6306561"/>
            <a:ext cx="6768752" cy="338554"/>
          </a:xfrm>
          <a:prstGeom prst="rect">
            <a:avLst/>
          </a:prstGeom>
          <a:solidFill>
            <a:schemeClr val="accent4">
              <a:lumMod val="20000"/>
              <a:lumOff val="80000"/>
            </a:schemeClr>
          </a:solidFill>
          <a:ln>
            <a:solidFill>
              <a:schemeClr val="tx1"/>
            </a:solidFill>
          </a:ln>
        </p:spPr>
        <p:txBody>
          <a:bodyPr wrap="square">
            <a:spAutoFit/>
          </a:bodyPr>
          <a:lstStyle/>
          <a:p>
            <a:pPr algn="ctr"/>
            <a:r>
              <a:rPr lang="en-GB" sz="1600" u="none" strike="noStrike" dirty="0">
                <a:solidFill>
                  <a:srgbClr val="005EA5"/>
                </a:solidFill>
                <a:effectLst/>
                <a:latin typeface="Lato" panose="020F0502020204030203" pitchFamily="34" charset="0"/>
                <a:ea typeface="Calibri" panose="020F0502020204030204" pitchFamily="34" charset="0"/>
                <a:hlinkClick r:id="rId5"/>
              </a:rPr>
              <a:t>https://consultations.essex.gov.uk/workforce-development-1/6ca1baba</a:t>
            </a:r>
            <a:endParaRPr lang="en-GB" sz="1800" dirty="0">
              <a:effectLst/>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32137175-6F4E-28A1-8479-4CEB53F2024D}"/>
              </a:ext>
            </a:extLst>
          </p:cNvPr>
          <p:cNvSpPr txBox="1"/>
          <p:nvPr/>
        </p:nvSpPr>
        <p:spPr>
          <a:xfrm>
            <a:off x="1230591" y="1286762"/>
            <a:ext cx="4404658" cy="830997"/>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Terms and conditions can be accessed here</a:t>
            </a:r>
          </a:p>
        </p:txBody>
      </p:sp>
      <p:cxnSp>
        <p:nvCxnSpPr>
          <p:cNvPr id="12" name="Straight Arrow Connector 11">
            <a:extLst>
              <a:ext uri="{FF2B5EF4-FFF2-40B4-BE49-F238E27FC236}">
                <a16:creationId xmlns:a16="http://schemas.microsoft.com/office/drawing/2014/main" id="{B2E5DAB4-78A3-3E67-4957-8613EA83C677}"/>
              </a:ext>
            </a:extLst>
          </p:cNvPr>
          <p:cNvCxnSpPr>
            <a:cxnSpLocks/>
            <a:stCxn id="11" idx="2"/>
          </p:cNvCxnSpPr>
          <p:nvPr/>
        </p:nvCxnSpPr>
        <p:spPr>
          <a:xfrm>
            <a:off x="3432920" y="2117759"/>
            <a:ext cx="289547" cy="1937754"/>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18F7FF1-523B-E6B2-C861-969398B0B052}"/>
              </a:ext>
            </a:extLst>
          </p:cNvPr>
          <p:cNvSpPr txBox="1"/>
          <p:nvPr/>
        </p:nvSpPr>
        <p:spPr>
          <a:xfrm>
            <a:off x="6590611" y="976519"/>
            <a:ext cx="4404658"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Opportunity to purchase a Gold/ Silver subscription or pay-as-you-go Bronze days</a:t>
            </a:r>
          </a:p>
        </p:txBody>
      </p:sp>
      <p:cxnSp>
        <p:nvCxnSpPr>
          <p:cNvPr id="17" name="Straight Arrow Connector 16">
            <a:extLst>
              <a:ext uri="{FF2B5EF4-FFF2-40B4-BE49-F238E27FC236}">
                <a16:creationId xmlns:a16="http://schemas.microsoft.com/office/drawing/2014/main" id="{8C8F4349-33EB-03AD-D382-8B54157A1D14}"/>
              </a:ext>
            </a:extLst>
          </p:cNvPr>
          <p:cNvCxnSpPr>
            <a:cxnSpLocks/>
            <a:stCxn id="15" idx="2"/>
          </p:cNvCxnSpPr>
          <p:nvPr/>
        </p:nvCxnSpPr>
        <p:spPr>
          <a:xfrm flipH="1">
            <a:off x="8417592" y="2176848"/>
            <a:ext cx="375348" cy="2323271"/>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2846A38-02A3-38D7-92EC-0914CA107A8F}"/>
              </a:ext>
            </a:extLst>
          </p:cNvPr>
          <p:cNvSpPr txBox="1"/>
          <p:nvPr/>
        </p:nvSpPr>
        <p:spPr>
          <a:xfrm>
            <a:off x="9227991" y="161925"/>
            <a:ext cx="2732222" cy="830997"/>
          </a:xfrm>
          <a:prstGeom prst="rect">
            <a:avLst/>
          </a:prstGeom>
          <a:solidFill>
            <a:srgbClr val="DEC8EE"/>
          </a:solidFill>
          <a:ln>
            <a:solidFill>
              <a:srgbClr val="7030A0"/>
            </a:solidFill>
          </a:ln>
        </p:spPr>
        <p:txBody>
          <a:bodyPr wrap="square" rtlCol="0">
            <a:spAutoFit/>
          </a:bodyPr>
          <a:lstStyle/>
          <a:p>
            <a:pPr algn="ctr"/>
            <a:r>
              <a:rPr lang="en-GB" dirty="0">
                <a:latin typeface="Arial" panose="020B0604020202020204" pitchFamily="34" charset="0"/>
                <a:cs typeface="Arial" panose="020B0604020202020204" pitchFamily="34" charset="0"/>
              </a:rPr>
              <a:t>Online booking form</a:t>
            </a:r>
          </a:p>
        </p:txBody>
      </p:sp>
    </p:spTree>
    <p:extLst>
      <p:ext uri="{BB962C8B-B14F-4D97-AF65-F5344CB8AC3E}">
        <p14:creationId xmlns:p14="http://schemas.microsoft.com/office/powerpoint/2010/main" val="235857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EBD07-D0AE-FBF1-C543-20AD14080B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44683D5-52DF-4A85-B39A-EF668C1E6FF6}" type="slidenum">
              <a:rPr kumimoji="0" lang="en-GB" sz="1200" b="0" i="0" u="none" strike="noStrike" kern="1200" cap="none" spc="0" normalizeH="0" baseline="0" noProof="0" smtClean="0">
                <a:ln>
                  <a:noFill/>
                </a:ln>
                <a:solidFill>
                  <a:prstClr val="black">
                    <a:tint val="75000"/>
                  </a:prstClr>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Times" charset="0"/>
              <a:ea typeface="MS PGothic" pitchFamily="34" charset="-128"/>
              <a:cs typeface="+mn-cs"/>
            </a:endParaRPr>
          </a:p>
        </p:txBody>
      </p:sp>
      <p:sp>
        <p:nvSpPr>
          <p:cNvPr id="4" name="Rectangle 3">
            <a:extLst>
              <a:ext uri="{FF2B5EF4-FFF2-40B4-BE49-F238E27FC236}">
                <a16:creationId xmlns:a16="http://schemas.microsoft.com/office/drawing/2014/main" id="{BDFF3F5F-4098-7A17-0448-8A1315E5C10D}"/>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5" name="Picture 4" descr="A picture containing font, graphics, clipart, logo&#10;&#10;Description automatically generated">
            <a:extLst>
              <a:ext uri="{FF2B5EF4-FFF2-40B4-BE49-F238E27FC236}">
                <a16:creationId xmlns:a16="http://schemas.microsoft.com/office/drawing/2014/main" id="{D37A1472-1153-A0C4-43A6-8D01A3B62F1C}"/>
              </a:ext>
            </a:extLst>
          </p:cNvPr>
          <p:cNvPicPr>
            <a:picLocks noChangeAspect="1"/>
          </p:cNvPicPr>
          <p:nvPr/>
        </p:nvPicPr>
        <p:blipFill>
          <a:blip r:embed="rId2"/>
          <a:stretch>
            <a:fillRect/>
          </a:stretch>
        </p:blipFill>
        <p:spPr>
          <a:xfrm>
            <a:off x="11020116" y="6306561"/>
            <a:ext cx="940098" cy="454256"/>
          </a:xfrm>
          <a:prstGeom prst="rect">
            <a:avLst/>
          </a:prstGeom>
          <a:ln>
            <a:solidFill>
              <a:schemeClr val="tx1"/>
            </a:solidFill>
          </a:ln>
        </p:spPr>
      </p:pic>
      <p:sp>
        <p:nvSpPr>
          <p:cNvPr id="6" name="TextBox 5">
            <a:extLst>
              <a:ext uri="{FF2B5EF4-FFF2-40B4-BE49-F238E27FC236}">
                <a16:creationId xmlns:a16="http://schemas.microsoft.com/office/drawing/2014/main" id="{B0FB74B9-A8B4-817F-6B5E-A738FB7EE0E0}"/>
              </a:ext>
            </a:extLst>
          </p:cNvPr>
          <p:cNvSpPr txBox="1"/>
          <p:nvPr/>
        </p:nvSpPr>
        <p:spPr>
          <a:xfrm>
            <a:off x="8551758" y="2852936"/>
            <a:ext cx="2521496"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Click on the programmes you wish to access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MS PGothic" pitchFamily="34" charset="-128"/>
              <a:cs typeface="+mn-cs"/>
            </a:endParaRPr>
          </a:p>
        </p:txBody>
      </p:sp>
      <p:pic>
        <p:nvPicPr>
          <p:cNvPr id="7" name="Picture 6">
            <a:extLst>
              <a:ext uri="{FF2B5EF4-FFF2-40B4-BE49-F238E27FC236}">
                <a16:creationId xmlns:a16="http://schemas.microsoft.com/office/drawing/2014/main" id="{4A46A2C7-2C4B-4ABE-923E-CB1D188A06AE}"/>
              </a:ext>
            </a:extLst>
          </p:cNvPr>
          <p:cNvPicPr>
            <a:picLocks noChangeAspect="1"/>
          </p:cNvPicPr>
          <p:nvPr/>
        </p:nvPicPr>
        <p:blipFill rotWithShape="1">
          <a:blip r:embed="rId3"/>
          <a:srcRect l="22832" t="14300" r="24603" b="7315"/>
          <a:stretch/>
        </p:blipFill>
        <p:spPr>
          <a:xfrm>
            <a:off x="1351997" y="741189"/>
            <a:ext cx="6408712" cy="5375622"/>
          </a:xfrm>
          <a:prstGeom prst="rect">
            <a:avLst/>
          </a:prstGeom>
          <a:ln>
            <a:solidFill>
              <a:schemeClr val="tx1"/>
            </a:solidFill>
          </a:ln>
        </p:spPr>
      </p:pic>
      <p:sp>
        <p:nvSpPr>
          <p:cNvPr id="8" name="TextBox 7">
            <a:extLst>
              <a:ext uri="{FF2B5EF4-FFF2-40B4-BE49-F238E27FC236}">
                <a16:creationId xmlns:a16="http://schemas.microsoft.com/office/drawing/2014/main" id="{9D6E21DF-E9AD-FFB0-7173-323314637E6D}"/>
              </a:ext>
            </a:extLst>
          </p:cNvPr>
          <p:cNvSpPr txBox="1"/>
          <p:nvPr/>
        </p:nvSpPr>
        <p:spPr>
          <a:xfrm>
            <a:off x="1171885" y="6294070"/>
            <a:ext cx="6768752" cy="338554"/>
          </a:xfrm>
          <a:prstGeom prst="rect">
            <a:avLst/>
          </a:prstGeom>
          <a:solidFill>
            <a:schemeClr val="accent4">
              <a:lumMod val="20000"/>
              <a:lumOff val="80000"/>
            </a:schemeClr>
          </a:solidFill>
          <a:ln>
            <a:solidFill>
              <a:schemeClr val="tx1"/>
            </a:solidFill>
          </a:ln>
        </p:spPr>
        <p:txBody>
          <a:bodyPr wrap="square">
            <a:spAutoFit/>
          </a:bodyPr>
          <a:lstStyle/>
          <a:p>
            <a:pPr algn="ctr"/>
            <a:r>
              <a:rPr lang="en-GB" sz="1600" u="none" strike="noStrike" dirty="0">
                <a:solidFill>
                  <a:srgbClr val="005EA5"/>
                </a:solidFill>
                <a:effectLst/>
                <a:latin typeface="Lato" panose="020F0502020204030203" pitchFamily="34" charset="0"/>
                <a:ea typeface="Calibri" panose="020F0502020204030204" pitchFamily="34" charset="0"/>
                <a:hlinkClick r:id="rId4"/>
              </a:rPr>
              <a:t>https://consultations.essex.gov.uk/workforce-development-1/6ca1baba</a:t>
            </a:r>
            <a:endParaRPr lang="en-GB" sz="1800" dirty="0">
              <a:effectLst/>
              <a:latin typeface="Calibri" panose="020F0502020204030204" pitchFamily="34" charset="0"/>
              <a:ea typeface="Calibri" panose="020F0502020204030204" pitchFamily="34" charset="0"/>
            </a:endParaRPr>
          </a:p>
        </p:txBody>
      </p:sp>
      <p:cxnSp>
        <p:nvCxnSpPr>
          <p:cNvPr id="11" name="Straight Arrow Connector 10">
            <a:extLst>
              <a:ext uri="{FF2B5EF4-FFF2-40B4-BE49-F238E27FC236}">
                <a16:creationId xmlns:a16="http://schemas.microsoft.com/office/drawing/2014/main" id="{9C32A0E1-55A1-044F-DD0D-61EE08503D98}"/>
              </a:ext>
            </a:extLst>
          </p:cNvPr>
          <p:cNvCxnSpPr>
            <a:stCxn id="6" idx="1"/>
          </p:cNvCxnSpPr>
          <p:nvPr/>
        </p:nvCxnSpPr>
        <p:spPr>
          <a:xfrm flipH="1">
            <a:off x="3719736" y="3637766"/>
            <a:ext cx="4832022" cy="1447418"/>
          </a:xfrm>
          <a:prstGeom prst="straightConnector1">
            <a:avLst/>
          </a:prstGeom>
          <a:ln w="76200">
            <a:solidFill>
              <a:srgbClr val="CE0058"/>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7FD0F1-1314-7F29-1EE1-D41F0AE80F8C}"/>
              </a:ext>
            </a:extLst>
          </p:cNvPr>
          <p:cNvSpPr txBox="1"/>
          <p:nvPr/>
        </p:nvSpPr>
        <p:spPr>
          <a:xfrm>
            <a:off x="9227991" y="161925"/>
            <a:ext cx="2732222" cy="830997"/>
          </a:xfrm>
          <a:prstGeom prst="rect">
            <a:avLst/>
          </a:prstGeom>
          <a:solidFill>
            <a:srgbClr val="DEC8EE"/>
          </a:solidFill>
          <a:ln>
            <a:solidFill>
              <a:srgbClr val="7030A0"/>
            </a:solidFill>
          </a:ln>
        </p:spPr>
        <p:txBody>
          <a:bodyPr wrap="square" rtlCol="0">
            <a:spAutoFit/>
          </a:bodyPr>
          <a:lstStyle/>
          <a:p>
            <a:pPr algn="ctr"/>
            <a:r>
              <a:rPr lang="en-GB" dirty="0">
                <a:latin typeface="Arial" panose="020B0604020202020204" pitchFamily="34" charset="0"/>
                <a:cs typeface="Arial" panose="020B0604020202020204" pitchFamily="34" charset="0"/>
              </a:rPr>
              <a:t>Online booking form</a:t>
            </a:r>
          </a:p>
        </p:txBody>
      </p:sp>
    </p:spTree>
    <p:extLst>
      <p:ext uri="{BB962C8B-B14F-4D97-AF65-F5344CB8AC3E}">
        <p14:creationId xmlns:p14="http://schemas.microsoft.com/office/powerpoint/2010/main" val="210580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30CE7D-43E1-2069-D6ED-F09972112DB2}"/>
              </a:ext>
            </a:extLst>
          </p:cNvPr>
          <p:cNvSpPr>
            <a:spLocks noGrp="1"/>
          </p:cNvSpPr>
          <p:nvPr>
            <p:ph sz="quarter" idx="10"/>
          </p:nvPr>
        </p:nvSpPr>
        <p:spPr>
          <a:xfrm>
            <a:off x="623392" y="800534"/>
            <a:ext cx="11233248" cy="5796818"/>
          </a:xfrm>
        </p:spPr>
        <p:txBody>
          <a:bodyPr/>
          <a:lstStyle/>
          <a:p>
            <a:pPr marL="0" indent="0" algn="ctr">
              <a:buNone/>
            </a:pPr>
            <a:r>
              <a:rPr lang="en-GB" sz="1600" i="1" dirty="0">
                <a:solidFill>
                  <a:srgbClr val="000000"/>
                </a:solidFill>
                <a:ea typeface="Times New Roman" panose="02020603050405020304" pitchFamily="18" charset="0"/>
                <a:cs typeface="Times New Roman" panose="02020603050405020304" pitchFamily="18" charset="0"/>
              </a:rPr>
              <a:t>School Partnerships refers to all types of partnerships, including local authority-maintained school partnerships and multi-academy trusts (MATs) and mixed partnerships of maintained and academy schools.</a:t>
            </a:r>
            <a:r>
              <a:rPr lang="en-GB" sz="1600" i="1" dirty="0">
                <a:ea typeface="Times New Roman" panose="02020603050405020304" pitchFamily="18" charset="0"/>
                <a:cs typeface="Times New Roman" panose="02020603050405020304" pitchFamily="18" charset="0"/>
              </a:rPr>
              <a:t> </a:t>
            </a:r>
          </a:p>
          <a:p>
            <a:pPr algn="ctr"/>
            <a:endParaRPr lang="en-GB" sz="1400" dirty="0">
              <a:ea typeface="Times New Roman" panose="02020603050405020304" pitchFamily="18" charset="0"/>
              <a:cs typeface="Times New Roman" panose="02020603050405020304" pitchFamily="18" charset="0"/>
            </a:endParaRPr>
          </a:p>
          <a:p>
            <a:pPr algn="just"/>
            <a:r>
              <a:rPr lang="en-GB" sz="1400" b="1" dirty="0">
                <a:solidFill>
                  <a:srgbClr val="7030A0"/>
                </a:solidFill>
                <a:ea typeface="Times New Roman" panose="02020603050405020304" pitchFamily="18" charset="0"/>
                <a:cs typeface="Times New Roman" panose="02020603050405020304" pitchFamily="18" charset="0"/>
              </a:rPr>
              <a:t>Up to 4 days LA SEP/ Head of Education support </a:t>
            </a:r>
            <a:r>
              <a:rPr lang="en-GB" sz="1400" dirty="0">
                <a:ea typeface="Times New Roman" panose="02020603050405020304" pitchFamily="18" charset="0"/>
                <a:cs typeface="Times New Roman" panose="02020603050405020304" pitchFamily="18" charset="0"/>
              </a:rPr>
              <a:t>across the year which will include:</a:t>
            </a:r>
          </a:p>
          <a:p>
            <a:pPr marL="0" indent="0" algn="just">
              <a:buNone/>
            </a:pPr>
            <a:r>
              <a:rPr lang="en-GB" sz="1400" dirty="0">
                <a:ea typeface="Times New Roman" panose="02020603050405020304" pitchFamily="18" charset="0"/>
                <a:cs typeface="Times New Roman" panose="02020603050405020304" pitchFamily="18" charset="0"/>
              </a:rPr>
              <a:t> </a:t>
            </a:r>
          </a:p>
          <a:p>
            <a:pPr marL="342900" indent="-342900">
              <a:lnSpc>
                <a:spcPct val="115000"/>
              </a:lnSpc>
              <a:spcAft>
                <a:spcPts val="1000"/>
              </a:spcAft>
              <a:buFont typeface="Symbol" panose="05050102010706020507" pitchFamily="18" charset="2"/>
              <a:buChar char=""/>
            </a:pPr>
            <a:r>
              <a:rPr lang="en-GB" sz="1400" dirty="0">
                <a:ea typeface="Calibri" panose="020F0502020204030204" pitchFamily="34" charset="0"/>
              </a:rPr>
              <a:t>SEP will arrange a </a:t>
            </a:r>
            <a:r>
              <a:rPr lang="en-GB" sz="1400" b="1" dirty="0">
                <a:solidFill>
                  <a:srgbClr val="7030A0"/>
                </a:solidFill>
                <a:ea typeface="Calibri" panose="020F0502020204030204" pitchFamily="34" charset="0"/>
              </a:rPr>
              <a:t>termly meeting </a:t>
            </a:r>
            <a:r>
              <a:rPr lang="en-GB" sz="1400" dirty="0">
                <a:ea typeface="Calibri" panose="020F0502020204030204" pitchFamily="34" charset="0"/>
              </a:rPr>
              <a:t>with partnership Lead/MAT CEO or steering / management group - this will depend on size of partnership and the relationship and knowledge of the partnership.  This meeting will include how collaborative working can improve curriculum equity and opportunity for all pupils with a focus on </a:t>
            </a:r>
            <a:r>
              <a:rPr lang="en-GB" sz="1400" b="1" dirty="0">
                <a:solidFill>
                  <a:srgbClr val="7030A0"/>
                </a:solidFill>
                <a:ea typeface="Calibri" panose="020F0502020204030204" pitchFamily="34" charset="0"/>
              </a:rPr>
              <a:t>Disadvantage and SEND Support outcomes</a:t>
            </a:r>
            <a:r>
              <a:rPr lang="en-GB" sz="1400" dirty="0">
                <a:ea typeface="Calibri" panose="020F0502020204030204" pitchFamily="34" charset="0"/>
              </a:rPr>
              <a:t>.</a:t>
            </a:r>
          </a:p>
          <a:p>
            <a:pPr marL="342900" indent="-342900" algn="just">
              <a:buFont typeface="Symbol" panose="05050102010706020507" pitchFamily="18" charset="2"/>
              <a:buChar char=""/>
            </a:pPr>
            <a:r>
              <a:rPr lang="en-GB" sz="1400" dirty="0">
                <a:ea typeface="Times New Roman" panose="02020603050405020304" pitchFamily="18" charset="0"/>
                <a:cs typeface="Times New Roman" panose="02020603050405020304" pitchFamily="18" charset="0"/>
              </a:rPr>
              <a:t>SEP support for collaborative working in and between partnerships so that Partnerships can be </a:t>
            </a:r>
            <a:r>
              <a:rPr lang="en-GB" sz="1400" b="1" dirty="0">
                <a:solidFill>
                  <a:srgbClr val="7030A0"/>
                </a:solidFill>
                <a:ea typeface="Times New Roman" panose="02020603050405020304" pitchFamily="18" charset="0"/>
                <a:cs typeface="Times New Roman" panose="02020603050405020304" pitchFamily="18" charset="0"/>
              </a:rPr>
              <a:t>accelerators of school improvement</a:t>
            </a:r>
            <a:r>
              <a:rPr lang="en-GB" sz="1400" dirty="0">
                <a:ea typeface="Times New Roman" panose="02020603050405020304" pitchFamily="18" charset="0"/>
                <a:cs typeface="Times New Roman" panose="02020603050405020304" pitchFamily="18" charset="0"/>
              </a:rPr>
              <a:t>. </a:t>
            </a:r>
          </a:p>
          <a:p>
            <a:pPr marL="171450" indent="0" algn="just">
              <a:buNone/>
            </a:pPr>
            <a:r>
              <a:rPr lang="en-GB" sz="1400" dirty="0">
                <a:ea typeface="Times New Roman" panose="02020603050405020304" pitchFamily="18" charset="0"/>
                <a:cs typeface="Times New Roman" panose="02020603050405020304" pitchFamily="18" charset="0"/>
              </a:rPr>
              <a:t> </a:t>
            </a:r>
          </a:p>
          <a:p>
            <a:pPr marL="342900" indent="-342900" algn="just">
              <a:buFont typeface="Symbol" panose="05050102010706020507" pitchFamily="18" charset="2"/>
              <a:buChar char=""/>
            </a:pPr>
            <a:r>
              <a:rPr lang="en-GB" sz="1400" dirty="0">
                <a:ea typeface="Times New Roman" panose="02020603050405020304" pitchFamily="18" charset="0"/>
                <a:cs typeface="Times New Roman" panose="02020603050405020304" pitchFamily="18" charset="0"/>
              </a:rPr>
              <a:t>Support for Peer review if requested:</a:t>
            </a:r>
          </a:p>
          <a:p>
            <a:pPr lvl="1" algn="just">
              <a:buFont typeface="Courier New" panose="02070309020205020404" pitchFamily="49" charset="0"/>
              <a:buChar char="o"/>
            </a:pPr>
            <a:r>
              <a:rPr lang="en-GB" sz="1400" dirty="0">
                <a:ea typeface="Times New Roman" panose="02020603050405020304" pitchFamily="18" charset="0"/>
                <a:cs typeface="Times New Roman" panose="02020603050405020304" pitchFamily="18" charset="0"/>
              </a:rPr>
              <a:t>Facilitating/Quality assuring peer review </a:t>
            </a:r>
          </a:p>
          <a:p>
            <a:pPr lvl="1" algn="just">
              <a:buFont typeface="Courier New" panose="02070309020205020404" pitchFamily="49" charset="0"/>
              <a:buChar char="o"/>
            </a:pPr>
            <a:r>
              <a:rPr lang="en-GB" sz="1400" dirty="0">
                <a:ea typeface="Times New Roman" panose="02020603050405020304" pitchFamily="18" charset="0"/>
                <a:cs typeface="Times New Roman" panose="02020603050405020304" pitchFamily="18" charset="0"/>
              </a:rPr>
              <a:t>Assessing the Impact of Peer review</a:t>
            </a:r>
          </a:p>
          <a:p>
            <a:pPr lvl="1" algn="just">
              <a:buFont typeface="Courier New" panose="02070309020205020404" pitchFamily="49" charset="0"/>
              <a:buChar char="o"/>
            </a:pPr>
            <a:r>
              <a:rPr lang="en-GB" sz="1400" dirty="0">
                <a:ea typeface="Times New Roman" panose="02020603050405020304" pitchFamily="18" charset="0"/>
                <a:cs typeface="Times New Roman" panose="02020603050405020304" pitchFamily="18" charset="0"/>
              </a:rPr>
              <a:t>Capacity training for Peer Review </a:t>
            </a:r>
          </a:p>
          <a:p>
            <a:pPr marL="400050" indent="0" algn="just">
              <a:buNone/>
            </a:pPr>
            <a:r>
              <a:rPr lang="en-GB" sz="1400" dirty="0">
                <a:ea typeface="Times New Roman" panose="02020603050405020304" pitchFamily="18" charset="0"/>
                <a:cs typeface="Times New Roman" panose="02020603050405020304" pitchFamily="18" charset="0"/>
              </a:rPr>
              <a:t> </a:t>
            </a:r>
          </a:p>
          <a:p>
            <a:pPr marL="342900" indent="-342900" algn="just">
              <a:buFont typeface="Symbol" panose="05050102010706020507" pitchFamily="18" charset="2"/>
              <a:buChar char=""/>
            </a:pPr>
            <a:r>
              <a:rPr lang="en-GB" sz="1400" dirty="0">
                <a:ea typeface="Times New Roman" panose="02020603050405020304" pitchFamily="18" charset="0"/>
                <a:cs typeface="Times New Roman" panose="02020603050405020304" pitchFamily="18" charset="0"/>
              </a:rPr>
              <a:t>Support with Partnership Meeting agenda planning.</a:t>
            </a:r>
          </a:p>
          <a:p>
            <a:pPr marL="342900" indent="-342900" algn="just">
              <a:buFont typeface="Symbol" panose="05050102010706020507" pitchFamily="18" charset="2"/>
              <a:buChar char=""/>
            </a:pPr>
            <a:r>
              <a:rPr lang="en-GB" sz="1400" dirty="0">
                <a:ea typeface="Times New Roman" panose="02020603050405020304" pitchFamily="18" charset="0"/>
                <a:cs typeface="Times New Roman" panose="02020603050405020304" pitchFamily="18" charset="0"/>
              </a:rPr>
              <a:t>Support and training for </a:t>
            </a:r>
            <a:r>
              <a:rPr lang="en-GB" sz="1400" b="1" dirty="0">
                <a:solidFill>
                  <a:srgbClr val="7030A0"/>
                </a:solidFill>
                <a:ea typeface="Times New Roman" panose="02020603050405020304" pitchFamily="18" charset="0"/>
                <a:cs typeface="Times New Roman" panose="02020603050405020304" pitchFamily="18" charset="0"/>
              </a:rPr>
              <a:t>Partnership Evaluation and Development Tool </a:t>
            </a:r>
            <a:r>
              <a:rPr lang="en-GB" sz="1400" dirty="0">
                <a:ea typeface="Times New Roman" panose="02020603050405020304" pitchFamily="18" charset="0"/>
                <a:cs typeface="Times New Roman" panose="02020603050405020304" pitchFamily="18" charset="0"/>
              </a:rPr>
              <a:t>and outputs where requested.</a:t>
            </a:r>
          </a:p>
          <a:p>
            <a:pPr marL="342900" indent="-342900" algn="just">
              <a:buFont typeface="Symbol" panose="05050102010706020507" pitchFamily="18" charset="2"/>
              <a:buChar char=""/>
            </a:pPr>
            <a:r>
              <a:rPr lang="en-GB" sz="1400" dirty="0">
                <a:ea typeface="Times New Roman" panose="02020603050405020304" pitchFamily="18" charset="0"/>
                <a:cs typeface="Times New Roman" panose="02020603050405020304" pitchFamily="18" charset="0"/>
              </a:rPr>
              <a:t>County Partnership Leads meetings.</a:t>
            </a:r>
          </a:p>
          <a:p>
            <a:pPr marL="342900" indent="-342900" algn="just">
              <a:buFont typeface="Symbol" panose="05050102010706020507" pitchFamily="18" charset="2"/>
              <a:buChar char=""/>
            </a:pPr>
            <a:r>
              <a:rPr lang="en-GB" sz="1400" dirty="0">
                <a:ea typeface="Times New Roman" panose="02020603050405020304" pitchFamily="18" charset="0"/>
                <a:cs typeface="Times New Roman" panose="02020603050405020304" pitchFamily="18" charset="0"/>
              </a:rPr>
              <a:t>Support and attendance at Quadrant meetings.</a:t>
            </a:r>
          </a:p>
          <a:p>
            <a:pPr marL="342900" indent="-342900" algn="just">
              <a:buFont typeface="Symbol" panose="05050102010706020507" pitchFamily="18" charset="2"/>
              <a:buChar char=""/>
            </a:pPr>
            <a:r>
              <a:rPr lang="en-GB" sz="1400" dirty="0">
                <a:ea typeface="Times New Roman" panose="02020603050405020304" pitchFamily="18" charset="0"/>
                <a:cs typeface="Times New Roman" panose="02020603050405020304" pitchFamily="18" charset="0"/>
              </a:rPr>
              <a:t>Support with </a:t>
            </a:r>
            <a:r>
              <a:rPr lang="en-GB" sz="1400" b="1" dirty="0">
                <a:solidFill>
                  <a:srgbClr val="7030A0"/>
                </a:solidFill>
                <a:ea typeface="Times New Roman" panose="02020603050405020304" pitchFamily="18" charset="0"/>
                <a:cs typeface="Times New Roman" panose="02020603050405020304" pitchFamily="18" charset="0"/>
              </a:rPr>
              <a:t>analysis and resulting actions of partnership data pack </a:t>
            </a:r>
            <a:r>
              <a:rPr lang="en-GB" sz="1400" dirty="0">
                <a:ea typeface="Times New Roman" panose="02020603050405020304" pitchFamily="18" charset="0"/>
                <a:cs typeface="Times New Roman" panose="02020603050405020304" pitchFamily="18" charset="0"/>
              </a:rPr>
              <a:t>if purchased.</a:t>
            </a:r>
          </a:p>
          <a:p>
            <a:pPr marL="342900" indent="-342900" algn="just">
              <a:buFont typeface="Symbol" panose="05050102010706020507" pitchFamily="18" charset="2"/>
              <a:buChar char=""/>
            </a:pPr>
            <a:r>
              <a:rPr lang="en-GB" sz="1400" dirty="0">
                <a:ea typeface="Times New Roman" panose="02020603050405020304" pitchFamily="18" charset="0"/>
                <a:cs typeface="Times New Roman" panose="02020603050405020304" pitchFamily="18" charset="0"/>
              </a:rPr>
              <a:t>Support for Quadrant chairs in their role.</a:t>
            </a:r>
          </a:p>
          <a:p>
            <a:pPr marL="342900" indent="-342900" algn="just">
              <a:buFont typeface="Symbol" panose="05050102010706020507" pitchFamily="18" charset="2"/>
              <a:buChar char=""/>
            </a:pPr>
            <a:r>
              <a:rPr lang="en-GB" sz="1400" dirty="0">
                <a:ea typeface="Times New Roman" panose="02020603050405020304" pitchFamily="18" charset="0"/>
                <a:cs typeface="Times New Roman" panose="02020603050405020304" pitchFamily="18" charset="0"/>
              </a:rPr>
              <a:t>Support </a:t>
            </a:r>
            <a:r>
              <a:rPr lang="en-GB" sz="1400" b="1" dirty="0">
                <a:solidFill>
                  <a:srgbClr val="7030A0"/>
                </a:solidFill>
                <a:ea typeface="Times New Roman" panose="02020603050405020304" pitchFamily="18" charset="0"/>
                <a:cs typeface="Times New Roman" panose="02020603050405020304" pitchFamily="18" charset="0"/>
              </a:rPr>
              <a:t>with identification of additional traded work </a:t>
            </a:r>
            <a:r>
              <a:rPr lang="en-GB" sz="1400" dirty="0">
                <a:ea typeface="Times New Roman" panose="02020603050405020304" pitchFamily="18" charset="0"/>
                <a:cs typeface="Times New Roman" panose="02020603050405020304" pitchFamily="18" charset="0"/>
              </a:rPr>
              <a:t>to support the partnership agreed priorities. </a:t>
            </a:r>
          </a:p>
          <a:p>
            <a:pPr marL="0" indent="0">
              <a:buNone/>
            </a:pPr>
            <a:r>
              <a:rPr lang="en-GB" sz="1000" dirty="0">
                <a:latin typeface="Calibri" panose="020F0502020204030204" pitchFamily="34" charset="0"/>
                <a:ea typeface="Times New Roman" panose="02020603050405020304" pitchFamily="18" charset="0"/>
                <a:cs typeface="Times New Roman" panose="02020603050405020304" pitchFamily="18" charset="0"/>
              </a:rPr>
              <a:t>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dirty="0"/>
          </a:p>
        </p:txBody>
      </p:sp>
      <p:sp>
        <p:nvSpPr>
          <p:cNvPr id="3" name="Title 2">
            <a:extLst>
              <a:ext uri="{FF2B5EF4-FFF2-40B4-BE49-F238E27FC236}">
                <a16:creationId xmlns:a16="http://schemas.microsoft.com/office/drawing/2014/main" id="{3311E7B7-214B-B238-BCCF-F5C17D9934C1}"/>
              </a:ext>
            </a:extLst>
          </p:cNvPr>
          <p:cNvSpPr>
            <a:spLocks noGrp="1"/>
          </p:cNvSpPr>
          <p:nvPr>
            <p:ph type="title"/>
          </p:nvPr>
        </p:nvSpPr>
        <p:spPr>
          <a:xfrm>
            <a:off x="623392" y="152462"/>
            <a:ext cx="10944192" cy="648072"/>
          </a:xfrm>
        </p:spPr>
        <p:txBody>
          <a:bodyPr/>
          <a:lstStyle/>
          <a:p>
            <a:pPr algn="ctr"/>
            <a:r>
              <a:rPr lang="en-GB" sz="2400" dirty="0"/>
              <a:t>Core offer to all schools via the partnership model</a:t>
            </a:r>
          </a:p>
        </p:txBody>
      </p:sp>
      <p:sp>
        <p:nvSpPr>
          <p:cNvPr id="4" name="Rectangle 3">
            <a:extLst>
              <a:ext uri="{FF2B5EF4-FFF2-40B4-BE49-F238E27FC236}">
                <a16:creationId xmlns:a16="http://schemas.microsoft.com/office/drawing/2014/main" id="{E652959A-099E-BA55-C0F4-E62D2E4026E3}"/>
              </a:ext>
            </a:extLst>
          </p:cNvPr>
          <p:cNvSpPr/>
          <p:nvPr/>
        </p:nvSpPr>
        <p:spPr bwMode="auto">
          <a:xfrm>
            <a:off x="0" y="0"/>
            <a:ext cx="479376" cy="6858000"/>
          </a:xfrm>
          <a:prstGeom prst="rect">
            <a:avLst/>
          </a:prstGeom>
          <a:solidFill>
            <a:srgbClr val="8C4799"/>
          </a:solidFill>
          <a:ln w="9525" cap="flat" cmpd="sng" algn="ctr">
            <a:solidFill>
              <a:srgbClr val="68256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5" name="Picture 4" descr="A picture containing font, graphics, clipart, logo&#10;&#10;Description automatically generated">
            <a:extLst>
              <a:ext uri="{FF2B5EF4-FFF2-40B4-BE49-F238E27FC236}">
                <a16:creationId xmlns:a16="http://schemas.microsoft.com/office/drawing/2014/main" id="{DD75DD8F-4956-B6CB-8102-3667C61AB071}"/>
              </a:ext>
            </a:extLst>
          </p:cNvPr>
          <p:cNvPicPr>
            <a:picLocks noChangeAspect="1"/>
          </p:cNvPicPr>
          <p:nvPr/>
        </p:nvPicPr>
        <p:blipFill>
          <a:blip r:embed="rId2"/>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245830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E7DBCC-A1BB-4848-96E9-BADC069BAFFB}"/>
              </a:ext>
            </a:extLst>
          </p:cNvPr>
          <p:cNvSpPr/>
          <p:nvPr/>
        </p:nvSpPr>
        <p:spPr bwMode="auto">
          <a:xfrm>
            <a:off x="8976323" y="6381328"/>
            <a:ext cx="1253671" cy="4535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8" name="Picture 7" descr="A close up of a map&#10;&#10;Description automatically generated">
            <a:extLst>
              <a:ext uri="{FF2B5EF4-FFF2-40B4-BE49-F238E27FC236}">
                <a16:creationId xmlns:a16="http://schemas.microsoft.com/office/drawing/2014/main" id="{C381D7CF-C2A4-412F-9EA6-CA9B3021F1F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298245" y="1182748"/>
            <a:ext cx="7697054" cy="4361951"/>
          </a:xfrm>
          <a:prstGeom prst="rect">
            <a:avLst/>
          </a:prstGeom>
        </p:spPr>
      </p:pic>
      <p:sp>
        <p:nvSpPr>
          <p:cNvPr id="4" name="Content Placeholder 3">
            <a:extLst>
              <a:ext uri="{FF2B5EF4-FFF2-40B4-BE49-F238E27FC236}">
                <a16:creationId xmlns:a16="http://schemas.microsoft.com/office/drawing/2014/main" id="{2E7385FD-E12F-4083-8F37-849347BBFB78}"/>
              </a:ext>
            </a:extLst>
          </p:cNvPr>
          <p:cNvSpPr>
            <a:spLocks noGrp="1"/>
          </p:cNvSpPr>
          <p:nvPr>
            <p:ph sz="quarter" idx="10"/>
          </p:nvPr>
        </p:nvSpPr>
        <p:spPr>
          <a:xfrm>
            <a:off x="2298248" y="800436"/>
            <a:ext cx="8002987" cy="5724911"/>
          </a:xfrm>
        </p:spPr>
        <p:txBody>
          <a:bodyPr/>
          <a:lstStyle/>
          <a:p>
            <a:pPr lvl="1"/>
            <a:endParaRPr lang="en-GB" sz="1600" dirty="0"/>
          </a:p>
          <a:p>
            <a:endParaRPr lang="en-GB" dirty="0"/>
          </a:p>
          <a:p>
            <a:endParaRPr lang="en-GB" dirty="0"/>
          </a:p>
        </p:txBody>
      </p:sp>
      <p:sp>
        <p:nvSpPr>
          <p:cNvPr id="3" name="Title 2">
            <a:extLst>
              <a:ext uri="{FF2B5EF4-FFF2-40B4-BE49-F238E27FC236}">
                <a16:creationId xmlns:a16="http://schemas.microsoft.com/office/drawing/2014/main" id="{66D81F9C-DC63-4EEE-B792-A5079CA90D0F}"/>
              </a:ext>
            </a:extLst>
          </p:cNvPr>
          <p:cNvSpPr>
            <a:spLocks noGrp="1"/>
          </p:cNvSpPr>
          <p:nvPr>
            <p:ph type="title"/>
          </p:nvPr>
        </p:nvSpPr>
        <p:spPr>
          <a:xfrm>
            <a:off x="984200" y="394059"/>
            <a:ext cx="10368384" cy="648072"/>
          </a:xfrm>
        </p:spPr>
        <p:txBody>
          <a:bodyPr/>
          <a:lstStyle/>
          <a:p>
            <a:r>
              <a:rPr lang="en-GB" sz="3200" dirty="0">
                <a:effectLst/>
                <a:latin typeface="Arial" panose="020B0604020202020204" pitchFamily="34" charset="0"/>
                <a:ea typeface="Times New Roman" panose="02020603050405020304" pitchFamily="18" charset="0"/>
                <a:cs typeface="Arial" panose="020B0604020202020204" pitchFamily="34" charset="0"/>
              </a:rPr>
              <a:t>DfE Policy update – Trust Quality Descriptions &amp; MAT Leadership Development: CEO Framework</a:t>
            </a:r>
            <a:r>
              <a:rPr lang="en-GB" sz="3200" dirty="0">
                <a:effectLst/>
                <a:latin typeface="Arial" panose="020B0604020202020204" pitchFamily="34" charset="0"/>
                <a:ea typeface="Calibri" panose="020F0502020204030204" pitchFamily="34" charset="0"/>
                <a:cs typeface="Arial" panose="020B0604020202020204" pitchFamily="34" charset="0"/>
              </a:rPr>
              <a:t/>
            </a:r>
            <a:br>
              <a:rPr lang="en-GB" sz="3200" dirty="0">
                <a:effectLst/>
                <a:latin typeface="Arial" panose="020B0604020202020204" pitchFamily="34" charset="0"/>
                <a:ea typeface="Calibri" panose="020F0502020204030204" pitchFamily="34" charset="0"/>
                <a:cs typeface="Arial" panose="020B0604020202020204" pitchFamily="34" charset="0"/>
              </a:rPr>
            </a:br>
            <a:r>
              <a:rPr lang="en-GB" sz="3200" dirty="0">
                <a:effectLst/>
                <a:latin typeface="Arial" panose="020B0604020202020204" pitchFamily="34" charset="0"/>
                <a:ea typeface="Times New Roman" panose="02020603050405020304" pitchFamily="18" charset="0"/>
                <a:cs typeface="Arial" panose="020B0604020202020204" pitchFamily="34" charset="0"/>
              </a:rPr>
              <a:t/>
            </a:r>
            <a:br>
              <a:rPr lang="en-GB" sz="3200" dirty="0">
                <a:effectLst/>
                <a:latin typeface="Arial" panose="020B0604020202020204" pitchFamily="34" charset="0"/>
                <a:ea typeface="Times New Roman" panose="02020603050405020304" pitchFamily="18" charset="0"/>
                <a:cs typeface="Arial" panose="020B0604020202020204" pitchFamily="34" charset="0"/>
              </a:rPr>
            </a:b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itle 2">
            <a:extLst>
              <a:ext uri="{FF2B5EF4-FFF2-40B4-BE49-F238E27FC236}">
                <a16:creationId xmlns:a16="http://schemas.microsoft.com/office/drawing/2014/main" id="{CBFA9B13-736A-46C5-834C-7AE29A9A8B71}"/>
              </a:ext>
            </a:extLst>
          </p:cNvPr>
          <p:cNvSpPr txBox="1">
            <a:spLocks/>
          </p:cNvSpPr>
          <p:nvPr/>
        </p:nvSpPr>
        <p:spPr>
          <a:xfrm>
            <a:off x="2567608" y="3587786"/>
            <a:ext cx="8208144" cy="648072"/>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Arial"/>
              <a:ea typeface="MS PGothic" pitchFamily="34" charset="-128"/>
              <a:cs typeface="+mj-cs"/>
            </a:endParaRPr>
          </a:p>
        </p:txBody>
      </p:sp>
      <p:sp>
        <p:nvSpPr>
          <p:cNvPr id="14" name="Title 2">
            <a:extLst>
              <a:ext uri="{FF2B5EF4-FFF2-40B4-BE49-F238E27FC236}">
                <a16:creationId xmlns:a16="http://schemas.microsoft.com/office/drawing/2014/main" id="{2A5A9348-76FC-444B-A3D3-0325BADE4C50}"/>
              </a:ext>
            </a:extLst>
          </p:cNvPr>
          <p:cNvSpPr txBox="1">
            <a:spLocks/>
          </p:cNvSpPr>
          <p:nvPr/>
        </p:nvSpPr>
        <p:spPr>
          <a:xfrm>
            <a:off x="2999656" y="5278938"/>
            <a:ext cx="8208144" cy="648072"/>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MS PGothic" pitchFamily="34" charset="-128"/>
                <a:cs typeface="+mj-cs"/>
              </a:rPr>
              <a:t>     </a:t>
            </a:r>
            <a:r>
              <a:rPr kumimoji="0" lang="en-GB" sz="2400" b="0" i="0" u="none" strike="noStrike" kern="0" cap="none" spc="0" normalizeH="0" baseline="0" noProof="0" dirty="0">
                <a:ln>
                  <a:noFill/>
                </a:ln>
                <a:solidFill>
                  <a:srgbClr val="000000"/>
                </a:solidFill>
                <a:effectLst/>
                <a:uLnTx/>
                <a:uFillTx/>
                <a:latin typeface="Arial"/>
                <a:ea typeface="Calibri" panose="020F0502020204030204" pitchFamily="34" charset="0"/>
                <a:cs typeface="+mj-cs"/>
              </a:rPr>
              <a:t/>
            </a:r>
            <a:br>
              <a:rPr kumimoji="0" lang="en-GB" sz="2400" b="0" i="0" u="none" strike="noStrike" kern="0" cap="none" spc="0" normalizeH="0" baseline="0" noProof="0" dirty="0">
                <a:ln>
                  <a:noFill/>
                </a:ln>
                <a:solidFill>
                  <a:srgbClr val="000000"/>
                </a:solidFill>
                <a:effectLst/>
                <a:uLnTx/>
                <a:uFillTx/>
                <a:latin typeface="Arial"/>
                <a:ea typeface="Calibri" panose="020F0502020204030204" pitchFamily="34" charset="0"/>
                <a:cs typeface="+mj-cs"/>
              </a:rPr>
            </a:br>
            <a:endParaRPr kumimoji="0" lang="en-GB" sz="2400" b="0" i="0" u="none" strike="noStrike" kern="0" cap="none" spc="0" normalizeH="0" baseline="0" noProof="0" dirty="0">
              <a:ln>
                <a:noFill/>
              </a:ln>
              <a:solidFill>
                <a:srgbClr val="000000"/>
              </a:solidFill>
              <a:effectLst/>
              <a:uLnTx/>
              <a:uFillTx/>
              <a:latin typeface="Arial"/>
              <a:ea typeface="MS PGothic" pitchFamily="34" charset="-128"/>
              <a:cs typeface="+mj-cs"/>
            </a:endParaRPr>
          </a:p>
        </p:txBody>
      </p:sp>
      <p:sp>
        <p:nvSpPr>
          <p:cNvPr id="5" name="Rectangle 4">
            <a:extLst>
              <a:ext uri="{FF2B5EF4-FFF2-40B4-BE49-F238E27FC236}">
                <a16:creationId xmlns:a16="http://schemas.microsoft.com/office/drawing/2014/main" id="{3AAE70FD-5432-6E69-8B43-1E921907C63B}"/>
              </a:ext>
            </a:extLst>
          </p:cNvPr>
          <p:cNvSpPr/>
          <p:nvPr/>
        </p:nvSpPr>
        <p:spPr bwMode="auto">
          <a:xfrm>
            <a:off x="10202177" y="6525347"/>
            <a:ext cx="1078399" cy="2810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7" name="Picture 6">
            <a:extLst>
              <a:ext uri="{FF2B5EF4-FFF2-40B4-BE49-F238E27FC236}">
                <a16:creationId xmlns:a16="http://schemas.microsoft.com/office/drawing/2014/main" id="{1BAA4660-4863-45D2-BC4C-4193D1346F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
        <p:nvSpPr>
          <p:cNvPr id="10" name="TextBox 9">
            <a:extLst>
              <a:ext uri="{FF2B5EF4-FFF2-40B4-BE49-F238E27FC236}">
                <a16:creationId xmlns:a16="http://schemas.microsoft.com/office/drawing/2014/main" id="{0938164B-1720-921A-37DB-2549D747DA4D}"/>
              </a:ext>
            </a:extLst>
          </p:cNvPr>
          <p:cNvSpPr txBox="1"/>
          <p:nvPr/>
        </p:nvSpPr>
        <p:spPr>
          <a:xfrm>
            <a:off x="1100451" y="5859918"/>
            <a:ext cx="5112568" cy="461665"/>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hlinkClick r:id="rId4"/>
              </a:rPr>
              <a:t>https://assets.publishing.service.gov.uk/government/uploads/system/uploads/attachment_data/file/1152301/Trust_Quality_Descriptions.pdf</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pic>
        <p:nvPicPr>
          <p:cNvPr id="11" name="Picture 10">
            <a:extLst>
              <a:ext uri="{FF2B5EF4-FFF2-40B4-BE49-F238E27FC236}">
                <a16:creationId xmlns:a16="http://schemas.microsoft.com/office/drawing/2014/main" id="{38113046-AE23-4A4E-F626-84C495B0C734}"/>
              </a:ext>
            </a:extLst>
          </p:cNvPr>
          <p:cNvPicPr>
            <a:picLocks noChangeAspect="1"/>
          </p:cNvPicPr>
          <p:nvPr/>
        </p:nvPicPr>
        <p:blipFill rotWithShape="1">
          <a:blip r:embed="rId5"/>
          <a:srcRect l="39369" t="22700" r="16905" b="23025"/>
          <a:stretch/>
        </p:blipFill>
        <p:spPr>
          <a:xfrm>
            <a:off x="1100451" y="2009309"/>
            <a:ext cx="5112568" cy="356958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A53A982-EC1B-82B7-0F90-36DF1179FEBB}"/>
              </a:ext>
            </a:extLst>
          </p:cNvPr>
          <p:cNvPicPr>
            <a:picLocks noChangeAspect="1"/>
          </p:cNvPicPr>
          <p:nvPr/>
        </p:nvPicPr>
        <p:blipFill rotWithShape="1">
          <a:blip r:embed="rId6"/>
          <a:srcRect l="50591" t="22700" r="28884" b="26158"/>
          <a:stretch/>
        </p:blipFill>
        <p:spPr>
          <a:xfrm>
            <a:off x="7785286" y="1522350"/>
            <a:ext cx="2911421" cy="4080624"/>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F937446C-282C-6098-51CC-90C1F473F1FC}"/>
              </a:ext>
            </a:extLst>
          </p:cNvPr>
          <p:cNvSpPr txBox="1"/>
          <p:nvPr/>
        </p:nvSpPr>
        <p:spPr>
          <a:xfrm>
            <a:off x="7770786" y="5675252"/>
            <a:ext cx="2911421" cy="646331"/>
          </a:xfrm>
          <a:prstGeom prst="rect">
            <a:avLst/>
          </a:prstGeom>
          <a:solidFill>
            <a:schemeClr val="accent6">
              <a:lumMod val="20000"/>
              <a:lumOff val="80000"/>
            </a:schemeClr>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hlinkClick r:id="rId7"/>
              </a:rPr>
              <a:t>https://www.gov.uk/government/publications/multi-academy-trust-leadership-development-ceo-content-framework</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sp>
        <p:nvSpPr>
          <p:cNvPr id="15" name="Rectangle 14">
            <a:extLst>
              <a:ext uri="{FF2B5EF4-FFF2-40B4-BE49-F238E27FC236}">
                <a16:creationId xmlns:a16="http://schemas.microsoft.com/office/drawing/2014/main" id="{2B6334CB-DA90-416E-494A-F4D19CFA0154}"/>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84403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6600056" y="4293096"/>
            <a:ext cx="4913636" cy="810000"/>
          </a:xfrm>
        </p:spPr>
        <p:txBody>
          <a:bodyPr/>
          <a:lstStyle/>
          <a:p>
            <a:pPr algn="r"/>
            <a:endParaRPr lang="en-GB" dirty="0"/>
          </a:p>
          <a:p>
            <a:pPr algn="r"/>
            <a:r>
              <a:rPr lang="en-GB" dirty="0"/>
              <a:t>Steve Whitfield</a:t>
            </a:r>
          </a:p>
          <a:p>
            <a:pPr algn="r"/>
            <a:r>
              <a:rPr lang="en-GB" dirty="0"/>
              <a:t>Strategy Lead</a:t>
            </a:r>
          </a:p>
          <a:p>
            <a:endParaRPr lang="en-GB" dirty="0"/>
          </a:p>
          <a:p>
            <a:endParaRPr lang="en-GB" dirty="0"/>
          </a:p>
        </p:txBody>
      </p:sp>
      <p:sp>
        <p:nvSpPr>
          <p:cNvPr id="4" name="Title 1">
            <a:extLst>
              <a:ext uri="{FF2B5EF4-FFF2-40B4-BE49-F238E27FC236}">
                <a16:creationId xmlns:a16="http://schemas.microsoft.com/office/drawing/2014/main" id="{FCF132F9-CFF9-458E-8C4B-A9B910BD6B10}"/>
              </a:ext>
            </a:extLst>
          </p:cNvPr>
          <p:cNvSpPr txBox="1">
            <a:spLocks/>
          </p:cNvSpPr>
          <p:nvPr/>
        </p:nvSpPr>
        <p:spPr>
          <a:xfrm>
            <a:off x="515380" y="1556792"/>
            <a:ext cx="11161240" cy="1388368"/>
          </a:xfrm>
          <a:prstGeom prst="rect">
            <a:avLst/>
          </a:prstGeom>
        </p:spPr>
        <p:txBody>
          <a:bodyPr/>
          <a:lstStyle>
            <a:lvl1pPr algn="l" rtl="0" eaLnBrk="1" fontAlgn="base" hangingPunct="1">
              <a:spcBef>
                <a:spcPct val="0"/>
              </a:spcBef>
              <a:spcAft>
                <a:spcPct val="0"/>
              </a:spcAft>
              <a:defRPr sz="4400" b="1" baseline="0">
                <a:solidFill>
                  <a:schemeClr val="tx1"/>
                </a:solidFill>
                <a:latin typeface="Arial Bold" panose="020B0704020202020204" pitchFamily="34" charset="0"/>
                <a:ea typeface="MS PGothic" pitchFamily="34" charset="-128"/>
                <a:cs typeface="Arial Bold" panose="020B0704020202020204" pitchFamily="34" charset="0"/>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a:defRPr/>
            </a:pPr>
            <a:r>
              <a:rPr lang="en-GB" sz="4800" b="1" dirty="0">
                <a:solidFill>
                  <a:schemeClr val="bg1"/>
                </a:solidFill>
                <a:latin typeface="+mn-lt"/>
                <a:cs typeface="Calibri" panose="020F0502020204030204" pitchFamily="34" charset="0"/>
              </a:rPr>
              <a:t>SEMH Strategy</a:t>
            </a:r>
          </a:p>
          <a:p>
            <a:pPr>
              <a:defRPr/>
            </a:pPr>
            <a:r>
              <a:rPr lang="en-GB" sz="4800" kern="0" dirty="0">
                <a:solidFill>
                  <a:srgbClr val="FFFFFF"/>
                </a:solidFill>
              </a:rPr>
              <a:t>Striving to provide the right support</a:t>
            </a:r>
            <a:endParaRPr lang="en-GB" sz="6000" kern="0" dirty="0">
              <a:solidFill>
                <a:srgbClr val="FFFFFF"/>
              </a:solidFill>
            </a:endParaRPr>
          </a:p>
        </p:txBody>
      </p:sp>
    </p:spTree>
    <p:extLst>
      <p:ext uri="{BB962C8B-B14F-4D97-AF65-F5344CB8AC3E}">
        <p14:creationId xmlns:p14="http://schemas.microsoft.com/office/powerpoint/2010/main" val="3629624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7FF4C0-E3C4-4B85-90E8-3BAE5E08C49E}"/>
              </a:ext>
            </a:extLst>
          </p:cNvPr>
          <p:cNvPicPr>
            <a:picLocks noGrp="1" noChangeAspect="1"/>
          </p:cNvPicPr>
          <p:nvPr>
            <p:ph sz="quarter" idx="10"/>
          </p:nvPr>
        </p:nvPicPr>
        <p:blipFill>
          <a:blip r:embed="rId2"/>
          <a:stretch>
            <a:fillRect/>
          </a:stretch>
        </p:blipFill>
        <p:spPr>
          <a:xfrm>
            <a:off x="1703512" y="1412777"/>
            <a:ext cx="8784975" cy="1360011"/>
          </a:xfrm>
        </p:spPr>
      </p:pic>
      <p:sp>
        <p:nvSpPr>
          <p:cNvPr id="3" name="Title 2">
            <a:extLst>
              <a:ext uri="{FF2B5EF4-FFF2-40B4-BE49-F238E27FC236}">
                <a16:creationId xmlns:a16="http://schemas.microsoft.com/office/drawing/2014/main" id="{00D8106A-04FC-4AF5-B2E0-44B0153105DF}"/>
              </a:ext>
            </a:extLst>
          </p:cNvPr>
          <p:cNvSpPr>
            <a:spLocks noGrp="1"/>
          </p:cNvSpPr>
          <p:nvPr>
            <p:ph type="title"/>
          </p:nvPr>
        </p:nvSpPr>
        <p:spPr>
          <a:xfrm>
            <a:off x="695400" y="208088"/>
            <a:ext cx="10944192" cy="648072"/>
          </a:xfrm>
        </p:spPr>
        <p:txBody>
          <a:bodyPr/>
          <a:lstStyle/>
          <a:p>
            <a:r>
              <a:rPr lang="en-GB" dirty="0"/>
              <a:t>SEMH Infolink Portal</a:t>
            </a:r>
          </a:p>
        </p:txBody>
      </p:sp>
      <p:sp>
        <p:nvSpPr>
          <p:cNvPr id="6" name="TextBox 5">
            <a:extLst>
              <a:ext uri="{FF2B5EF4-FFF2-40B4-BE49-F238E27FC236}">
                <a16:creationId xmlns:a16="http://schemas.microsoft.com/office/drawing/2014/main" id="{213A1321-D8DC-49A4-B0BA-6AFFA4D407AE}"/>
              </a:ext>
            </a:extLst>
          </p:cNvPr>
          <p:cNvSpPr txBox="1"/>
          <p:nvPr/>
        </p:nvSpPr>
        <p:spPr>
          <a:xfrm>
            <a:off x="1893372" y="5622339"/>
            <a:ext cx="8404488" cy="707886"/>
          </a:xfrm>
          <a:prstGeom prst="rect">
            <a:avLst/>
          </a:prstGeom>
          <a:noFill/>
        </p:spPr>
        <p:txBody>
          <a:bodyPr wrap="square">
            <a:spAutoFit/>
          </a:bodyPr>
          <a:lstStyle/>
          <a:p>
            <a:r>
              <a:rPr lang="en-GB" sz="2000" dirty="0">
                <a:solidFill>
                  <a:srgbClr val="000000"/>
                </a:solidFill>
                <a:latin typeface="Calibri" panose="020F0502020204030204" pitchFamily="34" charset="0"/>
                <a:cs typeface="Calibri" panose="020F0502020204030204" pitchFamily="34" charset="0"/>
                <a:hlinkClick r:id="rId3"/>
              </a:rPr>
              <a:t>https://schools.essex.gov.uk/pupils/social_emotional_mental_health_portal_for_schools/Pages/default.aspx</a:t>
            </a:r>
            <a:r>
              <a:rPr lang="en-GB" sz="2000" dirty="0">
                <a:solidFill>
                  <a:srgbClr val="000000"/>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2B8CCFCE-D4DF-ECA1-4E06-C35A230C7E8D}"/>
              </a:ext>
            </a:extLst>
          </p:cNvPr>
          <p:cNvPicPr>
            <a:picLocks noChangeAspect="1"/>
          </p:cNvPicPr>
          <p:nvPr/>
        </p:nvPicPr>
        <p:blipFill>
          <a:blip r:embed="rId4"/>
          <a:stretch>
            <a:fillRect/>
          </a:stretch>
        </p:blipFill>
        <p:spPr>
          <a:xfrm>
            <a:off x="1572684" y="2714710"/>
            <a:ext cx="4522933" cy="2760474"/>
          </a:xfrm>
          <a:prstGeom prst="rect">
            <a:avLst/>
          </a:prstGeom>
        </p:spPr>
      </p:pic>
      <p:pic>
        <p:nvPicPr>
          <p:cNvPr id="9" name="Picture 8">
            <a:extLst>
              <a:ext uri="{FF2B5EF4-FFF2-40B4-BE49-F238E27FC236}">
                <a16:creationId xmlns:a16="http://schemas.microsoft.com/office/drawing/2014/main" id="{1A70B293-9315-DFD1-9228-C4C4B52ADC81}"/>
              </a:ext>
            </a:extLst>
          </p:cNvPr>
          <p:cNvPicPr>
            <a:picLocks noChangeAspect="1"/>
          </p:cNvPicPr>
          <p:nvPr/>
        </p:nvPicPr>
        <p:blipFill>
          <a:blip r:embed="rId5"/>
          <a:stretch>
            <a:fillRect/>
          </a:stretch>
        </p:blipFill>
        <p:spPr>
          <a:xfrm>
            <a:off x="6046934" y="2679956"/>
            <a:ext cx="4604464" cy="2991831"/>
          </a:xfrm>
          <a:prstGeom prst="rect">
            <a:avLst/>
          </a:prstGeom>
        </p:spPr>
      </p:pic>
      <p:sp>
        <p:nvSpPr>
          <p:cNvPr id="2" name="Rectangle 1">
            <a:extLst>
              <a:ext uri="{FF2B5EF4-FFF2-40B4-BE49-F238E27FC236}">
                <a16:creationId xmlns:a16="http://schemas.microsoft.com/office/drawing/2014/main" id="{0AF1DA4F-5F18-9C27-F534-65DA0323ECF7}"/>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4" name="Picture 3" descr="A picture containing font, graphics, clipart, logo&#10;&#10;Description automatically generated">
            <a:extLst>
              <a:ext uri="{FF2B5EF4-FFF2-40B4-BE49-F238E27FC236}">
                <a16:creationId xmlns:a16="http://schemas.microsoft.com/office/drawing/2014/main" id="{81159D26-7C6C-4AD2-F6B5-17B1C58F8A4C}"/>
              </a:ext>
            </a:extLst>
          </p:cNvPr>
          <p:cNvPicPr>
            <a:picLocks noChangeAspect="1"/>
          </p:cNvPicPr>
          <p:nvPr/>
        </p:nvPicPr>
        <p:blipFill>
          <a:blip r:embed="rId6"/>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3341924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A9634-FD80-4516-A91F-B13D37FE1133}"/>
              </a:ext>
            </a:extLst>
          </p:cNvPr>
          <p:cNvSpPr>
            <a:spLocks noGrp="1"/>
          </p:cNvSpPr>
          <p:nvPr>
            <p:ph type="title"/>
          </p:nvPr>
        </p:nvSpPr>
        <p:spPr>
          <a:xfrm>
            <a:off x="1608973" y="116632"/>
            <a:ext cx="8222679" cy="648072"/>
          </a:xfrm>
        </p:spPr>
        <p:txBody>
          <a:bodyPr>
            <a:normAutofit/>
          </a:bodyPr>
          <a:lstStyle/>
          <a:p>
            <a:r>
              <a:rPr lang="en-GB" dirty="0"/>
              <a:t>SEMH Support</a:t>
            </a:r>
          </a:p>
        </p:txBody>
      </p:sp>
      <p:graphicFrame>
        <p:nvGraphicFramePr>
          <p:cNvPr id="9" name="Diagram 8">
            <a:extLst>
              <a:ext uri="{FF2B5EF4-FFF2-40B4-BE49-F238E27FC236}">
                <a16:creationId xmlns:a16="http://schemas.microsoft.com/office/drawing/2014/main" id="{45BB0C11-A867-4E33-9477-566A45B51028}"/>
              </a:ext>
            </a:extLst>
          </p:cNvPr>
          <p:cNvGraphicFramePr/>
          <p:nvPr/>
        </p:nvGraphicFramePr>
        <p:xfrm>
          <a:off x="1847528" y="1521124"/>
          <a:ext cx="8223448" cy="381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70F475A4-A4E9-4970-91A5-BC865AD599DA}"/>
              </a:ext>
            </a:extLst>
          </p:cNvPr>
          <p:cNvSpPr txBox="1"/>
          <p:nvPr/>
        </p:nvSpPr>
        <p:spPr>
          <a:xfrm flipH="1">
            <a:off x="6312024" y="6268670"/>
            <a:ext cx="5040560" cy="369332"/>
          </a:xfrm>
          <a:prstGeom prst="rect">
            <a:avLst/>
          </a:prstGeom>
          <a:noFill/>
        </p:spPr>
        <p:txBody>
          <a:bodyPr wrap="square" rtlCol="0">
            <a:spAutoFit/>
          </a:bodyPr>
          <a:lstStyle/>
          <a:p>
            <a:pPr>
              <a:defRPr/>
            </a:pPr>
            <a:r>
              <a:rPr lang="en-GB" sz="1800" dirty="0">
                <a:solidFill>
                  <a:srgbClr val="000000"/>
                </a:solidFill>
                <a:latin typeface="Calibri" panose="020F0502020204030204" pitchFamily="34" charset="0"/>
                <a:cs typeface="Calibri" panose="020F0502020204030204" pitchFamily="34" charset="0"/>
              </a:rPr>
              <a:t>educationalpsychologyCAMHS@essex.gov.uk</a:t>
            </a:r>
          </a:p>
        </p:txBody>
      </p:sp>
      <p:sp>
        <p:nvSpPr>
          <p:cNvPr id="6" name="TextBox 5">
            <a:extLst>
              <a:ext uri="{FF2B5EF4-FFF2-40B4-BE49-F238E27FC236}">
                <a16:creationId xmlns:a16="http://schemas.microsoft.com/office/drawing/2014/main" id="{9234297F-AF42-4C60-98DF-C8B7010E4A71}"/>
              </a:ext>
            </a:extLst>
          </p:cNvPr>
          <p:cNvSpPr txBox="1"/>
          <p:nvPr/>
        </p:nvSpPr>
        <p:spPr>
          <a:xfrm flipH="1">
            <a:off x="1631504" y="5597526"/>
            <a:ext cx="3995936" cy="369332"/>
          </a:xfrm>
          <a:prstGeom prst="rect">
            <a:avLst/>
          </a:prstGeom>
          <a:noFill/>
        </p:spPr>
        <p:txBody>
          <a:bodyPr wrap="square" rtlCol="0">
            <a:spAutoFit/>
          </a:bodyPr>
          <a:lstStyle/>
          <a:p>
            <a:r>
              <a:rPr lang="en-GB"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schoolscommunication@essex.gov.uk</a:t>
            </a:r>
          </a:p>
        </p:txBody>
      </p:sp>
      <p:cxnSp>
        <p:nvCxnSpPr>
          <p:cNvPr id="3" name="Straight Arrow Connector 2">
            <a:extLst>
              <a:ext uri="{FF2B5EF4-FFF2-40B4-BE49-F238E27FC236}">
                <a16:creationId xmlns:a16="http://schemas.microsoft.com/office/drawing/2014/main" id="{05575C4D-E8D9-433A-9461-C89392D35EB9}"/>
              </a:ext>
            </a:extLst>
          </p:cNvPr>
          <p:cNvCxnSpPr/>
          <p:nvPr/>
        </p:nvCxnSpPr>
        <p:spPr bwMode="auto">
          <a:xfrm flipV="1">
            <a:off x="2495600" y="3429000"/>
            <a:ext cx="576064" cy="190787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Straight Arrow Connector 6">
            <a:extLst>
              <a:ext uri="{FF2B5EF4-FFF2-40B4-BE49-F238E27FC236}">
                <a16:creationId xmlns:a16="http://schemas.microsoft.com/office/drawing/2014/main" id="{62C6BDA3-A3CD-4CB8-AB02-40D2E44DDF85}"/>
              </a:ext>
            </a:extLst>
          </p:cNvPr>
          <p:cNvCxnSpPr/>
          <p:nvPr/>
        </p:nvCxnSpPr>
        <p:spPr bwMode="auto">
          <a:xfrm flipH="1" flipV="1">
            <a:off x="7536160" y="5336876"/>
            <a:ext cx="936104" cy="75642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 name="TextBox 10">
            <a:extLst>
              <a:ext uri="{FF2B5EF4-FFF2-40B4-BE49-F238E27FC236}">
                <a16:creationId xmlns:a16="http://schemas.microsoft.com/office/drawing/2014/main" id="{70452793-55B8-40FA-8A98-1A73879E8647}"/>
              </a:ext>
            </a:extLst>
          </p:cNvPr>
          <p:cNvSpPr txBox="1"/>
          <p:nvPr/>
        </p:nvSpPr>
        <p:spPr>
          <a:xfrm flipH="1">
            <a:off x="7680176" y="395372"/>
            <a:ext cx="5040560" cy="369332"/>
          </a:xfrm>
          <a:prstGeom prst="rect">
            <a:avLst/>
          </a:prstGeom>
          <a:noFill/>
        </p:spPr>
        <p:txBody>
          <a:bodyPr wrap="square" rtlCol="0">
            <a:spAutoFit/>
          </a:bodyPr>
          <a:lstStyle/>
          <a:p>
            <a:pPr>
              <a:defRPr/>
            </a:pPr>
            <a:r>
              <a:rPr lang="en-GB" sz="1800" dirty="0">
                <a:solidFill>
                  <a:srgbClr val="000000"/>
                </a:solidFill>
                <a:latin typeface="Calibri" panose="020F0502020204030204" pitchFamily="34" charset="0"/>
                <a:cs typeface="Calibri" panose="020F0502020204030204" pitchFamily="34" charset="0"/>
                <a:hlinkClick r:id="rId7"/>
              </a:rPr>
              <a:t>semhstrategy@essex.gov.uk</a:t>
            </a:r>
            <a:r>
              <a:rPr lang="en-GB" sz="1800" dirty="0">
                <a:solidFill>
                  <a:srgbClr val="000000"/>
                </a:solidFill>
                <a:latin typeface="Calibri" panose="020F0502020204030204" pitchFamily="34" charset="0"/>
                <a:cs typeface="Calibri" panose="020F0502020204030204" pitchFamily="34" charset="0"/>
              </a:rPr>
              <a:t> </a:t>
            </a:r>
          </a:p>
        </p:txBody>
      </p:sp>
      <p:cxnSp>
        <p:nvCxnSpPr>
          <p:cNvPr id="12" name="Straight Arrow Connector 11">
            <a:extLst>
              <a:ext uri="{FF2B5EF4-FFF2-40B4-BE49-F238E27FC236}">
                <a16:creationId xmlns:a16="http://schemas.microsoft.com/office/drawing/2014/main" id="{FDD3F0FB-A1AB-4AB9-8EA1-EB6B9618607F}"/>
              </a:ext>
            </a:extLst>
          </p:cNvPr>
          <p:cNvCxnSpPr/>
          <p:nvPr/>
        </p:nvCxnSpPr>
        <p:spPr bwMode="auto">
          <a:xfrm flipH="1">
            <a:off x="8184232" y="870562"/>
            <a:ext cx="288032" cy="65056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TextBox 1">
            <a:extLst>
              <a:ext uri="{FF2B5EF4-FFF2-40B4-BE49-F238E27FC236}">
                <a16:creationId xmlns:a16="http://schemas.microsoft.com/office/drawing/2014/main" id="{E5E37BF3-F1E5-C90F-184B-7B17A4AF73E6}"/>
              </a:ext>
            </a:extLst>
          </p:cNvPr>
          <p:cNvSpPr txBox="1"/>
          <p:nvPr/>
        </p:nvSpPr>
        <p:spPr>
          <a:xfrm>
            <a:off x="1631504" y="1397676"/>
            <a:ext cx="1224136" cy="2031325"/>
          </a:xfrm>
          <a:prstGeom prst="rect">
            <a:avLst/>
          </a:prstGeom>
          <a:noFill/>
        </p:spPr>
        <p:txBody>
          <a:bodyPr wrap="square" rtlCol="0">
            <a:spAutoFit/>
          </a:bodyPr>
          <a:lstStyle/>
          <a:p>
            <a:r>
              <a:rPr lang="en-GB" sz="1800" dirty="0">
                <a:solidFill>
                  <a:srgbClr val="000000"/>
                </a:solidFill>
                <a:latin typeface="Calibri" panose="020F0502020204030204" pitchFamily="34" charset="0"/>
                <a:cs typeface="Calibri" panose="020F0502020204030204" pitchFamily="34" charset="0"/>
              </a:rPr>
              <a:t>22 supported so far this year</a:t>
            </a:r>
          </a:p>
          <a:p>
            <a:endParaRPr lang="en-GB" sz="1800" dirty="0">
              <a:solidFill>
                <a:srgbClr val="000000"/>
              </a:solidFill>
              <a:latin typeface="Calibri" panose="020F0502020204030204" pitchFamily="34" charset="0"/>
              <a:cs typeface="Calibri" panose="020F0502020204030204" pitchFamily="34" charset="0"/>
            </a:endParaRPr>
          </a:p>
          <a:p>
            <a:r>
              <a:rPr lang="en-GB" sz="1800" dirty="0">
                <a:solidFill>
                  <a:srgbClr val="000000"/>
                </a:solidFill>
                <a:latin typeface="Calibri" panose="020F0502020204030204" pitchFamily="34" charset="0"/>
                <a:cs typeface="Calibri" panose="020F0502020204030204" pitchFamily="34" charset="0"/>
              </a:rPr>
              <a:t>(43 last year)</a:t>
            </a:r>
          </a:p>
        </p:txBody>
      </p:sp>
      <p:sp>
        <p:nvSpPr>
          <p:cNvPr id="4" name="TextBox 3">
            <a:extLst>
              <a:ext uri="{FF2B5EF4-FFF2-40B4-BE49-F238E27FC236}">
                <a16:creationId xmlns:a16="http://schemas.microsoft.com/office/drawing/2014/main" id="{CE0BE266-F6D3-4455-D93F-56AECED340CD}"/>
              </a:ext>
            </a:extLst>
          </p:cNvPr>
          <p:cNvSpPr txBox="1"/>
          <p:nvPr/>
        </p:nvSpPr>
        <p:spPr>
          <a:xfrm>
            <a:off x="7680177" y="3891769"/>
            <a:ext cx="2667333" cy="1477328"/>
          </a:xfrm>
          <a:prstGeom prst="rect">
            <a:avLst/>
          </a:prstGeom>
          <a:noFill/>
        </p:spPr>
        <p:txBody>
          <a:bodyPr wrap="square" rtlCol="0">
            <a:spAutoFit/>
          </a:bodyPr>
          <a:lstStyle/>
          <a:p>
            <a:r>
              <a:rPr lang="en-GB" sz="1800" dirty="0">
                <a:solidFill>
                  <a:srgbClr val="000000"/>
                </a:solidFill>
                <a:latin typeface="Calibri" panose="020F0502020204030204" pitchFamily="34" charset="0"/>
                <a:cs typeface="Calibri" panose="020F0502020204030204" pitchFamily="34" charset="0"/>
              </a:rPr>
              <a:t>94 consultations this year (29 last year)</a:t>
            </a:r>
          </a:p>
          <a:p>
            <a:endParaRPr lang="en-GB" sz="1800" dirty="0">
              <a:solidFill>
                <a:srgbClr val="000000"/>
              </a:solidFill>
              <a:latin typeface="Arial"/>
            </a:endParaRPr>
          </a:p>
          <a:p>
            <a:endParaRPr lang="en-GB" sz="1800" dirty="0">
              <a:solidFill>
                <a:srgbClr val="000000"/>
              </a:solidFill>
              <a:latin typeface="Arial"/>
            </a:endParaRPr>
          </a:p>
          <a:p>
            <a:endParaRPr lang="en-GB" sz="1800" dirty="0">
              <a:solidFill>
                <a:srgbClr val="000000"/>
              </a:solidFill>
              <a:latin typeface="Arial"/>
            </a:endParaRPr>
          </a:p>
        </p:txBody>
      </p:sp>
      <p:sp>
        <p:nvSpPr>
          <p:cNvPr id="8" name="TextBox 7">
            <a:extLst>
              <a:ext uri="{FF2B5EF4-FFF2-40B4-BE49-F238E27FC236}">
                <a16:creationId xmlns:a16="http://schemas.microsoft.com/office/drawing/2014/main" id="{38D92D9D-AA65-206E-E28E-BF26C756088F}"/>
              </a:ext>
            </a:extLst>
          </p:cNvPr>
          <p:cNvSpPr txBox="1"/>
          <p:nvPr/>
        </p:nvSpPr>
        <p:spPr>
          <a:xfrm>
            <a:off x="9120336" y="1772816"/>
            <a:ext cx="1224136" cy="923330"/>
          </a:xfrm>
          <a:prstGeom prst="rect">
            <a:avLst/>
          </a:prstGeom>
          <a:noFill/>
        </p:spPr>
        <p:txBody>
          <a:bodyPr wrap="square" rtlCol="0">
            <a:spAutoFit/>
          </a:bodyPr>
          <a:lstStyle/>
          <a:p>
            <a:r>
              <a:rPr lang="en-GB" sz="1800" dirty="0">
                <a:solidFill>
                  <a:srgbClr val="000000"/>
                </a:solidFill>
                <a:latin typeface="Calibri" panose="020F0502020204030204" pitchFamily="34" charset="0"/>
                <a:cs typeface="Calibri" panose="020F0502020204030204" pitchFamily="34" charset="0"/>
              </a:rPr>
              <a:t>140 receive newsletter</a:t>
            </a:r>
          </a:p>
        </p:txBody>
      </p:sp>
      <p:sp>
        <p:nvSpPr>
          <p:cNvPr id="13" name="Rectangle 12">
            <a:extLst>
              <a:ext uri="{FF2B5EF4-FFF2-40B4-BE49-F238E27FC236}">
                <a16:creationId xmlns:a16="http://schemas.microsoft.com/office/drawing/2014/main" id="{6EEF7DE7-FE44-4D2D-03F1-697989CF1D87}"/>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14" name="Picture 13" descr="A picture containing font, graphics, clipart, logo&#10;&#10;Description automatically generated">
            <a:extLst>
              <a:ext uri="{FF2B5EF4-FFF2-40B4-BE49-F238E27FC236}">
                <a16:creationId xmlns:a16="http://schemas.microsoft.com/office/drawing/2014/main" id="{8FC8A77D-C353-7261-76D5-7C1107E0BBF8}"/>
              </a:ext>
            </a:extLst>
          </p:cNvPr>
          <p:cNvPicPr>
            <a:picLocks noChangeAspect="1"/>
          </p:cNvPicPr>
          <p:nvPr/>
        </p:nvPicPr>
        <p:blipFill>
          <a:blip r:embed="rId8"/>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294848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9B6BAE-1F08-8DDE-1CB4-98B7A18BE81A}"/>
              </a:ext>
            </a:extLst>
          </p:cNvPr>
          <p:cNvSpPr>
            <a:spLocks noGrp="1"/>
          </p:cNvSpPr>
          <p:nvPr>
            <p:ph type="title"/>
          </p:nvPr>
        </p:nvSpPr>
        <p:spPr>
          <a:xfrm>
            <a:off x="911424" y="260648"/>
            <a:ext cx="8222679" cy="648072"/>
          </a:xfrm>
        </p:spPr>
        <p:txBody>
          <a:bodyPr>
            <a:normAutofit/>
          </a:bodyPr>
          <a:lstStyle/>
          <a:p>
            <a:r>
              <a:rPr lang="en-GB" dirty="0"/>
              <a:t>Designated Mental Health Lead</a:t>
            </a:r>
          </a:p>
        </p:txBody>
      </p:sp>
      <p:sp>
        <p:nvSpPr>
          <p:cNvPr id="2" name="Content Placeholder 1">
            <a:extLst>
              <a:ext uri="{FF2B5EF4-FFF2-40B4-BE49-F238E27FC236}">
                <a16:creationId xmlns:a16="http://schemas.microsoft.com/office/drawing/2014/main" id="{CD038E82-1C71-D28E-C16A-1C343463DB6B}"/>
              </a:ext>
            </a:extLst>
          </p:cNvPr>
          <p:cNvSpPr>
            <a:spLocks noGrp="1"/>
          </p:cNvSpPr>
          <p:nvPr>
            <p:ph sz="quarter" idx="13"/>
          </p:nvPr>
        </p:nvSpPr>
        <p:spPr>
          <a:xfrm>
            <a:off x="922114" y="1269077"/>
            <a:ext cx="10862517" cy="5040560"/>
          </a:xfrm>
        </p:spPr>
        <p:txBody>
          <a:bodyPr>
            <a:normAutofit/>
          </a:bodyPr>
          <a:lstStyle/>
          <a:p>
            <a:r>
              <a:rPr lang="en-GB" sz="2400" b="0" dirty="0">
                <a:latin typeface="Calibri" panose="020F0502020204030204" pitchFamily="34" charset="0"/>
                <a:cs typeface="Calibri" panose="020F0502020204030204" pitchFamily="34" charset="0"/>
              </a:rPr>
              <a:t>68% of all Essex schools have accessed the training</a:t>
            </a:r>
          </a:p>
          <a:p>
            <a:pPr marL="0" indent="0">
              <a:buNone/>
            </a:pPr>
            <a:r>
              <a:rPr lang="en-GB" sz="2400" b="0" dirty="0">
                <a:latin typeface="Calibri" panose="020F0502020204030204" pitchFamily="34" charset="0"/>
                <a:cs typeface="Calibri" panose="020F0502020204030204" pitchFamily="34" charset="0"/>
              </a:rPr>
              <a:t>     </a:t>
            </a:r>
            <a:r>
              <a:rPr lang="en-GB" sz="2000" b="0" dirty="0">
                <a:latin typeface="Calibri" panose="020F0502020204030204" pitchFamily="34" charset="0"/>
                <a:cs typeface="Calibri" panose="020F0502020204030204" pitchFamily="34" charset="0"/>
              </a:rPr>
              <a:t>England average (62%) and East of England average (59%).</a:t>
            </a:r>
          </a:p>
          <a:p>
            <a:endParaRPr lang="en-GB" sz="2400" b="0" dirty="0">
              <a:latin typeface="Calibri" panose="020F0502020204030204" pitchFamily="34" charset="0"/>
              <a:cs typeface="Calibri" panose="020F0502020204030204" pitchFamily="34" charset="0"/>
            </a:endParaRPr>
          </a:p>
          <a:p>
            <a:r>
              <a:rPr lang="en-GB" sz="2400" b="0" dirty="0">
                <a:latin typeface="Calibri" panose="020F0502020204030204" pitchFamily="34" charset="0"/>
                <a:cs typeface="Calibri" panose="020F0502020204030204" pitchFamily="34" charset="0"/>
              </a:rPr>
              <a:t>Primary schools Essex is 66%</a:t>
            </a:r>
          </a:p>
          <a:p>
            <a:pPr marL="0" indent="0">
              <a:buNone/>
            </a:pPr>
            <a:r>
              <a:rPr lang="en-GB" sz="2400" b="0" dirty="0">
                <a:latin typeface="Calibri" panose="020F0502020204030204" pitchFamily="34" charset="0"/>
                <a:cs typeface="Calibri" panose="020F0502020204030204" pitchFamily="34" charset="0"/>
              </a:rPr>
              <a:t>     </a:t>
            </a:r>
            <a:r>
              <a:rPr lang="en-GB" sz="2000" b="0" dirty="0">
                <a:latin typeface="Calibri" panose="020F0502020204030204" pitchFamily="34" charset="0"/>
                <a:cs typeface="Calibri" panose="020F0502020204030204" pitchFamily="34" charset="0"/>
              </a:rPr>
              <a:t>England average is 59% </a:t>
            </a:r>
          </a:p>
          <a:p>
            <a:pPr marL="0" indent="0" algn="ctr">
              <a:buNone/>
            </a:pPr>
            <a:endParaRPr lang="en-GB" sz="2000" b="0" dirty="0">
              <a:latin typeface="Calibri" panose="020F0502020204030204" pitchFamily="34" charset="0"/>
              <a:cs typeface="Calibri" panose="020F0502020204030204" pitchFamily="34" charset="0"/>
            </a:endParaRPr>
          </a:p>
          <a:p>
            <a:pPr marL="0" indent="0" algn="ctr">
              <a:buNone/>
            </a:pPr>
            <a:endParaRPr lang="en-GB" sz="2000" b="0" dirty="0">
              <a:latin typeface="Calibri" panose="020F0502020204030204" pitchFamily="34" charset="0"/>
              <a:cs typeface="Calibri" panose="020F0502020204030204" pitchFamily="34" charset="0"/>
            </a:endParaRPr>
          </a:p>
          <a:p>
            <a:pPr marL="0" indent="0">
              <a:buNone/>
            </a:pPr>
            <a:r>
              <a:rPr lang="en-GB" sz="2400" b="0" dirty="0">
                <a:latin typeface="Calibri" panose="020F0502020204030204" pitchFamily="34" charset="0"/>
                <a:cs typeface="Calibri" panose="020F0502020204030204" pitchFamily="34" charset="0"/>
              </a:rPr>
              <a:t>Do let us know when you have someone and they can be added to our newsletters and our networking events.</a:t>
            </a:r>
          </a:p>
          <a:p>
            <a:pPr marL="0" indent="0">
              <a:buNone/>
            </a:pPr>
            <a:endParaRPr lang="en-GB" sz="2400" b="0" dirty="0">
              <a:latin typeface="Calibri" panose="020F0502020204030204" pitchFamily="34" charset="0"/>
              <a:cs typeface="Calibri" panose="020F0502020204030204" pitchFamily="34" charset="0"/>
            </a:endParaRPr>
          </a:p>
          <a:p>
            <a:pPr marL="0" indent="0" algn="ctr">
              <a:buNone/>
            </a:pPr>
            <a:r>
              <a:rPr lang="en-GB" sz="2400" b="0" dirty="0">
                <a:latin typeface="Calibri" panose="020F0502020204030204" pitchFamily="34" charset="0"/>
                <a:cs typeface="Calibri" panose="020F0502020204030204" pitchFamily="34" charset="0"/>
              </a:rPr>
              <a:t>Email: </a:t>
            </a:r>
            <a:r>
              <a:rPr lang="en-GB" sz="2400" b="0" dirty="0">
                <a:latin typeface="Calibri" panose="020F0502020204030204" pitchFamily="34" charset="0"/>
                <a:cs typeface="Calibri" panose="020F0502020204030204" pitchFamily="34" charset="0"/>
                <a:hlinkClick r:id="rId2"/>
              </a:rPr>
              <a:t>semhstrategy@essex.gov.uk</a:t>
            </a:r>
            <a:endParaRPr lang="en-GB" sz="2400" b="0" dirty="0">
              <a:latin typeface="Calibri" panose="020F0502020204030204" pitchFamily="34" charset="0"/>
              <a:cs typeface="Calibri" panose="020F0502020204030204" pitchFamily="34" charset="0"/>
            </a:endParaRPr>
          </a:p>
          <a:p>
            <a:pPr marL="0" indent="0">
              <a:buNone/>
            </a:pPr>
            <a:endParaRPr lang="en-GB" sz="2400" b="0" dirty="0">
              <a:latin typeface="Calibri" panose="020F0502020204030204" pitchFamily="34" charset="0"/>
              <a:cs typeface="Calibri" panose="020F0502020204030204" pitchFamily="34" charset="0"/>
            </a:endParaRPr>
          </a:p>
          <a:p>
            <a:endParaRPr lang="en-GB" dirty="0"/>
          </a:p>
          <a:p>
            <a:endParaRPr lang="en-GB" dirty="0"/>
          </a:p>
          <a:p>
            <a:pPr marL="0" indent="0">
              <a:buNone/>
            </a:pPr>
            <a:endParaRPr lang="en-GB" b="0" dirty="0"/>
          </a:p>
        </p:txBody>
      </p:sp>
      <p:sp>
        <p:nvSpPr>
          <p:cNvPr id="4" name="Rectangle 3">
            <a:extLst>
              <a:ext uri="{FF2B5EF4-FFF2-40B4-BE49-F238E27FC236}">
                <a16:creationId xmlns:a16="http://schemas.microsoft.com/office/drawing/2014/main" id="{20C86C51-3D84-2B8B-13EC-6EB2F3C0DCB3}"/>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5" name="Picture 4" descr="A picture containing font, graphics, clipart, logo&#10;&#10;Description automatically generated">
            <a:extLst>
              <a:ext uri="{FF2B5EF4-FFF2-40B4-BE49-F238E27FC236}">
                <a16:creationId xmlns:a16="http://schemas.microsoft.com/office/drawing/2014/main" id="{74BF2EDD-4538-48EC-07CB-0CA14DEB284E}"/>
              </a:ext>
            </a:extLst>
          </p:cNvPr>
          <p:cNvPicPr>
            <a:picLocks noChangeAspect="1"/>
          </p:cNvPicPr>
          <p:nvPr/>
        </p:nvPicPr>
        <p:blipFill>
          <a:blip r:embed="rId3"/>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1154571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D30CA0-8C7F-EBA8-983E-4EA1950456B8}"/>
              </a:ext>
            </a:extLst>
          </p:cNvPr>
          <p:cNvSpPr>
            <a:spLocks noGrp="1"/>
          </p:cNvSpPr>
          <p:nvPr>
            <p:ph sz="quarter" idx="10"/>
          </p:nvPr>
        </p:nvSpPr>
        <p:spPr>
          <a:xfrm>
            <a:off x="767408" y="741925"/>
            <a:ext cx="11192805" cy="5869222"/>
          </a:xfrm>
        </p:spPr>
        <p:txBody>
          <a:bodyPr/>
          <a:lstStyle/>
          <a:p>
            <a:pPr marL="0" indent="0">
              <a:lnSpc>
                <a:spcPct val="107000"/>
              </a:lnSpc>
              <a:spcAft>
                <a:spcPts val="800"/>
              </a:spcAft>
              <a:buNone/>
            </a:pPr>
            <a:r>
              <a:rPr lang="en-GB" sz="1400" dirty="0">
                <a:latin typeface="Calibri" panose="020F0502020204030204" pitchFamily="34" charset="0"/>
                <a:ea typeface="Calibri" panose="020F0502020204030204" pitchFamily="34" charset="0"/>
                <a:cs typeface="Calibri" panose="020F0502020204030204" pitchFamily="34" charset="0"/>
              </a:rPr>
              <a:t>Newsletter Items: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DMHL First Network Meeting – </a:t>
            </a:r>
            <a:r>
              <a:rPr lang="en-GB" sz="1400" b="1" dirty="0">
                <a:solidFill>
                  <a:srgbClr val="C00000"/>
                </a:solidFill>
                <a:latin typeface="Calibri" panose="020F0502020204030204" pitchFamily="34" charset="0"/>
                <a:ea typeface="Calibri" panose="020F0502020204030204" pitchFamily="34" charset="0"/>
                <a:cs typeface="Calibri" panose="020F0502020204030204" pitchFamily="34" charset="0"/>
              </a:rPr>
              <a:t>Book your place!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Mental Health Awareness Week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Trauma Perceptive Practice (TPP) Information Updates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SEMH.co.uk</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Early Years specific guidance, resource and CPD opportunities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Primary age phase specific guidance, resource and CPD opportunities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Secondary age phase specific guidance, resource and CPD opportunities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Whole-school Approach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Parent/Carers Support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Staff Training &amp; CPD</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School/Settings: projects, pilots &amp; other opportunities of interest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Self-care resource for CYP</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Staff wellbeing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Mental Health &amp; Emotional Wellbeing Campaign Days – Calendar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Calibri" panose="020F0502020204030204" pitchFamily="34" charset="0"/>
                <a:ea typeface="Calibri" panose="020F0502020204030204" pitchFamily="34" charset="0"/>
                <a:cs typeface="Calibri" panose="020F0502020204030204" pitchFamily="34" charset="0"/>
              </a:rPr>
              <a:t>Designated Mental Health Lead Feedback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sp>
        <p:nvSpPr>
          <p:cNvPr id="3" name="Title 2">
            <a:extLst>
              <a:ext uri="{FF2B5EF4-FFF2-40B4-BE49-F238E27FC236}">
                <a16:creationId xmlns:a16="http://schemas.microsoft.com/office/drawing/2014/main" id="{35A54A08-C118-CEAC-36C2-B07857D8822C}"/>
              </a:ext>
            </a:extLst>
          </p:cNvPr>
          <p:cNvSpPr>
            <a:spLocks noGrp="1"/>
          </p:cNvSpPr>
          <p:nvPr>
            <p:ph type="title"/>
          </p:nvPr>
        </p:nvSpPr>
        <p:spPr>
          <a:xfrm>
            <a:off x="767408" y="76291"/>
            <a:ext cx="8208144" cy="648072"/>
          </a:xfrm>
        </p:spPr>
        <p:txBody>
          <a:bodyPr/>
          <a:lstStyle/>
          <a:p>
            <a:r>
              <a:rPr lang="en-GB" dirty="0"/>
              <a:t>Summer Term newsletter contents</a:t>
            </a:r>
          </a:p>
        </p:txBody>
      </p:sp>
      <p:sp>
        <p:nvSpPr>
          <p:cNvPr id="4" name="Rectangle 3">
            <a:extLst>
              <a:ext uri="{FF2B5EF4-FFF2-40B4-BE49-F238E27FC236}">
                <a16:creationId xmlns:a16="http://schemas.microsoft.com/office/drawing/2014/main" id="{0483B328-033A-5252-6F99-69A99A352E72}"/>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5" name="Picture 4" descr="A picture containing font, graphics, clipart, logo&#10;&#10;Description automatically generated">
            <a:extLst>
              <a:ext uri="{FF2B5EF4-FFF2-40B4-BE49-F238E27FC236}">
                <a16:creationId xmlns:a16="http://schemas.microsoft.com/office/drawing/2014/main" id="{8E839971-C746-09DC-A5D5-1946A9A7EC33}"/>
              </a:ext>
            </a:extLst>
          </p:cNvPr>
          <p:cNvPicPr>
            <a:picLocks noChangeAspect="1"/>
          </p:cNvPicPr>
          <p:nvPr/>
        </p:nvPicPr>
        <p:blipFill>
          <a:blip r:embed="rId2"/>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97989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23FED-6AF3-DCFD-9582-2D2393F5AED1}"/>
              </a:ext>
            </a:extLst>
          </p:cNvPr>
          <p:cNvPicPr>
            <a:picLocks noChangeAspect="1"/>
          </p:cNvPicPr>
          <p:nvPr/>
        </p:nvPicPr>
        <p:blipFill rotWithShape="1">
          <a:blip r:embed="rId2"/>
          <a:srcRect t="1184" b="2309"/>
          <a:stretch/>
        </p:blipFill>
        <p:spPr>
          <a:xfrm>
            <a:off x="653957" y="166076"/>
            <a:ext cx="10945216" cy="6503680"/>
          </a:xfrm>
          <a:prstGeom prst="rect">
            <a:avLst/>
          </a:prstGeom>
        </p:spPr>
      </p:pic>
      <p:sp>
        <p:nvSpPr>
          <p:cNvPr id="2" name="Rectangle 1">
            <a:extLst>
              <a:ext uri="{FF2B5EF4-FFF2-40B4-BE49-F238E27FC236}">
                <a16:creationId xmlns:a16="http://schemas.microsoft.com/office/drawing/2014/main" id="{EC55C361-653D-1831-FCC7-82D5C1B83101}"/>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4" name="Picture 3" descr="A picture containing font, graphics, clipart, logo&#10;&#10;Description automatically generated">
            <a:extLst>
              <a:ext uri="{FF2B5EF4-FFF2-40B4-BE49-F238E27FC236}">
                <a16:creationId xmlns:a16="http://schemas.microsoft.com/office/drawing/2014/main" id="{CB6E46F3-B7C2-6A7B-8EF5-E5E89B0D2C1E}"/>
              </a:ext>
            </a:extLst>
          </p:cNvPr>
          <p:cNvPicPr>
            <a:picLocks noChangeAspect="1"/>
          </p:cNvPicPr>
          <p:nvPr/>
        </p:nvPicPr>
        <p:blipFill>
          <a:blip r:embed="rId3"/>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3380370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2594CB-2201-4F6A-B09A-9E872DF9BDA6}"/>
              </a:ext>
            </a:extLst>
          </p:cNvPr>
          <p:cNvSpPr>
            <a:spLocks noGrp="1"/>
          </p:cNvSpPr>
          <p:nvPr>
            <p:ph sz="quarter" idx="10"/>
          </p:nvPr>
        </p:nvSpPr>
        <p:spPr>
          <a:xfrm>
            <a:off x="1667508" y="2590585"/>
            <a:ext cx="8856984" cy="4150783"/>
          </a:xfrm>
        </p:spPr>
        <p:txBody>
          <a:bodyPr/>
          <a:lstStyle/>
          <a:p>
            <a:r>
              <a:rPr lang="en-GB" sz="2000" b="0" dirty="0">
                <a:latin typeface="Calibri" panose="020F0502020204030204" pitchFamily="34" charset="0"/>
                <a:ea typeface="Times New Roman" panose="02020603050405020304" pitchFamily="18" charset="0"/>
              </a:rPr>
              <a:t> TPP Hive Platform is where all the training material and the resources are shared</a:t>
            </a:r>
            <a:endParaRPr lang="en-GB" sz="2000" b="0" dirty="0">
              <a:latin typeface="Calibri" panose="020F0502020204030204" pitchFamily="34" charset="0"/>
              <a:ea typeface="Calibri" panose="020F0502020204030204" pitchFamily="34" charset="0"/>
            </a:endParaRPr>
          </a:p>
          <a:p>
            <a:pPr marL="0" indent="0">
              <a:buNone/>
            </a:pPr>
            <a:r>
              <a:rPr lang="en-GB" sz="2000" b="0" dirty="0">
                <a:latin typeface="Calibri" panose="020F0502020204030204" pitchFamily="34" charset="0"/>
                <a:ea typeface="Times New Roman" panose="02020603050405020304" pitchFamily="18" charset="0"/>
              </a:rPr>
              <a:t>Spring term there were 23,000 active views of the content on Hive</a:t>
            </a:r>
            <a:endParaRPr lang="en-GB" sz="2000" b="0" dirty="0">
              <a:latin typeface="Calibri" panose="020F0502020204030204" pitchFamily="34" charset="0"/>
              <a:ea typeface="Calibri" panose="020F0502020204030204" pitchFamily="34" charset="0"/>
            </a:endParaRPr>
          </a:p>
          <a:p>
            <a:endParaRPr lang="en-GB" sz="2000" b="0" dirty="0">
              <a:latin typeface="Calibri" panose="020F0502020204030204" pitchFamily="34" charset="0"/>
              <a:ea typeface="Calibri" panose="020F0502020204030204" pitchFamily="34" charset="0"/>
            </a:endParaRPr>
          </a:p>
          <a:p>
            <a:r>
              <a:rPr lang="en-GB" sz="2000" b="0" dirty="0">
                <a:latin typeface="Calibri" panose="020F0502020204030204" pitchFamily="34" charset="0"/>
                <a:ea typeface="Times New Roman" panose="02020603050405020304" pitchFamily="18" charset="0"/>
              </a:rPr>
              <a:t>The TPP of families is a new offer : 42 schools who have been trained in this. Only available to those who have completed – 70% of those completed have gone to do the families offer.</a:t>
            </a:r>
          </a:p>
          <a:p>
            <a:endParaRPr lang="en-GB" sz="2000" b="0" dirty="0">
              <a:latin typeface="Calibri" panose="020F0502020204030204" pitchFamily="34" charset="0"/>
              <a:ea typeface="Times New Roman" panose="02020603050405020304" pitchFamily="18" charset="0"/>
            </a:endParaRPr>
          </a:p>
          <a:p>
            <a:r>
              <a:rPr lang="en-GB" sz="2000" b="0" dirty="0">
                <a:latin typeface="Calibri" panose="020F0502020204030204" pitchFamily="34" charset="0"/>
                <a:ea typeface="Calibri" panose="020F0502020204030204" pitchFamily="34" charset="0"/>
              </a:rPr>
              <a:t>6 Core Strengths Assessment tool will have a – curriculum component next academic year</a:t>
            </a:r>
          </a:p>
          <a:p>
            <a:endParaRPr lang="en-GB" sz="2000" b="0" dirty="0">
              <a:latin typeface="Calibri" panose="020F0502020204030204" pitchFamily="34" charset="0"/>
              <a:ea typeface="Calibri" panose="020F0502020204030204" pitchFamily="34" charset="0"/>
            </a:endParaRPr>
          </a:p>
          <a:p>
            <a:r>
              <a:rPr lang="en-GB" sz="2000" b="0" dirty="0">
                <a:latin typeface="Calibri" panose="020F0502020204030204" pitchFamily="34" charset="0"/>
                <a:ea typeface="Calibri" panose="020F0502020204030204" pitchFamily="34" charset="0"/>
              </a:rPr>
              <a:t>2nd Edition of TPP Manual autumn release</a:t>
            </a:r>
          </a:p>
        </p:txBody>
      </p:sp>
      <p:pic>
        <p:nvPicPr>
          <p:cNvPr id="3" name="Picture 2">
            <a:extLst>
              <a:ext uri="{FF2B5EF4-FFF2-40B4-BE49-F238E27FC236}">
                <a16:creationId xmlns:a16="http://schemas.microsoft.com/office/drawing/2014/main" id="{17C27EF4-33E2-4A3E-434B-5B340288DE98}"/>
              </a:ext>
            </a:extLst>
          </p:cNvPr>
          <p:cNvPicPr>
            <a:picLocks noChangeAspect="1"/>
          </p:cNvPicPr>
          <p:nvPr/>
        </p:nvPicPr>
        <p:blipFill>
          <a:blip r:embed="rId3"/>
          <a:stretch>
            <a:fillRect/>
          </a:stretch>
        </p:blipFill>
        <p:spPr>
          <a:xfrm>
            <a:off x="4367809" y="620689"/>
            <a:ext cx="5407621" cy="859611"/>
          </a:xfrm>
          <a:prstGeom prst="rect">
            <a:avLst/>
          </a:prstGeom>
        </p:spPr>
      </p:pic>
    </p:spTree>
    <p:extLst>
      <p:ext uri="{BB962C8B-B14F-4D97-AF65-F5344CB8AC3E}">
        <p14:creationId xmlns:p14="http://schemas.microsoft.com/office/powerpoint/2010/main" val="396937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2594CB-2201-4F6A-B09A-9E872DF9BDA6}"/>
              </a:ext>
            </a:extLst>
          </p:cNvPr>
          <p:cNvSpPr>
            <a:spLocks noGrp="1"/>
          </p:cNvSpPr>
          <p:nvPr>
            <p:ph sz="quarter" idx="10"/>
          </p:nvPr>
        </p:nvSpPr>
        <p:spPr>
          <a:xfrm>
            <a:off x="1703512" y="2708920"/>
            <a:ext cx="8229600" cy="3672408"/>
          </a:xfrm>
        </p:spPr>
        <p:txBody>
          <a:bodyPr/>
          <a:lstStyle/>
          <a:p>
            <a:pPr marL="0" indent="0">
              <a:buNone/>
            </a:pPr>
            <a:r>
              <a:rPr lang="en-GB" sz="2800" dirty="0">
                <a:latin typeface="+mn-lt"/>
              </a:rPr>
              <a:t>Complementary training</a:t>
            </a:r>
          </a:p>
          <a:p>
            <a:r>
              <a:rPr lang="en-GB" b="0" dirty="0">
                <a:latin typeface="Calibri" panose="020F0502020204030204" pitchFamily="34" charset="0"/>
                <a:cs typeface="Calibri" panose="020F0502020204030204" pitchFamily="34" charset="0"/>
              </a:rPr>
              <a:t>ECC Partnership with PRICE for Restrictive Physical Intervention</a:t>
            </a:r>
          </a:p>
          <a:p>
            <a:r>
              <a:rPr lang="en-GB" b="0" dirty="0">
                <a:latin typeface="Calibri" panose="020F0502020204030204" pitchFamily="34" charset="0"/>
                <a:cs typeface="Calibri" panose="020F0502020204030204" pitchFamily="34" charset="0"/>
              </a:rPr>
              <a:t>Active Essex – physical activity for emotional wellbeing </a:t>
            </a:r>
          </a:p>
          <a:p>
            <a:r>
              <a:rPr lang="en-GB" b="0" dirty="0">
                <a:latin typeface="Calibri" panose="020F0502020204030204" pitchFamily="34" charset="0"/>
                <a:cs typeface="Calibri" panose="020F0502020204030204" pitchFamily="34" charset="0"/>
              </a:rPr>
              <a:t>Essex YOS – restorative practices</a:t>
            </a:r>
          </a:p>
          <a:p>
            <a:r>
              <a:rPr lang="en-GB" b="0" dirty="0">
                <a:latin typeface="Calibri" panose="020F0502020204030204" pitchFamily="34" charset="0"/>
                <a:cs typeface="Calibri" panose="020F0502020204030204" pitchFamily="34" charset="0"/>
              </a:rPr>
              <a:t>Resilience programme (SEMH info link and Hive)</a:t>
            </a:r>
          </a:p>
          <a:p>
            <a:r>
              <a:rPr lang="en-GB" b="0" dirty="0">
                <a:latin typeface="Calibri" panose="020F0502020204030204" pitchFamily="34" charset="0"/>
                <a:cs typeface="Calibri" panose="020F0502020204030204" pitchFamily="34" charset="0"/>
              </a:rPr>
              <a:t>ADHD (EP and IP)</a:t>
            </a:r>
          </a:p>
          <a:p>
            <a:r>
              <a:rPr lang="en-GB" b="0" dirty="0">
                <a:latin typeface="Calibri" panose="020F0502020204030204" pitchFamily="34" charset="0"/>
                <a:cs typeface="Calibri" panose="020F0502020204030204" pitchFamily="34" charset="0"/>
              </a:rPr>
              <a:t>Selective Mutism (IP or EP)</a:t>
            </a:r>
          </a:p>
        </p:txBody>
      </p:sp>
      <p:sp>
        <p:nvSpPr>
          <p:cNvPr id="3" name="TextBox 2">
            <a:extLst>
              <a:ext uri="{FF2B5EF4-FFF2-40B4-BE49-F238E27FC236}">
                <a16:creationId xmlns:a16="http://schemas.microsoft.com/office/drawing/2014/main" id="{5E0A69F6-364A-8671-4549-99AB6A6B4886}"/>
              </a:ext>
            </a:extLst>
          </p:cNvPr>
          <p:cNvSpPr txBox="1"/>
          <p:nvPr/>
        </p:nvSpPr>
        <p:spPr>
          <a:xfrm>
            <a:off x="4511824" y="692697"/>
            <a:ext cx="5256584" cy="584775"/>
          </a:xfrm>
          <a:prstGeom prst="rect">
            <a:avLst/>
          </a:prstGeom>
          <a:noFill/>
        </p:spPr>
        <p:txBody>
          <a:bodyPr wrap="square" rtlCol="0">
            <a:spAutoFit/>
          </a:bodyPr>
          <a:lstStyle/>
          <a:p>
            <a:pPr>
              <a:defRPr/>
            </a:pPr>
            <a:r>
              <a:rPr lang="en-GB" sz="3200" dirty="0">
                <a:solidFill>
                  <a:prstClr val="black"/>
                </a:solidFill>
                <a:latin typeface="Calibri" panose="020F0502020204030204" pitchFamily="34" charset="0"/>
                <a:cs typeface="Calibri" panose="020F0502020204030204" pitchFamily="34" charset="0"/>
              </a:rPr>
              <a:t>TPP Best Practice Submission</a:t>
            </a:r>
          </a:p>
        </p:txBody>
      </p:sp>
    </p:spTree>
    <p:extLst>
      <p:ext uri="{BB962C8B-B14F-4D97-AF65-F5344CB8AC3E}">
        <p14:creationId xmlns:p14="http://schemas.microsoft.com/office/powerpoint/2010/main" val="2221040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E80565-22C2-C336-C876-52E3D6C2BDDA}"/>
              </a:ext>
            </a:extLst>
          </p:cNvPr>
          <p:cNvSpPr>
            <a:spLocks noGrp="1"/>
          </p:cNvSpPr>
          <p:nvPr>
            <p:ph sz="quarter" idx="10"/>
          </p:nvPr>
        </p:nvSpPr>
        <p:spPr>
          <a:xfrm>
            <a:off x="623392" y="1268413"/>
            <a:ext cx="11377264" cy="5256931"/>
          </a:xfrm>
        </p:spPr>
        <p:txBody>
          <a:bodyPr/>
          <a:lstStyle/>
          <a:p>
            <a:r>
              <a:rPr lang="en-GB" sz="2000" dirty="0"/>
              <a:t>Request for Support Process</a:t>
            </a:r>
          </a:p>
          <a:p>
            <a:pPr lvl="1"/>
            <a:r>
              <a:rPr lang="en-GB" dirty="0">
                <a:latin typeface="Calibri" panose="020F0502020204030204" pitchFamily="34" charset="0"/>
                <a:cs typeface="Calibri" panose="020F0502020204030204" pitchFamily="34" charset="0"/>
              </a:rPr>
              <a:t>HTs as part of the panel</a:t>
            </a:r>
          </a:p>
          <a:p>
            <a:endParaRPr lang="en-GB" sz="2000" dirty="0"/>
          </a:p>
          <a:p>
            <a:r>
              <a:rPr lang="en-GB" sz="2000" dirty="0"/>
              <a:t>Increasing our number of provisions in out lying areas</a:t>
            </a:r>
          </a:p>
          <a:p>
            <a:pPr lvl="1"/>
            <a:r>
              <a:rPr lang="en-GB" dirty="0">
                <a:latin typeface="Calibri" panose="020F0502020204030204" pitchFamily="34" charset="0"/>
                <a:cs typeface="Calibri" panose="020F0502020204030204" pitchFamily="34" charset="0"/>
              </a:rPr>
              <a:t>Harwich – Spring Meadow</a:t>
            </a:r>
          </a:p>
          <a:p>
            <a:pPr lvl="1"/>
            <a:r>
              <a:rPr lang="en-GB" dirty="0">
                <a:latin typeface="Calibri" panose="020F0502020204030204" pitchFamily="34" charset="0"/>
                <a:cs typeface="Calibri" panose="020F0502020204030204" pitchFamily="34" charset="0"/>
              </a:rPr>
              <a:t>Woodham- St Mary’s</a:t>
            </a:r>
          </a:p>
          <a:p>
            <a:pPr lvl="1"/>
            <a:r>
              <a:rPr lang="en-GB" dirty="0">
                <a:latin typeface="Calibri" panose="020F0502020204030204" pitchFamily="34" charset="0"/>
                <a:cs typeface="Calibri" panose="020F0502020204030204" pitchFamily="34" charset="0"/>
              </a:rPr>
              <a:t>Two further secondary provisions- mid- Chelmsford, south- Wickford</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Ofsted are satisfied that these are not unregistered/unlawful provisions – value the </a:t>
            </a:r>
            <a:r>
              <a:rPr lang="en-GB" sz="2000" u="sng" dirty="0">
                <a:latin typeface="Calibri" panose="020F0502020204030204" pitchFamily="34" charset="0"/>
                <a:cs typeface="Calibri" panose="020F0502020204030204" pitchFamily="34" charset="0"/>
              </a:rPr>
              <a:t>strong partnership </a:t>
            </a:r>
            <a:r>
              <a:rPr lang="en-GB" sz="2000" dirty="0">
                <a:latin typeface="Calibri" panose="020F0502020204030204" pitchFamily="34" charset="0"/>
                <a:cs typeface="Calibri" panose="020F0502020204030204" pitchFamily="34" charset="0"/>
              </a:rPr>
              <a:t>that is evidenced</a:t>
            </a:r>
          </a:p>
          <a:p>
            <a:pPr lvl="1">
              <a:buFontTx/>
              <a:buChar char="-"/>
            </a:pPr>
            <a:r>
              <a:rPr lang="en-GB" dirty="0">
                <a:latin typeface="Calibri" panose="020F0502020204030204" pitchFamily="34" charset="0"/>
                <a:cs typeface="Calibri" panose="020F0502020204030204" pitchFamily="34" charset="0"/>
              </a:rPr>
              <a:t>Make contact with the provision to discuss the child</a:t>
            </a:r>
          </a:p>
          <a:p>
            <a:pPr lvl="1">
              <a:buFontTx/>
              <a:buChar char="-"/>
            </a:pPr>
            <a:r>
              <a:rPr lang="en-GB" dirty="0">
                <a:latin typeface="Calibri" panose="020F0502020204030204" pitchFamily="34" charset="0"/>
                <a:cs typeface="Calibri" panose="020F0502020204030204" pitchFamily="34" charset="0"/>
              </a:rPr>
              <a:t>Will visit the provision if the host school is inspected</a:t>
            </a:r>
          </a:p>
        </p:txBody>
      </p:sp>
      <p:sp>
        <p:nvSpPr>
          <p:cNvPr id="3" name="Title 2">
            <a:extLst>
              <a:ext uri="{FF2B5EF4-FFF2-40B4-BE49-F238E27FC236}">
                <a16:creationId xmlns:a16="http://schemas.microsoft.com/office/drawing/2014/main" id="{3F02CD9B-E8A4-5B82-C30E-BFF7D681874D}"/>
              </a:ext>
            </a:extLst>
          </p:cNvPr>
          <p:cNvSpPr>
            <a:spLocks noGrp="1"/>
          </p:cNvSpPr>
          <p:nvPr>
            <p:ph type="title"/>
          </p:nvPr>
        </p:nvSpPr>
        <p:spPr>
          <a:xfrm>
            <a:off x="623392" y="188640"/>
            <a:ext cx="10944192" cy="648072"/>
          </a:xfrm>
        </p:spPr>
        <p:txBody>
          <a:bodyPr/>
          <a:lstStyle/>
          <a:p>
            <a:r>
              <a:rPr lang="en-GB" dirty="0"/>
              <a:t>Our SEMH primary enhanced provisions</a:t>
            </a:r>
          </a:p>
        </p:txBody>
      </p:sp>
      <p:sp>
        <p:nvSpPr>
          <p:cNvPr id="4" name="Rectangle 3">
            <a:extLst>
              <a:ext uri="{FF2B5EF4-FFF2-40B4-BE49-F238E27FC236}">
                <a16:creationId xmlns:a16="http://schemas.microsoft.com/office/drawing/2014/main" id="{88F38E54-F0A6-B6F6-E994-71116C0535BD}"/>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5" name="Picture 4" descr="A picture containing font, graphics, clipart, logo&#10;&#10;Description automatically generated">
            <a:extLst>
              <a:ext uri="{FF2B5EF4-FFF2-40B4-BE49-F238E27FC236}">
                <a16:creationId xmlns:a16="http://schemas.microsoft.com/office/drawing/2014/main" id="{D3B1B955-551D-3B91-8B79-19F6C7519FF1}"/>
              </a:ext>
            </a:extLst>
          </p:cNvPr>
          <p:cNvPicPr>
            <a:picLocks noChangeAspect="1"/>
          </p:cNvPicPr>
          <p:nvPr/>
        </p:nvPicPr>
        <p:blipFill>
          <a:blip r:embed="rId2"/>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151896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3AFAE1-394A-4F8B-BEBD-21AC236B266C}"/>
              </a:ext>
            </a:extLst>
          </p:cNvPr>
          <p:cNvSpPr>
            <a:spLocks noGrp="1"/>
          </p:cNvSpPr>
          <p:nvPr>
            <p:ph sz="quarter" idx="10"/>
          </p:nvPr>
        </p:nvSpPr>
        <p:spPr>
          <a:xfrm>
            <a:off x="767408" y="1052736"/>
            <a:ext cx="8136904" cy="5256931"/>
          </a:xfrm>
        </p:spPr>
        <p:txBody>
          <a:bodyPr lIns="91440" tIns="45720" rIns="91440" bIns="45720" anchor="t"/>
          <a:lstStyle/>
          <a:p>
            <a:endParaRPr lang="en-GB"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Let’s talk ….we miss you. Guidance for School Attendance Difficulties including emotionally based school avoidance (EBSA)</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ea typeface="MS PGothic"/>
                <a:cs typeface="Calibri" panose="020F0502020204030204" pitchFamily="34" charset="0"/>
              </a:rPr>
              <a:t>An Emotional Wellbeing and Mental Health conference: </a:t>
            </a:r>
            <a:r>
              <a:rPr lang="en-GB" sz="2400" b="1" dirty="0">
                <a:solidFill>
                  <a:srgbClr val="FF0000"/>
                </a:solidFill>
                <a:latin typeface="Calibri" panose="020F0502020204030204" pitchFamily="34" charset="0"/>
                <a:ea typeface="MS PGothic"/>
                <a:cs typeface="Calibri" panose="020F0502020204030204" pitchFamily="34" charset="0"/>
              </a:rPr>
              <a:t>6</a:t>
            </a:r>
            <a:r>
              <a:rPr lang="en-GB" sz="2400" b="1" baseline="30000" dirty="0">
                <a:solidFill>
                  <a:srgbClr val="FF0000"/>
                </a:solidFill>
                <a:latin typeface="Calibri" panose="020F0502020204030204" pitchFamily="34" charset="0"/>
                <a:ea typeface="MS PGothic"/>
                <a:cs typeface="Calibri" panose="020F0502020204030204" pitchFamily="34" charset="0"/>
              </a:rPr>
              <a:t>th</a:t>
            </a:r>
            <a:r>
              <a:rPr lang="en-GB" sz="2400" b="1" dirty="0">
                <a:solidFill>
                  <a:srgbClr val="FF0000"/>
                </a:solidFill>
                <a:latin typeface="Calibri" panose="020F0502020204030204" pitchFamily="34" charset="0"/>
                <a:ea typeface="MS PGothic"/>
                <a:cs typeface="Calibri" panose="020F0502020204030204" pitchFamily="34" charset="0"/>
              </a:rPr>
              <a:t> July 2023 </a:t>
            </a:r>
            <a:r>
              <a:rPr lang="en-GB" sz="2400" dirty="0">
                <a:latin typeface="Calibri" panose="020F0502020204030204" pitchFamily="34" charset="0"/>
                <a:ea typeface="MS PGothic"/>
                <a:cs typeface="Calibri" panose="020F0502020204030204" pitchFamily="34" charset="0"/>
              </a:rPr>
              <a:t>at the Chelmsford Race Course</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Education Policy Institute (EPI)  Pupil Wellbeing Survey</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Brook Traffic Light Tool training</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pPr marL="0" indent="0">
              <a:buNone/>
            </a:pPr>
            <a:endParaRPr lang="en-GB" dirty="0"/>
          </a:p>
        </p:txBody>
      </p:sp>
      <p:sp>
        <p:nvSpPr>
          <p:cNvPr id="3" name="Title 2">
            <a:extLst>
              <a:ext uri="{FF2B5EF4-FFF2-40B4-BE49-F238E27FC236}">
                <a16:creationId xmlns:a16="http://schemas.microsoft.com/office/drawing/2014/main" id="{CF57DAA6-E73B-49D7-8684-96B41C87EB39}"/>
              </a:ext>
            </a:extLst>
          </p:cNvPr>
          <p:cNvSpPr>
            <a:spLocks noGrp="1"/>
          </p:cNvSpPr>
          <p:nvPr>
            <p:ph type="title"/>
          </p:nvPr>
        </p:nvSpPr>
        <p:spPr>
          <a:xfrm>
            <a:off x="767408" y="219572"/>
            <a:ext cx="8208144" cy="648072"/>
          </a:xfrm>
        </p:spPr>
        <p:txBody>
          <a:bodyPr/>
          <a:lstStyle/>
          <a:p>
            <a:r>
              <a:rPr lang="en-GB" dirty="0"/>
              <a:t>Other news</a:t>
            </a:r>
          </a:p>
        </p:txBody>
      </p:sp>
      <p:sp>
        <p:nvSpPr>
          <p:cNvPr id="4" name="Rectangle 3">
            <a:extLst>
              <a:ext uri="{FF2B5EF4-FFF2-40B4-BE49-F238E27FC236}">
                <a16:creationId xmlns:a16="http://schemas.microsoft.com/office/drawing/2014/main" id="{062A3F95-A688-9550-04FA-755505B855C9}"/>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2050" name="Picture 2" descr="Lets Talk School Attendance">
            <a:extLst>
              <a:ext uri="{FF2B5EF4-FFF2-40B4-BE49-F238E27FC236}">
                <a16:creationId xmlns:a16="http://schemas.microsoft.com/office/drawing/2014/main" id="{3393C20B-48BD-02FE-4638-2441C9318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0516" y="476672"/>
            <a:ext cx="1865411" cy="2635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21EF58F-7E0F-FF5F-080B-F3617DAE660A}"/>
              </a:ext>
            </a:extLst>
          </p:cNvPr>
          <p:cNvPicPr>
            <a:picLocks noChangeAspect="1"/>
          </p:cNvPicPr>
          <p:nvPr/>
        </p:nvPicPr>
        <p:blipFill rotWithShape="1">
          <a:blip r:embed="rId3"/>
          <a:srcRect l="16926" t="17451" r="21060" b="9050"/>
          <a:stretch/>
        </p:blipFill>
        <p:spPr>
          <a:xfrm>
            <a:off x="8905403" y="4149080"/>
            <a:ext cx="2736304" cy="1824203"/>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font, graphics, clipart, logo&#10;&#10;Description automatically generated">
            <a:extLst>
              <a:ext uri="{FF2B5EF4-FFF2-40B4-BE49-F238E27FC236}">
                <a16:creationId xmlns:a16="http://schemas.microsoft.com/office/drawing/2014/main" id="{3AF0346D-9525-EA32-41CA-A0A5026176E1}"/>
              </a:ext>
            </a:extLst>
          </p:cNvPr>
          <p:cNvPicPr>
            <a:picLocks noChangeAspect="1"/>
          </p:cNvPicPr>
          <p:nvPr/>
        </p:nvPicPr>
        <p:blipFill>
          <a:blip r:embed="rId4"/>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380181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E7DBCC-A1BB-4848-96E9-BADC069BAFFB}"/>
              </a:ext>
            </a:extLst>
          </p:cNvPr>
          <p:cNvSpPr/>
          <p:nvPr/>
        </p:nvSpPr>
        <p:spPr bwMode="auto">
          <a:xfrm>
            <a:off x="8976323" y="6381328"/>
            <a:ext cx="1253671" cy="4535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8" name="Picture 7" descr="A close up of a map&#10;&#10;Description automatically generated">
            <a:extLst>
              <a:ext uri="{FF2B5EF4-FFF2-40B4-BE49-F238E27FC236}">
                <a16:creationId xmlns:a16="http://schemas.microsoft.com/office/drawing/2014/main" id="{C381D7CF-C2A4-412F-9EA6-CA9B3021F1F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298245" y="1182748"/>
            <a:ext cx="7697054" cy="4361951"/>
          </a:xfrm>
          <a:prstGeom prst="rect">
            <a:avLst/>
          </a:prstGeom>
        </p:spPr>
      </p:pic>
      <p:sp>
        <p:nvSpPr>
          <p:cNvPr id="4" name="Content Placeholder 3">
            <a:extLst>
              <a:ext uri="{FF2B5EF4-FFF2-40B4-BE49-F238E27FC236}">
                <a16:creationId xmlns:a16="http://schemas.microsoft.com/office/drawing/2014/main" id="{2E7385FD-E12F-4083-8F37-849347BBFB78}"/>
              </a:ext>
            </a:extLst>
          </p:cNvPr>
          <p:cNvSpPr>
            <a:spLocks noGrp="1"/>
          </p:cNvSpPr>
          <p:nvPr>
            <p:ph sz="quarter" idx="10"/>
          </p:nvPr>
        </p:nvSpPr>
        <p:spPr>
          <a:xfrm>
            <a:off x="2298248" y="800436"/>
            <a:ext cx="8002987" cy="5724911"/>
          </a:xfrm>
        </p:spPr>
        <p:txBody>
          <a:bodyPr/>
          <a:lstStyle/>
          <a:p>
            <a:pPr lvl="1"/>
            <a:endParaRPr lang="en-GB" sz="1600" dirty="0"/>
          </a:p>
          <a:p>
            <a:endParaRPr lang="en-GB" dirty="0"/>
          </a:p>
          <a:p>
            <a:endParaRPr lang="en-GB" dirty="0"/>
          </a:p>
        </p:txBody>
      </p:sp>
      <p:sp>
        <p:nvSpPr>
          <p:cNvPr id="3" name="Title 2">
            <a:extLst>
              <a:ext uri="{FF2B5EF4-FFF2-40B4-BE49-F238E27FC236}">
                <a16:creationId xmlns:a16="http://schemas.microsoft.com/office/drawing/2014/main" id="{66D81F9C-DC63-4EEE-B792-A5079CA90D0F}"/>
              </a:ext>
            </a:extLst>
          </p:cNvPr>
          <p:cNvSpPr>
            <a:spLocks noGrp="1"/>
          </p:cNvSpPr>
          <p:nvPr>
            <p:ph type="title"/>
          </p:nvPr>
        </p:nvSpPr>
        <p:spPr>
          <a:xfrm>
            <a:off x="863521" y="194308"/>
            <a:ext cx="10872440" cy="648072"/>
          </a:xfrm>
        </p:spPr>
        <p:txBody>
          <a:bodyPr/>
          <a:lstStyle/>
          <a:p>
            <a:pPr lvl="0"/>
            <a:r>
              <a:rPr lang="en-GB" sz="3200" dirty="0">
                <a:effectLst/>
                <a:latin typeface="Arial" panose="020B0604020202020204" pitchFamily="34" charset="0"/>
                <a:ea typeface="Times New Roman" panose="02020603050405020304" pitchFamily="18" charset="0"/>
                <a:cs typeface="Arial" panose="020B0604020202020204" pitchFamily="34" charset="0"/>
              </a:rPr>
              <a:t>DfE Policy update – SEND and Alternative Provision Improvement Plan</a:t>
            </a:r>
          </a:p>
        </p:txBody>
      </p:sp>
      <p:sp>
        <p:nvSpPr>
          <p:cNvPr id="12" name="Title 2">
            <a:extLst>
              <a:ext uri="{FF2B5EF4-FFF2-40B4-BE49-F238E27FC236}">
                <a16:creationId xmlns:a16="http://schemas.microsoft.com/office/drawing/2014/main" id="{CBFA9B13-736A-46C5-834C-7AE29A9A8B71}"/>
              </a:ext>
            </a:extLst>
          </p:cNvPr>
          <p:cNvSpPr txBox="1">
            <a:spLocks/>
          </p:cNvSpPr>
          <p:nvPr/>
        </p:nvSpPr>
        <p:spPr>
          <a:xfrm>
            <a:off x="2567608" y="3587786"/>
            <a:ext cx="8208144" cy="648072"/>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Arial"/>
              <a:ea typeface="MS PGothic" pitchFamily="34" charset="-128"/>
              <a:cs typeface="+mj-cs"/>
            </a:endParaRPr>
          </a:p>
        </p:txBody>
      </p:sp>
      <p:sp>
        <p:nvSpPr>
          <p:cNvPr id="14" name="Title 2">
            <a:extLst>
              <a:ext uri="{FF2B5EF4-FFF2-40B4-BE49-F238E27FC236}">
                <a16:creationId xmlns:a16="http://schemas.microsoft.com/office/drawing/2014/main" id="{2A5A9348-76FC-444B-A3D3-0325BADE4C50}"/>
              </a:ext>
            </a:extLst>
          </p:cNvPr>
          <p:cNvSpPr txBox="1">
            <a:spLocks/>
          </p:cNvSpPr>
          <p:nvPr/>
        </p:nvSpPr>
        <p:spPr>
          <a:xfrm>
            <a:off x="2999656" y="5278938"/>
            <a:ext cx="8208144" cy="648072"/>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MS PGothic" pitchFamily="34" charset="-128"/>
                <a:cs typeface="+mj-cs"/>
              </a:rPr>
              <a:t>     </a:t>
            </a:r>
            <a:r>
              <a:rPr kumimoji="0" lang="en-GB" sz="2400" b="0" i="0" u="none" strike="noStrike" kern="0" cap="none" spc="0" normalizeH="0" baseline="0" noProof="0" dirty="0">
                <a:ln>
                  <a:noFill/>
                </a:ln>
                <a:solidFill>
                  <a:srgbClr val="000000"/>
                </a:solidFill>
                <a:effectLst/>
                <a:uLnTx/>
                <a:uFillTx/>
                <a:latin typeface="Arial"/>
                <a:ea typeface="Calibri" panose="020F0502020204030204" pitchFamily="34" charset="0"/>
                <a:cs typeface="+mj-cs"/>
              </a:rPr>
              <a:t/>
            </a:r>
            <a:br>
              <a:rPr kumimoji="0" lang="en-GB" sz="2400" b="0" i="0" u="none" strike="noStrike" kern="0" cap="none" spc="0" normalizeH="0" baseline="0" noProof="0" dirty="0">
                <a:ln>
                  <a:noFill/>
                </a:ln>
                <a:solidFill>
                  <a:srgbClr val="000000"/>
                </a:solidFill>
                <a:effectLst/>
                <a:uLnTx/>
                <a:uFillTx/>
                <a:latin typeface="Arial"/>
                <a:ea typeface="Calibri" panose="020F0502020204030204" pitchFamily="34" charset="0"/>
                <a:cs typeface="+mj-cs"/>
              </a:rPr>
            </a:br>
            <a:endParaRPr kumimoji="0" lang="en-GB" sz="2400" b="0" i="0" u="none" strike="noStrike" kern="0" cap="none" spc="0" normalizeH="0" baseline="0" noProof="0" dirty="0">
              <a:ln>
                <a:noFill/>
              </a:ln>
              <a:solidFill>
                <a:srgbClr val="000000"/>
              </a:solidFill>
              <a:effectLst/>
              <a:uLnTx/>
              <a:uFillTx/>
              <a:latin typeface="Arial"/>
              <a:ea typeface="MS PGothic" pitchFamily="34" charset="-128"/>
              <a:cs typeface="+mj-cs"/>
            </a:endParaRPr>
          </a:p>
        </p:txBody>
      </p:sp>
      <p:sp>
        <p:nvSpPr>
          <p:cNvPr id="5" name="Rectangle 4">
            <a:extLst>
              <a:ext uri="{FF2B5EF4-FFF2-40B4-BE49-F238E27FC236}">
                <a16:creationId xmlns:a16="http://schemas.microsoft.com/office/drawing/2014/main" id="{3AAE70FD-5432-6E69-8B43-1E921907C63B}"/>
              </a:ext>
            </a:extLst>
          </p:cNvPr>
          <p:cNvSpPr/>
          <p:nvPr/>
        </p:nvSpPr>
        <p:spPr bwMode="auto">
          <a:xfrm>
            <a:off x="10202177" y="6525347"/>
            <a:ext cx="1078399" cy="2810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7" name="Picture 6">
            <a:extLst>
              <a:ext uri="{FF2B5EF4-FFF2-40B4-BE49-F238E27FC236}">
                <a16:creationId xmlns:a16="http://schemas.microsoft.com/office/drawing/2014/main" id="{1BAA4660-4863-45D2-BC4C-4193D1346F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
        <p:nvSpPr>
          <p:cNvPr id="10" name="TextBox 9">
            <a:extLst>
              <a:ext uri="{FF2B5EF4-FFF2-40B4-BE49-F238E27FC236}">
                <a16:creationId xmlns:a16="http://schemas.microsoft.com/office/drawing/2014/main" id="{0938164B-1720-921A-37DB-2549D747DA4D}"/>
              </a:ext>
            </a:extLst>
          </p:cNvPr>
          <p:cNvSpPr txBox="1"/>
          <p:nvPr/>
        </p:nvSpPr>
        <p:spPr>
          <a:xfrm>
            <a:off x="4559818" y="5786038"/>
            <a:ext cx="3173908" cy="830997"/>
          </a:xfrm>
          <a:prstGeom prst="rect">
            <a:avLst/>
          </a:prstGeom>
          <a:solidFill>
            <a:schemeClr val="accent2">
              <a:lumMod val="20000"/>
              <a:lumOff val="80000"/>
            </a:schemeClr>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hlinkClick r:id="rId4"/>
              </a:rPr>
              <a:t>https://assets.publishing.service.gov.uk/government/uploads/system/uploads/attachment_data/file/1139561/SEND_and_alternative_provision_improvement_plan.pdf</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pic>
        <p:nvPicPr>
          <p:cNvPr id="13" name="Picture 12">
            <a:extLst>
              <a:ext uri="{FF2B5EF4-FFF2-40B4-BE49-F238E27FC236}">
                <a16:creationId xmlns:a16="http://schemas.microsoft.com/office/drawing/2014/main" id="{FC56BB9B-9C90-C9A8-B46A-E58A277A5062}"/>
              </a:ext>
            </a:extLst>
          </p:cNvPr>
          <p:cNvPicPr>
            <a:picLocks noChangeAspect="1"/>
          </p:cNvPicPr>
          <p:nvPr/>
        </p:nvPicPr>
        <p:blipFill rotWithShape="1">
          <a:blip r:embed="rId5"/>
          <a:srcRect l="50590" t="22336" r="28559" b="25850"/>
          <a:stretch/>
        </p:blipFill>
        <p:spPr>
          <a:xfrm>
            <a:off x="4559818" y="1248497"/>
            <a:ext cx="3173908" cy="4436716"/>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149EC52E-F32E-D649-4BE0-669D2E945E3F}"/>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107200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7D6DB9-71DB-D4AA-090C-969D2B13D8D8}"/>
              </a:ext>
            </a:extLst>
          </p:cNvPr>
          <p:cNvSpPr>
            <a:spLocks noGrp="1"/>
          </p:cNvSpPr>
          <p:nvPr>
            <p:ph sz="quarter" idx="10"/>
          </p:nvPr>
        </p:nvSpPr>
        <p:spPr/>
        <p:txBody>
          <a:bodyPr/>
          <a:lstStyle/>
          <a:p>
            <a:pPr marL="0" indent="0">
              <a:buNone/>
            </a:pPr>
            <a:endParaRPr lang="en-GB" dirty="0"/>
          </a:p>
          <a:p>
            <a:pPr marL="0" indent="0">
              <a:buNone/>
            </a:pPr>
            <a:r>
              <a:rPr lang="en-GB" sz="2400" dirty="0"/>
              <a:t>North East MIND- WARMS: Clacton, Colchester and Harwich</a:t>
            </a:r>
          </a:p>
          <a:p>
            <a:pPr marL="0" indent="0">
              <a:buNone/>
            </a:pPr>
            <a:endParaRPr lang="en-GB" sz="2400" dirty="0"/>
          </a:p>
          <a:p>
            <a:pPr marL="0" indent="0">
              <a:buNone/>
            </a:pPr>
            <a:endParaRPr lang="en-GB" sz="2400" dirty="0"/>
          </a:p>
          <a:p>
            <a:pPr marL="0" indent="0">
              <a:buNone/>
            </a:pPr>
            <a:r>
              <a:rPr lang="en-GB" sz="2400" dirty="0"/>
              <a:t>West Essex- Mind: Epping, Harlow and Uttlesford</a:t>
            </a:r>
          </a:p>
          <a:p>
            <a:pPr marL="0" indent="0">
              <a:buNone/>
            </a:pPr>
            <a:endParaRPr lang="en-GB" sz="2400" dirty="0"/>
          </a:p>
          <a:p>
            <a:pPr marL="0" indent="0">
              <a:buNone/>
            </a:pPr>
            <a:endParaRPr lang="en-GB" sz="2400" dirty="0"/>
          </a:p>
          <a:p>
            <a:pPr marL="0" indent="0">
              <a:buNone/>
            </a:pPr>
            <a:r>
              <a:rPr lang="en-GB" sz="2400" dirty="0"/>
              <a:t>For Mid and South Essex NEFLT</a:t>
            </a:r>
          </a:p>
          <a:p>
            <a:pPr marL="0" indent="0">
              <a:buNone/>
            </a:pPr>
            <a:endParaRPr lang="en-GB" sz="2400" dirty="0"/>
          </a:p>
          <a:p>
            <a:pPr marL="0" indent="0">
              <a:buNone/>
            </a:pPr>
            <a:r>
              <a:rPr lang="en-GB" sz="2400" dirty="0">
                <a:hlinkClick r:id="rId2"/>
              </a:rPr>
              <a:t>https://www.nelft.nhs.uk/essex-mental-health-support-teams---find-your-school/</a:t>
            </a:r>
            <a:endParaRPr lang="en-GB" sz="2400" dirty="0"/>
          </a:p>
          <a:p>
            <a:pPr marL="0" indent="0">
              <a:buNone/>
            </a:pPr>
            <a:endParaRPr lang="en-GB" dirty="0"/>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0FEB570C-C25B-0FC3-52FB-397FF1E0EA29}"/>
              </a:ext>
            </a:extLst>
          </p:cNvPr>
          <p:cNvSpPr>
            <a:spLocks noGrp="1"/>
          </p:cNvSpPr>
          <p:nvPr>
            <p:ph type="title"/>
          </p:nvPr>
        </p:nvSpPr>
        <p:spPr/>
        <p:txBody>
          <a:bodyPr/>
          <a:lstStyle/>
          <a:p>
            <a:r>
              <a:rPr lang="en-GB" dirty="0"/>
              <a:t>Mental Health Support Teams</a:t>
            </a:r>
          </a:p>
        </p:txBody>
      </p:sp>
      <p:pic>
        <p:nvPicPr>
          <p:cNvPr id="5" name="Picture 4">
            <a:extLst>
              <a:ext uri="{FF2B5EF4-FFF2-40B4-BE49-F238E27FC236}">
                <a16:creationId xmlns:a16="http://schemas.microsoft.com/office/drawing/2014/main" id="{467936F9-9639-EBA2-22D2-AE7AE36951DD}"/>
              </a:ext>
            </a:extLst>
          </p:cNvPr>
          <p:cNvPicPr>
            <a:picLocks noChangeAspect="1"/>
          </p:cNvPicPr>
          <p:nvPr/>
        </p:nvPicPr>
        <p:blipFill>
          <a:blip r:embed="rId3"/>
          <a:stretch>
            <a:fillRect/>
          </a:stretch>
        </p:blipFill>
        <p:spPr>
          <a:xfrm>
            <a:off x="1994403" y="5639395"/>
            <a:ext cx="8202170" cy="885949"/>
          </a:xfrm>
          <a:prstGeom prst="rect">
            <a:avLst/>
          </a:prstGeom>
        </p:spPr>
      </p:pic>
      <p:sp>
        <p:nvSpPr>
          <p:cNvPr id="4" name="Rectangle 3">
            <a:extLst>
              <a:ext uri="{FF2B5EF4-FFF2-40B4-BE49-F238E27FC236}">
                <a16:creationId xmlns:a16="http://schemas.microsoft.com/office/drawing/2014/main" id="{8F343293-322A-BEF1-BA12-F166158C88B3}"/>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6" name="Picture 5" descr="A picture containing font, graphics, clipart, logo&#10;&#10;Description automatically generated">
            <a:extLst>
              <a:ext uri="{FF2B5EF4-FFF2-40B4-BE49-F238E27FC236}">
                <a16:creationId xmlns:a16="http://schemas.microsoft.com/office/drawing/2014/main" id="{1C9625F5-33A1-F235-EBDF-07E31B7CB5A8}"/>
              </a:ext>
            </a:extLst>
          </p:cNvPr>
          <p:cNvPicPr>
            <a:picLocks noChangeAspect="1"/>
          </p:cNvPicPr>
          <p:nvPr/>
        </p:nvPicPr>
        <p:blipFill>
          <a:blip r:embed="rId4"/>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2450297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C1A9C-F0E5-88F9-C378-51DDD7A5D06A}"/>
              </a:ext>
            </a:extLst>
          </p:cNvPr>
          <p:cNvPicPr>
            <a:picLocks noChangeAspect="1"/>
          </p:cNvPicPr>
          <p:nvPr/>
        </p:nvPicPr>
        <p:blipFill>
          <a:blip r:embed="rId2"/>
          <a:stretch>
            <a:fillRect/>
          </a:stretch>
        </p:blipFill>
        <p:spPr>
          <a:xfrm>
            <a:off x="911424" y="188640"/>
            <a:ext cx="8208144" cy="4842805"/>
          </a:xfrm>
          <a:prstGeom prst="rect">
            <a:avLst/>
          </a:prstGeom>
          <a:noFill/>
        </p:spPr>
      </p:pic>
      <p:sp>
        <p:nvSpPr>
          <p:cNvPr id="8" name="Title 2">
            <a:extLst>
              <a:ext uri="{FF2B5EF4-FFF2-40B4-BE49-F238E27FC236}">
                <a16:creationId xmlns:a16="http://schemas.microsoft.com/office/drawing/2014/main" id="{D3844B84-F3D3-0E16-0DD9-27D6C7216240}"/>
              </a:ext>
            </a:extLst>
          </p:cNvPr>
          <p:cNvSpPr>
            <a:spLocks noGrp="1"/>
          </p:cNvSpPr>
          <p:nvPr>
            <p:ph type="title"/>
          </p:nvPr>
        </p:nvSpPr>
        <p:spPr>
          <a:xfrm>
            <a:off x="946126" y="5373216"/>
            <a:ext cx="10550474" cy="648072"/>
          </a:xfrm>
        </p:spPr>
        <p:txBody>
          <a:bodyPr/>
          <a:lstStyle/>
          <a:p>
            <a:r>
              <a:rPr lang="en-US" sz="2000" b="0" dirty="0">
                <a:latin typeface="Calibri" panose="020F0502020204030204" pitchFamily="34" charset="0"/>
                <a:cs typeface="Calibri" panose="020F0502020204030204" pitchFamily="34" charset="0"/>
              </a:rPr>
              <a:t>Wave 9 teams coming- Billericay and Brentwood</a:t>
            </a:r>
            <a:br>
              <a:rPr lang="en-US" sz="2000" b="0" dirty="0">
                <a:latin typeface="Calibri" panose="020F0502020204030204" pitchFamily="34" charset="0"/>
                <a:cs typeface="Calibri" panose="020F0502020204030204" pitchFamily="34" charset="0"/>
              </a:rPr>
            </a:br>
            <a:r>
              <a:rPr lang="en-US" sz="2000" b="0" dirty="0">
                <a:latin typeface="Calibri" panose="020F0502020204030204" pitchFamily="34" charset="0"/>
                <a:cs typeface="Calibri" panose="020F0502020204030204" pitchFamily="34" charset="0"/>
              </a:rPr>
              <a:t/>
            </a:r>
            <a:br>
              <a:rPr lang="en-US" sz="2000" b="0" dirty="0">
                <a:latin typeface="Calibri" panose="020F0502020204030204" pitchFamily="34" charset="0"/>
                <a:cs typeface="Calibri" panose="020F0502020204030204" pitchFamily="34" charset="0"/>
              </a:rPr>
            </a:br>
            <a:r>
              <a:rPr lang="en-US" sz="2000" b="0" dirty="0">
                <a:latin typeface="Calibri" panose="020F0502020204030204" pitchFamily="34" charset="0"/>
                <a:cs typeface="Calibri" panose="020F0502020204030204" pitchFamily="34" charset="0"/>
              </a:rPr>
              <a:t>Wave 10 – west Essex and NE Essex</a:t>
            </a:r>
          </a:p>
        </p:txBody>
      </p:sp>
      <p:sp>
        <p:nvSpPr>
          <p:cNvPr id="2" name="Rectangle 1">
            <a:extLst>
              <a:ext uri="{FF2B5EF4-FFF2-40B4-BE49-F238E27FC236}">
                <a16:creationId xmlns:a16="http://schemas.microsoft.com/office/drawing/2014/main" id="{7336CF72-D477-D8E9-2FE6-CE708E7A64E5}"/>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4" name="Picture 3" descr="A picture containing font, graphics, clipart, logo&#10;&#10;Description automatically generated">
            <a:extLst>
              <a:ext uri="{FF2B5EF4-FFF2-40B4-BE49-F238E27FC236}">
                <a16:creationId xmlns:a16="http://schemas.microsoft.com/office/drawing/2014/main" id="{5A139572-FC1A-2A28-EDD5-25E92FF8BA2C}"/>
              </a:ext>
            </a:extLst>
          </p:cNvPr>
          <p:cNvPicPr>
            <a:picLocks noChangeAspect="1"/>
          </p:cNvPicPr>
          <p:nvPr/>
        </p:nvPicPr>
        <p:blipFill>
          <a:blip r:embed="rId3"/>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4053388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9854-0B57-EAE6-9C2D-48026C6D953C}"/>
              </a:ext>
            </a:extLst>
          </p:cNvPr>
          <p:cNvSpPr>
            <a:spLocks noGrp="1"/>
          </p:cNvSpPr>
          <p:nvPr>
            <p:ph type="ctrTitle"/>
          </p:nvPr>
        </p:nvSpPr>
        <p:spPr/>
        <p:txBody>
          <a:bodyPr>
            <a:normAutofit fontScale="90000"/>
          </a:bodyPr>
          <a:lstStyle/>
          <a:p>
            <a:r>
              <a:rPr lang="en-GB" sz="8800" b="1" dirty="0"/>
              <a:t>NHS System pressures</a:t>
            </a:r>
          </a:p>
        </p:txBody>
      </p:sp>
      <p:sp>
        <p:nvSpPr>
          <p:cNvPr id="3" name="Subtitle 2">
            <a:extLst>
              <a:ext uri="{FF2B5EF4-FFF2-40B4-BE49-F238E27FC236}">
                <a16:creationId xmlns:a16="http://schemas.microsoft.com/office/drawing/2014/main" id="{E6B6F000-B9F5-2FF7-7D9D-C6C53D14FED9}"/>
              </a:ext>
            </a:extLst>
          </p:cNvPr>
          <p:cNvSpPr>
            <a:spLocks noGrp="1"/>
          </p:cNvSpPr>
          <p:nvPr>
            <p:ph type="subTitle" idx="1"/>
          </p:nvPr>
        </p:nvSpPr>
        <p:spPr/>
        <p:txBody>
          <a:bodyPr/>
          <a:lstStyle/>
          <a:p>
            <a:r>
              <a:rPr lang="en-GB" dirty="0">
                <a:hlinkClick r:id="rId2"/>
              </a:rPr>
              <a:t>Young mental health patients 'at risk' in child wards - BBC News</a:t>
            </a:r>
            <a:endParaRPr lang="en-GB" dirty="0"/>
          </a:p>
        </p:txBody>
      </p:sp>
      <p:sp>
        <p:nvSpPr>
          <p:cNvPr id="4" name="Rectangle 3">
            <a:extLst>
              <a:ext uri="{FF2B5EF4-FFF2-40B4-BE49-F238E27FC236}">
                <a16:creationId xmlns:a16="http://schemas.microsoft.com/office/drawing/2014/main" id="{725A3464-BE86-5D4A-3217-51063BF8BC2E}"/>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5" name="Picture 4" descr="A picture containing font, graphics, clipart, logo&#10;&#10;Description automatically generated">
            <a:extLst>
              <a:ext uri="{FF2B5EF4-FFF2-40B4-BE49-F238E27FC236}">
                <a16:creationId xmlns:a16="http://schemas.microsoft.com/office/drawing/2014/main" id="{8B5B2461-4452-A05B-5E55-9D264F2A51CE}"/>
              </a:ext>
            </a:extLst>
          </p:cNvPr>
          <p:cNvPicPr>
            <a:picLocks noChangeAspect="1"/>
          </p:cNvPicPr>
          <p:nvPr/>
        </p:nvPicPr>
        <p:blipFill>
          <a:blip r:embed="rId3"/>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4006001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0EA9-142B-4B15-F68F-DDAE591B1F3F}"/>
              </a:ext>
            </a:extLst>
          </p:cNvPr>
          <p:cNvSpPr>
            <a:spLocks noGrp="1"/>
          </p:cNvSpPr>
          <p:nvPr>
            <p:ph type="title"/>
          </p:nvPr>
        </p:nvSpPr>
        <p:spPr>
          <a:xfrm>
            <a:off x="839416" y="183950"/>
            <a:ext cx="7886700" cy="994172"/>
          </a:xfrm>
        </p:spPr>
        <p:txBody>
          <a:bodyPr/>
          <a:lstStyle/>
          <a:p>
            <a:r>
              <a:rPr lang="en-GB" sz="2700" b="1" dirty="0">
                <a:latin typeface="Calibri" panose="020F0502020204030204" pitchFamily="34" charset="0"/>
                <a:ea typeface="Calibri" panose="020F0502020204030204" pitchFamily="34" charset="0"/>
              </a:rPr>
              <a:t>System partners:</a:t>
            </a:r>
            <a:r>
              <a:rPr lang="en-GB" b="1" dirty="0">
                <a:latin typeface="Calibri" panose="020F0502020204030204" pitchFamily="34" charset="0"/>
                <a:ea typeface="Calibri" panose="020F0502020204030204" pitchFamily="34" charset="0"/>
              </a:rPr>
              <a:t/>
            </a:r>
            <a:br>
              <a:rPr lang="en-GB" b="1" dirty="0">
                <a:latin typeface="Calibri" panose="020F0502020204030204" pitchFamily="34" charset="0"/>
                <a:ea typeface="Calibri" panose="020F0502020204030204" pitchFamily="34" charset="0"/>
              </a:rPr>
            </a:br>
            <a:r>
              <a:rPr lang="en-GB" sz="2400" dirty="0"/>
              <a:t>Acute Hospitals</a:t>
            </a:r>
          </a:p>
        </p:txBody>
      </p:sp>
      <p:sp>
        <p:nvSpPr>
          <p:cNvPr id="3" name="Content Placeholder 2">
            <a:extLst>
              <a:ext uri="{FF2B5EF4-FFF2-40B4-BE49-F238E27FC236}">
                <a16:creationId xmlns:a16="http://schemas.microsoft.com/office/drawing/2014/main" id="{037E060F-151D-826E-E12A-E092842BC56D}"/>
              </a:ext>
            </a:extLst>
          </p:cNvPr>
          <p:cNvSpPr>
            <a:spLocks noGrp="1"/>
          </p:cNvSpPr>
          <p:nvPr>
            <p:ph idx="1"/>
          </p:nvPr>
        </p:nvSpPr>
        <p:spPr>
          <a:xfrm>
            <a:off x="839416" y="1340768"/>
            <a:ext cx="11161240" cy="5333282"/>
          </a:xfrm>
        </p:spPr>
        <p:txBody>
          <a:bodyPr>
            <a:normAutofit/>
          </a:bodyPr>
          <a:lstStyle/>
          <a:p>
            <a:r>
              <a:rPr lang="en-GB" dirty="0"/>
              <a:t>Children admitted to children’s general health wards whilst waiting for Inpatient bed or a Social Care placement for prolonged periods due to limited availability of these resources. National shortage.</a:t>
            </a:r>
          </a:p>
          <a:p>
            <a:endParaRPr lang="en-GB" dirty="0"/>
          </a:p>
          <a:p>
            <a:r>
              <a:rPr lang="en-GB" dirty="0"/>
              <a:t>Staff not suitably trained to provide mental health support as general nurses. Do not have the capacity to provide level of observation and support required for individual young people. Having to bring additional staff in to support.</a:t>
            </a:r>
          </a:p>
          <a:p>
            <a:endParaRPr lang="en-GB" dirty="0"/>
          </a:p>
          <a:p>
            <a:r>
              <a:rPr lang="en-GB" dirty="0"/>
              <a:t>Environment not conducive to the needs of highly anxious, suicidal or emotionally dysregulated young people often experiencing sensory issues. Noisy, lots of changes of people. </a:t>
            </a:r>
          </a:p>
          <a:p>
            <a:endParaRPr lang="en-GB" dirty="0"/>
          </a:p>
          <a:p>
            <a:r>
              <a:rPr lang="en-GB" dirty="0"/>
              <a:t>Young people’s behaviour escalating due to  uncertainty about where they will be moving onto.  Limited access to stimulation/activities/education.</a:t>
            </a:r>
          </a:p>
        </p:txBody>
      </p:sp>
      <p:sp>
        <p:nvSpPr>
          <p:cNvPr id="4" name="Rectangle 3">
            <a:extLst>
              <a:ext uri="{FF2B5EF4-FFF2-40B4-BE49-F238E27FC236}">
                <a16:creationId xmlns:a16="http://schemas.microsoft.com/office/drawing/2014/main" id="{B654F31C-FFAA-C6B8-5069-2807DB949EEF}"/>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5" name="Picture 4" descr="A picture containing font, graphics, clipart, logo&#10;&#10;Description automatically generated">
            <a:extLst>
              <a:ext uri="{FF2B5EF4-FFF2-40B4-BE49-F238E27FC236}">
                <a16:creationId xmlns:a16="http://schemas.microsoft.com/office/drawing/2014/main" id="{6DE81EA0-23DB-0558-CF6E-A52CD163EEC8}"/>
              </a:ext>
            </a:extLst>
          </p:cNvPr>
          <p:cNvPicPr>
            <a:picLocks noChangeAspect="1"/>
          </p:cNvPicPr>
          <p:nvPr/>
        </p:nvPicPr>
        <p:blipFill>
          <a:blip r:embed="rId2"/>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1026120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C1836-77BF-3F81-45A2-30F75D1B3FD9}"/>
              </a:ext>
            </a:extLst>
          </p:cNvPr>
          <p:cNvSpPr>
            <a:spLocks noGrp="1"/>
          </p:cNvSpPr>
          <p:nvPr>
            <p:ph idx="1"/>
          </p:nvPr>
        </p:nvSpPr>
        <p:spPr>
          <a:xfrm>
            <a:off x="623392" y="260648"/>
            <a:ext cx="11089232" cy="6552728"/>
          </a:xfrm>
        </p:spPr>
        <p:txBody>
          <a:bodyPr>
            <a:normAutofit/>
          </a:bodyPr>
          <a:lstStyle/>
          <a:p>
            <a:pPr marL="0" indent="0">
              <a:buNone/>
            </a:pPr>
            <a:r>
              <a:rPr lang="en-GB" sz="2800" b="1" dirty="0">
                <a:latin typeface="Calibri" panose="020F0502020204030204" pitchFamily="34" charset="0"/>
                <a:ea typeface="Calibri" panose="020F0502020204030204" pitchFamily="34" charset="0"/>
              </a:rPr>
              <a:t>Families: </a:t>
            </a:r>
          </a:p>
          <a:p>
            <a:r>
              <a:rPr lang="en-GB" sz="2800" dirty="0">
                <a:latin typeface="Calibri" panose="020F0502020204030204" pitchFamily="34" charset="0"/>
                <a:ea typeface="Calibri" panose="020F0502020204030204" pitchFamily="34" charset="0"/>
              </a:rPr>
              <a:t>Frightened parents. - rise in young people suicide. Social media. Worried that cannot keep them safe.</a:t>
            </a:r>
          </a:p>
          <a:p>
            <a:endParaRPr lang="en-GB" sz="2800" dirty="0">
              <a:latin typeface="Calibri" panose="020F0502020204030204" pitchFamily="34" charset="0"/>
              <a:ea typeface="Calibri" panose="020F0502020204030204" pitchFamily="34" charset="0"/>
            </a:endParaRPr>
          </a:p>
          <a:p>
            <a:r>
              <a:rPr lang="en-GB" sz="2800" dirty="0">
                <a:latin typeface="Calibri" panose="020F0502020204030204" pitchFamily="34" charset="0"/>
                <a:ea typeface="Calibri" panose="020F0502020204030204" pitchFamily="34" charset="0"/>
              </a:rPr>
              <a:t>Parental mental health</a:t>
            </a:r>
          </a:p>
          <a:p>
            <a:endParaRPr lang="en-GB" sz="2800" dirty="0">
              <a:latin typeface="Calibri" panose="020F0502020204030204" pitchFamily="34" charset="0"/>
              <a:ea typeface="Calibri" panose="020F0502020204030204" pitchFamily="34" charset="0"/>
            </a:endParaRPr>
          </a:p>
          <a:p>
            <a:r>
              <a:rPr lang="en-GB" sz="2800" dirty="0">
                <a:latin typeface="Calibri" panose="020F0502020204030204" pitchFamily="34" charset="0"/>
                <a:ea typeface="Calibri" panose="020F0502020204030204" pitchFamily="34" charset="0"/>
              </a:rPr>
              <a:t>Family pressures cost of living. Pressure to work long hours. Unable to support intensive support packages at home. </a:t>
            </a:r>
          </a:p>
          <a:p>
            <a:endParaRPr lang="en-GB" sz="2800" dirty="0">
              <a:latin typeface="Calibri" panose="020F0502020204030204" pitchFamily="34" charset="0"/>
              <a:ea typeface="Calibri" panose="020F0502020204030204" pitchFamily="34" charset="0"/>
            </a:endParaRPr>
          </a:p>
          <a:p>
            <a:r>
              <a:rPr lang="en-GB" sz="2800" dirty="0">
                <a:latin typeface="Calibri" panose="020F0502020204030204" pitchFamily="34" charset="0"/>
                <a:cs typeface="Calibri" panose="020F0502020204030204" pitchFamily="34" charset="0"/>
              </a:rPr>
              <a:t>Limited availability of extended family to offer support.</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Impact on siblings-trying to continue on with their lives amongst high family anxiety</a:t>
            </a:r>
          </a:p>
        </p:txBody>
      </p:sp>
      <p:sp>
        <p:nvSpPr>
          <p:cNvPr id="2" name="Rectangle 1">
            <a:extLst>
              <a:ext uri="{FF2B5EF4-FFF2-40B4-BE49-F238E27FC236}">
                <a16:creationId xmlns:a16="http://schemas.microsoft.com/office/drawing/2014/main" id="{A36EED29-8F8F-D95C-3029-35BB46FB457C}"/>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4" name="Picture 3" descr="A picture containing font, graphics, clipart, logo&#10;&#10;Description automatically generated">
            <a:extLst>
              <a:ext uri="{FF2B5EF4-FFF2-40B4-BE49-F238E27FC236}">
                <a16:creationId xmlns:a16="http://schemas.microsoft.com/office/drawing/2014/main" id="{D6A519A3-B9F8-AA40-C5CE-55B5FBDEA85D}"/>
              </a:ext>
            </a:extLst>
          </p:cNvPr>
          <p:cNvPicPr>
            <a:picLocks noChangeAspect="1"/>
          </p:cNvPicPr>
          <p:nvPr/>
        </p:nvPicPr>
        <p:blipFill>
          <a:blip r:embed="rId2"/>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194638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42F2408-608B-FD9D-B9FD-94A8D1887637}"/>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a:off x="3143672" y="332656"/>
            <a:ext cx="6422006" cy="5481602"/>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5DB1053E-E107-FBBA-FCDF-A2613702CC1D}"/>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4" name="TextBox 3">
            <a:extLst>
              <a:ext uri="{FF2B5EF4-FFF2-40B4-BE49-F238E27FC236}">
                <a16:creationId xmlns:a16="http://schemas.microsoft.com/office/drawing/2014/main" id="{21273A30-6CCA-9666-4062-996C3B059016}"/>
              </a:ext>
            </a:extLst>
          </p:cNvPr>
          <p:cNvSpPr txBox="1"/>
          <p:nvPr/>
        </p:nvSpPr>
        <p:spPr>
          <a:xfrm>
            <a:off x="3143672" y="5877272"/>
            <a:ext cx="6422006" cy="830997"/>
          </a:xfrm>
          <a:prstGeom prst="rect">
            <a:avLst/>
          </a:prstGeom>
          <a:solidFill>
            <a:schemeClr val="accent5">
              <a:lumMod val="20000"/>
              <a:lumOff val="80000"/>
            </a:schemeClr>
          </a:solidFill>
          <a:ln>
            <a:solidFill>
              <a:schemeClr val="tx1"/>
            </a:solidFill>
          </a:ln>
        </p:spPr>
        <p:txBody>
          <a:bodyPr wrap="square">
            <a:spAutoFit/>
          </a:bodyPr>
          <a:lstStyle/>
          <a:p>
            <a:pPr algn="ctr"/>
            <a:r>
              <a:rPr lang="en-GB" dirty="0">
                <a:latin typeface="Arial" panose="020B0604020202020204" pitchFamily="34" charset="0"/>
                <a:cs typeface="Arial" panose="020B0604020202020204" pitchFamily="34" charset="0"/>
                <a:hlinkClick r:id="rId3"/>
              </a:rPr>
              <a:t>State of the nation 2022: children and young people’s wellbeing - GOV.UK (www.gov.uk)</a:t>
            </a:r>
            <a:endParaRPr lang="en-GB" dirty="0">
              <a:latin typeface="Arial" panose="020B0604020202020204" pitchFamily="34" charset="0"/>
              <a:cs typeface="Arial" panose="020B0604020202020204" pitchFamily="34" charset="0"/>
            </a:endParaRPr>
          </a:p>
        </p:txBody>
      </p:sp>
      <p:pic>
        <p:nvPicPr>
          <p:cNvPr id="5" name="Picture 4" descr="A picture containing font, graphics, clipart, logo&#10;&#10;Description automatically generated">
            <a:extLst>
              <a:ext uri="{FF2B5EF4-FFF2-40B4-BE49-F238E27FC236}">
                <a16:creationId xmlns:a16="http://schemas.microsoft.com/office/drawing/2014/main" id="{B85B09F6-0FEB-3B64-A5E3-EDB48751DB1D}"/>
              </a:ext>
            </a:extLst>
          </p:cNvPr>
          <p:cNvPicPr>
            <a:picLocks noChangeAspect="1"/>
          </p:cNvPicPr>
          <p:nvPr/>
        </p:nvPicPr>
        <p:blipFill>
          <a:blip r:embed="rId4"/>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1378907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A50B2C-47B2-FE3A-4B41-A4D7B37054BA}"/>
              </a:ext>
            </a:extLst>
          </p:cNvPr>
          <p:cNvSpPr>
            <a:spLocks noGrp="1"/>
          </p:cNvSpPr>
          <p:nvPr>
            <p:ph sz="quarter" idx="10"/>
          </p:nvPr>
        </p:nvSpPr>
        <p:spPr/>
        <p:txBody>
          <a:bodyPr>
            <a:normAutofit lnSpcReduction="10000"/>
          </a:bodyPr>
          <a:lstStyle/>
          <a:p>
            <a:r>
              <a:rPr lang="en-GB" sz="2400" dirty="0">
                <a:solidFill>
                  <a:srgbClr val="000000"/>
                </a:solidFill>
                <a:latin typeface="Calibri" panose="020F0502020204030204" pitchFamily="34" charset="0"/>
                <a:cs typeface="Calibri" panose="020F0502020204030204" pitchFamily="34" charset="0"/>
              </a:rPr>
              <a:t>Overall, the findings presented in this report suggest an inconsistent recovery of children and young people’s wellbeing and mental health towards pre-pandemic levels by the end of the 2021/22 academic year.  </a:t>
            </a:r>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those who feel safe in school, enjoy coming to school, and that they belong in school were less likely to have a mental disorder, and report greater subjective wellbeing.  </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unable to establish the causal relationships between these feelings and experiences, they highlight importance of a supportive school environment in the mental health and wellbeing of many children and young people. </a:t>
            </a:r>
          </a:p>
          <a:p>
            <a:endParaRPr lang="en-GB" sz="2400" dirty="0">
              <a:latin typeface="Calibri" panose="020F0502020204030204" pitchFamily="34" charset="0"/>
              <a:cs typeface="Calibri" panose="020F0502020204030204" pitchFamily="34" charset="0"/>
            </a:endParaRPr>
          </a:p>
          <a:p>
            <a:r>
              <a:rPr lang="en-GB" sz="2400" dirty="0">
                <a:solidFill>
                  <a:srgbClr val="000000"/>
                </a:solidFill>
                <a:latin typeface="Calibri" panose="020F0502020204030204" pitchFamily="34" charset="0"/>
                <a:cs typeface="Calibri" panose="020F0502020204030204" pitchFamily="34" charset="0"/>
              </a:rPr>
              <a:t>around 7 in 10 children and young people agreed or strongly agreed that adults at their school were interested in their wellbeing, that there was at least one adult at their school who they could talk to about how they were feeling, and that young people in their school got on well together. </a:t>
            </a:r>
            <a:endParaRPr lang="en-GB" sz="24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8297AB27-A2C3-23B5-3DDA-C273A7BFEC29}"/>
              </a:ext>
            </a:extLst>
          </p:cNvPr>
          <p:cNvSpPr>
            <a:spLocks noGrp="1"/>
          </p:cNvSpPr>
          <p:nvPr>
            <p:ph type="title"/>
          </p:nvPr>
        </p:nvSpPr>
        <p:spPr>
          <a:xfrm>
            <a:off x="623392" y="188640"/>
            <a:ext cx="10944192" cy="648072"/>
          </a:xfrm>
        </p:spPr>
        <p:txBody>
          <a:bodyPr/>
          <a:lstStyle/>
          <a:p>
            <a:r>
              <a:rPr lang="en-GB" dirty="0"/>
              <a:t>State of the Nation 2022: Key findings</a:t>
            </a:r>
          </a:p>
        </p:txBody>
      </p:sp>
      <p:sp>
        <p:nvSpPr>
          <p:cNvPr id="4" name="Rectangle 3">
            <a:extLst>
              <a:ext uri="{FF2B5EF4-FFF2-40B4-BE49-F238E27FC236}">
                <a16:creationId xmlns:a16="http://schemas.microsoft.com/office/drawing/2014/main" id="{C0DFE0C6-8F62-D55F-88D0-624B1B94ED2B}"/>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5" name="Picture 4" descr="A picture containing font, graphics, clipart, logo&#10;&#10;Description automatically generated">
            <a:extLst>
              <a:ext uri="{FF2B5EF4-FFF2-40B4-BE49-F238E27FC236}">
                <a16:creationId xmlns:a16="http://schemas.microsoft.com/office/drawing/2014/main" id="{27B21C3C-4534-758B-1DC2-694FAB97C1FC}"/>
              </a:ext>
            </a:extLst>
          </p:cNvPr>
          <p:cNvPicPr>
            <a:picLocks noChangeAspect="1"/>
          </p:cNvPicPr>
          <p:nvPr/>
        </p:nvPicPr>
        <p:blipFill>
          <a:blip r:embed="rId2"/>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2969101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6245C59-CC37-76E2-6D02-E9846D6200FD}"/>
              </a:ext>
            </a:extLst>
          </p:cNvPr>
          <p:cNvSpPr txBox="1">
            <a:spLocks/>
          </p:cNvSpPr>
          <p:nvPr/>
        </p:nvSpPr>
        <p:spPr>
          <a:xfrm>
            <a:off x="695400" y="260648"/>
            <a:ext cx="11017224" cy="4104456"/>
          </a:xfrm>
          <a:prstGeom prst="rect">
            <a:avLst/>
          </a:prstGeom>
        </p:spPr>
        <p:txBody>
          <a:bodyPr/>
          <a:lst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endParaRPr lang="en-GB" sz="2400" kern="0" dirty="0"/>
          </a:p>
          <a:p>
            <a:pPr marL="0" indent="0">
              <a:buNone/>
            </a:pPr>
            <a:r>
              <a:rPr lang="en-GB" sz="3200" b="1" kern="0" dirty="0">
                <a:latin typeface="Calibri" panose="020F0502020204030204" pitchFamily="34" charset="0"/>
                <a:cs typeface="Calibri" panose="020F0502020204030204" pitchFamily="34" charset="0"/>
              </a:rPr>
              <a:t>Need something more from the SEMH Strategy Team? </a:t>
            </a:r>
          </a:p>
          <a:p>
            <a:endParaRPr lang="en-GB" sz="3200" b="1" kern="0" dirty="0">
              <a:latin typeface="Calibri" panose="020F0502020204030204" pitchFamily="34" charset="0"/>
              <a:cs typeface="Calibri" panose="020F0502020204030204" pitchFamily="34" charset="0"/>
            </a:endParaRPr>
          </a:p>
          <a:p>
            <a:pPr marL="0" indent="0">
              <a:buNone/>
            </a:pPr>
            <a:r>
              <a:rPr lang="en-GB" sz="2400" kern="0" dirty="0"/>
              <a:t>We will endeavour to provide support when you need it</a:t>
            </a:r>
          </a:p>
          <a:p>
            <a:endParaRPr lang="en-GB" sz="2400" kern="0" dirty="0"/>
          </a:p>
          <a:p>
            <a:endParaRPr lang="en-GB" sz="2400" kern="0" dirty="0"/>
          </a:p>
          <a:p>
            <a:pPr marL="0" indent="0">
              <a:buNone/>
            </a:pPr>
            <a:r>
              <a:rPr lang="en-GB" sz="2400" kern="0" dirty="0">
                <a:hlinkClick r:id="rId2"/>
              </a:rPr>
              <a:t>semhstrategy@essex.gov.uk</a:t>
            </a:r>
            <a:r>
              <a:rPr lang="en-GB" sz="2400" kern="0" dirty="0"/>
              <a:t> </a:t>
            </a:r>
          </a:p>
          <a:p>
            <a:endParaRPr lang="en-GB" sz="2400" kern="0" dirty="0"/>
          </a:p>
          <a:p>
            <a:pPr algn="ctr"/>
            <a:endParaRPr lang="en-GB" sz="2400" kern="0" dirty="0"/>
          </a:p>
          <a:p>
            <a:pPr marL="0" indent="0" algn="ctr">
              <a:buNone/>
            </a:pPr>
            <a:r>
              <a:rPr lang="en-GB" sz="2400" kern="0" dirty="0"/>
              <a:t>Beth, Deb, Lianne and Steve</a:t>
            </a:r>
          </a:p>
          <a:p>
            <a:pPr marL="0" indent="0" algn="ctr">
              <a:buNone/>
            </a:pPr>
            <a:r>
              <a:rPr lang="en-GB" sz="2400" b="1" kern="0" dirty="0"/>
              <a:t>SEMH Strategy Team</a:t>
            </a:r>
          </a:p>
        </p:txBody>
      </p:sp>
      <p:sp>
        <p:nvSpPr>
          <p:cNvPr id="4" name="Rectangle 3">
            <a:extLst>
              <a:ext uri="{FF2B5EF4-FFF2-40B4-BE49-F238E27FC236}">
                <a16:creationId xmlns:a16="http://schemas.microsoft.com/office/drawing/2014/main" id="{A99D087E-B917-2005-0F09-5E26E32875D7}"/>
              </a:ext>
            </a:extLst>
          </p:cNvPr>
          <p:cNvSpPr/>
          <p:nvPr/>
        </p:nvSpPr>
        <p:spPr bwMode="auto">
          <a:xfrm>
            <a:off x="0" y="0"/>
            <a:ext cx="479376" cy="6858000"/>
          </a:xfrm>
          <a:prstGeom prst="rect">
            <a:avLst/>
          </a:prstGeom>
          <a:solidFill>
            <a:srgbClr val="FE0000"/>
          </a:solidFill>
          <a:ln w="9525" cap="flat" cmpd="sng" algn="ctr">
            <a:solidFill>
              <a:srgbClr val="FE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5" name="Picture 4" descr="A picture containing font, graphics, clipart, logo&#10;&#10;Description automatically generated">
            <a:extLst>
              <a:ext uri="{FF2B5EF4-FFF2-40B4-BE49-F238E27FC236}">
                <a16:creationId xmlns:a16="http://schemas.microsoft.com/office/drawing/2014/main" id="{B4B565D9-903E-B73B-5842-5770D044F432}"/>
              </a:ext>
            </a:extLst>
          </p:cNvPr>
          <p:cNvPicPr>
            <a:picLocks noChangeAspect="1"/>
          </p:cNvPicPr>
          <p:nvPr/>
        </p:nvPicPr>
        <p:blipFill>
          <a:blip r:embed="rId3"/>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3578628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882"/>
          </a:xfrm>
          <a:prstGeom prst="rect">
            <a:avLst/>
          </a:prstGeom>
        </p:spPr>
      </p:pic>
      <p:sp>
        <p:nvSpPr>
          <p:cNvPr id="4" name="TextBox 3"/>
          <p:cNvSpPr txBox="1"/>
          <p:nvPr/>
        </p:nvSpPr>
        <p:spPr>
          <a:xfrm>
            <a:off x="659396" y="784186"/>
            <a:ext cx="10873208" cy="2462213"/>
          </a:xfrm>
          <a:prstGeom prst="rect">
            <a:avLst/>
          </a:prstGeom>
          <a:noFill/>
        </p:spPr>
        <p:txBody>
          <a:bodyPr vert="horz"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Arial" panose="020B0604020202020204" pitchFamily="34" charset="0"/>
                <a:ea typeface="MS PGothic" pitchFamily="34" charset="-128"/>
                <a:cs typeface="Arial" panose="020B0604020202020204" pitchFamily="34" charset="0"/>
              </a:rPr>
              <a:t>LA Strategic Priorities 2023-2024</a:t>
            </a:r>
          </a:p>
        </p:txBody>
      </p:sp>
    </p:spTree>
    <p:extLst>
      <p:ext uri="{BB962C8B-B14F-4D97-AF65-F5344CB8AC3E}">
        <p14:creationId xmlns:p14="http://schemas.microsoft.com/office/powerpoint/2010/main" val="2997392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5D6FD-2F08-7F21-3246-22817719FB07}"/>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5" name="Picture 4" descr="Logo, icon&#10;&#10;Description automatically generated">
            <a:extLst>
              <a:ext uri="{FF2B5EF4-FFF2-40B4-BE49-F238E27FC236}">
                <a16:creationId xmlns:a16="http://schemas.microsoft.com/office/drawing/2014/main" id="{CAF54CE6-DF7A-12F1-6001-19335ED1A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212" y="6152249"/>
            <a:ext cx="1019175" cy="492465"/>
          </a:xfrm>
          <a:prstGeom prst="rect">
            <a:avLst/>
          </a:prstGeom>
          <a:ln>
            <a:solidFill>
              <a:schemeClr val="tx1"/>
            </a:solidFill>
          </a:ln>
        </p:spPr>
      </p:pic>
      <p:sp>
        <p:nvSpPr>
          <p:cNvPr id="2" name="TextBox 1">
            <a:extLst>
              <a:ext uri="{FF2B5EF4-FFF2-40B4-BE49-F238E27FC236}">
                <a16:creationId xmlns:a16="http://schemas.microsoft.com/office/drawing/2014/main" id="{2A654202-3A94-DC58-588D-437BD911DC94}"/>
              </a:ext>
            </a:extLst>
          </p:cNvPr>
          <p:cNvSpPr txBox="1"/>
          <p:nvPr/>
        </p:nvSpPr>
        <p:spPr>
          <a:xfrm>
            <a:off x="767408" y="1782395"/>
            <a:ext cx="11197244" cy="5232202"/>
          </a:xfrm>
          <a:prstGeom prst="rect">
            <a:avLst/>
          </a:prstGeom>
          <a:noFill/>
        </p:spPr>
        <p:txBody>
          <a:bodyPr wrap="square">
            <a:spAutoFit/>
          </a:bodyPr>
          <a:lstStyle/>
          <a:p>
            <a:pPr marL="342900" lvl="0" indent="-342900">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Continued SEND Improvement including SEND Sufficiency Plan, Transformation Plan and development of an outreach offer (to bring to the Autumn term)</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SEND Mitigation work re. rise in EHCPNAs and EHCP completion rates</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Maturing the School Partnership system to ensure all partnerships are enablers and accelerators of school improvement</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Emotional Wellbeing and Mental Health of pupils, staff and communities</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Sufficiency of school places plus school sustainability</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Refugee placement and support</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dirty="0">
                <a:latin typeface="Arial" panose="020B0604020202020204" pitchFamily="34" charset="0"/>
                <a:ea typeface="Times New Roman" panose="02020603050405020304" pitchFamily="18" charset="0"/>
                <a:cs typeface="Arial" panose="020B0604020202020204" pitchFamily="34" charset="0"/>
              </a:rPr>
              <a:t>Essex 2030 Transformation work</a:t>
            </a:r>
            <a:endParaRPr lang="en-GB"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Children not in education (EHE / CME / Levels of attendance)</a:t>
            </a:r>
          </a:p>
          <a:p>
            <a:pPr marL="342900" lvl="0" indent="-342900">
              <a:buFont typeface="Symbol" panose="05050102010706020507" pitchFamily="18"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Recruitment and Retention with the Teaching </a:t>
            </a:r>
            <a:r>
              <a:rPr lang="en-GB">
                <a:effectLst/>
                <a:latin typeface="Arial" panose="020B0604020202020204" pitchFamily="34" charset="0"/>
                <a:ea typeface="Times New Roman" panose="02020603050405020304" pitchFamily="18" charset="0"/>
                <a:cs typeface="Arial" panose="020B0604020202020204" pitchFamily="34" charset="0"/>
              </a:rPr>
              <a:t>School Hubs </a:t>
            </a:r>
            <a:r>
              <a:rPr lang="en-GB" dirty="0">
                <a:effectLst/>
                <a:latin typeface="Arial" panose="020B0604020202020204" pitchFamily="34" charset="0"/>
                <a:ea typeface="Times New Roman" panose="02020603050405020304" pitchFamily="18" charset="0"/>
                <a:cs typeface="Arial" panose="020B0604020202020204" pitchFamily="34" charset="0"/>
              </a:rPr>
              <a:t>/ </a:t>
            </a:r>
            <a:r>
              <a:rPr lang="en-GB">
                <a:effectLst/>
                <a:latin typeface="Arial" panose="020B0604020202020204" pitchFamily="34" charset="0"/>
                <a:ea typeface="Times New Roman" panose="02020603050405020304" pitchFamily="18" charset="0"/>
                <a:cs typeface="Arial" panose="020B0604020202020204" pitchFamily="34" charset="0"/>
              </a:rPr>
              <a:t>HT Wellbeing</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D99A0BB-122B-C5BC-6F5A-5898CB9E3B88}"/>
              </a:ext>
            </a:extLst>
          </p:cNvPr>
          <p:cNvSpPr txBox="1"/>
          <p:nvPr/>
        </p:nvSpPr>
        <p:spPr>
          <a:xfrm>
            <a:off x="987525" y="235040"/>
            <a:ext cx="10873208" cy="738664"/>
          </a:xfrm>
          <a:prstGeom prst="rect">
            <a:avLst/>
          </a:prstGeom>
          <a:noFill/>
        </p:spPr>
        <p:txBody>
          <a:bodyPr vert="horz"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8C4799"/>
                </a:solidFill>
                <a:effectLst/>
                <a:uLnTx/>
                <a:uFillTx/>
                <a:latin typeface="Arial" panose="020B0604020202020204" pitchFamily="34" charset="0"/>
                <a:ea typeface="MS PGothic" pitchFamily="34" charset="-128"/>
                <a:cs typeface="Arial" panose="020B0604020202020204" pitchFamily="34" charset="0"/>
              </a:rPr>
              <a:t>LA Strategic Priorities 2023-2024</a:t>
            </a:r>
          </a:p>
        </p:txBody>
      </p:sp>
    </p:spTree>
    <p:extLst>
      <p:ext uri="{BB962C8B-B14F-4D97-AF65-F5344CB8AC3E}">
        <p14:creationId xmlns:p14="http://schemas.microsoft.com/office/powerpoint/2010/main" val="166679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1BA47A-9AFF-4FB2-45A8-17DAAC1167D7}"/>
              </a:ext>
            </a:extLst>
          </p:cNvPr>
          <p:cNvSpPr txBox="1"/>
          <p:nvPr/>
        </p:nvSpPr>
        <p:spPr>
          <a:xfrm>
            <a:off x="868572" y="305639"/>
            <a:ext cx="10441160" cy="523220"/>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en-GB" sz="2800" b="1" dirty="0" err="1">
                <a:latin typeface="Arial" panose="020B0604020202020204" pitchFamily="34" charset="0"/>
                <a:ea typeface="Times New Roman" panose="02020603050405020304" pitchFamily="18" charset="0"/>
                <a:cs typeface="Times New Roman" panose="02020603050405020304" pitchFamily="18" charset="0"/>
              </a:rPr>
              <a:t>OfSTED</a:t>
            </a:r>
            <a:r>
              <a:rPr lang="en-GB" sz="2800" b="1" dirty="0">
                <a:latin typeface="Arial" panose="020B0604020202020204" pitchFamily="34" charset="0"/>
                <a:ea typeface="Times New Roman" panose="02020603050405020304" pitchFamily="18" charset="0"/>
                <a:cs typeface="Times New Roman" panose="02020603050405020304" pitchFamily="18" charset="0"/>
              </a:rPr>
              <a:t> inspections Update</a:t>
            </a:r>
            <a:endParaRPr kumimoji="0" lang="en-GB" sz="28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955D6FD-2F08-7F21-3246-22817719FB07}"/>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5" name="Picture 4" descr="Logo, icon&#10;&#10;Description automatically generated">
            <a:extLst>
              <a:ext uri="{FF2B5EF4-FFF2-40B4-BE49-F238E27FC236}">
                <a16:creationId xmlns:a16="http://schemas.microsoft.com/office/drawing/2014/main" id="{CAF54CE6-DF7A-12F1-6001-19335ED1A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212" y="6152249"/>
            <a:ext cx="1019175" cy="492465"/>
          </a:xfrm>
          <a:prstGeom prst="rect">
            <a:avLst/>
          </a:prstGeom>
          <a:ln>
            <a:solidFill>
              <a:schemeClr val="tx1"/>
            </a:solidFill>
          </a:ln>
        </p:spPr>
      </p:pic>
      <p:pic>
        <p:nvPicPr>
          <p:cNvPr id="1026" name="Picture 2" descr="Ofsted-logo - Buttershaw Business &amp; Enterprise College">
            <a:extLst>
              <a:ext uri="{FF2B5EF4-FFF2-40B4-BE49-F238E27FC236}">
                <a16:creationId xmlns:a16="http://schemas.microsoft.com/office/drawing/2014/main" id="{A2B44174-4435-37F9-27E7-85422DF27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511" y="183099"/>
            <a:ext cx="1158875" cy="1158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9DD948-EC64-22E0-479D-DB11D386132E}"/>
              </a:ext>
            </a:extLst>
          </p:cNvPr>
          <p:cNvSpPr txBox="1"/>
          <p:nvPr/>
        </p:nvSpPr>
        <p:spPr>
          <a:xfrm>
            <a:off x="767408" y="1479397"/>
            <a:ext cx="11095978" cy="4801314"/>
          </a:xfrm>
          <a:prstGeom prst="rect">
            <a:avLst/>
          </a:prstGeom>
          <a:noFill/>
        </p:spPr>
        <p:txBody>
          <a:bodyPr wrap="square">
            <a:spAutoFit/>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Recently, Ofsted have announced changes to the inspection process– press release available here: </a:t>
            </a:r>
            <a:r>
              <a:rPr lang="en-GB" sz="1800" dirty="0">
                <a:latin typeface="Arial" panose="020B0604020202020204" pitchFamily="34" charset="0"/>
                <a:cs typeface="Arial" panose="020B0604020202020204" pitchFamily="34" charset="0"/>
                <a:hlinkClick r:id="rId4"/>
              </a:rPr>
              <a:t>Changes made to school inspections - GOV.UK (www.gov.uk)</a:t>
            </a:r>
            <a:r>
              <a:rPr lang="en-GB" sz="1800" dirty="0">
                <a:latin typeface="Arial" panose="020B0604020202020204" pitchFamily="34" charset="0"/>
                <a:cs typeface="Arial" panose="020B0604020202020204" pitchFamily="34" charset="0"/>
              </a:rPr>
              <a:t> </a:t>
            </a:r>
          </a:p>
          <a:p>
            <a:endParaRPr lang="en-GB" sz="18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Changes to </a:t>
            </a:r>
            <a:r>
              <a:rPr kumimoji="0" lang="en-US" alt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inspection processes</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a </a:t>
            </a:r>
            <a:r>
              <a:rPr kumimoji="0" lang="en-US" alt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revised complaints procedure </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and </a:t>
            </a:r>
            <a:r>
              <a:rPr kumimoji="0" lang="en-US" alt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new wellbeing </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investment from government, are part of a package of measures being announced following a wide-ranging debate about the impact of school inspections.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Revisions to </a:t>
            </a:r>
            <a:r>
              <a:rPr kumimoji="0" lang="en-US" alt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school inspections </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will see inspectors return more quickly to schools graded inadequate where this is only due to ineffective safeguarding </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Proposed changes to </a:t>
            </a:r>
            <a:r>
              <a:rPr kumimoji="0" lang="en-US" altLang="en-US" sz="1800" b="0" i="0" u="none" strike="noStrike" cap="none" normalizeH="0" baseline="0" dirty="0" err="1">
                <a:ln>
                  <a:noFill/>
                </a:ln>
                <a:solidFill>
                  <a:srgbClr val="0B0C0C"/>
                </a:solidFill>
                <a:effectLst/>
                <a:latin typeface="Arial" panose="020B0604020202020204" pitchFamily="34" charset="0"/>
                <a:cs typeface="Arial" panose="020B0604020202020204" pitchFamily="34" charset="0"/>
              </a:rPr>
              <a:t>Ofsted’s</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complaints process will </a:t>
            </a:r>
            <a:r>
              <a:rPr kumimoji="0" lang="en-US" alt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increase transparency and make it easier for schools to raise concerns</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The Department for Education (DfE) already funds the charity Education Support, to provide wellbeing help for school leaders, and that </a:t>
            </a:r>
            <a:r>
              <a:rPr kumimoji="0" lang="en-US" altLang="en-US" sz="1800" b="0" i="0" u="none" strike="noStrike" cap="none" normalizeH="0" baseline="0" dirty="0" err="1">
                <a:ln>
                  <a:noFill/>
                </a:ln>
                <a:solidFill>
                  <a:srgbClr val="0B0C0C"/>
                </a:solidFill>
                <a:effectLst/>
                <a:latin typeface="Arial" panose="020B0604020202020204" pitchFamily="34" charset="0"/>
                <a:cs typeface="Arial" panose="020B0604020202020204" pitchFamily="34" charset="0"/>
              </a:rPr>
              <a:t>programme</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will now </a:t>
            </a:r>
            <a:r>
              <a:rPr kumimoji="0" lang="en-US" altLang="en-US" sz="18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be doubled in size to support an additional 500 heads by March 2024</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In the longer term, the DfE commits to further expand its mental health and wellbeing offer beyond March 2024.</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841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E6210406-AC77-63F9-AD4D-F0981E5B9FBD}"/>
              </a:ext>
            </a:extLst>
          </p:cNvPr>
          <p:cNvSpPr/>
          <p:nvPr/>
        </p:nvSpPr>
        <p:spPr>
          <a:xfrm>
            <a:off x="821707" y="127622"/>
            <a:ext cx="7088612" cy="1593908"/>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8C5134C-EFC5-21AF-E7CE-E2658AD68FB4}"/>
              </a:ext>
            </a:extLst>
          </p:cNvPr>
          <p:cNvSpPr/>
          <p:nvPr/>
        </p:nvSpPr>
        <p:spPr>
          <a:xfrm>
            <a:off x="832807" y="1835869"/>
            <a:ext cx="1258349" cy="287035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CCA82BB5-E48F-2DB7-6DD6-CD33EDDF4C92}"/>
              </a:ext>
            </a:extLst>
          </p:cNvPr>
          <p:cNvSpPr/>
          <p:nvPr/>
        </p:nvSpPr>
        <p:spPr>
          <a:xfrm>
            <a:off x="2772064" y="1835869"/>
            <a:ext cx="1258349" cy="287035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FAE4816E-226B-1A5F-0AE4-4D399505B96A}"/>
              </a:ext>
            </a:extLst>
          </p:cNvPr>
          <p:cNvSpPr/>
          <p:nvPr/>
        </p:nvSpPr>
        <p:spPr>
          <a:xfrm>
            <a:off x="4711321" y="1835869"/>
            <a:ext cx="1258349" cy="287035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63C33BD-2E46-15A5-8DA7-14D9D6758D3A}"/>
              </a:ext>
            </a:extLst>
          </p:cNvPr>
          <p:cNvSpPr/>
          <p:nvPr/>
        </p:nvSpPr>
        <p:spPr>
          <a:xfrm>
            <a:off x="6650577" y="1835869"/>
            <a:ext cx="1258349" cy="287035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84151B3-BE0A-2281-20DC-D4186822B349}"/>
              </a:ext>
            </a:extLst>
          </p:cNvPr>
          <p:cNvSpPr/>
          <p:nvPr/>
        </p:nvSpPr>
        <p:spPr>
          <a:xfrm>
            <a:off x="832807" y="4758251"/>
            <a:ext cx="7076119" cy="88678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3CF3CF3-C2FA-AFDD-F33C-04D7717D958B}"/>
              </a:ext>
            </a:extLst>
          </p:cNvPr>
          <p:cNvSpPr/>
          <p:nvPr/>
        </p:nvSpPr>
        <p:spPr>
          <a:xfrm>
            <a:off x="832806" y="5676986"/>
            <a:ext cx="2323751" cy="895169"/>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EB14DF5-8CDC-9D30-FDE8-A93E14719B0E}"/>
              </a:ext>
            </a:extLst>
          </p:cNvPr>
          <p:cNvSpPr/>
          <p:nvPr/>
        </p:nvSpPr>
        <p:spPr>
          <a:xfrm>
            <a:off x="3213182" y="5685375"/>
            <a:ext cx="2323751" cy="886781"/>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0440560-285F-F046-FEC5-B9831D893842}"/>
              </a:ext>
            </a:extLst>
          </p:cNvPr>
          <p:cNvSpPr/>
          <p:nvPr/>
        </p:nvSpPr>
        <p:spPr>
          <a:xfrm>
            <a:off x="5586573" y="5685374"/>
            <a:ext cx="2323751" cy="886781"/>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9009278-4F32-301E-4ED6-33CA8E956A88}"/>
              </a:ext>
            </a:extLst>
          </p:cNvPr>
          <p:cNvSpPr txBox="1"/>
          <p:nvPr/>
        </p:nvSpPr>
        <p:spPr>
          <a:xfrm>
            <a:off x="3076107" y="1068697"/>
            <a:ext cx="2579811" cy="51391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S PGothic" pitchFamily="34" charset="-128"/>
                <a:cs typeface="+mn-cs"/>
              </a:rPr>
              <a:t>Equity and excellence for 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a:ea typeface="MS PGothic" pitchFamily="34" charset="-128"/>
                <a:cs typeface="+mn-cs"/>
              </a:rPr>
              <a:t>(with a spotlight on SEND and Disadvantage)</a:t>
            </a:r>
            <a:endParaRPr kumimoji="0" lang="en-GB" sz="1000" b="0" i="0" u="none" strike="noStrike" kern="1200" cap="none" spc="0" normalizeH="0" baseline="0" noProof="0" dirty="0">
              <a:ln>
                <a:noFill/>
              </a:ln>
              <a:solidFill>
                <a:srgbClr val="000000"/>
              </a:solidFill>
              <a:effectLst/>
              <a:uLnTx/>
              <a:uFillTx/>
              <a:latin typeface="Calibri"/>
              <a:ea typeface="MS PGothic" pitchFamily="34" charset="-128"/>
              <a:cs typeface="+mn-cs"/>
            </a:endParaRP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
        <p:nvSpPr>
          <p:cNvPr id="17" name="TextBox 16">
            <a:extLst>
              <a:ext uri="{FF2B5EF4-FFF2-40B4-BE49-F238E27FC236}">
                <a16:creationId xmlns:a16="http://schemas.microsoft.com/office/drawing/2014/main" id="{21BE6121-A632-62F6-5B4A-FF9C7A3B9736}"/>
              </a:ext>
            </a:extLst>
          </p:cNvPr>
          <p:cNvSpPr txBox="1"/>
          <p:nvPr/>
        </p:nvSpPr>
        <p:spPr>
          <a:xfrm rot="5400000">
            <a:off x="189590" y="3014087"/>
            <a:ext cx="2579811" cy="51391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Understanding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 contexts and cohorts</a:t>
            </a:r>
            <a:endParaRPr kumimoji="0" lang="en-GB" sz="16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
        <p:nvSpPr>
          <p:cNvPr id="18" name="TextBox 17">
            <a:extLst>
              <a:ext uri="{FF2B5EF4-FFF2-40B4-BE49-F238E27FC236}">
                <a16:creationId xmlns:a16="http://schemas.microsoft.com/office/drawing/2014/main" id="{3F928A8F-F709-6E4C-BF69-B84B873E0E71}"/>
              </a:ext>
            </a:extLst>
          </p:cNvPr>
          <p:cNvSpPr txBox="1"/>
          <p:nvPr/>
        </p:nvSpPr>
        <p:spPr>
          <a:xfrm rot="5400000">
            <a:off x="2121676" y="2746052"/>
            <a:ext cx="2579811" cy="1036318"/>
          </a:xfrm>
          <a:prstGeom prst="rect">
            <a:avLst/>
          </a:prstGeom>
          <a:solidFill>
            <a:srgbClr val="7030A0"/>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Relationships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 wellbeing</a:t>
            </a:r>
            <a:endParaRPr kumimoji="0" lang="en-GB" sz="14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
        <p:nvSpPr>
          <p:cNvPr id="19" name="TextBox 18">
            <a:extLst>
              <a:ext uri="{FF2B5EF4-FFF2-40B4-BE49-F238E27FC236}">
                <a16:creationId xmlns:a16="http://schemas.microsoft.com/office/drawing/2014/main" id="{183BBADB-2C9C-10E3-60FA-13655C453CC8}"/>
              </a:ext>
            </a:extLst>
          </p:cNvPr>
          <p:cNvSpPr txBox="1"/>
          <p:nvPr/>
        </p:nvSpPr>
        <p:spPr>
          <a:xfrm rot="5400000">
            <a:off x="4097170" y="2780450"/>
            <a:ext cx="2579811" cy="963947"/>
          </a:xfrm>
          <a:prstGeom prst="rect">
            <a:avLst/>
          </a:prstGeom>
          <a:solidFill>
            <a:srgbClr val="7030A0"/>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Attending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 participating</a:t>
            </a:r>
            <a:endParaRPr kumimoji="0" lang="en-GB" sz="14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
        <p:nvSpPr>
          <p:cNvPr id="20" name="TextBox 19">
            <a:extLst>
              <a:ext uri="{FF2B5EF4-FFF2-40B4-BE49-F238E27FC236}">
                <a16:creationId xmlns:a16="http://schemas.microsoft.com/office/drawing/2014/main" id="{5840DC56-33EE-1C41-EEB5-6B550B60F9F3}"/>
              </a:ext>
            </a:extLst>
          </p:cNvPr>
          <p:cNvSpPr txBox="1"/>
          <p:nvPr/>
        </p:nvSpPr>
        <p:spPr>
          <a:xfrm rot="5400000">
            <a:off x="6004484" y="2973534"/>
            <a:ext cx="2579811" cy="513918"/>
          </a:xfrm>
          <a:prstGeom prst="rect">
            <a:avLst/>
          </a:prstGeom>
          <a:solidFill>
            <a:srgbClr val="7030A0"/>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Achieving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 moving-on</a:t>
            </a:r>
            <a:endParaRPr kumimoji="0" lang="en-GB" sz="1400" b="0" i="0" u="none" strike="noStrike" kern="1200" cap="none" spc="0" normalizeH="0" baseline="0" noProof="0" dirty="0">
              <a:ln>
                <a:noFill/>
              </a:ln>
              <a:solidFill>
                <a:srgbClr val="000000"/>
              </a:solidFill>
              <a:effectLst/>
              <a:uLnTx/>
              <a:uFillTx/>
              <a:latin typeface="Calibri"/>
              <a:ea typeface="MS PGothic" pitchFamily="34" charset="-128"/>
              <a:cs typeface="+mn-cs"/>
            </a:endParaRPr>
          </a:p>
        </p:txBody>
      </p:sp>
      <p:sp>
        <p:nvSpPr>
          <p:cNvPr id="21" name="TextBox 20">
            <a:extLst>
              <a:ext uri="{FF2B5EF4-FFF2-40B4-BE49-F238E27FC236}">
                <a16:creationId xmlns:a16="http://schemas.microsoft.com/office/drawing/2014/main" id="{937AB770-3844-4666-99CC-FAD33BB1E276}"/>
              </a:ext>
            </a:extLst>
          </p:cNvPr>
          <p:cNvSpPr txBox="1"/>
          <p:nvPr/>
        </p:nvSpPr>
        <p:spPr>
          <a:xfrm>
            <a:off x="3080960" y="4927121"/>
            <a:ext cx="2579811" cy="51391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S PGothic" pitchFamily="34" charset="-128"/>
                <a:cs typeface="+mn-cs"/>
              </a:rPr>
              <a:t>Vision</a:t>
            </a:r>
          </a:p>
        </p:txBody>
      </p:sp>
      <p:sp>
        <p:nvSpPr>
          <p:cNvPr id="23" name="TextBox 22">
            <a:extLst>
              <a:ext uri="{FF2B5EF4-FFF2-40B4-BE49-F238E27FC236}">
                <a16:creationId xmlns:a16="http://schemas.microsoft.com/office/drawing/2014/main" id="{1B7AD424-5568-3605-EC26-339E0D18AA0F}"/>
              </a:ext>
            </a:extLst>
          </p:cNvPr>
          <p:cNvSpPr txBox="1"/>
          <p:nvPr/>
        </p:nvSpPr>
        <p:spPr>
          <a:xfrm>
            <a:off x="1033166" y="5685374"/>
            <a:ext cx="1936402" cy="886781"/>
          </a:xfrm>
          <a:prstGeom prst="rect">
            <a:avLst/>
          </a:prstGeom>
          <a:solidFill>
            <a:schemeClr val="accent4">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dirty="0">
                <a:ln>
                  <a:noFill/>
                </a:ln>
                <a:effectLst/>
                <a:uLnTx/>
                <a:uFillTx/>
                <a:latin typeface="Calibri"/>
                <a:ea typeface="MS PGothic" pitchFamily="34" charset="-128"/>
                <a:cs typeface="+mn-cs"/>
              </a:rPr>
              <a:t>Ordinarily Available</a:t>
            </a:r>
            <a:endParaRPr kumimoji="0" lang="en-GB" sz="1800" b="1" i="0" u="none" strike="noStrike" kern="1200" cap="none" spc="0" normalizeH="0" baseline="0" noProof="0" dirty="0">
              <a:ln>
                <a:noFill/>
              </a:ln>
              <a:effectLst/>
              <a:uLnTx/>
              <a:uFillTx/>
              <a:latin typeface="Calibri"/>
              <a:ea typeface="MS PGothic" pitchFamily="34" charset="-128"/>
              <a:cs typeface="+mn-cs"/>
            </a:endParaRPr>
          </a:p>
        </p:txBody>
      </p:sp>
      <p:sp>
        <p:nvSpPr>
          <p:cNvPr id="24" name="TextBox 23">
            <a:extLst>
              <a:ext uri="{FF2B5EF4-FFF2-40B4-BE49-F238E27FC236}">
                <a16:creationId xmlns:a16="http://schemas.microsoft.com/office/drawing/2014/main" id="{AA7EE7D4-ACCD-25AC-B58A-09DCE96546A4}"/>
              </a:ext>
            </a:extLst>
          </p:cNvPr>
          <p:cNvSpPr txBox="1"/>
          <p:nvPr/>
        </p:nvSpPr>
        <p:spPr>
          <a:xfrm>
            <a:off x="5869051" y="5707918"/>
            <a:ext cx="1758793" cy="802529"/>
          </a:xfrm>
          <a:prstGeom prst="rect">
            <a:avLst/>
          </a:prstGeom>
          <a:solidFill>
            <a:schemeClr val="accent4">
              <a:lumMod val="20000"/>
              <a:lumOff val="8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dirty="0">
                <a:ln>
                  <a:noFill/>
                </a:ln>
                <a:effectLst/>
                <a:uLnTx/>
                <a:uFillTx/>
                <a:latin typeface="Calibri"/>
                <a:ea typeface="MS PGothic" pitchFamily="34" charset="-128"/>
                <a:cs typeface="+mn-cs"/>
              </a:rPr>
              <a:t>Disadvantage Strategy</a:t>
            </a:r>
            <a:endParaRPr kumimoji="0" lang="en-GB" sz="1800" b="1" i="0" u="none" strike="noStrike" kern="1200" cap="none" spc="0" normalizeH="0" baseline="0" noProof="0" dirty="0">
              <a:ln>
                <a:noFill/>
              </a:ln>
              <a:effectLst/>
              <a:uLnTx/>
              <a:uFillTx/>
              <a:latin typeface="Calibri"/>
              <a:ea typeface="MS PGothic" pitchFamily="34" charset="-128"/>
              <a:cs typeface="+mn-cs"/>
            </a:endParaRPr>
          </a:p>
        </p:txBody>
      </p:sp>
      <p:sp>
        <p:nvSpPr>
          <p:cNvPr id="25" name="TextBox 24">
            <a:extLst>
              <a:ext uri="{FF2B5EF4-FFF2-40B4-BE49-F238E27FC236}">
                <a16:creationId xmlns:a16="http://schemas.microsoft.com/office/drawing/2014/main" id="{AF2BA37B-85F2-59C8-BE15-7BA36FFB1E4F}"/>
              </a:ext>
            </a:extLst>
          </p:cNvPr>
          <p:cNvSpPr txBox="1"/>
          <p:nvPr/>
        </p:nvSpPr>
        <p:spPr>
          <a:xfrm>
            <a:off x="3706796" y="5734044"/>
            <a:ext cx="1305470" cy="80252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dirty="0">
                <a:ln>
                  <a:noFill/>
                </a:ln>
                <a:effectLst/>
                <a:uLnTx/>
                <a:uFillTx/>
                <a:latin typeface="Calibri"/>
                <a:ea typeface="MS PGothic" pitchFamily="34" charset="-128"/>
                <a:cs typeface="+mn-cs"/>
              </a:rPr>
              <a:t>TPP</a:t>
            </a:r>
            <a:endParaRPr kumimoji="0" lang="en-GB" sz="1800" b="1" i="0" u="none" strike="noStrike" kern="1200" cap="none" spc="0" normalizeH="0" baseline="0" noProof="0" dirty="0">
              <a:ln>
                <a:noFill/>
              </a:ln>
              <a:effectLst/>
              <a:uLnTx/>
              <a:uFillTx/>
              <a:latin typeface="Calibri"/>
              <a:ea typeface="MS PGothic" pitchFamily="34" charset="-128"/>
              <a:cs typeface="+mn-cs"/>
            </a:endParaRPr>
          </a:p>
        </p:txBody>
      </p:sp>
      <p:sp>
        <p:nvSpPr>
          <p:cNvPr id="56" name="TextBox 55">
            <a:extLst>
              <a:ext uri="{FF2B5EF4-FFF2-40B4-BE49-F238E27FC236}">
                <a16:creationId xmlns:a16="http://schemas.microsoft.com/office/drawing/2014/main" id="{AFB7638D-90AF-7A40-7A88-57A71AD2CF57}"/>
              </a:ext>
            </a:extLst>
          </p:cNvPr>
          <p:cNvSpPr txBox="1"/>
          <p:nvPr/>
        </p:nvSpPr>
        <p:spPr>
          <a:xfrm>
            <a:off x="8152540" y="4758251"/>
            <a:ext cx="3848116" cy="1778321"/>
          </a:xfrm>
          <a:prstGeom prst="rect">
            <a:avLst/>
          </a:prstGeom>
          <a:solidFill>
            <a:srgbClr val="7030A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white"/>
                </a:solidFill>
                <a:effectLst/>
                <a:uLnTx/>
                <a:uFillTx/>
                <a:latin typeface="Calibri"/>
                <a:ea typeface="MS PGothic" pitchFamily="34" charset="-128"/>
                <a:cs typeface="+mn-cs"/>
              </a:rPr>
              <a:t>Enablers: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white"/>
              </a:solidFill>
              <a:effectLst/>
              <a:uLnTx/>
              <a:uFillTx/>
              <a:latin typeface="Calibri"/>
              <a:ea typeface="MS PGothic" pitchFamily="34" charset="-128"/>
              <a:cs typeface="+mn-cs"/>
            </a:endParaRPr>
          </a:p>
          <a:p>
            <a:pPr marL="800100" lvl="1" indent="-342900" eaLnBrk="1" fontAlgn="auto" hangingPunct="1">
              <a:spcBef>
                <a:spcPts val="0"/>
              </a:spcBef>
              <a:spcAft>
                <a:spcPts val="0"/>
              </a:spcAft>
              <a:buFont typeface="+mj-lt"/>
              <a:buAutoNum type="arabicPeriod"/>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Inclusion Framework</a:t>
            </a:r>
          </a:p>
          <a:p>
            <a:pPr marL="800100" lvl="1" indent="-342900" eaLnBrk="1" fontAlgn="auto" hangingPunct="1">
              <a:spcBef>
                <a:spcPts val="0"/>
              </a:spcBef>
              <a:spcAft>
                <a:spcPts val="0"/>
              </a:spcAft>
              <a:buFont typeface="+mj-lt"/>
              <a:buAutoNum type="arabicPeriod"/>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Inclusion Reviews</a:t>
            </a:r>
          </a:p>
          <a:p>
            <a:pPr marL="800100" lvl="1" indent="-342900" eaLnBrk="1" fontAlgn="auto" hangingPunct="1">
              <a:spcBef>
                <a:spcPts val="0"/>
              </a:spcBef>
              <a:spcAft>
                <a:spcPts val="0"/>
              </a:spcAft>
              <a:buFont typeface="+mj-lt"/>
              <a:buAutoNum type="arabicPeriod"/>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Coordinated offer of support for schools</a:t>
            </a:r>
          </a:p>
          <a:p>
            <a:pPr marL="800100" lvl="1" indent="-342900" eaLnBrk="1" fontAlgn="auto" hangingPunct="1">
              <a:spcBef>
                <a:spcPts val="0"/>
              </a:spcBef>
              <a:spcAft>
                <a:spcPts val="0"/>
              </a:spcAft>
              <a:buFont typeface="+mj-lt"/>
              <a:buAutoNum type="arabicPeriod"/>
              <a:defRPr/>
            </a:pPr>
            <a:r>
              <a:rPr kumimoji="0" lang="en-GB" sz="1400" b="0" i="0" u="none" strike="noStrike" kern="1200" cap="none" spc="0" normalizeH="0" baseline="0" noProof="0" dirty="0">
                <a:ln>
                  <a:noFill/>
                </a:ln>
                <a:solidFill>
                  <a:prstClr val="white"/>
                </a:solidFill>
                <a:effectLst/>
                <a:uLnTx/>
                <a:uFillTx/>
                <a:latin typeface="Calibri"/>
                <a:ea typeface="MS PGothic" pitchFamily="34" charset="-128"/>
                <a:cs typeface="+mn-cs"/>
              </a:rPr>
              <a:t>Directorate-driven delivery plans for each commitment</a:t>
            </a:r>
          </a:p>
        </p:txBody>
      </p:sp>
      <p:sp>
        <p:nvSpPr>
          <p:cNvPr id="58" name="TextBox 57">
            <a:extLst>
              <a:ext uri="{FF2B5EF4-FFF2-40B4-BE49-F238E27FC236}">
                <a16:creationId xmlns:a16="http://schemas.microsoft.com/office/drawing/2014/main" id="{5F316BA3-42E4-B2CD-2803-2554BEE3B7D7}"/>
              </a:ext>
            </a:extLst>
          </p:cNvPr>
          <p:cNvSpPr txBox="1"/>
          <p:nvPr/>
        </p:nvSpPr>
        <p:spPr>
          <a:xfrm>
            <a:off x="8471990" y="450501"/>
            <a:ext cx="3385457" cy="226422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dirty="0">
                <a:ln>
                  <a:noFill/>
                </a:ln>
                <a:solidFill>
                  <a:srgbClr val="E40037"/>
                </a:solidFill>
                <a:effectLst/>
                <a:uLnTx/>
                <a:uFillTx/>
                <a:latin typeface="Calibri"/>
                <a:ea typeface="MS PGothic" pitchFamily="34" charset="-128"/>
                <a:cs typeface="+mn-cs"/>
              </a:rPr>
              <a:t>Bringing it together…</a:t>
            </a:r>
          </a:p>
        </p:txBody>
      </p:sp>
      <p:sp>
        <p:nvSpPr>
          <p:cNvPr id="3" name="Rectangle 2">
            <a:extLst>
              <a:ext uri="{FF2B5EF4-FFF2-40B4-BE49-F238E27FC236}">
                <a16:creationId xmlns:a16="http://schemas.microsoft.com/office/drawing/2014/main" id="{03B65522-0BF9-9B7E-5996-8ABD886F2A50}"/>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575468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5D6FD-2F08-7F21-3246-22817719FB07}"/>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5" name="Picture 4" descr="Logo, icon&#10;&#10;Description automatically generated">
            <a:extLst>
              <a:ext uri="{FF2B5EF4-FFF2-40B4-BE49-F238E27FC236}">
                <a16:creationId xmlns:a16="http://schemas.microsoft.com/office/drawing/2014/main" id="{CAF54CE6-DF7A-12F1-6001-19335ED1A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212" y="6152249"/>
            <a:ext cx="1019175" cy="492465"/>
          </a:xfrm>
          <a:prstGeom prst="rect">
            <a:avLst/>
          </a:prstGeom>
          <a:ln>
            <a:solidFill>
              <a:schemeClr val="tx1"/>
            </a:solidFill>
          </a:ln>
        </p:spPr>
      </p:pic>
      <p:sp>
        <p:nvSpPr>
          <p:cNvPr id="2" name="TextBox 1">
            <a:extLst>
              <a:ext uri="{FF2B5EF4-FFF2-40B4-BE49-F238E27FC236}">
                <a16:creationId xmlns:a16="http://schemas.microsoft.com/office/drawing/2014/main" id="{2A654202-3A94-DC58-588D-437BD911DC94}"/>
              </a:ext>
            </a:extLst>
          </p:cNvPr>
          <p:cNvSpPr txBox="1"/>
          <p:nvPr/>
        </p:nvSpPr>
        <p:spPr>
          <a:xfrm>
            <a:off x="825507" y="1874728"/>
            <a:ext cx="11197244" cy="3108543"/>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kumimoji="0" lang="en-GB" sz="2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On your tables, please discuss the LA’s strategic priorities proposed for 2023-2024 and capture on post-it notes:</a:t>
            </a:r>
          </a:p>
          <a:p>
            <a:pPr marR="0" lvl="0" algn="l" defTabSz="914400" rtl="0" eaLnBrk="0" fontAlgn="base" latinLnBrk="0" hangingPunct="0">
              <a:lnSpc>
                <a:spcPct val="100000"/>
              </a:lnSpc>
              <a:spcBef>
                <a:spcPct val="0"/>
              </a:spcBef>
              <a:spcAft>
                <a:spcPct val="0"/>
              </a:spcAft>
              <a:buClrTx/>
              <a:buSzTx/>
              <a:tabLst/>
              <a:defRPr/>
            </a:pPr>
            <a:endParaRPr kumimoji="0" lang="en-GB" sz="2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GB" sz="2800" dirty="0">
                <a:latin typeface="Arial" panose="020B0604020202020204" pitchFamily="34" charset="0"/>
                <a:ea typeface="Times New Roman" panose="02020603050405020304" pitchFamily="18" charset="0"/>
                <a:cs typeface="Times New Roman" panose="02020603050405020304" pitchFamily="18" charset="0"/>
              </a:rPr>
              <a:t>Is there anything you would </a:t>
            </a:r>
            <a:r>
              <a:rPr lang="en-GB" sz="2800">
                <a:latin typeface="Arial" panose="020B0604020202020204" pitchFamily="34" charset="0"/>
                <a:ea typeface="Times New Roman" panose="02020603050405020304" pitchFamily="18" charset="0"/>
                <a:cs typeface="Times New Roman" panose="02020603050405020304" pitchFamily="18" charset="0"/>
              </a:rPr>
              <a:t>want the </a:t>
            </a:r>
            <a:r>
              <a:rPr lang="en-GB" sz="2800" dirty="0">
                <a:latin typeface="Arial" panose="020B0604020202020204" pitchFamily="34" charset="0"/>
                <a:ea typeface="Times New Roman" panose="02020603050405020304" pitchFamily="18" charset="0"/>
                <a:cs typeface="Times New Roman" panose="02020603050405020304" pitchFamily="18" charset="0"/>
              </a:rPr>
              <a:t>Local Authority to include as an enabler to ongoing school improvement?</a:t>
            </a:r>
          </a:p>
          <a:p>
            <a:pPr>
              <a:defRPr/>
            </a:pPr>
            <a:endParaRPr lang="en-GB" sz="2800" dirty="0">
              <a:latin typeface="Arial" panose="020B0604020202020204" pitchFamily="34" charset="0"/>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2800" dirty="0">
                <a:latin typeface="Arial" panose="020B0604020202020204" pitchFamily="34" charset="0"/>
                <a:ea typeface="Times New Roman" panose="02020603050405020304" pitchFamily="18" charset="0"/>
                <a:cs typeface="Times New Roman" panose="02020603050405020304" pitchFamily="18" charset="0"/>
              </a:rPr>
              <a:t>What would you want to see more/ less of? </a:t>
            </a:r>
          </a:p>
        </p:txBody>
      </p:sp>
      <p:sp>
        <p:nvSpPr>
          <p:cNvPr id="6" name="TextBox 5">
            <a:extLst>
              <a:ext uri="{FF2B5EF4-FFF2-40B4-BE49-F238E27FC236}">
                <a16:creationId xmlns:a16="http://schemas.microsoft.com/office/drawing/2014/main" id="{2D99A0BB-122B-C5BC-6F5A-5898CB9E3B88}"/>
              </a:ext>
            </a:extLst>
          </p:cNvPr>
          <p:cNvSpPr txBox="1"/>
          <p:nvPr/>
        </p:nvSpPr>
        <p:spPr>
          <a:xfrm>
            <a:off x="987525" y="235040"/>
            <a:ext cx="10873208" cy="830997"/>
          </a:xfrm>
          <a:prstGeom prst="rect">
            <a:avLst/>
          </a:prstGeom>
          <a:noFill/>
        </p:spPr>
        <p:txBody>
          <a:bodyPr vert="horz"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8C4799"/>
                </a:solidFill>
                <a:effectLst/>
                <a:uLnTx/>
                <a:uFillTx/>
                <a:latin typeface="Arial" panose="020B0604020202020204" pitchFamily="34" charset="0"/>
                <a:ea typeface="MS PGothic" pitchFamily="34" charset="-128"/>
                <a:cs typeface="Arial" panose="020B0604020202020204" pitchFamily="34" charset="0"/>
              </a:rPr>
              <a:t>LA Strategic Priorities 2023-2024</a:t>
            </a:r>
          </a:p>
        </p:txBody>
      </p:sp>
      <p:pic>
        <p:nvPicPr>
          <p:cNvPr id="1026" name="Picture 2" descr="33,000+ Writing On Post It Notes Stock Photos, Pictures &amp; Royalty-Free  Images - iStock">
            <a:extLst>
              <a:ext uri="{FF2B5EF4-FFF2-40B4-BE49-F238E27FC236}">
                <a16:creationId xmlns:a16="http://schemas.microsoft.com/office/drawing/2014/main" id="{8DE1F1D5-9ABD-ABC6-9DA3-BA6CB19F8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312" y="4047725"/>
            <a:ext cx="2806638" cy="1871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373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5D6FD-2F08-7F21-3246-22817719FB07}"/>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5" name="Picture 4" descr="Logo, icon&#10;&#10;Description automatically generated">
            <a:extLst>
              <a:ext uri="{FF2B5EF4-FFF2-40B4-BE49-F238E27FC236}">
                <a16:creationId xmlns:a16="http://schemas.microsoft.com/office/drawing/2014/main" id="{CAF54CE6-DF7A-12F1-6001-19335ED1A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212" y="6152249"/>
            <a:ext cx="1019175" cy="492465"/>
          </a:xfrm>
          <a:prstGeom prst="rect">
            <a:avLst/>
          </a:prstGeom>
          <a:ln>
            <a:solidFill>
              <a:schemeClr val="tx1"/>
            </a:solidFill>
          </a:ln>
        </p:spPr>
      </p:pic>
      <p:sp>
        <p:nvSpPr>
          <p:cNvPr id="6" name="TextBox 5">
            <a:extLst>
              <a:ext uri="{FF2B5EF4-FFF2-40B4-BE49-F238E27FC236}">
                <a16:creationId xmlns:a16="http://schemas.microsoft.com/office/drawing/2014/main" id="{2DBFEEB9-B224-3CA0-D1A4-B346B402B015}"/>
              </a:ext>
            </a:extLst>
          </p:cNvPr>
          <p:cNvSpPr txBox="1"/>
          <p:nvPr/>
        </p:nvSpPr>
        <p:spPr>
          <a:xfrm>
            <a:off x="4079776" y="2420888"/>
            <a:ext cx="7992888" cy="1877437"/>
          </a:xfrm>
          <a:prstGeom prst="rect">
            <a:avLst/>
          </a:prstGeom>
          <a:noFill/>
        </p:spPr>
        <p:txBody>
          <a:bodyPr wrap="square">
            <a:spAutoFit/>
          </a:bodyPr>
          <a:lstStyle/>
          <a:p>
            <a:r>
              <a:rPr lang="en-GB" sz="4400" b="1" i="0" dirty="0">
                <a:solidFill>
                  <a:srgbClr val="202020"/>
                </a:solidFill>
                <a:effectLst/>
                <a:latin typeface="Raleway" pitchFamily="2" charset="0"/>
              </a:rPr>
              <a:t>Michelle Hayden-Pepper </a:t>
            </a:r>
          </a:p>
          <a:p>
            <a:endParaRPr lang="en-GB" b="1" dirty="0">
              <a:solidFill>
                <a:srgbClr val="202020"/>
              </a:solidFill>
              <a:latin typeface="Raleway" pitchFamily="2" charset="0"/>
            </a:endParaRPr>
          </a:p>
          <a:p>
            <a:r>
              <a:rPr lang="en-GB" b="1" i="0" dirty="0">
                <a:solidFill>
                  <a:srgbClr val="202020"/>
                </a:solidFill>
                <a:effectLst/>
                <a:latin typeface="Raleway" pitchFamily="2" charset="0"/>
              </a:rPr>
              <a:t>Director of Local Delivery for West Essex Children’s Social Care</a:t>
            </a:r>
            <a:endParaRPr lang="en-GB" b="1" dirty="0"/>
          </a:p>
        </p:txBody>
      </p:sp>
      <p:pic>
        <p:nvPicPr>
          <p:cNvPr id="4098" name="Picture 2" descr="Michelle Hayden-Pepper, Essex County Council">
            <a:extLst>
              <a:ext uri="{FF2B5EF4-FFF2-40B4-BE49-F238E27FC236}">
                <a16:creationId xmlns:a16="http://schemas.microsoft.com/office/drawing/2014/main" id="{94B30C8B-F33E-FED5-5973-DF935AC47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40" y="1412776"/>
            <a:ext cx="2736304" cy="36427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Community Care">
            <a:extLst>
              <a:ext uri="{FF2B5EF4-FFF2-40B4-BE49-F238E27FC236}">
                <a16:creationId xmlns:a16="http://schemas.microsoft.com/office/drawing/2014/main" id="{16FDBFE0-ED8B-570E-FA5E-B63D01672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8281" y="141610"/>
            <a:ext cx="3245106" cy="91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3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0320" y="1556792"/>
            <a:ext cx="10729192" cy="1235472"/>
          </a:xfrm>
        </p:spPr>
        <p:txBody>
          <a:bodyPr>
            <a:normAutofit/>
          </a:bodyPr>
          <a:lstStyle/>
          <a:p>
            <a:r>
              <a:rPr lang="en-GB" sz="7200" b="1" dirty="0">
                <a:solidFill>
                  <a:srgbClr val="C00000"/>
                </a:solidFill>
              </a:rPr>
              <a:t>Essex Transformation 2030</a:t>
            </a:r>
          </a:p>
        </p:txBody>
      </p:sp>
      <p:pic>
        <p:nvPicPr>
          <p:cNvPr id="5" name="Picture 4">
            <a:extLst>
              <a:ext uri="{FF2B5EF4-FFF2-40B4-BE49-F238E27FC236}">
                <a16:creationId xmlns:a16="http://schemas.microsoft.com/office/drawing/2014/main" id="{DF97B42C-AC4F-1A74-7E37-8C0D67EAE6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
        <p:nvSpPr>
          <p:cNvPr id="6" name="Rectangle 5">
            <a:extLst>
              <a:ext uri="{FF2B5EF4-FFF2-40B4-BE49-F238E27FC236}">
                <a16:creationId xmlns:a16="http://schemas.microsoft.com/office/drawing/2014/main" id="{FDBA5521-3D03-80AC-6CFA-C68F4215BBBF}"/>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pic>
        <p:nvPicPr>
          <p:cNvPr id="3074" name="Picture 2" descr="essex map | Petrol in Diesel UK">
            <a:extLst>
              <a:ext uri="{FF2B5EF4-FFF2-40B4-BE49-F238E27FC236}">
                <a16:creationId xmlns:a16="http://schemas.microsoft.com/office/drawing/2014/main" id="{12FC8A25-BACB-D207-9CC5-01F757AA8B9F}"/>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2423592" y="172171"/>
            <a:ext cx="8280920" cy="6538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3840114"/>
              </p:ext>
            </p:extLst>
          </p:nvPr>
        </p:nvGraphicFramePr>
        <p:xfrm>
          <a:off x="767408" y="339102"/>
          <a:ext cx="10832244" cy="5904264"/>
        </p:xfrm>
        <a:graphic>
          <a:graphicData uri="http://schemas.openxmlformats.org/drawingml/2006/table">
            <a:tbl>
              <a:tblPr firstRow="1" bandRow="1"/>
              <a:tblGrid>
                <a:gridCol w="10832244">
                  <a:extLst>
                    <a:ext uri="{9D8B030D-6E8A-4147-A177-3AD203B41FA5}">
                      <a16:colId xmlns:a16="http://schemas.microsoft.com/office/drawing/2014/main" val="20000"/>
                    </a:ext>
                  </a:extLst>
                </a:gridCol>
              </a:tblGrid>
              <a:tr h="4595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lgn="ctr"/>
                      <a:r>
                        <a:rPr lang="en-GB" sz="2800" b="1" kern="1200" dirty="0">
                          <a:solidFill>
                            <a:schemeClr val="lt1"/>
                          </a:solidFill>
                          <a:effectLst/>
                          <a:latin typeface="+mn-lt"/>
                          <a:ea typeface="+mn-ea"/>
                          <a:cs typeface="+mn-cs"/>
                        </a:rPr>
                        <a:t>Outcomes  - Education</a:t>
                      </a:r>
                    </a:p>
                  </a:txBody>
                  <a:tcPr marL="136939" marR="136939" marT="68469" marB="6846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5340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1700" b="0" i="0" u="none" strike="noStrike" kern="1200" cap="none" spc="0" normalizeH="0" baseline="0" noProof="0" dirty="0">
                          <a:ln>
                            <a:noFill/>
                          </a:ln>
                          <a:solidFill>
                            <a:prstClr val="black"/>
                          </a:solidFill>
                          <a:effectLst/>
                          <a:uLnTx/>
                          <a:uFillTx/>
                          <a:latin typeface="+mn-lt"/>
                          <a:ea typeface="+mn-ea"/>
                          <a:cs typeface="+mn-cs"/>
                        </a:rPr>
                        <a:t>By 2030, ECC will be the ‘Champion of Children’, driving and enabling an inclusive, safe and equitable education system across Essex.  We will have clearly defined partner roles and responsibilities across the whole education system, enabling our strategies in collaboration with all providers - from EY settings to Post 16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GB" sz="17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1700" b="0" i="0" u="none" strike="noStrike" kern="1200" cap="none" spc="0" normalizeH="0" baseline="0" dirty="0">
                          <a:ln>
                            <a:noFill/>
                          </a:ln>
                          <a:solidFill>
                            <a:prstClr val="black"/>
                          </a:solidFill>
                          <a:effectLst/>
                          <a:uLnTx/>
                          <a:uFillTx/>
                          <a:latin typeface="+mn-lt"/>
                          <a:ea typeface="+mn-ea"/>
                          <a:cs typeface="+mn-cs"/>
                        </a:rPr>
                        <a:t>By 2030, all young people in Essex will be prepared for adulthood and have equitable access to the employment and independence opportunities of the future.  We will ensure feedback from our young people and families is constantly contributing to improved lived experience of our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GB" sz="1700" b="0" i="0" u="none" strike="noStrike" kern="1200" cap="none" spc="0" normalizeH="0" baseline="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kumimoji="0" lang="en-GB" sz="1700" b="0" i="0" u="none" strike="noStrike" kern="1200" cap="none" spc="0" normalizeH="0" baseline="0" dirty="0">
                          <a:ln>
                            <a:noFill/>
                          </a:ln>
                          <a:solidFill>
                            <a:prstClr val="black"/>
                          </a:solidFill>
                          <a:effectLst/>
                          <a:uLnTx/>
                          <a:uFillTx/>
                          <a:latin typeface="+mn-lt"/>
                          <a:ea typeface="+mn-ea"/>
                          <a:cs typeface="+mn-cs"/>
                        </a:rPr>
                        <a:t>By 2030, we will deliver a high quality continuous professional development offer – promoting a workforce that is skilled, competent, diverse; one with the resilience  and agility necessary to service the increasing demand and complexities of all children in our education settings, especially the most vulnerable. </a:t>
                      </a:r>
                    </a:p>
                    <a:p>
                      <a:pPr marL="0" indent="0">
                        <a:buFont typeface="Arial" panose="020B0604020202020204" pitchFamily="34" charset="0"/>
                        <a:buNone/>
                      </a:pPr>
                      <a:endParaRPr kumimoji="0" lang="en-GB" sz="1700" b="0" i="0" u="none" strike="noStrike" kern="1200" cap="none" spc="0" normalizeH="0" baseline="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kumimoji="0" lang="en-GB" sz="1700" b="0" i="0" u="none" strike="noStrike" kern="1200" cap="none" spc="0" normalizeH="0" baseline="0" dirty="0">
                          <a:ln>
                            <a:noFill/>
                          </a:ln>
                          <a:solidFill>
                            <a:prstClr val="black"/>
                          </a:solidFill>
                          <a:effectLst/>
                          <a:uLnTx/>
                          <a:uFillTx/>
                          <a:latin typeface="+mn-lt"/>
                          <a:ea typeface="+mn-ea"/>
                          <a:cs typeface="+mn-cs"/>
                        </a:rPr>
                        <a:t>By 2030, we will ensure that the directorate is optimising all feasible technological developments - in terms of processes, systems and communication tools; with a clearly informed and defined corporate commitment, to enable the directorate to drive forward our core approach to inclusion, safety and equity in the education system.</a:t>
                      </a:r>
                    </a:p>
                    <a:p>
                      <a:pPr marL="0" indent="0">
                        <a:buFont typeface="Arial" panose="020B0604020202020204" pitchFamily="34" charset="0"/>
                        <a:buNone/>
                      </a:pPr>
                      <a:endParaRPr kumimoji="0" lang="en-GB" sz="1700" b="0" i="0" u="none" strike="noStrike" kern="1200" cap="none" spc="0" normalizeH="0" baseline="0" noProof="0" dirty="0">
                        <a:ln>
                          <a:noFill/>
                        </a:ln>
                        <a:solidFill>
                          <a:prstClr val="black"/>
                        </a:solidFill>
                        <a:effectLst/>
                        <a:uLnTx/>
                        <a:uFillTx/>
                        <a:latin typeface="+mn-lt"/>
                        <a:ea typeface="+mn-ea"/>
                        <a:cs typeface="+mn-cs"/>
                      </a:endParaRPr>
                    </a:p>
                  </a:txBody>
                  <a:tcPr marL="136939" marR="136939" marT="68469" marB="684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FE034AAE-957C-3B46-2442-CDA37F76C5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
        <p:nvSpPr>
          <p:cNvPr id="5" name="Rectangle 4">
            <a:extLst>
              <a:ext uri="{FF2B5EF4-FFF2-40B4-BE49-F238E27FC236}">
                <a16:creationId xmlns:a16="http://schemas.microsoft.com/office/drawing/2014/main" id="{5F40F1F7-E141-BD93-51A1-C3E6800C9B56}"/>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phic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75" y="161070"/>
            <a:ext cx="10952037" cy="58521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8FF80EB-F2EB-35E4-56D4-58419E9351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solidFill>
              <a:schemeClr val="tx1"/>
            </a:solidFill>
          </a:ln>
        </p:spPr>
      </p:pic>
      <p:sp>
        <p:nvSpPr>
          <p:cNvPr id="3" name="Rectangle 2">
            <a:extLst>
              <a:ext uri="{FF2B5EF4-FFF2-40B4-BE49-F238E27FC236}">
                <a16:creationId xmlns:a16="http://schemas.microsoft.com/office/drawing/2014/main" id="{DB004235-813D-549A-50B9-53139BC33AB0}"/>
              </a:ext>
            </a:extLst>
          </p:cNvPr>
          <p:cNvSpPr/>
          <p:nvPr/>
        </p:nvSpPr>
        <p:spPr bwMode="auto">
          <a:xfrm>
            <a:off x="0" y="0"/>
            <a:ext cx="539552" cy="6858000"/>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charset="0"/>
              <a:ea typeface="ＭＳ Ｐゴシック" charset="0"/>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10884593" cy="1620000"/>
          </a:xfrm>
        </p:spPr>
        <p:txBody>
          <a:bodyPr/>
          <a:lstStyle/>
          <a:p>
            <a:r>
              <a:rPr lang="en-GB" dirty="0"/>
              <a:t>Equity and excellence- an inclusion strategy for Essex</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MS PGothic" pitchFamily="34" charset="-128"/>
                <a:cs typeface="Calibri Light" panose="020F0302020204030204" pitchFamily="34" charset="0"/>
              </a:rPr>
              <a:t>May 2023</a:t>
            </a:r>
          </a:p>
        </p:txBody>
      </p:sp>
    </p:spTree>
    <p:extLst>
      <p:ext uri="{BB962C8B-B14F-4D97-AF65-F5344CB8AC3E}">
        <p14:creationId xmlns:p14="http://schemas.microsoft.com/office/powerpoint/2010/main" val="1185752202"/>
      </p:ext>
    </p:extLst>
  </p:cSld>
  <p:clrMapOvr>
    <a:masterClrMapping/>
  </p:clrMapOvr>
</p:sld>
</file>

<file path=ppt/theme/_rels/theme11.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1_DfE New">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fE New" id="{F518819C-83D5-46E4-A8EA-C7FC9DD8F1F3}" vid="{EA38074F-A5DB-42FB-A250-14451867DE89}"/>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CC_Powerpoint_Templates">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6.xml><?xml version="1.0" encoding="utf-8"?>
<a:theme xmlns:a="http://schemas.openxmlformats.org/drawingml/2006/main" name="1_ECC_Powerpoint_Templates">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7.xml><?xml version="1.0" encoding="utf-8"?>
<a:theme xmlns:a="http://schemas.openxmlformats.org/drawingml/2006/main" name="Youth Service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DDE2BEA8BE5F4AA02413EB196877CE" ma:contentTypeVersion="12" ma:contentTypeDescription="Create a new document." ma:contentTypeScope="" ma:versionID="1ec685a4e2fced966b186b75b36f7356">
  <xsd:schema xmlns:xsd="http://www.w3.org/2001/XMLSchema" xmlns:xs="http://www.w3.org/2001/XMLSchema" xmlns:p="http://schemas.microsoft.com/office/2006/metadata/properties" xmlns:ns3="00fcff42-ad2d-4394-b57a-9f85a4f2fbc4" xmlns:ns4="935374a2-6d52-4fba-bd43-76493eb22ffd" targetNamespace="http://schemas.microsoft.com/office/2006/metadata/properties" ma:root="true" ma:fieldsID="0708e6bca120d1a95e5f9864817d5e82" ns3:_="" ns4:_="">
    <xsd:import namespace="00fcff42-ad2d-4394-b57a-9f85a4f2fbc4"/>
    <xsd:import namespace="935374a2-6d52-4fba-bd43-76493eb22ff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cff42-ad2d-4394-b57a-9f85a4f2fb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5374a2-6d52-4fba-bd43-76493eb22f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7EAB2A-BEA5-44F9-8F6A-BBD9F2706BA7}">
  <ds:schemaRefs>
    <ds:schemaRef ds:uri="http://schemas.microsoft.com/sharepoint/v3/contenttype/forms"/>
  </ds:schemaRefs>
</ds:datastoreItem>
</file>

<file path=customXml/itemProps2.xml><?xml version="1.0" encoding="utf-8"?>
<ds:datastoreItem xmlns:ds="http://schemas.openxmlformats.org/officeDocument/2006/customXml" ds:itemID="{D184409F-6C29-411E-BF61-18BBC42464E7}">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935374a2-6d52-4fba-bd43-76493eb22ffd"/>
    <ds:schemaRef ds:uri="00fcff42-ad2d-4394-b57a-9f85a4f2fbc4"/>
    <ds:schemaRef ds:uri="http://www.w3.org/XML/1998/namespace"/>
  </ds:schemaRefs>
</ds:datastoreItem>
</file>

<file path=customXml/itemProps3.xml><?xml version="1.0" encoding="utf-8"?>
<ds:datastoreItem xmlns:ds="http://schemas.openxmlformats.org/officeDocument/2006/customXml" ds:itemID="{7D239410-CEFF-4ADC-B648-85A48358C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cff42-ad2d-4394-b57a-9f85a4f2fbc4"/>
    <ds:schemaRef ds:uri="935374a2-6d52-4fba-bd43-76493eb22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8115</TotalTime>
  <Words>4147</Words>
  <Application>Microsoft Office PowerPoint</Application>
  <PresentationFormat>Widescreen</PresentationFormat>
  <Paragraphs>490</Paragraphs>
  <Slides>52</Slides>
  <Notes>4</Notes>
  <HiddenSlides>0</HiddenSlides>
  <MMClips>0</MMClips>
  <ScaleCrop>false</ScaleCrop>
  <HeadingPairs>
    <vt:vector size="6" baseType="variant">
      <vt:variant>
        <vt:lpstr>Fonts Used</vt:lpstr>
      </vt:variant>
      <vt:variant>
        <vt:i4>17</vt:i4>
      </vt:variant>
      <vt:variant>
        <vt:lpstr>Theme</vt:lpstr>
      </vt:variant>
      <vt:variant>
        <vt:i4>11</vt:i4>
      </vt:variant>
      <vt:variant>
        <vt:lpstr>Slide Titles</vt:lpstr>
      </vt:variant>
      <vt:variant>
        <vt:i4>52</vt:i4>
      </vt:variant>
    </vt:vector>
  </HeadingPairs>
  <TitlesOfParts>
    <vt:vector size="80" baseType="lpstr">
      <vt:lpstr>MS PGothic</vt:lpstr>
      <vt:lpstr>MS PGothic</vt:lpstr>
      <vt:lpstr>Arial</vt:lpstr>
      <vt:lpstr>Arial Bold</vt:lpstr>
      <vt:lpstr>Calibri</vt:lpstr>
      <vt:lpstr>Calibri Light</vt:lpstr>
      <vt:lpstr>Corbel</vt:lpstr>
      <vt:lpstr>Courier New</vt:lpstr>
      <vt:lpstr>Lato</vt:lpstr>
      <vt:lpstr>Lexend</vt:lpstr>
      <vt:lpstr>Raleway</vt:lpstr>
      <vt:lpstr>Symbol</vt:lpstr>
      <vt:lpstr>Times</vt:lpstr>
      <vt:lpstr>Times New Roman</vt:lpstr>
      <vt:lpstr>Tw Cen MT</vt:lpstr>
      <vt:lpstr>Tw Cen MT Condensed</vt:lpstr>
      <vt:lpstr>Wingdings 3</vt:lpstr>
      <vt:lpstr>1_DfE New</vt:lpstr>
      <vt:lpstr>5_Office Theme</vt:lpstr>
      <vt:lpstr>Blank</vt:lpstr>
      <vt:lpstr>1_Office Theme</vt:lpstr>
      <vt:lpstr>ECC_Powerpoint_Templates</vt:lpstr>
      <vt:lpstr>1_ECC_Powerpoint_Templates</vt:lpstr>
      <vt:lpstr>Youth Service Title</vt:lpstr>
      <vt:lpstr>Office Theme</vt:lpstr>
      <vt:lpstr>3_Office Theme</vt:lpstr>
      <vt:lpstr>2_Office Theme</vt:lpstr>
      <vt:lpstr>Integral</vt:lpstr>
      <vt:lpstr>Essex Primary Headteachers Meeting</vt:lpstr>
      <vt:lpstr>Today’s agenda</vt:lpstr>
      <vt:lpstr>DfE Policy update – Trust Quality Descriptions &amp; MAT Leadership Development: CEO Framework  </vt:lpstr>
      <vt:lpstr>DfE Policy update – SEND and Alternative Provision Improvement Plan</vt:lpstr>
      <vt:lpstr>PowerPoint Presentation</vt:lpstr>
      <vt:lpstr>Essex Transformation 2030</vt:lpstr>
      <vt:lpstr>PowerPoint Presentation</vt:lpstr>
      <vt:lpstr>PowerPoint Presentation</vt:lpstr>
      <vt:lpstr>Equity and excellence- an inclusion strategy for Essex</vt:lpstr>
      <vt:lpstr>The position (1) </vt:lpstr>
      <vt:lpstr>The position (2) </vt:lpstr>
      <vt:lpstr>Our vision</vt:lpstr>
      <vt:lpstr>Alignment between the ECC vision for inclusion and the DfE Descriptions for High quality and Inclusive Education, taken from the Trust Quality Descriptions</vt:lpstr>
      <vt:lpstr>Our commitments</vt:lpstr>
      <vt:lpstr>What have we done so far? </vt:lpstr>
      <vt:lpstr>A word on inclusion reviews</vt:lpstr>
      <vt:lpstr>PowerPoint Presentation</vt:lpstr>
      <vt:lpstr>PowerPoint Presentation</vt:lpstr>
      <vt:lpstr>PowerPoint Presentation</vt:lpstr>
      <vt:lpstr>PowerPoint Presentation</vt:lpstr>
      <vt:lpstr>Overview – School Improvement services 2023-2024</vt:lpstr>
      <vt:lpstr>Prioritisation of maintained schools</vt:lpstr>
      <vt:lpstr> Traded Offer </vt:lpstr>
      <vt:lpstr>Indicative Pricing Model</vt:lpstr>
      <vt:lpstr>PowerPoint Presentation</vt:lpstr>
      <vt:lpstr>PowerPoint Presentation</vt:lpstr>
      <vt:lpstr>PowerPoint Presentation</vt:lpstr>
      <vt:lpstr>PowerPoint Presentation</vt:lpstr>
      <vt:lpstr>Core offer to all schools via the partnership model</vt:lpstr>
      <vt:lpstr>PowerPoint Presentation</vt:lpstr>
      <vt:lpstr>SEMH Infolink Portal</vt:lpstr>
      <vt:lpstr>SEMH Support</vt:lpstr>
      <vt:lpstr>Designated Mental Health Lead</vt:lpstr>
      <vt:lpstr>Summer Term newsletter contents</vt:lpstr>
      <vt:lpstr>PowerPoint Presentation</vt:lpstr>
      <vt:lpstr>PowerPoint Presentation</vt:lpstr>
      <vt:lpstr>PowerPoint Presentation</vt:lpstr>
      <vt:lpstr>Our SEMH primary enhanced provisions</vt:lpstr>
      <vt:lpstr>Other news</vt:lpstr>
      <vt:lpstr>Mental Health Support Teams</vt:lpstr>
      <vt:lpstr>Wave 9 teams coming- Billericay and Brentwood  Wave 10 – west Essex and NE Essex</vt:lpstr>
      <vt:lpstr>NHS System pressures</vt:lpstr>
      <vt:lpstr>System partners: Acute Hospitals</vt:lpstr>
      <vt:lpstr>PowerPoint Presentation</vt:lpstr>
      <vt:lpstr>PowerPoint Presentation</vt:lpstr>
      <vt:lpstr>State of the Nation 2022: Key findings</vt:lpstr>
      <vt:lpstr>PowerPoint Presentation</vt:lpstr>
      <vt:lpstr>PowerPoint Presentation</vt:lpstr>
      <vt:lpstr>PowerPoint Presentation</vt:lpstr>
      <vt:lpstr>PowerPoint Presentation</vt:lpstr>
      <vt:lpstr>PowerPoint Presentation</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clare.kershaw</dc:creator>
  <cp:lastModifiedBy>Pam Langmead</cp:lastModifiedBy>
  <cp:revision>70</cp:revision>
  <dcterms:created xsi:type="dcterms:W3CDTF">2018-11-11T11:28:58Z</dcterms:created>
  <dcterms:modified xsi:type="dcterms:W3CDTF">2023-06-13T07:33:04Z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iteId">
    <vt:lpwstr>a8b4324f-155c-4215-a0f1-7ed8cc9a992f</vt:lpwstr>
  </property>
  <property fmtid="{D5CDD505-2E9C-101B-9397-08002B2CF9AE}" pid="4" name="MSIP_Label_39d8be9e-c8d9-4b9c-bd40-2c27cc7ea2e6_SetDate">
    <vt:lpwstr>2019-10-22T15:46:31.6242150Z</vt:lpwstr>
  </property>
  <property fmtid="{D5CDD505-2E9C-101B-9397-08002B2CF9AE}" pid="5" name="MSIP_Label_39d8be9e-c8d9-4b9c-bd40-2c27cc7ea2e6_Name">
    <vt:lpwstr>Official</vt:lpwstr>
  </property>
  <property fmtid="{D5CDD505-2E9C-101B-9397-08002B2CF9AE}" pid="6" name="MSIP_Label_39d8be9e-c8d9-4b9c-bd40-2c27cc7ea2e6_ActionId">
    <vt:lpwstr>789bd666-f5d2-40df-95a3-57aaf1f6f730</vt:lpwstr>
  </property>
  <property fmtid="{D5CDD505-2E9C-101B-9397-08002B2CF9AE}" pid="7" name="MSIP_Label_39d8be9e-c8d9-4b9c-bd40-2c27cc7ea2e6_Extended_MSFT_Method">
    <vt:lpwstr>Automatic</vt:lpwstr>
  </property>
  <property fmtid="{D5CDD505-2E9C-101B-9397-08002B2CF9AE}" pid="8" name="Sensitivity">
    <vt:lpwstr>Official</vt:lpwstr>
  </property>
  <property fmtid="{D5CDD505-2E9C-101B-9397-08002B2CF9AE}" pid="9" name="ContentTypeId">
    <vt:lpwstr>0x0101004ADDE2BEA8BE5F4AA02413EB196877CE</vt:lpwstr>
  </property>
</Properties>
</file>