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handoutMasterIdLst>
    <p:handoutMasterId r:id="rId25"/>
  </p:handoutMasterIdLst>
  <p:sldIdLst>
    <p:sldId id="256" r:id="rId2"/>
    <p:sldId id="259" r:id="rId3"/>
    <p:sldId id="281" r:id="rId4"/>
    <p:sldId id="302" r:id="rId5"/>
    <p:sldId id="303" r:id="rId6"/>
    <p:sldId id="304" r:id="rId7"/>
    <p:sldId id="305" r:id="rId8"/>
    <p:sldId id="306" r:id="rId9"/>
    <p:sldId id="309" r:id="rId10"/>
    <p:sldId id="310" r:id="rId11"/>
    <p:sldId id="311" r:id="rId12"/>
    <p:sldId id="312" r:id="rId13"/>
    <p:sldId id="313" r:id="rId14"/>
    <p:sldId id="308" r:id="rId15"/>
    <p:sldId id="286" r:id="rId16"/>
    <p:sldId id="287" r:id="rId17"/>
    <p:sldId id="285" r:id="rId18"/>
    <p:sldId id="288" r:id="rId19"/>
    <p:sldId id="292" r:id="rId20"/>
    <p:sldId id="291" r:id="rId21"/>
    <p:sldId id="297" r:id="rId22"/>
    <p:sldId id="296" r:id="rId23"/>
  </p:sldIdLst>
  <p:sldSz cx="9144000" cy="6858000" type="screen4x3"/>
  <p:notesSz cx="6797675" cy="987425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560"/>
    <a:srgbClr val="0033A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autoAdjust="0"/>
  </p:normalViewPr>
  <p:slideViewPr>
    <p:cSldViewPr>
      <p:cViewPr varScale="1">
        <p:scale>
          <a:sx n="81" d="100"/>
          <a:sy n="81" d="100"/>
        </p:scale>
        <p:origin x="90" y="8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2"/>
    </p:cViewPr>
  </p:sorterViewPr>
  <p:notesViewPr>
    <p:cSldViewPr>
      <p:cViewPr varScale="1">
        <p:scale>
          <a:sx n="52" d="100"/>
          <a:sy n="52" d="100"/>
        </p:scale>
        <p:origin x="-2934"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52016"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52016"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52016"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6357" y="4690269"/>
            <a:ext cx="4984962"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52016" y="9380537"/>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r>
              <a:rPr lang="en-GB" dirty="0" smtClean="0"/>
              <a:t>Kim – will cut and past the structure chart with the new appointees in here</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A4DFFF9D-64FE-4A39-887B-3C705AD727EF}" type="slidenum">
              <a:rPr lang="en-GB" smtClean="0"/>
              <a:t>4</a:t>
            </a:fld>
            <a:endParaRPr lang="en-GB"/>
          </a:p>
        </p:txBody>
      </p:sp>
    </p:spTree>
    <p:extLst>
      <p:ext uri="{BB962C8B-B14F-4D97-AF65-F5344CB8AC3E}">
        <p14:creationId xmlns:p14="http://schemas.microsoft.com/office/powerpoint/2010/main" val="63276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20</a:t>
            </a:fld>
            <a:endParaRPr lang="en-US"/>
          </a:p>
        </p:txBody>
      </p:sp>
    </p:spTree>
    <p:extLst>
      <p:ext uri="{BB962C8B-B14F-4D97-AF65-F5344CB8AC3E}">
        <p14:creationId xmlns:p14="http://schemas.microsoft.com/office/powerpoint/2010/main" val="225591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smtClean="0"/>
          </a:p>
          <a:p>
            <a:r>
              <a:rPr lang="en-GB" dirty="0" smtClean="0"/>
              <a:t>There has been a 4% increase, a significant number of new features have been included eg SEND reports analysis of disadvantaged outcomes, self evaluation reports </a:t>
            </a:r>
          </a:p>
          <a:p>
            <a:endParaRPr lang="en-GB" dirty="0"/>
          </a:p>
          <a:p>
            <a:r>
              <a:rPr lang="en-GB" dirty="0" smtClean="0"/>
              <a:t>LA intends to buy the subscription for all schools on the basis schools pay towards this.</a:t>
            </a:r>
          </a:p>
          <a:p>
            <a:endParaRPr lang="en-GB" dirty="0" smtClean="0"/>
          </a:p>
          <a:p>
            <a:r>
              <a:rPr lang="en-GB" dirty="0" smtClean="0"/>
              <a:t>Majority of secondary schools  buy this subscription from the LA, buying from FFT is </a:t>
            </a:r>
            <a:r>
              <a:rPr lang="en-GB" dirty="0" err="1" smtClean="0"/>
              <a:t>approx</a:t>
            </a:r>
            <a:r>
              <a:rPr lang="en-GB" dirty="0" smtClean="0"/>
              <a:t> £1000 for a large primary and £1750 for a secondary school</a:t>
            </a:r>
          </a:p>
          <a:p>
            <a:r>
              <a:rPr lang="en-GB" dirty="0" smtClean="0"/>
              <a:t>We will offer reduced rates to  all partnerships of schools including MATs </a:t>
            </a:r>
          </a:p>
          <a:p>
            <a:endParaRPr lang="en-GB" dirty="0"/>
          </a:p>
          <a:p>
            <a:r>
              <a:rPr lang="en-GB" dirty="0" smtClean="0"/>
              <a:t>Ideally we need to know whether schools will buy back the subscription – a leaflet summarising the offer will be in Education Essex next week and on </a:t>
            </a:r>
            <a:r>
              <a:rPr lang="en-GB" dirty="0" err="1" smtClean="0"/>
              <a:t>Infolink</a:t>
            </a:r>
            <a:r>
              <a:rPr lang="en-GB" dirty="0" smtClean="0"/>
              <a:t>.</a:t>
            </a:r>
          </a:p>
          <a:p>
            <a:endParaRPr lang="en-GB" dirty="0"/>
          </a:p>
          <a:p>
            <a:r>
              <a:rPr lang="en-GB" dirty="0" smtClean="0"/>
              <a:t>WORTH it for student explore alone</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21</a:t>
            </a:fld>
            <a:endParaRPr lang="en-US"/>
          </a:p>
        </p:txBody>
      </p:sp>
    </p:spTree>
    <p:extLst>
      <p:ext uri="{BB962C8B-B14F-4D97-AF65-F5344CB8AC3E}">
        <p14:creationId xmlns:p14="http://schemas.microsoft.com/office/powerpoint/2010/main" val="2904269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a:p>
            <a:r>
              <a:rPr lang="en-GB" dirty="0" smtClean="0"/>
              <a:t>Future  - worth mentioning PAG will be the same as ASP/Ofsted</a:t>
            </a:r>
          </a:p>
          <a:p>
            <a:endParaRPr lang="en-GB" dirty="0"/>
          </a:p>
          <a:p>
            <a:r>
              <a:rPr lang="en-GB" dirty="0" smtClean="0"/>
              <a:t>More functionality for collaborate and partnerships , including reports about disadvantaged/ SEND outcomes across the partnership</a:t>
            </a:r>
          </a:p>
          <a:p>
            <a:endParaRPr lang="en-GB" dirty="0"/>
          </a:p>
          <a:p>
            <a:r>
              <a:rPr lang="en-GB" dirty="0" smtClean="0"/>
              <a:t>Useful tool for cross phase working</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22</a:t>
            </a:fld>
            <a:endParaRPr lang="en-US"/>
          </a:p>
        </p:txBody>
      </p:sp>
    </p:spTree>
    <p:extLst>
      <p:ext uri="{BB962C8B-B14F-4D97-AF65-F5344CB8AC3E}">
        <p14:creationId xmlns:p14="http://schemas.microsoft.com/office/powerpoint/2010/main" val="56925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Some </a:t>
            </a:r>
            <a:r>
              <a:rPr lang="en-GB" dirty="0"/>
              <a:t>schools require a long term sustainable and accountable partnership to ensure that they continue to deliver the highest quality of education to children and young people residing in Essex.  Currently the quality of these schools remains the responsibility of the local authority and in many cases these schools are also church schools. </a:t>
            </a:r>
            <a:endParaRPr lang="en-GB" dirty="0" smtClean="0"/>
          </a:p>
          <a:p>
            <a:r>
              <a:rPr lang="en-GB" dirty="0" smtClean="0"/>
              <a:t>  </a:t>
            </a:r>
            <a:r>
              <a:rPr lang="en-GB" dirty="0"/>
              <a:t>With the reduction in the resources available to local authorities to support schools, in the long term, it will become increasingly more difficult for these schools to cope with turbulence in the system without a strong partnership base around them.  </a:t>
            </a:r>
            <a:endParaRPr lang="en-GB" dirty="0" smtClean="0"/>
          </a:p>
          <a:p>
            <a:endParaRPr lang="en-GB" dirty="0"/>
          </a:p>
          <a:p>
            <a:r>
              <a:rPr lang="en-GB" dirty="0"/>
              <a:t>In addition, there are also very strong schools that believe in the values and ethos of the local authority and the diocese but also want to provide mutual support to schools within a strong governance framework. </a:t>
            </a:r>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9</a:t>
            </a:fld>
            <a:endParaRPr lang="en-US"/>
          </a:p>
        </p:txBody>
      </p:sp>
    </p:spTree>
    <p:extLst>
      <p:ext uri="{BB962C8B-B14F-4D97-AF65-F5344CB8AC3E}">
        <p14:creationId xmlns:p14="http://schemas.microsoft.com/office/powerpoint/2010/main" val="225591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a:t>In creating EMAT, Essex County Council, working with the Diocese of Chelmsford and founding schools would like to create a MAT which brings together the strength of these partnership arrangements to provide greater choice for schools and partnerships of schools within the MAT landscape</a:t>
            </a:r>
            <a:r>
              <a:rPr lang="en-GB" dirty="0" smtClean="0"/>
              <a:t>.</a:t>
            </a:r>
          </a:p>
          <a:p>
            <a:endParaRPr lang="en-GB" dirty="0"/>
          </a:p>
          <a:p>
            <a:r>
              <a:rPr lang="en-GB" dirty="0" smtClean="0"/>
              <a:t>ECC </a:t>
            </a:r>
            <a:r>
              <a:rPr lang="en-GB" dirty="0"/>
              <a:t>has been and continues to be very supportive of all schools, MATs and TSAs across the county.    We strongly believe that there is a place for EMAT within the school-led system for maintained schools who want to join due to the trusted and valued relationships with the LA and Diocese.   </a:t>
            </a:r>
            <a:endParaRPr lang="en-GB" dirty="0" smtClean="0"/>
          </a:p>
          <a:p>
            <a:endParaRPr lang="en-GB" dirty="0"/>
          </a:p>
          <a:p>
            <a:r>
              <a:rPr lang="en-GB" dirty="0" smtClean="0"/>
              <a:t>Once </a:t>
            </a:r>
            <a:r>
              <a:rPr lang="en-GB" dirty="0"/>
              <a:t>established, EMAT will provide a unique option for schools requiring sponsorship through harnessing the strengths of each school so that all EMAT schools improve and more children and young people attend schools in Essex that are good or better.   </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10</a:t>
            </a:fld>
            <a:endParaRPr lang="en-US"/>
          </a:p>
        </p:txBody>
      </p:sp>
    </p:spTree>
    <p:extLst>
      <p:ext uri="{BB962C8B-B14F-4D97-AF65-F5344CB8AC3E}">
        <p14:creationId xmlns:p14="http://schemas.microsoft.com/office/powerpoint/2010/main" val="225591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a:p>
            <a:r>
              <a:rPr lang="en-GB" dirty="0" smtClean="0"/>
              <a:t>Proposed EMAT structure for short term, a hub model is also being created</a:t>
            </a:r>
          </a:p>
          <a:p>
            <a:endParaRPr lang="en-GB" dirty="0"/>
          </a:p>
          <a:p>
            <a:r>
              <a:rPr lang="en-GB" dirty="0" smtClean="0"/>
              <a:t>Members and Directors will be  determined by the skills and expertise needed to provide strong governance over the range of schools. </a:t>
            </a:r>
          </a:p>
          <a:p>
            <a:endParaRPr lang="en-GB" dirty="0"/>
          </a:p>
          <a:p>
            <a:r>
              <a:rPr lang="en-GB" dirty="0" smtClean="0"/>
              <a:t>25% of Members and 25% of Directors will be approved by the Diocese. The LA will appoint1 Member (Cllr Gooding) and 1 Director</a:t>
            </a:r>
          </a:p>
          <a:p>
            <a:endParaRPr lang="en-GB" dirty="0"/>
          </a:p>
          <a:p>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11</a:t>
            </a:fld>
            <a:endParaRPr lang="en-US"/>
          </a:p>
        </p:txBody>
      </p:sp>
    </p:spTree>
    <p:extLst>
      <p:ext uri="{BB962C8B-B14F-4D97-AF65-F5344CB8AC3E}">
        <p14:creationId xmlns:p14="http://schemas.microsoft.com/office/powerpoint/2010/main" val="192151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the reduction in the resources available to local authorities to support schools, in the long term it will become increasingly more difficult for these schools to cope with turbulence in the system without a strong partnership base around them.  </a:t>
            </a:r>
          </a:p>
          <a:p>
            <a:endParaRPr lang="en-GB" dirty="0" smtClean="0"/>
          </a:p>
          <a:p>
            <a:endParaRPr lang="en-GB" dirty="0"/>
          </a:p>
          <a:p>
            <a:r>
              <a:rPr lang="en-GB" dirty="0"/>
              <a:t>In addition, there are also very strong schools that believe in the values and ethos of the local authority and the diocese but also want to provide mutual support to schools within a strong governance framework. </a:t>
            </a:r>
          </a:p>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12</a:t>
            </a:fld>
            <a:endParaRPr lang="en-US"/>
          </a:p>
        </p:txBody>
      </p:sp>
    </p:spTree>
    <p:extLst>
      <p:ext uri="{BB962C8B-B14F-4D97-AF65-F5344CB8AC3E}">
        <p14:creationId xmlns:p14="http://schemas.microsoft.com/office/powerpoint/2010/main" val="225591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6981" y="4548332"/>
            <a:ext cx="6209590" cy="5325918"/>
          </a:xfrm>
        </p:spPr>
        <p:txBody>
          <a:bodyPr/>
          <a:lstStyle/>
          <a:p>
            <a:r>
              <a:rPr lang="en-GB" b="1" dirty="0" smtClean="0"/>
              <a:t>Peer Review Case</a:t>
            </a:r>
            <a:r>
              <a:rPr lang="en-GB" b="1" baseline="0" dirty="0" smtClean="0"/>
              <a:t> Study</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charset="0"/>
                <a:ea typeface="MS PGothic" pitchFamily="34" charset="-128"/>
                <a:cs typeface="+mn-cs"/>
              </a:rPr>
              <a:t>As you will be aware over the last couple of years we have rolled out training in Peer Review which we believe and research has shown has a very positive impact on school improvement. We know from our work with partnerships that there is much good practice happening in terms of Peer Review across the county, examples of which we would like to capture in order  </a:t>
            </a:r>
            <a:r>
              <a:rPr lang="en-GB" sz="1200" b="1" kern="1200" dirty="0" smtClean="0">
                <a:solidFill>
                  <a:schemeClr val="tx1"/>
                </a:solidFill>
                <a:effectLst/>
                <a:latin typeface="Times" charset="0"/>
                <a:ea typeface="MS PGothic" pitchFamily="34" charset="-128"/>
                <a:cs typeface="+mn-cs"/>
              </a:rPr>
              <a:t>to promote peer review as a useful approach to collaborative school improvement and to show how peer review can be most effective to those who are engaged but not yet showing impact. </a:t>
            </a:r>
            <a:r>
              <a:rPr lang="en-GB" sz="1200" kern="1200" dirty="0" smtClean="0">
                <a:solidFill>
                  <a:schemeClr val="tx1"/>
                </a:solidFill>
                <a:effectLst/>
                <a:latin typeface="Times" charset="0"/>
                <a:ea typeface="MS PGothic" pitchFamily="34" charset="-128"/>
                <a:cs typeface="+mn-cs"/>
              </a:rPr>
              <a:t>It is these examples we would then wish to share across the county.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Times" charset="0"/>
              <a:ea typeface="MS PGothic"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Times" charset="0"/>
                <a:ea typeface="MS PGothic" pitchFamily="34" charset="-128"/>
                <a:cs typeface="+mn-cs"/>
              </a:rPr>
              <a:t>We</a:t>
            </a:r>
            <a:r>
              <a:rPr lang="en-GB" sz="1200" kern="1200" baseline="0" dirty="0" smtClean="0">
                <a:solidFill>
                  <a:schemeClr val="tx1"/>
                </a:solidFill>
                <a:effectLst/>
                <a:latin typeface="Times" charset="0"/>
                <a:ea typeface="MS PGothic" pitchFamily="34" charset="-128"/>
                <a:cs typeface="+mn-cs"/>
              </a:rPr>
              <a:t> have asked Leads of Partnerships to express an interest in writing them and then we will let the know partnerships know which ones we will fund on 2</a:t>
            </a:r>
            <a:r>
              <a:rPr lang="en-GB" sz="1200" kern="1200" baseline="30000" dirty="0" smtClean="0">
                <a:solidFill>
                  <a:schemeClr val="tx1"/>
                </a:solidFill>
                <a:effectLst/>
                <a:latin typeface="Times" charset="0"/>
                <a:ea typeface="MS PGothic" pitchFamily="34" charset="-128"/>
                <a:cs typeface="+mn-cs"/>
              </a:rPr>
              <a:t>nd</a:t>
            </a:r>
            <a:r>
              <a:rPr lang="en-GB" sz="1200" kern="1200" baseline="0" dirty="0" smtClean="0">
                <a:solidFill>
                  <a:schemeClr val="tx1"/>
                </a:solidFill>
                <a:effectLst/>
                <a:latin typeface="Times" charset="0"/>
                <a:ea typeface="MS PGothic" pitchFamily="34" charset="-128"/>
                <a:cs typeface="+mn-cs"/>
              </a:rPr>
              <a:t> March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smtClean="0">
              <a:solidFill>
                <a:schemeClr val="tx1"/>
              </a:solidFill>
              <a:effectLst/>
              <a:latin typeface="Times" charset="0"/>
              <a:ea typeface="MS PGothic"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smtClean="0">
              <a:solidFill>
                <a:schemeClr val="tx1"/>
              </a:solidFill>
              <a:effectLst/>
              <a:latin typeface="Times" charset="0"/>
              <a:ea typeface="MS PGothic" pitchFamily="34" charset="-128"/>
              <a:cs typeface="+mn-cs"/>
            </a:endParaRPr>
          </a:p>
          <a:p>
            <a:endParaRPr lang="en-GB" b="1"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13</a:t>
            </a:fld>
            <a:endParaRPr lang="en-US" dirty="0"/>
          </a:p>
        </p:txBody>
      </p:sp>
    </p:spTree>
    <p:extLst>
      <p:ext uri="{BB962C8B-B14F-4D97-AF65-F5344CB8AC3E}">
        <p14:creationId xmlns:p14="http://schemas.microsoft.com/office/powerpoint/2010/main" val="349136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side is a reminder from last term</a:t>
            </a:r>
          </a:p>
          <a:p>
            <a:endParaRPr lang="en-GB" dirty="0"/>
          </a:p>
          <a:p>
            <a:r>
              <a:rPr lang="en-GB" dirty="0" smtClean="0"/>
              <a:t>Strategy group includes a headteacher from each quadrant</a:t>
            </a:r>
          </a:p>
          <a:p>
            <a:endParaRPr lang="en-GB" dirty="0"/>
          </a:p>
          <a:p>
            <a:r>
              <a:rPr lang="en-GB" dirty="0" smtClean="0"/>
              <a:t>Rod Lane – ESGA and Schools Forum</a:t>
            </a:r>
          </a:p>
          <a:p>
            <a:r>
              <a:rPr lang="en-GB" dirty="0" smtClean="0"/>
              <a:t>Nicki Harris  - HR</a:t>
            </a:r>
          </a:p>
          <a:p>
            <a:r>
              <a:rPr lang="en-GB" dirty="0" smtClean="0"/>
              <a:t>Tim Elbourne – Diocese</a:t>
            </a:r>
          </a:p>
          <a:p>
            <a:r>
              <a:rPr lang="en-GB" dirty="0" smtClean="0"/>
              <a:t>Nigel Hookway – EPHA</a:t>
            </a:r>
          </a:p>
          <a:p>
            <a:r>
              <a:rPr lang="en-GB" dirty="0" err="1" smtClean="0"/>
              <a:t>Jpseph</a:t>
            </a:r>
            <a:r>
              <a:rPr lang="en-GB" dirty="0" smtClean="0"/>
              <a:t> Chell – school Planning and Organisation</a:t>
            </a:r>
          </a:p>
          <a:p>
            <a:r>
              <a:rPr lang="en-GB" dirty="0" smtClean="0"/>
              <a:t>Yannick </a:t>
            </a:r>
            <a:r>
              <a:rPr lang="en-GB" dirty="0" err="1" smtClean="0"/>
              <a:t>Stupples</a:t>
            </a:r>
            <a:r>
              <a:rPr lang="en-GB" dirty="0" smtClean="0"/>
              <a:t>- </a:t>
            </a:r>
            <a:r>
              <a:rPr lang="en-GB" dirty="0" err="1" smtClean="0"/>
              <a:t>Whyley</a:t>
            </a:r>
            <a:r>
              <a:rPr lang="en-GB" dirty="0" smtClean="0"/>
              <a:t> – Schools Finance and Schools Forum</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17</a:t>
            </a:fld>
            <a:endParaRPr lang="en-US"/>
          </a:p>
        </p:txBody>
      </p:sp>
    </p:spTree>
    <p:extLst>
      <p:ext uri="{BB962C8B-B14F-4D97-AF65-F5344CB8AC3E}">
        <p14:creationId xmlns:p14="http://schemas.microsoft.com/office/powerpoint/2010/main" val="225591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result of the meetings with small school </a:t>
            </a:r>
            <a:r>
              <a:rPr lang="en-GB" dirty="0" err="1"/>
              <a:t>headteachers</a:t>
            </a:r>
            <a:r>
              <a:rPr lang="en-GB" dirty="0"/>
              <a:t>, it was recognised that the financial and census data held by the Local Authority was, in most cases, out of date. In some cases the data predicted a deficit, but the schools had anticipated this and had made appropriate savings; in the event, only 2 of the 6 schools are likely to have a deficit</a:t>
            </a:r>
            <a:r>
              <a:rPr lang="en-GB" dirty="0" smtClean="0"/>
              <a:t>.</a:t>
            </a:r>
          </a:p>
          <a:p>
            <a:endParaRPr lang="en-GB" dirty="0"/>
          </a:p>
          <a:p>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18</a:t>
            </a:fld>
            <a:endParaRPr lang="en-US"/>
          </a:p>
        </p:txBody>
      </p:sp>
    </p:spTree>
    <p:extLst>
      <p:ext uri="{BB962C8B-B14F-4D97-AF65-F5344CB8AC3E}">
        <p14:creationId xmlns:p14="http://schemas.microsoft.com/office/powerpoint/2010/main" val="225591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Essex </a:t>
            </a:r>
            <a:r>
              <a:rPr lang="en-GB" dirty="0"/>
              <a:t>has retained the £150k lump sum for the next two financial years, which will help small schools with their </a:t>
            </a:r>
            <a:r>
              <a:rPr lang="en-GB" dirty="0" smtClean="0"/>
              <a:t>budgets</a:t>
            </a:r>
          </a:p>
          <a:p>
            <a:endParaRPr lang="en-GB" dirty="0"/>
          </a:p>
          <a:p>
            <a:r>
              <a:rPr lang="en-GB" dirty="0" smtClean="0"/>
              <a:t>All schools agreed that the SLIS partnerships added a great deal to the professional development, moderation </a:t>
            </a:r>
            <a:r>
              <a:rPr lang="en-GB" dirty="0" err="1" smtClean="0"/>
              <a:t>etc</a:t>
            </a:r>
            <a:r>
              <a:rPr lang="en-GB" dirty="0" smtClean="0"/>
              <a:t>, but not all can access the offer due to costs of supply. Most found that the ‘historic’ small schools partnerships are more relevant than the larger partnerships, some are in both</a:t>
            </a:r>
          </a:p>
          <a:p>
            <a:endParaRPr lang="en-GB" dirty="0"/>
          </a:p>
          <a:p>
            <a:r>
              <a:rPr lang="en-GB" dirty="0" smtClean="0"/>
              <a:t>All </a:t>
            </a:r>
            <a:r>
              <a:rPr lang="en-GB" dirty="0" err="1" smtClean="0"/>
              <a:t>headteachers</a:t>
            </a:r>
            <a:r>
              <a:rPr lang="en-GB" dirty="0" smtClean="0"/>
              <a:t> visited had a teaching commitment – ranging from 1 day to 3 days a week</a:t>
            </a:r>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19</a:t>
            </a:fld>
            <a:endParaRPr lang="en-US"/>
          </a:p>
        </p:txBody>
      </p:sp>
    </p:spTree>
    <p:extLst>
      <p:ext uri="{BB962C8B-B14F-4D97-AF65-F5344CB8AC3E}">
        <p14:creationId xmlns:p14="http://schemas.microsoft.com/office/powerpoint/2010/main" val="2255915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fo slide">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594000" y="972000"/>
            <a:ext cx="7920000" cy="4452772"/>
          </a:xfrm>
          <a:prstGeom prst="rect">
            <a:avLst/>
          </a:prstGeom>
        </p:spPr>
        <p:txBody>
          <a:bodyPr vert="horz" lIns="0" tIns="0" rIns="0" bIns="0"/>
          <a:lstStyle>
            <a:lvl1pPr marL="180000" indent="0">
              <a:lnSpc>
                <a:spcPts val="3800"/>
              </a:lnSpc>
              <a:spcBef>
                <a:spcPts val="0"/>
              </a:spcBef>
              <a:spcAft>
                <a:spcPts val="1200"/>
              </a:spcAft>
              <a:buNone/>
              <a:defRPr sz="3400" baseline="0">
                <a:solidFill>
                  <a:srgbClr val="28B8CE"/>
                </a:solidFill>
                <a:latin typeface="FS Rufus"/>
                <a:cs typeface="FS Rufus"/>
              </a:defRPr>
            </a:lvl1pPr>
            <a:lvl2pPr marL="180000" indent="-180000">
              <a:lnSpc>
                <a:spcPct val="150000"/>
              </a:lnSpc>
              <a:spcBef>
                <a:spcPts val="0"/>
              </a:spcBef>
              <a:buClr>
                <a:srgbClr val="006B84"/>
              </a:buClr>
              <a:buFont typeface="Arial"/>
              <a:buChar char="•"/>
              <a:defRPr sz="2200">
                <a:solidFill>
                  <a:schemeClr val="tx1"/>
                </a:solidFill>
                <a:latin typeface="Arial"/>
                <a:cs typeface="Arial"/>
              </a:defRPr>
            </a:lvl2pPr>
            <a:lvl3pPr>
              <a:defRPr>
                <a:solidFill>
                  <a:srgbClr val="006B84"/>
                </a:solidFill>
                <a:latin typeface="FS Rufus"/>
                <a:cs typeface="FS Rufus"/>
              </a:defRPr>
            </a:lvl3pPr>
            <a:lvl4pPr>
              <a:defRPr>
                <a:solidFill>
                  <a:srgbClr val="006B84"/>
                </a:solidFill>
                <a:latin typeface="FS Rufus"/>
                <a:cs typeface="FS Rufus"/>
              </a:defRPr>
            </a:lvl4pPr>
            <a:lvl5pPr>
              <a:defRPr>
                <a:solidFill>
                  <a:srgbClr val="006B84"/>
                </a:solidFill>
                <a:latin typeface="FS Rufus"/>
                <a:cs typeface="FS Rufu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en-GB" dirty="0"/>
          </a:p>
        </p:txBody>
      </p:sp>
      <p:sp>
        <p:nvSpPr>
          <p:cNvPr id="10" name="Slide Number Placeholder 2"/>
          <p:cNvSpPr txBox="1">
            <a:spLocks/>
          </p:cNvSpPr>
          <p:nvPr userDrawn="1"/>
        </p:nvSpPr>
        <p:spPr bwMode="auto">
          <a:xfrm>
            <a:off x="8694738" y="6585054"/>
            <a:ext cx="438150" cy="300037"/>
          </a:xfrm>
          <a:prstGeom prst="rect">
            <a:avLst/>
          </a:prstGeom>
          <a:noFill/>
          <a:ln w="9525">
            <a:noFill/>
            <a:miter lim="800000"/>
            <a:headEnd/>
            <a:tailEnd/>
          </a:ln>
        </p:spPr>
        <p:txBody>
          <a:bodyPr/>
          <a:lstStyle/>
          <a:p>
            <a:fld id="{6C8BE5FE-8753-4D87-916C-0C650CA0E936}" type="slidenum">
              <a:rPr lang="en-GB" sz="1000"/>
              <a:pPr/>
              <a:t>‹#›</a:t>
            </a:fld>
            <a:endParaRPr lang="en-GB" sz="1000" dirty="0"/>
          </a:p>
        </p:txBody>
      </p:sp>
    </p:spTree>
    <p:extLst>
      <p:ext uri="{BB962C8B-B14F-4D97-AF65-F5344CB8AC3E}">
        <p14:creationId xmlns:p14="http://schemas.microsoft.com/office/powerpoint/2010/main" val="8977927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smtClean="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smtClean="0"/>
              <a:t>Always use at least size 18 font </a:t>
            </a:r>
          </a:p>
        </p:txBody>
      </p:sp>
    </p:spTree>
    <p:extLst>
      <p:ext uri="{BB962C8B-B14F-4D97-AF65-F5344CB8AC3E}">
        <p14:creationId xmlns:p14="http://schemas.microsoft.com/office/powerpoint/2010/main" val="8090680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Tree>
    <p:extLst>
      <p:ext uri="{BB962C8B-B14F-4D97-AF65-F5344CB8AC3E}">
        <p14:creationId xmlns:p14="http://schemas.microsoft.com/office/powerpoint/2010/main" val="28184969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smtClean="0">
                <a:latin typeface="+mn-lt"/>
              </a:rPr>
              <a:t>© Essex County Council</a:t>
            </a:r>
          </a:p>
        </p:txBody>
      </p:sp>
    </p:spTree>
    <p:extLst>
      <p:ext uri="{BB962C8B-B14F-4D97-AF65-F5344CB8AC3E}">
        <p14:creationId xmlns:p14="http://schemas.microsoft.com/office/powerpoint/2010/main" val="39510087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7DDAEF-96AB-4946-AA46-9DE87CFD2CC3}" type="datetimeFigureOut">
              <a:rPr lang="en-GB" smtClean="0">
                <a:solidFill>
                  <a:prstClr val="black">
                    <a:tint val="75000"/>
                  </a:prstClr>
                </a:solidFill>
              </a:rPr>
              <a:pPr/>
              <a:t>21/02/2018</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7E9EC7-B862-4B17-8916-7EFE5D94133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584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75" r:id="rId2"/>
    <p:sldLayoutId id="2147483689" r:id="rId3"/>
    <p:sldLayoutId id="2147483687" r:id="rId4"/>
    <p:sldLayoutId id="2147483695" r:id="rId5"/>
    <p:sldLayoutId id="2147483693" r:id="rId6"/>
    <p:sldLayoutId id="2147483692" r:id="rId7"/>
    <p:sldLayoutId id="2147483696" r:id="rId8"/>
    <p:sldLayoutId id="2147483697" r:id="rId9"/>
    <p:sldLayoutId id="2147483698"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29" userDrawn="1">
          <p15:clr>
            <a:srgbClr val="F26B43"/>
          </p15:clr>
        </p15:guide>
        <p15:guide id="2" pos="295" userDrawn="1">
          <p15:clr>
            <a:srgbClr val="F26B43"/>
          </p15:clr>
        </p15:guide>
        <p15:guide id="3" pos="5465"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mailto:Alison.fiala@essex.gov.uk"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908720"/>
            <a:ext cx="8208144" cy="1388368"/>
          </a:xfrm>
        </p:spPr>
        <p:txBody>
          <a:bodyPr/>
          <a:lstStyle/>
          <a:p>
            <a:r>
              <a:rPr lang="en-GB" dirty="0" smtClean="0"/>
              <a:t>EPHA LA Termly Meetings</a:t>
            </a:r>
            <a:br>
              <a:rPr lang="en-GB" dirty="0" smtClean="0"/>
            </a:br>
            <a:r>
              <a:rPr lang="en-GB" dirty="0" smtClean="0"/>
              <a:t>- </a:t>
            </a:r>
            <a:r>
              <a:rPr lang="en-GB" dirty="0" smtClean="0"/>
              <a:t>Spring 2018</a:t>
            </a:r>
            <a:endParaRPr lang="en-GB" dirty="0"/>
          </a:p>
        </p:txBody>
      </p:sp>
      <p:sp>
        <p:nvSpPr>
          <p:cNvPr id="4" name="Text Placeholder 3"/>
          <p:cNvSpPr>
            <a:spLocks noGrp="1"/>
          </p:cNvSpPr>
          <p:nvPr>
            <p:ph type="body" sz="quarter" idx="11"/>
          </p:nvPr>
        </p:nvSpPr>
        <p:spPr>
          <a:xfrm>
            <a:off x="467544" y="2636912"/>
            <a:ext cx="8208144" cy="2664296"/>
          </a:xfrm>
        </p:spPr>
        <p:txBody>
          <a:bodyPr/>
          <a:lstStyle/>
          <a:p>
            <a:r>
              <a:rPr lang="en-GB" sz="2800" dirty="0" smtClean="0"/>
              <a:t>“Inclusive Essex: Every School for Every Child”</a:t>
            </a:r>
          </a:p>
          <a:p>
            <a:endParaRPr lang="en-GB" dirty="0"/>
          </a:p>
          <a:p>
            <a:endParaRPr lang="en-GB" dirty="0" smtClean="0"/>
          </a:p>
          <a:p>
            <a:r>
              <a:rPr lang="en-GB" dirty="0" smtClean="0"/>
              <a:t>Clare Kershaw, Director of Education</a:t>
            </a:r>
            <a:endParaRPr lang="en-GB" dirty="0"/>
          </a:p>
          <a:p>
            <a:r>
              <a:rPr lang="en-GB" dirty="0" smtClean="0"/>
              <a:t>Ruth Sturdy, Lead School Effectiveness - Inclusion</a:t>
            </a:r>
          </a:p>
          <a:p>
            <a:r>
              <a:rPr lang="en-GB" dirty="0" smtClean="0"/>
              <a:t>Lisa Fergus, Lead School Effectiveness - South</a:t>
            </a:r>
            <a:endParaRPr lang="en-GB" dirty="0"/>
          </a:p>
        </p:txBody>
      </p:sp>
    </p:spTree>
    <p:extLst>
      <p:ext uri="{BB962C8B-B14F-4D97-AF65-F5344CB8AC3E}">
        <p14:creationId xmlns:p14="http://schemas.microsoft.com/office/powerpoint/2010/main" val="62147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3528" y="1052736"/>
            <a:ext cx="8640960" cy="5472608"/>
          </a:xfrm>
        </p:spPr>
        <p:txBody>
          <a:bodyPr/>
          <a:lstStyle/>
          <a:p>
            <a:r>
              <a:rPr lang="en-GB" dirty="0" smtClean="0"/>
              <a:t>The </a:t>
            </a:r>
            <a:r>
              <a:rPr lang="en-GB" dirty="0"/>
              <a:t>proposal is to establish EMAT with a minimum of 3 strong good or outstanding schools to ensure there is sufficient school improvement capacity within the MAT before looking to support more vulnerable schools through the sponsorship route.    </a:t>
            </a:r>
            <a:endParaRPr lang="en-GB" dirty="0" smtClean="0"/>
          </a:p>
          <a:p>
            <a:r>
              <a:rPr lang="en-GB" dirty="0" smtClean="0"/>
              <a:t>The MAT </a:t>
            </a:r>
            <a:r>
              <a:rPr lang="en-GB" dirty="0"/>
              <a:t>can also broker support from expertise within the LA, the Diocese and system leaders across </a:t>
            </a:r>
            <a:r>
              <a:rPr lang="en-GB" dirty="0" err="1" smtClean="0"/>
              <a:t>theTSAs</a:t>
            </a:r>
            <a:r>
              <a:rPr lang="en-GB" dirty="0" smtClean="0"/>
              <a:t> </a:t>
            </a:r>
            <a:r>
              <a:rPr lang="en-GB" dirty="0"/>
              <a:t>in Essex where appropriate</a:t>
            </a:r>
            <a:r>
              <a:rPr lang="en-GB" dirty="0" smtClean="0"/>
              <a:t>.</a:t>
            </a:r>
          </a:p>
          <a:p>
            <a:r>
              <a:rPr lang="en-GB" dirty="0"/>
              <a:t>The MAT will grow incrementally as all MATs do but we envisage a hub model developing as it grows over the medium to long term.   </a:t>
            </a:r>
            <a:endParaRPr lang="en-GB" dirty="0" smtClean="0"/>
          </a:p>
          <a:p>
            <a:r>
              <a:rPr lang="en-GB" dirty="0" smtClean="0"/>
              <a:t>In </a:t>
            </a:r>
            <a:r>
              <a:rPr lang="en-GB" dirty="0"/>
              <a:t>the short term (the first 2 years), we are seeking to grow the MAT to about six schools and from there develop a hub model aligned to geographical quadrants across Essex. </a:t>
            </a:r>
            <a:endParaRPr lang="en-GB" dirty="0" smtClean="0"/>
          </a:p>
          <a:p>
            <a:r>
              <a:rPr lang="en-GB" dirty="0" smtClean="0"/>
              <a:t>In </a:t>
            </a:r>
            <a:r>
              <a:rPr lang="en-GB" dirty="0"/>
              <a:t>the medium to long term we are aspiring to create four hubs of between 4-6 schools to ensure that we sustain and maintain the distinctiveness and uniqueness of the proposed model</a:t>
            </a:r>
            <a:r>
              <a:rPr lang="en-GB" dirty="0" smtClean="0"/>
              <a:t>.</a:t>
            </a:r>
          </a:p>
          <a:p>
            <a:r>
              <a:rPr lang="en-GB" dirty="0"/>
              <a:t>Essex County Council has been very clear that its priority is focussed on long term self-sustaining school improvement regardless of whether schools are academies or remain maintained.  </a:t>
            </a:r>
          </a:p>
          <a:p>
            <a:endParaRPr lang="en-GB" dirty="0"/>
          </a:p>
        </p:txBody>
      </p:sp>
      <p:sp>
        <p:nvSpPr>
          <p:cNvPr id="3" name="Title 2"/>
          <p:cNvSpPr>
            <a:spLocks noGrp="1"/>
          </p:cNvSpPr>
          <p:nvPr>
            <p:ph type="title"/>
          </p:nvPr>
        </p:nvSpPr>
        <p:spPr>
          <a:xfrm>
            <a:off x="467544" y="404664"/>
            <a:ext cx="8208144" cy="720080"/>
          </a:xfrm>
        </p:spPr>
        <p:txBody>
          <a:bodyPr/>
          <a:lstStyle/>
          <a:p>
            <a:r>
              <a:rPr lang="en-GB" sz="2400" dirty="0" smtClean="0">
                <a:solidFill>
                  <a:srgbClr val="0070C0"/>
                </a:solidFill>
              </a:rPr>
              <a:t>EMAT- Proposals</a:t>
            </a:r>
            <a:endParaRPr lang="en-GB" sz="2400" dirty="0">
              <a:solidFill>
                <a:srgbClr val="0070C0"/>
              </a:solidFill>
            </a:endParaRPr>
          </a:p>
        </p:txBody>
      </p:sp>
    </p:spTree>
    <p:extLst>
      <p:ext uri="{BB962C8B-B14F-4D97-AF65-F5344CB8AC3E}">
        <p14:creationId xmlns:p14="http://schemas.microsoft.com/office/powerpoint/2010/main" val="211705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5" y="272877"/>
            <a:ext cx="7056784" cy="646331"/>
          </a:xfrm>
          <a:prstGeom prst="rect">
            <a:avLst/>
          </a:prstGeom>
          <a:noFill/>
        </p:spPr>
        <p:txBody>
          <a:bodyPr wrap="square" rtlCol="0">
            <a:spAutoFit/>
          </a:bodyPr>
          <a:lstStyle/>
          <a:p>
            <a:pPr algn="ctr" eaLnBrk="1" fontAlgn="auto" hangingPunct="1">
              <a:spcBef>
                <a:spcPts val="0"/>
              </a:spcBef>
              <a:spcAft>
                <a:spcPts val="0"/>
              </a:spcAft>
            </a:pPr>
            <a:r>
              <a:rPr lang="en-GB" sz="3600" b="1" dirty="0" smtClean="0">
                <a:solidFill>
                  <a:prstClr val="black"/>
                </a:solidFill>
                <a:latin typeface="Calibri"/>
                <a:ea typeface="+mn-ea"/>
              </a:rPr>
              <a:t>Proposed EMAT Structure</a:t>
            </a:r>
            <a:endParaRPr lang="en-GB" sz="3600" b="1" dirty="0">
              <a:solidFill>
                <a:prstClr val="black"/>
              </a:solidFill>
              <a:latin typeface="Calibri"/>
              <a:ea typeface="+mn-ea"/>
            </a:endParaRPr>
          </a:p>
        </p:txBody>
      </p:sp>
      <p:sp>
        <p:nvSpPr>
          <p:cNvPr id="8" name="Rectangle 7"/>
          <p:cNvSpPr/>
          <p:nvPr/>
        </p:nvSpPr>
        <p:spPr>
          <a:xfrm>
            <a:off x="3810000" y="1052736"/>
            <a:ext cx="1463645" cy="629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white"/>
                </a:solidFill>
              </a:rPr>
              <a:t>Secretary of State</a:t>
            </a:r>
            <a:endParaRPr lang="en-GB" sz="1800" dirty="0">
              <a:solidFill>
                <a:prstClr val="white"/>
              </a:solidFill>
            </a:endParaRPr>
          </a:p>
        </p:txBody>
      </p:sp>
      <p:sp>
        <p:nvSpPr>
          <p:cNvPr id="9" name="Rectangle 8"/>
          <p:cNvSpPr/>
          <p:nvPr/>
        </p:nvSpPr>
        <p:spPr>
          <a:xfrm>
            <a:off x="3810000" y="2204864"/>
            <a:ext cx="146364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white"/>
                </a:solidFill>
              </a:rPr>
              <a:t>6 Members</a:t>
            </a:r>
            <a:endParaRPr lang="en-GB" sz="1800" dirty="0">
              <a:solidFill>
                <a:prstClr val="white"/>
              </a:solidFill>
            </a:endParaRPr>
          </a:p>
        </p:txBody>
      </p:sp>
      <p:sp>
        <p:nvSpPr>
          <p:cNvPr id="10" name="Rectangle 9"/>
          <p:cNvSpPr/>
          <p:nvPr/>
        </p:nvSpPr>
        <p:spPr>
          <a:xfrm>
            <a:off x="2555775" y="3284984"/>
            <a:ext cx="4015683"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white"/>
                </a:solidFill>
              </a:rPr>
              <a:t>8 Directors/Trustees</a:t>
            </a:r>
            <a:endParaRPr lang="en-GB" sz="1800" dirty="0">
              <a:solidFill>
                <a:prstClr val="white"/>
              </a:solidFill>
            </a:endParaRPr>
          </a:p>
        </p:txBody>
      </p:sp>
      <p:cxnSp>
        <p:nvCxnSpPr>
          <p:cNvPr id="29" name="Straight Arrow Connector 28"/>
          <p:cNvCxnSpPr>
            <a:stCxn id="8" idx="2"/>
            <a:endCxn id="9" idx="0"/>
          </p:cNvCxnSpPr>
          <p:nvPr/>
        </p:nvCxnSpPr>
        <p:spPr>
          <a:xfrm>
            <a:off x="4541823" y="1682552"/>
            <a:ext cx="0" cy="522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9" idx="2"/>
          </p:cNvCxnSpPr>
          <p:nvPr/>
        </p:nvCxnSpPr>
        <p:spPr>
          <a:xfrm flipH="1">
            <a:off x="4541822" y="2780928"/>
            <a:ext cx="1"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071256" y="4521281"/>
            <a:ext cx="1536913" cy="770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white"/>
                </a:solidFill>
              </a:rPr>
              <a:t>Local Governing Body</a:t>
            </a:r>
            <a:endParaRPr lang="en-GB" sz="1800" dirty="0">
              <a:solidFill>
                <a:prstClr val="white"/>
              </a:solidFill>
            </a:endParaRPr>
          </a:p>
        </p:txBody>
      </p:sp>
      <p:sp>
        <p:nvSpPr>
          <p:cNvPr id="21" name="Rectangle 20"/>
          <p:cNvSpPr/>
          <p:nvPr/>
        </p:nvSpPr>
        <p:spPr>
          <a:xfrm>
            <a:off x="3803019" y="4504389"/>
            <a:ext cx="1536913" cy="770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white"/>
                </a:solidFill>
              </a:rPr>
              <a:t>Local Governing Body</a:t>
            </a:r>
            <a:endParaRPr lang="en-GB" sz="1800" dirty="0">
              <a:solidFill>
                <a:prstClr val="white"/>
              </a:solidFill>
            </a:endParaRPr>
          </a:p>
        </p:txBody>
      </p:sp>
      <p:sp>
        <p:nvSpPr>
          <p:cNvPr id="22" name="Rectangle 21"/>
          <p:cNvSpPr/>
          <p:nvPr/>
        </p:nvSpPr>
        <p:spPr>
          <a:xfrm>
            <a:off x="5589482" y="4504389"/>
            <a:ext cx="1536913" cy="770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white"/>
                </a:solidFill>
              </a:rPr>
              <a:t>Local Governing Body</a:t>
            </a:r>
            <a:endParaRPr lang="en-GB" sz="1800" dirty="0">
              <a:solidFill>
                <a:prstClr val="white"/>
              </a:solidFill>
            </a:endParaRPr>
          </a:p>
        </p:txBody>
      </p:sp>
      <p:sp>
        <p:nvSpPr>
          <p:cNvPr id="24" name="Rectangle 23"/>
          <p:cNvSpPr/>
          <p:nvPr/>
        </p:nvSpPr>
        <p:spPr>
          <a:xfrm>
            <a:off x="2079305" y="5750148"/>
            <a:ext cx="1536913" cy="770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white"/>
                </a:solidFill>
              </a:rPr>
              <a:t>School</a:t>
            </a:r>
            <a:endParaRPr lang="en-GB" sz="1800" dirty="0">
              <a:solidFill>
                <a:prstClr val="white"/>
              </a:solidFill>
            </a:endParaRPr>
          </a:p>
        </p:txBody>
      </p:sp>
      <p:sp>
        <p:nvSpPr>
          <p:cNvPr id="25" name="Rectangle 24"/>
          <p:cNvSpPr/>
          <p:nvPr/>
        </p:nvSpPr>
        <p:spPr>
          <a:xfrm>
            <a:off x="3815366" y="5750148"/>
            <a:ext cx="1536913" cy="770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white"/>
                </a:solidFill>
              </a:rPr>
              <a:t>School</a:t>
            </a:r>
            <a:endParaRPr lang="en-GB" sz="1800" dirty="0">
              <a:solidFill>
                <a:prstClr val="white"/>
              </a:solidFill>
            </a:endParaRPr>
          </a:p>
        </p:txBody>
      </p:sp>
      <p:sp>
        <p:nvSpPr>
          <p:cNvPr id="26" name="Rectangle 25"/>
          <p:cNvSpPr/>
          <p:nvPr/>
        </p:nvSpPr>
        <p:spPr>
          <a:xfrm>
            <a:off x="5598539" y="5750148"/>
            <a:ext cx="1536913" cy="770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white"/>
                </a:solidFill>
              </a:rPr>
              <a:t>School</a:t>
            </a:r>
            <a:endParaRPr lang="en-GB" sz="1800" dirty="0">
              <a:solidFill>
                <a:prstClr val="white"/>
              </a:solidFill>
            </a:endParaRPr>
          </a:p>
        </p:txBody>
      </p:sp>
      <p:sp>
        <p:nvSpPr>
          <p:cNvPr id="27" name="Rectangle 26"/>
          <p:cNvSpPr/>
          <p:nvPr/>
        </p:nvSpPr>
        <p:spPr>
          <a:xfrm>
            <a:off x="7355668" y="5750148"/>
            <a:ext cx="1536913" cy="770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white"/>
                </a:solidFill>
              </a:rPr>
              <a:t>School</a:t>
            </a:r>
            <a:endParaRPr lang="en-GB" sz="1800" dirty="0">
              <a:solidFill>
                <a:prstClr val="white"/>
              </a:solidFill>
            </a:endParaRPr>
          </a:p>
        </p:txBody>
      </p:sp>
      <p:sp>
        <p:nvSpPr>
          <p:cNvPr id="65" name="Rectangle 64"/>
          <p:cNvSpPr/>
          <p:nvPr/>
        </p:nvSpPr>
        <p:spPr>
          <a:xfrm>
            <a:off x="279222" y="4521280"/>
            <a:ext cx="1536913" cy="770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white"/>
                </a:solidFill>
              </a:rPr>
              <a:t>Local Governing Body</a:t>
            </a:r>
            <a:endParaRPr lang="en-GB" sz="1800" dirty="0">
              <a:solidFill>
                <a:prstClr val="white"/>
              </a:solidFill>
            </a:endParaRPr>
          </a:p>
        </p:txBody>
      </p:sp>
      <p:sp>
        <p:nvSpPr>
          <p:cNvPr id="66" name="Rectangle 65"/>
          <p:cNvSpPr/>
          <p:nvPr/>
        </p:nvSpPr>
        <p:spPr>
          <a:xfrm>
            <a:off x="287271" y="5750147"/>
            <a:ext cx="1536913" cy="770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sz="1800" dirty="0" smtClean="0">
                <a:solidFill>
                  <a:prstClr val="white"/>
                </a:solidFill>
              </a:rPr>
              <a:t>School</a:t>
            </a:r>
            <a:endParaRPr lang="en-GB" sz="1800" dirty="0">
              <a:solidFill>
                <a:prstClr val="white"/>
              </a:solidFill>
            </a:endParaRPr>
          </a:p>
        </p:txBody>
      </p:sp>
      <p:cxnSp>
        <p:nvCxnSpPr>
          <p:cNvPr id="69" name="Straight Arrow Connector 68"/>
          <p:cNvCxnSpPr>
            <a:stCxn id="10" idx="2"/>
            <a:endCxn id="21" idx="0"/>
          </p:cNvCxnSpPr>
          <p:nvPr/>
        </p:nvCxnSpPr>
        <p:spPr>
          <a:xfrm>
            <a:off x="4563617" y="3861048"/>
            <a:ext cx="7859" cy="6433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endCxn id="12" idx="0"/>
          </p:cNvCxnSpPr>
          <p:nvPr/>
        </p:nvCxnSpPr>
        <p:spPr>
          <a:xfrm flipH="1">
            <a:off x="2839713" y="3861048"/>
            <a:ext cx="652167" cy="660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endCxn id="65" idx="0"/>
          </p:cNvCxnSpPr>
          <p:nvPr/>
        </p:nvCxnSpPr>
        <p:spPr>
          <a:xfrm flipH="1">
            <a:off x="1047679" y="3861048"/>
            <a:ext cx="1800083" cy="6602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endCxn id="22" idx="0"/>
          </p:cNvCxnSpPr>
          <p:nvPr/>
        </p:nvCxnSpPr>
        <p:spPr>
          <a:xfrm>
            <a:off x="5796136" y="3861048"/>
            <a:ext cx="561803" cy="6433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65" idx="2"/>
            <a:endCxn id="66" idx="0"/>
          </p:cNvCxnSpPr>
          <p:nvPr/>
        </p:nvCxnSpPr>
        <p:spPr>
          <a:xfrm>
            <a:off x="1047679" y="5291745"/>
            <a:ext cx="8049" cy="4584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12" idx="2"/>
            <a:endCxn id="24" idx="0"/>
          </p:cNvCxnSpPr>
          <p:nvPr/>
        </p:nvCxnSpPr>
        <p:spPr>
          <a:xfrm>
            <a:off x="2839713" y="5291746"/>
            <a:ext cx="8049" cy="4584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21" idx="2"/>
            <a:endCxn id="25" idx="0"/>
          </p:cNvCxnSpPr>
          <p:nvPr/>
        </p:nvCxnSpPr>
        <p:spPr>
          <a:xfrm>
            <a:off x="4571476" y="5274854"/>
            <a:ext cx="12347" cy="4752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22" idx="2"/>
            <a:endCxn id="26" idx="0"/>
          </p:cNvCxnSpPr>
          <p:nvPr/>
        </p:nvCxnSpPr>
        <p:spPr>
          <a:xfrm>
            <a:off x="6357939" y="5274854"/>
            <a:ext cx="9057" cy="4752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3608169" y="1737410"/>
            <a:ext cx="2304256" cy="369332"/>
          </a:xfrm>
          <a:prstGeom prst="rect">
            <a:avLst/>
          </a:prstGeom>
          <a:noFill/>
        </p:spPr>
        <p:txBody>
          <a:bodyPr wrap="square" rtlCol="0">
            <a:spAutoFit/>
          </a:bodyPr>
          <a:lstStyle/>
          <a:p>
            <a:pPr eaLnBrk="1" fontAlgn="auto" hangingPunct="1">
              <a:spcBef>
                <a:spcPts val="0"/>
              </a:spcBef>
              <a:spcAft>
                <a:spcPts val="0"/>
              </a:spcAft>
            </a:pPr>
            <a:r>
              <a:rPr lang="en-GB" sz="1800" b="1" dirty="0" smtClean="0">
                <a:solidFill>
                  <a:prstClr val="black"/>
                </a:solidFill>
                <a:latin typeface="Calibri"/>
                <a:ea typeface="+mn-ea"/>
              </a:rPr>
              <a:t>Funding Agreement</a:t>
            </a:r>
            <a:endParaRPr lang="en-GB" sz="1800" b="1" dirty="0">
              <a:solidFill>
                <a:prstClr val="black"/>
              </a:solidFill>
              <a:latin typeface="Calibri"/>
              <a:ea typeface="+mn-ea"/>
            </a:endParaRPr>
          </a:p>
        </p:txBody>
      </p:sp>
      <p:sp>
        <p:nvSpPr>
          <p:cNvPr id="93" name="TextBox 92"/>
          <p:cNvSpPr txBox="1"/>
          <p:nvPr/>
        </p:nvSpPr>
        <p:spPr>
          <a:xfrm>
            <a:off x="3490618" y="2833064"/>
            <a:ext cx="2285310" cy="369332"/>
          </a:xfrm>
          <a:prstGeom prst="rect">
            <a:avLst/>
          </a:prstGeom>
          <a:noFill/>
        </p:spPr>
        <p:txBody>
          <a:bodyPr wrap="square" rtlCol="0">
            <a:spAutoFit/>
          </a:bodyPr>
          <a:lstStyle/>
          <a:p>
            <a:pPr eaLnBrk="1" fontAlgn="auto" hangingPunct="1">
              <a:spcBef>
                <a:spcPts val="0"/>
              </a:spcBef>
              <a:spcAft>
                <a:spcPts val="0"/>
              </a:spcAft>
            </a:pPr>
            <a:r>
              <a:rPr lang="en-GB" sz="1800" b="1" dirty="0" smtClean="0">
                <a:solidFill>
                  <a:prstClr val="black"/>
                </a:solidFill>
                <a:latin typeface="Calibri"/>
                <a:ea typeface="+mn-ea"/>
              </a:rPr>
              <a:t>Scheme of Delegation</a:t>
            </a:r>
            <a:endParaRPr lang="en-GB" sz="1800" b="1" dirty="0">
              <a:solidFill>
                <a:prstClr val="black"/>
              </a:solidFill>
              <a:latin typeface="Calibri"/>
              <a:ea typeface="+mn-ea"/>
            </a:endParaRPr>
          </a:p>
        </p:txBody>
      </p:sp>
      <p:sp>
        <p:nvSpPr>
          <p:cNvPr id="94" name="TextBox 93"/>
          <p:cNvSpPr txBox="1"/>
          <p:nvPr/>
        </p:nvSpPr>
        <p:spPr>
          <a:xfrm>
            <a:off x="3531804" y="3998052"/>
            <a:ext cx="2285310" cy="369332"/>
          </a:xfrm>
          <a:prstGeom prst="rect">
            <a:avLst/>
          </a:prstGeom>
          <a:noFill/>
        </p:spPr>
        <p:txBody>
          <a:bodyPr wrap="square" rtlCol="0">
            <a:spAutoFit/>
          </a:bodyPr>
          <a:lstStyle/>
          <a:p>
            <a:pPr eaLnBrk="1" fontAlgn="auto" hangingPunct="1">
              <a:spcBef>
                <a:spcPts val="0"/>
              </a:spcBef>
              <a:spcAft>
                <a:spcPts val="0"/>
              </a:spcAft>
            </a:pPr>
            <a:r>
              <a:rPr lang="en-GB" sz="1800" b="1" dirty="0" smtClean="0">
                <a:solidFill>
                  <a:prstClr val="black"/>
                </a:solidFill>
                <a:latin typeface="Calibri"/>
                <a:ea typeface="+mn-ea"/>
              </a:rPr>
              <a:t>Scheme of Delegation</a:t>
            </a:r>
            <a:endParaRPr lang="en-GB" sz="1800" b="1" dirty="0">
              <a:solidFill>
                <a:prstClr val="black"/>
              </a:solidFill>
              <a:latin typeface="Calibri"/>
              <a:ea typeface="+mn-ea"/>
            </a:endParaRPr>
          </a:p>
        </p:txBody>
      </p:sp>
      <p:sp>
        <p:nvSpPr>
          <p:cNvPr id="96" name="Rectangle 95"/>
          <p:cNvSpPr/>
          <p:nvPr/>
        </p:nvSpPr>
        <p:spPr>
          <a:xfrm>
            <a:off x="1939641" y="3284984"/>
            <a:ext cx="576063"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eaLnBrk="1" fontAlgn="auto" hangingPunct="1">
              <a:spcBef>
                <a:spcPts val="0"/>
              </a:spcBef>
              <a:spcAft>
                <a:spcPts val="0"/>
              </a:spcAft>
            </a:pPr>
            <a:r>
              <a:rPr lang="en-GB" sz="1800" dirty="0" smtClean="0">
                <a:solidFill>
                  <a:prstClr val="black"/>
                </a:solidFill>
              </a:rPr>
              <a:t>1</a:t>
            </a:r>
            <a:endParaRPr lang="en-GB" sz="1800" dirty="0">
              <a:solidFill>
                <a:prstClr val="black"/>
              </a:solidFill>
            </a:endParaRPr>
          </a:p>
        </p:txBody>
      </p:sp>
      <p:sp>
        <p:nvSpPr>
          <p:cNvPr id="97" name="Rectangle 96"/>
          <p:cNvSpPr/>
          <p:nvPr/>
        </p:nvSpPr>
        <p:spPr>
          <a:xfrm>
            <a:off x="3202585" y="2204864"/>
            <a:ext cx="576063"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eaLnBrk="1" fontAlgn="auto" hangingPunct="1">
              <a:spcBef>
                <a:spcPts val="0"/>
              </a:spcBef>
              <a:spcAft>
                <a:spcPts val="0"/>
              </a:spcAft>
            </a:pPr>
            <a:r>
              <a:rPr lang="en-GB" sz="1800" dirty="0" smtClean="0">
                <a:solidFill>
                  <a:prstClr val="black"/>
                </a:solidFill>
              </a:rPr>
              <a:t>1</a:t>
            </a:r>
            <a:endParaRPr lang="en-GB" sz="1800" dirty="0">
              <a:solidFill>
                <a:prstClr val="black"/>
              </a:solidFill>
            </a:endParaRPr>
          </a:p>
        </p:txBody>
      </p:sp>
      <p:cxnSp>
        <p:nvCxnSpPr>
          <p:cNvPr id="99" name="Straight Arrow Connector 98"/>
          <p:cNvCxnSpPr>
            <a:stCxn id="97" idx="1"/>
            <a:endCxn id="96" idx="0"/>
          </p:cNvCxnSpPr>
          <p:nvPr/>
        </p:nvCxnSpPr>
        <p:spPr>
          <a:xfrm flipH="1">
            <a:off x="2227673" y="2492896"/>
            <a:ext cx="974912" cy="792088"/>
          </a:xfrm>
          <a:prstGeom prst="straightConnector1">
            <a:avLst/>
          </a:prstGeom>
          <a:ln>
            <a:prstDash val="dash"/>
            <a:tailEnd type="arrow"/>
          </a:ln>
        </p:spPr>
        <p:style>
          <a:lnRef idx="2">
            <a:schemeClr val="accent3"/>
          </a:lnRef>
          <a:fillRef idx="0">
            <a:schemeClr val="accent3"/>
          </a:fillRef>
          <a:effectRef idx="1">
            <a:schemeClr val="accent3"/>
          </a:effectRef>
          <a:fontRef idx="minor">
            <a:schemeClr val="tx1"/>
          </a:fontRef>
        </p:style>
      </p:cxnSp>
      <p:sp>
        <p:nvSpPr>
          <p:cNvPr id="100" name="Rectangle 99"/>
          <p:cNvSpPr/>
          <p:nvPr/>
        </p:nvSpPr>
        <p:spPr>
          <a:xfrm>
            <a:off x="932651" y="2106741"/>
            <a:ext cx="1782478" cy="65674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eaLnBrk="1" fontAlgn="auto" hangingPunct="1">
              <a:spcBef>
                <a:spcPts val="0"/>
              </a:spcBef>
              <a:spcAft>
                <a:spcPts val="0"/>
              </a:spcAft>
            </a:pPr>
            <a:r>
              <a:rPr lang="en-GB" sz="1800" dirty="0" smtClean="0">
                <a:solidFill>
                  <a:prstClr val="black"/>
                </a:solidFill>
              </a:rPr>
              <a:t>One Member is a Director</a:t>
            </a:r>
            <a:endParaRPr lang="en-GB" sz="1800" dirty="0">
              <a:solidFill>
                <a:prstClr val="black"/>
              </a:solidFill>
            </a:endParaRPr>
          </a:p>
        </p:txBody>
      </p:sp>
      <p:sp>
        <p:nvSpPr>
          <p:cNvPr id="102" name="Rectangle 101"/>
          <p:cNvSpPr/>
          <p:nvPr/>
        </p:nvSpPr>
        <p:spPr>
          <a:xfrm>
            <a:off x="6304747" y="1377942"/>
            <a:ext cx="1751924" cy="127870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eaLnBrk="1" fontAlgn="auto" hangingPunct="1">
              <a:spcBef>
                <a:spcPts val="0"/>
              </a:spcBef>
              <a:spcAft>
                <a:spcPts val="0"/>
              </a:spcAft>
            </a:pPr>
            <a:r>
              <a:rPr lang="en-GB" sz="1800" dirty="0" smtClean="0">
                <a:solidFill>
                  <a:prstClr val="black"/>
                </a:solidFill>
              </a:rPr>
              <a:t>Directors of the company are also Trustees of the charity</a:t>
            </a:r>
            <a:endParaRPr lang="en-GB" sz="1800" dirty="0">
              <a:solidFill>
                <a:prstClr val="black"/>
              </a:solidFill>
            </a:endParaRPr>
          </a:p>
        </p:txBody>
      </p:sp>
      <p:cxnSp>
        <p:nvCxnSpPr>
          <p:cNvPr id="3" name="Straight Arrow Connector 2"/>
          <p:cNvCxnSpPr>
            <a:stCxn id="22" idx="2"/>
            <a:endCxn id="27" idx="0"/>
          </p:cNvCxnSpPr>
          <p:nvPr/>
        </p:nvCxnSpPr>
        <p:spPr>
          <a:xfrm>
            <a:off x="6357939" y="5274854"/>
            <a:ext cx="1766186" cy="475294"/>
          </a:xfrm>
          <a:prstGeom prst="straightConnector1">
            <a:avLst/>
          </a:prstGeom>
          <a:ln>
            <a:prstDash val="solid"/>
            <a:tailEnd type="arrow"/>
          </a:ln>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7392076" y="3728031"/>
            <a:ext cx="1500505" cy="154682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eaLnBrk="1" fontAlgn="auto" hangingPunct="1">
              <a:spcBef>
                <a:spcPts val="0"/>
              </a:spcBef>
              <a:spcAft>
                <a:spcPts val="0"/>
              </a:spcAft>
            </a:pPr>
            <a:r>
              <a:rPr lang="en-GB" sz="1800" dirty="0" smtClean="0">
                <a:solidFill>
                  <a:prstClr val="black"/>
                </a:solidFill>
              </a:rPr>
              <a:t>This model allows for a federation of Infant/Junior or 2 schools</a:t>
            </a:r>
            <a:endParaRPr lang="en-GB" sz="1800" dirty="0">
              <a:solidFill>
                <a:prstClr val="black"/>
              </a:solidFill>
            </a:endParaRPr>
          </a:p>
        </p:txBody>
      </p:sp>
      <p:sp>
        <p:nvSpPr>
          <p:cNvPr id="36" name="Rectangle 35"/>
          <p:cNvSpPr/>
          <p:nvPr/>
        </p:nvSpPr>
        <p:spPr>
          <a:xfrm>
            <a:off x="107504" y="3032956"/>
            <a:ext cx="1708631" cy="10681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eaLnBrk="1" fontAlgn="auto" hangingPunct="1">
              <a:spcBef>
                <a:spcPts val="0"/>
              </a:spcBef>
              <a:spcAft>
                <a:spcPts val="0"/>
              </a:spcAft>
            </a:pPr>
            <a:r>
              <a:rPr lang="en-GB" sz="1800" dirty="0" smtClean="0">
                <a:solidFill>
                  <a:prstClr val="black"/>
                </a:solidFill>
              </a:rPr>
              <a:t>One Director will be linked to each LGB</a:t>
            </a:r>
            <a:endParaRPr lang="en-GB" sz="1800" dirty="0">
              <a:solidFill>
                <a:prstClr val="black"/>
              </a:solidFill>
            </a:endParaRPr>
          </a:p>
        </p:txBody>
      </p:sp>
    </p:spTree>
    <p:extLst>
      <p:ext uri="{BB962C8B-B14F-4D97-AF65-F5344CB8AC3E}">
        <p14:creationId xmlns:p14="http://schemas.microsoft.com/office/powerpoint/2010/main" val="3893364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3528" y="1052736"/>
            <a:ext cx="8640960" cy="5472608"/>
          </a:xfrm>
        </p:spPr>
        <p:txBody>
          <a:bodyPr/>
          <a:lstStyle/>
          <a:p>
            <a:endParaRPr lang="en-GB" dirty="0"/>
          </a:p>
          <a:p>
            <a:endParaRPr lang="en-GB" dirty="0" smtClean="0"/>
          </a:p>
          <a:p>
            <a:r>
              <a:rPr lang="en-GB" dirty="0" smtClean="0"/>
              <a:t>If your school wants to find out more, please contact </a:t>
            </a:r>
          </a:p>
          <a:p>
            <a:endParaRPr lang="en-GB" dirty="0"/>
          </a:p>
          <a:p>
            <a:endParaRPr lang="en-GB" dirty="0" smtClean="0"/>
          </a:p>
          <a:p>
            <a:pPr marL="1333500" lvl="3" indent="0">
              <a:buNone/>
            </a:pPr>
            <a:r>
              <a:rPr lang="en-GB" dirty="0" smtClean="0"/>
              <a:t>Alison Fiala, Lead School Effectiveness Partner</a:t>
            </a:r>
          </a:p>
          <a:p>
            <a:pPr marL="1333500" lvl="3" indent="0">
              <a:buNone/>
            </a:pPr>
            <a:r>
              <a:rPr lang="en-GB" dirty="0" smtClean="0"/>
              <a:t>Email: </a:t>
            </a:r>
            <a:r>
              <a:rPr lang="en-GB" dirty="0" smtClean="0">
                <a:hlinkClick r:id="rId3"/>
              </a:rPr>
              <a:t>Alison.fiala@essex.gov.uk</a:t>
            </a:r>
            <a:endParaRPr lang="en-GB" dirty="0" smtClean="0"/>
          </a:p>
          <a:p>
            <a:pPr marL="1333500" lvl="3" indent="0">
              <a:buNone/>
            </a:pPr>
            <a:r>
              <a:rPr lang="en-GB" dirty="0" smtClean="0"/>
              <a:t>Mobile; 07768537487</a:t>
            </a:r>
          </a:p>
        </p:txBody>
      </p:sp>
      <p:sp>
        <p:nvSpPr>
          <p:cNvPr id="3" name="Title 2"/>
          <p:cNvSpPr>
            <a:spLocks noGrp="1"/>
          </p:cNvSpPr>
          <p:nvPr>
            <p:ph type="title"/>
          </p:nvPr>
        </p:nvSpPr>
        <p:spPr>
          <a:xfrm>
            <a:off x="467544" y="404664"/>
            <a:ext cx="8208144" cy="720080"/>
          </a:xfrm>
        </p:spPr>
        <p:txBody>
          <a:bodyPr/>
          <a:lstStyle/>
          <a:p>
            <a:r>
              <a:rPr lang="en-GB" sz="2400" dirty="0" smtClean="0">
                <a:solidFill>
                  <a:srgbClr val="0070C0"/>
                </a:solidFill>
              </a:rPr>
              <a:t>EMAT </a:t>
            </a:r>
            <a:br>
              <a:rPr lang="en-GB" sz="2400" dirty="0" smtClean="0">
                <a:solidFill>
                  <a:srgbClr val="0070C0"/>
                </a:solidFill>
              </a:rPr>
            </a:br>
            <a:r>
              <a:rPr lang="en-GB" sz="2400" dirty="0">
                <a:solidFill>
                  <a:srgbClr val="0070C0"/>
                </a:solidFill>
              </a:rPr>
              <a:t/>
            </a:r>
            <a:br>
              <a:rPr lang="en-GB" sz="2400" dirty="0">
                <a:solidFill>
                  <a:srgbClr val="0070C0"/>
                </a:solidFill>
              </a:rPr>
            </a:br>
            <a:r>
              <a:rPr lang="en-GB" sz="2400" dirty="0" smtClean="0">
                <a:solidFill>
                  <a:srgbClr val="0070C0"/>
                </a:solidFill>
              </a:rPr>
              <a:t/>
            </a:r>
            <a:br>
              <a:rPr lang="en-GB" sz="2400" dirty="0" smtClean="0">
                <a:solidFill>
                  <a:srgbClr val="0070C0"/>
                </a:solidFill>
              </a:rPr>
            </a:br>
            <a:r>
              <a:rPr lang="en-GB" sz="2400" dirty="0">
                <a:solidFill>
                  <a:srgbClr val="0070C0"/>
                </a:solidFill>
              </a:rPr>
              <a:t/>
            </a:r>
            <a:br>
              <a:rPr lang="en-GB" sz="2400" dirty="0">
                <a:solidFill>
                  <a:srgbClr val="0070C0"/>
                </a:solidFill>
              </a:rPr>
            </a:br>
            <a:r>
              <a:rPr lang="en-GB" sz="2400" dirty="0" smtClean="0">
                <a:solidFill>
                  <a:srgbClr val="0070C0"/>
                </a:solidFill>
              </a:rPr>
              <a:t/>
            </a:r>
            <a:br>
              <a:rPr lang="en-GB" sz="2400" dirty="0" smtClean="0">
                <a:solidFill>
                  <a:srgbClr val="0070C0"/>
                </a:solidFill>
              </a:rPr>
            </a:br>
            <a:r>
              <a:rPr lang="en-GB" sz="2400" dirty="0" smtClean="0">
                <a:solidFill>
                  <a:srgbClr val="0070C0"/>
                </a:solidFill>
              </a:rPr>
              <a:t/>
            </a:r>
            <a:br>
              <a:rPr lang="en-GB" sz="2400" dirty="0" smtClean="0">
                <a:solidFill>
                  <a:srgbClr val="0070C0"/>
                </a:solidFill>
              </a:rPr>
            </a:br>
            <a:r>
              <a:rPr lang="en-GB" sz="2400" dirty="0">
                <a:solidFill>
                  <a:srgbClr val="0070C0"/>
                </a:solidFill>
              </a:rPr>
              <a:t/>
            </a:r>
            <a:br>
              <a:rPr lang="en-GB" sz="2400" dirty="0">
                <a:solidFill>
                  <a:srgbClr val="0070C0"/>
                </a:solidFill>
              </a:rPr>
            </a:br>
            <a:endParaRPr lang="en-GB" sz="2400" dirty="0">
              <a:solidFill>
                <a:srgbClr val="0070C0"/>
              </a:solidFill>
            </a:endParaRPr>
          </a:p>
        </p:txBody>
      </p:sp>
    </p:spTree>
    <p:extLst>
      <p:ext uri="{BB962C8B-B14F-4D97-AF65-F5344CB8AC3E}">
        <p14:creationId xmlns:p14="http://schemas.microsoft.com/office/powerpoint/2010/main" val="4035610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588224" y="5661248"/>
            <a:ext cx="2448272" cy="119675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3" name="TextBox 2"/>
          <p:cNvSpPr txBox="1"/>
          <p:nvPr/>
        </p:nvSpPr>
        <p:spPr>
          <a:xfrm>
            <a:off x="251520" y="133048"/>
            <a:ext cx="8712968" cy="461665"/>
          </a:xfrm>
          <a:prstGeom prst="rect">
            <a:avLst/>
          </a:prstGeom>
          <a:noFill/>
          <a:ln>
            <a:solidFill>
              <a:srgbClr val="FF0000"/>
            </a:solidFill>
          </a:ln>
        </p:spPr>
        <p:txBody>
          <a:bodyPr wrap="square" rtlCol="0">
            <a:spAutoFit/>
          </a:bodyPr>
          <a:lstStyle/>
          <a:p>
            <a:pPr algn="ctr"/>
            <a:r>
              <a:rPr lang="en-GB" b="1" dirty="0">
                <a:latin typeface="+mn-lt"/>
              </a:rPr>
              <a:t>School-led </a:t>
            </a:r>
            <a:r>
              <a:rPr lang="en-GB" b="1" dirty="0" smtClean="0">
                <a:latin typeface="+mn-lt"/>
              </a:rPr>
              <a:t>Improvement System Update</a:t>
            </a:r>
            <a:endParaRPr lang="en-GB" b="1" dirty="0">
              <a:latin typeface="+mn-lt"/>
            </a:endParaRPr>
          </a:p>
        </p:txBody>
      </p:sp>
      <p:sp>
        <p:nvSpPr>
          <p:cNvPr id="10" name="TextBox 9"/>
          <p:cNvSpPr txBox="1"/>
          <p:nvPr/>
        </p:nvSpPr>
        <p:spPr>
          <a:xfrm>
            <a:off x="251520" y="1052736"/>
            <a:ext cx="4608512" cy="5109091"/>
          </a:xfrm>
          <a:prstGeom prst="rect">
            <a:avLst/>
          </a:prstGeom>
          <a:noFill/>
          <a:ln>
            <a:solidFill>
              <a:srgbClr val="FF0000"/>
            </a:solidFill>
          </a:ln>
        </p:spPr>
        <p:txBody>
          <a:bodyPr wrap="square" rtlCol="0">
            <a:spAutoFit/>
          </a:bodyPr>
          <a:lstStyle/>
          <a:p>
            <a:pPr algn="ctr">
              <a:buFont typeface="Arial" charset="0"/>
              <a:buNone/>
            </a:pPr>
            <a:r>
              <a:rPr lang="en-US" sz="1800" b="1" dirty="0" smtClean="0">
                <a:solidFill>
                  <a:srgbClr val="006B84"/>
                </a:solidFill>
                <a:latin typeface="FS Rufus"/>
                <a:ea typeface="FS Rufus"/>
                <a:cs typeface="FS Rufus"/>
              </a:rPr>
              <a:t>Quadrant Meetings are being established with Leads of Partnerships and TSAs </a:t>
            </a:r>
          </a:p>
          <a:p>
            <a:pPr algn="ctr">
              <a:buFont typeface="Arial" charset="0"/>
              <a:buNone/>
            </a:pPr>
            <a:endParaRPr lang="en-US" sz="1600" b="1" dirty="0">
              <a:solidFill>
                <a:srgbClr val="006B84"/>
              </a:solidFill>
              <a:latin typeface="FS Rufus"/>
              <a:ea typeface="FS Rufus"/>
              <a:cs typeface="FS Rufus"/>
            </a:endParaRPr>
          </a:p>
          <a:p>
            <a:pPr>
              <a:buFont typeface="Arial" charset="0"/>
              <a:buNone/>
            </a:pPr>
            <a:r>
              <a:rPr lang="en-US" sz="1600" b="1" dirty="0">
                <a:solidFill>
                  <a:srgbClr val="006B84"/>
                </a:solidFill>
                <a:latin typeface="FS Rufus"/>
                <a:ea typeface="FS Rufus"/>
                <a:cs typeface="FS Rufus"/>
              </a:rPr>
              <a:t>I</a:t>
            </a:r>
            <a:r>
              <a:rPr lang="en-US" sz="1600" b="1" dirty="0" smtClean="0">
                <a:solidFill>
                  <a:srgbClr val="006B84"/>
                </a:solidFill>
                <a:latin typeface="FS Rufus"/>
                <a:ea typeface="FS Rufus"/>
                <a:cs typeface="FS Rufus"/>
              </a:rPr>
              <a:t>nvitations have been emailed  to Leads of Partnerships and TSAs</a:t>
            </a:r>
          </a:p>
          <a:p>
            <a:pPr>
              <a:buFont typeface="Arial" charset="0"/>
              <a:buNone/>
            </a:pPr>
            <a:endParaRPr lang="en-US" sz="1600" b="1" dirty="0" smtClean="0">
              <a:solidFill>
                <a:srgbClr val="006B84"/>
              </a:solidFill>
              <a:latin typeface="FS Rufus"/>
              <a:ea typeface="FS Rufus"/>
              <a:cs typeface="FS Rufus"/>
            </a:endParaRPr>
          </a:p>
          <a:p>
            <a:pPr marL="285750" indent="-285750">
              <a:buFont typeface="Arial" panose="020B0604020202020204" pitchFamily="34" charset="0"/>
              <a:buChar char="•"/>
            </a:pPr>
            <a:r>
              <a:rPr lang="en-US" sz="1600" b="1" dirty="0" smtClean="0">
                <a:solidFill>
                  <a:srgbClr val="006B84"/>
                </a:solidFill>
                <a:latin typeface="FS Rufus"/>
                <a:ea typeface="FS Rufus"/>
                <a:cs typeface="FS Rufus"/>
              </a:rPr>
              <a:t>North East - 21</a:t>
            </a:r>
            <a:r>
              <a:rPr lang="en-US" sz="1600" b="1" baseline="30000" dirty="0" smtClean="0">
                <a:solidFill>
                  <a:srgbClr val="006B84"/>
                </a:solidFill>
                <a:latin typeface="FS Rufus"/>
                <a:ea typeface="FS Rufus"/>
                <a:cs typeface="FS Rufus"/>
              </a:rPr>
              <a:t>st</a:t>
            </a:r>
            <a:r>
              <a:rPr lang="en-US" sz="1600" b="1" dirty="0" smtClean="0">
                <a:solidFill>
                  <a:srgbClr val="006B84"/>
                </a:solidFill>
                <a:latin typeface="FS Rufus"/>
                <a:ea typeface="FS Rufus"/>
                <a:cs typeface="FS Rufus"/>
              </a:rPr>
              <a:t> March - Priory TSA - 2pm</a:t>
            </a:r>
          </a:p>
          <a:p>
            <a:pPr marL="285750" indent="-285750">
              <a:buFont typeface="Arial" panose="020B0604020202020204" pitchFamily="34" charset="0"/>
              <a:buChar char="•"/>
            </a:pPr>
            <a:r>
              <a:rPr lang="en-US" sz="1600" b="1" dirty="0" smtClean="0">
                <a:solidFill>
                  <a:srgbClr val="006B84"/>
                </a:solidFill>
                <a:latin typeface="FS Rufus"/>
                <a:ea typeface="FS Rufus"/>
                <a:cs typeface="FS Rufus"/>
              </a:rPr>
              <a:t>West  - 26</a:t>
            </a:r>
            <a:r>
              <a:rPr lang="en-US" sz="1600" b="1" baseline="30000" dirty="0" smtClean="0">
                <a:solidFill>
                  <a:srgbClr val="006B84"/>
                </a:solidFill>
                <a:latin typeface="FS Rufus"/>
                <a:ea typeface="FS Rufus"/>
                <a:cs typeface="FS Rufus"/>
              </a:rPr>
              <a:t>th</a:t>
            </a:r>
            <a:r>
              <a:rPr lang="en-US" sz="1600" b="1" dirty="0" smtClean="0">
                <a:solidFill>
                  <a:srgbClr val="006B84"/>
                </a:solidFill>
                <a:latin typeface="FS Rufus"/>
                <a:ea typeface="FS Rufus"/>
                <a:cs typeface="FS Rufus"/>
              </a:rPr>
              <a:t> March Harlow Study Centre 2pm</a:t>
            </a:r>
          </a:p>
          <a:p>
            <a:pPr marL="285750" indent="-285750">
              <a:buFont typeface="Arial" panose="020B0604020202020204" pitchFamily="34" charset="0"/>
              <a:buChar char="•"/>
            </a:pPr>
            <a:r>
              <a:rPr lang="en-US" sz="1600" b="1" dirty="0" smtClean="0">
                <a:solidFill>
                  <a:srgbClr val="006B84"/>
                </a:solidFill>
                <a:latin typeface="FS Rufus"/>
                <a:ea typeface="FS Rufus"/>
                <a:cs typeface="FS Rufus"/>
              </a:rPr>
              <a:t>South - 19</a:t>
            </a:r>
            <a:r>
              <a:rPr lang="en-US" sz="1600" b="1" baseline="30000" dirty="0" smtClean="0">
                <a:solidFill>
                  <a:srgbClr val="006B84"/>
                </a:solidFill>
                <a:latin typeface="FS Rufus"/>
                <a:ea typeface="FS Rufus"/>
                <a:cs typeface="FS Rufus"/>
              </a:rPr>
              <a:t>th</a:t>
            </a:r>
            <a:r>
              <a:rPr lang="en-US" sz="1600" b="1" dirty="0" smtClean="0">
                <a:solidFill>
                  <a:srgbClr val="006B84"/>
                </a:solidFill>
                <a:latin typeface="FS Rufus"/>
                <a:ea typeface="FS Rufus"/>
                <a:cs typeface="FS Rufus"/>
              </a:rPr>
              <a:t> April – Lee Chapel – 10.00am</a:t>
            </a:r>
          </a:p>
          <a:p>
            <a:pPr marL="285750" indent="-285750">
              <a:buFont typeface="Arial" panose="020B0604020202020204" pitchFamily="34" charset="0"/>
              <a:buChar char="•"/>
            </a:pPr>
            <a:r>
              <a:rPr lang="en-US" sz="1600" b="1" dirty="0" smtClean="0">
                <a:solidFill>
                  <a:srgbClr val="006B84"/>
                </a:solidFill>
                <a:latin typeface="FS Rufus"/>
                <a:ea typeface="FS Rufus"/>
                <a:cs typeface="FS Rufus"/>
              </a:rPr>
              <a:t>Mid – 11</a:t>
            </a:r>
            <a:r>
              <a:rPr lang="en-US" sz="1600" b="1" baseline="30000" dirty="0" smtClean="0">
                <a:solidFill>
                  <a:srgbClr val="006B84"/>
                </a:solidFill>
                <a:latin typeface="FS Rufus"/>
                <a:ea typeface="FS Rufus"/>
                <a:cs typeface="FS Rufus"/>
              </a:rPr>
              <a:t>th</a:t>
            </a:r>
            <a:r>
              <a:rPr lang="en-US" sz="1600" b="1" dirty="0" smtClean="0">
                <a:solidFill>
                  <a:srgbClr val="006B84"/>
                </a:solidFill>
                <a:latin typeface="FS Rufus"/>
                <a:ea typeface="FS Rufus"/>
                <a:cs typeface="FS Rufus"/>
              </a:rPr>
              <a:t> May – Chelmer Valley – 9.00am</a:t>
            </a:r>
          </a:p>
          <a:p>
            <a:pPr marL="285750" indent="-285750">
              <a:buFont typeface="Arial" panose="020B0604020202020204" pitchFamily="34" charset="0"/>
              <a:buChar char="•"/>
            </a:pPr>
            <a:endParaRPr lang="en-US" sz="1600" b="1" dirty="0">
              <a:solidFill>
                <a:srgbClr val="006B84"/>
              </a:solidFill>
              <a:latin typeface="FS Rufus"/>
              <a:ea typeface="FS Rufus"/>
              <a:cs typeface="FS Rufus"/>
            </a:endParaRPr>
          </a:p>
          <a:p>
            <a:r>
              <a:rPr lang="en-US" sz="1600" b="1" dirty="0" smtClean="0">
                <a:solidFill>
                  <a:srgbClr val="006B84"/>
                </a:solidFill>
                <a:latin typeface="FS Rufus"/>
                <a:ea typeface="FS Rufus"/>
                <a:cs typeface="FS Rufus"/>
              </a:rPr>
              <a:t>Meetings will also be attended by representatives from</a:t>
            </a:r>
          </a:p>
          <a:p>
            <a:r>
              <a:rPr lang="en-US" sz="1600" b="1" dirty="0" smtClean="0">
                <a:solidFill>
                  <a:srgbClr val="006B84"/>
                </a:solidFill>
                <a:latin typeface="FS Rufus"/>
                <a:ea typeface="FS Rufus"/>
                <a:cs typeface="FS Rufus"/>
              </a:rPr>
              <a:t>LA</a:t>
            </a:r>
          </a:p>
          <a:p>
            <a:r>
              <a:rPr lang="en-US" sz="1600" b="1" dirty="0" smtClean="0">
                <a:solidFill>
                  <a:srgbClr val="006B84"/>
                </a:solidFill>
                <a:latin typeface="FS Rufus"/>
                <a:ea typeface="FS Rufus"/>
                <a:cs typeface="FS Rufus"/>
              </a:rPr>
              <a:t>EPHA</a:t>
            </a:r>
          </a:p>
          <a:p>
            <a:r>
              <a:rPr lang="en-US" sz="1600" b="1" dirty="0" smtClean="0">
                <a:solidFill>
                  <a:srgbClr val="006B84"/>
                </a:solidFill>
                <a:latin typeface="FS Rufus"/>
                <a:ea typeface="FS Rufus"/>
                <a:cs typeface="FS Rufus"/>
              </a:rPr>
              <a:t>ASHE</a:t>
            </a:r>
          </a:p>
          <a:p>
            <a:r>
              <a:rPr lang="en-US" sz="1600" b="1" dirty="0" smtClean="0">
                <a:solidFill>
                  <a:srgbClr val="006B84"/>
                </a:solidFill>
                <a:latin typeface="FS Rufus"/>
                <a:ea typeface="FS Rufus"/>
                <a:cs typeface="FS Rufus"/>
              </a:rPr>
              <a:t>INCLUSION</a:t>
            </a:r>
          </a:p>
          <a:p>
            <a:endParaRPr lang="en-US" sz="1600" b="1" dirty="0" smtClean="0">
              <a:solidFill>
                <a:srgbClr val="006B84"/>
              </a:solidFill>
              <a:latin typeface="FS Rufus"/>
              <a:ea typeface="FS Rufus"/>
              <a:cs typeface="FS Rufus"/>
            </a:endParaRPr>
          </a:p>
        </p:txBody>
      </p:sp>
      <p:sp>
        <p:nvSpPr>
          <p:cNvPr id="11" name="TextBox 10"/>
          <p:cNvSpPr txBox="1"/>
          <p:nvPr/>
        </p:nvSpPr>
        <p:spPr>
          <a:xfrm>
            <a:off x="5064237" y="1914510"/>
            <a:ext cx="3637698" cy="3385542"/>
          </a:xfrm>
          <a:prstGeom prst="rect">
            <a:avLst/>
          </a:prstGeom>
          <a:noFill/>
          <a:ln>
            <a:solidFill>
              <a:srgbClr val="FF0000"/>
            </a:solidFill>
          </a:ln>
        </p:spPr>
        <p:txBody>
          <a:bodyPr wrap="square" rtlCol="0">
            <a:spAutoFit/>
          </a:bodyPr>
          <a:lstStyle/>
          <a:p>
            <a:pPr algn="ctr">
              <a:buFont typeface="Arial" charset="0"/>
              <a:buNone/>
            </a:pPr>
            <a:r>
              <a:rPr lang="en-US" sz="1800" b="1" dirty="0" smtClean="0">
                <a:solidFill>
                  <a:srgbClr val="006B84"/>
                </a:solidFill>
                <a:latin typeface="FS Rufus"/>
                <a:ea typeface="FS Rufus"/>
                <a:cs typeface="FS Rufus"/>
              </a:rPr>
              <a:t>Peer Review Case Studies</a:t>
            </a:r>
          </a:p>
          <a:p>
            <a:pPr algn="ctr">
              <a:buFont typeface="Arial" charset="0"/>
              <a:buNone/>
            </a:pPr>
            <a:endParaRPr lang="en-US" sz="1800" b="1" dirty="0">
              <a:solidFill>
                <a:srgbClr val="006B84"/>
              </a:solidFill>
              <a:latin typeface="FS Rufus"/>
              <a:ea typeface="FS Rufus"/>
              <a:cs typeface="FS Rufus"/>
            </a:endParaRPr>
          </a:p>
          <a:p>
            <a:pPr algn="ctr">
              <a:buFont typeface="Arial" charset="0"/>
              <a:buNone/>
            </a:pPr>
            <a:r>
              <a:rPr lang="en-US" sz="1800" b="1" dirty="0" smtClean="0">
                <a:solidFill>
                  <a:srgbClr val="006B84"/>
                </a:solidFill>
                <a:latin typeface="FS Rufus"/>
                <a:ea typeface="FS Rufus"/>
                <a:cs typeface="FS Rufus"/>
              </a:rPr>
              <a:t>Leads of Partnerships have been emailed about the opportunity to share their partnerships good practice in Peer Review across the county by writing a short case study for which there is £2000 available</a:t>
            </a:r>
          </a:p>
          <a:p>
            <a:pPr algn="ctr">
              <a:buFont typeface="Arial" charset="0"/>
              <a:buNone/>
            </a:pPr>
            <a:endParaRPr lang="en-US" sz="1800" b="1" dirty="0">
              <a:solidFill>
                <a:srgbClr val="006B84"/>
              </a:solidFill>
              <a:latin typeface="FS Rufus"/>
              <a:ea typeface="FS Rufus"/>
              <a:cs typeface="FS Rufus"/>
            </a:endParaRPr>
          </a:p>
          <a:p>
            <a:pPr>
              <a:buFont typeface="Arial" charset="0"/>
              <a:buNone/>
            </a:pPr>
            <a:endParaRPr lang="en-US" sz="1600" b="1" dirty="0" smtClean="0">
              <a:solidFill>
                <a:srgbClr val="006B84"/>
              </a:solidFill>
              <a:latin typeface="FS Rufus"/>
              <a:ea typeface="FS Rufus"/>
              <a:cs typeface="FS Rufus"/>
            </a:endParaRPr>
          </a:p>
        </p:txBody>
      </p:sp>
    </p:spTree>
    <p:extLst>
      <p:ext uri="{BB962C8B-B14F-4D97-AF65-F5344CB8AC3E}">
        <p14:creationId xmlns:p14="http://schemas.microsoft.com/office/powerpoint/2010/main" val="2063196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085" r="25338" b="12848"/>
          <a:stretch/>
        </p:blipFill>
        <p:spPr bwMode="auto">
          <a:xfrm>
            <a:off x="251520" y="1124744"/>
            <a:ext cx="8674747" cy="457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94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72816"/>
            <a:ext cx="8208144" cy="2160240"/>
          </a:xfrm>
        </p:spPr>
        <p:txBody>
          <a:bodyPr/>
          <a:lstStyle/>
          <a:p>
            <a:r>
              <a:rPr lang="en-GB" dirty="0"/>
              <a:t>School-led SEND:  the developing mainstream strategy</a:t>
            </a:r>
          </a:p>
        </p:txBody>
      </p:sp>
      <p:sp>
        <p:nvSpPr>
          <p:cNvPr id="4" name="Text Placeholder 3"/>
          <p:cNvSpPr>
            <a:spLocks noGrp="1"/>
          </p:cNvSpPr>
          <p:nvPr>
            <p:ph type="body" sz="quarter" idx="11"/>
          </p:nvPr>
        </p:nvSpPr>
        <p:spPr>
          <a:xfrm>
            <a:off x="467544" y="4365104"/>
            <a:ext cx="8208144" cy="936104"/>
          </a:xfrm>
        </p:spPr>
        <p:txBody>
          <a:bodyPr/>
          <a:lstStyle/>
          <a:p>
            <a:r>
              <a:rPr lang="en-GB" dirty="0" smtClean="0"/>
              <a:t>Ruth Sturdy</a:t>
            </a:r>
            <a:endParaRPr lang="en-GB" dirty="0"/>
          </a:p>
        </p:txBody>
      </p:sp>
    </p:spTree>
    <p:extLst>
      <p:ext uri="{BB962C8B-B14F-4D97-AF65-F5344CB8AC3E}">
        <p14:creationId xmlns:p14="http://schemas.microsoft.com/office/powerpoint/2010/main" val="2742988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484784"/>
            <a:ext cx="8208144" cy="3476600"/>
          </a:xfrm>
        </p:spPr>
        <p:txBody>
          <a:bodyPr/>
          <a:lstStyle/>
          <a:p>
            <a:r>
              <a:rPr lang="en-GB" dirty="0" smtClean="0"/>
              <a:t>Updates:</a:t>
            </a:r>
            <a:br>
              <a:rPr lang="en-GB" dirty="0" smtClean="0"/>
            </a:br>
            <a:r>
              <a:rPr lang="en-GB" dirty="0" smtClean="0"/>
              <a:t/>
            </a:r>
            <a:br>
              <a:rPr lang="en-GB" dirty="0" smtClean="0"/>
            </a:br>
            <a:r>
              <a:rPr lang="en-GB" dirty="0" smtClean="0"/>
              <a:t>- Small </a:t>
            </a:r>
            <a:r>
              <a:rPr lang="en-GB" dirty="0"/>
              <a:t>S</a:t>
            </a:r>
            <a:r>
              <a:rPr lang="en-GB" dirty="0" smtClean="0"/>
              <a:t>chools Strategy</a:t>
            </a:r>
            <a:br>
              <a:rPr lang="en-GB" dirty="0" smtClean="0"/>
            </a:br>
            <a:r>
              <a:rPr lang="en-GB" dirty="0" smtClean="0"/>
              <a:t>- EMAT</a:t>
            </a:r>
            <a:br>
              <a:rPr lang="en-GB" dirty="0" smtClean="0"/>
            </a:br>
            <a:r>
              <a:rPr lang="en-GB" dirty="0" smtClean="0"/>
              <a:t>- FFT School Subscriptions</a:t>
            </a:r>
            <a:br>
              <a:rPr lang="en-GB" dirty="0" smtClean="0"/>
            </a:br>
            <a:r>
              <a:rPr lang="en-GB" dirty="0" smtClean="0"/>
              <a:t/>
            </a:r>
            <a:br>
              <a:rPr lang="en-GB" dirty="0" smtClean="0"/>
            </a:br>
            <a:endParaRPr lang="en-GB" dirty="0"/>
          </a:p>
        </p:txBody>
      </p:sp>
    </p:spTree>
    <p:extLst>
      <p:ext uri="{BB962C8B-B14F-4D97-AF65-F5344CB8AC3E}">
        <p14:creationId xmlns:p14="http://schemas.microsoft.com/office/powerpoint/2010/main" val="2571335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3528" y="1268760"/>
            <a:ext cx="8640960" cy="5256584"/>
          </a:xfrm>
        </p:spPr>
        <p:txBody>
          <a:bodyPr/>
          <a:lstStyle/>
          <a:p>
            <a:pPr marL="0" indent="0">
              <a:buNone/>
            </a:pPr>
            <a:r>
              <a:rPr lang="en-GB" b="1" dirty="0" smtClean="0"/>
              <a:t>Initial recommendations included: </a:t>
            </a:r>
            <a:endParaRPr lang="en-GB" dirty="0"/>
          </a:p>
          <a:p>
            <a:pPr lvl="0"/>
            <a:r>
              <a:rPr lang="en-GB" dirty="0"/>
              <a:t>Carry out a risk assessment of schools using budget projections and pupil numbers</a:t>
            </a:r>
          </a:p>
          <a:p>
            <a:pPr lvl="0"/>
            <a:r>
              <a:rPr lang="en-GB" dirty="0"/>
              <a:t>Pilot school based reviews with a subset of small schools to inform ECC and the Diocese on the specific issues facing the schools in the next 2 years and make recommendations to support schools to be sustainable in the future</a:t>
            </a:r>
          </a:p>
          <a:p>
            <a:pPr lvl="0"/>
            <a:r>
              <a:rPr lang="en-GB" dirty="0"/>
              <a:t>Produce an options paper summarising structured solutions and, where no sustainable options exist, the process for consultation on closure (as last resort). </a:t>
            </a:r>
          </a:p>
          <a:p>
            <a:pPr lvl="0"/>
            <a:r>
              <a:rPr lang="en-GB" dirty="0"/>
              <a:t>Provide a process map for each option with implications for ECC, the school and the wider community</a:t>
            </a:r>
          </a:p>
          <a:p>
            <a:pPr lvl="0"/>
            <a:r>
              <a:rPr lang="en-GB" dirty="0"/>
              <a:t>Communicate the review findings with all schools and send a letter to the </a:t>
            </a:r>
            <a:r>
              <a:rPr lang="en-GB" dirty="0" smtClean="0"/>
              <a:t>LA </a:t>
            </a:r>
            <a:r>
              <a:rPr lang="en-GB" dirty="0"/>
              <a:t>maintained schools in the review</a:t>
            </a:r>
            <a:r>
              <a:rPr lang="en-GB" dirty="0" smtClean="0"/>
              <a:t>.</a:t>
            </a:r>
          </a:p>
          <a:p>
            <a:pPr marL="0" lvl="0" indent="0">
              <a:buNone/>
            </a:pPr>
            <a:endParaRPr lang="en-GB" dirty="0"/>
          </a:p>
          <a:p>
            <a:pPr marL="0" indent="0">
              <a:buNone/>
            </a:pPr>
            <a:r>
              <a:rPr lang="en-GB" dirty="0" smtClean="0">
                <a:solidFill>
                  <a:srgbClr val="0070C0"/>
                </a:solidFill>
              </a:rPr>
              <a:t>In January five representative </a:t>
            </a:r>
            <a:r>
              <a:rPr lang="en-GB" dirty="0" err="1" smtClean="0">
                <a:solidFill>
                  <a:srgbClr val="0070C0"/>
                </a:solidFill>
              </a:rPr>
              <a:t>headteachers</a:t>
            </a:r>
            <a:r>
              <a:rPr lang="en-GB" dirty="0">
                <a:solidFill>
                  <a:srgbClr val="0070C0"/>
                </a:solidFill>
              </a:rPr>
              <a:t> </a:t>
            </a:r>
            <a:r>
              <a:rPr lang="en-GB" dirty="0" smtClean="0">
                <a:solidFill>
                  <a:srgbClr val="0070C0"/>
                </a:solidFill>
              </a:rPr>
              <a:t>(from </a:t>
            </a:r>
            <a:r>
              <a:rPr lang="en-GB" dirty="0">
                <a:solidFill>
                  <a:srgbClr val="0070C0"/>
                </a:solidFill>
              </a:rPr>
              <a:t>faith and non-faith schools) </a:t>
            </a:r>
            <a:r>
              <a:rPr lang="en-GB" dirty="0" smtClean="0">
                <a:solidFill>
                  <a:srgbClr val="0070C0"/>
                </a:solidFill>
              </a:rPr>
              <a:t>joined the </a:t>
            </a:r>
            <a:r>
              <a:rPr lang="en-GB" dirty="0">
                <a:solidFill>
                  <a:srgbClr val="0070C0"/>
                </a:solidFill>
              </a:rPr>
              <a:t>strategy group to </a:t>
            </a:r>
            <a:r>
              <a:rPr lang="en-GB" dirty="0" smtClean="0">
                <a:solidFill>
                  <a:srgbClr val="0070C0"/>
                </a:solidFill>
              </a:rPr>
              <a:t>add to the make </a:t>
            </a:r>
            <a:r>
              <a:rPr lang="en-GB" dirty="0">
                <a:solidFill>
                  <a:srgbClr val="0070C0"/>
                </a:solidFill>
              </a:rPr>
              <a:t>further recommendations </a:t>
            </a:r>
            <a:endParaRPr lang="en-GB" dirty="0" smtClean="0">
              <a:solidFill>
                <a:srgbClr val="0070C0"/>
              </a:solidFill>
            </a:endParaRPr>
          </a:p>
        </p:txBody>
      </p:sp>
      <p:sp>
        <p:nvSpPr>
          <p:cNvPr id="3" name="Title 2"/>
          <p:cNvSpPr>
            <a:spLocks noGrp="1"/>
          </p:cNvSpPr>
          <p:nvPr>
            <p:ph type="title"/>
          </p:nvPr>
        </p:nvSpPr>
        <p:spPr>
          <a:xfrm>
            <a:off x="467544" y="404664"/>
            <a:ext cx="8208144" cy="720080"/>
          </a:xfrm>
        </p:spPr>
        <p:txBody>
          <a:bodyPr/>
          <a:lstStyle/>
          <a:p>
            <a:r>
              <a:rPr lang="en-GB" sz="2400" dirty="0">
                <a:solidFill>
                  <a:srgbClr val="0070C0"/>
                </a:solidFill>
              </a:rPr>
              <a:t>Small Schools in Essex – A strategy to sustain small schools serving communities across Essex</a:t>
            </a:r>
          </a:p>
        </p:txBody>
      </p:sp>
    </p:spTree>
    <p:extLst>
      <p:ext uri="{BB962C8B-B14F-4D97-AF65-F5344CB8AC3E}">
        <p14:creationId xmlns:p14="http://schemas.microsoft.com/office/powerpoint/2010/main" val="3995701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07504" y="908720"/>
            <a:ext cx="9036496" cy="5616624"/>
          </a:xfrm>
        </p:spPr>
        <p:txBody>
          <a:bodyPr/>
          <a:lstStyle/>
          <a:p>
            <a:r>
              <a:rPr lang="en-GB" dirty="0" smtClean="0"/>
              <a:t>The </a:t>
            </a:r>
            <a:r>
              <a:rPr lang="en-GB" dirty="0"/>
              <a:t>financial and census data held by the Local Authority was, in most cases, out of date</a:t>
            </a:r>
            <a:r>
              <a:rPr lang="en-GB" dirty="0" smtClean="0"/>
              <a:t>. The LA was able to have a more accurate picture of the school’s financial position and numbers on roll following the school based meeting.</a:t>
            </a:r>
          </a:p>
          <a:p>
            <a:r>
              <a:rPr lang="en-GB" dirty="0" smtClean="0"/>
              <a:t>Some </a:t>
            </a:r>
            <a:r>
              <a:rPr lang="en-GB" dirty="0"/>
              <a:t>schools have inherited unworkable </a:t>
            </a:r>
            <a:r>
              <a:rPr lang="en-GB" dirty="0" smtClean="0"/>
              <a:t>PANs (eg 11 or 19) schools were reminded how to amend this.</a:t>
            </a:r>
          </a:p>
          <a:p>
            <a:r>
              <a:rPr lang="en-GB" dirty="0" smtClean="0"/>
              <a:t>Recruitment </a:t>
            </a:r>
            <a:r>
              <a:rPr lang="en-GB" dirty="0"/>
              <a:t>is very </a:t>
            </a:r>
            <a:r>
              <a:rPr lang="en-GB" dirty="0" smtClean="0"/>
              <a:t>difficult for most of the schools, </a:t>
            </a:r>
            <a:r>
              <a:rPr lang="en-GB" dirty="0"/>
              <a:t>as teachers are often unwilling to teach mixed-age </a:t>
            </a:r>
            <a:r>
              <a:rPr lang="en-GB" dirty="0" smtClean="0"/>
              <a:t>classes, sometimes spanning key stages, and take on several leadership roles. </a:t>
            </a:r>
            <a:endParaRPr lang="en-GB" dirty="0"/>
          </a:p>
          <a:p>
            <a:r>
              <a:rPr lang="en-GB" dirty="0" smtClean="0"/>
              <a:t>Catchment </a:t>
            </a:r>
            <a:r>
              <a:rPr lang="en-GB" dirty="0"/>
              <a:t>areas can be </a:t>
            </a:r>
            <a:r>
              <a:rPr lang="en-GB" dirty="0" smtClean="0"/>
              <a:t>fluid attracting, in some schools, a higher proportion out of catchment than their own catchment. This works both ways, however makes future sustainability a vulnerability.</a:t>
            </a:r>
          </a:p>
          <a:p>
            <a:r>
              <a:rPr lang="en-GB" dirty="0" smtClean="0"/>
              <a:t>Small </a:t>
            </a:r>
            <a:r>
              <a:rPr lang="en-GB" dirty="0"/>
              <a:t>schools often have a lack of </a:t>
            </a:r>
            <a:r>
              <a:rPr lang="en-GB" dirty="0" smtClean="0"/>
              <a:t>good pre-school local provision, this can impact on parental choice, they may be in the catchment, but as the pre-school was out of catchment, the children went to the school attached to the pre-school.</a:t>
            </a:r>
          </a:p>
          <a:p>
            <a:r>
              <a:rPr lang="en-GB" dirty="0"/>
              <a:t>T</a:t>
            </a:r>
            <a:r>
              <a:rPr lang="en-GB" dirty="0" smtClean="0"/>
              <a:t>here </a:t>
            </a:r>
            <a:r>
              <a:rPr lang="en-GB" dirty="0"/>
              <a:t>is an issue around publicity and awareness of small </a:t>
            </a:r>
            <a:r>
              <a:rPr lang="en-GB" dirty="0" smtClean="0"/>
              <a:t>schools in all pre-school providers for parents to hear about the benefits of  educating their child at the local school.</a:t>
            </a:r>
          </a:p>
          <a:p>
            <a:r>
              <a:rPr lang="en-GB" dirty="0" smtClean="0"/>
              <a:t>All schools commented on the increase in the number of children with SEND and EHCP, the crippling costs of finding the first £6000 for each and the lack of expertise within the staff to meet their needs, including an accredited SENCO.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a:p>
            <a:endParaRPr lang="en-GB" dirty="0"/>
          </a:p>
          <a:p>
            <a:endParaRPr lang="en-GB" dirty="0" smtClean="0"/>
          </a:p>
          <a:p>
            <a:endParaRPr lang="en-GB" dirty="0"/>
          </a:p>
          <a:p>
            <a:endParaRPr lang="en-GB" dirty="0" smtClean="0"/>
          </a:p>
          <a:p>
            <a:r>
              <a:rPr lang="en-GB" dirty="0" smtClean="0"/>
              <a:t/>
            </a:r>
            <a:br>
              <a:rPr lang="en-GB" dirty="0" smtClean="0"/>
            </a:br>
            <a:r>
              <a:rPr lang="en-GB" dirty="0" smtClean="0"/>
              <a:t/>
            </a:r>
            <a:br>
              <a:rPr lang="en-GB" dirty="0" smtClean="0"/>
            </a:br>
            <a:endParaRPr lang="en-GB" dirty="0" smtClean="0"/>
          </a:p>
          <a:p>
            <a:pPr marL="0" indent="0">
              <a:buNone/>
            </a:pPr>
            <a:endParaRPr lang="en-GB" dirty="0"/>
          </a:p>
          <a:p>
            <a:pPr marL="0" indent="0">
              <a:buNone/>
            </a:pPr>
            <a:endParaRPr lang="en-GB" dirty="0"/>
          </a:p>
        </p:txBody>
      </p:sp>
      <p:sp>
        <p:nvSpPr>
          <p:cNvPr id="3" name="Title 2"/>
          <p:cNvSpPr>
            <a:spLocks noGrp="1"/>
          </p:cNvSpPr>
          <p:nvPr>
            <p:ph type="title"/>
          </p:nvPr>
        </p:nvSpPr>
        <p:spPr>
          <a:xfrm>
            <a:off x="467544" y="404664"/>
            <a:ext cx="8208144" cy="504056"/>
          </a:xfrm>
        </p:spPr>
        <p:txBody>
          <a:bodyPr/>
          <a:lstStyle/>
          <a:p>
            <a:r>
              <a:rPr lang="en-GB" sz="2400" dirty="0">
                <a:solidFill>
                  <a:srgbClr val="0070C0"/>
                </a:solidFill>
              </a:rPr>
              <a:t>Key messages arising from the school based reviews:</a:t>
            </a:r>
          </a:p>
        </p:txBody>
      </p:sp>
    </p:spTree>
    <p:extLst>
      <p:ext uri="{BB962C8B-B14F-4D97-AF65-F5344CB8AC3E}">
        <p14:creationId xmlns:p14="http://schemas.microsoft.com/office/powerpoint/2010/main" val="1268642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3528" y="908720"/>
            <a:ext cx="8712968" cy="5616624"/>
          </a:xfrm>
        </p:spPr>
        <p:txBody>
          <a:bodyPr/>
          <a:lstStyle/>
          <a:p>
            <a:r>
              <a:rPr lang="en-GB" dirty="0" smtClean="0"/>
              <a:t>One </a:t>
            </a:r>
            <a:r>
              <a:rPr lang="en-GB" dirty="0"/>
              <a:t>strength identified was that of governance, with many committed and determined governors supporting their schools</a:t>
            </a:r>
            <a:r>
              <a:rPr lang="en-GB" dirty="0" smtClean="0"/>
              <a:t>.</a:t>
            </a:r>
          </a:p>
          <a:p>
            <a:r>
              <a:rPr lang="en-GB" dirty="0"/>
              <a:t>Many of the schools are using creative strategies to protect and sustain their funding. </a:t>
            </a:r>
            <a:r>
              <a:rPr lang="en-GB" dirty="0" smtClean="0"/>
              <a:t>They had made efficiencies but were concerned about the NFF proposals to reduce the lump sum. There </a:t>
            </a:r>
            <a:r>
              <a:rPr lang="en-GB" dirty="0"/>
              <a:t>are some excellent staff in these schools, including the headteacher, but often teaching staff at a higher cost as they often have long service</a:t>
            </a:r>
            <a:r>
              <a:rPr lang="en-GB" dirty="0" smtClean="0"/>
              <a:t>.</a:t>
            </a:r>
          </a:p>
          <a:p>
            <a:r>
              <a:rPr lang="en-GB" dirty="0"/>
              <a:t>Some of the schools visited have been unable to access grants that should help their financial positon. </a:t>
            </a:r>
            <a:r>
              <a:rPr lang="en-GB" dirty="0" smtClean="0"/>
              <a:t>2 schools </a:t>
            </a:r>
            <a:r>
              <a:rPr lang="en-GB" dirty="0"/>
              <a:t>were supported with how to get </a:t>
            </a:r>
            <a:r>
              <a:rPr lang="en-GB" dirty="0" smtClean="0"/>
              <a:t>instant help.</a:t>
            </a:r>
          </a:p>
          <a:p>
            <a:r>
              <a:rPr lang="en-GB" dirty="0" smtClean="0"/>
              <a:t>For many of the reviews, the discussion about sustainability and options for a structural change was a welcomed part of the meeting. All said they benefit from their local SLIS partnerships, however questioned sustainability without funding.</a:t>
            </a:r>
          </a:p>
          <a:p>
            <a:r>
              <a:rPr lang="en-GB" dirty="0" smtClean="0"/>
              <a:t>One </a:t>
            </a:r>
            <a:r>
              <a:rPr lang="en-GB" dirty="0"/>
              <a:t>solution </a:t>
            </a:r>
            <a:r>
              <a:rPr lang="en-GB" dirty="0" smtClean="0"/>
              <a:t>, which is on the increase in Essex and other LAs, is federation. sometimes initially ‘soft’ to test out the partnership arrangements and more formally  would be a ‘hard’ federation. The vision in Essex is Schools-led School Improvement and collaborative partnership</a:t>
            </a:r>
            <a:r>
              <a:rPr lang="en-GB" dirty="0"/>
              <a:t>, but not necessarily through joining a Multi Academy Trust – indeed, some small schools </a:t>
            </a:r>
            <a:r>
              <a:rPr lang="en-GB" dirty="0" smtClean="0"/>
              <a:t>reported they are unable </a:t>
            </a:r>
            <a:r>
              <a:rPr lang="en-GB" dirty="0"/>
              <a:t>to find a MAT that they can </a:t>
            </a:r>
            <a:r>
              <a:rPr lang="en-GB" dirty="0" smtClean="0"/>
              <a:t>join because of financial risk.</a:t>
            </a:r>
          </a:p>
          <a:p>
            <a:r>
              <a:rPr lang="en-GB" dirty="0" smtClean="0"/>
              <a:t>A major concern is the increasing  </a:t>
            </a:r>
            <a:r>
              <a:rPr lang="en-GB" dirty="0"/>
              <a:t>workload when, for example, an Executive Headteacher is appointed to lead two or more </a:t>
            </a:r>
            <a:r>
              <a:rPr lang="en-GB" dirty="0" smtClean="0"/>
              <a:t>schools</a:t>
            </a:r>
            <a:r>
              <a:rPr lang="en-GB" dirty="0"/>
              <a:t> </a:t>
            </a:r>
            <a:r>
              <a:rPr lang="en-GB" dirty="0" smtClean="0"/>
              <a:t>and the impact on all staff.</a:t>
            </a:r>
            <a:endParaRPr lang="en-GB" dirty="0"/>
          </a:p>
          <a:p>
            <a:endParaRPr lang="en-GB" dirty="0" smtClean="0"/>
          </a:p>
          <a:p>
            <a:pPr marL="0" indent="0">
              <a:buNone/>
            </a:pPr>
            <a:endParaRPr lang="en-GB" dirty="0"/>
          </a:p>
          <a:p>
            <a:pPr marL="0" indent="0">
              <a:buNone/>
            </a:pPr>
            <a:endParaRPr lang="en-GB" dirty="0"/>
          </a:p>
        </p:txBody>
      </p:sp>
      <p:sp>
        <p:nvSpPr>
          <p:cNvPr id="3" name="Title 2"/>
          <p:cNvSpPr>
            <a:spLocks noGrp="1"/>
          </p:cNvSpPr>
          <p:nvPr>
            <p:ph type="title"/>
          </p:nvPr>
        </p:nvSpPr>
        <p:spPr>
          <a:xfrm>
            <a:off x="467544" y="404664"/>
            <a:ext cx="8208144" cy="504056"/>
          </a:xfrm>
        </p:spPr>
        <p:txBody>
          <a:bodyPr/>
          <a:lstStyle/>
          <a:p>
            <a:r>
              <a:rPr lang="en-GB" sz="2400" dirty="0">
                <a:solidFill>
                  <a:srgbClr val="0070C0"/>
                </a:solidFill>
              </a:rPr>
              <a:t>Key messages arising from the school based reviews:</a:t>
            </a:r>
          </a:p>
        </p:txBody>
      </p:sp>
    </p:spTree>
    <p:extLst>
      <p:ext uri="{BB962C8B-B14F-4D97-AF65-F5344CB8AC3E}">
        <p14:creationId xmlns:p14="http://schemas.microsoft.com/office/powerpoint/2010/main" val="3007994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7544" y="1700808"/>
            <a:ext cx="7992888" cy="4896545"/>
          </a:xfrm>
        </p:spPr>
        <p:txBody>
          <a:bodyPr/>
          <a:lstStyle/>
          <a:p>
            <a:endParaRPr lang="en-GB" sz="2400" dirty="0" smtClean="0"/>
          </a:p>
          <a:p>
            <a:r>
              <a:rPr lang="en-GB" sz="2400" dirty="0" smtClean="0"/>
              <a:t>Education Restructure</a:t>
            </a:r>
          </a:p>
          <a:p>
            <a:pPr marL="0" indent="0">
              <a:buNone/>
            </a:pPr>
            <a:endParaRPr lang="en-GB" sz="2400" dirty="0" smtClean="0"/>
          </a:p>
          <a:p>
            <a:r>
              <a:rPr lang="en-GB" sz="2400" dirty="0" smtClean="0"/>
              <a:t>School-led </a:t>
            </a:r>
            <a:r>
              <a:rPr lang="en-GB" sz="2400" dirty="0"/>
              <a:t>SEND:  the developing mainstream </a:t>
            </a:r>
            <a:r>
              <a:rPr lang="en-GB" sz="2400" dirty="0" smtClean="0"/>
              <a:t>strategy</a:t>
            </a:r>
          </a:p>
          <a:p>
            <a:pPr marL="0" indent="0">
              <a:buNone/>
            </a:pPr>
            <a:endParaRPr lang="en-GB" sz="2400" dirty="0"/>
          </a:p>
          <a:p>
            <a:r>
              <a:rPr lang="en-GB" sz="2400" dirty="0"/>
              <a:t> </a:t>
            </a:r>
            <a:r>
              <a:rPr lang="en-GB" sz="2400" dirty="0" smtClean="0"/>
              <a:t>Updates:</a:t>
            </a:r>
          </a:p>
          <a:p>
            <a:pPr lvl="1"/>
            <a:r>
              <a:rPr lang="en-GB" sz="2400" dirty="0" smtClean="0"/>
              <a:t>Small Schools Strategy</a:t>
            </a:r>
          </a:p>
          <a:p>
            <a:pPr lvl="1"/>
            <a:r>
              <a:rPr lang="en-GB" sz="2400" dirty="0" smtClean="0"/>
              <a:t>EMAT</a:t>
            </a:r>
          </a:p>
          <a:p>
            <a:pPr lvl="1"/>
            <a:r>
              <a:rPr lang="en-GB" sz="2400" dirty="0" smtClean="0"/>
              <a:t>FFT school and partnership subscriptions</a:t>
            </a:r>
          </a:p>
          <a:p>
            <a:endParaRPr lang="en-GB" sz="2400" dirty="0"/>
          </a:p>
        </p:txBody>
      </p:sp>
      <p:sp>
        <p:nvSpPr>
          <p:cNvPr id="3" name="Title 2"/>
          <p:cNvSpPr>
            <a:spLocks noGrp="1"/>
          </p:cNvSpPr>
          <p:nvPr>
            <p:ph type="title"/>
          </p:nvPr>
        </p:nvSpPr>
        <p:spPr>
          <a:xfrm>
            <a:off x="467544" y="620688"/>
            <a:ext cx="8208144" cy="648072"/>
          </a:xfrm>
        </p:spPr>
        <p:txBody>
          <a:bodyPr/>
          <a:lstStyle/>
          <a:p>
            <a:r>
              <a:rPr lang="en-GB" dirty="0" smtClean="0"/>
              <a:t>Agenda</a:t>
            </a:r>
            <a:endParaRPr lang="en-GB" dirty="0"/>
          </a:p>
        </p:txBody>
      </p:sp>
    </p:spTree>
    <p:extLst>
      <p:ext uri="{BB962C8B-B14F-4D97-AF65-F5344CB8AC3E}">
        <p14:creationId xmlns:p14="http://schemas.microsoft.com/office/powerpoint/2010/main" val="1307764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3528" y="1268760"/>
            <a:ext cx="8640960" cy="5256584"/>
          </a:xfrm>
        </p:spPr>
        <p:txBody>
          <a:bodyPr/>
          <a:lstStyle/>
          <a:p>
            <a:pPr marL="0" indent="0">
              <a:buNone/>
            </a:pPr>
            <a:r>
              <a:rPr lang="en-GB" b="1" dirty="0"/>
              <a:t>R</a:t>
            </a:r>
            <a:r>
              <a:rPr lang="en-GB" b="1" dirty="0" smtClean="0"/>
              <a:t>ecommendations:</a:t>
            </a:r>
          </a:p>
          <a:p>
            <a:r>
              <a:rPr lang="en-GB" dirty="0" smtClean="0"/>
              <a:t>Offer a school based review to any small school who would welcome a discussion about sustainability</a:t>
            </a:r>
          </a:p>
          <a:p>
            <a:r>
              <a:rPr lang="en-GB" dirty="0" smtClean="0"/>
              <a:t>Schools above 120 pupils are also vulnerable in terms of sustainability and have recruitment issues, so offer a review to schools under 200 pupils</a:t>
            </a:r>
          </a:p>
          <a:p>
            <a:r>
              <a:rPr lang="en-GB" dirty="0" smtClean="0"/>
              <a:t>Produce case studies of schools which federated and provide some context so that schools can feel more informed</a:t>
            </a:r>
          </a:p>
          <a:p>
            <a:r>
              <a:rPr lang="en-GB" dirty="0" smtClean="0"/>
              <a:t>Update the database with the latest census data and financial returns following month 9 to revise the ‘alerts’ ratings</a:t>
            </a:r>
          </a:p>
          <a:p>
            <a:r>
              <a:rPr lang="en-GB" dirty="0" smtClean="0"/>
              <a:t>Make available the options paper and toolkit on </a:t>
            </a:r>
            <a:r>
              <a:rPr lang="en-GB" dirty="0" err="1" smtClean="0"/>
              <a:t>Infolink</a:t>
            </a:r>
            <a:r>
              <a:rPr lang="en-GB" dirty="0" smtClean="0"/>
              <a:t>, so that governors and schools can have access before hand, including details of all the local MATs and federations</a:t>
            </a:r>
          </a:p>
          <a:p>
            <a:r>
              <a:rPr lang="en-GB" dirty="0" smtClean="0"/>
              <a:t>Share the review findings with Members and Local Councillors so they are more aware of the challenges facing small schools and the solutions they are engaging with</a:t>
            </a:r>
          </a:p>
          <a:p>
            <a:r>
              <a:rPr lang="en-GB" dirty="0" smtClean="0"/>
              <a:t>Arrange a conference  to disseminate findings, invite out of Essex examples of how schools are facing the challenges, including SLIS partnerships across Essex</a:t>
            </a:r>
          </a:p>
          <a:p>
            <a:pPr marL="0" indent="0">
              <a:buNone/>
            </a:pPr>
            <a:endParaRPr lang="en-GB" b="1" dirty="0"/>
          </a:p>
          <a:p>
            <a:pPr marL="0" indent="0">
              <a:buNone/>
            </a:pPr>
            <a:r>
              <a:rPr lang="en-GB" b="1" dirty="0" smtClean="0"/>
              <a:t> </a:t>
            </a:r>
          </a:p>
          <a:p>
            <a:pPr marL="0" indent="0">
              <a:buNone/>
            </a:pPr>
            <a:endParaRPr lang="en-GB" b="1" dirty="0"/>
          </a:p>
          <a:p>
            <a:pPr marL="0" indent="0">
              <a:buNone/>
            </a:pPr>
            <a:endParaRPr lang="en-GB" dirty="0"/>
          </a:p>
        </p:txBody>
      </p:sp>
      <p:sp>
        <p:nvSpPr>
          <p:cNvPr id="3" name="Title 2"/>
          <p:cNvSpPr>
            <a:spLocks noGrp="1"/>
          </p:cNvSpPr>
          <p:nvPr>
            <p:ph type="title"/>
          </p:nvPr>
        </p:nvSpPr>
        <p:spPr>
          <a:xfrm>
            <a:off x="467544" y="404664"/>
            <a:ext cx="8208144" cy="720080"/>
          </a:xfrm>
        </p:spPr>
        <p:txBody>
          <a:bodyPr/>
          <a:lstStyle/>
          <a:p>
            <a:r>
              <a:rPr lang="en-GB" sz="2400" dirty="0">
                <a:solidFill>
                  <a:srgbClr val="0070C0"/>
                </a:solidFill>
              </a:rPr>
              <a:t>Small Schools in Essex – A strategy to sustain small schools serving communities across Essex</a:t>
            </a:r>
          </a:p>
        </p:txBody>
      </p:sp>
    </p:spTree>
    <p:extLst>
      <p:ext uri="{BB962C8B-B14F-4D97-AF65-F5344CB8AC3E}">
        <p14:creationId xmlns:p14="http://schemas.microsoft.com/office/powerpoint/2010/main" val="528026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404664"/>
            <a:ext cx="8712968" cy="648072"/>
          </a:xfrm>
        </p:spPr>
        <p:txBody>
          <a:bodyPr/>
          <a:lstStyle/>
          <a:p>
            <a:r>
              <a:rPr lang="en-GB" sz="2800" dirty="0" smtClean="0"/>
              <a:t>FFT – School and Partnerships Subscription </a:t>
            </a:r>
            <a:endParaRPr lang="en-GB" sz="2800" dirty="0"/>
          </a:p>
        </p:txBody>
      </p:sp>
      <p:pic>
        <p:nvPicPr>
          <p:cNvPr id="4" name="Content Placeholder 3"/>
          <p:cNvPicPr>
            <a:picLocks noGrp="1"/>
          </p:cNvPicPr>
          <p:nvPr>
            <p:ph sz="quarter" idx="10"/>
          </p:nvPr>
        </p:nvPicPr>
        <p:blipFill rotWithShape="1">
          <a:blip r:embed="rId3"/>
          <a:srcRect l="5594" t="21372" r="3453" b="13536"/>
          <a:stretch/>
        </p:blipFill>
        <p:spPr bwMode="auto">
          <a:xfrm>
            <a:off x="468313" y="1052736"/>
            <a:ext cx="8280151" cy="50464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6831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12802" t="21687" r="3764" b="11045"/>
          <a:stretch/>
        </p:blipFill>
        <p:spPr bwMode="auto">
          <a:xfrm>
            <a:off x="683568" y="863341"/>
            <a:ext cx="7992888"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41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Education Restructure</a:t>
            </a:r>
            <a:endParaRPr lang="en-GB" dirty="0"/>
          </a:p>
        </p:txBody>
      </p:sp>
      <p:sp>
        <p:nvSpPr>
          <p:cNvPr id="4" name="Text Placeholder 3"/>
          <p:cNvSpPr>
            <a:spLocks noGrp="1"/>
          </p:cNvSpPr>
          <p:nvPr>
            <p:ph type="body" sz="quarter" idx="11"/>
          </p:nvPr>
        </p:nvSpPr>
        <p:spPr/>
        <p:txBody>
          <a:bodyPr/>
          <a:lstStyle/>
          <a:p>
            <a:r>
              <a:rPr lang="en-GB" dirty="0" smtClean="0"/>
              <a:t>Clare Kershaw</a:t>
            </a:r>
            <a:endParaRPr lang="en-GB" dirty="0"/>
          </a:p>
        </p:txBody>
      </p:sp>
    </p:spTree>
    <p:extLst>
      <p:ext uri="{BB962C8B-B14F-4D97-AF65-F5344CB8AC3E}">
        <p14:creationId xmlns:p14="http://schemas.microsoft.com/office/powerpoint/2010/main" val="370886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1"/>
            <a:ext cx="7886700" cy="1325563"/>
          </a:xfrm>
        </p:spPr>
        <p:txBody>
          <a:bodyPr>
            <a:normAutofit/>
          </a:bodyPr>
          <a:lstStyle/>
          <a:p>
            <a:r>
              <a:rPr lang="en-GB" sz="3200" dirty="0" smtClean="0">
                <a:solidFill>
                  <a:srgbClr val="0070C0"/>
                </a:solidFill>
                <a:latin typeface="MetaBold-Roman" panose="020B0802030000020004" pitchFamily="34" charset="0"/>
              </a:rPr>
              <a:t>Recruitment Update</a:t>
            </a:r>
            <a:endParaRPr lang="en-GB" sz="3200" dirty="0">
              <a:solidFill>
                <a:srgbClr val="0070C0"/>
              </a:solidFill>
              <a:latin typeface="MetaBold-Roman" panose="020B0802030000020004"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905" y="1557763"/>
            <a:ext cx="8879502" cy="318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758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011" y="5596760"/>
            <a:ext cx="1383424" cy="7409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72" y="5439115"/>
            <a:ext cx="4099776" cy="130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37160" y="1"/>
            <a:ext cx="7886700" cy="1325563"/>
          </a:xfrm>
        </p:spPr>
        <p:txBody>
          <a:bodyPr>
            <a:normAutofit/>
          </a:bodyPr>
          <a:lstStyle/>
          <a:p>
            <a:r>
              <a:rPr lang="en-GB" sz="3200" dirty="0" smtClean="0">
                <a:solidFill>
                  <a:srgbClr val="0070C0"/>
                </a:solidFill>
                <a:latin typeface="MetaBold-Roman" panose="020B0802030000020004" pitchFamily="34" charset="0"/>
              </a:rPr>
              <a:t>Recruitment Update</a:t>
            </a:r>
            <a:endParaRPr lang="en-GB" sz="3200" dirty="0">
              <a:solidFill>
                <a:srgbClr val="0070C0"/>
              </a:solidFill>
              <a:latin typeface="MetaBold-Roman" panose="020B08020300000200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76" y="1075998"/>
            <a:ext cx="8887569" cy="372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16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3732" y="5773479"/>
            <a:ext cx="933007" cy="4040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5439104"/>
            <a:ext cx="4513608" cy="130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137160" y="1"/>
            <a:ext cx="7886700" cy="1325563"/>
          </a:xfrm>
        </p:spPr>
        <p:txBody>
          <a:bodyPr>
            <a:normAutofit/>
          </a:bodyPr>
          <a:lstStyle/>
          <a:p>
            <a:r>
              <a:rPr lang="en-GB" sz="3200" dirty="0" smtClean="0">
                <a:solidFill>
                  <a:srgbClr val="0070C0"/>
                </a:solidFill>
                <a:latin typeface="MetaBold-Roman" panose="020B0802030000020004" pitchFamily="34" charset="0"/>
              </a:rPr>
              <a:t>Recruitment Update</a:t>
            </a:r>
            <a:endParaRPr lang="en-GB" sz="3200" dirty="0">
              <a:solidFill>
                <a:srgbClr val="0070C0"/>
              </a:solidFill>
              <a:latin typeface="MetaBold-Roman" panose="020B08020300000200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197" y="1266662"/>
            <a:ext cx="8347841"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447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192" y="126122"/>
            <a:ext cx="5993156" cy="666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22944" y="5656522"/>
            <a:ext cx="1068572" cy="11384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75" y="5361789"/>
            <a:ext cx="4513608" cy="130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137160" y="1"/>
            <a:ext cx="7886700" cy="1325563"/>
          </a:xfrm>
        </p:spPr>
        <p:txBody>
          <a:bodyPr>
            <a:normAutofit/>
          </a:bodyPr>
          <a:lstStyle/>
          <a:p>
            <a:r>
              <a:rPr lang="en-GB" sz="3200" dirty="0" smtClean="0">
                <a:solidFill>
                  <a:srgbClr val="0070C0"/>
                </a:solidFill>
                <a:latin typeface="MetaBold-Roman" panose="020B0802030000020004" pitchFamily="34" charset="0"/>
              </a:rPr>
              <a:t>Recruitment Update</a:t>
            </a:r>
            <a:endParaRPr lang="en-GB" sz="3200" dirty="0">
              <a:solidFill>
                <a:srgbClr val="0070C0"/>
              </a:solidFill>
              <a:latin typeface="MetaBold-Roman" panose="020B0802030000020004" pitchFamily="34" charset="0"/>
            </a:endParaRPr>
          </a:p>
        </p:txBody>
      </p:sp>
    </p:spTree>
    <p:extLst>
      <p:ext uri="{BB962C8B-B14F-4D97-AF65-F5344CB8AC3E}">
        <p14:creationId xmlns:p14="http://schemas.microsoft.com/office/powerpoint/2010/main" val="1055645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9619" y="5730950"/>
            <a:ext cx="901109" cy="5954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75" y="5423339"/>
            <a:ext cx="4513608" cy="130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137160" y="1"/>
            <a:ext cx="7886700" cy="1325563"/>
          </a:xfrm>
        </p:spPr>
        <p:txBody>
          <a:bodyPr>
            <a:normAutofit/>
          </a:bodyPr>
          <a:lstStyle/>
          <a:p>
            <a:r>
              <a:rPr lang="en-GB" sz="3200" dirty="0" smtClean="0">
                <a:solidFill>
                  <a:srgbClr val="0070C0"/>
                </a:solidFill>
                <a:latin typeface="MetaBold-Roman" panose="020B0802030000020004" pitchFamily="34" charset="0"/>
              </a:rPr>
              <a:t>Recruitment Update</a:t>
            </a:r>
            <a:endParaRPr lang="en-GB" sz="3200" dirty="0">
              <a:solidFill>
                <a:srgbClr val="0070C0"/>
              </a:solidFill>
              <a:latin typeface="MetaBold-Roman" panose="020B08020300000200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74" y="1015071"/>
            <a:ext cx="8770298" cy="398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118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23528" y="1052736"/>
            <a:ext cx="8640960" cy="5472608"/>
          </a:xfrm>
        </p:spPr>
        <p:txBody>
          <a:bodyPr/>
          <a:lstStyle/>
          <a:p>
            <a:r>
              <a:rPr lang="en-GB" dirty="0" smtClean="0"/>
              <a:t>Essex </a:t>
            </a:r>
            <a:r>
              <a:rPr lang="en-GB" dirty="0"/>
              <a:t>County Council, in partnership with the Diocese of Chelmsford and schools, is preparing to submit an application to the Regional Headteacher Board on 15</a:t>
            </a:r>
            <a:r>
              <a:rPr lang="en-GB" baseline="30000" dirty="0"/>
              <a:t>th</a:t>
            </a:r>
            <a:r>
              <a:rPr lang="en-GB" dirty="0"/>
              <a:t> March 2018 seeking approval to establish a new multi academy trust in Essex which will be called EMAT</a:t>
            </a:r>
            <a:r>
              <a:rPr lang="en-GB" dirty="0" smtClean="0"/>
              <a:t>. </a:t>
            </a:r>
            <a:r>
              <a:rPr lang="en-GB" dirty="0"/>
              <a:t> </a:t>
            </a:r>
          </a:p>
          <a:p>
            <a:r>
              <a:rPr lang="en-GB" dirty="0"/>
              <a:t>EMAT </a:t>
            </a:r>
            <a:r>
              <a:rPr lang="en-GB" dirty="0" smtClean="0"/>
              <a:t>- a </a:t>
            </a:r>
            <a:r>
              <a:rPr lang="en-GB" dirty="0"/>
              <a:t>unique offer to the MAT landscape across </a:t>
            </a:r>
            <a:r>
              <a:rPr lang="en-GB" dirty="0" smtClean="0"/>
              <a:t>Essex, </a:t>
            </a:r>
            <a:r>
              <a:rPr lang="en-GB" dirty="0"/>
              <a:t>initiated by </a:t>
            </a:r>
            <a:r>
              <a:rPr lang="en-GB" dirty="0" smtClean="0"/>
              <a:t>ECC </a:t>
            </a:r>
            <a:r>
              <a:rPr lang="en-GB" dirty="0"/>
              <a:t>it would stand completely independent of the Council and operate in the same way as any other MAT does in Essex</a:t>
            </a:r>
            <a:r>
              <a:rPr lang="en-GB" dirty="0" smtClean="0"/>
              <a:t>.</a:t>
            </a:r>
          </a:p>
          <a:p>
            <a:r>
              <a:rPr lang="en-GB" dirty="0" smtClean="0"/>
              <a:t>As a  </a:t>
            </a:r>
            <a:r>
              <a:rPr lang="en-GB" dirty="0"/>
              <a:t>‘mixed’ MAT </a:t>
            </a:r>
            <a:r>
              <a:rPr lang="en-GB" dirty="0" smtClean="0"/>
              <a:t>it </a:t>
            </a:r>
            <a:r>
              <a:rPr lang="en-GB" dirty="0"/>
              <a:t>will provide greater choice for schools opting to convert to academy status with local partner </a:t>
            </a:r>
            <a:r>
              <a:rPr lang="en-GB" dirty="0" smtClean="0"/>
              <a:t>schools, all phases and special schools.</a:t>
            </a:r>
          </a:p>
          <a:p>
            <a:pPr marL="0" indent="0">
              <a:buNone/>
            </a:pPr>
            <a:r>
              <a:rPr lang="en-GB" b="1" dirty="0" smtClean="0">
                <a:solidFill>
                  <a:srgbClr val="0070C0"/>
                </a:solidFill>
              </a:rPr>
              <a:t>Rationale for EMAT:</a:t>
            </a:r>
          </a:p>
          <a:p>
            <a:r>
              <a:rPr lang="en-GB" dirty="0" smtClean="0"/>
              <a:t>There </a:t>
            </a:r>
            <a:r>
              <a:rPr lang="en-GB" dirty="0"/>
              <a:t>are a number </a:t>
            </a:r>
            <a:r>
              <a:rPr lang="en-GB" dirty="0" smtClean="0"/>
              <a:t>of maintained schools and standalone academies </a:t>
            </a:r>
            <a:r>
              <a:rPr lang="en-GB" dirty="0"/>
              <a:t>in Essex that would wholly benefit from joining a MAT but </a:t>
            </a:r>
            <a:r>
              <a:rPr lang="en-GB" dirty="0" smtClean="0"/>
              <a:t>are unable to find the right MAT which offers them a </a:t>
            </a:r>
            <a:r>
              <a:rPr lang="en-GB" dirty="0"/>
              <a:t>sustainable and </a:t>
            </a:r>
            <a:r>
              <a:rPr lang="en-GB" dirty="0" smtClean="0"/>
              <a:t>accountable </a:t>
            </a:r>
            <a:r>
              <a:rPr lang="en-GB" dirty="0"/>
              <a:t>partnership </a:t>
            </a:r>
            <a:r>
              <a:rPr lang="en-GB" dirty="0" smtClean="0"/>
              <a:t>to maintain the highest </a:t>
            </a:r>
            <a:r>
              <a:rPr lang="en-GB" dirty="0"/>
              <a:t>quality of education to children and young people residing in Essex. </a:t>
            </a:r>
            <a:endParaRPr lang="en-GB" dirty="0" smtClean="0"/>
          </a:p>
          <a:p>
            <a:r>
              <a:rPr lang="en-GB" dirty="0"/>
              <a:t>A number of schools have indicated they would welcome joining a MAT that has the values and ethos of the </a:t>
            </a:r>
            <a:r>
              <a:rPr lang="en-GB" dirty="0" smtClean="0"/>
              <a:t>Local </a:t>
            </a:r>
            <a:r>
              <a:rPr lang="en-GB" dirty="0"/>
              <a:t>A</a:t>
            </a:r>
            <a:r>
              <a:rPr lang="en-GB" dirty="0" smtClean="0"/>
              <a:t>uthority </a:t>
            </a:r>
            <a:r>
              <a:rPr lang="en-GB" dirty="0"/>
              <a:t>and the </a:t>
            </a:r>
            <a:r>
              <a:rPr lang="en-GB" dirty="0" smtClean="0"/>
              <a:t>Diocese </a:t>
            </a:r>
            <a:r>
              <a:rPr lang="en-GB" dirty="0"/>
              <a:t>as part of its origins and maintain the authentic relationship which has long been established and trusted.</a:t>
            </a:r>
          </a:p>
          <a:p>
            <a:pPr marL="0" indent="0">
              <a:buNone/>
            </a:pPr>
            <a:endParaRPr lang="en-GB" dirty="0" smtClean="0"/>
          </a:p>
          <a:p>
            <a:pPr marL="0" indent="0">
              <a:buNone/>
            </a:pPr>
            <a:endParaRPr lang="en-GB" dirty="0"/>
          </a:p>
        </p:txBody>
      </p:sp>
      <p:sp>
        <p:nvSpPr>
          <p:cNvPr id="3" name="Title 2"/>
          <p:cNvSpPr>
            <a:spLocks noGrp="1"/>
          </p:cNvSpPr>
          <p:nvPr>
            <p:ph type="title"/>
          </p:nvPr>
        </p:nvSpPr>
        <p:spPr>
          <a:xfrm>
            <a:off x="467544" y="404664"/>
            <a:ext cx="8208144" cy="720080"/>
          </a:xfrm>
        </p:spPr>
        <p:txBody>
          <a:bodyPr/>
          <a:lstStyle/>
          <a:p>
            <a:r>
              <a:rPr lang="en-GB" sz="2400" dirty="0" smtClean="0">
                <a:solidFill>
                  <a:srgbClr val="0070C0"/>
                </a:solidFill>
              </a:rPr>
              <a:t>EMAT- Update </a:t>
            </a:r>
            <a:endParaRPr lang="en-GB" sz="2400" dirty="0">
              <a:solidFill>
                <a:srgbClr val="0070C0"/>
              </a:solidFill>
            </a:endParaRPr>
          </a:p>
        </p:txBody>
      </p:sp>
    </p:spTree>
    <p:extLst>
      <p:ext uri="{BB962C8B-B14F-4D97-AF65-F5344CB8AC3E}">
        <p14:creationId xmlns:p14="http://schemas.microsoft.com/office/powerpoint/2010/main" val="1561081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10041</TotalTime>
  <Words>2299</Words>
  <Application>Microsoft Office PowerPoint</Application>
  <PresentationFormat>On-screen Show (4:3)</PresentationFormat>
  <Paragraphs>212</Paragraphs>
  <Slides>22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MS PGothic</vt:lpstr>
      <vt:lpstr>MS PGothic</vt:lpstr>
      <vt:lpstr>Arial</vt:lpstr>
      <vt:lpstr>Arial Bold</vt:lpstr>
      <vt:lpstr>Calibri</vt:lpstr>
      <vt:lpstr>FS Rufus</vt:lpstr>
      <vt:lpstr>MetaBold-Roman</vt:lpstr>
      <vt:lpstr>Times</vt:lpstr>
      <vt:lpstr>Blank</vt:lpstr>
      <vt:lpstr>EPHA LA Termly Meetings - Spring 2018</vt:lpstr>
      <vt:lpstr>Agenda</vt:lpstr>
      <vt:lpstr>Education Restructure</vt:lpstr>
      <vt:lpstr>Recruitment Update</vt:lpstr>
      <vt:lpstr>Recruitment Update</vt:lpstr>
      <vt:lpstr>Recruitment Update</vt:lpstr>
      <vt:lpstr>Recruitment Update</vt:lpstr>
      <vt:lpstr>Recruitment Update</vt:lpstr>
      <vt:lpstr>EMAT- Update </vt:lpstr>
      <vt:lpstr>EMAT- Proposals</vt:lpstr>
      <vt:lpstr>PowerPoint Presentation</vt:lpstr>
      <vt:lpstr>EMAT        </vt:lpstr>
      <vt:lpstr>PowerPoint Presentation</vt:lpstr>
      <vt:lpstr>PowerPoint Presentation</vt:lpstr>
      <vt:lpstr>School-led SEND:  the developing mainstream strategy</vt:lpstr>
      <vt:lpstr>Updates:  - Small Schools Strategy - EMAT - FFT School Subscriptions  </vt:lpstr>
      <vt:lpstr>Small Schools in Essex – A strategy to sustain small schools serving communities across Essex</vt:lpstr>
      <vt:lpstr>Key messages arising from the school based reviews:</vt:lpstr>
      <vt:lpstr>Key messages arising from the school based reviews:</vt:lpstr>
      <vt:lpstr>Small Schools in Essex – A strategy to sustain small schools serving communities across Essex</vt:lpstr>
      <vt:lpstr>FFT – School and Partnerships Subscription </vt:lpstr>
      <vt:lpstr>PowerPoint Presentation</vt:lpstr>
    </vt:vector>
  </TitlesOfParts>
  <Company>Essex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EPHA LA Termly Meetings NE  - Autumn 2017</dc:title>
  <dc:creator>clare.kershaw</dc:creator>
  <cp:lastModifiedBy>P Langmead</cp:lastModifiedBy>
  <cp:revision>53</cp:revision>
  <cp:lastPrinted>2017-11-08T23:10:54Z</cp:lastPrinted>
  <dcterms:created xsi:type="dcterms:W3CDTF">2017-11-07T13:05:02Z</dcterms:created>
  <dcterms:modified xsi:type="dcterms:W3CDTF">2018-02-21T18:39:29Z</dcterms:modified>
  <cp:version>1</cp:version>
</cp:coreProperties>
</file>