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4"/>
  </p:sldMasterIdLst>
  <p:notesMasterIdLst>
    <p:notesMasterId r:id="rId19"/>
  </p:notesMasterIdLst>
  <p:sldIdLst>
    <p:sldId id="256" r:id="rId5"/>
    <p:sldId id="578" r:id="rId6"/>
    <p:sldId id="571" r:id="rId7"/>
    <p:sldId id="572" r:id="rId8"/>
    <p:sldId id="330" r:id="rId9"/>
    <p:sldId id="265" r:id="rId10"/>
    <p:sldId id="573" r:id="rId11"/>
    <p:sldId id="332" r:id="rId12"/>
    <p:sldId id="574" r:id="rId13"/>
    <p:sldId id="274" r:id="rId14"/>
    <p:sldId id="576" r:id="rId15"/>
    <p:sldId id="329" r:id="rId16"/>
    <p:sldId id="577" r:id="rId17"/>
    <p:sldId id="33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guide id="3" pos="6262" userDrawn="1">
          <p15:clr>
            <a:srgbClr val="A4A3A4"/>
          </p15:clr>
        </p15:guide>
        <p15:guide id="4" pos="1455" userDrawn="1">
          <p15:clr>
            <a:srgbClr val="A4A3A4"/>
          </p15:clr>
        </p15:guide>
        <p15:guide id="5" orient="horz" pos="2818" userDrawn="1">
          <p15:clr>
            <a:srgbClr val="A4A3A4"/>
          </p15:clr>
        </p15:guide>
        <p15:guide id="6" orient="horz" pos="2001"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C98758B-32D1-5F20-4546-75E15DE9230A}" name="Ross Thompson - Education Access Specialist" initials="RS" userId="S::ross.thompson@essex.gov.uk::236a7503-21c8-4b39-a5c3-8db4bb6f8f6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B720"/>
    <a:srgbClr val="76766B"/>
    <a:srgbClr val="729D4D"/>
    <a:srgbClr val="3A7D64"/>
    <a:srgbClr val="4179AA"/>
    <a:srgbClr val="9361B3"/>
    <a:srgbClr val="C84674"/>
    <a:srgbClr val="E97135"/>
    <a:srgbClr val="414745"/>
    <a:srgbClr val="4B71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12" autoAdjust="0"/>
  </p:normalViewPr>
  <p:slideViewPr>
    <p:cSldViewPr snapToGrid="0" showGuides="1">
      <p:cViewPr varScale="1">
        <p:scale>
          <a:sx n="101" d="100"/>
          <a:sy n="101" d="100"/>
        </p:scale>
        <p:origin x="990" y="102"/>
      </p:cViewPr>
      <p:guideLst>
        <p:guide orient="horz" pos="2183"/>
        <p:guide pos="3840"/>
        <p:guide pos="6262"/>
        <p:guide pos="1455"/>
        <p:guide orient="horz" pos="2818"/>
        <p:guide orient="horz" pos="200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F1EACA-E7A7-4983-A3AC-7F6D215EA181}" type="datetimeFigureOut">
              <a:rPr lang="en-GB" smtClean="0"/>
              <a:t>14/10/2025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B10567-32D7-4C6B-A64F-CFCFF718CD9F}" type="slidenum">
              <a:rPr lang="en-GB" smtClean="0"/>
              <a:t>‹#›</a:t>
            </a:fld>
            <a:endParaRPr lang="en-GB" dirty="0"/>
          </a:p>
        </p:txBody>
      </p:sp>
    </p:spTree>
    <p:extLst>
      <p:ext uri="{BB962C8B-B14F-4D97-AF65-F5344CB8AC3E}">
        <p14:creationId xmlns:p14="http://schemas.microsoft.com/office/powerpoint/2010/main" val="3972314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Nicola Turp </a:t>
            </a:r>
          </a:p>
          <a:p>
            <a:r>
              <a:rPr lang="en-GB" dirty="0"/>
              <a:t>How is this determined?</a:t>
            </a:r>
          </a:p>
          <a:p>
            <a:r>
              <a:rPr lang="en-GB" dirty="0"/>
              <a:t>How is this managed?</a:t>
            </a:r>
          </a:p>
          <a:p>
            <a:r>
              <a:rPr lang="en-GB" dirty="0"/>
              <a:t>Information sharing/partnership working</a:t>
            </a:r>
          </a:p>
          <a:p>
            <a:r>
              <a:rPr lang="en-GB" dirty="0"/>
              <a:t>Referral under s19</a:t>
            </a:r>
          </a:p>
          <a:p>
            <a:r>
              <a:rPr lang="en-GB" b="1" dirty="0"/>
              <a:t>Text only</a:t>
            </a:r>
          </a:p>
        </p:txBody>
      </p:sp>
      <p:sp>
        <p:nvSpPr>
          <p:cNvPr id="4" name="Slide Number Placeholder 3"/>
          <p:cNvSpPr>
            <a:spLocks noGrp="1"/>
          </p:cNvSpPr>
          <p:nvPr>
            <p:ph type="sldNum" sz="quarter" idx="5"/>
          </p:nvPr>
        </p:nvSpPr>
        <p:spPr/>
        <p:txBody>
          <a:bodyPr/>
          <a:lstStyle/>
          <a:p>
            <a:fld id="{FD8FD0CC-D9D2-4B51-8189-CA51C6A1660E}" type="slidenum">
              <a:rPr lang="en-GB" smtClean="0"/>
              <a:t>10</a:t>
            </a:fld>
            <a:endParaRPr lang="en-GB" dirty="0"/>
          </a:p>
        </p:txBody>
      </p:sp>
    </p:spTree>
    <p:extLst>
      <p:ext uri="{BB962C8B-B14F-4D97-AF65-F5344CB8AC3E}">
        <p14:creationId xmlns:p14="http://schemas.microsoft.com/office/powerpoint/2010/main" val="350539569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3.jp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F2AF8-7A47-AD7C-E395-D6299B2C44C0}"/>
              </a:ext>
            </a:extLst>
          </p:cNvPr>
          <p:cNvSpPr>
            <a:spLocks noGrp="1"/>
          </p:cNvSpPr>
          <p:nvPr>
            <p:ph type="ctrTitle"/>
          </p:nvPr>
        </p:nvSpPr>
        <p:spPr>
          <a:xfrm>
            <a:off x="540000" y="1944000"/>
            <a:ext cx="5421600" cy="1620000"/>
          </a:xfrm>
        </p:spPr>
        <p:txBody>
          <a:bodyPr anchor="t" anchorCtr="0"/>
          <a:lstStyle>
            <a:lvl1pPr algn="l">
              <a:lnSpc>
                <a:spcPct val="90000"/>
              </a:lnSpc>
              <a:defRPr sz="6000">
                <a:solidFill>
                  <a:schemeClr val="bg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E5EF42DB-DC5E-BDA8-4439-0D28FE6315CD}"/>
              </a:ext>
            </a:extLst>
          </p:cNvPr>
          <p:cNvSpPr>
            <a:spLocks noGrp="1"/>
          </p:cNvSpPr>
          <p:nvPr>
            <p:ph type="subTitle" idx="1"/>
          </p:nvPr>
        </p:nvSpPr>
        <p:spPr>
          <a:xfrm>
            <a:off x="539750" y="3789606"/>
            <a:ext cx="5421850" cy="1080000"/>
          </a:xfrm>
        </p:spPr>
        <p:txBody>
          <a:bodyPr/>
          <a:lstStyle>
            <a:lvl1pPr marL="0" indent="0" algn="l">
              <a:spcBef>
                <a:spcPts val="0"/>
              </a:spcBef>
              <a:spcAft>
                <a:spcPts val="0"/>
              </a:spcAft>
              <a:buNone/>
              <a:defRPr sz="3400" b="0">
                <a:solidFill>
                  <a:schemeClr val="bg1"/>
                </a:solidFill>
                <a:latin typeface="Calibri Light" panose="020F0302020204030204" pitchFamily="34" charset="0"/>
                <a:cs typeface="Calibri Light" panose="020F03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4" name="Date Placeholder 3">
            <a:extLst>
              <a:ext uri="{FF2B5EF4-FFF2-40B4-BE49-F238E27FC236}">
                <a16:creationId xmlns:a16="http://schemas.microsoft.com/office/drawing/2014/main" id="{E0270189-B4F1-9519-7F15-73B284A4FC09}"/>
              </a:ext>
            </a:extLst>
          </p:cNvPr>
          <p:cNvSpPr>
            <a:spLocks noGrp="1"/>
          </p:cNvSpPr>
          <p:nvPr>
            <p:ph type="dt" sz="half" idx="10"/>
          </p:nvPr>
        </p:nvSpPr>
        <p:spPr>
          <a:xfrm>
            <a:off x="539750" y="5220000"/>
            <a:ext cx="2743200" cy="365125"/>
          </a:xfrm>
        </p:spPr>
        <p:txBody>
          <a:bodyPr lIns="0" tIns="0" rIns="0" bIns="0" anchor="t" anchorCtr="0"/>
          <a:lstStyle>
            <a:lvl1pPr>
              <a:defRPr sz="2000">
                <a:solidFill>
                  <a:schemeClr val="bg1"/>
                </a:solidFill>
                <a:latin typeface="Calibri Light" panose="020F0302020204030204" pitchFamily="34" charset="0"/>
                <a:cs typeface="Calibri Light" panose="020F0302020204030204" pitchFamily="34" charset="0"/>
              </a:defRPr>
            </a:lvl1pPr>
          </a:lstStyle>
          <a:p>
            <a:fld id="{1F320846-5969-4CBF-ACE6-14C5E9B07FE6}" type="datetimeFigureOut">
              <a:rPr lang="en-GB" smtClean="0"/>
              <a:pPr/>
              <a:t>14/10/2025</a:t>
            </a:fld>
            <a:endParaRPr lang="en-GB" dirty="0"/>
          </a:p>
        </p:txBody>
      </p:sp>
      <p:pic>
        <p:nvPicPr>
          <p:cNvPr id="16" name="Graphic 15">
            <a:extLst>
              <a:ext uri="{FF2B5EF4-FFF2-40B4-BE49-F238E27FC236}">
                <a16:creationId xmlns:a16="http://schemas.microsoft.com/office/drawing/2014/main" id="{ED655B4C-3D82-E0A8-AE5A-985B6960685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40000" y="468000"/>
            <a:ext cx="2169807" cy="277200"/>
          </a:xfrm>
          <a:prstGeom prst="rect">
            <a:avLst/>
          </a:prstGeom>
        </p:spPr>
      </p:pic>
      <p:pic>
        <p:nvPicPr>
          <p:cNvPr id="5" name="Graphic 4">
            <a:extLst>
              <a:ext uri="{FF2B5EF4-FFF2-40B4-BE49-F238E27FC236}">
                <a16:creationId xmlns:a16="http://schemas.microsoft.com/office/drawing/2014/main" id="{E48DA04A-C8FB-667E-9B97-B2583C5729D4}"/>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40000" y="468000"/>
            <a:ext cx="2169807" cy="277200"/>
          </a:xfrm>
          <a:prstGeom prst="rect">
            <a:avLst/>
          </a:prstGeom>
        </p:spPr>
      </p:pic>
    </p:spTree>
    <p:extLst>
      <p:ext uri="{BB962C8B-B14F-4D97-AF65-F5344CB8AC3E}">
        <p14:creationId xmlns:p14="http://schemas.microsoft.com/office/powerpoint/2010/main" val="2897922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ntro + table">
    <p:spTree>
      <p:nvGrpSpPr>
        <p:cNvPr id="1" name=""/>
        <p:cNvGrpSpPr/>
        <p:nvPr/>
      </p:nvGrpSpPr>
      <p:grpSpPr>
        <a:xfrm>
          <a:off x="0" y="0"/>
          <a:ext cx="0" cy="0"/>
          <a:chOff x="0" y="0"/>
          <a:chExt cx="0" cy="0"/>
        </a:xfrm>
      </p:grpSpPr>
      <p:sp>
        <p:nvSpPr>
          <p:cNvPr id="4" name="Table Placeholder 3">
            <a:extLst>
              <a:ext uri="{FF2B5EF4-FFF2-40B4-BE49-F238E27FC236}">
                <a16:creationId xmlns:a16="http://schemas.microsoft.com/office/drawing/2014/main" id="{34BE234A-BFD6-6806-DC62-4EC83903E2D9}"/>
              </a:ext>
            </a:extLst>
          </p:cNvPr>
          <p:cNvSpPr>
            <a:spLocks noGrp="1"/>
          </p:cNvSpPr>
          <p:nvPr>
            <p:ph type="tbl" sz="quarter" idx="12"/>
          </p:nvPr>
        </p:nvSpPr>
        <p:spPr>
          <a:xfrm>
            <a:off x="539750" y="2663824"/>
            <a:ext cx="11110913" cy="3349626"/>
          </a:xfrm>
        </p:spPr>
        <p:txBody>
          <a:bodyPr/>
          <a:lstStyle/>
          <a:p>
            <a:r>
              <a:rPr lang="en-US" dirty="0"/>
              <a:t>Click icon to add table</a:t>
            </a:r>
            <a:endParaRPr lang="en-GB" dirty="0"/>
          </a:p>
        </p:txBody>
      </p:sp>
      <p:sp>
        <p:nvSpPr>
          <p:cNvPr id="5" name="Text Placeholder 4">
            <a:extLst>
              <a:ext uri="{FF2B5EF4-FFF2-40B4-BE49-F238E27FC236}">
                <a16:creationId xmlns:a16="http://schemas.microsoft.com/office/drawing/2014/main" id="{EA45179F-EE03-814B-3EA9-219AEEBA6DCF}"/>
              </a:ext>
            </a:extLst>
          </p:cNvPr>
          <p:cNvSpPr>
            <a:spLocks noGrp="1"/>
          </p:cNvSpPr>
          <p:nvPr>
            <p:ph type="body" sz="quarter" idx="10"/>
          </p:nvPr>
        </p:nvSpPr>
        <p:spPr>
          <a:xfrm>
            <a:off x="544512" y="1863725"/>
            <a:ext cx="9159557" cy="685800"/>
          </a:xfrm>
        </p:spPr>
        <p:txBody>
          <a:bodyPr/>
          <a:lstStyle>
            <a:lvl1pPr>
              <a:defRPr sz="1500" b="0"/>
            </a:lvl1pPr>
          </a:lstStyle>
          <a:p>
            <a:pPr lvl="0"/>
            <a:r>
              <a:rPr lang="en-US"/>
              <a:t>Click to edit Master text styles</a:t>
            </a:r>
          </a:p>
        </p:txBody>
      </p:sp>
      <p:sp>
        <p:nvSpPr>
          <p:cNvPr id="2" name="Title 1">
            <a:extLst>
              <a:ext uri="{FF2B5EF4-FFF2-40B4-BE49-F238E27FC236}">
                <a16:creationId xmlns:a16="http://schemas.microsoft.com/office/drawing/2014/main" id="{B7575FEA-EF6C-28AD-BB9C-5781909780D0}"/>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998881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ext + quote">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D99EF23F-F78E-B85E-C8A6-4612E8B21D2B}"/>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3206" r="31635" b="13658"/>
          <a:stretch/>
        </p:blipFill>
        <p:spPr>
          <a:xfrm>
            <a:off x="6314400" y="0"/>
            <a:ext cx="5877600" cy="6858000"/>
          </a:xfrm>
          <a:prstGeom prst="rect">
            <a:avLst/>
          </a:prstGeom>
        </p:spPr>
      </p:pic>
      <p:sp>
        <p:nvSpPr>
          <p:cNvPr id="2" name="Title 1">
            <a:extLst>
              <a:ext uri="{FF2B5EF4-FFF2-40B4-BE49-F238E27FC236}">
                <a16:creationId xmlns:a16="http://schemas.microsoft.com/office/drawing/2014/main" id="{ED65CD90-7A9F-576E-AB5E-FFBC03064043}"/>
              </a:ext>
            </a:extLst>
          </p:cNvPr>
          <p:cNvSpPr>
            <a:spLocks noGrp="1"/>
          </p:cNvSpPr>
          <p:nvPr>
            <p:ph type="title"/>
          </p:nvPr>
        </p:nvSpPr>
        <p:spPr>
          <a:xfrm>
            <a:off x="545124" y="517524"/>
            <a:ext cx="5302800" cy="1065091"/>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B4A1213-B62B-CA65-AAA6-955723A1605B}"/>
              </a:ext>
            </a:extLst>
          </p:cNvPr>
          <p:cNvSpPr>
            <a:spLocks noGrp="1"/>
          </p:cNvSpPr>
          <p:nvPr>
            <p:ph idx="1"/>
          </p:nvPr>
        </p:nvSpPr>
        <p:spPr>
          <a:xfrm>
            <a:off x="539749" y="1872000"/>
            <a:ext cx="4608000" cy="4141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5">
            <a:extLst>
              <a:ext uri="{FF2B5EF4-FFF2-40B4-BE49-F238E27FC236}">
                <a16:creationId xmlns:a16="http://schemas.microsoft.com/office/drawing/2014/main" id="{57AA0C61-5B7D-1DEF-0A9F-4C853E79D915}"/>
              </a:ext>
            </a:extLst>
          </p:cNvPr>
          <p:cNvSpPr>
            <a:spLocks noGrp="1"/>
          </p:cNvSpPr>
          <p:nvPr>
            <p:ph type="body" sz="quarter" idx="10"/>
          </p:nvPr>
        </p:nvSpPr>
        <p:spPr>
          <a:xfrm>
            <a:off x="7109999" y="1872000"/>
            <a:ext cx="4542251" cy="4141450"/>
          </a:xfrm>
        </p:spPr>
        <p:txBody>
          <a:bodyPr/>
          <a:lstStyle>
            <a:lvl1pPr>
              <a:spcBef>
                <a:spcPts val="0"/>
              </a:spcBef>
              <a:spcAft>
                <a:spcPts val="1984"/>
              </a:spcAft>
              <a:defRPr sz="3200" b="0">
                <a:latin typeface="Calibri Light" panose="020F0302020204030204" pitchFamily="34" charset="0"/>
                <a:cs typeface="Calibri Light" panose="020F0302020204030204" pitchFamily="34" charset="0"/>
              </a:defRPr>
            </a:lvl1pPr>
            <a:lvl2pPr>
              <a:defRPr sz="2100" b="1">
                <a:solidFill>
                  <a:schemeClr val="accent1"/>
                </a:solidFill>
              </a:defRPr>
            </a:lvl2pPr>
          </a:lstStyle>
          <a:p>
            <a:pPr lvl="0"/>
            <a:r>
              <a:rPr lang="en-US"/>
              <a:t>Click to edit Master text styles</a:t>
            </a:r>
          </a:p>
          <a:p>
            <a:pPr lvl="1"/>
            <a:r>
              <a:rPr lang="en-US"/>
              <a:t>Second level</a:t>
            </a:r>
          </a:p>
        </p:txBody>
      </p:sp>
      <p:pic>
        <p:nvPicPr>
          <p:cNvPr id="4" name="Graphic 3">
            <a:extLst>
              <a:ext uri="{FF2B5EF4-FFF2-40B4-BE49-F238E27FC236}">
                <a16:creationId xmlns:a16="http://schemas.microsoft.com/office/drawing/2014/main" id="{6E5D9694-FA2F-43E5-73F7-C884725B4F3A}"/>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3206" r="31635" b="13658"/>
          <a:stretch/>
        </p:blipFill>
        <p:spPr>
          <a:xfrm>
            <a:off x="6314400" y="0"/>
            <a:ext cx="5877600" cy="6858000"/>
          </a:xfrm>
          <a:prstGeom prst="rect">
            <a:avLst/>
          </a:prstGeom>
        </p:spPr>
      </p:pic>
    </p:spTree>
    <p:extLst>
      <p:ext uri="{BB962C8B-B14F-4D97-AF65-F5344CB8AC3E}">
        <p14:creationId xmlns:p14="http://schemas.microsoft.com/office/powerpoint/2010/main" val="7401056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4 column with imag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03D21-E776-6E77-F103-77DB1FD683EA}"/>
              </a:ext>
            </a:extLst>
          </p:cNvPr>
          <p:cNvSpPr>
            <a:spLocks noGrp="1"/>
          </p:cNvSpPr>
          <p:nvPr>
            <p:ph type="title"/>
          </p:nvPr>
        </p:nvSpPr>
        <p:spPr/>
        <p:txBody>
          <a:bodyPr/>
          <a:lstStyle/>
          <a:p>
            <a:r>
              <a:rPr lang="en-US"/>
              <a:t>Click to edit Master title style</a:t>
            </a:r>
            <a:endParaRPr lang="en-GB"/>
          </a:p>
        </p:txBody>
      </p:sp>
      <p:sp>
        <p:nvSpPr>
          <p:cNvPr id="4" name="Picture Placeholder 3">
            <a:extLst>
              <a:ext uri="{FF2B5EF4-FFF2-40B4-BE49-F238E27FC236}">
                <a16:creationId xmlns:a16="http://schemas.microsoft.com/office/drawing/2014/main" id="{93B056AB-5AFA-E9DB-AB05-CDFD6EF51105}"/>
              </a:ext>
            </a:extLst>
          </p:cNvPr>
          <p:cNvSpPr>
            <a:spLocks noGrp="1"/>
          </p:cNvSpPr>
          <p:nvPr>
            <p:ph type="pic" sz="quarter" idx="10"/>
          </p:nvPr>
        </p:nvSpPr>
        <p:spPr>
          <a:xfrm>
            <a:off x="547200" y="1933200"/>
            <a:ext cx="1710000" cy="1710000"/>
          </a:xfrm>
          <a:prstGeom prst="ellipse">
            <a:avLst/>
          </a:prstGeom>
          <a:solidFill>
            <a:srgbClr val="CCCCCC"/>
          </a:solidFill>
        </p:spPr>
        <p:txBody>
          <a:bodyPr/>
          <a:lstStyle/>
          <a:p>
            <a:r>
              <a:rPr lang="en-US" dirty="0"/>
              <a:t>Click icon to add picture</a:t>
            </a:r>
            <a:endParaRPr lang="en-GB" dirty="0"/>
          </a:p>
        </p:txBody>
      </p:sp>
      <p:sp>
        <p:nvSpPr>
          <p:cNvPr id="5" name="Picture Placeholder 3">
            <a:extLst>
              <a:ext uri="{FF2B5EF4-FFF2-40B4-BE49-F238E27FC236}">
                <a16:creationId xmlns:a16="http://schemas.microsoft.com/office/drawing/2014/main" id="{61AF6A3C-B207-AEB7-D66E-908E24293E19}"/>
              </a:ext>
            </a:extLst>
          </p:cNvPr>
          <p:cNvSpPr>
            <a:spLocks noGrp="1"/>
          </p:cNvSpPr>
          <p:nvPr>
            <p:ph type="pic" sz="quarter" idx="11"/>
          </p:nvPr>
        </p:nvSpPr>
        <p:spPr>
          <a:xfrm>
            <a:off x="3521569" y="1933200"/>
            <a:ext cx="1710000" cy="1710000"/>
          </a:xfrm>
          <a:prstGeom prst="ellipse">
            <a:avLst/>
          </a:prstGeom>
          <a:solidFill>
            <a:srgbClr val="CCCCCC"/>
          </a:solidFill>
        </p:spPr>
        <p:txBody>
          <a:bodyPr/>
          <a:lstStyle/>
          <a:p>
            <a:r>
              <a:rPr lang="en-US" dirty="0"/>
              <a:t>Click icon to add picture</a:t>
            </a:r>
            <a:endParaRPr lang="en-GB" dirty="0"/>
          </a:p>
        </p:txBody>
      </p:sp>
      <p:sp>
        <p:nvSpPr>
          <p:cNvPr id="6" name="Picture Placeholder 3">
            <a:extLst>
              <a:ext uri="{FF2B5EF4-FFF2-40B4-BE49-F238E27FC236}">
                <a16:creationId xmlns:a16="http://schemas.microsoft.com/office/drawing/2014/main" id="{28C3FDFE-E961-4A2A-8230-2029FDC24E17}"/>
              </a:ext>
            </a:extLst>
          </p:cNvPr>
          <p:cNvSpPr>
            <a:spLocks noGrp="1"/>
          </p:cNvSpPr>
          <p:nvPr>
            <p:ph type="pic" sz="quarter" idx="12"/>
          </p:nvPr>
        </p:nvSpPr>
        <p:spPr>
          <a:xfrm>
            <a:off x="6503138" y="1933200"/>
            <a:ext cx="1710000" cy="1710000"/>
          </a:xfrm>
          <a:prstGeom prst="ellipse">
            <a:avLst/>
          </a:prstGeom>
          <a:solidFill>
            <a:srgbClr val="CCCCCC"/>
          </a:solidFill>
        </p:spPr>
        <p:txBody>
          <a:bodyPr/>
          <a:lstStyle/>
          <a:p>
            <a:r>
              <a:rPr lang="en-US" dirty="0"/>
              <a:t>Click icon to add picture</a:t>
            </a:r>
            <a:endParaRPr lang="en-GB" dirty="0"/>
          </a:p>
        </p:txBody>
      </p:sp>
      <p:sp>
        <p:nvSpPr>
          <p:cNvPr id="7" name="Picture Placeholder 3">
            <a:extLst>
              <a:ext uri="{FF2B5EF4-FFF2-40B4-BE49-F238E27FC236}">
                <a16:creationId xmlns:a16="http://schemas.microsoft.com/office/drawing/2014/main" id="{23437535-574E-4D1A-4B09-0EC33AE8CCE4}"/>
              </a:ext>
            </a:extLst>
          </p:cNvPr>
          <p:cNvSpPr>
            <a:spLocks noGrp="1"/>
          </p:cNvSpPr>
          <p:nvPr>
            <p:ph type="pic" sz="quarter" idx="13"/>
          </p:nvPr>
        </p:nvSpPr>
        <p:spPr>
          <a:xfrm>
            <a:off x="9484708" y="1933200"/>
            <a:ext cx="1710000" cy="1710000"/>
          </a:xfrm>
          <a:prstGeom prst="ellipse">
            <a:avLst/>
          </a:prstGeom>
          <a:solidFill>
            <a:srgbClr val="CCCCCC"/>
          </a:solidFill>
        </p:spPr>
        <p:txBody>
          <a:bodyPr/>
          <a:lstStyle/>
          <a:p>
            <a:r>
              <a:rPr lang="en-US" dirty="0"/>
              <a:t>Click icon to add picture</a:t>
            </a:r>
            <a:endParaRPr lang="en-GB" dirty="0"/>
          </a:p>
        </p:txBody>
      </p:sp>
      <p:sp>
        <p:nvSpPr>
          <p:cNvPr id="9" name="Text Placeholder 8">
            <a:extLst>
              <a:ext uri="{FF2B5EF4-FFF2-40B4-BE49-F238E27FC236}">
                <a16:creationId xmlns:a16="http://schemas.microsoft.com/office/drawing/2014/main" id="{D3EA98B3-3C62-C9A4-7D0E-AD36E33B5A2C}"/>
              </a:ext>
            </a:extLst>
          </p:cNvPr>
          <p:cNvSpPr>
            <a:spLocks noGrp="1"/>
          </p:cNvSpPr>
          <p:nvPr>
            <p:ph type="body" sz="quarter" idx="14"/>
          </p:nvPr>
        </p:nvSpPr>
        <p:spPr>
          <a:xfrm>
            <a:off x="540000" y="4050000"/>
            <a:ext cx="2163600" cy="1963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8">
            <a:extLst>
              <a:ext uri="{FF2B5EF4-FFF2-40B4-BE49-F238E27FC236}">
                <a16:creationId xmlns:a16="http://schemas.microsoft.com/office/drawing/2014/main" id="{A282ABB3-4635-9A67-7EB3-40B300C86156}"/>
              </a:ext>
            </a:extLst>
          </p:cNvPr>
          <p:cNvSpPr>
            <a:spLocks noGrp="1"/>
          </p:cNvSpPr>
          <p:nvPr>
            <p:ph type="body" sz="quarter" idx="15"/>
          </p:nvPr>
        </p:nvSpPr>
        <p:spPr>
          <a:xfrm>
            <a:off x="9484708" y="4050000"/>
            <a:ext cx="2163600" cy="1963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8">
            <a:extLst>
              <a:ext uri="{FF2B5EF4-FFF2-40B4-BE49-F238E27FC236}">
                <a16:creationId xmlns:a16="http://schemas.microsoft.com/office/drawing/2014/main" id="{76F828D1-6EDC-46D3-81EF-A969D087DCDA}"/>
              </a:ext>
            </a:extLst>
          </p:cNvPr>
          <p:cNvSpPr>
            <a:spLocks noGrp="1"/>
          </p:cNvSpPr>
          <p:nvPr>
            <p:ph type="body" sz="quarter" idx="16"/>
          </p:nvPr>
        </p:nvSpPr>
        <p:spPr>
          <a:xfrm>
            <a:off x="6503138" y="4050000"/>
            <a:ext cx="2163600" cy="1963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2" name="Text Placeholder 8">
            <a:extLst>
              <a:ext uri="{FF2B5EF4-FFF2-40B4-BE49-F238E27FC236}">
                <a16:creationId xmlns:a16="http://schemas.microsoft.com/office/drawing/2014/main" id="{809345B1-3DE9-6A5D-AD1B-4BFC3642CD46}"/>
              </a:ext>
            </a:extLst>
          </p:cNvPr>
          <p:cNvSpPr>
            <a:spLocks noGrp="1"/>
          </p:cNvSpPr>
          <p:nvPr>
            <p:ph type="body" sz="quarter" idx="17"/>
          </p:nvPr>
        </p:nvSpPr>
        <p:spPr>
          <a:xfrm>
            <a:off x="3521569" y="4050000"/>
            <a:ext cx="2163600" cy="1963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7963177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Final slide">
    <p:bg>
      <p:bgPr>
        <a:blipFill dpi="0" rotWithShape="1">
          <a:blip r:embed="rId2">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E1A70780-EE83-4155-0EF6-2779E2F2319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40000" y="468000"/>
            <a:ext cx="2169807" cy="277200"/>
          </a:xfrm>
          <a:prstGeom prst="rect">
            <a:avLst/>
          </a:prstGeom>
        </p:spPr>
      </p:pic>
      <p:sp>
        <p:nvSpPr>
          <p:cNvPr id="3" name="Title 2">
            <a:extLst>
              <a:ext uri="{FF2B5EF4-FFF2-40B4-BE49-F238E27FC236}">
                <a16:creationId xmlns:a16="http://schemas.microsoft.com/office/drawing/2014/main" id="{25EFAE2B-957A-2261-4DA8-9CD844270F6A}"/>
              </a:ext>
            </a:extLst>
          </p:cNvPr>
          <p:cNvSpPr>
            <a:spLocks noGrp="1"/>
          </p:cNvSpPr>
          <p:nvPr>
            <p:ph type="title"/>
          </p:nvPr>
        </p:nvSpPr>
        <p:spPr>
          <a:xfrm>
            <a:off x="540000" y="1306800"/>
            <a:ext cx="2566800" cy="556925"/>
          </a:xfrm>
        </p:spPr>
        <p:txBody>
          <a:bodyPr/>
          <a:lstStyle>
            <a:lvl1pPr>
              <a:defRPr sz="1500" b="0" i="0">
                <a:solidFill>
                  <a:schemeClr val="bg2"/>
                </a:solidFill>
              </a:defRPr>
            </a:lvl1pPr>
          </a:lstStyle>
          <a:p>
            <a:r>
              <a:rPr lang="en-US"/>
              <a:t>Click to edit Master title style</a:t>
            </a:r>
            <a:endParaRPr lang="en-GB"/>
          </a:p>
        </p:txBody>
      </p:sp>
      <p:sp>
        <p:nvSpPr>
          <p:cNvPr id="5" name="Text Placeholder 4">
            <a:extLst>
              <a:ext uri="{FF2B5EF4-FFF2-40B4-BE49-F238E27FC236}">
                <a16:creationId xmlns:a16="http://schemas.microsoft.com/office/drawing/2014/main" id="{696E1EB6-550F-A494-05A8-23E6CAE67B67}"/>
              </a:ext>
            </a:extLst>
          </p:cNvPr>
          <p:cNvSpPr>
            <a:spLocks noGrp="1"/>
          </p:cNvSpPr>
          <p:nvPr>
            <p:ph type="body" sz="quarter" idx="10"/>
          </p:nvPr>
        </p:nvSpPr>
        <p:spPr>
          <a:xfrm>
            <a:off x="539750" y="1954800"/>
            <a:ext cx="2566800" cy="1925537"/>
          </a:xfrm>
        </p:spPr>
        <p:txBody>
          <a:bodyPr/>
          <a:lstStyle>
            <a:lvl1pPr>
              <a:spcBef>
                <a:spcPts val="0"/>
              </a:spcBef>
              <a:spcAft>
                <a:spcPts val="1417"/>
              </a:spcAft>
              <a:defRPr sz="1500" b="0">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p:txBody>
      </p:sp>
      <p:sp>
        <p:nvSpPr>
          <p:cNvPr id="7" name="Text Placeholder 6">
            <a:extLst>
              <a:ext uri="{FF2B5EF4-FFF2-40B4-BE49-F238E27FC236}">
                <a16:creationId xmlns:a16="http://schemas.microsoft.com/office/drawing/2014/main" id="{59E95362-6981-42A1-ABE3-4C3BFBF74483}"/>
              </a:ext>
            </a:extLst>
          </p:cNvPr>
          <p:cNvSpPr>
            <a:spLocks noGrp="1"/>
          </p:cNvSpPr>
          <p:nvPr>
            <p:ph type="body" sz="quarter" idx="11"/>
          </p:nvPr>
        </p:nvSpPr>
        <p:spPr>
          <a:xfrm>
            <a:off x="817200" y="4341600"/>
            <a:ext cx="3326400" cy="270000"/>
          </a:xfrm>
        </p:spPr>
        <p:txBody>
          <a:bodyPr/>
          <a:lstStyle>
            <a:lvl1pPr>
              <a:spcBef>
                <a:spcPts val="0"/>
              </a:spcBef>
              <a:spcAft>
                <a:spcPts val="0"/>
              </a:spcAft>
              <a:defRPr sz="1500">
                <a:solidFill>
                  <a:schemeClr val="bg2"/>
                </a:solidFill>
              </a:defRPr>
            </a:lvl1pPr>
          </a:lstStyle>
          <a:p>
            <a:pPr lvl="0"/>
            <a:r>
              <a:rPr lang="en-US"/>
              <a:t>Click to edit Master text styles</a:t>
            </a:r>
          </a:p>
        </p:txBody>
      </p:sp>
      <p:sp>
        <p:nvSpPr>
          <p:cNvPr id="8" name="Text Placeholder 6">
            <a:extLst>
              <a:ext uri="{FF2B5EF4-FFF2-40B4-BE49-F238E27FC236}">
                <a16:creationId xmlns:a16="http://schemas.microsoft.com/office/drawing/2014/main" id="{2134276C-64CA-120B-917E-916918800DB9}"/>
              </a:ext>
            </a:extLst>
          </p:cNvPr>
          <p:cNvSpPr>
            <a:spLocks noGrp="1"/>
          </p:cNvSpPr>
          <p:nvPr>
            <p:ph type="body" sz="quarter" idx="12"/>
          </p:nvPr>
        </p:nvSpPr>
        <p:spPr>
          <a:xfrm>
            <a:off x="817200" y="4060800"/>
            <a:ext cx="3326400" cy="270000"/>
          </a:xfrm>
        </p:spPr>
        <p:txBody>
          <a:bodyPr/>
          <a:lstStyle>
            <a:lvl1pPr>
              <a:spcBef>
                <a:spcPts val="0"/>
              </a:spcBef>
              <a:spcAft>
                <a:spcPts val="0"/>
              </a:spcAft>
              <a:defRPr sz="1500">
                <a:solidFill>
                  <a:schemeClr val="bg2"/>
                </a:solidFill>
              </a:defRPr>
            </a:lvl1pPr>
          </a:lstStyle>
          <a:p>
            <a:pPr lvl="0"/>
            <a:r>
              <a:rPr lang="en-US"/>
              <a:t>Click to edit Master text styles</a:t>
            </a:r>
          </a:p>
        </p:txBody>
      </p:sp>
      <p:sp>
        <p:nvSpPr>
          <p:cNvPr id="9" name="Text Placeholder 4">
            <a:extLst>
              <a:ext uri="{FF2B5EF4-FFF2-40B4-BE49-F238E27FC236}">
                <a16:creationId xmlns:a16="http://schemas.microsoft.com/office/drawing/2014/main" id="{55CB7D6B-0232-0372-FBD7-8DD40EEA35FD}"/>
              </a:ext>
            </a:extLst>
          </p:cNvPr>
          <p:cNvSpPr>
            <a:spLocks noGrp="1"/>
          </p:cNvSpPr>
          <p:nvPr>
            <p:ph type="body" sz="quarter" idx="13"/>
          </p:nvPr>
        </p:nvSpPr>
        <p:spPr>
          <a:xfrm>
            <a:off x="539750" y="5002801"/>
            <a:ext cx="3603850" cy="1387200"/>
          </a:xfrm>
        </p:spPr>
        <p:txBody>
          <a:bodyPr/>
          <a:lstStyle>
            <a:lvl1pPr>
              <a:spcBef>
                <a:spcPts val="0"/>
              </a:spcBef>
              <a:spcAft>
                <a:spcPts val="2835"/>
              </a:spcAft>
              <a:defRPr sz="1500" b="0">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p:txBody>
      </p:sp>
      <p:pic>
        <p:nvPicPr>
          <p:cNvPr id="4" name="Graphic 3">
            <a:extLst>
              <a:ext uri="{FF2B5EF4-FFF2-40B4-BE49-F238E27FC236}">
                <a16:creationId xmlns:a16="http://schemas.microsoft.com/office/drawing/2014/main" id="{742FF65A-0F03-9BF7-AD74-5DD4605A2541}"/>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40000" y="468000"/>
            <a:ext cx="2169807" cy="277200"/>
          </a:xfrm>
          <a:prstGeom prst="rect">
            <a:avLst/>
          </a:prstGeom>
        </p:spPr>
      </p:pic>
    </p:spTree>
    <p:extLst>
      <p:ext uri="{BB962C8B-B14F-4D97-AF65-F5344CB8AC3E}">
        <p14:creationId xmlns:p14="http://schemas.microsoft.com/office/powerpoint/2010/main" val="2383114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03D21-E776-6E77-F103-77DB1FD683EA}"/>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267607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33898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C4BC5C-8F6F-45D3-8184-E7E10726F3B9}" type="datetimeFigureOut">
              <a:rPr lang="en-GB" smtClean="0"/>
              <a:t>14/10/2025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64C847D-A600-4721-956F-4BCB0B1BA65A}" type="slidenum">
              <a:rPr lang="en-GB" smtClean="0"/>
              <a:t>‹#›</a:t>
            </a:fld>
            <a:endParaRPr lang="en-GB" dirty="0"/>
          </a:p>
        </p:txBody>
      </p:sp>
    </p:spTree>
    <p:extLst>
      <p:ext uri="{BB962C8B-B14F-4D97-AF65-F5344CB8AC3E}">
        <p14:creationId xmlns:p14="http://schemas.microsoft.com/office/powerpoint/2010/main" val="7168202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A906C-3288-37E5-E0EF-4BEC911B79B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17C7850-4BF5-E223-87B9-41D4852C66C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CD9D02-D1B2-FE5F-A51D-46E78F0F68B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213E2B2-FCD3-C896-6026-659D7EA0761B}"/>
              </a:ext>
            </a:extLst>
          </p:cNvPr>
          <p:cNvSpPr>
            <a:spLocks noGrp="1"/>
          </p:cNvSpPr>
          <p:nvPr>
            <p:ph type="dt" sz="half" idx="10"/>
          </p:nvPr>
        </p:nvSpPr>
        <p:spPr/>
        <p:txBody>
          <a:bodyPr/>
          <a:lstStyle/>
          <a:p>
            <a:fld id="{BFB3133C-99C5-437C-865F-952CE7EDB1EA}" type="datetimeFigureOut">
              <a:rPr lang="en-GB" smtClean="0"/>
              <a:t>14/10/2025</a:t>
            </a:fld>
            <a:endParaRPr lang="en-GB" dirty="0"/>
          </a:p>
        </p:txBody>
      </p:sp>
      <p:sp>
        <p:nvSpPr>
          <p:cNvPr id="6" name="Footer Placeholder 5">
            <a:extLst>
              <a:ext uri="{FF2B5EF4-FFF2-40B4-BE49-F238E27FC236}">
                <a16:creationId xmlns:a16="http://schemas.microsoft.com/office/drawing/2014/main" id="{39D04E58-EFF5-6840-04C2-835BDBDD5341}"/>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A1E6BC55-180E-5470-EF2A-DB9BB5600787}"/>
              </a:ext>
            </a:extLst>
          </p:cNvPr>
          <p:cNvSpPr>
            <a:spLocks noGrp="1"/>
          </p:cNvSpPr>
          <p:nvPr>
            <p:ph type="sldNum" sz="quarter" idx="12"/>
          </p:nvPr>
        </p:nvSpPr>
        <p:spPr/>
        <p:txBody>
          <a:bodyPr/>
          <a:lstStyle/>
          <a:p>
            <a:fld id="{6C3BB75E-A68B-4279-AC2B-D9997D361FEA}" type="slidenum">
              <a:rPr lang="en-GB" smtClean="0"/>
              <a:t>‹#›</a:t>
            </a:fld>
            <a:endParaRPr lang="en-GB" dirty="0"/>
          </a:p>
        </p:txBody>
      </p:sp>
    </p:spTree>
    <p:extLst>
      <p:ext uri="{BB962C8B-B14F-4D97-AF65-F5344CB8AC3E}">
        <p14:creationId xmlns:p14="http://schemas.microsoft.com/office/powerpoint/2010/main" val="2186817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with image">
    <p:bg>
      <p:bgPr>
        <a:solidFill>
          <a:schemeClr val="bg1"/>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5023BC3D-E917-E194-078D-A19A26CD3531}"/>
              </a:ext>
            </a:extLst>
          </p:cNvPr>
          <p:cNvSpPr>
            <a:spLocks noGrp="1"/>
          </p:cNvSpPr>
          <p:nvPr>
            <p:ph type="pic" sz="quarter" idx="11"/>
          </p:nvPr>
        </p:nvSpPr>
        <p:spPr>
          <a:xfrm>
            <a:off x="6227130" y="0"/>
            <a:ext cx="5964871" cy="6858000"/>
          </a:xfrm>
          <a:custGeom>
            <a:avLst/>
            <a:gdLst>
              <a:gd name="connsiteX0" fmla="*/ 0 w 5964871"/>
              <a:gd name="connsiteY0" fmla="*/ 0 h 6858000"/>
              <a:gd name="connsiteX1" fmla="*/ 5964871 w 5964871"/>
              <a:gd name="connsiteY1" fmla="*/ 0 h 6858000"/>
              <a:gd name="connsiteX2" fmla="*/ 5964871 w 5964871"/>
              <a:gd name="connsiteY2" fmla="*/ 6858000 h 6858000"/>
              <a:gd name="connsiteX3" fmla="*/ 1730116 w 5964871"/>
              <a:gd name="connsiteY3" fmla="*/ 6858000 h 6858000"/>
              <a:gd name="connsiteX4" fmla="*/ 1732633 w 5964871"/>
              <a:gd name="connsiteY4" fmla="*/ 6706709 h 6858000"/>
              <a:gd name="connsiteX5" fmla="*/ 1390927 w 5964871"/>
              <a:gd name="connsiteY5" fmla="*/ 3466002 h 6858000"/>
              <a:gd name="connsiteX6" fmla="*/ 2627 w 5964871"/>
              <a:gd name="connsiteY6" fmla="*/ 471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64871" h="6858000">
                <a:moveTo>
                  <a:pt x="0" y="0"/>
                </a:moveTo>
                <a:lnTo>
                  <a:pt x="5964871" y="0"/>
                </a:lnTo>
                <a:lnTo>
                  <a:pt x="5964871" y="6858000"/>
                </a:lnTo>
                <a:lnTo>
                  <a:pt x="1730116" y="6858000"/>
                </a:lnTo>
                <a:lnTo>
                  <a:pt x="1732633" y="6706709"/>
                </a:lnTo>
                <a:cubicBezTo>
                  <a:pt x="1737091" y="5733615"/>
                  <a:pt x="1666493" y="4614231"/>
                  <a:pt x="1390927" y="3466002"/>
                </a:cubicBezTo>
                <a:cubicBezTo>
                  <a:pt x="1069435" y="2126382"/>
                  <a:pt x="517187" y="948452"/>
                  <a:pt x="2627" y="4711"/>
                </a:cubicBezTo>
                <a:close/>
              </a:path>
            </a:pathLst>
          </a:custGeom>
          <a:noFill/>
        </p:spPr>
        <p:txBody>
          <a:bodyPr wrap="square">
            <a:noAutofit/>
          </a:bodyPr>
          <a:lstStyle/>
          <a:p>
            <a:r>
              <a:rPr lang="en-US" dirty="0"/>
              <a:t>Click icon to add picture</a:t>
            </a:r>
            <a:endParaRPr lang="en-GB" dirty="0"/>
          </a:p>
        </p:txBody>
      </p:sp>
      <p:sp>
        <p:nvSpPr>
          <p:cNvPr id="2" name="Title 1">
            <a:extLst>
              <a:ext uri="{FF2B5EF4-FFF2-40B4-BE49-F238E27FC236}">
                <a16:creationId xmlns:a16="http://schemas.microsoft.com/office/drawing/2014/main" id="{E53F2AF8-7A47-AD7C-E395-D6299B2C44C0}"/>
              </a:ext>
            </a:extLst>
          </p:cNvPr>
          <p:cNvSpPr>
            <a:spLocks noGrp="1"/>
          </p:cNvSpPr>
          <p:nvPr>
            <p:ph type="ctrTitle"/>
          </p:nvPr>
        </p:nvSpPr>
        <p:spPr>
          <a:xfrm>
            <a:off x="540000" y="1944000"/>
            <a:ext cx="5421600" cy="1620000"/>
          </a:xfrm>
        </p:spPr>
        <p:txBody>
          <a:bodyPr anchor="t" anchorCtr="0"/>
          <a:lstStyle>
            <a:lvl1pPr algn="l">
              <a:lnSpc>
                <a:spcPct val="90000"/>
              </a:lnSpc>
              <a:defRPr sz="6000">
                <a:solidFill>
                  <a:schemeClr val="accent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E5EF42DB-DC5E-BDA8-4439-0D28FE6315CD}"/>
              </a:ext>
            </a:extLst>
          </p:cNvPr>
          <p:cNvSpPr>
            <a:spLocks noGrp="1"/>
          </p:cNvSpPr>
          <p:nvPr>
            <p:ph type="subTitle" idx="1"/>
          </p:nvPr>
        </p:nvSpPr>
        <p:spPr>
          <a:xfrm>
            <a:off x="539750" y="3789606"/>
            <a:ext cx="5421850" cy="1080000"/>
          </a:xfrm>
        </p:spPr>
        <p:txBody>
          <a:bodyPr/>
          <a:lstStyle>
            <a:lvl1pPr marL="0" indent="0" algn="l">
              <a:spcBef>
                <a:spcPts val="0"/>
              </a:spcBef>
              <a:spcAft>
                <a:spcPts val="0"/>
              </a:spcAft>
              <a:buNone/>
              <a:defRPr sz="3400" b="0">
                <a:solidFill>
                  <a:schemeClr val="tx1"/>
                </a:solidFill>
                <a:latin typeface="Calibri Light" panose="020F0302020204030204" pitchFamily="34" charset="0"/>
                <a:cs typeface="Calibri Light" panose="020F03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4" name="Date Placeholder 3">
            <a:extLst>
              <a:ext uri="{FF2B5EF4-FFF2-40B4-BE49-F238E27FC236}">
                <a16:creationId xmlns:a16="http://schemas.microsoft.com/office/drawing/2014/main" id="{E0270189-B4F1-9519-7F15-73B284A4FC09}"/>
              </a:ext>
            </a:extLst>
          </p:cNvPr>
          <p:cNvSpPr>
            <a:spLocks noGrp="1"/>
          </p:cNvSpPr>
          <p:nvPr>
            <p:ph type="dt" sz="half" idx="10"/>
          </p:nvPr>
        </p:nvSpPr>
        <p:spPr>
          <a:xfrm>
            <a:off x="539750" y="5220000"/>
            <a:ext cx="2743200" cy="365125"/>
          </a:xfrm>
        </p:spPr>
        <p:txBody>
          <a:bodyPr lIns="0" tIns="0" rIns="0" bIns="0" anchor="t" anchorCtr="0"/>
          <a:lstStyle>
            <a:lvl1pPr>
              <a:defRPr sz="2000">
                <a:solidFill>
                  <a:schemeClr val="tx1"/>
                </a:solidFill>
                <a:latin typeface="Calibri Light" panose="020F0302020204030204" pitchFamily="34" charset="0"/>
                <a:cs typeface="Calibri Light" panose="020F0302020204030204" pitchFamily="34" charset="0"/>
              </a:defRPr>
            </a:lvl1pPr>
          </a:lstStyle>
          <a:p>
            <a:fld id="{1F320846-5969-4CBF-ACE6-14C5E9B07FE6}" type="datetimeFigureOut">
              <a:rPr lang="en-GB" smtClean="0"/>
              <a:pPr/>
              <a:t>14/10/2025</a:t>
            </a:fld>
            <a:endParaRPr lang="en-GB" dirty="0"/>
          </a:p>
        </p:txBody>
      </p:sp>
      <p:pic>
        <p:nvPicPr>
          <p:cNvPr id="16" name="Graphic 15">
            <a:extLst>
              <a:ext uri="{FF2B5EF4-FFF2-40B4-BE49-F238E27FC236}">
                <a16:creationId xmlns:a16="http://schemas.microsoft.com/office/drawing/2014/main" id="{ED655B4C-3D82-E0A8-AE5A-985B6960685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540000" y="468000"/>
            <a:ext cx="2169806" cy="277200"/>
          </a:xfrm>
          <a:prstGeom prst="rect">
            <a:avLst/>
          </a:prstGeom>
        </p:spPr>
      </p:pic>
      <p:pic>
        <p:nvPicPr>
          <p:cNvPr id="5" name="Graphic 4">
            <a:extLst>
              <a:ext uri="{FF2B5EF4-FFF2-40B4-BE49-F238E27FC236}">
                <a16:creationId xmlns:a16="http://schemas.microsoft.com/office/drawing/2014/main" id="{09242D59-5BD5-0B72-7D9D-816D3F4DC72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540000" y="468000"/>
            <a:ext cx="2169806" cy="277200"/>
          </a:xfrm>
          <a:prstGeom prst="rect">
            <a:avLst/>
          </a:prstGeom>
        </p:spPr>
      </p:pic>
    </p:spTree>
    <p:extLst>
      <p:ext uri="{BB962C8B-B14F-4D97-AF65-F5344CB8AC3E}">
        <p14:creationId xmlns:p14="http://schemas.microsoft.com/office/powerpoint/2010/main" val="79915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1F803CF8-6DEC-3F38-1E23-B6030E86F7A7}"/>
              </a:ext>
            </a:extLst>
          </p:cNvPr>
          <p:cNvSpPr>
            <a:spLocks noGrp="1"/>
          </p:cNvSpPr>
          <p:nvPr>
            <p:ph type="body" sz="quarter" idx="10"/>
          </p:nvPr>
        </p:nvSpPr>
        <p:spPr>
          <a:xfrm>
            <a:off x="1170810" y="1911499"/>
            <a:ext cx="3672000" cy="492610"/>
          </a:xfrm>
        </p:spPr>
        <p:txBody>
          <a:bodyPr anchor="b" anchorCtr="0"/>
          <a:lstStyle>
            <a:lvl1pPr>
              <a:defRPr sz="2500"/>
            </a:lvl1pPr>
          </a:lstStyle>
          <a:p>
            <a:pPr lvl="0"/>
            <a:r>
              <a:rPr lang="en-US"/>
              <a:t>Click to edit Master text styles</a:t>
            </a:r>
          </a:p>
        </p:txBody>
      </p:sp>
      <p:sp>
        <p:nvSpPr>
          <p:cNvPr id="2" name="Title 1">
            <a:extLst>
              <a:ext uri="{FF2B5EF4-FFF2-40B4-BE49-F238E27FC236}">
                <a16:creationId xmlns:a16="http://schemas.microsoft.com/office/drawing/2014/main" id="{B7575FEA-EF6C-28AD-BB9C-5781909780D0}"/>
              </a:ext>
            </a:extLst>
          </p:cNvPr>
          <p:cNvSpPr>
            <a:spLocks noGrp="1"/>
          </p:cNvSpPr>
          <p:nvPr>
            <p:ph type="title"/>
          </p:nvPr>
        </p:nvSpPr>
        <p:spPr/>
        <p:txBody>
          <a:bodyPr/>
          <a:lstStyle/>
          <a:p>
            <a:r>
              <a:rPr lang="en-US"/>
              <a:t>Click to edit Master title style</a:t>
            </a:r>
            <a:endParaRPr lang="en-GB"/>
          </a:p>
        </p:txBody>
      </p:sp>
      <p:sp>
        <p:nvSpPr>
          <p:cNvPr id="11" name="Text Placeholder 9">
            <a:extLst>
              <a:ext uri="{FF2B5EF4-FFF2-40B4-BE49-F238E27FC236}">
                <a16:creationId xmlns:a16="http://schemas.microsoft.com/office/drawing/2014/main" id="{6AE92126-64BC-24DE-EC11-D94A8CE63F57}"/>
              </a:ext>
            </a:extLst>
          </p:cNvPr>
          <p:cNvSpPr>
            <a:spLocks noGrp="1"/>
          </p:cNvSpPr>
          <p:nvPr>
            <p:ph type="body" sz="quarter" idx="11" hasCustomPrompt="1"/>
          </p:nvPr>
        </p:nvSpPr>
        <p:spPr>
          <a:xfrm>
            <a:off x="540738" y="1711326"/>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
        <p:nvSpPr>
          <p:cNvPr id="14" name="Text Placeholder 9">
            <a:extLst>
              <a:ext uri="{FF2B5EF4-FFF2-40B4-BE49-F238E27FC236}">
                <a16:creationId xmlns:a16="http://schemas.microsoft.com/office/drawing/2014/main" id="{349BCA8D-4AA5-2903-E974-D2041A328E08}"/>
              </a:ext>
            </a:extLst>
          </p:cNvPr>
          <p:cNvSpPr>
            <a:spLocks noGrp="1"/>
          </p:cNvSpPr>
          <p:nvPr>
            <p:ph type="body" sz="quarter" idx="12"/>
          </p:nvPr>
        </p:nvSpPr>
        <p:spPr>
          <a:xfrm>
            <a:off x="1170810" y="2884514"/>
            <a:ext cx="3672000" cy="492610"/>
          </a:xfrm>
        </p:spPr>
        <p:txBody>
          <a:bodyPr anchor="b" anchorCtr="0"/>
          <a:lstStyle>
            <a:lvl1pPr>
              <a:defRPr sz="2500"/>
            </a:lvl1pPr>
          </a:lstStyle>
          <a:p>
            <a:pPr lvl="0"/>
            <a:r>
              <a:rPr lang="en-US"/>
              <a:t>Click to edit Master text styles</a:t>
            </a:r>
          </a:p>
        </p:txBody>
      </p:sp>
      <p:sp>
        <p:nvSpPr>
          <p:cNvPr id="15" name="Text Placeholder 9">
            <a:extLst>
              <a:ext uri="{FF2B5EF4-FFF2-40B4-BE49-F238E27FC236}">
                <a16:creationId xmlns:a16="http://schemas.microsoft.com/office/drawing/2014/main" id="{3910E9B7-D1D4-E59C-2EBD-9E327D1E6FAC}"/>
              </a:ext>
            </a:extLst>
          </p:cNvPr>
          <p:cNvSpPr>
            <a:spLocks noGrp="1"/>
          </p:cNvSpPr>
          <p:nvPr>
            <p:ph type="body" sz="quarter" idx="13" hasCustomPrompt="1"/>
          </p:nvPr>
        </p:nvSpPr>
        <p:spPr>
          <a:xfrm>
            <a:off x="540738" y="2684341"/>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
        <p:nvSpPr>
          <p:cNvPr id="17" name="Text Placeholder 9">
            <a:extLst>
              <a:ext uri="{FF2B5EF4-FFF2-40B4-BE49-F238E27FC236}">
                <a16:creationId xmlns:a16="http://schemas.microsoft.com/office/drawing/2014/main" id="{608EB52F-2896-A270-88F6-0E7EBDE28FCC}"/>
              </a:ext>
            </a:extLst>
          </p:cNvPr>
          <p:cNvSpPr>
            <a:spLocks noGrp="1"/>
          </p:cNvSpPr>
          <p:nvPr>
            <p:ph type="body" sz="quarter" idx="14"/>
          </p:nvPr>
        </p:nvSpPr>
        <p:spPr>
          <a:xfrm>
            <a:off x="1170810" y="3869253"/>
            <a:ext cx="3672000" cy="492610"/>
          </a:xfrm>
        </p:spPr>
        <p:txBody>
          <a:bodyPr anchor="b" anchorCtr="0"/>
          <a:lstStyle>
            <a:lvl1pPr>
              <a:defRPr sz="2500"/>
            </a:lvl1pPr>
          </a:lstStyle>
          <a:p>
            <a:pPr lvl="0"/>
            <a:r>
              <a:rPr lang="en-US"/>
              <a:t>Click to edit Master text styles</a:t>
            </a:r>
          </a:p>
        </p:txBody>
      </p:sp>
      <p:sp>
        <p:nvSpPr>
          <p:cNvPr id="18" name="Text Placeholder 9">
            <a:extLst>
              <a:ext uri="{FF2B5EF4-FFF2-40B4-BE49-F238E27FC236}">
                <a16:creationId xmlns:a16="http://schemas.microsoft.com/office/drawing/2014/main" id="{47B3CD23-E34C-2C9A-A51C-41BF087FD3B7}"/>
              </a:ext>
            </a:extLst>
          </p:cNvPr>
          <p:cNvSpPr>
            <a:spLocks noGrp="1"/>
          </p:cNvSpPr>
          <p:nvPr>
            <p:ph type="body" sz="quarter" idx="15" hasCustomPrompt="1"/>
          </p:nvPr>
        </p:nvSpPr>
        <p:spPr>
          <a:xfrm>
            <a:off x="540738" y="3669080"/>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
        <p:nvSpPr>
          <p:cNvPr id="20" name="Text Placeholder 9">
            <a:extLst>
              <a:ext uri="{FF2B5EF4-FFF2-40B4-BE49-F238E27FC236}">
                <a16:creationId xmlns:a16="http://schemas.microsoft.com/office/drawing/2014/main" id="{F968155B-5EA6-8E49-9284-830E818CB7D9}"/>
              </a:ext>
            </a:extLst>
          </p:cNvPr>
          <p:cNvSpPr>
            <a:spLocks noGrp="1"/>
          </p:cNvSpPr>
          <p:nvPr>
            <p:ph type="body" sz="quarter" idx="16"/>
          </p:nvPr>
        </p:nvSpPr>
        <p:spPr>
          <a:xfrm>
            <a:off x="1170810" y="4842268"/>
            <a:ext cx="3672000" cy="492610"/>
          </a:xfrm>
        </p:spPr>
        <p:txBody>
          <a:bodyPr anchor="b" anchorCtr="0"/>
          <a:lstStyle>
            <a:lvl1pPr>
              <a:defRPr sz="2500"/>
            </a:lvl1pPr>
          </a:lstStyle>
          <a:p>
            <a:pPr lvl="0"/>
            <a:r>
              <a:rPr lang="en-US"/>
              <a:t>Click to edit Master text styles</a:t>
            </a:r>
          </a:p>
        </p:txBody>
      </p:sp>
      <p:sp>
        <p:nvSpPr>
          <p:cNvPr id="21" name="Text Placeholder 9">
            <a:extLst>
              <a:ext uri="{FF2B5EF4-FFF2-40B4-BE49-F238E27FC236}">
                <a16:creationId xmlns:a16="http://schemas.microsoft.com/office/drawing/2014/main" id="{2603CC46-CD79-1A91-BF7F-CB513C366E47}"/>
              </a:ext>
            </a:extLst>
          </p:cNvPr>
          <p:cNvSpPr>
            <a:spLocks noGrp="1"/>
          </p:cNvSpPr>
          <p:nvPr>
            <p:ph type="body" sz="quarter" idx="17" hasCustomPrompt="1"/>
          </p:nvPr>
        </p:nvSpPr>
        <p:spPr>
          <a:xfrm>
            <a:off x="540738" y="4642095"/>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
        <p:nvSpPr>
          <p:cNvPr id="23" name="Text Placeholder 9">
            <a:extLst>
              <a:ext uri="{FF2B5EF4-FFF2-40B4-BE49-F238E27FC236}">
                <a16:creationId xmlns:a16="http://schemas.microsoft.com/office/drawing/2014/main" id="{A8C442C8-3269-0506-E94C-8A64F9D4B227}"/>
              </a:ext>
            </a:extLst>
          </p:cNvPr>
          <p:cNvSpPr>
            <a:spLocks noGrp="1"/>
          </p:cNvSpPr>
          <p:nvPr>
            <p:ph type="body" sz="quarter" idx="18"/>
          </p:nvPr>
        </p:nvSpPr>
        <p:spPr>
          <a:xfrm>
            <a:off x="6102991" y="1911499"/>
            <a:ext cx="3672000" cy="492610"/>
          </a:xfrm>
        </p:spPr>
        <p:txBody>
          <a:bodyPr anchor="b" anchorCtr="0"/>
          <a:lstStyle>
            <a:lvl1pPr>
              <a:defRPr sz="2500"/>
            </a:lvl1pPr>
          </a:lstStyle>
          <a:p>
            <a:pPr lvl="0"/>
            <a:r>
              <a:rPr lang="en-US"/>
              <a:t>Click to edit Master text styles</a:t>
            </a:r>
          </a:p>
        </p:txBody>
      </p:sp>
      <p:sp>
        <p:nvSpPr>
          <p:cNvPr id="24" name="Text Placeholder 9">
            <a:extLst>
              <a:ext uri="{FF2B5EF4-FFF2-40B4-BE49-F238E27FC236}">
                <a16:creationId xmlns:a16="http://schemas.microsoft.com/office/drawing/2014/main" id="{AD50958E-02E6-A495-A6B0-6C7812B4A489}"/>
              </a:ext>
            </a:extLst>
          </p:cNvPr>
          <p:cNvSpPr>
            <a:spLocks noGrp="1"/>
          </p:cNvSpPr>
          <p:nvPr>
            <p:ph type="body" sz="quarter" idx="19" hasCustomPrompt="1"/>
          </p:nvPr>
        </p:nvSpPr>
        <p:spPr>
          <a:xfrm>
            <a:off x="5472000" y="1711326"/>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
        <p:nvSpPr>
          <p:cNvPr id="25" name="Text Placeholder 9">
            <a:extLst>
              <a:ext uri="{FF2B5EF4-FFF2-40B4-BE49-F238E27FC236}">
                <a16:creationId xmlns:a16="http://schemas.microsoft.com/office/drawing/2014/main" id="{A82202DE-A301-D2F6-3435-17025931FCBD}"/>
              </a:ext>
            </a:extLst>
          </p:cNvPr>
          <p:cNvSpPr>
            <a:spLocks noGrp="1"/>
          </p:cNvSpPr>
          <p:nvPr>
            <p:ph type="body" sz="quarter" idx="20"/>
          </p:nvPr>
        </p:nvSpPr>
        <p:spPr>
          <a:xfrm>
            <a:off x="6102991" y="2884514"/>
            <a:ext cx="3672000" cy="492610"/>
          </a:xfrm>
        </p:spPr>
        <p:txBody>
          <a:bodyPr anchor="b" anchorCtr="0"/>
          <a:lstStyle>
            <a:lvl1pPr>
              <a:defRPr sz="2500"/>
            </a:lvl1pPr>
          </a:lstStyle>
          <a:p>
            <a:pPr lvl="0"/>
            <a:r>
              <a:rPr lang="en-US"/>
              <a:t>Click to edit Master text styles</a:t>
            </a:r>
          </a:p>
        </p:txBody>
      </p:sp>
      <p:sp>
        <p:nvSpPr>
          <p:cNvPr id="26" name="Text Placeholder 9">
            <a:extLst>
              <a:ext uri="{FF2B5EF4-FFF2-40B4-BE49-F238E27FC236}">
                <a16:creationId xmlns:a16="http://schemas.microsoft.com/office/drawing/2014/main" id="{6140F8D5-477C-6B25-60D5-EFFBEBA0B805}"/>
              </a:ext>
            </a:extLst>
          </p:cNvPr>
          <p:cNvSpPr>
            <a:spLocks noGrp="1"/>
          </p:cNvSpPr>
          <p:nvPr>
            <p:ph type="body" sz="quarter" idx="21" hasCustomPrompt="1"/>
          </p:nvPr>
        </p:nvSpPr>
        <p:spPr>
          <a:xfrm>
            <a:off x="5472000" y="2684341"/>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
        <p:nvSpPr>
          <p:cNvPr id="27" name="Text Placeholder 9">
            <a:extLst>
              <a:ext uri="{FF2B5EF4-FFF2-40B4-BE49-F238E27FC236}">
                <a16:creationId xmlns:a16="http://schemas.microsoft.com/office/drawing/2014/main" id="{AEEBBA9D-5DF0-C4DE-DA0C-D94DB9680987}"/>
              </a:ext>
            </a:extLst>
          </p:cNvPr>
          <p:cNvSpPr>
            <a:spLocks noGrp="1"/>
          </p:cNvSpPr>
          <p:nvPr>
            <p:ph type="body" sz="quarter" idx="22"/>
          </p:nvPr>
        </p:nvSpPr>
        <p:spPr>
          <a:xfrm>
            <a:off x="6102991" y="3869253"/>
            <a:ext cx="3672000" cy="492610"/>
          </a:xfrm>
        </p:spPr>
        <p:txBody>
          <a:bodyPr anchor="b" anchorCtr="0"/>
          <a:lstStyle>
            <a:lvl1pPr>
              <a:defRPr sz="2500"/>
            </a:lvl1pPr>
          </a:lstStyle>
          <a:p>
            <a:pPr lvl="0"/>
            <a:r>
              <a:rPr lang="en-US"/>
              <a:t>Click to edit Master text styles</a:t>
            </a:r>
          </a:p>
        </p:txBody>
      </p:sp>
      <p:sp>
        <p:nvSpPr>
          <p:cNvPr id="28" name="Text Placeholder 9">
            <a:extLst>
              <a:ext uri="{FF2B5EF4-FFF2-40B4-BE49-F238E27FC236}">
                <a16:creationId xmlns:a16="http://schemas.microsoft.com/office/drawing/2014/main" id="{DB7F90E3-F280-1CDA-A902-25A755B15883}"/>
              </a:ext>
            </a:extLst>
          </p:cNvPr>
          <p:cNvSpPr>
            <a:spLocks noGrp="1"/>
          </p:cNvSpPr>
          <p:nvPr>
            <p:ph type="body" sz="quarter" idx="23" hasCustomPrompt="1"/>
          </p:nvPr>
        </p:nvSpPr>
        <p:spPr>
          <a:xfrm>
            <a:off x="5472000" y="3669080"/>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
        <p:nvSpPr>
          <p:cNvPr id="29" name="Text Placeholder 9">
            <a:extLst>
              <a:ext uri="{FF2B5EF4-FFF2-40B4-BE49-F238E27FC236}">
                <a16:creationId xmlns:a16="http://schemas.microsoft.com/office/drawing/2014/main" id="{0FEF5F7C-B41B-B0AE-6F50-3C7DA6FBEC8B}"/>
              </a:ext>
            </a:extLst>
          </p:cNvPr>
          <p:cNvSpPr>
            <a:spLocks noGrp="1"/>
          </p:cNvSpPr>
          <p:nvPr>
            <p:ph type="body" sz="quarter" idx="24"/>
          </p:nvPr>
        </p:nvSpPr>
        <p:spPr>
          <a:xfrm>
            <a:off x="6102991" y="4842268"/>
            <a:ext cx="3672000" cy="492610"/>
          </a:xfrm>
        </p:spPr>
        <p:txBody>
          <a:bodyPr anchor="b" anchorCtr="0"/>
          <a:lstStyle>
            <a:lvl1pPr>
              <a:defRPr sz="2500"/>
            </a:lvl1pPr>
          </a:lstStyle>
          <a:p>
            <a:pPr lvl="0"/>
            <a:r>
              <a:rPr lang="en-US"/>
              <a:t>Click to edit Master text styles</a:t>
            </a:r>
          </a:p>
        </p:txBody>
      </p:sp>
      <p:sp>
        <p:nvSpPr>
          <p:cNvPr id="30" name="Text Placeholder 9">
            <a:extLst>
              <a:ext uri="{FF2B5EF4-FFF2-40B4-BE49-F238E27FC236}">
                <a16:creationId xmlns:a16="http://schemas.microsoft.com/office/drawing/2014/main" id="{313923B0-9EB4-1CD6-4D97-CD6FAC8345A4}"/>
              </a:ext>
            </a:extLst>
          </p:cNvPr>
          <p:cNvSpPr>
            <a:spLocks noGrp="1"/>
          </p:cNvSpPr>
          <p:nvPr>
            <p:ph type="body" sz="quarter" idx="25" hasCustomPrompt="1"/>
          </p:nvPr>
        </p:nvSpPr>
        <p:spPr>
          <a:xfrm>
            <a:off x="5472000" y="4642095"/>
            <a:ext cx="539262" cy="621567"/>
          </a:xfrm>
        </p:spPr>
        <p:txBody>
          <a:bodyPr/>
          <a:lstStyle>
            <a:lvl1pPr>
              <a:spcBef>
                <a:spcPts val="0"/>
              </a:spcBef>
              <a:spcAft>
                <a:spcPts val="0"/>
              </a:spcAft>
              <a:defRPr sz="5100" b="0">
                <a:solidFill>
                  <a:schemeClr val="accent1"/>
                </a:solidFill>
                <a:latin typeface="Calibri Light" panose="020F0302020204030204" pitchFamily="34" charset="0"/>
                <a:cs typeface="Calibri Light" panose="020F0302020204030204" pitchFamily="34" charset="0"/>
              </a:defRPr>
            </a:lvl1pPr>
          </a:lstStyle>
          <a:p>
            <a:pPr lvl="0"/>
            <a:r>
              <a:rPr lang="en-GB" dirty="0"/>
              <a:t>1</a:t>
            </a:r>
          </a:p>
        </p:txBody>
      </p:sp>
    </p:spTree>
    <p:extLst>
      <p:ext uri="{BB962C8B-B14F-4D97-AF65-F5344CB8AC3E}">
        <p14:creationId xmlns:p14="http://schemas.microsoft.com/office/powerpoint/2010/main" val="2251962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75FEA-EF6C-28AD-BB9C-5781909780D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D04ED18-547B-B18B-68FE-7EC3FB2E5B6D}"/>
              </a:ext>
            </a:extLst>
          </p:cNvPr>
          <p:cNvSpPr>
            <a:spLocks noGrp="1"/>
          </p:cNvSpPr>
          <p:nvPr>
            <p:ph sz="half" idx="1"/>
          </p:nvPr>
        </p:nvSpPr>
        <p:spPr>
          <a:xfrm>
            <a:off x="540000" y="1863725"/>
            <a:ext cx="7405200" cy="4149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144548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ext +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5CD90-7A9F-576E-AB5E-FFBC03064043}"/>
              </a:ext>
            </a:extLst>
          </p:cNvPr>
          <p:cNvSpPr>
            <a:spLocks noGrp="1"/>
          </p:cNvSpPr>
          <p:nvPr>
            <p:ph type="title"/>
          </p:nvPr>
        </p:nvSpPr>
        <p:spPr>
          <a:xfrm>
            <a:off x="545124" y="517524"/>
            <a:ext cx="5302800" cy="1065091"/>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B4A1213-B62B-CA65-AAA6-955723A1605B}"/>
              </a:ext>
            </a:extLst>
          </p:cNvPr>
          <p:cNvSpPr>
            <a:spLocks noGrp="1"/>
          </p:cNvSpPr>
          <p:nvPr>
            <p:ph idx="1"/>
          </p:nvPr>
        </p:nvSpPr>
        <p:spPr>
          <a:xfrm>
            <a:off x="539749" y="1872000"/>
            <a:ext cx="4608000" cy="4141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8" name="Graphic 7">
            <a:extLst>
              <a:ext uri="{FF2B5EF4-FFF2-40B4-BE49-F238E27FC236}">
                <a16:creationId xmlns:a16="http://schemas.microsoft.com/office/drawing/2014/main" id="{A4463E5F-9CBA-9811-AA2C-07F4347654FE}"/>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3213" r="25303" b="13616"/>
          <a:stretch/>
        </p:blipFill>
        <p:spPr>
          <a:xfrm>
            <a:off x="5774400" y="0"/>
            <a:ext cx="6417600" cy="6858000"/>
          </a:xfrm>
          <a:prstGeom prst="rect">
            <a:avLst/>
          </a:prstGeom>
        </p:spPr>
      </p:pic>
      <p:sp>
        <p:nvSpPr>
          <p:cNvPr id="10" name="Chart Placeholder 9">
            <a:extLst>
              <a:ext uri="{FF2B5EF4-FFF2-40B4-BE49-F238E27FC236}">
                <a16:creationId xmlns:a16="http://schemas.microsoft.com/office/drawing/2014/main" id="{A4189B63-EC55-C290-3394-C48621B2EDA6}"/>
              </a:ext>
            </a:extLst>
          </p:cNvPr>
          <p:cNvSpPr>
            <a:spLocks noGrp="1"/>
          </p:cNvSpPr>
          <p:nvPr>
            <p:ph type="chart" sz="quarter" idx="10"/>
          </p:nvPr>
        </p:nvSpPr>
        <p:spPr>
          <a:xfrm>
            <a:off x="6096000" y="1875692"/>
            <a:ext cx="5556250" cy="3898800"/>
          </a:xfrm>
        </p:spPr>
        <p:txBody>
          <a:bodyPr/>
          <a:lstStyle/>
          <a:p>
            <a:r>
              <a:rPr lang="en-US" dirty="0"/>
              <a:t>Click icon to add chart</a:t>
            </a:r>
            <a:endParaRPr lang="en-GB" dirty="0"/>
          </a:p>
        </p:txBody>
      </p:sp>
      <p:pic>
        <p:nvPicPr>
          <p:cNvPr id="4" name="Graphic 3">
            <a:extLst>
              <a:ext uri="{FF2B5EF4-FFF2-40B4-BE49-F238E27FC236}">
                <a16:creationId xmlns:a16="http://schemas.microsoft.com/office/drawing/2014/main" id="{706369D0-D2AD-B6E6-F3B1-E9DBF475B601}"/>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3213" r="25303" b="13616"/>
          <a:stretch/>
        </p:blipFill>
        <p:spPr>
          <a:xfrm>
            <a:off x="5774400" y="0"/>
            <a:ext cx="6417600" cy="6858000"/>
          </a:xfrm>
          <a:prstGeom prst="rect">
            <a:avLst/>
          </a:prstGeom>
        </p:spPr>
      </p:pic>
    </p:spTree>
    <p:extLst>
      <p:ext uri="{BB962C8B-B14F-4D97-AF65-F5344CB8AC3E}">
        <p14:creationId xmlns:p14="http://schemas.microsoft.com/office/powerpoint/2010/main" val="2190410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ext + image">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2FD91081-66D9-20CD-CFA3-5F9C6952C75A}"/>
              </a:ext>
            </a:extLst>
          </p:cNvPr>
          <p:cNvSpPr>
            <a:spLocks noGrp="1"/>
          </p:cNvSpPr>
          <p:nvPr>
            <p:ph type="pic" sz="quarter" idx="10"/>
          </p:nvPr>
        </p:nvSpPr>
        <p:spPr>
          <a:xfrm>
            <a:off x="6523886" y="0"/>
            <a:ext cx="5668115" cy="6858000"/>
          </a:xfrm>
          <a:custGeom>
            <a:avLst/>
            <a:gdLst>
              <a:gd name="connsiteX0" fmla="*/ 0 w 5668115"/>
              <a:gd name="connsiteY0" fmla="*/ 0 h 6858000"/>
              <a:gd name="connsiteX1" fmla="*/ 5668115 w 5668115"/>
              <a:gd name="connsiteY1" fmla="*/ 0 h 6858000"/>
              <a:gd name="connsiteX2" fmla="*/ 5668115 w 5668115"/>
              <a:gd name="connsiteY2" fmla="*/ 6858000 h 6858000"/>
              <a:gd name="connsiteX3" fmla="*/ 49704 w 5668115"/>
              <a:gd name="connsiteY3" fmla="*/ 6858000 h 6858000"/>
              <a:gd name="connsiteX4" fmla="*/ 79254 w 5668115"/>
              <a:gd name="connsiteY4" fmla="*/ 6743352 h 6858000"/>
              <a:gd name="connsiteX5" fmla="*/ 501663 w 5668115"/>
              <a:gd name="connsiteY5" fmla="*/ 3525422 h 6858000"/>
              <a:gd name="connsiteX6" fmla="*/ 79254 w 5668115"/>
              <a:gd name="connsiteY6" fmla="*/ 30749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68115" h="6858000">
                <a:moveTo>
                  <a:pt x="0" y="0"/>
                </a:moveTo>
                <a:lnTo>
                  <a:pt x="5668115" y="0"/>
                </a:lnTo>
                <a:lnTo>
                  <a:pt x="5668115" y="6858000"/>
                </a:lnTo>
                <a:lnTo>
                  <a:pt x="49704" y="6858000"/>
                </a:lnTo>
                <a:lnTo>
                  <a:pt x="79254" y="6743352"/>
                </a:lnTo>
                <a:cubicBezTo>
                  <a:pt x="309810" y="5802002"/>
                  <a:pt x="501663" y="4701522"/>
                  <a:pt x="501663" y="3525422"/>
                </a:cubicBezTo>
                <a:cubicBezTo>
                  <a:pt x="501663" y="2349331"/>
                  <a:pt x="309810" y="1248840"/>
                  <a:pt x="79254" y="307493"/>
                </a:cubicBezTo>
                <a:close/>
              </a:path>
            </a:pathLst>
          </a:custGeom>
        </p:spPr>
        <p:txBody>
          <a:bodyPr wrap="square">
            <a:noAutofit/>
          </a:bodyPr>
          <a:lstStyle/>
          <a:p>
            <a:r>
              <a:rPr lang="en-US" dirty="0"/>
              <a:t>Click icon to add picture</a:t>
            </a:r>
            <a:endParaRPr lang="en-GB" dirty="0"/>
          </a:p>
        </p:txBody>
      </p:sp>
      <p:sp>
        <p:nvSpPr>
          <p:cNvPr id="2" name="Title 1">
            <a:extLst>
              <a:ext uri="{FF2B5EF4-FFF2-40B4-BE49-F238E27FC236}">
                <a16:creationId xmlns:a16="http://schemas.microsoft.com/office/drawing/2014/main" id="{ED65CD90-7A9F-576E-AB5E-FFBC03064043}"/>
              </a:ext>
            </a:extLst>
          </p:cNvPr>
          <p:cNvSpPr>
            <a:spLocks noGrp="1"/>
          </p:cNvSpPr>
          <p:nvPr>
            <p:ph type="title"/>
          </p:nvPr>
        </p:nvSpPr>
        <p:spPr>
          <a:xfrm>
            <a:off x="545124" y="517524"/>
            <a:ext cx="5302800" cy="1065091"/>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B4A1213-B62B-CA65-AAA6-955723A1605B}"/>
              </a:ext>
            </a:extLst>
          </p:cNvPr>
          <p:cNvSpPr>
            <a:spLocks noGrp="1"/>
          </p:cNvSpPr>
          <p:nvPr>
            <p:ph idx="1"/>
          </p:nvPr>
        </p:nvSpPr>
        <p:spPr>
          <a:xfrm>
            <a:off x="539749" y="1872000"/>
            <a:ext cx="4608000" cy="4141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459481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DF223-3CD4-B40C-F771-95A05D694D35}"/>
              </a:ext>
            </a:extLst>
          </p:cNvPr>
          <p:cNvSpPr>
            <a:spLocks noGrp="1"/>
          </p:cNvSpPr>
          <p:nvPr>
            <p:ph type="title"/>
          </p:nvPr>
        </p:nvSpPr>
        <p:spPr>
          <a:xfrm>
            <a:off x="540000" y="1494000"/>
            <a:ext cx="5540400" cy="1310400"/>
          </a:xfrm>
        </p:spPr>
        <p:txBody>
          <a:bodyPr anchor="t" anchorCtr="0"/>
          <a:lstStyle>
            <a:lvl1pPr>
              <a:lnSpc>
                <a:spcPct val="90000"/>
              </a:lnSpc>
              <a:defRPr sz="5500">
                <a:solidFill>
                  <a:schemeClr val="bg1"/>
                </a:solidFill>
              </a:defRPr>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7CFC3F6-B269-C573-D9CD-5D1D86500059}"/>
              </a:ext>
            </a:extLst>
          </p:cNvPr>
          <p:cNvSpPr>
            <a:spLocks noGrp="1"/>
          </p:cNvSpPr>
          <p:nvPr>
            <p:ph type="body" idx="1"/>
          </p:nvPr>
        </p:nvSpPr>
        <p:spPr>
          <a:xfrm>
            <a:off x="540000" y="3430800"/>
            <a:ext cx="5117850" cy="1918800"/>
          </a:xfrm>
        </p:spPr>
        <p:txBody>
          <a:bodyPr/>
          <a:lstStyle>
            <a:lvl1pPr marL="0" indent="0">
              <a:lnSpc>
                <a:spcPct val="90000"/>
              </a:lnSpc>
              <a:spcBef>
                <a:spcPts val="0"/>
              </a:spcBef>
              <a:buNone/>
              <a:defRPr sz="2300" b="0">
                <a:solidFill>
                  <a:schemeClr val="bg1"/>
                </a:solidFill>
                <a:latin typeface="Calibri Light" panose="020F0302020204030204" pitchFamily="34" charset="0"/>
                <a:cs typeface="Calibri Light" panose="020F03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596248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ext + highlight">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D99EF23F-F78E-B85E-C8A6-4612E8B21D2B}"/>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3206" r="31635" b="13658"/>
          <a:stretch/>
        </p:blipFill>
        <p:spPr>
          <a:xfrm>
            <a:off x="6314400" y="0"/>
            <a:ext cx="5877600" cy="6858000"/>
          </a:xfrm>
          <a:prstGeom prst="rect">
            <a:avLst/>
          </a:prstGeom>
        </p:spPr>
      </p:pic>
      <p:sp>
        <p:nvSpPr>
          <p:cNvPr id="2" name="Title 1">
            <a:extLst>
              <a:ext uri="{FF2B5EF4-FFF2-40B4-BE49-F238E27FC236}">
                <a16:creationId xmlns:a16="http://schemas.microsoft.com/office/drawing/2014/main" id="{ED65CD90-7A9F-576E-AB5E-FFBC03064043}"/>
              </a:ext>
            </a:extLst>
          </p:cNvPr>
          <p:cNvSpPr>
            <a:spLocks noGrp="1"/>
          </p:cNvSpPr>
          <p:nvPr>
            <p:ph type="title"/>
          </p:nvPr>
        </p:nvSpPr>
        <p:spPr>
          <a:xfrm>
            <a:off x="545124" y="517524"/>
            <a:ext cx="5302800" cy="1065091"/>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B4A1213-B62B-CA65-AAA6-955723A1605B}"/>
              </a:ext>
            </a:extLst>
          </p:cNvPr>
          <p:cNvSpPr>
            <a:spLocks noGrp="1"/>
          </p:cNvSpPr>
          <p:nvPr>
            <p:ph idx="1"/>
          </p:nvPr>
        </p:nvSpPr>
        <p:spPr>
          <a:xfrm>
            <a:off x="539749" y="1872000"/>
            <a:ext cx="4608000" cy="4141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2BEAEC6-437D-233E-C915-C52F0FBAE0F5}"/>
              </a:ext>
            </a:extLst>
          </p:cNvPr>
          <p:cNvSpPr>
            <a:spLocks noGrp="1"/>
          </p:cNvSpPr>
          <p:nvPr>
            <p:ph type="body" sz="quarter" idx="10"/>
          </p:nvPr>
        </p:nvSpPr>
        <p:spPr>
          <a:xfrm>
            <a:off x="7124399" y="3124800"/>
            <a:ext cx="4526263" cy="2888650"/>
          </a:xfrm>
        </p:spPr>
        <p:txBody>
          <a:bodyPr/>
          <a:lstStyle>
            <a:lvl1pPr>
              <a:defRPr sz="2900" b="0">
                <a:solidFill>
                  <a:schemeClr val="bg1"/>
                </a:solidFill>
              </a:defRPr>
            </a:lvl1pPr>
            <a:lvl2pPr>
              <a:defRPr sz="2900">
                <a:solidFill>
                  <a:schemeClr val="bg1"/>
                </a:solidFill>
              </a:defRPr>
            </a:lvl2pPr>
            <a:lvl3pPr>
              <a:defRPr sz="2900">
                <a:solidFill>
                  <a:schemeClr val="bg1"/>
                </a:solidFill>
              </a:defRPr>
            </a:lvl3pPr>
            <a:lvl4pPr>
              <a:defRPr sz="2900">
                <a:solidFill>
                  <a:schemeClr val="bg1"/>
                </a:solidFill>
              </a:defRPr>
            </a:lvl4pPr>
            <a:lvl5pPr>
              <a:defRPr sz="2900">
                <a:solidFill>
                  <a:schemeClr val="bg1"/>
                </a:solidFill>
              </a:defRPr>
            </a:lvl5pPr>
          </a:lstStyle>
          <a:p>
            <a:pPr lvl="0"/>
            <a:r>
              <a:rPr lang="en-US"/>
              <a:t>Click to edit Master text styles</a:t>
            </a:r>
          </a:p>
        </p:txBody>
      </p:sp>
      <p:pic>
        <p:nvPicPr>
          <p:cNvPr id="4" name="Graphic 3">
            <a:extLst>
              <a:ext uri="{FF2B5EF4-FFF2-40B4-BE49-F238E27FC236}">
                <a16:creationId xmlns:a16="http://schemas.microsoft.com/office/drawing/2014/main" id="{6C2534FF-1AC2-F751-ED93-D5AA843A139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3206" r="31635" b="13658"/>
          <a:stretch/>
        </p:blipFill>
        <p:spPr>
          <a:xfrm>
            <a:off x="6314400" y="0"/>
            <a:ext cx="5877600" cy="6858000"/>
          </a:xfrm>
          <a:prstGeom prst="rect">
            <a:avLst/>
          </a:prstGeom>
        </p:spPr>
      </p:pic>
    </p:spTree>
    <p:extLst>
      <p:ext uri="{BB962C8B-B14F-4D97-AF65-F5344CB8AC3E}">
        <p14:creationId xmlns:p14="http://schemas.microsoft.com/office/powerpoint/2010/main" val="727303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Intro + large chart/image">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EA45179F-EE03-814B-3EA9-219AEEBA6DCF}"/>
              </a:ext>
            </a:extLst>
          </p:cNvPr>
          <p:cNvSpPr>
            <a:spLocks noGrp="1"/>
          </p:cNvSpPr>
          <p:nvPr>
            <p:ph type="body" sz="quarter" idx="10"/>
          </p:nvPr>
        </p:nvSpPr>
        <p:spPr>
          <a:xfrm>
            <a:off x="544512" y="1863725"/>
            <a:ext cx="9159557" cy="685800"/>
          </a:xfrm>
        </p:spPr>
        <p:txBody>
          <a:bodyPr/>
          <a:lstStyle>
            <a:lvl1pPr>
              <a:defRPr sz="1500" b="0"/>
            </a:lvl1pPr>
          </a:lstStyle>
          <a:p>
            <a:pPr lvl="0"/>
            <a:r>
              <a:rPr lang="en-US"/>
              <a:t>Click to edit Master text styles</a:t>
            </a:r>
          </a:p>
        </p:txBody>
      </p:sp>
      <p:sp>
        <p:nvSpPr>
          <p:cNvPr id="2" name="Title 1">
            <a:extLst>
              <a:ext uri="{FF2B5EF4-FFF2-40B4-BE49-F238E27FC236}">
                <a16:creationId xmlns:a16="http://schemas.microsoft.com/office/drawing/2014/main" id="{B7575FEA-EF6C-28AD-BB9C-5781909780D0}"/>
              </a:ext>
            </a:extLst>
          </p:cNvPr>
          <p:cNvSpPr>
            <a:spLocks noGrp="1"/>
          </p:cNvSpPr>
          <p:nvPr>
            <p:ph type="title"/>
          </p:nvPr>
        </p:nvSpPr>
        <p:spPr/>
        <p:txBody>
          <a:bodyPr/>
          <a:lstStyle/>
          <a:p>
            <a:r>
              <a:rPr lang="en-US"/>
              <a:t>Click to edit Master title style</a:t>
            </a:r>
            <a:endParaRPr lang="en-GB"/>
          </a:p>
        </p:txBody>
      </p:sp>
      <p:sp>
        <p:nvSpPr>
          <p:cNvPr id="7" name="Content Placeholder 6">
            <a:extLst>
              <a:ext uri="{FF2B5EF4-FFF2-40B4-BE49-F238E27FC236}">
                <a16:creationId xmlns:a16="http://schemas.microsoft.com/office/drawing/2014/main" id="{B4E07B9B-964A-742E-DB3E-7F40972E2B3D}"/>
              </a:ext>
            </a:extLst>
          </p:cNvPr>
          <p:cNvSpPr>
            <a:spLocks noGrp="1"/>
          </p:cNvSpPr>
          <p:nvPr>
            <p:ph sz="quarter" idx="11" hasCustomPrompt="1"/>
          </p:nvPr>
        </p:nvSpPr>
        <p:spPr>
          <a:xfrm>
            <a:off x="544513" y="2663824"/>
            <a:ext cx="11106150" cy="3348000"/>
          </a:xfrm>
        </p:spPr>
        <p:txBody>
          <a:bodyPr/>
          <a:lstStyle>
            <a:lvl1pPr>
              <a:defRPr/>
            </a:lvl1pPr>
          </a:lstStyle>
          <a:p>
            <a:pPr lvl="0"/>
            <a:r>
              <a:rPr lang="en-GB" dirty="0"/>
              <a:t>Click to add chart or image</a:t>
            </a:r>
          </a:p>
        </p:txBody>
      </p:sp>
    </p:spTree>
    <p:extLst>
      <p:ext uri="{BB962C8B-B14F-4D97-AF65-F5344CB8AC3E}">
        <p14:creationId xmlns:p14="http://schemas.microsoft.com/office/powerpoint/2010/main" val="583086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53E2B0-0515-2BC6-DBF1-9464EF16DA08}"/>
              </a:ext>
            </a:extLst>
          </p:cNvPr>
          <p:cNvSpPr>
            <a:spLocks noGrp="1"/>
          </p:cNvSpPr>
          <p:nvPr>
            <p:ph type="title"/>
          </p:nvPr>
        </p:nvSpPr>
        <p:spPr>
          <a:xfrm>
            <a:off x="545124" y="517524"/>
            <a:ext cx="7405200" cy="1065091"/>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D3F075B4-AAF2-F186-2EFC-C4D32935B08B}"/>
              </a:ext>
            </a:extLst>
          </p:cNvPr>
          <p:cNvSpPr>
            <a:spLocks noGrp="1"/>
          </p:cNvSpPr>
          <p:nvPr>
            <p:ph type="body" idx="1"/>
          </p:nvPr>
        </p:nvSpPr>
        <p:spPr>
          <a:xfrm>
            <a:off x="539749" y="1872000"/>
            <a:ext cx="7405200" cy="414145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44B5AC06-2AC8-B87A-ABB3-C1082743300C}"/>
              </a:ext>
            </a:extLst>
          </p:cNvPr>
          <p:cNvSpPr>
            <a:spLocks noGrp="1"/>
          </p:cNvSpPr>
          <p:nvPr>
            <p:ph type="dt" sz="half" idx="2"/>
          </p:nvPr>
        </p:nvSpPr>
        <p:spPr>
          <a:xfrm>
            <a:off x="539750" y="716524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320846-5969-4CBF-ACE6-14C5E9B07FE6}" type="datetimeFigureOut">
              <a:rPr lang="en-GB" smtClean="0"/>
              <a:t>14/10/2025</a:t>
            </a:fld>
            <a:endParaRPr lang="en-GB" dirty="0"/>
          </a:p>
        </p:txBody>
      </p:sp>
      <p:sp>
        <p:nvSpPr>
          <p:cNvPr id="5" name="Footer Placeholder 4">
            <a:extLst>
              <a:ext uri="{FF2B5EF4-FFF2-40B4-BE49-F238E27FC236}">
                <a16:creationId xmlns:a16="http://schemas.microsoft.com/office/drawing/2014/main" id="{977B4C3A-5014-F44D-B439-F95BE669A013}"/>
              </a:ext>
            </a:extLst>
          </p:cNvPr>
          <p:cNvSpPr>
            <a:spLocks noGrp="1"/>
          </p:cNvSpPr>
          <p:nvPr>
            <p:ph type="ftr" sz="quarter" idx="3"/>
          </p:nvPr>
        </p:nvSpPr>
        <p:spPr>
          <a:xfrm>
            <a:off x="3740150" y="716524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C2C66078-6145-F35F-6C24-7927DC3176BB}"/>
              </a:ext>
            </a:extLst>
          </p:cNvPr>
          <p:cNvSpPr>
            <a:spLocks noGrp="1"/>
          </p:cNvSpPr>
          <p:nvPr>
            <p:ph type="sldNum" sz="quarter" idx="4"/>
          </p:nvPr>
        </p:nvSpPr>
        <p:spPr>
          <a:xfrm>
            <a:off x="8312150" y="716524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ADBADE-7DC1-44D1-B350-70A8CFC1AF8A}" type="slidenum">
              <a:rPr lang="en-GB" smtClean="0"/>
              <a:t>‹#›</a:t>
            </a:fld>
            <a:endParaRPr lang="en-GB" dirty="0"/>
          </a:p>
        </p:txBody>
      </p:sp>
    </p:spTree>
    <p:extLst>
      <p:ext uri="{BB962C8B-B14F-4D97-AF65-F5344CB8AC3E}">
        <p14:creationId xmlns:p14="http://schemas.microsoft.com/office/powerpoint/2010/main" val="2787047283"/>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5" r:id="rId15"/>
    <p:sldLayoutId id="2147483686" r:id="rId16"/>
    <p:sldLayoutId id="2147483687" r:id="rId17"/>
  </p:sldLayoutIdLst>
  <p:txStyles>
    <p:titleStyle>
      <a:lvl1pPr algn="l" defTabSz="914400" rtl="0" eaLnBrk="1" latinLnBrk="0" hangingPunct="1">
        <a:lnSpc>
          <a:spcPct val="100000"/>
        </a:lnSpc>
        <a:spcBef>
          <a:spcPct val="0"/>
        </a:spcBef>
        <a:buNone/>
        <a:defRPr sz="4000" b="1" kern="1200">
          <a:solidFill>
            <a:schemeClr val="accent1"/>
          </a:solidFill>
          <a:latin typeface="+mj-lt"/>
          <a:ea typeface="+mj-ea"/>
          <a:cs typeface="+mj-cs"/>
        </a:defRPr>
      </a:lvl1pPr>
    </p:titleStyle>
    <p:bodyStyle>
      <a:lvl1pPr marL="0" indent="0" algn="l" defTabSz="914400" rtl="0" eaLnBrk="1" latinLnBrk="0" hangingPunct="1">
        <a:lnSpc>
          <a:spcPct val="100000"/>
        </a:lnSpc>
        <a:spcBef>
          <a:spcPts val="1134"/>
        </a:spcBef>
        <a:spcAft>
          <a:spcPts val="1134"/>
        </a:spcAft>
        <a:buFont typeface="Arial" panose="020B0604020202020204" pitchFamily="34" charset="0"/>
        <a:buNone/>
        <a:defRPr sz="1700" b="1"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1134"/>
        </a:spcAft>
        <a:buFont typeface="Arial" panose="020B0604020202020204" pitchFamily="34" charset="0"/>
        <a:buNone/>
        <a:defRPr sz="1500" kern="1200">
          <a:solidFill>
            <a:schemeClr val="tx1"/>
          </a:solidFill>
          <a:latin typeface="+mn-lt"/>
          <a:ea typeface="+mn-ea"/>
          <a:cs typeface="+mn-cs"/>
        </a:defRPr>
      </a:lvl2pPr>
      <a:lvl3pPr marL="230400" indent="-2304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3pPr>
      <a:lvl4pPr marL="4608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4pPr>
      <a:lvl5pPr marL="6912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2" userDrawn="1">
          <p15:clr>
            <a:srgbClr val="F26B43"/>
          </p15:clr>
        </p15:guide>
        <p15:guide id="13" pos="7680" userDrawn="1">
          <p15:clr>
            <a:srgbClr val="F26B43"/>
          </p15:clr>
        </p15:guide>
        <p15:guide id="14" pos="340" userDrawn="1">
          <p15:clr>
            <a:srgbClr val="F26B43"/>
          </p15:clr>
        </p15:guide>
        <p15:guide id="15" pos="7339" userDrawn="1">
          <p15:clr>
            <a:srgbClr val="F26B43"/>
          </p15:clr>
        </p15:guide>
        <p15:guide id="16" orient="horz" userDrawn="1">
          <p15:clr>
            <a:srgbClr val="F26B43"/>
          </p15:clr>
        </p15:guide>
        <p15:guide id="17" orient="horz" pos="4320" userDrawn="1">
          <p15:clr>
            <a:srgbClr val="F26B43"/>
          </p15:clr>
        </p15:guide>
        <p15:guide id="18" orient="horz" pos="408" userDrawn="1">
          <p15:clr>
            <a:srgbClr val="F26B43"/>
          </p15:clr>
        </p15:guide>
        <p15:guide id="19" orient="horz" pos="3979" userDrawn="1">
          <p15:clr>
            <a:srgbClr val="F26B43"/>
          </p15:clr>
        </p15:guide>
        <p15:guide id="20" orient="horz" pos="997" userDrawn="1">
          <p15:clr>
            <a:srgbClr val="F26B43"/>
          </p15:clr>
        </p15:guide>
        <p15:guide id="21" orient="horz" pos="1174" userDrawn="1">
          <p15:clr>
            <a:srgbClr val="F26B43"/>
          </p15:clr>
        </p15:guide>
        <p15:guide id="22" orient="horz" pos="378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3" Type="http://schemas.openxmlformats.org/officeDocument/2006/relationships/hyperlink" Target="mailto:Sharon.Bryan@essex.gov.uk" TargetMode="External"/><Relationship Id="rId2" Type="http://schemas.openxmlformats.org/officeDocument/2006/relationships/hyperlink" Target="mailto:Ross.Thompson@essex.gov.uk" TargetMode="External"/><Relationship Id="rId1" Type="http://schemas.openxmlformats.org/officeDocument/2006/relationships/slideLayout" Target="../slideLayouts/slideLayout4.xml"/><Relationship Id="rId6" Type="http://schemas.openxmlformats.org/officeDocument/2006/relationships/hyperlink" Target="mailto:Karen.Bicker@essex.gov.uk" TargetMode="External"/><Relationship Id="rId5" Type="http://schemas.openxmlformats.org/officeDocument/2006/relationships/hyperlink" Target="mailto:Dominique.Beyers@essex.gov.uk" TargetMode="External"/><Relationship Id="rId4" Type="http://schemas.openxmlformats.org/officeDocument/2006/relationships/hyperlink" Target="mailto:aiza.Chowdhury@essex.gov.uk"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8" Type="http://schemas.openxmlformats.org/officeDocument/2006/relationships/hyperlink" Target="mailto:Liz.Busby@essex.gov.uk" TargetMode="External"/><Relationship Id="rId3" Type="http://schemas.openxmlformats.org/officeDocument/2006/relationships/hyperlink" Target="mailto:anna.wightman@essex.gov.uk" TargetMode="External"/><Relationship Id="rId7" Type="http://schemas.openxmlformats.org/officeDocument/2006/relationships/hyperlink" Target="mailto:Kelly.owusu@essex.gov.uk" TargetMode="External"/><Relationship Id="rId2" Type="http://schemas.openxmlformats.org/officeDocument/2006/relationships/hyperlink" Target="mailto:Megan.Keeble@essex.gov.uk" TargetMode="External"/><Relationship Id="rId1" Type="http://schemas.openxmlformats.org/officeDocument/2006/relationships/slideLayout" Target="../slideLayouts/slideLayout4.xml"/><Relationship Id="rId6" Type="http://schemas.openxmlformats.org/officeDocument/2006/relationships/hyperlink" Target="mailto:Melissa.kubilay@essex.gov.uk" TargetMode="External"/><Relationship Id="rId5" Type="http://schemas.openxmlformats.org/officeDocument/2006/relationships/hyperlink" Target="mailto:amy.taylor@essex.gov.uk" TargetMode="External"/><Relationship Id="rId4" Type="http://schemas.openxmlformats.org/officeDocument/2006/relationships/hyperlink" Target="mailto:Ann.Evenett@essex.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8" Type="http://schemas.openxmlformats.org/officeDocument/2006/relationships/hyperlink" Target="mailto:daisy.appleton@essex.gov.uk" TargetMode="External"/><Relationship Id="rId3" Type="http://schemas.openxmlformats.org/officeDocument/2006/relationships/hyperlink" Target="mailto:meg.eley@essex.gov.uk" TargetMode="External"/><Relationship Id="rId7" Type="http://schemas.openxmlformats.org/officeDocument/2006/relationships/hyperlink" Target="mailto:Eloisa.Dellas@essex.gov.uk" TargetMode="External"/><Relationship Id="rId2" Type="http://schemas.openxmlformats.org/officeDocument/2006/relationships/hyperlink" Target="mailto:Vicky.Young@essex.gov.uk" TargetMode="External"/><Relationship Id="rId1" Type="http://schemas.openxmlformats.org/officeDocument/2006/relationships/slideLayout" Target="../slideLayouts/slideLayout4.xml"/><Relationship Id="rId6" Type="http://schemas.openxmlformats.org/officeDocument/2006/relationships/hyperlink" Target="mailto:Melissa.Brooker@essex.gov.uk" TargetMode="External"/><Relationship Id="rId5" Type="http://schemas.openxmlformats.org/officeDocument/2006/relationships/hyperlink" Target="mailto:Vicky.Andrews@essex.gov.uk" TargetMode="External"/><Relationship Id="rId10" Type="http://schemas.openxmlformats.org/officeDocument/2006/relationships/hyperlink" Target="mailto:Laura.Knight@essex.gov.uk" TargetMode="External"/><Relationship Id="rId4" Type="http://schemas.openxmlformats.org/officeDocument/2006/relationships/hyperlink" Target="mailto:Daniella.pace@essex.gov.uk" TargetMode="External"/><Relationship Id="rId9" Type="http://schemas.openxmlformats.org/officeDocument/2006/relationships/hyperlink" Target="mailto:Julie.Millar-Robinson@essex.gov.uk"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8" Type="http://schemas.openxmlformats.org/officeDocument/2006/relationships/hyperlink" Target="mailto:Samia.Uddin@essex.gov.uk" TargetMode="External"/><Relationship Id="rId3" Type="http://schemas.openxmlformats.org/officeDocument/2006/relationships/hyperlink" Target="mailto:jaye.palling@essex.gov.uk" TargetMode="External"/><Relationship Id="rId7" Type="http://schemas.openxmlformats.org/officeDocument/2006/relationships/hyperlink" Target="mailto:Jeni.Noakes@essex.gov.uk" TargetMode="External"/><Relationship Id="rId2" Type="http://schemas.openxmlformats.org/officeDocument/2006/relationships/hyperlink" Target="mailto:Debbie.Barnard@essex.gov.uk" TargetMode="External"/><Relationship Id="rId1" Type="http://schemas.openxmlformats.org/officeDocument/2006/relationships/slideLayout" Target="../slideLayouts/slideLayout4.xml"/><Relationship Id="rId6" Type="http://schemas.openxmlformats.org/officeDocument/2006/relationships/hyperlink" Target="mailto:diane.kirsh2@essex.gov.uk" TargetMode="External"/><Relationship Id="rId5" Type="http://schemas.openxmlformats.org/officeDocument/2006/relationships/image" Target="../media/image14.png"/><Relationship Id="rId4" Type="http://schemas.openxmlformats.org/officeDocument/2006/relationships/hyperlink" Target="mailto:Donna.Renwick@essex.gov.uk" TargetMode="External"/><Relationship Id="rId9" Type="http://schemas.openxmlformats.org/officeDocument/2006/relationships/hyperlink" Target="mailto:Jordan.Dean@essex.gov.uk"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A36CE-A7CC-C309-0505-8AA4BBC4644B}"/>
              </a:ext>
            </a:extLst>
          </p:cNvPr>
          <p:cNvSpPr>
            <a:spLocks noGrp="1"/>
          </p:cNvSpPr>
          <p:nvPr>
            <p:ph type="ctrTitle"/>
          </p:nvPr>
        </p:nvSpPr>
        <p:spPr/>
        <p:txBody>
          <a:bodyPr/>
          <a:lstStyle/>
          <a:p>
            <a:r>
              <a:rPr lang="en-GB" dirty="0"/>
              <a:t>Education Access </a:t>
            </a:r>
          </a:p>
        </p:txBody>
      </p:sp>
      <p:sp>
        <p:nvSpPr>
          <p:cNvPr id="3" name="Subtitle 2">
            <a:extLst>
              <a:ext uri="{FF2B5EF4-FFF2-40B4-BE49-F238E27FC236}">
                <a16:creationId xmlns:a16="http://schemas.microsoft.com/office/drawing/2014/main" id="{AE701EAF-FF00-4D7C-24FF-841947A70F7D}"/>
              </a:ext>
            </a:extLst>
          </p:cNvPr>
          <p:cNvSpPr>
            <a:spLocks noGrp="1"/>
          </p:cNvSpPr>
          <p:nvPr>
            <p:ph type="subTitle" idx="1"/>
          </p:nvPr>
        </p:nvSpPr>
        <p:spPr/>
        <p:txBody>
          <a:bodyPr/>
          <a:lstStyle/>
          <a:p>
            <a:r>
              <a:rPr lang="en-GB" dirty="0"/>
              <a:t>Team overview </a:t>
            </a:r>
          </a:p>
        </p:txBody>
      </p:sp>
      <p:sp>
        <p:nvSpPr>
          <p:cNvPr id="4" name="Date Placeholder 3">
            <a:extLst>
              <a:ext uri="{FF2B5EF4-FFF2-40B4-BE49-F238E27FC236}">
                <a16:creationId xmlns:a16="http://schemas.microsoft.com/office/drawing/2014/main" id="{F0940775-5A11-7C34-2DB5-367FE9D0A04B}"/>
              </a:ext>
            </a:extLst>
          </p:cNvPr>
          <p:cNvSpPr>
            <a:spLocks noGrp="1"/>
          </p:cNvSpPr>
          <p:nvPr>
            <p:ph type="dt" sz="half" idx="10"/>
          </p:nvPr>
        </p:nvSpPr>
        <p:spPr/>
        <p:txBody>
          <a:bodyPr/>
          <a:lstStyle/>
          <a:p>
            <a:r>
              <a:rPr lang="en-GB" dirty="0"/>
              <a:t>September 2025 </a:t>
            </a:r>
          </a:p>
        </p:txBody>
      </p:sp>
    </p:spTree>
    <p:extLst>
      <p:ext uri="{BB962C8B-B14F-4D97-AF65-F5344CB8AC3E}">
        <p14:creationId xmlns:p14="http://schemas.microsoft.com/office/powerpoint/2010/main" val="238884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CEC87-CB81-9C89-8D63-E1B287F1C797}"/>
              </a:ext>
            </a:extLst>
          </p:cNvPr>
          <p:cNvSpPr>
            <a:spLocks noGrp="1"/>
          </p:cNvSpPr>
          <p:nvPr>
            <p:ph type="title"/>
          </p:nvPr>
        </p:nvSpPr>
        <p:spPr>
          <a:xfrm>
            <a:off x="838200" y="365126"/>
            <a:ext cx="10515600" cy="900004"/>
          </a:xfrm>
        </p:spPr>
        <p:txBody>
          <a:bodyPr/>
          <a:lstStyle/>
          <a:p>
            <a:r>
              <a:rPr lang="en-GB" dirty="0"/>
              <a:t>Section 19: Otherwise</a:t>
            </a:r>
          </a:p>
        </p:txBody>
      </p:sp>
      <p:sp>
        <p:nvSpPr>
          <p:cNvPr id="3" name="Content Placeholder 2">
            <a:extLst>
              <a:ext uri="{FF2B5EF4-FFF2-40B4-BE49-F238E27FC236}">
                <a16:creationId xmlns:a16="http://schemas.microsoft.com/office/drawing/2014/main" id="{50FF3472-577F-539F-FEA0-85AC5916D052}"/>
              </a:ext>
            </a:extLst>
          </p:cNvPr>
          <p:cNvSpPr>
            <a:spLocks noGrp="1"/>
          </p:cNvSpPr>
          <p:nvPr>
            <p:ph idx="1"/>
          </p:nvPr>
        </p:nvSpPr>
        <p:spPr>
          <a:xfrm>
            <a:off x="838200" y="1265130"/>
            <a:ext cx="10515600" cy="5227743"/>
          </a:xfrm>
        </p:spPr>
        <p:txBody>
          <a:bodyPr vert="horz" lIns="91440" tIns="45720" rIns="91440" bIns="45720" rtlCol="0" anchor="t">
            <a:normAutofit/>
          </a:bodyPr>
          <a:lstStyle/>
          <a:p>
            <a:pPr marL="342900" indent="-342900">
              <a:lnSpc>
                <a:spcPct val="100000"/>
              </a:lnSpc>
              <a:buSzPts val="1200"/>
              <a:buFont typeface="Arial" panose="020B0604020202020204" pitchFamily="34" charset="0"/>
              <a:buChar char="•"/>
            </a:pPr>
            <a:r>
              <a:rPr lang="en-GB" sz="2000" b="0" kern="100" dirty="0">
                <a:effectLst/>
                <a:latin typeface="Calibri"/>
                <a:ea typeface="Calibri"/>
                <a:cs typeface="Calibri"/>
              </a:rPr>
              <a:t>Section 19 ‘otherwise’ is a broad category which covers circumstances other than illness or exclusion in which it is not reasonably possible for a child to take advantage of any existing suitable schooling.</a:t>
            </a:r>
          </a:p>
          <a:p>
            <a:pPr marL="342900" indent="-342900">
              <a:lnSpc>
                <a:spcPct val="100000"/>
              </a:lnSpc>
              <a:buSzPts val="1200"/>
              <a:buFont typeface="Arial" panose="020B0604020202020204" pitchFamily="34" charset="0"/>
              <a:buChar char="•"/>
            </a:pPr>
            <a:r>
              <a:rPr lang="en-GB" sz="2000" b="0" kern="100" dirty="0">
                <a:effectLst/>
                <a:latin typeface="Calibri"/>
                <a:ea typeface="Calibri"/>
                <a:cs typeface="Calibri"/>
              </a:rPr>
              <a:t>Section 19 ‘otherwise’ referrals will be considered for all children, irrespective of school roll status. </a:t>
            </a:r>
          </a:p>
          <a:p>
            <a:pPr marL="342900" indent="-342900">
              <a:lnSpc>
                <a:spcPct val="100000"/>
              </a:lnSpc>
              <a:buSzPts val="1200"/>
              <a:buFont typeface="Arial" panose="020B0604020202020204" pitchFamily="34" charset="0"/>
              <a:buChar char="•"/>
            </a:pPr>
            <a:r>
              <a:rPr lang="en-GB" sz="2000" kern="100" dirty="0">
                <a:effectLst/>
                <a:latin typeface="Calibri"/>
                <a:ea typeface="Calibri"/>
                <a:cs typeface="Calibri"/>
              </a:rPr>
              <a:t>When considering a Section 19 ‘otherwise’ referral, we will:</a:t>
            </a:r>
          </a:p>
          <a:p>
            <a:pPr marL="803700" lvl="3" indent="-342900">
              <a:buSzPts val="1200"/>
            </a:pPr>
            <a:r>
              <a:rPr lang="en-GB" sz="2000" kern="100" dirty="0">
                <a:effectLst/>
                <a:latin typeface="Calibri"/>
                <a:ea typeface="Calibri"/>
                <a:cs typeface="Times New Roman"/>
              </a:rPr>
              <a:t>Consider the individual circumstances of each child, irrespective of the reported reason for absence. </a:t>
            </a:r>
          </a:p>
          <a:p>
            <a:pPr marL="803700" lvl="3" indent="-342900">
              <a:buSzPts val="1200"/>
            </a:pPr>
            <a:r>
              <a:rPr lang="en-GB" sz="2000" kern="100" dirty="0">
                <a:effectLst/>
                <a:latin typeface="Calibri"/>
                <a:ea typeface="Calibri"/>
                <a:cs typeface="Times New Roman"/>
              </a:rPr>
              <a:t>Consult with all professionals involved with the child’s education and welfare and will consider all available evidence prior to determining a referral to ensure an informed decision is reached.</a:t>
            </a:r>
          </a:p>
          <a:p>
            <a:pPr marL="803700" lvl="3" indent="-342900">
              <a:buSzPts val="1200"/>
            </a:pPr>
            <a:r>
              <a:rPr lang="en-GB" sz="2000" kern="100" dirty="0">
                <a:effectLst/>
                <a:latin typeface="Calibri"/>
                <a:ea typeface="Calibri"/>
                <a:cs typeface="Times New Roman"/>
              </a:rPr>
              <a:t>Take action that is in the best interests of the child. </a:t>
            </a:r>
            <a:endParaRPr lang="en-GB" sz="2000" dirty="0">
              <a:latin typeface="Times" panose="02020603050405020304" pitchFamily="18" charset="0"/>
              <a:ea typeface="Calibri"/>
              <a:cs typeface="Times New Roman" panose="02020603050405020304" pitchFamily="18" charset="0"/>
            </a:endParaRPr>
          </a:p>
          <a:p>
            <a:pPr lvl="1"/>
            <a:endParaRPr lang="en-GB" dirty="0">
              <a:latin typeface="Aptos" panose="02110004020202020204"/>
              <a:ea typeface="Calibri"/>
              <a:cs typeface="Times New Roman" panose="02020603050405020304" pitchFamily="18" charset="0"/>
            </a:endParaRPr>
          </a:p>
          <a:p>
            <a:endParaRPr lang="en-GB" dirty="0">
              <a:cs typeface="Times New Roman" panose="02020603050405020304" pitchFamily="18" charset="0"/>
            </a:endParaRPr>
          </a:p>
          <a:p>
            <a:endParaRPr lang="en-GB" dirty="0"/>
          </a:p>
          <a:p>
            <a:endParaRPr lang="en-GB" dirty="0"/>
          </a:p>
          <a:p>
            <a:endParaRPr lang="en-GB" dirty="0"/>
          </a:p>
        </p:txBody>
      </p:sp>
    </p:spTree>
    <p:extLst>
      <p:ext uri="{BB962C8B-B14F-4D97-AF65-F5344CB8AC3E}">
        <p14:creationId xmlns:p14="http://schemas.microsoft.com/office/powerpoint/2010/main" val="3379531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8B4DD-E9AA-AC66-4B7A-0792FEA712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DA981C-C0B9-931E-CE5C-6A5D5466499D}"/>
              </a:ext>
            </a:extLst>
          </p:cNvPr>
          <p:cNvSpPr>
            <a:spLocks noGrp="1"/>
          </p:cNvSpPr>
          <p:nvPr>
            <p:ph type="title"/>
          </p:nvPr>
        </p:nvSpPr>
        <p:spPr>
          <a:xfrm>
            <a:off x="838200" y="620742"/>
            <a:ext cx="10515600" cy="1431577"/>
          </a:xfrm>
        </p:spPr>
        <p:txBody>
          <a:bodyPr>
            <a:normAutofit fontScale="90000"/>
          </a:bodyPr>
          <a:lstStyle/>
          <a:p>
            <a:r>
              <a:rPr lang="en-GB" dirty="0">
                <a:solidFill>
                  <a:srgbClr val="E40037"/>
                </a:solidFill>
              </a:rPr>
              <a:t>Section 19 ‘otherwise’ team: key responsibilities</a:t>
            </a:r>
            <a:br>
              <a:rPr lang="en-GB" dirty="0">
                <a:solidFill>
                  <a:srgbClr val="E40037"/>
                </a:solidFill>
              </a:rPr>
            </a:br>
            <a:br>
              <a:rPr lang="en-GB" i="1" dirty="0"/>
            </a:br>
            <a:endParaRPr lang="en-GB" dirty="0">
              <a:solidFill>
                <a:srgbClr val="E40037"/>
              </a:solidFill>
            </a:endParaRPr>
          </a:p>
        </p:txBody>
      </p:sp>
      <p:sp>
        <p:nvSpPr>
          <p:cNvPr id="3" name="Content Placeholder 2">
            <a:extLst>
              <a:ext uri="{FF2B5EF4-FFF2-40B4-BE49-F238E27FC236}">
                <a16:creationId xmlns:a16="http://schemas.microsoft.com/office/drawing/2014/main" id="{62A8F9F9-7B36-3B3C-278C-1B8053AB3A84}"/>
              </a:ext>
            </a:extLst>
          </p:cNvPr>
          <p:cNvSpPr>
            <a:spLocks noGrp="1"/>
          </p:cNvSpPr>
          <p:nvPr>
            <p:ph sz="half" idx="1"/>
          </p:nvPr>
        </p:nvSpPr>
        <p:spPr>
          <a:xfrm>
            <a:off x="838200" y="1503679"/>
            <a:ext cx="10429240" cy="4266883"/>
          </a:xfrm>
        </p:spPr>
        <p:txBody>
          <a:bodyPr>
            <a:normAutofit fontScale="77500" lnSpcReduction="20000"/>
          </a:bodyPr>
          <a:lstStyle/>
          <a:p>
            <a:pPr marL="457200" indent="-457200">
              <a:buFont typeface="Arial" panose="020B0604020202020204" pitchFamily="34" charset="0"/>
              <a:buChar char="•"/>
            </a:pPr>
            <a:r>
              <a:rPr lang="en-GB" sz="2800" b="0" dirty="0"/>
              <a:t>Consider all referrals for CYP who are not attending school under the LA wider section 19 ‘otherwise’ duty. </a:t>
            </a:r>
          </a:p>
          <a:p>
            <a:pPr marL="457200" indent="-457200">
              <a:buFont typeface="Arial" panose="020B0604020202020204" pitchFamily="34" charset="0"/>
              <a:buChar char="•"/>
            </a:pPr>
            <a:r>
              <a:rPr lang="en-GB" sz="2800" b="0" dirty="0"/>
              <a:t>Represent the Education Access team at the S19 panel- multiagency meeting to consider all cases where it is unclear whether our statutory duty has been met. </a:t>
            </a:r>
          </a:p>
          <a:p>
            <a:pPr marL="457200" indent="-457200">
              <a:buFont typeface="Arial" panose="020B0604020202020204" pitchFamily="34" charset="0"/>
              <a:buChar char="•"/>
            </a:pPr>
            <a:r>
              <a:rPr lang="en-GB" sz="2800" b="0" dirty="0"/>
              <a:t>Monitor all children on reduced timetables.</a:t>
            </a:r>
          </a:p>
          <a:p>
            <a:pPr marL="457200" indent="-457200">
              <a:buFont typeface="Arial" panose="020B0604020202020204" pitchFamily="34" charset="0"/>
              <a:buChar char="•"/>
            </a:pPr>
            <a:r>
              <a:rPr lang="en-GB" sz="2800" b="0" dirty="0"/>
              <a:t>Support children accessing unregistered alt ed, who are not on a school roll to find a suitable school place, where they have been identified as ready to reintegrate.  </a:t>
            </a:r>
          </a:p>
          <a:p>
            <a:pPr marL="457200" indent="-457200">
              <a:buFont typeface="Arial" panose="020B0604020202020204" pitchFamily="34" charset="0"/>
              <a:buChar char="•"/>
            </a:pPr>
            <a:r>
              <a:rPr lang="en-GB" sz="2800" b="0" dirty="0"/>
              <a:t>Represent the Education Access team at MACE </a:t>
            </a:r>
          </a:p>
          <a:p>
            <a:pPr marL="457200" indent="-457200">
              <a:buFont typeface="Arial" panose="020B0604020202020204" pitchFamily="34" charset="0"/>
              <a:buChar char="•"/>
            </a:pPr>
            <a:r>
              <a:rPr lang="en-GB" sz="2800" b="0" dirty="0"/>
              <a:t>Represent the Education Access team at Behaviour &amp; Attendance Partnership meetings.</a:t>
            </a:r>
            <a:endParaRPr lang="en-GB" sz="2800" dirty="0"/>
          </a:p>
          <a:p>
            <a:endParaRPr lang="en-GB" sz="2400" dirty="0">
              <a:solidFill>
                <a:srgbClr val="FFFFFF"/>
              </a:solidFill>
            </a:endParaRPr>
          </a:p>
          <a:p>
            <a:pPr marL="0" indent="0">
              <a:buNone/>
            </a:pPr>
            <a:endParaRPr lang="en-GB" sz="2400" dirty="0">
              <a:solidFill>
                <a:srgbClr val="FFFFFF"/>
              </a:solidFill>
            </a:endParaRPr>
          </a:p>
        </p:txBody>
      </p:sp>
    </p:spTree>
    <p:extLst>
      <p:ext uri="{BB962C8B-B14F-4D97-AF65-F5344CB8AC3E}">
        <p14:creationId xmlns:p14="http://schemas.microsoft.com/office/powerpoint/2010/main" val="3494493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90427-30B1-9FA8-EB03-7A17E125BFD8}"/>
              </a:ext>
            </a:extLst>
          </p:cNvPr>
          <p:cNvSpPr txBox="1">
            <a:spLocks/>
          </p:cNvSpPr>
          <p:nvPr/>
        </p:nvSpPr>
        <p:spPr>
          <a:xfrm>
            <a:off x="555284" y="384429"/>
            <a:ext cx="10298644" cy="884556"/>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6000" b="1" kern="1200">
                <a:solidFill>
                  <a:schemeClr val="bg1"/>
                </a:solidFill>
                <a:latin typeface="+mj-lt"/>
                <a:ea typeface="+mj-ea"/>
                <a:cs typeface="+mj-cs"/>
              </a:defRPr>
            </a:lvl1pPr>
          </a:lstStyle>
          <a:p>
            <a:r>
              <a:rPr lang="en-GB" sz="4000">
                <a:solidFill>
                  <a:schemeClr val="accent1"/>
                </a:solidFill>
              </a:rPr>
              <a:t>Section 19 Otherwise Contacts</a:t>
            </a:r>
          </a:p>
          <a:p>
            <a:endParaRPr lang="en-GB" sz="4000">
              <a:solidFill>
                <a:schemeClr val="accent1"/>
              </a:solidFill>
            </a:endParaRPr>
          </a:p>
          <a:p>
            <a:endParaRPr lang="en-GB">
              <a:solidFill>
                <a:schemeClr val="accent1"/>
              </a:solidFill>
            </a:endParaRPr>
          </a:p>
        </p:txBody>
      </p:sp>
      <p:sp>
        <p:nvSpPr>
          <p:cNvPr id="3" name="Table Placeholder 1">
            <a:extLst>
              <a:ext uri="{FF2B5EF4-FFF2-40B4-BE49-F238E27FC236}">
                <a16:creationId xmlns:a16="http://schemas.microsoft.com/office/drawing/2014/main" id="{526B8AC9-E3BF-EFD9-2F39-D3F198CFB3B6}"/>
              </a:ext>
            </a:extLst>
          </p:cNvPr>
          <p:cNvSpPr txBox="1">
            <a:spLocks/>
          </p:cNvSpPr>
          <p:nvPr/>
        </p:nvSpPr>
        <p:spPr>
          <a:xfrm>
            <a:off x="484886" y="1509463"/>
            <a:ext cx="11110913" cy="4430835"/>
          </a:xfrm>
          <a:prstGeom prst="rect">
            <a:avLst/>
          </a:prstGeom>
        </p:spPr>
        <p:txBody>
          <a:bodyPr/>
          <a:lstStyle>
            <a:lvl1pPr marL="0" indent="0" algn="l" defTabSz="914400" rtl="0" eaLnBrk="1" latinLnBrk="0" hangingPunct="1">
              <a:lnSpc>
                <a:spcPct val="100000"/>
              </a:lnSpc>
              <a:spcBef>
                <a:spcPts val="1134"/>
              </a:spcBef>
              <a:spcAft>
                <a:spcPts val="1134"/>
              </a:spcAft>
              <a:buFont typeface="Arial" panose="020B0604020202020204" pitchFamily="34" charset="0"/>
              <a:buNone/>
              <a:defRPr sz="1700" b="1"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1134"/>
              </a:spcAft>
              <a:buFont typeface="Arial" panose="020B0604020202020204" pitchFamily="34" charset="0"/>
              <a:buNone/>
              <a:defRPr sz="1500" kern="1200">
                <a:solidFill>
                  <a:schemeClr val="tx1"/>
                </a:solidFill>
                <a:latin typeface="+mn-lt"/>
                <a:ea typeface="+mn-ea"/>
                <a:cs typeface="+mn-cs"/>
              </a:defRPr>
            </a:lvl2pPr>
            <a:lvl3pPr marL="230400" indent="-2304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3pPr>
            <a:lvl4pPr marL="4608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4pPr>
            <a:lvl5pPr marL="6912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spcAft>
                <a:spcPts val="0"/>
              </a:spcAft>
              <a:buFont typeface="Arial" panose="020B0604020202020204" pitchFamily="34" charset="0"/>
              <a:buChar char="•"/>
            </a:pPr>
            <a:endParaRPr lang="en-GB" sz="2300" b="0"/>
          </a:p>
        </p:txBody>
      </p:sp>
      <p:grpSp>
        <p:nvGrpSpPr>
          <p:cNvPr id="29" name="Group 28">
            <a:extLst>
              <a:ext uri="{FF2B5EF4-FFF2-40B4-BE49-F238E27FC236}">
                <a16:creationId xmlns:a16="http://schemas.microsoft.com/office/drawing/2014/main" id="{A11A830D-C459-947F-14B0-0F62EEA4F587}"/>
              </a:ext>
            </a:extLst>
          </p:cNvPr>
          <p:cNvGrpSpPr/>
          <p:nvPr/>
        </p:nvGrpSpPr>
        <p:grpSpPr>
          <a:xfrm>
            <a:off x="6382512" y="1428611"/>
            <a:ext cx="4361687" cy="3919925"/>
            <a:chOff x="883920" y="1147051"/>
            <a:chExt cx="4693920" cy="4541517"/>
          </a:xfrm>
        </p:grpSpPr>
        <p:sp>
          <p:nvSpPr>
            <p:cNvPr id="7" name="Rectangle: Rounded Corners 6">
              <a:extLst>
                <a:ext uri="{FF2B5EF4-FFF2-40B4-BE49-F238E27FC236}">
                  <a16:creationId xmlns:a16="http://schemas.microsoft.com/office/drawing/2014/main" id="{1C54F031-8994-1406-A6AB-5259544C55A9}"/>
                </a:ext>
              </a:extLst>
            </p:cNvPr>
            <p:cNvSpPr/>
            <p:nvPr/>
          </p:nvSpPr>
          <p:spPr>
            <a:xfrm>
              <a:off x="883920" y="4408408"/>
              <a:ext cx="1889760" cy="128016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t>Investigator x 2	</a:t>
              </a:r>
            </a:p>
          </p:txBody>
        </p:sp>
        <p:sp>
          <p:nvSpPr>
            <p:cNvPr id="9" name="Rectangle: Rounded Corners 8">
              <a:extLst>
                <a:ext uri="{FF2B5EF4-FFF2-40B4-BE49-F238E27FC236}">
                  <a16:creationId xmlns:a16="http://schemas.microsoft.com/office/drawing/2014/main" id="{D5A30F84-0F27-1582-2C5B-FB1D50CCC2B1}"/>
                </a:ext>
              </a:extLst>
            </p:cNvPr>
            <p:cNvSpPr/>
            <p:nvPr/>
          </p:nvSpPr>
          <p:spPr>
            <a:xfrm>
              <a:off x="3688080" y="4408408"/>
              <a:ext cx="1889760" cy="128016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t>Co-Ordinator x 2	</a:t>
              </a:r>
            </a:p>
          </p:txBody>
        </p:sp>
        <p:sp>
          <p:nvSpPr>
            <p:cNvPr id="15" name="Rectangle: Rounded Corners 14">
              <a:extLst>
                <a:ext uri="{FF2B5EF4-FFF2-40B4-BE49-F238E27FC236}">
                  <a16:creationId xmlns:a16="http://schemas.microsoft.com/office/drawing/2014/main" id="{B054292E-6538-2BA9-0524-5649ED33913E}"/>
                </a:ext>
              </a:extLst>
            </p:cNvPr>
            <p:cNvSpPr/>
            <p:nvPr/>
          </p:nvSpPr>
          <p:spPr>
            <a:xfrm>
              <a:off x="1828800" y="1147051"/>
              <a:ext cx="2804160" cy="18796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t>Specialist x 2</a:t>
              </a:r>
            </a:p>
          </p:txBody>
        </p:sp>
        <p:cxnSp>
          <p:nvCxnSpPr>
            <p:cNvPr id="17" name="Straight Connector 16">
              <a:extLst>
                <a:ext uri="{FF2B5EF4-FFF2-40B4-BE49-F238E27FC236}">
                  <a16:creationId xmlns:a16="http://schemas.microsoft.com/office/drawing/2014/main" id="{173DD460-C216-E4FC-0BF4-BAF886714BAC}"/>
                </a:ext>
              </a:extLst>
            </p:cNvPr>
            <p:cNvCxnSpPr>
              <a:cxnSpLocks/>
              <a:stCxn id="15" idx="2"/>
            </p:cNvCxnSpPr>
            <p:nvPr/>
          </p:nvCxnSpPr>
          <p:spPr>
            <a:xfrm>
              <a:off x="3230880" y="3026651"/>
              <a:ext cx="0" cy="827007"/>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1BE3BB33-D43D-189C-41A2-B6BF979FAB5C}"/>
                </a:ext>
              </a:extLst>
            </p:cNvPr>
            <p:cNvCxnSpPr>
              <a:cxnSpLocks/>
            </p:cNvCxnSpPr>
            <p:nvPr/>
          </p:nvCxnSpPr>
          <p:spPr>
            <a:xfrm flipH="1" flipV="1">
              <a:off x="1828800" y="3881120"/>
              <a:ext cx="1402080" cy="10160"/>
            </a:xfrm>
            <a:prstGeom prst="line">
              <a:avLst/>
            </a:prstGeom>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34C97221-837D-9DA8-FDFB-6F4F72F28CCD}"/>
                </a:ext>
              </a:extLst>
            </p:cNvPr>
            <p:cNvCxnSpPr>
              <a:cxnSpLocks/>
              <a:endCxn id="7" idx="0"/>
            </p:cNvCxnSpPr>
            <p:nvPr/>
          </p:nvCxnSpPr>
          <p:spPr>
            <a:xfrm>
              <a:off x="1828800" y="3881120"/>
              <a:ext cx="0" cy="527288"/>
            </a:xfrm>
            <a:prstGeom prst="line">
              <a:avLst/>
            </a:prstGeom>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C841A532-E969-068D-4392-56388A70F1B6}"/>
                </a:ext>
              </a:extLst>
            </p:cNvPr>
            <p:cNvCxnSpPr>
              <a:cxnSpLocks/>
            </p:cNvCxnSpPr>
            <p:nvPr/>
          </p:nvCxnSpPr>
          <p:spPr>
            <a:xfrm flipV="1">
              <a:off x="3230880" y="3881120"/>
              <a:ext cx="1402080" cy="10160"/>
            </a:xfrm>
            <a:prstGeom prst="line">
              <a:avLst/>
            </a:prstGeom>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1DC3F0F0-8944-BEDA-C7C8-34A06FF96FB0}"/>
                </a:ext>
              </a:extLst>
            </p:cNvPr>
            <p:cNvCxnSpPr>
              <a:cxnSpLocks/>
              <a:stCxn id="9" idx="0"/>
            </p:cNvCxnSpPr>
            <p:nvPr/>
          </p:nvCxnSpPr>
          <p:spPr>
            <a:xfrm flipV="1">
              <a:off x="4632960" y="3881120"/>
              <a:ext cx="0" cy="527288"/>
            </a:xfrm>
            <a:prstGeom prst="line">
              <a:avLst/>
            </a:prstGeom>
          </p:spPr>
          <p:style>
            <a:lnRef idx="2">
              <a:schemeClr val="accent1"/>
            </a:lnRef>
            <a:fillRef idx="0">
              <a:schemeClr val="accent1"/>
            </a:fillRef>
            <a:effectRef idx="1">
              <a:schemeClr val="accent1"/>
            </a:effectRef>
            <a:fontRef idx="minor">
              <a:schemeClr val="tx1"/>
            </a:fontRef>
          </p:style>
        </p:cxnSp>
      </p:grpSp>
      <p:sp>
        <p:nvSpPr>
          <p:cNvPr id="6" name="TextBox 5">
            <a:extLst>
              <a:ext uri="{FF2B5EF4-FFF2-40B4-BE49-F238E27FC236}">
                <a16:creationId xmlns:a16="http://schemas.microsoft.com/office/drawing/2014/main" id="{2939EE04-EA23-3F95-D958-34BF95ABC199}"/>
              </a:ext>
            </a:extLst>
          </p:cNvPr>
          <p:cNvSpPr txBox="1"/>
          <p:nvPr/>
        </p:nvSpPr>
        <p:spPr>
          <a:xfrm>
            <a:off x="484884" y="1732547"/>
            <a:ext cx="4594783" cy="4288603"/>
          </a:xfrm>
          <a:prstGeom prst="rect">
            <a:avLst/>
          </a:prstGeom>
          <a:noFill/>
        </p:spPr>
        <p:txBody>
          <a:bodyPr wrap="square" lIns="0" tIns="0" rIns="0" bIns="0" rtlCol="0">
            <a:noAutofit/>
          </a:bodyPr>
          <a:lstStyle/>
          <a:p>
            <a:pPr>
              <a:spcAft>
                <a:spcPts val="1134"/>
              </a:spcAft>
            </a:pPr>
            <a:r>
              <a:rPr lang="en-GB" sz="1500"/>
              <a:t>Ross Thompson - Education Access Specialist </a:t>
            </a:r>
            <a:r>
              <a:rPr lang="en-GB" sz="1500">
                <a:hlinkClick r:id="rId2"/>
              </a:rPr>
              <a:t>Ross.Thompson@essex.gov.uk</a:t>
            </a:r>
            <a:r>
              <a:rPr lang="en-GB" sz="1500"/>
              <a:t> </a:t>
            </a:r>
          </a:p>
          <a:p>
            <a:pPr>
              <a:spcAft>
                <a:spcPts val="1134"/>
              </a:spcAft>
            </a:pPr>
            <a:r>
              <a:rPr lang="en-GB" sz="1500"/>
              <a:t>Sharon Bryan - Education Access Specialist </a:t>
            </a:r>
            <a:r>
              <a:rPr lang="en-GB" sz="1500">
                <a:hlinkClick r:id="rId3"/>
              </a:rPr>
              <a:t>Sharon.Bryan@essex.gov.uk</a:t>
            </a:r>
            <a:r>
              <a:rPr lang="en-GB" sz="1500"/>
              <a:t> </a:t>
            </a:r>
          </a:p>
          <a:p>
            <a:pPr>
              <a:spcAft>
                <a:spcPts val="1134"/>
              </a:spcAft>
            </a:pPr>
            <a:r>
              <a:rPr lang="en-GB" sz="1500"/>
              <a:t>Faiza Chowdhury - Education Access Finance and Data Lead </a:t>
            </a:r>
            <a:r>
              <a:rPr lang="en-GB" sz="1500">
                <a:solidFill>
                  <a:schemeClr val="accent2">
                    <a:lumMod val="75000"/>
                  </a:schemeClr>
                </a:solidFill>
              </a:rPr>
              <a:t>F</a:t>
            </a:r>
            <a:r>
              <a:rPr lang="en-GB" sz="1500">
                <a:solidFill>
                  <a:schemeClr val="accent2">
                    <a:lumMod val="75000"/>
                  </a:schemeClr>
                </a:solidFill>
                <a:hlinkClick r:id="rId4">
                  <a:extLst>
                    <a:ext uri="{A12FA001-AC4F-418D-AE19-62706E023703}">
                      <ahyp:hlinkClr xmlns:ahyp="http://schemas.microsoft.com/office/drawing/2018/hyperlinkcolor" val="tx"/>
                    </a:ext>
                  </a:extLst>
                </a:hlinkClick>
              </a:rPr>
              <a:t>aiza.Chowdhury</a:t>
            </a:r>
            <a:r>
              <a:rPr lang="en-GB" sz="1500">
                <a:solidFill>
                  <a:srgbClr val="4179AA"/>
                </a:solidFill>
                <a:hlinkClick r:id="rId4">
                  <a:extLst>
                    <a:ext uri="{A12FA001-AC4F-418D-AE19-62706E023703}">
                      <ahyp:hlinkClr xmlns:ahyp="http://schemas.microsoft.com/office/drawing/2018/hyperlinkcolor" val="tx"/>
                    </a:ext>
                  </a:extLst>
                </a:hlinkClick>
              </a:rPr>
              <a:t>@essex.gov.uk</a:t>
            </a:r>
            <a:r>
              <a:rPr lang="en-GB" sz="1500"/>
              <a:t> </a:t>
            </a:r>
          </a:p>
          <a:p>
            <a:pPr>
              <a:spcAft>
                <a:spcPts val="1134"/>
              </a:spcAft>
            </a:pPr>
            <a:r>
              <a:rPr lang="en-GB" sz="1500"/>
              <a:t>Dominique Beyers - Student Travel Behaviour Investigator </a:t>
            </a:r>
            <a:r>
              <a:rPr lang="en-GB" sz="1500">
                <a:hlinkClick r:id="rId5"/>
              </a:rPr>
              <a:t>Dominique.Beyers@essex.gov.uk</a:t>
            </a:r>
            <a:r>
              <a:rPr lang="en-GB" sz="1500"/>
              <a:t> </a:t>
            </a:r>
          </a:p>
          <a:p>
            <a:pPr>
              <a:spcAft>
                <a:spcPts val="1134"/>
              </a:spcAft>
            </a:pPr>
            <a:r>
              <a:rPr lang="en-GB" sz="1500"/>
              <a:t>Karen Bicker - Education Access Coordinator </a:t>
            </a:r>
            <a:r>
              <a:rPr lang="en-GB" sz="1500">
                <a:hlinkClick r:id="rId6"/>
              </a:rPr>
              <a:t>Karen.Bicker@essex.gov.uk</a:t>
            </a:r>
            <a:endParaRPr lang="en-GB" sz="1500"/>
          </a:p>
          <a:p>
            <a:pPr>
              <a:spcAft>
                <a:spcPts val="1134"/>
              </a:spcAft>
            </a:pPr>
            <a:r>
              <a:rPr lang="en-GB" sz="1500"/>
              <a:t>VACANCY – Education Access Coordinator</a:t>
            </a:r>
          </a:p>
        </p:txBody>
      </p:sp>
    </p:spTree>
    <p:extLst>
      <p:ext uri="{BB962C8B-B14F-4D97-AF65-F5344CB8AC3E}">
        <p14:creationId xmlns:p14="http://schemas.microsoft.com/office/powerpoint/2010/main" val="2644750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3DEDC6-19F6-48B6-4353-84AC0FEB0C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7AC729-9C94-8410-49FC-3B206DFAB3F8}"/>
              </a:ext>
            </a:extLst>
          </p:cNvPr>
          <p:cNvSpPr>
            <a:spLocks noGrp="1"/>
          </p:cNvSpPr>
          <p:nvPr>
            <p:ph type="title"/>
          </p:nvPr>
        </p:nvSpPr>
        <p:spPr>
          <a:xfrm>
            <a:off x="838200" y="620742"/>
            <a:ext cx="10515600" cy="1431577"/>
          </a:xfrm>
        </p:spPr>
        <p:txBody>
          <a:bodyPr>
            <a:normAutofit fontScale="90000"/>
          </a:bodyPr>
          <a:lstStyle/>
          <a:p>
            <a:r>
              <a:rPr lang="en-GB" dirty="0">
                <a:solidFill>
                  <a:srgbClr val="E40037"/>
                </a:solidFill>
              </a:rPr>
              <a:t>QA team: key responsibilities</a:t>
            </a:r>
            <a:br>
              <a:rPr lang="en-GB" dirty="0">
                <a:solidFill>
                  <a:srgbClr val="E40037"/>
                </a:solidFill>
              </a:rPr>
            </a:br>
            <a:br>
              <a:rPr lang="en-GB" i="1" dirty="0"/>
            </a:br>
            <a:endParaRPr lang="en-GB" dirty="0">
              <a:solidFill>
                <a:srgbClr val="E40037"/>
              </a:solidFill>
            </a:endParaRPr>
          </a:p>
        </p:txBody>
      </p:sp>
      <p:sp>
        <p:nvSpPr>
          <p:cNvPr id="3" name="Content Placeholder 2">
            <a:extLst>
              <a:ext uri="{FF2B5EF4-FFF2-40B4-BE49-F238E27FC236}">
                <a16:creationId xmlns:a16="http://schemas.microsoft.com/office/drawing/2014/main" id="{016DCA6A-F311-A682-57D2-7430270530A8}"/>
              </a:ext>
            </a:extLst>
          </p:cNvPr>
          <p:cNvSpPr>
            <a:spLocks noGrp="1"/>
          </p:cNvSpPr>
          <p:nvPr>
            <p:ph sz="half" idx="1"/>
          </p:nvPr>
        </p:nvSpPr>
        <p:spPr>
          <a:xfrm>
            <a:off x="838200" y="1503679"/>
            <a:ext cx="10429240" cy="4266883"/>
          </a:xfrm>
        </p:spPr>
        <p:txBody>
          <a:bodyPr>
            <a:normAutofit fontScale="85000" lnSpcReduction="10000"/>
          </a:bodyPr>
          <a:lstStyle/>
          <a:p>
            <a:pPr marL="457200" indent="-457200">
              <a:buFont typeface="Arial" panose="020B0604020202020204" pitchFamily="34" charset="0"/>
              <a:buChar char="•"/>
            </a:pPr>
            <a:r>
              <a:rPr lang="en-GB" sz="2800" b="0" dirty="0"/>
              <a:t>Monitor daily attendance for all children who are not on a school roll accessing unregistered alt ed which is now known as non-school alternative provision. </a:t>
            </a:r>
          </a:p>
          <a:p>
            <a:pPr marL="457200" indent="-457200">
              <a:buFont typeface="Arial" panose="020B0604020202020204" pitchFamily="34" charset="0"/>
              <a:buChar char="•"/>
            </a:pPr>
            <a:r>
              <a:rPr lang="en-GB" sz="2800" b="0" dirty="0"/>
              <a:t>Monitor all safeguarding and child protection matters for the not on roll cohort. </a:t>
            </a:r>
          </a:p>
          <a:p>
            <a:pPr marL="457200" indent="-457200">
              <a:buFont typeface="Arial" panose="020B0604020202020204" pitchFamily="34" charset="0"/>
              <a:buChar char="•"/>
            </a:pPr>
            <a:r>
              <a:rPr lang="en-GB" sz="2800" b="0" dirty="0"/>
              <a:t>FSM checks for not on roll children- issue weekly supermarket vouchers to eligible families. </a:t>
            </a:r>
          </a:p>
          <a:p>
            <a:pPr marL="457200" indent="-457200">
              <a:buFont typeface="Arial" panose="020B0604020202020204" pitchFamily="34" charset="0"/>
              <a:buChar char="•"/>
            </a:pPr>
            <a:r>
              <a:rPr lang="en-GB" sz="2800" b="0" dirty="0"/>
              <a:t>Quality Assurance including quality visits for providers on the IPES framework. </a:t>
            </a:r>
          </a:p>
          <a:p>
            <a:pPr marL="457200" indent="-457200">
              <a:buFont typeface="Arial" panose="020B0604020202020204" pitchFamily="34" charset="0"/>
              <a:buChar char="•"/>
            </a:pPr>
            <a:r>
              <a:rPr lang="en-GB" sz="2800" b="0" dirty="0"/>
              <a:t>Oversee the Essex Online school. </a:t>
            </a:r>
          </a:p>
          <a:p>
            <a:endParaRPr lang="en-GB" sz="2800" dirty="0"/>
          </a:p>
          <a:p>
            <a:endParaRPr lang="en-GB" sz="2400" dirty="0">
              <a:solidFill>
                <a:srgbClr val="FFFFFF"/>
              </a:solidFill>
            </a:endParaRPr>
          </a:p>
          <a:p>
            <a:pPr marL="0" indent="0">
              <a:buNone/>
            </a:pPr>
            <a:endParaRPr lang="en-GB" sz="2400" dirty="0">
              <a:solidFill>
                <a:srgbClr val="FFFFFF"/>
              </a:solidFill>
            </a:endParaRPr>
          </a:p>
        </p:txBody>
      </p:sp>
    </p:spTree>
    <p:extLst>
      <p:ext uri="{BB962C8B-B14F-4D97-AF65-F5344CB8AC3E}">
        <p14:creationId xmlns:p14="http://schemas.microsoft.com/office/powerpoint/2010/main" val="2619568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90427-30B1-9FA8-EB03-7A17E125BFD8}"/>
              </a:ext>
            </a:extLst>
          </p:cNvPr>
          <p:cNvSpPr txBox="1">
            <a:spLocks/>
          </p:cNvSpPr>
          <p:nvPr/>
        </p:nvSpPr>
        <p:spPr>
          <a:xfrm>
            <a:off x="555284" y="594741"/>
            <a:ext cx="10298644" cy="884556"/>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6000" b="1" kern="1200">
                <a:solidFill>
                  <a:schemeClr val="bg1"/>
                </a:solidFill>
                <a:latin typeface="+mj-lt"/>
                <a:ea typeface="+mj-ea"/>
                <a:cs typeface="+mj-cs"/>
              </a:defRPr>
            </a:lvl1pPr>
          </a:lstStyle>
          <a:p>
            <a:r>
              <a:rPr lang="en-GB" sz="4000">
                <a:solidFill>
                  <a:schemeClr val="accent1"/>
                </a:solidFill>
              </a:rPr>
              <a:t>QA Team Contacts</a:t>
            </a:r>
            <a:endParaRPr lang="en-GB">
              <a:solidFill>
                <a:schemeClr val="accent1"/>
              </a:solidFill>
            </a:endParaRPr>
          </a:p>
        </p:txBody>
      </p:sp>
      <p:sp>
        <p:nvSpPr>
          <p:cNvPr id="3" name="Table Placeholder 1">
            <a:extLst>
              <a:ext uri="{FF2B5EF4-FFF2-40B4-BE49-F238E27FC236}">
                <a16:creationId xmlns:a16="http://schemas.microsoft.com/office/drawing/2014/main" id="{70FE269F-6BD1-1807-A8E3-E57F151D04F2}"/>
              </a:ext>
            </a:extLst>
          </p:cNvPr>
          <p:cNvSpPr txBox="1">
            <a:spLocks/>
          </p:cNvSpPr>
          <p:nvPr/>
        </p:nvSpPr>
        <p:spPr>
          <a:xfrm>
            <a:off x="484887" y="1518607"/>
            <a:ext cx="4535170" cy="4430835"/>
          </a:xfrm>
          <a:prstGeom prst="rect">
            <a:avLst/>
          </a:prstGeom>
        </p:spPr>
        <p:txBody>
          <a:bodyPr/>
          <a:lstStyle>
            <a:lvl1pPr marL="0" indent="0" algn="l" defTabSz="914400" rtl="0" eaLnBrk="1" latinLnBrk="0" hangingPunct="1">
              <a:lnSpc>
                <a:spcPct val="100000"/>
              </a:lnSpc>
              <a:spcBef>
                <a:spcPts val="1134"/>
              </a:spcBef>
              <a:spcAft>
                <a:spcPts val="1134"/>
              </a:spcAft>
              <a:buFont typeface="Arial" panose="020B0604020202020204" pitchFamily="34" charset="0"/>
              <a:buNone/>
              <a:defRPr sz="1700" b="1"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1134"/>
              </a:spcAft>
              <a:buFont typeface="Arial" panose="020B0604020202020204" pitchFamily="34" charset="0"/>
              <a:buNone/>
              <a:defRPr sz="1500" kern="1200">
                <a:solidFill>
                  <a:schemeClr val="tx1"/>
                </a:solidFill>
                <a:latin typeface="+mn-lt"/>
                <a:ea typeface="+mn-ea"/>
                <a:cs typeface="+mn-cs"/>
              </a:defRPr>
            </a:lvl2pPr>
            <a:lvl3pPr marL="230400" indent="-2304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3pPr>
            <a:lvl4pPr marL="4608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4pPr>
            <a:lvl5pPr marL="6912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0"/>
              </a:spcAft>
            </a:pPr>
            <a:endParaRPr lang="en-GB" sz="2500" b="0"/>
          </a:p>
        </p:txBody>
      </p:sp>
      <p:grpSp>
        <p:nvGrpSpPr>
          <p:cNvPr id="18" name="Group 17">
            <a:extLst>
              <a:ext uri="{FF2B5EF4-FFF2-40B4-BE49-F238E27FC236}">
                <a16:creationId xmlns:a16="http://schemas.microsoft.com/office/drawing/2014/main" id="{614D7B52-55C8-2701-62AC-DA5CDAACDB85}"/>
              </a:ext>
            </a:extLst>
          </p:cNvPr>
          <p:cNvGrpSpPr/>
          <p:nvPr/>
        </p:nvGrpSpPr>
        <p:grpSpPr>
          <a:xfrm>
            <a:off x="6677152" y="984952"/>
            <a:ext cx="5286248" cy="5498145"/>
            <a:chOff x="2489201" y="982213"/>
            <a:chExt cx="7213599" cy="6306124"/>
          </a:xfrm>
        </p:grpSpPr>
        <p:sp>
          <p:nvSpPr>
            <p:cNvPr id="5" name="Rectangle: Rounded Corners 4">
              <a:extLst>
                <a:ext uri="{FF2B5EF4-FFF2-40B4-BE49-F238E27FC236}">
                  <a16:creationId xmlns:a16="http://schemas.microsoft.com/office/drawing/2014/main" id="{38AFC45C-0B37-20E7-613E-6BCE009F2FA5}"/>
                </a:ext>
              </a:extLst>
            </p:cNvPr>
            <p:cNvSpPr/>
            <p:nvPr/>
          </p:nvSpPr>
          <p:spPr>
            <a:xfrm>
              <a:off x="2489201" y="4735541"/>
              <a:ext cx="1889760" cy="128016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t>Co-ordinator</a:t>
              </a:r>
            </a:p>
          </p:txBody>
        </p:sp>
        <p:sp>
          <p:nvSpPr>
            <p:cNvPr id="6" name="Rectangle: Rounded Corners 5">
              <a:extLst>
                <a:ext uri="{FF2B5EF4-FFF2-40B4-BE49-F238E27FC236}">
                  <a16:creationId xmlns:a16="http://schemas.microsoft.com/office/drawing/2014/main" id="{ABAF7D17-C187-E5B3-0D9B-278F7FCC29F9}"/>
                </a:ext>
              </a:extLst>
            </p:cNvPr>
            <p:cNvSpPr/>
            <p:nvPr/>
          </p:nvSpPr>
          <p:spPr>
            <a:xfrm>
              <a:off x="5181600" y="3184180"/>
              <a:ext cx="1889760" cy="128016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t>Investigator	</a:t>
              </a:r>
            </a:p>
          </p:txBody>
        </p:sp>
        <p:sp>
          <p:nvSpPr>
            <p:cNvPr id="7" name="Rectangle: Rounded Corners 6">
              <a:extLst>
                <a:ext uri="{FF2B5EF4-FFF2-40B4-BE49-F238E27FC236}">
                  <a16:creationId xmlns:a16="http://schemas.microsoft.com/office/drawing/2014/main" id="{DF15A62E-1809-B1CB-329D-DCC808FCC8AE}"/>
                </a:ext>
              </a:extLst>
            </p:cNvPr>
            <p:cNvSpPr/>
            <p:nvPr/>
          </p:nvSpPr>
          <p:spPr>
            <a:xfrm>
              <a:off x="5181600" y="4734509"/>
              <a:ext cx="1889760" cy="128016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t>Co-ordinator	</a:t>
              </a:r>
            </a:p>
          </p:txBody>
        </p:sp>
        <p:sp>
          <p:nvSpPr>
            <p:cNvPr id="8" name="Rectangle: Rounded Corners 7">
              <a:extLst>
                <a:ext uri="{FF2B5EF4-FFF2-40B4-BE49-F238E27FC236}">
                  <a16:creationId xmlns:a16="http://schemas.microsoft.com/office/drawing/2014/main" id="{53861D6F-67FA-13C0-B660-739F49DAB78C}"/>
                </a:ext>
              </a:extLst>
            </p:cNvPr>
            <p:cNvSpPr/>
            <p:nvPr/>
          </p:nvSpPr>
          <p:spPr>
            <a:xfrm>
              <a:off x="7813040" y="4734509"/>
              <a:ext cx="1889760" cy="128016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t>Co-ordinator	</a:t>
              </a:r>
            </a:p>
          </p:txBody>
        </p:sp>
        <p:cxnSp>
          <p:nvCxnSpPr>
            <p:cNvPr id="9" name="Straight Connector 8">
              <a:extLst>
                <a:ext uri="{FF2B5EF4-FFF2-40B4-BE49-F238E27FC236}">
                  <a16:creationId xmlns:a16="http://schemas.microsoft.com/office/drawing/2014/main" id="{2A578E4C-0BB2-339F-20A1-E3F6525D110F}"/>
                </a:ext>
              </a:extLst>
            </p:cNvPr>
            <p:cNvCxnSpPr>
              <a:cxnSpLocks/>
              <a:stCxn id="6" idx="2"/>
              <a:endCxn id="7" idx="0"/>
            </p:cNvCxnSpPr>
            <p:nvPr/>
          </p:nvCxnSpPr>
          <p:spPr>
            <a:xfrm>
              <a:off x="6126480" y="4464340"/>
              <a:ext cx="0" cy="270169"/>
            </a:xfrm>
            <a:prstGeom prst="line">
              <a:avLst/>
            </a:prstGeom>
          </p:spPr>
          <p:style>
            <a:lnRef idx="2">
              <a:schemeClr val="accent1"/>
            </a:lnRef>
            <a:fillRef idx="0">
              <a:schemeClr val="accent1"/>
            </a:fillRef>
            <a:effectRef idx="1">
              <a:schemeClr val="accent1"/>
            </a:effectRef>
            <a:fontRef idx="minor">
              <a:schemeClr val="tx1"/>
            </a:fontRef>
          </p:style>
        </p:cxnSp>
        <p:sp>
          <p:nvSpPr>
            <p:cNvPr id="10" name="Rectangle: Rounded Corners 9">
              <a:extLst>
                <a:ext uri="{FF2B5EF4-FFF2-40B4-BE49-F238E27FC236}">
                  <a16:creationId xmlns:a16="http://schemas.microsoft.com/office/drawing/2014/main" id="{CD512EEA-2948-E452-B6B2-F4D945C88EB2}"/>
                </a:ext>
              </a:extLst>
            </p:cNvPr>
            <p:cNvSpPr/>
            <p:nvPr/>
          </p:nvSpPr>
          <p:spPr>
            <a:xfrm>
              <a:off x="5151121" y="6153918"/>
              <a:ext cx="1889760" cy="113441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t>Business support	</a:t>
              </a:r>
            </a:p>
          </p:txBody>
        </p:sp>
        <p:cxnSp>
          <p:nvCxnSpPr>
            <p:cNvPr id="11" name="Straight Connector 10">
              <a:extLst>
                <a:ext uri="{FF2B5EF4-FFF2-40B4-BE49-F238E27FC236}">
                  <a16:creationId xmlns:a16="http://schemas.microsoft.com/office/drawing/2014/main" id="{F3D498E9-2039-5CFA-4B03-DD7E0D7ED2A8}"/>
                </a:ext>
              </a:extLst>
            </p:cNvPr>
            <p:cNvCxnSpPr>
              <a:cxnSpLocks/>
              <a:stCxn id="6" idx="2"/>
            </p:cNvCxnSpPr>
            <p:nvPr/>
          </p:nvCxnSpPr>
          <p:spPr>
            <a:xfrm flipH="1">
              <a:off x="3434081" y="4464340"/>
              <a:ext cx="269239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748A9B6C-5CCC-9D59-4120-76E5356E7288}"/>
                </a:ext>
              </a:extLst>
            </p:cNvPr>
            <p:cNvCxnSpPr>
              <a:cxnSpLocks/>
              <a:stCxn id="5" idx="0"/>
            </p:cNvCxnSpPr>
            <p:nvPr/>
          </p:nvCxnSpPr>
          <p:spPr>
            <a:xfrm flipV="1">
              <a:off x="3434081" y="4464340"/>
              <a:ext cx="0" cy="271201"/>
            </a:xfrm>
            <a:prstGeom prst="line">
              <a:avLst/>
            </a:prstGeom>
          </p:spPr>
          <p:style>
            <a:lnRef idx="2">
              <a:schemeClr val="accent1"/>
            </a:lnRef>
            <a:fillRef idx="0">
              <a:schemeClr val="accent1"/>
            </a:fillRef>
            <a:effectRef idx="1">
              <a:schemeClr val="accent1"/>
            </a:effectRef>
            <a:fontRef idx="minor">
              <a:schemeClr val="tx1"/>
            </a:fontRef>
          </p:style>
        </p:cxnSp>
        <p:sp>
          <p:nvSpPr>
            <p:cNvPr id="13" name="Rectangle: Rounded Corners 12">
              <a:extLst>
                <a:ext uri="{FF2B5EF4-FFF2-40B4-BE49-F238E27FC236}">
                  <a16:creationId xmlns:a16="http://schemas.microsoft.com/office/drawing/2014/main" id="{307F1E70-0B44-136B-0A48-7867EF547851}"/>
                </a:ext>
              </a:extLst>
            </p:cNvPr>
            <p:cNvSpPr/>
            <p:nvPr/>
          </p:nvSpPr>
          <p:spPr>
            <a:xfrm>
              <a:off x="3110091" y="982213"/>
              <a:ext cx="2804160" cy="18796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t>Specialist </a:t>
              </a:r>
            </a:p>
          </p:txBody>
        </p:sp>
        <p:cxnSp>
          <p:nvCxnSpPr>
            <p:cNvPr id="14" name="Straight Connector 13">
              <a:extLst>
                <a:ext uri="{FF2B5EF4-FFF2-40B4-BE49-F238E27FC236}">
                  <a16:creationId xmlns:a16="http://schemas.microsoft.com/office/drawing/2014/main" id="{B721DE58-B699-C58A-D371-327F8CB89520}"/>
                </a:ext>
              </a:extLst>
            </p:cNvPr>
            <p:cNvCxnSpPr>
              <a:stCxn id="6" idx="0"/>
              <a:endCxn id="13" idx="2"/>
            </p:cNvCxnSpPr>
            <p:nvPr/>
          </p:nvCxnSpPr>
          <p:spPr>
            <a:xfrm flipH="1" flipV="1">
              <a:off x="4512171" y="2861813"/>
              <a:ext cx="1614309" cy="322368"/>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B91CC19B-D94E-FA49-FB3E-83FF8F57FBC3}"/>
                </a:ext>
              </a:extLst>
            </p:cNvPr>
            <p:cNvCxnSpPr>
              <a:stCxn id="6" idx="2"/>
            </p:cNvCxnSpPr>
            <p:nvPr/>
          </p:nvCxnSpPr>
          <p:spPr>
            <a:xfrm>
              <a:off x="6126480" y="4464340"/>
              <a:ext cx="263144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1499F4C8-2238-05AB-FF07-FC3C9D0CF6A6}"/>
                </a:ext>
              </a:extLst>
            </p:cNvPr>
            <p:cNvCxnSpPr>
              <a:stCxn id="8" idx="0"/>
            </p:cNvCxnSpPr>
            <p:nvPr/>
          </p:nvCxnSpPr>
          <p:spPr>
            <a:xfrm flipV="1">
              <a:off x="8757920" y="4464340"/>
              <a:ext cx="0" cy="270169"/>
            </a:xfrm>
            <a:prstGeom prst="line">
              <a:avLst/>
            </a:prstGeom>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97131D71-30FC-E545-553E-83F1324A1828}"/>
                </a:ext>
              </a:extLst>
            </p:cNvPr>
            <p:cNvCxnSpPr>
              <a:stCxn id="7" idx="2"/>
            </p:cNvCxnSpPr>
            <p:nvPr/>
          </p:nvCxnSpPr>
          <p:spPr>
            <a:xfrm>
              <a:off x="6126480" y="6014669"/>
              <a:ext cx="0" cy="264211"/>
            </a:xfrm>
            <a:prstGeom prst="line">
              <a:avLst/>
            </a:prstGeom>
          </p:spPr>
          <p:style>
            <a:lnRef idx="2">
              <a:schemeClr val="accent1"/>
            </a:lnRef>
            <a:fillRef idx="0">
              <a:schemeClr val="accent1"/>
            </a:fillRef>
            <a:effectRef idx="1">
              <a:schemeClr val="accent1"/>
            </a:effectRef>
            <a:fontRef idx="minor">
              <a:schemeClr val="tx1"/>
            </a:fontRef>
          </p:style>
        </p:cxnSp>
      </p:grpSp>
      <p:sp>
        <p:nvSpPr>
          <p:cNvPr id="19" name="Rectangle: Rounded Corners 18">
            <a:extLst>
              <a:ext uri="{FF2B5EF4-FFF2-40B4-BE49-F238E27FC236}">
                <a16:creationId xmlns:a16="http://schemas.microsoft.com/office/drawing/2014/main" id="{062AE98F-D6F6-DF08-3D6C-234A7C14613A}"/>
              </a:ext>
            </a:extLst>
          </p:cNvPr>
          <p:cNvSpPr/>
          <p:nvPr/>
        </p:nvSpPr>
        <p:spPr>
          <a:xfrm>
            <a:off x="10012700" y="956661"/>
            <a:ext cx="2054936" cy="1638774"/>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t>Specialist </a:t>
            </a:r>
          </a:p>
        </p:txBody>
      </p:sp>
      <p:cxnSp>
        <p:nvCxnSpPr>
          <p:cNvPr id="21" name="Straight Connector 20">
            <a:extLst>
              <a:ext uri="{FF2B5EF4-FFF2-40B4-BE49-F238E27FC236}">
                <a16:creationId xmlns:a16="http://schemas.microsoft.com/office/drawing/2014/main" id="{3A13C36B-F055-1A9D-0AF4-23ACD65B5FFC}"/>
              </a:ext>
            </a:extLst>
          </p:cNvPr>
          <p:cNvCxnSpPr>
            <a:cxnSpLocks/>
          </p:cNvCxnSpPr>
          <p:nvPr/>
        </p:nvCxnSpPr>
        <p:spPr>
          <a:xfrm flipH="1">
            <a:off x="9280453" y="2585468"/>
            <a:ext cx="1135013" cy="366927"/>
          </a:xfrm>
          <a:prstGeom prst="line">
            <a:avLst/>
          </a:prstGeom>
        </p:spPr>
        <p:style>
          <a:lnRef idx="2">
            <a:schemeClr val="accent1"/>
          </a:lnRef>
          <a:fillRef idx="0">
            <a:schemeClr val="accent1"/>
          </a:fillRef>
          <a:effectRef idx="1">
            <a:schemeClr val="accent1"/>
          </a:effectRef>
          <a:fontRef idx="minor">
            <a:schemeClr val="tx1"/>
          </a:fontRef>
        </p:style>
      </p:cxnSp>
      <p:sp>
        <p:nvSpPr>
          <p:cNvPr id="20" name="TextBox 19">
            <a:extLst>
              <a:ext uri="{FF2B5EF4-FFF2-40B4-BE49-F238E27FC236}">
                <a16:creationId xmlns:a16="http://schemas.microsoft.com/office/drawing/2014/main" id="{C08684D0-E30C-6220-8B56-69912C98A18B}"/>
              </a:ext>
            </a:extLst>
          </p:cNvPr>
          <p:cNvSpPr txBox="1"/>
          <p:nvPr/>
        </p:nvSpPr>
        <p:spPr>
          <a:xfrm>
            <a:off x="555284" y="1756611"/>
            <a:ext cx="4841256" cy="4192831"/>
          </a:xfrm>
          <a:prstGeom prst="rect">
            <a:avLst/>
          </a:prstGeom>
          <a:noFill/>
        </p:spPr>
        <p:txBody>
          <a:bodyPr wrap="square" lIns="0" tIns="0" rIns="0" bIns="0" rtlCol="0">
            <a:noAutofit/>
          </a:bodyPr>
          <a:lstStyle/>
          <a:p>
            <a:pPr>
              <a:spcAft>
                <a:spcPts val="1134"/>
              </a:spcAft>
            </a:pPr>
            <a:r>
              <a:rPr lang="en-GB" sz="1500"/>
              <a:t>Megan Keeble - Education Access Specialist </a:t>
            </a:r>
            <a:r>
              <a:rPr lang="en-GB" sz="1500">
                <a:hlinkClick r:id="rId2"/>
              </a:rPr>
              <a:t>Megan.Keeble@essex.gov.uk</a:t>
            </a:r>
            <a:r>
              <a:rPr lang="en-GB" sz="1500"/>
              <a:t> </a:t>
            </a:r>
          </a:p>
          <a:p>
            <a:pPr>
              <a:spcAft>
                <a:spcPts val="1134"/>
              </a:spcAft>
            </a:pPr>
            <a:r>
              <a:rPr lang="en-GB" sz="1500"/>
              <a:t>Anna Wightman - Education Access Specialist </a:t>
            </a:r>
            <a:r>
              <a:rPr lang="en-GB" sz="1500">
                <a:hlinkClick r:id="rId3"/>
              </a:rPr>
              <a:t>anna.wightman@essex.gov.uk</a:t>
            </a:r>
            <a:r>
              <a:rPr lang="en-GB" sz="1500"/>
              <a:t> </a:t>
            </a:r>
          </a:p>
          <a:p>
            <a:pPr>
              <a:spcAft>
                <a:spcPts val="1134"/>
              </a:spcAft>
            </a:pPr>
            <a:r>
              <a:rPr lang="en-GB" sz="1500"/>
              <a:t>Ann Evenett - Student Travel Behaviour Investigator </a:t>
            </a:r>
            <a:r>
              <a:rPr lang="en-GB" sz="1500">
                <a:hlinkClick r:id="rId4"/>
              </a:rPr>
              <a:t>Ann.Evenett@essex.gov.uk</a:t>
            </a:r>
            <a:r>
              <a:rPr lang="en-GB" sz="1500"/>
              <a:t> </a:t>
            </a:r>
          </a:p>
          <a:p>
            <a:pPr>
              <a:spcAft>
                <a:spcPts val="1134"/>
              </a:spcAft>
            </a:pPr>
            <a:r>
              <a:rPr lang="en-GB" sz="1500"/>
              <a:t>Amy Taylor - Education Access Coordinator </a:t>
            </a:r>
            <a:r>
              <a:rPr lang="en-GB" sz="1500">
                <a:hlinkClick r:id="rId5"/>
              </a:rPr>
              <a:t>amy.taylor@essex.gov.uk</a:t>
            </a:r>
            <a:r>
              <a:rPr lang="en-GB" sz="1500"/>
              <a:t> </a:t>
            </a:r>
          </a:p>
          <a:p>
            <a:pPr>
              <a:spcAft>
                <a:spcPts val="1134"/>
              </a:spcAft>
            </a:pPr>
            <a:r>
              <a:rPr lang="en-GB" sz="1500"/>
              <a:t>Melissa Kubilay</a:t>
            </a:r>
          </a:p>
          <a:p>
            <a:pPr>
              <a:spcAft>
                <a:spcPts val="1134"/>
              </a:spcAft>
            </a:pPr>
            <a:r>
              <a:rPr lang="en-GB" sz="1500">
                <a:hlinkClick r:id="rId6"/>
              </a:rPr>
              <a:t>Melissa.kubilay@essex.gov.uk</a:t>
            </a:r>
            <a:endParaRPr lang="en-GB" sz="1500"/>
          </a:p>
          <a:p>
            <a:pPr>
              <a:spcAft>
                <a:spcPts val="1134"/>
              </a:spcAft>
            </a:pPr>
            <a:r>
              <a:rPr lang="en-GB" sz="1500"/>
              <a:t>Kelly Owusu</a:t>
            </a:r>
          </a:p>
          <a:p>
            <a:pPr>
              <a:spcAft>
                <a:spcPts val="1134"/>
              </a:spcAft>
            </a:pPr>
            <a:r>
              <a:rPr lang="en-GB" sz="1500">
                <a:hlinkClick r:id="rId7"/>
              </a:rPr>
              <a:t>Kelly.owusu@essex.gov.uk</a:t>
            </a:r>
            <a:r>
              <a:rPr lang="en-GB" sz="1500"/>
              <a:t> </a:t>
            </a:r>
          </a:p>
          <a:p>
            <a:pPr>
              <a:spcAft>
                <a:spcPts val="1134"/>
              </a:spcAft>
            </a:pPr>
            <a:r>
              <a:rPr lang="en-GB" sz="1500"/>
              <a:t>Elizabeth Busby - Business Support Administrator </a:t>
            </a:r>
            <a:r>
              <a:rPr lang="en-GB" sz="1500">
                <a:hlinkClick r:id="rId8"/>
              </a:rPr>
              <a:t>Liz.Busby@essex.gov.uk</a:t>
            </a:r>
            <a:r>
              <a:rPr lang="en-GB" sz="1500"/>
              <a:t> </a:t>
            </a:r>
          </a:p>
        </p:txBody>
      </p:sp>
    </p:spTree>
    <p:extLst>
      <p:ext uri="{BB962C8B-B14F-4D97-AF65-F5344CB8AC3E}">
        <p14:creationId xmlns:p14="http://schemas.microsoft.com/office/powerpoint/2010/main" val="3091622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1C532-64B8-A1E6-3346-DF4E8D59E021}"/>
              </a:ext>
            </a:extLst>
          </p:cNvPr>
          <p:cNvSpPr>
            <a:spLocks noGrp="1"/>
          </p:cNvSpPr>
          <p:nvPr>
            <p:ph type="title"/>
          </p:nvPr>
        </p:nvSpPr>
        <p:spPr>
          <a:xfrm>
            <a:off x="545124" y="517525"/>
            <a:ext cx="5302800" cy="671196"/>
          </a:xfrm>
        </p:spPr>
        <p:txBody>
          <a:bodyPr/>
          <a:lstStyle/>
          <a:p>
            <a:r>
              <a:rPr lang="en-GB" dirty="0"/>
              <a:t>Structure overview </a:t>
            </a:r>
          </a:p>
        </p:txBody>
      </p:sp>
      <p:sp>
        <p:nvSpPr>
          <p:cNvPr id="3" name="Content Placeholder 2">
            <a:extLst>
              <a:ext uri="{FF2B5EF4-FFF2-40B4-BE49-F238E27FC236}">
                <a16:creationId xmlns:a16="http://schemas.microsoft.com/office/drawing/2014/main" id="{3A46AAF7-FC7D-A08E-7D24-D4C040394975}"/>
              </a:ext>
            </a:extLst>
          </p:cNvPr>
          <p:cNvSpPr>
            <a:spLocks noGrp="1"/>
          </p:cNvSpPr>
          <p:nvPr>
            <p:ph idx="1"/>
          </p:nvPr>
        </p:nvSpPr>
        <p:spPr>
          <a:xfrm>
            <a:off x="539748" y="1351280"/>
            <a:ext cx="5708651" cy="5201920"/>
          </a:xfrm>
        </p:spPr>
        <p:txBody>
          <a:bodyPr/>
          <a:lstStyle/>
          <a:p>
            <a:r>
              <a:rPr lang="en-GB" sz="2000" b="0" dirty="0"/>
              <a:t>From September 2025, Education Access has moved away </a:t>
            </a:r>
            <a:r>
              <a:rPr lang="en-GB" sz="2000" b="0"/>
              <a:t>from a geographical </a:t>
            </a:r>
            <a:r>
              <a:rPr lang="en-GB" sz="2000" b="0" dirty="0"/>
              <a:t>quadrant model. </a:t>
            </a:r>
          </a:p>
          <a:p>
            <a:r>
              <a:rPr lang="en-GB" sz="2000" b="0" dirty="0"/>
              <a:t>The team now follows a discipline model, structured around the three broad areas of responsibility outlined in the Section 19 duty </a:t>
            </a:r>
          </a:p>
          <a:p>
            <a:pPr marL="285750" indent="-285750">
              <a:buFont typeface="Arial" panose="020B0604020202020204" pitchFamily="34" charset="0"/>
              <a:buChar char="•"/>
            </a:pPr>
            <a:r>
              <a:rPr lang="en-GB" sz="2000" b="0" dirty="0"/>
              <a:t>Medical </a:t>
            </a:r>
          </a:p>
          <a:p>
            <a:pPr marL="285750" indent="-285750">
              <a:buFont typeface="Arial" panose="020B0604020202020204" pitchFamily="34" charset="0"/>
              <a:buChar char="•"/>
            </a:pPr>
            <a:r>
              <a:rPr lang="en-GB" sz="2000" b="0" dirty="0"/>
              <a:t>Exclusion </a:t>
            </a:r>
          </a:p>
          <a:p>
            <a:pPr marL="285750" indent="-285750">
              <a:buFont typeface="Arial" panose="020B0604020202020204" pitchFamily="34" charset="0"/>
              <a:buChar char="•"/>
            </a:pPr>
            <a:r>
              <a:rPr lang="en-GB" sz="2000" b="0" dirty="0"/>
              <a:t>Otherwise </a:t>
            </a:r>
          </a:p>
          <a:p>
            <a:r>
              <a:rPr lang="en-GB" sz="2000" b="0" dirty="0"/>
              <a:t>The QA team remains unchanged.  </a:t>
            </a:r>
          </a:p>
        </p:txBody>
      </p:sp>
      <p:sp>
        <p:nvSpPr>
          <p:cNvPr id="4" name="Text Placeholder 3">
            <a:extLst>
              <a:ext uri="{FF2B5EF4-FFF2-40B4-BE49-F238E27FC236}">
                <a16:creationId xmlns:a16="http://schemas.microsoft.com/office/drawing/2014/main" id="{9CC938B2-3707-1EC4-79FD-B8C42B1904C1}"/>
              </a:ext>
            </a:extLst>
          </p:cNvPr>
          <p:cNvSpPr>
            <a:spLocks noGrp="1"/>
          </p:cNvSpPr>
          <p:nvPr>
            <p:ph type="body" sz="quarter" idx="10"/>
          </p:nvPr>
        </p:nvSpPr>
        <p:spPr>
          <a:xfrm>
            <a:off x="7002479" y="442560"/>
            <a:ext cx="4526263" cy="2888650"/>
          </a:xfrm>
        </p:spPr>
        <p:txBody>
          <a:bodyPr/>
          <a:lstStyle/>
          <a:p>
            <a:pPr lvl="0" defTabSz="740664">
              <a:lnSpc>
                <a:spcPct val="90000"/>
              </a:lnSpc>
              <a:spcBef>
                <a:spcPts val="810"/>
              </a:spcBef>
              <a:spcAft>
                <a:spcPts val="0"/>
              </a:spcAft>
              <a:defRPr/>
            </a:pPr>
            <a:r>
              <a:rPr lang="en-GB" sz="3200" b="1" dirty="0"/>
              <a:t>Our work is underpinned and driven by the Section 19 duty</a:t>
            </a:r>
          </a:p>
          <a:p>
            <a:pPr lvl="0" defTabSz="740664">
              <a:lnSpc>
                <a:spcPct val="90000"/>
              </a:lnSpc>
              <a:spcBef>
                <a:spcPts val="810"/>
              </a:spcBef>
              <a:spcAft>
                <a:spcPts val="0"/>
              </a:spcAft>
              <a:defRPr/>
            </a:pPr>
            <a:endParaRPr lang="en-GB" sz="2400" dirty="0"/>
          </a:p>
          <a:p>
            <a:pPr lvl="0" defTabSz="740664">
              <a:lnSpc>
                <a:spcPct val="90000"/>
              </a:lnSpc>
              <a:spcBef>
                <a:spcPts val="810"/>
              </a:spcBef>
              <a:spcAft>
                <a:spcPts val="0"/>
              </a:spcAft>
              <a:defRPr/>
            </a:pPr>
            <a:r>
              <a:rPr lang="en-GB" sz="2400" i="1" dirty="0"/>
              <a:t>Each local authority shall make arrangements for the provision of suitable education at school or otherwise than at school for those children of compulsory school age who, by reason of illness, exclusion from school or otherwise, may not for any period receive suitable education unless such arrangements are made for them</a:t>
            </a:r>
            <a:endParaRPr lang="en-GB" sz="2400" dirty="0"/>
          </a:p>
        </p:txBody>
      </p:sp>
    </p:spTree>
    <p:extLst>
      <p:ext uri="{BB962C8B-B14F-4D97-AF65-F5344CB8AC3E}">
        <p14:creationId xmlns:p14="http://schemas.microsoft.com/office/powerpoint/2010/main" val="1921008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59BE08FE-9ABC-9071-16E4-B09CD151A063}"/>
              </a:ext>
            </a:extLst>
          </p:cNvPr>
          <p:cNvSpPr/>
          <p:nvPr/>
        </p:nvSpPr>
        <p:spPr>
          <a:xfrm>
            <a:off x="2849880" y="568960"/>
            <a:ext cx="6492240" cy="155448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EDUCATION ACCESS MANAGER</a:t>
            </a:r>
          </a:p>
        </p:txBody>
      </p:sp>
      <p:sp>
        <p:nvSpPr>
          <p:cNvPr id="6" name="Rectangle: Rounded Corners 5">
            <a:extLst>
              <a:ext uri="{FF2B5EF4-FFF2-40B4-BE49-F238E27FC236}">
                <a16:creationId xmlns:a16="http://schemas.microsoft.com/office/drawing/2014/main" id="{E8B8C185-A473-F317-EFD2-667A9FAD015F}"/>
              </a:ext>
            </a:extLst>
          </p:cNvPr>
          <p:cNvSpPr/>
          <p:nvPr/>
        </p:nvSpPr>
        <p:spPr>
          <a:xfrm>
            <a:off x="182880" y="3535680"/>
            <a:ext cx="2804160" cy="18796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MEDICAL TEAM	</a:t>
            </a:r>
          </a:p>
        </p:txBody>
      </p:sp>
      <p:sp>
        <p:nvSpPr>
          <p:cNvPr id="10" name="Rectangle: Rounded Corners 9">
            <a:extLst>
              <a:ext uri="{FF2B5EF4-FFF2-40B4-BE49-F238E27FC236}">
                <a16:creationId xmlns:a16="http://schemas.microsoft.com/office/drawing/2014/main" id="{54DB4C29-353D-C17F-0131-4119F6E00443}"/>
              </a:ext>
            </a:extLst>
          </p:cNvPr>
          <p:cNvSpPr/>
          <p:nvPr/>
        </p:nvSpPr>
        <p:spPr>
          <a:xfrm>
            <a:off x="3200399" y="3543300"/>
            <a:ext cx="2804160" cy="18796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EXCLUSION TEAM </a:t>
            </a:r>
          </a:p>
        </p:txBody>
      </p:sp>
      <p:sp>
        <p:nvSpPr>
          <p:cNvPr id="11" name="Rectangle: Rounded Corners 10">
            <a:extLst>
              <a:ext uri="{FF2B5EF4-FFF2-40B4-BE49-F238E27FC236}">
                <a16:creationId xmlns:a16="http://schemas.microsoft.com/office/drawing/2014/main" id="{5EFCE6C7-5891-67F0-421E-6E9124E9438E}"/>
              </a:ext>
            </a:extLst>
          </p:cNvPr>
          <p:cNvSpPr/>
          <p:nvPr/>
        </p:nvSpPr>
        <p:spPr>
          <a:xfrm>
            <a:off x="6187442" y="3535680"/>
            <a:ext cx="2804160" cy="18796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SECTION 19 OTHERWISE TEAM </a:t>
            </a:r>
          </a:p>
        </p:txBody>
      </p:sp>
      <p:sp>
        <p:nvSpPr>
          <p:cNvPr id="12" name="Rectangle: Rounded Corners 11">
            <a:extLst>
              <a:ext uri="{FF2B5EF4-FFF2-40B4-BE49-F238E27FC236}">
                <a16:creationId xmlns:a16="http://schemas.microsoft.com/office/drawing/2014/main" id="{23F9F24E-4E73-C643-B1E3-450996C7CF19}"/>
              </a:ext>
            </a:extLst>
          </p:cNvPr>
          <p:cNvSpPr/>
          <p:nvPr/>
        </p:nvSpPr>
        <p:spPr>
          <a:xfrm>
            <a:off x="9204960" y="3535680"/>
            <a:ext cx="2804160" cy="18796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QUALITY ASSURANCE TEAM </a:t>
            </a:r>
          </a:p>
        </p:txBody>
      </p:sp>
      <p:cxnSp>
        <p:nvCxnSpPr>
          <p:cNvPr id="14" name="Straight Connector 13">
            <a:extLst>
              <a:ext uri="{FF2B5EF4-FFF2-40B4-BE49-F238E27FC236}">
                <a16:creationId xmlns:a16="http://schemas.microsoft.com/office/drawing/2014/main" id="{4C18C779-974E-70B7-2535-F0F831E24674}"/>
              </a:ext>
            </a:extLst>
          </p:cNvPr>
          <p:cNvCxnSpPr>
            <a:stCxn id="5" idx="2"/>
          </p:cNvCxnSpPr>
          <p:nvPr/>
        </p:nvCxnSpPr>
        <p:spPr>
          <a:xfrm>
            <a:off x="6096000" y="2123440"/>
            <a:ext cx="0" cy="670560"/>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36D477D8-DA6B-4FBC-C3E3-30D80ABF009C}"/>
              </a:ext>
            </a:extLst>
          </p:cNvPr>
          <p:cNvCxnSpPr>
            <a:cxnSpLocks/>
          </p:cNvCxnSpPr>
          <p:nvPr/>
        </p:nvCxnSpPr>
        <p:spPr>
          <a:xfrm flipH="1" flipV="1">
            <a:off x="1584960" y="2773680"/>
            <a:ext cx="4511040" cy="10160"/>
          </a:xfrm>
          <a:prstGeom prst="line">
            <a:avLst/>
          </a:prstGeom>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7E8D4867-638F-FE02-7F34-AC68748BCE3A}"/>
              </a:ext>
            </a:extLst>
          </p:cNvPr>
          <p:cNvCxnSpPr>
            <a:cxnSpLocks/>
            <a:endCxn id="6" idx="0"/>
          </p:cNvCxnSpPr>
          <p:nvPr/>
        </p:nvCxnSpPr>
        <p:spPr>
          <a:xfrm>
            <a:off x="1584960" y="2773680"/>
            <a:ext cx="0" cy="762000"/>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058FD900-6CC3-4C85-33FF-996DCCC079AB}"/>
              </a:ext>
            </a:extLst>
          </p:cNvPr>
          <p:cNvCxnSpPr>
            <a:cxnSpLocks/>
          </p:cNvCxnSpPr>
          <p:nvPr/>
        </p:nvCxnSpPr>
        <p:spPr>
          <a:xfrm>
            <a:off x="10607040" y="2773680"/>
            <a:ext cx="0" cy="777240"/>
          </a:xfrm>
          <a:prstGeom prst="line">
            <a:avLst/>
          </a:prstGeom>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6E220902-B432-6A7F-ADFA-E77E641E6624}"/>
              </a:ext>
            </a:extLst>
          </p:cNvPr>
          <p:cNvCxnSpPr>
            <a:cxnSpLocks/>
          </p:cNvCxnSpPr>
          <p:nvPr/>
        </p:nvCxnSpPr>
        <p:spPr>
          <a:xfrm flipV="1">
            <a:off x="6096000" y="2773680"/>
            <a:ext cx="4511040" cy="10160"/>
          </a:xfrm>
          <a:prstGeom prst="line">
            <a:avLst/>
          </a:prstGeom>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85D81183-D1E9-4D0A-54B8-220763C3D4FA}"/>
              </a:ext>
            </a:extLst>
          </p:cNvPr>
          <p:cNvCxnSpPr>
            <a:cxnSpLocks/>
          </p:cNvCxnSpPr>
          <p:nvPr/>
        </p:nvCxnSpPr>
        <p:spPr>
          <a:xfrm>
            <a:off x="4500880" y="2766060"/>
            <a:ext cx="0" cy="777240"/>
          </a:xfrm>
          <a:prstGeom prst="line">
            <a:avLst/>
          </a:prstGeom>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BECE1797-E8A3-14B0-9235-C20B1E20F31C}"/>
              </a:ext>
            </a:extLst>
          </p:cNvPr>
          <p:cNvCxnSpPr/>
          <p:nvPr/>
        </p:nvCxnSpPr>
        <p:spPr>
          <a:xfrm>
            <a:off x="7406640" y="2773680"/>
            <a:ext cx="0" cy="76200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99591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3C972-DF1F-375E-B798-FC1725342374}"/>
              </a:ext>
            </a:extLst>
          </p:cNvPr>
          <p:cNvSpPr>
            <a:spLocks noGrp="1"/>
          </p:cNvSpPr>
          <p:nvPr>
            <p:ph type="title"/>
          </p:nvPr>
        </p:nvSpPr>
        <p:spPr>
          <a:xfrm>
            <a:off x="838200" y="620743"/>
            <a:ext cx="10515600" cy="862618"/>
          </a:xfrm>
        </p:spPr>
        <p:txBody>
          <a:bodyPr>
            <a:normAutofit/>
          </a:bodyPr>
          <a:lstStyle/>
          <a:p>
            <a:r>
              <a:rPr lang="en-GB" dirty="0">
                <a:solidFill>
                  <a:srgbClr val="E40037"/>
                </a:solidFill>
              </a:rPr>
              <a:t>Medical team: key responsibilities</a:t>
            </a:r>
          </a:p>
        </p:txBody>
      </p:sp>
      <p:sp>
        <p:nvSpPr>
          <p:cNvPr id="3" name="Content Placeholder 2">
            <a:extLst>
              <a:ext uri="{FF2B5EF4-FFF2-40B4-BE49-F238E27FC236}">
                <a16:creationId xmlns:a16="http://schemas.microsoft.com/office/drawing/2014/main" id="{A78E5F7F-25B0-8DFE-0353-C182EF6289B1}"/>
              </a:ext>
            </a:extLst>
          </p:cNvPr>
          <p:cNvSpPr>
            <a:spLocks noGrp="1"/>
          </p:cNvSpPr>
          <p:nvPr>
            <p:ph sz="half" idx="1"/>
          </p:nvPr>
        </p:nvSpPr>
        <p:spPr>
          <a:xfrm>
            <a:off x="838200" y="1574801"/>
            <a:ext cx="10429240" cy="4602162"/>
          </a:xfrm>
        </p:spPr>
        <p:txBody>
          <a:bodyPr>
            <a:normAutofit/>
          </a:bodyPr>
          <a:lstStyle/>
          <a:p>
            <a:pPr marL="342900" indent="-342900">
              <a:buFont typeface="Arial" panose="020B0604020202020204" pitchFamily="34" charset="0"/>
              <a:buChar char="•"/>
            </a:pPr>
            <a:r>
              <a:rPr lang="en-GB" sz="2800" b="0" dirty="0"/>
              <a:t>Triage all medical referrals</a:t>
            </a:r>
          </a:p>
          <a:p>
            <a:pPr marL="342900" indent="-342900">
              <a:buFont typeface="Arial" panose="020B0604020202020204" pitchFamily="34" charset="0"/>
              <a:buChar char="•"/>
            </a:pPr>
            <a:r>
              <a:rPr lang="en-GB" sz="2800" b="0" dirty="0"/>
              <a:t>Arrange suitable alternative education where the section 19 statutory duty is met </a:t>
            </a:r>
          </a:p>
          <a:p>
            <a:pPr marL="342900" indent="-342900">
              <a:buFont typeface="Arial" panose="020B0604020202020204" pitchFamily="34" charset="0"/>
              <a:buChar char="•"/>
            </a:pPr>
            <a:r>
              <a:rPr lang="en-GB" sz="2800" b="0" dirty="0"/>
              <a:t>Attend planning &amp; review meetings with schools, families and other professionals </a:t>
            </a:r>
          </a:p>
          <a:p>
            <a:pPr marL="342900" indent="-342900">
              <a:buFont typeface="Arial" panose="020B0604020202020204" pitchFamily="34" charset="0"/>
              <a:buChar char="•"/>
            </a:pPr>
            <a:r>
              <a:rPr lang="en-GB" sz="2800" b="0" dirty="0"/>
              <a:t>Plan and support a child’s return to school where appropriate</a:t>
            </a:r>
          </a:p>
          <a:p>
            <a:endParaRPr lang="en-GB" sz="2400" dirty="0">
              <a:solidFill>
                <a:srgbClr val="FFFFFF"/>
              </a:solidFill>
            </a:endParaRPr>
          </a:p>
          <a:p>
            <a:pPr marL="0" indent="0">
              <a:buNone/>
            </a:pPr>
            <a:endParaRPr lang="en-GB" sz="2400" dirty="0">
              <a:solidFill>
                <a:srgbClr val="FFFFFF"/>
              </a:solidFill>
            </a:endParaRPr>
          </a:p>
        </p:txBody>
      </p:sp>
    </p:spTree>
    <p:extLst>
      <p:ext uri="{BB962C8B-B14F-4D97-AF65-F5344CB8AC3E}">
        <p14:creationId xmlns:p14="http://schemas.microsoft.com/office/powerpoint/2010/main" val="1328041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90427-30B1-9FA8-EB03-7A17E125BFD8}"/>
              </a:ext>
            </a:extLst>
          </p:cNvPr>
          <p:cNvSpPr txBox="1">
            <a:spLocks/>
          </p:cNvSpPr>
          <p:nvPr/>
        </p:nvSpPr>
        <p:spPr>
          <a:xfrm>
            <a:off x="555284" y="622173"/>
            <a:ext cx="10298644" cy="884556"/>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6000" b="1" kern="1200">
                <a:solidFill>
                  <a:schemeClr val="bg1"/>
                </a:solidFill>
                <a:latin typeface="+mj-lt"/>
                <a:ea typeface="+mj-ea"/>
                <a:cs typeface="+mj-cs"/>
              </a:defRPr>
            </a:lvl1pPr>
          </a:lstStyle>
          <a:p>
            <a:pPr algn="ctr"/>
            <a:r>
              <a:rPr lang="en-GB" sz="4000">
                <a:solidFill>
                  <a:schemeClr val="accent1"/>
                </a:solidFill>
              </a:rPr>
              <a:t>Medical</a:t>
            </a:r>
          </a:p>
          <a:p>
            <a:pPr algn="ctr"/>
            <a:r>
              <a:rPr lang="en-GB" sz="4000">
                <a:solidFill>
                  <a:schemeClr val="accent1"/>
                </a:solidFill>
              </a:rPr>
              <a:t>contacts</a:t>
            </a:r>
            <a:endParaRPr lang="en-GB">
              <a:solidFill>
                <a:schemeClr val="accent1"/>
              </a:solidFill>
            </a:endParaRPr>
          </a:p>
        </p:txBody>
      </p:sp>
      <p:sp>
        <p:nvSpPr>
          <p:cNvPr id="3" name="Table Placeholder 1">
            <a:extLst>
              <a:ext uri="{FF2B5EF4-FFF2-40B4-BE49-F238E27FC236}">
                <a16:creationId xmlns:a16="http://schemas.microsoft.com/office/drawing/2014/main" id="{F9FA9A3D-7B71-782B-0794-D6107BE0F34B}"/>
              </a:ext>
            </a:extLst>
          </p:cNvPr>
          <p:cNvSpPr txBox="1">
            <a:spLocks/>
          </p:cNvSpPr>
          <p:nvPr/>
        </p:nvSpPr>
        <p:spPr>
          <a:xfrm>
            <a:off x="101181" y="1052421"/>
            <a:ext cx="3524301" cy="4701045"/>
          </a:xfrm>
          <a:prstGeom prst="rect">
            <a:avLst/>
          </a:prstGeom>
        </p:spPr>
        <p:txBody>
          <a:bodyPr/>
          <a:lstStyle>
            <a:lvl1pPr marL="0" indent="0" algn="l" defTabSz="914400" rtl="0" eaLnBrk="1" latinLnBrk="0" hangingPunct="1">
              <a:lnSpc>
                <a:spcPct val="100000"/>
              </a:lnSpc>
              <a:spcBef>
                <a:spcPts val="1134"/>
              </a:spcBef>
              <a:spcAft>
                <a:spcPts val="1134"/>
              </a:spcAft>
              <a:buFont typeface="Arial" panose="020B0604020202020204" pitchFamily="34" charset="0"/>
              <a:buNone/>
              <a:defRPr sz="1700" b="1"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1134"/>
              </a:spcAft>
              <a:buFont typeface="Arial" panose="020B0604020202020204" pitchFamily="34" charset="0"/>
              <a:buNone/>
              <a:defRPr sz="1500" kern="1200">
                <a:solidFill>
                  <a:schemeClr val="tx1"/>
                </a:solidFill>
                <a:latin typeface="+mn-lt"/>
                <a:ea typeface="+mn-ea"/>
                <a:cs typeface="+mn-cs"/>
              </a:defRPr>
            </a:lvl2pPr>
            <a:lvl3pPr marL="230400" indent="-2304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3pPr>
            <a:lvl4pPr marL="4608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4pPr>
            <a:lvl5pPr marL="6912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spcAft>
                <a:spcPts val="0"/>
              </a:spcAft>
            </a:pPr>
            <a:r>
              <a:rPr lang="en-GB" sz="1500" u="sng"/>
              <a:t>North–East and West Essex </a:t>
            </a:r>
          </a:p>
          <a:p>
            <a:pPr algn="ctr">
              <a:lnSpc>
                <a:spcPct val="150000"/>
              </a:lnSpc>
              <a:spcAft>
                <a:spcPts val="0"/>
              </a:spcAft>
            </a:pPr>
            <a:r>
              <a:rPr lang="en-GB" sz="1500" b="0"/>
              <a:t>Vicky Young - Education Specialist </a:t>
            </a:r>
          </a:p>
          <a:p>
            <a:pPr algn="ctr">
              <a:lnSpc>
                <a:spcPct val="150000"/>
              </a:lnSpc>
              <a:spcAft>
                <a:spcPts val="0"/>
              </a:spcAft>
            </a:pPr>
            <a:r>
              <a:rPr lang="en-GB" sz="1500" b="0"/>
              <a:t>   </a:t>
            </a:r>
            <a:r>
              <a:rPr lang="en-GB" sz="1500" b="0">
                <a:hlinkClick r:id="rId2"/>
              </a:rPr>
              <a:t>Vicky.Young@essex.gov.uk</a:t>
            </a:r>
            <a:r>
              <a:rPr lang="en-GB" sz="1500" b="0"/>
              <a:t> </a:t>
            </a:r>
          </a:p>
          <a:p>
            <a:pPr algn="ctr">
              <a:lnSpc>
                <a:spcPct val="150000"/>
              </a:lnSpc>
              <a:spcAft>
                <a:spcPts val="0"/>
              </a:spcAft>
            </a:pPr>
            <a:r>
              <a:rPr lang="en-GB" sz="1500" b="0"/>
              <a:t>Meg Eley - Education Access Coordinator </a:t>
            </a:r>
            <a:r>
              <a:rPr lang="en-GB" sz="1500" b="0">
                <a:hlinkClick r:id="rId3"/>
              </a:rPr>
              <a:t>meg.eley@essex.gov.uk</a:t>
            </a:r>
            <a:endParaRPr lang="en-GB" sz="1500" b="0"/>
          </a:p>
          <a:p>
            <a:pPr algn="ctr">
              <a:lnSpc>
                <a:spcPct val="150000"/>
              </a:lnSpc>
              <a:spcAft>
                <a:spcPts val="0"/>
              </a:spcAft>
            </a:pPr>
            <a:r>
              <a:rPr lang="en-GB" sz="1500" b="0"/>
              <a:t>(awaiting start date) Daniella Pace – Education Access Coordinator </a:t>
            </a:r>
            <a:r>
              <a:rPr lang="en-GB" sz="1500" b="0">
                <a:hlinkClick r:id="rId4"/>
              </a:rPr>
              <a:t>Daniella.pace@essex.gov.uk</a:t>
            </a:r>
            <a:r>
              <a:rPr lang="en-GB" sz="1500" b="0"/>
              <a:t> </a:t>
            </a:r>
          </a:p>
          <a:p>
            <a:pPr algn="ctr">
              <a:lnSpc>
                <a:spcPct val="150000"/>
              </a:lnSpc>
              <a:spcAft>
                <a:spcPts val="0"/>
              </a:spcAft>
            </a:pPr>
            <a:r>
              <a:rPr lang="en-GB" sz="1500" b="0"/>
              <a:t>Vicky Andrews - Education Access Coordinator </a:t>
            </a:r>
            <a:r>
              <a:rPr lang="en-GB" sz="1500" b="0">
                <a:hlinkClick r:id="rId5"/>
              </a:rPr>
              <a:t>Vicky.Andrews@essex.gov.uk</a:t>
            </a:r>
            <a:r>
              <a:rPr lang="en-GB" sz="1500" b="0"/>
              <a:t> </a:t>
            </a:r>
          </a:p>
          <a:p>
            <a:pPr marL="285750" indent="-285750">
              <a:spcAft>
                <a:spcPts val="0"/>
              </a:spcAft>
              <a:buFont typeface="Arial" panose="020B0604020202020204" pitchFamily="34" charset="0"/>
              <a:buChar char="•"/>
            </a:pPr>
            <a:endParaRPr lang="en-GB" sz="2500" b="0"/>
          </a:p>
        </p:txBody>
      </p:sp>
      <p:grpSp>
        <p:nvGrpSpPr>
          <p:cNvPr id="22" name="Group 21">
            <a:extLst>
              <a:ext uri="{FF2B5EF4-FFF2-40B4-BE49-F238E27FC236}">
                <a16:creationId xmlns:a16="http://schemas.microsoft.com/office/drawing/2014/main" id="{F8EB5F51-73DE-324E-702D-9DC894F24AB0}"/>
              </a:ext>
            </a:extLst>
          </p:cNvPr>
          <p:cNvGrpSpPr/>
          <p:nvPr/>
        </p:nvGrpSpPr>
        <p:grpSpPr>
          <a:xfrm>
            <a:off x="3649588" y="2011849"/>
            <a:ext cx="4110036" cy="3236497"/>
            <a:chOff x="883920" y="1174512"/>
            <a:chExt cx="10393680" cy="5256768"/>
          </a:xfrm>
        </p:grpSpPr>
        <p:sp>
          <p:nvSpPr>
            <p:cNvPr id="4" name="Rectangle: Rounded Corners 3">
              <a:extLst>
                <a:ext uri="{FF2B5EF4-FFF2-40B4-BE49-F238E27FC236}">
                  <a16:creationId xmlns:a16="http://schemas.microsoft.com/office/drawing/2014/main" id="{A87E50BD-50F8-8E25-CF0F-2CBC2F3EA7F8}"/>
                </a:ext>
              </a:extLst>
            </p:cNvPr>
            <p:cNvSpPr/>
            <p:nvPr/>
          </p:nvSpPr>
          <p:spPr>
            <a:xfrm>
              <a:off x="7528560" y="1174512"/>
              <a:ext cx="2804160" cy="18796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t>Specialist</a:t>
              </a:r>
            </a:p>
            <a:p>
              <a:pPr algn="ctr"/>
              <a:r>
                <a:rPr lang="en-GB" sz="1200"/>
                <a:t>South and Mid </a:t>
              </a:r>
            </a:p>
          </p:txBody>
        </p:sp>
        <p:sp>
          <p:nvSpPr>
            <p:cNvPr id="5" name="Rectangle: Rounded Corners 4">
              <a:extLst>
                <a:ext uri="{FF2B5EF4-FFF2-40B4-BE49-F238E27FC236}">
                  <a16:creationId xmlns:a16="http://schemas.microsoft.com/office/drawing/2014/main" id="{EB7AAA91-7F5B-2AE6-CFDC-7B0B9B739724}"/>
                </a:ext>
              </a:extLst>
            </p:cNvPr>
            <p:cNvSpPr/>
            <p:nvPr/>
          </p:nvSpPr>
          <p:spPr>
            <a:xfrm>
              <a:off x="883920" y="3368040"/>
              <a:ext cx="1889760" cy="128016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t>Co-ordinator	</a:t>
              </a:r>
            </a:p>
          </p:txBody>
        </p:sp>
        <p:sp>
          <p:nvSpPr>
            <p:cNvPr id="6" name="Rectangle: Rounded Corners 5">
              <a:extLst>
                <a:ext uri="{FF2B5EF4-FFF2-40B4-BE49-F238E27FC236}">
                  <a16:creationId xmlns:a16="http://schemas.microsoft.com/office/drawing/2014/main" id="{D9D0BD47-5890-B3C5-02EA-3D63B491C855}"/>
                </a:ext>
              </a:extLst>
            </p:cNvPr>
            <p:cNvSpPr/>
            <p:nvPr/>
          </p:nvSpPr>
          <p:spPr>
            <a:xfrm>
              <a:off x="3688080" y="3368040"/>
              <a:ext cx="1889760" cy="128016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t>Co-ordinator	</a:t>
              </a:r>
            </a:p>
          </p:txBody>
        </p:sp>
        <p:sp>
          <p:nvSpPr>
            <p:cNvPr id="7" name="Rectangle: Rounded Corners 6">
              <a:extLst>
                <a:ext uri="{FF2B5EF4-FFF2-40B4-BE49-F238E27FC236}">
                  <a16:creationId xmlns:a16="http://schemas.microsoft.com/office/drawing/2014/main" id="{722ED7EA-1E10-707E-3D74-9B4640F29A03}"/>
                </a:ext>
              </a:extLst>
            </p:cNvPr>
            <p:cNvSpPr/>
            <p:nvPr/>
          </p:nvSpPr>
          <p:spPr>
            <a:xfrm>
              <a:off x="6583680" y="3373120"/>
              <a:ext cx="1889760" cy="128016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t>Co-ordinator	</a:t>
              </a:r>
            </a:p>
          </p:txBody>
        </p:sp>
        <p:sp>
          <p:nvSpPr>
            <p:cNvPr id="8" name="Rectangle: Rounded Corners 7">
              <a:extLst>
                <a:ext uri="{FF2B5EF4-FFF2-40B4-BE49-F238E27FC236}">
                  <a16:creationId xmlns:a16="http://schemas.microsoft.com/office/drawing/2014/main" id="{AA6DFB27-F146-DD0F-277F-3B67084D20FC}"/>
                </a:ext>
              </a:extLst>
            </p:cNvPr>
            <p:cNvSpPr/>
            <p:nvPr/>
          </p:nvSpPr>
          <p:spPr>
            <a:xfrm>
              <a:off x="9387840" y="3378200"/>
              <a:ext cx="1889760" cy="128016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t>Co-ordinator	</a:t>
              </a:r>
            </a:p>
          </p:txBody>
        </p:sp>
        <p:sp>
          <p:nvSpPr>
            <p:cNvPr id="9" name="Rectangle: Rounded Corners 8">
              <a:extLst>
                <a:ext uri="{FF2B5EF4-FFF2-40B4-BE49-F238E27FC236}">
                  <a16:creationId xmlns:a16="http://schemas.microsoft.com/office/drawing/2014/main" id="{567F914B-62EE-6097-D5E0-9FD1CD78E924}"/>
                </a:ext>
              </a:extLst>
            </p:cNvPr>
            <p:cNvSpPr/>
            <p:nvPr/>
          </p:nvSpPr>
          <p:spPr>
            <a:xfrm>
              <a:off x="2286000" y="5151120"/>
              <a:ext cx="1889760" cy="128016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t>Co-ordinator	</a:t>
              </a:r>
            </a:p>
          </p:txBody>
        </p:sp>
        <p:sp>
          <p:nvSpPr>
            <p:cNvPr id="10" name="Rectangle: Rounded Corners 9">
              <a:extLst>
                <a:ext uri="{FF2B5EF4-FFF2-40B4-BE49-F238E27FC236}">
                  <a16:creationId xmlns:a16="http://schemas.microsoft.com/office/drawing/2014/main" id="{C64FA421-2635-47E1-EDF3-ACB0F785CB21}"/>
                </a:ext>
              </a:extLst>
            </p:cNvPr>
            <p:cNvSpPr/>
            <p:nvPr/>
          </p:nvSpPr>
          <p:spPr>
            <a:xfrm>
              <a:off x="7985760" y="5151120"/>
              <a:ext cx="1889760" cy="128016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t>Co-ordinator	</a:t>
              </a:r>
            </a:p>
          </p:txBody>
        </p:sp>
        <p:sp>
          <p:nvSpPr>
            <p:cNvPr id="11" name="Rectangle: Rounded Corners 10">
              <a:extLst>
                <a:ext uri="{FF2B5EF4-FFF2-40B4-BE49-F238E27FC236}">
                  <a16:creationId xmlns:a16="http://schemas.microsoft.com/office/drawing/2014/main" id="{84CABD5E-E88D-AC5A-F0C6-520DD147AFE5}"/>
                </a:ext>
              </a:extLst>
            </p:cNvPr>
            <p:cNvSpPr/>
            <p:nvPr/>
          </p:nvSpPr>
          <p:spPr>
            <a:xfrm>
              <a:off x="1828800" y="1174512"/>
              <a:ext cx="2804160" cy="18796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t>Specialist</a:t>
              </a:r>
            </a:p>
            <a:p>
              <a:pPr algn="ctr"/>
              <a:r>
                <a:rPr lang="en-GB" sz="1200"/>
                <a:t>North East &amp; West </a:t>
              </a:r>
            </a:p>
          </p:txBody>
        </p:sp>
        <p:cxnSp>
          <p:nvCxnSpPr>
            <p:cNvPr id="12" name="Straight Connector 11">
              <a:extLst>
                <a:ext uri="{FF2B5EF4-FFF2-40B4-BE49-F238E27FC236}">
                  <a16:creationId xmlns:a16="http://schemas.microsoft.com/office/drawing/2014/main" id="{0681741E-1B4A-3AF0-9EC2-F81632729879}"/>
                </a:ext>
              </a:extLst>
            </p:cNvPr>
            <p:cNvCxnSpPr>
              <a:cxnSpLocks/>
              <a:stCxn id="11" idx="2"/>
              <a:endCxn id="9" idx="0"/>
            </p:cNvCxnSpPr>
            <p:nvPr/>
          </p:nvCxnSpPr>
          <p:spPr>
            <a:xfrm>
              <a:off x="3230880" y="3054112"/>
              <a:ext cx="0" cy="2097008"/>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0833B4F6-09E4-2799-C1C3-05CDABA15FE0}"/>
                </a:ext>
              </a:extLst>
            </p:cNvPr>
            <p:cNvCxnSpPr>
              <a:cxnSpLocks/>
              <a:stCxn id="5" idx="0"/>
            </p:cNvCxnSpPr>
            <p:nvPr/>
          </p:nvCxnSpPr>
          <p:spPr>
            <a:xfrm flipV="1">
              <a:off x="1828800" y="3054112"/>
              <a:ext cx="0" cy="313928"/>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2517A6B4-4DCE-BDBB-15C0-ECC1E7EC35CB}"/>
                </a:ext>
              </a:extLst>
            </p:cNvPr>
            <p:cNvCxnSpPr>
              <a:cxnSpLocks/>
              <a:endCxn id="11" idx="2"/>
            </p:cNvCxnSpPr>
            <p:nvPr/>
          </p:nvCxnSpPr>
          <p:spPr>
            <a:xfrm>
              <a:off x="1828800" y="3054112"/>
              <a:ext cx="140208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35529C94-EFB7-BEA9-DAE4-F47C5E061F27}"/>
                </a:ext>
              </a:extLst>
            </p:cNvPr>
            <p:cNvCxnSpPr>
              <a:cxnSpLocks/>
              <a:stCxn id="6" idx="0"/>
            </p:cNvCxnSpPr>
            <p:nvPr/>
          </p:nvCxnSpPr>
          <p:spPr>
            <a:xfrm flipV="1">
              <a:off x="4632960" y="3054112"/>
              <a:ext cx="0" cy="313928"/>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F5DF0E95-E656-DCDD-9BBF-90423C852FF8}"/>
                </a:ext>
              </a:extLst>
            </p:cNvPr>
            <p:cNvCxnSpPr>
              <a:cxnSpLocks/>
              <a:endCxn id="11" idx="2"/>
            </p:cNvCxnSpPr>
            <p:nvPr/>
          </p:nvCxnSpPr>
          <p:spPr>
            <a:xfrm flipH="1">
              <a:off x="3230880" y="3054112"/>
              <a:ext cx="140208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BA158CDD-6982-6402-7264-719AD9B84452}"/>
                </a:ext>
              </a:extLst>
            </p:cNvPr>
            <p:cNvCxnSpPr>
              <a:cxnSpLocks/>
              <a:stCxn id="4" idx="2"/>
              <a:endCxn id="10" idx="0"/>
            </p:cNvCxnSpPr>
            <p:nvPr/>
          </p:nvCxnSpPr>
          <p:spPr>
            <a:xfrm>
              <a:off x="8930640" y="3054112"/>
              <a:ext cx="0" cy="2097008"/>
            </a:xfrm>
            <a:prstGeom prst="line">
              <a:avLst/>
            </a:prstGeom>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5C96129D-D7AC-ECD5-8CF6-0AC9450B4BA5}"/>
                </a:ext>
              </a:extLst>
            </p:cNvPr>
            <p:cNvCxnSpPr>
              <a:cxnSpLocks/>
              <a:stCxn id="7" idx="0"/>
            </p:cNvCxnSpPr>
            <p:nvPr/>
          </p:nvCxnSpPr>
          <p:spPr>
            <a:xfrm flipV="1">
              <a:off x="7528560" y="3054112"/>
              <a:ext cx="0" cy="319008"/>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120570AB-A5C3-821C-F088-CAD04069D125}"/>
                </a:ext>
              </a:extLst>
            </p:cNvPr>
            <p:cNvCxnSpPr>
              <a:cxnSpLocks/>
              <a:endCxn id="4" idx="2"/>
            </p:cNvCxnSpPr>
            <p:nvPr/>
          </p:nvCxnSpPr>
          <p:spPr>
            <a:xfrm>
              <a:off x="7528560" y="3054112"/>
              <a:ext cx="140208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75DFF283-6720-EB78-AE06-6B3B42EF624E}"/>
                </a:ext>
              </a:extLst>
            </p:cNvPr>
            <p:cNvCxnSpPr>
              <a:cxnSpLocks/>
              <a:stCxn id="8" idx="0"/>
            </p:cNvCxnSpPr>
            <p:nvPr/>
          </p:nvCxnSpPr>
          <p:spPr>
            <a:xfrm flipV="1">
              <a:off x="10332720" y="3054112"/>
              <a:ext cx="0" cy="324088"/>
            </a:xfrm>
            <a:prstGeom prst="line">
              <a:avLst/>
            </a:prstGeom>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E5FF1260-4DF3-24D5-8F25-54568600B05C}"/>
                </a:ext>
              </a:extLst>
            </p:cNvPr>
            <p:cNvCxnSpPr/>
            <p:nvPr/>
          </p:nvCxnSpPr>
          <p:spPr>
            <a:xfrm flipH="1">
              <a:off x="9286240" y="3054112"/>
              <a:ext cx="1046480" cy="0"/>
            </a:xfrm>
            <a:prstGeom prst="line">
              <a:avLst/>
            </a:prstGeom>
          </p:spPr>
          <p:style>
            <a:lnRef idx="2">
              <a:schemeClr val="accent1"/>
            </a:lnRef>
            <a:fillRef idx="0">
              <a:schemeClr val="accent1"/>
            </a:fillRef>
            <a:effectRef idx="1">
              <a:schemeClr val="accent1"/>
            </a:effectRef>
            <a:fontRef idx="minor">
              <a:schemeClr val="tx1"/>
            </a:fontRef>
          </p:style>
        </p:cxnSp>
      </p:grpSp>
      <p:sp>
        <p:nvSpPr>
          <p:cNvPr id="23" name="TextBox 22">
            <a:extLst>
              <a:ext uri="{FF2B5EF4-FFF2-40B4-BE49-F238E27FC236}">
                <a16:creationId xmlns:a16="http://schemas.microsoft.com/office/drawing/2014/main" id="{5A68BAF5-6500-295F-4386-14E3382F0DF7}"/>
              </a:ext>
            </a:extLst>
          </p:cNvPr>
          <p:cNvSpPr txBox="1"/>
          <p:nvPr/>
        </p:nvSpPr>
        <p:spPr>
          <a:xfrm>
            <a:off x="7630534" y="1064450"/>
            <a:ext cx="4280725" cy="5053319"/>
          </a:xfrm>
          <a:prstGeom prst="rect">
            <a:avLst/>
          </a:prstGeom>
          <a:noFill/>
        </p:spPr>
        <p:txBody>
          <a:bodyPr wrap="square" lIns="0" tIns="0" rIns="0" bIns="0" rtlCol="0">
            <a:noAutofit/>
          </a:bodyPr>
          <a:lstStyle/>
          <a:p>
            <a:pPr algn="ctr">
              <a:spcAft>
                <a:spcPts val="0"/>
              </a:spcAft>
            </a:pPr>
            <a:r>
              <a:rPr lang="en-GB" sz="1500" b="1" u="sng"/>
              <a:t>Mid and South Essex</a:t>
            </a:r>
          </a:p>
          <a:p>
            <a:pPr marL="285750" indent="-285750" algn="ctr">
              <a:lnSpc>
                <a:spcPct val="200000"/>
              </a:lnSpc>
              <a:spcAft>
                <a:spcPts val="0"/>
              </a:spcAft>
              <a:buFont typeface="+mj-lt"/>
              <a:buAutoNum type="arabicPeriod"/>
            </a:pPr>
            <a:r>
              <a:rPr lang="en-GB" sz="1500"/>
              <a:t>Melissa Brooker – Education Access Specialist (Wed-Fri) </a:t>
            </a:r>
            <a:r>
              <a:rPr lang="en-GB" sz="1500">
                <a:hlinkClick r:id="rId6"/>
              </a:rPr>
              <a:t>Melissa.Brooker@essex.gov.uk</a:t>
            </a:r>
            <a:r>
              <a:rPr lang="en-GB" sz="1500"/>
              <a:t> </a:t>
            </a:r>
          </a:p>
          <a:p>
            <a:pPr marL="285750" indent="-285750" algn="ctr">
              <a:lnSpc>
                <a:spcPct val="200000"/>
              </a:lnSpc>
              <a:spcAft>
                <a:spcPts val="0"/>
              </a:spcAft>
              <a:buFont typeface="+mj-lt"/>
              <a:buAutoNum type="arabicPeriod"/>
            </a:pPr>
            <a:r>
              <a:rPr lang="en-GB" sz="1500"/>
              <a:t>Eloisa Dellas - Education Access Specialist (Mon-Tue) </a:t>
            </a:r>
            <a:r>
              <a:rPr lang="en-GB" sz="1500">
                <a:hlinkClick r:id="rId7"/>
              </a:rPr>
              <a:t>Eloisa.Dellas@essex.gov.uk</a:t>
            </a:r>
            <a:r>
              <a:rPr lang="en-GB" sz="1500"/>
              <a:t> </a:t>
            </a:r>
          </a:p>
          <a:p>
            <a:pPr marL="285750" indent="-285750" algn="ctr">
              <a:lnSpc>
                <a:spcPct val="200000"/>
              </a:lnSpc>
              <a:spcAft>
                <a:spcPts val="0"/>
              </a:spcAft>
              <a:buFont typeface="+mj-lt"/>
              <a:buAutoNum type="arabicPeriod"/>
            </a:pPr>
            <a:r>
              <a:rPr lang="en-GB" sz="1500"/>
              <a:t>Daisy Appleton - Education Access Coordinator </a:t>
            </a:r>
            <a:r>
              <a:rPr lang="en-GB" sz="1500">
                <a:hlinkClick r:id="rId8"/>
              </a:rPr>
              <a:t>daisy.appleton@essex.gov.uk</a:t>
            </a:r>
            <a:r>
              <a:rPr lang="en-GB" sz="1500"/>
              <a:t> </a:t>
            </a:r>
          </a:p>
          <a:p>
            <a:pPr marL="228600" indent="-228600" algn="ctr">
              <a:lnSpc>
                <a:spcPct val="200000"/>
              </a:lnSpc>
              <a:spcAft>
                <a:spcPts val="0"/>
              </a:spcAft>
              <a:buFont typeface="+mj-lt"/>
              <a:buAutoNum type="arabicPeriod"/>
            </a:pPr>
            <a:r>
              <a:rPr lang="en-GB" sz="1500"/>
              <a:t>Julie-Ann Millar-Robinson - Education Access Coordinator </a:t>
            </a:r>
            <a:r>
              <a:rPr lang="en-GB" sz="1500">
                <a:hlinkClick r:id="rId9"/>
              </a:rPr>
              <a:t>Julie.Millar-Robinson@essex.gov.uk</a:t>
            </a:r>
            <a:r>
              <a:rPr lang="en-GB" sz="1500"/>
              <a:t> </a:t>
            </a:r>
          </a:p>
          <a:p>
            <a:pPr marL="228600" indent="-228600" algn="ctr">
              <a:lnSpc>
                <a:spcPct val="200000"/>
              </a:lnSpc>
              <a:spcAft>
                <a:spcPts val="0"/>
              </a:spcAft>
              <a:buFont typeface="+mj-lt"/>
              <a:buAutoNum type="arabicPeriod"/>
            </a:pPr>
            <a:r>
              <a:rPr lang="en-GB" sz="1500"/>
              <a:t>(awaiting start date) Laura Knight </a:t>
            </a:r>
            <a:r>
              <a:rPr lang="en-GB" sz="1500">
                <a:hlinkClick r:id="rId10"/>
              </a:rPr>
              <a:t>–</a:t>
            </a:r>
            <a:r>
              <a:rPr lang="en-GB" sz="1500"/>
              <a:t> Education Access Coordinator </a:t>
            </a:r>
            <a:r>
              <a:rPr lang="en-GB" sz="1500">
                <a:hlinkClick r:id="rId10"/>
              </a:rPr>
              <a:t>Laura.Knight@essex.gov.uk</a:t>
            </a:r>
            <a:r>
              <a:rPr lang="en-GB" sz="1500"/>
              <a:t> </a:t>
            </a:r>
          </a:p>
        </p:txBody>
      </p:sp>
    </p:spTree>
    <p:extLst>
      <p:ext uri="{BB962C8B-B14F-4D97-AF65-F5344CB8AC3E}">
        <p14:creationId xmlns:p14="http://schemas.microsoft.com/office/powerpoint/2010/main" val="1813076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64558-16B7-9BE8-2E08-62F80A9B5099}"/>
              </a:ext>
            </a:extLst>
          </p:cNvPr>
          <p:cNvSpPr>
            <a:spLocks noGrp="1"/>
          </p:cNvSpPr>
          <p:nvPr>
            <p:ph type="title"/>
          </p:nvPr>
        </p:nvSpPr>
        <p:spPr/>
        <p:txBody>
          <a:bodyPr/>
          <a:lstStyle/>
          <a:p>
            <a:r>
              <a:rPr lang="en-GB" dirty="0"/>
              <a:t>Categories for S19 medical referral </a:t>
            </a:r>
          </a:p>
        </p:txBody>
      </p:sp>
      <p:sp>
        <p:nvSpPr>
          <p:cNvPr id="3" name="Oval 2">
            <a:extLst>
              <a:ext uri="{FF2B5EF4-FFF2-40B4-BE49-F238E27FC236}">
                <a16:creationId xmlns:a16="http://schemas.microsoft.com/office/drawing/2014/main" id="{8E190317-6D38-2AD3-62D7-2BF2D54545BB}"/>
              </a:ext>
            </a:extLst>
          </p:cNvPr>
          <p:cNvSpPr/>
          <p:nvPr/>
        </p:nvSpPr>
        <p:spPr>
          <a:xfrm>
            <a:off x="1423155" y="1346627"/>
            <a:ext cx="1710000" cy="171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90000"/>
              </a:lnSpc>
            </a:pPr>
            <a:r>
              <a:rPr lang="en-GB" sz="2800" dirty="0"/>
              <a:t>Physical health </a:t>
            </a:r>
          </a:p>
        </p:txBody>
      </p:sp>
      <p:sp>
        <p:nvSpPr>
          <p:cNvPr id="9" name="TextBox 8">
            <a:extLst>
              <a:ext uri="{FF2B5EF4-FFF2-40B4-BE49-F238E27FC236}">
                <a16:creationId xmlns:a16="http://schemas.microsoft.com/office/drawing/2014/main" id="{90B5DD52-CC0C-6187-00D0-346F2BDB3041}"/>
              </a:ext>
            </a:extLst>
          </p:cNvPr>
          <p:cNvSpPr txBox="1"/>
          <p:nvPr/>
        </p:nvSpPr>
        <p:spPr>
          <a:xfrm>
            <a:off x="3938610" y="3353184"/>
            <a:ext cx="1850884" cy="2519296"/>
          </a:xfrm>
          <a:prstGeom prst="rect">
            <a:avLst/>
          </a:prstGeom>
          <a:noFill/>
        </p:spPr>
        <p:txBody>
          <a:bodyPr wrap="square" lIns="0" tIns="0" rIns="0" bIns="0" rtlCol="0">
            <a:noAutofit/>
          </a:bodyPr>
          <a:lstStyle/>
          <a:p>
            <a:pPr>
              <a:spcAft>
                <a:spcPts val="1134"/>
              </a:spcAft>
            </a:pPr>
            <a:r>
              <a:rPr lang="en-GB" sz="1500" dirty="0"/>
              <a:t>Pupils with a suspected or diagnosed mental health condition. This cohort will often have received or will be receiving support from CAMHS or will be accessing counselling services. </a:t>
            </a:r>
          </a:p>
        </p:txBody>
      </p:sp>
      <p:sp>
        <p:nvSpPr>
          <p:cNvPr id="4" name="Oval 3">
            <a:extLst>
              <a:ext uri="{FF2B5EF4-FFF2-40B4-BE49-F238E27FC236}">
                <a16:creationId xmlns:a16="http://schemas.microsoft.com/office/drawing/2014/main" id="{44437A4B-416E-1AB4-91ED-EB0808BEA030}"/>
              </a:ext>
            </a:extLst>
          </p:cNvPr>
          <p:cNvSpPr/>
          <p:nvPr/>
        </p:nvSpPr>
        <p:spPr>
          <a:xfrm>
            <a:off x="3955570" y="1346627"/>
            <a:ext cx="1710000" cy="171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90000"/>
              </a:lnSpc>
            </a:pPr>
            <a:r>
              <a:rPr lang="en-GB" sz="2800" dirty="0"/>
              <a:t>Mental health</a:t>
            </a:r>
          </a:p>
        </p:txBody>
      </p:sp>
      <p:sp>
        <p:nvSpPr>
          <p:cNvPr id="10" name="TextBox 9">
            <a:extLst>
              <a:ext uri="{FF2B5EF4-FFF2-40B4-BE49-F238E27FC236}">
                <a16:creationId xmlns:a16="http://schemas.microsoft.com/office/drawing/2014/main" id="{6274532E-316B-F4F3-6CF8-D97D3E167733}"/>
              </a:ext>
            </a:extLst>
          </p:cNvPr>
          <p:cNvSpPr txBox="1"/>
          <p:nvPr/>
        </p:nvSpPr>
        <p:spPr>
          <a:xfrm>
            <a:off x="6487985" y="3294298"/>
            <a:ext cx="1850883" cy="2578182"/>
          </a:xfrm>
          <a:prstGeom prst="rect">
            <a:avLst/>
          </a:prstGeom>
          <a:noFill/>
        </p:spPr>
        <p:txBody>
          <a:bodyPr wrap="square" lIns="0" tIns="0" rIns="0" bIns="0" rtlCol="0">
            <a:noAutofit/>
          </a:bodyPr>
          <a:lstStyle/>
          <a:p>
            <a:pPr>
              <a:spcAft>
                <a:spcPts val="1134"/>
              </a:spcAft>
            </a:pPr>
            <a:r>
              <a:rPr lang="en-GB" sz="1500" dirty="0"/>
              <a:t>Not necessarily an underlying medical or psychological condition, often emotional factors that are are preventing school attendance. Schools are expected to have implemented the ‘Let’s Talk We Miss You’ guidance prior to making the referral.   </a:t>
            </a:r>
          </a:p>
        </p:txBody>
      </p:sp>
      <p:sp>
        <p:nvSpPr>
          <p:cNvPr id="5" name="Oval 4">
            <a:extLst>
              <a:ext uri="{FF2B5EF4-FFF2-40B4-BE49-F238E27FC236}">
                <a16:creationId xmlns:a16="http://schemas.microsoft.com/office/drawing/2014/main" id="{0FD254AB-5432-C673-68DF-09457A14C0BF}"/>
              </a:ext>
            </a:extLst>
          </p:cNvPr>
          <p:cNvSpPr/>
          <p:nvPr/>
        </p:nvSpPr>
        <p:spPr>
          <a:xfrm>
            <a:off x="6487985" y="1285240"/>
            <a:ext cx="1710000" cy="171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90000"/>
              </a:lnSpc>
            </a:pPr>
            <a:r>
              <a:rPr lang="en-GB" sz="2800" spc="-100" dirty="0"/>
              <a:t>EBSA</a:t>
            </a:r>
          </a:p>
        </p:txBody>
      </p:sp>
      <p:sp>
        <p:nvSpPr>
          <p:cNvPr id="11" name="TextBox 10">
            <a:extLst>
              <a:ext uri="{FF2B5EF4-FFF2-40B4-BE49-F238E27FC236}">
                <a16:creationId xmlns:a16="http://schemas.microsoft.com/office/drawing/2014/main" id="{434A5E45-4E92-5DCC-6BFF-1CF083CD5E7A}"/>
              </a:ext>
            </a:extLst>
          </p:cNvPr>
          <p:cNvSpPr txBox="1"/>
          <p:nvPr/>
        </p:nvSpPr>
        <p:spPr>
          <a:xfrm>
            <a:off x="9037360" y="3294298"/>
            <a:ext cx="2218755" cy="3304669"/>
          </a:xfrm>
          <a:prstGeom prst="rect">
            <a:avLst/>
          </a:prstGeom>
          <a:noFill/>
        </p:spPr>
        <p:txBody>
          <a:bodyPr wrap="square" lIns="0" tIns="0" rIns="0" bIns="0" rtlCol="0">
            <a:noAutofit/>
          </a:bodyPr>
          <a:lstStyle/>
          <a:p>
            <a:pPr>
              <a:spcAft>
                <a:spcPts val="1134"/>
              </a:spcAft>
            </a:pPr>
            <a:r>
              <a:rPr lang="en-GB" sz="1500" dirty="0"/>
              <a:t>Pregnancy is covered under the Equality Act, and schools are required to make reasonable adjustments to support a pupil’s continued attendance. If there are health related issues that prevent the pupil from attending school, the Education Access team would need to consider alternative arrangements.  </a:t>
            </a:r>
          </a:p>
        </p:txBody>
      </p:sp>
      <p:sp>
        <p:nvSpPr>
          <p:cNvPr id="6" name="Oval 5">
            <a:extLst>
              <a:ext uri="{FF2B5EF4-FFF2-40B4-BE49-F238E27FC236}">
                <a16:creationId xmlns:a16="http://schemas.microsoft.com/office/drawing/2014/main" id="{B8266814-EFF7-AD00-D240-E38DE6472942}"/>
              </a:ext>
            </a:extLst>
          </p:cNvPr>
          <p:cNvSpPr/>
          <p:nvPr/>
        </p:nvSpPr>
        <p:spPr>
          <a:xfrm>
            <a:off x="9020400" y="1346627"/>
            <a:ext cx="1710000" cy="171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90000"/>
              </a:lnSpc>
            </a:pPr>
            <a:r>
              <a:rPr lang="en-GB" sz="2200" dirty="0"/>
              <a:t>Pregnancy </a:t>
            </a:r>
          </a:p>
        </p:txBody>
      </p:sp>
      <p:sp>
        <p:nvSpPr>
          <p:cNvPr id="7" name="TextBox 6">
            <a:extLst>
              <a:ext uri="{FF2B5EF4-FFF2-40B4-BE49-F238E27FC236}">
                <a16:creationId xmlns:a16="http://schemas.microsoft.com/office/drawing/2014/main" id="{D50240D5-4E85-B039-8379-0419EC28E64B}"/>
              </a:ext>
            </a:extLst>
          </p:cNvPr>
          <p:cNvSpPr txBox="1"/>
          <p:nvPr/>
        </p:nvSpPr>
        <p:spPr>
          <a:xfrm>
            <a:off x="1551010" y="3429000"/>
            <a:ext cx="1850884" cy="2519296"/>
          </a:xfrm>
          <a:prstGeom prst="rect">
            <a:avLst/>
          </a:prstGeom>
          <a:noFill/>
        </p:spPr>
        <p:txBody>
          <a:bodyPr wrap="square" lIns="0" tIns="0" rIns="0" bIns="0" rtlCol="0">
            <a:noAutofit/>
          </a:bodyPr>
          <a:lstStyle/>
          <a:p>
            <a:pPr>
              <a:spcAft>
                <a:spcPts val="1134"/>
              </a:spcAft>
            </a:pPr>
            <a:r>
              <a:rPr lang="en-GB" sz="1500" dirty="0"/>
              <a:t>Pupils with a physical health condition that prevents their attendance at school. This is typically chronic or terminal conditions or sustained injuries resulting from accidents.  </a:t>
            </a:r>
          </a:p>
        </p:txBody>
      </p:sp>
    </p:spTree>
    <p:extLst>
      <p:ext uri="{BB962C8B-B14F-4D97-AF65-F5344CB8AC3E}">
        <p14:creationId xmlns:p14="http://schemas.microsoft.com/office/powerpoint/2010/main" val="1145072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0D4B18-EE21-0A15-0ED5-C28B5DF035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E6E6C7-5C61-5C25-3D03-E7F6B444539C}"/>
              </a:ext>
            </a:extLst>
          </p:cNvPr>
          <p:cNvSpPr>
            <a:spLocks noGrp="1"/>
          </p:cNvSpPr>
          <p:nvPr>
            <p:ph type="title"/>
          </p:nvPr>
        </p:nvSpPr>
        <p:spPr>
          <a:xfrm>
            <a:off x="838200" y="620743"/>
            <a:ext cx="10515600" cy="862618"/>
          </a:xfrm>
        </p:spPr>
        <p:txBody>
          <a:bodyPr>
            <a:normAutofit/>
          </a:bodyPr>
          <a:lstStyle/>
          <a:p>
            <a:r>
              <a:rPr lang="en-GB" dirty="0">
                <a:solidFill>
                  <a:srgbClr val="E40037"/>
                </a:solidFill>
              </a:rPr>
              <a:t>Exclusion team: key responsibilities</a:t>
            </a:r>
          </a:p>
        </p:txBody>
      </p:sp>
      <p:sp>
        <p:nvSpPr>
          <p:cNvPr id="3" name="Content Placeholder 2">
            <a:extLst>
              <a:ext uri="{FF2B5EF4-FFF2-40B4-BE49-F238E27FC236}">
                <a16:creationId xmlns:a16="http://schemas.microsoft.com/office/drawing/2014/main" id="{9A0830F0-B546-EF6E-160D-C4D5B033EEB4}"/>
              </a:ext>
            </a:extLst>
          </p:cNvPr>
          <p:cNvSpPr>
            <a:spLocks noGrp="1"/>
          </p:cNvSpPr>
          <p:nvPr>
            <p:ph sz="half" idx="1"/>
          </p:nvPr>
        </p:nvSpPr>
        <p:spPr>
          <a:xfrm>
            <a:off x="838200" y="1574801"/>
            <a:ext cx="10429240" cy="4602162"/>
          </a:xfrm>
        </p:spPr>
        <p:txBody>
          <a:bodyPr>
            <a:normAutofit fontScale="92500" lnSpcReduction="10000"/>
          </a:bodyPr>
          <a:lstStyle/>
          <a:p>
            <a:pPr marL="457200" indent="-457200">
              <a:buFont typeface="Arial" panose="020B0604020202020204" pitchFamily="34" charset="0"/>
              <a:buChar char="•"/>
            </a:pPr>
            <a:r>
              <a:rPr lang="en-GB" sz="2800" b="0" dirty="0"/>
              <a:t>Support schools with CYP on the cusp of exclusion to consider suitable alternatives </a:t>
            </a:r>
          </a:p>
          <a:p>
            <a:pPr marL="457200" indent="-457200">
              <a:buFont typeface="Arial" panose="020B0604020202020204" pitchFamily="34" charset="0"/>
              <a:buChar char="•"/>
            </a:pPr>
            <a:r>
              <a:rPr lang="en-GB" sz="2800" b="0" dirty="0"/>
              <a:t>Fulfil the LA statutory duty to provide education from day six following notification of permanent exclusion </a:t>
            </a:r>
          </a:p>
          <a:p>
            <a:pPr marL="457200" indent="-457200">
              <a:buFont typeface="Arial" panose="020B0604020202020204" pitchFamily="34" charset="0"/>
              <a:buChar char="•"/>
            </a:pPr>
            <a:r>
              <a:rPr lang="en-GB" sz="2800" b="0" dirty="0"/>
              <a:t>Review alternative provision to ensure it remains suitable to the CYP needs.  </a:t>
            </a:r>
          </a:p>
          <a:p>
            <a:pPr marL="457200" indent="-457200">
              <a:buFont typeface="Arial" panose="020B0604020202020204" pitchFamily="34" charset="0"/>
              <a:buChar char="•"/>
            </a:pPr>
            <a:r>
              <a:rPr lang="en-GB" sz="2800" b="0" dirty="0"/>
              <a:t>Provide advice and guidance to schools on exclusion process. </a:t>
            </a:r>
          </a:p>
          <a:p>
            <a:pPr marL="457200" indent="-457200">
              <a:buFont typeface="Arial" panose="020B0604020202020204" pitchFamily="34" charset="0"/>
              <a:buChar char="•"/>
            </a:pPr>
            <a:r>
              <a:rPr lang="en-GB" sz="2800" b="0" dirty="0"/>
              <a:t>Triage all requests for support- supportive intervention for CYP who would benefit from a time limited intervention placement in AP. </a:t>
            </a:r>
          </a:p>
          <a:p>
            <a:endParaRPr lang="en-GB" sz="2800" dirty="0"/>
          </a:p>
          <a:p>
            <a:endParaRPr lang="en-GB" sz="2400" dirty="0">
              <a:solidFill>
                <a:srgbClr val="FFFFFF"/>
              </a:solidFill>
            </a:endParaRPr>
          </a:p>
          <a:p>
            <a:pPr marL="0" indent="0">
              <a:buNone/>
            </a:pPr>
            <a:endParaRPr lang="en-GB" sz="2400" dirty="0">
              <a:solidFill>
                <a:srgbClr val="FFFFFF"/>
              </a:solidFill>
            </a:endParaRPr>
          </a:p>
        </p:txBody>
      </p:sp>
    </p:spTree>
    <p:extLst>
      <p:ext uri="{BB962C8B-B14F-4D97-AF65-F5344CB8AC3E}">
        <p14:creationId xmlns:p14="http://schemas.microsoft.com/office/powerpoint/2010/main" val="3675040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90427-30B1-9FA8-EB03-7A17E125BFD8}"/>
              </a:ext>
            </a:extLst>
          </p:cNvPr>
          <p:cNvSpPr txBox="1">
            <a:spLocks/>
          </p:cNvSpPr>
          <p:nvPr/>
        </p:nvSpPr>
        <p:spPr>
          <a:xfrm>
            <a:off x="555284" y="594741"/>
            <a:ext cx="10298644" cy="884556"/>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6000" b="1" kern="1200">
                <a:solidFill>
                  <a:schemeClr val="bg1"/>
                </a:solidFill>
                <a:latin typeface="+mj-lt"/>
                <a:ea typeface="+mj-ea"/>
                <a:cs typeface="+mj-cs"/>
              </a:defRPr>
            </a:lvl1pPr>
          </a:lstStyle>
          <a:p>
            <a:pPr algn="ctr"/>
            <a:r>
              <a:rPr lang="en-GB" sz="4000">
                <a:solidFill>
                  <a:schemeClr val="accent1"/>
                </a:solidFill>
              </a:rPr>
              <a:t>Exclusions &amp; RFS Contacts</a:t>
            </a:r>
            <a:endParaRPr lang="en-GB">
              <a:solidFill>
                <a:schemeClr val="accent1"/>
              </a:solidFill>
            </a:endParaRPr>
          </a:p>
        </p:txBody>
      </p:sp>
      <p:sp>
        <p:nvSpPr>
          <p:cNvPr id="3" name="Table Placeholder 1">
            <a:extLst>
              <a:ext uri="{FF2B5EF4-FFF2-40B4-BE49-F238E27FC236}">
                <a16:creationId xmlns:a16="http://schemas.microsoft.com/office/drawing/2014/main" id="{EAA4F4B0-6C7B-79D5-04D1-F3AD89FED2F6}"/>
              </a:ext>
            </a:extLst>
          </p:cNvPr>
          <p:cNvSpPr txBox="1">
            <a:spLocks/>
          </p:cNvSpPr>
          <p:nvPr/>
        </p:nvSpPr>
        <p:spPr>
          <a:xfrm>
            <a:off x="475742" y="1518607"/>
            <a:ext cx="3308711" cy="4430835"/>
          </a:xfrm>
          <a:prstGeom prst="rect">
            <a:avLst/>
          </a:prstGeom>
        </p:spPr>
        <p:txBody>
          <a:bodyPr/>
          <a:lstStyle>
            <a:lvl1pPr marL="0" indent="0" algn="l" defTabSz="914400" rtl="0" eaLnBrk="1" latinLnBrk="0" hangingPunct="1">
              <a:lnSpc>
                <a:spcPct val="100000"/>
              </a:lnSpc>
              <a:spcBef>
                <a:spcPts val="1134"/>
              </a:spcBef>
              <a:spcAft>
                <a:spcPts val="1134"/>
              </a:spcAft>
              <a:buFont typeface="Arial" panose="020B0604020202020204" pitchFamily="34" charset="0"/>
              <a:buNone/>
              <a:defRPr sz="1700" b="1"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1134"/>
              </a:spcAft>
              <a:buFont typeface="Arial" panose="020B0604020202020204" pitchFamily="34" charset="0"/>
              <a:buNone/>
              <a:defRPr sz="1500" kern="1200">
                <a:solidFill>
                  <a:schemeClr val="tx1"/>
                </a:solidFill>
                <a:latin typeface="+mn-lt"/>
                <a:ea typeface="+mn-ea"/>
                <a:cs typeface="+mn-cs"/>
              </a:defRPr>
            </a:lvl2pPr>
            <a:lvl3pPr marL="230400" indent="-2304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3pPr>
            <a:lvl4pPr marL="4608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4pPr>
            <a:lvl5pPr marL="6912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spcAft>
                <a:spcPts val="0"/>
              </a:spcAft>
              <a:buFont typeface="Arial" panose="020B0604020202020204" pitchFamily="34" charset="0"/>
              <a:buChar char="•"/>
            </a:pPr>
            <a:endParaRPr lang="en-GB" sz="2300" b="0"/>
          </a:p>
        </p:txBody>
      </p:sp>
      <p:sp>
        <p:nvSpPr>
          <p:cNvPr id="25" name="Table Placeholder 1">
            <a:extLst>
              <a:ext uri="{FF2B5EF4-FFF2-40B4-BE49-F238E27FC236}">
                <a16:creationId xmlns:a16="http://schemas.microsoft.com/office/drawing/2014/main" id="{CE2A4C58-7651-D4C0-7238-6B470D75700D}"/>
              </a:ext>
            </a:extLst>
          </p:cNvPr>
          <p:cNvSpPr txBox="1">
            <a:spLocks/>
          </p:cNvSpPr>
          <p:nvPr/>
        </p:nvSpPr>
        <p:spPr>
          <a:xfrm>
            <a:off x="628142" y="1671007"/>
            <a:ext cx="3308711" cy="4430835"/>
          </a:xfrm>
          <a:prstGeom prst="rect">
            <a:avLst/>
          </a:prstGeom>
        </p:spPr>
        <p:txBody>
          <a:bodyPr/>
          <a:lstStyle>
            <a:lvl1pPr marL="0" indent="0" algn="l" defTabSz="914400" rtl="0" eaLnBrk="1" latinLnBrk="0" hangingPunct="1">
              <a:lnSpc>
                <a:spcPct val="100000"/>
              </a:lnSpc>
              <a:spcBef>
                <a:spcPts val="1134"/>
              </a:spcBef>
              <a:spcAft>
                <a:spcPts val="1134"/>
              </a:spcAft>
              <a:buFont typeface="Arial" panose="020B0604020202020204" pitchFamily="34" charset="0"/>
              <a:buNone/>
              <a:defRPr sz="1700" b="1"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1134"/>
              </a:spcAft>
              <a:buFont typeface="Arial" panose="020B0604020202020204" pitchFamily="34" charset="0"/>
              <a:buNone/>
              <a:defRPr sz="1500" kern="1200">
                <a:solidFill>
                  <a:schemeClr val="tx1"/>
                </a:solidFill>
                <a:latin typeface="+mn-lt"/>
                <a:ea typeface="+mn-ea"/>
                <a:cs typeface="+mn-cs"/>
              </a:defRPr>
            </a:lvl2pPr>
            <a:lvl3pPr marL="230400" indent="-2304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3pPr>
            <a:lvl4pPr marL="4608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4pPr>
            <a:lvl5pPr marL="691200" indent="-228600" algn="l" defTabSz="914400" rtl="0" eaLnBrk="1" latinLnBrk="0" hangingPunct="1">
              <a:lnSpc>
                <a:spcPct val="100000"/>
              </a:lnSpc>
              <a:spcBef>
                <a:spcPts val="0"/>
              </a:spcBef>
              <a:spcAft>
                <a:spcPts val="1134"/>
              </a:spcAft>
              <a:buClr>
                <a:schemeClr val="accent1"/>
              </a:buClr>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spcAft>
                <a:spcPts val="0"/>
              </a:spcAft>
              <a:buFont typeface="Arial" panose="020B0604020202020204" pitchFamily="34" charset="0"/>
              <a:buChar char="•"/>
            </a:pPr>
            <a:endParaRPr lang="en-GB" sz="2300" b="0"/>
          </a:p>
        </p:txBody>
      </p:sp>
      <p:sp>
        <p:nvSpPr>
          <p:cNvPr id="26" name="TextBox 25">
            <a:extLst>
              <a:ext uri="{FF2B5EF4-FFF2-40B4-BE49-F238E27FC236}">
                <a16:creationId xmlns:a16="http://schemas.microsoft.com/office/drawing/2014/main" id="{AAD27384-25B0-C099-667B-A3F04FA225C6}"/>
              </a:ext>
            </a:extLst>
          </p:cNvPr>
          <p:cNvSpPr txBox="1"/>
          <p:nvPr/>
        </p:nvSpPr>
        <p:spPr>
          <a:xfrm>
            <a:off x="180474" y="1671007"/>
            <a:ext cx="3973586" cy="3515986"/>
          </a:xfrm>
          <a:prstGeom prst="rect">
            <a:avLst/>
          </a:prstGeom>
          <a:noFill/>
        </p:spPr>
        <p:txBody>
          <a:bodyPr wrap="square" lIns="0" tIns="0" rIns="0" bIns="0" rtlCol="0">
            <a:noAutofit/>
          </a:bodyPr>
          <a:lstStyle/>
          <a:p>
            <a:pPr algn="l">
              <a:spcAft>
                <a:spcPts val="1134"/>
              </a:spcAft>
            </a:pPr>
            <a:r>
              <a:rPr lang="en-GB" sz="1500" dirty="0"/>
              <a:t>NE and West Essex</a:t>
            </a:r>
          </a:p>
          <a:p>
            <a:pPr>
              <a:spcAft>
                <a:spcPts val="1134"/>
              </a:spcAft>
            </a:pPr>
            <a:r>
              <a:rPr lang="en-GB" sz="1500" dirty="0"/>
              <a:t>Deborah Barnard - Education Access Specialist </a:t>
            </a:r>
            <a:r>
              <a:rPr lang="en-GB" sz="1500" dirty="0">
                <a:hlinkClick r:id="rId2"/>
              </a:rPr>
              <a:t>Debbie.Barnard@essex.gov.uk</a:t>
            </a:r>
            <a:r>
              <a:rPr lang="en-GB" sz="1500" dirty="0"/>
              <a:t> </a:t>
            </a:r>
          </a:p>
          <a:p>
            <a:pPr>
              <a:spcAft>
                <a:spcPts val="1134"/>
              </a:spcAft>
            </a:pPr>
            <a:r>
              <a:rPr lang="en-GB" sz="1500" dirty="0"/>
              <a:t>Jaye Palling - Education Access Coordinator </a:t>
            </a:r>
            <a:r>
              <a:rPr lang="en-GB" sz="1500" dirty="0">
                <a:hlinkClick r:id="rId3"/>
              </a:rPr>
              <a:t>jaye.palling@essex.gov.uk</a:t>
            </a:r>
            <a:r>
              <a:rPr lang="en-GB" sz="1500" dirty="0"/>
              <a:t> </a:t>
            </a:r>
          </a:p>
          <a:p>
            <a:pPr>
              <a:spcAft>
                <a:spcPts val="1134"/>
              </a:spcAft>
            </a:pPr>
            <a:r>
              <a:rPr lang="en-GB" sz="1500" dirty="0"/>
              <a:t>Donna Renwick - Education Access Coordinator </a:t>
            </a:r>
            <a:r>
              <a:rPr lang="en-GB" sz="1500" dirty="0">
                <a:hlinkClick r:id="rId4"/>
              </a:rPr>
              <a:t>Donna.Renwick@essex.gov.uk</a:t>
            </a:r>
            <a:endParaRPr lang="en-GB" sz="1500" dirty="0"/>
          </a:p>
          <a:p>
            <a:pPr>
              <a:spcAft>
                <a:spcPts val="1134"/>
              </a:spcAft>
            </a:pPr>
            <a:endParaRPr lang="en-GB" sz="1500" dirty="0"/>
          </a:p>
          <a:p>
            <a:pPr>
              <a:spcAft>
                <a:spcPts val="1134"/>
              </a:spcAft>
            </a:pPr>
            <a:endParaRPr lang="en-GB" sz="1500" dirty="0"/>
          </a:p>
          <a:p>
            <a:pPr>
              <a:spcAft>
                <a:spcPts val="1134"/>
              </a:spcAft>
            </a:pPr>
            <a:endParaRPr lang="en-GB" sz="1500" dirty="0"/>
          </a:p>
          <a:p>
            <a:pPr>
              <a:spcAft>
                <a:spcPts val="1134"/>
              </a:spcAft>
            </a:pPr>
            <a:endParaRPr lang="en-GB" sz="1500" dirty="0"/>
          </a:p>
          <a:p>
            <a:pPr>
              <a:spcAft>
                <a:spcPts val="1134"/>
              </a:spcAft>
            </a:pPr>
            <a:endParaRPr lang="en-GB" sz="1500" dirty="0"/>
          </a:p>
          <a:p>
            <a:pPr>
              <a:spcAft>
                <a:spcPts val="1134"/>
              </a:spcAft>
            </a:pPr>
            <a:endParaRPr lang="en-GB" sz="1500" dirty="0"/>
          </a:p>
          <a:p>
            <a:pPr>
              <a:spcAft>
                <a:spcPts val="1134"/>
              </a:spcAft>
            </a:pPr>
            <a:endParaRPr lang="en-GB" sz="1500" dirty="0"/>
          </a:p>
        </p:txBody>
      </p:sp>
      <p:pic>
        <p:nvPicPr>
          <p:cNvPr id="28" name="Picture 27">
            <a:extLst>
              <a:ext uri="{FF2B5EF4-FFF2-40B4-BE49-F238E27FC236}">
                <a16:creationId xmlns:a16="http://schemas.microsoft.com/office/drawing/2014/main" id="{160FEA9B-AF9F-D5CC-F97F-256548BCF88B}"/>
              </a:ext>
            </a:extLst>
          </p:cNvPr>
          <p:cNvPicPr>
            <a:picLocks noChangeAspect="1"/>
          </p:cNvPicPr>
          <p:nvPr/>
        </p:nvPicPr>
        <p:blipFill>
          <a:blip r:embed="rId5"/>
          <a:stretch>
            <a:fillRect/>
          </a:stretch>
        </p:blipFill>
        <p:spPr>
          <a:xfrm>
            <a:off x="3819223" y="1795918"/>
            <a:ext cx="4336349" cy="3243442"/>
          </a:xfrm>
          <a:prstGeom prst="rect">
            <a:avLst/>
          </a:prstGeom>
        </p:spPr>
      </p:pic>
      <p:sp>
        <p:nvSpPr>
          <p:cNvPr id="29" name="TextBox 28">
            <a:extLst>
              <a:ext uri="{FF2B5EF4-FFF2-40B4-BE49-F238E27FC236}">
                <a16:creationId xmlns:a16="http://schemas.microsoft.com/office/drawing/2014/main" id="{1B714EFD-70E6-32A8-5763-B8C699235C7C}"/>
              </a:ext>
            </a:extLst>
          </p:cNvPr>
          <p:cNvSpPr txBox="1"/>
          <p:nvPr/>
        </p:nvSpPr>
        <p:spPr>
          <a:xfrm>
            <a:off x="8037943" y="1479297"/>
            <a:ext cx="3801132" cy="4622545"/>
          </a:xfrm>
          <a:prstGeom prst="rect">
            <a:avLst/>
          </a:prstGeom>
          <a:noFill/>
        </p:spPr>
        <p:txBody>
          <a:bodyPr wrap="square" lIns="0" tIns="0" rIns="0" bIns="0" rtlCol="0">
            <a:noAutofit/>
          </a:bodyPr>
          <a:lstStyle/>
          <a:p>
            <a:pPr algn="l">
              <a:spcAft>
                <a:spcPts val="1134"/>
              </a:spcAft>
            </a:pPr>
            <a:r>
              <a:rPr lang="en-GB" sz="1500"/>
              <a:t>Mid and South Essex</a:t>
            </a:r>
          </a:p>
          <a:p>
            <a:pPr>
              <a:spcAft>
                <a:spcPts val="1134"/>
              </a:spcAft>
            </a:pPr>
            <a:r>
              <a:rPr lang="en-GB" sz="1500"/>
              <a:t>Diane Kirsh - Education Access Specialist </a:t>
            </a:r>
            <a:r>
              <a:rPr lang="en-GB" sz="1500">
                <a:hlinkClick r:id="rId6"/>
              </a:rPr>
              <a:t>diane.kirsh2@essex.gov.uk</a:t>
            </a:r>
            <a:r>
              <a:rPr lang="en-GB" sz="1500"/>
              <a:t> </a:t>
            </a:r>
          </a:p>
          <a:p>
            <a:pPr>
              <a:spcAft>
                <a:spcPts val="1134"/>
              </a:spcAft>
            </a:pPr>
            <a:r>
              <a:rPr lang="en-GB" sz="1500"/>
              <a:t>Jeni Noakes - Education Access Coordinator </a:t>
            </a:r>
            <a:r>
              <a:rPr lang="en-GB" sz="1500">
                <a:hlinkClick r:id="rId7"/>
              </a:rPr>
              <a:t>Jeni.Noakes@essex.gov.uk</a:t>
            </a:r>
            <a:r>
              <a:rPr lang="en-GB" sz="1500"/>
              <a:t> </a:t>
            </a:r>
          </a:p>
          <a:p>
            <a:pPr>
              <a:spcAft>
                <a:spcPts val="1134"/>
              </a:spcAft>
            </a:pPr>
            <a:r>
              <a:rPr lang="en-GB" sz="1500"/>
              <a:t>Catherine O'Connell - Education Access Coordinator </a:t>
            </a:r>
          </a:p>
          <a:p>
            <a:pPr>
              <a:spcAft>
                <a:spcPts val="1134"/>
              </a:spcAft>
            </a:pPr>
            <a:r>
              <a:rPr lang="en-GB" sz="1500" u="sng" err="1">
                <a:solidFill>
                  <a:srgbClr val="4179AA"/>
                </a:solidFill>
              </a:rPr>
              <a:t>Catherine.O'Connell@essex.gov.uk</a:t>
            </a:r>
            <a:endParaRPr lang="en-GB" sz="1500" u="sng">
              <a:solidFill>
                <a:srgbClr val="4179AA"/>
              </a:solidFill>
            </a:endParaRPr>
          </a:p>
        </p:txBody>
      </p:sp>
      <p:sp>
        <p:nvSpPr>
          <p:cNvPr id="30" name="TextBox 29">
            <a:extLst>
              <a:ext uri="{FF2B5EF4-FFF2-40B4-BE49-F238E27FC236}">
                <a16:creationId xmlns:a16="http://schemas.microsoft.com/office/drawing/2014/main" id="{4F7D3561-CDD5-21F5-6900-9E7779E87361}"/>
              </a:ext>
            </a:extLst>
          </p:cNvPr>
          <p:cNvSpPr txBox="1"/>
          <p:nvPr/>
        </p:nvSpPr>
        <p:spPr>
          <a:xfrm>
            <a:off x="3819223" y="5164271"/>
            <a:ext cx="4705957" cy="1490529"/>
          </a:xfrm>
          <a:prstGeom prst="rect">
            <a:avLst/>
          </a:prstGeom>
          <a:noFill/>
        </p:spPr>
        <p:txBody>
          <a:bodyPr wrap="square" lIns="0" tIns="0" rIns="0" bIns="0" rtlCol="0">
            <a:noAutofit/>
          </a:bodyPr>
          <a:lstStyle/>
          <a:p>
            <a:pPr>
              <a:spcAft>
                <a:spcPts val="1134"/>
              </a:spcAft>
            </a:pPr>
            <a:r>
              <a:rPr lang="en-GB" sz="1500" dirty="0"/>
              <a:t>COUNTY WIDE</a:t>
            </a:r>
          </a:p>
          <a:p>
            <a:pPr algn="ctr">
              <a:spcAft>
                <a:spcPts val="1134"/>
              </a:spcAft>
            </a:pPr>
            <a:r>
              <a:rPr lang="en-GB" sz="1500" dirty="0"/>
              <a:t>Samia Uddin - Education Access Coordinator </a:t>
            </a:r>
            <a:r>
              <a:rPr lang="en-GB" sz="1500" dirty="0">
                <a:hlinkClick r:id="rId8"/>
              </a:rPr>
              <a:t>Samia.Uddin@essex.gov.uk</a:t>
            </a:r>
            <a:r>
              <a:rPr lang="en-GB" sz="1500" dirty="0"/>
              <a:t> </a:t>
            </a:r>
          </a:p>
          <a:p>
            <a:pPr algn="ctr">
              <a:spcAft>
                <a:spcPts val="1134"/>
              </a:spcAft>
            </a:pPr>
            <a:r>
              <a:rPr lang="en-GB" sz="1500" dirty="0"/>
              <a:t>Jordan Dean - Business Support Administrator </a:t>
            </a:r>
            <a:r>
              <a:rPr lang="en-GB" sz="1500" dirty="0">
                <a:hlinkClick r:id="rId9"/>
              </a:rPr>
              <a:t>Jordan.Dean@essex.gov.uk</a:t>
            </a:r>
            <a:r>
              <a:rPr lang="en-GB" sz="1500" dirty="0"/>
              <a:t> </a:t>
            </a:r>
          </a:p>
          <a:p>
            <a:pPr algn="l">
              <a:spcAft>
                <a:spcPts val="1134"/>
              </a:spcAft>
            </a:pPr>
            <a:endParaRPr lang="en-GB" sz="1500" dirty="0"/>
          </a:p>
        </p:txBody>
      </p:sp>
    </p:spTree>
    <p:extLst>
      <p:ext uri="{BB962C8B-B14F-4D97-AF65-F5344CB8AC3E}">
        <p14:creationId xmlns:p14="http://schemas.microsoft.com/office/powerpoint/2010/main" val="2311858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DC2EDC-9F77-F392-F7CE-F194C2D2C5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92BE0A-9364-98E4-6113-CD16F9679F8A}"/>
              </a:ext>
            </a:extLst>
          </p:cNvPr>
          <p:cNvSpPr>
            <a:spLocks noGrp="1"/>
          </p:cNvSpPr>
          <p:nvPr>
            <p:ph type="title"/>
          </p:nvPr>
        </p:nvSpPr>
        <p:spPr>
          <a:xfrm>
            <a:off x="545124" y="517525"/>
            <a:ext cx="7405200" cy="706330"/>
          </a:xfrm>
        </p:spPr>
        <p:txBody>
          <a:bodyPr/>
          <a:lstStyle/>
          <a:p>
            <a:r>
              <a:rPr lang="en-GB" dirty="0"/>
              <a:t>Referral/ notification type: </a:t>
            </a:r>
          </a:p>
        </p:txBody>
      </p:sp>
      <p:sp>
        <p:nvSpPr>
          <p:cNvPr id="3" name="Oval 2">
            <a:extLst>
              <a:ext uri="{FF2B5EF4-FFF2-40B4-BE49-F238E27FC236}">
                <a16:creationId xmlns:a16="http://schemas.microsoft.com/office/drawing/2014/main" id="{AEDE72B2-2AA0-ED8E-A769-7E79ABDD6A17}"/>
              </a:ext>
            </a:extLst>
          </p:cNvPr>
          <p:cNvSpPr/>
          <p:nvPr/>
        </p:nvSpPr>
        <p:spPr>
          <a:xfrm>
            <a:off x="1423155" y="1346627"/>
            <a:ext cx="1710000" cy="171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90000"/>
              </a:lnSpc>
            </a:pPr>
            <a:r>
              <a:rPr lang="en-GB" sz="2000" dirty="0"/>
              <a:t>Permanent Exclusion</a:t>
            </a:r>
          </a:p>
        </p:txBody>
      </p:sp>
      <p:sp>
        <p:nvSpPr>
          <p:cNvPr id="9" name="TextBox 8">
            <a:extLst>
              <a:ext uri="{FF2B5EF4-FFF2-40B4-BE49-F238E27FC236}">
                <a16:creationId xmlns:a16="http://schemas.microsoft.com/office/drawing/2014/main" id="{D769203A-BCCB-244D-DE94-A765A787C27E}"/>
              </a:ext>
            </a:extLst>
          </p:cNvPr>
          <p:cNvSpPr txBox="1"/>
          <p:nvPr/>
        </p:nvSpPr>
        <p:spPr>
          <a:xfrm>
            <a:off x="4897120" y="3179398"/>
            <a:ext cx="3218930" cy="3542828"/>
          </a:xfrm>
          <a:prstGeom prst="rect">
            <a:avLst/>
          </a:prstGeom>
          <a:noFill/>
        </p:spPr>
        <p:txBody>
          <a:bodyPr wrap="square" lIns="0" tIns="0" rIns="0" bIns="0" rtlCol="0">
            <a:noAutofit/>
          </a:bodyPr>
          <a:lstStyle/>
          <a:p>
            <a:pPr marL="285750" indent="-285750">
              <a:spcAft>
                <a:spcPts val="1134"/>
              </a:spcAft>
              <a:buFont typeface="Arial" panose="020B0604020202020204" pitchFamily="34" charset="0"/>
              <a:buChar char="•"/>
            </a:pPr>
            <a:r>
              <a:rPr lang="en-GB" dirty="0"/>
              <a:t>Requirement for all LAs to maintain a Fair Access protocol to ensure that all vulnerable children, particularly those with challenging needs are offered a school place.</a:t>
            </a:r>
          </a:p>
          <a:p>
            <a:pPr marL="285750" indent="-285750">
              <a:spcAft>
                <a:spcPts val="1134"/>
              </a:spcAft>
              <a:buFont typeface="Arial" panose="020B0604020202020204" pitchFamily="34" charset="0"/>
              <a:buChar char="•"/>
            </a:pPr>
            <a:r>
              <a:rPr lang="en-GB" dirty="0"/>
              <a:t>Where a school place isn’t deemed appropriate, hard-to-place children will be referred to the Education Access team for alternative education. </a:t>
            </a:r>
          </a:p>
        </p:txBody>
      </p:sp>
      <p:sp>
        <p:nvSpPr>
          <p:cNvPr id="4" name="Oval 3">
            <a:extLst>
              <a:ext uri="{FF2B5EF4-FFF2-40B4-BE49-F238E27FC236}">
                <a16:creationId xmlns:a16="http://schemas.microsoft.com/office/drawing/2014/main" id="{E25F9930-9841-201E-F572-7C0E106CAF63}"/>
              </a:ext>
            </a:extLst>
          </p:cNvPr>
          <p:cNvSpPr/>
          <p:nvPr/>
        </p:nvSpPr>
        <p:spPr>
          <a:xfrm>
            <a:off x="5347490" y="1346626"/>
            <a:ext cx="1710000" cy="171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90000"/>
              </a:lnSpc>
            </a:pPr>
            <a:r>
              <a:rPr lang="en-GB" sz="2800" dirty="0"/>
              <a:t>Hard to place </a:t>
            </a:r>
          </a:p>
        </p:txBody>
      </p:sp>
      <p:sp>
        <p:nvSpPr>
          <p:cNvPr id="10" name="TextBox 9">
            <a:extLst>
              <a:ext uri="{FF2B5EF4-FFF2-40B4-BE49-F238E27FC236}">
                <a16:creationId xmlns:a16="http://schemas.microsoft.com/office/drawing/2014/main" id="{4B5B8ED9-5B38-7B31-4D76-EBC85D070524}"/>
              </a:ext>
            </a:extLst>
          </p:cNvPr>
          <p:cNvSpPr txBox="1"/>
          <p:nvPr/>
        </p:nvSpPr>
        <p:spPr>
          <a:xfrm>
            <a:off x="8773200" y="3179397"/>
            <a:ext cx="2768560" cy="3801373"/>
          </a:xfrm>
          <a:prstGeom prst="rect">
            <a:avLst/>
          </a:prstGeom>
          <a:noFill/>
        </p:spPr>
        <p:txBody>
          <a:bodyPr wrap="square" lIns="0" tIns="0" rIns="0" bIns="0" rtlCol="0">
            <a:noAutofit/>
          </a:bodyPr>
          <a:lstStyle/>
          <a:p>
            <a:pPr marL="285750" indent="-285750">
              <a:spcAft>
                <a:spcPts val="1134"/>
              </a:spcAft>
              <a:buFont typeface="Arial" panose="020B0604020202020204" pitchFamily="34" charset="0"/>
              <a:buChar char="•"/>
            </a:pPr>
            <a:r>
              <a:rPr lang="en-GB" dirty="0"/>
              <a:t>A request for support is a non-statutory intervention for children who would benefit from a short-term placement in alternative education. </a:t>
            </a:r>
          </a:p>
          <a:p>
            <a:pPr marL="285750" indent="-285750">
              <a:spcAft>
                <a:spcPts val="1134"/>
              </a:spcAft>
              <a:buFont typeface="Arial" panose="020B0604020202020204" pitchFamily="34" charset="0"/>
              <a:buChar char="•"/>
            </a:pPr>
            <a:r>
              <a:rPr lang="en-GB" dirty="0"/>
              <a:t>Schools can complete a referral for a ‘request for support’ placement/ support. </a:t>
            </a:r>
          </a:p>
        </p:txBody>
      </p:sp>
      <p:sp>
        <p:nvSpPr>
          <p:cNvPr id="5" name="Oval 4">
            <a:extLst>
              <a:ext uri="{FF2B5EF4-FFF2-40B4-BE49-F238E27FC236}">
                <a16:creationId xmlns:a16="http://schemas.microsoft.com/office/drawing/2014/main" id="{A0F8449C-677F-5E4D-2CD7-35BF4B6C2ED2}"/>
              </a:ext>
            </a:extLst>
          </p:cNvPr>
          <p:cNvSpPr/>
          <p:nvPr/>
        </p:nvSpPr>
        <p:spPr>
          <a:xfrm>
            <a:off x="9037360" y="1346626"/>
            <a:ext cx="1710000" cy="1710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90000"/>
              </a:lnSpc>
            </a:pPr>
            <a:r>
              <a:rPr lang="en-GB" sz="2800" spc="-100" dirty="0"/>
              <a:t>Request for support</a:t>
            </a:r>
          </a:p>
        </p:txBody>
      </p:sp>
      <p:sp>
        <p:nvSpPr>
          <p:cNvPr id="7" name="TextBox 6">
            <a:extLst>
              <a:ext uri="{FF2B5EF4-FFF2-40B4-BE49-F238E27FC236}">
                <a16:creationId xmlns:a16="http://schemas.microsoft.com/office/drawing/2014/main" id="{876DFC44-5952-9DEF-00DE-66673A815071}"/>
              </a:ext>
            </a:extLst>
          </p:cNvPr>
          <p:cNvSpPr txBox="1"/>
          <p:nvPr/>
        </p:nvSpPr>
        <p:spPr>
          <a:xfrm>
            <a:off x="762000" y="3179397"/>
            <a:ext cx="3647439" cy="3542828"/>
          </a:xfrm>
          <a:prstGeom prst="rect">
            <a:avLst/>
          </a:prstGeom>
          <a:noFill/>
        </p:spPr>
        <p:txBody>
          <a:bodyPr wrap="square" lIns="0" tIns="0" rIns="0" bIns="0" rtlCol="0">
            <a:noAutofit/>
          </a:bodyPr>
          <a:lstStyle/>
          <a:p>
            <a:pPr marL="171450" indent="-171450">
              <a:spcBef>
                <a:spcPts val="0"/>
              </a:spcBef>
              <a:buFont typeface="Arial" panose="020B0604020202020204" pitchFamily="34" charset="0"/>
              <a:buChar char="•"/>
            </a:pPr>
            <a:r>
              <a:rPr lang="en-GB" dirty="0">
                <a:cs typeface="Arial" panose="020B0604020202020204" pitchFamily="34" charset="0"/>
              </a:rPr>
              <a:t>Only the headteacher of a school can suspend or permanently exclude a pupil- this is subject to statutory process.</a:t>
            </a:r>
          </a:p>
          <a:p>
            <a:pPr marL="171450" indent="-171450">
              <a:buFont typeface="Arial" panose="020B0604020202020204" pitchFamily="34" charset="0"/>
              <a:buChar char="•"/>
            </a:pPr>
            <a:r>
              <a:rPr lang="en-GB" altLang="en-US" kern="0" dirty="0">
                <a:ea typeface="ＭＳ Ｐゴシック"/>
                <a:cs typeface="Arial" panose="020B0604020202020204" pitchFamily="34" charset="0"/>
              </a:rPr>
              <a:t>If the decision is made to permanently exclude a pupil, then the LA must provide education from the 6</a:t>
            </a:r>
            <a:r>
              <a:rPr lang="en-GB" altLang="en-US" kern="0" baseline="30000" dirty="0">
                <a:ea typeface="ＭＳ Ｐゴシック"/>
                <a:cs typeface="Arial" panose="020B0604020202020204" pitchFamily="34" charset="0"/>
              </a:rPr>
              <a:t>th</a:t>
            </a:r>
            <a:r>
              <a:rPr lang="en-GB" altLang="en-US" kern="0" dirty="0">
                <a:ea typeface="ＭＳ Ｐゴシック"/>
                <a:cs typeface="Arial" panose="020B0604020202020204" pitchFamily="34" charset="0"/>
              </a:rPr>
              <a:t> day. </a:t>
            </a:r>
          </a:p>
          <a:p>
            <a:pPr marL="171450" indent="-171450">
              <a:buFont typeface="Arial" panose="020B0604020202020204" pitchFamily="34" charset="0"/>
              <a:buChar char="•"/>
            </a:pPr>
            <a:r>
              <a:rPr lang="en-GB" altLang="en-US" kern="0" dirty="0">
                <a:solidFill>
                  <a:prstClr val="black"/>
                </a:solidFill>
                <a:ea typeface="ＭＳ Ｐゴシック"/>
                <a:cs typeface="Arial" panose="020B0604020202020204" pitchFamily="34" charset="0"/>
              </a:rPr>
              <a:t>All permanent exclusions (and some suspensions) must be reviewed by the school’s governing board.</a:t>
            </a:r>
          </a:p>
          <a:p>
            <a:pPr marL="171450" indent="-171450">
              <a:buFont typeface="Arial" panose="020B0604020202020204" pitchFamily="34" charset="0"/>
              <a:buChar char="•"/>
            </a:pPr>
            <a:r>
              <a:rPr lang="en-GB" altLang="en-US" kern="0" dirty="0">
                <a:solidFill>
                  <a:prstClr val="black"/>
                </a:solidFill>
                <a:ea typeface="ＭＳ Ｐゴシック"/>
                <a:cs typeface="Arial" panose="020B0604020202020204" pitchFamily="34" charset="0"/>
              </a:rPr>
              <a:t>Only the governing board has the power to reinstate the pupil. </a:t>
            </a:r>
            <a:endParaRPr lang="en-GB" dirty="0">
              <a:cs typeface="Arial" panose="020B0604020202020204" pitchFamily="34" charset="0"/>
            </a:endParaRPr>
          </a:p>
        </p:txBody>
      </p:sp>
    </p:spTree>
    <p:extLst>
      <p:ext uri="{BB962C8B-B14F-4D97-AF65-F5344CB8AC3E}">
        <p14:creationId xmlns:p14="http://schemas.microsoft.com/office/powerpoint/2010/main" val="3649957196"/>
      </p:ext>
    </p:extLst>
  </p:cSld>
  <p:clrMapOvr>
    <a:masterClrMapping/>
  </p:clrMapOvr>
</p:sld>
</file>

<file path=ppt/theme/theme1.xml><?xml version="1.0" encoding="utf-8"?>
<a:theme xmlns:a="http://schemas.openxmlformats.org/drawingml/2006/main" name="Office Theme">
  <a:themeElements>
    <a:clrScheme name="Custom 26">
      <a:dk1>
        <a:srgbClr val="000000"/>
      </a:dk1>
      <a:lt1>
        <a:sysClr val="window" lastClr="FFFFFF"/>
      </a:lt1>
      <a:dk2>
        <a:srgbClr val="000000"/>
      </a:dk2>
      <a:lt2>
        <a:srgbClr val="FFFFFF"/>
      </a:lt2>
      <a:accent1>
        <a:srgbClr val="E40037"/>
      </a:accent1>
      <a:accent2>
        <a:srgbClr val="4179AA"/>
      </a:accent2>
      <a:accent3>
        <a:srgbClr val="E97135"/>
      </a:accent3>
      <a:accent4>
        <a:srgbClr val="9361B3"/>
      </a:accent4>
      <a:accent5>
        <a:srgbClr val="3A7D64"/>
      </a:accent5>
      <a:accent6>
        <a:srgbClr val="C84674"/>
      </a:accent6>
      <a:hlink>
        <a:srgbClr val="4179AA"/>
      </a:hlink>
      <a:folHlink>
        <a:srgbClr val="76766B"/>
      </a:folHlink>
    </a:clrScheme>
    <a:fontScheme name="Custom 28">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lgn="l">
          <a:spcAft>
            <a:spcPts val="1134"/>
          </a:spcAft>
          <a:defRPr sz="1500" dirty="0"/>
        </a:defPPr>
      </a:lstStyle>
    </a:txDef>
  </a:objectDefaults>
  <a:extraClrSchemeLst/>
  <a:custClrLst>
    <a:custClr name="Primary white">
      <a:srgbClr val="FFFFFF"/>
    </a:custClr>
    <a:custClr name="Bright 1">
      <a:srgbClr val="E40037"/>
    </a:custClr>
    <a:custClr name="Bright 6">
      <a:srgbClr val="4179AA"/>
    </a:custClr>
    <a:custClr name="Strong 1">
      <a:srgbClr val="921D33"/>
    </a:custClr>
    <a:custClr name="Strong 6">
      <a:srgbClr val="004C94"/>
    </a:custClr>
    <a:custClr name="Soft 1">
      <a:srgbClr val="EAD2D5"/>
    </a:custClr>
    <a:custClr name="Soft 6">
      <a:srgbClr val="C3D3E5"/>
    </a:custClr>
    <a:custClr name="BLANK">
      <a:srgbClr val="FFFFFF"/>
    </a:custClr>
    <a:custClr name="BLANK">
      <a:srgbClr val="FFFFFF"/>
    </a:custClr>
    <a:custClr name="BLANK">
      <a:srgbClr val="FFFFFF"/>
    </a:custClr>
    <a:custClr name="Primary red">
      <a:srgbClr val="E40037"/>
    </a:custClr>
    <a:custClr name="Bright 2">
      <a:srgbClr val="E97135"/>
    </a:custClr>
    <a:custClr name="Bright 7">
      <a:srgbClr val="3A7D64"/>
    </a:custClr>
    <a:custClr name="Strong 2">
      <a:srgbClr val="C65015"/>
    </a:custClr>
    <a:custClr name="Strong 7">
      <a:srgbClr val="1D594C"/>
    </a:custClr>
    <a:custClr name="Soft 2">
      <a:srgbClr val="F3D0A5"/>
    </a:custClr>
    <a:custClr name="Soft 7">
      <a:srgbClr val="BBCCCF"/>
    </a:custClr>
    <a:custClr name="BLANK">
      <a:srgbClr val="FFFFFF"/>
    </a:custClr>
    <a:custClr name="BLANK">
      <a:srgbClr val="FFFFFF"/>
    </a:custClr>
    <a:custClr name="BLANK">
      <a:srgbClr val="FFFFFF"/>
    </a:custClr>
    <a:custClr name="Primary black">
      <a:srgbClr val="000000"/>
    </a:custClr>
    <a:custClr name="Bright 3">
      <a:srgbClr val="ECB720"/>
    </a:custClr>
    <a:custClr name="Brihgt 8">
      <a:srgbClr val="729D4D"/>
    </a:custClr>
    <a:custClr name="Strong 3">
      <a:srgbClr val="C69318"/>
    </a:custClr>
    <a:custClr name="Strong 8">
      <a:srgbClr val="4B7131"/>
    </a:custClr>
    <a:custClr name="Soft 3">
      <a:srgbClr val="F0E3BB"/>
    </a:custClr>
    <a:custClr name="Soft 8">
      <a:srgbClr val="D2DCBB"/>
    </a:custClr>
    <a:custClr name="BLANK">
      <a:srgbClr val="FFFFFF"/>
    </a:custClr>
    <a:custClr name="BLANK">
      <a:srgbClr val="FFFFFF"/>
    </a:custClr>
    <a:custClr name="BLANK">
      <a:srgbClr val="FFFFFF"/>
    </a:custClr>
    <a:custClr name="BLANK">
      <a:srgbClr val="FFFFFF"/>
    </a:custClr>
    <a:custClr name="Bright 4">
      <a:srgbClr val="C84674"/>
    </a:custClr>
    <a:custClr name="Bright 9">
      <a:srgbClr val="76766B"/>
    </a:custClr>
    <a:custClr name="Strong 4">
      <a:srgbClr val="910563"/>
    </a:custClr>
    <a:custClr name="Strong 9">
      <a:srgbClr val="414745"/>
    </a:custClr>
    <a:custClr name="Soft 4">
      <a:srgbClr val="E0D3D1"/>
    </a:custClr>
    <a:custClr name="Soft 9">
      <a:srgbClr val="D4D4D4"/>
    </a:custClr>
    <a:custClr name="BLANK">
      <a:srgbClr val="FFFFFF"/>
    </a:custClr>
    <a:custClr name="BLANK">
      <a:srgbClr val="FFFFFF"/>
    </a:custClr>
    <a:custClr name="BLANK">
      <a:srgbClr val="FFFFFF"/>
    </a:custClr>
    <a:custClr name="BLANK">
      <a:srgbClr val="FFFFFF"/>
    </a:custClr>
    <a:custClr name="Bright 5">
      <a:srgbClr val="9361B3"/>
    </a:custClr>
    <a:custClr name="BLANK">
      <a:srgbClr val="FFFFFF"/>
    </a:custClr>
    <a:custClr name="Strong 5">
      <a:srgbClr val="5C2472"/>
    </a:custClr>
    <a:custClr name="BLANK">
      <a:srgbClr val="FFFFFF"/>
    </a:custClr>
    <a:custClr name="Soft 5">
      <a:srgbClr val="EADBEA"/>
    </a:custClr>
  </a:custClrLst>
  <a:extLst>
    <a:ext uri="{05A4C25C-085E-4340-85A3-A5531E510DB2}">
      <thm15:themeFamily xmlns:thm15="http://schemas.microsoft.com/office/thememl/2012/main" name="Presentation1" id="{75A86DDA-B9BB-46D2-9D43-E2A2146931CE}" vid="{04DB70F8-383B-4667-96C6-2E3388DF845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088E747E52D0B46A8DA21D516C0E3DE" ma:contentTypeVersion="16" ma:contentTypeDescription="Create a new document." ma:contentTypeScope="" ma:versionID="396f2263c6397c86e3e4f925237ca847">
  <xsd:schema xmlns:xsd="http://www.w3.org/2001/XMLSchema" xmlns:xs="http://www.w3.org/2001/XMLSchema" xmlns:p="http://schemas.microsoft.com/office/2006/metadata/properties" xmlns:ns1="http://schemas.microsoft.com/sharepoint/v3" xmlns:ns2="1c7f92b6-d343-469b-a597-ad7c16c497bd" targetNamespace="http://schemas.microsoft.com/office/2006/metadata/properties" ma:root="true" ma:fieldsID="8e4175d7ce6141d3b55590ead52d3883" ns1:_="" ns2:_="">
    <xsd:import namespace="http://schemas.microsoft.com/sharepoint/v3"/>
    <xsd:import namespace="1c7f92b6-d343-469b-a597-ad7c16c497bd"/>
    <xsd:element name="properties">
      <xsd:complexType>
        <xsd:sequence>
          <xsd:element name="documentManagement">
            <xsd:complexType>
              <xsd:all>
                <xsd:element ref="ns1:PublishingStartDate" minOccurs="0"/>
                <xsd:element ref="ns1:PublishingExpirationDate" minOccurs="0"/>
                <xsd:element ref="ns2:Content_x0020_Approver"/>
                <xsd:element ref="ns2:Content_x0020_Description"/>
                <xsd:element ref="ns2:Content_x0020_Editor"/>
                <xsd:element ref="ns2:Content_x0020_Keywords" minOccurs="0"/>
                <xsd:element ref="ns2:Content_x0020_Owner"/>
                <xsd:element ref="ns2:Content_x0020_Review_x0020_Date" minOccurs="0"/>
                <xsd:element ref="ns2:h2e38fb1c112439e917442ae9b073d0b" minOccurs="0"/>
                <xsd:element ref="ns2:TaxCatchAll" minOccurs="0"/>
                <xsd:element ref="ns2:Document_x0020_Categories"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c7f92b6-d343-469b-a597-ad7c16c497bd" elementFormDefault="qualified">
    <xsd:import namespace="http://schemas.microsoft.com/office/2006/documentManagement/types"/>
    <xsd:import namespace="http://schemas.microsoft.com/office/infopath/2007/PartnerControls"/>
    <xsd:element name="Content_x0020_Approver" ma:index="10" ma:displayName="Content Approver" ma:list="UserInfo" ma:internalName="Content_x0020_Approver">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Content_x0020_Description" ma:index="11" ma:displayName="Content Description" ma:internalName="Content_x0020_Description">
      <xsd:simpleType>
        <xsd:restriction base="dms:Note"/>
      </xsd:simpleType>
    </xsd:element>
    <xsd:element name="Content_x0020_Editor" ma:index="12" ma:displayName="Content Editor" ma:list="UserInfo" ma:SearchPeopleOnly="false" ma:SharePointGroup="16" ma:internalName="Content_x0020_Editor" ma:showField="ImnNam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Content_x0020_Keywords" ma:index="13" nillable="true" ma:displayName="Content Keywords" ma:internalName="Content_x0020_Keywords">
      <xsd:simpleType>
        <xsd:restriction base="dms:Note"/>
      </xsd:simpleType>
    </xsd:element>
    <xsd:element name="Content_x0020_Owner" ma:index="14" ma:displayName="Content Owner" ma:list="UserInfo" ma:internalName="Content_x0020_Owner">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Content_x0020_Review_x0020_Date" ma:index="15" nillable="true" ma:displayName="Content Review Date" ma:format="DateOnly" ma:internalName="Content_x0020_Review_x0020_Date">
      <xsd:simpleType>
        <xsd:restriction base="dms:DateTime"/>
      </xsd:simpleType>
    </xsd:element>
    <xsd:element name="h2e38fb1c112439e917442ae9b073d0b" ma:index="17" nillable="true" ma:taxonomy="true" ma:internalName="h2e38fb1c112439e917442ae9b073d0b" ma:taxonomyFieldName="Content_x0020_Subject" ma:displayName="Content Subject" ma:default="" ma:fieldId="{12e38fb1-c112-439e-9174-42ae9b073d0b}" ma:sspId="593a3308-7103-49db-946c-440068fa2b87" ma:termSetId="a40dde44-ea03-4a57-9be3-adaa34277b7f" ma:anchorId="00000000-0000-0000-0000-000000000000" ma:open="false" ma:isKeyword="false">
      <xsd:complexType>
        <xsd:sequence>
          <xsd:element ref="pc:Terms" minOccurs="0" maxOccurs="1"/>
        </xsd:sequence>
      </xsd:complexType>
    </xsd:element>
    <xsd:element name="TaxCatchAll" ma:index="18" nillable="true" ma:displayName="Taxonomy Catch All Column" ma:hidden="true" ma:list="{eddd0412-adec-44de-a882-c4fba4af025c}" ma:internalName="TaxCatchAll" ma:showField="CatchAllData" ma:web="1c7f92b6-d343-469b-a597-ad7c16c497bd">
      <xsd:complexType>
        <xsd:complexContent>
          <xsd:extension base="dms:MultiChoiceLookup">
            <xsd:sequence>
              <xsd:element name="Value" type="dms:Lookup" maxOccurs="unbounded" minOccurs="0" nillable="true"/>
            </xsd:sequence>
          </xsd:extension>
        </xsd:complexContent>
      </xsd:complexType>
    </xsd:element>
    <xsd:element name="Document_x0020_Categories" ma:index="19" nillable="true" ma:displayName="Document Categories" ma:internalName="Document_x0020_Categories">
      <xsd:complexType>
        <xsd:complexContent>
          <xsd:extension base="dms:MultiChoice">
            <xsd:sequence>
              <xsd:element name="Value" maxOccurs="unbounded" minOccurs="0" nillable="true">
                <xsd:simpleType>
                  <xsd:restriction base="dms:Choice">
                    <xsd:enumeration value="Corporate Governance"/>
                  </xsd:restriction>
                </xsd:simpleType>
              </xsd:element>
            </xsd:sequence>
          </xsd:extension>
        </xsd:complexContent>
      </xsd:complexType>
    </xsd:element>
    <xsd:element name="SharedWithUsers" ma:index="2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c7f92b6-d343-469b-a597-ad7c16c497bd"/>
    <Content_x0020_Owner xmlns="1c7f92b6-d343-469b-a597-ad7c16c497bd">
      <UserInfo>
        <DisplayName>Louise Alabaster, Senior Content Adviser</DisplayName>
        <AccountId>3376</AccountId>
        <AccountType/>
      </UserInfo>
    </Content_x0020_Owner>
    <Document_x0020_Categories xmlns="1c7f92b6-d343-469b-a597-ad7c16c497bd"/>
    <Content_x0020_Keywords xmlns="1c7f92b6-d343-469b-a597-ad7c16c497bd">Template, PowerPoint</Content_x0020_Keywords>
    <Content_x0020_Review_x0020_Date xmlns="1c7f92b6-d343-469b-a597-ad7c16c497bd">2023-10-21T15:28:23+00:00</Content_x0020_Review_x0020_Date>
    <h2e38fb1c112439e917442ae9b073d0b xmlns="1c7f92b6-d343-469b-a597-ad7c16c497bd">
      <Terms xmlns="http://schemas.microsoft.com/office/infopath/2007/PartnerControls"/>
    </h2e38fb1c112439e917442ae9b073d0b>
    <PublishingExpirationDate xmlns="http://schemas.microsoft.com/sharepoint/v3" xsi:nil="true"/>
    <PublishingStartDate xmlns="http://schemas.microsoft.com/sharepoint/v3" xsi:nil="true"/>
    <Content_x0020_Approver xmlns="1c7f92b6-d343-469b-a597-ad7c16c497bd">
      <UserInfo>
        <DisplayName>Louise Alabaster, Senior Content Adviser</DisplayName>
        <AccountId>3376</AccountId>
        <AccountType/>
      </UserInfo>
    </Content_x0020_Approver>
    <Content_x0020_Editor xmlns="1c7f92b6-d343-469b-a597-ad7c16c497bd">
      <UserInfo>
        <DisplayName>Sharepoint-ContentEditors</DisplayName>
        <AccountId>17</AccountId>
        <AccountType/>
      </UserInfo>
    </Content_x0020_Editor>
    <Content_x0020_Description xmlns="1c7f92b6-d343-469b-a597-ad7c16c497bd">Corporate PowerPoint template</Content_x0020_Description>
  </documentManagement>
</p:properties>
</file>

<file path=customXml/itemProps1.xml><?xml version="1.0" encoding="utf-8"?>
<ds:datastoreItem xmlns:ds="http://schemas.openxmlformats.org/officeDocument/2006/customXml" ds:itemID="{1D069D87-08D3-4E5F-863E-661433E8CA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c7f92b6-d343-469b-a597-ad7c16c497b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A15FF06-28E2-4F40-B326-D7596B0FA7F8}">
  <ds:schemaRefs>
    <ds:schemaRef ds:uri="http://schemas.microsoft.com/sharepoint/v3/contenttype/forms"/>
  </ds:schemaRefs>
</ds:datastoreItem>
</file>

<file path=customXml/itemProps3.xml><?xml version="1.0" encoding="utf-8"?>
<ds:datastoreItem xmlns:ds="http://schemas.openxmlformats.org/officeDocument/2006/customXml" ds:itemID="{B216C91F-B092-485F-89DA-CDD2EFE13FC0}">
  <ds:schemaRefs>
    <ds:schemaRef ds:uri="http://schemas.microsoft.com/office/2006/documentManagement/types"/>
    <ds:schemaRef ds:uri="http://purl.org/dc/elements/1.1/"/>
    <ds:schemaRef ds:uri="http://schemas.openxmlformats.org/package/2006/metadata/core-properties"/>
    <ds:schemaRef ds:uri="http://schemas.microsoft.com/office/infopath/2007/PartnerControls"/>
    <ds:schemaRef ds:uri="http://purl.org/dc/terms/"/>
    <ds:schemaRef ds:uri="6a461f78-e7a2-485a-8a47-5fc604b04102"/>
    <ds:schemaRef ds:uri="http://schemas.microsoft.com/office/2006/metadata/properties"/>
    <ds:schemaRef ds:uri="8222fd4d-652b-4d1a-a0ab-e6d5c2122398"/>
    <ds:schemaRef ds:uri="http://www.w3.org/XML/1998/namespace"/>
    <ds:schemaRef ds:uri="http://purl.org/dc/dcmitype/"/>
    <ds:schemaRef ds:uri="1c7f92b6-d343-469b-a597-ad7c16c497bd"/>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
  <TotalTime>277</TotalTime>
  <Words>1461</Words>
  <Application>Microsoft Office PowerPoint</Application>
  <PresentationFormat>Widescreen</PresentationFormat>
  <Paragraphs>151</Paragraphs>
  <Slides>14</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ＭＳ Ｐゴシック</vt:lpstr>
      <vt:lpstr>Aptos</vt:lpstr>
      <vt:lpstr>Arial</vt:lpstr>
      <vt:lpstr>Calibri</vt:lpstr>
      <vt:lpstr>Calibri Light</vt:lpstr>
      <vt:lpstr>Times</vt:lpstr>
      <vt:lpstr>Times New Roman</vt:lpstr>
      <vt:lpstr>Office Theme</vt:lpstr>
      <vt:lpstr>Education Access </vt:lpstr>
      <vt:lpstr>Structure overview </vt:lpstr>
      <vt:lpstr>PowerPoint Presentation</vt:lpstr>
      <vt:lpstr>Medical team: key responsibilities</vt:lpstr>
      <vt:lpstr>PowerPoint Presentation</vt:lpstr>
      <vt:lpstr>Categories for S19 medical referral </vt:lpstr>
      <vt:lpstr>Exclusion team: key responsibilities</vt:lpstr>
      <vt:lpstr>PowerPoint Presentation</vt:lpstr>
      <vt:lpstr>Referral/ notification type: </vt:lpstr>
      <vt:lpstr>Section 19: Otherwise</vt:lpstr>
      <vt:lpstr>Section 19 ‘otherwise’ team: key responsibilities  </vt:lpstr>
      <vt:lpstr>PowerPoint Presentation</vt:lpstr>
      <vt:lpstr>QA team: key responsibilities  </vt:lpstr>
      <vt:lpstr>PowerPoint Presentation</vt:lpstr>
    </vt:vector>
  </TitlesOfParts>
  <Company>Essex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Nicky Turp - Education Access Manager</dc:creator>
  <cp:lastModifiedBy>Pam Langmead</cp:lastModifiedBy>
  <cp:revision>19</cp:revision>
  <dcterms:created xsi:type="dcterms:W3CDTF">2025-08-26T09:55:04Z</dcterms:created>
  <dcterms:modified xsi:type="dcterms:W3CDTF">2025-10-14T13:29:11Z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0x0101009088E747E52D0B46A8DA21D516C0E3DE</vt:lpwstr>
  </property>
  <property fmtid="{D5CDD505-2E9C-101B-9397-08002B2CF9AE}" pid="3" name="MSIP_Label_39d8be9e-c8d9-4b9c-bd40-2c27cc7ea2e6_Enabled">
    <vt:lpwstr>true</vt:lpwstr>
  </property>
  <property fmtid="{D5CDD505-2E9C-101B-9397-08002B2CF9AE}" pid="4" name="MSIP_Label_39d8be9e-c8d9-4b9c-bd40-2c27cc7ea2e6_SetDate">
    <vt:lpwstr>2022-11-21T15:54:52Z</vt:lpwstr>
  </property>
  <property fmtid="{D5CDD505-2E9C-101B-9397-08002B2CF9AE}" pid="5" name="MSIP_Label_39d8be9e-c8d9-4b9c-bd40-2c27cc7ea2e6_Method">
    <vt:lpwstr>Standard</vt:lpwstr>
  </property>
  <property fmtid="{D5CDD505-2E9C-101B-9397-08002B2CF9AE}" pid="6" name="MSIP_Label_39d8be9e-c8d9-4b9c-bd40-2c27cc7ea2e6_Name">
    <vt:lpwstr>39d8be9e-c8d9-4b9c-bd40-2c27cc7ea2e6</vt:lpwstr>
  </property>
  <property fmtid="{D5CDD505-2E9C-101B-9397-08002B2CF9AE}" pid="7" name="MSIP_Label_39d8be9e-c8d9-4b9c-bd40-2c27cc7ea2e6_SiteId">
    <vt:lpwstr>a8b4324f-155c-4215-a0f1-7ed8cc9a992f</vt:lpwstr>
  </property>
  <property fmtid="{D5CDD505-2E9C-101B-9397-08002B2CF9AE}" pid="8" name="MSIP_Label_39d8be9e-c8d9-4b9c-bd40-2c27cc7ea2e6_ActionId">
    <vt:lpwstr>5715f456-9f2d-4555-ac61-58155fbe27be</vt:lpwstr>
  </property>
  <property fmtid="{D5CDD505-2E9C-101B-9397-08002B2CF9AE}" pid="9" name="MSIP_Label_39d8be9e-c8d9-4b9c-bd40-2c27cc7ea2e6_ContentBits">
    <vt:lpwstr>0</vt:lpwstr>
  </property>
  <property fmtid="{D5CDD505-2E9C-101B-9397-08002B2CF9AE}" pid="10" name="Content Subject">
    <vt:lpwstr/>
  </property>
</Properties>
</file>