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8855" r:id="rId2"/>
    <p:sldId id="260" r:id="rId3"/>
    <p:sldId id="261" r:id="rId4"/>
    <p:sldId id="273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nnifer.DellowSharp\AppData\Local\Microsoft\Olk\Attachments\ooa-80500daf-90f3-4c94-b45a-66f6c8682cb0\c44a132d012e251151ab20dae1d571b6121de3365c36e0c8cecda8be6637dd3d\KS4%20ASHE%20Summary%202808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100">
                <a:solidFill>
                  <a:sysClr val="windowText" lastClr="000000"/>
                </a:solidFill>
              </a:rPr>
              <a:t>% 9-4 English &amp; Maths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975124378109453E-2"/>
          <c:y val="0.22219788243884631"/>
          <c:w val="0.89054726368159209"/>
          <c:h val="0.559376518241901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8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58-40CA-8117-729E45D7E065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58-40CA-8117-729E45D7E065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158-40CA-8117-729E45D7E0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 data'!$E$3:$E$5</c:f>
              <c:strCache>
                <c:ptCount val="3"/>
                <c:pt idx="0">
                  <c:v>All</c:v>
                </c:pt>
                <c:pt idx="1">
                  <c:v>Disad.</c:v>
                </c:pt>
                <c:pt idx="2">
                  <c:v>Non disad.</c:v>
                </c:pt>
              </c:strCache>
            </c:strRef>
          </c:cat>
          <c:val>
            <c:numRef>
              <c:f>'Graph data'!$F$3:$F$5</c:f>
              <c:numCache>
                <c:formatCode>0.0%</c:formatCode>
                <c:ptCount val="3"/>
                <c:pt idx="0">
                  <c:v>0.65081609047680244</c:v>
                </c:pt>
                <c:pt idx="1">
                  <c:v>0.40411996364737957</c:v>
                </c:pt>
                <c:pt idx="2">
                  <c:v>0.71723350460810698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58-40CA-8117-729E45D7E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454796303"/>
        <c:axId val="1454797135"/>
      </c:barChart>
      <c:catAx>
        <c:axId val="1454796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4797135"/>
        <c:crosses val="autoZero"/>
        <c:auto val="1"/>
        <c:lblAlgn val="ctr"/>
        <c:lblOffset val="100"/>
        <c:noMultiLvlLbl val="0"/>
      </c:catAx>
      <c:valAx>
        <c:axId val="1454797135"/>
        <c:scaling>
          <c:orientation val="minMax"/>
          <c:max val="1"/>
          <c:min val="0"/>
        </c:scaling>
        <c:delete val="1"/>
        <c:axPos val="l"/>
        <c:numFmt formatCode="0.0%" sourceLinked="1"/>
        <c:majorTickMark val="out"/>
        <c:minorTickMark val="none"/>
        <c:tickLblPos val="nextTo"/>
        <c:crossAx val="14547963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A0590-8DFA-479B-5F01-F5026A65FF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64CA6-B9CD-7CDC-69E2-B54F9BB48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C5FAF-8EDA-6A17-EF4C-A5A9AB1CB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1661B-9B41-C928-5059-16C4E02D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8BF61-40AE-631B-79A6-D5EB2BCF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2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BE8F-19B2-0B1C-8B78-77BD499C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D87C46-6241-BA41-69E9-D51A017C1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CD094-242D-9613-E16C-3F63AE71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FAE4-AD39-4244-6E9C-5370B7B7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3445C-B9F0-C2F5-9A6E-1F25A2EA0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4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2F75CE-64C0-52FA-FAB3-335FE8210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B96AA-052C-DCE3-DD90-4563BC2BF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15FE4-1490-8F33-631A-9C6A5BC7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5146-42FB-D350-E452-3D0B0362A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E545B-8343-1D1E-B191-09B443943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5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75FEA-EF6C-28AD-BB9C-578190978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4ED18-547B-B18B-68FE-7EC3FB2E5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63725"/>
            <a:ext cx="7405200" cy="4149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89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EA7C4-E82A-68D2-BD63-C62CADBD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A66B0-AED2-EC73-7243-7E70CE77A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DF49B-20F8-0442-4C71-6DD7EE0D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69DB4-997C-6DE0-5802-5C8F9FA4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CD62A-7C85-8BF1-42CD-42B543740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88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17DAB-936C-E0EC-3803-6D9D0A5E2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FB064-235D-7ADD-DBF3-BCA4A601F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9453C-1C9F-F9FA-194B-00E93C5A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0A5D8-5E17-1FD9-92E6-D959A106D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6B051-F4B7-1743-FD0B-7223BB8C3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9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E81BA-94EF-2906-9A8F-27CF3B0A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07550-AC6B-202E-791F-05E2EFE44B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860A7-31AF-BFFD-F759-2B8F0FC2D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A0D62-8502-9CFC-E3BF-FFFB50804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C9303-5B10-9FD9-1650-EF495D03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42982-714D-401C-773C-9B3B5F8ED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9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EE4C-6A0B-8948-F166-3A479ACA1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5575D-81A0-9DD4-AD4E-57396F7C5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06A8C-6EF3-AEE3-F3DD-44CF8016F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CC3331-0391-F214-3E28-042D15104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8487B9-DB61-28B1-AC92-473459492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62A2F7-8C45-018E-0816-CAE8656CA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78109C-7777-4B08-DE09-6650D9A55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CFD87-5B89-E553-EFE8-7AF94E91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25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FBD64-2346-F41D-EFE8-BADE2EFD8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E8C02E-55DE-5BB9-EAB5-72AE4421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994A19-E0E5-6C6C-9C2D-160C2D60D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416C3C-162A-A012-64A8-085C17F1C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61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866C08-6458-376D-A8C1-E60834AB9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E5C8EC-0506-CAD8-75C4-9A8BDF168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26289-4F06-23C2-EE66-31A0D8BA3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22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40211-D1A6-4C28-D835-4C1E40DD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6CFDA-00D6-9A44-EF91-E8E41E3A4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ACE19-A81F-B68D-D541-7D8161FA2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F1EDF-0CD8-7013-BE93-713719875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0EB5B-4A3B-B970-6A23-C32177F4A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F3BB8-0CC7-E839-0C83-2E1B3BCE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38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1D432-0A76-D503-000D-01AE658AC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6E4FC3-7333-A610-E814-A52143914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F36E2-2493-9FE7-BF84-C14A08301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E4E91-0DB6-CEF9-7046-BEEF2D22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67F6F-0952-7402-6B28-1BE0C410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5A5F7-CAF7-23EF-0D89-D901D15FA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03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213427-9155-84B0-ADA0-1B03FA390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33105-D176-FC05-75CB-F8629E7AA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FE4E9-3D84-0BF1-A5A6-3DCDB9605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69F60D-401B-4465-8219-98C27B15B837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F0761-01D9-963C-7D1C-9B773B874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6974-D917-AE30-296F-5C9C6A213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CBDAE-9396-4A54-A1D3-5FAD571ECD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21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g"/><Relationship Id="rId5" Type="http://schemas.openxmlformats.org/officeDocument/2006/relationships/image" Target="../media/image2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24FA1-D556-A130-6600-0A2FFF5EB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38400"/>
            <a:ext cx="11594938" cy="640464"/>
          </a:xfrm>
          <a:solidFill>
            <a:srgbClr val="004899"/>
          </a:solidFill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Attendance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4E3F4C-A958-F6F8-5CED-1951FDAD4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0543" y="244702"/>
            <a:ext cx="1069628" cy="50437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61BA8B-2A0A-65CA-76DC-CBE0102BC410}"/>
              </a:ext>
            </a:extLst>
          </p:cNvPr>
          <p:cNvCxnSpPr>
            <a:cxnSpLocks/>
          </p:cNvCxnSpPr>
          <p:nvPr/>
        </p:nvCxnSpPr>
        <p:spPr>
          <a:xfrm>
            <a:off x="0" y="8754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0B2131B-7DDE-4C6F-C731-C50BA6533E58}"/>
              </a:ext>
            </a:extLst>
          </p:cNvPr>
          <p:cNvCxnSpPr>
            <a:cxnSpLocks/>
          </p:cNvCxnSpPr>
          <p:nvPr/>
        </p:nvCxnSpPr>
        <p:spPr>
          <a:xfrm>
            <a:off x="0" y="916113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1A30CEDC-516D-CC19-8D6B-D50BFCBDEE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AE15DE-DD36-00BD-6236-F45A280332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005" y="1311243"/>
            <a:ext cx="9707592" cy="5459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3DF1029-DF66-E383-4D4D-44B15DDB80D2}"/>
              </a:ext>
            </a:extLst>
          </p:cNvPr>
          <p:cNvSpPr txBox="1"/>
          <p:nvPr/>
        </p:nvSpPr>
        <p:spPr>
          <a:xfrm>
            <a:off x="10492597" y="1744677"/>
            <a:ext cx="724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Essex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809CB2-63D8-10D0-5015-2BE82805E2F1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59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9521-384A-480B-A08C-C0B65F6A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542" y="47013"/>
            <a:ext cx="7405200" cy="1065091"/>
          </a:xfrm>
        </p:spPr>
        <p:txBody>
          <a:bodyPr>
            <a:normAutofit fontScale="90000"/>
          </a:bodyPr>
          <a:lstStyle/>
          <a:p>
            <a:r>
              <a:rPr lang="en-GB" dirty="0"/>
              <a:t>Good Level of Development - GLD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9523BE-739B-DA1F-D9D1-2BC394C533FF}"/>
              </a:ext>
            </a:extLst>
          </p:cNvPr>
          <p:cNvSpPr txBox="1"/>
          <p:nvPr/>
        </p:nvSpPr>
        <p:spPr>
          <a:xfrm>
            <a:off x="1332024" y="1112104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2024/25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17D6AD-CE2A-F8EF-A455-BC4735CC6DF6}"/>
              </a:ext>
            </a:extLst>
          </p:cNvPr>
          <p:cNvSpPr txBox="1"/>
          <p:nvPr/>
        </p:nvSpPr>
        <p:spPr>
          <a:xfrm>
            <a:off x="9360464" y="1112104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2022/23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3199C0-3CF6-F2BB-BC24-EBA6D2E73850}"/>
              </a:ext>
            </a:extLst>
          </p:cNvPr>
          <p:cNvSpPr txBox="1"/>
          <p:nvPr/>
        </p:nvSpPr>
        <p:spPr>
          <a:xfrm>
            <a:off x="5247736" y="1092210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2023/24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29C7EE0-A9F9-2B78-7EC2-E1FC8653D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539" y="1673524"/>
            <a:ext cx="2902767" cy="484804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F1981D6-5F7C-62A2-3E71-F141ABCE7C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142" y="1621765"/>
            <a:ext cx="2960984" cy="495156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F7892A-E4C3-F5A1-BB94-1AC696E50C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1115" y="1621765"/>
            <a:ext cx="2953563" cy="49515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5EFEF39-2BAE-7D07-3828-43CE58089AF6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9ED64F6F-2ACF-39F3-1F84-BC601859AA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16C63D-381F-6F84-9927-FFC0D7469E65}"/>
              </a:ext>
            </a:extLst>
          </p:cNvPr>
          <p:cNvCxnSpPr/>
          <p:nvPr/>
        </p:nvCxnSpPr>
        <p:spPr>
          <a:xfrm flipV="1">
            <a:off x="7101840" y="1621765"/>
            <a:ext cx="0" cy="42039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FE3F9BF-4F50-3382-B582-F5427BCA5180}"/>
              </a:ext>
            </a:extLst>
          </p:cNvPr>
          <p:cNvCxnSpPr/>
          <p:nvPr/>
        </p:nvCxnSpPr>
        <p:spPr>
          <a:xfrm flipV="1">
            <a:off x="3027680" y="1673524"/>
            <a:ext cx="0" cy="42039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332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20543-2668-2B31-31A2-DFDD593CB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09" y="34402"/>
            <a:ext cx="7405200" cy="1065091"/>
          </a:xfrm>
        </p:spPr>
        <p:txBody>
          <a:bodyPr/>
          <a:lstStyle/>
          <a:p>
            <a:r>
              <a:rPr lang="en-GB" dirty="0"/>
              <a:t>GLD – Learning Goals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B6E489-D4CB-A0AD-8EB7-275DC428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16" y="1464574"/>
            <a:ext cx="6413247" cy="43735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0449EA-1321-1912-25EE-446CB02CCE3A}"/>
              </a:ext>
            </a:extLst>
          </p:cNvPr>
          <p:cNvSpPr txBox="1"/>
          <p:nvPr/>
        </p:nvSpPr>
        <p:spPr>
          <a:xfrm>
            <a:off x="6821050" y="789316"/>
            <a:ext cx="5172543" cy="20148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Writing is the only learning goal that is under 75% achieving </a:t>
            </a:r>
            <a:r>
              <a:rPr kumimoji="0" lang="en-GB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has been since 2022.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Word Reading, Number, Comprehension and Speaking have seen increases year on year.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D1D5F7-36A5-CAAB-5E93-6BCC7D55C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054" y="3294684"/>
            <a:ext cx="5060533" cy="299636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53879DC-1886-F4EF-C724-237039E783EC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CCCEDA2B-6A41-208C-2D91-C9A565A014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9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4314CF-1E61-0F71-5A33-0CF384A93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735" y="92181"/>
            <a:ext cx="7405200" cy="1065091"/>
          </a:xfrm>
        </p:spPr>
        <p:txBody>
          <a:bodyPr/>
          <a:lstStyle/>
          <a:p>
            <a:r>
              <a:rPr lang="en-GB" dirty="0"/>
              <a:t>Phonics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737E97-965A-E9C2-2F5C-C46BA1BB5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1436" y="18905"/>
            <a:ext cx="5240564" cy="29340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9B5B9C-EF0C-5391-501F-10C09012551C}"/>
              </a:ext>
            </a:extLst>
          </p:cNvPr>
          <p:cNvSpPr txBox="1"/>
          <p:nvPr/>
        </p:nvSpPr>
        <p:spPr>
          <a:xfrm>
            <a:off x="3143654" y="1172029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2023/24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0FDE21-8CB0-9554-1814-1FD0DB1B5201}"/>
              </a:ext>
            </a:extLst>
          </p:cNvPr>
          <p:cNvSpPr txBox="1"/>
          <p:nvPr/>
        </p:nvSpPr>
        <p:spPr>
          <a:xfrm>
            <a:off x="1014750" y="1172029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2024/25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ED6F88-83B9-6ED5-B314-8D4A235A5F3E}"/>
              </a:ext>
            </a:extLst>
          </p:cNvPr>
          <p:cNvSpPr txBox="1"/>
          <p:nvPr/>
        </p:nvSpPr>
        <p:spPr>
          <a:xfrm>
            <a:off x="5397576" y="1172029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2022/23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6C4256-1C48-8159-24C5-39E670AB1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038" y="1691150"/>
            <a:ext cx="1295581" cy="74305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0A2B25-CFE4-1440-5C02-AEEBBFE52B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8236" y="1620601"/>
            <a:ext cx="1314633" cy="76210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7BBD781-CBD6-430B-078D-0E235F8083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394" y="1656366"/>
            <a:ext cx="1324160" cy="7430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3D6588F-E927-0CCF-9DBD-47F00FD7BE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040" y="2639569"/>
            <a:ext cx="1749985" cy="325358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875EC0A-E4A8-78EB-F975-C68FA315ED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67840" y="2589018"/>
            <a:ext cx="1795424" cy="331287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D20301D-5870-B5F4-9712-53D14843ED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5407" y="2547779"/>
            <a:ext cx="1708134" cy="32886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19AC7E6-A39B-1232-0328-8B5280934B77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" name="Picture 2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F660C538-B51D-AB11-5FFD-60AB7E1C44E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24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AC2A1-1188-C980-E3E1-74C5F7CAF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CA17F-D121-EB03-DBDC-85E6D269E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35" y="152410"/>
            <a:ext cx="7405200" cy="1065091"/>
          </a:xfrm>
        </p:spPr>
        <p:txBody>
          <a:bodyPr/>
          <a:lstStyle/>
          <a:p>
            <a:r>
              <a:rPr lang="en-GB" dirty="0"/>
              <a:t>KS2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ACF7EA-122F-ACE5-33BB-B41821027984}"/>
              </a:ext>
            </a:extLst>
          </p:cNvPr>
          <p:cNvSpPr txBox="1"/>
          <p:nvPr/>
        </p:nvSpPr>
        <p:spPr>
          <a:xfrm>
            <a:off x="717404" y="1134639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2024/25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63D459-0ADC-B248-6D37-9738338EE209}"/>
              </a:ext>
            </a:extLst>
          </p:cNvPr>
          <p:cNvSpPr txBox="1"/>
          <p:nvPr/>
        </p:nvSpPr>
        <p:spPr>
          <a:xfrm>
            <a:off x="4980785" y="1162838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2022/23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31DA7C-46E0-D39E-B5AA-D226387B2984}"/>
              </a:ext>
            </a:extLst>
          </p:cNvPr>
          <p:cNvSpPr txBox="1"/>
          <p:nvPr/>
        </p:nvSpPr>
        <p:spPr>
          <a:xfrm>
            <a:off x="2711749" y="1162838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2023/24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D71288-994D-0E17-E369-F2902B13B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35" y="1587260"/>
            <a:ext cx="2164735" cy="50550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D94E4A-8E20-2F28-A95B-AF29ED056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1669" y="1587148"/>
            <a:ext cx="2080844" cy="50551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D58CA6E-E84E-6074-1FCB-1BEBCD6B14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2513" y="1489673"/>
            <a:ext cx="2200339" cy="52103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EC9E94-46D2-EAE4-E98E-B0B2B5683B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5522" y="152410"/>
            <a:ext cx="5029458" cy="288697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8F958FF-9F8F-355F-DAA1-DF42E53E9FA0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0BDA5B2B-02B9-C57D-4010-B51DEFDB37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9CCDA-1F62-4E00-5AD7-8853F7677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AF09-9036-6600-5509-95EEBBE1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37" y="99197"/>
            <a:ext cx="7405200" cy="1065091"/>
          </a:xfrm>
        </p:spPr>
        <p:txBody>
          <a:bodyPr/>
          <a:lstStyle/>
          <a:p>
            <a:r>
              <a:rPr lang="en-GB" dirty="0"/>
              <a:t>KS4 (provisional)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AD3742-6466-220B-CE17-21B82F0DFBFE}"/>
              </a:ext>
            </a:extLst>
          </p:cNvPr>
          <p:cNvSpPr txBox="1"/>
          <p:nvPr/>
        </p:nvSpPr>
        <p:spPr>
          <a:xfrm>
            <a:off x="1409699" y="1117386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2024/25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23F380-A767-1276-D466-D4E5930AF720}"/>
              </a:ext>
            </a:extLst>
          </p:cNvPr>
          <p:cNvSpPr txBox="1"/>
          <p:nvPr/>
        </p:nvSpPr>
        <p:spPr>
          <a:xfrm>
            <a:off x="9360464" y="1112104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2022/23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5687D5-8C7B-253E-BF44-32AB7CF503EA}"/>
              </a:ext>
            </a:extLst>
          </p:cNvPr>
          <p:cNvSpPr txBox="1"/>
          <p:nvPr/>
        </p:nvSpPr>
        <p:spPr>
          <a:xfrm>
            <a:off x="5247736" y="1092210"/>
            <a:ext cx="1043796" cy="3138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134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2023/24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43CD0D-C4B5-C02B-B3B9-AF84C1097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666" y="1523531"/>
            <a:ext cx="1707353" cy="50205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EFE7231-7BB8-F663-8A45-60EA199A7B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1639" y="1425999"/>
            <a:ext cx="1701445" cy="5184475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E9401DC-7361-46C1-96B1-AF453132D04E}"/>
              </a:ext>
            </a:extLst>
          </p:cNvPr>
          <p:cNvGraphicFramePr>
            <a:graphicFrameLocks/>
          </p:cNvGraphicFramePr>
          <p:nvPr/>
        </p:nvGraphicFramePr>
        <p:xfrm>
          <a:off x="730729" y="1523531"/>
          <a:ext cx="2552700" cy="173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4B32D04-9577-C05E-6A83-97BA5013D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062" y="3194516"/>
            <a:ext cx="2918835" cy="35597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46C1F87-A876-6FC1-8635-D1ED138DA6D2}"/>
              </a:ext>
            </a:extLst>
          </p:cNvPr>
          <p:cNvSpPr/>
          <p:nvPr/>
        </p:nvSpPr>
        <p:spPr>
          <a:xfrm>
            <a:off x="0" y="0"/>
            <a:ext cx="276226" cy="6858000"/>
          </a:xfrm>
          <a:prstGeom prst="rect">
            <a:avLst/>
          </a:prstGeom>
          <a:solidFill>
            <a:srgbClr val="E60000"/>
          </a:solidFill>
          <a:ln>
            <a:solidFill>
              <a:srgbClr val="E6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 descr="A red and white logo&#10;&#10;Description automatically generated with medium confidence">
            <a:extLst>
              <a:ext uri="{FF2B5EF4-FFF2-40B4-BE49-F238E27FC236}">
                <a16:creationId xmlns:a16="http://schemas.microsoft.com/office/drawing/2014/main" id="{8D8DD890-F531-1C0E-E812-407B65AB56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759" y="6192456"/>
            <a:ext cx="743579" cy="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090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Attendance</vt:lpstr>
      <vt:lpstr>Good Level of Development - GLD</vt:lpstr>
      <vt:lpstr>GLD – Learning Goals</vt:lpstr>
      <vt:lpstr>Phonics</vt:lpstr>
      <vt:lpstr>KS2</vt:lpstr>
      <vt:lpstr>KS4 (provisional)</vt:lpstr>
    </vt:vector>
  </TitlesOfParts>
  <Company>Essex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Kershaw - Director: Education</dc:creator>
  <cp:lastModifiedBy>Pam Langmead</cp:lastModifiedBy>
  <cp:revision>1</cp:revision>
  <dcterms:created xsi:type="dcterms:W3CDTF">2025-10-02T10:59:41Z</dcterms:created>
  <dcterms:modified xsi:type="dcterms:W3CDTF">2025-10-14T13:30:59Z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2025-10-02T10:59:51Z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a95332f4-002b-4129-9ca2-04fd35e222f7</vt:lpwstr>
  </property>
  <property fmtid="{D5CDD505-2E9C-101B-9397-08002B2CF9AE}" pid="8" name="MSIP_Label_39d8be9e-c8d9-4b9c-bd40-2c27cc7ea2e6_ContentBits">
    <vt:lpwstr>0</vt:lpwstr>
  </property>
  <property fmtid="{D5CDD505-2E9C-101B-9397-08002B2CF9AE}" pid="9" name="MSIP_Label_39d8be9e-c8d9-4b9c-bd40-2c27cc7ea2e6_Tag">
    <vt:lpwstr>10, 3, 0, 1</vt:lpwstr>
  </property>
</Properties>
</file>