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98" r:id="rId2"/>
    <p:sldMasterId id="2147483707" r:id="rId3"/>
  </p:sldMasterIdLst>
  <p:notesMasterIdLst>
    <p:notesMasterId r:id="rId38"/>
  </p:notesMasterIdLst>
  <p:handoutMasterIdLst>
    <p:handoutMasterId r:id="rId39"/>
  </p:handoutMasterIdLst>
  <p:sldIdLst>
    <p:sldId id="256" r:id="rId4"/>
    <p:sldId id="261" r:id="rId5"/>
    <p:sldId id="285" r:id="rId6"/>
    <p:sldId id="263" r:id="rId7"/>
    <p:sldId id="301" r:id="rId8"/>
    <p:sldId id="262" r:id="rId9"/>
    <p:sldId id="266" r:id="rId10"/>
    <p:sldId id="267" r:id="rId11"/>
    <p:sldId id="269" r:id="rId12"/>
    <p:sldId id="270" r:id="rId13"/>
    <p:sldId id="272" r:id="rId14"/>
    <p:sldId id="273" r:id="rId15"/>
    <p:sldId id="274" r:id="rId16"/>
    <p:sldId id="275" r:id="rId17"/>
    <p:sldId id="276" r:id="rId18"/>
    <p:sldId id="286" r:id="rId19"/>
    <p:sldId id="277" r:id="rId20"/>
    <p:sldId id="278" r:id="rId21"/>
    <p:sldId id="279" r:id="rId22"/>
    <p:sldId id="280" r:id="rId23"/>
    <p:sldId id="281" r:id="rId24"/>
    <p:sldId id="287" r:id="rId25"/>
    <p:sldId id="290" r:id="rId26"/>
    <p:sldId id="291" r:id="rId27"/>
    <p:sldId id="292" r:id="rId28"/>
    <p:sldId id="293" r:id="rId29"/>
    <p:sldId id="294" r:id="rId30"/>
    <p:sldId id="295" r:id="rId31"/>
    <p:sldId id="296" r:id="rId32"/>
    <p:sldId id="297" r:id="rId33"/>
    <p:sldId id="298" r:id="rId34"/>
    <p:sldId id="299" r:id="rId35"/>
    <p:sldId id="300" r:id="rId36"/>
    <p:sldId id="288" r:id="rId37"/>
  </p:sldIdLst>
  <p:sldSz cx="9144000" cy="6858000" type="screen4x3"/>
  <p:notesSz cx="6797675" cy="987425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autoAdjust="0"/>
  </p:normalViewPr>
  <p:slideViewPr>
    <p:cSldViewPr>
      <p:cViewPr varScale="1">
        <p:scale>
          <a:sx n="116" d="100"/>
          <a:sy n="116"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FF05F-218C-4985-9A78-A25EF623C9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F4DB8E6-5D91-48C0-B851-1130BA89E98F}">
      <dgm:prSet phldrT="[Text]"/>
      <dgm:spPr/>
      <dgm:t>
        <a:bodyPr/>
        <a:lstStyle/>
        <a:p>
          <a:r>
            <a:rPr lang="en-GB" dirty="0" smtClean="0"/>
            <a:t>GROW</a:t>
          </a:r>
          <a:endParaRPr lang="en-GB" dirty="0"/>
        </a:p>
      </dgm:t>
    </dgm:pt>
    <dgm:pt modelId="{2A4CBA66-F3C6-4BD4-B08A-A31DDD0A71BE}" type="parTrans" cxnId="{C2FDE285-B47C-44F4-B456-C3759FB36898}">
      <dgm:prSet/>
      <dgm:spPr/>
      <dgm:t>
        <a:bodyPr/>
        <a:lstStyle/>
        <a:p>
          <a:endParaRPr lang="en-GB"/>
        </a:p>
      </dgm:t>
    </dgm:pt>
    <dgm:pt modelId="{C0F1FF7B-FB4B-4607-920E-5A01DA1FD43F}" type="sibTrans" cxnId="{C2FDE285-B47C-44F4-B456-C3759FB36898}">
      <dgm:prSet/>
      <dgm:spPr/>
      <dgm:t>
        <a:bodyPr/>
        <a:lstStyle/>
        <a:p>
          <a:endParaRPr lang="en-GB"/>
        </a:p>
      </dgm:t>
    </dgm:pt>
    <dgm:pt modelId="{79C4EA51-DAE4-476D-B7EA-DA017B3D87D8}">
      <dgm:prSet phldrT="[Text]"/>
      <dgm:spPr>
        <a:solidFill>
          <a:srgbClr val="F3CF45"/>
        </a:solidFill>
      </dgm:spPr>
      <dgm:t>
        <a:bodyPr/>
        <a:lstStyle/>
        <a:p>
          <a:r>
            <a:rPr lang="en-GB" dirty="0" smtClean="0">
              <a:solidFill>
                <a:schemeClr val="tx1"/>
              </a:solidFill>
            </a:rPr>
            <a:t>NEECA</a:t>
          </a:r>
          <a:endParaRPr lang="en-GB" dirty="0">
            <a:solidFill>
              <a:schemeClr val="tx1"/>
            </a:solidFill>
          </a:endParaRPr>
        </a:p>
      </dgm:t>
    </dgm:pt>
    <dgm:pt modelId="{ADE4D6C1-C344-437D-A306-496779AE70E6}" type="parTrans" cxnId="{3CBA1D64-020B-4498-AE2D-BEB415ECA794}">
      <dgm:prSet/>
      <dgm:spPr/>
      <dgm:t>
        <a:bodyPr/>
        <a:lstStyle/>
        <a:p>
          <a:endParaRPr lang="en-GB"/>
        </a:p>
      </dgm:t>
    </dgm:pt>
    <dgm:pt modelId="{4FBC24F4-D89C-4CB4-8352-0E132F211FE4}" type="sibTrans" cxnId="{3CBA1D64-020B-4498-AE2D-BEB415ECA794}">
      <dgm:prSet/>
      <dgm:spPr/>
      <dgm:t>
        <a:bodyPr/>
        <a:lstStyle/>
        <a:p>
          <a:endParaRPr lang="en-GB"/>
        </a:p>
      </dgm:t>
    </dgm:pt>
    <dgm:pt modelId="{9493FCD4-4772-4A1A-ACA3-DC1A8B6F5628}">
      <dgm:prSet phldrT="[Text]"/>
      <dgm:spPr>
        <a:solidFill>
          <a:schemeClr val="bg1">
            <a:lumMod val="85000"/>
          </a:schemeClr>
        </a:solidFill>
      </dgm:spPr>
      <dgm:t>
        <a:bodyPr/>
        <a:lstStyle/>
        <a:p>
          <a:r>
            <a:rPr lang="en-GB" dirty="0" smtClean="0">
              <a:solidFill>
                <a:schemeClr val="tx1"/>
              </a:solidFill>
            </a:rPr>
            <a:t>Wells Park</a:t>
          </a:r>
          <a:endParaRPr lang="en-GB" dirty="0">
            <a:solidFill>
              <a:schemeClr val="tx1"/>
            </a:solidFill>
          </a:endParaRPr>
        </a:p>
      </dgm:t>
    </dgm:pt>
    <dgm:pt modelId="{B44D1CE3-4DF5-414D-9CC9-4DE24F63CE6D}" type="parTrans" cxnId="{4E09102F-A52B-424E-B0DA-93B8E4B28B60}">
      <dgm:prSet/>
      <dgm:spPr/>
      <dgm:t>
        <a:bodyPr/>
        <a:lstStyle/>
        <a:p>
          <a:endParaRPr lang="en-GB"/>
        </a:p>
      </dgm:t>
    </dgm:pt>
    <dgm:pt modelId="{58BC9C15-4AD9-481E-A649-3DF2BF9148EA}" type="sibTrans" cxnId="{4E09102F-A52B-424E-B0DA-93B8E4B28B60}">
      <dgm:prSet/>
      <dgm:spPr/>
      <dgm:t>
        <a:bodyPr/>
        <a:lstStyle/>
        <a:p>
          <a:endParaRPr lang="en-GB"/>
        </a:p>
      </dgm:t>
    </dgm:pt>
    <dgm:pt modelId="{CFC0A0EF-0A66-4505-B20E-6E7C0075EC74}">
      <dgm:prSet phldrT="[Text]"/>
      <dgm:spPr>
        <a:solidFill>
          <a:schemeClr val="accent6">
            <a:lumMod val="40000"/>
            <a:lumOff val="60000"/>
          </a:schemeClr>
        </a:solidFill>
      </dgm:spPr>
      <dgm:t>
        <a:bodyPr/>
        <a:lstStyle/>
        <a:p>
          <a:r>
            <a:rPr lang="en-GB" dirty="0" smtClean="0">
              <a:solidFill>
                <a:schemeClr val="tx1"/>
              </a:solidFill>
            </a:rPr>
            <a:t>School referral</a:t>
          </a:r>
          <a:endParaRPr lang="en-GB" dirty="0">
            <a:solidFill>
              <a:schemeClr val="tx1"/>
            </a:solidFill>
          </a:endParaRPr>
        </a:p>
      </dgm:t>
    </dgm:pt>
    <dgm:pt modelId="{D5BFD1A7-E9B4-4D1D-B44D-26AA13B45A94}" type="parTrans" cxnId="{492BA47B-92D9-43E4-B35D-0074CEBBDE67}">
      <dgm:prSet/>
      <dgm:spPr/>
      <dgm:t>
        <a:bodyPr/>
        <a:lstStyle/>
        <a:p>
          <a:endParaRPr lang="en-GB"/>
        </a:p>
      </dgm:t>
    </dgm:pt>
    <dgm:pt modelId="{9E0D4AFD-98D2-4B18-AAC7-22360546172D}" type="sibTrans" cxnId="{492BA47B-92D9-43E4-B35D-0074CEBBDE67}">
      <dgm:prSet/>
      <dgm:spPr/>
      <dgm:t>
        <a:bodyPr/>
        <a:lstStyle/>
        <a:p>
          <a:endParaRPr lang="en-GB"/>
        </a:p>
      </dgm:t>
    </dgm:pt>
    <dgm:pt modelId="{0BF6D57D-D65E-48A0-ABFC-6A9A357D4523}">
      <dgm:prSet/>
      <dgm:spPr>
        <a:solidFill>
          <a:schemeClr val="bg2">
            <a:lumMod val="60000"/>
            <a:lumOff val="40000"/>
          </a:schemeClr>
        </a:solidFill>
      </dgm:spPr>
      <dgm:t>
        <a:bodyPr/>
        <a:lstStyle/>
        <a:p>
          <a:r>
            <a:rPr lang="en-GB" dirty="0" smtClean="0">
              <a:solidFill>
                <a:schemeClr val="tx1"/>
              </a:solidFill>
            </a:rPr>
            <a:t>SAS</a:t>
          </a:r>
          <a:endParaRPr lang="en-GB" dirty="0">
            <a:solidFill>
              <a:schemeClr val="tx1"/>
            </a:solidFill>
          </a:endParaRPr>
        </a:p>
      </dgm:t>
    </dgm:pt>
    <dgm:pt modelId="{9F6090CB-71E8-496B-8DDD-EF5E5616E57F}" type="parTrans" cxnId="{1AC79DD5-2CBF-4388-8564-E00CD44103A8}">
      <dgm:prSet/>
      <dgm:spPr/>
      <dgm:t>
        <a:bodyPr/>
        <a:lstStyle/>
        <a:p>
          <a:endParaRPr lang="en-GB"/>
        </a:p>
      </dgm:t>
    </dgm:pt>
    <dgm:pt modelId="{5BA7D56D-ECFF-4C70-913E-ECBE2D296146}" type="sibTrans" cxnId="{1AC79DD5-2CBF-4388-8564-E00CD44103A8}">
      <dgm:prSet/>
      <dgm:spPr/>
      <dgm:t>
        <a:bodyPr/>
        <a:lstStyle/>
        <a:p>
          <a:endParaRPr lang="en-GB"/>
        </a:p>
      </dgm:t>
    </dgm:pt>
    <dgm:pt modelId="{AEE3D4D4-9AA3-4FC3-B692-7732D778AE9B}" type="pres">
      <dgm:prSet presAssocID="{F01FF05F-218C-4985-9A78-A25EF623C957}" presName="cycle" presStyleCnt="0">
        <dgm:presLayoutVars>
          <dgm:chMax val="1"/>
          <dgm:dir/>
          <dgm:animLvl val="ctr"/>
          <dgm:resizeHandles val="exact"/>
        </dgm:presLayoutVars>
      </dgm:prSet>
      <dgm:spPr/>
      <dgm:t>
        <a:bodyPr/>
        <a:lstStyle/>
        <a:p>
          <a:endParaRPr lang="en-GB"/>
        </a:p>
      </dgm:t>
    </dgm:pt>
    <dgm:pt modelId="{92B110BA-267A-409D-9E20-5F532F0BCA07}" type="pres">
      <dgm:prSet presAssocID="{1F4DB8E6-5D91-48C0-B851-1130BA89E98F}" presName="centerShape" presStyleLbl="node0" presStyleIdx="0" presStyleCnt="1"/>
      <dgm:spPr/>
      <dgm:t>
        <a:bodyPr/>
        <a:lstStyle/>
        <a:p>
          <a:endParaRPr lang="en-GB"/>
        </a:p>
      </dgm:t>
    </dgm:pt>
    <dgm:pt modelId="{C35AE206-DD7A-4971-8859-F75C13EEC18C}" type="pres">
      <dgm:prSet presAssocID="{ADE4D6C1-C344-437D-A306-496779AE70E6}" presName="parTrans" presStyleLbl="bgSibTrans2D1" presStyleIdx="0" presStyleCnt="4"/>
      <dgm:spPr/>
      <dgm:t>
        <a:bodyPr/>
        <a:lstStyle/>
        <a:p>
          <a:endParaRPr lang="en-GB"/>
        </a:p>
      </dgm:t>
    </dgm:pt>
    <dgm:pt modelId="{1E181B38-8EF3-46BC-8480-B233DFAA547A}" type="pres">
      <dgm:prSet presAssocID="{79C4EA51-DAE4-476D-B7EA-DA017B3D87D8}" presName="node" presStyleLbl="node1" presStyleIdx="0" presStyleCnt="4">
        <dgm:presLayoutVars>
          <dgm:bulletEnabled val="1"/>
        </dgm:presLayoutVars>
      </dgm:prSet>
      <dgm:spPr/>
      <dgm:t>
        <a:bodyPr/>
        <a:lstStyle/>
        <a:p>
          <a:endParaRPr lang="en-GB"/>
        </a:p>
      </dgm:t>
    </dgm:pt>
    <dgm:pt modelId="{E7489D4A-B052-4C3C-AFAA-0E89F03FF417}" type="pres">
      <dgm:prSet presAssocID="{9F6090CB-71E8-496B-8DDD-EF5E5616E57F}" presName="parTrans" presStyleLbl="bgSibTrans2D1" presStyleIdx="1" presStyleCnt="4"/>
      <dgm:spPr/>
      <dgm:t>
        <a:bodyPr/>
        <a:lstStyle/>
        <a:p>
          <a:endParaRPr lang="en-GB"/>
        </a:p>
      </dgm:t>
    </dgm:pt>
    <dgm:pt modelId="{81332E99-D814-40BD-9D3F-9CC55D0BDB6D}" type="pres">
      <dgm:prSet presAssocID="{0BF6D57D-D65E-48A0-ABFC-6A9A357D4523}" presName="node" presStyleLbl="node1" presStyleIdx="1" presStyleCnt="4">
        <dgm:presLayoutVars>
          <dgm:bulletEnabled val="1"/>
        </dgm:presLayoutVars>
      </dgm:prSet>
      <dgm:spPr/>
      <dgm:t>
        <a:bodyPr/>
        <a:lstStyle/>
        <a:p>
          <a:endParaRPr lang="en-GB"/>
        </a:p>
      </dgm:t>
    </dgm:pt>
    <dgm:pt modelId="{AC470D3F-DD95-4AF5-A066-CF241FFEE8E7}" type="pres">
      <dgm:prSet presAssocID="{B44D1CE3-4DF5-414D-9CC9-4DE24F63CE6D}" presName="parTrans" presStyleLbl="bgSibTrans2D1" presStyleIdx="2" presStyleCnt="4"/>
      <dgm:spPr/>
      <dgm:t>
        <a:bodyPr/>
        <a:lstStyle/>
        <a:p>
          <a:endParaRPr lang="en-GB"/>
        </a:p>
      </dgm:t>
    </dgm:pt>
    <dgm:pt modelId="{E5A961C6-3B2A-4D84-A1FD-C0378FD3F576}" type="pres">
      <dgm:prSet presAssocID="{9493FCD4-4772-4A1A-ACA3-DC1A8B6F5628}" presName="node" presStyleLbl="node1" presStyleIdx="2" presStyleCnt="4">
        <dgm:presLayoutVars>
          <dgm:bulletEnabled val="1"/>
        </dgm:presLayoutVars>
      </dgm:prSet>
      <dgm:spPr/>
      <dgm:t>
        <a:bodyPr/>
        <a:lstStyle/>
        <a:p>
          <a:endParaRPr lang="en-GB"/>
        </a:p>
      </dgm:t>
    </dgm:pt>
    <dgm:pt modelId="{17A87250-058D-47D7-AFC3-F0BA6C258259}" type="pres">
      <dgm:prSet presAssocID="{D5BFD1A7-E9B4-4D1D-B44D-26AA13B45A94}" presName="parTrans" presStyleLbl="bgSibTrans2D1" presStyleIdx="3" presStyleCnt="4"/>
      <dgm:spPr/>
      <dgm:t>
        <a:bodyPr/>
        <a:lstStyle/>
        <a:p>
          <a:endParaRPr lang="en-GB"/>
        </a:p>
      </dgm:t>
    </dgm:pt>
    <dgm:pt modelId="{84FD21A6-C2BC-4428-A825-8D3D555C30C3}" type="pres">
      <dgm:prSet presAssocID="{CFC0A0EF-0A66-4505-B20E-6E7C0075EC74}" presName="node" presStyleLbl="node1" presStyleIdx="3" presStyleCnt="4">
        <dgm:presLayoutVars>
          <dgm:bulletEnabled val="1"/>
        </dgm:presLayoutVars>
      </dgm:prSet>
      <dgm:spPr/>
      <dgm:t>
        <a:bodyPr/>
        <a:lstStyle/>
        <a:p>
          <a:endParaRPr lang="en-GB"/>
        </a:p>
      </dgm:t>
    </dgm:pt>
  </dgm:ptLst>
  <dgm:cxnLst>
    <dgm:cxn modelId="{C2FDE285-B47C-44F4-B456-C3759FB36898}" srcId="{F01FF05F-218C-4985-9A78-A25EF623C957}" destId="{1F4DB8E6-5D91-48C0-B851-1130BA89E98F}" srcOrd="0" destOrd="0" parTransId="{2A4CBA66-F3C6-4BD4-B08A-A31DDD0A71BE}" sibTransId="{C0F1FF7B-FB4B-4607-920E-5A01DA1FD43F}"/>
    <dgm:cxn modelId="{3CBA1D64-020B-4498-AE2D-BEB415ECA794}" srcId="{1F4DB8E6-5D91-48C0-B851-1130BA89E98F}" destId="{79C4EA51-DAE4-476D-B7EA-DA017B3D87D8}" srcOrd="0" destOrd="0" parTransId="{ADE4D6C1-C344-437D-A306-496779AE70E6}" sibTransId="{4FBC24F4-D89C-4CB4-8352-0E132F211FE4}"/>
    <dgm:cxn modelId="{F4AEF1C3-27A3-417B-BD1F-46A6F8B6E587}" type="presOf" srcId="{CFC0A0EF-0A66-4505-B20E-6E7C0075EC74}" destId="{84FD21A6-C2BC-4428-A825-8D3D555C30C3}" srcOrd="0" destOrd="0" presId="urn:microsoft.com/office/officeart/2005/8/layout/radial4"/>
    <dgm:cxn modelId="{6A25CF84-8BA7-4D99-A67C-2752816F7660}" type="presOf" srcId="{ADE4D6C1-C344-437D-A306-496779AE70E6}" destId="{C35AE206-DD7A-4971-8859-F75C13EEC18C}" srcOrd="0" destOrd="0" presId="urn:microsoft.com/office/officeart/2005/8/layout/radial4"/>
    <dgm:cxn modelId="{8D2EF8F4-32C7-40EF-B55D-CD54D736D156}" type="presOf" srcId="{B44D1CE3-4DF5-414D-9CC9-4DE24F63CE6D}" destId="{AC470D3F-DD95-4AF5-A066-CF241FFEE8E7}" srcOrd="0" destOrd="0" presId="urn:microsoft.com/office/officeart/2005/8/layout/radial4"/>
    <dgm:cxn modelId="{56E2F216-2F92-42DE-BF56-3CF3F852600C}" type="presOf" srcId="{D5BFD1A7-E9B4-4D1D-B44D-26AA13B45A94}" destId="{17A87250-058D-47D7-AFC3-F0BA6C258259}" srcOrd="0" destOrd="0" presId="urn:microsoft.com/office/officeart/2005/8/layout/radial4"/>
    <dgm:cxn modelId="{1AC79DD5-2CBF-4388-8564-E00CD44103A8}" srcId="{1F4DB8E6-5D91-48C0-B851-1130BA89E98F}" destId="{0BF6D57D-D65E-48A0-ABFC-6A9A357D4523}" srcOrd="1" destOrd="0" parTransId="{9F6090CB-71E8-496B-8DDD-EF5E5616E57F}" sibTransId="{5BA7D56D-ECFF-4C70-913E-ECBE2D296146}"/>
    <dgm:cxn modelId="{57322C7E-2C0D-4144-B8D2-E56BA19CEBA3}" type="presOf" srcId="{9493FCD4-4772-4A1A-ACA3-DC1A8B6F5628}" destId="{E5A961C6-3B2A-4D84-A1FD-C0378FD3F576}" srcOrd="0" destOrd="0" presId="urn:microsoft.com/office/officeart/2005/8/layout/radial4"/>
    <dgm:cxn modelId="{0859602D-A75E-4CB4-828A-3CA73AE936C2}" type="presOf" srcId="{9F6090CB-71E8-496B-8DDD-EF5E5616E57F}" destId="{E7489D4A-B052-4C3C-AFAA-0E89F03FF417}" srcOrd="0" destOrd="0" presId="urn:microsoft.com/office/officeart/2005/8/layout/radial4"/>
    <dgm:cxn modelId="{7656C7CF-51F7-45D2-B0B5-7AE959C58E20}" type="presOf" srcId="{0BF6D57D-D65E-48A0-ABFC-6A9A357D4523}" destId="{81332E99-D814-40BD-9D3F-9CC55D0BDB6D}" srcOrd="0" destOrd="0" presId="urn:microsoft.com/office/officeart/2005/8/layout/radial4"/>
    <dgm:cxn modelId="{492BA47B-92D9-43E4-B35D-0074CEBBDE67}" srcId="{1F4DB8E6-5D91-48C0-B851-1130BA89E98F}" destId="{CFC0A0EF-0A66-4505-B20E-6E7C0075EC74}" srcOrd="3" destOrd="0" parTransId="{D5BFD1A7-E9B4-4D1D-B44D-26AA13B45A94}" sibTransId="{9E0D4AFD-98D2-4B18-AAC7-22360546172D}"/>
    <dgm:cxn modelId="{146CB449-8D5C-4F3A-8992-EF8C520CF782}" type="presOf" srcId="{F01FF05F-218C-4985-9A78-A25EF623C957}" destId="{AEE3D4D4-9AA3-4FC3-B692-7732D778AE9B}" srcOrd="0" destOrd="0" presId="urn:microsoft.com/office/officeart/2005/8/layout/radial4"/>
    <dgm:cxn modelId="{4E09102F-A52B-424E-B0DA-93B8E4B28B60}" srcId="{1F4DB8E6-5D91-48C0-B851-1130BA89E98F}" destId="{9493FCD4-4772-4A1A-ACA3-DC1A8B6F5628}" srcOrd="2" destOrd="0" parTransId="{B44D1CE3-4DF5-414D-9CC9-4DE24F63CE6D}" sibTransId="{58BC9C15-4AD9-481E-A649-3DF2BF9148EA}"/>
    <dgm:cxn modelId="{4EC756A0-FC93-4001-983F-C350A251629F}" type="presOf" srcId="{79C4EA51-DAE4-476D-B7EA-DA017B3D87D8}" destId="{1E181B38-8EF3-46BC-8480-B233DFAA547A}" srcOrd="0" destOrd="0" presId="urn:microsoft.com/office/officeart/2005/8/layout/radial4"/>
    <dgm:cxn modelId="{BE3685C0-095C-455D-8BA1-758C3D2B0380}" type="presOf" srcId="{1F4DB8E6-5D91-48C0-B851-1130BA89E98F}" destId="{92B110BA-267A-409D-9E20-5F532F0BCA07}" srcOrd="0" destOrd="0" presId="urn:microsoft.com/office/officeart/2005/8/layout/radial4"/>
    <dgm:cxn modelId="{6C07E34A-E1DE-4EB5-B8F2-56E5D7D44ACA}" type="presParOf" srcId="{AEE3D4D4-9AA3-4FC3-B692-7732D778AE9B}" destId="{92B110BA-267A-409D-9E20-5F532F0BCA07}" srcOrd="0" destOrd="0" presId="urn:microsoft.com/office/officeart/2005/8/layout/radial4"/>
    <dgm:cxn modelId="{3DAB42C6-7CAD-467F-8E81-469C013BC13D}" type="presParOf" srcId="{AEE3D4D4-9AA3-4FC3-B692-7732D778AE9B}" destId="{C35AE206-DD7A-4971-8859-F75C13EEC18C}" srcOrd="1" destOrd="0" presId="urn:microsoft.com/office/officeart/2005/8/layout/radial4"/>
    <dgm:cxn modelId="{0AFD74B7-CDB4-473C-9C3B-0B68E9A26492}" type="presParOf" srcId="{AEE3D4D4-9AA3-4FC3-B692-7732D778AE9B}" destId="{1E181B38-8EF3-46BC-8480-B233DFAA547A}" srcOrd="2" destOrd="0" presId="urn:microsoft.com/office/officeart/2005/8/layout/radial4"/>
    <dgm:cxn modelId="{D3E16B51-B975-46B0-B09A-CD31D154B540}" type="presParOf" srcId="{AEE3D4D4-9AA3-4FC3-B692-7732D778AE9B}" destId="{E7489D4A-B052-4C3C-AFAA-0E89F03FF417}" srcOrd="3" destOrd="0" presId="urn:microsoft.com/office/officeart/2005/8/layout/radial4"/>
    <dgm:cxn modelId="{1B8033CA-E4A4-4D5C-AF44-4A70CCFD5FB4}" type="presParOf" srcId="{AEE3D4D4-9AA3-4FC3-B692-7732D778AE9B}" destId="{81332E99-D814-40BD-9D3F-9CC55D0BDB6D}" srcOrd="4" destOrd="0" presId="urn:microsoft.com/office/officeart/2005/8/layout/radial4"/>
    <dgm:cxn modelId="{C4E7682E-50DE-48BC-93B6-AEC1B5883BCB}" type="presParOf" srcId="{AEE3D4D4-9AA3-4FC3-B692-7732D778AE9B}" destId="{AC470D3F-DD95-4AF5-A066-CF241FFEE8E7}" srcOrd="5" destOrd="0" presId="urn:microsoft.com/office/officeart/2005/8/layout/radial4"/>
    <dgm:cxn modelId="{53257F63-C20A-4BD3-B3A7-0633902F5BA8}" type="presParOf" srcId="{AEE3D4D4-9AA3-4FC3-B692-7732D778AE9B}" destId="{E5A961C6-3B2A-4D84-A1FD-C0378FD3F576}" srcOrd="6" destOrd="0" presId="urn:microsoft.com/office/officeart/2005/8/layout/radial4"/>
    <dgm:cxn modelId="{64803697-F68D-4D23-A254-205F336AC8A8}" type="presParOf" srcId="{AEE3D4D4-9AA3-4FC3-B692-7732D778AE9B}" destId="{17A87250-058D-47D7-AFC3-F0BA6C258259}" srcOrd="7" destOrd="0" presId="urn:microsoft.com/office/officeart/2005/8/layout/radial4"/>
    <dgm:cxn modelId="{307160B3-363E-4C98-AA94-115883B61FE5}" type="presParOf" srcId="{AEE3D4D4-9AA3-4FC3-B692-7732D778AE9B}" destId="{84FD21A6-C2BC-4428-A825-8D3D555C30C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357" y="4690269"/>
            <a:ext cx="4984962"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1233488"/>
            <a:ext cx="4445000" cy="3333750"/>
          </a:xfrm>
        </p:spPr>
      </p:sp>
      <p:sp>
        <p:nvSpPr>
          <p:cNvPr id="3" name="Notes Placeholder 2"/>
          <p:cNvSpPr txBox="1">
            <a:spLocks noGrp="1"/>
          </p:cNvSpPr>
          <p:nvPr>
            <p:ph type="body" sz="quarter" idx="1"/>
          </p:nvPr>
        </p:nvSpPr>
        <p:spPr/>
        <p:txBody>
          <a:bodyPr/>
          <a:lstStyle/>
          <a:p>
            <a:r>
              <a:rPr lang="en-GB" dirty="0" smtClean="0"/>
              <a:t>Partnership</a:t>
            </a:r>
            <a:r>
              <a:rPr lang="en-GB" baseline="0" dirty="0" smtClean="0"/>
              <a:t> Leads meeting 7</a:t>
            </a:r>
            <a:r>
              <a:rPr lang="en-GB" baseline="30000" dirty="0" smtClean="0"/>
              <a:t>th</a:t>
            </a:r>
            <a:r>
              <a:rPr lang="en-GB" baseline="0" dirty="0" smtClean="0"/>
              <a:t> June</a:t>
            </a:r>
          </a:p>
          <a:p>
            <a:r>
              <a:rPr lang="en-GB" baseline="0" dirty="0" smtClean="0"/>
              <a:t>All of these will be discussed in more detail</a:t>
            </a:r>
          </a:p>
          <a:p>
            <a:endParaRPr lang="en-GB" baseline="0" dirty="0" smtClean="0"/>
          </a:p>
          <a:p>
            <a:r>
              <a:rPr lang="en-GB" b="1" baseline="0" dirty="0" smtClean="0"/>
              <a:t>SLIS Survey </a:t>
            </a:r>
            <a:r>
              <a:rPr lang="en-GB" baseline="0" dirty="0" smtClean="0"/>
              <a:t>– on info link</a:t>
            </a:r>
          </a:p>
          <a:p>
            <a:endParaRPr lang="en-GB" baseline="0" dirty="0" smtClean="0"/>
          </a:p>
          <a:p>
            <a:r>
              <a:rPr lang="en-GB" b="1" baseline="0" dirty="0" smtClean="0"/>
              <a:t>SLIS quadrant meetings:</a:t>
            </a:r>
          </a:p>
          <a:p>
            <a:r>
              <a:rPr lang="en-GB" baseline="0" dirty="0" smtClean="0"/>
              <a:t>Eg of agenda items for next meeting  - all before summer except mid</a:t>
            </a:r>
          </a:p>
          <a:p>
            <a:endParaRPr lang="en-GB" baseline="0" dirty="0" smtClean="0"/>
          </a:p>
          <a:p>
            <a:pPr marL="171450" indent="-171450">
              <a:buFont typeface="Arial" panose="020B0604020202020204" pitchFamily="34" charset="0"/>
              <a:buChar char="•"/>
            </a:pPr>
            <a:r>
              <a:rPr lang="en-GB" dirty="0" smtClean="0"/>
              <a:t>School Improvement Priorities from partnerships</a:t>
            </a:r>
          </a:p>
          <a:p>
            <a:pPr marL="171450" indent="-171450">
              <a:buFont typeface="Arial" panose="020B0604020202020204" pitchFamily="34" charset="0"/>
              <a:buChar char="•"/>
            </a:pPr>
            <a:r>
              <a:rPr lang="en-GB" dirty="0" smtClean="0"/>
              <a:t>Sharing Good Practice and Projects</a:t>
            </a:r>
          </a:p>
          <a:p>
            <a:pPr marL="171450" indent="-171450">
              <a:buFont typeface="Arial" panose="020B0604020202020204" pitchFamily="34" charset="0"/>
              <a:buChar char="•"/>
            </a:pPr>
            <a:r>
              <a:rPr lang="en-GB" dirty="0" smtClean="0"/>
              <a:t>How SEP days have been used</a:t>
            </a:r>
          </a:p>
          <a:p>
            <a:pPr marL="171450" lvl="1" indent="-171450">
              <a:buFont typeface="Arial" panose="020B0604020202020204" pitchFamily="34" charset="0"/>
              <a:buChar char="•"/>
            </a:pPr>
            <a:r>
              <a:rPr lang="en-GB" dirty="0" smtClean="0"/>
              <a:t>Partnership strengths, challenges, sharing effective practice that is having a positive impact in more than one school</a:t>
            </a:r>
          </a:p>
          <a:p>
            <a:pPr marL="171450" lvl="1" indent="-171450">
              <a:buFont typeface="Arial" panose="020B0604020202020204" pitchFamily="34" charset="0"/>
              <a:buChar char="•"/>
            </a:pPr>
            <a:r>
              <a:rPr lang="en-GB" dirty="0" smtClean="0"/>
              <a:t>Autumn Term: Sharing Partnership priorities action plans linked to data</a:t>
            </a:r>
          </a:p>
          <a:p>
            <a:pPr marL="171450" indent="-171450">
              <a:buFont typeface="Arial" panose="020B0604020202020204" pitchFamily="34" charset="0"/>
              <a:buChar char="•"/>
            </a:pPr>
            <a:r>
              <a:rPr lang="en-GB" dirty="0" smtClean="0"/>
              <a:t>TSAs - What is on Offer now and in the future,</a:t>
            </a:r>
            <a:r>
              <a:rPr lang="en-GB" baseline="0" dirty="0" smtClean="0"/>
              <a:t> </a:t>
            </a:r>
            <a:r>
              <a:rPr lang="en-GB" dirty="0" smtClean="0"/>
              <a:t>How it can be accessed</a:t>
            </a:r>
          </a:p>
          <a:p>
            <a:pPr marL="171450" indent="-171450">
              <a:buFont typeface="Arial" panose="020B0604020202020204" pitchFamily="34" charset="0"/>
              <a:buChar char="•"/>
            </a:pPr>
            <a:r>
              <a:rPr lang="en-GB" dirty="0" smtClean="0"/>
              <a:t>TSA Activities eg SSIF bids and Centres of Excellence work</a:t>
            </a:r>
          </a:p>
          <a:p>
            <a:pPr marL="171450" indent="-171450">
              <a:buFont typeface="Arial" panose="020B0604020202020204" pitchFamily="34" charset="0"/>
              <a:buChar char="•"/>
            </a:pPr>
            <a:r>
              <a:rPr lang="en-GB" baseline="0" dirty="0" smtClean="0"/>
              <a:t>SEND input from Ruth re partnership working and SEND</a:t>
            </a:r>
          </a:p>
          <a:p>
            <a:pPr marL="171450" lvl="1" indent="-171450">
              <a:buFont typeface="Arial" panose="020B0604020202020204" pitchFamily="34" charset="0"/>
              <a:buChar char="•"/>
            </a:pPr>
            <a:r>
              <a:rPr lang="en-GB" dirty="0" smtClean="0"/>
              <a:t>System leadership within the partnerships/quadrants</a:t>
            </a:r>
          </a:p>
          <a:p>
            <a:pPr marL="171450" lvl="1" indent="-171450">
              <a:buFont typeface="Arial" panose="020B0604020202020204" pitchFamily="34" charset="0"/>
              <a:buChar char="•"/>
            </a:pPr>
            <a:r>
              <a:rPr lang="en-GB" dirty="0" smtClean="0"/>
              <a:t>Governor Involvement in Partnership working</a:t>
            </a:r>
          </a:p>
          <a:p>
            <a:pPr marL="171450" lvl="1" indent="-171450">
              <a:buFont typeface="Arial" panose="020B0604020202020204" pitchFamily="34" charset="0"/>
              <a:buChar char="•"/>
            </a:pPr>
            <a:r>
              <a:rPr lang="en-GB" dirty="0" smtClean="0"/>
              <a:t>Recruitment and Retention strategies</a:t>
            </a:r>
          </a:p>
          <a:p>
            <a:endParaRPr lang="en-GB" baseline="0" dirty="0" smtClean="0"/>
          </a:p>
          <a:p>
            <a:r>
              <a:rPr lang="en-GB" baseline="0" dirty="0" smtClean="0"/>
              <a:t>West 19</a:t>
            </a:r>
            <a:r>
              <a:rPr lang="en-GB" baseline="30000" dirty="0" smtClean="0"/>
              <a:t>th</a:t>
            </a:r>
            <a:r>
              <a:rPr lang="en-GB" baseline="0" dirty="0" smtClean="0"/>
              <a:t> June</a:t>
            </a:r>
          </a:p>
          <a:p>
            <a:r>
              <a:rPr lang="en-GB" baseline="0" dirty="0" smtClean="0"/>
              <a:t>North-East 21</a:t>
            </a:r>
            <a:r>
              <a:rPr lang="en-GB" baseline="30000" dirty="0" smtClean="0"/>
              <a:t>st</a:t>
            </a:r>
            <a:r>
              <a:rPr lang="en-GB" baseline="0" dirty="0" smtClean="0"/>
              <a:t> June</a:t>
            </a:r>
          </a:p>
          <a:p>
            <a:r>
              <a:rPr lang="en-GB" baseline="0" dirty="0" smtClean="0"/>
              <a:t>South 22</a:t>
            </a:r>
            <a:r>
              <a:rPr lang="en-GB" baseline="30000" dirty="0" smtClean="0"/>
              <a:t>nd</a:t>
            </a:r>
            <a:r>
              <a:rPr lang="en-GB" baseline="0" dirty="0" smtClean="0"/>
              <a:t> June</a:t>
            </a:r>
          </a:p>
          <a:p>
            <a:r>
              <a:rPr lang="en-GB" baseline="0" dirty="0" smtClean="0"/>
              <a:t>Mid 16</a:t>
            </a:r>
            <a:r>
              <a:rPr lang="en-GB" baseline="30000" dirty="0" smtClean="0"/>
              <a:t>th</a:t>
            </a:r>
            <a:r>
              <a:rPr lang="en-GB" baseline="0" dirty="0" smtClean="0"/>
              <a:t> October</a:t>
            </a:r>
          </a:p>
          <a:p>
            <a:r>
              <a:rPr lang="en-GB" baseline="0" dirty="0" smtClean="0"/>
              <a:t>Chairs will be able to feed into Project Board following these meetings</a:t>
            </a:r>
          </a:p>
          <a:p>
            <a:r>
              <a:rPr lang="en-GB" baseline="0" dirty="0" smtClean="0"/>
              <a:t>Idea – Partnerships will meet, then quadrant meetings then the Project Board so that there is an effective communication channel</a:t>
            </a:r>
            <a:endParaRPr lang="en-GB" dirty="0" smtClean="0"/>
          </a:p>
          <a:p>
            <a:endParaRPr lang="en-GB" dirty="0" smtClean="0"/>
          </a:p>
          <a:p>
            <a:r>
              <a:rPr lang="en-AU" sz="1200" b="1" dirty="0" smtClean="0"/>
              <a:t>Proposal</a:t>
            </a:r>
          </a:p>
          <a:p>
            <a:r>
              <a:rPr lang="en-GB" sz="1200" dirty="0" smtClean="0"/>
              <a:t>Each partnership to have a set number of core days 8 per partnership to be used for the universal offer</a:t>
            </a:r>
            <a:endParaRPr lang="en-AU" sz="1200" dirty="0" smtClean="0"/>
          </a:p>
          <a:p>
            <a:pPr marL="342900" indent="-342900">
              <a:buFont typeface="Arial" panose="020B0604020202020204" pitchFamily="34" charset="0"/>
              <a:buChar char="•"/>
            </a:pPr>
            <a:r>
              <a:rPr lang="en-GB" sz="1200" dirty="0" smtClean="0"/>
              <a:t>Data</a:t>
            </a:r>
          </a:p>
          <a:p>
            <a:pPr marL="342900" indent="-342900">
              <a:buFont typeface="Arial" panose="020B0604020202020204" pitchFamily="34" charset="0"/>
              <a:buChar char="•"/>
            </a:pPr>
            <a:r>
              <a:rPr lang="en-GB" sz="1200" dirty="0" smtClean="0"/>
              <a:t>Partnership Evaluation Development Tool /Self Evaluation of the partnership</a:t>
            </a:r>
          </a:p>
          <a:p>
            <a:pPr marL="342900" indent="-342900">
              <a:buFont typeface="Arial" panose="020B0604020202020204" pitchFamily="34" charset="0"/>
              <a:buChar char="•"/>
            </a:pPr>
            <a:r>
              <a:rPr lang="en-GB" sz="1200" dirty="0" smtClean="0"/>
              <a:t>Support for new heads</a:t>
            </a:r>
          </a:p>
          <a:p>
            <a:pPr marL="342900" indent="-342900">
              <a:buFont typeface="Arial" panose="020B0604020202020204" pitchFamily="34" charset="0"/>
              <a:buChar char="•"/>
            </a:pPr>
            <a:r>
              <a:rPr lang="en-GB" sz="1200" dirty="0" smtClean="0"/>
              <a:t>Transition including early years </a:t>
            </a:r>
          </a:p>
          <a:p>
            <a:pPr marL="342900" indent="-342900">
              <a:buFont typeface="Arial" panose="020B0604020202020204" pitchFamily="34" charset="0"/>
              <a:buChar char="•"/>
            </a:pPr>
            <a:r>
              <a:rPr lang="en-GB" sz="1200" dirty="0" smtClean="0"/>
              <a:t>Support for partnership Governance</a:t>
            </a:r>
          </a:p>
          <a:p>
            <a:pPr marL="342900" indent="-342900">
              <a:buFont typeface="Arial" panose="020B0604020202020204" pitchFamily="34" charset="0"/>
              <a:buChar char="•"/>
            </a:pPr>
            <a:r>
              <a:rPr lang="en-GB" sz="1200" dirty="0" smtClean="0"/>
              <a:t>Progress of pupils with SEND and Disadvantaged</a:t>
            </a:r>
          </a:p>
          <a:p>
            <a:pPr marL="342900" indent="-342900">
              <a:buFont typeface="Arial" panose="020B0604020202020204" pitchFamily="34" charset="0"/>
              <a:buChar char="•"/>
            </a:pPr>
            <a:r>
              <a:rPr lang="en-GB" sz="1200" dirty="0" smtClean="0"/>
              <a:t>Schools due Ofsted </a:t>
            </a:r>
          </a:p>
          <a:p>
            <a:pPr marL="342900" indent="-342900">
              <a:buFont typeface="Arial" panose="020B0604020202020204" pitchFamily="34" charset="0"/>
              <a:buChar char="•"/>
            </a:pPr>
            <a:r>
              <a:rPr lang="en-GB" sz="1200" dirty="0" smtClean="0"/>
              <a:t>Work with Governors across the Partnership</a:t>
            </a:r>
          </a:p>
          <a:p>
            <a:pPr marL="342900" indent="-342900">
              <a:buFont typeface="Arial" panose="020B0604020202020204" pitchFamily="34" charset="0"/>
              <a:buChar char="•"/>
            </a:pPr>
            <a:r>
              <a:rPr lang="en-GB" sz="1200" dirty="0" smtClean="0"/>
              <a:t>Notional number of days for ‘green’ school visits should intelligence confirm there are some concerns</a:t>
            </a:r>
          </a:p>
          <a:p>
            <a:pPr marL="342900" indent="-342900">
              <a:buFont typeface="Arial" panose="020B0604020202020204" pitchFamily="34" charset="0"/>
              <a:buChar char="•"/>
            </a:pPr>
            <a:r>
              <a:rPr lang="en-GB" sz="1200" dirty="0" smtClean="0"/>
              <a:t>Termly meeting with SEP to discuss ‘Health’ of Partnership/schools</a:t>
            </a:r>
          </a:p>
          <a:p>
            <a:endParaRPr lang="en-GB" sz="1200" dirty="0" smtClean="0"/>
          </a:p>
          <a:p>
            <a:r>
              <a:rPr lang="en-GB" sz="1200" dirty="0" smtClean="0"/>
              <a:t>Partnerships may be able to submit an expression of interest for extra days</a:t>
            </a:r>
          </a:p>
          <a:p>
            <a:endParaRPr lang="en-GB" dirty="0" smtClean="0"/>
          </a:p>
          <a:p>
            <a:r>
              <a:rPr lang="en-GB" dirty="0" smtClean="0"/>
              <a:t>Peer Review Case Studies – Partnerships received £2000</a:t>
            </a:r>
            <a:r>
              <a:rPr lang="en-GB" baseline="0" dirty="0" smtClean="0"/>
              <a:t> to write them – been </a:t>
            </a:r>
            <a:r>
              <a:rPr lang="en-GB" baseline="0" dirty="0" err="1" smtClean="0"/>
              <a:t>QAd</a:t>
            </a:r>
            <a:r>
              <a:rPr lang="en-GB" baseline="0" dirty="0" smtClean="0"/>
              <a:t> and Partnerships have all agreed that they will disseminate these and talk about their work in this area as well as putting them in info link</a:t>
            </a:r>
            <a:endParaRPr lang="en-GB" dirty="0" smtClean="0"/>
          </a:p>
          <a:p>
            <a:r>
              <a:rPr lang="en-GB" dirty="0" smtClean="0"/>
              <a:t>12 from </a:t>
            </a:r>
          </a:p>
          <a:p>
            <a:pPr marL="228600" indent="-228600">
              <a:buFont typeface="+mj-lt"/>
              <a:buAutoNum type="arabicPeriod"/>
            </a:pPr>
            <a:r>
              <a:rPr lang="en-GB" dirty="0" smtClean="0"/>
              <a:t>Colchester Partnership</a:t>
            </a:r>
          </a:p>
          <a:p>
            <a:pPr marL="228600" indent="-228600">
              <a:buFont typeface="+mj-lt"/>
              <a:buAutoNum type="arabicPeriod"/>
            </a:pPr>
            <a:r>
              <a:rPr lang="en-GB" dirty="0" smtClean="0"/>
              <a:t>Epping Schools</a:t>
            </a:r>
          </a:p>
          <a:p>
            <a:pPr marL="228600" indent="-228600">
              <a:buFont typeface="+mj-lt"/>
              <a:buAutoNum type="arabicPeriod"/>
            </a:pPr>
            <a:r>
              <a:rPr lang="en-GB" dirty="0" err="1" smtClean="0"/>
              <a:t>Notley</a:t>
            </a:r>
            <a:endParaRPr lang="en-GB" dirty="0" smtClean="0"/>
          </a:p>
          <a:p>
            <a:pPr marL="228600" indent="-228600">
              <a:buFont typeface="+mj-lt"/>
              <a:buAutoNum type="arabicPeriod"/>
            </a:pPr>
            <a:r>
              <a:rPr lang="en-GB" dirty="0" smtClean="0"/>
              <a:t>Chelmsford</a:t>
            </a:r>
            <a:r>
              <a:rPr lang="en-GB" baseline="0" dirty="0" smtClean="0"/>
              <a:t> Education Network</a:t>
            </a:r>
          </a:p>
          <a:p>
            <a:pPr marL="228600" indent="-228600">
              <a:buFont typeface="+mj-lt"/>
              <a:buAutoNum type="arabicPeriod"/>
            </a:pPr>
            <a:r>
              <a:rPr lang="en-GB" baseline="0" dirty="0" smtClean="0"/>
              <a:t>Colchester Priory Street</a:t>
            </a:r>
          </a:p>
          <a:p>
            <a:pPr marL="228600" indent="-228600">
              <a:buFont typeface="+mj-lt"/>
              <a:buAutoNum type="arabicPeriod"/>
            </a:pPr>
            <a:r>
              <a:rPr lang="en-GB" baseline="0" dirty="0" smtClean="0"/>
              <a:t>Saffron Walden </a:t>
            </a:r>
          </a:p>
          <a:p>
            <a:pPr marL="228600" indent="-228600">
              <a:buFont typeface="+mj-lt"/>
              <a:buAutoNum type="arabicPeriod"/>
            </a:pPr>
            <a:r>
              <a:rPr lang="en-GB" baseline="0" dirty="0" smtClean="0"/>
              <a:t>South Essex Teaching Institute (SETI)</a:t>
            </a:r>
          </a:p>
          <a:p>
            <a:pPr marL="228600" indent="-228600">
              <a:buFont typeface="+mj-lt"/>
              <a:buAutoNum type="arabicPeriod"/>
            </a:pPr>
            <a:r>
              <a:rPr lang="en-GB" baseline="0" dirty="0" smtClean="0"/>
              <a:t>CHEC</a:t>
            </a:r>
          </a:p>
          <a:p>
            <a:pPr marL="228600" indent="-228600">
              <a:buFont typeface="+mj-lt"/>
              <a:buAutoNum type="arabicPeriod"/>
            </a:pPr>
            <a:r>
              <a:rPr lang="en-GB" baseline="0" dirty="0" smtClean="0"/>
              <a:t>Dunmow</a:t>
            </a:r>
          </a:p>
          <a:p>
            <a:pPr marL="228600" indent="-228600">
              <a:buFont typeface="+mj-lt"/>
              <a:buAutoNum type="arabicPeriod"/>
            </a:pPr>
            <a:r>
              <a:rPr lang="en-GB" baseline="0" dirty="0" smtClean="0"/>
              <a:t>Harwich Education partnership</a:t>
            </a:r>
          </a:p>
          <a:p>
            <a:pPr marL="228600" indent="-228600">
              <a:buFont typeface="+mj-lt"/>
              <a:buAutoNum type="arabicPeriod"/>
            </a:pPr>
            <a:r>
              <a:rPr lang="en-GB" baseline="0" dirty="0" smtClean="0"/>
              <a:t>Chelmsford – </a:t>
            </a:r>
            <a:r>
              <a:rPr lang="en-GB" baseline="0" dirty="0" err="1" smtClean="0"/>
              <a:t>Tanglewood</a:t>
            </a:r>
            <a:r>
              <a:rPr lang="en-GB" baseline="0" dirty="0" smtClean="0"/>
              <a:t> Partnership</a:t>
            </a:r>
          </a:p>
          <a:p>
            <a:r>
              <a:rPr lang="en-GB" baseline="0" dirty="0" smtClean="0"/>
              <a:t>12. Tiptree and Stanway </a:t>
            </a:r>
            <a:endParaRPr lang="en-GB" dirty="0" smtClean="0"/>
          </a:p>
          <a:p>
            <a:endParaRPr lang="en-GB" dirty="0" smtClean="0"/>
          </a:p>
          <a:p>
            <a:r>
              <a:rPr lang="en-GB" dirty="0" smtClean="0"/>
              <a:t>Quotes – from Ofsted reports on table</a:t>
            </a:r>
            <a:endParaRPr lang="en-GB" dirty="0"/>
          </a:p>
        </p:txBody>
      </p:sp>
      <p:sp>
        <p:nvSpPr>
          <p:cNvPr id="4" name="Slide Number Placeholder 3"/>
          <p:cNvSpPr txBox="1"/>
          <p:nvPr/>
        </p:nvSpPr>
        <p:spPr>
          <a:xfrm>
            <a:off x="3850438" y="9378819"/>
            <a:ext cx="2945659" cy="49543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1233488"/>
            <a:ext cx="4445000" cy="333375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50438" y="9378819"/>
            <a:ext cx="2945659" cy="49543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32188753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3682335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3981070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0442964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solidFill>
                  <a:srgbClr val="000000"/>
                </a:solidFill>
                <a:latin typeface="Arial"/>
              </a:rPr>
              <a:t>© Essex County Council</a:t>
            </a:r>
          </a:p>
        </p:txBody>
      </p:sp>
    </p:spTree>
    <p:extLst>
      <p:ext uri="{BB962C8B-B14F-4D97-AF65-F5344CB8AC3E}">
        <p14:creationId xmlns:p14="http://schemas.microsoft.com/office/powerpoint/2010/main" val="41178131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18021913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19234418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4155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26048792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6877703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875427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8174710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solidFill>
                  <a:srgbClr val="000000"/>
                </a:solidFill>
                <a:latin typeface="Arial"/>
              </a:rPr>
              <a:t>© Essex County Council</a:t>
            </a:r>
          </a:p>
        </p:txBody>
      </p:sp>
    </p:spTree>
    <p:extLst>
      <p:ext uri="{BB962C8B-B14F-4D97-AF65-F5344CB8AC3E}">
        <p14:creationId xmlns:p14="http://schemas.microsoft.com/office/powerpoint/2010/main" val="34710616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404623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434326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4592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endParaRPr lang="en-GB" altLang="en-US" sz="4400">
              <a:solidFill>
                <a:srgbClr val="E00069"/>
              </a:solidFill>
              <a:latin typeface="Times New Roman" pitchFamily="18" charset="0"/>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spcBef>
                <a:spcPct val="20000"/>
              </a:spcBef>
              <a:buFontTx/>
              <a:buChar char="•"/>
            </a:pPr>
            <a:endParaRPr lang="en-GB" altLang="en-US">
              <a:solidFill>
                <a:srgbClr val="000000"/>
              </a:solidFill>
              <a:latin typeface="Times New Roman" pitchFamily="18" charset="0"/>
            </a:endParaRPr>
          </a:p>
        </p:txBody>
      </p:sp>
    </p:spTree>
    <p:extLst>
      <p:ext uri="{BB962C8B-B14F-4D97-AF65-F5344CB8AC3E}">
        <p14:creationId xmlns:p14="http://schemas.microsoft.com/office/powerpoint/2010/main" val="11039151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35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7073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80611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LA / EPHA Summer Term Meeting</a:t>
            </a:r>
            <a:endParaRPr lang="en-GB" dirty="0"/>
          </a:p>
        </p:txBody>
      </p:sp>
      <p:sp>
        <p:nvSpPr>
          <p:cNvPr id="4" name="Text Placeholder 3"/>
          <p:cNvSpPr>
            <a:spLocks noGrp="1"/>
          </p:cNvSpPr>
          <p:nvPr>
            <p:ph type="body" sz="quarter" idx="11"/>
          </p:nvPr>
        </p:nvSpPr>
        <p:spPr/>
        <p:txBody>
          <a:bodyPr/>
          <a:lstStyle/>
          <a:p>
            <a:r>
              <a:rPr lang="en-GB" dirty="0" smtClean="0"/>
              <a:t>Mid Essex</a:t>
            </a:r>
          </a:p>
          <a:p>
            <a:r>
              <a:rPr lang="en-GB" dirty="0" smtClean="0"/>
              <a:t>21</a:t>
            </a:r>
            <a:r>
              <a:rPr lang="en-GB" baseline="30000" dirty="0" smtClean="0"/>
              <a:t>st</a:t>
            </a:r>
            <a:r>
              <a:rPr lang="en-GB" dirty="0" smtClean="0"/>
              <a:t> June 2018</a:t>
            </a:r>
            <a:endParaRPr lang="en-GB" dirty="0"/>
          </a:p>
        </p:txBody>
      </p:sp>
    </p:spTree>
    <p:extLst>
      <p:ext uri="{BB962C8B-B14F-4D97-AF65-F5344CB8AC3E}">
        <p14:creationId xmlns:p14="http://schemas.microsoft.com/office/powerpoint/2010/main" val="621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a:latin typeface="Arial" panose="020B0604020202020204" pitchFamily="34" charset="0"/>
                <a:cs typeface="Arial" panose="020B0604020202020204" pitchFamily="34" charset="0"/>
              </a:rPr>
              <a:t>The School Meals Support Service is a non-statutory ,chargeable,  ECC service providing compliance support to 67% of Essex Schools.</a:t>
            </a:r>
            <a:br>
              <a:rPr lang="en-GB" dirty="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budget for the service is currently top sliced from the Essex LA maintained schools, via the Schools </a:t>
            </a:r>
            <a:r>
              <a:rPr lang="en-GB" dirty="0" smtClean="0">
                <a:latin typeface="Arial" panose="020B0604020202020204" pitchFamily="34" charset="0"/>
                <a:cs typeface="Arial" panose="020B0604020202020204" pitchFamily="34" charset="0"/>
              </a:rPr>
              <a:t>Forum  or provided to academies as a traded offer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t>Schools Forum </a:t>
            </a:r>
            <a:r>
              <a:rPr lang="en-GB" dirty="0" smtClean="0"/>
              <a:t>decided </a:t>
            </a:r>
            <a:r>
              <a:rPr lang="en-GB" dirty="0"/>
              <a:t>in November 2017 </a:t>
            </a:r>
            <a:r>
              <a:rPr lang="en-GB" dirty="0" smtClean="0"/>
              <a:t>to:</a:t>
            </a:r>
          </a:p>
          <a:p>
            <a:pPr lvl="1"/>
            <a:r>
              <a:rPr lang="en-GB" sz="1800" dirty="0" smtClean="0"/>
              <a:t>De-delegate the funding for the service from April 2018 – July 2018</a:t>
            </a:r>
          </a:p>
          <a:p>
            <a:pPr lvl="1"/>
            <a:r>
              <a:rPr lang="en-GB" sz="1800" dirty="0" smtClean="0"/>
              <a:t>To move the service into fully traded service from September 2018.</a:t>
            </a:r>
          </a:p>
          <a:p>
            <a:pPr marL="0" indent="0">
              <a:buNone/>
            </a:pPr>
            <a:endParaRPr lang="en-GB" sz="2400" dirty="0"/>
          </a:p>
          <a:p>
            <a:pPr marL="0" indent="0">
              <a:buNone/>
            </a:pPr>
            <a:r>
              <a:rPr lang="en-GB" dirty="0" smtClean="0"/>
              <a:t>For a number of reasons we are not ready to launch a fully traded service from September 2018 and therefore have agreed with EPHA to continue to run the service between September 2018 – March 2019.  This will be part funded by ECC but we are seeking a contribution  of £200 per school towards the costs.</a:t>
            </a:r>
          </a:p>
          <a:p>
            <a:pPr marL="0" indent="0">
              <a:buNone/>
            </a:pPr>
            <a:endParaRPr lang="en-GB" dirty="0"/>
          </a:p>
          <a:p>
            <a:pPr marL="0" indent="0">
              <a:buNone/>
            </a:pPr>
            <a:r>
              <a:rPr lang="en-GB" dirty="0" smtClean="0"/>
              <a:t>We have continued to work on the development of a fully traded service in consultation with schools</a:t>
            </a:r>
            <a:endParaRPr lang="en-GB" dirty="0"/>
          </a:p>
          <a:p>
            <a:pPr marL="0" indent="0">
              <a:buNone/>
            </a:pPr>
            <a:endParaRPr lang="en-GB" dirty="0"/>
          </a:p>
        </p:txBody>
      </p:sp>
      <p:sp>
        <p:nvSpPr>
          <p:cNvPr id="3" name="Title 2"/>
          <p:cNvSpPr>
            <a:spLocks noGrp="1"/>
          </p:cNvSpPr>
          <p:nvPr>
            <p:ph type="title"/>
          </p:nvPr>
        </p:nvSpPr>
        <p:spPr>
          <a:xfrm>
            <a:off x="467544" y="188640"/>
            <a:ext cx="8208144" cy="648072"/>
          </a:xfrm>
        </p:spPr>
        <p:txBody>
          <a:bodyPr/>
          <a:lstStyle/>
          <a:p>
            <a:r>
              <a:rPr lang="en-GB" dirty="0" smtClean="0"/>
              <a:t>The Service</a:t>
            </a:r>
            <a:endParaRPr lang="en-GB" dirty="0"/>
          </a:p>
        </p:txBody>
      </p:sp>
    </p:spTree>
    <p:extLst>
      <p:ext uri="{BB962C8B-B14F-4D97-AF65-F5344CB8AC3E}">
        <p14:creationId xmlns:p14="http://schemas.microsoft.com/office/powerpoint/2010/main" val="86330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b="1" dirty="0"/>
              <a:t>What </a:t>
            </a:r>
            <a:r>
              <a:rPr lang="en-GB" b="1" dirty="0" smtClean="0"/>
              <a:t>schools valued</a:t>
            </a:r>
            <a:r>
              <a:rPr lang="en-GB" b="1" dirty="0"/>
              <a:t>:</a:t>
            </a:r>
          </a:p>
          <a:p>
            <a:r>
              <a:rPr lang="en-GB" dirty="0" smtClean="0"/>
              <a:t>Compliance:  Support </a:t>
            </a:r>
            <a:r>
              <a:rPr lang="en-GB" dirty="0"/>
              <a:t>was critical</a:t>
            </a:r>
          </a:p>
          <a:p>
            <a:r>
              <a:rPr lang="en-GB" dirty="0" smtClean="0"/>
              <a:t>Training:  The </a:t>
            </a:r>
            <a:r>
              <a:rPr lang="en-GB" dirty="0"/>
              <a:t>highest add-on preference</a:t>
            </a:r>
          </a:p>
          <a:p>
            <a:r>
              <a:rPr lang="en-GB" dirty="0" smtClean="0"/>
              <a:t>Relationships: You </a:t>
            </a:r>
            <a:r>
              <a:rPr lang="en-GB" dirty="0"/>
              <a:t>valued the </a:t>
            </a:r>
            <a:r>
              <a:rPr lang="en-GB" dirty="0" smtClean="0"/>
              <a:t>professional support</a:t>
            </a:r>
            <a:endParaRPr lang="en-GB" dirty="0"/>
          </a:p>
          <a:p>
            <a:endParaRPr lang="en-GB" dirty="0"/>
          </a:p>
          <a:p>
            <a:pPr marL="0" indent="0">
              <a:buNone/>
            </a:pPr>
            <a:r>
              <a:rPr lang="en-GB" b="1" dirty="0"/>
              <a:t>What </a:t>
            </a:r>
            <a:r>
              <a:rPr lang="en-GB" b="1" dirty="0" smtClean="0"/>
              <a:t>schools preferred:</a:t>
            </a:r>
            <a:endParaRPr lang="en-GB" b="1" dirty="0"/>
          </a:p>
          <a:p>
            <a:r>
              <a:rPr lang="en-GB" dirty="0"/>
              <a:t>P</a:t>
            </a:r>
            <a:r>
              <a:rPr lang="en-GB" dirty="0" smtClean="0"/>
              <a:t>ick </a:t>
            </a:r>
            <a:r>
              <a:rPr lang="en-GB" dirty="0"/>
              <a:t>and mix</a:t>
            </a:r>
          </a:p>
          <a:p>
            <a:r>
              <a:rPr lang="en-GB" dirty="0" smtClean="0"/>
              <a:t>To chose </a:t>
            </a:r>
            <a:r>
              <a:rPr lang="en-GB" dirty="0"/>
              <a:t>the </a:t>
            </a:r>
            <a:r>
              <a:rPr lang="en-GB" dirty="0" smtClean="0"/>
              <a:t>number </a:t>
            </a:r>
            <a:r>
              <a:rPr lang="en-GB" dirty="0"/>
              <a:t>of visits</a:t>
            </a:r>
          </a:p>
          <a:p>
            <a:r>
              <a:rPr lang="en-GB" dirty="0" smtClean="0"/>
              <a:t>To design </a:t>
            </a:r>
            <a:r>
              <a:rPr lang="en-GB" dirty="0"/>
              <a:t>their own package of services</a:t>
            </a:r>
          </a:p>
          <a:p>
            <a:pPr marL="0" indent="0">
              <a:buNone/>
            </a:pPr>
            <a:endParaRPr lang="en-GB" dirty="0"/>
          </a:p>
          <a:p>
            <a:pPr marL="0" indent="0">
              <a:buNone/>
            </a:pPr>
            <a:r>
              <a:rPr lang="en-GB" b="1" dirty="0"/>
              <a:t>What was holding </a:t>
            </a:r>
            <a:r>
              <a:rPr lang="en-GB" b="1" dirty="0" smtClean="0"/>
              <a:t>schools back:</a:t>
            </a:r>
            <a:endParaRPr lang="en-GB" b="1" dirty="0"/>
          </a:p>
          <a:p>
            <a:r>
              <a:rPr lang="en-GB" dirty="0"/>
              <a:t>Cost for smaller schools</a:t>
            </a:r>
          </a:p>
          <a:p>
            <a:r>
              <a:rPr lang="en-GB" dirty="0"/>
              <a:t>Detail of add-ons</a:t>
            </a:r>
          </a:p>
          <a:p>
            <a:r>
              <a:rPr lang="en-GB" dirty="0"/>
              <a:t>Financial start dates</a:t>
            </a:r>
          </a:p>
          <a:p>
            <a:pPr marL="0" indent="0">
              <a:buNone/>
            </a:pPr>
            <a:endParaRPr lang="en-GB" dirty="0"/>
          </a:p>
        </p:txBody>
      </p:sp>
      <p:sp>
        <p:nvSpPr>
          <p:cNvPr id="3" name="Title 2"/>
          <p:cNvSpPr>
            <a:spLocks noGrp="1"/>
          </p:cNvSpPr>
          <p:nvPr>
            <p:ph type="title"/>
          </p:nvPr>
        </p:nvSpPr>
        <p:spPr/>
        <p:txBody>
          <a:bodyPr/>
          <a:lstStyle/>
          <a:p>
            <a:r>
              <a:rPr lang="en-GB" dirty="0" smtClean="0"/>
              <a:t>Consultation: You said…</a:t>
            </a:r>
            <a:endParaRPr lang="en-GB" dirty="0"/>
          </a:p>
        </p:txBody>
      </p:sp>
    </p:spTree>
    <p:extLst>
      <p:ext uri="{BB962C8B-B14F-4D97-AF65-F5344CB8AC3E}">
        <p14:creationId xmlns:p14="http://schemas.microsoft.com/office/powerpoint/2010/main" val="293971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GB" dirty="0" smtClean="0"/>
          </a:p>
          <a:p>
            <a:pPr marL="0" indent="0">
              <a:buNone/>
            </a:pPr>
            <a:r>
              <a:rPr lang="en-GB" dirty="0"/>
              <a:t>All schools have a </a:t>
            </a:r>
            <a:r>
              <a:rPr lang="en-GB" dirty="0" smtClean="0"/>
              <a:t>legal duty </a:t>
            </a:r>
            <a:r>
              <a:rPr lang="en-GB" dirty="0"/>
              <a:t>to ensure the food they prepare and </a:t>
            </a:r>
            <a:r>
              <a:rPr lang="en-GB" dirty="0" smtClean="0"/>
              <a:t>serve, </a:t>
            </a:r>
            <a:r>
              <a:rPr lang="en-GB" dirty="0"/>
              <a:t>meets the necessary standards to protect </a:t>
            </a:r>
            <a:r>
              <a:rPr lang="en-GB" dirty="0" smtClean="0"/>
              <a:t>consumers. </a:t>
            </a:r>
            <a:endParaRPr lang="en-GB" dirty="0"/>
          </a:p>
          <a:p>
            <a:pPr marL="0" indent="0">
              <a:buNone/>
            </a:pPr>
            <a:r>
              <a:rPr lang="en-GB" dirty="0"/>
              <a:t>Schools are legally bound to provide meals to all Key stage 1 children (UIFSM) and other Free Meals Pupils (based upon pupil premium data).  </a:t>
            </a:r>
            <a:endParaRPr lang="en-GB" dirty="0" smtClean="0"/>
          </a:p>
          <a:p>
            <a:pPr marL="0" indent="0">
              <a:buNone/>
            </a:pPr>
            <a:endParaRPr lang="en-GB" dirty="0"/>
          </a:p>
          <a:p>
            <a:pPr marL="0" indent="0">
              <a:buNone/>
            </a:pPr>
            <a:r>
              <a:rPr lang="en-GB" dirty="0" smtClean="0"/>
              <a:t>Legislation </a:t>
            </a:r>
            <a:r>
              <a:rPr lang="en-GB" dirty="0"/>
              <a:t>in place that schools must work to is:</a:t>
            </a:r>
          </a:p>
          <a:p>
            <a:pPr lvl="0"/>
            <a:r>
              <a:rPr lang="en-GB" dirty="0"/>
              <a:t>The Food Hygiene (England) Regulations, 2006.</a:t>
            </a:r>
          </a:p>
          <a:p>
            <a:pPr lvl="0"/>
            <a:r>
              <a:rPr lang="en-GB" dirty="0"/>
              <a:t>EU Regulation No. 852/2004 on the Hygiene of Foodstuffs</a:t>
            </a:r>
          </a:p>
          <a:p>
            <a:pPr lvl="0"/>
            <a:r>
              <a:rPr lang="en-GB" dirty="0"/>
              <a:t>The Food Safety Act 1990</a:t>
            </a:r>
          </a:p>
          <a:p>
            <a:pPr lvl="0"/>
            <a:r>
              <a:rPr lang="en-GB" dirty="0"/>
              <a:t>The School Food Plan (School Food Standards </a:t>
            </a:r>
            <a:r>
              <a:rPr lang="en-GB" dirty="0" smtClean="0"/>
              <a:t>2015)</a:t>
            </a:r>
          </a:p>
          <a:p>
            <a:pPr lvl="0"/>
            <a:r>
              <a:rPr lang="en-GB" dirty="0" smtClean="0"/>
              <a:t>Health and Safety at Work Act 1974</a:t>
            </a:r>
          </a:p>
          <a:p>
            <a:pPr marL="0" lvl="0" indent="0">
              <a:buNone/>
            </a:pPr>
            <a:endParaRPr lang="en-GB" dirty="0" smtClean="0"/>
          </a:p>
          <a:p>
            <a:pPr marL="0" lvl="0" indent="0">
              <a:buNone/>
            </a:pPr>
            <a:endParaRPr lang="en-GB" sz="1800" dirty="0"/>
          </a:p>
          <a:p>
            <a:pPr marL="0" lvl="0" indent="0">
              <a:buNone/>
            </a:pPr>
            <a:endParaRPr lang="en-GB" dirty="0" smtClean="0"/>
          </a:p>
          <a:p>
            <a:pPr marL="0" lvl="0" indent="0">
              <a:buNone/>
            </a:pPr>
            <a:r>
              <a:rPr lang="en-GB" dirty="0" smtClean="0"/>
              <a:t> </a:t>
            </a:r>
            <a:endParaRPr lang="en-GB" dirty="0"/>
          </a:p>
        </p:txBody>
      </p:sp>
      <p:sp>
        <p:nvSpPr>
          <p:cNvPr id="3" name="Title 2"/>
          <p:cNvSpPr>
            <a:spLocks noGrp="1"/>
          </p:cNvSpPr>
          <p:nvPr>
            <p:ph type="title"/>
          </p:nvPr>
        </p:nvSpPr>
        <p:spPr/>
        <p:txBody>
          <a:bodyPr/>
          <a:lstStyle/>
          <a:p>
            <a:r>
              <a:rPr lang="en-GB" dirty="0" smtClean="0"/>
              <a:t>What does compliance mean for you…?</a:t>
            </a:r>
            <a:endParaRPr lang="en-GB" dirty="0"/>
          </a:p>
        </p:txBody>
      </p:sp>
    </p:spTree>
    <p:extLst>
      <p:ext uri="{BB962C8B-B14F-4D97-AF65-F5344CB8AC3E}">
        <p14:creationId xmlns:p14="http://schemas.microsoft.com/office/powerpoint/2010/main" val="2979625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lvl="0" indent="0">
              <a:buNone/>
            </a:pPr>
            <a:endParaRPr lang="en-GB" dirty="0"/>
          </a:p>
          <a:p>
            <a:pPr lvl="1">
              <a:buFont typeface="Wingdings" panose="05000000000000000000" pitchFamily="2" charset="2"/>
              <a:buChar char="Ø"/>
            </a:pPr>
            <a:r>
              <a:rPr lang="en-GB" sz="1800" dirty="0"/>
              <a:t>Effective and efficient service delivery</a:t>
            </a:r>
          </a:p>
          <a:p>
            <a:pPr lvl="1">
              <a:buFont typeface="Wingdings" panose="05000000000000000000" pitchFamily="2" charset="2"/>
              <a:buChar char="Ø"/>
            </a:pPr>
            <a:r>
              <a:rPr lang="en-GB" sz="1800" dirty="0"/>
              <a:t>Compliance (audit, record and review)</a:t>
            </a:r>
          </a:p>
          <a:p>
            <a:pPr lvl="1">
              <a:buFont typeface="Wingdings" panose="05000000000000000000" pitchFamily="2" charset="2"/>
              <a:buChar char="Ø"/>
            </a:pPr>
            <a:r>
              <a:rPr lang="en-GB" sz="1800" dirty="0"/>
              <a:t>Training by a competent trained person</a:t>
            </a:r>
          </a:p>
          <a:p>
            <a:pPr lvl="1">
              <a:buFont typeface="Wingdings" panose="05000000000000000000" pitchFamily="2" charset="2"/>
              <a:buChar char="Ø"/>
            </a:pPr>
            <a:r>
              <a:rPr lang="en-GB" sz="1800" dirty="0"/>
              <a:t>Changes to legislation </a:t>
            </a:r>
          </a:p>
          <a:p>
            <a:pPr lvl="1">
              <a:buFont typeface="Wingdings" panose="05000000000000000000" pitchFamily="2" charset="2"/>
              <a:buChar char="Ø"/>
            </a:pPr>
            <a:r>
              <a:rPr lang="en-GB" sz="1800" dirty="0"/>
              <a:t>Menu planning and food presentation</a:t>
            </a:r>
          </a:p>
          <a:p>
            <a:pPr lvl="1">
              <a:buFont typeface="Wingdings" panose="05000000000000000000" pitchFamily="2" charset="2"/>
              <a:buChar char="Ø"/>
            </a:pPr>
            <a:r>
              <a:rPr lang="en-GB" sz="1800" dirty="0"/>
              <a:t>Continuous service development and innovation</a:t>
            </a:r>
          </a:p>
          <a:p>
            <a:pPr lvl="1">
              <a:buFont typeface="Wingdings" panose="05000000000000000000" pitchFamily="2" charset="2"/>
              <a:buChar char="Ø"/>
            </a:pPr>
            <a:r>
              <a:rPr lang="en-GB" sz="1800" dirty="0"/>
              <a:t>Catering team development and performance</a:t>
            </a:r>
          </a:p>
          <a:p>
            <a:pPr lvl="1">
              <a:buFont typeface="Wingdings" panose="05000000000000000000" pitchFamily="2" charset="2"/>
              <a:buChar char="Ø"/>
            </a:pPr>
            <a:r>
              <a:rPr lang="en-GB" sz="1800" dirty="0"/>
              <a:t>Developing and driving meal uptake</a:t>
            </a:r>
          </a:p>
          <a:p>
            <a:pPr lvl="1">
              <a:buFont typeface="Wingdings" panose="05000000000000000000" pitchFamily="2" charset="2"/>
              <a:buChar char="Ø"/>
            </a:pPr>
            <a:r>
              <a:rPr lang="en-GB" sz="1800" dirty="0"/>
              <a:t>Business planning and financial efficiencies</a:t>
            </a:r>
          </a:p>
          <a:p>
            <a:pPr lvl="1">
              <a:buFont typeface="Wingdings" panose="05000000000000000000" pitchFamily="2" charset="2"/>
              <a:buChar char="Ø"/>
            </a:pPr>
            <a:r>
              <a:rPr lang="en-GB" sz="1800" dirty="0"/>
              <a:t>Supplier price negotiation and sourcing</a:t>
            </a:r>
          </a:p>
          <a:p>
            <a:pPr lvl="1">
              <a:buFont typeface="Wingdings" panose="05000000000000000000" pitchFamily="2" charset="2"/>
              <a:buChar char="Ø"/>
            </a:pPr>
            <a:r>
              <a:rPr lang="en-GB" sz="1800" dirty="0"/>
              <a:t>Kitchen design and development </a:t>
            </a:r>
          </a:p>
          <a:p>
            <a:pPr marL="457200" lvl="1" indent="0">
              <a:buNone/>
            </a:pPr>
            <a:r>
              <a:rPr lang="en-GB" sz="1800" dirty="0" smtClean="0"/>
              <a:t> </a:t>
            </a:r>
            <a:endParaRPr lang="en-GB" sz="1800" dirty="0"/>
          </a:p>
          <a:p>
            <a:pPr lvl="1">
              <a:buFont typeface="Wingdings" panose="05000000000000000000" pitchFamily="2" charset="2"/>
              <a:buChar char="Ø"/>
            </a:pPr>
            <a:endParaRPr lang="en-GB" sz="1800" dirty="0" smtClean="0"/>
          </a:p>
          <a:p>
            <a:pPr marL="457200" lvl="1" indent="0">
              <a:buNone/>
            </a:pPr>
            <a:endParaRPr lang="en-GB" dirty="0"/>
          </a:p>
        </p:txBody>
      </p:sp>
      <p:sp>
        <p:nvSpPr>
          <p:cNvPr id="3" name="Title 2"/>
          <p:cNvSpPr>
            <a:spLocks noGrp="1"/>
          </p:cNvSpPr>
          <p:nvPr>
            <p:ph type="title"/>
          </p:nvPr>
        </p:nvSpPr>
        <p:spPr/>
        <p:txBody>
          <a:bodyPr/>
          <a:lstStyle/>
          <a:p>
            <a:r>
              <a:rPr lang="en-GB" dirty="0" smtClean="0"/>
              <a:t>Without support, schools must manage…</a:t>
            </a:r>
            <a:br>
              <a:rPr lang="en-GB" dirty="0" smtClean="0"/>
            </a:br>
            <a:r>
              <a:rPr lang="en-GB" dirty="0"/>
              <a:t/>
            </a:r>
            <a:br>
              <a:rPr lang="en-GB" dirty="0"/>
            </a:br>
            <a:endParaRPr lang="en-GB" dirty="0"/>
          </a:p>
        </p:txBody>
      </p:sp>
    </p:spTree>
    <p:extLst>
      <p:ext uri="{BB962C8B-B14F-4D97-AF65-F5344CB8AC3E}">
        <p14:creationId xmlns:p14="http://schemas.microsoft.com/office/powerpoint/2010/main" val="746049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March 2019 - Our proposed offer …</a:t>
            </a:r>
            <a:endParaRPr lang="en-GB"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298344836"/>
              </p:ext>
            </p:extLst>
          </p:nvPr>
        </p:nvGraphicFramePr>
        <p:xfrm>
          <a:off x="868176" y="1226030"/>
          <a:ext cx="7407648" cy="5340979"/>
        </p:xfrm>
        <a:graphic>
          <a:graphicData uri="http://schemas.openxmlformats.org/drawingml/2006/table">
            <a:tbl>
              <a:tblPr firstRow="1" firstCol="1" bandRow="1">
                <a:tableStyleId>{5C22544A-7EE6-4342-B048-85BDC9FD1C3A}</a:tableStyleId>
              </a:tblPr>
              <a:tblGrid>
                <a:gridCol w="3166736"/>
                <a:gridCol w="530114"/>
                <a:gridCol w="530114"/>
                <a:gridCol w="530114"/>
                <a:gridCol w="530114"/>
                <a:gridCol w="530114"/>
                <a:gridCol w="530114"/>
                <a:gridCol w="530114"/>
                <a:gridCol w="530114"/>
              </a:tblGrid>
              <a:tr h="515315">
                <a:tc>
                  <a:txBody>
                    <a:bodyPr/>
                    <a:lstStyle/>
                    <a:p>
                      <a:pPr>
                        <a:lnSpc>
                          <a:spcPct val="115000"/>
                        </a:lnSpc>
                        <a:spcAft>
                          <a:spcPts val="0"/>
                        </a:spcAft>
                      </a:pPr>
                      <a:r>
                        <a:rPr lang="en-GB" sz="1200" dirty="0">
                          <a:effectLst/>
                        </a:rPr>
                        <a:t> </a:t>
                      </a:r>
                      <a:endParaRPr lang="en-GB" sz="900" dirty="0">
                        <a:effectLst/>
                      </a:endParaRPr>
                    </a:p>
                    <a:p>
                      <a:pPr>
                        <a:lnSpc>
                          <a:spcPct val="115000"/>
                        </a:lnSpc>
                        <a:spcAft>
                          <a:spcPts val="0"/>
                        </a:spcAft>
                      </a:pPr>
                      <a:r>
                        <a:rPr lang="en-GB" sz="1200" dirty="0">
                          <a:effectLst/>
                        </a:rPr>
                        <a:t>Pupils on roll</a:t>
                      </a:r>
                      <a:endParaRPr lang="en-GB" sz="900" dirty="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Under 100 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101-210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211-315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316-420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421-525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526+ </a:t>
                      </a:r>
                      <a:endParaRPr lang="en-GB" sz="900">
                        <a:effectLst/>
                      </a:endParaRPr>
                    </a:p>
                    <a:p>
                      <a:pPr algn="ctr">
                        <a:lnSpc>
                          <a:spcPct val="115000"/>
                        </a:lnSpc>
                        <a:spcAft>
                          <a:spcPts val="0"/>
                        </a:spcAft>
                      </a:pPr>
                      <a:r>
                        <a:rPr lang="en-GB" sz="700">
                          <a:effectLst/>
                        </a:rPr>
                        <a:t>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Secondary School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Servery</a:t>
                      </a:r>
                      <a:endParaRPr lang="en-GB" sz="900">
                        <a:effectLst/>
                        <a:latin typeface="Arial"/>
                        <a:ea typeface="Calibri"/>
                      </a:endParaRPr>
                    </a:p>
                  </a:txBody>
                  <a:tcPr marL="50411" marR="50411" marT="0" marB="0"/>
                </a:tc>
              </a:tr>
              <a:tr h="566846">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200">
                          <a:effectLst/>
                        </a:rPr>
                        <a:t>Charge per annum</a:t>
                      </a:r>
                      <a:endParaRPr lang="en-GB" sz="900">
                        <a:effectLst/>
                      </a:endParaRPr>
                    </a:p>
                    <a:p>
                      <a:pPr>
                        <a:lnSpc>
                          <a:spcPct val="115000"/>
                        </a:lnSpc>
                        <a:spcAft>
                          <a:spcPts val="0"/>
                        </a:spcAft>
                      </a:pPr>
                      <a:r>
                        <a:rPr lang="en-GB" sz="10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£400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£700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£1450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£1750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£2000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£1600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£300</a:t>
                      </a:r>
                      <a:endParaRPr lang="en-GB" sz="900">
                        <a:effectLst/>
                        <a:latin typeface="Arial"/>
                        <a:ea typeface="Calibri"/>
                      </a:endParaRPr>
                    </a:p>
                  </a:txBody>
                  <a:tcPr marL="50411" marR="50411" marT="0" marB="0"/>
                </a:tc>
              </a:tr>
              <a:tr h="4174050">
                <a:tc>
                  <a:txBody>
                    <a:bodyPr/>
                    <a:lstStyle/>
                    <a:p>
                      <a:pPr>
                        <a:lnSpc>
                          <a:spcPct val="115000"/>
                        </a:lnSpc>
                        <a:spcAft>
                          <a:spcPts val="0"/>
                        </a:spcAft>
                      </a:pPr>
                      <a:r>
                        <a:rPr lang="en-GB" sz="900" dirty="0">
                          <a:effectLst/>
                        </a:rPr>
                        <a:t>What is included:</a:t>
                      </a:r>
                    </a:p>
                    <a:p>
                      <a:pPr>
                        <a:lnSpc>
                          <a:spcPct val="115000"/>
                        </a:lnSpc>
                        <a:spcAft>
                          <a:spcPts val="0"/>
                        </a:spcAft>
                      </a:pPr>
                      <a:r>
                        <a:rPr lang="en-GB" sz="900" dirty="0">
                          <a:effectLst/>
                        </a:rPr>
                        <a:t>Coordinated site visits per year </a:t>
                      </a:r>
                    </a:p>
                    <a:p>
                      <a:pPr>
                        <a:lnSpc>
                          <a:spcPct val="115000"/>
                        </a:lnSpc>
                        <a:spcAft>
                          <a:spcPts val="0"/>
                        </a:spcAft>
                      </a:pPr>
                      <a:r>
                        <a:rPr lang="en-GB" sz="900" dirty="0">
                          <a:effectLst/>
                        </a:rPr>
                        <a:t>Support manager with industry experience and knowledge</a:t>
                      </a:r>
                    </a:p>
                    <a:p>
                      <a:pPr>
                        <a:lnSpc>
                          <a:spcPct val="115000"/>
                        </a:lnSpc>
                        <a:spcAft>
                          <a:spcPts val="0"/>
                        </a:spcAft>
                      </a:pPr>
                      <a:r>
                        <a:rPr lang="en-GB" sz="900" dirty="0">
                          <a:effectLst/>
                        </a:rPr>
                        <a:t>Annual compliance audit</a:t>
                      </a:r>
                    </a:p>
                    <a:p>
                      <a:pPr>
                        <a:lnSpc>
                          <a:spcPct val="115000"/>
                        </a:lnSpc>
                        <a:spcAft>
                          <a:spcPts val="0"/>
                        </a:spcAft>
                      </a:pPr>
                      <a:r>
                        <a:rPr lang="en-GB" sz="900" dirty="0">
                          <a:effectLst/>
                        </a:rPr>
                        <a:t>Annual service health check</a:t>
                      </a:r>
                    </a:p>
                    <a:p>
                      <a:pPr>
                        <a:lnSpc>
                          <a:spcPct val="115000"/>
                        </a:lnSpc>
                        <a:spcAft>
                          <a:spcPts val="0"/>
                        </a:spcAft>
                      </a:pPr>
                      <a:r>
                        <a:rPr lang="en-GB" sz="900" dirty="0">
                          <a:effectLst/>
                        </a:rPr>
                        <a:t>Annual Statutory Training</a:t>
                      </a:r>
                    </a:p>
                    <a:p>
                      <a:pPr>
                        <a:lnSpc>
                          <a:spcPct val="115000"/>
                        </a:lnSpc>
                        <a:spcAft>
                          <a:spcPts val="0"/>
                        </a:spcAft>
                      </a:pPr>
                      <a:r>
                        <a:rPr lang="en-GB" sz="900" dirty="0">
                          <a:effectLst/>
                        </a:rPr>
                        <a:t>Controlled copy procedures manual (HACCP)</a:t>
                      </a:r>
                    </a:p>
                    <a:p>
                      <a:pPr>
                        <a:lnSpc>
                          <a:spcPct val="115000"/>
                        </a:lnSpc>
                        <a:spcAft>
                          <a:spcPts val="0"/>
                        </a:spcAft>
                      </a:pPr>
                      <a:r>
                        <a:rPr lang="en-GB" sz="900" dirty="0">
                          <a:effectLst/>
                        </a:rPr>
                        <a:t>Twice yearly Nutritionally Compliant Menu Pack </a:t>
                      </a:r>
                      <a:r>
                        <a:rPr lang="en-GB" sz="900" dirty="0" smtClean="0">
                          <a:effectLst/>
                        </a:rPr>
                        <a:t>Discounted </a:t>
                      </a:r>
                      <a:r>
                        <a:rPr lang="en-GB" sz="900" dirty="0">
                          <a:effectLst/>
                        </a:rPr>
                        <a:t>pricing framework for food purchasing</a:t>
                      </a:r>
                    </a:p>
                    <a:p>
                      <a:pPr>
                        <a:lnSpc>
                          <a:spcPct val="115000"/>
                        </a:lnSpc>
                        <a:spcAft>
                          <a:spcPts val="0"/>
                        </a:spcAft>
                      </a:pPr>
                      <a:r>
                        <a:rPr lang="en-GB" sz="900" dirty="0">
                          <a:effectLst/>
                        </a:rPr>
                        <a:t>Financial controls system/audit</a:t>
                      </a:r>
                    </a:p>
                    <a:p>
                      <a:pPr>
                        <a:lnSpc>
                          <a:spcPct val="115000"/>
                        </a:lnSpc>
                        <a:spcAft>
                          <a:spcPts val="0"/>
                        </a:spcAft>
                      </a:pPr>
                      <a:r>
                        <a:rPr lang="en-GB" sz="900" dirty="0">
                          <a:effectLst/>
                        </a:rPr>
                        <a:t>Access to Statutory Training Courses </a:t>
                      </a:r>
                    </a:p>
                    <a:p>
                      <a:pPr>
                        <a:lnSpc>
                          <a:spcPct val="115000"/>
                        </a:lnSpc>
                        <a:spcAft>
                          <a:spcPts val="0"/>
                        </a:spcAft>
                      </a:pPr>
                      <a:r>
                        <a:rPr lang="en-GB" sz="900" dirty="0">
                          <a:effectLst/>
                        </a:rPr>
                        <a:t>Benchmarking data for best practice modelling</a:t>
                      </a:r>
                    </a:p>
                    <a:p>
                      <a:pPr>
                        <a:lnSpc>
                          <a:spcPct val="115000"/>
                        </a:lnSpc>
                        <a:spcAft>
                          <a:spcPts val="0"/>
                        </a:spcAft>
                      </a:pPr>
                      <a:r>
                        <a:rPr lang="en-GB" sz="900" dirty="0">
                          <a:effectLst/>
                        </a:rPr>
                        <a:t>Annual report to Governors</a:t>
                      </a:r>
                    </a:p>
                    <a:p>
                      <a:pPr>
                        <a:lnSpc>
                          <a:spcPct val="115000"/>
                        </a:lnSpc>
                        <a:spcAft>
                          <a:spcPts val="0"/>
                        </a:spcAft>
                      </a:pPr>
                      <a:r>
                        <a:rPr lang="en-GB" sz="900" dirty="0">
                          <a:effectLst/>
                        </a:rPr>
                        <a:t>FAQ’s for self service</a:t>
                      </a:r>
                    </a:p>
                    <a:p>
                      <a:pPr>
                        <a:lnSpc>
                          <a:spcPct val="115000"/>
                        </a:lnSpc>
                        <a:spcAft>
                          <a:spcPts val="0"/>
                        </a:spcAft>
                      </a:pPr>
                      <a:r>
                        <a:rPr lang="en-GB" sz="900" dirty="0">
                          <a:effectLst/>
                        </a:rPr>
                        <a:t>Industry updates with required responses</a:t>
                      </a:r>
                    </a:p>
                    <a:p>
                      <a:pPr>
                        <a:lnSpc>
                          <a:spcPct val="115000"/>
                        </a:lnSpc>
                        <a:spcAft>
                          <a:spcPts val="0"/>
                        </a:spcAft>
                      </a:pPr>
                      <a:r>
                        <a:rPr lang="en-GB" sz="900" dirty="0">
                          <a:effectLst/>
                        </a:rPr>
                        <a:t>Healthy Schools lead and advice</a:t>
                      </a:r>
                    </a:p>
                    <a:p>
                      <a:pPr>
                        <a:lnSpc>
                          <a:spcPct val="115000"/>
                        </a:lnSpc>
                        <a:spcAft>
                          <a:spcPts val="0"/>
                        </a:spcAft>
                      </a:pPr>
                      <a:r>
                        <a:rPr lang="en-GB" sz="900" dirty="0">
                          <a:effectLst/>
                        </a:rPr>
                        <a:t>Governor Training</a:t>
                      </a:r>
                    </a:p>
                    <a:p>
                      <a:pPr>
                        <a:lnSpc>
                          <a:spcPct val="115000"/>
                        </a:lnSpc>
                        <a:spcAft>
                          <a:spcPts val="0"/>
                        </a:spcAft>
                      </a:pPr>
                      <a:r>
                        <a:rPr lang="en-GB" sz="900" dirty="0">
                          <a:effectLst/>
                        </a:rPr>
                        <a:t>Invitation to Manager Inspiration and Networking Events</a:t>
                      </a:r>
                    </a:p>
                    <a:p>
                      <a:pPr>
                        <a:lnSpc>
                          <a:spcPct val="115000"/>
                        </a:lnSpc>
                        <a:spcAft>
                          <a:spcPts val="0"/>
                        </a:spcAft>
                      </a:pPr>
                      <a:r>
                        <a:rPr lang="en-GB" sz="900" dirty="0">
                          <a:effectLst/>
                        </a:rPr>
                        <a:t> </a:t>
                      </a:r>
                    </a:p>
                    <a:p>
                      <a:pPr>
                        <a:lnSpc>
                          <a:spcPct val="115000"/>
                        </a:lnSpc>
                        <a:spcAft>
                          <a:spcPts val="0"/>
                        </a:spcAft>
                      </a:pPr>
                      <a:r>
                        <a:rPr lang="en-GB" sz="900" dirty="0">
                          <a:effectLst/>
                        </a:rPr>
                        <a:t>Also available:</a:t>
                      </a:r>
                    </a:p>
                    <a:p>
                      <a:pPr>
                        <a:lnSpc>
                          <a:spcPct val="115000"/>
                        </a:lnSpc>
                        <a:spcAft>
                          <a:spcPts val="0"/>
                        </a:spcAft>
                      </a:pPr>
                      <a:r>
                        <a:rPr lang="en-GB" sz="900" dirty="0">
                          <a:effectLst/>
                        </a:rPr>
                        <a:t>Hands on training</a:t>
                      </a:r>
                    </a:p>
                    <a:p>
                      <a:pPr>
                        <a:lnSpc>
                          <a:spcPct val="115000"/>
                        </a:lnSpc>
                        <a:spcAft>
                          <a:spcPts val="0"/>
                        </a:spcAft>
                      </a:pPr>
                      <a:r>
                        <a:rPr lang="en-GB" sz="900" dirty="0">
                          <a:effectLst/>
                        </a:rPr>
                        <a:t>Recruitment advice and support</a:t>
                      </a:r>
                    </a:p>
                    <a:p>
                      <a:pPr>
                        <a:lnSpc>
                          <a:spcPct val="115000"/>
                        </a:lnSpc>
                        <a:spcAft>
                          <a:spcPts val="0"/>
                        </a:spcAft>
                      </a:pPr>
                      <a:r>
                        <a:rPr lang="en-GB" sz="900" dirty="0">
                          <a:effectLst/>
                        </a:rPr>
                        <a:t>PMR support and objectives</a:t>
                      </a:r>
                    </a:p>
                    <a:p>
                      <a:pPr>
                        <a:lnSpc>
                          <a:spcPct val="115000"/>
                        </a:lnSpc>
                        <a:spcAft>
                          <a:spcPts val="0"/>
                        </a:spcAft>
                      </a:pPr>
                      <a:r>
                        <a:rPr lang="en-GB" sz="900" dirty="0">
                          <a:effectLst/>
                        </a:rPr>
                        <a:t>Business plan</a:t>
                      </a:r>
                    </a:p>
                    <a:p>
                      <a:pPr>
                        <a:lnSpc>
                          <a:spcPct val="115000"/>
                        </a:lnSpc>
                        <a:spcAft>
                          <a:spcPts val="0"/>
                        </a:spcAft>
                      </a:pPr>
                      <a:r>
                        <a:rPr lang="en-GB" sz="900" dirty="0">
                          <a:effectLst/>
                        </a:rPr>
                        <a:t>School Food Policy and development</a:t>
                      </a:r>
                    </a:p>
                    <a:p>
                      <a:pPr>
                        <a:lnSpc>
                          <a:spcPct val="115000"/>
                        </a:lnSpc>
                        <a:spcAft>
                          <a:spcPts val="0"/>
                        </a:spcAft>
                      </a:pPr>
                      <a:r>
                        <a:rPr lang="en-GB" sz="900" dirty="0">
                          <a:effectLst/>
                        </a:rPr>
                        <a:t> </a:t>
                      </a:r>
                      <a:endParaRPr lang="en-GB" sz="900" dirty="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3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nSpc>
                          <a:spcPct val="115000"/>
                        </a:lnSpc>
                        <a:spcAft>
                          <a:spcPts val="0"/>
                        </a:spcAft>
                      </a:pPr>
                      <a:r>
                        <a:rPr lang="en-GB" sz="900">
                          <a:effectLst/>
                        </a:rPr>
                        <a:t> </a:t>
                      </a:r>
                    </a:p>
                    <a:p>
                      <a:pP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dirty="0">
                          <a:effectLst/>
                        </a:rPr>
                        <a:t> </a:t>
                      </a:r>
                    </a:p>
                    <a:p>
                      <a:pPr algn="ctr">
                        <a:lnSpc>
                          <a:spcPct val="115000"/>
                        </a:lnSpc>
                        <a:spcAft>
                          <a:spcPts val="0"/>
                        </a:spcAft>
                      </a:pPr>
                      <a:r>
                        <a:rPr lang="en-GB" sz="900" dirty="0">
                          <a:effectLst/>
                        </a:rPr>
                        <a:t>2 visits</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endParaRPr lang="en-GB" sz="900" dirty="0">
                        <a:effectLst/>
                        <a:latin typeface="Arial"/>
                        <a:ea typeface="Calibri"/>
                      </a:endParaRPr>
                    </a:p>
                  </a:txBody>
                  <a:tcPr marL="50411" marR="50411" marT="0" marB="0"/>
                </a:tc>
              </a:tr>
            </a:tbl>
          </a:graphicData>
        </a:graphic>
      </p:graphicFrame>
    </p:spTree>
    <p:extLst>
      <p:ext uri="{BB962C8B-B14F-4D97-AF65-F5344CB8AC3E}">
        <p14:creationId xmlns:p14="http://schemas.microsoft.com/office/powerpoint/2010/main" val="219007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Your feedback</a:t>
            </a:r>
          </a:p>
          <a:p>
            <a:r>
              <a:rPr lang="en-GB" dirty="0" smtClean="0"/>
              <a:t>An indication of your intention.</a:t>
            </a:r>
          </a:p>
          <a:p>
            <a:r>
              <a:rPr lang="en-GB" dirty="0" smtClean="0"/>
              <a:t>Your </a:t>
            </a:r>
            <a:r>
              <a:rPr lang="en-GB" dirty="0"/>
              <a:t>commitment to support this service post March </a:t>
            </a:r>
            <a:r>
              <a:rPr lang="en-GB" dirty="0" smtClean="0"/>
              <a:t>2019</a:t>
            </a:r>
          </a:p>
          <a:p>
            <a:endParaRPr lang="en-GB" dirty="0"/>
          </a:p>
          <a:p>
            <a:endParaRPr lang="en-GB" dirty="0"/>
          </a:p>
        </p:txBody>
      </p:sp>
      <p:sp>
        <p:nvSpPr>
          <p:cNvPr id="3" name="Title 2"/>
          <p:cNvSpPr>
            <a:spLocks noGrp="1"/>
          </p:cNvSpPr>
          <p:nvPr>
            <p:ph type="title"/>
          </p:nvPr>
        </p:nvSpPr>
        <p:spPr/>
        <p:txBody>
          <a:bodyPr/>
          <a:lstStyle/>
          <a:p>
            <a:r>
              <a:rPr lang="en-GB" dirty="0" smtClean="0"/>
              <a:t>What we need from you is…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7664" y="2780928"/>
            <a:ext cx="6411432" cy="363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68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Schools Broadband</a:t>
            </a:r>
            <a:br>
              <a:rPr lang="en-GB" sz="3200" dirty="0" smtClean="0"/>
            </a:br>
            <a:r>
              <a:rPr lang="en-GB" sz="3200" dirty="0" smtClean="0"/>
              <a:t>Sean Russo</a:t>
            </a:r>
            <a:br>
              <a:rPr lang="en-GB" sz="3200" dirty="0" smtClean="0"/>
            </a:br>
            <a:r>
              <a:rPr lang="en-GB" sz="3200" dirty="0" smtClean="0"/>
              <a:t>Commercial and Traded Development Team</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265317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Inclusion</a:t>
            </a:r>
            <a:br>
              <a:rPr lang="en-GB" sz="3200" dirty="0" smtClean="0"/>
            </a:br>
            <a:r>
              <a:rPr lang="en-GB" sz="3200" dirty="0" smtClean="0"/>
              <a:t>Ruth Sturdy</a:t>
            </a:r>
            <a:br>
              <a:rPr lang="en-GB" sz="3200" dirty="0" smtClean="0"/>
            </a:br>
            <a:r>
              <a:rPr lang="en-GB" sz="3200" dirty="0" smtClean="0"/>
              <a:t>SEND School Effectiveness Leader </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2143250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008" y="160314"/>
            <a:ext cx="864096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ruth.sturdy\AppData\Local\Microsoft\Windows\Temporary Internet Files\Content.IE5\RR3VJOVR\team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525503"/>
            <a:ext cx="2411760" cy="133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7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2400" dirty="0" smtClean="0"/>
              <a:t>Developing a shared language and understanding</a:t>
            </a:r>
          </a:p>
          <a:p>
            <a:r>
              <a:rPr lang="en-GB" sz="2400" dirty="0" smtClean="0"/>
              <a:t>Developing communities of professional practice</a:t>
            </a:r>
          </a:p>
          <a:p>
            <a:r>
              <a:rPr lang="en-GB" sz="2400" dirty="0" smtClean="0"/>
              <a:t>Capturing the expertise</a:t>
            </a:r>
          </a:p>
          <a:p>
            <a:r>
              <a:rPr lang="en-GB" sz="2400" dirty="0" smtClean="0"/>
              <a:t>Ensuring the best outcomes</a:t>
            </a:r>
          </a:p>
          <a:p>
            <a:r>
              <a:rPr lang="en-GB" sz="2400" dirty="0" smtClean="0"/>
              <a:t>Local projects </a:t>
            </a:r>
          </a:p>
        </p:txBody>
      </p:sp>
      <p:sp>
        <p:nvSpPr>
          <p:cNvPr id="3" name="Title 2"/>
          <p:cNvSpPr>
            <a:spLocks noGrp="1"/>
          </p:cNvSpPr>
          <p:nvPr>
            <p:ph type="title"/>
          </p:nvPr>
        </p:nvSpPr>
        <p:spPr/>
        <p:txBody>
          <a:bodyPr/>
          <a:lstStyle/>
          <a:p>
            <a:r>
              <a:rPr lang="en-GB" dirty="0" smtClean="0"/>
              <a:t>Key elements</a:t>
            </a:r>
            <a:endParaRPr lang="en-GB" dirty="0"/>
          </a:p>
        </p:txBody>
      </p:sp>
      <p:pic>
        <p:nvPicPr>
          <p:cNvPr id="6146" name="Picture 2" descr="C:\Users\ruth.sturdy\AppData\Local\Microsoft\Windows\Temporary Internet Files\Content.IE5\LGQ3XZS9\four-ele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0979"/>
            <a:ext cx="2568897" cy="25688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2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en-GB" sz="2400" dirty="0" smtClean="0"/>
              <a:t>The New Structure</a:t>
            </a:r>
          </a:p>
          <a:p>
            <a:pPr marL="0" indent="0">
              <a:buNone/>
            </a:pPr>
            <a:endParaRPr lang="en-GB" sz="2400" dirty="0" smtClean="0"/>
          </a:p>
          <a:p>
            <a:r>
              <a:rPr lang="en-GB" sz="2400" dirty="0" smtClean="0"/>
              <a:t>Update on the School Led Improvement System</a:t>
            </a:r>
          </a:p>
          <a:p>
            <a:pPr marL="0" indent="0">
              <a:buNone/>
            </a:pPr>
            <a:endParaRPr lang="en-GB" sz="2400" dirty="0" smtClean="0"/>
          </a:p>
          <a:p>
            <a:r>
              <a:rPr lang="en-GB" sz="2400" dirty="0" smtClean="0"/>
              <a:t>The future of the School Meals Service</a:t>
            </a:r>
          </a:p>
          <a:p>
            <a:pPr marL="0" indent="0">
              <a:buNone/>
            </a:pPr>
            <a:endParaRPr lang="en-GB" sz="2400" dirty="0" smtClean="0"/>
          </a:p>
          <a:p>
            <a:r>
              <a:rPr lang="en-GB" sz="2400" dirty="0" smtClean="0"/>
              <a:t>Inclusion  - The draft Essex Statement and Exclusion discussion</a:t>
            </a:r>
          </a:p>
          <a:p>
            <a:pPr marL="0" indent="0">
              <a:buNone/>
            </a:pPr>
            <a:endParaRPr lang="en-GB" sz="2400" dirty="0" smtClean="0"/>
          </a:p>
          <a:p>
            <a:r>
              <a:rPr lang="en-GB" sz="2400" dirty="0" smtClean="0"/>
              <a:t>Schools Broadband</a:t>
            </a:r>
            <a:endParaRPr lang="en-GB" sz="2400" dirty="0"/>
          </a:p>
        </p:txBody>
      </p:sp>
      <p:sp>
        <p:nvSpPr>
          <p:cNvPr id="5" name="Title 4"/>
          <p:cNvSpPr>
            <a:spLocks noGrp="1"/>
          </p:cNvSpPr>
          <p:nvPr>
            <p:ph type="title"/>
          </p:nvPr>
        </p:nvSpPr>
        <p:spPr/>
        <p:txBody>
          <a:bodyPr/>
          <a:lstStyle/>
          <a:p>
            <a:pPr algn="ctr"/>
            <a:r>
              <a:rPr lang="en-GB" dirty="0" smtClean="0"/>
              <a:t>AGENDA – Session 1</a:t>
            </a:r>
            <a:endParaRPr lang="en-GB" dirty="0"/>
          </a:p>
        </p:txBody>
      </p:sp>
    </p:spTree>
    <p:extLst>
      <p:ext uri="{BB962C8B-B14F-4D97-AF65-F5344CB8AC3E}">
        <p14:creationId xmlns:p14="http://schemas.microsoft.com/office/powerpoint/2010/main" val="239541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Inclusion Position Statement now complete </a:t>
            </a:r>
          </a:p>
          <a:p>
            <a:r>
              <a:rPr lang="en-GB" dirty="0" smtClean="0"/>
              <a:t>Universal provision expectations ( minimum expectations)  work beginning- linked to SEND strategy and using the current SEND provision guidance as a starting point</a:t>
            </a:r>
          </a:p>
          <a:p>
            <a:r>
              <a:rPr lang="en-GB" dirty="0" smtClean="0"/>
              <a:t>Outcomes Framework initial version complete  and training programme being developed ready for roll out in September</a:t>
            </a:r>
          </a:p>
          <a:p>
            <a:r>
              <a:rPr lang="en-GB" dirty="0" smtClean="0"/>
              <a:t>Partnership SENCOs identified-  space for more</a:t>
            </a:r>
          </a:p>
          <a:p>
            <a:r>
              <a:rPr lang="en-GB" dirty="0" smtClean="0"/>
              <a:t>SEND Peer Review – the one conversation about SEND- first training completed led by David Bartram OBE, pilot reviews taking place by the end of term. Next training September </a:t>
            </a:r>
          </a:p>
          <a:p>
            <a:r>
              <a:rPr lang="en-GB" dirty="0" smtClean="0"/>
              <a:t>Discussion about exclusions with ASHE and the start of a conversation with EPHA at EPHA exec.</a:t>
            </a:r>
          </a:p>
          <a:p>
            <a:endParaRPr lang="en-GB" dirty="0" smtClean="0"/>
          </a:p>
        </p:txBody>
      </p:sp>
      <p:sp>
        <p:nvSpPr>
          <p:cNvPr id="3" name="Title 2"/>
          <p:cNvSpPr>
            <a:spLocks noGrp="1"/>
          </p:cNvSpPr>
          <p:nvPr>
            <p:ph type="title"/>
          </p:nvPr>
        </p:nvSpPr>
        <p:spPr/>
        <p:txBody>
          <a:bodyPr/>
          <a:lstStyle/>
          <a:p>
            <a:r>
              <a:rPr lang="en-GB" dirty="0" smtClean="0"/>
              <a:t>Progress …</a:t>
            </a:r>
            <a:endParaRPr lang="en-GB" dirty="0"/>
          </a:p>
        </p:txBody>
      </p:sp>
    </p:spTree>
    <p:extLst>
      <p:ext uri="{BB962C8B-B14F-4D97-AF65-F5344CB8AC3E}">
        <p14:creationId xmlns:p14="http://schemas.microsoft.com/office/powerpoint/2010/main" val="3949824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smtClean="0"/>
              <a:t>Proposals are</a:t>
            </a:r>
          </a:p>
          <a:p>
            <a:r>
              <a:rPr lang="en-GB" dirty="0" smtClean="0"/>
              <a:t>Develop a managed move protocol across the County including when they are appropriate, when they can be terminated, when pupils transfer to their new schools</a:t>
            </a:r>
          </a:p>
          <a:p>
            <a:r>
              <a:rPr lang="en-GB" dirty="0" smtClean="0"/>
              <a:t>Protocol for when elective home educated children return to school</a:t>
            </a:r>
          </a:p>
          <a:p>
            <a:pPr lvl="0"/>
            <a:r>
              <a:rPr lang="en-GB" dirty="0"/>
              <a:t>Seek a commitment from schools to admit a pupil returning from a PRU,  managed move or PR1’s every time they use permanent </a:t>
            </a:r>
            <a:r>
              <a:rPr lang="en-GB" dirty="0" smtClean="0"/>
              <a:t>exclusion</a:t>
            </a:r>
          </a:p>
          <a:p>
            <a:r>
              <a:rPr lang="en-GB" dirty="0"/>
              <a:t>Ensure county- wide data is made available at each </a:t>
            </a:r>
            <a:r>
              <a:rPr lang="en-GB" dirty="0" smtClean="0"/>
              <a:t>EPHA meeting </a:t>
            </a:r>
            <a:r>
              <a:rPr lang="en-GB" dirty="0"/>
              <a:t>from the LA</a:t>
            </a:r>
            <a:r>
              <a:rPr lang="en-GB" dirty="0" smtClean="0"/>
              <a:t>.</a:t>
            </a:r>
          </a:p>
          <a:p>
            <a:r>
              <a:rPr lang="en-GB" dirty="0"/>
              <a:t> </a:t>
            </a:r>
            <a:r>
              <a:rPr lang="en-GB" dirty="0" smtClean="0"/>
              <a:t>There </a:t>
            </a:r>
            <a:r>
              <a:rPr lang="en-GB" dirty="0"/>
              <a:t>is a need to address social factors which are leading to exclusions – gangs, county lines, drugs, </a:t>
            </a:r>
            <a:r>
              <a:rPr lang="en-GB" dirty="0" smtClean="0"/>
              <a:t>knives</a:t>
            </a:r>
          </a:p>
          <a:p>
            <a:r>
              <a:rPr lang="en-GB" dirty="0"/>
              <a:t>Develop an expanded offer from PRUs – outreach and short-turn around </a:t>
            </a:r>
            <a:r>
              <a:rPr lang="en-GB" dirty="0" smtClean="0"/>
              <a:t>provision</a:t>
            </a:r>
          </a:p>
          <a:p>
            <a:pPr lvl="0"/>
            <a:r>
              <a:rPr lang="en-GB" dirty="0"/>
              <a:t>We need to review the arrangements for anxious school refusers and pupils with mental health </a:t>
            </a:r>
            <a:r>
              <a:rPr lang="en-GB" dirty="0" smtClean="0"/>
              <a:t>needs</a:t>
            </a:r>
            <a:endParaRPr lang="en-GB" dirty="0"/>
          </a:p>
          <a:p>
            <a:pPr lvl="0"/>
            <a:r>
              <a:rPr lang="en-GB" dirty="0"/>
              <a:t>We need transition plans for primary pupils in PRUs, GROW or those at risk of disengagement in </a:t>
            </a:r>
            <a:r>
              <a:rPr lang="en-GB" dirty="0" err="1"/>
              <a:t>Yr</a:t>
            </a:r>
            <a:r>
              <a:rPr lang="en-GB" dirty="0"/>
              <a:t> </a:t>
            </a:r>
            <a:r>
              <a:rPr lang="en-GB" dirty="0" smtClean="0"/>
              <a:t>7</a:t>
            </a:r>
          </a:p>
          <a:p>
            <a:pPr lvl="0"/>
            <a:r>
              <a:rPr lang="en-GB" dirty="0" smtClean="0"/>
              <a:t>Look at other models to learn from them and adapt them to our needs</a:t>
            </a:r>
            <a:endParaRPr lang="en-GB" dirty="0"/>
          </a:p>
          <a:p>
            <a:endParaRPr lang="en-GB" dirty="0"/>
          </a:p>
          <a:p>
            <a:endParaRPr lang="en-GB" dirty="0"/>
          </a:p>
          <a:p>
            <a:pPr lvl="0"/>
            <a:endParaRPr lang="en-GB" dirty="0"/>
          </a:p>
        </p:txBody>
      </p:sp>
      <p:sp>
        <p:nvSpPr>
          <p:cNvPr id="3" name="Title 2"/>
          <p:cNvSpPr>
            <a:spLocks noGrp="1"/>
          </p:cNvSpPr>
          <p:nvPr>
            <p:ph type="title"/>
          </p:nvPr>
        </p:nvSpPr>
        <p:spPr/>
        <p:txBody>
          <a:bodyPr/>
          <a:lstStyle/>
          <a:p>
            <a:r>
              <a:rPr lang="en-GB" dirty="0" smtClean="0"/>
              <a:t>The Exclusion discussion so far…</a:t>
            </a:r>
            <a:endParaRPr lang="en-GB" dirty="0"/>
          </a:p>
        </p:txBody>
      </p:sp>
    </p:spTree>
    <p:extLst>
      <p:ext uri="{BB962C8B-B14F-4D97-AF65-F5344CB8AC3E}">
        <p14:creationId xmlns:p14="http://schemas.microsoft.com/office/powerpoint/2010/main" val="1615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Steve Whitfield</a:t>
            </a:r>
            <a:br>
              <a:rPr lang="en-GB" sz="3200" dirty="0" smtClean="0"/>
            </a:br>
            <a:r>
              <a:rPr lang="en-GB" sz="3200" dirty="0" smtClean="0"/>
              <a:t>Admissions to GROW</a:t>
            </a:r>
            <a:br>
              <a:rPr lang="en-GB" sz="3200" dirty="0" smtClean="0"/>
            </a:br>
            <a:r>
              <a:rPr lang="en-GB" sz="3200" dirty="0"/>
              <a:t/>
            </a:r>
            <a:br>
              <a:rPr lang="en-GB" sz="3200" dirty="0"/>
            </a:br>
            <a:r>
              <a:rPr lang="en-GB" sz="3200" dirty="0" smtClean="0"/>
              <a:t/>
            </a:r>
            <a:br>
              <a:rPr lang="en-GB" sz="3200" dirty="0" smtClean="0"/>
            </a:br>
            <a:r>
              <a:rPr lang="en-GB" sz="3200" dirty="0" smtClean="0"/>
              <a:t>Emma Prince</a:t>
            </a:r>
            <a:br>
              <a:rPr lang="en-GB" sz="3200" dirty="0" smtClean="0"/>
            </a:br>
            <a:r>
              <a:rPr lang="en-GB" sz="3200" dirty="0" smtClean="0"/>
              <a:t>EVOLVE </a:t>
            </a:r>
            <a:r>
              <a:rPr lang="en-GB" sz="3200" dirty="0" err="1" smtClean="0"/>
              <a:t>Intervetion</a:t>
            </a:r>
            <a:r>
              <a:rPr lang="en-GB" sz="3200" dirty="0" smtClean="0"/>
              <a:t> </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1634856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Admissions to</a:t>
            </a:r>
            <a:endParaRPr lang="en-GB" dirty="0"/>
          </a:p>
        </p:txBody>
      </p:sp>
      <p:pic>
        <p:nvPicPr>
          <p:cNvPr id="5" name="Content Placeholder 4" descr="C:\Users\User\AppData\Local\Microsoft\Windows\INetCache\Content.Word\grow_inspiring-children.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908720"/>
            <a:ext cx="5112568" cy="3684676"/>
          </a:xfrm>
          <a:prstGeom prst="rect">
            <a:avLst/>
          </a:prstGeom>
          <a:noFill/>
          <a:ln>
            <a:noFill/>
          </a:ln>
        </p:spPr>
      </p:pic>
    </p:spTree>
    <p:extLst>
      <p:ext uri="{BB962C8B-B14F-4D97-AF65-F5344CB8AC3E}">
        <p14:creationId xmlns:p14="http://schemas.microsoft.com/office/powerpoint/2010/main" val="3257251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8222679" cy="648072"/>
          </a:xfrm>
        </p:spPr>
        <p:txBody>
          <a:bodyPr/>
          <a:lstStyle/>
          <a:p>
            <a:r>
              <a:rPr lang="en-GB" dirty="0" smtClean="0"/>
              <a:t>Learning over the last 6 years</a:t>
            </a:r>
            <a:endParaRPr lang="en-GB" dirty="0"/>
          </a:p>
        </p:txBody>
      </p:sp>
      <p:sp>
        <p:nvSpPr>
          <p:cNvPr id="4" name="Content Placeholder 3"/>
          <p:cNvSpPr>
            <a:spLocks noGrp="1"/>
          </p:cNvSpPr>
          <p:nvPr>
            <p:ph sz="quarter" idx="13"/>
          </p:nvPr>
        </p:nvSpPr>
        <p:spPr>
          <a:xfrm>
            <a:off x="179512" y="692696"/>
            <a:ext cx="8856984" cy="5904656"/>
          </a:xfrm>
        </p:spPr>
        <p:txBody>
          <a:bodyPr/>
          <a:lstStyle/>
          <a:p>
            <a:r>
              <a:rPr lang="en-GB" sz="2000" dirty="0" smtClean="0">
                <a:latin typeface="Calibri" panose="020F0502020204030204" pitchFamily="34" charset="0"/>
              </a:rPr>
              <a:t>Challenges and tensions about referrals</a:t>
            </a:r>
          </a:p>
          <a:p>
            <a:pPr lvl="1"/>
            <a:r>
              <a:rPr lang="en-GB" sz="2000" b="0" dirty="0">
                <a:solidFill>
                  <a:schemeClr val="tx1"/>
                </a:solidFill>
                <a:latin typeface="Calibri" panose="020F0502020204030204" pitchFamily="34" charset="0"/>
              </a:rPr>
              <a:t>h</a:t>
            </a:r>
            <a:r>
              <a:rPr lang="en-GB" sz="2000" b="0" dirty="0" smtClean="0">
                <a:solidFill>
                  <a:schemeClr val="tx1"/>
                </a:solidFill>
                <a:latin typeface="Calibri" panose="020F0502020204030204" pitchFamily="34" charset="0"/>
              </a:rPr>
              <a:t>igh demand and how to prioritise; school and LA referrals</a:t>
            </a:r>
          </a:p>
          <a:p>
            <a:pPr lvl="1"/>
            <a:r>
              <a:rPr lang="en-GB" sz="2000" b="0" dirty="0" smtClean="0">
                <a:solidFill>
                  <a:schemeClr val="tx1"/>
                </a:solidFill>
                <a:latin typeface="Calibri" panose="020F0502020204030204" pitchFamily="34" charset="0"/>
              </a:rPr>
              <a:t>what happens when there is no space- waiting lists don’t seem to work</a:t>
            </a:r>
          </a:p>
          <a:p>
            <a:pPr lvl="1"/>
            <a:r>
              <a:rPr lang="en-GB" sz="2000" b="0" dirty="0" smtClean="0">
                <a:solidFill>
                  <a:schemeClr val="tx1"/>
                </a:solidFill>
                <a:latin typeface="Calibri" panose="020F0502020204030204" pitchFamily="34" charset="0"/>
              </a:rPr>
              <a:t>how do we really know a referral is appropriate</a:t>
            </a:r>
          </a:p>
          <a:p>
            <a:pPr lvl="1"/>
            <a:r>
              <a:rPr lang="en-GB" sz="2000" b="0" dirty="0" smtClean="0">
                <a:solidFill>
                  <a:schemeClr val="tx1"/>
                </a:solidFill>
                <a:latin typeface="Calibri" panose="020F0502020204030204" pitchFamily="34" charset="0"/>
              </a:rPr>
              <a:t>how to engage in meaningful partnership and maintain parental confidence in the partnership</a:t>
            </a:r>
          </a:p>
          <a:p>
            <a:endParaRPr lang="en-GB" sz="2000" dirty="0" smtClean="0">
              <a:latin typeface="Calibri" panose="020F0502020204030204" pitchFamily="34" charset="0"/>
            </a:endParaRPr>
          </a:p>
          <a:p>
            <a:r>
              <a:rPr lang="en-GB" sz="2000" dirty="0" smtClean="0">
                <a:latin typeface="Calibri" panose="020F0502020204030204" pitchFamily="34" charset="0"/>
              </a:rPr>
              <a:t>How </a:t>
            </a:r>
            <a:r>
              <a:rPr lang="en-GB" sz="2000" dirty="0">
                <a:latin typeface="Calibri" panose="020F0502020204030204" pitchFamily="34" charset="0"/>
              </a:rPr>
              <a:t>to create a system </a:t>
            </a:r>
            <a:r>
              <a:rPr lang="en-GB" sz="2000" dirty="0" smtClean="0">
                <a:latin typeface="Calibri" panose="020F0502020204030204" pitchFamily="34" charset="0"/>
              </a:rPr>
              <a:t>that</a:t>
            </a:r>
            <a:endParaRPr lang="en-GB" sz="2000" dirty="0">
              <a:latin typeface="Calibri" panose="020F0502020204030204" pitchFamily="34" charset="0"/>
            </a:endParaRPr>
          </a:p>
          <a:p>
            <a:pPr lvl="1"/>
            <a:r>
              <a:rPr lang="en-GB" sz="2000" b="0" dirty="0" smtClean="0">
                <a:solidFill>
                  <a:schemeClr val="tx1"/>
                </a:solidFill>
                <a:latin typeface="Calibri" panose="020F0502020204030204" pitchFamily="34" charset="0"/>
              </a:rPr>
              <a:t>is </a:t>
            </a:r>
            <a:r>
              <a:rPr lang="en-GB" sz="2000" b="0" dirty="0">
                <a:solidFill>
                  <a:schemeClr val="tx1"/>
                </a:solidFill>
                <a:latin typeface="Calibri" panose="020F0502020204030204" pitchFamily="34" charset="0"/>
              </a:rPr>
              <a:t>fit for purpose</a:t>
            </a:r>
          </a:p>
          <a:p>
            <a:pPr lvl="1"/>
            <a:r>
              <a:rPr lang="en-GB" sz="2000" b="0" dirty="0">
                <a:solidFill>
                  <a:schemeClr val="tx1"/>
                </a:solidFill>
                <a:latin typeface="Calibri" panose="020F0502020204030204" pitchFamily="34" charset="0"/>
              </a:rPr>
              <a:t>has a flow through it</a:t>
            </a:r>
          </a:p>
          <a:p>
            <a:pPr lvl="1"/>
            <a:r>
              <a:rPr lang="en-GB" sz="2000" b="0" dirty="0" smtClean="0">
                <a:solidFill>
                  <a:schemeClr val="tx1"/>
                </a:solidFill>
                <a:latin typeface="Calibri" panose="020F0502020204030204" pitchFamily="34" charset="0"/>
              </a:rPr>
              <a:t>is </a:t>
            </a:r>
            <a:r>
              <a:rPr lang="en-GB" sz="2000" b="0" dirty="0">
                <a:solidFill>
                  <a:schemeClr val="tx1"/>
                </a:solidFill>
                <a:latin typeface="Calibri" panose="020F0502020204030204" pitchFamily="34" charset="0"/>
              </a:rPr>
              <a:t>fair and transparent</a:t>
            </a:r>
          </a:p>
          <a:p>
            <a:pPr lvl="1"/>
            <a:endParaRPr lang="en-GB" sz="2000" dirty="0" smtClean="0">
              <a:latin typeface="Calibri" panose="020F0502020204030204" pitchFamily="34" charset="0"/>
            </a:endParaRPr>
          </a:p>
          <a:p>
            <a:r>
              <a:rPr lang="en-GB" sz="2000" dirty="0" smtClean="0">
                <a:latin typeface="Calibri" panose="020F0502020204030204" pitchFamily="34" charset="0"/>
              </a:rPr>
              <a:t>How to attract the staff to join the teams</a:t>
            </a:r>
            <a:endParaRPr lang="en-GB" sz="1900" b="0" dirty="0" smtClean="0">
              <a:latin typeface="Calibri" panose="020F0502020204030204" pitchFamily="34" charset="0"/>
            </a:endParaRPr>
          </a:p>
          <a:p>
            <a:pPr lvl="1"/>
            <a:r>
              <a:rPr lang="en-GB" sz="2000" b="0" dirty="0" smtClean="0">
                <a:solidFill>
                  <a:schemeClr val="tx1"/>
                </a:solidFill>
                <a:latin typeface="Calibri" panose="020F0502020204030204" pitchFamily="34" charset="0"/>
              </a:rPr>
              <a:t>this is work that demands special qualities</a:t>
            </a:r>
          </a:p>
          <a:p>
            <a:pPr lvl="1"/>
            <a:r>
              <a:rPr lang="en-GB" sz="2000" b="0" dirty="0" smtClean="0">
                <a:solidFill>
                  <a:schemeClr val="tx1"/>
                </a:solidFill>
                <a:latin typeface="Calibri" panose="020F0502020204030204" pitchFamily="34" charset="0"/>
              </a:rPr>
              <a:t>supported thorough training and effective support</a:t>
            </a:r>
          </a:p>
          <a:p>
            <a:pPr lvl="1"/>
            <a:r>
              <a:rPr lang="en-GB" sz="2000" b="0" dirty="0" smtClean="0">
                <a:solidFill>
                  <a:schemeClr val="tx1"/>
                </a:solidFill>
                <a:latin typeface="Calibri" panose="020F0502020204030204" pitchFamily="34" charset="0"/>
              </a:rPr>
              <a:t>providing a career path for these people</a:t>
            </a:r>
          </a:p>
          <a:p>
            <a:pPr marL="457200" lvl="1" indent="0">
              <a:buNone/>
            </a:pPr>
            <a:endParaRPr lang="en-GB" sz="1900" dirty="0" smtClean="0">
              <a:latin typeface="Calibri" panose="020F0502020204030204" pitchFamily="34" charset="0"/>
            </a:endParaRPr>
          </a:p>
        </p:txBody>
      </p:sp>
    </p:spTree>
    <p:extLst>
      <p:ext uri="{BB962C8B-B14F-4D97-AF65-F5344CB8AC3E}">
        <p14:creationId xmlns:p14="http://schemas.microsoft.com/office/powerpoint/2010/main" val="126155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5536" y="1484784"/>
            <a:ext cx="8208144" cy="5256931"/>
          </a:xfrm>
        </p:spPr>
        <p:txBody>
          <a:bodyPr/>
          <a:lstStyle/>
          <a:p>
            <a:pPr marL="0" indent="0">
              <a:buNone/>
            </a:pPr>
            <a:r>
              <a:rPr lang="en-GB" sz="2000" b="1" dirty="0" smtClean="0">
                <a:latin typeface="Calibri" panose="020F0502020204030204" pitchFamily="34" charset="0"/>
              </a:rPr>
              <a:t>Why?</a:t>
            </a:r>
          </a:p>
          <a:p>
            <a:endParaRPr lang="en-GB" dirty="0">
              <a:latin typeface="Calibri" panose="020F0502020204030204" pitchFamily="34" charset="0"/>
            </a:endParaRPr>
          </a:p>
          <a:p>
            <a:pPr lvl="1"/>
            <a:r>
              <a:rPr lang="en-GB" dirty="0" smtClean="0">
                <a:latin typeface="Calibri" panose="020F0502020204030204" pitchFamily="34" charset="0"/>
              </a:rPr>
              <a:t>the children often have the same profiles and same needs</a:t>
            </a:r>
          </a:p>
          <a:p>
            <a:pPr lvl="1"/>
            <a:endParaRPr lang="en-GB" dirty="0" smtClean="0">
              <a:latin typeface="Calibri" panose="020F0502020204030204" pitchFamily="34" charset="0"/>
            </a:endParaRPr>
          </a:p>
          <a:p>
            <a:pPr lvl="1"/>
            <a:r>
              <a:rPr lang="en-GB" dirty="0" smtClean="0">
                <a:latin typeface="Calibri" panose="020F0502020204030204" pitchFamily="34" charset="0"/>
              </a:rPr>
              <a:t>peer support and review</a:t>
            </a:r>
          </a:p>
          <a:p>
            <a:pPr lvl="1"/>
            <a:endParaRPr lang="en-GB" dirty="0">
              <a:latin typeface="Calibri" panose="020F0502020204030204" pitchFamily="34" charset="0"/>
            </a:endParaRPr>
          </a:p>
          <a:p>
            <a:pPr lvl="1"/>
            <a:r>
              <a:rPr lang="en-GB" dirty="0" smtClean="0">
                <a:latin typeface="Calibri" panose="020F0502020204030204" pitchFamily="34" charset="0"/>
              </a:rPr>
              <a:t>to increase capacity</a:t>
            </a:r>
          </a:p>
          <a:p>
            <a:pPr lvl="1"/>
            <a:endParaRPr lang="en-GB" dirty="0" smtClean="0">
              <a:latin typeface="Calibri" panose="020F0502020204030204" pitchFamily="34" charset="0"/>
            </a:endParaRPr>
          </a:p>
          <a:p>
            <a:pPr lvl="1"/>
            <a:r>
              <a:rPr lang="en-GB" dirty="0" smtClean="0">
                <a:latin typeface="Calibri" panose="020F0502020204030204" pitchFamily="34" charset="0"/>
              </a:rPr>
              <a:t>to create and enable flow through the system; enabling and preparing children to find a way back into their own communities</a:t>
            </a:r>
          </a:p>
          <a:p>
            <a:pPr lvl="1"/>
            <a:endParaRPr lang="en-GB" dirty="0" smtClean="0">
              <a:latin typeface="Calibri" panose="020F0502020204030204" pitchFamily="34" charset="0"/>
            </a:endParaRPr>
          </a:p>
          <a:p>
            <a:pPr lvl="1"/>
            <a:r>
              <a:rPr lang="en-GB" dirty="0" smtClean="0">
                <a:latin typeface="Calibri" panose="020F0502020204030204" pitchFamily="34" charset="0"/>
              </a:rPr>
              <a:t>to enable children to have a roll status</a:t>
            </a:r>
          </a:p>
          <a:p>
            <a:pPr lvl="1"/>
            <a:endParaRPr lang="en-GB" dirty="0">
              <a:latin typeface="Calibri" panose="020F0502020204030204" pitchFamily="34" charset="0"/>
            </a:endParaRPr>
          </a:p>
        </p:txBody>
      </p:sp>
      <p:sp>
        <p:nvSpPr>
          <p:cNvPr id="5" name="Title 4"/>
          <p:cNvSpPr>
            <a:spLocks noGrp="1"/>
          </p:cNvSpPr>
          <p:nvPr>
            <p:ph type="title"/>
          </p:nvPr>
        </p:nvSpPr>
        <p:spPr>
          <a:xfrm>
            <a:off x="467544" y="188640"/>
            <a:ext cx="8208144" cy="648072"/>
          </a:xfrm>
        </p:spPr>
        <p:txBody>
          <a:bodyPr/>
          <a:lstStyle/>
          <a:p>
            <a:r>
              <a:rPr lang="en-GB" dirty="0" smtClean="0">
                <a:latin typeface="Calibri" panose="020F0502020204030204" pitchFamily="34" charset="0"/>
              </a:rPr>
              <a:t>Working </a:t>
            </a:r>
            <a:r>
              <a:rPr lang="en-GB" dirty="0">
                <a:latin typeface="Calibri" panose="020F0502020204030204" pitchFamily="34" charset="0"/>
              </a:rPr>
              <a:t>in partnership with </a:t>
            </a:r>
            <a:r>
              <a:rPr lang="en-GB" dirty="0" smtClean="0">
                <a:latin typeface="Calibri" panose="020F0502020204030204" pitchFamily="34" charset="0"/>
              </a:rPr>
              <a:t>North East Essex Cooperative Academy (NEECA) </a:t>
            </a:r>
            <a:endParaRPr lang="en-GB" dirty="0"/>
          </a:p>
        </p:txBody>
      </p:sp>
    </p:spTree>
    <p:extLst>
      <p:ext uri="{BB962C8B-B14F-4D97-AF65-F5344CB8AC3E}">
        <p14:creationId xmlns:p14="http://schemas.microsoft.com/office/powerpoint/2010/main" val="3491665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187431880"/>
              </p:ext>
            </p:extLst>
          </p:nvPr>
        </p:nvGraphicFramePr>
        <p:xfrm>
          <a:off x="971600" y="1772816"/>
          <a:ext cx="6984008" cy="4535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0635" y="16737"/>
            <a:ext cx="8208144" cy="648072"/>
          </a:xfrm>
        </p:spPr>
        <p:txBody>
          <a:bodyPr/>
          <a:lstStyle/>
          <a:p>
            <a:r>
              <a:rPr lang="en-GB" dirty="0" smtClean="0"/>
              <a:t>Where from?</a:t>
            </a:r>
            <a:endParaRPr lang="en-GB" dirty="0"/>
          </a:p>
        </p:txBody>
      </p:sp>
      <p:sp>
        <p:nvSpPr>
          <p:cNvPr id="5" name="Oval Callout 4"/>
          <p:cNvSpPr/>
          <p:nvPr/>
        </p:nvSpPr>
        <p:spPr bwMode="auto">
          <a:xfrm>
            <a:off x="6012160" y="404664"/>
            <a:ext cx="2088232" cy="1368152"/>
          </a:xfrm>
          <a:prstGeom prst="wedgeEllipseCallout">
            <a:avLst>
              <a:gd name="adj1" fmla="val -36093"/>
              <a:gd name="adj2" fmla="val 65561"/>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600" b="1" dirty="0" smtClean="0">
                <a:solidFill>
                  <a:srgbClr val="000000"/>
                </a:solidFill>
                <a:latin typeface="Calibri" panose="020F0502020204030204" pitchFamily="34" charset="0"/>
                <a:ea typeface="ＭＳ Ｐゴシック" charset="0"/>
              </a:rPr>
              <a:t>Creates capacity and enables local reconnection </a:t>
            </a:r>
            <a:endParaRPr lang="en-GB" sz="1600" b="1" dirty="0">
              <a:solidFill>
                <a:srgbClr val="000000"/>
              </a:solidFill>
              <a:latin typeface="Calibri" panose="020F0502020204030204" pitchFamily="34" charset="0"/>
              <a:ea typeface="ＭＳ Ｐゴシック" charset="0"/>
            </a:endParaRPr>
          </a:p>
        </p:txBody>
      </p:sp>
      <p:sp>
        <p:nvSpPr>
          <p:cNvPr id="6" name="Oval Callout 5"/>
          <p:cNvSpPr/>
          <p:nvPr/>
        </p:nvSpPr>
        <p:spPr bwMode="auto">
          <a:xfrm>
            <a:off x="611560" y="692696"/>
            <a:ext cx="2376264" cy="1296144"/>
          </a:xfrm>
          <a:prstGeom prst="wedgeEllipseCallout">
            <a:avLst>
              <a:gd name="adj1" fmla="val 24893"/>
              <a:gd name="adj2" fmla="val 77819"/>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600" b="1" dirty="0" smtClean="0">
                <a:solidFill>
                  <a:srgbClr val="000000"/>
                </a:solidFill>
                <a:latin typeface="Calibri" panose="020F0502020204030204" pitchFamily="34" charset="0"/>
                <a:ea typeface="ＭＳ Ｐゴシック" charset="0"/>
              </a:rPr>
              <a:t>Provides a solution other than OOA or LA directing</a:t>
            </a:r>
            <a:endParaRPr lang="en-GB" sz="1600" b="1" dirty="0">
              <a:solidFill>
                <a:srgbClr val="000000"/>
              </a:solidFill>
              <a:latin typeface="Calibri" panose="020F0502020204030204" pitchFamily="34" charset="0"/>
              <a:ea typeface="ＭＳ Ｐゴシック" charset="0"/>
            </a:endParaRPr>
          </a:p>
        </p:txBody>
      </p:sp>
      <p:sp>
        <p:nvSpPr>
          <p:cNvPr id="7" name="Oval Callout 6"/>
          <p:cNvSpPr/>
          <p:nvPr/>
        </p:nvSpPr>
        <p:spPr bwMode="auto">
          <a:xfrm>
            <a:off x="179512" y="5352396"/>
            <a:ext cx="2088232" cy="1368152"/>
          </a:xfrm>
          <a:prstGeom prst="wedgeEllipseCallout">
            <a:avLst>
              <a:gd name="adj1" fmla="val 48387"/>
              <a:gd name="adj2" fmla="val -65408"/>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600" b="1" dirty="0" smtClean="0">
                <a:solidFill>
                  <a:srgbClr val="000000"/>
                </a:solidFill>
                <a:latin typeface="Calibri" panose="020F0502020204030204" pitchFamily="34" charset="0"/>
                <a:ea typeface="ＭＳ Ｐゴシック" charset="0"/>
              </a:rPr>
              <a:t>Creates capacity and enables local reconnection </a:t>
            </a:r>
            <a:endParaRPr lang="en-GB" sz="1600" b="1" dirty="0">
              <a:solidFill>
                <a:srgbClr val="000000"/>
              </a:solidFill>
              <a:latin typeface="Calibri" panose="020F0502020204030204" pitchFamily="34" charset="0"/>
              <a:ea typeface="ＭＳ Ｐゴシック" charset="0"/>
            </a:endParaRPr>
          </a:p>
        </p:txBody>
      </p:sp>
      <p:sp>
        <p:nvSpPr>
          <p:cNvPr id="8" name="Oval Callout 7"/>
          <p:cNvSpPr/>
          <p:nvPr/>
        </p:nvSpPr>
        <p:spPr bwMode="auto">
          <a:xfrm>
            <a:off x="6372200" y="5445224"/>
            <a:ext cx="2592288" cy="1368152"/>
          </a:xfrm>
          <a:prstGeom prst="wedgeEllipseCallout">
            <a:avLst>
              <a:gd name="adj1" fmla="val -26564"/>
              <a:gd name="adj2" fmla="val -70815"/>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600" b="1" dirty="0" smtClean="0">
                <a:solidFill>
                  <a:srgbClr val="000000"/>
                </a:solidFill>
                <a:latin typeface="Calibri" panose="020F0502020204030204" pitchFamily="34" charset="0"/>
                <a:ea typeface="ＭＳ Ｐゴシック" charset="0"/>
              </a:rPr>
              <a:t>Enables and supports inclusion provides staff support /training</a:t>
            </a:r>
            <a:endParaRPr lang="en-GB" sz="1600" b="1" dirty="0">
              <a:solidFill>
                <a:srgbClr val="000000"/>
              </a:solidFill>
              <a:latin typeface="Calibri" panose="020F0502020204030204" pitchFamily="34" charset="0"/>
              <a:ea typeface="ＭＳ Ｐゴシック" charset="0"/>
            </a:endParaRPr>
          </a:p>
        </p:txBody>
      </p:sp>
      <p:pic>
        <p:nvPicPr>
          <p:cNvPr id="9" name="Content Placeholder 4" descr="C:\Users\User\AppData\Local\Microsoft\Windows\INetCache\Content.Word\grow_inspiring-children.jpg"/>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4653136"/>
            <a:ext cx="1296144" cy="1224136"/>
          </a:xfrm>
          <a:prstGeom prst="rect">
            <a:avLst/>
          </a:prstGeom>
          <a:noFill/>
          <a:ln>
            <a:noFill/>
          </a:ln>
        </p:spPr>
      </p:pic>
    </p:spTree>
    <p:extLst>
      <p:ext uri="{BB962C8B-B14F-4D97-AF65-F5344CB8AC3E}">
        <p14:creationId xmlns:p14="http://schemas.microsoft.com/office/powerpoint/2010/main" val="2646891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All referrals are part of a partnership</a:t>
            </a:r>
          </a:p>
          <a:p>
            <a:endParaRPr lang="en-GB" dirty="0"/>
          </a:p>
          <a:p>
            <a:r>
              <a:rPr lang="en-GB" dirty="0" smtClean="0"/>
              <a:t>Completion of the referral form- available on the website</a:t>
            </a:r>
          </a:p>
          <a:p>
            <a:endParaRPr lang="en-GB" dirty="0"/>
          </a:p>
          <a:p>
            <a:r>
              <a:rPr lang="en-GB" dirty="0" smtClean="0"/>
              <a:t>Submit to the provision</a:t>
            </a:r>
          </a:p>
          <a:p>
            <a:endParaRPr lang="en-GB" dirty="0"/>
          </a:p>
          <a:p>
            <a:r>
              <a:rPr lang="en-GB" dirty="0" smtClean="0"/>
              <a:t>Head of Provision will phone once received informing you of the likelihood of support</a:t>
            </a:r>
            <a:endParaRPr lang="en-GB" dirty="0"/>
          </a:p>
        </p:txBody>
      </p:sp>
      <p:sp>
        <p:nvSpPr>
          <p:cNvPr id="3" name="Title 2"/>
          <p:cNvSpPr>
            <a:spLocks noGrp="1"/>
          </p:cNvSpPr>
          <p:nvPr>
            <p:ph type="title"/>
          </p:nvPr>
        </p:nvSpPr>
        <p:spPr/>
        <p:txBody>
          <a:bodyPr/>
          <a:lstStyle/>
          <a:p>
            <a:r>
              <a:rPr lang="en-GB" dirty="0" smtClean="0"/>
              <a:t>Referrals from schools</a:t>
            </a:r>
            <a:endParaRPr lang="en-GB" dirty="0"/>
          </a:p>
        </p:txBody>
      </p:sp>
    </p:spTree>
    <p:extLst>
      <p:ext uri="{BB962C8B-B14F-4D97-AF65-F5344CB8AC3E}">
        <p14:creationId xmlns:p14="http://schemas.microsoft.com/office/powerpoint/2010/main" val="3548312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1520" y="1124744"/>
            <a:ext cx="8207375" cy="432619"/>
          </a:xfrm>
        </p:spPr>
        <p:txBody>
          <a:bodyPr/>
          <a:lstStyle/>
          <a:p>
            <a:r>
              <a:rPr lang="en-GB" dirty="0" smtClean="0"/>
              <a:t>The provisions</a:t>
            </a:r>
            <a:endParaRPr lang="en-GB" dirty="0"/>
          </a:p>
        </p:txBody>
      </p:sp>
      <p:sp>
        <p:nvSpPr>
          <p:cNvPr id="4" name="Content Placeholder 3"/>
          <p:cNvSpPr>
            <a:spLocks noGrp="1"/>
          </p:cNvSpPr>
          <p:nvPr>
            <p:ph sz="quarter" idx="13"/>
          </p:nvPr>
        </p:nvSpPr>
        <p:spPr>
          <a:xfrm>
            <a:off x="251520" y="1844824"/>
            <a:ext cx="8439472" cy="4679202"/>
          </a:xfrm>
        </p:spPr>
        <p:txBody>
          <a:bodyPr/>
          <a:lstStyle/>
          <a:p>
            <a:pPr marL="0" indent="0">
              <a:buNone/>
            </a:pPr>
            <a:r>
              <a:rPr lang="en-GB" dirty="0" smtClean="0">
                <a:latin typeface="Calibri" panose="020F0502020204030204" pitchFamily="34" charset="0"/>
              </a:rPr>
              <a:t>Mainstream </a:t>
            </a:r>
            <a:r>
              <a:rPr lang="en-GB" dirty="0">
                <a:latin typeface="Calibri" panose="020F0502020204030204" pitchFamily="34" charset="0"/>
              </a:rPr>
              <a:t>Teams</a:t>
            </a:r>
          </a:p>
          <a:p>
            <a:pPr marL="0" indent="0">
              <a:buNone/>
            </a:pPr>
            <a:endParaRPr lang="en-GB" dirty="0">
              <a:latin typeface="Calibri" panose="020F0502020204030204" pitchFamily="34" charset="0"/>
            </a:endParaRPr>
          </a:p>
          <a:p>
            <a:pPr marL="0" indent="0">
              <a:buNone/>
            </a:pPr>
            <a:r>
              <a:rPr lang="en-GB" b="0" dirty="0">
                <a:latin typeface="Calibri" panose="020F0502020204030204" pitchFamily="34" charset="0"/>
              </a:rPr>
              <a:t>Braintree GROW- Lyons </a:t>
            </a:r>
            <a:r>
              <a:rPr lang="en-GB" b="0" dirty="0" smtClean="0">
                <a:latin typeface="Calibri" panose="020F0502020204030204" pitchFamily="34" charset="0"/>
              </a:rPr>
              <a:t>Hall</a:t>
            </a:r>
          </a:p>
          <a:p>
            <a:pPr marL="0" indent="0">
              <a:buNone/>
            </a:pPr>
            <a:endParaRPr lang="en-GB" b="0" dirty="0" smtClean="0">
              <a:latin typeface="Calibri" panose="020F0502020204030204" pitchFamily="34" charset="0"/>
            </a:endParaRPr>
          </a:p>
          <a:p>
            <a:pPr marL="0" indent="0">
              <a:buNone/>
            </a:pPr>
            <a:endParaRPr lang="en-GB" b="0" dirty="0">
              <a:latin typeface="Calibri" panose="020F0502020204030204" pitchFamily="34" charset="0"/>
            </a:endParaRPr>
          </a:p>
          <a:p>
            <a:pPr marL="0" indent="0">
              <a:buNone/>
            </a:pPr>
            <a:r>
              <a:rPr lang="en-GB" b="0" dirty="0">
                <a:latin typeface="Calibri" panose="020F0502020204030204" pitchFamily="34" charset="0"/>
              </a:rPr>
              <a:t>Chelmsford GROW- Newlands </a:t>
            </a:r>
            <a:r>
              <a:rPr lang="en-GB" b="0" dirty="0" smtClean="0">
                <a:latin typeface="Calibri" panose="020F0502020204030204" pitchFamily="34" charset="0"/>
              </a:rPr>
              <a:t>Spring</a:t>
            </a:r>
            <a:endParaRPr lang="en-GB" b="0" dirty="0">
              <a:latin typeface="Calibri" panose="020F0502020204030204" pitchFamily="34" charset="0"/>
            </a:endParaRPr>
          </a:p>
        </p:txBody>
      </p:sp>
      <p:sp>
        <p:nvSpPr>
          <p:cNvPr id="5" name="Title 2"/>
          <p:cNvSpPr>
            <a:spLocks noGrp="1"/>
          </p:cNvSpPr>
          <p:nvPr>
            <p:ph type="title"/>
          </p:nvPr>
        </p:nvSpPr>
        <p:spPr/>
        <p:txBody>
          <a:bodyPr/>
          <a:lstStyle/>
          <a:p>
            <a:r>
              <a:rPr lang="en-GB" dirty="0" smtClean="0"/>
              <a:t>Capacity within GROW in the Mid</a:t>
            </a:r>
            <a:endParaRPr lang="en-GB" dirty="0"/>
          </a:p>
        </p:txBody>
      </p:sp>
    </p:spTree>
    <p:extLst>
      <p:ext uri="{BB962C8B-B14F-4D97-AF65-F5344CB8AC3E}">
        <p14:creationId xmlns:p14="http://schemas.microsoft.com/office/powerpoint/2010/main" val="349384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268760"/>
            <a:ext cx="8208144" cy="4464843"/>
          </a:xfrm>
        </p:spPr>
        <p:txBody>
          <a:bodyPr/>
          <a:lstStyle/>
          <a:p>
            <a:r>
              <a:rPr lang="en-GB" dirty="0"/>
              <a:t>Referrals from mainstream are always </a:t>
            </a:r>
            <a:r>
              <a:rPr lang="en-GB" dirty="0" smtClean="0"/>
              <a:t>within a </a:t>
            </a:r>
            <a:r>
              <a:rPr lang="en-GB" dirty="0"/>
              <a:t>partnership- the child will remain on roll and will return to the </a:t>
            </a:r>
            <a:r>
              <a:rPr lang="en-GB" dirty="0" smtClean="0"/>
              <a:t>school</a:t>
            </a:r>
          </a:p>
          <a:p>
            <a:endParaRPr lang="en-GB" dirty="0"/>
          </a:p>
          <a:p>
            <a:r>
              <a:rPr lang="en-GB" dirty="0"/>
              <a:t>Referrals from NEECA always need an </a:t>
            </a:r>
            <a:r>
              <a:rPr lang="en-GB" dirty="0" smtClean="0"/>
              <a:t>exit at commencement-  we thus need willing partners to give the children another chance</a:t>
            </a:r>
          </a:p>
          <a:p>
            <a:endParaRPr lang="en-GB" dirty="0"/>
          </a:p>
          <a:p>
            <a:r>
              <a:rPr lang="en-GB" dirty="0" smtClean="0"/>
              <a:t>Referrals </a:t>
            </a:r>
            <a:r>
              <a:rPr lang="en-GB" dirty="0"/>
              <a:t>from Wells Park normal exit is the mainstream </a:t>
            </a:r>
            <a:r>
              <a:rPr lang="en-GB" dirty="0" smtClean="0"/>
              <a:t>secondary but not always</a:t>
            </a:r>
            <a:endParaRPr lang="en-GB" dirty="0"/>
          </a:p>
          <a:p>
            <a:endParaRPr lang="en-GB" dirty="0" smtClean="0"/>
          </a:p>
          <a:p>
            <a:r>
              <a:rPr lang="en-GB" dirty="0" smtClean="0"/>
              <a:t>Referrals </a:t>
            </a:r>
            <a:r>
              <a:rPr lang="en-GB" dirty="0"/>
              <a:t>from </a:t>
            </a:r>
            <a:r>
              <a:rPr lang="en-GB" dirty="0" smtClean="0"/>
              <a:t>LA SAS normal </a:t>
            </a:r>
            <a:r>
              <a:rPr lang="en-GB" dirty="0"/>
              <a:t>exit is the </a:t>
            </a:r>
            <a:r>
              <a:rPr lang="en-GB" dirty="0" smtClean="0"/>
              <a:t>GROW mainstream provision</a:t>
            </a:r>
            <a:endParaRPr lang="en-GB" dirty="0"/>
          </a:p>
          <a:p>
            <a:endParaRPr lang="en-GB" dirty="0"/>
          </a:p>
        </p:txBody>
      </p:sp>
      <p:sp>
        <p:nvSpPr>
          <p:cNvPr id="3" name="Title 2"/>
          <p:cNvSpPr>
            <a:spLocks noGrp="1"/>
          </p:cNvSpPr>
          <p:nvPr>
            <p:ph type="title"/>
          </p:nvPr>
        </p:nvSpPr>
        <p:spPr/>
        <p:txBody>
          <a:bodyPr/>
          <a:lstStyle/>
          <a:p>
            <a:r>
              <a:rPr lang="en-GB" dirty="0" smtClean="0"/>
              <a:t>Where do the children move on to?</a:t>
            </a:r>
            <a:endParaRPr lang="en-GB" dirty="0"/>
          </a:p>
        </p:txBody>
      </p:sp>
    </p:spTree>
    <p:extLst>
      <p:ext uri="{BB962C8B-B14F-4D97-AF65-F5344CB8AC3E}">
        <p14:creationId xmlns:p14="http://schemas.microsoft.com/office/powerpoint/2010/main" val="99754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5462"/>
            <a:ext cx="8614956" cy="568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206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it can work- child F</a:t>
            </a:r>
            <a:endParaRPr lang="en-GB" dirty="0"/>
          </a:p>
        </p:txBody>
      </p:sp>
      <p:sp>
        <p:nvSpPr>
          <p:cNvPr id="4" name="Content Placeholder 3"/>
          <p:cNvSpPr>
            <a:spLocks noGrp="1"/>
          </p:cNvSpPr>
          <p:nvPr>
            <p:ph sz="quarter" idx="10"/>
          </p:nvPr>
        </p:nvSpPr>
        <p:spPr>
          <a:xfrm>
            <a:off x="323528" y="1268760"/>
            <a:ext cx="8208144" cy="5256931"/>
          </a:xfrm>
        </p:spPr>
        <p:txBody>
          <a:bodyPr/>
          <a:lstStyle/>
          <a:p>
            <a:endParaRPr lang="en-GB" dirty="0"/>
          </a:p>
          <a:p>
            <a:r>
              <a:rPr lang="en-GB" dirty="0" smtClean="0"/>
              <a:t>family moved to Colchester</a:t>
            </a:r>
            <a:r>
              <a:rPr lang="en-GB" dirty="0"/>
              <a:t> (Nov 2016)</a:t>
            </a:r>
            <a:r>
              <a:rPr lang="en-GB" dirty="0" smtClean="0"/>
              <a:t> – child Yr. 1 with EHCP</a:t>
            </a:r>
          </a:p>
          <a:p>
            <a:pPr marL="0" indent="0">
              <a:buNone/>
            </a:pPr>
            <a:r>
              <a:rPr lang="en-GB" dirty="0" smtClean="0"/>
              <a:t>- complex and multiple needs</a:t>
            </a:r>
          </a:p>
          <a:p>
            <a:r>
              <a:rPr lang="en-GB" dirty="0" smtClean="0"/>
              <a:t>GROW intensive (Colchester)</a:t>
            </a:r>
          </a:p>
          <a:p>
            <a:r>
              <a:rPr lang="en-GB" dirty="0" smtClean="0"/>
              <a:t>placed into LA care (Jan 2017)</a:t>
            </a:r>
          </a:p>
          <a:p>
            <a:r>
              <a:rPr lang="en-GB" dirty="0" smtClean="0"/>
              <a:t>long term carer found in Braintree (March 2017)</a:t>
            </a:r>
          </a:p>
          <a:p>
            <a:r>
              <a:rPr lang="en-GB" dirty="0" smtClean="0"/>
              <a:t>GROW Braintree in (April 2017)</a:t>
            </a:r>
          </a:p>
          <a:p>
            <a:r>
              <a:rPr lang="en-GB" dirty="0" smtClean="0"/>
              <a:t>commenced transition to local mainstream (Jan 2018)</a:t>
            </a:r>
          </a:p>
          <a:p>
            <a:r>
              <a:rPr lang="en-GB" dirty="0" smtClean="0"/>
              <a:t>on role of mainstream (March 2018)</a:t>
            </a:r>
            <a:endParaRPr lang="en-GB"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221088"/>
            <a:ext cx="45148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527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it can work- child D</a:t>
            </a:r>
            <a:endParaRPr lang="en-GB" dirty="0"/>
          </a:p>
        </p:txBody>
      </p:sp>
      <p:sp>
        <p:nvSpPr>
          <p:cNvPr id="4" name="Content Placeholder 3"/>
          <p:cNvSpPr>
            <a:spLocks noGrp="1"/>
          </p:cNvSpPr>
          <p:nvPr>
            <p:ph sz="quarter" idx="10"/>
          </p:nvPr>
        </p:nvSpPr>
        <p:spPr>
          <a:xfrm>
            <a:off x="323528" y="1268760"/>
            <a:ext cx="8208144" cy="5256931"/>
          </a:xfrm>
        </p:spPr>
        <p:txBody>
          <a:bodyPr/>
          <a:lstStyle/>
          <a:p>
            <a:endParaRPr lang="en-GB" dirty="0"/>
          </a:p>
          <a:p>
            <a:r>
              <a:rPr lang="en-GB" dirty="0" smtClean="0"/>
              <a:t>Referral to GROW (Chelmsford) September 2016 – Yr. 1</a:t>
            </a:r>
          </a:p>
          <a:p>
            <a:r>
              <a:rPr lang="en-GB" dirty="0" smtClean="0"/>
              <a:t>GROW Chelmsford in (Jan 2017)</a:t>
            </a:r>
          </a:p>
          <a:p>
            <a:r>
              <a:rPr lang="en-GB" dirty="0" smtClean="0"/>
              <a:t>commenced transition to local mainstream (Sept 2017)</a:t>
            </a:r>
          </a:p>
          <a:p>
            <a:r>
              <a:rPr lang="en-GB" dirty="0" smtClean="0"/>
              <a:t>Now back at the school full time</a:t>
            </a:r>
            <a:endParaRPr lang="en-GB" dirty="0"/>
          </a:p>
        </p:txBody>
      </p:sp>
      <p:pic>
        <p:nvPicPr>
          <p:cNvPr id="2052"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892" y="2636912"/>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766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GROW </a:t>
            </a:r>
            <a:br>
              <a:rPr lang="en-GB" dirty="0"/>
            </a:br>
            <a:endParaRPr lang="en-GB" dirty="0"/>
          </a:p>
        </p:txBody>
      </p:sp>
      <p:sp>
        <p:nvSpPr>
          <p:cNvPr id="4" name="Content Placeholder 1"/>
          <p:cNvSpPr>
            <a:spLocks noGrp="1"/>
          </p:cNvSpPr>
          <p:nvPr>
            <p:ph sz="quarter" idx="10"/>
          </p:nvPr>
        </p:nvSpPr>
        <p:spPr/>
        <p:txBody>
          <a:bodyPr/>
          <a:lstStyle/>
          <a:p>
            <a:r>
              <a:rPr lang="en-GB" dirty="0" smtClean="0"/>
              <a:t>is not only the name of a provision but it is an evidenced based model and now importantly it is also practice based evidence. </a:t>
            </a:r>
          </a:p>
          <a:p>
            <a:endParaRPr lang="en-GB" dirty="0"/>
          </a:p>
          <a:p>
            <a:r>
              <a:rPr lang="en-GB" dirty="0" smtClean="0"/>
              <a:t>is underpinned by research from neuroscience and trauma  informed research.</a:t>
            </a:r>
          </a:p>
          <a:p>
            <a:pPr marL="0" indent="0">
              <a:buNone/>
            </a:pPr>
            <a:endParaRPr lang="en-GB" dirty="0" smtClean="0"/>
          </a:p>
          <a:p>
            <a:pPr marL="0" indent="0">
              <a:buNone/>
            </a:pPr>
            <a:r>
              <a:rPr lang="en-GB" dirty="0" smtClean="0"/>
              <a:t>As such</a:t>
            </a:r>
          </a:p>
          <a:p>
            <a:pPr marL="0" indent="0">
              <a:buNone/>
            </a:pPr>
            <a:endParaRPr lang="en-GB" dirty="0"/>
          </a:p>
          <a:p>
            <a:pPr marL="0" indent="0">
              <a:buNone/>
            </a:pPr>
            <a:r>
              <a:rPr lang="en-GB" dirty="0" smtClean="0"/>
              <a:t>Schools </a:t>
            </a:r>
            <a:r>
              <a:rPr lang="en-GB" dirty="0"/>
              <a:t>can</a:t>
            </a:r>
            <a:endParaRPr lang="en-GB" dirty="0" smtClean="0"/>
          </a:p>
          <a:p>
            <a:r>
              <a:rPr lang="en-GB" dirty="0" smtClean="0"/>
              <a:t>use the model </a:t>
            </a:r>
            <a:r>
              <a:rPr lang="en-GB" dirty="0"/>
              <a:t>for </a:t>
            </a:r>
            <a:r>
              <a:rPr lang="en-GB" dirty="0" smtClean="0"/>
              <a:t>enhancing their own provision providing</a:t>
            </a:r>
            <a:endParaRPr lang="en-GB" dirty="0"/>
          </a:p>
          <a:p>
            <a:pPr marL="0" indent="0">
              <a:buNone/>
            </a:pPr>
            <a:r>
              <a:rPr lang="en-GB" dirty="0" smtClean="0"/>
              <a:t>they use it as designed </a:t>
            </a:r>
          </a:p>
          <a:p>
            <a:pPr lvl="1"/>
            <a:r>
              <a:rPr lang="en-GB" sz="1400" dirty="0" smtClean="0"/>
              <a:t>John Bunyan –Braintree</a:t>
            </a:r>
          </a:p>
          <a:p>
            <a:pPr lvl="1"/>
            <a:r>
              <a:rPr lang="en-GB" sz="1400" dirty="0" smtClean="0"/>
              <a:t>SEAT MAT in Basildon and Chelmsford</a:t>
            </a:r>
          </a:p>
          <a:p>
            <a:pPr marL="0" indent="0">
              <a:buNone/>
            </a:pPr>
            <a:endParaRPr lang="en-GB" dirty="0"/>
          </a:p>
          <a:p>
            <a:r>
              <a:rPr lang="en-GB" dirty="0" smtClean="0"/>
              <a:t>have training and support for their staff </a:t>
            </a:r>
            <a:endParaRPr lang="en-GB" dirty="0"/>
          </a:p>
        </p:txBody>
      </p:sp>
    </p:spTree>
    <p:extLst>
      <p:ext uri="{BB962C8B-B14F-4D97-AF65-F5344CB8AC3E}">
        <p14:creationId xmlns:p14="http://schemas.microsoft.com/office/powerpoint/2010/main" val="3694484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552" y="1268760"/>
            <a:ext cx="8208144" cy="5256931"/>
          </a:xfrm>
        </p:spPr>
        <p:txBody>
          <a:bodyPr/>
          <a:lstStyle/>
          <a:p>
            <a:endParaRPr lang="en-GB" dirty="0" smtClean="0"/>
          </a:p>
          <a:p>
            <a:pPr marL="0" indent="0">
              <a:buNone/>
            </a:pPr>
            <a:r>
              <a:rPr lang="en-GB" dirty="0" smtClean="0"/>
              <a:t>I know we </a:t>
            </a:r>
            <a:r>
              <a:rPr lang="en-GB" dirty="0"/>
              <a:t>are not there </a:t>
            </a:r>
            <a:r>
              <a:rPr lang="en-GB" dirty="0" smtClean="0"/>
              <a:t>yet</a:t>
            </a:r>
          </a:p>
          <a:p>
            <a:pPr marL="0" indent="0">
              <a:buNone/>
            </a:pPr>
            <a:endParaRPr lang="en-GB" dirty="0"/>
          </a:p>
          <a:p>
            <a:pPr marL="0" indent="0">
              <a:buNone/>
            </a:pPr>
            <a:r>
              <a:rPr lang="en-GB" dirty="0" smtClean="0"/>
              <a:t>I can assure you that we </a:t>
            </a:r>
            <a:r>
              <a:rPr lang="en-GB" dirty="0"/>
              <a:t>are </a:t>
            </a:r>
            <a:r>
              <a:rPr lang="en-GB" dirty="0" smtClean="0"/>
              <a:t>trying to do </a:t>
            </a:r>
            <a:r>
              <a:rPr lang="en-GB" dirty="0"/>
              <a:t>the best we </a:t>
            </a:r>
            <a:r>
              <a:rPr lang="en-GB" dirty="0" smtClean="0"/>
              <a:t>can</a:t>
            </a:r>
          </a:p>
          <a:p>
            <a:pPr marL="0" indent="0">
              <a:buNone/>
            </a:pPr>
            <a:endParaRPr lang="en-GB" dirty="0"/>
          </a:p>
          <a:p>
            <a:pPr marL="0" indent="0">
              <a:buNone/>
            </a:pPr>
            <a:endParaRPr lang="en-GB" dirty="0" smtClean="0"/>
          </a:p>
          <a:p>
            <a:pPr marL="0" indent="0">
              <a:buNone/>
            </a:pPr>
            <a:r>
              <a:rPr lang="en-GB" dirty="0" smtClean="0"/>
              <a:t>I am always willing to listen to </a:t>
            </a:r>
            <a:r>
              <a:rPr lang="en-GB" dirty="0"/>
              <a:t>how better to support </a:t>
            </a:r>
            <a:r>
              <a:rPr lang="en-GB" dirty="0" smtClean="0"/>
              <a:t>schools.</a:t>
            </a:r>
          </a:p>
          <a:p>
            <a:pPr marL="0" indent="0">
              <a:buNone/>
            </a:pPr>
            <a:endParaRPr lang="en-GB" dirty="0"/>
          </a:p>
          <a:p>
            <a:pPr marL="0" indent="0">
              <a:buNone/>
            </a:pPr>
            <a:endParaRPr lang="en-GB" dirty="0" smtClean="0"/>
          </a:p>
          <a:p>
            <a:pPr marL="0" indent="0">
              <a:buNone/>
            </a:pPr>
            <a:r>
              <a:rPr lang="en-GB" dirty="0" smtClean="0"/>
              <a:t>Please feel free to email me with any thoughts</a:t>
            </a:r>
          </a:p>
          <a:p>
            <a:pPr marL="0" indent="0">
              <a:buNone/>
            </a:pPr>
            <a:endParaRPr lang="en-GB" dirty="0"/>
          </a:p>
          <a:p>
            <a:pPr marL="0" indent="0">
              <a:buNone/>
            </a:pPr>
            <a:endParaRPr lang="en-GB" dirty="0" smtClean="0"/>
          </a:p>
          <a:p>
            <a:pPr marL="0" indent="0">
              <a:buNone/>
            </a:pPr>
            <a:r>
              <a:rPr lang="en-GB" dirty="0" smtClean="0"/>
              <a:t>stephen.whitfield@essex.gov.uk</a:t>
            </a:r>
            <a:endParaRPr lang="en-GB" dirty="0"/>
          </a:p>
          <a:p>
            <a:endParaRPr lang="en-GB" dirty="0"/>
          </a:p>
        </p:txBody>
      </p:sp>
      <p:sp>
        <p:nvSpPr>
          <p:cNvPr id="3" name="Title 2"/>
          <p:cNvSpPr>
            <a:spLocks noGrp="1"/>
          </p:cNvSpPr>
          <p:nvPr>
            <p:ph type="title"/>
          </p:nvPr>
        </p:nvSpPr>
        <p:spPr/>
        <p:txBody>
          <a:bodyPr/>
          <a:lstStyle/>
          <a:p>
            <a:r>
              <a:rPr lang="en-GB" dirty="0" smtClean="0"/>
              <a:t>Going forward</a:t>
            </a:r>
            <a:endParaRPr lang="en-GB" dirty="0"/>
          </a:p>
        </p:txBody>
      </p:sp>
    </p:spTree>
    <p:extLst>
      <p:ext uri="{BB962C8B-B14F-4D97-AF65-F5344CB8AC3E}">
        <p14:creationId xmlns:p14="http://schemas.microsoft.com/office/powerpoint/2010/main" val="2127727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hesfs50\EUCHomedirs\nicola.woolf\Desktop\Essex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656256"/>
            <a:ext cx="1993802" cy="9634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442A972-8736-45B9-9559-47649620E90B}"/>
              </a:ext>
            </a:extLst>
          </p:cNvPr>
          <p:cNvPicPr>
            <a:picLocks noChangeAspect="1"/>
          </p:cNvPicPr>
          <p:nvPr/>
        </p:nvPicPr>
        <p:blipFill>
          <a:blip r:embed="rId3"/>
          <a:stretch>
            <a:fillRect/>
          </a:stretch>
        </p:blipFill>
        <p:spPr>
          <a:xfrm>
            <a:off x="1619672" y="1124744"/>
            <a:ext cx="5172075" cy="4867275"/>
          </a:xfrm>
          <a:prstGeom prst="rect">
            <a:avLst/>
          </a:prstGeom>
        </p:spPr>
      </p:pic>
      <p:sp>
        <p:nvSpPr>
          <p:cNvPr id="4" name="Title 1">
            <a:extLst>
              <a:ext uri="{FF2B5EF4-FFF2-40B4-BE49-F238E27FC236}">
                <a16:creationId xmlns:a16="http://schemas.microsoft.com/office/drawing/2014/main" xmlns="" id="{4A9EF411-8552-44E6-A7BA-F84A2B3D137D}"/>
              </a:ext>
            </a:extLst>
          </p:cNvPr>
          <p:cNvSpPr txBox="1">
            <a:spLocks/>
          </p:cNvSpPr>
          <p:nvPr/>
        </p:nvSpPr>
        <p:spPr>
          <a:xfrm>
            <a:off x="622453" y="362605"/>
            <a:ext cx="3343620" cy="430887"/>
          </a:xfrm>
          <a:prstGeom prst="rect">
            <a:avLst/>
          </a:prstGeom>
        </p:spPr>
        <p:txBody>
          <a:bodyPr vert="horz" wrap="square" lIns="0" tIns="0" rIns="0" bIns="0">
            <a:spAutoFit/>
          </a:bodyPr>
          <a:lstStyle>
            <a:lvl1pPr algn="l" defTabSz="457200" rtl="0" eaLnBrk="1" latinLnBrk="0" hangingPunct="1">
              <a:spcBef>
                <a:spcPct val="0"/>
              </a:spcBef>
              <a:buNone/>
              <a:defRPr sz="1100" b="0" i="0" kern="1200" baseline="0">
                <a:solidFill>
                  <a:srgbClr val="006B84"/>
                </a:solidFill>
                <a:latin typeface="Arial"/>
                <a:ea typeface="+mj-ea"/>
                <a:cs typeface="Arial"/>
              </a:defRPr>
            </a:lvl1pPr>
          </a:lstStyle>
          <a:p>
            <a:r>
              <a:rPr lang="en-US" sz="2800" b="1" dirty="0">
                <a:latin typeface="Arial" panose="020B0604020202020204" pitchFamily="34" charset="0"/>
                <a:cs typeface="Arial" panose="020B0604020202020204" pitchFamily="34" charset="0"/>
              </a:rPr>
              <a:t>Coffee</a:t>
            </a:r>
          </a:p>
        </p:txBody>
      </p:sp>
    </p:spTree>
    <p:extLst>
      <p:ext uri="{BB962C8B-B14F-4D97-AF65-F5344CB8AC3E}">
        <p14:creationId xmlns:p14="http://schemas.microsoft.com/office/powerpoint/2010/main" val="49936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08895"/>
            <a:ext cx="770572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260648"/>
            <a:ext cx="864096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and Ambition</a:t>
            </a:r>
          </a:p>
        </p:txBody>
      </p:sp>
      <p:pic>
        <p:nvPicPr>
          <p:cNvPr id="11" name="Picture 3"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528" y="5656256"/>
            <a:ext cx="1993802" cy="96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6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B4D300B-5D12-4D71-83AD-DCF3BC87E14D}"/>
              </a:ext>
            </a:extLst>
          </p:cNvPr>
          <p:cNvSpPr txBox="1">
            <a:spLocks/>
          </p:cNvSpPr>
          <p:nvPr/>
        </p:nvSpPr>
        <p:spPr>
          <a:xfrm>
            <a:off x="130291" y="84251"/>
            <a:ext cx="4009661" cy="382941"/>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sz="2400" kern="0" dirty="0" smtClean="0">
                <a:solidFill>
                  <a:srgbClr val="000000"/>
                </a:solidFill>
              </a:rPr>
              <a:t>Mid </a:t>
            </a:r>
            <a:r>
              <a:rPr lang="en-GB" sz="2400" kern="0" dirty="0">
                <a:solidFill>
                  <a:srgbClr val="000000"/>
                </a:solidFill>
              </a:rPr>
              <a:t>Key Characteristics</a:t>
            </a:r>
          </a:p>
        </p:txBody>
      </p:sp>
      <p:sp>
        <p:nvSpPr>
          <p:cNvPr id="9" name="TextBox 8">
            <a:extLst>
              <a:ext uri="{FF2B5EF4-FFF2-40B4-BE49-F238E27FC236}">
                <a16:creationId xmlns:a16="http://schemas.microsoft.com/office/drawing/2014/main" xmlns="" id="{3B709327-B5B3-4A2D-BCA7-064804EF3AB2}"/>
              </a:ext>
            </a:extLst>
          </p:cNvPr>
          <p:cNvSpPr txBox="1"/>
          <p:nvPr/>
        </p:nvSpPr>
        <p:spPr>
          <a:xfrm>
            <a:off x="3707904" y="192838"/>
            <a:ext cx="5106145" cy="307777"/>
          </a:xfrm>
          <a:prstGeom prst="rect">
            <a:avLst/>
          </a:prstGeom>
          <a:noFill/>
          <a:ln w="15875">
            <a:solidFill>
              <a:srgbClr val="FF0000"/>
            </a:solidFill>
          </a:ln>
        </p:spPr>
        <p:txBody>
          <a:bodyPr wrap="square" rtlCol="0">
            <a:spAutoFit/>
          </a:bodyPr>
          <a:lstStyle/>
          <a:p>
            <a:r>
              <a:rPr lang="en-GB" sz="1400" b="1" dirty="0" smtClean="0">
                <a:solidFill>
                  <a:srgbClr val="000000"/>
                </a:solidFill>
                <a:latin typeface="Arial"/>
                <a:ea typeface="Tahoma" panose="020B0604030504040204" pitchFamily="34" charset="0"/>
                <a:cs typeface="Tahoma" panose="020B0604030504040204" pitchFamily="34" charset="0"/>
              </a:rPr>
              <a:t>Mid Districts: </a:t>
            </a:r>
            <a:r>
              <a:rPr lang="en-GB" sz="1400" dirty="0" smtClean="0">
                <a:solidFill>
                  <a:srgbClr val="000000"/>
                </a:solidFill>
                <a:latin typeface="Arial"/>
                <a:ea typeface="Tahoma" panose="020B0604030504040204" pitchFamily="34" charset="0"/>
                <a:cs typeface="Tahoma" panose="020B0604030504040204" pitchFamily="34" charset="0"/>
              </a:rPr>
              <a:t>Chelmsford – Maldon - Braintree</a:t>
            </a:r>
            <a:endParaRPr lang="en-GB" sz="1400" dirty="0">
              <a:solidFill>
                <a:srgbClr val="000000"/>
              </a:solidFill>
              <a:latin typeface="Arial"/>
              <a:ea typeface="Tahoma" panose="020B0604030504040204" pitchFamily="34" charset="0"/>
              <a:cs typeface="Tahoma" panose="020B0604030504040204" pitchFamily="34" charset="0"/>
            </a:endParaRPr>
          </a:p>
        </p:txBody>
      </p:sp>
      <p:sp>
        <p:nvSpPr>
          <p:cNvPr id="13" name="TextBox 12"/>
          <p:cNvSpPr txBox="1"/>
          <p:nvPr/>
        </p:nvSpPr>
        <p:spPr>
          <a:xfrm>
            <a:off x="6486390" y="4630432"/>
            <a:ext cx="2262316" cy="1384995"/>
          </a:xfrm>
          <a:prstGeom prst="rect">
            <a:avLst/>
          </a:prstGeom>
          <a:noFill/>
          <a:ln>
            <a:solidFill>
              <a:schemeClr val="tx2">
                <a:lumMod val="75000"/>
              </a:schemeClr>
            </a:solidFill>
          </a:ln>
        </p:spPr>
        <p:txBody>
          <a:bodyPr wrap="square" rtlCol="0">
            <a:spAutoFit/>
          </a:bodyPr>
          <a:lstStyle/>
          <a:p>
            <a:r>
              <a:rPr lang="en-GB" sz="1200" b="1" u="sng" dirty="0">
                <a:solidFill>
                  <a:srgbClr val="000000"/>
                </a:solidFill>
                <a:latin typeface="Arial"/>
                <a:ea typeface="Tahoma" panose="020B0604030504040204" pitchFamily="34" charset="0"/>
                <a:cs typeface="Tahoma" panose="020B0604030504040204" pitchFamily="34" charset="0"/>
              </a:rPr>
              <a:t>Enhanced </a:t>
            </a:r>
            <a:r>
              <a:rPr lang="en-GB" sz="1200" b="1" u="sng" dirty="0" smtClean="0">
                <a:solidFill>
                  <a:srgbClr val="000000"/>
                </a:solidFill>
                <a:latin typeface="Arial"/>
                <a:ea typeface="Tahoma" panose="020B0604030504040204" pitchFamily="34" charset="0"/>
                <a:cs typeface="Tahoma" panose="020B0604030504040204" pitchFamily="34" charset="0"/>
              </a:rPr>
              <a:t>Provisions: </a:t>
            </a:r>
          </a:p>
          <a:p>
            <a:r>
              <a:rPr lang="en-GB" sz="1200" dirty="0">
                <a:solidFill>
                  <a:srgbClr val="000000"/>
                </a:solidFill>
                <a:latin typeface="Arial"/>
                <a:ea typeface="Tahoma" panose="020B0604030504040204" pitchFamily="34" charset="0"/>
                <a:cs typeface="Tahoma" panose="020B0604030504040204" pitchFamily="34" charset="0"/>
              </a:rPr>
              <a:t>2 HI, 4 Speech and Language + ASC Hub </a:t>
            </a:r>
            <a:endParaRPr lang="en-GB" sz="1200" dirty="0" smtClean="0">
              <a:solidFill>
                <a:srgbClr val="000000"/>
              </a:solidFill>
              <a:latin typeface="Arial"/>
              <a:ea typeface="Tahoma" panose="020B0604030504040204" pitchFamily="34" charset="0"/>
              <a:cs typeface="Tahoma" panose="020B0604030504040204" pitchFamily="34" charset="0"/>
            </a:endParaRPr>
          </a:p>
          <a:p>
            <a:endParaRPr lang="en-GB" sz="1200" dirty="0">
              <a:solidFill>
                <a:srgbClr val="000000"/>
              </a:solidFill>
              <a:latin typeface="Arial"/>
              <a:ea typeface="Tahoma" panose="020B0604030504040204" pitchFamily="34" charset="0"/>
              <a:cs typeface="Tahoma" panose="020B0604030504040204" pitchFamily="34" charset="0"/>
            </a:endParaRPr>
          </a:p>
          <a:p>
            <a:r>
              <a:rPr lang="en-GB" sz="1200" dirty="0">
                <a:solidFill>
                  <a:srgbClr val="000000"/>
                </a:solidFill>
                <a:latin typeface="Arial"/>
                <a:ea typeface="Tahoma" panose="020B0604030504040204" pitchFamily="34" charset="0"/>
                <a:cs typeface="Tahoma" panose="020B0604030504040204" pitchFamily="34" charset="0"/>
              </a:rPr>
              <a:t>Most prevalent primary needs type for SEND (after MLD) SEMH, ASC and </a:t>
            </a:r>
            <a:r>
              <a:rPr lang="en-GB" sz="1200" dirty="0" smtClean="0">
                <a:solidFill>
                  <a:srgbClr val="000000"/>
                </a:solidFill>
                <a:latin typeface="Arial"/>
                <a:ea typeface="Tahoma" panose="020B0604030504040204" pitchFamily="34" charset="0"/>
                <a:cs typeface="Tahoma" panose="020B0604030504040204" pitchFamily="34" charset="0"/>
              </a:rPr>
              <a:t>SLCN</a:t>
            </a:r>
            <a:endParaRPr lang="en-GB" sz="1200" dirty="0">
              <a:solidFill>
                <a:srgbClr val="000000"/>
              </a:solidFill>
              <a:latin typeface="Arial"/>
              <a:ea typeface="Tahoma" panose="020B0604030504040204" pitchFamily="34" charset="0"/>
              <a:cs typeface="Tahoma" panose="020B0604030504040204" pitchFamily="34" charset="0"/>
            </a:endParaRPr>
          </a:p>
        </p:txBody>
      </p:sp>
      <p:sp>
        <p:nvSpPr>
          <p:cNvPr id="3" name="TextBox 2"/>
          <p:cNvSpPr txBox="1"/>
          <p:nvPr/>
        </p:nvSpPr>
        <p:spPr>
          <a:xfrm>
            <a:off x="6486390" y="6196179"/>
            <a:ext cx="2262316" cy="461665"/>
          </a:xfrm>
          <a:prstGeom prst="rect">
            <a:avLst/>
          </a:prstGeom>
          <a:noFill/>
          <a:ln>
            <a:solidFill>
              <a:schemeClr val="bg2"/>
            </a:solidFill>
          </a:ln>
        </p:spPr>
        <p:txBody>
          <a:bodyPr wrap="square" rtlCol="0">
            <a:spAutoFit/>
          </a:bodyPr>
          <a:lstStyle/>
          <a:p>
            <a:r>
              <a:rPr lang="en-GB" sz="1200" dirty="0">
                <a:solidFill>
                  <a:srgbClr val="000000"/>
                </a:solidFill>
                <a:latin typeface="Arial"/>
              </a:rPr>
              <a:t>NEET 2.21% (179 young people) – England 2.80%</a:t>
            </a:r>
          </a:p>
        </p:txBody>
      </p:sp>
      <p:graphicFrame>
        <p:nvGraphicFramePr>
          <p:cNvPr id="4" name="Table 3"/>
          <p:cNvGraphicFramePr>
            <a:graphicFrameLocks noGrp="1"/>
          </p:cNvGraphicFramePr>
          <p:nvPr>
            <p:extLst>
              <p:ext uri="{D42A27DB-BD31-4B8C-83A1-F6EECF244321}">
                <p14:modId xmlns:p14="http://schemas.microsoft.com/office/powerpoint/2010/main" val="2954400265"/>
              </p:ext>
            </p:extLst>
          </p:nvPr>
        </p:nvGraphicFramePr>
        <p:xfrm>
          <a:off x="130291" y="2233916"/>
          <a:ext cx="6154748" cy="4406392"/>
        </p:xfrm>
        <a:graphic>
          <a:graphicData uri="http://schemas.openxmlformats.org/drawingml/2006/table">
            <a:tbl>
              <a:tblPr firstRow="1" firstCol="1" bandRow="1"/>
              <a:tblGrid>
                <a:gridCol w="2353477"/>
                <a:gridCol w="2249598"/>
                <a:gridCol w="1551673"/>
              </a:tblGrid>
              <a:tr h="0">
                <a:tc>
                  <a:txBody>
                    <a:bodyPr/>
                    <a:lstStyle/>
                    <a:p>
                      <a:pPr>
                        <a:lnSpc>
                          <a:spcPct val="115000"/>
                        </a:lnSpc>
                        <a:spcAft>
                          <a:spcPts val="0"/>
                        </a:spcAft>
                      </a:pPr>
                      <a:r>
                        <a:rPr lang="en-GB" sz="1100" dirty="0">
                          <a:ln w="5080" cap="flat" cmpd="sng" algn="ctr">
                            <a:solidFill>
                              <a:srgbClr val="4F81BD"/>
                            </a:solidFill>
                            <a:prstDash val="solid"/>
                            <a:round/>
                          </a:ln>
                          <a:solidFill>
                            <a:srgbClr val="FFFFFF"/>
                          </a:solidFill>
                          <a:effectLst>
                            <a:outerShdw blurRad="38100" dist="32004" dir="5400000" algn="tl">
                              <a:srgbClr val="000000">
                                <a:alpha val="30000"/>
                              </a:srgbClr>
                            </a:outerShdw>
                          </a:effectLst>
                          <a:latin typeface="Calibri"/>
                          <a:ea typeface="Calibri"/>
                          <a:cs typeface="Times New Roman"/>
                        </a:rPr>
                        <a:t>Multi-Academy Trusts</a:t>
                      </a:r>
                      <a:endParaRPr lang="en-GB" sz="1100" dirty="0">
                        <a:effectLst/>
                        <a:latin typeface="Calibri"/>
                        <a:ea typeface="Calibri"/>
                        <a:cs typeface="Times New Roman"/>
                      </a:endParaRPr>
                    </a:p>
                    <a:p>
                      <a:pPr>
                        <a:lnSpc>
                          <a:spcPct val="115000"/>
                        </a:lnSpc>
                        <a:spcAft>
                          <a:spcPts val="0"/>
                        </a:spcAft>
                      </a:pPr>
                      <a:r>
                        <a:rPr lang="en-GB" sz="1100" dirty="0">
                          <a:ln w="5080" cap="flat" cmpd="sng" algn="ctr">
                            <a:solidFill>
                              <a:srgbClr val="4F81BD"/>
                            </a:solidFill>
                            <a:prstDash val="solid"/>
                            <a:round/>
                          </a:ln>
                          <a:solidFill>
                            <a:srgbClr val="FFFFFF"/>
                          </a:solidFill>
                          <a:effectLst>
                            <a:outerShdw blurRad="38100" dist="32004" dir="5400000" algn="tl">
                              <a:srgbClr val="000000">
                                <a:alpha val="30000"/>
                              </a:srgbClr>
                            </a:outerShdw>
                          </a:effectLst>
                          <a:latin typeface="Calibri"/>
                          <a:ea typeface="Calibri"/>
                          <a:cs typeface="Times New Roman"/>
                        </a:rPr>
                        <a:t>MATs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ln w="5080" cap="flat" cmpd="sng" algn="ctr">
                            <a:solidFill>
                              <a:srgbClr val="4F81BD"/>
                            </a:solidFill>
                            <a:prstDash val="solid"/>
                            <a:round/>
                          </a:ln>
                          <a:solidFill>
                            <a:srgbClr val="FFFFFF"/>
                          </a:solidFill>
                          <a:effectLst>
                            <a:outerShdw blurRad="38100" dist="32004" dir="5400000" algn="tl">
                              <a:srgbClr val="000000">
                                <a:alpha val="30000"/>
                              </a:srgbClr>
                            </a:outerShdw>
                          </a:effectLst>
                          <a:latin typeface="Calibri"/>
                          <a:ea typeface="Calibri"/>
                          <a:cs typeface="Times New Roman"/>
                        </a:rPr>
                        <a:t>School Led Improvement System</a:t>
                      </a:r>
                      <a:endParaRPr lang="en-GB" sz="1100" dirty="0">
                        <a:effectLst/>
                        <a:latin typeface="Calibri"/>
                        <a:ea typeface="Calibri"/>
                        <a:cs typeface="Times New Roman"/>
                      </a:endParaRPr>
                    </a:p>
                    <a:p>
                      <a:pPr>
                        <a:lnSpc>
                          <a:spcPct val="115000"/>
                        </a:lnSpc>
                        <a:spcAft>
                          <a:spcPts val="0"/>
                        </a:spcAft>
                      </a:pPr>
                      <a:r>
                        <a:rPr lang="en-GB" sz="1100" dirty="0">
                          <a:ln w="5080" cap="flat" cmpd="sng" algn="ctr">
                            <a:solidFill>
                              <a:srgbClr val="4F81BD"/>
                            </a:solidFill>
                            <a:prstDash val="solid"/>
                            <a:round/>
                          </a:ln>
                          <a:solidFill>
                            <a:srgbClr val="FFFFFF"/>
                          </a:solidFill>
                          <a:effectLst>
                            <a:outerShdw blurRad="38100" dist="32004" dir="5400000" algn="tl">
                              <a:srgbClr val="000000">
                                <a:alpha val="30000"/>
                              </a:srgbClr>
                            </a:outerShdw>
                          </a:effectLst>
                          <a:latin typeface="Calibri"/>
                          <a:ea typeface="Calibri"/>
                          <a:cs typeface="Times New Roman"/>
                        </a:rPr>
                        <a:t>SLIS Partnerships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n w="5080" cap="flat" cmpd="sng" algn="ctr">
                            <a:solidFill>
                              <a:srgbClr val="4F81BD"/>
                            </a:solidFill>
                            <a:prstDash val="solid"/>
                            <a:round/>
                          </a:ln>
                          <a:solidFill>
                            <a:srgbClr val="FFFFFF"/>
                          </a:solidFill>
                          <a:effectLst>
                            <a:outerShdw blurRad="38100" dist="32004" dir="5400000" algn="tl">
                              <a:srgbClr val="000000">
                                <a:alpha val="30000"/>
                              </a:srgbClr>
                            </a:outerShdw>
                          </a:effectLst>
                          <a:latin typeface="Calibri"/>
                          <a:ea typeface="Calibri"/>
                          <a:cs typeface="Times New Roman"/>
                        </a:rPr>
                        <a:t>Teaching School Alliances (TSAs)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dirty="0" smtClean="0">
                          <a:effectLst/>
                          <a:latin typeface="+mn-lt"/>
                          <a:ea typeface="Calibri"/>
                          <a:cs typeface="Times New Roman"/>
                        </a:rPr>
                        <a:t>Academies Enterprise</a:t>
                      </a:r>
                      <a:r>
                        <a:rPr lang="en-GB" sz="1100" baseline="0" dirty="0" smtClean="0">
                          <a:effectLst/>
                          <a:latin typeface="+mn-lt"/>
                          <a:ea typeface="Calibri"/>
                          <a:cs typeface="Times New Roman"/>
                        </a:rPr>
                        <a:t> Trust (AET)</a:t>
                      </a:r>
                    </a:p>
                    <a:p>
                      <a:pPr>
                        <a:lnSpc>
                          <a:spcPct val="115000"/>
                        </a:lnSpc>
                        <a:spcAft>
                          <a:spcPts val="0"/>
                        </a:spcAft>
                      </a:pPr>
                      <a:r>
                        <a:rPr lang="en-GB" sz="1100" dirty="0" smtClean="0">
                          <a:effectLst/>
                          <a:latin typeface="+mn-lt"/>
                          <a:ea typeface="Calibri"/>
                          <a:cs typeface="Arial" panose="020B0604020202020204" pitchFamily="34" charset="0"/>
                        </a:rPr>
                        <a:t>The Kemnal Academy Trust (TKAT)</a:t>
                      </a:r>
                    </a:p>
                    <a:p>
                      <a:pPr>
                        <a:lnSpc>
                          <a:spcPct val="115000"/>
                        </a:lnSpc>
                        <a:spcAft>
                          <a:spcPts val="0"/>
                        </a:spcAft>
                      </a:pPr>
                      <a:r>
                        <a:rPr lang="en-GB" sz="1100" dirty="0" smtClean="0">
                          <a:effectLst/>
                          <a:latin typeface="+mn-lt"/>
                          <a:ea typeface="Calibri"/>
                          <a:cs typeface="Arial" panose="020B0604020202020204" pitchFamily="34" charset="0"/>
                        </a:rPr>
                        <a:t>Vine</a:t>
                      </a:r>
                      <a:r>
                        <a:rPr lang="en-GB" sz="1100" baseline="0" dirty="0" smtClean="0">
                          <a:effectLst/>
                          <a:latin typeface="+mn-lt"/>
                          <a:ea typeface="Calibri"/>
                          <a:cs typeface="Arial" panose="020B0604020202020204" pitchFamily="34" charset="0"/>
                        </a:rPr>
                        <a:t> – Chelmsford Diocese</a:t>
                      </a:r>
                      <a:endParaRPr lang="en-GB" sz="1100" dirty="0" smtClean="0">
                        <a:effectLst/>
                        <a:latin typeface="+mn-lt"/>
                        <a:ea typeface="Calibri"/>
                        <a:cs typeface="Arial" panose="020B0604020202020204" pitchFamily="34" charset="0"/>
                      </a:endParaRPr>
                    </a:p>
                    <a:p>
                      <a:pPr>
                        <a:lnSpc>
                          <a:spcPct val="115000"/>
                        </a:lnSpc>
                        <a:spcAft>
                          <a:spcPts val="0"/>
                        </a:spcAft>
                      </a:pPr>
                      <a:r>
                        <a:rPr lang="en-GB" sz="1100" dirty="0" smtClean="0">
                          <a:effectLst/>
                          <a:latin typeface="+mn-lt"/>
                          <a:ea typeface="Calibri"/>
                          <a:cs typeface="Arial" panose="020B0604020202020204" pitchFamily="34" charset="0"/>
                        </a:rPr>
                        <a:t>Eveleigh LINK Academy Trust</a:t>
                      </a:r>
                    </a:p>
                    <a:p>
                      <a:pPr>
                        <a:lnSpc>
                          <a:spcPct val="115000"/>
                        </a:lnSpc>
                        <a:spcAft>
                          <a:spcPts val="0"/>
                        </a:spcAft>
                      </a:pPr>
                      <a:r>
                        <a:rPr lang="en-GB" sz="1100" dirty="0" smtClean="0">
                          <a:effectLst/>
                          <a:latin typeface="+mn-lt"/>
                          <a:ea typeface="Calibri"/>
                          <a:cs typeface="Arial" panose="020B0604020202020204" pitchFamily="34" charset="0"/>
                        </a:rPr>
                        <a:t>South Essex Academy Trust</a:t>
                      </a:r>
                    </a:p>
                    <a:p>
                      <a:pPr>
                        <a:lnSpc>
                          <a:spcPct val="115000"/>
                        </a:lnSpc>
                        <a:spcAft>
                          <a:spcPts val="0"/>
                        </a:spcAft>
                      </a:pPr>
                      <a:r>
                        <a:rPr lang="en-GB" sz="1100" dirty="0" smtClean="0">
                          <a:effectLst/>
                          <a:latin typeface="+mn-lt"/>
                          <a:ea typeface="Calibri"/>
                          <a:cs typeface="Arial" panose="020B0604020202020204" pitchFamily="34" charset="0"/>
                        </a:rPr>
                        <a:t>Ormiston Academies Trust Connected Learning Trust</a:t>
                      </a:r>
                    </a:p>
                    <a:p>
                      <a:pPr>
                        <a:lnSpc>
                          <a:spcPct val="115000"/>
                        </a:lnSpc>
                        <a:spcAft>
                          <a:spcPts val="0"/>
                        </a:spcAft>
                      </a:pPr>
                      <a:r>
                        <a:rPr lang="en-GB" sz="1100" dirty="0" smtClean="0">
                          <a:effectLst/>
                          <a:latin typeface="+mn-lt"/>
                          <a:ea typeface="Calibri"/>
                          <a:cs typeface="Arial" panose="020B0604020202020204" pitchFamily="34" charset="0"/>
                        </a:rPr>
                        <a:t>The </a:t>
                      </a:r>
                      <a:r>
                        <a:rPr lang="en-GB" sz="1100" dirty="0" err="1" smtClean="0">
                          <a:effectLst/>
                          <a:latin typeface="+mn-lt"/>
                          <a:ea typeface="Calibri"/>
                          <a:cs typeface="Arial" panose="020B0604020202020204" pitchFamily="34" charset="0"/>
                        </a:rPr>
                        <a:t>Seax</a:t>
                      </a:r>
                      <a:r>
                        <a:rPr lang="en-GB" sz="1100" dirty="0" smtClean="0">
                          <a:effectLst/>
                          <a:latin typeface="+mn-lt"/>
                          <a:ea typeface="Calibri"/>
                          <a:cs typeface="Arial" panose="020B0604020202020204" pitchFamily="34" charset="0"/>
                        </a:rPr>
                        <a:t> Trust</a:t>
                      </a:r>
                    </a:p>
                    <a:p>
                      <a:pPr>
                        <a:lnSpc>
                          <a:spcPct val="115000"/>
                        </a:lnSpc>
                        <a:spcAft>
                          <a:spcPts val="0"/>
                        </a:spcAft>
                      </a:pPr>
                      <a:r>
                        <a:rPr lang="en-GB" sz="1100" dirty="0" err="1" smtClean="0">
                          <a:effectLst/>
                          <a:latin typeface="+mn-lt"/>
                          <a:ea typeface="Calibri"/>
                          <a:cs typeface="Arial" panose="020B0604020202020204" pitchFamily="34" charset="0"/>
                        </a:rPr>
                        <a:t>Loxford</a:t>
                      </a:r>
                      <a:r>
                        <a:rPr lang="en-GB" sz="1100" dirty="0" smtClean="0">
                          <a:effectLst/>
                          <a:latin typeface="+mn-lt"/>
                          <a:ea typeface="Calibri"/>
                          <a:cs typeface="Arial" panose="020B0604020202020204" pitchFamily="34" charset="0"/>
                        </a:rPr>
                        <a:t> School Trust </a:t>
                      </a:r>
                    </a:p>
                    <a:p>
                      <a:pPr>
                        <a:lnSpc>
                          <a:spcPct val="115000"/>
                        </a:lnSpc>
                        <a:spcAft>
                          <a:spcPts val="0"/>
                        </a:spcAft>
                      </a:pPr>
                      <a:r>
                        <a:rPr lang="en-GB" sz="1100" dirty="0" err="1" smtClean="0">
                          <a:effectLst/>
                          <a:latin typeface="+mn-lt"/>
                          <a:ea typeface="Calibri"/>
                          <a:cs typeface="Arial" panose="020B0604020202020204" pitchFamily="34" charset="0"/>
                        </a:rPr>
                        <a:t>Fennwood</a:t>
                      </a:r>
                      <a:r>
                        <a:rPr lang="en-GB" sz="1100" dirty="0" smtClean="0">
                          <a:effectLst/>
                          <a:latin typeface="+mn-lt"/>
                          <a:ea typeface="Calibri"/>
                          <a:cs typeface="Arial" panose="020B0604020202020204" pitchFamily="34" charset="0"/>
                        </a:rPr>
                        <a:t> Academy Trust</a:t>
                      </a:r>
                    </a:p>
                    <a:p>
                      <a:pPr>
                        <a:lnSpc>
                          <a:spcPct val="115000"/>
                        </a:lnSpc>
                        <a:spcAft>
                          <a:spcPts val="0"/>
                        </a:spcAft>
                      </a:pPr>
                      <a:r>
                        <a:rPr lang="en-GB" sz="1100" dirty="0" smtClean="0">
                          <a:effectLst/>
                          <a:latin typeface="+mn-lt"/>
                          <a:ea typeface="Calibri"/>
                          <a:cs typeface="Arial" panose="020B0604020202020204" pitchFamily="34" charset="0"/>
                        </a:rPr>
                        <a:t>Learning Partnership Trust</a:t>
                      </a:r>
                    </a:p>
                    <a:p>
                      <a:pPr>
                        <a:lnSpc>
                          <a:spcPct val="115000"/>
                        </a:lnSpc>
                        <a:spcAft>
                          <a:spcPts val="0"/>
                        </a:spcAft>
                      </a:pPr>
                      <a:r>
                        <a:rPr lang="en-GB" sz="1100" dirty="0" smtClean="0">
                          <a:effectLst/>
                          <a:latin typeface="+mn-lt"/>
                          <a:ea typeface="Calibri"/>
                          <a:cs typeface="Arial" panose="020B0604020202020204" pitchFamily="34" charset="0"/>
                        </a:rPr>
                        <a:t>Attain MAT</a:t>
                      </a:r>
                    </a:p>
                    <a:p>
                      <a:pPr>
                        <a:lnSpc>
                          <a:spcPct val="115000"/>
                        </a:lnSpc>
                        <a:spcAft>
                          <a:spcPts val="0"/>
                        </a:spcAft>
                      </a:pPr>
                      <a:r>
                        <a:rPr lang="en-GB" sz="1100" dirty="0" smtClean="0">
                          <a:effectLst/>
                          <a:latin typeface="+mn-lt"/>
                          <a:ea typeface="Calibri"/>
                          <a:cs typeface="Arial" panose="020B0604020202020204" pitchFamily="34" charset="0"/>
                        </a:rPr>
                        <a:t>All Saints MAT</a:t>
                      </a:r>
                    </a:p>
                    <a:p>
                      <a:pPr>
                        <a:lnSpc>
                          <a:spcPct val="115000"/>
                        </a:lnSpc>
                        <a:spcAft>
                          <a:spcPts val="0"/>
                        </a:spcAft>
                      </a:pPr>
                      <a:r>
                        <a:rPr lang="en-GB" sz="1100" dirty="0" smtClean="0">
                          <a:effectLst/>
                          <a:latin typeface="+mn-lt"/>
                          <a:ea typeface="Calibri"/>
                          <a:cs typeface="Times New Roman"/>
                        </a:rPr>
                        <a:t>Perryfields Enterprise</a:t>
                      </a:r>
                      <a:r>
                        <a:rPr lang="en-GB" sz="1100" baseline="0" dirty="0" smtClean="0">
                          <a:effectLst/>
                          <a:latin typeface="+mn-lt"/>
                          <a:ea typeface="Calibri"/>
                          <a:cs typeface="Times New Roman"/>
                        </a:rPr>
                        <a:t> MAT</a:t>
                      </a:r>
                    </a:p>
                    <a:p>
                      <a:pPr>
                        <a:lnSpc>
                          <a:spcPct val="115000"/>
                        </a:lnSpc>
                        <a:spcAft>
                          <a:spcPts val="0"/>
                        </a:spcAft>
                      </a:pPr>
                      <a:r>
                        <a:rPr lang="en-GB" sz="1100" baseline="0" dirty="0" smtClean="0">
                          <a:effectLst/>
                          <a:latin typeface="+mn-lt"/>
                          <a:ea typeface="Calibri"/>
                          <a:cs typeface="Times New Roman"/>
                        </a:rPr>
                        <a:t>CHANGE Partnership</a:t>
                      </a:r>
                      <a:endParaRPr lang="en-GB" sz="1100" dirty="0" smtClean="0">
                        <a:effectLst/>
                        <a:latin typeface="+mn-lt"/>
                        <a:ea typeface="Calibri"/>
                        <a:cs typeface="Times New Roman"/>
                      </a:endParaRPr>
                    </a:p>
                    <a:p>
                      <a:pPr>
                        <a:lnSpc>
                          <a:spcPct val="115000"/>
                        </a:lnSpc>
                        <a:spcAft>
                          <a:spcPts val="0"/>
                        </a:spcAft>
                      </a:pPr>
                      <a:r>
                        <a:rPr lang="en-GB" sz="1100" dirty="0" smtClean="0">
                          <a:effectLst/>
                          <a:latin typeface="+mn-lt"/>
                          <a:ea typeface="Calibri"/>
                          <a:cs typeface="Times New Roman"/>
                        </a:rPr>
                        <a:t>The Chelmsford Learning</a:t>
                      </a:r>
                      <a:r>
                        <a:rPr lang="en-GB" sz="1100" baseline="0" dirty="0" smtClean="0">
                          <a:effectLst/>
                          <a:latin typeface="+mn-lt"/>
                          <a:ea typeface="Calibri"/>
                          <a:cs typeface="Times New Roman"/>
                        </a:rPr>
                        <a:t> Partnership (CLP)</a:t>
                      </a:r>
                    </a:p>
                    <a:p>
                      <a:pPr>
                        <a:lnSpc>
                          <a:spcPct val="115000"/>
                        </a:lnSpc>
                        <a:spcAft>
                          <a:spcPts val="0"/>
                        </a:spcAft>
                      </a:pPr>
                      <a:r>
                        <a:rPr lang="en-GB" sz="1100" baseline="0" dirty="0" smtClean="0">
                          <a:effectLst/>
                          <a:latin typeface="+mn-lt"/>
                          <a:ea typeface="Calibri"/>
                          <a:cs typeface="Times New Roman"/>
                        </a:rPr>
                        <a:t>Bridge Academy Trust</a:t>
                      </a:r>
                    </a:p>
                    <a:p>
                      <a:pPr>
                        <a:lnSpc>
                          <a:spcPct val="115000"/>
                        </a:lnSpc>
                        <a:spcAft>
                          <a:spcPts val="0"/>
                        </a:spcAft>
                      </a:pPr>
                      <a:r>
                        <a:rPr lang="en-GB" sz="1100" baseline="0" dirty="0" smtClean="0">
                          <a:effectLst/>
                          <a:latin typeface="+mn-lt"/>
                          <a:ea typeface="Calibri"/>
                          <a:cs typeface="Times New Roman"/>
                        </a:rPr>
                        <a:t>Notley High Academy Trust</a:t>
                      </a:r>
                    </a:p>
                    <a:p>
                      <a:pPr>
                        <a:lnSpc>
                          <a:spcPct val="115000"/>
                        </a:lnSpc>
                        <a:spcAft>
                          <a:spcPts val="0"/>
                        </a:spcAft>
                      </a:pPr>
                      <a:r>
                        <a:rPr lang="en-GB" sz="1100" baseline="0" dirty="0" smtClean="0">
                          <a:effectLst/>
                          <a:latin typeface="+mn-lt"/>
                          <a:ea typeface="Calibri"/>
                          <a:cs typeface="Times New Roman"/>
                        </a:rPr>
                        <a:t>HERA Academy Trust</a:t>
                      </a:r>
                      <a:endParaRPr lang="en-GB" sz="11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smtClean="0">
                          <a:effectLst/>
                          <a:latin typeface="+mn-lt"/>
                          <a:ea typeface="Calibri"/>
                          <a:cs typeface="Times New Roman"/>
                        </a:rPr>
                        <a:t>Chelmsford Education</a:t>
                      </a:r>
                      <a:r>
                        <a:rPr lang="en-GB" sz="1100" baseline="0" dirty="0" smtClean="0">
                          <a:effectLst/>
                          <a:latin typeface="+mn-lt"/>
                          <a:ea typeface="Calibri"/>
                          <a:cs typeface="Times New Roman"/>
                        </a:rPr>
                        <a:t> </a:t>
                      </a:r>
                      <a:r>
                        <a:rPr lang="en-GB" sz="1100" dirty="0" smtClean="0">
                          <a:effectLst/>
                          <a:latin typeface="+mn-lt"/>
                          <a:ea typeface="Calibri"/>
                          <a:cs typeface="Times New Roman"/>
                        </a:rPr>
                        <a:t>Networ</a:t>
                      </a:r>
                      <a:r>
                        <a:rPr lang="en-GB" sz="1100" baseline="0" dirty="0" smtClean="0">
                          <a:effectLst/>
                          <a:latin typeface="+mn-lt"/>
                          <a:ea typeface="Calibri"/>
                          <a:cs typeface="Times New Roman"/>
                        </a:rPr>
                        <a:t>k</a:t>
                      </a:r>
                    </a:p>
                    <a:p>
                      <a:pPr>
                        <a:lnSpc>
                          <a:spcPct val="115000"/>
                        </a:lnSpc>
                        <a:spcAft>
                          <a:spcPts val="0"/>
                        </a:spcAft>
                      </a:pPr>
                      <a:r>
                        <a:rPr lang="en-GB" sz="1100" baseline="0" dirty="0" smtClean="0">
                          <a:effectLst/>
                          <a:latin typeface="+mn-lt"/>
                          <a:ea typeface="Calibri"/>
                          <a:cs typeface="Times New Roman"/>
                        </a:rPr>
                        <a:t>Chelmsford Learning Partnership </a:t>
                      </a:r>
                    </a:p>
                    <a:p>
                      <a:pPr>
                        <a:lnSpc>
                          <a:spcPct val="115000"/>
                        </a:lnSpc>
                        <a:spcAft>
                          <a:spcPts val="0"/>
                        </a:spcAft>
                      </a:pPr>
                      <a:r>
                        <a:rPr lang="en-GB" sz="1100" baseline="0" dirty="0" smtClean="0">
                          <a:effectLst/>
                          <a:latin typeface="+mn-lt"/>
                          <a:ea typeface="Calibri"/>
                          <a:cs typeface="Times New Roman"/>
                        </a:rPr>
                        <a:t>Braintree and Villages Partnership</a:t>
                      </a:r>
                    </a:p>
                    <a:p>
                      <a:pPr>
                        <a:lnSpc>
                          <a:spcPct val="115000"/>
                        </a:lnSpc>
                        <a:spcAft>
                          <a:spcPts val="0"/>
                        </a:spcAft>
                      </a:pPr>
                      <a:r>
                        <a:rPr lang="en-GB" sz="1100" baseline="0" dirty="0" smtClean="0">
                          <a:effectLst/>
                          <a:latin typeface="+mn-lt"/>
                          <a:ea typeface="Calibri"/>
                          <a:cs typeface="Times New Roman"/>
                        </a:rPr>
                        <a:t>Blackwater Partnership</a:t>
                      </a:r>
                    </a:p>
                    <a:p>
                      <a:pPr>
                        <a:lnSpc>
                          <a:spcPct val="115000"/>
                        </a:lnSpc>
                        <a:spcAft>
                          <a:spcPts val="0"/>
                        </a:spcAft>
                      </a:pPr>
                      <a:r>
                        <a:rPr lang="en-GB" sz="1100" dirty="0" smtClean="0">
                          <a:effectLst/>
                          <a:latin typeface="+mn-lt"/>
                          <a:ea typeface="Calibri"/>
                          <a:cs typeface="Arial" panose="020B0604020202020204" pitchFamily="34" charset="0"/>
                        </a:rPr>
                        <a:t>Colne Valley NE Braintree Partnership</a:t>
                      </a:r>
                    </a:p>
                    <a:p>
                      <a:pPr>
                        <a:lnSpc>
                          <a:spcPct val="115000"/>
                        </a:lnSpc>
                        <a:spcAft>
                          <a:spcPts val="0"/>
                        </a:spcAft>
                      </a:pPr>
                      <a:r>
                        <a:rPr lang="en-GB" sz="1100" dirty="0" smtClean="0">
                          <a:effectLst/>
                          <a:latin typeface="+mn-lt"/>
                          <a:ea typeface="Calibri"/>
                          <a:cs typeface="Arial" panose="020B0604020202020204" pitchFamily="34" charset="0"/>
                        </a:rPr>
                        <a:t>River Chelmer Partnership</a:t>
                      </a:r>
                    </a:p>
                    <a:p>
                      <a:pPr>
                        <a:lnSpc>
                          <a:spcPct val="115000"/>
                        </a:lnSpc>
                        <a:spcAft>
                          <a:spcPts val="0"/>
                        </a:spcAft>
                      </a:pPr>
                      <a:r>
                        <a:rPr lang="en-GB" sz="1100" dirty="0" err="1" smtClean="0">
                          <a:effectLst/>
                          <a:latin typeface="+mn-lt"/>
                          <a:ea typeface="Calibri"/>
                          <a:cs typeface="Arial" panose="020B0604020202020204" pitchFamily="34" charset="0"/>
                        </a:rPr>
                        <a:t>Dengie</a:t>
                      </a:r>
                      <a:r>
                        <a:rPr lang="en-GB" sz="1100" dirty="0" smtClean="0">
                          <a:effectLst/>
                          <a:latin typeface="+mn-lt"/>
                          <a:ea typeface="Calibri"/>
                          <a:cs typeface="Arial" panose="020B0604020202020204" pitchFamily="34" charset="0"/>
                        </a:rPr>
                        <a:t> Partnership</a:t>
                      </a:r>
                    </a:p>
                    <a:p>
                      <a:pPr>
                        <a:lnSpc>
                          <a:spcPct val="115000"/>
                        </a:lnSpc>
                        <a:spcAft>
                          <a:spcPts val="0"/>
                        </a:spcAft>
                      </a:pPr>
                      <a:r>
                        <a:rPr lang="en-GB" sz="1100" dirty="0" smtClean="0">
                          <a:effectLst/>
                          <a:latin typeface="+mn-lt"/>
                          <a:ea typeface="Calibri"/>
                          <a:cs typeface="Arial" panose="020B0604020202020204" pitchFamily="34" charset="0"/>
                        </a:rPr>
                        <a:t>Witham and District Partnership</a:t>
                      </a:r>
                    </a:p>
                    <a:p>
                      <a:pPr>
                        <a:lnSpc>
                          <a:spcPct val="115000"/>
                        </a:lnSpc>
                        <a:spcAft>
                          <a:spcPts val="0"/>
                        </a:spcAft>
                      </a:pPr>
                      <a:r>
                        <a:rPr lang="en-GB" sz="1100" dirty="0" smtClean="0">
                          <a:effectLst/>
                          <a:latin typeface="+mn-lt"/>
                          <a:ea typeface="Calibri"/>
                          <a:cs typeface="Arial" panose="020B0604020202020204" pitchFamily="34" charset="0"/>
                        </a:rPr>
                        <a:t>Woodham </a:t>
                      </a:r>
                      <a:r>
                        <a:rPr lang="en-GB" sz="1100" dirty="0" err="1" smtClean="0">
                          <a:effectLst/>
                          <a:latin typeface="+mn-lt"/>
                          <a:ea typeface="Calibri"/>
                          <a:cs typeface="Arial" panose="020B0604020202020204" pitchFamily="34" charset="0"/>
                        </a:rPr>
                        <a:t>Ferrers</a:t>
                      </a:r>
                      <a:r>
                        <a:rPr lang="en-GB" sz="1100" dirty="0" smtClean="0">
                          <a:effectLst/>
                          <a:latin typeface="+mn-lt"/>
                          <a:ea typeface="Calibri"/>
                          <a:cs typeface="Arial" panose="020B0604020202020204" pitchFamily="34" charset="0"/>
                        </a:rPr>
                        <a:t> Partnership</a:t>
                      </a:r>
                    </a:p>
                    <a:p>
                      <a:pPr>
                        <a:lnSpc>
                          <a:spcPct val="115000"/>
                        </a:lnSpc>
                        <a:spcAft>
                          <a:spcPts val="0"/>
                        </a:spcAft>
                      </a:pPr>
                      <a:r>
                        <a:rPr lang="en-GB" sz="1100" dirty="0" smtClean="0">
                          <a:effectLst/>
                          <a:latin typeface="+mn-lt"/>
                          <a:ea typeface="Calibri"/>
                          <a:cs typeface="Arial" panose="020B0604020202020204" pitchFamily="34" charset="0"/>
                        </a:rPr>
                        <a:t>Danbury and Sandon Partnership</a:t>
                      </a:r>
                    </a:p>
                    <a:p>
                      <a:pPr>
                        <a:lnSpc>
                          <a:spcPct val="115000"/>
                        </a:lnSpc>
                        <a:spcAft>
                          <a:spcPts val="0"/>
                        </a:spcAft>
                      </a:pPr>
                      <a:r>
                        <a:rPr lang="en-GB" sz="1100" dirty="0" smtClean="0">
                          <a:effectLst/>
                          <a:latin typeface="+mn-lt"/>
                          <a:ea typeface="Calibri"/>
                          <a:cs typeface="Arial" panose="020B0604020202020204" pitchFamily="34" charset="0"/>
                        </a:rPr>
                        <a:t>CHEC</a:t>
                      </a:r>
                    </a:p>
                    <a:p>
                      <a:pPr>
                        <a:lnSpc>
                          <a:spcPct val="115000"/>
                        </a:lnSpc>
                        <a:spcAft>
                          <a:spcPts val="0"/>
                        </a:spcAft>
                      </a:pPr>
                      <a:r>
                        <a:rPr lang="en-GB" sz="1100" dirty="0" smtClean="0">
                          <a:effectLst/>
                          <a:latin typeface="+mn-lt"/>
                          <a:ea typeface="Calibri"/>
                          <a:cs typeface="Arial" panose="020B0604020202020204" pitchFamily="34" charset="0"/>
                        </a:rPr>
                        <a:t>Chelmsford District/Tanglewood Schools Partnership</a:t>
                      </a:r>
                    </a:p>
                    <a:p>
                      <a:pPr>
                        <a:lnSpc>
                          <a:spcPct val="115000"/>
                        </a:lnSpc>
                        <a:spcAft>
                          <a:spcPts val="0"/>
                        </a:spcAft>
                      </a:pPr>
                      <a:r>
                        <a:rPr lang="en-GB" sz="1100" dirty="0" err="1" smtClean="0">
                          <a:effectLst/>
                          <a:latin typeface="+mn-lt"/>
                          <a:ea typeface="Calibri"/>
                          <a:cs typeface="Arial" panose="020B0604020202020204" pitchFamily="34" charset="0"/>
                        </a:rPr>
                        <a:t>Notley</a:t>
                      </a:r>
                      <a:r>
                        <a:rPr lang="en-GB" sz="1100" dirty="0" smtClean="0">
                          <a:effectLst/>
                          <a:latin typeface="+mn-lt"/>
                          <a:ea typeface="Calibri"/>
                          <a:cs typeface="Arial" panose="020B0604020202020204" pitchFamily="34" charset="0"/>
                        </a:rPr>
                        <a:t> </a:t>
                      </a:r>
                      <a:r>
                        <a:rPr lang="en-GB" sz="1100" baseline="0" dirty="0" smtClean="0">
                          <a:effectLst/>
                          <a:latin typeface="+mn-lt"/>
                          <a:ea typeface="Calibri"/>
                          <a:cs typeface="Arial" panose="020B0604020202020204" pitchFamily="34" charset="0"/>
                        </a:rPr>
                        <a:t>Family of schools</a:t>
                      </a:r>
                    </a:p>
                    <a:p>
                      <a:pPr>
                        <a:lnSpc>
                          <a:spcPct val="115000"/>
                        </a:lnSpc>
                        <a:spcAft>
                          <a:spcPts val="0"/>
                        </a:spcAft>
                      </a:pPr>
                      <a:endParaRPr lang="en-GB" sz="1100" baseline="0" dirty="0" smtClean="0">
                        <a:effectLst/>
                        <a:latin typeface="+mn-lt"/>
                        <a:ea typeface="Calibri"/>
                        <a:cs typeface="Arial" panose="020B0604020202020204" pitchFamily="34" charset="0"/>
                      </a:endParaRPr>
                    </a:p>
                    <a:p>
                      <a:pPr>
                        <a:lnSpc>
                          <a:spcPct val="115000"/>
                        </a:lnSpc>
                        <a:spcAft>
                          <a:spcPts val="0"/>
                        </a:spcAft>
                      </a:pPr>
                      <a:endParaRPr lang="en-GB" sz="1100" dirty="0">
                        <a:effectLst/>
                        <a:latin typeface="+mn-lt"/>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a:cs typeface="Times New Roman"/>
                        </a:rPr>
                        <a:t>Professional Learning Network  PLN (Lyons Hall)</a:t>
                      </a:r>
                    </a:p>
                    <a:p>
                      <a:pPr>
                        <a:lnSpc>
                          <a:spcPct val="115000"/>
                        </a:lnSpc>
                        <a:spcAft>
                          <a:spcPts val="0"/>
                        </a:spcAft>
                      </a:pPr>
                      <a:r>
                        <a:rPr lang="en-GB" sz="1100" dirty="0">
                          <a:effectLst/>
                          <a:latin typeface="+mn-lt"/>
                          <a:ea typeface="Calibri"/>
                          <a:cs typeface="Times New Roman"/>
                        </a:rPr>
                        <a:t> </a:t>
                      </a:r>
                    </a:p>
                    <a:p>
                      <a:pPr>
                        <a:lnSpc>
                          <a:spcPct val="115000"/>
                        </a:lnSpc>
                        <a:spcAft>
                          <a:spcPts val="0"/>
                        </a:spcAft>
                      </a:pPr>
                      <a:r>
                        <a:rPr lang="en-GB" sz="1100" dirty="0">
                          <a:effectLst/>
                          <a:latin typeface="+mn-lt"/>
                          <a:ea typeface="Calibri"/>
                          <a:cs typeface="Times New Roman"/>
                        </a:rPr>
                        <a:t>The Chelmsford Teaching Schools Alliance CTSA</a:t>
                      </a:r>
                    </a:p>
                    <a:p>
                      <a:pPr>
                        <a:lnSpc>
                          <a:spcPct val="115000"/>
                        </a:lnSpc>
                        <a:spcAft>
                          <a:spcPts val="0"/>
                        </a:spcAft>
                      </a:pPr>
                      <a:r>
                        <a:rPr lang="en-GB" sz="1100" dirty="0">
                          <a:effectLst/>
                          <a:latin typeface="+mn-lt"/>
                          <a:ea typeface="Calibri"/>
                          <a:cs typeface="Times New Roman"/>
                        </a:rPr>
                        <a:t>(Newlands Spring)</a:t>
                      </a:r>
                    </a:p>
                    <a:p>
                      <a:pPr>
                        <a:lnSpc>
                          <a:spcPct val="115000"/>
                        </a:lnSpc>
                        <a:spcAft>
                          <a:spcPts val="0"/>
                        </a:spcAft>
                      </a:pPr>
                      <a:r>
                        <a:rPr lang="en-GB" sz="1100" dirty="0">
                          <a:effectLst/>
                          <a:latin typeface="+mn-lt"/>
                          <a:ea typeface="Calibri"/>
                          <a:cs typeface="Times New Roman"/>
                        </a:rPr>
                        <a:t> </a:t>
                      </a:r>
                    </a:p>
                    <a:p>
                      <a:pPr>
                        <a:lnSpc>
                          <a:spcPct val="115000"/>
                        </a:lnSpc>
                        <a:spcAft>
                          <a:spcPts val="0"/>
                        </a:spcAft>
                      </a:pPr>
                      <a:r>
                        <a:rPr lang="en-GB" sz="1100" dirty="0">
                          <a:effectLst/>
                          <a:latin typeface="+mn-lt"/>
                          <a:ea typeface="Calibri"/>
                          <a:cs typeface="Times New Roman"/>
                        </a:rPr>
                        <a:t>New Essex Teaching School (Powers Hall)</a:t>
                      </a:r>
                    </a:p>
                    <a:p>
                      <a:pPr>
                        <a:lnSpc>
                          <a:spcPct val="115000"/>
                        </a:lnSpc>
                        <a:spcAft>
                          <a:spcPts val="0"/>
                        </a:spcAft>
                      </a:pPr>
                      <a:r>
                        <a:rPr lang="en-GB" sz="1100" dirty="0">
                          <a:effectLst/>
                          <a:latin typeface="+mn-lt"/>
                          <a:ea typeface="Calibri"/>
                          <a:cs typeface="Times New Roman"/>
                        </a:rPr>
                        <a:t> </a:t>
                      </a:r>
                    </a:p>
                    <a:p>
                      <a:pPr>
                        <a:lnSpc>
                          <a:spcPct val="115000"/>
                        </a:lnSpc>
                        <a:spcAft>
                          <a:spcPts val="0"/>
                        </a:spcAft>
                      </a:pPr>
                      <a:r>
                        <a:rPr lang="en-GB" sz="1100" dirty="0">
                          <a:effectLst/>
                          <a:latin typeface="+mn-lt"/>
                          <a:ea typeface="Calibri"/>
                          <a:cs typeface="Times New Roman"/>
                        </a:rPr>
                        <a:t>Saffron </a:t>
                      </a:r>
                      <a:r>
                        <a:rPr lang="en-GB" sz="1100" dirty="0" smtClean="0">
                          <a:effectLst/>
                          <a:latin typeface="+mn-lt"/>
                          <a:ea typeface="Calibri"/>
                          <a:cs typeface="Times New Roman"/>
                        </a:rPr>
                        <a:t>Alliance (straddles </a:t>
                      </a:r>
                      <a:r>
                        <a:rPr lang="en-GB" sz="1100" dirty="0">
                          <a:effectLst/>
                          <a:latin typeface="+mn-lt"/>
                          <a:ea typeface="Calibri"/>
                          <a:cs typeface="Times New Roman"/>
                        </a:rPr>
                        <a:t>North West and some Braintree areas </a:t>
                      </a:r>
                      <a:r>
                        <a:rPr lang="en-GB" sz="1100" dirty="0" smtClean="0">
                          <a:effectLst/>
                          <a:latin typeface="+mn-lt"/>
                          <a:ea typeface="Calibri"/>
                          <a:cs typeface="Times New Roman"/>
                        </a:rPr>
                        <a:t>)</a:t>
                      </a:r>
                      <a:endParaRPr lang="en-GB" sz="1100" dirty="0">
                        <a:effectLst/>
                        <a:latin typeface="+mn-lt"/>
                        <a:ea typeface="Calibri"/>
                        <a:cs typeface="Times New Roman"/>
                      </a:endParaRPr>
                    </a:p>
                    <a:p>
                      <a:pPr>
                        <a:lnSpc>
                          <a:spcPct val="115000"/>
                        </a:lnSpc>
                        <a:spcAft>
                          <a:spcPts val="0"/>
                        </a:spcAft>
                      </a:pPr>
                      <a:r>
                        <a:rPr lang="en-GB" sz="11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904885"/>
            <a:ext cx="1977241"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xmlns="" id="{3276B4A2-C665-4823-87A8-1655D3BF0130}"/>
              </a:ext>
            </a:extLst>
          </p:cNvPr>
          <p:cNvSpPr txBox="1"/>
          <p:nvPr/>
        </p:nvSpPr>
        <p:spPr>
          <a:xfrm>
            <a:off x="6487177" y="644178"/>
            <a:ext cx="2262317" cy="2539157"/>
          </a:xfrm>
          <a:prstGeom prst="rect">
            <a:avLst/>
          </a:prstGeom>
          <a:noFill/>
          <a:ln w="15875">
            <a:solidFill>
              <a:schemeClr val="accent4">
                <a:lumMod val="90000"/>
                <a:lumOff val="10000"/>
              </a:schemeClr>
            </a:solidFill>
          </a:ln>
        </p:spPr>
        <p:txBody>
          <a:bodyPr wrap="square" rtlCol="0">
            <a:spAutoFit/>
          </a:bodyPr>
          <a:lstStyle/>
          <a:p>
            <a:r>
              <a:rPr lang="en-GB" sz="1600" b="1" dirty="0" smtClean="0">
                <a:solidFill>
                  <a:srgbClr val="000000"/>
                </a:solidFill>
                <a:latin typeface="Arial"/>
                <a:ea typeface="Tahoma" panose="020B0604030504040204" pitchFamily="34" charset="0"/>
                <a:cs typeface="Tahoma" panose="020B0604030504040204" pitchFamily="34" charset="0"/>
              </a:rPr>
              <a:t>Mid </a:t>
            </a:r>
            <a:r>
              <a:rPr lang="en-GB" sz="1600" b="1" dirty="0">
                <a:solidFill>
                  <a:srgbClr val="000000"/>
                </a:solidFill>
                <a:latin typeface="Arial"/>
                <a:ea typeface="Tahoma" panose="020B0604030504040204" pitchFamily="34" charset="0"/>
                <a:cs typeface="Tahoma" panose="020B0604030504040204" pitchFamily="34" charset="0"/>
              </a:rPr>
              <a:t>Schools </a:t>
            </a:r>
            <a:endParaRPr lang="en-GB" sz="1600" b="1" dirty="0" smtClean="0">
              <a:solidFill>
                <a:srgbClr val="000000"/>
              </a:solidFill>
              <a:latin typeface="Arial"/>
              <a:ea typeface="Tahoma" panose="020B0604030504040204" pitchFamily="34" charset="0"/>
              <a:cs typeface="Tahoma" panose="020B0604030504040204" pitchFamily="34" charset="0"/>
            </a:endParaRPr>
          </a:p>
          <a:p>
            <a:r>
              <a:rPr lang="en-GB" sz="1100" dirty="0">
                <a:solidFill>
                  <a:srgbClr val="000000"/>
                </a:solidFill>
                <a:latin typeface="Arial"/>
                <a:ea typeface="Tahoma" panose="020B0604030504040204" pitchFamily="34" charset="0"/>
                <a:cs typeface="Tahoma" panose="020B0604030504040204" pitchFamily="34" charset="0"/>
              </a:rPr>
              <a:t>53685 pupils in 154 schools and </a:t>
            </a:r>
            <a:r>
              <a:rPr lang="en-GB" sz="1100" dirty="0" smtClean="0">
                <a:solidFill>
                  <a:srgbClr val="000000"/>
                </a:solidFill>
                <a:latin typeface="Arial"/>
                <a:ea typeface="Tahoma" panose="020B0604030504040204" pitchFamily="34" charset="0"/>
                <a:cs typeface="Tahoma" panose="020B0604030504040204" pitchFamily="34" charset="0"/>
              </a:rPr>
              <a:t>settings</a:t>
            </a:r>
          </a:p>
          <a:p>
            <a:endParaRPr lang="en-GB" sz="1100" dirty="0">
              <a:solidFill>
                <a:srgbClr val="000000"/>
              </a:solidFill>
              <a:latin typeface="Arial"/>
              <a:ea typeface="Tahoma" panose="020B0604030504040204" pitchFamily="34" charset="0"/>
              <a:cs typeface="Tahoma" panose="020B0604030504040204" pitchFamily="34" charset="0"/>
            </a:endParaRPr>
          </a:p>
          <a:p>
            <a:r>
              <a:rPr lang="en-GB" sz="1100" dirty="0" smtClean="0">
                <a:solidFill>
                  <a:srgbClr val="000000"/>
                </a:solidFill>
                <a:latin typeface="Arial"/>
                <a:ea typeface="Tahoma" panose="020B0604030504040204" pitchFamily="34" charset="0"/>
                <a:cs typeface="Tahoma" panose="020B0604030504040204" pitchFamily="34" charset="0"/>
              </a:rPr>
              <a:t>5  special </a:t>
            </a:r>
            <a:r>
              <a:rPr lang="en-GB" sz="1100" dirty="0">
                <a:solidFill>
                  <a:srgbClr val="000000"/>
                </a:solidFill>
                <a:latin typeface="Arial"/>
                <a:ea typeface="Tahoma" panose="020B0604030504040204" pitchFamily="34" charset="0"/>
                <a:cs typeface="Tahoma" panose="020B0604030504040204" pitchFamily="34" charset="0"/>
              </a:rPr>
              <a:t>schools, 1 CSS, 126 primary, 18 </a:t>
            </a:r>
            <a:r>
              <a:rPr lang="en-GB" sz="1100" dirty="0" smtClean="0">
                <a:solidFill>
                  <a:srgbClr val="000000"/>
                </a:solidFill>
                <a:latin typeface="Arial"/>
                <a:ea typeface="Tahoma" panose="020B0604030504040204" pitchFamily="34" charset="0"/>
                <a:cs typeface="Tahoma" panose="020B0604030504040204" pitchFamily="34" charset="0"/>
              </a:rPr>
              <a:t>secondary</a:t>
            </a:r>
          </a:p>
          <a:p>
            <a:endParaRPr lang="en-GB" sz="1100" dirty="0" smtClean="0">
              <a:solidFill>
                <a:srgbClr val="000000"/>
              </a:solidFill>
              <a:latin typeface="Arial"/>
              <a:ea typeface="Tahoma" panose="020B0604030504040204" pitchFamily="34" charset="0"/>
              <a:cs typeface="Tahoma" panose="020B0604030504040204" pitchFamily="34" charset="0"/>
            </a:endParaRPr>
          </a:p>
          <a:p>
            <a:r>
              <a:rPr lang="en-GB" sz="1100" dirty="0">
                <a:solidFill>
                  <a:srgbClr val="000000"/>
                </a:solidFill>
                <a:latin typeface="Arial"/>
                <a:ea typeface="Tahoma" panose="020B0604030504040204" pitchFamily="34" charset="0"/>
                <a:cs typeface="Tahoma" panose="020B0604030504040204" pitchFamily="34" charset="0"/>
              </a:rPr>
              <a:t>SEN Support 9.4% (5031 Pupils</a:t>
            </a:r>
            <a:r>
              <a:rPr lang="en-GB" sz="1100" dirty="0" smtClean="0">
                <a:solidFill>
                  <a:srgbClr val="000000"/>
                </a:solidFill>
                <a:latin typeface="Arial"/>
                <a:ea typeface="Tahoma" panose="020B0604030504040204" pitchFamily="34" charset="0"/>
                <a:cs typeface="Tahoma" panose="020B0604030504040204" pitchFamily="34" charset="0"/>
              </a:rPr>
              <a:t>)</a:t>
            </a:r>
          </a:p>
          <a:p>
            <a:endParaRPr lang="en-GB" sz="1100" dirty="0">
              <a:solidFill>
                <a:srgbClr val="000000"/>
              </a:solidFill>
              <a:latin typeface="Arial"/>
              <a:ea typeface="Tahoma" panose="020B0604030504040204" pitchFamily="34" charset="0"/>
              <a:cs typeface="Tahoma" panose="020B0604030504040204" pitchFamily="34" charset="0"/>
            </a:endParaRPr>
          </a:p>
          <a:p>
            <a:r>
              <a:rPr lang="en-GB" sz="1100" dirty="0" smtClean="0">
                <a:solidFill>
                  <a:srgbClr val="000000"/>
                </a:solidFill>
                <a:latin typeface="Arial"/>
                <a:ea typeface="Tahoma" panose="020B0604030504040204" pitchFamily="34" charset="0"/>
                <a:cs typeface="Tahoma" panose="020B0604030504040204" pitchFamily="34" charset="0"/>
              </a:rPr>
              <a:t>EHCP </a:t>
            </a:r>
            <a:r>
              <a:rPr lang="en-GB" sz="1100" dirty="0">
                <a:solidFill>
                  <a:srgbClr val="000000"/>
                </a:solidFill>
                <a:latin typeface="Arial"/>
                <a:ea typeface="Tahoma" panose="020B0604030504040204" pitchFamily="34" charset="0"/>
                <a:cs typeface="Tahoma" panose="020B0604030504040204" pitchFamily="34" charset="0"/>
              </a:rPr>
              <a:t>3.8% (2066 Pupils</a:t>
            </a:r>
            <a:r>
              <a:rPr lang="en-GB" sz="1100" dirty="0" smtClean="0">
                <a:solidFill>
                  <a:srgbClr val="000000"/>
                </a:solidFill>
                <a:latin typeface="Arial"/>
                <a:ea typeface="Tahoma" panose="020B0604030504040204" pitchFamily="34" charset="0"/>
                <a:cs typeface="Tahoma" panose="020B0604030504040204" pitchFamily="34" charset="0"/>
              </a:rPr>
              <a:t>)</a:t>
            </a:r>
          </a:p>
          <a:p>
            <a:endParaRPr lang="en-GB" sz="1100" dirty="0">
              <a:solidFill>
                <a:srgbClr val="000000"/>
              </a:solidFill>
              <a:latin typeface="Arial"/>
              <a:ea typeface="Tahoma" panose="020B0604030504040204" pitchFamily="34" charset="0"/>
              <a:cs typeface="Tahoma" panose="020B0604030504040204" pitchFamily="34" charset="0"/>
            </a:endParaRPr>
          </a:p>
          <a:p>
            <a:r>
              <a:rPr lang="en-GB" sz="1100" dirty="0">
                <a:solidFill>
                  <a:srgbClr val="000000"/>
                </a:solidFill>
                <a:latin typeface="Arial"/>
                <a:ea typeface="Tahoma" panose="020B0604030504040204" pitchFamily="34" charset="0"/>
                <a:cs typeface="Tahoma" panose="020B0604030504040204" pitchFamily="34" charset="0"/>
              </a:rPr>
              <a:t>FSM6 18.3%, Looked After 0.4%, Adopted 0.6%, Disadvantaged 19%</a:t>
            </a:r>
          </a:p>
        </p:txBody>
      </p:sp>
      <p:graphicFrame>
        <p:nvGraphicFramePr>
          <p:cNvPr id="10" name="Table 9"/>
          <p:cNvGraphicFramePr>
            <a:graphicFrameLocks noGrp="1"/>
          </p:cNvGraphicFramePr>
          <p:nvPr>
            <p:extLst>
              <p:ext uri="{D42A27DB-BD31-4B8C-83A1-F6EECF244321}">
                <p14:modId xmlns:p14="http://schemas.microsoft.com/office/powerpoint/2010/main" val="3864453736"/>
              </p:ext>
            </p:extLst>
          </p:nvPr>
        </p:nvGraphicFramePr>
        <p:xfrm>
          <a:off x="477991" y="684580"/>
          <a:ext cx="5760639" cy="1463040"/>
        </p:xfrm>
        <a:graphic>
          <a:graphicData uri="http://schemas.openxmlformats.org/drawingml/2006/table">
            <a:tbl>
              <a:tblPr firstRow="1" bandRow="1">
                <a:tableStyleId>{5C22544A-7EE6-4342-B048-85BDC9FD1C3A}</a:tableStyleId>
              </a:tblPr>
              <a:tblGrid>
                <a:gridCol w="1762078"/>
                <a:gridCol w="1694306"/>
                <a:gridCol w="2304255"/>
              </a:tblGrid>
              <a:tr h="1238367">
                <a:tc>
                  <a:txBody>
                    <a:bodyPr/>
                    <a:lstStyle/>
                    <a:p>
                      <a:r>
                        <a:rPr lang="en-GB" sz="1600" b="1" dirty="0" smtClean="0">
                          <a:solidFill>
                            <a:schemeClr val="tx1"/>
                          </a:solidFill>
                          <a:latin typeface="+mj-lt"/>
                        </a:rPr>
                        <a:t>EYFS</a:t>
                      </a:r>
                    </a:p>
                    <a:p>
                      <a:r>
                        <a:rPr lang="en-GB" sz="1200" b="0" dirty="0" smtClean="0">
                          <a:solidFill>
                            <a:schemeClr val="tx1"/>
                          </a:solidFill>
                        </a:rPr>
                        <a:t>Chelmsford</a:t>
                      </a:r>
                    </a:p>
                    <a:p>
                      <a:r>
                        <a:rPr lang="en-GB" sz="1200" b="0" dirty="0" smtClean="0">
                          <a:solidFill>
                            <a:schemeClr val="tx1"/>
                          </a:solidFill>
                        </a:rPr>
                        <a:t>80 PVI settings; 96% good/outstanding</a:t>
                      </a:r>
                    </a:p>
                    <a:p>
                      <a:r>
                        <a:rPr lang="en-GB" sz="1200" b="0" dirty="0" smtClean="0">
                          <a:solidFill>
                            <a:schemeClr val="tx1"/>
                          </a:solidFill>
                        </a:rPr>
                        <a:t>131 childminders 97% good/outstanding</a:t>
                      </a:r>
                      <a:endParaRPr lang="en-GB" sz="1200" b="0" dirty="0">
                        <a:solidFill>
                          <a:schemeClr val="tx1"/>
                        </a:solidFill>
                      </a:endParaRPr>
                    </a:p>
                  </a:txBody>
                  <a:tcPr>
                    <a:noFill/>
                  </a:tcPr>
                </a:tc>
                <a:tc>
                  <a:txBody>
                    <a:bodyPr/>
                    <a:lstStyle/>
                    <a:p>
                      <a:endParaRPr lang="en-GB" sz="1200" b="0" dirty="0" smtClean="0">
                        <a:solidFill>
                          <a:schemeClr val="tx1"/>
                        </a:solidFill>
                      </a:endParaRPr>
                    </a:p>
                    <a:p>
                      <a:r>
                        <a:rPr lang="en-GB" sz="1200" b="0" dirty="0" smtClean="0">
                          <a:solidFill>
                            <a:schemeClr val="tx1"/>
                          </a:solidFill>
                        </a:rPr>
                        <a:t>Braintree</a:t>
                      </a:r>
                    </a:p>
                    <a:p>
                      <a:r>
                        <a:rPr lang="en-GB" sz="1200" b="0" dirty="0" smtClean="0">
                          <a:solidFill>
                            <a:schemeClr val="tx1"/>
                          </a:solidFill>
                        </a:rPr>
                        <a:t>70 PVI settings; 97</a:t>
                      </a:r>
                      <a:r>
                        <a:rPr lang="en-GB" sz="1200" b="0" baseline="0" dirty="0" smtClean="0">
                          <a:solidFill>
                            <a:schemeClr val="tx1"/>
                          </a:solidFill>
                        </a:rPr>
                        <a:t>% </a:t>
                      </a:r>
                      <a:r>
                        <a:rPr lang="en-GB" sz="1200" b="0" dirty="0" smtClean="0">
                          <a:solidFill>
                            <a:schemeClr val="tx1"/>
                          </a:solidFill>
                        </a:rPr>
                        <a:t>good/outstanding</a:t>
                      </a:r>
                    </a:p>
                    <a:p>
                      <a:r>
                        <a:rPr lang="en-GB" sz="1200" b="0" dirty="0" smtClean="0">
                          <a:solidFill>
                            <a:schemeClr val="tx1"/>
                          </a:solidFill>
                        </a:rPr>
                        <a:t>113 childminders 96% good/outstanding</a:t>
                      </a:r>
                    </a:p>
                    <a:p>
                      <a:endParaRPr lang="en-GB" dirty="0">
                        <a:solidFill>
                          <a:schemeClr val="tx1"/>
                        </a:solidFill>
                      </a:endParaRPr>
                    </a:p>
                  </a:txBody>
                  <a:tcPr>
                    <a:noFill/>
                  </a:tcPr>
                </a:tc>
                <a:tc>
                  <a:txBody>
                    <a:bodyPr/>
                    <a:lstStyle/>
                    <a:p>
                      <a:endParaRPr lang="en-GB" sz="1200" b="0" dirty="0" smtClean="0">
                        <a:solidFill>
                          <a:schemeClr val="tx1"/>
                        </a:solidFill>
                      </a:endParaRPr>
                    </a:p>
                    <a:p>
                      <a:r>
                        <a:rPr lang="en-GB" sz="1200" b="0" dirty="0" smtClean="0">
                          <a:solidFill>
                            <a:schemeClr val="tx1"/>
                          </a:solidFill>
                        </a:rPr>
                        <a:t>Maldon</a:t>
                      </a:r>
                    </a:p>
                    <a:p>
                      <a:r>
                        <a:rPr lang="en-GB" sz="1200" b="0" dirty="0" smtClean="0">
                          <a:solidFill>
                            <a:schemeClr val="tx1"/>
                          </a:solidFill>
                        </a:rPr>
                        <a:t>32 PVI settings; 100 % good/outstanding</a:t>
                      </a:r>
                    </a:p>
                    <a:p>
                      <a:r>
                        <a:rPr lang="en-GB" sz="1200" b="0" dirty="0" smtClean="0">
                          <a:solidFill>
                            <a:schemeClr val="tx1"/>
                          </a:solidFill>
                        </a:rPr>
                        <a:t>24  childminders 100% good/outstanding</a:t>
                      </a:r>
                    </a:p>
                    <a:p>
                      <a:endParaRPr lang="en-GB" dirty="0">
                        <a:solidFill>
                          <a:schemeClr val="tx1"/>
                        </a:solidFill>
                      </a:endParaRPr>
                    </a:p>
                  </a:txBody>
                  <a:tcPr>
                    <a:noFill/>
                  </a:tcPr>
                </a:tc>
              </a:tr>
            </a:tbl>
          </a:graphicData>
        </a:graphic>
      </p:graphicFrame>
      <p:sp>
        <p:nvSpPr>
          <p:cNvPr id="15" name="TextBox 14">
            <a:extLst>
              <a:ext uri="{FF2B5EF4-FFF2-40B4-BE49-F238E27FC236}">
                <a16:creationId xmlns:a16="http://schemas.microsoft.com/office/drawing/2014/main" xmlns="" id="{C2084814-71EF-4529-B14E-5A6A45263A7B}"/>
              </a:ext>
            </a:extLst>
          </p:cNvPr>
          <p:cNvSpPr txBox="1"/>
          <p:nvPr/>
        </p:nvSpPr>
        <p:spPr>
          <a:xfrm>
            <a:off x="6487178" y="3315508"/>
            <a:ext cx="2269167" cy="1200329"/>
          </a:xfrm>
          <a:prstGeom prst="rect">
            <a:avLst/>
          </a:prstGeom>
          <a:noFill/>
          <a:ln w="15875">
            <a:solidFill>
              <a:schemeClr val="accent1"/>
            </a:solidFill>
          </a:ln>
        </p:spPr>
        <p:txBody>
          <a:bodyPr wrap="square" rtlCol="0">
            <a:spAutoFit/>
          </a:bodyPr>
          <a:lstStyle/>
          <a:p>
            <a:r>
              <a:rPr lang="en-GB" sz="1200" b="1" dirty="0" smtClean="0">
                <a:solidFill>
                  <a:srgbClr val="008000"/>
                </a:solidFill>
                <a:latin typeface="Arial"/>
                <a:ea typeface="Tahoma" panose="020B0604030504040204" pitchFamily="34" charset="0"/>
                <a:cs typeface="Tahoma" panose="020B0604030504040204" pitchFamily="34" charset="0"/>
              </a:rPr>
              <a:t>Mid </a:t>
            </a:r>
            <a:r>
              <a:rPr lang="en-GB" sz="1200" b="1" dirty="0">
                <a:solidFill>
                  <a:srgbClr val="008000"/>
                </a:solidFill>
                <a:latin typeface="Arial"/>
                <a:ea typeface="Tahoma" panose="020B0604030504040204" pitchFamily="34" charset="0"/>
                <a:cs typeface="Tahoma" panose="020B0604030504040204" pitchFamily="34" charset="0"/>
              </a:rPr>
              <a:t>S</a:t>
            </a:r>
            <a:r>
              <a:rPr lang="en-GB" sz="1200" b="1" dirty="0" smtClean="0">
                <a:solidFill>
                  <a:srgbClr val="008000"/>
                </a:solidFill>
                <a:latin typeface="Arial"/>
                <a:ea typeface="Tahoma" panose="020B0604030504040204" pitchFamily="34" charset="0"/>
                <a:cs typeface="Tahoma" panose="020B0604030504040204" pitchFamily="34" charset="0"/>
              </a:rPr>
              <a:t>chool Ofsted </a:t>
            </a:r>
            <a:r>
              <a:rPr lang="en-GB" sz="1200" b="1" dirty="0">
                <a:solidFill>
                  <a:srgbClr val="008000"/>
                </a:solidFill>
                <a:latin typeface="Arial"/>
                <a:ea typeface="Tahoma" panose="020B0604030504040204" pitchFamily="34" charset="0"/>
                <a:cs typeface="Tahoma" panose="020B0604030504040204" pitchFamily="34" charset="0"/>
              </a:rPr>
              <a:t>Outcomes </a:t>
            </a:r>
            <a:endParaRPr lang="en-GB" sz="1200" b="1" dirty="0" smtClean="0">
              <a:solidFill>
                <a:srgbClr val="008000"/>
              </a:solidFill>
              <a:latin typeface="Arial"/>
              <a:ea typeface="Tahoma" panose="020B0604030504040204" pitchFamily="34" charset="0"/>
              <a:cs typeface="Tahoma" panose="020B0604030504040204" pitchFamily="34" charset="0"/>
            </a:endParaRPr>
          </a:p>
          <a:p>
            <a:r>
              <a:rPr lang="en-GB" sz="1200" dirty="0" smtClean="0">
                <a:solidFill>
                  <a:srgbClr val="008000"/>
                </a:solidFill>
                <a:latin typeface="Arial"/>
                <a:ea typeface="Tahoma" panose="020B0604030504040204" pitchFamily="34" charset="0"/>
                <a:cs typeface="Tahoma" panose="020B0604030504040204" pitchFamily="34" charset="0"/>
              </a:rPr>
              <a:t>19% </a:t>
            </a:r>
            <a:r>
              <a:rPr lang="en-GB" sz="1200" dirty="0">
                <a:solidFill>
                  <a:srgbClr val="008000"/>
                </a:solidFill>
                <a:latin typeface="Arial"/>
                <a:ea typeface="Tahoma" panose="020B0604030504040204" pitchFamily="34" charset="0"/>
                <a:cs typeface="Tahoma" panose="020B0604030504040204" pitchFamily="34" charset="0"/>
              </a:rPr>
              <a:t>outstanding</a:t>
            </a:r>
          </a:p>
          <a:p>
            <a:r>
              <a:rPr lang="en-GB" sz="1200" dirty="0" smtClean="0">
                <a:solidFill>
                  <a:srgbClr val="008000"/>
                </a:solidFill>
                <a:latin typeface="Arial"/>
                <a:ea typeface="Tahoma" panose="020B0604030504040204" pitchFamily="34" charset="0"/>
                <a:cs typeface="Tahoma" panose="020B0604030504040204" pitchFamily="34" charset="0"/>
              </a:rPr>
              <a:t>73% </a:t>
            </a:r>
            <a:r>
              <a:rPr lang="en-GB" sz="1200" dirty="0">
                <a:solidFill>
                  <a:srgbClr val="008000"/>
                </a:solidFill>
                <a:latin typeface="Arial"/>
                <a:ea typeface="Tahoma" panose="020B0604030504040204" pitchFamily="34" charset="0"/>
                <a:cs typeface="Tahoma" panose="020B0604030504040204" pitchFamily="34" charset="0"/>
              </a:rPr>
              <a:t>Good</a:t>
            </a:r>
          </a:p>
          <a:p>
            <a:r>
              <a:rPr lang="en-GB" sz="1200" dirty="0" smtClean="0">
                <a:solidFill>
                  <a:srgbClr val="008000"/>
                </a:solidFill>
                <a:latin typeface="Arial"/>
                <a:ea typeface="Tahoma" panose="020B0604030504040204" pitchFamily="34" charset="0"/>
                <a:cs typeface="Tahoma" panose="020B0604030504040204" pitchFamily="34" charset="0"/>
              </a:rPr>
              <a:t>7% </a:t>
            </a:r>
            <a:r>
              <a:rPr lang="en-GB" sz="1200" dirty="0">
                <a:solidFill>
                  <a:srgbClr val="008000"/>
                </a:solidFill>
                <a:latin typeface="Arial"/>
                <a:ea typeface="Tahoma" panose="020B0604030504040204" pitchFamily="34" charset="0"/>
                <a:cs typeface="Tahoma" panose="020B0604030504040204" pitchFamily="34" charset="0"/>
              </a:rPr>
              <a:t>Requires Improvement</a:t>
            </a:r>
          </a:p>
          <a:p>
            <a:r>
              <a:rPr lang="en-GB" sz="1200" dirty="0" smtClean="0">
                <a:solidFill>
                  <a:srgbClr val="008000"/>
                </a:solidFill>
                <a:latin typeface="Arial"/>
                <a:ea typeface="Tahoma" panose="020B0604030504040204" pitchFamily="34" charset="0"/>
                <a:cs typeface="Tahoma" panose="020B0604030504040204" pitchFamily="34" charset="0"/>
              </a:rPr>
              <a:t>1% </a:t>
            </a:r>
            <a:r>
              <a:rPr lang="en-GB" sz="1200" dirty="0">
                <a:solidFill>
                  <a:srgbClr val="008000"/>
                </a:solidFill>
                <a:latin typeface="Arial"/>
                <a:ea typeface="Tahoma" panose="020B0604030504040204" pitchFamily="34" charset="0"/>
                <a:cs typeface="Tahoma" panose="020B0604030504040204" pitchFamily="34" charset="0"/>
              </a:rPr>
              <a:t>Inadequate</a:t>
            </a:r>
          </a:p>
        </p:txBody>
      </p:sp>
    </p:spTree>
    <p:extLst>
      <p:ext uri="{BB962C8B-B14F-4D97-AF65-F5344CB8AC3E}">
        <p14:creationId xmlns:p14="http://schemas.microsoft.com/office/powerpoint/2010/main" val="3146273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Attendance Service</a:t>
            </a:r>
            <a:endParaRPr lang="en-GB" dirty="0"/>
          </a:p>
        </p:txBody>
      </p:sp>
      <p:pic>
        <p:nvPicPr>
          <p:cNvPr id="7" name="Content Placeholder 6"/>
          <p:cNvPicPr>
            <a:picLocks noGrp="1"/>
          </p:cNvPicPr>
          <p:nvPr>
            <p:ph sz="quarter" idx="10"/>
          </p:nvPr>
        </p:nvPicPr>
        <p:blipFill>
          <a:blip r:embed="rId2"/>
          <a:stretch>
            <a:fillRect/>
          </a:stretch>
        </p:blipFill>
        <p:spPr>
          <a:xfrm>
            <a:off x="539552" y="1124744"/>
            <a:ext cx="7920880" cy="5184576"/>
          </a:xfrm>
          <a:prstGeom prst="rect">
            <a:avLst/>
          </a:prstGeom>
        </p:spPr>
      </p:pic>
    </p:spTree>
    <p:extLst>
      <p:ext uri="{BB962C8B-B14F-4D97-AF65-F5344CB8AC3E}">
        <p14:creationId xmlns:p14="http://schemas.microsoft.com/office/powerpoint/2010/main" val="345855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39243" y="147796"/>
            <a:ext cx="2544963" cy="296442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 Survey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Thank you to those of you that returned this.   The Project Board and Leads of Partnerships are using the outcome to plan next steps in terms of ensuring the sustainability and developing maturity of the partnerships </a:t>
            </a:r>
            <a:endParaRPr lang="en-GB" sz="1500" b="1" i="0" u="none" strike="noStrike" kern="1200" cap="none" spc="0" baseline="0" dirty="0">
              <a:solidFill>
                <a:srgbClr val="FFFFFF"/>
              </a:solidFill>
              <a:uFillTx/>
              <a:latin typeface="FS Rufus"/>
            </a:endParaRPr>
          </a:p>
        </p:txBody>
      </p:sp>
      <p:sp>
        <p:nvSpPr>
          <p:cNvPr id="6" name="TextBox 5"/>
          <p:cNvSpPr txBox="1"/>
          <p:nvPr/>
        </p:nvSpPr>
        <p:spPr>
          <a:xfrm>
            <a:off x="2852149" y="133047"/>
            <a:ext cx="6188612" cy="707886"/>
          </a:xfrm>
          <a:prstGeom prst="rect">
            <a:avLst/>
          </a:prstGeom>
          <a:noFill/>
          <a:ln>
            <a:solidFill>
              <a:srgbClr val="FF0000"/>
            </a:solidFill>
          </a:ln>
        </p:spPr>
        <p:txBody>
          <a:bodyPr wrap="square" rtlCol="0">
            <a:spAutoFit/>
          </a:bodyPr>
          <a:lstStyle/>
          <a:p>
            <a:pPr algn="ctr"/>
            <a:r>
              <a:rPr lang="en-GB" sz="2000" b="1" dirty="0">
                <a:latin typeface="+mn-lt"/>
              </a:rPr>
              <a:t>School-led </a:t>
            </a:r>
            <a:r>
              <a:rPr lang="en-GB" sz="2000" b="1" dirty="0" smtClean="0">
                <a:latin typeface="+mn-lt"/>
              </a:rPr>
              <a:t>Improvement System Update – Summer 2018</a:t>
            </a:r>
            <a:endParaRPr lang="en-GB" sz="2000" b="1" dirty="0">
              <a:latin typeface="+mn-lt"/>
            </a:endParaRPr>
          </a:p>
        </p:txBody>
      </p:sp>
      <p:sp>
        <p:nvSpPr>
          <p:cNvPr id="7" name="Rounded Rectangle 7"/>
          <p:cNvSpPr/>
          <p:nvPr/>
        </p:nvSpPr>
        <p:spPr>
          <a:xfrm>
            <a:off x="2984884" y="731812"/>
            <a:ext cx="237449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Project Board</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Terms of reference , minutes and priorities all on info link</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Delighted to say that for the summer term meeting the 4 new SLIS quadrant chairs will be on the board</a:t>
            </a:r>
            <a:endParaRPr lang="en-GB" sz="1500" b="1" i="0" u="none" strike="noStrike" kern="1200" cap="none" spc="0" baseline="0" dirty="0">
              <a:solidFill>
                <a:srgbClr val="FFFFFF"/>
              </a:solidFill>
              <a:uFillTx/>
              <a:latin typeface="FS Rufus"/>
            </a:endParaRPr>
          </a:p>
        </p:txBody>
      </p:sp>
      <p:sp>
        <p:nvSpPr>
          <p:cNvPr id="8" name="Rounded Rectangle 7"/>
          <p:cNvSpPr/>
          <p:nvPr/>
        </p:nvSpPr>
        <p:spPr>
          <a:xfrm>
            <a:off x="81983" y="3409036"/>
            <a:ext cx="290290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Peer Review Case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We have 12 just in the process of being finalised. These will be then be shared through the partnerships and on info link. Great practice and examples that partnerships will be able to draw on </a:t>
            </a:r>
            <a:endParaRPr lang="en-GB" sz="1500" b="1" i="0" u="none" strike="noStrike" kern="1200" cap="none" spc="0" baseline="0" dirty="0">
              <a:solidFill>
                <a:srgbClr val="FFFFFF"/>
              </a:solidFill>
              <a:uFillTx/>
              <a:latin typeface="FS Rufus"/>
            </a:endParaRPr>
          </a:p>
        </p:txBody>
      </p:sp>
      <p:sp>
        <p:nvSpPr>
          <p:cNvPr id="9" name="Rounded Rectangle 7"/>
          <p:cNvSpPr/>
          <p:nvPr/>
        </p:nvSpPr>
        <p:spPr>
          <a:xfrm>
            <a:off x="5523270" y="731811"/>
            <a:ext cx="3517491" cy="524405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a:t>
            </a:r>
            <a:r>
              <a:rPr lang="en-GB" b="1" i="0" u="sng" strike="noStrike" kern="1200" cap="none" spc="0" dirty="0" smtClean="0">
                <a:solidFill>
                  <a:srgbClr val="FFFFFF"/>
                </a:solidFill>
                <a:uFillTx/>
                <a:latin typeface="FS Rufus"/>
              </a:rPr>
              <a:t> </a:t>
            </a:r>
            <a:r>
              <a:rPr lang="en-GB" b="1" i="0" u="sng" strike="noStrike" kern="1200" cap="none" spc="0" baseline="0" dirty="0" smtClean="0">
                <a:solidFill>
                  <a:srgbClr val="FFFFFF"/>
                </a:solidFill>
                <a:uFillTx/>
                <a:latin typeface="FS Rufus"/>
              </a:rPr>
              <a:t>Quadrant Meeting Chairs</a:t>
            </a:r>
          </a:p>
          <a:p>
            <a:r>
              <a:rPr lang="en-GB" sz="1400" b="1" dirty="0">
                <a:solidFill>
                  <a:schemeClr val="bg1"/>
                </a:solidFill>
                <a:latin typeface="FS Rufus"/>
              </a:rPr>
              <a:t>Chair of West Quadrant meeting</a:t>
            </a:r>
            <a:endParaRPr lang="en-GB" sz="1400" dirty="0">
              <a:solidFill>
                <a:schemeClr val="bg1"/>
              </a:solidFill>
              <a:latin typeface="FS Rufus"/>
            </a:endParaRPr>
          </a:p>
          <a:p>
            <a:pPr marL="285750" indent="-285750">
              <a:buFont typeface="Arial" panose="020B0604020202020204" pitchFamily="34" charset="0"/>
              <a:buChar char="•"/>
            </a:pPr>
            <a:r>
              <a:rPr lang="en-GB" sz="1400" b="1" dirty="0">
                <a:solidFill>
                  <a:schemeClr val="bg1"/>
                </a:solidFill>
                <a:latin typeface="FS Rufus"/>
              </a:rPr>
              <a:t>Colin </a:t>
            </a:r>
            <a:r>
              <a:rPr lang="en-GB" sz="1400" b="1" dirty="0" err="1">
                <a:solidFill>
                  <a:schemeClr val="bg1"/>
                </a:solidFill>
                <a:latin typeface="FS Rufus"/>
              </a:rPr>
              <a:t>Raraty</a:t>
            </a:r>
            <a:r>
              <a:rPr lang="en-GB" sz="1400" b="1" dirty="0">
                <a:solidFill>
                  <a:schemeClr val="bg1"/>
                </a:solidFill>
                <a:latin typeface="FS Rufus"/>
              </a:rPr>
              <a:t>, </a:t>
            </a:r>
            <a:r>
              <a:rPr lang="en-GB" sz="1400" dirty="0">
                <a:solidFill>
                  <a:schemeClr val="bg1"/>
                </a:solidFill>
                <a:latin typeface="FS Rufus"/>
              </a:rPr>
              <a:t>Head of </a:t>
            </a:r>
            <a:r>
              <a:rPr lang="en-GB" sz="1400" dirty="0" err="1">
                <a:solidFill>
                  <a:schemeClr val="bg1"/>
                </a:solidFill>
                <a:latin typeface="FS Rufus"/>
              </a:rPr>
              <a:t>Rodings</a:t>
            </a:r>
            <a:r>
              <a:rPr lang="en-GB" sz="1400" dirty="0">
                <a:solidFill>
                  <a:schemeClr val="bg1"/>
                </a:solidFill>
                <a:latin typeface="FS Rufus"/>
              </a:rPr>
              <a:t> School </a:t>
            </a:r>
          </a:p>
          <a:p>
            <a:endParaRPr lang="en-GB" sz="1400" dirty="0">
              <a:solidFill>
                <a:schemeClr val="bg1"/>
              </a:solidFill>
              <a:latin typeface="FS Rufus"/>
            </a:endParaRPr>
          </a:p>
          <a:p>
            <a:r>
              <a:rPr lang="en-GB" sz="1400" b="1" dirty="0">
                <a:solidFill>
                  <a:schemeClr val="bg1"/>
                </a:solidFill>
                <a:latin typeface="FS Rufus"/>
              </a:rPr>
              <a:t>Chair of South Quadrant meeting </a:t>
            </a:r>
          </a:p>
          <a:p>
            <a:pPr marL="285750" indent="-285750">
              <a:buFont typeface="Arial" panose="020B0604020202020204" pitchFamily="34" charset="0"/>
              <a:buChar char="•"/>
            </a:pPr>
            <a:r>
              <a:rPr lang="en-GB" sz="1400" b="1" dirty="0">
                <a:solidFill>
                  <a:schemeClr val="bg1"/>
                </a:solidFill>
                <a:latin typeface="FS Rufus"/>
              </a:rPr>
              <a:t>Sue Jackson</a:t>
            </a:r>
            <a:r>
              <a:rPr lang="en-GB" sz="1400" dirty="0">
                <a:solidFill>
                  <a:schemeClr val="bg1"/>
                </a:solidFill>
                <a:latin typeface="FS Rufus"/>
              </a:rPr>
              <a:t>, Headteacher of Lee Chapel </a:t>
            </a:r>
          </a:p>
          <a:p>
            <a:pPr marL="285750" indent="-285750">
              <a:buFont typeface="Arial" panose="020B0604020202020204" pitchFamily="34" charset="0"/>
              <a:buChar char="•"/>
            </a:pPr>
            <a:r>
              <a:rPr lang="en-GB" sz="1400" b="1" dirty="0">
                <a:solidFill>
                  <a:schemeClr val="bg1"/>
                </a:solidFill>
                <a:latin typeface="FS Rufus"/>
              </a:rPr>
              <a:t>Peter Malcolm</a:t>
            </a:r>
            <a:r>
              <a:rPr lang="en-GB" sz="1400" dirty="0">
                <a:solidFill>
                  <a:schemeClr val="bg1"/>
                </a:solidFill>
                <a:latin typeface="FS Rufus"/>
              </a:rPr>
              <a:t>, Headteacher of Rayleigh Primary offered to be the Vice-Chair</a:t>
            </a:r>
          </a:p>
          <a:p>
            <a:endParaRPr lang="en-GB" sz="1400" dirty="0">
              <a:solidFill>
                <a:schemeClr val="bg1"/>
              </a:solidFill>
              <a:latin typeface="FS Rufus"/>
            </a:endParaRPr>
          </a:p>
          <a:p>
            <a:r>
              <a:rPr lang="en-GB" sz="1400" b="1" dirty="0">
                <a:solidFill>
                  <a:schemeClr val="bg1"/>
                </a:solidFill>
                <a:latin typeface="FS Rufus"/>
              </a:rPr>
              <a:t>Chair of North-East Quadrant meeting</a:t>
            </a:r>
          </a:p>
          <a:p>
            <a:pPr marL="285750" indent="-285750">
              <a:buFont typeface="Arial" panose="020B0604020202020204" pitchFamily="34" charset="0"/>
              <a:buChar char="•"/>
            </a:pPr>
            <a:r>
              <a:rPr lang="en-GB" sz="1400" b="1" dirty="0">
                <a:solidFill>
                  <a:schemeClr val="bg1"/>
                </a:solidFill>
                <a:latin typeface="FS Rufus"/>
              </a:rPr>
              <a:t>Nicola Sirett. </a:t>
            </a:r>
            <a:r>
              <a:rPr lang="en-GB" sz="1400" dirty="0">
                <a:solidFill>
                  <a:schemeClr val="bg1"/>
                </a:solidFill>
                <a:latin typeface="FS Rufus"/>
              </a:rPr>
              <a:t>Headteacher </a:t>
            </a:r>
            <a:r>
              <a:rPr lang="en-GB" sz="1400" dirty="0" err="1">
                <a:solidFill>
                  <a:schemeClr val="bg1"/>
                </a:solidFill>
                <a:latin typeface="FS Rufus"/>
              </a:rPr>
              <a:t>Mersea</a:t>
            </a:r>
            <a:r>
              <a:rPr lang="en-GB" sz="1400" dirty="0">
                <a:solidFill>
                  <a:schemeClr val="bg1"/>
                </a:solidFill>
                <a:latin typeface="FS Rufus"/>
              </a:rPr>
              <a:t> Island School</a:t>
            </a:r>
          </a:p>
          <a:p>
            <a:endParaRPr lang="en-GB" sz="1400" dirty="0">
              <a:solidFill>
                <a:schemeClr val="bg1"/>
              </a:solidFill>
              <a:latin typeface="FS Rufus"/>
            </a:endParaRPr>
          </a:p>
          <a:p>
            <a:r>
              <a:rPr lang="en-GB" sz="1400" b="1" dirty="0">
                <a:solidFill>
                  <a:schemeClr val="bg1"/>
                </a:solidFill>
                <a:latin typeface="FS Rufus"/>
              </a:rPr>
              <a:t>Chair of Mid meeting</a:t>
            </a:r>
          </a:p>
          <a:p>
            <a:pPr marL="285750" indent="-285750">
              <a:buFont typeface="Arial" panose="020B0604020202020204" pitchFamily="34" charset="0"/>
              <a:buChar char="•"/>
            </a:pPr>
            <a:r>
              <a:rPr lang="en-GB" sz="1400" b="1" dirty="0" smtClean="0">
                <a:solidFill>
                  <a:schemeClr val="bg1"/>
                </a:solidFill>
                <a:latin typeface="FS Rufus"/>
              </a:rPr>
              <a:t>Lisa Feldman. </a:t>
            </a:r>
            <a:r>
              <a:rPr lang="en-GB" sz="1400" dirty="0" smtClean="0">
                <a:solidFill>
                  <a:schemeClr val="bg1"/>
                </a:solidFill>
                <a:latin typeface="FS Rufus"/>
              </a:rPr>
              <a:t>Headteacher </a:t>
            </a:r>
            <a:r>
              <a:rPr lang="en-GB" sz="1400" dirty="0" err="1" smtClean="0">
                <a:solidFill>
                  <a:schemeClr val="bg1"/>
                </a:solidFill>
                <a:latin typeface="FS Rufus"/>
              </a:rPr>
              <a:t>Finchingfield</a:t>
            </a:r>
            <a:r>
              <a:rPr lang="en-GB" sz="1400" dirty="0" smtClean="0">
                <a:solidFill>
                  <a:schemeClr val="bg1"/>
                </a:solidFill>
                <a:latin typeface="FS Rufus"/>
              </a:rPr>
              <a:t> Primary School</a:t>
            </a:r>
            <a:endParaRPr lang="en-GB" sz="1400" dirty="0">
              <a:solidFill>
                <a:schemeClr val="bg1"/>
              </a:solidFill>
              <a:latin typeface="FS Rufus"/>
            </a:endParaRPr>
          </a:p>
        </p:txBody>
      </p:sp>
      <p:sp>
        <p:nvSpPr>
          <p:cNvPr id="10" name="Rounded Rectangle 7"/>
          <p:cNvSpPr/>
          <p:nvPr/>
        </p:nvSpPr>
        <p:spPr>
          <a:xfrm>
            <a:off x="3137283" y="4073406"/>
            <a:ext cx="2222092" cy="26666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LA SEP time for Partnerships 18/19 (proposal)</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1" u="sng"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a:solidFill>
                  <a:srgbClr val="FFFFFF"/>
                </a:solidFill>
                <a:latin typeface="FS Rufus"/>
              </a:rPr>
              <a:t>8</a:t>
            </a:r>
            <a:r>
              <a:rPr lang="en-GB" sz="1500" b="1" i="0" strike="noStrike" kern="1200" cap="none" spc="0" dirty="0" smtClean="0">
                <a:solidFill>
                  <a:srgbClr val="FFFFFF"/>
                </a:solidFill>
                <a:uFillTx/>
                <a:latin typeface="FS Rufus"/>
              </a:rPr>
              <a:t> Core days per partnership –Universal offer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 b="1" i="0" strike="noStrike" kern="1200" cap="none" spc="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baseline="0" dirty="0" smtClean="0">
                <a:solidFill>
                  <a:srgbClr val="FFFFFF"/>
                </a:solidFill>
                <a:latin typeface="FS Rufus"/>
              </a:rPr>
              <a:t>May be able to submit</a:t>
            </a:r>
            <a:r>
              <a:rPr lang="en-GB" sz="1400" b="1" dirty="0" smtClean="0">
                <a:solidFill>
                  <a:srgbClr val="FFFFFF"/>
                </a:solidFill>
                <a:latin typeface="FS Rufus"/>
              </a:rPr>
              <a:t> an expression of interest for extra days</a:t>
            </a:r>
            <a:endParaRPr lang="en-GB" sz="1400" b="1" i="0" strike="noStrike" kern="1200" cap="none" spc="0" baseline="0" dirty="0" smtClean="0">
              <a:solidFill>
                <a:srgbClr val="FFFFFF"/>
              </a:solidFill>
              <a:uFillTx/>
              <a:latin typeface="FS Rufus"/>
            </a:endParaRPr>
          </a:p>
        </p:txBody>
      </p:sp>
      <p:sp>
        <p:nvSpPr>
          <p:cNvPr id="11" name="Rounded Rectangle 7"/>
          <p:cNvSpPr/>
          <p:nvPr/>
        </p:nvSpPr>
        <p:spPr>
          <a:xfrm>
            <a:off x="5689982" y="6032071"/>
            <a:ext cx="3244467" cy="63924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strike="noStrike" kern="1200" cap="none" spc="0" baseline="0" dirty="0" smtClean="0">
              <a:solidFill>
                <a:srgbClr val="FFFFFF"/>
              </a:solidFill>
              <a:uFillTx/>
              <a:latin typeface="FS Rufus"/>
            </a:endParaRPr>
          </a:p>
        </p:txBody>
      </p:sp>
      <p:sp>
        <p:nvSpPr>
          <p:cNvPr id="2" name="TextBox 1"/>
          <p:cNvSpPr txBox="1"/>
          <p:nvPr/>
        </p:nvSpPr>
        <p:spPr>
          <a:xfrm>
            <a:off x="5812027" y="6266502"/>
            <a:ext cx="3000375" cy="307777"/>
          </a:xfrm>
          <a:prstGeom prst="rect">
            <a:avLst/>
          </a:prstGeom>
          <a:noFill/>
        </p:spPr>
        <p:txBody>
          <a:bodyPr wrap="square" rtlCol="0">
            <a:spAutoFit/>
          </a:bodyPr>
          <a:lstStyle/>
          <a:p>
            <a:r>
              <a:rPr lang="en-GB" sz="1400" b="1" u="sng" dirty="0" smtClean="0">
                <a:solidFill>
                  <a:schemeClr val="bg1"/>
                </a:solidFill>
                <a:latin typeface="FS Rufus"/>
              </a:rPr>
              <a:t>Quotes from Ofsted Inspections</a:t>
            </a:r>
            <a:endParaRPr lang="en-GB" sz="1400" b="1" u="sng" dirty="0">
              <a:solidFill>
                <a:schemeClr val="bg1"/>
              </a:solidFill>
              <a:latin typeface="FS Rufus"/>
            </a:endParaRPr>
          </a:p>
        </p:txBody>
      </p:sp>
    </p:spTree>
    <p:extLst>
      <p:ext uri="{BB962C8B-B14F-4D97-AF65-F5344CB8AC3E}">
        <p14:creationId xmlns:p14="http://schemas.microsoft.com/office/powerpoint/2010/main" val="35967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209187" y="137786"/>
            <a:ext cx="6955860" cy="45093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solidFill>
                  <a:srgbClr val="FFFFFF"/>
                </a:solidFill>
                <a:uFillTx/>
                <a:latin typeface="FS Rufus"/>
              </a:rPr>
              <a:t>Peer Review Case</a:t>
            </a:r>
            <a:r>
              <a:rPr lang="en-GB" b="1" i="0" u="none" strike="noStrike" kern="1200" cap="none" spc="0" dirty="0" smtClean="0">
                <a:solidFill>
                  <a:srgbClr val="FFFFFF"/>
                </a:solidFill>
                <a:uFillTx/>
                <a:latin typeface="FS Rufus"/>
              </a:rPr>
              <a:t>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smtClean="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a:solidFill>
                <a:srgbClr val="FFFFFF"/>
              </a:solidFill>
              <a:latin typeface="FS Rufus"/>
            </a:endParaRPr>
          </a:p>
        </p:txBody>
      </p:sp>
      <p:graphicFrame>
        <p:nvGraphicFramePr>
          <p:cNvPr id="7" name="Table 6"/>
          <p:cNvGraphicFramePr>
            <a:graphicFrameLocks noGrp="1"/>
          </p:cNvGraphicFramePr>
          <p:nvPr>
            <p:extLst>
              <p:ext uri="{D42A27DB-BD31-4B8C-83A1-F6EECF244321}">
                <p14:modId xmlns:p14="http://schemas.microsoft.com/office/powerpoint/2010/main" val="1397021987"/>
              </p:ext>
            </p:extLst>
          </p:nvPr>
        </p:nvGraphicFramePr>
        <p:xfrm>
          <a:off x="262390" y="683494"/>
          <a:ext cx="6238875" cy="381000"/>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Colchester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Richard Potter, Home Farm Primary School</a:t>
                      </a:r>
                      <a:endParaRPr lang="en-GB" sz="1200" dirty="0">
                        <a:effectLst/>
                        <a:latin typeface="Arial"/>
                        <a:ea typeface="Calibri"/>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853677"/>
              </p:ext>
            </p:extLst>
          </p:nvPr>
        </p:nvGraphicFramePr>
        <p:xfrm>
          <a:off x="2754338" y="1150955"/>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Epping Schools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Veronica Wallace, Staples Road Primary School</a:t>
                      </a:r>
                      <a:endParaRPr lang="en-GB" sz="1200" dirty="0">
                        <a:effectLst/>
                        <a:latin typeface="Arial"/>
                        <a:ea typeface="Calibri"/>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13134086"/>
              </p:ext>
            </p:extLst>
          </p:nvPr>
        </p:nvGraphicFramePr>
        <p:xfrm>
          <a:off x="262390" y="1591713"/>
          <a:ext cx="6238875" cy="420624"/>
        </p:xfrm>
        <a:graphic>
          <a:graphicData uri="http://schemas.openxmlformats.org/drawingml/2006/table">
            <a:tbl>
              <a:tblPr firstRow="1" firstCol="1" bandRow="1">
                <a:tableStyleId>{5C22544A-7EE6-4342-B048-85BDC9FD1C3A}</a:tableStyleId>
              </a:tblPr>
              <a:tblGrid>
                <a:gridCol w="3708361"/>
                <a:gridCol w="2530514"/>
              </a:tblGrid>
              <a:tr h="381000">
                <a:tc>
                  <a:txBody>
                    <a:bodyPr/>
                    <a:lstStyle/>
                    <a:p>
                      <a:pPr>
                        <a:lnSpc>
                          <a:spcPct val="115000"/>
                        </a:lnSpc>
                        <a:spcAft>
                          <a:spcPts val="0"/>
                        </a:spcAft>
                      </a:pPr>
                      <a:r>
                        <a:rPr lang="en-GB" sz="1200" dirty="0" err="1">
                          <a:effectLst/>
                        </a:rPr>
                        <a:t>Notley</a:t>
                      </a:r>
                      <a:r>
                        <a:rPr lang="en-GB" sz="1200" dirty="0">
                          <a:effectLst/>
                        </a:rPr>
                        <a:t> Family of Schools, Braintree District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Jacky Wragg (independent chair)</a:t>
                      </a:r>
                      <a:endParaRPr lang="en-GB" sz="1200" dirty="0">
                        <a:effectLst/>
                        <a:latin typeface="Arial"/>
                        <a:ea typeface="Calibri"/>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0609765"/>
              </p:ext>
            </p:extLst>
          </p:nvPr>
        </p:nvGraphicFramePr>
        <p:xfrm>
          <a:off x="2648561" y="2057916"/>
          <a:ext cx="6344652" cy="362406"/>
        </p:xfrm>
        <a:graphic>
          <a:graphicData uri="http://schemas.openxmlformats.org/drawingml/2006/table">
            <a:tbl>
              <a:tblPr firstRow="1" firstCol="1" bandRow="1">
                <a:tableStyleId>{5C22544A-7EE6-4342-B048-85BDC9FD1C3A}</a:tableStyleId>
              </a:tblPr>
              <a:tblGrid>
                <a:gridCol w="3309139"/>
                <a:gridCol w="3035513"/>
              </a:tblGrid>
              <a:tr h="362406">
                <a:tc>
                  <a:txBody>
                    <a:bodyPr/>
                    <a:lstStyle/>
                    <a:p>
                      <a:pPr>
                        <a:lnSpc>
                          <a:spcPct val="115000"/>
                        </a:lnSpc>
                        <a:spcAft>
                          <a:spcPts val="0"/>
                        </a:spcAft>
                      </a:pPr>
                      <a:r>
                        <a:rPr lang="en-GB" sz="1200" dirty="0">
                          <a:effectLst/>
                        </a:rPr>
                        <a:t>Chelmsford Education Network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Marie Staley, Moulsham Junior </a:t>
                      </a:r>
                      <a:r>
                        <a:rPr lang="en-GB" sz="1200" dirty="0" smtClean="0">
                          <a:effectLst/>
                        </a:rPr>
                        <a:t>School</a:t>
                      </a:r>
                      <a:endParaRPr lang="en-GB" sz="1200" dirty="0">
                        <a:effectLst/>
                      </a:endParaRPr>
                    </a:p>
                  </a:txBody>
                  <a:tcPr marL="68580" marR="6858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48068005"/>
              </p:ext>
            </p:extLst>
          </p:nvPr>
        </p:nvGraphicFramePr>
        <p:xfrm>
          <a:off x="262390" y="2487667"/>
          <a:ext cx="6784195" cy="468476"/>
        </p:xfrm>
        <a:graphic>
          <a:graphicData uri="http://schemas.openxmlformats.org/drawingml/2006/table">
            <a:tbl>
              <a:tblPr firstRow="1" firstCol="1" bandRow="1">
                <a:tableStyleId>{5C22544A-7EE6-4342-B048-85BDC9FD1C3A}</a:tableStyleId>
              </a:tblPr>
              <a:tblGrid>
                <a:gridCol w="2720040"/>
                <a:gridCol w="4064155"/>
              </a:tblGrid>
              <a:tr h="468476">
                <a:tc>
                  <a:txBody>
                    <a:bodyPr/>
                    <a:lstStyle/>
                    <a:p>
                      <a:pPr>
                        <a:lnSpc>
                          <a:spcPct val="115000"/>
                        </a:lnSpc>
                        <a:spcAft>
                          <a:spcPts val="0"/>
                        </a:spcAft>
                      </a:pPr>
                      <a:r>
                        <a:rPr lang="en-GB" sz="1200" dirty="0">
                          <a:effectLst/>
                        </a:rPr>
                        <a:t>Colchester Priory Street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Bridget Harris, St Thomas More's Catholic Primary </a:t>
                      </a:r>
                      <a:r>
                        <a:rPr lang="en-GB" sz="1200" dirty="0" smtClean="0">
                          <a:effectLst/>
                        </a:rPr>
                        <a:t>School</a:t>
                      </a:r>
                      <a:endParaRPr lang="en-GB" sz="1200" dirty="0">
                        <a:effectLst/>
                        <a:latin typeface="Arial"/>
                        <a:ea typeface="Calibri"/>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66511143"/>
              </p:ext>
            </p:extLst>
          </p:nvPr>
        </p:nvGraphicFramePr>
        <p:xfrm>
          <a:off x="2754338" y="3019425"/>
          <a:ext cx="6238875" cy="476872"/>
        </p:xfrm>
        <a:graphic>
          <a:graphicData uri="http://schemas.openxmlformats.org/drawingml/2006/table">
            <a:tbl>
              <a:tblPr firstRow="1" firstCol="1" bandRow="1">
                <a:tableStyleId>{5C22544A-7EE6-4342-B048-85BDC9FD1C3A}</a:tableStyleId>
              </a:tblPr>
              <a:tblGrid>
                <a:gridCol w="2501401"/>
                <a:gridCol w="3737474"/>
              </a:tblGrid>
              <a:tr h="476872">
                <a:tc>
                  <a:txBody>
                    <a:bodyPr/>
                    <a:lstStyle/>
                    <a:p>
                      <a:pPr>
                        <a:lnSpc>
                          <a:spcPct val="115000"/>
                        </a:lnSpc>
                        <a:spcAft>
                          <a:spcPts val="0"/>
                        </a:spcAft>
                      </a:pPr>
                      <a:r>
                        <a:rPr lang="en-GB" sz="1200" dirty="0">
                          <a:effectLst/>
                        </a:rPr>
                        <a:t>Saffron Walden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Mary-Jo Hall, St Thomas More Catholic Primary School </a:t>
                      </a:r>
                      <a:r>
                        <a:rPr lang="en-GB" sz="1200" dirty="0" smtClean="0">
                          <a:effectLst/>
                        </a:rPr>
                        <a:t>Academy</a:t>
                      </a:r>
                      <a:endParaRPr lang="en-GB" sz="1200" dirty="0">
                        <a:effectLst/>
                        <a:latin typeface="Arial"/>
                        <a:ea typeface="Calibri"/>
                      </a:endParaRPr>
                    </a:p>
                  </a:txBody>
                  <a:tcPr marL="68580" marR="6858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84852561"/>
              </p:ext>
            </p:extLst>
          </p:nvPr>
        </p:nvGraphicFramePr>
        <p:xfrm>
          <a:off x="262390" y="359605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South Essex Teaching Institute (SETI)</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Melissa </a:t>
                      </a:r>
                      <a:r>
                        <a:rPr lang="en-GB" sz="1200" dirty="0" err="1">
                          <a:effectLst/>
                        </a:rPr>
                        <a:t>Heatherson</a:t>
                      </a:r>
                      <a:r>
                        <a:rPr lang="en-GB" sz="1200" dirty="0">
                          <a:effectLst/>
                        </a:rPr>
                        <a:t>, Hockley Primary School</a:t>
                      </a:r>
                    </a:p>
                    <a:p>
                      <a:pPr>
                        <a:lnSpc>
                          <a:spcPct val="115000"/>
                        </a:lnSpc>
                        <a:spcAft>
                          <a:spcPts val="0"/>
                        </a:spcAft>
                      </a:pPr>
                      <a:r>
                        <a:rPr lang="en-GB" sz="1200" dirty="0">
                          <a:effectLst/>
                        </a:rPr>
                        <a:t> </a:t>
                      </a:r>
                    </a:p>
                  </a:txBody>
                  <a:tcPr marL="68580" marR="6858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41374008"/>
              </p:ext>
            </p:extLst>
          </p:nvPr>
        </p:nvGraphicFramePr>
        <p:xfrm>
          <a:off x="2665759" y="4126770"/>
          <a:ext cx="6238875" cy="420624"/>
        </p:xfrm>
        <a:graphic>
          <a:graphicData uri="http://schemas.openxmlformats.org/drawingml/2006/table">
            <a:tbl>
              <a:tblPr firstRow="1" firstCol="1" bandRow="1">
                <a:tableStyleId>{5C22544A-7EE6-4342-B048-85BDC9FD1C3A}</a:tableStyleId>
              </a:tblPr>
              <a:tblGrid>
                <a:gridCol w="2286694"/>
                <a:gridCol w="3952181"/>
              </a:tblGrid>
              <a:tr h="381000">
                <a:tc>
                  <a:txBody>
                    <a:bodyPr/>
                    <a:lstStyle/>
                    <a:p>
                      <a:pPr>
                        <a:lnSpc>
                          <a:spcPct val="115000"/>
                        </a:lnSpc>
                        <a:spcAft>
                          <a:spcPts val="0"/>
                        </a:spcAft>
                      </a:pPr>
                      <a:r>
                        <a:rPr lang="en-GB" sz="1200" dirty="0">
                          <a:effectLst/>
                        </a:rPr>
                        <a:t>CHEC</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Sarah Donnelly, Richard de Clare Community Primary School</a:t>
                      </a:r>
                      <a:endParaRPr lang="en-GB" sz="1200" dirty="0">
                        <a:effectLst/>
                        <a:latin typeface="Arial"/>
                        <a:ea typeface="Calibri"/>
                      </a:endParaRPr>
                    </a:p>
                  </a:txBody>
                  <a:tcPr marL="68580" marR="68580" marT="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53448329"/>
              </p:ext>
            </p:extLst>
          </p:nvPr>
        </p:nvGraphicFramePr>
        <p:xfrm>
          <a:off x="262390" y="460171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Dunmow Excellence in Education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Colin </a:t>
                      </a:r>
                      <a:r>
                        <a:rPr lang="en-GB" sz="1200" dirty="0" err="1">
                          <a:effectLst/>
                        </a:rPr>
                        <a:t>Raraty</a:t>
                      </a:r>
                      <a:r>
                        <a:rPr lang="en-GB" sz="1200" dirty="0">
                          <a:effectLst/>
                        </a:rPr>
                        <a:t>, </a:t>
                      </a:r>
                      <a:r>
                        <a:rPr lang="en-GB" sz="1200" dirty="0" err="1">
                          <a:effectLst/>
                        </a:rPr>
                        <a:t>Rodings</a:t>
                      </a:r>
                      <a:r>
                        <a:rPr lang="en-GB" sz="1200" dirty="0">
                          <a:effectLst/>
                        </a:rPr>
                        <a:t> Primary School</a:t>
                      </a:r>
                      <a:endParaRPr lang="en-GB" sz="1200" dirty="0">
                        <a:effectLst/>
                        <a:latin typeface="Arial"/>
                        <a:ea typeface="Calibri"/>
                      </a:endParaRPr>
                    </a:p>
                  </a:txBody>
                  <a:tcPr marL="68580" marR="68580" marT="0"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99202711"/>
              </p:ext>
            </p:extLst>
          </p:nvPr>
        </p:nvGraphicFramePr>
        <p:xfrm>
          <a:off x="2306663" y="5176362"/>
          <a:ext cx="6686550" cy="440511"/>
        </p:xfrm>
        <a:graphic>
          <a:graphicData uri="http://schemas.openxmlformats.org/drawingml/2006/table">
            <a:tbl>
              <a:tblPr firstRow="1" firstCol="1" bandRow="1">
                <a:tableStyleId>{5C22544A-7EE6-4342-B048-85BDC9FD1C3A}</a:tableStyleId>
              </a:tblPr>
              <a:tblGrid>
                <a:gridCol w="2888768"/>
                <a:gridCol w="3797782"/>
              </a:tblGrid>
              <a:tr h="440511">
                <a:tc>
                  <a:txBody>
                    <a:bodyPr/>
                    <a:lstStyle/>
                    <a:p>
                      <a:pPr>
                        <a:lnSpc>
                          <a:spcPct val="115000"/>
                        </a:lnSpc>
                        <a:spcAft>
                          <a:spcPts val="0"/>
                        </a:spcAft>
                      </a:pPr>
                      <a:r>
                        <a:rPr lang="en-GB" sz="1200" dirty="0" smtClean="0">
                          <a:effectLst/>
                        </a:rPr>
                        <a:t>Harwich </a:t>
                      </a:r>
                      <a:r>
                        <a:rPr lang="en-GB" sz="1200" dirty="0">
                          <a:effectLst/>
                        </a:rPr>
                        <a:t>Education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Julie </a:t>
                      </a:r>
                      <a:r>
                        <a:rPr lang="en-GB" sz="1200" dirty="0" smtClean="0">
                          <a:effectLst/>
                        </a:rPr>
                        <a:t>O’Mara, Chase Lane Primary School</a:t>
                      </a:r>
                      <a:endParaRPr lang="en-GB" sz="1200" dirty="0">
                        <a:effectLst/>
                        <a:latin typeface="Arial"/>
                        <a:ea typeface="Calibri"/>
                      </a:endParaRPr>
                    </a:p>
                  </a:txBody>
                  <a:tcPr marL="68580" marR="68580" marT="0" marB="0"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30350946"/>
              </p:ext>
            </p:extLst>
          </p:nvPr>
        </p:nvGraphicFramePr>
        <p:xfrm>
          <a:off x="262390" y="5779684"/>
          <a:ext cx="6686550" cy="420624"/>
        </p:xfrm>
        <a:graphic>
          <a:graphicData uri="http://schemas.openxmlformats.org/drawingml/2006/table">
            <a:tbl>
              <a:tblPr firstRow="1" firstCol="1" bandRow="1">
                <a:tableStyleId>{5C22544A-7EE6-4342-B048-85BDC9FD1C3A}</a:tableStyleId>
              </a:tblPr>
              <a:tblGrid>
                <a:gridCol w="3155385"/>
                <a:gridCol w="3531165"/>
              </a:tblGrid>
              <a:tr h="381000">
                <a:tc>
                  <a:txBody>
                    <a:bodyPr/>
                    <a:lstStyle/>
                    <a:p>
                      <a:pPr>
                        <a:lnSpc>
                          <a:spcPct val="115000"/>
                        </a:lnSpc>
                        <a:spcAft>
                          <a:spcPts val="0"/>
                        </a:spcAft>
                      </a:pPr>
                      <a:r>
                        <a:rPr lang="en-GB" sz="1200" dirty="0">
                          <a:effectLst/>
                        </a:rPr>
                        <a:t>Chelmsford District </a:t>
                      </a:r>
                      <a:r>
                        <a:rPr lang="en-GB" sz="1200" dirty="0" err="1" smtClean="0">
                          <a:effectLst/>
                        </a:rPr>
                        <a:t>Tanglewood</a:t>
                      </a:r>
                      <a:r>
                        <a:rPr lang="en-GB" sz="1200" baseline="0" dirty="0" smtClean="0">
                          <a:effectLst/>
                        </a:rPr>
                        <a:t>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Helen Hutchings, Highwood Primary School</a:t>
                      </a:r>
                      <a:endParaRPr lang="en-GB" sz="1200" dirty="0">
                        <a:effectLst/>
                        <a:latin typeface="Arial"/>
                        <a:ea typeface="Calibri"/>
                      </a:endParaRPr>
                    </a:p>
                  </a:txBody>
                  <a:tcPr marL="68580" marR="68580" marT="0" marB="0"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41943296"/>
              </p:ext>
            </p:extLst>
          </p:nvPr>
        </p:nvGraphicFramePr>
        <p:xfrm>
          <a:off x="1867078" y="6307454"/>
          <a:ext cx="7126135" cy="630936"/>
        </p:xfrm>
        <a:graphic>
          <a:graphicData uri="http://schemas.openxmlformats.org/drawingml/2006/table">
            <a:tbl>
              <a:tblPr firstRow="1" firstCol="1" bandRow="1">
                <a:tableStyleId>{5C22544A-7EE6-4342-B048-85BDC9FD1C3A}</a:tableStyleId>
              </a:tblPr>
              <a:tblGrid>
                <a:gridCol w="4764523"/>
                <a:gridCol w="2361612"/>
              </a:tblGrid>
              <a:tr h="362725">
                <a:tc>
                  <a:txBody>
                    <a:bodyPr/>
                    <a:lstStyle/>
                    <a:p>
                      <a:pPr>
                        <a:lnSpc>
                          <a:spcPct val="115000"/>
                        </a:lnSpc>
                        <a:spcAft>
                          <a:spcPts val="0"/>
                        </a:spcAft>
                      </a:pPr>
                      <a:r>
                        <a:rPr lang="en-GB" sz="1200" dirty="0">
                          <a:effectLst/>
                        </a:rPr>
                        <a:t>Tiptree and Stanway Primary Schools Consortium Partnership  </a:t>
                      </a:r>
                    </a:p>
                    <a:p>
                      <a:pPr>
                        <a:lnSpc>
                          <a:spcPct val="115000"/>
                        </a:lnSpc>
                        <a:spcAft>
                          <a:spcPts val="0"/>
                        </a:spcAft>
                      </a:pPr>
                      <a:r>
                        <a:rPr lang="en-GB" sz="1200" dirty="0">
                          <a:effectLst/>
                        </a:rPr>
                        <a:t> </a:t>
                      </a:r>
                    </a:p>
                  </a:txBody>
                  <a:tcPr marL="68580" marR="68580" marT="0" marB="0" anchor="ctr"/>
                </a:tc>
                <a:tc>
                  <a:txBody>
                    <a:bodyPr/>
                    <a:lstStyle/>
                    <a:p>
                      <a:pPr>
                        <a:lnSpc>
                          <a:spcPct val="115000"/>
                        </a:lnSpc>
                        <a:spcAft>
                          <a:spcPts val="0"/>
                        </a:spcAft>
                      </a:pPr>
                      <a:r>
                        <a:rPr lang="en-GB" sz="1200" dirty="0" smtClean="0">
                          <a:effectLst/>
                        </a:rPr>
                        <a:t>Nicola Sirett </a:t>
                      </a:r>
                      <a:r>
                        <a:rPr lang="en-GB" sz="1200" dirty="0" err="1" smtClean="0">
                          <a:effectLst/>
                        </a:rPr>
                        <a:t>Mersea</a:t>
                      </a:r>
                      <a:r>
                        <a:rPr lang="en-GB" sz="1200" dirty="0" smtClean="0">
                          <a:effectLst/>
                        </a:rPr>
                        <a:t> Island School</a:t>
                      </a:r>
                      <a:endParaRPr lang="en-GB" sz="1200" dirty="0">
                        <a:effectLst/>
                      </a:endParaRPr>
                    </a:p>
                    <a:p>
                      <a:pPr>
                        <a:lnSpc>
                          <a:spcPct val="115000"/>
                        </a:lnSpc>
                        <a:spcAft>
                          <a:spcPts val="0"/>
                        </a:spcAft>
                      </a:pPr>
                      <a:r>
                        <a:rPr lang="en-GB" sz="1200" dirty="0">
                          <a:effectLst/>
                        </a:rPr>
                        <a:t> </a:t>
                      </a:r>
                      <a:endParaRPr lang="en-GB" sz="1200" dirty="0">
                        <a:effectLst/>
                        <a:latin typeface="Arial"/>
                        <a:ea typeface="Calibri"/>
                      </a:endParaRPr>
                    </a:p>
                  </a:txBody>
                  <a:tcPr marL="68580" marR="68580" marT="0" marB="0" anchor="ctr"/>
                </a:tc>
              </a:tr>
            </a:tbl>
          </a:graphicData>
        </a:graphic>
      </p:graphicFrame>
    </p:spTree>
    <p:extLst>
      <p:ext uri="{BB962C8B-B14F-4D97-AF65-F5344CB8AC3E}">
        <p14:creationId xmlns:p14="http://schemas.microsoft.com/office/powerpoint/2010/main" val="190963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lvl="0" algn="ctr"/>
            <a:r>
              <a:rPr lang="en-GB" sz="3200" dirty="0" smtClean="0"/>
              <a:t>School Meals Support Service </a:t>
            </a:r>
            <a:br>
              <a:rPr lang="en-GB" sz="3200" dirty="0" smtClean="0"/>
            </a:br>
            <a:r>
              <a:rPr lang="en-GB" sz="3200" dirty="0" smtClean="0"/>
              <a:t>Review and Offer</a:t>
            </a:r>
            <a:br>
              <a:rPr lang="en-GB" sz="3200" dirty="0" smtClean="0"/>
            </a:br>
            <a:r>
              <a:rPr lang="en-GB" sz="3200" dirty="0"/>
              <a:t/>
            </a:r>
            <a:br>
              <a:rPr lang="en-GB" sz="3200" dirty="0"/>
            </a:br>
            <a:r>
              <a:rPr lang="en-GB" sz="2800" b="0" dirty="0"/>
              <a:t>Geraldine </a:t>
            </a:r>
            <a:r>
              <a:rPr lang="en-GB" sz="2800" b="0" dirty="0" smtClean="0"/>
              <a:t>Smith</a:t>
            </a:r>
            <a:br>
              <a:rPr lang="en-GB" sz="2800" b="0" dirty="0" smtClean="0"/>
            </a:br>
            <a:r>
              <a:rPr lang="en-GB" sz="2800" b="0" dirty="0" smtClean="0"/>
              <a:t>Senior </a:t>
            </a:r>
            <a:r>
              <a:rPr lang="en-GB" sz="2800" b="0" dirty="0"/>
              <a:t>School Meals Support Manager</a:t>
            </a:r>
            <a:r>
              <a:rPr lang="en-GB" sz="2800" dirty="0"/>
              <a:t/>
            </a:r>
            <a:br>
              <a:rPr lang="en-GB" sz="2800" dirty="0"/>
            </a:br>
            <a:r>
              <a:rPr lang="en-GB" sz="2800" dirty="0" smtClean="0"/>
              <a:t/>
            </a:r>
            <a:br>
              <a:rPr lang="en-GB" sz="2800" dirty="0" smtClean="0"/>
            </a:b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4447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1_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3.xml><?xml version="1.0" encoding="utf-8"?>
<a:theme xmlns:a="http://schemas.openxmlformats.org/drawingml/2006/main" name="2_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1869</TotalTime>
  <Words>2228</Words>
  <Application>Microsoft Office PowerPoint</Application>
  <PresentationFormat>On-screen Show (4:3)</PresentationFormat>
  <Paragraphs>644</Paragraphs>
  <Slides>34</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MS PGothic</vt:lpstr>
      <vt:lpstr>MS PGothic</vt:lpstr>
      <vt:lpstr>Arial</vt:lpstr>
      <vt:lpstr>Arial Bold</vt:lpstr>
      <vt:lpstr>Calibri</vt:lpstr>
      <vt:lpstr>FS Rufus</vt:lpstr>
      <vt:lpstr>Tahoma</vt:lpstr>
      <vt:lpstr>Times</vt:lpstr>
      <vt:lpstr>Times New Roman</vt:lpstr>
      <vt:lpstr>Wingdings</vt:lpstr>
      <vt:lpstr>Blank</vt:lpstr>
      <vt:lpstr>1_Blank</vt:lpstr>
      <vt:lpstr>2_Blank</vt:lpstr>
      <vt:lpstr>LA / EPHA Summer Term Meeting</vt:lpstr>
      <vt:lpstr>AGENDA – Session 1</vt:lpstr>
      <vt:lpstr>PowerPoint Presentation</vt:lpstr>
      <vt:lpstr>PowerPoint Presentation</vt:lpstr>
      <vt:lpstr>PowerPoint Presentation</vt:lpstr>
      <vt:lpstr>Attendance Service</vt:lpstr>
      <vt:lpstr>PowerPoint Presentation</vt:lpstr>
      <vt:lpstr>PowerPoint Presentation</vt:lpstr>
      <vt:lpstr>School Meals Support Service  Review and Offer  Geraldine Smith Senior School Meals Support Manager    </vt:lpstr>
      <vt:lpstr>The Service</vt:lpstr>
      <vt:lpstr>Consultation: You said…</vt:lpstr>
      <vt:lpstr>What does compliance mean for you…?</vt:lpstr>
      <vt:lpstr>Without support, schools must manage…  </vt:lpstr>
      <vt:lpstr>March 2019 - Our proposed offer …</vt:lpstr>
      <vt:lpstr>What we need from you is…</vt:lpstr>
      <vt:lpstr>Schools Broadband Sean Russo Commercial and Traded Development Team  </vt:lpstr>
      <vt:lpstr>Inclusion Ruth Sturdy SEND School Effectiveness Leader   </vt:lpstr>
      <vt:lpstr>PowerPoint Presentation</vt:lpstr>
      <vt:lpstr>Key elements</vt:lpstr>
      <vt:lpstr>Progress …</vt:lpstr>
      <vt:lpstr>The Exclusion discussion so far…</vt:lpstr>
      <vt:lpstr>Steve Whitfield Admissions to GROW   Emma Prince EVOLVE Intervetion   </vt:lpstr>
      <vt:lpstr>Admissions to</vt:lpstr>
      <vt:lpstr>Learning over the last 6 years</vt:lpstr>
      <vt:lpstr>Working in partnership with North East Essex Cooperative Academy (NEECA) </vt:lpstr>
      <vt:lpstr>Where from?</vt:lpstr>
      <vt:lpstr>Referrals from schools</vt:lpstr>
      <vt:lpstr>Capacity within GROW in the Mid</vt:lpstr>
      <vt:lpstr>Where do the children move on to?</vt:lpstr>
      <vt:lpstr>How it can work- child F</vt:lpstr>
      <vt:lpstr>How it can work- child D</vt:lpstr>
      <vt:lpstr>GROW  </vt:lpstr>
      <vt:lpstr>Going forward</vt:lpstr>
      <vt:lpstr>PowerPoint Presentation</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 EPHA Summer Term Meeting</dc:title>
  <dc:creator>clare.kershaw</dc:creator>
  <cp:lastModifiedBy>P Langmead</cp:lastModifiedBy>
  <cp:revision>19</cp:revision>
  <cp:lastPrinted>2018-06-20T11:28:25Z</cp:lastPrinted>
  <dcterms:created xsi:type="dcterms:W3CDTF">2018-06-10T10:53:28Z</dcterms:created>
  <dcterms:modified xsi:type="dcterms:W3CDTF">2018-06-21T04:41:03Z</dcterms:modified>
  <cp:version>1</cp:version>
</cp:coreProperties>
</file>