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302" r:id="rId2"/>
    <p:sldId id="288" r:id="rId3"/>
    <p:sldId id="290" r:id="rId4"/>
    <p:sldId id="291" r:id="rId5"/>
    <p:sldId id="292" r:id="rId6"/>
    <p:sldId id="293" r:id="rId7"/>
    <p:sldId id="294" r:id="rId8"/>
    <p:sldId id="295" r:id="rId9"/>
    <p:sldId id="296" r:id="rId10"/>
    <p:sldId id="297" r:id="rId11"/>
    <p:sldId id="298" r:id="rId12"/>
    <p:sldId id="299" r:id="rId13"/>
    <p:sldId id="300" r:id="rId14"/>
    <p:sldId id="303" r:id="rId15"/>
    <p:sldId id="284" r:id="rId16"/>
    <p:sldId id="285" r:id="rId17"/>
    <p:sldId id="281" r:id="rId18"/>
    <p:sldId id="287" r:id="rId19"/>
  </p:sldIdLst>
  <p:sldSz cx="1080135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338" autoAdjust="0"/>
    <p:restoredTop sz="87744" autoAdjust="0"/>
  </p:normalViewPr>
  <p:slideViewPr>
    <p:cSldViewPr>
      <p:cViewPr varScale="1">
        <p:scale>
          <a:sx n="102" d="100"/>
          <a:sy n="102" d="100"/>
        </p:scale>
        <p:origin x="786" y="102"/>
      </p:cViewPr>
      <p:guideLst>
        <p:guide orient="horz" pos="2160"/>
        <p:guide pos="2880"/>
        <p:guide pos="34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728663" y="685800"/>
            <a:ext cx="540067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a:t>
            </a:r>
            <a:r>
              <a:rPr lang="en-GB" baseline="0" dirty="0" smtClean="0"/>
              <a:t>= </a:t>
            </a:r>
            <a:r>
              <a:rPr lang="en-GB" dirty="0" smtClean="0"/>
              <a:t>13H30 – 14H15</a:t>
            </a:r>
          </a:p>
          <a:p>
            <a:r>
              <a:rPr lang="en-GB" dirty="0" smtClean="0"/>
              <a:t>START</a:t>
            </a:r>
            <a:r>
              <a:rPr lang="en-GB" baseline="0" dirty="0" smtClean="0"/>
              <a:t> = 14H30 – 15H15</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56374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28663" y="685800"/>
            <a:ext cx="540067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SHARP works directly with children, families and the professional network around them, and can provide consultation to professionals in this context on a case-by-case basis.</a:t>
            </a:r>
          </a:p>
          <a:p>
            <a:r>
              <a:rPr lang="en-GB" altLang="en-US" dirty="0" smtClean="0"/>
              <a:t>The aim of this work is to support their understanding of self-harm and </a:t>
            </a:r>
            <a:r>
              <a:rPr lang="en-GB" altLang="en-US" dirty="0" err="1" smtClean="0"/>
              <a:t>sucidality</a:t>
            </a:r>
            <a:r>
              <a:rPr lang="en-GB" altLang="en-US" dirty="0" smtClean="0"/>
              <a:t> in children, and to develop relevant skills in order to support often very complex work with children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 independent evaluation of the service completed in 2015, concluded that ‘the SHARP project provides an effective intervention service for adolescents who self-harm both in a school and an NHS context. Findings from the interviews and the statistical analyses converged and corroborated one another. The survey of professionals working with children and adolescents who had undergone the SHARP training programme indicated that the programme had been useful and increased their knowledge of self-harm. Findings from the interviews with school and healthcare staff suggested that this increase in awareness had led to an increase in personal confidence and capability when dealing with cases of self-harm’.</a:t>
            </a:r>
          </a:p>
          <a:p>
            <a:endParaRPr lang="en-GB" altLang="en-US" dirty="0" smtClean="0"/>
          </a:p>
          <a:p>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itchFamily="-65" charset="0"/>
                <a:ea typeface="MS PGothic" panose="020B0600070205080204" pitchFamily="34" charset="-128"/>
              </a:defRPr>
            </a:lvl1pPr>
            <a:lvl2pPr marL="742950" indent="-285750">
              <a:defRPr>
                <a:solidFill>
                  <a:schemeClr val="tx1"/>
                </a:solidFill>
                <a:latin typeface="News Gothic MT" pitchFamily="-65" charset="0"/>
                <a:ea typeface="MS PGothic" panose="020B0600070205080204" pitchFamily="34" charset="-128"/>
              </a:defRPr>
            </a:lvl2pPr>
            <a:lvl3pPr marL="1143000" indent="-228600">
              <a:defRPr>
                <a:solidFill>
                  <a:schemeClr val="tx1"/>
                </a:solidFill>
                <a:latin typeface="News Gothic MT" pitchFamily="-65" charset="0"/>
                <a:ea typeface="MS PGothic" panose="020B0600070205080204" pitchFamily="34" charset="-128"/>
              </a:defRPr>
            </a:lvl3pPr>
            <a:lvl4pPr marL="1600200" indent="-228600">
              <a:defRPr>
                <a:solidFill>
                  <a:schemeClr val="tx1"/>
                </a:solidFill>
                <a:latin typeface="News Gothic MT" pitchFamily="-65" charset="0"/>
                <a:ea typeface="MS PGothic" panose="020B0600070205080204" pitchFamily="34" charset="-128"/>
              </a:defRPr>
            </a:lvl4pPr>
            <a:lvl5pPr marL="2057400" indent="-228600">
              <a:defRPr>
                <a:solidFill>
                  <a:schemeClr val="tx1"/>
                </a:solidFill>
                <a:latin typeface="News Gothic MT" pitchFamily="-65"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9pPr>
          </a:lstStyle>
          <a:p>
            <a:fld id="{23835D03-08F0-4FCC-AB0A-D9BAD2223726}" type="slidenum">
              <a:rPr lang="en-GB" altLang="en-US"/>
              <a:pPr/>
              <a:t>11</a:t>
            </a:fld>
            <a:endParaRPr lang="en-GB" altLang="en-US"/>
          </a:p>
        </p:txBody>
      </p:sp>
    </p:spTree>
    <p:extLst>
      <p:ext uri="{BB962C8B-B14F-4D97-AF65-F5344CB8AC3E}">
        <p14:creationId xmlns:p14="http://schemas.microsoft.com/office/powerpoint/2010/main" val="317239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altLang="en-US" dirty="0" smtClean="0"/>
          </a:p>
          <a:p>
            <a:endParaRPr lang="en-GB" altLang="en-US" dirty="0" smtClean="0"/>
          </a:p>
          <a:p>
            <a:pPr marL="0" indent="0">
              <a:buFontTx/>
              <a:buNone/>
            </a:pPr>
            <a:endParaRPr lang="en-GB"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12</a:t>
            </a:fld>
            <a:endParaRPr lang="en-GB" altLang="en-US" sz="1200" smtClean="0">
              <a:latin typeface="Times" charset="0"/>
            </a:endParaRPr>
          </a:p>
        </p:txBody>
      </p:sp>
    </p:spTree>
    <p:extLst>
      <p:ext uri="{BB962C8B-B14F-4D97-AF65-F5344CB8AC3E}">
        <p14:creationId xmlns:p14="http://schemas.microsoft.com/office/powerpoint/2010/main" val="404129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85800"/>
            <a:ext cx="5400675" cy="3429000"/>
          </a:xfrm>
        </p:spPr>
      </p:sp>
      <p:sp>
        <p:nvSpPr>
          <p:cNvPr id="3" name="Notes Placeholder 2"/>
          <p:cNvSpPr>
            <a:spLocks noGrp="1"/>
          </p:cNvSpPr>
          <p:nvPr>
            <p:ph type="body" idx="1"/>
          </p:nvPr>
        </p:nvSpPr>
        <p:spPr/>
        <p:txBody>
          <a:bodyPr/>
          <a:lstStyle/>
          <a:p>
            <a:r>
              <a:rPr lang="en-GB" dirty="0" smtClean="0"/>
              <a:t>5 MINUTE WARNING AT 13H50</a:t>
            </a:r>
          </a:p>
          <a:p>
            <a:endParaRPr lang="en-GB" dirty="0" smtClean="0"/>
          </a:p>
          <a:p>
            <a:r>
              <a:rPr lang="en-GB" dirty="0" smtClean="0"/>
              <a:t>AND AT 14H50</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7D5177-9A87-4F1E-8E27-8EDA5674374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42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a:t>
            </a:r>
            <a:r>
              <a:rPr lang="en-GB" baseline="0" dirty="0" smtClean="0"/>
              <a:t> AT 14H00</a:t>
            </a:r>
          </a:p>
          <a:p>
            <a:endParaRPr lang="en-GB" baseline="0" dirty="0" smtClean="0"/>
          </a:p>
          <a:p>
            <a:r>
              <a:rPr lang="en-GB" baseline="0" dirty="0" smtClean="0"/>
              <a:t>START AT 15H00</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14</a:t>
            </a:fld>
            <a:endParaRPr lang="en-US"/>
          </a:p>
        </p:txBody>
      </p:sp>
    </p:spTree>
    <p:extLst>
      <p:ext uri="{BB962C8B-B14F-4D97-AF65-F5344CB8AC3E}">
        <p14:creationId xmlns:p14="http://schemas.microsoft.com/office/powerpoint/2010/main" val="423607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Partnership</a:t>
            </a:r>
            <a:r>
              <a:rPr lang="en-GB" baseline="0" dirty="0" smtClean="0"/>
              <a:t> working group includes: Safeguarding, educational psychology, mental health/children’s commissioners, EWMH service (NELFT) </a:t>
            </a:r>
            <a:r>
              <a:rPr lang="en-GB" baseline="0" dirty="0" err="1" smtClean="0"/>
              <a:t>etc</a:t>
            </a:r>
            <a:endParaRPr lang="en-GB" baseline="0" dirty="0" smtClean="0"/>
          </a:p>
          <a:p>
            <a:endParaRPr lang="en-GB" baseline="0" dirty="0" smtClean="0"/>
          </a:p>
          <a:p>
            <a:pPr marL="228600" indent="-228600">
              <a:buAutoNum type="arabicPeriod"/>
            </a:pPr>
            <a:r>
              <a:rPr lang="en-GB" baseline="0" dirty="0" smtClean="0"/>
              <a:t>Data analysis and best practice</a:t>
            </a:r>
          </a:p>
          <a:p>
            <a:pPr marL="0" indent="0">
              <a:buNone/>
            </a:pPr>
            <a:r>
              <a:rPr lang="en-GB" b="1" dirty="0" smtClean="0"/>
              <a:t>We’ve looked at the evidence</a:t>
            </a:r>
            <a:r>
              <a:rPr lang="en-GB" b="1" baseline="0" dirty="0" smtClean="0"/>
              <a:t> – 4 key areas complete</a:t>
            </a:r>
            <a:endParaRPr lang="en-GB" b="1" dirty="0" smtClean="0"/>
          </a:p>
          <a:p>
            <a:pPr>
              <a:buFont typeface="Wingdings" panose="05000000000000000000" pitchFamily="2" charset="2"/>
              <a:buChar char="ü"/>
            </a:pPr>
            <a:r>
              <a:rPr lang="en-GB" dirty="0" smtClean="0"/>
              <a:t>Data analysis complete – what do we know about self harm in Essex?</a:t>
            </a:r>
          </a:p>
          <a:p>
            <a:pPr>
              <a:buFont typeface="Wingdings" panose="05000000000000000000" pitchFamily="2" charset="2"/>
              <a:buChar char="ü"/>
            </a:pPr>
            <a:r>
              <a:rPr lang="en-GB" dirty="0" smtClean="0"/>
              <a:t>Evidence review complete – what coping strategies does evidence suggest are helpful for young people in  coping with self harm?</a:t>
            </a:r>
          </a:p>
          <a:p>
            <a:pPr>
              <a:buFont typeface="Wingdings" panose="05000000000000000000" pitchFamily="2" charset="2"/>
              <a:buChar char="ü"/>
            </a:pPr>
            <a:r>
              <a:rPr lang="en-GB" dirty="0" smtClean="0"/>
              <a:t>Best practice visit to a self harm service</a:t>
            </a:r>
          </a:p>
          <a:p>
            <a:pPr>
              <a:buFont typeface="Wingdings" panose="05000000000000000000" pitchFamily="2" charset="2"/>
              <a:buChar char="ü"/>
            </a:pPr>
            <a:r>
              <a:rPr lang="en-GB" dirty="0" smtClean="0"/>
              <a:t>Desktop review of self harm guidance best practice in other areas</a:t>
            </a:r>
          </a:p>
          <a:p>
            <a:pPr marL="0" indent="0">
              <a:buNone/>
            </a:pPr>
            <a:endParaRPr lang="en-GB" dirty="0" smtClean="0"/>
          </a:p>
          <a:p>
            <a:pPr marL="0" indent="0">
              <a:buNone/>
            </a:pPr>
            <a:r>
              <a:rPr lang="en-GB" dirty="0" smtClean="0"/>
              <a:t>2. Partners</a:t>
            </a:r>
          </a:p>
          <a:p>
            <a:pPr marL="0" indent="0">
              <a:buNone/>
            </a:pPr>
            <a:r>
              <a:rPr lang="en-GB" b="1" dirty="0" smtClean="0"/>
              <a:t>Partners identified who worked on the toolkit:</a:t>
            </a:r>
          </a:p>
          <a:p>
            <a:pPr marL="0" indent="0">
              <a:buNone/>
            </a:pPr>
            <a:endParaRPr lang="en-GB" dirty="0" smtClean="0"/>
          </a:p>
          <a:p>
            <a:pPr>
              <a:buFont typeface="Wingdings" panose="05000000000000000000" pitchFamily="2" charset="2"/>
              <a:buChar char="ü"/>
            </a:pPr>
            <a:r>
              <a:rPr lang="en-GB" dirty="0" smtClean="0"/>
              <a:t>We’ve established a partnership working group to work on the toolkit including representatives from safeguarding, EWMHS, educational psychology</a:t>
            </a:r>
          </a:p>
          <a:p>
            <a:pPr marL="0" indent="0">
              <a:buNone/>
            </a:pPr>
            <a:endParaRPr lang="en-GB" dirty="0" smtClean="0"/>
          </a:p>
          <a:p>
            <a:pPr marL="0" indent="0">
              <a:buNone/>
            </a:pPr>
            <a:r>
              <a:rPr lang="en-GB" dirty="0" smtClean="0"/>
              <a:t>4. . </a:t>
            </a:r>
            <a:r>
              <a:rPr lang="en-GB" b="1" dirty="0" smtClean="0"/>
              <a:t>Consultation underway:</a:t>
            </a:r>
          </a:p>
          <a:p>
            <a:pPr>
              <a:buFont typeface="Wingdings" panose="05000000000000000000" pitchFamily="2" charset="2"/>
              <a:buChar char="ü"/>
            </a:pPr>
            <a:r>
              <a:rPr lang="en-GB" dirty="0" smtClean="0"/>
              <a:t>Interviews with 10 EWMHS service users who have experience of self harm</a:t>
            </a:r>
          </a:p>
          <a:p>
            <a:pPr>
              <a:buFont typeface="Wingdings" panose="05000000000000000000" pitchFamily="2" charset="2"/>
              <a:buChar char="ü"/>
            </a:pPr>
            <a:r>
              <a:rPr lang="en-GB" dirty="0" smtClean="0"/>
              <a:t>Schools safeguarding forums</a:t>
            </a:r>
          </a:p>
          <a:p>
            <a:pPr>
              <a:buFont typeface="Wingdings" panose="05000000000000000000" pitchFamily="2" charset="2"/>
              <a:buChar char="ü"/>
            </a:pPr>
            <a:r>
              <a:rPr lang="en-GB" dirty="0" smtClean="0"/>
              <a:t>Online consultation to be circulated to schools (</a:t>
            </a:r>
            <a:r>
              <a:rPr lang="en-GB" dirty="0" err="1" smtClean="0"/>
              <a:t>infolink</a:t>
            </a:r>
            <a:r>
              <a:rPr lang="en-GB" dirty="0" smtClean="0"/>
              <a:t> newsletter)</a:t>
            </a:r>
          </a:p>
          <a:p>
            <a:pPr>
              <a:buFont typeface="Wingdings" panose="05000000000000000000" pitchFamily="2" charset="2"/>
              <a:buChar char="ü"/>
            </a:pPr>
            <a:r>
              <a:rPr lang="en-GB" dirty="0" smtClean="0"/>
              <a:t>Wider partners via e-mail</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414486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85800"/>
            <a:ext cx="540067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Future in Mind (NHS England 2015) has a vested interest in ensuring that everyone who works with children and young people should be excellent in their practice and able to deliver the best-evidenced care. Workforce development is essential and all staff should have access to a range of training opportunities, ‘SHARP (Self Harm Awareness &amp; Resource Project) have delivered a range of programmes to a wide range of stakeholders, in addition to training provided as part of the Wellness in Mind Strategy’. (Nottingham City &amp; Nottinghamshire Joint Local Transformation Plan Children and Young People’s Emotional and Mental Health 2016 – 2020).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7D5177-9A87-4F1E-8E27-8EDA5674374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11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28663" y="685800"/>
            <a:ext cx="540067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itchFamily="-65" charset="0"/>
                <a:ea typeface="MS PGothic" panose="020B0600070205080204" pitchFamily="34" charset="-128"/>
              </a:defRPr>
            </a:lvl1pPr>
            <a:lvl2pPr marL="742950" indent="-285750">
              <a:defRPr>
                <a:solidFill>
                  <a:schemeClr val="tx1"/>
                </a:solidFill>
                <a:latin typeface="News Gothic MT" pitchFamily="-65" charset="0"/>
                <a:ea typeface="MS PGothic" panose="020B0600070205080204" pitchFamily="34" charset="-128"/>
              </a:defRPr>
            </a:lvl2pPr>
            <a:lvl3pPr marL="1143000" indent="-228600">
              <a:defRPr>
                <a:solidFill>
                  <a:schemeClr val="tx1"/>
                </a:solidFill>
                <a:latin typeface="News Gothic MT" pitchFamily="-65" charset="0"/>
                <a:ea typeface="MS PGothic" panose="020B0600070205080204" pitchFamily="34" charset="-128"/>
              </a:defRPr>
            </a:lvl3pPr>
            <a:lvl4pPr marL="1600200" indent="-228600">
              <a:defRPr>
                <a:solidFill>
                  <a:schemeClr val="tx1"/>
                </a:solidFill>
                <a:latin typeface="News Gothic MT" pitchFamily="-65" charset="0"/>
                <a:ea typeface="MS PGothic" panose="020B0600070205080204" pitchFamily="34" charset="-128"/>
              </a:defRPr>
            </a:lvl4pPr>
            <a:lvl5pPr marL="2057400" indent="-228600">
              <a:defRPr>
                <a:solidFill>
                  <a:schemeClr val="tx1"/>
                </a:solidFill>
                <a:latin typeface="News Gothic MT" pitchFamily="-65"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News Gothic MT" pitchFamily="-65" charset="0"/>
                <a:ea typeface="MS PGothic" panose="020B0600070205080204" pitchFamily="34" charset="-128"/>
              </a:defRPr>
            </a:lvl9pPr>
          </a:lstStyle>
          <a:p>
            <a:fld id="{075DB797-16E3-461A-8652-241B8A76AA82}" type="slidenum">
              <a:rPr lang="en-GB" altLang="en-US"/>
              <a:pPr/>
              <a:t>4</a:t>
            </a:fld>
            <a:endParaRPr lang="en-GB" altLang="en-US"/>
          </a:p>
        </p:txBody>
      </p:sp>
    </p:spTree>
    <p:extLst>
      <p:ext uri="{BB962C8B-B14F-4D97-AF65-F5344CB8AC3E}">
        <p14:creationId xmlns:p14="http://schemas.microsoft.com/office/powerpoint/2010/main" val="369508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r>
              <a:rPr lang="en-GB" sz="1200" kern="1200" dirty="0" smtClean="0">
                <a:solidFill>
                  <a:schemeClr val="tx1"/>
                </a:solidFill>
                <a:effectLst/>
                <a:latin typeface="+mn-lt"/>
                <a:ea typeface="+mn-ea"/>
                <a:cs typeface="+mn-cs"/>
              </a:rPr>
              <a:t>SHARP team compromises of Practitioners with varied experience and professional qualifications in Health, Education and Social Care.  </a:t>
            </a:r>
          </a:p>
          <a:p>
            <a:r>
              <a:rPr lang="en-GB" sz="1200" kern="1200" dirty="0" smtClean="0">
                <a:solidFill>
                  <a:schemeClr val="tx1"/>
                </a:solidFill>
                <a:effectLst/>
                <a:latin typeface="+mn-lt"/>
                <a:ea typeface="+mn-ea"/>
                <a:cs typeface="+mn-cs"/>
              </a:rPr>
              <a:t>SHARP Practitioners offer evidenced based therapeutic interventions to children and young people who present with self-harm and/or suicidal behaviours. SHARP use a strength based approach when working with individuals, ensuring that safety planning and risk is identified early and are managed effectively.</a:t>
            </a:r>
          </a:p>
          <a:p>
            <a:r>
              <a:rPr lang="en-GB" sz="1200" kern="1200" dirty="0" smtClean="0">
                <a:solidFill>
                  <a:schemeClr val="tx1"/>
                </a:solidFill>
                <a:effectLst/>
                <a:latin typeface="+mn-lt"/>
                <a:ea typeface="+mn-ea"/>
                <a:cs typeface="+mn-cs"/>
              </a:rPr>
              <a:t>SHARP aims to equip professionals with the appropriate skills and resources to enable confidence and good practice when working with children and young people.</a:t>
            </a:r>
          </a:p>
          <a:p>
            <a:r>
              <a:rPr lang="en-GB" sz="1200" kern="1200" dirty="0" smtClean="0">
                <a:solidFill>
                  <a:schemeClr val="tx1"/>
                </a:solidFill>
                <a:effectLst/>
                <a:latin typeface="+mn-lt"/>
                <a:ea typeface="+mn-ea"/>
                <a:cs typeface="+mn-cs"/>
              </a:rPr>
              <a:t>All of the SHARP training workshops are developed through our learning and knowledge gained from working with children and young people, including those who have presented at Children’s Emergency Department. SHARP have also carried out a significant amount of research into the experience and needs of children and young people who self-harm, our resources are unique, creative and current, they have proved to be an essential part of a practical toolkit for many front-line professionals who support children and young people.</a:t>
            </a:r>
            <a:endParaRPr lang="en-GB"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5</a:t>
            </a:fld>
            <a:endParaRPr lang="en-GB" altLang="en-US" sz="1200" smtClean="0">
              <a:latin typeface="Times" charset="0"/>
            </a:endParaRPr>
          </a:p>
        </p:txBody>
      </p:sp>
    </p:spTree>
    <p:extLst>
      <p:ext uri="{BB962C8B-B14F-4D97-AF65-F5344CB8AC3E}">
        <p14:creationId xmlns:p14="http://schemas.microsoft.com/office/powerpoint/2010/main" val="28296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r>
              <a:rPr lang="en-GB" sz="1200" kern="1200" dirty="0" smtClean="0">
                <a:solidFill>
                  <a:schemeClr val="tx1"/>
                </a:solidFill>
                <a:effectLst/>
                <a:latin typeface="+mn-lt"/>
                <a:ea typeface="+mn-ea"/>
                <a:cs typeface="+mn-cs"/>
              </a:rPr>
              <a:t>SHARP team compromises of Practitioners with varied experience and professional qualifications in Health, Education and Social Care.  </a:t>
            </a:r>
          </a:p>
          <a:p>
            <a:r>
              <a:rPr lang="en-GB" sz="1200" kern="1200" dirty="0" smtClean="0">
                <a:solidFill>
                  <a:schemeClr val="tx1"/>
                </a:solidFill>
                <a:effectLst/>
                <a:latin typeface="+mn-lt"/>
                <a:ea typeface="+mn-ea"/>
                <a:cs typeface="+mn-cs"/>
              </a:rPr>
              <a:t>SHARP Practitioners offer evidenced based therapeutic interventions to children and young people who present with self-harm and/or suicidal behaviours. SHARP use a strength based approach when working with individuals, ensuring that safety planning and risk is identified early and are managed effectively.</a:t>
            </a:r>
          </a:p>
          <a:p>
            <a:r>
              <a:rPr lang="en-GB" sz="1200" kern="1200" dirty="0" smtClean="0">
                <a:solidFill>
                  <a:schemeClr val="tx1"/>
                </a:solidFill>
                <a:effectLst/>
                <a:latin typeface="+mn-lt"/>
                <a:ea typeface="+mn-ea"/>
                <a:cs typeface="+mn-cs"/>
              </a:rPr>
              <a:t>SHARP aims to equip professionals with the appropriate skills and resources to enable confidence and good practice when working with children and young people.</a:t>
            </a:r>
          </a:p>
          <a:p>
            <a:r>
              <a:rPr lang="en-GB" sz="1200" kern="1200" dirty="0" smtClean="0">
                <a:solidFill>
                  <a:schemeClr val="tx1"/>
                </a:solidFill>
                <a:effectLst/>
                <a:latin typeface="+mn-lt"/>
                <a:ea typeface="+mn-ea"/>
                <a:cs typeface="+mn-cs"/>
              </a:rPr>
              <a:t>All of the SHARP training workshops are developed through our learning and knowledge gained from working with children and young people, including those who have presented at Children’s Emergency Department. SHARP have also carried out a significant amount of research into the experience and needs of children and young people who self-harm, our resources are unique, creative and current, they have proved to be an essential part of a practical toolkit for many front-line professionals who support children and young people.</a:t>
            </a:r>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6</a:t>
            </a:fld>
            <a:endParaRPr lang="en-GB" altLang="en-US" sz="1200" smtClean="0">
              <a:latin typeface="Times" charset="0"/>
            </a:endParaRPr>
          </a:p>
        </p:txBody>
      </p:sp>
    </p:spTree>
    <p:extLst>
      <p:ext uri="{BB962C8B-B14F-4D97-AF65-F5344CB8AC3E}">
        <p14:creationId xmlns:p14="http://schemas.microsoft.com/office/powerpoint/2010/main" val="404125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r>
              <a:rPr lang="en-GB" altLang="en-US" dirty="0" smtClean="0"/>
              <a:t>NICE guidelines highlight the importance of all healthcare professionals (clinical and non clinical) accessing training to equip them to understand and care for people for have self-harmed (NICE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Within the last 4 years, SHARP have trained over 4500 front-line professionals and delivered over 400 training sessions.  </a:t>
            </a:r>
          </a:p>
          <a:p>
            <a:endParaRPr lang="en-GB"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7</a:t>
            </a:fld>
            <a:endParaRPr lang="en-GB" altLang="en-US" sz="1200" smtClean="0">
              <a:latin typeface="Times" charset="0"/>
            </a:endParaRPr>
          </a:p>
        </p:txBody>
      </p:sp>
    </p:spTree>
    <p:extLst>
      <p:ext uri="{BB962C8B-B14F-4D97-AF65-F5344CB8AC3E}">
        <p14:creationId xmlns:p14="http://schemas.microsoft.com/office/powerpoint/2010/main" val="348809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pPr marL="0" indent="0">
              <a:buFontTx/>
              <a:buNone/>
            </a:pPr>
            <a:endParaRPr lang="en-GB"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8</a:t>
            </a:fld>
            <a:endParaRPr lang="en-GB" altLang="en-US" sz="1200" smtClean="0">
              <a:latin typeface="Times" charset="0"/>
            </a:endParaRPr>
          </a:p>
        </p:txBody>
      </p:sp>
    </p:spTree>
    <p:extLst>
      <p:ext uri="{BB962C8B-B14F-4D97-AF65-F5344CB8AC3E}">
        <p14:creationId xmlns:p14="http://schemas.microsoft.com/office/powerpoint/2010/main" val="363560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pPr marL="171450" indent="-171450">
              <a:buFontTx/>
              <a:buChar char="•"/>
            </a:pPr>
            <a:endParaRPr lang="en-GB"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9</a:t>
            </a:fld>
            <a:endParaRPr lang="en-GB" altLang="en-US" sz="1200" smtClean="0">
              <a:latin typeface="Times" charset="0"/>
            </a:endParaRPr>
          </a:p>
        </p:txBody>
      </p:sp>
    </p:spTree>
    <p:extLst>
      <p:ext uri="{BB962C8B-B14F-4D97-AF65-F5344CB8AC3E}">
        <p14:creationId xmlns:p14="http://schemas.microsoft.com/office/powerpoint/2010/main" val="136679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8663" y="685800"/>
            <a:ext cx="5400675" cy="3429000"/>
          </a:xfrm>
          <a:ln/>
        </p:spPr>
      </p:sp>
      <p:sp>
        <p:nvSpPr>
          <p:cNvPr id="40963" name="Notes Placeholder 2"/>
          <p:cNvSpPr>
            <a:spLocks noGrp="1"/>
          </p:cNvSpPr>
          <p:nvPr>
            <p:ph type="body" idx="1"/>
          </p:nvPr>
        </p:nvSpPr>
        <p:spPr>
          <a:noFill/>
        </p:spPr>
        <p:txBody>
          <a:bodyPr/>
          <a:lstStyle/>
          <a:p>
            <a:pPr marL="0" indent="0">
              <a:buFontTx/>
              <a:buNone/>
            </a:pPr>
            <a:endParaRPr lang="en-GB"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D97F56D-52BE-49F7-9724-A0165094AD84}" type="slidenum">
              <a:rPr lang="en-GB" altLang="en-US" sz="1200" smtClean="0">
                <a:latin typeface="Times" charset="0"/>
              </a:rPr>
              <a:pPr/>
              <a:t>10</a:t>
            </a:fld>
            <a:endParaRPr lang="en-GB" altLang="en-US" sz="1200" smtClean="0">
              <a:latin typeface="Times" charset="0"/>
            </a:endParaRPr>
          </a:p>
        </p:txBody>
      </p:sp>
    </p:spTree>
    <p:extLst>
      <p:ext uri="{BB962C8B-B14F-4D97-AF65-F5344CB8AC3E}">
        <p14:creationId xmlns:p14="http://schemas.microsoft.com/office/powerpoint/2010/main" val="978544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552286" y="1752600"/>
            <a:ext cx="9695870"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552286" y="1303785"/>
            <a:ext cx="9695870"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552286" y="3593070"/>
            <a:ext cx="9695870"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114" y="5949281"/>
            <a:ext cx="1381317"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552289" y="1268190"/>
            <a:ext cx="9694962"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553196" y="404664"/>
            <a:ext cx="971304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552286" y="2708274"/>
            <a:ext cx="97139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552286" y="1268415"/>
            <a:ext cx="4675633"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552286" y="404664"/>
            <a:ext cx="9694141"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5570794" y="1268415"/>
            <a:ext cx="4675633"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552286" y="1268415"/>
            <a:ext cx="9695870"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552286" y="404664"/>
            <a:ext cx="969587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552286" y="1268415"/>
            <a:ext cx="9695870"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552286" y="404664"/>
            <a:ext cx="969587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8888113" y="6597352"/>
            <a:ext cx="1531070" cy="21544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552286" y="1752600"/>
            <a:ext cx="9695870"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552286" y="1303785"/>
            <a:ext cx="9695870"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552286" y="3593070"/>
            <a:ext cx="9695870"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112" y="5949281"/>
            <a:ext cx="1381316"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552286" y="1752600"/>
            <a:ext cx="9695870"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552286" y="1303785"/>
            <a:ext cx="9695870"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552286" y="3593070"/>
            <a:ext cx="9695870"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112" y="5947335"/>
            <a:ext cx="1381316"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78" y="611872"/>
            <a:ext cx="4536567" cy="1162050"/>
          </a:xfrm>
          <a:prstGeom prst="rect">
            <a:avLst/>
          </a:prstGeom>
        </p:spPr>
        <p:txBody>
          <a:bodyPr anchor="b"/>
          <a:lstStyle>
            <a:lvl1pPr algn="ctr">
              <a:defRPr sz="3600" b="0"/>
            </a:lvl1pPr>
          </a:lstStyle>
          <a:p>
            <a:r>
              <a:rPr lang="cy-GB" smtClean="0"/>
              <a:t>Click to edit Master title style</a:t>
            </a:r>
            <a:endParaRPr/>
          </a:p>
        </p:txBody>
      </p:sp>
      <p:sp>
        <p:nvSpPr>
          <p:cNvPr id="3" name="Content Placeholder 2"/>
          <p:cNvSpPr>
            <a:spLocks noGrp="1"/>
          </p:cNvSpPr>
          <p:nvPr>
            <p:ph idx="1"/>
          </p:nvPr>
        </p:nvSpPr>
        <p:spPr>
          <a:xfrm>
            <a:off x="5602461" y="368300"/>
            <a:ext cx="4536567" cy="5575300"/>
          </a:xfrm>
          <a:prstGeom prst="rect">
            <a:avLst/>
          </a:prstGeo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cy-GB" smtClean="0"/>
              <a:t>Click to edit Master text styles</a:t>
            </a:r>
          </a:p>
          <a:p>
            <a:pPr lvl="1"/>
            <a:r>
              <a:rPr lang="cy-GB" smtClean="0"/>
              <a:t>Second level</a:t>
            </a:r>
          </a:p>
          <a:p>
            <a:pPr lvl="2"/>
            <a:r>
              <a:rPr lang="cy-GB" smtClean="0"/>
              <a:t>Third level</a:t>
            </a:r>
          </a:p>
          <a:p>
            <a:pPr lvl="3"/>
            <a:r>
              <a:rPr lang="cy-GB" smtClean="0"/>
              <a:t>Fourth level</a:t>
            </a:r>
          </a:p>
          <a:p>
            <a:pPr lvl="4"/>
            <a:r>
              <a:rPr lang="cy-GB" smtClean="0"/>
              <a:t>Fifth level</a:t>
            </a:r>
            <a:endParaRPr dirty="0"/>
          </a:p>
        </p:txBody>
      </p:sp>
      <p:sp>
        <p:nvSpPr>
          <p:cNvPr id="4" name="Text Placeholder 3"/>
          <p:cNvSpPr>
            <a:spLocks noGrp="1"/>
          </p:cNvSpPr>
          <p:nvPr>
            <p:ph type="body" sz="half" idx="2"/>
          </p:nvPr>
        </p:nvSpPr>
        <p:spPr>
          <a:xfrm>
            <a:off x="630078" y="1787856"/>
            <a:ext cx="4536567" cy="3720152"/>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smtClean="0"/>
              <a:t>Click to edit Master text styles</a:t>
            </a:r>
          </a:p>
        </p:txBody>
      </p:sp>
      <p:sp>
        <p:nvSpPr>
          <p:cNvPr id="5" name="Date Placeholder 4"/>
          <p:cNvSpPr>
            <a:spLocks noGrp="1"/>
          </p:cNvSpPr>
          <p:nvPr>
            <p:ph type="dt" sz="half" idx="10"/>
          </p:nvPr>
        </p:nvSpPr>
        <p:spPr>
          <a:xfrm>
            <a:off x="6650243" y="6275669"/>
            <a:ext cx="2520315" cy="365125"/>
          </a:xfrm>
          <a:prstGeom prst="rect">
            <a:avLst/>
          </a:prstGeom>
        </p:spPr>
        <p:txBody>
          <a:bodyPr/>
          <a:lstStyle/>
          <a:p>
            <a:fld id="{BA01A255-8ED8-E047-A98A-6E018B763A48}" type="datetimeFigureOut">
              <a:rPr lang="en-US" smtClean="0"/>
              <a:t>12/14/2017</a:t>
            </a:fld>
            <a:endParaRPr lang="en-US"/>
          </a:p>
        </p:txBody>
      </p:sp>
      <p:sp>
        <p:nvSpPr>
          <p:cNvPr id="6" name="Footer Placeholder 5"/>
          <p:cNvSpPr>
            <a:spLocks noGrp="1"/>
          </p:cNvSpPr>
          <p:nvPr>
            <p:ph type="ftr" sz="quarter" idx="11"/>
          </p:nvPr>
        </p:nvSpPr>
        <p:spPr>
          <a:xfrm>
            <a:off x="312391" y="6275669"/>
            <a:ext cx="571836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402" y="6275669"/>
            <a:ext cx="1170146" cy="365125"/>
          </a:xfrm>
          <a:prstGeom prst="rect">
            <a:avLst/>
          </a:prstGeom>
        </p:spPr>
        <p:txBody>
          <a:bodyPr/>
          <a:lstStyle/>
          <a:p>
            <a:fld id="{773B3231-8596-154F-87FE-A1C72546CCF5}" type="slidenum">
              <a:rPr lang="en-US" smtClean="0"/>
              <a:t>‹#›</a:t>
            </a:fld>
            <a:endParaRPr lang="en-US"/>
          </a:p>
        </p:txBody>
      </p:sp>
    </p:spTree>
    <p:extLst>
      <p:ext uri="{BB962C8B-B14F-4D97-AF65-F5344CB8AC3E}">
        <p14:creationId xmlns:p14="http://schemas.microsoft.com/office/powerpoint/2010/main" val="177477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0.emf"/><Relationship Id="rId5" Type="http://schemas.openxmlformats.org/officeDocument/2006/relationships/oleObject" Target="../embeddings/oleObject1.bin"/><Relationship Id="rId10" Type="http://schemas.openxmlformats.org/officeDocument/2006/relationships/oleObject" Target="../embeddings/oleObject2.bin"/><Relationship Id="rId4" Type="http://schemas.openxmlformats.org/officeDocument/2006/relationships/notesSlide" Target="../notesSlides/notesSlide7.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286" y="1752600"/>
            <a:ext cx="9695870" cy="2396480"/>
          </a:xfrm>
        </p:spPr>
        <p:txBody>
          <a:bodyPr/>
          <a:lstStyle/>
          <a:p>
            <a:r>
              <a:rPr lang="en-GB" dirty="0"/>
              <a:t>Self-harm prevention and self-harm</a:t>
            </a:r>
            <a:br>
              <a:rPr lang="en-GB" dirty="0"/>
            </a:br>
            <a:r>
              <a:rPr lang="en-GB" dirty="0"/>
              <a:t>management toolkit for educational</a:t>
            </a:r>
            <a:br>
              <a:rPr lang="en-GB" dirty="0"/>
            </a:br>
            <a:r>
              <a:rPr lang="en-GB" dirty="0" smtClean="0"/>
              <a:t>settings Workshop</a:t>
            </a:r>
            <a:endParaRPr lang="en-GB" dirty="0"/>
          </a:p>
        </p:txBody>
      </p:sp>
      <p:sp>
        <p:nvSpPr>
          <p:cNvPr id="3" name="Subtitle 2"/>
          <p:cNvSpPr>
            <a:spLocks noGrp="1"/>
          </p:cNvSpPr>
          <p:nvPr>
            <p:ph type="subTitle" idx="1"/>
          </p:nvPr>
        </p:nvSpPr>
        <p:spPr/>
        <p:txBody>
          <a:bodyPr/>
          <a:lstStyle/>
          <a:p>
            <a:r>
              <a:rPr lang="en-GB" dirty="0" smtClean="0"/>
              <a:t>30</a:t>
            </a:r>
            <a:r>
              <a:rPr lang="en-GB" baseline="30000" dirty="0" smtClean="0"/>
              <a:t>th</a:t>
            </a:r>
            <a:r>
              <a:rPr lang="en-GB" dirty="0" smtClean="0"/>
              <a:t> November 2017</a:t>
            </a:r>
            <a:endParaRPr lang="en-GB" dirty="0"/>
          </a:p>
        </p:txBody>
      </p:sp>
      <p:pic>
        <p:nvPicPr>
          <p:cNvPr id="5" name="Picture 4" descr="\\Chesfs50\EUCHomedirs\nicola.mallett\My Documents\My Pictures\thurrock.jpg"/>
          <p:cNvPicPr/>
          <p:nvPr/>
        </p:nvPicPr>
        <p:blipFill>
          <a:blip r:embed="rId4">
            <a:extLst>
              <a:ext uri="{28A0092B-C50C-407E-A947-70E740481C1C}">
                <a14:useLocalDpi xmlns:a14="http://schemas.microsoft.com/office/drawing/2010/main" val="0"/>
              </a:ext>
            </a:extLst>
          </a:blip>
          <a:srcRect/>
          <a:stretch>
            <a:fillRect/>
          </a:stretch>
        </p:blipFill>
        <p:spPr bwMode="auto">
          <a:xfrm>
            <a:off x="936179" y="6095538"/>
            <a:ext cx="1845231" cy="488950"/>
          </a:xfrm>
          <a:prstGeom prst="rect">
            <a:avLst/>
          </a:prstGeom>
          <a:noFill/>
          <a:ln>
            <a:noFill/>
          </a:ln>
        </p:spPr>
      </p:pic>
      <p:pic>
        <p:nvPicPr>
          <p:cNvPr id="6" name="Picture 5" descr="\\Chesfs50\EUCHomedirs\nicola.mallett\My Documents\My Pictures\southend.jpg"/>
          <p:cNvPicPr/>
          <p:nvPr/>
        </p:nvPicPr>
        <p:blipFill>
          <a:blip r:embed="rId5">
            <a:extLst>
              <a:ext uri="{28A0092B-C50C-407E-A947-70E740481C1C}">
                <a14:useLocalDpi xmlns:a14="http://schemas.microsoft.com/office/drawing/2010/main" val="0"/>
              </a:ext>
            </a:extLst>
          </a:blip>
          <a:srcRect/>
          <a:stretch>
            <a:fillRect/>
          </a:stretch>
        </p:blipFill>
        <p:spPr bwMode="auto">
          <a:xfrm>
            <a:off x="4124785" y="6146338"/>
            <a:ext cx="1627705" cy="387350"/>
          </a:xfrm>
          <a:prstGeom prst="rect">
            <a:avLst/>
          </a:prstGeom>
          <a:noFill/>
          <a:ln>
            <a:noFill/>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507" y="6000080"/>
            <a:ext cx="1206831" cy="67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83949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937078" y="1444532"/>
            <a:ext cx="9499939" cy="4343400"/>
          </a:xfrm>
          <a:prstGeom prst="rect">
            <a:avLst/>
          </a:prstGeom>
        </p:spPr>
        <p:txBody>
          <a:bodyPr>
            <a:noAutofit/>
          </a:bodyPr>
          <a:lstStyle/>
          <a:p>
            <a:pPr marL="0" indent="0" algn="ctr">
              <a:buNone/>
            </a:pPr>
            <a:endParaRPr lang="en-GB" sz="2000" dirty="0">
              <a:solidFill>
                <a:schemeClr val="tx1"/>
              </a:solidFill>
              <a:latin typeface="Candara" panose="020E0502030303020204" pitchFamily="34" charset="0"/>
            </a:endParaRPr>
          </a:p>
          <a:p>
            <a:pPr marL="0" indent="0" algn="ctr" eaLnBrk="1" hangingPunct="1">
              <a:buFont typeface="Symbol" pitchFamily="18" charset="2"/>
              <a:buNone/>
            </a:pPr>
            <a:endParaRPr lang="en-GB" altLang="en-US" sz="2000" dirty="0" smtClean="0">
              <a:solidFill>
                <a:schemeClr val="bg1"/>
              </a:solidFill>
              <a:latin typeface="Candara" panose="020E0502030303020204" pitchFamily="34" charset="0"/>
            </a:endParaRPr>
          </a:p>
        </p:txBody>
      </p:sp>
      <p:sp>
        <p:nvSpPr>
          <p:cNvPr id="9219" name="Rectangle 2"/>
          <p:cNvSpPr>
            <a:spLocks noGrp="1" noChangeArrowheads="1"/>
          </p:cNvSpPr>
          <p:nvPr>
            <p:ph type="title"/>
          </p:nvPr>
        </p:nvSpPr>
        <p:spPr>
          <a:xfrm>
            <a:off x="648831" y="146304"/>
            <a:ext cx="9499939" cy="1089380"/>
          </a:xfrm>
          <a:solidFill>
            <a:schemeClr val="accent1">
              <a:lumMod val="75000"/>
            </a:schemeClr>
          </a:solidFill>
        </p:spPr>
        <p:txBody>
          <a:bodyPr/>
          <a:lstStyle/>
          <a:p>
            <a:r>
              <a:rPr lang="en-GB" altLang="en-US" sz="3600" b="1" dirty="0" smtClean="0">
                <a:solidFill>
                  <a:schemeClr val="bg1"/>
                </a:solidFill>
                <a:latin typeface="Candara" panose="020E0502030303020204" pitchFamily="34" charset="0"/>
              </a:rPr>
              <a:t>Support for Schools</a:t>
            </a:r>
          </a:p>
        </p:txBody>
      </p:sp>
      <p:sp>
        <p:nvSpPr>
          <p:cNvPr id="4" name="Content Placeholder 1"/>
          <p:cNvSpPr txBox="1">
            <a:spLocks/>
          </p:cNvSpPr>
          <p:nvPr/>
        </p:nvSpPr>
        <p:spPr>
          <a:xfrm>
            <a:off x="1029504" y="2678431"/>
            <a:ext cx="8751718" cy="427896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buFont typeface="Wingdings" panose="05000000000000000000" pitchFamily="2" charset="2"/>
              <a:buChar char="Ø"/>
            </a:pPr>
            <a:r>
              <a:rPr lang="en-GB" sz="2000" dirty="0" smtClean="0">
                <a:solidFill>
                  <a:schemeClr val="tx1"/>
                </a:solidFill>
                <a:latin typeface="Candara" panose="020E0502030303020204" pitchFamily="34" charset="0"/>
              </a:rPr>
              <a:t>SHARP have developed a school self-harm guidance which has been embedded in safeguarding policy</a:t>
            </a:r>
          </a:p>
          <a:p>
            <a:pPr>
              <a:buFont typeface="Wingdings" panose="05000000000000000000" pitchFamily="2" charset="2"/>
              <a:buChar char="Ø"/>
            </a:pPr>
            <a:r>
              <a:rPr lang="en-GB" sz="2000" dirty="0" smtClean="0">
                <a:solidFill>
                  <a:schemeClr val="tx1"/>
                </a:solidFill>
                <a:latin typeface="Candara" panose="020E0502030303020204" pitchFamily="34" charset="0"/>
              </a:rPr>
              <a:t>Bite-size refresher training  is offered to all schools</a:t>
            </a:r>
          </a:p>
          <a:p>
            <a:pPr>
              <a:buFont typeface="Wingdings" panose="05000000000000000000" pitchFamily="2" charset="2"/>
              <a:buChar char="Ø"/>
            </a:pPr>
            <a:r>
              <a:rPr lang="en-GB" sz="2000" dirty="0" smtClean="0">
                <a:solidFill>
                  <a:schemeClr val="tx1"/>
                </a:solidFill>
                <a:latin typeface="Candara" panose="020E0502030303020204" pitchFamily="34" charset="0"/>
              </a:rPr>
              <a:t>All secondary schools have a SHARP Link Worker ensuring consistency and transparency</a:t>
            </a:r>
          </a:p>
          <a:p>
            <a:pPr>
              <a:buFont typeface="Wingdings" panose="05000000000000000000" pitchFamily="2" charset="2"/>
              <a:buChar char="Ø"/>
            </a:pPr>
            <a:r>
              <a:rPr lang="en-GB" sz="2000" dirty="0" smtClean="0">
                <a:solidFill>
                  <a:schemeClr val="tx1"/>
                </a:solidFill>
                <a:latin typeface="Candara" panose="020E0502030303020204" pitchFamily="34" charset="0"/>
              </a:rPr>
              <a:t>Consultation is available for all front-line professionals – between Oct 2016 – Sept 2017 368 professionals received consultation </a:t>
            </a:r>
          </a:p>
          <a:p>
            <a:pPr>
              <a:buFont typeface="Wingdings" panose="05000000000000000000" pitchFamily="2" charset="2"/>
              <a:buChar char="Ø"/>
            </a:pPr>
            <a:r>
              <a:rPr lang="en-GB" sz="2000" dirty="0" smtClean="0">
                <a:solidFill>
                  <a:schemeClr val="tx1"/>
                </a:solidFill>
                <a:latin typeface="Candara" panose="020E0502030303020204" pitchFamily="34" charset="0"/>
              </a:rPr>
              <a:t>CYP group work – </a:t>
            </a:r>
            <a:r>
              <a:rPr lang="en-GB" sz="2000" dirty="0" err="1" smtClean="0">
                <a:solidFill>
                  <a:schemeClr val="tx1"/>
                </a:solidFill>
                <a:latin typeface="Candara" panose="020E0502030303020204" pitchFamily="34" charset="0"/>
              </a:rPr>
              <a:t>ME:Source</a:t>
            </a:r>
            <a:r>
              <a:rPr lang="en-GB" sz="2000" dirty="0" smtClean="0">
                <a:solidFill>
                  <a:schemeClr val="tx1"/>
                </a:solidFill>
                <a:latin typeface="Candara" panose="020E0502030303020204" pitchFamily="34" charset="0"/>
              </a:rPr>
              <a:t> – Building resilience/DBT skills</a:t>
            </a:r>
          </a:p>
          <a:p>
            <a:pPr marL="0" indent="0">
              <a:buFont typeface="Wingdings 2" pitchFamily="18" charset="2"/>
              <a:buNone/>
            </a:pPr>
            <a:endParaRPr lang="en-GB" dirty="0" smtClean="0">
              <a:latin typeface="Candara" panose="020E0502030303020204" pitchFamily="34" charset="0"/>
            </a:endParaRPr>
          </a:p>
        </p:txBody>
      </p:sp>
      <p:sp>
        <p:nvSpPr>
          <p:cNvPr id="5" name="Oval Callout 4"/>
          <p:cNvSpPr/>
          <p:nvPr/>
        </p:nvSpPr>
        <p:spPr>
          <a:xfrm rot="21034508">
            <a:off x="973979" y="1356020"/>
            <a:ext cx="3868472" cy="1061437"/>
          </a:xfrm>
          <a:prstGeom prst="wedgeEllipseCallout">
            <a:avLst/>
          </a:prstGeom>
          <a:solidFill>
            <a:schemeClr val="accent1">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0070C0"/>
              </a:solidFill>
            </a:endParaRPr>
          </a:p>
          <a:p>
            <a:pPr algn="ctr" fontAlgn="auto">
              <a:spcBef>
                <a:spcPts val="0"/>
              </a:spcBef>
              <a:spcAft>
                <a:spcPts val="0"/>
              </a:spcAft>
              <a:defRPr/>
            </a:pPr>
            <a:r>
              <a:rPr lang="en-GB" b="1" dirty="0">
                <a:solidFill>
                  <a:srgbClr val="0070C0"/>
                </a:solidFill>
              </a:rPr>
              <a:t>“reassuring that I’m on the right track” </a:t>
            </a:r>
          </a:p>
          <a:p>
            <a:pPr algn="ctr" fontAlgn="auto">
              <a:spcBef>
                <a:spcPts val="0"/>
              </a:spcBef>
              <a:spcAft>
                <a:spcPts val="0"/>
              </a:spcAft>
              <a:defRPr/>
            </a:pPr>
            <a:endParaRPr lang="en-GB" dirty="0"/>
          </a:p>
        </p:txBody>
      </p:sp>
      <p:sp>
        <p:nvSpPr>
          <p:cNvPr id="6" name="Oval Callout 5"/>
          <p:cNvSpPr/>
          <p:nvPr/>
        </p:nvSpPr>
        <p:spPr>
          <a:xfrm rot="941384">
            <a:off x="7367640" y="1399327"/>
            <a:ext cx="2866842" cy="1281625"/>
          </a:xfrm>
          <a:prstGeom prst="wedgeEllipseCallout">
            <a:avLst/>
          </a:prstGeom>
          <a:solidFill>
            <a:schemeClr val="accent1">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0070C0"/>
              </a:solidFill>
            </a:endParaRPr>
          </a:p>
          <a:p>
            <a:pPr algn="ctr" fontAlgn="auto">
              <a:spcBef>
                <a:spcPts val="0"/>
              </a:spcBef>
              <a:spcAft>
                <a:spcPts val="0"/>
              </a:spcAft>
              <a:defRPr/>
            </a:pPr>
            <a:r>
              <a:rPr lang="en-GB" b="1" dirty="0">
                <a:solidFill>
                  <a:srgbClr val="0070C0"/>
                </a:solidFill>
              </a:rPr>
              <a:t>“useful to have space to reflect on the issues”</a:t>
            </a:r>
          </a:p>
          <a:p>
            <a:pPr algn="ctr" fontAlgn="auto">
              <a:spcBef>
                <a:spcPts val="0"/>
              </a:spcBef>
              <a:spcAft>
                <a:spcPts val="0"/>
              </a:spcAft>
              <a:defRPr/>
            </a:pPr>
            <a:endParaRPr lang="en-GB" dirty="0"/>
          </a:p>
        </p:txBody>
      </p:sp>
    </p:spTree>
    <p:custDataLst>
      <p:tags r:id="rId1"/>
    </p:custDataLst>
    <p:extLst>
      <p:ext uri="{BB962C8B-B14F-4D97-AF65-F5344CB8AC3E}">
        <p14:creationId xmlns:p14="http://schemas.microsoft.com/office/powerpoint/2010/main" val="15513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4"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48831" y="107576"/>
            <a:ext cx="9499939" cy="1336956"/>
          </a:xfrm>
          <a:prstGeom prst="rect">
            <a:avLst/>
          </a:prstGeom>
          <a:solidFill>
            <a:schemeClr val="accent1">
              <a:lumMod val="75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endParaRPr lang="en-GB" altLang="en-US" sz="4000" b="1" dirty="0" smtClean="0">
              <a:solidFill>
                <a:schemeClr val="bg1"/>
              </a:solidFill>
              <a:latin typeface="Candara" panose="020E0502030303020204" pitchFamily="34" charset="0"/>
            </a:endParaRPr>
          </a:p>
        </p:txBody>
      </p:sp>
      <p:sp>
        <p:nvSpPr>
          <p:cNvPr id="17410" name="Title 1"/>
          <p:cNvSpPr>
            <a:spLocks noGrp="1"/>
          </p:cNvSpPr>
          <p:nvPr>
            <p:ph type="title"/>
          </p:nvPr>
        </p:nvSpPr>
        <p:spPr>
          <a:xfrm>
            <a:off x="648832" y="527051"/>
            <a:ext cx="9499937" cy="917575"/>
          </a:xfrm>
        </p:spPr>
        <p:txBody>
          <a:bodyPr anchor="t"/>
          <a:lstStyle/>
          <a:p>
            <a:r>
              <a:rPr lang="en-GB" altLang="en-US" sz="4000" b="1" dirty="0" smtClean="0">
                <a:solidFill>
                  <a:schemeClr val="bg1"/>
                </a:solidFill>
                <a:latin typeface="Candara" panose="020E0502030303020204" pitchFamily="34" charset="0"/>
              </a:rPr>
              <a:t>Consultations</a:t>
            </a:r>
          </a:p>
        </p:txBody>
      </p:sp>
      <p:sp>
        <p:nvSpPr>
          <p:cNvPr id="17411" name="Content Placeholder 2"/>
          <p:cNvSpPr>
            <a:spLocks noGrp="1"/>
          </p:cNvSpPr>
          <p:nvPr>
            <p:ph idx="4294967295"/>
          </p:nvPr>
        </p:nvSpPr>
        <p:spPr>
          <a:xfrm>
            <a:off x="648832" y="1444626"/>
            <a:ext cx="9499937" cy="4791583"/>
          </a:xfrm>
          <a:prstGeom prst="rect">
            <a:avLst/>
          </a:prstGeom>
        </p:spPr>
        <p:txBody>
          <a:bodyPr>
            <a:noAutofit/>
          </a:bodyPr>
          <a:lstStyle/>
          <a:p>
            <a:pPr>
              <a:buFont typeface="Wingdings" panose="05000000000000000000" pitchFamily="2" charset="2"/>
              <a:buChar char="Ø"/>
            </a:pPr>
            <a:r>
              <a:rPr lang="en-GB" altLang="en-US" sz="2000" dirty="0" smtClean="0">
                <a:solidFill>
                  <a:schemeClr val="tx1"/>
                </a:solidFill>
                <a:latin typeface="Candara" panose="020E0502030303020204" pitchFamily="34" charset="0"/>
              </a:rPr>
              <a:t>Between Oct 2017 – Sept 2018 370 front-line professionals received a consolation (CAMHS, Social Care, Education, Residential, DCT, Children’s Emergency Department, family Support, Spiral, Youth Workers, Attendance Officers) – 79% gave the highest feedback 5/5</a:t>
            </a:r>
          </a:p>
          <a:p>
            <a:pPr>
              <a:buFont typeface="Wingdings" panose="05000000000000000000" pitchFamily="2" charset="2"/>
              <a:buChar char="Ø"/>
            </a:pPr>
            <a:r>
              <a:rPr lang="en-GB" altLang="en-US" sz="2000" dirty="0" smtClean="0">
                <a:solidFill>
                  <a:schemeClr val="tx1"/>
                </a:solidFill>
                <a:latin typeface="Candara" panose="020E0502030303020204" pitchFamily="34" charset="0"/>
              </a:rPr>
              <a:t>Offer support, guidance and resources to any professional working with a CYP who presents with self-harm or suicidal behaviours </a:t>
            </a:r>
            <a:endParaRPr lang="en-GB" altLang="en-US" sz="2000" dirty="0">
              <a:solidFill>
                <a:schemeClr val="tx1"/>
              </a:solidFill>
              <a:latin typeface="Candara" panose="020E0502030303020204" pitchFamily="34" charset="0"/>
            </a:endParaRPr>
          </a:p>
          <a:p>
            <a:pPr>
              <a:buFont typeface="Wingdings" panose="05000000000000000000" pitchFamily="2" charset="2"/>
              <a:buChar char="Ø"/>
            </a:pPr>
            <a:r>
              <a:rPr lang="en-GB" altLang="en-US" sz="2000" dirty="0" smtClean="0">
                <a:solidFill>
                  <a:schemeClr val="tx1"/>
                </a:solidFill>
                <a:latin typeface="Candara" panose="020E0502030303020204" pitchFamily="34" charset="0"/>
              </a:rPr>
              <a:t>Weekly face to face and telephone consultations available for all professionals.</a:t>
            </a:r>
          </a:p>
          <a:p>
            <a:pPr>
              <a:buFont typeface="Wingdings" panose="05000000000000000000" pitchFamily="2" charset="2"/>
              <a:buChar char="Ø"/>
            </a:pPr>
            <a:r>
              <a:rPr lang="en-GB" altLang="en-US" sz="2000" dirty="0" smtClean="0">
                <a:solidFill>
                  <a:schemeClr val="tx1"/>
                </a:solidFill>
                <a:latin typeface="Candara" panose="020E0502030303020204" pitchFamily="34" charset="0"/>
              </a:rPr>
              <a:t>Facilitate reflective space to ensure CYP needs, strengths and risks are harnessed and appropriate support is offered – use Signs of Safety model</a:t>
            </a:r>
          </a:p>
          <a:p>
            <a:pPr>
              <a:buFont typeface="Wingdings" panose="05000000000000000000" pitchFamily="2" charset="2"/>
              <a:buChar char="Ø"/>
            </a:pPr>
            <a:r>
              <a:rPr lang="en-GB" altLang="en-US" sz="2000" dirty="0" smtClean="0">
                <a:solidFill>
                  <a:schemeClr val="tx1"/>
                </a:solidFill>
                <a:latin typeface="Candara" panose="020E0502030303020204" pitchFamily="34" charset="0"/>
              </a:rPr>
              <a:t>Average score of 9/10 on scale of helpfulness by professionals (0- not helpful, 10 - very helpful)</a:t>
            </a:r>
          </a:p>
        </p:txBody>
      </p:sp>
    </p:spTree>
    <p:custDataLst>
      <p:tags r:id="rId1"/>
    </p:custDataLst>
    <p:extLst>
      <p:ext uri="{BB962C8B-B14F-4D97-AF65-F5344CB8AC3E}">
        <p14:creationId xmlns:p14="http://schemas.microsoft.com/office/powerpoint/2010/main" val="9980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fade">
                                      <p:cBhvr>
                                        <p:cTn id="22" dur="500"/>
                                        <p:tgtEl>
                                          <p:spTgt spid="17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500"/>
                                        <p:tgtEl>
                                          <p:spTgt spid="174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fade">
                                      <p:cBhvr>
                                        <p:cTn id="3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30078" y="246112"/>
            <a:ext cx="9508951" cy="1162050"/>
          </a:xfrm>
          <a:solidFill>
            <a:schemeClr val="accent1">
              <a:lumMod val="75000"/>
            </a:schemeClr>
          </a:solidFill>
        </p:spPr>
        <p:txBody>
          <a:bodyPr/>
          <a:lstStyle/>
          <a:p>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SHARP 4 Parents/Carers</a:t>
            </a:r>
            <a:endParaRPr lang="en-GB" altLang="en-US" sz="4000" b="1" dirty="0" smtClean="0">
              <a:solidFill>
                <a:schemeClr val="bg1"/>
              </a:solidFill>
              <a:latin typeface="Candara" panose="020E0502030303020204" pitchFamily="34" charset="0"/>
            </a:endParaRPr>
          </a:p>
        </p:txBody>
      </p:sp>
      <p:sp>
        <p:nvSpPr>
          <p:cNvPr id="58371" name="Rectangle 3"/>
          <p:cNvSpPr>
            <a:spLocks noGrp="1" noChangeArrowheads="1"/>
          </p:cNvSpPr>
          <p:nvPr>
            <p:ph idx="1"/>
          </p:nvPr>
        </p:nvSpPr>
        <p:spPr>
          <a:xfrm>
            <a:off x="5602461" y="1170432"/>
            <a:ext cx="4536567" cy="4773168"/>
          </a:xfrm>
        </p:spPr>
        <p:txBody>
          <a:bodyPr>
            <a:noAutofit/>
          </a:bodyPr>
          <a:lstStyle/>
          <a:p>
            <a:pPr marL="0" indent="0" algn="ctr">
              <a:buNone/>
            </a:pPr>
            <a:endParaRPr lang="en-GB" dirty="0" smtClean="0"/>
          </a:p>
          <a:p>
            <a:pPr algn="ctr">
              <a:buFont typeface="Wingdings" panose="05000000000000000000" pitchFamily="2" charset="2"/>
              <a:buChar char="Ø"/>
            </a:pPr>
            <a:r>
              <a:rPr lang="en-GB" sz="2000" dirty="0" smtClean="0">
                <a:solidFill>
                  <a:schemeClr val="tx1"/>
                </a:solidFill>
                <a:latin typeface="Candara" panose="020E0502030303020204" pitchFamily="34" charset="0"/>
              </a:rPr>
              <a:t>Monthly support group for parents/carers</a:t>
            </a:r>
          </a:p>
          <a:p>
            <a:pPr algn="ctr">
              <a:buFont typeface="Wingdings" panose="05000000000000000000" pitchFamily="2" charset="2"/>
              <a:buChar char="Ø"/>
            </a:pPr>
            <a:r>
              <a:rPr lang="en-GB" sz="2000" dirty="0" smtClean="0">
                <a:solidFill>
                  <a:schemeClr val="tx1"/>
                </a:solidFill>
                <a:latin typeface="Candara" panose="020E0502030303020204" pitchFamily="34" charset="0"/>
              </a:rPr>
              <a:t>Various themes including safety plans, building trusting relationships, managing crisis, understanding self-harm</a:t>
            </a:r>
          </a:p>
          <a:p>
            <a:pPr algn="ctr">
              <a:buFont typeface="Wingdings" panose="05000000000000000000" pitchFamily="2" charset="2"/>
              <a:buChar char="Ø"/>
            </a:pPr>
            <a:r>
              <a:rPr lang="en-GB" sz="2000" dirty="0" smtClean="0">
                <a:solidFill>
                  <a:schemeClr val="tx1"/>
                </a:solidFill>
                <a:latin typeface="Candara" panose="020E0502030303020204" pitchFamily="34" charset="0"/>
              </a:rPr>
              <a:t>Share information and guidance </a:t>
            </a:r>
          </a:p>
          <a:p>
            <a:pPr algn="ctr">
              <a:buFont typeface="Wingdings" panose="05000000000000000000" pitchFamily="2" charset="2"/>
              <a:buChar char="Ø"/>
            </a:pPr>
            <a:r>
              <a:rPr lang="en-GB" sz="2000" dirty="0" smtClean="0">
                <a:solidFill>
                  <a:schemeClr val="tx1"/>
                </a:solidFill>
                <a:latin typeface="Candara" panose="020E0502030303020204" pitchFamily="34" charset="0"/>
              </a:rPr>
              <a:t>Peer support space</a:t>
            </a:r>
          </a:p>
          <a:p>
            <a:pPr algn="ctr">
              <a:buFont typeface="Wingdings" panose="05000000000000000000" pitchFamily="2" charset="2"/>
              <a:buChar char="Ø"/>
            </a:pPr>
            <a:r>
              <a:rPr lang="en-GB" sz="2000" dirty="0" smtClean="0">
                <a:solidFill>
                  <a:schemeClr val="tx1"/>
                </a:solidFill>
                <a:latin typeface="Candara" panose="020E0502030303020204" pitchFamily="34" charset="0"/>
              </a:rPr>
              <a:t>Build confidence in managing self-harm</a:t>
            </a:r>
            <a:endParaRPr lang="en-GB" sz="2000" dirty="0">
              <a:solidFill>
                <a:schemeClr val="tx1"/>
              </a:solidFill>
              <a:latin typeface="Candara" panose="020E0502030303020204" pitchFamily="34" charset="0"/>
            </a:endParaRPr>
          </a:p>
        </p:txBody>
      </p:sp>
      <p:sp>
        <p:nvSpPr>
          <p:cNvPr id="4" name="Text Placeholder 3"/>
          <p:cNvSpPr>
            <a:spLocks noGrp="1"/>
          </p:cNvSpPr>
          <p:nvPr>
            <p:ph type="body" sz="half" idx="2"/>
          </p:nvPr>
        </p:nvSpPr>
        <p:spPr/>
        <p:txBody>
          <a:bodyPr/>
          <a:lstStyle/>
          <a:p>
            <a:endParaRPr lang="en-GB"/>
          </a:p>
        </p:txBody>
      </p:sp>
      <p:graphicFrame>
        <p:nvGraphicFramePr>
          <p:cNvPr id="3" name="Object 2"/>
          <p:cNvGraphicFramePr>
            <a:graphicFrameLocks noChangeAspect="1"/>
          </p:cNvGraphicFramePr>
          <p:nvPr>
            <p:extLst>
              <p:ext uri="{D42A27DB-BD31-4B8C-83A1-F6EECF244321}">
                <p14:modId xmlns:p14="http://schemas.microsoft.com/office/powerpoint/2010/main" val="1759907038"/>
              </p:ext>
            </p:extLst>
          </p:nvPr>
        </p:nvGraphicFramePr>
        <p:xfrm>
          <a:off x="630078" y="1588466"/>
          <a:ext cx="4536567" cy="4601158"/>
        </p:xfrm>
        <a:graphic>
          <a:graphicData uri="http://schemas.openxmlformats.org/presentationml/2006/ole">
            <mc:AlternateContent xmlns:mc="http://schemas.openxmlformats.org/markup-compatibility/2006">
              <mc:Choice xmlns:v="urn:schemas-microsoft-com:vml" Requires="v">
                <p:oleObj spid="_x0000_s3084" name="Acrobat Document" r:id="rId5" imgW="3558197" imgH="4891806" progId="AcroExch.Document.DC">
                  <p:embed/>
                </p:oleObj>
              </mc:Choice>
              <mc:Fallback>
                <p:oleObj name="Acrobat Document" r:id="rId5" imgW="3558197" imgH="4891806" progId="AcroExch.Document.DC">
                  <p:embed/>
                  <p:pic>
                    <p:nvPicPr>
                      <p:cNvPr id="0" name=""/>
                      <p:cNvPicPr/>
                      <p:nvPr/>
                    </p:nvPicPr>
                    <p:blipFill>
                      <a:blip r:embed="rId6"/>
                      <a:stretch>
                        <a:fillRect/>
                      </a:stretch>
                    </p:blipFill>
                    <p:spPr>
                      <a:xfrm>
                        <a:off x="630078" y="1588466"/>
                        <a:ext cx="4536567" cy="460115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0694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8371">
                                            <p:txEl>
                                              <p:pRg st="1" end="1"/>
                                            </p:txEl>
                                          </p:spTgt>
                                        </p:tgtEl>
                                        <p:attrNameLst>
                                          <p:attrName>style.visibility</p:attrName>
                                        </p:attrNameLst>
                                      </p:cBhvr>
                                      <p:to>
                                        <p:strVal val="visible"/>
                                      </p:to>
                                    </p:set>
                                    <p:animEffect transition="in" filter="fade">
                                      <p:cBhvr>
                                        <p:cTn id="30" dur="500"/>
                                        <p:tgtEl>
                                          <p:spTgt spid="5837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371">
                                            <p:txEl>
                                              <p:pRg st="2" end="2"/>
                                            </p:txEl>
                                          </p:spTgt>
                                        </p:tgtEl>
                                        <p:attrNameLst>
                                          <p:attrName>style.visibility</p:attrName>
                                        </p:attrNameLst>
                                      </p:cBhvr>
                                      <p:to>
                                        <p:strVal val="visible"/>
                                      </p:to>
                                    </p:set>
                                    <p:animEffect transition="in" filter="fade">
                                      <p:cBhvr>
                                        <p:cTn id="35" dur="500"/>
                                        <p:tgtEl>
                                          <p:spTgt spid="5837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8371">
                                            <p:txEl>
                                              <p:pRg st="3" end="3"/>
                                            </p:txEl>
                                          </p:spTgt>
                                        </p:tgtEl>
                                        <p:attrNameLst>
                                          <p:attrName>style.visibility</p:attrName>
                                        </p:attrNameLst>
                                      </p:cBhvr>
                                      <p:to>
                                        <p:strVal val="visible"/>
                                      </p:to>
                                    </p:set>
                                    <p:animEffect transition="in" filter="fade">
                                      <p:cBhvr>
                                        <p:cTn id="40" dur="500"/>
                                        <p:tgtEl>
                                          <p:spTgt spid="5837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8371">
                                            <p:txEl>
                                              <p:pRg st="4" end="4"/>
                                            </p:txEl>
                                          </p:spTgt>
                                        </p:tgtEl>
                                        <p:attrNameLst>
                                          <p:attrName>style.visibility</p:attrName>
                                        </p:attrNameLst>
                                      </p:cBhvr>
                                      <p:to>
                                        <p:strVal val="visible"/>
                                      </p:to>
                                    </p:set>
                                    <p:animEffect transition="in" filter="fade">
                                      <p:cBhvr>
                                        <p:cTn id="45" dur="500"/>
                                        <p:tgtEl>
                                          <p:spTgt spid="5837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8371">
                                            <p:txEl>
                                              <p:pRg st="5" end="5"/>
                                            </p:txEl>
                                          </p:spTgt>
                                        </p:tgtEl>
                                        <p:attrNameLst>
                                          <p:attrName>style.visibility</p:attrName>
                                        </p:attrNameLst>
                                      </p:cBhvr>
                                      <p:to>
                                        <p:strVal val="visible"/>
                                      </p:to>
                                    </p:set>
                                    <p:animEffect transition="in" filter="fade">
                                      <p:cBhvr>
                                        <p:cTn id="50"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583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2701" y="3429000"/>
            <a:ext cx="7675949" cy="22479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2C7C9F"/>
                </a:solidFill>
                <a:effectLst/>
                <a:uLnTx/>
                <a:uFillTx/>
                <a:latin typeface="News Gothic MT"/>
                <a:ea typeface="+mj-ea"/>
                <a:cs typeface="+mj-cs"/>
              </a:rPr>
              <a:t/>
            </a:r>
            <a:br>
              <a:rPr kumimoji="0" lang="en-US" sz="3600" b="0" i="0" u="none" strike="noStrike" kern="1200" cap="none" spc="0" normalizeH="0" baseline="0" noProof="0" dirty="0" smtClean="0">
                <a:ln>
                  <a:noFill/>
                </a:ln>
                <a:solidFill>
                  <a:srgbClr val="2C7C9F"/>
                </a:solidFill>
                <a:effectLst/>
                <a:uLnTx/>
                <a:uFillTx/>
                <a:latin typeface="News Gothic MT"/>
                <a:ea typeface="+mj-ea"/>
                <a:cs typeface="+mj-cs"/>
              </a:rPr>
            </a:br>
            <a:endParaRPr kumimoji="0" lang="en-US" sz="3600" b="0" i="0" u="none" strike="noStrike" kern="1200" cap="none" spc="0" normalizeH="0" baseline="0" noProof="0" dirty="0">
              <a:ln>
                <a:noFill/>
              </a:ln>
              <a:solidFill>
                <a:srgbClr val="2C7C9F"/>
              </a:solidFill>
              <a:effectLst/>
              <a:uLnTx/>
              <a:uFillTx/>
              <a:latin typeface="News Gothic MT"/>
              <a:ea typeface="+mj-ea"/>
              <a:cs typeface="+mj-cs"/>
            </a:endParaRPr>
          </a:p>
        </p:txBody>
      </p:sp>
      <p:sp>
        <p:nvSpPr>
          <p:cNvPr id="4" name="Rectangle 4"/>
          <p:cNvSpPr txBox="1">
            <a:spLocks noChangeArrowheads="1"/>
          </p:cNvSpPr>
          <p:nvPr/>
        </p:nvSpPr>
        <p:spPr>
          <a:xfrm>
            <a:off x="1140142" y="4845050"/>
            <a:ext cx="8926116" cy="7747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0" i="0" u="none" strike="noStrike" kern="1200" cap="none" spc="0" normalizeH="0" baseline="0" noProof="0" dirty="0" smtClean="0">
              <a:ln>
                <a:noFill/>
              </a:ln>
              <a:solidFill>
                <a:srgbClr val="2C7C9F"/>
              </a:solidFill>
              <a:effectLst/>
              <a:uLnTx/>
              <a:uFillTx/>
              <a:latin typeface="News Gothic MT"/>
              <a:ea typeface="+mj-ea"/>
              <a:cs typeface="+mj-cs"/>
            </a:endParaRPr>
          </a:p>
        </p:txBody>
      </p:sp>
      <p:sp>
        <p:nvSpPr>
          <p:cNvPr id="2" name="Rectangle 1"/>
          <p:cNvSpPr/>
          <p:nvPr/>
        </p:nvSpPr>
        <p:spPr>
          <a:xfrm>
            <a:off x="2246680" y="2560320"/>
            <a:ext cx="6991969" cy="1569660"/>
          </a:xfrm>
          <a:prstGeom prst="rect">
            <a:avLst/>
          </a:prstGeom>
        </p:spPr>
        <p:txBody>
          <a:bodyPr wrap="square">
            <a:spAutoFit/>
          </a:bodyPr>
          <a:lstStyle/>
          <a:p>
            <a:pPr algn="ctr"/>
            <a:r>
              <a:rPr lang="en-GB" sz="4800" dirty="0">
                <a:latin typeface="Candara" panose="020E0502030303020204" pitchFamily="34" charset="0"/>
              </a:rPr>
              <a:t>‘It’s Good to TALK but even Better to be </a:t>
            </a:r>
            <a:r>
              <a:rPr lang="en-GB" sz="4800" dirty="0" smtClean="0">
                <a:latin typeface="Candara" panose="020E0502030303020204" pitchFamily="34" charset="0"/>
              </a:rPr>
              <a:t>HEARD’</a:t>
            </a:r>
            <a:endParaRPr lang="en-GB" sz="4800" dirty="0">
              <a:latin typeface="Candara" panose="020E0502030303020204" pitchFamily="34" charset="0"/>
            </a:endParaRPr>
          </a:p>
        </p:txBody>
      </p:sp>
    </p:spTree>
    <p:custDataLst>
      <p:tags r:id="rId1"/>
    </p:custDataLst>
    <p:extLst>
      <p:ext uri="{BB962C8B-B14F-4D97-AF65-F5344CB8AC3E}">
        <p14:creationId xmlns:p14="http://schemas.microsoft.com/office/powerpoint/2010/main" val="1258388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139" y="1558925"/>
            <a:ext cx="9695870" cy="4246339"/>
          </a:xfrm>
        </p:spPr>
        <p:txBody>
          <a:bodyPr/>
          <a:lstStyle/>
          <a:p>
            <a:pPr algn="ctr"/>
            <a:r>
              <a:rPr lang="en-GB" dirty="0" smtClean="0"/>
              <a:t>Southend, Essex and Thurrock - Selfharm management Toolkit for educational settings</a:t>
            </a:r>
            <a:br>
              <a:rPr lang="en-GB" dirty="0" smtClean="0"/>
            </a:br>
            <a:r>
              <a:rPr lang="en-GB" dirty="0"/>
              <a:t/>
            </a:r>
            <a:br>
              <a:rPr lang="en-GB" dirty="0"/>
            </a:br>
            <a:r>
              <a:rPr lang="en-GB" sz="2000" dirty="0" smtClean="0"/>
              <a:t>Frederick van Heerden (Commissioning Delivery, ECC)</a:t>
            </a:r>
            <a:endParaRPr lang="en-GB" dirty="0"/>
          </a:p>
        </p:txBody>
      </p:sp>
      <p:sp>
        <p:nvSpPr>
          <p:cNvPr id="3" name="Subtitle 2"/>
          <p:cNvSpPr>
            <a:spLocks noGrp="1"/>
          </p:cNvSpPr>
          <p:nvPr>
            <p:ph type="subTitle" idx="1"/>
          </p:nvPr>
        </p:nvSpPr>
        <p:spPr>
          <a:xfrm>
            <a:off x="576139" y="836712"/>
            <a:ext cx="9695870" cy="448816"/>
          </a:xfrm>
        </p:spPr>
        <p:txBody>
          <a:bodyPr/>
          <a:lstStyle/>
          <a:p>
            <a:r>
              <a:rPr lang="en-GB" dirty="0" smtClean="0"/>
              <a:t>30</a:t>
            </a:r>
            <a:r>
              <a:rPr lang="en-GB" baseline="30000" dirty="0" smtClean="0"/>
              <a:t>th</a:t>
            </a:r>
            <a:r>
              <a:rPr lang="en-GB" dirty="0" smtClean="0"/>
              <a:t> November 2017</a:t>
            </a:r>
            <a:endParaRPr lang="en-GB" dirty="0"/>
          </a:p>
        </p:txBody>
      </p:sp>
      <p:pic>
        <p:nvPicPr>
          <p:cNvPr id="5" name="Picture 4" descr="\\Chesfs50\EUCHomedirs\nicola.mallett\My Documents\My Pictures\thurrock.jpg"/>
          <p:cNvPicPr/>
          <p:nvPr/>
        </p:nvPicPr>
        <p:blipFill>
          <a:blip r:embed="rId4">
            <a:extLst>
              <a:ext uri="{28A0092B-C50C-407E-A947-70E740481C1C}">
                <a14:useLocalDpi xmlns:a14="http://schemas.microsoft.com/office/drawing/2010/main" val="0"/>
              </a:ext>
            </a:extLst>
          </a:blip>
          <a:srcRect/>
          <a:stretch>
            <a:fillRect/>
          </a:stretch>
        </p:blipFill>
        <p:spPr bwMode="auto">
          <a:xfrm>
            <a:off x="936179" y="6095538"/>
            <a:ext cx="1845231" cy="488950"/>
          </a:xfrm>
          <a:prstGeom prst="rect">
            <a:avLst/>
          </a:prstGeom>
          <a:noFill/>
          <a:ln>
            <a:noFill/>
          </a:ln>
        </p:spPr>
      </p:pic>
      <p:pic>
        <p:nvPicPr>
          <p:cNvPr id="6" name="Picture 5" descr="\\Chesfs50\EUCHomedirs\nicola.mallett\My Documents\My Pictures\southend.jpg"/>
          <p:cNvPicPr/>
          <p:nvPr/>
        </p:nvPicPr>
        <p:blipFill>
          <a:blip r:embed="rId5">
            <a:extLst>
              <a:ext uri="{28A0092B-C50C-407E-A947-70E740481C1C}">
                <a14:useLocalDpi xmlns:a14="http://schemas.microsoft.com/office/drawing/2010/main" val="0"/>
              </a:ext>
            </a:extLst>
          </a:blip>
          <a:srcRect/>
          <a:stretch>
            <a:fillRect/>
          </a:stretch>
        </p:blipFill>
        <p:spPr bwMode="auto">
          <a:xfrm>
            <a:off x="4124785" y="6146338"/>
            <a:ext cx="1627705" cy="387350"/>
          </a:xfrm>
          <a:prstGeom prst="rect">
            <a:avLst/>
          </a:prstGeom>
          <a:noFill/>
          <a:ln>
            <a:noFill/>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507" y="6000080"/>
            <a:ext cx="1206831" cy="67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5088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Background</a:t>
            </a:r>
            <a:endParaRPr lang="en-GB" dirty="0"/>
          </a:p>
        </p:txBody>
      </p:sp>
      <p:sp>
        <p:nvSpPr>
          <p:cNvPr id="4" name="Content Placeholder 3"/>
          <p:cNvSpPr>
            <a:spLocks noGrp="1"/>
          </p:cNvSpPr>
          <p:nvPr>
            <p:ph sz="quarter" idx="13"/>
          </p:nvPr>
        </p:nvSpPr>
        <p:spPr>
          <a:xfrm>
            <a:off x="552286" y="1340768"/>
            <a:ext cx="6209340" cy="5183258"/>
          </a:xfrm>
        </p:spPr>
        <p:txBody>
          <a:bodyPr/>
          <a:lstStyle/>
          <a:p>
            <a:r>
              <a:rPr lang="en-GB" b="0" dirty="0" smtClean="0"/>
              <a:t>Future in Mind: transformation of Children’s Mental Health</a:t>
            </a:r>
          </a:p>
          <a:p>
            <a:r>
              <a:rPr lang="en-GB" b="0" dirty="0" smtClean="0"/>
              <a:t>5 year Local Transformation Plan ‘Open Up, Reach Out’</a:t>
            </a:r>
          </a:p>
          <a:p>
            <a:r>
              <a:rPr lang="en-GB" b="0" dirty="0" smtClean="0"/>
              <a:t>New Emotional Wellbeing &amp; Mental Health Service </a:t>
            </a:r>
          </a:p>
          <a:p>
            <a:r>
              <a:rPr lang="en-GB" b="0" dirty="0" smtClean="0"/>
              <a:t>Year 1: EWMHS engagement with schools to shape support programme</a:t>
            </a:r>
          </a:p>
          <a:p>
            <a:r>
              <a:rPr lang="en-GB" b="0" dirty="0" smtClean="0"/>
              <a:t>Year 1: review of suicide and self-harm prevention</a:t>
            </a:r>
          </a:p>
          <a:p>
            <a:pPr lvl="1"/>
            <a:r>
              <a:rPr lang="en-GB" b="0" dirty="0" smtClean="0">
                <a:solidFill>
                  <a:schemeClr val="tx1"/>
                </a:solidFill>
              </a:rPr>
              <a:t>Refresh existing suicide guidance for schools</a:t>
            </a:r>
          </a:p>
          <a:p>
            <a:pPr lvl="1"/>
            <a:r>
              <a:rPr lang="en-GB" b="0" dirty="0" smtClean="0">
                <a:solidFill>
                  <a:schemeClr val="tx1"/>
                </a:solidFill>
              </a:rPr>
              <a:t>Need for self-harm guidance with schools</a:t>
            </a:r>
          </a:p>
          <a:p>
            <a:pPr lvl="1"/>
            <a:r>
              <a:rPr lang="en-GB" b="0" dirty="0" smtClean="0">
                <a:solidFill>
                  <a:schemeClr val="tx1"/>
                </a:solidFill>
              </a:rPr>
              <a:t>Need for more emotional wellbeing information &amp; advice</a:t>
            </a:r>
          </a:p>
          <a:p>
            <a:r>
              <a:rPr lang="en-GB" b="0" dirty="0" smtClean="0"/>
              <a:t>Year 2: putting learning into action</a:t>
            </a:r>
            <a:endParaRPr lang="en-GB" b="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746" y="1911162"/>
            <a:ext cx="3365671" cy="4042248"/>
          </a:xfrm>
          <a:prstGeom prst="rect">
            <a:avLst/>
          </a:prstGeom>
        </p:spPr>
      </p:pic>
    </p:spTree>
    <p:custDataLst>
      <p:tags r:id="rId1"/>
    </p:custDataLst>
    <p:extLst>
      <p:ext uri="{BB962C8B-B14F-4D97-AF65-F5344CB8AC3E}">
        <p14:creationId xmlns:p14="http://schemas.microsoft.com/office/powerpoint/2010/main" val="60331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227" y="764705"/>
            <a:ext cx="4675633" cy="5256931"/>
          </a:xfrm>
        </p:spPr>
        <p:txBody>
          <a:bodyPr/>
          <a:lstStyle/>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342900" indent="-342900">
              <a:buAutoNum type="arabicPeriod"/>
            </a:pPr>
            <a:r>
              <a:rPr lang="en-GB" b="1" dirty="0" smtClean="0"/>
              <a:t>We’ve looked at data, evidence and best practice</a:t>
            </a:r>
          </a:p>
          <a:p>
            <a:pPr marL="342900" indent="-342900">
              <a:buAutoNum type="arabicPeriod"/>
            </a:pPr>
            <a:endParaRPr lang="en-GB" b="1" dirty="0"/>
          </a:p>
          <a:p>
            <a:pPr marL="342900" indent="-342900">
              <a:buAutoNum type="arabicPeriod"/>
            </a:pPr>
            <a:endParaRPr lang="en-GB" b="1" dirty="0" smtClean="0"/>
          </a:p>
          <a:p>
            <a:pPr marL="342900" indent="-342900">
              <a:buAutoNum type="arabicPeriod"/>
            </a:pPr>
            <a:endParaRPr lang="en-GB" b="1" dirty="0"/>
          </a:p>
          <a:p>
            <a:pPr marL="342900" indent="-342900">
              <a:buAutoNum type="arabicPeriod"/>
            </a:pPr>
            <a:endParaRPr lang="en-GB" dirty="0"/>
          </a:p>
          <a:p>
            <a:pPr marL="0" indent="0">
              <a:buNone/>
            </a:pPr>
            <a:endParaRPr lang="en-GB" b="1" dirty="0" smtClean="0"/>
          </a:p>
          <a:p>
            <a:pPr marL="0" indent="0">
              <a:buNone/>
            </a:pPr>
            <a:endParaRPr lang="en-GB" b="1" dirty="0"/>
          </a:p>
          <a:p>
            <a:pPr marL="0" indent="0">
              <a:buNone/>
            </a:pPr>
            <a:r>
              <a:rPr lang="en-GB" b="1" dirty="0" smtClean="0"/>
              <a:t>2. Partners </a:t>
            </a:r>
            <a:r>
              <a:rPr lang="en-GB" b="1" dirty="0"/>
              <a:t>identified who worked on the </a:t>
            </a:r>
            <a:r>
              <a:rPr lang="en-GB" b="1" dirty="0" smtClean="0"/>
              <a:t>toolkit</a:t>
            </a:r>
            <a:endParaRPr lang="en-GB" b="1" dirty="0"/>
          </a:p>
          <a:p>
            <a:pPr marL="0" indent="0">
              <a:buNone/>
            </a:pPr>
            <a:endParaRPr lang="en-GB" dirty="0" smtClean="0"/>
          </a:p>
          <a:p>
            <a:endParaRPr lang="en-GB" dirty="0"/>
          </a:p>
          <a:p>
            <a:endParaRPr lang="en-GB" dirty="0"/>
          </a:p>
        </p:txBody>
      </p:sp>
      <p:sp>
        <p:nvSpPr>
          <p:cNvPr id="3" name="Title 2"/>
          <p:cNvSpPr>
            <a:spLocks noGrp="1"/>
          </p:cNvSpPr>
          <p:nvPr>
            <p:ph type="title"/>
          </p:nvPr>
        </p:nvSpPr>
        <p:spPr>
          <a:xfrm>
            <a:off x="552286" y="188640"/>
            <a:ext cx="9694141" cy="648072"/>
          </a:xfrm>
        </p:spPr>
        <p:txBody>
          <a:bodyPr/>
          <a:lstStyle/>
          <a:p>
            <a:r>
              <a:rPr lang="en-GB" dirty="0" smtClean="0"/>
              <a:t>Process……….</a:t>
            </a:r>
            <a:endParaRPr lang="en-GB" dirty="0"/>
          </a:p>
        </p:txBody>
      </p:sp>
      <p:sp>
        <p:nvSpPr>
          <p:cNvPr id="4" name="Content Placeholder 3"/>
          <p:cNvSpPr>
            <a:spLocks noGrp="1"/>
          </p:cNvSpPr>
          <p:nvPr>
            <p:ph sz="quarter" idx="13"/>
          </p:nvPr>
        </p:nvSpPr>
        <p:spPr>
          <a:xfrm>
            <a:off x="5570794" y="260648"/>
            <a:ext cx="4593210" cy="6120680"/>
          </a:xfrm>
        </p:spPr>
        <p:txBody>
          <a:bodyPr/>
          <a:lstStyle/>
          <a:p>
            <a:pPr>
              <a:buFont typeface="Wingdings" panose="05000000000000000000" pitchFamily="2" charset="2"/>
              <a:buChar char="ü"/>
            </a:pPr>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r>
              <a:rPr lang="en-GB" b="1" dirty="0" smtClean="0"/>
              <a:t>3. Draft toolkit produced</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dirty="0" smtClean="0"/>
          </a:p>
          <a:p>
            <a:pPr marL="0" indent="0">
              <a:buNone/>
            </a:pPr>
            <a:r>
              <a:rPr lang="en-GB" dirty="0" smtClean="0"/>
              <a:t>4. </a:t>
            </a:r>
            <a:r>
              <a:rPr lang="en-GB" b="1" dirty="0" smtClean="0"/>
              <a:t>Consultation:</a:t>
            </a:r>
          </a:p>
          <a:p>
            <a:pPr marL="0" indent="0">
              <a:buNone/>
            </a:pPr>
            <a:endParaRPr lang="en-GB"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524" y="980728"/>
            <a:ext cx="337542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190" y="3861048"/>
            <a:ext cx="383673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2084" y="260649"/>
            <a:ext cx="2542818"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084" y="3677822"/>
            <a:ext cx="226153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63717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76139" y="1124744"/>
            <a:ext cx="9695870" cy="5256931"/>
          </a:xfrm>
        </p:spPr>
        <p:txBody>
          <a:bodyPr/>
          <a:lstStyle/>
          <a:p>
            <a:r>
              <a:rPr lang="en-GB" dirty="0" smtClean="0"/>
              <a:t>Essex School Safeguarding forums (x6) – June/July</a:t>
            </a:r>
          </a:p>
          <a:p>
            <a:r>
              <a:rPr lang="en-GB" dirty="0" smtClean="0"/>
              <a:t>Schools and school nurses - Essex</a:t>
            </a:r>
          </a:p>
          <a:p>
            <a:r>
              <a:rPr lang="en-GB" dirty="0"/>
              <a:t>Education SEND, ECC</a:t>
            </a:r>
          </a:p>
          <a:p>
            <a:r>
              <a:rPr lang="en-GB" dirty="0"/>
              <a:t>Social care staff, ECC</a:t>
            </a:r>
          </a:p>
          <a:p>
            <a:r>
              <a:rPr lang="en-GB" dirty="0" smtClean="0"/>
              <a:t>Responses from Suicide prevention toolkit Focusgroups (2016)</a:t>
            </a:r>
          </a:p>
          <a:p>
            <a:r>
              <a:rPr lang="en-GB" dirty="0"/>
              <a:t>Youth Service, ECC</a:t>
            </a:r>
          </a:p>
          <a:p>
            <a:r>
              <a:rPr lang="en-GB" dirty="0" smtClean="0"/>
              <a:t>Virgin Care, 0-19 Service, Essex</a:t>
            </a:r>
          </a:p>
          <a:p>
            <a:r>
              <a:rPr lang="en-GB" dirty="0" smtClean="0"/>
              <a:t>Directors of Nursing, NELFT</a:t>
            </a:r>
          </a:p>
          <a:p>
            <a:r>
              <a:rPr lang="en-GB" dirty="0" smtClean="0"/>
              <a:t>Clinical feedback across EWMHS</a:t>
            </a:r>
          </a:p>
          <a:p>
            <a:r>
              <a:rPr lang="en-GB" dirty="0" smtClean="0"/>
              <a:t>CCG’s – Basildon &amp; Brentwood, Thurrock, Mid Essex</a:t>
            </a:r>
          </a:p>
          <a:p>
            <a:r>
              <a:rPr lang="en-GB" dirty="0" smtClean="0"/>
              <a:t>Named nurses – </a:t>
            </a:r>
            <a:r>
              <a:rPr lang="en-GB" dirty="0"/>
              <a:t>Southend, Thurrock CCG and BBCCG</a:t>
            </a:r>
            <a:endParaRPr lang="en-GB" dirty="0" smtClean="0"/>
          </a:p>
          <a:p>
            <a:r>
              <a:rPr lang="en-GB" dirty="0"/>
              <a:t>Public Health – Thurrock</a:t>
            </a:r>
          </a:p>
          <a:p>
            <a:r>
              <a:rPr lang="en-GB" dirty="0" smtClean="0"/>
              <a:t>Voluntary sector</a:t>
            </a:r>
          </a:p>
          <a:p>
            <a:r>
              <a:rPr lang="en-GB" dirty="0" smtClean="0"/>
              <a:t>District Council - Harlow</a:t>
            </a:r>
          </a:p>
          <a:p>
            <a:r>
              <a:rPr lang="en-GB" dirty="0" smtClean="0"/>
              <a:t>Southend </a:t>
            </a:r>
            <a:r>
              <a:rPr lang="en-GB" dirty="0"/>
              <a:t>consultation feedback </a:t>
            </a:r>
          </a:p>
          <a:p>
            <a:r>
              <a:rPr lang="en-GB" dirty="0"/>
              <a:t>Young people engagement feedback </a:t>
            </a:r>
            <a:r>
              <a:rPr lang="en-GB" dirty="0" smtClean="0"/>
              <a:t>- NELFT </a:t>
            </a:r>
            <a:endParaRPr lang="en-GB" dirty="0"/>
          </a:p>
          <a:p>
            <a:endParaRPr lang="en-GB" dirty="0"/>
          </a:p>
        </p:txBody>
      </p:sp>
      <p:sp>
        <p:nvSpPr>
          <p:cNvPr id="3" name="Title 2"/>
          <p:cNvSpPr>
            <a:spLocks noGrp="1"/>
          </p:cNvSpPr>
          <p:nvPr>
            <p:ph type="title"/>
          </p:nvPr>
        </p:nvSpPr>
        <p:spPr/>
        <p:txBody>
          <a:bodyPr/>
          <a:lstStyle/>
          <a:p>
            <a:r>
              <a:rPr lang="en-GB" dirty="0" smtClean="0"/>
              <a:t>Consultation and feedback:</a:t>
            </a:r>
            <a:endParaRPr lang="en-GB" dirty="0"/>
          </a:p>
        </p:txBody>
      </p:sp>
    </p:spTree>
    <p:custDataLst>
      <p:tags r:id="rId1"/>
    </p:custDataLst>
    <p:extLst>
      <p:ext uri="{BB962C8B-B14F-4D97-AF65-F5344CB8AC3E}">
        <p14:creationId xmlns:p14="http://schemas.microsoft.com/office/powerpoint/2010/main" val="72697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139" y="2132856"/>
            <a:ext cx="9713040" cy="648072"/>
          </a:xfrm>
        </p:spPr>
        <p:txBody>
          <a:bodyPr/>
          <a:lstStyle/>
          <a:p>
            <a:r>
              <a:rPr lang="en-GB" dirty="0" smtClean="0"/>
              <a:t>So what does the Toolkit look like………?</a:t>
            </a:r>
            <a:endParaRPr lang="en-GB" dirty="0"/>
          </a:p>
        </p:txBody>
      </p:sp>
    </p:spTree>
    <p:custDataLst>
      <p:tags r:id="rId1"/>
    </p:custDataLst>
    <p:extLst>
      <p:ext uri="{BB962C8B-B14F-4D97-AF65-F5344CB8AC3E}">
        <p14:creationId xmlns:p14="http://schemas.microsoft.com/office/powerpoint/2010/main" val="254629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Before we start………..</a:t>
            </a:r>
            <a:endParaRPr lang="en-GB" dirty="0"/>
          </a:p>
        </p:txBody>
      </p:sp>
      <p:sp>
        <p:nvSpPr>
          <p:cNvPr id="4" name="Content Placeholder 3"/>
          <p:cNvSpPr>
            <a:spLocks noGrp="1"/>
          </p:cNvSpPr>
          <p:nvPr>
            <p:ph sz="quarter" idx="13"/>
          </p:nvPr>
        </p:nvSpPr>
        <p:spPr>
          <a:xfrm>
            <a:off x="552286" y="1124744"/>
            <a:ext cx="9713948" cy="5399282"/>
          </a:xfrm>
        </p:spPr>
        <p:txBody>
          <a:bodyPr/>
          <a:lstStyle/>
          <a:p>
            <a:r>
              <a:rPr lang="en-GB" dirty="0" smtClean="0"/>
              <a:t>Welcome &amp; Introduction</a:t>
            </a:r>
          </a:p>
          <a:p>
            <a:r>
              <a:rPr lang="en-GB" dirty="0" smtClean="0"/>
              <a:t>Questionnaire</a:t>
            </a:r>
          </a:p>
          <a:p>
            <a:r>
              <a:rPr lang="en-GB" dirty="0" smtClean="0"/>
              <a:t>Emotional wellbeing - Health and Safety! </a:t>
            </a:r>
          </a:p>
          <a:p>
            <a:endParaRPr lang="en-GB" dirty="0"/>
          </a:p>
        </p:txBody>
      </p:sp>
    </p:spTree>
    <p:custDataLst>
      <p:tags r:id="rId1"/>
    </p:custDataLst>
    <p:extLst>
      <p:ext uri="{BB962C8B-B14F-4D97-AF65-F5344CB8AC3E}">
        <p14:creationId xmlns:p14="http://schemas.microsoft.com/office/powerpoint/2010/main" val="8400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2701" y="3429000"/>
            <a:ext cx="7675949" cy="22479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rgbClr val="2C7C9F"/>
              </a:solidFill>
              <a:effectLst/>
              <a:uLnTx/>
              <a:uFillTx/>
              <a:latin typeface="Helvetica"/>
              <a:ea typeface="+mj-ea"/>
              <a:cs typeface="Helvetica"/>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2C7C9F"/>
                </a:solidFill>
                <a:effectLst/>
                <a:uLnTx/>
                <a:uFillTx/>
                <a:latin typeface="News Gothic MT"/>
                <a:ea typeface="+mj-ea"/>
                <a:cs typeface="+mj-cs"/>
              </a:rPr>
              <a:t/>
            </a:r>
            <a:br>
              <a:rPr kumimoji="0" lang="en-US" sz="3600" b="0" i="0" u="none" strike="noStrike" kern="1200" cap="none" spc="0" normalizeH="0" baseline="0" noProof="0" dirty="0" smtClean="0">
                <a:ln>
                  <a:noFill/>
                </a:ln>
                <a:solidFill>
                  <a:srgbClr val="2C7C9F"/>
                </a:solidFill>
                <a:effectLst/>
                <a:uLnTx/>
                <a:uFillTx/>
                <a:latin typeface="News Gothic MT"/>
                <a:ea typeface="+mj-ea"/>
                <a:cs typeface="+mj-cs"/>
              </a:rPr>
            </a:br>
            <a:endParaRPr kumimoji="0" lang="en-US" sz="3600" b="0" i="0" u="none" strike="noStrike" kern="1200" cap="none" spc="0" normalizeH="0" baseline="0" noProof="0" dirty="0">
              <a:ln>
                <a:noFill/>
              </a:ln>
              <a:solidFill>
                <a:srgbClr val="2C7C9F"/>
              </a:solidFill>
              <a:effectLst/>
              <a:uLnTx/>
              <a:uFillTx/>
              <a:latin typeface="News Gothic MT"/>
              <a:ea typeface="+mj-ea"/>
              <a:cs typeface="+mj-cs"/>
            </a:endParaRPr>
          </a:p>
        </p:txBody>
      </p:sp>
      <p:pic>
        <p:nvPicPr>
          <p:cNvPr id="2050" name="Picture 2" descr="C:\Users\solove\AppData\Local\Microsoft\Windows\Temporary Internet Files\Content.Outlook\CFSWJ7D2\S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824" y="1679702"/>
            <a:ext cx="7503702" cy="28732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txBox="1">
            <a:spLocks noChangeArrowheads="1"/>
          </p:cNvSpPr>
          <p:nvPr/>
        </p:nvSpPr>
        <p:spPr>
          <a:xfrm>
            <a:off x="777697" y="4845050"/>
            <a:ext cx="9288561" cy="7747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smtClean="0">
                <a:ln>
                  <a:noFill/>
                </a:ln>
                <a:solidFill>
                  <a:schemeClr val="tx2">
                    <a:lumMod val="75000"/>
                    <a:lumOff val="25000"/>
                  </a:schemeClr>
                </a:solidFill>
                <a:effectLst/>
                <a:uLnTx/>
                <a:uFillTx/>
                <a:latin typeface="Candara" panose="020E0502030303020204" pitchFamily="34" charset="0"/>
              </a:rPr>
              <a:t>Sharon O Love ( Project</a:t>
            </a:r>
            <a:r>
              <a:rPr kumimoji="0" lang="en-US" altLang="en-US" sz="4000" b="1" i="0" u="none" strike="noStrike" kern="1200" cap="none" spc="0" normalizeH="0" noProof="0" dirty="0" smtClean="0">
                <a:ln>
                  <a:noFill/>
                </a:ln>
                <a:solidFill>
                  <a:schemeClr val="tx2">
                    <a:lumMod val="75000"/>
                    <a:lumOff val="25000"/>
                  </a:schemeClr>
                </a:solidFill>
                <a:effectLst/>
                <a:uLnTx/>
                <a:uFillTx/>
                <a:latin typeface="Candara" panose="020E0502030303020204" pitchFamily="34" charset="0"/>
              </a:rPr>
              <a:t> Manager)</a:t>
            </a:r>
            <a:endParaRPr kumimoji="0" lang="en-US" altLang="en-US" sz="4000" b="1" i="0" u="none" strike="noStrike" kern="1200" cap="none" spc="0" normalizeH="0" baseline="0" noProof="0" dirty="0" smtClean="0">
              <a:ln>
                <a:noFill/>
              </a:ln>
              <a:solidFill>
                <a:schemeClr val="tx2">
                  <a:lumMod val="75000"/>
                  <a:lumOff val="25000"/>
                </a:schemeClr>
              </a:solidFill>
              <a:effectLst/>
              <a:uLnTx/>
              <a:uFillTx/>
              <a:latin typeface="Candara" panose="020E0502030303020204" pitchFamily="34" charset="0"/>
            </a:endParaRPr>
          </a:p>
        </p:txBody>
      </p:sp>
    </p:spTree>
    <p:custDataLst>
      <p:tags r:id="rId1"/>
    </p:custDataLst>
    <p:extLst>
      <p:ext uri="{BB962C8B-B14F-4D97-AF65-F5344CB8AC3E}">
        <p14:creationId xmlns:p14="http://schemas.microsoft.com/office/powerpoint/2010/main" val="8402532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48831" y="107576"/>
            <a:ext cx="9499939" cy="1336956"/>
          </a:xfrm>
          <a:prstGeom prst="rect">
            <a:avLst/>
          </a:prstGeom>
          <a:solidFill>
            <a:schemeClr val="accent1">
              <a:lumMod val="75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endParaRPr lang="en-GB" altLang="en-US" sz="4000" b="1" dirty="0" smtClean="0">
              <a:solidFill>
                <a:schemeClr val="bg1"/>
              </a:solidFill>
              <a:latin typeface="Candara" panose="020E0502030303020204" pitchFamily="34" charset="0"/>
            </a:endParaRPr>
          </a:p>
        </p:txBody>
      </p:sp>
      <p:sp>
        <p:nvSpPr>
          <p:cNvPr id="7170" name="Title 1"/>
          <p:cNvSpPr>
            <a:spLocks noGrp="1"/>
          </p:cNvSpPr>
          <p:nvPr>
            <p:ph type="title"/>
          </p:nvPr>
        </p:nvSpPr>
        <p:spPr>
          <a:xfrm>
            <a:off x="648832" y="538163"/>
            <a:ext cx="9499937" cy="590550"/>
          </a:xfrm>
        </p:spPr>
        <p:txBody>
          <a:bodyPr anchor="t"/>
          <a:lstStyle/>
          <a:p>
            <a:r>
              <a:rPr lang="en-GB" altLang="en-US" sz="4000" b="1" dirty="0" smtClean="0">
                <a:solidFill>
                  <a:schemeClr val="bg1"/>
                </a:solidFill>
                <a:latin typeface="Candara" panose="020E0502030303020204" pitchFamily="34" charset="0"/>
              </a:rPr>
              <a:t>Rationale for SHARP</a:t>
            </a:r>
          </a:p>
        </p:txBody>
      </p:sp>
      <p:sp>
        <p:nvSpPr>
          <p:cNvPr id="7171" name="Content Placeholder 2"/>
          <p:cNvSpPr>
            <a:spLocks noGrp="1"/>
          </p:cNvSpPr>
          <p:nvPr>
            <p:ph idx="4294967295"/>
          </p:nvPr>
        </p:nvSpPr>
        <p:spPr>
          <a:xfrm>
            <a:off x="648832" y="1875119"/>
            <a:ext cx="9499937" cy="4454244"/>
          </a:xfrm>
          <a:prstGeom prst="rect">
            <a:avLst/>
          </a:prstGeom>
        </p:spPr>
        <p:txBody>
          <a:bodyPr>
            <a:noAutofit/>
          </a:bodyPr>
          <a:lstStyle/>
          <a:p>
            <a:pPr>
              <a:buFont typeface="Wingdings" panose="05000000000000000000" pitchFamily="2" charset="2"/>
              <a:buChar char="Ø"/>
            </a:pPr>
            <a:r>
              <a:rPr lang="en-US" altLang="en-US" sz="1800" dirty="0" smtClean="0">
                <a:solidFill>
                  <a:schemeClr val="tx1"/>
                </a:solidFill>
                <a:latin typeface="Candara" panose="020E0502030303020204" pitchFamily="34" charset="0"/>
              </a:rPr>
              <a:t>Self-harm in children and adolescents has been identified as a significant public health issue</a:t>
            </a:r>
          </a:p>
          <a:p>
            <a:pPr>
              <a:buFont typeface="Wingdings" panose="05000000000000000000" pitchFamily="2" charset="2"/>
              <a:buChar char="Ø"/>
            </a:pPr>
            <a:r>
              <a:rPr lang="en-US" altLang="en-US" sz="1800" dirty="0" smtClean="0">
                <a:solidFill>
                  <a:schemeClr val="tx1"/>
                </a:solidFill>
                <a:latin typeface="Candara" panose="020E0502030303020204" pitchFamily="34" charset="0"/>
              </a:rPr>
              <a:t>The department of health estimates that self-harm represents one of the top five reasons for admission in Accident and Emergency services. (NSPCC, 2009; National)</a:t>
            </a:r>
          </a:p>
          <a:p>
            <a:pPr>
              <a:buFont typeface="Wingdings" panose="05000000000000000000" pitchFamily="2" charset="2"/>
              <a:buChar char="Ø"/>
            </a:pPr>
            <a:r>
              <a:rPr lang="en-US" altLang="en-US" sz="1800" dirty="0" smtClean="0">
                <a:solidFill>
                  <a:schemeClr val="tx1"/>
                </a:solidFill>
                <a:latin typeface="Candara" panose="020E0502030303020204" pitchFamily="34" charset="0"/>
              </a:rPr>
              <a:t>The variability in prevalence observed between hospital data and statistics at community level suggests that the vast majority of young people who harm themselves do not attend hospital nor receive medical treatment as a result and remain “hidden” within the community (Madge et al, 2008)</a:t>
            </a:r>
          </a:p>
          <a:p>
            <a:pPr>
              <a:buFont typeface="Wingdings" panose="05000000000000000000" pitchFamily="2" charset="2"/>
              <a:buChar char="Ø"/>
            </a:pPr>
            <a:r>
              <a:rPr lang="en-US" altLang="en-US" sz="1800" dirty="0" smtClean="0">
                <a:solidFill>
                  <a:schemeClr val="tx1"/>
                </a:solidFill>
                <a:latin typeface="Candara" panose="020E0502030303020204" pitchFamily="34" charset="0"/>
              </a:rPr>
              <a:t>The rate for self-harm hospital admissions in Nottingham was 158.7/100 000, significantly higher than the England average (Health profiles, 2014)</a:t>
            </a:r>
          </a:p>
          <a:p>
            <a:endParaRPr lang="en-GB" altLang="en-US" sz="2000" dirty="0" smtClean="0">
              <a:solidFill>
                <a:schemeClr val="tx1"/>
              </a:solidFill>
              <a:latin typeface="Helvetica" panose="020B0604020202020204" pitchFamily="34" charset="0"/>
            </a:endParaRPr>
          </a:p>
        </p:txBody>
      </p:sp>
      <p:sp>
        <p:nvSpPr>
          <p:cNvPr id="3" name="Rectangle 2"/>
          <p:cNvSpPr/>
          <p:nvPr/>
        </p:nvSpPr>
        <p:spPr>
          <a:xfrm>
            <a:off x="648831" y="5926737"/>
            <a:ext cx="9499939" cy="402626"/>
          </a:xfrm>
          <a:prstGeom prst="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SHARP is funded by Nottingham City  Clinical Commissioning Group</a:t>
            </a:r>
            <a:endParaRPr lang="en-GB" dirty="0"/>
          </a:p>
        </p:txBody>
      </p:sp>
    </p:spTree>
    <p:custDataLst>
      <p:tags r:id="rId1"/>
    </p:custDataLst>
    <p:extLst>
      <p:ext uri="{BB962C8B-B14F-4D97-AF65-F5344CB8AC3E}">
        <p14:creationId xmlns:p14="http://schemas.microsoft.com/office/powerpoint/2010/main" val="13489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500"/>
                                        <p:tgtEl>
                                          <p:spTgt spid="7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fade">
                                      <p:cBhvr>
                                        <p:cTn id="27" dur="500"/>
                                        <p:tgtEl>
                                          <p:spTgt spid="7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171" grpId="0" build="p"/>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648831" y="1975105"/>
            <a:ext cx="9499939" cy="4279391"/>
          </a:xfrm>
          <a:prstGeom prst="rect">
            <a:avLst/>
          </a:prstGeom>
        </p:spPr>
        <p:txBody>
          <a:bodyPr>
            <a:normAutofit/>
          </a:bodyPr>
          <a:lstStyle/>
          <a:p>
            <a:pPr marL="0" indent="0" algn="ctr" eaLnBrk="1" hangingPunct="1">
              <a:buFont typeface="Symbol" pitchFamily="18" charset="2"/>
              <a:buNone/>
            </a:pPr>
            <a:r>
              <a:rPr lang="en-GB" altLang="en-US" sz="2800" b="1" dirty="0" smtClean="0">
                <a:solidFill>
                  <a:schemeClr val="tx1"/>
                </a:solidFill>
                <a:latin typeface="Candara" panose="020E0502030303020204" pitchFamily="34" charset="0"/>
              </a:rPr>
              <a:t>Raise awareness</a:t>
            </a:r>
            <a:r>
              <a:rPr lang="en-GB" altLang="en-US" sz="2800" dirty="0" smtClean="0">
                <a:solidFill>
                  <a:schemeClr val="tx1"/>
                </a:solidFill>
                <a:latin typeface="Candara" panose="020E0502030303020204" pitchFamily="34" charset="0"/>
              </a:rPr>
              <a:t>, </a:t>
            </a:r>
            <a:r>
              <a:rPr lang="en-GB" altLang="en-US" sz="2800" b="1" dirty="0" smtClean="0">
                <a:solidFill>
                  <a:schemeClr val="tx1"/>
                </a:solidFill>
                <a:latin typeface="Candara" panose="020E0502030303020204" pitchFamily="34" charset="0"/>
              </a:rPr>
              <a:t>build confidence </a:t>
            </a:r>
            <a:r>
              <a:rPr lang="en-GB" altLang="en-US" sz="2800" dirty="0" smtClean="0">
                <a:solidFill>
                  <a:schemeClr val="tx1"/>
                </a:solidFill>
                <a:latin typeface="Candara" panose="020E0502030303020204" pitchFamily="34" charset="0"/>
              </a:rPr>
              <a:t>and </a:t>
            </a:r>
            <a:r>
              <a:rPr lang="en-GB" altLang="en-US" sz="2800" b="1" dirty="0" smtClean="0">
                <a:solidFill>
                  <a:schemeClr val="tx1"/>
                </a:solidFill>
                <a:latin typeface="Candara" panose="020E0502030303020204" pitchFamily="34" charset="0"/>
              </a:rPr>
              <a:t>skill</a:t>
            </a:r>
            <a:r>
              <a:rPr lang="en-GB" altLang="en-US" sz="2800" dirty="0" smtClean="0">
                <a:solidFill>
                  <a:schemeClr val="tx1"/>
                </a:solidFill>
                <a:latin typeface="Candara" panose="020E0502030303020204" pitchFamily="34" charset="0"/>
              </a:rPr>
              <a:t>s by providing support to front-line professionals who offer intervention and manage young people who present with self-harm and suicidal behaviours.</a:t>
            </a:r>
          </a:p>
          <a:p>
            <a:pPr marL="0" indent="0" algn="ctr" eaLnBrk="1" hangingPunct="1">
              <a:buFont typeface="Symbol" pitchFamily="18" charset="2"/>
              <a:buNone/>
            </a:pPr>
            <a:r>
              <a:rPr lang="en-GB" altLang="en-US" sz="2800" dirty="0" smtClean="0">
                <a:solidFill>
                  <a:schemeClr val="tx1"/>
                </a:solidFill>
                <a:latin typeface="Candara" panose="020E0502030303020204" pitchFamily="34" charset="0"/>
              </a:rPr>
              <a:t>SHARP Practitioners also provide clinical and creative interventions to young people empowering them with opportunities and strategies to manage and recover from the effects of self-harm, minimising the risk of future harm.</a:t>
            </a:r>
          </a:p>
        </p:txBody>
      </p:sp>
      <p:sp>
        <p:nvSpPr>
          <p:cNvPr id="9219" name="Rectangle 2"/>
          <p:cNvSpPr>
            <a:spLocks noGrp="1" noChangeArrowheads="1"/>
          </p:cNvSpPr>
          <p:nvPr>
            <p:ph type="title"/>
          </p:nvPr>
        </p:nvSpPr>
        <p:spPr>
          <a:xfrm>
            <a:off x="648831" y="107576"/>
            <a:ext cx="9499939" cy="1336956"/>
          </a:xfrm>
          <a:solidFill>
            <a:schemeClr val="accent1">
              <a:lumMod val="75000"/>
            </a:schemeClr>
          </a:solidFill>
        </p:spPr>
        <p:txBody>
          <a:bodyPr/>
          <a:lstStyle/>
          <a:p>
            <a:r>
              <a:rPr lang="en-GB" sz="4000" b="1" dirty="0">
                <a:solidFill>
                  <a:schemeClr val="bg1"/>
                </a:solidFill>
                <a:latin typeface="Candara" panose="020E0502030303020204" pitchFamily="34" charset="0"/>
              </a:rPr>
              <a:t>SHARP Objectives</a:t>
            </a:r>
            <a:endParaRPr lang="en-GB" altLang="en-US" sz="4000" b="1" dirty="0" smtClean="0">
              <a:solidFill>
                <a:schemeClr val="bg1"/>
              </a:solidFill>
              <a:latin typeface="Candara" panose="020E0502030303020204" pitchFamily="34" charset="0"/>
            </a:endParaRPr>
          </a:p>
        </p:txBody>
      </p:sp>
    </p:spTree>
    <p:custDataLst>
      <p:tags r:id="rId1"/>
    </p:custDataLst>
    <p:extLst>
      <p:ext uri="{BB962C8B-B14F-4D97-AF65-F5344CB8AC3E}">
        <p14:creationId xmlns:p14="http://schemas.microsoft.com/office/powerpoint/2010/main" val="38265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fade">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fade">
                                      <p:cBhvr>
                                        <p:cTn id="17"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92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solidFill>
            <a:schemeClr val="accent1">
              <a:lumMod val="75000"/>
            </a:schemeClr>
          </a:solidFill>
        </p:spPr>
        <p:txBody>
          <a:bodyPr/>
          <a:lstStyle/>
          <a:p>
            <a:r>
              <a:rPr lang="en-GB" sz="4000" b="1" dirty="0">
                <a:solidFill>
                  <a:schemeClr val="bg1"/>
                </a:solidFill>
                <a:latin typeface="Candara" panose="020E0502030303020204" pitchFamily="34" charset="0"/>
              </a:rPr>
              <a:t>The SHARP </a:t>
            </a:r>
            <a:r>
              <a:rPr lang="en-GB" sz="4000" b="1" dirty="0" smtClean="0">
                <a:solidFill>
                  <a:schemeClr val="bg1"/>
                </a:solidFill>
                <a:latin typeface="Candara" panose="020E0502030303020204" pitchFamily="34" charset="0"/>
              </a:rPr>
              <a:t>Model</a:t>
            </a:r>
            <a:endParaRPr lang="en-GB" altLang="en-US" sz="4000" b="1" dirty="0" smtClean="0">
              <a:solidFill>
                <a:schemeClr val="bg1"/>
              </a:solidFill>
              <a:latin typeface="Candara" panose="020E0502030303020204" pitchFamily="34" charset="0"/>
            </a:endParaRPr>
          </a:p>
        </p:txBody>
      </p:sp>
      <p:pic>
        <p:nvPicPr>
          <p:cNvPr id="4" name="Content Placeholder 1" descr="JustWheel.jpg"/>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l="13822" t="13294" r="13960" b="14483"/>
          <a:stretch/>
        </p:blipFill>
        <p:spPr>
          <a:xfrm>
            <a:off x="2397901" y="1551100"/>
            <a:ext cx="5566043" cy="4712321"/>
          </a:xfrm>
          <a:prstGeom prst="rect">
            <a:avLst/>
          </a:prstGeom>
        </p:spPr>
      </p:pic>
    </p:spTree>
    <p:custDataLst>
      <p:tags r:id="rId1"/>
    </p:custDataLst>
    <p:extLst>
      <p:ext uri="{BB962C8B-B14F-4D97-AF65-F5344CB8AC3E}">
        <p14:creationId xmlns:p14="http://schemas.microsoft.com/office/powerpoint/2010/main" val="34189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648831" y="2121408"/>
            <a:ext cx="9499939" cy="3822193"/>
          </a:xfrm>
          <a:prstGeom prst="rect">
            <a:avLst/>
          </a:prstGeom>
        </p:spPr>
        <p:txBody>
          <a:bodyPr>
            <a:noAutofit/>
          </a:bodyPr>
          <a:lstStyle/>
          <a:p>
            <a:pPr marL="0" indent="0" algn="ctr">
              <a:buNone/>
            </a:pPr>
            <a:r>
              <a:rPr lang="en-GB" sz="2800" b="1" dirty="0">
                <a:solidFill>
                  <a:schemeClr val="tx1"/>
                </a:solidFill>
                <a:latin typeface="Candara" panose="020E0502030303020204" pitchFamily="34" charset="0"/>
              </a:rPr>
              <a:t>Between Oct 2016 – Sept 2017;</a:t>
            </a:r>
          </a:p>
          <a:p>
            <a:pPr algn="ctr">
              <a:buFont typeface="Wingdings" panose="05000000000000000000" pitchFamily="2" charset="2"/>
              <a:buChar char="Ø"/>
            </a:pPr>
            <a:r>
              <a:rPr lang="en-GB" sz="2800" dirty="0" smtClean="0">
                <a:solidFill>
                  <a:schemeClr val="tx1"/>
                </a:solidFill>
                <a:latin typeface="Candara" panose="020E0502030303020204" pitchFamily="34" charset="0"/>
              </a:rPr>
              <a:t>SHARP </a:t>
            </a:r>
            <a:r>
              <a:rPr lang="en-GB" sz="2800" dirty="0">
                <a:solidFill>
                  <a:schemeClr val="tx1"/>
                </a:solidFill>
                <a:latin typeface="Candara" panose="020E0502030303020204" pitchFamily="34" charset="0"/>
              </a:rPr>
              <a:t>delivered 133 training </a:t>
            </a:r>
            <a:r>
              <a:rPr lang="en-GB" sz="2800" dirty="0" smtClean="0">
                <a:solidFill>
                  <a:schemeClr val="tx1"/>
                </a:solidFill>
                <a:latin typeface="Candara" panose="020E0502030303020204" pitchFamily="34" charset="0"/>
              </a:rPr>
              <a:t>sessions</a:t>
            </a:r>
          </a:p>
          <a:p>
            <a:pPr algn="ctr">
              <a:buFont typeface="Wingdings" panose="05000000000000000000" pitchFamily="2" charset="2"/>
              <a:buChar char="Ø"/>
            </a:pPr>
            <a:r>
              <a:rPr lang="en-GB" sz="2800" dirty="0" smtClean="0">
                <a:solidFill>
                  <a:schemeClr val="tx1"/>
                </a:solidFill>
                <a:latin typeface="Candara" panose="020E0502030303020204" pitchFamily="34" charset="0"/>
              </a:rPr>
              <a:t>1400 </a:t>
            </a:r>
            <a:r>
              <a:rPr lang="en-GB" sz="2800" dirty="0">
                <a:solidFill>
                  <a:schemeClr val="tx1"/>
                </a:solidFill>
                <a:latin typeface="Candara" panose="020E0502030303020204" pitchFamily="34" charset="0"/>
              </a:rPr>
              <a:t>front-line professionals attended SHARP </a:t>
            </a:r>
            <a:endParaRPr lang="en-GB" sz="2800" dirty="0" smtClean="0">
              <a:solidFill>
                <a:schemeClr val="tx1"/>
              </a:solidFill>
              <a:latin typeface="Candara" panose="020E0502030303020204" pitchFamily="34" charset="0"/>
            </a:endParaRPr>
          </a:p>
          <a:p>
            <a:pPr algn="ctr">
              <a:buFont typeface="Wingdings" panose="05000000000000000000" pitchFamily="2" charset="2"/>
              <a:buChar char="Ø"/>
            </a:pPr>
            <a:r>
              <a:rPr lang="en-GB" sz="2800" dirty="0" smtClean="0">
                <a:solidFill>
                  <a:schemeClr val="tx1"/>
                </a:solidFill>
                <a:latin typeface="Candara" panose="020E0502030303020204" pitchFamily="34" charset="0"/>
              </a:rPr>
              <a:t>1151 </a:t>
            </a:r>
            <a:r>
              <a:rPr lang="en-GB" sz="2800" dirty="0">
                <a:solidFill>
                  <a:schemeClr val="tx1"/>
                </a:solidFill>
                <a:latin typeface="Candara" panose="020E0502030303020204" pitchFamily="34" charset="0"/>
              </a:rPr>
              <a:t>said they had improved </a:t>
            </a:r>
            <a:r>
              <a:rPr lang="en-GB" sz="2800" dirty="0" smtClean="0">
                <a:solidFill>
                  <a:schemeClr val="tx1"/>
                </a:solidFill>
                <a:latin typeface="Candara" panose="020E0502030303020204" pitchFamily="34" charset="0"/>
              </a:rPr>
              <a:t>knowledge</a:t>
            </a:r>
          </a:p>
          <a:p>
            <a:pPr algn="ctr">
              <a:buFont typeface="Wingdings" panose="05000000000000000000" pitchFamily="2" charset="2"/>
              <a:buChar char="Ø"/>
            </a:pPr>
            <a:r>
              <a:rPr lang="en-GB" sz="2800" dirty="0" smtClean="0">
                <a:solidFill>
                  <a:schemeClr val="tx1"/>
                </a:solidFill>
                <a:latin typeface="Candara" panose="020E0502030303020204" pitchFamily="34" charset="0"/>
              </a:rPr>
              <a:t>83.7</a:t>
            </a:r>
            <a:r>
              <a:rPr lang="en-GB" sz="2800" dirty="0">
                <a:solidFill>
                  <a:schemeClr val="tx1"/>
                </a:solidFill>
                <a:latin typeface="Candara" panose="020E0502030303020204" pitchFamily="34" charset="0"/>
              </a:rPr>
              <a:t>% improved overall </a:t>
            </a:r>
            <a:r>
              <a:rPr lang="en-GB" sz="2800" dirty="0" smtClean="0">
                <a:solidFill>
                  <a:schemeClr val="tx1"/>
                </a:solidFill>
                <a:latin typeface="Candara" panose="020E0502030303020204" pitchFamily="34" charset="0"/>
              </a:rPr>
              <a:t>knowledge</a:t>
            </a:r>
          </a:p>
          <a:p>
            <a:pPr algn="ctr">
              <a:buFont typeface="Wingdings" panose="05000000000000000000" pitchFamily="2" charset="2"/>
              <a:buChar char="Ø"/>
            </a:pPr>
            <a:r>
              <a:rPr lang="en-GB" sz="2800" dirty="0" smtClean="0">
                <a:solidFill>
                  <a:schemeClr val="tx1"/>
                </a:solidFill>
                <a:latin typeface="Candara" panose="020E0502030303020204" pitchFamily="34" charset="0"/>
              </a:rPr>
              <a:t>SHARP have delivered training to over 5000 professionals </a:t>
            </a:r>
            <a:endParaRPr lang="en-GB" sz="2800" dirty="0">
              <a:solidFill>
                <a:schemeClr val="tx1"/>
              </a:solidFill>
              <a:latin typeface="Candara" panose="020E0502030303020204" pitchFamily="34" charset="0"/>
            </a:endParaRPr>
          </a:p>
          <a:p>
            <a:pPr marL="0" indent="0" algn="ctr">
              <a:buNone/>
            </a:pPr>
            <a:endParaRPr lang="en-GB" sz="2000" dirty="0">
              <a:solidFill>
                <a:schemeClr val="tx1"/>
              </a:solidFill>
              <a:latin typeface="Candara" panose="020E0502030303020204" pitchFamily="34" charset="0"/>
            </a:endParaRPr>
          </a:p>
          <a:p>
            <a:pPr marL="0" indent="0" algn="ctr" eaLnBrk="1" hangingPunct="1">
              <a:buFont typeface="Symbol" pitchFamily="18" charset="2"/>
              <a:buNone/>
            </a:pPr>
            <a:endParaRPr lang="en-GB" altLang="en-US" sz="2000" dirty="0" smtClean="0">
              <a:solidFill>
                <a:schemeClr val="bg1"/>
              </a:solidFill>
              <a:latin typeface="Candara" panose="020E0502030303020204" pitchFamily="34" charset="0"/>
            </a:endParaRPr>
          </a:p>
        </p:txBody>
      </p:sp>
      <p:sp>
        <p:nvSpPr>
          <p:cNvPr id="9219" name="Rectangle 2"/>
          <p:cNvSpPr>
            <a:spLocks noGrp="1" noChangeArrowheads="1"/>
          </p:cNvSpPr>
          <p:nvPr>
            <p:ph type="title"/>
          </p:nvPr>
        </p:nvSpPr>
        <p:spPr>
          <a:xfrm>
            <a:off x="648831" y="107576"/>
            <a:ext cx="9499939" cy="1336956"/>
          </a:xfrm>
          <a:solidFill>
            <a:schemeClr val="accent1">
              <a:lumMod val="75000"/>
            </a:schemeClr>
          </a:solidFill>
        </p:spPr>
        <p:txBody>
          <a:bodyPr/>
          <a:lstStyle/>
          <a:p>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SHARP Training </a:t>
            </a:r>
            <a:endParaRPr lang="en-GB" altLang="en-US" sz="4000" b="1" dirty="0" smtClean="0">
              <a:solidFill>
                <a:schemeClr val="bg1"/>
              </a:solidFill>
              <a:latin typeface="Candara" panose="020E0502030303020204" pitchFamily="34" charset="0"/>
            </a:endParaRPr>
          </a:p>
        </p:txBody>
      </p:sp>
    </p:spTree>
    <p:custDataLst>
      <p:tags r:id="rId1"/>
    </p:custDataLst>
    <p:extLst>
      <p:ext uri="{BB962C8B-B14F-4D97-AF65-F5344CB8AC3E}">
        <p14:creationId xmlns:p14="http://schemas.microsoft.com/office/powerpoint/2010/main" val="34634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fade">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fade">
                                      <p:cBhvr>
                                        <p:cTn id="17" dur="500"/>
                                        <p:tgtEl>
                                          <p:spTgt spid="58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fade">
                                      <p:cBhvr>
                                        <p:cTn id="22" dur="500"/>
                                        <p:tgtEl>
                                          <p:spTgt spid="583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Effect transition="in" filter="fade">
                                      <p:cBhvr>
                                        <p:cTn id="27" dur="500"/>
                                        <p:tgtEl>
                                          <p:spTgt spid="583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4" end="4"/>
                                            </p:txEl>
                                          </p:spTgt>
                                        </p:tgtEl>
                                        <p:attrNameLst>
                                          <p:attrName>style.visibility</p:attrName>
                                        </p:attrNameLst>
                                      </p:cBhvr>
                                      <p:to>
                                        <p:strVal val="visible"/>
                                      </p:to>
                                    </p:set>
                                    <p:animEffect transition="in" filter="fade">
                                      <p:cBhvr>
                                        <p:cTn id="32" dur="500"/>
                                        <p:tgtEl>
                                          <p:spTgt spid="583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Effect transition="in" filter="fade">
                                      <p:cBhvr>
                                        <p:cTn id="37"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92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648831" y="1133857"/>
            <a:ext cx="9499939" cy="4809745"/>
          </a:xfrm>
          <a:prstGeom prst="rect">
            <a:avLst/>
          </a:prstGeom>
        </p:spPr>
        <p:txBody>
          <a:bodyPr>
            <a:noAutofit/>
          </a:bodyPr>
          <a:lstStyle/>
          <a:p>
            <a:pPr marL="0" indent="0" algn="ctr">
              <a:buNone/>
            </a:pPr>
            <a:endParaRPr lang="en-GB" sz="2000" dirty="0">
              <a:solidFill>
                <a:schemeClr val="tx1"/>
              </a:solidFill>
              <a:latin typeface="Candara" panose="020E0502030303020204" pitchFamily="34" charset="0"/>
            </a:endParaRP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Self- Harm Awareness </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Suicide – Everybody’s Business </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Breaking the Silence </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If Toys Could Talk</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Understanding Girls who Self-harm</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The Transgender Child</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A to Z of Your Head</a:t>
            </a:r>
          </a:p>
          <a:p>
            <a:pPr algn="ctr" eaLnBrk="1" hangingPunct="1">
              <a:buFont typeface="Wingdings" panose="05000000000000000000" pitchFamily="2" charset="2"/>
              <a:buChar char="Ø"/>
            </a:pPr>
            <a:r>
              <a:rPr lang="en-GB" altLang="en-US" dirty="0" smtClean="0">
                <a:solidFill>
                  <a:schemeClr val="tx1"/>
                </a:solidFill>
                <a:latin typeface="Candara" panose="020E0502030303020204" pitchFamily="34" charset="0"/>
              </a:rPr>
              <a:t>Let’s Talk About Drugs</a:t>
            </a:r>
          </a:p>
        </p:txBody>
      </p:sp>
      <p:sp>
        <p:nvSpPr>
          <p:cNvPr id="9219" name="Rectangle 2"/>
          <p:cNvSpPr>
            <a:spLocks noGrp="1" noChangeArrowheads="1"/>
          </p:cNvSpPr>
          <p:nvPr>
            <p:ph type="title"/>
          </p:nvPr>
        </p:nvSpPr>
        <p:spPr>
          <a:xfrm>
            <a:off x="648831" y="107576"/>
            <a:ext cx="9499939" cy="1336956"/>
          </a:xfrm>
          <a:solidFill>
            <a:schemeClr val="accent1">
              <a:lumMod val="75000"/>
            </a:schemeClr>
          </a:solidFill>
        </p:spPr>
        <p:txBody>
          <a:bodyPr/>
          <a:lstStyle/>
          <a:p>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
            </a:r>
            <a:br>
              <a:rPr lang="en-GB" sz="4000" b="1" dirty="0" smtClean="0">
                <a:solidFill>
                  <a:schemeClr val="bg1"/>
                </a:solidFill>
                <a:latin typeface="Candara" panose="020E0502030303020204" pitchFamily="34" charset="0"/>
              </a:rPr>
            </a:br>
            <a:r>
              <a:rPr lang="en-GB" sz="4000" b="1" dirty="0">
                <a:solidFill>
                  <a:schemeClr val="bg1"/>
                </a:solidFill>
                <a:latin typeface="Candara" panose="020E0502030303020204" pitchFamily="34" charset="0"/>
              </a:rPr>
              <a:t/>
            </a:r>
            <a:br>
              <a:rPr lang="en-GB" sz="4000" b="1" dirty="0">
                <a:solidFill>
                  <a:schemeClr val="bg1"/>
                </a:solidFill>
                <a:latin typeface="Candara" panose="020E0502030303020204" pitchFamily="34" charset="0"/>
              </a:rPr>
            </a:br>
            <a:r>
              <a:rPr lang="en-GB" sz="4000" b="1" dirty="0" smtClean="0">
                <a:solidFill>
                  <a:schemeClr val="bg1"/>
                </a:solidFill>
                <a:latin typeface="Candara" panose="020E0502030303020204" pitchFamily="34" charset="0"/>
              </a:rPr>
              <a:t>SHARP Training - Sessions</a:t>
            </a:r>
            <a:endParaRPr lang="en-GB" altLang="en-US" sz="4000" b="1" dirty="0" smtClean="0">
              <a:solidFill>
                <a:schemeClr val="bg1"/>
              </a:solidFill>
              <a:latin typeface="Candara" panose="020E0502030303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925300268"/>
              </p:ext>
            </p:extLst>
          </p:nvPr>
        </p:nvGraphicFramePr>
        <p:xfrm>
          <a:off x="3239152" y="1444532"/>
          <a:ext cx="4152329" cy="5070480"/>
        </p:xfrm>
        <a:graphic>
          <a:graphicData uri="http://schemas.openxmlformats.org/presentationml/2006/ole">
            <mc:AlternateContent xmlns:mc="http://schemas.openxmlformats.org/markup-compatibility/2006">
              <mc:Choice xmlns:v="urn:schemas-microsoft-com:vml" Requires="v">
                <p:oleObj spid="_x0000_s2070" name="Acrobat Document" r:id="rId5" imgW="3200085" imgH="4533548" progId="AcroExch.Document.DC">
                  <p:embed/>
                </p:oleObj>
              </mc:Choice>
              <mc:Fallback>
                <p:oleObj name="Acrobat Document" r:id="rId5" imgW="3200085" imgH="4533548" progId="AcroExch.Document.DC">
                  <p:embed/>
                  <p:pic>
                    <p:nvPicPr>
                      <p:cNvPr id="0" name=""/>
                      <p:cNvPicPr/>
                      <p:nvPr/>
                    </p:nvPicPr>
                    <p:blipFill>
                      <a:blip r:embed="rId6"/>
                      <a:stretch>
                        <a:fillRect/>
                      </a:stretch>
                    </p:blipFill>
                    <p:spPr>
                      <a:xfrm>
                        <a:off x="3239152" y="1444532"/>
                        <a:ext cx="4152329" cy="5070480"/>
                      </a:xfrm>
                      <a:prstGeom prst="rect">
                        <a:avLst/>
                      </a:prstGeom>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20331">
            <a:off x="2044226" y="1015438"/>
            <a:ext cx="4231213" cy="509355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98062">
            <a:off x="4112903" y="817711"/>
            <a:ext cx="4308922" cy="5298791"/>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77351">
            <a:off x="3017461" y="968669"/>
            <a:ext cx="4332956" cy="529663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621099851"/>
              </p:ext>
            </p:extLst>
          </p:nvPr>
        </p:nvGraphicFramePr>
        <p:xfrm>
          <a:off x="3098701" y="996898"/>
          <a:ext cx="4209249" cy="5240178"/>
        </p:xfrm>
        <a:graphic>
          <a:graphicData uri="http://schemas.openxmlformats.org/presentationml/2006/ole">
            <mc:AlternateContent xmlns:mc="http://schemas.openxmlformats.org/markup-compatibility/2006">
              <mc:Choice xmlns:v="urn:schemas-microsoft-com:vml" Requires="v">
                <p:oleObj spid="_x0000_s2071" name="Acrobat Document" r:id="rId10" imgW="3200085" imgH="4533548" progId="AcroExch.Document.DC">
                  <p:embed/>
                </p:oleObj>
              </mc:Choice>
              <mc:Fallback>
                <p:oleObj name="Acrobat Document" r:id="rId10" imgW="3200085" imgH="4533548" progId="AcroExch.Document.DC">
                  <p:embed/>
                  <p:pic>
                    <p:nvPicPr>
                      <p:cNvPr id="0" name=""/>
                      <p:cNvPicPr/>
                      <p:nvPr/>
                    </p:nvPicPr>
                    <p:blipFill>
                      <a:blip r:embed="rId11"/>
                      <a:stretch>
                        <a:fillRect/>
                      </a:stretch>
                    </p:blipFill>
                    <p:spPr>
                      <a:xfrm>
                        <a:off x="3098701" y="996898"/>
                        <a:ext cx="4209249" cy="524017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137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500"/>
                                        <p:tgtEl>
                                          <p:spTgt spid="58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500"/>
                                        <p:tgtEl>
                                          <p:spTgt spid="58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fade">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fade">
                                      <p:cBhvr>
                                        <p:cTn id="32" dur="500"/>
                                        <p:tgtEl>
                                          <p:spTgt spid="583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fade">
                                      <p:cBhvr>
                                        <p:cTn id="37" dur="500"/>
                                        <p:tgtEl>
                                          <p:spTgt spid="583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371">
                                            <p:txEl>
                                              <p:pRg st="7" end="7"/>
                                            </p:txEl>
                                          </p:spTgt>
                                        </p:tgtEl>
                                        <p:attrNameLst>
                                          <p:attrName>style.visibility</p:attrName>
                                        </p:attrNameLst>
                                      </p:cBhvr>
                                      <p:to>
                                        <p:strVal val="visible"/>
                                      </p:to>
                                    </p:set>
                                    <p:animEffect transition="in" filter="fade">
                                      <p:cBhvr>
                                        <p:cTn id="42" dur="500"/>
                                        <p:tgtEl>
                                          <p:spTgt spid="583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371">
                                            <p:txEl>
                                              <p:pRg st="8" end="8"/>
                                            </p:txEl>
                                          </p:spTgt>
                                        </p:tgtEl>
                                        <p:attrNameLst>
                                          <p:attrName>style.visibility</p:attrName>
                                        </p:attrNameLst>
                                      </p:cBhvr>
                                      <p:to>
                                        <p:strVal val="visible"/>
                                      </p:to>
                                    </p:set>
                                    <p:animEffect transition="in" filter="fade">
                                      <p:cBhvr>
                                        <p:cTn id="47" dur="500"/>
                                        <p:tgtEl>
                                          <p:spTgt spid="583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ppt_x"/>
                                          </p:val>
                                        </p:tav>
                                        <p:tav tm="100000">
                                          <p:val>
                                            <p:strVal val="#ppt_x"/>
                                          </p:val>
                                        </p:tav>
                                      </p:tavLst>
                                    </p:anim>
                                    <p:anim calcmode="lin" valueType="num">
                                      <p:cBhvr additive="base">
                                        <p:cTn id="7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92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648831" y="1865377"/>
            <a:ext cx="9499939" cy="4261103"/>
          </a:xfrm>
          <a:prstGeom prst="rect">
            <a:avLst/>
          </a:prstGeom>
        </p:spPr>
        <p:txBody>
          <a:bodyPr>
            <a:noAutofit/>
          </a:bodyPr>
          <a:lstStyle/>
          <a:p>
            <a:pPr marL="0" indent="0" algn="ctr" fontAlgn="auto">
              <a:spcAft>
                <a:spcPts val="0"/>
              </a:spcAft>
              <a:buNone/>
              <a:defRPr/>
            </a:pPr>
            <a:r>
              <a:rPr lang="en-GB" sz="2000" dirty="0">
                <a:solidFill>
                  <a:schemeClr val="tx1"/>
                </a:solidFill>
                <a:latin typeface="Candara" panose="020E0502030303020204" pitchFamily="34" charset="0"/>
              </a:rPr>
              <a:t>Between Oct 2016 – Sept 2017;</a:t>
            </a:r>
          </a:p>
          <a:p>
            <a:pPr algn="ctr" fontAlgn="auto">
              <a:spcAft>
                <a:spcPts val="0"/>
              </a:spcAft>
              <a:buFont typeface="Wingdings" panose="05000000000000000000" pitchFamily="2" charset="2"/>
              <a:buChar char="Ø"/>
              <a:defRPr/>
            </a:pPr>
            <a:r>
              <a:rPr lang="en-GB" sz="2000" dirty="0" smtClean="0">
                <a:solidFill>
                  <a:schemeClr val="tx1"/>
                </a:solidFill>
                <a:latin typeface="Candara" panose="020E0502030303020204" pitchFamily="34" charset="0"/>
              </a:rPr>
              <a:t>Key </a:t>
            </a:r>
            <a:r>
              <a:rPr lang="en-GB" sz="2000" dirty="0">
                <a:solidFill>
                  <a:schemeClr val="tx1"/>
                </a:solidFill>
                <a:latin typeface="Candara" panose="020E0502030303020204" pitchFamily="34" charset="0"/>
              </a:rPr>
              <a:t>early intervention in supporting CYP presenting with self-harm / suicidal behaviours by </a:t>
            </a:r>
            <a:r>
              <a:rPr lang="en-GB" sz="2000" b="1" dirty="0">
                <a:solidFill>
                  <a:schemeClr val="tx1"/>
                </a:solidFill>
                <a:latin typeface="Candara" panose="020E0502030303020204" pitchFamily="34" charset="0"/>
              </a:rPr>
              <a:t>completing a risk assessment with the young person, providing a brief intervention and make further recommendations for school and wider network to </a:t>
            </a:r>
            <a:r>
              <a:rPr lang="en-GB" sz="2000" b="1" dirty="0" smtClean="0">
                <a:solidFill>
                  <a:schemeClr val="tx1"/>
                </a:solidFill>
                <a:latin typeface="Candara" panose="020E0502030303020204" pitchFamily="34" charset="0"/>
              </a:rPr>
              <a:t>support</a:t>
            </a:r>
          </a:p>
          <a:p>
            <a:pPr algn="ctr" fontAlgn="auto">
              <a:spcAft>
                <a:spcPts val="0"/>
              </a:spcAft>
              <a:buFont typeface="Wingdings" panose="05000000000000000000" pitchFamily="2" charset="2"/>
              <a:buChar char="Ø"/>
              <a:defRPr/>
            </a:pPr>
            <a:r>
              <a:rPr lang="en-GB" sz="2000" b="1" dirty="0" smtClean="0">
                <a:solidFill>
                  <a:schemeClr val="tx1"/>
                </a:solidFill>
                <a:latin typeface="Candara" panose="020E0502030303020204" pitchFamily="34" charset="0"/>
              </a:rPr>
              <a:t>72</a:t>
            </a:r>
            <a:r>
              <a:rPr lang="en-GB" sz="2000" dirty="0" smtClean="0">
                <a:solidFill>
                  <a:schemeClr val="tx1"/>
                </a:solidFill>
                <a:latin typeface="Candara" panose="020E0502030303020204" pitchFamily="34" charset="0"/>
              </a:rPr>
              <a:t> </a:t>
            </a:r>
            <a:r>
              <a:rPr lang="en-GB" sz="2000" dirty="0">
                <a:solidFill>
                  <a:schemeClr val="tx1"/>
                </a:solidFill>
                <a:latin typeface="Candara" panose="020E0502030303020204" pitchFamily="34" charset="0"/>
              </a:rPr>
              <a:t>secondary school self-harm clinics </a:t>
            </a:r>
            <a:endParaRPr lang="en-GB" sz="2000" dirty="0" smtClean="0">
              <a:solidFill>
                <a:schemeClr val="tx1"/>
              </a:solidFill>
              <a:latin typeface="Candara" panose="020E0502030303020204" pitchFamily="34" charset="0"/>
            </a:endParaRPr>
          </a:p>
          <a:p>
            <a:pPr algn="ctr" fontAlgn="auto">
              <a:spcAft>
                <a:spcPts val="0"/>
              </a:spcAft>
              <a:buFont typeface="Wingdings" panose="05000000000000000000" pitchFamily="2" charset="2"/>
              <a:buChar char="Ø"/>
              <a:defRPr/>
            </a:pPr>
            <a:r>
              <a:rPr lang="en-GB" sz="2000" b="1" dirty="0" smtClean="0">
                <a:solidFill>
                  <a:schemeClr val="tx1"/>
                </a:solidFill>
                <a:latin typeface="Candara" panose="020E0502030303020204" pitchFamily="34" charset="0"/>
              </a:rPr>
              <a:t>135</a:t>
            </a:r>
            <a:r>
              <a:rPr lang="en-GB" sz="2000" dirty="0" smtClean="0">
                <a:solidFill>
                  <a:schemeClr val="tx1"/>
                </a:solidFill>
                <a:latin typeface="Candara" panose="020E0502030303020204" pitchFamily="34" charset="0"/>
              </a:rPr>
              <a:t> </a:t>
            </a:r>
            <a:r>
              <a:rPr lang="en-GB" sz="2000" dirty="0">
                <a:solidFill>
                  <a:schemeClr val="tx1"/>
                </a:solidFill>
                <a:latin typeface="Candara" panose="020E0502030303020204" pitchFamily="34" charset="0"/>
              </a:rPr>
              <a:t>CYP were seen in </a:t>
            </a:r>
            <a:r>
              <a:rPr lang="en-GB" sz="2000" dirty="0" smtClean="0">
                <a:solidFill>
                  <a:schemeClr val="tx1"/>
                </a:solidFill>
                <a:latin typeface="Candara" panose="020E0502030303020204" pitchFamily="34" charset="0"/>
              </a:rPr>
              <a:t>clinic</a:t>
            </a:r>
          </a:p>
          <a:p>
            <a:pPr algn="ctr" fontAlgn="auto">
              <a:spcAft>
                <a:spcPts val="0"/>
              </a:spcAft>
              <a:buFont typeface="Wingdings" panose="05000000000000000000" pitchFamily="2" charset="2"/>
              <a:buChar char="Ø"/>
              <a:defRPr/>
            </a:pPr>
            <a:r>
              <a:rPr lang="en-GB" sz="2000" b="1" dirty="0" smtClean="0">
                <a:solidFill>
                  <a:schemeClr val="tx1"/>
                </a:solidFill>
                <a:latin typeface="Candara" panose="020E0502030303020204" pitchFamily="34" charset="0"/>
              </a:rPr>
              <a:t>87</a:t>
            </a:r>
            <a:r>
              <a:rPr lang="en-GB" sz="2000" b="1" dirty="0">
                <a:solidFill>
                  <a:schemeClr val="tx1"/>
                </a:solidFill>
                <a:latin typeface="Candara" panose="020E0502030303020204" pitchFamily="34" charset="0"/>
              </a:rPr>
              <a:t>% </a:t>
            </a:r>
            <a:r>
              <a:rPr lang="en-GB" sz="2000" dirty="0">
                <a:solidFill>
                  <a:schemeClr val="tx1"/>
                </a:solidFill>
                <a:latin typeface="Candara" panose="020E0502030303020204" pitchFamily="34" charset="0"/>
              </a:rPr>
              <a:t>of CYP seen received ongoing support from Universal </a:t>
            </a:r>
            <a:r>
              <a:rPr lang="en-GB" sz="2000" dirty="0" smtClean="0">
                <a:solidFill>
                  <a:schemeClr val="tx1"/>
                </a:solidFill>
                <a:latin typeface="Candara" panose="020E0502030303020204" pitchFamily="34" charset="0"/>
              </a:rPr>
              <a:t>Services</a:t>
            </a:r>
          </a:p>
          <a:p>
            <a:pPr algn="ctr" fontAlgn="auto">
              <a:spcAft>
                <a:spcPts val="0"/>
              </a:spcAft>
              <a:buFont typeface="Wingdings" panose="05000000000000000000" pitchFamily="2" charset="2"/>
              <a:buChar char="Ø"/>
              <a:defRPr/>
            </a:pPr>
            <a:r>
              <a:rPr lang="en-GB" sz="2000" b="1" dirty="0" smtClean="0">
                <a:solidFill>
                  <a:schemeClr val="tx1"/>
                </a:solidFill>
                <a:latin typeface="Candara" panose="020E0502030303020204" pitchFamily="34" charset="0"/>
              </a:rPr>
              <a:t>100</a:t>
            </a:r>
            <a:r>
              <a:rPr lang="en-GB" sz="2000" b="1" dirty="0">
                <a:solidFill>
                  <a:schemeClr val="tx1"/>
                </a:solidFill>
                <a:latin typeface="Candara" panose="020E0502030303020204" pitchFamily="34" charset="0"/>
              </a:rPr>
              <a:t>%</a:t>
            </a:r>
            <a:r>
              <a:rPr lang="en-GB" sz="2000" dirty="0">
                <a:solidFill>
                  <a:schemeClr val="tx1"/>
                </a:solidFill>
                <a:latin typeface="Candara" panose="020E0502030303020204" pitchFamily="34" charset="0"/>
              </a:rPr>
              <a:t> of CYP seen did not require medical treatment for their </a:t>
            </a:r>
            <a:r>
              <a:rPr lang="en-GB" sz="2000" dirty="0" smtClean="0">
                <a:solidFill>
                  <a:schemeClr val="tx1"/>
                </a:solidFill>
                <a:latin typeface="Candara" panose="020E0502030303020204" pitchFamily="34" charset="0"/>
              </a:rPr>
              <a:t>self-harm</a:t>
            </a:r>
          </a:p>
          <a:p>
            <a:pPr marL="0" indent="0" algn="ctr" eaLnBrk="1" hangingPunct="1">
              <a:buFont typeface="Symbol" pitchFamily="18" charset="2"/>
              <a:buNone/>
            </a:pPr>
            <a:endParaRPr lang="en-GB" altLang="en-US" sz="2000" dirty="0" smtClean="0">
              <a:solidFill>
                <a:schemeClr val="tx1"/>
              </a:solidFill>
            </a:endParaRPr>
          </a:p>
        </p:txBody>
      </p:sp>
      <p:sp>
        <p:nvSpPr>
          <p:cNvPr id="9219" name="Rectangle 2"/>
          <p:cNvSpPr>
            <a:spLocks noGrp="1" noChangeArrowheads="1"/>
          </p:cNvSpPr>
          <p:nvPr>
            <p:ph type="title"/>
          </p:nvPr>
        </p:nvSpPr>
        <p:spPr>
          <a:solidFill>
            <a:schemeClr val="accent1">
              <a:lumMod val="75000"/>
            </a:schemeClr>
          </a:solidFill>
        </p:spPr>
        <p:txBody>
          <a:bodyPr/>
          <a:lstStyle/>
          <a:p>
            <a:r>
              <a:rPr lang="en-GB" sz="4000" b="1" dirty="0">
                <a:solidFill>
                  <a:schemeClr val="bg1"/>
                </a:solidFill>
                <a:latin typeface="Candara" panose="020E0502030303020204" pitchFamily="34" charset="0"/>
              </a:rPr>
              <a:t>School Self-harm Clinics</a:t>
            </a:r>
            <a:endParaRPr lang="en-GB" altLang="en-US" sz="4000" b="1" dirty="0" smtClean="0">
              <a:solidFill>
                <a:schemeClr val="bg1"/>
              </a:solidFill>
              <a:latin typeface="Candara" panose="020E0502030303020204" pitchFamily="34" charset="0"/>
            </a:endParaRPr>
          </a:p>
        </p:txBody>
      </p:sp>
    </p:spTree>
    <p:custDataLst>
      <p:tags r:id="rId1"/>
    </p:custDataLst>
    <p:extLst>
      <p:ext uri="{BB962C8B-B14F-4D97-AF65-F5344CB8AC3E}">
        <p14:creationId xmlns:p14="http://schemas.microsoft.com/office/powerpoint/2010/main" val="311625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fade">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fade">
                                      <p:cBhvr>
                                        <p:cTn id="17" dur="500"/>
                                        <p:tgtEl>
                                          <p:spTgt spid="583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fade">
                                      <p:cBhvr>
                                        <p:cTn id="22" dur="500"/>
                                        <p:tgtEl>
                                          <p:spTgt spid="583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Effect transition="in" filter="fade">
                                      <p:cBhvr>
                                        <p:cTn id="27" dur="500"/>
                                        <p:tgtEl>
                                          <p:spTgt spid="583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4" end="4"/>
                                            </p:txEl>
                                          </p:spTgt>
                                        </p:tgtEl>
                                        <p:attrNameLst>
                                          <p:attrName>style.visibility</p:attrName>
                                        </p:attrNameLst>
                                      </p:cBhvr>
                                      <p:to>
                                        <p:strVal val="visible"/>
                                      </p:to>
                                    </p:set>
                                    <p:animEffect transition="in" filter="fade">
                                      <p:cBhvr>
                                        <p:cTn id="32" dur="500"/>
                                        <p:tgtEl>
                                          <p:spTgt spid="583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Effect transition="in" filter="fade">
                                      <p:cBhvr>
                                        <p:cTn id="37"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92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1297</TotalTime>
  <Words>1734</Words>
  <Application>Microsoft Office PowerPoint</Application>
  <PresentationFormat>Custom</PresentationFormat>
  <Paragraphs>199</Paragraphs>
  <Slides>18</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2" baseType="lpstr">
      <vt:lpstr>MS PGothic</vt:lpstr>
      <vt:lpstr>MS PGothic</vt:lpstr>
      <vt:lpstr>Arial</vt:lpstr>
      <vt:lpstr>Arial Bold</vt:lpstr>
      <vt:lpstr>Calibri</vt:lpstr>
      <vt:lpstr>Candara</vt:lpstr>
      <vt:lpstr>Helvetica</vt:lpstr>
      <vt:lpstr>News Gothic MT</vt:lpstr>
      <vt:lpstr>Symbol</vt:lpstr>
      <vt:lpstr>Times</vt:lpstr>
      <vt:lpstr>Wingdings</vt:lpstr>
      <vt:lpstr>Wingdings 2</vt:lpstr>
      <vt:lpstr>Blank</vt:lpstr>
      <vt:lpstr>Acrobat Document</vt:lpstr>
      <vt:lpstr>Self-harm prevention and self-harm management toolkit for educational settings Workshop</vt:lpstr>
      <vt:lpstr>Before we start………..</vt:lpstr>
      <vt:lpstr>PowerPoint Presentation</vt:lpstr>
      <vt:lpstr>Rationale for SHARP</vt:lpstr>
      <vt:lpstr>SHARP Objectives</vt:lpstr>
      <vt:lpstr>The SHARP Model</vt:lpstr>
      <vt:lpstr>                                   SHARP Training </vt:lpstr>
      <vt:lpstr>                                   SHARP Training - Sessions</vt:lpstr>
      <vt:lpstr>School Self-harm Clinics</vt:lpstr>
      <vt:lpstr>Support for Schools</vt:lpstr>
      <vt:lpstr>Consultations</vt:lpstr>
      <vt:lpstr>                                   SHARP 4 Parents/Carers</vt:lpstr>
      <vt:lpstr>PowerPoint Presentation</vt:lpstr>
      <vt:lpstr>Southend, Essex and Thurrock - Selfharm management Toolkit for educational settings  Frederick van Heerden (Commissioning Delivery, ECC)</vt:lpstr>
      <vt:lpstr>Background</vt:lpstr>
      <vt:lpstr>Process……….</vt:lpstr>
      <vt:lpstr>Consultation and feedback:</vt:lpstr>
      <vt:lpstr>So what does the Toolkit look like………?</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scope</dc:title>
  <dc:creator>frederick.vanheerden</dc:creator>
  <cp:lastModifiedBy>P Langmead</cp:lastModifiedBy>
  <cp:revision>47</cp:revision>
  <dcterms:created xsi:type="dcterms:W3CDTF">2017-07-19T11:55:43Z</dcterms:created>
  <dcterms:modified xsi:type="dcterms:W3CDTF">2017-12-14T15:46:21Z</dcterms:modified>
  <cp:version>1</cp:version>
</cp:coreProperties>
</file>