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9" r:id="rId7"/>
    <p:sldId id="263" r:id="rId8"/>
    <p:sldId id="264" r:id="rId9"/>
    <p:sldId id="265" r:id="rId10"/>
    <p:sldId id="266" r:id="rId11"/>
    <p:sldId id="267" r:id="rId12"/>
    <p:sldId id="268"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897" autoAdjust="0"/>
  </p:normalViewPr>
  <p:slideViewPr>
    <p:cSldViewPr>
      <p:cViewPr varScale="1">
        <p:scale>
          <a:sx n="77" d="100"/>
          <a:sy n="77" d="100"/>
        </p:scale>
        <p:origin x="26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0E3D0C-C237-4171-BFA9-FA6BD82D11C3}" type="datetimeFigureOut">
              <a:rPr lang="en-GB" smtClean="0"/>
              <a:t>03/03/2017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0C7FD3-C297-42F1-BD3A-E2C402F82C85}" type="slidenum">
              <a:rPr lang="en-GB" smtClean="0"/>
              <a:t>‹#›</a:t>
            </a:fld>
            <a:endParaRPr lang="en-GB" dirty="0"/>
          </a:p>
        </p:txBody>
      </p:sp>
    </p:spTree>
    <p:extLst>
      <p:ext uri="{BB962C8B-B14F-4D97-AF65-F5344CB8AC3E}">
        <p14:creationId xmlns:p14="http://schemas.microsoft.com/office/powerpoint/2010/main" val="1672324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fld id="{E9B5BC5E-CE2F-4226-B5F4-00F815C1CEAD}" type="slidenum">
              <a:rPr lang="en-US" altLang="en-US" sz="1200">
                <a:solidFill>
                  <a:prstClr val="black"/>
                </a:solidFill>
              </a:rPr>
              <a:pPr/>
              <a:t>1</a:t>
            </a:fld>
            <a:endParaRPr lang="en-US" altLang="en-US" sz="1200" dirty="0">
              <a:solidFill>
                <a:prstClr val="black"/>
              </a:solidFill>
            </a:endParaRPr>
          </a:p>
        </p:txBody>
      </p:sp>
    </p:spTree>
    <p:extLst>
      <p:ext uri="{BB962C8B-B14F-4D97-AF65-F5344CB8AC3E}">
        <p14:creationId xmlns:p14="http://schemas.microsoft.com/office/powerpoint/2010/main" val="2106527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charset="0"/>
                <a:ea typeface="MS PGothic" pitchFamily="34" charset="-128"/>
                <a:cs typeface="+mn-cs"/>
              </a:rPr>
              <a:t>Where schools are required to have evidence reviewed by the LA, then dependant on the number of pupils, the school will either be asked to email the evidence to the LA external moderator or to meet with the LA external moderators at a venue to be arranged. We are still trying to work out what the best arrangement will be dependent on the number of schools.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Times" charset="0"/>
              <a:ea typeface="MS PGothic" pitchFamily="3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charset="0"/>
                <a:ea typeface="MS PGothic" pitchFamily="34" charset="-128"/>
                <a:cs typeface="+mn-cs"/>
              </a:rPr>
              <a:t>Although</a:t>
            </a:r>
            <a:r>
              <a:rPr lang="en-GB" sz="1200" kern="1200" baseline="0" dirty="0" smtClean="0">
                <a:solidFill>
                  <a:schemeClr val="tx1"/>
                </a:solidFill>
                <a:effectLst/>
                <a:latin typeface="Times" charset="0"/>
                <a:ea typeface="MS PGothic" pitchFamily="34" charset="-128"/>
                <a:cs typeface="+mn-cs"/>
              </a:rPr>
              <a:t> the moderation window is from 5</a:t>
            </a:r>
            <a:r>
              <a:rPr lang="en-GB" sz="1200" kern="1200" baseline="30000" dirty="0" smtClean="0">
                <a:solidFill>
                  <a:schemeClr val="tx1"/>
                </a:solidFill>
                <a:effectLst/>
                <a:latin typeface="Times" charset="0"/>
                <a:ea typeface="MS PGothic" pitchFamily="34" charset="-128"/>
                <a:cs typeface="+mn-cs"/>
              </a:rPr>
              <a:t>th</a:t>
            </a:r>
            <a:r>
              <a:rPr lang="en-GB" sz="1200" kern="1200" baseline="0" dirty="0" smtClean="0">
                <a:solidFill>
                  <a:schemeClr val="tx1"/>
                </a:solidFill>
                <a:effectLst/>
                <a:latin typeface="Times" charset="0"/>
                <a:ea typeface="MS PGothic" pitchFamily="34" charset="-128"/>
                <a:cs typeface="+mn-cs"/>
              </a:rPr>
              <a:t> June we will try and arrange for all moderations to be as late as possible so that there are fewer changes. We anticipate that moderation will finish on 26</a:t>
            </a:r>
            <a:r>
              <a:rPr lang="en-GB" sz="1200" kern="1200" baseline="30000" dirty="0" smtClean="0">
                <a:solidFill>
                  <a:schemeClr val="tx1"/>
                </a:solidFill>
                <a:effectLst/>
                <a:latin typeface="Times" charset="0"/>
                <a:ea typeface="MS PGothic" pitchFamily="34" charset="-128"/>
                <a:cs typeface="+mn-cs"/>
              </a:rPr>
              <a:t>th</a:t>
            </a:r>
            <a:r>
              <a:rPr lang="en-GB" sz="1200" kern="1200" baseline="0" dirty="0" smtClean="0">
                <a:solidFill>
                  <a:schemeClr val="tx1"/>
                </a:solidFill>
                <a:effectLst/>
                <a:latin typeface="Times" charset="0"/>
                <a:ea typeface="MS PGothic" pitchFamily="34" charset="-128"/>
                <a:cs typeface="+mn-cs"/>
              </a:rPr>
              <a:t> June so that 27</a:t>
            </a:r>
            <a:r>
              <a:rPr lang="en-GB" sz="1200" kern="1200" baseline="30000" dirty="0" smtClean="0">
                <a:solidFill>
                  <a:schemeClr val="tx1"/>
                </a:solidFill>
                <a:effectLst/>
                <a:latin typeface="Times" charset="0"/>
                <a:ea typeface="MS PGothic" pitchFamily="34" charset="-128"/>
                <a:cs typeface="+mn-cs"/>
              </a:rPr>
              <a:t>th</a:t>
            </a:r>
            <a:r>
              <a:rPr lang="en-GB" sz="1200" kern="1200" baseline="0" dirty="0" smtClean="0">
                <a:solidFill>
                  <a:schemeClr val="tx1"/>
                </a:solidFill>
                <a:effectLst/>
                <a:latin typeface="Times" charset="0"/>
                <a:ea typeface="MS PGothic" pitchFamily="34" charset="-128"/>
                <a:cs typeface="+mn-cs"/>
              </a:rPr>
              <a:t> and 28</a:t>
            </a:r>
            <a:r>
              <a:rPr lang="en-GB" sz="1200" kern="1200" baseline="30000" dirty="0" smtClean="0">
                <a:solidFill>
                  <a:schemeClr val="tx1"/>
                </a:solidFill>
                <a:effectLst/>
                <a:latin typeface="Times" charset="0"/>
                <a:ea typeface="MS PGothic" pitchFamily="34" charset="-128"/>
                <a:cs typeface="+mn-cs"/>
              </a:rPr>
              <a:t>th</a:t>
            </a:r>
            <a:r>
              <a:rPr lang="en-GB" sz="1200" kern="1200" baseline="0" dirty="0" smtClean="0">
                <a:solidFill>
                  <a:schemeClr val="tx1"/>
                </a:solidFill>
                <a:effectLst/>
                <a:latin typeface="Times" charset="0"/>
                <a:ea typeface="MS PGothic" pitchFamily="34" charset="-128"/>
                <a:cs typeface="+mn-cs"/>
              </a:rPr>
              <a:t> June can be used for the review of evidence.</a:t>
            </a:r>
            <a:endParaRPr lang="en-GB" sz="1200" kern="1200" dirty="0" smtClean="0">
              <a:solidFill>
                <a:schemeClr val="tx1"/>
              </a:solidFill>
              <a:effectLst/>
              <a:latin typeface="Times" charset="0"/>
              <a:ea typeface="MS PGothic" pitchFamily="34" charset="-128"/>
              <a:cs typeface="+mn-cs"/>
            </a:endParaRPr>
          </a:p>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11</a:t>
            </a:fld>
            <a:endParaRPr lang="en-US"/>
          </a:p>
        </p:txBody>
      </p:sp>
    </p:spTree>
    <p:extLst>
      <p:ext uri="{BB962C8B-B14F-4D97-AF65-F5344CB8AC3E}">
        <p14:creationId xmlns:p14="http://schemas.microsoft.com/office/powerpoint/2010/main" val="1022217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Alread</a:t>
            </a:r>
            <a:r>
              <a:rPr lang="en-GB" baseline="0" dirty="0" smtClean="0"/>
              <a:t>y mentioned ARA and moderation guidance</a:t>
            </a:r>
          </a:p>
          <a:p>
            <a:pPr marL="171450" indent="-171450">
              <a:buFont typeface="Arial" panose="020B0604020202020204" pitchFamily="34" charset="0"/>
              <a:buChar char="•"/>
            </a:pPr>
            <a:r>
              <a:rPr lang="en-GB" baseline="0" dirty="0" smtClean="0"/>
              <a:t>As any new documents are published I will upload these on Infolink and put something in Education Essex</a:t>
            </a:r>
          </a:p>
          <a:p>
            <a:pPr marL="171450" indent="-171450">
              <a:buFont typeface="Arial" panose="020B0604020202020204" pitchFamily="34" charset="0"/>
              <a:buChar char="•"/>
            </a:pPr>
            <a:r>
              <a:rPr lang="en-GB" baseline="0" dirty="0" smtClean="0"/>
              <a:t>They can go on EES for schools website to access information about courses and SALs</a:t>
            </a:r>
          </a:p>
          <a:p>
            <a:pPr marL="171450" indent="-171450">
              <a:buFont typeface="Arial" panose="020B0604020202020204" pitchFamily="34" charset="0"/>
              <a:buChar char="•"/>
            </a:pPr>
            <a:r>
              <a:rPr lang="en-GB" baseline="0" dirty="0" smtClean="0"/>
              <a:t>STA website is useful – they have produced video clips – 2017 changes to statutory assessment; how to apply for early opening of KS2 tests; how to apply for additional time for KS2 tests; how to apply for a timetable variation at KS2</a:t>
            </a:r>
          </a:p>
          <a:p>
            <a:pPr marL="171450" indent="-171450">
              <a:buFont typeface="Arial" panose="020B0604020202020204" pitchFamily="34" charset="0"/>
              <a:buChar char="•"/>
            </a:pPr>
            <a:r>
              <a:rPr lang="en-GB" baseline="0" dirty="0" smtClean="0"/>
              <a:t>STA have produced a weekly update by email every Tuesday during term time that you can sign up to. Otherwise they can access all updates on GOV.UK.</a:t>
            </a:r>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12</a:t>
            </a:fld>
            <a:endParaRPr lang="en-US"/>
          </a:p>
        </p:txBody>
      </p:sp>
    </p:spTree>
    <p:extLst>
      <p:ext uri="{BB962C8B-B14F-4D97-AF65-F5344CB8AC3E}">
        <p14:creationId xmlns:p14="http://schemas.microsoft.com/office/powerpoint/2010/main" val="2820267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Jonathan </a:t>
            </a:r>
            <a:r>
              <a:rPr lang="en-GB" sz="1200" dirty="0" err="1" smtClean="0"/>
              <a:t>Sharples</a:t>
            </a:r>
            <a:r>
              <a:rPr lang="en-GB" sz="1200" dirty="0" smtClean="0"/>
              <a:t> - Works for Endowment Education Trust.</a:t>
            </a:r>
          </a:p>
          <a:p>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There will be two sessions after key note speaker.  One for primary and one for secondary. Primary one is led by Kate Atkins, Outstanding leader of Rossendale School.  She will be sharing materials her school uses to support learning techniques with disadvantaged pupils.</a:t>
            </a:r>
          </a:p>
          <a:p>
            <a:endParaRPr lang="en-GB" dirty="0"/>
          </a:p>
        </p:txBody>
      </p:sp>
      <p:sp>
        <p:nvSpPr>
          <p:cNvPr id="4" name="Slide Number Placeholder 3"/>
          <p:cNvSpPr>
            <a:spLocks noGrp="1"/>
          </p:cNvSpPr>
          <p:nvPr>
            <p:ph type="sldNum" sz="quarter" idx="10"/>
          </p:nvPr>
        </p:nvSpPr>
        <p:spPr/>
        <p:txBody>
          <a:bodyPr/>
          <a:lstStyle/>
          <a:p>
            <a:fld id="{370C7FD3-C297-42F1-BD3A-E2C402F82C85}" type="slidenum">
              <a:rPr lang="en-GB" smtClean="0"/>
              <a:t>13</a:t>
            </a:fld>
            <a:endParaRPr lang="en-GB" dirty="0"/>
          </a:p>
        </p:txBody>
      </p:sp>
    </p:spTree>
    <p:extLst>
      <p:ext uri="{BB962C8B-B14F-4D97-AF65-F5344CB8AC3E}">
        <p14:creationId xmlns:p14="http://schemas.microsoft.com/office/powerpoint/2010/main" val="3378753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Non compliance type issues included: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0" cap="none" spc="0" normalizeH="0" baseline="0" noProof="0" dirty="0" smtClean="0">
                <a:ln>
                  <a:noFill/>
                </a:ln>
                <a:solidFill>
                  <a:srgbClr val="000000"/>
                </a:solidFill>
                <a:effectLst/>
                <a:uLnTx/>
                <a:uFillTx/>
                <a:latin typeface="Arial"/>
                <a:ea typeface="MS PGothic" pitchFamily="34" charset="-128"/>
              </a:rPr>
              <a:t>Statutory policies not on website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0" cap="none" spc="0" normalizeH="0" baseline="0" noProof="0" dirty="0" smtClean="0">
                <a:ln>
                  <a:noFill/>
                </a:ln>
                <a:solidFill>
                  <a:srgbClr val="000000"/>
                </a:solidFill>
                <a:effectLst/>
                <a:uLnTx/>
                <a:uFillTx/>
                <a:latin typeface="Arial"/>
                <a:ea typeface="MS PGothic" pitchFamily="34" charset="-128"/>
              </a:rPr>
              <a:t>CP policy out of date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0" cap="none" spc="0" normalizeH="0" baseline="0" noProof="0" dirty="0" smtClean="0">
                <a:ln>
                  <a:noFill/>
                </a:ln>
                <a:solidFill>
                  <a:srgbClr val="000000"/>
                </a:solidFill>
                <a:effectLst/>
                <a:uLnTx/>
                <a:uFillTx/>
                <a:latin typeface="Arial"/>
                <a:ea typeface="MS PGothic" pitchFamily="34" charset="-128"/>
              </a:rPr>
              <a:t>Site Manager and MDAs training not in date – However, staff were clear verbally on procedures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GB" sz="2000" b="0" i="0" u="none" strike="noStrike" kern="0" cap="none" spc="0" normalizeH="0" baseline="0" noProof="0" dirty="0" smtClean="0">
              <a:ln>
                <a:noFill/>
              </a:ln>
              <a:solidFill>
                <a:srgbClr val="000000"/>
              </a:solidFill>
              <a:effectLst/>
              <a:uLnTx/>
              <a:uFillTx/>
              <a:latin typeface="Arial"/>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GB" sz="2000" b="0" i="0" u="none" strike="noStrike" kern="0" cap="none" spc="0" normalizeH="0" baseline="0" noProof="0" dirty="0" smtClean="0">
              <a:ln>
                <a:noFill/>
              </a:ln>
              <a:solidFill>
                <a:srgbClr val="000000"/>
              </a:solidFill>
              <a:effectLst/>
              <a:uLnTx/>
              <a:uFillTx/>
              <a:latin typeface="Arial"/>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0" cap="none" spc="0" normalizeH="0" baseline="0" noProof="0" dirty="0" smtClean="0">
                <a:ln>
                  <a:noFill/>
                </a:ln>
                <a:solidFill>
                  <a:srgbClr val="000000"/>
                </a:solidFill>
                <a:effectLst/>
                <a:uLnTx/>
                <a:uFillTx/>
                <a:latin typeface="Arial"/>
                <a:ea typeface="MS PGothic" pitchFamily="34" charset="-128"/>
              </a:rPr>
              <a:t>Highlight LA stance that a school facing a category due to failings in safeguarding would not be defended at inspection.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GB" sz="2000" b="0" i="0" u="none" strike="noStrike" kern="0" cap="none" spc="0" normalizeH="0" baseline="0" noProof="0" dirty="0" smtClean="0">
              <a:ln>
                <a:noFill/>
              </a:ln>
              <a:solidFill>
                <a:srgbClr val="000000"/>
              </a:solidFill>
              <a:effectLst/>
              <a:uLnTx/>
              <a:uFillTx/>
              <a:latin typeface="Arial"/>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0" cap="none" spc="0" normalizeH="0" baseline="0" noProof="0" dirty="0" smtClean="0">
                <a:ln>
                  <a:noFill/>
                </a:ln>
                <a:solidFill>
                  <a:srgbClr val="000000"/>
                </a:solidFill>
                <a:effectLst/>
                <a:uLnTx/>
                <a:uFillTx/>
                <a:latin typeface="Arial"/>
                <a:ea typeface="MS PGothic" pitchFamily="34" charset="-128"/>
              </a:rPr>
              <a:t>Highlight checks that HR can carry out in relation to personnel and SCR if needed.</a:t>
            </a:r>
          </a:p>
          <a:p>
            <a:endParaRPr lang="en-GB" dirty="0"/>
          </a:p>
        </p:txBody>
      </p:sp>
      <p:sp>
        <p:nvSpPr>
          <p:cNvPr id="4" name="Slide Number Placeholder 3"/>
          <p:cNvSpPr>
            <a:spLocks noGrp="1"/>
          </p:cNvSpPr>
          <p:nvPr>
            <p:ph type="sldNum" sz="quarter" idx="10"/>
          </p:nvPr>
        </p:nvSpPr>
        <p:spPr/>
        <p:txBody>
          <a:bodyPr/>
          <a:lstStyle/>
          <a:p>
            <a:fld id="{370C7FD3-C297-42F1-BD3A-E2C402F82C85}" type="slidenum">
              <a:rPr lang="en-GB" smtClean="0"/>
              <a:t>2</a:t>
            </a:fld>
            <a:endParaRPr lang="en-GB" dirty="0"/>
          </a:p>
        </p:txBody>
      </p:sp>
    </p:spTree>
    <p:extLst>
      <p:ext uri="{BB962C8B-B14F-4D97-AF65-F5344CB8AC3E}">
        <p14:creationId xmlns:p14="http://schemas.microsoft.com/office/powerpoint/2010/main" val="349422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with audience that these issues are due to be raised by</a:t>
            </a:r>
            <a:r>
              <a:rPr lang="en-GB" baseline="0" dirty="0" smtClean="0"/>
              <a:t> Clare with Prue Raynor at her next scheduled meeting/visit to Essex.</a:t>
            </a:r>
            <a:endParaRPr lang="en-GB" dirty="0"/>
          </a:p>
        </p:txBody>
      </p:sp>
      <p:sp>
        <p:nvSpPr>
          <p:cNvPr id="4" name="Slide Number Placeholder 3"/>
          <p:cNvSpPr>
            <a:spLocks noGrp="1"/>
          </p:cNvSpPr>
          <p:nvPr>
            <p:ph type="sldNum" sz="quarter" idx="10"/>
          </p:nvPr>
        </p:nvSpPr>
        <p:spPr/>
        <p:txBody>
          <a:bodyPr/>
          <a:lstStyle/>
          <a:p>
            <a:fld id="{370C7FD3-C297-42F1-BD3A-E2C402F82C85}" type="slidenum">
              <a:rPr lang="en-GB" smtClean="0"/>
              <a:t>4</a:t>
            </a:fld>
            <a:endParaRPr lang="en-GB" dirty="0"/>
          </a:p>
        </p:txBody>
      </p:sp>
    </p:spTree>
    <p:extLst>
      <p:ext uri="{BB962C8B-B14F-4D97-AF65-F5344CB8AC3E}">
        <p14:creationId xmlns:p14="http://schemas.microsoft.com/office/powerpoint/2010/main" val="1962302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Not so far in Essex.  However,</a:t>
            </a:r>
            <a:r>
              <a:rPr lang="en-GB" baseline="0" dirty="0" smtClean="0"/>
              <a:t> all schools should remain mindful that this could change.</a:t>
            </a:r>
          </a:p>
          <a:p>
            <a:pPr marL="0" indent="0">
              <a:buNone/>
            </a:pPr>
            <a:r>
              <a:rPr lang="en-GB" baseline="0" dirty="0" smtClean="0"/>
              <a:t>Note that when a school is inspected if Ofsted have received a complaint within a given time frame before the inspection then the HMI or Lead Inspector is required to follow this through to check that the school has been compliant in dealing with this and that there are no outstanding issues.</a:t>
            </a:r>
          </a:p>
          <a:p>
            <a:pPr marL="0" indent="0">
              <a:buNone/>
            </a:pPr>
            <a:endParaRPr lang="en-GB" baseline="0" dirty="0" smtClean="0"/>
          </a:p>
          <a:p>
            <a:pPr marL="228600" indent="-228600">
              <a:buAutoNum type="arabicPeriod" startAt="2"/>
            </a:pPr>
            <a:r>
              <a:rPr lang="en-GB" baseline="0" dirty="0" smtClean="0"/>
              <a:t>To date this again has not happened in Essex.  Important that the school keeps accurate logs of complaints and how they have been resolved with any substituting evidence.</a:t>
            </a:r>
          </a:p>
          <a:p>
            <a:pPr marL="0" indent="0">
              <a:buNone/>
            </a:pPr>
            <a:r>
              <a:rPr lang="en-GB" baseline="0" dirty="0" smtClean="0"/>
              <a:t>Encourage use of complaints policy and seriously consider having a section to deal with vexatious complainants.</a:t>
            </a:r>
          </a:p>
          <a:p>
            <a:pPr marL="0" indent="0">
              <a:buNone/>
            </a:pPr>
            <a:endParaRPr lang="en-GB" baseline="0" dirty="0" smtClean="0"/>
          </a:p>
          <a:p>
            <a:pPr marL="0" indent="0">
              <a:buNone/>
            </a:pPr>
            <a:r>
              <a:rPr lang="en-GB" baseline="0" dirty="0" smtClean="0"/>
              <a:t>3.  No, the LA are not informed by Ofsted when they close a complaint.</a:t>
            </a:r>
            <a:endParaRPr lang="en-GB" dirty="0"/>
          </a:p>
        </p:txBody>
      </p:sp>
      <p:sp>
        <p:nvSpPr>
          <p:cNvPr id="4" name="Slide Number Placeholder 3"/>
          <p:cNvSpPr>
            <a:spLocks noGrp="1"/>
          </p:cNvSpPr>
          <p:nvPr>
            <p:ph type="sldNum" sz="quarter" idx="10"/>
          </p:nvPr>
        </p:nvSpPr>
        <p:spPr/>
        <p:txBody>
          <a:bodyPr/>
          <a:lstStyle/>
          <a:p>
            <a:fld id="{370C7FD3-C297-42F1-BD3A-E2C402F82C85}" type="slidenum">
              <a:rPr lang="en-GB" smtClean="0"/>
              <a:t>5</a:t>
            </a:fld>
            <a:endParaRPr lang="en-GB" dirty="0"/>
          </a:p>
        </p:txBody>
      </p:sp>
    </p:spTree>
    <p:extLst>
      <p:ext uri="{BB962C8B-B14F-4D97-AF65-F5344CB8AC3E}">
        <p14:creationId xmlns:p14="http://schemas.microsoft.com/office/powerpoint/2010/main" val="3182536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fld id="{E9B5BC5E-CE2F-4226-B5F4-00F815C1CEAD}" type="slidenum">
              <a:rPr lang="en-US" altLang="en-US" sz="1200">
                <a:solidFill>
                  <a:prstClr val="black"/>
                </a:solidFill>
              </a:rPr>
              <a:pPr/>
              <a:t>6</a:t>
            </a:fld>
            <a:endParaRPr lang="en-US" altLang="en-US" sz="1200" dirty="0">
              <a:solidFill>
                <a:prstClr val="black"/>
              </a:solidFill>
            </a:endParaRPr>
          </a:p>
        </p:txBody>
      </p:sp>
    </p:spTree>
    <p:extLst>
      <p:ext uri="{BB962C8B-B14F-4D97-AF65-F5344CB8AC3E}">
        <p14:creationId xmlns:p14="http://schemas.microsoft.com/office/powerpoint/2010/main" val="491539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Evaluation summaries of KS1 and KS2 moderation for 2016 are on Essex Schools Infolink – Data and Standards – Statutory Assessment</a:t>
            </a:r>
          </a:p>
          <a:p>
            <a:endParaRPr lang="en-GB" baseline="0" dirty="0" smtClean="0"/>
          </a:p>
          <a:p>
            <a:r>
              <a:rPr lang="en-GB" baseline="0" dirty="0" smtClean="0"/>
              <a:t>I cannot get any more information about changes that what is here!</a:t>
            </a:r>
          </a:p>
          <a:p>
            <a:endParaRPr lang="en-GB" baseline="0" dirty="0" smtClean="0"/>
          </a:p>
          <a:p>
            <a:r>
              <a:rPr lang="en-GB" baseline="0" dirty="0" smtClean="0"/>
              <a:t>KS1 104 schools were moderated so depending on the size of the well over 400 children would have been moderated for each subject. The percentage of teacher assessment levels that were amended as a result of discussion between the moderator and teacher were 9% reading, 20% writing and 12% maths. More changes (5%) were made to judgements in writing in 2016 when compared to 2015 and 2% more changes in maths. However some of the changes in writing were where schools needed to just gather evidence for one part of the statement; for example using sentences in different forms in their writing (statements, questions, exclamations and commands). Some of these children would have then been judged at the original standard by the time the data was submitted to the LA.</a:t>
            </a:r>
          </a:p>
          <a:p>
            <a:endParaRPr lang="en-GB" baseline="0" dirty="0" smtClean="0"/>
          </a:p>
          <a:p>
            <a:r>
              <a:rPr lang="en-GB" baseline="0" dirty="0" smtClean="0"/>
              <a:t>KS2 107 schools were moderated, about 600 pupils. 11% of judgements were changed. 4.9% (30 pupils) were moved up a standard and 6.4% (39 pupils) were moved down a standard.</a:t>
            </a:r>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7</a:t>
            </a:fld>
            <a:endParaRPr lang="en-US"/>
          </a:p>
        </p:txBody>
      </p:sp>
    </p:spTree>
    <p:extLst>
      <p:ext uri="{BB962C8B-B14F-4D97-AF65-F5344CB8AC3E}">
        <p14:creationId xmlns:p14="http://schemas.microsoft.com/office/powerpoint/2010/main" val="1040673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smtClean="0"/>
              <a:t>Background</a:t>
            </a:r>
            <a:r>
              <a:rPr lang="en-GB" dirty="0" smtClean="0"/>
              <a:t> Secretary</a:t>
            </a:r>
            <a:r>
              <a:rPr lang="en-GB" baseline="0" dirty="0" smtClean="0"/>
              <a:t> of state has confirmed n</a:t>
            </a:r>
            <a:r>
              <a:rPr lang="en-US" sz="900" kern="1200" dirty="0" smtClean="0">
                <a:solidFill>
                  <a:schemeClr val="tx1"/>
                </a:solidFill>
                <a:latin typeface="Times" charset="0"/>
                <a:ea typeface="MS PGothic" pitchFamily="34" charset="-128"/>
                <a:cs typeface="+mn-cs"/>
              </a:rPr>
              <a:t>o significant changes will be introduced to testing or assessment before the 2018 to 2019 academic year.</a:t>
            </a:r>
          </a:p>
          <a:p>
            <a:r>
              <a:rPr lang="en-GB" dirty="0" smtClean="0"/>
              <a:t>There</a:t>
            </a:r>
            <a:r>
              <a:rPr lang="en-GB" baseline="0" dirty="0" smtClean="0"/>
              <a:t> are just a couple of small changes this year. T</a:t>
            </a:r>
            <a:r>
              <a:rPr lang="en-GB" sz="1200" kern="1200" dirty="0" smtClean="0">
                <a:solidFill>
                  <a:schemeClr val="tx1"/>
                </a:solidFill>
                <a:effectLst/>
                <a:latin typeface="Times" charset="0"/>
                <a:ea typeface="MS PGothic" pitchFamily="34" charset="-128"/>
                <a:cs typeface="+mn-cs"/>
              </a:rPr>
              <a:t>he KS1 English grammar, punctuation and spelling test will remain optional for 2017 and materials will only be available as downloads from NCA tools.  At KS2 new attendance register codes have been introduced to replace the T code.</a:t>
            </a:r>
            <a:r>
              <a:rPr lang="en-GB" sz="1200" kern="1200" baseline="0" dirty="0" smtClean="0">
                <a:solidFill>
                  <a:schemeClr val="tx1"/>
                </a:solidFill>
                <a:effectLst/>
                <a:latin typeface="Times" charset="0"/>
                <a:ea typeface="MS PGothic" pitchFamily="34" charset="-128"/>
                <a:cs typeface="+mn-cs"/>
              </a:rPr>
              <a:t> </a:t>
            </a:r>
            <a:r>
              <a:rPr lang="en-GB" sz="1200" b="1" i="0" u="none" strike="noStrike" kern="1200" baseline="0" dirty="0" smtClean="0">
                <a:solidFill>
                  <a:schemeClr val="tx1"/>
                </a:solidFill>
                <a:latin typeface="Times" charset="0"/>
                <a:ea typeface="MS PGothic" pitchFamily="34" charset="-128"/>
                <a:cs typeface="+mn-cs"/>
              </a:rPr>
              <a:t>U </a:t>
            </a:r>
            <a:r>
              <a:rPr lang="en-GB" sz="1200" b="0" i="0" u="none" strike="noStrike" kern="1200" baseline="0" dirty="0" smtClean="0">
                <a:solidFill>
                  <a:schemeClr val="tx1"/>
                </a:solidFill>
                <a:latin typeface="Times" charset="0"/>
                <a:ea typeface="MS PGothic" pitchFamily="34" charset="-128"/>
                <a:cs typeface="+mn-cs"/>
              </a:rPr>
              <a:t>for a pupil that is working at the standard of the tests but is unable to access them; </a:t>
            </a:r>
            <a:r>
              <a:rPr lang="en-GB" sz="1200" b="1" i="0" u="none" strike="noStrike" kern="1200" baseline="0" dirty="0" smtClean="0">
                <a:solidFill>
                  <a:schemeClr val="tx1"/>
                </a:solidFill>
                <a:latin typeface="Times" charset="0"/>
                <a:ea typeface="MS PGothic" pitchFamily="34" charset="-128"/>
                <a:cs typeface="+mn-cs"/>
              </a:rPr>
              <a:t>J </a:t>
            </a:r>
            <a:r>
              <a:rPr lang="en-GB" sz="1200" b="0" i="0" u="none" strike="noStrike" kern="1200" baseline="0" dirty="0" smtClean="0">
                <a:solidFill>
                  <a:schemeClr val="tx1"/>
                </a:solidFill>
                <a:latin typeface="Times" charset="0"/>
                <a:ea typeface="MS PGothic" pitchFamily="34" charset="-128"/>
                <a:cs typeface="+mn-cs"/>
              </a:rPr>
              <a:t>for a pupil that has recently arrived and there hasn’t been sufficient time to determine their abilities.</a:t>
            </a:r>
          </a:p>
          <a:p>
            <a:endParaRPr lang="en-GB" sz="1200" kern="1200" dirty="0" smtClean="0">
              <a:solidFill>
                <a:schemeClr val="tx1"/>
              </a:solidFill>
              <a:effectLst/>
              <a:latin typeface="Times" charset="0"/>
              <a:ea typeface="MS PGothic" pitchFamily="34" charset="-128"/>
              <a:cs typeface="+mn-cs"/>
            </a:endParaRPr>
          </a:p>
          <a:p>
            <a:r>
              <a:rPr lang="en-GB" sz="1200" b="0" i="0" u="none" strike="noStrike" kern="1200" baseline="0" dirty="0" smtClean="0">
                <a:solidFill>
                  <a:schemeClr val="tx1"/>
                </a:solidFill>
                <a:latin typeface="Times" charset="0"/>
                <a:ea typeface="MS PGothic" pitchFamily="34" charset="-128"/>
                <a:cs typeface="+mn-cs"/>
              </a:rPr>
              <a:t>They still intend to introduce a maths multiplication test but not before 2018 – 2019 academic year at the earliest</a:t>
            </a:r>
          </a:p>
          <a:p>
            <a:endParaRPr lang="en-GB" sz="1200" kern="1200" dirty="0" smtClean="0">
              <a:solidFill>
                <a:schemeClr val="tx1"/>
              </a:solidFill>
              <a:effectLst/>
              <a:latin typeface="Times" charset="0"/>
              <a:ea typeface="MS PGothic" pitchFamily="34" charset="-128"/>
              <a:cs typeface="+mn-cs"/>
            </a:endParaRPr>
          </a:p>
          <a:p>
            <a:r>
              <a:rPr lang="en-GB" sz="1200" kern="1200" dirty="0" smtClean="0">
                <a:solidFill>
                  <a:schemeClr val="tx1"/>
                </a:solidFill>
                <a:effectLst/>
                <a:latin typeface="Times" charset="0"/>
                <a:ea typeface="MS PGothic" pitchFamily="34" charset="-128"/>
                <a:cs typeface="+mn-cs"/>
              </a:rPr>
              <a:t>A consultation on primary assessment and the implications for accountability has been announced which will cover issues including the best starting point to measure the progress that children make in primary school and the role and operation of teacher assessment</a:t>
            </a:r>
            <a:r>
              <a:rPr lang="en-GB" sz="1200" kern="1200" baseline="0" dirty="0" smtClean="0">
                <a:solidFill>
                  <a:schemeClr val="tx1"/>
                </a:solidFill>
                <a:effectLst/>
                <a:latin typeface="Times" charset="0"/>
                <a:ea typeface="MS PGothic" pitchFamily="34" charset="-128"/>
                <a:cs typeface="+mn-cs"/>
              </a:rPr>
              <a:t> – I haven’t seen anything yet.</a:t>
            </a:r>
          </a:p>
          <a:p>
            <a:endParaRPr lang="en-GB" sz="1200" kern="1200" baseline="0" dirty="0" smtClean="0">
              <a:solidFill>
                <a:schemeClr val="tx1"/>
              </a:solidFill>
              <a:effectLst/>
              <a:latin typeface="Times" charset="0"/>
              <a:ea typeface="MS PGothic" pitchFamily="34" charset="-128"/>
              <a:cs typeface="+mn-cs"/>
            </a:endParaRPr>
          </a:p>
          <a:p>
            <a:r>
              <a:rPr lang="en-GB" sz="1200" b="1" kern="1200" baseline="0" dirty="0" smtClean="0">
                <a:solidFill>
                  <a:schemeClr val="tx1"/>
                </a:solidFill>
                <a:effectLst/>
                <a:latin typeface="Times" charset="0"/>
                <a:ea typeface="MS PGothic" pitchFamily="34" charset="-128"/>
                <a:cs typeface="+mn-cs"/>
              </a:rPr>
              <a:t>EYFS</a:t>
            </a:r>
            <a:r>
              <a:rPr lang="en-GB" sz="1200" kern="1200" baseline="0" dirty="0" smtClean="0">
                <a:solidFill>
                  <a:schemeClr val="tx1"/>
                </a:solidFill>
                <a:effectLst/>
                <a:latin typeface="Times" charset="0"/>
                <a:ea typeface="MS PGothic" pitchFamily="34" charset="-128"/>
                <a:cs typeface="+mn-cs"/>
              </a:rPr>
              <a:t> – The 75% schools who are not receiving an external moderation visit do not have to attend a training and agreement trialling meeting in the summer term this year – a change to last year. EYFS team will place an article in Education Essex and put something on Infolink.</a:t>
            </a:r>
          </a:p>
          <a:p>
            <a:endParaRPr lang="en-GB" sz="1200" kern="1200" baseline="0" dirty="0" smtClean="0">
              <a:solidFill>
                <a:schemeClr val="tx1"/>
              </a:solidFill>
              <a:effectLst/>
              <a:latin typeface="Times" charset="0"/>
              <a:ea typeface="MS PGothic" pitchFamily="34" charset="-128"/>
              <a:cs typeface="+mn-cs"/>
            </a:endParaRPr>
          </a:p>
          <a:p>
            <a:r>
              <a:rPr lang="en-GB" sz="1200" b="1" kern="1200" baseline="0" dirty="0" smtClean="0">
                <a:solidFill>
                  <a:schemeClr val="tx1"/>
                </a:solidFill>
                <a:effectLst/>
                <a:latin typeface="Times" charset="0"/>
                <a:ea typeface="MS PGothic" pitchFamily="34" charset="-128"/>
                <a:cs typeface="+mn-cs"/>
              </a:rPr>
              <a:t>Phonics</a:t>
            </a:r>
            <a:r>
              <a:rPr lang="en-GB" sz="1200" kern="1200" baseline="0" dirty="0" smtClean="0">
                <a:solidFill>
                  <a:schemeClr val="tx1"/>
                </a:solidFill>
                <a:effectLst/>
                <a:latin typeface="Times" charset="0"/>
                <a:ea typeface="MS PGothic" pitchFamily="34" charset="-128"/>
                <a:cs typeface="+mn-cs"/>
              </a:rPr>
              <a:t> – Spot checks will be carried out in 10% of schools and we will be writing to schools to ask when they will be administering the check so we can plan a timetable. Any pupil absent during the phonic spot check week can take the check in the following week.</a:t>
            </a:r>
          </a:p>
          <a:p>
            <a:endParaRPr lang="en-GB" sz="1200" kern="1200" baseline="0" dirty="0" smtClean="0">
              <a:solidFill>
                <a:schemeClr val="tx1"/>
              </a:solidFill>
              <a:effectLst/>
              <a:latin typeface="Times" charset="0"/>
              <a:ea typeface="MS PGothic" pitchFamily="34" charset="-128"/>
              <a:cs typeface="+mn-cs"/>
            </a:endParaRPr>
          </a:p>
          <a:p>
            <a:r>
              <a:rPr lang="en-GB" sz="1200" kern="1200" baseline="0" dirty="0" smtClean="0">
                <a:solidFill>
                  <a:schemeClr val="tx1"/>
                </a:solidFill>
                <a:effectLst/>
                <a:latin typeface="Times" charset="0"/>
                <a:ea typeface="MS PGothic" pitchFamily="34" charset="-128"/>
                <a:cs typeface="+mn-cs"/>
              </a:rPr>
              <a:t> </a:t>
            </a:r>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8</a:t>
            </a:fld>
            <a:endParaRPr lang="en-US"/>
          </a:p>
        </p:txBody>
      </p:sp>
    </p:spTree>
    <p:extLst>
      <p:ext uri="{BB962C8B-B14F-4D97-AF65-F5344CB8AC3E}">
        <p14:creationId xmlns:p14="http://schemas.microsoft.com/office/powerpoint/2010/main" val="360322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is one single amendment to the i</a:t>
            </a:r>
            <a:r>
              <a:rPr lang="en-GB" dirty="0" smtClean="0"/>
              <a:t>nterim assessment frameworks to</a:t>
            </a:r>
            <a:r>
              <a:rPr lang="en-GB" baseline="0" dirty="0" smtClean="0"/>
              <a:t> make guidance on assessing pupils with physical disabilities or sensory impairment clearer.</a:t>
            </a:r>
          </a:p>
          <a:p>
            <a:r>
              <a:rPr lang="en-GB" sz="1200" b="0" i="0" u="none" strike="noStrike" kern="1200" baseline="0" dirty="0" smtClean="0">
                <a:solidFill>
                  <a:schemeClr val="tx1"/>
                </a:solidFill>
                <a:latin typeface="Times" charset="0"/>
                <a:ea typeface="MS PGothic" pitchFamily="34" charset="-128"/>
                <a:cs typeface="+mn-cs"/>
              </a:rPr>
              <a:t>Schools should be familiar with ARA and moderation guidance – downloadable from STA website or just google the name. Moderation guidance very useful as it gives clear guidance on the external moderation visit, responsibilities of LA and additional guidance for writing. Will go into more detail on the next slide about moderation itself</a:t>
            </a:r>
          </a:p>
          <a:p>
            <a:r>
              <a:rPr lang="en-GB" sz="1200" b="1" i="0" u="none" strike="noStrike" kern="1200" baseline="0" dirty="0" smtClean="0">
                <a:solidFill>
                  <a:schemeClr val="tx1"/>
                </a:solidFill>
                <a:latin typeface="Times" charset="0"/>
                <a:ea typeface="MS PGothic" pitchFamily="34" charset="-128"/>
                <a:cs typeface="+mn-cs"/>
              </a:rPr>
              <a:t> </a:t>
            </a:r>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9</a:t>
            </a:fld>
            <a:endParaRPr lang="en-US"/>
          </a:p>
        </p:txBody>
      </p:sp>
    </p:spTree>
    <p:extLst>
      <p:ext uri="{BB962C8B-B14F-4D97-AF65-F5344CB8AC3E}">
        <p14:creationId xmlns:p14="http://schemas.microsoft.com/office/powerpoint/2010/main" val="3149656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Changes to moderation</a:t>
            </a:r>
            <a:r>
              <a:rPr lang="en-GB" baseline="0" dirty="0" smtClean="0"/>
              <a:t> are all taken from the external moderation guidance. This is statutory guidance that has been produced by STA following a review of external moderation last year. Arrangement outside of this guidance are by local agreement only and must be clearly stated as non statutory.</a:t>
            </a:r>
          </a:p>
          <a:p>
            <a:endParaRPr lang="en-GB" baseline="0" dirty="0" smtClean="0"/>
          </a:p>
          <a:p>
            <a:r>
              <a:rPr lang="en-GB" baseline="0" dirty="0" smtClean="0"/>
              <a:t>Schools will be notified week beginning 22</a:t>
            </a:r>
            <a:r>
              <a:rPr lang="en-GB" baseline="30000" dirty="0" smtClean="0"/>
              <a:t>nd</a:t>
            </a:r>
            <a:r>
              <a:rPr lang="en-GB" baseline="0" dirty="0" smtClean="0"/>
              <a:t> May of the visit and when the moderator contacts the schools to arrange the moderation visit they will notify the school who will be attending. If there is more than one moderator we will let the school know. It would be because it is a large school or we are undertaking shadow of quality assurance visits.</a:t>
            </a:r>
          </a:p>
          <a:p>
            <a:endParaRPr lang="en-GB" baseline="0" dirty="0" smtClean="0"/>
          </a:p>
          <a:p>
            <a:r>
              <a:rPr lang="en-GB" baseline="0" dirty="0" smtClean="0"/>
              <a:t>We have never done this – key message is that evidence should come from normal classroom practice across the curriculum and at KS1 the tests. Teachers should not set specific tasks to generate evidence for a moderation.</a:t>
            </a:r>
          </a:p>
          <a:p>
            <a:endParaRPr lang="en-GB" baseline="0" dirty="0" smtClean="0"/>
          </a:p>
          <a:p>
            <a:r>
              <a:rPr lang="en-GB" baseline="0" dirty="0" smtClean="0"/>
              <a:t>When we write to schools we will not be asking them for their data but if the school wishes to send their moderator their data they can do so 48 hours before the visit. The moderator will then let the school know who they would like to moderate 24 hours before the visit otherwise they will choose the children when they arrive at the school for the actual visit. At KS1 in a one form entry school we moderate 3 children for reading, writing and maths. It will be 3 different children for each subject across the range of standards from the interim assessment framework. It does not include children working within the pre-key stage standards. In a two form 6 children and after that 10% of the cohort. At KS2 it is 5 children across the range of standards for writing in a one form entry. So in a two form entry it would be 10 children and after than 15% of the cohort.</a:t>
            </a:r>
          </a:p>
          <a:p>
            <a:endParaRPr lang="en-GB" baseline="0" dirty="0" smtClean="0"/>
          </a:p>
          <a:p>
            <a:r>
              <a:rPr lang="en-GB" baseline="0" dirty="0" smtClean="0"/>
              <a:t>Schools don’t have to produce evidence for the preceding standard as it is assumed that they will have evidence for these</a:t>
            </a:r>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10</a:t>
            </a:fld>
            <a:endParaRPr lang="en-US"/>
          </a:p>
        </p:txBody>
      </p:sp>
    </p:spTree>
    <p:extLst>
      <p:ext uri="{BB962C8B-B14F-4D97-AF65-F5344CB8AC3E}">
        <p14:creationId xmlns:p14="http://schemas.microsoft.com/office/powerpoint/2010/main" val="522142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6400800" y="41910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eaLnBrk="0" fontAlgn="base" hangingPunct="0">
              <a:spcBef>
                <a:spcPct val="50000"/>
              </a:spcBef>
              <a:spcAft>
                <a:spcPct val="0"/>
              </a:spcAft>
            </a:pPr>
            <a:endParaRPr lang="en-GB" altLang="en-US" dirty="0">
              <a:solidFill>
                <a:srgbClr val="000000"/>
              </a:solidFill>
            </a:endParaRPr>
          </a:p>
        </p:txBody>
      </p:sp>
      <p:sp>
        <p:nvSpPr>
          <p:cNvPr id="7171" name="Rectangle 3"/>
          <p:cNvSpPr>
            <a:spLocks noGrp="1" noChangeArrowheads="1"/>
          </p:cNvSpPr>
          <p:nvPr>
            <p:ph type="ctrTitle"/>
          </p:nvPr>
        </p:nvSpPr>
        <p:spPr>
          <a:xfrm>
            <a:off x="685800" y="1752600"/>
            <a:ext cx="7772400" cy="1143000"/>
          </a:xfrm>
        </p:spPr>
        <p:txBody>
          <a:bodyPr/>
          <a:lstStyle>
            <a:lvl1pPr>
              <a:defRPr sz="3700"/>
            </a:lvl1pPr>
          </a:lstStyle>
          <a:p>
            <a:pPr lvl="0"/>
            <a:r>
              <a:rPr lang="en-US" noProof="0" smtClean="0"/>
              <a:t>Click to edit Master title style</a:t>
            </a:r>
          </a:p>
        </p:txBody>
      </p:sp>
      <p:sp>
        <p:nvSpPr>
          <p:cNvPr id="7172" name="Rectangle 4"/>
          <p:cNvSpPr>
            <a:spLocks noGrp="1" noChangeArrowheads="1"/>
          </p:cNvSpPr>
          <p:nvPr>
            <p:ph type="subTitle" idx="1"/>
          </p:nvPr>
        </p:nvSpPr>
        <p:spPr>
          <a:xfrm>
            <a:off x="685800" y="3124200"/>
            <a:ext cx="7772400" cy="1447800"/>
          </a:xfrm>
        </p:spPr>
        <p:txBody>
          <a:bodyPr/>
          <a:lstStyle>
            <a:lvl1pPr marL="0" indent="0">
              <a:buFontTx/>
              <a:buNone/>
              <a:defRPr sz="2200"/>
            </a:lvl1pPr>
          </a:lstStyle>
          <a:p>
            <a:pPr lvl="0"/>
            <a:r>
              <a:rPr lang="en-US" noProof="0" smtClean="0"/>
              <a:t>Click to edit Master subtitle style</a:t>
            </a:r>
          </a:p>
        </p:txBody>
      </p:sp>
    </p:spTree>
    <p:extLst>
      <p:ext uri="{BB962C8B-B14F-4D97-AF65-F5344CB8AC3E}">
        <p14:creationId xmlns:p14="http://schemas.microsoft.com/office/powerpoint/2010/main" val="162513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30"/>
          <p:cNvSpPr>
            <a:spLocks noGrp="1" noChangeArrowheads="1"/>
          </p:cNvSpPr>
          <p:nvPr>
            <p:ph type="sldNum" sz="quarter" idx="10"/>
          </p:nvPr>
        </p:nvSpPr>
        <p:spPr/>
        <p:txBody>
          <a:bodyPr/>
          <a:lstStyle>
            <a:lvl1pPr>
              <a:defRPr/>
            </a:lvl1pPr>
          </a:lstStyle>
          <a:p>
            <a:fld id="{3AC9405D-27BB-467B-92B4-84D4773666A9}"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182347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143000"/>
            <a:ext cx="1962150" cy="47244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85800" y="1143000"/>
            <a:ext cx="5734050" cy="4724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30"/>
          <p:cNvSpPr>
            <a:spLocks noGrp="1" noChangeArrowheads="1"/>
          </p:cNvSpPr>
          <p:nvPr>
            <p:ph type="sldNum" sz="quarter" idx="10"/>
          </p:nvPr>
        </p:nvSpPr>
        <p:spPr/>
        <p:txBody>
          <a:bodyPr/>
          <a:lstStyle>
            <a:lvl1pPr>
              <a:defRPr/>
            </a:lvl1pPr>
          </a:lstStyle>
          <a:p>
            <a:fld id="{1892C8D5-3CFF-47FB-8AA1-C95EAF1AE6E7}"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220824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685800" y="2438400"/>
            <a:ext cx="3848100" cy="3429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86300" y="2438400"/>
            <a:ext cx="3848100" cy="3429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30"/>
          <p:cNvSpPr>
            <a:spLocks noGrp="1" noChangeArrowheads="1"/>
          </p:cNvSpPr>
          <p:nvPr>
            <p:ph type="sldNum" sz="quarter" idx="10"/>
          </p:nvPr>
        </p:nvSpPr>
        <p:spPr/>
        <p:txBody>
          <a:bodyPr/>
          <a:lstStyle>
            <a:lvl1pPr>
              <a:defRPr/>
            </a:lvl1pPr>
          </a:lstStyle>
          <a:p>
            <a:fld id="{46DA4A02-11D3-4EA1-9304-83F452229B3F}"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233346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30"/>
          <p:cNvSpPr>
            <a:spLocks noGrp="1" noChangeArrowheads="1"/>
          </p:cNvSpPr>
          <p:nvPr>
            <p:ph type="sldNum" sz="quarter" idx="10"/>
          </p:nvPr>
        </p:nvSpPr>
        <p:spPr/>
        <p:txBody>
          <a:bodyPr/>
          <a:lstStyle>
            <a:lvl1pPr>
              <a:defRPr/>
            </a:lvl1pPr>
          </a:lstStyle>
          <a:p>
            <a:fld id="{962332C5-ED2B-4310-A7FC-DF922555E308}"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60889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30"/>
          <p:cNvSpPr>
            <a:spLocks noGrp="1" noChangeArrowheads="1"/>
          </p:cNvSpPr>
          <p:nvPr>
            <p:ph type="sldNum" sz="quarter" idx="10"/>
          </p:nvPr>
        </p:nvSpPr>
        <p:spPr/>
        <p:txBody>
          <a:bodyPr/>
          <a:lstStyle>
            <a:lvl1pPr>
              <a:defRPr/>
            </a:lvl1pPr>
          </a:lstStyle>
          <a:p>
            <a:fld id="{26F0D24B-502C-4D87-B878-DCA8C4E4FC5E}"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349119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858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863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30"/>
          <p:cNvSpPr>
            <a:spLocks noGrp="1" noChangeArrowheads="1"/>
          </p:cNvSpPr>
          <p:nvPr>
            <p:ph type="sldNum" sz="quarter" idx="10"/>
          </p:nvPr>
        </p:nvSpPr>
        <p:spPr/>
        <p:txBody>
          <a:bodyPr/>
          <a:lstStyle>
            <a:lvl1pPr>
              <a:defRPr/>
            </a:lvl1pPr>
          </a:lstStyle>
          <a:p>
            <a:fld id="{89531255-B30E-45C9-AC91-95DE1DC5D6FE}"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3485231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30"/>
          <p:cNvSpPr>
            <a:spLocks noGrp="1" noChangeArrowheads="1"/>
          </p:cNvSpPr>
          <p:nvPr>
            <p:ph type="sldNum" sz="quarter" idx="10"/>
          </p:nvPr>
        </p:nvSpPr>
        <p:spPr/>
        <p:txBody>
          <a:bodyPr/>
          <a:lstStyle>
            <a:lvl1pPr>
              <a:defRPr/>
            </a:lvl1pPr>
          </a:lstStyle>
          <a:p>
            <a:fld id="{A52D2ABD-AF7B-41BE-AEB5-66F912ED951B}"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281806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30"/>
          <p:cNvSpPr>
            <a:spLocks noGrp="1" noChangeArrowheads="1"/>
          </p:cNvSpPr>
          <p:nvPr>
            <p:ph type="sldNum" sz="quarter" idx="10"/>
          </p:nvPr>
        </p:nvSpPr>
        <p:spPr/>
        <p:txBody>
          <a:bodyPr/>
          <a:lstStyle>
            <a:lvl1pPr>
              <a:defRPr/>
            </a:lvl1pPr>
          </a:lstStyle>
          <a:p>
            <a:fld id="{4E1EF2F2-5592-4DBF-9899-50DC9A041D56}"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338741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sldNum" sz="quarter" idx="10"/>
          </p:nvPr>
        </p:nvSpPr>
        <p:spPr/>
        <p:txBody>
          <a:bodyPr/>
          <a:lstStyle>
            <a:lvl1pPr>
              <a:defRPr/>
            </a:lvl1pPr>
          </a:lstStyle>
          <a:p>
            <a:fld id="{2D75DD55-414F-4E34-9A13-AC872D472CBD}"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393009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30"/>
          <p:cNvSpPr>
            <a:spLocks noGrp="1" noChangeArrowheads="1"/>
          </p:cNvSpPr>
          <p:nvPr>
            <p:ph type="sldNum" sz="quarter" idx="10"/>
          </p:nvPr>
        </p:nvSpPr>
        <p:spPr/>
        <p:txBody>
          <a:bodyPr/>
          <a:lstStyle>
            <a:lvl1pPr>
              <a:defRPr/>
            </a:lvl1pPr>
          </a:lstStyle>
          <a:p>
            <a:fld id="{5566C368-DDD2-44C7-8962-8CA7C76F47B6}"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398367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30"/>
          <p:cNvSpPr>
            <a:spLocks noGrp="1" noChangeArrowheads="1"/>
          </p:cNvSpPr>
          <p:nvPr>
            <p:ph type="sldNum" sz="quarter" idx="10"/>
          </p:nvPr>
        </p:nvSpPr>
        <p:spPr/>
        <p:txBody>
          <a:bodyPr/>
          <a:lstStyle>
            <a:lvl1pPr>
              <a:defRPr/>
            </a:lvl1pPr>
          </a:lstStyle>
          <a:p>
            <a:fld id="{23CC836E-A05E-4360-B8BC-A59C2E08E15A}" type="slidenum">
              <a:rPr lang="en-US" altLang="en-US">
                <a:solidFill>
                  <a:srgbClr val="D00F44"/>
                </a:solidFill>
              </a:rPr>
              <a:pPr/>
              <a:t>‹#›</a:t>
            </a:fld>
            <a:endParaRPr lang="en-US" altLang="en-US" dirty="0">
              <a:solidFill>
                <a:srgbClr val="000000"/>
              </a:solidFill>
            </a:endParaRPr>
          </a:p>
        </p:txBody>
      </p:sp>
    </p:spTree>
    <p:extLst>
      <p:ext uri="{BB962C8B-B14F-4D97-AF65-F5344CB8AC3E}">
        <p14:creationId xmlns:p14="http://schemas.microsoft.com/office/powerpoint/2010/main" val="240337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ECC ppt back.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143000"/>
            <a:ext cx="784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2438400"/>
            <a:ext cx="7848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Text Box 9"/>
          <p:cNvSpPr txBox="1">
            <a:spLocks noChangeArrowheads="1"/>
          </p:cNvSpPr>
          <p:nvPr userDrawn="1"/>
        </p:nvSpPr>
        <p:spPr bwMode="auto">
          <a:xfrm>
            <a:off x="6400800" y="41910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eaLnBrk="0" fontAlgn="base" hangingPunct="0">
              <a:spcBef>
                <a:spcPct val="50000"/>
              </a:spcBef>
              <a:spcAft>
                <a:spcPct val="0"/>
              </a:spcAft>
            </a:pPr>
            <a:endParaRPr lang="en-GB" altLang="en-US" dirty="0">
              <a:solidFill>
                <a:srgbClr val="000000"/>
              </a:solidFill>
            </a:endParaRPr>
          </a:p>
        </p:txBody>
      </p:sp>
      <p:sp>
        <p:nvSpPr>
          <p:cNvPr id="1054" name="Rectangle 30"/>
          <p:cNvSpPr>
            <a:spLocks noGrp="1" noChangeArrowheads="1"/>
          </p:cNvSpPr>
          <p:nvPr>
            <p:ph type="sldNum" sz="quarter" idx="4"/>
          </p:nvPr>
        </p:nvSpPr>
        <p:spPr bwMode="auto">
          <a:xfrm>
            <a:off x="685800" y="6400800"/>
            <a:ext cx="19050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bg2"/>
                </a:solidFill>
                <a:latin typeface="Arial" pitchFamily="34" charset="0"/>
              </a:defRPr>
            </a:lvl1pPr>
          </a:lstStyle>
          <a:p>
            <a:pPr eaLnBrk="0" fontAlgn="base" hangingPunct="0">
              <a:spcBef>
                <a:spcPct val="0"/>
              </a:spcBef>
              <a:spcAft>
                <a:spcPct val="0"/>
              </a:spcAft>
            </a:pPr>
            <a:fld id="{B608E33C-3E61-4D31-8CF0-38FC5BED3762}" type="slidenum">
              <a:rPr lang="en-US" altLang="en-US">
                <a:solidFill>
                  <a:srgbClr val="D00F44"/>
                </a:solidFill>
              </a:rPr>
              <a:pPr eaLnBrk="0" fontAlgn="base" hangingPunct="0">
                <a:spcBef>
                  <a:spcPct val="0"/>
                </a:spcBef>
                <a:spcAft>
                  <a:spcPct val="0"/>
                </a:spcAft>
              </a:pPr>
              <a:t>‹#›</a:t>
            </a:fld>
            <a:endParaRPr lang="en-US" altLang="en-US" dirty="0">
              <a:solidFill>
                <a:srgbClr val="D00F44"/>
              </a:solidFill>
            </a:endParaRPr>
          </a:p>
        </p:txBody>
      </p:sp>
    </p:spTree>
    <p:extLst>
      <p:ext uri="{BB962C8B-B14F-4D97-AF65-F5344CB8AC3E}">
        <p14:creationId xmlns:p14="http://schemas.microsoft.com/office/powerpoint/2010/main" val="1675977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500">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3500">
          <a:solidFill>
            <a:schemeClr val="tx1"/>
          </a:solidFill>
          <a:latin typeface="Arial" charset="0"/>
          <a:ea typeface="MS PGothic" pitchFamily="34" charset="-128"/>
          <a:cs typeface="MS PGothic" charset="0"/>
        </a:defRPr>
      </a:lvl2pPr>
      <a:lvl3pPr algn="l" rtl="0" eaLnBrk="0" fontAlgn="base" hangingPunct="0">
        <a:spcBef>
          <a:spcPct val="0"/>
        </a:spcBef>
        <a:spcAft>
          <a:spcPct val="0"/>
        </a:spcAft>
        <a:defRPr sz="3500">
          <a:solidFill>
            <a:schemeClr val="tx1"/>
          </a:solidFill>
          <a:latin typeface="Arial" charset="0"/>
          <a:ea typeface="MS PGothic" pitchFamily="34" charset="-128"/>
          <a:cs typeface="MS PGothic" charset="0"/>
        </a:defRPr>
      </a:lvl3pPr>
      <a:lvl4pPr algn="l" rtl="0" eaLnBrk="0" fontAlgn="base" hangingPunct="0">
        <a:spcBef>
          <a:spcPct val="0"/>
        </a:spcBef>
        <a:spcAft>
          <a:spcPct val="0"/>
        </a:spcAft>
        <a:defRPr sz="3500">
          <a:solidFill>
            <a:schemeClr val="tx1"/>
          </a:solidFill>
          <a:latin typeface="Arial" charset="0"/>
          <a:ea typeface="MS PGothic" pitchFamily="34" charset="-128"/>
          <a:cs typeface="MS PGothic" charset="0"/>
        </a:defRPr>
      </a:lvl4pPr>
      <a:lvl5pPr algn="l" rtl="0" eaLnBrk="0" fontAlgn="base" hangingPunct="0">
        <a:spcBef>
          <a:spcPct val="0"/>
        </a:spcBef>
        <a:spcAft>
          <a:spcPct val="0"/>
        </a:spcAft>
        <a:defRPr sz="3500">
          <a:solidFill>
            <a:schemeClr val="tx1"/>
          </a:solidFill>
          <a:latin typeface="Arial" charset="0"/>
          <a:ea typeface="MS PGothic" pitchFamily="34" charset="-128"/>
          <a:cs typeface="MS PGothic" charset="0"/>
        </a:defRPr>
      </a:lvl5pPr>
      <a:lvl6pPr marL="457200" algn="l" rtl="0" fontAlgn="base">
        <a:spcBef>
          <a:spcPct val="0"/>
        </a:spcBef>
        <a:spcAft>
          <a:spcPct val="0"/>
        </a:spcAft>
        <a:defRPr sz="3500">
          <a:solidFill>
            <a:schemeClr val="tx1"/>
          </a:solidFill>
          <a:latin typeface="Arial" charset="0"/>
          <a:ea typeface="ＭＳ Ｐゴシック" charset="0"/>
        </a:defRPr>
      </a:lvl6pPr>
      <a:lvl7pPr marL="914400" algn="l" rtl="0" fontAlgn="base">
        <a:spcBef>
          <a:spcPct val="0"/>
        </a:spcBef>
        <a:spcAft>
          <a:spcPct val="0"/>
        </a:spcAft>
        <a:defRPr sz="3500">
          <a:solidFill>
            <a:schemeClr val="tx1"/>
          </a:solidFill>
          <a:latin typeface="Arial" charset="0"/>
          <a:ea typeface="ＭＳ Ｐゴシック" charset="0"/>
        </a:defRPr>
      </a:lvl7pPr>
      <a:lvl8pPr marL="1371600" algn="l" rtl="0" fontAlgn="base">
        <a:spcBef>
          <a:spcPct val="0"/>
        </a:spcBef>
        <a:spcAft>
          <a:spcPct val="0"/>
        </a:spcAft>
        <a:defRPr sz="3500">
          <a:solidFill>
            <a:schemeClr val="tx1"/>
          </a:solidFill>
          <a:latin typeface="Arial" charset="0"/>
          <a:ea typeface="ＭＳ Ｐゴシック" charset="0"/>
        </a:defRPr>
      </a:lvl8pPr>
      <a:lvl9pPr marL="1828800" algn="l" rtl="0" fontAlgn="base">
        <a:spcBef>
          <a:spcPct val="0"/>
        </a:spcBef>
        <a:spcAft>
          <a:spcPct val="0"/>
        </a:spcAft>
        <a:defRPr sz="3500">
          <a:solidFill>
            <a:schemeClr val="tx1"/>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5621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981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438400" indent="-228600" algn="l" rtl="0" fontAlgn="base">
        <a:spcBef>
          <a:spcPct val="20000"/>
        </a:spcBef>
        <a:spcAft>
          <a:spcPct val="0"/>
        </a:spcAft>
        <a:buChar char="»"/>
        <a:defRPr sz="2000">
          <a:solidFill>
            <a:schemeClr val="tx1"/>
          </a:solidFill>
          <a:latin typeface="+mn-lt"/>
          <a:ea typeface="+mn-ea"/>
        </a:defRPr>
      </a:lvl6pPr>
      <a:lvl7pPr marL="2895600" indent="-228600" algn="l" rtl="0" fontAlgn="base">
        <a:spcBef>
          <a:spcPct val="20000"/>
        </a:spcBef>
        <a:spcAft>
          <a:spcPct val="0"/>
        </a:spcAft>
        <a:buChar char="»"/>
        <a:defRPr sz="2000">
          <a:solidFill>
            <a:schemeClr val="tx1"/>
          </a:solidFill>
          <a:latin typeface="+mn-lt"/>
          <a:ea typeface="+mn-ea"/>
        </a:defRPr>
      </a:lvl7pPr>
      <a:lvl8pPr marL="3352800" indent="-228600" algn="l" rtl="0" fontAlgn="base">
        <a:spcBef>
          <a:spcPct val="20000"/>
        </a:spcBef>
        <a:spcAft>
          <a:spcPct val="0"/>
        </a:spcAft>
        <a:buChar char="»"/>
        <a:defRPr sz="2000">
          <a:solidFill>
            <a:schemeClr val="tx1"/>
          </a:solidFill>
          <a:latin typeface="+mn-lt"/>
          <a:ea typeface="+mn-ea"/>
        </a:defRPr>
      </a:lvl8pPr>
      <a:lvl9pPr marL="38100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827088" y="1916113"/>
            <a:ext cx="7772400" cy="1143000"/>
          </a:xfrm>
        </p:spPr>
        <p:txBody>
          <a:bodyPr/>
          <a:lstStyle/>
          <a:p>
            <a:pPr algn="ctr" eaLnBrk="1" hangingPunct="1"/>
            <a:r>
              <a:rPr lang="en-US" altLang="en-US" sz="4000" dirty="0" smtClean="0"/>
              <a:t>Safeguarding Update Spring 2017</a:t>
            </a:r>
          </a:p>
        </p:txBody>
      </p:sp>
      <p:sp>
        <p:nvSpPr>
          <p:cNvPr id="16386" name="TextBox 1"/>
          <p:cNvSpPr txBox="1">
            <a:spLocks noChangeArrowheads="1"/>
          </p:cNvSpPr>
          <p:nvPr/>
        </p:nvSpPr>
        <p:spPr bwMode="auto">
          <a:xfrm>
            <a:off x="1125538" y="60229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eaLnBrk="0" fontAlgn="base" hangingPunct="0">
              <a:spcBef>
                <a:spcPct val="0"/>
              </a:spcBef>
              <a:spcAft>
                <a:spcPct val="0"/>
              </a:spcAft>
            </a:pPr>
            <a:r>
              <a:rPr lang="en-US" altLang="en-US" dirty="0">
                <a:solidFill>
                  <a:srgbClr val="000000"/>
                </a:solidFill>
              </a:rPr>
              <a:t> </a:t>
            </a:r>
          </a:p>
        </p:txBody>
      </p:sp>
    </p:spTree>
    <p:extLst>
      <p:ext uri="{BB962C8B-B14F-4D97-AF65-F5344CB8AC3E}">
        <p14:creationId xmlns:p14="http://schemas.microsoft.com/office/powerpoint/2010/main" val="1746798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848600" cy="864096"/>
          </a:xfrm>
        </p:spPr>
        <p:txBody>
          <a:bodyPr/>
          <a:lstStyle/>
          <a:p>
            <a:r>
              <a:rPr lang="en-GB" dirty="0" smtClean="0"/>
              <a:t>KS1 and KS2 Moderation visits 2017</a:t>
            </a:r>
            <a:endParaRPr lang="en-GB" dirty="0"/>
          </a:p>
        </p:txBody>
      </p:sp>
      <p:sp>
        <p:nvSpPr>
          <p:cNvPr id="3" name="Content Placeholder 2"/>
          <p:cNvSpPr>
            <a:spLocks noGrp="1"/>
          </p:cNvSpPr>
          <p:nvPr>
            <p:ph idx="1"/>
          </p:nvPr>
        </p:nvSpPr>
        <p:spPr>
          <a:xfrm>
            <a:off x="323528" y="1196752"/>
            <a:ext cx="8496944" cy="4670648"/>
          </a:xfrm>
        </p:spPr>
        <p:txBody>
          <a:bodyPr/>
          <a:lstStyle/>
          <a:p>
            <a:r>
              <a:rPr lang="en-GB" dirty="0" smtClean="0"/>
              <a:t>LAs must give at least 48 hours notice for an external moderation and let the school know who is attending</a:t>
            </a:r>
          </a:p>
          <a:p>
            <a:r>
              <a:rPr lang="en-GB" dirty="0" smtClean="0"/>
              <a:t>LAs must not dictate what schools’ evidence should look like</a:t>
            </a:r>
          </a:p>
          <a:p>
            <a:r>
              <a:rPr lang="en-GB" dirty="0" smtClean="0"/>
              <a:t>STA does not require LAs to ask for pupil data in advance of the visit</a:t>
            </a:r>
          </a:p>
          <a:p>
            <a:r>
              <a:rPr lang="en-GB" dirty="0" smtClean="0"/>
              <a:t>The expectation is that there will only be one LA moderator per visit</a:t>
            </a:r>
          </a:p>
          <a:p>
            <a:r>
              <a:rPr lang="en-GB" dirty="0" smtClean="0"/>
              <a:t>The LA moderator must review the pupil’s work and hold a professional discussion with the teacher</a:t>
            </a:r>
          </a:p>
          <a:p>
            <a:r>
              <a:rPr lang="en-GB" dirty="0" smtClean="0"/>
              <a:t>Pupil’s work must demonstrate attainment in line with all the ‘pupil can’ statements</a:t>
            </a:r>
          </a:p>
          <a:p>
            <a:r>
              <a:rPr lang="en-GB" dirty="0" smtClean="0"/>
              <a:t>LAs may refer to the exemplification materials if guidance is required during the moderation visit. Schools may choose to use them to support teachers making judgements but if they are confident in their judgements there is no requirement to refer to them.</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B6F3EC3-4F54-4141-9820-8C188AFD5A24}" type="slidenum">
              <a:rPr lang="en-US" smtClean="0"/>
              <a:pPr>
                <a:defRPr/>
              </a:pPr>
              <a:t>10</a:t>
            </a:fld>
            <a:endParaRPr lang="en-US">
              <a:solidFill>
                <a:schemeClr val="tx1"/>
              </a:solidFill>
            </a:endParaRPr>
          </a:p>
        </p:txBody>
      </p:sp>
    </p:spTree>
    <p:extLst>
      <p:ext uri="{BB962C8B-B14F-4D97-AF65-F5344CB8AC3E}">
        <p14:creationId xmlns:p14="http://schemas.microsoft.com/office/powerpoint/2010/main" val="3915360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879"/>
            <a:ext cx="7848600" cy="792088"/>
          </a:xfrm>
        </p:spPr>
        <p:txBody>
          <a:bodyPr/>
          <a:lstStyle/>
          <a:p>
            <a:r>
              <a:rPr lang="en-GB" dirty="0"/>
              <a:t>KS1 and KS2 Moderation visits 2017</a:t>
            </a:r>
          </a:p>
        </p:txBody>
      </p:sp>
      <p:sp>
        <p:nvSpPr>
          <p:cNvPr id="3" name="Content Placeholder 2"/>
          <p:cNvSpPr>
            <a:spLocks noGrp="1"/>
          </p:cNvSpPr>
          <p:nvPr>
            <p:ph idx="1"/>
          </p:nvPr>
        </p:nvSpPr>
        <p:spPr>
          <a:xfrm>
            <a:off x="251520" y="836712"/>
            <a:ext cx="8892480" cy="5030688"/>
          </a:xfrm>
        </p:spPr>
        <p:txBody>
          <a:bodyPr/>
          <a:lstStyle/>
          <a:p>
            <a:pPr marL="0" lvl="0" indent="0">
              <a:buNone/>
            </a:pPr>
            <a:r>
              <a:rPr lang="en-GB" dirty="0"/>
              <a:t>At the time of </a:t>
            </a:r>
            <a:r>
              <a:rPr lang="en-GB" dirty="0" smtClean="0"/>
              <a:t>the moderation </a:t>
            </a:r>
            <a:r>
              <a:rPr lang="en-GB" dirty="0"/>
              <a:t>visit, there may be pupils who haven’t met a small number of the ‘pupil can’ statements. If the school and the </a:t>
            </a:r>
            <a:r>
              <a:rPr lang="en-GB" dirty="0" smtClean="0"/>
              <a:t>moderator </a:t>
            </a:r>
            <a:r>
              <a:rPr lang="en-GB" dirty="0"/>
              <a:t>agree that these pupils will be able to consistently demonstrate the relevant knowledge or skills after the external moderation visit, but before the deadline for  </a:t>
            </a:r>
            <a:r>
              <a:rPr lang="en-GB" dirty="0" smtClean="0"/>
              <a:t>data submission </a:t>
            </a:r>
            <a:r>
              <a:rPr lang="en-GB" dirty="0"/>
              <a:t>on 29 </a:t>
            </a:r>
            <a:r>
              <a:rPr lang="en-GB" dirty="0" smtClean="0"/>
              <a:t>June </a:t>
            </a:r>
            <a:r>
              <a:rPr lang="en-GB" dirty="0"/>
              <a:t>the LA can agree to accept additional evidence for the pupils in order to validate the proposed </a:t>
            </a:r>
            <a:r>
              <a:rPr lang="en-GB" dirty="0" smtClean="0"/>
              <a:t>standard.</a:t>
            </a:r>
            <a:endParaRPr lang="en-GB" sz="1800" dirty="0"/>
          </a:p>
          <a:p>
            <a:r>
              <a:rPr lang="en-GB" dirty="0" smtClean="0"/>
              <a:t>If </a:t>
            </a:r>
            <a:r>
              <a:rPr lang="en-GB" dirty="0"/>
              <a:t>the school TA judgements were accepted in full by the LA </a:t>
            </a:r>
            <a:r>
              <a:rPr lang="en-GB" dirty="0" smtClean="0"/>
              <a:t>moderator, </a:t>
            </a:r>
            <a:r>
              <a:rPr lang="en-GB" dirty="0"/>
              <a:t>any pupils that the school and the LA external </a:t>
            </a:r>
            <a:r>
              <a:rPr lang="en-GB" dirty="0" smtClean="0"/>
              <a:t>moderators agree </a:t>
            </a:r>
            <a:r>
              <a:rPr lang="en-GB" dirty="0"/>
              <a:t>demonstrate the potential to meet the next standard (before the data submission deadline) can have evidence internally moderated by the school without the need for a LA review of </a:t>
            </a:r>
            <a:r>
              <a:rPr lang="en-GB" dirty="0" smtClean="0"/>
              <a:t>evidence.</a:t>
            </a:r>
            <a:endParaRPr lang="en-GB" sz="1800" dirty="0"/>
          </a:p>
          <a:p>
            <a:r>
              <a:rPr lang="en-GB" dirty="0" smtClean="0"/>
              <a:t>If </a:t>
            </a:r>
            <a:r>
              <a:rPr lang="en-GB" dirty="0"/>
              <a:t>the school TA judgements were not fully accepted by the LA </a:t>
            </a:r>
            <a:r>
              <a:rPr lang="en-GB" dirty="0" smtClean="0"/>
              <a:t>moderator, </a:t>
            </a:r>
            <a:r>
              <a:rPr lang="en-GB" dirty="0"/>
              <a:t>any pupils that the school and the LA </a:t>
            </a:r>
            <a:r>
              <a:rPr lang="en-GB" dirty="0" smtClean="0"/>
              <a:t>moderators </a:t>
            </a:r>
            <a:r>
              <a:rPr lang="en-GB" dirty="0"/>
              <a:t>agree demonstrate the potential to meet the next standard (before the data submission deadline) must have evidence reviewed by the LA before final submission of the TA data. </a:t>
            </a:r>
            <a:endParaRPr lang="en-GB" sz="1800" dirty="0"/>
          </a:p>
          <a:p>
            <a:endParaRPr lang="en-GB" dirty="0"/>
          </a:p>
        </p:txBody>
      </p:sp>
      <p:sp>
        <p:nvSpPr>
          <p:cNvPr id="4" name="Slide Number Placeholder 3"/>
          <p:cNvSpPr>
            <a:spLocks noGrp="1"/>
          </p:cNvSpPr>
          <p:nvPr>
            <p:ph type="sldNum" sz="quarter" idx="10"/>
          </p:nvPr>
        </p:nvSpPr>
        <p:spPr/>
        <p:txBody>
          <a:bodyPr/>
          <a:lstStyle/>
          <a:p>
            <a:pPr>
              <a:defRPr/>
            </a:pPr>
            <a:fld id="{9B6F3EC3-4F54-4141-9820-8C188AFD5A24}" type="slidenum">
              <a:rPr lang="en-US" smtClean="0"/>
              <a:pPr>
                <a:defRPr/>
              </a:pPr>
              <a:t>11</a:t>
            </a:fld>
            <a:endParaRPr lang="en-US">
              <a:solidFill>
                <a:schemeClr val="tx1"/>
              </a:solidFill>
            </a:endParaRPr>
          </a:p>
        </p:txBody>
      </p:sp>
    </p:spTree>
    <p:extLst>
      <p:ext uri="{BB962C8B-B14F-4D97-AF65-F5344CB8AC3E}">
        <p14:creationId xmlns:p14="http://schemas.microsoft.com/office/powerpoint/2010/main" val="309463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848600" cy="1143000"/>
          </a:xfrm>
        </p:spPr>
        <p:txBody>
          <a:bodyPr/>
          <a:lstStyle/>
          <a:p>
            <a:r>
              <a:rPr lang="en-GB" dirty="0" smtClean="0"/>
              <a:t>Support available for moderation </a:t>
            </a:r>
            <a:endParaRPr lang="en-GB" dirty="0"/>
          </a:p>
        </p:txBody>
      </p:sp>
      <p:sp>
        <p:nvSpPr>
          <p:cNvPr id="3" name="Content Placeholder 2"/>
          <p:cNvSpPr>
            <a:spLocks noGrp="1"/>
          </p:cNvSpPr>
          <p:nvPr>
            <p:ph idx="1"/>
          </p:nvPr>
        </p:nvSpPr>
        <p:spPr>
          <a:xfrm>
            <a:off x="685800" y="1772816"/>
            <a:ext cx="7848600" cy="4094584"/>
          </a:xfrm>
        </p:spPr>
        <p:txBody>
          <a:bodyPr/>
          <a:lstStyle/>
          <a:p>
            <a:r>
              <a:rPr lang="en-GB" dirty="0" smtClean="0"/>
              <a:t>Assessment and reporting arrangements 2017</a:t>
            </a:r>
          </a:p>
          <a:p>
            <a:r>
              <a:rPr lang="en-GB" dirty="0" smtClean="0"/>
              <a:t>2017 teacher assessment external moderation guidance</a:t>
            </a:r>
          </a:p>
          <a:p>
            <a:r>
              <a:rPr lang="en-GB" dirty="0" smtClean="0"/>
              <a:t>Essex Infolink</a:t>
            </a:r>
          </a:p>
          <a:p>
            <a:r>
              <a:rPr lang="en-GB" dirty="0" smtClean="0"/>
              <a:t>Education Essex</a:t>
            </a:r>
          </a:p>
          <a:p>
            <a:r>
              <a:rPr lang="en-GB" dirty="0" smtClean="0"/>
              <a:t>School assessment leader updates</a:t>
            </a:r>
          </a:p>
          <a:p>
            <a:r>
              <a:rPr lang="en-GB" dirty="0" smtClean="0"/>
              <a:t>EES for schools </a:t>
            </a:r>
          </a:p>
          <a:p>
            <a:r>
              <a:rPr lang="en-GB" dirty="0" smtClean="0"/>
              <a:t>STA  media and training website</a:t>
            </a:r>
          </a:p>
          <a:p>
            <a:r>
              <a:rPr lang="en-GB" dirty="0" smtClean="0"/>
              <a:t>STA weekly update</a:t>
            </a:r>
            <a:endParaRPr lang="en-GB" dirty="0"/>
          </a:p>
        </p:txBody>
      </p:sp>
      <p:sp>
        <p:nvSpPr>
          <p:cNvPr id="4" name="Slide Number Placeholder 3"/>
          <p:cNvSpPr>
            <a:spLocks noGrp="1"/>
          </p:cNvSpPr>
          <p:nvPr>
            <p:ph type="sldNum" sz="quarter" idx="10"/>
          </p:nvPr>
        </p:nvSpPr>
        <p:spPr/>
        <p:txBody>
          <a:bodyPr/>
          <a:lstStyle/>
          <a:p>
            <a:pPr>
              <a:defRPr/>
            </a:pPr>
            <a:fld id="{9B6F3EC3-4F54-4141-9820-8C188AFD5A24}" type="slidenum">
              <a:rPr lang="en-US" smtClean="0"/>
              <a:pPr>
                <a:defRPr/>
              </a:pPr>
              <a:t>12</a:t>
            </a:fld>
            <a:endParaRPr lang="en-US">
              <a:solidFill>
                <a:schemeClr val="tx1"/>
              </a:solidFill>
            </a:endParaRPr>
          </a:p>
        </p:txBody>
      </p:sp>
    </p:spTree>
    <p:extLst>
      <p:ext uri="{BB962C8B-B14F-4D97-AF65-F5344CB8AC3E}">
        <p14:creationId xmlns:p14="http://schemas.microsoft.com/office/powerpoint/2010/main" val="2980922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848600" cy="1143000"/>
          </a:xfrm>
        </p:spPr>
        <p:txBody>
          <a:bodyPr/>
          <a:lstStyle/>
          <a:p>
            <a:pPr algn="ctr"/>
            <a:r>
              <a:rPr lang="en-GB" dirty="0"/>
              <a:t/>
            </a:r>
            <a:br>
              <a:rPr lang="en-GB" dirty="0"/>
            </a:br>
            <a:r>
              <a:rPr lang="en-GB" dirty="0"/>
              <a:t> </a:t>
            </a:r>
            <a:br>
              <a:rPr lang="en-GB" dirty="0"/>
            </a:br>
            <a:r>
              <a:rPr lang="en-GB" dirty="0"/>
              <a:t>Raising achievement for disadvantaged pupils conference </a:t>
            </a:r>
            <a:r>
              <a:rPr lang="en-GB" dirty="0" smtClean="0"/>
              <a:t> </a:t>
            </a:r>
            <a:r>
              <a:rPr lang="en-GB" dirty="0"/>
              <a:t/>
            </a:r>
            <a:br>
              <a:rPr lang="en-GB" dirty="0"/>
            </a:br>
            <a:r>
              <a:rPr lang="en-GB" dirty="0"/>
              <a:t>	</a:t>
            </a:r>
            <a:br>
              <a:rPr lang="en-GB" dirty="0"/>
            </a:br>
            <a:endParaRPr lang="en-GB" dirty="0"/>
          </a:p>
        </p:txBody>
      </p:sp>
      <p:sp>
        <p:nvSpPr>
          <p:cNvPr id="3" name="Content Placeholder 2"/>
          <p:cNvSpPr>
            <a:spLocks noGrp="1"/>
          </p:cNvSpPr>
          <p:nvPr>
            <p:ph idx="1"/>
          </p:nvPr>
        </p:nvSpPr>
        <p:spPr>
          <a:xfrm>
            <a:off x="685800" y="2514600"/>
            <a:ext cx="8077200" cy="3352800"/>
          </a:xfrm>
        </p:spPr>
        <p:txBody>
          <a:bodyPr/>
          <a:lstStyle/>
          <a:p>
            <a:r>
              <a:rPr lang="en-GB" sz="2800" dirty="0" smtClean="0"/>
              <a:t>Wednesday 26</a:t>
            </a:r>
            <a:r>
              <a:rPr lang="en-GB" sz="2800" baseline="30000" dirty="0" smtClean="0"/>
              <a:t>th</a:t>
            </a:r>
            <a:r>
              <a:rPr lang="en-GB" sz="2800" dirty="0" smtClean="0"/>
              <a:t> April – morning only</a:t>
            </a:r>
            <a:r>
              <a:rPr lang="en-GB" sz="2800" dirty="0"/>
              <a:t> </a:t>
            </a:r>
          </a:p>
          <a:p>
            <a:r>
              <a:rPr lang="en-GB" sz="2800" dirty="0" smtClean="0"/>
              <a:t>Great Leighs</a:t>
            </a:r>
            <a:endParaRPr lang="en-GB" sz="2800" dirty="0"/>
          </a:p>
          <a:p>
            <a:r>
              <a:rPr lang="en-GB" sz="2800" dirty="0"/>
              <a:t>Theme: LEARNING TO Learn for Disadvantaged pupils</a:t>
            </a:r>
            <a:r>
              <a:rPr lang="en-GB" sz="2800" dirty="0" smtClean="0"/>
              <a:t>.</a:t>
            </a:r>
            <a:endParaRPr lang="en-GB" sz="2800" dirty="0"/>
          </a:p>
          <a:p>
            <a:r>
              <a:rPr lang="en-GB" sz="2800" dirty="0"/>
              <a:t>Key Note speaker: </a:t>
            </a:r>
            <a:r>
              <a:rPr lang="en-GB" sz="2800" dirty="0" smtClean="0"/>
              <a:t>Jonathan </a:t>
            </a:r>
            <a:r>
              <a:rPr lang="en-GB" sz="2800" dirty="0" err="1" smtClean="0"/>
              <a:t>Sharples</a:t>
            </a:r>
            <a:endParaRPr lang="en-GB" sz="2800" dirty="0" smtClean="0"/>
          </a:p>
          <a:p>
            <a:endParaRPr lang="en-GB" sz="2800" dirty="0"/>
          </a:p>
        </p:txBody>
      </p:sp>
      <p:sp>
        <p:nvSpPr>
          <p:cNvPr id="4" name="Slide Number Placeholder 3"/>
          <p:cNvSpPr>
            <a:spLocks noGrp="1"/>
          </p:cNvSpPr>
          <p:nvPr>
            <p:ph type="sldNum" sz="quarter" idx="10"/>
          </p:nvPr>
        </p:nvSpPr>
        <p:spPr/>
        <p:txBody>
          <a:bodyPr/>
          <a:lstStyle/>
          <a:p>
            <a:fld id="{962332C5-ED2B-4310-A7FC-DF922555E308}" type="slidenum">
              <a:rPr lang="en-US" altLang="en-US" smtClean="0">
                <a:solidFill>
                  <a:srgbClr val="D00F44"/>
                </a:solidFill>
              </a:rPr>
              <a:pPr/>
              <a:t>13</a:t>
            </a:fld>
            <a:endParaRPr lang="en-US" altLang="en-US" dirty="0">
              <a:solidFill>
                <a:srgbClr val="000000"/>
              </a:solidFill>
            </a:endParaRPr>
          </a:p>
        </p:txBody>
      </p:sp>
    </p:spTree>
    <p:extLst>
      <p:ext uri="{BB962C8B-B14F-4D97-AF65-F5344CB8AC3E}">
        <p14:creationId xmlns:p14="http://schemas.microsoft.com/office/powerpoint/2010/main" val="291396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Concerns raised during Ofsted inspections since September 2016</a:t>
            </a:r>
            <a:endParaRPr lang="en-GB" dirty="0"/>
          </a:p>
        </p:txBody>
      </p:sp>
      <p:sp>
        <p:nvSpPr>
          <p:cNvPr id="3" name="Content Placeholder 2"/>
          <p:cNvSpPr>
            <a:spLocks noGrp="1"/>
          </p:cNvSpPr>
          <p:nvPr>
            <p:ph idx="1"/>
          </p:nvPr>
        </p:nvSpPr>
        <p:spPr/>
        <p:txBody>
          <a:bodyPr/>
          <a:lstStyle/>
          <a:p>
            <a:r>
              <a:rPr lang="en-GB" dirty="0" smtClean="0"/>
              <a:t>6 inspections since September 2016 where safeguarding concerns have been raised.</a:t>
            </a:r>
          </a:p>
          <a:p>
            <a:r>
              <a:rPr lang="en-GB" dirty="0" smtClean="0"/>
              <a:t> 2/6 of these schools ended up with a grade 4 outcome.</a:t>
            </a:r>
          </a:p>
          <a:p>
            <a:r>
              <a:rPr lang="en-GB" dirty="0" smtClean="0"/>
              <a:t>Where schools were given time to sort issues that arose they involved non-compliance issues.</a:t>
            </a:r>
          </a:p>
          <a:p>
            <a:r>
              <a:rPr lang="en-GB" dirty="0" smtClean="0"/>
              <a:t>Where those schools were placed in a category there were serious failings in areas such as:</a:t>
            </a:r>
          </a:p>
          <a:p>
            <a:pPr lvl="1"/>
            <a:r>
              <a:rPr lang="en-GB" dirty="0"/>
              <a:t>v</a:t>
            </a:r>
            <a:r>
              <a:rPr lang="en-GB" dirty="0" smtClean="0"/>
              <a:t>etting arrangements, SCR, referrals not being made, GB unaware of duties, risk assessments not fit for purpose, staff training out of date. </a:t>
            </a:r>
          </a:p>
          <a:p>
            <a:pPr lvl="1"/>
            <a:endParaRPr lang="en-GB" dirty="0"/>
          </a:p>
          <a:p>
            <a:pPr marL="457200" lvl="1" indent="0">
              <a:buNone/>
            </a:pPr>
            <a:endParaRPr lang="en-GB" dirty="0"/>
          </a:p>
          <a:p>
            <a:pPr lvl="1"/>
            <a:endParaRPr lang="en-GB" dirty="0" smtClean="0"/>
          </a:p>
          <a:p>
            <a:pPr lvl="1"/>
            <a:endParaRPr lang="en-GB" dirty="0" smtClean="0"/>
          </a:p>
          <a:p>
            <a:endParaRPr lang="en-GB" dirty="0"/>
          </a:p>
        </p:txBody>
      </p:sp>
      <p:sp>
        <p:nvSpPr>
          <p:cNvPr id="4" name="Slide Number Placeholder 3"/>
          <p:cNvSpPr>
            <a:spLocks noGrp="1"/>
          </p:cNvSpPr>
          <p:nvPr>
            <p:ph type="sldNum" sz="quarter" idx="10"/>
          </p:nvPr>
        </p:nvSpPr>
        <p:spPr/>
        <p:txBody>
          <a:bodyPr/>
          <a:lstStyle/>
          <a:p>
            <a:fld id="{962332C5-ED2B-4310-A7FC-DF922555E308}" type="slidenum">
              <a:rPr lang="en-US" altLang="en-US" smtClean="0">
                <a:solidFill>
                  <a:srgbClr val="D00F44"/>
                </a:solidFill>
              </a:rPr>
              <a:pPr/>
              <a:t>2</a:t>
            </a:fld>
            <a:endParaRPr lang="en-US" altLang="en-US" dirty="0">
              <a:solidFill>
                <a:srgbClr val="000000"/>
              </a:solidFill>
            </a:endParaRPr>
          </a:p>
        </p:txBody>
      </p:sp>
    </p:spTree>
    <p:extLst>
      <p:ext uri="{BB962C8B-B14F-4D97-AF65-F5344CB8AC3E}">
        <p14:creationId xmlns:p14="http://schemas.microsoft.com/office/powerpoint/2010/main" val="675058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Ofsted complaints and investigations</a:t>
            </a:r>
            <a:endParaRPr lang="en-GB" dirty="0"/>
          </a:p>
        </p:txBody>
      </p:sp>
      <p:sp>
        <p:nvSpPr>
          <p:cNvPr id="3" name="Content Placeholder 2"/>
          <p:cNvSpPr>
            <a:spLocks noGrp="1"/>
          </p:cNvSpPr>
          <p:nvPr>
            <p:ph idx="1"/>
          </p:nvPr>
        </p:nvSpPr>
        <p:spPr/>
        <p:txBody>
          <a:bodyPr/>
          <a:lstStyle/>
          <a:p>
            <a:r>
              <a:rPr lang="en-GB" dirty="0" smtClean="0"/>
              <a:t>LA continues to see a steady stream of complaints about schools from Ofsted that need to be investigated.</a:t>
            </a:r>
          </a:p>
          <a:p>
            <a:pPr marL="0" indent="0">
              <a:buNone/>
            </a:pPr>
            <a:endParaRPr lang="en-GB" dirty="0" smtClean="0"/>
          </a:p>
          <a:p>
            <a:pPr marL="0" indent="0">
              <a:buNone/>
            </a:pPr>
            <a:r>
              <a:rPr lang="en-GB" sz="1400" b="1" dirty="0" smtClean="0"/>
              <a:t>Procedure:</a:t>
            </a:r>
          </a:p>
          <a:p>
            <a:r>
              <a:rPr lang="en-GB" sz="1400" dirty="0" smtClean="0"/>
              <a:t>SEC arranges to visit school to carry out the investigation</a:t>
            </a:r>
          </a:p>
          <a:p>
            <a:r>
              <a:rPr lang="en-GB" sz="1400" dirty="0" smtClean="0"/>
              <a:t>Complaint shared with headteacher – Time given for headteacher to respond.  Evidence is collated.</a:t>
            </a:r>
          </a:p>
          <a:p>
            <a:r>
              <a:rPr lang="en-GB" sz="1400" dirty="0" smtClean="0"/>
              <a:t>SEC completes investigation and returns evidence found to Lead Commissioner.</a:t>
            </a:r>
          </a:p>
          <a:p>
            <a:r>
              <a:rPr lang="en-GB" sz="1400" dirty="0" smtClean="0"/>
              <a:t>Lead Commissioner considers the evidence and makes final decision on whether any further action is required.</a:t>
            </a:r>
          </a:p>
          <a:p>
            <a:r>
              <a:rPr lang="en-GB" sz="1400" dirty="0" smtClean="0"/>
              <a:t>Jo Barclay informed of Lead Commissioners decision.</a:t>
            </a:r>
          </a:p>
          <a:p>
            <a:r>
              <a:rPr lang="en-GB" sz="1400" dirty="0" smtClean="0"/>
              <a:t>Ofsted notified by LA of outcome of investigation.</a:t>
            </a:r>
          </a:p>
          <a:p>
            <a:endParaRPr lang="en-GB" sz="1400" dirty="0" smtClean="0"/>
          </a:p>
          <a:p>
            <a:endParaRPr lang="en-GB" dirty="0" smtClean="0"/>
          </a:p>
          <a:p>
            <a:pPr marL="0" indent="0">
              <a:buNone/>
            </a:pPr>
            <a:r>
              <a:rPr lang="en-GB" dirty="0"/>
              <a:t>	</a:t>
            </a:r>
            <a:endParaRPr lang="en-GB" dirty="0" smtClean="0"/>
          </a:p>
          <a:p>
            <a:endParaRPr lang="en-GB" dirty="0"/>
          </a:p>
        </p:txBody>
      </p:sp>
      <p:sp>
        <p:nvSpPr>
          <p:cNvPr id="4" name="Slide Number Placeholder 3"/>
          <p:cNvSpPr>
            <a:spLocks noGrp="1"/>
          </p:cNvSpPr>
          <p:nvPr>
            <p:ph type="sldNum" sz="quarter" idx="10"/>
          </p:nvPr>
        </p:nvSpPr>
        <p:spPr/>
        <p:txBody>
          <a:bodyPr/>
          <a:lstStyle/>
          <a:p>
            <a:fld id="{962332C5-ED2B-4310-A7FC-DF922555E308}" type="slidenum">
              <a:rPr lang="en-US" altLang="en-US" smtClean="0">
                <a:solidFill>
                  <a:srgbClr val="D00F44"/>
                </a:solidFill>
              </a:rPr>
              <a:pPr/>
              <a:t>3</a:t>
            </a:fld>
            <a:endParaRPr lang="en-US" altLang="en-US" dirty="0">
              <a:solidFill>
                <a:srgbClr val="000000"/>
              </a:solidFill>
            </a:endParaRPr>
          </a:p>
        </p:txBody>
      </p:sp>
    </p:spTree>
    <p:extLst>
      <p:ext uri="{BB962C8B-B14F-4D97-AF65-F5344CB8AC3E}">
        <p14:creationId xmlns:p14="http://schemas.microsoft.com/office/powerpoint/2010/main" val="634518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Closing of the communication gap after a safeguarding investigation</a:t>
            </a:r>
            <a:endParaRPr lang="en-GB" dirty="0"/>
          </a:p>
        </p:txBody>
      </p:sp>
      <p:sp>
        <p:nvSpPr>
          <p:cNvPr id="3" name="Content Placeholder 2"/>
          <p:cNvSpPr>
            <a:spLocks noGrp="1"/>
          </p:cNvSpPr>
          <p:nvPr>
            <p:ph idx="1"/>
          </p:nvPr>
        </p:nvSpPr>
        <p:spPr/>
        <p:txBody>
          <a:bodyPr/>
          <a:lstStyle/>
          <a:p>
            <a:pPr lvl="0"/>
            <a:r>
              <a:rPr lang="en-GB" dirty="0" smtClean="0">
                <a:solidFill>
                  <a:srgbClr val="000000"/>
                </a:solidFill>
              </a:rPr>
              <a:t>There is a  gap </a:t>
            </a:r>
            <a:r>
              <a:rPr lang="en-GB" dirty="0">
                <a:solidFill>
                  <a:srgbClr val="000000"/>
                </a:solidFill>
              </a:rPr>
              <a:t>in </a:t>
            </a:r>
            <a:r>
              <a:rPr lang="en-GB" dirty="0" smtClean="0">
                <a:solidFill>
                  <a:srgbClr val="000000"/>
                </a:solidFill>
              </a:rPr>
              <a:t>communication.  </a:t>
            </a:r>
            <a:r>
              <a:rPr lang="en-GB" dirty="0">
                <a:solidFill>
                  <a:srgbClr val="000000"/>
                </a:solidFill>
              </a:rPr>
              <a:t>Ofsted do </a:t>
            </a:r>
            <a:r>
              <a:rPr lang="en-GB" dirty="0" smtClean="0">
                <a:solidFill>
                  <a:srgbClr val="000000"/>
                </a:solidFill>
              </a:rPr>
              <a:t>not currently inform schools that they are aware a complaint has been investigated or when it has been closed by the LA.</a:t>
            </a:r>
          </a:p>
          <a:p>
            <a:pPr lvl="0"/>
            <a:endParaRPr lang="en-GB" dirty="0" smtClean="0">
              <a:solidFill>
                <a:srgbClr val="000000"/>
              </a:solidFill>
            </a:endParaRPr>
          </a:p>
          <a:p>
            <a:pPr lvl="0"/>
            <a:r>
              <a:rPr lang="en-GB" dirty="0" smtClean="0">
                <a:solidFill>
                  <a:srgbClr val="000000"/>
                </a:solidFill>
              </a:rPr>
              <a:t>Parents </a:t>
            </a:r>
            <a:r>
              <a:rPr lang="en-GB" dirty="0">
                <a:solidFill>
                  <a:srgbClr val="000000"/>
                </a:solidFill>
              </a:rPr>
              <a:t>are not informed by Ofsted that the complaint has been </a:t>
            </a:r>
            <a:r>
              <a:rPr lang="en-GB" dirty="0" smtClean="0">
                <a:solidFill>
                  <a:srgbClr val="000000"/>
                </a:solidFill>
              </a:rPr>
              <a:t>investigated or closed.</a:t>
            </a:r>
          </a:p>
          <a:p>
            <a:pPr marL="0" lvl="0" indent="0" algn="ctr">
              <a:buNone/>
            </a:pPr>
            <a:r>
              <a:rPr lang="en-GB" i="1" dirty="0" smtClean="0">
                <a:solidFill>
                  <a:srgbClr val="0070C0"/>
                </a:solidFill>
              </a:rPr>
              <a:t>	</a:t>
            </a:r>
            <a:endParaRPr lang="en-GB" sz="1400" dirty="0">
              <a:solidFill>
                <a:srgbClr val="0070C0"/>
              </a:solidFill>
            </a:endParaRPr>
          </a:p>
        </p:txBody>
      </p:sp>
      <p:sp>
        <p:nvSpPr>
          <p:cNvPr id="4" name="Slide Number Placeholder 3"/>
          <p:cNvSpPr>
            <a:spLocks noGrp="1"/>
          </p:cNvSpPr>
          <p:nvPr>
            <p:ph type="sldNum" sz="quarter" idx="10"/>
          </p:nvPr>
        </p:nvSpPr>
        <p:spPr/>
        <p:txBody>
          <a:bodyPr/>
          <a:lstStyle/>
          <a:p>
            <a:fld id="{962332C5-ED2B-4310-A7FC-DF922555E308}" type="slidenum">
              <a:rPr lang="en-US" altLang="en-US" smtClean="0">
                <a:solidFill>
                  <a:srgbClr val="D00F44"/>
                </a:solidFill>
              </a:rPr>
              <a:pPr/>
              <a:t>4</a:t>
            </a:fld>
            <a:endParaRPr lang="en-US" altLang="en-US" dirty="0">
              <a:solidFill>
                <a:srgbClr val="000000"/>
              </a:solidFill>
            </a:endParaRPr>
          </a:p>
        </p:txBody>
      </p:sp>
    </p:spTree>
    <p:extLst>
      <p:ext uri="{BB962C8B-B14F-4D97-AF65-F5344CB8AC3E}">
        <p14:creationId xmlns:p14="http://schemas.microsoft.com/office/powerpoint/2010/main" val="3458654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FAQs</a:t>
            </a:r>
            <a:endParaRPr lang="en-GB" dirty="0"/>
          </a:p>
        </p:txBody>
      </p:sp>
      <p:sp>
        <p:nvSpPr>
          <p:cNvPr id="3" name="Content Placeholder 2"/>
          <p:cNvSpPr>
            <a:spLocks noGrp="1"/>
          </p:cNvSpPr>
          <p:nvPr>
            <p:ph idx="1"/>
          </p:nvPr>
        </p:nvSpPr>
        <p:spPr/>
        <p:txBody>
          <a:bodyPr/>
          <a:lstStyle/>
          <a:p>
            <a:r>
              <a:rPr lang="en-GB" dirty="0" smtClean="0"/>
              <a:t>Will the parental safeguarding complaint trigger an automatic inspection?</a:t>
            </a:r>
          </a:p>
          <a:p>
            <a:endParaRPr lang="en-GB" dirty="0" smtClean="0"/>
          </a:p>
          <a:p>
            <a:r>
              <a:rPr lang="en-GB" dirty="0" smtClean="0"/>
              <a:t>If the school receives a number of complaints within a short period can this trigger an inspection?</a:t>
            </a:r>
          </a:p>
          <a:p>
            <a:endParaRPr lang="en-GB" dirty="0" smtClean="0"/>
          </a:p>
          <a:p>
            <a:r>
              <a:rPr lang="en-GB" dirty="0" smtClean="0"/>
              <a:t>Are the Local Authority informed by Ofsted when they have closed a parental complaint?</a:t>
            </a:r>
          </a:p>
          <a:p>
            <a:endParaRPr lang="en-GB" dirty="0" smtClean="0"/>
          </a:p>
        </p:txBody>
      </p:sp>
      <p:sp>
        <p:nvSpPr>
          <p:cNvPr id="4" name="Slide Number Placeholder 3"/>
          <p:cNvSpPr>
            <a:spLocks noGrp="1"/>
          </p:cNvSpPr>
          <p:nvPr>
            <p:ph type="sldNum" sz="quarter" idx="10"/>
          </p:nvPr>
        </p:nvSpPr>
        <p:spPr/>
        <p:txBody>
          <a:bodyPr/>
          <a:lstStyle/>
          <a:p>
            <a:fld id="{962332C5-ED2B-4310-A7FC-DF922555E308}" type="slidenum">
              <a:rPr lang="en-US" altLang="en-US" smtClean="0">
                <a:solidFill>
                  <a:srgbClr val="D00F44"/>
                </a:solidFill>
              </a:rPr>
              <a:pPr/>
              <a:t>5</a:t>
            </a:fld>
            <a:endParaRPr lang="en-US" altLang="en-US" dirty="0">
              <a:solidFill>
                <a:srgbClr val="000000"/>
              </a:solidFill>
            </a:endParaRPr>
          </a:p>
        </p:txBody>
      </p:sp>
    </p:spTree>
    <p:extLst>
      <p:ext uri="{BB962C8B-B14F-4D97-AF65-F5344CB8AC3E}">
        <p14:creationId xmlns:p14="http://schemas.microsoft.com/office/powerpoint/2010/main" val="3057229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827088" y="1916113"/>
            <a:ext cx="7772400" cy="1143000"/>
          </a:xfrm>
        </p:spPr>
        <p:txBody>
          <a:bodyPr/>
          <a:lstStyle/>
          <a:p>
            <a:pPr algn="ctr" eaLnBrk="1" hangingPunct="1"/>
            <a:r>
              <a:rPr lang="en-US" altLang="en-US" sz="4000" dirty="0" smtClean="0"/>
              <a:t>Moderation Update Spring 2017</a:t>
            </a:r>
          </a:p>
        </p:txBody>
      </p:sp>
      <p:sp>
        <p:nvSpPr>
          <p:cNvPr id="16386" name="TextBox 1"/>
          <p:cNvSpPr txBox="1">
            <a:spLocks noChangeArrowheads="1"/>
          </p:cNvSpPr>
          <p:nvPr/>
        </p:nvSpPr>
        <p:spPr bwMode="auto">
          <a:xfrm>
            <a:off x="1125538" y="60229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eaLnBrk="0" fontAlgn="base" hangingPunct="0">
              <a:spcBef>
                <a:spcPct val="0"/>
              </a:spcBef>
              <a:spcAft>
                <a:spcPct val="0"/>
              </a:spcAft>
            </a:pPr>
            <a:r>
              <a:rPr lang="en-US" altLang="en-US" dirty="0">
                <a:solidFill>
                  <a:srgbClr val="000000"/>
                </a:solidFill>
              </a:rPr>
              <a:t> </a:t>
            </a:r>
          </a:p>
        </p:txBody>
      </p:sp>
    </p:spTree>
    <p:extLst>
      <p:ext uri="{BB962C8B-B14F-4D97-AF65-F5344CB8AC3E}">
        <p14:creationId xmlns:p14="http://schemas.microsoft.com/office/powerpoint/2010/main" val="3337410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3568" y="404664"/>
            <a:ext cx="7848600" cy="1143000"/>
          </a:xfrm>
        </p:spPr>
        <p:txBody>
          <a:bodyPr/>
          <a:lstStyle/>
          <a:p>
            <a:pPr eaLnBrk="1" hangingPunct="1">
              <a:defRPr/>
            </a:pPr>
            <a:r>
              <a:rPr lang="en-US" dirty="0" smtClean="0">
                <a:ea typeface="+mj-ea"/>
              </a:rPr>
              <a:t>Essex Moderation 2016</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524303496"/>
              </p:ext>
            </p:extLst>
          </p:nvPr>
        </p:nvGraphicFramePr>
        <p:xfrm>
          <a:off x="1247775" y="1484782"/>
          <a:ext cx="6492577" cy="2258542"/>
        </p:xfrm>
        <a:graphic>
          <a:graphicData uri="http://schemas.openxmlformats.org/drawingml/2006/table">
            <a:tbl>
              <a:tblPr firstRow="1" firstCol="1" bandRow="1">
                <a:tableStyleId>{5C22544A-7EE6-4342-B048-85BDC9FD1C3A}</a:tableStyleId>
              </a:tblPr>
              <a:tblGrid>
                <a:gridCol w="1855742"/>
                <a:gridCol w="1330010"/>
                <a:gridCol w="1074577"/>
                <a:gridCol w="1084366"/>
                <a:gridCol w="1147882"/>
              </a:tblGrid>
              <a:tr h="1072954">
                <a:tc>
                  <a:txBody>
                    <a:bodyPr/>
                    <a:lstStyle/>
                    <a:p>
                      <a:pPr>
                        <a:spcBef>
                          <a:spcPts val="200"/>
                        </a:spcBef>
                        <a:spcAft>
                          <a:spcPts val="200"/>
                        </a:spcAft>
                      </a:pPr>
                      <a:r>
                        <a:rPr lang="en-GB" sz="1600" dirty="0">
                          <a:effectLst/>
                        </a:rPr>
                        <a:t>KS1 </a:t>
                      </a:r>
                      <a:endParaRPr lang="en-GB" sz="16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600" dirty="0">
                          <a:effectLst/>
                        </a:rPr>
                        <a:t># of schools</a:t>
                      </a:r>
                      <a:endParaRPr lang="en-GB" sz="16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600">
                          <a:effectLst/>
                        </a:rPr>
                        <a:t>Reading</a:t>
                      </a:r>
                    </a:p>
                    <a:p>
                      <a:pPr>
                        <a:spcBef>
                          <a:spcPts val="200"/>
                        </a:spcBef>
                        <a:spcAft>
                          <a:spcPts val="200"/>
                        </a:spcAft>
                      </a:pPr>
                      <a:r>
                        <a:rPr lang="en-GB" sz="1600">
                          <a:effectLst/>
                        </a:rPr>
                        <a:t>% at least expected</a:t>
                      </a:r>
                      <a:endParaRPr lang="en-GB" sz="1600">
                        <a:effectLst/>
                        <a:latin typeface="Calibri"/>
                        <a:ea typeface="Calibri"/>
                        <a:cs typeface="Times New Roman"/>
                      </a:endParaRPr>
                    </a:p>
                  </a:txBody>
                  <a:tcPr marL="68580" marR="68580" marT="0" marB="0"/>
                </a:tc>
                <a:tc>
                  <a:txBody>
                    <a:bodyPr/>
                    <a:lstStyle/>
                    <a:p>
                      <a:pPr>
                        <a:spcBef>
                          <a:spcPts val="200"/>
                        </a:spcBef>
                        <a:spcAft>
                          <a:spcPts val="200"/>
                        </a:spcAft>
                      </a:pPr>
                      <a:r>
                        <a:rPr lang="en-GB" sz="1600" dirty="0">
                          <a:effectLst/>
                        </a:rPr>
                        <a:t>Writing </a:t>
                      </a:r>
                    </a:p>
                    <a:p>
                      <a:pPr>
                        <a:spcBef>
                          <a:spcPts val="200"/>
                        </a:spcBef>
                        <a:spcAft>
                          <a:spcPts val="200"/>
                        </a:spcAft>
                      </a:pPr>
                      <a:r>
                        <a:rPr lang="en-GB" sz="1600" dirty="0">
                          <a:effectLst/>
                        </a:rPr>
                        <a:t>% at least </a:t>
                      </a:r>
                    </a:p>
                    <a:p>
                      <a:pPr>
                        <a:spcBef>
                          <a:spcPts val="200"/>
                        </a:spcBef>
                        <a:spcAft>
                          <a:spcPts val="200"/>
                        </a:spcAft>
                      </a:pPr>
                      <a:r>
                        <a:rPr lang="en-GB" sz="1600" dirty="0">
                          <a:effectLst/>
                        </a:rPr>
                        <a:t>expected</a:t>
                      </a:r>
                      <a:endParaRPr lang="en-GB" sz="16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600" dirty="0">
                          <a:effectLst/>
                        </a:rPr>
                        <a:t>Maths</a:t>
                      </a:r>
                    </a:p>
                    <a:p>
                      <a:pPr>
                        <a:spcBef>
                          <a:spcPts val="200"/>
                        </a:spcBef>
                        <a:spcAft>
                          <a:spcPts val="200"/>
                        </a:spcAft>
                      </a:pPr>
                      <a:r>
                        <a:rPr lang="en-GB" sz="1600" dirty="0">
                          <a:effectLst/>
                        </a:rPr>
                        <a:t>% at least</a:t>
                      </a:r>
                    </a:p>
                    <a:p>
                      <a:pPr>
                        <a:spcBef>
                          <a:spcPts val="200"/>
                        </a:spcBef>
                        <a:spcAft>
                          <a:spcPts val="200"/>
                        </a:spcAft>
                      </a:pPr>
                      <a:r>
                        <a:rPr lang="en-GB" sz="1600" dirty="0">
                          <a:effectLst/>
                        </a:rPr>
                        <a:t>expected</a:t>
                      </a:r>
                      <a:endParaRPr lang="en-GB" sz="1600" dirty="0">
                        <a:effectLst/>
                        <a:latin typeface="Calibri"/>
                        <a:ea typeface="Calibri"/>
                        <a:cs typeface="Times New Roman"/>
                      </a:endParaRPr>
                    </a:p>
                  </a:txBody>
                  <a:tcPr marL="68580" marR="68580" marT="0" marB="0"/>
                </a:tc>
              </a:tr>
              <a:tr h="296397">
                <a:tc>
                  <a:txBody>
                    <a:bodyPr/>
                    <a:lstStyle/>
                    <a:p>
                      <a:pPr>
                        <a:spcBef>
                          <a:spcPts val="200"/>
                        </a:spcBef>
                        <a:spcAft>
                          <a:spcPts val="200"/>
                        </a:spcAft>
                      </a:pPr>
                      <a:r>
                        <a:rPr lang="en-GB" sz="1800" dirty="0">
                          <a:effectLst/>
                        </a:rPr>
                        <a:t>Moderated</a:t>
                      </a:r>
                      <a:endParaRPr lang="en-GB" sz="18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104</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75</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a:effectLst/>
                        </a:rPr>
                        <a:t>65</a:t>
                      </a:r>
                      <a:endParaRPr lang="en-GB" sz="1800" b="1">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a:effectLst/>
                        </a:rPr>
                        <a:t>72</a:t>
                      </a:r>
                      <a:endParaRPr lang="en-GB" sz="1800" b="1">
                        <a:effectLst/>
                        <a:latin typeface="Calibri"/>
                        <a:ea typeface="Calibri"/>
                        <a:cs typeface="Times New Roman"/>
                      </a:endParaRPr>
                    </a:p>
                  </a:txBody>
                  <a:tcPr marL="68580" marR="68580" marT="0" marB="0"/>
                </a:tc>
              </a:tr>
              <a:tr h="296397">
                <a:tc>
                  <a:txBody>
                    <a:bodyPr/>
                    <a:lstStyle/>
                    <a:p>
                      <a:pPr>
                        <a:spcBef>
                          <a:spcPts val="200"/>
                        </a:spcBef>
                        <a:spcAft>
                          <a:spcPts val="200"/>
                        </a:spcAft>
                      </a:pPr>
                      <a:r>
                        <a:rPr lang="en-GB" sz="1800" dirty="0">
                          <a:effectLst/>
                        </a:rPr>
                        <a:t>Non Moderated</a:t>
                      </a:r>
                      <a:endParaRPr lang="en-GB" sz="18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300</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78</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69</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a:effectLst/>
                        </a:rPr>
                        <a:t>76</a:t>
                      </a:r>
                      <a:endParaRPr lang="en-GB" sz="1800" b="1">
                        <a:effectLst/>
                        <a:latin typeface="Calibri"/>
                        <a:ea typeface="Calibri"/>
                        <a:cs typeface="Times New Roman"/>
                      </a:endParaRPr>
                    </a:p>
                  </a:txBody>
                  <a:tcPr marL="68580" marR="68580" marT="0" marB="0"/>
                </a:tc>
              </a:tr>
              <a:tr h="296397">
                <a:tc>
                  <a:txBody>
                    <a:bodyPr/>
                    <a:lstStyle/>
                    <a:p>
                      <a:pPr>
                        <a:spcBef>
                          <a:spcPts val="200"/>
                        </a:spcBef>
                        <a:spcAft>
                          <a:spcPts val="200"/>
                        </a:spcAft>
                      </a:pPr>
                      <a:r>
                        <a:rPr lang="en-GB" sz="1800" dirty="0">
                          <a:effectLst/>
                        </a:rPr>
                        <a:t>Essex</a:t>
                      </a:r>
                      <a:endParaRPr lang="en-GB" sz="18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 </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77</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68</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74</a:t>
                      </a:r>
                      <a:endParaRPr lang="en-GB" sz="1800" b="1" dirty="0">
                        <a:effectLst/>
                        <a:latin typeface="Calibri"/>
                        <a:ea typeface="Calibri"/>
                        <a:cs typeface="Times New Roman"/>
                      </a:endParaRPr>
                    </a:p>
                  </a:txBody>
                  <a:tcPr marL="68580" marR="68580" marT="0" marB="0"/>
                </a:tc>
              </a:tr>
              <a:tr h="296397">
                <a:tc>
                  <a:txBody>
                    <a:bodyPr/>
                    <a:lstStyle/>
                    <a:p>
                      <a:pPr>
                        <a:spcBef>
                          <a:spcPts val="200"/>
                        </a:spcBef>
                        <a:spcAft>
                          <a:spcPts val="200"/>
                        </a:spcAft>
                      </a:pPr>
                      <a:r>
                        <a:rPr lang="en-GB" sz="1800" dirty="0">
                          <a:effectLst/>
                        </a:rPr>
                        <a:t>National</a:t>
                      </a:r>
                      <a:endParaRPr lang="en-GB" sz="18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 </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74</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65</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73</a:t>
                      </a:r>
                      <a:endParaRPr lang="en-GB" sz="1800" b="1" dirty="0">
                        <a:effectLst/>
                        <a:latin typeface="Calibri"/>
                        <a:ea typeface="Calibri"/>
                        <a:cs typeface="Times New Roman"/>
                      </a:endParaRP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37197491"/>
              </p:ext>
            </p:extLst>
          </p:nvPr>
        </p:nvGraphicFramePr>
        <p:xfrm>
          <a:off x="1259632" y="4293096"/>
          <a:ext cx="4536503" cy="1930400"/>
        </p:xfrm>
        <a:graphic>
          <a:graphicData uri="http://schemas.openxmlformats.org/drawingml/2006/table">
            <a:tbl>
              <a:tblPr firstRow="1" firstCol="1" bandRow="1">
                <a:tableStyleId>{5C22544A-7EE6-4342-B048-85BDC9FD1C3A}</a:tableStyleId>
              </a:tblPr>
              <a:tblGrid>
                <a:gridCol w="1636457"/>
                <a:gridCol w="1133000"/>
                <a:gridCol w="1767046"/>
              </a:tblGrid>
              <a:tr h="682785">
                <a:tc>
                  <a:txBody>
                    <a:bodyPr/>
                    <a:lstStyle/>
                    <a:p>
                      <a:pPr>
                        <a:spcBef>
                          <a:spcPts val="200"/>
                        </a:spcBef>
                        <a:spcAft>
                          <a:spcPts val="200"/>
                        </a:spcAft>
                      </a:pPr>
                      <a:r>
                        <a:rPr lang="en-GB" sz="1600" dirty="0">
                          <a:effectLst/>
                        </a:rPr>
                        <a:t>KS2</a:t>
                      </a:r>
                      <a:endParaRPr lang="en-GB" sz="16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600" dirty="0">
                          <a:effectLst/>
                        </a:rPr>
                        <a:t># of schools</a:t>
                      </a:r>
                      <a:endParaRPr lang="en-GB" sz="16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600" dirty="0">
                          <a:effectLst/>
                        </a:rPr>
                        <a:t>Writing</a:t>
                      </a:r>
                    </a:p>
                    <a:p>
                      <a:pPr>
                        <a:spcBef>
                          <a:spcPts val="200"/>
                        </a:spcBef>
                        <a:spcAft>
                          <a:spcPts val="200"/>
                        </a:spcAft>
                      </a:pPr>
                      <a:r>
                        <a:rPr lang="en-GB" sz="1600" dirty="0">
                          <a:effectLst/>
                        </a:rPr>
                        <a:t>% at least</a:t>
                      </a:r>
                    </a:p>
                    <a:p>
                      <a:pPr>
                        <a:spcBef>
                          <a:spcPts val="200"/>
                        </a:spcBef>
                        <a:spcAft>
                          <a:spcPts val="200"/>
                        </a:spcAft>
                      </a:pPr>
                      <a:r>
                        <a:rPr lang="en-GB" sz="1600" dirty="0">
                          <a:effectLst/>
                        </a:rPr>
                        <a:t>expected</a:t>
                      </a:r>
                      <a:endParaRPr lang="en-GB" sz="1600" dirty="0">
                        <a:effectLst/>
                        <a:latin typeface="Calibri"/>
                        <a:ea typeface="Calibri"/>
                        <a:cs typeface="Times New Roman"/>
                      </a:endParaRPr>
                    </a:p>
                  </a:txBody>
                  <a:tcPr marL="68580" marR="68580" marT="0" marB="0"/>
                </a:tc>
              </a:tr>
              <a:tr h="189344">
                <a:tc>
                  <a:txBody>
                    <a:bodyPr/>
                    <a:lstStyle/>
                    <a:p>
                      <a:pPr>
                        <a:spcBef>
                          <a:spcPts val="200"/>
                        </a:spcBef>
                        <a:spcAft>
                          <a:spcPts val="200"/>
                        </a:spcAft>
                      </a:pPr>
                      <a:r>
                        <a:rPr lang="en-GB" sz="1600" dirty="0">
                          <a:effectLst/>
                        </a:rPr>
                        <a:t>Moderated</a:t>
                      </a:r>
                      <a:endParaRPr lang="en-GB" sz="16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107</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a:effectLst/>
                        </a:rPr>
                        <a:t>74</a:t>
                      </a:r>
                      <a:endParaRPr lang="en-GB" sz="1800" b="1">
                        <a:effectLst/>
                        <a:latin typeface="Calibri"/>
                        <a:ea typeface="Calibri"/>
                        <a:cs typeface="Times New Roman"/>
                      </a:endParaRPr>
                    </a:p>
                  </a:txBody>
                  <a:tcPr marL="68580" marR="68580" marT="0" marB="0"/>
                </a:tc>
              </a:tr>
              <a:tr h="189344">
                <a:tc>
                  <a:txBody>
                    <a:bodyPr/>
                    <a:lstStyle/>
                    <a:p>
                      <a:pPr>
                        <a:spcBef>
                          <a:spcPts val="200"/>
                        </a:spcBef>
                        <a:spcAft>
                          <a:spcPts val="200"/>
                        </a:spcAft>
                      </a:pPr>
                      <a:r>
                        <a:rPr lang="en-GB" sz="1600" dirty="0">
                          <a:effectLst/>
                        </a:rPr>
                        <a:t>Non Moderated</a:t>
                      </a:r>
                      <a:endParaRPr lang="en-GB" sz="1600"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290</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77</a:t>
                      </a:r>
                      <a:endParaRPr lang="en-GB" sz="1800" b="1" dirty="0">
                        <a:effectLst/>
                        <a:latin typeface="Calibri"/>
                        <a:ea typeface="Calibri"/>
                        <a:cs typeface="Times New Roman"/>
                      </a:endParaRPr>
                    </a:p>
                  </a:txBody>
                  <a:tcPr marL="68580" marR="68580" marT="0" marB="0"/>
                </a:tc>
              </a:tr>
              <a:tr h="189344">
                <a:tc>
                  <a:txBody>
                    <a:bodyPr/>
                    <a:lstStyle/>
                    <a:p>
                      <a:pPr>
                        <a:spcBef>
                          <a:spcPts val="200"/>
                        </a:spcBef>
                        <a:spcAft>
                          <a:spcPts val="200"/>
                        </a:spcAft>
                      </a:pPr>
                      <a:r>
                        <a:rPr lang="en-GB" sz="1600">
                          <a:effectLst/>
                        </a:rPr>
                        <a:t>Essex</a:t>
                      </a:r>
                      <a:endParaRPr lang="en-GB" sz="160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 </a:t>
                      </a:r>
                      <a:endParaRPr lang="en-GB" sz="1800" b="1" dirty="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76</a:t>
                      </a:r>
                      <a:endParaRPr lang="en-GB" sz="1800" b="1" dirty="0">
                        <a:effectLst/>
                        <a:latin typeface="Calibri"/>
                        <a:ea typeface="Calibri"/>
                        <a:cs typeface="Times New Roman"/>
                      </a:endParaRPr>
                    </a:p>
                  </a:txBody>
                  <a:tcPr marL="68580" marR="68580" marT="0" marB="0"/>
                </a:tc>
              </a:tr>
              <a:tr h="189344">
                <a:tc>
                  <a:txBody>
                    <a:bodyPr/>
                    <a:lstStyle/>
                    <a:p>
                      <a:pPr>
                        <a:spcBef>
                          <a:spcPts val="200"/>
                        </a:spcBef>
                        <a:spcAft>
                          <a:spcPts val="200"/>
                        </a:spcAft>
                      </a:pPr>
                      <a:r>
                        <a:rPr lang="en-GB" sz="1600">
                          <a:effectLst/>
                        </a:rPr>
                        <a:t>National</a:t>
                      </a:r>
                      <a:endParaRPr lang="en-GB" sz="1600">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a:effectLst/>
                        </a:rPr>
                        <a:t> </a:t>
                      </a:r>
                      <a:endParaRPr lang="en-GB" sz="1800" b="1">
                        <a:effectLst/>
                        <a:latin typeface="Calibri"/>
                        <a:ea typeface="Calibri"/>
                        <a:cs typeface="Times New Roman"/>
                      </a:endParaRPr>
                    </a:p>
                  </a:txBody>
                  <a:tcPr marL="68580" marR="68580" marT="0" marB="0"/>
                </a:tc>
                <a:tc>
                  <a:txBody>
                    <a:bodyPr/>
                    <a:lstStyle/>
                    <a:p>
                      <a:pPr>
                        <a:spcBef>
                          <a:spcPts val="200"/>
                        </a:spcBef>
                        <a:spcAft>
                          <a:spcPts val="200"/>
                        </a:spcAft>
                      </a:pPr>
                      <a:r>
                        <a:rPr lang="en-GB" sz="1800" b="1" dirty="0">
                          <a:effectLst/>
                        </a:rPr>
                        <a:t>74</a:t>
                      </a:r>
                      <a:endParaRPr lang="en-GB" sz="1800" b="1" dirty="0">
                        <a:effectLst/>
                        <a:latin typeface="Calibri"/>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3290888" y="3514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84234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defRPr/>
            </a:pPr>
            <a:fld id="{2CACDF91-4417-4513-8B8B-221C62E8943A}" type="slidenum">
              <a:rPr lang="en-US" sz="1400" smtClean="0">
                <a:solidFill>
                  <a:schemeClr val="bg2"/>
                </a:solidFill>
                <a:latin typeface="Arial" pitchFamily="34" charset="0"/>
              </a:rPr>
              <a:pPr>
                <a:defRPr/>
              </a:pPr>
              <a:t>8</a:t>
            </a:fld>
            <a:endParaRPr lang="en-US" sz="1400" smtClean="0">
              <a:latin typeface="Arial" pitchFamily="34" charset="0"/>
            </a:endParaRPr>
          </a:p>
        </p:txBody>
      </p:sp>
      <p:sp>
        <p:nvSpPr>
          <p:cNvPr id="13314" name="Rectangle 2"/>
          <p:cNvSpPr>
            <a:spLocks noGrp="1" noChangeArrowheads="1"/>
          </p:cNvSpPr>
          <p:nvPr>
            <p:ph type="title"/>
          </p:nvPr>
        </p:nvSpPr>
        <p:spPr>
          <a:xfrm>
            <a:off x="395536" y="548680"/>
            <a:ext cx="8424936" cy="845840"/>
          </a:xfrm>
        </p:spPr>
        <p:txBody>
          <a:bodyPr/>
          <a:lstStyle/>
          <a:p>
            <a:pPr eaLnBrk="1" hangingPunct="1">
              <a:defRPr/>
            </a:pPr>
            <a:r>
              <a:rPr lang="en-US" sz="3600" dirty="0">
                <a:ea typeface="+mj-ea"/>
              </a:rPr>
              <a:t>A</a:t>
            </a:r>
            <a:r>
              <a:rPr lang="en-US" sz="3600" dirty="0" smtClean="0">
                <a:ea typeface="+mj-ea"/>
              </a:rPr>
              <a:t>ssessment and moderation 2017 </a:t>
            </a:r>
          </a:p>
        </p:txBody>
      </p:sp>
      <p:sp>
        <p:nvSpPr>
          <p:cNvPr id="13315" name="Rectangle 3"/>
          <p:cNvSpPr>
            <a:spLocks noGrp="1" noChangeArrowheads="1"/>
          </p:cNvSpPr>
          <p:nvPr>
            <p:ph type="body" idx="1"/>
          </p:nvPr>
        </p:nvSpPr>
        <p:spPr>
          <a:xfrm>
            <a:off x="611560" y="1700808"/>
            <a:ext cx="8352928" cy="4166592"/>
          </a:xfrm>
        </p:spPr>
        <p:txBody>
          <a:bodyPr/>
          <a:lstStyle/>
          <a:p>
            <a:r>
              <a:rPr lang="en-US" dirty="0" smtClean="0">
                <a:ea typeface="+mn-ea"/>
              </a:rPr>
              <a:t>Early Years Foundation Stage profile was due to become non-statutory from September 2016,  however while time is taken to consult it will remain in place for the 2016 to 2017 and 2017 to 2018 academic years</a:t>
            </a:r>
          </a:p>
          <a:p>
            <a:r>
              <a:rPr lang="en-US" dirty="0" smtClean="0">
                <a:ea typeface="+mn-ea"/>
              </a:rPr>
              <a:t>25% of schools will receive an external moderation visit</a:t>
            </a:r>
          </a:p>
          <a:p>
            <a:r>
              <a:rPr lang="en-US" dirty="0" smtClean="0">
                <a:ea typeface="+mn-ea"/>
              </a:rPr>
              <a:t>Moderation will take place between 2</a:t>
            </a:r>
            <a:r>
              <a:rPr lang="en-US" baseline="30000" dirty="0">
                <a:ea typeface="+mn-ea"/>
              </a:rPr>
              <a:t> </a:t>
            </a:r>
            <a:r>
              <a:rPr lang="en-US" dirty="0" smtClean="0">
                <a:ea typeface="+mn-ea"/>
              </a:rPr>
              <a:t>May and 20 June</a:t>
            </a:r>
          </a:p>
          <a:p>
            <a:r>
              <a:rPr lang="en-US" dirty="0" smtClean="0">
                <a:ea typeface="+mn-ea"/>
              </a:rPr>
              <a:t>EYFS data to be submitted to the LA by 21 June</a:t>
            </a:r>
          </a:p>
          <a:p>
            <a:r>
              <a:rPr lang="en-US" dirty="0" smtClean="0">
                <a:ea typeface="+mn-ea"/>
              </a:rPr>
              <a:t>Phonics screening check week 12 June to 16 June</a:t>
            </a:r>
          </a:p>
          <a:p>
            <a:r>
              <a:rPr lang="en-US" dirty="0" smtClean="0">
                <a:ea typeface="+mn-ea"/>
              </a:rPr>
              <a:t>Phonic data to be submitted to the LA by 23 June</a:t>
            </a:r>
          </a:p>
          <a:p>
            <a:r>
              <a:rPr lang="en-US" dirty="0" smtClean="0">
                <a:ea typeface="+mn-ea"/>
              </a:rPr>
              <a:t>Phonic screening check threshold published on GOV.UK on 26 June </a:t>
            </a:r>
            <a:endParaRPr lang="en-GB" dirty="0"/>
          </a:p>
          <a:p>
            <a:pPr marL="0" indent="0">
              <a:buNone/>
            </a:pPr>
            <a:endParaRPr lang="en-GB" dirty="0"/>
          </a:p>
        </p:txBody>
      </p:sp>
    </p:spTree>
    <p:extLst>
      <p:ext uri="{BB962C8B-B14F-4D97-AF65-F5344CB8AC3E}">
        <p14:creationId xmlns:p14="http://schemas.microsoft.com/office/powerpoint/2010/main" val="2169088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848600" cy="576064"/>
          </a:xfrm>
        </p:spPr>
        <p:txBody>
          <a:bodyPr/>
          <a:lstStyle/>
          <a:p>
            <a:r>
              <a:rPr lang="en-GB" dirty="0" smtClean="0"/>
              <a:t>Assessment and moderation 2017</a:t>
            </a:r>
            <a:endParaRPr lang="en-GB" dirty="0"/>
          </a:p>
        </p:txBody>
      </p:sp>
      <p:sp>
        <p:nvSpPr>
          <p:cNvPr id="3" name="Content Placeholder 2"/>
          <p:cNvSpPr>
            <a:spLocks noGrp="1"/>
          </p:cNvSpPr>
          <p:nvPr>
            <p:ph idx="1"/>
          </p:nvPr>
        </p:nvSpPr>
        <p:spPr>
          <a:xfrm>
            <a:off x="323528" y="1196752"/>
            <a:ext cx="8568952" cy="4670648"/>
          </a:xfrm>
        </p:spPr>
        <p:txBody>
          <a:bodyPr/>
          <a:lstStyle/>
          <a:p>
            <a:r>
              <a:rPr lang="en-GB" dirty="0" smtClean="0"/>
              <a:t>The KS1 and KS2  interim assessment frameworks and interim pre-key stage standards are to be used again this year </a:t>
            </a:r>
          </a:p>
          <a:p>
            <a:r>
              <a:rPr lang="en-GB" dirty="0" smtClean="0"/>
              <a:t>Assessment and reporting arrangements</a:t>
            </a:r>
          </a:p>
          <a:p>
            <a:r>
              <a:rPr lang="en-GB" dirty="0" smtClean="0"/>
              <a:t>2017 teacher assessment external moderation guidance</a:t>
            </a:r>
          </a:p>
          <a:p>
            <a:r>
              <a:rPr lang="en-GB" dirty="0" smtClean="0"/>
              <a:t>25% of schools plus 25% of academies will receive an external moderation visit</a:t>
            </a:r>
          </a:p>
          <a:p>
            <a:r>
              <a:rPr lang="en-GB" dirty="0" smtClean="0"/>
              <a:t>Schools will be notified by email during the week beginning 22 May whether they are having a visit or not</a:t>
            </a:r>
          </a:p>
          <a:p>
            <a:r>
              <a:rPr lang="en-GB" dirty="0" smtClean="0"/>
              <a:t>Moderation window is 5 June to 29 June</a:t>
            </a:r>
          </a:p>
          <a:p>
            <a:r>
              <a:rPr lang="en-GB" dirty="0" smtClean="0"/>
              <a:t>The deadline for submission of teacher assessment judgements is 29</a:t>
            </a:r>
            <a:r>
              <a:rPr lang="en-GB" baseline="30000" dirty="0"/>
              <a:t> </a:t>
            </a:r>
            <a:r>
              <a:rPr lang="en-GB" dirty="0" smtClean="0"/>
              <a:t> June. KS1 to the LA and KS2 via NCA tools</a:t>
            </a:r>
          </a:p>
          <a:p>
            <a:r>
              <a:rPr lang="en-GB" dirty="0" smtClean="0"/>
              <a:t>Publication of KS1 raw score to scaled score conversion tables 5 June</a:t>
            </a:r>
          </a:p>
          <a:p>
            <a:r>
              <a:rPr lang="en-GB" dirty="0" smtClean="0"/>
              <a:t>Publication of KS2 raw score to scaled score conversion tables 4 July</a:t>
            </a:r>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9B6F3EC3-4F54-4141-9820-8C188AFD5A24}" type="slidenum">
              <a:rPr lang="en-US" smtClean="0"/>
              <a:pPr>
                <a:defRPr/>
              </a:pPr>
              <a:t>9</a:t>
            </a:fld>
            <a:endParaRPr lang="en-US">
              <a:solidFill>
                <a:schemeClr val="tx1"/>
              </a:solidFill>
            </a:endParaRPr>
          </a:p>
        </p:txBody>
      </p:sp>
    </p:spTree>
    <p:extLst>
      <p:ext uri="{BB962C8B-B14F-4D97-AF65-F5344CB8AC3E}">
        <p14:creationId xmlns:p14="http://schemas.microsoft.com/office/powerpoint/2010/main" val="2255227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2415</Words>
  <Application>Microsoft Office PowerPoint</Application>
  <PresentationFormat>On-screen Show (4:3)</PresentationFormat>
  <Paragraphs>210</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MS PGothic</vt:lpstr>
      <vt:lpstr>MS PGothic</vt:lpstr>
      <vt:lpstr>Arial</vt:lpstr>
      <vt:lpstr>Calibri</vt:lpstr>
      <vt:lpstr>Times</vt:lpstr>
      <vt:lpstr>Times New Roman</vt:lpstr>
      <vt:lpstr>Blank Presentation</vt:lpstr>
      <vt:lpstr>Safeguarding Update Spring 2017</vt:lpstr>
      <vt:lpstr>Concerns raised during Ofsted inspections since September 2016</vt:lpstr>
      <vt:lpstr>Ofsted complaints and investigations</vt:lpstr>
      <vt:lpstr>Closing of the communication gap after a safeguarding investigation</vt:lpstr>
      <vt:lpstr>FAQs</vt:lpstr>
      <vt:lpstr>Moderation Update Spring 2017</vt:lpstr>
      <vt:lpstr>Essex Moderation 2016</vt:lpstr>
      <vt:lpstr>Assessment and moderation 2017 </vt:lpstr>
      <vt:lpstr>Assessment and moderation 2017</vt:lpstr>
      <vt:lpstr>KS1 and KS2 Moderation visits 2017</vt:lpstr>
      <vt:lpstr>KS1 and KS2 Moderation visits 2017</vt:lpstr>
      <vt:lpstr>Support available for moderation </vt:lpstr>
      <vt:lpstr>   Raising achievement for disadvantaged pupils conference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Update Spring 2017</dc:title>
  <dc:creator>Lisa Fergus Primary School Improvement Adviser SIEY SCF</dc:creator>
  <cp:lastModifiedBy>P Langmead</cp:lastModifiedBy>
  <cp:revision>10</cp:revision>
  <dcterms:created xsi:type="dcterms:W3CDTF">2006-08-16T00:00:00Z</dcterms:created>
  <dcterms:modified xsi:type="dcterms:W3CDTF">2017-03-03T08:25:00Z</dcterms:modified>
</cp:coreProperties>
</file>