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8" r:id="rId5"/>
    <p:sldId id="270" r:id="rId6"/>
    <p:sldId id="271" r:id="rId7"/>
    <p:sldId id="272" r:id="rId8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460"/>
    <a:srgbClr val="682560"/>
    <a:srgbClr val="0033A0"/>
    <a:srgbClr val="00205B"/>
    <a:srgbClr val="8C4799"/>
    <a:srgbClr val="7A9A01"/>
    <a:srgbClr val="CE0058"/>
    <a:srgbClr val="F3CF45"/>
    <a:srgbClr val="773141"/>
    <a:srgbClr val="5D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50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694"/>
            <a:ext cx="4994275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role is NOT going to be focused on individual</a:t>
            </a:r>
            <a:r>
              <a:rPr lang="en-GB" baseline="0" dirty="0"/>
              <a:t> schools or C/YP cases – if there are issues arising re individual case, this can be discussed as a consultation with a view to informing what we would offer to schools / groups of schools eg themes coming up </a:t>
            </a:r>
          </a:p>
          <a:p>
            <a:endParaRPr lang="en-GB" baseline="0" dirty="0"/>
          </a:p>
          <a:p>
            <a:r>
              <a:rPr lang="en-GB" baseline="0" dirty="0"/>
              <a:t>We can consult with EWMHS hub staff about school systems and provisions as well as consulting with school staff around EWMHS work and helping schools to understand the </a:t>
            </a:r>
            <a:r>
              <a:rPr lang="en-GB" baseline="0" dirty="0" err="1"/>
              <a:t>windowscreen</a:t>
            </a:r>
            <a:r>
              <a:rPr lang="en-GB" baseline="0" dirty="0"/>
              <a:t> of need and referral systems / SPA </a:t>
            </a:r>
            <a:r>
              <a:rPr lang="en-GB" baseline="0" dirty="0" err="1"/>
              <a:t>etc</a:t>
            </a:r>
            <a:r>
              <a:rPr lang="en-GB" baseline="0" dirty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9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189"/>
            <a:ext cx="8207375" cy="1224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2679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708274"/>
            <a:ext cx="8223448" cy="381575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6680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1268413"/>
            <a:ext cx="3958208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1268413"/>
            <a:ext cx="8208144" cy="525693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144" cy="6480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6597352"/>
            <a:ext cx="12961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9280"/>
            <a:ext cx="1169368" cy="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752600"/>
            <a:ext cx="8208144" cy="1388368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303784"/>
            <a:ext cx="8208144" cy="4488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593070"/>
            <a:ext cx="8208144" cy="170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You can change a slides background colour, </a:t>
            </a:r>
            <a:br>
              <a:rPr lang="en-GB" dirty="0"/>
            </a:br>
            <a:r>
              <a:rPr lang="en-GB" dirty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47334"/>
            <a:ext cx="1169368" cy="5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WMHSschoolsadviceline@essex.gov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96" y="2808096"/>
            <a:ext cx="8208144" cy="2324472"/>
          </a:xfrm>
        </p:spPr>
        <p:txBody>
          <a:bodyPr/>
          <a:lstStyle/>
          <a:p>
            <a:r>
              <a:rPr lang="en-US" sz="4800" dirty="0"/>
              <a:t>The role of Educational Psychologists in Essex EWMHS hubs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791" y="2243297"/>
            <a:ext cx="8208144" cy="448816"/>
          </a:xfrm>
        </p:spPr>
        <p:txBody>
          <a:bodyPr/>
          <a:lstStyle/>
          <a:p>
            <a:r>
              <a:rPr lang="en-GB" dirty="0"/>
              <a:t>Essex Educational Psychology Service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4338" y="5229200"/>
            <a:ext cx="8136136" cy="504056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Improving lives: using psychology to create positive change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BE6B06-BA49-42CE-BF5D-0820049D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99392"/>
            <a:ext cx="2771800" cy="296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7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8600" cy="1143000"/>
          </a:xfrm>
        </p:spPr>
        <p:txBody>
          <a:bodyPr/>
          <a:lstStyle/>
          <a:p>
            <a:r>
              <a:rPr lang="en-GB" dirty="0"/>
              <a:t>EPs working in Essex EWMHS</a:t>
            </a:r>
            <a:br>
              <a:rPr lang="en-GB" dirty="0"/>
            </a:br>
            <a:r>
              <a:rPr lang="en-GB" sz="2800" dirty="0"/>
              <a:t>(since May 2019)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62161"/>
              </p:ext>
            </p:extLst>
          </p:nvPr>
        </p:nvGraphicFramePr>
        <p:xfrm>
          <a:off x="107504" y="1619672"/>
          <a:ext cx="8928993" cy="512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1609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There are 5 Educational Psychologists across Essex who work one day per week for each EWMHS hub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Sophia Wareham (West)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Kate Barnett (Mid)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087">
                <a:tc>
                  <a:txBody>
                    <a:bodyPr/>
                    <a:lstStyle/>
                    <a:p>
                      <a:r>
                        <a:rPr lang="en-GB" sz="1800" dirty="0"/>
                        <a:t>Laura Barton </a:t>
                      </a:r>
                    </a:p>
                    <a:p>
                      <a:r>
                        <a:rPr lang="en-GB" sz="1800" dirty="0"/>
                        <a:t>(CP&amp;R, South)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Natasha Colley </a:t>
                      </a:r>
                    </a:p>
                    <a:p>
                      <a:r>
                        <a:rPr lang="en-GB" sz="1800" dirty="0"/>
                        <a:t>(B&amp;B, South) 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Jane Tyndale-Biscoe (North East)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94" y="4689461"/>
            <a:ext cx="2072808" cy="198936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26" y="4689461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6" y="2005882"/>
            <a:ext cx="2072808" cy="20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/>
          <a:stretch/>
        </p:blipFill>
        <p:spPr>
          <a:xfrm>
            <a:off x="755576" y="4709644"/>
            <a:ext cx="1737648" cy="1989369"/>
          </a:xfrm>
          <a:prstGeom prst="rect">
            <a:avLst/>
          </a:prstGeom>
        </p:spPr>
      </p:pic>
      <p:pic>
        <p:nvPicPr>
          <p:cNvPr id="12" name="Picture 11" descr="cid:image001.jpg@01D1C6E6.118DABD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42" y="409744"/>
            <a:ext cx="10287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514110-BAB1-4F1A-ADAB-1A9989A39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826" y="2005882"/>
            <a:ext cx="2101936" cy="21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387" y="269741"/>
            <a:ext cx="7848600" cy="927011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EP work in Essex EWMHS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783387"/>
            <a:ext cx="8207375" cy="4669949"/>
          </a:xfrm>
          <a:prstGeom prst="rect">
            <a:avLst/>
          </a:prstGeom>
        </p:spPr>
        <p:txBody>
          <a:bodyPr/>
          <a:lstStyle/>
          <a:p>
            <a:endParaRPr lang="en-GB" sz="1000" dirty="0"/>
          </a:p>
          <a:p>
            <a:r>
              <a:rPr lang="en-GB" dirty="0"/>
              <a:t>We try to have a core day dedicated to EWMHS work, but are also flexible with this and liaise with Hub Managers as needed.</a:t>
            </a:r>
          </a:p>
          <a:p>
            <a:endParaRPr lang="en-GB" sz="800" dirty="0"/>
          </a:p>
          <a:p>
            <a:r>
              <a:rPr lang="en-GB" dirty="0"/>
              <a:t>The remainder of our working weeks are within quadrant EP teams.  Some of us are part time: Jane, Sophia and Natasha 0.8; Kate 0.6 </a:t>
            </a:r>
          </a:p>
          <a:p>
            <a:endParaRPr lang="en-GB" sz="800" dirty="0"/>
          </a:p>
          <a:p>
            <a:r>
              <a:rPr lang="en-GB" dirty="0"/>
              <a:t>We work with EWMHS managers and EPS managers to plan strategic approaches to our work – specifically Samantha Morgan, (EWMHS) and Ros Somerville (Principle EP of EPS). 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dirty="0"/>
              <a:t>There is a clear strategy enabling consistency of service across all teams.  EWMHS Managers can collectively contribute to the development of projects undertaken by the EPs.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1E965-944B-4AB2-B253-1E9723F5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08084"/>
            <a:ext cx="204843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0680" cy="1143000"/>
          </a:xfrm>
        </p:spPr>
        <p:txBody>
          <a:bodyPr/>
          <a:lstStyle/>
          <a:p>
            <a:r>
              <a:rPr lang="en-GB" dirty="0"/>
              <a:t>EP work in Essex EWMHS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712968" cy="51125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Our focus:</a:t>
            </a:r>
            <a:r>
              <a:rPr lang="en-GB" sz="1800" dirty="0"/>
              <a:t> Supporting EWMHS hubs to empower school staff and whole school systems via existing training work in schools and extending the training offer. </a:t>
            </a:r>
          </a:p>
          <a:p>
            <a:pPr marL="0" indent="0">
              <a:buNone/>
            </a:pPr>
            <a:r>
              <a:rPr lang="en-GB" sz="1800" dirty="0"/>
              <a:t>We liaise with EWMHS colleagues to plan and deliver the training programmes. 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b="1" dirty="0"/>
              <a:t>Our aim: </a:t>
            </a:r>
            <a:r>
              <a:rPr lang="en-GB" sz="1800" dirty="0"/>
              <a:t>To enable schools to further support the emotional wellbeing  and mental health of children, young people and adults.</a:t>
            </a:r>
          </a:p>
          <a:p>
            <a:pPr marL="0" indent="0" algn="ctr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b="1" dirty="0"/>
              <a:t>Key areas of work: </a:t>
            </a:r>
          </a:p>
          <a:p>
            <a:r>
              <a:rPr lang="en-GB" sz="1800" dirty="0"/>
              <a:t>Support to schools in Essex, including</a:t>
            </a:r>
          </a:p>
          <a:p>
            <a:pPr lvl="1"/>
            <a:r>
              <a:rPr lang="en-GB" sz="1800" dirty="0"/>
              <a:t>Training (including follow up workshops to embed) </a:t>
            </a:r>
          </a:p>
          <a:p>
            <a:pPr lvl="1"/>
            <a:r>
              <a:rPr lang="en-GB" sz="1800" dirty="0"/>
              <a:t>Resources for staff to use within schools (e.g. access to materials online)</a:t>
            </a:r>
          </a:p>
          <a:p>
            <a:pPr lvl="1"/>
            <a:r>
              <a:rPr lang="en-GB" sz="1800" dirty="0"/>
              <a:t>Weekly telephone helpline for school staff re: wellbeing / mental health themes.</a:t>
            </a:r>
          </a:p>
          <a:p>
            <a:r>
              <a:rPr lang="en-GB" sz="1800" dirty="0"/>
              <a:t>Support to Single Point of Access (SPA) team – weekly on a rota basis.</a:t>
            </a:r>
          </a:p>
          <a:p>
            <a:r>
              <a:rPr lang="en-GB" sz="1800" dirty="0"/>
              <a:t>Support systemic work within EWMHS– linked to strategy for parity across  hubs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04" y="33184"/>
            <a:ext cx="2049360" cy="13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5B29983-82C3-4990-B455-EBAF71ABD1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44" y="1268413"/>
            <a:ext cx="8208144" cy="540094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6A3460"/>
                </a:solidFill>
              </a:rPr>
              <a:t>Autumn term 2019 (currently underway)</a:t>
            </a:r>
            <a:endParaRPr lang="en-GB" sz="2000" b="1" dirty="0"/>
          </a:p>
          <a:p>
            <a:r>
              <a:rPr lang="en-GB" sz="2000" dirty="0"/>
              <a:t>Supporting CYP with Stress and Anxiety </a:t>
            </a:r>
          </a:p>
          <a:p>
            <a:r>
              <a:rPr lang="en-GB" sz="2000" dirty="0"/>
              <a:t>ASD and emotional wellbeing</a:t>
            </a:r>
          </a:p>
          <a:p>
            <a:pPr marL="0" indent="0">
              <a:buNone/>
            </a:pPr>
            <a:r>
              <a:rPr lang="en-GB" dirty="0"/>
              <a:t>(Two part sessions: 1</a:t>
            </a:r>
            <a:r>
              <a:rPr lang="en-GB" baseline="30000" dirty="0"/>
              <a:t>st</a:t>
            </a:r>
            <a:r>
              <a:rPr lang="en-GB" dirty="0"/>
              <a:t> session for information and 2</a:t>
            </a:r>
            <a:r>
              <a:rPr lang="en-GB" baseline="30000" dirty="0"/>
              <a:t>nd</a:t>
            </a:r>
            <a:r>
              <a:rPr lang="en-GB" dirty="0"/>
              <a:t> session is a workshop to embed and plan support based on what they have learned from session 1)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6A3460"/>
                </a:solidFill>
              </a:rPr>
              <a:t>Spring term 2020 (information to come soon)</a:t>
            </a:r>
            <a:endParaRPr lang="en-GB" sz="2000" b="1" dirty="0"/>
          </a:p>
          <a:p>
            <a:r>
              <a:rPr lang="en-GB" sz="2000" dirty="0"/>
              <a:t>Repeater sessions from Autumn term?</a:t>
            </a:r>
          </a:p>
          <a:p>
            <a:r>
              <a:rPr lang="en-GB" sz="2000" dirty="0"/>
              <a:t>Needs analysis topics so far…</a:t>
            </a:r>
          </a:p>
          <a:p>
            <a:pPr lvl="1"/>
            <a:r>
              <a:rPr lang="en-GB" dirty="0"/>
              <a:t>School attendance difficulties</a:t>
            </a:r>
          </a:p>
          <a:p>
            <a:pPr lvl="1"/>
            <a:r>
              <a:rPr lang="en-GB" dirty="0"/>
              <a:t>Anger</a:t>
            </a:r>
          </a:p>
          <a:p>
            <a:pPr lvl="1"/>
            <a:r>
              <a:rPr lang="en-GB" dirty="0"/>
              <a:t>Low mood 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6A3460"/>
                </a:solidFill>
              </a:rPr>
              <a:t>Summer Term 2020</a:t>
            </a:r>
          </a:p>
          <a:p>
            <a:r>
              <a:rPr lang="en-GB" sz="2000" dirty="0"/>
              <a:t>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F8E042-C0AC-4F40-AB48-3E847B1C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Schools training programme 2019 - 2020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B42E6F-20FF-4D5C-A257-BCE74096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2896"/>
            <a:ext cx="3491880" cy="373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DEC177A-C2B6-40BF-AF06-8603B1011E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912" y="1707716"/>
            <a:ext cx="8208144" cy="5040560"/>
          </a:xfrm>
        </p:spPr>
        <p:txBody>
          <a:bodyPr/>
          <a:lstStyle/>
          <a:p>
            <a:r>
              <a:rPr lang="en-GB" sz="2000" dirty="0">
                <a:solidFill>
                  <a:schemeClr val="bg2"/>
                </a:solidFill>
              </a:rPr>
              <a:t>Thursday afternoons between 12pm and 4.30pm (term time)  </a:t>
            </a:r>
          </a:p>
          <a:p>
            <a:r>
              <a:rPr lang="en-GB" sz="2000" dirty="0"/>
              <a:t>Six pre-bookable slots:</a:t>
            </a:r>
          </a:p>
          <a:p>
            <a:pPr marL="0" indent="0">
              <a:buNone/>
            </a:pPr>
            <a:r>
              <a:rPr lang="en-GB" sz="2000" dirty="0"/>
              <a:t>	12.00pm, 12.45pm, 1.30pm, 2.15pm, 3.00pm &amp; 3.45pm </a:t>
            </a:r>
          </a:p>
          <a:p>
            <a:r>
              <a:rPr lang="en-GB" sz="2000" dirty="0"/>
              <a:t>For </a:t>
            </a:r>
            <a:r>
              <a:rPr lang="en-GB" sz="2000" i="1" dirty="0"/>
              <a:t>any </a:t>
            </a:r>
            <a:r>
              <a:rPr lang="en-GB" sz="2000" dirty="0"/>
              <a:t>member of school staff with concerns about the emotional well-being/mental health of children/young people they work with </a:t>
            </a:r>
          </a:p>
          <a:p>
            <a:r>
              <a:rPr lang="en-GB" sz="2000" dirty="0"/>
              <a:t>Opportunity for consultation/problem-solving on any emotional wellbeing or mental health issue (not for discussing individual C/</a:t>
            </a:r>
            <a:r>
              <a:rPr lang="en-GB" sz="2000" dirty="0" err="1"/>
              <a:t>YP</a:t>
            </a:r>
            <a:r>
              <a:rPr lang="en-GB" sz="2000" dirty="0"/>
              <a:t>)</a:t>
            </a:r>
          </a:p>
          <a:p>
            <a:r>
              <a:rPr lang="en-GB" sz="2000" dirty="0">
                <a:solidFill>
                  <a:schemeClr val="bg2"/>
                </a:solidFill>
              </a:rPr>
              <a:t>Not for referrals – </a:t>
            </a:r>
            <a:r>
              <a:rPr lang="en-GB" sz="2000" dirty="0"/>
              <a:t>please continue to use the EWMHS Single Point of Access (</a:t>
            </a:r>
            <a:r>
              <a:rPr lang="en-GB" sz="2000" dirty="0" err="1"/>
              <a:t>tel</a:t>
            </a:r>
            <a:r>
              <a:rPr lang="en-GB" sz="2000" dirty="0"/>
              <a:t>: 0300 300 1600) </a:t>
            </a:r>
          </a:p>
          <a:p>
            <a:r>
              <a:rPr lang="en-GB" sz="2000" dirty="0"/>
              <a:t>Book consultations by emailing </a:t>
            </a:r>
            <a:r>
              <a:rPr lang="en-GB" sz="2000" dirty="0">
                <a:hlinkClick r:id="rId2"/>
              </a:rPr>
              <a:t>EWMHSschoolsadviceline@essex.gov.uk</a:t>
            </a:r>
            <a:r>
              <a:rPr lang="en-GB" sz="2000" dirty="0"/>
              <a:t> </a:t>
            </a:r>
          </a:p>
          <a:p>
            <a:r>
              <a:rPr lang="en-GB" sz="2000" dirty="0"/>
              <a:t>State name / role in school / telephone number</a:t>
            </a:r>
          </a:p>
          <a:p>
            <a:r>
              <a:rPr lang="en-GB" sz="2000" dirty="0"/>
              <a:t>You will be contacted by an EWMHS EP with the offer of the next available date and time slot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903483-92E8-4A90-B578-BCE21265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499471" cy="1080120"/>
          </a:xfrm>
        </p:spPr>
        <p:txBody>
          <a:bodyPr/>
          <a:lstStyle/>
          <a:p>
            <a:r>
              <a:rPr lang="en-GB" dirty="0"/>
              <a:t>Schools helpline </a:t>
            </a:r>
          </a:p>
        </p:txBody>
      </p:sp>
      <p:pic>
        <p:nvPicPr>
          <p:cNvPr id="1026" name="Picture 2" descr="Image result for phone conversation clipart">
            <a:extLst>
              <a:ext uri="{FF2B5EF4-FFF2-40B4-BE49-F238E27FC236}">
                <a16:creationId xmlns:a16="http://schemas.microsoft.com/office/drawing/2014/main" xmlns="" id="{AF36A218-D59D-4147-B781-3E44446E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8834"/>
            <a:ext cx="1512168" cy="13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08FB5D7-68C2-4CA7-B74B-9D1D6254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6" y="116632"/>
            <a:ext cx="2049360" cy="13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7A872F-1F7A-42E9-9178-87E03F8B2E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529" y="1196752"/>
            <a:ext cx="8352158" cy="5048572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000" dirty="0"/>
              <a:t>Please let us know (using the Post-it notes):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Ideas you have for emotional wellbeing or mental health topics which you feel would be </a:t>
            </a:r>
            <a:r>
              <a:rPr lang="en-GB" sz="2000" dirty="0" err="1"/>
              <a:t>particualry</a:t>
            </a:r>
            <a:r>
              <a:rPr lang="en-GB" sz="2000" dirty="0"/>
              <a:t> helpful to have training/support on.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Different ways in which school staff could access resources/training materials e.g. webinar (voice over PP) / podcast / video clips 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What kinds of materials/activities do you think it would be helpful for school staff to have access to?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Ideas for how good practice could be shared across school communities and how info from training sessions can be embedded into school systems</a:t>
            </a:r>
          </a:p>
          <a:p>
            <a:pPr marL="0" indent="0">
              <a:buNone/>
            </a:pPr>
            <a:endParaRPr lang="en-GB" sz="8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2000" b="1" dirty="0"/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F2AC38-942B-4A80-B643-C7B740D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83" y="548680"/>
            <a:ext cx="4679752" cy="648072"/>
          </a:xfrm>
        </p:spPr>
        <p:txBody>
          <a:bodyPr/>
          <a:lstStyle/>
          <a:p>
            <a:pPr algn="ctr"/>
            <a:r>
              <a:rPr lang="en-GB" dirty="0"/>
              <a:t>Further ideas for the future…</a:t>
            </a:r>
          </a:p>
        </p:txBody>
      </p:sp>
      <p:pic>
        <p:nvPicPr>
          <p:cNvPr id="2052" name="Picture 4" descr="Image result for ideas clipart">
            <a:extLst>
              <a:ext uri="{FF2B5EF4-FFF2-40B4-BE49-F238E27FC236}">
                <a16:creationId xmlns:a16="http://schemas.microsoft.com/office/drawing/2014/main" xmlns="" id="{3A154200-157E-4F97-A50C-B8D1F6BB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8699"/>
            <a:ext cx="2591519" cy="14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689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609</TotalTime>
  <Words>634</Words>
  <Application>Microsoft Office PowerPoint</Application>
  <PresentationFormat>On-screen Show (4:3)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ＭＳ Ｐゴシック</vt:lpstr>
      <vt:lpstr>Arial</vt:lpstr>
      <vt:lpstr>Arial Bold</vt:lpstr>
      <vt:lpstr>Times</vt:lpstr>
      <vt:lpstr>Blank</vt:lpstr>
      <vt:lpstr>The role of Educational Psychologists in Essex EWMHS hubs</vt:lpstr>
      <vt:lpstr>EPs working in Essex EWMHS (since May 2019)</vt:lpstr>
      <vt:lpstr>EP work in Essex EWMHS </vt:lpstr>
      <vt:lpstr>EP work in Essex EWMHS</vt:lpstr>
      <vt:lpstr>Schools training programme 2019 - 2020</vt:lpstr>
      <vt:lpstr>Schools helpline </vt:lpstr>
      <vt:lpstr>Further ideas for the future…</vt:lpstr>
    </vt:vector>
  </TitlesOfParts>
  <Company>Essex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educational psychology in Essex EWMHS hubs</dc:title>
  <dc:creator>Ros.Somerville</dc:creator>
  <cp:lastModifiedBy>P Langmead</cp:lastModifiedBy>
  <cp:revision>23</cp:revision>
  <cp:lastPrinted>2019-05-15T11:14:50Z</cp:lastPrinted>
  <dcterms:created xsi:type="dcterms:W3CDTF">2019-04-25T21:51:33Z</dcterms:created>
  <dcterms:modified xsi:type="dcterms:W3CDTF">2019-11-13T15:09:54Z</dcterms:modified>
  <cp:version>1</cp:version>
</cp:coreProperties>
</file>