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5"/>
  </p:notesMasterIdLst>
  <p:handoutMasterIdLst>
    <p:handoutMasterId r:id="rId56"/>
  </p:handoutMasterIdLst>
  <p:sldIdLst>
    <p:sldId id="372" r:id="rId3"/>
    <p:sldId id="396" r:id="rId4"/>
    <p:sldId id="405" r:id="rId5"/>
    <p:sldId id="379" r:id="rId6"/>
    <p:sldId id="378" r:id="rId7"/>
    <p:sldId id="386" r:id="rId8"/>
    <p:sldId id="374" r:id="rId9"/>
    <p:sldId id="385" r:id="rId10"/>
    <p:sldId id="380" r:id="rId11"/>
    <p:sldId id="375" r:id="rId12"/>
    <p:sldId id="376" r:id="rId13"/>
    <p:sldId id="377" r:id="rId14"/>
    <p:sldId id="395" r:id="rId15"/>
    <p:sldId id="392" r:id="rId16"/>
    <p:sldId id="393" r:id="rId17"/>
    <p:sldId id="381" r:id="rId18"/>
    <p:sldId id="412" r:id="rId19"/>
    <p:sldId id="413" r:id="rId20"/>
    <p:sldId id="384" r:id="rId21"/>
    <p:sldId id="368" r:id="rId22"/>
    <p:sldId id="367" r:id="rId23"/>
    <p:sldId id="370" r:id="rId24"/>
    <p:sldId id="371" r:id="rId25"/>
    <p:sldId id="401" r:id="rId26"/>
    <p:sldId id="402" r:id="rId27"/>
    <p:sldId id="403" r:id="rId28"/>
    <p:sldId id="404" r:id="rId29"/>
    <p:sldId id="411" r:id="rId30"/>
    <p:sldId id="407" r:id="rId31"/>
    <p:sldId id="406" r:id="rId32"/>
    <p:sldId id="331" r:id="rId33"/>
    <p:sldId id="343" r:id="rId34"/>
    <p:sldId id="347" r:id="rId35"/>
    <p:sldId id="348" r:id="rId36"/>
    <p:sldId id="357" r:id="rId37"/>
    <p:sldId id="353" r:id="rId38"/>
    <p:sldId id="345" r:id="rId39"/>
    <p:sldId id="364" r:id="rId40"/>
    <p:sldId id="346" r:id="rId41"/>
    <p:sldId id="354" r:id="rId42"/>
    <p:sldId id="360" r:id="rId43"/>
    <p:sldId id="408" r:id="rId44"/>
    <p:sldId id="409" r:id="rId45"/>
    <p:sldId id="410" r:id="rId46"/>
    <p:sldId id="349" r:id="rId47"/>
    <p:sldId id="355" r:id="rId48"/>
    <p:sldId id="350" r:id="rId49"/>
    <p:sldId id="362" r:id="rId50"/>
    <p:sldId id="366" r:id="rId51"/>
    <p:sldId id="363" r:id="rId52"/>
    <p:sldId id="389" r:id="rId53"/>
    <p:sldId id="36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92" autoAdjust="0"/>
  </p:normalViewPr>
  <p:slideViewPr>
    <p:cSldViewPr>
      <p:cViewPr varScale="1">
        <p:scale>
          <a:sx n="116" d="100"/>
          <a:sy n="116" d="100"/>
        </p:scale>
        <p:origin x="144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7" d="100"/>
          <a:sy n="57" d="100"/>
        </p:scale>
        <p:origin x="24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BD5D5-DAB5-490E-9A6B-20E0C770FE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173C1F61-36E2-4673-80F4-470B228DF397}">
      <dgm:prSet phldrT="[Text]"/>
      <dgm:spPr/>
      <dgm:t>
        <a:bodyPr/>
        <a:lstStyle/>
        <a:p>
          <a:r>
            <a:rPr lang="en-GB" dirty="0"/>
            <a:t>Academy Orders</a:t>
          </a:r>
        </a:p>
      </dgm:t>
    </dgm:pt>
    <dgm:pt modelId="{6848A609-8A07-4FE7-A107-5E04B2747E1B}" type="parTrans" cxnId="{43B3C734-BC22-4E83-A54F-E0D23A69118C}">
      <dgm:prSet/>
      <dgm:spPr/>
      <dgm:t>
        <a:bodyPr/>
        <a:lstStyle/>
        <a:p>
          <a:endParaRPr lang="en-GB"/>
        </a:p>
      </dgm:t>
    </dgm:pt>
    <dgm:pt modelId="{FDF63852-AFDA-4B07-A2B8-1D6561A58C80}" type="sibTrans" cxnId="{43B3C734-BC22-4E83-A54F-E0D23A69118C}">
      <dgm:prSet/>
      <dgm:spPr/>
      <dgm:t>
        <a:bodyPr/>
        <a:lstStyle/>
        <a:p>
          <a:endParaRPr lang="en-GB"/>
        </a:p>
      </dgm:t>
    </dgm:pt>
    <dgm:pt modelId="{AEEC7E7C-6A6B-49A5-A541-33815C62719F}">
      <dgm:prSet phldrT="[Text]"/>
      <dgm:spPr/>
      <dgm:t>
        <a:bodyPr/>
        <a:lstStyle/>
        <a:p>
          <a:r>
            <a:rPr lang="en-GB" dirty="0">
              <a:ea typeface="Calibri"/>
              <a:cs typeface="Times New Roman"/>
            </a:rPr>
            <a:t>A duty on the </a:t>
          </a:r>
          <a:r>
            <a:rPr lang="en-GB" dirty="0" err="1">
              <a:ea typeface="Calibri"/>
              <a:cs typeface="Times New Roman"/>
            </a:rPr>
            <a:t>SoS</a:t>
          </a:r>
          <a:r>
            <a:rPr lang="en-GB" dirty="0">
              <a:ea typeface="Calibri"/>
              <a:cs typeface="Times New Roman"/>
            </a:rPr>
            <a:t>* to issue an Academy Order to all inadequate</a:t>
          </a:r>
          <a:r>
            <a:rPr lang="en-GB" baseline="30000" dirty="0">
              <a:ea typeface="Calibri"/>
              <a:cs typeface="Times New Roman"/>
            </a:rPr>
            <a:t>#</a:t>
          </a:r>
          <a:r>
            <a:rPr lang="en-GB" dirty="0">
              <a:ea typeface="Calibri"/>
              <a:cs typeface="Times New Roman"/>
            </a:rPr>
            <a:t> maintained schools</a:t>
          </a:r>
          <a:endParaRPr lang="en-GB" dirty="0"/>
        </a:p>
      </dgm:t>
    </dgm:pt>
    <dgm:pt modelId="{61EC1C94-21A4-472D-9484-000AC691A82C}" type="parTrans" cxnId="{F119AB03-4D1A-40FE-BAA7-01E2DE4D642E}">
      <dgm:prSet/>
      <dgm:spPr/>
      <dgm:t>
        <a:bodyPr/>
        <a:lstStyle/>
        <a:p>
          <a:endParaRPr lang="en-GB"/>
        </a:p>
      </dgm:t>
    </dgm:pt>
    <dgm:pt modelId="{55A1F4A8-C3D6-4832-B3AA-975B3F2FE792}" type="sibTrans" cxnId="{F119AB03-4D1A-40FE-BAA7-01E2DE4D642E}">
      <dgm:prSet/>
      <dgm:spPr/>
      <dgm:t>
        <a:bodyPr/>
        <a:lstStyle/>
        <a:p>
          <a:endParaRPr lang="en-GB"/>
        </a:p>
      </dgm:t>
    </dgm:pt>
    <dgm:pt modelId="{8A9330BF-54D9-4179-8593-573651882DC4}">
      <dgm:prSet phldrT="[Text]"/>
      <dgm:spPr/>
      <dgm:t>
        <a:bodyPr/>
        <a:lstStyle/>
        <a:p>
          <a:r>
            <a:rPr lang="en-GB" dirty="0">
              <a:ea typeface="Calibri"/>
              <a:cs typeface="Times New Roman"/>
            </a:rPr>
            <a:t>A power for the </a:t>
          </a:r>
          <a:r>
            <a:rPr lang="en-GB" dirty="0" err="1">
              <a:ea typeface="Calibri"/>
              <a:cs typeface="Times New Roman"/>
            </a:rPr>
            <a:t>SoS</a:t>
          </a:r>
          <a:r>
            <a:rPr lang="en-GB" dirty="0">
              <a:ea typeface="Calibri"/>
              <a:cs typeface="Times New Roman"/>
            </a:rPr>
            <a:t>* to revoke an AO, for instance where a schools is found not to be viable</a:t>
          </a:r>
          <a:endParaRPr lang="en-GB" dirty="0"/>
        </a:p>
      </dgm:t>
    </dgm:pt>
    <dgm:pt modelId="{6DCADCE1-C6C6-41DE-A093-B94D8A9D5023}" type="parTrans" cxnId="{04C47067-704B-4C41-A324-358A74846B6B}">
      <dgm:prSet/>
      <dgm:spPr/>
      <dgm:t>
        <a:bodyPr/>
        <a:lstStyle/>
        <a:p>
          <a:endParaRPr lang="en-GB"/>
        </a:p>
      </dgm:t>
    </dgm:pt>
    <dgm:pt modelId="{3B517FF3-47EF-4FD1-BA29-FDD2CAFD0712}" type="sibTrans" cxnId="{04C47067-704B-4C41-A324-358A74846B6B}">
      <dgm:prSet/>
      <dgm:spPr/>
      <dgm:t>
        <a:bodyPr/>
        <a:lstStyle/>
        <a:p>
          <a:endParaRPr lang="en-GB"/>
        </a:p>
      </dgm:t>
    </dgm:pt>
    <dgm:pt modelId="{7DF7C8F0-B9F0-4DC0-950F-759B452B7491}">
      <dgm:prSet phldrT="[Text]"/>
      <dgm:spPr/>
      <dgm:t>
        <a:bodyPr/>
        <a:lstStyle/>
        <a:p>
          <a:r>
            <a:rPr lang="en-GB" dirty="0"/>
            <a:t>Duty to Facilitate</a:t>
          </a:r>
        </a:p>
      </dgm:t>
    </dgm:pt>
    <dgm:pt modelId="{3A1CAC23-2029-4BA3-8026-3C244D3594CD}" type="parTrans" cxnId="{7B1D5565-5FB9-48B0-94C4-2550F5AB8AEA}">
      <dgm:prSet/>
      <dgm:spPr/>
      <dgm:t>
        <a:bodyPr/>
        <a:lstStyle/>
        <a:p>
          <a:endParaRPr lang="en-GB"/>
        </a:p>
      </dgm:t>
    </dgm:pt>
    <dgm:pt modelId="{401793F9-1886-4725-8F6E-BFDE455CE20D}" type="sibTrans" cxnId="{7B1D5565-5FB9-48B0-94C4-2550F5AB8AEA}">
      <dgm:prSet/>
      <dgm:spPr/>
      <dgm:t>
        <a:bodyPr/>
        <a:lstStyle/>
        <a:p>
          <a:endParaRPr lang="en-GB"/>
        </a:p>
      </dgm:t>
    </dgm:pt>
    <dgm:pt modelId="{0CC59445-4520-4292-881A-ECFB931D41A3}">
      <dgm:prSet phldrT="[Text]"/>
      <dgm:spPr/>
      <dgm:t>
        <a:bodyPr/>
        <a:lstStyle/>
        <a:p>
          <a:r>
            <a:rPr lang="en-GB" dirty="0">
              <a:solidFill>
                <a:schemeClr val="tx1"/>
              </a:solidFill>
              <a:ea typeface="Calibri"/>
              <a:cs typeface="Times New Roman"/>
            </a:rPr>
            <a:t>A duty on LAs and GBs to facilitate conversion where an AO is or has been issued to a school eligible for intervention.  A power for </a:t>
          </a:r>
          <a:r>
            <a:rPr lang="en-GB" dirty="0" err="1">
              <a:solidFill>
                <a:schemeClr val="tx1"/>
              </a:solidFill>
              <a:ea typeface="Calibri"/>
              <a:cs typeface="Times New Roman"/>
            </a:rPr>
            <a:t>SoS</a:t>
          </a:r>
          <a:r>
            <a:rPr lang="en-GB" dirty="0">
              <a:solidFill>
                <a:schemeClr val="tx1"/>
              </a:solidFill>
              <a:ea typeface="Calibri"/>
              <a:cs typeface="Times New Roman"/>
            </a:rPr>
            <a:t>* to direct a LA/GB to take specified steps to facilitate conversion</a:t>
          </a:r>
          <a:endParaRPr lang="en-GB" dirty="0">
            <a:solidFill>
              <a:schemeClr val="tx1"/>
            </a:solidFill>
          </a:endParaRPr>
        </a:p>
      </dgm:t>
    </dgm:pt>
    <dgm:pt modelId="{CA680986-104F-4CAB-8F73-8C9FFD37F71B}" type="parTrans" cxnId="{E650722E-8843-4227-A698-32586C4AD411}">
      <dgm:prSet/>
      <dgm:spPr/>
      <dgm:t>
        <a:bodyPr/>
        <a:lstStyle/>
        <a:p>
          <a:endParaRPr lang="en-GB"/>
        </a:p>
      </dgm:t>
    </dgm:pt>
    <dgm:pt modelId="{280D5346-23E7-48C6-BE4E-A2EDBC6FBD99}" type="sibTrans" cxnId="{E650722E-8843-4227-A698-32586C4AD411}">
      <dgm:prSet/>
      <dgm:spPr/>
      <dgm:t>
        <a:bodyPr/>
        <a:lstStyle/>
        <a:p>
          <a:endParaRPr lang="en-GB"/>
        </a:p>
      </dgm:t>
    </dgm:pt>
    <dgm:pt modelId="{55FAE774-D7B9-463B-8EBD-F1DE3A0E6414}">
      <dgm:prSet phldrT="[Text]"/>
      <dgm:spPr/>
      <dgm:t>
        <a:bodyPr/>
        <a:lstStyle/>
        <a:p>
          <a:r>
            <a:rPr lang="en-GB" dirty="0"/>
            <a:t>Warning Notices</a:t>
          </a:r>
        </a:p>
      </dgm:t>
    </dgm:pt>
    <dgm:pt modelId="{E4FEFAED-0F4A-4CA2-B3F4-3424C61985F9}" type="parTrans" cxnId="{7807AA82-93D6-4652-A873-3B629531D6F3}">
      <dgm:prSet/>
      <dgm:spPr/>
      <dgm:t>
        <a:bodyPr/>
        <a:lstStyle/>
        <a:p>
          <a:endParaRPr lang="en-GB"/>
        </a:p>
      </dgm:t>
    </dgm:pt>
    <dgm:pt modelId="{B556A69C-499A-4C01-AB27-F885E67F40C9}" type="sibTrans" cxnId="{7807AA82-93D6-4652-A873-3B629531D6F3}">
      <dgm:prSet/>
      <dgm:spPr/>
      <dgm:t>
        <a:bodyPr/>
        <a:lstStyle/>
        <a:p>
          <a:endParaRPr lang="en-GB"/>
        </a:p>
      </dgm:t>
    </dgm:pt>
    <dgm:pt modelId="{B66397F3-68A8-471D-A05A-0B3BDA7A1FFF}">
      <dgm:prSet phldrT="[Text]"/>
      <dgm:spPr/>
      <dgm:t>
        <a:bodyPr/>
        <a:lstStyle/>
        <a:p>
          <a:r>
            <a:rPr lang="en-GB" dirty="0">
              <a:ea typeface="Calibri"/>
              <a:cs typeface="Times New Roman"/>
            </a:rPr>
            <a:t>A power for the </a:t>
          </a:r>
          <a:r>
            <a:rPr lang="en-GB" dirty="0" err="1">
              <a:ea typeface="Calibri"/>
              <a:cs typeface="Times New Roman"/>
            </a:rPr>
            <a:t>SoS</a:t>
          </a:r>
          <a:r>
            <a:rPr lang="en-GB" dirty="0">
              <a:ea typeface="Calibri"/>
              <a:cs typeface="Times New Roman"/>
            </a:rPr>
            <a:t>* to issue Warning Notices to maintained schools (as exists now for LAs).</a:t>
          </a:r>
          <a:endParaRPr lang="en-GB" dirty="0"/>
        </a:p>
      </dgm:t>
    </dgm:pt>
    <dgm:pt modelId="{A3EF1E26-4D2D-468A-80C1-F208372CB382}" type="parTrans" cxnId="{FEE1C4A2-0482-4ACF-816C-9CF03697A7AB}">
      <dgm:prSet/>
      <dgm:spPr/>
      <dgm:t>
        <a:bodyPr/>
        <a:lstStyle/>
        <a:p>
          <a:endParaRPr lang="en-GB"/>
        </a:p>
      </dgm:t>
    </dgm:pt>
    <dgm:pt modelId="{EECF813F-F081-486E-8CC3-7B2E488EC8A2}" type="sibTrans" cxnId="{FEE1C4A2-0482-4ACF-816C-9CF03697A7AB}">
      <dgm:prSet/>
      <dgm:spPr/>
      <dgm:t>
        <a:bodyPr/>
        <a:lstStyle/>
        <a:p>
          <a:endParaRPr lang="en-GB"/>
        </a:p>
      </dgm:t>
    </dgm:pt>
    <dgm:pt modelId="{BA0BE018-2FD5-4110-946A-89B6948BEE96}">
      <dgm:prSet/>
      <dgm:spPr/>
      <dgm:t>
        <a:bodyPr/>
        <a:lstStyle/>
        <a:p>
          <a:r>
            <a:rPr lang="en-GB" dirty="0"/>
            <a:t>Inadequate Academies</a:t>
          </a:r>
        </a:p>
      </dgm:t>
    </dgm:pt>
    <dgm:pt modelId="{ADB9E4E9-6764-410F-82D5-01FF6AE53EEF}" type="parTrans" cxnId="{3D6BC596-23CC-4C36-9D9C-3554FEBAB391}">
      <dgm:prSet/>
      <dgm:spPr/>
      <dgm:t>
        <a:bodyPr/>
        <a:lstStyle/>
        <a:p>
          <a:endParaRPr lang="en-GB"/>
        </a:p>
      </dgm:t>
    </dgm:pt>
    <dgm:pt modelId="{9F2D18DE-8720-423F-B2D4-EC6C02463279}" type="sibTrans" cxnId="{3D6BC596-23CC-4C36-9D9C-3554FEBAB391}">
      <dgm:prSet/>
      <dgm:spPr/>
      <dgm:t>
        <a:bodyPr/>
        <a:lstStyle/>
        <a:p>
          <a:endParaRPr lang="en-GB"/>
        </a:p>
      </dgm:t>
    </dgm:pt>
    <dgm:pt modelId="{69140177-4208-4565-B676-FBEEEBC94BC8}">
      <dgm:prSet/>
      <dgm:spPr/>
      <dgm:t>
        <a:bodyPr/>
        <a:lstStyle/>
        <a:p>
          <a:r>
            <a:rPr lang="en-GB" dirty="0"/>
            <a:t>Coasting</a:t>
          </a:r>
        </a:p>
      </dgm:t>
    </dgm:pt>
    <dgm:pt modelId="{22007A7A-9284-4E22-949E-9A7FE658EDDB}" type="parTrans" cxnId="{43433D78-6F83-42AB-BFB1-2873444C1126}">
      <dgm:prSet/>
      <dgm:spPr/>
      <dgm:t>
        <a:bodyPr/>
        <a:lstStyle/>
        <a:p>
          <a:endParaRPr lang="en-GB"/>
        </a:p>
      </dgm:t>
    </dgm:pt>
    <dgm:pt modelId="{89953B5D-C59A-4F51-944D-E7B18D8D86D2}" type="sibTrans" cxnId="{43433D78-6F83-42AB-BFB1-2873444C1126}">
      <dgm:prSet/>
      <dgm:spPr/>
      <dgm:t>
        <a:bodyPr/>
        <a:lstStyle/>
        <a:p>
          <a:endParaRPr lang="en-GB"/>
        </a:p>
      </dgm:t>
    </dgm:pt>
    <dgm:pt modelId="{36978CD6-8AA1-4121-A332-B1A000FF4744}">
      <dgm:prSet/>
      <dgm:spPr/>
      <dgm:t>
        <a:bodyPr/>
        <a:lstStyle/>
        <a:p>
          <a:r>
            <a:rPr lang="en-GB" dirty="0"/>
            <a:t>A power for the </a:t>
          </a:r>
          <a:r>
            <a:rPr lang="en-GB" dirty="0" err="1"/>
            <a:t>SoS</a:t>
          </a:r>
          <a:r>
            <a:rPr lang="en-GB" dirty="0"/>
            <a:t>* to terminate even the oldest academy funding agreements of inadequate academies quickly &amp; easily</a:t>
          </a:r>
        </a:p>
      </dgm:t>
    </dgm:pt>
    <dgm:pt modelId="{059C0E31-7BC8-42F9-BFD7-118922149248}" type="parTrans" cxnId="{46CD08AA-8C9A-498A-B31B-C5AC30604524}">
      <dgm:prSet/>
      <dgm:spPr/>
      <dgm:t>
        <a:bodyPr/>
        <a:lstStyle/>
        <a:p>
          <a:endParaRPr lang="en-GB"/>
        </a:p>
      </dgm:t>
    </dgm:pt>
    <dgm:pt modelId="{8607E969-3FBC-411C-B0F5-2CF837729480}" type="sibTrans" cxnId="{46CD08AA-8C9A-498A-B31B-C5AC30604524}">
      <dgm:prSet/>
      <dgm:spPr/>
      <dgm:t>
        <a:bodyPr/>
        <a:lstStyle/>
        <a:p>
          <a:endParaRPr lang="en-GB"/>
        </a:p>
      </dgm:t>
    </dgm:pt>
    <dgm:pt modelId="{3C4FD0A8-88F0-47A0-BC2C-34B38055E674}">
      <dgm:prSet/>
      <dgm:spPr/>
      <dgm:t>
        <a:bodyPr/>
        <a:lstStyle/>
        <a:p>
          <a:pPr algn="l"/>
          <a:r>
            <a:rPr lang="en-GB" dirty="0"/>
            <a:t>A power for the </a:t>
          </a:r>
          <a:r>
            <a:rPr lang="en-GB" dirty="0" err="1"/>
            <a:t>SoS</a:t>
          </a:r>
          <a:r>
            <a:rPr lang="en-GB" dirty="0"/>
            <a:t>* to intervene in coasting schools &amp; academies (will apply once 2016 results are published &amp; coasting provisions have been laid - Dec 16 Primary, Jan 17 secondary)</a:t>
          </a:r>
        </a:p>
      </dgm:t>
    </dgm:pt>
    <dgm:pt modelId="{F48C2CAE-4510-47D6-96CC-8FD534F2110A}" type="parTrans" cxnId="{B0A80C3A-2926-49DE-B2AB-34C7014C131D}">
      <dgm:prSet/>
      <dgm:spPr/>
      <dgm:t>
        <a:bodyPr/>
        <a:lstStyle/>
        <a:p>
          <a:endParaRPr lang="en-GB"/>
        </a:p>
      </dgm:t>
    </dgm:pt>
    <dgm:pt modelId="{75E81658-601D-40B3-8015-0816E55FA6E5}" type="sibTrans" cxnId="{B0A80C3A-2926-49DE-B2AB-34C7014C131D}">
      <dgm:prSet/>
      <dgm:spPr/>
      <dgm:t>
        <a:bodyPr/>
        <a:lstStyle/>
        <a:p>
          <a:endParaRPr lang="en-GB"/>
        </a:p>
      </dgm:t>
    </dgm:pt>
    <dgm:pt modelId="{78C3C4F0-EDB3-4800-B6BC-BD2B08E4CA00}">
      <dgm:prSet phldrT="[Text]"/>
      <dgm:spPr/>
      <dgm:t>
        <a:bodyPr/>
        <a:lstStyle/>
        <a:p>
          <a:r>
            <a:rPr lang="en-GB" dirty="0">
              <a:ea typeface="Calibri"/>
              <a:cs typeface="Times New Roman"/>
            </a:rPr>
            <a:t>A Schools Causing Concern guidance published on the </a:t>
          </a:r>
          <a:r>
            <a:rPr lang="en-GB" dirty="0" err="1">
              <a:ea typeface="Calibri"/>
              <a:cs typeface="Times New Roman"/>
            </a:rPr>
            <a:t>DfE</a:t>
          </a:r>
          <a:r>
            <a:rPr lang="en-GB" dirty="0">
              <a:ea typeface="Calibri"/>
              <a:cs typeface="Times New Roman"/>
            </a:rPr>
            <a:t> website. </a:t>
          </a:r>
          <a:endParaRPr lang="en-GB" dirty="0"/>
        </a:p>
      </dgm:t>
    </dgm:pt>
    <dgm:pt modelId="{278FA1C7-54FB-4896-8451-D9A7087969D2}" type="parTrans" cxnId="{56C7F05A-D283-446D-8C0B-25B73CD49B20}">
      <dgm:prSet/>
      <dgm:spPr/>
      <dgm:t>
        <a:bodyPr/>
        <a:lstStyle/>
        <a:p>
          <a:endParaRPr lang="en-GB"/>
        </a:p>
      </dgm:t>
    </dgm:pt>
    <dgm:pt modelId="{FCD855CD-DF5A-4EA9-BCA4-91CA913F15D2}" type="sibTrans" cxnId="{56C7F05A-D283-446D-8C0B-25B73CD49B20}">
      <dgm:prSet/>
      <dgm:spPr/>
      <dgm:t>
        <a:bodyPr/>
        <a:lstStyle/>
        <a:p>
          <a:endParaRPr lang="en-GB"/>
        </a:p>
      </dgm:t>
    </dgm:pt>
    <dgm:pt modelId="{B7CE229C-201A-407D-AD2D-B08426B133B1}" type="pres">
      <dgm:prSet presAssocID="{115BD5D5-DAB5-490E-9A6B-20E0C770FEC3}" presName="linearFlow" presStyleCnt="0">
        <dgm:presLayoutVars>
          <dgm:dir/>
          <dgm:animLvl val="lvl"/>
          <dgm:resizeHandles val="exact"/>
        </dgm:presLayoutVars>
      </dgm:prSet>
      <dgm:spPr/>
      <dgm:t>
        <a:bodyPr/>
        <a:lstStyle/>
        <a:p>
          <a:endParaRPr lang="en-GB"/>
        </a:p>
      </dgm:t>
    </dgm:pt>
    <dgm:pt modelId="{82AEB7FE-6AA1-40CD-932D-33F7F6E88A02}" type="pres">
      <dgm:prSet presAssocID="{173C1F61-36E2-4673-80F4-470B228DF397}" presName="composite" presStyleCnt="0"/>
      <dgm:spPr/>
    </dgm:pt>
    <dgm:pt modelId="{EC6C99EA-7341-4C10-A5FF-E62999794A18}" type="pres">
      <dgm:prSet presAssocID="{173C1F61-36E2-4673-80F4-470B228DF397}" presName="parentText" presStyleLbl="alignNode1" presStyleIdx="0" presStyleCnt="5">
        <dgm:presLayoutVars>
          <dgm:chMax val="1"/>
          <dgm:bulletEnabled val="1"/>
        </dgm:presLayoutVars>
      </dgm:prSet>
      <dgm:spPr/>
      <dgm:t>
        <a:bodyPr/>
        <a:lstStyle/>
        <a:p>
          <a:endParaRPr lang="en-GB"/>
        </a:p>
      </dgm:t>
    </dgm:pt>
    <dgm:pt modelId="{DBC58277-B5A7-408E-AB24-CF555AA02D16}" type="pres">
      <dgm:prSet presAssocID="{173C1F61-36E2-4673-80F4-470B228DF397}" presName="descendantText" presStyleLbl="alignAcc1" presStyleIdx="0" presStyleCnt="5">
        <dgm:presLayoutVars>
          <dgm:bulletEnabled val="1"/>
        </dgm:presLayoutVars>
      </dgm:prSet>
      <dgm:spPr/>
      <dgm:t>
        <a:bodyPr/>
        <a:lstStyle/>
        <a:p>
          <a:endParaRPr lang="en-GB"/>
        </a:p>
      </dgm:t>
    </dgm:pt>
    <dgm:pt modelId="{CD8C6AF0-C776-4BD2-B15A-6A3143BDA78E}" type="pres">
      <dgm:prSet presAssocID="{FDF63852-AFDA-4B07-A2B8-1D6561A58C80}" presName="sp" presStyleCnt="0"/>
      <dgm:spPr/>
    </dgm:pt>
    <dgm:pt modelId="{16B51971-7878-42D2-887D-64969462544A}" type="pres">
      <dgm:prSet presAssocID="{7DF7C8F0-B9F0-4DC0-950F-759B452B7491}" presName="composite" presStyleCnt="0"/>
      <dgm:spPr/>
    </dgm:pt>
    <dgm:pt modelId="{E7762F02-367E-4936-A54E-EDB036E11CCF}" type="pres">
      <dgm:prSet presAssocID="{7DF7C8F0-B9F0-4DC0-950F-759B452B7491}" presName="parentText" presStyleLbl="alignNode1" presStyleIdx="1" presStyleCnt="5">
        <dgm:presLayoutVars>
          <dgm:chMax val="1"/>
          <dgm:bulletEnabled val="1"/>
        </dgm:presLayoutVars>
      </dgm:prSet>
      <dgm:spPr/>
      <dgm:t>
        <a:bodyPr/>
        <a:lstStyle/>
        <a:p>
          <a:endParaRPr lang="en-GB"/>
        </a:p>
      </dgm:t>
    </dgm:pt>
    <dgm:pt modelId="{5FA84094-309F-4C2F-83F6-0DD136CF7538}" type="pres">
      <dgm:prSet presAssocID="{7DF7C8F0-B9F0-4DC0-950F-759B452B7491}" presName="descendantText" presStyleLbl="alignAcc1" presStyleIdx="1" presStyleCnt="5">
        <dgm:presLayoutVars>
          <dgm:bulletEnabled val="1"/>
        </dgm:presLayoutVars>
      </dgm:prSet>
      <dgm:spPr/>
      <dgm:t>
        <a:bodyPr/>
        <a:lstStyle/>
        <a:p>
          <a:endParaRPr lang="en-GB"/>
        </a:p>
      </dgm:t>
    </dgm:pt>
    <dgm:pt modelId="{8A278BB2-94CE-4F32-BD1E-473917680A5F}" type="pres">
      <dgm:prSet presAssocID="{401793F9-1886-4725-8F6E-BFDE455CE20D}" presName="sp" presStyleCnt="0"/>
      <dgm:spPr/>
    </dgm:pt>
    <dgm:pt modelId="{030C7618-51F0-41CF-95D4-9D73F2BD2A7C}" type="pres">
      <dgm:prSet presAssocID="{55FAE774-D7B9-463B-8EBD-F1DE3A0E6414}" presName="composite" presStyleCnt="0"/>
      <dgm:spPr/>
    </dgm:pt>
    <dgm:pt modelId="{21D25259-101A-4E44-B61E-07E790B2AF4D}" type="pres">
      <dgm:prSet presAssocID="{55FAE774-D7B9-463B-8EBD-F1DE3A0E6414}" presName="parentText" presStyleLbl="alignNode1" presStyleIdx="2" presStyleCnt="5">
        <dgm:presLayoutVars>
          <dgm:chMax val="1"/>
          <dgm:bulletEnabled val="1"/>
        </dgm:presLayoutVars>
      </dgm:prSet>
      <dgm:spPr/>
      <dgm:t>
        <a:bodyPr/>
        <a:lstStyle/>
        <a:p>
          <a:endParaRPr lang="en-GB"/>
        </a:p>
      </dgm:t>
    </dgm:pt>
    <dgm:pt modelId="{B66372B9-A4FA-462D-9D70-D1B975191DD3}" type="pres">
      <dgm:prSet presAssocID="{55FAE774-D7B9-463B-8EBD-F1DE3A0E6414}" presName="descendantText" presStyleLbl="alignAcc1" presStyleIdx="2" presStyleCnt="5">
        <dgm:presLayoutVars>
          <dgm:bulletEnabled val="1"/>
        </dgm:presLayoutVars>
      </dgm:prSet>
      <dgm:spPr/>
      <dgm:t>
        <a:bodyPr/>
        <a:lstStyle/>
        <a:p>
          <a:endParaRPr lang="en-GB"/>
        </a:p>
      </dgm:t>
    </dgm:pt>
    <dgm:pt modelId="{E8090F7B-E939-4099-B8CD-0EA6819302F5}" type="pres">
      <dgm:prSet presAssocID="{B556A69C-499A-4C01-AB27-F885E67F40C9}" presName="sp" presStyleCnt="0"/>
      <dgm:spPr/>
    </dgm:pt>
    <dgm:pt modelId="{01FB767F-B99B-4494-9EF5-5C82F647BDBA}" type="pres">
      <dgm:prSet presAssocID="{BA0BE018-2FD5-4110-946A-89B6948BEE96}" presName="composite" presStyleCnt="0"/>
      <dgm:spPr/>
    </dgm:pt>
    <dgm:pt modelId="{62183B82-B511-40DA-BA8F-4FFF172F2363}" type="pres">
      <dgm:prSet presAssocID="{BA0BE018-2FD5-4110-946A-89B6948BEE96}" presName="parentText" presStyleLbl="alignNode1" presStyleIdx="3" presStyleCnt="5">
        <dgm:presLayoutVars>
          <dgm:chMax val="1"/>
          <dgm:bulletEnabled val="1"/>
        </dgm:presLayoutVars>
      </dgm:prSet>
      <dgm:spPr/>
      <dgm:t>
        <a:bodyPr/>
        <a:lstStyle/>
        <a:p>
          <a:endParaRPr lang="en-GB"/>
        </a:p>
      </dgm:t>
    </dgm:pt>
    <dgm:pt modelId="{3C28AFA5-04A5-4FB6-964E-09175127052D}" type="pres">
      <dgm:prSet presAssocID="{BA0BE018-2FD5-4110-946A-89B6948BEE96}" presName="descendantText" presStyleLbl="alignAcc1" presStyleIdx="3" presStyleCnt="5">
        <dgm:presLayoutVars>
          <dgm:bulletEnabled val="1"/>
        </dgm:presLayoutVars>
      </dgm:prSet>
      <dgm:spPr/>
      <dgm:t>
        <a:bodyPr/>
        <a:lstStyle/>
        <a:p>
          <a:endParaRPr lang="en-GB"/>
        </a:p>
      </dgm:t>
    </dgm:pt>
    <dgm:pt modelId="{C6E6711A-C4EB-415B-8A05-EF7E39FEB7E1}" type="pres">
      <dgm:prSet presAssocID="{9F2D18DE-8720-423F-B2D4-EC6C02463279}" presName="sp" presStyleCnt="0"/>
      <dgm:spPr/>
    </dgm:pt>
    <dgm:pt modelId="{6CFF8DBC-5EE1-4EB9-918B-40AB180609EA}" type="pres">
      <dgm:prSet presAssocID="{69140177-4208-4565-B676-FBEEEBC94BC8}" presName="composite" presStyleCnt="0"/>
      <dgm:spPr/>
    </dgm:pt>
    <dgm:pt modelId="{358F9E50-34FF-4226-8F9C-05D1A84EBBEA}" type="pres">
      <dgm:prSet presAssocID="{69140177-4208-4565-B676-FBEEEBC94BC8}" presName="parentText" presStyleLbl="alignNode1" presStyleIdx="4" presStyleCnt="5">
        <dgm:presLayoutVars>
          <dgm:chMax val="1"/>
          <dgm:bulletEnabled val="1"/>
        </dgm:presLayoutVars>
      </dgm:prSet>
      <dgm:spPr/>
      <dgm:t>
        <a:bodyPr/>
        <a:lstStyle/>
        <a:p>
          <a:endParaRPr lang="en-GB"/>
        </a:p>
      </dgm:t>
    </dgm:pt>
    <dgm:pt modelId="{5232788D-1DEC-4A94-8CC0-CCD82DE20110}" type="pres">
      <dgm:prSet presAssocID="{69140177-4208-4565-B676-FBEEEBC94BC8}" presName="descendantText" presStyleLbl="alignAcc1" presStyleIdx="4" presStyleCnt="5">
        <dgm:presLayoutVars>
          <dgm:bulletEnabled val="1"/>
        </dgm:presLayoutVars>
      </dgm:prSet>
      <dgm:spPr/>
      <dgm:t>
        <a:bodyPr/>
        <a:lstStyle/>
        <a:p>
          <a:endParaRPr lang="en-GB"/>
        </a:p>
      </dgm:t>
    </dgm:pt>
  </dgm:ptLst>
  <dgm:cxnLst>
    <dgm:cxn modelId="{0C9F0346-E4DF-4B13-A678-BB4970E179AC}" type="presOf" srcId="{3C4FD0A8-88F0-47A0-BC2C-34B38055E674}" destId="{5232788D-1DEC-4A94-8CC0-CCD82DE20110}" srcOrd="0" destOrd="0" presId="urn:microsoft.com/office/officeart/2005/8/layout/chevron2"/>
    <dgm:cxn modelId="{5FAA6E31-8199-4024-BF38-07D6DCA03D87}" type="presOf" srcId="{78C3C4F0-EDB3-4800-B6BC-BD2B08E4CA00}" destId="{B66372B9-A4FA-462D-9D70-D1B975191DD3}" srcOrd="0" destOrd="1" presId="urn:microsoft.com/office/officeart/2005/8/layout/chevron2"/>
    <dgm:cxn modelId="{B0A80C3A-2926-49DE-B2AB-34C7014C131D}" srcId="{69140177-4208-4565-B676-FBEEEBC94BC8}" destId="{3C4FD0A8-88F0-47A0-BC2C-34B38055E674}" srcOrd="0" destOrd="0" parTransId="{F48C2CAE-4510-47D6-96CC-8FD534F2110A}" sibTransId="{75E81658-601D-40B3-8015-0816E55FA6E5}"/>
    <dgm:cxn modelId="{59F643D5-3F8F-40E3-86C3-889CF58CC28E}" type="presOf" srcId="{36978CD6-8AA1-4121-A332-B1A000FF4744}" destId="{3C28AFA5-04A5-4FB6-964E-09175127052D}" srcOrd="0" destOrd="0" presId="urn:microsoft.com/office/officeart/2005/8/layout/chevron2"/>
    <dgm:cxn modelId="{04C47067-704B-4C41-A324-358A74846B6B}" srcId="{173C1F61-36E2-4673-80F4-470B228DF397}" destId="{8A9330BF-54D9-4179-8593-573651882DC4}" srcOrd="1" destOrd="0" parTransId="{6DCADCE1-C6C6-41DE-A093-B94D8A9D5023}" sibTransId="{3B517FF3-47EF-4FD1-BA29-FDD2CAFD0712}"/>
    <dgm:cxn modelId="{6C2215E8-FF13-48A8-836A-6D8AB3EFB134}" type="presOf" srcId="{BA0BE018-2FD5-4110-946A-89B6948BEE96}" destId="{62183B82-B511-40DA-BA8F-4FFF172F2363}" srcOrd="0" destOrd="0" presId="urn:microsoft.com/office/officeart/2005/8/layout/chevron2"/>
    <dgm:cxn modelId="{3F542CE9-394C-4A23-A011-9A17C08E4A40}" type="presOf" srcId="{173C1F61-36E2-4673-80F4-470B228DF397}" destId="{EC6C99EA-7341-4C10-A5FF-E62999794A18}" srcOrd="0" destOrd="0" presId="urn:microsoft.com/office/officeart/2005/8/layout/chevron2"/>
    <dgm:cxn modelId="{77528B10-EFEF-44EB-BDA7-36E414D51CF4}" type="presOf" srcId="{B66397F3-68A8-471D-A05A-0B3BDA7A1FFF}" destId="{B66372B9-A4FA-462D-9D70-D1B975191DD3}" srcOrd="0" destOrd="0" presId="urn:microsoft.com/office/officeart/2005/8/layout/chevron2"/>
    <dgm:cxn modelId="{7807AA82-93D6-4652-A873-3B629531D6F3}" srcId="{115BD5D5-DAB5-490E-9A6B-20E0C770FEC3}" destId="{55FAE774-D7B9-463B-8EBD-F1DE3A0E6414}" srcOrd="2" destOrd="0" parTransId="{E4FEFAED-0F4A-4CA2-B3F4-3424C61985F9}" sibTransId="{B556A69C-499A-4C01-AB27-F885E67F40C9}"/>
    <dgm:cxn modelId="{FEE1C4A2-0482-4ACF-816C-9CF03697A7AB}" srcId="{55FAE774-D7B9-463B-8EBD-F1DE3A0E6414}" destId="{B66397F3-68A8-471D-A05A-0B3BDA7A1FFF}" srcOrd="0" destOrd="0" parTransId="{A3EF1E26-4D2D-468A-80C1-F208372CB382}" sibTransId="{EECF813F-F081-486E-8CC3-7B2E488EC8A2}"/>
    <dgm:cxn modelId="{0FB7F2CE-058D-4B05-BD4B-1CD47CA6355A}" type="presOf" srcId="{AEEC7E7C-6A6B-49A5-A541-33815C62719F}" destId="{DBC58277-B5A7-408E-AB24-CF555AA02D16}" srcOrd="0" destOrd="0" presId="urn:microsoft.com/office/officeart/2005/8/layout/chevron2"/>
    <dgm:cxn modelId="{3D6BC596-23CC-4C36-9D9C-3554FEBAB391}" srcId="{115BD5D5-DAB5-490E-9A6B-20E0C770FEC3}" destId="{BA0BE018-2FD5-4110-946A-89B6948BEE96}" srcOrd="3" destOrd="0" parTransId="{ADB9E4E9-6764-410F-82D5-01FF6AE53EEF}" sibTransId="{9F2D18DE-8720-423F-B2D4-EC6C02463279}"/>
    <dgm:cxn modelId="{46CD08AA-8C9A-498A-B31B-C5AC30604524}" srcId="{BA0BE018-2FD5-4110-946A-89B6948BEE96}" destId="{36978CD6-8AA1-4121-A332-B1A000FF4744}" srcOrd="0" destOrd="0" parTransId="{059C0E31-7BC8-42F9-BFD7-118922149248}" sibTransId="{8607E969-3FBC-411C-B0F5-2CF837729480}"/>
    <dgm:cxn modelId="{7B1D5565-5FB9-48B0-94C4-2550F5AB8AEA}" srcId="{115BD5D5-DAB5-490E-9A6B-20E0C770FEC3}" destId="{7DF7C8F0-B9F0-4DC0-950F-759B452B7491}" srcOrd="1" destOrd="0" parTransId="{3A1CAC23-2029-4BA3-8026-3C244D3594CD}" sibTransId="{401793F9-1886-4725-8F6E-BFDE455CE20D}"/>
    <dgm:cxn modelId="{43433D78-6F83-42AB-BFB1-2873444C1126}" srcId="{115BD5D5-DAB5-490E-9A6B-20E0C770FEC3}" destId="{69140177-4208-4565-B676-FBEEEBC94BC8}" srcOrd="4" destOrd="0" parTransId="{22007A7A-9284-4E22-949E-9A7FE658EDDB}" sibTransId="{89953B5D-C59A-4F51-944D-E7B18D8D86D2}"/>
    <dgm:cxn modelId="{8CC60E5B-D156-4C21-953F-A42224CD8E31}" type="presOf" srcId="{7DF7C8F0-B9F0-4DC0-950F-759B452B7491}" destId="{E7762F02-367E-4936-A54E-EDB036E11CCF}" srcOrd="0" destOrd="0" presId="urn:microsoft.com/office/officeart/2005/8/layout/chevron2"/>
    <dgm:cxn modelId="{AADC0109-79AE-4FB2-B713-4A266F243CA4}" type="presOf" srcId="{0CC59445-4520-4292-881A-ECFB931D41A3}" destId="{5FA84094-309F-4C2F-83F6-0DD136CF7538}" srcOrd="0" destOrd="0" presId="urn:microsoft.com/office/officeart/2005/8/layout/chevron2"/>
    <dgm:cxn modelId="{083A6985-4445-434B-9E6C-CFB564522C49}" type="presOf" srcId="{69140177-4208-4565-B676-FBEEEBC94BC8}" destId="{358F9E50-34FF-4226-8F9C-05D1A84EBBEA}" srcOrd="0" destOrd="0" presId="urn:microsoft.com/office/officeart/2005/8/layout/chevron2"/>
    <dgm:cxn modelId="{C9A9F8B4-1444-49E7-90A7-04C08A90C16B}" type="presOf" srcId="{55FAE774-D7B9-463B-8EBD-F1DE3A0E6414}" destId="{21D25259-101A-4E44-B61E-07E790B2AF4D}" srcOrd="0" destOrd="0" presId="urn:microsoft.com/office/officeart/2005/8/layout/chevron2"/>
    <dgm:cxn modelId="{4BB77EB9-2597-4ED4-963F-F10FB5F81440}" type="presOf" srcId="{8A9330BF-54D9-4179-8593-573651882DC4}" destId="{DBC58277-B5A7-408E-AB24-CF555AA02D16}" srcOrd="0" destOrd="1" presId="urn:microsoft.com/office/officeart/2005/8/layout/chevron2"/>
    <dgm:cxn modelId="{43B3C734-BC22-4E83-A54F-E0D23A69118C}" srcId="{115BD5D5-DAB5-490E-9A6B-20E0C770FEC3}" destId="{173C1F61-36E2-4673-80F4-470B228DF397}" srcOrd="0" destOrd="0" parTransId="{6848A609-8A07-4FE7-A107-5E04B2747E1B}" sibTransId="{FDF63852-AFDA-4B07-A2B8-1D6561A58C80}"/>
    <dgm:cxn modelId="{F119AB03-4D1A-40FE-BAA7-01E2DE4D642E}" srcId="{173C1F61-36E2-4673-80F4-470B228DF397}" destId="{AEEC7E7C-6A6B-49A5-A541-33815C62719F}" srcOrd="0" destOrd="0" parTransId="{61EC1C94-21A4-472D-9484-000AC691A82C}" sibTransId="{55A1F4A8-C3D6-4832-B3AA-975B3F2FE792}"/>
    <dgm:cxn modelId="{6DFDF63A-45B6-4E6E-B8C9-74F196FA9B4B}" type="presOf" srcId="{115BD5D5-DAB5-490E-9A6B-20E0C770FEC3}" destId="{B7CE229C-201A-407D-AD2D-B08426B133B1}" srcOrd="0" destOrd="0" presId="urn:microsoft.com/office/officeart/2005/8/layout/chevron2"/>
    <dgm:cxn modelId="{E650722E-8843-4227-A698-32586C4AD411}" srcId="{7DF7C8F0-B9F0-4DC0-950F-759B452B7491}" destId="{0CC59445-4520-4292-881A-ECFB931D41A3}" srcOrd="0" destOrd="0" parTransId="{CA680986-104F-4CAB-8F73-8C9FFD37F71B}" sibTransId="{280D5346-23E7-48C6-BE4E-A2EDBC6FBD99}"/>
    <dgm:cxn modelId="{56C7F05A-D283-446D-8C0B-25B73CD49B20}" srcId="{55FAE774-D7B9-463B-8EBD-F1DE3A0E6414}" destId="{78C3C4F0-EDB3-4800-B6BC-BD2B08E4CA00}" srcOrd="1" destOrd="0" parTransId="{278FA1C7-54FB-4896-8451-D9A7087969D2}" sibTransId="{FCD855CD-DF5A-4EA9-BCA4-91CA913F15D2}"/>
    <dgm:cxn modelId="{5A4A724F-CD5A-4F92-83A4-90A939AC24C5}" type="presParOf" srcId="{B7CE229C-201A-407D-AD2D-B08426B133B1}" destId="{82AEB7FE-6AA1-40CD-932D-33F7F6E88A02}" srcOrd="0" destOrd="0" presId="urn:microsoft.com/office/officeart/2005/8/layout/chevron2"/>
    <dgm:cxn modelId="{D18355C5-1B5C-4186-B0AD-5688CFDB0742}" type="presParOf" srcId="{82AEB7FE-6AA1-40CD-932D-33F7F6E88A02}" destId="{EC6C99EA-7341-4C10-A5FF-E62999794A18}" srcOrd="0" destOrd="0" presId="urn:microsoft.com/office/officeart/2005/8/layout/chevron2"/>
    <dgm:cxn modelId="{48F675DF-1934-418F-85F2-526AA53ABF08}" type="presParOf" srcId="{82AEB7FE-6AA1-40CD-932D-33F7F6E88A02}" destId="{DBC58277-B5A7-408E-AB24-CF555AA02D16}" srcOrd="1" destOrd="0" presId="urn:microsoft.com/office/officeart/2005/8/layout/chevron2"/>
    <dgm:cxn modelId="{87173767-E345-459E-BE60-951AE4E4B4B6}" type="presParOf" srcId="{B7CE229C-201A-407D-AD2D-B08426B133B1}" destId="{CD8C6AF0-C776-4BD2-B15A-6A3143BDA78E}" srcOrd="1" destOrd="0" presId="urn:microsoft.com/office/officeart/2005/8/layout/chevron2"/>
    <dgm:cxn modelId="{D3D18141-66FD-45B4-804A-17503CBC8EAD}" type="presParOf" srcId="{B7CE229C-201A-407D-AD2D-B08426B133B1}" destId="{16B51971-7878-42D2-887D-64969462544A}" srcOrd="2" destOrd="0" presId="urn:microsoft.com/office/officeart/2005/8/layout/chevron2"/>
    <dgm:cxn modelId="{132899C7-18C1-49E6-905E-367FFF4562CC}" type="presParOf" srcId="{16B51971-7878-42D2-887D-64969462544A}" destId="{E7762F02-367E-4936-A54E-EDB036E11CCF}" srcOrd="0" destOrd="0" presId="urn:microsoft.com/office/officeart/2005/8/layout/chevron2"/>
    <dgm:cxn modelId="{DBF69929-FDFF-47DD-8F2C-21311D6E0EE0}" type="presParOf" srcId="{16B51971-7878-42D2-887D-64969462544A}" destId="{5FA84094-309F-4C2F-83F6-0DD136CF7538}" srcOrd="1" destOrd="0" presId="urn:microsoft.com/office/officeart/2005/8/layout/chevron2"/>
    <dgm:cxn modelId="{A0474D44-B130-4745-8760-B7D403EEEE3C}" type="presParOf" srcId="{B7CE229C-201A-407D-AD2D-B08426B133B1}" destId="{8A278BB2-94CE-4F32-BD1E-473917680A5F}" srcOrd="3" destOrd="0" presId="urn:microsoft.com/office/officeart/2005/8/layout/chevron2"/>
    <dgm:cxn modelId="{0EBC109A-8D04-4EB6-95C5-4841B3532A10}" type="presParOf" srcId="{B7CE229C-201A-407D-AD2D-B08426B133B1}" destId="{030C7618-51F0-41CF-95D4-9D73F2BD2A7C}" srcOrd="4" destOrd="0" presId="urn:microsoft.com/office/officeart/2005/8/layout/chevron2"/>
    <dgm:cxn modelId="{C9333936-1BEF-4885-8DC9-7AA288526687}" type="presParOf" srcId="{030C7618-51F0-41CF-95D4-9D73F2BD2A7C}" destId="{21D25259-101A-4E44-B61E-07E790B2AF4D}" srcOrd="0" destOrd="0" presId="urn:microsoft.com/office/officeart/2005/8/layout/chevron2"/>
    <dgm:cxn modelId="{90B715FE-1D7C-418C-916C-FA25E33667AB}" type="presParOf" srcId="{030C7618-51F0-41CF-95D4-9D73F2BD2A7C}" destId="{B66372B9-A4FA-462D-9D70-D1B975191DD3}" srcOrd="1" destOrd="0" presId="urn:microsoft.com/office/officeart/2005/8/layout/chevron2"/>
    <dgm:cxn modelId="{F45518A7-3C2F-4745-AA4F-2E4FDF44F9C8}" type="presParOf" srcId="{B7CE229C-201A-407D-AD2D-B08426B133B1}" destId="{E8090F7B-E939-4099-B8CD-0EA6819302F5}" srcOrd="5" destOrd="0" presId="urn:microsoft.com/office/officeart/2005/8/layout/chevron2"/>
    <dgm:cxn modelId="{47861120-3193-4979-9560-CB88ECDBF2E7}" type="presParOf" srcId="{B7CE229C-201A-407D-AD2D-B08426B133B1}" destId="{01FB767F-B99B-4494-9EF5-5C82F647BDBA}" srcOrd="6" destOrd="0" presId="urn:microsoft.com/office/officeart/2005/8/layout/chevron2"/>
    <dgm:cxn modelId="{4C5252C6-71EA-4F2C-8EB0-3912EE4EEDCF}" type="presParOf" srcId="{01FB767F-B99B-4494-9EF5-5C82F647BDBA}" destId="{62183B82-B511-40DA-BA8F-4FFF172F2363}" srcOrd="0" destOrd="0" presId="urn:microsoft.com/office/officeart/2005/8/layout/chevron2"/>
    <dgm:cxn modelId="{047D9120-678D-4ED8-9B54-66441868ECD4}" type="presParOf" srcId="{01FB767F-B99B-4494-9EF5-5C82F647BDBA}" destId="{3C28AFA5-04A5-4FB6-964E-09175127052D}" srcOrd="1" destOrd="0" presId="urn:microsoft.com/office/officeart/2005/8/layout/chevron2"/>
    <dgm:cxn modelId="{5F09BADB-0C5B-4C65-B91B-1781FFA789FF}" type="presParOf" srcId="{B7CE229C-201A-407D-AD2D-B08426B133B1}" destId="{C6E6711A-C4EB-415B-8A05-EF7E39FEB7E1}" srcOrd="7" destOrd="0" presId="urn:microsoft.com/office/officeart/2005/8/layout/chevron2"/>
    <dgm:cxn modelId="{A2A3A30F-DD2F-45F9-AAB2-B0F49EF1ED3A}" type="presParOf" srcId="{B7CE229C-201A-407D-AD2D-B08426B133B1}" destId="{6CFF8DBC-5EE1-4EB9-918B-40AB180609EA}" srcOrd="8" destOrd="0" presId="urn:microsoft.com/office/officeart/2005/8/layout/chevron2"/>
    <dgm:cxn modelId="{8705DCA4-0F98-4A51-8681-953566D12E57}" type="presParOf" srcId="{6CFF8DBC-5EE1-4EB9-918B-40AB180609EA}" destId="{358F9E50-34FF-4226-8F9C-05D1A84EBBEA}" srcOrd="0" destOrd="0" presId="urn:microsoft.com/office/officeart/2005/8/layout/chevron2"/>
    <dgm:cxn modelId="{A40E6499-27CB-4DDA-892C-A728A606C424}" type="presParOf" srcId="{6CFF8DBC-5EE1-4EB9-918B-40AB180609EA}" destId="{5232788D-1DEC-4A94-8CC0-CCD82DE2011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0B2790-E8D4-4F3B-ACD6-EAF8AAAE10F1}" type="datetimeFigureOut">
              <a:rPr lang="en-US" smtClean="0"/>
              <a:t>10/11/2016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9C4939-BFBB-4DB8-97D1-9FD17CFA7DBE}" type="slidenum">
              <a:rPr lang="en-US" smtClean="0"/>
              <a:t>‹#›</a:t>
            </a:fld>
            <a:endParaRPr lang="en-US"/>
          </a:p>
        </p:txBody>
      </p:sp>
    </p:spTree>
    <p:extLst>
      <p:ext uri="{BB962C8B-B14F-4D97-AF65-F5344CB8AC3E}">
        <p14:creationId xmlns:p14="http://schemas.microsoft.com/office/powerpoint/2010/main" val="583793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ECE12-AE35-4F1A-BDD8-AD6CD49FACF4}" type="datetimeFigureOut">
              <a:rPr lang="en-GB" smtClean="0"/>
              <a:t>11/10/2016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FF6C2-26B8-46A5-BA2F-5B95EAC8397F}" type="slidenum">
              <a:rPr lang="en-GB" smtClean="0"/>
              <a:t>‹#›</a:t>
            </a:fld>
            <a:endParaRPr lang="en-GB"/>
          </a:p>
        </p:txBody>
      </p:sp>
    </p:spTree>
    <p:extLst>
      <p:ext uri="{BB962C8B-B14F-4D97-AF65-F5344CB8AC3E}">
        <p14:creationId xmlns:p14="http://schemas.microsoft.com/office/powerpoint/2010/main" val="417501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brief discussion of the RSC</a:t>
            </a:r>
            <a:r>
              <a:rPr lang="en-GB" baseline="0" dirty="0"/>
              <a:t> role (likely to be a number of LA maintained schools attending)</a:t>
            </a:r>
          </a:p>
          <a:p>
            <a:endParaRPr lang="en-GB" baseline="0" dirty="0"/>
          </a:p>
          <a:p>
            <a:r>
              <a:rPr lang="en-GB" baseline="0" dirty="0"/>
              <a:t>NB Christine Quinn replaces </a:t>
            </a:r>
            <a:r>
              <a:rPr lang="en-GB" baseline="0" dirty="0" err="1"/>
              <a:t>Pank</a:t>
            </a:r>
            <a:r>
              <a:rPr lang="en-GB" baseline="0" dirty="0"/>
              <a:t> Patel in the West Midlands from 3 October 2016</a:t>
            </a:r>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4</a:t>
            </a:fld>
            <a:endParaRPr lang="en-GB"/>
          </a:p>
        </p:txBody>
      </p:sp>
    </p:spTree>
    <p:extLst>
      <p:ext uri="{BB962C8B-B14F-4D97-AF65-F5344CB8AC3E}">
        <p14:creationId xmlns:p14="http://schemas.microsoft.com/office/powerpoint/2010/main" val="109973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9</a:t>
            </a:fld>
            <a:endParaRPr lang="en-GB"/>
          </a:p>
        </p:txBody>
      </p:sp>
    </p:spTree>
    <p:extLst>
      <p:ext uri="{BB962C8B-B14F-4D97-AF65-F5344CB8AC3E}">
        <p14:creationId xmlns:p14="http://schemas.microsoft.com/office/powerpoint/2010/main" val="426722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aseline="0" dirty="0"/>
          </a:p>
          <a:p>
            <a:pPr marL="0" indent="0">
              <a:buNone/>
            </a:pPr>
            <a:endParaRPr lang="en-GB" baseline="0" dirty="0"/>
          </a:p>
          <a:p>
            <a:pPr marL="0" indent="0">
              <a:buNone/>
            </a:pPr>
            <a:endParaRPr lang="en-GB" baseline="0" dirty="0"/>
          </a:p>
          <a:p>
            <a:pPr marL="0" indent="0">
              <a:buNone/>
            </a:pPr>
            <a:endParaRPr lang="en-GB" baseline="0" dirty="0"/>
          </a:p>
          <a:p>
            <a:pPr marL="0" indent="0">
              <a:buNone/>
            </a:pPr>
            <a:endParaRPr lang="en-GB" baseline="0" dirty="0"/>
          </a:p>
          <a:p>
            <a:pPr marL="0" indent="0">
              <a:buNone/>
            </a:pPr>
            <a:endParaRPr lang="en-GB" baseline="0" dirty="0"/>
          </a:p>
        </p:txBody>
      </p:sp>
      <p:sp>
        <p:nvSpPr>
          <p:cNvPr id="4" name="Slide Number Placeholder 3"/>
          <p:cNvSpPr>
            <a:spLocks noGrp="1"/>
          </p:cNvSpPr>
          <p:nvPr>
            <p:ph type="sldNum" sz="quarter" idx="10"/>
          </p:nvPr>
        </p:nvSpPr>
        <p:spPr/>
        <p:txBody>
          <a:bodyPr/>
          <a:lstStyle/>
          <a:p>
            <a:fld id="{C5ABB7FA-2627-47C9-9258-FDF90D155C04}" type="slidenum">
              <a:rPr lang="en-GB" smtClean="0"/>
              <a:t>16</a:t>
            </a:fld>
            <a:endParaRPr lang="en-GB" dirty="0"/>
          </a:p>
        </p:txBody>
      </p:sp>
    </p:spTree>
    <p:extLst>
      <p:ext uri="{BB962C8B-B14F-4D97-AF65-F5344CB8AC3E}">
        <p14:creationId xmlns:p14="http://schemas.microsoft.com/office/powerpoint/2010/main" val="31900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E10BE8-E88E-451C-89EB-D21E84CB2C75}" type="slidenum">
              <a:rPr lang="en-GB" smtClean="0"/>
              <a:t>19</a:t>
            </a:fld>
            <a:endParaRPr lang="en-GB"/>
          </a:p>
        </p:txBody>
      </p:sp>
    </p:spTree>
    <p:extLst>
      <p:ext uri="{BB962C8B-B14F-4D97-AF65-F5344CB8AC3E}">
        <p14:creationId xmlns:p14="http://schemas.microsoft.com/office/powerpoint/2010/main" val="151530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ts val="1200"/>
              </a:spcAft>
              <a:buClrTx/>
              <a:buSzTx/>
              <a:buFont typeface="Wingdings" pitchFamily="2" charset="2"/>
              <a:buNone/>
              <a:tabLst/>
              <a:defRPr/>
            </a:pPr>
            <a:endParaRPr lang="en-US" altLang="en-US" dirty="0"/>
          </a:p>
        </p:txBody>
      </p:sp>
    </p:spTree>
    <p:extLst>
      <p:ext uri="{BB962C8B-B14F-4D97-AF65-F5344CB8AC3E}">
        <p14:creationId xmlns:p14="http://schemas.microsoft.com/office/powerpoint/2010/main" val="312782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ts val="1200"/>
              </a:spcAft>
              <a:buClrTx/>
              <a:buSzTx/>
              <a:buFont typeface="Wingdings" pitchFamily="2" charset="2"/>
              <a:buNone/>
              <a:tabLst/>
              <a:defRPr/>
            </a:pPr>
            <a:endParaRPr lang="en-US" altLang="en-US" dirty="0"/>
          </a:p>
        </p:txBody>
      </p:sp>
    </p:spTree>
    <p:extLst>
      <p:ext uri="{BB962C8B-B14F-4D97-AF65-F5344CB8AC3E}">
        <p14:creationId xmlns:p14="http://schemas.microsoft.com/office/powerpoint/2010/main" val="219701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ts val="1200"/>
              </a:spcAft>
              <a:buClrTx/>
              <a:buSzTx/>
              <a:buFont typeface="Wingdings" pitchFamily="2" charset="2"/>
              <a:buNone/>
              <a:tabLst/>
              <a:defRPr/>
            </a:pPr>
            <a:endParaRPr lang="en-US" altLang="en-US" dirty="0"/>
          </a:p>
        </p:txBody>
      </p:sp>
    </p:spTree>
    <p:extLst>
      <p:ext uri="{BB962C8B-B14F-4D97-AF65-F5344CB8AC3E}">
        <p14:creationId xmlns:p14="http://schemas.microsoft.com/office/powerpoint/2010/main" val="333465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Header Placeholder 3"/>
          <p:cNvSpPr>
            <a:spLocks noGrp="1"/>
          </p:cNvSpPr>
          <p:nvPr>
            <p:ph type="hdr" sz="quarter" idx="10"/>
          </p:nvPr>
        </p:nvSpPr>
        <p:spPr/>
        <p:txBody>
          <a:bodyPr/>
          <a:lstStyle/>
          <a:p>
            <a:pPr>
              <a:defRPr/>
            </a:pPr>
            <a:r>
              <a:rPr lang="en-GB"/>
              <a:t>RESTRICTED POLICY</a:t>
            </a:r>
          </a:p>
        </p:txBody>
      </p:sp>
    </p:spTree>
    <p:extLst>
      <p:ext uri="{BB962C8B-B14F-4D97-AF65-F5344CB8AC3E}">
        <p14:creationId xmlns:p14="http://schemas.microsoft.com/office/powerpoint/2010/main" val="145832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E60D5C9-3333-4472-B693-4140570B6E95}" type="slidenum">
              <a:rPr lang="en-GB" smtClean="0"/>
              <a:pPr/>
              <a:t>38</a:t>
            </a:fld>
            <a:endParaRPr lang="en-GB"/>
          </a:p>
        </p:txBody>
      </p:sp>
    </p:spTree>
    <p:extLst>
      <p:ext uri="{BB962C8B-B14F-4D97-AF65-F5344CB8AC3E}">
        <p14:creationId xmlns:p14="http://schemas.microsoft.com/office/powerpoint/2010/main" val="420151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64F1D8-8A43-4A3B-B14B-EF6BD0D42273}" type="datetimeFigureOut">
              <a:rPr lang="en-GB" smtClean="0"/>
              <a:t>11/10/2016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22B1B-8A42-457A-9FEB-01FB469C48BA}" type="slidenum">
              <a:rPr lang="en-GB" smtClean="0"/>
              <a:t>‹#›</a:t>
            </a:fld>
            <a:endParaRPr lang="en-GB"/>
          </a:p>
        </p:txBody>
      </p:sp>
    </p:spTree>
    <p:extLst>
      <p:ext uri="{BB962C8B-B14F-4D97-AF65-F5344CB8AC3E}">
        <p14:creationId xmlns:p14="http://schemas.microsoft.com/office/powerpoint/2010/main" val="395147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64F1D8-8A43-4A3B-B14B-EF6BD0D42273}" type="datetimeFigureOut">
              <a:rPr lang="en-GB" smtClean="0"/>
              <a:t>11/10/2016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22B1B-8A42-457A-9FEB-01FB469C48BA}" type="slidenum">
              <a:rPr lang="en-GB" smtClean="0"/>
              <a:t>‹#›</a:t>
            </a:fld>
            <a:endParaRPr lang="en-GB"/>
          </a:p>
        </p:txBody>
      </p:sp>
    </p:spTree>
    <p:extLst>
      <p:ext uri="{BB962C8B-B14F-4D97-AF65-F5344CB8AC3E}">
        <p14:creationId xmlns:p14="http://schemas.microsoft.com/office/powerpoint/2010/main" val="102992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64F1D8-8A43-4A3B-B14B-EF6BD0D42273}" type="datetimeFigureOut">
              <a:rPr lang="en-GB" smtClean="0"/>
              <a:t>11/10/2016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22B1B-8A42-457A-9FEB-01FB469C48BA}" type="slidenum">
              <a:rPr lang="en-GB" smtClean="0"/>
              <a:t>‹#›</a:t>
            </a:fld>
            <a:endParaRPr lang="en-GB"/>
          </a:p>
        </p:txBody>
      </p:sp>
    </p:spTree>
    <p:extLst>
      <p:ext uri="{BB962C8B-B14F-4D97-AF65-F5344CB8AC3E}">
        <p14:creationId xmlns:p14="http://schemas.microsoft.com/office/powerpoint/2010/main" val="4151264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43411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FD75AB-3CA4-43EC-8BD7-D192D500FA91}" type="datetimeFigureOut">
              <a:rPr lang="en-GB" smtClean="0">
                <a:solidFill>
                  <a:prstClr val="black">
                    <a:tint val="75000"/>
                  </a:prstClr>
                </a:solidFill>
              </a:rPr>
              <a:pPr/>
              <a:t>11/10/2016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DEFE25-436F-4330-B34A-2BB044F170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5820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FD75AB-3CA4-43EC-8BD7-D192D500FA91}" type="datetimeFigureOut">
              <a:rPr lang="en-GB" smtClean="0">
                <a:solidFill>
                  <a:prstClr val="black">
                    <a:tint val="75000"/>
                  </a:prstClr>
                </a:solidFill>
              </a:rPr>
              <a:pPr/>
              <a:t>11/10/2016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DEFE25-436F-4330-B34A-2BB044F170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754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FD75AB-3CA4-43EC-8BD7-D192D500FA91}" type="datetimeFigureOut">
              <a:rPr lang="en-GB" smtClean="0">
                <a:solidFill>
                  <a:prstClr val="black">
                    <a:tint val="75000"/>
                  </a:prstClr>
                </a:solidFill>
              </a:rPr>
              <a:pPr/>
              <a:t>11/10/2016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DEFE25-436F-4330-B34A-2BB044F170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8296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FD75AB-3CA4-43EC-8BD7-D192D500FA91}" type="datetimeFigureOut">
              <a:rPr lang="en-GB" smtClean="0">
                <a:solidFill>
                  <a:prstClr val="black">
                    <a:tint val="75000"/>
                  </a:prstClr>
                </a:solidFill>
              </a:rPr>
              <a:pPr/>
              <a:t>11/10/2016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8DEFE25-436F-4330-B34A-2BB044F170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0753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FD75AB-3CA4-43EC-8BD7-D192D500FA91}" type="datetimeFigureOut">
              <a:rPr lang="en-GB" smtClean="0">
                <a:solidFill>
                  <a:prstClr val="black">
                    <a:tint val="75000"/>
                  </a:prstClr>
                </a:solidFill>
              </a:rPr>
              <a:pPr/>
              <a:t>11/10/2016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8DEFE25-436F-4330-B34A-2BB044F170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996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FD75AB-3CA4-43EC-8BD7-D192D500FA91}" type="datetimeFigureOut">
              <a:rPr lang="en-GB" smtClean="0">
                <a:solidFill>
                  <a:prstClr val="black">
                    <a:tint val="75000"/>
                  </a:prstClr>
                </a:solidFill>
              </a:rPr>
              <a:pPr/>
              <a:t>11/10/2016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8DEFE25-436F-4330-B34A-2BB044F170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931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D75AB-3CA4-43EC-8BD7-D192D500FA91}" type="datetimeFigureOut">
              <a:rPr lang="en-GB" smtClean="0">
                <a:solidFill>
                  <a:prstClr val="black">
                    <a:tint val="75000"/>
                  </a:prstClr>
                </a:solidFill>
              </a:rPr>
              <a:pPr/>
              <a:t>11/10/2016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8DEFE25-436F-4330-B34A-2BB044F170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460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64F1D8-8A43-4A3B-B14B-EF6BD0D42273}" type="datetimeFigureOut">
              <a:rPr lang="en-GB" smtClean="0"/>
              <a:t>11/10/2016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22B1B-8A42-457A-9FEB-01FB469C48BA}" type="slidenum">
              <a:rPr lang="en-GB" smtClean="0"/>
              <a:t>‹#›</a:t>
            </a:fld>
            <a:endParaRPr lang="en-GB"/>
          </a:p>
        </p:txBody>
      </p:sp>
      <p:sp>
        <p:nvSpPr>
          <p:cNvPr id="7" name="Slide Number Placeholder 5"/>
          <p:cNvSpPr txBox="1">
            <a:spLocks/>
          </p:cNvSpPr>
          <p:nvPr userDrawn="1"/>
        </p:nvSpPr>
        <p:spPr>
          <a:xfrm>
            <a:off x="6588224" y="632618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East of England and North East London Region</a:t>
            </a:r>
            <a:endParaRPr lang="en-GB" dirty="0"/>
          </a:p>
        </p:txBody>
      </p:sp>
    </p:spTree>
    <p:extLst>
      <p:ext uri="{BB962C8B-B14F-4D97-AF65-F5344CB8AC3E}">
        <p14:creationId xmlns:p14="http://schemas.microsoft.com/office/powerpoint/2010/main" val="3804931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D75AB-3CA4-43EC-8BD7-D192D500FA91}" type="datetimeFigureOut">
              <a:rPr lang="en-GB" smtClean="0">
                <a:solidFill>
                  <a:prstClr val="black">
                    <a:tint val="75000"/>
                  </a:prstClr>
                </a:solidFill>
              </a:rPr>
              <a:pPr/>
              <a:t>11/10/2016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8DEFE25-436F-4330-B34A-2BB044F170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7803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D75AB-3CA4-43EC-8BD7-D192D500FA91}" type="datetimeFigureOut">
              <a:rPr lang="en-GB" smtClean="0">
                <a:solidFill>
                  <a:prstClr val="black">
                    <a:tint val="75000"/>
                  </a:prstClr>
                </a:solidFill>
              </a:rPr>
              <a:pPr/>
              <a:t>11/10/2016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8DEFE25-436F-4330-B34A-2BB044F170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2908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FD75AB-3CA4-43EC-8BD7-D192D500FA91}" type="datetimeFigureOut">
              <a:rPr lang="en-GB" smtClean="0">
                <a:solidFill>
                  <a:prstClr val="black">
                    <a:tint val="75000"/>
                  </a:prstClr>
                </a:solidFill>
              </a:rPr>
              <a:pPr/>
              <a:t>11/10/2016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DEFE25-436F-4330-B34A-2BB044F170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3834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FD75AB-3CA4-43EC-8BD7-D192D500FA91}" type="datetimeFigureOut">
              <a:rPr lang="en-GB" smtClean="0">
                <a:solidFill>
                  <a:prstClr val="black">
                    <a:tint val="75000"/>
                  </a:prstClr>
                </a:solidFill>
              </a:rPr>
              <a:pPr/>
              <a:t>11/10/2016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DEFE25-436F-4330-B34A-2BB044F170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423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4F1D8-8A43-4A3B-B14B-EF6BD0D42273}" type="datetimeFigureOut">
              <a:rPr lang="en-GB" smtClean="0"/>
              <a:t>11/10/2016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22B1B-8A42-457A-9FEB-01FB469C48BA}" type="slidenum">
              <a:rPr lang="en-GB" smtClean="0"/>
              <a:t>‹#›</a:t>
            </a:fld>
            <a:endParaRPr lang="en-GB"/>
          </a:p>
        </p:txBody>
      </p:sp>
    </p:spTree>
    <p:extLst>
      <p:ext uri="{BB962C8B-B14F-4D97-AF65-F5344CB8AC3E}">
        <p14:creationId xmlns:p14="http://schemas.microsoft.com/office/powerpoint/2010/main" val="376405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64F1D8-8A43-4A3B-B14B-EF6BD0D42273}" type="datetimeFigureOut">
              <a:rPr lang="en-GB" smtClean="0"/>
              <a:t>11/10/2016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22B1B-8A42-457A-9FEB-01FB469C48BA}" type="slidenum">
              <a:rPr lang="en-GB" smtClean="0"/>
              <a:t>‹#›</a:t>
            </a:fld>
            <a:endParaRPr lang="en-GB"/>
          </a:p>
        </p:txBody>
      </p:sp>
    </p:spTree>
    <p:extLst>
      <p:ext uri="{BB962C8B-B14F-4D97-AF65-F5344CB8AC3E}">
        <p14:creationId xmlns:p14="http://schemas.microsoft.com/office/powerpoint/2010/main" val="171747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64F1D8-8A43-4A3B-B14B-EF6BD0D42273}" type="datetimeFigureOut">
              <a:rPr lang="en-GB" smtClean="0"/>
              <a:t>11/10/2016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022B1B-8A42-457A-9FEB-01FB469C48BA}" type="slidenum">
              <a:rPr lang="en-GB" smtClean="0"/>
              <a:t>‹#›</a:t>
            </a:fld>
            <a:endParaRPr lang="en-GB"/>
          </a:p>
        </p:txBody>
      </p:sp>
    </p:spTree>
    <p:extLst>
      <p:ext uri="{BB962C8B-B14F-4D97-AF65-F5344CB8AC3E}">
        <p14:creationId xmlns:p14="http://schemas.microsoft.com/office/powerpoint/2010/main" val="215570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64F1D8-8A43-4A3B-B14B-EF6BD0D42273}" type="datetimeFigureOut">
              <a:rPr lang="en-GB" smtClean="0"/>
              <a:t>11/10/2016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022B1B-8A42-457A-9FEB-01FB469C48BA}" type="slidenum">
              <a:rPr lang="en-GB" smtClean="0"/>
              <a:t>‹#›</a:t>
            </a:fld>
            <a:endParaRPr lang="en-GB"/>
          </a:p>
        </p:txBody>
      </p:sp>
    </p:spTree>
    <p:extLst>
      <p:ext uri="{BB962C8B-B14F-4D97-AF65-F5344CB8AC3E}">
        <p14:creationId xmlns:p14="http://schemas.microsoft.com/office/powerpoint/2010/main" val="138632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4F1D8-8A43-4A3B-B14B-EF6BD0D42273}" type="datetimeFigureOut">
              <a:rPr lang="en-GB" smtClean="0"/>
              <a:t>11/10/2016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022B1B-8A42-457A-9FEB-01FB469C48BA}" type="slidenum">
              <a:rPr lang="en-GB" smtClean="0"/>
              <a:t>‹#›</a:t>
            </a:fld>
            <a:endParaRPr lang="en-GB"/>
          </a:p>
        </p:txBody>
      </p:sp>
    </p:spTree>
    <p:extLst>
      <p:ext uri="{BB962C8B-B14F-4D97-AF65-F5344CB8AC3E}">
        <p14:creationId xmlns:p14="http://schemas.microsoft.com/office/powerpoint/2010/main" val="396981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64F1D8-8A43-4A3B-B14B-EF6BD0D42273}" type="datetimeFigureOut">
              <a:rPr lang="en-GB" smtClean="0"/>
              <a:t>11/10/2016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22B1B-8A42-457A-9FEB-01FB469C48BA}" type="slidenum">
              <a:rPr lang="en-GB" smtClean="0"/>
              <a:t>‹#›</a:t>
            </a:fld>
            <a:endParaRPr lang="en-GB"/>
          </a:p>
        </p:txBody>
      </p:sp>
    </p:spTree>
    <p:extLst>
      <p:ext uri="{BB962C8B-B14F-4D97-AF65-F5344CB8AC3E}">
        <p14:creationId xmlns:p14="http://schemas.microsoft.com/office/powerpoint/2010/main" val="14134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64F1D8-8A43-4A3B-B14B-EF6BD0D42273}" type="datetimeFigureOut">
              <a:rPr lang="en-GB" smtClean="0"/>
              <a:t>11/10/2016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22B1B-8A42-457A-9FEB-01FB469C48BA}" type="slidenum">
              <a:rPr lang="en-GB" smtClean="0"/>
              <a:t>‹#›</a:t>
            </a:fld>
            <a:endParaRPr lang="en-GB"/>
          </a:p>
        </p:txBody>
      </p:sp>
    </p:spTree>
    <p:extLst>
      <p:ext uri="{BB962C8B-B14F-4D97-AF65-F5344CB8AC3E}">
        <p14:creationId xmlns:p14="http://schemas.microsoft.com/office/powerpoint/2010/main" val="212076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0800" y="274638"/>
            <a:ext cx="60960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4F1D8-8A43-4A3B-B14B-EF6BD0D42273}" type="datetimeFigureOut">
              <a:rPr lang="en-GB" smtClean="0"/>
              <a:t>11/10/2016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Trebuchet MS" panose="020B0603020202020204" pitchFamily="34" charset="0"/>
              </a:defRPr>
            </a:lvl1pPr>
          </a:lstStyle>
          <a:p>
            <a:r>
              <a:rPr lang="en-GB" dirty="0"/>
              <a:t>East of England and North East London Region</a:t>
            </a:r>
          </a:p>
        </p:txBody>
      </p:sp>
      <p:sp>
        <p:nvSpPr>
          <p:cNvPr id="8" name="AutoShape 2" descr="Image result for department for education"/>
          <p:cNvSpPr>
            <a:spLocks noChangeAspect="1" noChangeArrowheads="1"/>
          </p:cNvSpPr>
          <p:nvPr userDrawn="1"/>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4662" y="247502"/>
            <a:ext cx="2254066" cy="1323206"/>
          </a:xfrm>
          <a:prstGeom prst="rect">
            <a:avLst/>
          </a:prstGeom>
        </p:spPr>
      </p:pic>
    </p:spTree>
    <p:extLst>
      <p:ext uri="{BB962C8B-B14F-4D97-AF65-F5344CB8AC3E}">
        <p14:creationId xmlns:p14="http://schemas.microsoft.com/office/powerpoint/2010/main" val="980072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D75AB-3CA4-43EC-8BD7-D192D500FA91}" type="datetimeFigureOut">
              <a:rPr lang="en-GB" smtClean="0">
                <a:solidFill>
                  <a:prstClr val="black">
                    <a:tint val="75000"/>
                  </a:prstClr>
                </a:solidFill>
              </a:rPr>
              <a:pPr/>
              <a:t>11/10/2016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EFE25-436F-4330-B34A-2BB044F170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76919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aniel.Cooke@education.gov.uk" TargetMode="External"/><Relationship Id="rId7" Type="http://schemas.openxmlformats.org/officeDocument/2006/relationships/hyperlink" Target="https://www.gov.uk/government/publications/free-school-application-guid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ov.uk/government/publications/free-schools-open-schools-and-successful-applications" TargetMode="External"/><Relationship Id="rId5" Type="http://schemas.openxmlformats.org/officeDocument/2006/relationships/hyperlink" Target="http://www.gov.uk/government/news/more-choice-as-over-80000-new-free-schools-places-created" TargetMode="External"/><Relationship Id="rId4" Type="http://schemas.openxmlformats.org/officeDocument/2006/relationships/hyperlink" Target="mailto:James.Crane@education.gov.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amb-ed.co.uk/Portals/0/Documents/CE%20Growing%20MATs%20-%20Suggestions%20for%20ambitious%20Trusts%20(final%20published).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consult.education.gov.uk/school-frameworks/schools-that-work-for-everyon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Primary Area Seminar</a:t>
            </a:r>
          </a:p>
        </p:txBody>
      </p:sp>
      <p:sp>
        <p:nvSpPr>
          <p:cNvPr id="3" name="Subtitle 2"/>
          <p:cNvSpPr>
            <a:spLocks noGrp="1"/>
          </p:cNvSpPr>
          <p:nvPr>
            <p:ph type="subTitle" idx="1"/>
          </p:nvPr>
        </p:nvSpPr>
        <p:spPr/>
        <p:txBody>
          <a:bodyPr>
            <a:normAutofit fontScale="92500"/>
          </a:bodyPr>
          <a:lstStyle/>
          <a:p>
            <a:r>
              <a:rPr lang="en-GB" dirty="0"/>
              <a:t>Tim Coulson</a:t>
            </a:r>
          </a:p>
          <a:p>
            <a:r>
              <a:rPr lang="en-GB" dirty="0"/>
              <a:t>Regional School Commissioner </a:t>
            </a:r>
          </a:p>
          <a:p>
            <a:r>
              <a:rPr lang="en-GB" dirty="0"/>
              <a:t>East of England and North East London</a:t>
            </a:r>
          </a:p>
        </p:txBody>
      </p:sp>
    </p:spTree>
    <p:extLst>
      <p:ext uri="{BB962C8B-B14F-4D97-AF65-F5344CB8AC3E}">
        <p14:creationId xmlns:p14="http://schemas.microsoft.com/office/powerpoint/2010/main" val="151989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2016 Phonics outcomes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59319268"/>
              </p:ext>
            </p:extLst>
          </p:nvPr>
        </p:nvGraphicFramePr>
        <p:xfrm>
          <a:off x="1115616" y="1628800"/>
          <a:ext cx="5256584" cy="5152097"/>
        </p:xfrm>
        <a:graphic>
          <a:graphicData uri="http://schemas.openxmlformats.org/drawingml/2006/table">
            <a:tbl>
              <a:tblPr>
                <a:tableStyleId>{5C22544A-7EE6-4342-B048-85BDC9FD1C3A}</a:tableStyleId>
              </a:tblPr>
              <a:tblGrid>
                <a:gridCol w="2390692">
                  <a:extLst>
                    <a:ext uri="{9D8B030D-6E8A-4147-A177-3AD203B41FA5}">
                      <a16:colId xmlns:a16="http://schemas.microsoft.com/office/drawing/2014/main" xmlns="" val="20000"/>
                    </a:ext>
                  </a:extLst>
                </a:gridCol>
                <a:gridCol w="1454991">
                  <a:extLst>
                    <a:ext uri="{9D8B030D-6E8A-4147-A177-3AD203B41FA5}">
                      <a16:colId xmlns:a16="http://schemas.microsoft.com/office/drawing/2014/main" xmlns="" val="20001"/>
                    </a:ext>
                  </a:extLst>
                </a:gridCol>
                <a:gridCol w="1410901">
                  <a:extLst>
                    <a:ext uri="{9D8B030D-6E8A-4147-A177-3AD203B41FA5}">
                      <a16:colId xmlns:a16="http://schemas.microsoft.com/office/drawing/2014/main" xmlns="" val="20002"/>
                    </a:ext>
                  </a:extLst>
                </a:gridCol>
              </a:tblGrid>
              <a:tr h="964907">
                <a:tc>
                  <a:txBody>
                    <a:bodyPr/>
                    <a:lstStyle/>
                    <a:p>
                      <a:pPr algn="l" fontAlgn="b"/>
                      <a:r>
                        <a:rPr lang="en-GB" sz="1400" u="none" strike="noStrike" dirty="0">
                          <a:effectLst/>
                        </a:rPr>
                        <a:t> </a:t>
                      </a:r>
                      <a:endParaRPr lang="en-GB" sz="14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400" u="none" strike="noStrike" dirty="0">
                          <a:effectLst/>
                        </a:rPr>
                        <a:t>Percentage Meeting Expected Standard Year 1</a:t>
                      </a:r>
                      <a:endParaRPr lang="en-GB"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400" u="none" strike="noStrike">
                          <a:effectLst/>
                        </a:rPr>
                        <a:t>Percentage Meeting Expected Standard Year 2</a:t>
                      </a:r>
                      <a:endParaRPr lang="en-GB" sz="14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2981">
                <a:tc>
                  <a:txBody>
                    <a:bodyPr/>
                    <a:lstStyle/>
                    <a:p>
                      <a:pPr algn="l" rtl="0" fontAlgn="ctr"/>
                      <a:r>
                        <a:rPr lang="en-GB" sz="1400" b="0" i="0" u="none" strike="noStrike">
                          <a:solidFill>
                            <a:srgbClr val="000000"/>
                          </a:solidFill>
                          <a:effectLst/>
                          <a:latin typeface="Calibri"/>
                        </a:rPr>
                        <a:t>Peterborough</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92981">
                <a:tc>
                  <a:txBody>
                    <a:bodyPr/>
                    <a:lstStyle/>
                    <a:p>
                      <a:pPr algn="l" rtl="0" fontAlgn="ctr"/>
                      <a:r>
                        <a:rPr lang="en-GB" sz="1400" b="0" i="0" u="none" strike="noStrike">
                          <a:solidFill>
                            <a:srgbClr val="000000"/>
                          </a:solidFill>
                          <a:effectLst/>
                          <a:latin typeface="Calibri"/>
                        </a:rPr>
                        <a:t>Cambridgeshire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2981">
                <a:tc>
                  <a:txBody>
                    <a:bodyPr/>
                    <a:lstStyle/>
                    <a:p>
                      <a:pPr algn="l" rtl="0" fontAlgn="ctr"/>
                      <a:r>
                        <a:rPr lang="en-GB" sz="1400" b="0" i="0" u="none" strike="noStrike">
                          <a:solidFill>
                            <a:srgbClr val="000000"/>
                          </a:solidFill>
                          <a:effectLst/>
                          <a:latin typeface="Calibri"/>
                        </a:rPr>
                        <a:t>Norfolk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92981">
                <a:tc>
                  <a:txBody>
                    <a:bodyPr/>
                    <a:lstStyle/>
                    <a:p>
                      <a:pPr algn="l" rtl="0" fontAlgn="ctr"/>
                      <a:r>
                        <a:rPr lang="en-GB" sz="1400" b="0" i="0" u="none" strike="noStrike" dirty="0">
                          <a:solidFill>
                            <a:srgbClr val="000000"/>
                          </a:solidFill>
                          <a:effectLst/>
                          <a:latin typeface="Calibri"/>
                        </a:rPr>
                        <a:t>Suffolk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92981">
                <a:tc>
                  <a:txBody>
                    <a:bodyPr/>
                    <a:lstStyle/>
                    <a:p>
                      <a:pPr algn="l" rtl="0" fontAlgn="ctr"/>
                      <a:r>
                        <a:rPr lang="en-GB" sz="1400" b="0" i="0" u="none" strike="noStrike">
                          <a:solidFill>
                            <a:srgbClr val="000000"/>
                          </a:solidFill>
                          <a:effectLst/>
                          <a:latin typeface="Calibri"/>
                        </a:rPr>
                        <a:t>Southend on Sea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dirty="0">
                          <a:solidFill>
                            <a:srgbClr val="000000"/>
                          </a:solidFill>
                          <a:effectLst/>
                          <a:latin typeface="Calibri"/>
                        </a:rPr>
                        <a:t>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92981">
                <a:tc>
                  <a:txBody>
                    <a:bodyPr/>
                    <a:lstStyle/>
                    <a:p>
                      <a:pPr algn="l" rtl="0" fontAlgn="ctr"/>
                      <a:r>
                        <a:rPr lang="en-GB" sz="1400" b="0" i="0" u="none" strike="noStrike">
                          <a:solidFill>
                            <a:srgbClr val="000000"/>
                          </a:solidFill>
                          <a:effectLst/>
                          <a:latin typeface="Calibri"/>
                        </a:rPr>
                        <a:t>Redbridge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dirty="0">
                          <a:solidFill>
                            <a:srgbClr val="000000"/>
                          </a:solidFill>
                          <a:effectLst/>
                          <a:latin typeface="Calibri"/>
                        </a:rPr>
                        <a:t>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92981">
                <a:tc>
                  <a:txBody>
                    <a:bodyPr/>
                    <a:lstStyle/>
                    <a:p>
                      <a:pPr algn="l" rtl="0" fontAlgn="ctr"/>
                      <a:r>
                        <a:rPr lang="en-GB" sz="1400" b="0" i="0" u="none" strike="noStrike">
                          <a:solidFill>
                            <a:srgbClr val="000000"/>
                          </a:solidFill>
                          <a:effectLst/>
                          <a:latin typeface="Calibri"/>
                        </a:rPr>
                        <a:t>Essex</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dirty="0">
                          <a:solidFill>
                            <a:srgbClr val="000000"/>
                          </a:solidFill>
                          <a:effectLst/>
                          <a:latin typeface="Calibri"/>
                        </a:rPr>
                        <a:t>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192981">
                <a:tc>
                  <a:txBody>
                    <a:bodyPr/>
                    <a:lstStyle/>
                    <a:p>
                      <a:pPr algn="l" rtl="0" fontAlgn="ctr"/>
                      <a:r>
                        <a:rPr lang="en-GB" sz="1400" b="0" i="0" u="none" strike="noStrike">
                          <a:solidFill>
                            <a:srgbClr val="000000"/>
                          </a:solidFill>
                          <a:effectLst/>
                          <a:latin typeface="Calibri"/>
                        </a:rPr>
                        <a:t>Tower Hamlets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192981">
                <a:tc>
                  <a:txBody>
                    <a:bodyPr/>
                    <a:lstStyle/>
                    <a:p>
                      <a:pPr algn="l" rtl="0" fontAlgn="ctr"/>
                      <a:r>
                        <a:rPr lang="en-GB" sz="1400" b="0" i="0" u="none" strike="noStrike">
                          <a:solidFill>
                            <a:srgbClr val="000000"/>
                          </a:solidFill>
                          <a:effectLst/>
                          <a:latin typeface="Calibri"/>
                        </a:rPr>
                        <a:t>Barking and Dagenham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dirty="0">
                          <a:solidFill>
                            <a:srgbClr val="000000"/>
                          </a:solidFill>
                          <a:effectLst/>
                          <a:latin typeface="Calibri"/>
                        </a:rPr>
                        <a:t>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192981">
                <a:tc>
                  <a:txBody>
                    <a:bodyPr/>
                    <a:lstStyle/>
                    <a:p>
                      <a:pPr algn="l" rtl="0" fontAlgn="ctr"/>
                      <a:r>
                        <a:rPr lang="en-GB" sz="1400" b="0" i="0" u="none" strike="noStrike">
                          <a:solidFill>
                            <a:srgbClr val="000000"/>
                          </a:solidFill>
                          <a:effectLst/>
                          <a:latin typeface="Calibri"/>
                        </a:rPr>
                        <a:t>Haringey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dirty="0">
                          <a:solidFill>
                            <a:srgbClr val="000000"/>
                          </a:solidFill>
                          <a:effectLst/>
                          <a:latin typeface="Calibri"/>
                        </a:rPr>
                        <a:t>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dirty="0">
                          <a:solidFill>
                            <a:srgbClr val="000000"/>
                          </a:solidFill>
                          <a:effectLst/>
                          <a:latin typeface="Calibri"/>
                        </a:rPr>
                        <a:t>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192981">
                <a:tc>
                  <a:txBody>
                    <a:bodyPr/>
                    <a:lstStyle/>
                    <a:p>
                      <a:pPr algn="l" rtl="0" fontAlgn="ctr"/>
                      <a:r>
                        <a:rPr lang="en-GB" sz="1400" b="0" i="0" u="none" strike="noStrike">
                          <a:solidFill>
                            <a:srgbClr val="000000"/>
                          </a:solidFill>
                          <a:effectLst/>
                          <a:latin typeface="Calibri"/>
                        </a:rPr>
                        <a:t>Thurrock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dirty="0">
                          <a:solidFill>
                            <a:srgbClr val="000000"/>
                          </a:solidFill>
                          <a:effectLst/>
                          <a:latin typeface="Calibri"/>
                        </a:rPr>
                        <a:t>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192981">
                <a:tc>
                  <a:txBody>
                    <a:bodyPr/>
                    <a:lstStyle/>
                    <a:p>
                      <a:pPr algn="l" rtl="0" fontAlgn="ctr"/>
                      <a:r>
                        <a:rPr lang="en-GB" sz="1400" b="0" i="0" u="none" strike="noStrike">
                          <a:solidFill>
                            <a:srgbClr val="000000"/>
                          </a:solidFill>
                          <a:effectLst/>
                          <a:latin typeface="Calibri"/>
                        </a:rPr>
                        <a:t>Waltham Forest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dirty="0">
                          <a:solidFill>
                            <a:srgbClr val="000000"/>
                          </a:solidFill>
                          <a:effectLst/>
                          <a:latin typeface="Calibri"/>
                        </a:rPr>
                        <a:t>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192981">
                <a:tc>
                  <a:txBody>
                    <a:bodyPr/>
                    <a:lstStyle/>
                    <a:p>
                      <a:pPr algn="l" rtl="0" fontAlgn="ctr"/>
                      <a:r>
                        <a:rPr lang="en-GB" sz="1400" b="0" i="0" u="none" strike="noStrike">
                          <a:solidFill>
                            <a:srgbClr val="000000"/>
                          </a:solidFill>
                          <a:effectLst/>
                          <a:latin typeface="Calibri"/>
                        </a:rPr>
                        <a:t>Hackney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85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dirty="0">
                          <a:solidFill>
                            <a:srgbClr val="000000"/>
                          </a:solidFill>
                          <a:effectLst/>
                          <a:latin typeface="Calibri"/>
                        </a:rPr>
                        <a:t>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192981">
                <a:tc>
                  <a:txBody>
                    <a:bodyPr/>
                    <a:lstStyle/>
                    <a:p>
                      <a:pPr algn="l" rtl="0" fontAlgn="ctr"/>
                      <a:r>
                        <a:rPr lang="en-GB" sz="1400" b="0" i="0" u="none" strike="noStrike">
                          <a:solidFill>
                            <a:srgbClr val="000000"/>
                          </a:solidFill>
                          <a:effectLst/>
                          <a:latin typeface="Calibri"/>
                        </a:rPr>
                        <a:t>Havering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85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dirty="0">
                          <a:solidFill>
                            <a:srgbClr val="000000"/>
                          </a:solidFill>
                          <a:effectLst/>
                          <a:latin typeface="Calibri"/>
                        </a:rPr>
                        <a:t>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192981">
                <a:tc>
                  <a:txBody>
                    <a:bodyPr/>
                    <a:lstStyle/>
                    <a:p>
                      <a:pPr algn="l" rtl="0" fontAlgn="ctr"/>
                      <a:r>
                        <a:rPr lang="en-GB" sz="1400" b="0" i="0" u="none" strike="noStrike">
                          <a:solidFill>
                            <a:srgbClr val="000000"/>
                          </a:solidFill>
                          <a:effectLst/>
                          <a:latin typeface="Calibri"/>
                        </a:rPr>
                        <a:t>Newham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a:solidFill>
                            <a:srgbClr val="000000"/>
                          </a:solidFill>
                          <a:effectLst/>
                          <a:latin typeface="Calibri"/>
                        </a:rPr>
                        <a:t>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400" b="0" i="0" u="none" strike="noStrike" dirty="0">
                          <a:solidFill>
                            <a:srgbClr val="000000"/>
                          </a:solidFill>
                          <a:effectLst/>
                          <a:latin typeface="Calibri"/>
                        </a:rPr>
                        <a:t>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192981">
                <a:tc>
                  <a:txBody>
                    <a:bodyPr/>
                    <a:lstStyle/>
                    <a:p>
                      <a:pPr algn="l" fontAlgn="ctr"/>
                      <a:endParaRPr lang="en-GB"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192981">
                <a:tc>
                  <a:txBody>
                    <a:bodyPr/>
                    <a:lstStyle/>
                    <a:p>
                      <a:pPr algn="l" fontAlgn="b"/>
                      <a:r>
                        <a:rPr lang="en-GB" sz="1400" u="none" strike="noStrike" dirty="0">
                          <a:effectLst/>
                        </a:rPr>
                        <a:t>EENEL</a:t>
                      </a:r>
                      <a:endParaRPr lang="en-GB" sz="14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rPr>
                        <a:t>81</a:t>
                      </a:r>
                      <a:endParaRPr lang="en-GB" sz="14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effectLst/>
                        </a:rPr>
                        <a:t>91</a:t>
                      </a:r>
                      <a:endParaRPr lang="en-GB" sz="14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7"/>
                  </a:ext>
                </a:extLst>
              </a:tr>
              <a:tr h="192981">
                <a:tc>
                  <a:txBody>
                    <a:bodyPr/>
                    <a:lstStyle/>
                    <a:p>
                      <a:pPr algn="l" fontAlgn="b"/>
                      <a:endParaRPr lang="en-GB" sz="14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8"/>
                  </a:ext>
                </a:extLst>
              </a:tr>
              <a:tr h="192981">
                <a:tc>
                  <a:txBody>
                    <a:bodyPr/>
                    <a:lstStyle/>
                    <a:p>
                      <a:pPr algn="l" fontAlgn="ctr"/>
                      <a:r>
                        <a:rPr lang="en-GB" sz="1400" u="none" strike="noStrike">
                          <a:effectLst/>
                        </a:rPr>
                        <a:t>England</a:t>
                      </a:r>
                      <a:endParaRPr lang="en-GB" sz="14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rPr>
                        <a:t>81</a:t>
                      </a:r>
                      <a:endParaRPr lang="en-GB" sz="14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dirty="0">
                          <a:effectLst/>
                        </a:rPr>
                        <a:t>91</a:t>
                      </a:r>
                      <a:endParaRPr lang="en-GB" sz="14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val="372102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2016 Key Stage 1 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1266446"/>
              </p:ext>
            </p:extLst>
          </p:nvPr>
        </p:nvGraphicFramePr>
        <p:xfrm>
          <a:off x="899591" y="1700808"/>
          <a:ext cx="5688633" cy="4727804"/>
        </p:xfrm>
        <a:graphic>
          <a:graphicData uri="http://schemas.openxmlformats.org/drawingml/2006/table">
            <a:tbl>
              <a:tblPr>
                <a:tableStyleId>{5C22544A-7EE6-4342-B048-85BDC9FD1C3A}</a:tableStyleId>
              </a:tblPr>
              <a:tblGrid>
                <a:gridCol w="2018546">
                  <a:extLst>
                    <a:ext uri="{9D8B030D-6E8A-4147-A177-3AD203B41FA5}">
                      <a16:colId xmlns:a16="http://schemas.microsoft.com/office/drawing/2014/main" xmlns="" val="20000"/>
                    </a:ext>
                  </a:extLst>
                </a:gridCol>
                <a:gridCol w="1129258">
                  <a:extLst>
                    <a:ext uri="{9D8B030D-6E8A-4147-A177-3AD203B41FA5}">
                      <a16:colId xmlns:a16="http://schemas.microsoft.com/office/drawing/2014/main" xmlns="" val="20001"/>
                    </a:ext>
                  </a:extLst>
                </a:gridCol>
                <a:gridCol w="1129258">
                  <a:extLst>
                    <a:ext uri="{9D8B030D-6E8A-4147-A177-3AD203B41FA5}">
                      <a16:colId xmlns:a16="http://schemas.microsoft.com/office/drawing/2014/main" xmlns="" val="20002"/>
                    </a:ext>
                  </a:extLst>
                </a:gridCol>
                <a:gridCol w="1411571">
                  <a:extLst>
                    <a:ext uri="{9D8B030D-6E8A-4147-A177-3AD203B41FA5}">
                      <a16:colId xmlns:a16="http://schemas.microsoft.com/office/drawing/2014/main" xmlns="" val="20003"/>
                    </a:ext>
                  </a:extLst>
                </a:gridCol>
              </a:tblGrid>
              <a:tr h="540614">
                <a:tc>
                  <a:txBody>
                    <a:bodyPr/>
                    <a:lstStyle/>
                    <a:p>
                      <a:pPr algn="r" fontAlgn="ctr"/>
                      <a:r>
                        <a:rPr lang="en-GB" sz="1400" u="none" strike="noStrike" dirty="0">
                          <a:effectLst/>
                        </a:rPr>
                        <a:t> </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a:effectLst/>
                        </a:rPr>
                        <a:t>Reading</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a:effectLst/>
                        </a:rPr>
                        <a:t>Writing</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a:effectLst/>
                        </a:rPr>
                        <a:t>Mathematics</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02730">
                <a:tc>
                  <a:txBody>
                    <a:bodyPr/>
                    <a:lstStyle/>
                    <a:p>
                      <a:pPr algn="l" rtl="0" fontAlgn="ctr"/>
                      <a:r>
                        <a:rPr lang="en-GB" sz="1400" b="0" i="0" u="none" strike="noStrike">
                          <a:solidFill>
                            <a:srgbClr val="000000"/>
                          </a:solidFill>
                          <a:effectLst/>
                          <a:latin typeface="Calibri"/>
                        </a:rPr>
                        <a:t>Peterborough</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02730">
                <a:tc>
                  <a:txBody>
                    <a:bodyPr/>
                    <a:lstStyle/>
                    <a:p>
                      <a:pPr algn="l" rtl="0" fontAlgn="ctr"/>
                      <a:r>
                        <a:rPr lang="en-GB" sz="1400" b="0" i="0" u="none" strike="noStrike">
                          <a:solidFill>
                            <a:srgbClr val="000000"/>
                          </a:solidFill>
                          <a:effectLst/>
                          <a:latin typeface="Calibri"/>
                        </a:rPr>
                        <a:t>Suffolk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02730">
                <a:tc>
                  <a:txBody>
                    <a:bodyPr/>
                    <a:lstStyle/>
                    <a:p>
                      <a:pPr algn="l" rtl="0" fontAlgn="ctr"/>
                      <a:r>
                        <a:rPr lang="en-GB" sz="1400" b="0" i="0" u="none" strike="noStrike">
                          <a:solidFill>
                            <a:srgbClr val="000000"/>
                          </a:solidFill>
                          <a:effectLst/>
                          <a:latin typeface="Calibri"/>
                        </a:rPr>
                        <a:t>Cambridgeshire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02730">
                <a:tc>
                  <a:txBody>
                    <a:bodyPr/>
                    <a:lstStyle/>
                    <a:p>
                      <a:pPr algn="l" rtl="0" fontAlgn="ctr"/>
                      <a:r>
                        <a:rPr lang="en-GB" sz="1400" b="0" i="0" u="none" strike="noStrike">
                          <a:solidFill>
                            <a:srgbClr val="000000"/>
                          </a:solidFill>
                          <a:effectLst/>
                          <a:latin typeface="Calibri"/>
                        </a:rPr>
                        <a:t>Norfolk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02730">
                <a:tc>
                  <a:txBody>
                    <a:bodyPr/>
                    <a:lstStyle/>
                    <a:p>
                      <a:pPr algn="l" rtl="0" fontAlgn="ctr"/>
                      <a:r>
                        <a:rPr lang="en-GB" sz="1400" b="0" i="0" u="none" strike="noStrike" dirty="0">
                          <a:solidFill>
                            <a:srgbClr val="000000"/>
                          </a:solidFill>
                          <a:effectLst/>
                          <a:latin typeface="Calibri"/>
                        </a:rPr>
                        <a:t>Barking and Dagenham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02730">
                <a:tc>
                  <a:txBody>
                    <a:bodyPr/>
                    <a:lstStyle/>
                    <a:p>
                      <a:pPr algn="l" rtl="0" fontAlgn="ctr"/>
                      <a:r>
                        <a:rPr lang="en-GB" sz="1400" b="0" i="0" u="none" strike="noStrike">
                          <a:solidFill>
                            <a:srgbClr val="000000"/>
                          </a:solidFill>
                          <a:effectLst/>
                          <a:latin typeface="Calibri"/>
                        </a:rPr>
                        <a:t>Thurrock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02730">
                <a:tc>
                  <a:txBody>
                    <a:bodyPr/>
                    <a:lstStyle/>
                    <a:p>
                      <a:pPr algn="l" rtl="0" fontAlgn="ctr"/>
                      <a:r>
                        <a:rPr lang="en-GB" sz="1400" b="0" i="0" u="none" strike="noStrike">
                          <a:solidFill>
                            <a:srgbClr val="000000"/>
                          </a:solidFill>
                          <a:effectLst/>
                          <a:latin typeface="Calibri"/>
                        </a:rPr>
                        <a:t>Tower Hamlets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02730">
                <a:tc>
                  <a:txBody>
                    <a:bodyPr/>
                    <a:lstStyle/>
                    <a:p>
                      <a:pPr algn="l" rtl="0" fontAlgn="ctr"/>
                      <a:r>
                        <a:rPr lang="en-GB" sz="1400" b="0" i="0" u="none" strike="noStrike">
                          <a:solidFill>
                            <a:srgbClr val="000000"/>
                          </a:solidFill>
                          <a:effectLst/>
                          <a:latin typeface="Calibri"/>
                        </a:rPr>
                        <a:t>Essex</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02730">
                <a:tc>
                  <a:txBody>
                    <a:bodyPr/>
                    <a:lstStyle/>
                    <a:p>
                      <a:pPr algn="l" rtl="0" fontAlgn="ctr"/>
                      <a:r>
                        <a:rPr lang="en-GB" sz="1400" b="0" i="0" u="none" strike="noStrike">
                          <a:solidFill>
                            <a:srgbClr val="000000"/>
                          </a:solidFill>
                          <a:effectLst/>
                          <a:latin typeface="Calibri"/>
                        </a:rPr>
                        <a:t>Southend on Sea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202730">
                <a:tc>
                  <a:txBody>
                    <a:bodyPr/>
                    <a:lstStyle/>
                    <a:p>
                      <a:pPr algn="l" rtl="0" fontAlgn="ctr"/>
                      <a:r>
                        <a:rPr lang="en-GB" sz="1400" b="0" i="0" u="none" strike="noStrike">
                          <a:solidFill>
                            <a:srgbClr val="000000"/>
                          </a:solidFill>
                          <a:effectLst/>
                          <a:latin typeface="Calibri"/>
                        </a:rPr>
                        <a:t>Havering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02730">
                <a:tc>
                  <a:txBody>
                    <a:bodyPr/>
                    <a:lstStyle/>
                    <a:p>
                      <a:pPr algn="l" rtl="0" fontAlgn="ctr"/>
                      <a:r>
                        <a:rPr lang="en-GB" sz="1400" b="0" i="0" u="none" strike="noStrike">
                          <a:solidFill>
                            <a:srgbClr val="000000"/>
                          </a:solidFill>
                          <a:effectLst/>
                          <a:latin typeface="Calibri"/>
                        </a:rPr>
                        <a:t>Redbridge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202730">
                <a:tc>
                  <a:txBody>
                    <a:bodyPr/>
                    <a:lstStyle/>
                    <a:p>
                      <a:pPr algn="l" rtl="0" fontAlgn="ctr"/>
                      <a:r>
                        <a:rPr lang="en-GB" sz="1400" b="0" i="0" u="none" strike="noStrike">
                          <a:solidFill>
                            <a:srgbClr val="000000"/>
                          </a:solidFill>
                          <a:effectLst/>
                          <a:latin typeface="Calibri"/>
                        </a:rPr>
                        <a:t>Haringey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202730">
                <a:tc>
                  <a:txBody>
                    <a:bodyPr/>
                    <a:lstStyle/>
                    <a:p>
                      <a:pPr algn="l" rtl="0" fontAlgn="ctr"/>
                      <a:r>
                        <a:rPr lang="en-GB" sz="1400" b="0" i="0" u="none" strike="noStrike">
                          <a:solidFill>
                            <a:srgbClr val="000000"/>
                          </a:solidFill>
                          <a:effectLst/>
                          <a:latin typeface="Calibri"/>
                        </a:rPr>
                        <a:t>Newham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202730">
                <a:tc>
                  <a:txBody>
                    <a:bodyPr/>
                    <a:lstStyle/>
                    <a:p>
                      <a:pPr algn="l" rtl="0" fontAlgn="ctr"/>
                      <a:r>
                        <a:rPr lang="en-GB" sz="1400" b="0" i="0" u="none" strike="noStrike">
                          <a:solidFill>
                            <a:srgbClr val="000000"/>
                          </a:solidFill>
                          <a:effectLst/>
                          <a:latin typeface="Calibri"/>
                        </a:rPr>
                        <a:t>Waltham Forest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r h="202730">
                <a:tc>
                  <a:txBody>
                    <a:bodyPr/>
                    <a:lstStyle/>
                    <a:p>
                      <a:pPr algn="l" rtl="0" fontAlgn="ctr"/>
                      <a:r>
                        <a:rPr lang="en-GB" sz="1400" b="0" i="0" u="none" strike="noStrike">
                          <a:solidFill>
                            <a:srgbClr val="000000"/>
                          </a:solidFill>
                          <a:effectLst/>
                          <a:latin typeface="Calibri"/>
                        </a:rPr>
                        <a:t>Hackney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Calibri"/>
                        </a:rPr>
                        <a:t>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Calibri"/>
                        </a:rPr>
                        <a:t>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202730">
                <a:tc>
                  <a:txBody>
                    <a:bodyPr/>
                    <a:lstStyle/>
                    <a:p>
                      <a:pPr algn="l" fontAlgn="ctr"/>
                      <a:endParaRPr lang="en-GB" sz="14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GB" sz="14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GB" sz="14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6"/>
                  </a:ext>
                </a:extLst>
              </a:tr>
              <a:tr h="202730">
                <a:tc>
                  <a:txBody>
                    <a:bodyPr/>
                    <a:lstStyle/>
                    <a:p>
                      <a:pPr algn="l" fontAlgn="b"/>
                      <a:r>
                        <a:rPr lang="en-GB" sz="1400" u="none" strike="noStrike">
                          <a:effectLst/>
                        </a:rPr>
                        <a:t>EENEL</a:t>
                      </a:r>
                      <a:endParaRPr lang="en-GB" sz="14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rPr>
                        <a:t>76</a:t>
                      </a:r>
                      <a:endParaRPr lang="en-GB" sz="14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rPr>
                        <a:t>69</a:t>
                      </a:r>
                      <a:endParaRPr lang="en-GB" sz="14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rPr>
                        <a:t>75</a:t>
                      </a:r>
                      <a:endParaRPr lang="en-GB" sz="14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7"/>
                  </a:ext>
                </a:extLst>
              </a:tr>
              <a:tr h="202730">
                <a:tc>
                  <a:txBody>
                    <a:bodyPr/>
                    <a:lstStyle/>
                    <a:p>
                      <a:pPr algn="l" fontAlgn="b"/>
                      <a:endParaRPr lang="en-GB" sz="14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4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4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4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8"/>
                  </a:ext>
                </a:extLst>
              </a:tr>
              <a:tr h="202730">
                <a:tc>
                  <a:txBody>
                    <a:bodyPr/>
                    <a:lstStyle/>
                    <a:p>
                      <a:pPr algn="l" fontAlgn="ctr"/>
                      <a:r>
                        <a:rPr lang="en-GB" sz="1400" u="none" strike="noStrike">
                          <a:effectLst/>
                        </a:rPr>
                        <a:t>England</a:t>
                      </a:r>
                      <a:endParaRPr lang="en-GB" sz="14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74</a:t>
                      </a:r>
                      <a:endParaRPr lang="en-GB" sz="1400" b="1"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65</a:t>
                      </a:r>
                      <a:endParaRPr lang="en-GB" sz="1400" b="1"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rPr>
                        <a:t>73</a:t>
                      </a:r>
                      <a:endParaRPr lang="en-GB" sz="14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val="1270684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Provisional 2016 Key Stage 2 outcomes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7995102"/>
              </p:ext>
            </p:extLst>
          </p:nvPr>
        </p:nvGraphicFramePr>
        <p:xfrm>
          <a:off x="179512" y="1700808"/>
          <a:ext cx="8640960" cy="4320487"/>
        </p:xfrm>
        <a:graphic>
          <a:graphicData uri="http://schemas.openxmlformats.org/drawingml/2006/table">
            <a:tbl>
              <a:tblPr>
                <a:tableStyleId>{5C22544A-7EE6-4342-B048-85BDC9FD1C3A}</a:tableStyleId>
              </a:tblPr>
              <a:tblGrid>
                <a:gridCol w="1710190">
                  <a:extLst>
                    <a:ext uri="{9D8B030D-6E8A-4147-A177-3AD203B41FA5}">
                      <a16:colId xmlns:a16="http://schemas.microsoft.com/office/drawing/2014/main" xmlns="" val="20000"/>
                    </a:ext>
                  </a:extLst>
                </a:gridCol>
                <a:gridCol w="117013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gridCol w="1440160">
                  <a:extLst>
                    <a:ext uri="{9D8B030D-6E8A-4147-A177-3AD203B41FA5}">
                      <a16:colId xmlns:a16="http://schemas.microsoft.com/office/drawing/2014/main" xmlns="" val="20005"/>
                    </a:ext>
                  </a:extLst>
                </a:gridCol>
              </a:tblGrid>
              <a:tr h="823332">
                <a:tc>
                  <a:txBody>
                    <a:bodyPr/>
                    <a:lstStyle/>
                    <a:p>
                      <a:pPr algn="l" fontAlgn="b"/>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dirty="0">
                          <a:effectLst/>
                          <a:latin typeface="Arial" panose="020B0604020202020204" pitchFamily="34" charset="0"/>
                          <a:cs typeface="Arial" panose="020B0604020202020204" pitchFamily="34" charset="0"/>
                        </a:rPr>
                        <a:t>Percentage of pupils achieving the expected standard</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dirty="0">
                          <a:effectLst/>
                          <a:latin typeface="Arial" panose="020B0604020202020204" pitchFamily="34" charset="0"/>
                          <a:cs typeface="Arial" panose="020B0604020202020204" pitchFamily="34" charset="0"/>
                        </a:rPr>
                        <a:t>Average of </a:t>
                      </a:r>
                    </a:p>
                    <a:p>
                      <a:pPr algn="ctr" fontAlgn="b"/>
                      <a:r>
                        <a:rPr lang="en-GB" sz="1200" u="none" strike="noStrike" dirty="0">
                          <a:effectLst/>
                          <a:latin typeface="Arial" panose="020B0604020202020204" pitchFamily="34" charset="0"/>
                          <a:cs typeface="Arial" panose="020B0604020202020204" pitchFamily="34" charset="0"/>
                        </a:rPr>
                        <a:t>Reading progress score</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dirty="0">
                          <a:effectLst/>
                          <a:latin typeface="Arial" panose="020B0604020202020204" pitchFamily="34" charset="0"/>
                          <a:cs typeface="Arial" panose="020B0604020202020204" pitchFamily="34" charset="0"/>
                        </a:rPr>
                        <a:t>Average of </a:t>
                      </a:r>
                    </a:p>
                    <a:p>
                      <a:pPr algn="ctr" fontAlgn="b"/>
                      <a:r>
                        <a:rPr lang="en-GB" sz="1200" u="none" strike="noStrike" dirty="0">
                          <a:effectLst/>
                          <a:latin typeface="Arial" panose="020B0604020202020204" pitchFamily="34" charset="0"/>
                          <a:cs typeface="Arial" panose="020B0604020202020204" pitchFamily="34" charset="0"/>
                        </a:rPr>
                        <a:t>Writing progress score</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dirty="0">
                          <a:effectLst/>
                          <a:latin typeface="Arial" panose="020B0604020202020204" pitchFamily="34" charset="0"/>
                          <a:cs typeface="Arial" panose="020B0604020202020204" pitchFamily="34" charset="0"/>
                        </a:rPr>
                        <a:t>Average of </a:t>
                      </a:r>
                    </a:p>
                    <a:p>
                      <a:pPr algn="ctr" fontAlgn="b"/>
                      <a:r>
                        <a:rPr lang="en-GB" sz="1200" u="none" strike="noStrike" dirty="0">
                          <a:effectLst/>
                          <a:latin typeface="Arial" panose="020B0604020202020204" pitchFamily="34" charset="0"/>
                          <a:cs typeface="Arial" panose="020B0604020202020204" pitchFamily="34" charset="0"/>
                        </a:rPr>
                        <a:t>Maths progress score</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dirty="0">
                          <a:effectLst/>
                          <a:latin typeface="Arial" panose="020B0604020202020204" pitchFamily="34" charset="0"/>
                          <a:cs typeface="Arial" panose="020B0604020202020204" pitchFamily="34" charset="0"/>
                        </a:rPr>
                        <a:t>KS2 below floor 2016</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05715">
                <a:tc>
                  <a:txBody>
                    <a:bodyPr/>
                    <a:lstStyle/>
                    <a:p>
                      <a:pPr algn="l" rtl="0" fontAlgn="ctr"/>
                      <a:r>
                        <a:rPr lang="en-GB" sz="1200" b="0" i="0" u="none" strike="noStrike">
                          <a:solidFill>
                            <a:srgbClr val="000000"/>
                          </a:solidFill>
                          <a:effectLst/>
                          <a:latin typeface="Arial"/>
                        </a:rPr>
                        <a:t>Norfolk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05715">
                <a:tc>
                  <a:txBody>
                    <a:bodyPr/>
                    <a:lstStyle/>
                    <a:p>
                      <a:pPr algn="l" rtl="0" fontAlgn="ctr"/>
                      <a:r>
                        <a:rPr lang="en-GB" sz="1200" b="0" i="0" u="none" strike="noStrike">
                          <a:solidFill>
                            <a:srgbClr val="000000"/>
                          </a:solidFill>
                          <a:effectLst/>
                          <a:latin typeface="Arial"/>
                        </a:rPr>
                        <a:t>Cambridgeshire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05715">
                <a:tc>
                  <a:txBody>
                    <a:bodyPr/>
                    <a:lstStyle/>
                    <a:p>
                      <a:pPr algn="l" rtl="0" fontAlgn="ctr"/>
                      <a:r>
                        <a:rPr lang="en-GB" sz="1200" b="0" i="0" u="none" strike="noStrike">
                          <a:solidFill>
                            <a:srgbClr val="000000"/>
                          </a:solidFill>
                          <a:effectLst/>
                          <a:latin typeface="Arial"/>
                        </a:rPr>
                        <a:t>Essex</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05715">
                <a:tc>
                  <a:txBody>
                    <a:bodyPr/>
                    <a:lstStyle/>
                    <a:p>
                      <a:pPr algn="l" rtl="0" fontAlgn="ctr"/>
                      <a:r>
                        <a:rPr lang="en-GB" sz="1200" b="0" i="0" u="none" strike="noStrike">
                          <a:solidFill>
                            <a:srgbClr val="000000"/>
                          </a:solidFill>
                          <a:effectLst/>
                          <a:latin typeface="Arial"/>
                        </a:rPr>
                        <a:t>Suffolk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05715">
                <a:tc>
                  <a:txBody>
                    <a:bodyPr/>
                    <a:lstStyle/>
                    <a:p>
                      <a:pPr algn="l" rtl="0" fontAlgn="ctr"/>
                      <a:r>
                        <a:rPr lang="en-GB" sz="1200" b="0" i="0" u="none" strike="noStrike">
                          <a:solidFill>
                            <a:srgbClr val="000000"/>
                          </a:solidFill>
                          <a:effectLst/>
                          <a:latin typeface="Arial"/>
                        </a:rPr>
                        <a:t>Peterborough</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05715">
                <a:tc>
                  <a:txBody>
                    <a:bodyPr/>
                    <a:lstStyle/>
                    <a:p>
                      <a:pPr algn="l" rtl="0" fontAlgn="ctr"/>
                      <a:r>
                        <a:rPr lang="en-GB" sz="1200" b="0" i="0" u="none" strike="noStrike">
                          <a:solidFill>
                            <a:srgbClr val="000000"/>
                          </a:solidFill>
                          <a:effectLst/>
                          <a:latin typeface="Arial"/>
                        </a:rPr>
                        <a:t>Hackney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2.81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05715">
                <a:tc>
                  <a:txBody>
                    <a:bodyPr/>
                    <a:lstStyle/>
                    <a:p>
                      <a:pPr algn="l" rtl="0" fontAlgn="ctr"/>
                      <a:r>
                        <a:rPr lang="en-GB" sz="1200" b="0" i="0" u="none" strike="noStrike">
                          <a:solidFill>
                            <a:srgbClr val="000000"/>
                          </a:solidFill>
                          <a:effectLst/>
                          <a:latin typeface="Arial"/>
                        </a:rPr>
                        <a:t>Barking and Dagenham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05715">
                <a:tc>
                  <a:txBody>
                    <a:bodyPr/>
                    <a:lstStyle/>
                    <a:p>
                      <a:pPr algn="l" rtl="0" fontAlgn="ctr"/>
                      <a:r>
                        <a:rPr lang="en-GB" sz="1200" b="0" i="0" u="none" strike="noStrike">
                          <a:solidFill>
                            <a:srgbClr val="000000"/>
                          </a:solidFill>
                          <a:effectLst/>
                          <a:latin typeface="Arial"/>
                        </a:rPr>
                        <a:t>Southend on Sea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05715">
                <a:tc>
                  <a:txBody>
                    <a:bodyPr/>
                    <a:lstStyle/>
                    <a:p>
                      <a:pPr algn="l" rtl="0" fontAlgn="ctr"/>
                      <a:r>
                        <a:rPr lang="en-GB" sz="1200" b="0" i="0" u="none" strike="noStrike">
                          <a:solidFill>
                            <a:srgbClr val="000000"/>
                          </a:solidFill>
                          <a:effectLst/>
                          <a:latin typeface="Arial"/>
                        </a:rPr>
                        <a:t>Thurrock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205715">
                <a:tc>
                  <a:txBody>
                    <a:bodyPr/>
                    <a:lstStyle/>
                    <a:p>
                      <a:pPr algn="l" rtl="0" fontAlgn="ctr"/>
                      <a:r>
                        <a:rPr lang="en-GB" sz="1200" b="0" i="0" u="none" strike="noStrike">
                          <a:solidFill>
                            <a:srgbClr val="000000"/>
                          </a:solidFill>
                          <a:effectLst/>
                          <a:latin typeface="Arial"/>
                        </a:rPr>
                        <a:t>Haringey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2.97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05715">
                <a:tc>
                  <a:txBody>
                    <a:bodyPr/>
                    <a:lstStyle/>
                    <a:p>
                      <a:pPr algn="l" rtl="0" fontAlgn="ctr"/>
                      <a:r>
                        <a:rPr lang="en-GB" sz="1200" b="0" i="0" u="none" strike="noStrike">
                          <a:solidFill>
                            <a:srgbClr val="000000"/>
                          </a:solidFill>
                          <a:effectLst/>
                          <a:latin typeface="Arial"/>
                        </a:rPr>
                        <a:t>Newham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205715">
                <a:tc>
                  <a:txBody>
                    <a:bodyPr/>
                    <a:lstStyle/>
                    <a:p>
                      <a:pPr algn="l" rtl="0" fontAlgn="ctr"/>
                      <a:r>
                        <a:rPr lang="en-GB" sz="1200" b="0" i="0" u="none" strike="noStrike">
                          <a:solidFill>
                            <a:srgbClr val="000000"/>
                          </a:solidFill>
                          <a:effectLst/>
                          <a:latin typeface="Arial"/>
                        </a:rPr>
                        <a:t>Tower Hamlets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2.02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205715">
                <a:tc>
                  <a:txBody>
                    <a:bodyPr/>
                    <a:lstStyle/>
                    <a:p>
                      <a:pPr algn="l" rtl="0" fontAlgn="ctr"/>
                      <a:r>
                        <a:rPr lang="en-GB" sz="1200" b="0" i="0" u="none" strike="noStrike">
                          <a:solidFill>
                            <a:srgbClr val="000000"/>
                          </a:solidFill>
                          <a:effectLst/>
                          <a:latin typeface="Arial"/>
                        </a:rPr>
                        <a:t>Havering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205715">
                <a:tc>
                  <a:txBody>
                    <a:bodyPr/>
                    <a:lstStyle/>
                    <a:p>
                      <a:pPr algn="l" rtl="0" fontAlgn="ctr"/>
                      <a:r>
                        <a:rPr lang="en-GB" sz="1200" b="0" i="0" u="none" strike="noStrike">
                          <a:solidFill>
                            <a:srgbClr val="000000"/>
                          </a:solidFill>
                          <a:effectLst/>
                          <a:latin typeface="Arial"/>
                        </a:rPr>
                        <a:t>Redbridge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r h="205715">
                <a:tc>
                  <a:txBody>
                    <a:bodyPr/>
                    <a:lstStyle/>
                    <a:p>
                      <a:pPr algn="l" rtl="0" fontAlgn="ctr"/>
                      <a:r>
                        <a:rPr lang="en-GB" sz="1200" b="0" i="0" u="none" strike="noStrike">
                          <a:solidFill>
                            <a:srgbClr val="000000"/>
                          </a:solidFill>
                          <a:effectLst/>
                          <a:latin typeface="Arial"/>
                        </a:rPr>
                        <a:t>Waltham Forest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0" i="0" u="none" strike="noStrike">
                          <a:solidFill>
                            <a:srgbClr val="000000"/>
                          </a:solidFill>
                          <a:effectLst/>
                          <a:latin typeface="Arial"/>
                        </a:rPr>
                        <a:t>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1.07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2.76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Arial"/>
                        </a:rPr>
                        <a:t>2.29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0" i="0" u="none" strike="noStrike" dirty="0">
                          <a:solidFill>
                            <a:srgbClr val="000000"/>
                          </a:solidFill>
                          <a:effectLst/>
                          <a:latin typeface="Arial"/>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205715">
                <a:tc>
                  <a:txBody>
                    <a:bodyPr/>
                    <a:lstStyle/>
                    <a:p>
                      <a:pPr algn="l"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6"/>
                  </a:ext>
                </a:extLst>
              </a:tr>
              <a:tr h="205715">
                <a:tc>
                  <a:txBody>
                    <a:bodyPr/>
                    <a:lstStyle/>
                    <a:p>
                      <a:pPr algn="l" fontAlgn="b"/>
                      <a:r>
                        <a:rPr lang="en-GB" sz="1200" u="none" strike="noStrike" dirty="0">
                          <a:effectLst/>
                          <a:latin typeface="Arial" panose="020B0604020202020204" pitchFamily="34" charset="0"/>
                          <a:cs typeface="Arial" panose="020B0604020202020204" pitchFamily="34" charset="0"/>
                        </a:rPr>
                        <a:t>EENEL</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u="none" strike="noStrike" dirty="0">
                          <a:effectLst/>
                          <a:latin typeface="Arial" panose="020B0604020202020204" pitchFamily="34" charset="0"/>
                          <a:cs typeface="Arial" panose="020B0604020202020204" pitchFamily="34" charset="0"/>
                        </a:rPr>
                        <a:t>           53 </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dirty="0">
                          <a:effectLst/>
                          <a:latin typeface="Arial" panose="020B0604020202020204" pitchFamily="34" charset="0"/>
                          <a:cs typeface="Arial" panose="020B0604020202020204" pitchFamily="34" charset="0"/>
                        </a:rPr>
                        <a:t>0.15</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dirty="0">
                          <a:effectLst/>
                          <a:latin typeface="Arial" panose="020B0604020202020204" pitchFamily="34" charset="0"/>
                          <a:cs typeface="Arial" panose="020B0604020202020204" pitchFamily="34" charset="0"/>
                        </a:rPr>
                        <a:t>0.64</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dirty="0">
                          <a:effectLst/>
                          <a:latin typeface="Arial" panose="020B0604020202020204" pitchFamily="34" charset="0"/>
                          <a:cs typeface="Arial" panose="020B0604020202020204" pitchFamily="34" charset="0"/>
                        </a:rPr>
                        <a:t>0.00</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dirty="0">
                          <a:effectLst/>
                          <a:latin typeface="Arial" panose="020B0604020202020204" pitchFamily="34" charset="0"/>
                          <a:cs typeface="Arial" panose="020B0604020202020204" pitchFamily="34" charset="0"/>
                        </a:rPr>
                        <a:t>67</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214175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2016 Key Stage 4 Outcomes</a:t>
            </a:r>
          </a:p>
        </p:txBody>
      </p:sp>
      <p:graphicFrame>
        <p:nvGraphicFramePr>
          <p:cNvPr id="3" name="Table 2"/>
          <p:cNvGraphicFramePr>
            <a:graphicFrameLocks noGrp="1"/>
          </p:cNvGraphicFramePr>
          <p:nvPr>
            <p:extLst>
              <p:ext uri="{D42A27DB-BD31-4B8C-83A1-F6EECF244321}">
                <p14:modId xmlns:p14="http://schemas.microsoft.com/office/powerpoint/2010/main" val="3609885788"/>
              </p:ext>
            </p:extLst>
          </p:nvPr>
        </p:nvGraphicFramePr>
        <p:xfrm>
          <a:off x="1259632" y="1744032"/>
          <a:ext cx="6840759" cy="4925328"/>
        </p:xfrm>
        <a:graphic>
          <a:graphicData uri="http://schemas.openxmlformats.org/drawingml/2006/table">
            <a:tbl>
              <a:tblPr firstRow="1" bandRow="1">
                <a:tableStyleId>{5C22544A-7EE6-4342-B048-85BDC9FD1C3A}</a:tableStyleId>
              </a:tblPr>
              <a:tblGrid>
                <a:gridCol w="2280253">
                  <a:extLst>
                    <a:ext uri="{9D8B030D-6E8A-4147-A177-3AD203B41FA5}">
                      <a16:colId xmlns:a16="http://schemas.microsoft.com/office/drawing/2014/main" xmlns="" val="20000"/>
                    </a:ext>
                  </a:extLst>
                </a:gridCol>
                <a:gridCol w="2280253">
                  <a:extLst>
                    <a:ext uri="{9D8B030D-6E8A-4147-A177-3AD203B41FA5}">
                      <a16:colId xmlns:a16="http://schemas.microsoft.com/office/drawing/2014/main" xmlns="" val="20001"/>
                    </a:ext>
                  </a:extLst>
                </a:gridCol>
                <a:gridCol w="2280253">
                  <a:extLst>
                    <a:ext uri="{9D8B030D-6E8A-4147-A177-3AD203B41FA5}">
                      <a16:colId xmlns:a16="http://schemas.microsoft.com/office/drawing/2014/main" xmlns="" val="20002"/>
                    </a:ext>
                  </a:extLst>
                </a:gridCol>
              </a:tblGrid>
              <a:tr h="307833">
                <a:tc>
                  <a:txBody>
                    <a:bodyPr/>
                    <a:lstStyle/>
                    <a:p>
                      <a:pPr algn="l" fontAlgn="b"/>
                      <a:endParaRPr lang="en-GB" sz="1800" b="0" i="0" u="none" strike="noStrike" dirty="0">
                        <a:solidFill>
                          <a:schemeClr val="bg1"/>
                        </a:solidFill>
                        <a:effectLst/>
                        <a:latin typeface="Calibri"/>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800" b="1" i="0" u="none" strike="noStrike" dirty="0">
                          <a:solidFill>
                            <a:schemeClr val="tx1"/>
                          </a:solidFill>
                          <a:effectLst/>
                          <a:latin typeface="Calibri"/>
                        </a:rPr>
                        <a:t>5 A*-C GCSE </a:t>
                      </a:r>
                      <a:r>
                        <a:rPr lang="fr-FR" sz="1800" b="1" i="0" u="none" strike="noStrike" dirty="0" err="1">
                          <a:solidFill>
                            <a:schemeClr val="tx1"/>
                          </a:solidFill>
                          <a:effectLst/>
                          <a:latin typeface="Calibri"/>
                        </a:rPr>
                        <a:t>inc</a:t>
                      </a:r>
                      <a:r>
                        <a:rPr lang="fr-FR" sz="1800" b="1" i="0" u="none" strike="noStrike" dirty="0">
                          <a:solidFill>
                            <a:schemeClr val="tx1"/>
                          </a:solidFill>
                          <a:effectLst/>
                          <a:latin typeface="Calibri"/>
                        </a:rPr>
                        <a:t> En , 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dirty="0">
                          <a:solidFill>
                            <a:schemeClr val="tx1"/>
                          </a:solidFill>
                          <a:effectLst/>
                          <a:latin typeface="Calibri"/>
                        </a:rPr>
                        <a:t>Progress 8 average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07833">
                <a:tc>
                  <a:txBody>
                    <a:bodyPr/>
                    <a:lstStyle/>
                    <a:p>
                      <a:pPr algn="l" fontAlgn="b"/>
                      <a:r>
                        <a:rPr lang="en-GB" sz="1800" b="0" i="0" u="none" strike="noStrike" dirty="0">
                          <a:solidFill>
                            <a:srgbClr val="000000"/>
                          </a:solidFill>
                          <a:effectLst/>
                          <a:latin typeface="Calibri"/>
                        </a:rPr>
                        <a:t>Havering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Calibri"/>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07833">
                <a:tc>
                  <a:txBody>
                    <a:bodyPr/>
                    <a:lstStyle/>
                    <a:p>
                      <a:pPr algn="l" fontAlgn="b"/>
                      <a:r>
                        <a:rPr lang="en-GB" sz="1800" b="0" i="0" u="none" strike="noStrike" dirty="0">
                          <a:solidFill>
                            <a:srgbClr val="000000"/>
                          </a:solidFill>
                          <a:effectLst/>
                          <a:latin typeface="Calibri"/>
                        </a:rPr>
                        <a:t>Essex</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07833">
                <a:tc>
                  <a:txBody>
                    <a:bodyPr/>
                    <a:lstStyle/>
                    <a:p>
                      <a:pPr algn="l" fontAlgn="b"/>
                      <a:r>
                        <a:rPr lang="en-GB" sz="1800" b="0" i="0" u="none" strike="noStrike">
                          <a:solidFill>
                            <a:srgbClr val="000000"/>
                          </a:solidFill>
                          <a:effectLst/>
                          <a:latin typeface="Calibri"/>
                        </a:rPr>
                        <a:t>Norfolk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07833">
                <a:tc>
                  <a:txBody>
                    <a:bodyPr/>
                    <a:lstStyle/>
                    <a:p>
                      <a:pPr algn="l" fontAlgn="b"/>
                      <a:r>
                        <a:rPr lang="en-GB" sz="1800" b="0" i="0" u="none" strike="noStrike">
                          <a:solidFill>
                            <a:srgbClr val="000000"/>
                          </a:solidFill>
                          <a:effectLst/>
                          <a:latin typeface="Calibri"/>
                        </a:rPr>
                        <a:t>Suffolk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07833">
                <a:tc>
                  <a:txBody>
                    <a:bodyPr/>
                    <a:lstStyle/>
                    <a:p>
                      <a:pPr algn="l" fontAlgn="b"/>
                      <a:r>
                        <a:rPr lang="en-GB" sz="1800" b="0" i="0" u="none" strike="noStrike">
                          <a:solidFill>
                            <a:srgbClr val="000000"/>
                          </a:solidFill>
                          <a:effectLst/>
                          <a:latin typeface="Calibri"/>
                        </a:rPr>
                        <a:t>Peterborough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0.03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07833">
                <a:tc>
                  <a:txBody>
                    <a:bodyPr/>
                    <a:lstStyle/>
                    <a:p>
                      <a:pPr algn="l" fontAlgn="b"/>
                      <a:r>
                        <a:rPr lang="en-GB" sz="1800" b="0" i="0" u="none" strike="noStrike">
                          <a:solidFill>
                            <a:srgbClr val="000000"/>
                          </a:solidFill>
                          <a:effectLst/>
                          <a:latin typeface="Calibri"/>
                        </a:rPr>
                        <a:t>Thurrock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07833">
                <a:tc>
                  <a:txBody>
                    <a:bodyPr/>
                    <a:lstStyle/>
                    <a:p>
                      <a:pPr algn="l" fontAlgn="b"/>
                      <a:r>
                        <a:rPr lang="en-GB" sz="1800" b="0" i="0" u="none" strike="noStrike">
                          <a:solidFill>
                            <a:srgbClr val="000000"/>
                          </a:solidFill>
                          <a:effectLst/>
                          <a:latin typeface="Calibri"/>
                        </a:rPr>
                        <a:t>Barking &amp; Dagenham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0.06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07833">
                <a:tc>
                  <a:txBody>
                    <a:bodyPr/>
                    <a:lstStyle/>
                    <a:p>
                      <a:pPr algn="l" fontAlgn="b"/>
                      <a:r>
                        <a:rPr lang="en-GB" sz="1800" b="0" i="0" u="none" strike="noStrike">
                          <a:solidFill>
                            <a:srgbClr val="000000"/>
                          </a:solidFill>
                          <a:effectLst/>
                          <a:latin typeface="Calibri"/>
                        </a:rPr>
                        <a:t>Southend-on-Sea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0.06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07833">
                <a:tc>
                  <a:txBody>
                    <a:bodyPr/>
                    <a:lstStyle/>
                    <a:p>
                      <a:pPr algn="l" fontAlgn="b"/>
                      <a:r>
                        <a:rPr lang="en-GB" sz="1800" b="0" i="0" u="none" strike="noStrike">
                          <a:solidFill>
                            <a:srgbClr val="000000"/>
                          </a:solidFill>
                          <a:effectLst/>
                          <a:latin typeface="Calibri"/>
                        </a:rPr>
                        <a:t>Haringey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307833">
                <a:tc>
                  <a:txBody>
                    <a:bodyPr/>
                    <a:lstStyle/>
                    <a:p>
                      <a:pPr algn="l" fontAlgn="b"/>
                      <a:r>
                        <a:rPr lang="en-GB" sz="1800" b="0" i="0" u="none" strike="noStrike">
                          <a:solidFill>
                            <a:srgbClr val="000000"/>
                          </a:solidFill>
                          <a:effectLst/>
                          <a:latin typeface="Calibri"/>
                        </a:rPr>
                        <a:t>Cambridgeshire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307833">
                <a:tc>
                  <a:txBody>
                    <a:bodyPr/>
                    <a:lstStyle/>
                    <a:p>
                      <a:pPr algn="l" fontAlgn="b"/>
                      <a:r>
                        <a:rPr lang="en-GB" sz="1800" b="0" i="0" u="none" strike="noStrike">
                          <a:solidFill>
                            <a:srgbClr val="000000"/>
                          </a:solidFill>
                          <a:effectLst/>
                          <a:latin typeface="Calibri"/>
                        </a:rPr>
                        <a:t>Tower Hamlets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Calibri"/>
                        </a:rPr>
                        <a:t>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307833">
                <a:tc>
                  <a:txBody>
                    <a:bodyPr/>
                    <a:lstStyle/>
                    <a:p>
                      <a:pPr algn="l" fontAlgn="b"/>
                      <a:r>
                        <a:rPr lang="en-GB" sz="1800" b="0" i="0" u="none" strike="noStrike">
                          <a:solidFill>
                            <a:srgbClr val="000000"/>
                          </a:solidFill>
                          <a:effectLst/>
                          <a:latin typeface="Calibri"/>
                        </a:rPr>
                        <a:t>Newham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Calibri"/>
                        </a:rPr>
                        <a:t>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307833">
                <a:tc>
                  <a:txBody>
                    <a:bodyPr/>
                    <a:lstStyle/>
                    <a:p>
                      <a:pPr algn="l" fontAlgn="b"/>
                      <a:r>
                        <a:rPr lang="en-GB" sz="1800" b="0" i="0" u="none" strike="noStrike">
                          <a:solidFill>
                            <a:srgbClr val="000000"/>
                          </a:solidFill>
                          <a:effectLst/>
                          <a:latin typeface="Calibri"/>
                        </a:rPr>
                        <a:t>Waltham Forest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Calibri"/>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307833">
                <a:tc>
                  <a:txBody>
                    <a:bodyPr/>
                    <a:lstStyle/>
                    <a:p>
                      <a:pPr algn="l" fontAlgn="b"/>
                      <a:r>
                        <a:rPr lang="en-GB" sz="1800" b="0" i="0" u="none" strike="noStrike">
                          <a:solidFill>
                            <a:srgbClr val="000000"/>
                          </a:solidFill>
                          <a:effectLst/>
                          <a:latin typeface="Calibri"/>
                        </a:rPr>
                        <a:t>Hackney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Calibri"/>
                        </a:rPr>
                        <a:t>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r h="307833">
                <a:tc>
                  <a:txBody>
                    <a:bodyPr/>
                    <a:lstStyle/>
                    <a:p>
                      <a:pPr algn="l" fontAlgn="b"/>
                      <a:r>
                        <a:rPr lang="en-GB" sz="1800" b="0" i="0" u="none" strike="noStrike">
                          <a:solidFill>
                            <a:srgbClr val="000000"/>
                          </a:solidFill>
                          <a:effectLst/>
                          <a:latin typeface="Calibri"/>
                        </a:rPr>
                        <a:t>Redbridge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a:solidFill>
                            <a:srgbClr val="000000"/>
                          </a:solidFill>
                          <a:effectLst/>
                          <a:latin typeface="Calibri"/>
                        </a:rPr>
                        <a:t>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dirty="0">
                          <a:solidFill>
                            <a:srgbClr val="000000"/>
                          </a:solidFill>
                          <a:effectLst/>
                          <a:latin typeface="Calibri"/>
                        </a:rPr>
                        <a:t>0.3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119409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39552" y="1556792"/>
            <a:ext cx="7704856" cy="4772920"/>
          </a:xfrm>
          <a:prstGeom prst="rect">
            <a:avLst/>
          </a:prstGeom>
        </p:spPr>
      </p:pic>
      <p:sp>
        <p:nvSpPr>
          <p:cNvPr id="2" name="Title 1"/>
          <p:cNvSpPr>
            <a:spLocks noGrp="1"/>
          </p:cNvSpPr>
          <p:nvPr>
            <p:ph type="title"/>
          </p:nvPr>
        </p:nvSpPr>
        <p:spPr/>
        <p:txBody>
          <a:bodyPr>
            <a:normAutofit fontScale="90000"/>
          </a:bodyPr>
          <a:lstStyle/>
          <a:p>
            <a:r>
              <a:rPr lang="en-GB" b="1" dirty="0"/>
              <a:t>Ofsted Judgements – Primary </a:t>
            </a:r>
            <a:endParaRPr lang="en-US" b="1" dirty="0"/>
          </a:p>
        </p:txBody>
      </p:sp>
    </p:spTree>
    <p:extLst>
      <p:ext uri="{BB962C8B-B14F-4D97-AF65-F5344CB8AC3E}">
        <p14:creationId xmlns:p14="http://schemas.microsoft.com/office/powerpoint/2010/main" val="132174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11560" y="1546505"/>
            <a:ext cx="7632848" cy="4906831"/>
          </a:xfrm>
          <a:prstGeom prst="rect">
            <a:avLst/>
          </a:prstGeom>
        </p:spPr>
      </p:pic>
      <p:sp>
        <p:nvSpPr>
          <p:cNvPr id="2" name="Title 1"/>
          <p:cNvSpPr>
            <a:spLocks noGrp="1"/>
          </p:cNvSpPr>
          <p:nvPr>
            <p:ph type="title"/>
          </p:nvPr>
        </p:nvSpPr>
        <p:spPr/>
        <p:txBody>
          <a:bodyPr>
            <a:normAutofit fontScale="90000"/>
          </a:bodyPr>
          <a:lstStyle/>
          <a:p>
            <a:r>
              <a:rPr lang="en-GB" b="1" dirty="0"/>
              <a:t>Ofsted Judgements – Secondary</a:t>
            </a:r>
            <a:endParaRPr lang="en-US" b="1" dirty="0"/>
          </a:p>
        </p:txBody>
      </p:sp>
      <p:sp>
        <p:nvSpPr>
          <p:cNvPr id="6" name="Slide Number Placeholder 5"/>
          <p:cNvSpPr txBox="1">
            <a:spLocks/>
          </p:cNvSpPr>
          <p:nvPr/>
        </p:nvSpPr>
        <p:spPr>
          <a:xfrm>
            <a:off x="6588224" y="632618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East of England and North East London Region</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2254066" cy="1323206"/>
          </a:xfrm>
          <a:prstGeom prst="rect">
            <a:avLst/>
          </a:prstGeom>
        </p:spPr>
      </p:pic>
    </p:spTree>
    <p:extLst>
      <p:ext uri="{BB962C8B-B14F-4D97-AF65-F5344CB8AC3E}">
        <p14:creationId xmlns:p14="http://schemas.microsoft.com/office/powerpoint/2010/main" val="99582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Education and Adoption </a:t>
            </a:r>
            <a:br>
              <a:rPr lang="en-GB" sz="4000" b="1" dirty="0"/>
            </a:br>
            <a:r>
              <a:rPr lang="en-GB" sz="4000" b="1" dirty="0"/>
              <a:t>Act 2016</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86141218"/>
              </p:ext>
            </p:extLst>
          </p:nvPr>
        </p:nvGraphicFramePr>
        <p:xfrm>
          <a:off x="323528" y="1844824"/>
          <a:ext cx="8579296" cy="4082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4294967295"/>
          </p:nvPr>
        </p:nvSpPr>
        <p:spPr>
          <a:xfrm>
            <a:off x="1259632" y="5157192"/>
            <a:ext cx="7560840" cy="432048"/>
          </a:xfrm>
          <a:prstGeom prst="rect">
            <a:avLst/>
          </a:prstGeom>
        </p:spPr>
        <p:txBody>
          <a:bodyPr/>
          <a:lstStyle/>
          <a:p>
            <a:pPr algn="l"/>
            <a:endParaRPr lang="en-GB" sz="1400" dirty="0"/>
          </a:p>
          <a:p>
            <a:pPr algn="l"/>
            <a:endParaRPr lang="en-GB" sz="1400" dirty="0"/>
          </a:p>
          <a:p>
            <a:pPr algn="l"/>
            <a:endParaRPr lang="en-GB" sz="1400" dirty="0"/>
          </a:p>
          <a:p>
            <a:pPr algn="l"/>
            <a:endParaRPr lang="en-GB" sz="1400" dirty="0"/>
          </a:p>
          <a:p>
            <a:pPr algn="l"/>
            <a:endParaRPr lang="en-GB" sz="1400" dirty="0"/>
          </a:p>
          <a:p>
            <a:pPr algn="l"/>
            <a:endParaRPr lang="en-GB" sz="1400" dirty="0"/>
          </a:p>
          <a:p>
            <a:pPr algn="l"/>
            <a:endParaRPr lang="en-GB" sz="1400" dirty="0"/>
          </a:p>
          <a:p>
            <a:pPr algn="l"/>
            <a:r>
              <a:rPr lang="en-GB" sz="1400" dirty="0"/>
              <a:t>*And by extension the RSC</a:t>
            </a:r>
          </a:p>
          <a:p>
            <a:pPr algn="l"/>
            <a:r>
              <a:rPr lang="en-GB" sz="1400" baseline="30000" dirty="0">
                <a:ea typeface="Calibri"/>
                <a:cs typeface="Times New Roman"/>
              </a:rPr>
              <a:t>#</a:t>
            </a:r>
            <a:r>
              <a:rPr lang="en-GB" sz="1400" dirty="0">
                <a:ea typeface="Calibri"/>
                <a:cs typeface="Times New Roman"/>
              </a:rPr>
              <a:t>Inadequate means Ofsted category 4 (Special Measures or </a:t>
            </a:r>
            <a:r>
              <a:rPr lang="en-US" sz="1400" dirty="0"/>
              <a:t>Serious weaknesses)</a:t>
            </a:r>
            <a:endParaRPr lang="en-GB" sz="1400" dirty="0"/>
          </a:p>
          <a:p>
            <a:pPr lvl="0" algn="l"/>
            <a:r>
              <a:rPr lang="en-GB" dirty="0">
                <a:ea typeface="Calibri"/>
                <a:cs typeface="Times New Roman"/>
              </a:rPr>
              <a:t> </a:t>
            </a:r>
            <a:endParaRPr lang="en-GB" dirty="0"/>
          </a:p>
          <a:p>
            <a:pPr algn="l"/>
            <a:endParaRPr lang="en-GB" dirty="0"/>
          </a:p>
        </p:txBody>
      </p:sp>
    </p:spTree>
    <p:extLst>
      <p:ext uri="{BB962C8B-B14F-4D97-AF65-F5344CB8AC3E}">
        <p14:creationId xmlns:p14="http://schemas.microsoft.com/office/powerpoint/2010/main" val="351040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What is a ‘coasting school’?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GB" dirty="0"/>
          </a:p>
          <a:p>
            <a:pPr marL="0" indent="0">
              <a:buNone/>
            </a:pPr>
            <a:r>
              <a:rPr lang="en-GB" dirty="0"/>
              <a:t>A coasting school is where data shows that, over a three year period, the school is failing to ensure that pupils reach their potential. A school will only be coasting if performance data falls below the coasting bar </a:t>
            </a:r>
            <a:r>
              <a:rPr lang="en-GB" u="sng" dirty="0"/>
              <a:t>in all three previous years.</a:t>
            </a:r>
          </a:p>
          <a:p>
            <a:endParaRPr lang="en-GB" u="sng" dirty="0"/>
          </a:p>
          <a:p>
            <a:pPr marL="0" indent="0">
              <a:buNone/>
            </a:pPr>
            <a:r>
              <a:rPr lang="en-GB" dirty="0"/>
              <a:t>Schools will identified </a:t>
            </a:r>
            <a:r>
              <a:rPr lang="en-GB" u="sng" dirty="0"/>
              <a:t>for the first time </a:t>
            </a:r>
            <a:r>
              <a:rPr lang="en-GB" dirty="0"/>
              <a:t>in December 2016, based on revised 2016 performance data</a:t>
            </a:r>
          </a:p>
          <a:p>
            <a:endParaRPr lang="en-GB" dirty="0"/>
          </a:p>
          <a:p>
            <a:pPr marL="0" indent="0">
              <a:buNone/>
            </a:pPr>
            <a:r>
              <a:rPr lang="en-GB" dirty="0"/>
              <a:t>The coasting definition is not linked to Ofsted judgments</a:t>
            </a:r>
          </a:p>
          <a:p>
            <a:endParaRPr lang="en-US" dirty="0"/>
          </a:p>
        </p:txBody>
      </p:sp>
    </p:spTree>
    <p:extLst>
      <p:ext uri="{BB962C8B-B14F-4D97-AF65-F5344CB8AC3E}">
        <p14:creationId xmlns:p14="http://schemas.microsoft.com/office/powerpoint/2010/main" val="3624353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Our role with coasting schools</a:t>
            </a:r>
            <a:endParaRPr lang="en-US" dirty="0"/>
          </a:p>
        </p:txBody>
      </p:sp>
      <p:sp>
        <p:nvSpPr>
          <p:cNvPr id="3" name="Content Placeholder 2"/>
          <p:cNvSpPr>
            <a:spLocks noGrp="1"/>
          </p:cNvSpPr>
          <p:nvPr>
            <p:ph idx="1"/>
          </p:nvPr>
        </p:nvSpPr>
        <p:spPr/>
        <p:txBody>
          <a:bodyPr/>
          <a:lstStyle/>
          <a:p>
            <a:pPr marL="457200" indent="-457200"/>
            <a:r>
              <a:rPr lang="en-GB" sz="2400" dirty="0"/>
              <a:t>Coasting schools are identified on data alone</a:t>
            </a:r>
          </a:p>
          <a:p>
            <a:pPr marL="457200" indent="-457200"/>
            <a:r>
              <a:rPr lang="en-GB" sz="2400" dirty="0"/>
              <a:t>All identified schools will have to submit information/a plan for how it will ensure improvement</a:t>
            </a:r>
          </a:p>
          <a:p>
            <a:pPr marL="457200" indent="-457200"/>
            <a:r>
              <a:rPr lang="en-GB" sz="2400" u="sng" dirty="0"/>
              <a:t>We will</a:t>
            </a:r>
            <a:r>
              <a:rPr lang="en-GB" sz="2400" dirty="0"/>
              <a:t> have to decide whether the school:</a:t>
            </a:r>
          </a:p>
          <a:p>
            <a:pPr marL="914400" lvl="1" indent="-457200">
              <a:buFont typeface="Arial" panose="020B0604020202020204" pitchFamily="34" charset="0"/>
              <a:buChar char="•"/>
            </a:pPr>
            <a:r>
              <a:rPr lang="en-GB" sz="2400" dirty="0"/>
              <a:t>is supporting pupils well at this time OR;</a:t>
            </a:r>
          </a:p>
          <a:p>
            <a:pPr marL="914400" lvl="1" indent="-457200">
              <a:buFont typeface="Arial" panose="020B0604020202020204" pitchFamily="34" charset="0"/>
              <a:buChar char="•"/>
            </a:pPr>
            <a:r>
              <a:rPr lang="en-GB" sz="2400" dirty="0"/>
              <a:t>has a sufficient plan and capacity to improve OR;</a:t>
            </a:r>
          </a:p>
          <a:p>
            <a:pPr marL="914400" lvl="1" indent="-457200">
              <a:buFont typeface="Arial" panose="020B0604020202020204" pitchFamily="34" charset="0"/>
              <a:buChar char="•"/>
            </a:pPr>
            <a:r>
              <a:rPr lang="en-GB" sz="2400" dirty="0"/>
              <a:t>needs additional support/challenge OR;</a:t>
            </a:r>
          </a:p>
          <a:p>
            <a:pPr marL="914400" lvl="1" indent="-457200">
              <a:buFont typeface="Arial" panose="020B0604020202020204" pitchFamily="34" charset="0"/>
              <a:buChar char="•"/>
            </a:pPr>
            <a:r>
              <a:rPr lang="en-GB" sz="2400" dirty="0"/>
              <a:t>needs formal intervention in order to improve.</a:t>
            </a:r>
          </a:p>
          <a:p>
            <a:endParaRPr lang="en-GB" sz="1000" u="sng" dirty="0"/>
          </a:p>
          <a:p>
            <a:pPr marL="457200" indent="-457200"/>
            <a:r>
              <a:rPr lang="en-GB" sz="2400" dirty="0"/>
              <a:t>We then need to decide on what, if any, action is appropriate to bring about sufficient improvement</a:t>
            </a:r>
          </a:p>
          <a:p>
            <a:endParaRPr lang="en-US" dirty="0"/>
          </a:p>
        </p:txBody>
      </p:sp>
    </p:spTree>
    <p:extLst>
      <p:ext uri="{BB962C8B-B14F-4D97-AF65-F5344CB8AC3E}">
        <p14:creationId xmlns:p14="http://schemas.microsoft.com/office/powerpoint/2010/main" val="3925323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Straight Connector 6"/>
          <p:cNvCxnSpPr>
            <a:stCxn id="12" idx="0"/>
          </p:cNvCxnSpPr>
          <p:nvPr/>
        </p:nvCxnSpPr>
        <p:spPr>
          <a:xfrm flipH="1">
            <a:off x="5029953" y="831502"/>
            <a:ext cx="25534" cy="360786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Text Box 11"/>
          <p:cNvSpPr txBox="1"/>
          <p:nvPr/>
        </p:nvSpPr>
        <p:spPr>
          <a:xfrm>
            <a:off x="2483768" y="260648"/>
            <a:ext cx="4852868" cy="432048"/>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1200"/>
              </a:spcAft>
            </a:pPr>
            <a:r>
              <a:rPr lang="en-GB" sz="2000" b="1" dirty="0">
                <a:effectLst/>
                <a:latin typeface="Arial"/>
                <a:ea typeface="Times New Roman"/>
                <a:cs typeface="Times New Roman"/>
              </a:rPr>
              <a:t>Coasting Process Overview</a:t>
            </a:r>
            <a:endParaRPr lang="en-GB" sz="2000" dirty="0">
              <a:effectLst/>
              <a:latin typeface="Arial"/>
              <a:ea typeface="Times New Roman"/>
              <a:cs typeface="Times New Roman"/>
            </a:endParaRPr>
          </a:p>
        </p:txBody>
      </p:sp>
      <p:sp>
        <p:nvSpPr>
          <p:cNvPr id="12" name="Rounded Rectangle 11"/>
          <p:cNvSpPr/>
          <p:nvPr/>
        </p:nvSpPr>
        <p:spPr>
          <a:xfrm>
            <a:off x="1703575" y="831502"/>
            <a:ext cx="6703824" cy="727683"/>
          </a:xfrm>
          <a:prstGeom prst="round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en-GB" sz="1200" b="1" dirty="0">
                <a:solidFill>
                  <a:srgbClr val="000000"/>
                </a:solidFill>
                <a:effectLst/>
                <a:latin typeface="Arial"/>
                <a:ea typeface="Times New Roman"/>
                <a:cs typeface="Times New Roman"/>
              </a:rPr>
              <a:t>Notification letter sent to coasting schools </a:t>
            </a:r>
            <a:r>
              <a:rPr lang="en-GB" sz="1200" dirty="0">
                <a:solidFill>
                  <a:srgbClr val="000000"/>
                </a:solidFill>
                <a:effectLst/>
                <a:latin typeface="Arial"/>
                <a:ea typeface="Times New Roman"/>
                <a:cs typeface="Times New Roman"/>
              </a:rPr>
              <a:t>advising that they have fallen within the coasting definition</a:t>
            </a:r>
            <a:endParaRPr lang="en-GB" sz="1200" dirty="0">
              <a:effectLst/>
              <a:latin typeface="Arial"/>
              <a:ea typeface="Times New Roman"/>
              <a:cs typeface="Times New Roman"/>
            </a:endParaRPr>
          </a:p>
        </p:txBody>
      </p:sp>
      <p:sp>
        <p:nvSpPr>
          <p:cNvPr id="14" name="Rounded Rectangle 13"/>
          <p:cNvSpPr/>
          <p:nvPr/>
        </p:nvSpPr>
        <p:spPr>
          <a:xfrm>
            <a:off x="1675303" y="1861495"/>
            <a:ext cx="6720967" cy="495462"/>
          </a:xfrm>
          <a:prstGeom prst="round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endParaRPr lang="en-GB" sz="1200" b="1" dirty="0">
              <a:solidFill>
                <a:srgbClr val="000000"/>
              </a:solidFill>
              <a:effectLst/>
              <a:latin typeface="Arial"/>
              <a:ea typeface="Times New Roman"/>
              <a:cs typeface="Times New Roman"/>
            </a:endParaRPr>
          </a:p>
          <a:p>
            <a:pPr algn="ctr">
              <a:lnSpc>
                <a:spcPct val="120000"/>
              </a:lnSpc>
              <a:spcAft>
                <a:spcPts val="0"/>
              </a:spcAft>
            </a:pPr>
            <a:r>
              <a:rPr lang="en-GB" sz="1200" b="1" dirty="0">
                <a:solidFill>
                  <a:srgbClr val="000000"/>
                </a:solidFill>
                <a:effectLst/>
                <a:latin typeface="Arial"/>
                <a:ea typeface="Times New Roman"/>
                <a:cs typeface="Times New Roman"/>
              </a:rPr>
              <a:t>School responds to notification letter</a:t>
            </a:r>
            <a:endParaRPr lang="en-GB" sz="1200" dirty="0">
              <a:effectLst/>
              <a:latin typeface="Arial"/>
              <a:ea typeface="Times New Roman"/>
              <a:cs typeface="Times New Roman"/>
            </a:endParaRPr>
          </a:p>
          <a:p>
            <a:pPr algn="ctr">
              <a:lnSpc>
                <a:spcPct val="120000"/>
              </a:lnSpc>
              <a:spcAft>
                <a:spcPts val="1200"/>
              </a:spcAft>
            </a:pPr>
            <a:r>
              <a:rPr lang="en-GB" sz="1200" dirty="0">
                <a:solidFill>
                  <a:srgbClr val="000000"/>
                </a:solidFill>
                <a:effectLst/>
                <a:latin typeface="Arial"/>
                <a:ea typeface="Times New Roman"/>
                <a:cs typeface="Times New Roman"/>
              </a:rPr>
              <a:t> </a:t>
            </a:r>
            <a:endParaRPr lang="en-GB" sz="1200" dirty="0">
              <a:effectLst/>
              <a:latin typeface="Arial"/>
              <a:ea typeface="Times New Roman"/>
              <a:cs typeface="Times New Roman"/>
            </a:endParaRPr>
          </a:p>
        </p:txBody>
      </p:sp>
      <p:sp>
        <p:nvSpPr>
          <p:cNvPr id="15" name="Rounded Rectangle 14"/>
          <p:cNvSpPr/>
          <p:nvPr/>
        </p:nvSpPr>
        <p:spPr>
          <a:xfrm>
            <a:off x="1760944" y="2635433"/>
            <a:ext cx="6720967" cy="433528"/>
          </a:xfrm>
          <a:prstGeom prst="round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en-GB" sz="1200" b="1" dirty="0" err="1">
                <a:solidFill>
                  <a:srgbClr val="000000"/>
                </a:solidFill>
                <a:effectLst/>
                <a:latin typeface="Arial"/>
                <a:ea typeface="Times New Roman"/>
                <a:cs typeface="Times New Roman"/>
              </a:rPr>
              <a:t>DfE</a:t>
            </a:r>
            <a:r>
              <a:rPr lang="en-GB" sz="1200" b="1" dirty="0">
                <a:solidFill>
                  <a:srgbClr val="000000"/>
                </a:solidFill>
                <a:effectLst/>
                <a:latin typeface="Arial"/>
                <a:ea typeface="Times New Roman"/>
                <a:cs typeface="Times New Roman"/>
              </a:rPr>
              <a:t> school’s response and other evidence to decide upon course of action</a:t>
            </a:r>
            <a:endParaRPr lang="en-GB" sz="1200" dirty="0">
              <a:effectLst/>
              <a:latin typeface="Arial"/>
              <a:ea typeface="Times New Roman"/>
              <a:cs typeface="Times New Roman"/>
            </a:endParaRPr>
          </a:p>
        </p:txBody>
      </p:sp>
      <p:sp>
        <p:nvSpPr>
          <p:cNvPr id="16" name="Text Box 32"/>
          <p:cNvSpPr txBox="1"/>
          <p:nvPr/>
        </p:nvSpPr>
        <p:spPr>
          <a:xfrm>
            <a:off x="2370156" y="3212977"/>
            <a:ext cx="5767849" cy="22970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200"/>
              </a:spcAft>
            </a:pPr>
            <a:r>
              <a:rPr lang="en-GB" sz="1200" b="1" i="1" dirty="0">
                <a:effectLst/>
                <a:latin typeface="Arial"/>
                <a:ea typeface="Times New Roman"/>
                <a:cs typeface="Times New Roman"/>
              </a:rPr>
              <a:t>RSC’s decision on next steps may fall within one of four broad headings:</a:t>
            </a:r>
            <a:endParaRPr lang="en-GB" sz="1200" dirty="0">
              <a:effectLst/>
              <a:latin typeface="Arial"/>
              <a:ea typeface="Times New Roman"/>
              <a:cs typeface="Times New Roman"/>
            </a:endParaRPr>
          </a:p>
        </p:txBody>
      </p:sp>
      <p:sp>
        <p:nvSpPr>
          <p:cNvPr id="17" name="Rounded Rectangle 16"/>
          <p:cNvSpPr/>
          <p:nvPr/>
        </p:nvSpPr>
        <p:spPr>
          <a:xfrm>
            <a:off x="1131564" y="3645024"/>
            <a:ext cx="1813049" cy="718941"/>
          </a:xfrm>
          <a:prstGeom prst="round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en-GB" sz="1200" b="1" dirty="0">
                <a:solidFill>
                  <a:srgbClr val="000000"/>
                </a:solidFill>
                <a:effectLst/>
                <a:latin typeface="Arial"/>
                <a:ea typeface="Times New Roman"/>
                <a:cs typeface="Times New Roman"/>
              </a:rPr>
              <a:t>No Action</a:t>
            </a:r>
            <a:endParaRPr lang="en-GB" sz="1200" dirty="0">
              <a:effectLst/>
              <a:latin typeface="Arial"/>
              <a:ea typeface="Times New Roman"/>
              <a:cs typeface="Times New Roman"/>
            </a:endParaRPr>
          </a:p>
          <a:p>
            <a:pPr algn="ctr">
              <a:lnSpc>
                <a:spcPct val="120000"/>
              </a:lnSpc>
              <a:spcAft>
                <a:spcPts val="1200"/>
              </a:spcAft>
            </a:pPr>
            <a:r>
              <a:rPr lang="en-GB" sz="1200" dirty="0">
                <a:solidFill>
                  <a:srgbClr val="000000"/>
                </a:solidFill>
                <a:effectLst/>
                <a:latin typeface="Arial"/>
                <a:ea typeface="Times New Roman"/>
                <a:cs typeface="Times New Roman"/>
              </a:rPr>
              <a:t>School supporting pupils well at this time</a:t>
            </a:r>
            <a:endParaRPr lang="en-GB" sz="1200" dirty="0">
              <a:effectLst/>
              <a:latin typeface="Arial"/>
              <a:ea typeface="Times New Roman"/>
              <a:cs typeface="Times New Roman"/>
            </a:endParaRPr>
          </a:p>
        </p:txBody>
      </p:sp>
      <p:sp>
        <p:nvSpPr>
          <p:cNvPr id="18" name="Rounded Rectangle 17"/>
          <p:cNvSpPr/>
          <p:nvPr/>
        </p:nvSpPr>
        <p:spPr>
          <a:xfrm>
            <a:off x="2924913" y="3645024"/>
            <a:ext cx="2130574" cy="718941"/>
          </a:xfrm>
          <a:prstGeom prst="round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en-GB" sz="1200" b="1" dirty="0">
                <a:solidFill>
                  <a:srgbClr val="000000"/>
                </a:solidFill>
                <a:effectLst/>
                <a:latin typeface="Arial"/>
                <a:ea typeface="Times New Roman"/>
                <a:cs typeface="Times New Roman"/>
              </a:rPr>
              <a:t>No Action</a:t>
            </a:r>
            <a:endParaRPr lang="en-GB" sz="1200" dirty="0">
              <a:effectLst/>
              <a:latin typeface="Arial"/>
              <a:ea typeface="Times New Roman"/>
              <a:cs typeface="Times New Roman"/>
            </a:endParaRPr>
          </a:p>
          <a:p>
            <a:pPr algn="ctr">
              <a:lnSpc>
                <a:spcPct val="120000"/>
              </a:lnSpc>
              <a:spcAft>
                <a:spcPts val="1200"/>
              </a:spcAft>
            </a:pPr>
            <a:r>
              <a:rPr lang="en-GB" sz="1200" dirty="0">
                <a:solidFill>
                  <a:srgbClr val="000000"/>
                </a:solidFill>
                <a:effectLst/>
                <a:latin typeface="Arial"/>
                <a:ea typeface="Times New Roman"/>
                <a:cs typeface="Times New Roman"/>
              </a:rPr>
              <a:t>Sufficient plan and capacity to improve at this time</a:t>
            </a:r>
            <a:endParaRPr lang="en-GB" sz="1200" dirty="0">
              <a:effectLst/>
              <a:latin typeface="Arial"/>
              <a:ea typeface="Times New Roman"/>
              <a:cs typeface="Times New Roman"/>
            </a:endParaRPr>
          </a:p>
        </p:txBody>
      </p:sp>
      <p:sp>
        <p:nvSpPr>
          <p:cNvPr id="19" name="Rounded Rectangle 18"/>
          <p:cNvSpPr/>
          <p:nvPr/>
        </p:nvSpPr>
        <p:spPr>
          <a:xfrm>
            <a:off x="5035787" y="3645024"/>
            <a:ext cx="2217008" cy="718941"/>
          </a:xfrm>
          <a:prstGeom prst="round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en-GB" sz="1200" b="1" dirty="0">
                <a:solidFill>
                  <a:srgbClr val="000000"/>
                </a:solidFill>
                <a:effectLst/>
                <a:latin typeface="Arial"/>
                <a:ea typeface="Times New Roman"/>
                <a:cs typeface="Times New Roman"/>
              </a:rPr>
              <a:t>Formal Intervention</a:t>
            </a:r>
            <a:endParaRPr lang="en-GB" sz="1200" dirty="0">
              <a:effectLst/>
              <a:latin typeface="Arial"/>
              <a:ea typeface="Times New Roman"/>
              <a:cs typeface="Times New Roman"/>
            </a:endParaRPr>
          </a:p>
          <a:p>
            <a:pPr algn="ctr">
              <a:lnSpc>
                <a:spcPct val="120000"/>
              </a:lnSpc>
              <a:spcAft>
                <a:spcPts val="1200"/>
              </a:spcAft>
            </a:pPr>
            <a:r>
              <a:rPr lang="en-GB" sz="1200" dirty="0">
                <a:solidFill>
                  <a:srgbClr val="000000"/>
                </a:solidFill>
                <a:effectLst/>
                <a:latin typeface="Arial"/>
                <a:ea typeface="Times New Roman"/>
                <a:cs typeface="Times New Roman"/>
              </a:rPr>
              <a:t>Improvement only possible using formal powers</a:t>
            </a:r>
            <a:endParaRPr lang="en-GB" sz="1200" dirty="0">
              <a:effectLst/>
              <a:latin typeface="Arial"/>
              <a:ea typeface="Times New Roman"/>
              <a:cs typeface="Times New Roman"/>
            </a:endParaRPr>
          </a:p>
        </p:txBody>
      </p:sp>
      <p:sp>
        <p:nvSpPr>
          <p:cNvPr id="20" name="Rounded Rectangle 19"/>
          <p:cNvSpPr/>
          <p:nvPr/>
        </p:nvSpPr>
        <p:spPr>
          <a:xfrm>
            <a:off x="7233096" y="3645024"/>
            <a:ext cx="1803400" cy="758033"/>
          </a:xfrm>
          <a:prstGeom prst="round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en-GB" sz="1200" b="1" dirty="0">
                <a:solidFill>
                  <a:srgbClr val="000000"/>
                </a:solidFill>
                <a:effectLst/>
                <a:latin typeface="Arial"/>
                <a:ea typeface="Times New Roman"/>
                <a:cs typeface="Times New Roman"/>
              </a:rPr>
              <a:t>Informal Action</a:t>
            </a:r>
            <a:endParaRPr lang="en-GB" sz="1200" dirty="0">
              <a:effectLst/>
              <a:latin typeface="Arial"/>
              <a:ea typeface="Times New Roman"/>
              <a:cs typeface="Times New Roman"/>
            </a:endParaRPr>
          </a:p>
          <a:p>
            <a:pPr algn="ctr">
              <a:lnSpc>
                <a:spcPct val="120000"/>
              </a:lnSpc>
              <a:spcAft>
                <a:spcPts val="1200"/>
              </a:spcAft>
            </a:pPr>
            <a:r>
              <a:rPr lang="en-GB" sz="1200" dirty="0">
                <a:solidFill>
                  <a:srgbClr val="000000"/>
                </a:solidFill>
                <a:effectLst/>
                <a:latin typeface="Arial"/>
                <a:ea typeface="Times New Roman"/>
                <a:cs typeface="Times New Roman"/>
              </a:rPr>
              <a:t>Support and Challenge arranged</a:t>
            </a:r>
            <a:endParaRPr lang="en-GB" sz="1200" dirty="0">
              <a:effectLst/>
              <a:latin typeface="Arial"/>
              <a:ea typeface="Times New Roman"/>
              <a:cs typeface="Times New Roman"/>
            </a:endParaRPr>
          </a:p>
        </p:txBody>
      </p:sp>
      <p:sp>
        <p:nvSpPr>
          <p:cNvPr id="21" name="Oval 20"/>
          <p:cNvSpPr/>
          <p:nvPr/>
        </p:nvSpPr>
        <p:spPr>
          <a:xfrm>
            <a:off x="3928914" y="4660597"/>
            <a:ext cx="2216785" cy="142748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20000"/>
              </a:lnSpc>
              <a:spcAft>
                <a:spcPts val="0"/>
              </a:spcAft>
            </a:pPr>
            <a:r>
              <a:rPr lang="en-GB" sz="1200" b="1" dirty="0">
                <a:solidFill>
                  <a:srgbClr val="000000"/>
                </a:solidFill>
                <a:effectLst/>
                <a:latin typeface="Arial"/>
                <a:ea typeface="Times New Roman"/>
                <a:cs typeface="Times New Roman"/>
              </a:rPr>
              <a:t>Coasting school enters cycle of monitoring and review</a:t>
            </a:r>
            <a:endParaRPr lang="en-GB" sz="1200" dirty="0">
              <a:effectLst/>
              <a:latin typeface="Arial"/>
              <a:ea typeface="Times New Roman"/>
              <a:cs typeface="Times New Roman"/>
            </a:endParaRPr>
          </a:p>
        </p:txBody>
      </p:sp>
      <p:sp>
        <p:nvSpPr>
          <p:cNvPr id="24" name="Rounded Rectangle 23"/>
          <p:cNvSpPr/>
          <p:nvPr/>
        </p:nvSpPr>
        <p:spPr>
          <a:xfrm>
            <a:off x="1278682" y="5053905"/>
            <a:ext cx="2311400" cy="750570"/>
          </a:xfrm>
          <a:prstGeom prst="round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en-GB" sz="1200" dirty="0">
                <a:solidFill>
                  <a:srgbClr val="000000"/>
                </a:solidFill>
                <a:effectLst/>
                <a:latin typeface="Arial"/>
                <a:ea typeface="Times New Roman"/>
                <a:cs typeface="Times New Roman"/>
              </a:rPr>
              <a:t>Revise decision on action in response to developments where required</a:t>
            </a:r>
            <a:endParaRPr lang="en-GB" sz="1200" dirty="0">
              <a:effectLst/>
              <a:latin typeface="Arial"/>
              <a:ea typeface="Times New Roman"/>
              <a:cs typeface="Times New Roman"/>
            </a:endParaRPr>
          </a:p>
        </p:txBody>
      </p:sp>
      <p:sp>
        <p:nvSpPr>
          <p:cNvPr id="25" name="Circular Arrow 24"/>
          <p:cNvSpPr/>
          <p:nvPr/>
        </p:nvSpPr>
        <p:spPr>
          <a:xfrm>
            <a:off x="3453299" y="4261817"/>
            <a:ext cx="3194050" cy="2705100"/>
          </a:xfrm>
          <a:prstGeom prst="circularArrow">
            <a:avLst>
              <a:gd name="adj1" fmla="val 4280"/>
              <a:gd name="adj2" fmla="val 662032"/>
              <a:gd name="adj3" fmla="val 20634849"/>
              <a:gd name="adj4" fmla="val 11586992"/>
              <a:gd name="adj5" fmla="val 914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Circular Arrow 25"/>
          <p:cNvSpPr/>
          <p:nvPr/>
        </p:nvSpPr>
        <p:spPr>
          <a:xfrm flipH="1" flipV="1">
            <a:off x="3495491" y="4045793"/>
            <a:ext cx="3194050" cy="2383867"/>
          </a:xfrm>
          <a:prstGeom prst="circularArrow">
            <a:avLst>
              <a:gd name="adj1" fmla="val 4280"/>
              <a:gd name="adj2" fmla="val 662032"/>
              <a:gd name="adj3" fmla="val 20634849"/>
              <a:gd name="adj4" fmla="val 11586992"/>
              <a:gd name="adj5" fmla="val 9146"/>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8" name="Straight Arrow Connector 27"/>
          <p:cNvCxnSpPr/>
          <p:nvPr/>
        </p:nvCxnSpPr>
        <p:spPr>
          <a:xfrm>
            <a:off x="1957368" y="4365104"/>
            <a:ext cx="1590675" cy="48831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710603" y="4365104"/>
            <a:ext cx="125095" cy="262890"/>
          </a:xfrm>
          <a:prstGeom prst="straightConnector1">
            <a:avLst/>
          </a:prstGeom>
          <a:noFill/>
          <a:ln w="31750" cap="flat" cmpd="sng" algn="ctr">
            <a:solidFill>
              <a:srgbClr val="4F81BD">
                <a:shade val="95000"/>
                <a:satMod val="105000"/>
              </a:srgbClr>
            </a:solidFill>
            <a:prstDash val="solid"/>
            <a:tailEnd type="arrow"/>
          </a:ln>
          <a:effectLst/>
        </p:spPr>
      </p:cxnSp>
      <p:cxnSp>
        <p:nvCxnSpPr>
          <p:cNvPr id="30" name="Straight Arrow Connector 29"/>
          <p:cNvCxnSpPr>
            <a:stCxn id="20" idx="2"/>
          </p:cNvCxnSpPr>
          <p:nvPr/>
        </p:nvCxnSpPr>
        <p:spPr>
          <a:xfrm flipH="1">
            <a:off x="6789034" y="4403057"/>
            <a:ext cx="1345762" cy="466266"/>
          </a:xfrm>
          <a:prstGeom prst="straightConnector1">
            <a:avLst/>
          </a:prstGeom>
          <a:noFill/>
          <a:ln w="31750" cap="flat" cmpd="sng" algn="ctr">
            <a:solidFill>
              <a:srgbClr val="4F81BD">
                <a:shade val="95000"/>
                <a:satMod val="105000"/>
              </a:srgbClr>
            </a:solidFill>
            <a:prstDash val="solid"/>
            <a:tailEnd type="arrow"/>
          </a:ln>
          <a:effectLst/>
        </p:spPr>
      </p:cxnSp>
      <p:cxnSp>
        <p:nvCxnSpPr>
          <p:cNvPr id="31" name="Straight Arrow Connector 30"/>
          <p:cNvCxnSpPr/>
          <p:nvPr/>
        </p:nvCxnSpPr>
        <p:spPr>
          <a:xfrm flipH="1">
            <a:off x="6231464" y="4365104"/>
            <a:ext cx="174625" cy="225425"/>
          </a:xfrm>
          <a:prstGeom prst="straightConnector1">
            <a:avLst/>
          </a:prstGeom>
          <a:noFill/>
          <a:ln w="31750" cap="flat" cmpd="sng" algn="ctr">
            <a:solidFill>
              <a:srgbClr val="4F81BD">
                <a:shade val="95000"/>
                <a:satMod val="105000"/>
              </a:srgbClr>
            </a:solidFill>
            <a:prstDash val="solid"/>
            <a:tailEnd type="arrow"/>
          </a:ln>
          <a:effectLst/>
        </p:spPr>
      </p:cxnSp>
      <p:sp>
        <p:nvSpPr>
          <p:cNvPr id="32" name="Rounded Rectangle 31"/>
          <p:cNvSpPr/>
          <p:nvPr/>
        </p:nvSpPr>
        <p:spPr>
          <a:xfrm>
            <a:off x="2651324" y="6285644"/>
            <a:ext cx="4798000" cy="288032"/>
          </a:xfrm>
          <a:prstGeom prst="round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spcAft>
                <a:spcPts val="1200"/>
              </a:spcAft>
            </a:pPr>
            <a:r>
              <a:rPr lang="en-GB" sz="1200" b="1" dirty="0">
                <a:solidFill>
                  <a:srgbClr val="000000"/>
                </a:solidFill>
                <a:effectLst/>
                <a:latin typeface="Arial"/>
                <a:ea typeface="Times New Roman"/>
                <a:cs typeface="Times New Roman"/>
              </a:rPr>
              <a:t>School improves and no longer falls within coasting definition</a:t>
            </a:r>
            <a:endParaRPr lang="en-GB" sz="1200" dirty="0">
              <a:effectLst/>
              <a:latin typeface="Arial"/>
              <a:ea typeface="Times New Roman"/>
              <a:cs typeface="Times New Roman"/>
            </a:endParaRPr>
          </a:p>
        </p:txBody>
      </p:sp>
      <p:cxnSp>
        <p:nvCxnSpPr>
          <p:cNvPr id="33" name="Straight Arrow Connector 32"/>
          <p:cNvCxnSpPr/>
          <p:nvPr/>
        </p:nvCxnSpPr>
        <p:spPr>
          <a:xfrm>
            <a:off x="4053522" y="8736210"/>
            <a:ext cx="0" cy="338455"/>
          </a:xfrm>
          <a:prstGeom prst="straightConnector1">
            <a:avLst/>
          </a:prstGeom>
          <a:noFill/>
          <a:ln w="31750" cap="flat" cmpd="sng" algn="ctr">
            <a:solidFill>
              <a:srgbClr val="4F81BD">
                <a:shade val="95000"/>
                <a:satMod val="105000"/>
              </a:srgbClr>
            </a:solidFill>
            <a:prstDash val="solid"/>
            <a:tailEnd type="arrow"/>
          </a:ln>
          <a:effectLst/>
        </p:spPr>
      </p:cxnSp>
      <p:sp>
        <p:nvSpPr>
          <p:cNvPr id="37" name="Text Box 110"/>
          <p:cNvSpPr txBox="1"/>
          <p:nvPr/>
        </p:nvSpPr>
        <p:spPr>
          <a:xfrm>
            <a:off x="-36511" y="909658"/>
            <a:ext cx="1944215" cy="64952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200"/>
              </a:spcAft>
            </a:pPr>
            <a:r>
              <a:rPr lang="en-GB" sz="1200" b="1" i="1" dirty="0">
                <a:effectLst/>
                <a:latin typeface="Arial"/>
                <a:ea typeface="Times New Roman"/>
                <a:cs typeface="Times New Roman"/>
              </a:rPr>
              <a:t>Immediately after final data publication</a:t>
            </a:r>
            <a:endParaRPr lang="en-GB" sz="1200" dirty="0">
              <a:effectLst/>
              <a:latin typeface="Arial"/>
              <a:ea typeface="Times New Roman"/>
              <a:cs typeface="Times New Roman"/>
            </a:endParaRPr>
          </a:p>
        </p:txBody>
      </p:sp>
      <p:sp>
        <p:nvSpPr>
          <p:cNvPr id="41" name="Rectangle 40"/>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3" name="Rectangle 64"/>
          <p:cNvSpPr>
            <a:spLocks noChangeArrowheads="1"/>
          </p:cNvSpPr>
          <p:nvPr/>
        </p:nvSpPr>
        <p:spPr bwMode="auto">
          <a:xfrm>
            <a:off x="152400" y="309542"/>
            <a:ext cx="184731" cy="60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Arial" pitchFamily="34" charset="0"/>
                <a:cs typeface="Arial" pitchFamily="34" charset="0"/>
              </a:rPr>
              <a:t/>
            </a:r>
            <a:br>
              <a:rPr kumimoji="0" lang="en-GB" altLang="en-US" sz="800" b="0" i="0" u="none" strike="noStrike" cap="none" normalizeH="0" baseline="0" dirty="0">
                <a:ln>
                  <a:noFill/>
                </a:ln>
                <a:solidFill>
                  <a:schemeClr val="tx1"/>
                </a:solidFill>
                <a:effectLst/>
                <a:latin typeface="Arial" pitchFamily="34" charset="0"/>
                <a:cs typeface="Arial" pitchFamily="34" charset="0"/>
              </a:rPr>
            </a:b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 name="Rounded Rectangle 22"/>
          <p:cNvSpPr/>
          <p:nvPr/>
        </p:nvSpPr>
        <p:spPr>
          <a:xfrm>
            <a:off x="6535266" y="5130740"/>
            <a:ext cx="1602740" cy="588645"/>
          </a:xfrm>
          <a:prstGeom prst="round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en-GB" sz="1200" dirty="0">
                <a:solidFill>
                  <a:srgbClr val="000000"/>
                </a:solidFill>
                <a:effectLst/>
                <a:latin typeface="Arial"/>
                <a:ea typeface="Times New Roman"/>
                <a:cs typeface="Times New Roman"/>
              </a:rPr>
              <a:t>Arrange additional action as required</a:t>
            </a:r>
            <a:endParaRPr lang="en-GB" sz="1200" dirty="0">
              <a:effectLst/>
              <a:latin typeface="Arial"/>
              <a:ea typeface="Times New Roman"/>
              <a:cs typeface="Times New Roman"/>
            </a:endParaRPr>
          </a:p>
        </p:txBody>
      </p:sp>
    </p:spTree>
    <p:extLst>
      <p:ext uri="{BB962C8B-B14F-4D97-AF65-F5344CB8AC3E}">
        <p14:creationId xmlns:p14="http://schemas.microsoft.com/office/powerpoint/2010/main" val="377135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           Outline </a:t>
            </a:r>
          </a:p>
        </p:txBody>
      </p:sp>
      <p:sp>
        <p:nvSpPr>
          <p:cNvPr id="3" name="Content Placeholder 2"/>
          <p:cNvSpPr>
            <a:spLocks noGrp="1"/>
          </p:cNvSpPr>
          <p:nvPr>
            <p:ph idx="1"/>
          </p:nvPr>
        </p:nvSpPr>
        <p:spPr>
          <a:xfrm>
            <a:off x="457200" y="1783357"/>
            <a:ext cx="8229600" cy="4525963"/>
          </a:xfrm>
        </p:spPr>
        <p:txBody>
          <a:bodyPr>
            <a:normAutofit fontScale="92500" lnSpcReduction="20000"/>
          </a:bodyPr>
          <a:lstStyle/>
          <a:p>
            <a:r>
              <a:rPr lang="en-GB" dirty="0"/>
              <a:t>Update on performance across the region</a:t>
            </a:r>
          </a:p>
          <a:p>
            <a:r>
              <a:rPr lang="en-GB" dirty="0"/>
              <a:t>High performing MATs</a:t>
            </a:r>
          </a:p>
          <a:p>
            <a:r>
              <a:rPr lang="en-GB" dirty="0"/>
              <a:t>Features of high performing MATs</a:t>
            </a:r>
          </a:p>
          <a:p>
            <a:r>
              <a:rPr lang="en-GB" dirty="0"/>
              <a:t>Schools that are not academies</a:t>
            </a:r>
          </a:p>
          <a:p>
            <a:pPr marL="0" indent="0">
              <a:buNone/>
            </a:pPr>
            <a:r>
              <a:rPr lang="en-GB" dirty="0"/>
              <a:t>   - Discussion</a:t>
            </a:r>
          </a:p>
          <a:p>
            <a:r>
              <a:rPr lang="en-GB" dirty="0"/>
              <a:t>Key Stage 2 – meeting the higher standards</a:t>
            </a:r>
          </a:p>
          <a:p>
            <a:pPr marL="0" indent="0">
              <a:buNone/>
            </a:pPr>
            <a:r>
              <a:rPr lang="en-GB" dirty="0"/>
              <a:t>   - Discussion</a:t>
            </a:r>
          </a:p>
          <a:p>
            <a:r>
              <a:rPr lang="en-GB" dirty="0"/>
              <a:t>‘Schools that work for everyone’ proposals</a:t>
            </a:r>
          </a:p>
          <a:p>
            <a:pPr marL="0" indent="0">
              <a:buNone/>
            </a:pPr>
            <a:r>
              <a:rPr lang="en-GB" dirty="0"/>
              <a:t>   - Discussion</a:t>
            </a:r>
          </a:p>
          <a:p>
            <a:endParaRPr lang="en-GB" dirty="0"/>
          </a:p>
          <a:p>
            <a:endParaRPr lang="en-GB" dirty="0"/>
          </a:p>
        </p:txBody>
      </p:sp>
    </p:spTree>
    <p:extLst>
      <p:ext uri="{BB962C8B-B14F-4D97-AF65-F5344CB8AC3E}">
        <p14:creationId xmlns:p14="http://schemas.microsoft.com/office/powerpoint/2010/main" val="3312546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GB" altLang="en-US" b="1" dirty="0"/>
              <a:t>Free schools – the numbers</a:t>
            </a:r>
          </a:p>
        </p:txBody>
      </p:sp>
      <p:sp>
        <p:nvSpPr>
          <p:cNvPr id="4099" name="Content Placeholder 2"/>
          <p:cNvSpPr>
            <a:spLocks noGrp="1"/>
          </p:cNvSpPr>
          <p:nvPr>
            <p:ph idx="1"/>
          </p:nvPr>
        </p:nvSpPr>
        <p:spPr>
          <a:xfrm>
            <a:off x="457200" y="1639341"/>
            <a:ext cx="8291264" cy="4741987"/>
          </a:xfrm>
        </p:spPr>
        <p:txBody>
          <a:bodyPr>
            <a:normAutofit fontScale="77500" lnSpcReduction="20000"/>
          </a:bodyPr>
          <a:lstStyle/>
          <a:p>
            <a:r>
              <a:rPr lang="en-GB" altLang="en-US" sz="3100" dirty="0"/>
              <a:t>In England there are currently 429 open free schools and 236 pipeline (‘pre-opening’) projects. 77 of these projects were announced on 16 September 2016.</a:t>
            </a:r>
          </a:p>
          <a:p>
            <a:r>
              <a:rPr lang="en-GB" altLang="en-US" sz="3100" dirty="0"/>
              <a:t>In the East of England and North East London region:</a:t>
            </a:r>
          </a:p>
          <a:p>
            <a:pPr lvl="1"/>
            <a:r>
              <a:rPr lang="en-GB" altLang="en-US" sz="3100" dirty="0"/>
              <a:t>67 open free schools including 7 University Technical Colleges and 2 studio schools. 20 open free schools are at primary phase.</a:t>
            </a:r>
          </a:p>
          <a:p>
            <a:pPr lvl="1"/>
            <a:r>
              <a:rPr lang="en-GB" altLang="en-US" sz="3100" dirty="0"/>
              <a:t>50 pipeline free school projects including 1 University Technical College. 24 pre-opening projects are at primary phase .</a:t>
            </a:r>
          </a:p>
          <a:p>
            <a:r>
              <a:rPr lang="en-GB" altLang="en-US" sz="3100" dirty="0"/>
              <a:t>The latest application window closed on 28 September 2016. DfE does not publish the number or details of applications received until a later date.</a:t>
            </a:r>
          </a:p>
          <a:p>
            <a:r>
              <a:rPr lang="en-GB" altLang="en-US" sz="3100" dirty="0"/>
              <a:t>Currently 86% judged good or better in the region</a:t>
            </a:r>
          </a:p>
          <a:p>
            <a:pPr lvl="1"/>
            <a:endParaRPr lang="en-GB" altLang="en-US" dirty="0"/>
          </a:p>
        </p:txBody>
      </p:sp>
    </p:spTree>
    <p:extLst>
      <p:ext uri="{BB962C8B-B14F-4D97-AF65-F5344CB8AC3E}">
        <p14:creationId xmlns:p14="http://schemas.microsoft.com/office/powerpoint/2010/main" val="357843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GB" altLang="en-US" b="1" dirty="0"/>
              <a:t>Free schools – how to apply</a:t>
            </a:r>
          </a:p>
        </p:txBody>
      </p:sp>
      <p:sp>
        <p:nvSpPr>
          <p:cNvPr id="4099" name="Content Placeholder 2"/>
          <p:cNvSpPr>
            <a:spLocks noGrp="1"/>
          </p:cNvSpPr>
          <p:nvPr>
            <p:ph idx="1"/>
          </p:nvPr>
        </p:nvSpPr>
        <p:spPr/>
        <p:txBody>
          <a:bodyPr>
            <a:normAutofit fontScale="70000" lnSpcReduction="20000"/>
          </a:bodyPr>
          <a:lstStyle/>
          <a:p>
            <a:r>
              <a:rPr lang="en-GB" altLang="en-US" dirty="0"/>
              <a:t>There are two main ways to establish a new school:</a:t>
            </a:r>
          </a:p>
          <a:p>
            <a:pPr lvl="1"/>
            <a:r>
              <a:rPr lang="en-GB" altLang="en-US" dirty="0"/>
              <a:t>Applicant group (of any type) applies centrally to DfE. Group puts forward case to apply wherever they choose. Application windows are open twice a year. Ministers decide final outcomes. Groups go through a ‘pre-opening’ phase before school opens.</a:t>
            </a:r>
          </a:p>
          <a:p>
            <a:pPr lvl="1"/>
            <a:r>
              <a:rPr lang="en-GB" altLang="en-US" dirty="0"/>
              <a:t>Local authority runs ‘presumption’ competition (at any time) in area of need for places. Only academy sponsors can apply. Local authority puts forward preferred sponsor. Regional School Commissioners (RSCs) agree or choose another sponsor. Groups go through a ‘pre-opening’ phase before school opens.</a:t>
            </a:r>
          </a:p>
          <a:p>
            <a:pPr lvl="1"/>
            <a:endParaRPr lang="en-GB" altLang="en-US" dirty="0"/>
          </a:p>
          <a:p>
            <a:r>
              <a:rPr lang="en-GB" altLang="en-US" dirty="0"/>
              <a:t>There is also a dedicated new route to set up special free schools. Local authority specifications will be published nationally at the same time. Any group will be able to apply. RSCs and local authorities will need to agree the successful bidder.</a:t>
            </a:r>
          </a:p>
        </p:txBody>
      </p:sp>
    </p:spTree>
    <p:extLst>
      <p:ext uri="{BB962C8B-B14F-4D97-AF65-F5344CB8AC3E}">
        <p14:creationId xmlns:p14="http://schemas.microsoft.com/office/powerpoint/2010/main" val="398221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GB" altLang="en-US" b="1" dirty="0"/>
              <a:t>Free schools – future developments</a:t>
            </a:r>
          </a:p>
        </p:txBody>
      </p:sp>
      <p:sp>
        <p:nvSpPr>
          <p:cNvPr id="4099" name="Content Placeholder 2"/>
          <p:cNvSpPr>
            <a:spLocks noGrp="1"/>
          </p:cNvSpPr>
          <p:nvPr>
            <p:ph idx="1"/>
          </p:nvPr>
        </p:nvSpPr>
        <p:spPr/>
        <p:txBody>
          <a:bodyPr>
            <a:normAutofit fontScale="77500" lnSpcReduction="20000"/>
          </a:bodyPr>
          <a:lstStyle/>
          <a:p>
            <a:endParaRPr lang="en-GB" altLang="en-US" dirty="0"/>
          </a:p>
          <a:p>
            <a:r>
              <a:rPr lang="en-GB" altLang="en-US" dirty="0"/>
              <a:t>DfE plans another central application window in or close to March 2017. Guidance and criteria for applicants will be published nearer the time. Applicants working on bids currently should use existing information published in July 2016.</a:t>
            </a:r>
          </a:p>
          <a:p>
            <a:endParaRPr lang="en-GB" altLang="en-US" dirty="0"/>
          </a:p>
          <a:p>
            <a:r>
              <a:rPr lang="en-GB" altLang="en-US" dirty="0"/>
              <a:t>Elements of the government’s current consultation – ‘schools that work for everyone’ – may impact the free schools programme. The government will consider carefully any comments about the proposals on selection, faith schools, independent schools and universities </a:t>
            </a:r>
            <a:r>
              <a:rPr lang="en-GB" altLang="en-US" dirty="0" err="1"/>
              <a:t>etc</a:t>
            </a:r>
            <a:r>
              <a:rPr lang="en-GB" altLang="en-US" dirty="0"/>
              <a:t> and what this might mean for the creation of new schools.</a:t>
            </a:r>
          </a:p>
          <a:p>
            <a:pPr lvl="1"/>
            <a:endParaRPr lang="en-GB" altLang="en-US" dirty="0"/>
          </a:p>
        </p:txBody>
      </p:sp>
    </p:spTree>
    <p:extLst>
      <p:ext uri="{BB962C8B-B14F-4D97-AF65-F5344CB8AC3E}">
        <p14:creationId xmlns:p14="http://schemas.microsoft.com/office/powerpoint/2010/main" val="2266478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Questions</a:t>
            </a:r>
            <a:endParaRPr lang="en-GB" b="1" dirty="0"/>
          </a:p>
        </p:txBody>
      </p:sp>
      <p:sp>
        <p:nvSpPr>
          <p:cNvPr id="3" name="Content Placeholder 2"/>
          <p:cNvSpPr>
            <a:spLocks noGrp="1"/>
          </p:cNvSpPr>
          <p:nvPr>
            <p:ph idx="1"/>
          </p:nvPr>
        </p:nvSpPr>
        <p:spPr>
          <a:xfrm>
            <a:off x="457200" y="1711349"/>
            <a:ext cx="8229600" cy="4525963"/>
          </a:xfrm>
        </p:spPr>
        <p:txBody>
          <a:bodyPr>
            <a:normAutofit fontScale="62500" lnSpcReduction="20000"/>
          </a:bodyPr>
          <a:lstStyle/>
          <a:p>
            <a:endParaRPr lang="en-GB" dirty="0">
              <a:hlinkClick r:id="rId3"/>
            </a:endParaRPr>
          </a:p>
          <a:p>
            <a:r>
              <a:rPr lang="en-GB" dirty="0">
                <a:hlinkClick r:id="rId3"/>
              </a:rPr>
              <a:t>Daniel.Cooke@education.gov.uk</a:t>
            </a:r>
            <a:r>
              <a:rPr lang="en-GB" dirty="0"/>
              <a:t> about possible applications</a:t>
            </a:r>
          </a:p>
          <a:p>
            <a:r>
              <a:rPr lang="en-GB" dirty="0">
                <a:hlinkClick r:id="rId4"/>
              </a:rPr>
              <a:t>James.Crane@education.gov.uk</a:t>
            </a:r>
            <a:r>
              <a:rPr lang="en-GB" dirty="0"/>
              <a:t> about current free schools that have opened </a:t>
            </a:r>
          </a:p>
          <a:p>
            <a:endParaRPr lang="en-GB" dirty="0"/>
          </a:p>
          <a:p>
            <a:pPr marL="0" indent="0">
              <a:buNone/>
            </a:pPr>
            <a:r>
              <a:rPr lang="en-GB" altLang="en-US" dirty="0"/>
              <a:t>Useful links</a:t>
            </a:r>
          </a:p>
          <a:p>
            <a:endParaRPr lang="en-GB" dirty="0"/>
          </a:p>
          <a:p>
            <a:r>
              <a:rPr lang="en-GB" dirty="0">
                <a:hlinkClick r:id="rId5"/>
              </a:rPr>
              <a:t>www.gov.uk/government/news/more-choice-as-over-80000-new-free-schools-places-created</a:t>
            </a:r>
            <a:r>
              <a:rPr lang="en-GB" dirty="0"/>
              <a:t> </a:t>
            </a:r>
          </a:p>
          <a:p>
            <a:endParaRPr lang="en-GB" dirty="0"/>
          </a:p>
          <a:p>
            <a:r>
              <a:rPr lang="en-GB" dirty="0">
                <a:hlinkClick r:id="rId6"/>
              </a:rPr>
              <a:t>www.gov.uk/government/publications/free-schools-open-schools-and-successful-applications</a:t>
            </a:r>
            <a:endParaRPr lang="en-GB" dirty="0"/>
          </a:p>
          <a:p>
            <a:endParaRPr lang="en-GB" dirty="0"/>
          </a:p>
          <a:p>
            <a:r>
              <a:rPr lang="en-GB" dirty="0">
                <a:hlinkClick r:id="rId7"/>
              </a:rPr>
              <a:t>https://www.gov.uk/government/publications/free-school-application-guide</a:t>
            </a:r>
            <a:r>
              <a:rPr lang="en-GB" dirty="0"/>
              <a:t> </a:t>
            </a:r>
          </a:p>
          <a:p>
            <a:endParaRPr lang="en-GB" dirty="0"/>
          </a:p>
          <a:p>
            <a:endParaRPr lang="en-GB" dirty="0"/>
          </a:p>
        </p:txBody>
      </p:sp>
    </p:spTree>
    <p:extLst>
      <p:ext uri="{BB962C8B-B14F-4D97-AF65-F5344CB8AC3E}">
        <p14:creationId xmlns:p14="http://schemas.microsoft.com/office/powerpoint/2010/main" val="105447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Growing the system </a:t>
            </a:r>
            <a:br>
              <a:rPr lang="en-GB" b="1" dirty="0"/>
            </a:br>
            <a:r>
              <a:rPr lang="en-GB" b="1" dirty="0"/>
              <a:t>with care</a:t>
            </a:r>
          </a:p>
        </p:txBody>
      </p:sp>
      <p:sp>
        <p:nvSpPr>
          <p:cNvPr id="3" name="Content Placeholder 2"/>
          <p:cNvSpPr>
            <a:spLocks noGrp="1"/>
          </p:cNvSpPr>
          <p:nvPr>
            <p:ph idx="1"/>
          </p:nvPr>
        </p:nvSpPr>
        <p:spPr>
          <a:xfrm>
            <a:off x="457200" y="1700808"/>
            <a:ext cx="8435280" cy="4853136"/>
          </a:xfrm>
        </p:spPr>
        <p:txBody>
          <a:bodyPr>
            <a:normAutofit fontScale="85000" lnSpcReduction="20000"/>
          </a:bodyPr>
          <a:lstStyle/>
          <a:p>
            <a:r>
              <a:rPr lang="en-GB" b="1" dirty="0">
                <a:cs typeface="Arial" panose="020B0604020202020204" pitchFamily="34" charset="0"/>
              </a:rPr>
              <a:t>Starter Trust</a:t>
            </a:r>
            <a:r>
              <a:rPr lang="en-GB" dirty="0">
                <a:cs typeface="Arial" panose="020B0604020202020204" pitchFamily="34" charset="0"/>
              </a:rPr>
              <a:t>s – first 5 or 6 schools up to around 1200-1500 children</a:t>
            </a:r>
          </a:p>
          <a:p>
            <a:r>
              <a:rPr lang="en-GB" b="1" dirty="0">
                <a:cs typeface="Arial" panose="020B0604020202020204" pitchFamily="34" charset="0"/>
              </a:rPr>
              <a:t>Established Trusts </a:t>
            </a:r>
            <a:r>
              <a:rPr lang="en-GB" dirty="0">
                <a:cs typeface="Arial" panose="020B0604020202020204" pitchFamily="34" charset="0"/>
              </a:rPr>
              <a:t>- 5 to 15 schools or around 1200 to 5000 children</a:t>
            </a:r>
          </a:p>
          <a:p>
            <a:r>
              <a:rPr lang="en-GB" b="1" dirty="0">
                <a:cs typeface="Arial" panose="020B0604020202020204" pitchFamily="34" charset="0"/>
              </a:rPr>
              <a:t>Regional Trusts</a:t>
            </a:r>
            <a:r>
              <a:rPr lang="en-GB" dirty="0">
                <a:cs typeface="Arial" panose="020B0604020202020204" pitchFamily="34" charset="0"/>
              </a:rPr>
              <a:t>-15-30 schools </a:t>
            </a:r>
          </a:p>
          <a:p>
            <a:r>
              <a:rPr lang="en-GB" b="1" dirty="0">
                <a:cs typeface="Arial" panose="020B0604020202020204" pitchFamily="34" charset="0"/>
              </a:rPr>
              <a:t>System Trusts </a:t>
            </a:r>
            <a:r>
              <a:rPr lang="en-GB" dirty="0">
                <a:cs typeface="Arial" panose="020B0604020202020204" pitchFamily="34" charset="0"/>
              </a:rPr>
              <a:t>- 30 or more schools</a:t>
            </a:r>
          </a:p>
          <a:p>
            <a:r>
              <a:rPr lang="en-GB" dirty="0">
                <a:cs typeface="Arial" panose="020B0604020202020204" pitchFamily="34" charset="0"/>
              </a:rPr>
              <a:t>5 Components in a </a:t>
            </a:r>
            <a:r>
              <a:rPr lang="en-GB" dirty="0" err="1">
                <a:cs typeface="Arial" panose="020B0604020202020204" pitchFamily="34" charset="0"/>
              </a:rPr>
              <a:t>Healthcheck</a:t>
            </a:r>
            <a:endParaRPr lang="en-GB" dirty="0">
              <a:cs typeface="Arial" panose="020B0604020202020204" pitchFamily="34" charset="0"/>
            </a:endParaRPr>
          </a:p>
          <a:p>
            <a:pPr lvl="1"/>
            <a:r>
              <a:rPr lang="en-GB" dirty="0">
                <a:cs typeface="Arial" panose="020B0604020202020204" pitchFamily="34" charset="0"/>
              </a:rPr>
              <a:t>Standards and Track Record</a:t>
            </a:r>
          </a:p>
          <a:p>
            <a:pPr lvl="1"/>
            <a:r>
              <a:rPr lang="en-GB" dirty="0">
                <a:cs typeface="Arial" panose="020B0604020202020204" pitchFamily="34" charset="0"/>
              </a:rPr>
              <a:t>People and Leadership</a:t>
            </a:r>
          </a:p>
          <a:p>
            <a:pPr lvl="1"/>
            <a:r>
              <a:rPr lang="en-GB" dirty="0">
                <a:cs typeface="Arial" panose="020B0604020202020204" pitchFamily="34" charset="0"/>
              </a:rPr>
              <a:t>Governance Capacity</a:t>
            </a:r>
          </a:p>
          <a:p>
            <a:pPr lvl="1"/>
            <a:r>
              <a:rPr lang="en-GB" dirty="0">
                <a:cs typeface="Arial" panose="020B0604020202020204" pitchFamily="34" charset="0"/>
              </a:rPr>
              <a:t>Risk Management</a:t>
            </a:r>
          </a:p>
          <a:p>
            <a:pPr lvl="1"/>
            <a:r>
              <a:rPr lang="en-GB" dirty="0">
                <a:cs typeface="Arial" panose="020B0604020202020204" pitchFamily="34" charset="0"/>
              </a:rPr>
              <a:t>Financial Sustainability</a:t>
            </a:r>
          </a:p>
          <a:p>
            <a:endParaRPr lang="en-GB" dirty="0">
              <a:cs typeface="Arial" panose="020B0604020202020204" pitchFamily="34" charset="0"/>
            </a:endParaRPr>
          </a:p>
          <a:p>
            <a:endParaRPr lang="en-GB" dirty="0"/>
          </a:p>
        </p:txBody>
      </p:sp>
    </p:spTree>
    <p:extLst>
      <p:ext uri="{BB962C8B-B14F-4D97-AF65-F5344CB8AC3E}">
        <p14:creationId xmlns:p14="http://schemas.microsoft.com/office/powerpoint/2010/main" val="792431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When multi-academy trusts work at their best……</a:t>
            </a:r>
          </a:p>
        </p:txBody>
      </p:sp>
      <p:sp>
        <p:nvSpPr>
          <p:cNvPr id="3" name="Content Placeholder 2"/>
          <p:cNvSpPr>
            <a:spLocks noGrp="1"/>
          </p:cNvSpPr>
          <p:nvPr>
            <p:ph idx="1"/>
          </p:nvPr>
        </p:nvSpPr>
        <p:spPr>
          <a:xfrm>
            <a:off x="457200" y="1672208"/>
            <a:ext cx="8507288" cy="4997152"/>
          </a:xfrm>
        </p:spPr>
        <p:txBody>
          <a:bodyPr>
            <a:normAutofit/>
          </a:bodyPr>
          <a:lstStyle/>
          <a:p>
            <a:r>
              <a:rPr lang="en-GB" sz="2200" b="1" dirty="0">
                <a:cs typeface="Arial" panose="020B0604020202020204" pitchFamily="34" charset="0"/>
              </a:rPr>
              <a:t>Building a Community around moral purpose and high aspiration</a:t>
            </a:r>
          </a:p>
          <a:p>
            <a:r>
              <a:rPr lang="en-GB" sz="2200" b="1" dirty="0">
                <a:cs typeface="Arial" panose="020B0604020202020204" pitchFamily="34" charset="0"/>
              </a:rPr>
              <a:t>The authority of the lead educationalist</a:t>
            </a:r>
          </a:p>
          <a:p>
            <a:r>
              <a:rPr lang="en-GB" sz="2200" b="1" dirty="0">
                <a:cs typeface="Arial" panose="020B0604020202020204" pitchFamily="34" charset="0"/>
              </a:rPr>
              <a:t>Collective responsibility </a:t>
            </a:r>
            <a:r>
              <a:rPr lang="en-GB" sz="2200" dirty="0">
                <a:cs typeface="Arial" panose="020B0604020202020204" pitchFamily="34" charset="0"/>
              </a:rPr>
              <a:t>for the results of all children</a:t>
            </a:r>
          </a:p>
          <a:p>
            <a:pPr lvl="1"/>
            <a:r>
              <a:rPr lang="en-GB" sz="2200" dirty="0">
                <a:cs typeface="Arial" panose="020B0604020202020204" pitchFamily="34" charset="0"/>
              </a:rPr>
              <a:t>“If one fails we all fail”</a:t>
            </a:r>
          </a:p>
          <a:p>
            <a:r>
              <a:rPr lang="en-GB" sz="2200" b="1" dirty="0">
                <a:cs typeface="Arial" panose="020B0604020202020204" pitchFamily="34" charset="0"/>
              </a:rPr>
              <a:t>Strategic governance </a:t>
            </a:r>
            <a:r>
              <a:rPr lang="en-GB" sz="2200" dirty="0">
                <a:cs typeface="Arial" panose="020B0604020202020204" pitchFamily="34" charset="0"/>
              </a:rPr>
              <a:t>allied to educational focus at LGB</a:t>
            </a:r>
          </a:p>
          <a:p>
            <a:r>
              <a:rPr lang="en-GB" sz="2200" b="1" dirty="0">
                <a:cs typeface="Arial" panose="020B0604020202020204" pitchFamily="34" charset="0"/>
              </a:rPr>
              <a:t>Recruitment and retention</a:t>
            </a:r>
          </a:p>
          <a:p>
            <a:r>
              <a:rPr lang="en-GB" sz="2200" b="1" dirty="0">
                <a:cs typeface="Arial" panose="020B0604020202020204" pitchFamily="34" charset="0"/>
              </a:rPr>
              <a:t>Career progression for staff</a:t>
            </a:r>
          </a:p>
          <a:p>
            <a:pPr lvl="1"/>
            <a:r>
              <a:rPr lang="en-GB" sz="2200" dirty="0">
                <a:cs typeface="Arial" panose="020B0604020202020204" pitchFamily="34" charset="0"/>
              </a:rPr>
              <a:t>retain the best staff in the trust if not in the same school</a:t>
            </a:r>
          </a:p>
          <a:p>
            <a:r>
              <a:rPr lang="en-GB" sz="2200" b="1" dirty="0">
                <a:cs typeface="Arial" panose="020B0604020202020204" pitchFamily="34" charset="0"/>
              </a:rPr>
              <a:t>Efficient Management of Resources</a:t>
            </a:r>
          </a:p>
          <a:p>
            <a:pPr lvl="1"/>
            <a:r>
              <a:rPr lang="en-GB" sz="2200" dirty="0">
                <a:cs typeface="Arial" panose="020B0604020202020204" pitchFamily="34" charset="0"/>
              </a:rPr>
              <a:t>Trust appointments on behalf of the schools</a:t>
            </a:r>
          </a:p>
          <a:p>
            <a:r>
              <a:rPr lang="en-GB" sz="2200" dirty="0">
                <a:cs typeface="Arial" panose="020B0604020202020204" pitchFamily="34" charset="0"/>
              </a:rPr>
              <a:t>Where possible the </a:t>
            </a:r>
            <a:r>
              <a:rPr lang="en-GB" sz="2200" b="1" dirty="0">
                <a:cs typeface="Arial" panose="020B0604020202020204" pitchFamily="34" charset="0"/>
              </a:rPr>
              <a:t>“all through” 0 to 19 MAT </a:t>
            </a:r>
            <a:r>
              <a:rPr lang="en-GB" sz="2200" dirty="0">
                <a:cs typeface="Arial" panose="020B0604020202020204" pitchFamily="34" charset="0"/>
              </a:rPr>
              <a:t>makes sense of the learning progression of children</a:t>
            </a:r>
          </a:p>
          <a:p>
            <a:endParaRPr lang="en-GB" sz="2000" b="1" dirty="0">
              <a:cs typeface="Arial" panose="020B0604020202020204" pitchFamily="34" charset="0"/>
            </a:endParaRPr>
          </a:p>
          <a:p>
            <a:endParaRPr lang="en-GB" dirty="0">
              <a:cs typeface="Arial" panose="020B0604020202020204" pitchFamily="34" charset="0"/>
            </a:endParaRPr>
          </a:p>
          <a:p>
            <a:endParaRPr lang="en-GB" dirty="0"/>
          </a:p>
        </p:txBody>
      </p:sp>
    </p:spTree>
    <p:extLst>
      <p:ext uri="{BB962C8B-B14F-4D97-AF65-F5344CB8AC3E}">
        <p14:creationId xmlns:p14="http://schemas.microsoft.com/office/powerpoint/2010/main" val="366831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mn-lt"/>
                <a:cs typeface="Arial" panose="020B0604020202020204" pitchFamily="34" charset="0"/>
              </a:rPr>
              <a:t>Best collaborations to sustain improvement</a:t>
            </a:r>
            <a:endParaRPr lang="en-GB" b="1" dirty="0">
              <a:latin typeface="+mn-lt"/>
            </a:endParaRPr>
          </a:p>
        </p:txBody>
      </p:sp>
      <p:sp>
        <p:nvSpPr>
          <p:cNvPr id="3" name="Content Placeholder 2"/>
          <p:cNvSpPr>
            <a:spLocks noGrp="1"/>
          </p:cNvSpPr>
          <p:nvPr>
            <p:ph idx="1"/>
          </p:nvPr>
        </p:nvSpPr>
        <p:spPr>
          <a:xfrm>
            <a:off x="457200" y="1600200"/>
            <a:ext cx="8507288" cy="4997152"/>
          </a:xfrm>
        </p:spPr>
        <p:txBody>
          <a:bodyPr>
            <a:normAutofit fontScale="92500" lnSpcReduction="10000"/>
          </a:bodyPr>
          <a:lstStyle/>
          <a:p>
            <a:pPr marL="0" indent="0">
              <a:buNone/>
            </a:pPr>
            <a:r>
              <a:rPr lang="en-GB" sz="2000" b="1" dirty="0">
                <a:cs typeface="Arial" panose="020B0604020202020204" pitchFamily="34" charset="0"/>
              </a:rPr>
              <a:t>Plan and strategy - Keep it simple</a:t>
            </a:r>
          </a:p>
          <a:p>
            <a:pPr lvl="1"/>
            <a:r>
              <a:rPr lang="en-GB" sz="2000" dirty="0">
                <a:cs typeface="Arial" panose="020B0604020202020204" pitchFamily="34" charset="0"/>
              </a:rPr>
              <a:t>Focus relentlessly on making teaching as good as it can be</a:t>
            </a:r>
          </a:p>
          <a:p>
            <a:pPr lvl="1"/>
            <a:r>
              <a:rPr lang="en-GB" sz="2000" dirty="0">
                <a:cs typeface="Arial" panose="020B0604020202020204" pitchFamily="34" charset="0"/>
              </a:rPr>
              <a:t>Personalised and bespoke development</a:t>
            </a:r>
          </a:p>
          <a:p>
            <a:pPr lvl="1"/>
            <a:r>
              <a:rPr lang="en-GB" sz="2000" dirty="0">
                <a:cs typeface="Arial" panose="020B0604020202020204" pitchFamily="34" charset="0"/>
              </a:rPr>
              <a:t>Ensure the best practice is aligned to and alongside the less strong practice</a:t>
            </a:r>
          </a:p>
          <a:p>
            <a:pPr lvl="1"/>
            <a:r>
              <a:rPr lang="en-GB" sz="2000" dirty="0">
                <a:cs typeface="Arial" panose="020B0604020202020204" pitchFamily="34" charset="0"/>
              </a:rPr>
              <a:t>Ensure consistency of what the leaders believe to be the best way to improve a core standard</a:t>
            </a:r>
          </a:p>
          <a:p>
            <a:pPr lvl="1"/>
            <a:r>
              <a:rPr lang="en-GB" sz="2000" dirty="0">
                <a:cs typeface="Arial" panose="020B0604020202020204" pitchFamily="34" charset="0"/>
              </a:rPr>
              <a:t>Scrutiny is high quality &amp; improves practice-not just used to show what is already known</a:t>
            </a:r>
          </a:p>
          <a:p>
            <a:pPr marL="0" indent="0">
              <a:buNone/>
            </a:pPr>
            <a:r>
              <a:rPr lang="en-GB" sz="2000" b="1" dirty="0">
                <a:cs typeface="Arial" panose="020B0604020202020204" pitchFamily="34" charset="0"/>
              </a:rPr>
              <a:t>Delivery - Maintain the focus</a:t>
            </a:r>
          </a:p>
          <a:p>
            <a:pPr lvl="1"/>
            <a:r>
              <a:rPr lang="en-GB" sz="2000" dirty="0">
                <a:cs typeface="Arial" panose="020B0604020202020204" pitchFamily="34" charset="0"/>
              </a:rPr>
              <a:t>Use strongest teachers to support those not yet good</a:t>
            </a:r>
          </a:p>
          <a:p>
            <a:pPr lvl="1"/>
            <a:r>
              <a:rPr lang="en-GB" sz="2000" dirty="0">
                <a:cs typeface="Arial" panose="020B0604020202020204" pitchFamily="34" charset="0"/>
              </a:rPr>
              <a:t>Improving Practice and Next Practice</a:t>
            </a:r>
          </a:p>
          <a:p>
            <a:pPr lvl="1"/>
            <a:r>
              <a:rPr lang="en-GB" sz="2000" dirty="0">
                <a:cs typeface="Arial" panose="020B0604020202020204" pitchFamily="34" charset="0"/>
              </a:rPr>
              <a:t>Ask the question why the best practice leading to the best outcomes is not used by everyone</a:t>
            </a:r>
          </a:p>
          <a:p>
            <a:pPr lvl="1"/>
            <a:r>
              <a:rPr lang="en-GB" sz="2000" dirty="0">
                <a:cs typeface="Arial" panose="020B0604020202020204" pitchFamily="34" charset="0"/>
              </a:rPr>
              <a:t>Beyond Best Practice to transfer of ideas with impact</a:t>
            </a:r>
          </a:p>
          <a:p>
            <a:pPr lvl="1"/>
            <a:r>
              <a:rPr lang="en-GB" sz="2000" dirty="0">
                <a:cs typeface="Arial" panose="020B0604020202020204" pitchFamily="34" charset="0"/>
              </a:rPr>
              <a:t>“Weighing the pig” and “Fattening the Pig”</a:t>
            </a:r>
          </a:p>
          <a:p>
            <a:pPr lvl="1"/>
            <a:endParaRPr lang="en-GB" sz="1600" dirty="0">
              <a:cs typeface="Arial" panose="020B0604020202020204" pitchFamily="34" charset="0"/>
            </a:endParaRPr>
          </a:p>
          <a:p>
            <a:endParaRPr lang="en-GB" sz="2000" b="1" dirty="0">
              <a:cs typeface="Arial" panose="020B0604020202020204" pitchFamily="34" charset="0"/>
            </a:endParaRPr>
          </a:p>
          <a:p>
            <a:endParaRPr lang="en-GB" dirty="0">
              <a:cs typeface="Arial" panose="020B0604020202020204" pitchFamily="34" charset="0"/>
            </a:endParaRPr>
          </a:p>
          <a:p>
            <a:endParaRPr lang="en-GB" dirty="0"/>
          </a:p>
        </p:txBody>
      </p:sp>
    </p:spTree>
    <p:extLst>
      <p:ext uri="{BB962C8B-B14F-4D97-AF65-F5344CB8AC3E}">
        <p14:creationId xmlns:p14="http://schemas.microsoft.com/office/powerpoint/2010/main" val="3246539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mn-lt"/>
                <a:cs typeface="Arial" panose="020B0604020202020204" pitchFamily="34" charset="0"/>
              </a:rPr>
              <a:t>Qualities of successful system leaders</a:t>
            </a:r>
            <a:endParaRPr lang="en-GB" b="1" dirty="0">
              <a:latin typeface="+mn-lt"/>
            </a:endParaRPr>
          </a:p>
        </p:txBody>
      </p:sp>
      <p:sp>
        <p:nvSpPr>
          <p:cNvPr id="3" name="Content Placeholder 2"/>
          <p:cNvSpPr>
            <a:spLocks noGrp="1"/>
          </p:cNvSpPr>
          <p:nvPr>
            <p:ph idx="1"/>
          </p:nvPr>
        </p:nvSpPr>
        <p:spPr>
          <a:xfrm>
            <a:off x="467544" y="1844824"/>
            <a:ext cx="8507288" cy="4997152"/>
          </a:xfrm>
        </p:spPr>
        <p:txBody>
          <a:bodyPr>
            <a:normAutofit/>
          </a:bodyPr>
          <a:lstStyle/>
          <a:p>
            <a:r>
              <a:rPr lang="en-GB" sz="2400" b="1" dirty="0">
                <a:latin typeface="Arial" panose="020B0604020202020204" pitchFamily="34" charset="0"/>
                <a:cs typeface="Arial" panose="020B0604020202020204" pitchFamily="34" charset="0"/>
              </a:rPr>
              <a:t>Diagnosis</a:t>
            </a:r>
            <a:r>
              <a:rPr lang="en-GB" sz="2400" dirty="0">
                <a:latin typeface="Arial" panose="020B0604020202020204" pitchFamily="34" charset="0"/>
                <a:cs typeface="Arial" panose="020B0604020202020204" pitchFamily="34" charset="0"/>
              </a:rPr>
              <a:t> of what is needed</a:t>
            </a:r>
          </a:p>
          <a:p>
            <a:r>
              <a:rPr lang="en-GB" sz="2400" dirty="0">
                <a:latin typeface="Arial" panose="020B0604020202020204" pitchFamily="34" charset="0"/>
                <a:cs typeface="Arial" panose="020B0604020202020204" pitchFamily="34" charset="0"/>
              </a:rPr>
              <a:t>Can lead with credibility in the </a:t>
            </a:r>
            <a:r>
              <a:rPr lang="en-GB" sz="2400" b="1" dirty="0">
                <a:latin typeface="Arial" panose="020B0604020202020204" pitchFamily="34" charset="0"/>
                <a:cs typeface="Arial" panose="020B0604020202020204" pitchFamily="34" charset="0"/>
              </a:rPr>
              <a:t>school improvement space</a:t>
            </a:r>
          </a:p>
          <a:p>
            <a:r>
              <a:rPr lang="en-GB" sz="2400" dirty="0">
                <a:latin typeface="Arial" panose="020B0604020202020204" pitchFamily="34" charset="0"/>
                <a:cs typeface="Arial" panose="020B0604020202020204" pitchFamily="34" charset="0"/>
              </a:rPr>
              <a:t>Can see the MAT as an educational hub for excellence</a:t>
            </a:r>
          </a:p>
          <a:p>
            <a:r>
              <a:rPr lang="en-GB" sz="2400" dirty="0">
                <a:latin typeface="Arial" panose="020B0604020202020204" pitchFamily="34" charset="0"/>
                <a:cs typeface="Arial" panose="020B0604020202020204" pitchFamily="34" charset="0"/>
              </a:rPr>
              <a:t>Ability to take </a:t>
            </a:r>
            <a:r>
              <a:rPr lang="en-GB" sz="2400" b="1" dirty="0">
                <a:latin typeface="Arial" panose="020B0604020202020204" pitchFamily="34" charset="0"/>
                <a:cs typeface="Arial" panose="020B0604020202020204" pitchFamily="34" charset="0"/>
              </a:rPr>
              <a:t>action and execute </a:t>
            </a:r>
            <a:r>
              <a:rPr lang="en-GB" sz="2400" dirty="0">
                <a:latin typeface="Arial" panose="020B0604020202020204" pitchFamily="34" charset="0"/>
                <a:cs typeface="Arial" panose="020B0604020202020204" pitchFamily="34" charset="0"/>
              </a:rPr>
              <a:t>the plan &amp; evaluate it</a:t>
            </a:r>
          </a:p>
          <a:p>
            <a:r>
              <a:rPr lang="en-GB" sz="2400" dirty="0">
                <a:latin typeface="Arial" panose="020B0604020202020204" pitchFamily="34" charset="0"/>
                <a:cs typeface="Arial" panose="020B0604020202020204" pitchFamily="34" charset="0"/>
              </a:rPr>
              <a:t>Understands how to </a:t>
            </a:r>
            <a:r>
              <a:rPr lang="en-GB" sz="2400" b="1" dirty="0">
                <a:latin typeface="Arial" panose="020B0604020202020204" pitchFamily="34" charset="0"/>
                <a:cs typeface="Arial" panose="020B0604020202020204" pitchFamily="34" charset="0"/>
              </a:rPr>
              <a:t>hold people to account </a:t>
            </a:r>
            <a:r>
              <a:rPr lang="en-GB" sz="2400" dirty="0">
                <a:latin typeface="Arial" panose="020B0604020202020204" pitchFamily="34" charset="0"/>
                <a:cs typeface="Arial" panose="020B0604020202020204" pitchFamily="34" charset="0"/>
              </a:rPr>
              <a:t>and welcomes being held to account</a:t>
            </a:r>
          </a:p>
          <a:p>
            <a:r>
              <a:rPr lang="en-GB" sz="2400" dirty="0">
                <a:latin typeface="Arial" panose="020B0604020202020204" pitchFamily="34" charset="0"/>
                <a:cs typeface="Arial" panose="020B0604020202020204" pitchFamily="34" charset="0"/>
              </a:rPr>
              <a:t>Can tell the difference between </a:t>
            </a:r>
            <a:r>
              <a:rPr lang="en-GB" sz="2400" b="1" dirty="0">
                <a:latin typeface="Arial" panose="020B0604020202020204" pitchFamily="34" charset="0"/>
                <a:cs typeface="Arial" panose="020B0604020202020204" pitchFamily="34" charset="0"/>
              </a:rPr>
              <a:t>context and an excuse</a:t>
            </a:r>
          </a:p>
          <a:p>
            <a:r>
              <a:rPr lang="en-GB" sz="2400" dirty="0">
                <a:latin typeface="Arial" panose="020B0604020202020204" pitchFamily="34" charset="0"/>
                <a:cs typeface="Arial" panose="020B0604020202020204" pitchFamily="34" charset="0"/>
              </a:rPr>
              <a:t>Has a mindset that puts children’s needs ahead of adults’ expectations</a:t>
            </a:r>
          </a:p>
          <a:p>
            <a:pPr marL="0" indent="0">
              <a:buNone/>
            </a:pPr>
            <a:endParaRPr lang="en-GB" sz="2000" dirty="0">
              <a:latin typeface="Arial" panose="020B0604020202020204" pitchFamily="34" charset="0"/>
              <a:cs typeface="Arial" panose="020B0604020202020204" pitchFamily="34" charset="0"/>
            </a:endParaRPr>
          </a:p>
          <a:p>
            <a:pPr lvl="1"/>
            <a:endParaRPr lang="en-GB" sz="1600"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088873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Support and guidance</a:t>
            </a:r>
          </a:p>
        </p:txBody>
      </p:sp>
      <p:sp>
        <p:nvSpPr>
          <p:cNvPr id="3" name="Content Placeholder 2"/>
          <p:cNvSpPr>
            <a:spLocks noGrp="1"/>
          </p:cNvSpPr>
          <p:nvPr>
            <p:ph idx="1"/>
          </p:nvPr>
        </p:nvSpPr>
        <p:spPr>
          <a:xfrm>
            <a:off x="467544" y="1844824"/>
            <a:ext cx="8229600" cy="4525963"/>
          </a:xfrm>
        </p:spPr>
        <p:txBody>
          <a:bodyPr>
            <a:normAutofit lnSpcReduction="10000"/>
          </a:bodyPr>
          <a:lstStyle/>
          <a:p>
            <a:r>
              <a:rPr lang="en-GB" dirty="0"/>
              <a:t>‘Growing multi-academy trusts’ – suggestions for ambitious trusts - </a:t>
            </a:r>
            <a:r>
              <a:rPr lang="en-GB" sz="2800" dirty="0">
                <a:hlinkClick r:id="rId2"/>
              </a:rPr>
              <a:t>https://www.camb-ed.co.uk/Portals/0/Documents/CE%20Growing%20MATs%20-%20Suggestions%20for%20ambitious%20Trusts%20(final%20published).pdf</a:t>
            </a:r>
            <a:r>
              <a:rPr lang="en-GB" sz="2800" dirty="0"/>
              <a:t> </a:t>
            </a:r>
          </a:p>
          <a:p>
            <a:r>
              <a:rPr lang="en-GB" dirty="0"/>
              <a:t>To be published shortly – commitment from ‘Educational Excellence Everywhere’ about MAT Design Principles</a:t>
            </a:r>
          </a:p>
          <a:p>
            <a:r>
              <a:rPr lang="en-GB" dirty="0"/>
              <a:t>Trust self evaluation tool</a:t>
            </a:r>
          </a:p>
        </p:txBody>
      </p:sp>
    </p:spTree>
    <p:extLst>
      <p:ext uri="{BB962C8B-B14F-4D97-AF65-F5344CB8AC3E}">
        <p14:creationId xmlns:p14="http://schemas.microsoft.com/office/powerpoint/2010/main" val="2537399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2016-2019</a:t>
            </a:r>
          </a:p>
        </p:txBody>
      </p:sp>
      <p:sp>
        <p:nvSpPr>
          <p:cNvPr id="3" name="Content Placeholder 2"/>
          <p:cNvSpPr>
            <a:spLocks noGrp="1"/>
          </p:cNvSpPr>
          <p:nvPr>
            <p:ph idx="1"/>
          </p:nvPr>
        </p:nvSpPr>
        <p:spPr>
          <a:xfrm>
            <a:off x="467544" y="2060848"/>
            <a:ext cx="8229600" cy="4525963"/>
          </a:xfrm>
        </p:spPr>
        <p:txBody>
          <a:bodyPr/>
          <a:lstStyle/>
          <a:p>
            <a:r>
              <a:rPr lang="en-GB" dirty="0"/>
              <a:t>What will this area look like in three years’ time, performance and structures?</a:t>
            </a:r>
          </a:p>
          <a:p>
            <a:r>
              <a:rPr lang="en-GB" dirty="0"/>
              <a:t>What help does the area need to reach this new stage, performance and structures?</a:t>
            </a:r>
          </a:p>
          <a:p>
            <a:pPr marL="0" indent="0">
              <a:buNone/>
            </a:pPr>
            <a:endParaRPr lang="en-GB" dirty="0"/>
          </a:p>
        </p:txBody>
      </p:sp>
    </p:spTree>
    <p:extLst>
      <p:ext uri="{BB962C8B-B14F-4D97-AF65-F5344CB8AC3E}">
        <p14:creationId xmlns:p14="http://schemas.microsoft.com/office/powerpoint/2010/main" val="339009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     Miracle in the East</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Shift the dialogue from structures to structures that deliver better standards</a:t>
            </a:r>
          </a:p>
          <a:p>
            <a:r>
              <a:rPr lang="en-GB" dirty="0">
                <a:latin typeface="Arial" panose="020B0604020202020204" pitchFamily="34" charset="0"/>
                <a:cs typeface="Arial" panose="020B0604020202020204" pitchFamily="34" charset="0"/>
              </a:rPr>
              <a:t>Expectations are rising in a context of shifting support for the system</a:t>
            </a:r>
          </a:p>
          <a:p>
            <a:r>
              <a:rPr lang="en-GB" dirty="0">
                <a:latin typeface="Arial" panose="020B0604020202020204" pitchFamily="34" charset="0"/>
                <a:cs typeface="Arial" panose="020B0604020202020204" pitchFamily="34" charset="0"/>
              </a:rPr>
              <a:t>Increasing </a:t>
            </a:r>
            <a:r>
              <a:rPr lang="en-GB">
                <a:latin typeface="Arial" panose="020B0604020202020204" pitchFamily="34" charset="0"/>
                <a:cs typeface="Arial" panose="020B0604020202020204" pitchFamily="34" charset="0"/>
              </a:rPr>
              <a:t>social mobility</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 has always been the case, the challenge is one of leadership</a:t>
            </a:r>
          </a:p>
          <a:p>
            <a:endParaRPr lang="en-GB" dirty="0"/>
          </a:p>
        </p:txBody>
      </p:sp>
    </p:spTree>
    <p:extLst>
      <p:ext uri="{BB962C8B-B14F-4D97-AF65-F5344CB8AC3E}">
        <p14:creationId xmlns:p14="http://schemas.microsoft.com/office/powerpoint/2010/main" val="3207019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Stage 2 expectations</a:t>
            </a:r>
          </a:p>
        </p:txBody>
      </p:sp>
      <p:sp>
        <p:nvSpPr>
          <p:cNvPr id="3" name="Content Placeholder 2"/>
          <p:cNvSpPr>
            <a:spLocks noGrp="1"/>
          </p:cNvSpPr>
          <p:nvPr>
            <p:ph idx="1"/>
          </p:nvPr>
        </p:nvSpPr>
        <p:spPr>
          <a:xfrm>
            <a:off x="467544" y="1988840"/>
            <a:ext cx="8229600" cy="4525963"/>
          </a:xfrm>
        </p:spPr>
        <p:txBody>
          <a:bodyPr/>
          <a:lstStyle/>
          <a:p>
            <a:r>
              <a:rPr lang="en-GB" dirty="0"/>
              <a:t>Expectations are higher</a:t>
            </a:r>
          </a:p>
          <a:p>
            <a:r>
              <a:rPr lang="en-GB" dirty="0"/>
              <a:t>Expectations are higher than most schools realised they had been raised</a:t>
            </a:r>
          </a:p>
          <a:p>
            <a:r>
              <a:rPr lang="en-GB" dirty="0"/>
              <a:t>Progress rates vary widely and not always in line with schools’ previous performance</a:t>
            </a:r>
          </a:p>
          <a:p>
            <a:endParaRPr lang="en-GB" dirty="0"/>
          </a:p>
          <a:p>
            <a:r>
              <a:rPr lang="en-GB" dirty="0"/>
              <a:t>How are schools changing their practice this year?</a:t>
            </a:r>
          </a:p>
        </p:txBody>
      </p:sp>
    </p:spTree>
    <p:extLst>
      <p:ext uri="{BB962C8B-B14F-4D97-AF65-F5344CB8AC3E}">
        <p14:creationId xmlns:p14="http://schemas.microsoft.com/office/powerpoint/2010/main" val="1896482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‘Schools that work for everyone’</a:t>
            </a:r>
          </a:p>
        </p:txBody>
      </p:sp>
      <p:sp>
        <p:nvSpPr>
          <p:cNvPr id="3" name="Subtitle 2"/>
          <p:cNvSpPr>
            <a:spLocks noGrp="1"/>
          </p:cNvSpPr>
          <p:nvPr>
            <p:ph type="subTitle" idx="1"/>
          </p:nvPr>
        </p:nvSpPr>
        <p:spPr/>
        <p:txBody>
          <a:bodyPr>
            <a:normAutofit fontScale="92500" lnSpcReduction="20000"/>
          </a:bodyPr>
          <a:lstStyle/>
          <a:p>
            <a:r>
              <a:rPr lang="en-GB"/>
              <a:t>Jonathan Lewis / Claire Mycock</a:t>
            </a:r>
          </a:p>
          <a:p>
            <a:r>
              <a:rPr lang="en-GB"/>
              <a:t>Deputy Directors </a:t>
            </a:r>
          </a:p>
          <a:p>
            <a:r>
              <a:rPr lang="en-GB"/>
              <a:t>East of England / North East London RSC Office</a:t>
            </a:r>
            <a:endParaRPr lang="en-GB" dirty="0"/>
          </a:p>
        </p:txBody>
      </p:sp>
    </p:spTree>
    <p:extLst>
      <p:ext uri="{BB962C8B-B14F-4D97-AF65-F5344CB8AC3E}">
        <p14:creationId xmlns:p14="http://schemas.microsoft.com/office/powerpoint/2010/main" val="1415910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Promoting Social Mobility</a:t>
            </a:r>
            <a:endParaRPr lang="en-US" b="1" dirty="0"/>
          </a:p>
        </p:txBody>
      </p:sp>
      <p:sp>
        <p:nvSpPr>
          <p:cNvPr id="3" name="Content Placeholder 2"/>
          <p:cNvSpPr>
            <a:spLocks noGrp="1"/>
          </p:cNvSpPr>
          <p:nvPr>
            <p:ph idx="1"/>
          </p:nvPr>
        </p:nvSpPr>
        <p:spPr>
          <a:xfrm>
            <a:off x="4067944" y="1600200"/>
            <a:ext cx="4618856" cy="4525963"/>
          </a:xfrm>
        </p:spPr>
        <p:txBody>
          <a:bodyPr/>
          <a:lstStyle/>
          <a:p>
            <a:pPr marL="0" indent="0">
              <a:buNone/>
            </a:pPr>
            <a:r>
              <a:rPr lang="en-GB" i="1" dirty="0"/>
              <a:t>We want to build a country that works for everyone – and that means providing a good school place for every child; one that caters to their individual talents, abilities and needs.</a:t>
            </a:r>
          </a:p>
          <a:p>
            <a:endParaRPr lang="en-GB" dirty="0"/>
          </a:p>
        </p:txBody>
      </p:sp>
      <p:pic>
        <p:nvPicPr>
          <p:cNvPr id="6" name="Picture 5"/>
          <p:cNvPicPr>
            <a:picLocks noChangeAspect="1"/>
          </p:cNvPicPr>
          <p:nvPr/>
        </p:nvPicPr>
        <p:blipFill rotWithShape="1">
          <a:blip r:embed="rId2"/>
          <a:srcRect b="2290"/>
          <a:stretch/>
        </p:blipFill>
        <p:spPr>
          <a:xfrm>
            <a:off x="323528" y="1744215"/>
            <a:ext cx="3528392" cy="4925145"/>
          </a:xfrm>
          <a:prstGeom prst="rect">
            <a:avLst/>
          </a:prstGeom>
          <a:ln>
            <a:solidFill>
              <a:schemeClr val="accent1"/>
            </a:solidFill>
          </a:ln>
        </p:spPr>
      </p:pic>
      <p:sp>
        <p:nvSpPr>
          <p:cNvPr id="4" name="TextBox 3"/>
          <p:cNvSpPr txBox="1"/>
          <p:nvPr/>
        </p:nvSpPr>
        <p:spPr>
          <a:xfrm>
            <a:off x="4211960" y="5613047"/>
            <a:ext cx="4752528" cy="1200329"/>
          </a:xfrm>
          <a:prstGeom prst="rect">
            <a:avLst/>
          </a:prstGeom>
          <a:solidFill>
            <a:schemeClr val="bg1"/>
          </a:solidFill>
        </p:spPr>
        <p:txBody>
          <a:bodyPr wrap="square" rtlCol="0">
            <a:spAutoFit/>
          </a:bodyPr>
          <a:lstStyle/>
          <a:p>
            <a:r>
              <a:rPr lang="en-US" sz="2400" dirty="0">
                <a:hlinkClick r:id="rId3"/>
              </a:rPr>
              <a:t>https://consult.education.gov.uk/school-frameworks/schools-that-work-for-everyone</a:t>
            </a:r>
            <a:r>
              <a:rPr lang="en-US" sz="2400" dirty="0"/>
              <a:t> </a:t>
            </a:r>
          </a:p>
        </p:txBody>
      </p:sp>
    </p:spTree>
    <p:extLst>
      <p:ext uri="{BB962C8B-B14F-4D97-AF65-F5344CB8AC3E}">
        <p14:creationId xmlns:p14="http://schemas.microsoft.com/office/powerpoint/2010/main" val="1201817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Rationale for Change</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a:t>The drive for change has been strong – </a:t>
            </a:r>
          </a:p>
          <a:p>
            <a:pPr lvl="1"/>
            <a:r>
              <a:rPr lang="en-GB" dirty="0"/>
              <a:t>1.4m children more children attend schools rated good or outstanding than in 2010</a:t>
            </a:r>
          </a:p>
          <a:p>
            <a:pPr lvl="1"/>
            <a:r>
              <a:rPr lang="en-GB" dirty="0"/>
              <a:t>Free schools and academies programme has enabled strong schools and school leaders to extend their success to open a greater diversity of provision.</a:t>
            </a:r>
          </a:p>
          <a:p>
            <a:pPr lvl="1"/>
            <a:r>
              <a:rPr lang="en-GB" dirty="0"/>
              <a:t>New curriculum and qualifications reform are driving school standards to match best international comparisons. </a:t>
            </a:r>
          </a:p>
          <a:p>
            <a:pPr marL="0" indent="0">
              <a:buNone/>
            </a:pPr>
            <a:r>
              <a:rPr lang="en-GB" dirty="0"/>
              <a:t>But…</a:t>
            </a:r>
          </a:p>
          <a:p>
            <a:pPr lvl="1"/>
            <a:r>
              <a:rPr lang="en-GB" dirty="0"/>
              <a:t>1.25m children are attending primary or secondary schools in England are rated either require improvement or inadequate</a:t>
            </a:r>
          </a:p>
          <a:p>
            <a:pPr lvl="1"/>
            <a:r>
              <a:rPr lang="en-GB" dirty="0"/>
              <a:t>Demographic pressure for places are increasing – 4% increase expected in Primary and 10% increase in Secondary in 2020.  </a:t>
            </a:r>
          </a:p>
        </p:txBody>
      </p:sp>
    </p:spTree>
    <p:extLst>
      <p:ext uri="{BB962C8B-B14F-4D97-AF65-F5344CB8AC3E}">
        <p14:creationId xmlns:p14="http://schemas.microsoft.com/office/powerpoint/2010/main" val="2065000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Meeting these challenges</a:t>
            </a:r>
            <a:endParaRPr lang="en-US" b="1" dirty="0"/>
          </a:p>
        </p:txBody>
      </p:sp>
      <p:sp>
        <p:nvSpPr>
          <p:cNvPr id="3" name="Content Placeholder 2"/>
          <p:cNvSpPr>
            <a:spLocks noGrp="1"/>
          </p:cNvSpPr>
          <p:nvPr>
            <p:ph idx="1"/>
          </p:nvPr>
        </p:nvSpPr>
        <p:spPr>
          <a:xfrm>
            <a:off x="457200" y="1711349"/>
            <a:ext cx="8229600" cy="4525963"/>
          </a:xfrm>
        </p:spPr>
        <p:txBody>
          <a:bodyPr>
            <a:normAutofit fontScale="77500" lnSpcReduction="20000"/>
          </a:bodyPr>
          <a:lstStyle/>
          <a:p>
            <a:r>
              <a:rPr lang="en-GB" dirty="0"/>
              <a:t>Radically expand the number of good school places available to all families, not just those who can afford to move into the catchment area, go private, pay for tuition to pass selective tests or belong to certain faiths. </a:t>
            </a:r>
          </a:p>
          <a:p>
            <a:endParaRPr lang="en-GB" dirty="0"/>
          </a:p>
          <a:p>
            <a:r>
              <a:rPr lang="en-GB" dirty="0"/>
              <a:t>Give all schools with a strong track record, experience and valuable expertise the right incentives to expand their offer to even more pupils, driving up standards and giving parents greater control. </a:t>
            </a:r>
          </a:p>
          <a:p>
            <a:pPr marL="0" indent="0">
              <a:buNone/>
            </a:pPr>
            <a:endParaRPr lang="en-GB" dirty="0"/>
          </a:p>
          <a:p>
            <a:r>
              <a:rPr lang="en-GB" dirty="0"/>
              <a:t>Delivering a diverse school system that gives all children, whatever their background, the opportunity to help them achieve their potential. </a:t>
            </a:r>
          </a:p>
          <a:p>
            <a:endParaRPr lang="en-US" dirty="0"/>
          </a:p>
        </p:txBody>
      </p:sp>
    </p:spTree>
    <p:extLst>
      <p:ext uri="{BB962C8B-B14F-4D97-AF65-F5344CB8AC3E}">
        <p14:creationId xmlns:p14="http://schemas.microsoft.com/office/powerpoint/2010/main" val="3008308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Building upon ‘Educational Excellence Everywhere’</a:t>
            </a:r>
            <a:endParaRPr lang="en-US" b="1" dirty="0"/>
          </a:p>
        </p:txBody>
      </p:sp>
      <p:sp>
        <p:nvSpPr>
          <p:cNvPr id="3" name="Content Placeholder 2"/>
          <p:cNvSpPr>
            <a:spLocks noGrp="1"/>
          </p:cNvSpPr>
          <p:nvPr>
            <p:ph idx="1"/>
          </p:nvPr>
        </p:nvSpPr>
        <p:spPr/>
        <p:txBody>
          <a:bodyPr>
            <a:normAutofit fontScale="92500" lnSpcReduction="20000"/>
          </a:bodyPr>
          <a:lstStyle/>
          <a:p>
            <a:endParaRPr lang="en-US" dirty="0"/>
          </a:p>
          <a:p>
            <a:r>
              <a:rPr lang="en-GB" dirty="0"/>
              <a:t>Consultation proposals complement our wider approach to school improvement and our drive to build capacity in the system through multi-academy trusts.</a:t>
            </a:r>
          </a:p>
          <a:p>
            <a:pPr marL="0" indent="0">
              <a:buNone/>
            </a:pPr>
            <a:r>
              <a:rPr lang="en-GB" dirty="0"/>
              <a:t> </a:t>
            </a:r>
          </a:p>
          <a:p>
            <a:r>
              <a:rPr lang="en-GB" dirty="0"/>
              <a:t>It remains the ambition that all schools ultimately benefit from the autonomy and freedom to innovate and to meet the needs of their community that academy status brings, and we will be supporting schools to make this transition. </a:t>
            </a:r>
          </a:p>
          <a:p>
            <a:endParaRPr lang="en-US" dirty="0"/>
          </a:p>
        </p:txBody>
      </p:sp>
    </p:spTree>
    <p:extLst>
      <p:ext uri="{BB962C8B-B14F-4D97-AF65-F5344CB8AC3E}">
        <p14:creationId xmlns:p14="http://schemas.microsoft.com/office/powerpoint/2010/main" val="4003346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‘Families who are just about managing’ </a:t>
            </a:r>
            <a:endParaRPr lang="en-US" b="1" dirty="0"/>
          </a:p>
        </p:txBody>
      </p:sp>
      <p:sp>
        <p:nvSpPr>
          <p:cNvPr id="3" name="Content Placeholder 2"/>
          <p:cNvSpPr>
            <a:spLocks noGrp="1"/>
          </p:cNvSpPr>
          <p:nvPr>
            <p:ph idx="1"/>
          </p:nvPr>
        </p:nvSpPr>
        <p:spPr/>
        <p:txBody>
          <a:bodyPr>
            <a:normAutofit fontScale="70000" lnSpcReduction="20000"/>
          </a:bodyPr>
          <a:lstStyle/>
          <a:p>
            <a:endParaRPr lang="en-GB" dirty="0"/>
          </a:p>
          <a:p>
            <a:r>
              <a:rPr lang="en-GB" dirty="0"/>
              <a:t>We currently judge schools support families of modest means on Ever 6 free school meals - i.e. income benefits.  Continue to support pupils on free school meals through the Pupil Premium.</a:t>
            </a:r>
          </a:p>
          <a:p>
            <a:r>
              <a:rPr lang="en-GB" dirty="0"/>
              <a:t>Greater focus required on those children of people on modest incomes, who do not qualify for such benefits but who are nevertheless just about ‘managing’. </a:t>
            </a:r>
          </a:p>
          <a:p>
            <a:r>
              <a:rPr lang="en-GB" dirty="0"/>
              <a:t>No way to differentiate outcomes for child from a family which is ‘managing’ to get by but not in receipt of benefits and that of a child from the wealthiest 10% of families nationally – creation of a cliff edge. </a:t>
            </a:r>
          </a:p>
          <a:p>
            <a:endParaRPr lang="en-GB" dirty="0"/>
          </a:p>
          <a:p>
            <a:pPr marL="0" indent="0">
              <a:buNone/>
            </a:pPr>
            <a:r>
              <a:rPr lang="en-GB" b="1" dirty="0"/>
              <a:t>How do we identify these children / families to understand how policy affects their outcomes?</a:t>
            </a:r>
          </a:p>
          <a:p>
            <a:endParaRPr lang="en-GB" dirty="0"/>
          </a:p>
          <a:p>
            <a:endParaRPr lang="en-GB" dirty="0"/>
          </a:p>
          <a:p>
            <a:endParaRPr lang="en-US" dirty="0"/>
          </a:p>
        </p:txBody>
      </p:sp>
    </p:spTree>
    <p:extLst>
      <p:ext uri="{BB962C8B-B14F-4D97-AF65-F5344CB8AC3E}">
        <p14:creationId xmlns:p14="http://schemas.microsoft.com/office/powerpoint/2010/main" val="123548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Consultation Areas</a:t>
            </a:r>
            <a:endParaRPr lang="en-US" b="1" dirty="0"/>
          </a:p>
        </p:txBody>
      </p:sp>
      <p:sp>
        <p:nvSpPr>
          <p:cNvPr id="6" name="Freeform: Shape 5"/>
          <p:cNvSpPr/>
          <p:nvPr/>
        </p:nvSpPr>
        <p:spPr>
          <a:xfrm>
            <a:off x="971600" y="1916832"/>
            <a:ext cx="3574741" cy="1728192"/>
          </a:xfrm>
          <a:custGeom>
            <a:avLst/>
            <a:gdLst>
              <a:gd name="connsiteX0" fmla="*/ 0 w 2262981"/>
              <a:gd name="connsiteY0" fmla="*/ 0 h 4114800"/>
              <a:gd name="connsiteX1" fmla="*/ 1885810 w 2262981"/>
              <a:gd name="connsiteY1" fmla="*/ 0 h 4114800"/>
              <a:gd name="connsiteX2" fmla="*/ 2262981 w 2262981"/>
              <a:gd name="connsiteY2" fmla="*/ 377171 h 4114800"/>
              <a:gd name="connsiteX3" fmla="*/ 2262981 w 2262981"/>
              <a:gd name="connsiteY3" fmla="*/ 4114800 h 4114800"/>
              <a:gd name="connsiteX4" fmla="*/ 0 w 2262981"/>
              <a:gd name="connsiteY4" fmla="*/ 4114800 h 4114800"/>
              <a:gd name="connsiteX5" fmla="*/ 0 w 22629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981" h="4114800">
                <a:moveTo>
                  <a:pt x="0" y="4114799"/>
                </a:moveTo>
                <a:lnTo>
                  <a:pt x="0" y="685814"/>
                </a:lnTo>
                <a:cubicBezTo>
                  <a:pt x="0" y="307050"/>
                  <a:pt x="92869" y="1"/>
                  <a:pt x="207430" y="1"/>
                </a:cubicBezTo>
                <a:lnTo>
                  <a:pt x="2262981" y="1"/>
                </a:lnTo>
                <a:lnTo>
                  <a:pt x="2262981" y="4114799"/>
                </a:lnTo>
                <a:lnTo>
                  <a:pt x="0" y="4114799"/>
                </a:lnTo>
                <a:close/>
              </a:path>
            </a:pathLst>
          </a:cu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42240" tIns="142241" rIns="142241" bIns="707985" numCol="1" spcCol="1270" anchor="ctr" anchorCtr="0">
            <a:noAutofit/>
          </a:bodyPr>
          <a:lstStyle/>
          <a:p>
            <a:pPr marL="0" lvl="0" indent="0" algn="ctr" defTabSz="889000">
              <a:lnSpc>
                <a:spcPct val="90000"/>
              </a:lnSpc>
              <a:spcBef>
                <a:spcPct val="0"/>
              </a:spcBef>
              <a:spcAft>
                <a:spcPct val="35000"/>
              </a:spcAft>
              <a:buNone/>
            </a:pPr>
            <a:r>
              <a:rPr lang="en-GB" sz="2000" kern="1200" dirty="0"/>
              <a:t>Independent schools</a:t>
            </a:r>
            <a:endParaRPr lang="en-US" sz="2000" kern="1200" dirty="0"/>
          </a:p>
        </p:txBody>
      </p:sp>
      <p:sp>
        <p:nvSpPr>
          <p:cNvPr id="7" name="Freeform: Shape 6"/>
          <p:cNvSpPr/>
          <p:nvPr/>
        </p:nvSpPr>
        <p:spPr>
          <a:xfrm>
            <a:off x="4546341" y="1916832"/>
            <a:ext cx="3574740" cy="1728192"/>
          </a:xfrm>
          <a:custGeom>
            <a:avLst/>
            <a:gdLst>
              <a:gd name="connsiteX0" fmla="*/ 0 w 4114800"/>
              <a:gd name="connsiteY0" fmla="*/ 0 h 2262981"/>
              <a:gd name="connsiteX1" fmla="*/ 3737629 w 4114800"/>
              <a:gd name="connsiteY1" fmla="*/ 0 h 2262981"/>
              <a:gd name="connsiteX2" fmla="*/ 4114800 w 4114800"/>
              <a:gd name="connsiteY2" fmla="*/ 377171 h 2262981"/>
              <a:gd name="connsiteX3" fmla="*/ 4114800 w 4114800"/>
              <a:gd name="connsiteY3" fmla="*/ 2262981 h 2262981"/>
              <a:gd name="connsiteX4" fmla="*/ 0 w 4114800"/>
              <a:gd name="connsiteY4" fmla="*/ 2262981 h 2262981"/>
              <a:gd name="connsiteX5" fmla="*/ 0 w 4114800"/>
              <a:gd name="connsiteY5" fmla="*/ 0 h 226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2262981">
                <a:moveTo>
                  <a:pt x="0" y="0"/>
                </a:moveTo>
                <a:lnTo>
                  <a:pt x="3737629" y="0"/>
                </a:lnTo>
                <a:cubicBezTo>
                  <a:pt x="3945935" y="0"/>
                  <a:pt x="4114800" y="168865"/>
                  <a:pt x="4114800" y="377171"/>
                </a:cubicBezTo>
                <a:lnTo>
                  <a:pt x="4114800" y="2262981"/>
                </a:lnTo>
                <a:lnTo>
                  <a:pt x="0" y="2262981"/>
                </a:lnTo>
                <a:lnTo>
                  <a:pt x="0" y="0"/>
                </a:lnTo>
                <a:close/>
              </a:path>
            </a:pathLst>
          </a:custGeom>
        </p:spPr>
        <p:style>
          <a:lnRef idx="2">
            <a:schemeClr val="lt1">
              <a:hueOff val="0"/>
              <a:satOff val="0"/>
              <a:lumOff val="0"/>
              <a:alphaOff val="0"/>
            </a:schemeClr>
          </a:lnRef>
          <a:fillRef idx="1">
            <a:schemeClr val="accent1">
              <a:alpha val="90000"/>
              <a:hueOff val="0"/>
              <a:satOff val="0"/>
              <a:lumOff val="0"/>
              <a:alphaOff val="-13333"/>
            </a:schemeClr>
          </a:fillRef>
          <a:effectRef idx="0">
            <a:schemeClr val="accent1">
              <a:alpha val="90000"/>
              <a:hueOff val="0"/>
              <a:satOff val="0"/>
              <a:lumOff val="0"/>
              <a:alphaOff val="-13333"/>
            </a:schemeClr>
          </a:effectRef>
          <a:fontRef idx="minor">
            <a:schemeClr val="lt1"/>
          </a:fontRef>
        </p:style>
        <p:txBody>
          <a:bodyPr spcFirstLastPara="0" vert="horz" wrap="square" lIns="142240" tIns="142240" rIns="142240" bIns="707985" numCol="1" spcCol="1270" anchor="ctr" anchorCtr="0">
            <a:noAutofit/>
          </a:bodyPr>
          <a:lstStyle/>
          <a:p>
            <a:pPr marL="0" lvl="0" indent="0" algn="ctr" defTabSz="889000">
              <a:lnSpc>
                <a:spcPct val="90000"/>
              </a:lnSpc>
              <a:spcBef>
                <a:spcPct val="0"/>
              </a:spcBef>
              <a:spcAft>
                <a:spcPct val="35000"/>
              </a:spcAft>
              <a:buNone/>
            </a:pPr>
            <a:r>
              <a:rPr lang="en-GB" sz="2000" kern="1200" dirty="0"/>
              <a:t>Universities</a:t>
            </a:r>
            <a:endParaRPr lang="en-US" sz="2000" kern="1200" dirty="0"/>
          </a:p>
        </p:txBody>
      </p:sp>
      <p:sp>
        <p:nvSpPr>
          <p:cNvPr id="8" name="Freeform: Shape 7"/>
          <p:cNvSpPr/>
          <p:nvPr/>
        </p:nvSpPr>
        <p:spPr>
          <a:xfrm>
            <a:off x="971601" y="3645023"/>
            <a:ext cx="3574740" cy="1728192"/>
          </a:xfrm>
          <a:custGeom>
            <a:avLst/>
            <a:gdLst>
              <a:gd name="connsiteX0" fmla="*/ 0 w 4114800"/>
              <a:gd name="connsiteY0" fmla="*/ 0 h 2262981"/>
              <a:gd name="connsiteX1" fmla="*/ 3737629 w 4114800"/>
              <a:gd name="connsiteY1" fmla="*/ 0 h 2262981"/>
              <a:gd name="connsiteX2" fmla="*/ 4114800 w 4114800"/>
              <a:gd name="connsiteY2" fmla="*/ 377171 h 2262981"/>
              <a:gd name="connsiteX3" fmla="*/ 4114800 w 4114800"/>
              <a:gd name="connsiteY3" fmla="*/ 2262981 h 2262981"/>
              <a:gd name="connsiteX4" fmla="*/ 0 w 4114800"/>
              <a:gd name="connsiteY4" fmla="*/ 2262981 h 2262981"/>
              <a:gd name="connsiteX5" fmla="*/ 0 w 4114800"/>
              <a:gd name="connsiteY5" fmla="*/ 0 h 226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2262981">
                <a:moveTo>
                  <a:pt x="4114800" y="2262981"/>
                </a:moveTo>
                <a:lnTo>
                  <a:pt x="377171" y="2262981"/>
                </a:lnTo>
                <a:cubicBezTo>
                  <a:pt x="168865" y="2262981"/>
                  <a:pt x="0" y="2094116"/>
                  <a:pt x="0" y="1885810"/>
                </a:cubicBezTo>
                <a:lnTo>
                  <a:pt x="0" y="0"/>
                </a:lnTo>
                <a:lnTo>
                  <a:pt x="4114800" y="0"/>
                </a:lnTo>
                <a:lnTo>
                  <a:pt x="4114800" y="2262981"/>
                </a:lnTo>
                <a:close/>
              </a:path>
            </a:pathLst>
          </a:custGeom>
        </p:spPr>
        <p:style>
          <a:lnRef idx="2">
            <a:schemeClr val="lt1">
              <a:hueOff val="0"/>
              <a:satOff val="0"/>
              <a:lumOff val="0"/>
              <a:alphaOff val="0"/>
            </a:schemeClr>
          </a:lnRef>
          <a:fillRef idx="1">
            <a:schemeClr val="accent1">
              <a:alpha val="90000"/>
              <a:hueOff val="0"/>
              <a:satOff val="0"/>
              <a:lumOff val="0"/>
              <a:alphaOff val="-26667"/>
            </a:schemeClr>
          </a:fillRef>
          <a:effectRef idx="0">
            <a:schemeClr val="accent1">
              <a:alpha val="90000"/>
              <a:hueOff val="0"/>
              <a:satOff val="0"/>
              <a:lumOff val="0"/>
              <a:alphaOff val="-26667"/>
            </a:schemeClr>
          </a:effectRef>
          <a:fontRef idx="minor">
            <a:schemeClr val="lt1"/>
          </a:fontRef>
        </p:style>
        <p:txBody>
          <a:bodyPr spcFirstLastPara="0" vert="horz" wrap="square" lIns="142240" tIns="707986"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Selective schools</a:t>
            </a:r>
            <a:endParaRPr lang="en-US" sz="2000" kern="1200" dirty="0"/>
          </a:p>
        </p:txBody>
      </p:sp>
      <p:sp>
        <p:nvSpPr>
          <p:cNvPr id="9" name="Freeform: Shape 8"/>
          <p:cNvSpPr/>
          <p:nvPr/>
        </p:nvSpPr>
        <p:spPr>
          <a:xfrm>
            <a:off x="4546340" y="3645024"/>
            <a:ext cx="3574741" cy="1728192"/>
          </a:xfrm>
          <a:custGeom>
            <a:avLst/>
            <a:gdLst>
              <a:gd name="connsiteX0" fmla="*/ 0 w 2262981"/>
              <a:gd name="connsiteY0" fmla="*/ 0 h 4114800"/>
              <a:gd name="connsiteX1" fmla="*/ 1885810 w 2262981"/>
              <a:gd name="connsiteY1" fmla="*/ 0 h 4114800"/>
              <a:gd name="connsiteX2" fmla="*/ 2262981 w 2262981"/>
              <a:gd name="connsiteY2" fmla="*/ 377171 h 4114800"/>
              <a:gd name="connsiteX3" fmla="*/ 2262981 w 2262981"/>
              <a:gd name="connsiteY3" fmla="*/ 4114800 h 4114800"/>
              <a:gd name="connsiteX4" fmla="*/ 0 w 2262981"/>
              <a:gd name="connsiteY4" fmla="*/ 4114800 h 4114800"/>
              <a:gd name="connsiteX5" fmla="*/ 0 w 22629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981" h="4114800">
                <a:moveTo>
                  <a:pt x="2262981" y="1"/>
                </a:moveTo>
                <a:lnTo>
                  <a:pt x="2262981" y="3428986"/>
                </a:lnTo>
                <a:cubicBezTo>
                  <a:pt x="2262981" y="3807750"/>
                  <a:pt x="2170112" y="4114799"/>
                  <a:pt x="2055551" y="4114799"/>
                </a:cubicBezTo>
                <a:lnTo>
                  <a:pt x="0" y="4114799"/>
                </a:lnTo>
                <a:lnTo>
                  <a:pt x="0" y="1"/>
                </a:lnTo>
                <a:lnTo>
                  <a:pt x="2262981" y="1"/>
                </a:lnTo>
                <a:close/>
              </a:path>
            </a:pathLst>
          </a:custGeom>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142240" tIns="707985" rIns="142241" bIns="142241" numCol="1" spcCol="1270" anchor="ctr" anchorCtr="0">
            <a:noAutofit/>
          </a:bodyPr>
          <a:lstStyle/>
          <a:p>
            <a:pPr marL="0" lvl="0" indent="0" algn="ctr" defTabSz="889000">
              <a:lnSpc>
                <a:spcPct val="90000"/>
              </a:lnSpc>
              <a:spcBef>
                <a:spcPct val="0"/>
              </a:spcBef>
              <a:spcAft>
                <a:spcPct val="35000"/>
              </a:spcAft>
              <a:buNone/>
            </a:pPr>
            <a:r>
              <a:rPr lang="en-GB" sz="2000" kern="1200" dirty="0"/>
              <a:t>Faith schools</a:t>
            </a:r>
            <a:endParaRPr lang="en-US" sz="2000" kern="1200" dirty="0"/>
          </a:p>
        </p:txBody>
      </p:sp>
      <p:sp>
        <p:nvSpPr>
          <p:cNvPr id="10" name="Freeform: Shape 9"/>
          <p:cNvSpPr/>
          <p:nvPr/>
        </p:nvSpPr>
        <p:spPr>
          <a:xfrm>
            <a:off x="3473918" y="3212976"/>
            <a:ext cx="2144844" cy="864095"/>
          </a:xfrm>
          <a:custGeom>
            <a:avLst/>
            <a:gdLst>
              <a:gd name="connsiteX0" fmla="*/ 0 w 2468880"/>
              <a:gd name="connsiteY0" fmla="*/ 188585 h 1131490"/>
              <a:gd name="connsiteX1" fmla="*/ 188585 w 2468880"/>
              <a:gd name="connsiteY1" fmla="*/ 0 h 1131490"/>
              <a:gd name="connsiteX2" fmla="*/ 2280295 w 2468880"/>
              <a:gd name="connsiteY2" fmla="*/ 0 h 1131490"/>
              <a:gd name="connsiteX3" fmla="*/ 2468880 w 2468880"/>
              <a:gd name="connsiteY3" fmla="*/ 188585 h 1131490"/>
              <a:gd name="connsiteX4" fmla="*/ 2468880 w 2468880"/>
              <a:gd name="connsiteY4" fmla="*/ 942905 h 1131490"/>
              <a:gd name="connsiteX5" fmla="*/ 2280295 w 2468880"/>
              <a:gd name="connsiteY5" fmla="*/ 1131490 h 1131490"/>
              <a:gd name="connsiteX6" fmla="*/ 188585 w 2468880"/>
              <a:gd name="connsiteY6" fmla="*/ 1131490 h 1131490"/>
              <a:gd name="connsiteX7" fmla="*/ 0 w 2468880"/>
              <a:gd name="connsiteY7" fmla="*/ 942905 h 1131490"/>
              <a:gd name="connsiteX8" fmla="*/ 0 w 2468880"/>
              <a:gd name="connsiteY8" fmla="*/ 188585 h 11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1131490">
                <a:moveTo>
                  <a:pt x="0" y="188585"/>
                </a:moveTo>
                <a:cubicBezTo>
                  <a:pt x="0" y="84432"/>
                  <a:pt x="84432" y="0"/>
                  <a:pt x="188585" y="0"/>
                </a:cubicBezTo>
                <a:lnTo>
                  <a:pt x="2280295" y="0"/>
                </a:lnTo>
                <a:cubicBezTo>
                  <a:pt x="2384448" y="0"/>
                  <a:pt x="2468880" y="84432"/>
                  <a:pt x="2468880" y="188585"/>
                </a:cubicBezTo>
                <a:lnTo>
                  <a:pt x="2468880" y="942905"/>
                </a:lnTo>
                <a:cubicBezTo>
                  <a:pt x="2468880" y="1047058"/>
                  <a:pt x="2384448" y="1131490"/>
                  <a:pt x="2280295" y="1131490"/>
                </a:cubicBezTo>
                <a:lnTo>
                  <a:pt x="188585" y="1131490"/>
                </a:lnTo>
                <a:cubicBezTo>
                  <a:pt x="84432" y="1131490"/>
                  <a:pt x="0" y="1047058"/>
                  <a:pt x="0" y="942905"/>
                </a:cubicBezTo>
                <a:lnTo>
                  <a:pt x="0" y="188585"/>
                </a:lnTo>
                <a:close/>
              </a:path>
            </a:pathLst>
          </a:custGeom>
        </p:spPr>
        <p:style>
          <a:lnRef idx="2">
            <a:schemeClr val="l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31435" tIns="131435" rIns="131435" bIns="131435" numCol="1" spcCol="1270" anchor="ctr" anchorCtr="0">
            <a:noAutofit/>
          </a:bodyPr>
          <a:lstStyle/>
          <a:p>
            <a:pPr marL="0" lvl="0" indent="0" algn="ctr" defTabSz="889000">
              <a:lnSpc>
                <a:spcPct val="90000"/>
              </a:lnSpc>
              <a:spcBef>
                <a:spcPct val="0"/>
              </a:spcBef>
              <a:spcAft>
                <a:spcPct val="35000"/>
              </a:spcAft>
              <a:buNone/>
            </a:pPr>
            <a:r>
              <a:rPr lang="en-GB" sz="2000" b="1" kern="1200" dirty="0"/>
              <a:t>Schools that work for Everyone</a:t>
            </a:r>
            <a:endParaRPr lang="en-US" sz="2000" b="1" kern="1200" dirty="0"/>
          </a:p>
        </p:txBody>
      </p:sp>
      <p:sp>
        <p:nvSpPr>
          <p:cNvPr id="11" name="TextBox 10"/>
          <p:cNvSpPr txBox="1"/>
          <p:nvPr/>
        </p:nvSpPr>
        <p:spPr>
          <a:xfrm>
            <a:off x="276600" y="5483077"/>
            <a:ext cx="8712968" cy="707886"/>
          </a:xfrm>
          <a:prstGeom prst="rect">
            <a:avLst/>
          </a:prstGeom>
          <a:noFill/>
        </p:spPr>
        <p:txBody>
          <a:bodyPr wrap="square" rtlCol="0">
            <a:spAutoFit/>
          </a:bodyPr>
          <a:lstStyle/>
          <a:p>
            <a:pPr algn="ctr"/>
            <a:r>
              <a:rPr lang="en-GB" sz="2000" b="1" dirty="0"/>
              <a:t>These are institutions which are not currently incentivised or actively prohibited by current regulations to create new school places or improve existing schools</a:t>
            </a:r>
            <a:endParaRPr lang="en-US" sz="2000" b="1" dirty="0"/>
          </a:p>
        </p:txBody>
      </p:sp>
      <p:sp>
        <p:nvSpPr>
          <p:cNvPr id="12" name="TextBox 11"/>
          <p:cNvSpPr txBox="1"/>
          <p:nvPr/>
        </p:nvSpPr>
        <p:spPr>
          <a:xfrm>
            <a:off x="971600" y="1556792"/>
            <a:ext cx="7113276" cy="400110"/>
          </a:xfrm>
          <a:prstGeom prst="rect">
            <a:avLst/>
          </a:prstGeom>
          <a:noFill/>
        </p:spPr>
        <p:txBody>
          <a:bodyPr wrap="square" rtlCol="0">
            <a:spAutoFit/>
          </a:bodyPr>
          <a:lstStyle/>
          <a:p>
            <a:pPr algn="ctr"/>
            <a:r>
              <a:rPr lang="en-GB" sz="2000" b="1" dirty="0"/>
              <a:t>All proposals have checks and balances built into the proposals</a:t>
            </a:r>
            <a:endParaRPr lang="en-US" sz="2000" b="1" dirty="0"/>
          </a:p>
        </p:txBody>
      </p:sp>
    </p:spTree>
    <p:extLst>
      <p:ext uri="{BB962C8B-B14F-4D97-AF65-F5344CB8AC3E}">
        <p14:creationId xmlns:p14="http://schemas.microsoft.com/office/powerpoint/2010/main" val="112834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J:\SETTINGS\MailArchive\IMG_9525LR-1024x682.jpg"/>
          <p:cNvPicPr>
            <a:picLocks noChangeAspect="1" noChangeArrowheads="1"/>
          </p:cNvPicPr>
          <p:nvPr/>
        </p:nvPicPr>
        <p:blipFill>
          <a:blip r:embed="rId3" cstate="print"/>
          <a:srcRect/>
          <a:stretch>
            <a:fillRect/>
          </a:stretch>
        </p:blipFill>
        <p:spPr bwMode="auto">
          <a:xfrm>
            <a:off x="-468561" y="0"/>
            <a:ext cx="10297055" cy="6858000"/>
          </a:xfrm>
          <a:prstGeom prst="rect">
            <a:avLst/>
          </a:prstGeom>
          <a:noFill/>
        </p:spPr>
      </p:pic>
      <p:sp>
        <p:nvSpPr>
          <p:cNvPr id="8" name="Title 7"/>
          <p:cNvSpPr>
            <a:spLocks noGrp="1"/>
          </p:cNvSpPr>
          <p:nvPr>
            <p:ph type="title"/>
          </p:nvPr>
        </p:nvSpPr>
        <p:spPr>
          <a:xfrm>
            <a:off x="827584" y="5589240"/>
            <a:ext cx="7884368" cy="720080"/>
          </a:xfrm>
          <a:solidFill>
            <a:schemeClr val="bg1"/>
          </a:solidFill>
          <a:ln>
            <a:solidFill>
              <a:schemeClr val="tx1"/>
            </a:solidFill>
          </a:ln>
        </p:spPr>
        <p:txBody>
          <a:bodyPr>
            <a:normAutofit fontScale="90000"/>
          </a:bodyPr>
          <a:lstStyle/>
          <a:p>
            <a:r>
              <a:rPr lang="en-GB" dirty="0"/>
              <a:t>We need to hear your views…..</a:t>
            </a:r>
          </a:p>
        </p:txBody>
      </p:sp>
    </p:spTree>
    <p:extLst>
      <p:ext uri="{BB962C8B-B14F-4D97-AF65-F5344CB8AC3E}">
        <p14:creationId xmlns:p14="http://schemas.microsoft.com/office/powerpoint/2010/main" val="1144230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i="1" dirty="0"/>
              <a:t>‘Independent schools directly assisting the state-funded sector, through creating more good places, and giving more choice and control for parents.’</a:t>
            </a:r>
            <a:endParaRPr lang="en-US" sz="2400" b="1" i="1" dirty="0"/>
          </a:p>
        </p:txBody>
      </p:sp>
      <p:sp>
        <p:nvSpPr>
          <p:cNvPr id="3" name="Content Placeholder 2"/>
          <p:cNvSpPr>
            <a:spLocks noGrp="1"/>
          </p:cNvSpPr>
          <p:nvPr>
            <p:ph idx="1"/>
          </p:nvPr>
        </p:nvSpPr>
        <p:spPr/>
        <p:txBody>
          <a:bodyPr>
            <a:normAutofit fontScale="32500" lnSpcReduction="20000"/>
          </a:bodyPr>
          <a:lstStyle/>
          <a:p>
            <a:endParaRPr lang="en-US" dirty="0"/>
          </a:p>
          <a:p>
            <a:r>
              <a:rPr lang="en-GB" sz="5500" dirty="0"/>
              <a:t>Currently independent schools educate an estimated 425,000 pupils aged 5-15 outside the state system, paid for privately. </a:t>
            </a:r>
          </a:p>
          <a:p>
            <a:r>
              <a:rPr lang="en-GB" sz="5500" dirty="0"/>
              <a:t>Outcomes and progression rates into higher education are higher than state sector.</a:t>
            </a:r>
          </a:p>
          <a:p>
            <a:r>
              <a:rPr lang="en-GB" sz="5500" dirty="0"/>
              <a:t>Schools with charitable status must demonstrate that they meet Charity Commission ‘public benefit’ rules – that is to say they benefit a reasonably wide section of the public rather than a narrow group of individuals. The most common way in which this is done is through the use of funds to give bursaries and fee discounts.  This is currently discharged through – </a:t>
            </a:r>
          </a:p>
          <a:p>
            <a:pPr marL="0" indent="0">
              <a:buNone/>
            </a:pPr>
            <a:endParaRPr lang="en-US" sz="5500" dirty="0"/>
          </a:p>
          <a:p>
            <a:pPr lvl="1"/>
            <a:r>
              <a:rPr lang="en-GB" sz="5500" dirty="0"/>
              <a:t>Partnership arrangements with state schools (1,112 of the 1,157 Independent Schools Council schools). </a:t>
            </a:r>
          </a:p>
          <a:p>
            <a:pPr lvl="1"/>
            <a:r>
              <a:rPr lang="en-GB" sz="5500" dirty="0"/>
              <a:t>Sponsoring or co-sponsoring an academy or setting up a free school  - only 8 independent schools already sponsor 11 academies. </a:t>
            </a:r>
          </a:p>
          <a:p>
            <a:endParaRPr lang="en-GB" sz="6200" dirty="0"/>
          </a:p>
          <a:p>
            <a:r>
              <a:rPr lang="en-GB" sz="5500" dirty="0"/>
              <a:t>Expectation they assist the state-funded sector more directly, without necessarily spending more money, by building capacity in the sector through more good places and choice and control for parents. </a:t>
            </a:r>
            <a:endParaRPr lang="en-US" sz="5500" dirty="0"/>
          </a:p>
        </p:txBody>
      </p:sp>
    </p:spTree>
    <p:extLst>
      <p:ext uri="{BB962C8B-B14F-4D97-AF65-F5344CB8AC3E}">
        <p14:creationId xmlns:p14="http://schemas.microsoft.com/office/powerpoint/2010/main" val="239796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9512" y="1772816"/>
            <a:ext cx="4202112" cy="47419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kern="0" dirty="0"/>
              <a:t>The eight Regional Schools Commissioners (RSCs) came into post in September 2014 and report to the National Schools Commissioner (Sir David Carter)</a:t>
            </a:r>
          </a:p>
          <a:p>
            <a:pPr marL="0" indent="0" algn="ctr">
              <a:buNone/>
            </a:pPr>
            <a:endParaRPr lang="en-GB" sz="1200" kern="0" dirty="0"/>
          </a:p>
          <a:p>
            <a:pPr marL="0" indent="0" eaLnBrk="0" fontAlgn="base" hangingPunct="0">
              <a:spcBef>
                <a:spcPts val="0"/>
              </a:spcBef>
              <a:spcAft>
                <a:spcPts val="1800"/>
              </a:spcAft>
              <a:buNone/>
            </a:pPr>
            <a:r>
              <a:rPr lang="en-GB" sz="1200" dirty="0"/>
              <a:t>RSCs take decisions regarding academies on behalf of the Secretary of State. The Secretary of State remains responsible for the academy system and will hold RSCs to account for the performance of academies in their region.</a:t>
            </a:r>
          </a:p>
          <a:p>
            <a:pPr marL="0" indent="0">
              <a:buNone/>
            </a:pPr>
            <a:r>
              <a:rPr lang="en-GB" sz="1200" dirty="0"/>
              <a:t>RSCs provide expertise and local knowledge for the management of the academy system: </a:t>
            </a:r>
          </a:p>
          <a:p>
            <a:pPr marL="0" indent="0">
              <a:buNone/>
            </a:pPr>
            <a:endParaRPr lang="en-GB" sz="1200" dirty="0"/>
          </a:p>
          <a:p>
            <a:pPr marL="0" lvl="0" indent="0" eaLnBrk="0" fontAlgn="base" hangingPunct="0">
              <a:spcBef>
                <a:spcPts val="0"/>
              </a:spcBef>
              <a:spcAft>
                <a:spcPts val="1800"/>
              </a:spcAft>
              <a:buNone/>
            </a:pPr>
            <a:r>
              <a:rPr lang="en-GB" sz="1200" kern="0" dirty="0"/>
              <a:t>Develop </a:t>
            </a:r>
            <a:r>
              <a:rPr lang="en-GB" sz="1200" b="1" kern="0" dirty="0"/>
              <a:t>school autonomy.</a:t>
            </a:r>
          </a:p>
          <a:p>
            <a:pPr marL="0" lvl="0" indent="0" eaLnBrk="0" fontAlgn="base" hangingPunct="0">
              <a:spcBef>
                <a:spcPts val="0"/>
              </a:spcBef>
              <a:spcAft>
                <a:spcPts val="1800"/>
              </a:spcAft>
              <a:buNone/>
            </a:pPr>
            <a:r>
              <a:rPr lang="en-GB" sz="1200" kern="0" dirty="0"/>
              <a:t>Give </a:t>
            </a:r>
            <a:r>
              <a:rPr lang="en-GB" sz="1200" b="1" kern="0" dirty="0"/>
              <a:t>system leaders greater influence</a:t>
            </a:r>
            <a:r>
              <a:rPr lang="en-GB" sz="1200" kern="0" dirty="0"/>
              <a:t> over the direction of the academies system.</a:t>
            </a:r>
          </a:p>
          <a:p>
            <a:pPr marL="0" lvl="0" indent="0" eaLnBrk="0" fontAlgn="base" hangingPunct="0">
              <a:spcBef>
                <a:spcPts val="0"/>
              </a:spcBef>
              <a:spcAft>
                <a:spcPts val="1800"/>
              </a:spcAft>
              <a:buNone/>
            </a:pPr>
            <a:r>
              <a:rPr lang="en-GB" sz="1200" b="1" kern="0" dirty="0"/>
              <a:t>Regional decisions, centrally supported </a:t>
            </a:r>
            <a:r>
              <a:rPr lang="en-GB" sz="1200" kern="0" dirty="0"/>
              <a:t>– Supported by their Headteacher Boards, RSCs bring </a:t>
            </a:r>
            <a:r>
              <a:rPr lang="en-GB" sz="1200" b="1" kern="0" dirty="0"/>
              <a:t>decision-making closer to schools </a:t>
            </a:r>
            <a:r>
              <a:rPr lang="en-GB" sz="1200" kern="0" dirty="0"/>
              <a:t>by adding greater local/regional knowledge and context.</a:t>
            </a:r>
          </a:p>
          <a:p>
            <a:pPr marL="0" lvl="0" indent="0" eaLnBrk="0" fontAlgn="base" hangingPunct="0">
              <a:spcBef>
                <a:spcPts val="0"/>
              </a:spcBef>
              <a:spcAft>
                <a:spcPts val="1800"/>
              </a:spcAft>
              <a:buNone/>
            </a:pPr>
            <a:r>
              <a:rPr lang="en-GB" sz="1200" b="1" kern="0" dirty="0"/>
              <a:t>Create an evolving system </a:t>
            </a:r>
            <a:r>
              <a:rPr lang="en-GB" sz="1200" kern="0" dirty="0"/>
              <a:t>– allowing flexibility for the system to continue to evolve as the number of academies and free schools grow.</a:t>
            </a:r>
          </a:p>
          <a:p>
            <a:pPr marL="0" indent="0">
              <a:buNone/>
            </a:pPr>
            <a:endParaRPr lang="en-GB" sz="1400" dirty="0"/>
          </a:p>
        </p:txBody>
      </p:sp>
      <p:sp>
        <p:nvSpPr>
          <p:cNvPr id="6" name="Flowchart: Process 5"/>
          <p:cNvSpPr/>
          <p:nvPr/>
        </p:nvSpPr>
        <p:spPr>
          <a:xfrm>
            <a:off x="4556197" y="3573016"/>
            <a:ext cx="937835" cy="791277"/>
          </a:xfrm>
          <a:prstGeom prst="flowChartProces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018" t="24040" r="38618" b="21820"/>
          <a:stretch/>
        </p:blipFill>
        <p:spPr bwMode="auto">
          <a:xfrm>
            <a:off x="4873065" y="1288620"/>
            <a:ext cx="3906981" cy="55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pPr algn="l"/>
            <a:r>
              <a:rPr lang="en-GB" b="1" dirty="0"/>
              <a:t>      Why RSCs?</a:t>
            </a:r>
          </a:p>
        </p:txBody>
      </p:sp>
    </p:spTree>
    <p:extLst>
      <p:ext uri="{BB962C8B-B14F-4D97-AF65-F5344CB8AC3E}">
        <p14:creationId xmlns:p14="http://schemas.microsoft.com/office/powerpoint/2010/main" val="2309600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b="1" dirty="0"/>
              <a:t>Independent schools - Proposal</a:t>
            </a:r>
            <a:endParaRPr lang="en-US" b="1" dirty="0"/>
          </a:p>
        </p:txBody>
      </p:sp>
      <p:sp>
        <p:nvSpPr>
          <p:cNvPr id="3" name="Content Placeholder 2"/>
          <p:cNvSpPr>
            <a:spLocks noGrp="1"/>
          </p:cNvSpPr>
          <p:nvPr>
            <p:ph idx="1"/>
          </p:nvPr>
        </p:nvSpPr>
        <p:spPr/>
        <p:txBody>
          <a:bodyPr>
            <a:normAutofit fontScale="85000" lnSpcReduction="10000"/>
          </a:bodyPr>
          <a:lstStyle/>
          <a:p>
            <a:endParaRPr lang="en-US" dirty="0"/>
          </a:p>
          <a:p>
            <a:pPr marL="0" indent="0">
              <a:buNone/>
            </a:pPr>
            <a:r>
              <a:rPr lang="en-GB" dirty="0"/>
              <a:t>For independent schools with the capacity and capability should meet one of two expectations in recognition of the benefits of their charitable status: </a:t>
            </a:r>
          </a:p>
          <a:p>
            <a:pPr marL="0" indent="0">
              <a:buNone/>
            </a:pPr>
            <a:endParaRPr lang="en-GB" dirty="0"/>
          </a:p>
          <a:p>
            <a:pPr marL="914400" lvl="1" indent="-514350">
              <a:buFont typeface="+mj-lt"/>
              <a:buAutoNum type="arabicPeriod"/>
            </a:pPr>
            <a:r>
              <a:rPr lang="en-GB" dirty="0"/>
              <a:t>To sponsor academies or set up a new free school in the state sector – expectation any school would be good or outstanding within a certain number of years </a:t>
            </a:r>
          </a:p>
          <a:p>
            <a:pPr marL="400050" lvl="1" indent="0">
              <a:buNone/>
            </a:pPr>
            <a:endParaRPr lang="en-GB" dirty="0"/>
          </a:p>
          <a:p>
            <a:pPr marL="914400" lvl="1" indent="-514350">
              <a:buFont typeface="+mj-lt"/>
              <a:buAutoNum type="arabicPeriod" startAt="2"/>
            </a:pPr>
            <a:r>
              <a:rPr lang="en-GB" dirty="0"/>
              <a:t>Increased proportion of places as fully funded bursaries to those who are insufficiently wealthy to pay fees. </a:t>
            </a:r>
          </a:p>
          <a:p>
            <a:endParaRPr lang="en-US" dirty="0"/>
          </a:p>
        </p:txBody>
      </p:sp>
    </p:spTree>
    <p:extLst>
      <p:ext uri="{BB962C8B-B14F-4D97-AF65-F5344CB8AC3E}">
        <p14:creationId xmlns:p14="http://schemas.microsoft.com/office/powerpoint/2010/main" val="324353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b="1" dirty="0"/>
              <a:t>Independent schools - Proposal</a:t>
            </a:r>
            <a:endParaRPr lang="en-US" b="1" dirty="0"/>
          </a:p>
        </p:txBody>
      </p:sp>
      <p:sp>
        <p:nvSpPr>
          <p:cNvPr id="3" name="Content Placeholder 2"/>
          <p:cNvSpPr>
            <a:spLocks noGrp="1"/>
          </p:cNvSpPr>
          <p:nvPr>
            <p:ph idx="1"/>
          </p:nvPr>
        </p:nvSpPr>
        <p:spPr/>
        <p:txBody>
          <a:bodyPr>
            <a:normAutofit fontScale="62500" lnSpcReduction="20000"/>
          </a:bodyPr>
          <a:lstStyle/>
          <a:p>
            <a:pPr marL="0" indent="0">
              <a:buNone/>
            </a:pPr>
            <a:endParaRPr lang="en-GB" dirty="0"/>
          </a:p>
          <a:p>
            <a:pPr marL="0" indent="0">
              <a:buNone/>
            </a:pPr>
            <a:r>
              <a:rPr lang="en-GB" dirty="0"/>
              <a:t>Smaller independent schools are unlikely to have the capacity and capability to take on full sponsorship. </a:t>
            </a:r>
          </a:p>
          <a:p>
            <a:pPr marL="0" indent="0">
              <a:buNone/>
            </a:pPr>
            <a:endParaRPr lang="en-GB" dirty="0"/>
          </a:p>
          <a:p>
            <a:pPr marL="0" indent="0">
              <a:buNone/>
            </a:pPr>
            <a:r>
              <a:rPr lang="en-GB" dirty="0"/>
              <a:t>We will ask these schools to fulfil one or more of the following: </a:t>
            </a:r>
          </a:p>
          <a:p>
            <a:pPr lvl="1"/>
            <a:r>
              <a:rPr lang="en-GB" dirty="0"/>
              <a:t>Provide direct school-to-school support with state schools. </a:t>
            </a:r>
          </a:p>
          <a:p>
            <a:pPr lvl="1"/>
            <a:r>
              <a:rPr lang="en-GB" dirty="0"/>
              <a:t>Support teaching in minority subjects;</a:t>
            </a:r>
          </a:p>
          <a:p>
            <a:pPr lvl="1"/>
            <a:r>
              <a:rPr lang="en-GB" dirty="0"/>
              <a:t>Senior leaders become directors of multi-academy trusts, to give strategic steer / leadership and staff to be governors; </a:t>
            </a:r>
          </a:p>
          <a:p>
            <a:pPr lvl="1"/>
            <a:r>
              <a:rPr lang="en-GB" dirty="0"/>
              <a:t>Provide greater expertise and access to facilities</a:t>
            </a:r>
          </a:p>
          <a:p>
            <a:pPr lvl="1"/>
            <a:r>
              <a:rPr lang="en-GB" dirty="0"/>
              <a:t>Provide sixth-form scholarships to a proportion of pupils in each year 11 at a local school; assisting with their teaching; or helping them with university applications. </a:t>
            </a:r>
          </a:p>
          <a:p>
            <a:endParaRPr lang="en-US" dirty="0"/>
          </a:p>
          <a:p>
            <a:pPr marL="0" indent="0">
              <a:buNone/>
            </a:pPr>
            <a:r>
              <a:rPr lang="en-US" dirty="0"/>
              <a:t>Schools that do not meet these expectations will no longer qualify for charitable status.  </a:t>
            </a:r>
          </a:p>
        </p:txBody>
      </p:sp>
    </p:spTree>
    <p:extLst>
      <p:ext uri="{BB962C8B-B14F-4D97-AF65-F5344CB8AC3E}">
        <p14:creationId xmlns:p14="http://schemas.microsoft.com/office/powerpoint/2010/main" val="154361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i="1" dirty="0"/>
              <a:t>‘Faith schools delivering more good school places, while meeting strengthened safeguards on inclusivity’</a:t>
            </a:r>
            <a:endParaRPr lang="en-US" sz="2400" b="1" i="1" dirty="0"/>
          </a:p>
        </p:txBody>
      </p:sp>
      <p:sp>
        <p:nvSpPr>
          <p:cNvPr id="3" name="Content Placeholder 2"/>
          <p:cNvSpPr>
            <a:spLocks noGrp="1"/>
          </p:cNvSpPr>
          <p:nvPr>
            <p:ph idx="1"/>
          </p:nvPr>
        </p:nvSpPr>
        <p:spPr>
          <a:xfrm>
            <a:off x="457200" y="1711349"/>
            <a:ext cx="8229600" cy="4525963"/>
          </a:xfrm>
        </p:spPr>
        <p:txBody>
          <a:bodyPr>
            <a:normAutofit fontScale="47500" lnSpcReduction="20000"/>
          </a:bodyPr>
          <a:lstStyle/>
          <a:p>
            <a:r>
              <a:rPr lang="en-GB" sz="4000" dirty="0"/>
              <a:t>Faith schools make up a third of all schools in England.  The large majority of faith schools are either Church of England schools (67%) or Catholic schools (29%). In all cases, faith schools are more likely to be good or outstanding as compared to non-faith schools (89% as compared to 86% at primary; 81% as compared to 75% at secondary).</a:t>
            </a:r>
          </a:p>
          <a:p>
            <a:endParaRPr lang="en-US" sz="4000" dirty="0"/>
          </a:p>
          <a:p>
            <a:r>
              <a:rPr lang="en-GB" sz="4000" dirty="0"/>
              <a:t>Faith designated schools and academies are allowed to prioritise children of their faith when they are over-subscribed. </a:t>
            </a:r>
          </a:p>
          <a:p>
            <a:endParaRPr lang="en-GB" sz="4000" dirty="0"/>
          </a:p>
          <a:p>
            <a:r>
              <a:rPr lang="en-GB" sz="4000" dirty="0"/>
              <a:t>The government currently applies a 50% cap on the number of children admitted by faith for oversubscribed new free schools, in order to foster inclusivity. However, the evidence suggests that this rule does not achieve inclusivity and in fact prevents some high-performing faith schools from expanding or establishing new schools. </a:t>
            </a:r>
          </a:p>
          <a:p>
            <a:endParaRPr lang="en-GB" sz="4000" dirty="0"/>
          </a:p>
          <a:p>
            <a:r>
              <a:rPr lang="en-GB" sz="4000" dirty="0"/>
              <a:t>We want to deliver real inclusivity in schools, while increasing the number of good school places, including at new faith schools. </a:t>
            </a:r>
          </a:p>
          <a:p>
            <a:endParaRPr lang="en-US" dirty="0"/>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230440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b="1" dirty="0"/>
              <a:t>Faith schools – </a:t>
            </a:r>
            <a:br>
              <a:rPr lang="en-GB" b="1" dirty="0"/>
            </a:br>
            <a:r>
              <a:rPr lang="en-GB" b="1" dirty="0"/>
              <a:t>Removal of 50% rule</a:t>
            </a:r>
            <a:endParaRPr lang="en-US" b="1" dirty="0"/>
          </a:p>
        </p:txBody>
      </p:sp>
      <p:sp>
        <p:nvSpPr>
          <p:cNvPr id="3" name="Content Placeholder 2"/>
          <p:cNvSpPr>
            <a:spLocks noGrp="1"/>
          </p:cNvSpPr>
          <p:nvPr>
            <p:ph idx="1"/>
          </p:nvPr>
        </p:nvSpPr>
        <p:spPr>
          <a:xfrm>
            <a:off x="457200" y="1600200"/>
            <a:ext cx="8229600" cy="5141168"/>
          </a:xfrm>
        </p:spPr>
        <p:txBody>
          <a:bodyPr>
            <a:normAutofit fontScale="40000" lnSpcReduction="20000"/>
          </a:bodyPr>
          <a:lstStyle/>
          <a:p>
            <a:endParaRPr lang="en-US" sz="2800" dirty="0"/>
          </a:p>
          <a:p>
            <a:pPr marL="0" indent="0">
              <a:buNone/>
            </a:pPr>
            <a:r>
              <a:rPr lang="en-GB" sz="4300" dirty="0"/>
              <a:t>In place of the 50% rule, it is proposed the following requirements for new faith schools: </a:t>
            </a:r>
          </a:p>
          <a:p>
            <a:r>
              <a:rPr lang="en-GB" sz="4300" dirty="0"/>
              <a:t>Prove that there is demand for school places from parents of other faiths. </a:t>
            </a:r>
          </a:p>
          <a:p>
            <a:r>
              <a:rPr lang="en-GB" sz="4300" dirty="0"/>
              <a:t>Establish twinning arrangements with other schools not of their faith. </a:t>
            </a:r>
          </a:p>
          <a:p>
            <a:r>
              <a:rPr lang="en-GB" sz="4300" dirty="0"/>
              <a:t>Setting up mixed-faith multi-academy trusts, including becoming a sponsor for underperforming non-faith schools.</a:t>
            </a:r>
          </a:p>
          <a:p>
            <a:r>
              <a:rPr lang="en-GB" sz="4300" dirty="0"/>
              <a:t>Placing an independent member or director who is of a different faith or no faith at all on the governing body of new faith free schools. </a:t>
            </a:r>
          </a:p>
          <a:p>
            <a:r>
              <a:rPr lang="en-GB" sz="4300" dirty="0"/>
              <a:t>Strengthened intervention powers where schools do not meet our expectations, including in relation to uniform policy, food policy and curriculum.</a:t>
            </a:r>
          </a:p>
          <a:p>
            <a:pPr marL="0" lvl="1" indent="0">
              <a:buNone/>
            </a:pPr>
            <a:endParaRPr lang="en-GB" sz="4300" dirty="0"/>
          </a:p>
          <a:p>
            <a:pPr marL="0" indent="0">
              <a:buNone/>
            </a:pPr>
            <a:r>
              <a:rPr lang="en-GB" sz="4300" dirty="0"/>
              <a:t>Closer monitoring of these requirements would be through regular visits from DfE education advisers in the first two years of the school’s operation in the run up to their first Ofsted inspection. Existing funding arrangements and Ofsted requirements remain in place including </a:t>
            </a:r>
          </a:p>
          <a:p>
            <a:r>
              <a:rPr lang="en-GB" sz="4300" dirty="0"/>
              <a:t>actively promote the fundamental British values of democracy </a:t>
            </a:r>
          </a:p>
          <a:p>
            <a:r>
              <a:rPr lang="en-GB" sz="4300" dirty="0"/>
              <a:t>tolerance of those with different faiths and beliefs. </a:t>
            </a:r>
          </a:p>
          <a:p>
            <a:endParaRPr lang="en-GB" sz="4300" dirty="0"/>
          </a:p>
          <a:p>
            <a:pPr marL="0" indent="0">
              <a:buNone/>
            </a:pPr>
            <a:r>
              <a:rPr lang="en-GB" sz="4300" dirty="0"/>
              <a:t>Schools that do not meet these requirements would lose the right to admit on the basis of faith and become a non-faith school. </a:t>
            </a:r>
            <a:endParaRPr lang="en-GB" sz="3700" dirty="0"/>
          </a:p>
          <a:p>
            <a:endParaRPr lang="en-US" dirty="0"/>
          </a:p>
        </p:txBody>
      </p:sp>
    </p:spTree>
    <p:extLst>
      <p:ext uri="{BB962C8B-B14F-4D97-AF65-F5344CB8AC3E}">
        <p14:creationId xmlns:p14="http://schemas.microsoft.com/office/powerpoint/2010/main" val="22532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Independent and Faith Schools Proposals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8106"/>
          <a:stretch/>
        </p:blipFill>
        <p:spPr>
          <a:xfrm>
            <a:off x="158388" y="1772816"/>
            <a:ext cx="4125580" cy="3024336"/>
          </a:xfrm>
        </p:spPr>
      </p:pic>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772816"/>
            <a:ext cx="4536504" cy="3024336"/>
          </a:xfrm>
          <a:prstGeom prst="rect">
            <a:avLst/>
          </a:prstGeom>
        </p:spPr>
      </p:pic>
      <p:sp>
        <p:nvSpPr>
          <p:cNvPr id="3" name="TextBox 2"/>
          <p:cNvSpPr txBox="1"/>
          <p:nvPr/>
        </p:nvSpPr>
        <p:spPr>
          <a:xfrm>
            <a:off x="1763688" y="5152330"/>
            <a:ext cx="6696744" cy="769441"/>
          </a:xfrm>
          <a:prstGeom prst="rect">
            <a:avLst/>
          </a:prstGeom>
          <a:noFill/>
        </p:spPr>
        <p:txBody>
          <a:bodyPr wrap="square" rtlCol="0">
            <a:spAutoFit/>
          </a:bodyPr>
          <a:lstStyle/>
          <a:p>
            <a:r>
              <a:rPr lang="en-GB" sz="4400" b="1" dirty="0"/>
              <a:t>Discussion and Feedback</a:t>
            </a:r>
            <a:endParaRPr lang="en-US" sz="4400" dirty="0"/>
          </a:p>
        </p:txBody>
      </p:sp>
    </p:spTree>
    <p:extLst>
      <p:ext uri="{BB962C8B-B14F-4D97-AF65-F5344CB8AC3E}">
        <p14:creationId xmlns:p14="http://schemas.microsoft.com/office/powerpoint/2010/main" val="3714516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i="1" dirty="0"/>
              <a:t>‘Universities playing a direct role in improving school quality and pupil attainment’</a:t>
            </a:r>
            <a:endParaRPr lang="en-US" sz="2800" b="1" i="1" dirty="0"/>
          </a:p>
        </p:txBody>
      </p:sp>
      <p:sp>
        <p:nvSpPr>
          <p:cNvPr id="3" name="Content Placeholder 2"/>
          <p:cNvSpPr>
            <a:spLocks noGrp="1"/>
          </p:cNvSpPr>
          <p:nvPr>
            <p:ph idx="1"/>
          </p:nvPr>
        </p:nvSpPr>
        <p:spPr/>
        <p:txBody>
          <a:bodyPr>
            <a:normAutofit fontScale="77500" lnSpcReduction="20000"/>
          </a:bodyPr>
          <a:lstStyle/>
          <a:p>
            <a:endParaRPr lang="en-US" dirty="0"/>
          </a:p>
          <a:p>
            <a:r>
              <a:rPr lang="en-GB" dirty="0"/>
              <a:t>Britain has some of the best higher education institutions in the world with four of the top ten in the world.  They have considerable academic expertise, and teaching resource. </a:t>
            </a:r>
          </a:p>
          <a:p>
            <a:endParaRPr lang="en-GB" dirty="0"/>
          </a:p>
          <a:p>
            <a:r>
              <a:rPr lang="en-GB" dirty="0"/>
              <a:t>Universities are often criticised for charging higher tuition fees without widening access to lower income students, but they have little direct control over the main driver of better access: students’ school-level attainment. </a:t>
            </a:r>
          </a:p>
          <a:p>
            <a:endParaRPr lang="en-GB" dirty="0"/>
          </a:p>
          <a:p>
            <a:r>
              <a:rPr lang="en-GB" dirty="0"/>
              <a:t>It is strongly in universities’ interests to improve attainment at schools - prior attainment of pupils is the overriding factor in predicting access to university. </a:t>
            </a:r>
          </a:p>
          <a:p>
            <a:endParaRPr lang="en-GB" dirty="0"/>
          </a:p>
          <a:p>
            <a:endParaRPr lang="en-GB" dirty="0"/>
          </a:p>
          <a:p>
            <a:endParaRPr lang="en-US" dirty="0"/>
          </a:p>
          <a:p>
            <a:endParaRPr lang="en-GB" dirty="0"/>
          </a:p>
          <a:p>
            <a:endParaRPr lang="en-US" dirty="0"/>
          </a:p>
        </p:txBody>
      </p:sp>
    </p:spTree>
    <p:extLst>
      <p:ext uri="{BB962C8B-B14F-4D97-AF65-F5344CB8AC3E}">
        <p14:creationId xmlns:p14="http://schemas.microsoft.com/office/powerpoint/2010/main" val="158737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b="1" dirty="0"/>
              <a:t>Universities - Proposals</a:t>
            </a:r>
            <a:endParaRPr lang="en-US" b="1" dirty="0"/>
          </a:p>
        </p:txBody>
      </p:sp>
      <p:sp>
        <p:nvSpPr>
          <p:cNvPr id="3" name="Content Placeholder 2"/>
          <p:cNvSpPr>
            <a:spLocks noGrp="1"/>
          </p:cNvSpPr>
          <p:nvPr>
            <p:ph idx="1"/>
          </p:nvPr>
        </p:nvSpPr>
        <p:spPr/>
        <p:txBody>
          <a:bodyPr>
            <a:normAutofit fontScale="55000" lnSpcReduction="20000"/>
          </a:bodyPr>
          <a:lstStyle/>
          <a:p>
            <a:endParaRPr lang="en-US" dirty="0"/>
          </a:p>
          <a:p>
            <a:r>
              <a:rPr lang="en-GB" dirty="0"/>
              <a:t>It is proposed that higher education institutions will be required to meet the following requirements as a condition of charging higher fees: </a:t>
            </a:r>
          </a:p>
          <a:p>
            <a:pPr lvl="1"/>
            <a:r>
              <a:rPr lang="en-GB" dirty="0"/>
              <a:t>Establish a new school in the state system, of which the capital and revenue costs will be met by the government, or; </a:t>
            </a:r>
          </a:p>
          <a:p>
            <a:pPr lvl="1"/>
            <a:r>
              <a:rPr lang="en-GB" dirty="0"/>
              <a:t>Sponsor an academy in the state system. </a:t>
            </a:r>
            <a:endParaRPr lang="en-US" dirty="0"/>
          </a:p>
          <a:p>
            <a:endParaRPr lang="en-GB" dirty="0"/>
          </a:p>
          <a:p>
            <a:r>
              <a:rPr lang="en-GB" dirty="0"/>
              <a:t>In both cases, there would be an expectation this school would be good or outstanding within a certain number of years, and over time we would expect universities to extend this partnership with the schools sector, to charge the higher rate of fees</a:t>
            </a:r>
          </a:p>
          <a:p>
            <a:endParaRPr lang="en-GB" dirty="0"/>
          </a:p>
          <a:p>
            <a:r>
              <a:rPr lang="en-GB" dirty="0"/>
              <a:t>In addition to, but not instead of, the above requirements, universities could consider: </a:t>
            </a:r>
          </a:p>
          <a:p>
            <a:pPr lvl="1"/>
            <a:r>
              <a:rPr lang="en-GB" dirty="0"/>
              <a:t>supporting schools through being a member of the governing body or academy trust board; </a:t>
            </a:r>
          </a:p>
          <a:p>
            <a:pPr lvl="1"/>
            <a:r>
              <a:rPr lang="en-GB" dirty="0"/>
              <a:t>assisting with curriculum design, mentoring of school pupils, and other educational support; and </a:t>
            </a:r>
          </a:p>
          <a:p>
            <a:pPr lvl="1"/>
            <a:r>
              <a:rPr lang="en-GB" dirty="0"/>
              <a:t>provision of human resources, teaching capacity (for example in A-level STEM subjects), and finance support. </a:t>
            </a:r>
          </a:p>
          <a:p>
            <a:endParaRPr lang="en-US" dirty="0"/>
          </a:p>
        </p:txBody>
      </p:sp>
    </p:spTree>
    <p:extLst>
      <p:ext uri="{BB962C8B-B14F-4D97-AF65-F5344CB8AC3E}">
        <p14:creationId xmlns:p14="http://schemas.microsoft.com/office/powerpoint/2010/main" val="22951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400" b="1" i="1" dirty="0"/>
              <a:t>‘Selective schools providing more school places, and ensuring that they are open to children from all backgrounds’</a:t>
            </a:r>
            <a:endParaRPr lang="en-US" sz="2400" b="1" i="1" dirty="0"/>
          </a:p>
        </p:txBody>
      </p:sp>
      <p:sp>
        <p:nvSpPr>
          <p:cNvPr id="3" name="Content Placeholder 2"/>
          <p:cNvSpPr>
            <a:spLocks noGrp="1"/>
          </p:cNvSpPr>
          <p:nvPr>
            <p:ph idx="1"/>
          </p:nvPr>
        </p:nvSpPr>
        <p:spPr>
          <a:xfrm>
            <a:off x="457200" y="1556792"/>
            <a:ext cx="8229600" cy="4853136"/>
          </a:xfrm>
        </p:spPr>
        <p:txBody>
          <a:bodyPr>
            <a:normAutofit fontScale="25000" lnSpcReduction="20000"/>
          </a:bodyPr>
          <a:lstStyle/>
          <a:p>
            <a:r>
              <a:rPr lang="en-GB" sz="6000" dirty="0"/>
              <a:t>163 existing grammar schools in England, educating around 166,000 students (around 5% of state secondary pupils). No new grammar schools have been allowed since the 1998. </a:t>
            </a:r>
          </a:p>
          <a:p>
            <a:endParaRPr lang="en-GB" sz="6000" dirty="0"/>
          </a:p>
          <a:p>
            <a:r>
              <a:rPr lang="en-GB" sz="6000" dirty="0"/>
              <a:t>99% of selective schools are good or outstanding. </a:t>
            </a:r>
          </a:p>
          <a:p>
            <a:endParaRPr lang="en-GB" sz="6000" dirty="0"/>
          </a:p>
          <a:p>
            <a:r>
              <a:rPr lang="en-GB" sz="6000" dirty="0"/>
              <a:t>Evidence suggests grammar schools deliver high-quality education to their pupils and that their pupils outperform their counterparts at non-selective schools, including when the effects of selection are taken into account.  </a:t>
            </a:r>
          </a:p>
          <a:p>
            <a:endParaRPr lang="en-GB" sz="6000" dirty="0"/>
          </a:p>
          <a:p>
            <a:r>
              <a:rPr lang="en-GB" sz="6000" dirty="0"/>
              <a:t>The educational gain from attending a grammar school is around twice as high for pupils eligible for free schools meals, compared to the overall impact across all pupils.  However in January 2016,  only 2.5% of pupils were eligible for free school meals, compared to 13.2% for all state schools.</a:t>
            </a:r>
          </a:p>
          <a:p>
            <a:endParaRPr lang="en-GB" sz="6000" dirty="0"/>
          </a:p>
          <a:p>
            <a:r>
              <a:rPr lang="en-GB" sz="6000" dirty="0"/>
              <a:t>The government want more good schools, including selective schools, but we want selective schools to make sure they help children from </a:t>
            </a:r>
            <a:r>
              <a:rPr lang="en-GB" sz="6000" b="1" u="sng" dirty="0"/>
              <a:t>all </a:t>
            </a:r>
            <a:r>
              <a:rPr lang="en-GB" sz="6000" dirty="0"/>
              <a:t>backgrounds. </a:t>
            </a:r>
          </a:p>
          <a:p>
            <a:endParaRPr lang="en-GB" sz="6000" dirty="0"/>
          </a:p>
          <a:p>
            <a:r>
              <a:rPr lang="en-GB" sz="6000" dirty="0"/>
              <a:t>This is not a proposal to return to the old grammar school and secondary modern system; grammar schools will be required to share their expertise and work closely with other local schools, to ensure that there is no negative impact on the educational outcomes of pupils in surrounding non-selective schools.</a:t>
            </a:r>
          </a:p>
          <a:p>
            <a:endParaRPr lang="en-GB" sz="6000" dirty="0"/>
          </a:p>
          <a:p>
            <a:r>
              <a:rPr lang="en-GB" sz="6000" dirty="0"/>
              <a:t>The consultation outlines the case for relaxing restrictions on selective education, in order to provide more good school places within the system in the interests of improving education standards and increasing choice for parents. </a:t>
            </a:r>
          </a:p>
          <a:p>
            <a:endParaRPr lang="en-US" dirty="0"/>
          </a:p>
        </p:txBody>
      </p:sp>
    </p:spTree>
    <p:extLst>
      <p:ext uri="{BB962C8B-B14F-4D97-AF65-F5344CB8AC3E}">
        <p14:creationId xmlns:p14="http://schemas.microsoft.com/office/powerpoint/2010/main" val="301909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b="1" dirty="0"/>
              <a:t>Selective schools - Proposal</a:t>
            </a:r>
            <a:endParaRPr lang="en-US" b="1" dirty="0"/>
          </a:p>
        </p:txBody>
      </p:sp>
      <p:sp>
        <p:nvSpPr>
          <p:cNvPr id="3" name="Content Placeholder 2"/>
          <p:cNvSpPr>
            <a:spLocks noGrp="1"/>
          </p:cNvSpPr>
          <p:nvPr>
            <p:ph idx="1"/>
          </p:nvPr>
        </p:nvSpPr>
        <p:spPr>
          <a:xfrm>
            <a:off x="457200" y="1600200"/>
            <a:ext cx="8229600" cy="4997152"/>
          </a:xfrm>
        </p:spPr>
        <p:txBody>
          <a:bodyPr>
            <a:normAutofit fontScale="32500" lnSpcReduction="20000"/>
          </a:bodyPr>
          <a:lstStyle/>
          <a:p>
            <a:endParaRPr lang="en-US" dirty="0"/>
          </a:p>
          <a:p>
            <a:r>
              <a:rPr lang="en-GB" sz="5500" dirty="0"/>
              <a:t>We want to retain and increase the academic success of selective education, while at the same time improving the educational outcomes for those that do not attend selective schools.  In practice this means -  </a:t>
            </a:r>
            <a:endParaRPr lang="en-US" sz="5500" dirty="0"/>
          </a:p>
          <a:p>
            <a:pPr lvl="1"/>
            <a:r>
              <a:rPr lang="en-GB" sz="4900" dirty="0"/>
              <a:t>Support for existing grammar schools to expand. </a:t>
            </a:r>
            <a:endParaRPr lang="en-US" sz="4900" dirty="0"/>
          </a:p>
          <a:p>
            <a:pPr lvl="1"/>
            <a:r>
              <a:rPr lang="en-GB" sz="4900" dirty="0"/>
              <a:t>Permitting the establishment of new selective schools. </a:t>
            </a:r>
            <a:endParaRPr lang="en-US" sz="4900" dirty="0"/>
          </a:p>
          <a:p>
            <a:pPr lvl="1"/>
            <a:r>
              <a:rPr lang="en-GB" sz="4900" dirty="0"/>
              <a:t>Permitting existing non-selective schools to become selective. </a:t>
            </a:r>
            <a:endParaRPr lang="en-US" sz="4900" dirty="0"/>
          </a:p>
          <a:p>
            <a:endParaRPr lang="en-GB" sz="4500" dirty="0"/>
          </a:p>
          <a:p>
            <a:r>
              <a:rPr lang="en-GB" sz="5500" dirty="0"/>
              <a:t>To ensure an increase the number of good and outstanding places in non-selective schools, we intend to apply conditions on new or expanding selective schools. </a:t>
            </a:r>
            <a:endParaRPr lang="en-US" sz="5500" dirty="0"/>
          </a:p>
          <a:p>
            <a:pPr lvl="1"/>
            <a:r>
              <a:rPr lang="en-GB" sz="4900" dirty="0"/>
              <a:t>Take a proportion of pupils from lower income households</a:t>
            </a:r>
          </a:p>
          <a:p>
            <a:pPr lvl="1"/>
            <a:r>
              <a:rPr lang="en-GB" sz="4900" dirty="0"/>
              <a:t>Establish a new non-selective secondary school, with the capital and revenue costs paid by government; </a:t>
            </a:r>
          </a:p>
          <a:p>
            <a:pPr lvl="1"/>
            <a:r>
              <a:rPr lang="en-GB" sz="4900" dirty="0"/>
              <a:t>Establish a primary feeder in an area with higher density of lower income households to widen access</a:t>
            </a:r>
          </a:p>
          <a:p>
            <a:pPr lvl="1"/>
            <a:r>
              <a:rPr lang="en-GB" sz="4900" dirty="0"/>
              <a:t>Partner with an existing non-selective school within a multi-academy trust or sponsor a currently underperforming and non-selective academy. </a:t>
            </a:r>
          </a:p>
          <a:p>
            <a:pPr lvl="1"/>
            <a:r>
              <a:rPr lang="en-GB" sz="4900" dirty="0"/>
              <a:t>Ensure that there are opportunities to join the selective school at different ages, such as 14 and 16, as well as 11. This might be facilitated through the partnership or sponsor arrangements with other schools. </a:t>
            </a:r>
            <a:endParaRPr lang="en-US" sz="4900" dirty="0"/>
          </a:p>
          <a:p>
            <a:endParaRPr lang="en-GB" dirty="0"/>
          </a:p>
          <a:p>
            <a:endParaRPr lang="en-GB" dirty="0"/>
          </a:p>
          <a:p>
            <a:endParaRPr lang="en-US" dirty="0"/>
          </a:p>
        </p:txBody>
      </p:sp>
    </p:spTree>
    <p:extLst>
      <p:ext uri="{BB962C8B-B14F-4D97-AF65-F5344CB8AC3E}">
        <p14:creationId xmlns:p14="http://schemas.microsoft.com/office/powerpoint/2010/main" val="247044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fontScale="90000"/>
          </a:bodyPr>
          <a:lstStyle/>
          <a:p>
            <a:r>
              <a:rPr lang="en-GB" b="1" dirty="0"/>
              <a:t>Selective schools – </a:t>
            </a:r>
            <a:br>
              <a:rPr lang="en-GB" b="1" dirty="0"/>
            </a:br>
            <a:r>
              <a:rPr lang="en-GB" b="1" dirty="0"/>
              <a:t>Oversight and Sanctions</a:t>
            </a:r>
            <a:endParaRPr lang="en-US" b="1" dirty="0"/>
          </a:p>
        </p:txBody>
      </p:sp>
      <p:sp>
        <p:nvSpPr>
          <p:cNvPr id="3" name="Content Placeholder 2"/>
          <p:cNvSpPr>
            <a:spLocks noGrp="1"/>
          </p:cNvSpPr>
          <p:nvPr>
            <p:ph idx="1"/>
          </p:nvPr>
        </p:nvSpPr>
        <p:spPr/>
        <p:txBody>
          <a:bodyPr>
            <a:normAutofit fontScale="70000" lnSpcReduction="20000"/>
          </a:bodyPr>
          <a:lstStyle/>
          <a:p>
            <a:r>
              <a:rPr lang="en-GB" dirty="0"/>
              <a:t>Require selective schools to provide information on their websites about their partnership with other schools and on their success in recruiting a fair proportion of below-average income pupils. </a:t>
            </a:r>
          </a:p>
          <a:p>
            <a:endParaRPr lang="en-US" dirty="0"/>
          </a:p>
          <a:p>
            <a:r>
              <a:rPr lang="en-GB" dirty="0"/>
              <a:t>Where schools are not meeting expectations or selective schools do not deliver good or outstanding non-selective education alongside new selective places, we will consider a series of sanctions - </a:t>
            </a:r>
          </a:p>
          <a:p>
            <a:pPr lvl="1"/>
            <a:r>
              <a:rPr lang="en-GB" dirty="0"/>
              <a:t>Removing access to any additional funding streams. </a:t>
            </a:r>
          </a:p>
          <a:p>
            <a:pPr lvl="1"/>
            <a:r>
              <a:rPr lang="en-GB" dirty="0"/>
              <a:t>Removing the right to select by ability (either temporarily or permanently) for the offending school. </a:t>
            </a:r>
          </a:p>
          <a:p>
            <a:pPr lvl="1"/>
            <a:r>
              <a:rPr lang="en-GB" dirty="0"/>
              <a:t>Restricting access to future growth</a:t>
            </a:r>
          </a:p>
          <a:p>
            <a:pPr marL="0" indent="0">
              <a:buNone/>
            </a:pPr>
            <a:endParaRPr lang="en-US" dirty="0"/>
          </a:p>
          <a:p>
            <a:r>
              <a:rPr lang="en-GB" dirty="0"/>
              <a:t>Committed for fairer funding a National Funding Formula - rewards those schools that support schools with a higher proportion of lower attaining pupils and those from less wealthy households. </a:t>
            </a:r>
          </a:p>
        </p:txBody>
      </p:sp>
    </p:spTree>
    <p:extLst>
      <p:ext uri="{BB962C8B-B14F-4D97-AF65-F5344CB8AC3E}">
        <p14:creationId xmlns:p14="http://schemas.microsoft.com/office/powerpoint/2010/main" val="286133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a:t>East of England and NE London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64904"/>
            <a:ext cx="6341107"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796466"/>
            <a:ext cx="3657600" cy="335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929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b="1" dirty="0"/>
              <a:t>Selective schools supporting children at non-selective schools</a:t>
            </a:r>
          </a:p>
        </p:txBody>
      </p:sp>
      <p:sp>
        <p:nvSpPr>
          <p:cNvPr id="3" name="Content Placeholder 2"/>
          <p:cNvSpPr>
            <a:spLocks noGrp="1"/>
          </p:cNvSpPr>
          <p:nvPr>
            <p:ph idx="1"/>
          </p:nvPr>
        </p:nvSpPr>
        <p:spPr>
          <a:xfrm>
            <a:off x="457200" y="1423317"/>
            <a:ext cx="8229600" cy="4525963"/>
          </a:xfrm>
        </p:spPr>
        <p:txBody>
          <a:bodyPr>
            <a:normAutofit fontScale="55000" lnSpcReduction="20000"/>
          </a:bodyPr>
          <a:lstStyle/>
          <a:p>
            <a:pPr marL="0" indent="0">
              <a:buNone/>
            </a:pPr>
            <a:endParaRPr lang="en-GB" dirty="0"/>
          </a:p>
          <a:p>
            <a:pPr marL="0" indent="0">
              <a:buNone/>
            </a:pPr>
            <a:r>
              <a:rPr lang="en-GB" dirty="0"/>
              <a:t>Delivered through – </a:t>
            </a:r>
          </a:p>
          <a:p>
            <a:r>
              <a:rPr lang="en-GB" dirty="0"/>
              <a:t>Encouraging multi-academy trusts to select within their trust - MAT and/or other good or outstanding academies can already establish a single centre in which to educate their "most able” pupils. This centre could be ‘virtual’ or have a physical location. As pupils are identified as ‘most able’ pupils after they had been admitted to their individual school through a non-selective admissions process this is permissible. </a:t>
            </a:r>
          </a:p>
          <a:p>
            <a:endParaRPr lang="en-GB" dirty="0"/>
          </a:p>
          <a:p>
            <a:r>
              <a:rPr lang="en-GB" dirty="0"/>
              <a:t>Require existing selective schools to engage in outreach activity including working closely in partnership with local primary schools to identify individual pupils who may benefit most from targeted activity. </a:t>
            </a:r>
          </a:p>
          <a:p>
            <a:endParaRPr lang="en-GB" dirty="0"/>
          </a:p>
          <a:p>
            <a:r>
              <a:rPr lang="en-GB" dirty="0"/>
              <a:t>Fair admissions and access - Selective schools need to ensure that the pupils they admit are representative of their local communities - require all selective schools to have in place strategies to ensure fair access. Legislation would require selective schools to prioritise the admission of, or set aside a number of specific places for, pupils of lower household income in their </a:t>
            </a:r>
            <a:r>
              <a:rPr lang="en-GB" u="sng" dirty="0"/>
              <a:t>oversubscription criteria</a:t>
            </a:r>
            <a:r>
              <a:rPr lang="en-GB" dirty="0"/>
              <a:t>. </a:t>
            </a:r>
          </a:p>
          <a:p>
            <a:endParaRPr lang="en-US" dirty="0"/>
          </a:p>
        </p:txBody>
      </p:sp>
    </p:spTree>
    <p:extLst>
      <p:ext uri="{BB962C8B-B14F-4D97-AF65-F5344CB8AC3E}">
        <p14:creationId xmlns:p14="http://schemas.microsoft.com/office/powerpoint/2010/main" val="3140779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Selective Education and Universities Proposals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5800"/>
          <a:stretch/>
        </p:blipFill>
        <p:spPr>
          <a:xfrm>
            <a:off x="179512" y="1700808"/>
            <a:ext cx="4248472" cy="2836027"/>
          </a:xfr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4349" r="2546" b="11513"/>
          <a:stretch/>
        </p:blipFill>
        <p:spPr>
          <a:xfrm>
            <a:off x="4716016" y="1673093"/>
            <a:ext cx="4249893" cy="2836027"/>
          </a:xfrm>
          <a:prstGeom prst="rect">
            <a:avLst/>
          </a:prstGeom>
        </p:spPr>
      </p:pic>
      <p:sp>
        <p:nvSpPr>
          <p:cNvPr id="3" name="TextBox 2"/>
          <p:cNvSpPr txBox="1"/>
          <p:nvPr/>
        </p:nvSpPr>
        <p:spPr>
          <a:xfrm>
            <a:off x="1331640" y="4797152"/>
            <a:ext cx="6552728" cy="769441"/>
          </a:xfrm>
          <a:prstGeom prst="rect">
            <a:avLst/>
          </a:prstGeom>
          <a:noFill/>
        </p:spPr>
        <p:txBody>
          <a:bodyPr wrap="square" rtlCol="0">
            <a:spAutoFit/>
          </a:bodyPr>
          <a:lstStyle/>
          <a:p>
            <a:pPr algn="r"/>
            <a:r>
              <a:rPr lang="en-GB" b="1" dirty="0"/>
              <a:t> </a:t>
            </a:r>
            <a:r>
              <a:rPr lang="en-GB" sz="4400" b="1" dirty="0"/>
              <a:t>Discussion and Feedback</a:t>
            </a:r>
            <a:endParaRPr lang="en-US" sz="4400" dirty="0"/>
          </a:p>
        </p:txBody>
      </p:sp>
    </p:spTree>
    <p:extLst>
      <p:ext uri="{BB962C8B-B14F-4D97-AF65-F5344CB8AC3E}">
        <p14:creationId xmlns:p14="http://schemas.microsoft.com/office/powerpoint/2010/main" val="565711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Responding to the consultation</a:t>
            </a:r>
            <a:endParaRPr lang="en-US" b="1" dirty="0"/>
          </a:p>
        </p:txBody>
      </p:sp>
      <p:pic>
        <p:nvPicPr>
          <p:cNvPr id="4" name="Picture 2" descr="J:\SETTINGS\MailArchive\IMG_8894LR-1024x682 (2).jpg"/>
          <p:cNvPicPr>
            <a:picLocks noGrp="1" noChangeAspect="1" noChangeArrowheads="1"/>
          </p:cNvPicPr>
          <p:nvPr>
            <p:ph idx="1"/>
          </p:nvPr>
        </p:nvPicPr>
        <p:blipFill>
          <a:blip r:embed="rId2" cstate="print"/>
          <a:srcRect/>
          <a:stretch>
            <a:fillRect/>
          </a:stretch>
        </p:blipFill>
        <p:spPr>
          <a:xfrm>
            <a:off x="-36512" y="1628800"/>
            <a:ext cx="9180512" cy="6096017"/>
          </a:xfrm>
        </p:spPr>
      </p:pic>
      <p:sp>
        <p:nvSpPr>
          <p:cNvPr id="5" name="TextBox 4"/>
          <p:cNvSpPr txBox="1"/>
          <p:nvPr/>
        </p:nvSpPr>
        <p:spPr>
          <a:xfrm>
            <a:off x="7055768" y="3212976"/>
            <a:ext cx="2088232" cy="3416320"/>
          </a:xfrm>
          <a:prstGeom prst="rect">
            <a:avLst/>
          </a:prstGeom>
          <a:noFill/>
        </p:spPr>
        <p:txBody>
          <a:bodyPr wrap="square" rtlCol="0">
            <a:spAutoFit/>
          </a:bodyPr>
          <a:lstStyle/>
          <a:p>
            <a:r>
              <a:rPr lang="en-GB" sz="2400" dirty="0">
                <a:solidFill>
                  <a:schemeClr val="bg1"/>
                </a:solidFill>
              </a:rPr>
              <a:t>Consultation launched 12</a:t>
            </a:r>
            <a:r>
              <a:rPr lang="en-GB" sz="2400" baseline="30000" dirty="0">
                <a:solidFill>
                  <a:schemeClr val="bg1"/>
                </a:solidFill>
              </a:rPr>
              <a:t>th</a:t>
            </a:r>
            <a:r>
              <a:rPr lang="en-GB" sz="2400" dirty="0">
                <a:solidFill>
                  <a:schemeClr val="bg1"/>
                </a:solidFill>
              </a:rPr>
              <a:t> September 2016  </a:t>
            </a:r>
          </a:p>
          <a:p>
            <a:endParaRPr lang="en-GB" sz="2400" dirty="0">
              <a:solidFill>
                <a:schemeClr val="bg1"/>
              </a:solidFill>
            </a:endParaRPr>
          </a:p>
          <a:p>
            <a:r>
              <a:rPr lang="en-GB" sz="2400" dirty="0">
                <a:solidFill>
                  <a:schemeClr val="bg1"/>
                </a:solidFill>
              </a:rPr>
              <a:t>Consultation closes on the 12</a:t>
            </a:r>
            <a:r>
              <a:rPr lang="en-GB" sz="2400" baseline="30000" dirty="0">
                <a:solidFill>
                  <a:schemeClr val="bg1"/>
                </a:solidFill>
              </a:rPr>
              <a:t>th</a:t>
            </a:r>
            <a:r>
              <a:rPr lang="en-GB" sz="2400" dirty="0">
                <a:solidFill>
                  <a:schemeClr val="bg1"/>
                </a:solidFill>
              </a:rPr>
              <a:t> December 2016. </a:t>
            </a:r>
          </a:p>
        </p:txBody>
      </p:sp>
      <p:sp>
        <p:nvSpPr>
          <p:cNvPr id="7" name="TextBox 6"/>
          <p:cNvSpPr txBox="1"/>
          <p:nvPr/>
        </p:nvSpPr>
        <p:spPr>
          <a:xfrm>
            <a:off x="107504" y="1556792"/>
            <a:ext cx="3888432" cy="1200329"/>
          </a:xfrm>
          <a:prstGeom prst="rect">
            <a:avLst/>
          </a:prstGeom>
          <a:noFill/>
        </p:spPr>
        <p:txBody>
          <a:bodyPr wrap="square" rtlCol="0">
            <a:spAutoFit/>
          </a:bodyPr>
          <a:lstStyle/>
          <a:p>
            <a:r>
              <a:rPr lang="en-GB" sz="3600" dirty="0">
                <a:solidFill>
                  <a:schemeClr val="bg1"/>
                </a:solidFill>
              </a:rPr>
              <a:t>Important your voice is heard</a:t>
            </a:r>
          </a:p>
        </p:txBody>
      </p:sp>
    </p:spTree>
    <p:extLst>
      <p:ext uri="{BB962C8B-B14F-4D97-AF65-F5344CB8AC3E}">
        <p14:creationId xmlns:p14="http://schemas.microsoft.com/office/powerpoint/2010/main" val="279187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Headteacher</a:t>
            </a:r>
            <a:r>
              <a:rPr lang="en-GB" b="1" dirty="0"/>
              <a:t> Board</a:t>
            </a:r>
          </a:p>
        </p:txBody>
      </p:sp>
      <p:sp>
        <p:nvSpPr>
          <p:cNvPr id="4" name="Subtitle 2"/>
          <p:cNvSpPr>
            <a:spLocks noGrp="1"/>
          </p:cNvSpPr>
          <p:nvPr>
            <p:ph idx="1"/>
          </p:nvPr>
        </p:nvSpPr>
        <p:spPr>
          <a:xfrm>
            <a:off x="457200" y="1927373"/>
            <a:ext cx="8229600" cy="4525963"/>
          </a:xfrm>
        </p:spPr>
        <p:txBody>
          <a:bodyPr>
            <a:normAutofit fontScale="55000" lnSpcReduction="20000"/>
          </a:bodyPr>
          <a:lstStyle/>
          <a:p>
            <a:pPr marL="0" indent="0" algn="l">
              <a:buNone/>
            </a:pPr>
            <a:r>
              <a:rPr lang="en-GB" sz="2400" dirty="0">
                <a:solidFill>
                  <a:schemeClr val="tx1"/>
                </a:solidFill>
                <a:latin typeface="Arial" panose="020B0604020202020204" pitchFamily="34" charset="0"/>
                <a:cs typeface="Arial" panose="020B0604020202020204" pitchFamily="34" charset="0"/>
              </a:rPr>
              <a:t>Provides advice and support to RSC decision making.</a:t>
            </a:r>
          </a:p>
          <a:p>
            <a:pPr lvl="1"/>
            <a:r>
              <a:rPr lang="en-GB" sz="2400" dirty="0">
                <a:latin typeface="Arial" panose="020B0604020202020204" pitchFamily="34" charset="0"/>
                <a:cs typeface="Arial" panose="020B0604020202020204" pitchFamily="34" charset="0"/>
              </a:rPr>
              <a:t>Approve Academy Conversions</a:t>
            </a:r>
          </a:p>
          <a:p>
            <a:pPr lvl="1"/>
            <a:r>
              <a:rPr lang="en-GB" sz="2400" dirty="0">
                <a:latin typeface="Arial" panose="020B0604020202020204" pitchFamily="34" charset="0"/>
                <a:cs typeface="Arial" panose="020B0604020202020204" pitchFamily="34" charset="0"/>
              </a:rPr>
              <a:t>Approve new sponsors</a:t>
            </a:r>
          </a:p>
          <a:p>
            <a:pPr lvl="1"/>
            <a:r>
              <a:rPr lang="en-GB" sz="2400" dirty="0">
                <a:latin typeface="Arial" panose="020B0604020202020204" pitchFamily="34" charset="0"/>
                <a:cs typeface="Arial" panose="020B0604020202020204" pitchFamily="34" charset="0"/>
              </a:rPr>
              <a:t>Approve new MATS</a:t>
            </a:r>
          </a:p>
          <a:p>
            <a:pPr lvl="1"/>
            <a:r>
              <a:rPr lang="en-GB" sz="2400" dirty="0">
                <a:latin typeface="Arial" panose="020B0604020202020204" pitchFamily="34" charset="0"/>
                <a:cs typeface="Arial" panose="020B0604020202020204" pitchFamily="34" charset="0"/>
              </a:rPr>
              <a:t>Challenge the RSC that interventions are effective &amp; appropriate</a:t>
            </a:r>
          </a:p>
          <a:p>
            <a:pPr lvl="1"/>
            <a:r>
              <a:rPr lang="en-GB" sz="2400" dirty="0">
                <a:latin typeface="Arial" panose="020B0604020202020204" pitchFamily="34" charset="0"/>
                <a:cs typeface="Arial" panose="020B0604020202020204" pitchFamily="34" charset="0"/>
              </a:rPr>
              <a:t>Add capacity to RSC office</a:t>
            </a:r>
            <a:endParaRPr lang="en-GB" sz="2400" dirty="0">
              <a:solidFill>
                <a:schemeClr val="tx1"/>
              </a:solidFill>
              <a:latin typeface="Arial" panose="020B0604020202020204" pitchFamily="34" charset="0"/>
              <a:cs typeface="Arial" panose="020B0604020202020204" pitchFamily="34" charset="0"/>
            </a:endParaRPr>
          </a:p>
          <a:p>
            <a:pPr marL="0" indent="0">
              <a:buNone/>
            </a:pPr>
            <a:endParaRPr lang="en-GB" sz="2400" dirty="0">
              <a:solidFill>
                <a:schemeClr val="tx1"/>
              </a:solidFill>
              <a:latin typeface="Arial" panose="020B0604020202020204" pitchFamily="34" charset="0"/>
              <a:cs typeface="Arial" panose="020B0604020202020204" pitchFamily="34" charset="0"/>
            </a:endParaRPr>
          </a:p>
          <a:p>
            <a:pPr marL="0" indent="0">
              <a:buNone/>
            </a:pPr>
            <a:r>
              <a:rPr lang="en-GB" sz="2400" dirty="0">
                <a:solidFill>
                  <a:schemeClr val="tx1"/>
                </a:solidFill>
                <a:latin typeface="Arial" panose="020B0604020202020204" pitchFamily="34" charset="0"/>
                <a:cs typeface="Arial" panose="020B0604020202020204" pitchFamily="34" charset="0"/>
              </a:rPr>
              <a:t>Consists of eight members – 4 elected and 4 Co-opted / appointed</a:t>
            </a:r>
            <a:r>
              <a:rPr lang="en-GB" sz="2400" dirty="0">
                <a:latin typeface="Arial" panose="020B0604020202020204" pitchFamily="34" charset="0"/>
                <a:cs typeface="Arial" panose="020B0604020202020204" pitchFamily="34" charset="0"/>
              </a:rPr>
              <a:t>. Members are </a:t>
            </a:r>
            <a:r>
              <a:rPr lang="en-GB" sz="2400" dirty="0" err="1">
                <a:latin typeface="Arial" panose="020B0604020202020204" pitchFamily="34" charset="0"/>
                <a:cs typeface="Arial" panose="020B0604020202020204" pitchFamily="34" charset="0"/>
              </a:rPr>
              <a:t>headteachers</a:t>
            </a:r>
            <a:r>
              <a:rPr lang="en-GB" sz="2400" dirty="0">
                <a:latin typeface="Arial" panose="020B0604020202020204" pitchFamily="34" charset="0"/>
                <a:cs typeface="Arial" panose="020B0604020202020204" pitchFamily="34" charset="0"/>
              </a:rPr>
              <a:t>, CEO’s of MAT’s and others with specific required skillsets.</a:t>
            </a:r>
          </a:p>
          <a:p>
            <a:pPr marL="355600" indent="0">
              <a:buNone/>
            </a:pPr>
            <a:r>
              <a:rPr lang="en-GB" sz="2400" dirty="0">
                <a:latin typeface="Arial" panose="020B0604020202020204" pitchFamily="34" charset="0"/>
                <a:cs typeface="Arial" panose="020B0604020202020204" pitchFamily="34" charset="0"/>
              </a:rPr>
              <a:t>Elected: </a:t>
            </a:r>
          </a:p>
          <a:p>
            <a:pPr lvl="2"/>
            <a:r>
              <a:rPr lang="en-GB" dirty="0">
                <a:latin typeface="Arial" panose="020B0604020202020204" pitchFamily="34" charset="0"/>
                <a:cs typeface="Arial" panose="020B0604020202020204" pitchFamily="34" charset="0"/>
              </a:rPr>
              <a:t>Caroline Haynes (</a:t>
            </a:r>
            <a:r>
              <a:rPr lang="en-GB" dirty="0" err="1">
                <a:latin typeface="Arial" panose="020B0604020202020204" pitchFamily="34" charset="0"/>
                <a:cs typeface="Arial" panose="020B0604020202020204" pitchFamily="34" charset="0"/>
              </a:rPr>
              <a:t>Tendring</a:t>
            </a:r>
            <a:r>
              <a:rPr lang="en-GB" dirty="0">
                <a:latin typeface="Arial" panose="020B0604020202020204" pitchFamily="34" charset="0"/>
                <a:cs typeface="Arial" panose="020B0604020202020204" pitchFamily="34" charset="0"/>
              </a:rPr>
              <a:t> Technology College)</a:t>
            </a:r>
          </a:p>
          <a:p>
            <a:pPr lvl="2"/>
            <a:r>
              <a:rPr lang="en-GB" dirty="0">
                <a:latin typeface="Arial" panose="020B0604020202020204" pitchFamily="34" charset="0"/>
                <a:cs typeface="Arial" panose="020B0604020202020204" pitchFamily="34" charset="0"/>
              </a:rPr>
              <a:t>Stephen Munday (CAM Trust)</a:t>
            </a:r>
          </a:p>
          <a:p>
            <a:pPr lvl="2"/>
            <a:r>
              <a:rPr lang="en-GB" dirty="0">
                <a:latin typeface="Arial" panose="020B0604020202020204" pitchFamily="34" charset="0"/>
                <a:cs typeface="Arial" panose="020B0604020202020204" pitchFamily="34" charset="0"/>
              </a:rPr>
              <a:t>Debbie Rogan (HEARTS Academy Trust)</a:t>
            </a:r>
          </a:p>
          <a:p>
            <a:pPr lvl="2"/>
            <a:r>
              <a:rPr lang="en-GB" dirty="0">
                <a:latin typeface="Arial" panose="020B0604020202020204" pitchFamily="34" charset="0"/>
                <a:cs typeface="Arial" panose="020B0604020202020204" pitchFamily="34" charset="0"/>
              </a:rPr>
              <a:t>Margaret Wilson (The King John School Academy Trust)</a:t>
            </a:r>
          </a:p>
          <a:p>
            <a:pPr marL="355600" indent="0">
              <a:buNone/>
            </a:pPr>
            <a:r>
              <a:rPr lang="en-GB" sz="2400" dirty="0">
                <a:latin typeface="Arial" panose="020B0604020202020204" pitchFamily="34" charset="0"/>
                <a:cs typeface="Arial" panose="020B0604020202020204" pitchFamily="34" charset="0"/>
              </a:rPr>
              <a:t>Appointed: </a:t>
            </a:r>
          </a:p>
          <a:p>
            <a:pPr lvl="2"/>
            <a:r>
              <a:rPr lang="en-GB" dirty="0">
                <a:latin typeface="Arial" panose="020B0604020202020204" pitchFamily="34" charset="0"/>
                <a:cs typeface="Arial" panose="020B0604020202020204" pitchFamily="34" charset="0"/>
              </a:rPr>
              <a:t>Dame Rachel De Souza (Inspiration Trust)</a:t>
            </a:r>
          </a:p>
          <a:p>
            <a:pPr lvl="2"/>
            <a:r>
              <a:rPr lang="en-GB" dirty="0">
                <a:latin typeface="Arial" panose="020B0604020202020204" pitchFamily="34" charset="0"/>
                <a:cs typeface="Arial" panose="020B0604020202020204" pitchFamily="34" charset="0"/>
              </a:rPr>
              <a:t>Sir Steve Lancashire (Reach2 Academy Trust)</a:t>
            </a:r>
          </a:p>
          <a:p>
            <a:pPr marL="355600" indent="0">
              <a:buNone/>
            </a:pPr>
            <a:r>
              <a:rPr lang="en-GB" sz="2400" dirty="0">
                <a:latin typeface="Arial" panose="020B0604020202020204" pitchFamily="34" charset="0"/>
                <a:cs typeface="Arial" panose="020B0604020202020204" pitchFamily="34" charset="0"/>
              </a:rPr>
              <a:t>Co-opted: </a:t>
            </a:r>
          </a:p>
          <a:p>
            <a:pPr lvl="2"/>
            <a:r>
              <a:rPr lang="en-GB" dirty="0">
                <a:latin typeface="Arial" panose="020B0604020202020204" pitchFamily="34" charset="0"/>
                <a:cs typeface="Arial" panose="020B0604020202020204" pitchFamily="34" charset="0"/>
              </a:rPr>
              <a:t>Mark Jeffries (Mills and Reeve LLP)</a:t>
            </a:r>
          </a:p>
          <a:p>
            <a:pPr marL="0" indent="0" algn="l">
              <a:buNone/>
            </a:pPr>
            <a:endParaRPr lang="en-GB" sz="2400" dirty="0">
              <a:solidFill>
                <a:schemeClr val="tx1"/>
              </a:solidFill>
              <a:latin typeface="Arial" panose="020B0604020202020204" pitchFamily="34" charset="0"/>
              <a:cs typeface="Arial" panose="020B0604020202020204" pitchFamily="34" charset="0"/>
            </a:endParaRPr>
          </a:p>
          <a:p>
            <a:pPr marL="0" indent="0" algn="l">
              <a:buNone/>
            </a:pPr>
            <a:r>
              <a:rPr lang="en-GB" sz="2400" dirty="0">
                <a:solidFill>
                  <a:schemeClr val="tx1"/>
                </a:solidFill>
                <a:latin typeface="Arial" panose="020B0604020202020204" pitchFamily="34" charset="0"/>
                <a:cs typeface="Arial" panose="020B0604020202020204" pitchFamily="34" charset="0"/>
              </a:rPr>
              <a:t>Have extensive knowledge of the region and a breadth of educational experience.</a:t>
            </a:r>
          </a:p>
          <a:p>
            <a:pPr marL="0" indent="0">
              <a:buNone/>
            </a:pPr>
            <a:r>
              <a:rPr lang="en-GB" sz="2400" dirty="0">
                <a:latin typeface="Arial" panose="020B0604020202020204" pitchFamily="34" charset="0"/>
                <a:cs typeface="Arial" panose="020B0604020202020204" pitchFamily="34" charset="0"/>
              </a:rPr>
              <a:t>Next elections for the HTB will take place in 2017 and planning is in place for this.</a:t>
            </a:r>
          </a:p>
          <a:p>
            <a:pPr marL="171450" indent="-171450" algn="l">
              <a:buFont typeface="Arial" panose="020B0604020202020204" pitchFamily="34" charset="0"/>
              <a:buChar char="•"/>
            </a:pPr>
            <a:endParaRPr lang="en-GB" sz="1200" dirty="0">
              <a:solidFill>
                <a:schemeClr val="tx1"/>
              </a:solidFill>
            </a:endParaRPr>
          </a:p>
        </p:txBody>
      </p:sp>
    </p:spTree>
    <p:extLst>
      <p:ext uri="{BB962C8B-B14F-4D97-AF65-F5344CB8AC3E}">
        <p14:creationId xmlns:p14="http://schemas.microsoft.com/office/powerpoint/2010/main" val="3888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Changing role of the RSC</a:t>
            </a:r>
          </a:p>
        </p:txBody>
      </p:sp>
      <p:sp>
        <p:nvSpPr>
          <p:cNvPr id="3" name="Content Placeholder 2"/>
          <p:cNvSpPr>
            <a:spLocks noGrp="1"/>
          </p:cNvSpPr>
          <p:nvPr>
            <p:ph idx="1"/>
          </p:nvPr>
        </p:nvSpPr>
        <p:spPr/>
        <p:txBody>
          <a:bodyPr/>
          <a:lstStyle/>
          <a:p>
            <a:r>
              <a:rPr lang="en-GB" dirty="0"/>
              <a:t>Devolution of functions and responsibilities from the ‘national core’ teams – greater local decision making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46" y="3140968"/>
            <a:ext cx="882124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30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a:grpSpLocks/>
          </p:cNvGrpSpPr>
          <p:nvPr/>
        </p:nvGrpSpPr>
        <p:grpSpPr bwMode="auto">
          <a:xfrm>
            <a:off x="188494" y="1015960"/>
            <a:ext cx="8775992" cy="5652008"/>
            <a:chOff x="1899" y="-752"/>
            <a:chExt cx="3063" cy="4751"/>
          </a:xfrm>
          <a:effectLst/>
        </p:grpSpPr>
        <p:sp>
          <p:nvSpPr>
            <p:cNvPr id="6" name="Rectangle 10"/>
            <p:cNvSpPr>
              <a:spLocks/>
            </p:cNvSpPr>
            <p:nvPr/>
          </p:nvSpPr>
          <p:spPr bwMode="auto">
            <a:xfrm>
              <a:off x="1899" y="-359"/>
              <a:ext cx="3063" cy="4358"/>
            </a:xfrm>
            <a:prstGeom prst="rect">
              <a:avLst/>
            </a:prstGeom>
            <a:solidFill>
              <a:srgbClr val="FFFFFF"/>
            </a:solidFill>
            <a:ln w="9525" cap="flat">
              <a:solidFill>
                <a:srgbClr val="B9CDE5"/>
              </a:solidFill>
              <a:prstDash val="solid"/>
              <a:miter lim="800000"/>
              <a:headEnd type="none" w="med" len="med"/>
              <a:tailEnd type="none" w="med" len="med"/>
            </a:ln>
            <a:effectLst>
              <a:outerShdw blurRad="12700" dist="35920" dir="2700000" algn="ctr" rotWithShape="0">
                <a:schemeClr val="bg2"/>
              </a:outerShdw>
            </a:effectLst>
          </p:spPr>
          <p:txBody>
            <a:bodyPr lIns="88900" tIns="88900" rIns="88900" bIns="88900"/>
            <a:lstStyle>
              <a:lvl1pPr marL="104775" indent="-104775"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indent="0">
                <a:buClr>
                  <a:srgbClr val="28476C"/>
                </a:buClr>
                <a:buSzPct val="125000"/>
              </a:pPr>
              <a:r>
                <a:rPr lang="en-GB" sz="1050" b="1" dirty="0">
                  <a:solidFill>
                    <a:prstClr val="black"/>
                  </a:solidFill>
                  <a:latin typeface="Arial" panose="020B0604020202020204" pitchFamily="34" charset="0"/>
                  <a:cs typeface="Arial" panose="020B0604020202020204" pitchFamily="34" charset="0"/>
                </a:rPr>
                <a:t> </a:t>
              </a:r>
            </a:p>
            <a:p>
              <a:pPr marL="0" indent="0">
                <a:buClr>
                  <a:srgbClr val="28476C"/>
                </a:buClr>
                <a:buSzPct val="125000"/>
              </a:pPr>
              <a:endParaRPr lang="en-GB" sz="1050" b="1" dirty="0">
                <a:solidFill>
                  <a:prstClr val="black"/>
                </a:solidFill>
                <a:latin typeface="Arial" panose="020B0604020202020204" pitchFamily="34" charset="0"/>
                <a:cs typeface="Arial" panose="020B0604020202020204" pitchFamily="34" charset="0"/>
              </a:endParaRPr>
            </a:p>
            <a:p>
              <a:pPr marL="0" indent="0">
                <a:buClr>
                  <a:srgbClr val="28476C"/>
                </a:buClr>
                <a:buSzPct val="125000"/>
              </a:pPr>
              <a:endParaRPr lang="en-GB" sz="1050" b="1" dirty="0">
                <a:solidFill>
                  <a:prstClr val="black"/>
                </a:solidFill>
                <a:latin typeface="Arial" panose="020B0604020202020204" pitchFamily="34" charset="0"/>
                <a:cs typeface="Arial" panose="020B0604020202020204" pitchFamily="34" charset="0"/>
              </a:endParaRPr>
            </a:p>
            <a:p>
              <a:pPr marL="0" indent="0">
                <a:buClr>
                  <a:srgbClr val="28476C"/>
                </a:buClr>
                <a:buSzPct val="125000"/>
              </a:pPr>
              <a:endParaRPr lang="en-US" altLang="en-US" sz="1050" b="1" dirty="0">
                <a:solidFill>
                  <a:prstClr val="black"/>
                </a:solidFill>
                <a:latin typeface="Arial" panose="020B0604020202020204" pitchFamily="34" charset="0"/>
                <a:cs typeface="Arial" panose="020B0604020202020204" pitchFamily="34" charset="0"/>
                <a:sym typeface="Arial" charset="0"/>
              </a:endParaRPr>
            </a:p>
            <a:p>
              <a:pPr marL="0" indent="0">
                <a:buClr>
                  <a:srgbClr val="28476C"/>
                </a:buClr>
                <a:buSzPct val="125000"/>
              </a:pPr>
              <a:endParaRPr lang="en-US" altLang="en-US" sz="1050" dirty="0">
                <a:solidFill>
                  <a:prstClr val="black"/>
                </a:solidFill>
                <a:latin typeface="Arial" panose="020B0604020202020204" pitchFamily="34" charset="0"/>
                <a:cs typeface="Arial" panose="020B0604020202020204" pitchFamily="34" charset="0"/>
                <a:sym typeface="Arial" charset="0"/>
              </a:endParaRPr>
            </a:p>
            <a:p>
              <a:pPr marL="0" indent="0">
                <a:buClr>
                  <a:srgbClr val="28476C"/>
                </a:buClr>
                <a:buSzPct val="125000"/>
              </a:pPr>
              <a:endParaRPr lang="en-US" altLang="en-US" sz="1050" dirty="0">
                <a:solidFill>
                  <a:prstClr val="black"/>
                </a:solidFill>
                <a:latin typeface="Arial" panose="020B0604020202020204" pitchFamily="34" charset="0"/>
                <a:cs typeface="Arial" panose="020B0604020202020204" pitchFamily="34" charset="0"/>
                <a:sym typeface="Arial" charset="0"/>
              </a:endParaRPr>
            </a:p>
            <a:p>
              <a:pPr marL="0" indent="0">
                <a:buClr>
                  <a:srgbClr val="28476C"/>
                </a:buClr>
                <a:buSzPct val="125000"/>
              </a:pPr>
              <a:endParaRPr lang="en-US" altLang="en-US" sz="1050" dirty="0">
                <a:solidFill>
                  <a:prstClr val="black"/>
                </a:solidFill>
                <a:latin typeface="Arial" panose="020B0604020202020204" pitchFamily="34" charset="0"/>
                <a:cs typeface="Arial" panose="020B0604020202020204" pitchFamily="34" charset="0"/>
                <a:sym typeface="Arial" charset="0"/>
              </a:endParaRPr>
            </a:p>
            <a:p>
              <a:pPr marL="0" indent="0">
                <a:buClr>
                  <a:srgbClr val="28476C"/>
                </a:buClr>
                <a:buSzPct val="125000"/>
              </a:pPr>
              <a:endParaRPr lang="en-US" altLang="en-US" sz="1050" dirty="0">
                <a:solidFill>
                  <a:prstClr val="black"/>
                </a:solidFill>
                <a:latin typeface="Arial" panose="020B0604020202020204" pitchFamily="34" charset="0"/>
                <a:cs typeface="Arial" panose="020B0604020202020204" pitchFamily="34" charset="0"/>
                <a:sym typeface="Arial" charset="0"/>
              </a:endParaRPr>
            </a:p>
            <a:p>
              <a:pPr marL="0" indent="0">
                <a:buClr>
                  <a:srgbClr val="28476C"/>
                </a:buClr>
                <a:buSzPct val="125000"/>
              </a:pPr>
              <a:endParaRPr lang="en-US" altLang="en-US" sz="1050" dirty="0">
                <a:solidFill>
                  <a:prstClr val="black"/>
                </a:solidFill>
                <a:latin typeface="Arial" panose="020B0604020202020204" pitchFamily="34" charset="0"/>
                <a:cs typeface="Arial" panose="020B0604020202020204" pitchFamily="34" charset="0"/>
                <a:sym typeface="Arial" charset="0"/>
              </a:endParaRPr>
            </a:p>
            <a:p>
              <a:pPr marL="0" indent="0">
                <a:buClr>
                  <a:srgbClr val="28476C"/>
                </a:buClr>
                <a:buSzPct val="125000"/>
              </a:pPr>
              <a:endParaRPr lang="en-US" altLang="en-US" sz="1050" dirty="0">
                <a:solidFill>
                  <a:prstClr val="black"/>
                </a:solidFill>
                <a:latin typeface="Arial" panose="020B0604020202020204" pitchFamily="34" charset="0"/>
                <a:cs typeface="Arial" panose="020B0604020202020204" pitchFamily="34" charset="0"/>
                <a:sym typeface="Arial" charset="0"/>
              </a:endParaRPr>
            </a:p>
          </p:txBody>
        </p:sp>
        <p:sp>
          <p:nvSpPr>
            <p:cNvPr id="7" name="Rectangle 9"/>
            <p:cNvSpPr>
              <a:spLocks/>
            </p:cNvSpPr>
            <p:nvPr/>
          </p:nvSpPr>
          <p:spPr bwMode="auto">
            <a:xfrm>
              <a:off x="1911" y="-752"/>
              <a:ext cx="3051" cy="317"/>
            </a:xfrm>
            <a:prstGeom prst="rect">
              <a:avLst/>
            </a:prstGeom>
            <a:solidFill>
              <a:schemeClr val="tx2"/>
            </a:solidFill>
            <a:ln w="9525" cap="flat">
              <a:solidFill>
                <a:srgbClr val="B9CDE5"/>
              </a:solidFill>
              <a:prstDash val="solid"/>
              <a:miter lim="800000"/>
              <a:headEnd type="none" w="med" len="med"/>
              <a:tailEnd type="none" w="med" len="med"/>
            </a:ln>
            <a:effectLst>
              <a:outerShdw blurRad="12700" dist="35920" dir="2700000" algn="ctr" rotWithShape="0">
                <a:schemeClr val="bg2"/>
              </a:outerShdw>
            </a:effectLst>
          </p:spPr>
          <p:txBody>
            <a:bodyPr lIns="88900" tIns="88900" rIns="88900" bIns="88900"/>
            <a:lstStyle/>
            <a:p>
              <a:r>
                <a:rPr lang="en-US" altLang="en-US" sz="1600" b="1" dirty="0">
                  <a:solidFill>
                    <a:prstClr val="white"/>
                  </a:solidFill>
                  <a:latin typeface="Arial" panose="020B0604020202020204" pitchFamily="34" charset="0"/>
                  <a:cs typeface="Arial" panose="020B0604020202020204" pitchFamily="34" charset="0"/>
                  <a:sym typeface="Arial" charset="0"/>
                </a:rPr>
                <a:t>We will do this by:</a:t>
              </a:r>
            </a:p>
          </p:txBody>
        </p:sp>
      </p:grpSp>
      <p:sp>
        <p:nvSpPr>
          <p:cNvPr id="8" name="Rectangle 7"/>
          <p:cNvSpPr/>
          <p:nvPr/>
        </p:nvSpPr>
        <p:spPr>
          <a:xfrm>
            <a:off x="248102" y="849142"/>
            <a:ext cx="8716383" cy="261610"/>
          </a:xfrm>
          <a:prstGeom prst="rect">
            <a:avLst/>
          </a:prstGeom>
        </p:spPr>
        <p:txBody>
          <a:bodyPr wrap="square">
            <a:spAutoFit/>
          </a:bodyPr>
          <a:lstStyle/>
          <a:p>
            <a:pPr marL="171450" indent="-171450">
              <a:buFont typeface="Arial" panose="020B0604020202020204" pitchFamily="34" charset="0"/>
              <a:buChar char="•"/>
            </a:pPr>
            <a:endParaRPr lang="en-GB" sz="1100" dirty="0">
              <a:solidFill>
                <a:prstClr val="black"/>
              </a:solidFill>
              <a:latin typeface="Arial" panose="020B0604020202020204" pitchFamily="34" charset="0"/>
              <a:cs typeface="Arial" panose="020B0604020202020204" pitchFamily="34" charset="0"/>
            </a:endParaRPr>
          </a:p>
        </p:txBody>
      </p:sp>
      <p:sp>
        <p:nvSpPr>
          <p:cNvPr id="9" name="TextBox 8"/>
          <p:cNvSpPr txBox="1"/>
          <p:nvPr/>
        </p:nvSpPr>
        <p:spPr>
          <a:xfrm>
            <a:off x="188417" y="1836793"/>
            <a:ext cx="2727399"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  </a:t>
            </a:r>
          </a:p>
        </p:txBody>
      </p:sp>
      <p:sp>
        <p:nvSpPr>
          <p:cNvPr id="10" name="TextBox 9"/>
          <p:cNvSpPr txBox="1"/>
          <p:nvPr/>
        </p:nvSpPr>
        <p:spPr>
          <a:xfrm>
            <a:off x="259910" y="6263101"/>
            <a:ext cx="8560562" cy="369332"/>
          </a:xfrm>
          <a:prstGeom prst="rect">
            <a:avLst/>
          </a:prstGeom>
          <a:noFill/>
        </p:spPr>
        <p:txBody>
          <a:bodyPr wrap="square" rtlCol="0">
            <a:spAutoFit/>
          </a:bodyPr>
          <a:lstStyle/>
          <a:p>
            <a:r>
              <a:rPr lang="en-US" sz="900" i="1" dirty="0">
                <a:solidFill>
                  <a:prstClr val="black"/>
                </a:solidFill>
                <a:latin typeface="Arial" panose="020B0604020202020204" pitchFamily="34" charset="0"/>
                <a:cs typeface="Arial" panose="020B0604020202020204" pitchFamily="34" charset="0"/>
              </a:rPr>
              <a:t>N.B. Work strand 2b sets out our commitment to SESL staff and appropriate internal resourcing. We will not use for national reporting but will link with national indicators on expected capacity of staff. </a:t>
            </a:r>
            <a:endParaRPr lang="en-GB" sz="900" i="1" dirty="0">
              <a:solidFill>
                <a:prstClr val="black"/>
              </a:solidFill>
              <a:latin typeface="Arial" panose="020B0604020202020204" pitchFamily="34" charset="0"/>
              <a:cs typeface="Arial" panose="020B0604020202020204" pitchFamily="34" charset="0"/>
            </a:endParaRPr>
          </a:p>
        </p:txBody>
      </p:sp>
      <p:sp>
        <p:nvSpPr>
          <p:cNvPr id="11" name="Rectangle 6"/>
          <p:cNvSpPr txBox="1">
            <a:spLocks noChangeArrowheads="1"/>
          </p:cNvSpPr>
          <p:nvPr/>
        </p:nvSpPr>
        <p:spPr>
          <a:xfrm>
            <a:off x="232964" y="583761"/>
            <a:ext cx="8803532" cy="265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1400" i="1" kern="1200">
                <a:solidFill>
                  <a:schemeClr val="bg1">
                    <a:lumMod val="65000"/>
                  </a:schemeClr>
                </a:solidFill>
                <a:latin typeface="+mj-lt"/>
                <a:ea typeface="+mj-ea"/>
                <a:cs typeface="+mj-cs"/>
              </a:defRPr>
            </a:lvl1pPr>
          </a:lstStyle>
          <a:p>
            <a:pPr algn="l"/>
            <a:endParaRPr lang="en-GB" altLang="en-US" sz="1200" i="0" dirty="0">
              <a:solidFill>
                <a:prstClr val="black"/>
              </a:solidFill>
              <a:latin typeface="Arial" panose="020B0604020202020204" pitchFamily="34" charset="0"/>
              <a:cs typeface="Arial" panose="020B0604020202020204" pitchFamily="34" charset="0"/>
            </a:endParaRPr>
          </a:p>
          <a:p>
            <a:pPr algn="l"/>
            <a:r>
              <a:rPr lang="en-GB" altLang="en-US" sz="1200" i="0" dirty="0">
                <a:solidFill>
                  <a:prstClr val="black"/>
                </a:solidFill>
                <a:latin typeface="Arial" panose="020B0604020202020204" pitchFamily="34" charset="0"/>
                <a:cs typeface="Arial" panose="020B0604020202020204" pitchFamily="34" charset="0"/>
              </a:rPr>
              <a:t>Our ambition is to drive up standards across the region so that every child attends a school  or academy whose results are above the national minimum floor standard and  is rated as good or outstanding by Ofsted.  </a:t>
            </a:r>
            <a:br>
              <a:rPr lang="en-GB" altLang="en-US" sz="1200" i="0" dirty="0">
                <a:solidFill>
                  <a:prstClr val="black"/>
                </a:solidFill>
                <a:latin typeface="Arial" panose="020B0604020202020204" pitchFamily="34" charset="0"/>
                <a:cs typeface="Arial" panose="020B0604020202020204" pitchFamily="34" charset="0"/>
              </a:rPr>
            </a:br>
            <a:r>
              <a:rPr lang="en-GB" altLang="en-US" sz="1200" i="0" dirty="0">
                <a:solidFill>
                  <a:prstClr val="black"/>
                </a:solidFill>
                <a:latin typeface="Arial" panose="020B0604020202020204" pitchFamily="34" charset="0"/>
                <a:cs typeface="Arial" panose="020B0604020202020204" pitchFamily="34" charset="0"/>
              </a:rPr>
              <a:t/>
            </a:r>
            <a:br>
              <a:rPr lang="en-GB" altLang="en-US" sz="1200" i="0" dirty="0">
                <a:solidFill>
                  <a:prstClr val="black"/>
                </a:solidFill>
                <a:latin typeface="Arial" panose="020B0604020202020204" pitchFamily="34" charset="0"/>
                <a:cs typeface="Arial" panose="020B0604020202020204" pitchFamily="34" charset="0"/>
              </a:rPr>
            </a:br>
            <a:endParaRPr lang="en-US" altLang="en-US" b="1" dirty="0">
              <a:solidFill>
                <a:prstClr val="black"/>
              </a:solidFill>
              <a:latin typeface="Arial" panose="020B0604020202020204" pitchFamily="34" charset="0"/>
              <a:cs typeface="Arial" panose="020B0604020202020204" pitchFamily="34" charset="0"/>
            </a:endParaRPr>
          </a:p>
        </p:txBody>
      </p:sp>
      <p:sp>
        <p:nvSpPr>
          <p:cNvPr id="12" name="Rectangle 6"/>
          <p:cNvSpPr txBox="1">
            <a:spLocks noChangeArrowheads="1"/>
          </p:cNvSpPr>
          <p:nvPr/>
        </p:nvSpPr>
        <p:spPr>
          <a:xfrm>
            <a:off x="188416" y="-27384"/>
            <a:ext cx="8803532" cy="467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1800" b="1" dirty="0">
                <a:solidFill>
                  <a:prstClr val="black"/>
                </a:solidFill>
                <a:latin typeface="Arial" panose="020B0604020202020204" pitchFamily="34" charset="0"/>
                <a:cs typeface="Arial" panose="020B0604020202020204" pitchFamily="34" charset="0"/>
              </a:rPr>
              <a:t>Overall objectives and structure of plan </a:t>
            </a:r>
            <a:endParaRPr lang="en-US" altLang="en-US" sz="1800" dirty="0">
              <a:solidFill>
                <a:prstClr val="black"/>
              </a:solidFill>
              <a:latin typeface="Arial" panose="020B0604020202020204" pitchFamily="34" charset="0"/>
              <a:cs typeface="Arial" panose="020B0604020202020204" pitchFamily="34" charset="0"/>
            </a:endParaRPr>
          </a:p>
        </p:txBody>
      </p:sp>
      <p:sp>
        <p:nvSpPr>
          <p:cNvPr id="13" name="Slide Number Placeholder 3"/>
          <p:cNvSpPr>
            <a:spLocks noGrp="1"/>
          </p:cNvSpPr>
          <p:nvPr>
            <p:ph type="sldNum" sz="quarter" idx="12"/>
          </p:nvPr>
        </p:nvSpPr>
        <p:spPr>
          <a:xfrm>
            <a:off x="6553200" y="6247415"/>
            <a:ext cx="2133600" cy="365125"/>
          </a:xfrm>
        </p:spPr>
        <p:txBody>
          <a:bodyPr/>
          <a:lstStyle/>
          <a:p>
            <a:fld id="{4662B833-D3DE-4836-97FA-809562E8E4FC}" type="slidenum">
              <a:rPr lang="en-GB" smtClean="0">
                <a:solidFill>
                  <a:prstClr val="black">
                    <a:tint val="75000"/>
                  </a:prstClr>
                </a:solidFill>
                <a:latin typeface="Arial" panose="020B0604020202020204" pitchFamily="34" charset="0"/>
                <a:cs typeface="Arial" panose="020B0604020202020204" pitchFamily="34" charset="0"/>
              </a:rPr>
              <a:pPr/>
              <a:t>8</a:t>
            </a:fld>
            <a:endParaRPr lang="en-GB">
              <a:solidFill>
                <a:prstClr val="black">
                  <a:tint val="75000"/>
                </a:prstClr>
              </a:solidFill>
              <a:latin typeface="Arial" panose="020B0604020202020204" pitchFamily="34" charset="0"/>
              <a:cs typeface="Arial" panose="020B0604020202020204" pitchFamily="34" charset="0"/>
            </a:endParaRPr>
          </a:p>
        </p:txBody>
      </p:sp>
      <p:sp>
        <p:nvSpPr>
          <p:cNvPr id="14" name="Rectangle 9"/>
          <p:cNvSpPr>
            <a:spLocks/>
          </p:cNvSpPr>
          <p:nvPr/>
        </p:nvSpPr>
        <p:spPr bwMode="auto">
          <a:xfrm>
            <a:off x="232964" y="44624"/>
            <a:ext cx="8731522" cy="320106"/>
          </a:xfrm>
          <a:prstGeom prst="rect">
            <a:avLst/>
          </a:prstGeom>
          <a:solidFill>
            <a:schemeClr val="tx2"/>
          </a:solidFill>
          <a:ln w="9525" cap="flat">
            <a:solidFill>
              <a:srgbClr val="B9CDE5"/>
            </a:solidFill>
            <a:prstDash val="solid"/>
            <a:miter lim="800000"/>
            <a:headEnd type="none" w="med" len="med"/>
            <a:tailEnd type="none" w="med" len="med"/>
          </a:ln>
          <a:effectLst>
            <a:outerShdw blurRad="12700" dist="35920" dir="2700000" algn="ctr" rotWithShape="0">
              <a:schemeClr val="bg2"/>
            </a:outerShdw>
          </a:effectLst>
        </p:spPr>
        <p:txBody>
          <a:bodyPr lIns="88900" tIns="88900" rIns="88900" bIns="889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b="1" dirty="0">
                <a:solidFill>
                  <a:prstClr val="white"/>
                </a:solidFill>
                <a:latin typeface="Arial" panose="020B0604020202020204" pitchFamily="34" charset="0"/>
                <a:cs typeface="Arial" panose="020B0604020202020204" pitchFamily="34" charset="0"/>
                <a:sym typeface="Arial" charset="0"/>
              </a:rPr>
              <a:t>Overall objectives and structure of plan for East of England and North East London</a:t>
            </a:r>
          </a:p>
        </p:txBody>
      </p:sp>
      <p:grpSp>
        <p:nvGrpSpPr>
          <p:cNvPr id="28" name="Group 27"/>
          <p:cNvGrpSpPr/>
          <p:nvPr/>
        </p:nvGrpSpPr>
        <p:grpSpPr>
          <a:xfrm>
            <a:off x="107504" y="1467944"/>
            <a:ext cx="8872888" cy="5345432"/>
            <a:chOff x="479796" y="1505342"/>
            <a:chExt cx="8110059" cy="4392906"/>
          </a:xfrm>
        </p:grpSpPr>
        <p:grpSp>
          <p:nvGrpSpPr>
            <p:cNvPr id="29" name="Group 28"/>
            <p:cNvGrpSpPr/>
            <p:nvPr/>
          </p:nvGrpSpPr>
          <p:grpSpPr>
            <a:xfrm>
              <a:off x="2440524" y="1522278"/>
              <a:ext cx="1974518" cy="4365415"/>
              <a:chOff x="2448820" y="1545023"/>
              <a:chExt cx="1974518" cy="4365415"/>
            </a:xfrm>
          </p:grpSpPr>
          <p:sp>
            <p:nvSpPr>
              <p:cNvPr id="39" name="Rectangle 38"/>
              <p:cNvSpPr>
                <a:spLocks noChangeArrowheads="1"/>
              </p:cNvSpPr>
              <p:nvPr/>
            </p:nvSpPr>
            <p:spPr bwMode="auto">
              <a:xfrm>
                <a:off x="2448820" y="1545023"/>
                <a:ext cx="1974518" cy="533400"/>
              </a:xfrm>
              <a:prstGeom prst="rect">
                <a:avLst/>
              </a:prstGeom>
              <a:solidFill>
                <a:schemeClr val="tx2"/>
              </a:solidFill>
              <a:ln w="12700">
                <a:noFill/>
                <a:miter lim="800000"/>
                <a:headEnd/>
                <a:tailEnd/>
              </a:ln>
              <a:effectLst/>
              <a:extLst/>
            </p:spPr>
            <p:txBody>
              <a:bodyPr anchor="ctr" anchorCtr="1"/>
              <a:lstStyle/>
              <a:p>
                <a:pPr algn="ctr" eaLnBrk="0" hangingPunct="0"/>
                <a:r>
                  <a:rPr lang="en-GB" altLang="en-US" sz="1200" b="1" dirty="0">
                    <a:solidFill>
                      <a:prstClr val="white"/>
                    </a:solidFill>
                    <a:latin typeface="Arial" panose="020B0604020202020204" pitchFamily="34" charset="0"/>
                    <a:cs typeface="Arial" panose="020B0604020202020204" pitchFamily="34" charset="0"/>
                  </a:rPr>
                  <a:t>Facilitating collaboration</a:t>
                </a:r>
              </a:p>
            </p:txBody>
          </p:sp>
          <p:sp>
            <p:nvSpPr>
              <p:cNvPr id="40" name="Rectangle 39"/>
              <p:cNvSpPr>
                <a:spLocks noChangeArrowheads="1"/>
              </p:cNvSpPr>
              <p:nvPr/>
            </p:nvSpPr>
            <p:spPr bwMode="auto">
              <a:xfrm>
                <a:off x="2448821" y="2090567"/>
                <a:ext cx="1974517" cy="3819871"/>
              </a:xfrm>
              <a:prstGeom prst="rect">
                <a:avLst/>
              </a:prstGeom>
              <a:solidFill>
                <a:schemeClr val="accent1">
                  <a:lumMod val="20000"/>
                  <a:lumOff val="80000"/>
                </a:schemeClr>
              </a:solidFill>
              <a:ln w="12700">
                <a:noFill/>
                <a:miter lim="800000"/>
                <a:headEnd/>
                <a:tailEnd/>
              </a:ln>
              <a:effectLst/>
              <a:extLst/>
            </p:spPr>
            <p:txBody>
              <a:bodyPr>
                <a:normAutofit/>
              </a:bodyPr>
              <a:lstStyle>
                <a:lvl1pPr algn="l">
                  <a:defRPr>
                    <a:solidFill>
                      <a:schemeClr val="tx1"/>
                    </a:solidFill>
                    <a:latin typeface="Arial" charset="0"/>
                  </a:defRPr>
                </a:lvl1pPr>
                <a:lvl2pPr marL="228600" indent="-114300" algn="l">
                  <a:defRPr>
                    <a:solidFill>
                      <a:schemeClr val="tx1"/>
                    </a:solidFill>
                    <a:latin typeface="Arial" charset="0"/>
                  </a:defRPr>
                </a:lvl2pPr>
                <a:lvl3pPr marL="457200" indent="-114300"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10000"/>
                  </a:lnSpc>
                </a:pPr>
                <a:endParaRPr lang="en-GB" sz="1000" dirty="0">
                  <a:solidFill>
                    <a:prstClr val="black"/>
                  </a:solidFill>
                  <a:latin typeface="Arial" panose="020B0604020202020204" pitchFamily="34" charset="0"/>
                  <a:cs typeface="Arial" panose="020B0604020202020204" pitchFamily="34" charset="0"/>
                </a:endParaRPr>
              </a:p>
            </p:txBody>
          </p:sp>
        </p:grpSp>
        <p:grpSp>
          <p:nvGrpSpPr>
            <p:cNvPr id="30" name="Group 29"/>
            <p:cNvGrpSpPr/>
            <p:nvPr/>
          </p:nvGrpSpPr>
          <p:grpSpPr>
            <a:xfrm>
              <a:off x="479796" y="1505342"/>
              <a:ext cx="8110058" cy="4382349"/>
              <a:chOff x="490938" y="1506280"/>
              <a:chExt cx="8110058" cy="4162001"/>
            </a:xfrm>
          </p:grpSpPr>
          <p:sp>
            <p:nvSpPr>
              <p:cNvPr id="37" name="Rectangle 36"/>
              <p:cNvSpPr>
                <a:spLocks noChangeArrowheads="1"/>
              </p:cNvSpPr>
              <p:nvPr/>
            </p:nvSpPr>
            <p:spPr bwMode="auto">
              <a:xfrm>
                <a:off x="6582402" y="1506280"/>
                <a:ext cx="2018594" cy="506580"/>
              </a:xfrm>
              <a:prstGeom prst="rect">
                <a:avLst/>
              </a:prstGeom>
              <a:solidFill>
                <a:schemeClr val="tx2"/>
              </a:solidFill>
              <a:ln w="12700">
                <a:noFill/>
                <a:miter lim="800000"/>
                <a:headEnd/>
                <a:tailEnd/>
              </a:ln>
              <a:effectLst/>
              <a:extLst/>
            </p:spPr>
            <p:txBody>
              <a:bodyPr anchor="ctr" anchorCtr="1"/>
              <a:lstStyle/>
              <a:p>
                <a:pPr algn="ctr"/>
                <a:r>
                  <a:rPr lang="en-GB" sz="1200" b="1" dirty="0">
                    <a:solidFill>
                      <a:prstClr val="white"/>
                    </a:solidFill>
                    <a:latin typeface="Arial" panose="020B0604020202020204" pitchFamily="34" charset="0"/>
                    <a:cs typeface="Arial" panose="020B0604020202020204" pitchFamily="34" charset="0"/>
                  </a:rPr>
                  <a:t>Challenging underperformance</a:t>
                </a:r>
              </a:p>
            </p:txBody>
          </p:sp>
          <p:sp>
            <p:nvSpPr>
              <p:cNvPr id="38" name="Rectangle 37"/>
              <p:cNvSpPr>
                <a:spLocks noChangeArrowheads="1"/>
              </p:cNvSpPr>
              <p:nvPr/>
            </p:nvSpPr>
            <p:spPr bwMode="auto">
              <a:xfrm>
                <a:off x="490938" y="2040477"/>
                <a:ext cx="1908698" cy="3627804"/>
              </a:xfrm>
              <a:prstGeom prst="rect">
                <a:avLst/>
              </a:prstGeom>
              <a:solidFill>
                <a:schemeClr val="accent1">
                  <a:lumMod val="20000"/>
                  <a:lumOff val="80000"/>
                </a:schemeClr>
              </a:solidFill>
              <a:ln w="12700">
                <a:noFill/>
                <a:miter lim="800000"/>
                <a:headEnd/>
                <a:tailEnd/>
              </a:ln>
              <a:effectLst/>
              <a:extLst/>
            </p:spPr>
            <p:txBody>
              <a:bodyPr>
                <a:noAutofit/>
              </a:bodyPr>
              <a:lstStyle>
                <a:lvl1pPr algn="l">
                  <a:defRPr>
                    <a:solidFill>
                      <a:schemeClr val="tx1"/>
                    </a:solidFill>
                    <a:latin typeface="Arial" charset="0"/>
                  </a:defRPr>
                </a:lvl1pPr>
                <a:lvl2pPr marL="228600" indent="-114300" algn="l">
                  <a:defRPr>
                    <a:solidFill>
                      <a:schemeClr val="tx1"/>
                    </a:solidFill>
                    <a:latin typeface="Arial" charset="0"/>
                  </a:defRPr>
                </a:lvl2pPr>
                <a:lvl3pPr marL="457200" indent="-114300"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171450" indent="-171450">
                  <a:buFont typeface="Arial" panose="020B0604020202020204" pitchFamily="34" charset="0"/>
                  <a:buChar char="•"/>
                </a:pPr>
                <a:endParaRPr lang="en-GB" sz="1000" dirty="0">
                  <a:solidFill>
                    <a:prstClr val="black"/>
                  </a:solidFill>
                  <a:latin typeface="Arial" panose="020B0604020202020204" pitchFamily="34" charset="0"/>
                  <a:cs typeface="Arial" panose="020B0604020202020204" pitchFamily="34" charset="0"/>
                </a:endParaRPr>
              </a:p>
            </p:txBody>
          </p:sp>
        </p:grpSp>
        <p:grpSp>
          <p:nvGrpSpPr>
            <p:cNvPr id="31" name="Group 30"/>
            <p:cNvGrpSpPr/>
            <p:nvPr/>
          </p:nvGrpSpPr>
          <p:grpSpPr>
            <a:xfrm>
              <a:off x="4465096" y="1505342"/>
              <a:ext cx="4124759" cy="4392906"/>
              <a:chOff x="4465096" y="1505342"/>
              <a:chExt cx="4124759" cy="4392906"/>
            </a:xfrm>
          </p:grpSpPr>
          <p:sp>
            <p:nvSpPr>
              <p:cNvPr id="35" name="Rectangle 34"/>
              <p:cNvSpPr>
                <a:spLocks noChangeArrowheads="1"/>
              </p:cNvSpPr>
              <p:nvPr/>
            </p:nvSpPr>
            <p:spPr bwMode="auto">
              <a:xfrm>
                <a:off x="4465096" y="1505342"/>
                <a:ext cx="2040334" cy="533401"/>
              </a:xfrm>
              <a:prstGeom prst="rect">
                <a:avLst/>
              </a:prstGeom>
              <a:solidFill>
                <a:schemeClr val="tx2"/>
              </a:solidFill>
              <a:ln w="12700">
                <a:noFill/>
                <a:miter lim="800000"/>
                <a:headEnd/>
                <a:tailEnd/>
              </a:ln>
              <a:effectLst/>
              <a:extLst/>
            </p:spPr>
            <p:txBody>
              <a:bodyPr anchor="ctr" anchorCtr="1"/>
              <a:lstStyle/>
              <a:p>
                <a:pPr algn="ctr"/>
                <a:r>
                  <a:rPr lang="en-GB" sz="1200" b="1" dirty="0">
                    <a:solidFill>
                      <a:prstClr val="white"/>
                    </a:solidFill>
                    <a:latin typeface="Arial" panose="020B0604020202020204" pitchFamily="34" charset="0"/>
                    <a:cs typeface="Arial" panose="020B0604020202020204" pitchFamily="34" charset="0"/>
                  </a:rPr>
                  <a:t>Opening high quality new provision</a:t>
                </a:r>
              </a:p>
            </p:txBody>
          </p:sp>
          <p:sp>
            <p:nvSpPr>
              <p:cNvPr id="36" name="Rectangle 35"/>
              <p:cNvSpPr>
                <a:spLocks noChangeArrowheads="1"/>
              </p:cNvSpPr>
              <p:nvPr/>
            </p:nvSpPr>
            <p:spPr bwMode="auto">
              <a:xfrm>
                <a:off x="6571262" y="2078375"/>
                <a:ext cx="2018593" cy="3819873"/>
              </a:xfrm>
              <a:prstGeom prst="rect">
                <a:avLst/>
              </a:prstGeom>
              <a:solidFill>
                <a:schemeClr val="accent1">
                  <a:lumMod val="20000"/>
                  <a:lumOff val="80000"/>
                </a:schemeClr>
              </a:solidFill>
              <a:ln w="12700">
                <a:noFill/>
                <a:miter lim="800000"/>
                <a:headEnd/>
                <a:tailEnd/>
              </a:ln>
              <a:effectLst/>
              <a:extLst/>
            </p:spPr>
            <p:txBody>
              <a:bodyPr>
                <a:noAutofit/>
              </a:bodyPr>
              <a:lstStyle>
                <a:lvl1pPr algn="l">
                  <a:defRPr>
                    <a:solidFill>
                      <a:schemeClr val="tx1"/>
                    </a:solidFill>
                    <a:latin typeface="Arial" charset="0"/>
                  </a:defRPr>
                </a:lvl1pPr>
                <a:lvl2pPr marL="228600" indent="-114300" algn="l">
                  <a:defRPr>
                    <a:solidFill>
                      <a:schemeClr val="tx1"/>
                    </a:solidFill>
                    <a:latin typeface="Arial" charset="0"/>
                  </a:defRPr>
                </a:lvl2pPr>
                <a:lvl3pPr marL="457200" indent="-114300"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171450" indent="-171450">
                  <a:buFont typeface="Arial" panose="020B0604020202020204" pitchFamily="34" charset="0"/>
                  <a:buChar char="•"/>
                </a:pPr>
                <a:endParaRPr lang="en-GB" sz="1100" dirty="0">
                  <a:solidFill>
                    <a:prstClr val="black"/>
                  </a:solidFill>
                  <a:latin typeface="Arial" panose="020B0604020202020204" pitchFamily="34" charset="0"/>
                  <a:cs typeface="Arial" panose="020B0604020202020204" pitchFamily="34" charset="0"/>
                </a:endParaRPr>
              </a:p>
            </p:txBody>
          </p:sp>
        </p:grpSp>
        <p:grpSp>
          <p:nvGrpSpPr>
            <p:cNvPr id="32" name="Group 31"/>
            <p:cNvGrpSpPr/>
            <p:nvPr/>
          </p:nvGrpSpPr>
          <p:grpSpPr>
            <a:xfrm>
              <a:off x="479796" y="1516013"/>
              <a:ext cx="6033265" cy="4371682"/>
              <a:chOff x="488092" y="1516014"/>
              <a:chExt cx="6033265" cy="4371682"/>
            </a:xfrm>
          </p:grpSpPr>
          <p:sp>
            <p:nvSpPr>
              <p:cNvPr id="33" name="Rectangle 32"/>
              <p:cNvSpPr>
                <a:spLocks noChangeArrowheads="1"/>
              </p:cNvSpPr>
              <p:nvPr/>
            </p:nvSpPr>
            <p:spPr bwMode="auto">
              <a:xfrm>
                <a:off x="488092" y="1516014"/>
                <a:ext cx="1908699" cy="533400"/>
              </a:xfrm>
              <a:prstGeom prst="rect">
                <a:avLst/>
              </a:prstGeom>
              <a:solidFill>
                <a:schemeClr val="tx2"/>
              </a:solidFill>
              <a:ln w="12700">
                <a:noFill/>
                <a:miter lim="800000"/>
                <a:headEnd/>
                <a:tailEnd/>
              </a:ln>
              <a:effectLst/>
              <a:extLst/>
            </p:spPr>
            <p:txBody>
              <a:bodyPr anchor="ctr" anchorCtr="1"/>
              <a:lstStyle/>
              <a:p>
                <a:pPr algn="ctr"/>
                <a:r>
                  <a:rPr lang="en-GB" sz="1200" b="1" dirty="0">
                    <a:solidFill>
                      <a:prstClr val="white"/>
                    </a:solidFill>
                    <a:latin typeface="Arial" panose="020B0604020202020204" pitchFamily="34" charset="0"/>
                    <a:cs typeface="Arial" panose="020B0604020202020204" pitchFamily="34" charset="0"/>
                  </a:rPr>
                  <a:t>Building strong sponsors</a:t>
                </a:r>
              </a:p>
            </p:txBody>
          </p:sp>
          <p:sp>
            <p:nvSpPr>
              <p:cNvPr id="34" name="Rectangle 33"/>
              <p:cNvSpPr>
                <a:spLocks noChangeArrowheads="1"/>
              </p:cNvSpPr>
              <p:nvPr/>
            </p:nvSpPr>
            <p:spPr bwMode="auto">
              <a:xfrm>
                <a:off x="4481022" y="2067824"/>
                <a:ext cx="2040335" cy="3819872"/>
              </a:xfrm>
              <a:prstGeom prst="rect">
                <a:avLst/>
              </a:prstGeom>
              <a:solidFill>
                <a:schemeClr val="accent1">
                  <a:lumMod val="20000"/>
                  <a:lumOff val="80000"/>
                </a:schemeClr>
              </a:solidFill>
              <a:ln w="12700">
                <a:noFill/>
                <a:miter lim="800000"/>
                <a:headEnd/>
                <a:tailEnd/>
              </a:ln>
              <a:effectLst/>
              <a:extLst/>
            </p:spPr>
            <p:txBody>
              <a:bodyPr>
                <a:normAutofit/>
              </a:bodyPr>
              <a:lstStyle>
                <a:lvl1pPr algn="l">
                  <a:defRPr>
                    <a:solidFill>
                      <a:schemeClr val="tx1"/>
                    </a:solidFill>
                    <a:latin typeface="Arial" charset="0"/>
                  </a:defRPr>
                </a:lvl1pPr>
                <a:lvl2pPr marL="228600" indent="-114300" algn="l">
                  <a:defRPr>
                    <a:solidFill>
                      <a:schemeClr val="tx1"/>
                    </a:solidFill>
                    <a:latin typeface="Arial" charset="0"/>
                  </a:defRPr>
                </a:lvl2pPr>
                <a:lvl3pPr marL="457200" indent="-114300"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support the government ambition to open 500 new free schools during this parliament.</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encourage existing high quality trusts to apply to open free schools.</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identify the areas of areas of low social mobility and basic need in the region to ensure new provision is opened where it is most needed.</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work with to encourage non-school based groups such as parents, charities and universities to open schools. We will also work with independent schools  and faith based providers.</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HTB members will play an active role in the interview process for free schools.</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work closely with LAs who open new provision through the academy presumption process to ensure new provision is run by high quality providers.</a:t>
                </a:r>
              </a:p>
            </p:txBody>
          </p:sp>
        </p:grpSp>
      </p:grpSp>
      <p:sp>
        <p:nvSpPr>
          <p:cNvPr id="41" name="Rectangle 40"/>
          <p:cNvSpPr/>
          <p:nvPr/>
        </p:nvSpPr>
        <p:spPr>
          <a:xfrm>
            <a:off x="188416" y="2201083"/>
            <a:ext cx="2115880" cy="4324261"/>
          </a:xfrm>
          <a:prstGeom prst="rect">
            <a:avLst/>
          </a:prstGeom>
        </p:spPr>
        <p:txBody>
          <a:bodyPr wrap="square">
            <a:spAutoFit/>
          </a:bodyPr>
          <a:lstStyle/>
          <a:p>
            <a:pPr marL="171450" indent="-171450">
              <a:lnSpc>
                <a:spcPct val="110000"/>
              </a:lnSpc>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There are 141 approved academy sponsors in our region. We will meet all trusts of 3 or more schools during the autumn term.</a:t>
            </a:r>
          </a:p>
          <a:p>
            <a:pPr marL="171450" indent="-171450">
              <a:lnSpc>
                <a:spcPct val="110000"/>
              </a:lnSpc>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We will use the meetings to identify those with potential to grow and those who need support to improve.</a:t>
            </a:r>
          </a:p>
          <a:p>
            <a:pPr marL="171450" indent="-171450">
              <a:lnSpc>
                <a:spcPct val="110000"/>
              </a:lnSpc>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We will use our trust evaluation tool to identify areas for development and offer support, for example mentoring, CEO leadership training.</a:t>
            </a:r>
          </a:p>
          <a:p>
            <a:pPr marL="171450" indent="-171450">
              <a:lnSpc>
                <a:spcPct val="110000"/>
              </a:lnSpc>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We will target Sponsor Capacity Funding to help develop trusts in priority areas of the region.</a:t>
            </a:r>
          </a:p>
          <a:p>
            <a:pPr marL="171450" indent="-171450">
              <a:lnSpc>
                <a:spcPct val="110000"/>
              </a:lnSpc>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We will identify more sponsors and encourage outstanding schools and academies to support others. </a:t>
            </a:r>
          </a:p>
          <a:p>
            <a:pPr marL="171450" indent="-171450">
              <a:lnSpc>
                <a:spcPct val="110000"/>
              </a:lnSpc>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We will use Academy Ambassadors to strengthen trust governance.</a:t>
            </a:r>
          </a:p>
        </p:txBody>
      </p:sp>
      <p:sp>
        <p:nvSpPr>
          <p:cNvPr id="42" name="Rectangle 41"/>
          <p:cNvSpPr/>
          <p:nvPr/>
        </p:nvSpPr>
        <p:spPr>
          <a:xfrm>
            <a:off x="2304297" y="2173501"/>
            <a:ext cx="2235893" cy="3631763"/>
          </a:xfrm>
          <a:prstGeom prst="rect">
            <a:avLst/>
          </a:prstGeom>
        </p:spPr>
        <p:txBody>
          <a:bodyPr wrap="square">
            <a:spAutoFit/>
          </a:bodyPr>
          <a:lstStyle/>
          <a:p>
            <a:pPr marL="171450" indent="-17145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Collaboration lies at the heart of the school-led system. We will continue to work proactively with schools, academies, LAs, Teaching School Alliances and others to share best practice, support school improvement and the development of leadership and pedagogy.</a:t>
            </a:r>
          </a:p>
          <a:p>
            <a:pPr marL="171450" indent="-17145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We will  continue to hold events to get system leaders to meet, share knowledge and best practice and form new networks.</a:t>
            </a:r>
          </a:p>
          <a:p>
            <a:pPr marL="171450" indent="-17145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With the Teaching School Council we will develop a website sharing best practice and making resources available for all to use. </a:t>
            </a:r>
          </a:p>
          <a:p>
            <a:pPr marL="171450" indent="-17145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We will work with Teaching School Alliances and the National College to ensure work focusses on school improvement and that school to school support goes to institutions most in need.</a:t>
            </a:r>
          </a:p>
        </p:txBody>
      </p:sp>
      <p:sp>
        <p:nvSpPr>
          <p:cNvPr id="43" name="Rectangle 42"/>
          <p:cNvSpPr/>
          <p:nvPr/>
        </p:nvSpPr>
        <p:spPr>
          <a:xfrm>
            <a:off x="6732240" y="2150561"/>
            <a:ext cx="2263508" cy="4662815"/>
          </a:xfrm>
          <a:prstGeom prst="rect">
            <a:avLst/>
          </a:prstGeom>
        </p:spPr>
        <p:txBody>
          <a:bodyPr wrap="square">
            <a:spAutoFit/>
          </a:bodyPr>
          <a:lstStyle/>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balance support with challenge where academies are underperforming.</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visit academies to understand obstacles to improvement before deciding how to intervene. </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use local intelligence and relations with trusts to identify performance issues early.</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use formal intervention in a small number of cases where academies have underperformed for a period of time or where we are not convinced by trusts  improvement plans.</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When required we will  transfer academies to other trusts.</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ensure that maintained schools judged inadequate by Ofsted become sponsored.</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use our intervention powers where maintained schools are underperforming or defined as `coasting’.</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monitor, support and challenge newly opened free schools to help ensure they are rated Good or Outstanding by Ofsted in their first inspection.</a:t>
            </a:r>
          </a:p>
          <a:p>
            <a:pPr marL="171450" indent="-17145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We will help to address common issues with UTCs and Studio Schools  around  pupil  recruitment and funding.</a:t>
            </a:r>
          </a:p>
        </p:txBody>
      </p:sp>
    </p:spTree>
    <p:extLst>
      <p:ext uri="{BB962C8B-B14F-4D97-AF65-F5344CB8AC3E}">
        <p14:creationId xmlns:p14="http://schemas.microsoft.com/office/powerpoint/2010/main" val="427327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Making sense of the accountability landscape</a:t>
            </a:r>
          </a:p>
        </p:txBody>
      </p:sp>
      <p:sp>
        <p:nvSpPr>
          <p:cNvPr id="3" name="Content Placeholder 2"/>
          <p:cNvSpPr>
            <a:spLocks noGrp="1"/>
          </p:cNvSpPr>
          <p:nvPr>
            <p:ph idx="1"/>
          </p:nvPr>
        </p:nvSpPr>
        <p:spPr/>
        <p:txBody>
          <a:bodyPr/>
          <a:lstStyle/>
          <a:p>
            <a:r>
              <a:rPr lang="en-GB" sz="2400" b="0" dirty="0">
                <a:latin typeface="Arial" panose="020B0604020202020204" pitchFamily="34" charset="0"/>
                <a:cs typeface="Arial" panose="020B0604020202020204" pitchFamily="34" charset="0"/>
              </a:rPr>
              <a:t>SATS and MATS are accountable for outcomes in their schools</a:t>
            </a:r>
          </a:p>
          <a:p>
            <a:r>
              <a:rPr lang="en-GB" sz="2400" b="0" dirty="0">
                <a:latin typeface="Arial" panose="020B0604020202020204" pitchFamily="34" charset="0"/>
                <a:cs typeface="Arial" panose="020B0604020202020204" pitchFamily="34" charset="0"/>
              </a:rPr>
              <a:t>OFSTED assesses how well schools perform against schools with same context</a:t>
            </a:r>
          </a:p>
          <a:p>
            <a:r>
              <a:rPr lang="en-GB" sz="2400" b="0" dirty="0">
                <a:latin typeface="Arial" panose="020B0604020202020204" pitchFamily="34" charset="0"/>
                <a:cs typeface="Arial" panose="020B0604020202020204" pitchFamily="34" charset="0"/>
              </a:rPr>
              <a:t>RSC challenge and support those schools not yet good enough</a:t>
            </a:r>
          </a:p>
          <a:p>
            <a:r>
              <a:rPr lang="en-GB" sz="2400" b="0" dirty="0">
                <a:latin typeface="Arial" panose="020B0604020202020204" pitchFamily="34" charset="0"/>
                <a:cs typeface="Arial" panose="020B0604020202020204" pitchFamily="34" charset="0"/>
              </a:rPr>
              <a:t>NCTL provides the pipeline of teachers and leaders and system capacity</a:t>
            </a:r>
          </a:p>
          <a:p>
            <a:r>
              <a:rPr lang="en-GB" sz="2400" b="0" dirty="0">
                <a:latin typeface="Arial" panose="020B0604020202020204" pitchFamily="34" charset="0"/>
                <a:cs typeface="Arial" panose="020B0604020202020204" pitchFamily="34" charset="0"/>
              </a:rPr>
              <a:t>Local authorities oversee SEN, admissions, safeguarding, transport and sufficiency of places</a:t>
            </a:r>
          </a:p>
          <a:p>
            <a:endParaRPr lang="en-GB" dirty="0"/>
          </a:p>
        </p:txBody>
      </p:sp>
    </p:spTree>
    <p:extLst>
      <p:ext uri="{BB962C8B-B14F-4D97-AF65-F5344CB8AC3E}">
        <p14:creationId xmlns:p14="http://schemas.microsoft.com/office/powerpoint/2010/main" val="1685413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TotalTime>
  <Words>5239</Words>
  <Application>Microsoft Office PowerPoint</Application>
  <PresentationFormat>On-screen Show (4:3)</PresentationFormat>
  <Paragraphs>729</Paragraphs>
  <Slides>52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Calibri</vt:lpstr>
      <vt:lpstr>Times New Roman</vt:lpstr>
      <vt:lpstr>Trebuchet MS</vt:lpstr>
      <vt:lpstr>Wingdings</vt:lpstr>
      <vt:lpstr>Office Theme</vt:lpstr>
      <vt:lpstr>1_Office Theme</vt:lpstr>
      <vt:lpstr>Primary Area Seminar</vt:lpstr>
      <vt:lpstr>           Outline </vt:lpstr>
      <vt:lpstr>     Miracle in the East</vt:lpstr>
      <vt:lpstr>      Why RSCs?</vt:lpstr>
      <vt:lpstr>East of England and NE London</vt:lpstr>
      <vt:lpstr>Headteacher Board</vt:lpstr>
      <vt:lpstr>Changing role of the RSC</vt:lpstr>
      <vt:lpstr>PowerPoint Presentation</vt:lpstr>
      <vt:lpstr>Making sense of the accountability landscape</vt:lpstr>
      <vt:lpstr>2016 Phonics outcomes</vt:lpstr>
      <vt:lpstr>2016 Key Stage 1 outcomes</vt:lpstr>
      <vt:lpstr>Provisional 2016 Key Stage 2 outcomes</vt:lpstr>
      <vt:lpstr>2016 Key Stage 4 Outcomes</vt:lpstr>
      <vt:lpstr>Ofsted Judgements – Primary </vt:lpstr>
      <vt:lpstr>Ofsted Judgements – Secondary</vt:lpstr>
      <vt:lpstr>Education and Adoption  Act 2016</vt:lpstr>
      <vt:lpstr>What is a ‘coasting school’?</vt:lpstr>
      <vt:lpstr>Our role with coasting schools</vt:lpstr>
      <vt:lpstr>PowerPoint Presentation</vt:lpstr>
      <vt:lpstr>Free schools – the numbers</vt:lpstr>
      <vt:lpstr>Free schools – how to apply</vt:lpstr>
      <vt:lpstr>Free schools – future developments</vt:lpstr>
      <vt:lpstr>Questions</vt:lpstr>
      <vt:lpstr>Growing the system  with care</vt:lpstr>
      <vt:lpstr>When multi-academy trusts work at their best……</vt:lpstr>
      <vt:lpstr>Best collaborations to sustain improvement</vt:lpstr>
      <vt:lpstr>Qualities of successful system leaders</vt:lpstr>
      <vt:lpstr>Support and guidance</vt:lpstr>
      <vt:lpstr>2016-2019</vt:lpstr>
      <vt:lpstr>Key Stage 2 expectations</vt:lpstr>
      <vt:lpstr>‘Schools that work for everyone’</vt:lpstr>
      <vt:lpstr>Promoting Social Mobility</vt:lpstr>
      <vt:lpstr>Rationale for Change</vt:lpstr>
      <vt:lpstr>Meeting these challenges</vt:lpstr>
      <vt:lpstr>Building upon ‘Educational Excellence Everywhere’</vt:lpstr>
      <vt:lpstr>‘Families who are just about managing’ </vt:lpstr>
      <vt:lpstr>Key Consultation Areas</vt:lpstr>
      <vt:lpstr>We need to hear your views…..</vt:lpstr>
      <vt:lpstr>‘Independent schools directly assisting the state-funded sector, through creating more good places, and giving more choice and control for parents.’</vt:lpstr>
      <vt:lpstr>Independent schools - Proposal</vt:lpstr>
      <vt:lpstr>Independent schools - Proposal</vt:lpstr>
      <vt:lpstr>‘Faith schools delivering more good school places, while meeting strengthened safeguards on inclusivity’</vt:lpstr>
      <vt:lpstr>Faith schools –  Removal of 50% rule</vt:lpstr>
      <vt:lpstr>Independent and Faith Schools Proposals</vt:lpstr>
      <vt:lpstr>‘Universities playing a direct role in improving school quality and pupil attainment’</vt:lpstr>
      <vt:lpstr>Universities - Proposals</vt:lpstr>
      <vt:lpstr>‘Selective schools providing more school places, and ensuring that they are open to children from all backgrounds’</vt:lpstr>
      <vt:lpstr>Selective schools - Proposal</vt:lpstr>
      <vt:lpstr>Selective schools –  Oversight and Sanctions</vt:lpstr>
      <vt:lpstr>Selective schools supporting children at non-selective schools</vt:lpstr>
      <vt:lpstr>Selective Education and Universities Proposals</vt:lpstr>
      <vt:lpstr>Responding to the consultation</vt:lpstr>
    </vt:vector>
  </TitlesOfParts>
  <Company>DfE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Heads of Office Meeting</dc:title>
  <dc:creator>CARTER, David</dc:creator>
  <cp:lastModifiedBy>P Langmead</cp:lastModifiedBy>
  <cp:revision>100</cp:revision>
  <dcterms:created xsi:type="dcterms:W3CDTF">2016-02-21T15:12:22Z</dcterms:created>
  <dcterms:modified xsi:type="dcterms:W3CDTF">2016-10-11T10:16:22Z</dcterms:modified>
</cp:coreProperties>
</file>