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6"/>
  </p:notesMasterIdLst>
  <p:handoutMasterIdLst>
    <p:handoutMasterId r:id="rId37"/>
  </p:handoutMasterIdLst>
  <p:sldIdLst>
    <p:sldId id="256" r:id="rId5"/>
    <p:sldId id="302" r:id="rId6"/>
    <p:sldId id="304" r:id="rId7"/>
    <p:sldId id="280" r:id="rId8"/>
    <p:sldId id="267" r:id="rId9"/>
    <p:sldId id="281" r:id="rId10"/>
    <p:sldId id="309" r:id="rId11"/>
    <p:sldId id="310" r:id="rId12"/>
    <p:sldId id="311" r:id="rId13"/>
    <p:sldId id="300" r:id="rId14"/>
    <p:sldId id="313" r:id="rId15"/>
    <p:sldId id="301" r:id="rId16"/>
    <p:sldId id="312" r:id="rId17"/>
    <p:sldId id="306" r:id="rId18"/>
    <p:sldId id="307" r:id="rId19"/>
    <p:sldId id="308" r:id="rId20"/>
    <p:sldId id="314" r:id="rId21"/>
    <p:sldId id="317" r:id="rId22"/>
    <p:sldId id="318" r:id="rId23"/>
    <p:sldId id="263" r:id="rId24"/>
    <p:sldId id="279" r:id="rId25"/>
    <p:sldId id="257" r:id="rId26"/>
    <p:sldId id="282" r:id="rId27"/>
    <p:sldId id="276" r:id="rId28"/>
    <p:sldId id="277" r:id="rId29"/>
    <p:sldId id="278" r:id="rId30"/>
    <p:sldId id="264" r:id="rId31"/>
    <p:sldId id="323" r:id="rId32"/>
    <p:sldId id="322" r:id="rId33"/>
    <p:sldId id="324" r:id="rId34"/>
    <p:sldId id="31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79" autoAdjust="0"/>
    <p:restoredTop sz="87717" autoAdjust="0"/>
  </p:normalViewPr>
  <p:slideViewPr>
    <p:cSldViewPr snapToGrid="0">
      <p:cViewPr varScale="1">
        <p:scale>
          <a:sx n="75" d="100"/>
          <a:sy n="75" d="100"/>
        </p:scale>
        <p:origin x="67" y="96"/>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msun Noor - Head of Operations" userId="209a9f0d-5b24-4352-957c-8d5b34a2c342" providerId="ADAL" clId="{D3A2D7BF-F74A-4121-A4D5-AF5E780A918C}"/>
    <pc:docChg chg="delSld modSld">
      <pc:chgData name="Shamsun Noor - Head of Operations" userId="209a9f0d-5b24-4352-957c-8d5b34a2c342" providerId="ADAL" clId="{D3A2D7BF-F74A-4121-A4D5-AF5E780A918C}" dt="2023-01-19T18:41:16.851" v="25" actId="6549"/>
      <pc:docMkLst>
        <pc:docMk/>
      </pc:docMkLst>
      <pc:sldChg chg="modNotesTx">
        <pc:chgData name="Shamsun Noor - Head of Operations" userId="209a9f0d-5b24-4352-957c-8d5b34a2c342" providerId="ADAL" clId="{D3A2D7BF-F74A-4121-A4D5-AF5E780A918C}" dt="2023-01-19T18:40:02.636" v="19" actId="6549"/>
        <pc:sldMkLst>
          <pc:docMk/>
          <pc:sldMk cId="2131043727" sldId="257"/>
        </pc:sldMkLst>
      </pc:sldChg>
      <pc:sldChg chg="modNotesTx">
        <pc:chgData name="Shamsun Noor - Head of Operations" userId="209a9f0d-5b24-4352-957c-8d5b34a2c342" providerId="ADAL" clId="{D3A2D7BF-F74A-4121-A4D5-AF5E780A918C}" dt="2023-01-19T18:39:48.230" v="17" actId="6549"/>
        <pc:sldMkLst>
          <pc:docMk/>
          <pc:sldMk cId="3378919223" sldId="263"/>
        </pc:sldMkLst>
      </pc:sldChg>
      <pc:sldChg chg="modNotesTx">
        <pc:chgData name="Shamsun Noor - Head of Operations" userId="209a9f0d-5b24-4352-957c-8d5b34a2c342" providerId="ADAL" clId="{D3A2D7BF-F74A-4121-A4D5-AF5E780A918C}" dt="2023-01-19T18:40:52.739" v="24" actId="6549"/>
        <pc:sldMkLst>
          <pc:docMk/>
          <pc:sldMk cId="1541546668" sldId="264"/>
        </pc:sldMkLst>
      </pc:sldChg>
      <pc:sldChg chg="modNotesTx">
        <pc:chgData name="Shamsun Noor - Head of Operations" userId="209a9f0d-5b24-4352-957c-8d5b34a2c342" providerId="ADAL" clId="{D3A2D7BF-F74A-4121-A4D5-AF5E780A918C}" dt="2023-01-19T18:37:08.508" v="3" actId="6549"/>
        <pc:sldMkLst>
          <pc:docMk/>
          <pc:sldMk cId="1729462857" sldId="267"/>
        </pc:sldMkLst>
      </pc:sldChg>
      <pc:sldChg chg="del">
        <pc:chgData name="Shamsun Noor - Head of Operations" userId="209a9f0d-5b24-4352-957c-8d5b34a2c342" providerId="ADAL" clId="{D3A2D7BF-F74A-4121-A4D5-AF5E780A918C}" dt="2023-01-19T18:40:34.743" v="22" actId="2696"/>
        <pc:sldMkLst>
          <pc:docMk/>
          <pc:sldMk cId="9308048" sldId="273"/>
        </pc:sldMkLst>
      </pc:sldChg>
      <pc:sldChg chg="modNotesTx">
        <pc:chgData name="Shamsun Noor - Head of Operations" userId="209a9f0d-5b24-4352-957c-8d5b34a2c342" providerId="ADAL" clId="{D3A2D7BF-F74A-4121-A4D5-AF5E780A918C}" dt="2023-01-19T18:40:21.044" v="21" actId="6549"/>
        <pc:sldMkLst>
          <pc:docMk/>
          <pc:sldMk cId="976755370" sldId="276"/>
        </pc:sldMkLst>
      </pc:sldChg>
      <pc:sldChg chg="modNotesTx">
        <pc:chgData name="Shamsun Noor - Head of Operations" userId="209a9f0d-5b24-4352-957c-8d5b34a2c342" providerId="ADAL" clId="{D3A2D7BF-F74A-4121-A4D5-AF5E780A918C}" dt="2023-01-19T18:40:41.604" v="23" actId="6549"/>
        <pc:sldMkLst>
          <pc:docMk/>
          <pc:sldMk cId="3005850414" sldId="277"/>
        </pc:sldMkLst>
      </pc:sldChg>
      <pc:sldChg chg="modNotesTx">
        <pc:chgData name="Shamsun Noor - Head of Operations" userId="209a9f0d-5b24-4352-957c-8d5b34a2c342" providerId="ADAL" clId="{D3A2D7BF-F74A-4121-A4D5-AF5E780A918C}" dt="2023-01-19T18:39:52.216" v="18" actId="6549"/>
        <pc:sldMkLst>
          <pc:docMk/>
          <pc:sldMk cId="3477820776" sldId="279"/>
        </pc:sldMkLst>
      </pc:sldChg>
      <pc:sldChg chg="modNotesTx">
        <pc:chgData name="Shamsun Noor - Head of Operations" userId="209a9f0d-5b24-4352-957c-8d5b34a2c342" providerId="ADAL" clId="{D3A2D7BF-F74A-4121-A4D5-AF5E780A918C}" dt="2023-01-19T18:36:14.810" v="1" actId="6549"/>
        <pc:sldMkLst>
          <pc:docMk/>
          <pc:sldMk cId="3790755545" sldId="280"/>
        </pc:sldMkLst>
      </pc:sldChg>
      <pc:sldChg chg="modNotesTx">
        <pc:chgData name="Shamsun Noor - Head of Operations" userId="209a9f0d-5b24-4352-957c-8d5b34a2c342" providerId="ADAL" clId="{D3A2D7BF-F74A-4121-A4D5-AF5E780A918C}" dt="2023-01-19T18:36:41.844" v="2" actId="6549"/>
        <pc:sldMkLst>
          <pc:docMk/>
          <pc:sldMk cId="1179525570" sldId="281"/>
        </pc:sldMkLst>
      </pc:sldChg>
      <pc:sldChg chg="modNotesTx">
        <pc:chgData name="Shamsun Noor - Head of Operations" userId="209a9f0d-5b24-4352-957c-8d5b34a2c342" providerId="ADAL" clId="{D3A2D7BF-F74A-4121-A4D5-AF5E780A918C}" dt="2023-01-19T18:40:12.588" v="20" actId="6549"/>
        <pc:sldMkLst>
          <pc:docMk/>
          <pc:sldMk cId="1818306146" sldId="282"/>
        </pc:sldMkLst>
      </pc:sldChg>
      <pc:sldChg chg="modNotesTx">
        <pc:chgData name="Shamsun Noor - Head of Operations" userId="209a9f0d-5b24-4352-957c-8d5b34a2c342" providerId="ADAL" clId="{D3A2D7BF-F74A-4121-A4D5-AF5E780A918C}" dt="2023-01-19T18:38:00.595" v="8" actId="6549"/>
        <pc:sldMkLst>
          <pc:docMk/>
          <pc:sldMk cId="3586745438" sldId="300"/>
        </pc:sldMkLst>
      </pc:sldChg>
      <pc:sldChg chg="modNotesTx">
        <pc:chgData name="Shamsun Noor - Head of Operations" userId="209a9f0d-5b24-4352-957c-8d5b34a2c342" providerId="ADAL" clId="{D3A2D7BF-F74A-4121-A4D5-AF5E780A918C}" dt="2023-01-19T18:38:20.890" v="9" actId="6549"/>
        <pc:sldMkLst>
          <pc:docMk/>
          <pc:sldMk cId="3864196860" sldId="301"/>
        </pc:sldMkLst>
      </pc:sldChg>
      <pc:sldChg chg="del">
        <pc:chgData name="Shamsun Noor - Head of Operations" userId="209a9f0d-5b24-4352-957c-8d5b34a2c342" providerId="ADAL" clId="{D3A2D7BF-F74A-4121-A4D5-AF5E780A918C}" dt="2023-01-19T18:34:22.279" v="0" actId="2696"/>
        <pc:sldMkLst>
          <pc:docMk/>
          <pc:sldMk cId="3136484470" sldId="305"/>
        </pc:sldMkLst>
      </pc:sldChg>
      <pc:sldChg chg="modNotesTx">
        <pc:chgData name="Shamsun Noor - Head of Operations" userId="209a9f0d-5b24-4352-957c-8d5b34a2c342" providerId="ADAL" clId="{D3A2D7BF-F74A-4121-A4D5-AF5E780A918C}" dt="2023-01-19T18:38:40.204" v="11" actId="6549"/>
        <pc:sldMkLst>
          <pc:docMk/>
          <pc:sldMk cId="4261920510" sldId="306"/>
        </pc:sldMkLst>
      </pc:sldChg>
      <pc:sldChg chg="modNotesTx">
        <pc:chgData name="Shamsun Noor - Head of Operations" userId="209a9f0d-5b24-4352-957c-8d5b34a2c342" providerId="ADAL" clId="{D3A2D7BF-F74A-4121-A4D5-AF5E780A918C}" dt="2023-01-19T18:38:49.788" v="12" actId="6549"/>
        <pc:sldMkLst>
          <pc:docMk/>
          <pc:sldMk cId="2475614714" sldId="307"/>
        </pc:sldMkLst>
      </pc:sldChg>
      <pc:sldChg chg="modNotesTx">
        <pc:chgData name="Shamsun Noor - Head of Operations" userId="209a9f0d-5b24-4352-957c-8d5b34a2c342" providerId="ADAL" clId="{D3A2D7BF-F74A-4121-A4D5-AF5E780A918C}" dt="2023-01-19T18:39:08.370" v="13" actId="6549"/>
        <pc:sldMkLst>
          <pc:docMk/>
          <pc:sldMk cId="399604470" sldId="308"/>
        </pc:sldMkLst>
      </pc:sldChg>
      <pc:sldChg chg="modNotesTx">
        <pc:chgData name="Shamsun Noor - Head of Operations" userId="209a9f0d-5b24-4352-957c-8d5b34a2c342" providerId="ADAL" clId="{D3A2D7BF-F74A-4121-A4D5-AF5E780A918C}" dt="2023-01-19T18:37:21.694" v="4" actId="6549"/>
        <pc:sldMkLst>
          <pc:docMk/>
          <pc:sldMk cId="2483249856" sldId="309"/>
        </pc:sldMkLst>
      </pc:sldChg>
      <pc:sldChg chg="modNotesTx">
        <pc:chgData name="Shamsun Noor - Head of Operations" userId="209a9f0d-5b24-4352-957c-8d5b34a2c342" providerId="ADAL" clId="{D3A2D7BF-F74A-4121-A4D5-AF5E780A918C}" dt="2023-01-19T18:37:29.310" v="5" actId="6549"/>
        <pc:sldMkLst>
          <pc:docMk/>
          <pc:sldMk cId="2439884755" sldId="310"/>
        </pc:sldMkLst>
      </pc:sldChg>
      <pc:sldChg chg="modNotesTx">
        <pc:chgData name="Shamsun Noor - Head of Operations" userId="209a9f0d-5b24-4352-957c-8d5b34a2c342" providerId="ADAL" clId="{D3A2D7BF-F74A-4121-A4D5-AF5E780A918C}" dt="2023-01-19T18:37:37.877" v="6" actId="6549"/>
        <pc:sldMkLst>
          <pc:docMk/>
          <pc:sldMk cId="1821832504" sldId="311"/>
        </pc:sldMkLst>
      </pc:sldChg>
      <pc:sldChg chg="modNotesTx">
        <pc:chgData name="Shamsun Noor - Head of Operations" userId="209a9f0d-5b24-4352-957c-8d5b34a2c342" providerId="ADAL" clId="{D3A2D7BF-F74A-4121-A4D5-AF5E780A918C}" dt="2023-01-19T18:38:33.358" v="10" actId="6549"/>
        <pc:sldMkLst>
          <pc:docMk/>
          <pc:sldMk cId="1497465176" sldId="312"/>
        </pc:sldMkLst>
      </pc:sldChg>
      <pc:sldChg chg="modNotesTx">
        <pc:chgData name="Shamsun Noor - Head of Operations" userId="209a9f0d-5b24-4352-957c-8d5b34a2c342" providerId="ADAL" clId="{D3A2D7BF-F74A-4121-A4D5-AF5E780A918C}" dt="2023-01-19T18:39:16.098" v="14" actId="6549"/>
        <pc:sldMkLst>
          <pc:docMk/>
          <pc:sldMk cId="3222942363" sldId="314"/>
        </pc:sldMkLst>
      </pc:sldChg>
      <pc:sldChg chg="modNotesTx">
        <pc:chgData name="Shamsun Noor - Head of Operations" userId="209a9f0d-5b24-4352-957c-8d5b34a2c342" providerId="ADAL" clId="{D3A2D7BF-F74A-4121-A4D5-AF5E780A918C}" dt="2023-01-19T18:39:26.134" v="15" actId="6549"/>
        <pc:sldMkLst>
          <pc:docMk/>
          <pc:sldMk cId="3104544914" sldId="317"/>
        </pc:sldMkLst>
      </pc:sldChg>
      <pc:sldChg chg="modNotesTx">
        <pc:chgData name="Shamsun Noor - Head of Operations" userId="209a9f0d-5b24-4352-957c-8d5b34a2c342" providerId="ADAL" clId="{D3A2D7BF-F74A-4121-A4D5-AF5E780A918C}" dt="2023-01-19T18:39:34.392" v="16" actId="6549"/>
        <pc:sldMkLst>
          <pc:docMk/>
          <pc:sldMk cId="1626143857" sldId="318"/>
        </pc:sldMkLst>
      </pc:sldChg>
      <pc:sldChg chg="modNotesTx">
        <pc:chgData name="Shamsun Noor - Head of Operations" userId="209a9f0d-5b24-4352-957c-8d5b34a2c342" providerId="ADAL" clId="{D3A2D7BF-F74A-4121-A4D5-AF5E780A918C}" dt="2023-01-19T18:41:16.851" v="25" actId="6549"/>
        <pc:sldMkLst>
          <pc:docMk/>
          <pc:sldMk cId="659622874" sldId="3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1/23/2023</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p:txBody>
      </p:sp>
      <p:sp>
        <p:nvSpPr>
          <p:cNvPr id="4" name="Slide Number Placeholder 3"/>
          <p:cNvSpPr>
            <a:spLocks noGrp="1"/>
          </p:cNvSpPr>
          <p:nvPr>
            <p:ph type="sldNum" sz="quarter" idx="5"/>
          </p:nvPr>
        </p:nvSpPr>
        <p:spPr/>
        <p:txBody>
          <a:bodyPr/>
          <a:lstStyle/>
          <a:p>
            <a:fld id="{27BB17DF-4AC5-472C-B1B9-C2F060A6ECF4}" type="slidenum">
              <a:rPr lang="en-GB" smtClean="0"/>
              <a:t>11</a:t>
            </a:fld>
            <a:endParaRPr lang="en-GB"/>
          </a:p>
        </p:txBody>
      </p:sp>
    </p:spTree>
    <p:extLst>
      <p:ext uri="{BB962C8B-B14F-4D97-AF65-F5344CB8AC3E}">
        <p14:creationId xmlns:p14="http://schemas.microsoft.com/office/powerpoint/2010/main" val="125110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12</a:t>
            </a:fld>
            <a:endParaRPr lang="en-US" dirty="0"/>
          </a:p>
        </p:txBody>
      </p:sp>
    </p:spTree>
    <p:extLst>
      <p:ext uri="{BB962C8B-B14F-4D97-AF65-F5344CB8AC3E}">
        <p14:creationId xmlns:p14="http://schemas.microsoft.com/office/powerpoint/2010/main" val="333799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13</a:t>
            </a:fld>
            <a:endParaRPr lang="en-US" dirty="0"/>
          </a:p>
        </p:txBody>
      </p:sp>
    </p:spTree>
    <p:extLst>
      <p:ext uri="{BB962C8B-B14F-4D97-AF65-F5344CB8AC3E}">
        <p14:creationId xmlns:p14="http://schemas.microsoft.com/office/powerpoint/2010/main" val="316435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14</a:t>
            </a:fld>
            <a:endParaRPr lang="en-US" dirty="0"/>
          </a:p>
        </p:txBody>
      </p:sp>
    </p:spTree>
    <p:extLst>
      <p:ext uri="{BB962C8B-B14F-4D97-AF65-F5344CB8AC3E}">
        <p14:creationId xmlns:p14="http://schemas.microsoft.com/office/powerpoint/2010/main" val="947981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15</a:t>
            </a:fld>
            <a:endParaRPr lang="en-US" dirty="0"/>
          </a:p>
        </p:txBody>
      </p:sp>
    </p:spTree>
    <p:extLst>
      <p:ext uri="{BB962C8B-B14F-4D97-AF65-F5344CB8AC3E}">
        <p14:creationId xmlns:p14="http://schemas.microsoft.com/office/powerpoint/2010/main" val="168050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16</a:t>
            </a:fld>
            <a:endParaRPr lang="en-US" dirty="0"/>
          </a:p>
        </p:txBody>
      </p:sp>
    </p:spTree>
    <p:extLst>
      <p:ext uri="{BB962C8B-B14F-4D97-AF65-F5344CB8AC3E}">
        <p14:creationId xmlns:p14="http://schemas.microsoft.com/office/powerpoint/2010/main" val="347483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17</a:t>
            </a:fld>
            <a:endParaRPr lang="en-US" dirty="0"/>
          </a:p>
        </p:txBody>
      </p:sp>
    </p:spTree>
    <p:extLst>
      <p:ext uri="{BB962C8B-B14F-4D97-AF65-F5344CB8AC3E}">
        <p14:creationId xmlns:p14="http://schemas.microsoft.com/office/powerpoint/2010/main" val="400586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18</a:t>
            </a:fld>
            <a:endParaRPr lang="en-US" dirty="0"/>
          </a:p>
        </p:txBody>
      </p:sp>
    </p:spTree>
    <p:extLst>
      <p:ext uri="{BB962C8B-B14F-4D97-AF65-F5344CB8AC3E}">
        <p14:creationId xmlns:p14="http://schemas.microsoft.com/office/powerpoint/2010/main" val="3456156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19</a:t>
            </a:fld>
            <a:endParaRPr lang="en-US" dirty="0"/>
          </a:p>
        </p:txBody>
      </p:sp>
    </p:spTree>
    <p:extLst>
      <p:ext uri="{BB962C8B-B14F-4D97-AF65-F5344CB8AC3E}">
        <p14:creationId xmlns:p14="http://schemas.microsoft.com/office/powerpoint/2010/main" val="574047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20</a:t>
            </a:fld>
            <a:endParaRPr lang="en-US" dirty="0"/>
          </a:p>
        </p:txBody>
      </p:sp>
    </p:spTree>
    <p:extLst>
      <p:ext uri="{BB962C8B-B14F-4D97-AF65-F5344CB8AC3E}">
        <p14:creationId xmlns:p14="http://schemas.microsoft.com/office/powerpoint/2010/main" val="75056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two slides describe guidelines but not necessarily only for schools, settings and colleges. These guidelines are for any agencies working with refugees. </a:t>
            </a:r>
          </a:p>
        </p:txBody>
      </p:sp>
      <p:sp>
        <p:nvSpPr>
          <p:cNvPr id="4" name="Slide Number Placeholder 3"/>
          <p:cNvSpPr>
            <a:spLocks noGrp="1"/>
          </p:cNvSpPr>
          <p:nvPr>
            <p:ph type="sldNum" sz="quarter" idx="5"/>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578622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21</a:t>
            </a:fld>
            <a:endParaRPr lang="en-US" dirty="0"/>
          </a:p>
        </p:txBody>
      </p:sp>
    </p:spTree>
    <p:extLst>
      <p:ext uri="{BB962C8B-B14F-4D97-AF65-F5344CB8AC3E}">
        <p14:creationId xmlns:p14="http://schemas.microsoft.com/office/powerpoint/2010/main" val="1951490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22</a:t>
            </a:fld>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23</a:t>
            </a:fld>
            <a:endParaRPr lang="en-US" dirty="0"/>
          </a:p>
        </p:txBody>
      </p:sp>
    </p:spTree>
    <p:extLst>
      <p:ext uri="{BB962C8B-B14F-4D97-AF65-F5344CB8AC3E}">
        <p14:creationId xmlns:p14="http://schemas.microsoft.com/office/powerpoint/2010/main" val="1957807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24</a:t>
            </a:fld>
            <a:endParaRPr lang="en-US" dirty="0"/>
          </a:p>
        </p:txBody>
      </p:sp>
    </p:spTree>
    <p:extLst>
      <p:ext uri="{BB962C8B-B14F-4D97-AF65-F5344CB8AC3E}">
        <p14:creationId xmlns:p14="http://schemas.microsoft.com/office/powerpoint/2010/main" val="1597070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25</a:t>
            </a:fld>
            <a:endParaRPr lang="en-US" dirty="0"/>
          </a:p>
        </p:txBody>
      </p:sp>
    </p:spTree>
    <p:extLst>
      <p:ext uri="{BB962C8B-B14F-4D97-AF65-F5344CB8AC3E}">
        <p14:creationId xmlns:p14="http://schemas.microsoft.com/office/powerpoint/2010/main" val="219208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27</a:t>
            </a:fld>
            <a:endParaRPr lang="en-US" dirty="0"/>
          </a:p>
        </p:txBody>
      </p:sp>
    </p:spTree>
    <p:extLst>
      <p:ext uri="{BB962C8B-B14F-4D97-AF65-F5344CB8AC3E}">
        <p14:creationId xmlns:p14="http://schemas.microsoft.com/office/powerpoint/2010/main" val="418214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31</a:t>
            </a:fld>
            <a:endParaRPr lang="en-US" dirty="0"/>
          </a:p>
        </p:txBody>
      </p:sp>
    </p:spTree>
    <p:extLst>
      <p:ext uri="{BB962C8B-B14F-4D97-AF65-F5344CB8AC3E}">
        <p14:creationId xmlns:p14="http://schemas.microsoft.com/office/powerpoint/2010/main" val="211168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9038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373054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414003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EB063-7F11-4E3B-BA52-07405B1C2D95}" type="slidenum">
              <a:rPr lang="en-US" smtClean="0"/>
              <a:t>7</a:t>
            </a:fld>
            <a:endParaRPr lang="en-US" dirty="0"/>
          </a:p>
        </p:txBody>
      </p:sp>
    </p:spTree>
    <p:extLst>
      <p:ext uri="{BB962C8B-B14F-4D97-AF65-F5344CB8AC3E}">
        <p14:creationId xmlns:p14="http://schemas.microsoft.com/office/powerpoint/2010/main" val="1948965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8</a:t>
            </a:fld>
            <a:endParaRPr lang="en-US" dirty="0"/>
          </a:p>
        </p:txBody>
      </p:sp>
    </p:spTree>
    <p:extLst>
      <p:ext uri="{BB962C8B-B14F-4D97-AF65-F5344CB8AC3E}">
        <p14:creationId xmlns:p14="http://schemas.microsoft.com/office/powerpoint/2010/main" val="167275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dirty="0"/>
          </a:p>
        </p:txBody>
      </p:sp>
    </p:spTree>
    <p:extLst>
      <p:ext uri="{BB962C8B-B14F-4D97-AF65-F5344CB8AC3E}">
        <p14:creationId xmlns:p14="http://schemas.microsoft.com/office/powerpoint/2010/main" val="981845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BB17DF-4AC5-472C-B1B9-C2F060A6ECF4}" type="slidenum">
              <a:rPr lang="en-GB" smtClean="0"/>
              <a:t>10</a:t>
            </a:fld>
            <a:endParaRPr lang="en-GB"/>
          </a:p>
        </p:txBody>
      </p:sp>
    </p:spTree>
    <p:extLst>
      <p:ext uri="{BB962C8B-B14F-4D97-AF65-F5344CB8AC3E}">
        <p14:creationId xmlns:p14="http://schemas.microsoft.com/office/powerpoint/2010/main" val="4272957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noProof="0"/>
              <a:t>Add a footer </a:t>
            </a:r>
            <a:endParaRPr lang="en-US" noProof="0"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4942799-31AF-4FF8-9D79-C1A3E01FB207}" type="slidenum">
              <a:rPr lang="en-US" noProof="0" smtClean="0"/>
              <a:t>‹#›</a:t>
            </a:fld>
            <a:endParaRPr lang="en-US" noProof="0" dirty="0"/>
          </a:p>
        </p:txBody>
      </p:sp>
      <p:sp>
        <p:nvSpPr>
          <p:cNvPr id="13" name="Rectangle 12">
            <a:extLst>
              <a:ext uri="{FF2B5EF4-FFF2-40B4-BE49-F238E27FC236}">
                <a16:creationId xmlns:a16="http://schemas.microsoft.com/office/drawing/2014/main" id="{07E2B9DD-66C8-41AB-89E0-2319766F7219}"/>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7153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8137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8256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80330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99639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78756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8" name="Footer Placeholder 7"/>
          <p:cNvSpPr>
            <a:spLocks noGrp="1"/>
          </p:cNvSpPr>
          <p:nvPr>
            <p:ph type="ftr" sz="quarter" idx="11"/>
          </p:nvPr>
        </p:nvSpPr>
        <p:spPr>
          <a:xfrm>
            <a:off x="561111" y="6391838"/>
            <a:ext cx="3644282" cy="304801"/>
          </a:xfrm>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035405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47192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3407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64703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643925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AD83711-B5CA-8D44-858E-52D8EEE8168E}"/>
              </a:ext>
            </a:extLst>
          </p:cNvPr>
          <p:cNvSpPr>
            <a:spLocks noGrp="1"/>
          </p:cNvSpPr>
          <p:nvPr>
            <p:ph sz="quarter" idx="10" hasCustomPrompt="1"/>
          </p:nvPr>
        </p:nvSpPr>
        <p:spPr>
          <a:xfrm>
            <a:off x="622300" y="2832101"/>
            <a:ext cx="10972800" cy="2512060"/>
          </a:xfrm>
          <a:prstGeom prst="rect">
            <a:avLst/>
          </a:prstGeom>
        </p:spPr>
        <p:txBody>
          <a:bodyPr/>
          <a:lstStyle>
            <a:lvl1pPr>
              <a:defRPr b="1">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stStyle>
          <a:p>
            <a:pPr lvl="0"/>
            <a:r>
              <a:rPr lang="en-US" dirty="0"/>
              <a:t>Title Arial Bold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258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92448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21545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7604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1123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387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3657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noProof="0" smtClean="0"/>
              <a:t>1/23/2023</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5864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B7F6C47-B260-4BB6-8230-7D14D5CDE026}" type="datetimeFigureOut">
              <a:rPr lang="en-US" noProof="0" smtClean="0"/>
              <a:t>1/23/2023</a:t>
            </a:fld>
            <a:endParaRPr lang="en-US" noProof="0"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noProof="0"/>
              <a:t>Add a footer</a:t>
            </a:r>
            <a:endParaRPr lang="en-US" noProof="0"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33391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11" r:id="rId18"/>
    <p:sldLayoutId id="2147483676" r:id="rId19"/>
    <p:sldLayoutId id="2147483681" r:id="rId20"/>
    <p:sldLayoutId id="2147483713" r:id="rId2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apa.org/pubs/info/reports/refugees-health-professionals.pdf#:~:text=When%20working%20with%20refugee%20children%20and%20their%20families%2C,with%20refugee%20children%20and%20gleaned%20from%20real-world%20setting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ur02.safelinks.protection.outlook.com/?url=https%3A%2F%2Fschools.essex.gov.uk%2Fpupils%2FEMTAS%2520Ethnic%2520Minority%2520and%2520Traveller%2520Achievement%2520Service%2FPages%2FEMTASResources.aspx&amp;data=04%7C01%7C%7C144fe4c782954fd2e79408d96d606dd1%7Ca8b4324f155c4215a0f17ed8cc9a992f%7C0%7C0%7C637661083182878924%7CUnknown%7CTWFpbGZsb3d8eyJWIjoiMC4wLjAwMDAiLCJQIjoiV2luMzIiLCJBTiI6Ik1haWwiLCJXVCI6Mn0%3D%7C1000&amp;sdata=GUQU17gc2WxwT31%2BhRfvhZ3RvhhCVlVYZs%2BrEXfcJyI%3D&amp;reserved=0" TargetMode="External"/><Relationship Id="rId3" Type="http://schemas.openxmlformats.org/officeDocument/2006/relationships/image" Target="../media/image1.jpeg"/><Relationship Id="rId7" Type="http://schemas.openxmlformats.org/officeDocument/2006/relationships/hyperlink" Target="https://www.apa.org/pubs/info/reports/refugees-health-professionals.pdf#:~:text=When%20working%20with%20refugee%20children%20and%20their%20families%2C,with%20refugee%20children%20and%20gleaned%20from%20real-world%20setting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unhcr.org/uk/publications/education/59d346de4/teaching-refugees-guidance-working-refugee-children-struggling-stress-trauma.html" TargetMode="External"/><Relationship Id="rId5" Type="http://schemas.openxmlformats.org/officeDocument/2006/relationships/hyperlink" Target="http://www.naldic.org.uk/eal-teaching-and-learning/outline-guidance/ealrefugee/refem/" TargetMode="External"/><Relationship Id="rId4" Type="http://schemas.openxmlformats.org/officeDocument/2006/relationships/hyperlink" Target="https://www.bps.org.uk/sites/bps.org.uk/files/Policy%20-%20Files/Guidelines%20for%20Psychologists%20Working%20With%20Refugees%20and%20Asylum%20Seekers%20-%20Summary_0.pdf" TargetMode="External"/><Relationship Id="rId9" Type="http://schemas.openxmlformats.org/officeDocument/2006/relationships/hyperlink" Target="https://eur02.safelinks.protection.outlook.com/?url=https%3A%2F%2Fneu.org.uk%2Fmedia%2F1936%2Fview&amp;data=04%7C01%7C%7C144fe4c782954fd2e79408d96d606dd1%7Ca8b4324f155c4215a0f17ed8cc9a992f%7C0%7C0%7C637661083182878924%7CUnknown%7CTWFpbGZsb3d8eyJWIjoiMC4wLjAwMDAiLCJQIjoiV2luMzIiLCJBTiI6Ik1haWwiLCJXVCI6Mn0%3D%7C1000&amp;sdata=PMKTLWTOjxlkai4YGrsUKgwTTR6xYPqAcU4osuiwRb0%3D&amp;reserved=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ur02.safelinks.protection.outlook.com/?url=https%3A%2F%2Fwww.naldic.org.uk%2Feal-teaching-and-learning%2Foutline-guidance%2Fealrefugee%2F&amp;data=04%7C01%7C%7C144fe4c782954fd2e79408d96d606dd1%7Ca8b4324f155c4215a0f17ed8cc9a992f%7C0%7C0%7C637661083182898835%7CUnknown%7CTWFpbGZsb3d8eyJWIjoiMC4wLjAwMDAiLCJQIjoiV2luMzIiLCJBTiI6Ik1haWwiLCJXVCI6Mn0%3D%7C1000&amp;sdata=PNL7G0TX0fgv3BZkX06rz2%2B%2FT2a9odFA%2FbgHLcCZIjI%3D&amp;reserved=0" TargetMode="External"/><Relationship Id="rId3" Type="http://schemas.openxmlformats.org/officeDocument/2006/relationships/image" Target="../media/image1.jpeg"/><Relationship Id="rId7" Type="http://schemas.openxmlformats.org/officeDocument/2006/relationships/hyperlink" Target="https://eur02.safelinks.protection.outlook.com/?url=https%3A%2F%2Fwww.headteacher-update.com%2Fbest-practice-article%2Fsupporting-refugee-children-arriving-in-your-school%2F109275%2F&amp;data=04%7C01%7C%7C144fe4c782954fd2e79408d96d606dd1%7Ca8b4324f155c4215a0f17ed8cc9a992f%7C0%7C0%7C637661083182898835%7CUnknown%7CTWFpbGZsb3d8eyJWIjoiMC4wLjAwMDAiLCJQIjoiV2luMzIiLCJBTiI6Ik1haWwiLCJXVCI6Mn0%3D%7C1000&amp;sdata=l6jf4iYtX2IBjaPR2f3NzHxCuXULQTAhJZp4KfdmNbs%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eur02.safelinks.protection.outlook.com/?url=https%3A%2F%2Fwww.nasponline.org%2Fresources-and-publications%2Fresources-and-podcasts%2Fschool-climate-safety-and-crisis%2Fmental-health-resources%2Fwar-and-terrorism%2Fsupporting-refugee-students&amp;data=04%7C01%7C%7C144fe4c782954fd2e79408d96d606dd1%7Ca8b4324f155c4215a0f17ed8cc9a992f%7C0%7C0%7C637661083182888870%7CUnknown%7CTWFpbGZsb3d8eyJWIjoiMC4wLjAwMDAiLCJQIjoiV2luMzIiLCJBTiI6Ik1haWwiLCJXVCI6Mn0%3D%7C1000&amp;sdata=wmOxZyNNgz0mh8ppRHsDnAGQH33hwai8YVuk0l%2BD8TY%3D&amp;reserved=0" TargetMode="External"/><Relationship Id="rId5" Type="http://schemas.openxmlformats.org/officeDocument/2006/relationships/hyperlink" Target="https://eur02.safelinks.protection.outlook.com/?url=https%3A%2F%2Fwww.google.co.uk%2Furl%3Fsa%3Dt%26rct%3Dj%26q%3D%26esrc%3Ds%26source%3Dweb%26cd%3D%26cad%3Drja%26uact%3D8%26ved%3D2ahUKEwjcnoetjd7yAhVMQUEAHYkuC2EQFnoECBkQAQ%26url%3Dhttps%253A%252F%252Fschools.essex.gov.uk%252Fpupils%252FEMTAS%252520Ethnic%252520Minority%252520and%252520Traveller%252520Achievement%252520Service%252FEAL%252FDocuments%252FWelcoming%252520Asylum%252520Seeker%252520and%252520Refugee%252520Pupils%252520into%252520Your%252520School.docx%26usg%3DAOvVaw2qL_iI3YxiaOKJfHz2gw83&amp;data=04%7C01%7C%7C144fe4c782954fd2e79408d96d606dd1%7Ca8b4324f155c4215a0f17ed8cc9a992f%7C0%7C0%7C637661083182888870%7CUnknown%7CTWFpbGZsb3d8eyJWIjoiMC4wLjAwMDAiLCJQIjoiV2luMzIiLCJBTiI6Ik1haWwiLCJXVCI6Mn0%3D%7C1000&amp;sdata=rafOCRP6gd9%2B4Nrxc391RJHoJX51qQGiyGriIum9Ye4%3D&amp;reserved=0" TargetMode="External"/><Relationship Id="rId4" Type="http://schemas.openxmlformats.org/officeDocument/2006/relationships/hyperlink" Target="https://eur02.safelinks.protection.outlook.com/?url=https%3A%2F%2Fwww.unhcr.org%2Fleft-behind%2Finvesting-in-inclusion%2F&amp;data=04%7C01%7C%7C144fe4c782954fd2e79408d96d606dd1%7Ca8b4324f155c4215a0f17ed8cc9a992f%7C0%7C0%7C637661083182888870%7CUnknown%7CTWFpbGZsb3d8eyJWIjoiMC4wLjAwMDAiLCJQIjoiV2luMzIiLCJBTiI6Ik1haWwiLCJXVCI6Mn0%3D%7C1000&amp;sdata=e0OX4RBaRLKUC5szBuFtAhwoP1oRnZoBTT1DARbLP3o%3D&amp;reserved=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helping-ukrainian-students-in-schools/resources-to-help-support-children-and-young-people-arriving-from-ukrain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neu.org.uk/refuge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ell-foundation.org.uk/eal-programme/guidance/diversity-of-learners-who-use-english-as-an-additional-language/new-arrival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s://www.bell-foundation.org.uk/app/uploads/2022/05/Welcoming-Refugee-and-Asylum-Seeking-Learners.pd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classroom.thenational.academ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flashacademy.com/?utm_source=google&amp;utm_medium=cpc&amp;utm_campaign=FlashAcademy-Branded&amp;utm_content=responsive-homepage&amp;gclid=EAIaIQobChMI0Lq31PDE_AIVghoGAB2ELwYjEAAYASAAEgJhuvD_Bw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eur02.safelinks.protection.outlook.com/?url=https%3A%2F%2Fwww.sanctuaryfoundation.org.uk%2F&amp;data=05%7C01%7C%7Cd0dfbdc59fac4d43849308dafa041106%7Ca8b4324f155c4215a0f17ed8cc9a992f%7C0%7C0%7C638097192641199826%7CUnknown%7CTWFpbGZsb3d8eyJWIjoiMC4wLjAwMDAiLCJQIjoiV2luMzIiLCJBTiI6Ik1haWwiLCJXVCI6Mn0%3D%7C3000%7C%7C%7C&amp;sdata=ZHxFS7bqMrIXj5Qe3ZHN7fCCkjKEm9YdHI6RYxjWwnE%3D&amp;reserved=0"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ur02.safelinks.protection.outlook.com/?url=https%3A%2F%2Fwww.ealhub.co.uk%2F&amp;data=05%7C01%7C%7Cd0dfbdc59fac4d43849308dafa041106%7Ca8b4324f155c4215a0f17ed8cc9a992f%7C0%7C0%7C638097192641199826%7CUnknown%7CTWFpbGZsb3d8eyJWIjoiMC4wLjAwMDAiLCJQIjoiV2luMzIiLCJBTiI6Ik1haWwiLCJXVCI6Mn0%3D%7C3000%7C%7C%7C&amp;sdata=wB6x0u9fNBuo5k0v7t4Np7bCx%2B%2B6HIGw9Mp4ErXb%2F7A%3D&amp;reserved=0"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essexcc.pagetiger.com/knmere/1?utm_source=e-shot&amp;utm_medium=email&amp;utm_campaign=EYFSNewsletterSeptember2022"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www.naldic.org.uk/eal-teaching-and-learning/outline-guidance/ealrefugee/reffa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www.naldic.org.uk/eal-professional-development/associate-members/associate-members-directory/6842b53b4bfe4829baf3ba58f3287dc0.htm" TargetMode="External"/><Relationship Id="rId4" Type="http://schemas.openxmlformats.org/officeDocument/2006/relationships/hyperlink" Target="http://www.naldic.org.uk/eal-professional-development/associate-members/associate-members-directory/8ff6061fac9f49fd9280a8aad7c31085.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naldic.org.uk/eal-professional-development/associate-members/associate-members-directory/8ff6061fac9f49fd9280a8aad7c31085.htm"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www.naldic.org.uk/eal-teaching-and-learning/outline-guidance/ealrefugee/reffam/" TargetMode="External"/><Relationship Id="rId4" Type="http://schemas.openxmlformats.org/officeDocument/2006/relationships/hyperlink" Target="http://www.naldic.org.uk/eal-professional-development/associate-members/associate-members-directory/6842b53b4bfe4829baf3ba58f3287dc0.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aldic.org.uk/eal-professional-development/associate-members/associate-members-directory/8ff6061fac9f49fd9280a8aad7c31085.htm"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www.naldic.org.uk/eal-teaching-and-learning/outline-guidance/ealrefugee/reffam/" TargetMode="External"/><Relationship Id="rId4" Type="http://schemas.openxmlformats.org/officeDocument/2006/relationships/hyperlink" Target="http://www.naldic.org.uk/eal-professional-development/associate-members/associate-members-directory/6842b53b4bfe4829baf3ba58f3287dc0.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naldic.org.uk/eal-professional-development/associate-members/associate-members-directory/8ff6061fac9f49fd9280a8aad7c31085.ht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naldic.org.uk/eal-teaching-and-learning/outline-guidance/ealrefugee/reffam/" TargetMode="External"/><Relationship Id="rId4" Type="http://schemas.openxmlformats.org/officeDocument/2006/relationships/hyperlink" Target="http://www.naldic.org.uk/eal-professional-development/associate-members/associate-members-directory/6842b53b4bfe4829baf3ba58f3287dc0.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aldic.org.uk/eal-professional-development/associate-members/associate-members-directory/8ff6061fac9f49fd9280a8aad7c31085.htm"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www.naldic.org.uk/eal-teaching-and-learning/outline-guidance/ealrefugee/reffam/" TargetMode="External"/><Relationship Id="rId4" Type="http://schemas.openxmlformats.org/officeDocument/2006/relationships/hyperlink" Target="http://www.naldic.org.uk/eal-professional-development/associate-members/associate-members-directory/6842b53b4bfe4829baf3ba58f3287dc0.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aldic.org.uk/eal-professional-development/associate-members/associate-members-directory/8ff6061fac9f49fd9280a8aad7c31085.ht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hyperlink" Target="http://www.naldic.org.uk/eal-teaching-and-learning/outline-guidance/ealrefugee/reffam/" TargetMode="External"/><Relationship Id="rId4" Type="http://schemas.openxmlformats.org/officeDocument/2006/relationships/hyperlink" Target="http://www.naldic.org.uk/eal-professional-development/associate-members/associate-members-directory/6842b53b4bfe4829baf3ba58f3287dc0.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a:xfrm>
            <a:off x="1120449" y="1771929"/>
            <a:ext cx="8825658" cy="2677648"/>
          </a:xfrm>
        </p:spPr>
        <p:txBody>
          <a:bodyPr/>
          <a:lstStyle/>
          <a:p>
            <a:r>
              <a:rPr lang="en-US" b="0" dirty="0"/>
              <a:t>Refugees and Asylum Seekers in Essex Schools</a:t>
            </a:r>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5E78EF2-A626-EC4E-9B1E-455619AA955E}"/>
              </a:ext>
            </a:extLst>
          </p:cNvPr>
          <p:cNvSpPr>
            <a:spLocks noGrp="1"/>
          </p:cNvSpPr>
          <p:nvPr>
            <p:ph sz="quarter" idx="10"/>
          </p:nvPr>
        </p:nvSpPr>
        <p:spPr>
          <a:xfrm>
            <a:off x="609600" y="2628900"/>
            <a:ext cx="10972800" cy="3635375"/>
          </a:xfrm>
        </p:spPr>
        <p:txBody>
          <a:bodyPr>
            <a:noAutofit/>
          </a:bodyPr>
          <a:lstStyle/>
          <a:p>
            <a:pPr marL="0" indent="0" algn="ctr">
              <a:spcBef>
                <a:spcPts val="0"/>
              </a:spcBef>
              <a:spcAft>
                <a:spcPts val="800"/>
              </a:spcAft>
              <a:buNone/>
            </a:pPr>
            <a:r>
              <a:rPr lang="en-GB" sz="2800" b="1" u="sng" dirty="0">
                <a:effectLst/>
                <a:latin typeface="Calibri" panose="020F0502020204030204" pitchFamily="34" charset="0"/>
                <a:ea typeface="Calibri" panose="020F0502020204030204" pitchFamily="34" charset="0"/>
                <a:cs typeface="Arial" panose="020B0604020202020204" pitchFamily="34" charset="0"/>
              </a:rPr>
              <a:t>Gathering Key Information about the CYP and Families from Afghanistan</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0" indent="0" algn="ctr">
              <a:spcBef>
                <a:spcPts val="0"/>
              </a:spcBef>
              <a:spcAft>
                <a:spcPts val="800"/>
              </a:spcAft>
              <a:buNone/>
            </a:pPr>
            <a:r>
              <a:rPr lang="en-GB" sz="2800" b="1" u="sng" dirty="0">
                <a:effectLst/>
                <a:latin typeface="Calibri" panose="020F0502020204030204" pitchFamily="34" charset="0"/>
                <a:ea typeface="Calibri" panose="020F0502020204030204" pitchFamily="34" charset="0"/>
                <a:cs typeface="Arial" panose="020B0604020202020204" pitchFamily="34" charset="0"/>
              </a:rPr>
              <a:t>Guide for Practitioners</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800"/>
              </a:spcAft>
              <a:buNone/>
            </a:pPr>
            <a:r>
              <a:rPr lang="en-GB" sz="2400" dirty="0">
                <a:effectLst/>
                <a:latin typeface="Calibri" panose="020F0502020204030204" pitchFamily="34" charset="0"/>
                <a:ea typeface="Calibri" panose="020F0502020204030204" pitchFamily="34" charset="0"/>
                <a:cs typeface="Arial" panose="020B0604020202020204" pitchFamily="34" charset="0"/>
              </a:rPr>
              <a:t>The values of Trauma Perceptive Practice are going to be very important to hold in mind when engaging with and supporting Afghan children and families. It is everyone’s responsibility to ensure they experience:</a:t>
            </a:r>
          </a:p>
          <a:p>
            <a:pPr marL="0" indent="0">
              <a:spcBef>
                <a:spcPts val="0"/>
              </a:spcBef>
              <a:spcAft>
                <a:spcPts val="800"/>
              </a:spcAft>
              <a:buNone/>
            </a:pP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0"/>
              </a:spcBef>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Arial" panose="020B0604020202020204" pitchFamily="34" charset="0"/>
              </a:rPr>
              <a:t>Compassion &amp; Kindness</a:t>
            </a:r>
          </a:p>
          <a:p>
            <a:pPr marL="342900" lvl="0" indent="-342900">
              <a:spcBef>
                <a:spcPts val="0"/>
              </a:spcBef>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Arial" panose="020B0604020202020204" pitchFamily="34" charset="0"/>
              </a:rPr>
              <a:t>Hope </a:t>
            </a:r>
          </a:p>
          <a:p>
            <a:pPr marL="342900" lvl="0" indent="-342900">
              <a:spcBef>
                <a:spcPts val="0"/>
              </a:spcBef>
              <a:spcAft>
                <a:spcPts val="800"/>
              </a:spcAft>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Arial" panose="020B0604020202020204" pitchFamily="34" charset="0"/>
              </a:rPr>
              <a:t>Connection &amp; Belonging</a:t>
            </a:r>
          </a:p>
        </p:txBody>
      </p:sp>
      <p:pic>
        <p:nvPicPr>
          <p:cNvPr id="3" name="Picture 2">
            <a:extLst>
              <a:ext uri="{FF2B5EF4-FFF2-40B4-BE49-F238E27FC236}">
                <a16:creationId xmlns:a16="http://schemas.microsoft.com/office/drawing/2014/main" id="{28CEF51E-BABF-4C18-8CC4-533EE9105A48}"/>
              </a:ext>
            </a:extLst>
          </p:cNvPr>
          <p:cNvPicPr>
            <a:picLocks noChangeAspect="1"/>
          </p:cNvPicPr>
          <p:nvPr/>
        </p:nvPicPr>
        <p:blipFill rotWithShape="1">
          <a:blip r:embed="rId3"/>
          <a:srcRect b="61672"/>
          <a:stretch/>
        </p:blipFill>
        <p:spPr>
          <a:xfrm>
            <a:off x="0" y="1673"/>
            <a:ext cx="12192000" cy="2627227"/>
          </a:xfrm>
          <a:prstGeom prst="rect">
            <a:avLst/>
          </a:prstGeom>
        </p:spPr>
      </p:pic>
      <p:sp>
        <p:nvSpPr>
          <p:cNvPr id="4" name="TextBox 3">
            <a:extLst>
              <a:ext uri="{FF2B5EF4-FFF2-40B4-BE49-F238E27FC236}">
                <a16:creationId xmlns:a16="http://schemas.microsoft.com/office/drawing/2014/main" id="{BE9B53CF-53DB-45CD-9096-39D1D26D97FB}"/>
              </a:ext>
            </a:extLst>
          </p:cNvPr>
          <p:cNvSpPr txBox="1"/>
          <p:nvPr/>
        </p:nvSpPr>
        <p:spPr>
          <a:xfrm>
            <a:off x="6096000" y="85310"/>
            <a:ext cx="5739072" cy="369332"/>
          </a:xfrm>
          <a:prstGeom prst="rect">
            <a:avLst/>
          </a:prstGeom>
          <a:noFill/>
        </p:spPr>
        <p:txBody>
          <a:bodyPr wrap="none" rtlCol="0">
            <a:spAutoFit/>
          </a:bodyPr>
          <a:lstStyle/>
          <a:p>
            <a:r>
              <a:rPr lang="en-GB" b="1" dirty="0"/>
              <a:t>The next few slides are linked with ECC TPP Values</a:t>
            </a:r>
          </a:p>
        </p:txBody>
      </p:sp>
    </p:spTree>
    <p:extLst>
      <p:ext uri="{BB962C8B-B14F-4D97-AF65-F5344CB8AC3E}">
        <p14:creationId xmlns:p14="http://schemas.microsoft.com/office/powerpoint/2010/main" val="358674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5E78EF2-A626-EC4E-9B1E-455619AA955E}"/>
              </a:ext>
            </a:extLst>
          </p:cNvPr>
          <p:cNvSpPr>
            <a:spLocks noGrp="1"/>
          </p:cNvSpPr>
          <p:nvPr>
            <p:ph sz="quarter" idx="10"/>
          </p:nvPr>
        </p:nvSpPr>
        <p:spPr>
          <a:xfrm>
            <a:off x="609600" y="2628900"/>
            <a:ext cx="10972800" cy="4008967"/>
          </a:xfrm>
        </p:spPr>
        <p:txBody>
          <a:bodyPr>
            <a:noAutofit/>
          </a:bodyPr>
          <a:lstStyle/>
          <a:p>
            <a:pPr marL="0" indent="0" algn="ctr">
              <a:spcBef>
                <a:spcPts val="0"/>
              </a:spcBef>
              <a:spcAft>
                <a:spcPts val="800"/>
              </a:spcAft>
              <a:buNone/>
            </a:pPr>
            <a:r>
              <a:rPr lang="en-GB" sz="2800" b="1" u="sng" dirty="0">
                <a:effectLst/>
                <a:latin typeface="Calibri" panose="020F0502020204030204" pitchFamily="34" charset="0"/>
                <a:ea typeface="Calibri" panose="020F0502020204030204" pitchFamily="34" charset="0"/>
                <a:cs typeface="Arial" panose="020B0604020202020204" pitchFamily="34" charset="0"/>
              </a:rPr>
              <a:t>Gathering Key Information about the CYP and Families from Afghanistan</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800"/>
              </a:spcAft>
              <a:buNone/>
            </a:pPr>
            <a:r>
              <a:rPr lang="en-GB" sz="2400" u="sng" dirty="0">
                <a:effectLst/>
                <a:latin typeface="Calibri" panose="020F0502020204030204" pitchFamily="34" charset="0"/>
                <a:ea typeface="Calibri" panose="020F0502020204030204" pitchFamily="34" charset="0"/>
                <a:cs typeface="Arial" panose="020B0604020202020204" pitchFamily="34" charset="0"/>
              </a:rPr>
              <a:t>Guiding principles for offering support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GB" sz="2400" dirty="0">
                <a:effectLst/>
                <a:latin typeface="Calibri" panose="020F0502020204030204" pitchFamily="34" charset="0"/>
                <a:ea typeface="Calibri" panose="020F0502020204030204" pitchFamily="34" charset="0"/>
                <a:cs typeface="Arial" panose="020B0604020202020204" pitchFamily="34" charset="0"/>
              </a:rPr>
              <a:t>Show respect and make sure clear information is given about meetings. </a:t>
            </a:r>
          </a:p>
          <a:p>
            <a:pPr marL="342900" lvl="0" indent="-342900">
              <a:buFont typeface="+mj-lt"/>
              <a:buAutoNum type="arabicPeriod"/>
            </a:pPr>
            <a:r>
              <a:rPr lang="en-GB" sz="2400" dirty="0">
                <a:effectLst/>
                <a:latin typeface="Calibri" panose="020F0502020204030204" pitchFamily="34" charset="0"/>
                <a:ea typeface="Calibri" panose="020F0502020204030204" pitchFamily="34" charset="0"/>
                <a:cs typeface="Arial" panose="020B0604020202020204" pitchFamily="34" charset="0"/>
              </a:rPr>
              <a:t>Use professional interpreters.</a:t>
            </a:r>
          </a:p>
          <a:p>
            <a:pPr marL="342900" lvl="0" indent="-342900">
              <a:buFont typeface="+mj-lt"/>
              <a:buAutoNum type="arabicPeriod"/>
            </a:pPr>
            <a:r>
              <a:rPr lang="en-GB" sz="2400" dirty="0">
                <a:effectLst/>
                <a:latin typeface="Calibri" panose="020F0502020204030204" pitchFamily="34" charset="0"/>
                <a:ea typeface="Calibri" panose="020F0502020204030204" pitchFamily="34" charset="0"/>
                <a:cs typeface="Arial" panose="020B0604020202020204" pitchFamily="34" charset="0"/>
              </a:rPr>
              <a:t>Maintain good contacts with other services to avoid duplication of services.</a:t>
            </a:r>
          </a:p>
          <a:p>
            <a:pPr marL="342900" lvl="0" indent="-342900">
              <a:spcAft>
                <a:spcPts val="800"/>
              </a:spcAft>
              <a:buFont typeface="+mj-lt"/>
              <a:buAutoNum type="arabicPeriod"/>
            </a:pPr>
            <a:r>
              <a:rPr lang="en-GB" sz="2400" dirty="0">
                <a:effectLst/>
                <a:latin typeface="Calibri" panose="020F0502020204030204" pitchFamily="34" charset="0"/>
                <a:ea typeface="Calibri" panose="020F0502020204030204" pitchFamily="34" charset="0"/>
                <a:cs typeface="Arial" panose="020B0604020202020204" pitchFamily="34" charset="0"/>
              </a:rPr>
              <a:t>Ensure professional boundaries are kept between you and the family, and make sure you have regular supervision to reflect on your work and avoid vicarious traumatisation.</a:t>
            </a:r>
          </a:p>
        </p:txBody>
      </p:sp>
      <p:pic>
        <p:nvPicPr>
          <p:cNvPr id="3" name="Picture 2">
            <a:extLst>
              <a:ext uri="{FF2B5EF4-FFF2-40B4-BE49-F238E27FC236}">
                <a16:creationId xmlns:a16="http://schemas.microsoft.com/office/drawing/2014/main" id="{28CEF51E-BABF-4C18-8CC4-533EE9105A48}"/>
              </a:ext>
            </a:extLst>
          </p:cNvPr>
          <p:cNvPicPr>
            <a:picLocks noChangeAspect="1"/>
          </p:cNvPicPr>
          <p:nvPr/>
        </p:nvPicPr>
        <p:blipFill rotWithShape="1">
          <a:blip r:embed="rId3"/>
          <a:srcRect b="61672"/>
          <a:stretch/>
        </p:blipFill>
        <p:spPr>
          <a:xfrm>
            <a:off x="0" y="1673"/>
            <a:ext cx="12192000" cy="2627227"/>
          </a:xfrm>
          <a:prstGeom prst="rect">
            <a:avLst/>
          </a:prstGeom>
        </p:spPr>
      </p:pic>
    </p:spTree>
    <p:extLst>
      <p:ext uri="{BB962C8B-B14F-4D97-AF65-F5344CB8AC3E}">
        <p14:creationId xmlns:p14="http://schemas.microsoft.com/office/powerpoint/2010/main" val="114119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8DD50E-1D2D-48C6-A470-79FB7F337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85F279D6-ED25-4D3F-9479-8ABB21867D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D0B1B4-C487-47EF-B7D0-421066454C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6" name="Freeform: Shape 25">
            <a:extLst>
              <a:ext uri="{FF2B5EF4-FFF2-40B4-BE49-F238E27FC236}">
                <a16:creationId xmlns:a16="http://schemas.microsoft.com/office/drawing/2014/main" id="{0214736A-03B2-4B91-B0AF-B21213F3B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21" name="TextBox 20">
            <a:extLst>
              <a:ext uri="{FF2B5EF4-FFF2-40B4-BE49-F238E27FC236}">
                <a16:creationId xmlns:a16="http://schemas.microsoft.com/office/drawing/2014/main" id="{1469426A-C2FA-46C7-8625-BD5BDE97BEEF}"/>
              </a:ext>
            </a:extLst>
          </p:cNvPr>
          <p:cNvSpPr txBox="1"/>
          <p:nvPr/>
        </p:nvSpPr>
        <p:spPr>
          <a:xfrm>
            <a:off x="733266" y="2828925"/>
            <a:ext cx="1970411" cy="1200329"/>
          </a:xfrm>
          <a:prstGeom prst="rect">
            <a:avLst/>
          </a:prstGeom>
          <a:noFill/>
        </p:spPr>
        <p:txBody>
          <a:bodyPr wrap="none" rtlCol="0">
            <a:spAutoFit/>
          </a:bodyPr>
          <a:lstStyle/>
          <a:p>
            <a:r>
              <a:rPr lang="en-GB" sz="2400" dirty="0">
                <a:solidFill>
                  <a:schemeClr val="bg1"/>
                </a:solidFill>
              </a:rPr>
              <a:t>Gathering </a:t>
            </a:r>
          </a:p>
          <a:p>
            <a:r>
              <a:rPr lang="en-GB" sz="2400" dirty="0">
                <a:solidFill>
                  <a:schemeClr val="bg1"/>
                </a:solidFill>
              </a:rPr>
              <a:t>Key  </a:t>
            </a:r>
          </a:p>
          <a:p>
            <a:r>
              <a:rPr lang="en-GB" sz="2400" dirty="0">
                <a:solidFill>
                  <a:schemeClr val="bg1"/>
                </a:solidFill>
              </a:rPr>
              <a:t>Information </a:t>
            </a:r>
          </a:p>
        </p:txBody>
      </p:sp>
      <p:sp>
        <p:nvSpPr>
          <p:cNvPr id="23" name="TextBox 22">
            <a:extLst>
              <a:ext uri="{FF2B5EF4-FFF2-40B4-BE49-F238E27FC236}">
                <a16:creationId xmlns:a16="http://schemas.microsoft.com/office/drawing/2014/main" id="{86240CC0-5D83-4425-8C52-514077F57D6D}"/>
              </a:ext>
            </a:extLst>
          </p:cNvPr>
          <p:cNvSpPr txBox="1"/>
          <p:nvPr/>
        </p:nvSpPr>
        <p:spPr>
          <a:xfrm>
            <a:off x="2951745" y="755065"/>
            <a:ext cx="8992187" cy="5539978"/>
          </a:xfrm>
          <a:prstGeom prst="rect">
            <a:avLst/>
          </a:prstGeom>
          <a:noFill/>
        </p:spPr>
        <p:txBody>
          <a:bodyPr wrap="square">
            <a:spAutoFit/>
          </a:bodyPr>
          <a:lstStyle/>
          <a:p>
            <a:pPr>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2800" b="1" u="sng" dirty="0">
                <a:effectLst/>
                <a:latin typeface="Calibri" panose="020F0502020204030204" pitchFamily="34" charset="0"/>
                <a:ea typeface="Calibri" panose="020F0502020204030204" pitchFamily="34" charset="0"/>
                <a:cs typeface="Arial" panose="020B0604020202020204" pitchFamily="34" charset="0"/>
              </a:rPr>
              <a:t>The legal framework</a:t>
            </a:r>
            <a:endParaRPr lang="en-GB" sz="2800" b="1"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In addition to all other legal frameworks, children are subject to the UN convention on the Rights of the Child (United Nations, 1987). These rights remain whether the children are displaced, seeking asylum or with or without other family members. Amongst the most relevant articles of this area:</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Article 9 – the right not to be separate from their parents</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Article 24 – the right to access health care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Article 28 – the right to education</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Article 34 – the right to protection from sexual exploitation and sexual abuse</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Article 35 – the right to protection from abduction, sale and trafficking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Article 38 – the rights to be protected from war and armed conflict, and for under 15’s, not to take part in war or join the armed forces.</a:t>
            </a:r>
          </a:p>
          <a:p>
            <a:pPr marL="342900" lvl="0" indent="-342900">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Article 39 – States parties shall take all appropriate measures to promote physical and psychological recovery and </a:t>
            </a:r>
            <a:r>
              <a:rPr lang="en-GB" sz="1400" dirty="0">
                <a:effectLst/>
                <a:latin typeface="Calibri" panose="020F0502020204030204" pitchFamily="34" charset="0"/>
                <a:ea typeface="Calibri" panose="020F0502020204030204" pitchFamily="34" charset="0"/>
                <a:cs typeface="Arial" panose="020B0604020202020204" pitchFamily="34" charset="0"/>
              </a:rPr>
              <a:t>social</a:t>
            </a:r>
            <a:r>
              <a:rPr lang="en-GB" sz="1800" dirty="0">
                <a:effectLst/>
                <a:latin typeface="Calibri" panose="020F0502020204030204" pitchFamily="34" charset="0"/>
                <a:ea typeface="Calibri" panose="020F0502020204030204" pitchFamily="34" charset="0"/>
                <a:cs typeface="Arial" panose="020B0604020202020204" pitchFamily="34" charset="0"/>
              </a:rPr>
              <a:t> reintegration of a child victim of … armed conflict. </a:t>
            </a:r>
          </a:p>
          <a:p>
            <a:pPr>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In summary, the legal framework makes clear that the duty of the state is to protect the children, keep them with their families as far as possible, and provide education and health care. In particular, the state should provide interventions to </a:t>
            </a:r>
            <a:r>
              <a:rPr lang="en-GB" b="1" dirty="0">
                <a:latin typeface="Calibri" panose="020F0502020204030204" pitchFamily="34" charset="0"/>
                <a:ea typeface="Calibri" panose="020F0502020204030204" pitchFamily="34" charset="0"/>
                <a:cs typeface="Arial" panose="020B0604020202020204" pitchFamily="34" charset="0"/>
              </a:rPr>
              <a:t>ameliorate</a:t>
            </a:r>
            <a:r>
              <a:rPr lang="en-GB" sz="1800" b="1" dirty="0">
                <a:effectLst/>
                <a:latin typeface="Calibri" panose="020F0502020204030204" pitchFamily="34" charset="0"/>
                <a:ea typeface="Calibri" panose="020F0502020204030204" pitchFamily="34" charset="0"/>
                <a:cs typeface="Arial" panose="020B0604020202020204" pitchFamily="34" charset="0"/>
              </a:rPr>
              <a:t> the effects of traumatic experiences that the child or young person has been exposed to.</a:t>
            </a:r>
          </a:p>
        </p:txBody>
      </p:sp>
      <p:pic>
        <p:nvPicPr>
          <p:cNvPr id="25" name="Picture 24">
            <a:extLst>
              <a:ext uri="{FF2B5EF4-FFF2-40B4-BE49-F238E27FC236}">
                <a16:creationId xmlns:a16="http://schemas.microsoft.com/office/drawing/2014/main" id="{11036AA0-74B2-4FF6-9759-C1FDD3F94D85}"/>
              </a:ext>
            </a:extLst>
          </p:cNvPr>
          <p:cNvPicPr>
            <a:picLocks noChangeAspect="1"/>
          </p:cNvPicPr>
          <p:nvPr/>
        </p:nvPicPr>
        <p:blipFill rotWithShape="1">
          <a:blip r:embed="rId3"/>
          <a:srcRect b="61672"/>
          <a:stretch/>
        </p:blipFill>
        <p:spPr>
          <a:xfrm>
            <a:off x="9339218" y="6214533"/>
            <a:ext cx="2604714" cy="561284"/>
          </a:xfrm>
          <a:prstGeom prst="rect">
            <a:avLst/>
          </a:prstGeom>
        </p:spPr>
      </p:pic>
    </p:spTree>
    <p:extLst>
      <p:ext uri="{BB962C8B-B14F-4D97-AF65-F5344CB8AC3E}">
        <p14:creationId xmlns:p14="http://schemas.microsoft.com/office/powerpoint/2010/main" val="3864196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8DD50E-1D2D-48C6-A470-79FB7F337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85F279D6-ED25-4D3F-9479-8ABB21867D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D0B1B4-C487-47EF-B7D0-421066454C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6" name="Freeform: Shape 25">
            <a:extLst>
              <a:ext uri="{FF2B5EF4-FFF2-40B4-BE49-F238E27FC236}">
                <a16:creationId xmlns:a16="http://schemas.microsoft.com/office/drawing/2014/main" id="{0214736A-03B2-4B91-B0AF-B21213F3B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14" name="Picture 13">
            <a:extLst>
              <a:ext uri="{FF2B5EF4-FFF2-40B4-BE49-F238E27FC236}">
                <a16:creationId xmlns:a16="http://schemas.microsoft.com/office/drawing/2014/main" id="{BDEA24E0-33ED-460A-B946-33B90FB45DD1}"/>
              </a:ext>
            </a:extLst>
          </p:cNvPr>
          <p:cNvPicPr>
            <a:picLocks noChangeAspect="1"/>
          </p:cNvPicPr>
          <p:nvPr/>
        </p:nvPicPr>
        <p:blipFill rotWithShape="1">
          <a:blip r:embed="rId3"/>
          <a:srcRect l="54609" t="13874" r="5278" b="8890"/>
          <a:stretch/>
        </p:blipFill>
        <p:spPr>
          <a:xfrm>
            <a:off x="3008758" y="1106427"/>
            <a:ext cx="8539776" cy="4645144"/>
          </a:xfrm>
          <a:prstGeom prst="rect">
            <a:avLst/>
          </a:prstGeom>
        </p:spPr>
      </p:pic>
      <p:sp>
        <p:nvSpPr>
          <p:cNvPr id="21" name="TextBox 20">
            <a:extLst>
              <a:ext uri="{FF2B5EF4-FFF2-40B4-BE49-F238E27FC236}">
                <a16:creationId xmlns:a16="http://schemas.microsoft.com/office/drawing/2014/main" id="{1469426A-C2FA-46C7-8625-BD5BDE97BEEF}"/>
              </a:ext>
            </a:extLst>
          </p:cNvPr>
          <p:cNvSpPr txBox="1"/>
          <p:nvPr/>
        </p:nvSpPr>
        <p:spPr>
          <a:xfrm>
            <a:off x="733266" y="2828925"/>
            <a:ext cx="1970411" cy="1200329"/>
          </a:xfrm>
          <a:prstGeom prst="rect">
            <a:avLst/>
          </a:prstGeom>
          <a:noFill/>
        </p:spPr>
        <p:txBody>
          <a:bodyPr wrap="none" rtlCol="0">
            <a:spAutoFit/>
          </a:bodyPr>
          <a:lstStyle/>
          <a:p>
            <a:r>
              <a:rPr lang="en-GB" sz="2400" dirty="0">
                <a:solidFill>
                  <a:schemeClr val="bg1"/>
                </a:solidFill>
              </a:rPr>
              <a:t>Gathering </a:t>
            </a:r>
          </a:p>
          <a:p>
            <a:r>
              <a:rPr lang="en-GB" sz="2400" dirty="0">
                <a:solidFill>
                  <a:schemeClr val="bg1"/>
                </a:solidFill>
              </a:rPr>
              <a:t>Key  </a:t>
            </a:r>
          </a:p>
          <a:p>
            <a:r>
              <a:rPr lang="en-GB" sz="2400" dirty="0">
                <a:solidFill>
                  <a:schemeClr val="bg1"/>
                </a:solidFill>
              </a:rPr>
              <a:t>Information </a:t>
            </a:r>
          </a:p>
        </p:txBody>
      </p:sp>
      <p:pic>
        <p:nvPicPr>
          <p:cNvPr id="9" name="Picture 8">
            <a:extLst>
              <a:ext uri="{FF2B5EF4-FFF2-40B4-BE49-F238E27FC236}">
                <a16:creationId xmlns:a16="http://schemas.microsoft.com/office/drawing/2014/main" id="{A9738FA0-31FA-4B61-99D1-02807210D2C5}"/>
              </a:ext>
            </a:extLst>
          </p:cNvPr>
          <p:cNvPicPr>
            <a:picLocks noChangeAspect="1"/>
          </p:cNvPicPr>
          <p:nvPr/>
        </p:nvPicPr>
        <p:blipFill rotWithShape="1">
          <a:blip r:embed="rId4"/>
          <a:srcRect b="61672"/>
          <a:stretch/>
        </p:blipFill>
        <p:spPr>
          <a:xfrm>
            <a:off x="9339218" y="6214533"/>
            <a:ext cx="2604714" cy="561284"/>
          </a:xfrm>
          <a:prstGeom prst="rect">
            <a:avLst/>
          </a:prstGeom>
        </p:spPr>
      </p:pic>
    </p:spTree>
    <p:extLst>
      <p:ext uri="{BB962C8B-B14F-4D97-AF65-F5344CB8AC3E}">
        <p14:creationId xmlns:p14="http://schemas.microsoft.com/office/powerpoint/2010/main" val="149746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8DD50E-1D2D-48C6-A470-79FB7F337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85F279D6-ED25-4D3F-9479-8ABB21867D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D0B1B4-C487-47EF-B7D0-421066454C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6" name="Freeform: Shape 25">
            <a:extLst>
              <a:ext uri="{FF2B5EF4-FFF2-40B4-BE49-F238E27FC236}">
                <a16:creationId xmlns:a16="http://schemas.microsoft.com/office/drawing/2014/main" id="{0214736A-03B2-4B91-B0AF-B21213F3B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3" name="Picture 2">
            <a:extLst>
              <a:ext uri="{FF2B5EF4-FFF2-40B4-BE49-F238E27FC236}">
                <a16:creationId xmlns:a16="http://schemas.microsoft.com/office/drawing/2014/main" id="{AE987435-2802-4FDB-A9BA-82A16CCC8F9E}"/>
              </a:ext>
            </a:extLst>
          </p:cNvPr>
          <p:cNvPicPr>
            <a:picLocks noChangeAspect="1"/>
          </p:cNvPicPr>
          <p:nvPr/>
        </p:nvPicPr>
        <p:blipFill rotWithShape="1">
          <a:blip r:embed="rId3"/>
          <a:srcRect l="56133" t="13873" r="5277" b="10136"/>
          <a:stretch/>
        </p:blipFill>
        <p:spPr>
          <a:xfrm>
            <a:off x="3008758" y="1053681"/>
            <a:ext cx="8539776" cy="4750637"/>
          </a:xfrm>
          <a:prstGeom prst="rect">
            <a:avLst/>
          </a:prstGeom>
        </p:spPr>
      </p:pic>
      <p:sp>
        <p:nvSpPr>
          <p:cNvPr id="4" name="TextBox 3">
            <a:extLst>
              <a:ext uri="{FF2B5EF4-FFF2-40B4-BE49-F238E27FC236}">
                <a16:creationId xmlns:a16="http://schemas.microsoft.com/office/drawing/2014/main" id="{963209F2-09DC-415C-9FFD-FBE8EFF9D6C9}"/>
              </a:ext>
            </a:extLst>
          </p:cNvPr>
          <p:cNvSpPr txBox="1"/>
          <p:nvPr/>
        </p:nvSpPr>
        <p:spPr>
          <a:xfrm>
            <a:off x="733266" y="2828925"/>
            <a:ext cx="1970411" cy="1200329"/>
          </a:xfrm>
          <a:prstGeom prst="rect">
            <a:avLst/>
          </a:prstGeom>
          <a:noFill/>
        </p:spPr>
        <p:txBody>
          <a:bodyPr wrap="none" rtlCol="0">
            <a:spAutoFit/>
          </a:bodyPr>
          <a:lstStyle/>
          <a:p>
            <a:r>
              <a:rPr lang="en-GB" sz="2400" dirty="0">
                <a:solidFill>
                  <a:schemeClr val="bg1"/>
                </a:solidFill>
              </a:rPr>
              <a:t>Gathering </a:t>
            </a:r>
          </a:p>
          <a:p>
            <a:r>
              <a:rPr lang="en-GB" sz="2400" dirty="0">
                <a:solidFill>
                  <a:schemeClr val="bg1"/>
                </a:solidFill>
              </a:rPr>
              <a:t>Key  </a:t>
            </a:r>
          </a:p>
          <a:p>
            <a:r>
              <a:rPr lang="en-GB" sz="2400" dirty="0">
                <a:solidFill>
                  <a:schemeClr val="bg1"/>
                </a:solidFill>
              </a:rPr>
              <a:t>Information </a:t>
            </a:r>
          </a:p>
        </p:txBody>
      </p:sp>
      <p:pic>
        <p:nvPicPr>
          <p:cNvPr id="16" name="Picture 15">
            <a:extLst>
              <a:ext uri="{FF2B5EF4-FFF2-40B4-BE49-F238E27FC236}">
                <a16:creationId xmlns:a16="http://schemas.microsoft.com/office/drawing/2014/main" id="{34C7B5C5-E839-4931-A700-08780A27D21C}"/>
              </a:ext>
            </a:extLst>
          </p:cNvPr>
          <p:cNvPicPr>
            <a:picLocks noChangeAspect="1"/>
          </p:cNvPicPr>
          <p:nvPr/>
        </p:nvPicPr>
        <p:blipFill rotWithShape="1">
          <a:blip r:embed="rId4"/>
          <a:srcRect b="61672"/>
          <a:stretch/>
        </p:blipFill>
        <p:spPr>
          <a:xfrm>
            <a:off x="9339218" y="6214533"/>
            <a:ext cx="2604714" cy="561284"/>
          </a:xfrm>
          <a:prstGeom prst="rect">
            <a:avLst/>
          </a:prstGeom>
        </p:spPr>
      </p:pic>
    </p:spTree>
    <p:extLst>
      <p:ext uri="{BB962C8B-B14F-4D97-AF65-F5344CB8AC3E}">
        <p14:creationId xmlns:p14="http://schemas.microsoft.com/office/powerpoint/2010/main" val="426192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8DD50E-1D2D-48C6-A470-79FB7F337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85F279D6-ED25-4D3F-9479-8ABB21867D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D0B1B4-C487-47EF-B7D0-421066454C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6" name="Freeform: Shape 25">
            <a:extLst>
              <a:ext uri="{FF2B5EF4-FFF2-40B4-BE49-F238E27FC236}">
                <a16:creationId xmlns:a16="http://schemas.microsoft.com/office/drawing/2014/main" id="{0214736A-03B2-4B91-B0AF-B21213F3B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4" name="TextBox 3">
            <a:extLst>
              <a:ext uri="{FF2B5EF4-FFF2-40B4-BE49-F238E27FC236}">
                <a16:creationId xmlns:a16="http://schemas.microsoft.com/office/drawing/2014/main" id="{963209F2-09DC-415C-9FFD-FBE8EFF9D6C9}"/>
              </a:ext>
            </a:extLst>
          </p:cNvPr>
          <p:cNvSpPr txBox="1"/>
          <p:nvPr/>
        </p:nvSpPr>
        <p:spPr>
          <a:xfrm>
            <a:off x="733266" y="2828925"/>
            <a:ext cx="1970411" cy="1200329"/>
          </a:xfrm>
          <a:prstGeom prst="rect">
            <a:avLst/>
          </a:prstGeom>
          <a:noFill/>
        </p:spPr>
        <p:txBody>
          <a:bodyPr wrap="none" rtlCol="0">
            <a:spAutoFit/>
          </a:bodyPr>
          <a:lstStyle/>
          <a:p>
            <a:r>
              <a:rPr lang="en-GB" sz="2400" dirty="0">
                <a:solidFill>
                  <a:schemeClr val="bg1"/>
                </a:solidFill>
              </a:rPr>
              <a:t>Gathering </a:t>
            </a:r>
          </a:p>
          <a:p>
            <a:r>
              <a:rPr lang="en-GB" sz="2400" dirty="0">
                <a:solidFill>
                  <a:schemeClr val="bg1"/>
                </a:solidFill>
              </a:rPr>
              <a:t>Key  </a:t>
            </a:r>
          </a:p>
          <a:p>
            <a:r>
              <a:rPr lang="en-GB" sz="2400" dirty="0">
                <a:solidFill>
                  <a:schemeClr val="bg1"/>
                </a:solidFill>
              </a:rPr>
              <a:t>Information </a:t>
            </a:r>
          </a:p>
        </p:txBody>
      </p:sp>
      <p:pic>
        <p:nvPicPr>
          <p:cNvPr id="5" name="Picture 4">
            <a:extLst>
              <a:ext uri="{FF2B5EF4-FFF2-40B4-BE49-F238E27FC236}">
                <a16:creationId xmlns:a16="http://schemas.microsoft.com/office/drawing/2014/main" id="{F29D154D-3A41-4DD0-A600-4F4A06D5AB97}"/>
              </a:ext>
            </a:extLst>
          </p:cNvPr>
          <p:cNvPicPr>
            <a:picLocks noChangeAspect="1"/>
          </p:cNvPicPr>
          <p:nvPr/>
        </p:nvPicPr>
        <p:blipFill rotWithShape="1">
          <a:blip r:embed="rId3"/>
          <a:srcRect l="56205" t="13335" r="6014" b="13499"/>
          <a:stretch/>
        </p:blipFill>
        <p:spPr>
          <a:xfrm>
            <a:off x="3253489" y="749674"/>
            <a:ext cx="8502008" cy="4646415"/>
          </a:xfrm>
          <a:prstGeom prst="rect">
            <a:avLst/>
          </a:prstGeom>
        </p:spPr>
      </p:pic>
      <p:pic>
        <p:nvPicPr>
          <p:cNvPr id="10" name="Picture 9">
            <a:extLst>
              <a:ext uri="{FF2B5EF4-FFF2-40B4-BE49-F238E27FC236}">
                <a16:creationId xmlns:a16="http://schemas.microsoft.com/office/drawing/2014/main" id="{2C041152-4B96-4DFB-8070-39140C027A04}"/>
              </a:ext>
            </a:extLst>
          </p:cNvPr>
          <p:cNvPicPr>
            <a:picLocks noChangeAspect="1"/>
          </p:cNvPicPr>
          <p:nvPr/>
        </p:nvPicPr>
        <p:blipFill rotWithShape="1">
          <a:blip r:embed="rId4"/>
          <a:srcRect b="61672"/>
          <a:stretch/>
        </p:blipFill>
        <p:spPr>
          <a:xfrm>
            <a:off x="9339218" y="6214533"/>
            <a:ext cx="2604714" cy="561284"/>
          </a:xfrm>
          <a:prstGeom prst="rect">
            <a:avLst/>
          </a:prstGeom>
        </p:spPr>
      </p:pic>
    </p:spTree>
    <p:extLst>
      <p:ext uri="{BB962C8B-B14F-4D97-AF65-F5344CB8AC3E}">
        <p14:creationId xmlns:p14="http://schemas.microsoft.com/office/powerpoint/2010/main" val="247561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8DD50E-1D2D-48C6-A470-79FB7F337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85F279D6-ED25-4D3F-9479-8ABB21867D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D0B1B4-C487-47EF-B7D0-421066454C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6" name="Freeform: Shape 25">
            <a:extLst>
              <a:ext uri="{FF2B5EF4-FFF2-40B4-BE49-F238E27FC236}">
                <a16:creationId xmlns:a16="http://schemas.microsoft.com/office/drawing/2014/main" id="{0214736A-03B2-4B91-B0AF-B21213F3B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sp>
        <p:nvSpPr>
          <p:cNvPr id="4" name="TextBox 3">
            <a:extLst>
              <a:ext uri="{FF2B5EF4-FFF2-40B4-BE49-F238E27FC236}">
                <a16:creationId xmlns:a16="http://schemas.microsoft.com/office/drawing/2014/main" id="{963209F2-09DC-415C-9FFD-FBE8EFF9D6C9}"/>
              </a:ext>
            </a:extLst>
          </p:cNvPr>
          <p:cNvSpPr txBox="1"/>
          <p:nvPr/>
        </p:nvSpPr>
        <p:spPr>
          <a:xfrm>
            <a:off x="733266" y="2828925"/>
            <a:ext cx="1970411" cy="1200329"/>
          </a:xfrm>
          <a:prstGeom prst="rect">
            <a:avLst/>
          </a:prstGeom>
          <a:noFill/>
        </p:spPr>
        <p:txBody>
          <a:bodyPr wrap="none" rtlCol="0">
            <a:spAutoFit/>
          </a:bodyPr>
          <a:lstStyle/>
          <a:p>
            <a:r>
              <a:rPr lang="en-GB" sz="2400" dirty="0">
                <a:solidFill>
                  <a:schemeClr val="bg1"/>
                </a:solidFill>
              </a:rPr>
              <a:t>Gathering </a:t>
            </a:r>
          </a:p>
          <a:p>
            <a:r>
              <a:rPr lang="en-GB" sz="2400" dirty="0">
                <a:solidFill>
                  <a:schemeClr val="bg1"/>
                </a:solidFill>
              </a:rPr>
              <a:t>Key  </a:t>
            </a:r>
          </a:p>
          <a:p>
            <a:r>
              <a:rPr lang="en-GB" sz="2400" dirty="0">
                <a:solidFill>
                  <a:schemeClr val="bg1"/>
                </a:solidFill>
              </a:rPr>
              <a:t>Information </a:t>
            </a:r>
          </a:p>
        </p:txBody>
      </p:sp>
      <p:pic>
        <p:nvPicPr>
          <p:cNvPr id="3" name="Picture 2">
            <a:extLst>
              <a:ext uri="{FF2B5EF4-FFF2-40B4-BE49-F238E27FC236}">
                <a16:creationId xmlns:a16="http://schemas.microsoft.com/office/drawing/2014/main" id="{C5911E1E-2735-403A-83F9-6A88476C3233}"/>
              </a:ext>
            </a:extLst>
          </p:cNvPr>
          <p:cNvPicPr>
            <a:picLocks noChangeAspect="1"/>
          </p:cNvPicPr>
          <p:nvPr/>
        </p:nvPicPr>
        <p:blipFill rotWithShape="1">
          <a:blip r:embed="rId3"/>
          <a:srcRect l="56367" t="12213" r="6014" b="23009"/>
          <a:stretch/>
        </p:blipFill>
        <p:spPr>
          <a:xfrm>
            <a:off x="3121418" y="571500"/>
            <a:ext cx="8849485" cy="4300538"/>
          </a:xfrm>
          <a:prstGeom prst="rect">
            <a:avLst/>
          </a:prstGeom>
        </p:spPr>
      </p:pic>
      <p:pic>
        <p:nvPicPr>
          <p:cNvPr id="10" name="Picture 9">
            <a:extLst>
              <a:ext uri="{FF2B5EF4-FFF2-40B4-BE49-F238E27FC236}">
                <a16:creationId xmlns:a16="http://schemas.microsoft.com/office/drawing/2014/main" id="{24727C02-E1E8-4E1C-B0A0-823062C5CE53}"/>
              </a:ext>
            </a:extLst>
          </p:cNvPr>
          <p:cNvPicPr>
            <a:picLocks noChangeAspect="1"/>
          </p:cNvPicPr>
          <p:nvPr/>
        </p:nvPicPr>
        <p:blipFill rotWithShape="1">
          <a:blip r:embed="rId4"/>
          <a:srcRect b="61672"/>
          <a:stretch/>
        </p:blipFill>
        <p:spPr>
          <a:xfrm>
            <a:off x="9339218" y="6214533"/>
            <a:ext cx="2604714" cy="561284"/>
          </a:xfrm>
          <a:prstGeom prst="rect">
            <a:avLst/>
          </a:prstGeom>
        </p:spPr>
      </p:pic>
    </p:spTree>
    <p:extLst>
      <p:ext uri="{BB962C8B-B14F-4D97-AF65-F5344CB8AC3E}">
        <p14:creationId xmlns:p14="http://schemas.microsoft.com/office/powerpoint/2010/main" val="39960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084313B-C03D-4981-9786-879159A603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A99190B9-52DD-45DC-BE21-AACE88FEC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D1EE260A-12FB-4D71-A318-71BED7FF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B52EC39A-8D44-4CEF-820F-A442CFA42D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2D010773-529F-4A3D-A0AB-E7CE12DC61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D7582733-2D5B-4103-A63C-0D0D81780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6D073C2A-0E86-458E-88D4-27124FDAD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20E145FF-1D18-4246-A2BA-9F6B4D5336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712E451E-151A-4910-BF41-6A040B659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C296EFE4-A70C-4388-9A15-3F657B6615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72B5AE-7215-495D-88A8-19815CF9ED32}"/>
              </a:ext>
            </a:extLst>
          </p:cNvPr>
          <p:cNvSpPr>
            <a:spLocks noGrp="1"/>
          </p:cNvSpPr>
          <p:nvPr>
            <p:ph type="title"/>
          </p:nvPr>
        </p:nvSpPr>
        <p:spPr>
          <a:xfrm>
            <a:off x="1154954" y="855482"/>
            <a:ext cx="8761413" cy="898674"/>
          </a:xfrm>
        </p:spPr>
        <p:txBody>
          <a:bodyPr vert="horz" lIns="91440" tIns="45720" rIns="91440" bIns="45720" rtlCol="0" anchor="b">
            <a:normAutofit/>
          </a:bodyPr>
          <a:lstStyle/>
          <a:p>
            <a:pPr>
              <a:lnSpc>
                <a:spcPct val="90000"/>
              </a:lnSpc>
            </a:pPr>
            <a:r>
              <a:rPr lang="en-US" sz="1700" b="1" dirty="0">
                <a:solidFill>
                  <a:schemeClr val="tx2"/>
                </a:solidFill>
                <a:effectLst/>
              </a:rPr>
              <a:t>Three Basic Mental Health Care Principles for Working with Refugee Children* </a:t>
            </a:r>
            <a:br>
              <a:rPr lang="en-US" sz="1700" b="1" dirty="0">
                <a:solidFill>
                  <a:schemeClr val="tx2"/>
                </a:solidFill>
                <a:effectLst/>
              </a:rPr>
            </a:br>
            <a:endParaRPr lang="en-US" sz="1700" b="1" dirty="0">
              <a:solidFill>
                <a:schemeClr val="tx2"/>
              </a:solidFill>
            </a:endParaRPr>
          </a:p>
        </p:txBody>
      </p:sp>
      <p:sp>
        <p:nvSpPr>
          <p:cNvPr id="52" name="Rectangle 51">
            <a:extLst>
              <a:ext uri="{FF2B5EF4-FFF2-40B4-BE49-F238E27FC236}">
                <a16:creationId xmlns:a16="http://schemas.microsoft.com/office/drawing/2014/main" id="{425EBAFC-9388-432A-BCFD-EEA2F410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3B6C0695-1988-49E1-84F1-E2D6E284AB21}"/>
              </a:ext>
            </a:extLst>
          </p:cNvPr>
          <p:cNvSpPr txBox="1"/>
          <p:nvPr/>
        </p:nvSpPr>
        <p:spPr>
          <a:xfrm>
            <a:off x="1154954" y="1600201"/>
            <a:ext cx="9760696" cy="4209662"/>
          </a:xfrm>
          <a:prstGeom prst="rect">
            <a:avLst/>
          </a:prstGeom>
        </p:spPr>
        <p:txBody>
          <a:bodyPr vert="horz" lIns="91440" tIns="45720" rIns="91440" bIns="45720" rtlCol="0" anchor="ctr">
            <a:normAutofit fontScale="92500" lnSpcReduction="10000"/>
          </a:bodyPr>
          <a:lstStyle/>
          <a:p>
            <a:pPr>
              <a:lnSpc>
                <a:spcPct val="90000"/>
              </a:lnSpc>
              <a:spcBef>
                <a:spcPts val="1000"/>
              </a:spcBef>
              <a:buClr>
                <a:schemeClr val="accent1"/>
              </a:buClr>
              <a:buSzPct val="80000"/>
              <a:buFont typeface="Wingdings 3" charset="2"/>
              <a:buChar char=""/>
            </a:pPr>
            <a:endParaRPr lang="en-US" sz="1100" dirty="0">
              <a:effectLst/>
            </a:endParaRPr>
          </a:p>
          <a:p>
            <a:pPr>
              <a:lnSpc>
                <a:spcPct val="90000"/>
              </a:lnSpc>
              <a:spcBef>
                <a:spcPts val="1000"/>
              </a:spcBef>
              <a:buClr>
                <a:schemeClr val="accent1"/>
              </a:buClr>
              <a:buSzPct val="80000"/>
            </a:pPr>
            <a:r>
              <a:rPr lang="en-US" sz="1700" b="1" dirty="0">
                <a:effectLst/>
                <a:latin typeface="Calibri" panose="020F0502020204030204" pitchFamily="34" charset="0"/>
                <a:cs typeface="Calibri" panose="020F0502020204030204" pitchFamily="34" charset="0"/>
              </a:rPr>
              <a:t>Three principles of mental health care are well documented in the research and clinical literature on the needs of refugee children and families: the necessity of comprehensive services, the importance of cultural competence in clinicians, and the need to integrate evidence-based practice with practice-based evidence. </a:t>
            </a:r>
          </a:p>
          <a:p>
            <a:pPr lvl="0">
              <a:lnSpc>
                <a:spcPct val="90000"/>
              </a:lnSpc>
              <a:spcBef>
                <a:spcPts val="1000"/>
              </a:spcBef>
              <a:buClr>
                <a:schemeClr val="accent1"/>
              </a:buClr>
              <a:buSzPct val="80000"/>
              <a:buFont typeface="Wingdings 3" charset="2"/>
              <a:buChar char=""/>
            </a:pPr>
            <a:endParaRPr lang="en-US" sz="1700" dirty="0">
              <a:latin typeface="Calibri" panose="020F0502020204030204" pitchFamily="34" charset="0"/>
              <a:cs typeface="Calibri" panose="020F0502020204030204" pitchFamily="34" charset="0"/>
            </a:endParaRPr>
          </a:p>
          <a:p>
            <a:pPr lvl="0">
              <a:lnSpc>
                <a:spcPct val="90000"/>
              </a:lnSpc>
              <a:spcBef>
                <a:spcPts val="1000"/>
              </a:spcBef>
              <a:buClr>
                <a:schemeClr val="accent1"/>
              </a:buClr>
              <a:buSzPct val="80000"/>
            </a:pPr>
            <a:r>
              <a:rPr lang="en-US" sz="1700" b="1" dirty="0">
                <a:effectLst/>
                <a:latin typeface="Calibri" panose="020F0502020204030204" pitchFamily="34" charset="0"/>
                <a:cs typeface="Calibri" panose="020F0502020204030204" pitchFamily="34" charset="0"/>
              </a:rPr>
              <a:t>1. Use Comprehensive, Community-Based Services</a:t>
            </a:r>
          </a:p>
          <a:p>
            <a:pPr>
              <a:lnSpc>
                <a:spcPct val="90000"/>
              </a:lnSpc>
              <a:spcBef>
                <a:spcPts val="1000"/>
              </a:spcBef>
              <a:buClr>
                <a:schemeClr val="accent1"/>
              </a:buClr>
              <a:buSzPct val="80000"/>
            </a:pPr>
            <a:r>
              <a:rPr lang="en-US" sz="1700" dirty="0">
                <a:effectLst/>
                <a:latin typeface="Calibri" panose="020F0502020204030204" pitchFamily="34" charset="0"/>
                <a:cs typeface="Calibri" panose="020F0502020204030204" pitchFamily="34" charset="0"/>
              </a:rPr>
              <a:t>Comprehensive services are designed to address a broad range of needs in the population. Given the numerous stressors on individuals facing resettlement in a new country—including language, work, education, financial issues, and acculturation—it is important for clinicians working with refugee children and families to take a holistic approach by addressing daily life adaptation and problems, as opposed to focusing solely on mental health symptoms. </a:t>
            </a:r>
          </a:p>
          <a:p>
            <a:pPr>
              <a:lnSpc>
                <a:spcPct val="90000"/>
              </a:lnSpc>
              <a:spcBef>
                <a:spcPts val="1000"/>
              </a:spcBef>
              <a:buClr>
                <a:schemeClr val="accent1"/>
              </a:buClr>
              <a:buSzPct val="80000"/>
              <a:buFont typeface="Wingdings 3" charset="2"/>
              <a:buChar char=""/>
            </a:pPr>
            <a:endParaRPr lang="en-US" sz="1700" dirty="0">
              <a:effectLst/>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r>
              <a:rPr lang="en-US" sz="1700" dirty="0">
                <a:latin typeface="Calibri" panose="020F0502020204030204" pitchFamily="34" charset="0"/>
                <a:cs typeface="Calibri" panose="020F0502020204030204" pitchFamily="34" charset="0"/>
              </a:rPr>
              <a:t>Si</a:t>
            </a:r>
            <a:r>
              <a:rPr lang="en-US" sz="1700" dirty="0">
                <a:effectLst/>
                <a:latin typeface="Calibri" panose="020F0502020204030204" pitchFamily="34" charset="0"/>
                <a:cs typeface="Calibri" panose="020F0502020204030204" pitchFamily="34" charset="0"/>
              </a:rPr>
              <a:t>nce stressful environmental and social conditions can create and maintain psychological distress, interventions for refugee children must address and have an impact on these conditions. The use of a case manager or social worker, who focuses on the daily needs and concerns of a refugee family, may provide stability so that the family can later address its mental health needs with a trained clinician.</a:t>
            </a:r>
            <a:r>
              <a:rPr lang="en-US" sz="2300" dirty="0">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2294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084313B-C03D-4981-9786-879159A603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A99190B9-52DD-45DC-BE21-AACE88FEC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D1EE260A-12FB-4D71-A318-71BED7FF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B52EC39A-8D44-4CEF-820F-A442CFA42D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2D010773-529F-4A3D-A0AB-E7CE12DC61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D7582733-2D5B-4103-A63C-0D0D81780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6D073C2A-0E86-458E-88D4-27124FDAD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20E145FF-1D18-4246-A2BA-9F6B4D5336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712E451E-151A-4910-BF41-6A040B659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C296EFE4-A70C-4388-9A15-3F657B6615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72B5AE-7215-495D-88A8-19815CF9ED32}"/>
              </a:ext>
            </a:extLst>
          </p:cNvPr>
          <p:cNvSpPr>
            <a:spLocks noGrp="1"/>
          </p:cNvSpPr>
          <p:nvPr>
            <p:ph type="title"/>
          </p:nvPr>
        </p:nvSpPr>
        <p:spPr>
          <a:xfrm>
            <a:off x="1154954" y="855482"/>
            <a:ext cx="8761413" cy="898674"/>
          </a:xfrm>
        </p:spPr>
        <p:txBody>
          <a:bodyPr vert="horz" lIns="91440" tIns="45720" rIns="91440" bIns="45720" rtlCol="0" anchor="b">
            <a:normAutofit/>
          </a:bodyPr>
          <a:lstStyle/>
          <a:p>
            <a:pPr>
              <a:lnSpc>
                <a:spcPct val="90000"/>
              </a:lnSpc>
            </a:pPr>
            <a:r>
              <a:rPr lang="en-US" sz="1700" b="1" dirty="0">
                <a:solidFill>
                  <a:schemeClr val="tx2"/>
                </a:solidFill>
                <a:effectLst/>
              </a:rPr>
              <a:t>Three Basic Mental Health Care Principles for Working with Refugee Children* </a:t>
            </a:r>
            <a:br>
              <a:rPr lang="en-US" sz="1700" b="1" dirty="0">
                <a:solidFill>
                  <a:schemeClr val="tx2"/>
                </a:solidFill>
                <a:effectLst/>
              </a:rPr>
            </a:br>
            <a:endParaRPr lang="en-US" sz="1700" b="1" dirty="0">
              <a:solidFill>
                <a:schemeClr val="tx2"/>
              </a:solidFill>
            </a:endParaRPr>
          </a:p>
        </p:txBody>
      </p:sp>
      <p:sp>
        <p:nvSpPr>
          <p:cNvPr id="52" name="Rectangle 51">
            <a:extLst>
              <a:ext uri="{FF2B5EF4-FFF2-40B4-BE49-F238E27FC236}">
                <a16:creationId xmlns:a16="http://schemas.microsoft.com/office/drawing/2014/main" id="{425EBAFC-9388-432A-BCFD-EEA2F410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3B6C0695-1988-49E1-84F1-E2D6E284AB21}"/>
              </a:ext>
            </a:extLst>
          </p:cNvPr>
          <p:cNvSpPr txBox="1"/>
          <p:nvPr/>
        </p:nvSpPr>
        <p:spPr>
          <a:xfrm>
            <a:off x="1154954" y="1600201"/>
            <a:ext cx="9760696" cy="4209662"/>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endParaRPr lang="en-US" sz="1100" dirty="0">
              <a:effectLst/>
            </a:endParaRPr>
          </a:p>
          <a:p>
            <a:pPr>
              <a:lnSpc>
                <a:spcPct val="107000"/>
              </a:lnSpc>
            </a:pPr>
            <a:r>
              <a:rPr lang="en-GB" sz="1600" b="1" dirty="0">
                <a:effectLst/>
                <a:latin typeface="Calibri" panose="020F0502020204030204" pitchFamily="34" charset="0"/>
                <a:ea typeface="Calibri" panose="020F0502020204030204" pitchFamily="34" charset="0"/>
                <a:cs typeface="Times New Roman" panose="02020603050405020304" pitchFamily="18" charset="0"/>
              </a:rPr>
              <a:t>2. Provide Culturally Competent Services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600" dirty="0">
                <a:effectLst/>
                <a:latin typeface="Calibri" panose="020F0502020204030204" pitchFamily="34" charset="0"/>
                <a:ea typeface="Calibri" panose="020F0502020204030204" pitchFamily="34" charset="0"/>
                <a:cs typeface="Times New Roman" panose="02020603050405020304" pitchFamily="18" charset="0"/>
              </a:rPr>
              <a:t>Clinical services for war-affected refugee populations must reflect cultural competence by offering services that effectively meet the needs of multicultural populations. Inherent in this notion of culturally competent care is the concept of identifying needs and creating clinical services consistent with a population’s values, beliefs, and practices. The development of culturally competent care with refugee populations entails more than a training module or collection of “facts” about an ethnic or racial group’s beliefs. An understanding of an individual’s or community’s views related to human development and social expectations allows a clinician to design interventions that integrate cultural beliefs and norms about well-being and health with Western approaches and techniques. A child’s acculturative level should be taken into consideration. Careful query regarding the cultural and faith-based beliefs, values, and rituals central to refugee families may provide openings for clinicians to integrate these beliefs and practices into treatment.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454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084313B-C03D-4981-9786-879159A603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A99190B9-52DD-45DC-BE21-AACE88FEC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D1EE260A-12FB-4D71-A318-71BED7FF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B52EC39A-8D44-4CEF-820F-A442CFA42D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2D010773-529F-4A3D-A0AB-E7CE12DC61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D7582733-2D5B-4103-A63C-0D0D81780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6D073C2A-0E86-458E-88D4-27124FDAD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3"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45">
            <a:extLst>
              <a:ext uri="{FF2B5EF4-FFF2-40B4-BE49-F238E27FC236}">
                <a16:creationId xmlns:a16="http://schemas.microsoft.com/office/drawing/2014/main" id="{20E145FF-1D18-4246-A2BA-9F6B4D5336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712E451E-151A-4910-BF41-6A040B659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C296EFE4-A70C-4388-9A15-3F657B6615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72B5AE-7215-495D-88A8-19815CF9ED32}"/>
              </a:ext>
            </a:extLst>
          </p:cNvPr>
          <p:cNvSpPr>
            <a:spLocks noGrp="1"/>
          </p:cNvSpPr>
          <p:nvPr>
            <p:ph type="title"/>
          </p:nvPr>
        </p:nvSpPr>
        <p:spPr>
          <a:xfrm>
            <a:off x="1154954" y="855482"/>
            <a:ext cx="8761413" cy="898674"/>
          </a:xfrm>
        </p:spPr>
        <p:txBody>
          <a:bodyPr vert="horz" lIns="91440" tIns="45720" rIns="91440" bIns="45720" rtlCol="0" anchor="b">
            <a:normAutofit/>
          </a:bodyPr>
          <a:lstStyle/>
          <a:p>
            <a:pPr>
              <a:lnSpc>
                <a:spcPct val="90000"/>
              </a:lnSpc>
            </a:pPr>
            <a:r>
              <a:rPr lang="en-US" sz="1700" b="1" dirty="0">
                <a:solidFill>
                  <a:schemeClr val="tx2"/>
                </a:solidFill>
                <a:effectLst/>
              </a:rPr>
              <a:t>Three Basic Mental Health Care Principles for Working with Refugee Children* </a:t>
            </a:r>
            <a:br>
              <a:rPr lang="en-US" sz="1700" b="1" dirty="0">
                <a:solidFill>
                  <a:schemeClr val="tx2"/>
                </a:solidFill>
                <a:effectLst/>
              </a:rPr>
            </a:br>
            <a:endParaRPr lang="en-US" sz="1700" b="1" dirty="0">
              <a:solidFill>
                <a:schemeClr val="tx2"/>
              </a:solidFill>
            </a:endParaRPr>
          </a:p>
        </p:txBody>
      </p:sp>
      <p:sp>
        <p:nvSpPr>
          <p:cNvPr id="52" name="Rectangle 51">
            <a:extLst>
              <a:ext uri="{FF2B5EF4-FFF2-40B4-BE49-F238E27FC236}">
                <a16:creationId xmlns:a16="http://schemas.microsoft.com/office/drawing/2014/main" id="{425EBAFC-9388-432A-BCFD-EEA2F410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3B6C0695-1988-49E1-84F1-E2D6E284AB21}"/>
              </a:ext>
            </a:extLst>
          </p:cNvPr>
          <p:cNvSpPr txBox="1"/>
          <p:nvPr/>
        </p:nvSpPr>
        <p:spPr>
          <a:xfrm>
            <a:off x="1154954" y="2130203"/>
            <a:ext cx="9760696" cy="3713466"/>
          </a:xfrm>
          <a:prstGeom prst="rect">
            <a:avLst/>
          </a:prstGeom>
        </p:spPr>
        <p:txBody>
          <a:bodyPr vert="horz" lIns="91440" tIns="45720" rIns="91440" bIns="45720" rtlCol="0" anchor="ctr">
            <a:noAutofit/>
          </a:bodyPr>
          <a:lstStyle/>
          <a:p>
            <a:pPr marL="342900" lvl="0" indent="-342900">
              <a:lnSpc>
                <a:spcPct val="107000"/>
              </a:lnSpc>
              <a:buFont typeface="+mj-lt"/>
              <a:buAutoNum type="arabicPeriod" startAt="3"/>
            </a:pPr>
            <a:r>
              <a:rPr lang="en-GB" sz="1600" b="1" dirty="0">
                <a:effectLst/>
                <a:latin typeface="Calibri" panose="020F0502020204030204" pitchFamily="34" charset="0"/>
                <a:ea typeface="Calibri" panose="020F0502020204030204" pitchFamily="34" charset="0"/>
                <a:cs typeface="Times New Roman" panose="02020603050405020304" pitchFamily="18" charset="0"/>
              </a:rPr>
              <a:t>Integrate Evidence-Based Practice With Practice-Based Evidence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600" dirty="0">
                <a:effectLst/>
                <a:latin typeface="Calibri" panose="020F0502020204030204" pitchFamily="34" charset="0"/>
                <a:ea typeface="Calibri" panose="020F0502020204030204" pitchFamily="34" charset="0"/>
                <a:cs typeface="Times New Roman" panose="02020603050405020304" pitchFamily="18" charset="0"/>
              </a:rPr>
              <a:t>Evidence-based practice in psychology integrates the best available research with clinical expertise in the context of patient characteristics, culture, and preferences. When working with children, an evidence-based orientation to practice consists of assessment, intervention, and ongoing monitoring. A clinician should conduct these three elements in a scientifically minded manner and informed by clinical expertise, as well as remain attentive to the developmental processes and contexts of care that are critical for children and adolescents.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working with refugee children and their families, clinicians should use evidence-based treatments when possible. However, since few treatment effectiveness studies have been conducted with refugee children, it is necessary for psychology to examine and recognize the efforts of providers in the field working with this population. These caregivers can provide “practice-based evidence”—reports of clinical interventions and existing practices successful with refugee children and gleaned from real-world settings.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600" dirty="0">
                <a:effectLst/>
                <a:latin typeface="Calibri" panose="020F0502020204030204" pitchFamily="34" charset="0"/>
                <a:ea typeface="Calibri" panose="020F0502020204030204" pitchFamily="34" charset="0"/>
                <a:cs typeface="Times New Roman" panose="02020603050405020304" pitchFamily="18" charset="0"/>
              </a:rPr>
              <a:t>Clinicians must be flexible, utilizing evidence-based techniques and protocols when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600" dirty="0">
                <a:effectLst/>
                <a:latin typeface="Calibri" panose="020F0502020204030204" pitchFamily="34" charset="0"/>
                <a:ea typeface="Calibri" panose="020F0502020204030204" pitchFamily="34" charset="0"/>
                <a:cs typeface="Times New Roman" panose="02020603050405020304" pitchFamily="18" charset="0"/>
              </a:rPr>
              <a:t>possible, while incorporating other methods developed to meet the unique needs of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600" dirty="0">
                <a:effectLst/>
                <a:latin typeface="Calibri" panose="020F0502020204030204" pitchFamily="34" charset="0"/>
                <a:ea typeface="Calibri" panose="020F0502020204030204" pitchFamily="34" charset="0"/>
                <a:cs typeface="Times New Roman" panose="02020603050405020304" pitchFamily="18" charset="0"/>
              </a:rPr>
              <a:t>war-affected refugee children. This delicate balance requires creativity and rigor and, in some cases, collaboration with others who have tackled similar issues. Clinicians who rigidly adhere to protocols and treatment plans devised for populations with very different cultural backgrounds, beliefs, and values may lose opportunities to intervene effectively with refugee children or families.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600" dirty="0">
                <a:effectLst/>
                <a:latin typeface="Calibri" panose="020F0502020204030204" pitchFamily="34" charset="0"/>
                <a:ea typeface="Calibri" panose="020F0502020204030204" pitchFamily="34" charset="0"/>
                <a:cs typeface="Times New Roman" panose="02020603050405020304" pitchFamily="18" charset="0"/>
              </a:rPr>
              <a:t>						American Psychological Association - </a:t>
            </a:r>
            <a:r>
              <a:rPr lang="en-GB" sz="16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refugees-health-professionals.pdf (apa.org)</a:t>
            </a:r>
            <a:endParaRPr lang="en-GB" sz="1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14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E8BD2A-4014-4DC6-A228-4ECE6A0AA6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896CA42-3323-41E5-B809-CD790B2AA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BD5A14FB-50A2-4964-8B07-EE40D1CE0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87C0B34-69E9-4BA0-B94D-68005813D02D}"/>
              </a:ext>
            </a:extLst>
          </p:cNvPr>
          <p:cNvSpPr>
            <a:spLocks noGrp="1"/>
          </p:cNvSpPr>
          <p:nvPr>
            <p:ph type="ctrTitle"/>
          </p:nvPr>
        </p:nvSpPr>
        <p:spPr>
          <a:xfrm>
            <a:off x="5232771" y="437513"/>
            <a:ext cx="6232398" cy="5247711"/>
          </a:xfrm>
        </p:spPr>
        <p:txBody>
          <a:bodyPr anchor="ctr">
            <a:normAutofit fontScale="90000"/>
          </a:bodyPr>
          <a:lstStyle/>
          <a:p>
            <a:pPr>
              <a:lnSpc>
                <a:spcPct val="90000"/>
              </a:lnSpc>
            </a:pPr>
            <a:r>
              <a:rPr lang="en-GB" sz="1700" dirty="0">
                <a:effectLst/>
                <a:latin typeface="Arial" panose="020B0604020202020204" pitchFamily="34" charset="0"/>
                <a:ea typeface="Calibri" panose="020F0502020204030204" pitchFamily="34" charset="0"/>
                <a:cs typeface="Times New Roman" panose="02020603050405020304" pitchFamily="18" charset="0"/>
              </a:rPr>
              <a:t/>
            </a:r>
            <a:br>
              <a:rPr lang="en-GB" sz="1700" dirty="0">
                <a:effectLst/>
                <a:latin typeface="Arial" panose="020B0604020202020204" pitchFamily="34" charset="0"/>
                <a:ea typeface="Calibri" panose="020F0502020204030204" pitchFamily="34" charset="0"/>
                <a:cs typeface="Times New Roman" panose="02020603050405020304" pitchFamily="18" charset="0"/>
              </a:rPr>
            </a:br>
            <a:r>
              <a:rPr lang="en-GB" sz="1700" b="1"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a:effectLst/>
                <a:latin typeface="Arial" panose="020B0604020202020204" pitchFamily="34" charset="0"/>
                <a:ea typeface="Calibri" panose="020F0502020204030204" pitchFamily="34" charset="0"/>
                <a:cs typeface="Times New Roman" panose="02020603050405020304" pitchFamily="18" charset="0"/>
              </a:rPr>
              <a:t/>
            </a:r>
            <a:br>
              <a:rPr lang="en-GB" sz="1700" dirty="0">
                <a:effectLst/>
                <a:latin typeface="Arial" panose="020B0604020202020204" pitchFamily="34" charset="0"/>
                <a:ea typeface="Calibri" panose="020F0502020204030204" pitchFamily="34" charset="0"/>
                <a:cs typeface="Times New Roman" panose="02020603050405020304" pitchFamily="18" charset="0"/>
              </a:rPr>
            </a:br>
            <a:r>
              <a:rPr lang="en-GB"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supporting adults</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Show respect for clients and make sure clear information is given about meetings. </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Always use professional interpreters.</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Maintain good contacts with other services to avoid duplication of services.</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Ensure professional boundaries are kept between you and the client, and make sure you have regular supervision to reflect on your work and avoid vicarious traumatisation.</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supporting children, young people and unaccompanied minors</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Children must never be asked to be an interpreter, especially when their parents are being examined or seen by a psychologist.</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When assessing children, interview them separately, as they may not want to upset their parents.</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For unaccompanied minors, be aware that turning 18 is a crucial age – both in terms of whether they have leave to remain, and the support they receive from social services if they stay. </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supporting families</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 Assess families not just in terms of their needs, but also their strengths and abilities.</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Signpost sources of support for securing appropriate, sound and reliable legal representation.</a:t>
            </a:r>
            <a: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7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 Be sensitive as to which is the appropriate community for these families, rather than what is assumed to be.</a:t>
            </a:r>
            <a:r>
              <a:rPr lang="en-GB" sz="1700" dirty="0">
                <a:effectLst/>
                <a:latin typeface="Arial" panose="020B0604020202020204" pitchFamily="34" charset="0"/>
                <a:ea typeface="Calibri" panose="020F0502020204030204" pitchFamily="34" charset="0"/>
                <a:cs typeface="Times New Roman" panose="02020603050405020304" pitchFamily="18" charset="0"/>
              </a:rPr>
              <a:t/>
            </a:r>
            <a:br>
              <a:rPr lang="en-GB" sz="1700" dirty="0">
                <a:effectLst/>
                <a:latin typeface="Arial" panose="020B0604020202020204" pitchFamily="34" charset="0"/>
                <a:ea typeface="Calibri" panose="020F0502020204030204" pitchFamily="34" charset="0"/>
                <a:cs typeface="Times New Roman" panose="02020603050405020304" pitchFamily="18" charset="0"/>
              </a:rPr>
            </a:br>
            <a:endParaRPr lang="en-GB" sz="1700" dirty="0"/>
          </a:p>
        </p:txBody>
      </p:sp>
      <p:sp>
        <p:nvSpPr>
          <p:cNvPr id="3" name="Subtitle 2">
            <a:extLst>
              <a:ext uri="{FF2B5EF4-FFF2-40B4-BE49-F238E27FC236}">
                <a16:creationId xmlns:a16="http://schemas.microsoft.com/office/drawing/2014/main" id="{245847BC-D21F-4501-9D5E-C04B61647CC6}"/>
              </a:ext>
            </a:extLst>
          </p:cNvPr>
          <p:cNvSpPr>
            <a:spLocks noGrp="1"/>
          </p:cNvSpPr>
          <p:nvPr>
            <p:ph type="subTitle" idx="1"/>
          </p:nvPr>
        </p:nvSpPr>
        <p:spPr>
          <a:xfrm>
            <a:off x="971257" y="1172776"/>
            <a:ext cx="3290257" cy="4512448"/>
          </a:xfrm>
        </p:spPr>
        <p:txBody>
          <a:bodyPr anchor="ctr">
            <a:norm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Guidelines for working with Refugees</a:t>
            </a:r>
            <a:r>
              <a:rPr lang="en-GB" sz="2400" dirty="0">
                <a:effectLst/>
                <a:latin typeface="Arial" panose="020B0604020202020204" pitchFamily="34" charset="0"/>
                <a:ea typeface="Calibri" panose="020F0502020204030204" pitchFamily="34" charset="0"/>
                <a:cs typeface="Times New Roman" panose="02020603050405020304" pitchFamily="18" charset="0"/>
              </a:rPr>
              <a:t/>
            </a:r>
            <a:br>
              <a:rPr lang="en-GB" sz="2400" dirty="0">
                <a:effectLst/>
                <a:latin typeface="Arial" panose="020B0604020202020204" pitchFamily="34" charset="0"/>
                <a:ea typeface="Calibri" panose="020F0502020204030204" pitchFamily="34" charset="0"/>
                <a:cs typeface="Times New Roman" panose="02020603050405020304" pitchFamily="18" charset="0"/>
              </a:rPr>
            </a:b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Times New Roman" panose="02020603050405020304" pitchFamily="18" charset="0"/>
              </a:rPr>
              <a:t/>
            </a:r>
            <a:br>
              <a:rPr lang="en-GB" sz="2400" dirty="0">
                <a:effectLst/>
                <a:latin typeface="Arial" panose="020B0604020202020204" pitchFamily="34" charset="0"/>
                <a:ea typeface="Calibri" panose="020F0502020204030204" pitchFamily="34" charset="0"/>
                <a:cs typeface="Times New Roman" panose="02020603050405020304" pitchFamily="18" charset="0"/>
              </a:rPr>
            </a:br>
            <a:r>
              <a:rPr lang="en-GB" sz="2400" b="1" dirty="0">
                <a:effectLst/>
                <a:latin typeface="Calibri" panose="020F0502020204030204" pitchFamily="34" charset="0"/>
                <a:ea typeface="Calibri" panose="020F0502020204030204" pitchFamily="34" charset="0"/>
                <a:cs typeface="Times New Roman" panose="02020603050405020304" pitchFamily="18" charset="0"/>
              </a:rPr>
              <a:t>Summary of key guidance</a:t>
            </a:r>
            <a:endParaRPr lang="en-GB" sz="2400" dirty="0">
              <a:solidFill>
                <a:schemeClr val="tx1"/>
              </a:solidFill>
            </a:endParaRPr>
          </a:p>
        </p:txBody>
      </p:sp>
      <p:sp>
        <p:nvSpPr>
          <p:cNvPr id="11" name="TextBox 10">
            <a:extLst>
              <a:ext uri="{FF2B5EF4-FFF2-40B4-BE49-F238E27FC236}">
                <a16:creationId xmlns:a16="http://schemas.microsoft.com/office/drawing/2014/main" id="{78F8EAE9-D2BF-4A2A-8642-2F145A789EED}"/>
              </a:ext>
            </a:extLst>
          </p:cNvPr>
          <p:cNvSpPr txBox="1"/>
          <p:nvPr/>
        </p:nvSpPr>
        <p:spPr>
          <a:xfrm>
            <a:off x="8690075" y="5812145"/>
            <a:ext cx="3290257" cy="954107"/>
          </a:xfrm>
          <a:prstGeom prst="rect">
            <a:avLst/>
          </a:prstGeom>
          <a:noFill/>
          <a:ln w="19050">
            <a:solidFill>
              <a:srgbClr val="7030A0"/>
            </a:solidFill>
          </a:ln>
        </p:spPr>
        <p:txBody>
          <a:bodyPr wrap="square">
            <a:spAutoFit/>
          </a:bodyPr>
          <a:lstStyle/>
          <a:p>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Written by - </a:t>
            </a: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Social, Emotional and Mental Health (SEMH) Strategy Team</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SEND Strategy and Innovation</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Essex County Council</a:t>
            </a:r>
            <a:endParaRPr lang="en-GB" sz="1400" dirty="0"/>
          </a:p>
        </p:txBody>
      </p:sp>
    </p:spTree>
    <p:extLst>
      <p:ext uri="{BB962C8B-B14F-4D97-AF65-F5344CB8AC3E}">
        <p14:creationId xmlns:p14="http://schemas.microsoft.com/office/powerpoint/2010/main" val="14733993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15">
            <a:extLst>
              <a:ext uri="{FF2B5EF4-FFF2-40B4-BE49-F238E27FC236}">
                <a16:creationId xmlns:a16="http://schemas.microsoft.com/office/drawing/2014/main" id="{7084313B-C03D-4981-9786-879159A603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A99190B9-52DD-45DC-BE21-AACE88FEC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D1EE260A-12FB-4D71-A318-71BED7FF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B52EC39A-8D44-4CEF-820F-A442CFA42D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D010773-529F-4A3D-A0AB-E7CE12DC61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D7582733-2D5B-4103-A63C-0D0D81780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6D073C2A-0E86-458E-88D4-27124FDAD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1" name="Rectangle 26">
            <a:extLst>
              <a:ext uri="{FF2B5EF4-FFF2-40B4-BE49-F238E27FC236}">
                <a16:creationId xmlns:a16="http://schemas.microsoft.com/office/drawing/2014/main" id="{20E145FF-1D18-4246-A2BA-9F6B4D5336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712E451E-151A-4910-BF41-6A040B659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43" name="Rectangle 30">
            <a:extLst>
              <a:ext uri="{FF2B5EF4-FFF2-40B4-BE49-F238E27FC236}">
                <a16:creationId xmlns:a16="http://schemas.microsoft.com/office/drawing/2014/main" id="{C296EFE4-A70C-4388-9A15-3F657B6615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a:xfrm>
            <a:off x="1154954" y="855482"/>
            <a:ext cx="8761413" cy="898674"/>
          </a:xfrm>
        </p:spPr>
        <p:txBody>
          <a:bodyPr vert="horz" lIns="91440" tIns="45720" rIns="91440" bIns="45720" rtlCol="0" anchor="b">
            <a:normAutofit/>
          </a:bodyPr>
          <a:lstStyle/>
          <a:p>
            <a:pPr>
              <a:lnSpc>
                <a:spcPct val="90000"/>
              </a:lnSpc>
            </a:pPr>
            <a:r>
              <a:rPr lang="en-US" sz="2800" dirty="0">
                <a:solidFill>
                  <a:schemeClr val="tx2"/>
                </a:solidFill>
              </a:rPr>
              <a:t>Useful websites for working with refugees</a:t>
            </a:r>
            <a:br>
              <a:rPr lang="en-US" sz="2800" dirty="0">
                <a:solidFill>
                  <a:schemeClr val="tx2"/>
                </a:solidFill>
              </a:rPr>
            </a:br>
            <a:endParaRPr lang="en-US" sz="2800" dirty="0">
              <a:solidFill>
                <a:schemeClr val="tx2"/>
              </a:solidFill>
            </a:endParaRPr>
          </a:p>
        </p:txBody>
      </p:sp>
      <p:sp>
        <p:nvSpPr>
          <p:cNvPr id="44" name="Rectangle 32">
            <a:extLst>
              <a:ext uri="{FF2B5EF4-FFF2-40B4-BE49-F238E27FC236}">
                <a16:creationId xmlns:a16="http://schemas.microsoft.com/office/drawing/2014/main" id="{425EBAFC-9388-432A-BCFD-EEA2F410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TextBox 10">
            <a:extLst>
              <a:ext uri="{FF2B5EF4-FFF2-40B4-BE49-F238E27FC236}">
                <a16:creationId xmlns:a16="http://schemas.microsoft.com/office/drawing/2014/main" id="{A697EC43-83BF-4F00-BC50-E523EB512421}"/>
              </a:ext>
            </a:extLst>
          </p:cNvPr>
          <p:cNvSpPr txBox="1"/>
          <p:nvPr/>
        </p:nvSpPr>
        <p:spPr>
          <a:xfrm>
            <a:off x="1255389" y="2188301"/>
            <a:ext cx="10548386" cy="3295262"/>
          </a:xfrm>
          <a:prstGeom prst="rect">
            <a:avLst/>
          </a:prstGeom>
        </p:spPr>
        <p:txBody>
          <a:bodyPr vert="horz" lIns="91440" tIns="45720" rIns="91440" bIns="45720" rtlCol="0" anchor="ctr">
            <a:noAutofit/>
          </a:bodyPr>
          <a:lstStyle/>
          <a:p>
            <a:pPr>
              <a:buClr>
                <a:schemeClr val="accent1"/>
              </a:buClr>
              <a:buSzPct val="80000"/>
            </a:pPr>
            <a:r>
              <a:rPr lang="en-US" u="sng" dirty="0">
                <a:solidFill>
                  <a:srgbClr val="0070C0"/>
                </a:solidFill>
                <a:effectLst/>
                <a:hlinkClick r:id="rId4">
                  <a:extLst>
                    <a:ext uri="{A12FA001-AC4F-418D-AE19-62706E023703}">
                      <ahyp:hlinkClr xmlns:ahyp="http://schemas.microsoft.com/office/drawing/2018/hyperlinkcolor" xmlns="" val="tx"/>
                    </a:ext>
                  </a:extLst>
                </a:hlinkClick>
              </a:rPr>
              <a:t>Guidelines for Psychologists Working With Refugees and Asylum Seekers - Summary_0.pdf (bps.org.uk)</a:t>
            </a:r>
            <a:endParaRPr lang="en-US" dirty="0">
              <a:solidFill>
                <a:srgbClr val="0070C0"/>
              </a:solidFill>
              <a:effectLst/>
            </a:endParaRPr>
          </a:p>
          <a:p>
            <a:pPr>
              <a:buClr>
                <a:schemeClr val="accent1"/>
              </a:buClr>
              <a:buSzPct val="80000"/>
            </a:pPr>
            <a:r>
              <a:rPr lang="en-US" dirty="0">
                <a:solidFill>
                  <a:srgbClr val="0070C0"/>
                </a:solidFill>
                <a:effectLst/>
              </a:rPr>
              <a:t> </a:t>
            </a:r>
          </a:p>
          <a:p>
            <a:pPr>
              <a:buClr>
                <a:schemeClr val="accent1"/>
              </a:buClr>
              <a:buSzPct val="80000"/>
            </a:pPr>
            <a:r>
              <a:rPr lang="en-US" u="sng" dirty="0">
                <a:solidFill>
                  <a:srgbClr val="0070C0"/>
                </a:solidFill>
                <a:effectLst/>
                <a:hlinkClick r:id="rId5">
                  <a:extLst>
                    <a:ext uri="{A12FA001-AC4F-418D-AE19-62706E023703}">
                      <ahyp:hlinkClr xmlns:ahyp="http://schemas.microsoft.com/office/drawing/2018/hyperlinkcolor" xmlns="" val="tx"/>
                    </a:ext>
                  </a:extLst>
                </a:hlinkClick>
              </a:rPr>
              <a:t>NALDIC | Refugee and asylum seeker children | Emotional Well Being</a:t>
            </a:r>
            <a:endParaRPr lang="en-US" dirty="0">
              <a:solidFill>
                <a:srgbClr val="0070C0"/>
              </a:solidFill>
              <a:effectLst/>
            </a:endParaRPr>
          </a:p>
          <a:p>
            <a:pPr>
              <a:buClr>
                <a:schemeClr val="accent1"/>
              </a:buClr>
              <a:buSzPct val="80000"/>
            </a:pPr>
            <a:endParaRPr lang="en-US" dirty="0">
              <a:solidFill>
                <a:srgbClr val="0070C0"/>
              </a:solidFill>
              <a:effectLst/>
            </a:endParaRPr>
          </a:p>
          <a:p>
            <a:pPr>
              <a:buClr>
                <a:schemeClr val="accent1"/>
              </a:buClr>
              <a:buSzPct val="80000"/>
            </a:pPr>
            <a:r>
              <a:rPr lang="en-US" u="sng" dirty="0">
                <a:solidFill>
                  <a:srgbClr val="0070C0"/>
                </a:solidFill>
                <a:effectLst/>
                <a:hlinkClick r:id="rId6">
                  <a:extLst>
                    <a:ext uri="{A12FA001-AC4F-418D-AE19-62706E023703}">
                      <ahyp:hlinkClr xmlns:ahyp="http://schemas.microsoft.com/office/drawing/2018/hyperlinkcolor" xmlns="" val="tx"/>
                    </a:ext>
                  </a:extLst>
                </a:hlinkClick>
              </a:rPr>
              <a:t>UNHCR - Teaching About Refugees - Guidance on working with refugee children struggling with stress and trauma</a:t>
            </a:r>
            <a:endParaRPr lang="en-US" dirty="0">
              <a:solidFill>
                <a:srgbClr val="0070C0"/>
              </a:solidFill>
              <a:effectLst/>
            </a:endParaRPr>
          </a:p>
          <a:p>
            <a:pPr>
              <a:buClr>
                <a:schemeClr val="accent1"/>
              </a:buClr>
              <a:buSzPct val="80000"/>
            </a:pPr>
            <a:endParaRPr lang="en-US" u="sng" dirty="0">
              <a:solidFill>
                <a:srgbClr val="0070C0"/>
              </a:solidFill>
              <a:hlinkClick r:id="rId7">
                <a:extLst>
                  <a:ext uri="{A12FA001-AC4F-418D-AE19-62706E023703}">
                    <ahyp:hlinkClr xmlns:ahyp="http://schemas.microsoft.com/office/drawing/2018/hyperlinkcolor" xmlns="" val="tx"/>
                  </a:ext>
                </a:extLst>
              </a:hlinkClick>
            </a:endParaRPr>
          </a:p>
          <a:p>
            <a:pPr>
              <a:buClr>
                <a:schemeClr val="accent1"/>
              </a:buClr>
              <a:buSzPct val="80000"/>
            </a:pPr>
            <a:r>
              <a:rPr lang="en-US" u="sng" dirty="0">
                <a:solidFill>
                  <a:srgbClr val="0070C0"/>
                </a:solidFill>
                <a:effectLst/>
                <a:hlinkClick r:id="rId7">
                  <a:extLst>
                    <a:ext uri="{A12FA001-AC4F-418D-AE19-62706E023703}">
                      <ahyp:hlinkClr xmlns:ahyp="http://schemas.microsoft.com/office/drawing/2018/hyperlinkcolor" xmlns="" val="tx"/>
                    </a:ext>
                  </a:extLst>
                </a:hlinkClick>
              </a:rPr>
              <a:t>refugees-health-professionals.pdf (apa.org)</a:t>
            </a:r>
            <a:endParaRPr lang="en-US" dirty="0">
              <a:solidFill>
                <a:srgbClr val="0070C0"/>
              </a:solidFill>
              <a:effectLst/>
            </a:endParaRPr>
          </a:p>
          <a:p>
            <a:pPr>
              <a:buClr>
                <a:schemeClr val="accent1"/>
              </a:buClr>
              <a:buSzPct val="80000"/>
            </a:pPr>
            <a:endParaRPr lang="en-US" dirty="0">
              <a:solidFill>
                <a:srgbClr val="0070C0"/>
              </a:solidFill>
              <a:effectLst/>
            </a:endParaRPr>
          </a:p>
          <a:p>
            <a:pPr>
              <a:buClr>
                <a:schemeClr val="accent1"/>
              </a:buClr>
              <a:buSzPct val="80000"/>
            </a:pPr>
            <a:r>
              <a:rPr lang="en-US" dirty="0">
                <a:solidFill>
                  <a:srgbClr val="0070C0"/>
                </a:solidFill>
                <a:effectLst/>
              </a:rPr>
              <a:t>ECC Infolink EMTAS resources: </a:t>
            </a:r>
            <a:r>
              <a:rPr lang="en-US" u="sng" dirty="0">
                <a:solidFill>
                  <a:srgbClr val="0070C0"/>
                </a:solidFill>
                <a:effectLst/>
                <a:hlinkClick r:id="rId8">
                  <a:extLst>
                    <a:ext uri="{A12FA001-AC4F-418D-AE19-62706E023703}">
                      <ahyp:hlinkClr xmlns:ahyp="http://schemas.microsoft.com/office/drawing/2018/hyperlinkcolor" xmlns="" val="tx"/>
                    </a:ext>
                  </a:extLst>
                </a:hlinkClick>
              </a:rPr>
              <a:t>Ethnic Minority and </a:t>
            </a:r>
            <a:r>
              <a:rPr lang="en-US" u="sng" dirty="0" err="1">
                <a:solidFill>
                  <a:srgbClr val="0070C0"/>
                </a:solidFill>
                <a:effectLst/>
                <a:hlinkClick r:id="rId8">
                  <a:extLst>
                    <a:ext uri="{A12FA001-AC4F-418D-AE19-62706E023703}">
                      <ahyp:hlinkClr xmlns:ahyp="http://schemas.microsoft.com/office/drawing/2018/hyperlinkcolor" xmlns="" val="tx"/>
                    </a:ext>
                  </a:extLst>
                </a:hlinkClick>
              </a:rPr>
              <a:t>Traveller</a:t>
            </a:r>
            <a:r>
              <a:rPr lang="en-US" u="sng" dirty="0">
                <a:solidFill>
                  <a:srgbClr val="0070C0"/>
                </a:solidFill>
                <a:effectLst/>
                <a:hlinkClick r:id="rId8">
                  <a:extLst>
                    <a:ext uri="{A12FA001-AC4F-418D-AE19-62706E023703}">
                      <ahyp:hlinkClr xmlns:ahyp="http://schemas.microsoft.com/office/drawing/2018/hyperlinkcolor" xmlns="" val="tx"/>
                    </a:ext>
                  </a:extLst>
                </a:hlinkClick>
              </a:rPr>
              <a:t> Achievement - EMTAS resources (essex.gov.uk)</a:t>
            </a:r>
            <a:endParaRPr lang="en-US" dirty="0">
              <a:solidFill>
                <a:srgbClr val="0070C0"/>
              </a:solidFill>
              <a:effectLst/>
            </a:endParaRPr>
          </a:p>
          <a:p>
            <a:pPr>
              <a:buClr>
                <a:schemeClr val="accent1"/>
              </a:buClr>
              <a:buSzPct val="80000"/>
            </a:pPr>
            <a:endParaRPr lang="en-US" dirty="0">
              <a:solidFill>
                <a:srgbClr val="0070C0"/>
              </a:solidFill>
              <a:effectLst/>
            </a:endParaRPr>
          </a:p>
          <a:p>
            <a:pPr>
              <a:buClr>
                <a:schemeClr val="accent1"/>
              </a:buClr>
              <a:buSzPct val="80000"/>
            </a:pPr>
            <a:r>
              <a:rPr lang="en-US" u="sng" dirty="0">
                <a:effectLst/>
              </a:rPr>
              <a:t>NEU guidance</a:t>
            </a:r>
            <a:r>
              <a:rPr lang="en-US" dirty="0">
                <a:solidFill>
                  <a:srgbClr val="0070C0"/>
                </a:solidFill>
                <a:effectLst/>
              </a:rPr>
              <a:t>: </a:t>
            </a:r>
            <a:r>
              <a:rPr lang="en-US" u="sng" dirty="0">
                <a:solidFill>
                  <a:srgbClr val="0070C0"/>
                </a:solidFill>
                <a:effectLst/>
                <a:hlinkClick r:id="rId9">
                  <a:extLst>
                    <a:ext uri="{A12FA001-AC4F-418D-AE19-62706E023703}">
                      <ahyp:hlinkClr xmlns:ahyp="http://schemas.microsoft.com/office/drawing/2018/hyperlinkcolor" xmlns="" val="tx"/>
                    </a:ext>
                  </a:extLst>
                </a:hlinkClick>
              </a:rPr>
              <a:t>Layout 1 (neu.org.uk)</a:t>
            </a:r>
            <a:endParaRPr lang="en-US" dirty="0">
              <a:solidFill>
                <a:srgbClr val="0070C0"/>
              </a:solidFill>
              <a:effectLst/>
            </a:endParaRPr>
          </a:p>
        </p:txBody>
      </p:sp>
    </p:spTree>
    <p:extLst>
      <p:ext uri="{BB962C8B-B14F-4D97-AF65-F5344CB8AC3E}">
        <p14:creationId xmlns:p14="http://schemas.microsoft.com/office/powerpoint/2010/main" val="3378919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84313B-C03D-4981-9786-879159A603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99190B9-52DD-45DC-BE21-AACE88FEC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D1EE260A-12FB-4D71-A318-71BED7FF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52EC39A-8D44-4CEF-820F-A442CFA42D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D010773-529F-4A3D-A0AB-E7CE12DC61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7582733-2D5B-4103-A63C-0D0D81780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073C2A-0E86-458E-88D4-27124FDAD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20E145FF-1D18-4246-A2BA-9F6B4D5336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12E451E-151A-4910-BF41-6A040B659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296EFE4-A70C-4388-9A15-3F657B6615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6ED372F-B128-476B-BE69-8DAC449A4C2C}"/>
              </a:ext>
            </a:extLst>
          </p:cNvPr>
          <p:cNvSpPr>
            <a:spLocks noGrp="1"/>
          </p:cNvSpPr>
          <p:nvPr>
            <p:ph type="title"/>
          </p:nvPr>
        </p:nvSpPr>
        <p:spPr>
          <a:xfrm>
            <a:off x="636145" y="544009"/>
            <a:ext cx="9848717" cy="898674"/>
          </a:xfrm>
        </p:spPr>
        <p:txBody>
          <a:bodyPr vert="horz" lIns="91440" tIns="45720" rIns="91440" bIns="45720" rtlCol="0" anchor="b">
            <a:normAutofit/>
          </a:bodyPr>
          <a:lstStyle/>
          <a:p>
            <a:r>
              <a:rPr lang="en-US" sz="2800" dirty="0">
                <a:solidFill>
                  <a:schemeClr val="tx2"/>
                </a:solidFill>
              </a:rPr>
              <a:t>Useful websites for working with refugees cont’d</a:t>
            </a:r>
          </a:p>
        </p:txBody>
      </p:sp>
      <p:sp>
        <p:nvSpPr>
          <p:cNvPr id="27" name="Rectangle 26">
            <a:extLst>
              <a:ext uri="{FF2B5EF4-FFF2-40B4-BE49-F238E27FC236}">
                <a16:creationId xmlns:a16="http://schemas.microsoft.com/office/drawing/2014/main" id="{425EBAFC-9388-432A-BCFD-EEA2F410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B9ED045-A73B-44AA-B9E9-A6C5F49F3BE4}"/>
              </a:ext>
            </a:extLst>
          </p:cNvPr>
          <p:cNvSpPr txBox="1"/>
          <p:nvPr/>
        </p:nvSpPr>
        <p:spPr>
          <a:xfrm>
            <a:off x="922121" y="1672253"/>
            <a:ext cx="10201491" cy="4641738"/>
          </a:xfrm>
          <a:prstGeom prst="rect">
            <a:avLst/>
          </a:prstGeom>
        </p:spPr>
        <p:txBody>
          <a:bodyPr vert="horz" lIns="91440" tIns="45720" rIns="91440" bIns="45720" rtlCol="0" anchor="ctr">
            <a:normAutofit fontScale="77500" lnSpcReduction="20000"/>
          </a:bodyPr>
          <a:lstStyle/>
          <a:p>
            <a:pPr>
              <a:lnSpc>
                <a:spcPct val="120000"/>
              </a:lnSpc>
              <a:spcBef>
                <a:spcPts val="1000"/>
              </a:spcBef>
              <a:buClr>
                <a:schemeClr val="accent1"/>
              </a:buClr>
              <a:buSzPct val="80000"/>
            </a:pPr>
            <a:r>
              <a:rPr lang="en-US" dirty="0">
                <a:effectLst/>
                <a:hlinkClick r:id="rId4">
                  <a:extLst>
                    <a:ext uri="{A12FA001-AC4F-418D-AE19-62706E023703}">
                      <ahyp:hlinkClr xmlns:ahyp="http://schemas.microsoft.com/office/drawing/2018/hyperlinkcolor" xmlns="" val="tx"/>
                    </a:ext>
                  </a:extLst>
                </a:hlinkClick>
              </a:rPr>
              <a:t>Investing in inclusion - Left Behind - Refugee education in crisis </a:t>
            </a:r>
            <a:r>
              <a:rPr lang="en-US" u="sng" dirty="0">
                <a:solidFill>
                  <a:srgbClr val="0070C0"/>
                </a:solidFill>
                <a:effectLst/>
                <a:hlinkClick r:id="rId4">
                  <a:extLst>
                    <a:ext uri="{A12FA001-AC4F-418D-AE19-62706E023703}">
                      <ahyp:hlinkClr xmlns:ahyp="http://schemas.microsoft.com/office/drawing/2018/hyperlinkcolor" xmlns="" val="tx"/>
                    </a:ext>
                  </a:extLst>
                </a:hlinkClick>
              </a:rPr>
              <a:t>(unhcr.org)</a:t>
            </a:r>
            <a:endParaRPr lang="en-US" dirty="0">
              <a:solidFill>
                <a:srgbClr val="0070C0"/>
              </a:solidFill>
              <a:effectLst/>
            </a:endParaRPr>
          </a:p>
          <a:p>
            <a:pPr>
              <a:lnSpc>
                <a:spcPct val="120000"/>
              </a:lnSpc>
              <a:spcBef>
                <a:spcPts val="1000"/>
              </a:spcBef>
              <a:buClr>
                <a:schemeClr val="accent1"/>
              </a:buClr>
              <a:buSzPct val="80000"/>
            </a:pPr>
            <a:endParaRPr lang="en-US" dirty="0">
              <a:effectLst/>
            </a:endParaRPr>
          </a:p>
          <a:p>
            <a:pPr>
              <a:lnSpc>
                <a:spcPct val="120000"/>
              </a:lnSpc>
              <a:buClr>
                <a:schemeClr val="accent1"/>
              </a:buClr>
              <a:buSzPct val="80000"/>
            </a:pPr>
            <a:r>
              <a:rPr lang="en-US" u="sng" dirty="0">
                <a:effectLst/>
              </a:rPr>
              <a:t>Secondary schools guide</a:t>
            </a:r>
            <a:r>
              <a:rPr lang="en-US" dirty="0">
                <a:effectLst/>
              </a:rPr>
              <a:t>: </a:t>
            </a:r>
            <a:r>
              <a:rPr lang="en-US" u="sng" dirty="0">
                <a:solidFill>
                  <a:srgbClr val="0070C0"/>
                </a:solidFill>
                <a:effectLst/>
                <a:hlinkClick r:id="rId5">
                  <a:extLst>
                    <a:ext uri="{A12FA001-AC4F-418D-AE19-62706E023703}">
                      <ahyp:hlinkClr xmlns:ahyp="http://schemas.microsoft.com/office/drawing/2018/hyperlinkcolor" xmlns="" val="tx"/>
                    </a:ext>
                  </a:extLst>
                </a:hlinkClick>
              </a:rPr>
              <a:t>https://www.google.co.uk/url?sa=t&amp;rct=j&amp;q=&amp;esrc=s&amp;source=web&amp;cd=&amp;cad=rja&amp;uact=8&amp;ved=2ahUKEwjcnoetjd7yAhVMQUEAHYkuC2EQFnoECBkQAQ&amp;url=https%3A%2F%2Fschools.essex.gov.uk%2Fpupils%2FEMTAS%2520Ethnic%2520Minority%2520and%2520Traveller%2520Achievement%2520Service%2FEAL%2FDocuments%2FWelcoming%2520Asylum%2520Seeker%2520and%2520Refugee%2520Pupils%2520into%2520Your%2520School.docx&amp;usg=AOvVaw2qL_iI3YxiaOKJfHz2gw83</a:t>
            </a:r>
            <a:endParaRPr lang="en-US" dirty="0">
              <a:solidFill>
                <a:srgbClr val="0070C0"/>
              </a:solidFill>
              <a:effectLst/>
            </a:endParaRPr>
          </a:p>
          <a:p>
            <a:pPr>
              <a:lnSpc>
                <a:spcPct val="120000"/>
              </a:lnSpc>
              <a:spcBef>
                <a:spcPts val="1000"/>
              </a:spcBef>
              <a:buClr>
                <a:schemeClr val="accent1"/>
              </a:buClr>
              <a:buSzPct val="80000"/>
            </a:pPr>
            <a:endParaRPr lang="en-US" dirty="0">
              <a:effectLst/>
            </a:endParaRPr>
          </a:p>
          <a:p>
            <a:pPr>
              <a:lnSpc>
                <a:spcPct val="120000"/>
              </a:lnSpc>
              <a:spcBef>
                <a:spcPts val="1000"/>
              </a:spcBef>
              <a:buClr>
                <a:schemeClr val="accent1"/>
              </a:buClr>
              <a:buSzPct val="80000"/>
            </a:pPr>
            <a:r>
              <a:rPr lang="en-US" u="sng" dirty="0">
                <a:effectLst/>
              </a:rPr>
              <a:t>Tips for educators</a:t>
            </a:r>
            <a:r>
              <a:rPr lang="en-US" dirty="0">
                <a:effectLst/>
              </a:rPr>
              <a:t>: </a:t>
            </a:r>
            <a:r>
              <a:rPr lang="en-US" u="sng" dirty="0">
                <a:solidFill>
                  <a:srgbClr val="0070C0"/>
                </a:solidFill>
                <a:effectLst/>
                <a:hlinkClick r:id="rId6">
                  <a:extLst>
                    <a:ext uri="{A12FA001-AC4F-418D-AE19-62706E023703}">
                      <ahyp:hlinkClr xmlns:ahyp="http://schemas.microsoft.com/office/drawing/2018/hyperlinkcolor" xmlns="" val="tx"/>
                    </a:ext>
                  </a:extLst>
                </a:hlinkClick>
              </a:rPr>
              <a:t>Supporting Refugee Students (nasponline.org)</a:t>
            </a:r>
            <a:endParaRPr lang="en-US" dirty="0">
              <a:solidFill>
                <a:srgbClr val="0070C0"/>
              </a:solidFill>
              <a:effectLst/>
            </a:endParaRPr>
          </a:p>
          <a:p>
            <a:pPr>
              <a:lnSpc>
                <a:spcPct val="120000"/>
              </a:lnSpc>
              <a:spcBef>
                <a:spcPts val="1000"/>
              </a:spcBef>
              <a:buClr>
                <a:schemeClr val="accent1"/>
              </a:buClr>
              <a:buSzPct val="80000"/>
            </a:pPr>
            <a:endParaRPr lang="en-US" dirty="0">
              <a:effectLst/>
            </a:endParaRPr>
          </a:p>
          <a:p>
            <a:pPr>
              <a:lnSpc>
                <a:spcPct val="120000"/>
              </a:lnSpc>
              <a:spcBef>
                <a:spcPts val="1000"/>
              </a:spcBef>
              <a:buClr>
                <a:schemeClr val="accent1"/>
              </a:buClr>
              <a:buSzPct val="80000"/>
            </a:pPr>
            <a:r>
              <a:rPr lang="en-US" u="sng" dirty="0">
                <a:effectLst/>
              </a:rPr>
              <a:t>Article for headteachers from 2015</a:t>
            </a:r>
            <a:r>
              <a:rPr lang="en-US" dirty="0">
                <a:effectLst/>
              </a:rPr>
              <a:t>: </a:t>
            </a:r>
            <a:r>
              <a:rPr lang="en-US" u="sng" dirty="0">
                <a:solidFill>
                  <a:srgbClr val="0070C0"/>
                </a:solidFill>
                <a:effectLst/>
                <a:hlinkClick r:id="rId7">
                  <a:extLst>
                    <a:ext uri="{A12FA001-AC4F-418D-AE19-62706E023703}">
                      <ahyp:hlinkClr xmlns:ahyp="http://schemas.microsoft.com/office/drawing/2018/hyperlinkcolor" xmlns="" val="tx"/>
                    </a:ext>
                  </a:extLst>
                </a:hlinkClick>
              </a:rPr>
              <a:t>Supporting refugee children arriving in your school (headteacher-update.com)</a:t>
            </a:r>
            <a:endParaRPr lang="en-US" dirty="0">
              <a:solidFill>
                <a:srgbClr val="0070C0"/>
              </a:solidFill>
              <a:effectLst/>
            </a:endParaRPr>
          </a:p>
          <a:p>
            <a:pPr>
              <a:lnSpc>
                <a:spcPct val="120000"/>
              </a:lnSpc>
              <a:spcBef>
                <a:spcPts val="1000"/>
              </a:spcBef>
              <a:buClr>
                <a:schemeClr val="accent1"/>
              </a:buClr>
              <a:buSzPct val="80000"/>
            </a:pPr>
            <a:endParaRPr lang="en-US" dirty="0">
              <a:effectLst/>
            </a:endParaRPr>
          </a:p>
          <a:p>
            <a:pPr>
              <a:lnSpc>
                <a:spcPct val="120000"/>
              </a:lnSpc>
              <a:spcBef>
                <a:spcPts val="1000"/>
              </a:spcBef>
              <a:buClr>
                <a:schemeClr val="accent1"/>
              </a:buClr>
              <a:buSzPct val="80000"/>
            </a:pPr>
            <a:r>
              <a:rPr lang="en-US" u="sng" dirty="0">
                <a:effectLst/>
              </a:rPr>
              <a:t>Article from 2015</a:t>
            </a:r>
            <a:r>
              <a:rPr lang="en-US" dirty="0">
                <a:effectLst/>
              </a:rPr>
              <a:t>: </a:t>
            </a:r>
            <a:r>
              <a:rPr lang="en-US" u="sng" dirty="0">
                <a:solidFill>
                  <a:srgbClr val="0070C0"/>
                </a:solidFill>
                <a:effectLst/>
                <a:hlinkClick r:id="rId8">
                  <a:extLst>
                    <a:ext uri="{A12FA001-AC4F-418D-AE19-62706E023703}">
                      <ahyp:hlinkClr xmlns:ahyp="http://schemas.microsoft.com/office/drawing/2018/hyperlinkcolor" xmlns="" val="tx"/>
                    </a:ext>
                  </a:extLst>
                </a:hlinkClick>
              </a:rPr>
              <a:t>NALDIC | Refugee and asylum seeker children | Refugee and asylum seeker children in UK schools</a:t>
            </a:r>
            <a:endParaRPr lang="en-US" dirty="0">
              <a:solidFill>
                <a:srgbClr val="0070C0"/>
              </a:solidFill>
              <a:effectLst/>
            </a:endParaRPr>
          </a:p>
          <a:p>
            <a:pPr>
              <a:lnSpc>
                <a:spcPct val="90000"/>
              </a:lnSpc>
              <a:spcBef>
                <a:spcPts val="1000"/>
              </a:spcBef>
              <a:buClr>
                <a:schemeClr val="accent1"/>
              </a:buClr>
              <a:buSzPct val="80000"/>
            </a:pPr>
            <a:r>
              <a:rPr lang="en-US" sz="1100" dirty="0">
                <a:effectLst/>
              </a:rPr>
              <a:t>				</a:t>
            </a:r>
            <a:r>
              <a:rPr lang="en-US" sz="1500" dirty="0">
                <a:effectLst/>
              </a:rPr>
              <a:t>Compiled by Social, Emotional and Mental Health (SEMH) Strategy Team SEND Strategy and Innovation ECC</a:t>
            </a:r>
            <a:endParaRPr lang="en-US" sz="1500" dirty="0"/>
          </a:p>
        </p:txBody>
      </p:sp>
    </p:spTree>
    <p:extLst>
      <p:ext uri="{BB962C8B-B14F-4D97-AF65-F5344CB8AC3E}">
        <p14:creationId xmlns:p14="http://schemas.microsoft.com/office/powerpoint/2010/main" val="3477820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t>Other helpful resources and advice:</a:t>
            </a:r>
            <a:br>
              <a:rPr lang="en-US" dirty="0"/>
            </a:br>
            <a:endParaRPr lang="en-US" dirty="0"/>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2"/>
          </p:nvPr>
        </p:nvSpPr>
        <p:spPr>
          <a:xfrm>
            <a:off x="909637" y="2503564"/>
            <a:ext cx="10018007" cy="3638550"/>
          </a:xfrm>
        </p:spPr>
        <p:txBody>
          <a:bodyPr>
            <a:normAutofit fontScale="70000" lnSpcReduction="20000"/>
          </a:bodyPr>
          <a:lstStyle/>
          <a:p>
            <a:r>
              <a:rPr lang="en-US" sz="3400" dirty="0"/>
              <a:t>DfE Guidance</a:t>
            </a:r>
          </a:p>
          <a:p>
            <a:r>
              <a:rPr lang="en-US" sz="3400" dirty="0"/>
              <a:t>Teaching Pack from the NEU</a:t>
            </a:r>
          </a:p>
          <a:p>
            <a:r>
              <a:rPr lang="en-US" sz="3400" dirty="0"/>
              <a:t>Unaccompanied Asylum Seeking Children Pack – Essex Virtual School 2019 </a:t>
            </a:r>
          </a:p>
          <a:p>
            <a:r>
              <a:rPr lang="en-US" sz="3400" dirty="0"/>
              <a:t>The Bell Foundation </a:t>
            </a:r>
          </a:p>
          <a:p>
            <a:r>
              <a:rPr lang="en-US" sz="3400" dirty="0"/>
              <a:t>Oak National Academy</a:t>
            </a:r>
          </a:p>
          <a:p>
            <a:r>
              <a:rPr lang="en-US" sz="3400" dirty="0"/>
              <a:t>Flash Academy </a:t>
            </a:r>
          </a:p>
          <a:p>
            <a:r>
              <a:rPr lang="en-US" sz="3400" dirty="0"/>
              <a:t>Sanctuary Foundation</a:t>
            </a:r>
          </a:p>
          <a:p>
            <a:r>
              <a:rPr lang="en-US" sz="3400" dirty="0"/>
              <a:t>EAL HUB</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31043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5A4B-6DCC-4F73-8B4A-303D5EE74281}"/>
              </a:ext>
            </a:extLst>
          </p:cNvPr>
          <p:cNvSpPr>
            <a:spLocks noGrp="1"/>
          </p:cNvSpPr>
          <p:nvPr>
            <p:ph type="title"/>
          </p:nvPr>
        </p:nvSpPr>
        <p:spPr/>
        <p:txBody>
          <a:bodyPr/>
          <a:lstStyle/>
          <a:p>
            <a:r>
              <a:rPr lang="en-GB" dirty="0"/>
              <a:t>DfE Guidance – Ukrainian Refugees</a:t>
            </a:r>
          </a:p>
        </p:txBody>
      </p:sp>
      <p:sp>
        <p:nvSpPr>
          <p:cNvPr id="6" name="TextBox 5">
            <a:extLst>
              <a:ext uri="{FF2B5EF4-FFF2-40B4-BE49-F238E27FC236}">
                <a16:creationId xmlns:a16="http://schemas.microsoft.com/office/drawing/2014/main" id="{AED73F19-5FE8-4F1A-8BB5-61EEA056231D}"/>
              </a:ext>
            </a:extLst>
          </p:cNvPr>
          <p:cNvSpPr txBox="1"/>
          <p:nvPr/>
        </p:nvSpPr>
        <p:spPr>
          <a:xfrm>
            <a:off x="5599906" y="5821597"/>
            <a:ext cx="6092190" cy="646331"/>
          </a:xfrm>
          <a:prstGeom prst="rect">
            <a:avLst/>
          </a:prstGeom>
          <a:noFill/>
        </p:spPr>
        <p:txBody>
          <a:bodyPr wrap="square">
            <a:spAutoFit/>
          </a:bodyPr>
          <a:lstStyle/>
          <a:p>
            <a:r>
              <a:rPr lang="en-GB" dirty="0">
                <a:solidFill>
                  <a:srgbClr val="0070C0"/>
                </a:solidFill>
                <a:hlinkClick r:id="rId3">
                  <a:extLst>
                    <a:ext uri="{A12FA001-AC4F-418D-AE19-62706E023703}">
                      <ahyp:hlinkClr xmlns:ahyp="http://schemas.microsoft.com/office/drawing/2018/hyperlinkcolor" xmlns="" val="tx"/>
                    </a:ext>
                  </a:extLst>
                </a:hlinkClick>
              </a:rPr>
              <a:t>Resources to help support children and young people arriving from Ukraine - GOV.UK (www.gov.uk)</a:t>
            </a:r>
            <a:endParaRPr lang="en-GB" dirty="0">
              <a:solidFill>
                <a:srgbClr val="0070C0"/>
              </a:solidFill>
            </a:endParaRPr>
          </a:p>
        </p:txBody>
      </p:sp>
      <p:pic>
        <p:nvPicPr>
          <p:cNvPr id="8" name="Picture 7">
            <a:extLst>
              <a:ext uri="{FF2B5EF4-FFF2-40B4-BE49-F238E27FC236}">
                <a16:creationId xmlns:a16="http://schemas.microsoft.com/office/drawing/2014/main" id="{703FA51C-AF85-4646-8BD1-8A46012C5D1A}"/>
              </a:ext>
            </a:extLst>
          </p:cNvPr>
          <p:cNvPicPr>
            <a:picLocks noChangeAspect="1"/>
          </p:cNvPicPr>
          <p:nvPr/>
        </p:nvPicPr>
        <p:blipFill rotWithShape="1">
          <a:blip r:embed="rId4"/>
          <a:srcRect l="9473" t="33007" r="11786" b="14180"/>
          <a:stretch/>
        </p:blipFill>
        <p:spPr>
          <a:xfrm>
            <a:off x="1154954" y="2264229"/>
            <a:ext cx="9600132" cy="3620102"/>
          </a:xfrm>
          <a:prstGeom prst="rect">
            <a:avLst/>
          </a:prstGeom>
        </p:spPr>
      </p:pic>
    </p:spTree>
    <p:extLst>
      <p:ext uri="{BB962C8B-B14F-4D97-AF65-F5344CB8AC3E}">
        <p14:creationId xmlns:p14="http://schemas.microsoft.com/office/powerpoint/2010/main" val="1818306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E4BA38-DF39-4A7F-B352-93023FDE9D57}"/>
              </a:ext>
            </a:extLst>
          </p:cNvPr>
          <p:cNvPicPr>
            <a:picLocks noChangeAspect="1"/>
          </p:cNvPicPr>
          <p:nvPr/>
        </p:nvPicPr>
        <p:blipFill rotWithShape="1">
          <a:blip r:embed="rId3"/>
          <a:srcRect l="32069" t="16537" r="36638" b="6185"/>
          <a:stretch/>
        </p:blipFill>
        <p:spPr>
          <a:xfrm>
            <a:off x="504495" y="0"/>
            <a:ext cx="4934045" cy="6850576"/>
          </a:xfrm>
          <a:prstGeom prst="rect">
            <a:avLst/>
          </a:prstGeom>
        </p:spPr>
      </p:pic>
      <p:sp>
        <p:nvSpPr>
          <p:cNvPr id="5" name="TextBox 4">
            <a:extLst>
              <a:ext uri="{FF2B5EF4-FFF2-40B4-BE49-F238E27FC236}">
                <a16:creationId xmlns:a16="http://schemas.microsoft.com/office/drawing/2014/main" id="{5FE58FCB-385A-49F5-8F1E-CBEABCCC528E}"/>
              </a:ext>
            </a:extLst>
          </p:cNvPr>
          <p:cNvSpPr txBox="1"/>
          <p:nvPr/>
        </p:nvSpPr>
        <p:spPr>
          <a:xfrm>
            <a:off x="6092758" y="5321189"/>
            <a:ext cx="6099242" cy="830997"/>
          </a:xfrm>
          <a:prstGeom prst="rect">
            <a:avLst/>
          </a:prstGeom>
          <a:noFill/>
        </p:spPr>
        <p:txBody>
          <a:bodyPr wrap="square">
            <a:spAutoFit/>
          </a:bodyPr>
          <a:lstStyle/>
          <a:p>
            <a:r>
              <a:rPr lang="en-GB" sz="2400" dirty="0">
                <a:solidFill>
                  <a:srgbClr val="0070C0"/>
                </a:solidFill>
                <a:hlinkClick r:id="rId4">
                  <a:extLst>
                    <a:ext uri="{A12FA001-AC4F-418D-AE19-62706E023703}">
                      <ahyp:hlinkClr xmlns:ahyp="http://schemas.microsoft.com/office/drawing/2018/hyperlinkcolor" xmlns="" val="tx"/>
                    </a:ext>
                  </a:extLst>
                </a:hlinkClick>
              </a:rPr>
              <a:t>Welcoming refugee children to your school | NEU</a:t>
            </a:r>
            <a:endParaRPr lang="en-GB" sz="2400" dirty="0">
              <a:solidFill>
                <a:srgbClr val="0070C0"/>
              </a:solidFill>
            </a:endParaRPr>
          </a:p>
        </p:txBody>
      </p:sp>
      <p:sp>
        <p:nvSpPr>
          <p:cNvPr id="7" name="TextBox 6">
            <a:extLst>
              <a:ext uri="{FF2B5EF4-FFF2-40B4-BE49-F238E27FC236}">
                <a16:creationId xmlns:a16="http://schemas.microsoft.com/office/drawing/2014/main" id="{223DFB38-BC8C-47A8-8217-F569E8FA4F41}"/>
              </a:ext>
            </a:extLst>
          </p:cNvPr>
          <p:cNvSpPr txBox="1"/>
          <p:nvPr/>
        </p:nvSpPr>
        <p:spPr>
          <a:xfrm>
            <a:off x="5917660" y="1501011"/>
            <a:ext cx="6099242" cy="3108543"/>
          </a:xfrm>
          <a:prstGeom prst="rect">
            <a:avLst/>
          </a:prstGeom>
          <a:noFill/>
        </p:spPr>
        <p:txBody>
          <a:bodyPr wrap="square">
            <a:spAutoFit/>
          </a:bodyPr>
          <a:lstStyle/>
          <a:p>
            <a:r>
              <a:rPr lang="en-GB" sz="2800" b="0" i="0" dirty="0">
                <a:effectLst/>
                <a:latin typeface="+mj-lt"/>
                <a:cs typeface="Arabic Typesetting" panose="03020402040406030203" pitchFamily="66" charset="-78"/>
              </a:rPr>
              <a:t>Here you will find resources which have been developed and shared by teachers to help schools support refugees. Find out more about their experiences and how they make new connections in their communities.</a:t>
            </a:r>
            <a:endParaRPr lang="en-GB" sz="2800" dirty="0">
              <a:latin typeface="+mj-lt"/>
              <a:cs typeface="Arabic Typesetting" panose="03020402040406030203" pitchFamily="66" charset="-78"/>
            </a:endParaRPr>
          </a:p>
        </p:txBody>
      </p:sp>
    </p:spTree>
    <p:extLst>
      <p:ext uri="{BB962C8B-B14F-4D97-AF65-F5344CB8AC3E}">
        <p14:creationId xmlns:p14="http://schemas.microsoft.com/office/powerpoint/2010/main" val="97675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6F1EB9-E28E-406C-9A8B-D26636EB5D1B}"/>
              </a:ext>
            </a:extLst>
          </p:cNvPr>
          <p:cNvSpPr txBox="1"/>
          <p:nvPr/>
        </p:nvSpPr>
        <p:spPr>
          <a:xfrm>
            <a:off x="6096000" y="5241056"/>
            <a:ext cx="6099242" cy="830997"/>
          </a:xfrm>
          <a:prstGeom prst="rect">
            <a:avLst/>
          </a:prstGeom>
          <a:noFill/>
        </p:spPr>
        <p:txBody>
          <a:bodyPr wrap="square">
            <a:spAutoFit/>
          </a:bodyPr>
          <a:lstStyle/>
          <a:p>
            <a:r>
              <a:rPr lang="en-GB" sz="2400" dirty="0">
                <a:solidFill>
                  <a:srgbClr val="0070C0"/>
                </a:solidFill>
                <a:hlinkClick r:id="rId3">
                  <a:extLst>
                    <a:ext uri="{A12FA001-AC4F-418D-AE19-62706E023703}">
                      <ahyp:hlinkClr xmlns:ahyp="http://schemas.microsoft.com/office/drawing/2018/hyperlinkcolor" xmlns="" val="tx"/>
                    </a:ext>
                  </a:extLst>
                </a:hlinkClick>
              </a:rPr>
              <a:t>New Arrivals - The Bell Foundation (bell-foundation.org.uk)</a:t>
            </a:r>
            <a:endParaRPr lang="en-GB" sz="2400" dirty="0">
              <a:solidFill>
                <a:srgbClr val="0070C0"/>
              </a:solidFill>
            </a:endParaRPr>
          </a:p>
        </p:txBody>
      </p:sp>
      <p:sp>
        <p:nvSpPr>
          <p:cNvPr id="5" name="TextBox 4">
            <a:extLst>
              <a:ext uri="{FF2B5EF4-FFF2-40B4-BE49-F238E27FC236}">
                <a16:creationId xmlns:a16="http://schemas.microsoft.com/office/drawing/2014/main" id="{145EB5E1-EA5C-46C3-8663-1B59224005F0}"/>
              </a:ext>
            </a:extLst>
          </p:cNvPr>
          <p:cNvSpPr txBox="1"/>
          <p:nvPr/>
        </p:nvSpPr>
        <p:spPr>
          <a:xfrm>
            <a:off x="3049621" y="3239470"/>
            <a:ext cx="6099242" cy="369332"/>
          </a:xfrm>
          <a:prstGeom prst="rect">
            <a:avLst/>
          </a:prstGeom>
          <a:noFill/>
        </p:spPr>
        <p:txBody>
          <a:bodyPr wrap="square">
            <a:spAutoFit/>
          </a:bodyPr>
          <a:lstStyle/>
          <a:p>
            <a:endParaRPr lang="en-GB" dirty="0"/>
          </a:p>
        </p:txBody>
      </p:sp>
      <p:pic>
        <p:nvPicPr>
          <p:cNvPr id="9" name="Picture 8">
            <a:extLst>
              <a:ext uri="{FF2B5EF4-FFF2-40B4-BE49-F238E27FC236}">
                <a16:creationId xmlns:a16="http://schemas.microsoft.com/office/drawing/2014/main" id="{14DEA615-B513-48CB-958C-51E17D00D410}"/>
              </a:ext>
            </a:extLst>
          </p:cNvPr>
          <p:cNvPicPr>
            <a:picLocks noChangeAspect="1"/>
          </p:cNvPicPr>
          <p:nvPr/>
        </p:nvPicPr>
        <p:blipFill rotWithShape="1">
          <a:blip r:embed="rId4"/>
          <a:srcRect l="2328" t="14235" r="81897" b="67365"/>
          <a:stretch/>
        </p:blipFill>
        <p:spPr>
          <a:xfrm>
            <a:off x="252247" y="0"/>
            <a:ext cx="2797374" cy="1834345"/>
          </a:xfrm>
          <a:prstGeom prst="rect">
            <a:avLst/>
          </a:prstGeom>
        </p:spPr>
      </p:pic>
      <p:pic>
        <p:nvPicPr>
          <p:cNvPr id="7" name="Picture 6">
            <a:extLst>
              <a:ext uri="{FF2B5EF4-FFF2-40B4-BE49-F238E27FC236}">
                <a16:creationId xmlns:a16="http://schemas.microsoft.com/office/drawing/2014/main" id="{2D31BDF6-F58E-4226-9776-91831E65E3A6}"/>
              </a:ext>
            </a:extLst>
          </p:cNvPr>
          <p:cNvPicPr>
            <a:picLocks noChangeAspect="1"/>
          </p:cNvPicPr>
          <p:nvPr/>
        </p:nvPicPr>
        <p:blipFill rotWithShape="1">
          <a:blip r:embed="rId5"/>
          <a:srcRect l="2069" t="31715" r="16466" b="11441"/>
          <a:stretch/>
        </p:blipFill>
        <p:spPr>
          <a:xfrm>
            <a:off x="1608083" y="1344644"/>
            <a:ext cx="9932276" cy="3896412"/>
          </a:xfrm>
          <a:prstGeom prst="rect">
            <a:avLst/>
          </a:prstGeom>
        </p:spPr>
      </p:pic>
    </p:spTree>
    <p:extLst>
      <p:ext uri="{BB962C8B-B14F-4D97-AF65-F5344CB8AC3E}">
        <p14:creationId xmlns:p14="http://schemas.microsoft.com/office/powerpoint/2010/main" val="3005850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8EF890-3816-4043-A7B7-71A4101B129E}"/>
              </a:ext>
            </a:extLst>
          </p:cNvPr>
          <p:cNvPicPr>
            <a:picLocks noChangeAspect="1"/>
          </p:cNvPicPr>
          <p:nvPr/>
        </p:nvPicPr>
        <p:blipFill rotWithShape="1">
          <a:blip r:embed="rId2"/>
          <a:srcRect l="24569" t="17455" r="29396" b="5726"/>
          <a:stretch/>
        </p:blipFill>
        <p:spPr>
          <a:xfrm>
            <a:off x="977461" y="567559"/>
            <a:ext cx="5612524" cy="5265683"/>
          </a:xfrm>
          <a:prstGeom prst="rect">
            <a:avLst/>
          </a:prstGeom>
        </p:spPr>
      </p:pic>
      <p:sp>
        <p:nvSpPr>
          <p:cNvPr id="5" name="TextBox 4">
            <a:extLst>
              <a:ext uri="{FF2B5EF4-FFF2-40B4-BE49-F238E27FC236}">
                <a16:creationId xmlns:a16="http://schemas.microsoft.com/office/drawing/2014/main" id="{3C5982FC-3ADC-4D36-9964-3C6E3E2CCCD1}"/>
              </a:ext>
            </a:extLst>
          </p:cNvPr>
          <p:cNvSpPr txBox="1"/>
          <p:nvPr/>
        </p:nvSpPr>
        <p:spPr>
          <a:xfrm>
            <a:off x="6824960" y="4712743"/>
            <a:ext cx="6101254" cy="1200329"/>
          </a:xfrm>
          <a:prstGeom prst="rect">
            <a:avLst/>
          </a:prstGeom>
          <a:noFill/>
        </p:spPr>
        <p:txBody>
          <a:bodyPr wrap="square">
            <a:spAutoFit/>
          </a:bodyPr>
          <a:lstStyle/>
          <a:p>
            <a:r>
              <a:rPr lang="en-GB" sz="2400" dirty="0">
                <a:solidFill>
                  <a:srgbClr val="0070C0"/>
                </a:solidFill>
                <a:hlinkClick r:id="rId3">
                  <a:extLst>
                    <a:ext uri="{A12FA001-AC4F-418D-AE19-62706E023703}">
                      <ahyp:hlinkClr xmlns:ahyp="http://schemas.microsoft.com/office/drawing/2018/hyperlinkcolor" xmlns="" val="tx"/>
                    </a:ext>
                  </a:extLst>
                </a:hlinkClick>
              </a:rPr>
              <a:t>Welcoming-Refugee-and-Asylum-Seeking-Learners.pdf (bell-foundation.org.uk)</a:t>
            </a:r>
            <a:endParaRPr lang="en-GB" sz="2400" dirty="0">
              <a:solidFill>
                <a:srgbClr val="0070C0"/>
              </a:solidFill>
            </a:endParaRPr>
          </a:p>
        </p:txBody>
      </p:sp>
      <p:sp>
        <p:nvSpPr>
          <p:cNvPr id="7" name="TextBox 6">
            <a:extLst>
              <a:ext uri="{FF2B5EF4-FFF2-40B4-BE49-F238E27FC236}">
                <a16:creationId xmlns:a16="http://schemas.microsoft.com/office/drawing/2014/main" id="{A8313CD3-6955-470B-AD3C-1394884480C1}"/>
              </a:ext>
            </a:extLst>
          </p:cNvPr>
          <p:cNvSpPr txBox="1"/>
          <p:nvPr/>
        </p:nvSpPr>
        <p:spPr>
          <a:xfrm>
            <a:off x="6984459" y="1545092"/>
            <a:ext cx="4863829" cy="2308324"/>
          </a:xfrm>
          <a:prstGeom prst="rect">
            <a:avLst/>
          </a:prstGeom>
          <a:noFill/>
        </p:spPr>
        <p:txBody>
          <a:bodyPr wrap="square">
            <a:spAutoFit/>
          </a:bodyPr>
          <a:lstStyle/>
          <a:p>
            <a:r>
              <a:rPr lang="en-GB" sz="2400" dirty="0"/>
              <a:t>The Bell Foundation provides evidence-informed guidance to school staff about supporting provision for learners who use English as an Additional Language (EAL)</a:t>
            </a:r>
          </a:p>
        </p:txBody>
      </p:sp>
    </p:spTree>
    <p:extLst>
      <p:ext uri="{BB962C8B-B14F-4D97-AF65-F5344CB8AC3E}">
        <p14:creationId xmlns:p14="http://schemas.microsoft.com/office/powerpoint/2010/main" val="212114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EB31-E42B-4D0C-AFEC-3EBBBBE96FC6}"/>
              </a:ext>
            </a:extLst>
          </p:cNvPr>
          <p:cNvSpPr>
            <a:spLocks noGrp="1"/>
          </p:cNvSpPr>
          <p:nvPr>
            <p:ph type="title"/>
          </p:nvPr>
        </p:nvSpPr>
        <p:spPr/>
        <p:txBody>
          <a:bodyPr/>
          <a:lstStyle/>
          <a:p>
            <a:r>
              <a:rPr lang="en-US" dirty="0"/>
              <a:t>[Type Main Point #3 Here]</a:t>
            </a:r>
          </a:p>
        </p:txBody>
      </p:sp>
      <p:sp>
        <p:nvSpPr>
          <p:cNvPr id="7" name="Text Placeholder 6">
            <a:extLst>
              <a:ext uri="{FF2B5EF4-FFF2-40B4-BE49-F238E27FC236}">
                <a16:creationId xmlns:a16="http://schemas.microsoft.com/office/drawing/2014/main" id="{7AEDA915-86E4-4D85-B4D0-551FDABC6F00}"/>
              </a:ext>
            </a:extLst>
          </p:cNvPr>
          <p:cNvSpPr>
            <a:spLocks noGrp="1"/>
          </p:cNvSpPr>
          <p:nvPr>
            <p:ph type="body" sz="half" idx="2"/>
          </p:nvPr>
        </p:nvSpPr>
        <p:spPr>
          <a:xfrm>
            <a:off x="590395" y="1905001"/>
            <a:ext cx="5334449" cy="3956049"/>
          </a:xfrm>
        </p:spPr>
        <p:txBody>
          <a:bodyPr>
            <a:normAutofit/>
          </a:bodyPr>
          <a:lstStyle/>
          <a:p>
            <a:pPr lvl="0"/>
            <a:r>
              <a:rPr lang="en-US" dirty="0"/>
              <a:t>[Type evidence to support main point #3]</a:t>
            </a:r>
          </a:p>
          <a:p>
            <a:pPr lvl="0"/>
            <a:r>
              <a:rPr lang="en-US" dirty="0"/>
              <a:t>[Type evidence to support main point #3]</a:t>
            </a:r>
          </a:p>
          <a:p>
            <a:pPr lvl="0"/>
            <a:r>
              <a:rPr lang="en-US" dirty="0"/>
              <a:t>[Type evidence to support main point #3]</a:t>
            </a:r>
          </a:p>
          <a:p>
            <a:pPr lvl="0"/>
            <a:r>
              <a:rPr lang="en-US" dirty="0"/>
              <a:t>[Type evidence to support main point #3]</a:t>
            </a:r>
          </a:p>
        </p:txBody>
      </p:sp>
      <p:pic>
        <p:nvPicPr>
          <p:cNvPr id="4" name="Picture 3">
            <a:extLst>
              <a:ext uri="{FF2B5EF4-FFF2-40B4-BE49-F238E27FC236}">
                <a16:creationId xmlns:a16="http://schemas.microsoft.com/office/drawing/2014/main" id="{CFBB1E75-0607-4504-96B1-914A502E27F5}"/>
              </a:ext>
            </a:extLst>
          </p:cNvPr>
          <p:cNvPicPr>
            <a:picLocks noChangeAspect="1"/>
          </p:cNvPicPr>
          <p:nvPr/>
        </p:nvPicPr>
        <p:blipFill rotWithShape="1">
          <a:blip r:embed="rId3"/>
          <a:srcRect l="7021" t="13479" r="4842" b="8916"/>
          <a:stretch/>
        </p:blipFill>
        <p:spPr>
          <a:xfrm>
            <a:off x="688288" y="735325"/>
            <a:ext cx="10745571" cy="5319525"/>
          </a:xfrm>
          <a:prstGeom prst="rect">
            <a:avLst/>
          </a:prstGeom>
        </p:spPr>
      </p:pic>
      <p:sp>
        <p:nvSpPr>
          <p:cNvPr id="10" name="TextBox 9">
            <a:extLst>
              <a:ext uri="{FF2B5EF4-FFF2-40B4-BE49-F238E27FC236}">
                <a16:creationId xmlns:a16="http://schemas.microsoft.com/office/drawing/2014/main" id="{226904EF-0AE3-454A-B1D7-B7CD5B25C4F9}"/>
              </a:ext>
            </a:extLst>
          </p:cNvPr>
          <p:cNvSpPr txBox="1"/>
          <p:nvPr/>
        </p:nvSpPr>
        <p:spPr>
          <a:xfrm>
            <a:off x="6857551" y="5897065"/>
            <a:ext cx="5334449" cy="646331"/>
          </a:xfrm>
          <a:prstGeom prst="rect">
            <a:avLst/>
          </a:prstGeom>
          <a:noFill/>
        </p:spPr>
        <p:txBody>
          <a:bodyPr wrap="square">
            <a:spAutoFit/>
          </a:bodyPr>
          <a:lstStyle/>
          <a:p>
            <a:r>
              <a:rPr lang="en-GB" dirty="0">
                <a:solidFill>
                  <a:srgbClr val="0070C0"/>
                </a:solidFill>
                <a:hlinkClick r:id="rId4">
                  <a:extLst>
                    <a:ext uri="{A12FA001-AC4F-418D-AE19-62706E023703}">
                      <ahyp:hlinkClr xmlns:ahyp="http://schemas.microsoft.com/office/drawing/2018/hyperlinkcolor" xmlns="" val="tx"/>
                    </a:ext>
                  </a:extLst>
                </a:hlinkClick>
              </a:rPr>
              <a:t>Oak National Academy Online Classroom (</a:t>
            </a:r>
            <a:r>
              <a:rPr lang="en-GB" dirty="0" err="1">
                <a:solidFill>
                  <a:srgbClr val="0070C0"/>
                </a:solidFill>
                <a:hlinkClick r:id="rId4">
                  <a:extLst>
                    <a:ext uri="{A12FA001-AC4F-418D-AE19-62706E023703}">
                      <ahyp:hlinkClr xmlns:ahyp="http://schemas.microsoft.com/office/drawing/2018/hyperlinkcolor" xmlns="" val="tx"/>
                    </a:ext>
                  </a:extLst>
                </a:hlinkClick>
              </a:rPr>
              <a:t>thenational.academy</a:t>
            </a:r>
            <a:r>
              <a:rPr lang="en-GB" dirty="0">
                <a:solidFill>
                  <a:srgbClr val="0070C0"/>
                </a:solidFill>
                <a:hlinkClick r:id="rId4">
                  <a:extLst>
                    <a:ext uri="{A12FA001-AC4F-418D-AE19-62706E023703}">
                      <ahyp:hlinkClr xmlns:ahyp="http://schemas.microsoft.com/office/drawing/2018/hyperlinkcolor" xmlns="" val="tx"/>
                    </a:ext>
                  </a:extLst>
                </a:hlinkClick>
              </a:rPr>
              <a:t>)</a:t>
            </a:r>
            <a:r>
              <a:rPr lang="en-GB" dirty="0">
                <a:solidFill>
                  <a:srgbClr val="0070C0"/>
                </a:solidFill>
              </a:rPr>
              <a:t> </a:t>
            </a:r>
            <a:r>
              <a:rPr lang="en-GB" dirty="0"/>
              <a:t>– Search refugee</a:t>
            </a:r>
          </a:p>
        </p:txBody>
      </p:sp>
    </p:spTree>
    <p:extLst>
      <p:ext uri="{BB962C8B-B14F-4D97-AF65-F5344CB8AC3E}">
        <p14:creationId xmlns:p14="http://schemas.microsoft.com/office/powerpoint/2010/main" val="154154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58FB6-7B47-47BC-B58B-7EBD5E2647F1}"/>
              </a:ext>
            </a:extLst>
          </p:cNvPr>
          <p:cNvPicPr>
            <a:picLocks noChangeAspect="1"/>
          </p:cNvPicPr>
          <p:nvPr/>
        </p:nvPicPr>
        <p:blipFill rotWithShape="1">
          <a:blip r:embed="rId2"/>
          <a:srcRect l="3061" t="14180" r="1276" b="25703"/>
          <a:stretch/>
        </p:blipFill>
        <p:spPr>
          <a:xfrm>
            <a:off x="147116" y="1143604"/>
            <a:ext cx="11897768" cy="4203700"/>
          </a:xfrm>
          <a:prstGeom prst="rect">
            <a:avLst/>
          </a:prstGeom>
        </p:spPr>
      </p:pic>
      <p:sp>
        <p:nvSpPr>
          <p:cNvPr id="4" name="TextBox 3">
            <a:extLst>
              <a:ext uri="{FF2B5EF4-FFF2-40B4-BE49-F238E27FC236}">
                <a16:creationId xmlns:a16="http://schemas.microsoft.com/office/drawing/2014/main" id="{73E5D54C-C3CD-48FE-BFCA-3DA858C24551}"/>
              </a:ext>
            </a:extLst>
          </p:cNvPr>
          <p:cNvSpPr txBox="1"/>
          <p:nvPr/>
        </p:nvSpPr>
        <p:spPr>
          <a:xfrm>
            <a:off x="5471886" y="5714396"/>
            <a:ext cx="6096000" cy="830997"/>
          </a:xfrm>
          <a:prstGeom prst="rect">
            <a:avLst/>
          </a:prstGeom>
          <a:noFill/>
        </p:spPr>
        <p:txBody>
          <a:bodyPr wrap="square">
            <a:spAutoFit/>
          </a:bodyPr>
          <a:lstStyle/>
          <a:p>
            <a:r>
              <a:rPr lang="en-GB" sz="2400" dirty="0" err="1">
                <a:solidFill>
                  <a:srgbClr val="8F8F8F"/>
                </a:solidFill>
                <a:hlinkClick r:id="rId3">
                  <a:extLst>
                    <a:ext uri="{A12FA001-AC4F-418D-AE19-62706E023703}">
                      <ahyp:hlinkClr xmlns:ahyp="http://schemas.microsoft.com/office/drawing/2018/hyperlinkcolor" xmlns="" val="tx"/>
                    </a:ext>
                  </a:extLst>
                </a:hlinkClick>
              </a:rPr>
              <a:t>FlashAcademy</a:t>
            </a:r>
            <a:r>
              <a:rPr lang="en-GB" sz="2400" dirty="0">
                <a:solidFill>
                  <a:srgbClr val="0070C0"/>
                </a:solidFill>
                <a:hlinkClick r:id="rId3">
                  <a:extLst>
                    <a:ext uri="{A12FA001-AC4F-418D-AE19-62706E023703}">
                      <ahyp:hlinkClr xmlns:ahyp="http://schemas.microsoft.com/office/drawing/2018/hyperlinkcolor" xmlns="" val="tx"/>
                    </a:ext>
                  </a:extLst>
                </a:hlinkClick>
              </a:rPr>
              <a:t>® - Learning Platform for EAL, MFL &amp; Literacy</a:t>
            </a:r>
            <a:endParaRPr lang="en-GB" sz="2400" dirty="0">
              <a:solidFill>
                <a:srgbClr val="0070C0"/>
              </a:solidFill>
            </a:endParaRPr>
          </a:p>
        </p:txBody>
      </p:sp>
    </p:spTree>
    <p:extLst>
      <p:ext uri="{BB962C8B-B14F-4D97-AF65-F5344CB8AC3E}">
        <p14:creationId xmlns:p14="http://schemas.microsoft.com/office/powerpoint/2010/main" val="3836573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21C2E-B5A4-4509-A518-507668DFD210}"/>
              </a:ext>
            </a:extLst>
          </p:cNvPr>
          <p:cNvPicPr>
            <a:picLocks noChangeAspect="1"/>
          </p:cNvPicPr>
          <p:nvPr/>
        </p:nvPicPr>
        <p:blipFill rotWithShape="1">
          <a:blip r:embed="rId2"/>
          <a:srcRect t="14180" r="1309" b="28667"/>
          <a:stretch/>
        </p:blipFill>
        <p:spPr>
          <a:xfrm>
            <a:off x="399769" y="1680632"/>
            <a:ext cx="11392461" cy="3709305"/>
          </a:xfrm>
          <a:prstGeom prst="rect">
            <a:avLst/>
          </a:prstGeom>
        </p:spPr>
      </p:pic>
      <p:sp>
        <p:nvSpPr>
          <p:cNvPr id="4" name="TextBox 3">
            <a:extLst>
              <a:ext uri="{FF2B5EF4-FFF2-40B4-BE49-F238E27FC236}">
                <a16:creationId xmlns:a16="http://schemas.microsoft.com/office/drawing/2014/main" id="{C55B256B-05DD-441F-8907-F1EE9A22E772}"/>
              </a:ext>
            </a:extLst>
          </p:cNvPr>
          <p:cNvSpPr txBox="1"/>
          <p:nvPr/>
        </p:nvSpPr>
        <p:spPr>
          <a:xfrm>
            <a:off x="5696230" y="5729291"/>
            <a:ext cx="6096000" cy="830997"/>
          </a:xfrm>
          <a:prstGeom prst="rect">
            <a:avLst/>
          </a:prstGeom>
          <a:noFill/>
        </p:spPr>
        <p:txBody>
          <a:bodyPr wrap="square">
            <a:spAutoFit/>
          </a:bodyPr>
          <a:lstStyle/>
          <a:p>
            <a:r>
              <a:rPr lang="en-GB" sz="2400" u="sng" dirty="0">
                <a:solidFill>
                  <a:srgbClr val="0070C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Sanctuary Foundation | Promoting refugee welcome and welfare</a:t>
            </a:r>
            <a:endParaRPr lang="en-GB" sz="2400" dirty="0">
              <a:solidFill>
                <a:srgbClr val="0070C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924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E8BD2A-4014-4DC6-A228-4ECE6A0AA6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896CA42-3323-41E5-B809-CD790B2AA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BD5A14FB-50A2-4964-8B07-EE40D1CE0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87C0B34-69E9-4BA0-B94D-68005813D02D}"/>
              </a:ext>
            </a:extLst>
          </p:cNvPr>
          <p:cNvSpPr>
            <a:spLocks noGrp="1"/>
          </p:cNvSpPr>
          <p:nvPr>
            <p:ph type="ctrTitle"/>
          </p:nvPr>
        </p:nvSpPr>
        <p:spPr>
          <a:xfrm>
            <a:off x="5232771" y="437513"/>
            <a:ext cx="6232398" cy="5026309"/>
          </a:xfrm>
        </p:spPr>
        <p:txBody>
          <a:bodyPr anchor="ctr">
            <a:normAutofit fontScale="90000"/>
          </a:bodyPr>
          <a:lstStyle/>
          <a:p>
            <a:pPr>
              <a:lnSpc>
                <a:spcPct val="90000"/>
              </a:lnSpc>
            </a:pPr>
            <a:r>
              <a:rPr lang="en-GB" sz="1700" dirty="0">
                <a:effectLst/>
                <a:latin typeface="Arial" panose="020B0604020202020204" pitchFamily="34" charset="0"/>
                <a:ea typeface="Calibri" panose="020F0502020204030204" pitchFamily="34" charset="0"/>
                <a:cs typeface="Times New Roman" panose="02020603050405020304" pitchFamily="18" charset="0"/>
              </a:rPr>
              <a:t/>
            </a:r>
            <a:br>
              <a:rPr lang="en-GB" sz="1700" dirty="0">
                <a:effectLst/>
                <a:latin typeface="Arial" panose="020B0604020202020204" pitchFamily="34" charset="0"/>
                <a:ea typeface="Calibri" panose="020F0502020204030204" pitchFamily="34" charset="0"/>
                <a:cs typeface="Times New Roman" panose="02020603050405020304" pitchFamily="18" charset="0"/>
              </a:rPr>
            </a:br>
            <a:r>
              <a:rPr lang="en-GB" sz="1700" b="1"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a:effectLst/>
                <a:latin typeface="Arial" panose="020B0604020202020204" pitchFamily="34" charset="0"/>
                <a:ea typeface="Calibri" panose="020F0502020204030204" pitchFamily="34" charset="0"/>
                <a:cs typeface="Times New Roman" panose="02020603050405020304" pitchFamily="18" charset="0"/>
              </a:rPr>
              <a:t/>
            </a:r>
            <a:br>
              <a:rPr lang="en-GB" sz="1700" dirty="0">
                <a:effectLst/>
                <a:latin typeface="Arial" panose="020B0604020202020204" pitchFamily="34" charset="0"/>
                <a:ea typeface="Calibri" panose="020F0502020204030204" pitchFamily="34" charset="0"/>
                <a:cs typeface="Times New Roman" panose="02020603050405020304" pitchFamily="18" charset="0"/>
              </a:rPr>
            </a:br>
            <a:r>
              <a:rPr lang="en-GB"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When supporting nurseries, schools and colleges</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Swift access to education and well-planned school-based assessments help these children integrate successfully.</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12. Assess such children in their home language and correct dialect.</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 Don’t automatically place children in lower-attaining groups if English is not their first language; assess them on their previous schooling, ability and needs.</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14. Engage the community and whole school so that these children and young people can be quickly integrated.</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Intersectionality</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15. Refugees should not be seen as a homogenous group but offered specialist support if needed on terms of race, gender or sexuality. </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Reference </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Guidelines for Psychologists Working With Refugees and Asylum Seekers </a:t>
            </a: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1800" dirty="0">
                <a:solidFill>
                  <a:schemeClr val="bg1"/>
                </a:solidFill>
              </a:rPr>
              <a:t/>
            </a:r>
            <a:br>
              <a:rPr lang="en-GB" sz="1800" dirty="0">
                <a:solidFill>
                  <a:schemeClr val="bg1"/>
                </a:solidFill>
              </a:rPr>
            </a:br>
            <a:r>
              <a:rPr lang="en-GB" sz="1700" dirty="0">
                <a:effectLst/>
                <a:latin typeface="Arial" panose="020B0604020202020204" pitchFamily="34" charset="0"/>
                <a:ea typeface="Calibri" panose="020F0502020204030204" pitchFamily="34" charset="0"/>
                <a:cs typeface="Times New Roman" panose="02020603050405020304" pitchFamily="18" charset="0"/>
              </a:rPr>
              <a:t/>
            </a:r>
            <a:br>
              <a:rPr lang="en-GB" sz="1700" dirty="0">
                <a:effectLst/>
                <a:latin typeface="Arial" panose="020B0604020202020204" pitchFamily="34" charset="0"/>
                <a:ea typeface="Calibri" panose="020F0502020204030204" pitchFamily="34" charset="0"/>
                <a:cs typeface="Times New Roman" panose="02020603050405020304" pitchFamily="18" charset="0"/>
              </a:rPr>
            </a:br>
            <a:r>
              <a:rPr lang="en-GB" sz="1700" dirty="0">
                <a:effectLst/>
                <a:latin typeface="Arial" panose="020B0604020202020204" pitchFamily="34" charset="0"/>
                <a:ea typeface="Calibri" panose="020F0502020204030204" pitchFamily="34" charset="0"/>
                <a:cs typeface="Times New Roman" panose="02020603050405020304" pitchFamily="18" charset="0"/>
              </a:rPr>
              <a:t/>
            </a:r>
            <a:br>
              <a:rPr lang="en-GB" sz="1700" dirty="0">
                <a:effectLst/>
                <a:latin typeface="Arial" panose="020B0604020202020204" pitchFamily="34" charset="0"/>
                <a:ea typeface="Calibri" panose="020F0502020204030204" pitchFamily="34" charset="0"/>
                <a:cs typeface="Times New Roman" panose="02020603050405020304" pitchFamily="18" charset="0"/>
              </a:rPr>
            </a:br>
            <a:endParaRPr lang="en-GB" sz="1700" dirty="0"/>
          </a:p>
        </p:txBody>
      </p:sp>
      <p:sp>
        <p:nvSpPr>
          <p:cNvPr id="3" name="Subtitle 2">
            <a:extLst>
              <a:ext uri="{FF2B5EF4-FFF2-40B4-BE49-F238E27FC236}">
                <a16:creationId xmlns:a16="http://schemas.microsoft.com/office/drawing/2014/main" id="{245847BC-D21F-4501-9D5E-C04B61647CC6}"/>
              </a:ext>
            </a:extLst>
          </p:cNvPr>
          <p:cNvSpPr>
            <a:spLocks noGrp="1"/>
          </p:cNvSpPr>
          <p:nvPr>
            <p:ph type="subTitle" idx="1"/>
          </p:nvPr>
        </p:nvSpPr>
        <p:spPr>
          <a:xfrm>
            <a:off x="971257" y="1172776"/>
            <a:ext cx="3290257" cy="4512448"/>
          </a:xfrm>
        </p:spPr>
        <p:txBody>
          <a:bodyPr anchor="ctr">
            <a:norm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Guidelines for working with Refugees</a:t>
            </a:r>
            <a:r>
              <a:rPr lang="en-GB" sz="2400" dirty="0">
                <a:effectLst/>
                <a:latin typeface="Arial" panose="020B0604020202020204" pitchFamily="34" charset="0"/>
                <a:ea typeface="Calibri" panose="020F0502020204030204" pitchFamily="34" charset="0"/>
                <a:cs typeface="Times New Roman" panose="02020603050405020304" pitchFamily="18" charset="0"/>
              </a:rPr>
              <a:t/>
            </a:r>
            <a:br>
              <a:rPr lang="en-GB" sz="2400" dirty="0">
                <a:effectLst/>
                <a:latin typeface="Arial" panose="020B0604020202020204" pitchFamily="34" charset="0"/>
                <a:ea typeface="Calibri" panose="020F0502020204030204" pitchFamily="34" charset="0"/>
                <a:cs typeface="Times New Roman" panose="02020603050405020304" pitchFamily="18" charset="0"/>
              </a:rPr>
            </a:b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Times New Roman" panose="02020603050405020304" pitchFamily="18" charset="0"/>
              </a:rPr>
              <a:t/>
            </a:r>
            <a:br>
              <a:rPr lang="en-GB" sz="2400" dirty="0">
                <a:effectLst/>
                <a:latin typeface="Arial" panose="020B0604020202020204" pitchFamily="34" charset="0"/>
                <a:ea typeface="Calibri" panose="020F0502020204030204" pitchFamily="34" charset="0"/>
                <a:cs typeface="Times New Roman" panose="02020603050405020304" pitchFamily="18" charset="0"/>
              </a:rPr>
            </a:br>
            <a:r>
              <a:rPr lang="en-GB" sz="2400" b="1" dirty="0">
                <a:effectLst/>
                <a:latin typeface="Calibri" panose="020F0502020204030204" pitchFamily="34" charset="0"/>
                <a:ea typeface="Calibri" panose="020F0502020204030204" pitchFamily="34" charset="0"/>
                <a:cs typeface="Times New Roman" panose="02020603050405020304" pitchFamily="18" charset="0"/>
              </a:rPr>
              <a:t>Summary of key guidance</a:t>
            </a:r>
            <a:endParaRPr lang="en-GB" sz="2400" dirty="0">
              <a:solidFill>
                <a:schemeClr val="tx1"/>
              </a:solidFill>
            </a:endParaRPr>
          </a:p>
        </p:txBody>
      </p:sp>
      <p:sp>
        <p:nvSpPr>
          <p:cNvPr id="11" name="TextBox 10">
            <a:extLst>
              <a:ext uri="{FF2B5EF4-FFF2-40B4-BE49-F238E27FC236}">
                <a16:creationId xmlns:a16="http://schemas.microsoft.com/office/drawing/2014/main" id="{BFEAE0EE-3F90-49A3-BBCE-1D21AA967BB3}"/>
              </a:ext>
            </a:extLst>
          </p:cNvPr>
          <p:cNvSpPr txBox="1"/>
          <p:nvPr/>
        </p:nvSpPr>
        <p:spPr>
          <a:xfrm>
            <a:off x="8690075" y="5812145"/>
            <a:ext cx="3290257" cy="954107"/>
          </a:xfrm>
          <a:prstGeom prst="rect">
            <a:avLst/>
          </a:prstGeom>
          <a:noFill/>
          <a:ln w="19050">
            <a:solidFill>
              <a:srgbClr val="7030A0"/>
            </a:solidFill>
          </a:ln>
        </p:spPr>
        <p:txBody>
          <a:bodyPr wrap="square">
            <a:spAutoFit/>
          </a:bodyPr>
          <a:lstStyle/>
          <a:p>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Written by - </a:t>
            </a: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Social, Emotional and Mental Health (SEMH) Strategy Team</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SEND Strategy and Innovation</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Essex County Council</a:t>
            </a:r>
            <a:endParaRPr lang="en-GB" sz="1400" dirty="0"/>
          </a:p>
        </p:txBody>
      </p:sp>
    </p:spTree>
    <p:extLst>
      <p:ext uri="{BB962C8B-B14F-4D97-AF65-F5344CB8AC3E}">
        <p14:creationId xmlns:p14="http://schemas.microsoft.com/office/powerpoint/2010/main" val="7076021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720075-5D53-47D3-8DBF-D601BDFECD7A}"/>
              </a:ext>
            </a:extLst>
          </p:cNvPr>
          <p:cNvSpPr txBox="1"/>
          <p:nvPr/>
        </p:nvSpPr>
        <p:spPr>
          <a:xfrm>
            <a:off x="7132320" y="5606534"/>
            <a:ext cx="6096000" cy="830997"/>
          </a:xfrm>
          <a:prstGeom prst="rect">
            <a:avLst/>
          </a:prstGeom>
          <a:noFill/>
        </p:spPr>
        <p:txBody>
          <a:bodyPr wrap="square">
            <a:spAutoFit/>
          </a:bodyPr>
          <a:lstStyle/>
          <a:p>
            <a:r>
              <a:rPr lang="en-GB" sz="2400" u="sng"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xmlns="" val="tx"/>
                    </a:ext>
                  </a:extLst>
                </a:hlinkClick>
              </a:rPr>
              <a:t>EAL HUB - High quality EAL resources, assessment and CPD</a:t>
            </a:r>
            <a:endParaRPr lang="en-GB" sz="2400" dirty="0">
              <a:solidFill>
                <a:srgbClr val="0070C0"/>
              </a:solidFill>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0B3DBE6E-EBB9-42FD-B674-898C9E4B4D8E}"/>
              </a:ext>
            </a:extLst>
          </p:cNvPr>
          <p:cNvPicPr>
            <a:picLocks noChangeAspect="1"/>
          </p:cNvPicPr>
          <p:nvPr/>
        </p:nvPicPr>
        <p:blipFill rotWithShape="1">
          <a:blip r:embed="rId3"/>
          <a:srcRect t="17762" r="5250" b="9314"/>
          <a:stretch/>
        </p:blipFill>
        <p:spPr>
          <a:xfrm>
            <a:off x="320040" y="540603"/>
            <a:ext cx="11551920" cy="4998720"/>
          </a:xfrm>
          <a:prstGeom prst="rect">
            <a:avLst/>
          </a:prstGeom>
        </p:spPr>
      </p:pic>
    </p:spTree>
    <p:extLst>
      <p:ext uri="{BB962C8B-B14F-4D97-AF65-F5344CB8AC3E}">
        <p14:creationId xmlns:p14="http://schemas.microsoft.com/office/powerpoint/2010/main" val="332633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6AA08-4A47-4338-9268-295359251A80}"/>
              </a:ext>
            </a:extLst>
          </p:cNvPr>
          <p:cNvPicPr>
            <a:picLocks noChangeAspect="1"/>
          </p:cNvPicPr>
          <p:nvPr/>
        </p:nvPicPr>
        <p:blipFill rotWithShape="1">
          <a:blip r:embed="rId3"/>
          <a:srcRect l="58905" t="45666" r="27020" b="29275"/>
          <a:stretch/>
        </p:blipFill>
        <p:spPr>
          <a:xfrm>
            <a:off x="591037" y="4054937"/>
            <a:ext cx="4757940" cy="2390641"/>
          </a:xfrm>
          <a:prstGeom prst="rect">
            <a:avLst/>
          </a:prstGeom>
        </p:spPr>
      </p:pic>
      <p:pic>
        <p:nvPicPr>
          <p:cNvPr id="7" name="Picture 6">
            <a:extLst>
              <a:ext uri="{FF2B5EF4-FFF2-40B4-BE49-F238E27FC236}">
                <a16:creationId xmlns:a16="http://schemas.microsoft.com/office/drawing/2014/main" id="{1A564965-F5E6-4EDF-9E47-F0ACD8FF4B91}"/>
              </a:ext>
            </a:extLst>
          </p:cNvPr>
          <p:cNvPicPr>
            <a:picLocks noChangeAspect="1"/>
          </p:cNvPicPr>
          <p:nvPr/>
        </p:nvPicPr>
        <p:blipFill rotWithShape="1">
          <a:blip r:embed="rId4"/>
          <a:srcRect l="74803" t="18768" r="7656" b="17891"/>
          <a:stretch/>
        </p:blipFill>
        <p:spPr>
          <a:xfrm>
            <a:off x="5500688" y="-16877"/>
            <a:ext cx="6634256" cy="6760577"/>
          </a:xfrm>
          <a:prstGeom prst="rect">
            <a:avLst/>
          </a:prstGeom>
        </p:spPr>
      </p:pic>
      <p:pic>
        <p:nvPicPr>
          <p:cNvPr id="3" name="Picture 2">
            <a:extLst>
              <a:ext uri="{FF2B5EF4-FFF2-40B4-BE49-F238E27FC236}">
                <a16:creationId xmlns:a16="http://schemas.microsoft.com/office/drawing/2014/main" id="{5719F667-5A74-4815-B6A1-1F59F6CF179A}"/>
              </a:ext>
            </a:extLst>
          </p:cNvPr>
          <p:cNvPicPr>
            <a:picLocks noChangeAspect="1"/>
          </p:cNvPicPr>
          <p:nvPr/>
        </p:nvPicPr>
        <p:blipFill rotWithShape="1">
          <a:blip r:embed="rId5"/>
          <a:srcRect l="73477" t="13874" r="8476" b="13458"/>
          <a:stretch/>
        </p:blipFill>
        <p:spPr>
          <a:xfrm>
            <a:off x="1286590" y="135631"/>
            <a:ext cx="3366834" cy="3825947"/>
          </a:xfrm>
          <a:prstGeom prst="rect">
            <a:avLst/>
          </a:prstGeom>
        </p:spPr>
      </p:pic>
      <p:sp>
        <p:nvSpPr>
          <p:cNvPr id="9" name="TextBox 8">
            <a:extLst>
              <a:ext uri="{FF2B5EF4-FFF2-40B4-BE49-F238E27FC236}">
                <a16:creationId xmlns:a16="http://schemas.microsoft.com/office/drawing/2014/main" id="{88ADAF7F-12A3-42ED-A306-456EFBF9663B}"/>
              </a:ext>
            </a:extLst>
          </p:cNvPr>
          <p:cNvSpPr txBox="1"/>
          <p:nvPr/>
        </p:nvSpPr>
        <p:spPr>
          <a:xfrm>
            <a:off x="57056" y="6445578"/>
            <a:ext cx="5729656" cy="369332"/>
          </a:xfrm>
          <a:prstGeom prst="rect">
            <a:avLst/>
          </a:prstGeom>
          <a:noFill/>
        </p:spPr>
        <p:txBody>
          <a:bodyPr wrap="square">
            <a:spAutoFit/>
          </a:bodyPr>
          <a:lstStyle/>
          <a:p>
            <a:r>
              <a:rPr lang="en-GB" dirty="0">
                <a:solidFill>
                  <a:srgbClr val="0070C0"/>
                </a:solidFill>
                <a:hlinkClick r:id="rId6">
                  <a:extLst>
                    <a:ext uri="{A12FA001-AC4F-418D-AE19-62706E023703}">
                      <ahyp:hlinkClr xmlns:ahyp="http://schemas.microsoft.com/office/drawing/2018/hyperlinkcolor" xmlns="" val="tx"/>
                    </a:ext>
                  </a:extLst>
                </a:hlinkClick>
              </a:rPr>
              <a:t>Welcoming refugee Children - 1 (pagetiger.com)</a:t>
            </a:r>
            <a:endParaRPr lang="en-GB" dirty="0">
              <a:solidFill>
                <a:srgbClr val="0070C0"/>
              </a:solidFill>
            </a:endParaRPr>
          </a:p>
        </p:txBody>
      </p:sp>
    </p:spTree>
    <p:extLst>
      <p:ext uri="{BB962C8B-B14F-4D97-AF65-F5344CB8AC3E}">
        <p14:creationId xmlns:p14="http://schemas.microsoft.com/office/powerpoint/2010/main" val="65962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2534-47E8-41BD-8223-2ADD14D1DF69}"/>
              </a:ext>
            </a:extLst>
          </p:cNvPr>
          <p:cNvSpPr>
            <a:spLocks noGrp="1"/>
          </p:cNvSpPr>
          <p:nvPr>
            <p:ph type="title"/>
          </p:nvPr>
        </p:nvSpPr>
        <p:spPr>
          <a:xfrm>
            <a:off x="564444" y="973668"/>
            <a:ext cx="10521245" cy="706964"/>
          </a:xfrm>
        </p:spPr>
        <p:txBody>
          <a:bodyPr/>
          <a:lstStyle/>
          <a:p>
            <a:pPr>
              <a:lnSpc>
                <a:spcPct val="107000"/>
              </a:lnSpc>
            </a:pPr>
            <a:r>
              <a:rPr lang="en-GB" sz="3600" dirty="0">
                <a:effectLst/>
                <a:latin typeface="Arial" panose="020B0604020202020204" pitchFamily="34" charset="0"/>
                <a:ea typeface="Calibri" panose="020F0502020204030204" pitchFamily="34" charset="0"/>
                <a:cs typeface="Times New Roman" panose="02020603050405020304" pitchFamily="18" charset="0"/>
              </a:rPr>
              <a:t/>
            </a:r>
            <a:br>
              <a:rPr lang="en-GB" sz="3600" dirty="0">
                <a:effectLst/>
                <a:latin typeface="Arial" panose="020B0604020202020204" pitchFamily="34" charset="0"/>
                <a:ea typeface="Calibri" panose="020F0502020204030204" pitchFamily="34" charset="0"/>
                <a:cs typeface="Times New Roman" panose="02020603050405020304" pitchFamily="18" charset="0"/>
              </a:rPr>
            </a:br>
            <a:r>
              <a:rPr lang="en-GB"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3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3200" b="1" u="sng" dirty="0">
                <a:latin typeface="Calibri" panose="020F0502020204030204" pitchFamily="34" charset="0"/>
                <a:ea typeface="Calibri" panose="020F0502020204030204" pitchFamily="34" charset="0"/>
                <a:cs typeface="Times New Roman" panose="02020603050405020304" pitchFamily="18" charset="0"/>
              </a:rPr>
              <a:t>Best Practice for Supporting Refugee Families and Children* -  </a:t>
            </a:r>
            <a:br>
              <a:rPr lang="en-GB" sz="3200" b="1" u="sng" dirty="0">
                <a:latin typeface="Calibri" panose="020F0502020204030204" pitchFamily="34" charset="0"/>
                <a:ea typeface="Calibri" panose="020F0502020204030204" pitchFamily="34" charset="0"/>
                <a:cs typeface="Times New Roman" panose="02020603050405020304" pitchFamily="18" charset="0"/>
              </a:rPr>
            </a:br>
            <a:r>
              <a:rPr lang="en-GB" sz="3200" b="1" u="sng" dirty="0">
                <a:latin typeface="Calibri" panose="020F0502020204030204" pitchFamily="34" charset="0"/>
                <a:ea typeface="Calibri" panose="020F0502020204030204" pitchFamily="34" charset="0"/>
                <a:cs typeface="Times New Roman" panose="02020603050405020304" pitchFamily="18" charset="0"/>
              </a:rPr>
              <a:t>What can schools and settings do?</a:t>
            </a:r>
            <a:r>
              <a:rPr lang="en-GB" b="1" u="sng" dirty="0">
                <a:latin typeface="Calibri" panose="020F0502020204030204" pitchFamily="34" charset="0"/>
                <a:ea typeface="Calibri" panose="020F0502020204030204" pitchFamily="34" charset="0"/>
                <a:cs typeface="Times New Roman" panose="02020603050405020304" pitchFamily="18" charset="0"/>
              </a:rPr>
              <a:t/>
            </a:r>
            <a:br>
              <a:rPr lang="en-GB" b="1" u="sng" dirty="0">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Arial" panose="020B0604020202020204" pitchFamily="34" charset="0"/>
                <a:ea typeface="Calibri" panose="020F0502020204030204" pitchFamily="34" charset="0"/>
                <a:cs typeface="Times New Roman" panose="02020603050405020304" pitchFamily="18" charset="0"/>
              </a:rPr>
              <a:t/>
            </a:r>
            <a:br>
              <a:rPr lang="en-GB" sz="3600" dirty="0">
                <a:effectLst/>
                <a:latin typeface="Arial" panose="020B0604020202020204" pitchFamily="34" charset="0"/>
                <a:ea typeface="Calibri" panose="020F0502020204030204" pitchFamily="34" charset="0"/>
                <a:cs typeface="Times New Roman" panose="02020603050405020304" pitchFamily="18" charset="0"/>
              </a:rPr>
            </a:br>
            <a:r>
              <a:rPr lang="en-GB"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dirty="0">
                <a:effectLst/>
                <a:latin typeface="Arial" panose="020B0604020202020204" pitchFamily="34" charset="0"/>
                <a:ea typeface="Calibri" panose="020F0502020204030204" pitchFamily="34" charset="0"/>
                <a:cs typeface="Times New Roman" panose="02020603050405020304" pitchFamily="18" charset="0"/>
              </a:rPr>
              <a:t/>
            </a:r>
            <a:br>
              <a:rPr lang="en-GB" sz="3600" dirty="0">
                <a:effectLst/>
                <a:latin typeface="Arial" panose="020B0604020202020204" pitchFamily="34" charset="0"/>
                <a:ea typeface="Calibri" panose="020F0502020204030204" pitchFamily="34" charset="0"/>
                <a:cs typeface="Times New Roman" panose="02020603050405020304" pitchFamily="18" charset="0"/>
              </a:rPr>
            </a:b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8BB1AF6-D618-48A2-9E0F-90436632C325}"/>
              </a:ext>
            </a:extLst>
          </p:cNvPr>
          <p:cNvSpPr txBox="1"/>
          <p:nvPr/>
        </p:nvSpPr>
        <p:spPr>
          <a:xfrm>
            <a:off x="280178" y="2254103"/>
            <a:ext cx="11631643" cy="4391267"/>
          </a:xfrm>
          <a:prstGeom prst="rect">
            <a:avLst/>
          </a:prstGeom>
          <a:noFill/>
        </p:spPr>
        <p:txBody>
          <a:bodyPr wrap="square">
            <a:spAutoFit/>
          </a:bodyPr>
          <a:lstStyle/>
          <a:p>
            <a:pPr>
              <a:lnSpc>
                <a:spcPct val="107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Introduction</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u="sng" dirty="0">
                <a:effectLst/>
                <a:latin typeface="Calibri" panose="020F0502020204030204" pitchFamily="34" charset="0"/>
                <a:ea typeface="Calibri" panose="020F0502020204030204" pitchFamily="34" charset="0"/>
                <a:cs typeface="Times New Roman" panose="02020603050405020304" pitchFamily="18" charset="0"/>
              </a:rPr>
              <a:t>Good practice</a:t>
            </a:r>
            <a:endParaRPr lang="en-GB" sz="2800" u="sng"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Liaise with colleagues</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‘Signpost’ to local advice and support</a:t>
            </a:r>
            <a:endParaRPr lang="en-GB" sz="2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Create partnerships</a:t>
            </a: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Listen to parents</a:t>
            </a: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Find out about support in school and other local resources and services</a:t>
            </a:r>
          </a:p>
          <a:p>
            <a:pPr>
              <a:lnSpc>
                <a:spcPct val="107000"/>
              </a:lnSpc>
            </a:pPr>
            <a:endParaRPr lang="en-GB" sz="1000" u="sng" dirty="0">
              <a:solidFill>
                <a:srgbClr val="8F8F8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endParaRPr>
          </a:p>
          <a:p>
            <a:pPr>
              <a:lnSpc>
                <a:spcPct val="107000"/>
              </a:lnSpc>
            </a:pPr>
            <a:endParaRPr lang="en-GB" sz="1000" u="sng" dirty="0">
              <a:solidFill>
                <a:srgbClr val="8F8F8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endParaRPr>
          </a:p>
          <a:p>
            <a:pPr>
              <a:lnSpc>
                <a:spcPct val="107000"/>
              </a:lnSpc>
            </a:pPr>
            <a:endParaRPr lang="en-GB" sz="1000" u="sng" dirty="0">
              <a:solidFill>
                <a:srgbClr val="8F8F8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endParaRPr>
          </a:p>
          <a:p>
            <a:pPr>
              <a:lnSpc>
                <a:spcPct val="107000"/>
              </a:lnSpc>
            </a:pPr>
            <a:r>
              <a:rPr lang="en-GB"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Authors - </a:t>
            </a:r>
            <a:r>
              <a:rPr lang="en-GB" sz="1800"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Bill </a:t>
            </a:r>
            <a:r>
              <a:rPr lang="en-GB" sz="1800" u="sng"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Bolloten</a:t>
            </a:r>
            <a:r>
              <a:rPr lang="en-GB" sz="1800"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 &amp; </a:t>
            </a:r>
            <a:r>
              <a:rPr lang="en-GB" sz="1800"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Tim Spafford</a:t>
            </a:r>
            <a:r>
              <a:rPr lang="en-GB"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GB" u="sng"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NALDIC | Refugee and asylum seeker children | Supporting refugee families</a:t>
            </a:r>
            <a:endParaRPr lang="en-GB" dirty="0">
              <a:solidFill>
                <a:srgbClr val="00B0F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75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pPr>
              <a:lnSpc>
                <a:spcPct val="107000"/>
              </a:lnSpc>
            </a:pPr>
            <a:r>
              <a:rPr lang="en-GB" sz="3600" b="1" dirty="0">
                <a:effectLst/>
                <a:latin typeface="Calibri" panose="020F0502020204030204" pitchFamily="34" charset="0"/>
                <a:ea typeface="Calibri" panose="020F0502020204030204" pitchFamily="34" charset="0"/>
                <a:cs typeface="Times New Roman" panose="02020603050405020304" pitchFamily="18" charset="0"/>
              </a:rPr>
              <a:t>Frequently asked questions</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F2E096-9273-4C06-B63E-9741FBE68284}"/>
              </a:ext>
            </a:extLst>
          </p:cNvPr>
          <p:cNvSpPr txBox="1"/>
          <p:nvPr/>
        </p:nvSpPr>
        <p:spPr>
          <a:xfrm>
            <a:off x="350194" y="2038796"/>
            <a:ext cx="5350214" cy="4819204"/>
          </a:xfrm>
          <a:prstGeom prst="rect">
            <a:avLst/>
          </a:prstGeom>
          <a:noFill/>
        </p:spPr>
        <p:txBody>
          <a:bodyPr wrap="square">
            <a:spAutoFit/>
          </a:bodyPr>
          <a:lstStyle/>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Is it a job for teachers to support families? Shouldn’t social workers and others be doing that?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School practitioners have always been a source of support and advice for parents, not just about issues relating to their children’s education. Providing support can help improve the wellbeing of the family, this will in turn have a positive effect on children’s educational progress. For many refugee families, their children’s school may be the only neighbourhood resource that they are confident to approach. Parents may be more at ease talking to school staff they know and trust than they do other agencies.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0C3D518-CBDE-4513-B9CE-7A5714A5DE8C}"/>
              </a:ext>
            </a:extLst>
          </p:cNvPr>
          <p:cNvSpPr txBox="1"/>
          <p:nvPr/>
        </p:nvSpPr>
        <p:spPr>
          <a:xfrm>
            <a:off x="6491594" y="2830018"/>
            <a:ext cx="5713376" cy="2744662"/>
          </a:xfrm>
          <a:prstGeom prst="rect">
            <a:avLst/>
          </a:prstGeom>
          <a:noFill/>
        </p:spPr>
        <p:txBody>
          <a:bodyPr wrap="square">
            <a:spAutoFit/>
          </a:bodyPr>
          <a:lstStyle/>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What do I do if I am concerned about a child?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teachers are worried about a particular child and think that additional support may be advisable, it is can be helpful to discuss these concerns with the SENCO, or the local Child and Adolescent Mental Health Service. Schools should also discuss concerns with parents. Together a decision can then be made about whether a referral is necessary and which local service might be the most suitable place for the child to receive extra support.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D16D726-F4FF-4B5A-9938-ADB9397A7490}"/>
              </a:ext>
            </a:extLst>
          </p:cNvPr>
          <p:cNvSpPr txBox="1"/>
          <p:nvPr/>
        </p:nvSpPr>
        <p:spPr>
          <a:xfrm>
            <a:off x="5827889" y="6077735"/>
            <a:ext cx="6101644" cy="646331"/>
          </a:xfrm>
          <a:prstGeom prst="rect">
            <a:avLst/>
          </a:prstGeom>
          <a:noFill/>
        </p:spPr>
        <p:txBody>
          <a:bodyPr wrap="square">
            <a:spAutoFit/>
          </a:bodyPr>
          <a:lstStyle/>
          <a:p>
            <a:r>
              <a:rPr lang="en-GB"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Authors - </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Bill </a:t>
            </a:r>
            <a:r>
              <a:rPr lang="en-GB" sz="1800" dirty="0" err="1">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Bolloten</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&amp; </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Tim Spafford</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u="sng"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NALDIC | Refugee and asylum seeker children | Supporting refugee families</a:t>
            </a:r>
            <a:endParaRPr lang="en-GB" sz="18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46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1610-13A4-42A9-BE04-D15A075F894E}"/>
              </a:ext>
            </a:extLst>
          </p:cNvPr>
          <p:cNvSpPr>
            <a:spLocks noGrp="1"/>
          </p:cNvSpPr>
          <p:nvPr>
            <p:ph type="title"/>
          </p:nvPr>
        </p:nvSpPr>
        <p:spPr/>
        <p:txBody>
          <a:bodyPr/>
          <a:lstStyle/>
          <a:p>
            <a:r>
              <a:rPr lang="en-GB" sz="3600" b="1" dirty="0">
                <a:effectLst/>
                <a:latin typeface="Calibri" panose="020F0502020204030204" pitchFamily="34" charset="0"/>
                <a:ea typeface="Calibri" panose="020F0502020204030204" pitchFamily="34" charset="0"/>
                <a:cs typeface="Times New Roman" panose="02020603050405020304" pitchFamily="18" charset="0"/>
              </a:rPr>
              <a:t>Frequently asked questions</a:t>
            </a:r>
            <a:endParaRPr lang="en-GB" dirty="0"/>
          </a:p>
        </p:txBody>
      </p:sp>
      <p:sp>
        <p:nvSpPr>
          <p:cNvPr id="5" name="TextBox 4">
            <a:extLst>
              <a:ext uri="{FF2B5EF4-FFF2-40B4-BE49-F238E27FC236}">
                <a16:creationId xmlns:a16="http://schemas.microsoft.com/office/drawing/2014/main" id="{718F75DE-6EF0-4838-8E77-129D52CD528E}"/>
              </a:ext>
            </a:extLst>
          </p:cNvPr>
          <p:cNvSpPr txBox="1"/>
          <p:nvPr/>
        </p:nvSpPr>
        <p:spPr>
          <a:xfrm>
            <a:off x="466928" y="2383583"/>
            <a:ext cx="5330757" cy="3930115"/>
          </a:xfrm>
          <a:prstGeom prst="rect">
            <a:avLst/>
          </a:prstGeom>
          <a:noFill/>
        </p:spPr>
        <p:txBody>
          <a:bodyPr wrap="square">
            <a:spAutoFit/>
          </a:bodyPr>
          <a:lstStyle/>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Aren’t family issues a big thing to take on, on top of my teaching workload?</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Schools as a whole have a collective role in responding to the wider needs of families and children. Ofsted inspections will also focus on how schools support the progress of children who are particularly disadvantaged and/or from vulnerable groups. In practice, schools will aim to work closely with a range of local services for children and families. A multi-agency approach means that schools and teachers can work in partnership with others to address the full range of needs that can affect children’s progress and achievement.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BF8C7C6-67E2-400B-B6E8-899414ED1557}"/>
              </a:ext>
            </a:extLst>
          </p:cNvPr>
          <p:cNvSpPr txBox="1"/>
          <p:nvPr/>
        </p:nvSpPr>
        <p:spPr>
          <a:xfrm>
            <a:off x="6575897" y="2433241"/>
            <a:ext cx="5330758" cy="3337388"/>
          </a:xfrm>
          <a:prstGeom prst="rect">
            <a:avLst/>
          </a:prstGeom>
          <a:noFill/>
        </p:spPr>
        <p:txBody>
          <a:bodyPr wrap="square">
            <a:spAutoFit/>
          </a:bodyPr>
          <a:lstStyle/>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What kinds of advice should schools make available to families?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r>
            <a:br>
              <a:rPr lang="en-GB" sz="1800" b="1" i="1"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Teachers and student teachers should not give advice in those areas where they lack knowledge and expertise as this may do more harm than good. Schools can find out about local services and agencies that work with families and maintain up-to-date information on them. Some schools display leaflets and posters of agencies such as the Citizens Advice Bureaux.</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B9AD89F-7B1A-490C-9B62-3299ED02D808}"/>
              </a:ext>
            </a:extLst>
          </p:cNvPr>
          <p:cNvSpPr txBox="1"/>
          <p:nvPr/>
        </p:nvSpPr>
        <p:spPr>
          <a:xfrm>
            <a:off x="5805011" y="6123080"/>
            <a:ext cx="6101644" cy="646331"/>
          </a:xfrm>
          <a:prstGeom prst="rect">
            <a:avLst/>
          </a:prstGeom>
          <a:noFill/>
        </p:spPr>
        <p:txBody>
          <a:bodyPr wrap="square">
            <a:spAutoFit/>
          </a:bodyPr>
          <a:lstStyle/>
          <a:p>
            <a:r>
              <a:rPr lang="en-GB"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Authors - </a:t>
            </a:r>
            <a:r>
              <a:rPr lang="en-GB" sz="1800" u="sng"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Bill </a:t>
            </a:r>
            <a:r>
              <a:rPr lang="en-GB" sz="1800" u="sng" dirty="0" err="1">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Bolloten</a:t>
            </a:r>
            <a:r>
              <a:rPr lang="en-GB" sz="1800" u="sng"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&amp; </a:t>
            </a:r>
            <a:r>
              <a:rPr lang="en-GB" sz="1800" u="sng"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Tim Spafford</a:t>
            </a:r>
            <a:r>
              <a:rPr lang="en-GB" sz="1800" u="sng"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u="sng"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NALDIC | Refugee and asylum seeker children | Supporting refugee families</a:t>
            </a:r>
            <a:endParaRPr lang="en-GB" sz="18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952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2534-47E8-41BD-8223-2ADD14D1DF69}"/>
              </a:ext>
            </a:extLst>
          </p:cNvPr>
          <p:cNvSpPr>
            <a:spLocks noGrp="1"/>
          </p:cNvSpPr>
          <p:nvPr>
            <p:ph type="title"/>
          </p:nvPr>
        </p:nvSpPr>
        <p:spPr>
          <a:xfrm>
            <a:off x="609600" y="973668"/>
            <a:ext cx="10927644" cy="706964"/>
          </a:xfrm>
        </p:spPr>
        <p:txBody>
          <a:bodyPr/>
          <a:lstStyle/>
          <a:p>
            <a:pPr>
              <a:lnSpc>
                <a:spcPct val="107000"/>
              </a:lnSpc>
            </a:pPr>
            <a:r>
              <a:rPr lang="en-GB" sz="3600" dirty="0">
                <a:effectLst/>
                <a:latin typeface="Arial" panose="020B0604020202020204" pitchFamily="34" charset="0"/>
                <a:ea typeface="Calibri" panose="020F0502020204030204" pitchFamily="34" charset="0"/>
                <a:cs typeface="Times New Roman" panose="02020603050405020304" pitchFamily="18" charset="0"/>
              </a:rPr>
              <a:t/>
            </a:r>
            <a:br>
              <a:rPr lang="en-GB" sz="3600" dirty="0">
                <a:effectLst/>
                <a:latin typeface="Arial" panose="020B0604020202020204" pitchFamily="34" charset="0"/>
                <a:ea typeface="Calibri" panose="020F0502020204030204" pitchFamily="34" charset="0"/>
                <a:cs typeface="Times New Roman" panose="02020603050405020304" pitchFamily="18" charset="0"/>
              </a:rPr>
            </a:br>
            <a:r>
              <a:rPr lang="en-GB"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r>
            <a:br>
              <a:rPr lang="en-GB" sz="3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3200" b="1" u="sng" dirty="0">
                <a:latin typeface="Calibri" panose="020F0502020204030204" pitchFamily="34" charset="0"/>
                <a:ea typeface="Calibri" panose="020F0502020204030204" pitchFamily="34" charset="0"/>
                <a:cs typeface="Times New Roman" panose="02020603050405020304" pitchFamily="18" charset="0"/>
              </a:rPr>
              <a:t>Best Practice for Supporting Refugee Families and Children* -  </a:t>
            </a:r>
            <a:br>
              <a:rPr lang="en-GB" sz="3200" b="1" u="sng" dirty="0">
                <a:latin typeface="Calibri" panose="020F0502020204030204" pitchFamily="34" charset="0"/>
                <a:ea typeface="Calibri" panose="020F0502020204030204" pitchFamily="34" charset="0"/>
                <a:cs typeface="Times New Roman" panose="02020603050405020304" pitchFamily="18" charset="0"/>
              </a:rPr>
            </a:br>
            <a:r>
              <a:rPr lang="en-GB" sz="3200" b="1" u="sng" dirty="0">
                <a:latin typeface="Calibri" panose="020F0502020204030204" pitchFamily="34" charset="0"/>
                <a:ea typeface="Calibri" panose="020F0502020204030204" pitchFamily="34" charset="0"/>
                <a:cs typeface="Times New Roman" panose="02020603050405020304" pitchFamily="18" charset="0"/>
              </a:rPr>
              <a:t>Supporting Refugee Families</a:t>
            </a:r>
            <a:br>
              <a:rPr lang="en-GB" sz="3200" b="1" u="sng" dirty="0">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Arial" panose="020B0604020202020204" pitchFamily="34" charset="0"/>
                <a:ea typeface="Calibri" panose="020F0502020204030204" pitchFamily="34" charset="0"/>
                <a:cs typeface="Times New Roman" panose="02020603050405020304" pitchFamily="18" charset="0"/>
              </a:rPr>
              <a:t/>
            </a:r>
            <a:br>
              <a:rPr lang="en-GB" sz="3600" dirty="0">
                <a:effectLst/>
                <a:latin typeface="Arial" panose="020B0604020202020204" pitchFamily="34" charset="0"/>
                <a:ea typeface="Calibri" panose="020F0502020204030204" pitchFamily="34" charset="0"/>
                <a:cs typeface="Times New Roman" panose="02020603050405020304" pitchFamily="18" charset="0"/>
              </a:rPr>
            </a:br>
            <a:r>
              <a:rPr lang="en-GB"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dirty="0">
                <a:effectLst/>
                <a:latin typeface="Arial" panose="020B0604020202020204" pitchFamily="34" charset="0"/>
                <a:ea typeface="Calibri" panose="020F0502020204030204" pitchFamily="34" charset="0"/>
                <a:cs typeface="Times New Roman" panose="02020603050405020304" pitchFamily="18" charset="0"/>
              </a:rPr>
              <a:t/>
            </a:r>
            <a:br>
              <a:rPr lang="en-GB" sz="3600" dirty="0">
                <a:effectLst/>
                <a:latin typeface="Arial" panose="020B0604020202020204" pitchFamily="34" charset="0"/>
                <a:ea typeface="Calibri" panose="020F0502020204030204" pitchFamily="34" charset="0"/>
                <a:cs typeface="Times New Roman" panose="02020603050405020304" pitchFamily="18" charset="0"/>
              </a:rPr>
            </a:b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8BB1AF6-D618-48A2-9E0F-90436632C325}"/>
              </a:ext>
            </a:extLst>
          </p:cNvPr>
          <p:cNvSpPr txBox="1"/>
          <p:nvPr/>
        </p:nvSpPr>
        <p:spPr>
          <a:xfrm>
            <a:off x="280178" y="2254103"/>
            <a:ext cx="11631643" cy="4061946"/>
          </a:xfrm>
          <a:prstGeom prst="rect">
            <a:avLst/>
          </a:prstGeom>
          <a:noFill/>
        </p:spPr>
        <p:txBody>
          <a:bodyPr wrap="square">
            <a:spAutoFit/>
          </a:bodyPr>
          <a:lstStyle/>
          <a:p>
            <a:pPr>
              <a:lnSpc>
                <a:spcPct val="107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Introduction</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u="sng" dirty="0">
                <a:effectLst/>
                <a:latin typeface="Calibri" panose="020F0502020204030204" pitchFamily="34" charset="0"/>
                <a:ea typeface="Calibri" panose="020F0502020204030204" pitchFamily="34" charset="0"/>
                <a:cs typeface="Times New Roman" panose="02020603050405020304" pitchFamily="18" charset="0"/>
              </a:rPr>
              <a:t>Good practice</a:t>
            </a:r>
            <a:endParaRPr lang="en-GB" sz="2800" u="sng"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Avoid generalisations about children’s experiences and needs</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Identify current factors that may be affecting wellbeing</a:t>
            </a: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Focus on resilience and positive coping behaviours</a:t>
            </a:r>
          </a:p>
          <a:p>
            <a:pPr marL="457200" indent="-457200">
              <a:lnSpc>
                <a:spcPct val="107000"/>
              </a:lnSpc>
              <a:buFont typeface="Wingdings" panose="05000000000000000000" pitchFamily="2" charset="2"/>
              <a:buChar char="Ø"/>
            </a:pPr>
            <a:r>
              <a:rPr lang="en-GB" sz="2800" dirty="0">
                <a:effectLst/>
                <a:latin typeface="Calibri" panose="020F0502020204030204" pitchFamily="34" charset="0"/>
                <a:ea typeface="Calibri" panose="020F0502020204030204" pitchFamily="34" charset="0"/>
                <a:cs typeface="Times New Roman" panose="02020603050405020304" pitchFamily="18" charset="0"/>
              </a:rPr>
              <a:t>Help children make friendships</a:t>
            </a:r>
          </a:p>
          <a:p>
            <a:pPr marL="457200" indent="-457200">
              <a:lnSpc>
                <a:spcPct val="107000"/>
              </a:lnSpc>
              <a:buFont typeface="Wingdings" panose="05000000000000000000" pitchFamily="2" charset="2"/>
              <a:buChar char="Ø"/>
            </a:pPr>
            <a:r>
              <a:rPr lang="en-GB" sz="2800" dirty="0">
                <a:latin typeface="Calibri" panose="020F0502020204030204" pitchFamily="34" charset="0"/>
                <a:ea typeface="Calibri" panose="020F0502020204030204" pitchFamily="34" charset="0"/>
                <a:cs typeface="Times New Roman" panose="02020603050405020304" pitchFamily="18" charset="0"/>
              </a:rPr>
              <a:t>Listen to parents </a:t>
            </a:r>
          </a:p>
          <a:p>
            <a:pPr>
              <a:lnSpc>
                <a:spcPct val="107000"/>
              </a:lnSpc>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Authors</a:t>
            </a:r>
            <a:r>
              <a:rPr lang="en-GB"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en-GB"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Bill </a:t>
            </a:r>
            <a:r>
              <a:rPr lang="en-GB" u="sng"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Bolloten</a:t>
            </a:r>
            <a:r>
              <a:rPr lang="en-GB"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&amp; </a:t>
            </a:r>
            <a:r>
              <a:rPr lang="en-GB"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Tim Spafford</a:t>
            </a:r>
            <a:r>
              <a:rPr lang="en-GB"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GB" u="sng"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NALDIC | Refugee and asylum seeker children | Supporting refugee families</a:t>
            </a:r>
            <a:endParaRPr lang="en-GB" dirty="0">
              <a:solidFill>
                <a:srgbClr val="00B0F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324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pPr>
              <a:lnSpc>
                <a:spcPct val="107000"/>
              </a:lnSpc>
            </a:pPr>
            <a:r>
              <a:rPr lang="en-GB" sz="3600" b="1" dirty="0">
                <a:effectLst/>
                <a:latin typeface="Calibri" panose="020F0502020204030204" pitchFamily="34" charset="0"/>
                <a:ea typeface="Calibri" panose="020F0502020204030204" pitchFamily="34" charset="0"/>
                <a:cs typeface="Times New Roman" panose="02020603050405020304" pitchFamily="18" charset="0"/>
              </a:rPr>
              <a:t>Frequently asked questions</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F2E096-9273-4C06-B63E-9741FBE68284}"/>
              </a:ext>
            </a:extLst>
          </p:cNvPr>
          <p:cNvSpPr txBox="1"/>
          <p:nvPr/>
        </p:nvSpPr>
        <p:spPr>
          <a:xfrm>
            <a:off x="361245" y="1990947"/>
            <a:ext cx="4849879" cy="4613052"/>
          </a:xfrm>
          <a:prstGeom prst="rect">
            <a:avLst/>
          </a:prstGeom>
          <a:noFill/>
        </p:spPr>
        <p:txBody>
          <a:bodyPr wrap="square">
            <a:spAutoFit/>
          </a:bodyPr>
          <a:lstStyle/>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Are all refugee children ‘traumatised’ by their experiences?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important to remember that both past experiences and the present will influence how a child copes with their situation. When refugee children have had challenging experiences, it may be tempting to assume that all their difficulties are because they have been ‘traumatised’ by their past experiences. This can lead to ignoring other aspects of their lives such as poor housing, financial problems, tensions at home and lack of progress in learning English. After settling into school and having time to adjust, most refugee children make good progress.</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0C3D518-CBDE-4513-B9CE-7A5714A5DE8C}"/>
              </a:ext>
            </a:extLst>
          </p:cNvPr>
          <p:cNvSpPr txBox="1"/>
          <p:nvPr/>
        </p:nvSpPr>
        <p:spPr>
          <a:xfrm>
            <a:off x="5729111" y="2259095"/>
            <a:ext cx="6101644" cy="3712727"/>
          </a:xfrm>
          <a:prstGeom prst="rect">
            <a:avLst/>
          </a:prstGeom>
          <a:noFill/>
        </p:spPr>
        <p:txBody>
          <a:bodyPr wrap="square">
            <a:spAutoFit/>
          </a:bodyPr>
          <a:lstStyle/>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Do refugee children need specialist help to enable them to cope?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most important sources of support for refugee children are their teachers and their peers. Showing an interest in their lives and experiences, and providing consistent care and support is usually more important and necessary than referrals to outside help. A child who is making steady progress in learning, in understanding and speaking English and in mixing with other children and who does not show persistent behavioural or emotional difficulties that interfere with learning or relations with others, should not give rise to concern. However, some children may well need specialist support.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D16D726-F4FF-4B5A-9938-ADB9397A7490}"/>
              </a:ext>
            </a:extLst>
          </p:cNvPr>
          <p:cNvSpPr txBox="1"/>
          <p:nvPr/>
        </p:nvSpPr>
        <p:spPr>
          <a:xfrm>
            <a:off x="5827889" y="6077735"/>
            <a:ext cx="6101644" cy="646331"/>
          </a:xfrm>
          <a:prstGeom prst="rect">
            <a:avLst/>
          </a:prstGeom>
          <a:noFill/>
        </p:spPr>
        <p:txBody>
          <a:bodyPr wrap="square">
            <a:spAutoFit/>
          </a:bodyPr>
          <a:lstStyle/>
          <a:p>
            <a:r>
              <a:rPr lang="en-GB"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Authors - </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Bill </a:t>
            </a:r>
            <a:r>
              <a:rPr lang="en-GB" sz="1800" dirty="0" err="1">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Bolloten</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&amp; </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Tim Spafford</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u="sng"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NALDIC | Refugee and asylum seeker children | Supporting refugee families</a:t>
            </a:r>
            <a:endParaRPr lang="en-GB" sz="18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88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pPr>
              <a:lnSpc>
                <a:spcPct val="107000"/>
              </a:lnSpc>
            </a:pPr>
            <a:r>
              <a:rPr lang="en-GB" sz="3600" b="1" dirty="0">
                <a:effectLst/>
                <a:latin typeface="Calibri" panose="020F0502020204030204" pitchFamily="34" charset="0"/>
                <a:ea typeface="Calibri" panose="020F0502020204030204" pitchFamily="34" charset="0"/>
                <a:cs typeface="Times New Roman" panose="02020603050405020304" pitchFamily="18" charset="0"/>
              </a:rPr>
              <a:t>Frequently asked questions</a:t>
            </a:r>
            <a:endParaRPr lang="en-GB" sz="3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0C3D518-CBDE-4513-B9CE-7A5714A5DE8C}"/>
              </a:ext>
            </a:extLst>
          </p:cNvPr>
          <p:cNvSpPr txBox="1"/>
          <p:nvPr/>
        </p:nvSpPr>
        <p:spPr>
          <a:xfrm>
            <a:off x="801511" y="2755806"/>
            <a:ext cx="10848622" cy="2744662"/>
          </a:xfrm>
          <a:prstGeom prst="rect">
            <a:avLst/>
          </a:prstGeom>
          <a:noFill/>
        </p:spPr>
        <p:txBody>
          <a:bodyPr wrap="square">
            <a:spAutoFit/>
          </a:bodyPr>
          <a:lstStyle/>
          <a:p>
            <a:pPr>
              <a:lnSpc>
                <a:spcPct val="107000"/>
              </a:lnSpc>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How can I tell if a child is not coping and may need help?</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Difficult experiences from both the past and the present can lead to emotional or behavioural problems for some children. For example, some children may be nervous, jumpy and fearful. They may be afraid of loud sounds or dislike being alone. Some children may appear withdrawn and sad. They may cry easily and may not seem interested in playing with other children. Some children become very worried or anxious. Other children may become irritable and lose their temper quickly. They may have problems sleeping and suffer from nightmares. Some children may look tired and have trouble concentrating. If a child appears to fit any of the above descriptions, it is possible that the child may be experiencing emotional distress. However, it should be remembered that these behaviours might also be normal reactions to difficult experiences.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D16D726-F4FF-4B5A-9938-ADB9397A7490}"/>
              </a:ext>
            </a:extLst>
          </p:cNvPr>
          <p:cNvSpPr txBox="1"/>
          <p:nvPr/>
        </p:nvSpPr>
        <p:spPr>
          <a:xfrm>
            <a:off x="5827889" y="6077735"/>
            <a:ext cx="6101644" cy="646331"/>
          </a:xfrm>
          <a:prstGeom prst="rect">
            <a:avLst/>
          </a:prstGeom>
          <a:noFill/>
        </p:spPr>
        <p:txBody>
          <a:bodyPr wrap="square">
            <a:spAutoFit/>
          </a:bodyPr>
          <a:lstStyle/>
          <a:p>
            <a:r>
              <a:rPr lang="en-GB"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Authors - </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Bill </a:t>
            </a:r>
            <a:r>
              <a:rPr lang="en-GB" sz="1800" dirty="0" err="1">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Bolloten</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&amp; </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Tim Spafford</a:t>
            </a:r>
            <a:r>
              <a:rPr lang="en-GB"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u="sng"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NALDIC | Refugee and asylum seeker children | Supporting refugee families</a:t>
            </a:r>
            <a:endParaRPr lang="en-GB" sz="18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1832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9B3EA6-E2E1-4B68-B700-9432F9FC79DA}">
  <ds:schemaRefs>
    <ds:schemaRef ds:uri="http://schemas.microsoft.com/sharepoint/v3/contenttype/forms"/>
  </ds:schemaRefs>
</ds:datastoreItem>
</file>

<file path=customXml/itemProps2.xml><?xml version="1.0" encoding="utf-8"?>
<ds:datastoreItem xmlns:ds="http://schemas.openxmlformats.org/officeDocument/2006/customXml" ds:itemID="{BC8413E5-0484-489B-B293-D8720B6027F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30e9df3-be65-4c73-a93b-d1236ebd677e"/>
    <ds:schemaRef ds:uri="http://purl.org/dc/terms/"/>
    <ds:schemaRef ds:uri="http://schemas.openxmlformats.org/package/2006/metadata/core-properties"/>
    <ds:schemaRef ds:uri="16c05727-aa75-4e4a-9b5f-8a80a1165891"/>
    <ds:schemaRef ds:uri="71af3243-3dd4-4a8d-8c0d-dd76da1f02a5"/>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BEDC914-E79E-4731-88EB-C290A6D4D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1616</TotalTime>
  <Words>2991</Words>
  <Application>Microsoft Office PowerPoint</Application>
  <PresentationFormat>Widescreen</PresentationFormat>
  <Paragraphs>196</Paragraphs>
  <Slides>31</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Arabic Typesetting</vt:lpstr>
      <vt:lpstr>Arial</vt:lpstr>
      <vt:lpstr>Calibri</vt:lpstr>
      <vt:lpstr>Century Gothic</vt:lpstr>
      <vt:lpstr>Symbol</vt:lpstr>
      <vt:lpstr>Times New Roman</vt:lpstr>
      <vt:lpstr>Wingdings</vt:lpstr>
      <vt:lpstr>Wingdings 3</vt:lpstr>
      <vt:lpstr>Ion Boardroom</vt:lpstr>
      <vt:lpstr>Refugees and Asylum Seekers in Essex Schools</vt:lpstr>
      <vt:lpstr>   When supporting adults 1. Show respect for clients and make sure clear information is given about meetings.  2. Always use professional interpreters. 3. Maintain good contacts with other services to avoid duplication of services. 4. Ensure professional boundaries are kept between you and the client, and make sure you have regular supervision to reflect on your work and avoid vicarious traumatisation.   When supporting children, young people and unaccompanied minors 5. Children must never be asked to be an interpreter, especially when their parents are being examined or seen by a psychologist. 6. When assessing children, interview them separately, as they may not want to upset their parents. 7. For unaccompanied minors, be aware that turning 18 is a crucial age – both in terms of whether they have leave to remain, and the support they receive from social services if they stay.    When supporting families 8. Assess families not just in terms of their needs, but also their strengths and abilities. 9. Signpost sources of support for securing appropriate, sound and reliable legal representation. 10. Be sensitive as to which is the appropriate community for these families, rather than what is assumed to be. </vt:lpstr>
      <vt:lpstr>   When supporting nurseries, schools and colleges 11. Swift access to education and well-planned school-based assessments help these children integrate successfully. 12. Assess such children in their home language and correct dialect. 13. Don’t automatically place children in lower-attaining groups if English is not their first language; assess them on their previous schooling, ability and needs. 14. Engage the community and whole school so that these children and young people can be quickly integrated.   Intersectionality 15. Refugees should not be seen as a homogenous group but offered specialist support if needed on terms of race, gender or sexuality.      Reference  Guidelines for Psychologists Working With Refugees and Asylum Seekers     </vt:lpstr>
      <vt:lpstr>   Best Practice for Supporting Refugee Families and Children* -   What can schools and settings do?    </vt:lpstr>
      <vt:lpstr>Frequently asked questions</vt:lpstr>
      <vt:lpstr>Frequently asked questions</vt:lpstr>
      <vt:lpstr>   Best Practice for Supporting Refugee Families and Children* -   Supporting Refugee Families    </vt:lpstr>
      <vt:lpstr>Frequently asked questions</vt:lpstr>
      <vt:lpstr>Frequently asked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Basic Mental Health Care Principles for Working with Refugee Children*  </vt:lpstr>
      <vt:lpstr>Three Basic Mental Health Care Principles for Working with Refugee Children*  </vt:lpstr>
      <vt:lpstr>Three Basic Mental Health Care Principles for Working with Refugee Children*  </vt:lpstr>
      <vt:lpstr>Useful websites for working with refugees </vt:lpstr>
      <vt:lpstr>Useful websites for working with refugees cont’d</vt:lpstr>
      <vt:lpstr>Other helpful resources and advice: </vt:lpstr>
      <vt:lpstr>DfE Guidance – Ukrainian Refugees</vt:lpstr>
      <vt:lpstr>PowerPoint Presentation</vt:lpstr>
      <vt:lpstr>PowerPoint Presentation</vt:lpstr>
      <vt:lpstr>PowerPoint Presentation</vt:lpstr>
      <vt:lpstr>[Type Main Point #3 Here]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Refugees and Asylum Seekers in Essex Schools</dc:title>
  <dc:creator>Sarah Letchford - SEND Inclusion Partner</dc:creator>
  <cp:lastModifiedBy>Pam Langmead</cp:lastModifiedBy>
  <cp:revision>6</cp:revision>
  <dcterms:created xsi:type="dcterms:W3CDTF">2022-11-09T17:24:18Z</dcterms:created>
  <dcterms:modified xsi:type="dcterms:W3CDTF">2023-01-23T06:53:16Z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39d8be9e-c8d9-4b9c-bd40-2c27cc7ea2e6_Enabled">
    <vt:lpwstr>true</vt:lpwstr>
  </property>
  <property fmtid="{D5CDD505-2E9C-101B-9397-08002B2CF9AE}" pid="4" name="MSIP_Label_39d8be9e-c8d9-4b9c-bd40-2c27cc7ea2e6_SetDate">
    <vt:lpwstr>2022-11-09T17:24:19Z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5443bc96-d413-4417-818b-c207f9213c32</vt:lpwstr>
  </property>
  <property fmtid="{D5CDD505-2E9C-101B-9397-08002B2CF9AE}" pid="9" name="MSIP_Label_39d8be9e-c8d9-4b9c-bd40-2c27cc7ea2e6_ContentBits">
    <vt:lpwstr>0</vt:lpwstr>
  </property>
</Properties>
</file>