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285" r:id="rId2"/>
    <p:sldId id="287" r:id="rId3"/>
    <p:sldId id="288" r:id="rId4"/>
    <p:sldId id="290" r:id="rId5"/>
    <p:sldId id="300" r:id="rId6"/>
    <p:sldId id="309" r:id="rId7"/>
    <p:sldId id="302" r:id="rId8"/>
    <p:sldId id="289" r:id="rId9"/>
    <p:sldId id="266" r:id="rId10"/>
    <p:sldId id="272" r:id="rId11"/>
    <p:sldId id="308" r:id="rId12"/>
    <p:sldId id="284" r:id="rId13"/>
    <p:sldId id="291" r:id="rId14"/>
    <p:sldId id="295" r:id="rId15"/>
    <p:sldId id="304" r:id="rId16"/>
    <p:sldId id="305" r:id="rId17"/>
    <p:sldId id="307" r:id="rId18"/>
    <p:sldId id="286" r:id="rId19"/>
    <p:sldId id="276" r:id="rId20"/>
    <p:sldId id="273" r:id="rId21"/>
    <p:sldId id="274" r:id="rId22"/>
    <p:sldId id="275" r:id="rId23"/>
    <p:sldId id="277" r:id="rId24"/>
    <p:sldId id="278" r:id="rId25"/>
  </p:sldIdLst>
  <p:sldSz cx="9144000" cy="6858000" type="screen4x3"/>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682560"/>
    <a:srgbClr val="0033A0"/>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0639" autoAdjust="0"/>
  </p:normalViewPr>
  <p:slideViewPr>
    <p:cSldViewPr>
      <p:cViewPr varScale="1">
        <p:scale>
          <a:sx n="80" d="100"/>
          <a:sy n="80" d="100"/>
        </p:scale>
        <p:origin x="9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0"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219438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187A33-950D-43E6-953E-CC0639AAF285}" type="slidenum">
              <a:rPr lang="en-GB" smtClean="0"/>
              <a:pPr>
                <a:defRPr/>
              </a:pPr>
              <a:t>11</a:t>
            </a:fld>
            <a:endParaRPr lang="en-GB" dirty="0"/>
          </a:p>
        </p:txBody>
      </p:sp>
    </p:spTree>
    <p:extLst>
      <p:ext uri="{BB962C8B-B14F-4D97-AF65-F5344CB8AC3E}">
        <p14:creationId xmlns:p14="http://schemas.microsoft.com/office/powerpoint/2010/main" val="129693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167799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13</a:t>
            </a:fld>
            <a:endParaRPr lang="en-US"/>
          </a:p>
        </p:txBody>
      </p:sp>
    </p:spTree>
    <p:extLst>
      <p:ext uri="{BB962C8B-B14F-4D97-AF65-F5344CB8AC3E}">
        <p14:creationId xmlns:p14="http://schemas.microsoft.com/office/powerpoint/2010/main" val="300123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8871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1432598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204827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318241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8092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62510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377378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11147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21</a:t>
            </a:fld>
            <a:endParaRPr lang="en-US"/>
          </a:p>
        </p:txBody>
      </p:sp>
    </p:spTree>
    <p:extLst>
      <p:ext uri="{BB962C8B-B14F-4D97-AF65-F5344CB8AC3E}">
        <p14:creationId xmlns:p14="http://schemas.microsoft.com/office/powerpoint/2010/main" val="129369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22</a:t>
            </a:fld>
            <a:endParaRPr lang="en-US"/>
          </a:p>
        </p:txBody>
      </p:sp>
    </p:spTree>
    <p:extLst>
      <p:ext uri="{BB962C8B-B14F-4D97-AF65-F5344CB8AC3E}">
        <p14:creationId xmlns:p14="http://schemas.microsoft.com/office/powerpoint/2010/main" val="120493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23</a:t>
            </a:fld>
            <a:endParaRPr lang="en-US"/>
          </a:p>
        </p:txBody>
      </p:sp>
    </p:spTree>
    <p:extLst>
      <p:ext uri="{BB962C8B-B14F-4D97-AF65-F5344CB8AC3E}">
        <p14:creationId xmlns:p14="http://schemas.microsoft.com/office/powerpoint/2010/main" val="279096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24</a:t>
            </a:fld>
            <a:endParaRPr lang="en-US"/>
          </a:p>
        </p:txBody>
      </p:sp>
    </p:spTree>
    <p:extLst>
      <p:ext uri="{BB962C8B-B14F-4D97-AF65-F5344CB8AC3E}">
        <p14:creationId xmlns:p14="http://schemas.microsoft.com/office/powerpoint/2010/main" val="125680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139201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422385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9659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56746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8</a:t>
            </a:fld>
            <a:endParaRPr lang="en-US"/>
          </a:p>
        </p:txBody>
      </p:sp>
    </p:spTree>
    <p:extLst>
      <p:ext uri="{BB962C8B-B14F-4D97-AF65-F5344CB8AC3E}">
        <p14:creationId xmlns:p14="http://schemas.microsoft.com/office/powerpoint/2010/main" val="180362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187A33-950D-43E6-953E-CC0639AAF285}" type="slidenum">
              <a:rPr lang="en-GB" smtClean="0"/>
              <a:pPr>
                <a:defRPr/>
              </a:pPr>
              <a:t>9</a:t>
            </a:fld>
            <a:endParaRPr lang="en-GB" dirty="0"/>
          </a:p>
        </p:txBody>
      </p:sp>
    </p:spTree>
    <p:extLst>
      <p:ext uri="{BB962C8B-B14F-4D97-AF65-F5344CB8AC3E}">
        <p14:creationId xmlns:p14="http://schemas.microsoft.com/office/powerpoint/2010/main" val="358725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1A187A33-950D-43E6-953E-CC0639AAF285}" type="slidenum">
              <a:rPr lang="en-GB" smtClean="0"/>
              <a:pPr>
                <a:defRPr/>
              </a:pPr>
              <a:t>10</a:t>
            </a:fld>
            <a:endParaRPr lang="en-GB" dirty="0"/>
          </a:p>
        </p:txBody>
      </p:sp>
    </p:spTree>
    <p:extLst>
      <p:ext uri="{BB962C8B-B14F-4D97-AF65-F5344CB8AC3E}">
        <p14:creationId xmlns:p14="http://schemas.microsoft.com/office/powerpoint/2010/main" val="1760277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752600"/>
            <a:ext cx="7772400" cy="1143000"/>
          </a:xfrm>
          <a:prstGeom prst="rect">
            <a:avLst/>
          </a:prstGeo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a:prstGeom prst="rect">
            <a:avLst/>
          </a:prstGeo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119062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481" y="332656"/>
            <a:ext cx="8208144" cy="648072"/>
          </a:xfrm>
        </p:spPr>
        <p:txBody>
          <a:bodyPr/>
          <a:lstStyle/>
          <a:p>
            <a:r>
              <a:rPr lang="en-GB" dirty="0" smtClean="0"/>
              <a:t>Primary Improvement </a:t>
            </a:r>
            <a:r>
              <a:rPr lang="en-GB" dirty="0"/>
              <a:t/>
            </a:r>
            <a:br>
              <a:rPr lang="en-GB" dirty="0"/>
            </a:br>
            <a:r>
              <a:rPr lang="en-GB" dirty="0" smtClean="0"/>
              <a:t/>
            </a:r>
            <a:br>
              <a:rPr lang="en-GB" dirty="0" smtClean="0"/>
            </a:br>
            <a:r>
              <a:rPr lang="en-GB" dirty="0" smtClean="0"/>
              <a:t/>
            </a:r>
            <a:br>
              <a:rPr lang="en-GB" dirty="0" smtClean="0"/>
            </a:br>
            <a:r>
              <a:rPr lang="en-GB" sz="2400" dirty="0" smtClean="0"/>
              <a:t>This </a:t>
            </a:r>
            <a:r>
              <a:rPr lang="en-GB" sz="2400" dirty="0"/>
              <a:t>session to include updates on</a:t>
            </a:r>
            <a:r>
              <a:rPr lang="en-GB" sz="2400" dirty="0" smtClean="0"/>
              <a:t>:</a:t>
            </a:r>
            <a:br>
              <a:rPr lang="en-GB" sz="2400" dirty="0" smtClean="0"/>
            </a:br>
            <a:r>
              <a:rPr lang="en-GB" sz="2400" dirty="0">
                <a:solidFill>
                  <a:srgbClr val="0070C0"/>
                </a:solidFill>
              </a:rPr>
              <a:t/>
            </a:r>
            <a:br>
              <a:rPr lang="en-GB" sz="2400" dirty="0">
                <a:solidFill>
                  <a:srgbClr val="0070C0"/>
                </a:solidFill>
              </a:rPr>
            </a:br>
            <a:r>
              <a:rPr lang="en-GB" sz="2400" dirty="0" smtClean="0">
                <a:solidFill>
                  <a:srgbClr val="0070C0"/>
                </a:solidFill>
              </a:rPr>
              <a:t>- Statutory assessment</a:t>
            </a:r>
            <a:br>
              <a:rPr lang="en-GB" sz="2400" dirty="0" smtClean="0">
                <a:solidFill>
                  <a:srgbClr val="0070C0"/>
                </a:solidFill>
              </a:rPr>
            </a:br>
            <a:r>
              <a:rPr lang="en-GB" sz="2400" dirty="0" smtClean="0">
                <a:solidFill>
                  <a:srgbClr val="0070C0"/>
                </a:solidFill>
              </a:rPr>
              <a:t/>
            </a:r>
            <a:br>
              <a:rPr lang="en-GB" sz="2400" dirty="0" smtClean="0">
                <a:solidFill>
                  <a:srgbClr val="0070C0"/>
                </a:solidFill>
              </a:rPr>
            </a:br>
            <a:r>
              <a:rPr lang="en-GB" sz="2400" dirty="0" smtClean="0">
                <a:solidFill>
                  <a:srgbClr val="0070C0"/>
                </a:solidFill>
              </a:rPr>
              <a:t>- Support </a:t>
            </a:r>
            <a:r>
              <a:rPr lang="en-GB" sz="2400" dirty="0">
                <a:solidFill>
                  <a:srgbClr val="0070C0"/>
                </a:solidFill>
              </a:rPr>
              <a:t>for </a:t>
            </a:r>
            <a:r>
              <a:rPr lang="en-GB" sz="2400" dirty="0" smtClean="0">
                <a:solidFill>
                  <a:srgbClr val="0070C0"/>
                </a:solidFill>
              </a:rPr>
              <a:t>the review </a:t>
            </a:r>
            <a:r>
              <a:rPr lang="en-GB" sz="2400" dirty="0">
                <a:solidFill>
                  <a:srgbClr val="0070C0"/>
                </a:solidFill>
              </a:rPr>
              <a:t>of </a:t>
            </a:r>
            <a:r>
              <a:rPr lang="en-GB" sz="2400" dirty="0" smtClean="0">
                <a:solidFill>
                  <a:srgbClr val="0070C0"/>
                </a:solidFill>
              </a:rPr>
              <a:t>safeguarding</a:t>
            </a:r>
            <a:br>
              <a:rPr lang="en-GB" sz="2400" dirty="0" smtClean="0">
                <a:solidFill>
                  <a:srgbClr val="0070C0"/>
                </a:solidFill>
              </a:rPr>
            </a:br>
            <a:r>
              <a:rPr lang="en-GB" sz="2400" dirty="0">
                <a:solidFill>
                  <a:srgbClr val="0070C0"/>
                </a:solidFill>
              </a:rPr>
              <a:t/>
            </a:r>
            <a:br>
              <a:rPr lang="en-GB" sz="2400" dirty="0">
                <a:solidFill>
                  <a:srgbClr val="0070C0"/>
                </a:solidFill>
              </a:rPr>
            </a:br>
            <a:r>
              <a:rPr lang="en-GB" sz="2400" dirty="0" smtClean="0">
                <a:solidFill>
                  <a:srgbClr val="0070C0"/>
                </a:solidFill>
              </a:rPr>
              <a:t>- Update </a:t>
            </a:r>
            <a:r>
              <a:rPr lang="en-GB" sz="2400" dirty="0">
                <a:solidFill>
                  <a:srgbClr val="0070C0"/>
                </a:solidFill>
              </a:rPr>
              <a:t>on data tools (Analyse School Performance </a:t>
            </a:r>
            <a:r>
              <a:rPr lang="en-GB" sz="2400" dirty="0" smtClean="0">
                <a:solidFill>
                  <a:srgbClr val="0070C0"/>
                </a:solidFill>
              </a:rPr>
              <a:t>  and </a:t>
            </a:r>
            <a:r>
              <a:rPr lang="en-GB" sz="2400" dirty="0" err="1">
                <a:solidFill>
                  <a:srgbClr val="0070C0"/>
                </a:solidFill>
              </a:rPr>
              <a:t>FFTAspire</a:t>
            </a:r>
            <a:r>
              <a:rPr lang="en-GB" sz="2400" dirty="0">
                <a:solidFill>
                  <a:srgbClr val="0070C0"/>
                </a:solidFill>
              </a:rPr>
              <a:t>) </a:t>
            </a:r>
            <a:r>
              <a:rPr lang="en-GB" sz="2400" dirty="0" smtClean="0">
                <a:solidFill>
                  <a:srgbClr val="0070C0"/>
                </a:solidFill>
              </a:rPr>
              <a:t/>
            </a:r>
            <a:br>
              <a:rPr lang="en-GB" sz="2400" dirty="0" smtClean="0">
                <a:solidFill>
                  <a:srgbClr val="0070C0"/>
                </a:solidFill>
              </a:rPr>
            </a:br>
            <a:r>
              <a:rPr lang="en-GB" sz="2400" dirty="0">
                <a:solidFill>
                  <a:srgbClr val="0070C0"/>
                </a:solidFill>
              </a:rPr>
              <a:t/>
            </a:r>
            <a:br>
              <a:rPr lang="en-GB" sz="2400" dirty="0">
                <a:solidFill>
                  <a:srgbClr val="0070C0"/>
                </a:solidFill>
              </a:rPr>
            </a:br>
            <a:r>
              <a:rPr lang="en-GB" sz="2400" dirty="0" smtClean="0">
                <a:solidFill>
                  <a:srgbClr val="0070C0"/>
                </a:solidFill>
              </a:rPr>
              <a:t>- Support </a:t>
            </a:r>
            <a:r>
              <a:rPr lang="en-GB" sz="2400" dirty="0">
                <a:solidFill>
                  <a:srgbClr val="0070C0"/>
                </a:solidFill>
              </a:rPr>
              <a:t>for School Led Improvement Partnerships</a:t>
            </a:r>
            <a:r>
              <a:rPr lang="en-GB" dirty="0">
                <a:solidFill>
                  <a:srgbClr val="002060"/>
                </a:solidFill>
              </a:rPr>
              <a:t/>
            </a:r>
            <a:br>
              <a:rPr lang="en-GB" dirty="0">
                <a:solidFill>
                  <a:srgbClr val="002060"/>
                </a:solidFill>
              </a:rPr>
            </a:br>
            <a:r>
              <a:rPr lang="en-GB" dirty="0">
                <a:solidFill>
                  <a:srgbClr val="002060"/>
                </a:solidFill>
              </a:rPr>
              <a:t/>
            </a:r>
            <a:br>
              <a:rPr lang="en-GB" dirty="0">
                <a:solidFill>
                  <a:srgbClr val="002060"/>
                </a:solidFill>
              </a:rPr>
            </a:br>
            <a:r>
              <a:rPr lang="en-GB" dirty="0" smtClean="0"/>
              <a:t/>
            </a:r>
            <a:br>
              <a:rPr lang="en-GB" dirty="0" smtClean="0"/>
            </a:br>
            <a:r>
              <a:rPr lang="en-GB" dirty="0" smtClean="0"/>
              <a:t/>
            </a:r>
            <a:br>
              <a:rPr lang="en-GB" dirty="0" smtClean="0"/>
            </a:br>
            <a:endParaRPr lang="en-GB" dirty="0"/>
          </a:p>
        </p:txBody>
      </p:sp>
      <p:pic>
        <p:nvPicPr>
          <p:cNvPr id="1026"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814170"/>
            <a:ext cx="2160240" cy="104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7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2" y="107019"/>
            <a:ext cx="7286171" cy="523220"/>
          </a:xfrm>
          <a:prstGeom prst="rect">
            <a:avLst/>
          </a:prstGeom>
          <a:noFill/>
        </p:spPr>
        <p:txBody>
          <a:bodyPr wrap="square" rtlCol="0">
            <a:spAutoFit/>
          </a:bodyPr>
          <a:lstStyle/>
          <a:p>
            <a:r>
              <a:rPr lang="en-GB" sz="2800" b="1" dirty="0" smtClean="0">
                <a:solidFill>
                  <a:srgbClr val="0070C0"/>
                </a:solidFill>
                <a:latin typeface="+mn-lt"/>
              </a:rPr>
              <a:t>Current differences with ROL and ASP</a:t>
            </a:r>
            <a:endParaRPr lang="en-GB" sz="2800" b="1" dirty="0">
              <a:solidFill>
                <a:srgbClr val="0070C0"/>
              </a:solidFill>
              <a:latin typeface="+mn-lt"/>
            </a:endParaRPr>
          </a:p>
        </p:txBody>
      </p:sp>
      <p:sp>
        <p:nvSpPr>
          <p:cNvPr id="3" name="TextBox 2"/>
          <p:cNvSpPr txBox="1"/>
          <p:nvPr/>
        </p:nvSpPr>
        <p:spPr>
          <a:xfrm>
            <a:off x="174172" y="1378857"/>
            <a:ext cx="3643085" cy="738664"/>
          </a:xfrm>
          <a:prstGeom prst="rect">
            <a:avLst/>
          </a:prstGeom>
          <a:noFill/>
        </p:spPr>
        <p:txBody>
          <a:bodyPr wrap="square" rtlCol="0">
            <a:spAutoFit/>
          </a:bodyPr>
          <a:lstStyle/>
          <a:p>
            <a:pPr marL="342900" indent="-342900" eaLnBrk="1" fontAlgn="t" hangingPunct="1">
              <a:buFont typeface="Arial" panose="020B0604020202020204" pitchFamily="34" charset="0"/>
              <a:buChar char="•"/>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80941330"/>
              </p:ext>
            </p:extLst>
          </p:nvPr>
        </p:nvGraphicFramePr>
        <p:xfrm>
          <a:off x="323528" y="630239"/>
          <a:ext cx="8568952" cy="6332220"/>
        </p:xfrm>
        <a:graphic>
          <a:graphicData uri="http://schemas.openxmlformats.org/drawingml/2006/table">
            <a:tbl>
              <a:tblPr firstRow="1" bandRow="1">
                <a:tableStyleId>{5C22544A-7EE6-4342-B048-85BDC9FD1C3A}</a:tableStyleId>
              </a:tblPr>
              <a:tblGrid>
                <a:gridCol w="3431348"/>
                <a:gridCol w="5137604"/>
              </a:tblGrid>
              <a:tr h="318269">
                <a:tc>
                  <a:txBody>
                    <a:bodyPr/>
                    <a:lstStyle/>
                    <a:p>
                      <a:r>
                        <a:rPr lang="en-GB" sz="1550" dirty="0" smtClean="0"/>
                        <a:t>ASP+</a:t>
                      </a:r>
                      <a:endParaRPr lang="en-GB" sz="1550" dirty="0"/>
                    </a:p>
                  </a:txBody>
                  <a:tcPr/>
                </a:tc>
                <a:tc>
                  <a:txBody>
                    <a:bodyPr/>
                    <a:lstStyle/>
                    <a:p>
                      <a:r>
                        <a:rPr lang="en-GB" sz="1550" dirty="0" smtClean="0"/>
                        <a:t>ASP-</a:t>
                      </a:r>
                      <a:endParaRPr lang="en-GB" sz="1550" dirty="0"/>
                    </a:p>
                  </a:txBody>
                  <a:tcPr/>
                </a:tc>
              </a:tr>
              <a:tr h="547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50" b="1" dirty="0" smtClean="0"/>
                        <a:t>LA averages on headline data page in ASP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50" b="1" dirty="0" smtClean="0"/>
                        <a:t>2016 data only in ASP</a:t>
                      </a:r>
                    </a:p>
                  </a:txBody>
                  <a:tcPr/>
                </a:tc>
              </a:tr>
              <a:tr h="1006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50" b="1" dirty="0" smtClean="0"/>
                        <a:t>ASP allows multiple filters</a:t>
                      </a:r>
                    </a:p>
                    <a:p>
                      <a:endParaRPr lang="en-GB" sz="155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50" b="1" dirty="0" smtClean="0"/>
                        <a:t>No contextual information in ASP -  exclusions, absence, basic characteristics trend,</a:t>
                      </a:r>
                      <a:r>
                        <a:rPr lang="en-GB" sz="1550" b="1" baseline="0" dirty="0" smtClean="0"/>
                        <a:t> b</a:t>
                      </a:r>
                      <a:r>
                        <a:rPr lang="en-GB" sz="1550" b="1" dirty="0" smtClean="0"/>
                        <a:t>asic characteristics by year group, ethnic groups and English as a first language trend, Main SEN type trend, KS1 PA</a:t>
                      </a:r>
                    </a:p>
                  </a:txBody>
                  <a:tcPr/>
                </a:tc>
              </a:tr>
              <a:tr h="326027">
                <a:tc>
                  <a:txBody>
                    <a:bodyPr/>
                    <a:lstStyle/>
                    <a:p>
                      <a:r>
                        <a:rPr lang="en-GB" sz="1550" b="1" dirty="0" smtClean="0"/>
                        <a:t>Some improvements in formatting</a:t>
                      </a:r>
                      <a:endParaRPr lang="en-GB" sz="155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50" b="1" dirty="0" smtClean="0"/>
                        <a:t>No ethnic group or term of birth performance data</a:t>
                      </a:r>
                    </a:p>
                  </a:txBody>
                  <a:tcPr/>
                </a:tc>
              </a:tr>
              <a:tr h="562522">
                <a:tc>
                  <a:txBody>
                    <a:bodyPr/>
                    <a:lstStyle/>
                    <a:p>
                      <a:r>
                        <a:rPr lang="en-GB" sz="1600" b="1" dirty="0" smtClean="0"/>
                        <a:t>Greater</a:t>
                      </a:r>
                      <a:r>
                        <a:rPr lang="en-GB" sz="1600" b="1" baseline="0" dirty="0" smtClean="0"/>
                        <a:t> range of characteristics in scatterplots</a:t>
                      </a:r>
                      <a:endParaRPr lang="en-GB"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No Year 1 phonic marks 2016  - cumulative distribution graph</a:t>
                      </a:r>
                    </a:p>
                  </a:txBody>
                  <a:tcPr/>
                </a:tc>
              </a:tr>
              <a:tr h="325671">
                <a:tc>
                  <a:txBody>
                    <a:bodyPr/>
                    <a:lstStyle/>
                    <a:p>
                      <a:r>
                        <a:rPr lang="en-GB" sz="1600" b="1" dirty="0" smtClean="0"/>
                        <a:t>Less repetition of data</a:t>
                      </a:r>
                      <a:endParaRPr lang="en-GB"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No Year 2 resit phonic data</a:t>
                      </a:r>
                    </a:p>
                  </a:txBody>
                  <a:tcPr/>
                </a:tc>
              </a:tr>
              <a:tr h="562522">
                <a:tc>
                  <a:txBody>
                    <a:bodyPr/>
                    <a:lstStyle/>
                    <a:p>
                      <a:endParaRPr lang="en-GB"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No KS1 attainment data compared to EYFS starting points</a:t>
                      </a:r>
                    </a:p>
                  </a:txBody>
                  <a:tcPr/>
                </a:tc>
              </a:tr>
              <a:tr h="325671">
                <a:tc>
                  <a:txBody>
                    <a:bodyPr/>
                    <a:lstStyle/>
                    <a:p>
                      <a:endParaRPr lang="en-GB" sz="1600" b="1" dirty="0"/>
                    </a:p>
                  </a:txBody>
                  <a:tcPr/>
                </a:tc>
                <a:tc>
                  <a:txBody>
                    <a:bodyPr/>
                    <a:lstStyle/>
                    <a:p>
                      <a:r>
                        <a:rPr lang="en-GB" sz="1600" b="1" dirty="0" smtClean="0"/>
                        <a:t>No transition</a:t>
                      </a:r>
                      <a:r>
                        <a:rPr lang="en-GB" sz="1600" b="1" baseline="0" dirty="0" smtClean="0"/>
                        <a:t> matrices</a:t>
                      </a:r>
                      <a:endParaRPr lang="en-GB" sz="1600" b="1" dirty="0"/>
                    </a:p>
                  </a:txBody>
                  <a:tcPr/>
                </a:tc>
              </a:tr>
              <a:tr h="325671">
                <a:tc>
                  <a:txBody>
                    <a:bodyPr/>
                    <a:lstStyle/>
                    <a:p>
                      <a:endParaRPr lang="en-GB" sz="1600" b="1" dirty="0"/>
                    </a:p>
                  </a:txBody>
                  <a:tcPr/>
                </a:tc>
                <a:tc>
                  <a:txBody>
                    <a:bodyPr/>
                    <a:lstStyle/>
                    <a:p>
                      <a:r>
                        <a:rPr lang="en-GB" sz="1600" b="1" dirty="0" smtClean="0"/>
                        <a:t>No KS2 ranking</a:t>
                      </a:r>
                      <a:endParaRPr lang="en-GB" sz="1600" b="1" dirty="0"/>
                    </a:p>
                  </a:txBody>
                  <a:tcPr/>
                </a:tc>
              </a:tr>
              <a:tr h="325671">
                <a:tc>
                  <a:txBody>
                    <a:bodyPr/>
                    <a:lstStyle/>
                    <a:p>
                      <a:endParaRPr lang="en-GB" sz="1600" b="1" dirty="0"/>
                    </a:p>
                  </a:txBody>
                  <a:tcPr/>
                </a:tc>
                <a:tc>
                  <a:txBody>
                    <a:bodyPr/>
                    <a:lstStyle/>
                    <a:p>
                      <a:r>
                        <a:rPr lang="en-GB" sz="1600" b="1" dirty="0" smtClean="0"/>
                        <a:t>No significance shading / confidence intervals</a:t>
                      </a:r>
                      <a:endParaRPr lang="en-GB" sz="1600" b="1" dirty="0"/>
                    </a:p>
                  </a:txBody>
                  <a:tcPr/>
                </a:tc>
              </a:tr>
              <a:tr h="325671">
                <a:tc>
                  <a:txBody>
                    <a:bodyPr/>
                    <a:lstStyle/>
                    <a:p>
                      <a:endParaRPr lang="en-GB" sz="1600" b="1" dirty="0"/>
                    </a:p>
                  </a:txBody>
                  <a:tcPr/>
                </a:tc>
                <a:tc>
                  <a:txBody>
                    <a:bodyPr/>
                    <a:lstStyle/>
                    <a:p>
                      <a:r>
                        <a:rPr lang="en-GB" sz="1600" b="1" dirty="0" smtClean="0"/>
                        <a:t>No ability to create school’s own data</a:t>
                      </a:r>
                      <a:endParaRPr lang="en-GB" sz="1600" b="1" dirty="0"/>
                    </a:p>
                  </a:txBody>
                  <a:tcPr/>
                </a:tc>
              </a:tr>
              <a:tr h="325671">
                <a:tc>
                  <a:txBody>
                    <a:bodyPr/>
                    <a:lstStyle/>
                    <a:p>
                      <a:endParaRPr lang="en-GB" sz="1600" b="1" dirty="0"/>
                    </a:p>
                  </a:txBody>
                  <a:tcPr/>
                </a:tc>
                <a:tc>
                  <a:txBody>
                    <a:bodyPr/>
                    <a:lstStyle/>
                    <a:p>
                      <a:r>
                        <a:rPr lang="en-GB" sz="1600" b="1" dirty="0" smtClean="0"/>
                        <a:t>No detail given</a:t>
                      </a:r>
                      <a:r>
                        <a:rPr lang="en-GB" sz="1600" b="1" baseline="0" dirty="0" smtClean="0"/>
                        <a:t> about National Comparison</a:t>
                      </a:r>
                      <a:endParaRPr lang="en-GB" sz="1600" b="1" dirty="0"/>
                    </a:p>
                  </a:txBody>
                  <a:tcPr/>
                </a:tc>
              </a:tr>
              <a:tr h="325671">
                <a:tc>
                  <a:txBody>
                    <a:bodyPr/>
                    <a:lstStyle/>
                    <a:p>
                      <a:endParaRPr lang="en-GB" sz="1600" b="1" dirty="0"/>
                    </a:p>
                  </a:txBody>
                  <a:tcPr/>
                </a:tc>
                <a:tc>
                  <a:txBody>
                    <a:bodyPr/>
                    <a:lstStyle/>
                    <a:p>
                      <a:r>
                        <a:rPr lang="en-GB" sz="1600" b="1" dirty="0" smtClean="0"/>
                        <a:t>No</a:t>
                      </a:r>
                      <a:r>
                        <a:rPr lang="en-GB" sz="1600" b="1" baseline="0" dirty="0" smtClean="0"/>
                        <a:t> ability to change National Comparators</a:t>
                      </a:r>
                      <a:endParaRPr lang="en-GB" sz="1600" b="1" dirty="0"/>
                    </a:p>
                  </a:txBody>
                  <a:tcPr/>
                </a:tc>
              </a:tr>
              <a:tr h="325671">
                <a:tc>
                  <a:txBody>
                    <a:bodyPr/>
                    <a:lstStyle/>
                    <a:p>
                      <a:endParaRPr lang="en-GB" sz="1600" b="1" dirty="0"/>
                    </a:p>
                  </a:txBody>
                  <a:tcPr/>
                </a:tc>
                <a:tc>
                  <a:txBody>
                    <a:bodyPr/>
                    <a:lstStyle/>
                    <a:p>
                      <a:r>
                        <a:rPr lang="en-GB" sz="1600" b="1" dirty="0" smtClean="0"/>
                        <a:t>No National comparator for filtered groups</a:t>
                      </a:r>
                      <a:endParaRPr lang="en-GB" sz="1600" b="1" dirty="0"/>
                    </a:p>
                  </a:txBody>
                  <a:tcPr/>
                </a:tc>
              </a:tr>
            </a:tbl>
          </a:graphicData>
        </a:graphic>
      </p:graphicFrame>
    </p:spTree>
    <p:extLst>
      <p:ext uri="{BB962C8B-B14F-4D97-AF65-F5344CB8AC3E}">
        <p14:creationId xmlns:p14="http://schemas.microsoft.com/office/powerpoint/2010/main" val="1718977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1287398"/>
            <a:ext cx="8636000" cy="557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0286" y="537029"/>
            <a:ext cx="8530186" cy="461665"/>
          </a:xfrm>
          <a:prstGeom prst="rect">
            <a:avLst/>
          </a:prstGeom>
          <a:noFill/>
          <a:ln>
            <a:solidFill>
              <a:schemeClr val="accent1"/>
            </a:solidFill>
          </a:ln>
        </p:spPr>
        <p:txBody>
          <a:bodyPr wrap="square" rtlCol="0">
            <a:spAutoFit/>
          </a:bodyPr>
          <a:lstStyle/>
          <a:p>
            <a:r>
              <a:rPr lang="en-GB" dirty="0">
                <a:latin typeface="+mn-lt"/>
              </a:rPr>
              <a:t>https://sa.education.gov.uk/idp/Authn/UserPassword</a:t>
            </a:r>
          </a:p>
        </p:txBody>
      </p:sp>
    </p:spTree>
    <p:extLst>
      <p:ext uri="{BB962C8B-B14F-4D97-AF65-F5344CB8AC3E}">
        <p14:creationId xmlns:p14="http://schemas.microsoft.com/office/powerpoint/2010/main" val="276569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340768"/>
            <a:ext cx="8208144" cy="648072"/>
          </a:xfrm>
        </p:spPr>
        <p:txBody>
          <a:bodyPr/>
          <a:lstStyle/>
          <a:p>
            <a:r>
              <a:rPr lang="en-GB" dirty="0" err="1" smtClean="0"/>
              <a:t>FFTAspire</a:t>
            </a:r>
            <a:r>
              <a:rPr lang="en-GB" dirty="0" smtClean="0"/>
              <a:t> Update</a:t>
            </a:r>
            <a:br>
              <a:rPr lang="en-GB" dirty="0" smtClean="0"/>
            </a:br>
            <a:r>
              <a:rPr lang="en-GB" dirty="0" smtClean="0"/>
              <a:t/>
            </a:r>
            <a:br>
              <a:rPr lang="en-GB" dirty="0" smtClean="0"/>
            </a:br>
            <a:endParaRPr lang="en-GB" dirty="0"/>
          </a:p>
        </p:txBody>
      </p:sp>
      <p:pic>
        <p:nvPicPr>
          <p:cNvPr id="1026"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867275"/>
            <a:ext cx="3264594" cy="157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7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79512" y="980728"/>
            <a:ext cx="8784976" cy="5544616"/>
          </a:xfrm>
        </p:spPr>
        <p:txBody>
          <a:bodyPr/>
          <a:lstStyle/>
          <a:p>
            <a:r>
              <a:rPr lang="en-GB" dirty="0" smtClean="0"/>
              <a:t>-   </a:t>
            </a:r>
            <a:r>
              <a:rPr lang="en-GB" sz="2400" dirty="0" smtClean="0"/>
              <a:t>Full </a:t>
            </a:r>
            <a:r>
              <a:rPr lang="en-GB" sz="2400" dirty="0"/>
              <a:t>organisation refresh (including mergers; new schools; MATs </a:t>
            </a:r>
            <a:r>
              <a:rPr lang="en-GB" sz="2400" dirty="0" smtClean="0"/>
              <a:t>and Chains</a:t>
            </a:r>
            <a:r>
              <a:rPr lang="en-GB" sz="2400" dirty="0"/>
              <a:t>)</a:t>
            </a:r>
          </a:p>
          <a:p>
            <a:r>
              <a:rPr lang="en-GB" sz="2400" dirty="0" smtClean="0"/>
              <a:t>-   Final </a:t>
            </a:r>
            <a:r>
              <a:rPr lang="en-GB" sz="2400" dirty="0"/>
              <a:t>(2016 Self </a:t>
            </a:r>
            <a:r>
              <a:rPr lang="en-GB" sz="2400" dirty="0" smtClean="0"/>
              <a:t>Evaluation </a:t>
            </a:r>
            <a:r>
              <a:rPr lang="en-GB" sz="2400" dirty="0"/>
              <a:t>and Y3 estimates)</a:t>
            </a:r>
          </a:p>
          <a:p>
            <a:pPr marL="285750" indent="-285750">
              <a:buFontTx/>
              <a:buChar char="-"/>
            </a:pPr>
            <a:r>
              <a:rPr lang="en-GB" sz="2400" dirty="0" smtClean="0"/>
              <a:t>Updated School </a:t>
            </a:r>
            <a:r>
              <a:rPr lang="en-GB" sz="2400" dirty="0"/>
              <a:t>Leaders/Governors </a:t>
            </a:r>
            <a:r>
              <a:rPr lang="en-GB" sz="2400" dirty="0" smtClean="0"/>
              <a:t>dashboards</a:t>
            </a:r>
          </a:p>
          <a:p>
            <a:pPr marL="285750" indent="-285750">
              <a:buFontTx/>
              <a:buChar char="-"/>
            </a:pPr>
            <a:r>
              <a:rPr lang="en-GB" sz="2400" dirty="0" smtClean="0"/>
              <a:t>Pupil </a:t>
            </a:r>
            <a:r>
              <a:rPr lang="en-GB" sz="2400" dirty="0"/>
              <a:t>data </a:t>
            </a:r>
            <a:r>
              <a:rPr lang="en-GB" sz="2400" dirty="0" smtClean="0"/>
              <a:t>management</a:t>
            </a:r>
          </a:p>
          <a:p>
            <a:r>
              <a:rPr lang="en-GB" sz="2400" dirty="0" smtClean="0"/>
              <a:t>           - </a:t>
            </a:r>
            <a:r>
              <a:rPr lang="en-GB" sz="2400" dirty="0"/>
              <a:t>Removing pupils from a report</a:t>
            </a:r>
          </a:p>
          <a:p>
            <a:r>
              <a:rPr lang="en-GB" sz="2400" dirty="0" smtClean="0"/>
              <a:t> -  Favourite </a:t>
            </a:r>
            <a:r>
              <a:rPr lang="en-GB" sz="2400" dirty="0"/>
              <a:t>report </a:t>
            </a:r>
            <a:r>
              <a:rPr lang="en-GB" sz="2400" dirty="0" smtClean="0"/>
              <a:t>settings – access these quickly via ‘My reports page’</a:t>
            </a:r>
          </a:p>
          <a:p>
            <a:pPr marL="285750" indent="-285750">
              <a:buFontTx/>
              <a:buChar char="-"/>
            </a:pPr>
            <a:r>
              <a:rPr lang="en-GB" sz="2400" dirty="0" smtClean="0"/>
              <a:t>Pupil </a:t>
            </a:r>
            <a:r>
              <a:rPr lang="en-GB" sz="2400" dirty="0"/>
              <a:t>Premium </a:t>
            </a:r>
            <a:r>
              <a:rPr lang="en-GB" sz="2400" dirty="0" smtClean="0"/>
              <a:t>reporting – 4 sections</a:t>
            </a:r>
          </a:p>
          <a:p>
            <a:pPr marL="285750" indent="-285750">
              <a:buFontTx/>
              <a:buChar char="-"/>
            </a:pPr>
            <a:r>
              <a:rPr lang="en-GB" sz="2400" dirty="0"/>
              <a:t>Aspire static PDF </a:t>
            </a:r>
            <a:r>
              <a:rPr lang="en-GB" sz="2400" dirty="0" smtClean="0"/>
              <a:t>dashboards: Extended</a:t>
            </a:r>
            <a:r>
              <a:rPr lang="en-GB" sz="2400" dirty="0"/>
              <a:t> </a:t>
            </a:r>
            <a:r>
              <a:rPr lang="en-GB" sz="2400" dirty="0" smtClean="0"/>
              <a:t>Headteacher/SLT</a:t>
            </a:r>
            <a:r>
              <a:rPr lang="en-GB" sz="2400" dirty="0"/>
              <a:t> </a:t>
            </a:r>
            <a:r>
              <a:rPr lang="en-GB" sz="2400" dirty="0" smtClean="0"/>
              <a:t>dashboard</a:t>
            </a:r>
          </a:p>
          <a:p>
            <a:pPr marL="342900" indent="-342900">
              <a:buFontTx/>
              <a:buChar char="-"/>
            </a:pPr>
            <a:r>
              <a:rPr lang="en-GB" sz="2400" dirty="0" smtClean="0"/>
              <a:t>Scaled score estimates: </a:t>
            </a:r>
            <a:endParaRPr lang="en-GB" sz="2400" dirty="0"/>
          </a:p>
          <a:p>
            <a:r>
              <a:rPr lang="en-GB" sz="2400" dirty="0" smtClean="0"/>
              <a:t>- </a:t>
            </a:r>
            <a:r>
              <a:rPr lang="en-GB" sz="2400" dirty="0"/>
              <a:t>P</a:t>
            </a:r>
            <a:r>
              <a:rPr lang="en-GB" sz="2400" dirty="0" smtClean="0"/>
              <a:t>ilot of Primary </a:t>
            </a:r>
            <a:r>
              <a:rPr lang="en-GB" sz="2400" dirty="0"/>
              <a:t>Pupil </a:t>
            </a:r>
            <a:r>
              <a:rPr lang="en-GB" sz="2400" dirty="0" smtClean="0"/>
              <a:t>Tracking (Autumn 17)</a:t>
            </a:r>
            <a:endParaRPr lang="en-GB" sz="2400" dirty="0"/>
          </a:p>
        </p:txBody>
      </p:sp>
      <p:sp>
        <p:nvSpPr>
          <p:cNvPr id="3" name="Title 2"/>
          <p:cNvSpPr>
            <a:spLocks noGrp="1"/>
          </p:cNvSpPr>
          <p:nvPr>
            <p:ph type="title"/>
          </p:nvPr>
        </p:nvSpPr>
        <p:spPr/>
        <p:txBody>
          <a:bodyPr/>
          <a:lstStyle/>
          <a:p>
            <a:r>
              <a:rPr lang="en-GB" dirty="0">
                <a:solidFill>
                  <a:srgbClr val="002060"/>
                </a:solidFill>
              </a:rPr>
              <a:t>New Aspire developments in 2017</a:t>
            </a:r>
          </a:p>
        </p:txBody>
      </p:sp>
    </p:spTree>
    <p:extLst>
      <p:ext uri="{BB962C8B-B14F-4D97-AF65-F5344CB8AC3E}">
        <p14:creationId xmlns:p14="http://schemas.microsoft.com/office/powerpoint/2010/main" val="45335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0322" t="16663" r="11886" b="7550"/>
          <a:stretch/>
        </p:blipFill>
        <p:spPr bwMode="auto">
          <a:xfrm>
            <a:off x="323528" y="548680"/>
            <a:ext cx="863664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087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Cohort termly tracking</a:t>
            </a:r>
            <a:endParaRPr lang="en-GB" dirty="0"/>
          </a:p>
        </p:txBody>
      </p:sp>
      <p:pic>
        <p:nvPicPr>
          <p:cNvPr id="7170"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0909" t="15967" r="11104" b="8245"/>
          <a:stretch/>
        </p:blipFill>
        <p:spPr bwMode="auto">
          <a:xfrm>
            <a:off x="199964" y="1124744"/>
            <a:ext cx="8764524" cy="488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72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School level reports - disadvantaged</a:t>
            </a:r>
            <a:endParaRPr lang="en-GB" dirty="0"/>
          </a:p>
        </p:txBody>
      </p:sp>
      <p:pic>
        <p:nvPicPr>
          <p:cNvPr id="8194"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1690" t="16662" r="13253" b="8940"/>
          <a:stretch/>
        </p:blipFill>
        <p:spPr bwMode="auto">
          <a:xfrm>
            <a:off x="179512" y="1052736"/>
            <a:ext cx="8744806" cy="487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005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13" y="116632"/>
            <a:ext cx="8222679" cy="720080"/>
          </a:xfrm>
        </p:spPr>
        <p:txBody>
          <a:bodyPr/>
          <a:lstStyle/>
          <a:p>
            <a:r>
              <a:rPr lang="en-GB" dirty="0" smtClean="0">
                <a:solidFill>
                  <a:srgbClr val="002060"/>
                </a:solidFill>
              </a:rPr>
              <a:t>FFT Training offer</a:t>
            </a:r>
            <a:endParaRPr lang="en-GB" dirty="0">
              <a:solidFill>
                <a:srgbClr val="002060"/>
              </a:solidFill>
            </a:endParaRPr>
          </a:p>
        </p:txBody>
      </p:sp>
      <p:sp>
        <p:nvSpPr>
          <p:cNvPr id="4" name="Content Placeholder 3"/>
          <p:cNvSpPr>
            <a:spLocks noGrp="1"/>
          </p:cNvSpPr>
          <p:nvPr>
            <p:ph sz="quarter" idx="13"/>
          </p:nvPr>
        </p:nvSpPr>
        <p:spPr>
          <a:xfrm>
            <a:off x="251520" y="764704"/>
            <a:ext cx="8568952" cy="5832648"/>
          </a:xfrm>
        </p:spPr>
        <p:txBody>
          <a:bodyPr/>
          <a:lstStyle/>
          <a:p>
            <a:pPr marL="0" indent="0">
              <a:buNone/>
            </a:pPr>
            <a:r>
              <a:rPr lang="en-GB" sz="2400" b="0" i="1" dirty="0" smtClean="0">
                <a:solidFill>
                  <a:srgbClr val="002060"/>
                </a:solidFill>
              </a:rPr>
              <a:t>Two </a:t>
            </a:r>
            <a:r>
              <a:rPr lang="en-GB" sz="2400" b="0" i="1" dirty="0">
                <a:solidFill>
                  <a:srgbClr val="002060"/>
                </a:solidFill>
              </a:rPr>
              <a:t>days overview training for schools through </a:t>
            </a:r>
            <a:r>
              <a:rPr lang="en-GB" sz="2400" b="0" i="1" dirty="0" smtClean="0">
                <a:solidFill>
                  <a:srgbClr val="002060"/>
                </a:solidFill>
              </a:rPr>
              <a:t>LA includes:</a:t>
            </a:r>
          </a:p>
          <a:p>
            <a:r>
              <a:rPr lang="en-GB" sz="2400" b="0" dirty="0" smtClean="0"/>
              <a:t> </a:t>
            </a:r>
            <a:r>
              <a:rPr lang="en-GB" sz="2400" b="0" dirty="0"/>
              <a:t>Introduction to Aspire for new users</a:t>
            </a:r>
          </a:p>
          <a:p>
            <a:r>
              <a:rPr lang="en-GB" sz="2400" b="0" dirty="0"/>
              <a:t> </a:t>
            </a:r>
            <a:r>
              <a:rPr lang="en-GB" sz="2400" b="0" dirty="0" smtClean="0"/>
              <a:t>Using </a:t>
            </a:r>
            <a:r>
              <a:rPr lang="en-GB" sz="2400" b="0" dirty="0"/>
              <a:t>the RAISE replacement in combination with Aspire</a:t>
            </a:r>
          </a:p>
          <a:p>
            <a:r>
              <a:rPr lang="en-GB" sz="2400" b="0" dirty="0"/>
              <a:t> </a:t>
            </a:r>
            <a:r>
              <a:rPr lang="en-GB" sz="2400" b="0" dirty="0" smtClean="0"/>
              <a:t>Analysing </a:t>
            </a:r>
            <a:r>
              <a:rPr lang="en-GB" sz="2400" b="0" dirty="0"/>
              <a:t>your attainment and progress data in Aspire</a:t>
            </a:r>
          </a:p>
          <a:p>
            <a:r>
              <a:rPr lang="en-GB" sz="2400" b="0" dirty="0" smtClean="0"/>
              <a:t> A walk </a:t>
            </a:r>
            <a:r>
              <a:rPr lang="en-GB" sz="2400" b="0" dirty="0"/>
              <a:t>through the Aspire Dashboard for </a:t>
            </a:r>
            <a:r>
              <a:rPr lang="en-GB" sz="2400" b="0" dirty="0" smtClean="0"/>
              <a:t>Governors.</a:t>
            </a:r>
            <a:endParaRPr lang="en-GB" sz="2400" b="0" dirty="0"/>
          </a:p>
          <a:p>
            <a:pPr marL="0" indent="0">
              <a:buNone/>
            </a:pPr>
            <a:r>
              <a:rPr lang="en-GB" sz="2400" b="0" i="1" dirty="0">
                <a:solidFill>
                  <a:srgbClr val="002060"/>
                </a:solidFill>
              </a:rPr>
              <a:t>Bespoke training options</a:t>
            </a:r>
          </a:p>
          <a:p>
            <a:r>
              <a:rPr lang="en-GB" sz="2400" b="0" dirty="0" smtClean="0"/>
              <a:t>‘</a:t>
            </a:r>
            <a:r>
              <a:rPr lang="en-GB" sz="2400" b="0" dirty="0"/>
              <a:t>Out of box’ and bespoke sessions can be run for LA staff, </a:t>
            </a:r>
            <a:r>
              <a:rPr lang="en-GB" sz="2400" b="0" dirty="0" smtClean="0"/>
              <a:t>group.</a:t>
            </a:r>
          </a:p>
          <a:p>
            <a:pPr marL="0" indent="0">
              <a:buNone/>
            </a:pPr>
            <a:r>
              <a:rPr lang="en-GB" sz="2400" b="0" i="1" dirty="0" smtClean="0">
                <a:solidFill>
                  <a:srgbClr val="002060"/>
                </a:solidFill>
              </a:rPr>
              <a:t>fft.org.uk/roadshow-primary   </a:t>
            </a:r>
            <a:r>
              <a:rPr lang="en-GB" sz="2400" b="0" i="1" dirty="0" smtClean="0"/>
              <a:t>- </a:t>
            </a:r>
            <a:r>
              <a:rPr lang="en-GB" sz="2400" b="0" dirty="0" smtClean="0"/>
              <a:t>London </a:t>
            </a:r>
            <a:r>
              <a:rPr lang="en-GB" sz="2400" b="0" dirty="0"/>
              <a:t>Friday 29 </a:t>
            </a:r>
            <a:r>
              <a:rPr lang="en-GB" sz="2400" b="0" dirty="0" smtClean="0"/>
              <a:t>September  or Cambridge </a:t>
            </a:r>
            <a:r>
              <a:rPr lang="en-GB" sz="2400" b="0" dirty="0"/>
              <a:t>Thursday 16 </a:t>
            </a:r>
            <a:r>
              <a:rPr lang="en-GB" sz="2400" b="0" dirty="0" smtClean="0"/>
              <a:t>November</a:t>
            </a:r>
          </a:p>
          <a:p>
            <a:r>
              <a:rPr lang="en-GB" sz="2400" b="0" dirty="0"/>
              <a:t>Outlining the key features of the new </a:t>
            </a:r>
            <a:r>
              <a:rPr lang="en-GB" sz="2400" b="0" dirty="0" err="1" smtClean="0"/>
              <a:t>FFTAspire</a:t>
            </a:r>
            <a:r>
              <a:rPr lang="en-GB" sz="2400" b="0" dirty="0" smtClean="0"/>
              <a:t> </a:t>
            </a:r>
            <a:r>
              <a:rPr lang="en-GB" sz="2400" b="0" dirty="0"/>
              <a:t>and ASP systems</a:t>
            </a:r>
          </a:p>
          <a:p>
            <a:r>
              <a:rPr lang="en-GB" sz="2400" b="0" dirty="0"/>
              <a:t>A blended approach to self-evaluation </a:t>
            </a:r>
            <a:r>
              <a:rPr lang="en-GB" sz="2400" b="0" dirty="0" smtClean="0"/>
              <a:t>–maximising </a:t>
            </a:r>
            <a:r>
              <a:rPr lang="en-GB" sz="2400" b="0" dirty="0"/>
              <a:t>the impact of Aspire and ASP</a:t>
            </a:r>
            <a:endParaRPr lang="en-GB" sz="2400" b="0" i="1" dirty="0"/>
          </a:p>
        </p:txBody>
      </p:sp>
    </p:spTree>
    <p:extLst>
      <p:ext uri="{BB962C8B-B14F-4D97-AF65-F5344CB8AC3E}">
        <p14:creationId xmlns:p14="http://schemas.microsoft.com/office/powerpoint/2010/main" val="324522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2060"/>
                </a:solidFill>
              </a:rPr>
              <a:t>FFT Subscription 2017-18</a:t>
            </a:r>
            <a:endParaRPr lang="en-GB" dirty="0">
              <a:solidFill>
                <a:srgbClr val="002060"/>
              </a:solidFill>
            </a:endParaRPr>
          </a:p>
        </p:txBody>
      </p:sp>
      <p:sp>
        <p:nvSpPr>
          <p:cNvPr id="4" name="Content Placeholder 3"/>
          <p:cNvSpPr>
            <a:spLocks noGrp="1"/>
          </p:cNvSpPr>
          <p:nvPr>
            <p:ph sz="quarter" idx="13"/>
          </p:nvPr>
        </p:nvSpPr>
        <p:spPr>
          <a:xfrm>
            <a:off x="467544" y="1052736"/>
            <a:ext cx="8352928" cy="5805264"/>
          </a:xfrm>
        </p:spPr>
        <p:txBody>
          <a:bodyPr/>
          <a:lstStyle/>
          <a:p>
            <a:pPr marL="0" indent="0">
              <a:buNone/>
            </a:pPr>
            <a:r>
              <a:rPr lang="en-GB" sz="2000" dirty="0"/>
              <a:t>The annual subscription to FFT for schools has increased for </a:t>
            </a:r>
            <a:r>
              <a:rPr lang="en-GB" sz="2000" dirty="0" smtClean="0"/>
              <a:t>by </a:t>
            </a:r>
            <a:r>
              <a:rPr lang="en-GB" sz="2000" dirty="0"/>
              <a:t>16</a:t>
            </a:r>
            <a:r>
              <a:rPr lang="en-GB" sz="2000" dirty="0" smtClean="0"/>
              <a:t>%.  </a:t>
            </a:r>
            <a:r>
              <a:rPr lang="en-GB" sz="2000" dirty="0"/>
              <a:t>This is the first pricing increase for several years. The LA need to consider its pricing strategy for schools to cover the  </a:t>
            </a:r>
            <a:r>
              <a:rPr lang="en-GB" sz="2000" dirty="0" smtClean="0"/>
              <a:t>increase in costs. </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r>
              <a:rPr lang="en-GB" sz="2000" dirty="0" smtClean="0"/>
              <a:t>Pricing for 2018/19 will need to be considered  in the Spring term 2018.</a:t>
            </a:r>
          </a:p>
          <a:p>
            <a:pPr marL="0" indent="0">
              <a:buNone/>
            </a:pPr>
            <a:endParaRPr lang="en-GB" sz="2000" dirty="0"/>
          </a:p>
          <a:p>
            <a:pPr marL="0" indent="0">
              <a:buNone/>
            </a:pPr>
            <a:endParaRPr lang="en-GB" sz="2000" dirty="0" smtClean="0"/>
          </a:p>
          <a:p>
            <a:pPr marL="0" indent="0">
              <a:buNone/>
            </a:pPr>
            <a:endParaRPr lang="en-GB" dirty="0"/>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993454949"/>
              </p:ext>
            </p:extLst>
          </p:nvPr>
        </p:nvGraphicFramePr>
        <p:xfrm>
          <a:off x="467544" y="2420888"/>
          <a:ext cx="7704856" cy="3384377"/>
        </p:xfrm>
        <a:graphic>
          <a:graphicData uri="http://schemas.openxmlformats.org/drawingml/2006/table">
            <a:tbl>
              <a:tblPr firstRow="1" firstCol="1" bandRow="1">
                <a:tableStyleId>{5C22544A-7EE6-4342-B048-85BDC9FD1C3A}</a:tableStyleId>
              </a:tblPr>
              <a:tblGrid>
                <a:gridCol w="2520280"/>
                <a:gridCol w="1512168"/>
                <a:gridCol w="1368152"/>
                <a:gridCol w="2304256"/>
              </a:tblGrid>
              <a:tr h="923012">
                <a:tc>
                  <a:txBody>
                    <a:bodyPr/>
                    <a:lstStyle/>
                    <a:p>
                      <a:pPr algn="ctr">
                        <a:lnSpc>
                          <a:spcPct val="115000"/>
                        </a:lnSpc>
                        <a:spcAft>
                          <a:spcPts val="0"/>
                        </a:spcAft>
                      </a:pPr>
                      <a:r>
                        <a:rPr lang="en-GB" sz="1600" dirty="0">
                          <a:effectLst/>
                          <a:latin typeface="+mn-lt"/>
                        </a:rPr>
                        <a:t>Price in 2016/17</a:t>
                      </a:r>
                    </a:p>
                    <a:p>
                      <a:pPr algn="ctr">
                        <a:lnSpc>
                          <a:spcPct val="115000"/>
                        </a:lnSpc>
                        <a:spcAft>
                          <a:spcPts val="0"/>
                        </a:spcAft>
                      </a:pPr>
                      <a:r>
                        <a:rPr lang="en-GB" sz="1600" dirty="0">
                          <a:effectLst/>
                          <a:latin typeface="+mn-lt"/>
                        </a:rPr>
                        <a:t>£</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a:effectLst/>
                          <a:latin typeface="+mn-lt"/>
                        </a:rPr>
                        <a:t>Price in 2017/18</a:t>
                      </a:r>
                    </a:p>
                    <a:p>
                      <a:pPr algn="ctr">
                        <a:lnSpc>
                          <a:spcPct val="115000"/>
                        </a:lnSpc>
                        <a:spcAft>
                          <a:spcPts val="0"/>
                        </a:spcAft>
                      </a:pPr>
                      <a:r>
                        <a:rPr lang="en-GB" sz="1600" dirty="0">
                          <a:effectLst/>
                          <a:latin typeface="+mn-lt"/>
                        </a:rPr>
                        <a:t>£</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Calibri"/>
                          <a:cs typeface="Times New Roman"/>
                        </a:rPr>
                        <a:t>Increase</a:t>
                      </a:r>
                    </a:p>
                    <a:p>
                      <a:pPr algn="ctr">
                        <a:lnSpc>
                          <a:spcPct val="115000"/>
                        </a:lnSpc>
                        <a:spcAft>
                          <a:spcPts val="0"/>
                        </a:spcAft>
                      </a:pPr>
                      <a:r>
                        <a:rPr lang="en-GB" sz="1600" dirty="0" smtClean="0">
                          <a:effectLst/>
                          <a:latin typeface="+mn-lt"/>
                          <a:ea typeface="Calibri"/>
                          <a:cs typeface="Times New Roman"/>
                        </a:rPr>
                        <a:t>£</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Calibri"/>
                          <a:cs typeface="Times New Roman"/>
                        </a:rPr>
                        <a:t>Number of subscribers</a:t>
                      </a:r>
                      <a:r>
                        <a:rPr lang="en-GB" sz="1600" baseline="0" dirty="0" smtClean="0">
                          <a:effectLst/>
                          <a:latin typeface="+mn-lt"/>
                          <a:ea typeface="Calibri"/>
                          <a:cs typeface="Times New Roman"/>
                        </a:rPr>
                        <a:t> expected based on 2016/17</a:t>
                      </a:r>
                      <a:endParaRPr lang="en-GB" sz="1600" dirty="0">
                        <a:effectLst/>
                        <a:latin typeface="+mn-lt"/>
                        <a:ea typeface="Calibri"/>
                        <a:cs typeface="Times New Roman"/>
                      </a:endParaRPr>
                    </a:p>
                  </a:txBody>
                  <a:tcPr marL="68580" marR="68580" marT="0" marB="0"/>
                </a:tc>
              </a:tr>
              <a:tr h="923012">
                <a:tc>
                  <a:txBody>
                    <a:bodyPr/>
                    <a:lstStyle/>
                    <a:p>
                      <a:pPr algn="ctr">
                        <a:lnSpc>
                          <a:spcPct val="115000"/>
                        </a:lnSpc>
                        <a:spcAft>
                          <a:spcPts val="0"/>
                        </a:spcAft>
                      </a:pPr>
                      <a:r>
                        <a:rPr lang="en-GB" sz="1600" dirty="0" smtClean="0">
                          <a:effectLst/>
                          <a:latin typeface="+mn-lt"/>
                        </a:rPr>
                        <a:t>£80 </a:t>
                      </a:r>
                      <a:r>
                        <a:rPr lang="en-GB" sz="1600" dirty="0">
                          <a:effectLst/>
                          <a:latin typeface="+mn-lt"/>
                        </a:rPr>
                        <a:t>(under 80 </a:t>
                      </a:r>
                      <a:r>
                        <a:rPr lang="en-GB" sz="1600" dirty="0" smtClean="0">
                          <a:effectLst/>
                          <a:latin typeface="+mn-lt"/>
                        </a:rPr>
                        <a:t>pupils + for 2017 to include Infant schools)</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a:effectLst/>
                          <a:latin typeface="+mn-lt"/>
                        </a:rPr>
                        <a:t>93</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Calibri"/>
                          <a:cs typeface="Times New Roman"/>
                        </a:rPr>
                        <a:t>13</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mn-ea"/>
                          <a:cs typeface="+mn-cs"/>
                        </a:rPr>
                        <a:t>64</a:t>
                      </a:r>
                      <a:endParaRPr lang="en-GB" sz="1600" dirty="0">
                        <a:effectLst/>
                        <a:latin typeface="+mn-lt"/>
                        <a:ea typeface="Calibri"/>
                        <a:cs typeface="Times New Roman"/>
                      </a:endParaRPr>
                    </a:p>
                  </a:txBody>
                  <a:tcPr marL="68580" marR="68580" marT="0" marB="0"/>
                </a:tc>
              </a:tr>
              <a:tr h="1230682">
                <a:tc>
                  <a:txBody>
                    <a:bodyPr/>
                    <a:lstStyle/>
                    <a:p>
                      <a:pPr algn="ctr">
                        <a:lnSpc>
                          <a:spcPct val="115000"/>
                        </a:lnSpc>
                        <a:spcAft>
                          <a:spcPts val="0"/>
                        </a:spcAft>
                      </a:pPr>
                      <a:r>
                        <a:rPr lang="en-GB" sz="1600" dirty="0" smtClean="0">
                          <a:effectLst/>
                          <a:latin typeface="+mn-lt"/>
                        </a:rPr>
                        <a:t>£125 (all primary schools </a:t>
                      </a:r>
                      <a:r>
                        <a:rPr lang="en-GB" sz="1600" dirty="0">
                          <a:effectLst/>
                          <a:latin typeface="+mn-lt"/>
                        </a:rPr>
                        <a:t>and </a:t>
                      </a:r>
                      <a:r>
                        <a:rPr lang="en-GB" sz="1600" dirty="0" smtClean="0">
                          <a:effectLst/>
                          <a:latin typeface="+mn-lt"/>
                        </a:rPr>
                        <a:t>secondary </a:t>
                      </a:r>
                      <a:r>
                        <a:rPr lang="en-GB" sz="1600" dirty="0">
                          <a:effectLst/>
                          <a:latin typeface="+mn-lt"/>
                        </a:rPr>
                        <a:t>with less than 650 pupils)</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a:effectLst/>
                          <a:latin typeface="+mn-lt"/>
                        </a:rPr>
                        <a:t>145</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Calibri"/>
                          <a:cs typeface="Times New Roman"/>
                        </a:rPr>
                        <a:t>20</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mn-ea"/>
                          <a:cs typeface="+mn-cs"/>
                        </a:rPr>
                        <a:t>305</a:t>
                      </a:r>
                      <a:endParaRPr lang="en-GB" sz="1600" dirty="0">
                        <a:effectLst/>
                        <a:latin typeface="+mn-lt"/>
                        <a:ea typeface="Calibri"/>
                        <a:cs typeface="Times New Roman"/>
                      </a:endParaRPr>
                    </a:p>
                  </a:txBody>
                  <a:tcPr marL="68580" marR="68580" marT="0" marB="0"/>
                </a:tc>
              </a:tr>
              <a:tr h="307671">
                <a:tc>
                  <a:txBody>
                    <a:bodyPr/>
                    <a:lstStyle/>
                    <a:p>
                      <a:pPr algn="ctr">
                        <a:lnSpc>
                          <a:spcPct val="115000"/>
                        </a:lnSpc>
                        <a:spcAft>
                          <a:spcPts val="0"/>
                        </a:spcAft>
                      </a:pPr>
                      <a:r>
                        <a:rPr lang="en-GB" sz="1600" dirty="0" smtClean="0">
                          <a:effectLst/>
                          <a:latin typeface="+mn-lt"/>
                        </a:rPr>
                        <a:t>£500 </a:t>
                      </a:r>
                      <a:r>
                        <a:rPr lang="en-GB" sz="1600" dirty="0">
                          <a:effectLst/>
                          <a:latin typeface="+mn-lt"/>
                        </a:rPr>
                        <a:t>(Secondary)</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a:effectLst/>
                          <a:latin typeface="+mn-lt"/>
                        </a:rPr>
                        <a:t>580</a:t>
                      </a:r>
                      <a:endParaRPr lang="en-GB" sz="160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ea typeface="Calibri"/>
                          <a:cs typeface="Times New Roman"/>
                        </a:rPr>
                        <a:t>80</a:t>
                      </a:r>
                      <a:endParaRPr lang="en-GB" sz="16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GB" sz="1600" dirty="0" smtClean="0">
                          <a:effectLst/>
                          <a:latin typeface="+mn-lt"/>
                        </a:rPr>
                        <a:t>68</a:t>
                      </a:r>
                      <a:endParaRPr lang="en-GB"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8033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340768"/>
            <a:ext cx="8208144" cy="648072"/>
          </a:xfrm>
        </p:spPr>
        <p:txBody>
          <a:bodyPr/>
          <a:lstStyle/>
          <a:p>
            <a:r>
              <a:rPr lang="en-GB" dirty="0" smtClean="0"/>
              <a:t>School Led Improvement Strategy (SLIS)</a:t>
            </a:r>
            <a:br>
              <a:rPr lang="en-GB" dirty="0" smtClean="0"/>
            </a:br>
            <a:r>
              <a:rPr lang="en-GB" dirty="0" smtClean="0"/>
              <a:t/>
            </a:r>
            <a:br>
              <a:rPr lang="en-GB" dirty="0" smtClean="0"/>
            </a:br>
            <a:endParaRPr lang="en-GB" dirty="0"/>
          </a:p>
        </p:txBody>
      </p:sp>
      <p:pic>
        <p:nvPicPr>
          <p:cNvPr id="1026"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867275"/>
            <a:ext cx="3264594" cy="157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86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sz="3200" dirty="0">
                <a:latin typeface="+mj-lt"/>
              </a:rPr>
              <a:t>Statutory </a:t>
            </a:r>
            <a:r>
              <a:rPr lang="en-GB" sz="3200" dirty="0" smtClean="0">
                <a:latin typeface="+mj-lt"/>
              </a:rPr>
              <a:t>Assessment</a:t>
            </a:r>
            <a:endParaRPr lang="en-GB" sz="3200" dirty="0">
              <a:latin typeface="+mj-lt"/>
            </a:endParaRPr>
          </a:p>
        </p:txBody>
      </p:sp>
      <p:sp>
        <p:nvSpPr>
          <p:cNvPr id="8" name="Subtitle 7"/>
          <p:cNvSpPr>
            <a:spLocks noGrp="1"/>
          </p:cNvSpPr>
          <p:nvPr>
            <p:ph type="subTitle" idx="1"/>
          </p:nvPr>
        </p:nvSpPr>
        <p:spPr/>
        <p:txBody>
          <a:bodyPr/>
          <a:lstStyle/>
          <a:p>
            <a:endParaRPr lang="en-GB"/>
          </a:p>
        </p:txBody>
      </p:sp>
      <p:sp>
        <p:nvSpPr>
          <p:cNvPr id="9" name="Text Placeholder 8"/>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8732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206" y="114001"/>
            <a:ext cx="6917179" cy="523220"/>
          </a:xfrm>
          <a:prstGeom prst="rect">
            <a:avLst/>
          </a:prstGeom>
          <a:noFill/>
        </p:spPr>
        <p:txBody>
          <a:bodyPr wrap="square" rtlCol="0">
            <a:spAutoFit/>
          </a:bodyPr>
          <a:lstStyle/>
          <a:p>
            <a:r>
              <a:rPr lang="en-US" sz="2800" b="1" dirty="0" smtClean="0">
                <a:solidFill>
                  <a:schemeClr val="accent4">
                    <a:lumMod val="75000"/>
                    <a:lumOff val="25000"/>
                  </a:schemeClr>
                </a:solidFill>
                <a:latin typeface="+mn-lt"/>
              </a:rPr>
              <a:t>Development Visits  </a:t>
            </a:r>
            <a:endParaRPr lang="en-US" sz="2800" b="1" dirty="0">
              <a:solidFill>
                <a:schemeClr val="accent4">
                  <a:lumMod val="75000"/>
                  <a:lumOff val="25000"/>
                </a:schemeClr>
              </a:solidFill>
              <a:latin typeface="+mn-lt"/>
            </a:endParaRPr>
          </a:p>
        </p:txBody>
      </p:sp>
      <p:sp>
        <p:nvSpPr>
          <p:cNvPr id="2" name="Rectangle 1"/>
          <p:cNvSpPr/>
          <p:nvPr/>
        </p:nvSpPr>
        <p:spPr>
          <a:xfrm>
            <a:off x="374207" y="775781"/>
            <a:ext cx="8094673" cy="461665"/>
          </a:xfrm>
          <a:prstGeom prst="rect">
            <a:avLst/>
          </a:prstGeom>
        </p:spPr>
        <p:txBody>
          <a:bodyPr wrap="square">
            <a:spAutoFit/>
          </a:bodyPr>
          <a:lstStyle/>
          <a:p>
            <a:pPr lvl="0"/>
            <a:endParaRPr lang="en-GB" sz="1200" dirty="0"/>
          </a:p>
          <a:p>
            <a:r>
              <a:rPr lang="en-US" sz="1200" dirty="0"/>
              <a:t> </a:t>
            </a:r>
            <a:endParaRPr lang="en-GB" sz="1200" dirty="0"/>
          </a:p>
        </p:txBody>
      </p:sp>
      <p:sp>
        <p:nvSpPr>
          <p:cNvPr id="3" name="TextBox 2"/>
          <p:cNvSpPr txBox="1"/>
          <p:nvPr/>
        </p:nvSpPr>
        <p:spPr>
          <a:xfrm>
            <a:off x="374207" y="676387"/>
            <a:ext cx="8094673" cy="6001643"/>
          </a:xfrm>
          <a:prstGeom prst="rect">
            <a:avLst/>
          </a:prstGeom>
          <a:noFill/>
        </p:spPr>
        <p:txBody>
          <a:bodyPr wrap="square" rtlCol="0">
            <a:spAutoFit/>
          </a:bodyPr>
          <a:lstStyle/>
          <a:p>
            <a:r>
              <a:rPr lang="en-GB" sz="2400" b="1" dirty="0" smtClean="0">
                <a:solidFill>
                  <a:schemeClr val="accent4">
                    <a:lumMod val="75000"/>
                    <a:lumOff val="25000"/>
                  </a:schemeClr>
                </a:solidFill>
                <a:latin typeface="+mn-lt"/>
              </a:rPr>
              <a:t>Main Successes</a:t>
            </a:r>
          </a:p>
          <a:p>
            <a:pPr marL="285750" indent="-285750">
              <a:buFont typeface="Arial" panose="020B0604020202020204" pitchFamily="34" charset="0"/>
              <a:buChar char="•"/>
            </a:pPr>
            <a:r>
              <a:rPr lang="en-GB" sz="2400" dirty="0">
                <a:latin typeface="+mn-lt"/>
              </a:rPr>
              <a:t>Increased commitment to the partnership and each other, and stronger collaborative working</a:t>
            </a:r>
          </a:p>
          <a:p>
            <a:pPr marL="285750" indent="-285750">
              <a:buFont typeface="Arial" panose="020B0604020202020204" pitchFamily="34" charset="0"/>
              <a:buChar char="•"/>
            </a:pPr>
            <a:r>
              <a:rPr lang="en-GB" sz="2400" dirty="0">
                <a:latin typeface="+mn-lt"/>
              </a:rPr>
              <a:t>Sharing of expertise and professional development opportunities, and supporting schools</a:t>
            </a:r>
          </a:p>
          <a:p>
            <a:pPr marL="285750" indent="-285750">
              <a:buFont typeface="Arial" panose="020B0604020202020204" pitchFamily="34" charset="0"/>
              <a:buChar char="•"/>
            </a:pPr>
            <a:r>
              <a:rPr lang="en-GB" sz="2400" dirty="0">
                <a:latin typeface="+mn-lt"/>
              </a:rPr>
              <a:t>How the partnership has organised itself, and working with the LA and TSAs</a:t>
            </a:r>
          </a:p>
          <a:p>
            <a:pPr marL="285750" indent="-285750">
              <a:buFont typeface="Arial" panose="020B0604020202020204" pitchFamily="34" charset="0"/>
              <a:buChar char="•"/>
            </a:pPr>
            <a:r>
              <a:rPr lang="en-US" sz="2400" dirty="0">
                <a:latin typeface="+mn-lt"/>
              </a:rPr>
              <a:t>Capacity to lead and facilitate the partnership</a:t>
            </a:r>
            <a:endParaRPr lang="en-GB" sz="2400" dirty="0">
              <a:latin typeface="+mn-lt"/>
            </a:endParaRPr>
          </a:p>
          <a:p>
            <a:pPr marL="285750" indent="-285750">
              <a:buFont typeface="Arial" panose="020B0604020202020204" pitchFamily="34" charset="0"/>
              <a:buChar char="•"/>
            </a:pPr>
            <a:r>
              <a:rPr lang="en-US" sz="2400" dirty="0">
                <a:latin typeface="+mn-lt"/>
              </a:rPr>
              <a:t>Using funding for partnership projects</a:t>
            </a:r>
            <a:endParaRPr lang="en-GB" sz="2400" dirty="0">
              <a:latin typeface="+mn-lt"/>
            </a:endParaRPr>
          </a:p>
          <a:p>
            <a:pPr marL="285750" indent="-285750">
              <a:buFont typeface="Arial" panose="020B0604020202020204" pitchFamily="34" charset="0"/>
              <a:buChar char="•"/>
            </a:pPr>
            <a:r>
              <a:rPr lang="en-US" sz="2400" dirty="0">
                <a:latin typeface="+mn-lt"/>
              </a:rPr>
              <a:t>Activities to help schools understand each other’s strengths and areas for development</a:t>
            </a:r>
            <a:endParaRPr lang="en-GB" sz="2400" dirty="0">
              <a:latin typeface="+mn-lt"/>
            </a:endParaRPr>
          </a:p>
          <a:p>
            <a:pPr marL="285750" indent="-285750">
              <a:buFont typeface="Arial" panose="020B0604020202020204" pitchFamily="34" charset="0"/>
              <a:buChar char="•"/>
            </a:pPr>
            <a:r>
              <a:rPr lang="en-US" sz="2400" dirty="0">
                <a:latin typeface="+mn-lt"/>
              </a:rPr>
              <a:t>Engaging governors</a:t>
            </a:r>
            <a:endParaRPr lang="en-GB" sz="2400" dirty="0">
              <a:latin typeface="+mn-lt"/>
            </a:endParaRPr>
          </a:p>
          <a:p>
            <a:pPr marL="285750" indent="-285750">
              <a:buFont typeface="Arial" panose="020B0604020202020204" pitchFamily="34" charset="0"/>
              <a:buChar char="•"/>
            </a:pPr>
            <a:r>
              <a:rPr lang="en-US" sz="2400" dirty="0">
                <a:latin typeface="+mn-lt"/>
              </a:rPr>
              <a:t>Developing trust and relationships between schools, and commitment to the partnership</a:t>
            </a:r>
            <a:endParaRPr lang="en-GB" sz="2400" dirty="0">
              <a:latin typeface="+mn-lt"/>
            </a:endParaRPr>
          </a:p>
          <a:p>
            <a:pPr marL="285750" indent="-285750">
              <a:buFont typeface="Arial" panose="020B0604020202020204" pitchFamily="34" charset="0"/>
              <a:buChar char="•"/>
            </a:pPr>
            <a:r>
              <a:rPr lang="en-GB" sz="2400" dirty="0">
                <a:latin typeface="+mn-lt"/>
              </a:rPr>
              <a:t>Projects to develop knowledge, expertise, and capacity</a:t>
            </a:r>
          </a:p>
          <a:p>
            <a:pPr marL="285750" indent="-285750">
              <a:buFont typeface="Arial" panose="020B0604020202020204" pitchFamily="34" charset="0"/>
              <a:buChar char="•"/>
            </a:pPr>
            <a:endParaRPr lang="en-GB" b="1" dirty="0">
              <a:solidFill>
                <a:srgbClr val="008000"/>
              </a:solidFill>
            </a:endParaRPr>
          </a:p>
        </p:txBody>
      </p:sp>
      <p:pic>
        <p:nvPicPr>
          <p:cNvPr id="8"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619" y="6022091"/>
            <a:ext cx="1488571" cy="71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84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4207" y="109010"/>
            <a:ext cx="6917179" cy="523220"/>
          </a:xfrm>
          <a:prstGeom prst="rect">
            <a:avLst/>
          </a:prstGeom>
          <a:noFill/>
        </p:spPr>
        <p:txBody>
          <a:bodyPr wrap="square" rtlCol="0">
            <a:spAutoFit/>
          </a:bodyPr>
          <a:lstStyle/>
          <a:p>
            <a:r>
              <a:rPr lang="en-US" sz="2800" b="1" dirty="0" smtClean="0">
                <a:solidFill>
                  <a:schemeClr val="accent4">
                    <a:lumMod val="75000"/>
                    <a:lumOff val="25000"/>
                  </a:schemeClr>
                </a:solidFill>
                <a:latin typeface="+mn-lt"/>
              </a:rPr>
              <a:t>Development Visits</a:t>
            </a:r>
            <a:endParaRPr lang="en-US" sz="2800" b="1" dirty="0">
              <a:solidFill>
                <a:schemeClr val="accent4">
                  <a:lumMod val="75000"/>
                  <a:lumOff val="25000"/>
                </a:schemeClr>
              </a:solidFill>
              <a:latin typeface="+mn-lt"/>
            </a:endParaRPr>
          </a:p>
        </p:txBody>
      </p:sp>
      <p:sp>
        <p:nvSpPr>
          <p:cNvPr id="2" name="Rectangle 1"/>
          <p:cNvSpPr/>
          <p:nvPr/>
        </p:nvSpPr>
        <p:spPr>
          <a:xfrm>
            <a:off x="374207" y="775781"/>
            <a:ext cx="8094673" cy="461665"/>
          </a:xfrm>
          <a:prstGeom prst="rect">
            <a:avLst/>
          </a:prstGeom>
        </p:spPr>
        <p:txBody>
          <a:bodyPr wrap="square">
            <a:spAutoFit/>
          </a:bodyPr>
          <a:lstStyle/>
          <a:p>
            <a:pPr lvl="0"/>
            <a:endParaRPr lang="en-GB" sz="1200" dirty="0"/>
          </a:p>
          <a:p>
            <a:r>
              <a:rPr lang="en-US" sz="1200" dirty="0"/>
              <a:t> </a:t>
            </a:r>
            <a:endParaRPr lang="en-GB" sz="1200" dirty="0"/>
          </a:p>
        </p:txBody>
      </p:sp>
      <p:sp>
        <p:nvSpPr>
          <p:cNvPr id="3" name="TextBox 2"/>
          <p:cNvSpPr txBox="1"/>
          <p:nvPr/>
        </p:nvSpPr>
        <p:spPr>
          <a:xfrm>
            <a:off x="374207" y="775781"/>
            <a:ext cx="8374257" cy="5262979"/>
          </a:xfrm>
          <a:prstGeom prst="rect">
            <a:avLst/>
          </a:prstGeom>
          <a:noFill/>
        </p:spPr>
        <p:txBody>
          <a:bodyPr wrap="square" rtlCol="0">
            <a:spAutoFit/>
          </a:bodyPr>
          <a:lstStyle/>
          <a:p>
            <a:r>
              <a:rPr lang="en-GB" sz="2400" b="1" dirty="0" smtClean="0">
                <a:solidFill>
                  <a:schemeClr val="accent4">
                    <a:lumMod val="75000"/>
                    <a:lumOff val="25000"/>
                  </a:schemeClr>
                </a:solidFill>
                <a:latin typeface="+mn-lt"/>
              </a:rPr>
              <a:t>Main Challenges</a:t>
            </a:r>
          </a:p>
          <a:p>
            <a:pPr marL="342900" indent="-342900">
              <a:buFont typeface="Arial" panose="020B0604020202020204" pitchFamily="34" charset="0"/>
              <a:buChar char="•"/>
            </a:pPr>
            <a:r>
              <a:rPr lang="en-GB" sz="2400" dirty="0">
                <a:latin typeface="+mn-lt"/>
              </a:rPr>
              <a:t>Engaging schools in the partnership</a:t>
            </a:r>
          </a:p>
          <a:p>
            <a:pPr marL="342900" indent="-342900">
              <a:buFont typeface="Arial" panose="020B0604020202020204" pitchFamily="34" charset="0"/>
              <a:buChar char="•"/>
            </a:pPr>
            <a:r>
              <a:rPr lang="en-GB" sz="2400" dirty="0">
                <a:latin typeface="+mn-lt"/>
              </a:rPr>
              <a:t>How the partnership worked together</a:t>
            </a:r>
          </a:p>
          <a:p>
            <a:pPr marL="342900" indent="-342900">
              <a:buFont typeface="Arial" panose="020B0604020202020204" pitchFamily="34" charset="0"/>
              <a:buChar char="•"/>
            </a:pPr>
            <a:r>
              <a:rPr lang="en-GB" sz="2400" dirty="0">
                <a:latin typeface="+mn-lt"/>
              </a:rPr>
              <a:t>Developing relationships and trust between schools</a:t>
            </a:r>
          </a:p>
          <a:p>
            <a:pPr marL="342900" indent="-342900">
              <a:buFont typeface="Arial" panose="020B0604020202020204" pitchFamily="34" charset="0"/>
              <a:buChar char="•"/>
            </a:pPr>
            <a:r>
              <a:rPr lang="en-GB" sz="2400" dirty="0">
                <a:latin typeface="+mn-lt"/>
              </a:rPr>
              <a:t>Commitment of all schools to the partnership</a:t>
            </a:r>
          </a:p>
          <a:p>
            <a:pPr marL="342900" indent="-342900">
              <a:buFont typeface="Arial" panose="020B0604020202020204" pitchFamily="34" charset="0"/>
              <a:buChar char="•"/>
            </a:pPr>
            <a:r>
              <a:rPr lang="en-GB" sz="2400" dirty="0">
                <a:latin typeface="+mn-lt"/>
              </a:rPr>
              <a:t>Sustainability of funding</a:t>
            </a:r>
          </a:p>
          <a:p>
            <a:pPr marL="342900" indent="-342900">
              <a:buFont typeface="Arial" panose="020B0604020202020204" pitchFamily="34" charset="0"/>
              <a:buChar char="•"/>
            </a:pPr>
            <a:r>
              <a:rPr lang="en-GB" sz="2400" dirty="0">
                <a:latin typeface="+mn-lt"/>
              </a:rPr>
              <a:t>Sharing data between schools</a:t>
            </a:r>
          </a:p>
          <a:p>
            <a:pPr marL="342900" indent="-342900">
              <a:buFont typeface="Arial" panose="020B0604020202020204" pitchFamily="34" charset="0"/>
              <a:buChar char="•"/>
            </a:pPr>
            <a:r>
              <a:rPr lang="en-GB" sz="2400" dirty="0">
                <a:latin typeface="+mn-lt"/>
              </a:rPr>
              <a:t>Confidence to share needs, challenge to other schools, and feelings of accountability</a:t>
            </a:r>
          </a:p>
          <a:p>
            <a:pPr marL="342900" indent="-342900">
              <a:buFont typeface="Arial" panose="020B0604020202020204" pitchFamily="34" charset="0"/>
              <a:buChar char="•"/>
            </a:pPr>
            <a:r>
              <a:rPr lang="en-GB" sz="2400" dirty="0">
                <a:latin typeface="+mn-lt"/>
              </a:rPr>
              <a:t>Capacity to lead and facilitate the work of the partnership</a:t>
            </a:r>
          </a:p>
          <a:p>
            <a:pPr marL="342900" indent="-342900">
              <a:buFont typeface="Arial" panose="020B0604020202020204" pitchFamily="34" charset="0"/>
              <a:buChar char="•"/>
            </a:pPr>
            <a:r>
              <a:rPr lang="en-GB" sz="2400" dirty="0">
                <a:latin typeface="+mn-lt"/>
              </a:rPr>
              <a:t>Engagement between primary and secondary</a:t>
            </a:r>
          </a:p>
          <a:p>
            <a:pPr marL="342900" indent="-342900">
              <a:buFont typeface="Arial" panose="020B0604020202020204" pitchFamily="34" charset="0"/>
              <a:buChar char="•"/>
            </a:pPr>
            <a:r>
              <a:rPr lang="en-GB" sz="2400" dirty="0">
                <a:latin typeface="+mn-lt"/>
              </a:rPr>
              <a:t>Support for vulnerable schools</a:t>
            </a:r>
          </a:p>
          <a:p>
            <a:pPr marL="342900" indent="-342900">
              <a:buFont typeface="Arial" panose="020B0604020202020204" pitchFamily="34" charset="0"/>
              <a:buChar char="•"/>
            </a:pPr>
            <a:endParaRPr lang="en-GB" sz="2400" b="1" dirty="0" smtClean="0">
              <a:solidFill>
                <a:schemeClr val="accent5"/>
              </a:solidFill>
            </a:endParaRPr>
          </a:p>
          <a:p>
            <a:pPr marL="285750" indent="-285750">
              <a:buFont typeface="Arial" panose="020B0604020202020204" pitchFamily="34" charset="0"/>
              <a:buChar char="•"/>
            </a:pPr>
            <a:endParaRPr lang="en-GB" b="1" dirty="0">
              <a:solidFill>
                <a:srgbClr val="008000"/>
              </a:solidFill>
            </a:endParaRPr>
          </a:p>
        </p:txBody>
      </p:sp>
      <p:pic>
        <p:nvPicPr>
          <p:cNvPr id="8"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429" y="5805264"/>
            <a:ext cx="1656184" cy="80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83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6402" y="111966"/>
            <a:ext cx="6917179" cy="523220"/>
          </a:xfrm>
          <a:prstGeom prst="rect">
            <a:avLst/>
          </a:prstGeom>
          <a:noFill/>
        </p:spPr>
        <p:txBody>
          <a:bodyPr wrap="square" rtlCol="0">
            <a:spAutoFit/>
          </a:bodyPr>
          <a:lstStyle/>
          <a:p>
            <a:r>
              <a:rPr lang="en-US" sz="2800" b="1" dirty="0" smtClean="0">
                <a:solidFill>
                  <a:schemeClr val="accent4">
                    <a:lumMod val="75000"/>
                    <a:lumOff val="25000"/>
                  </a:schemeClr>
                </a:solidFill>
                <a:latin typeface="+mn-lt"/>
              </a:rPr>
              <a:t>Development Visits</a:t>
            </a:r>
            <a:endParaRPr lang="en-US" sz="2800" b="1" dirty="0">
              <a:solidFill>
                <a:schemeClr val="accent4">
                  <a:lumMod val="75000"/>
                  <a:lumOff val="25000"/>
                </a:schemeClr>
              </a:solidFill>
              <a:latin typeface="+mn-lt"/>
            </a:endParaRPr>
          </a:p>
        </p:txBody>
      </p:sp>
      <p:sp>
        <p:nvSpPr>
          <p:cNvPr id="2" name="Rectangle 1"/>
          <p:cNvSpPr/>
          <p:nvPr/>
        </p:nvSpPr>
        <p:spPr>
          <a:xfrm>
            <a:off x="374207" y="775781"/>
            <a:ext cx="8094673" cy="461665"/>
          </a:xfrm>
          <a:prstGeom prst="rect">
            <a:avLst/>
          </a:prstGeom>
        </p:spPr>
        <p:txBody>
          <a:bodyPr wrap="square">
            <a:spAutoFit/>
          </a:bodyPr>
          <a:lstStyle/>
          <a:p>
            <a:pPr lvl="0"/>
            <a:endParaRPr lang="en-GB" sz="1200" dirty="0"/>
          </a:p>
          <a:p>
            <a:r>
              <a:rPr lang="en-US" sz="1200" dirty="0"/>
              <a:t> </a:t>
            </a:r>
            <a:endParaRPr lang="en-GB" sz="1200" dirty="0"/>
          </a:p>
        </p:txBody>
      </p:sp>
      <p:sp>
        <p:nvSpPr>
          <p:cNvPr id="3" name="TextBox 2"/>
          <p:cNvSpPr txBox="1"/>
          <p:nvPr/>
        </p:nvSpPr>
        <p:spPr>
          <a:xfrm>
            <a:off x="374207" y="775781"/>
            <a:ext cx="8094673" cy="6001643"/>
          </a:xfrm>
          <a:prstGeom prst="rect">
            <a:avLst/>
          </a:prstGeom>
          <a:noFill/>
        </p:spPr>
        <p:txBody>
          <a:bodyPr wrap="square" rtlCol="0">
            <a:spAutoFit/>
          </a:bodyPr>
          <a:lstStyle/>
          <a:p>
            <a:r>
              <a:rPr lang="en-GB" sz="2400" b="1" dirty="0" smtClean="0">
                <a:solidFill>
                  <a:schemeClr val="accent4">
                    <a:lumMod val="75000"/>
                    <a:lumOff val="25000"/>
                  </a:schemeClr>
                </a:solidFill>
                <a:latin typeface="+mn-lt"/>
              </a:rPr>
              <a:t>Next Steps</a:t>
            </a:r>
          </a:p>
          <a:p>
            <a:pPr marL="342900" indent="-342900">
              <a:buFont typeface="Arial" panose="020B0604020202020204" pitchFamily="34" charset="0"/>
              <a:buChar char="•"/>
            </a:pPr>
            <a:r>
              <a:rPr lang="en-GB" sz="2400" dirty="0">
                <a:latin typeface="+mn-lt"/>
              </a:rPr>
              <a:t>Engaging other schools and individuals</a:t>
            </a:r>
          </a:p>
          <a:p>
            <a:pPr marL="342900" indent="-342900">
              <a:buFont typeface="Arial" panose="020B0604020202020204" pitchFamily="34" charset="0"/>
              <a:buChar char="•"/>
            </a:pPr>
            <a:r>
              <a:rPr lang="en-GB" sz="2400" dirty="0">
                <a:latin typeface="+mn-lt"/>
              </a:rPr>
              <a:t>Increasing partnership capacity, and developing how the partnership operates</a:t>
            </a:r>
          </a:p>
          <a:p>
            <a:pPr marL="342900" indent="-342900">
              <a:buFont typeface="Arial" panose="020B0604020202020204" pitchFamily="34" charset="0"/>
              <a:buChar char="•"/>
            </a:pPr>
            <a:r>
              <a:rPr lang="en-GB" sz="2400" dirty="0">
                <a:latin typeface="+mn-lt"/>
              </a:rPr>
              <a:t>New and additional priorities for partnership work</a:t>
            </a:r>
          </a:p>
          <a:p>
            <a:pPr marL="342900" indent="-342900">
              <a:buFont typeface="Arial" panose="020B0604020202020204" pitchFamily="34" charset="0"/>
              <a:buChar char="•"/>
            </a:pPr>
            <a:r>
              <a:rPr lang="en-GB" sz="2400" dirty="0">
                <a:latin typeface="+mn-lt"/>
              </a:rPr>
              <a:t>Develop capacity in schools at all levels</a:t>
            </a:r>
          </a:p>
          <a:p>
            <a:pPr marL="342900" indent="-342900">
              <a:buFont typeface="Arial" panose="020B0604020202020204" pitchFamily="34" charset="0"/>
              <a:buChar char="•"/>
            </a:pPr>
            <a:r>
              <a:rPr lang="en-GB" sz="2400" dirty="0">
                <a:latin typeface="+mn-lt"/>
              </a:rPr>
              <a:t>Create links with and learn from others e.g. TSAs</a:t>
            </a:r>
          </a:p>
          <a:p>
            <a:pPr marL="342900" indent="-342900">
              <a:buFont typeface="Arial" panose="020B0604020202020204" pitchFamily="34" charset="0"/>
              <a:buChar char="•"/>
            </a:pPr>
            <a:r>
              <a:rPr lang="en-GB" sz="2400" dirty="0">
                <a:latin typeface="+mn-lt"/>
              </a:rPr>
              <a:t>Work with governors</a:t>
            </a:r>
          </a:p>
          <a:p>
            <a:pPr marL="342900" indent="-342900">
              <a:buFont typeface="Arial" panose="020B0604020202020204" pitchFamily="34" charset="0"/>
              <a:buChar char="•"/>
            </a:pPr>
            <a:r>
              <a:rPr lang="en-GB" sz="2400" dirty="0">
                <a:latin typeface="+mn-lt"/>
              </a:rPr>
              <a:t>Support data and intelligence sharing</a:t>
            </a:r>
          </a:p>
          <a:p>
            <a:pPr marL="342900" indent="-342900">
              <a:buFont typeface="Arial" panose="020B0604020202020204" pitchFamily="34" charset="0"/>
              <a:buChar char="•"/>
            </a:pPr>
            <a:r>
              <a:rPr lang="en-GB" sz="2400" dirty="0">
                <a:latin typeface="+mn-lt"/>
              </a:rPr>
              <a:t>Strengthen partnership tools and processes</a:t>
            </a:r>
          </a:p>
          <a:p>
            <a:pPr marL="342900" indent="-342900">
              <a:buFont typeface="Arial" panose="020B0604020202020204" pitchFamily="34" charset="0"/>
              <a:buChar char="•"/>
            </a:pPr>
            <a:r>
              <a:rPr lang="en-GB" sz="2400" dirty="0">
                <a:latin typeface="+mn-lt"/>
              </a:rPr>
              <a:t>Develop plans to support schools across the partnership</a:t>
            </a:r>
          </a:p>
          <a:p>
            <a:pPr marL="342900" indent="-342900">
              <a:buFont typeface="Arial" panose="020B0604020202020204" pitchFamily="34" charset="0"/>
              <a:buChar char="•"/>
            </a:pPr>
            <a:r>
              <a:rPr lang="en-GB" sz="2400" dirty="0">
                <a:latin typeface="+mn-lt"/>
              </a:rPr>
              <a:t>Evaluate impact</a:t>
            </a:r>
          </a:p>
          <a:p>
            <a:pPr marL="342900" indent="-342900">
              <a:buFont typeface="Arial" panose="020B0604020202020204" pitchFamily="34" charset="0"/>
              <a:buChar char="•"/>
            </a:pPr>
            <a:r>
              <a:rPr lang="en-GB" sz="2400" dirty="0">
                <a:latin typeface="+mn-lt"/>
              </a:rPr>
              <a:t>Plan for the future</a:t>
            </a:r>
          </a:p>
          <a:p>
            <a:pPr marL="342900" indent="-342900">
              <a:buFont typeface="Arial" panose="020B0604020202020204" pitchFamily="34" charset="0"/>
              <a:buChar char="•"/>
            </a:pPr>
            <a:endParaRPr lang="en-GB" sz="2400" b="1" dirty="0" smtClean="0">
              <a:solidFill>
                <a:schemeClr val="accent5"/>
              </a:solidFill>
            </a:endParaRPr>
          </a:p>
          <a:p>
            <a:pPr marL="285750" indent="-285750">
              <a:buFont typeface="Arial" panose="020B0604020202020204" pitchFamily="34" charset="0"/>
              <a:buChar char="•"/>
            </a:pPr>
            <a:endParaRPr lang="en-GB" b="1" dirty="0">
              <a:solidFill>
                <a:srgbClr val="008000"/>
              </a:solidFill>
            </a:endParaRPr>
          </a:p>
        </p:txBody>
      </p:sp>
      <p:pic>
        <p:nvPicPr>
          <p:cNvPr id="8"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249" y="5805264"/>
            <a:ext cx="1656184" cy="80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9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370" y="1556792"/>
            <a:ext cx="8653494" cy="5570756"/>
          </a:xfrm>
          <a:prstGeom prst="rect">
            <a:avLst/>
          </a:prstGeom>
        </p:spPr>
        <p:txBody>
          <a:bodyPr wrap="square">
            <a:spAutoFit/>
          </a:bodyPr>
          <a:lstStyle/>
          <a:p>
            <a:r>
              <a:rPr lang="en-GB" b="1" dirty="0" smtClean="0">
                <a:solidFill>
                  <a:schemeClr val="accent4">
                    <a:lumMod val="75000"/>
                    <a:lumOff val="25000"/>
                  </a:schemeClr>
                </a:solidFill>
                <a:latin typeface="+mn-lt"/>
                <a:cs typeface="Arial" panose="020B0604020202020204" pitchFamily="34" charset="0"/>
              </a:rPr>
              <a:t>Why are we developing it?</a:t>
            </a:r>
          </a:p>
          <a:p>
            <a:r>
              <a:rPr lang="en-US" dirty="0" smtClean="0">
                <a:latin typeface="+mn-lt"/>
              </a:rPr>
              <a:t>To </a:t>
            </a:r>
            <a:r>
              <a:rPr lang="en-US" dirty="0">
                <a:latin typeface="+mn-lt"/>
              </a:rPr>
              <a:t>strengthen our vision of Essex as a self reviewing, self reporting, self supporting and self improving system</a:t>
            </a:r>
          </a:p>
          <a:p>
            <a:endParaRPr lang="en-US" sz="2000" dirty="0">
              <a:latin typeface="+mn-lt"/>
            </a:endParaRPr>
          </a:p>
          <a:p>
            <a:r>
              <a:rPr lang="en-US" dirty="0">
                <a:latin typeface="+mn-lt"/>
              </a:rPr>
              <a:t>In line with the national trend and the Essex vision, to move the responsibility for review and improvement to school and partnership level</a:t>
            </a:r>
          </a:p>
          <a:p>
            <a:endParaRPr lang="en-US" sz="2000" dirty="0">
              <a:latin typeface="+mn-lt"/>
            </a:endParaRPr>
          </a:p>
          <a:p>
            <a:r>
              <a:rPr lang="en-US" dirty="0">
                <a:latin typeface="+mn-lt"/>
              </a:rPr>
              <a:t>To know the priorities of partnerships and help link partnerships with common priorities for improvement </a:t>
            </a:r>
          </a:p>
          <a:p>
            <a:endParaRPr lang="en-US" sz="2000" dirty="0">
              <a:latin typeface="+mn-lt"/>
            </a:endParaRPr>
          </a:p>
          <a:p>
            <a:r>
              <a:rPr lang="en-US" dirty="0">
                <a:latin typeface="+mn-lt"/>
              </a:rPr>
              <a:t>To know where all the talent and effective practice </a:t>
            </a:r>
            <a:endParaRPr lang="en-US" dirty="0" smtClean="0">
              <a:latin typeface="+mn-lt"/>
            </a:endParaRPr>
          </a:p>
          <a:p>
            <a:r>
              <a:rPr lang="en-US" dirty="0" smtClean="0">
                <a:latin typeface="+mn-lt"/>
              </a:rPr>
              <a:t>in </a:t>
            </a:r>
            <a:r>
              <a:rPr lang="en-US" dirty="0">
                <a:latin typeface="+mn-lt"/>
              </a:rPr>
              <a:t>the system is and to use in the service of the </a:t>
            </a:r>
            <a:endParaRPr lang="en-US" dirty="0" smtClean="0">
              <a:latin typeface="+mn-lt"/>
            </a:endParaRPr>
          </a:p>
          <a:p>
            <a:r>
              <a:rPr lang="en-US" dirty="0" smtClean="0">
                <a:latin typeface="+mn-lt"/>
              </a:rPr>
              <a:t>system </a:t>
            </a:r>
            <a:r>
              <a:rPr lang="en-US" dirty="0">
                <a:latin typeface="+mn-lt"/>
              </a:rPr>
              <a:t>as a whole</a:t>
            </a:r>
          </a:p>
          <a:p>
            <a:endParaRPr lang="en-US" sz="2000" dirty="0"/>
          </a:p>
        </p:txBody>
      </p:sp>
      <p:sp>
        <p:nvSpPr>
          <p:cNvPr id="2" name="TextBox 1"/>
          <p:cNvSpPr txBox="1"/>
          <p:nvPr/>
        </p:nvSpPr>
        <p:spPr>
          <a:xfrm>
            <a:off x="179512" y="332656"/>
            <a:ext cx="8800352" cy="954107"/>
          </a:xfrm>
          <a:prstGeom prst="rect">
            <a:avLst/>
          </a:prstGeom>
          <a:noFill/>
        </p:spPr>
        <p:txBody>
          <a:bodyPr wrap="square" rtlCol="0">
            <a:spAutoFit/>
          </a:bodyPr>
          <a:lstStyle/>
          <a:p>
            <a:r>
              <a:rPr lang="en-GB" sz="2800" b="1" dirty="0">
                <a:solidFill>
                  <a:schemeClr val="accent4">
                    <a:lumMod val="75000"/>
                    <a:lumOff val="25000"/>
                  </a:schemeClr>
                </a:solidFill>
                <a:latin typeface="+mn-lt"/>
                <a:cs typeface="Arial" panose="020B0604020202020204" pitchFamily="34" charset="0"/>
              </a:rPr>
              <a:t>The</a:t>
            </a:r>
            <a:r>
              <a:rPr lang="en-GB" sz="2800" b="1" dirty="0">
                <a:solidFill>
                  <a:schemeClr val="accent4">
                    <a:lumMod val="75000"/>
                    <a:lumOff val="25000"/>
                  </a:schemeClr>
                </a:solidFill>
                <a:latin typeface="+mn-lt"/>
              </a:rPr>
              <a:t> Partnership Evaluation and Development </a:t>
            </a:r>
            <a:r>
              <a:rPr lang="en-GB" sz="2800" b="1" dirty="0" smtClean="0">
                <a:solidFill>
                  <a:schemeClr val="accent4">
                    <a:lumMod val="75000"/>
                    <a:lumOff val="25000"/>
                  </a:schemeClr>
                </a:solidFill>
                <a:latin typeface="+mn-lt"/>
              </a:rPr>
              <a:t>Tool  </a:t>
            </a:r>
          </a:p>
          <a:p>
            <a:r>
              <a:rPr lang="en-GB" sz="2800" b="1" dirty="0" smtClean="0">
                <a:solidFill>
                  <a:schemeClr val="accent4">
                    <a:lumMod val="75000"/>
                    <a:lumOff val="25000"/>
                  </a:schemeClr>
                </a:solidFill>
                <a:latin typeface="+mn-lt"/>
              </a:rPr>
              <a:t>Roll out 13</a:t>
            </a:r>
            <a:r>
              <a:rPr lang="en-GB" sz="2800" b="1" baseline="30000" dirty="0" smtClean="0">
                <a:solidFill>
                  <a:schemeClr val="accent4">
                    <a:lumMod val="75000"/>
                    <a:lumOff val="25000"/>
                  </a:schemeClr>
                </a:solidFill>
                <a:latin typeface="+mn-lt"/>
              </a:rPr>
              <a:t>th</a:t>
            </a:r>
            <a:r>
              <a:rPr lang="en-GB" sz="2800" b="1" dirty="0" smtClean="0">
                <a:solidFill>
                  <a:schemeClr val="accent4">
                    <a:lumMod val="75000"/>
                    <a:lumOff val="25000"/>
                  </a:schemeClr>
                </a:solidFill>
                <a:latin typeface="+mn-lt"/>
              </a:rPr>
              <a:t> June 2017</a:t>
            </a:r>
            <a:endParaRPr lang="en-GB" sz="2800" dirty="0" smtClean="0">
              <a:solidFill>
                <a:schemeClr val="accent4">
                  <a:lumMod val="75000"/>
                  <a:lumOff val="25000"/>
                </a:schemeClr>
              </a:solidFill>
              <a:latin typeface="+mn-lt"/>
            </a:endParaRPr>
          </a:p>
        </p:txBody>
      </p:sp>
      <p:pic>
        <p:nvPicPr>
          <p:cNvPr id="7"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680" y="5877272"/>
            <a:ext cx="1656184" cy="80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5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4809428"/>
              </p:ext>
            </p:extLst>
          </p:nvPr>
        </p:nvGraphicFramePr>
        <p:xfrm>
          <a:off x="179512" y="332656"/>
          <a:ext cx="8899180" cy="6262816"/>
        </p:xfrm>
        <a:graphic>
          <a:graphicData uri="http://schemas.openxmlformats.org/drawingml/2006/table">
            <a:tbl>
              <a:tblPr firstRow="1" bandRow="1">
                <a:tableStyleId>{5C22544A-7EE6-4342-B048-85BDC9FD1C3A}</a:tableStyleId>
              </a:tblPr>
              <a:tblGrid>
                <a:gridCol w="4449590"/>
                <a:gridCol w="4449590"/>
              </a:tblGrid>
              <a:tr h="182626">
                <a:tc gridSpan="2">
                  <a:txBody>
                    <a:bodyPr/>
                    <a:lstStyle/>
                    <a:p>
                      <a:pPr>
                        <a:spcAft>
                          <a:spcPts val="0"/>
                        </a:spcAft>
                      </a:pPr>
                      <a:r>
                        <a:rPr lang="en-GB" sz="1800" b="1" dirty="0" smtClean="0">
                          <a:effectLst/>
                          <a:latin typeface="Calibri" panose="020F0502020204030204" pitchFamily="34" charset="0"/>
                          <a:ea typeface="Times New Roman"/>
                        </a:rPr>
                        <a:t>Focus of sessions from the Standards and Excellence Team to Partnerships 16/17</a:t>
                      </a:r>
                      <a:endParaRPr lang="en-GB" sz="1800" b="1" dirty="0">
                        <a:effectLst/>
                        <a:latin typeface="Calibri" panose="020F0502020204030204" pitchFamily="34" charset="0"/>
                        <a:ea typeface="Times New Roman"/>
                      </a:endParaRPr>
                    </a:p>
                  </a:txBody>
                  <a:tcPr marL="68580" marR="68580" marT="0" marB="0"/>
                </a:tc>
                <a:tc hMerge="1">
                  <a:txBody>
                    <a:bodyPr/>
                    <a:lstStyle/>
                    <a:p>
                      <a:pPr>
                        <a:spcAft>
                          <a:spcPts val="0"/>
                        </a:spcAft>
                      </a:pPr>
                      <a:endParaRPr lang="en-GB" sz="1100" dirty="0">
                        <a:effectLst/>
                        <a:latin typeface="Times New Roman"/>
                        <a:ea typeface="Times New Roman"/>
                      </a:endParaRPr>
                    </a:p>
                  </a:txBody>
                  <a:tcPr marL="68580" marR="68580" marT="0" marB="0"/>
                </a:tc>
              </a:tr>
              <a:tr h="290696">
                <a:tc>
                  <a:txBody>
                    <a:bodyPr/>
                    <a:lstStyle/>
                    <a:p>
                      <a:pPr>
                        <a:spcAft>
                          <a:spcPts val="0"/>
                        </a:spcAft>
                      </a:pPr>
                      <a:r>
                        <a:rPr lang="en-GB" sz="1600" b="1" dirty="0" err="1" smtClean="0">
                          <a:effectLst/>
                          <a:latin typeface="Calibri" panose="020F0502020204030204" pitchFamily="34" charset="0"/>
                          <a:ea typeface="Times New Roman"/>
                        </a:rPr>
                        <a:t>RAISEonline</a:t>
                      </a:r>
                      <a:r>
                        <a:rPr lang="en-GB" sz="1600" b="1" dirty="0" smtClean="0">
                          <a:effectLst/>
                          <a:latin typeface="Calibri" panose="020F0502020204030204" pitchFamily="34" charset="0"/>
                          <a:ea typeface="Times New Roman"/>
                        </a:rPr>
                        <a:t> training</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smtClean="0">
                          <a:effectLst/>
                          <a:latin typeface="Calibri" panose="020F0502020204030204" pitchFamily="34" charset="0"/>
                          <a:ea typeface="Times New Roman"/>
                        </a:rPr>
                        <a:t>High Impact</a:t>
                      </a:r>
                      <a:r>
                        <a:rPr lang="en-GB" sz="1600" b="1" baseline="0" dirty="0" smtClean="0">
                          <a:effectLst/>
                          <a:latin typeface="Calibri" panose="020F0502020204030204" pitchFamily="34" charset="0"/>
                          <a:ea typeface="Times New Roman"/>
                        </a:rPr>
                        <a:t> Governance</a:t>
                      </a:r>
                      <a:endParaRPr lang="en-GB" sz="1600" b="1" dirty="0">
                        <a:effectLst/>
                        <a:latin typeface="Calibri" panose="020F0502020204030204" pitchFamily="34" charset="0"/>
                        <a:ea typeface="Times New Roman"/>
                      </a:endParaRPr>
                    </a:p>
                  </a:txBody>
                  <a:tcPr marL="68580" marR="68580" marT="0" marB="0"/>
                </a:tc>
              </a:tr>
              <a:tr h="403991">
                <a:tc>
                  <a:txBody>
                    <a:bodyPr/>
                    <a:lstStyle/>
                    <a:p>
                      <a:pPr>
                        <a:spcAft>
                          <a:spcPts val="0"/>
                        </a:spcAft>
                      </a:pPr>
                      <a:r>
                        <a:rPr lang="en-GB" sz="1600" b="1" dirty="0">
                          <a:effectLst/>
                          <a:latin typeface="Calibri" panose="020F0502020204030204" pitchFamily="34" charset="0"/>
                          <a:ea typeface="Times New Roman"/>
                          <a:cs typeface="Tahoma"/>
                        </a:rPr>
                        <a:t>Moderation for KS1 &amp; 2</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cs typeface="Tahoma"/>
                        </a:rPr>
                        <a:t>Process and outcomes validation- contribution to partnership development plan for 2017-18 </a:t>
                      </a:r>
                      <a:endParaRPr lang="en-GB" sz="1600" b="1">
                        <a:effectLst/>
                        <a:latin typeface="Calibri" panose="020F0502020204030204" pitchFamily="34" charset="0"/>
                        <a:ea typeface="Times New Roman"/>
                      </a:endParaRPr>
                    </a:p>
                  </a:txBody>
                  <a:tcPr marL="68580" marR="68580" marT="0" marB="0"/>
                </a:tc>
              </a:tr>
              <a:tr h="293360">
                <a:tc>
                  <a:txBody>
                    <a:bodyPr/>
                    <a:lstStyle/>
                    <a:p>
                      <a:pPr>
                        <a:spcAft>
                          <a:spcPts val="0"/>
                        </a:spcAft>
                      </a:pPr>
                      <a:r>
                        <a:rPr lang="en-GB" sz="1600" b="1" dirty="0">
                          <a:effectLst/>
                          <a:latin typeface="Calibri" panose="020F0502020204030204" pitchFamily="34" charset="0"/>
                          <a:ea typeface="Times New Roman"/>
                          <a:cs typeface="Tahoma"/>
                        </a:rPr>
                        <a:t>Maths and English moderation / End of KS assessment</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solidFill>
                            <a:srgbClr val="000000"/>
                          </a:solidFill>
                          <a:effectLst/>
                          <a:latin typeface="Calibri" panose="020F0502020204030204" pitchFamily="34" charset="0"/>
                          <a:ea typeface="Times New Roman"/>
                          <a:cs typeface="Calibri"/>
                        </a:rPr>
                        <a:t>Planning meeting for SEC days</a:t>
                      </a:r>
                    </a:p>
                  </a:txBody>
                  <a:tcPr marL="68580" marR="68580" marT="0" marB="0"/>
                </a:tc>
              </a:tr>
              <a:tr h="288032">
                <a:tc>
                  <a:txBody>
                    <a:bodyPr/>
                    <a:lstStyle/>
                    <a:p>
                      <a:pPr>
                        <a:spcAft>
                          <a:spcPts val="0"/>
                        </a:spcAft>
                      </a:pPr>
                      <a:r>
                        <a:rPr lang="en-GB" sz="1600" b="1" dirty="0">
                          <a:effectLst/>
                          <a:latin typeface="Calibri" panose="020F0502020204030204" pitchFamily="34" charset="0"/>
                          <a:ea typeface="Times New Roman"/>
                          <a:cs typeface="Tahoma"/>
                        </a:rPr>
                        <a:t>EYFS/Year 2 / Year 6 moderation</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rPr>
                        <a:t>Middle Leadership Training Day</a:t>
                      </a:r>
                    </a:p>
                  </a:txBody>
                  <a:tcPr marL="68580" marR="68580" marT="0" marB="0"/>
                </a:tc>
              </a:tr>
              <a:tr h="288032">
                <a:tc>
                  <a:txBody>
                    <a:bodyPr/>
                    <a:lstStyle/>
                    <a:p>
                      <a:pPr>
                        <a:spcAft>
                          <a:spcPts val="0"/>
                        </a:spcAft>
                      </a:pPr>
                      <a:r>
                        <a:rPr lang="en-GB" sz="1600" b="1" dirty="0">
                          <a:effectLst/>
                          <a:latin typeface="Calibri" panose="020F0502020204030204" pitchFamily="34" charset="0"/>
                          <a:ea typeface="Times New Roman"/>
                          <a:cs typeface="Tahoma"/>
                        </a:rPr>
                        <a:t>Running department Reviews - secondary</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cs typeface="Arial"/>
                        </a:rPr>
                        <a:t>Action Planning Training </a:t>
                      </a:r>
                      <a:endParaRPr lang="en-GB" sz="1600" b="1">
                        <a:effectLst/>
                        <a:latin typeface="Calibri" panose="020F0502020204030204" pitchFamily="34" charset="0"/>
                        <a:ea typeface="Times New Roman"/>
                      </a:endParaRPr>
                    </a:p>
                  </a:txBody>
                  <a:tcPr marL="68580" marR="68580" marT="0" marB="0"/>
                </a:tc>
              </a:tr>
              <a:tr h="288032">
                <a:tc>
                  <a:txBody>
                    <a:bodyPr/>
                    <a:lstStyle/>
                    <a:p>
                      <a:pPr>
                        <a:spcAft>
                          <a:spcPts val="0"/>
                        </a:spcAft>
                      </a:pPr>
                      <a:r>
                        <a:rPr lang="en-GB" sz="1600" b="1" dirty="0">
                          <a:effectLst/>
                          <a:latin typeface="Calibri" panose="020F0502020204030204" pitchFamily="34" charset="0"/>
                          <a:ea typeface="Times New Roman"/>
                          <a:cs typeface="Tahoma"/>
                        </a:rPr>
                        <a:t>Reading and Writing subject leader training</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cs typeface="Arial"/>
                        </a:rPr>
                        <a:t>Peer Review Quality Assurance </a:t>
                      </a:r>
                      <a:endParaRPr lang="en-GB" sz="1600" b="1">
                        <a:effectLst/>
                        <a:latin typeface="Calibri" panose="020F0502020204030204" pitchFamily="34" charset="0"/>
                        <a:ea typeface="Times New Roman"/>
                      </a:endParaRPr>
                    </a:p>
                  </a:txBody>
                  <a:tcPr marL="68580" marR="68580" marT="0" marB="0"/>
                </a:tc>
              </a:tr>
              <a:tr h="288032">
                <a:tc>
                  <a:txBody>
                    <a:bodyPr/>
                    <a:lstStyle/>
                    <a:p>
                      <a:pPr>
                        <a:spcAft>
                          <a:spcPts val="0"/>
                        </a:spcAft>
                      </a:pPr>
                      <a:r>
                        <a:rPr lang="en-GB" sz="1600" b="1" dirty="0">
                          <a:effectLst/>
                          <a:latin typeface="Calibri" panose="020F0502020204030204" pitchFamily="34" charset="0"/>
                          <a:ea typeface="Times New Roman"/>
                          <a:cs typeface="Tahoma"/>
                        </a:rPr>
                        <a:t>Safeguarding</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cs typeface="Tahoma"/>
                        </a:rPr>
                        <a:t>Peer review training </a:t>
                      </a:r>
                      <a:endParaRPr lang="en-GB" sz="1600" b="1">
                        <a:effectLst/>
                        <a:latin typeface="Calibri" panose="020F0502020204030204" pitchFamily="34" charset="0"/>
                        <a:ea typeface="Times New Roman"/>
                      </a:endParaRPr>
                    </a:p>
                  </a:txBody>
                  <a:tcPr marL="68580" marR="68580" marT="0" marB="0"/>
                </a:tc>
              </a:tr>
              <a:tr h="403991">
                <a:tc>
                  <a:txBody>
                    <a:bodyPr/>
                    <a:lstStyle/>
                    <a:p>
                      <a:pPr>
                        <a:spcAft>
                          <a:spcPts val="0"/>
                        </a:spcAft>
                      </a:pPr>
                      <a:r>
                        <a:rPr lang="en-GB" sz="1600" b="1" dirty="0">
                          <a:effectLst/>
                          <a:latin typeface="Calibri" panose="020F0502020204030204" pitchFamily="34" charset="0"/>
                          <a:ea typeface="Times New Roman"/>
                          <a:cs typeface="Tahoma"/>
                        </a:rPr>
                        <a:t>Meeting with Independent Chair to discuss Partnership needs for the session</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a:effectLst/>
                          <a:latin typeface="Calibri" panose="020F0502020204030204" pitchFamily="34" charset="0"/>
                          <a:ea typeface="Times New Roman"/>
                          <a:cs typeface="Tahoma"/>
                        </a:rPr>
                        <a:t>FFT training </a:t>
                      </a:r>
                      <a:endParaRPr lang="en-GB" sz="1600" b="1" dirty="0">
                        <a:effectLst/>
                        <a:latin typeface="Calibri" panose="020F0502020204030204" pitchFamily="34" charset="0"/>
                        <a:ea typeface="Times New Roman"/>
                      </a:endParaRPr>
                    </a:p>
                  </a:txBody>
                  <a:tcPr marL="68580" marR="68580" marT="0" marB="0"/>
                </a:tc>
              </a:tr>
              <a:tr h="293360">
                <a:tc>
                  <a:txBody>
                    <a:bodyPr/>
                    <a:lstStyle/>
                    <a:p>
                      <a:pPr>
                        <a:spcAft>
                          <a:spcPts val="0"/>
                        </a:spcAft>
                      </a:pPr>
                      <a:r>
                        <a:rPr lang="en-GB" sz="1600" b="1" dirty="0">
                          <a:effectLst/>
                          <a:latin typeface="Calibri" panose="020F0502020204030204" pitchFamily="34" charset="0"/>
                          <a:ea typeface="Times New Roman"/>
                          <a:cs typeface="Tahoma"/>
                        </a:rPr>
                        <a:t>Data analysis- group data</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a:effectLst/>
                          <a:latin typeface="Calibri" panose="020F0502020204030204" pitchFamily="34" charset="0"/>
                          <a:ea typeface="Times New Roman"/>
                          <a:cs typeface="Tahoma"/>
                        </a:rPr>
                        <a:t>Middle leader training   </a:t>
                      </a:r>
                      <a:endParaRPr lang="en-GB" sz="1600" b="1" dirty="0">
                        <a:effectLst/>
                        <a:latin typeface="Calibri" panose="020F0502020204030204" pitchFamily="34" charset="0"/>
                        <a:ea typeface="Times New Roman"/>
                      </a:endParaRPr>
                    </a:p>
                  </a:txBody>
                  <a:tcPr marL="68580" marR="68580" marT="0" marB="0"/>
                </a:tc>
              </a:tr>
              <a:tr h="288032">
                <a:tc>
                  <a:txBody>
                    <a:bodyPr/>
                    <a:lstStyle/>
                    <a:p>
                      <a:pPr>
                        <a:spcAft>
                          <a:spcPts val="0"/>
                        </a:spcAft>
                      </a:pPr>
                      <a:r>
                        <a:rPr lang="en-GB" sz="1600" b="1" dirty="0">
                          <a:effectLst/>
                          <a:latin typeface="Calibri" panose="020F0502020204030204" pitchFamily="34" charset="0"/>
                          <a:ea typeface="Times New Roman"/>
                          <a:cs typeface="Tahoma"/>
                        </a:rPr>
                        <a:t>Presentation of data analysis</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a:effectLst/>
                          <a:latin typeface="Calibri" panose="020F0502020204030204" pitchFamily="34" charset="0"/>
                          <a:ea typeface="Times New Roman"/>
                          <a:cs typeface="Tahoma"/>
                        </a:rPr>
                        <a:t>Subject Leadership</a:t>
                      </a:r>
                      <a:endParaRPr lang="en-GB" sz="1600" b="1">
                        <a:effectLst/>
                        <a:latin typeface="Calibri" panose="020F0502020204030204" pitchFamily="34" charset="0"/>
                        <a:ea typeface="Times New Roman"/>
                      </a:endParaRPr>
                    </a:p>
                  </a:txBody>
                  <a:tcPr marL="68580" marR="68580" marT="0" marB="0"/>
                </a:tc>
              </a:tr>
              <a:tr h="1162167">
                <a:tc>
                  <a:txBody>
                    <a:bodyPr/>
                    <a:lstStyle/>
                    <a:p>
                      <a:pPr>
                        <a:spcAft>
                          <a:spcPts val="0"/>
                        </a:spcAft>
                      </a:pPr>
                      <a:r>
                        <a:rPr lang="en-GB" sz="1600" b="1" dirty="0">
                          <a:effectLst/>
                          <a:latin typeface="Calibri" panose="020F0502020204030204" pitchFamily="34" charset="0"/>
                          <a:ea typeface="Times New Roman"/>
                          <a:cs typeface="Calibri"/>
                        </a:rPr>
                        <a:t>Middle Leadership (6 x ½ day sessions):</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Data analysis</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Preparing for interviews with inspectors</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Monitoring foundation subjects</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Managing awkward conversations</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Action planning</a:t>
                      </a:r>
                      <a:endParaRPr lang="en-GB" sz="1600" b="1" dirty="0">
                        <a:effectLst/>
                        <a:latin typeface="Calibri" panose="020F0502020204030204" pitchFamily="34" charset="0"/>
                        <a:ea typeface="Times New Roman"/>
                      </a:endParaRPr>
                    </a:p>
                    <a:p>
                      <a:pPr marL="342900" lvl="0" indent="-342900">
                        <a:spcAft>
                          <a:spcPts val="0"/>
                        </a:spcAft>
                        <a:buFont typeface="Symbol"/>
                        <a:buChar char=""/>
                      </a:pPr>
                      <a:r>
                        <a:rPr lang="en-GB" sz="1600" b="1" dirty="0">
                          <a:effectLst/>
                          <a:latin typeface="Calibri" panose="020F0502020204030204" pitchFamily="34" charset="0"/>
                          <a:ea typeface="Times New Roman"/>
                          <a:cs typeface="Calibri"/>
                        </a:rPr>
                        <a:t>Moderation </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a:effectLst/>
                          <a:latin typeface="Calibri" panose="020F0502020204030204" pitchFamily="34" charset="0"/>
                          <a:ea typeface="Times New Roman"/>
                          <a:cs typeface="Tahoma"/>
                        </a:rPr>
                        <a:t>Observations</a:t>
                      </a:r>
                      <a:endParaRPr lang="en-GB" sz="1600" b="1" dirty="0">
                        <a:effectLst/>
                        <a:latin typeface="Calibri" panose="020F0502020204030204" pitchFamily="34" charset="0"/>
                        <a:ea typeface="Times New Roman"/>
                      </a:endParaRPr>
                    </a:p>
                  </a:txBody>
                  <a:tcPr marL="68580" marR="68580" marT="0" marB="0"/>
                </a:tc>
              </a:tr>
              <a:tr h="306680">
                <a:tc>
                  <a:txBody>
                    <a:bodyPr/>
                    <a:lstStyle/>
                    <a:p>
                      <a:pPr>
                        <a:spcAft>
                          <a:spcPts val="0"/>
                        </a:spcAft>
                      </a:pPr>
                      <a:r>
                        <a:rPr lang="en-GB" sz="1600" b="1" dirty="0">
                          <a:effectLst/>
                          <a:latin typeface="Calibri" panose="020F0502020204030204" pitchFamily="34" charset="0"/>
                          <a:ea typeface="Times New Roman"/>
                          <a:cs typeface="Tahoma"/>
                        </a:rPr>
                        <a:t>Primary/secondary transition</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a:effectLst/>
                          <a:latin typeface="Calibri" panose="020F0502020204030204" pitchFamily="34" charset="0"/>
                          <a:ea typeface="Times New Roman"/>
                          <a:cs typeface="Tahoma"/>
                        </a:rPr>
                        <a:t>Reading Moderation</a:t>
                      </a:r>
                      <a:endParaRPr lang="en-GB" sz="1600" b="1" dirty="0">
                        <a:effectLst/>
                        <a:latin typeface="Calibri" panose="020F0502020204030204" pitchFamily="34" charset="0"/>
                        <a:ea typeface="Times New Roman"/>
                      </a:endParaRPr>
                    </a:p>
                  </a:txBody>
                  <a:tcPr marL="68580" marR="68580" marT="0" marB="0"/>
                </a:tc>
              </a:tr>
              <a:tr h="403991">
                <a:tc>
                  <a:txBody>
                    <a:bodyPr/>
                    <a:lstStyle/>
                    <a:p>
                      <a:pPr>
                        <a:spcAft>
                          <a:spcPts val="0"/>
                        </a:spcAft>
                      </a:pPr>
                      <a:r>
                        <a:rPr lang="en-GB" sz="1600" b="1" dirty="0">
                          <a:effectLst/>
                          <a:latin typeface="Calibri" panose="020F0502020204030204" pitchFamily="34" charset="0"/>
                          <a:ea typeface="Times New Roman"/>
                          <a:cs typeface="Tahoma"/>
                        </a:rPr>
                        <a:t>Partnership meetings- attendance at/ view from LA item on the agenda. </a:t>
                      </a:r>
                      <a:endParaRPr lang="en-GB" sz="1600" b="1" dirty="0">
                        <a:effectLst/>
                        <a:latin typeface="Calibri" panose="020F0502020204030204" pitchFamily="34" charset="0"/>
                        <a:ea typeface="Times New Roman"/>
                      </a:endParaRPr>
                    </a:p>
                  </a:txBody>
                  <a:tcPr marL="68580" marR="68580" marT="0" marB="0"/>
                </a:tc>
                <a:tc>
                  <a:txBody>
                    <a:bodyPr/>
                    <a:lstStyle/>
                    <a:p>
                      <a:pPr>
                        <a:spcAft>
                          <a:spcPts val="0"/>
                        </a:spcAft>
                      </a:pPr>
                      <a:r>
                        <a:rPr lang="en-GB" sz="1600" b="1" dirty="0">
                          <a:effectLst/>
                          <a:latin typeface="Calibri" panose="020F0502020204030204" pitchFamily="34" charset="0"/>
                          <a:ea typeface="Times New Roman"/>
                          <a:cs typeface="Tahoma"/>
                        </a:rPr>
                        <a:t>Maths Moderation</a:t>
                      </a:r>
                      <a:endParaRPr lang="en-GB" sz="1600" b="1" dirty="0">
                        <a:effectLst/>
                        <a:latin typeface="Calibri" panose="020F0502020204030204" pitchFamily="34" charset="0"/>
                        <a:ea typeface="Times New Roman"/>
                      </a:endParaRPr>
                    </a:p>
                  </a:txBody>
                  <a:tcPr marL="68580" marR="68580" marT="0" marB="0"/>
                </a:tc>
              </a:tr>
            </a:tbl>
          </a:graphicData>
        </a:graphic>
      </p:graphicFrame>
      <p:pic>
        <p:nvPicPr>
          <p:cNvPr id="7"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188" y="6142529"/>
            <a:ext cx="1167504" cy="56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8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496944" cy="5544616"/>
          </a:xfrm>
        </p:spPr>
        <p:txBody>
          <a:bodyPr/>
          <a:lstStyle/>
          <a:p>
            <a:r>
              <a:rPr lang="en-GB" sz="2000" b="1" dirty="0" smtClean="0"/>
              <a:t>KS1 data </a:t>
            </a:r>
            <a:r>
              <a:rPr lang="en-GB" sz="2000" dirty="0" smtClean="0"/>
              <a:t>must be submitted to the</a:t>
            </a:r>
            <a:r>
              <a:rPr lang="en-GB" sz="2000" b="1" dirty="0" smtClean="0"/>
              <a:t> LA </a:t>
            </a:r>
            <a:r>
              <a:rPr lang="en-GB" sz="2000" dirty="0" smtClean="0"/>
              <a:t>by Thursday 29 June 2017</a:t>
            </a:r>
          </a:p>
          <a:p>
            <a:endParaRPr lang="en-GB" sz="2000" dirty="0" smtClean="0"/>
          </a:p>
          <a:p>
            <a:r>
              <a:rPr lang="en-GB" sz="2000" b="1" dirty="0" smtClean="0"/>
              <a:t>KS2 data </a:t>
            </a:r>
            <a:r>
              <a:rPr lang="en-GB" sz="2000" dirty="0" smtClean="0"/>
              <a:t>must be submitted via </a:t>
            </a:r>
            <a:r>
              <a:rPr lang="en-GB" sz="2000" b="1" dirty="0" smtClean="0"/>
              <a:t>NCA tools </a:t>
            </a:r>
            <a:r>
              <a:rPr lang="en-GB" sz="2000" dirty="0" smtClean="0"/>
              <a:t>by Thursday 29 June 2017</a:t>
            </a:r>
          </a:p>
          <a:p>
            <a:endParaRPr lang="en-GB" sz="2000" dirty="0"/>
          </a:p>
          <a:p>
            <a:r>
              <a:rPr lang="en-GB" sz="2000" b="1" dirty="0" smtClean="0"/>
              <a:t>All KS1 and KS2</a:t>
            </a:r>
            <a:r>
              <a:rPr lang="en-GB" sz="2000" dirty="0" smtClean="0"/>
              <a:t> submitted data will be analysed by the Standards and Excellence team to check that it matches external moderation decisions and to investigate any unexpected pattern of attainment</a:t>
            </a:r>
          </a:p>
          <a:p>
            <a:endParaRPr lang="en-GB" sz="2000" dirty="0"/>
          </a:p>
          <a:p>
            <a:r>
              <a:rPr lang="en-GB" sz="2000" b="1" dirty="0" smtClean="0"/>
              <a:t>KS1 </a:t>
            </a:r>
            <a:r>
              <a:rPr lang="en-GB" sz="2000" dirty="0" smtClean="0"/>
              <a:t>– schools will receive email notification that the data has been checked. If there are any queries schools will be asked to respond within 3 working days of receipt of the email</a:t>
            </a:r>
          </a:p>
          <a:p>
            <a:endParaRPr lang="en-GB" sz="2000" dirty="0"/>
          </a:p>
          <a:p>
            <a:r>
              <a:rPr lang="en-GB" sz="2000" b="1" dirty="0" smtClean="0"/>
              <a:t>KS2</a:t>
            </a:r>
            <a:r>
              <a:rPr lang="en-GB" sz="2000" dirty="0" smtClean="0"/>
              <a:t> – if no queries are raised schools will receive email notification that the data has been checked. If there are any queries the school’s Standards and Excellence Commissioner will contact the school by phone on 28</a:t>
            </a:r>
            <a:r>
              <a:rPr lang="en-GB" sz="2000" baseline="30000" dirty="0" smtClean="0"/>
              <a:t>th</a:t>
            </a:r>
            <a:r>
              <a:rPr lang="en-GB" sz="2000" dirty="0" smtClean="0"/>
              <a:t> June. </a:t>
            </a:r>
            <a:endParaRPr lang="en-GB" sz="2000" dirty="0"/>
          </a:p>
        </p:txBody>
      </p:sp>
      <p:sp>
        <p:nvSpPr>
          <p:cNvPr id="3" name="Title 2"/>
          <p:cNvSpPr>
            <a:spLocks noGrp="1"/>
          </p:cNvSpPr>
          <p:nvPr>
            <p:ph type="title"/>
          </p:nvPr>
        </p:nvSpPr>
        <p:spPr>
          <a:xfrm>
            <a:off x="467544" y="260648"/>
            <a:ext cx="8208144" cy="792088"/>
          </a:xfrm>
        </p:spPr>
        <p:txBody>
          <a:bodyPr/>
          <a:lstStyle/>
          <a:p>
            <a:r>
              <a:rPr lang="en-GB" dirty="0" smtClean="0">
                <a:solidFill>
                  <a:srgbClr val="0070C0"/>
                </a:solidFill>
              </a:rPr>
              <a:t>Update</a:t>
            </a:r>
            <a:endParaRPr lang="en-GB" dirty="0"/>
          </a:p>
        </p:txBody>
      </p:sp>
    </p:spTree>
    <p:extLst>
      <p:ext uri="{BB962C8B-B14F-4D97-AF65-F5344CB8AC3E}">
        <p14:creationId xmlns:p14="http://schemas.microsoft.com/office/powerpoint/2010/main" val="11352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204864"/>
            <a:ext cx="8222679" cy="648072"/>
          </a:xfrm>
        </p:spPr>
        <p:txBody>
          <a:bodyPr/>
          <a:lstStyle/>
          <a:p>
            <a:r>
              <a:rPr lang="en-GB" dirty="0"/>
              <a:t>Support for the review of safeguarding</a:t>
            </a:r>
          </a:p>
        </p:txBody>
      </p:sp>
    </p:spTree>
    <p:extLst>
      <p:ext uri="{BB962C8B-B14F-4D97-AF65-F5344CB8AC3E}">
        <p14:creationId xmlns:p14="http://schemas.microsoft.com/office/powerpoint/2010/main" val="196758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2016224"/>
          </a:xfrm>
        </p:spPr>
        <p:txBody>
          <a:bodyPr/>
          <a:lstStyle/>
          <a:p>
            <a:r>
              <a:rPr lang="en-GB" sz="2800" b="1" dirty="0"/>
              <a:t>How does your governing body ensure and evidence compliance with all statutory responsibilities in regard to safeguarding all pupils?</a:t>
            </a:r>
            <a:r>
              <a:rPr lang="en-GB" sz="2800" dirty="0"/>
              <a:t/>
            </a:r>
            <a:br>
              <a:rPr lang="en-GB" sz="2800" dirty="0"/>
            </a:br>
            <a:r>
              <a:rPr lang="en-GB" sz="2800" dirty="0"/>
              <a:t/>
            </a:r>
            <a:br>
              <a:rPr lang="en-GB" sz="2800" dirty="0"/>
            </a:br>
            <a:endParaRPr lang="en-GB" sz="2800" dirty="0"/>
          </a:p>
        </p:txBody>
      </p:sp>
      <p:sp>
        <p:nvSpPr>
          <p:cNvPr id="3" name="Subtitle 2"/>
          <p:cNvSpPr>
            <a:spLocks noGrp="1"/>
          </p:cNvSpPr>
          <p:nvPr>
            <p:ph type="subTitle" idx="1"/>
          </p:nvPr>
        </p:nvSpPr>
        <p:spPr>
          <a:xfrm>
            <a:off x="323528" y="2060848"/>
            <a:ext cx="8496944" cy="4464496"/>
          </a:xfrm>
        </p:spPr>
        <p:txBody>
          <a:bodyPr/>
          <a:lstStyle/>
          <a:p>
            <a:endParaRPr lang="en-GB" sz="2400" i="1" dirty="0" smtClean="0"/>
          </a:p>
          <a:p>
            <a:r>
              <a:rPr lang="en-GB" sz="2400" i="1" dirty="0" smtClean="0"/>
              <a:t>What </a:t>
            </a:r>
            <a:r>
              <a:rPr lang="en-GB" sz="2400" i="1" dirty="0"/>
              <a:t>training has the link governor for safeguarding had to ensure they have the skills and knowledge to effectively carry out their role</a:t>
            </a:r>
            <a:r>
              <a:rPr lang="en-GB" sz="2400" i="1" dirty="0" smtClean="0"/>
              <a:t>?</a:t>
            </a:r>
            <a:endParaRPr lang="en-GB" sz="2400" i="1" dirty="0"/>
          </a:p>
          <a:p>
            <a:r>
              <a:rPr lang="en-GB" sz="2400" i="1" dirty="0"/>
              <a:t>What training have members of the Governing Body had to ensure they have the skills and knowledge to effectively evaluate the safeguarding and child protection arrangements in the school? </a:t>
            </a:r>
            <a:endParaRPr lang="en-GB" sz="2400" i="1" dirty="0" smtClean="0"/>
          </a:p>
          <a:p>
            <a:r>
              <a:rPr lang="en-GB" sz="2400" i="1" dirty="0" smtClean="0"/>
              <a:t>What </a:t>
            </a:r>
            <a:r>
              <a:rPr lang="en-GB" sz="2400" i="1" dirty="0"/>
              <a:t>evaluation has taken place to establish the Governing Body’s capacity to carry out their safeguarding duties and responsibilities?</a:t>
            </a:r>
          </a:p>
          <a:p>
            <a:endParaRPr lang="en-GB" sz="2400" dirty="0"/>
          </a:p>
        </p:txBody>
      </p:sp>
    </p:spTree>
    <p:extLst>
      <p:ext uri="{BB962C8B-B14F-4D97-AF65-F5344CB8AC3E}">
        <p14:creationId xmlns:p14="http://schemas.microsoft.com/office/powerpoint/2010/main" val="268809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6</a:t>
            </a:fld>
            <a:endParaRPr lang="en-US">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4752"/>
            <a:ext cx="4505325"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48064" y="2348880"/>
            <a:ext cx="3600400" cy="1569660"/>
          </a:xfrm>
          <a:prstGeom prst="rect">
            <a:avLst/>
          </a:prstGeom>
          <a:noFill/>
          <a:ln>
            <a:solidFill>
              <a:schemeClr val="accent1"/>
            </a:solidFill>
          </a:ln>
        </p:spPr>
        <p:txBody>
          <a:bodyPr wrap="square" rtlCol="0">
            <a:spAutoFit/>
          </a:bodyPr>
          <a:lstStyle/>
          <a:p>
            <a:r>
              <a:rPr lang="en-GB" dirty="0"/>
              <a:t>https://www.safeguardinginschools.co.uk/understandingsafeguardingandgovernance2/</a:t>
            </a:r>
          </a:p>
        </p:txBody>
      </p:sp>
    </p:spTree>
    <p:extLst>
      <p:ext uri="{BB962C8B-B14F-4D97-AF65-F5344CB8AC3E}">
        <p14:creationId xmlns:p14="http://schemas.microsoft.com/office/powerpoint/2010/main" val="346096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6"/>
            <a:ext cx="7772400" cy="1143000"/>
          </a:xfrm>
        </p:spPr>
        <p:txBody>
          <a:bodyPr/>
          <a:lstStyle/>
          <a:p>
            <a:r>
              <a:rPr lang="en-GB" b="1" dirty="0" smtClean="0"/>
              <a:t>In development…</a:t>
            </a:r>
            <a:endParaRPr lang="en-GB" b="1" dirty="0"/>
          </a:p>
        </p:txBody>
      </p:sp>
      <p:sp>
        <p:nvSpPr>
          <p:cNvPr id="3" name="Subtitle 2"/>
          <p:cNvSpPr>
            <a:spLocks noGrp="1"/>
          </p:cNvSpPr>
          <p:nvPr>
            <p:ph type="subTitle" idx="1"/>
          </p:nvPr>
        </p:nvSpPr>
        <p:spPr>
          <a:xfrm>
            <a:off x="251520" y="908720"/>
            <a:ext cx="8712968" cy="5688632"/>
          </a:xfrm>
        </p:spPr>
        <p:txBody>
          <a:bodyPr/>
          <a:lstStyle/>
          <a:p>
            <a:r>
              <a:rPr lang="en-GB" b="1" dirty="0" smtClean="0">
                <a:solidFill>
                  <a:srgbClr val="0070C0"/>
                </a:solidFill>
              </a:rPr>
              <a:t>* Governors’ Safeguarding Framework; </a:t>
            </a:r>
          </a:p>
          <a:p>
            <a:r>
              <a:rPr lang="en-GB" dirty="0" smtClean="0"/>
              <a:t>	Audit tool for self or peer review with guidance prompts</a:t>
            </a:r>
          </a:p>
          <a:p>
            <a:r>
              <a:rPr lang="en-GB" dirty="0"/>
              <a:t>	</a:t>
            </a:r>
            <a:r>
              <a:rPr lang="en-GB" dirty="0" smtClean="0"/>
              <a:t>Termly calendar for monitoring and evaluating</a:t>
            </a:r>
          </a:p>
          <a:p>
            <a:r>
              <a:rPr lang="en-GB" dirty="0"/>
              <a:t>	</a:t>
            </a:r>
            <a:r>
              <a:rPr lang="en-GB" dirty="0" smtClean="0"/>
              <a:t>Route cards to use to rectify any areas of non-compliance</a:t>
            </a:r>
            <a:endParaRPr lang="en-GB" b="1" dirty="0" smtClean="0">
              <a:solidFill>
                <a:srgbClr val="0070C0"/>
              </a:solidFill>
            </a:endParaRPr>
          </a:p>
          <a:p>
            <a:r>
              <a:rPr lang="en-GB" b="1" dirty="0" smtClean="0">
                <a:solidFill>
                  <a:srgbClr val="0070C0"/>
                </a:solidFill>
              </a:rPr>
              <a:t>* Standards and Excellence Commissioners’ focussed visit to    schools in summer term, schools due inspection are a priority. Raising awareness of safeguarding at any event with leaders and governors including SLIS</a:t>
            </a:r>
          </a:p>
          <a:p>
            <a:endParaRPr lang="en-GB" dirty="0"/>
          </a:p>
          <a:p>
            <a:r>
              <a:rPr lang="en-GB" b="1" dirty="0" smtClean="0">
                <a:solidFill>
                  <a:srgbClr val="0070C0"/>
                </a:solidFill>
              </a:rPr>
              <a:t>* Traded review of Safeguarding:</a:t>
            </a:r>
          </a:p>
          <a:p>
            <a:r>
              <a:rPr lang="en-GB" dirty="0"/>
              <a:t>	</a:t>
            </a:r>
            <a:r>
              <a:rPr lang="en-GB" dirty="0" smtClean="0"/>
              <a:t>Half and full day options available September 17</a:t>
            </a:r>
            <a:endParaRPr lang="en-GB" dirty="0"/>
          </a:p>
          <a:p>
            <a:endParaRPr lang="en-GB" b="1" dirty="0" smtClean="0"/>
          </a:p>
          <a:p>
            <a:r>
              <a:rPr lang="en-GB" b="1" dirty="0" smtClean="0"/>
              <a:t>Strongly recommend that schools buy in external audit </a:t>
            </a:r>
          </a:p>
          <a:p>
            <a:r>
              <a:rPr lang="en-GB" b="1" dirty="0" smtClean="0"/>
              <a:t>from Schools HR. </a:t>
            </a:r>
          </a:p>
        </p:txBody>
      </p:sp>
    </p:spTree>
    <p:extLst>
      <p:ext uri="{BB962C8B-B14F-4D97-AF65-F5344CB8AC3E}">
        <p14:creationId xmlns:p14="http://schemas.microsoft.com/office/powerpoint/2010/main" val="3395832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sz="3200" dirty="0" smtClean="0">
                <a:latin typeface="+mj-lt"/>
              </a:rPr>
              <a:t>Update on data tools</a:t>
            </a:r>
            <a:endParaRPr lang="en-GB" sz="3200" dirty="0">
              <a:latin typeface="+mj-lt"/>
            </a:endParaRPr>
          </a:p>
        </p:txBody>
      </p:sp>
      <p:sp>
        <p:nvSpPr>
          <p:cNvPr id="9" name="Text Placeholder 8"/>
          <p:cNvSpPr>
            <a:spLocks noGrp="1"/>
          </p:cNvSpPr>
          <p:nvPr>
            <p:ph type="body" sz="quarter" idx="11"/>
          </p:nvPr>
        </p:nvSpPr>
        <p:spPr>
          <a:xfrm>
            <a:off x="395536" y="2636912"/>
            <a:ext cx="8208144" cy="1708138"/>
          </a:xfrm>
        </p:spPr>
        <p:txBody>
          <a:bodyPr/>
          <a:lstStyle/>
          <a:p>
            <a:r>
              <a:rPr lang="en-GB" sz="2800" b="1" dirty="0" smtClean="0">
                <a:solidFill>
                  <a:srgbClr val="0070C0"/>
                </a:solidFill>
              </a:rPr>
              <a:t>- Analyse </a:t>
            </a:r>
            <a:r>
              <a:rPr lang="en-GB" sz="2800" b="1" dirty="0">
                <a:solidFill>
                  <a:srgbClr val="0070C0"/>
                </a:solidFill>
              </a:rPr>
              <a:t>School </a:t>
            </a:r>
            <a:r>
              <a:rPr lang="en-GB" sz="2800" b="1" dirty="0" smtClean="0">
                <a:solidFill>
                  <a:srgbClr val="0070C0"/>
                </a:solidFill>
              </a:rPr>
              <a:t>Performance</a:t>
            </a:r>
          </a:p>
          <a:p>
            <a:r>
              <a:rPr lang="en-GB" sz="2800" b="1" dirty="0" smtClean="0">
                <a:solidFill>
                  <a:srgbClr val="0070C0"/>
                </a:solidFill>
              </a:rPr>
              <a:t> </a:t>
            </a:r>
          </a:p>
          <a:p>
            <a:r>
              <a:rPr lang="en-GB" sz="2800" b="1" dirty="0" smtClean="0">
                <a:solidFill>
                  <a:srgbClr val="0070C0"/>
                </a:solidFill>
              </a:rPr>
              <a:t>- </a:t>
            </a:r>
            <a:r>
              <a:rPr lang="en-GB" sz="2800" b="1" dirty="0" err="1" smtClean="0">
                <a:solidFill>
                  <a:srgbClr val="0070C0"/>
                </a:solidFill>
              </a:rPr>
              <a:t>FFTAspire</a:t>
            </a:r>
            <a:endParaRPr lang="en-GB" sz="2800" b="1" dirty="0">
              <a:solidFill>
                <a:srgbClr val="0070C0"/>
              </a:solidFill>
            </a:endParaRPr>
          </a:p>
        </p:txBody>
      </p:sp>
    </p:spTree>
    <p:extLst>
      <p:ext uri="{BB962C8B-B14F-4D97-AF65-F5344CB8AC3E}">
        <p14:creationId xmlns:p14="http://schemas.microsoft.com/office/powerpoint/2010/main" val="56475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2" y="836712"/>
            <a:ext cx="8606972" cy="6340197"/>
          </a:xfrm>
          <a:prstGeom prst="rect">
            <a:avLst/>
          </a:prstGeom>
          <a:noFill/>
        </p:spPr>
        <p:txBody>
          <a:bodyPr wrap="square" rtlCol="0">
            <a:spAutoFit/>
          </a:bodyPr>
          <a:lstStyle/>
          <a:p>
            <a:pPr marL="342900" indent="-342900">
              <a:buFont typeface="Arial" panose="020B0604020202020204" pitchFamily="34" charset="0"/>
              <a:buChar char="•"/>
            </a:pPr>
            <a:r>
              <a:rPr lang="en-GB" b="1" dirty="0" smtClean="0">
                <a:latin typeface="+mn-lt"/>
              </a:rPr>
              <a:t>Compares school performance at school and pupil group level against national averages</a:t>
            </a:r>
          </a:p>
          <a:p>
            <a:pPr marL="342900" indent="-342900">
              <a:buFont typeface="Arial" panose="020B0604020202020204" pitchFamily="34" charset="0"/>
              <a:buChar char="•"/>
            </a:pPr>
            <a:r>
              <a:rPr lang="en-GB" b="1" dirty="0" smtClean="0">
                <a:latin typeface="+mn-lt"/>
              </a:rPr>
              <a:t>Ofsted and LA can see the same data, but anonymised</a:t>
            </a:r>
          </a:p>
          <a:p>
            <a:pPr marL="342900" indent="-342900">
              <a:buFont typeface="Arial" panose="020B0604020202020204" pitchFamily="34" charset="0"/>
              <a:buChar char="•"/>
            </a:pPr>
            <a:r>
              <a:rPr lang="en-GB" b="1" dirty="0" smtClean="0">
                <a:latin typeface="+mn-lt"/>
              </a:rPr>
              <a:t>This </a:t>
            </a:r>
            <a:r>
              <a:rPr lang="en-GB" b="1" dirty="0">
                <a:latin typeface="+mn-lt"/>
              </a:rPr>
              <a:t>is the first release which will be added </a:t>
            </a:r>
            <a:r>
              <a:rPr lang="en-GB" b="1" dirty="0" smtClean="0">
                <a:latin typeface="+mn-lt"/>
              </a:rPr>
              <a:t>to with features such as:</a:t>
            </a:r>
            <a:endParaRPr lang="en-GB" b="1" dirty="0">
              <a:latin typeface="+mn-lt"/>
            </a:endParaRPr>
          </a:p>
          <a:p>
            <a:r>
              <a:rPr lang="en-GB" b="1" dirty="0">
                <a:latin typeface="+mn-lt"/>
              </a:rPr>
              <a:t>	</a:t>
            </a:r>
            <a:r>
              <a:rPr lang="en-GB" b="1" dirty="0" smtClean="0">
                <a:latin typeface="+mn-lt"/>
              </a:rPr>
              <a:t>- Question </a:t>
            </a:r>
            <a:r>
              <a:rPr lang="en-GB" b="1" dirty="0">
                <a:latin typeface="+mn-lt"/>
              </a:rPr>
              <a:t>Level </a:t>
            </a:r>
            <a:r>
              <a:rPr lang="en-GB" b="1" dirty="0" smtClean="0">
                <a:latin typeface="+mn-lt"/>
              </a:rPr>
              <a:t>Analysis</a:t>
            </a:r>
            <a:endParaRPr lang="en-GB" b="1" dirty="0">
              <a:latin typeface="+mn-lt"/>
            </a:endParaRPr>
          </a:p>
          <a:p>
            <a:r>
              <a:rPr lang="en-GB" b="1" dirty="0">
                <a:latin typeface="+mn-lt"/>
              </a:rPr>
              <a:t>	</a:t>
            </a:r>
            <a:r>
              <a:rPr lang="en-GB" b="1" dirty="0" smtClean="0">
                <a:latin typeface="+mn-lt"/>
              </a:rPr>
              <a:t>- Named </a:t>
            </a:r>
            <a:r>
              <a:rPr lang="en-GB" b="1" dirty="0">
                <a:latin typeface="+mn-lt"/>
              </a:rPr>
              <a:t>Pupil </a:t>
            </a:r>
            <a:r>
              <a:rPr lang="en-GB" b="1" dirty="0" smtClean="0">
                <a:latin typeface="+mn-lt"/>
              </a:rPr>
              <a:t>Data</a:t>
            </a:r>
            <a:endParaRPr lang="en-GB" b="1" dirty="0">
              <a:latin typeface="+mn-lt"/>
            </a:endParaRPr>
          </a:p>
          <a:p>
            <a:pPr marL="342900" indent="-342900">
              <a:buFont typeface="Arial" panose="020B0604020202020204" pitchFamily="34" charset="0"/>
              <a:buChar char="•"/>
            </a:pPr>
            <a:r>
              <a:rPr lang="en-GB" b="1" dirty="0" smtClean="0">
                <a:latin typeface="+mn-lt"/>
              </a:rPr>
              <a:t>The last three Inspection Dashboards are </a:t>
            </a:r>
            <a:r>
              <a:rPr lang="en-GB" b="1" dirty="0">
                <a:latin typeface="+mn-lt"/>
              </a:rPr>
              <a:t>available to </a:t>
            </a:r>
            <a:r>
              <a:rPr lang="en-GB" b="1" dirty="0" smtClean="0">
                <a:latin typeface="+mn-lt"/>
              </a:rPr>
              <a:t>download there are plans to release a 2017 version</a:t>
            </a:r>
            <a:endParaRPr lang="en-GB" b="1" dirty="0">
              <a:latin typeface="+mn-lt"/>
            </a:endParaRPr>
          </a:p>
          <a:p>
            <a:pPr marL="342900" indent="-342900">
              <a:buFont typeface="Arial" panose="020B0604020202020204" pitchFamily="34" charset="0"/>
              <a:buChar char="•"/>
            </a:pPr>
            <a:r>
              <a:rPr lang="en-GB" b="1" dirty="0">
                <a:latin typeface="+mn-lt"/>
              </a:rPr>
              <a:t>Summary </a:t>
            </a:r>
            <a:r>
              <a:rPr lang="en-GB" b="1" dirty="0" smtClean="0">
                <a:latin typeface="+mn-lt"/>
              </a:rPr>
              <a:t>view </a:t>
            </a:r>
            <a:r>
              <a:rPr lang="en-GB" b="1" dirty="0">
                <a:latin typeface="+mn-lt"/>
              </a:rPr>
              <a:t>of </a:t>
            </a:r>
            <a:r>
              <a:rPr lang="en-GB" b="1" dirty="0" smtClean="0">
                <a:latin typeface="+mn-lt"/>
              </a:rPr>
              <a:t>data</a:t>
            </a:r>
            <a:r>
              <a:rPr lang="en-GB" b="1" dirty="0">
                <a:latin typeface="+mn-lt"/>
              </a:rPr>
              <a:t>, data tables and scatter </a:t>
            </a:r>
            <a:r>
              <a:rPr lang="en-GB" b="1" dirty="0" smtClean="0">
                <a:latin typeface="+mn-lt"/>
              </a:rPr>
              <a:t>plots are </a:t>
            </a:r>
            <a:r>
              <a:rPr lang="en-GB" b="1" dirty="0">
                <a:latin typeface="+mn-lt"/>
              </a:rPr>
              <a:t>there </a:t>
            </a:r>
            <a:r>
              <a:rPr lang="en-GB" b="1" dirty="0" smtClean="0">
                <a:latin typeface="+mn-lt"/>
              </a:rPr>
              <a:t>now, downloadable and printable </a:t>
            </a:r>
          </a:p>
          <a:p>
            <a:pPr marL="342900" indent="-342900">
              <a:buFont typeface="Arial" panose="020B0604020202020204" pitchFamily="34" charset="0"/>
              <a:buChar char="•"/>
            </a:pPr>
            <a:r>
              <a:rPr lang="en-GB" b="1" dirty="0" smtClean="0">
                <a:latin typeface="+mn-lt"/>
              </a:rPr>
              <a:t>ASP </a:t>
            </a:r>
            <a:r>
              <a:rPr lang="en-GB" b="1" dirty="0">
                <a:latin typeface="+mn-lt"/>
              </a:rPr>
              <a:t>will allow users to filter on multiple characteristics</a:t>
            </a:r>
          </a:p>
          <a:p>
            <a:pPr marL="342900" indent="-342900">
              <a:buFont typeface="Arial" panose="020B0604020202020204" pitchFamily="34" charset="0"/>
              <a:buChar char="•"/>
            </a:pPr>
            <a:r>
              <a:rPr lang="en-GB" b="1" dirty="0">
                <a:latin typeface="+mn-lt"/>
              </a:rPr>
              <a:t>Easy to </a:t>
            </a:r>
            <a:r>
              <a:rPr lang="en-GB" b="1" dirty="0" smtClean="0">
                <a:latin typeface="+mn-lt"/>
              </a:rPr>
              <a:t>navigate,  same view for </a:t>
            </a:r>
            <a:r>
              <a:rPr lang="en-GB" b="1" dirty="0">
                <a:latin typeface="+mn-lt"/>
              </a:rPr>
              <a:t>t</a:t>
            </a:r>
            <a:r>
              <a:rPr lang="en-GB" b="1" dirty="0" smtClean="0">
                <a:latin typeface="+mn-lt"/>
              </a:rPr>
              <a:t>eachers, governors, LAs, MATs, Ofsted and Diocesan Authorities</a:t>
            </a:r>
          </a:p>
          <a:p>
            <a:pPr marL="342900" indent="-342900">
              <a:buFont typeface="Arial" panose="020B0604020202020204" pitchFamily="34" charset="0"/>
              <a:buChar char="•"/>
            </a:pPr>
            <a:endParaRPr lang="en-GB" b="1" dirty="0">
              <a:latin typeface="+mn-lt"/>
            </a:endParaRPr>
          </a:p>
          <a:p>
            <a:pPr marL="342900" indent="-342900">
              <a:buFont typeface="Arial" panose="020B0604020202020204" pitchFamily="34" charset="0"/>
              <a:buChar char="•"/>
            </a:pPr>
            <a:endParaRPr lang="en-GB" b="1" dirty="0" smtClean="0">
              <a:latin typeface="+mn-lt"/>
            </a:endParaRPr>
          </a:p>
          <a:p>
            <a:endParaRPr lang="en-GB" sz="2200" b="1" dirty="0">
              <a:latin typeface="+mn-lt"/>
            </a:endParaRPr>
          </a:p>
        </p:txBody>
      </p:sp>
      <p:sp>
        <p:nvSpPr>
          <p:cNvPr id="3" name="TextBox 2"/>
          <p:cNvSpPr txBox="1"/>
          <p:nvPr/>
        </p:nvSpPr>
        <p:spPr>
          <a:xfrm>
            <a:off x="378632" y="143121"/>
            <a:ext cx="8285132" cy="523220"/>
          </a:xfrm>
          <a:prstGeom prst="rect">
            <a:avLst/>
          </a:prstGeom>
          <a:noFill/>
        </p:spPr>
        <p:txBody>
          <a:bodyPr wrap="square" rtlCol="0">
            <a:spAutoFit/>
          </a:bodyPr>
          <a:lstStyle/>
          <a:p>
            <a:r>
              <a:rPr lang="en-GB" sz="2800" b="1" dirty="0" smtClean="0">
                <a:solidFill>
                  <a:srgbClr val="0070C0"/>
                </a:solidFill>
                <a:latin typeface="+mn-lt"/>
              </a:rPr>
              <a:t>Analyse School Performance (ASP</a:t>
            </a:r>
            <a:r>
              <a:rPr lang="en-GB" sz="2800" b="1" dirty="0" smtClean="0"/>
              <a:t>)</a:t>
            </a:r>
          </a:p>
        </p:txBody>
      </p:sp>
      <p:pic>
        <p:nvPicPr>
          <p:cNvPr id="4" name="Picture 2"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629" y="5620900"/>
            <a:ext cx="1890542" cy="91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3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2419</TotalTime>
  <Words>1279</Words>
  <Application>Microsoft Office PowerPoint</Application>
  <PresentationFormat>On-screen Show (4:3)</PresentationFormat>
  <Paragraphs>239</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MS PGothic</vt:lpstr>
      <vt:lpstr>MS PGothic</vt:lpstr>
      <vt:lpstr>Arial</vt:lpstr>
      <vt:lpstr>Arial Bold</vt:lpstr>
      <vt:lpstr>Calibri</vt:lpstr>
      <vt:lpstr>Symbol</vt:lpstr>
      <vt:lpstr>Tahoma</vt:lpstr>
      <vt:lpstr>Times</vt:lpstr>
      <vt:lpstr>Times New Roman</vt:lpstr>
      <vt:lpstr>Blank</vt:lpstr>
      <vt:lpstr>Primary Improvement    This session to include updates on:  - Statutory assessment  - Support for the review of safeguarding  - Update on data tools (Analyse School Performance   and FFTAspire)   - Support for School Led Improvement Partnerships    </vt:lpstr>
      <vt:lpstr>Statutory Assessment</vt:lpstr>
      <vt:lpstr>Update</vt:lpstr>
      <vt:lpstr>Support for the review of safeguarding</vt:lpstr>
      <vt:lpstr>How does your governing body ensure and evidence compliance with all statutory responsibilities in regard to safeguarding all pupils?  </vt:lpstr>
      <vt:lpstr>PowerPoint Presentation</vt:lpstr>
      <vt:lpstr>In development…</vt:lpstr>
      <vt:lpstr>Update on data tools</vt:lpstr>
      <vt:lpstr>PowerPoint Presentation</vt:lpstr>
      <vt:lpstr>PowerPoint Presentation</vt:lpstr>
      <vt:lpstr>PowerPoint Presentation</vt:lpstr>
      <vt:lpstr>FFTAspire Update  </vt:lpstr>
      <vt:lpstr>New Aspire developments in 2017</vt:lpstr>
      <vt:lpstr>PowerPoint Presentation</vt:lpstr>
      <vt:lpstr>Cohort termly tracking</vt:lpstr>
      <vt:lpstr>School level reports - disadvantaged</vt:lpstr>
      <vt:lpstr>FFT Training offer</vt:lpstr>
      <vt:lpstr>FFT Subscription 2017-18</vt:lpstr>
      <vt:lpstr>School Led Improvement Strategy (SLIS)  </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Nicola.Woolf</dc:creator>
  <cp:lastModifiedBy>P Langmead</cp:lastModifiedBy>
  <cp:revision>49</cp:revision>
  <cp:lastPrinted>2017-06-12T08:55:50Z</cp:lastPrinted>
  <dcterms:created xsi:type="dcterms:W3CDTF">2017-05-19T13:17:51Z</dcterms:created>
  <dcterms:modified xsi:type="dcterms:W3CDTF">2017-06-14T14:45:39Z</dcterms:modified>
  <cp:version>1</cp:version>
</cp:coreProperties>
</file>