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73" r:id="rId6"/>
    <p:sldId id="268" r:id="rId7"/>
    <p:sldId id="272" r:id="rId8"/>
    <p:sldId id="259" r:id="rId9"/>
    <p:sldId id="266" r:id="rId10"/>
    <p:sldId id="260" r:id="rId11"/>
    <p:sldId id="265" r:id="rId12"/>
    <p:sldId id="269" r:id="rId13"/>
    <p:sldId id="274" r:id="rId14"/>
    <p:sldId id="271" r:id="rId15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208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12C66-F704-41CD-AD78-AB03D4AC029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C1C2-C9C4-4119-AAE7-8772A2B87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38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710B5-DF80-45CE-B982-EEC1972EACF9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71667"/>
            <a:ext cx="7942238" cy="26760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79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6379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00D06-D571-4736-83F3-3BE5747F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5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28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89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11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91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63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14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44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99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46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438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9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095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6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00D06-D571-4736-83F3-3BE5747FFE1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8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6C0C-C755-4874-99B7-58C62F972A60}" type="datetime1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5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ABCC-3A46-41C8-9594-5FC10117D4FD}" type="datetime1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1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223-7D73-43A7-B9B3-07148E522C42}" type="datetime1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8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828-B450-4EC9-8B13-B46AF7D42D41}" type="datetime1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16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CB6D-4A0D-4EC4-AAE5-C1F840FCD2E3}" type="datetime1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29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B69D-B67A-4988-AD27-4AD5106A3F90}" type="datetime1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76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70A-91B4-4CBB-B185-AF614A95155F}" type="datetime1">
              <a:rPr lang="en-GB" smtClean="0"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7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BE2-3EBD-4A9E-9C0A-1C365BFEC202}" type="datetime1">
              <a:rPr lang="en-GB" smtClean="0"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76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1AE-26E3-4332-831D-EB546F687D45}" type="datetime1">
              <a:rPr lang="en-GB" smtClean="0"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60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7C1E-0803-4A3C-BDF2-A9EF0B516AB9}" type="datetime1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27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B5F-6BEA-4F44-A884-B9F51A987D1E}" type="datetime1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0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4266-B894-462E-9BF2-E15DA683519A}" type="datetime1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4A6B-2E64-46A5-A16C-2A3322B2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2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How to retain key staff to ensure outstanding provision for all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200" dirty="0" smtClean="0"/>
              <a:t>Andy Hodgkinson</a:t>
            </a:r>
          </a:p>
          <a:p>
            <a:r>
              <a:rPr lang="en-GB" sz="3200" dirty="0" smtClean="0"/>
              <a:t>Thursday 17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November 2016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1</a:t>
            </a:fld>
            <a:endParaRPr lang="en-GB"/>
          </a:p>
        </p:txBody>
      </p:sp>
      <p:pic>
        <p:nvPicPr>
          <p:cNvPr id="6" name="Picture 5" descr="O:\School Logos\SPS LOGO blue 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7" y="276526"/>
            <a:ext cx="10470292" cy="1507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02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600" dirty="0" smtClean="0"/>
              <a:t>CPD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395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Personalised</a:t>
            </a:r>
          </a:p>
          <a:p>
            <a:r>
              <a:rPr lang="en-GB" sz="3200" dirty="0" smtClean="0"/>
              <a:t>Performance Management analysis for identifying steers/signposting relevant personal training opportunities.</a:t>
            </a:r>
          </a:p>
          <a:p>
            <a:r>
              <a:rPr lang="en-GB" sz="3200" dirty="0" smtClean="0"/>
              <a:t>“Favourites” are problematic</a:t>
            </a:r>
          </a:p>
          <a:p>
            <a:r>
              <a:rPr lang="en-GB" sz="3200" dirty="0" smtClean="0"/>
              <a:t>School to school support opportunities</a:t>
            </a:r>
          </a:p>
          <a:p>
            <a:r>
              <a:rPr lang="en-GB" sz="3200" dirty="0" smtClean="0"/>
              <a:t>Opening a new Sixth Form!</a:t>
            </a:r>
          </a:p>
          <a:p>
            <a:r>
              <a:rPr lang="en-GB" sz="3200" dirty="0" smtClean="0"/>
              <a:t>“Acting leadership” opportunities</a:t>
            </a:r>
          </a:p>
          <a:p>
            <a:r>
              <a:rPr lang="en-GB" sz="3200" dirty="0" smtClean="0"/>
              <a:t>September payments (retention and succession planning!)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01795" y="6356350"/>
            <a:ext cx="8295502" cy="365125"/>
          </a:xfrm>
        </p:spPr>
        <p:txBody>
          <a:bodyPr/>
          <a:lstStyle/>
          <a:p>
            <a:r>
              <a:rPr lang="en-GB" sz="1400" dirty="0" smtClean="0"/>
              <a:t>“This is a school where people are given the opportunity to develop in their roles with considerable support…” </a:t>
            </a:r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4836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Recruitment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ITT offer to </a:t>
            </a:r>
            <a:r>
              <a:rPr lang="en-GB" sz="3200" dirty="0" smtClean="0"/>
              <a:t>providers (as well as the students)</a:t>
            </a:r>
            <a:endParaRPr lang="en-GB" sz="3200" dirty="0"/>
          </a:p>
          <a:p>
            <a:r>
              <a:rPr lang="en-GB" sz="3200" dirty="0"/>
              <a:t>Recognition of </a:t>
            </a:r>
            <a:r>
              <a:rPr lang="en-GB" sz="3200" dirty="0" smtClean="0"/>
              <a:t>the Early Careers Teacher/NQT </a:t>
            </a:r>
            <a:r>
              <a:rPr lang="en-GB" sz="3200" dirty="0"/>
              <a:t>programme</a:t>
            </a:r>
          </a:p>
          <a:p>
            <a:r>
              <a:rPr lang="en-GB" sz="3200" dirty="0"/>
              <a:t>Recruitment practices and </a:t>
            </a:r>
            <a:r>
              <a:rPr lang="en-GB" sz="3200" dirty="0" smtClean="0"/>
              <a:t>interviews </a:t>
            </a:r>
            <a:r>
              <a:rPr lang="en-GB" sz="3200" dirty="0"/>
              <a:t>(e.g. </a:t>
            </a:r>
            <a:r>
              <a:rPr lang="en-GB" sz="3200" dirty="0" smtClean="0"/>
              <a:t>rejection)</a:t>
            </a:r>
            <a:endParaRPr lang="en-GB" sz="3200" dirty="0"/>
          </a:p>
          <a:p>
            <a:r>
              <a:rPr lang="en-GB" sz="3200" dirty="0" smtClean="0"/>
              <a:t>Word of mouth within the community</a:t>
            </a:r>
          </a:p>
          <a:p>
            <a:r>
              <a:rPr lang="en-GB" sz="3200" dirty="0"/>
              <a:t>All new staff do a TLA or enrol on a Masters </a:t>
            </a:r>
            <a:r>
              <a:rPr lang="en-GB" sz="3200" dirty="0" smtClean="0"/>
              <a:t>course</a:t>
            </a:r>
            <a:endParaRPr lang="en-GB" sz="3200" dirty="0"/>
          </a:p>
          <a:p>
            <a:r>
              <a:rPr lang="en-GB" sz="3200" dirty="0" smtClean="0"/>
              <a:t>Volunteers!</a:t>
            </a:r>
          </a:p>
          <a:p>
            <a:r>
              <a:rPr lang="en-GB" sz="3200" dirty="0" smtClean="0"/>
              <a:t>Resource Base staff – growing our own specialists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51438" y="6356350"/>
            <a:ext cx="5791200" cy="365125"/>
          </a:xfrm>
        </p:spPr>
        <p:txBody>
          <a:bodyPr/>
          <a:lstStyle/>
          <a:p>
            <a:r>
              <a:rPr lang="en-GB" sz="1400" dirty="0" smtClean="0"/>
              <a:t>“There is an ethos throughout the school of valuing and respecting others”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515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The End Result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Trust/staff commitment/honesty with you</a:t>
            </a:r>
          </a:p>
          <a:p>
            <a:r>
              <a:rPr lang="en-GB" sz="3000" dirty="0" smtClean="0"/>
              <a:t>Attendance at 98% </a:t>
            </a:r>
          </a:p>
          <a:p>
            <a:r>
              <a:rPr lang="en-GB" sz="3000" dirty="0" smtClean="0"/>
              <a:t>Covering for absence/maternity </a:t>
            </a:r>
            <a:r>
              <a:rPr lang="en-GB" sz="3000" dirty="0" err="1" smtClean="0"/>
              <a:t>etc</a:t>
            </a:r>
            <a:r>
              <a:rPr lang="en-GB" sz="3000" dirty="0" smtClean="0"/>
              <a:t> </a:t>
            </a:r>
          </a:p>
          <a:p>
            <a:r>
              <a:rPr lang="en-GB" sz="3000" dirty="0" smtClean="0"/>
              <a:t>Staff “overload” to avoid agency staff (none used since 2006)</a:t>
            </a:r>
          </a:p>
          <a:p>
            <a:r>
              <a:rPr lang="en-GB" sz="3000" dirty="0" smtClean="0"/>
              <a:t>All cover done by retired Sweyne Park teaching staff</a:t>
            </a:r>
          </a:p>
          <a:p>
            <a:r>
              <a:rPr lang="en-GB" sz="3000" dirty="0" smtClean="0"/>
              <a:t>When the school has an issue to overcome, e.g. critical incident, poor set of data, there is a collective will to overcome it.</a:t>
            </a:r>
            <a:endParaRPr lang="en-GB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1784" y="6356350"/>
            <a:ext cx="4281616" cy="365125"/>
          </a:xfrm>
        </p:spPr>
        <p:txBody>
          <a:bodyPr/>
          <a:lstStyle/>
          <a:p>
            <a:r>
              <a:rPr lang="en-GB" sz="1400" dirty="0" smtClean="0"/>
              <a:t>“The school has a reputation for excellence…” 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  <p:pic>
        <p:nvPicPr>
          <p:cNvPr id="7" name="Picture 6" descr="O:\PHOTOS\resourse base base may 06.t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570" y="5381424"/>
            <a:ext cx="1661430" cy="1044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79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Collective Teacher Efficacy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dirty="0" smtClean="0"/>
              <a:t>Advanced teacher influence</a:t>
            </a:r>
          </a:p>
          <a:p>
            <a:pPr marL="0" indent="0">
              <a:buNone/>
            </a:pPr>
            <a:r>
              <a:rPr lang="en-GB" sz="4400" dirty="0" smtClean="0"/>
              <a:t>	</a:t>
            </a:r>
            <a:r>
              <a:rPr lang="en-GB" sz="3900" dirty="0" smtClean="0"/>
              <a:t>(leadership </a:t>
            </a:r>
            <a:r>
              <a:rPr lang="en-GB" sz="3900" dirty="0"/>
              <a:t>roles; </a:t>
            </a:r>
            <a:r>
              <a:rPr lang="en-GB" sz="3900" dirty="0" smtClean="0"/>
              <a:t>decision-making)</a:t>
            </a:r>
          </a:p>
          <a:p>
            <a:r>
              <a:rPr lang="en-GB" sz="4400" dirty="0" smtClean="0"/>
              <a:t>Goal consensus</a:t>
            </a:r>
          </a:p>
          <a:p>
            <a:pPr marL="457200" lvl="1" indent="0">
              <a:buNone/>
            </a:pPr>
            <a:r>
              <a:rPr lang="en-GB" sz="3900" dirty="0" smtClean="0"/>
              <a:t>	(vision/shared priorities)</a:t>
            </a:r>
            <a:endParaRPr lang="en-GB" sz="3900" dirty="0"/>
          </a:p>
          <a:p>
            <a:r>
              <a:rPr lang="en-GB" sz="4400" dirty="0" smtClean="0"/>
              <a:t>Responsiveness of leadership</a:t>
            </a:r>
          </a:p>
          <a:p>
            <a:pPr marL="985838" indent="-985838">
              <a:buNone/>
            </a:pPr>
            <a:r>
              <a:rPr lang="en-GB" sz="4400" dirty="0" smtClean="0"/>
              <a:t>	</a:t>
            </a:r>
            <a:r>
              <a:rPr lang="en-GB" sz="3900" dirty="0" smtClean="0"/>
              <a:t>(leaders’ responsibility to </a:t>
            </a:r>
            <a:r>
              <a:rPr lang="en-GB" sz="3900" dirty="0"/>
              <a:t>help/show </a:t>
            </a:r>
            <a:r>
              <a:rPr lang="en-GB" sz="3900" dirty="0" smtClean="0"/>
              <a:t>concern/respect)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1" y="6176964"/>
            <a:ext cx="9910010" cy="544512"/>
          </a:xfrm>
        </p:spPr>
        <p:txBody>
          <a:bodyPr/>
          <a:lstStyle/>
          <a:p>
            <a:r>
              <a:rPr lang="en-GB" sz="1400" dirty="0" smtClean="0"/>
              <a:t>“The school is a ‘steady ship’ which sets an environment of great clarity in the way plans are followed.”  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3199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And finally…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756"/>
            <a:ext cx="10515600" cy="42062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Sir Michael walks into a bar and pays for his pint with a tenner…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sz="2800" dirty="0" smtClean="0"/>
              <a:t>- he expects change immediately!</a:t>
            </a:r>
          </a:p>
          <a:p>
            <a:r>
              <a:rPr lang="en-GB" dirty="0" smtClean="0"/>
              <a:t>Sir Michael walks into a bar…</a:t>
            </a:r>
          </a:p>
          <a:p>
            <a:pPr marL="457200" lvl="1" indent="0">
              <a:buNone/>
            </a:pPr>
            <a:r>
              <a:rPr lang="en-GB" sz="2800" dirty="0" smtClean="0"/>
              <a:t>	- ironic, as he is the one who raised the bar in the first place! </a:t>
            </a:r>
          </a:p>
          <a:p>
            <a:r>
              <a:rPr lang="en-GB" dirty="0" smtClean="0"/>
              <a:t>Sir Michael walks into a bar “whiskey please!”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“Teachers?”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“Don’t you start!”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“Famous Grouse?”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“I’ve been called worse!”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14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6" t="951" b="1"/>
          <a:stretch/>
        </p:blipFill>
        <p:spPr>
          <a:xfrm>
            <a:off x="8734927" y="4041640"/>
            <a:ext cx="2246476" cy="199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5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Context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Staff attendance at 98% for last 3 years</a:t>
            </a:r>
          </a:p>
          <a:p>
            <a:r>
              <a:rPr lang="en-GB" sz="3400" dirty="0"/>
              <a:t>No agency staff used since 2006 for teaching or cover</a:t>
            </a:r>
          </a:p>
          <a:p>
            <a:r>
              <a:rPr lang="en-GB" sz="3400" dirty="0"/>
              <a:t>No unfilled vacancies since 2007/only one “May 31</a:t>
            </a:r>
            <a:r>
              <a:rPr lang="en-GB" sz="3400" baseline="30000" dirty="0"/>
              <a:t>st</a:t>
            </a:r>
            <a:r>
              <a:rPr lang="en-GB" sz="3400" dirty="0"/>
              <a:t>” resignation</a:t>
            </a:r>
          </a:p>
          <a:p>
            <a:r>
              <a:rPr lang="en-GB" sz="3400" dirty="0"/>
              <a:t>Teaching staff turnover </a:t>
            </a:r>
            <a:r>
              <a:rPr lang="en-GB" sz="3400" dirty="0" smtClean="0"/>
              <a:t>3% </a:t>
            </a:r>
            <a:r>
              <a:rPr lang="en-GB" sz="3400" dirty="0"/>
              <a:t>for 2015/16</a:t>
            </a:r>
          </a:p>
          <a:p>
            <a:r>
              <a:rPr lang="en-GB" sz="3400" dirty="0" smtClean="0"/>
              <a:t>Resource Base for 24 Deaf Pupils</a:t>
            </a:r>
          </a:p>
          <a:p>
            <a:r>
              <a:rPr lang="en-GB" sz="3400" dirty="0" smtClean="0"/>
              <a:t>Investors in People Gold (2010, 2013, 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z="1400" smtClean="0"/>
              <a:t>2</a:t>
            </a:fld>
            <a:endParaRPr lang="en-GB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84389" y="6356350"/>
            <a:ext cx="5369011" cy="365125"/>
          </a:xfrm>
        </p:spPr>
        <p:txBody>
          <a:bodyPr/>
          <a:lstStyle/>
          <a:p>
            <a:r>
              <a:rPr lang="en-GB" sz="1400" dirty="0" smtClean="0"/>
              <a:t>“This is a school that is dedicated to pupil learning…”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  <p:pic>
        <p:nvPicPr>
          <p:cNvPr id="7" name="Picture 6" descr="O:\PHOTOS\Outside of schoo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962" y="4715175"/>
            <a:ext cx="2141838" cy="159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96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Philosophy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62" y="146244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49263" algn="l"/>
              </a:tabLst>
            </a:pPr>
            <a:r>
              <a:rPr lang="en-GB" sz="2400" dirty="0" smtClean="0"/>
              <a:t> 	</a:t>
            </a:r>
            <a:r>
              <a:rPr lang="en-GB" dirty="0" smtClean="0"/>
              <a:t>Recruit    </a:t>
            </a:r>
            <a:r>
              <a:rPr lang="en-GB" dirty="0" smtClean="0">
                <a:sym typeface="Wingdings" panose="05000000000000000000" pitchFamily="2" charset="2"/>
              </a:rPr>
              <a:t></a:t>
            </a:r>
            <a:r>
              <a:rPr lang="en-GB" dirty="0" smtClean="0"/>
              <a:t>    Retain     </a:t>
            </a:r>
            <a:r>
              <a:rPr lang="en-GB" dirty="0" smtClean="0">
                <a:sym typeface="Wingdings" panose="05000000000000000000" pitchFamily="2" charset="2"/>
              </a:rPr>
              <a:t></a:t>
            </a:r>
            <a:r>
              <a:rPr lang="en-GB" dirty="0" smtClean="0"/>
              <a:t>    Lead Staff</a:t>
            </a:r>
          </a:p>
          <a:p>
            <a:pPr marL="449263" indent="-3556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 smtClean="0"/>
              <a:t> 	</a:t>
            </a:r>
          </a:p>
          <a:p>
            <a:pPr marL="449263" indent="-3556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 smtClean="0"/>
              <a:t>                              Reframed as: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449263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49263" algn="l"/>
              </a:tabLst>
            </a:pPr>
            <a:r>
              <a:rPr lang="en-GB" dirty="0" smtClean="0"/>
              <a:t>   </a:t>
            </a:r>
            <a:r>
              <a:rPr lang="en-GB" smtClean="0"/>
              <a:t>Lead        </a:t>
            </a:r>
            <a:r>
              <a:rPr lang="en-GB" smtClean="0">
                <a:sym typeface="Wingdings" panose="05000000000000000000" pitchFamily="2" charset="2"/>
              </a:rPr>
              <a:t></a:t>
            </a:r>
            <a:r>
              <a:rPr lang="en-GB" smtClean="0"/>
              <a:t>    Retain     </a:t>
            </a:r>
            <a:r>
              <a:rPr lang="en-GB" smtClean="0">
                <a:sym typeface="Wingdings" panose="05000000000000000000" pitchFamily="2" charset="2"/>
              </a:rPr>
              <a:t></a:t>
            </a:r>
            <a:r>
              <a:rPr lang="en-GB" smtClean="0"/>
              <a:t>    Recruit </a:t>
            </a:r>
            <a:r>
              <a:rPr lang="en-GB" dirty="0" smtClean="0"/>
              <a:t>staff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449263" algn="l"/>
              </a:tabLst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449263" algn="l"/>
              </a:tabLst>
            </a:pPr>
            <a:r>
              <a:rPr lang="en-GB" dirty="0" smtClean="0"/>
              <a:t>   “Collective teacher efficacy” </a:t>
            </a:r>
            <a:r>
              <a:rPr lang="en-GB" dirty="0"/>
              <a:t>(Hattie, 2016)</a:t>
            </a:r>
            <a:endParaRPr lang="en-GB" dirty="0" smtClean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49263" algn="l"/>
              </a:tabLst>
            </a:pPr>
            <a:r>
              <a:rPr lang="en-GB" sz="2200" dirty="0" smtClean="0"/>
              <a:t>(more than double effect size of feedback,</a:t>
            </a:r>
            <a:r>
              <a:rPr lang="en-GB" sz="2200" dirty="0"/>
              <a:t> </a:t>
            </a:r>
            <a:r>
              <a:rPr lang="en-GB" sz="2200" dirty="0" smtClean="0"/>
              <a:t>more than treble that of pupils’ background and levels of motivation)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9263" algn="l"/>
              </a:tabLst>
            </a:pPr>
            <a:endParaRPr lang="en-GB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15978" y="6241020"/>
            <a:ext cx="7743568" cy="365125"/>
          </a:xfrm>
        </p:spPr>
        <p:txBody>
          <a:bodyPr/>
          <a:lstStyle/>
          <a:p>
            <a:r>
              <a:rPr lang="en-GB" sz="1400" dirty="0" smtClean="0"/>
              <a:t>“The school is excellent at encouraging people to take on a role in leading and introducing initiatives…”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  <p:pic>
        <p:nvPicPr>
          <p:cNvPr id="10" name="Picture 9" descr="O:\PHOTOS\Thinking\JHa GSe and other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5220555"/>
            <a:ext cx="1968332" cy="144514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4676274" y="1748589"/>
            <a:ext cx="85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75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Collective Teacher Efficacy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dirty="0" smtClean="0"/>
              <a:t>Advanced teacher influence</a:t>
            </a:r>
          </a:p>
          <a:p>
            <a:pPr marL="0" indent="0">
              <a:buNone/>
            </a:pPr>
            <a:r>
              <a:rPr lang="en-GB" sz="4400" dirty="0" smtClean="0"/>
              <a:t>	</a:t>
            </a:r>
            <a:r>
              <a:rPr lang="en-GB" sz="3900" dirty="0" smtClean="0"/>
              <a:t>(leadership </a:t>
            </a:r>
            <a:r>
              <a:rPr lang="en-GB" sz="3900" dirty="0"/>
              <a:t>roles; </a:t>
            </a:r>
            <a:r>
              <a:rPr lang="en-GB" sz="3900" dirty="0" smtClean="0"/>
              <a:t>decision-making)</a:t>
            </a:r>
          </a:p>
          <a:p>
            <a:r>
              <a:rPr lang="en-GB" sz="4400" dirty="0" smtClean="0"/>
              <a:t>Goal consensus</a:t>
            </a:r>
          </a:p>
          <a:p>
            <a:pPr marL="457200" lvl="1" indent="0">
              <a:buNone/>
            </a:pPr>
            <a:r>
              <a:rPr lang="en-GB" sz="3900" dirty="0" smtClean="0"/>
              <a:t>	(vision/shared priorities)</a:t>
            </a:r>
            <a:endParaRPr lang="en-GB" sz="3900" dirty="0"/>
          </a:p>
          <a:p>
            <a:r>
              <a:rPr lang="en-GB" sz="4400" dirty="0" smtClean="0"/>
              <a:t>Responsiveness of leadership</a:t>
            </a:r>
          </a:p>
          <a:p>
            <a:pPr marL="985838" indent="-985838">
              <a:buNone/>
            </a:pPr>
            <a:r>
              <a:rPr lang="en-GB" sz="4400" dirty="0" smtClean="0"/>
              <a:t>	</a:t>
            </a:r>
            <a:r>
              <a:rPr lang="en-GB" sz="3900" dirty="0" smtClean="0"/>
              <a:t>(leaders’ responsibility to </a:t>
            </a:r>
            <a:r>
              <a:rPr lang="en-GB" sz="3900" dirty="0"/>
              <a:t>help/show </a:t>
            </a:r>
            <a:r>
              <a:rPr lang="en-GB" sz="3900" dirty="0" smtClean="0"/>
              <a:t>concern/respect)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1" y="6176964"/>
            <a:ext cx="9910010" cy="544512"/>
          </a:xfrm>
        </p:spPr>
        <p:txBody>
          <a:bodyPr/>
          <a:lstStyle/>
          <a:p>
            <a:r>
              <a:rPr lang="en-GB" sz="1400" dirty="0" smtClean="0"/>
              <a:t>“The successful combination of strategic thinking with a real understanding of operational issues, means that the school is able to react and respond with shared priorities in achieving success.”  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3270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Leadership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Clear values/ethos/vision</a:t>
            </a:r>
          </a:p>
          <a:p>
            <a:r>
              <a:rPr lang="en-GB" sz="3200" dirty="0" smtClean="0"/>
              <a:t>Modelling – e.g. cover, discipline, duties, teaching, to reinforce sense of team cohesion</a:t>
            </a:r>
          </a:p>
          <a:p>
            <a:r>
              <a:rPr lang="en-GB" sz="3200" dirty="0" smtClean="0"/>
              <a:t>Keeping your word: “to </a:t>
            </a:r>
            <a:r>
              <a:rPr lang="en-GB" sz="3200" dirty="0"/>
              <a:t>consult, or not to consult?”</a:t>
            </a:r>
          </a:p>
          <a:p>
            <a:r>
              <a:rPr lang="en-GB" sz="3200" dirty="0" smtClean="0"/>
              <a:t>Principles are easy when times are good – e.g. time off</a:t>
            </a:r>
          </a:p>
          <a:p>
            <a:r>
              <a:rPr lang="en-GB" sz="3200" dirty="0" smtClean="0"/>
              <a:t>The “pay paradox”</a:t>
            </a:r>
          </a:p>
          <a:p>
            <a:r>
              <a:rPr lang="en-GB" sz="3200" dirty="0" smtClean="0"/>
              <a:t>Morale and the importance of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47071" y="6311900"/>
            <a:ext cx="6359610" cy="365125"/>
          </a:xfrm>
        </p:spPr>
        <p:txBody>
          <a:bodyPr/>
          <a:lstStyle/>
          <a:p>
            <a:r>
              <a:rPr lang="en-GB" sz="1400" dirty="0" smtClean="0"/>
              <a:t>“The leadership of the school is simply the best example I have seen in any school.”  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419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Communication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 smtClean="0"/>
          </a:p>
          <a:p>
            <a:r>
              <a:rPr lang="en-GB" sz="3600" dirty="0" smtClean="0"/>
              <a:t>Tone – e.g. Staff briefing – share pedagogy/best practice/celebrate pupil success (moan in private!)</a:t>
            </a:r>
          </a:p>
          <a:p>
            <a:r>
              <a:rPr lang="en-GB" sz="3600" dirty="0" smtClean="0"/>
              <a:t>Bulletin with weekly headlines about the big picture/our school etc. plus “thank </a:t>
            </a:r>
            <a:r>
              <a:rPr lang="en-GB" sz="3600" dirty="0" err="1" smtClean="0"/>
              <a:t>yous</a:t>
            </a:r>
            <a:r>
              <a:rPr lang="en-GB" sz="3600" dirty="0" smtClean="0"/>
              <a:t>”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1492" y="6046574"/>
            <a:ext cx="9440562" cy="674902"/>
          </a:xfrm>
        </p:spPr>
        <p:txBody>
          <a:bodyPr/>
          <a:lstStyle/>
          <a:p>
            <a:r>
              <a:rPr lang="en-GB" sz="1400" dirty="0" smtClean="0"/>
              <a:t>“There are a number of well embedded arrangements for communication such as the weekly line management meetings.  These are taken seriously and valued by all”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  <p:pic>
        <p:nvPicPr>
          <p:cNvPr id="7" name="Picture 6" descr="O:\PHOTOS\2014 building\DSCF604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733" y="4289426"/>
            <a:ext cx="2015067" cy="1689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79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Thank </a:t>
            </a:r>
            <a:r>
              <a:rPr lang="en-GB" sz="6600" dirty="0" err="1" smtClean="0"/>
              <a:t>yous</a:t>
            </a:r>
            <a:r>
              <a:rPr lang="en-GB" sz="6600" dirty="0" smtClean="0"/>
              <a:t>!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1492" y="6046574"/>
            <a:ext cx="9440562" cy="674902"/>
          </a:xfrm>
        </p:spPr>
        <p:txBody>
          <a:bodyPr/>
          <a:lstStyle/>
          <a:p>
            <a:r>
              <a:rPr lang="en-GB" sz="1400" dirty="0" smtClean="0"/>
              <a:t>“People’s contribution to the organisation is recognised and valued”</a:t>
            </a:r>
          </a:p>
          <a:p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1353800" y="61264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166623"/>
              </p:ext>
            </p:extLst>
          </p:nvPr>
        </p:nvGraphicFramePr>
        <p:xfrm>
          <a:off x="1021492" y="1568701"/>
          <a:ext cx="11482387" cy="562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Document" r:id="rId5" imgW="10302402" imgH="5023044" progId="Word.Document.12">
                  <p:embed/>
                </p:oleObj>
              </mc:Choice>
              <mc:Fallback>
                <p:oleObj name="Document" r:id="rId5" imgW="10302402" imgH="50230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1492" y="1568701"/>
                        <a:ext cx="11482387" cy="562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8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Retention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800" dirty="0" smtClean="0"/>
              <a:t>Excellent staff need to be freed up to teach/initiative </a:t>
            </a:r>
            <a:r>
              <a:rPr lang="en-GB" sz="3800" dirty="0"/>
              <a:t>overload</a:t>
            </a:r>
          </a:p>
          <a:p>
            <a:r>
              <a:rPr lang="en-GB" sz="3800" dirty="0" smtClean="0"/>
              <a:t>Difficult conversations need to take place early</a:t>
            </a:r>
          </a:p>
          <a:p>
            <a:r>
              <a:rPr lang="en-GB" sz="3800" dirty="0" smtClean="0"/>
              <a:t>Justice is seen to be done</a:t>
            </a:r>
          </a:p>
          <a:p>
            <a:r>
              <a:rPr lang="en-GB" sz="3800" dirty="0" smtClean="0"/>
              <a:t>Outstanding staff sometimes need to leave</a:t>
            </a:r>
          </a:p>
          <a:p>
            <a:r>
              <a:rPr lang="en-GB" sz="3800" dirty="0"/>
              <a:t>Praise and recognition (portfolio notes/staff bulletin)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919" y="6176963"/>
            <a:ext cx="9572366" cy="544512"/>
          </a:xfrm>
        </p:spPr>
        <p:txBody>
          <a:bodyPr/>
          <a:lstStyle/>
          <a:p>
            <a:r>
              <a:rPr lang="en-GB" sz="1400" dirty="0" smtClean="0"/>
              <a:t>The </a:t>
            </a:r>
            <a:r>
              <a:rPr lang="en-GB" sz="1400" dirty="0" err="1" smtClean="0"/>
              <a:t>Sweyne</a:t>
            </a:r>
            <a:r>
              <a:rPr lang="en-GB" sz="1400" dirty="0" smtClean="0"/>
              <a:t> Park School is the best example I have come across in any school of valuing and praising the contributions of people”  </a:t>
            </a:r>
            <a:r>
              <a:rPr lang="en-GB" sz="1400" dirty="0" err="1" smtClean="0"/>
              <a:t>IiP</a:t>
            </a:r>
            <a:r>
              <a:rPr lang="en-GB" sz="1400" dirty="0" smtClean="0"/>
              <a:t> Gold Standard 2016</a:t>
            </a:r>
            <a:endParaRPr lang="en-GB" sz="1400" dirty="0"/>
          </a:p>
        </p:txBody>
      </p:sp>
      <p:pic>
        <p:nvPicPr>
          <p:cNvPr id="7" name="Picture 6" descr="O:\BFO Photos\Geography\volcano\S630005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341" y="4711423"/>
            <a:ext cx="1869990" cy="1370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48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+mn-lt"/>
              </a:rPr>
              <a:t>Praise Portfolio Form</a:t>
            </a:r>
            <a:endParaRPr lang="en-GB" sz="6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4A6B-2E64-46A5-A16C-2A3322B2EDB3}" type="slidenum">
              <a:rPr lang="en-GB" smtClean="0"/>
              <a:t>9</a:t>
            </a:fld>
            <a:endParaRPr lang="en-GB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285" y="1378475"/>
            <a:ext cx="3519430" cy="497787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03621" y="6492875"/>
            <a:ext cx="6015789" cy="365125"/>
          </a:xfrm>
        </p:spPr>
        <p:txBody>
          <a:bodyPr/>
          <a:lstStyle/>
          <a:p>
            <a:r>
              <a:rPr lang="en-GB" dirty="0" smtClean="0"/>
              <a:t>“….notes are given for people’s portfolios as acknowledgement.”</a:t>
            </a:r>
          </a:p>
          <a:p>
            <a:r>
              <a:rPr lang="en-GB" dirty="0" err="1" smtClean="0"/>
              <a:t>IiP</a:t>
            </a:r>
            <a:r>
              <a:rPr lang="en-GB" dirty="0" smtClean="0"/>
              <a:t> </a:t>
            </a:r>
            <a:r>
              <a:rPr lang="en-GB" dirty="0"/>
              <a:t>Gold Standard 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1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699</Words>
  <Application>Microsoft Office PowerPoint</Application>
  <PresentationFormat>Widescreen</PresentationFormat>
  <Paragraphs>137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Document</vt:lpstr>
      <vt:lpstr>How to retain key staff to ensure outstanding provision for all</vt:lpstr>
      <vt:lpstr>Context</vt:lpstr>
      <vt:lpstr>Philosophy</vt:lpstr>
      <vt:lpstr>Collective Teacher Efficacy</vt:lpstr>
      <vt:lpstr>Leadership</vt:lpstr>
      <vt:lpstr>Communication</vt:lpstr>
      <vt:lpstr>Thank yous!</vt:lpstr>
      <vt:lpstr>Retention</vt:lpstr>
      <vt:lpstr>Praise Portfolio Form</vt:lpstr>
      <vt:lpstr>CPD</vt:lpstr>
      <vt:lpstr>Recruitment</vt:lpstr>
      <vt:lpstr>The End Result</vt:lpstr>
      <vt:lpstr>Collective Teacher Efficacy</vt:lpstr>
      <vt:lpstr>And finally…</vt:lpstr>
    </vt:vector>
  </TitlesOfParts>
  <Company>The Sweyne Park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Recruiting, Retaining and Leading on ???</dc:title>
  <dc:creator>Mrs K Wilby</dc:creator>
  <cp:lastModifiedBy>P Langmead</cp:lastModifiedBy>
  <cp:revision>175</cp:revision>
  <cp:lastPrinted>2016-09-22T10:35:38Z</cp:lastPrinted>
  <dcterms:created xsi:type="dcterms:W3CDTF">2016-04-13T09:41:01Z</dcterms:created>
  <dcterms:modified xsi:type="dcterms:W3CDTF">2016-11-15T10:33:11Z</dcterms:modified>
</cp:coreProperties>
</file>