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8"/>
  </p:notesMasterIdLst>
  <p:handoutMasterIdLst>
    <p:handoutMasterId r:id="rId29"/>
  </p:handoutMasterIdLst>
  <p:sldIdLst>
    <p:sldId id="256" r:id="rId6"/>
    <p:sldId id="279" r:id="rId7"/>
    <p:sldId id="257" r:id="rId8"/>
    <p:sldId id="260" r:id="rId9"/>
    <p:sldId id="261" r:id="rId10"/>
    <p:sldId id="262" r:id="rId11"/>
    <p:sldId id="270" r:id="rId12"/>
    <p:sldId id="275" r:id="rId13"/>
    <p:sldId id="269" r:id="rId14"/>
    <p:sldId id="263" r:id="rId15"/>
    <p:sldId id="264" r:id="rId16"/>
    <p:sldId id="268" r:id="rId17"/>
    <p:sldId id="265" r:id="rId18"/>
    <p:sldId id="277" r:id="rId19"/>
    <p:sldId id="280" r:id="rId20"/>
    <p:sldId id="266" r:id="rId21"/>
    <p:sldId id="267" r:id="rId22"/>
    <p:sldId id="272" r:id="rId23"/>
    <p:sldId id="273" r:id="rId24"/>
    <p:sldId id="276" r:id="rId25"/>
    <p:sldId id="278" r:id="rId26"/>
    <p:sldId id="258" r:id="rId27"/>
  </p:sldIdLst>
  <p:sldSz cx="12192000" cy="6858000"/>
  <p:notesSz cx="6864350" cy="9996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ABC"/>
    <a:srgbClr val="CF0360"/>
    <a:srgbClr val="221E5B"/>
    <a:srgbClr val="2092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84321" autoAdjust="0"/>
  </p:normalViewPr>
  <p:slideViewPr>
    <p:cSldViewPr snapToGrid="0" showGuides="1">
      <p:cViewPr varScale="1">
        <p:scale>
          <a:sx n="78" d="100"/>
          <a:sy n="78" d="100"/>
        </p:scale>
        <p:origin x="112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975" cy="50165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7788" y="0"/>
            <a:ext cx="2974975" cy="501650"/>
          </a:xfrm>
          <a:prstGeom prst="rect">
            <a:avLst/>
          </a:prstGeom>
        </p:spPr>
        <p:txBody>
          <a:bodyPr vert="horz" lIns="91440" tIns="45720" rIns="91440" bIns="45720" rtlCol="0"/>
          <a:lstStyle>
            <a:lvl1pPr algn="r">
              <a:defRPr sz="1200"/>
            </a:lvl1pPr>
          </a:lstStyle>
          <a:p>
            <a:fld id="{F2F32B7E-B1F1-4FDE-B765-1548235577DF}" type="datetimeFigureOut">
              <a:rPr lang="en-GB" smtClean="0"/>
              <a:t>14/06/2017</a:t>
            </a:fld>
            <a:endParaRPr lang="en-GB" dirty="0"/>
          </a:p>
        </p:txBody>
      </p:sp>
      <p:sp>
        <p:nvSpPr>
          <p:cNvPr id="4" name="Footer Placeholder 3"/>
          <p:cNvSpPr>
            <a:spLocks noGrp="1"/>
          </p:cNvSpPr>
          <p:nvPr>
            <p:ph type="ftr" sz="quarter" idx="2"/>
          </p:nvPr>
        </p:nvSpPr>
        <p:spPr>
          <a:xfrm>
            <a:off x="0" y="9494838"/>
            <a:ext cx="2974975" cy="50165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7788" y="9494838"/>
            <a:ext cx="2974975" cy="501650"/>
          </a:xfrm>
          <a:prstGeom prst="rect">
            <a:avLst/>
          </a:prstGeom>
        </p:spPr>
        <p:txBody>
          <a:bodyPr vert="horz" lIns="91440" tIns="45720" rIns="91440" bIns="45720" rtlCol="0" anchor="b"/>
          <a:lstStyle>
            <a:lvl1pPr algn="r">
              <a:defRPr sz="1200"/>
            </a:lvl1pPr>
          </a:lstStyle>
          <a:p>
            <a:fld id="{D3105F38-A8DE-4D76-AE4F-275435D945D6}" type="slidenum">
              <a:rPr lang="en-GB" smtClean="0"/>
              <a:t>‹#›</a:t>
            </a:fld>
            <a:endParaRPr lang="en-GB" dirty="0"/>
          </a:p>
        </p:txBody>
      </p:sp>
    </p:spTree>
    <p:extLst>
      <p:ext uri="{BB962C8B-B14F-4D97-AF65-F5344CB8AC3E}">
        <p14:creationId xmlns:p14="http://schemas.microsoft.com/office/powerpoint/2010/main" val="4103503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552" cy="501560"/>
          </a:xfrm>
          <a:prstGeom prst="rect">
            <a:avLst/>
          </a:prstGeom>
        </p:spPr>
        <p:txBody>
          <a:bodyPr vert="horz" lIns="96341" tIns="48171" rIns="96341" bIns="48171" rtlCol="0"/>
          <a:lstStyle>
            <a:lvl1pPr algn="l">
              <a:defRPr sz="1300"/>
            </a:lvl1pPr>
          </a:lstStyle>
          <a:p>
            <a:endParaRPr lang="en-GB" dirty="0"/>
          </a:p>
        </p:txBody>
      </p:sp>
      <p:sp>
        <p:nvSpPr>
          <p:cNvPr id="3" name="Date Placeholder 2"/>
          <p:cNvSpPr>
            <a:spLocks noGrp="1"/>
          </p:cNvSpPr>
          <p:nvPr>
            <p:ph type="dt" idx="1"/>
          </p:nvPr>
        </p:nvSpPr>
        <p:spPr>
          <a:xfrm>
            <a:off x="3888210" y="0"/>
            <a:ext cx="2974552" cy="501560"/>
          </a:xfrm>
          <a:prstGeom prst="rect">
            <a:avLst/>
          </a:prstGeom>
        </p:spPr>
        <p:txBody>
          <a:bodyPr vert="horz" lIns="96341" tIns="48171" rIns="96341" bIns="48171" rtlCol="0"/>
          <a:lstStyle>
            <a:lvl1pPr algn="r">
              <a:defRPr sz="1300"/>
            </a:lvl1pPr>
          </a:lstStyle>
          <a:p>
            <a:fld id="{0E7F803F-D1A1-4D52-A3DB-A77171E4F83A}" type="datetimeFigureOut">
              <a:rPr lang="en-GB" smtClean="0"/>
              <a:t>14/06/2017</a:t>
            </a:fld>
            <a:endParaRPr lang="en-GB" dirty="0"/>
          </a:p>
        </p:txBody>
      </p:sp>
      <p:sp>
        <p:nvSpPr>
          <p:cNvPr id="4" name="Slide Image Placeholder 3"/>
          <p:cNvSpPr>
            <a:spLocks noGrp="1" noRot="1" noChangeAspect="1"/>
          </p:cNvSpPr>
          <p:nvPr>
            <p:ph type="sldImg" idx="2"/>
          </p:nvPr>
        </p:nvSpPr>
        <p:spPr>
          <a:xfrm>
            <a:off x="434975" y="1249363"/>
            <a:ext cx="5994400" cy="3373437"/>
          </a:xfrm>
          <a:prstGeom prst="rect">
            <a:avLst/>
          </a:prstGeom>
          <a:noFill/>
          <a:ln w="12700">
            <a:solidFill>
              <a:prstClr val="black"/>
            </a:solidFill>
          </a:ln>
        </p:spPr>
        <p:txBody>
          <a:bodyPr vert="horz" lIns="96341" tIns="48171" rIns="96341" bIns="48171" rtlCol="0" anchor="ctr"/>
          <a:lstStyle/>
          <a:p>
            <a:endParaRPr lang="en-GB" dirty="0"/>
          </a:p>
        </p:txBody>
      </p:sp>
      <p:sp>
        <p:nvSpPr>
          <p:cNvPr id="5" name="Notes Placeholder 4"/>
          <p:cNvSpPr>
            <a:spLocks noGrp="1"/>
          </p:cNvSpPr>
          <p:nvPr>
            <p:ph type="body" sz="quarter" idx="3"/>
          </p:nvPr>
        </p:nvSpPr>
        <p:spPr>
          <a:xfrm>
            <a:off x="686435" y="4810810"/>
            <a:ext cx="5491480" cy="3936117"/>
          </a:xfrm>
          <a:prstGeom prst="rect">
            <a:avLst/>
          </a:prstGeom>
        </p:spPr>
        <p:txBody>
          <a:bodyPr vert="horz" lIns="96341" tIns="48171" rIns="96341" bIns="4817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94929"/>
            <a:ext cx="2974552" cy="501559"/>
          </a:xfrm>
          <a:prstGeom prst="rect">
            <a:avLst/>
          </a:prstGeom>
        </p:spPr>
        <p:txBody>
          <a:bodyPr vert="horz" lIns="96341" tIns="48171" rIns="96341" bIns="48171"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88210" y="9494929"/>
            <a:ext cx="2974552" cy="501559"/>
          </a:xfrm>
          <a:prstGeom prst="rect">
            <a:avLst/>
          </a:prstGeom>
        </p:spPr>
        <p:txBody>
          <a:bodyPr vert="horz" lIns="96341" tIns="48171" rIns="96341" bIns="48171" rtlCol="0" anchor="b"/>
          <a:lstStyle>
            <a:lvl1pPr algn="r">
              <a:defRPr sz="1300"/>
            </a:lvl1pPr>
          </a:lstStyle>
          <a:p>
            <a:fld id="{84C5A11B-B8B8-44F3-860C-35CF1D16E115}" type="slidenum">
              <a:rPr lang="en-GB" smtClean="0"/>
              <a:t>‹#›</a:t>
            </a:fld>
            <a:endParaRPr lang="en-GB" dirty="0"/>
          </a:p>
        </p:txBody>
      </p:sp>
    </p:spTree>
    <p:extLst>
      <p:ext uri="{BB962C8B-B14F-4D97-AF65-F5344CB8AC3E}">
        <p14:creationId xmlns:p14="http://schemas.microsoft.com/office/powerpoint/2010/main" val="3597019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1</a:t>
            </a:fld>
            <a:endParaRPr lang="en-GB" dirty="0"/>
          </a:p>
        </p:txBody>
      </p:sp>
    </p:spTree>
    <p:extLst>
      <p:ext uri="{BB962C8B-B14F-4D97-AF65-F5344CB8AC3E}">
        <p14:creationId xmlns:p14="http://schemas.microsoft.com/office/powerpoint/2010/main" val="3722087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Dips in KS2 Essex does look better than other</a:t>
            </a:r>
            <a:r>
              <a:rPr lang="en-GB" baseline="0" dirty="0" smtClean="0"/>
              <a:t> LAs in the region BUT the dip below a national aggregate is greatest at KS2.</a:t>
            </a:r>
          </a:p>
          <a:p>
            <a:r>
              <a:rPr lang="en-GB" baseline="0" dirty="0" smtClean="0"/>
              <a:t>Third highest at all other pupils in the region, second equal for disadvantaged pupils.</a:t>
            </a:r>
          </a:p>
          <a:p>
            <a:r>
              <a:rPr lang="en-GB" sz="1300" dirty="0"/>
              <a:t>only three of the 11 local authorities in the East of England perform above the national level. Hertfordshire (58%), Essex (55%) and Southend-on-Sea (55%) were the strongest performing authorities in the region for pupils reaching the new, more demanding, expected standard</a:t>
            </a:r>
          </a:p>
          <a:p>
            <a:r>
              <a:rPr lang="en-GB" sz="1300" dirty="0"/>
              <a:t>While 95% of secondary pupils in Essex and Southend on Sea attend a good or outstanding school, only 71% in Suffolk do so</a:t>
            </a:r>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10</a:t>
            </a:fld>
            <a:endParaRPr lang="en-GB" dirty="0"/>
          </a:p>
        </p:txBody>
      </p:sp>
    </p:spTree>
    <p:extLst>
      <p:ext uri="{BB962C8B-B14F-4D97-AF65-F5344CB8AC3E}">
        <p14:creationId xmlns:p14="http://schemas.microsoft.com/office/powerpoint/2010/main" val="843020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11</a:t>
            </a:fld>
            <a:endParaRPr lang="en-GB" dirty="0"/>
          </a:p>
        </p:txBody>
      </p:sp>
    </p:spTree>
    <p:extLst>
      <p:ext uri="{BB962C8B-B14F-4D97-AF65-F5344CB8AC3E}">
        <p14:creationId xmlns:p14="http://schemas.microsoft.com/office/powerpoint/2010/main" val="2828435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12</a:t>
            </a:fld>
            <a:endParaRPr lang="en-GB" dirty="0"/>
          </a:p>
        </p:txBody>
      </p:sp>
    </p:spTree>
    <p:extLst>
      <p:ext uri="{BB962C8B-B14F-4D97-AF65-F5344CB8AC3E}">
        <p14:creationId xmlns:p14="http://schemas.microsoft.com/office/powerpoint/2010/main" val="1403374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13</a:t>
            </a:fld>
            <a:endParaRPr lang="en-GB" dirty="0"/>
          </a:p>
        </p:txBody>
      </p:sp>
    </p:spTree>
    <p:extLst>
      <p:ext uri="{BB962C8B-B14F-4D97-AF65-F5344CB8AC3E}">
        <p14:creationId xmlns:p14="http://schemas.microsoft.com/office/powerpoint/2010/main" val="1048032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smtClean="0">
                <a:latin typeface="Times" panose="02020603050405020304" pitchFamily="18" charset="0"/>
              </a:rPr>
              <a:t>Bullet 1 (£137 million over 15 years) </a:t>
            </a:r>
          </a:p>
          <a:p>
            <a:r>
              <a:rPr lang="en-GB" altLang="en-US" dirty="0" smtClean="0">
                <a:latin typeface="Times" panose="02020603050405020304" pitchFamily="18" charset="0"/>
              </a:rPr>
              <a:t>Parents of disadvantaged pupils are unlikely to hold a school to account for the use of the pupil premium</a:t>
            </a:r>
          </a:p>
          <a:p>
            <a:r>
              <a:rPr lang="en-GB" altLang="en-US" dirty="0" smtClean="0">
                <a:latin typeface="Times" panose="02020603050405020304" pitchFamily="18" charset="0"/>
              </a:rPr>
              <a:t>24% parents in low socio economic groups had heard of the policy</a:t>
            </a:r>
          </a:p>
          <a:p>
            <a:r>
              <a:rPr lang="en-GB" altLang="en-US" dirty="0" smtClean="0">
                <a:solidFill>
                  <a:srgbClr val="FF0000"/>
                </a:solidFill>
                <a:latin typeface="Times" panose="02020603050405020304" pitchFamily="18" charset="0"/>
              </a:rPr>
              <a:t>Teaching assistants only if deployment effective and staff skilled</a:t>
            </a:r>
          </a:p>
          <a:p>
            <a:r>
              <a:rPr lang="en-GB" altLang="en-US" dirty="0" smtClean="0">
                <a:solidFill>
                  <a:srgbClr val="FF0000"/>
                </a:solidFill>
                <a:latin typeface="Times" panose="02020603050405020304" pitchFamily="18" charset="0"/>
              </a:rPr>
              <a:t>While 7/10 schools spend PP on extra Tas, 25% school leaders thought this was one of the most effective ways of improving disadvantaged pupils’ achievement. EEF making best use of teaching assistants 2015 </a:t>
            </a:r>
          </a:p>
          <a:p>
            <a:r>
              <a:rPr lang="en-GB" altLang="en-US" dirty="0" smtClean="0">
                <a:solidFill>
                  <a:srgbClr val="FF0000"/>
                </a:solidFill>
                <a:latin typeface="Times" panose="02020603050405020304" pitchFamily="18" charset="0"/>
              </a:rPr>
              <a:t>DfE considering standards for teaching assistants</a:t>
            </a:r>
          </a:p>
          <a:p>
            <a:r>
              <a:rPr lang="en-GB" altLang="en-US" dirty="0" smtClean="0">
                <a:solidFill>
                  <a:srgbClr val="FF0000"/>
                </a:solidFill>
                <a:latin typeface="Times" panose="02020603050405020304" pitchFamily="18" charset="0"/>
              </a:rPr>
              <a:t>87% schools use internal monitoring and evaluation to determine efficacy</a:t>
            </a:r>
          </a:p>
          <a:p>
            <a:r>
              <a:rPr lang="en-GB" altLang="en-US" dirty="0" smtClean="0">
                <a:solidFill>
                  <a:srgbClr val="FF0000"/>
                </a:solidFill>
                <a:latin typeface="Times" panose="02020603050405020304" pitchFamily="18" charset="0"/>
              </a:rPr>
              <a:t>73% use Ofsted’s guidance</a:t>
            </a:r>
          </a:p>
          <a:p>
            <a:r>
              <a:rPr lang="en-GB" altLang="en-US" dirty="0" smtClean="0">
                <a:solidFill>
                  <a:srgbClr val="FF0000"/>
                </a:solidFill>
                <a:latin typeface="Times" panose="02020603050405020304" pitchFamily="18" charset="0"/>
              </a:rPr>
              <a:t>64% use the EEF toolkit</a:t>
            </a:r>
          </a:p>
          <a:p>
            <a:endParaRPr lang="en-GB" altLang="en-US" dirty="0" smtClean="0">
              <a:solidFill>
                <a:srgbClr val="FF0000"/>
              </a:solidFill>
              <a:latin typeface="Times" panose="02020603050405020304" pitchFamily="18" charset="0"/>
            </a:endParaRPr>
          </a:p>
          <a:p>
            <a:r>
              <a:rPr lang="en-GB" altLang="en-US" dirty="0" smtClean="0">
                <a:solidFill>
                  <a:srgbClr val="FF0000"/>
                </a:solidFill>
                <a:latin typeface="Times" panose="02020603050405020304" pitchFamily="18" charset="0"/>
              </a:rPr>
              <a:t>Best practice information is increasingly available, but the evidence supporting cost-effectiveness is week – need what works in certain circumstances – identified by leaders</a:t>
            </a:r>
          </a:p>
          <a:p>
            <a:r>
              <a:rPr lang="en-GB" altLang="en-US" dirty="0" smtClean="0">
                <a:solidFill>
                  <a:srgbClr val="FF0000"/>
                </a:solidFill>
                <a:latin typeface="Times" panose="02020603050405020304" pitchFamily="18" charset="0"/>
              </a:rPr>
              <a:t>Graph page 30</a:t>
            </a:r>
          </a:p>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14</a:t>
            </a:fld>
            <a:endParaRPr lang="en-GB" dirty="0"/>
          </a:p>
        </p:txBody>
      </p:sp>
    </p:spTree>
    <p:extLst>
      <p:ext uri="{BB962C8B-B14F-4D97-AF65-F5344CB8AC3E}">
        <p14:creationId xmlns:p14="http://schemas.microsoft.com/office/powerpoint/2010/main" val="3667267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15</a:t>
            </a:fld>
            <a:endParaRPr lang="en-GB" dirty="0"/>
          </a:p>
        </p:txBody>
      </p:sp>
    </p:spTree>
    <p:extLst>
      <p:ext uri="{BB962C8B-B14F-4D97-AF65-F5344CB8AC3E}">
        <p14:creationId xmlns:p14="http://schemas.microsoft.com/office/powerpoint/2010/main" val="306546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smtClean="0">
                <a:latin typeface="Times" panose="02020603050405020304" pitchFamily="18" charset="0"/>
              </a:rPr>
              <a:t>More successful schools saw raising the attainment of disadvantaged pupils as part of their commitment to help all pupils achieve their full potential. They prioritised quality teaching for all, seeing attendance, behaviour and emotional support as necessary but not sufficient for academic success. They made every effort to understand every pupil as an individual and tailored their programmes accordingly. They linked teaching and learning interventions to classroom work, monitored attainment and intervened quickly to address learning needs. They ensured TAs had the necessary training and expertise to deliver interventions, provide feedback and monitor progress. </a:t>
            </a:r>
          </a:p>
          <a:p>
            <a:endParaRPr lang="en-GB" altLang="en-US" dirty="0" smtClean="0">
              <a:latin typeface="Times" panose="02020603050405020304" pitchFamily="18" charset="0"/>
            </a:endParaRPr>
          </a:p>
          <a:p>
            <a:r>
              <a:rPr lang="en-GB" altLang="en-US" dirty="0" smtClean="0">
                <a:latin typeface="Times" panose="02020603050405020304" pitchFamily="18" charset="0"/>
              </a:rPr>
              <a:t>Senior leaders in less successful schools identified a number of barriers to success. Some had low expectations for what it was possible for these pupils to achieve. They felt it would be impractical to develop individual plans to meet pupils’ learning needs. Leaders in schools with fewer disadvantaged pupils pointed out that they had less funding and could therefore not afford to introduce more expensive changes, and some leaders felt constrained by the need to demonstrate they had spent the funding exclusively on eligible pupils. </a:t>
            </a:r>
          </a:p>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16</a:t>
            </a:fld>
            <a:endParaRPr lang="en-GB" dirty="0"/>
          </a:p>
        </p:txBody>
      </p:sp>
    </p:spTree>
    <p:extLst>
      <p:ext uri="{BB962C8B-B14F-4D97-AF65-F5344CB8AC3E}">
        <p14:creationId xmlns:p14="http://schemas.microsoft.com/office/powerpoint/2010/main" val="2780177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17</a:t>
            </a:fld>
            <a:endParaRPr lang="en-GB" dirty="0"/>
          </a:p>
        </p:txBody>
      </p:sp>
    </p:spTree>
    <p:extLst>
      <p:ext uri="{BB962C8B-B14F-4D97-AF65-F5344CB8AC3E}">
        <p14:creationId xmlns:p14="http://schemas.microsoft.com/office/powerpoint/2010/main" val="18483216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500" dirty="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74410" indent="-296049">
              <a:spcBef>
                <a:spcPct val="30000"/>
              </a:spcBef>
              <a:defRPr sz="1300">
                <a:solidFill>
                  <a:schemeClr val="tx1"/>
                </a:solidFill>
                <a:latin typeface="Calibri" panose="020F0502020204030204" pitchFamily="34" charset="0"/>
              </a:defRPr>
            </a:lvl2pPr>
            <a:lvl3pPr marL="1192557" indent="-235836">
              <a:spcBef>
                <a:spcPct val="30000"/>
              </a:spcBef>
              <a:defRPr sz="1300">
                <a:solidFill>
                  <a:schemeClr val="tx1"/>
                </a:solidFill>
                <a:latin typeface="Calibri" panose="020F0502020204030204" pitchFamily="34" charset="0"/>
              </a:defRPr>
            </a:lvl3pPr>
            <a:lvl4pPr marL="1669245" indent="-235836">
              <a:spcBef>
                <a:spcPct val="30000"/>
              </a:spcBef>
              <a:defRPr sz="1300">
                <a:solidFill>
                  <a:schemeClr val="tx1"/>
                </a:solidFill>
                <a:latin typeface="Calibri" panose="020F0502020204030204" pitchFamily="34" charset="0"/>
              </a:defRPr>
            </a:lvl4pPr>
            <a:lvl5pPr marL="2147606" indent="-235836">
              <a:spcBef>
                <a:spcPct val="30000"/>
              </a:spcBef>
              <a:defRPr sz="1300">
                <a:solidFill>
                  <a:schemeClr val="tx1"/>
                </a:solidFill>
                <a:latin typeface="Calibri" panose="020F0502020204030204" pitchFamily="34" charset="0"/>
              </a:defRPr>
            </a:lvl5pPr>
            <a:lvl6pPr marL="2629311" indent="-235836" eaLnBrk="0" fontAlgn="base" hangingPunct="0">
              <a:spcBef>
                <a:spcPct val="30000"/>
              </a:spcBef>
              <a:spcAft>
                <a:spcPct val="0"/>
              </a:spcAft>
              <a:defRPr sz="1300">
                <a:solidFill>
                  <a:schemeClr val="tx1"/>
                </a:solidFill>
                <a:latin typeface="Calibri" panose="020F0502020204030204" pitchFamily="34" charset="0"/>
              </a:defRPr>
            </a:lvl6pPr>
            <a:lvl7pPr marL="3111017" indent="-235836" eaLnBrk="0" fontAlgn="base" hangingPunct="0">
              <a:spcBef>
                <a:spcPct val="30000"/>
              </a:spcBef>
              <a:spcAft>
                <a:spcPct val="0"/>
              </a:spcAft>
              <a:defRPr sz="1300">
                <a:solidFill>
                  <a:schemeClr val="tx1"/>
                </a:solidFill>
                <a:latin typeface="Calibri" panose="020F0502020204030204" pitchFamily="34" charset="0"/>
              </a:defRPr>
            </a:lvl7pPr>
            <a:lvl8pPr marL="3592723" indent="-235836" eaLnBrk="0" fontAlgn="base" hangingPunct="0">
              <a:spcBef>
                <a:spcPct val="30000"/>
              </a:spcBef>
              <a:spcAft>
                <a:spcPct val="0"/>
              </a:spcAft>
              <a:defRPr sz="1300">
                <a:solidFill>
                  <a:schemeClr val="tx1"/>
                </a:solidFill>
                <a:latin typeface="Calibri" panose="020F0502020204030204" pitchFamily="34" charset="0"/>
              </a:defRPr>
            </a:lvl8pPr>
            <a:lvl9pPr marL="4074429" indent="-235836"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A272E698-4097-4267-A15A-F854D042E3B7}" type="slidenum">
              <a:rPr lang="en-GB" altLang="en-US" smtClean="0">
                <a:latin typeface="Tahoma" panose="020B0604030504040204" pitchFamily="34" charset="0"/>
              </a:rPr>
              <a:pPr>
                <a:spcBef>
                  <a:spcPct val="0"/>
                </a:spcBef>
              </a:pPr>
              <a:t>18</a:t>
            </a:fld>
            <a:endParaRPr lang="en-GB" altLang="en-US" dirty="0" smtClean="0">
              <a:latin typeface="Tahoma" panose="020B0604030504040204" pitchFamily="34" charset="0"/>
            </a:endParaRPr>
          </a:p>
        </p:txBody>
      </p:sp>
    </p:spTree>
    <p:extLst>
      <p:ext uri="{BB962C8B-B14F-4D97-AF65-F5344CB8AC3E}">
        <p14:creationId xmlns:p14="http://schemas.microsoft.com/office/powerpoint/2010/main" val="35596663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500" dirty="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74410" indent="-296049">
              <a:spcBef>
                <a:spcPct val="30000"/>
              </a:spcBef>
              <a:defRPr sz="1300">
                <a:solidFill>
                  <a:schemeClr val="tx1"/>
                </a:solidFill>
                <a:latin typeface="Calibri" panose="020F0502020204030204" pitchFamily="34" charset="0"/>
              </a:defRPr>
            </a:lvl2pPr>
            <a:lvl3pPr marL="1192557" indent="-235836">
              <a:spcBef>
                <a:spcPct val="30000"/>
              </a:spcBef>
              <a:defRPr sz="1300">
                <a:solidFill>
                  <a:schemeClr val="tx1"/>
                </a:solidFill>
                <a:latin typeface="Calibri" panose="020F0502020204030204" pitchFamily="34" charset="0"/>
              </a:defRPr>
            </a:lvl3pPr>
            <a:lvl4pPr marL="1669245" indent="-235836">
              <a:spcBef>
                <a:spcPct val="30000"/>
              </a:spcBef>
              <a:defRPr sz="1300">
                <a:solidFill>
                  <a:schemeClr val="tx1"/>
                </a:solidFill>
                <a:latin typeface="Calibri" panose="020F0502020204030204" pitchFamily="34" charset="0"/>
              </a:defRPr>
            </a:lvl4pPr>
            <a:lvl5pPr marL="2147606" indent="-235836">
              <a:spcBef>
                <a:spcPct val="30000"/>
              </a:spcBef>
              <a:defRPr sz="1300">
                <a:solidFill>
                  <a:schemeClr val="tx1"/>
                </a:solidFill>
                <a:latin typeface="Calibri" panose="020F0502020204030204" pitchFamily="34" charset="0"/>
              </a:defRPr>
            </a:lvl5pPr>
            <a:lvl6pPr marL="2629311" indent="-235836" eaLnBrk="0" fontAlgn="base" hangingPunct="0">
              <a:spcBef>
                <a:spcPct val="30000"/>
              </a:spcBef>
              <a:spcAft>
                <a:spcPct val="0"/>
              </a:spcAft>
              <a:defRPr sz="1300">
                <a:solidFill>
                  <a:schemeClr val="tx1"/>
                </a:solidFill>
                <a:latin typeface="Calibri" panose="020F0502020204030204" pitchFamily="34" charset="0"/>
              </a:defRPr>
            </a:lvl6pPr>
            <a:lvl7pPr marL="3111017" indent="-235836" eaLnBrk="0" fontAlgn="base" hangingPunct="0">
              <a:spcBef>
                <a:spcPct val="30000"/>
              </a:spcBef>
              <a:spcAft>
                <a:spcPct val="0"/>
              </a:spcAft>
              <a:defRPr sz="1300">
                <a:solidFill>
                  <a:schemeClr val="tx1"/>
                </a:solidFill>
                <a:latin typeface="Calibri" panose="020F0502020204030204" pitchFamily="34" charset="0"/>
              </a:defRPr>
            </a:lvl7pPr>
            <a:lvl8pPr marL="3592723" indent="-235836" eaLnBrk="0" fontAlgn="base" hangingPunct="0">
              <a:spcBef>
                <a:spcPct val="30000"/>
              </a:spcBef>
              <a:spcAft>
                <a:spcPct val="0"/>
              </a:spcAft>
              <a:defRPr sz="1300">
                <a:solidFill>
                  <a:schemeClr val="tx1"/>
                </a:solidFill>
                <a:latin typeface="Calibri" panose="020F0502020204030204" pitchFamily="34" charset="0"/>
              </a:defRPr>
            </a:lvl8pPr>
            <a:lvl9pPr marL="4074429" indent="-235836"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B16318A8-B704-4CF2-83DD-0008307A2D58}" type="slidenum">
              <a:rPr lang="en-GB" altLang="en-US" smtClean="0">
                <a:latin typeface="Tahoma" panose="020B0604030504040204" pitchFamily="34" charset="0"/>
              </a:rPr>
              <a:pPr>
                <a:spcBef>
                  <a:spcPct val="0"/>
                </a:spcBef>
              </a:pPr>
              <a:t>19</a:t>
            </a:fld>
            <a:endParaRPr lang="en-GB" altLang="en-US" dirty="0" smtClean="0">
              <a:latin typeface="Tahoma" panose="020B0604030504040204" pitchFamily="34" charset="0"/>
            </a:endParaRPr>
          </a:p>
        </p:txBody>
      </p:sp>
    </p:spTree>
    <p:extLst>
      <p:ext uri="{BB962C8B-B14F-4D97-AF65-F5344CB8AC3E}">
        <p14:creationId xmlns:p14="http://schemas.microsoft.com/office/powerpoint/2010/main" val="964892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2</a:t>
            </a:fld>
            <a:endParaRPr lang="en-GB" dirty="0"/>
          </a:p>
        </p:txBody>
      </p:sp>
    </p:spTree>
    <p:extLst>
      <p:ext uri="{BB962C8B-B14F-4D97-AF65-F5344CB8AC3E}">
        <p14:creationId xmlns:p14="http://schemas.microsoft.com/office/powerpoint/2010/main" val="27086162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20</a:t>
            </a:fld>
            <a:endParaRPr lang="en-GB" dirty="0"/>
          </a:p>
        </p:txBody>
      </p:sp>
    </p:spTree>
    <p:extLst>
      <p:ext uri="{BB962C8B-B14F-4D97-AF65-F5344CB8AC3E}">
        <p14:creationId xmlns:p14="http://schemas.microsoft.com/office/powerpoint/2010/main" val="23824885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endParaRPr lang="en-GB" altLang="en-US" dirty="0" smtClean="0">
              <a:latin typeface="Times" panose="02020603050405020304" pitchFamily="18" charset="0"/>
            </a:endParaRPr>
          </a:p>
        </p:txBody>
      </p:sp>
      <p:sp>
        <p:nvSpPr>
          <p:cNvPr id="44036" name="Slide Number Placeholder 3"/>
          <p:cNvSpPr>
            <a:spLocks noGrp="1"/>
          </p:cNvSpPr>
          <p:nvPr>
            <p:ph type="sldNum" sz="quarter" idx="5"/>
          </p:nvPr>
        </p:nvSpPr>
        <p:spPr>
          <a:noFill/>
        </p:spPr>
        <p:txBody>
          <a:bodyPr/>
          <a:lstStyle>
            <a:lvl1pPr>
              <a:defRPr sz="2000">
                <a:solidFill>
                  <a:schemeClr val="tx1"/>
                </a:solidFill>
                <a:latin typeface="Tahoma" panose="020B0604030504040204" pitchFamily="34" charset="0"/>
              </a:defRPr>
            </a:lvl1pPr>
            <a:lvl2pPr marL="782772" indent="-301066">
              <a:defRPr sz="2000">
                <a:solidFill>
                  <a:schemeClr val="tx1"/>
                </a:solidFill>
                <a:latin typeface="Tahoma" panose="020B0604030504040204" pitchFamily="34" charset="0"/>
              </a:defRPr>
            </a:lvl2pPr>
            <a:lvl3pPr marL="1204265" indent="-240853">
              <a:defRPr sz="2000">
                <a:solidFill>
                  <a:schemeClr val="tx1"/>
                </a:solidFill>
                <a:latin typeface="Tahoma" panose="020B0604030504040204" pitchFamily="34" charset="0"/>
              </a:defRPr>
            </a:lvl3pPr>
            <a:lvl4pPr marL="1685971" indent="-240853">
              <a:defRPr sz="2000">
                <a:solidFill>
                  <a:schemeClr val="tx1"/>
                </a:solidFill>
                <a:latin typeface="Tahoma" panose="020B0604030504040204" pitchFamily="34" charset="0"/>
              </a:defRPr>
            </a:lvl4pPr>
            <a:lvl5pPr marL="2167677" indent="-240853">
              <a:defRPr sz="2000">
                <a:solidFill>
                  <a:schemeClr val="tx1"/>
                </a:solidFill>
                <a:latin typeface="Tahoma" panose="020B0604030504040204" pitchFamily="34" charset="0"/>
              </a:defRPr>
            </a:lvl5pPr>
            <a:lvl6pPr marL="2649383" indent="-240853" eaLnBrk="0" fontAlgn="base" hangingPunct="0">
              <a:spcBef>
                <a:spcPct val="0"/>
              </a:spcBef>
              <a:spcAft>
                <a:spcPct val="0"/>
              </a:spcAft>
              <a:defRPr sz="2000">
                <a:solidFill>
                  <a:schemeClr val="tx1"/>
                </a:solidFill>
                <a:latin typeface="Tahoma" panose="020B0604030504040204" pitchFamily="34" charset="0"/>
              </a:defRPr>
            </a:lvl6pPr>
            <a:lvl7pPr marL="3131088" indent="-240853" eaLnBrk="0" fontAlgn="base" hangingPunct="0">
              <a:spcBef>
                <a:spcPct val="0"/>
              </a:spcBef>
              <a:spcAft>
                <a:spcPct val="0"/>
              </a:spcAft>
              <a:defRPr sz="2000">
                <a:solidFill>
                  <a:schemeClr val="tx1"/>
                </a:solidFill>
                <a:latin typeface="Tahoma" panose="020B0604030504040204" pitchFamily="34" charset="0"/>
              </a:defRPr>
            </a:lvl7pPr>
            <a:lvl8pPr marL="3612794" indent="-240853" eaLnBrk="0" fontAlgn="base" hangingPunct="0">
              <a:spcBef>
                <a:spcPct val="0"/>
              </a:spcBef>
              <a:spcAft>
                <a:spcPct val="0"/>
              </a:spcAft>
              <a:defRPr sz="2000">
                <a:solidFill>
                  <a:schemeClr val="tx1"/>
                </a:solidFill>
                <a:latin typeface="Tahoma" panose="020B0604030504040204" pitchFamily="34" charset="0"/>
              </a:defRPr>
            </a:lvl8pPr>
            <a:lvl9pPr marL="4094500" indent="-240853" eaLnBrk="0" fontAlgn="base" hangingPunct="0">
              <a:spcBef>
                <a:spcPct val="0"/>
              </a:spcBef>
              <a:spcAft>
                <a:spcPct val="0"/>
              </a:spcAft>
              <a:defRPr sz="2000">
                <a:solidFill>
                  <a:schemeClr val="tx1"/>
                </a:solidFill>
                <a:latin typeface="Tahoma" panose="020B0604030504040204" pitchFamily="34" charset="0"/>
              </a:defRPr>
            </a:lvl9pPr>
          </a:lstStyle>
          <a:p>
            <a:fld id="{78B5D941-6A11-46A6-BDD4-8A9659A47229}" type="slidenum">
              <a:rPr lang="en-US" altLang="en-US" sz="1300">
                <a:latin typeface="Times" panose="02020603050405020304" pitchFamily="18" charset="0"/>
              </a:rPr>
              <a:pPr/>
              <a:t>21</a:t>
            </a:fld>
            <a:endParaRPr lang="en-US" altLang="en-US" sz="1300" dirty="0">
              <a:latin typeface="Times" panose="02020603050405020304" pitchFamily="18" charset="0"/>
            </a:endParaRPr>
          </a:p>
        </p:txBody>
      </p:sp>
    </p:spTree>
    <p:extLst>
      <p:ext uri="{BB962C8B-B14F-4D97-AF65-F5344CB8AC3E}">
        <p14:creationId xmlns:p14="http://schemas.microsoft.com/office/powerpoint/2010/main" val="33170557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22</a:t>
            </a:fld>
            <a:endParaRPr lang="en-GB" dirty="0"/>
          </a:p>
        </p:txBody>
      </p:sp>
    </p:spTree>
    <p:extLst>
      <p:ext uri="{BB962C8B-B14F-4D97-AF65-F5344CB8AC3E}">
        <p14:creationId xmlns:p14="http://schemas.microsoft.com/office/powerpoint/2010/main" val="1889741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3</a:t>
            </a:fld>
            <a:endParaRPr lang="en-GB" dirty="0"/>
          </a:p>
        </p:txBody>
      </p:sp>
    </p:spTree>
    <p:extLst>
      <p:ext uri="{BB962C8B-B14F-4D97-AF65-F5344CB8AC3E}">
        <p14:creationId xmlns:p14="http://schemas.microsoft.com/office/powerpoint/2010/main" val="1776699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4</a:t>
            </a:fld>
            <a:endParaRPr lang="en-GB" dirty="0"/>
          </a:p>
        </p:txBody>
      </p:sp>
    </p:spTree>
    <p:extLst>
      <p:ext uri="{BB962C8B-B14F-4D97-AF65-F5344CB8AC3E}">
        <p14:creationId xmlns:p14="http://schemas.microsoft.com/office/powerpoint/2010/main" val="2273820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5</a:t>
            </a:fld>
            <a:endParaRPr lang="en-GB" dirty="0"/>
          </a:p>
        </p:txBody>
      </p:sp>
    </p:spTree>
    <p:extLst>
      <p:ext uri="{BB962C8B-B14F-4D97-AF65-F5344CB8AC3E}">
        <p14:creationId xmlns:p14="http://schemas.microsoft.com/office/powerpoint/2010/main" val="2630989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6</a:t>
            </a:fld>
            <a:endParaRPr lang="en-GB" dirty="0"/>
          </a:p>
        </p:txBody>
      </p:sp>
    </p:spTree>
    <p:extLst>
      <p:ext uri="{BB962C8B-B14F-4D97-AF65-F5344CB8AC3E}">
        <p14:creationId xmlns:p14="http://schemas.microsoft.com/office/powerpoint/2010/main" val="4277334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p:spPr>
        <p:txBody>
          <a:bodyPr/>
          <a:lstStyle/>
          <a:p>
            <a:endParaRPr lang="en-GB" altLang="en-US" dirty="0" smtClean="0">
              <a:latin typeface="Times" panose="02020603050405020304" pitchFamily="18" charset="0"/>
            </a:endParaRPr>
          </a:p>
        </p:txBody>
      </p:sp>
      <p:sp>
        <p:nvSpPr>
          <p:cNvPr id="68612" name="Slide Number Placeholder 3"/>
          <p:cNvSpPr>
            <a:spLocks noGrp="1"/>
          </p:cNvSpPr>
          <p:nvPr>
            <p:ph type="sldNum" sz="quarter" idx="5"/>
          </p:nvPr>
        </p:nvSpPr>
        <p:spPr>
          <a:noFill/>
        </p:spPr>
        <p:txBody>
          <a:bodyPr/>
          <a:lstStyle>
            <a:lvl1pPr>
              <a:defRPr sz="2000">
                <a:solidFill>
                  <a:schemeClr val="tx1"/>
                </a:solidFill>
                <a:latin typeface="Tahoma" panose="020B0604030504040204" pitchFamily="34" charset="0"/>
              </a:defRPr>
            </a:lvl1pPr>
            <a:lvl2pPr marL="782772" indent="-301066">
              <a:defRPr sz="2000">
                <a:solidFill>
                  <a:schemeClr val="tx1"/>
                </a:solidFill>
                <a:latin typeface="Tahoma" panose="020B0604030504040204" pitchFamily="34" charset="0"/>
              </a:defRPr>
            </a:lvl2pPr>
            <a:lvl3pPr marL="1204265" indent="-240853">
              <a:defRPr sz="2000">
                <a:solidFill>
                  <a:schemeClr val="tx1"/>
                </a:solidFill>
                <a:latin typeface="Tahoma" panose="020B0604030504040204" pitchFamily="34" charset="0"/>
              </a:defRPr>
            </a:lvl3pPr>
            <a:lvl4pPr marL="1685971" indent="-240853">
              <a:defRPr sz="2000">
                <a:solidFill>
                  <a:schemeClr val="tx1"/>
                </a:solidFill>
                <a:latin typeface="Tahoma" panose="020B0604030504040204" pitchFamily="34" charset="0"/>
              </a:defRPr>
            </a:lvl4pPr>
            <a:lvl5pPr marL="2167677" indent="-240853">
              <a:defRPr sz="2000">
                <a:solidFill>
                  <a:schemeClr val="tx1"/>
                </a:solidFill>
                <a:latin typeface="Tahoma" panose="020B0604030504040204" pitchFamily="34" charset="0"/>
              </a:defRPr>
            </a:lvl5pPr>
            <a:lvl6pPr marL="2649383" indent="-240853" eaLnBrk="0" fontAlgn="base" hangingPunct="0">
              <a:spcBef>
                <a:spcPct val="0"/>
              </a:spcBef>
              <a:spcAft>
                <a:spcPct val="0"/>
              </a:spcAft>
              <a:defRPr sz="2000">
                <a:solidFill>
                  <a:schemeClr val="tx1"/>
                </a:solidFill>
                <a:latin typeface="Tahoma" panose="020B0604030504040204" pitchFamily="34" charset="0"/>
              </a:defRPr>
            </a:lvl6pPr>
            <a:lvl7pPr marL="3131088" indent="-240853" eaLnBrk="0" fontAlgn="base" hangingPunct="0">
              <a:spcBef>
                <a:spcPct val="0"/>
              </a:spcBef>
              <a:spcAft>
                <a:spcPct val="0"/>
              </a:spcAft>
              <a:defRPr sz="2000">
                <a:solidFill>
                  <a:schemeClr val="tx1"/>
                </a:solidFill>
                <a:latin typeface="Tahoma" panose="020B0604030504040204" pitchFamily="34" charset="0"/>
              </a:defRPr>
            </a:lvl7pPr>
            <a:lvl8pPr marL="3612794" indent="-240853" eaLnBrk="0" fontAlgn="base" hangingPunct="0">
              <a:spcBef>
                <a:spcPct val="0"/>
              </a:spcBef>
              <a:spcAft>
                <a:spcPct val="0"/>
              </a:spcAft>
              <a:defRPr sz="2000">
                <a:solidFill>
                  <a:schemeClr val="tx1"/>
                </a:solidFill>
                <a:latin typeface="Tahoma" panose="020B0604030504040204" pitchFamily="34" charset="0"/>
              </a:defRPr>
            </a:lvl8pPr>
            <a:lvl9pPr marL="4094500" indent="-240853" eaLnBrk="0" fontAlgn="base" hangingPunct="0">
              <a:spcBef>
                <a:spcPct val="0"/>
              </a:spcBef>
              <a:spcAft>
                <a:spcPct val="0"/>
              </a:spcAft>
              <a:defRPr sz="2000">
                <a:solidFill>
                  <a:schemeClr val="tx1"/>
                </a:solidFill>
                <a:latin typeface="Tahoma" panose="020B0604030504040204" pitchFamily="34" charset="0"/>
              </a:defRPr>
            </a:lvl9pPr>
          </a:lstStyle>
          <a:p>
            <a:fld id="{C5082308-DC48-44FD-946F-798D36E1E2F6}" type="slidenum">
              <a:rPr lang="en-US" altLang="en-US" sz="1300">
                <a:latin typeface="Times" panose="02020603050405020304" pitchFamily="18" charset="0"/>
              </a:rPr>
              <a:pPr/>
              <a:t>7</a:t>
            </a:fld>
            <a:endParaRPr lang="en-US" altLang="en-US" sz="1300" dirty="0">
              <a:latin typeface="Times" panose="02020603050405020304" pitchFamily="18" charset="0"/>
            </a:endParaRPr>
          </a:p>
        </p:txBody>
      </p:sp>
    </p:spTree>
    <p:extLst>
      <p:ext uri="{BB962C8B-B14F-4D97-AF65-F5344CB8AC3E}">
        <p14:creationId xmlns:p14="http://schemas.microsoft.com/office/powerpoint/2010/main" val="644194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8</a:t>
            </a:fld>
            <a:endParaRPr lang="en-GB" dirty="0"/>
          </a:p>
        </p:txBody>
      </p:sp>
    </p:spTree>
    <p:extLst>
      <p:ext uri="{BB962C8B-B14F-4D97-AF65-F5344CB8AC3E}">
        <p14:creationId xmlns:p14="http://schemas.microsoft.com/office/powerpoint/2010/main" val="334294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Unknown children – destined for disadvantage. </a:t>
            </a:r>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9</a:t>
            </a:fld>
            <a:endParaRPr lang="en-GB" dirty="0"/>
          </a:p>
        </p:txBody>
      </p:sp>
    </p:spTree>
    <p:extLst>
      <p:ext uri="{BB962C8B-B14F-4D97-AF65-F5344CB8AC3E}">
        <p14:creationId xmlns:p14="http://schemas.microsoft.com/office/powerpoint/2010/main" val="4206163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bwMode="auto">
          <a:xfrm>
            <a:off x="0" y="0"/>
            <a:ext cx="12192000" cy="6858000"/>
          </a:xfrm>
          <a:prstGeom prst="rect">
            <a:avLst/>
          </a:prstGeom>
          <a:solidFill>
            <a:srgbClr val="009ABC"/>
          </a:solidFill>
          <a:ln>
            <a:no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GB" dirty="0"/>
          </a:p>
        </p:txBody>
      </p:sp>
      <p:sp>
        <p:nvSpPr>
          <p:cNvPr id="110" name="Freeform 54"/>
          <p:cNvSpPr>
            <a:spLocks/>
          </p:cNvSpPr>
          <p:nvPr userDrawn="1"/>
        </p:nvSpPr>
        <p:spPr bwMode="auto">
          <a:xfrm>
            <a:off x="666001" y="6315812"/>
            <a:ext cx="10924476" cy="542188"/>
          </a:xfrm>
          <a:custGeom>
            <a:avLst/>
            <a:gdLst>
              <a:gd name="T0" fmla="*/ 3000 w 3000"/>
              <a:gd name="T1" fmla="*/ 146 h 146"/>
              <a:gd name="T2" fmla="*/ 3000 w 3000"/>
              <a:gd name="T3" fmla="*/ 49 h 146"/>
              <a:gd name="T4" fmla="*/ 2951 w 3000"/>
              <a:gd name="T5" fmla="*/ 0 h 146"/>
              <a:gd name="T6" fmla="*/ 48 w 3000"/>
              <a:gd name="T7" fmla="*/ 0 h 146"/>
              <a:gd name="T8" fmla="*/ 0 w 3000"/>
              <a:gd name="T9" fmla="*/ 49 h 146"/>
              <a:gd name="T10" fmla="*/ 0 w 3000"/>
              <a:gd name="T11" fmla="*/ 146 h 146"/>
              <a:gd name="T12" fmla="*/ 3000 w 3000"/>
              <a:gd name="T13" fmla="*/ 146 h 146"/>
            </a:gdLst>
            <a:ahLst/>
            <a:cxnLst>
              <a:cxn ang="0">
                <a:pos x="T0" y="T1"/>
              </a:cxn>
              <a:cxn ang="0">
                <a:pos x="T2" y="T3"/>
              </a:cxn>
              <a:cxn ang="0">
                <a:pos x="T4" y="T5"/>
              </a:cxn>
              <a:cxn ang="0">
                <a:pos x="T6" y="T7"/>
              </a:cxn>
              <a:cxn ang="0">
                <a:pos x="T8" y="T9"/>
              </a:cxn>
              <a:cxn ang="0">
                <a:pos x="T10" y="T11"/>
              </a:cxn>
              <a:cxn ang="0">
                <a:pos x="T12" y="T13"/>
              </a:cxn>
            </a:cxnLst>
            <a:rect l="0" t="0" r="r" b="b"/>
            <a:pathLst>
              <a:path w="3000" h="146">
                <a:moveTo>
                  <a:pt x="3000" y="146"/>
                </a:moveTo>
                <a:cubicBezTo>
                  <a:pt x="3000" y="49"/>
                  <a:pt x="3000" y="49"/>
                  <a:pt x="3000" y="49"/>
                </a:cubicBezTo>
                <a:cubicBezTo>
                  <a:pt x="3000" y="22"/>
                  <a:pt x="2978" y="0"/>
                  <a:pt x="2951" y="0"/>
                </a:cubicBezTo>
                <a:cubicBezTo>
                  <a:pt x="48" y="0"/>
                  <a:pt x="48" y="0"/>
                  <a:pt x="48" y="0"/>
                </a:cubicBezTo>
                <a:cubicBezTo>
                  <a:pt x="21" y="0"/>
                  <a:pt x="0" y="22"/>
                  <a:pt x="0" y="49"/>
                </a:cubicBezTo>
                <a:cubicBezTo>
                  <a:pt x="0" y="146"/>
                  <a:pt x="0" y="146"/>
                  <a:pt x="0" y="146"/>
                </a:cubicBezTo>
                <a:lnTo>
                  <a:pt x="3000" y="146"/>
                </a:lnTo>
                <a:close/>
              </a:path>
            </a:pathLst>
          </a:custGeom>
          <a:solidFill>
            <a:srgbClr val="FFFFFF">
              <a:alpha val="74902"/>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2" name="Title 1"/>
          <p:cNvSpPr>
            <a:spLocks noGrp="1"/>
          </p:cNvSpPr>
          <p:nvPr>
            <p:ph type="ctrTitle"/>
          </p:nvPr>
        </p:nvSpPr>
        <p:spPr>
          <a:xfrm>
            <a:off x="1524000" y="1122363"/>
            <a:ext cx="9144000" cy="2216149"/>
          </a:xfrm>
        </p:spPr>
        <p:txBody>
          <a:bodyPr anchor="b">
            <a:normAutofit/>
          </a:bodyPr>
          <a:lstStyle>
            <a:lvl1pPr algn="l">
              <a:defRPr sz="4400" b="0">
                <a:solidFill>
                  <a:schemeClr val="bg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7745128"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5" name="Footer Placeholder 4"/>
          <p:cNvSpPr>
            <a:spLocks noGrp="1"/>
          </p:cNvSpPr>
          <p:nvPr>
            <p:ph type="ftr" sz="quarter" idx="11"/>
          </p:nvPr>
        </p:nvSpPr>
        <p:spPr/>
        <p:txBody>
          <a:bodyPr/>
          <a:lstStyle>
            <a:lvl1pPr>
              <a:defRPr b="0">
                <a:solidFill>
                  <a:srgbClr val="221E5B"/>
                </a:solidFill>
              </a:defRPr>
            </a:lvl1pPr>
          </a:lstStyle>
          <a:p>
            <a:r>
              <a:rPr lang="en-GB" dirty="0" smtClean="0"/>
              <a:t>EPH 140617</a:t>
            </a:r>
            <a:endParaRPr lang="en-GB" dirty="0"/>
          </a:p>
        </p:txBody>
      </p:sp>
      <p:sp>
        <p:nvSpPr>
          <p:cNvPr id="6" name="Slide Number Placeholder 5"/>
          <p:cNvSpPr>
            <a:spLocks noGrp="1"/>
          </p:cNvSpPr>
          <p:nvPr>
            <p:ph type="sldNum" sz="quarter" idx="12"/>
          </p:nvPr>
        </p:nvSpPr>
        <p:spPr/>
        <p:txBody>
          <a:bodyPr/>
          <a:lstStyle>
            <a:lvl1pPr>
              <a:defRPr b="1">
                <a:solidFill>
                  <a:srgbClr val="221E5B"/>
                </a:solidFill>
              </a:defRPr>
            </a:lvl1pPr>
          </a:lstStyle>
          <a:p>
            <a:r>
              <a:rPr lang="en-GB" b="0" dirty="0"/>
              <a:t>Slide </a:t>
            </a:r>
            <a:fld id="{5F4C8201-D8A8-417D-8A18-42E93E6C5D44}" type="slidenum">
              <a:rPr lang="en-GB" smtClean="0"/>
              <a:pPr/>
              <a:t>‹#›</a:t>
            </a:fld>
            <a:endParaRPr lang="en-GB" dirty="0"/>
          </a:p>
        </p:txBody>
      </p:sp>
      <p:sp>
        <p:nvSpPr>
          <p:cNvPr id="12" name="AutoShape 3"/>
          <p:cNvSpPr>
            <a:spLocks noChangeAspect="1" noChangeArrowheads="1" noTextEdit="1"/>
          </p:cNvSpPr>
          <p:nvPr userDrawn="1"/>
        </p:nvSpPr>
        <p:spPr bwMode="auto">
          <a:xfrm>
            <a:off x="-1722438" y="1263650"/>
            <a:ext cx="15081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nvGrpSpPr>
          <p:cNvPr id="104" name="Group 103"/>
          <p:cNvGrpSpPr/>
          <p:nvPr userDrawn="1"/>
        </p:nvGrpSpPr>
        <p:grpSpPr>
          <a:xfrm>
            <a:off x="9939338" y="366995"/>
            <a:ext cx="1414462" cy="1200150"/>
            <a:chOff x="-1995768" y="103889"/>
            <a:chExt cx="1414462" cy="1200150"/>
          </a:xfrm>
        </p:grpSpPr>
        <p:sp>
          <p:nvSpPr>
            <p:cNvPr id="62" name="Freeform 9"/>
            <p:cNvSpPr>
              <a:spLocks/>
            </p:cNvSpPr>
            <p:nvPr userDrawn="1"/>
          </p:nvSpPr>
          <p:spPr bwMode="auto">
            <a:xfrm>
              <a:off x="-836893" y="103889"/>
              <a:ext cx="61912" cy="90488"/>
            </a:xfrm>
            <a:custGeom>
              <a:avLst/>
              <a:gdLst>
                <a:gd name="T0" fmla="*/ 0 w 22"/>
                <a:gd name="T1" fmla="*/ 11 h 32"/>
                <a:gd name="T2" fmla="*/ 11 w 22"/>
                <a:gd name="T3" fmla="*/ 0 h 32"/>
                <a:gd name="T4" fmla="*/ 22 w 22"/>
                <a:gd name="T5" fmla="*/ 11 h 32"/>
                <a:gd name="T6" fmla="*/ 22 w 22"/>
                <a:gd name="T7" fmla="*/ 21 h 32"/>
                <a:gd name="T8" fmla="*/ 11 w 22"/>
                <a:gd name="T9" fmla="*/ 32 h 32"/>
                <a:gd name="T10" fmla="*/ 0 w 22"/>
                <a:gd name="T11" fmla="*/ 21 h 32"/>
                <a:gd name="T12" fmla="*/ 0 w 22"/>
                <a:gd name="T13" fmla="*/ 11 h 32"/>
              </a:gdLst>
              <a:ahLst/>
              <a:cxnLst>
                <a:cxn ang="0">
                  <a:pos x="T0" y="T1"/>
                </a:cxn>
                <a:cxn ang="0">
                  <a:pos x="T2" y="T3"/>
                </a:cxn>
                <a:cxn ang="0">
                  <a:pos x="T4" y="T5"/>
                </a:cxn>
                <a:cxn ang="0">
                  <a:pos x="T6" y="T7"/>
                </a:cxn>
                <a:cxn ang="0">
                  <a:pos x="T8" y="T9"/>
                </a:cxn>
                <a:cxn ang="0">
                  <a:pos x="T10" y="T11"/>
                </a:cxn>
                <a:cxn ang="0">
                  <a:pos x="T12" y="T13"/>
                </a:cxn>
              </a:cxnLst>
              <a:rect l="0" t="0" r="r" b="b"/>
              <a:pathLst>
                <a:path w="22" h="32">
                  <a:moveTo>
                    <a:pt x="0" y="11"/>
                  </a:moveTo>
                  <a:cubicBezTo>
                    <a:pt x="0" y="5"/>
                    <a:pt x="5" y="0"/>
                    <a:pt x="11" y="0"/>
                  </a:cubicBezTo>
                  <a:cubicBezTo>
                    <a:pt x="17" y="0"/>
                    <a:pt x="22" y="5"/>
                    <a:pt x="22" y="11"/>
                  </a:cubicBezTo>
                  <a:cubicBezTo>
                    <a:pt x="22" y="21"/>
                    <a:pt x="22" y="21"/>
                    <a:pt x="22" y="21"/>
                  </a:cubicBezTo>
                  <a:cubicBezTo>
                    <a:pt x="22" y="27"/>
                    <a:pt x="17" y="32"/>
                    <a:pt x="11" y="32"/>
                  </a:cubicBezTo>
                  <a:cubicBezTo>
                    <a:pt x="5" y="32"/>
                    <a:pt x="0" y="27"/>
                    <a:pt x="0" y="21"/>
                  </a:cubicBezTo>
                  <a:lnTo>
                    <a:pt x="0" y="1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3" name="Freeform 10"/>
            <p:cNvSpPr>
              <a:spLocks/>
            </p:cNvSpPr>
            <p:nvPr userDrawn="1"/>
          </p:nvSpPr>
          <p:spPr bwMode="auto">
            <a:xfrm>
              <a:off x="-990881" y="197552"/>
              <a:ext cx="369887" cy="246063"/>
            </a:xfrm>
            <a:custGeom>
              <a:avLst/>
              <a:gdLst>
                <a:gd name="T0" fmla="*/ 130 w 132"/>
                <a:gd name="T1" fmla="*/ 9 h 88"/>
                <a:gd name="T2" fmla="*/ 116 w 132"/>
                <a:gd name="T3" fmla="*/ 2 h 88"/>
                <a:gd name="T4" fmla="*/ 66 w 132"/>
                <a:gd name="T5" fmla="*/ 18 h 88"/>
                <a:gd name="T6" fmla="*/ 16 w 132"/>
                <a:gd name="T7" fmla="*/ 2 h 88"/>
                <a:gd name="T8" fmla="*/ 2 w 132"/>
                <a:gd name="T9" fmla="*/ 9 h 88"/>
                <a:gd name="T10" fmla="*/ 9 w 132"/>
                <a:gd name="T11" fmla="*/ 23 h 88"/>
                <a:gd name="T12" fmla="*/ 48 w 132"/>
                <a:gd name="T13" fmla="*/ 36 h 88"/>
                <a:gd name="T14" fmla="*/ 24 w 132"/>
                <a:gd name="T15" fmla="*/ 69 h 88"/>
                <a:gd name="T16" fmla="*/ 26 w 132"/>
                <a:gd name="T17" fmla="*/ 84 h 88"/>
                <a:gd name="T18" fmla="*/ 42 w 132"/>
                <a:gd name="T19" fmla="*/ 82 h 88"/>
                <a:gd name="T20" fmla="*/ 66 w 132"/>
                <a:gd name="T21" fmla="*/ 48 h 88"/>
                <a:gd name="T22" fmla="*/ 90 w 132"/>
                <a:gd name="T23" fmla="*/ 82 h 88"/>
                <a:gd name="T24" fmla="*/ 105 w 132"/>
                <a:gd name="T25" fmla="*/ 84 h 88"/>
                <a:gd name="T26" fmla="*/ 108 w 132"/>
                <a:gd name="T27" fmla="*/ 69 h 88"/>
                <a:gd name="T28" fmla="*/ 84 w 132"/>
                <a:gd name="T29" fmla="*/ 36 h 88"/>
                <a:gd name="T30" fmla="*/ 123 w 132"/>
                <a:gd name="T31" fmla="*/ 23 h 88"/>
                <a:gd name="T32" fmla="*/ 130 w 132"/>
                <a:gd name="T33" fmla="*/ 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2" h="88">
                  <a:moveTo>
                    <a:pt x="130" y="9"/>
                  </a:moveTo>
                  <a:cubicBezTo>
                    <a:pt x="128" y="3"/>
                    <a:pt x="122" y="0"/>
                    <a:pt x="116" y="2"/>
                  </a:cubicBezTo>
                  <a:cubicBezTo>
                    <a:pt x="66" y="18"/>
                    <a:pt x="66" y="18"/>
                    <a:pt x="66" y="18"/>
                  </a:cubicBezTo>
                  <a:cubicBezTo>
                    <a:pt x="16" y="2"/>
                    <a:pt x="16" y="2"/>
                    <a:pt x="16" y="2"/>
                  </a:cubicBezTo>
                  <a:cubicBezTo>
                    <a:pt x="10" y="0"/>
                    <a:pt x="4" y="3"/>
                    <a:pt x="2" y="9"/>
                  </a:cubicBezTo>
                  <a:cubicBezTo>
                    <a:pt x="0" y="15"/>
                    <a:pt x="3" y="21"/>
                    <a:pt x="9" y="23"/>
                  </a:cubicBezTo>
                  <a:cubicBezTo>
                    <a:pt x="48" y="36"/>
                    <a:pt x="48" y="36"/>
                    <a:pt x="48" y="36"/>
                  </a:cubicBezTo>
                  <a:cubicBezTo>
                    <a:pt x="24" y="69"/>
                    <a:pt x="24" y="69"/>
                    <a:pt x="24" y="69"/>
                  </a:cubicBezTo>
                  <a:cubicBezTo>
                    <a:pt x="20" y="74"/>
                    <a:pt x="21" y="81"/>
                    <a:pt x="26" y="84"/>
                  </a:cubicBezTo>
                  <a:cubicBezTo>
                    <a:pt x="31" y="88"/>
                    <a:pt x="38" y="87"/>
                    <a:pt x="42" y="82"/>
                  </a:cubicBezTo>
                  <a:cubicBezTo>
                    <a:pt x="66" y="48"/>
                    <a:pt x="66" y="48"/>
                    <a:pt x="66" y="48"/>
                  </a:cubicBezTo>
                  <a:cubicBezTo>
                    <a:pt x="90" y="82"/>
                    <a:pt x="90" y="82"/>
                    <a:pt x="90" y="82"/>
                  </a:cubicBezTo>
                  <a:cubicBezTo>
                    <a:pt x="94" y="87"/>
                    <a:pt x="100" y="88"/>
                    <a:pt x="105" y="84"/>
                  </a:cubicBezTo>
                  <a:cubicBezTo>
                    <a:pt x="110" y="81"/>
                    <a:pt x="111" y="74"/>
                    <a:pt x="108" y="69"/>
                  </a:cubicBezTo>
                  <a:cubicBezTo>
                    <a:pt x="84" y="36"/>
                    <a:pt x="84" y="36"/>
                    <a:pt x="84" y="36"/>
                  </a:cubicBezTo>
                  <a:cubicBezTo>
                    <a:pt x="123" y="23"/>
                    <a:pt x="123" y="23"/>
                    <a:pt x="123" y="23"/>
                  </a:cubicBezTo>
                  <a:cubicBezTo>
                    <a:pt x="128" y="21"/>
                    <a:pt x="132" y="15"/>
                    <a:pt x="130" y="9"/>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4" name="Freeform 11"/>
            <p:cNvSpPr>
              <a:spLocks/>
            </p:cNvSpPr>
            <p:nvPr userDrawn="1"/>
          </p:nvSpPr>
          <p:spPr bwMode="auto">
            <a:xfrm>
              <a:off x="-1140106" y="183264"/>
              <a:ext cx="47625" cy="69850"/>
            </a:xfrm>
            <a:custGeom>
              <a:avLst/>
              <a:gdLst>
                <a:gd name="T0" fmla="*/ 0 w 17"/>
                <a:gd name="T1" fmla="*/ 9 h 25"/>
                <a:gd name="T2" fmla="*/ 9 w 17"/>
                <a:gd name="T3" fmla="*/ 0 h 25"/>
                <a:gd name="T4" fmla="*/ 17 w 17"/>
                <a:gd name="T5" fmla="*/ 9 h 25"/>
                <a:gd name="T6" fmla="*/ 17 w 17"/>
                <a:gd name="T7" fmla="*/ 16 h 25"/>
                <a:gd name="T8" fmla="*/ 9 w 17"/>
                <a:gd name="T9" fmla="*/ 25 h 25"/>
                <a:gd name="T10" fmla="*/ 0 w 17"/>
                <a:gd name="T11" fmla="*/ 16 h 25"/>
                <a:gd name="T12" fmla="*/ 0 w 17"/>
                <a:gd name="T13" fmla="*/ 9 h 25"/>
              </a:gdLst>
              <a:ahLst/>
              <a:cxnLst>
                <a:cxn ang="0">
                  <a:pos x="T0" y="T1"/>
                </a:cxn>
                <a:cxn ang="0">
                  <a:pos x="T2" y="T3"/>
                </a:cxn>
                <a:cxn ang="0">
                  <a:pos x="T4" y="T5"/>
                </a:cxn>
                <a:cxn ang="0">
                  <a:pos x="T6" y="T7"/>
                </a:cxn>
                <a:cxn ang="0">
                  <a:pos x="T8" y="T9"/>
                </a:cxn>
                <a:cxn ang="0">
                  <a:pos x="T10" y="T11"/>
                </a:cxn>
                <a:cxn ang="0">
                  <a:pos x="T12" y="T13"/>
                </a:cxn>
              </a:cxnLst>
              <a:rect l="0" t="0" r="r" b="b"/>
              <a:pathLst>
                <a:path w="17" h="25">
                  <a:moveTo>
                    <a:pt x="0" y="9"/>
                  </a:moveTo>
                  <a:cubicBezTo>
                    <a:pt x="0" y="4"/>
                    <a:pt x="4" y="0"/>
                    <a:pt x="9" y="0"/>
                  </a:cubicBezTo>
                  <a:cubicBezTo>
                    <a:pt x="13" y="0"/>
                    <a:pt x="17" y="4"/>
                    <a:pt x="17" y="9"/>
                  </a:cubicBezTo>
                  <a:cubicBezTo>
                    <a:pt x="17" y="16"/>
                    <a:pt x="17" y="16"/>
                    <a:pt x="17" y="16"/>
                  </a:cubicBezTo>
                  <a:cubicBezTo>
                    <a:pt x="17" y="21"/>
                    <a:pt x="13" y="25"/>
                    <a:pt x="9" y="25"/>
                  </a:cubicBezTo>
                  <a:cubicBezTo>
                    <a:pt x="4" y="25"/>
                    <a:pt x="0" y="21"/>
                    <a:pt x="0" y="16"/>
                  </a:cubicBezTo>
                  <a:lnTo>
                    <a:pt x="0"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5" name="Freeform 12"/>
            <p:cNvSpPr>
              <a:spLocks/>
            </p:cNvSpPr>
            <p:nvPr userDrawn="1"/>
          </p:nvSpPr>
          <p:spPr bwMode="auto">
            <a:xfrm>
              <a:off x="-1254406" y="256289"/>
              <a:ext cx="280987" cy="185738"/>
            </a:xfrm>
            <a:custGeom>
              <a:avLst/>
              <a:gdLst>
                <a:gd name="T0" fmla="*/ 99 w 100"/>
                <a:gd name="T1" fmla="*/ 6 h 66"/>
                <a:gd name="T2" fmla="*/ 88 w 100"/>
                <a:gd name="T3" fmla="*/ 1 h 66"/>
                <a:gd name="T4" fmla="*/ 50 w 100"/>
                <a:gd name="T5" fmla="*/ 14 h 66"/>
                <a:gd name="T6" fmla="*/ 12 w 100"/>
                <a:gd name="T7" fmla="*/ 1 h 66"/>
                <a:gd name="T8" fmla="*/ 1 w 100"/>
                <a:gd name="T9" fmla="*/ 6 h 66"/>
                <a:gd name="T10" fmla="*/ 6 w 100"/>
                <a:gd name="T11" fmla="*/ 17 h 66"/>
                <a:gd name="T12" fmla="*/ 36 w 100"/>
                <a:gd name="T13" fmla="*/ 27 h 66"/>
                <a:gd name="T14" fmla="*/ 18 w 100"/>
                <a:gd name="T15" fmla="*/ 52 h 66"/>
                <a:gd name="T16" fmla="*/ 20 w 100"/>
                <a:gd name="T17" fmla="*/ 64 h 66"/>
                <a:gd name="T18" fmla="*/ 31 w 100"/>
                <a:gd name="T19" fmla="*/ 62 h 66"/>
                <a:gd name="T20" fmla="*/ 50 w 100"/>
                <a:gd name="T21" fmla="*/ 36 h 66"/>
                <a:gd name="T22" fmla="*/ 68 w 100"/>
                <a:gd name="T23" fmla="*/ 62 h 66"/>
                <a:gd name="T24" fmla="*/ 80 w 100"/>
                <a:gd name="T25" fmla="*/ 64 h 66"/>
                <a:gd name="T26" fmla="*/ 82 w 100"/>
                <a:gd name="T27" fmla="*/ 52 h 66"/>
                <a:gd name="T28" fmla="*/ 63 w 100"/>
                <a:gd name="T29" fmla="*/ 27 h 66"/>
                <a:gd name="T30" fmla="*/ 93 w 100"/>
                <a:gd name="T31" fmla="*/ 17 h 66"/>
                <a:gd name="T32" fmla="*/ 99 w 100"/>
                <a:gd name="T33" fmla="*/ 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 h="66">
                  <a:moveTo>
                    <a:pt x="99" y="6"/>
                  </a:moveTo>
                  <a:cubicBezTo>
                    <a:pt x="97" y="2"/>
                    <a:pt x="92" y="0"/>
                    <a:pt x="88" y="1"/>
                  </a:cubicBezTo>
                  <a:cubicBezTo>
                    <a:pt x="50" y="14"/>
                    <a:pt x="50" y="14"/>
                    <a:pt x="50" y="14"/>
                  </a:cubicBezTo>
                  <a:cubicBezTo>
                    <a:pt x="12" y="1"/>
                    <a:pt x="12" y="1"/>
                    <a:pt x="12" y="1"/>
                  </a:cubicBezTo>
                  <a:cubicBezTo>
                    <a:pt x="7" y="0"/>
                    <a:pt x="2" y="2"/>
                    <a:pt x="1" y="6"/>
                  </a:cubicBezTo>
                  <a:cubicBezTo>
                    <a:pt x="0" y="11"/>
                    <a:pt x="2" y="15"/>
                    <a:pt x="6" y="17"/>
                  </a:cubicBezTo>
                  <a:cubicBezTo>
                    <a:pt x="36" y="27"/>
                    <a:pt x="36" y="27"/>
                    <a:pt x="36" y="27"/>
                  </a:cubicBezTo>
                  <a:cubicBezTo>
                    <a:pt x="18" y="52"/>
                    <a:pt x="18" y="52"/>
                    <a:pt x="18" y="52"/>
                  </a:cubicBezTo>
                  <a:cubicBezTo>
                    <a:pt x="15" y="56"/>
                    <a:pt x="16" y="61"/>
                    <a:pt x="20" y="64"/>
                  </a:cubicBezTo>
                  <a:cubicBezTo>
                    <a:pt x="23" y="66"/>
                    <a:pt x="29" y="66"/>
                    <a:pt x="31" y="62"/>
                  </a:cubicBezTo>
                  <a:cubicBezTo>
                    <a:pt x="50" y="36"/>
                    <a:pt x="50" y="36"/>
                    <a:pt x="50" y="36"/>
                  </a:cubicBezTo>
                  <a:cubicBezTo>
                    <a:pt x="68" y="62"/>
                    <a:pt x="68" y="62"/>
                    <a:pt x="68" y="62"/>
                  </a:cubicBezTo>
                  <a:cubicBezTo>
                    <a:pt x="71" y="66"/>
                    <a:pt x="76" y="66"/>
                    <a:pt x="80" y="64"/>
                  </a:cubicBezTo>
                  <a:cubicBezTo>
                    <a:pt x="84" y="61"/>
                    <a:pt x="84" y="56"/>
                    <a:pt x="82" y="52"/>
                  </a:cubicBezTo>
                  <a:cubicBezTo>
                    <a:pt x="63" y="27"/>
                    <a:pt x="63" y="27"/>
                    <a:pt x="63" y="27"/>
                  </a:cubicBezTo>
                  <a:cubicBezTo>
                    <a:pt x="93" y="17"/>
                    <a:pt x="93" y="17"/>
                    <a:pt x="93" y="17"/>
                  </a:cubicBezTo>
                  <a:cubicBezTo>
                    <a:pt x="98" y="15"/>
                    <a:pt x="100" y="11"/>
                    <a:pt x="99" y="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6" name="Freeform 13"/>
            <p:cNvSpPr>
              <a:spLocks/>
            </p:cNvSpPr>
            <p:nvPr userDrawn="1"/>
          </p:nvSpPr>
          <p:spPr bwMode="auto">
            <a:xfrm>
              <a:off x="-1363943" y="249939"/>
              <a:ext cx="36512" cy="47625"/>
            </a:xfrm>
            <a:custGeom>
              <a:avLst/>
              <a:gdLst>
                <a:gd name="T0" fmla="*/ 0 w 13"/>
                <a:gd name="T1" fmla="*/ 6 h 17"/>
                <a:gd name="T2" fmla="*/ 7 w 13"/>
                <a:gd name="T3" fmla="*/ 0 h 17"/>
                <a:gd name="T4" fmla="*/ 13 w 13"/>
                <a:gd name="T5" fmla="*/ 6 h 17"/>
                <a:gd name="T6" fmla="*/ 13 w 13"/>
                <a:gd name="T7" fmla="*/ 11 h 17"/>
                <a:gd name="T8" fmla="*/ 7 w 13"/>
                <a:gd name="T9" fmla="*/ 17 h 17"/>
                <a:gd name="T10" fmla="*/ 0 w 13"/>
                <a:gd name="T11" fmla="*/ 11 h 17"/>
                <a:gd name="T12" fmla="*/ 0 w 13"/>
                <a:gd name="T13" fmla="*/ 6 h 17"/>
              </a:gdLst>
              <a:ahLst/>
              <a:cxnLst>
                <a:cxn ang="0">
                  <a:pos x="T0" y="T1"/>
                </a:cxn>
                <a:cxn ang="0">
                  <a:pos x="T2" y="T3"/>
                </a:cxn>
                <a:cxn ang="0">
                  <a:pos x="T4" y="T5"/>
                </a:cxn>
                <a:cxn ang="0">
                  <a:pos x="T6" y="T7"/>
                </a:cxn>
                <a:cxn ang="0">
                  <a:pos x="T8" y="T9"/>
                </a:cxn>
                <a:cxn ang="0">
                  <a:pos x="T10" y="T11"/>
                </a:cxn>
                <a:cxn ang="0">
                  <a:pos x="T12" y="T13"/>
                </a:cxn>
              </a:cxnLst>
              <a:rect l="0" t="0" r="r" b="b"/>
              <a:pathLst>
                <a:path w="13" h="17">
                  <a:moveTo>
                    <a:pt x="0" y="6"/>
                  </a:moveTo>
                  <a:cubicBezTo>
                    <a:pt x="0" y="2"/>
                    <a:pt x="3" y="0"/>
                    <a:pt x="7" y="0"/>
                  </a:cubicBezTo>
                  <a:cubicBezTo>
                    <a:pt x="10" y="0"/>
                    <a:pt x="13" y="2"/>
                    <a:pt x="13" y="6"/>
                  </a:cubicBezTo>
                  <a:cubicBezTo>
                    <a:pt x="13" y="11"/>
                    <a:pt x="13" y="11"/>
                    <a:pt x="13" y="11"/>
                  </a:cubicBezTo>
                  <a:cubicBezTo>
                    <a:pt x="13" y="15"/>
                    <a:pt x="10" y="17"/>
                    <a:pt x="7" y="17"/>
                  </a:cubicBezTo>
                  <a:cubicBezTo>
                    <a:pt x="3" y="17"/>
                    <a:pt x="0" y="15"/>
                    <a:pt x="0" y="11"/>
                  </a:cubicBezTo>
                  <a:lnTo>
                    <a:pt x="0" y="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7" name="Freeform 14"/>
            <p:cNvSpPr>
              <a:spLocks/>
            </p:cNvSpPr>
            <p:nvPr userDrawn="1"/>
          </p:nvSpPr>
          <p:spPr bwMode="auto">
            <a:xfrm>
              <a:off x="-1451256" y="300739"/>
              <a:ext cx="211137" cy="141288"/>
            </a:xfrm>
            <a:custGeom>
              <a:avLst/>
              <a:gdLst>
                <a:gd name="T0" fmla="*/ 74 w 75"/>
                <a:gd name="T1" fmla="*/ 5 h 50"/>
                <a:gd name="T2" fmla="*/ 66 w 75"/>
                <a:gd name="T3" fmla="*/ 1 h 50"/>
                <a:gd name="T4" fmla="*/ 38 w 75"/>
                <a:gd name="T5" fmla="*/ 11 h 50"/>
                <a:gd name="T6" fmla="*/ 9 w 75"/>
                <a:gd name="T7" fmla="*/ 1 h 50"/>
                <a:gd name="T8" fmla="*/ 1 w 75"/>
                <a:gd name="T9" fmla="*/ 5 h 50"/>
                <a:gd name="T10" fmla="*/ 5 w 75"/>
                <a:gd name="T11" fmla="*/ 13 h 50"/>
                <a:gd name="T12" fmla="*/ 28 w 75"/>
                <a:gd name="T13" fmla="*/ 20 h 50"/>
                <a:gd name="T14" fmla="*/ 14 w 75"/>
                <a:gd name="T15" fmla="*/ 39 h 50"/>
                <a:gd name="T16" fmla="*/ 15 w 75"/>
                <a:gd name="T17" fmla="*/ 48 h 50"/>
                <a:gd name="T18" fmla="*/ 24 w 75"/>
                <a:gd name="T19" fmla="*/ 47 h 50"/>
                <a:gd name="T20" fmla="*/ 38 w 75"/>
                <a:gd name="T21" fmla="*/ 28 h 50"/>
                <a:gd name="T22" fmla="*/ 51 w 75"/>
                <a:gd name="T23" fmla="*/ 47 h 50"/>
                <a:gd name="T24" fmla="*/ 60 w 75"/>
                <a:gd name="T25" fmla="*/ 48 h 50"/>
                <a:gd name="T26" fmla="*/ 62 w 75"/>
                <a:gd name="T27" fmla="*/ 39 h 50"/>
                <a:gd name="T28" fmla="*/ 48 w 75"/>
                <a:gd name="T29" fmla="*/ 20 h 50"/>
                <a:gd name="T30" fmla="*/ 70 w 75"/>
                <a:gd name="T31" fmla="*/ 13 h 50"/>
                <a:gd name="T32" fmla="*/ 74 w 75"/>
                <a:gd name="T33" fmla="*/ 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5" h="50">
                  <a:moveTo>
                    <a:pt x="74" y="5"/>
                  </a:moveTo>
                  <a:cubicBezTo>
                    <a:pt x="73" y="2"/>
                    <a:pt x="69" y="0"/>
                    <a:pt x="66" y="1"/>
                  </a:cubicBezTo>
                  <a:cubicBezTo>
                    <a:pt x="38" y="11"/>
                    <a:pt x="38" y="11"/>
                    <a:pt x="38" y="11"/>
                  </a:cubicBezTo>
                  <a:cubicBezTo>
                    <a:pt x="9" y="1"/>
                    <a:pt x="9" y="1"/>
                    <a:pt x="9" y="1"/>
                  </a:cubicBezTo>
                  <a:cubicBezTo>
                    <a:pt x="6" y="0"/>
                    <a:pt x="2" y="2"/>
                    <a:pt x="1" y="5"/>
                  </a:cubicBezTo>
                  <a:cubicBezTo>
                    <a:pt x="0" y="9"/>
                    <a:pt x="2" y="12"/>
                    <a:pt x="5" y="13"/>
                  </a:cubicBezTo>
                  <a:cubicBezTo>
                    <a:pt x="28" y="20"/>
                    <a:pt x="28" y="20"/>
                    <a:pt x="28" y="20"/>
                  </a:cubicBezTo>
                  <a:cubicBezTo>
                    <a:pt x="14" y="39"/>
                    <a:pt x="14" y="39"/>
                    <a:pt x="14" y="39"/>
                  </a:cubicBezTo>
                  <a:cubicBezTo>
                    <a:pt x="12" y="42"/>
                    <a:pt x="12" y="46"/>
                    <a:pt x="15" y="48"/>
                  </a:cubicBezTo>
                  <a:cubicBezTo>
                    <a:pt x="18" y="50"/>
                    <a:pt x="22" y="49"/>
                    <a:pt x="24" y="47"/>
                  </a:cubicBezTo>
                  <a:cubicBezTo>
                    <a:pt x="38" y="28"/>
                    <a:pt x="38" y="28"/>
                    <a:pt x="38" y="28"/>
                  </a:cubicBezTo>
                  <a:cubicBezTo>
                    <a:pt x="51" y="47"/>
                    <a:pt x="51" y="47"/>
                    <a:pt x="51" y="47"/>
                  </a:cubicBezTo>
                  <a:cubicBezTo>
                    <a:pt x="53" y="49"/>
                    <a:pt x="57" y="50"/>
                    <a:pt x="60" y="48"/>
                  </a:cubicBezTo>
                  <a:cubicBezTo>
                    <a:pt x="63" y="46"/>
                    <a:pt x="64" y="42"/>
                    <a:pt x="62" y="39"/>
                  </a:cubicBezTo>
                  <a:cubicBezTo>
                    <a:pt x="48" y="20"/>
                    <a:pt x="48" y="20"/>
                    <a:pt x="48" y="20"/>
                  </a:cubicBezTo>
                  <a:cubicBezTo>
                    <a:pt x="70" y="13"/>
                    <a:pt x="70" y="13"/>
                    <a:pt x="70" y="13"/>
                  </a:cubicBezTo>
                  <a:cubicBezTo>
                    <a:pt x="73" y="12"/>
                    <a:pt x="75" y="9"/>
                    <a:pt x="74"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8" name="Freeform 15"/>
            <p:cNvSpPr>
              <a:spLocks noEditPoints="1"/>
            </p:cNvSpPr>
            <p:nvPr userDrawn="1"/>
          </p:nvSpPr>
          <p:spPr bwMode="auto">
            <a:xfrm>
              <a:off x="-1995768" y="421389"/>
              <a:ext cx="325437" cy="396875"/>
            </a:xfrm>
            <a:custGeom>
              <a:avLst/>
              <a:gdLst>
                <a:gd name="T0" fmla="*/ 58 w 116"/>
                <a:gd name="T1" fmla="*/ 141 h 141"/>
                <a:gd name="T2" fmla="*/ 0 w 116"/>
                <a:gd name="T3" fmla="*/ 71 h 141"/>
                <a:gd name="T4" fmla="*/ 58 w 116"/>
                <a:gd name="T5" fmla="*/ 0 h 141"/>
                <a:gd name="T6" fmla="*/ 116 w 116"/>
                <a:gd name="T7" fmla="*/ 71 h 141"/>
                <a:gd name="T8" fmla="*/ 58 w 116"/>
                <a:gd name="T9" fmla="*/ 141 h 141"/>
                <a:gd name="T10" fmla="*/ 59 w 116"/>
                <a:gd name="T11" fmla="*/ 16 h 141"/>
                <a:gd name="T12" fmla="*/ 22 w 116"/>
                <a:gd name="T13" fmla="*/ 71 h 141"/>
                <a:gd name="T14" fmla="*/ 32 w 116"/>
                <a:gd name="T15" fmla="*/ 113 h 141"/>
                <a:gd name="T16" fmla="*/ 58 w 116"/>
                <a:gd name="T17" fmla="*/ 125 h 141"/>
                <a:gd name="T18" fmla="*/ 94 w 116"/>
                <a:gd name="T19" fmla="*/ 71 h 141"/>
                <a:gd name="T20" fmla="*/ 59 w 116"/>
                <a:gd name="T21" fmla="*/ 1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41">
                  <a:moveTo>
                    <a:pt x="58" y="141"/>
                  </a:moveTo>
                  <a:cubicBezTo>
                    <a:pt x="20" y="141"/>
                    <a:pt x="0" y="116"/>
                    <a:pt x="0" y="71"/>
                  </a:cubicBezTo>
                  <a:cubicBezTo>
                    <a:pt x="0" y="25"/>
                    <a:pt x="21" y="0"/>
                    <a:pt x="58" y="0"/>
                  </a:cubicBezTo>
                  <a:cubicBezTo>
                    <a:pt x="96" y="0"/>
                    <a:pt x="116" y="25"/>
                    <a:pt x="116" y="71"/>
                  </a:cubicBezTo>
                  <a:cubicBezTo>
                    <a:pt x="116" y="116"/>
                    <a:pt x="96" y="141"/>
                    <a:pt x="58" y="141"/>
                  </a:cubicBezTo>
                  <a:moveTo>
                    <a:pt x="59" y="16"/>
                  </a:moveTo>
                  <a:cubicBezTo>
                    <a:pt x="35" y="16"/>
                    <a:pt x="22" y="35"/>
                    <a:pt x="22" y="71"/>
                  </a:cubicBezTo>
                  <a:cubicBezTo>
                    <a:pt x="22" y="88"/>
                    <a:pt x="26" y="104"/>
                    <a:pt x="32" y="113"/>
                  </a:cubicBezTo>
                  <a:cubicBezTo>
                    <a:pt x="37" y="121"/>
                    <a:pt x="47" y="125"/>
                    <a:pt x="58" y="125"/>
                  </a:cubicBezTo>
                  <a:cubicBezTo>
                    <a:pt x="82" y="125"/>
                    <a:pt x="94" y="107"/>
                    <a:pt x="94" y="71"/>
                  </a:cubicBezTo>
                  <a:cubicBezTo>
                    <a:pt x="94" y="34"/>
                    <a:pt x="82" y="16"/>
                    <a:pt x="59" y="1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9" name="Freeform 16"/>
            <p:cNvSpPr>
              <a:spLocks/>
            </p:cNvSpPr>
            <p:nvPr userDrawn="1"/>
          </p:nvSpPr>
          <p:spPr bwMode="auto">
            <a:xfrm>
              <a:off x="-1648106" y="394402"/>
              <a:ext cx="193675" cy="417513"/>
            </a:xfrm>
            <a:custGeom>
              <a:avLst/>
              <a:gdLst>
                <a:gd name="T0" fmla="*/ 67 w 69"/>
                <a:gd name="T1" fmla="*/ 16 h 149"/>
                <a:gd name="T2" fmla="*/ 50 w 69"/>
                <a:gd name="T3" fmla="*/ 15 h 149"/>
                <a:gd name="T4" fmla="*/ 37 w 69"/>
                <a:gd name="T5" fmla="*/ 33 h 149"/>
                <a:gd name="T6" fmla="*/ 37 w 69"/>
                <a:gd name="T7" fmla="*/ 52 h 149"/>
                <a:gd name="T8" fmla="*/ 64 w 69"/>
                <a:gd name="T9" fmla="*/ 52 h 149"/>
                <a:gd name="T10" fmla="*/ 64 w 69"/>
                <a:gd name="T11" fmla="*/ 65 h 149"/>
                <a:gd name="T12" fmla="*/ 37 w 69"/>
                <a:gd name="T13" fmla="*/ 65 h 149"/>
                <a:gd name="T14" fmla="*/ 37 w 69"/>
                <a:gd name="T15" fmla="*/ 149 h 149"/>
                <a:gd name="T16" fmla="*/ 17 w 69"/>
                <a:gd name="T17" fmla="*/ 149 h 149"/>
                <a:gd name="T18" fmla="*/ 17 w 69"/>
                <a:gd name="T19" fmla="*/ 65 h 149"/>
                <a:gd name="T20" fmla="*/ 0 w 69"/>
                <a:gd name="T21" fmla="*/ 65 h 149"/>
                <a:gd name="T22" fmla="*/ 0 w 69"/>
                <a:gd name="T23" fmla="*/ 54 h 149"/>
                <a:gd name="T24" fmla="*/ 17 w 69"/>
                <a:gd name="T25" fmla="*/ 51 h 149"/>
                <a:gd name="T26" fmla="*/ 17 w 69"/>
                <a:gd name="T27" fmla="*/ 35 h 149"/>
                <a:gd name="T28" fmla="*/ 22 w 69"/>
                <a:gd name="T29" fmla="*/ 11 h 149"/>
                <a:gd name="T30" fmla="*/ 44 w 69"/>
                <a:gd name="T31" fmla="*/ 0 h 149"/>
                <a:gd name="T32" fmla="*/ 69 w 69"/>
                <a:gd name="T33" fmla="*/ 4 h 149"/>
                <a:gd name="T34" fmla="*/ 67 w 69"/>
                <a:gd name="T3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49">
                  <a:moveTo>
                    <a:pt x="67" y="16"/>
                  </a:moveTo>
                  <a:cubicBezTo>
                    <a:pt x="65" y="16"/>
                    <a:pt x="59" y="15"/>
                    <a:pt x="50" y="15"/>
                  </a:cubicBezTo>
                  <a:cubicBezTo>
                    <a:pt x="40" y="15"/>
                    <a:pt x="37" y="19"/>
                    <a:pt x="37" y="33"/>
                  </a:cubicBezTo>
                  <a:cubicBezTo>
                    <a:pt x="37" y="52"/>
                    <a:pt x="37" y="52"/>
                    <a:pt x="37" y="52"/>
                  </a:cubicBezTo>
                  <a:cubicBezTo>
                    <a:pt x="64" y="52"/>
                    <a:pt x="64" y="52"/>
                    <a:pt x="64" y="52"/>
                  </a:cubicBezTo>
                  <a:cubicBezTo>
                    <a:pt x="64" y="65"/>
                    <a:pt x="64" y="65"/>
                    <a:pt x="64" y="65"/>
                  </a:cubicBezTo>
                  <a:cubicBezTo>
                    <a:pt x="37" y="65"/>
                    <a:pt x="37" y="65"/>
                    <a:pt x="37" y="65"/>
                  </a:cubicBezTo>
                  <a:cubicBezTo>
                    <a:pt x="37" y="149"/>
                    <a:pt x="37" y="149"/>
                    <a:pt x="37" y="149"/>
                  </a:cubicBezTo>
                  <a:cubicBezTo>
                    <a:pt x="17" y="149"/>
                    <a:pt x="17" y="149"/>
                    <a:pt x="17" y="149"/>
                  </a:cubicBezTo>
                  <a:cubicBezTo>
                    <a:pt x="17" y="65"/>
                    <a:pt x="17" y="65"/>
                    <a:pt x="17" y="65"/>
                  </a:cubicBezTo>
                  <a:cubicBezTo>
                    <a:pt x="0" y="65"/>
                    <a:pt x="0" y="65"/>
                    <a:pt x="0" y="65"/>
                  </a:cubicBezTo>
                  <a:cubicBezTo>
                    <a:pt x="0" y="54"/>
                    <a:pt x="0" y="54"/>
                    <a:pt x="0" y="54"/>
                  </a:cubicBezTo>
                  <a:cubicBezTo>
                    <a:pt x="17" y="51"/>
                    <a:pt x="17" y="51"/>
                    <a:pt x="17" y="51"/>
                  </a:cubicBezTo>
                  <a:cubicBezTo>
                    <a:pt x="17" y="35"/>
                    <a:pt x="17" y="35"/>
                    <a:pt x="17" y="35"/>
                  </a:cubicBezTo>
                  <a:cubicBezTo>
                    <a:pt x="17" y="21"/>
                    <a:pt x="18" y="16"/>
                    <a:pt x="22" y="11"/>
                  </a:cubicBezTo>
                  <a:cubicBezTo>
                    <a:pt x="27" y="4"/>
                    <a:pt x="34" y="0"/>
                    <a:pt x="44" y="0"/>
                  </a:cubicBezTo>
                  <a:cubicBezTo>
                    <a:pt x="54" y="0"/>
                    <a:pt x="66" y="3"/>
                    <a:pt x="69" y="4"/>
                  </a:cubicBezTo>
                  <a:lnTo>
                    <a:pt x="67" y="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0" name="Freeform 17"/>
            <p:cNvSpPr>
              <a:spLocks/>
            </p:cNvSpPr>
            <p:nvPr userDrawn="1"/>
          </p:nvSpPr>
          <p:spPr bwMode="auto">
            <a:xfrm>
              <a:off x="-1456018" y="534102"/>
              <a:ext cx="190500" cy="284163"/>
            </a:xfrm>
            <a:custGeom>
              <a:avLst/>
              <a:gdLst>
                <a:gd name="T0" fmla="*/ 31 w 68"/>
                <a:gd name="T1" fmla="*/ 101 h 101"/>
                <a:gd name="T2" fmla="*/ 0 w 68"/>
                <a:gd name="T3" fmla="*/ 96 h 101"/>
                <a:gd name="T4" fmla="*/ 3 w 68"/>
                <a:gd name="T5" fmla="*/ 83 h 101"/>
                <a:gd name="T6" fmla="*/ 27 w 68"/>
                <a:gd name="T7" fmla="*/ 86 h 101"/>
                <a:gd name="T8" fmla="*/ 48 w 68"/>
                <a:gd name="T9" fmla="*/ 72 h 101"/>
                <a:gd name="T10" fmla="*/ 31 w 68"/>
                <a:gd name="T11" fmla="*/ 57 h 101"/>
                <a:gd name="T12" fmla="*/ 1 w 68"/>
                <a:gd name="T13" fmla="*/ 29 h 101"/>
                <a:gd name="T14" fmla="*/ 35 w 68"/>
                <a:gd name="T15" fmla="*/ 0 h 101"/>
                <a:gd name="T16" fmla="*/ 63 w 68"/>
                <a:gd name="T17" fmla="*/ 5 h 101"/>
                <a:gd name="T18" fmla="*/ 60 w 68"/>
                <a:gd name="T19" fmla="*/ 17 h 101"/>
                <a:gd name="T20" fmla="*/ 37 w 68"/>
                <a:gd name="T21" fmla="*/ 14 h 101"/>
                <a:gd name="T22" fmla="*/ 21 w 68"/>
                <a:gd name="T23" fmla="*/ 27 h 101"/>
                <a:gd name="T24" fmla="*/ 68 w 68"/>
                <a:gd name="T25" fmla="*/ 69 h 101"/>
                <a:gd name="T26" fmla="*/ 31 w 68"/>
                <a:gd name="T2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01">
                  <a:moveTo>
                    <a:pt x="31" y="101"/>
                  </a:moveTo>
                  <a:cubicBezTo>
                    <a:pt x="21" y="101"/>
                    <a:pt x="12" y="99"/>
                    <a:pt x="0" y="96"/>
                  </a:cubicBezTo>
                  <a:cubicBezTo>
                    <a:pt x="3" y="83"/>
                    <a:pt x="3" y="83"/>
                    <a:pt x="3" y="83"/>
                  </a:cubicBezTo>
                  <a:cubicBezTo>
                    <a:pt x="13" y="85"/>
                    <a:pt x="20" y="86"/>
                    <a:pt x="27" y="86"/>
                  </a:cubicBezTo>
                  <a:cubicBezTo>
                    <a:pt x="41" y="86"/>
                    <a:pt x="48" y="81"/>
                    <a:pt x="48" y="72"/>
                  </a:cubicBezTo>
                  <a:cubicBezTo>
                    <a:pt x="48" y="64"/>
                    <a:pt x="45" y="61"/>
                    <a:pt x="31" y="57"/>
                  </a:cubicBezTo>
                  <a:cubicBezTo>
                    <a:pt x="14" y="52"/>
                    <a:pt x="1" y="47"/>
                    <a:pt x="1" y="29"/>
                  </a:cubicBezTo>
                  <a:cubicBezTo>
                    <a:pt x="1" y="10"/>
                    <a:pt x="14" y="0"/>
                    <a:pt x="35" y="0"/>
                  </a:cubicBezTo>
                  <a:cubicBezTo>
                    <a:pt x="43" y="0"/>
                    <a:pt x="52" y="1"/>
                    <a:pt x="63" y="5"/>
                  </a:cubicBezTo>
                  <a:cubicBezTo>
                    <a:pt x="60" y="17"/>
                    <a:pt x="60" y="17"/>
                    <a:pt x="60" y="17"/>
                  </a:cubicBezTo>
                  <a:cubicBezTo>
                    <a:pt x="53" y="16"/>
                    <a:pt x="45" y="14"/>
                    <a:pt x="37" y="14"/>
                  </a:cubicBezTo>
                  <a:cubicBezTo>
                    <a:pt x="27" y="14"/>
                    <a:pt x="21" y="19"/>
                    <a:pt x="21" y="27"/>
                  </a:cubicBezTo>
                  <a:cubicBezTo>
                    <a:pt x="21" y="47"/>
                    <a:pt x="68" y="34"/>
                    <a:pt x="68" y="69"/>
                  </a:cubicBezTo>
                  <a:cubicBezTo>
                    <a:pt x="68" y="89"/>
                    <a:pt x="54" y="101"/>
                    <a:pt x="31" y="101"/>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1" name="Freeform 18"/>
            <p:cNvSpPr>
              <a:spLocks/>
            </p:cNvSpPr>
            <p:nvPr userDrawn="1"/>
          </p:nvSpPr>
          <p:spPr bwMode="auto">
            <a:xfrm>
              <a:off x="-1262343" y="464252"/>
              <a:ext cx="187325" cy="354013"/>
            </a:xfrm>
            <a:custGeom>
              <a:avLst/>
              <a:gdLst>
                <a:gd name="T0" fmla="*/ 39 w 67"/>
                <a:gd name="T1" fmla="*/ 126 h 126"/>
                <a:gd name="T2" fmla="*/ 19 w 67"/>
                <a:gd name="T3" fmla="*/ 115 h 126"/>
                <a:gd name="T4" fmla="*/ 17 w 67"/>
                <a:gd name="T5" fmla="*/ 93 h 126"/>
                <a:gd name="T6" fmla="*/ 17 w 67"/>
                <a:gd name="T7" fmla="*/ 40 h 126"/>
                <a:gd name="T8" fmla="*/ 0 w 67"/>
                <a:gd name="T9" fmla="*/ 40 h 126"/>
                <a:gd name="T10" fmla="*/ 0 w 67"/>
                <a:gd name="T11" fmla="*/ 29 h 126"/>
                <a:gd name="T12" fmla="*/ 17 w 67"/>
                <a:gd name="T13" fmla="*/ 27 h 126"/>
                <a:gd name="T14" fmla="*/ 17 w 67"/>
                <a:gd name="T15" fmla="*/ 0 h 126"/>
                <a:gd name="T16" fmla="*/ 37 w 67"/>
                <a:gd name="T17" fmla="*/ 0 h 126"/>
                <a:gd name="T18" fmla="*/ 37 w 67"/>
                <a:gd name="T19" fmla="*/ 27 h 126"/>
                <a:gd name="T20" fmla="*/ 63 w 67"/>
                <a:gd name="T21" fmla="*/ 27 h 126"/>
                <a:gd name="T22" fmla="*/ 63 w 67"/>
                <a:gd name="T23" fmla="*/ 40 h 126"/>
                <a:gd name="T24" fmla="*/ 37 w 67"/>
                <a:gd name="T25" fmla="*/ 40 h 126"/>
                <a:gd name="T26" fmla="*/ 37 w 67"/>
                <a:gd name="T27" fmla="*/ 87 h 126"/>
                <a:gd name="T28" fmla="*/ 38 w 67"/>
                <a:gd name="T29" fmla="*/ 106 h 126"/>
                <a:gd name="T30" fmla="*/ 47 w 67"/>
                <a:gd name="T31" fmla="*/ 110 h 126"/>
                <a:gd name="T32" fmla="*/ 64 w 67"/>
                <a:gd name="T33" fmla="*/ 107 h 126"/>
                <a:gd name="T34" fmla="*/ 67 w 67"/>
                <a:gd name="T35" fmla="*/ 120 h 126"/>
                <a:gd name="T36" fmla="*/ 39 w 67"/>
                <a:gd name="T37"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126">
                  <a:moveTo>
                    <a:pt x="39" y="126"/>
                  </a:moveTo>
                  <a:cubicBezTo>
                    <a:pt x="30" y="126"/>
                    <a:pt x="23" y="122"/>
                    <a:pt x="19" y="115"/>
                  </a:cubicBezTo>
                  <a:cubicBezTo>
                    <a:pt x="17" y="111"/>
                    <a:pt x="17" y="106"/>
                    <a:pt x="17" y="93"/>
                  </a:cubicBezTo>
                  <a:cubicBezTo>
                    <a:pt x="17" y="40"/>
                    <a:pt x="17" y="40"/>
                    <a:pt x="17" y="40"/>
                  </a:cubicBezTo>
                  <a:cubicBezTo>
                    <a:pt x="0" y="40"/>
                    <a:pt x="0" y="40"/>
                    <a:pt x="0" y="40"/>
                  </a:cubicBezTo>
                  <a:cubicBezTo>
                    <a:pt x="0" y="29"/>
                    <a:pt x="0" y="29"/>
                    <a:pt x="0" y="29"/>
                  </a:cubicBezTo>
                  <a:cubicBezTo>
                    <a:pt x="17" y="27"/>
                    <a:pt x="17" y="27"/>
                    <a:pt x="17" y="27"/>
                  </a:cubicBezTo>
                  <a:cubicBezTo>
                    <a:pt x="17" y="0"/>
                    <a:pt x="17" y="0"/>
                    <a:pt x="17" y="0"/>
                  </a:cubicBezTo>
                  <a:cubicBezTo>
                    <a:pt x="37" y="0"/>
                    <a:pt x="37" y="0"/>
                    <a:pt x="37" y="0"/>
                  </a:cubicBezTo>
                  <a:cubicBezTo>
                    <a:pt x="37" y="27"/>
                    <a:pt x="37" y="27"/>
                    <a:pt x="37" y="27"/>
                  </a:cubicBezTo>
                  <a:cubicBezTo>
                    <a:pt x="63" y="27"/>
                    <a:pt x="63" y="27"/>
                    <a:pt x="63" y="27"/>
                  </a:cubicBezTo>
                  <a:cubicBezTo>
                    <a:pt x="63" y="40"/>
                    <a:pt x="63" y="40"/>
                    <a:pt x="63" y="40"/>
                  </a:cubicBezTo>
                  <a:cubicBezTo>
                    <a:pt x="37" y="40"/>
                    <a:pt x="37" y="40"/>
                    <a:pt x="37" y="40"/>
                  </a:cubicBezTo>
                  <a:cubicBezTo>
                    <a:pt x="37" y="87"/>
                    <a:pt x="37" y="87"/>
                    <a:pt x="37" y="87"/>
                  </a:cubicBezTo>
                  <a:cubicBezTo>
                    <a:pt x="37" y="104"/>
                    <a:pt x="37" y="104"/>
                    <a:pt x="38" y="106"/>
                  </a:cubicBezTo>
                  <a:cubicBezTo>
                    <a:pt x="40" y="109"/>
                    <a:pt x="43" y="110"/>
                    <a:pt x="47" y="110"/>
                  </a:cubicBezTo>
                  <a:cubicBezTo>
                    <a:pt x="52" y="110"/>
                    <a:pt x="56" y="109"/>
                    <a:pt x="64" y="107"/>
                  </a:cubicBezTo>
                  <a:cubicBezTo>
                    <a:pt x="67" y="120"/>
                    <a:pt x="67" y="120"/>
                    <a:pt x="67" y="120"/>
                  </a:cubicBezTo>
                  <a:cubicBezTo>
                    <a:pt x="55" y="124"/>
                    <a:pt x="47" y="126"/>
                    <a:pt x="39" y="12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2" name="Freeform 19"/>
            <p:cNvSpPr>
              <a:spLocks noEditPoints="1"/>
            </p:cNvSpPr>
            <p:nvPr userDrawn="1"/>
          </p:nvSpPr>
          <p:spPr bwMode="auto">
            <a:xfrm>
              <a:off x="-1071843" y="530927"/>
              <a:ext cx="230187" cy="287338"/>
            </a:xfrm>
            <a:custGeom>
              <a:avLst/>
              <a:gdLst>
                <a:gd name="T0" fmla="*/ 21 w 82"/>
                <a:gd name="T1" fmla="*/ 54 h 102"/>
                <a:gd name="T2" fmla="*/ 21 w 82"/>
                <a:gd name="T3" fmla="*/ 57 h 102"/>
                <a:gd name="T4" fmla="*/ 45 w 82"/>
                <a:gd name="T5" fmla="*/ 85 h 102"/>
                <a:gd name="T6" fmla="*/ 77 w 82"/>
                <a:gd name="T7" fmla="*/ 79 h 102"/>
                <a:gd name="T8" fmla="*/ 81 w 82"/>
                <a:gd name="T9" fmla="*/ 90 h 102"/>
                <a:gd name="T10" fmla="*/ 39 w 82"/>
                <a:gd name="T11" fmla="*/ 102 h 102"/>
                <a:gd name="T12" fmla="*/ 0 w 82"/>
                <a:gd name="T13" fmla="*/ 54 h 102"/>
                <a:gd name="T14" fmla="*/ 43 w 82"/>
                <a:gd name="T15" fmla="*/ 0 h 102"/>
                <a:gd name="T16" fmla="*/ 82 w 82"/>
                <a:gd name="T17" fmla="*/ 49 h 102"/>
                <a:gd name="T18" fmla="*/ 82 w 82"/>
                <a:gd name="T19" fmla="*/ 54 h 102"/>
                <a:gd name="T20" fmla="*/ 21 w 82"/>
                <a:gd name="T21" fmla="*/ 54 h 102"/>
                <a:gd name="T22" fmla="*/ 44 w 82"/>
                <a:gd name="T23" fmla="*/ 14 h 102"/>
                <a:gd name="T24" fmla="*/ 22 w 82"/>
                <a:gd name="T25" fmla="*/ 42 h 102"/>
                <a:gd name="T26" fmla="*/ 63 w 82"/>
                <a:gd name="T27" fmla="*/ 40 h 102"/>
                <a:gd name="T28" fmla="*/ 44 w 82"/>
                <a:gd name="T29" fmla="*/ 1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102">
                  <a:moveTo>
                    <a:pt x="21" y="54"/>
                  </a:moveTo>
                  <a:cubicBezTo>
                    <a:pt x="21" y="57"/>
                    <a:pt x="21" y="57"/>
                    <a:pt x="21" y="57"/>
                  </a:cubicBezTo>
                  <a:cubicBezTo>
                    <a:pt x="21" y="76"/>
                    <a:pt x="29" y="85"/>
                    <a:pt x="45" y="85"/>
                  </a:cubicBezTo>
                  <a:cubicBezTo>
                    <a:pt x="53" y="85"/>
                    <a:pt x="61" y="84"/>
                    <a:pt x="77" y="79"/>
                  </a:cubicBezTo>
                  <a:cubicBezTo>
                    <a:pt x="81" y="90"/>
                    <a:pt x="81" y="90"/>
                    <a:pt x="81" y="90"/>
                  </a:cubicBezTo>
                  <a:cubicBezTo>
                    <a:pt x="61" y="99"/>
                    <a:pt x="51" y="102"/>
                    <a:pt x="39" y="102"/>
                  </a:cubicBezTo>
                  <a:cubicBezTo>
                    <a:pt x="15" y="102"/>
                    <a:pt x="0" y="84"/>
                    <a:pt x="0" y="54"/>
                  </a:cubicBezTo>
                  <a:cubicBezTo>
                    <a:pt x="0" y="22"/>
                    <a:pt x="16" y="0"/>
                    <a:pt x="43" y="0"/>
                  </a:cubicBezTo>
                  <a:cubicBezTo>
                    <a:pt x="69" y="0"/>
                    <a:pt x="82" y="16"/>
                    <a:pt x="82" y="49"/>
                  </a:cubicBezTo>
                  <a:cubicBezTo>
                    <a:pt x="82" y="54"/>
                    <a:pt x="82" y="54"/>
                    <a:pt x="82" y="54"/>
                  </a:cubicBezTo>
                  <a:lnTo>
                    <a:pt x="21" y="54"/>
                  </a:lnTo>
                  <a:close/>
                  <a:moveTo>
                    <a:pt x="44" y="14"/>
                  </a:moveTo>
                  <a:cubicBezTo>
                    <a:pt x="31" y="14"/>
                    <a:pt x="24" y="24"/>
                    <a:pt x="22" y="42"/>
                  </a:cubicBezTo>
                  <a:cubicBezTo>
                    <a:pt x="63" y="40"/>
                    <a:pt x="63" y="40"/>
                    <a:pt x="63" y="40"/>
                  </a:cubicBezTo>
                  <a:cubicBezTo>
                    <a:pt x="63" y="23"/>
                    <a:pt x="57" y="14"/>
                    <a:pt x="44" y="1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3" name="Freeform 20"/>
            <p:cNvSpPr>
              <a:spLocks noEditPoints="1"/>
            </p:cNvSpPr>
            <p:nvPr userDrawn="1"/>
          </p:nvSpPr>
          <p:spPr bwMode="auto">
            <a:xfrm>
              <a:off x="-816256" y="402339"/>
              <a:ext cx="234950" cy="415925"/>
            </a:xfrm>
            <a:custGeom>
              <a:avLst/>
              <a:gdLst>
                <a:gd name="T0" fmla="*/ 65 w 84"/>
                <a:gd name="T1" fmla="*/ 146 h 148"/>
                <a:gd name="T2" fmla="*/ 65 w 84"/>
                <a:gd name="T3" fmla="*/ 137 h 148"/>
                <a:gd name="T4" fmla="*/ 33 w 84"/>
                <a:gd name="T5" fmla="*/ 148 h 148"/>
                <a:gd name="T6" fmla="*/ 0 w 84"/>
                <a:gd name="T7" fmla="*/ 97 h 148"/>
                <a:gd name="T8" fmla="*/ 35 w 84"/>
                <a:gd name="T9" fmla="*/ 46 h 148"/>
                <a:gd name="T10" fmla="*/ 64 w 84"/>
                <a:gd name="T11" fmla="*/ 57 h 148"/>
                <a:gd name="T12" fmla="*/ 64 w 84"/>
                <a:gd name="T13" fmla="*/ 0 h 148"/>
                <a:gd name="T14" fmla="*/ 84 w 84"/>
                <a:gd name="T15" fmla="*/ 0 h 148"/>
                <a:gd name="T16" fmla="*/ 84 w 84"/>
                <a:gd name="T17" fmla="*/ 146 h 148"/>
                <a:gd name="T18" fmla="*/ 65 w 84"/>
                <a:gd name="T19" fmla="*/ 146 h 148"/>
                <a:gd name="T20" fmla="*/ 64 w 84"/>
                <a:gd name="T21" fmla="*/ 69 h 148"/>
                <a:gd name="T22" fmla="*/ 42 w 84"/>
                <a:gd name="T23" fmla="*/ 64 h 148"/>
                <a:gd name="T24" fmla="*/ 21 w 84"/>
                <a:gd name="T25" fmla="*/ 97 h 148"/>
                <a:gd name="T26" fmla="*/ 41 w 84"/>
                <a:gd name="T27" fmla="*/ 131 h 148"/>
                <a:gd name="T28" fmla="*/ 64 w 84"/>
                <a:gd name="T29" fmla="*/ 125 h 148"/>
                <a:gd name="T30" fmla="*/ 64 w 84"/>
                <a:gd name="T31" fmla="*/ 6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148">
                  <a:moveTo>
                    <a:pt x="65" y="146"/>
                  </a:moveTo>
                  <a:cubicBezTo>
                    <a:pt x="65" y="137"/>
                    <a:pt x="65" y="137"/>
                    <a:pt x="65" y="137"/>
                  </a:cubicBezTo>
                  <a:cubicBezTo>
                    <a:pt x="54" y="143"/>
                    <a:pt x="43" y="148"/>
                    <a:pt x="33" y="148"/>
                  </a:cubicBezTo>
                  <a:cubicBezTo>
                    <a:pt x="12" y="148"/>
                    <a:pt x="0" y="129"/>
                    <a:pt x="0" y="97"/>
                  </a:cubicBezTo>
                  <a:cubicBezTo>
                    <a:pt x="0" y="66"/>
                    <a:pt x="14" y="46"/>
                    <a:pt x="35" y="46"/>
                  </a:cubicBezTo>
                  <a:cubicBezTo>
                    <a:pt x="46" y="46"/>
                    <a:pt x="55" y="52"/>
                    <a:pt x="64" y="57"/>
                  </a:cubicBezTo>
                  <a:cubicBezTo>
                    <a:pt x="64" y="0"/>
                    <a:pt x="64" y="0"/>
                    <a:pt x="64" y="0"/>
                  </a:cubicBezTo>
                  <a:cubicBezTo>
                    <a:pt x="84" y="0"/>
                    <a:pt x="84" y="0"/>
                    <a:pt x="84" y="0"/>
                  </a:cubicBezTo>
                  <a:cubicBezTo>
                    <a:pt x="84" y="146"/>
                    <a:pt x="84" y="146"/>
                    <a:pt x="84" y="146"/>
                  </a:cubicBezTo>
                  <a:lnTo>
                    <a:pt x="65" y="146"/>
                  </a:lnTo>
                  <a:close/>
                  <a:moveTo>
                    <a:pt x="64" y="69"/>
                  </a:moveTo>
                  <a:cubicBezTo>
                    <a:pt x="52" y="65"/>
                    <a:pt x="48" y="64"/>
                    <a:pt x="42" y="64"/>
                  </a:cubicBezTo>
                  <a:cubicBezTo>
                    <a:pt x="28" y="64"/>
                    <a:pt x="21" y="75"/>
                    <a:pt x="21" y="97"/>
                  </a:cubicBezTo>
                  <a:cubicBezTo>
                    <a:pt x="21" y="120"/>
                    <a:pt x="28" y="131"/>
                    <a:pt x="41" y="131"/>
                  </a:cubicBezTo>
                  <a:cubicBezTo>
                    <a:pt x="47" y="131"/>
                    <a:pt x="52" y="129"/>
                    <a:pt x="64" y="125"/>
                  </a:cubicBezTo>
                  <a:lnTo>
                    <a:pt x="64" y="6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4" name="Freeform 21"/>
            <p:cNvSpPr>
              <a:spLocks/>
            </p:cNvSpPr>
            <p:nvPr userDrawn="1"/>
          </p:nvSpPr>
          <p:spPr bwMode="auto">
            <a:xfrm>
              <a:off x="-1973543" y="950027"/>
              <a:ext cx="46037" cy="98425"/>
            </a:xfrm>
            <a:custGeom>
              <a:avLst/>
              <a:gdLst>
                <a:gd name="T0" fmla="*/ 15 w 16"/>
                <a:gd name="T1" fmla="*/ 5 h 35"/>
                <a:gd name="T2" fmla="*/ 6 w 16"/>
                <a:gd name="T3" fmla="*/ 7 h 35"/>
                <a:gd name="T4" fmla="*/ 6 w 16"/>
                <a:gd name="T5" fmla="*/ 35 h 35"/>
                <a:gd name="T6" fmla="*/ 0 w 16"/>
                <a:gd name="T7" fmla="*/ 35 h 35"/>
                <a:gd name="T8" fmla="*/ 0 w 16"/>
                <a:gd name="T9" fmla="*/ 0 h 35"/>
                <a:gd name="T10" fmla="*/ 5 w 16"/>
                <a:gd name="T11" fmla="*/ 0 h 35"/>
                <a:gd name="T12" fmla="*/ 5 w 16"/>
                <a:gd name="T13" fmla="*/ 3 h 35"/>
                <a:gd name="T14" fmla="*/ 15 w 16"/>
                <a:gd name="T15" fmla="*/ 0 h 35"/>
                <a:gd name="T16" fmla="*/ 16 w 16"/>
                <a:gd name="T17" fmla="*/ 0 h 35"/>
                <a:gd name="T18" fmla="*/ 16 w 16"/>
                <a:gd name="T19" fmla="*/ 5 h 35"/>
                <a:gd name="T20" fmla="*/ 15 w 16"/>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1" y="0"/>
                    <a:pt x="15" y="0"/>
                  </a:cubicBezTo>
                  <a:cubicBezTo>
                    <a:pt x="15" y="0"/>
                    <a:pt x="16" y="0"/>
                    <a:pt x="16" y="0"/>
                  </a:cubicBezTo>
                  <a:cubicBezTo>
                    <a:pt x="16" y="5"/>
                    <a:pt x="16" y="5"/>
                    <a:pt x="16" y="5"/>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5" name="Freeform 22"/>
            <p:cNvSpPr>
              <a:spLocks noEditPoints="1"/>
            </p:cNvSpPr>
            <p:nvPr userDrawn="1"/>
          </p:nvSpPr>
          <p:spPr bwMode="auto">
            <a:xfrm>
              <a:off x="-1919568" y="946852"/>
              <a:ext cx="69850"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6"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6" name="Freeform 23"/>
            <p:cNvSpPr>
              <a:spLocks noEditPoints="1"/>
            </p:cNvSpPr>
            <p:nvPr userDrawn="1"/>
          </p:nvSpPr>
          <p:spPr bwMode="auto">
            <a:xfrm>
              <a:off x="-1821143"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1 w 7"/>
                <a:gd name="T11" fmla="*/ 15 h 50"/>
                <a:gd name="T12" fmla="*/ 6 w 7"/>
                <a:gd name="T13" fmla="*/ 15 h 50"/>
                <a:gd name="T14" fmla="*/ 6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1" y="15"/>
                  </a:moveTo>
                  <a:cubicBezTo>
                    <a:pt x="6" y="15"/>
                    <a:pt x="6" y="15"/>
                    <a:pt x="6" y="15"/>
                  </a:cubicBezTo>
                  <a:cubicBezTo>
                    <a:pt x="6" y="50"/>
                    <a:pt x="6" y="50"/>
                    <a:pt x="6"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7" name="Freeform 24"/>
            <p:cNvSpPr>
              <a:spLocks/>
            </p:cNvSpPr>
            <p:nvPr userDrawn="1"/>
          </p:nvSpPr>
          <p:spPr bwMode="auto">
            <a:xfrm>
              <a:off x="-1781456" y="946852"/>
              <a:ext cx="63500" cy="104775"/>
            </a:xfrm>
            <a:custGeom>
              <a:avLst/>
              <a:gdLst>
                <a:gd name="T0" fmla="*/ 10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0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0" y="37"/>
                  </a:moveTo>
                  <a:cubicBezTo>
                    <a:pt x="7" y="37"/>
                    <a:pt x="4" y="37"/>
                    <a:pt x="0" y="35"/>
                  </a:cubicBezTo>
                  <a:cubicBezTo>
                    <a:pt x="1" y="31"/>
                    <a:pt x="1" y="31"/>
                    <a:pt x="1" y="31"/>
                  </a:cubicBezTo>
                  <a:cubicBezTo>
                    <a:pt x="4" y="32"/>
                    <a:pt x="7" y="32"/>
                    <a:pt x="9" y="32"/>
                  </a:cubicBezTo>
                  <a:cubicBezTo>
                    <a:pt x="14" y="32"/>
                    <a:pt x="17" y="30"/>
                    <a:pt x="17" y="27"/>
                  </a:cubicBezTo>
                  <a:cubicBezTo>
                    <a:pt x="17" y="24"/>
                    <a:pt x="16" y="22"/>
                    <a:pt x="11" y="21"/>
                  </a:cubicBezTo>
                  <a:cubicBezTo>
                    <a:pt x="5" y="19"/>
                    <a:pt x="0" y="17"/>
                    <a:pt x="0" y="11"/>
                  </a:cubicBezTo>
                  <a:cubicBezTo>
                    <a:pt x="0" y="4"/>
                    <a:pt x="4" y="0"/>
                    <a:pt x="12" y="0"/>
                  </a:cubicBezTo>
                  <a:cubicBezTo>
                    <a:pt x="14" y="0"/>
                    <a:pt x="17"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0"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8" name="Freeform 25"/>
            <p:cNvSpPr>
              <a:spLocks noEditPoints="1"/>
            </p:cNvSpPr>
            <p:nvPr userDrawn="1"/>
          </p:nvSpPr>
          <p:spPr bwMode="auto">
            <a:xfrm>
              <a:off x="-1697318"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9" name="Freeform 26"/>
            <p:cNvSpPr>
              <a:spLocks/>
            </p:cNvSpPr>
            <p:nvPr userDrawn="1"/>
          </p:nvSpPr>
          <p:spPr bwMode="auto">
            <a:xfrm>
              <a:off x="-1649693" y="946852"/>
              <a:ext cx="74612" cy="101600"/>
            </a:xfrm>
            <a:custGeom>
              <a:avLst/>
              <a:gdLst>
                <a:gd name="T0" fmla="*/ 21 w 27"/>
                <a:gd name="T1" fmla="*/ 36 h 36"/>
                <a:gd name="T2" fmla="*/ 21 w 27"/>
                <a:gd name="T3" fmla="*/ 15 h 36"/>
                <a:gd name="T4" fmla="*/ 16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6" y="5"/>
                  </a:cubicBezTo>
                  <a:cubicBezTo>
                    <a:pt x="13"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4"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0" name="Freeform 27"/>
            <p:cNvSpPr>
              <a:spLocks noEditPoints="1"/>
            </p:cNvSpPr>
            <p:nvPr userDrawn="1"/>
          </p:nvSpPr>
          <p:spPr bwMode="auto">
            <a:xfrm>
              <a:off x="-1551268" y="946852"/>
              <a:ext cx="80962" cy="146050"/>
            </a:xfrm>
            <a:custGeom>
              <a:avLst/>
              <a:gdLst>
                <a:gd name="T0" fmla="*/ 25 w 29"/>
                <a:gd name="T1" fmla="*/ 49 h 52"/>
                <a:gd name="T2" fmla="*/ 15 w 29"/>
                <a:gd name="T3" fmla="*/ 52 h 52"/>
                <a:gd name="T4" fmla="*/ 3 w 29"/>
                <a:gd name="T5" fmla="*/ 50 h 52"/>
                <a:gd name="T6" fmla="*/ 3 w 29"/>
                <a:gd name="T7" fmla="*/ 47 h 52"/>
                <a:gd name="T8" fmla="*/ 13 w 29"/>
                <a:gd name="T9" fmla="*/ 47 h 52"/>
                <a:gd name="T10" fmla="*/ 22 w 29"/>
                <a:gd name="T11" fmla="*/ 44 h 52"/>
                <a:gd name="T12" fmla="*/ 24 w 29"/>
                <a:gd name="T13" fmla="*/ 35 h 52"/>
                <a:gd name="T14" fmla="*/ 24 w 29"/>
                <a:gd name="T15" fmla="*/ 32 h 52"/>
                <a:gd name="T16" fmla="*/ 12 w 29"/>
                <a:gd name="T17" fmla="*/ 36 h 52"/>
                <a:gd name="T18" fmla="*/ 0 w 29"/>
                <a:gd name="T19" fmla="*/ 19 h 52"/>
                <a:gd name="T20" fmla="*/ 13 w 29"/>
                <a:gd name="T21" fmla="*/ 0 h 52"/>
                <a:gd name="T22" fmla="*/ 24 w 29"/>
                <a:gd name="T23" fmla="*/ 4 h 52"/>
                <a:gd name="T24" fmla="*/ 24 w 29"/>
                <a:gd name="T25" fmla="*/ 1 h 52"/>
                <a:gd name="T26" fmla="*/ 29 w 29"/>
                <a:gd name="T27" fmla="*/ 1 h 52"/>
                <a:gd name="T28" fmla="*/ 29 w 29"/>
                <a:gd name="T29" fmla="*/ 34 h 52"/>
                <a:gd name="T30" fmla="*/ 25 w 29"/>
                <a:gd name="T31" fmla="*/ 49 h 52"/>
                <a:gd name="T32" fmla="*/ 24 w 29"/>
                <a:gd name="T33" fmla="*/ 8 h 52"/>
                <a:gd name="T34" fmla="*/ 14 w 29"/>
                <a:gd name="T35" fmla="*/ 5 h 52"/>
                <a:gd name="T36" fmla="*/ 6 w 29"/>
                <a:gd name="T37" fmla="*/ 18 h 52"/>
                <a:gd name="T38" fmla="*/ 14 w 29"/>
                <a:gd name="T39" fmla="*/ 31 h 52"/>
                <a:gd name="T40" fmla="*/ 24 w 29"/>
                <a:gd name="T41" fmla="*/ 29 h 52"/>
                <a:gd name="T42" fmla="*/ 24 w 29"/>
                <a:gd name="T43" fmla="*/ 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9" y="52"/>
                    <a:pt x="3" y="50"/>
                  </a:cubicBezTo>
                  <a:cubicBezTo>
                    <a:pt x="3" y="47"/>
                    <a:pt x="3" y="47"/>
                    <a:pt x="3" y="47"/>
                  </a:cubicBezTo>
                  <a:cubicBezTo>
                    <a:pt x="8" y="47"/>
                    <a:pt x="10" y="47"/>
                    <a:pt x="13" y="47"/>
                  </a:cubicBezTo>
                  <a:cubicBezTo>
                    <a:pt x="18" y="47"/>
                    <a:pt x="21" y="46"/>
                    <a:pt x="22" y="44"/>
                  </a:cubicBezTo>
                  <a:cubicBezTo>
                    <a:pt x="23" y="42"/>
                    <a:pt x="24" y="40"/>
                    <a:pt x="24" y="35"/>
                  </a:cubicBezTo>
                  <a:cubicBezTo>
                    <a:pt x="24" y="32"/>
                    <a:pt x="24" y="32"/>
                    <a:pt x="24" y="32"/>
                  </a:cubicBezTo>
                  <a:cubicBezTo>
                    <a:pt x="19" y="35"/>
                    <a:pt x="15" y="36"/>
                    <a:pt x="12" y="36"/>
                  </a:cubicBezTo>
                  <a:cubicBezTo>
                    <a:pt x="4" y="36"/>
                    <a:pt x="0" y="30"/>
                    <a:pt x="0" y="19"/>
                  </a:cubicBezTo>
                  <a:cubicBezTo>
                    <a:pt x="0" y="8"/>
                    <a:pt x="5" y="0"/>
                    <a:pt x="13" y="0"/>
                  </a:cubicBezTo>
                  <a:cubicBezTo>
                    <a:pt x="17" y="0"/>
                    <a:pt x="20" y="2"/>
                    <a:pt x="24" y="4"/>
                  </a:cubicBezTo>
                  <a:cubicBezTo>
                    <a:pt x="24" y="1"/>
                    <a:pt x="24" y="1"/>
                    <a:pt x="24" y="1"/>
                  </a:cubicBezTo>
                  <a:cubicBezTo>
                    <a:pt x="29" y="1"/>
                    <a:pt x="29" y="1"/>
                    <a:pt x="29" y="1"/>
                  </a:cubicBezTo>
                  <a:cubicBezTo>
                    <a:pt x="29" y="34"/>
                    <a:pt x="29" y="34"/>
                    <a:pt x="29" y="34"/>
                  </a:cubicBezTo>
                  <a:cubicBezTo>
                    <a:pt x="29" y="44"/>
                    <a:pt x="28" y="46"/>
                    <a:pt x="25" y="49"/>
                  </a:cubicBezTo>
                  <a:moveTo>
                    <a:pt x="24" y="8"/>
                  </a:moveTo>
                  <a:cubicBezTo>
                    <a:pt x="18" y="6"/>
                    <a:pt x="17" y="5"/>
                    <a:pt x="14" y="5"/>
                  </a:cubicBezTo>
                  <a:cubicBezTo>
                    <a:pt x="9" y="5"/>
                    <a:pt x="6" y="10"/>
                    <a:pt x="6" y="18"/>
                  </a:cubicBezTo>
                  <a:cubicBezTo>
                    <a:pt x="6" y="27"/>
                    <a:pt x="9" y="31"/>
                    <a:pt x="14" y="31"/>
                  </a:cubicBezTo>
                  <a:cubicBezTo>
                    <a:pt x="16" y="31"/>
                    <a:pt x="18" y="31"/>
                    <a:pt x="24" y="29"/>
                  </a:cubicBezTo>
                  <a:lnTo>
                    <a:pt x="24" y="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1" name="Freeform 28"/>
            <p:cNvSpPr>
              <a:spLocks/>
            </p:cNvSpPr>
            <p:nvPr userDrawn="1"/>
          </p:nvSpPr>
          <p:spPr bwMode="auto">
            <a:xfrm>
              <a:off x="-1397281" y="946852"/>
              <a:ext cx="63500" cy="104775"/>
            </a:xfrm>
            <a:custGeom>
              <a:avLst/>
              <a:gdLst>
                <a:gd name="T0" fmla="*/ 11 w 23"/>
                <a:gd name="T1" fmla="*/ 37 h 37"/>
                <a:gd name="T2" fmla="*/ 0 w 23"/>
                <a:gd name="T3" fmla="*/ 35 h 37"/>
                <a:gd name="T4" fmla="*/ 1 w 23"/>
                <a:gd name="T5" fmla="*/ 31 h 37"/>
                <a:gd name="T6" fmla="*/ 10 w 23"/>
                <a:gd name="T7" fmla="*/ 32 h 37"/>
                <a:gd name="T8" fmla="*/ 18 w 23"/>
                <a:gd name="T9" fmla="*/ 27 h 37"/>
                <a:gd name="T10" fmla="*/ 12 w 23"/>
                <a:gd name="T11" fmla="*/ 21 h 37"/>
                <a:gd name="T12" fmla="*/ 1 w 23"/>
                <a:gd name="T13" fmla="*/ 11 h 37"/>
                <a:gd name="T14" fmla="*/ 12 w 23"/>
                <a:gd name="T15" fmla="*/ 0 h 37"/>
                <a:gd name="T16" fmla="*/ 21 w 23"/>
                <a:gd name="T17" fmla="*/ 2 h 37"/>
                <a:gd name="T18" fmla="*/ 21 w 23"/>
                <a:gd name="T19" fmla="*/ 6 h 37"/>
                <a:gd name="T20" fmla="*/ 13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5" y="37"/>
                    <a:pt x="0" y="35"/>
                  </a:cubicBezTo>
                  <a:cubicBezTo>
                    <a:pt x="1" y="31"/>
                    <a:pt x="1" y="31"/>
                    <a:pt x="1" y="31"/>
                  </a:cubicBezTo>
                  <a:cubicBezTo>
                    <a:pt x="5" y="32"/>
                    <a:pt x="7" y="32"/>
                    <a:pt x="10" y="32"/>
                  </a:cubicBezTo>
                  <a:cubicBezTo>
                    <a:pt x="15" y="32"/>
                    <a:pt x="18" y="30"/>
                    <a:pt x="18" y="27"/>
                  </a:cubicBezTo>
                  <a:cubicBezTo>
                    <a:pt x="18" y="24"/>
                    <a:pt x="16" y="22"/>
                    <a:pt x="12" y="21"/>
                  </a:cubicBezTo>
                  <a:cubicBezTo>
                    <a:pt x="6" y="19"/>
                    <a:pt x="1" y="17"/>
                    <a:pt x="1" y="11"/>
                  </a:cubicBezTo>
                  <a:cubicBezTo>
                    <a:pt x="1" y="4"/>
                    <a:pt x="5" y="0"/>
                    <a:pt x="12" y="0"/>
                  </a:cubicBezTo>
                  <a:cubicBezTo>
                    <a:pt x="15" y="0"/>
                    <a:pt x="18" y="1"/>
                    <a:pt x="21" y="2"/>
                  </a:cubicBezTo>
                  <a:cubicBezTo>
                    <a:pt x="21" y="6"/>
                    <a:pt x="21" y="6"/>
                    <a:pt x="21" y="6"/>
                  </a:cubicBezTo>
                  <a:cubicBezTo>
                    <a:pt x="17" y="5"/>
                    <a:pt x="15" y="5"/>
                    <a:pt x="13" y="5"/>
                  </a:cubicBezTo>
                  <a:cubicBezTo>
                    <a:pt x="9" y="5"/>
                    <a:pt x="6" y="7"/>
                    <a:pt x="6" y="10"/>
                  </a:cubicBezTo>
                  <a:cubicBezTo>
                    <a:pt x="6" y="18"/>
                    <a:pt x="23" y="14"/>
                    <a:pt x="23" y="26"/>
                  </a:cubicBezTo>
                  <a:cubicBezTo>
                    <a:pt x="23" y="33"/>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 name="Freeform 29"/>
            <p:cNvSpPr>
              <a:spLocks/>
            </p:cNvSpPr>
            <p:nvPr userDrawn="1"/>
          </p:nvSpPr>
          <p:spPr bwMode="auto">
            <a:xfrm>
              <a:off x="-1324256" y="924627"/>
              <a:ext cx="63500" cy="127000"/>
            </a:xfrm>
            <a:custGeom>
              <a:avLst/>
              <a:gdLst>
                <a:gd name="T0" fmla="*/ 13 w 23"/>
                <a:gd name="T1" fmla="*/ 45 h 45"/>
                <a:gd name="T2" fmla="*/ 7 w 23"/>
                <a:gd name="T3" fmla="*/ 42 h 45"/>
                <a:gd name="T4" fmla="*/ 6 w 23"/>
                <a:gd name="T5" fmla="*/ 35 h 45"/>
                <a:gd name="T6" fmla="*/ 6 w 23"/>
                <a:gd name="T7" fmla="*/ 13 h 45"/>
                <a:gd name="T8" fmla="*/ 0 w 23"/>
                <a:gd name="T9" fmla="*/ 13 h 45"/>
                <a:gd name="T10" fmla="*/ 0 w 23"/>
                <a:gd name="T11" fmla="*/ 10 h 45"/>
                <a:gd name="T12" fmla="*/ 6 w 23"/>
                <a:gd name="T13" fmla="*/ 9 h 45"/>
                <a:gd name="T14" fmla="*/ 6 w 23"/>
                <a:gd name="T15" fmla="*/ 0 h 45"/>
                <a:gd name="T16" fmla="*/ 12 w 23"/>
                <a:gd name="T17" fmla="*/ 0 h 45"/>
                <a:gd name="T18" fmla="*/ 12 w 23"/>
                <a:gd name="T19" fmla="*/ 9 h 45"/>
                <a:gd name="T20" fmla="*/ 21 w 23"/>
                <a:gd name="T21" fmla="*/ 9 h 45"/>
                <a:gd name="T22" fmla="*/ 21 w 23"/>
                <a:gd name="T23" fmla="*/ 13 h 45"/>
                <a:gd name="T24" fmla="*/ 12 w 23"/>
                <a:gd name="T25" fmla="*/ 13 h 45"/>
                <a:gd name="T26" fmla="*/ 12 w 23"/>
                <a:gd name="T27" fmla="*/ 32 h 45"/>
                <a:gd name="T28" fmla="*/ 12 w 23"/>
                <a:gd name="T29" fmla="*/ 39 h 45"/>
                <a:gd name="T30" fmla="*/ 15 w 23"/>
                <a:gd name="T31" fmla="*/ 40 h 45"/>
                <a:gd name="T32" fmla="*/ 22 w 23"/>
                <a:gd name="T33" fmla="*/ 39 h 45"/>
                <a:gd name="T34" fmla="*/ 23 w 23"/>
                <a:gd name="T35" fmla="*/ 43 h 45"/>
                <a:gd name="T36" fmla="*/ 13 w 23"/>
                <a:gd name="T37" fmla="*/ 4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 h="45">
                  <a:moveTo>
                    <a:pt x="13" y="45"/>
                  </a:moveTo>
                  <a:cubicBezTo>
                    <a:pt x="10" y="45"/>
                    <a:pt x="8" y="44"/>
                    <a:pt x="7" y="42"/>
                  </a:cubicBezTo>
                  <a:cubicBezTo>
                    <a:pt x="6" y="40"/>
                    <a:pt x="6" y="39"/>
                    <a:pt x="6" y="35"/>
                  </a:cubicBezTo>
                  <a:cubicBezTo>
                    <a:pt x="6" y="13"/>
                    <a:pt x="6" y="13"/>
                    <a:pt x="6" y="13"/>
                  </a:cubicBezTo>
                  <a:cubicBezTo>
                    <a:pt x="0" y="13"/>
                    <a:pt x="0" y="13"/>
                    <a:pt x="0" y="13"/>
                  </a:cubicBezTo>
                  <a:cubicBezTo>
                    <a:pt x="0" y="10"/>
                    <a:pt x="0" y="10"/>
                    <a:pt x="0" y="10"/>
                  </a:cubicBezTo>
                  <a:cubicBezTo>
                    <a:pt x="6" y="9"/>
                    <a:pt x="6" y="9"/>
                    <a:pt x="6" y="9"/>
                  </a:cubicBezTo>
                  <a:cubicBezTo>
                    <a:pt x="6" y="0"/>
                    <a:pt x="6" y="0"/>
                    <a:pt x="6" y="0"/>
                  </a:cubicBezTo>
                  <a:cubicBezTo>
                    <a:pt x="12" y="0"/>
                    <a:pt x="12" y="0"/>
                    <a:pt x="12" y="0"/>
                  </a:cubicBezTo>
                  <a:cubicBezTo>
                    <a:pt x="12" y="9"/>
                    <a:pt x="12" y="9"/>
                    <a:pt x="12" y="9"/>
                  </a:cubicBezTo>
                  <a:cubicBezTo>
                    <a:pt x="21" y="9"/>
                    <a:pt x="21" y="9"/>
                    <a:pt x="21" y="9"/>
                  </a:cubicBezTo>
                  <a:cubicBezTo>
                    <a:pt x="21" y="13"/>
                    <a:pt x="21" y="13"/>
                    <a:pt x="21" y="13"/>
                  </a:cubicBezTo>
                  <a:cubicBezTo>
                    <a:pt x="12" y="13"/>
                    <a:pt x="12" y="13"/>
                    <a:pt x="12" y="13"/>
                  </a:cubicBezTo>
                  <a:cubicBezTo>
                    <a:pt x="12" y="32"/>
                    <a:pt x="12" y="32"/>
                    <a:pt x="12" y="32"/>
                  </a:cubicBezTo>
                  <a:cubicBezTo>
                    <a:pt x="12" y="38"/>
                    <a:pt x="12" y="38"/>
                    <a:pt x="12" y="39"/>
                  </a:cubicBezTo>
                  <a:cubicBezTo>
                    <a:pt x="13" y="40"/>
                    <a:pt x="14" y="40"/>
                    <a:pt x="15" y="40"/>
                  </a:cubicBezTo>
                  <a:cubicBezTo>
                    <a:pt x="17" y="40"/>
                    <a:pt x="19" y="40"/>
                    <a:pt x="22" y="39"/>
                  </a:cubicBezTo>
                  <a:cubicBezTo>
                    <a:pt x="23" y="43"/>
                    <a:pt x="23" y="43"/>
                    <a:pt x="23" y="43"/>
                  </a:cubicBezTo>
                  <a:cubicBezTo>
                    <a:pt x="19" y="44"/>
                    <a:pt x="16" y="45"/>
                    <a:pt x="13" y="4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3" name="Freeform 30"/>
            <p:cNvSpPr>
              <a:spLocks noEditPoints="1"/>
            </p:cNvSpPr>
            <p:nvPr userDrawn="1"/>
          </p:nvSpPr>
          <p:spPr bwMode="auto">
            <a:xfrm>
              <a:off x="-1249643" y="946852"/>
              <a:ext cx="71437"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5"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4" name="Freeform 31"/>
            <p:cNvSpPr>
              <a:spLocks/>
            </p:cNvSpPr>
            <p:nvPr userDrawn="1"/>
          </p:nvSpPr>
          <p:spPr bwMode="auto">
            <a:xfrm>
              <a:off x="-1148043" y="946852"/>
              <a:ext cx="76200" cy="101600"/>
            </a:xfrm>
            <a:custGeom>
              <a:avLst/>
              <a:gdLst>
                <a:gd name="T0" fmla="*/ 21 w 27"/>
                <a:gd name="T1" fmla="*/ 36 h 36"/>
                <a:gd name="T2" fmla="*/ 21 w 27"/>
                <a:gd name="T3" fmla="*/ 15 h 36"/>
                <a:gd name="T4" fmla="*/ 15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5" y="5"/>
                  </a:cubicBezTo>
                  <a:cubicBezTo>
                    <a:pt x="12"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3"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5" name="Freeform 32"/>
            <p:cNvSpPr>
              <a:spLocks noEditPoints="1"/>
            </p:cNvSpPr>
            <p:nvPr userDrawn="1"/>
          </p:nvSpPr>
          <p:spPr bwMode="auto">
            <a:xfrm>
              <a:off x="-1049618"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19" y="53"/>
                    <a:pt x="15" y="54"/>
                    <a:pt x="12" y="54"/>
                  </a:cubicBezTo>
                  <a:cubicBezTo>
                    <a:pt x="4" y="54"/>
                    <a:pt x="0" y="47"/>
                    <a:pt x="0" y="36"/>
                  </a:cubicBezTo>
                  <a:cubicBezTo>
                    <a:pt x="0" y="25"/>
                    <a:pt x="5" y="17"/>
                    <a:pt x="13" y="17"/>
                  </a:cubicBezTo>
                  <a:cubicBezTo>
                    <a:pt x="17" y="17"/>
                    <a:pt x="20"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8" y="23"/>
                    <a:pt x="17" y="22"/>
                    <a:pt x="14" y="22"/>
                  </a:cubicBezTo>
                  <a:cubicBezTo>
                    <a:pt x="9" y="22"/>
                    <a:pt x="6" y="27"/>
                    <a:pt x="6" y="35"/>
                  </a:cubicBezTo>
                  <a:cubicBezTo>
                    <a:pt x="6" y="45"/>
                    <a:pt x="8"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6" name="Freeform 33"/>
            <p:cNvSpPr>
              <a:spLocks noEditPoints="1"/>
            </p:cNvSpPr>
            <p:nvPr userDrawn="1"/>
          </p:nvSpPr>
          <p:spPr bwMode="auto">
            <a:xfrm>
              <a:off x="-943256" y="946852"/>
              <a:ext cx="69850" cy="104775"/>
            </a:xfrm>
            <a:custGeom>
              <a:avLst/>
              <a:gdLst>
                <a:gd name="T0" fmla="*/ 19 w 25"/>
                <a:gd name="T1" fmla="*/ 36 h 37"/>
                <a:gd name="T2" fmla="*/ 19 w 25"/>
                <a:gd name="T3" fmla="*/ 33 h 37"/>
                <a:gd name="T4" fmla="*/ 9 w 25"/>
                <a:gd name="T5" fmla="*/ 37 h 37"/>
                <a:gd name="T6" fmla="*/ 0 w 25"/>
                <a:gd name="T7" fmla="*/ 26 h 37"/>
                <a:gd name="T8" fmla="*/ 6 w 25"/>
                <a:gd name="T9" fmla="*/ 16 h 37"/>
                <a:gd name="T10" fmla="*/ 19 w 25"/>
                <a:gd name="T11" fmla="*/ 15 h 37"/>
                <a:gd name="T12" fmla="*/ 19 w 25"/>
                <a:gd name="T13" fmla="*/ 14 h 37"/>
                <a:gd name="T14" fmla="*/ 13 w 25"/>
                <a:gd name="T15" fmla="*/ 5 h 37"/>
                <a:gd name="T16" fmla="*/ 2 w 25"/>
                <a:gd name="T17" fmla="*/ 7 h 37"/>
                <a:gd name="T18" fmla="*/ 2 w 25"/>
                <a:gd name="T19" fmla="*/ 3 h 37"/>
                <a:gd name="T20" fmla="*/ 15 w 25"/>
                <a:gd name="T21" fmla="*/ 0 h 37"/>
                <a:gd name="T22" fmla="*/ 23 w 25"/>
                <a:gd name="T23" fmla="*/ 3 h 37"/>
                <a:gd name="T24" fmla="*/ 25 w 25"/>
                <a:gd name="T25" fmla="*/ 14 h 37"/>
                <a:gd name="T26" fmla="*/ 25 w 25"/>
                <a:gd name="T27" fmla="*/ 36 h 37"/>
                <a:gd name="T28" fmla="*/ 19 w 25"/>
                <a:gd name="T29" fmla="*/ 36 h 37"/>
                <a:gd name="T30" fmla="*/ 19 w 25"/>
                <a:gd name="T31" fmla="*/ 19 h 37"/>
                <a:gd name="T32" fmla="*/ 5 w 25"/>
                <a:gd name="T33" fmla="*/ 26 h 37"/>
                <a:gd name="T34" fmla="*/ 10 w 25"/>
                <a:gd name="T35" fmla="*/ 32 h 37"/>
                <a:gd name="T36" fmla="*/ 19 w 25"/>
                <a:gd name="T37" fmla="*/ 30 h 37"/>
                <a:gd name="T38" fmla="*/ 19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19" y="36"/>
                  </a:moveTo>
                  <a:cubicBezTo>
                    <a:pt x="19" y="33"/>
                    <a:pt x="19" y="33"/>
                    <a:pt x="19" y="33"/>
                  </a:cubicBezTo>
                  <a:cubicBezTo>
                    <a:pt x="15" y="36"/>
                    <a:pt x="12" y="37"/>
                    <a:pt x="9" y="37"/>
                  </a:cubicBezTo>
                  <a:cubicBezTo>
                    <a:pt x="4" y="37"/>
                    <a:pt x="0" y="34"/>
                    <a:pt x="0" y="26"/>
                  </a:cubicBezTo>
                  <a:cubicBezTo>
                    <a:pt x="0" y="20"/>
                    <a:pt x="2" y="17"/>
                    <a:pt x="6" y="16"/>
                  </a:cubicBezTo>
                  <a:cubicBezTo>
                    <a:pt x="9" y="15"/>
                    <a:pt x="12" y="15"/>
                    <a:pt x="19" y="15"/>
                  </a:cubicBezTo>
                  <a:cubicBezTo>
                    <a:pt x="19" y="14"/>
                    <a:pt x="19" y="14"/>
                    <a:pt x="19" y="14"/>
                  </a:cubicBezTo>
                  <a:cubicBezTo>
                    <a:pt x="19" y="8"/>
                    <a:pt x="20" y="5"/>
                    <a:pt x="13" y="5"/>
                  </a:cubicBezTo>
                  <a:cubicBezTo>
                    <a:pt x="10" y="5"/>
                    <a:pt x="7" y="6"/>
                    <a:pt x="2" y="7"/>
                  </a:cubicBezTo>
                  <a:cubicBezTo>
                    <a:pt x="2" y="3"/>
                    <a:pt x="2" y="3"/>
                    <a:pt x="2" y="3"/>
                  </a:cubicBezTo>
                  <a:cubicBezTo>
                    <a:pt x="7" y="1"/>
                    <a:pt x="11" y="0"/>
                    <a:pt x="15" y="0"/>
                  </a:cubicBezTo>
                  <a:cubicBezTo>
                    <a:pt x="19" y="0"/>
                    <a:pt x="21" y="1"/>
                    <a:pt x="23" y="3"/>
                  </a:cubicBezTo>
                  <a:cubicBezTo>
                    <a:pt x="24" y="5"/>
                    <a:pt x="25" y="7"/>
                    <a:pt x="25" y="14"/>
                  </a:cubicBezTo>
                  <a:cubicBezTo>
                    <a:pt x="25" y="36"/>
                    <a:pt x="25" y="36"/>
                    <a:pt x="25" y="36"/>
                  </a:cubicBezTo>
                  <a:lnTo>
                    <a:pt x="19" y="36"/>
                  </a:lnTo>
                  <a:close/>
                  <a:moveTo>
                    <a:pt x="19" y="19"/>
                  </a:moveTo>
                  <a:cubicBezTo>
                    <a:pt x="8" y="20"/>
                    <a:pt x="5" y="21"/>
                    <a:pt x="5" y="26"/>
                  </a:cubicBezTo>
                  <a:cubicBezTo>
                    <a:pt x="5" y="30"/>
                    <a:pt x="7" y="32"/>
                    <a:pt x="10" y="32"/>
                  </a:cubicBezTo>
                  <a:cubicBezTo>
                    <a:pt x="13" y="32"/>
                    <a:pt x="19" y="30"/>
                    <a:pt x="19" y="30"/>
                  </a:cubicBezTo>
                  <a:lnTo>
                    <a:pt x="19"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7" name="Freeform 34"/>
            <p:cNvSpPr>
              <a:spLocks/>
            </p:cNvSpPr>
            <p:nvPr userDrawn="1"/>
          </p:nvSpPr>
          <p:spPr bwMode="auto">
            <a:xfrm>
              <a:off x="-844831" y="950027"/>
              <a:ext cx="47625" cy="98425"/>
            </a:xfrm>
            <a:custGeom>
              <a:avLst/>
              <a:gdLst>
                <a:gd name="T0" fmla="*/ 15 w 17"/>
                <a:gd name="T1" fmla="*/ 5 h 35"/>
                <a:gd name="T2" fmla="*/ 6 w 17"/>
                <a:gd name="T3" fmla="*/ 7 h 35"/>
                <a:gd name="T4" fmla="*/ 6 w 17"/>
                <a:gd name="T5" fmla="*/ 35 h 35"/>
                <a:gd name="T6" fmla="*/ 0 w 17"/>
                <a:gd name="T7" fmla="*/ 35 h 35"/>
                <a:gd name="T8" fmla="*/ 0 w 17"/>
                <a:gd name="T9" fmla="*/ 0 h 35"/>
                <a:gd name="T10" fmla="*/ 5 w 17"/>
                <a:gd name="T11" fmla="*/ 0 h 35"/>
                <a:gd name="T12" fmla="*/ 5 w 17"/>
                <a:gd name="T13" fmla="*/ 3 h 35"/>
                <a:gd name="T14" fmla="*/ 15 w 17"/>
                <a:gd name="T15" fmla="*/ 0 h 35"/>
                <a:gd name="T16" fmla="*/ 17 w 17"/>
                <a:gd name="T17" fmla="*/ 0 h 35"/>
                <a:gd name="T18" fmla="*/ 17 w 17"/>
                <a:gd name="T19" fmla="*/ 5 h 35"/>
                <a:gd name="T20" fmla="*/ 15 w 17"/>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2" y="0"/>
                    <a:pt x="15" y="0"/>
                  </a:cubicBezTo>
                  <a:cubicBezTo>
                    <a:pt x="15" y="0"/>
                    <a:pt x="16" y="0"/>
                    <a:pt x="17" y="0"/>
                  </a:cubicBezTo>
                  <a:cubicBezTo>
                    <a:pt x="17" y="5"/>
                    <a:pt x="17" y="5"/>
                    <a:pt x="17" y="5"/>
                  </a:cubicBezTo>
                  <a:cubicBezTo>
                    <a:pt x="16"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8" name="Freeform 35"/>
            <p:cNvSpPr>
              <a:spLocks noEditPoints="1"/>
            </p:cNvSpPr>
            <p:nvPr userDrawn="1"/>
          </p:nvSpPr>
          <p:spPr bwMode="auto">
            <a:xfrm>
              <a:off x="-790856"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20" y="53"/>
                    <a:pt x="15" y="54"/>
                    <a:pt x="12" y="54"/>
                  </a:cubicBezTo>
                  <a:cubicBezTo>
                    <a:pt x="5" y="54"/>
                    <a:pt x="0" y="47"/>
                    <a:pt x="0" y="36"/>
                  </a:cubicBezTo>
                  <a:cubicBezTo>
                    <a:pt x="0" y="25"/>
                    <a:pt x="5" y="17"/>
                    <a:pt x="13" y="17"/>
                  </a:cubicBezTo>
                  <a:cubicBezTo>
                    <a:pt x="17" y="17"/>
                    <a:pt x="21"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9" y="23"/>
                    <a:pt x="17" y="22"/>
                    <a:pt x="14" y="22"/>
                  </a:cubicBezTo>
                  <a:cubicBezTo>
                    <a:pt x="9" y="22"/>
                    <a:pt x="6" y="27"/>
                    <a:pt x="6" y="35"/>
                  </a:cubicBezTo>
                  <a:cubicBezTo>
                    <a:pt x="6" y="45"/>
                    <a:pt x="9"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9" name="Freeform 36"/>
            <p:cNvSpPr>
              <a:spLocks/>
            </p:cNvSpPr>
            <p:nvPr userDrawn="1"/>
          </p:nvSpPr>
          <p:spPr bwMode="auto">
            <a:xfrm>
              <a:off x="-687668" y="946852"/>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7"/>
                    <a:pt x="0" y="35"/>
                  </a:cubicBezTo>
                  <a:cubicBezTo>
                    <a:pt x="1" y="31"/>
                    <a:pt x="1" y="31"/>
                    <a:pt x="1" y="31"/>
                  </a:cubicBezTo>
                  <a:cubicBezTo>
                    <a:pt x="5" y="32"/>
                    <a:pt x="7" y="32"/>
                    <a:pt x="9" y="32"/>
                  </a:cubicBezTo>
                  <a:cubicBezTo>
                    <a:pt x="14" y="32"/>
                    <a:pt x="17" y="30"/>
                    <a:pt x="17" y="27"/>
                  </a:cubicBezTo>
                  <a:cubicBezTo>
                    <a:pt x="17" y="24"/>
                    <a:pt x="16" y="22"/>
                    <a:pt x="11" y="21"/>
                  </a:cubicBezTo>
                  <a:cubicBezTo>
                    <a:pt x="5" y="19"/>
                    <a:pt x="0" y="17"/>
                    <a:pt x="0" y="11"/>
                  </a:cubicBezTo>
                  <a:cubicBezTo>
                    <a:pt x="0" y="4"/>
                    <a:pt x="5" y="0"/>
                    <a:pt x="12" y="0"/>
                  </a:cubicBezTo>
                  <a:cubicBezTo>
                    <a:pt x="14" y="0"/>
                    <a:pt x="18"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0" name="Freeform 37"/>
            <p:cNvSpPr>
              <a:spLocks noEditPoints="1"/>
            </p:cNvSpPr>
            <p:nvPr userDrawn="1"/>
          </p:nvSpPr>
          <p:spPr bwMode="auto">
            <a:xfrm>
              <a:off x="-1975131" y="1118302"/>
              <a:ext cx="19050" cy="141288"/>
            </a:xfrm>
            <a:custGeom>
              <a:avLst/>
              <a:gdLst>
                <a:gd name="T0" fmla="*/ 4 w 7"/>
                <a:gd name="T1" fmla="*/ 7 h 50"/>
                <a:gd name="T2" fmla="*/ 0 w 7"/>
                <a:gd name="T3" fmla="*/ 3 h 50"/>
                <a:gd name="T4" fmla="*/ 4 w 7"/>
                <a:gd name="T5" fmla="*/ 0 h 50"/>
                <a:gd name="T6" fmla="*/ 7 w 7"/>
                <a:gd name="T7" fmla="*/ 3 h 50"/>
                <a:gd name="T8" fmla="*/ 4 w 7"/>
                <a:gd name="T9" fmla="*/ 7 h 50"/>
                <a:gd name="T10" fmla="*/ 1 w 7"/>
                <a:gd name="T11" fmla="*/ 15 h 50"/>
                <a:gd name="T12" fmla="*/ 7 w 7"/>
                <a:gd name="T13" fmla="*/ 15 h 50"/>
                <a:gd name="T14" fmla="*/ 7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4" y="7"/>
                  </a:moveTo>
                  <a:cubicBezTo>
                    <a:pt x="2" y="7"/>
                    <a:pt x="0" y="6"/>
                    <a:pt x="0" y="3"/>
                  </a:cubicBezTo>
                  <a:cubicBezTo>
                    <a:pt x="0" y="2"/>
                    <a:pt x="2" y="0"/>
                    <a:pt x="4" y="0"/>
                  </a:cubicBezTo>
                  <a:cubicBezTo>
                    <a:pt x="6" y="0"/>
                    <a:pt x="7" y="1"/>
                    <a:pt x="7" y="3"/>
                  </a:cubicBezTo>
                  <a:cubicBezTo>
                    <a:pt x="7"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1" name="Freeform 38"/>
            <p:cNvSpPr>
              <a:spLocks/>
            </p:cNvSpPr>
            <p:nvPr userDrawn="1"/>
          </p:nvSpPr>
          <p:spPr bwMode="auto">
            <a:xfrm>
              <a:off x="-1927506" y="1157989"/>
              <a:ext cx="122237" cy="101600"/>
            </a:xfrm>
            <a:custGeom>
              <a:avLst/>
              <a:gdLst>
                <a:gd name="T0" fmla="*/ 39 w 44"/>
                <a:gd name="T1" fmla="*/ 36 h 36"/>
                <a:gd name="T2" fmla="*/ 39 w 44"/>
                <a:gd name="T3" fmla="*/ 14 h 36"/>
                <a:gd name="T4" fmla="*/ 34 w 44"/>
                <a:gd name="T5" fmla="*/ 5 h 36"/>
                <a:gd name="T6" fmla="*/ 25 w 44"/>
                <a:gd name="T7" fmla="*/ 7 h 36"/>
                <a:gd name="T8" fmla="*/ 25 w 44"/>
                <a:gd name="T9" fmla="*/ 13 h 36"/>
                <a:gd name="T10" fmla="*/ 25 w 44"/>
                <a:gd name="T11" fmla="*/ 36 h 36"/>
                <a:gd name="T12" fmla="*/ 19 w 44"/>
                <a:gd name="T13" fmla="*/ 36 h 36"/>
                <a:gd name="T14" fmla="*/ 19 w 44"/>
                <a:gd name="T15" fmla="*/ 14 h 36"/>
                <a:gd name="T16" fmla="*/ 14 w 44"/>
                <a:gd name="T17" fmla="*/ 5 h 36"/>
                <a:gd name="T18" fmla="*/ 6 w 44"/>
                <a:gd name="T19" fmla="*/ 7 h 36"/>
                <a:gd name="T20" fmla="*/ 6 w 44"/>
                <a:gd name="T21" fmla="*/ 36 h 36"/>
                <a:gd name="T22" fmla="*/ 0 w 44"/>
                <a:gd name="T23" fmla="*/ 36 h 36"/>
                <a:gd name="T24" fmla="*/ 0 w 44"/>
                <a:gd name="T25" fmla="*/ 1 h 36"/>
                <a:gd name="T26" fmla="*/ 6 w 44"/>
                <a:gd name="T27" fmla="*/ 1 h 36"/>
                <a:gd name="T28" fmla="*/ 6 w 44"/>
                <a:gd name="T29" fmla="*/ 4 h 36"/>
                <a:gd name="T30" fmla="*/ 17 w 44"/>
                <a:gd name="T31" fmla="*/ 0 h 36"/>
                <a:gd name="T32" fmla="*/ 24 w 44"/>
                <a:gd name="T33" fmla="*/ 4 h 36"/>
                <a:gd name="T34" fmla="*/ 36 w 44"/>
                <a:gd name="T35" fmla="*/ 0 h 36"/>
                <a:gd name="T36" fmla="*/ 44 w 44"/>
                <a:gd name="T37" fmla="*/ 13 h 36"/>
                <a:gd name="T38" fmla="*/ 44 w 44"/>
                <a:gd name="T39" fmla="*/ 36 h 36"/>
                <a:gd name="T40" fmla="*/ 39 w 44"/>
                <a:gd name="T41"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 h="36">
                  <a:moveTo>
                    <a:pt x="39" y="36"/>
                  </a:moveTo>
                  <a:cubicBezTo>
                    <a:pt x="39" y="14"/>
                    <a:pt x="39" y="14"/>
                    <a:pt x="39" y="14"/>
                  </a:cubicBezTo>
                  <a:cubicBezTo>
                    <a:pt x="39" y="9"/>
                    <a:pt x="39" y="5"/>
                    <a:pt x="34" y="5"/>
                  </a:cubicBezTo>
                  <a:cubicBezTo>
                    <a:pt x="31" y="5"/>
                    <a:pt x="30" y="5"/>
                    <a:pt x="25" y="7"/>
                  </a:cubicBezTo>
                  <a:cubicBezTo>
                    <a:pt x="25" y="9"/>
                    <a:pt x="25" y="11"/>
                    <a:pt x="25" y="13"/>
                  </a:cubicBezTo>
                  <a:cubicBezTo>
                    <a:pt x="25" y="36"/>
                    <a:pt x="25" y="36"/>
                    <a:pt x="25" y="36"/>
                  </a:cubicBezTo>
                  <a:cubicBezTo>
                    <a:pt x="19" y="36"/>
                    <a:pt x="19" y="36"/>
                    <a:pt x="19" y="36"/>
                  </a:cubicBezTo>
                  <a:cubicBezTo>
                    <a:pt x="19" y="14"/>
                    <a:pt x="19" y="14"/>
                    <a:pt x="19" y="14"/>
                  </a:cubicBezTo>
                  <a:cubicBezTo>
                    <a:pt x="19" y="9"/>
                    <a:pt x="20" y="5"/>
                    <a:pt x="14" y="5"/>
                  </a:cubicBezTo>
                  <a:cubicBezTo>
                    <a:pt x="12" y="5"/>
                    <a:pt x="11" y="5"/>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4" y="0"/>
                    <a:pt x="17" y="0"/>
                  </a:cubicBezTo>
                  <a:cubicBezTo>
                    <a:pt x="20" y="0"/>
                    <a:pt x="23" y="1"/>
                    <a:pt x="24" y="4"/>
                  </a:cubicBezTo>
                  <a:cubicBezTo>
                    <a:pt x="27" y="3"/>
                    <a:pt x="32" y="0"/>
                    <a:pt x="36" y="0"/>
                  </a:cubicBezTo>
                  <a:cubicBezTo>
                    <a:pt x="44" y="0"/>
                    <a:pt x="44" y="6"/>
                    <a:pt x="44" y="13"/>
                  </a:cubicBezTo>
                  <a:cubicBezTo>
                    <a:pt x="44" y="36"/>
                    <a:pt x="44" y="36"/>
                    <a:pt x="44" y="36"/>
                  </a:cubicBezTo>
                  <a:lnTo>
                    <a:pt x="39"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2" name="Freeform 39"/>
            <p:cNvSpPr>
              <a:spLocks noEditPoints="1"/>
            </p:cNvSpPr>
            <p:nvPr userDrawn="1"/>
          </p:nvSpPr>
          <p:spPr bwMode="auto">
            <a:xfrm>
              <a:off x="-1776693" y="1157989"/>
              <a:ext cx="84137" cy="142875"/>
            </a:xfrm>
            <a:custGeom>
              <a:avLst/>
              <a:gdLst>
                <a:gd name="T0" fmla="*/ 17 w 30"/>
                <a:gd name="T1" fmla="*/ 37 h 51"/>
                <a:gd name="T2" fmla="*/ 6 w 30"/>
                <a:gd name="T3" fmla="*/ 33 h 51"/>
                <a:gd name="T4" fmla="*/ 6 w 30"/>
                <a:gd name="T5" fmla="*/ 51 h 51"/>
                <a:gd name="T6" fmla="*/ 0 w 30"/>
                <a:gd name="T7" fmla="*/ 51 h 51"/>
                <a:gd name="T8" fmla="*/ 0 w 30"/>
                <a:gd name="T9" fmla="*/ 1 h 51"/>
                <a:gd name="T10" fmla="*/ 6 w 30"/>
                <a:gd name="T11" fmla="*/ 1 h 51"/>
                <a:gd name="T12" fmla="*/ 6 w 30"/>
                <a:gd name="T13" fmla="*/ 4 h 51"/>
                <a:gd name="T14" fmla="*/ 18 w 30"/>
                <a:gd name="T15" fmla="*/ 0 h 51"/>
                <a:gd name="T16" fmla="*/ 30 w 30"/>
                <a:gd name="T17" fmla="*/ 18 h 51"/>
                <a:gd name="T18" fmla="*/ 17 w 30"/>
                <a:gd name="T19" fmla="*/ 37 h 51"/>
                <a:gd name="T20" fmla="*/ 16 w 30"/>
                <a:gd name="T21" fmla="*/ 5 h 51"/>
                <a:gd name="T22" fmla="*/ 6 w 30"/>
                <a:gd name="T23" fmla="*/ 7 h 51"/>
                <a:gd name="T24" fmla="*/ 6 w 30"/>
                <a:gd name="T25" fmla="*/ 29 h 51"/>
                <a:gd name="T26" fmla="*/ 15 w 30"/>
                <a:gd name="T27" fmla="*/ 32 h 51"/>
                <a:gd name="T28" fmla="*/ 24 w 30"/>
                <a:gd name="T29" fmla="*/ 19 h 51"/>
                <a:gd name="T30" fmla="*/ 16 w 30"/>
                <a:gd name="T31" fmla="*/ 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 h="51">
                  <a:moveTo>
                    <a:pt x="17" y="37"/>
                  </a:moveTo>
                  <a:cubicBezTo>
                    <a:pt x="13" y="37"/>
                    <a:pt x="9" y="35"/>
                    <a:pt x="6" y="33"/>
                  </a:cubicBezTo>
                  <a:cubicBezTo>
                    <a:pt x="6" y="51"/>
                    <a:pt x="6" y="51"/>
                    <a:pt x="6" y="51"/>
                  </a:cubicBezTo>
                  <a:cubicBezTo>
                    <a:pt x="0" y="51"/>
                    <a:pt x="0" y="51"/>
                    <a:pt x="0" y="51"/>
                  </a:cubicBezTo>
                  <a:cubicBezTo>
                    <a:pt x="0" y="1"/>
                    <a:pt x="0" y="1"/>
                    <a:pt x="0" y="1"/>
                  </a:cubicBezTo>
                  <a:cubicBezTo>
                    <a:pt x="6" y="1"/>
                    <a:pt x="6" y="1"/>
                    <a:pt x="6" y="1"/>
                  </a:cubicBezTo>
                  <a:cubicBezTo>
                    <a:pt x="6" y="4"/>
                    <a:pt x="6" y="4"/>
                    <a:pt x="6" y="4"/>
                  </a:cubicBezTo>
                  <a:cubicBezTo>
                    <a:pt x="10" y="1"/>
                    <a:pt x="14" y="0"/>
                    <a:pt x="18" y="0"/>
                  </a:cubicBezTo>
                  <a:cubicBezTo>
                    <a:pt x="25" y="0"/>
                    <a:pt x="30" y="7"/>
                    <a:pt x="30" y="18"/>
                  </a:cubicBezTo>
                  <a:cubicBezTo>
                    <a:pt x="30" y="29"/>
                    <a:pt x="24" y="37"/>
                    <a:pt x="17" y="37"/>
                  </a:cubicBezTo>
                  <a:moveTo>
                    <a:pt x="16" y="5"/>
                  </a:moveTo>
                  <a:cubicBezTo>
                    <a:pt x="13" y="5"/>
                    <a:pt x="11" y="6"/>
                    <a:pt x="6" y="7"/>
                  </a:cubicBezTo>
                  <a:cubicBezTo>
                    <a:pt x="6" y="29"/>
                    <a:pt x="6" y="29"/>
                    <a:pt x="6" y="29"/>
                  </a:cubicBezTo>
                  <a:cubicBezTo>
                    <a:pt x="11" y="31"/>
                    <a:pt x="13" y="32"/>
                    <a:pt x="15" y="32"/>
                  </a:cubicBezTo>
                  <a:cubicBezTo>
                    <a:pt x="21" y="32"/>
                    <a:pt x="24" y="27"/>
                    <a:pt x="24" y="19"/>
                  </a:cubicBezTo>
                  <a:cubicBezTo>
                    <a:pt x="24" y="9"/>
                    <a:pt x="21"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3" name="Freeform 40"/>
            <p:cNvSpPr>
              <a:spLocks/>
            </p:cNvSpPr>
            <p:nvPr userDrawn="1"/>
          </p:nvSpPr>
          <p:spPr bwMode="auto">
            <a:xfrm>
              <a:off x="-1670331" y="1157989"/>
              <a:ext cx="46037" cy="101600"/>
            </a:xfrm>
            <a:custGeom>
              <a:avLst/>
              <a:gdLst>
                <a:gd name="T0" fmla="*/ 15 w 16"/>
                <a:gd name="T1" fmla="*/ 5 h 36"/>
                <a:gd name="T2" fmla="*/ 6 w 16"/>
                <a:gd name="T3" fmla="*/ 8 h 36"/>
                <a:gd name="T4" fmla="*/ 6 w 16"/>
                <a:gd name="T5" fmla="*/ 36 h 36"/>
                <a:gd name="T6" fmla="*/ 0 w 16"/>
                <a:gd name="T7" fmla="*/ 36 h 36"/>
                <a:gd name="T8" fmla="*/ 0 w 16"/>
                <a:gd name="T9" fmla="*/ 1 h 36"/>
                <a:gd name="T10" fmla="*/ 5 w 16"/>
                <a:gd name="T11" fmla="*/ 1 h 36"/>
                <a:gd name="T12" fmla="*/ 5 w 16"/>
                <a:gd name="T13" fmla="*/ 4 h 36"/>
                <a:gd name="T14" fmla="*/ 15 w 16"/>
                <a:gd name="T15" fmla="*/ 0 h 36"/>
                <a:gd name="T16" fmla="*/ 16 w 16"/>
                <a:gd name="T17" fmla="*/ 0 h 36"/>
                <a:gd name="T18" fmla="*/ 16 w 16"/>
                <a:gd name="T19" fmla="*/ 6 h 36"/>
                <a:gd name="T20" fmla="*/ 15 w 16"/>
                <a:gd name="T21" fmla="*/ 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6">
                  <a:moveTo>
                    <a:pt x="15" y="5"/>
                  </a:moveTo>
                  <a:cubicBezTo>
                    <a:pt x="12" y="5"/>
                    <a:pt x="9" y="6"/>
                    <a:pt x="6" y="8"/>
                  </a:cubicBezTo>
                  <a:cubicBezTo>
                    <a:pt x="6" y="36"/>
                    <a:pt x="6" y="36"/>
                    <a:pt x="6" y="36"/>
                  </a:cubicBezTo>
                  <a:cubicBezTo>
                    <a:pt x="0" y="36"/>
                    <a:pt x="0" y="36"/>
                    <a:pt x="0" y="36"/>
                  </a:cubicBezTo>
                  <a:cubicBezTo>
                    <a:pt x="0" y="1"/>
                    <a:pt x="0" y="1"/>
                    <a:pt x="0" y="1"/>
                  </a:cubicBezTo>
                  <a:cubicBezTo>
                    <a:pt x="5" y="1"/>
                    <a:pt x="5" y="1"/>
                    <a:pt x="5" y="1"/>
                  </a:cubicBezTo>
                  <a:cubicBezTo>
                    <a:pt x="5" y="4"/>
                    <a:pt x="5" y="4"/>
                    <a:pt x="5" y="4"/>
                  </a:cubicBezTo>
                  <a:cubicBezTo>
                    <a:pt x="9" y="1"/>
                    <a:pt x="11" y="0"/>
                    <a:pt x="15" y="0"/>
                  </a:cubicBezTo>
                  <a:cubicBezTo>
                    <a:pt x="15" y="0"/>
                    <a:pt x="16" y="0"/>
                    <a:pt x="16" y="0"/>
                  </a:cubicBezTo>
                  <a:cubicBezTo>
                    <a:pt x="16" y="6"/>
                    <a:pt x="16" y="6"/>
                    <a:pt x="16" y="6"/>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4" name="Freeform 41"/>
            <p:cNvSpPr>
              <a:spLocks noEditPoints="1"/>
            </p:cNvSpPr>
            <p:nvPr userDrawn="1"/>
          </p:nvSpPr>
          <p:spPr bwMode="auto">
            <a:xfrm>
              <a:off x="-1616356" y="1157989"/>
              <a:ext cx="87312" cy="104775"/>
            </a:xfrm>
            <a:custGeom>
              <a:avLst/>
              <a:gdLst>
                <a:gd name="T0" fmla="*/ 16 w 31"/>
                <a:gd name="T1" fmla="*/ 37 h 37"/>
                <a:gd name="T2" fmla="*/ 0 w 31"/>
                <a:gd name="T3" fmla="*/ 18 h 37"/>
                <a:gd name="T4" fmla="*/ 16 w 31"/>
                <a:gd name="T5" fmla="*/ 0 h 37"/>
                <a:gd name="T6" fmla="*/ 31 w 31"/>
                <a:gd name="T7" fmla="*/ 18 h 37"/>
                <a:gd name="T8" fmla="*/ 16 w 31"/>
                <a:gd name="T9" fmla="*/ 37 h 37"/>
                <a:gd name="T10" fmla="*/ 16 w 31"/>
                <a:gd name="T11" fmla="*/ 5 h 37"/>
                <a:gd name="T12" fmla="*/ 6 w 31"/>
                <a:gd name="T13" fmla="*/ 18 h 37"/>
                <a:gd name="T14" fmla="*/ 16 w 31"/>
                <a:gd name="T15" fmla="*/ 32 h 37"/>
                <a:gd name="T16" fmla="*/ 25 w 31"/>
                <a:gd name="T17" fmla="*/ 18 h 37"/>
                <a:gd name="T18" fmla="*/ 16 w 31"/>
                <a:gd name="T19"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7">
                  <a:moveTo>
                    <a:pt x="16" y="37"/>
                  </a:moveTo>
                  <a:cubicBezTo>
                    <a:pt x="6" y="37"/>
                    <a:pt x="0" y="30"/>
                    <a:pt x="0" y="18"/>
                  </a:cubicBezTo>
                  <a:cubicBezTo>
                    <a:pt x="0" y="7"/>
                    <a:pt x="6" y="0"/>
                    <a:pt x="16" y="0"/>
                  </a:cubicBezTo>
                  <a:cubicBezTo>
                    <a:pt x="26" y="0"/>
                    <a:pt x="31" y="6"/>
                    <a:pt x="31" y="18"/>
                  </a:cubicBezTo>
                  <a:cubicBezTo>
                    <a:pt x="31" y="30"/>
                    <a:pt x="26" y="37"/>
                    <a:pt x="16" y="37"/>
                  </a:cubicBezTo>
                  <a:moveTo>
                    <a:pt x="16" y="5"/>
                  </a:moveTo>
                  <a:cubicBezTo>
                    <a:pt x="9" y="5"/>
                    <a:pt x="6" y="9"/>
                    <a:pt x="6" y="18"/>
                  </a:cubicBezTo>
                  <a:cubicBezTo>
                    <a:pt x="6" y="28"/>
                    <a:pt x="9" y="32"/>
                    <a:pt x="16" y="32"/>
                  </a:cubicBezTo>
                  <a:cubicBezTo>
                    <a:pt x="22" y="32"/>
                    <a:pt x="25" y="28"/>
                    <a:pt x="25" y="18"/>
                  </a:cubicBezTo>
                  <a:cubicBezTo>
                    <a:pt x="25" y="9"/>
                    <a:pt x="23"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5" name="Freeform 42"/>
            <p:cNvSpPr>
              <a:spLocks/>
            </p:cNvSpPr>
            <p:nvPr userDrawn="1"/>
          </p:nvSpPr>
          <p:spPr bwMode="auto">
            <a:xfrm>
              <a:off x="-1517931" y="1161164"/>
              <a:ext cx="87312" cy="98425"/>
            </a:xfrm>
            <a:custGeom>
              <a:avLst/>
              <a:gdLst>
                <a:gd name="T0" fmla="*/ 33 w 55"/>
                <a:gd name="T1" fmla="*/ 62 h 62"/>
                <a:gd name="T2" fmla="*/ 21 w 55"/>
                <a:gd name="T3" fmla="*/ 62 h 62"/>
                <a:gd name="T4" fmla="*/ 0 w 55"/>
                <a:gd name="T5" fmla="*/ 0 h 62"/>
                <a:gd name="T6" fmla="*/ 10 w 55"/>
                <a:gd name="T7" fmla="*/ 0 h 62"/>
                <a:gd name="T8" fmla="*/ 28 w 55"/>
                <a:gd name="T9" fmla="*/ 53 h 62"/>
                <a:gd name="T10" fmla="*/ 46 w 55"/>
                <a:gd name="T11" fmla="*/ 0 h 62"/>
                <a:gd name="T12" fmla="*/ 55 w 55"/>
                <a:gd name="T13" fmla="*/ 0 h 62"/>
                <a:gd name="T14" fmla="*/ 33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3" y="62"/>
                  </a:moveTo>
                  <a:lnTo>
                    <a:pt x="21" y="62"/>
                  </a:lnTo>
                  <a:lnTo>
                    <a:pt x="0" y="0"/>
                  </a:lnTo>
                  <a:lnTo>
                    <a:pt x="10" y="0"/>
                  </a:lnTo>
                  <a:lnTo>
                    <a:pt x="28" y="53"/>
                  </a:lnTo>
                  <a:lnTo>
                    <a:pt x="46" y="0"/>
                  </a:lnTo>
                  <a:lnTo>
                    <a:pt x="55" y="0"/>
                  </a:lnTo>
                  <a:lnTo>
                    <a:pt x="33"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6" name="Freeform 43"/>
            <p:cNvSpPr>
              <a:spLocks noEditPoints="1"/>
            </p:cNvSpPr>
            <p:nvPr userDrawn="1"/>
          </p:nvSpPr>
          <p:spPr bwMode="auto">
            <a:xfrm>
              <a:off x="-1417918" y="1118302"/>
              <a:ext cx="23812" cy="141288"/>
            </a:xfrm>
            <a:custGeom>
              <a:avLst/>
              <a:gdLst>
                <a:gd name="T0" fmla="*/ 4 w 8"/>
                <a:gd name="T1" fmla="*/ 7 h 50"/>
                <a:gd name="T2" fmla="*/ 0 w 8"/>
                <a:gd name="T3" fmla="*/ 3 h 50"/>
                <a:gd name="T4" fmla="*/ 4 w 8"/>
                <a:gd name="T5" fmla="*/ 0 h 50"/>
                <a:gd name="T6" fmla="*/ 8 w 8"/>
                <a:gd name="T7" fmla="*/ 3 h 50"/>
                <a:gd name="T8" fmla="*/ 4 w 8"/>
                <a:gd name="T9" fmla="*/ 7 h 50"/>
                <a:gd name="T10" fmla="*/ 1 w 8"/>
                <a:gd name="T11" fmla="*/ 15 h 50"/>
                <a:gd name="T12" fmla="*/ 7 w 8"/>
                <a:gd name="T13" fmla="*/ 15 h 50"/>
                <a:gd name="T14" fmla="*/ 7 w 8"/>
                <a:gd name="T15" fmla="*/ 50 h 50"/>
                <a:gd name="T16" fmla="*/ 1 w 8"/>
                <a:gd name="T17" fmla="*/ 50 h 50"/>
                <a:gd name="T18" fmla="*/ 1 w 8"/>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50">
                  <a:moveTo>
                    <a:pt x="4" y="7"/>
                  </a:moveTo>
                  <a:cubicBezTo>
                    <a:pt x="2" y="7"/>
                    <a:pt x="0" y="6"/>
                    <a:pt x="0" y="3"/>
                  </a:cubicBezTo>
                  <a:cubicBezTo>
                    <a:pt x="0" y="2"/>
                    <a:pt x="2" y="0"/>
                    <a:pt x="4" y="0"/>
                  </a:cubicBezTo>
                  <a:cubicBezTo>
                    <a:pt x="6" y="0"/>
                    <a:pt x="8" y="1"/>
                    <a:pt x="8" y="3"/>
                  </a:cubicBezTo>
                  <a:cubicBezTo>
                    <a:pt x="8"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7" name="Freeform 44"/>
            <p:cNvSpPr>
              <a:spLocks/>
            </p:cNvSpPr>
            <p:nvPr userDrawn="1"/>
          </p:nvSpPr>
          <p:spPr bwMode="auto">
            <a:xfrm>
              <a:off x="-1370293" y="1157989"/>
              <a:ext cx="79375" cy="101600"/>
            </a:xfrm>
            <a:custGeom>
              <a:avLst/>
              <a:gdLst>
                <a:gd name="T0" fmla="*/ 22 w 28"/>
                <a:gd name="T1" fmla="*/ 36 h 36"/>
                <a:gd name="T2" fmla="*/ 22 w 28"/>
                <a:gd name="T3" fmla="*/ 14 h 36"/>
                <a:gd name="T4" fmla="*/ 16 w 28"/>
                <a:gd name="T5" fmla="*/ 5 h 36"/>
                <a:gd name="T6" fmla="*/ 6 w 28"/>
                <a:gd name="T7" fmla="*/ 7 h 36"/>
                <a:gd name="T8" fmla="*/ 6 w 28"/>
                <a:gd name="T9" fmla="*/ 36 h 36"/>
                <a:gd name="T10" fmla="*/ 0 w 28"/>
                <a:gd name="T11" fmla="*/ 36 h 36"/>
                <a:gd name="T12" fmla="*/ 0 w 28"/>
                <a:gd name="T13" fmla="*/ 1 h 36"/>
                <a:gd name="T14" fmla="*/ 6 w 28"/>
                <a:gd name="T15" fmla="*/ 1 h 36"/>
                <a:gd name="T16" fmla="*/ 6 w 28"/>
                <a:gd name="T17" fmla="*/ 4 h 36"/>
                <a:gd name="T18" fmla="*/ 18 w 28"/>
                <a:gd name="T19" fmla="*/ 0 h 36"/>
                <a:gd name="T20" fmla="*/ 26 w 28"/>
                <a:gd name="T21" fmla="*/ 3 h 36"/>
                <a:gd name="T22" fmla="*/ 28 w 28"/>
                <a:gd name="T23" fmla="*/ 13 h 36"/>
                <a:gd name="T24" fmla="*/ 28 w 28"/>
                <a:gd name="T25" fmla="*/ 36 h 36"/>
                <a:gd name="T26" fmla="*/ 22 w 28"/>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6">
                  <a:moveTo>
                    <a:pt x="22" y="36"/>
                  </a:moveTo>
                  <a:cubicBezTo>
                    <a:pt x="22" y="14"/>
                    <a:pt x="22" y="14"/>
                    <a:pt x="22" y="14"/>
                  </a:cubicBezTo>
                  <a:cubicBezTo>
                    <a:pt x="22" y="9"/>
                    <a:pt x="22" y="5"/>
                    <a:pt x="16" y="5"/>
                  </a:cubicBezTo>
                  <a:cubicBezTo>
                    <a:pt x="13" y="5"/>
                    <a:pt x="10" y="6"/>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5" y="0"/>
                    <a:pt x="18" y="0"/>
                  </a:cubicBezTo>
                  <a:cubicBezTo>
                    <a:pt x="22" y="0"/>
                    <a:pt x="24" y="1"/>
                    <a:pt x="26" y="3"/>
                  </a:cubicBezTo>
                  <a:cubicBezTo>
                    <a:pt x="27" y="5"/>
                    <a:pt x="28" y="7"/>
                    <a:pt x="28" y="13"/>
                  </a:cubicBezTo>
                  <a:cubicBezTo>
                    <a:pt x="28" y="36"/>
                    <a:pt x="28" y="36"/>
                    <a:pt x="28" y="36"/>
                  </a:cubicBezTo>
                  <a:lnTo>
                    <a:pt x="2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8" name="Freeform 45"/>
            <p:cNvSpPr>
              <a:spLocks noEditPoints="1"/>
            </p:cNvSpPr>
            <p:nvPr userDrawn="1"/>
          </p:nvSpPr>
          <p:spPr bwMode="auto">
            <a:xfrm>
              <a:off x="-1268693" y="1157989"/>
              <a:ext cx="80962" cy="146050"/>
            </a:xfrm>
            <a:custGeom>
              <a:avLst/>
              <a:gdLst>
                <a:gd name="T0" fmla="*/ 25 w 29"/>
                <a:gd name="T1" fmla="*/ 49 h 52"/>
                <a:gd name="T2" fmla="*/ 15 w 29"/>
                <a:gd name="T3" fmla="*/ 52 h 52"/>
                <a:gd name="T4" fmla="*/ 2 w 29"/>
                <a:gd name="T5" fmla="*/ 50 h 52"/>
                <a:gd name="T6" fmla="*/ 3 w 29"/>
                <a:gd name="T7" fmla="*/ 46 h 52"/>
                <a:gd name="T8" fmla="*/ 12 w 29"/>
                <a:gd name="T9" fmla="*/ 47 h 52"/>
                <a:gd name="T10" fmla="*/ 22 w 29"/>
                <a:gd name="T11" fmla="*/ 43 h 52"/>
                <a:gd name="T12" fmla="*/ 23 w 29"/>
                <a:gd name="T13" fmla="*/ 34 h 52"/>
                <a:gd name="T14" fmla="*/ 23 w 29"/>
                <a:gd name="T15" fmla="*/ 32 h 52"/>
                <a:gd name="T16" fmla="*/ 12 w 29"/>
                <a:gd name="T17" fmla="*/ 36 h 52"/>
                <a:gd name="T18" fmla="*/ 0 w 29"/>
                <a:gd name="T19" fmla="*/ 18 h 52"/>
                <a:gd name="T20" fmla="*/ 13 w 29"/>
                <a:gd name="T21" fmla="*/ 0 h 52"/>
                <a:gd name="T22" fmla="*/ 23 w 29"/>
                <a:gd name="T23" fmla="*/ 4 h 52"/>
                <a:gd name="T24" fmla="*/ 23 w 29"/>
                <a:gd name="T25" fmla="*/ 1 h 52"/>
                <a:gd name="T26" fmla="*/ 29 w 29"/>
                <a:gd name="T27" fmla="*/ 1 h 52"/>
                <a:gd name="T28" fmla="*/ 29 w 29"/>
                <a:gd name="T29" fmla="*/ 34 h 52"/>
                <a:gd name="T30" fmla="*/ 25 w 29"/>
                <a:gd name="T31" fmla="*/ 49 h 52"/>
                <a:gd name="T32" fmla="*/ 23 w 29"/>
                <a:gd name="T33" fmla="*/ 7 h 52"/>
                <a:gd name="T34" fmla="*/ 14 w 29"/>
                <a:gd name="T35" fmla="*/ 5 h 52"/>
                <a:gd name="T36" fmla="*/ 6 w 29"/>
                <a:gd name="T37" fmla="*/ 18 h 52"/>
                <a:gd name="T38" fmla="*/ 14 w 29"/>
                <a:gd name="T39" fmla="*/ 31 h 52"/>
                <a:gd name="T40" fmla="*/ 23 w 29"/>
                <a:gd name="T41" fmla="*/ 29 h 52"/>
                <a:gd name="T42" fmla="*/ 23 w 29"/>
                <a:gd name="T43" fmla="*/ 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8" y="51"/>
                    <a:pt x="2" y="50"/>
                  </a:cubicBezTo>
                  <a:cubicBezTo>
                    <a:pt x="3" y="46"/>
                    <a:pt x="3" y="46"/>
                    <a:pt x="3" y="46"/>
                  </a:cubicBezTo>
                  <a:cubicBezTo>
                    <a:pt x="7" y="47"/>
                    <a:pt x="10" y="47"/>
                    <a:pt x="12" y="47"/>
                  </a:cubicBezTo>
                  <a:cubicBezTo>
                    <a:pt x="17" y="47"/>
                    <a:pt x="21" y="46"/>
                    <a:pt x="22" y="43"/>
                  </a:cubicBezTo>
                  <a:cubicBezTo>
                    <a:pt x="23" y="42"/>
                    <a:pt x="23" y="40"/>
                    <a:pt x="23" y="34"/>
                  </a:cubicBezTo>
                  <a:cubicBezTo>
                    <a:pt x="23" y="32"/>
                    <a:pt x="23" y="32"/>
                    <a:pt x="23" y="32"/>
                  </a:cubicBezTo>
                  <a:cubicBezTo>
                    <a:pt x="19" y="35"/>
                    <a:pt x="15" y="36"/>
                    <a:pt x="12" y="36"/>
                  </a:cubicBezTo>
                  <a:cubicBezTo>
                    <a:pt x="4" y="36"/>
                    <a:pt x="0" y="29"/>
                    <a:pt x="0" y="18"/>
                  </a:cubicBezTo>
                  <a:cubicBezTo>
                    <a:pt x="0" y="7"/>
                    <a:pt x="5" y="0"/>
                    <a:pt x="13" y="0"/>
                  </a:cubicBezTo>
                  <a:cubicBezTo>
                    <a:pt x="16" y="0"/>
                    <a:pt x="20" y="2"/>
                    <a:pt x="23" y="4"/>
                  </a:cubicBezTo>
                  <a:cubicBezTo>
                    <a:pt x="23" y="1"/>
                    <a:pt x="23" y="1"/>
                    <a:pt x="23" y="1"/>
                  </a:cubicBezTo>
                  <a:cubicBezTo>
                    <a:pt x="29" y="1"/>
                    <a:pt x="29" y="1"/>
                    <a:pt x="29" y="1"/>
                  </a:cubicBezTo>
                  <a:cubicBezTo>
                    <a:pt x="29" y="34"/>
                    <a:pt x="29" y="34"/>
                    <a:pt x="29" y="34"/>
                  </a:cubicBezTo>
                  <a:cubicBezTo>
                    <a:pt x="29" y="43"/>
                    <a:pt x="28" y="46"/>
                    <a:pt x="25" y="49"/>
                  </a:cubicBezTo>
                  <a:moveTo>
                    <a:pt x="23" y="7"/>
                  </a:moveTo>
                  <a:cubicBezTo>
                    <a:pt x="18" y="5"/>
                    <a:pt x="17" y="5"/>
                    <a:pt x="14" y="5"/>
                  </a:cubicBezTo>
                  <a:cubicBezTo>
                    <a:pt x="9" y="5"/>
                    <a:pt x="6" y="10"/>
                    <a:pt x="6" y="18"/>
                  </a:cubicBezTo>
                  <a:cubicBezTo>
                    <a:pt x="6" y="27"/>
                    <a:pt x="8" y="31"/>
                    <a:pt x="14" y="31"/>
                  </a:cubicBezTo>
                  <a:cubicBezTo>
                    <a:pt x="16" y="31"/>
                    <a:pt x="18" y="31"/>
                    <a:pt x="23" y="29"/>
                  </a:cubicBezTo>
                  <a:lnTo>
                    <a:pt x="23" y="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9" name="Rectangle 46"/>
            <p:cNvSpPr>
              <a:spLocks noChangeArrowheads="1"/>
            </p:cNvSpPr>
            <p:nvPr userDrawn="1"/>
          </p:nvSpPr>
          <p:spPr bwMode="auto">
            <a:xfrm>
              <a:off x="-1105181" y="1110364"/>
              <a:ext cx="15875" cy="149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0" name="Freeform 47"/>
            <p:cNvSpPr>
              <a:spLocks noEditPoints="1"/>
            </p:cNvSpPr>
            <p:nvPr userDrawn="1"/>
          </p:nvSpPr>
          <p:spPr bwMode="auto">
            <a:xfrm>
              <a:off x="-1060731" y="1118302"/>
              <a:ext cx="19050" cy="141288"/>
            </a:xfrm>
            <a:custGeom>
              <a:avLst/>
              <a:gdLst>
                <a:gd name="T0" fmla="*/ 3 w 7"/>
                <a:gd name="T1" fmla="*/ 7 h 50"/>
                <a:gd name="T2" fmla="*/ 0 w 7"/>
                <a:gd name="T3" fmla="*/ 3 h 50"/>
                <a:gd name="T4" fmla="*/ 3 w 7"/>
                <a:gd name="T5" fmla="*/ 0 h 50"/>
                <a:gd name="T6" fmla="*/ 7 w 7"/>
                <a:gd name="T7" fmla="*/ 3 h 50"/>
                <a:gd name="T8" fmla="*/ 3 w 7"/>
                <a:gd name="T9" fmla="*/ 7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7"/>
                  </a:moveTo>
                  <a:cubicBezTo>
                    <a:pt x="1" y="7"/>
                    <a:pt x="0" y="6"/>
                    <a:pt x="0" y="3"/>
                  </a:cubicBezTo>
                  <a:cubicBezTo>
                    <a:pt x="0" y="2"/>
                    <a:pt x="1" y="0"/>
                    <a:pt x="3" y="0"/>
                  </a:cubicBezTo>
                  <a:cubicBezTo>
                    <a:pt x="5" y="0"/>
                    <a:pt x="7" y="1"/>
                    <a:pt x="7" y="3"/>
                  </a:cubicBezTo>
                  <a:cubicBezTo>
                    <a:pt x="7" y="5"/>
                    <a:pt x="5" y="7"/>
                    <a:pt x="3" y="7"/>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1" name="Freeform 48"/>
            <p:cNvSpPr>
              <a:spLocks/>
            </p:cNvSpPr>
            <p:nvPr userDrawn="1"/>
          </p:nvSpPr>
          <p:spPr bwMode="auto">
            <a:xfrm>
              <a:off x="-1027393" y="1161164"/>
              <a:ext cx="87312" cy="98425"/>
            </a:xfrm>
            <a:custGeom>
              <a:avLst/>
              <a:gdLst>
                <a:gd name="T0" fmla="*/ 34 w 55"/>
                <a:gd name="T1" fmla="*/ 62 h 62"/>
                <a:gd name="T2" fmla="*/ 21 w 55"/>
                <a:gd name="T3" fmla="*/ 62 h 62"/>
                <a:gd name="T4" fmla="*/ 0 w 55"/>
                <a:gd name="T5" fmla="*/ 0 h 62"/>
                <a:gd name="T6" fmla="*/ 11 w 55"/>
                <a:gd name="T7" fmla="*/ 0 h 62"/>
                <a:gd name="T8" fmla="*/ 28 w 55"/>
                <a:gd name="T9" fmla="*/ 53 h 62"/>
                <a:gd name="T10" fmla="*/ 46 w 55"/>
                <a:gd name="T11" fmla="*/ 0 h 62"/>
                <a:gd name="T12" fmla="*/ 55 w 55"/>
                <a:gd name="T13" fmla="*/ 0 h 62"/>
                <a:gd name="T14" fmla="*/ 34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4" y="62"/>
                  </a:moveTo>
                  <a:lnTo>
                    <a:pt x="21" y="62"/>
                  </a:lnTo>
                  <a:lnTo>
                    <a:pt x="0" y="0"/>
                  </a:lnTo>
                  <a:lnTo>
                    <a:pt x="11" y="0"/>
                  </a:lnTo>
                  <a:lnTo>
                    <a:pt x="28" y="53"/>
                  </a:lnTo>
                  <a:lnTo>
                    <a:pt x="46" y="0"/>
                  </a:lnTo>
                  <a:lnTo>
                    <a:pt x="55" y="0"/>
                  </a:lnTo>
                  <a:lnTo>
                    <a:pt x="34"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2" name="Freeform 49"/>
            <p:cNvSpPr>
              <a:spLocks noEditPoints="1"/>
            </p:cNvSpPr>
            <p:nvPr userDrawn="1"/>
          </p:nvSpPr>
          <p:spPr bwMode="auto">
            <a:xfrm>
              <a:off x="-928968" y="1157989"/>
              <a:ext cx="79375" cy="104775"/>
            </a:xfrm>
            <a:custGeom>
              <a:avLst/>
              <a:gdLst>
                <a:gd name="T0" fmla="*/ 6 w 28"/>
                <a:gd name="T1" fmla="*/ 19 h 37"/>
                <a:gd name="T2" fmla="*/ 6 w 28"/>
                <a:gd name="T3" fmla="*/ 20 h 37"/>
                <a:gd name="T4" fmla="*/ 15 w 28"/>
                <a:gd name="T5" fmla="*/ 32 h 37"/>
                <a:gd name="T6" fmla="*/ 27 w 28"/>
                <a:gd name="T7" fmla="*/ 29 h 37"/>
                <a:gd name="T8" fmla="*/ 28 w 28"/>
                <a:gd name="T9" fmla="*/ 32 h 37"/>
                <a:gd name="T10" fmla="*/ 13 w 28"/>
                <a:gd name="T11" fmla="*/ 37 h 37"/>
                <a:gd name="T12" fmla="*/ 0 w 28"/>
                <a:gd name="T13" fmla="*/ 20 h 37"/>
                <a:gd name="T14" fmla="*/ 15 w 28"/>
                <a:gd name="T15" fmla="*/ 0 h 37"/>
                <a:gd name="T16" fmla="*/ 28 w 28"/>
                <a:gd name="T17" fmla="*/ 17 h 37"/>
                <a:gd name="T18" fmla="*/ 28 w 28"/>
                <a:gd name="T19" fmla="*/ 19 h 37"/>
                <a:gd name="T20" fmla="*/ 6 w 28"/>
                <a:gd name="T21" fmla="*/ 19 h 37"/>
                <a:gd name="T22" fmla="*/ 15 w 28"/>
                <a:gd name="T23" fmla="*/ 4 h 37"/>
                <a:gd name="T24" fmla="*/ 6 w 28"/>
                <a:gd name="T25" fmla="*/ 15 h 37"/>
                <a:gd name="T26" fmla="*/ 23 w 28"/>
                <a:gd name="T27" fmla="*/ 15 h 37"/>
                <a:gd name="T28" fmla="*/ 15 w 28"/>
                <a:gd name="T2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37">
                  <a:moveTo>
                    <a:pt x="6" y="19"/>
                  </a:moveTo>
                  <a:cubicBezTo>
                    <a:pt x="6" y="20"/>
                    <a:pt x="6" y="20"/>
                    <a:pt x="6" y="20"/>
                  </a:cubicBezTo>
                  <a:cubicBezTo>
                    <a:pt x="6" y="28"/>
                    <a:pt x="9" y="32"/>
                    <a:pt x="15" y="32"/>
                  </a:cubicBezTo>
                  <a:cubicBezTo>
                    <a:pt x="18" y="32"/>
                    <a:pt x="21" y="31"/>
                    <a:pt x="27" y="29"/>
                  </a:cubicBezTo>
                  <a:cubicBezTo>
                    <a:pt x="28" y="32"/>
                    <a:pt x="28" y="32"/>
                    <a:pt x="28" y="32"/>
                  </a:cubicBezTo>
                  <a:cubicBezTo>
                    <a:pt x="21" y="36"/>
                    <a:pt x="18" y="37"/>
                    <a:pt x="13" y="37"/>
                  </a:cubicBezTo>
                  <a:cubicBezTo>
                    <a:pt x="5" y="37"/>
                    <a:pt x="0" y="30"/>
                    <a:pt x="0" y="20"/>
                  </a:cubicBezTo>
                  <a:cubicBezTo>
                    <a:pt x="0" y="7"/>
                    <a:pt x="5" y="0"/>
                    <a:pt x="15" y="0"/>
                  </a:cubicBezTo>
                  <a:cubicBezTo>
                    <a:pt x="24" y="0"/>
                    <a:pt x="28" y="6"/>
                    <a:pt x="28" y="17"/>
                  </a:cubicBezTo>
                  <a:cubicBezTo>
                    <a:pt x="28" y="19"/>
                    <a:pt x="28" y="19"/>
                    <a:pt x="28" y="19"/>
                  </a:cubicBezTo>
                  <a:lnTo>
                    <a:pt x="6" y="19"/>
                  </a:lnTo>
                  <a:close/>
                  <a:moveTo>
                    <a:pt x="15" y="4"/>
                  </a:moveTo>
                  <a:cubicBezTo>
                    <a:pt x="10" y="4"/>
                    <a:pt x="7" y="8"/>
                    <a:pt x="6" y="15"/>
                  </a:cubicBezTo>
                  <a:cubicBezTo>
                    <a:pt x="23" y="15"/>
                    <a:pt x="23" y="15"/>
                    <a:pt x="23" y="15"/>
                  </a:cubicBezTo>
                  <a:cubicBezTo>
                    <a:pt x="23" y="7"/>
                    <a:pt x="20" y="4"/>
                    <a:pt x="15" y="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3" name="Freeform 50"/>
            <p:cNvSpPr>
              <a:spLocks/>
            </p:cNvSpPr>
            <p:nvPr userDrawn="1"/>
          </p:nvSpPr>
          <p:spPr bwMode="auto">
            <a:xfrm>
              <a:off x="-836893" y="1157989"/>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6 h 37"/>
                <a:gd name="T10" fmla="*/ 12 w 23"/>
                <a:gd name="T11" fmla="*/ 20 h 37"/>
                <a:gd name="T12" fmla="*/ 0 w 23"/>
                <a:gd name="T13" fmla="*/ 10 h 37"/>
                <a:gd name="T14" fmla="*/ 12 w 23"/>
                <a:gd name="T15" fmla="*/ 0 h 37"/>
                <a:gd name="T16" fmla="*/ 21 w 23"/>
                <a:gd name="T17" fmla="*/ 2 h 37"/>
                <a:gd name="T18" fmla="*/ 20 w 23"/>
                <a:gd name="T19" fmla="*/ 6 h 37"/>
                <a:gd name="T20" fmla="*/ 12 w 23"/>
                <a:gd name="T21" fmla="*/ 4 h 37"/>
                <a:gd name="T22" fmla="*/ 6 w 23"/>
                <a:gd name="T23" fmla="*/ 10 h 37"/>
                <a:gd name="T24" fmla="*/ 23 w 23"/>
                <a:gd name="T25" fmla="*/ 25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6"/>
                    <a:pt x="0" y="35"/>
                  </a:cubicBezTo>
                  <a:cubicBezTo>
                    <a:pt x="1" y="31"/>
                    <a:pt x="1" y="31"/>
                    <a:pt x="1" y="31"/>
                  </a:cubicBezTo>
                  <a:cubicBezTo>
                    <a:pt x="5" y="32"/>
                    <a:pt x="7" y="32"/>
                    <a:pt x="9" y="32"/>
                  </a:cubicBezTo>
                  <a:cubicBezTo>
                    <a:pt x="15" y="32"/>
                    <a:pt x="17" y="30"/>
                    <a:pt x="17" y="26"/>
                  </a:cubicBezTo>
                  <a:cubicBezTo>
                    <a:pt x="17" y="23"/>
                    <a:pt x="16" y="22"/>
                    <a:pt x="12" y="20"/>
                  </a:cubicBezTo>
                  <a:cubicBezTo>
                    <a:pt x="5" y="19"/>
                    <a:pt x="0" y="16"/>
                    <a:pt x="0" y="10"/>
                  </a:cubicBezTo>
                  <a:cubicBezTo>
                    <a:pt x="0" y="4"/>
                    <a:pt x="5" y="0"/>
                    <a:pt x="12" y="0"/>
                  </a:cubicBezTo>
                  <a:cubicBezTo>
                    <a:pt x="15" y="0"/>
                    <a:pt x="18" y="1"/>
                    <a:pt x="21" y="2"/>
                  </a:cubicBezTo>
                  <a:cubicBezTo>
                    <a:pt x="20" y="6"/>
                    <a:pt x="20" y="6"/>
                    <a:pt x="20" y="6"/>
                  </a:cubicBezTo>
                  <a:cubicBezTo>
                    <a:pt x="17" y="5"/>
                    <a:pt x="14" y="4"/>
                    <a:pt x="12" y="4"/>
                  </a:cubicBezTo>
                  <a:cubicBezTo>
                    <a:pt x="8" y="4"/>
                    <a:pt x="6" y="6"/>
                    <a:pt x="6" y="10"/>
                  </a:cubicBezTo>
                  <a:cubicBezTo>
                    <a:pt x="6" y="18"/>
                    <a:pt x="23" y="13"/>
                    <a:pt x="23" y="25"/>
                  </a:cubicBezTo>
                  <a:cubicBezTo>
                    <a:pt x="23" y="32"/>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13" name="AutoShape 56"/>
          <p:cNvSpPr>
            <a:spLocks noChangeAspect="1" noChangeArrowheads="1" noTextEdit="1"/>
          </p:cNvSpPr>
          <p:nvPr userDrawn="1"/>
        </p:nvSpPr>
        <p:spPr bwMode="auto">
          <a:xfrm>
            <a:off x="-2203450" y="1238250"/>
            <a:ext cx="1917700"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nvGrpSpPr>
          <p:cNvPr id="117" name="Group 116"/>
          <p:cNvGrpSpPr/>
          <p:nvPr userDrawn="1"/>
        </p:nvGrpSpPr>
        <p:grpSpPr>
          <a:xfrm>
            <a:off x="9362272" y="3637244"/>
            <a:ext cx="2247909" cy="2201807"/>
            <a:chOff x="-2039938" y="4012733"/>
            <a:chExt cx="1935163" cy="1895475"/>
          </a:xfrm>
        </p:grpSpPr>
        <p:sp>
          <p:nvSpPr>
            <p:cNvPr id="114" name="Freeform 58"/>
            <p:cNvSpPr>
              <a:spLocks noEditPoints="1"/>
            </p:cNvSpPr>
            <p:nvPr userDrawn="1"/>
          </p:nvSpPr>
          <p:spPr bwMode="auto">
            <a:xfrm>
              <a:off x="-1189038" y="4012733"/>
              <a:ext cx="663575" cy="636588"/>
            </a:xfrm>
            <a:custGeom>
              <a:avLst/>
              <a:gdLst>
                <a:gd name="T0" fmla="*/ 94 w 237"/>
                <a:gd name="T1" fmla="*/ 55 h 227"/>
                <a:gd name="T2" fmla="*/ 102 w 237"/>
                <a:gd name="T3" fmla="*/ 28 h 227"/>
                <a:gd name="T4" fmla="*/ 93 w 237"/>
                <a:gd name="T5" fmla="*/ 13 h 227"/>
                <a:gd name="T6" fmla="*/ 67 w 237"/>
                <a:gd name="T7" fmla="*/ 5 h 227"/>
                <a:gd name="T8" fmla="*/ 59 w 237"/>
                <a:gd name="T9" fmla="*/ 32 h 227"/>
                <a:gd name="T10" fmla="*/ 67 w 237"/>
                <a:gd name="T11" fmla="*/ 47 h 227"/>
                <a:gd name="T12" fmla="*/ 94 w 237"/>
                <a:gd name="T13" fmla="*/ 55 h 227"/>
                <a:gd name="T14" fmla="*/ 205 w 237"/>
                <a:gd name="T15" fmla="*/ 15 h 227"/>
                <a:gd name="T16" fmla="*/ 177 w 237"/>
                <a:gd name="T17" fmla="*/ 16 h 227"/>
                <a:gd name="T18" fmla="*/ 112 w 237"/>
                <a:gd name="T19" fmla="*/ 86 h 227"/>
                <a:gd name="T20" fmla="*/ 18 w 237"/>
                <a:gd name="T21" fmla="*/ 104 h 227"/>
                <a:gd name="T22" fmla="*/ 2 w 237"/>
                <a:gd name="T23" fmla="*/ 128 h 227"/>
                <a:gd name="T24" fmla="*/ 25 w 237"/>
                <a:gd name="T25" fmla="*/ 143 h 227"/>
                <a:gd name="T26" fmla="*/ 99 w 237"/>
                <a:gd name="T27" fmla="*/ 129 h 227"/>
                <a:gd name="T28" fmla="*/ 89 w 237"/>
                <a:gd name="T29" fmla="*/ 203 h 227"/>
                <a:gd name="T30" fmla="*/ 107 w 237"/>
                <a:gd name="T31" fmla="*/ 225 h 227"/>
                <a:gd name="T32" fmla="*/ 129 w 237"/>
                <a:gd name="T33" fmla="*/ 208 h 227"/>
                <a:gd name="T34" fmla="*/ 138 w 237"/>
                <a:gd name="T35" fmla="*/ 134 h 227"/>
                <a:gd name="T36" fmla="*/ 206 w 237"/>
                <a:gd name="T37" fmla="*/ 166 h 227"/>
                <a:gd name="T38" fmla="*/ 232 w 237"/>
                <a:gd name="T39" fmla="*/ 156 h 227"/>
                <a:gd name="T40" fmla="*/ 223 w 237"/>
                <a:gd name="T41" fmla="*/ 130 h 227"/>
                <a:gd name="T42" fmla="*/ 155 w 237"/>
                <a:gd name="T43" fmla="*/ 98 h 227"/>
                <a:gd name="T44" fmla="*/ 206 w 237"/>
                <a:gd name="T45" fmla="*/ 43 h 227"/>
                <a:gd name="T46" fmla="*/ 205 w 237"/>
                <a:gd name="T47" fmla="*/ 1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7" h="227">
                  <a:moveTo>
                    <a:pt x="94" y="55"/>
                  </a:moveTo>
                  <a:cubicBezTo>
                    <a:pt x="104" y="50"/>
                    <a:pt x="107" y="38"/>
                    <a:pt x="102" y="28"/>
                  </a:cubicBezTo>
                  <a:cubicBezTo>
                    <a:pt x="93" y="13"/>
                    <a:pt x="93" y="13"/>
                    <a:pt x="93" y="13"/>
                  </a:cubicBezTo>
                  <a:cubicBezTo>
                    <a:pt x="88" y="3"/>
                    <a:pt x="76" y="0"/>
                    <a:pt x="67" y="5"/>
                  </a:cubicBezTo>
                  <a:cubicBezTo>
                    <a:pt x="57" y="10"/>
                    <a:pt x="54" y="23"/>
                    <a:pt x="59" y="32"/>
                  </a:cubicBezTo>
                  <a:cubicBezTo>
                    <a:pt x="67" y="47"/>
                    <a:pt x="67" y="47"/>
                    <a:pt x="67" y="47"/>
                  </a:cubicBezTo>
                  <a:cubicBezTo>
                    <a:pt x="73" y="57"/>
                    <a:pt x="85" y="61"/>
                    <a:pt x="94" y="55"/>
                  </a:cubicBezTo>
                  <a:moveTo>
                    <a:pt x="205" y="15"/>
                  </a:moveTo>
                  <a:cubicBezTo>
                    <a:pt x="197" y="8"/>
                    <a:pt x="184" y="8"/>
                    <a:pt x="177" y="16"/>
                  </a:cubicBezTo>
                  <a:cubicBezTo>
                    <a:pt x="112" y="86"/>
                    <a:pt x="112" y="86"/>
                    <a:pt x="112" y="86"/>
                  </a:cubicBezTo>
                  <a:cubicBezTo>
                    <a:pt x="18" y="104"/>
                    <a:pt x="18" y="104"/>
                    <a:pt x="18" y="104"/>
                  </a:cubicBezTo>
                  <a:cubicBezTo>
                    <a:pt x="7" y="107"/>
                    <a:pt x="0" y="117"/>
                    <a:pt x="2" y="128"/>
                  </a:cubicBezTo>
                  <a:cubicBezTo>
                    <a:pt x="4" y="138"/>
                    <a:pt x="15" y="145"/>
                    <a:pt x="25" y="143"/>
                  </a:cubicBezTo>
                  <a:cubicBezTo>
                    <a:pt x="99" y="129"/>
                    <a:pt x="99" y="129"/>
                    <a:pt x="99" y="129"/>
                  </a:cubicBezTo>
                  <a:cubicBezTo>
                    <a:pt x="89" y="203"/>
                    <a:pt x="89" y="203"/>
                    <a:pt x="89" y="203"/>
                  </a:cubicBezTo>
                  <a:cubicBezTo>
                    <a:pt x="88" y="214"/>
                    <a:pt x="96" y="224"/>
                    <a:pt x="107" y="225"/>
                  </a:cubicBezTo>
                  <a:cubicBezTo>
                    <a:pt x="118" y="227"/>
                    <a:pt x="128" y="219"/>
                    <a:pt x="129" y="208"/>
                  </a:cubicBezTo>
                  <a:cubicBezTo>
                    <a:pt x="138" y="134"/>
                    <a:pt x="138" y="134"/>
                    <a:pt x="138" y="134"/>
                  </a:cubicBezTo>
                  <a:cubicBezTo>
                    <a:pt x="206" y="166"/>
                    <a:pt x="206" y="166"/>
                    <a:pt x="206" y="166"/>
                  </a:cubicBezTo>
                  <a:cubicBezTo>
                    <a:pt x="216" y="170"/>
                    <a:pt x="227" y="166"/>
                    <a:pt x="232" y="156"/>
                  </a:cubicBezTo>
                  <a:cubicBezTo>
                    <a:pt x="237" y="146"/>
                    <a:pt x="232" y="134"/>
                    <a:pt x="223" y="130"/>
                  </a:cubicBezTo>
                  <a:cubicBezTo>
                    <a:pt x="155" y="98"/>
                    <a:pt x="155" y="98"/>
                    <a:pt x="155" y="98"/>
                  </a:cubicBezTo>
                  <a:cubicBezTo>
                    <a:pt x="206" y="43"/>
                    <a:pt x="206" y="43"/>
                    <a:pt x="206" y="43"/>
                  </a:cubicBezTo>
                  <a:cubicBezTo>
                    <a:pt x="213" y="35"/>
                    <a:pt x="213" y="23"/>
                    <a:pt x="205" y="1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15" name="Freeform 59"/>
            <p:cNvSpPr>
              <a:spLocks noEditPoints="1"/>
            </p:cNvSpPr>
            <p:nvPr userDrawn="1"/>
          </p:nvSpPr>
          <p:spPr bwMode="auto">
            <a:xfrm>
              <a:off x="-2039938" y="4474695"/>
              <a:ext cx="965200" cy="925513"/>
            </a:xfrm>
            <a:custGeom>
              <a:avLst/>
              <a:gdLst>
                <a:gd name="T0" fmla="*/ 137 w 344"/>
                <a:gd name="T1" fmla="*/ 80 h 330"/>
                <a:gd name="T2" fmla="*/ 148 w 344"/>
                <a:gd name="T3" fmla="*/ 41 h 330"/>
                <a:gd name="T4" fmla="*/ 136 w 344"/>
                <a:gd name="T5" fmla="*/ 19 h 330"/>
                <a:gd name="T6" fmla="*/ 97 w 344"/>
                <a:gd name="T7" fmla="*/ 7 h 330"/>
                <a:gd name="T8" fmla="*/ 85 w 344"/>
                <a:gd name="T9" fmla="*/ 47 h 330"/>
                <a:gd name="T10" fmla="*/ 98 w 344"/>
                <a:gd name="T11" fmla="*/ 69 h 330"/>
                <a:gd name="T12" fmla="*/ 137 w 344"/>
                <a:gd name="T13" fmla="*/ 80 h 330"/>
                <a:gd name="T14" fmla="*/ 298 w 344"/>
                <a:gd name="T15" fmla="*/ 22 h 330"/>
                <a:gd name="T16" fmla="*/ 257 w 344"/>
                <a:gd name="T17" fmla="*/ 24 h 330"/>
                <a:gd name="T18" fmla="*/ 163 w 344"/>
                <a:gd name="T19" fmla="*/ 125 h 330"/>
                <a:gd name="T20" fmla="*/ 26 w 344"/>
                <a:gd name="T21" fmla="*/ 152 h 330"/>
                <a:gd name="T22" fmla="*/ 3 w 344"/>
                <a:gd name="T23" fmla="*/ 185 h 330"/>
                <a:gd name="T24" fmla="*/ 37 w 344"/>
                <a:gd name="T25" fmla="*/ 208 h 330"/>
                <a:gd name="T26" fmla="*/ 143 w 344"/>
                <a:gd name="T27" fmla="*/ 187 h 330"/>
                <a:gd name="T28" fmla="*/ 130 w 344"/>
                <a:gd name="T29" fmla="*/ 296 h 330"/>
                <a:gd name="T30" fmla="*/ 155 w 344"/>
                <a:gd name="T31" fmla="*/ 328 h 330"/>
                <a:gd name="T32" fmla="*/ 187 w 344"/>
                <a:gd name="T33" fmla="*/ 303 h 330"/>
                <a:gd name="T34" fmla="*/ 201 w 344"/>
                <a:gd name="T35" fmla="*/ 195 h 330"/>
                <a:gd name="T36" fmla="*/ 299 w 344"/>
                <a:gd name="T37" fmla="*/ 241 h 330"/>
                <a:gd name="T38" fmla="*/ 337 w 344"/>
                <a:gd name="T39" fmla="*/ 227 h 330"/>
                <a:gd name="T40" fmla="*/ 323 w 344"/>
                <a:gd name="T41" fmla="*/ 188 h 330"/>
                <a:gd name="T42" fmla="*/ 225 w 344"/>
                <a:gd name="T43" fmla="*/ 143 h 330"/>
                <a:gd name="T44" fmla="*/ 299 w 344"/>
                <a:gd name="T45" fmla="*/ 63 h 330"/>
                <a:gd name="T46" fmla="*/ 298 w 344"/>
                <a:gd name="T47" fmla="*/ 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4" h="330">
                  <a:moveTo>
                    <a:pt x="137" y="80"/>
                  </a:moveTo>
                  <a:cubicBezTo>
                    <a:pt x="151" y="72"/>
                    <a:pt x="156" y="55"/>
                    <a:pt x="148" y="41"/>
                  </a:cubicBezTo>
                  <a:cubicBezTo>
                    <a:pt x="136" y="19"/>
                    <a:pt x="136" y="19"/>
                    <a:pt x="136" y="19"/>
                  </a:cubicBezTo>
                  <a:cubicBezTo>
                    <a:pt x="128" y="5"/>
                    <a:pt x="111" y="0"/>
                    <a:pt x="97" y="7"/>
                  </a:cubicBezTo>
                  <a:cubicBezTo>
                    <a:pt x="83" y="15"/>
                    <a:pt x="78" y="33"/>
                    <a:pt x="85" y="47"/>
                  </a:cubicBezTo>
                  <a:cubicBezTo>
                    <a:pt x="98" y="69"/>
                    <a:pt x="98" y="69"/>
                    <a:pt x="98" y="69"/>
                  </a:cubicBezTo>
                  <a:cubicBezTo>
                    <a:pt x="106" y="83"/>
                    <a:pt x="123" y="88"/>
                    <a:pt x="137" y="80"/>
                  </a:cubicBezTo>
                  <a:moveTo>
                    <a:pt x="298" y="22"/>
                  </a:moveTo>
                  <a:cubicBezTo>
                    <a:pt x="286" y="11"/>
                    <a:pt x="268" y="12"/>
                    <a:pt x="257" y="24"/>
                  </a:cubicBezTo>
                  <a:cubicBezTo>
                    <a:pt x="163" y="125"/>
                    <a:pt x="163" y="125"/>
                    <a:pt x="163" y="125"/>
                  </a:cubicBezTo>
                  <a:cubicBezTo>
                    <a:pt x="26" y="152"/>
                    <a:pt x="26" y="152"/>
                    <a:pt x="26" y="152"/>
                  </a:cubicBezTo>
                  <a:cubicBezTo>
                    <a:pt x="10" y="155"/>
                    <a:pt x="0" y="170"/>
                    <a:pt x="3" y="185"/>
                  </a:cubicBezTo>
                  <a:cubicBezTo>
                    <a:pt x="6" y="201"/>
                    <a:pt x="21" y="211"/>
                    <a:pt x="37" y="208"/>
                  </a:cubicBezTo>
                  <a:cubicBezTo>
                    <a:pt x="143" y="187"/>
                    <a:pt x="143" y="187"/>
                    <a:pt x="143" y="187"/>
                  </a:cubicBezTo>
                  <a:cubicBezTo>
                    <a:pt x="130" y="296"/>
                    <a:pt x="130" y="296"/>
                    <a:pt x="130" y="296"/>
                  </a:cubicBezTo>
                  <a:cubicBezTo>
                    <a:pt x="128" y="311"/>
                    <a:pt x="139" y="326"/>
                    <a:pt x="155" y="328"/>
                  </a:cubicBezTo>
                  <a:cubicBezTo>
                    <a:pt x="171" y="330"/>
                    <a:pt x="185" y="318"/>
                    <a:pt x="187" y="303"/>
                  </a:cubicBezTo>
                  <a:cubicBezTo>
                    <a:pt x="201" y="195"/>
                    <a:pt x="201" y="195"/>
                    <a:pt x="201" y="195"/>
                  </a:cubicBezTo>
                  <a:cubicBezTo>
                    <a:pt x="299" y="241"/>
                    <a:pt x="299" y="241"/>
                    <a:pt x="299" y="241"/>
                  </a:cubicBezTo>
                  <a:cubicBezTo>
                    <a:pt x="314" y="247"/>
                    <a:pt x="331" y="241"/>
                    <a:pt x="337" y="227"/>
                  </a:cubicBezTo>
                  <a:cubicBezTo>
                    <a:pt x="344" y="212"/>
                    <a:pt x="338" y="195"/>
                    <a:pt x="323" y="188"/>
                  </a:cubicBezTo>
                  <a:cubicBezTo>
                    <a:pt x="225" y="143"/>
                    <a:pt x="225" y="143"/>
                    <a:pt x="225" y="143"/>
                  </a:cubicBezTo>
                  <a:cubicBezTo>
                    <a:pt x="299" y="63"/>
                    <a:pt x="299" y="63"/>
                    <a:pt x="299" y="63"/>
                  </a:cubicBezTo>
                  <a:cubicBezTo>
                    <a:pt x="310" y="51"/>
                    <a:pt x="309" y="33"/>
                    <a:pt x="298" y="2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16" name="Freeform 60"/>
            <p:cNvSpPr>
              <a:spLocks noEditPoints="1"/>
            </p:cNvSpPr>
            <p:nvPr userDrawn="1"/>
          </p:nvSpPr>
          <p:spPr bwMode="auto">
            <a:xfrm>
              <a:off x="-1198563" y="4825533"/>
              <a:ext cx="1093788" cy="1082675"/>
            </a:xfrm>
            <a:custGeom>
              <a:avLst/>
              <a:gdLst>
                <a:gd name="T0" fmla="*/ 168 w 390"/>
                <a:gd name="T1" fmla="*/ 96 h 386"/>
                <a:gd name="T2" fmla="*/ 185 w 390"/>
                <a:gd name="T3" fmla="*/ 52 h 386"/>
                <a:gd name="T4" fmla="*/ 174 w 390"/>
                <a:gd name="T5" fmla="*/ 25 h 386"/>
                <a:gd name="T6" fmla="*/ 130 w 390"/>
                <a:gd name="T7" fmla="*/ 8 h 386"/>
                <a:gd name="T8" fmla="*/ 112 w 390"/>
                <a:gd name="T9" fmla="*/ 51 h 386"/>
                <a:gd name="T10" fmla="*/ 124 w 390"/>
                <a:gd name="T11" fmla="*/ 78 h 386"/>
                <a:gd name="T12" fmla="*/ 168 w 390"/>
                <a:gd name="T13" fmla="*/ 96 h 386"/>
                <a:gd name="T14" fmla="*/ 359 w 390"/>
                <a:gd name="T15" fmla="*/ 48 h 386"/>
                <a:gd name="T16" fmla="*/ 312 w 390"/>
                <a:gd name="T17" fmla="*/ 45 h 386"/>
                <a:gd name="T18" fmla="*/ 192 w 390"/>
                <a:gd name="T19" fmla="*/ 150 h 386"/>
                <a:gd name="T20" fmla="*/ 32 w 390"/>
                <a:gd name="T21" fmla="*/ 165 h 386"/>
                <a:gd name="T22" fmla="*/ 2 w 390"/>
                <a:gd name="T23" fmla="*/ 201 h 386"/>
                <a:gd name="T24" fmla="*/ 38 w 390"/>
                <a:gd name="T25" fmla="*/ 231 h 386"/>
                <a:gd name="T26" fmla="*/ 163 w 390"/>
                <a:gd name="T27" fmla="*/ 220 h 386"/>
                <a:gd name="T28" fmla="*/ 135 w 390"/>
                <a:gd name="T29" fmla="*/ 342 h 386"/>
                <a:gd name="T30" fmla="*/ 160 w 390"/>
                <a:gd name="T31" fmla="*/ 382 h 386"/>
                <a:gd name="T32" fmla="*/ 200 w 390"/>
                <a:gd name="T33" fmla="*/ 357 h 386"/>
                <a:gd name="T34" fmla="*/ 227 w 390"/>
                <a:gd name="T35" fmla="*/ 235 h 386"/>
                <a:gd name="T36" fmla="*/ 335 w 390"/>
                <a:gd name="T37" fmla="*/ 299 h 386"/>
                <a:gd name="T38" fmla="*/ 381 w 390"/>
                <a:gd name="T39" fmla="*/ 287 h 386"/>
                <a:gd name="T40" fmla="*/ 369 w 390"/>
                <a:gd name="T41" fmla="*/ 242 h 386"/>
                <a:gd name="T42" fmla="*/ 262 w 390"/>
                <a:gd name="T43" fmla="*/ 178 h 386"/>
                <a:gd name="T44" fmla="*/ 356 w 390"/>
                <a:gd name="T45" fmla="*/ 95 h 386"/>
                <a:gd name="T46" fmla="*/ 359 w 390"/>
                <a:gd name="T47" fmla="*/ 4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386">
                  <a:moveTo>
                    <a:pt x="168" y="96"/>
                  </a:moveTo>
                  <a:cubicBezTo>
                    <a:pt x="185" y="89"/>
                    <a:pt x="192" y="69"/>
                    <a:pt x="185" y="52"/>
                  </a:cubicBezTo>
                  <a:cubicBezTo>
                    <a:pt x="174" y="25"/>
                    <a:pt x="174" y="25"/>
                    <a:pt x="174" y="25"/>
                  </a:cubicBezTo>
                  <a:cubicBezTo>
                    <a:pt x="166" y="8"/>
                    <a:pt x="147" y="0"/>
                    <a:pt x="130" y="8"/>
                  </a:cubicBezTo>
                  <a:cubicBezTo>
                    <a:pt x="113" y="15"/>
                    <a:pt x="105" y="35"/>
                    <a:pt x="112" y="51"/>
                  </a:cubicBezTo>
                  <a:cubicBezTo>
                    <a:pt x="124" y="78"/>
                    <a:pt x="124" y="78"/>
                    <a:pt x="124" y="78"/>
                  </a:cubicBezTo>
                  <a:cubicBezTo>
                    <a:pt x="131" y="95"/>
                    <a:pt x="151" y="103"/>
                    <a:pt x="168" y="96"/>
                  </a:cubicBezTo>
                  <a:moveTo>
                    <a:pt x="359" y="48"/>
                  </a:moveTo>
                  <a:cubicBezTo>
                    <a:pt x="347" y="34"/>
                    <a:pt x="326" y="33"/>
                    <a:pt x="312" y="45"/>
                  </a:cubicBezTo>
                  <a:cubicBezTo>
                    <a:pt x="192" y="150"/>
                    <a:pt x="192" y="150"/>
                    <a:pt x="192" y="150"/>
                  </a:cubicBezTo>
                  <a:cubicBezTo>
                    <a:pt x="32" y="165"/>
                    <a:pt x="32" y="165"/>
                    <a:pt x="32" y="165"/>
                  </a:cubicBezTo>
                  <a:cubicBezTo>
                    <a:pt x="13" y="167"/>
                    <a:pt x="0" y="183"/>
                    <a:pt x="2" y="201"/>
                  </a:cubicBezTo>
                  <a:cubicBezTo>
                    <a:pt x="3" y="220"/>
                    <a:pt x="19" y="233"/>
                    <a:pt x="38" y="231"/>
                  </a:cubicBezTo>
                  <a:cubicBezTo>
                    <a:pt x="163" y="220"/>
                    <a:pt x="163" y="220"/>
                    <a:pt x="163" y="220"/>
                  </a:cubicBezTo>
                  <a:cubicBezTo>
                    <a:pt x="135" y="342"/>
                    <a:pt x="135" y="342"/>
                    <a:pt x="135" y="342"/>
                  </a:cubicBezTo>
                  <a:cubicBezTo>
                    <a:pt x="131" y="360"/>
                    <a:pt x="142" y="378"/>
                    <a:pt x="160" y="382"/>
                  </a:cubicBezTo>
                  <a:cubicBezTo>
                    <a:pt x="178" y="386"/>
                    <a:pt x="196" y="375"/>
                    <a:pt x="200" y="357"/>
                  </a:cubicBezTo>
                  <a:cubicBezTo>
                    <a:pt x="227" y="235"/>
                    <a:pt x="227" y="235"/>
                    <a:pt x="227" y="235"/>
                  </a:cubicBezTo>
                  <a:cubicBezTo>
                    <a:pt x="335" y="299"/>
                    <a:pt x="335" y="299"/>
                    <a:pt x="335" y="299"/>
                  </a:cubicBezTo>
                  <a:cubicBezTo>
                    <a:pt x="351" y="308"/>
                    <a:pt x="371" y="303"/>
                    <a:pt x="381" y="287"/>
                  </a:cubicBezTo>
                  <a:cubicBezTo>
                    <a:pt x="390" y="272"/>
                    <a:pt x="385" y="251"/>
                    <a:pt x="369" y="242"/>
                  </a:cubicBezTo>
                  <a:cubicBezTo>
                    <a:pt x="262" y="178"/>
                    <a:pt x="262" y="178"/>
                    <a:pt x="262" y="178"/>
                  </a:cubicBezTo>
                  <a:cubicBezTo>
                    <a:pt x="356" y="95"/>
                    <a:pt x="356" y="95"/>
                    <a:pt x="356" y="95"/>
                  </a:cubicBezTo>
                  <a:cubicBezTo>
                    <a:pt x="370" y="83"/>
                    <a:pt x="371" y="62"/>
                    <a:pt x="359" y="4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grpSp>
      <p:sp>
        <p:nvSpPr>
          <p:cNvPr id="118"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rgbClr val="221E5B"/>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3135931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lvl1pPr marL="228600" indent="-228600">
              <a:buFont typeface="Wingdings" panose="05000000000000000000" pitchFamily="2" charset="2"/>
              <a:buChar char="§"/>
              <a:defRPr sz="3200"/>
            </a:lvl1pPr>
            <a:lvl2pPr marL="685800" indent="-228600">
              <a:buFont typeface="Wingdings" panose="05000000000000000000" pitchFamily="2" charset="2"/>
              <a:buChar char="§"/>
              <a:defRPr sz="2800"/>
            </a:lvl2pPr>
            <a:lvl3pPr marL="1143000" indent="-228600">
              <a:buFont typeface="Wingdings" panose="05000000000000000000" pitchFamily="2" charset="2"/>
              <a:buChar char="§"/>
              <a:defRPr sz="2400"/>
            </a:lvl3pPr>
            <a:lvl4pPr marL="1600200" indent="-228600">
              <a:buFont typeface="Wingdings" panose="05000000000000000000" pitchFamily="2" charset="2"/>
              <a:buChar char="§"/>
              <a:defRPr sz="2000"/>
            </a:lvl4pPr>
            <a:lvl5pPr marL="2057400" indent="-228600">
              <a:buFont typeface="Wingdings" panose="05000000000000000000" pitchFamily="2" charset="2"/>
              <a:buChar cha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p:txBody>
          <a:bodyPr/>
          <a:lstStyle/>
          <a:p>
            <a:r>
              <a:rPr lang="en-GB" dirty="0" smtClean="0"/>
              <a:t>EPH 140617</a:t>
            </a:r>
            <a:endParaRPr lang="en-GB" dirty="0"/>
          </a:p>
        </p:txBody>
      </p:sp>
      <p:sp>
        <p:nvSpPr>
          <p:cNvPr id="6" name="Slide Number Placeholder 5"/>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a:t>
            </a:fld>
            <a:endParaRPr lang="en-GB" b="1" dirty="0"/>
          </a:p>
        </p:txBody>
      </p:sp>
      <p:sp>
        <p:nvSpPr>
          <p:cNvPr id="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699689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1213971" cy="5811838"/>
          </a:xfrm>
        </p:spPr>
        <p:txBody>
          <a:bodyPr vert="eaVert">
            <a:normAutofit/>
          </a:bodyPr>
          <a:lstStyle>
            <a:lvl1pPr>
              <a:defRPr sz="3200"/>
            </a:lvl1pPr>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p:txBody>
          <a:bodyPr/>
          <a:lstStyle/>
          <a:p>
            <a:r>
              <a:rPr lang="en-GB" dirty="0" smtClean="0"/>
              <a:t>EPH 140617</a:t>
            </a:r>
            <a:endParaRPr lang="en-GB" dirty="0"/>
          </a:p>
        </p:txBody>
      </p:sp>
      <p:sp>
        <p:nvSpPr>
          <p:cNvPr id="6" name="Slide Number Placeholder 5"/>
          <p:cNvSpPr>
            <a:spLocks noGrp="1"/>
          </p:cNvSpPr>
          <p:nvPr>
            <p:ph type="sldNum" sz="quarter" idx="12"/>
          </p:nvPr>
        </p:nvSpPr>
        <p:spPr>
          <a:xfrm>
            <a:off x="10285506" y="6434038"/>
            <a:ext cx="1068294" cy="365125"/>
          </a:xfrm>
        </p:spPr>
        <p:txBody>
          <a:bodyPr/>
          <a:lstStyle/>
          <a:p>
            <a:r>
              <a:rPr lang="en-GB" dirty="0">
                <a:solidFill>
                  <a:schemeClr val="bg1"/>
                </a:solidFill>
              </a:rPr>
              <a:t>Slide</a:t>
            </a:r>
            <a:r>
              <a:rPr lang="en-GB" dirty="0"/>
              <a:t> </a:t>
            </a:r>
            <a:fld id="{5F4C8201-D8A8-417D-8A18-42E93E6C5D44}" type="slidenum">
              <a:rPr lang="en-GB" b="1" smtClean="0"/>
              <a:pPr/>
              <a:t>‹#›</a:t>
            </a:fld>
            <a:endParaRPr lang="en-GB" b="1" dirty="0"/>
          </a:p>
        </p:txBody>
      </p:sp>
      <p:sp>
        <p:nvSpPr>
          <p:cNvPr id="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559712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8478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21E5B"/>
                </a:solidFill>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228600" indent="-228600">
              <a:buClr>
                <a:srgbClr val="009ABC"/>
              </a:buClr>
              <a:buSzPct val="100000"/>
              <a:buFont typeface="Wingdings" panose="05000000000000000000" pitchFamily="2" charset="2"/>
              <a:buChar char="§"/>
              <a:defRPr>
                <a:solidFill>
                  <a:srgbClr val="221E5B"/>
                </a:solidFill>
              </a:defRPr>
            </a:lvl1pPr>
            <a:lvl2pPr marL="685800" indent="-228600">
              <a:buClr>
                <a:srgbClr val="009ABC"/>
              </a:buClr>
              <a:buFont typeface="Wingdings" panose="05000000000000000000" pitchFamily="2" charset="2"/>
              <a:buChar char="§"/>
              <a:defRPr>
                <a:solidFill>
                  <a:srgbClr val="221E5B"/>
                </a:solidFill>
              </a:defRPr>
            </a:lvl2pPr>
            <a:lvl3pPr marL="1143000" indent="-228600">
              <a:buClr>
                <a:srgbClr val="009ABC"/>
              </a:buClr>
              <a:buFont typeface="Wingdings" panose="05000000000000000000" pitchFamily="2" charset="2"/>
              <a:buChar char="§"/>
              <a:defRPr>
                <a:solidFill>
                  <a:srgbClr val="221E5B"/>
                </a:solidFill>
              </a:defRPr>
            </a:lvl3pPr>
            <a:lvl4pPr marL="1600200" indent="-228600">
              <a:buClr>
                <a:srgbClr val="009ABC"/>
              </a:buClr>
              <a:buFont typeface="Wingdings" panose="05000000000000000000" pitchFamily="2" charset="2"/>
              <a:buChar char="§"/>
              <a:defRPr>
                <a:solidFill>
                  <a:srgbClr val="221E5B"/>
                </a:solidFill>
              </a:defRPr>
            </a:lvl4pPr>
            <a:lvl5pPr marL="2057400" indent="-228600">
              <a:buClr>
                <a:srgbClr val="009ABC"/>
              </a:buClr>
              <a:buFont typeface="Wingdings" panose="05000000000000000000" pitchFamily="2" charset="2"/>
              <a:buChar char="§"/>
              <a:defRPr>
                <a:solidFill>
                  <a:srgbClr val="221E5B"/>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p:txBody>
          <a:bodyPr/>
          <a:lstStyle/>
          <a:p>
            <a:r>
              <a:rPr lang="en-GB" dirty="0" smtClean="0"/>
              <a:t>EPH 140617</a:t>
            </a:r>
            <a:endParaRPr lang="en-GB" dirty="0"/>
          </a:p>
        </p:txBody>
      </p:sp>
      <p:sp>
        <p:nvSpPr>
          <p:cNvPr id="6" name="Slide Number Placeholder 5"/>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a:t>
            </a:fld>
            <a:endParaRPr lang="en-GB" b="1" dirty="0"/>
          </a:p>
        </p:txBody>
      </p:sp>
      <p:sp>
        <p:nvSpPr>
          <p:cNvPr id="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59204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userDrawn="1"/>
        </p:nvSpPr>
        <p:spPr bwMode="auto">
          <a:xfrm>
            <a:off x="0" y="0"/>
            <a:ext cx="12192000" cy="6858000"/>
          </a:xfrm>
          <a:prstGeom prst="rect">
            <a:avLst/>
          </a:prstGeom>
          <a:solidFill>
            <a:srgbClr val="009ABC"/>
          </a:solidFill>
          <a:ln>
            <a:no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GB" dirty="0"/>
          </a:p>
        </p:txBody>
      </p:sp>
      <p:sp>
        <p:nvSpPr>
          <p:cNvPr id="56" name="Freeform 54"/>
          <p:cNvSpPr>
            <a:spLocks/>
          </p:cNvSpPr>
          <p:nvPr userDrawn="1"/>
        </p:nvSpPr>
        <p:spPr bwMode="auto">
          <a:xfrm>
            <a:off x="666001" y="6315812"/>
            <a:ext cx="10924476" cy="542188"/>
          </a:xfrm>
          <a:custGeom>
            <a:avLst/>
            <a:gdLst>
              <a:gd name="T0" fmla="*/ 3000 w 3000"/>
              <a:gd name="T1" fmla="*/ 146 h 146"/>
              <a:gd name="T2" fmla="*/ 3000 w 3000"/>
              <a:gd name="T3" fmla="*/ 49 h 146"/>
              <a:gd name="T4" fmla="*/ 2951 w 3000"/>
              <a:gd name="T5" fmla="*/ 0 h 146"/>
              <a:gd name="T6" fmla="*/ 48 w 3000"/>
              <a:gd name="T7" fmla="*/ 0 h 146"/>
              <a:gd name="T8" fmla="*/ 0 w 3000"/>
              <a:gd name="T9" fmla="*/ 49 h 146"/>
              <a:gd name="T10" fmla="*/ 0 w 3000"/>
              <a:gd name="T11" fmla="*/ 146 h 146"/>
              <a:gd name="T12" fmla="*/ 3000 w 3000"/>
              <a:gd name="T13" fmla="*/ 146 h 146"/>
            </a:gdLst>
            <a:ahLst/>
            <a:cxnLst>
              <a:cxn ang="0">
                <a:pos x="T0" y="T1"/>
              </a:cxn>
              <a:cxn ang="0">
                <a:pos x="T2" y="T3"/>
              </a:cxn>
              <a:cxn ang="0">
                <a:pos x="T4" y="T5"/>
              </a:cxn>
              <a:cxn ang="0">
                <a:pos x="T6" y="T7"/>
              </a:cxn>
              <a:cxn ang="0">
                <a:pos x="T8" y="T9"/>
              </a:cxn>
              <a:cxn ang="0">
                <a:pos x="T10" y="T11"/>
              </a:cxn>
              <a:cxn ang="0">
                <a:pos x="T12" y="T13"/>
              </a:cxn>
            </a:cxnLst>
            <a:rect l="0" t="0" r="r" b="b"/>
            <a:pathLst>
              <a:path w="3000" h="146">
                <a:moveTo>
                  <a:pt x="3000" y="146"/>
                </a:moveTo>
                <a:cubicBezTo>
                  <a:pt x="3000" y="49"/>
                  <a:pt x="3000" y="49"/>
                  <a:pt x="3000" y="49"/>
                </a:cubicBezTo>
                <a:cubicBezTo>
                  <a:pt x="3000" y="22"/>
                  <a:pt x="2978" y="0"/>
                  <a:pt x="2951" y="0"/>
                </a:cubicBezTo>
                <a:cubicBezTo>
                  <a:pt x="48" y="0"/>
                  <a:pt x="48" y="0"/>
                  <a:pt x="48" y="0"/>
                </a:cubicBezTo>
                <a:cubicBezTo>
                  <a:pt x="21" y="0"/>
                  <a:pt x="0" y="22"/>
                  <a:pt x="0" y="49"/>
                </a:cubicBezTo>
                <a:cubicBezTo>
                  <a:pt x="0" y="146"/>
                  <a:pt x="0" y="146"/>
                  <a:pt x="0" y="146"/>
                </a:cubicBezTo>
                <a:lnTo>
                  <a:pt x="3000" y="146"/>
                </a:lnTo>
                <a:close/>
              </a:path>
            </a:pathLst>
          </a:custGeom>
          <a:solidFill>
            <a:srgbClr val="FFFFFF">
              <a:alpha val="74902"/>
            </a:srgbClr>
          </a:solidFill>
          <a:ln>
            <a:noFill/>
          </a:ln>
        </p:spPr>
        <p:txBody>
          <a:bodyPr vert="horz" wrap="square" lIns="91440" tIns="45720" rIns="91440" bIns="45720" numCol="1" anchor="t" anchorCtr="0" compatLnSpc="1">
            <a:prstTxWarp prst="textNoShape">
              <a:avLst/>
            </a:prstTxWarp>
          </a:bodyPr>
          <a:lstStyle/>
          <a:p>
            <a:endParaRPr lang="en-GB" dirty="0"/>
          </a:p>
        </p:txBody>
      </p:sp>
      <p:grpSp>
        <p:nvGrpSpPr>
          <p:cNvPr id="9" name="Group 8"/>
          <p:cNvGrpSpPr/>
          <p:nvPr userDrawn="1"/>
        </p:nvGrpSpPr>
        <p:grpSpPr>
          <a:xfrm>
            <a:off x="9939338" y="366995"/>
            <a:ext cx="1414462" cy="1200150"/>
            <a:chOff x="-1995768" y="103889"/>
            <a:chExt cx="1414462" cy="1200150"/>
          </a:xfrm>
        </p:grpSpPr>
        <p:sp>
          <p:nvSpPr>
            <p:cNvPr id="10" name="Freeform 9"/>
            <p:cNvSpPr>
              <a:spLocks/>
            </p:cNvSpPr>
            <p:nvPr userDrawn="1"/>
          </p:nvSpPr>
          <p:spPr bwMode="auto">
            <a:xfrm>
              <a:off x="-836893" y="103889"/>
              <a:ext cx="61912" cy="90488"/>
            </a:xfrm>
            <a:custGeom>
              <a:avLst/>
              <a:gdLst>
                <a:gd name="T0" fmla="*/ 0 w 22"/>
                <a:gd name="T1" fmla="*/ 11 h 32"/>
                <a:gd name="T2" fmla="*/ 11 w 22"/>
                <a:gd name="T3" fmla="*/ 0 h 32"/>
                <a:gd name="T4" fmla="*/ 22 w 22"/>
                <a:gd name="T5" fmla="*/ 11 h 32"/>
                <a:gd name="T6" fmla="*/ 22 w 22"/>
                <a:gd name="T7" fmla="*/ 21 h 32"/>
                <a:gd name="T8" fmla="*/ 11 w 22"/>
                <a:gd name="T9" fmla="*/ 32 h 32"/>
                <a:gd name="T10" fmla="*/ 0 w 22"/>
                <a:gd name="T11" fmla="*/ 21 h 32"/>
                <a:gd name="T12" fmla="*/ 0 w 22"/>
                <a:gd name="T13" fmla="*/ 11 h 32"/>
              </a:gdLst>
              <a:ahLst/>
              <a:cxnLst>
                <a:cxn ang="0">
                  <a:pos x="T0" y="T1"/>
                </a:cxn>
                <a:cxn ang="0">
                  <a:pos x="T2" y="T3"/>
                </a:cxn>
                <a:cxn ang="0">
                  <a:pos x="T4" y="T5"/>
                </a:cxn>
                <a:cxn ang="0">
                  <a:pos x="T6" y="T7"/>
                </a:cxn>
                <a:cxn ang="0">
                  <a:pos x="T8" y="T9"/>
                </a:cxn>
                <a:cxn ang="0">
                  <a:pos x="T10" y="T11"/>
                </a:cxn>
                <a:cxn ang="0">
                  <a:pos x="T12" y="T13"/>
                </a:cxn>
              </a:cxnLst>
              <a:rect l="0" t="0" r="r" b="b"/>
              <a:pathLst>
                <a:path w="22" h="32">
                  <a:moveTo>
                    <a:pt x="0" y="11"/>
                  </a:moveTo>
                  <a:cubicBezTo>
                    <a:pt x="0" y="5"/>
                    <a:pt x="5" y="0"/>
                    <a:pt x="11" y="0"/>
                  </a:cubicBezTo>
                  <a:cubicBezTo>
                    <a:pt x="17" y="0"/>
                    <a:pt x="22" y="5"/>
                    <a:pt x="22" y="11"/>
                  </a:cubicBezTo>
                  <a:cubicBezTo>
                    <a:pt x="22" y="21"/>
                    <a:pt x="22" y="21"/>
                    <a:pt x="22" y="21"/>
                  </a:cubicBezTo>
                  <a:cubicBezTo>
                    <a:pt x="22" y="27"/>
                    <a:pt x="17" y="32"/>
                    <a:pt x="11" y="32"/>
                  </a:cubicBezTo>
                  <a:cubicBezTo>
                    <a:pt x="5" y="32"/>
                    <a:pt x="0" y="27"/>
                    <a:pt x="0" y="21"/>
                  </a:cubicBezTo>
                  <a:lnTo>
                    <a:pt x="0" y="1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10"/>
            <p:cNvSpPr>
              <a:spLocks/>
            </p:cNvSpPr>
            <p:nvPr userDrawn="1"/>
          </p:nvSpPr>
          <p:spPr bwMode="auto">
            <a:xfrm>
              <a:off x="-990881" y="197552"/>
              <a:ext cx="369887" cy="246063"/>
            </a:xfrm>
            <a:custGeom>
              <a:avLst/>
              <a:gdLst>
                <a:gd name="T0" fmla="*/ 130 w 132"/>
                <a:gd name="T1" fmla="*/ 9 h 88"/>
                <a:gd name="T2" fmla="*/ 116 w 132"/>
                <a:gd name="T3" fmla="*/ 2 h 88"/>
                <a:gd name="T4" fmla="*/ 66 w 132"/>
                <a:gd name="T5" fmla="*/ 18 h 88"/>
                <a:gd name="T6" fmla="*/ 16 w 132"/>
                <a:gd name="T7" fmla="*/ 2 h 88"/>
                <a:gd name="T8" fmla="*/ 2 w 132"/>
                <a:gd name="T9" fmla="*/ 9 h 88"/>
                <a:gd name="T10" fmla="*/ 9 w 132"/>
                <a:gd name="T11" fmla="*/ 23 h 88"/>
                <a:gd name="T12" fmla="*/ 48 w 132"/>
                <a:gd name="T13" fmla="*/ 36 h 88"/>
                <a:gd name="T14" fmla="*/ 24 w 132"/>
                <a:gd name="T15" fmla="*/ 69 h 88"/>
                <a:gd name="T16" fmla="*/ 26 w 132"/>
                <a:gd name="T17" fmla="*/ 84 h 88"/>
                <a:gd name="T18" fmla="*/ 42 w 132"/>
                <a:gd name="T19" fmla="*/ 82 h 88"/>
                <a:gd name="T20" fmla="*/ 66 w 132"/>
                <a:gd name="T21" fmla="*/ 48 h 88"/>
                <a:gd name="T22" fmla="*/ 90 w 132"/>
                <a:gd name="T23" fmla="*/ 82 h 88"/>
                <a:gd name="T24" fmla="*/ 105 w 132"/>
                <a:gd name="T25" fmla="*/ 84 h 88"/>
                <a:gd name="T26" fmla="*/ 108 w 132"/>
                <a:gd name="T27" fmla="*/ 69 h 88"/>
                <a:gd name="T28" fmla="*/ 84 w 132"/>
                <a:gd name="T29" fmla="*/ 36 h 88"/>
                <a:gd name="T30" fmla="*/ 123 w 132"/>
                <a:gd name="T31" fmla="*/ 23 h 88"/>
                <a:gd name="T32" fmla="*/ 130 w 132"/>
                <a:gd name="T33" fmla="*/ 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2" h="88">
                  <a:moveTo>
                    <a:pt x="130" y="9"/>
                  </a:moveTo>
                  <a:cubicBezTo>
                    <a:pt x="128" y="3"/>
                    <a:pt x="122" y="0"/>
                    <a:pt x="116" y="2"/>
                  </a:cubicBezTo>
                  <a:cubicBezTo>
                    <a:pt x="66" y="18"/>
                    <a:pt x="66" y="18"/>
                    <a:pt x="66" y="18"/>
                  </a:cubicBezTo>
                  <a:cubicBezTo>
                    <a:pt x="16" y="2"/>
                    <a:pt x="16" y="2"/>
                    <a:pt x="16" y="2"/>
                  </a:cubicBezTo>
                  <a:cubicBezTo>
                    <a:pt x="10" y="0"/>
                    <a:pt x="4" y="3"/>
                    <a:pt x="2" y="9"/>
                  </a:cubicBezTo>
                  <a:cubicBezTo>
                    <a:pt x="0" y="15"/>
                    <a:pt x="3" y="21"/>
                    <a:pt x="9" y="23"/>
                  </a:cubicBezTo>
                  <a:cubicBezTo>
                    <a:pt x="48" y="36"/>
                    <a:pt x="48" y="36"/>
                    <a:pt x="48" y="36"/>
                  </a:cubicBezTo>
                  <a:cubicBezTo>
                    <a:pt x="24" y="69"/>
                    <a:pt x="24" y="69"/>
                    <a:pt x="24" y="69"/>
                  </a:cubicBezTo>
                  <a:cubicBezTo>
                    <a:pt x="20" y="74"/>
                    <a:pt x="21" y="81"/>
                    <a:pt x="26" y="84"/>
                  </a:cubicBezTo>
                  <a:cubicBezTo>
                    <a:pt x="31" y="88"/>
                    <a:pt x="38" y="87"/>
                    <a:pt x="42" y="82"/>
                  </a:cubicBezTo>
                  <a:cubicBezTo>
                    <a:pt x="66" y="48"/>
                    <a:pt x="66" y="48"/>
                    <a:pt x="66" y="48"/>
                  </a:cubicBezTo>
                  <a:cubicBezTo>
                    <a:pt x="90" y="82"/>
                    <a:pt x="90" y="82"/>
                    <a:pt x="90" y="82"/>
                  </a:cubicBezTo>
                  <a:cubicBezTo>
                    <a:pt x="94" y="87"/>
                    <a:pt x="100" y="88"/>
                    <a:pt x="105" y="84"/>
                  </a:cubicBezTo>
                  <a:cubicBezTo>
                    <a:pt x="110" y="81"/>
                    <a:pt x="111" y="74"/>
                    <a:pt x="108" y="69"/>
                  </a:cubicBezTo>
                  <a:cubicBezTo>
                    <a:pt x="84" y="36"/>
                    <a:pt x="84" y="36"/>
                    <a:pt x="84" y="36"/>
                  </a:cubicBezTo>
                  <a:cubicBezTo>
                    <a:pt x="123" y="23"/>
                    <a:pt x="123" y="23"/>
                    <a:pt x="123" y="23"/>
                  </a:cubicBezTo>
                  <a:cubicBezTo>
                    <a:pt x="128" y="21"/>
                    <a:pt x="132" y="15"/>
                    <a:pt x="130" y="9"/>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11"/>
            <p:cNvSpPr>
              <a:spLocks/>
            </p:cNvSpPr>
            <p:nvPr userDrawn="1"/>
          </p:nvSpPr>
          <p:spPr bwMode="auto">
            <a:xfrm>
              <a:off x="-1140106" y="183264"/>
              <a:ext cx="47625" cy="69850"/>
            </a:xfrm>
            <a:custGeom>
              <a:avLst/>
              <a:gdLst>
                <a:gd name="T0" fmla="*/ 0 w 17"/>
                <a:gd name="T1" fmla="*/ 9 h 25"/>
                <a:gd name="T2" fmla="*/ 9 w 17"/>
                <a:gd name="T3" fmla="*/ 0 h 25"/>
                <a:gd name="T4" fmla="*/ 17 w 17"/>
                <a:gd name="T5" fmla="*/ 9 h 25"/>
                <a:gd name="T6" fmla="*/ 17 w 17"/>
                <a:gd name="T7" fmla="*/ 16 h 25"/>
                <a:gd name="T8" fmla="*/ 9 w 17"/>
                <a:gd name="T9" fmla="*/ 25 h 25"/>
                <a:gd name="T10" fmla="*/ 0 w 17"/>
                <a:gd name="T11" fmla="*/ 16 h 25"/>
                <a:gd name="T12" fmla="*/ 0 w 17"/>
                <a:gd name="T13" fmla="*/ 9 h 25"/>
              </a:gdLst>
              <a:ahLst/>
              <a:cxnLst>
                <a:cxn ang="0">
                  <a:pos x="T0" y="T1"/>
                </a:cxn>
                <a:cxn ang="0">
                  <a:pos x="T2" y="T3"/>
                </a:cxn>
                <a:cxn ang="0">
                  <a:pos x="T4" y="T5"/>
                </a:cxn>
                <a:cxn ang="0">
                  <a:pos x="T6" y="T7"/>
                </a:cxn>
                <a:cxn ang="0">
                  <a:pos x="T8" y="T9"/>
                </a:cxn>
                <a:cxn ang="0">
                  <a:pos x="T10" y="T11"/>
                </a:cxn>
                <a:cxn ang="0">
                  <a:pos x="T12" y="T13"/>
                </a:cxn>
              </a:cxnLst>
              <a:rect l="0" t="0" r="r" b="b"/>
              <a:pathLst>
                <a:path w="17" h="25">
                  <a:moveTo>
                    <a:pt x="0" y="9"/>
                  </a:moveTo>
                  <a:cubicBezTo>
                    <a:pt x="0" y="4"/>
                    <a:pt x="4" y="0"/>
                    <a:pt x="9" y="0"/>
                  </a:cubicBezTo>
                  <a:cubicBezTo>
                    <a:pt x="13" y="0"/>
                    <a:pt x="17" y="4"/>
                    <a:pt x="17" y="9"/>
                  </a:cubicBezTo>
                  <a:cubicBezTo>
                    <a:pt x="17" y="16"/>
                    <a:pt x="17" y="16"/>
                    <a:pt x="17" y="16"/>
                  </a:cubicBezTo>
                  <a:cubicBezTo>
                    <a:pt x="17" y="21"/>
                    <a:pt x="13" y="25"/>
                    <a:pt x="9" y="25"/>
                  </a:cubicBezTo>
                  <a:cubicBezTo>
                    <a:pt x="4" y="25"/>
                    <a:pt x="0" y="21"/>
                    <a:pt x="0" y="16"/>
                  </a:cubicBezTo>
                  <a:lnTo>
                    <a:pt x="0"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eeform 12"/>
            <p:cNvSpPr>
              <a:spLocks/>
            </p:cNvSpPr>
            <p:nvPr userDrawn="1"/>
          </p:nvSpPr>
          <p:spPr bwMode="auto">
            <a:xfrm>
              <a:off x="-1254406" y="256289"/>
              <a:ext cx="280987" cy="185738"/>
            </a:xfrm>
            <a:custGeom>
              <a:avLst/>
              <a:gdLst>
                <a:gd name="T0" fmla="*/ 99 w 100"/>
                <a:gd name="T1" fmla="*/ 6 h 66"/>
                <a:gd name="T2" fmla="*/ 88 w 100"/>
                <a:gd name="T3" fmla="*/ 1 h 66"/>
                <a:gd name="T4" fmla="*/ 50 w 100"/>
                <a:gd name="T5" fmla="*/ 14 h 66"/>
                <a:gd name="T6" fmla="*/ 12 w 100"/>
                <a:gd name="T7" fmla="*/ 1 h 66"/>
                <a:gd name="T8" fmla="*/ 1 w 100"/>
                <a:gd name="T9" fmla="*/ 6 h 66"/>
                <a:gd name="T10" fmla="*/ 6 w 100"/>
                <a:gd name="T11" fmla="*/ 17 h 66"/>
                <a:gd name="T12" fmla="*/ 36 w 100"/>
                <a:gd name="T13" fmla="*/ 27 h 66"/>
                <a:gd name="T14" fmla="*/ 18 w 100"/>
                <a:gd name="T15" fmla="*/ 52 h 66"/>
                <a:gd name="T16" fmla="*/ 20 w 100"/>
                <a:gd name="T17" fmla="*/ 64 h 66"/>
                <a:gd name="T18" fmla="*/ 31 w 100"/>
                <a:gd name="T19" fmla="*/ 62 h 66"/>
                <a:gd name="T20" fmla="*/ 50 w 100"/>
                <a:gd name="T21" fmla="*/ 36 h 66"/>
                <a:gd name="T22" fmla="*/ 68 w 100"/>
                <a:gd name="T23" fmla="*/ 62 h 66"/>
                <a:gd name="T24" fmla="*/ 80 w 100"/>
                <a:gd name="T25" fmla="*/ 64 h 66"/>
                <a:gd name="T26" fmla="*/ 82 w 100"/>
                <a:gd name="T27" fmla="*/ 52 h 66"/>
                <a:gd name="T28" fmla="*/ 63 w 100"/>
                <a:gd name="T29" fmla="*/ 27 h 66"/>
                <a:gd name="T30" fmla="*/ 93 w 100"/>
                <a:gd name="T31" fmla="*/ 17 h 66"/>
                <a:gd name="T32" fmla="*/ 99 w 100"/>
                <a:gd name="T33" fmla="*/ 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 h="66">
                  <a:moveTo>
                    <a:pt x="99" y="6"/>
                  </a:moveTo>
                  <a:cubicBezTo>
                    <a:pt x="97" y="2"/>
                    <a:pt x="92" y="0"/>
                    <a:pt x="88" y="1"/>
                  </a:cubicBezTo>
                  <a:cubicBezTo>
                    <a:pt x="50" y="14"/>
                    <a:pt x="50" y="14"/>
                    <a:pt x="50" y="14"/>
                  </a:cubicBezTo>
                  <a:cubicBezTo>
                    <a:pt x="12" y="1"/>
                    <a:pt x="12" y="1"/>
                    <a:pt x="12" y="1"/>
                  </a:cubicBezTo>
                  <a:cubicBezTo>
                    <a:pt x="7" y="0"/>
                    <a:pt x="2" y="2"/>
                    <a:pt x="1" y="6"/>
                  </a:cubicBezTo>
                  <a:cubicBezTo>
                    <a:pt x="0" y="11"/>
                    <a:pt x="2" y="15"/>
                    <a:pt x="6" y="17"/>
                  </a:cubicBezTo>
                  <a:cubicBezTo>
                    <a:pt x="36" y="27"/>
                    <a:pt x="36" y="27"/>
                    <a:pt x="36" y="27"/>
                  </a:cubicBezTo>
                  <a:cubicBezTo>
                    <a:pt x="18" y="52"/>
                    <a:pt x="18" y="52"/>
                    <a:pt x="18" y="52"/>
                  </a:cubicBezTo>
                  <a:cubicBezTo>
                    <a:pt x="15" y="56"/>
                    <a:pt x="16" y="61"/>
                    <a:pt x="20" y="64"/>
                  </a:cubicBezTo>
                  <a:cubicBezTo>
                    <a:pt x="23" y="66"/>
                    <a:pt x="29" y="66"/>
                    <a:pt x="31" y="62"/>
                  </a:cubicBezTo>
                  <a:cubicBezTo>
                    <a:pt x="50" y="36"/>
                    <a:pt x="50" y="36"/>
                    <a:pt x="50" y="36"/>
                  </a:cubicBezTo>
                  <a:cubicBezTo>
                    <a:pt x="68" y="62"/>
                    <a:pt x="68" y="62"/>
                    <a:pt x="68" y="62"/>
                  </a:cubicBezTo>
                  <a:cubicBezTo>
                    <a:pt x="71" y="66"/>
                    <a:pt x="76" y="66"/>
                    <a:pt x="80" y="64"/>
                  </a:cubicBezTo>
                  <a:cubicBezTo>
                    <a:pt x="84" y="61"/>
                    <a:pt x="84" y="56"/>
                    <a:pt x="82" y="52"/>
                  </a:cubicBezTo>
                  <a:cubicBezTo>
                    <a:pt x="63" y="27"/>
                    <a:pt x="63" y="27"/>
                    <a:pt x="63" y="27"/>
                  </a:cubicBezTo>
                  <a:cubicBezTo>
                    <a:pt x="93" y="17"/>
                    <a:pt x="93" y="17"/>
                    <a:pt x="93" y="17"/>
                  </a:cubicBezTo>
                  <a:cubicBezTo>
                    <a:pt x="98" y="15"/>
                    <a:pt x="100" y="11"/>
                    <a:pt x="99" y="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 name="Freeform 13"/>
            <p:cNvSpPr>
              <a:spLocks/>
            </p:cNvSpPr>
            <p:nvPr userDrawn="1"/>
          </p:nvSpPr>
          <p:spPr bwMode="auto">
            <a:xfrm>
              <a:off x="-1363943" y="249939"/>
              <a:ext cx="36512" cy="47625"/>
            </a:xfrm>
            <a:custGeom>
              <a:avLst/>
              <a:gdLst>
                <a:gd name="T0" fmla="*/ 0 w 13"/>
                <a:gd name="T1" fmla="*/ 6 h 17"/>
                <a:gd name="T2" fmla="*/ 7 w 13"/>
                <a:gd name="T3" fmla="*/ 0 h 17"/>
                <a:gd name="T4" fmla="*/ 13 w 13"/>
                <a:gd name="T5" fmla="*/ 6 h 17"/>
                <a:gd name="T6" fmla="*/ 13 w 13"/>
                <a:gd name="T7" fmla="*/ 11 h 17"/>
                <a:gd name="T8" fmla="*/ 7 w 13"/>
                <a:gd name="T9" fmla="*/ 17 h 17"/>
                <a:gd name="T10" fmla="*/ 0 w 13"/>
                <a:gd name="T11" fmla="*/ 11 h 17"/>
                <a:gd name="T12" fmla="*/ 0 w 13"/>
                <a:gd name="T13" fmla="*/ 6 h 17"/>
              </a:gdLst>
              <a:ahLst/>
              <a:cxnLst>
                <a:cxn ang="0">
                  <a:pos x="T0" y="T1"/>
                </a:cxn>
                <a:cxn ang="0">
                  <a:pos x="T2" y="T3"/>
                </a:cxn>
                <a:cxn ang="0">
                  <a:pos x="T4" y="T5"/>
                </a:cxn>
                <a:cxn ang="0">
                  <a:pos x="T6" y="T7"/>
                </a:cxn>
                <a:cxn ang="0">
                  <a:pos x="T8" y="T9"/>
                </a:cxn>
                <a:cxn ang="0">
                  <a:pos x="T10" y="T11"/>
                </a:cxn>
                <a:cxn ang="0">
                  <a:pos x="T12" y="T13"/>
                </a:cxn>
              </a:cxnLst>
              <a:rect l="0" t="0" r="r" b="b"/>
              <a:pathLst>
                <a:path w="13" h="17">
                  <a:moveTo>
                    <a:pt x="0" y="6"/>
                  </a:moveTo>
                  <a:cubicBezTo>
                    <a:pt x="0" y="2"/>
                    <a:pt x="3" y="0"/>
                    <a:pt x="7" y="0"/>
                  </a:cubicBezTo>
                  <a:cubicBezTo>
                    <a:pt x="10" y="0"/>
                    <a:pt x="13" y="2"/>
                    <a:pt x="13" y="6"/>
                  </a:cubicBezTo>
                  <a:cubicBezTo>
                    <a:pt x="13" y="11"/>
                    <a:pt x="13" y="11"/>
                    <a:pt x="13" y="11"/>
                  </a:cubicBezTo>
                  <a:cubicBezTo>
                    <a:pt x="13" y="15"/>
                    <a:pt x="10" y="17"/>
                    <a:pt x="7" y="17"/>
                  </a:cubicBezTo>
                  <a:cubicBezTo>
                    <a:pt x="3" y="17"/>
                    <a:pt x="0" y="15"/>
                    <a:pt x="0" y="11"/>
                  </a:cubicBezTo>
                  <a:lnTo>
                    <a:pt x="0" y="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 name="Freeform 14"/>
            <p:cNvSpPr>
              <a:spLocks/>
            </p:cNvSpPr>
            <p:nvPr userDrawn="1"/>
          </p:nvSpPr>
          <p:spPr bwMode="auto">
            <a:xfrm>
              <a:off x="-1451256" y="300739"/>
              <a:ext cx="211137" cy="141288"/>
            </a:xfrm>
            <a:custGeom>
              <a:avLst/>
              <a:gdLst>
                <a:gd name="T0" fmla="*/ 74 w 75"/>
                <a:gd name="T1" fmla="*/ 5 h 50"/>
                <a:gd name="T2" fmla="*/ 66 w 75"/>
                <a:gd name="T3" fmla="*/ 1 h 50"/>
                <a:gd name="T4" fmla="*/ 38 w 75"/>
                <a:gd name="T5" fmla="*/ 11 h 50"/>
                <a:gd name="T6" fmla="*/ 9 w 75"/>
                <a:gd name="T7" fmla="*/ 1 h 50"/>
                <a:gd name="T8" fmla="*/ 1 w 75"/>
                <a:gd name="T9" fmla="*/ 5 h 50"/>
                <a:gd name="T10" fmla="*/ 5 w 75"/>
                <a:gd name="T11" fmla="*/ 13 h 50"/>
                <a:gd name="T12" fmla="*/ 28 w 75"/>
                <a:gd name="T13" fmla="*/ 20 h 50"/>
                <a:gd name="T14" fmla="*/ 14 w 75"/>
                <a:gd name="T15" fmla="*/ 39 h 50"/>
                <a:gd name="T16" fmla="*/ 15 w 75"/>
                <a:gd name="T17" fmla="*/ 48 h 50"/>
                <a:gd name="T18" fmla="*/ 24 w 75"/>
                <a:gd name="T19" fmla="*/ 47 h 50"/>
                <a:gd name="T20" fmla="*/ 38 w 75"/>
                <a:gd name="T21" fmla="*/ 28 h 50"/>
                <a:gd name="T22" fmla="*/ 51 w 75"/>
                <a:gd name="T23" fmla="*/ 47 h 50"/>
                <a:gd name="T24" fmla="*/ 60 w 75"/>
                <a:gd name="T25" fmla="*/ 48 h 50"/>
                <a:gd name="T26" fmla="*/ 62 w 75"/>
                <a:gd name="T27" fmla="*/ 39 h 50"/>
                <a:gd name="T28" fmla="*/ 48 w 75"/>
                <a:gd name="T29" fmla="*/ 20 h 50"/>
                <a:gd name="T30" fmla="*/ 70 w 75"/>
                <a:gd name="T31" fmla="*/ 13 h 50"/>
                <a:gd name="T32" fmla="*/ 74 w 75"/>
                <a:gd name="T33" fmla="*/ 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5" h="50">
                  <a:moveTo>
                    <a:pt x="74" y="5"/>
                  </a:moveTo>
                  <a:cubicBezTo>
                    <a:pt x="73" y="2"/>
                    <a:pt x="69" y="0"/>
                    <a:pt x="66" y="1"/>
                  </a:cubicBezTo>
                  <a:cubicBezTo>
                    <a:pt x="38" y="11"/>
                    <a:pt x="38" y="11"/>
                    <a:pt x="38" y="11"/>
                  </a:cubicBezTo>
                  <a:cubicBezTo>
                    <a:pt x="9" y="1"/>
                    <a:pt x="9" y="1"/>
                    <a:pt x="9" y="1"/>
                  </a:cubicBezTo>
                  <a:cubicBezTo>
                    <a:pt x="6" y="0"/>
                    <a:pt x="2" y="2"/>
                    <a:pt x="1" y="5"/>
                  </a:cubicBezTo>
                  <a:cubicBezTo>
                    <a:pt x="0" y="9"/>
                    <a:pt x="2" y="12"/>
                    <a:pt x="5" y="13"/>
                  </a:cubicBezTo>
                  <a:cubicBezTo>
                    <a:pt x="28" y="20"/>
                    <a:pt x="28" y="20"/>
                    <a:pt x="28" y="20"/>
                  </a:cubicBezTo>
                  <a:cubicBezTo>
                    <a:pt x="14" y="39"/>
                    <a:pt x="14" y="39"/>
                    <a:pt x="14" y="39"/>
                  </a:cubicBezTo>
                  <a:cubicBezTo>
                    <a:pt x="12" y="42"/>
                    <a:pt x="12" y="46"/>
                    <a:pt x="15" y="48"/>
                  </a:cubicBezTo>
                  <a:cubicBezTo>
                    <a:pt x="18" y="50"/>
                    <a:pt x="22" y="49"/>
                    <a:pt x="24" y="47"/>
                  </a:cubicBezTo>
                  <a:cubicBezTo>
                    <a:pt x="38" y="28"/>
                    <a:pt x="38" y="28"/>
                    <a:pt x="38" y="28"/>
                  </a:cubicBezTo>
                  <a:cubicBezTo>
                    <a:pt x="51" y="47"/>
                    <a:pt x="51" y="47"/>
                    <a:pt x="51" y="47"/>
                  </a:cubicBezTo>
                  <a:cubicBezTo>
                    <a:pt x="53" y="49"/>
                    <a:pt x="57" y="50"/>
                    <a:pt x="60" y="48"/>
                  </a:cubicBezTo>
                  <a:cubicBezTo>
                    <a:pt x="63" y="46"/>
                    <a:pt x="64" y="42"/>
                    <a:pt x="62" y="39"/>
                  </a:cubicBezTo>
                  <a:cubicBezTo>
                    <a:pt x="48" y="20"/>
                    <a:pt x="48" y="20"/>
                    <a:pt x="48" y="20"/>
                  </a:cubicBezTo>
                  <a:cubicBezTo>
                    <a:pt x="70" y="13"/>
                    <a:pt x="70" y="13"/>
                    <a:pt x="70" y="13"/>
                  </a:cubicBezTo>
                  <a:cubicBezTo>
                    <a:pt x="73" y="12"/>
                    <a:pt x="75" y="9"/>
                    <a:pt x="74"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 name="Freeform 15"/>
            <p:cNvSpPr>
              <a:spLocks noEditPoints="1"/>
            </p:cNvSpPr>
            <p:nvPr userDrawn="1"/>
          </p:nvSpPr>
          <p:spPr bwMode="auto">
            <a:xfrm>
              <a:off x="-1995768" y="421389"/>
              <a:ext cx="325437" cy="396875"/>
            </a:xfrm>
            <a:custGeom>
              <a:avLst/>
              <a:gdLst>
                <a:gd name="T0" fmla="*/ 58 w 116"/>
                <a:gd name="T1" fmla="*/ 141 h 141"/>
                <a:gd name="T2" fmla="*/ 0 w 116"/>
                <a:gd name="T3" fmla="*/ 71 h 141"/>
                <a:gd name="T4" fmla="*/ 58 w 116"/>
                <a:gd name="T5" fmla="*/ 0 h 141"/>
                <a:gd name="T6" fmla="*/ 116 w 116"/>
                <a:gd name="T7" fmla="*/ 71 h 141"/>
                <a:gd name="T8" fmla="*/ 58 w 116"/>
                <a:gd name="T9" fmla="*/ 141 h 141"/>
                <a:gd name="T10" fmla="*/ 59 w 116"/>
                <a:gd name="T11" fmla="*/ 16 h 141"/>
                <a:gd name="T12" fmla="*/ 22 w 116"/>
                <a:gd name="T13" fmla="*/ 71 h 141"/>
                <a:gd name="T14" fmla="*/ 32 w 116"/>
                <a:gd name="T15" fmla="*/ 113 h 141"/>
                <a:gd name="T16" fmla="*/ 58 w 116"/>
                <a:gd name="T17" fmla="*/ 125 h 141"/>
                <a:gd name="T18" fmla="*/ 94 w 116"/>
                <a:gd name="T19" fmla="*/ 71 h 141"/>
                <a:gd name="T20" fmla="*/ 59 w 116"/>
                <a:gd name="T21" fmla="*/ 1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41">
                  <a:moveTo>
                    <a:pt x="58" y="141"/>
                  </a:moveTo>
                  <a:cubicBezTo>
                    <a:pt x="20" y="141"/>
                    <a:pt x="0" y="116"/>
                    <a:pt x="0" y="71"/>
                  </a:cubicBezTo>
                  <a:cubicBezTo>
                    <a:pt x="0" y="25"/>
                    <a:pt x="21" y="0"/>
                    <a:pt x="58" y="0"/>
                  </a:cubicBezTo>
                  <a:cubicBezTo>
                    <a:pt x="96" y="0"/>
                    <a:pt x="116" y="25"/>
                    <a:pt x="116" y="71"/>
                  </a:cubicBezTo>
                  <a:cubicBezTo>
                    <a:pt x="116" y="116"/>
                    <a:pt x="96" y="141"/>
                    <a:pt x="58" y="141"/>
                  </a:cubicBezTo>
                  <a:moveTo>
                    <a:pt x="59" y="16"/>
                  </a:moveTo>
                  <a:cubicBezTo>
                    <a:pt x="35" y="16"/>
                    <a:pt x="22" y="35"/>
                    <a:pt x="22" y="71"/>
                  </a:cubicBezTo>
                  <a:cubicBezTo>
                    <a:pt x="22" y="88"/>
                    <a:pt x="26" y="104"/>
                    <a:pt x="32" y="113"/>
                  </a:cubicBezTo>
                  <a:cubicBezTo>
                    <a:pt x="37" y="121"/>
                    <a:pt x="47" y="125"/>
                    <a:pt x="58" y="125"/>
                  </a:cubicBezTo>
                  <a:cubicBezTo>
                    <a:pt x="82" y="125"/>
                    <a:pt x="94" y="107"/>
                    <a:pt x="94" y="71"/>
                  </a:cubicBezTo>
                  <a:cubicBezTo>
                    <a:pt x="94" y="34"/>
                    <a:pt x="82" y="16"/>
                    <a:pt x="59" y="1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16"/>
            <p:cNvSpPr>
              <a:spLocks/>
            </p:cNvSpPr>
            <p:nvPr userDrawn="1"/>
          </p:nvSpPr>
          <p:spPr bwMode="auto">
            <a:xfrm>
              <a:off x="-1648106" y="394402"/>
              <a:ext cx="193675" cy="417513"/>
            </a:xfrm>
            <a:custGeom>
              <a:avLst/>
              <a:gdLst>
                <a:gd name="T0" fmla="*/ 67 w 69"/>
                <a:gd name="T1" fmla="*/ 16 h 149"/>
                <a:gd name="T2" fmla="*/ 50 w 69"/>
                <a:gd name="T3" fmla="*/ 15 h 149"/>
                <a:gd name="T4" fmla="*/ 37 w 69"/>
                <a:gd name="T5" fmla="*/ 33 h 149"/>
                <a:gd name="T6" fmla="*/ 37 w 69"/>
                <a:gd name="T7" fmla="*/ 52 h 149"/>
                <a:gd name="T8" fmla="*/ 64 w 69"/>
                <a:gd name="T9" fmla="*/ 52 h 149"/>
                <a:gd name="T10" fmla="*/ 64 w 69"/>
                <a:gd name="T11" fmla="*/ 65 h 149"/>
                <a:gd name="T12" fmla="*/ 37 w 69"/>
                <a:gd name="T13" fmla="*/ 65 h 149"/>
                <a:gd name="T14" fmla="*/ 37 w 69"/>
                <a:gd name="T15" fmla="*/ 149 h 149"/>
                <a:gd name="T16" fmla="*/ 17 w 69"/>
                <a:gd name="T17" fmla="*/ 149 h 149"/>
                <a:gd name="T18" fmla="*/ 17 w 69"/>
                <a:gd name="T19" fmla="*/ 65 h 149"/>
                <a:gd name="T20" fmla="*/ 0 w 69"/>
                <a:gd name="T21" fmla="*/ 65 h 149"/>
                <a:gd name="T22" fmla="*/ 0 w 69"/>
                <a:gd name="T23" fmla="*/ 54 h 149"/>
                <a:gd name="T24" fmla="*/ 17 w 69"/>
                <a:gd name="T25" fmla="*/ 51 h 149"/>
                <a:gd name="T26" fmla="*/ 17 w 69"/>
                <a:gd name="T27" fmla="*/ 35 h 149"/>
                <a:gd name="T28" fmla="*/ 22 w 69"/>
                <a:gd name="T29" fmla="*/ 11 h 149"/>
                <a:gd name="T30" fmla="*/ 44 w 69"/>
                <a:gd name="T31" fmla="*/ 0 h 149"/>
                <a:gd name="T32" fmla="*/ 69 w 69"/>
                <a:gd name="T33" fmla="*/ 4 h 149"/>
                <a:gd name="T34" fmla="*/ 67 w 69"/>
                <a:gd name="T3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49">
                  <a:moveTo>
                    <a:pt x="67" y="16"/>
                  </a:moveTo>
                  <a:cubicBezTo>
                    <a:pt x="65" y="16"/>
                    <a:pt x="59" y="15"/>
                    <a:pt x="50" y="15"/>
                  </a:cubicBezTo>
                  <a:cubicBezTo>
                    <a:pt x="40" y="15"/>
                    <a:pt x="37" y="19"/>
                    <a:pt x="37" y="33"/>
                  </a:cubicBezTo>
                  <a:cubicBezTo>
                    <a:pt x="37" y="52"/>
                    <a:pt x="37" y="52"/>
                    <a:pt x="37" y="52"/>
                  </a:cubicBezTo>
                  <a:cubicBezTo>
                    <a:pt x="64" y="52"/>
                    <a:pt x="64" y="52"/>
                    <a:pt x="64" y="52"/>
                  </a:cubicBezTo>
                  <a:cubicBezTo>
                    <a:pt x="64" y="65"/>
                    <a:pt x="64" y="65"/>
                    <a:pt x="64" y="65"/>
                  </a:cubicBezTo>
                  <a:cubicBezTo>
                    <a:pt x="37" y="65"/>
                    <a:pt x="37" y="65"/>
                    <a:pt x="37" y="65"/>
                  </a:cubicBezTo>
                  <a:cubicBezTo>
                    <a:pt x="37" y="149"/>
                    <a:pt x="37" y="149"/>
                    <a:pt x="37" y="149"/>
                  </a:cubicBezTo>
                  <a:cubicBezTo>
                    <a:pt x="17" y="149"/>
                    <a:pt x="17" y="149"/>
                    <a:pt x="17" y="149"/>
                  </a:cubicBezTo>
                  <a:cubicBezTo>
                    <a:pt x="17" y="65"/>
                    <a:pt x="17" y="65"/>
                    <a:pt x="17" y="65"/>
                  </a:cubicBezTo>
                  <a:cubicBezTo>
                    <a:pt x="0" y="65"/>
                    <a:pt x="0" y="65"/>
                    <a:pt x="0" y="65"/>
                  </a:cubicBezTo>
                  <a:cubicBezTo>
                    <a:pt x="0" y="54"/>
                    <a:pt x="0" y="54"/>
                    <a:pt x="0" y="54"/>
                  </a:cubicBezTo>
                  <a:cubicBezTo>
                    <a:pt x="17" y="51"/>
                    <a:pt x="17" y="51"/>
                    <a:pt x="17" y="51"/>
                  </a:cubicBezTo>
                  <a:cubicBezTo>
                    <a:pt x="17" y="35"/>
                    <a:pt x="17" y="35"/>
                    <a:pt x="17" y="35"/>
                  </a:cubicBezTo>
                  <a:cubicBezTo>
                    <a:pt x="17" y="21"/>
                    <a:pt x="18" y="16"/>
                    <a:pt x="22" y="11"/>
                  </a:cubicBezTo>
                  <a:cubicBezTo>
                    <a:pt x="27" y="4"/>
                    <a:pt x="34" y="0"/>
                    <a:pt x="44" y="0"/>
                  </a:cubicBezTo>
                  <a:cubicBezTo>
                    <a:pt x="54" y="0"/>
                    <a:pt x="66" y="3"/>
                    <a:pt x="69" y="4"/>
                  </a:cubicBezTo>
                  <a:lnTo>
                    <a:pt x="67" y="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17"/>
            <p:cNvSpPr>
              <a:spLocks/>
            </p:cNvSpPr>
            <p:nvPr userDrawn="1"/>
          </p:nvSpPr>
          <p:spPr bwMode="auto">
            <a:xfrm>
              <a:off x="-1456018" y="534102"/>
              <a:ext cx="190500" cy="284163"/>
            </a:xfrm>
            <a:custGeom>
              <a:avLst/>
              <a:gdLst>
                <a:gd name="T0" fmla="*/ 31 w 68"/>
                <a:gd name="T1" fmla="*/ 101 h 101"/>
                <a:gd name="T2" fmla="*/ 0 w 68"/>
                <a:gd name="T3" fmla="*/ 96 h 101"/>
                <a:gd name="T4" fmla="*/ 3 w 68"/>
                <a:gd name="T5" fmla="*/ 83 h 101"/>
                <a:gd name="T6" fmla="*/ 27 w 68"/>
                <a:gd name="T7" fmla="*/ 86 h 101"/>
                <a:gd name="T8" fmla="*/ 48 w 68"/>
                <a:gd name="T9" fmla="*/ 72 h 101"/>
                <a:gd name="T10" fmla="*/ 31 w 68"/>
                <a:gd name="T11" fmla="*/ 57 h 101"/>
                <a:gd name="T12" fmla="*/ 1 w 68"/>
                <a:gd name="T13" fmla="*/ 29 h 101"/>
                <a:gd name="T14" fmla="*/ 35 w 68"/>
                <a:gd name="T15" fmla="*/ 0 h 101"/>
                <a:gd name="T16" fmla="*/ 63 w 68"/>
                <a:gd name="T17" fmla="*/ 5 h 101"/>
                <a:gd name="T18" fmla="*/ 60 w 68"/>
                <a:gd name="T19" fmla="*/ 17 h 101"/>
                <a:gd name="T20" fmla="*/ 37 w 68"/>
                <a:gd name="T21" fmla="*/ 14 h 101"/>
                <a:gd name="T22" fmla="*/ 21 w 68"/>
                <a:gd name="T23" fmla="*/ 27 h 101"/>
                <a:gd name="T24" fmla="*/ 68 w 68"/>
                <a:gd name="T25" fmla="*/ 69 h 101"/>
                <a:gd name="T26" fmla="*/ 31 w 68"/>
                <a:gd name="T2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01">
                  <a:moveTo>
                    <a:pt x="31" y="101"/>
                  </a:moveTo>
                  <a:cubicBezTo>
                    <a:pt x="21" y="101"/>
                    <a:pt x="12" y="99"/>
                    <a:pt x="0" y="96"/>
                  </a:cubicBezTo>
                  <a:cubicBezTo>
                    <a:pt x="3" y="83"/>
                    <a:pt x="3" y="83"/>
                    <a:pt x="3" y="83"/>
                  </a:cubicBezTo>
                  <a:cubicBezTo>
                    <a:pt x="13" y="85"/>
                    <a:pt x="20" y="86"/>
                    <a:pt x="27" y="86"/>
                  </a:cubicBezTo>
                  <a:cubicBezTo>
                    <a:pt x="41" y="86"/>
                    <a:pt x="48" y="81"/>
                    <a:pt x="48" y="72"/>
                  </a:cubicBezTo>
                  <a:cubicBezTo>
                    <a:pt x="48" y="64"/>
                    <a:pt x="45" y="61"/>
                    <a:pt x="31" y="57"/>
                  </a:cubicBezTo>
                  <a:cubicBezTo>
                    <a:pt x="14" y="52"/>
                    <a:pt x="1" y="47"/>
                    <a:pt x="1" y="29"/>
                  </a:cubicBezTo>
                  <a:cubicBezTo>
                    <a:pt x="1" y="10"/>
                    <a:pt x="14" y="0"/>
                    <a:pt x="35" y="0"/>
                  </a:cubicBezTo>
                  <a:cubicBezTo>
                    <a:pt x="43" y="0"/>
                    <a:pt x="52" y="1"/>
                    <a:pt x="63" y="5"/>
                  </a:cubicBezTo>
                  <a:cubicBezTo>
                    <a:pt x="60" y="17"/>
                    <a:pt x="60" y="17"/>
                    <a:pt x="60" y="17"/>
                  </a:cubicBezTo>
                  <a:cubicBezTo>
                    <a:pt x="53" y="16"/>
                    <a:pt x="45" y="14"/>
                    <a:pt x="37" y="14"/>
                  </a:cubicBezTo>
                  <a:cubicBezTo>
                    <a:pt x="27" y="14"/>
                    <a:pt x="21" y="19"/>
                    <a:pt x="21" y="27"/>
                  </a:cubicBezTo>
                  <a:cubicBezTo>
                    <a:pt x="21" y="47"/>
                    <a:pt x="68" y="34"/>
                    <a:pt x="68" y="69"/>
                  </a:cubicBezTo>
                  <a:cubicBezTo>
                    <a:pt x="68" y="89"/>
                    <a:pt x="54" y="101"/>
                    <a:pt x="31" y="101"/>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18"/>
            <p:cNvSpPr>
              <a:spLocks/>
            </p:cNvSpPr>
            <p:nvPr userDrawn="1"/>
          </p:nvSpPr>
          <p:spPr bwMode="auto">
            <a:xfrm>
              <a:off x="-1262343" y="464252"/>
              <a:ext cx="187325" cy="354013"/>
            </a:xfrm>
            <a:custGeom>
              <a:avLst/>
              <a:gdLst>
                <a:gd name="T0" fmla="*/ 39 w 67"/>
                <a:gd name="T1" fmla="*/ 126 h 126"/>
                <a:gd name="T2" fmla="*/ 19 w 67"/>
                <a:gd name="T3" fmla="*/ 115 h 126"/>
                <a:gd name="T4" fmla="*/ 17 w 67"/>
                <a:gd name="T5" fmla="*/ 93 h 126"/>
                <a:gd name="T6" fmla="*/ 17 w 67"/>
                <a:gd name="T7" fmla="*/ 40 h 126"/>
                <a:gd name="T8" fmla="*/ 0 w 67"/>
                <a:gd name="T9" fmla="*/ 40 h 126"/>
                <a:gd name="T10" fmla="*/ 0 w 67"/>
                <a:gd name="T11" fmla="*/ 29 h 126"/>
                <a:gd name="T12" fmla="*/ 17 w 67"/>
                <a:gd name="T13" fmla="*/ 27 h 126"/>
                <a:gd name="T14" fmla="*/ 17 w 67"/>
                <a:gd name="T15" fmla="*/ 0 h 126"/>
                <a:gd name="T16" fmla="*/ 37 w 67"/>
                <a:gd name="T17" fmla="*/ 0 h 126"/>
                <a:gd name="T18" fmla="*/ 37 w 67"/>
                <a:gd name="T19" fmla="*/ 27 h 126"/>
                <a:gd name="T20" fmla="*/ 63 w 67"/>
                <a:gd name="T21" fmla="*/ 27 h 126"/>
                <a:gd name="T22" fmla="*/ 63 w 67"/>
                <a:gd name="T23" fmla="*/ 40 h 126"/>
                <a:gd name="T24" fmla="*/ 37 w 67"/>
                <a:gd name="T25" fmla="*/ 40 h 126"/>
                <a:gd name="T26" fmla="*/ 37 w 67"/>
                <a:gd name="T27" fmla="*/ 87 h 126"/>
                <a:gd name="T28" fmla="*/ 38 w 67"/>
                <a:gd name="T29" fmla="*/ 106 h 126"/>
                <a:gd name="T30" fmla="*/ 47 w 67"/>
                <a:gd name="T31" fmla="*/ 110 h 126"/>
                <a:gd name="T32" fmla="*/ 64 w 67"/>
                <a:gd name="T33" fmla="*/ 107 h 126"/>
                <a:gd name="T34" fmla="*/ 67 w 67"/>
                <a:gd name="T35" fmla="*/ 120 h 126"/>
                <a:gd name="T36" fmla="*/ 39 w 67"/>
                <a:gd name="T37"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126">
                  <a:moveTo>
                    <a:pt x="39" y="126"/>
                  </a:moveTo>
                  <a:cubicBezTo>
                    <a:pt x="30" y="126"/>
                    <a:pt x="23" y="122"/>
                    <a:pt x="19" y="115"/>
                  </a:cubicBezTo>
                  <a:cubicBezTo>
                    <a:pt x="17" y="111"/>
                    <a:pt x="17" y="106"/>
                    <a:pt x="17" y="93"/>
                  </a:cubicBezTo>
                  <a:cubicBezTo>
                    <a:pt x="17" y="40"/>
                    <a:pt x="17" y="40"/>
                    <a:pt x="17" y="40"/>
                  </a:cubicBezTo>
                  <a:cubicBezTo>
                    <a:pt x="0" y="40"/>
                    <a:pt x="0" y="40"/>
                    <a:pt x="0" y="40"/>
                  </a:cubicBezTo>
                  <a:cubicBezTo>
                    <a:pt x="0" y="29"/>
                    <a:pt x="0" y="29"/>
                    <a:pt x="0" y="29"/>
                  </a:cubicBezTo>
                  <a:cubicBezTo>
                    <a:pt x="17" y="27"/>
                    <a:pt x="17" y="27"/>
                    <a:pt x="17" y="27"/>
                  </a:cubicBezTo>
                  <a:cubicBezTo>
                    <a:pt x="17" y="0"/>
                    <a:pt x="17" y="0"/>
                    <a:pt x="17" y="0"/>
                  </a:cubicBezTo>
                  <a:cubicBezTo>
                    <a:pt x="37" y="0"/>
                    <a:pt x="37" y="0"/>
                    <a:pt x="37" y="0"/>
                  </a:cubicBezTo>
                  <a:cubicBezTo>
                    <a:pt x="37" y="27"/>
                    <a:pt x="37" y="27"/>
                    <a:pt x="37" y="27"/>
                  </a:cubicBezTo>
                  <a:cubicBezTo>
                    <a:pt x="63" y="27"/>
                    <a:pt x="63" y="27"/>
                    <a:pt x="63" y="27"/>
                  </a:cubicBezTo>
                  <a:cubicBezTo>
                    <a:pt x="63" y="40"/>
                    <a:pt x="63" y="40"/>
                    <a:pt x="63" y="40"/>
                  </a:cubicBezTo>
                  <a:cubicBezTo>
                    <a:pt x="37" y="40"/>
                    <a:pt x="37" y="40"/>
                    <a:pt x="37" y="40"/>
                  </a:cubicBezTo>
                  <a:cubicBezTo>
                    <a:pt x="37" y="87"/>
                    <a:pt x="37" y="87"/>
                    <a:pt x="37" y="87"/>
                  </a:cubicBezTo>
                  <a:cubicBezTo>
                    <a:pt x="37" y="104"/>
                    <a:pt x="37" y="104"/>
                    <a:pt x="38" y="106"/>
                  </a:cubicBezTo>
                  <a:cubicBezTo>
                    <a:pt x="40" y="109"/>
                    <a:pt x="43" y="110"/>
                    <a:pt x="47" y="110"/>
                  </a:cubicBezTo>
                  <a:cubicBezTo>
                    <a:pt x="52" y="110"/>
                    <a:pt x="56" y="109"/>
                    <a:pt x="64" y="107"/>
                  </a:cubicBezTo>
                  <a:cubicBezTo>
                    <a:pt x="67" y="120"/>
                    <a:pt x="67" y="120"/>
                    <a:pt x="67" y="120"/>
                  </a:cubicBezTo>
                  <a:cubicBezTo>
                    <a:pt x="55" y="124"/>
                    <a:pt x="47" y="126"/>
                    <a:pt x="39" y="12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19"/>
            <p:cNvSpPr>
              <a:spLocks noEditPoints="1"/>
            </p:cNvSpPr>
            <p:nvPr userDrawn="1"/>
          </p:nvSpPr>
          <p:spPr bwMode="auto">
            <a:xfrm>
              <a:off x="-1071843" y="530927"/>
              <a:ext cx="230187" cy="287338"/>
            </a:xfrm>
            <a:custGeom>
              <a:avLst/>
              <a:gdLst>
                <a:gd name="T0" fmla="*/ 21 w 82"/>
                <a:gd name="T1" fmla="*/ 54 h 102"/>
                <a:gd name="T2" fmla="*/ 21 w 82"/>
                <a:gd name="T3" fmla="*/ 57 h 102"/>
                <a:gd name="T4" fmla="*/ 45 w 82"/>
                <a:gd name="T5" fmla="*/ 85 h 102"/>
                <a:gd name="T6" fmla="*/ 77 w 82"/>
                <a:gd name="T7" fmla="*/ 79 h 102"/>
                <a:gd name="T8" fmla="*/ 81 w 82"/>
                <a:gd name="T9" fmla="*/ 90 h 102"/>
                <a:gd name="T10" fmla="*/ 39 w 82"/>
                <a:gd name="T11" fmla="*/ 102 h 102"/>
                <a:gd name="T12" fmla="*/ 0 w 82"/>
                <a:gd name="T13" fmla="*/ 54 h 102"/>
                <a:gd name="T14" fmla="*/ 43 w 82"/>
                <a:gd name="T15" fmla="*/ 0 h 102"/>
                <a:gd name="T16" fmla="*/ 82 w 82"/>
                <a:gd name="T17" fmla="*/ 49 h 102"/>
                <a:gd name="T18" fmla="*/ 82 w 82"/>
                <a:gd name="T19" fmla="*/ 54 h 102"/>
                <a:gd name="T20" fmla="*/ 21 w 82"/>
                <a:gd name="T21" fmla="*/ 54 h 102"/>
                <a:gd name="T22" fmla="*/ 44 w 82"/>
                <a:gd name="T23" fmla="*/ 14 h 102"/>
                <a:gd name="T24" fmla="*/ 22 w 82"/>
                <a:gd name="T25" fmla="*/ 42 h 102"/>
                <a:gd name="T26" fmla="*/ 63 w 82"/>
                <a:gd name="T27" fmla="*/ 40 h 102"/>
                <a:gd name="T28" fmla="*/ 44 w 82"/>
                <a:gd name="T29" fmla="*/ 1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102">
                  <a:moveTo>
                    <a:pt x="21" y="54"/>
                  </a:moveTo>
                  <a:cubicBezTo>
                    <a:pt x="21" y="57"/>
                    <a:pt x="21" y="57"/>
                    <a:pt x="21" y="57"/>
                  </a:cubicBezTo>
                  <a:cubicBezTo>
                    <a:pt x="21" y="76"/>
                    <a:pt x="29" y="85"/>
                    <a:pt x="45" y="85"/>
                  </a:cubicBezTo>
                  <a:cubicBezTo>
                    <a:pt x="53" y="85"/>
                    <a:pt x="61" y="84"/>
                    <a:pt x="77" y="79"/>
                  </a:cubicBezTo>
                  <a:cubicBezTo>
                    <a:pt x="81" y="90"/>
                    <a:pt x="81" y="90"/>
                    <a:pt x="81" y="90"/>
                  </a:cubicBezTo>
                  <a:cubicBezTo>
                    <a:pt x="61" y="99"/>
                    <a:pt x="51" y="102"/>
                    <a:pt x="39" y="102"/>
                  </a:cubicBezTo>
                  <a:cubicBezTo>
                    <a:pt x="15" y="102"/>
                    <a:pt x="0" y="84"/>
                    <a:pt x="0" y="54"/>
                  </a:cubicBezTo>
                  <a:cubicBezTo>
                    <a:pt x="0" y="22"/>
                    <a:pt x="16" y="0"/>
                    <a:pt x="43" y="0"/>
                  </a:cubicBezTo>
                  <a:cubicBezTo>
                    <a:pt x="69" y="0"/>
                    <a:pt x="82" y="16"/>
                    <a:pt x="82" y="49"/>
                  </a:cubicBezTo>
                  <a:cubicBezTo>
                    <a:pt x="82" y="54"/>
                    <a:pt x="82" y="54"/>
                    <a:pt x="82" y="54"/>
                  </a:cubicBezTo>
                  <a:lnTo>
                    <a:pt x="21" y="54"/>
                  </a:lnTo>
                  <a:close/>
                  <a:moveTo>
                    <a:pt x="44" y="14"/>
                  </a:moveTo>
                  <a:cubicBezTo>
                    <a:pt x="31" y="14"/>
                    <a:pt x="24" y="24"/>
                    <a:pt x="22" y="42"/>
                  </a:cubicBezTo>
                  <a:cubicBezTo>
                    <a:pt x="63" y="40"/>
                    <a:pt x="63" y="40"/>
                    <a:pt x="63" y="40"/>
                  </a:cubicBezTo>
                  <a:cubicBezTo>
                    <a:pt x="63" y="23"/>
                    <a:pt x="57" y="14"/>
                    <a:pt x="44" y="1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20"/>
            <p:cNvSpPr>
              <a:spLocks noEditPoints="1"/>
            </p:cNvSpPr>
            <p:nvPr userDrawn="1"/>
          </p:nvSpPr>
          <p:spPr bwMode="auto">
            <a:xfrm>
              <a:off x="-816256" y="402339"/>
              <a:ext cx="234950" cy="415925"/>
            </a:xfrm>
            <a:custGeom>
              <a:avLst/>
              <a:gdLst>
                <a:gd name="T0" fmla="*/ 65 w 84"/>
                <a:gd name="T1" fmla="*/ 146 h 148"/>
                <a:gd name="T2" fmla="*/ 65 w 84"/>
                <a:gd name="T3" fmla="*/ 137 h 148"/>
                <a:gd name="T4" fmla="*/ 33 w 84"/>
                <a:gd name="T5" fmla="*/ 148 h 148"/>
                <a:gd name="T6" fmla="*/ 0 w 84"/>
                <a:gd name="T7" fmla="*/ 97 h 148"/>
                <a:gd name="T8" fmla="*/ 35 w 84"/>
                <a:gd name="T9" fmla="*/ 46 h 148"/>
                <a:gd name="T10" fmla="*/ 64 w 84"/>
                <a:gd name="T11" fmla="*/ 57 h 148"/>
                <a:gd name="T12" fmla="*/ 64 w 84"/>
                <a:gd name="T13" fmla="*/ 0 h 148"/>
                <a:gd name="T14" fmla="*/ 84 w 84"/>
                <a:gd name="T15" fmla="*/ 0 h 148"/>
                <a:gd name="T16" fmla="*/ 84 w 84"/>
                <a:gd name="T17" fmla="*/ 146 h 148"/>
                <a:gd name="T18" fmla="*/ 65 w 84"/>
                <a:gd name="T19" fmla="*/ 146 h 148"/>
                <a:gd name="T20" fmla="*/ 64 w 84"/>
                <a:gd name="T21" fmla="*/ 69 h 148"/>
                <a:gd name="T22" fmla="*/ 42 w 84"/>
                <a:gd name="T23" fmla="*/ 64 h 148"/>
                <a:gd name="T24" fmla="*/ 21 w 84"/>
                <a:gd name="T25" fmla="*/ 97 h 148"/>
                <a:gd name="T26" fmla="*/ 41 w 84"/>
                <a:gd name="T27" fmla="*/ 131 h 148"/>
                <a:gd name="T28" fmla="*/ 64 w 84"/>
                <a:gd name="T29" fmla="*/ 125 h 148"/>
                <a:gd name="T30" fmla="*/ 64 w 84"/>
                <a:gd name="T31" fmla="*/ 6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148">
                  <a:moveTo>
                    <a:pt x="65" y="146"/>
                  </a:moveTo>
                  <a:cubicBezTo>
                    <a:pt x="65" y="137"/>
                    <a:pt x="65" y="137"/>
                    <a:pt x="65" y="137"/>
                  </a:cubicBezTo>
                  <a:cubicBezTo>
                    <a:pt x="54" y="143"/>
                    <a:pt x="43" y="148"/>
                    <a:pt x="33" y="148"/>
                  </a:cubicBezTo>
                  <a:cubicBezTo>
                    <a:pt x="12" y="148"/>
                    <a:pt x="0" y="129"/>
                    <a:pt x="0" y="97"/>
                  </a:cubicBezTo>
                  <a:cubicBezTo>
                    <a:pt x="0" y="66"/>
                    <a:pt x="14" y="46"/>
                    <a:pt x="35" y="46"/>
                  </a:cubicBezTo>
                  <a:cubicBezTo>
                    <a:pt x="46" y="46"/>
                    <a:pt x="55" y="52"/>
                    <a:pt x="64" y="57"/>
                  </a:cubicBezTo>
                  <a:cubicBezTo>
                    <a:pt x="64" y="0"/>
                    <a:pt x="64" y="0"/>
                    <a:pt x="64" y="0"/>
                  </a:cubicBezTo>
                  <a:cubicBezTo>
                    <a:pt x="84" y="0"/>
                    <a:pt x="84" y="0"/>
                    <a:pt x="84" y="0"/>
                  </a:cubicBezTo>
                  <a:cubicBezTo>
                    <a:pt x="84" y="146"/>
                    <a:pt x="84" y="146"/>
                    <a:pt x="84" y="146"/>
                  </a:cubicBezTo>
                  <a:lnTo>
                    <a:pt x="65" y="146"/>
                  </a:lnTo>
                  <a:close/>
                  <a:moveTo>
                    <a:pt x="64" y="69"/>
                  </a:moveTo>
                  <a:cubicBezTo>
                    <a:pt x="52" y="65"/>
                    <a:pt x="48" y="64"/>
                    <a:pt x="42" y="64"/>
                  </a:cubicBezTo>
                  <a:cubicBezTo>
                    <a:pt x="28" y="64"/>
                    <a:pt x="21" y="75"/>
                    <a:pt x="21" y="97"/>
                  </a:cubicBezTo>
                  <a:cubicBezTo>
                    <a:pt x="21" y="120"/>
                    <a:pt x="28" y="131"/>
                    <a:pt x="41" y="131"/>
                  </a:cubicBezTo>
                  <a:cubicBezTo>
                    <a:pt x="47" y="131"/>
                    <a:pt x="52" y="129"/>
                    <a:pt x="64" y="125"/>
                  </a:cubicBezTo>
                  <a:lnTo>
                    <a:pt x="64" y="6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2" name="Freeform 21"/>
            <p:cNvSpPr>
              <a:spLocks/>
            </p:cNvSpPr>
            <p:nvPr userDrawn="1"/>
          </p:nvSpPr>
          <p:spPr bwMode="auto">
            <a:xfrm>
              <a:off x="-1973543" y="950027"/>
              <a:ext cx="46037" cy="98425"/>
            </a:xfrm>
            <a:custGeom>
              <a:avLst/>
              <a:gdLst>
                <a:gd name="T0" fmla="*/ 15 w 16"/>
                <a:gd name="T1" fmla="*/ 5 h 35"/>
                <a:gd name="T2" fmla="*/ 6 w 16"/>
                <a:gd name="T3" fmla="*/ 7 h 35"/>
                <a:gd name="T4" fmla="*/ 6 w 16"/>
                <a:gd name="T5" fmla="*/ 35 h 35"/>
                <a:gd name="T6" fmla="*/ 0 w 16"/>
                <a:gd name="T7" fmla="*/ 35 h 35"/>
                <a:gd name="T8" fmla="*/ 0 w 16"/>
                <a:gd name="T9" fmla="*/ 0 h 35"/>
                <a:gd name="T10" fmla="*/ 5 w 16"/>
                <a:gd name="T11" fmla="*/ 0 h 35"/>
                <a:gd name="T12" fmla="*/ 5 w 16"/>
                <a:gd name="T13" fmla="*/ 3 h 35"/>
                <a:gd name="T14" fmla="*/ 15 w 16"/>
                <a:gd name="T15" fmla="*/ 0 h 35"/>
                <a:gd name="T16" fmla="*/ 16 w 16"/>
                <a:gd name="T17" fmla="*/ 0 h 35"/>
                <a:gd name="T18" fmla="*/ 16 w 16"/>
                <a:gd name="T19" fmla="*/ 5 h 35"/>
                <a:gd name="T20" fmla="*/ 15 w 16"/>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1" y="0"/>
                    <a:pt x="15" y="0"/>
                  </a:cubicBezTo>
                  <a:cubicBezTo>
                    <a:pt x="15" y="0"/>
                    <a:pt x="16" y="0"/>
                    <a:pt x="16" y="0"/>
                  </a:cubicBezTo>
                  <a:cubicBezTo>
                    <a:pt x="16" y="5"/>
                    <a:pt x="16" y="5"/>
                    <a:pt x="16" y="5"/>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 name="Freeform 22"/>
            <p:cNvSpPr>
              <a:spLocks noEditPoints="1"/>
            </p:cNvSpPr>
            <p:nvPr userDrawn="1"/>
          </p:nvSpPr>
          <p:spPr bwMode="auto">
            <a:xfrm>
              <a:off x="-1919568" y="946852"/>
              <a:ext cx="69850"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6"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4" name="Freeform 23"/>
            <p:cNvSpPr>
              <a:spLocks noEditPoints="1"/>
            </p:cNvSpPr>
            <p:nvPr userDrawn="1"/>
          </p:nvSpPr>
          <p:spPr bwMode="auto">
            <a:xfrm>
              <a:off x="-1821143"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1 w 7"/>
                <a:gd name="T11" fmla="*/ 15 h 50"/>
                <a:gd name="T12" fmla="*/ 6 w 7"/>
                <a:gd name="T13" fmla="*/ 15 h 50"/>
                <a:gd name="T14" fmla="*/ 6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1" y="15"/>
                  </a:moveTo>
                  <a:cubicBezTo>
                    <a:pt x="6" y="15"/>
                    <a:pt x="6" y="15"/>
                    <a:pt x="6" y="15"/>
                  </a:cubicBezTo>
                  <a:cubicBezTo>
                    <a:pt x="6" y="50"/>
                    <a:pt x="6" y="50"/>
                    <a:pt x="6"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5" name="Freeform 24"/>
            <p:cNvSpPr>
              <a:spLocks/>
            </p:cNvSpPr>
            <p:nvPr userDrawn="1"/>
          </p:nvSpPr>
          <p:spPr bwMode="auto">
            <a:xfrm>
              <a:off x="-1781456" y="946852"/>
              <a:ext cx="63500" cy="104775"/>
            </a:xfrm>
            <a:custGeom>
              <a:avLst/>
              <a:gdLst>
                <a:gd name="T0" fmla="*/ 10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0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0" y="37"/>
                  </a:moveTo>
                  <a:cubicBezTo>
                    <a:pt x="7" y="37"/>
                    <a:pt x="4" y="37"/>
                    <a:pt x="0" y="35"/>
                  </a:cubicBezTo>
                  <a:cubicBezTo>
                    <a:pt x="1" y="31"/>
                    <a:pt x="1" y="31"/>
                    <a:pt x="1" y="31"/>
                  </a:cubicBezTo>
                  <a:cubicBezTo>
                    <a:pt x="4" y="32"/>
                    <a:pt x="7" y="32"/>
                    <a:pt x="9" y="32"/>
                  </a:cubicBezTo>
                  <a:cubicBezTo>
                    <a:pt x="14" y="32"/>
                    <a:pt x="17" y="30"/>
                    <a:pt x="17" y="27"/>
                  </a:cubicBezTo>
                  <a:cubicBezTo>
                    <a:pt x="17" y="24"/>
                    <a:pt x="16" y="22"/>
                    <a:pt x="11" y="21"/>
                  </a:cubicBezTo>
                  <a:cubicBezTo>
                    <a:pt x="5" y="19"/>
                    <a:pt x="0" y="17"/>
                    <a:pt x="0" y="11"/>
                  </a:cubicBezTo>
                  <a:cubicBezTo>
                    <a:pt x="0" y="4"/>
                    <a:pt x="4" y="0"/>
                    <a:pt x="12" y="0"/>
                  </a:cubicBezTo>
                  <a:cubicBezTo>
                    <a:pt x="14" y="0"/>
                    <a:pt x="17"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0"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6" name="Freeform 25"/>
            <p:cNvSpPr>
              <a:spLocks noEditPoints="1"/>
            </p:cNvSpPr>
            <p:nvPr userDrawn="1"/>
          </p:nvSpPr>
          <p:spPr bwMode="auto">
            <a:xfrm>
              <a:off x="-1697318"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7" name="Freeform 26"/>
            <p:cNvSpPr>
              <a:spLocks/>
            </p:cNvSpPr>
            <p:nvPr userDrawn="1"/>
          </p:nvSpPr>
          <p:spPr bwMode="auto">
            <a:xfrm>
              <a:off x="-1649693" y="946852"/>
              <a:ext cx="74612" cy="101600"/>
            </a:xfrm>
            <a:custGeom>
              <a:avLst/>
              <a:gdLst>
                <a:gd name="T0" fmla="*/ 21 w 27"/>
                <a:gd name="T1" fmla="*/ 36 h 36"/>
                <a:gd name="T2" fmla="*/ 21 w 27"/>
                <a:gd name="T3" fmla="*/ 15 h 36"/>
                <a:gd name="T4" fmla="*/ 16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6" y="5"/>
                  </a:cubicBezTo>
                  <a:cubicBezTo>
                    <a:pt x="13"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4"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8" name="Freeform 27"/>
            <p:cNvSpPr>
              <a:spLocks noEditPoints="1"/>
            </p:cNvSpPr>
            <p:nvPr userDrawn="1"/>
          </p:nvSpPr>
          <p:spPr bwMode="auto">
            <a:xfrm>
              <a:off x="-1551268" y="946852"/>
              <a:ext cx="80962" cy="146050"/>
            </a:xfrm>
            <a:custGeom>
              <a:avLst/>
              <a:gdLst>
                <a:gd name="T0" fmla="*/ 25 w 29"/>
                <a:gd name="T1" fmla="*/ 49 h 52"/>
                <a:gd name="T2" fmla="*/ 15 w 29"/>
                <a:gd name="T3" fmla="*/ 52 h 52"/>
                <a:gd name="T4" fmla="*/ 3 w 29"/>
                <a:gd name="T5" fmla="*/ 50 h 52"/>
                <a:gd name="T6" fmla="*/ 3 w 29"/>
                <a:gd name="T7" fmla="*/ 47 h 52"/>
                <a:gd name="T8" fmla="*/ 13 w 29"/>
                <a:gd name="T9" fmla="*/ 47 h 52"/>
                <a:gd name="T10" fmla="*/ 22 w 29"/>
                <a:gd name="T11" fmla="*/ 44 h 52"/>
                <a:gd name="T12" fmla="*/ 24 w 29"/>
                <a:gd name="T13" fmla="*/ 35 h 52"/>
                <a:gd name="T14" fmla="*/ 24 w 29"/>
                <a:gd name="T15" fmla="*/ 32 h 52"/>
                <a:gd name="T16" fmla="*/ 12 w 29"/>
                <a:gd name="T17" fmla="*/ 36 h 52"/>
                <a:gd name="T18" fmla="*/ 0 w 29"/>
                <a:gd name="T19" fmla="*/ 19 h 52"/>
                <a:gd name="T20" fmla="*/ 13 w 29"/>
                <a:gd name="T21" fmla="*/ 0 h 52"/>
                <a:gd name="T22" fmla="*/ 24 w 29"/>
                <a:gd name="T23" fmla="*/ 4 h 52"/>
                <a:gd name="T24" fmla="*/ 24 w 29"/>
                <a:gd name="T25" fmla="*/ 1 h 52"/>
                <a:gd name="T26" fmla="*/ 29 w 29"/>
                <a:gd name="T27" fmla="*/ 1 h 52"/>
                <a:gd name="T28" fmla="*/ 29 w 29"/>
                <a:gd name="T29" fmla="*/ 34 h 52"/>
                <a:gd name="T30" fmla="*/ 25 w 29"/>
                <a:gd name="T31" fmla="*/ 49 h 52"/>
                <a:gd name="T32" fmla="*/ 24 w 29"/>
                <a:gd name="T33" fmla="*/ 8 h 52"/>
                <a:gd name="T34" fmla="*/ 14 w 29"/>
                <a:gd name="T35" fmla="*/ 5 h 52"/>
                <a:gd name="T36" fmla="*/ 6 w 29"/>
                <a:gd name="T37" fmla="*/ 18 h 52"/>
                <a:gd name="T38" fmla="*/ 14 w 29"/>
                <a:gd name="T39" fmla="*/ 31 h 52"/>
                <a:gd name="T40" fmla="*/ 24 w 29"/>
                <a:gd name="T41" fmla="*/ 29 h 52"/>
                <a:gd name="T42" fmla="*/ 24 w 29"/>
                <a:gd name="T43" fmla="*/ 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9" y="52"/>
                    <a:pt x="3" y="50"/>
                  </a:cubicBezTo>
                  <a:cubicBezTo>
                    <a:pt x="3" y="47"/>
                    <a:pt x="3" y="47"/>
                    <a:pt x="3" y="47"/>
                  </a:cubicBezTo>
                  <a:cubicBezTo>
                    <a:pt x="8" y="47"/>
                    <a:pt x="10" y="47"/>
                    <a:pt x="13" y="47"/>
                  </a:cubicBezTo>
                  <a:cubicBezTo>
                    <a:pt x="18" y="47"/>
                    <a:pt x="21" y="46"/>
                    <a:pt x="22" y="44"/>
                  </a:cubicBezTo>
                  <a:cubicBezTo>
                    <a:pt x="23" y="42"/>
                    <a:pt x="24" y="40"/>
                    <a:pt x="24" y="35"/>
                  </a:cubicBezTo>
                  <a:cubicBezTo>
                    <a:pt x="24" y="32"/>
                    <a:pt x="24" y="32"/>
                    <a:pt x="24" y="32"/>
                  </a:cubicBezTo>
                  <a:cubicBezTo>
                    <a:pt x="19" y="35"/>
                    <a:pt x="15" y="36"/>
                    <a:pt x="12" y="36"/>
                  </a:cubicBezTo>
                  <a:cubicBezTo>
                    <a:pt x="4" y="36"/>
                    <a:pt x="0" y="30"/>
                    <a:pt x="0" y="19"/>
                  </a:cubicBezTo>
                  <a:cubicBezTo>
                    <a:pt x="0" y="8"/>
                    <a:pt x="5" y="0"/>
                    <a:pt x="13" y="0"/>
                  </a:cubicBezTo>
                  <a:cubicBezTo>
                    <a:pt x="17" y="0"/>
                    <a:pt x="20" y="2"/>
                    <a:pt x="24" y="4"/>
                  </a:cubicBezTo>
                  <a:cubicBezTo>
                    <a:pt x="24" y="1"/>
                    <a:pt x="24" y="1"/>
                    <a:pt x="24" y="1"/>
                  </a:cubicBezTo>
                  <a:cubicBezTo>
                    <a:pt x="29" y="1"/>
                    <a:pt x="29" y="1"/>
                    <a:pt x="29" y="1"/>
                  </a:cubicBezTo>
                  <a:cubicBezTo>
                    <a:pt x="29" y="34"/>
                    <a:pt x="29" y="34"/>
                    <a:pt x="29" y="34"/>
                  </a:cubicBezTo>
                  <a:cubicBezTo>
                    <a:pt x="29" y="44"/>
                    <a:pt x="28" y="46"/>
                    <a:pt x="25" y="49"/>
                  </a:cubicBezTo>
                  <a:moveTo>
                    <a:pt x="24" y="8"/>
                  </a:moveTo>
                  <a:cubicBezTo>
                    <a:pt x="18" y="6"/>
                    <a:pt x="17" y="5"/>
                    <a:pt x="14" y="5"/>
                  </a:cubicBezTo>
                  <a:cubicBezTo>
                    <a:pt x="9" y="5"/>
                    <a:pt x="6" y="10"/>
                    <a:pt x="6" y="18"/>
                  </a:cubicBezTo>
                  <a:cubicBezTo>
                    <a:pt x="6" y="27"/>
                    <a:pt x="9" y="31"/>
                    <a:pt x="14" y="31"/>
                  </a:cubicBezTo>
                  <a:cubicBezTo>
                    <a:pt x="16" y="31"/>
                    <a:pt x="18" y="31"/>
                    <a:pt x="24" y="29"/>
                  </a:cubicBezTo>
                  <a:lnTo>
                    <a:pt x="24" y="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9" name="Freeform 28"/>
            <p:cNvSpPr>
              <a:spLocks/>
            </p:cNvSpPr>
            <p:nvPr userDrawn="1"/>
          </p:nvSpPr>
          <p:spPr bwMode="auto">
            <a:xfrm>
              <a:off x="-1397281" y="946852"/>
              <a:ext cx="63500" cy="104775"/>
            </a:xfrm>
            <a:custGeom>
              <a:avLst/>
              <a:gdLst>
                <a:gd name="T0" fmla="*/ 11 w 23"/>
                <a:gd name="T1" fmla="*/ 37 h 37"/>
                <a:gd name="T2" fmla="*/ 0 w 23"/>
                <a:gd name="T3" fmla="*/ 35 h 37"/>
                <a:gd name="T4" fmla="*/ 1 w 23"/>
                <a:gd name="T5" fmla="*/ 31 h 37"/>
                <a:gd name="T6" fmla="*/ 10 w 23"/>
                <a:gd name="T7" fmla="*/ 32 h 37"/>
                <a:gd name="T8" fmla="*/ 18 w 23"/>
                <a:gd name="T9" fmla="*/ 27 h 37"/>
                <a:gd name="T10" fmla="*/ 12 w 23"/>
                <a:gd name="T11" fmla="*/ 21 h 37"/>
                <a:gd name="T12" fmla="*/ 1 w 23"/>
                <a:gd name="T13" fmla="*/ 11 h 37"/>
                <a:gd name="T14" fmla="*/ 12 w 23"/>
                <a:gd name="T15" fmla="*/ 0 h 37"/>
                <a:gd name="T16" fmla="*/ 21 w 23"/>
                <a:gd name="T17" fmla="*/ 2 h 37"/>
                <a:gd name="T18" fmla="*/ 21 w 23"/>
                <a:gd name="T19" fmla="*/ 6 h 37"/>
                <a:gd name="T20" fmla="*/ 13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5" y="37"/>
                    <a:pt x="0" y="35"/>
                  </a:cubicBezTo>
                  <a:cubicBezTo>
                    <a:pt x="1" y="31"/>
                    <a:pt x="1" y="31"/>
                    <a:pt x="1" y="31"/>
                  </a:cubicBezTo>
                  <a:cubicBezTo>
                    <a:pt x="5" y="32"/>
                    <a:pt x="7" y="32"/>
                    <a:pt x="10" y="32"/>
                  </a:cubicBezTo>
                  <a:cubicBezTo>
                    <a:pt x="15" y="32"/>
                    <a:pt x="18" y="30"/>
                    <a:pt x="18" y="27"/>
                  </a:cubicBezTo>
                  <a:cubicBezTo>
                    <a:pt x="18" y="24"/>
                    <a:pt x="16" y="22"/>
                    <a:pt x="12" y="21"/>
                  </a:cubicBezTo>
                  <a:cubicBezTo>
                    <a:pt x="6" y="19"/>
                    <a:pt x="1" y="17"/>
                    <a:pt x="1" y="11"/>
                  </a:cubicBezTo>
                  <a:cubicBezTo>
                    <a:pt x="1" y="4"/>
                    <a:pt x="5" y="0"/>
                    <a:pt x="12" y="0"/>
                  </a:cubicBezTo>
                  <a:cubicBezTo>
                    <a:pt x="15" y="0"/>
                    <a:pt x="18" y="1"/>
                    <a:pt x="21" y="2"/>
                  </a:cubicBezTo>
                  <a:cubicBezTo>
                    <a:pt x="21" y="6"/>
                    <a:pt x="21" y="6"/>
                    <a:pt x="21" y="6"/>
                  </a:cubicBezTo>
                  <a:cubicBezTo>
                    <a:pt x="17" y="5"/>
                    <a:pt x="15" y="5"/>
                    <a:pt x="13" y="5"/>
                  </a:cubicBezTo>
                  <a:cubicBezTo>
                    <a:pt x="9" y="5"/>
                    <a:pt x="6" y="7"/>
                    <a:pt x="6" y="10"/>
                  </a:cubicBezTo>
                  <a:cubicBezTo>
                    <a:pt x="6" y="18"/>
                    <a:pt x="23" y="14"/>
                    <a:pt x="23" y="26"/>
                  </a:cubicBezTo>
                  <a:cubicBezTo>
                    <a:pt x="23" y="33"/>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 name="Freeform 29"/>
            <p:cNvSpPr>
              <a:spLocks/>
            </p:cNvSpPr>
            <p:nvPr userDrawn="1"/>
          </p:nvSpPr>
          <p:spPr bwMode="auto">
            <a:xfrm>
              <a:off x="-1324256" y="924627"/>
              <a:ext cx="63500" cy="127000"/>
            </a:xfrm>
            <a:custGeom>
              <a:avLst/>
              <a:gdLst>
                <a:gd name="T0" fmla="*/ 13 w 23"/>
                <a:gd name="T1" fmla="*/ 45 h 45"/>
                <a:gd name="T2" fmla="*/ 7 w 23"/>
                <a:gd name="T3" fmla="*/ 42 h 45"/>
                <a:gd name="T4" fmla="*/ 6 w 23"/>
                <a:gd name="T5" fmla="*/ 35 h 45"/>
                <a:gd name="T6" fmla="*/ 6 w 23"/>
                <a:gd name="T7" fmla="*/ 13 h 45"/>
                <a:gd name="T8" fmla="*/ 0 w 23"/>
                <a:gd name="T9" fmla="*/ 13 h 45"/>
                <a:gd name="T10" fmla="*/ 0 w 23"/>
                <a:gd name="T11" fmla="*/ 10 h 45"/>
                <a:gd name="T12" fmla="*/ 6 w 23"/>
                <a:gd name="T13" fmla="*/ 9 h 45"/>
                <a:gd name="T14" fmla="*/ 6 w 23"/>
                <a:gd name="T15" fmla="*/ 0 h 45"/>
                <a:gd name="T16" fmla="*/ 12 w 23"/>
                <a:gd name="T17" fmla="*/ 0 h 45"/>
                <a:gd name="T18" fmla="*/ 12 w 23"/>
                <a:gd name="T19" fmla="*/ 9 h 45"/>
                <a:gd name="T20" fmla="*/ 21 w 23"/>
                <a:gd name="T21" fmla="*/ 9 h 45"/>
                <a:gd name="T22" fmla="*/ 21 w 23"/>
                <a:gd name="T23" fmla="*/ 13 h 45"/>
                <a:gd name="T24" fmla="*/ 12 w 23"/>
                <a:gd name="T25" fmla="*/ 13 h 45"/>
                <a:gd name="T26" fmla="*/ 12 w 23"/>
                <a:gd name="T27" fmla="*/ 32 h 45"/>
                <a:gd name="T28" fmla="*/ 12 w 23"/>
                <a:gd name="T29" fmla="*/ 39 h 45"/>
                <a:gd name="T30" fmla="*/ 15 w 23"/>
                <a:gd name="T31" fmla="*/ 40 h 45"/>
                <a:gd name="T32" fmla="*/ 22 w 23"/>
                <a:gd name="T33" fmla="*/ 39 h 45"/>
                <a:gd name="T34" fmla="*/ 23 w 23"/>
                <a:gd name="T35" fmla="*/ 43 h 45"/>
                <a:gd name="T36" fmla="*/ 13 w 23"/>
                <a:gd name="T37" fmla="*/ 4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 h="45">
                  <a:moveTo>
                    <a:pt x="13" y="45"/>
                  </a:moveTo>
                  <a:cubicBezTo>
                    <a:pt x="10" y="45"/>
                    <a:pt x="8" y="44"/>
                    <a:pt x="7" y="42"/>
                  </a:cubicBezTo>
                  <a:cubicBezTo>
                    <a:pt x="6" y="40"/>
                    <a:pt x="6" y="39"/>
                    <a:pt x="6" y="35"/>
                  </a:cubicBezTo>
                  <a:cubicBezTo>
                    <a:pt x="6" y="13"/>
                    <a:pt x="6" y="13"/>
                    <a:pt x="6" y="13"/>
                  </a:cubicBezTo>
                  <a:cubicBezTo>
                    <a:pt x="0" y="13"/>
                    <a:pt x="0" y="13"/>
                    <a:pt x="0" y="13"/>
                  </a:cubicBezTo>
                  <a:cubicBezTo>
                    <a:pt x="0" y="10"/>
                    <a:pt x="0" y="10"/>
                    <a:pt x="0" y="10"/>
                  </a:cubicBezTo>
                  <a:cubicBezTo>
                    <a:pt x="6" y="9"/>
                    <a:pt x="6" y="9"/>
                    <a:pt x="6" y="9"/>
                  </a:cubicBezTo>
                  <a:cubicBezTo>
                    <a:pt x="6" y="0"/>
                    <a:pt x="6" y="0"/>
                    <a:pt x="6" y="0"/>
                  </a:cubicBezTo>
                  <a:cubicBezTo>
                    <a:pt x="12" y="0"/>
                    <a:pt x="12" y="0"/>
                    <a:pt x="12" y="0"/>
                  </a:cubicBezTo>
                  <a:cubicBezTo>
                    <a:pt x="12" y="9"/>
                    <a:pt x="12" y="9"/>
                    <a:pt x="12" y="9"/>
                  </a:cubicBezTo>
                  <a:cubicBezTo>
                    <a:pt x="21" y="9"/>
                    <a:pt x="21" y="9"/>
                    <a:pt x="21" y="9"/>
                  </a:cubicBezTo>
                  <a:cubicBezTo>
                    <a:pt x="21" y="13"/>
                    <a:pt x="21" y="13"/>
                    <a:pt x="21" y="13"/>
                  </a:cubicBezTo>
                  <a:cubicBezTo>
                    <a:pt x="12" y="13"/>
                    <a:pt x="12" y="13"/>
                    <a:pt x="12" y="13"/>
                  </a:cubicBezTo>
                  <a:cubicBezTo>
                    <a:pt x="12" y="32"/>
                    <a:pt x="12" y="32"/>
                    <a:pt x="12" y="32"/>
                  </a:cubicBezTo>
                  <a:cubicBezTo>
                    <a:pt x="12" y="38"/>
                    <a:pt x="12" y="38"/>
                    <a:pt x="12" y="39"/>
                  </a:cubicBezTo>
                  <a:cubicBezTo>
                    <a:pt x="13" y="40"/>
                    <a:pt x="14" y="40"/>
                    <a:pt x="15" y="40"/>
                  </a:cubicBezTo>
                  <a:cubicBezTo>
                    <a:pt x="17" y="40"/>
                    <a:pt x="19" y="40"/>
                    <a:pt x="22" y="39"/>
                  </a:cubicBezTo>
                  <a:cubicBezTo>
                    <a:pt x="23" y="43"/>
                    <a:pt x="23" y="43"/>
                    <a:pt x="23" y="43"/>
                  </a:cubicBezTo>
                  <a:cubicBezTo>
                    <a:pt x="19" y="44"/>
                    <a:pt x="16" y="45"/>
                    <a:pt x="13" y="4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1" name="Freeform 30"/>
            <p:cNvSpPr>
              <a:spLocks noEditPoints="1"/>
            </p:cNvSpPr>
            <p:nvPr userDrawn="1"/>
          </p:nvSpPr>
          <p:spPr bwMode="auto">
            <a:xfrm>
              <a:off x="-1249643" y="946852"/>
              <a:ext cx="71437"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5"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2" name="Freeform 31"/>
            <p:cNvSpPr>
              <a:spLocks/>
            </p:cNvSpPr>
            <p:nvPr userDrawn="1"/>
          </p:nvSpPr>
          <p:spPr bwMode="auto">
            <a:xfrm>
              <a:off x="-1148043" y="946852"/>
              <a:ext cx="76200" cy="101600"/>
            </a:xfrm>
            <a:custGeom>
              <a:avLst/>
              <a:gdLst>
                <a:gd name="T0" fmla="*/ 21 w 27"/>
                <a:gd name="T1" fmla="*/ 36 h 36"/>
                <a:gd name="T2" fmla="*/ 21 w 27"/>
                <a:gd name="T3" fmla="*/ 15 h 36"/>
                <a:gd name="T4" fmla="*/ 15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5" y="5"/>
                  </a:cubicBezTo>
                  <a:cubicBezTo>
                    <a:pt x="12"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3"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 name="Freeform 32"/>
            <p:cNvSpPr>
              <a:spLocks noEditPoints="1"/>
            </p:cNvSpPr>
            <p:nvPr userDrawn="1"/>
          </p:nvSpPr>
          <p:spPr bwMode="auto">
            <a:xfrm>
              <a:off x="-1049618"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19" y="53"/>
                    <a:pt x="15" y="54"/>
                    <a:pt x="12" y="54"/>
                  </a:cubicBezTo>
                  <a:cubicBezTo>
                    <a:pt x="4" y="54"/>
                    <a:pt x="0" y="47"/>
                    <a:pt x="0" y="36"/>
                  </a:cubicBezTo>
                  <a:cubicBezTo>
                    <a:pt x="0" y="25"/>
                    <a:pt x="5" y="17"/>
                    <a:pt x="13" y="17"/>
                  </a:cubicBezTo>
                  <a:cubicBezTo>
                    <a:pt x="17" y="17"/>
                    <a:pt x="20"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8" y="23"/>
                    <a:pt x="17" y="22"/>
                    <a:pt x="14" y="22"/>
                  </a:cubicBezTo>
                  <a:cubicBezTo>
                    <a:pt x="9" y="22"/>
                    <a:pt x="6" y="27"/>
                    <a:pt x="6" y="35"/>
                  </a:cubicBezTo>
                  <a:cubicBezTo>
                    <a:pt x="6" y="45"/>
                    <a:pt x="8"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4" name="Freeform 33"/>
            <p:cNvSpPr>
              <a:spLocks noEditPoints="1"/>
            </p:cNvSpPr>
            <p:nvPr userDrawn="1"/>
          </p:nvSpPr>
          <p:spPr bwMode="auto">
            <a:xfrm>
              <a:off x="-943256" y="946852"/>
              <a:ext cx="69850" cy="104775"/>
            </a:xfrm>
            <a:custGeom>
              <a:avLst/>
              <a:gdLst>
                <a:gd name="T0" fmla="*/ 19 w 25"/>
                <a:gd name="T1" fmla="*/ 36 h 37"/>
                <a:gd name="T2" fmla="*/ 19 w 25"/>
                <a:gd name="T3" fmla="*/ 33 h 37"/>
                <a:gd name="T4" fmla="*/ 9 w 25"/>
                <a:gd name="T5" fmla="*/ 37 h 37"/>
                <a:gd name="T6" fmla="*/ 0 w 25"/>
                <a:gd name="T7" fmla="*/ 26 h 37"/>
                <a:gd name="T8" fmla="*/ 6 w 25"/>
                <a:gd name="T9" fmla="*/ 16 h 37"/>
                <a:gd name="T10" fmla="*/ 19 w 25"/>
                <a:gd name="T11" fmla="*/ 15 h 37"/>
                <a:gd name="T12" fmla="*/ 19 w 25"/>
                <a:gd name="T13" fmla="*/ 14 h 37"/>
                <a:gd name="T14" fmla="*/ 13 w 25"/>
                <a:gd name="T15" fmla="*/ 5 h 37"/>
                <a:gd name="T16" fmla="*/ 2 w 25"/>
                <a:gd name="T17" fmla="*/ 7 h 37"/>
                <a:gd name="T18" fmla="*/ 2 w 25"/>
                <a:gd name="T19" fmla="*/ 3 h 37"/>
                <a:gd name="T20" fmla="*/ 15 w 25"/>
                <a:gd name="T21" fmla="*/ 0 h 37"/>
                <a:gd name="T22" fmla="*/ 23 w 25"/>
                <a:gd name="T23" fmla="*/ 3 h 37"/>
                <a:gd name="T24" fmla="*/ 25 w 25"/>
                <a:gd name="T25" fmla="*/ 14 h 37"/>
                <a:gd name="T26" fmla="*/ 25 w 25"/>
                <a:gd name="T27" fmla="*/ 36 h 37"/>
                <a:gd name="T28" fmla="*/ 19 w 25"/>
                <a:gd name="T29" fmla="*/ 36 h 37"/>
                <a:gd name="T30" fmla="*/ 19 w 25"/>
                <a:gd name="T31" fmla="*/ 19 h 37"/>
                <a:gd name="T32" fmla="*/ 5 w 25"/>
                <a:gd name="T33" fmla="*/ 26 h 37"/>
                <a:gd name="T34" fmla="*/ 10 w 25"/>
                <a:gd name="T35" fmla="*/ 32 h 37"/>
                <a:gd name="T36" fmla="*/ 19 w 25"/>
                <a:gd name="T37" fmla="*/ 30 h 37"/>
                <a:gd name="T38" fmla="*/ 19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19" y="36"/>
                  </a:moveTo>
                  <a:cubicBezTo>
                    <a:pt x="19" y="33"/>
                    <a:pt x="19" y="33"/>
                    <a:pt x="19" y="33"/>
                  </a:cubicBezTo>
                  <a:cubicBezTo>
                    <a:pt x="15" y="36"/>
                    <a:pt x="12" y="37"/>
                    <a:pt x="9" y="37"/>
                  </a:cubicBezTo>
                  <a:cubicBezTo>
                    <a:pt x="4" y="37"/>
                    <a:pt x="0" y="34"/>
                    <a:pt x="0" y="26"/>
                  </a:cubicBezTo>
                  <a:cubicBezTo>
                    <a:pt x="0" y="20"/>
                    <a:pt x="2" y="17"/>
                    <a:pt x="6" y="16"/>
                  </a:cubicBezTo>
                  <a:cubicBezTo>
                    <a:pt x="9" y="15"/>
                    <a:pt x="12" y="15"/>
                    <a:pt x="19" y="15"/>
                  </a:cubicBezTo>
                  <a:cubicBezTo>
                    <a:pt x="19" y="14"/>
                    <a:pt x="19" y="14"/>
                    <a:pt x="19" y="14"/>
                  </a:cubicBezTo>
                  <a:cubicBezTo>
                    <a:pt x="19" y="8"/>
                    <a:pt x="20" y="5"/>
                    <a:pt x="13" y="5"/>
                  </a:cubicBezTo>
                  <a:cubicBezTo>
                    <a:pt x="10" y="5"/>
                    <a:pt x="7" y="6"/>
                    <a:pt x="2" y="7"/>
                  </a:cubicBezTo>
                  <a:cubicBezTo>
                    <a:pt x="2" y="3"/>
                    <a:pt x="2" y="3"/>
                    <a:pt x="2" y="3"/>
                  </a:cubicBezTo>
                  <a:cubicBezTo>
                    <a:pt x="7" y="1"/>
                    <a:pt x="11" y="0"/>
                    <a:pt x="15" y="0"/>
                  </a:cubicBezTo>
                  <a:cubicBezTo>
                    <a:pt x="19" y="0"/>
                    <a:pt x="21" y="1"/>
                    <a:pt x="23" y="3"/>
                  </a:cubicBezTo>
                  <a:cubicBezTo>
                    <a:pt x="24" y="5"/>
                    <a:pt x="25" y="7"/>
                    <a:pt x="25" y="14"/>
                  </a:cubicBezTo>
                  <a:cubicBezTo>
                    <a:pt x="25" y="36"/>
                    <a:pt x="25" y="36"/>
                    <a:pt x="25" y="36"/>
                  </a:cubicBezTo>
                  <a:lnTo>
                    <a:pt x="19" y="36"/>
                  </a:lnTo>
                  <a:close/>
                  <a:moveTo>
                    <a:pt x="19" y="19"/>
                  </a:moveTo>
                  <a:cubicBezTo>
                    <a:pt x="8" y="20"/>
                    <a:pt x="5" y="21"/>
                    <a:pt x="5" y="26"/>
                  </a:cubicBezTo>
                  <a:cubicBezTo>
                    <a:pt x="5" y="30"/>
                    <a:pt x="7" y="32"/>
                    <a:pt x="10" y="32"/>
                  </a:cubicBezTo>
                  <a:cubicBezTo>
                    <a:pt x="13" y="32"/>
                    <a:pt x="19" y="30"/>
                    <a:pt x="19" y="30"/>
                  </a:cubicBezTo>
                  <a:lnTo>
                    <a:pt x="19"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5" name="Freeform 34"/>
            <p:cNvSpPr>
              <a:spLocks/>
            </p:cNvSpPr>
            <p:nvPr userDrawn="1"/>
          </p:nvSpPr>
          <p:spPr bwMode="auto">
            <a:xfrm>
              <a:off x="-844831" y="950027"/>
              <a:ext cx="47625" cy="98425"/>
            </a:xfrm>
            <a:custGeom>
              <a:avLst/>
              <a:gdLst>
                <a:gd name="T0" fmla="*/ 15 w 17"/>
                <a:gd name="T1" fmla="*/ 5 h 35"/>
                <a:gd name="T2" fmla="*/ 6 w 17"/>
                <a:gd name="T3" fmla="*/ 7 h 35"/>
                <a:gd name="T4" fmla="*/ 6 w 17"/>
                <a:gd name="T5" fmla="*/ 35 h 35"/>
                <a:gd name="T6" fmla="*/ 0 w 17"/>
                <a:gd name="T7" fmla="*/ 35 h 35"/>
                <a:gd name="T8" fmla="*/ 0 w 17"/>
                <a:gd name="T9" fmla="*/ 0 h 35"/>
                <a:gd name="T10" fmla="*/ 5 w 17"/>
                <a:gd name="T11" fmla="*/ 0 h 35"/>
                <a:gd name="T12" fmla="*/ 5 w 17"/>
                <a:gd name="T13" fmla="*/ 3 h 35"/>
                <a:gd name="T14" fmla="*/ 15 w 17"/>
                <a:gd name="T15" fmla="*/ 0 h 35"/>
                <a:gd name="T16" fmla="*/ 17 w 17"/>
                <a:gd name="T17" fmla="*/ 0 h 35"/>
                <a:gd name="T18" fmla="*/ 17 w 17"/>
                <a:gd name="T19" fmla="*/ 5 h 35"/>
                <a:gd name="T20" fmla="*/ 15 w 17"/>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2" y="0"/>
                    <a:pt x="15" y="0"/>
                  </a:cubicBezTo>
                  <a:cubicBezTo>
                    <a:pt x="15" y="0"/>
                    <a:pt x="16" y="0"/>
                    <a:pt x="17" y="0"/>
                  </a:cubicBezTo>
                  <a:cubicBezTo>
                    <a:pt x="17" y="5"/>
                    <a:pt x="17" y="5"/>
                    <a:pt x="17" y="5"/>
                  </a:cubicBezTo>
                  <a:cubicBezTo>
                    <a:pt x="16"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6" name="Freeform 35"/>
            <p:cNvSpPr>
              <a:spLocks noEditPoints="1"/>
            </p:cNvSpPr>
            <p:nvPr userDrawn="1"/>
          </p:nvSpPr>
          <p:spPr bwMode="auto">
            <a:xfrm>
              <a:off x="-790856"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20" y="53"/>
                    <a:pt x="15" y="54"/>
                    <a:pt x="12" y="54"/>
                  </a:cubicBezTo>
                  <a:cubicBezTo>
                    <a:pt x="5" y="54"/>
                    <a:pt x="0" y="47"/>
                    <a:pt x="0" y="36"/>
                  </a:cubicBezTo>
                  <a:cubicBezTo>
                    <a:pt x="0" y="25"/>
                    <a:pt x="5" y="17"/>
                    <a:pt x="13" y="17"/>
                  </a:cubicBezTo>
                  <a:cubicBezTo>
                    <a:pt x="17" y="17"/>
                    <a:pt x="21"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9" y="23"/>
                    <a:pt x="17" y="22"/>
                    <a:pt x="14" y="22"/>
                  </a:cubicBezTo>
                  <a:cubicBezTo>
                    <a:pt x="9" y="22"/>
                    <a:pt x="6" y="27"/>
                    <a:pt x="6" y="35"/>
                  </a:cubicBezTo>
                  <a:cubicBezTo>
                    <a:pt x="6" y="45"/>
                    <a:pt x="9"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 name="Freeform 36"/>
            <p:cNvSpPr>
              <a:spLocks/>
            </p:cNvSpPr>
            <p:nvPr userDrawn="1"/>
          </p:nvSpPr>
          <p:spPr bwMode="auto">
            <a:xfrm>
              <a:off x="-687668" y="946852"/>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7"/>
                    <a:pt x="0" y="35"/>
                  </a:cubicBezTo>
                  <a:cubicBezTo>
                    <a:pt x="1" y="31"/>
                    <a:pt x="1" y="31"/>
                    <a:pt x="1" y="31"/>
                  </a:cubicBezTo>
                  <a:cubicBezTo>
                    <a:pt x="5" y="32"/>
                    <a:pt x="7" y="32"/>
                    <a:pt x="9" y="32"/>
                  </a:cubicBezTo>
                  <a:cubicBezTo>
                    <a:pt x="14" y="32"/>
                    <a:pt x="17" y="30"/>
                    <a:pt x="17" y="27"/>
                  </a:cubicBezTo>
                  <a:cubicBezTo>
                    <a:pt x="17" y="24"/>
                    <a:pt x="16" y="22"/>
                    <a:pt x="11" y="21"/>
                  </a:cubicBezTo>
                  <a:cubicBezTo>
                    <a:pt x="5" y="19"/>
                    <a:pt x="0" y="17"/>
                    <a:pt x="0" y="11"/>
                  </a:cubicBezTo>
                  <a:cubicBezTo>
                    <a:pt x="0" y="4"/>
                    <a:pt x="5" y="0"/>
                    <a:pt x="12" y="0"/>
                  </a:cubicBezTo>
                  <a:cubicBezTo>
                    <a:pt x="14" y="0"/>
                    <a:pt x="18"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8" name="Freeform 37"/>
            <p:cNvSpPr>
              <a:spLocks noEditPoints="1"/>
            </p:cNvSpPr>
            <p:nvPr userDrawn="1"/>
          </p:nvSpPr>
          <p:spPr bwMode="auto">
            <a:xfrm>
              <a:off x="-1975131" y="1118302"/>
              <a:ext cx="19050" cy="141288"/>
            </a:xfrm>
            <a:custGeom>
              <a:avLst/>
              <a:gdLst>
                <a:gd name="T0" fmla="*/ 4 w 7"/>
                <a:gd name="T1" fmla="*/ 7 h 50"/>
                <a:gd name="T2" fmla="*/ 0 w 7"/>
                <a:gd name="T3" fmla="*/ 3 h 50"/>
                <a:gd name="T4" fmla="*/ 4 w 7"/>
                <a:gd name="T5" fmla="*/ 0 h 50"/>
                <a:gd name="T6" fmla="*/ 7 w 7"/>
                <a:gd name="T7" fmla="*/ 3 h 50"/>
                <a:gd name="T8" fmla="*/ 4 w 7"/>
                <a:gd name="T9" fmla="*/ 7 h 50"/>
                <a:gd name="T10" fmla="*/ 1 w 7"/>
                <a:gd name="T11" fmla="*/ 15 h 50"/>
                <a:gd name="T12" fmla="*/ 7 w 7"/>
                <a:gd name="T13" fmla="*/ 15 h 50"/>
                <a:gd name="T14" fmla="*/ 7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4" y="7"/>
                  </a:moveTo>
                  <a:cubicBezTo>
                    <a:pt x="2" y="7"/>
                    <a:pt x="0" y="6"/>
                    <a:pt x="0" y="3"/>
                  </a:cubicBezTo>
                  <a:cubicBezTo>
                    <a:pt x="0" y="2"/>
                    <a:pt x="2" y="0"/>
                    <a:pt x="4" y="0"/>
                  </a:cubicBezTo>
                  <a:cubicBezTo>
                    <a:pt x="6" y="0"/>
                    <a:pt x="7" y="1"/>
                    <a:pt x="7" y="3"/>
                  </a:cubicBezTo>
                  <a:cubicBezTo>
                    <a:pt x="7"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9" name="Freeform 38"/>
            <p:cNvSpPr>
              <a:spLocks/>
            </p:cNvSpPr>
            <p:nvPr userDrawn="1"/>
          </p:nvSpPr>
          <p:spPr bwMode="auto">
            <a:xfrm>
              <a:off x="-1927506" y="1157989"/>
              <a:ext cx="122237" cy="101600"/>
            </a:xfrm>
            <a:custGeom>
              <a:avLst/>
              <a:gdLst>
                <a:gd name="T0" fmla="*/ 39 w 44"/>
                <a:gd name="T1" fmla="*/ 36 h 36"/>
                <a:gd name="T2" fmla="*/ 39 w 44"/>
                <a:gd name="T3" fmla="*/ 14 h 36"/>
                <a:gd name="T4" fmla="*/ 34 w 44"/>
                <a:gd name="T5" fmla="*/ 5 h 36"/>
                <a:gd name="T6" fmla="*/ 25 w 44"/>
                <a:gd name="T7" fmla="*/ 7 h 36"/>
                <a:gd name="T8" fmla="*/ 25 w 44"/>
                <a:gd name="T9" fmla="*/ 13 h 36"/>
                <a:gd name="T10" fmla="*/ 25 w 44"/>
                <a:gd name="T11" fmla="*/ 36 h 36"/>
                <a:gd name="T12" fmla="*/ 19 w 44"/>
                <a:gd name="T13" fmla="*/ 36 h 36"/>
                <a:gd name="T14" fmla="*/ 19 w 44"/>
                <a:gd name="T15" fmla="*/ 14 h 36"/>
                <a:gd name="T16" fmla="*/ 14 w 44"/>
                <a:gd name="T17" fmla="*/ 5 h 36"/>
                <a:gd name="T18" fmla="*/ 6 w 44"/>
                <a:gd name="T19" fmla="*/ 7 h 36"/>
                <a:gd name="T20" fmla="*/ 6 w 44"/>
                <a:gd name="T21" fmla="*/ 36 h 36"/>
                <a:gd name="T22" fmla="*/ 0 w 44"/>
                <a:gd name="T23" fmla="*/ 36 h 36"/>
                <a:gd name="T24" fmla="*/ 0 w 44"/>
                <a:gd name="T25" fmla="*/ 1 h 36"/>
                <a:gd name="T26" fmla="*/ 6 w 44"/>
                <a:gd name="T27" fmla="*/ 1 h 36"/>
                <a:gd name="T28" fmla="*/ 6 w 44"/>
                <a:gd name="T29" fmla="*/ 4 h 36"/>
                <a:gd name="T30" fmla="*/ 17 w 44"/>
                <a:gd name="T31" fmla="*/ 0 h 36"/>
                <a:gd name="T32" fmla="*/ 24 w 44"/>
                <a:gd name="T33" fmla="*/ 4 h 36"/>
                <a:gd name="T34" fmla="*/ 36 w 44"/>
                <a:gd name="T35" fmla="*/ 0 h 36"/>
                <a:gd name="T36" fmla="*/ 44 w 44"/>
                <a:gd name="T37" fmla="*/ 13 h 36"/>
                <a:gd name="T38" fmla="*/ 44 w 44"/>
                <a:gd name="T39" fmla="*/ 36 h 36"/>
                <a:gd name="T40" fmla="*/ 39 w 44"/>
                <a:gd name="T41"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 h="36">
                  <a:moveTo>
                    <a:pt x="39" y="36"/>
                  </a:moveTo>
                  <a:cubicBezTo>
                    <a:pt x="39" y="14"/>
                    <a:pt x="39" y="14"/>
                    <a:pt x="39" y="14"/>
                  </a:cubicBezTo>
                  <a:cubicBezTo>
                    <a:pt x="39" y="9"/>
                    <a:pt x="39" y="5"/>
                    <a:pt x="34" y="5"/>
                  </a:cubicBezTo>
                  <a:cubicBezTo>
                    <a:pt x="31" y="5"/>
                    <a:pt x="30" y="5"/>
                    <a:pt x="25" y="7"/>
                  </a:cubicBezTo>
                  <a:cubicBezTo>
                    <a:pt x="25" y="9"/>
                    <a:pt x="25" y="11"/>
                    <a:pt x="25" y="13"/>
                  </a:cubicBezTo>
                  <a:cubicBezTo>
                    <a:pt x="25" y="36"/>
                    <a:pt x="25" y="36"/>
                    <a:pt x="25" y="36"/>
                  </a:cubicBezTo>
                  <a:cubicBezTo>
                    <a:pt x="19" y="36"/>
                    <a:pt x="19" y="36"/>
                    <a:pt x="19" y="36"/>
                  </a:cubicBezTo>
                  <a:cubicBezTo>
                    <a:pt x="19" y="14"/>
                    <a:pt x="19" y="14"/>
                    <a:pt x="19" y="14"/>
                  </a:cubicBezTo>
                  <a:cubicBezTo>
                    <a:pt x="19" y="9"/>
                    <a:pt x="20" y="5"/>
                    <a:pt x="14" y="5"/>
                  </a:cubicBezTo>
                  <a:cubicBezTo>
                    <a:pt x="12" y="5"/>
                    <a:pt x="11" y="5"/>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4" y="0"/>
                    <a:pt x="17" y="0"/>
                  </a:cubicBezTo>
                  <a:cubicBezTo>
                    <a:pt x="20" y="0"/>
                    <a:pt x="23" y="1"/>
                    <a:pt x="24" y="4"/>
                  </a:cubicBezTo>
                  <a:cubicBezTo>
                    <a:pt x="27" y="3"/>
                    <a:pt x="32" y="0"/>
                    <a:pt x="36" y="0"/>
                  </a:cubicBezTo>
                  <a:cubicBezTo>
                    <a:pt x="44" y="0"/>
                    <a:pt x="44" y="6"/>
                    <a:pt x="44" y="13"/>
                  </a:cubicBezTo>
                  <a:cubicBezTo>
                    <a:pt x="44" y="36"/>
                    <a:pt x="44" y="36"/>
                    <a:pt x="44" y="36"/>
                  </a:cubicBezTo>
                  <a:lnTo>
                    <a:pt x="39"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0" name="Freeform 39"/>
            <p:cNvSpPr>
              <a:spLocks noEditPoints="1"/>
            </p:cNvSpPr>
            <p:nvPr userDrawn="1"/>
          </p:nvSpPr>
          <p:spPr bwMode="auto">
            <a:xfrm>
              <a:off x="-1776693" y="1157989"/>
              <a:ext cx="84137" cy="142875"/>
            </a:xfrm>
            <a:custGeom>
              <a:avLst/>
              <a:gdLst>
                <a:gd name="T0" fmla="*/ 17 w 30"/>
                <a:gd name="T1" fmla="*/ 37 h 51"/>
                <a:gd name="T2" fmla="*/ 6 w 30"/>
                <a:gd name="T3" fmla="*/ 33 h 51"/>
                <a:gd name="T4" fmla="*/ 6 w 30"/>
                <a:gd name="T5" fmla="*/ 51 h 51"/>
                <a:gd name="T6" fmla="*/ 0 w 30"/>
                <a:gd name="T7" fmla="*/ 51 h 51"/>
                <a:gd name="T8" fmla="*/ 0 w 30"/>
                <a:gd name="T9" fmla="*/ 1 h 51"/>
                <a:gd name="T10" fmla="*/ 6 w 30"/>
                <a:gd name="T11" fmla="*/ 1 h 51"/>
                <a:gd name="T12" fmla="*/ 6 w 30"/>
                <a:gd name="T13" fmla="*/ 4 h 51"/>
                <a:gd name="T14" fmla="*/ 18 w 30"/>
                <a:gd name="T15" fmla="*/ 0 h 51"/>
                <a:gd name="T16" fmla="*/ 30 w 30"/>
                <a:gd name="T17" fmla="*/ 18 h 51"/>
                <a:gd name="T18" fmla="*/ 17 w 30"/>
                <a:gd name="T19" fmla="*/ 37 h 51"/>
                <a:gd name="T20" fmla="*/ 16 w 30"/>
                <a:gd name="T21" fmla="*/ 5 h 51"/>
                <a:gd name="T22" fmla="*/ 6 w 30"/>
                <a:gd name="T23" fmla="*/ 7 h 51"/>
                <a:gd name="T24" fmla="*/ 6 w 30"/>
                <a:gd name="T25" fmla="*/ 29 h 51"/>
                <a:gd name="T26" fmla="*/ 15 w 30"/>
                <a:gd name="T27" fmla="*/ 32 h 51"/>
                <a:gd name="T28" fmla="*/ 24 w 30"/>
                <a:gd name="T29" fmla="*/ 19 h 51"/>
                <a:gd name="T30" fmla="*/ 16 w 30"/>
                <a:gd name="T31" fmla="*/ 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 h="51">
                  <a:moveTo>
                    <a:pt x="17" y="37"/>
                  </a:moveTo>
                  <a:cubicBezTo>
                    <a:pt x="13" y="37"/>
                    <a:pt x="9" y="35"/>
                    <a:pt x="6" y="33"/>
                  </a:cubicBezTo>
                  <a:cubicBezTo>
                    <a:pt x="6" y="51"/>
                    <a:pt x="6" y="51"/>
                    <a:pt x="6" y="51"/>
                  </a:cubicBezTo>
                  <a:cubicBezTo>
                    <a:pt x="0" y="51"/>
                    <a:pt x="0" y="51"/>
                    <a:pt x="0" y="51"/>
                  </a:cubicBezTo>
                  <a:cubicBezTo>
                    <a:pt x="0" y="1"/>
                    <a:pt x="0" y="1"/>
                    <a:pt x="0" y="1"/>
                  </a:cubicBezTo>
                  <a:cubicBezTo>
                    <a:pt x="6" y="1"/>
                    <a:pt x="6" y="1"/>
                    <a:pt x="6" y="1"/>
                  </a:cubicBezTo>
                  <a:cubicBezTo>
                    <a:pt x="6" y="4"/>
                    <a:pt x="6" y="4"/>
                    <a:pt x="6" y="4"/>
                  </a:cubicBezTo>
                  <a:cubicBezTo>
                    <a:pt x="10" y="1"/>
                    <a:pt x="14" y="0"/>
                    <a:pt x="18" y="0"/>
                  </a:cubicBezTo>
                  <a:cubicBezTo>
                    <a:pt x="25" y="0"/>
                    <a:pt x="30" y="7"/>
                    <a:pt x="30" y="18"/>
                  </a:cubicBezTo>
                  <a:cubicBezTo>
                    <a:pt x="30" y="29"/>
                    <a:pt x="24" y="37"/>
                    <a:pt x="17" y="37"/>
                  </a:cubicBezTo>
                  <a:moveTo>
                    <a:pt x="16" y="5"/>
                  </a:moveTo>
                  <a:cubicBezTo>
                    <a:pt x="13" y="5"/>
                    <a:pt x="11" y="6"/>
                    <a:pt x="6" y="7"/>
                  </a:cubicBezTo>
                  <a:cubicBezTo>
                    <a:pt x="6" y="29"/>
                    <a:pt x="6" y="29"/>
                    <a:pt x="6" y="29"/>
                  </a:cubicBezTo>
                  <a:cubicBezTo>
                    <a:pt x="11" y="31"/>
                    <a:pt x="13" y="32"/>
                    <a:pt x="15" y="32"/>
                  </a:cubicBezTo>
                  <a:cubicBezTo>
                    <a:pt x="21" y="32"/>
                    <a:pt x="24" y="27"/>
                    <a:pt x="24" y="19"/>
                  </a:cubicBezTo>
                  <a:cubicBezTo>
                    <a:pt x="24" y="9"/>
                    <a:pt x="21"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1" name="Freeform 40"/>
            <p:cNvSpPr>
              <a:spLocks/>
            </p:cNvSpPr>
            <p:nvPr userDrawn="1"/>
          </p:nvSpPr>
          <p:spPr bwMode="auto">
            <a:xfrm>
              <a:off x="-1670331" y="1157989"/>
              <a:ext cx="46037" cy="101600"/>
            </a:xfrm>
            <a:custGeom>
              <a:avLst/>
              <a:gdLst>
                <a:gd name="T0" fmla="*/ 15 w 16"/>
                <a:gd name="T1" fmla="*/ 5 h 36"/>
                <a:gd name="T2" fmla="*/ 6 w 16"/>
                <a:gd name="T3" fmla="*/ 8 h 36"/>
                <a:gd name="T4" fmla="*/ 6 w 16"/>
                <a:gd name="T5" fmla="*/ 36 h 36"/>
                <a:gd name="T6" fmla="*/ 0 w 16"/>
                <a:gd name="T7" fmla="*/ 36 h 36"/>
                <a:gd name="T8" fmla="*/ 0 w 16"/>
                <a:gd name="T9" fmla="*/ 1 h 36"/>
                <a:gd name="T10" fmla="*/ 5 w 16"/>
                <a:gd name="T11" fmla="*/ 1 h 36"/>
                <a:gd name="T12" fmla="*/ 5 w 16"/>
                <a:gd name="T13" fmla="*/ 4 h 36"/>
                <a:gd name="T14" fmla="*/ 15 w 16"/>
                <a:gd name="T15" fmla="*/ 0 h 36"/>
                <a:gd name="T16" fmla="*/ 16 w 16"/>
                <a:gd name="T17" fmla="*/ 0 h 36"/>
                <a:gd name="T18" fmla="*/ 16 w 16"/>
                <a:gd name="T19" fmla="*/ 6 h 36"/>
                <a:gd name="T20" fmla="*/ 15 w 16"/>
                <a:gd name="T21" fmla="*/ 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6">
                  <a:moveTo>
                    <a:pt x="15" y="5"/>
                  </a:moveTo>
                  <a:cubicBezTo>
                    <a:pt x="12" y="5"/>
                    <a:pt x="9" y="6"/>
                    <a:pt x="6" y="8"/>
                  </a:cubicBezTo>
                  <a:cubicBezTo>
                    <a:pt x="6" y="36"/>
                    <a:pt x="6" y="36"/>
                    <a:pt x="6" y="36"/>
                  </a:cubicBezTo>
                  <a:cubicBezTo>
                    <a:pt x="0" y="36"/>
                    <a:pt x="0" y="36"/>
                    <a:pt x="0" y="36"/>
                  </a:cubicBezTo>
                  <a:cubicBezTo>
                    <a:pt x="0" y="1"/>
                    <a:pt x="0" y="1"/>
                    <a:pt x="0" y="1"/>
                  </a:cubicBezTo>
                  <a:cubicBezTo>
                    <a:pt x="5" y="1"/>
                    <a:pt x="5" y="1"/>
                    <a:pt x="5" y="1"/>
                  </a:cubicBezTo>
                  <a:cubicBezTo>
                    <a:pt x="5" y="4"/>
                    <a:pt x="5" y="4"/>
                    <a:pt x="5" y="4"/>
                  </a:cubicBezTo>
                  <a:cubicBezTo>
                    <a:pt x="9" y="1"/>
                    <a:pt x="11" y="0"/>
                    <a:pt x="15" y="0"/>
                  </a:cubicBezTo>
                  <a:cubicBezTo>
                    <a:pt x="15" y="0"/>
                    <a:pt x="16" y="0"/>
                    <a:pt x="16" y="0"/>
                  </a:cubicBezTo>
                  <a:cubicBezTo>
                    <a:pt x="16" y="6"/>
                    <a:pt x="16" y="6"/>
                    <a:pt x="16" y="6"/>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2" name="Freeform 41"/>
            <p:cNvSpPr>
              <a:spLocks noEditPoints="1"/>
            </p:cNvSpPr>
            <p:nvPr userDrawn="1"/>
          </p:nvSpPr>
          <p:spPr bwMode="auto">
            <a:xfrm>
              <a:off x="-1616356" y="1157989"/>
              <a:ext cx="87312" cy="104775"/>
            </a:xfrm>
            <a:custGeom>
              <a:avLst/>
              <a:gdLst>
                <a:gd name="T0" fmla="*/ 16 w 31"/>
                <a:gd name="T1" fmla="*/ 37 h 37"/>
                <a:gd name="T2" fmla="*/ 0 w 31"/>
                <a:gd name="T3" fmla="*/ 18 h 37"/>
                <a:gd name="T4" fmla="*/ 16 w 31"/>
                <a:gd name="T5" fmla="*/ 0 h 37"/>
                <a:gd name="T6" fmla="*/ 31 w 31"/>
                <a:gd name="T7" fmla="*/ 18 h 37"/>
                <a:gd name="T8" fmla="*/ 16 w 31"/>
                <a:gd name="T9" fmla="*/ 37 h 37"/>
                <a:gd name="T10" fmla="*/ 16 w 31"/>
                <a:gd name="T11" fmla="*/ 5 h 37"/>
                <a:gd name="T12" fmla="*/ 6 w 31"/>
                <a:gd name="T13" fmla="*/ 18 h 37"/>
                <a:gd name="T14" fmla="*/ 16 w 31"/>
                <a:gd name="T15" fmla="*/ 32 h 37"/>
                <a:gd name="T16" fmla="*/ 25 w 31"/>
                <a:gd name="T17" fmla="*/ 18 h 37"/>
                <a:gd name="T18" fmla="*/ 16 w 31"/>
                <a:gd name="T19"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7">
                  <a:moveTo>
                    <a:pt x="16" y="37"/>
                  </a:moveTo>
                  <a:cubicBezTo>
                    <a:pt x="6" y="37"/>
                    <a:pt x="0" y="30"/>
                    <a:pt x="0" y="18"/>
                  </a:cubicBezTo>
                  <a:cubicBezTo>
                    <a:pt x="0" y="7"/>
                    <a:pt x="6" y="0"/>
                    <a:pt x="16" y="0"/>
                  </a:cubicBezTo>
                  <a:cubicBezTo>
                    <a:pt x="26" y="0"/>
                    <a:pt x="31" y="6"/>
                    <a:pt x="31" y="18"/>
                  </a:cubicBezTo>
                  <a:cubicBezTo>
                    <a:pt x="31" y="30"/>
                    <a:pt x="26" y="37"/>
                    <a:pt x="16" y="37"/>
                  </a:cubicBezTo>
                  <a:moveTo>
                    <a:pt x="16" y="5"/>
                  </a:moveTo>
                  <a:cubicBezTo>
                    <a:pt x="9" y="5"/>
                    <a:pt x="6" y="9"/>
                    <a:pt x="6" y="18"/>
                  </a:cubicBezTo>
                  <a:cubicBezTo>
                    <a:pt x="6" y="28"/>
                    <a:pt x="9" y="32"/>
                    <a:pt x="16" y="32"/>
                  </a:cubicBezTo>
                  <a:cubicBezTo>
                    <a:pt x="22" y="32"/>
                    <a:pt x="25" y="28"/>
                    <a:pt x="25" y="18"/>
                  </a:cubicBezTo>
                  <a:cubicBezTo>
                    <a:pt x="25" y="9"/>
                    <a:pt x="23"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3" name="Freeform 42"/>
            <p:cNvSpPr>
              <a:spLocks/>
            </p:cNvSpPr>
            <p:nvPr userDrawn="1"/>
          </p:nvSpPr>
          <p:spPr bwMode="auto">
            <a:xfrm>
              <a:off x="-1517931" y="1161164"/>
              <a:ext cx="87312" cy="98425"/>
            </a:xfrm>
            <a:custGeom>
              <a:avLst/>
              <a:gdLst>
                <a:gd name="T0" fmla="*/ 33 w 55"/>
                <a:gd name="T1" fmla="*/ 62 h 62"/>
                <a:gd name="T2" fmla="*/ 21 w 55"/>
                <a:gd name="T3" fmla="*/ 62 h 62"/>
                <a:gd name="T4" fmla="*/ 0 w 55"/>
                <a:gd name="T5" fmla="*/ 0 h 62"/>
                <a:gd name="T6" fmla="*/ 10 w 55"/>
                <a:gd name="T7" fmla="*/ 0 h 62"/>
                <a:gd name="T8" fmla="*/ 28 w 55"/>
                <a:gd name="T9" fmla="*/ 53 h 62"/>
                <a:gd name="T10" fmla="*/ 46 w 55"/>
                <a:gd name="T11" fmla="*/ 0 h 62"/>
                <a:gd name="T12" fmla="*/ 55 w 55"/>
                <a:gd name="T13" fmla="*/ 0 h 62"/>
                <a:gd name="T14" fmla="*/ 33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3" y="62"/>
                  </a:moveTo>
                  <a:lnTo>
                    <a:pt x="21" y="62"/>
                  </a:lnTo>
                  <a:lnTo>
                    <a:pt x="0" y="0"/>
                  </a:lnTo>
                  <a:lnTo>
                    <a:pt x="10" y="0"/>
                  </a:lnTo>
                  <a:lnTo>
                    <a:pt x="28" y="53"/>
                  </a:lnTo>
                  <a:lnTo>
                    <a:pt x="46" y="0"/>
                  </a:lnTo>
                  <a:lnTo>
                    <a:pt x="55" y="0"/>
                  </a:lnTo>
                  <a:lnTo>
                    <a:pt x="33"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4" name="Freeform 43"/>
            <p:cNvSpPr>
              <a:spLocks noEditPoints="1"/>
            </p:cNvSpPr>
            <p:nvPr userDrawn="1"/>
          </p:nvSpPr>
          <p:spPr bwMode="auto">
            <a:xfrm>
              <a:off x="-1417918" y="1118302"/>
              <a:ext cx="23812" cy="141288"/>
            </a:xfrm>
            <a:custGeom>
              <a:avLst/>
              <a:gdLst>
                <a:gd name="T0" fmla="*/ 4 w 8"/>
                <a:gd name="T1" fmla="*/ 7 h 50"/>
                <a:gd name="T2" fmla="*/ 0 w 8"/>
                <a:gd name="T3" fmla="*/ 3 h 50"/>
                <a:gd name="T4" fmla="*/ 4 w 8"/>
                <a:gd name="T5" fmla="*/ 0 h 50"/>
                <a:gd name="T6" fmla="*/ 8 w 8"/>
                <a:gd name="T7" fmla="*/ 3 h 50"/>
                <a:gd name="T8" fmla="*/ 4 w 8"/>
                <a:gd name="T9" fmla="*/ 7 h 50"/>
                <a:gd name="T10" fmla="*/ 1 w 8"/>
                <a:gd name="T11" fmla="*/ 15 h 50"/>
                <a:gd name="T12" fmla="*/ 7 w 8"/>
                <a:gd name="T13" fmla="*/ 15 h 50"/>
                <a:gd name="T14" fmla="*/ 7 w 8"/>
                <a:gd name="T15" fmla="*/ 50 h 50"/>
                <a:gd name="T16" fmla="*/ 1 w 8"/>
                <a:gd name="T17" fmla="*/ 50 h 50"/>
                <a:gd name="T18" fmla="*/ 1 w 8"/>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50">
                  <a:moveTo>
                    <a:pt x="4" y="7"/>
                  </a:moveTo>
                  <a:cubicBezTo>
                    <a:pt x="2" y="7"/>
                    <a:pt x="0" y="6"/>
                    <a:pt x="0" y="3"/>
                  </a:cubicBezTo>
                  <a:cubicBezTo>
                    <a:pt x="0" y="2"/>
                    <a:pt x="2" y="0"/>
                    <a:pt x="4" y="0"/>
                  </a:cubicBezTo>
                  <a:cubicBezTo>
                    <a:pt x="6" y="0"/>
                    <a:pt x="8" y="1"/>
                    <a:pt x="8" y="3"/>
                  </a:cubicBezTo>
                  <a:cubicBezTo>
                    <a:pt x="8"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5" name="Freeform 44"/>
            <p:cNvSpPr>
              <a:spLocks/>
            </p:cNvSpPr>
            <p:nvPr userDrawn="1"/>
          </p:nvSpPr>
          <p:spPr bwMode="auto">
            <a:xfrm>
              <a:off x="-1370293" y="1157989"/>
              <a:ext cx="79375" cy="101600"/>
            </a:xfrm>
            <a:custGeom>
              <a:avLst/>
              <a:gdLst>
                <a:gd name="T0" fmla="*/ 22 w 28"/>
                <a:gd name="T1" fmla="*/ 36 h 36"/>
                <a:gd name="T2" fmla="*/ 22 w 28"/>
                <a:gd name="T3" fmla="*/ 14 h 36"/>
                <a:gd name="T4" fmla="*/ 16 w 28"/>
                <a:gd name="T5" fmla="*/ 5 h 36"/>
                <a:gd name="T6" fmla="*/ 6 w 28"/>
                <a:gd name="T7" fmla="*/ 7 h 36"/>
                <a:gd name="T8" fmla="*/ 6 w 28"/>
                <a:gd name="T9" fmla="*/ 36 h 36"/>
                <a:gd name="T10" fmla="*/ 0 w 28"/>
                <a:gd name="T11" fmla="*/ 36 h 36"/>
                <a:gd name="T12" fmla="*/ 0 w 28"/>
                <a:gd name="T13" fmla="*/ 1 h 36"/>
                <a:gd name="T14" fmla="*/ 6 w 28"/>
                <a:gd name="T15" fmla="*/ 1 h 36"/>
                <a:gd name="T16" fmla="*/ 6 w 28"/>
                <a:gd name="T17" fmla="*/ 4 h 36"/>
                <a:gd name="T18" fmla="*/ 18 w 28"/>
                <a:gd name="T19" fmla="*/ 0 h 36"/>
                <a:gd name="T20" fmla="*/ 26 w 28"/>
                <a:gd name="T21" fmla="*/ 3 h 36"/>
                <a:gd name="T22" fmla="*/ 28 w 28"/>
                <a:gd name="T23" fmla="*/ 13 h 36"/>
                <a:gd name="T24" fmla="*/ 28 w 28"/>
                <a:gd name="T25" fmla="*/ 36 h 36"/>
                <a:gd name="T26" fmla="*/ 22 w 28"/>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6">
                  <a:moveTo>
                    <a:pt x="22" y="36"/>
                  </a:moveTo>
                  <a:cubicBezTo>
                    <a:pt x="22" y="14"/>
                    <a:pt x="22" y="14"/>
                    <a:pt x="22" y="14"/>
                  </a:cubicBezTo>
                  <a:cubicBezTo>
                    <a:pt x="22" y="9"/>
                    <a:pt x="22" y="5"/>
                    <a:pt x="16" y="5"/>
                  </a:cubicBezTo>
                  <a:cubicBezTo>
                    <a:pt x="13" y="5"/>
                    <a:pt x="10" y="6"/>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5" y="0"/>
                    <a:pt x="18" y="0"/>
                  </a:cubicBezTo>
                  <a:cubicBezTo>
                    <a:pt x="22" y="0"/>
                    <a:pt x="24" y="1"/>
                    <a:pt x="26" y="3"/>
                  </a:cubicBezTo>
                  <a:cubicBezTo>
                    <a:pt x="27" y="5"/>
                    <a:pt x="28" y="7"/>
                    <a:pt x="28" y="13"/>
                  </a:cubicBezTo>
                  <a:cubicBezTo>
                    <a:pt x="28" y="36"/>
                    <a:pt x="28" y="36"/>
                    <a:pt x="28" y="36"/>
                  </a:cubicBezTo>
                  <a:lnTo>
                    <a:pt x="2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6" name="Freeform 45"/>
            <p:cNvSpPr>
              <a:spLocks noEditPoints="1"/>
            </p:cNvSpPr>
            <p:nvPr userDrawn="1"/>
          </p:nvSpPr>
          <p:spPr bwMode="auto">
            <a:xfrm>
              <a:off x="-1268693" y="1157989"/>
              <a:ext cx="80962" cy="146050"/>
            </a:xfrm>
            <a:custGeom>
              <a:avLst/>
              <a:gdLst>
                <a:gd name="T0" fmla="*/ 25 w 29"/>
                <a:gd name="T1" fmla="*/ 49 h 52"/>
                <a:gd name="T2" fmla="*/ 15 w 29"/>
                <a:gd name="T3" fmla="*/ 52 h 52"/>
                <a:gd name="T4" fmla="*/ 2 w 29"/>
                <a:gd name="T5" fmla="*/ 50 h 52"/>
                <a:gd name="T6" fmla="*/ 3 w 29"/>
                <a:gd name="T7" fmla="*/ 46 h 52"/>
                <a:gd name="T8" fmla="*/ 12 w 29"/>
                <a:gd name="T9" fmla="*/ 47 h 52"/>
                <a:gd name="T10" fmla="*/ 22 w 29"/>
                <a:gd name="T11" fmla="*/ 43 h 52"/>
                <a:gd name="T12" fmla="*/ 23 w 29"/>
                <a:gd name="T13" fmla="*/ 34 h 52"/>
                <a:gd name="T14" fmla="*/ 23 w 29"/>
                <a:gd name="T15" fmla="*/ 32 h 52"/>
                <a:gd name="T16" fmla="*/ 12 w 29"/>
                <a:gd name="T17" fmla="*/ 36 h 52"/>
                <a:gd name="T18" fmla="*/ 0 w 29"/>
                <a:gd name="T19" fmla="*/ 18 h 52"/>
                <a:gd name="T20" fmla="*/ 13 w 29"/>
                <a:gd name="T21" fmla="*/ 0 h 52"/>
                <a:gd name="T22" fmla="*/ 23 w 29"/>
                <a:gd name="T23" fmla="*/ 4 h 52"/>
                <a:gd name="T24" fmla="*/ 23 w 29"/>
                <a:gd name="T25" fmla="*/ 1 h 52"/>
                <a:gd name="T26" fmla="*/ 29 w 29"/>
                <a:gd name="T27" fmla="*/ 1 h 52"/>
                <a:gd name="T28" fmla="*/ 29 w 29"/>
                <a:gd name="T29" fmla="*/ 34 h 52"/>
                <a:gd name="T30" fmla="*/ 25 w 29"/>
                <a:gd name="T31" fmla="*/ 49 h 52"/>
                <a:gd name="T32" fmla="*/ 23 w 29"/>
                <a:gd name="T33" fmla="*/ 7 h 52"/>
                <a:gd name="T34" fmla="*/ 14 w 29"/>
                <a:gd name="T35" fmla="*/ 5 h 52"/>
                <a:gd name="T36" fmla="*/ 6 w 29"/>
                <a:gd name="T37" fmla="*/ 18 h 52"/>
                <a:gd name="T38" fmla="*/ 14 w 29"/>
                <a:gd name="T39" fmla="*/ 31 h 52"/>
                <a:gd name="T40" fmla="*/ 23 w 29"/>
                <a:gd name="T41" fmla="*/ 29 h 52"/>
                <a:gd name="T42" fmla="*/ 23 w 29"/>
                <a:gd name="T43" fmla="*/ 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8" y="51"/>
                    <a:pt x="2" y="50"/>
                  </a:cubicBezTo>
                  <a:cubicBezTo>
                    <a:pt x="3" y="46"/>
                    <a:pt x="3" y="46"/>
                    <a:pt x="3" y="46"/>
                  </a:cubicBezTo>
                  <a:cubicBezTo>
                    <a:pt x="7" y="47"/>
                    <a:pt x="10" y="47"/>
                    <a:pt x="12" y="47"/>
                  </a:cubicBezTo>
                  <a:cubicBezTo>
                    <a:pt x="17" y="47"/>
                    <a:pt x="21" y="46"/>
                    <a:pt x="22" y="43"/>
                  </a:cubicBezTo>
                  <a:cubicBezTo>
                    <a:pt x="23" y="42"/>
                    <a:pt x="23" y="40"/>
                    <a:pt x="23" y="34"/>
                  </a:cubicBezTo>
                  <a:cubicBezTo>
                    <a:pt x="23" y="32"/>
                    <a:pt x="23" y="32"/>
                    <a:pt x="23" y="32"/>
                  </a:cubicBezTo>
                  <a:cubicBezTo>
                    <a:pt x="19" y="35"/>
                    <a:pt x="15" y="36"/>
                    <a:pt x="12" y="36"/>
                  </a:cubicBezTo>
                  <a:cubicBezTo>
                    <a:pt x="4" y="36"/>
                    <a:pt x="0" y="29"/>
                    <a:pt x="0" y="18"/>
                  </a:cubicBezTo>
                  <a:cubicBezTo>
                    <a:pt x="0" y="7"/>
                    <a:pt x="5" y="0"/>
                    <a:pt x="13" y="0"/>
                  </a:cubicBezTo>
                  <a:cubicBezTo>
                    <a:pt x="16" y="0"/>
                    <a:pt x="20" y="2"/>
                    <a:pt x="23" y="4"/>
                  </a:cubicBezTo>
                  <a:cubicBezTo>
                    <a:pt x="23" y="1"/>
                    <a:pt x="23" y="1"/>
                    <a:pt x="23" y="1"/>
                  </a:cubicBezTo>
                  <a:cubicBezTo>
                    <a:pt x="29" y="1"/>
                    <a:pt x="29" y="1"/>
                    <a:pt x="29" y="1"/>
                  </a:cubicBezTo>
                  <a:cubicBezTo>
                    <a:pt x="29" y="34"/>
                    <a:pt x="29" y="34"/>
                    <a:pt x="29" y="34"/>
                  </a:cubicBezTo>
                  <a:cubicBezTo>
                    <a:pt x="29" y="43"/>
                    <a:pt x="28" y="46"/>
                    <a:pt x="25" y="49"/>
                  </a:cubicBezTo>
                  <a:moveTo>
                    <a:pt x="23" y="7"/>
                  </a:moveTo>
                  <a:cubicBezTo>
                    <a:pt x="18" y="5"/>
                    <a:pt x="17" y="5"/>
                    <a:pt x="14" y="5"/>
                  </a:cubicBezTo>
                  <a:cubicBezTo>
                    <a:pt x="9" y="5"/>
                    <a:pt x="6" y="10"/>
                    <a:pt x="6" y="18"/>
                  </a:cubicBezTo>
                  <a:cubicBezTo>
                    <a:pt x="6" y="27"/>
                    <a:pt x="8" y="31"/>
                    <a:pt x="14" y="31"/>
                  </a:cubicBezTo>
                  <a:cubicBezTo>
                    <a:pt x="16" y="31"/>
                    <a:pt x="18" y="31"/>
                    <a:pt x="23" y="29"/>
                  </a:cubicBezTo>
                  <a:lnTo>
                    <a:pt x="23" y="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7" name="Rectangle 46"/>
            <p:cNvSpPr>
              <a:spLocks noChangeArrowheads="1"/>
            </p:cNvSpPr>
            <p:nvPr userDrawn="1"/>
          </p:nvSpPr>
          <p:spPr bwMode="auto">
            <a:xfrm>
              <a:off x="-1105181" y="1110364"/>
              <a:ext cx="15875" cy="149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8" name="Freeform 47"/>
            <p:cNvSpPr>
              <a:spLocks noEditPoints="1"/>
            </p:cNvSpPr>
            <p:nvPr userDrawn="1"/>
          </p:nvSpPr>
          <p:spPr bwMode="auto">
            <a:xfrm>
              <a:off x="-1060731" y="1118302"/>
              <a:ext cx="19050" cy="141288"/>
            </a:xfrm>
            <a:custGeom>
              <a:avLst/>
              <a:gdLst>
                <a:gd name="T0" fmla="*/ 3 w 7"/>
                <a:gd name="T1" fmla="*/ 7 h 50"/>
                <a:gd name="T2" fmla="*/ 0 w 7"/>
                <a:gd name="T3" fmla="*/ 3 h 50"/>
                <a:gd name="T4" fmla="*/ 3 w 7"/>
                <a:gd name="T5" fmla="*/ 0 h 50"/>
                <a:gd name="T6" fmla="*/ 7 w 7"/>
                <a:gd name="T7" fmla="*/ 3 h 50"/>
                <a:gd name="T8" fmla="*/ 3 w 7"/>
                <a:gd name="T9" fmla="*/ 7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7"/>
                  </a:moveTo>
                  <a:cubicBezTo>
                    <a:pt x="1" y="7"/>
                    <a:pt x="0" y="6"/>
                    <a:pt x="0" y="3"/>
                  </a:cubicBezTo>
                  <a:cubicBezTo>
                    <a:pt x="0" y="2"/>
                    <a:pt x="1" y="0"/>
                    <a:pt x="3" y="0"/>
                  </a:cubicBezTo>
                  <a:cubicBezTo>
                    <a:pt x="5" y="0"/>
                    <a:pt x="7" y="1"/>
                    <a:pt x="7" y="3"/>
                  </a:cubicBezTo>
                  <a:cubicBezTo>
                    <a:pt x="7" y="5"/>
                    <a:pt x="5" y="7"/>
                    <a:pt x="3" y="7"/>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9" name="Freeform 48"/>
            <p:cNvSpPr>
              <a:spLocks/>
            </p:cNvSpPr>
            <p:nvPr userDrawn="1"/>
          </p:nvSpPr>
          <p:spPr bwMode="auto">
            <a:xfrm>
              <a:off x="-1027393" y="1161164"/>
              <a:ext cx="87312" cy="98425"/>
            </a:xfrm>
            <a:custGeom>
              <a:avLst/>
              <a:gdLst>
                <a:gd name="T0" fmla="*/ 34 w 55"/>
                <a:gd name="T1" fmla="*/ 62 h 62"/>
                <a:gd name="T2" fmla="*/ 21 w 55"/>
                <a:gd name="T3" fmla="*/ 62 h 62"/>
                <a:gd name="T4" fmla="*/ 0 w 55"/>
                <a:gd name="T5" fmla="*/ 0 h 62"/>
                <a:gd name="T6" fmla="*/ 11 w 55"/>
                <a:gd name="T7" fmla="*/ 0 h 62"/>
                <a:gd name="T8" fmla="*/ 28 w 55"/>
                <a:gd name="T9" fmla="*/ 53 h 62"/>
                <a:gd name="T10" fmla="*/ 46 w 55"/>
                <a:gd name="T11" fmla="*/ 0 h 62"/>
                <a:gd name="T12" fmla="*/ 55 w 55"/>
                <a:gd name="T13" fmla="*/ 0 h 62"/>
                <a:gd name="T14" fmla="*/ 34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4" y="62"/>
                  </a:moveTo>
                  <a:lnTo>
                    <a:pt x="21" y="62"/>
                  </a:lnTo>
                  <a:lnTo>
                    <a:pt x="0" y="0"/>
                  </a:lnTo>
                  <a:lnTo>
                    <a:pt x="11" y="0"/>
                  </a:lnTo>
                  <a:lnTo>
                    <a:pt x="28" y="53"/>
                  </a:lnTo>
                  <a:lnTo>
                    <a:pt x="46" y="0"/>
                  </a:lnTo>
                  <a:lnTo>
                    <a:pt x="55" y="0"/>
                  </a:lnTo>
                  <a:lnTo>
                    <a:pt x="34"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0" name="Freeform 49"/>
            <p:cNvSpPr>
              <a:spLocks noEditPoints="1"/>
            </p:cNvSpPr>
            <p:nvPr userDrawn="1"/>
          </p:nvSpPr>
          <p:spPr bwMode="auto">
            <a:xfrm>
              <a:off x="-928968" y="1157989"/>
              <a:ext cx="79375" cy="104775"/>
            </a:xfrm>
            <a:custGeom>
              <a:avLst/>
              <a:gdLst>
                <a:gd name="T0" fmla="*/ 6 w 28"/>
                <a:gd name="T1" fmla="*/ 19 h 37"/>
                <a:gd name="T2" fmla="*/ 6 w 28"/>
                <a:gd name="T3" fmla="*/ 20 h 37"/>
                <a:gd name="T4" fmla="*/ 15 w 28"/>
                <a:gd name="T5" fmla="*/ 32 h 37"/>
                <a:gd name="T6" fmla="*/ 27 w 28"/>
                <a:gd name="T7" fmla="*/ 29 h 37"/>
                <a:gd name="T8" fmla="*/ 28 w 28"/>
                <a:gd name="T9" fmla="*/ 32 h 37"/>
                <a:gd name="T10" fmla="*/ 13 w 28"/>
                <a:gd name="T11" fmla="*/ 37 h 37"/>
                <a:gd name="T12" fmla="*/ 0 w 28"/>
                <a:gd name="T13" fmla="*/ 20 h 37"/>
                <a:gd name="T14" fmla="*/ 15 w 28"/>
                <a:gd name="T15" fmla="*/ 0 h 37"/>
                <a:gd name="T16" fmla="*/ 28 w 28"/>
                <a:gd name="T17" fmla="*/ 17 h 37"/>
                <a:gd name="T18" fmla="*/ 28 w 28"/>
                <a:gd name="T19" fmla="*/ 19 h 37"/>
                <a:gd name="T20" fmla="*/ 6 w 28"/>
                <a:gd name="T21" fmla="*/ 19 h 37"/>
                <a:gd name="T22" fmla="*/ 15 w 28"/>
                <a:gd name="T23" fmla="*/ 4 h 37"/>
                <a:gd name="T24" fmla="*/ 6 w 28"/>
                <a:gd name="T25" fmla="*/ 15 h 37"/>
                <a:gd name="T26" fmla="*/ 23 w 28"/>
                <a:gd name="T27" fmla="*/ 15 h 37"/>
                <a:gd name="T28" fmla="*/ 15 w 28"/>
                <a:gd name="T2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37">
                  <a:moveTo>
                    <a:pt x="6" y="19"/>
                  </a:moveTo>
                  <a:cubicBezTo>
                    <a:pt x="6" y="20"/>
                    <a:pt x="6" y="20"/>
                    <a:pt x="6" y="20"/>
                  </a:cubicBezTo>
                  <a:cubicBezTo>
                    <a:pt x="6" y="28"/>
                    <a:pt x="9" y="32"/>
                    <a:pt x="15" y="32"/>
                  </a:cubicBezTo>
                  <a:cubicBezTo>
                    <a:pt x="18" y="32"/>
                    <a:pt x="21" y="31"/>
                    <a:pt x="27" y="29"/>
                  </a:cubicBezTo>
                  <a:cubicBezTo>
                    <a:pt x="28" y="32"/>
                    <a:pt x="28" y="32"/>
                    <a:pt x="28" y="32"/>
                  </a:cubicBezTo>
                  <a:cubicBezTo>
                    <a:pt x="21" y="36"/>
                    <a:pt x="18" y="37"/>
                    <a:pt x="13" y="37"/>
                  </a:cubicBezTo>
                  <a:cubicBezTo>
                    <a:pt x="5" y="37"/>
                    <a:pt x="0" y="30"/>
                    <a:pt x="0" y="20"/>
                  </a:cubicBezTo>
                  <a:cubicBezTo>
                    <a:pt x="0" y="7"/>
                    <a:pt x="5" y="0"/>
                    <a:pt x="15" y="0"/>
                  </a:cubicBezTo>
                  <a:cubicBezTo>
                    <a:pt x="24" y="0"/>
                    <a:pt x="28" y="6"/>
                    <a:pt x="28" y="17"/>
                  </a:cubicBezTo>
                  <a:cubicBezTo>
                    <a:pt x="28" y="19"/>
                    <a:pt x="28" y="19"/>
                    <a:pt x="28" y="19"/>
                  </a:cubicBezTo>
                  <a:lnTo>
                    <a:pt x="6" y="19"/>
                  </a:lnTo>
                  <a:close/>
                  <a:moveTo>
                    <a:pt x="15" y="4"/>
                  </a:moveTo>
                  <a:cubicBezTo>
                    <a:pt x="10" y="4"/>
                    <a:pt x="7" y="8"/>
                    <a:pt x="6" y="15"/>
                  </a:cubicBezTo>
                  <a:cubicBezTo>
                    <a:pt x="23" y="15"/>
                    <a:pt x="23" y="15"/>
                    <a:pt x="23" y="15"/>
                  </a:cubicBezTo>
                  <a:cubicBezTo>
                    <a:pt x="23" y="7"/>
                    <a:pt x="20" y="4"/>
                    <a:pt x="15" y="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1" name="Freeform 50"/>
            <p:cNvSpPr>
              <a:spLocks/>
            </p:cNvSpPr>
            <p:nvPr userDrawn="1"/>
          </p:nvSpPr>
          <p:spPr bwMode="auto">
            <a:xfrm>
              <a:off x="-836893" y="1157989"/>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6 h 37"/>
                <a:gd name="T10" fmla="*/ 12 w 23"/>
                <a:gd name="T11" fmla="*/ 20 h 37"/>
                <a:gd name="T12" fmla="*/ 0 w 23"/>
                <a:gd name="T13" fmla="*/ 10 h 37"/>
                <a:gd name="T14" fmla="*/ 12 w 23"/>
                <a:gd name="T15" fmla="*/ 0 h 37"/>
                <a:gd name="T16" fmla="*/ 21 w 23"/>
                <a:gd name="T17" fmla="*/ 2 h 37"/>
                <a:gd name="T18" fmla="*/ 20 w 23"/>
                <a:gd name="T19" fmla="*/ 6 h 37"/>
                <a:gd name="T20" fmla="*/ 12 w 23"/>
                <a:gd name="T21" fmla="*/ 4 h 37"/>
                <a:gd name="T22" fmla="*/ 6 w 23"/>
                <a:gd name="T23" fmla="*/ 10 h 37"/>
                <a:gd name="T24" fmla="*/ 23 w 23"/>
                <a:gd name="T25" fmla="*/ 25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6"/>
                    <a:pt x="0" y="35"/>
                  </a:cubicBezTo>
                  <a:cubicBezTo>
                    <a:pt x="1" y="31"/>
                    <a:pt x="1" y="31"/>
                    <a:pt x="1" y="31"/>
                  </a:cubicBezTo>
                  <a:cubicBezTo>
                    <a:pt x="5" y="32"/>
                    <a:pt x="7" y="32"/>
                    <a:pt x="9" y="32"/>
                  </a:cubicBezTo>
                  <a:cubicBezTo>
                    <a:pt x="15" y="32"/>
                    <a:pt x="17" y="30"/>
                    <a:pt x="17" y="26"/>
                  </a:cubicBezTo>
                  <a:cubicBezTo>
                    <a:pt x="17" y="23"/>
                    <a:pt x="16" y="22"/>
                    <a:pt x="12" y="20"/>
                  </a:cubicBezTo>
                  <a:cubicBezTo>
                    <a:pt x="5" y="19"/>
                    <a:pt x="0" y="16"/>
                    <a:pt x="0" y="10"/>
                  </a:cubicBezTo>
                  <a:cubicBezTo>
                    <a:pt x="0" y="4"/>
                    <a:pt x="5" y="0"/>
                    <a:pt x="12" y="0"/>
                  </a:cubicBezTo>
                  <a:cubicBezTo>
                    <a:pt x="15" y="0"/>
                    <a:pt x="18" y="1"/>
                    <a:pt x="21" y="2"/>
                  </a:cubicBezTo>
                  <a:cubicBezTo>
                    <a:pt x="20" y="6"/>
                    <a:pt x="20" y="6"/>
                    <a:pt x="20" y="6"/>
                  </a:cubicBezTo>
                  <a:cubicBezTo>
                    <a:pt x="17" y="5"/>
                    <a:pt x="14" y="4"/>
                    <a:pt x="12" y="4"/>
                  </a:cubicBezTo>
                  <a:cubicBezTo>
                    <a:pt x="8" y="4"/>
                    <a:pt x="6" y="6"/>
                    <a:pt x="6" y="10"/>
                  </a:cubicBezTo>
                  <a:cubicBezTo>
                    <a:pt x="6" y="18"/>
                    <a:pt x="23" y="13"/>
                    <a:pt x="23" y="25"/>
                  </a:cubicBezTo>
                  <a:cubicBezTo>
                    <a:pt x="23" y="32"/>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52" name="Group 51"/>
          <p:cNvGrpSpPr/>
          <p:nvPr userDrawn="1"/>
        </p:nvGrpSpPr>
        <p:grpSpPr>
          <a:xfrm>
            <a:off x="9362272" y="3637244"/>
            <a:ext cx="2247909" cy="2201807"/>
            <a:chOff x="-2039938" y="4012733"/>
            <a:chExt cx="1935163" cy="1895475"/>
          </a:xfrm>
        </p:grpSpPr>
        <p:sp>
          <p:nvSpPr>
            <p:cNvPr id="53" name="Freeform 58"/>
            <p:cNvSpPr>
              <a:spLocks noEditPoints="1"/>
            </p:cNvSpPr>
            <p:nvPr userDrawn="1"/>
          </p:nvSpPr>
          <p:spPr bwMode="auto">
            <a:xfrm>
              <a:off x="-1189038" y="4012733"/>
              <a:ext cx="663575" cy="636588"/>
            </a:xfrm>
            <a:custGeom>
              <a:avLst/>
              <a:gdLst>
                <a:gd name="T0" fmla="*/ 94 w 237"/>
                <a:gd name="T1" fmla="*/ 55 h 227"/>
                <a:gd name="T2" fmla="*/ 102 w 237"/>
                <a:gd name="T3" fmla="*/ 28 h 227"/>
                <a:gd name="T4" fmla="*/ 93 w 237"/>
                <a:gd name="T5" fmla="*/ 13 h 227"/>
                <a:gd name="T6" fmla="*/ 67 w 237"/>
                <a:gd name="T7" fmla="*/ 5 h 227"/>
                <a:gd name="T8" fmla="*/ 59 w 237"/>
                <a:gd name="T9" fmla="*/ 32 h 227"/>
                <a:gd name="T10" fmla="*/ 67 w 237"/>
                <a:gd name="T11" fmla="*/ 47 h 227"/>
                <a:gd name="T12" fmla="*/ 94 w 237"/>
                <a:gd name="T13" fmla="*/ 55 h 227"/>
                <a:gd name="T14" fmla="*/ 205 w 237"/>
                <a:gd name="T15" fmla="*/ 15 h 227"/>
                <a:gd name="T16" fmla="*/ 177 w 237"/>
                <a:gd name="T17" fmla="*/ 16 h 227"/>
                <a:gd name="T18" fmla="*/ 112 w 237"/>
                <a:gd name="T19" fmla="*/ 86 h 227"/>
                <a:gd name="T20" fmla="*/ 18 w 237"/>
                <a:gd name="T21" fmla="*/ 104 h 227"/>
                <a:gd name="T22" fmla="*/ 2 w 237"/>
                <a:gd name="T23" fmla="*/ 128 h 227"/>
                <a:gd name="T24" fmla="*/ 25 w 237"/>
                <a:gd name="T25" fmla="*/ 143 h 227"/>
                <a:gd name="T26" fmla="*/ 99 w 237"/>
                <a:gd name="T27" fmla="*/ 129 h 227"/>
                <a:gd name="T28" fmla="*/ 89 w 237"/>
                <a:gd name="T29" fmla="*/ 203 h 227"/>
                <a:gd name="T30" fmla="*/ 107 w 237"/>
                <a:gd name="T31" fmla="*/ 225 h 227"/>
                <a:gd name="T32" fmla="*/ 129 w 237"/>
                <a:gd name="T33" fmla="*/ 208 h 227"/>
                <a:gd name="T34" fmla="*/ 138 w 237"/>
                <a:gd name="T35" fmla="*/ 134 h 227"/>
                <a:gd name="T36" fmla="*/ 206 w 237"/>
                <a:gd name="T37" fmla="*/ 166 h 227"/>
                <a:gd name="T38" fmla="*/ 232 w 237"/>
                <a:gd name="T39" fmla="*/ 156 h 227"/>
                <a:gd name="T40" fmla="*/ 223 w 237"/>
                <a:gd name="T41" fmla="*/ 130 h 227"/>
                <a:gd name="T42" fmla="*/ 155 w 237"/>
                <a:gd name="T43" fmla="*/ 98 h 227"/>
                <a:gd name="T44" fmla="*/ 206 w 237"/>
                <a:gd name="T45" fmla="*/ 43 h 227"/>
                <a:gd name="T46" fmla="*/ 205 w 237"/>
                <a:gd name="T47" fmla="*/ 1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7" h="227">
                  <a:moveTo>
                    <a:pt x="94" y="55"/>
                  </a:moveTo>
                  <a:cubicBezTo>
                    <a:pt x="104" y="50"/>
                    <a:pt x="107" y="38"/>
                    <a:pt x="102" y="28"/>
                  </a:cubicBezTo>
                  <a:cubicBezTo>
                    <a:pt x="93" y="13"/>
                    <a:pt x="93" y="13"/>
                    <a:pt x="93" y="13"/>
                  </a:cubicBezTo>
                  <a:cubicBezTo>
                    <a:pt x="88" y="3"/>
                    <a:pt x="76" y="0"/>
                    <a:pt x="67" y="5"/>
                  </a:cubicBezTo>
                  <a:cubicBezTo>
                    <a:pt x="57" y="10"/>
                    <a:pt x="54" y="23"/>
                    <a:pt x="59" y="32"/>
                  </a:cubicBezTo>
                  <a:cubicBezTo>
                    <a:pt x="67" y="47"/>
                    <a:pt x="67" y="47"/>
                    <a:pt x="67" y="47"/>
                  </a:cubicBezTo>
                  <a:cubicBezTo>
                    <a:pt x="73" y="57"/>
                    <a:pt x="85" y="61"/>
                    <a:pt x="94" y="55"/>
                  </a:cubicBezTo>
                  <a:moveTo>
                    <a:pt x="205" y="15"/>
                  </a:moveTo>
                  <a:cubicBezTo>
                    <a:pt x="197" y="8"/>
                    <a:pt x="184" y="8"/>
                    <a:pt x="177" y="16"/>
                  </a:cubicBezTo>
                  <a:cubicBezTo>
                    <a:pt x="112" y="86"/>
                    <a:pt x="112" y="86"/>
                    <a:pt x="112" y="86"/>
                  </a:cubicBezTo>
                  <a:cubicBezTo>
                    <a:pt x="18" y="104"/>
                    <a:pt x="18" y="104"/>
                    <a:pt x="18" y="104"/>
                  </a:cubicBezTo>
                  <a:cubicBezTo>
                    <a:pt x="7" y="107"/>
                    <a:pt x="0" y="117"/>
                    <a:pt x="2" y="128"/>
                  </a:cubicBezTo>
                  <a:cubicBezTo>
                    <a:pt x="4" y="138"/>
                    <a:pt x="15" y="145"/>
                    <a:pt x="25" y="143"/>
                  </a:cubicBezTo>
                  <a:cubicBezTo>
                    <a:pt x="99" y="129"/>
                    <a:pt x="99" y="129"/>
                    <a:pt x="99" y="129"/>
                  </a:cubicBezTo>
                  <a:cubicBezTo>
                    <a:pt x="89" y="203"/>
                    <a:pt x="89" y="203"/>
                    <a:pt x="89" y="203"/>
                  </a:cubicBezTo>
                  <a:cubicBezTo>
                    <a:pt x="88" y="214"/>
                    <a:pt x="96" y="224"/>
                    <a:pt x="107" y="225"/>
                  </a:cubicBezTo>
                  <a:cubicBezTo>
                    <a:pt x="118" y="227"/>
                    <a:pt x="128" y="219"/>
                    <a:pt x="129" y="208"/>
                  </a:cubicBezTo>
                  <a:cubicBezTo>
                    <a:pt x="138" y="134"/>
                    <a:pt x="138" y="134"/>
                    <a:pt x="138" y="134"/>
                  </a:cubicBezTo>
                  <a:cubicBezTo>
                    <a:pt x="206" y="166"/>
                    <a:pt x="206" y="166"/>
                    <a:pt x="206" y="166"/>
                  </a:cubicBezTo>
                  <a:cubicBezTo>
                    <a:pt x="216" y="170"/>
                    <a:pt x="227" y="166"/>
                    <a:pt x="232" y="156"/>
                  </a:cubicBezTo>
                  <a:cubicBezTo>
                    <a:pt x="237" y="146"/>
                    <a:pt x="232" y="134"/>
                    <a:pt x="223" y="130"/>
                  </a:cubicBezTo>
                  <a:cubicBezTo>
                    <a:pt x="155" y="98"/>
                    <a:pt x="155" y="98"/>
                    <a:pt x="155" y="98"/>
                  </a:cubicBezTo>
                  <a:cubicBezTo>
                    <a:pt x="206" y="43"/>
                    <a:pt x="206" y="43"/>
                    <a:pt x="206" y="43"/>
                  </a:cubicBezTo>
                  <a:cubicBezTo>
                    <a:pt x="213" y="35"/>
                    <a:pt x="213" y="23"/>
                    <a:pt x="205" y="1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54" name="Freeform 59"/>
            <p:cNvSpPr>
              <a:spLocks noEditPoints="1"/>
            </p:cNvSpPr>
            <p:nvPr userDrawn="1"/>
          </p:nvSpPr>
          <p:spPr bwMode="auto">
            <a:xfrm>
              <a:off x="-2039938" y="4474695"/>
              <a:ext cx="965200" cy="925513"/>
            </a:xfrm>
            <a:custGeom>
              <a:avLst/>
              <a:gdLst>
                <a:gd name="T0" fmla="*/ 137 w 344"/>
                <a:gd name="T1" fmla="*/ 80 h 330"/>
                <a:gd name="T2" fmla="*/ 148 w 344"/>
                <a:gd name="T3" fmla="*/ 41 h 330"/>
                <a:gd name="T4" fmla="*/ 136 w 344"/>
                <a:gd name="T5" fmla="*/ 19 h 330"/>
                <a:gd name="T6" fmla="*/ 97 w 344"/>
                <a:gd name="T7" fmla="*/ 7 h 330"/>
                <a:gd name="T8" fmla="*/ 85 w 344"/>
                <a:gd name="T9" fmla="*/ 47 h 330"/>
                <a:gd name="T10" fmla="*/ 98 w 344"/>
                <a:gd name="T11" fmla="*/ 69 h 330"/>
                <a:gd name="T12" fmla="*/ 137 w 344"/>
                <a:gd name="T13" fmla="*/ 80 h 330"/>
                <a:gd name="T14" fmla="*/ 298 w 344"/>
                <a:gd name="T15" fmla="*/ 22 h 330"/>
                <a:gd name="T16" fmla="*/ 257 w 344"/>
                <a:gd name="T17" fmla="*/ 24 h 330"/>
                <a:gd name="T18" fmla="*/ 163 w 344"/>
                <a:gd name="T19" fmla="*/ 125 h 330"/>
                <a:gd name="T20" fmla="*/ 26 w 344"/>
                <a:gd name="T21" fmla="*/ 152 h 330"/>
                <a:gd name="T22" fmla="*/ 3 w 344"/>
                <a:gd name="T23" fmla="*/ 185 h 330"/>
                <a:gd name="T24" fmla="*/ 37 w 344"/>
                <a:gd name="T25" fmla="*/ 208 h 330"/>
                <a:gd name="T26" fmla="*/ 143 w 344"/>
                <a:gd name="T27" fmla="*/ 187 h 330"/>
                <a:gd name="T28" fmla="*/ 130 w 344"/>
                <a:gd name="T29" fmla="*/ 296 h 330"/>
                <a:gd name="T30" fmla="*/ 155 w 344"/>
                <a:gd name="T31" fmla="*/ 328 h 330"/>
                <a:gd name="T32" fmla="*/ 187 w 344"/>
                <a:gd name="T33" fmla="*/ 303 h 330"/>
                <a:gd name="T34" fmla="*/ 201 w 344"/>
                <a:gd name="T35" fmla="*/ 195 h 330"/>
                <a:gd name="T36" fmla="*/ 299 w 344"/>
                <a:gd name="T37" fmla="*/ 241 h 330"/>
                <a:gd name="T38" fmla="*/ 337 w 344"/>
                <a:gd name="T39" fmla="*/ 227 h 330"/>
                <a:gd name="T40" fmla="*/ 323 w 344"/>
                <a:gd name="T41" fmla="*/ 188 h 330"/>
                <a:gd name="T42" fmla="*/ 225 w 344"/>
                <a:gd name="T43" fmla="*/ 143 h 330"/>
                <a:gd name="T44" fmla="*/ 299 w 344"/>
                <a:gd name="T45" fmla="*/ 63 h 330"/>
                <a:gd name="T46" fmla="*/ 298 w 344"/>
                <a:gd name="T47" fmla="*/ 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4" h="330">
                  <a:moveTo>
                    <a:pt x="137" y="80"/>
                  </a:moveTo>
                  <a:cubicBezTo>
                    <a:pt x="151" y="72"/>
                    <a:pt x="156" y="55"/>
                    <a:pt x="148" y="41"/>
                  </a:cubicBezTo>
                  <a:cubicBezTo>
                    <a:pt x="136" y="19"/>
                    <a:pt x="136" y="19"/>
                    <a:pt x="136" y="19"/>
                  </a:cubicBezTo>
                  <a:cubicBezTo>
                    <a:pt x="128" y="5"/>
                    <a:pt x="111" y="0"/>
                    <a:pt x="97" y="7"/>
                  </a:cubicBezTo>
                  <a:cubicBezTo>
                    <a:pt x="83" y="15"/>
                    <a:pt x="78" y="33"/>
                    <a:pt x="85" y="47"/>
                  </a:cubicBezTo>
                  <a:cubicBezTo>
                    <a:pt x="98" y="69"/>
                    <a:pt x="98" y="69"/>
                    <a:pt x="98" y="69"/>
                  </a:cubicBezTo>
                  <a:cubicBezTo>
                    <a:pt x="106" y="83"/>
                    <a:pt x="123" y="88"/>
                    <a:pt x="137" y="80"/>
                  </a:cubicBezTo>
                  <a:moveTo>
                    <a:pt x="298" y="22"/>
                  </a:moveTo>
                  <a:cubicBezTo>
                    <a:pt x="286" y="11"/>
                    <a:pt x="268" y="12"/>
                    <a:pt x="257" y="24"/>
                  </a:cubicBezTo>
                  <a:cubicBezTo>
                    <a:pt x="163" y="125"/>
                    <a:pt x="163" y="125"/>
                    <a:pt x="163" y="125"/>
                  </a:cubicBezTo>
                  <a:cubicBezTo>
                    <a:pt x="26" y="152"/>
                    <a:pt x="26" y="152"/>
                    <a:pt x="26" y="152"/>
                  </a:cubicBezTo>
                  <a:cubicBezTo>
                    <a:pt x="10" y="155"/>
                    <a:pt x="0" y="170"/>
                    <a:pt x="3" y="185"/>
                  </a:cubicBezTo>
                  <a:cubicBezTo>
                    <a:pt x="6" y="201"/>
                    <a:pt x="21" y="211"/>
                    <a:pt x="37" y="208"/>
                  </a:cubicBezTo>
                  <a:cubicBezTo>
                    <a:pt x="143" y="187"/>
                    <a:pt x="143" y="187"/>
                    <a:pt x="143" y="187"/>
                  </a:cubicBezTo>
                  <a:cubicBezTo>
                    <a:pt x="130" y="296"/>
                    <a:pt x="130" y="296"/>
                    <a:pt x="130" y="296"/>
                  </a:cubicBezTo>
                  <a:cubicBezTo>
                    <a:pt x="128" y="311"/>
                    <a:pt x="139" y="326"/>
                    <a:pt x="155" y="328"/>
                  </a:cubicBezTo>
                  <a:cubicBezTo>
                    <a:pt x="171" y="330"/>
                    <a:pt x="185" y="318"/>
                    <a:pt x="187" y="303"/>
                  </a:cubicBezTo>
                  <a:cubicBezTo>
                    <a:pt x="201" y="195"/>
                    <a:pt x="201" y="195"/>
                    <a:pt x="201" y="195"/>
                  </a:cubicBezTo>
                  <a:cubicBezTo>
                    <a:pt x="299" y="241"/>
                    <a:pt x="299" y="241"/>
                    <a:pt x="299" y="241"/>
                  </a:cubicBezTo>
                  <a:cubicBezTo>
                    <a:pt x="314" y="247"/>
                    <a:pt x="331" y="241"/>
                    <a:pt x="337" y="227"/>
                  </a:cubicBezTo>
                  <a:cubicBezTo>
                    <a:pt x="344" y="212"/>
                    <a:pt x="338" y="195"/>
                    <a:pt x="323" y="188"/>
                  </a:cubicBezTo>
                  <a:cubicBezTo>
                    <a:pt x="225" y="143"/>
                    <a:pt x="225" y="143"/>
                    <a:pt x="225" y="143"/>
                  </a:cubicBezTo>
                  <a:cubicBezTo>
                    <a:pt x="299" y="63"/>
                    <a:pt x="299" y="63"/>
                    <a:pt x="299" y="63"/>
                  </a:cubicBezTo>
                  <a:cubicBezTo>
                    <a:pt x="310" y="51"/>
                    <a:pt x="309" y="33"/>
                    <a:pt x="298" y="2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55" name="Freeform 60"/>
            <p:cNvSpPr>
              <a:spLocks noEditPoints="1"/>
            </p:cNvSpPr>
            <p:nvPr userDrawn="1"/>
          </p:nvSpPr>
          <p:spPr bwMode="auto">
            <a:xfrm>
              <a:off x="-1198563" y="4825533"/>
              <a:ext cx="1093788" cy="1082675"/>
            </a:xfrm>
            <a:custGeom>
              <a:avLst/>
              <a:gdLst>
                <a:gd name="T0" fmla="*/ 168 w 390"/>
                <a:gd name="T1" fmla="*/ 96 h 386"/>
                <a:gd name="T2" fmla="*/ 185 w 390"/>
                <a:gd name="T3" fmla="*/ 52 h 386"/>
                <a:gd name="T4" fmla="*/ 174 w 390"/>
                <a:gd name="T5" fmla="*/ 25 h 386"/>
                <a:gd name="T6" fmla="*/ 130 w 390"/>
                <a:gd name="T7" fmla="*/ 8 h 386"/>
                <a:gd name="T8" fmla="*/ 112 w 390"/>
                <a:gd name="T9" fmla="*/ 51 h 386"/>
                <a:gd name="T10" fmla="*/ 124 w 390"/>
                <a:gd name="T11" fmla="*/ 78 h 386"/>
                <a:gd name="T12" fmla="*/ 168 w 390"/>
                <a:gd name="T13" fmla="*/ 96 h 386"/>
                <a:gd name="T14" fmla="*/ 359 w 390"/>
                <a:gd name="T15" fmla="*/ 48 h 386"/>
                <a:gd name="T16" fmla="*/ 312 w 390"/>
                <a:gd name="T17" fmla="*/ 45 h 386"/>
                <a:gd name="T18" fmla="*/ 192 w 390"/>
                <a:gd name="T19" fmla="*/ 150 h 386"/>
                <a:gd name="T20" fmla="*/ 32 w 390"/>
                <a:gd name="T21" fmla="*/ 165 h 386"/>
                <a:gd name="T22" fmla="*/ 2 w 390"/>
                <a:gd name="T23" fmla="*/ 201 h 386"/>
                <a:gd name="T24" fmla="*/ 38 w 390"/>
                <a:gd name="T25" fmla="*/ 231 h 386"/>
                <a:gd name="T26" fmla="*/ 163 w 390"/>
                <a:gd name="T27" fmla="*/ 220 h 386"/>
                <a:gd name="T28" fmla="*/ 135 w 390"/>
                <a:gd name="T29" fmla="*/ 342 h 386"/>
                <a:gd name="T30" fmla="*/ 160 w 390"/>
                <a:gd name="T31" fmla="*/ 382 h 386"/>
                <a:gd name="T32" fmla="*/ 200 w 390"/>
                <a:gd name="T33" fmla="*/ 357 h 386"/>
                <a:gd name="T34" fmla="*/ 227 w 390"/>
                <a:gd name="T35" fmla="*/ 235 h 386"/>
                <a:gd name="T36" fmla="*/ 335 w 390"/>
                <a:gd name="T37" fmla="*/ 299 h 386"/>
                <a:gd name="T38" fmla="*/ 381 w 390"/>
                <a:gd name="T39" fmla="*/ 287 h 386"/>
                <a:gd name="T40" fmla="*/ 369 w 390"/>
                <a:gd name="T41" fmla="*/ 242 h 386"/>
                <a:gd name="T42" fmla="*/ 262 w 390"/>
                <a:gd name="T43" fmla="*/ 178 h 386"/>
                <a:gd name="T44" fmla="*/ 356 w 390"/>
                <a:gd name="T45" fmla="*/ 95 h 386"/>
                <a:gd name="T46" fmla="*/ 359 w 390"/>
                <a:gd name="T47" fmla="*/ 4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386">
                  <a:moveTo>
                    <a:pt x="168" y="96"/>
                  </a:moveTo>
                  <a:cubicBezTo>
                    <a:pt x="185" y="89"/>
                    <a:pt x="192" y="69"/>
                    <a:pt x="185" y="52"/>
                  </a:cubicBezTo>
                  <a:cubicBezTo>
                    <a:pt x="174" y="25"/>
                    <a:pt x="174" y="25"/>
                    <a:pt x="174" y="25"/>
                  </a:cubicBezTo>
                  <a:cubicBezTo>
                    <a:pt x="166" y="8"/>
                    <a:pt x="147" y="0"/>
                    <a:pt x="130" y="8"/>
                  </a:cubicBezTo>
                  <a:cubicBezTo>
                    <a:pt x="113" y="15"/>
                    <a:pt x="105" y="35"/>
                    <a:pt x="112" y="51"/>
                  </a:cubicBezTo>
                  <a:cubicBezTo>
                    <a:pt x="124" y="78"/>
                    <a:pt x="124" y="78"/>
                    <a:pt x="124" y="78"/>
                  </a:cubicBezTo>
                  <a:cubicBezTo>
                    <a:pt x="131" y="95"/>
                    <a:pt x="151" y="103"/>
                    <a:pt x="168" y="96"/>
                  </a:cubicBezTo>
                  <a:moveTo>
                    <a:pt x="359" y="48"/>
                  </a:moveTo>
                  <a:cubicBezTo>
                    <a:pt x="347" y="34"/>
                    <a:pt x="326" y="33"/>
                    <a:pt x="312" y="45"/>
                  </a:cubicBezTo>
                  <a:cubicBezTo>
                    <a:pt x="192" y="150"/>
                    <a:pt x="192" y="150"/>
                    <a:pt x="192" y="150"/>
                  </a:cubicBezTo>
                  <a:cubicBezTo>
                    <a:pt x="32" y="165"/>
                    <a:pt x="32" y="165"/>
                    <a:pt x="32" y="165"/>
                  </a:cubicBezTo>
                  <a:cubicBezTo>
                    <a:pt x="13" y="167"/>
                    <a:pt x="0" y="183"/>
                    <a:pt x="2" y="201"/>
                  </a:cubicBezTo>
                  <a:cubicBezTo>
                    <a:pt x="3" y="220"/>
                    <a:pt x="19" y="233"/>
                    <a:pt x="38" y="231"/>
                  </a:cubicBezTo>
                  <a:cubicBezTo>
                    <a:pt x="163" y="220"/>
                    <a:pt x="163" y="220"/>
                    <a:pt x="163" y="220"/>
                  </a:cubicBezTo>
                  <a:cubicBezTo>
                    <a:pt x="135" y="342"/>
                    <a:pt x="135" y="342"/>
                    <a:pt x="135" y="342"/>
                  </a:cubicBezTo>
                  <a:cubicBezTo>
                    <a:pt x="131" y="360"/>
                    <a:pt x="142" y="378"/>
                    <a:pt x="160" y="382"/>
                  </a:cubicBezTo>
                  <a:cubicBezTo>
                    <a:pt x="178" y="386"/>
                    <a:pt x="196" y="375"/>
                    <a:pt x="200" y="357"/>
                  </a:cubicBezTo>
                  <a:cubicBezTo>
                    <a:pt x="227" y="235"/>
                    <a:pt x="227" y="235"/>
                    <a:pt x="227" y="235"/>
                  </a:cubicBezTo>
                  <a:cubicBezTo>
                    <a:pt x="335" y="299"/>
                    <a:pt x="335" y="299"/>
                    <a:pt x="335" y="299"/>
                  </a:cubicBezTo>
                  <a:cubicBezTo>
                    <a:pt x="351" y="308"/>
                    <a:pt x="371" y="303"/>
                    <a:pt x="381" y="287"/>
                  </a:cubicBezTo>
                  <a:cubicBezTo>
                    <a:pt x="390" y="272"/>
                    <a:pt x="385" y="251"/>
                    <a:pt x="369" y="242"/>
                  </a:cubicBezTo>
                  <a:cubicBezTo>
                    <a:pt x="262" y="178"/>
                    <a:pt x="262" y="178"/>
                    <a:pt x="262" y="178"/>
                  </a:cubicBezTo>
                  <a:cubicBezTo>
                    <a:pt x="356" y="95"/>
                    <a:pt x="356" y="95"/>
                    <a:pt x="356" y="95"/>
                  </a:cubicBezTo>
                  <a:cubicBezTo>
                    <a:pt x="370" y="83"/>
                    <a:pt x="371" y="62"/>
                    <a:pt x="359" y="4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grpSp>
      <p:sp>
        <p:nvSpPr>
          <p:cNvPr id="2" name="Title 1"/>
          <p:cNvSpPr>
            <a:spLocks noGrp="1"/>
          </p:cNvSpPr>
          <p:nvPr>
            <p:ph type="title"/>
          </p:nvPr>
        </p:nvSpPr>
        <p:spPr>
          <a:xfrm>
            <a:off x="831850" y="1709738"/>
            <a:ext cx="8742456" cy="2852737"/>
          </a:xfrm>
        </p:spPr>
        <p:txBody>
          <a:bodyPr anchor="b"/>
          <a:lstStyle>
            <a:lvl1pPr>
              <a:defRPr sz="4400">
                <a:solidFill>
                  <a:schemeClr val="bg1"/>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831850" y="4589463"/>
            <a:ext cx="8437656"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Footer Placeholder 4"/>
          <p:cNvSpPr>
            <a:spLocks noGrp="1"/>
          </p:cNvSpPr>
          <p:nvPr>
            <p:ph type="ftr" sz="quarter" idx="11"/>
          </p:nvPr>
        </p:nvSpPr>
        <p:spPr/>
        <p:txBody>
          <a:bodyPr/>
          <a:lstStyle>
            <a:lvl1pPr>
              <a:defRPr>
                <a:solidFill>
                  <a:srgbClr val="221E5B"/>
                </a:solidFill>
              </a:defRPr>
            </a:lvl1pPr>
          </a:lstStyle>
          <a:p>
            <a:r>
              <a:rPr lang="en-GB" dirty="0" smtClean="0"/>
              <a:t>EPH 140617</a:t>
            </a:r>
            <a:endParaRPr lang="en-GB" dirty="0"/>
          </a:p>
        </p:txBody>
      </p:sp>
      <p:sp>
        <p:nvSpPr>
          <p:cNvPr id="6" name="Slide Number Placeholder 5"/>
          <p:cNvSpPr>
            <a:spLocks noGrp="1"/>
          </p:cNvSpPr>
          <p:nvPr>
            <p:ph type="sldNum" sz="quarter" idx="12"/>
          </p:nvPr>
        </p:nvSpPr>
        <p:spPr/>
        <p:txBody>
          <a:bodyPr/>
          <a:lstStyle/>
          <a:p>
            <a:r>
              <a:rPr lang="en-GB" dirty="0"/>
              <a:t>Slide </a:t>
            </a:r>
            <a:fld id="{5F4C8201-D8A8-417D-8A18-42E93E6C5D44}" type="slidenum">
              <a:rPr lang="en-GB" b="1" smtClean="0"/>
              <a:pPr/>
              <a:t>‹#›</a:t>
            </a:fld>
            <a:endParaRPr lang="en-GB" b="1" dirty="0"/>
          </a:p>
        </p:txBody>
      </p:sp>
      <p:sp>
        <p:nvSpPr>
          <p:cNvPr id="5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rgbClr val="221E5B"/>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447379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11"/>
          </p:nvPr>
        </p:nvSpPr>
        <p:spPr/>
        <p:txBody>
          <a:bodyPr/>
          <a:lstStyle/>
          <a:p>
            <a:r>
              <a:rPr lang="en-GB" dirty="0" smtClean="0"/>
              <a:t>EPH 140617</a:t>
            </a:r>
            <a:endParaRPr lang="en-GB" dirty="0"/>
          </a:p>
        </p:txBody>
      </p:sp>
      <p:sp>
        <p:nvSpPr>
          <p:cNvPr id="7" name="Slide Number Placeholder 6"/>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a:t>
            </a:fld>
            <a:endParaRPr lang="en-GB" b="1" dirty="0"/>
          </a:p>
        </p:txBody>
      </p:sp>
      <p:sp>
        <p:nvSpPr>
          <p:cNvPr id="8"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2768934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Footer Placeholder 7"/>
          <p:cNvSpPr>
            <a:spLocks noGrp="1"/>
          </p:cNvSpPr>
          <p:nvPr>
            <p:ph type="ftr" sz="quarter" idx="11"/>
          </p:nvPr>
        </p:nvSpPr>
        <p:spPr/>
        <p:txBody>
          <a:bodyPr/>
          <a:lstStyle/>
          <a:p>
            <a:r>
              <a:rPr lang="en-GB" dirty="0" smtClean="0"/>
              <a:t>EPH 140617</a:t>
            </a:r>
            <a:endParaRPr lang="en-GB" dirty="0"/>
          </a:p>
        </p:txBody>
      </p:sp>
      <p:sp>
        <p:nvSpPr>
          <p:cNvPr id="9" name="Slide Number Placeholder 8"/>
          <p:cNvSpPr>
            <a:spLocks noGrp="1"/>
          </p:cNvSpPr>
          <p:nvPr>
            <p:ph type="sldNum" sz="quarter" idx="12"/>
          </p:nvPr>
        </p:nvSpPr>
        <p:spPr/>
        <p:txBody>
          <a:bodyPr/>
          <a:lstStyle/>
          <a:p>
            <a:fld id="{5F4C8201-D8A8-417D-8A18-42E93E6C5D44}" type="slidenum">
              <a:rPr lang="en-GB" smtClean="0"/>
              <a:t>‹#›</a:t>
            </a:fld>
            <a:endParaRPr lang="en-GB" dirty="0"/>
          </a:p>
        </p:txBody>
      </p:sp>
      <p:sp>
        <p:nvSpPr>
          <p:cNvPr id="10"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686636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r>
              <a:rPr lang="en-GB" dirty="0" smtClean="0"/>
              <a:t>EPH 140617</a:t>
            </a:r>
            <a:endParaRPr lang="en-GB" dirty="0"/>
          </a:p>
        </p:txBody>
      </p:sp>
      <p:sp>
        <p:nvSpPr>
          <p:cNvPr id="5" name="Slide Number Placeholder 4"/>
          <p:cNvSpPr>
            <a:spLocks noGrp="1"/>
          </p:cNvSpPr>
          <p:nvPr>
            <p:ph type="sldNum" sz="quarter" idx="12"/>
          </p:nvPr>
        </p:nvSpPr>
        <p:spPr/>
        <p:txBody>
          <a:bodyPr/>
          <a:lstStyle/>
          <a:p>
            <a:fld id="{5F4C8201-D8A8-417D-8A18-42E93E6C5D44}" type="slidenum">
              <a:rPr lang="en-GB" smtClean="0"/>
              <a:t>‹#›</a:t>
            </a:fld>
            <a:endParaRPr lang="en-GB" dirty="0"/>
          </a:p>
        </p:txBody>
      </p:sp>
      <p:sp>
        <p:nvSpPr>
          <p:cNvPr id="6"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007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dirty="0" smtClean="0"/>
              <a:t>EPH 140617</a:t>
            </a:r>
            <a:endParaRPr lang="en-GB" dirty="0"/>
          </a:p>
        </p:txBody>
      </p:sp>
      <p:sp>
        <p:nvSpPr>
          <p:cNvPr id="4" name="Slide Number Placeholder 3"/>
          <p:cNvSpPr>
            <a:spLocks noGrp="1"/>
          </p:cNvSpPr>
          <p:nvPr>
            <p:ph type="sldNum" sz="quarter" idx="12"/>
          </p:nvPr>
        </p:nvSpPr>
        <p:spPr/>
        <p:txBody>
          <a:bodyPr/>
          <a:lstStyle/>
          <a:p>
            <a:fld id="{5F4C8201-D8A8-417D-8A18-42E93E6C5D44}" type="slidenum">
              <a:rPr lang="en-GB" smtClean="0"/>
              <a:t>‹#›</a:t>
            </a:fld>
            <a:endParaRPr lang="en-GB" dirty="0"/>
          </a:p>
        </p:txBody>
      </p:sp>
      <p:sp>
        <p:nvSpPr>
          <p:cNvPr id="5"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2596125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1467853"/>
            <a:ext cx="6172200" cy="43931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GB" dirty="0" smtClean="0"/>
              <a:t>EPH 140617</a:t>
            </a:r>
            <a:endParaRPr lang="en-GB" dirty="0"/>
          </a:p>
        </p:txBody>
      </p:sp>
      <p:sp>
        <p:nvSpPr>
          <p:cNvPr id="7" name="Slide Number Placeholder 6"/>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a:t>
            </a:fld>
            <a:endParaRPr lang="en-GB" b="1" dirty="0"/>
          </a:p>
        </p:txBody>
      </p:sp>
      <p:sp>
        <p:nvSpPr>
          <p:cNvPr id="8"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2124001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1411705"/>
            <a:ext cx="6172200" cy="44493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GB" dirty="0" smtClean="0"/>
              <a:t>EPH 140617</a:t>
            </a:r>
            <a:endParaRPr lang="en-GB" dirty="0"/>
          </a:p>
        </p:txBody>
      </p:sp>
      <p:sp>
        <p:nvSpPr>
          <p:cNvPr id="7" name="Slide Number Placeholder 6"/>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a:t>
            </a:fld>
            <a:endParaRPr lang="en-GB" b="1" dirty="0"/>
          </a:p>
        </p:txBody>
      </p:sp>
      <p:sp>
        <p:nvSpPr>
          <p:cNvPr id="8"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38036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Freeform 54"/>
          <p:cNvSpPr>
            <a:spLocks/>
          </p:cNvSpPr>
          <p:nvPr userDrawn="1"/>
        </p:nvSpPr>
        <p:spPr bwMode="auto">
          <a:xfrm>
            <a:off x="666001" y="6315812"/>
            <a:ext cx="10924476" cy="542188"/>
          </a:xfrm>
          <a:custGeom>
            <a:avLst/>
            <a:gdLst>
              <a:gd name="T0" fmla="*/ 3000 w 3000"/>
              <a:gd name="T1" fmla="*/ 146 h 146"/>
              <a:gd name="T2" fmla="*/ 3000 w 3000"/>
              <a:gd name="T3" fmla="*/ 49 h 146"/>
              <a:gd name="T4" fmla="*/ 2951 w 3000"/>
              <a:gd name="T5" fmla="*/ 0 h 146"/>
              <a:gd name="T6" fmla="*/ 48 w 3000"/>
              <a:gd name="T7" fmla="*/ 0 h 146"/>
              <a:gd name="T8" fmla="*/ 0 w 3000"/>
              <a:gd name="T9" fmla="*/ 49 h 146"/>
              <a:gd name="T10" fmla="*/ 0 w 3000"/>
              <a:gd name="T11" fmla="*/ 146 h 146"/>
              <a:gd name="T12" fmla="*/ 3000 w 3000"/>
              <a:gd name="T13" fmla="*/ 146 h 146"/>
            </a:gdLst>
            <a:ahLst/>
            <a:cxnLst>
              <a:cxn ang="0">
                <a:pos x="T0" y="T1"/>
              </a:cxn>
              <a:cxn ang="0">
                <a:pos x="T2" y="T3"/>
              </a:cxn>
              <a:cxn ang="0">
                <a:pos x="T4" y="T5"/>
              </a:cxn>
              <a:cxn ang="0">
                <a:pos x="T6" y="T7"/>
              </a:cxn>
              <a:cxn ang="0">
                <a:pos x="T8" y="T9"/>
              </a:cxn>
              <a:cxn ang="0">
                <a:pos x="T10" y="T11"/>
              </a:cxn>
              <a:cxn ang="0">
                <a:pos x="T12" y="T13"/>
              </a:cxn>
            </a:cxnLst>
            <a:rect l="0" t="0" r="r" b="b"/>
            <a:pathLst>
              <a:path w="3000" h="146">
                <a:moveTo>
                  <a:pt x="3000" y="146"/>
                </a:moveTo>
                <a:cubicBezTo>
                  <a:pt x="3000" y="49"/>
                  <a:pt x="3000" y="49"/>
                  <a:pt x="3000" y="49"/>
                </a:cubicBezTo>
                <a:cubicBezTo>
                  <a:pt x="3000" y="22"/>
                  <a:pt x="2978" y="0"/>
                  <a:pt x="2951" y="0"/>
                </a:cubicBezTo>
                <a:cubicBezTo>
                  <a:pt x="48" y="0"/>
                  <a:pt x="48" y="0"/>
                  <a:pt x="48" y="0"/>
                </a:cubicBezTo>
                <a:cubicBezTo>
                  <a:pt x="21" y="0"/>
                  <a:pt x="0" y="22"/>
                  <a:pt x="0" y="49"/>
                </a:cubicBezTo>
                <a:cubicBezTo>
                  <a:pt x="0" y="146"/>
                  <a:pt x="0" y="146"/>
                  <a:pt x="0" y="146"/>
                </a:cubicBezTo>
                <a:lnTo>
                  <a:pt x="3000" y="146"/>
                </a:lnTo>
                <a:close/>
              </a:path>
            </a:pathLst>
          </a:custGeom>
          <a:solidFill>
            <a:srgbClr val="2092B6"/>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2" name="Title Placeholder 1"/>
          <p:cNvSpPr>
            <a:spLocks noGrp="1"/>
          </p:cNvSpPr>
          <p:nvPr>
            <p:ph type="title"/>
          </p:nvPr>
        </p:nvSpPr>
        <p:spPr>
          <a:xfrm>
            <a:off x="838200" y="365125"/>
            <a:ext cx="8994775"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838200" y="6434038"/>
            <a:ext cx="7364971" cy="365125"/>
          </a:xfrm>
          <a:prstGeom prst="rect">
            <a:avLst/>
          </a:prstGeom>
        </p:spPr>
        <p:txBody>
          <a:bodyPr vert="horz" lIns="91440" tIns="45720" rIns="91440" bIns="45720" rtlCol="0" anchor="ctr"/>
          <a:lstStyle>
            <a:lvl1pPr algn="l">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GB" dirty="0" smtClean="0"/>
              <a:t>EPH 140617</a:t>
            </a:r>
            <a:endParaRPr lang="en-GB" dirty="0"/>
          </a:p>
        </p:txBody>
      </p:sp>
      <p:sp>
        <p:nvSpPr>
          <p:cNvPr id="6" name="Slide Number Placeholder 5"/>
          <p:cNvSpPr>
            <a:spLocks noGrp="1"/>
          </p:cNvSpPr>
          <p:nvPr>
            <p:ph type="sldNum" sz="quarter" idx="4"/>
          </p:nvPr>
        </p:nvSpPr>
        <p:spPr>
          <a:xfrm>
            <a:off x="10285412" y="6434038"/>
            <a:ext cx="1068387" cy="365125"/>
          </a:xfrm>
          <a:prstGeom prst="rect">
            <a:avLst/>
          </a:prstGeom>
        </p:spPr>
        <p:txBody>
          <a:bodyPr vert="horz" lIns="91440" tIns="45720" rIns="91440" bIns="45720" rtlCol="0" anchor="ctr"/>
          <a:lstStyle>
            <a:lvl1pPr algn="r">
              <a:defRPr sz="1200">
                <a:solidFill>
                  <a:srgbClr val="221E5B"/>
                </a:solidFill>
                <a:latin typeface="Tahoma" panose="020B0604030504040204" pitchFamily="34" charset="0"/>
                <a:ea typeface="Tahoma" panose="020B0604030504040204" pitchFamily="34" charset="0"/>
                <a:cs typeface="Tahoma" panose="020B0604030504040204" pitchFamily="34" charset="0"/>
              </a:defRPr>
            </a:lvl1pPr>
          </a:lstStyle>
          <a:p>
            <a:r>
              <a:rPr lang="en-GB" dirty="0">
                <a:solidFill>
                  <a:schemeClr val="bg1"/>
                </a:solidFill>
              </a:rPr>
              <a:t> Slide</a:t>
            </a:r>
            <a:r>
              <a:rPr lang="en-GB" dirty="0"/>
              <a:t> </a:t>
            </a:r>
            <a:fld id="{5F4C8201-D8A8-417D-8A18-42E93E6C5D44}" type="slidenum">
              <a:rPr lang="en-GB" b="1" smtClean="0"/>
              <a:pPr/>
              <a:t>‹#›</a:t>
            </a:fld>
            <a:endParaRPr lang="en-GB" b="1" dirty="0"/>
          </a:p>
        </p:txBody>
      </p:sp>
      <p:sp>
        <p:nvSpPr>
          <p:cNvPr id="8" name="Freeform 9"/>
          <p:cNvSpPr>
            <a:spLocks/>
          </p:cNvSpPr>
          <p:nvPr userDrawn="1"/>
        </p:nvSpPr>
        <p:spPr bwMode="auto">
          <a:xfrm>
            <a:off x="11098213" y="365125"/>
            <a:ext cx="61912" cy="90488"/>
          </a:xfrm>
          <a:custGeom>
            <a:avLst/>
            <a:gdLst>
              <a:gd name="T0" fmla="*/ 0 w 22"/>
              <a:gd name="T1" fmla="*/ 11 h 32"/>
              <a:gd name="T2" fmla="*/ 11 w 22"/>
              <a:gd name="T3" fmla="*/ 0 h 32"/>
              <a:gd name="T4" fmla="*/ 22 w 22"/>
              <a:gd name="T5" fmla="*/ 11 h 32"/>
              <a:gd name="T6" fmla="*/ 22 w 22"/>
              <a:gd name="T7" fmla="*/ 21 h 32"/>
              <a:gd name="T8" fmla="*/ 11 w 22"/>
              <a:gd name="T9" fmla="*/ 32 h 32"/>
              <a:gd name="T10" fmla="*/ 0 w 22"/>
              <a:gd name="T11" fmla="*/ 21 h 32"/>
              <a:gd name="T12" fmla="*/ 0 w 22"/>
              <a:gd name="T13" fmla="*/ 11 h 32"/>
            </a:gdLst>
            <a:ahLst/>
            <a:cxnLst>
              <a:cxn ang="0">
                <a:pos x="T0" y="T1"/>
              </a:cxn>
              <a:cxn ang="0">
                <a:pos x="T2" y="T3"/>
              </a:cxn>
              <a:cxn ang="0">
                <a:pos x="T4" y="T5"/>
              </a:cxn>
              <a:cxn ang="0">
                <a:pos x="T6" y="T7"/>
              </a:cxn>
              <a:cxn ang="0">
                <a:pos x="T8" y="T9"/>
              </a:cxn>
              <a:cxn ang="0">
                <a:pos x="T10" y="T11"/>
              </a:cxn>
              <a:cxn ang="0">
                <a:pos x="T12" y="T13"/>
              </a:cxn>
            </a:cxnLst>
            <a:rect l="0" t="0" r="r" b="b"/>
            <a:pathLst>
              <a:path w="22" h="32">
                <a:moveTo>
                  <a:pt x="0" y="11"/>
                </a:moveTo>
                <a:cubicBezTo>
                  <a:pt x="0" y="5"/>
                  <a:pt x="5" y="0"/>
                  <a:pt x="11" y="0"/>
                </a:cubicBezTo>
                <a:cubicBezTo>
                  <a:pt x="17" y="0"/>
                  <a:pt x="22" y="5"/>
                  <a:pt x="22" y="11"/>
                </a:cubicBezTo>
                <a:cubicBezTo>
                  <a:pt x="22" y="21"/>
                  <a:pt x="22" y="21"/>
                  <a:pt x="22" y="21"/>
                </a:cubicBezTo>
                <a:cubicBezTo>
                  <a:pt x="22" y="27"/>
                  <a:pt x="17" y="32"/>
                  <a:pt x="11" y="32"/>
                </a:cubicBezTo>
                <a:cubicBezTo>
                  <a:pt x="5" y="32"/>
                  <a:pt x="0" y="27"/>
                  <a:pt x="0" y="21"/>
                </a:cubicBezTo>
                <a:lnTo>
                  <a:pt x="0" y="11"/>
                </a:lnTo>
                <a:close/>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9" name="Freeform 10"/>
          <p:cNvSpPr>
            <a:spLocks/>
          </p:cNvSpPr>
          <p:nvPr userDrawn="1"/>
        </p:nvSpPr>
        <p:spPr bwMode="auto">
          <a:xfrm>
            <a:off x="10944225" y="458788"/>
            <a:ext cx="369887" cy="246063"/>
          </a:xfrm>
          <a:custGeom>
            <a:avLst/>
            <a:gdLst>
              <a:gd name="T0" fmla="*/ 130 w 132"/>
              <a:gd name="T1" fmla="*/ 9 h 88"/>
              <a:gd name="T2" fmla="*/ 116 w 132"/>
              <a:gd name="T3" fmla="*/ 2 h 88"/>
              <a:gd name="T4" fmla="*/ 66 w 132"/>
              <a:gd name="T5" fmla="*/ 18 h 88"/>
              <a:gd name="T6" fmla="*/ 16 w 132"/>
              <a:gd name="T7" fmla="*/ 2 h 88"/>
              <a:gd name="T8" fmla="*/ 2 w 132"/>
              <a:gd name="T9" fmla="*/ 9 h 88"/>
              <a:gd name="T10" fmla="*/ 9 w 132"/>
              <a:gd name="T11" fmla="*/ 23 h 88"/>
              <a:gd name="T12" fmla="*/ 48 w 132"/>
              <a:gd name="T13" fmla="*/ 36 h 88"/>
              <a:gd name="T14" fmla="*/ 24 w 132"/>
              <a:gd name="T15" fmla="*/ 69 h 88"/>
              <a:gd name="T16" fmla="*/ 26 w 132"/>
              <a:gd name="T17" fmla="*/ 84 h 88"/>
              <a:gd name="T18" fmla="*/ 42 w 132"/>
              <a:gd name="T19" fmla="*/ 82 h 88"/>
              <a:gd name="T20" fmla="*/ 66 w 132"/>
              <a:gd name="T21" fmla="*/ 48 h 88"/>
              <a:gd name="T22" fmla="*/ 90 w 132"/>
              <a:gd name="T23" fmla="*/ 82 h 88"/>
              <a:gd name="T24" fmla="*/ 105 w 132"/>
              <a:gd name="T25" fmla="*/ 84 h 88"/>
              <a:gd name="T26" fmla="*/ 108 w 132"/>
              <a:gd name="T27" fmla="*/ 69 h 88"/>
              <a:gd name="T28" fmla="*/ 84 w 132"/>
              <a:gd name="T29" fmla="*/ 36 h 88"/>
              <a:gd name="T30" fmla="*/ 123 w 132"/>
              <a:gd name="T31" fmla="*/ 23 h 88"/>
              <a:gd name="T32" fmla="*/ 130 w 132"/>
              <a:gd name="T33" fmla="*/ 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2" h="88">
                <a:moveTo>
                  <a:pt x="130" y="9"/>
                </a:moveTo>
                <a:cubicBezTo>
                  <a:pt x="128" y="3"/>
                  <a:pt x="122" y="0"/>
                  <a:pt x="116" y="2"/>
                </a:cubicBezTo>
                <a:cubicBezTo>
                  <a:pt x="66" y="18"/>
                  <a:pt x="66" y="18"/>
                  <a:pt x="66" y="18"/>
                </a:cubicBezTo>
                <a:cubicBezTo>
                  <a:pt x="16" y="2"/>
                  <a:pt x="16" y="2"/>
                  <a:pt x="16" y="2"/>
                </a:cubicBezTo>
                <a:cubicBezTo>
                  <a:pt x="10" y="0"/>
                  <a:pt x="4" y="3"/>
                  <a:pt x="2" y="9"/>
                </a:cubicBezTo>
                <a:cubicBezTo>
                  <a:pt x="0" y="15"/>
                  <a:pt x="3" y="21"/>
                  <a:pt x="9" y="23"/>
                </a:cubicBezTo>
                <a:cubicBezTo>
                  <a:pt x="48" y="36"/>
                  <a:pt x="48" y="36"/>
                  <a:pt x="48" y="36"/>
                </a:cubicBezTo>
                <a:cubicBezTo>
                  <a:pt x="24" y="69"/>
                  <a:pt x="24" y="69"/>
                  <a:pt x="24" y="69"/>
                </a:cubicBezTo>
                <a:cubicBezTo>
                  <a:pt x="20" y="74"/>
                  <a:pt x="21" y="81"/>
                  <a:pt x="26" y="84"/>
                </a:cubicBezTo>
                <a:cubicBezTo>
                  <a:pt x="31" y="88"/>
                  <a:pt x="38" y="87"/>
                  <a:pt x="42" y="82"/>
                </a:cubicBezTo>
                <a:cubicBezTo>
                  <a:pt x="66" y="48"/>
                  <a:pt x="66" y="48"/>
                  <a:pt x="66" y="48"/>
                </a:cubicBezTo>
                <a:cubicBezTo>
                  <a:pt x="90" y="82"/>
                  <a:pt x="90" y="82"/>
                  <a:pt x="90" y="82"/>
                </a:cubicBezTo>
                <a:cubicBezTo>
                  <a:pt x="94" y="87"/>
                  <a:pt x="100" y="88"/>
                  <a:pt x="105" y="84"/>
                </a:cubicBezTo>
                <a:cubicBezTo>
                  <a:pt x="110" y="81"/>
                  <a:pt x="111" y="74"/>
                  <a:pt x="108" y="69"/>
                </a:cubicBezTo>
                <a:cubicBezTo>
                  <a:pt x="84" y="36"/>
                  <a:pt x="84" y="36"/>
                  <a:pt x="84" y="36"/>
                </a:cubicBezTo>
                <a:cubicBezTo>
                  <a:pt x="123" y="23"/>
                  <a:pt x="123" y="23"/>
                  <a:pt x="123" y="23"/>
                </a:cubicBezTo>
                <a:cubicBezTo>
                  <a:pt x="128" y="21"/>
                  <a:pt x="132" y="15"/>
                  <a:pt x="130" y="9"/>
                </a:cubicBezTo>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10" name="Freeform 11"/>
          <p:cNvSpPr>
            <a:spLocks/>
          </p:cNvSpPr>
          <p:nvPr userDrawn="1"/>
        </p:nvSpPr>
        <p:spPr bwMode="auto">
          <a:xfrm>
            <a:off x="10795000" y="444500"/>
            <a:ext cx="47625" cy="69850"/>
          </a:xfrm>
          <a:custGeom>
            <a:avLst/>
            <a:gdLst>
              <a:gd name="T0" fmla="*/ 0 w 17"/>
              <a:gd name="T1" fmla="*/ 9 h 25"/>
              <a:gd name="T2" fmla="*/ 9 w 17"/>
              <a:gd name="T3" fmla="*/ 0 h 25"/>
              <a:gd name="T4" fmla="*/ 17 w 17"/>
              <a:gd name="T5" fmla="*/ 9 h 25"/>
              <a:gd name="T6" fmla="*/ 17 w 17"/>
              <a:gd name="T7" fmla="*/ 16 h 25"/>
              <a:gd name="T8" fmla="*/ 9 w 17"/>
              <a:gd name="T9" fmla="*/ 25 h 25"/>
              <a:gd name="T10" fmla="*/ 0 w 17"/>
              <a:gd name="T11" fmla="*/ 16 h 25"/>
              <a:gd name="T12" fmla="*/ 0 w 17"/>
              <a:gd name="T13" fmla="*/ 9 h 25"/>
            </a:gdLst>
            <a:ahLst/>
            <a:cxnLst>
              <a:cxn ang="0">
                <a:pos x="T0" y="T1"/>
              </a:cxn>
              <a:cxn ang="0">
                <a:pos x="T2" y="T3"/>
              </a:cxn>
              <a:cxn ang="0">
                <a:pos x="T4" y="T5"/>
              </a:cxn>
              <a:cxn ang="0">
                <a:pos x="T6" y="T7"/>
              </a:cxn>
              <a:cxn ang="0">
                <a:pos x="T8" y="T9"/>
              </a:cxn>
              <a:cxn ang="0">
                <a:pos x="T10" y="T11"/>
              </a:cxn>
              <a:cxn ang="0">
                <a:pos x="T12" y="T13"/>
              </a:cxn>
            </a:cxnLst>
            <a:rect l="0" t="0" r="r" b="b"/>
            <a:pathLst>
              <a:path w="17" h="25">
                <a:moveTo>
                  <a:pt x="0" y="9"/>
                </a:moveTo>
                <a:cubicBezTo>
                  <a:pt x="0" y="4"/>
                  <a:pt x="4" y="0"/>
                  <a:pt x="9" y="0"/>
                </a:cubicBezTo>
                <a:cubicBezTo>
                  <a:pt x="13" y="0"/>
                  <a:pt x="17" y="4"/>
                  <a:pt x="17" y="9"/>
                </a:cubicBezTo>
                <a:cubicBezTo>
                  <a:pt x="17" y="16"/>
                  <a:pt x="17" y="16"/>
                  <a:pt x="17" y="16"/>
                </a:cubicBezTo>
                <a:cubicBezTo>
                  <a:pt x="17" y="21"/>
                  <a:pt x="13" y="25"/>
                  <a:pt x="9" y="25"/>
                </a:cubicBezTo>
                <a:cubicBezTo>
                  <a:pt x="4" y="25"/>
                  <a:pt x="0" y="21"/>
                  <a:pt x="0" y="16"/>
                </a:cubicBezTo>
                <a:lnTo>
                  <a:pt x="0" y="9"/>
                </a:lnTo>
                <a:close/>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11" name="Freeform 12"/>
          <p:cNvSpPr>
            <a:spLocks/>
          </p:cNvSpPr>
          <p:nvPr userDrawn="1"/>
        </p:nvSpPr>
        <p:spPr bwMode="auto">
          <a:xfrm>
            <a:off x="10680700" y="517525"/>
            <a:ext cx="280987" cy="185738"/>
          </a:xfrm>
          <a:custGeom>
            <a:avLst/>
            <a:gdLst>
              <a:gd name="T0" fmla="*/ 99 w 100"/>
              <a:gd name="T1" fmla="*/ 6 h 66"/>
              <a:gd name="T2" fmla="*/ 88 w 100"/>
              <a:gd name="T3" fmla="*/ 1 h 66"/>
              <a:gd name="T4" fmla="*/ 50 w 100"/>
              <a:gd name="T5" fmla="*/ 14 h 66"/>
              <a:gd name="T6" fmla="*/ 12 w 100"/>
              <a:gd name="T7" fmla="*/ 1 h 66"/>
              <a:gd name="T8" fmla="*/ 1 w 100"/>
              <a:gd name="T9" fmla="*/ 6 h 66"/>
              <a:gd name="T10" fmla="*/ 6 w 100"/>
              <a:gd name="T11" fmla="*/ 17 h 66"/>
              <a:gd name="T12" fmla="*/ 36 w 100"/>
              <a:gd name="T13" fmla="*/ 27 h 66"/>
              <a:gd name="T14" fmla="*/ 18 w 100"/>
              <a:gd name="T15" fmla="*/ 52 h 66"/>
              <a:gd name="T16" fmla="*/ 20 w 100"/>
              <a:gd name="T17" fmla="*/ 64 h 66"/>
              <a:gd name="T18" fmla="*/ 31 w 100"/>
              <a:gd name="T19" fmla="*/ 62 h 66"/>
              <a:gd name="T20" fmla="*/ 50 w 100"/>
              <a:gd name="T21" fmla="*/ 36 h 66"/>
              <a:gd name="T22" fmla="*/ 68 w 100"/>
              <a:gd name="T23" fmla="*/ 62 h 66"/>
              <a:gd name="T24" fmla="*/ 80 w 100"/>
              <a:gd name="T25" fmla="*/ 64 h 66"/>
              <a:gd name="T26" fmla="*/ 82 w 100"/>
              <a:gd name="T27" fmla="*/ 52 h 66"/>
              <a:gd name="T28" fmla="*/ 63 w 100"/>
              <a:gd name="T29" fmla="*/ 27 h 66"/>
              <a:gd name="T30" fmla="*/ 93 w 100"/>
              <a:gd name="T31" fmla="*/ 17 h 66"/>
              <a:gd name="T32" fmla="*/ 99 w 100"/>
              <a:gd name="T33" fmla="*/ 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 h="66">
                <a:moveTo>
                  <a:pt x="99" y="6"/>
                </a:moveTo>
                <a:cubicBezTo>
                  <a:pt x="97" y="2"/>
                  <a:pt x="92" y="0"/>
                  <a:pt x="88" y="1"/>
                </a:cubicBezTo>
                <a:cubicBezTo>
                  <a:pt x="50" y="14"/>
                  <a:pt x="50" y="14"/>
                  <a:pt x="50" y="14"/>
                </a:cubicBezTo>
                <a:cubicBezTo>
                  <a:pt x="12" y="1"/>
                  <a:pt x="12" y="1"/>
                  <a:pt x="12" y="1"/>
                </a:cubicBezTo>
                <a:cubicBezTo>
                  <a:pt x="7" y="0"/>
                  <a:pt x="2" y="2"/>
                  <a:pt x="1" y="6"/>
                </a:cubicBezTo>
                <a:cubicBezTo>
                  <a:pt x="0" y="11"/>
                  <a:pt x="2" y="15"/>
                  <a:pt x="6" y="17"/>
                </a:cubicBezTo>
                <a:cubicBezTo>
                  <a:pt x="36" y="27"/>
                  <a:pt x="36" y="27"/>
                  <a:pt x="36" y="27"/>
                </a:cubicBezTo>
                <a:cubicBezTo>
                  <a:pt x="18" y="52"/>
                  <a:pt x="18" y="52"/>
                  <a:pt x="18" y="52"/>
                </a:cubicBezTo>
                <a:cubicBezTo>
                  <a:pt x="15" y="56"/>
                  <a:pt x="16" y="61"/>
                  <a:pt x="20" y="64"/>
                </a:cubicBezTo>
                <a:cubicBezTo>
                  <a:pt x="23" y="66"/>
                  <a:pt x="29" y="66"/>
                  <a:pt x="31" y="62"/>
                </a:cubicBezTo>
                <a:cubicBezTo>
                  <a:pt x="50" y="36"/>
                  <a:pt x="50" y="36"/>
                  <a:pt x="50" y="36"/>
                </a:cubicBezTo>
                <a:cubicBezTo>
                  <a:pt x="68" y="62"/>
                  <a:pt x="68" y="62"/>
                  <a:pt x="68" y="62"/>
                </a:cubicBezTo>
                <a:cubicBezTo>
                  <a:pt x="71" y="66"/>
                  <a:pt x="76" y="66"/>
                  <a:pt x="80" y="64"/>
                </a:cubicBezTo>
                <a:cubicBezTo>
                  <a:pt x="84" y="61"/>
                  <a:pt x="84" y="56"/>
                  <a:pt x="82" y="52"/>
                </a:cubicBezTo>
                <a:cubicBezTo>
                  <a:pt x="63" y="27"/>
                  <a:pt x="63" y="27"/>
                  <a:pt x="63" y="27"/>
                </a:cubicBezTo>
                <a:cubicBezTo>
                  <a:pt x="93" y="17"/>
                  <a:pt x="93" y="17"/>
                  <a:pt x="93" y="17"/>
                </a:cubicBezTo>
                <a:cubicBezTo>
                  <a:pt x="98" y="15"/>
                  <a:pt x="100" y="11"/>
                  <a:pt x="99" y="6"/>
                </a:cubicBezTo>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12" name="Freeform 13"/>
          <p:cNvSpPr>
            <a:spLocks/>
          </p:cNvSpPr>
          <p:nvPr userDrawn="1"/>
        </p:nvSpPr>
        <p:spPr bwMode="auto">
          <a:xfrm>
            <a:off x="10571163" y="511175"/>
            <a:ext cx="36512" cy="47625"/>
          </a:xfrm>
          <a:custGeom>
            <a:avLst/>
            <a:gdLst>
              <a:gd name="T0" fmla="*/ 0 w 13"/>
              <a:gd name="T1" fmla="*/ 6 h 17"/>
              <a:gd name="T2" fmla="*/ 7 w 13"/>
              <a:gd name="T3" fmla="*/ 0 h 17"/>
              <a:gd name="T4" fmla="*/ 13 w 13"/>
              <a:gd name="T5" fmla="*/ 6 h 17"/>
              <a:gd name="T6" fmla="*/ 13 w 13"/>
              <a:gd name="T7" fmla="*/ 11 h 17"/>
              <a:gd name="T8" fmla="*/ 7 w 13"/>
              <a:gd name="T9" fmla="*/ 17 h 17"/>
              <a:gd name="T10" fmla="*/ 0 w 13"/>
              <a:gd name="T11" fmla="*/ 11 h 17"/>
              <a:gd name="T12" fmla="*/ 0 w 13"/>
              <a:gd name="T13" fmla="*/ 6 h 17"/>
            </a:gdLst>
            <a:ahLst/>
            <a:cxnLst>
              <a:cxn ang="0">
                <a:pos x="T0" y="T1"/>
              </a:cxn>
              <a:cxn ang="0">
                <a:pos x="T2" y="T3"/>
              </a:cxn>
              <a:cxn ang="0">
                <a:pos x="T4" y="T5"/>
              </a:cxn>
              <a:cxn ang="0">
                <a:pos x="T6" y="T7"/>
              </a:cxn>
              <a:cxn ang="0">
                <a:pos x="T8" y="T9"/>
              </a:cxn>
              <a:cxn ang="0">
                <a:pos x="T10" y="T11"/>
              </a:cxn>
              <a:cxn ang="0">
                <a:pos x="T12" y="T13"/>
              </a:cxn>
            </a:cxnLst>
            <a:rect l="0" t="0" r="r" b="b"/>
            <a:pathLst>
              <a:path w="13" h="17">
                <a:moveTo>
                  <a:pt x="0" y="6"/>
                </a:moveTo>
                <a:cubicBezTo>
                  <a:pt x="0" y="2"/>
                  <a:pt x="3" y="0"/>
                  <a:pt x="7" y="0"/>
                </a:cubicBezTo>
                <a:cubicBezTo>
                  <a:pt x="10" y="0"/>
                  <a:pt x="13" y="2"/>
                  <a:pt x="13" y="6"/>
                </a:cubicBezTo>
                <a:cubicBezTo>
                  <a:pt x="13" y="11"/>
                  <a:pt x="13" y="11"/>
                  <a:pt x="13" y="11"/>
                </a:cubicBezTo>
                <a:cubicBezTo>
                  <a:pt x="13" y="15"/>
                  <a:pt x="10" y="17"/>
                  <a:pt x="7" y="17"/>
                </a:cubicBezTo>
                <a:cubicBezTo>
                  <a:pt x="3" y="17"/>
                  <a:pt x="0" y="15"/>
                  <a:pt x="0" y="11"/>
                </a:cubicBezTo>
                <a:lnTo>
                  <a:pt x="0" y="6"/>
                </a:lnTo>
                <a:close/>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13" name="Freeform 14"/>
          <p:cNvSpPr>
            <a:spLocks/>
          </p:cNvSpPr>
          <p:nvPr userDrawn="1"/>
        </p:nvSpPr>
        <p:spPr bwMode="auto">
          <a:xfrm>
            <a:off x="10483850" y="561975"/>
            <a:ext cx="211137" cy="141288"/>
          </a:xfrm>
          <a:custGeom>
            <a:avLst/>
            <a:gdLst>
              <a:gd name="T0" fmla="*/ 74 w 75"/>
              <a:gd name="T1" fmla="*/ 5 h 50"/>
              <a:gd name="T2" fmla="*/ 66 w 75"/>
              <a:gd name="T3" fmla="*/ 1 h 50"/>
              <a:gd name="T4" fmla="*/ 38 w 75"/>
              <a:gd name="T5" fmla="*/ 11 h 50"/>
              <a:gd name="T6" fmla="*/ 9 w 75"/>
              <a:gd name="T7" fmla="*/ 1 h 50"/>
              <a:gd name="T8" fmla="*/ 1 w 75"/>
              <a:gd name="T9" fmla="*/ 5 h 50"/>
              <a:gd name="T10" fmla="*/ 5 w 75"/>
              <a:gd name="T11" fmla="*/ 13 h 50"/>
              <a:gd name="T12" fmla="*/ 28 w 75"/>
              <a:gd name="T13" fmla="*/ 20 h 50"/>
              <a:gd name="T14" fmla="*/ 14 w 75"/>
              <a:gd name="T15" fmla="*/ 39 h 50"/>
              <a:gd name="T16" fmla="*/ 15 w 75"/>
              <a:gd name="T17" fmla="*/ 48 h 50"/>
              <a:gd name="T18" fmla="*/ 24 w 75"/>
              <a:gd name="T19" fmla="*/ 47 h 50"/>
              <a:gd name="T20" fmla="*/ 38 w 75"/>
              <a:gd name="T21" fmla="*/ 28 h 50"/>
              <a:gd name="T22" fmla="*/ 51 w 75"/>
              <a:gd name="T23" fmla="*/ 47 h 50"/>
              <a:gd name="T24" fmla="*/ 60 w 75"/>
              <a:gd name="T25" fmla="*/ 48 h 50"/>
              <a:gd name="T26" fmla="*/ 62 w 75"/>
              <a:gd name="T27" fmla="*/ 39 h 50"/>
              <a:gd name="T28" fmla="*/ 48 w 75"/>
              <a:gd name="T29" fmla="*/ 20 h 50"/>
              <a:gd name="T30" fmla="*/ 70 w 75"/>
              <a:gd name="T31" fmla="*/ 13 h 50"/>
              <a:gd name="T32" fmla="*/ 74 w 75"/>
              <a:gd name="T33" fmla="*/ 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5" h="50">
                <a:moveTo>
                  <a:pt x="74" y="5"/>
                </a:moveTo>
                <a:cubicBezTo>
                  <a:pt x="73" y="2"/>
                  <a:pt x="69" y="0"/>
                  <a:pt x="66" y="1"/>
                </a:cubicBezTo>
                <a:cubicBezTo>
                  <a:pt x="38" y="11"/>
                  <a:pt x="38" y="11"/>
                  <a:pt x="38" y="11"/>
                </a:cubicBezTo>
                <a:cubicBezTo>
                  <a:pt x="9" y="1"/>
                  <a:pt x="9" y="1"/>
                  <a:pt x="9" y="1"/>
                </a:cubicBezTo>
                <a:cubicBezTo>
                  <a:pt x="6" y="0"/>
                  <a:pt x="2" y="2"/>
                  <a:pt x="1" y="5"/>
                </a:cubicBezTo>
                <a:cubicBezTo>
                  <a:pt x="0" y="9"/>
                  <a:pt x="2" y="12"/>
                  <a:pt x="5" y="13"/>
                </a:cubicBezTo>
                <a:cubicBezTo>
                  <a:pt x="28" y="20"/>
                  <a:pt x="28" y="20"/>
                  <a:pt x="28" y="20"/>
                </a:cubicBezTo>
                <a:cubicBezTo>
                  <a:pt x="14" y="39"/>
                  <a:pt x="14" y="39"/>
                  <a:pt x="14" y="39"/>
                </a:cubicBezTo>
                <a:cubicBezTo>
                  <a:pt x="12" y="42"/>
                  <a:pt x="12" y="46"/>
                  <a:pt x="15" y="48"/>
                </a:cubicBezTo>
                <a:cubicBezTo>
                  <a:pt x="18" y="50"/>
                  <a:pt x="22" y="49"/>
                  <a:pt x="24" y="47"/>
                </a:cubicBezTo>
                <a:cubicBezTo>
                  <a:pt x="38" y="28"/>
                  <a:pt x="38" y="28"/>
                  <a:pt x="38" y="28"/>
                </a:cubicBezTo>
                <a:cubicBezTo>
                  <a:pt x="51" y="47"/>
                  <a:pt x="51" y="47"/>
                  <a:pt x="51" y="47"/>
                </a:cubicBezTo>
                <a:cubicBezTo>
                  <a:pt x="53" y="49"/>
                  <a:pt x="57" y="50"/>
                  <a:pt x="60" y="48"/>
                </a:cubicBezTo>
                <a:cubicBezTo>
                  <a:pt x="63" y="46"/>
                  <a:pt x="64" y="42"/>
                  <a:pt x="62" y="39"/>
                </a:cubicBezTo>
                <a:cubicBezTo>
                  <a:pt x="48" y="20"/>
                  <a:pt x="48" y="20"/>
                  <a:pt x="48" y="20"/>
                </a:cubicBezTo>
                <a:cubicBezTo>
                  <a:pt x="70" y="13"/>
                  <a:pt x="70" y="13"/>
                  <a:pt x="70" y="13"/>
                </a:cubicBezTo>
                <a:cubicBezTo>
                  <a:pt x="73" y="12"/>
                  <a:pt x="75" y="9"/>
                  <a:pt x="74" y="5"/>
                </a:cubicBezTo>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14" name="Freeform 15"/>
          <p:cNvSpPr>
            <a:spLocks noEditPoints="1"/>
          </p:cNvSpPr>
          <p:nvPr userDrawn="1"/>
        </p:nvSpPr>
        <p:spPr bwMode="auto">
          <a:xfrm>
            <a:off x="9939338" y="682625"/>
            <a:ext cx="325437" cy="396875"/>
          </a:xfrm>
          <a:custGeom>
            <a:avLst/>
            <a:gdLst>
              <a:gd name="T0" fmla="*/ 58 w 116"/>
              <a:gd name="T1" fmla="*/ 141 h 141"/>
              <a:gd name="T2" fmla="*/ 0 w 116"/>
              <a:gd name="T3" fmla="*/ 71 h 141"/>
              <a:gd name="T4" fmla="*/ 58 w 116"/>
              <a:gd name="T5" fmla="*/ 0 h 141"/>
              <a:gd name="T6" fmla="*/ 116 w 116"/>
              <a:gd name="T7" fmla="*/ 71 h 141"/>
              <a:gd name="T8" fmla="*/ 58 w 116"/>
              <a:gd name="T9" fmla="*/ 141 h 141"/>
              <a:gd name="T10" fmla="*/ 59 w 116"/>
              <a:gd name="T11" fmla="*/ 16 h 141"/>
              <a:gd name="T12" fmla="*/ 22 w 116"/>
              <a:gd name="T13" fmla="*/ 71 h 141"/>
              <a:gd name="T14" fmla="*/ 32 w 116"/>
              <a:gd name="T15" fmla="*/ 113 h 141"/>
              <a:gd name="T16" fmla="*/ 58 w 116"/>
              <a:gd name="T17" fmla="*/ 125 h 141"/>
              <a:gd name="T18" fmla="*/ 94 w 116"/>
              <a:gd name="T19" fmla="*/ 71 h 141"/>
              <a:gd name="T20" fmla="*/ 59 w 116"/>
              <a:gd name="T21" fmla="*/ 1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41">
                <a:moveTo>
                  <a:pt x="58" y="141"/>
                </a:moveTo>
                <a:cubicBezTo>
                  <a:pt x="20" y="141"/>
                  <a:pt x="0" y="116"/>
                  <a:pt x="0" y="71"/>
                </a:cubicBezTo>
                <a:cubicBezTo>
                  <a:pt x="0" y="25"/>
                  <a:pt x="21" y="0"/>
                  <a:pt x="58" y="0"/>
                </a:cubicBezTo>
                <a:cubicBezTo>
                  <a:pt x="96" y="0"/>
                  <a:pt x="116" y="25"/>
                  <a:pt x="116" y="71"/>
                </a:cubicBezTo>
                <a:cubicBezTo>
                  <a:pt x="116" y="116"/>
                  <a:pt x="96" y="141"/>
                  <a:pt x="58" y="141"/>
                </a:cubicBezTo>
                <a:moveTo>
                  <a:pt x="59" y="16"/>
                </a:moveTo>
                <a:cubicBezTo>
                  <a:pt x="35" y="16"/>
                  <a:pt x="22" y="35"/>
                  <a:pt x="22" y="71"/>
                </a:cubicBezTo>
                <a:cubicBezTo>
                  <a:pt x="22" y="88"/>
                  <a:pt x="26" y="104"/>
                  <a:pt x="32" y="113"/>
                </a:cubicBezTo>
                <a:cubicBezTo>
                  <a:pt x="37" y="121"/>
                  <a:pt x="47" y="125"/>
                  <a:pt x="58" y="125"/>
                </a:cubicBezTo>
                <a:cubicBezTo>
                  <a:pt x="82" y="125"/>
                  <a:pt x="94" y="107"/>
                  <a:pt x="94" y="71"/>
                </a:cubicBezTo>
                <a:cubicBezTo>
                  <a:pt x="94" y="34"/>
                  <a:pt x="82" y="16"/>
                  <a:pt x="59" y="16"/>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15" name="Freeform 16"/>
          <p:cNvSpPr>
            <a:spLocks/>
          </p:cNvSpPr>
          <p:nvPr userDrawn="1"/>
        </p:nvSpPr>
        <p:spPr bwMode="auto">
          <a:xfrm>
            <a:off x="10287000" y="655638"/>
            <a:ext cx="193675" cy="417513"/>
          </a:xfrm>
          <a:custGeom>
            <a:avLst/>
            <a:gdLst>
              <a:gd name="T0" fmla="*/ 67 w 69"/>
              <a:gd name="T1" fmla="*/ 16 h 149"/>
              <a:gd name="T2" fmla="*/ 50 w 69"/>
              <a:gd name="T3" fmla="*/ 15 h 149"/>
              <a:gd name="T4" fmla="*/ 37 w 69"/>
              <a:gd name="T5" fmla="*/ 33 h 149"/>
              <a:gd name="T6" fmla="*/ 37 w 69"/>
              <a:gd name="T7" fmla="*/ 52 h 149"/>
              <a:gd name="T8" fmla="*/ 64 w 69"/>
              <a:gd name="T9" fmla="*/ 52 h 149"/>
              <a:gd name="T10" fmla="*/ 64 w 69"/>
              <a:gd name="T11" fmla="*/ 65 h 149"/>
              <a:gd name="T12" fmla="*/ 37 w 69"/>
              <a:gd name="T13" fmla="*/ 65 h 149"/>
              <a:gd name="T14" fmla="*/ 37 w 69"/>
              <a:gd name="T15" fmla="*/ 149 h 149"/>
              <a:gd name="T16" fmla="*/ 17 w 69"/>
              <a:gd name="T17" fmla="*/ 149 h 149"/>
              <a:gd name="T18" fmla="*/ 17 w 69"/>
              <a:gd name="T19" fmla="*/ 65 h 149"/>
              <a:gd name="T20" fmla="*/ 0 w 69"/>
              <a:gd name="T21" fmla="*/ 65 h 149"/>
              <a:gd name="T22" fmla="*/ 0 w 69"/>
              <a:gd name="T23" fmla="*/ 54 h 149"/>
              <a:gd name="T24" fmla="*/ 17 w 69"/>
              <a:gd name="T25" fmla="*/ 51 h 149"/>
              <a:gd name="T26" fmla="*/ 17 w 69"/>
              <a:gd name="T27" fmla="*/ 35 h 149"/>
              <a:gd name="T28" fmla="*/ 22 w 69"/>
              <a:gd name="T29" fmla="*/ 11 h 149"/>
              <a:gd name="T30" fmla="*/ 44 w 69"/>
              <a:gd name="T31" fmla="*/ 0 h 149"/>
              <a:gd name="T32" fmla="*/ 69 w 69"/>
              <a:gd name="T33" fmla="*/ 4 h 149"/>
              <a:gd name="T34" fmla="*/ 67 w 69"/>
              <a:gd name="T3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49">
                <a:moveTo>
                  <a:pt x="67" y="16"/>
                </a:moveTo>
                <a:cubicBezTo>
                  <a:pt x="65" y="16"/>
                  <a:pt x="59" y="15"/>
                  <a:pt x="50" y="15"/>
                </a:cubicBezTo>
                <a:cubicBezTo>
                  <a:pt x="40" y="15"/>
                  <a:pt x="37" y="19"/>
                  <a:pt x="37" y="33"/>
                </a:cubicBezTo>
                <a:cubicBezTo>
                  <a:pt x="37" y="52"/>
                  <a:pt x="37" y="52"/>
                  <a:pt x="37" y="52"/>
                </a:cubicBezTo>
                <a:cubicBezTo>
                  <a:pt x="64" y="52"/>
                  <a:pt x="64" y="52"/>
                  <a:pt x="64" y="52"/>
                </a:cubicBezTo>
                <a:cubicBezTo>
                  <a:pt x="64" y="65"/>
                  <a:pt x="64" y="65"/>
                  <a:pt x="64" y="65"/>
                </a:cubicBezTo>
                <a:cubicBezTo>
                  <a:pt x="37" y="65"/>
                  <a:pt x="37" y="65"/>
                  <a:pt x="37" y="65"/>
                </a:cubicBezTo>
                <a:cubicBezTo>
                  <a:pt x="37" y="149"/>
                  <a:pt x="37" y="149"/>
                  <a:pt x="37" y="149"/>
                </a:cubicBezTo>
                <a:cubicBezTo>
                  <a:pt x="17" y="149"/>
                  <a:pt x="17" y="149"/>
                  <a:pt x="17" y="149"/>
                </a:cubicBezTo>
                <a:cubicBezTo>
                  <a:pt x="17" y="65"/>
                  <a:pt x="17" y="65"/>
                  <a:pt x="17" y="65"/>
                </a:cubicBezTo>
                <a:cubicBezTo>
                  <a:pt x="0" y="65"/>
                  <a:pt x="0" y="65"/>
                  <a:pt x="0" y="65"/>
                </a:cubicBezTo>
                <a:cubicBezTo>
                  <a:pt x="0" y="54"/>
                  <a:pt x="0" y="54"/>
                  <a:pt x="0" y="54"/>
                </a:cubicBezTo>
                <a:cubicBezTo>
                  <a:pt x="17" y="51"/>
                  <a:pt x="17" y="51"/>
                  <a:pt x="17" y="51"/>
                </a:cubicBezTo>
                <a:cubicBezTo>
                  <a:pt x="17" y="35"/>
                  <a:pt x="17" y="35"/>
                  <a:pt x="17" y="35"/>
                </a:cubicBezTo>
                <a:cubicBezTo>
                  <a:pt x="17" y="21"/>
                  <a:pt x="18" y="16"/>
                  <a:pt x="22" y="11"/>
                </a:cubicBezTo>
                <a:cubicBezTo>
                  <a:pt x="27" y="4"/>
                  <a:pt x="34" y="0"/>
                  <a:pt x="44" y="0"/>
                </a:cubicBezTo>
                <a:cubicBezTo>
                  <a:pt x="54" y="0"/>
                  <a:pt x="66" y="3"/>
                  <a:pt x="69" y="4"/>
                </a:cubicBezTo>
                <a:lnTo>
                  <a:pt x="67" y="16"/>
                </a:lnTo>
                <a:close/>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16" name="Freeform 17"/>
          <p:cNvSpPr>
            <a:spLocks/>
          </p:cNvSpPr>
          <p:nvPr userDrawn="1"/>
        </p:nvSpPr>
        <p:spPr bwMode="auto">
          <a:xfrm>
            <a:off x="10479088" y="795338"/>
            <a:ext cx="190500" cy="284163"/>
          </a:xfrm>
          <a:custGeom>
            <a:avLst/>
            <a:gdLst>
              <a:gd name="T0" fmla="*/ 31 w 68"/>
              <a:gd name="T1" fmla="*/ 101 h 101"/>
              <a:gd name="T2" fmla="*/ 0 w 68"/>
              <a:gd name="T3" fmla="*/ 96 h 101"/>
              <a:gd name="T4" fmla="*/ 3 w 68"/>
              <a:gd name="T5" fmla="*/ 83 h 101"/>
              <a:gd name="T6" fmla="*/ 27 w 68"/>
              <a:gd name="T7" fmla="*/ 86 h 101"/>
              <a:gd name="T8" fmla="*/ 48 w 68"/>
              <a:gd name="T9" fmla="*/ 72 h 101"/>
              <a:gd name="T10" fmla="*/ 31 w 68"/>
              <a:gd name="T11" fmla="*/ 57 h 101"/>
              <a:gd name="T12" fmla="*/ 1 w 68"/>
              <a:gd name="T13" fmla="*/ 29 h 101"/>
              <a:gd name="T14" fmla="*/ 35 w 68"/>
              <a:gd name="T15" fmla="*/ 0 h 101"/>
              <a:gd name="T16" fmla="*/ 63 w 68"/>
              <a:gd name="T17" fmla="*/ 5 h 101"/>
              <a:gd name="T18" fmla="*/ 60 w 68"/>
              <a:gd name="T19" fmla="*/ 17 h 101"/>
              <a:gd name="T20" fmla="*/ 37 w 68"/>
              <a:gd name="T21" fmla="*/ 14 h 101"/>
              <a:gd name="T22" fmla="*/ 21 w 68"/>
              <a:gd name="T23" fmla="*/ 27 h 101"/>
              <a:gd name="T24" fmla="*/ 68 w 68"/>
              <a:gd name="T25" fmla="*/ 69 h 101"/>
              <a:gd name="T26" fmla="*/ 31 w 68"/>
              <a:gd name="T2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01">
                <a:moveTo>
                  <a:pt x="31" y="101"/>
                </a:moveTo>
                <a:cubicBezTo>
                  <a:pt x="21" y="101"/>
                  <a:pt x="12" y="99"/>
                  <a:pt x="0" y="96"/>
                </a:cubicBezTo>
                <a:cubicBezTo>
                  <a:pt x="3" y="83"/>
                  <a:pt x="3" y="83"/>
                  <a:pt x="3" y="83"/>
                </a:cubicBezTo>
                <a:cubicBezTo>
                  <a:pt x="13" y="85"/>
                  <a:pt x="20" y="86"/>
                  <a:pt x="27" y="86"/>
                </a:cubicBezTo>
                <a:cubicBezTo>
                  <a:pt x="41" y="86"/>
                  <a:pt x="48" y="81"/>
                  <a:pt x="48" y="72"/>
                </a:cubicBezTo>
                <a:cubicBezTo>
                  <a:pt x="48" y="64"/>
                  <a:pt x="45" y="61"/>
                  <a:pt x="31" y="57"/>
                </a:cubicBezTo>
                <a:cubicBezTo>
                  <a:pt x="14" y="52"/>
                  <a:pt x="1" y="47"/>
                  <a:pt x="1" y="29"/>
                </a:cubicBezTo>
                <a:cubicBezTo>
                  <a:pt x="1" y="10"/>
                  <a:pt x="14" y="0"/>
                  <a:pt x="35" y="0"/>
                </a:cubicBezTo>
                <a:cubicBezTo>
                  <a:pt x="43" y="0"/>
                  <a:pt x="52" y="1"/>
                  <a:pt x="63" y="5"/>
                </a:cubicBezTo>
                <a:cubicBezTo>
                  <a:pt x="60" y="17"/>
                  <a:pt x="60" y="17"/>
                  <a:pt x="60" y="17"/>
                </a:cubicBezTo>
                <a:cubicBezTo>
                  <a:pt x="53" y="16"/>
                  <a:pt x="45" y="14"/>
                  <a:pt x="37" y="14"/>
                </a:cubicBezTo>
                <a:cubicBezTo>
                  <a:pt x="27" y="14"/>
                  <a:pt x="21" y="19"/>
                  <a:pt x="21" y="27"/>
                </a:cubicBezTo>
                <a:cubicBezTo>
                  <a:pt x="21" y="47"/>
                  <a:pt x="68" y="34"/>
                  <a:pt x="68" y="69"/>
                </a:cubicBezTo>
                <a:cubicBezTo>
                  <a:pt x="68" y="89"/>
                  <a:pt x="54" y="101"/>
                  <a:pt x="31" y="101"/>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17" name="Freeform 18"/>
          <p:cNvSpPr>
            <a:spLocks/>
          </p:cNvSpPr>
          <p:nvPr userDrawn="1"/>
        </p:nvSpPr>
        <p:spPr bwMode="auto">
          <a:xfrm>
            <a:off x="10672763" y="725488"/>
            <a:ext cx="187325" cy="354013"/>
          </a:xfrm>
          <a:custGeom>
            <a:avLst/>
            <a:gdLst>
              <a:gd name="T0" fmla="*/ 39 w 67"/>
              <a:gd name="T1" fmla="*/ 126 h 126"/>
              <a:gd name="T2" fmla="*/ 19 w 67"/>
              <a:gd name="T3" fmla="*/ 115 h 126"/>
              <a:gd name="T4" fmla="*/ 17 w 67"/>
              <a:gd name="T5" fmla="*/ 93 h 126"/>
              <a:gd name="T6" fmla="*/ 17 w 67"/>
              <a:gd name="T7" fmla="*/ 40 h 126"/>
              <a:gd name="T8" fmla="*/ 0 w 67"/>
              <a:gd name="T9" fmla="*/ 40 h 126"/>
              <a:gd name="T10" fmla="*/ 0 w 67"/>
              <a:gd name="T11" fmla="*/ 29 h 126"/>
              <a:gd name="T12" fmla="*/ 17 w 67"/>
              <a:gd name="T13" fmla="*/ 27 h 126"/>
              <a:gd name="T14" fmla="*/ 17 w 67"/>
              <a:gd name="T15" fmla="*/ 0 h 126"/>
              <a:gd name="T16" fmla="*/ 37 w 67"/>
              <a:gd name="T17" fmla="*/ 0 h 126"/>
              <a:gd name="T18" fmla="*/ 37 w 67"/>
              <a:gd name="T19" fmla="*/ 27 h 126"/>
              <a:gd name="T20" fmla="*/ 63 w 67"/>
              <a:gd name="T21" fmla="*/ 27 h 126"/>
              <a:gd name="T22" fmla="*/ 63 w 67"/>
              <a:gd name="T23" fmla="*/ 40 h 126"/>
              <a:gd name="T24" fmla="*/ 37 w 67"/>
              <a:gd name="T25" fmla="*/ 40 h 126"/>
              <a:gd name="T26" fmla="*/ 37 w 67"/>
              <a:gd name="T27" fmla="*/ 87 h 126"/>
              <a:gd name="T28" fmla="*/ 38 w 67"/>
              <a:gd name="T29" fmla="*/ 106 h 126"/>
              <a:gd name="T30" fmla="*/ 47 w 67"/>
              <a:gd name="T31" fmla="*/ 110 h 126"/>
              <a:gd name="T32" fmla="*/ 64 w 67"/>
              <a:gd name="T33" fmla="*/ 107 h 126"/>
              <a:gd name="T34" fmla="*/ 67 w 67"/>
              <a:gd name="T35" fmla="*/ 120 h 126"/>
              <a:gd name="T36" fmla="*/ 39 w 67"/>
              <a:gd name="T37"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126">
                <a:moveTo>
                  <a:pt x="39" y="126"/>
                </a:moveTo>
                <a:cubicBezTo>
                  <a:pt x="30" y="126"/>
                  <a:pt x="23" y="122"/>
                  <a:pt x="19" y="115"/>
                </a:cubicBezTo>
                <a:cubicBezTo>
                  <a:pt x="17" y="111"/>
                  <a:pt x="17" y="106"/>
                  <a:pt x="17" y="93"/>
                </a:cubicBezTo>
                <a:cubicBezTo>
                  <a:pt x="17" y="40"/>
                  <a:pt x="17" y="40"/>
                  <a:pt x="17" y="40"/>
                </a:cubicBezTo>
                <a:cubicBezTo>
                  <a:pt x="0" y="40"/>
                  <a:pt x="0" y="40"/>
                  <a:pt x="0" y="40"/>
                </a:cubicBezTo>
                <a:cubicBezTo>
                  <a:pt x="0" y="29"/>
                  <a:pt x="0" y="29"/>
                  <a:pt x="0" y="29"/>
                </a:cubicBezTo>
                <a:cubicBezTo>
                  <a:pt x="17" y="27"/>
                  <a:pt x="17" y="27"/>
                  <a:pt x="17" y="27"/>
                </a:cubicBezTo>
                <a:cubicBezTo>
                  <a:pt x="17" y="0"/>
                  <a:pt x="17" y="0"/>
                  <a:pt x="17" y="0"/>
                </a:cubicBezTo>
                <a:cubicBezTo>
                  <a:pt x="37" y="0"/>
                  <a:pt x="37" y="0"/>
                  <a:pt x="37" y="0"/>
                </a:cubicBezTo>
                <a:cubicBezTo>
                  <a:pt x="37" y="27"/>
                  <a:pt x="37" y="27"/>
                  <a:pt x="37" y="27"/>
                </a:cubicBezTo>
                <a:cubicBezTo>
                  <a:pt x="63" y="27"/>
                  <a:pt x="63" y="27"/>
                  <a:pt x="63" y="27"/>
                </a:cubicBezTo>
                <a:cubicBezTo>
                  <a:pt x="63" y="40"/>
                  <a:pt x="63" y="40"/>
                  <a:pt x="63" y="40"/>
                </a:cubicBezTo>
                <a:cubicBezTo>
                  <a:pt x="37" y="40"/>
                  <a:pt x="37" y="40"/>
                  <a:pt x="37" y="40"/>
                </a:cubicBezTo>
                <a:cubicBezTo>
                  <a:pt x="37" y="87"/>
                  <a:pt x="37" y="87"/>
                  <a:pt x="37" y="87"/>
                </a:cubicBezTo>
                <a:cubicBezTo>
                  <a:pt x="37" y="104"/>
                  <a:pt x="37" y="104"/>
                  <a:pt x="38" y="106"/>
                </a:cubicBezTo>
                <a:cubicBezTo>
                  <a:pt x="40" y="109"/>
                  <a:pt x="43" y="110"/>
                  <a:pt x="47" y="110"/>
                </a:cubicBezTo>
                <a:cubicBezTo>
                  <a:pt x="52" y="110"/>
                  <a:pt x="56" y="109"/>
                  <a:pt x="64" y="107"/>
                </a:cubicBezTo>
                <a:cubicBezTo>
                  <a:pt x="67" y="120"/>
                  <a:pt x="67" y="120"/>
                  <a:pt x="67" y="120"/>
                </a:cubicBezTo>
                <a:cubicBezTo>
                  <a:pt x="55" y="124"/>
                  <a:pt x="47" y="126"/>
                  <a:pt x="39" y="126"/>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18" name="Freeform 19"/>
          <p:cNvSpPr>
            <a:spLocks noEditPoints="1"/>
          </p:cNvSpPr>
          <p:nvPr userDrawn="1"/>
        </p:nvSpPr>
        <p:spPr bwMode="auto">
          <a:xfrm>
            <a:off x="10863263" y="792163"/>
            <a:ext cx="230187" cy="287338"/>
          </a:xfrm>
          <a:custGeom>
            <a:avLst/>
            <a:gdLst>
              <a:gd name="T0" fmla="*/ 21 w 82"/>
              <a:gd name="T1" fmla="*/ 54 h 102"/>
              <a:gd name="T2" fmla="*/ 21 w 82"/>
              <a:gd name="T3" fmla="*/ 57 h 102"/>
              <a:gd name="T4" fmla="*/ 45 w 82"/>
              <a:gd name="T5" fmla="*/ 85 h 102"/>
              <a:gd name="T6" fmla="*/ 77 w 82"/>
              <a:gd name="T7" fmla="*/ 79 h 102"/>
              <a:gd name="T8" fmla="*/ 81 w 82"/>
              <a:gd name="T9" fmla="*/ 90 h 102"/>
              <a:gd name="T10" fmla="*/ 39 w 82"/>
              <a:gd name="T11" fmla="*/ 102 h 102"/>
              <a:gd name="T12" fmla="*/ 0 w 82"/>
              <a:gd name="T13" fmla="*/ 54 h 102"/>
              <a:gd name="T14" fmla="*/ 43 w 82"/>
              <a:gd name="T15" fmla="*/ 0 h 102"/>
              <a:gd name="T16" fmla="*/ 82 w 82"/>
              <a:gd name="T17" fmla="*/ 49 h 102"/>
              <a:gd name="T18" fmla="*/ 82 w 82"/>
              <a:gd name="T19" fmla="*/ 54 h 102"/>
              <a:gd name="T20" fmla="*/ 21 w 82"/>
              <a:gd name="T21" fmla="*/ 54 h 102"/>
              <a:gd name="T22" fmla="*/ 44 w 82"/>
              <a:gd name="T23" fmla="*/ 14 h 102"/>
              <a:gd name="T24" fmla="*/ 22 w 82"/>
              <a:gd name="T25" fmla="*/ 42 h 102"/>
              <a:gd name="T26" fmla="*/ 63 w 82"/>
              <a:gd name="T27" fmla="*/ 40 h 102"/>
              <a:gd name="T28" fmla="*/ 44 w 82"/>
              <a:gd name="T29" fmla="*/ 1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102">
                <a:moveTo>
                  <a:pt x="21" y="54"/>
                </a:moveTo>
                <a:cubicBezTo>
                  <a:pt x="21" y="57"/>
                  <a:pt x="21" y="57"/>
                  <a:pt x="21" y="57"/>
                </a:cubicBezTo>
                <a:cubicBezTo>
                  <a:pt x="21" y="76"/>
                  <a:pt x="29" y="85"/>
                  <a:pt x="45" y="85"/>
                </a:cubicBezTo>
                <a:cubicBezTo>
                  <a:pt x="53" y="85"/>
                  <a:pt x="61" y="84"/>
                  <a:pt x="77" y="79"/>
                </a:cubicBezTo>
                <a:cubicBezTo>
                  <a:pt x="81" y="90"/>
                  <a:pt x="81" y="90"/>
                  <a:pt x="81" y="90"/>
                </a:cubicBezTo>
                <a:cubicBezTo>
                  <a:pt x="61" y="99"/>
                  <a:pt x="51" y="102"/>
                  <a:pt x="39" y="102"/>
                </a:cubicBezTo>
                <a:cubicBezTo>
                  <a:pt x="15" y="102"/>
                  <a:pt x="0" y="84"/>
                  <a:pt x="0" y="54"/>
                </a:cubicBezTo>
                <a:cubicBezTo>
                  <a:pt x="0" y="22"/>
                  <a:pt x="16" y="0"/>
                  <a:pt x="43" y="0"/>
                </a:cubicBezTo>
                <a:cubicBezTo>
                  <a:pt x="69" y="0"/>
                  <a:pt x="82" y="16"/>
                  <a:pt x="82" y="49"/>
                </a:cubicBezTo>
                <a:cubicBezTo>
                  <a:pt x="82" y="54"/>
                  <a:pt x="82" y="54"/>
                  <a:pt x="82" y="54"/>
                </a:cubicBezTo>
                <a:lnTo>
                  <a:pt x="21" y="54"/>
                </a:lnTo>
                <a:close/>
                <a:moveTo>
                  <a:pt x="44" y="14"/>
                </a:moveTo>
                <a:cubicBezTo>
                  <a:pt x="31" y="14"/>
                  <a:pt x="24" y="24"/>
                  <a:pt x="22" y="42"/>
                </a:cubicBezTo>
                <a:cubicBezTo>
                  <a:pt x="63" y="40"/>
                  <a:pt x="63" y="40"/>
                  <a:pt x="63" y="40"/>
                </a:cubicBezTo>
                <a:cubicBezTo>
                  <a:pt x="63" y="23"/>
                  <a:pt x="57" y="14"/>
                  <a:pt x="44" y="14"/>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19" name="Freeform 20"/>
          <p:cNvSpPr>
            <a:spLocks noEditPoints="1"/>
          </p:cNvSpPr>
          <p:nvPr userDrawn="1"/>
        </p:nvSpPr>
        <p:spPr bwMode="auto">
          <a:xfrm>
            <a:off x="11118850" y="663575"/>
            <a:ext cx="234950" cy="415925"/>
          </a:xfrm>
          <a:custGeom>
            <a:avLst/>
            <a:gdLst>
              <a:gd name="T0" fmla="*/ 65 w 84"/>
              <a:gd name="T1" fmla="*/ 146 h 148"/>
              <a:gd name="T2" fmla="*/ 65 w 84"/>
              <a:gd name="T3" fmla="*/ 137 h 148"/>
              <a:gd name="T4" fmla="*/ 33 w 84"/>
              <a:gd name="T5" fmla="*/ 148 h 148"/>
              <a:gd name="T6" fmla="*/ 0 w 84"/>
              <a:gd name="T7" fmla="*/ 97 h 148"/>
              <a:gd name="T8" fmla="*/ 35 w 84"/>
              <a:gd name="T9" fmla="*/ 46 h 148"/>
              <a:gd name="T10" fmla="*/ 64 w 84"/>
              <a:gd name="T11" fmla="*/ 57 h 148"/>
              <a:gd name="T12" fmla="*/ 64 w 84"/>
              <a:gd name="T13" fmla="*/ 0 h 148"/>
              <a:gd name="T14" fmla="*/ 84 w 84"/>
              <a:gd name="T15" fmla="*/ 0 h 148"/>
              <a:gd name="T16" fmla="*/ 84 w 84"/>
              <a:gd name="T17" fmla="*/ 146 h 148"/>
              <a:gd name="T18" fmla="*/ 65 w 84"/>
              <a:gd name="T19" fmla="*/ 146 h 148"/>
              <a:gd name="T20" fmla="*/ 64 w 84"/>
              <a:gd name="T21" fmla="*/ 69 h 148"/>
              <a:gd name="T22" fmla="*/ 42 w 84"/>
              <a:gd name="T23" fmla="*/ 64 h 148"/>
              <a:gd name="T24" fmla="*/ 21 w 84"/>
              <a:gd name="T25" fmla="*/ 97 h 148"/>
              <a:gd name="T26" fmla="*/ 41 w 84"/>
              <a:gd name="T27" fmla="*/ 131 h 148"/>
              <a:gd name="T28" fmla="*/ 64 w 84"/>
              <a:gd name="T29" fmla="*/ 125 h 148"/>
              <a:gd name="T30" fmla="*/ 64 w 84"/>
              <a:gd name="T31" fmla="*/ 6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148">
                <a:moveTo>
                  <a:pt x="65" y="146"/>
                </a:moveTo>
                <a:cubicBezTo>
                  <a:pt x="65" y="137"/>
                  <a:pt x="65" y="137"/>
                  <a:pt x="65" y="137"/>
                </a:cubicBezTo>
                <a:cubicBezTo>
                  <a:pt x="54" y="143"/>
                  <a:pt x="43" y="148"/>
                  <a:pt x="33" y="148"/>
                </a:cubicBezTo>
                <a:cubicBezTo>
                  <a:pt x="12" y="148"/>
                  <a:pt x="0" y="129"/>
                  <a:pt x="0" y="97"/>
                </a:cubicBezTo>
                <a:cubicBezTo>
                  <a:pt x="0" y="66"/>
                  <a:pt x="14" y="46"/>
                  <a:pt x="35" y="46"/>
                </a:cubicBezTo>
                <a:cubicBezTo>
                  <a:pt x="46" y="46"/>
                  <a:pt x="55" y="52"/>
                  <a:pt x="64" y="57"/>
                </a:cubicBezTo>
                <a:cubicBezTo>
                  <a:pt x="64" y="0"/>
                  <a:pt x="64" y="0"/>
                  <a:pt x="64" y="0"/>
                </a:cubicBezTo>
                <a:cubicBezTo>
                  <a:pt x="84" y="0"/>
                  <a:pt x="84" y="0"/>
                  <a:pt x="84" y="0"/>
                </a:cubicBezTo>
                <a:cubicBezTo>
                  <a:pt x="84" y="146"/>
                  <a:pt x="84" y="146"/>
                  <a:pt x="84" y="146"/>
                </a:cubicBezTo>
                <a:lnTo>
                  <a:pt x="65" y="146"/>
                </a:lnTo>
                <a:close/>
                <a:moveTo>
                  <a:pt x="64" y="69"/>
                </a:moveTo>
                <a:cubicBezTo>
                  <a:pt x="52" y="65"/>
                  <a:pt x="48" y="64"/>
                  <a:pt x="42" y="64"/>
                </a:cubicBezTo>
                <a:cubicBezTo>
                  <a:pt x="28" y="64"/>
                  <a:pt x="21" y="75"/>
                  <a:pt x="21" y="97"/>
                </a:cubicBezTo>
                <a:cubicBezTo>
                  <a:pt x="21" y="120"/>
                  <a:pt x="28" y="131"/>
                  <a:pt x="41" y="131"/>
                </a:cubicBezTo>
                <a:cubicBezTo>
                  <a:pt x="47" y="131"/>
                  <a:pt x="52" y="129"/>
                  <a:pt x="64" y="125"/>
                </a:cubicBezTo>
                <a:lnTo>
                  <a:pt x="64" y="69"/>
                </a:lnTo>
                <a:close/>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57" name="Date Placeholder 3"/>
          <p:cNvSpPr>
            <a:spLocks noGrp="1"/>
          </p:cNvSpPr>
          <p:nvPr userDrawn="1">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974225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3600" kern="1200">
          <a:solidFill>
            <a:srgbClr val="221E5B"/>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Clr>
          <a:srgbClr val="2092B6"/>
        </a:buClr>
        <a:buFont typeface="Wingdings" panose="05000000000000000000" pitchFamily="2" charset="2"/>
        <a:buChar char="§"/>
        <a:defRPr sz="2800" kern="1200">
          <a:solidFill>
            <a:srgbClr val="221E5B"/>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Clr>
          <a:srgbClr val="2092B6"/>
        </a:buClr>
        <a:buFont typeface="Wingdings" panose="05000000000000000000" pitchFamily="2" charset="2"/>
        <a:buChar char="§"/>
        <a:defRPr sz="2400" kern="1200">
          <a:solidFill>
            <a:srgbClr val="221E5B"/>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Clr>
          <a:srgbClr val="2092B6"/>
        </a:buClr>
        <a:buFont typeface="Wingdings" panose="05000000000000000000" pitchFamily="2" charset="2"/>
        <a:buChar char="§"/>
        <a:defRPr sz="2000" kern="1200">
          <a:solidFill>
            <a:srgbClr val="221E5B"/>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Clr>
          <a:srgbClr val="2092B6"/>
        </a:buClr>
        <a:buFont typeface="Wingdings" panose="05000000000000000000" pitchFamily="2" charset="2"/>
        <a:buChar char="§"/>
        <a:defRPr sz="1800" kern="1200">
          <a:solidFill>
            <a:srgbClr val="221E5B"/>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Clr>
          <a:srgbClr val="2092B6"/>
        </a:buClr>
        <a:buFont typeface="Wingdings" panose="05000000000000000000" pitchFamily="2" charset="2"/>
        <a:buChar char="§"/>
        <a:defRPr sz="1800" kern="1200">
          <a:solidFill>
            <a:srgbClr val="221E5B"/>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twitter.com/ofstednews" TargetMode="External"/><Relationship Id="rId3" Type="http://schemas.openxmlformats.org/officeDocument/2006/relationships/hyperlink" Target="http://www.gov.uk/ofsted" TargetMode="External"/><Relationship Id="rId7" Type="http://schemas.openxmlformats.org/officeDocument/2006/relationships/hyperlink" Target="http://www.slideshare.net/ofstednews" TargetMode="External"/><Relationship Id="rId12"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www.youtube.com/ofstednews" TargetMode="External"/><Relationship Id="rId11" Type="http://schemas.openxmlformats.org/officeDocument/2006/relationships/image" Target="../media/image4.png"/><Relationship Id="rId5" Type="http://schemas.openxmlformats.org/officeDocument/2006/relationships/hyperlink" Target="http://www.linkedin.com/company/ofsted" TargetMode="External"/><Relationship Id="rId10" Type="http://schemas.openxmlformats.org/officeDocument/2006/relationships/image" Target="../media/image3.png"/><Relationship Id="rId4" Type="http://schemas.openxmlformats.org/officeDocument/2006/relationships/hyperlink" Target="http://reports.ofsted.gov.uk/" TargetMode="Externa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Essex Primary Headteachers</a:t>
            </a:r>
            <a:endParaRPr lang="en-GB" dirty="0"/>
          </a:p>
        </p:txBody>
      </p:sp>
      <p:sp>
        <p:nvSpPr>
          <p:cNvPr id="3" name="Subtitle 2"/>
          <p:cNvSpPr>
            <a:spLocks noGrp="1"/>
          </p:cNvSpPr>
          <p:nvPr>
            <p:ph type="subTitle" idx="1"/>
          </p:nvPr>
        </p:nvSpPr>
        <p:spPr/>
        <p:txBody>
          <a:bodyPr/>
          <a:lstStyle/>
          <a:p>
            <a:r>
              <a:rPr lang="en-GB" dirty="0" smtClean="0"/>
              <a:t>Prue Rayner SHMI</a:t>
            </a:r>
          </a:p>
          <a:p>
            <a:endParaRPr lang="en-GB" dirty="0"/>
          </a:p>
          <a:p>
            <a:r>
              <a:rPr lang="en-GB" dirty="0" smtClean="0"/>
              <a:t>14 June 2017</a:t>
            </a:r>
            <a:endParaRPr lang="en-GB" dirty="0"/>
          </a:p>
        </p:txBody>
      </p:sp>
      <p:sp>
        <p:nvSpPr>
          <p:cNvPr id="4" name="Footer Placeholder 3"/>
          <p:cNvSpPr>
            <a:spLocks noGrp="1"/>
          </p:cNvSpPr>
          <p:nvPr>
            <p:ph type="ftr" sz="quarter" idx="11"/>
          </p:nvPr>
        </p:nvSpPr>
        <p:spPr/>
        <p:txBody>
          <a:bodyPr/>
          <a:lstStyle/>
          <a:p>
            <a:r>
              <a:rPr lang="en-GB" dirty="0" smtClean="0"/>
              <a:t>EPH 140617</a:t>
            </a:r>
            <a:endParaRPr lang="en-GB" dirty="0"/>
          </a:p>
        </p:txBody>
      </p:sp>
      <p:sp>
        <p:nvSpPr>
          <p:cNvPr id="5" name="Slide Number Placeholder 4"/>
          <p:cNvSpPr>
            <a:spLocks noGrp="1"/>
          </p:cNvSpPr>
          <p:nvPr>
            <p:ph type="sldNum" sz="quarter" idx="12"/>
          </p:nvPr>
        </p:nvSpPr>
        <p:spPr/>
        <p:txBody>
          <a:bodyPr/>
          <a:lstStyle/>
          <a:p>
            <a:r>
              <a:rPr lang="en-GB" b="0" dirty="0"/>
              <a:t>Slide </a:t>
            </a:r>
            <a:fld id="{5F4C8201-D8A8-417D-8A18-42E93E6C5D44}" type="slidenum">
              <a:rPr lang="en-GB" smtClean="0"/>
              <a:pPr/>
              <a:t>1</a:t>
            </a:fld>
            <a:endParaRPr lang="en-GB" dirty="0"/>
          </a:p>
        </p:txBody>
      </p:sp>
    </p:spTree>
    <p:extLst>
      <p:ext uri="{BB962C8B-B14F-4D97-AF65-F5344CB8AC3E}">
        <p14:creationId xmlns:p14="http://schemas.microsoft.com/office/powerpoint/2010/main" val="3894609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Disadvantage – Key Stage 2</a:t>
            </a:r>
            <a:endParaRPr lang="en-GB" b="1" dirty="0"/>
          </a:p>
        </p:txBody>
      </p:sp>
      <p:sp>
        <p:nvSpPr>
          <p:cNvPr id="3" name="Content Placeholder 2"/>
          <p:cNvSpPr>
            <a:spLocks noGrp="1"/>
          </p:cNvSpPr>
          <p:nvPr>
            <p:ph idx="1"/>
          </p:nvPr>
        </p:nvSpPr>
        <p:spPr>
          <a:xfrm>
            <a:off x="838200" y="1538514"/>
            <a:ext cx="10515600" cy="4638449"/>
          </a:xfrm>
        </p:spPr>
        <p:txBody>
          <a:bodyPr/>
          <a:lstStyle/>
          <a:p>
            <a:pPr marL="0" indent="0">
              <a:buNone/>
            </a:pPr>
            <a:endParaRPr lang="en-GB" dirty="0"/>
          </a:p>
          <a:p>
            <a:pPr marL="0" indent="0">
              <a:buNone/>
            </a:pPr>
            <a:endParaRPr lang="en-GB" dirty="0" smtClean="0"/>
          </a:p>
          <a:p>
            <a:endParaRPr lang="en-GB" dirty="0" smtClean="0"/>
          </a:p>
          <a:p>
            <a:pPr marL="0" indent="0">
              <a:buNone/>
            </a:pPr>
            <a:endParaRPr lang="en-GB" dirty="0"/>
          </a:p>
        </p:txBody>
      </p:sp>
      <p:sp>
        <p:nvSpPr>
          <p:cNvPr id="4" name="Footer Placeholder 3"/>
          <p:cNvSpPr>
            <a:spLocks noGrp="1"/>
          </p:cNvSpPr>
          <p:nvPr>
            <p:ph type="ftr" sz="quarter" idx="11"/>
          </p:nvPr>
        </p:nvSpPr>
        <p:spPr/>
        <p:txBody>
          <a:bodyPr/>
          <a:lstStyle/>
          <a:p>
            <a:r>
              <a:rPr lang="en-GB" dirty="0" smtClean="0"/>
              <a:t>EPH 140617</a:t>
            </a:r>
            <a:endParaRPr lang="en-GB" dirty="0"/>
          </a:p>
        </p:txBody>
      </p:sp>
      <p:sp>
        <p:nvSpPr>
          <p:cNvPr id="5" name="Slide Number Placeholder 4"/>
          <p:cNvSpPr>
            <a:spLocks noGrp="1"/>
          </p:cNvSpPr>
          <p:nvPr>
            <p:ph type="sldNum" sz="quarter" idx="12"/>
          </p:nvPr>
        </p:nvSpPr>
        <p:spPr/>
        <p:txBody>
          <a:bodyPr/>
          <a:lstStyle/>
          <a:p>
            <a:r>
              <a:rPr lang="en-GB" dirty="0" smtClean="0">
                <a:solidFill>
                  <a:schemeClr val="bg1"/>
                </a:solidFill>
              </a:rPr>
              <a:t>Slide</a:t>
            </a:r>
            <a:r>
              <a:rPr lang="en-GB" dirty="0" smtClean="0"/>
              <a:t> </a:t>
            </a:r>
            <a:fld id="{5F4C8201-D8A8-417D-8A18-42E93E6C5D44}" type="slidenum">
              <a:rPr lang="en-GB" b="1" smtClean="0"/>
              <a:pPr/>
              <a:t>10</a:t>
            </a:fld>
            <a:endParaRPr lang="en-GB" b="1" dirty="0"/>
          </a:p>
        </p:txBody>
      </p:sp>
      <p:graphicFrame>
        <p:nvGraphicFramePr>
          <p:cNvPr id="6" name="Table 5"/>
          <p:cNvGraphicFramePr>
            <a:graphicFrameLocks noGrp="1"/>
          </p:cNvGraphicFramePr>
          <p:nvPr>
            <p:extLst>
              <p:ext uri="{D42A27DB-BD31-4B8C-83A1-F6EECF244321}">
                <p14:modId xmlns:p14="http://schemas.microsoft.com/office/powerpoint/2010/main" val="2512403135"/>
              </p:ext>
            </p:extLst>
          </p:nvPr>
        </p:nvGraphicFramePr>
        <p:xfrm>
          <a:off x="493486" y="1727200"/>
          <a:ext cx="10218056" cy="3287486"/>
        </p:xfrm>
        <a:graphic>
          <a:graphicData uri="http://schemas.openxmlformats.org/drawingml/2006/table">
            <a:tbl>
              <a:tblPr firstRow="1" bandRow="1">
                <a:tableStyleId>{5C22544A-7EE6-4342-B048-85BDC9FD1C3A}</a:tableStyleId>
              </a:tblPr>
              <a:tblGrid>
                <a:gridCol w="2813048"/>
                <a:gridCol w="2468336"/>
                <a:gridCol w="2468336"/>
                <a:gridCol w="2468336"/>
              </a:tblGrid>
              <a:tr h="1175657">
                <a:tc>
                  <a:txBody>
                    <a:bodyPr/>
                    <a:lstStyle/>
                    <a:p>
                      <a:r>
                        <a:rPr lang="en-GB" sz="2800" dirty="0" smtClean="0">
                          <a:latin typeface="Tahoma" panose="020B0604030504040204" pitchFamily="34" charset="0"/>
                          <a:ea typeface="Tahoma" panose="020B0604030504040204" pitchFamily="34" charset="0"/>
                          <a:cs typeface="Tahoma" panose="020B0604030504040204" pitchFamily="34" charset="0"/>
                        </a:rPr>
                        <a:t>Reading, writing and mathematics</a:t>
                      </a:r>
                      <a:endParaRPr lang="en-GB"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GB" sz="2800" dirty="0" smtClean="0">
                        <a:latin typeface="Tahoma" panose="020B0604030504040204" pitchFamily="34" charset="0"/>
                        <a:ea typeface="Tahoma" panose="020B0604030504040204" pitchFamily="34" charset="0"/>
                        <a:cs typeface="Tahoma" panose="020B0604030504040204" pitchFamily="34" charset="0"/>
                      </a:endParaRPr>
                    </a:p>
                    <a:p>
                      <a:r>
                        <a:rPr lang="en-GB" sz="2800" dirty="0" smtClean="0">
                          <a:latin typeface="Tahoma" panose="020B0604030504040204" pitchFamily="34" charset="0"/>
                          <a:ea typeface="Tahoma" panose="020B0604030504040204" pitchFamily="34" charset="0"/>
                          <a:cs typeface="Tahoma" panose="020B0604030504040204" pitchFamily="34" charset="0"/>
                        </a:rPr>
                        <a:t>National</a:t>
                      </a:r>
                      <a:endParaRPr lang="en-GB"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GB" sz="2800" dirty="0" smtClean="0">
                        <a:latin typeface="Tahoma" panose="020B0604030504040204" pitchFamily="34" charset="0"/>
                        <a:ea typeface="Tahoma" panose="020B0604030504040204" pitchFamily="34" charset="0"/>
                        <a:cs typeface="Tahoma" panose="020B0604030504040204" pitchFamily="34" charset="0"/>
                      </a:endParaRPr>
                    </a:p>
                    <a:p>
                      <a:r>
                        <a:rPr lang="en-GB" sz="2800" dirty="0" smtClean="0">
                          <a:latin typeface="Tahoma" panose="020B0604030504040204" pitchFamily="34" charset="0"/>
                          <a:ea typeface="Tahoma" panose="020B0604030504040204" pitchFamily="34" charset="0"/>
                          <a:cs typeface="Tahoma" panose="020B0604030504040204" pitchFamily="34" charset="0"/>
                        </a:rPr>
                        <a:t>East of England</a:t>
                      </a:r>
                      <a:endParaRPr lang="en-GB"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GB" sz="2800" dirty="0" smtClean="0">
                        <a:latin typeface="Tahoma" panose="020B0604030504040204" pitchFamily="34" charset="0"/>
                        <a:ea typeface="Tahoma" panose="020B0604030504040204" pitchFamily="34" charset="0"/>
                        <a:cs typeface="Tahoma" panose="020B0604030504040204" pitchFamily="34" charset="0"/>
                      </a:endParaRPr>
                    </a:p>
                    <a:p>
                      <a:r>
                        <a:rPr lang="en-GB" sz="2800" dirty="0" smtClean="0">
                          <a:latin typeface="Tahoma" panose="020B0604030504040204" pitchFamily="34" charset="0"/>
                          <a:ea typeface="Tahoma" panose="020B0604030504040204" pitchFamily="34" charset="0"/>
                          <a:cs typeface="Tahoma" panose="020B0604030504040204" pitchFamily="34" charset="0"/>
                        </a:rPr>
                        <a:t>Essex</a:t>
                      </a:r>
                      <a:endParaRPr lang="en-GB" sz="2800" dirty="0">
                        <a:latin typeface="Tahoma" panose="020B0604030504040204" pitchFamily="34" charset="0"/>
                        <a:ea typeface="Tahoma" panose="020B0604030504040204" pitchFamily="34" charset="0"/>
                        <a:cs typeface="Tahoma" panose="020B0604030504040204" pitchFamily="34" charset="0"/>
                      </a:endParaRPr>
                    </a:p>
                  </a:txBody>
                  <a:tcPr/>
                </a:tc>
              </a:tr>
              <a:tr h="957943">
                <a:tc>
                  <a:txBody>
                    <a:bodyPr/>
                    <a:lstStyle/>
                    <a:p>
                      <a:endParaRPr lang="en-GB" sz="2400" b="1" dirty="0" smtClean="0">
                        <a:latin typeface="Tahoma" panose="020B0604030504040204" pitchFamily="34" charset="0"/>
                        <a:ea typeface="Tahoma" panose="020B0604030504040204" pitchFamily="34" charset="0"/>
                        <a:cs typeface="Tahoma" panose="020B0604030504040204" pitchFamily="34" charset="0"/>
                      </a:endParaRPr>
                    </a:p>
                    <a:p>
                      <a:r>
                        <a:rPr lang="en-GB" sz="2400" b="1" dirty="0" smtClean="0">
                          <a:latin typeface="Tahoma" panose="020B0604030504040204" pitchFamily="34" charset="0"/>
                          <a:ea typeface="Tahoma" panose="020B0604030504040204" pitchFamily="34" charset="0"/>
                          <a:cs typeface="Tahoma" panose="020B0604030504040204" pitchFamily="34" charset="0"/>
                        </a:rPr>
                        <a:t>Disadvantaged</a:t>
                      </a:r>
                      <a:endParaRPr lang="en-GB" sz="2400" b="1"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GB" sz="2400" b="1" dirty="0" smtClean="0">
                          <a:latin typeface="Tahoma" panose="020B0604030504040204" pitchFamily="34" charset="0"/>
                          <a:ea typeface="Tahoma" panose="020B0604030504040204" pitchFamily="34" charset="0"/>
                          <a:cs typeface="Tahoma" panose="020B0604030504040204" pitchFamily="34" charset="0"/>
                        </a:rPr>
                        <a:t>39</a:t>
                      </a:r>
                      <a:endParaRPr lang="en-GB" sz="2400" b="1"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GB" sz="2400" b="1" dirty="0" smtClean="0">
                          <a:latin typeface="Tahoma" panose="020B0604030504040204" pitchFamily="34" charset="0"/>
                          <a:ea typeface="Tahoma" panose="020B0604030504040204" pitchFamily="34" charset="0"/>
                          <a:cs typeface="Tahoma" panose="020B0604030504040204" pitchFamily="34" charset="0"/>
                        </a:rPr>
                        <a:t>36</a:t>
                      </a:r>
                      <a:endParaRPr lang="en-GB" sz="2400" b="1"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GB" sz="2400" b="1" dirty="0" smtClean="0">
                          <a:latin typeface="Tahoma" panose="020B0604030504040204" pitchFamily="34" charset="0"/>
                          <a:ea typeface="Tahoma" panose="020B0604030504040204" pitchFamily="34" charset="0"/>
                          <a:cs typeface="Tahoma" panose="020B0604030504040204" pitchFamily="34" charset="0"/>
                        </a:rPr>
                        <a:t>38</a:t>
                      </a:r>
                      <a:endParaRPr lang="en-GB" sz="2400" b="1" dirty="0">
                        <a:latin typeface="Tahoma" panose="020B0604030504040204" pitchFamily="34" charset="0"/>
                        <a:ea typeface="Tahoma" panose="020B0604030504040204" pitchFamily="34" charset="0"/>
                        <a:cs typeface="Tahoma" panose="020B0604030504040204" pitchFamily="34" charset="0"/>
                      </a:endParaRPr>
                    </a:p>
                  </a:txBody>
                  <a:tcPr/>
                </a:tc>
              </a:tr>
              <a:tr h="957943">
                <a:tc>
                  <a:txBody>
                    <a:bodyPr/>
                    <a:lstStyle/>
                    <a:p>
                      <a:endParaRPr lang="en-GB" sz="2400" b="1" dirty="0" smtClean="0">
                        <a:latin typeface="Tahoma" panose="020B0604030504040204" pitchFamily="34" charset="0"/>
                        <a:ea typeface="Tahoma" panose="020B0604030504040204" pitchFamily="34" charset="0"/>
                        <a:cs typeface="Tahoma" panose="020B0604030504040204" pitchFamily="34" charset="0"/>
                      </a:endParaRPr>
                    </a:p>
                    <a:p>
                      <a:r>
                        <a:rPr lang="en-GB" sz="2400" b="1" dirty="0" smtClean="0">
                          <a:latin typeface="Tahoma" panose="020B0604030504040204" pitchFamily="34" charset="0"/>
                          <a:ea typeface="Tahoma" panose="020B0604030504040204" pitchFamily="34" charset="0"/>
                          <a:cs typeface="Tahoma" panose="020B0604030504040204" pitchFamily="34" charset="0"/>
                        </a:rPr>
                        <a:t>All</a:t>
                      </a:r>
                      <a:r>
                        <a:rPr lang="en-GB" sz="2400" b="1" baseline="0" dirty="0" smtClean="0">
                          <a:latin typeface="Tahoma" panose="020B0604030504040204" pitchFamily="34" charset="0"/>
                          <a:ea typeface="Tahoma" panose="020B0604030504040204" pitchFamily="34" charset="0"/>
                          <a:cs typeface="Tahoma" panose="020B0604030504040204" pitchFamily="34" charset="0"/>
                        </a:rPr>
                        <a:t> o</a:t>
                      </a:r>
                      <a:r>
                        <a:rPr lang="en-GB" sz="2400" b="1" dirty="0" smtClean="0">
                          <a:latin typeface="Tahoma" panose="020B0604030504040204" pitchFamily="34" charset="0"/>
                          <a:ea typeface="Tahoma" panose="020B0604030504040204" pitchFamily="34" charset="0"/>
                          <a:cs typeface="Tahoma" panose="020B0604030504040204" pitchFamily="34" charset="0"/>
                        </a:rPr>
                        <a:t>ther pupils </a:t>
                      </a:r>
                      <a:endParaRPr lang="en-GB" sz="2400" b="1"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GB" sz="2400" b="1" dirty="0" smtClean="0">
                          <a:latin typeface="Tahoma" panose="020B0604030504040204" pitchFamily="34" charset="0"/>
                          <a:ea typeface="Tahoma" panose="020B0604030504040204" pitchFamily="34" charset="0"/>
                          <a:cs typeface="Tahoma" panose="020B0604030504040204" pitchFamily="34" charset="0"/>
                        </a:rPr>
                        <a:t>61</a:t>
                      </a:r>
                      <a:endParaRPr lang="en-GB" sz="2400" b="1"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GB" sz="2400" b="1" dirty="0" smtClean="0">
                          <a:latin typeface="Tahoma" panose="020B0604030504040204" pitchFamily="34" charset="0"/>
                          <a:ea typeface="Tahoma" panose="020B0604030504040204" pitchFamily="34" charset="0"/>
                          <a:cs typeface="Tahoma" panose="020B0604030504040204" pitchFamily="34" charset="0"/>
                        </a:rPr>
                        <a:t>59</a:t>
                      </a:r>
                      <a:endParaRPr lang="en-GB" sz="2400" b="1"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GB" sz="2400" b="1" dirty="0" smtClean="0">
                          <a:latin typeface="Tahoma" panose="020B0604030504040204" pitchFamily="34" charset="0"/>
                          <a:ea typeface="Tahoma" panose="020B0604030504040204" pitchFamily="34" charset="0"/>
                          <a:cs typeface="Tahoma" panose="020B0604030504040204" pitchFamily="34" charset="0"/>
                        </a:rPr>
                        <a:t>62</a:t>
                      </a:r>
                      <a:endParaRPr lang="en-GB" sz="2400" b="1" dirty="0">
                        <a:latin typeface="Tahoma" panose="020B0604030504040204" pitchFamily="34" charset="0"/>
                        <a:ea typeface="Tahoma" panose="020B0604030504040204" pitchFamily="34" charset="0"/>
                        <a:cs typeface="Tahoma" panose="020B0604030504040204" pitchFamily="34" charset="0"/>
                      </a:endParaRPr>
                    </a:p>
                  </a:txBody>
                  <a:tcPr/>
                </a:tc>
              </a:tr>
            </a:tbl>
          </a:graphicData>
        </a:graphic>
      </p:graphicFrame>
    </p:spTree>
    <p:extLst>
      <p:ext uri="{BB962C8B-B14F-4D97-AF65-F5344CB8AC3E}">
        <p14:creationId xmlns:p14="http://schemas.microsoft.com/office/powerpoint/2010/main" val="3498214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DfE Pupil Premium Strategy</a:t>
            </a:r>
            <a:endParaRPr lang="en-GB" b="1" dirty="0"/>
          </a:p>
        </p:txBody>
      </p:sp>
      <p:sp>
        <p:nvSpPr>
          <p:cNvPr id="3" name="Content Placeholder 2"/>
          <p:cNvSpPr>
            <a:spLocks noGrp="1"/>
          </p:cNvSpPr>
          <p:nvPr>
            <p:ph idx="1"/>
          </p:nvPr>
        </p:nvSpPr>
        <p:spPr>
          <a:xfrm>
            <a:off x="838200" y="1553029"/>
            <a:ext cx="10515600" cy="4623934"/>
          </a:xfrm>
        </p:spPr>
        <p:txBody>
          <a:bodyPr>
            <a:normAutofit fontScale="92500" lnSpcReduction="10000"/>
          </a:bodyPr>
          <a:lstStyle/>
          <a:p>
            <a:pPr marL="0" indent="0">
              <a:buNone/>
            </a:pPr>
            <a:r>
              <a:rPr lang="en-GB" b="1" dirty="0"/>
              <a:t>For the current academic year, you must include</a:t>
            </a:r>
            <a:r>
              <a:rPr lang="en-GB" dirty="0"/>
              <a:t>:</a:t>
            </a:r>
          </a:p>
          <a:p>
            <a:r>
              <a:rPr lang="en-GB" dirty="0"/>
              <a:t>your school’s pupil premium grant allocation amount</a:t>
            </a:r>
          </a:p>
          <a:p>
            <a:r>
              <a:rPr lang="en-GB" b="1" dirty="0"/>
              <a:t>a summary of the main barriers to educational achievement faced by eligible pupils at the school</a:t>
            </a:r>
          </a:p>
          <a:p>
            <a:r>
              <a:rPr lang="en-GB" dirty="0"/>
              <a:t>how you’ll spend the pupil premium to address those barriers and the reasons for that approach</a:t>
            </a:r>
          </a:p>
          <a:p>
            <a:r>
              <a:rPr lang="en-GB" b="1" dirty="0"/>
              <a:t>how you’ll measure the impact of the pupil premium</a:t>
            </a:r>
          </a:p>
          <a:p>
            <a:r>
              <a:rPr lang="en-GB" dirty="0"/>
              <a:t>the date of the next review of the school’s pupil premium strategy</a:t>
            </a:r>
          </a:p>
          <a:p>
            <a:pPr marL="0" indent="0">
              <a:buNone/>
            </a:pPr>
            <a:r>
              <a:rPr lang="en-GB" dirty="0"/>
              <a:t>For the previous academic year, you must include:</a:t>
            </a:r>
          </a:p>
          <a:p>
            <a:r>
              <a:rPr lang="en-GB" dirty="0"/>
              <a:t>how you spent the pupil premium allocation</a:t>
            </a:r>
          </a:p>
          <a:p>
            <a:r>
              <a:rPr lang="en-GB" dirty="0"/>
              <a:t>the impact of the expenditure on eligible and other pupils</a:t>
            </a:r>
          </a:p>
          <a:p>
            <a:endParaRPr lang="en-GB" dirty="0"/>
          </a:p>
        </p:txBody>
      </p:sp>
      <p:sp>
        <p:nvSpPr>
          <p:cNvPr id="4" name="Footer Placeholder 3"/>
          <p:cNvSpPr>
            <a:spLocks noGrp="1"/>
          </p:cNvSpPr>
          <p:nvPr>
            <p:ph type="ftr" sz="quarter" idx="11"/>
          </p:nvPr>
        </p:nvSpPr>
        <p:spPr/>
        <p:txBody>
          <a:bodyPr/>
          <a:lstStyle/>
          <a:p>
            <a:r>
              <a:rPr lang="en-GB" dirty="0" smtClean="0"/>
              <a:t>EPH 140617</a:t>
            </a:r>
            <a:endParaRPr lang="en-GB" dirty="0"/>
          </a:p>
        </p:txBody>
      </p:sp>
      <p:sp>
        <p:nvSpPr>
          <p:cNvPr id="5" name="Slide Number Placeholder 4"/>
          <p:cNvSpPr>
            <a:spLocks noGrp="1"/>
          </p:cNvSpPr>
          <p:nvPr>
            <p:ph type="sldNum" sz="quarter" idx="12"/>
          </p:nvPr>
        </p:nvSpPr>
        <p:spPr/>
        <p:txBody>
          <a:bodyPr/>
          <a:lstStyle/>
          <a:p>
            <a:r>
              <a:rPr lang="en-GB" dirty="0" smtClean="0">
                <a:solidFill>
                  <a:schemeClr val="bg1"/>
                </a:solidFill>
              </a:rPr>
              <a:t>Slide</a:t>
            </a:r>
            <a:r>
              <a:rPr lang="en-GB" dirty="0" smtClean="0"/>
              <a:t> </a:t>
            </a:r>
            <a:fld id="{5F4C8201-D8A8-417D-8A18-42E93E6C5D44}" type="slidenum">
              <a:rPr lang="en-GB" b="1" smtClean="0"/>
              <a:pPr/>
              <a:t>11</a:t>
            </a:fld>
            <a:endParaRPr lang="en-GB" b="1" dirty="0"/>
          </a:p>
        </p:txBody>
      </p:sp>
    </p:spTree>
    <p:extLst>
      <p:ext uri="{BB962C8B-B14F-4D97-AF65-F5344CB8AC3E}">
        <p14:creationId xmlns:p14="http://schemas.microsoft.com/office/powerpoint/2010/main" val="1800385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994775" cy="858991"/>
          </a:xfrm>
        </p:spPr>
        <p:txBody>
          <a:bodyPr/>
          <a:lstStyle/>
          <a:p>
            <a:r>
              <a:rPr lang="en-GB" b="1" dirty="0" smtClean="0"/>
              <a:t>Characteristics and barriers</a:t>
            </a:r>
            <a:endParaRPr lang="en-GB" b="1" dirty="0"/>
          </a:p>
        </p:txBody>
      </p:sp>
      <p:sp>
        <p:nvSpPr>
          <p:cNvPr id="3" name="Content Placeholder 2"/>
          <p:cNvSpPr>
            <a:spLocks noGrp="1"/>
          </p:cNvSpPr>
          <p:nvPr>
            <p:ph idx="1"/>
          </p:nvPr>
        </p:nvSpPr>
        <p:spPr>
          <a:xfrm>
            <a:off x="838200" y="1592826"/>
            <a:ext cx="10515600" cy="4584137"/>
          </a:xfrm>
        </p:spPr>
        <p:txBody>
          <a:bodyPr/>
          <a:lstStyle/>
          <a:p>
            <a:r>
              <a:rPr lang="en-GB" dirty="0" smtClean="0"/>
              <a:t>What are the characteristics of disadvantaged pupils in your school?</a:t>
            </a:r>
            <a:endParaRPr lang="en-GB" dirty="0"/>
          </a:p>
          <a:p>
            <a:r>
              <a:rPr lang="en-GB" dirty="0" smtClean="0"/>
              <a:t>What are the barriers caused by these characteristics? </a:t>
            </a:r>
          </a:p>
          <a:p>
            <a:pPr marL="0" indent="0">
              <a:buNone/>
            </a:pPr>
            <a:endParaRPr lang="en-GB" dirty="0"/>
          </a:p>
        </p:txBody>
      </p:sp>
      <p:sp>
        <p:nvSpPr>
          <p:cNvPr id="4" name="Footer Placeholder 3"/>
          <p:cNvSpPr>
            <a:spLocks noGrp="1"/>
          </p:cNvSpPr>
          <p:nvPr>
            <p:ph type="ftr" sz="quarter" idx="11"/>
          </p:nvPr>
        </p:nvSpPr>
        <p:spPr/>
        <p:txBody>
          <a:bodyPr/>
          <a:lstStyle/>
          <a:p>
            <a:r>
              <a:rPr lang="en-GB" dirty="0" smtClean="0"/>
              <a:t>EPH 140617</a:t>
            </a:r>
            <a:endParaRPr lang="en-GB" dirty="0"/>
          </a:p>
        </p:txBody>
      </p:sp>
      <p:sp>
        <p:nvSpPr>
          <p:cNvPr id="5" name="Slide Number Placeholder 4"/>
          <p:cNvSpPr>
            <a:spLocks noGrp="1"/>
          </p:cNvSpPr>
          <p:nvPr>
            <p:ph type="sldNum" sz="quarter" idx="12"/>
          </p:nvPr>
        </p:nvSpPr>
        <p:spPr/>
        <p:txBody>
          <a:bodyPr/>
          <a:lstStyle/>
          <a:p>
            <a:r>
              <a:rPr lang="en-GB" dirty="0" smtClean="0">
                <a:solidFill>
                  <a:schemeClr val="bg1"/>
                </a:solidFill>
              </a:rPr>
              <a:t>Slide</a:t>
            </a:r>
            <a:r>
              <a:rPr lang="en-GB" dirty="0" smtClean="0"/>
              <a:t> </a:t>
            </a:r>
            <a:fld id="{5F4C8201-D8A8-417D-8A18-42E93E6C5D44}" type="slidenum">
              <a:rPr lang="en-GB" b="1" smtClean="0"/>
              <a:pPr/>
              <a:t>12</a:t>
            </a:fld>
            <a:endParaRPr lang="en-GB" b="1" dirty="0"/>
          </a:p>
        </p:txBody>
      </p:sp>
      <p:graphicFrame>
        <p:nvGraphicFramePr>
          <p:cNvPr id="6" name="Table 5"/>
          <p:cNvGraphicFramePr>
            <a:graphicFrameLocks noGrp="1"/>
          </p:cNvGraphicFramePr>
          <p:nvPr>
            <p:extLst>
              <p:ext uri="{D42A27DB-BD31-4B8C-83A1-F6EECF244321}">
                <p14:modId xmlns:p14="http://schemas.microsoft.com/office/powerpoint/2010/main" val="3337751262"/>
              </p:ext>
            </p:extLst>
          </p:nvPr>
        </p:nvGraphicFramePr>
        <p:xfrm>
          <a:off x="1087395" y="3323968"/>
          <a:ext cx="9984260" cy="3096603"/>
        </p:xfrm>
        <a:graphic>
          <a:graphicData uri="http://schemas.openxmlformats.org/drawingml/2006/table">
            <a:tbl>
              <a:tblPr firstRow="1" bandRow="1">
                <a:tableStyleId>{5C22544A-7EE6-4342-B048-85BDC9FD1C3A}</a:tableStyleId>
              </a:tblPr>
              <a:tblGrid>
                <a:gridCol w="889686"/>
                <a:gridCol w="827903"/>
                <a:gridCol w="840259"/>
                <a:gridCol w="988541"/>
                <a:gridCol w="963827"/>
                <a:gridCol w="951470"/>
                <a:gridCol w="1210962"/>
                <a:gridCol w="1173892"/>
                <a:gridCol w="2137720"/>
              </a:tblGrid>
              <a:tr h="1359243">
                <a:tc>
                  <a:txBody>
                    <a:bodyPr/>
                    <a:lstStyle/>
                    <a:p>
                      <a:r>
                        <a:rPr lang="en-GB" dirty="0" smtClean="0"/>
                        <a:t>Pupil</a:t>
                      </a:r>
                      <a:endParaRPr lang="en-GB" dirty="0"/>
                    </a:p>
                  </a:txBody>
                  <a:tcPr/>
                </a:tc>
                <a:tc>
                  <a:txBody>
                    <a:bodyPr/>
                    <a:lstStyle/>
                    <a:p>
                      <a:r>
                        <a:rPr lang="en-GB" dirty="0" smtClean="0"/>
                        <a:t>Where now?</a:t>
                      </a:r>
                      <a:endParaRPr lang="en-GB" dirty="0"/>
                    </a:p>
                  </a:txBody>
                  <a:tcPr/>
                </a:tc>
                <a:tc>
                  <a:txBody>
                    <a:bodyPr/>
                    <a:lstStyle/>
                    <a:p>
                      <a:r>
                        <a:rPr lang="en-GB" dirty="0" smtClean="0"/>
                        <a:t>Where next?</a:t>
                      </a:r>
                      <a:endParaRPr lang="en-GB" dirty="0"/>
                    </a:p>
                  </a:txBody>
                  <a:tcPr/>
                </a:tc>
                <a:tc>
                  <a:txBody>
                    <a:bodyPr/>
                    <a:lstStyle/>
                    <a:p>
                      <a:r>
                        <a:rPr lang="en-GB" dirty="0" smtClean="0"/>
                        <a:t>Barriers to where next?</a:t>
                      </a:r>
                      <a:endParaRPr lang="en-GB" dirty="0"/>
                    </a:p>
                  </a:txBody>
                  <a:tcPr>
                    <a:lnR w="12700" cap="flat" cmpd="sng" algn="ctr">
                      <a:solidFill>
                        <a:schemeClr val="tx1"/>
                      </a:solidFill>
                      <a:prstDash val="solid"/>
                      <a:round/>
                      <a:headEnd type="none" w="med" len="med"/>
                      <a:tailEnd type="none" w="med" len="med"/>
                    </a:lnR>
                  </a:tcPr>
                </a:tc>
                <a:tc>
                  <a:txBody>
                    <a:bodyPr/>
                    <a:lstStyle/>
                    <a:p>
                      <a:r>
                        <a:rPr lang="en-GB" dirty="0" smtClean="0"/>
                        <a:t>What does the pupil need to do?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GB" dirty="0" smtClean="0"/>
                        <a:t>What does the teacher need to do?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GB" dirty="0" smtClean="0"/>
                        <a:t>Wider influences</a:t>
                      </a:r>
                    </a:p>
                    <a:p>
                      <a:r>
                        <a:rPr lang="en-GB" dirty="0" smtClean="0"/>
                        <a:t>who else?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GB" dirty="0" smtClean="0"/>
                        <a:t>Leaders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GB" dirty="0" smtClean="0"/>
                        <a:t>School/wider service implications </a:t>
                      </a:r>
                      <a:endParaRPr lang="en-GB" dirty="0"/>
                    </a:p>
                  </a:txBody>
                  <a:tcPr>
                    <a:lnL w="12700" cap="flat" cmpd="sng" algn="ctr">
                      <a:solidFill>
                        <a:schemeClr val="tx1"/>
                      </a:solidFill>
                      <a:prstDash val="solid"/>
                      <a:round/>
                      <a:headEnd type="none" w="med" len="med"/>
                      <a:tailEnd type="none" w="med" len="med"/>
                    </a:lnL>
                  </a:tcPr>
                </a:tc>
              </a:tr>
              <a:tr h="1359243">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lnR w="12700" cap="flat" cmpd="sng" algn="ctr">
                      <a:solidFill>
                        <a:schemeClr val="tx1"/>
                      </a:solidFill>
                      <a:prstDash val="solid"/>
                      <a:round/>
                      <a:headEnd type="none" w="med" len="med"/>
                      <a:tailEnd type="none" w="med" len="med"/>
                    </a:lnR>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GB" dirty="0"/>
                    </a:p>
                  </a:txBody>
                  <a:tcPr>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516319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8994775" cy="824848"/>
          </a:xfrm>
        </p:spPr>
        <p:txBody>
          <a:bodyPr/>
          <a:lstStyle/>
          <a:p>
            <a:r>
              <a:rPr lang="en-GB" b="1" dirty="0" smtClean="0"/>
              <a:t>National Audit Office </a:t>
            </a:r>
            <a:r>
              <a:rPr lang="en-GB" sz="3200" b="1" dirty="0" smtClean="0"/>
              <a:t>2015</a:t>
            </a:r>
            <a:endParaRPr lang="en-GB" sz="3200" b="1" dirty="0"/>
          </a:p>
        </p:txBody>
      </p:sp>
      <p:sp>
        <p:nvSpPr>
          <p:cNvPr id="3" name="Content Placeholder 2"/>
          <p:cNvSpPr>
            <a:spLocks noGrp="1"/>
          </p:cNvSpPr>
          <p:nvPr>
            <p:ph idx="1"/>
          </p:nvPr>
        </p:nvSpPr>
        <p:spPr>
          <a:xfrm>
            <a:off x="838200" y="1453019"/>
            <a:ext cx="10515600" cy="4723944"/>
          </a:xfrm>
        </p:spPr>
        <p:txBody>
          <a:bodyPr>
            <a:normAutofit lnSpcReduction="10000"/>
          </a:bodyPr>
          <a:lstStyle/>
          <a:p>
            <a:pPr marL="400050">
              <a:defRPr/>
            </a:pPr>
            <a:r>
              <a:rPr lang="en-GB" altLang="en-US" dirty="0"/>
              <a:t>47% schools use the PP to support pupils with special educational needs – risk that it replaces, rather than supplements separate SEND funding.</a:t>
            </a:r>
          </a:p>
          <a:p>
            <a:pPr marL="400050">
              <a:defRPr/>
            </a:pPr>
            <a:r>
              <a:rPr lang="en-GB" altLang="en-US" dirty="0"/>
              <a:t>32% schools do not provide additional support to disadvantaged pupils who are ‘able’ (likely to meet minimum attainment targets). </a:t>
            </a:r>
          </a:p>
          <a:p>
            <a:pPr marL="400050">
              <a:defRPr/>
            </a:pPr>
            <a:r>
              <a:rPr lang="en-GB" altLang="en-US" dirty="0"/>
              <a:t>77% schools use PP for activities that are designed to support all pupils rather than just those who are disadvantaged.</a:t>
            </a:r>
          </a:p>
          <a:p>
            <a:pPr marL="400050">
              <a:defRPr/>
            </a:pPr>
            <a:r>
              <a:rPr lang="en-GB" altLang="en-US" dirty="0"/>
              <a:t>54% leaders in deprived areas stated attracting good teachers is a barrier to improving pupils’ performance, 33% in more affluent areas. 4% used higher salaries to attract better teachers.</a:t>
            </a:r>
          </a:p>
          <a:p>
            <a:endParaRPr lang="en-GB" dirty="0"/>
          </a:p>
        </p:txBody>
      </p:sp>
      <p:sp>
        <p:nvSpPr>
          <p:cNvPr id="4" name="Footer Placeholder 3"/>
          <p:cNvSpPr>
            <a:spLocks noGrp="1"/>
          </p:cNvSpPr>
          <p:nvPr>
            <p:ph type="ftr" sz="quarter" idx="11"/>
          </p:nvPr>
        </p:nvSpPr>
        <p:spPr/>
        <p:txBody>
          <a:bodyPr/>
          <a:lstStyle/>
          <a:p>
            <a:r>
              <a:rPr lang="en-GB" dirty="0" smtClean="0"/>
              <a:t>EPH 140617</a:t>
            </a:r>
            <a:endParaRPr lang="en-GB" dirty="0"/>
          </a:p>
        </p:txBody>
      </p:sp>
      <p:sp>
        <p:nvSpPr>
          <p:cNvPr id="5" name="Slide Number Placeholder 4"/>
          <p:cNvSpPr>
            <a:spLocks noGrp="1"/>
          </p:cNvSpPr>
          <p:nvPr>
            <p:ph type="sldNum" sz="quarter" idx="12"/>
          </p:nvPr>
        </p:nvSpPr>
        <p:spPr/>
        <p:txBody>
          <a:bodyPr/>
          <a:lstStyle/>
          <a:p>
            <a:r>
              <a:rPr lang="en-GB" dirty="0" smtClean="0">
                <a:solidFill>
                  <a:schemeClr val="bg1"/>
                </a:solidFill>
              </a:rPr>
              <a:t>Slide</a:t>
            </a:r>
            <a:r>
              <a:rPr lang="en-GB" dirty="0" smtClean="0"/>
              <a:t> </a:t>
            </a:r>
            <a:fld id="{5F4C8201-D8A8-417D-8A18-42E93E6C5D44}" type="slidenum">
              <a:rPr lang="en-GB" b="1" smtClean="0"/>
              <a:pPr/>
              <a:t>13</a:t>
            </a:fld>
            <a:endParaRPr lang="en-GB" b="1" dirty="0"/>
          </a:p>
        </p:txBody>
      </p:sp>
    </p:spTree>
    <p:extLst>
      <p:ext uri="{BB962C8B-B14F-4D97-AF65-F5344CB8AC3E}">
        <p14:creationId xmlns:p14="http://schemas.microsoft.com/office/powerpoint/2010/main" val="3282853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8054"/>
            <a:ext cx="8994775" cy="1325563"/>
          </a:xfrm>
        </p:spPr>
        <p:txBody>
          <a:bodyPr/>
          <a:lstStyle/>
          <a:p>
            <a:r>
              <a:rPr lang="en-US" altLang="en-US" b="1" dirty="0"/>
              <a:t>Disadvantaged Pupils – </a:t>
            </a:r>
            <a:r>
              <a:rPr lang="en-US" altLang="en-US" sz="2000" b="1" dirty="0"/>
              <a:t>National Audit Office</a:t>
            </a:r>
            <a:r>
              <a:rPr lang="en-US" altLang="en-US" b="1" dirty="0"/>
              <a:t> </a:t>
            </a:r>
            <a:endParaRPr lang="en-GB" b="1" dirty="0"/>
          </a:p>
        </p:txBody>
      </p:sp>
      <p:sp>
        <p:nvSpPr>
          <p:cNvPr id="3" name="Content Placeholder 2"/>
          <p:cNvSpPr>
            <a:spLocks noGrp="1"/>
          </p:cNvSpPr>
          <p:nvPr>
            <p:ph idx="1"/>
          </p:nvPr>
        </p:nvSpPr>
        <p:spPr/>
        <p:txBody>
          <a:bodyPr>
            <a:normAutofit fontScale="92500" lnSpcReduction="10000"/>
          </a:bodyPr>
          <a:lstStyle/>
          <a:p>
            <a:pPr marL="400050">
              <a:defRPr/>
            </a:pPr>
            <a:r>
              <a:rPr lang="en-GB" altLang="en-US" dirty="0"/>
              <a:t>64% school leaders use the Education Endowment Foundation teaching and learning toolkit. </a:t>
            </a:r>
          </a:p>
          <a:p>
            <a:pPr marL="400050">
              <a:defRPr/>
            </a:pPr>
            <a:r>
              <a:rPr lang="en-GB" altLang="en-US" dirty="0"/>
              <a:t>Approximately one third of schools fully complied with reporting requirements in 2015. </a:t>
            </a:r>
          </a:p>
          <a:p>
            <a:pPr marL="400050">
              <a:defRPr/>
            </a:pPr>
            <a:r>
              <a:rPr lang="en-GB" altLang="en-US" dirty="0"/>
              <a:t>78% school leaders target more than the allocated funding to support disadvantaged pupils, 5% less than they receive.</a:t>
            </a:r>
          </a:p>
          <a:p>
            <a:pPr marL="400050">
              <a:defRPr/>
            </a:pPr>
            <a:r>
              <a:rPr lang="en-GB" altLang="en-US" dirty="0">
                <a:solidFill>
                  <a:schemeClr val="accent1">
                    <a:lumMod val="75000"/>
                  </a:schemeClr>
                </a:solidFill>
              </a:rPr>
              <a:t>72% schools use one-to-one tuition – effective where done </a:t>
            </a:r>
            <a:r>
              <a:rPr lang="en-GB" altLang="en-US" dirty="0" smtClean="0">
                <a:solidFill>
                  <a:schemeClr val="accent1">
                    <a:lumMod val="75000"/>
                  </a:schemeClr>
                </a:solidFill>
              </a:rPr>
              <a:t>well.</a:t>
            </a:r>
            <a:endParaRPr lang="en-GB" altLang="en-US" dirty="0">
              <a:solidFill>
                <a:schemeClr val="accent1">
                  <a:lumMod val="75000"/>
                </a:schemeClr>
              </a:solidFill>
            </a:endParaRPr>
          </a:p>
          <a:p>
            <a:pPr marL="400050">
              <a:defRPr/>
            </a:pPr>
            <a:r>
              <a:rPr lang="en-GB" altLang="en-US" dirty="0">
                <a:solidFill>
                  <a:schemeClr val="accent1">
                    <a:lumMod val="75000"/>
                  </a:schemeClr>
                </a:solidFill>
              </a:rPr>
              <a:t>63% schools for improving feedback between teachers and </a:t>
            </a:r>
            <a:r>
              <a:rPr lang="en-GB" altLang="en-US" dirty="0" smtClean="0">
                <a:solidFill>
                  <a:schemeClr val="accent1">
                    <a:lumMod val="75000"/>
                  </a:schemeClr>
                </a:solidFill>
              </a:rPr>
              <a:t>pupils.</a:t>
            </a:r>
            <a:endParaRPr lang="en-GB" altLang="en-US" dirty="0">
              <a:solidFill>
                <a:schemeClr val="accent1">
                  <a:lumMod val="75000"/>
                </a:schemeClr>
              </a:solidFill>
            </a:endParaRPr>
          </a:p>
          <a:p>
            <a:pPr marL="400050">
              <a:defRPr/>
            </a:pPr>
            <a:r>
              <a:rPr lang="en-GB" altLang="en-US" dirty="0">
                <a:solidFill>
                  <a:srgbClr val="FF0000"/>
                </a:solidFill>
              </a:rPr>
              <a:t>71% employ extra teaching </a:t>
            </a:r>
            <a:r>
              <a:rPr lang="en-GB" altLang="en-US" dirty="0" smtClean="0">
                <a:solidFill>
                  <a:srgbClr val="FF0000"/>
                </a:solidFill>
              </a:rPr>
              <a:t>assistants.</a:t>
            </a:r>
            <a:endParaRPr lang="en-GB" altLang="en-US" dirty="0">
              <a:solidFill>
                <a:srgbClr val="FF0000"/>
              </a:solidFill>
            </a:endParaRPr>
          </a:p>
          <a:p>
            <a:pPr marL="400050">
              <a:defRPr/>
            </a:pPr>
            <a:r>
              <a:rPr lang="en-GB" altLang="en-US" dirty="0">
                <a:solidFill>
                  <a:srgbClr val="FF0000"/>
                </a:solidFill>
              </a:rPr>
              <a:t>91% leaders see parental involvement as a barrier, 57% have interventions in </a:t>
            </a:r>
            <a:r>
              <a:rPr lang="en-GB" altLang="en-US" dirty="0" smtClean="0">
                <a:solidFill>
                  <a:srgbClr val="FF0000"/>
                </a:solidFill>
              </a:rPr>
              <a:t>place.</a:t>
            </a:r>
            <a:endParaRPr lang="en-GB" altLang="en-US" dirty="0">
              <a:solidFill>
                <a:srgbClr val="FF0000"/>
              </a:solidFill>
            </a:endParaRPr>
          </a:p>
          <a:p>
            <a:endParaRPr lang="en-GB" dirty="0"/>
          </a:p>
        </p:txBody>
      </p:sp>
      <p:sp>
        <p:nvSpPr>
          <p:cNvPr id="4" name="Footer Placeholder 3"/>
          <p:cNvSpPr>
            <a:spLocks noGrp="1"/>
          </p:cNvSpPr>
          <p:nvPr>
            <p:ph type="ftr" sz="quarter" idx="11"/>
          </p:nvPr>
        </p:nvSpPr>
        <p:spPr/>
        <p:txBody>
          <a:bodyPr/>
          <a:lstStyle/>
          <a:p>
            <a:r>
              <a:rPr lang="en-GB" dirty="0" smtClean="0"/>
              <a:t>EPH 140617</a:t>
            </a:r>
            <a:endParaRPr lang="en-GB" dirty="0"/>
          </a:p>
        </p:txBody>
      </p:sp>
      <p:sp>
        <p:nvSpPr>
          <p:cNvPr id="5" name="Slide Number Placeholder 4"/>
          <p:cNvSpPr>
            <a:spLocks noGrp="1"/>
          </p:cNvSpPr>
          <p:nvPr>
            <p:ph type="sldNum" sz="quarter" idx="12"/>
          </p:nvPr>
        </p:nvSpPr>
        <p:spPr/>
        <p:txBody>
          <a:bodyPr/>
          <a:lstStyle/>
          <a:p>
            <a:r>
              <a:rPr lang="en-GB" dirty="0" smtClean="0">
                <a:solidFill>
                  <a:schemeClr val="bg1"/>
                </a:solidFill>
              </a:rPr>
              <a:t>Slide</a:t>
            </a:r>
            <a:r>
              <a:rPr lang="en-GB" dirty="0" smtClean="0"/>
              <a:t> </a:t>
            </a:r>
            <a:fld id="{5F4C8201-D8A8-417D-8A18-42E93E6C5D44}" type="slidenum">
              <a:rPr lang="en-GB" b="1" smtClean="0"/>
              <a:pPr/>
              <a:t>14</a:t>
            </a:fld>
            <a:endParaRPr lang="en-GB" b="1" dirty="0"/>
          </a:p>
        </p:txBody>
      </p:sp>
    </p:spTree>
    <p:extLst>
      <p:ext uri="{BB962C8B-B14F-4D97-AF65-F5344CB8AC3E}">
        <p14:creationId xmlns:p14="http://schemas.microsoft.com/office/powerpoint/2010/main" val="560642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8994775" cy="858194"/>
          </a:xfrm>
        </p:spPr>
        <p:txBody>
          <a:bodyPr>
            <a:normAutofit fontScale="90000"/>
          </a:bodyPr>
          <a:lstStyle/>
          <a:p>
            <a:r>
              <a:rPr lang="en-GB" b="1" dirty="0" smtClean="0"/>
              <a:t>Education Endowment Foundation</a:t>
            </a:r>
            <a:r>
              <a:rPr lang="en-GB" dirty="0" smtClean="0"/>
              <a:t/>
            </a:r>
            <a:br>
              <a:rPr lang="en-GB" dirty="0" smtClean="0"/>
            </a:br>
            <a:r>
              <a:rPr lang="en-GB" sz="3100" dirty="0" smtClean="0"/>
              <a:t>Improving Literacy – KS2</a:t>
            </a:r>
            <a:endParaRPr lang="en-GB" sz="3100" dirty="0"/>
          </a:p>
        </p:txBody>
      </p:sp>
      <p:sp>
        <p:nvSpPr>
          <p:cNvPr id="3" name="Content Placeholder 2"/>
          <p:cNvSpPr>
            <a:spLocks noGrp="1"/>
          </p:cNvSpPr>
          <p:nvPr>
            <p:ph idx="1"/>
          </p:nvPr>
        </p:nvSpPr>
        <p:spPr>
          <a:xfrm>
            <a:off x="838200" y="1458097"/>
            <a:ext cx="10515600" cy="4718866"/>
          </a:xfrm>
        </p:spPr>
        <p:txBody>
          <a:bodyPr>
            <a:normAutofit fontScale="92500" lnSpcReduction="20000"/>
          </a:bodyPr>
          <a:lstStyle/>
          <a:p>
            <a:pPr marL="0" indent="0">
              <a:buNone/>
            </a:pPr>
            <a:r>
              <a:rPr lang="en-GB" sz="3200" b="1" dirty="0" smtClean="0"/>
              <a:t>Seven recommendations – April 2017 </a:t>
            </a:r>
          </a:p>
          <a:p>
            <a:r>
              <a:rPr lang="en-GB" dirty="0" smtClean="0"/>
              <a:t>Develop pupils’ language capability to support their reading and writing.</a:t>
            </a:r>
          </a:p>
          <a:p>
            <a:r>
              <a:rPr lang="en-GB" dirty="0" smtClean="0"/>
              <a:t>Support pupils to develop fluent </a:t>
            </a:r>
            <a:r>
              <a:rPr lang="en-GB" dirty="0"/>
              <a:t>r</a:t>
            </a:r>
            <a:r>
              <a:rPr lang="en-GB" dirty="0" smtClean="0"/>
              <a:t>eading capabilities.</a:t>
            </a:r>
          </a:p>
          <a:p>
            <a:r>
              <a:rPr lang="en-GB" dirty="0" smtClean="0"/>
              <a:t>Teach reading comprehension strategies through modelling and supported practice.</a:t>
            </a:r>
          </a:p>
          <a:p>
            <a:r>
              <a:rPr lang="en-GB" dirty="0" smtClean="0"/>
              <a:t>Teach writing composition through modelling and supported practice.</a:t>
            </a:r>
          </a:p>
          <a:p>
            <a:r>
              <a:rPr lang="en-GB" dirty="0" smtClean="0"/>
              <a:t>Develop pupils’ transcription and sentence construction skills through extensive practice. </a:t>
            </a:r>
          </a:p>
          <a:p>
            <a:r>
              <a:rPr lang="en-GB" dirty="0" smtClean="0"/>
              <a:t>Target teaching and support by accurately assessing pupil needs.</a:t>
            </a:r>
          </a:p>
          <a:p>
            <a:r>
              <a:rPr lang="en-GB" dirty="0" smtClean="0"/>
              <a:t>Use high quality structured interventions to help pupils who are struggling with their literacy.</a:t>
            </a:r>
          </a:p>
          <a:p>
            <a:endParaRPr lang="en-GB" dirty="0" smtClean="0"/>
          </a:p>
          <a:p>
            <a:endParaRPr lang="en-GB" dirty="0" smtClean="0"/>
          </a:p>
          <a:p>
            <a:endParaRPr lang="en-GB" dirty="0" smtClean="0"/>
          </a:p>
          <a:p>
            <a:pPr marL="514350" indent="-514350">
              <a:buAutoNum type="arabicPeriod"/>
            </a:pPr>
            <a:endParaRPr lang="en-GB" sz="3200" dirty="0" smtClean="0"/>
          </a:p>
          <a:p>
            <a:endParaRPr lang="en-GB" sz="3200" dirty="0" smtClean="0"/>
          </a:p>
        </p:txBody>
      </p:sp>
      <p:sp>
        <p:nvSpPr>
          <p:cNvPr id="4" name="Footer Placeholder 3"/>
          <p:cNvSpPr>
            <a:spLocks noGrp="1"/>
          </p:cNvSpPr>
          <p:nvPr>
            <p:ph type="ftr" sz="quarter" idx="11"/>
          </p:nvPr>
        </p:nvSpPr>
        <p:spPr/>
        <p:txBody>
          <a:bodyPr/>
          <a:lstStyle/>
          <a:p>
            <a:r>
              <a:rPr lang="en-GB" dirty="0" smtClean="0"/>
              <a:t>EPH 140617</a:t>
            </a:r>
            <a:endParaRPr lang="en-GB" dirty="0"/>
          </a:p>
        </p:txBody>
      </p:sp>
      <p:sp>
        <p:nvSpPr>
          <p:cNvPr id="5" name="Slide Number Placeholder 4"/>
          <p:cNvSpPr>
            <a:spLocks noGrp="1"/>
          </p:cNvSpPr>
          <p:nvPr>
            <p:ph type="sldNum" sz="quarter" idx="12"/>
          </p:nvPr>
        </p:nvSpPr>
        <p:spPr/>
        <p:txBody>
          <a:bodyPr/>
          <a:lstStyle/>
          <a:p>
            <a:r>
              <a:rPr lang="en-GB" dirty="0" smtClean="0">
                <a:solidFill>
                  <a:schemeClr val="bg1"/>
                </a:solidFill>
              </a:rPr>
              <a:t>Slide</a:t>
            </a:r>
            <a:r>
              <a:rPr lang="en-GB" dirty="0" smtClean="0"/>
              <a:t> </a:t>
            </a:r>
            <a:fld id="{5F4C8201-D8A8-417D-8A18-42E93E6C5D44}" type="slidenum">
              <a:rPr lang="en-GB" b="1" smtClean="0"/>
              <a:pPr/>
              <a:t>15</a:t>
            </a:fld>
            <a:endParaRPr lang="en-GB" b="1" dirty="0"/>
          </a:p>
        </p:txBody>
      </p:sp>
    </p:spTree>
    <p:extLst>
      <p:ext uri="{BB962C8B-B14F-4D97-AF65-F5344CB8AC3E}">
        <p14:creationId xmlns:p14="http://schemas.microsoft.com/office/powerpoint/2010/main" val="1487481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8994775" cy="837374"/>
          </a:xfrm>
        </p:spPr>
        <p:txBody>
          <a:bodyPr/>
          <a:lstStyle/>
          <a:p>
            <a:r>
              <a:rPr lang="en-GB" b="1" dirty="0" smtClean="0"/>
              <a:t>Disadvantaged Pupils - </a:t>
            </a:r>
            <a:r>
              <a:rPr lang="en-GB" sz="3200" b="1" dirty="0" smtClean="0"/>
              <a:t>DfE 2015</a:t>
            </a:r>
            <a:endParaRPr lang="en-GB" sz="3200" b="1" dirty="0"/>
          </a:p>
        </p:txBody>
      </p:sp>
      <p:sp>
        <p:nvSpPr>
          <p:cNvPr id="3" name="Content Placeholder 2"/>
          <p:cNvSpPr>
            <a:spLocks noGrp="1"/>
          </p:cNvSpPr>
          <p:nvPr>
            <p:ph idx="1"/>
          </p:nvPr>
        </p:nvSpPr>
        <p:spPr>
          <a:xfrm>
            <a:off x="838200" y="1490597"/>
            <a:ext cx="10515600" cy="4686366"/>
          </a:xfrm>
        </p:spPr>
        <p:txBody>
          <a:bodyPr>
            <a:normAutofit fontScale="92500" lnSpcReduction="10000"/>
          </a:bodyPr>
          <a:lstStyle/>
          <a:p>
            <a:pPr marL="0" indent="0">
              <a:buNone/>
              <a:defRPr/>
            </a:pPr>
            <a:r>
              <a:rPr lang="en-GB" altLang="en-US" dirty="0"/>
              <a:t>Successful schools: </a:t>
            </a:r>
          </a:p>
          <a:p>
            <a:pPr>
              <a:defRPr/>
            </a:pPr>
            <a:r>
              <a:rPr lang="en-GB" altLang="en-US" dirty="0"/>
              <a:t>promote an ethos of attainment for all pupils, rather than stereotyping disadvantaged pupils as a group with less potential to succeed</a:t>
            </a:r>
          </a:p>
          <a:p>
            <a:pPr>
              <a:defRPr/>
            </a:pPr>
            <a:r>
              <a:rPr lang="en-GB" altLang="en-US" dirty="0"/>
              <a:t>have an individualised approach to addressing barriers to learning and emotional support, at an early stage, rather than providing access to generic support and focusing on pupils nearing their end-of-key-stage assessments </a:t>
            </a:r>
          </a:p>
          <a:p>
            <a:pPr>
              <a:defRPr/>
            </a:pPr>
            <a:r>
              <a:rPr lang="en-GB" altLang="en-US" dirty="0"/>
              <a:t>focus on high quality teaching first rather than on bolt-on strategies and activities outside school hours</a:t>
            </a:r>
          </a:p>
          <a:p>
            <a:pPr>
              <a:defRPr/>
            </a:pPr>
            <a:r>
              <a:rPr lang="en-GB" altLang="en-US" dirty="0"/>
              <a:t>focus on outcomes for individual pupils rather than on providing strategies.</a:t>
            </a:r>
          </a:p>
          <a:p>
            <a:endParaRPr lang="en-GB" dirty="0"/>
          </a:p>
        </p:txBody>
      </p:sp>
      <p:sp>
        <p:nvSpPr>
          <p:cNvPr id="4" name="Footer Placeholder 3"/>
          <p:cNvSpPr>
            <a:spLocks noGrp="1"/>
          </p:cNvSpPr>
          <p:nvPr>
            <p:ph type="ftr" sz="quarter" idx="11"/>
          </p:nvPr>
        </p:nvSpPr>
        <p:spPr/>
        <p:txBody>
          <a:bodyPr/>
          <a:lstStyle/>
          <a:p>
            <a:r>
              <a:rPr lang="en-GB" dirty="0" smtClean="0"/>
              <a:t>EPH 140617</a:t>
            </a:r>
            <a:endParaRPr lang="en-GB" dirty="0"/>
          </a:p>
        </p:txBody>
      </p:sp>
      <p:sp>
        <p:nvSpPr>
          <p:cNvPr id="5" name="Slide Number Placeholder 4"/>
          <p:cNvSpPr>
            <a:spLocks noGrp="1"/>
          </p:cNvSpPr>
          <p:nvPr>
            <p:ph type="sldNum" sz="quarter" idx="12"/>
          </p:nvPr>
        </p:nvSpPr>
        <p:spPr/>
        <p:txBody>
          <a:bodyPr/>
          <a:lstStyle/>
          <a:p>
            <a:r>
              <a:rPr lang="en-GB" dirty="0" smtClean="0">
                <a:solidFill>
                  <a:schemeClr val="bg1"/>
                </a:solidFill>
              </a:rPr>
              <a:t>Slide</a:t>
            </a:r>
            <a:r>
              <a:rPr lang="en-GB" dirty="0" smtClean="0"/>
              <a:t> </a:t>
            </a:r>
            <a:fld id="{5F4C8201-D8A8-417D-8A18-42E93E6C5D44}" type="slidenum">
              <a:rPr lang="en-GB" b="1" smtClean="0"/>
              <a:pPr/>
              <a:t>16</a:t>
            </a:fld>
            <a:endParaRPr lang="en-GB" b="1" dirty="0"/>
          </a:p>
        </p:txBody>
      </p:sp>
    </p:spTree>
    <p:extLst>
      <p:ext uri="{BB962C8B-B14F-4D97-AF65-F5344CB8AC3E}">
        <p14:creationId xmlns:p14="http://schemas.microsoft.com/office/powerpoint/2010/main" val="963884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994775" cy="711507"/>
          </a:xfrm>
        </p:spPr>
        <p:txBody>
          <a:bodyPr/>
          <a:lstStyle/>
          <a:p>
            <a:r>
              <a:rPr lang="en-GB" b="1" dirty="0" smtClean="0"/>
              <a:t>Disadvantaged pupils DfE </a:t>
            </a:r>
            <a:r>
              <a:rPr lang="en-GB" sz="3200" b="1" dirty="0" smtClean="0"/>
              <a:t>Nov 2015 </a:t>
            </a:r>
            <a:endParaRPr lang="en-GB" sz="3200" b="1" dirty="0"/>
          </a:p>
        </p:txBody>
      </p:sp>
      <p:sp>
        <p:nvSpPr>
          <p:cNvPr id="3" name="Content Placeholder 2"/>
          <p:cNvSpPr>
            <a:spLocks noGrp="1"/>
          </p:cNvSpPr>
          <p:nvPr>
            <p:ph idx="1"/>
          </p:nvPr>
        </p:nvSpPr>
        <p:spPr>
          <a:xfrm>
            <a:off x="838200" y="1386348"/>
            <a:ext cx="10515600" cy="4790615"/>
          </a:xfrm>
        </p:spPr>
        <p:txBody>
          <a:bodyPr/>
          <a:lstStyle/>
          <a:p>
            <a:pPr marL="0" indent="0">
              <a:buNone/>
              <a:defRPr/>
            </a:pPr>
            <a:r>
              <a:rPr lang="en-GB" altLang="en-US" dirty="0"/>
              <a:t>Cont’d</a:t>
            </a:r>
          </a:p>
          <a:p>
            <a:pPr>
              <a:defRPr/>
            </a:pPr>
            <a:r>
              <a:rPr lang="en-GB" altLang="en-US" dirty="0"/>
              <a:t>deploy the best staff to support disadvantaged pupils; develop skills and roles of teachers and TAs rather than using additional staff who do not know the pupils well</a:t>
            </a:r>
          </a:p>
          <a:p>
            <a:pPr>
              <a:defRPr/>
            </a:pPr>
            <a:r>
              <a:rPr lang="en-GB" altLang="en-US" dirty="0"/>
              <a:t>make decisions based on data and respond to evidence, using frequent, rather than one-off assessment and decision points</a:t>
            </a:r>
          </a:p>
          <a:p>
            <a:pPr>
              <a:defRPr/>
            </a:pPr>
            <a:r>
              <a:rPr lang="en-GB" altLang="en-US" dirty="0"/>
              <a:t>have clear, responsive leadership: setting ever higher aspirations and devolving responsibility for raising attainment to all staff, rather than accepting low aspirations and variable performance.</a:t>
            </a:r>
          </a:p>
          <a:p>
            <a:endParaRPr lang="en-GB" dirty="0"/>
          </a:p>
        </p:txBody>
      </p:sp>
      <p:sp>
        <p:nvSpPr>
          <p:cNvPr id="4" name="Footer Placeholder 3"/>
          <p:cNvSpPr>
            <a:spLocks noGrp="1"/>
          </p:cNvSpPr>
          <p:nvPr>
            <p:ph type="ftr" sz="quarter" idx="11"/>
          </p:nvPr>
        </p:nvSpPr>
        <p:spPr/>
        <p:txBody>
          <a:bodyPr/>
          <a:lstStyle/>
          <a:p>
            <a:r>
              <a:rPr lang="en-GB" dirty="0" smtClean="0"/>
              <a:t>EPH 140617</a:t>
            </a:r>
            <a:endParaRPr lang="en-GB" dirty="0"/>
          </a:p>
        </p:txBody>
      </p:sp>
      <p:sp>
        <p:nvSpPr>
          <p:cNvPr id="5" name="Slide Number Placeholder 4"/>
          <p:cNvSpPr>
            <a:spLocks noGrp="1"/>
          </p:cNvSpPr>
          <p:nvPr>
            <p:ph type="sldNum" sz="quarter" idx="12"/>
          </p:nvPr>
        </p:nvSpPr>
        <p:spPr/>
        <p:txBody>
          <a:bodyPr/>
          <a:lstStyle/>
          <a:p>
            <a:r>
              <a:rPr lang="en-GB" dirty="0" smtClean="0">
                <a:solidFill>
                  <a:schemeClr val="bg1"/>
                </a:solidFill>
              </a:rPr>
              <a:t>Slide</a:t>
            </a:r>
            <a:r>
              <a:rPr lang="en-GB" dirty="0" smtClean="0"/>
              <a:t> </a:t>
            </a:r>
            <a:fld id="{5F4C8201-D8A8-417D-8A18-42E93E6C5D44}" type="slidenum">
              <a:rPr lang="en-GB" b="1" smtClean="0"/>
              <a:pPr/>
              <a:t>17</a:t>
            </a:fld>
            <a:endParaRPr lang="en-GB" b="1" dirty="0"/>
          </a:p>
        </p:txBody>
      </p:sp>
    </p:spTree>
    <p:extLst>
      <p:ext uri="{BB962C8B-B14F-4D97-AF65-F5344CB8AC3E}">
        <p14:creationId xmlns:p14="http://schemas.microsoft.com/office/powerpoint/2010/main" val="3790225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15"/>
          <p:cNvGrpSpPr>
            <a:grpSpLocks/>
          </p:cNvGrpSpPr>
          <p:nvPr/>
        </p:nvGrpSpPr>
        <p:grpSpPr bwMode="auto">
          <a:xfrm>
            <a:off x="1928813" y="1484313"/>
            <a:ext cx="8229600" cy="4976812"/>
            <a:chOff x="240" y="1248"/>
            <a:chExt cx="5232" cy="2832"/>
          </a:xfrm>
        </p:grpSpPr>
        <p:sp>
          <p:nvSpPr>
            <p:cNvPr id="33797" name="AutoShape 16"/>
            <p:cNvSpPr>
              <a:spLocks noChangeArrowheads="1"/>
            </p:cNvSpPr>
            <p:nvPr/>
          </p:nvSpPr>
          <p:spPr bwMode="auto">
            <a:xfrm>
              <a:off x="3360" y="1248"/>
              <a:ext cx="2112" cy="2832"/>
            </a:xfrm>
            <a:prstGeom prst="roundRect">
              <a:avLst>
                <a:gd name="adj" fmla="val 16667"/>
              </a:avLst>
            </a:prstGeom>
            <a:solidFill>
              <a:srgbClr val="DCF0F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spcAft>
                  <a:spcPct val="30000"/>
                </a:spcAft>
                <a:buClr>
                  <a:srgbClr val="1D9CAB"/>
                </a:buClr>
                <a:buSzPct val="140000"/>
                <a:buFont typeface="Wingdings" panose="05000000000000000000" pitchFamily="2" charset="2"/>
                <a:buChar char="§"/>
                <a:defRPr sz="2000">
                  <a:solidFill>
                    <a:schemeClr val="tx1"/>
                  </a:solidFill>
                  <a:latin typeface="Tahoma" panose="020B0604030504040204" pitchFamily="34" charset="0"/>
                </a:defRPr>
              </a:lvl1pPr>
              <a:lvl2pPr marL="742950" indent="-285750">
                <a:spcBef>
                  <a:spcPct val="20000"/>
                </a:spcBef>
                <a:buClr>
                  <a:srgbClr val="1D9CAB"/>
                </a:buClr>
                <a:buSzPct val="125000"/>
                <a:buFont typeface="Wingdings" panose="05000000000000000000" pitchFamily="2" charset="2"/>
                <a:buChar char="§"/>
                <a:defRPr sz="2000">
                  <a:solidFill>
                    <a:schemeClr val="tx1"/>
                  </a:solidFill>
                  <a:latin typeface="Tahoma" panose="020B0604030504040204" pitchFamily="34" charset="0"/>
                </a:defRPr>
              </a:lvl2pPr>
              <a:lvl3pPr marL="1143000" indent="-228600">
                <a:spcBef>
                  <a:spcPct val="20000"/>
                </a:spcBef>
                <a:buClr>
                  <a:srgbClr val="1D9CAB"/>
                </a:buClr>
                <a:buFont typeface="Wingdings" panose="05000000000000000000" pitchFamily="2" charset="2"/>
                <a:buChar char="§"/>
                <a:defRPr sz="2000">
                  <a:solidFill>
                    <a:schemeClr val="tx1"/>
                  </a:solidFill>
                  <a:latin typeface="Tahoma" panose="020B0604030504040204" pitchFamily="34" charset="0"/>
                </a:defRPr>
              </a:lvl3pPr>
              <a:lvl4pPr marL="1600200" indent="-228600">
                <a:spcBef>
                  <a:spcPct val="20000"/>
                </a:spcBef>
                <a:buClr>
                  <a:srgbClr val="1D9CAB"/>
                </a:buClr>
                <a:buFont typeface="Wingdings" panose="05000000000000000000" pitchFamily="2" charset="2"/>
                <a:buChar char="§"/>
                <a:defRPr>
                  <a:solidFill>
                    <a:schemeClr val="tx1"/>
                  </a:solidFill>
                  <a:latin typeface="Tahoma" panose="020B0604030504040204" pitchFamily="34" charset="0"/>
                </a:defRPr>
              </a:lvl4pPr>
              <a:lvl5pPr marL="2057400" indent="-228600">
                <a:spcBef>
                  <a:spcPct val="20000"/>
                </a:spcBef>
                <a:buClr>
                  <a:srgbClr val="1D9CAB"/>
                </a:buClr>
                <a:buFont typeface="Wingdings" panose="05000000000000000000" pitchFamily="2" charset="2"/>
                <a:buChar char="§"/>
                <a:defRPr>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9pPr>
            </a:lstStyle>
            <a:p>
              <a:pPr algn="ctr">
                <a:spcBef>
                  <a:spcPct val="0"/>
                </a:spcBef>
                <a:spcAft>
                  <a:spcPct val="0"/>
                </a:spcAft>
                <a:buClrTx/>
                <a:buSzTx/>
                <a:buFontTx/>
                <a:buNone/>
              </a:pPr>
              <a:r>
                <a:rPr lang="en-US" altLang="en-US" sz="2400" dirty="0">
                  <a:solidFill>
                    <a:srgbClr val="2092B6"/>
                  </a:solidFill>
                  <a:latin typeface="Times" panose="02020603050405020304" pitchFamily="18" charset="0"/>
                </a:rPr>
                <a:t> </a:t>
              </a:r>
            </a:p>
          </p:txBody>
        </p:sp>
        <p:sp>
          <p:nvSpPr>
            <p:cNvPr id="33798" name="Rectangle 17"/>
            <p:cNvSpPr>
              <a:spLocks noChangeArrowheads="1"/>
            </p:cNvSpPr>
            <p:nvPr/>
          </p:nvSpPr>
          <p:spPr bwMode="auto">
            <a:xfrm>
              <a:off x="240" y="1248"/>
              <a:ext cx="3696" cy="2832"/>
            </a:xfrm>
            <a:prstGeom prst="rect">
              <a:avLst/>
            </a:prstGeom>
            <a:solidFill>
              <a:srgbClr val="DCF0F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spcAft>
                  <a:spcPct val="30000"/>
                </a:spcAft>
                <a:buClr>
                  <a:srgbClr val="1D9CAB"/>
                </a:buClr>
                <a:buSzPct val="140000"/>
                <a:buFont typeface="Wingdings" panose="05000000000000000000" pitchFamily="2" charset="2"/>
                <a:buChar char="§"/>
                <a:defRPr sz="2000">
                  <a:solidFill>
                    <a:schemeClr val="tx1"/>
                  </a:solidFill>
                  <a:latin typeface="Tahoma" panose="020B0604030504040204" pitchFamily="34" charset="0"/>
                </a:defRPr>
              </a:lvl1pPr>
              <a:lvl2pPr marL="742950" indent="-285750">
                <a:spcBef>
                  <a:spcPct val="20000"/>
                </a:spcBef>
                <a:buClr>
                  <a:srgbClr val="1D9CAB"/>
                </a:buClr>
                <a:buSzPct val="125000"/>
                <a:buFont typeface="Wingdings" panose="05000000000000000000" pitchFamily="2" charset="2"/>
                <a:buChar char="§"/>
                <a:defRPr sz="2000">
                  <a:solidFill>
                    <a:schemeClr val="tx1"/>
                  </a:solidFill>
                  <a:latin typeface="Tahoma" panose="020B0604030504040204" pitchFamily="34" charset="0"/>
                </a:defRPr>
              </a:lvl2pPr>
              <a:lvl3pPr marL="1143000" indent="-228600">
                <a:spcBef>
                  <a:spcPct val="20000"/>
                </a:spcBef>
                <a:buClr>
                  <a:srgbClr val="1D9CAB"/>
                </a:buClr>
                <a:buFont typeface="Wingdings" panose="05000000000000000000" pitchFamily="2" charset="2"/>
                <a:buChar char="§"/>
                <a:defRPr sz="2000">
                  <a:solidFill>
                    <a:schemeClr val="tx1"/>
                  </a:solidFill>
                  <a:latin typeface="Tahoma" panose="020B0604030504040204" pitchFamily="34" charset="0"/>
                </a:defRPr>
              </a:lvl3pPr>
              <a:lvl4pPr marL="1600200" indent="-228600">
                <a:spcBef>
                  <a:spcPct val="20000"/>
                </a:spcBef>
                <a:buClr>
                  <a:srgbClr val="1D9CAB"/>
                </a:buClr>
                <a:buFont typeface="Wingdings" panose="05000000000000000000" pitchFamily="2" charset="2"/>
                <a:buChar char="§"/>
                <a:defRPr>
                  <a:solidFill>
                    <a:schemeClr val="tx1"/>
                  </a:solidFill>
                  <a:latin typeface="Tahoma" panose="020B0604030504040204" pitchFamily="34" charset="0"/>
                </a:defRPr>
              </a:lvl4pPr>
              <a:lvl5pPr marL="2057400" indent="-228600">
                <a:spcBef>
                  <a:spcPct val="20000"/>
                </a:spcBef>
                <a:buClr>
                  <a:srgbClr val="1D9CAB"/>
                </a:buClr>
                <a:buFont typeface="Wingdings" panose="05000000000000000000" pitchFamily="2" charset="2"/>
                <a:buChar char="§"/>
                <a:defRPr>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9pPr>
            </a:lstStyle>
            <a:p>
              <a:pPr>
                <a:spcAft>
                  <a:spcPct val="0"/>
                </a:spcAft>
                <a:buClr>
                  <a:srgbClr val="7AC6E8"/>
                </a:buClr>
                <a:buSzTx/>
                <a:buFont typeface="Wingdings" panose="05000000000000000000" pitchFamily="2" charset="2"/>
                <a:buChar char="n"/>
              </a:pPr>
              <a:endParaRPr lang="en-GB" altLang="en-US" sz="1900" dirty="0">
                <a:solidFill>
                  <a:srgbClr val="000000"/>
                </a:solidFill>
              </a:endParaRPr>
            </a:p>
          </p:txBody>
        </p:sp>
      </p:grpSp>
      <p:sp>
        <p:nvSpPr>
          <p:cNvPr id="33795" name="Rectangle 13"/>
          <p:cNvSpPr>
            <a:spLocks noGrp="1" noChangeArrowheads="1"/>
          </p:cNvSpPr>
          <p:nvPr>
            <p:ph type="title"/>
          </p:nvPr>
        </p:nvSpPr>
        <p:spPr>
          <a:xfrm>
            <a:off x="1928814" y="188913"/>
            <a:ext cx="8429625" cy="1143000"/>
          </a:xfrm>
        </p:spPr>
        <p:txBody>
          <a:bodyPr/>
          <a:lstStyle/>
          <a:p>
            <a:pPr eaLnBrk="1" hangingPunct="1"/>
            <a:r>
              <a:rPr lang="en-US" altLang="en-US" b="1" dirty="0" smtClean="0"/>
              <a:t>Aspirations - key messages</a:t>
            </a:r>
          </a:p>
        </p:txBody>
      </p:sp>
      <p:sp>
        <p:nvSpPr>
          <p:cNvPr id="25604" name="Content Placeholder 1"/>
          <p:cNvSpPr>
            <a:spLocks noGrp="1"/>
          </p:cNvSpPr>
          <p:nvPr>
            <p:ph idx="1"/>
          </p:nvPr>
        </p:nvSpPr>
        <p:spPr>
          <a:xfrm>
            <a:off x="1928813" y="1516063"/>
            <a:ext cx="8229600" cy="4945062"/>
          </a:xfrm>
        </p:spPr>
        <p:txBody>
          <a:bodyPr>
            <a:normAutofit/>
          </a:bodyPr>
          <a:lstStyle/>
          <a:p>
            <a:pPr>
              <a:defRPr/>
            </a:pPr>
            <a:r>
              <a:rPr lang="en-GB" dirty="0"/>
              <a:t>Some caution is required when considering aspirations. There is very little evidence available to suggest that interventions designed to raise aspirations are likely to be effective in narrowing educational attainment gaps.</a:t>
            </a:r>
          </a:p>
          <a:p>
            <a:pPr>
              <a:defRPr/>
            </a:pPr>
            <a:r>
              <a:rPr lang="en-GB" dirty="0"/>
              <a:t>The problem is not necessarily one of low aspirations but of the absence of opportunities and conditions for the aspirations of students from low income families to be realised. </a:t>
            </a:r>
          </a:p>
          <a:p>
            <a:pPr marL="0" indent="0">
              <a:buNone/>
              <a:defRPr/>
            </a:pPr>
            <a:endParaRPr lang="en-GB" sz="2400" dirty="0"/>
          </a:p>
          <a:p>
            <a:pPr>
              <a:defRPr/>
            </a:pPr>
            <a:endParaRPr lang="en-GB" altLang="en-US" sz="2400" dirty="0"/>
          </a:p>
        </p:txBody>
      </p:sp>
      <p:sp>
        <p:nvSpPr>
          <p:cNvPr id="2" name="Footer Placeholder 1"/>
          <p:cNvSpPr>
            <a:spLocks noGrp="1"/>
          </p:cNvSpPr>
          <p:nvPr>
            <p:ph type="ftr" sz="quarter" idx="11"/>
          </p:nvPr>
        </p:nvSpPr>
        <p:spPr/>
        <p:txBody>
          <a:bodyPr/>
          <a:lstStyle/>
          <a:p>
            <a:r>
              <a:rPr lang="en-GB" dirty="0" smtClean="0"/>
              <a:t>EPH 140617</a:t>
            </a:r>
            <a:endParaRPr lang="en-GB" dirty="0"/>
          </a:p>
        </p:txBody>
      </p:sp>
      <p:sp>
        <p:nvSpPr>
          <p:cNvPr id="3" name="Slide Number Placeholder 2"/>
          <p:cNvSpPr>
            <a:spLocks noGrp="1"/>
          </p:cNvSpPr>
          <p:nvPr>
            <p:ph type="sldNum" sz="quarter" idx="12"/>
          </p:nvPr>
        </p:nvSpPr>
        <p:spPr/>
        <p:txBody>
          <a:bodyPr/>
          <a:lstStyle/>
          <a:p>
            <a:r>
              <a:rPr lang="en-GB" dirty="0" smtClean="0">
                <a:solidFill>
                  <a:schemeClr val="bg1"/>
                </a:solidFill>
              </a:rPr>
              <a:t>Slide</a:t>
            </a:r>
            <a:r>
              <a:rPr lang="en-GB" dirty="0" smtClean="0"/>
              <a:t> </a:t>
            </a:r>
            <a:fld id="{5F4C8201-D8A8-417D-8A18-42E93E6C5D44}" type="slidenum">
              <a:rPr lang="en-GB" b="1" smtClean="0"/>
              <a:pPr/>
              <a:t>18</a:t>
            </a:fld>
            <a:endParaRPr lang="en-GB" b="1" dirty="0"/>
          </a:p>
        </p:txBody>
      </p:sp>
    </p:spTree>
    <p:extLst>
      <p:ext uri="{BB962C8B-B14F-4D97-AF65-F5344CB8AC3E}">
        <p14:creationId xmlns:p14="http://schemas.microsoft.com/office/powerpoint/2010/main" val="38198094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Group 15"/>
          <p:cNvGrpSpPr>
            <a:grpSpLocks/>
          </p:cNvGrpSpPr>
          <p:nvPr/>
        </p:nvGrpSpPr>
        <p:grpSpPr bwMode="auto">
          <a:xfrm>
            <a:off x="1928813" y="1484313"/>
            <a:ext cx="8229600" cy="4976812"/>
            <a:chOff x="240" y="1248"/>
            <a:chExt cx="5232" cy="2832"/>
          </a:xfrm>
        </p:grpSpPr>
        <p:sp>
          <p:nvSpPr>
            <p:cNvPr id="35845" name="AutoShape 16"/>
            <p:cNvSpPr>
              <a:spLocks noChangeArrowheads="1"/>
            </p:cNvSpPr>
            <p:nvPr/>
          </p:nvSpPr>
          <p:spPr bwMode="auto">
            <a:xfrm>
              <a:off x="3360" y="1248"/>
              <a:ext cx="2112" cy="2832"/>
            </a:xfrm>
            <a:prstGeom prst="roundRect">
              <a:avLst>
                <a:gd name="adj" fmla="val 16667"/>
              </a:avLst>
            </a:prstGeom>
            <a:solidFill>
              <a:srgbClr val="DCF0F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spcAft>
                  <a:spcPct val="30000"/>
                </a:spcAft>
                <a:buClr>
                  <a:srgbClr val="1D9CAB"/>
                </a:buClr>
                <a:buSzPct val="140000"/>
                <a:buFont typeface="Wingdings" panose="05000000000000000000" pitchFamily="2" charset="2"/>
                <a:buChar char="§"/>
                <a:defRPr sz="2000">
                  <a:solidFill>
                    <a:schemeClr val="tx1"/>
                  </a:solidFill>
                  <a:latin typeface="Tahoma" panose="020B0604030504040204" pitchFamily="34" charset="0"/>
                </a:defRPr>
              </a:lvl1pPr>
              <a:lvl2pPr marL="742950" indent="-285750">
                <a:spcBef>
                  <a:spcPct val="20000"/>
                </a:spcBef>
                <a:buClr>
                  <a:srgbClr val="1D9CAB"/>
                </a:buClr>
                <a:buSzPct val="125000"/>
                <a:buFont typeface="Wingdings" panose="05000000000000000000" pitchFamily="2" charset="2"/>
                <a:buChar char="§"/>
                <a:defRPr sz="2000">
                  <a:solidFill>
                    <a:schemeClr val="tx1"/>
                  </a:solidFill>
                  <a:latin typeface="Tahoma" panose="020B0604030504040204" pitchFamily="34" charset="0"/>
                </a:defRPr>
              </a:lvl2pPr>
              <a:lvl3pPr marL="1143000" indent="-228600">
                <a:spcBef>
                  <a:spcPct val="20000"/>
                </a:spcBef>
                <a:buClr>
                  <a:srgbClr val="1D9CAB"/>
                </a:buClr>
                <a:buFont typeface="Wingdings" panose="05000000000000000000" pitchFamily="2" charset="2"/>
                <a:buChar char="§"/>
                <a:defRPr sz="2000">
                  <a:solidFill>
                    <a:schemeClr val="tx1"/>
                  </a:solidFill>
                  <a:latin typeface="Tahoma" panose="020B0604030504040204" pitchFamily="34" charset="0"/>
                </a:defRPr>
              </a:lvl3pPr>
              <a:lvl4pPr marL="1600200" indent="-228600">
                <a:spcBef>
                  <a:spcPct val="20000"/>
                </a:spcBef>
                <a:buClr>
                  <a:srgbClr val="1D9CAB"/>
                </a:buClr>
                <a:buFont typeface="Wingdings" panose="05000000000000000000" pitchFamily="2" charset="2"/>
                <a:buChar char="§"/>
                <a:defRPr>
                  <a:solidFill>
                    <a:schemeClr val="tx1"/>
                  </a:solidFill>
                  <a:latin typeface="Tahoma" panose="020B0604030504040204" pitchFamily="34" charset="0"/>
                </a:defRPr>
              </a:lvl4pPr>
              <a:lvl5pPr marL="2057400" indent="-228600">
                <a:spcBef>
                  <a:spcPct val="20000"/>
                </a:spcBef>
                <a:buClr>
                  <a:srgbClr val="1D9CAB"/>
                </a:buClr>
                <a:buFont typeface="Wingdings" panose="05000000000000000000" pitchFamily="2" charset="2"/>
                <a:buChar char="§"/>
                <a:defRPr>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9pPr>
            </a:lstStyle>
            <a:p>
              <a:pPr algn="ctr">
                <a:spcBef>
                  <a:spcPct val="0"/>
                </a:spcBef>
                <a:spcAft>
                  <a:spcPct val="0"/>
                </a:spcAft>
                <a:buClrTx/>
                <a:buSzTx/>
                <a:buFontTx/>
                <a:buNone/>
              </a:pPr>
              <a:r>
                <a:rPr lang="en-US" altLang="en-US" sz="2400" dirty="0">
                  <a:solidFill>
                    <a:srgbClr val="2092B6"/>
                  </a:solidFill>
                  <a:latin typeface="Times" panose="02020603050405020304" pitchFamily="18" charset="0"/>
                </a:rPr>
                <a:t> </a:t>
              </a:r>
            </a:p>
          </p:txBody>
        </p:sp>
        <p:sp>
          <p:nvSpPr>
            <p:cNvPr id="35846" name="Rectangle 17"/>
            <p:cNvSpPr>
              <a:spLocks noChangeArrowheads="1"/>
            </p:cNvSpPr>
            <p:nvPr/>
          </p:nvSpPr>
          <p:spPr bwMode="auto">
            <a:xfrm>
              <a:off x="240" y="1248"/>
              <a:ext cx="3696" cy="2832"/>
            </a:xfrm>
            <a:prstGeom prst="rect">
              <a:avLst/>
            </a:prstGeom>
            <a:solidFill>
              <a:srgbClr val="DCF0F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spcAft>
                  <a:spcPct val="30000"/>
                </a:spcAft>
                <a:buClr>
                  <a:srgbClr val="1D9CAB"/>
                </a:buClr>
                <a:buSzPct val="140000"/>
                <a:buFont typeface="Wingdings" panose="05000000000000000000" pitchFamily="2" charset="2"/>
                <a:buChar char="§"/>
                <a:defRPr sz="2000">
                  <a:solidFill>
                    <a:schemeClr val="tx1"/>
                  </a:solidFill>
                  <a:latin typeface="Tahoma" panose="020B0604030504040204" pitchFamily="34" charset="0"/>
                </a:defRPr>
              </a:lvl1pPr>
              <a:lvl2pPr marL="742950" indent="-285750">
                <a:spcBef>
                  <a:spcPct val="20000"/>
                </a:spcBef>
                <a:buClr>
                  <a:srgbClr val="1D9CAB"/>
                </a:buClr>
                <a:buSzPct val="125000"/>
                <a:buFont typeface="Wingdings" panose="05000000000000000000" pitchFamily="2" charset="2"/>
                <a:buChar char="§"/>
                <a:defRPr sz="2000">
                  <a:solidFill>
                    <a:schemeClr val="tx1"/>
                  </a:solidFill>
                  <a:latin typeface="Tahoma" panose="020B0604030504040204" pitchFamily="34" charset="0"/>
                </a:defRPr>
              </a:lvl2pPr>
              <a:lvl3pPr marL="1143000" indent="-228600">
                <a:spcBef>
                  <a:spcPct val="20000"/>
                </a:spcBef>
                <a:buClr>
                  <a:srgbClr val="1D9CAB"/>
                </a:buClr>
                <a:buFont typeface="Wingdings" panose="05000000000000000000" pitchFamily="2" charset="2"/>
                <a:buChar char="§"/>
                <a:defRPr sz="2000">
                  <a:solidFill>
                    <a:schemeClr val="tx1"/>
                  </a:solidFill>
                  <a:latin typeface="Tahoma" panose="020B0604030504040204" pitchFamily="34" charset="0"/>
                </a:defRPr>
              </a:lvl3pPr>
              <a:lvl4pPr marL="1600200" indent="-228600">
                <a:spcBef>
                  <a:spcPct val="20000"/>
                </a:spcBef>
                <a:buClr>
                  <a:srgbClr val="1D9CAB"/>
                </a:buClr>
                <a:buFont typeface="Wingdings" panose="05000000000000000000" pitchFamily="2" charset="2"/>
                <a:buChar char="§"/>
                <a:defRPr>
                  <a:solidFill>
                    <a:schemeClr val="tx1"/>
                  </a:solidFill>
                  <a:latin typeface="Tahoma" panose="020B0604030504040204" pitchFamily="34" charset="0"/>
                </a:defRPr>
              </a:lvl4pPr>
              <a:lvl5pPr marL="2057400" indent="-228600">
                <a:spcBef>
                  <a:spcPct val="20000"/>
                </a:spcBef>
                <a:buClr>
                  <a:srgbClr val="1D9CAB"/>
                </a:buClr>
                <a:buFont typeface="Wingdings" panose="05000000000000000000" pitchFamily="2" charset="2"/>
                <a:buChar char="§"/>
                <a:defRPr>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9pPr>
            </a:lstStyle>
            <a:p>
              <a:pPr>
                <a:spcAft>
                  <a:spcPct val="0"/>
                </a:spcAft>
                <a:buClr>
                  <a:srgbClr val="7AC6E8"/>
                </a:buClr>
                <a:buSzTx/>
                <a:buFont typeface="Wingdings" panose="05000000000000000000" pitchFamily="2" charset="2"/>
                <a:buChar char="n"/>
              </a:pPr>
              <a:endParaRPr lang="en-GB" altLang="en-US" sz="1900" dirty="0">
                <a:solidFill>
                  <a:srgbClr val="000000"/>
                </a:solidFill>
              </a:endParaRPr>
            </a:p>
          </p:txBody>
        </p:sp>
      </p:grpSp>
      <p:sp>
        <p:nvSpPr>
          <p:cNvPr id="35843" name="Rectangle 13"/>
          <p:cNvSpPr>
            <a:spLocks noGrp="1" noChangeArrowheads="1"/>
          </p:cNvSpPr>
          <p:nvPr>
            <p:ph type="title"/>
          </p:nvPr>
        </p:nvSpPr>
        <p:spPr>
          <a:xfrm>
            <a:off x="1928814" y="188913"/>
            <a:ext cx="8429625" cy="1143000"/>
          </a:xfrm>
        </p:spPr>
        <p:txBody>
          <a:bodyPr/>
          <a:lstStyle/>
          <a:p>
            <a:pPr eaLnBrk="1" hangingPunct="1"/>
            <a:r>
              <a:rPr lang="en-US" altLang="en-US" b="1" dirty="0" smtClean="0"/>
              <a:t>Aspirations - key messages</a:t>
            </a:r>
          </a:p>
        </p:txBody>
      </p:sp>
      <p:sp>
        <p:nvSpPr>
          <p:cNvPr id="25604" name="Content Placeholder 1"/>
          <p:cNvSpPr>
            <a:spLocks noGrp="1"/>
          </p:cNvSpPr>
          <p:nvPr>
            <p:ph idx="1"/>
          </p:nvPr>
        </p:nvSpPr>
        <p:spPr>
          <a:xfrm>
            <a:off x="1931989" y="1516063"/>
            <a:ext cx="8226425" cy="4945062"/>
          </a:xfrm>
        </p:spPr>
        <p:txBody>
          <a:bodyPr/>
          <a:lstStyle/>
          <a:p>
            <a:pPr>
              <a:defRPr/>
            </a:pPr>
            <a:endParaRPr lang="en-GB" sz="2400" dirty="0">
              <a:solidFill>
                <a:srgbClr val="FF0000"/>
              </a:solidFill>
            </a:endParaRPr>
          </a:p>
          <a:p>
            <a:pPr>
              <a:defRPr/>
            </a:pPr>
            <a:r>
              <a:rPr lang="en-GB" sz="2400" dirty="0"/>
              <a:t>The implication for teachers (and parents) is that they have a role in ensuring that young people know not only the ‘what’ of their aspirations but also the ‘how’ for getting there. </a:t>
            </a:r>
          </a:p>
          <a:p>
            <a:pPr>
              <a:defRPr/>
            </a:pPr>
            <a:r>
              <a:rPr lang="en-GB" sz="2400" dirty="0"/>
              <a:t>Careers guidance and support has an important role to shape this. There is a need to connect long-term goals with the decisions and actions taken by young people in the immediate future, to increase awareness of the importance of examinations to progression and the importance of study behaviours in determining exam performance.</a:t>
            </a:r>
          </a:p>
          <a:p>
            <a:pPr>
              <a:defRPr/>
            </a:pPr>
            <a:endParaRPr lang="en-GB" sz="2400" dirty="0"/>
          </a:p>
          <a:p>
            <a:pPr>
              <a:defRPr/>
            </a:pPr>
            <a:endParaRPr lang="en-GB" sz="2400" dirty="0"/>
          </a:p>
          <a:p>
            <a:pPr marL="0" indent="0">
              <a:buNone/>
              <a:defRPr/>
            </a:pPr>
            <a:endParaRPr lang="en-GB" sz="2400" dirty="0"/>
          </a:p>
          <a:p>
            <a:pPr>
              <a:defRPr/>
            </a:pPr>
            <a:endParaRPr lang="en-GB" altLang="en-US" sz="2400" dirty="0"/>
          </a:p>
        </p:txBody>
      </p:sp>
      <p:sp>
        <p:nvSpPr>
          <p:cNvPr id="2" name="Footer Placeholder 1"/>
          <p:cNvSpPr>
            <a:spLocks noGrp="1"/>
          </p:cNvSpPr>
          <p:nvPr>
            <p:ph type="ftr" sz="quarter" idx="11"/>
          </p:nvPr>
        </p:nvSpPr>
        <p:spPr/>
        <p:txBody>
          <a:bodyPr/>
          <a:lstStyle/>
          <a:p>
            <a:r>
              <a:rPr lang="en-GB" dirty="0" smtClean="0"/>
              <a:t>EPH 140617</a:t>
            </a:r>
            <a:endParaRPr lang="en-GB" dirty="0"/>
          </a:p>
        </p:txBody>
      </p:sp>
      <p:sp>
        <p:nvSpPr>
          <p:cNvPr id="3" name="Slide Number Placeholder 2"/>
          <p:cNvSpPr>
            <a:spLocks noGrp="1"/>
          </p:cNvSpPr>
          <p:nvPr>
            <p:ph type="sldNum" sz="quarter" idx="12"/>
          </p:nvPr>
        </p:nvSpPr>
        <p:spPr/>
        <p:txBody>
          <a:bodyPr/>
          <a:lstStyle/>
          <a:p>
            <a:r>
              <a:rPr lang="en-GB" dirty="0" smtClean="0">
                <a:solidFill>
                  <a:schemeClr val="bg1"/>
                </a:solidFill>
              </a:rPr>
              <a:t>Slide</a:t>
            </a:r>
            <a:r>
              <a:rPr lang="en-GB" dirty="0" smtClean="0"/>
              <a:t> </a:t>
            </a:r>
            <a:fld id="{5F4C8201-D8A8-417D-8A18-42E93E6C5D44}" type="slidenum">
              <a:rPr lang="en-GB" b="1" smtClean="0"/>
              <a:pPr/>
              <a:t>19</a:t>
            </a:fld>
            <a:endParaRPr lang="en-GB" b="1" dirty="0"/>
          </a:p>
        </p:txBody>
      </p:sp>
    </p:spTree>
    <p:extLst>
      <p:ext uri="{BB962C8B-B14F-4D97-AF65-F5344CB8AC3E}">
        <p14:creationId xmlns:p14="http://schemas.microsoft.com/office/powerpoint/2010/main" val="2335816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b="1" dirty="0" smtClean="0"/>
              <a:t>East of England priorities 2016/17</a:t>
            </a:r>
            <a:endParaRPr lang="en-GB" b="1" dirty="0"/>
          </a:p>
        </p:txBody>
      </p:sp>
      <p:sp>
        <p:nvSpPr>
          <p:cNvPr id="7" name="Content Placeholder 6"/>
          <p:cNvSpPr>
            <a:spLocks noGrp="1"/>
          </p:cNvSpPr>
          <p:nvPr>
            <p:ph idx="1"/>
          </p:nvPr>
        </p:nvSpPr>
        <p:spPr>
          <a:xfrm>
            <a:off x="506627" y="1504335"/>
            <a:ext cx="10847173" cy="4672628"/>
          </a:xfrm>
        </p:spPr>
        <p:txBody>
          <a:bodyPr>
            <a:normAutofit/>
          </a:bodyPr>
          <a:lstStyle/>
          <a:p>
            <a:pPr marL="0" indent="0">
              <a:buNone/>
            </a:pPr>
            <a:r>
              <a:rPr lang="en-GB" sz="3600" b="1" dirty="0" smtClean="0"/>
              <a:t>Deliver</a:t>
            </a:r>
            <a:r>
              <a:rPr lang="en-GB" sz="3600" dirty="0" smtClean="0"/>
              <a:t> </a:t>
            </a:r>
            <a:r>
              <a:rPr lang="en-GB" sz="3200" dirty="0" smtClean="0"/>
              <a:t>high quality inspection. </a:t>
            </a:r>
          </a:p>
          <a:p>
            <a:pPr marL="0" indent="0">
              <a:buNone/>
            </a:pPr>
            <a:r>
              <a:rPr lang="en-GB" sz="3600" b="1" dirty="0" smtClean="0"/>
              <a:t>Focus </a:t>
            </a:r>
            <a:r>
              <a:rPr lang="en-GB" sz="3200" dirty="0" smtClean="0"/>
              <a:t>our work to maximise its impact: </a:t>
            </a:r>
          </a:p>
          <a:p>
            <a:pPr lvl="1"/>
            <a:r>
              <a:rPr lang="en-GB" sz="3200" dirty="0"/>
              <a:t>d</a:t>
            </a:r>
            <a:r>
              <a:rPr lang="en-GB" sz="3200" dirty="0" smtClean="0"/>
              <a:t>isadvantaged children and young people, including looked after children and care leavers</a:t>
            </a:r>
          </a:p>
          <a:p>
            <a:pPr lvl="1"/>
            <a:r>
              <a:rPr lang="en-GB" sz="3200" dirty="0"/>
              <a:t>p</a:t>
            </a:r>
            <a:r>
              <a:rPr lang="en-GB" sz="3200" dirty="0" smtClean="0"/>
              <a:t>upils who have SEN/D</a:t>
            </a:r>
          </a:p>
          <a:p>
            <a:pPr lvl="1"/>
            <a:r>
              <a:rPr lang="en-GB" sz="3200" dirty="0" smtClean="0"/>
              <a:t>safeguarding.</a:t>
            </a:r>
          </a:p>
          <a:p>
            <a:pPr marL="0" indent="0">
              <a:buNone/>
            </a:pPr>
            <a:r>
              <a:rPr lang="en-GB" sz="3600" dirty="0" smtClean="0"/>
              <a:t> </a:t>
            </a:r>
            <a:r>
              <a:rPr lang="en-GB" sz="3600" b="1" dirty="0" smtClean="0"/>
              <a:t>Engage </a:t>
            </a:r>
            <a:r>
              <a:rPr lang="en-GB" sz="3200" dirty="0" smtClean="0"/>
              <a:t>effectively with those we inspect – improve 	understanding of how we carry out our work and 	what we expect of those we inspect.        </a:t>
            </a:r>
          </a:p>
          <a:p>
            <a:pPr marL="0" indent="0">
              <a:buNone/>
            </a:pPr>
            <a:endParaRPr lang="en-GB" sz="3600" dirty="0" smtClean="0"/>
          </a:p>
          <a:p>
            <a:pPr lvl="1"/>
            <a:endParaRPr lang="en-GB" sz="3200" dirty="0"/>
          </a:p>
          <a:p>
            <a:pPr lvl="1"/>
            <a:endParaRPr lang="en-GB" dirty="0" smtClean="0"/>
          </a:p>
          <a:p>
            <a:pPr lvl="1"/>
            <a:endParaRPr lang="en-GB" dirty="0"/>
          </a:p>
        </p:txBody>
      </p:sp>
      <p:sp>
        <p:nvSpPr>
          <p:cNvPr id="4" name="Footer Placeholder 3"/>
          <p:cNvSpPr>
            <a:spLocks noGrp="1"/>
          </p:cNvSpPr>
          <p:nvPr>
            <p:ph type="ftr" sz="quarter" idx="11"/>
          </p:nvPr>
        </p:nvSpPr>
        <p:spPr/>
        <p:txBody>
          <a:bodyPr/>
          <a:lstStyle/>
          <a:p>
            <a:r>
              <a:rPr lang="en-GB" dirty="0" smtClean="0"/>
              <a:t>EPH 140617</a:t>
            </a:r>
            <a:endParaRPr lang="en-GB" dirty="0"/>
          </a:p>
        </p:txBody>
      </p:sp>
      <p:sp>
        <p:nvSpPr>
          <p:cNvPr id="5" name="Slide Number Placeholder 4"/>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2</a:t>
            </a:fld>
            <a:endParaRPr lang="en-GB" b="1" dirty="0"/>
          </a:p>
        </p:txBody>
      </p:sp>
    </p:spTree>
    <p:extLst>
      <p:ext uri="{BB962C8B-B14F-4D97-AF65-F5344CB8AC3E}">
        <p14:creationId xmlns:p14="http://schemas.microsoft.com/office/powerpoint/2010/main" val="19349514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Discussion and questions</a:t>
            </a:r>
            <a:endParaRPr lang="en-GB" b="1"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nvPr>
        </p:nvSpPr>
        <p:spPr/>
        <p:txBody>
          <a:bodyPr/>
          <a:lstStyle/>
          <a:p>
            <a:r>
              <a:rPr lang="en-GB" dirty="0" smtClean="0"/>
              <a:t>EPH 140617</a:t>
            </a:r>
            <a:endParaRPr lang="en-GB" dirty="0"/>
          </a:p>
        </p:txBody>
      </p:sp>
      <p:sp>
        <p:nvSpPr>
          <p:cNvPr id="5" name="Slide Number Placeholder 4"/>
          <p:cNvSpPr>
            <a:spLocks noGrp="1"/>
          </p:cNvSpPr>
          <p:nvPr>
            <p:ph type="sldNum" sz="quarter" idx="12"/>
          </p:nvPr>
        </p:nvSpPr>
        <p:spPr/>
        <p:txBody>
          <a:bodyPr/>
          <a:lstStyle/>
          <a:p>
            <a:r>
              <a:rPr lang="en-GB" dirty="0" smtClean="0">
                <a:solidFill>
                  <a:schemeClr val="bg1"/>
                </a:solidFill>
              </a:rPr>
              <a:t>Slide</a:t>
            </a:r>
            <a:r>
              <a:rPr lang="en-GB" dirty="0" smtClean="0"/>
              <a:t> </a:t>
            </a:r>
            <a:fld id="{5F4C8201-D8A8-417D-8A18-42E93E6C5D44}" type="slidenum">
              <a:rPr lang="en-GB" b="1" smtClean="0"/>
              <a:pPr/>
              <a:t>20</a:t>
            </a:fld>
            <a:endParaRPr lang="en-GB" b="1" dirty="0"/>
          </a:p>
        </p:txBody>
      </p:sp>
    </p:spTree>
    <p:extLst>
      <p:ext uri="{BB962C8B-B14F-4D97-AF65-F5344CB8AC3E}">
        <p14:creationId xmlns:p14="http://schemas.microsoft.com/office/powerpoint/2010/main" val="1849746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GB" altLang="en-US" dirty="0" smtClean="0"/>
              <a:t>Disadvantaged Pupils </a:t>
            </a:r>
          </a:p>
        </p:txBody>
      </p:sp>
      <p:sp>
        <p:nvSpPr>
          <p:cNvPr id="3" name="Content Placeholder 2"/>
          <p:cNvSpPr>
            <a:spLocks noGrp="1"/>
          </p:cNvSpPr>
          <p:nvPr>
            <p:ph idx="1"/>
          </p:nvPr>
        </p:nvSpPr>
        <p:spPr>
          <a:xfrm>
            <a:off x="506627" y="1519881"/>
            <a:ext cx="9689886" cy="4520557"/>
          </a:xfrm>
        </p:spPr>
        <p:txBody>
          <a:bodyPr>
            <a:normAutofit lnSpcReduction="10000"/>
          </a:bodyPr>
          <a:lstStyle/>
          <a:p>
            <a:pPr marL="0" indent="0">
              <a:buNone/>
              <a:defRPr/>
            </a:pPr>
            <a:r>
              <a:rPr lang="en-GB" dirty="0"/>
              <a:t>I</a:t>
            </a:r>
            <a:r>
              <a:rPr lang="en-GB" dirty="0" smtClean="0"/>
              <a:t>nformation drawn from:</a:t>
            </a:r>
          </a:p>
          <a:p>
            <a:pPr>
              <a:defRPr/>
            </a:pPr>
            <a:r>
              <a:rPr lang="en-GB" dirty="0" smtClean="0"/>
              <a:t>Funding for disadvantaged pupils. National Audit Office</a:t>
            </a:r>
          </a:p>
          <a:p>
            <a:pPr marL="0" indent="0">
              <a:buNone/>
              <a:defRPr/>
            </a:pPr>
            <a:r>
              <a:rPr lang="en-GB" dirty="0"/>
              <a:t>	</a:t>
            </a:r>
            <a:r>
              <a:rPr lang="en-GB" sz="2600" dirty="0"/>
              <a:t>HC90 Session 2015-16 30 June 2015</a:t>
            </a:r>
          </a:p>
          <a:p>
            <a:pPr>
              <a:defRPr/>
            </a:pPr>
            <a:r>
              <a:rPr lang="en-GB" dirty="0" smtClean="0"/>
              <a:t>The Pupil Premium – next steps</a:t>
            </a:r>
          </a:p>
          <a:p>
            <a:pPr marL="457200" lvl="1" indent="0">
              <a:buNone/>
              <a:defRPr/>
            </a:pPr>
            <a:r>
              <a:rPr lang="en-GB" dirty="0"/>
              <a:t>	</a:t>
            </a:r>
            <a:r>
              <a:rPr lang="en-GB" sz="2600" dirty="0"/>
              <a:t>Sutton Trust and Education Endowment Foundation July 2015 </a:t>
            </a:r>
          </a:p>
          <a:p>
            <a:pPr>
              <a:defRPr/>
            </a:pPr>
            <a:r>
              <a:rPr lang="en-GB" dirty="0" smtClean="0"/>
              <a:t>Supporting the attainment of disadvantaged pupils: articulating success and good practice. DfE research report November 2015</a:t>
            </a:r>
          </a:p>
          <a:p>
            <a:pPr>
              <a:defRPr/>
            </a:pPr>
            <a:r>
              <a:rPr lang="en-GB" dirty="0" smtClean="0"/>
              <a:t>The Sutton Trust/Education Endowment Foundation (EEF) Teaching and Learning Toolkit. </a:t>
            </a:r>
          </a:p>
          <a:p>
            <a:pPr>
              <a:defRPr/>
            </a:pPr>
            <a:endParaRPr lang="en-GB" dirty="0" smtClean="0"/>
          </a:p>
        </p:txBody>
      </p:sp>
      <p:sp>
        <p:nvSpPr>
          <p:cNvPr id="43012" name="Footer Placeholder 3"/>
          <p:cNvSpPr>
            <a:spLocks noGrp="1"/>
          </p:cNvSpPr>
          <p:nvPr>
            <p:ph type="ftr" sz="quarter" idx="4294967295"/>
          </p:nvPr>
        </p:nvSpPr>
        <p:spPr>
          <a:xfrm>
            <a:off x="1905000" y="6484938"/>
            <a:ext cx="3581400" cy="304800"/>
          </a:xfrm>
          <a:prstGeom prst="rect">
            <a:avLst/>
          </a:prstGeom>
          <a:noFill/>
        </p:spPr>
        <p:txBody>
          <a:bodyPr/>
          <a:lstStyle>
            <a:lvl1pPr>
              <a:spcBef>
                <a:spcPct val="20000"/>
              </a:spcBef>
              <a:spcAft>
                <a:spcPct val="30000"/>
              </a:spcAft>
              <a:buClr>
                <a:srgbClr val="1D9CAB"/>
              </a:buClr>
              <a:buSzPct val="140000"/>
              <a:buFont typeface="Wingdings" panose="05000000000000000000" pitchFamily="2" charset="2"/>
              <a:buChar char="§"/>
              <a:defRPr sz="2000">
                <a:solidFill>
                  <a:schemeClr val="tx1"/>
                </a:solidFill>
                <a:latin typeface="Tahoma" panose="020B0604030504040204" pitchFamily="34" charset="0"/>
              </a:defRPr>
            </a:lvl1pPr>
            <a:lvl2pPr marL="742950" indent="-285750">
              <a:spcBef>
                <a:spcPct val="20000"/>
              </a:spcBef>
              <a:buClr>
                <a:srgbClr val="1D9CAB"/>
              </a:buClr>
              <a:buSzPct val="125000"/>
              <a:buFont typeface="Wingdings" panose="05000000000000000000" pitchFamily="2" charset="2"/>
              <a:buChar char="§"/>
              <a:defRPr sz="2000">
                <a:solidFill>
                  <a:schemeClr val="tx1"/>
                </a:solidFill>
                <a:latin typeface="Tahoma" panose="020B0604030504040204" pitchFamily="34" charset="0"/>
              </a:defRPr>
            </a:lvl2pPr>
            <a:lvl3pPr marL="1143000" indent="-228600">
              <a:spcBef>
                <a:spcPct val="20000"/>
              </a:spcBef>
              <a:buClr>
                <a:srgbClr val="1D9CAB"/>
              </a:buClr>
              <a:buFont typeface="Wingdings" panose="05000000000000000000" pitchFamily="2" charset="2"/>
              <a:buChar char="§"/>
              <a:defRPr sz="2000">
                <a:solidFill>
                  <a:schemeClr val="tx1"/>
                </a:solidFill>
                <a:latin typeface="Tahoma" panose="020B0604030504040204" pitchFamily="34" charset="0"/>
              </a:defRPr>
            </a:lvl3pPr>
            <a:lvl4pPr marL="1600200" indent="-228600">
              <a:spcBef>
                <a:spcPct val="20000"/>
              </a:spcBef>
              <a:buClr>
                <a:srgbClr val="1D9CAB"/>
              </a:buClr>
              <a:buFont typeface="Wingdings" panose="05000000000000000000" pitchFamily="2" charset="2"/>
              <a:buChar char="§"/>
              <a:defRPr>
                <a:solidFill>
                  <a:schemeClr val="tx1"/>
                </a:solidFill>
                <a:latin typeface="Tahoma" panose="020B0604030504040204" pitchFamily="34" charset="0"/>
              </a:defRPr>
            </a:lvl4pPr>
            <a:lvl5pPr marL="2057400" indent="-228600">
              <a:spcBef>
                <a:spcPct val="20000"/>
              </a:spcBef>
              <a:buClr>
                <a:srgbClr val="1D9CAB"/>
              </a:buClr>
              <a:buFont typeface="Wingdings" panose="05000000000000000000" pitchFamily="2" charset="2"/>
              <a:buChar char="§"/>
              <a:defRPr>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9pPr>
          </a:lstStyle>
          <a:p>
            <a:pPr>
              <a:spcBef>
                <a:spcPct val="0"/>
              </a:spcBef>
              <a:spcAft>
                <a:spcPct val="0"/>
              </a:spcAft>
              <a:buClrTx/>
              <a:buSzTx/>
              <a:buFontTx/>
              <a:buNone/>
            </a:pPr>
            <a:r>
              <a:rPr lang="en-US" altLang="en-US" sz="1100" dirty="0" smtClean="0"/>
              <a:t>EPH 140617</a:t>
            </a:r>
            <a:endParaRPr lang="en-US" altLang="en-US" sz="1100" dirty="0"/>
          </a:p>
        </p:txBody>
      </p:sp>
      <p:sp>
        <p:nvSpPr>
          <p:cNvPr id="2" name="Slide Number Placeholder 1"/>
          <p:cNvSpPr>
            <a:spLocks noGrp="1"/>
          </p:cNvSpPr>
          <p:nvPr>
            <p:ph type="sldNum" sz="quarter" idx="12"/>
          </p:nvPr>
        </p:nvSpPr>
        <p:spPr/>
        <p:txBody>
          <a:bodyPr/>
          <a:lstStyle/>
          <a:p>
            <a:r>
              <a:rPr lang="en-GB" dirty="0" smtClean="0">
                <a:solidFill>
                  <a:schemeClr val="bg1"/>
                </a:solidFill>
              </a:rPr>
              <a:t>Slide</a:t>
            </a:r>
            <a:r>
              <a:rPr lang="en-GB" dirty="0" smtClean="0"/>
              <a:t> </a:t>
            </a:r>
            <a:fld id="{5F4C8201-D8A8-417D-8A18-42E93E6C5D44}" type="slidenum">
              <a:rPr lang="en-GB" b="1" smtClean="0"/>
              <a:pPr/>
              <a:t>21</a:t>
            </a:fld>
            <a:endParaRPr lang="en-GB" b="1" dirty="0"/>
          </a:p>
        </p:txBody>
      </p:sp>
    </p:spTree>
    <p:extLst>
      <p:ext uri="{BB962C8B-B14F-4D97-AF65-F5344CB8AC3E}">
        <p14:creationId xmlns:p14="http://schemas.microsoft.com/office/powerpoint/2010/main" val="1589623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Ofsted on the web and on social media</a:t>
            </a:r>
          </a:p>
        </p:txBody>
      </p:sp>
      <p:sp>
        <p:nvSpPr>
          <p:cNvPr id="3" name="Content Placeholder 2"/>
          <p:cNvSpPr>
            <a:spLocks noGrp="1"/>
          </p:cNvSpPr>
          <p:nvPr>
            <p:ph idx="1"/>
          </p:nvPr>
        </p:nvSpPr>
        <p:spPr/>
        <p:txBody>
          <a:bodyPr/>
          <a:lstStyle/>
          <a:p>
            <a:pPr>
              <a:buNone/>
            </a:pPr>
            <a:r>
              <a:rPr lang="en-GB" altLang="en-US" u="sng" dirty="0">
                <a:hlinkClick r:id="rId3"/>
              </a:rPr>
              <a:t>www.gov.uk/ofsted</a:t>
            </a:r>
            <a:endParaRPr lang="en-GB" altLang="en-US" u="sng" dirty="0"/>
          </a:p>
          <a:p>
            <a:pPr>
              <a:buNone/>
            </a:pPr>
            <a:r>
              <a:rPr lang="en-GB" altLang="en-US" u="sng" dirty="0">
                <a:hlinkClick r:id="rId4"/>
              </a:rPr>
              <a:t>http://reports.ofsted.gov.uk</a:t>
            </a:r>
            <a:endParaRPr lang="en-GB" altLang="en-US" u="sng" dirty="0"/>
          </a:p>
          <a:p>
            <a:pPr lvl="1">
              <a:spcBef>
                <a:spcPts val="1500"/>
              </a:spcBef>
              <a:buNone/>
            </a:pPr>
            <a:r>
              <a:rPr lang="en-GB" altLang="en-US" u="sng" dirty="0">
                <a:hlinkClick r:id="rId5"/>
              </a:rPr>
              <a:t>www.linkedin.com/company/ofsted</a:t>
            </a:r>
            <a:r>
              <a:rPr lang="en-GB" altLang="en-US" u="sng" dirty="0"/>
              <a:t> </a:t>
            </a:r>
          </a:p>
          <a:p>
            <a:pPr lvl="1">
              <a:spcBef>
                <a:spcPts val="1500"/>
              </a:spcBef>
              <a:buNone/>
            </a:pPr>
            <a:r>
              <a:rPr lang="en-GB" altLang="en-US" u="sng" dirty="0">
                <a:hlinkClick r:id="rId6"/>
              </a:rPr>
              <a:t>www.youtube.com/ofstednews</a:t>
            </a:r>
            <a:r>
              <a:rPr lang="en-GB" altLang="en-US" u="sng" dirty="0"/>
              <a:t> </a:t>
            </a:r>
          </a:p>
          <a:p>
            <a:pPr lvl="1">
              <a:spcBef>
                <a:spcPts val="1500"/>
              </a:spcBef>
              <a:buNone/>
            </a:pPr>
            <a:r>
              <a:rPr lang="en-GB" altLang="en-US" u="sng" dirty="0">
                <a:hlinkClick r:id="rId7"/>
              </a:rPr>
              <a:t>www.slideshare.net/ofstednews</a:t>
            </a:r>
            <a:r>
              <a:rPr lang="en-GB" altLang="en-US" u="sng" dirty="0"/>
              <a:t> </a:t>
            </a:r>
          </a:p>
          <a:p>
            <a:pPr lvl="1">
              <a:spcBef>
                <a:spcPts val="1500"/>
              </a:spcBef>
              <a:buNone/>
            </a:pPr>
            <a:r>
              <a:rPr lang="en-GB" altLang="en-US" u="sng" dirty="0">
                <a:hlinkClick r:id="rId8"/>
              </a:rPr>
              <a:t>www.twitter.com/ofstednews</a:t>
            </a:r>
            <a:r>
              <a:rPr lang="en-GB" altLang="en-US" u="sng" dirty="0"/>
              <a:t> </a:t>
            </a:r>
          </a:p>
        </p:txBody>
      </p:sp>
      <p:sp>
        <p:nvSpPr>
          <p:cNvPr id="4" name="Footer Placeholder 3"/>
          <p:cNvSpPr>
            <a:spLocks noGrp="1"/>
          </p:cNvSpPr>
          <p:nvPr>
            <p:ph type="ftr" sz="quarter" idx="11"/>
          </p:nvPr>
        </p:nvSpPr>
        <p:spPr/>
        <p:txBody>
          <a:bodyPr/>
          <a:lstStyle/>
          <a:p>
            <a:r>
              <a:rPr lang="en-GB" dirty="0" smtClean="0"/>
              <a:t>EPH 140617</a:t>
            </a:r>
            <a:endParaRPr lang="en-GB" dirty="0"/>
          </a:p>
        </p:txBody>
      </p:sp>
      <p:sp>
        <p:nvSpPr>
          <p:cNvPr id="5" name="Slide Number Placeholder 4"/>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22</a:t>
            </a:fld>
            <a:endParaRPr lang="en-GB" b="1" dirty="0"/>
          </a:p>
        </p:txBody>
      </p:sp>
      <p:pic>
        <p:nvPicPr>
          <p:cNvPr id="6" name="Picture 2" descr="C:\Users\crowe\Downloads\1469543308_slideshare.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21167" y="4003934"/>
            <a:ext cx="396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C:\Users\crowe\Downloads\1469543276_twitter.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21167" y="4534159"/>
            <a:ext cx="396875"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C:\Users\crowe\Downloads\1469543271_linkedin.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921167" y="2924434"/>
            <a:ext cx="404813"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C:\Users\crowe\Downloads\1469543262_youtube_v2.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916405" y="3427671"/>
            <a:ext cx="406400"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9"/>
          <p:cNvGrpSpPr/>
          <p:nvPr/>
        </p:nvGrpSpPr>
        <p:grpSpPr>
          <a:xfrm>
            <a:off x="9362272" y="3637244"/>
            <a:ext cx="2247909" cy="2201807"/>
            <a:chOff x="-2039938" y="4012733"/>
            <a:chExt cx="1935163" cy="1895475"/>
          </a:xfrm>
          <a:solidFill>
            <a:srgbClr val="2092B6">
              <a:alpha val="25098"/>
            </a:srgbClr>
          </a:solidFill>
        </p:grpSpPr>
        <p:sp>
          <p:nvSpPr>
            <p:cNvPr id="11" name="Freeform 58"/>
            <p:cNvSpPr>
              <a:spLocks noEditPoints="1"/>
            </p:cNvSpPr>
            <p:nvPr userDrawn="1"/>
          </p:nvSpPr>
          <p:spPr bwMode="auto">
            <a:xfrm>
              <a:off x="-1189038" y="4012733"/>
              <a:ext cx="663575" cy="636588"/>
            </a:xfrm>
            <a:custGeom>
              <a:avLst/>
              <a:gdLst>
                <a:gd name="T0" fmla="*/ 94 w 237"/>
                <a:gd name="T1" fmla="*/ 55 h 227"/>
                <a:gd name="T2" fmla="*/ 102 w 237"/>
                <a:gd name="T3" fmla="*/ 28 h 227"/>
                <a:gd name="T4" fmla="*/ 93 w 237"/>
                <a:gd name="T5" fmla="*/ 13 h 227"/>
                <a:gd name="T6" fmla="*/ 67 w 237"/>
                <a:gd name="T7" fmla="*/ 5 h 227"/>
                <a:gd name="T8" fmla="*/ 59 w 237"/>
                <a:gd name="T9" fmla="*/ 32 h 227"/>
                <a:gd name="T10" fmla="*/ 67 w 237"/>
                <a:gd name="T11" fmla="*/ 47 h 227"/>
                <a:gd name="T12" fmla="*/ 94 w 237"/>
                <a:gd name="T13" fmla="*/ 55 h 227"/>
                <a:gd name="T14" fmla="*/ 205 w 237"/>
                <a:gd name="T15" fmla="*/ 15 h 227"/>
                <a:gd name="T16" fmla="*/ 177 w 237"/>
                <a:gd name="T17" fmla="*/ 16 h 227"/>
                <a:gd name="T18" fmla="*/ 112 w 237"/>
                <a:gd name="T19" fmla="*/ 86 h 227"/>
                <a:gd name="T20" fmla="*/ 18 w 237"/>
                <a:gd name="T21" fmla="*/ 104 h 227"/>
                <a:gd name="T22" fmla="*/ 2 w 237"/>
                <a:gd name="T23" fmla="*/ 128 h 227"/>
                <a:gd name="T24" fmla="*/ 25 w 237"/>
                <a:gd name="T25" fmla="*/ 143 h 227"/>
                <a:gd name="T26" fmla="*/ 99 w 237"/>
                <a:gd name="T27" fmla="*/ 129 h 227"/>
                <a:gd name="T28" fmla="*/ 89 w 237"/>
                <a:gd name="T29" fmla="*/ 203 h 227"/>
                <a:gd name="T30" fmla="*/ 107 w 237"/>
                <a:gd name="T31" fmla="*/ 225 h 227"/>
                <a:gd name="T32" fmla="*/ 129 w 237"/>
                <a:gd name="T33" fmla="*/ 208 h 227"/>
                <a:gd name="T34" fmla="*/ 138 w 237"/>
                <a:gd name="T35" fmla="*/ 134 h 227"/>
                <a:gd name="T36" fmla="*/ 206 w 237"/>
                <a:gd name="T37" fmla="*/ 166 h 227"/>
                <a:gd name="T38" fmla="*/ 232 w 237"/>
                <a:gd name="T39" fmla="*/ 156 h 227"/>
                <a:gd name="T40" fmla="*/ 223 w 237"/>
                <a:gd name="T41" fmla="*/ 130 h 227"/>
                <a:gd name="T42" fmla="*/ 155 w 237"/>
                <a:gd name="T43" fmla="*/ 98 h 227"/>
                <a:gd name="T44" fmla="*/ 206 w 237"/>
                <a:gd name="T45" fmla="*/ 43 h 227"/>
                <a:gd name="T46" fmla="*/ 205 w 237"/>
                <a:gd name="T47" fmla="*/ 1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7" h="227">
                  <a:moveTo>
                    <a:pt x="94" y="55"/>
                  </a:moveTo>
                  <a:cubicBezTo>
                    <a:pt x="104" y="50"/>
                    <a:pt x="107" y="38"/>
                    <a:pt x="102" y="28"/>
                  </a:cubicBezTo>
                  <a:cubicBezTo>
                    <a:pt x="93" y="13"/>
                    <a:pt x="93" y="13"/>
                    <a:pt x="93" y="13"/>
                  </a:cubicBezTo>
                  <a:cubicBezTo>
                    <a:pt x="88" y="3"/>
                    <a:pt x="76" y="0"/>
                    <a:pt x="67" y="5"/>
                  </a:cubicBezTo>
                  <a:cubicBezTo>
                    <a:pt x="57" y="10"/>
                    <a:pt x="54" y="23"/>
                    <a:pt x="59" y="32"/>
                  </a:cubicBezTo>
                  <a:cubicBezTo>
                    <a:pt x="67" y="47"/>
                    <a:pt x="67" y="47"/>
                    <a:pt x="67" y="47"/>
                  </a:cubicBezTo>
                  <a:cubicBezTo>
                    <a:pt x="73" y="57"/>
                    <a:pt x="85" y="61"/>
                    <a:pt x="94" y="55"/>
                  </a:cubicBezTo>
                  <a:moveTo>
                    <a:pt x="205" y="15"/>
                  </a:moveTo>
                  <a:cubicBezTo>
                    <a:pt x="197" y="8"/>
                    <a:pt x="184" y="8"/>
                    <a:pt x="177" y="16"/>
                  </a:cubicBezTo>
                  <a:cubicBezTo>
                    <a:pt x="112" y="86"/>
                    <a:pt x="112" y="86"/>
                    <a:pt x="112" y="86"/>
                  </a:cubicBezTo>
                  <a:cubicBezTo>
                    <a:pt x="18" y="104"/>
                    <a:pt x="18" y="104"/>
                    <a:pt x="18" y="104"/>
                  </a:cubicBezTo>
                  <a:cubicBezTo>
                    <a:pt x="7" y="107"/>
                    <a:pt x="0" y="117"/>
                    <a:pt x="2" y="128"/>
                  </a:cubicBezTo>
                  <a:cubicBezTo>
                    <a:pt x="4" y="138"/>
                    <a:pt x="15" y="145"/>
                    <a:pt x="25" y="143"/>
                  </a:cubicBezTo>
                  <a:cubicBezTo>
                    <a:pt x="99" y="129"/>
                    <a:pt x="99" y="129"/>
                    <a:pt x="99" y="129"/>
                  </a:cubicBezTo>
                  <a:cubicBezTo>
                    <a:pt x="89" y="203"/>
                    <a:pt x="89" y="203"/>
                    <a:pt x="89" y="203"/>
                  </a:cubicBezTo>
                  <a:cubicBezTo>
                    <a:pt x="88" y="214"/>
                    <a:pt x="96" y="224"/>
                    <a:pt x="107" y="225"/>
                  </a:cubicBezTo>
                  <a:cubicBezTo>
                    <a:pt x="118" y="227"/>
                    <a:pt x="128" y="219"/>
                    <a:pt x="129" y="208"/>
                  </a:cubicBezTo>
                  <a:cubicBezTo>
                    <a:pt x="138" y="134"/>
                    <a:pt x="138" y="134"/>
                    <a:pt x="138" y="134"/>
                  </a:cubicBezTo>
                  <a:cubicBezTo>
                    <a:pt x="206" y="166"/>
                    <a:pt x="206" y="166"/>
                    <a:pt x="206" y="166"/>
                  </a:cubicBezTo>
                  <a:cubicBezTo>
                    <a:pt x="216" y="170"/>
                    <a:pt x="227" y="166"/>
                    <a:pt x="232" y="156"/>
                  </a:cubicBezTo>
                  <a:cubicBezTo>
                    <a:pt x="237" y="146"/>
                    <a:pt x="232" y="134"/>
                    <a:pt x="223" y="130"/>
                  </a:cubicBezTo>
                  <a:cubicBezTo>
                    <a:pt x="155" y="98"/>
                    <a:pt x="155" y="98"/>
                    <a:pt x="155" y="98"/>
                  </a:cubicBezTo>
                  <a:cubicBezTo>
                    <a:pt x="206" y="43"/>
                    <a:pt x="206" y="43"/>
                    <a:pt x="206" y="43"/>
                  </a:cubicBezTo>
                  <a:cubicBezTo>
                    <a:pt x="213" y="35"/>
                    <a:pt x="213" y="23"/>
                    <a:pt x="205" y="15"/>
                  </a:cubicBezTo>
                </a:path>
              </a:pathLst>
            </a:custGeom>
            <a:grpFill/>
            <a:ln>
              <a:noFill/>
            </a:ln>
          </p:spPr>
          <p:txBody>
            <a:bodyPr vert="horz" wrap="square" lIns="91440" tIns="45720" rIns="91440" bIns="45720" numCol="1" anchor="t" anchorCtr="0" compatLnSpc="1">
              <a:prstTxWarp prst="textNoShape">
                <a:avLst/>
              </a:prstTxWarp>
            </a:bodyPr>
            <a:lstStyle/>
            <a:p>
              <a:endParaRPr lang="en-GB" dirty="0"/>
            </a:p>
          </p:txBody>
        </p:sp>
        <p:sp>
          <p:nvSpPr>
            <p:cNvPr id="12" name="Freeform 59"/>
            <p:cNvSpPr>
              <a:spLocks noEditPoints="1"/>
            </p:cNvSpPr>
            <p:nvPr userDrawn="1"/>
          </p:nvSpPr>
          <p:spPr bwMode="auto">
            <a:xfrm>
              <a:off x="-2039938" y="4474695"/>
              <a:ext cx="965200" cy="925513"/>
            </a:xfrm>
            <a:custGeom>
              <a:avLst/>
              <a:gdLst>
                <a:gd name="T0" fmla="*/ 137 w 344"/>
                <a:gd name="T1" fmla="*/ 80 h 330"/>
                <a:gd name="T2" fmla="*/ 148 w 344"/>
                <a:gd name="T3" fmla="*/ 41 h 330"/>
                <a:gd name="T4" fmla="*/ 136 w 344"/>
                <a:gd name="T5" fmla="*/ 19 h 330"/>
                <a:gd name="T6" fmla="*/ 97 w 344"/>
                <a:gd name="T7" fmla="*/ 7 h 330"/>
                <a:gd name="T8" fmla="*/ 85 w 344"/>
                <a:gd name="T9" fmla="*/ 47 h 330"/>
                <a:gd name="T10" fmla="*/ 98 w 344"/>
                <a:gd name="T11" fmla="*/ 69 h 330"/>
                <a:gd name="T12" fmla="*/ 137 w 344"/>
                <a:gd name="T13" fmla="*/ 80 h 330"/>
                <a:gd name="T14" fmla="*/ 298 w 344"/>
                <a:gd name="T15" fmla="*/ 22 h 330"/>
                <a:gd name="T16" fmla="*/ 257 w 344"/>
                <a:gd name="T17" fmla="*/ 24 h 330"/>
                <a:gd name="T18" fmla="*/ 163 w 344"/>
                <a:gd name="T19" fmla="*/ 125 h 330"/>
                <a:gd name="T20" fmla="*/ 26 w 344"/>
                <a:gd name="T21" fmla="*/ 152 h 330"/>
                <a:gd name="T22" fmla="*/ 3 w 344"/>
                <a:gd name="T23" fmla="*/ 185 h 330"/>
                <a:gd name="T24" fmla="*/ 37 w 344"/>
                <a:gd name="T25" fmla="*/ 208 h 330"/>
                <a:gd name="T26" fmla="*/ 143 w 344"/>
                <a:gd name="T27" fmla="*/ 187 h 330"/>
                <a:gd name="T28" fmla="*/ 130 w 344"/>
                <a:gd name="T29" fmla="*/ 296 h 330"/>
                <a:gd name="T30" fmla="*/ 155 w 344"/>
                <a:gd name="T31" fmla="*/ 328 h 330"/>
                <a:gd name="T32" fmla="*/ 187 w 344"/>
                <a:gd name="T33" fmla="*/ 303 h 330"/>
                <a:gd name="T34" fmla="*/ 201 w 344"/>
                <a:gd name="T35" fmla="*/ 195 h 330"/>
                <a:gd name="T36" fmla="*/ 299 w 344"/>
                <a:gd name="T37" fmla="*/ 241 h 330"/>
                <a:gd name="T38" fmla="*/ 337 w 344"/>
                <a:gd name="T39" fmla="*/ 227 h 330"/>
                <a:gd name="T40" fmla="*/ 323 w 344"/>
                <a:gd name="T41" fmla="*/ 188 h 330"/>
                <a:gd name="T42" fmla="*/ 225 w 344"/>
                <a:gd name="T43" fmla="*/ 143 h 330"/>
                <a:gd name="T44" fmla="*/ 299 w 344"/>
                <a:gd name="T45" fmla="*/ 63 h 330"/>
                <a:gd name="T46" fmla="*/ 298 w 344"/>
                <a:gd name="T47" fmla="*/ 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4" h="330">
                  <a:moveTo>
                    <a:pt x="137" y="80"/>
                  </a:moveTo>
                  <a:cubicBezTo>
                    <a:pt x="151" y="72"/>
                    <a:pt x="156" y="55"/>
                    <a:pt x="148" y="41"/>
                  </a:cubicBezTo>
                  <a:cubicBezTo>
                    <a:pt x="136" y="19"/>
                    <a:pt x="136" y="19"/>
                    <a:pt x="136" y="19"/>
                  </a:cubicBezTo>
                  <a:cubicBezTo>
                    <a:pt x="128" y="5"/>
                    <a:pt x="111" y="0"/>
                    <a:pt x="97" y="7"/>
                  </a:cubicBezTo>
                  <a:cubicBezTo>
                    <a:pt x="83" y="15"/>
                    <a:pt x="78" y="33"/>
                    <a:pt x="85" y="47"/>
                  </a:cubicBezTo>
                  <a:cubicBezTo>
                    <a:pt x="98" y="69"/>
                    <a:pt x="98" y="69"/>
                    <a:pt x="98" y="69"/>
                  </a:cubicBezTo>
                  <a:cubicBezTo>
                    <a:pt x="106" y="83"/>
                    <a:pt x="123" y="88"/>
                    <a:pt x="137" y="80"/>
                  </a:cubicBezTo>
                  <a:moveTo>
                    <a:pt x="298" y="22"/>
                  </a:moveTo>
                  <a:cubicBezTo>
                    <a:pt x="286" y="11"/>
                    <a:pt x="268" y="12"/>
                    <a:pt x="257" y="24"/>
                  </a:cubicBezTo>
                  <a:cubicBezTo>
                    <a:pt x="163" y="125"/>
                    <a:pt x="163" y="125"/>
                    <a:pt x="163" y="125"/>
                  </a:cubicBezTo>
                  <a:cubicBezTo>
                    <a:pt x="26" y="152"/>
                    <a:pt x="26" y="152"/>
                    <a:pt x="26" y="152"/>
                  </a:cubicBezTo>
                  <a:cubicBezTo>
                    <a:pt x="10" y="155"/>
                    <a:pt x="0" y="170"/>
                    <a:pt x="3" y="185"/>
                  </a:cubicBezTo>
                  <a:cubicBezTo>
                    <a:pt x="6" y="201"/>
                    <a:pt x="21" y="211"/>
                    <a:pt x="37" y="208"/>
                  </a:cubicBezTo>
                  <a:cubicBezTo>
                    <a:pt x="143" y="187"/>
                    <a:pt x="143" y="187"/>
                    <a:pt x="143" y="187"/>
                  </a:cubicBezTo>
                  <a:cubicBezTo>
                    <a:pt x="130" y="296"/>
                    <a:pt x="130" y="296"/>
                    <a:pt x="130" y="296"/>
                  </a:cubicBezTo>
                  <a:cubicBezTo>
                    <a:pt x="128" y="311"/>
                    <a:pt x="139" y="326"/>
                    <a:pt x="155" y="328"/>
                  </a:cubicBezTo>
                  <a:cubicBezTo>
                    <a:pt x="171" y="330"/>
                    <a:pt x="185" y="318"/>
                    <a:pt x="187" y="303"/>
                  </a:cubicBezTo>
                  <a:cubicBezTo>
                    <a:pt x="201" y="195"/>
                    <a:pt x="201" y="195"/>
                    <a:pt x="201" y="195"/>
                  </a:cubicBezTo>
                  <a:cubicBezTo>
                    <a:pt x="299" y="241"/>
                    <a:pt x="299" y="241"/>
                    <a:pt x="299" y="241"/>
                  </a:cubicBezTo>
                  <a:cubicBezTo>
                    <a:pt x="314" y="247"/>
                    <a:pt x="331" y="241"/>
                    <a:pt x="337" y="227"/>
                  </a:cubicBezTo>
                  <a:cubicBezTo>
                    <a:pt x="344" y="212"/>
                    <a:pt x="338" y="195"/>
                    <a:pt x="323" y="188"/>
                  </a:cubicBezTo>
                  <a:cubicBezTo>
                    <a:pt x="225" y="143"/>
                    <a:pt x="225" y="143"/>
                    <a:pt x="225" y="143"/>
                  </a:cubicBezTo>
                  <a:cubicBezTo>
                    <a:pt x="299" y="63"/>
                    <a:pt x="299" y="63"/>
                    <a:pt x="299" y="63"/>
                  </a:cubicBezTo>
                  <a:cubicBezTo>
                    <a:pt x="310" y="51"/>
                    <a:pt x="309" y="33"/>
                    <a:pt x="298" y="22"/>
                  </a:cubicBezTo>
                </a:path>
              </a:pathLst>
            </a:custGeom>
            <a:grpFill/>
            <a:ln>
              <a:noFill/>
            </a:ln>
          </p:spPr>
          <p:txBody>
            <a:bodyPr vert="horz" wrap="square" lIns="91440" tIns="45720" rIns="91440" bIns="45720" numCol="1" anchor="t" anchorCtr="0" compatLnSpc="1">
              <a:prstTxWarp prst="textNoShape">
                <a:avLst/>
              </a:prstTxWarp>
            </a:bodyPr>
            <a:lstStyle/>
            <a:p>
              <a:endParaRPr lang="en-GB" dirty="0"/>
            </a:p>
          </p:txBody>
        </p:sp>
        <p:sp>
          <p:nvSpPr>
            <p:cNvPr id="13" name="Freeform 60"/>
            <p:cNvSpPr>
              <a:spLocks noEditPoints="1"/>
            </p:cNvSpPr>
            <p:nvPr userDrawn="1"/>
          </p:nvSpPr>
          <p:spPr bwMode="auto">
            <a:xfrm>
              <a:off x="-1198563" y="4825533"/>
              <a:ext cx="1093788" cy="1082675"/>
            </a:xfrm>
            <a:custGeom>
              <a:avLst/>
              <a:gdLst>
                <a:gd name="T0" fmla="*/ 168 w 390"/>
                <a:gd name="T1" fmla="*/ 96 h 386"/>
                <a:gd name="T2" fmla="*/ 185 w 390"/>
                <a:gd name="T3" fmla="*/ 52 h 386"/>
                <a:gd name="T4" fmla="*/ 174 w 390"/>
                <a:gd name="T5" fmla="*/ 25 h 386"/>
                <a:gd name="T6" fmla="*/ 130 w 390"/>
                <a:gd name="T7" fmla="*/ 8 h 386"/>
                <a:gd name="T8" fmla="*/ 112 w 390"/>
                <a:gd name="T9" fmla="*/ 51 h 386"/>
                <a:gd name="T10" fmla="*/ 124 w 390"/>
                <a:gd name="T11" fmla="*/ 78 h 386"/>
                <a:gd name="T12" fmla="*/ 168 w 390"/>
                <a:gd name="T13" fmla="*/ 96 h 386"/>
                <a:gd name="T14" fmla="*/ 359 w 390"/>
                <a:gd name="T15" fmla="*/ 48 h 386"/>
                <a:gd name="T16" fmla="*/ 312 w 390"/>
                <a:gd name="T17" fmla="*/ 45 h 386"/>
                <a:gd name="T18" fmla="*/ 192 w 390"/>
                <a:gd name="T19" fmla="*/ 150 h 386"/>
                <a:gd name="T20" fmla="*/ 32 w 390"/>
                <a:gd name="T21" fmla="*/ 165 h 386"/>
                <a:gd name="T22" fmla="*/ 2 w 390"/>
                <a:gd name="T23" fmla="*/ 201 h 386"/>
                <a:gd name="T24" fmla="*/ 38 w 390"/>
                <a:gd name="T25" fmla="*/ 231 h 386"/>
                <a:gd name="T26" fmla="*/ 163 w 390"/>
                <a:gd name="T27" fmla="*/ 220 h 386"/>
                <a:gd name="T28" fmla="*/ 135 w 390"/>
                <a:gd name="T29" fmla="*/ 342 h 386"/>
                <a:gd name="T30" fmla="*/ 160 w 390"/>
                <a:gd name="T31" fmla="*/ 382 h 386"/>
                <a:gd name="T32" fmla="*/ 200 w 390"/>
                <a:gd name="T33" fmla="*/ 357 h 386"/>
                <a:gd name="T34" fmla="*/ 227 w 390"/>
                <a:gd name="T35" fmla="*/ 235 h 386"/>
                <a:gd name="T36" fmla="*/ 335 w 390"/>
                <a:gd name="T37" fmla="*/ 299 h 386"/>
                <a:gd name="T38" fmla="*/ 381 w 390"/>
                <a:gd name="T39" fmla="*/ 287 h 386"/>
                <a:gd name="T40" fmla="*/ 369 w 390"/>
                <a:gd name="T41" fmla="*/ 242 h 386"/>
                <a:gd name="T42" fmla="*/ 262 w 390"/>
                <a:gd name="T43" fmla="*/ 178 h 386"/>
                <a:gd name="T44" fmla="*/ 356 w 390"/>
                <a:gd name="T45" fmla="*/ 95 h 386"/>
                <a:gd name="T46" fmla="*/ 359 w 390"/>
                <a:gd name="T47" fmla="*/ 4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386">
                  <a:moveTo>
                    <a:pt x="168" y="96"/>
                  </a:moveTo>
                  <a:cubicBezTo>
                    <a:pt x="185" y="89"/>
                    <a:pt x="192" y="69"/>
                    <a:pt x="185" y="52"/>
                  </a:cubicBezTo>
                  <a:cubicBezTo>
                    <a:pt x="174" y="25"/>
                    <a:pt x="174" y="25"/>
                    <a:pt x="174" y="25"/>
                  </a:cubicBezTo>
                  <a:cubicBezTo>
                    <a:pt x="166" y="8"/>
                    <a:pt x="147" y="0"/>
                    <a:pt x="130" y="8"/>
                  </a:cubicBezTo>
                  <a:cubicBezTo>
                    <a:pt x="113" y="15"/>
                    <a:pt x="105" y="35"/>
                    <a:pt x="112" y="51"/>
                  </a:cubicBezTo>
                  <a:cubicBezTo>
                    <a:pt x="124" y="78"/>
                    <a:pt x="124" y="78"/>
                    <a:pt x="124" y="78"/>
                  </a:cubicBezTo>
                  <a:cubicBezTo>
                    <a:pt x="131" y="95"/>
                    <a:pt x="151" y="103"/>
                    <a:pt x="168" y="96"/>
                  </a:cubicBezTo>
                  <a:moveTo>
                    <a:pt x="359" y="48"/>
                  </a:moveTo>
                  <a:cubicBezTo>
                    <a:pt x="347" y="34"/>
                    <a:pt x="326" y="33"/>
                    <a:pt x="312" y="45"/>
                  </a:cubicBezTo>
                  <a:cubicBezTo>
                    <a:pt x="192" y="150"/>
                    <a:pt x="192" y="150"/>
                    <a:pt x="192" y="150"/>
                  </a:cubicBezTo>
                  <a:cubicBezTo>
                    <a:pt x="32" y="165"/>
                    <a:pt x="32" y="165"/>
                    <a:pt x="32" y="165"/>
                  </a:cubicBezTo>
                  <a:cubicBezTo>
                    <a:pt x="13" y="167"/>
                    <a:pt x="0" y="183"/>
                    <a:pt x="2" y="201"/>
                  </a:cubicBezTo>
                  <a:cubicBezTo>
                    <a:pt x="3" y="220"/>
                    <a:pt x="19" y="233"/>
                    <a:pt x="38" y="231"/>
                  </a:cubicBezTo>
                  <a:cubicBezTo>
                    <a:pt x="163" y="220"/>
                    <a:pt x="163" y="220"/>
                    <a:pt x="163" y="220"/>
                  </a:cubicBezTo>
                  <a:cubicBezTo>
                    <a:pt x="135" y="342"/>
                    <a:pt x="135" y="342"/>
                    <a:pt x="135" y="342"/>
                  </a:cubicBezTo>
                  <a:cubicBezTo>
                    <a:pt x="131" y="360"/>
                    <a:pt x="142" y="378"/>
                    <a:pt x="160" y="382"/>
                  </a:cubicBezTo>
                  <a:cubicBezTo>
                    <a:pt x="178" y="386"/>
                    <a:pt x="196" y="375"/>
                    <a:pt x="200" y="357"/>
                  </a:cubicBezTo>
                  <a:cubicBezTo>
                    <a:pt x="227" y="235"/>
                    <a:pt x="227" y="235"/>
                    <a:pt x="227" y="235"/>
                  </a:cubicBezTo>
                  <a:cubicBezTo>
                    <a:pt x="335" y="299"/>
                    <a:pt x="335" y="299"/>
                    <a:pt x="335" y="299"/>
                  </a:cubicBezTo>
                  <a:cubicBezTo>
                    <a:pt x="351" y="308"/>
                    <a:pt x="371" y="303"/>
                    <a:pt x="381" y="287"/>
                  </a:cubicBezTo>
                  <a:cubicBezTo>
                    <a:pt x="390" y="272"/>
                    <a:pt x="385" y="251"/>
                    <a:pt x="369" y="242"/>
                  </a:cubicBezTo>
                  <a:cubicBezTo>
                    <a:pt x="262" y="178"/>
                    <a:pt x="262" y="178"/>
                    <a:pt x="262" y="178"/>
                  </a:cubicBezTo>
                  <a:cubicBezTo>
                    <a:pt x="356" y="95"/>
                    <a:pt x="356" y="95"/>
                    <a:pt x="356" y="95"/>
                  </a:cubicBezTo>
                  <a:cubicBezTo>
                    <a:pt x="370" y="83"/>
                    <a:pt x="371" y="62"/>
                    <a:pt x="359" y="48"/>
                  </a:cubicBezTo>
                </a:path>
              </a:pathLst>
            </a:custGeom>
            <a:grpFill/>
            <a:ln>
              <a:noFill/>
            </a:ln>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481639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b="1" dirty="0" smtClean="0"/>
              <a:t>Updates</a:t>
            </a:r>
            <a:endParaRPr lang="en-GB" b="1" dirty="0"/>
          </a:p>
        </p:txBody>
      </p:sp>
      <p:sp>
        <p:nvSpPr>
          <p:cNvPr id="7" name="Content Placeholder 6"/>
          <p:cNvSpPr>
            <a:spLocks noGrp="1"/>
          </p:cNvSpPr>
          <p:nvPr>
            <p:ph idx="1"/>
          </p:nvPr>
        </p:nvSpPr>
        <p:spPr>
          <a:xfrm>
            <a:off x="838200" y="1504335"/>
            <a:ext cx="10515600" cy="4672628"/>
          </a:xfrm>
        </p:spPr>
        <p:txBody>
          <a:bodyPr>
            <a:normAutofit/>
          </a:bodyPr>
          <a:lstStyle/>
          <a:p>
            <a:r>
              <a:rPr lang="en-GB" sz="3200" dirty="0" smtClean="0"/>
              <a:t>New HMCI.</a:t>
            </a:r>
          </a:p>
          <a:p>
            <a:r>
              <a:rPr lang="en-GB" sz="3200" dirty="0" smtClean="0"/>
              <a:t>Short inspections led by Ofsted Inspectors.</a:t>
            </a:r>
          </a:p>
          <a:p>
            <a:r>
              <a:rPr lang="en-GB" sz="3200" dirty="0" smtClean="0"/>
              <a:t>Curriculum.</a:t>
            </a:r>
          </a:p>
          <a:p>
            <a:r>
              <a:rPr lang="en-GB" sz="3200" dirty="0" smtClean="0"/>
              <a:t>Governance.</a:t>
            </a:r>
          </a:p>
          <a:p>
            <a:r>
              <a:rPr lang="en-GB" sz="3200" dirty="0" smtClean="0"/>
              <a:t>Safeguarding.</a:t>
            </a:r>
          </a:p>
          <a:p>
            <a:r>
              <a:rPr lang="en-GB" sz="3200" dirty="0" smtClean="0"/>
              <a:t>If published data do not support good or outstanding outcomes why?</a:t>
            </a:r>
          </a:p>
          <a:p>
            <a:endParaRPr lang="en-GB" dirty="0" smtClean="0"/>
          </a:p>
          <a:p>
            <a:pPr lvl="1"/>
            <a:endParaRPr lang="en-GB" dirty="0"/>
          </a:p>
          <a:p>
            <a:pPr lvl="1"/>
            <a:endParaRPr lang="en-GB" dirty="0" smtClean="0"/>
          </a:p>
          <a:p>
            <a:pPr lvl="1"/>
            <a:endParaRPr lang="en-GB" dirty="0"/>
          </a:p>
        </p:txBody>
      </p:sp>
      <p:sp>
        <p:nvSpPr>
          <p:cNvPr id="4" name="Footer Placeholder 3"/>
          <p:cNvSpPr>
            <a:spLocks noGrp="1"/>
          </p:cNvSpPr>
          <p:nvPr>
            <p:ph type="ftr" sz="quarter" idx="11"/>
          </p:nvPr>
        </p:nvSpPr>
        <p:spPr/>
        <p:txBody>
          <a:bodyPr/>
          <a:lstStyle/>
          <a:p>
            <a:r>
              <a:rPr lang="en-GB" dirty="0" smtClean="0"/>
              <a:t>EPH 140617</a:t>
            </a:r>
            <a:endParaRPr lang="en-GB" dirty="0"/>
          </a:p>
        </p:txBody>
      </p:sp>
      <p:sp>
        <p:nvSpPr>
          <p:cNvPr id="5" name="Slide Number Placeholder 4"/>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3</a:t>
            </a:fld>
            <a:endParaRPr lang="en-GB" b="1" dirty="0"/>
          </a:p>
        </p:txBody>
      </p:sp>
    </p:spTree>
    <p:extLst>
      <p:ext uri="{BB962C8B-B14F-4D97-AF65-F5344CB8AC3E}">
        <p14:creationId xmlns:p14="http://schemas.microsoft.com/office/powerpoint/2010/main" val="2181866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5125"/>
            <a:ext cx="9308123" cy="1325563"/>
          </a:xfrm>
        </p:spPr>
        <p:txBody>
          <a:bodyPr/>
          <a:lstStyle/>
          <a:p>
            <a:r>
              <a:rPr lang="en-GB" b="1" dirty="0" smtClean="0"/>
              <a:t>Short Inspections – the current picture</a:t>
            </a:r>
            <a:endParaRPr lang="en-GB" b="1" dirty="0"/>
          </a:p>
        </p:txBody>
      </p:sp>
      <p:sp>
        <p:nvSpPr>
          <p:cNvPr id="3" name="Content Placeholder 2"/>
          <p:cNvSpPr>
            <a:spLocks noGrp="1"/>
          </p:cNvSpPr>
          <p:nvPr>
            <p:ph idx="1"/>
          </p:nvPr>
        </p:nvSpPr>
        <p:spPr>
          <a:xfrm>
            <a:off x="838200" y="1563329"/>
            <a:ext cx="10515600" cy="4613634"/>
          </a:xfrm>
        </p:spPr>
        <p:txBody>
          <a:bodyPr/>
          <a:lstStyle/>
          <a:p>
            <a:r>
              <a:rPr lang="en-GB" dirty="0" smtClean="0"/>
              <a:t>Manage expectations.</a:t>
            </a:r>
          </a:p>
          <a:p>
            <a:r>
              <a:rPr lang="en-GB" dirty="0" smtClean="0"/>
              <a:t>Key lines of enquiry – triangulating information.</a:t>
            </a:r>
          </a:p>
          <a:p>
            <a:pPr marL="0" indent="0">
              <a:buNone/>
            </a:pPr>
            <a:r>
              <a:rPr lang="en-GB" b="1" dirty="0" smtClean="0"/>
              <a:t>Inspectors check</a:t>
            </a:r>
            <a:r>
              <a:rPr lang="en-GB" dirty="0" smtClean="0"/>
              <a:t>:</a:t>
            </a:r>
          </a:p>
          <a:p>
            <a:r>
              <a:rPr lang="en-GB" dirty="0" smtClean="0"/>
              <a:t>do </a:t>
            </a:r>
            <a:r>
              <a:rPr lang="en-GB" dirty="0"/>
              <a:t>leaders have a sound grasp of relative strengths and weaknesses in their </a:t>
            </a:r>
            <a:r>
              <a:rPr lang="en-GB" dirty="0" smtClean="0"/>
              <a:t>school</a:t>
            </a:r>
            <a:endParaRPr lang="en-GB" dirty="0"/>
          </a:p>
          <a:p>
            <a:r>
              <a:rPr lang="en-GB" dirty="0"/>
              <a:t>if there’s a credible plan to address the areas for concern and maintain the strengths</a:t>
            </a:r>
          </a:p>
          <a:p>
            <a:r>
              <a:rPr lang="en-GB" dirty="0"/>
              <a:t>if the safeguarding is effective and the culture is sufficiently </a:t>
            </a:r>
            <a:r>
              <a:rPr lang="en-GB" dirty="0" smtClean="0"/>
              <a:t>aspirational.</a:t>
            </a:r>
            <a:endParaRPr lang="en-GB" dirty="0"/>
          </a:p>
          <a:p>
            <a:endParaRPr lang="en-GB" dirty="0" smtClean="0"/>
          </a:p>
          <a:p>
            <a:endParaRPr lang="en-GB" dirty="0"/>
          </a:p>
        </p:txBody>
      </p:sp>
      <p:sp>
        <p:nvSpPr>
          <p:cNvPr id="4" name="Footer Placeholder 3"/>
          <p:cNvSpPr>
            <a:spLocks noGrp="1"/>
          </p:cNvSpPr>
          <p:nvPr>
            <p:ph type="ftr" sz="quarter" idx="11"/>
          </p:nvPr>
        </p:nvSpPr>
        <p:spPr/>
        <p:txBody>
          <a:bodyPr/>
          <a:lstStyle/>
          <a:p>
            <a:r>
              <a:rPr lang="en-GB" dirty="0" smtClean="0"/>
              <a:t>EPH 140617</a:t>
            </a:r>
            <a:endParaRPr lang="en-GB" dirty="0"/>
          </a:p>
        </p:txBody>
      </p:sp>
      <p:sp>
        <p:nvSpPr>
          <p:cNvPr id="5" name="Slide Number Placeholder 4"/>
          <p:cNvSpPr>
            <a:spLocks noGrp="1"/>
          </p:cNvSpPr>
          <p:nvPr>
            <p:ph type="sldNum" sz="quarter" idx="12"/>
          </p:nvPr>
        </p:nvSpPr>
        <p:spPr/>
        <p:txBody>
          <a:bodyPr/>
          <a:lstStyle/>
          <a:p>
            <a:r>
              <a:rPr lang="en-GB" dirty="0" smtClean="0">
                <a:solidFill>
                  <a:schemeClr val="bg1"/>
                </a:solidFill>
              </a:rPr>
              <a:t>Slide</a:t>
            </a:r>
            <a:r>
              <a:rPr lang="en-GB" dirty="0" smtClean="0"/>
              <a:t> </a:t>
            </a:r>
            <a:fld id="{5F4C8201-D8A8-417D-8A18-42E93E6C5D44}" type="slidenum">
              <a:rPr lang="en-GB" b="1" smtClean="0"/>
              <a:pPr/>
              <a:t>4</a:t>
            </a:fld>
            <a:endParaRPr lang="en-GB" b="1" dirty="0"/>
          </a:p>
        </p:txBody>
      </p:sp>
    </p:spTree>
    <p:extLst>
      <p:ext uri="{BB962C8B-B14F-4D97-AF65-F5344CB8AC3E}">
        <p14:creationId xmlns:p14="http://schemas.microsoft.com/office/powerpoint/2010/main" val="2040744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8994775" cy="1013732"/>
          </a:xfrm>
        </p:spPr>
        <p:txBody>
          <a:bodyPr>
            <a:normAutofit fontScale="90000"/>
          </a:bodyPr>
          <a:lstStyle/>
          <a:p>
            <a:r>
              <a:rPr lang="en-GB" b="1" dirty="0" smtClean="0"/>
              <a:t>The Curriculum – inspectors will consider:</a:t>
            </a:r>
            <a:endParaRPr lang="en-GB" b="1" dirty="0"/>
          </a:p>
        </p:txBody>
      </p:sp>
      <p:sp>
        <p:nvSpPr>
          <p:cNvPr id="3" name="Content Placeholder 2"/>
          <p:cNvSpPr>
            <a:spLocks noGrp="1"/>
          </p:cNvSpPr>
          <p:nvPr>
            <p:ph idx="1"/>
          </p:nvPr>
        </p:nvSpPr>
        <p:spPr>
          <a:xfrm>
            <a:off x="838200" y="1378857"/>
            <a:ext cx="10515600" cy="4798106"/>
          </a:xfrm>
        </p:spPr>
        <p:txBody>
          <a:bodyPr>
            <a:normAutofit fontScale="92500" lnSpcReduction="10000"/>
          </a:bodyPr>
          <a:lstStyle/>
          <a:p>
            <a:r>
              <a:rPr lang="en-GB" dirty="0"/>
              <a:t>t</a:t>
            </a:r>
            <a:r>
              <a:rPr lang="en-GB" dirty="0" smtClean="0"/>
              <a:t>he design, implementation and evaluation of the curriculum, ensuring breadth and balance and </a:t>
            </a:r>
            <a:r>
              <a:rPr lang="en-GB" b="1" dirty="0" smtClean="0"/>
              <a:t>its impact </a:t>
            </a:r>
            <a:r>
              <a:rPr lang="en-GB" dirty="0" smtClean="0"/>
              <a:t>on pupils’ outcomes and their personal development, behaviour and welfare</a:t>
            </a:r>
          </a:p>
          <a:p>
            <a:r>
              <a:rPr lang="en-GB" dirty="0"/>
              <a:t>h</a:t>
            </a:r>
            <a:r>
              <a:rPr lang="en-GB" dirty="0" smtClean="0"/>
              <a:t>ow well the school supports the formal curriculum with extra-curricular opportunities for pupils to extend their knowledge and understanding and to improve their skills in a  range of artistic, creative and sporting activities.</a:t>
            </a:r>
          </a:p>
          <a:p>
            <a:r>
              <a:rPr lang="en-GB" dirty="0"/>
              <a:t>h</a:t>
            </a:r>
            <a:r>
              <a:rPr lang="en-GB" dirty="0" smtClean="0"/>
              <a:t>ow well the school prepares pupils positively for life in modern Britain . . . </a:t>
            </a:r>
          </a:p>
          <a:p>
            <a:pPr lvl="1"/>
            <a:r>
              <a:rPr lang="en-GB" sz="3000" dirty="0"/>
              <a:t>W</a:t>
            </a:r>
            <a:r>
              <a:rPr lang="en-GB" sz="3000" dirty="0" smtClean="0"/>
              <a:t>ho evaluates the quality of your curriculum – on what basis?</a:t>
            </a:r>
          </a:p>
          <a:p>
            <a:pPr lvl="1"/>
            <a:r>
              <a:rPr lang="en-GB" sz="3000" dirty="0"/>
              <a:t>H</a:t>
            </a:r>
            <a:r>
              <a:rPr lang="en-GB" sz="3000" dirty="0" smtClean="0"/>
              <a:t>ow do you ensure/know it is relevant for your pupils?</a:t>
            </a:r>
          </a:p>
          <a:p>
            <a:pPr marL="457200" lvl="1" indent="0">
              <a:buNone/>
            </a:pPr>
            <a:r>
              <a:rPr lang="en-GB" dirty="0" smtClean="0"/>
              <a:t> </a:t>
            </a:r>
          </a:p>
          <a:p>
            <a:pPr marL="457200" lvl="1" indent="0">
              <a:buNone/>
            </a:pPr>
            <a:endParaRPr lang="en-GB" dirty="0"/>
          </a:p>
        </p:txBody>
      </p:sp>
      <p:sp>
        <p:nvSpPr>
          <p:cNvPr id="4" name="Footer Placeholder 3"/>
          <p:cNvSpPr>
            <a:spLocks noGrp="1"/>
          </p:cNvSpPr>
          <p:nvPr>
            <p:ph type="ftr" sz="quarter" idx="11"/>
          </p:nvPr>
        </p:nvSpPr>
        <p:spPr/>
        <p:txBody>
          <a:bodyPr/>
          <a:lstStyle/>
          <a:p>
            <a:r>
              <a:rPr lang="en-GB" dirty="0" smtClean="0"/>
              <a:t>EPH 140617</a:t>
            </a:r>
            <a:endParaRPr lang="en-GB" dirty="0"/>
          </a:p>
        </p:txBody>
      </p:sp>
      <p:sp>
        <p:nvSpPr>
          <p:cNvPr id="5" name="Slide Number Placeholder 4"/>
          <p:cNvSpPr>
            <a:spLocks noGrp="1"/>
          </p:cNvSpPr>
          <p:nvPr>
            <p:ph type="sldNum" sz="quarter" idx="12"/>
          </p:nvPr>
        </p:nvSpPr>
        <p:spPr/>
        <p:txBody>
          <a:bodyPr/>
          <a:lstStyle/>
          <a:p>
            <a:r>
              <a:rPr lang="en-GB" dirty="0" smtClean="0">
                <a:solidFill>
                  <a:schemeClr val="bg1"/>
                </a:solidFill>
              </a:rPr>
              <a:t>Slide</a:t>
            </a:r>
            <a:r>
              <a:rPr lang="en-GB" dirty="0" smtClean="0"/>
              <a:t> </a:t>
            </a:r>
            <a:fld id="{5F4C8201-D8A8-417D-8A18-42E93E6C5D44}" type="slidenum">
              <a:rPr lang="en-GB" b="1" smtClean="0"/>
              <a:pPr/>
              <a:t>5</a:t>
            </a:fld>
            <a:endParaRPr lang="en-GB" b="1" dirty="0"/>
          </a:p>
        </p:txBody>
      </p:sp>
    </p:spTree>
    <p:extLst>
      <p:ext uri="{BB962C8B-B14F-4D97-AF65-F5344CB8AC3E}">
        <p14:creationId xmlns:p14="http://schemas.microsoft.com/office/powerpoint/2010/main" val="3852080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Governance:</a:t>
            </a:r>
            <a:endParaRPr lang="en-GB" b="1" dirty="0"/>
          </a:p>
        </p:txBody>
      </p:sp>
      <p:sp>
        <p:nvSpPr>
          <p:cNvPr id="3" name="Content Placeholder 2"/>
          <p:cNvSpPr>
            <a:spLocks noGrp="1"/>
          </p:cNvSpPr>
          <p:nvPr>
            <p:ph idx="1"/>
          </p:nvPr>
        </p:nvSpPr>
        <p:spPr>
          <a:xfrm>
            <a:off x="838199" y="1451429"/>
            <a:ext cx="10773229" cy="4725534"/>
          </a:xfrm>
        </p:spPr>
        <p:txBody>
          <a:bodyPr/>
          <a:lstStyle/>
          <a:p>
            <a:r>
              <a:rPr lang="en-GB" sz="3200" dirty="0"/>
              <a:t>p</a:t>
            </a:r>
            <a:r>
              <a:rPr lang="en-GB" sz="3200" dirty="0" smtClean="0"/>
              <a:t>upil premium strategy</a:t>
            </a:r>
          </a:p>
          <a:p>
            <a:r>
              <a:rPr lang="en-GB" sz="3200" dirty="0"/>
              <a:t>l</a:t>
            </a:r>
            <a:r>
              <a:rPr lang="en-GB" sz="3200" dirty="0" smtClean="0"/>
              <a:t>ooked after children</a:t>
            </a:r>
          </a:p>
          <a:p>
            <a:r>
              <a:rPr lang="en-GB" sz="3200" dirty="0"/>
              <a:t>c</a:t>
            </a:r>
            <a:r>
              <a:rPr lang="en-GB" sz="3200" dirty="0" smtClean="0"/>
              <a:t>hecking safeguarding</a:t>
            </a:r>
          </a:p>
          <a:p>
            <a:r>
              <a:rPr lang="en-GB" sz="3200" dirty="0"/>
              <a:t>u</a:t>
            </a:r>
            <a:r>
              <a:rPr lang="en-GB" sz="3200" dirty="0" smtClean="0"/>
              <a:t>nderstanding of teaching and learning</a:t>
            </a:r>
          </a:p>
          <a:p>
            <a:r>
              <a:rPr lang="en-GB" sz="3200" dirty="0"/>
              <a:t>q</a:t>
            </a:r>
            <a:r>
              <a:rPr lang="en-GB" sz="3200" dirty="0" smtClean="0"/>
              <a:t>uality of evaluation – indicators of impact/links to development planning</a:t>
            </a:r>
          </a:p>
          <a:p>
            <a:r>
              <a:rPr lang="en-GB" sz="3200" dirty="0"/>
              <a:t>f</a:t>
            </a:r>
            <a:r>
              <a:rPr lang="en-GB" sz="3200" dirty="0" smtClean="0"/>
              <a:t>ollow up challenge</a:t>
            </a:r>
          </a:p>
          <a:p>
            <a:r>
              <a:rPr lang="en-GB" sz="3200" dirty="0"/>
              <a:t>r</a:t>
            </a:r>
            <a:r>
              <a:rPr lang="en-GB" sz="3200" dirty="0" smtClean="0"/>
              <a:t>eview their own impact.</a:t>
            </a:r>
          </a:p>
          <a:p>
            <a:endParaRPr lang="en-GB" sz="3200" dirty="0" smtClean="0"/>
          </a:p>
          <a:p>
            <a:pPr marL="0" indent="0">
              <a:buNone/>
            </a:pPr>
            <a:endParaRPr lang="en-GB" sz="3200" dirty="0" smtClean="0"/>
          </a:p>
          <a:p>
            <a:endParaRPr lang="en-GB" dirty="0" smtClean="0"/>
          </a:p>
          <a:p>
            <a:endParaRPr lang="en-GB" dirty="0" smtClean="0"/>
          </a:p>
          <a:p>
            <a:endParaRPr lang="en-GB" dirty="0"/>
          </a:p>
        </p:txBody>
      </p:sp>
      <p:sp>
        <p:nvSpPr>
          <p:cNvPr id="4" name="Footer Placeholder 3"/>
          <p:cNvSpPr>
            <a:spLocks noGrp="1"/>
          </p:cNvSpPr>
          <p:nvPr>
            <p:ph type="ftr" sz="quarter" idx="11"/>
          </p:nvPr>
        </p:nvSpPr>
        <p:spPr/>
        <p:txBody>
          <a:bodyPr/>
          <a:lstStyle/>
          <a:p>
            <a:r>
              <a:rPr lang="en-GB" dirty="0" smtClean="0"/>
              <a:t>EPH 140617</a:t>
            </a:r>
            <a:endParaRPr lang="en-GB" dirty="0"/>
          </a:p>
        </p:txBody>
      </p:sp>
      <p:sp>
        <p:nvSpPr>
          <p:cNvPr id="5" name="Slide Number Placeholder 4"/>
          <p:cNvSpPr>
            <a:spLocks noGrp="1"/>
          </p:cNvSpPr>
          <p:nvPr>
            <p:ph type="sldNum" sz="quarter" idx="12"/>
          </p:nvPr>
        </p:nvSpPr>
        <p:spPr/>
        <p:txBody>
          <a:bodyPr/>
          <a:lstStyle/>
          <a:p>
            <a:r>
              <a:rPr lang="en-GB" dirty="0" smtClean="0">
                <a:solidFill>
                  <a:schemeClr val="bg1"/>
                </a:solidFill>
              </a:rPr>
              <a:t>Slide</a:t>
            </a:r>
            <a:r>
              <a:rPr lang="en-GB" dirty="0" smtClean="0"/>
              <a:t> </a:t>
            </a:r>
            <a:fld id="{5F4C8201-D8A8-417D-8A18-42E93E6C5D44}" type="slidenum">
              <a:rPr lang="en-GB" b="1" smtClean="0"/>
              <a:pPr/>
              <a:t>6</a:t>
            </a:fld>
            <a:endParaRPr lang="en-GB" b="1" dirty="0"/>
          </a:p>
        </p:txBody>
      </p:sp>
    </p:spTree>
    <p:extLst>
      <p:ext uri="{BB962C8B-B14F-4D97-AF65-F5344CB8AC3E}">
        <p14:creationId xmlns:p14="http://schemas.microsoft.com/office/powerpoint/2010/main" val="682437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586" name="Group 9"/>
          <p:cNvGrpSpPr>
            <a:grpSpLocks/>
          </p:cNvGrpSpPr>
          <p:nvPr/>
        </p:nvGrpSpPr>
        <p:grpSpPr bwMode="auto">
          <a:xfrm>
            <a:off x="530942" y="176982"/>
            <a:ext cx="11400503" cy="6300020"/>
            <a:chOff x="240" y="1248"/>
            <a:chExt cx="5232" cy="2832"/>
          </a:xfrm>
        </p:grpSpPr>
        <p:sp>
          <p:nvSpPr>
            <p:cNvPr id="67589" name="AutoShape 10"/>
            <p:cNvSpPr>
              <a:spLocks noChangeArrowheads="1"/>
            </p:cNvSpPr>
            <p:nvPr/>
          </p:nvSpPr>
          <p:spPr bwMode="auto">
            <a:xfrm>
              <a:off x="3360" y="1248"/>
              <a:ext cx="2112" cy="2832"/>
            </a:xfrm>
            <a:prstGeom prst="roundRect">
              <a:avLst>
                <a:gd name="adj" fmla="val 16667"/>
              </a:avLst>
            </a:prstGeom>
            <a:solidFill>
              <a:srgbClr val="90359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spcAft>
                  <a:spcPct val="30000"/>
                </a:spcAft>
                <a:buClr>
                  <a:srgbClr val="1D9CAB"/>
                </a:buClr>
                <a:buSzPct val="140000"/>
                <a:buFont typeface="Wingdings" panose="05000000000000000000" pitchFamily="2" charset="2"/>
                <a:buChar char="§"/>
                <a:defRPr sz="2000">
                  <a:solidFill>
                    <a:schemeClr val="tx1"/>
                  </a:solidFill>
                  <a:latin typeface="Tahoma" panose="020B0604030504040204" pitchFamily="34" charset="0"/>
                </a:defRPr>
              </a:lvl1pPr>
              <a:lvl2pPr marL="742950" indent="-285750">
                <a:spcBef>
                  <a:spcPct val="20000"/>
                </a:spcBef>
                <a:buClr>
                  <a:srgbClr val="1D9CAB"/>
                </a:buClr>
                <a:buSzPct val="125000"/>
                <a:buFont typeface="Wingdings" panose="05000000000000000000" pitchFamily="2" charset="2"/>
                <a:buChar char="§"/>
                <a:defRPr sz="2000">
                  <a:solidFill>
                    <a:schemeClr val="tx1"/>
                  </a:solidFill>
                  <a:latin typeface="Tahoma" panose="020B0604030504040204" pitchFamily="34" charset="0"/>
                </a:defRPr>
              </a:lvl2pPr>
              <a:lvl3pPr marL="1143000" indent="-228600">
                <a:spcBef>
                  <a:spcPct val="20000"/>
                </a:spcBef>
                <a:buClr>
                  <a:srgbClr val="1D9CAB"/>
                </a:buClr>
                <a:buFont typeface="Wingdings" panose="05000000000000000000" pitchFamily="2" charset="2"/>
                <a:buChar char="§"/>
                <a:defRPr sz="2000">
                  <a:solidFill>
                    <a:schemeClr val="tx1"/>
                  </a:solidFill>
                  <a:latin typeface="Tahoma" panose="020B0604030504040204" pitchFamily="34" charset="0"/>
                </a:defRPr>
              </a:lvl3pPr>
              <a:lvl4pPr marL="1600200" indent="-228600">
                <a:spcBef>
                  <a:spcPct val="20000"/>
                </a:spcBef>
                <a:buClr>
                  <a:srgbClr val="1D9CAB"/>
                </a:buClr>
                <a:buFont typeface="Wingdings" panose="05000000000000000000" pitchFamily="2" charset="2"/>
                <a:buChar char="§"/>
                <a:defRPr>
                  <a:solidFill>
                    <a:schemeClr val="tx1"/>
                  </a:solidFill>
                  <a:latin typeface="Tahoma" panose="020B0604030504040204" pitchFamily="34" charset="0"/>
                </a:defRPr>
              </a:lvl4pPr>
              <a:lvl5pPr marL="2057400" indent="-228600">
                <a:spcBef>
                  <a:spcPct val="20000"/>
                </a:spcBef>
                <a:buClr>
                  <a:srgbClr val="1D9CAB"/>
                </a:buClr>
                <a:buFont typeface="Wingdings" panose="05000000000000000000" pitchFamily="2" charset="2"/>
                <a:buChar char="§"/>
                <a:defRPr>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9pPr>
            </a:lstStyle>
            <a:p>
              <a:pPr algn="ctr">
                <a:spcBef>
                  <a:spcPct val="0"/>
                </a:spcBef>
                <a:spcAft>
                  <a:spcPct val="0"/>
                </a:spcAft>
                <a:buClrTx/>
                <a:buSzTx/>
                <a:buFontTx/>
                <a:buNone/>
              </a:pPr>
              <a:r>
                <a:rPr lang="en-US" altLang="en-US" sz="2400" dirty="0">
                  <a:latin typeface="Times" panose="02020603050405020304" pitchFamily="18" charset="0"/>
                </a:rPr>
                <a:t> </a:t>
              </a:r>
            </a:p>
          </p:txBody>
        </p:sp>
        <p:sp>
          <p:nvSpPr>
            <p:cNvPr id="67590" name="Rectangle 11"/>
            <p:cNvSpPr>
              <a:spLocks noChangeArrowheads="1"/>
            </p:cNvSpPr>
            <p:nvPr/>
          </p:nvSpPr>
          <p:spPr bwMode="auto">
            <a:xfrm>
              <a:off x="240" y="1248"/>
              <a:ext cx="3696" cy="2832"/>
            </a:xfrm>
            <a:prstGeom prst="rect">
              <a:avLst/>
            </a:prstGeom>
            <a:solidFill>
              <a:srgbClr val="903594"/>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spcAft>
                  <a:spcPct val="30000"/>
                </a:spcAft>
                <a:buClr>
                  <a:srgbClr val="1D9CAB"/>
                </a:buClr>
                <a:buSzPct val="140000"/>
                <a:buFont typeface="Wingdings" panose="05000000000000000000" pitchFamily="2" charset="2"/>
                <a:buChar char="§"/>
                <a:defRPr sz="2000">
                  <a:solidFill>
                    <a:schemeClr val="tx1"/>
                  </a:solidFill>
                  <a:latin typeface="Tahoma" panose="020B0604030504040204" pitchFamily="34" charset="0"/>
                </a:defRPr>
              </a:lvl1pPr>
              <a:lvl2pPr marL="742950" indent="-285750">
                <a:spcBef>
                  <a:spcPct val="20000"/>
                </a:spcBef>
                <a:buClr>
                  <a:srgbClr val="1D9CAB"/>
                </a:buClr>
                <a:buSzPct val="125000"/>
                <a:buFont typeface="Wingdings" panose="05000000000000000000" pitchFamily="2" charset="2"/>
                <a:buChar char="§"/>
                <a:defRPr sz="2000">
                  <a:solidFill>
                    <a:schemeClr val="tx1"/>
                  </a:solidFill>
                  <a:latin typeface="Tahoma" panose="020B0604030504040204" pitchFamily="34" charset="0"/>
                </a:defRPr>
              </a:lvl2pPr>
              <a:lvl3pPr marL="1143000" indent="-228600">
                <a:spcBef>
                  <a:spcPct val="20000"/>
                </a:spcBef>
                <a:buClr>
                  <a:srgbClr val="1D9CAB"/>
                </a:buClr>
                <a:buFont typeface="Wingdings" panose="05000000000000000000" pitchFamily="2" charset="2"/>
                <a:buChar char="§"/>
                <a:defRPr sz="2000">
                  <a:solidFill>
                    <a:schemeClr val="tx1"/>
                  </a:solidFill>
                  <a:latin typeface="Tahoma" panose="020B0604030504040204" pitchFamily="34" charset="0"/>
                </a:defRPr>
              </a:lvl3pPr>
              <a:lvl4pPr marL="1600200" indent="-228600">
                <a:spcBef>
                  <a:spcPct val="20000"/>
                </a:spcBef>
                <a:buClr>
                  <a:srgbClr val="1D9CAB"/>
                </a:buClr>
                <a:buFont typeface="Wingdings" panose="05000000000000000000" pitchFamily="2" charset="2"/>
                <a:buChar char="§"/>
                <a:defRPr>
                  <a:solidFill>
                    <a:schemeClr val="tx1"/>
                  </a:solidFill>
                  <a:latin typeface="Tahoma" panose="020B0604030504040204" pitchFamily="34" charset="0"/>
                </a:defRPr>
              </a:lvl4pPr>
              <a:lvl5pPr marL="2057400" indent="-228600">
                <a:spcBef>
                  <a:spcPct val="20000"/>
                </a:spcBef>
                <a:buClr>
                  <a:srgbClr val="1D9CAB"/>
                </a:buClr>
                <a:buFont typeface="Wingdings" panose="05000000000000000000" pitchFamily="2" charset="2"/>
                <a:buChar char="§"/>
                <a:defRPr>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1D9CAB"/>
                </a:buClr>
                <a:buFont typeface="Wingdings" panose="05000000000000000000" pitchFamily="2" charset="2"/>
                <a:buChar char="§"/>
                <a:defRPr>
                  <a:solidFill>
                    <a:schemeClr val="tx1"/>
                  </a:solidFill>
                  <a:latin typeface="Tahoma" panose="020B0604030504040204" pitchFamily="34" charset="0"/>
                </a:defRPr>
              </a:lvl9pPr>
            </a:lstStyle>
            <a:p>
              <a:pPr>
                <a:spcAft>
                  <a:spcPct val="0"/>
                </a:spcAft>
                <a:buClr>
                  <a:srgbClr val="7AC6E8"/>
                </a:buClr>
                <a:buSzTx/>
                <a:buFont typeface="Wingdings" panose="05000000000000000000" pitchFamily="2" charset="2"/>
                <a:buChar char="n"/>
              </a:pPr>
              <a:endParaRPr lang="en-GB" altLang="en-US" sz="1900" dirty="0"/>
            </a:p>
          </p:txBody>
        </p:sp>
      </p:grpSp>
      <p:sp>
        <p:nvSpPr>
          <p:cNvPr id="67587" name="Rectangle 6"/>
          <p:cNvSpPr>
            <a:spLocks noGrp="1" noChangeArrowheads="1"/>
          </p:cNvSpPr>
          <p:nvPr>
            <p:ph type="ctrTitle" idx="4294967295"/>
          </p:nvPr>
        </p:nvSpPr>
        <p:spPr>
          <a:xfrm>
            <a:off x="1309816" y="2286000"/>
            <a:ext cx="8672384"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eaLnBrk="1" hangingPunct="1"/>
            <a:r>
              <a:rPr lang="en-US" altLang="en-US" sz="4700" dirty="0" smtClean="0">
                <a:solidFill>
                  <a:schemeClr val="bg1"/>
                </a:solidFill>
              </a:rPr>
              <a:t>A significant focus - Disadvantage </a:t>
            </a:r>
            <a:endParaRPr lang="en-US" altLang="en-US" sz="4700" dirty="0">
              <a:solidFill>
                <a:schemeClr val="bg1"/>
              </a:solidFill>
            </a:endParaRPr>
          </a:p>
        </p:txBody>
      </p:sp>
      <p:pic>
        <p:nvPicPr>
          <p:cNvPr id="6758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1" y="3702050"/>
            <a:ext cx="2354263" cy="231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5790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994775" cy="845837"/>
          </a:xfrm>
        </p:spPr>
        <p:txBody>
          <a:bodyPr>
            <a:normAutofit fontScale="90000"/>
          </a:bodyPr>
          <a:lstStyle/>
          <a:p>
            <a:r>
              <a:rPr lang="en-GB" b="1" dirty="0" smtClean="0"/>
              <a:t>Unknown children-</a:t>
            </a:r>
            <a:r>
              <a:rPr lang="en-GB" dirty="0" smtClean="0"/>
              <a:t>destined for disadvantage</a:t>
            </a:r>
            <a:endParaRPr lang="en-GB" b="1" dirty="0"/>
          </a:p>
        </p:txBody>
      </p:sp>
      <p:sp>
        <p:nvSpPr>
          <p:cNvPr id="3" name="Content Placeholder 2"/>
          <p:cNvSpPr>
            <a:spLocks noGrp="1"/>
          </p:cNvSpPr>
          <p:nvPr>
            <p:ph idx="1"/>
          </p:nvPr>
        </p:nvSpPr>
        <p:spPr>
          <a:xfrm>
            <a:off x="838200" y="1062681"/>
            <a:ext cx="10515600" cy="4953645"/>
          </a:xfrm>
        </p:spPr>
        <p:txBody>
          <a:bodyPr>
            <a:normAutofit lnSpcReduction="10000"/>
          </a:bodyPr>
          <a:lstStyle/>
          <a:p>
            <a:pPr marL="0" indent="0">
              <a:buNone/>
            </a:pPr>
            <a:r>
              <a:rPr lang="en-GB" dirty="0" smtClean="0"/>
              <a:t>Schools, settings and childminders should:</a:t>
            </a:r>
          </a:p>
          <a:p>
            <a:r>
              <a:rPr lang="en-GB" dirty="0"/>
              <a:t>e</a:t>
            </a:r>
            <a:r>
              <a:rPr lang="en-GB" dirty="0" smtClean="0"/>
              <a:t>nsure that key information, including early assessments is shared promptly at points of transition so that the needs of the most disadvantaged children are known quickly</a:t>
            </a:r>
          </a:p>
          <a:p>
            <a:r>
              <a:rPr lang="en-GB" dirty="0" smtClean="0"/>
              <a:t>review their use of the EY pupil premium to ensure that support is focused on improving the areas of development that will help a child catch up. </a:t>
            </a:r>
          </a:p>
          <a:p>
            <a:pPr marL="0" indent="0">
              <a:buNone/>
            </a:pPr>
            <a:r>
              <a:rPr lang="en-GB" dirty="0" smtClean="0"/>
              <a:t>Ofsted should:</a:t>
            </a:r>
          </a:p>
          <a:p>
            <a:r>
              <a:rPr lang="en-GB" dirty="0"/>
              <a:t>e</a:t>
            </a:r>
            <a:r>
              <a:rPr lang="en-GB" dirty="0" smtClean="0"/>
              <a:t>nsure that the impact of additional funding on children’s health, learning and development is reported clearly and consistently, including the impact of funding for eligible Nursery and Reception children in schools. </a:t>
            </a:r>
          </a:p>
          <a:p>
            <a:pPr marL="0" indent="0">
              <a:buNone/>
            </a:pPr>
            <a:endParaRPr lang="en-GB" dirty="0" smtClean="0"/>
          </a:p>
        </p:txBody>
      </p:sp>
      <p:sp>
        <p:nvSpPr>
          <p:cNvPr id="4" name="Footer Placeholder 3"/>
          <p:cNvSpPr>
            <a:spLocks noGrp="1"/>
          </p:cNvSpPr>
          <p:nvPr>
            <p:ph type="ftr" sz="quarter" idx="11"/>
          </p:nvPr>
        </p:nvSpPr>
        <p:spPr/>
        <p:txBody>
          <a:bodyPr/>
          <a:lstStyle/>
          <a:p>
            <a:r>
              <a:rPr lang="en-GB" dirty="0" smtClean="0"/>
              <a:t>EPH 140617</a:t>
            </a:r>
            <a:endParaRPr lang="en-GB" dirty="0"/>
          </a:p>
        </p:txBody>
      </p:sp>
      <p:sp>
        <p:nvSpPr>
          <p:cNvPr id="5" name="Slide Number Placeholder 4"/>
          <p:cNvSpPr>
            <a:spLocks noGrp="1"/>
          </p:cNvSpPr>
          <p:nvPr>
            <p:ph type="sldNum" sz="quarter" idx="12"/>
          </p:nvPr>
        </p:nvSpPr>
        <p:spPr/>
        <p:txBody>
          <a:bodyPr/>
          <a:lstStyle/>
          <a:p>
            <a:r>
              <a:rPr lang="en-GB" dirty="0" smtClean="0">
                <a:solidFill>
                  <a:schemeClr val="bg1"/>
                </a:solidFill>
              </a:rPr>
              <a:t>Slide</a:t>
            </a:r>
            <a:r>
              <a:rPr lang="en-GB" dirty="0" smtClean="0"/>
              <a:t> </a:t>
            </a:r>
            <a:fld id="{5F4C8201-D8A8-417D-8A18-42E93E6C5D44}" type="slidenum">
              <a:rPr lang="en-GB" b="1" smtClean="0"/>
              <a:pPr/>
              <a:t>8</a:t>
            </a:fld>
            <a:endParaRPr lang="en-GB" b="1" dirty="0"/>
          </a:p>
        </p:txBody>
      </p:sp>
    </p:spTree>
    <p:extLst>
      <p:ext uri="{BB962C8B-B14F-4D97-AF65-F5344CB8AC3E}">
        <p14:creationId xmlns:p14="http://schemas.microsoft.com/office/powerpoint/2010/main" val="2230175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Disadvantage – Key Stage 1</a:t>
            </a:r>
            <a:endParaRPr lang="en-GB" b="1" dirty="0"/>
          </a:p>
        </p:txBody>
      </p:sp>
      <p:sp>
        <p:nvSpPr>
          <p:cNvPr id="3" name="Content Placeholder 2"/>
          <p:cNvSpPr>
            <a:spLocks noGrp="1"/>
          </p:cNvSpPr>
          <p:nvPr>
            <p:ph idx="1"/>
          </p:nvPr>
        </p:nvSpPr>
        <p:spPr>
          <a:xfrm>
            <a:off x="838200" y="1538514"/>
            <a:ext cx="10515600" cy="4638449"/>
          </a:xfrm>
        </p:spPr>
        <p:txBody>
          <a:bodyPr/>
          <a:lstStyle/>
          <a:p>
            <a:pPr marL="0" indent="0">
              <a:buNone/>
            </a:pPr>
            <a:endParaRPr lang="en-GB" dirty="0"/>
          </a:p>
          <a:p>
            <a:pPr marL="0" indent="0">
              <a:buNone/>
            </a:pPr>
            <a:endParaRPr lang="en-GB" dirty="0" smtClean="0"/>
          </a:p>
          <a:p>
            <a:endParaRPr lang="en-GB" dirty="0" smtClean="0"/>
          </a:p>
          <a:p>
            <a:pPr marL="0" indent="0">
              <a:buNone/>
            </a:pPr>
            <a:endParaRPr lang="en-GB" dirty="0"/>
          </a:p>
        </p:txBody>
      </p:sp>
      <p:sp>
        <p:nvSpPr>
          <p:cNvPr id="4" name="Footer Placeholder 3"/>
          <p:cNvSpPr>
            <a:spLocks noGrp="1"/>
          </p:cNvSpPr>
          <p:nvPr>
            <p:ph type="ftr" sz="quarter" idx="11"/>
          </p:nvPr>
        </p:nvSpPr>
        <p:spPr/>
        <p:txBody>
          <a:bodyPr/>
          <a:lstStyle/>
          <a:p>
            <a:r>
              <a:rPr lang="en-GB" dirty="0" smtClean="0"/>
              <a:t>EPH 140617</a:t>
            </a:r>
            <a:endParaRPr lang="en-GB" dirty="0"/>
          </a:p>
        </p:txBody>
      </p:sp>
      <p:sp>
        <p:nvSpPr>
          <p:cNvPr id="5" name="Slide Number Placeholder 4"/>
          <p:cNvSpPr>
            <a:spLocks noGrp="1"/>
          </p:cNvSpPr>
          <p:nvPr>
            <p:ph type="sldNum" sz="quarter" idx="12"/>
          </p:nvPr>
        </p:nvSpPr>
        <p:spPr/>
        <p:txBody>
          <a:bodyPr/>
          <a:lstStyle/>
          <a:p>
            <a:r>
              <a:rPr lang="en-GB" dirty="0" smtClean="0">
                <a:solidFill>
                  <a:schemeClr val="bg1"/>
                </a:solidFill>
              </a:rPr>
              <a:t>Slide</a:t>
            </a:r>
            <a:r>
              <a:rPr lang="en-GB" dirty="0" smtClean="0"/>
              <a:t> </a:t>
            </a:r>
            <a:fld id="{5F4C8201-D8A8-417D-8A18-42E93E6C5D44}" type="slidenum">
              <a:rPr lang="en-GB" b="1" smtClean="0"/>
              <a:pPr/>
              <a:t>9</a:t>
            </a:fld>
            <a:endParaRPr lang="en-GB" b="1" dirty="0"/>
          </a:p>
        </p:txBody>
      </p:sp>
      <p:graphicFrame>
        <p:nvGraphicFramePr>
          <p:cNvPr id="6" name="Table 5"/>
          <p:cNvGraphicFramePr>
            <a:graphicFrameLocks noGrp="1"/>
          </p:cNvGraphicFramePr>
          <p:nvPr>
            <p:extLst>
              <p:ext uri="{D42A27DB-BD31-4B8C-83A1-F6EECF244321}">
                <p14:modId xmlns:p14="http://schemas.microsoft.com/office/powerpoint/2010/main" val="4176911399"/>
              </p:ext>
            </p:extLst>
          </p:nvPr>
        </p:nvGraphicFramePr>
        <p:xfrm>
          <a:off x="493486" y="1727200"/>
          <a:ext cx="10218056" cy="3287486"/>
        </p:xfrm>
        <a:graphic>
          <a:graphicData uri="http://schemas.openxmlformats.org/drawingml/2006/table">
            <a:tbl>
              <a:tblPr firstRow="1" bandRow="1">
                <a:tableStyleId>{5C22544A-7EE6-4342-B048-85BDC9FD1C3A}</a:tableStyleId>
              </a:tblPr>
              <a:tblGrid>
                <a:gridCol w="2813048"/>
                <a:gridCol w="2468336"/>
                <a:gridCol w="2468336"/>
                <a:gridCol w="2468336"/>
              </a:tblGrid>
              <a:tr h="1175657">
                <a:tc>
                  <a:txBody>
                    <a:bodyPr/>
                    <a:lstStyle/>
                    <a:p>
                      <a:r>
                        <a:rPr lang="en-GB" sz="2800" dirty="0" smtClean="0">
                          <a:latin typeface="Tahoma" panose="020B0604030504040204" pitchFamily="34" charset="0"/>
                          <a:ea typeface="Tahoma" panose="020B0604030504040204" pitchFamily="34" charset="0"/>
                          <a:cs typeface="Tahoma" panose="020B0604030504040204" pitchFamily="34" charset="0"/>
                        </a:rPr>
                        <a:t>Reading</a:t>
                      </a:r>
                      <a:r>
                        <a:rPr lang="en-GB" sz="2800" baseline="0" dirty="0" smtClean="0">
                          <a:latin typeface="Tahoma" panose="020B0604030504040204" pitchFamily="34" charset="0"/>
                          <a:ea typeface="Tahoma" panose="020B0604030504040204" pitchFamily="34" charset="0"/>
                          <a:cs typeface="Tahoma" panose="020B0604030504040204" pitchFamily="34" charset="0"/>
                        </a:rPr>
                        <a:t> expected standard</a:t>
                      </a:r>
                      <a:endParaRPr lang="en-GB"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GB" sz="2800" dirty="0" smtClean="0">
                        <a:latin typeface="Tahoma" panose="020B0604030504040204" pitchFamily="34" charset="0"/>
                        <a:ea typeface="Tahoma" panose="020B0604030504040204" pitchFamily="34" charset="0"/>
                        <a:cs typeface="Tahoma" panose="020B0604030504040204" pitchFamily="34" charset="0"/>
                      </a:endParaRPr>
                    </a:p>
                    <a:p>
                      <a:r>
                        <a:rPr lang="en-GB" sz="2800" dirty="0" smtClean="0">
                          <a:latin typeface="Tahoma" panose="020B0604030504040204" pitchFamily="34" charset="0"/>
                          <a:ea typeface="Tahoma" panose="020B0604030504040204" pitchFamily="34" charset="0"/>
                          <a:cs typeface="Tahoma" panose="020B0604030504040204" pitchFamily="34" charset="0"/>
                        </a:rPr>
                        <a:t>National</a:t>
                      </a:r>
                      <a:endParaRPr lang="en-GB"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GB" sz="2800" dirty="0" smtClean="0">
                        <a:latin typeface="Tahoma" panose="020B0604030504040204" pitchFamily="34" charset="0"/>
                        <a:ea typeface="Tahoma" panose="020B0604030504040204" pitchFamily="34" charset="0"/>
                        <a:cs typeface="Tahoma" panose="020B0604030504040204" pitchFamily="34" charset="0"/>
                      </a:endParaRPr>
                    </a:p>
                    <a:p>
                      <a:r>
                        <a:rPr lang="en-GB" sz="2800" dirty="0" smtClean="0">
                          <a:latin typeface="Tahoma" panose="020B0604030504040204" pitchFamily="34" charset="0"/>
                          <a:ea typeface="Tahoma" panose="020B0604030504040204" pitchFamily="34" charset="0"/>
                          <a:cs typeface="Tahoma" panose="020B0604030504040204" pitchFamily="34" charset="0"/>
                        </a:rPr>
                        <a:t>East of England</a:t>
                      </a:r>
                      <a:endParaRPr lang="en-GB"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GB" sz="2800" dirty="0" smtClean="0">
                        <a:latin typeface="Tahoma" panose="020B0604030504040204" pitchFamily="34" charset="0"/>
                        <a:ea typeface="Tahoma" panose="020B0604030504040204" pitchFamily="34" charset="0"/>
                        <a:cs typeface="Tahoma" panose="020B0604030504040204" pitchFamily="34" charset="0"/>
                      </a:endParaRPr>
                    </a:p>
                    <a:p>
                      <a:r>
                        <a:rPr lang="en-GB" sz="2800" dirty="0" smtClean="0">
                          <a:latin typeface="Tahoma" panose="020B0604030504040204" pitchFamily="34" charset="0"/>
                          <a:ea typeface="Tahoma" panose="020B0604030504040204" pitchFamily="34" charset="0"/>
                          <a:cs typeface="Tahoma" panose="020B0604030504040204" pitchFamily="34" charset="0"/>
                        </a:rPr>
                        <a:t>Essex</a:t>
                      </a:r>
                      <a:endParaRPr lang="en-GB" sz="2800" dirty="0">
                        <a:latin typeface="Tahoma" panose="020B0604030504040204" pitchFamily="34" charset="0"/>
                        <a:ea typeface="Tahoma" panose="020B0604030504040204" pitchFamily="34" charset="0"/>
                        <a:cs typeface="Tahoma" panose="020B0604030504040204" pitchFamily="34" charset="0"/>
                      </a:endParaRPr>
                    </a:p>
                  </a:txBody>
                  <a:tcPr/>
                </a:tc>
              </a:tr>
              <a:tr h="957943">
                <a:tc>
                  <a:txBody>
                    <a:bodyPr/>
                    <a:lstStyle/>
                    <a:p>
                      <a:endParaRPr lang="en-GB" sz="2400" b="1" dirty="0" smtClean="0">
                        <a:latin typeface="Tahoma" panose="020B0604030504040204" pitchFamily="34" charset="0"/>
                        <a:ea typeface="Tahoma" panose="020B0604030504040204" pitchFamily="34" charset="0"/>
                        <a:cs typeface="Tahoma" panose="020B0604030504040204" pitchFamily="34" charset="0"/>
                      </a:endParaRPr>
                    </a:p>
                    <a:p>
                      <a:r>
                        <a:rPr lang="en-GB" sz="2400" b="1" dirty="0" smtClean="0">
                          <a:latin typeface="Tahoma" panose="020B0604030504040204" pitchFamily="34" charset="0"/>
                          <a:ea typeface="Tahoma" panose="020B0604030504040204" pitchFamily="34" charset="0"/>
                          <a:cs typeface="Tahoma" panose="020B0604030504040204" pitchFamily="34" charset="0"/>
                        </a:rPr>
                        <a:t>Disadvantaged</a:t>
                      </a:r>
                      <a:endParaRPr lang="en-GB" sz="2400" b="1"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GB" sz="2400" b="1" dirty="0" smtClean="0">
                          <a:latin typeface="Tahoma" panose="020B0604030504040204" pitchFamily="34" charset="0"/>
                          <a:ea typeface="Tahoma" panose="020B0604030504040204" pitchFamily="34" charset="0"/>
                          <a:cs typeface="Tahoma" panose="020B0604030504040204" pitchFamily="34" charset="0"/>
                        </a:rPr>
                        <a:t>60</a:t>
                      </a:r>
                      <a:endParaRPr lang="en-GB" sz="2400" b="1"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GB" sz="2400" b="1" dirty="0" smtClean="0">
                          <a:latin typeface="Tahoma" panose="020B0604030504040204" pitchFamily="34" charset="0"/>
                          <a:ea typeface="Tahoma" panose="020B0604030504040204" pitchFamily="34" charset="0"/>
                          <a:cs typeface="Tahoma" panose="020B0604030504040204" pitchFamily="34" charset="0"/>
                        </a:rPr>
                        <a:t>59</a:t>
                      </a:r>
                      <a:endParaRPr lang="en-GB" sz="2400" b="1"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GB" sz="2400" b="1" dirty="0" smtClean="0">
                          <a:latin typeface="Tahoma" panose="020B0604030504040204" pitchFamily="34" charset="0"/>
                          <a:ea typeface="Tahoma" panose="020B0604030504040204" pitchFamily="34" charset="0"/>
                          <a:cs typeface="Tahoma" panose="020B0604030504040204" pitchFamily="34" charset="0"/>
                        </a:rPr>
                        <a:t>62</a:t>
                      </a:r>
                      <a:endParaRPr lang="en-GB" sz="2400" b="1" dirty="0">
                        <a:latin typeface="Tahoma" panose="020B0604030504040204" pitchFamily="34" charset="0"/>
                        <a:ea typeface="Tahoma" panose="020B0604030504040204" pitchFamily="34" charset="0"/>
                        <a:cs typeface="Tahoma" panose="020B0604030504040204" pitchFamily="34" charset="0"/>
                      </a:endParaRPr>
                    </a:p>
                  </a:txBody>
                  <a:tcPr/>
                </a:tc>
              </a:tr>
              <a:tr h="957943">
                <a:tc>
                  <a:txBody>
                    <a:bodyPr/>
                    <a:lstStyle/>
                    <a:p>
                      <a:endParaRPr lang="en-GB" sz="2400" b="1" dirty="0" smtClean="0">
                        <a:latin typeface="Tahoma" panose="020B0604030504040204" pitchFamily="34" charset="0"/>
                        <a:ea typeface="Tahoma" panose="020B0604030504040204" pitchFamily="34" charset="0"/>
                        <a:cs typeface="Tahoma" panose="020B0604030504040204" pitchFamily="34" charset="0"/>
                      </a:endParaRPr>
                    </a:p>
                    <a:p>
                      <a:r>
                        <a:rPr lang="en-GB" sz="2400" b="1" dirty="0" smtClean="0">
                          <a:latin typeface="Tahoma" panose="020B0604030504040204" pitchFamily="34" charset="0"/>
                          <a:ea typeface="Tahoma" panose="020B0604030504040204" pitchFamily="34" charset="0"/>
                          <a:cs typeface="Tahoma" panose="020B0604030504040204" pitchFamily="34" charset="0"/>
                        </a:rPr>
                        <a:t>All</a:t>
                      </a:r>
                      <a:r>
                        <a:rPr lang="en-GB" sz="2400" b="1" baseline="0" dirty="0" smtClean="0">
                          <a:latin typeface="Tahoma" panose="020B0604030504040204" pitchFamily="34" charset="0"/>
                          <a:ea typeface="Tahoma" panose="020B0604030504040204" pitchFamily="34" charset="0"/>
                          <a:cs typeface="Tahoma" panose="020B0604030504040204" pitchFamily="34" charset="0"/>
                        </a:rPr>
                        <a:t> o</a:t>
                      </a:r>
                      <a:r>
                        <a:rPr lang="en-GB" sz="2400" b="1" dirty="0" smtClean="0">
                          <a:latin typeface="Tahoma" panose="020B0604030504040204" pitchFamily="34" charset="0"/>
                          <a:ea typeface="Tahoma" panose="020B0604030504040204" pitchFamily="34" charset="0"/>
                          <a:cs typeface="Tahoma" panose="020B0604030504040204" pitchFamily="34" charset="0"/>
                        </a:rPr>
                        <a:t>ther pupils </a:t>
                      </a:r>
                      <a:endParaRPr lang="en-GB" sz="2400" b="1"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GB" sz="2400" b="1" dirty="0" smtClean="0">
                          <a:latin typeface="Tahoma" panose="020B0604030504040204" pitchFamily="34" charset="0"/>
                          <a:ea typeface="Tahoma" panose="020B0604030504040204" pitchFamily="34" charset="0"/>
                          <a:cs typeface="Tahoma" panose="020B0604030504040204" pitchFamily="34" charset="0"/>
                        </a:rPr>
                        <a:t>77</a:t>
                      </a:r>
                      <a:endParaRPr lang="en-GB" sz="2400" b="1"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GB" sz="2400" b="1" dirty="0" smtClean="0">
                          <a:latin typeface="Tahoma" panose="020B0604030504040204" pitchFamily="34" charset="0"/>
                          <a:ea typeface="Tahoma" panose="020B0604030504040204" pitchFamily="34" charset="0"/>
                          <a:cs typeface="Tahoma" panose="020B0604030504040204" pitchFamily="34" charset="0"/>
                        </a:rPr>
                        <a:t>77</a:t>
                      </a:r>
                      <a:endParaRPr lang="en-GB" sz="2400" b="1"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GB" sz="2400" b="1" dirty="0" smtClean="0">
                          <a:latin typeface="Tahoma" panose="020B0604030504040204" pitchFamily="34" charset="0"/>
                          <a:ea typeface="Tahoma" panose="020B0604030504040204" pitchFamily="34" charset="0"/>
                          <a:cs typeface="Tahoma" panose="020B0604030504040204" pitchFamily="34" charset="0"/>
                        </a:rPr>
                        <a:t>79</a:t>
                      </a:r>
                      <a:endParaRPr lang="en-GB" sz="2400" b="1" dirty="0">
                        <a:latin typeface="Tahoma" panose="020B0604030504040204" pitchFamily="34" charset="0"/>
                        <a:ea typeface="Tahoma" panose="020B0604030504040204" pitchFamily="34" charset="0"/>
                        <a:cs typeface="Tahoma" panose="020B0604030504040204" pitchFamily="34" charset="0"/>
                      </a:endParaRPr>
                    </a:p>
                  </a:txBody>
                  <a:tcPr/>
                </a:tc>
              </a:tr>
            </a:tbl>
          </a:graphicData>
        </a:graphic>
      </p:graphicFrame>
    </p:spTree>
    <p:extLst>
      <p:ext uri="{BB962C8B-B14F-4D97-AF65-F5344CB8AC3E}">
        <p14:creationId xmlns:p14="http://schemas.microsoft.com/office/powerpoint/2010/main" val="2597172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ED7D3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Published Document" ma:contentTypeID="0x010100D2F3944FBADCA441988945C5E392229C01009E4B972173D0284E9DB6D7A21B3632130093041CC70A3BE645909431394CBB1A7A" ma:contentTypeVersion="9" ma:contentTypeDescription="" ma:contentTypeScope="" ma:versionID="296e8fffb691cea7493bb4c8ea82b7c5">
  <xsd:schema xmlns:xsd="http://www.w3.org/2001/XMLSchema" xmlns:xs="http://www.w3.org/2001/XMLSchema" xmlns:p="http://schemas.microsoft.com/office/2006/metadata/properties" xmlns:ns2="4d26f180-144a-42ee-8122-e88c3adfe28e" xmlns:ns4="bc92bfb5-656e-4c8c-bde1-56eadca95792" targetNamespace="http://schemas.microsoft.com/office/2006/metadata/properties" ma:root="true" ma:fieldsID="2a0b96da3be93e0e183af73d9ec8b613" ns2:_="" ns4:_="">
    <xsd:import namespace="4d26f180-144a-42ee-8122-e88c3adfe28e"/>
    <xsd:import namespace="bc92bfb5-656e-4c8c-bde1-56eadca95792"/>
    <xsd:element name="properties">
      <xsd:complexType>
        <xsd:sequence>
          <xsd:element name="documentManagement">
            <xsd:complexType>
              <xsd:all>
                <xsd:element ref="ns4:PromotedDocument" minOccurs="0"/>
                <xsd:element ref="ns4:PinnedDocumentLifeAtOfsted" minOccurs="0"/>
                <xsd:element ref="ns4:ReviewFrequency" minOccurs="0"/>
                <xsd:element ref="ns4:Last_x0020_Review_x0020_Date" minOccurs="0"/>
                <xsd:element ref="ns4:NextReviewDate" minOccurs="0"/>
                <xsd:element ref="ns4:Archived" minOccurs="0"/>
                <xsd:element ref="ns2:Archived_x0020_Date" minOccurs="0"/>
                <xsd:element ref="ns4:f9655ec895104743ad2d637f901e9d20" minOccurs="0"/>
                <xsd:element ref="ns4:ie6f3249163e41529905fc0fccf9fe34" minOccurs="0"/>
                <xsd:element ref="ns2:TaxCatchAll" minOccurs="0"/>
                <xsd:element ref="ns2:TaxCatchAllLabel" minOccurs="0"/>
                <xsd:element ref="ns4:SharedWithUsers" minOccurs="0"/>
                <xsd:element ref="ns4:SharedWithDetails" minOccurs="0"/>
                <xsd:element ref="ns2:g6577dadd3f343bd91122d4df6f9b776" minOccurs="0"/>
                <xsd:element ref="ns4:o3d079b38b0d41c2a910277f067f5fcd" minOccurs="0"/>
                <xsd:element ref="ns2:ab8b948975ea4ad8aac170f4c13d317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26f180-144a-42ee-8122-e88c3adfe28e" elementFormDefault="qualified">
    <xsd:import namespace="http://schemas.microsoft.com/office/2006/documentManagement/types"/>
    <xsd:import namespace="http://schemas.microsoft.com/office/infopath/2007/PartnerControls"/>
    <xsd:element name="Archived_x0020_Date" ma:index="15" nillable="true" ma:displayName="Archived Date" ma:format="DateOnly" ma:hidden="true" ma:internalName="Archived_x0020_Date" ma:readOnly="false">
      <xsd:simpleType>
        <xsd:restriction base="dms:DateTime"/>
      </xsd:simpleType>
    </xsd:element>
    <xsd:element name="TaxCatchAll" ma:index="21" nillable="true" ma:displayName="Taxonomy Catch All Column" ma:description="" ma:hidden="true" ma:list="{ced1e5a7-32a2-4b45-96dc-a85bf366277c}" ma:internalName="TaxCatchAll" ma:showField="CatchAllData" ma:web="bc92bfb5-656e-4c8c-bde1-56eadca95792">
      <xsd:complexType>
        <xsd:complexContent>
          <xsd:extension base="dms:MultiChoiceLookup">
            <xsd:sequence>
              <xsd:element name="Value" type="dms:Lookup" maxOccurs="unbounded" minOccurs="0" nillable="true"/>
            </xsd:sequence>
          </xsd:extension>
        </xsd:complexContent>
      </xsd:complexType>
    </xsd:element>
    <xsd:element name="TaxCatchAllLabel" ma:index="22" nillable="true" ma:displayName="Taxonomy Catch All Column1" ma:description="" ma:hidden="true" ma:list="{ced1e5a7-32a2-4b45-96dc-a85bf366277c}" ma:internalName="TaxCatchAllLabel" ma:readOnly="true" ma:showField="CatchAllDataLabel" ma:web="bc92bfb5-656e-4c8c-bde1-56eadca95792">
      <xsd:complexType>
        <xsd:complexContent>
          <xsd:extension base="dms:MultiChoiceLookup">
            <xsd:sequence>
              <xsd:element name="Value" type="dms:Lookup" maxOccurs="unbounded" minOccurs="0" nillable="true"/>
            </xsd:sequence>
          </xsd:extension>
        </xsd:complexContent>
      </xsd:complexType>
    </xsd:element>
    <xsd:element name="g6577dadd3f343bd91122d4df6f9b776" ma:index="27" ma:taxonomy="true" ma:internalName="g6577dadd3f343bd91122d4df6f9b776" ma:taxonomyFieldName="Ofsted_x0020_Owner" ma:displayName="Ofsted Owner" ma:readOnly="false" ma:default="" ma:fieldId="{06577dad-d3f3-43bd-9112-2d4df6f9b776}" ma:sspId="301d8099-d132-40b0-ae0a-bd77b23f6837" ma:termSetId="8ed8c9ea-7052-4c1d-a4d7-b9c10bffea6f" ma:anchorId="00000000-0000-0000-0000-000000000000" ma:open="false" ma:isKeyword="false">
      <xsd:complexType>
        <xsd:sequence>
          <xsd:element ref="pc:Terms" minOccurs="0" maxOccurs="1"/>
        </xsd:sequence>
      </xsd:complexType>
    </xsd:element>
    <xsd:element name="ab8b948975ea4ad8aac170f4c13d317d" ma:index="30" ma:taxonomy="true" ma:internalName="ab8b948975ea4ad8aac170f4c13d317d" ma:taxonomyFieldName="Document_x0020_Category" ma:displayName="Document Category" ma:indexed="true" ma:readOnly="false" ma:default="" ma:fieldId="{ab8b9489-75ea-4ad8-aac1-70f4c13d317d}" ma:sspId="301d8099-d132-40b0-ae0a-bd77b23f6837" ma:termSetId="19846599-7836-4ff6-93ce-a43a2b8e5cb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c92bfb5-656e-4c8c-bde1-56eadca95792" elementFormDefault="qualified">
    <xsd:import namespace="http://schemas.microsoft.com/office/2006/documentManagement/types"/>
    <xsd:import namespace="http://schemas.microsoft.com/office/infopath/2007/PartnerControls"/>
    <xsd:element name="PromotedDocument" ma:index="8" nillable="true" ma:displayName="Promoted Document" ma:description="Promotes the selected document on the Homepage and the Document Centre" ma:hidden="true" ma:internalName="PromotedDocument" ma:readOnly="false">
      <xsd:simpleType>
        <xsd:restriction base="dms:Text">
          <xsd:maxLength value="255"/>
        </xsd:restriction>
      </xsd:simpleType>
    </xsd:element>
    <xsd:element name="PinnedDocumentLifeAtOfsted" ma:index="9" nillable="true" ma:displayName="Pinned Document - Life At Ofsted" ma:default="0" ma:description="Use this setting to pin a document to Life at Ofsted HomePage" ma:internalName="PinnedDocumentLifeAtOfsted">
      <xsd:simpleType>
        <xsd:restriction base="dms:Boolean"/>
      </xsd:simpleType>
    </xsd:element>
    <xsd:element name="ReviewFrequency" ma:index="10" nillable="true" ma:displayName="Review Frequency" ma:default="6 Months" ma:format="Dropdown" ma:internalName="ReviewFrequency">
      <xsd:simpleType>
        <xsd:restriction base="dms:Choice">
          <xsd:enumeration value="6 Months"/>
          <xsd:enumeration value="12 Months"/>
          <xsd:enumeration value="18 Months"/>
          <xsd:enumeration value="24 Months"/>
        </xsd:restriction>
      </xsd:simpleType>
    </xsd:element>
    <xsd:element name="Last_x0020_Review_x0020_Date" ma:index="11" nillable="true" ma:displayName="Last Review Date" ma:format="DateOnly" ma:internalName="Last_x0020_Review_x0020_Date">
      <xsd:simpleType>
        <xsd:restriction base="dms:DateTime"/>
      </xsd:simpleType>
    </xsd:element>
    <xsd:element name="NextReviewDate" ma:index="12" nillable="true" ma:displayName="Next Review Date" ma:format="DateOnly" ma:internalName="NextReviewDate">
      <xsd:simpleType>
        <xsd:restriction base="dms:DateTime"/>
      </xsd:simpleType>
    </xsd:element>
    <xsd:element name="Archived" ma:index="13" nillable="true" ma:displayName="Archived" ma:default="0" ma:internalName="Archived">
      <xsd:simpleType>
        <xsd:restriction base="dms:Boolean"/>
      </xsd:simpleType>
    </xsd:element>
    <xsd:element name="f9655ec895104743ad2d637f901e9d20" ma:index="16" nillable="true" ma:taxonomy="true" ma:internalName="f9655ec895104743ad2d637f901e9d20" ma:taxonomyFieldName="Programme" ma:displayName="Programme" ma:default="" ma:fieldId="{f9655ec8-9510-4743-ad2d-637f901e9d20}" ma:sspId="301d8099-d132-40b0-ae0a-bd77b23f6837" ma:termSetId="db58df18-5c7d-43f6-addf-cae75579de66" ma:anchorId="00000000-0000-0000-0000-000000000000" ma:open="false" ma:isKeyword="false">
      <xsd:complexType>
        <xsd:sequence>
          <xsd:element ref="pc:Terms" minOccurs="0" maxOccurs="1"/>
        </xsd:sequence>
      </xsd:complexType>
    </xsd:element>
    <xsd:element name="ie6f3249163e41529905fc0fccf9fe34" ma:index="18" nillable="true" ma:taxonomy="true" ma:internalName="ie6f3249163e41529905fc0fccf9fe34" ma:taxonomyFieldName="Remit" ma:displayName="Remit" ma:default="" ma:fieldId="{2e6f3249-163e-4152-9905-fc0fccf9fe34}" ma:sspId="301d8099-d132-40b0-ae0a-bd77b23f6837" ma:termSetId="52871512-4afe-403d-b5d0-0bc6bfe3c81e" ma:anchorId="00000000-0000-0000-0000-000000000000" ma:open="false" ma:isKeyword="false">
      <xsd:complexType>
        <xsd:sequence>
          <xsd:element ref="pc:Terms" minOccurs="0" maxOccurs="1"/>
        </xsd:sequence>
      </xsd:complexType>
    </xsd:element>
    <xsd:element name="SharedWithUsers" ma:index="25"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description="" ma:internalName="SharedWithDetails" ma:readOnly="true">
      <xsd:simpleType>
        <xsd:restriction base="dms:Note">
          <xsd:maxLength value="255"/>
        </xsd:restriction>
      </xsd:simpleType>
    </xsd:element>
    <xsd:element name="o3d079b38b0d41c2a910277f067f5fcd" ma:index="29" nillable="true" ma:taxonomy="true" ma:internalName="o3d079b38b0d41c2a910277f067f5fcd" ma:taxonomyFieldName="Team" ma:displayName="Team" ma:default="" ma:fieldId="{83d079b3-8b0d-41c2-a910-277f067f5fcd}" ma:taxonomyMulti="true" ma:sspId="301d8099-d132-40b0-ae0a-bd77b23f6837" ma:termSetId="8ed8c9ea-7052-4c1d-a4d7-b9c10bffea6f"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ma:index="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301d8099-d132-40b0-ae0a-bd77b23f6837" ContentTypeId="0x010100D2F3944FBADCA441988945C5E392229C01" PreviousValue="false"/>
</file>

<file path=customXml/item3.xml><?xml version="1.0" encoding="utf-8"?>
<p:properties xmlns:p="http://schemas.microsoft.com/office/2006/metadata/properties" xmlns:xsi="http://www.w3.org/2001/XMLSchema-instance">
  <documentManagement>
    <ie6f3249163e41529905fc0fccf9fe34 xmlns="bc92bfb5-656e-4c8c-bde1-56eadca95792">
      <Terms xmlns="http://schemas.microsoft.com/office/infopath/2007/PartnerControls"/>
    </ie6f3249163e41529905fc0fccf9fe34>
    <Archived_x0020_Date xmlns="4d26f180-144a-42ee-8122-e88c3adfe28e" xsi:nil="true"/>
    <ab8b948975ea4ad8aac170f4c13d317d xmlns="4d26f180-144a-42ee-8122-e88c3adfe28e">
      <Terms xmlns="http://schemas.microsoft.com/office/infopath/2007/PartnerControls">
        <TermInfo xmlns="http://schemas.microsoft.com/office/infopath/2007/PartnerControls">
          <TermName xmlns="http://schemas.microsoft.com/office/infopath/2007/PartnerControls">Template</TermName>
          <TermId xmlns="http://schemas.microsoft.com/office/infopath/2007/PartnerControls">0cd88432-987d-4063-8ac9-2e04daa638c8</TermId>
        </TermInfo>
      </Terms>
    </ab8b948975ea4ad8aac170f4c13d317d>
    <Archived xmlns="bc92bfb5-656e-4c8c-bde1-56eadca95792">false</Archived>
    <o3d079b38b0d41c2a910277f067f5fcd xmlns="bc92bfb5-656e-4c8c-bde1-56eadca95792">
      <Terms xmlns="http://schemas.microsoft.com/office/infopath/2007/PartnerControls"/>
    </o3d079b38b0d41c2a910277f067f5fcd>
    <f9655ec895104743ad2d637f901e9d20 xmlns="bc92bfb5-656e-4c8c-bde1-56eadca95792">
      <Terms xmlns="http://schemas.microsoft.com/office/infopath/2007/PartnerControls"/>
    </f9655ec895104743ad2d637f901e9d20>
    <g6577dadd3f343bd91122d4df6f9b776 xmlns="4d26f180-144a-42ee-8122-e88c3adfe28e">
      <Terms xmlns="http://schemas.microsoft.com/office/infopath/2007/PartnerControls">
        <TermInfo xmlns="http://schemas.microsoft.com/office/infopath/2007/PartnerControls">
          <TermName xmlns="http://schemas.microsoft.com/office/infopath/2007/PartnerControls">Media and Strategic Communications</TermName>
          <TermId xmlns="http://schemas.microsoft.com/office/infopath/2007/PartnerControls">54a15c41-6cf0-47d5-b759-de46af6e2d1e</TermId>
        </TermInfo>
      </Terms>
    </g6577dadd3f343bd91122d4df6f9b776>
    <NextReviewDate xmlns="bc92bfb5-656e-4c8c-bde1-56eadca95792" xsi:nil="true"/>
    <Last_x0020_Review_x0020_Date xmlns="bc92bfb5-656e-4c8c-bde1-56eadca95792" xsi:nil="true"/>
    <PromotedDocument xmlns="bc92bfb5-656e-4c8c-bde1-56eadca95792">false</PromotedDocument>
    <PinnedDocumentLifeAtOfsted xmlns="bc92bfb5-656e-4c8c-bde1-56eadca95792">false</PinnedDocumentLifeAtOfsted>
    <ReviewFrequency xmlns="bc92bfb5-656e-4c8c-bde1-56eadca95792">6 Months</ReviewFrequency>
    <TaxCatchAll xmlns="4d26f180-144a-42ee-8122-e88c3adfe28e">
      <Value>29</Value>
      <Value>76</Value>
    </TaxCatchAl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1F4997-67CC-4F27-9E79-D49C4E49D9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26f180-144a-42ee-8122-e88c3adfe28e"/>
    <ds:schemaRef ds:uri="bc92bfb5-656e-4c8c-bde1-56eadca957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05D1513-8A8D-4F23-86B1-8EF5D224C3EA}">
  <ds:schemaRefs>
    <ds:schemaRef ds:uri="Microsoft.SharePoint.Taxonomy.ContentTypeSync"/>
  </ds:schemaRefs>
</ds:datastoreItem>
</file>

<file path=customXml/itemProps3.xml><?xml version="1.0" encoding="utf-8"?>
<ds:datastoreItem xmlns:ds="http://schemas.openxmlformats.org/officeDocument/2006/customXml" ds:itemID="{E43BF0A0-ECC4-4A4B-ABC6-BA746366A62A}">
  <ds:schemaRefs>
    <ds:schemaRef ds:uri="http://schemas.microsoft.com/office/infopath/2007/PartnerControls"/>
    <ds:schemaRef ds:uri="http://schemas.microsoft.com/office/2006/metadata/properties"/>
    <ds:schemaRef ds:uri="http://purl.org/dc/terms/"/>
    <ds:schemaRef ds:uri="http://schemas.microsoft.com/office/2006/documentManagement/types"/>
    <ds:schemaRef ds:uri="http://www.w3.org/XML/1998/namespace"/>
    <ds:schemaRef ds:uri="bc92bfb5-656e-4c8c-bde1-56eadca95792"/>
    <ds:schemaRef ds:uri="http://schemas.openxmlformats.org/package/2006/metadata/core-properties"/>
    <ds:schemaRef ds:uri="http://purl.org/dc/elements/1.1/"/>
    <ds:schemaRef ds:uri="4d26f180-144a-42ee-8122-e88c3adfe28e"/>
    <ds:schemaRef ds:uri="http://purl.org/dc/dcmitype/"/>
  </ds:schemaRefs>
</ds:datastoreItem>
</file>

<file path=customXml/itemProps4.xml><?xml version="1.0" encoding="utf-8"?>
<ds:datastoreItem xmlns:ds="http://schemas.openxmlformats.org/officeDocument/2006/customXml" ds:itemID="{41C717FF-BBA7-4180-85D1-647B562B16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727</TotalTime>
  <Words>1846</Words>
  <Application>Microsoft Office PowerPoint</Application>
  <PresentationFormat>Widescreen</PresentationFormat>
  <Paragraphs>265</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Tahoma</vt:lpstr>
      <vt:lpstr>Times</vt:lpstr>
      <vt:lpstr>Wingdings</vt:lpstr>
      <vt:lpstr>Office Theme</vt:lpstr>
      <vt:lpstr>Essex Primary Headteachers</vt:lpstr>
      <vt:lpstr>East of England priorities 2016/17</vt:lpstr>
      <vt:lpstr>Updates</vt:lpstr>
      <vt:lpstr>Short Inspections – the current picture</vt:lpstr>
      <vt:lpstr>The Curriculum – inspectors will consider:</vt:lpstr>
      <vt:lpstr>Governance:</vt:lpstr>
      <vt:lpstr>A significant focus - Disadvantage </vt:lpstr>
      <vt:lpstr>Unknown children-destined for disadvantage</vt:lpstr>
      <vt:lpstr>Disadvantage – Key Stage 1</vt:lpstr>
      <vt:lpstr>Disadvantage – Key Stage 2</vt:lpstr>
      <vt:lpstr>DfE Pupil Premium Strategy</vt:lpstr>
      <vt:lpstr>Characteristics and barriers</vt:lpstr>
      <vt:lpstr>National Audit Office 2015</vt:lpstr>
      <vt:lpstr>Disadvantaged Pupils – National Audit Office </vt:lpstr>
      <vt:lpstr>Education Endowment Foundation Improving Literacy – KS2</vt:lpstr>
      <vt:lpstr>Disadvantaged Pupils - DfE 2015</vt:lpstr>
      <vt:lpstr>Disadvantaged pupils DfE Nov 2015 </vt:lpstr>
      <vt:lpstr>Aspirations - key messages</vt:lpstr>
      <vt:lpstr>Aspirations - key messages</vt:lpstr>
      <vt:lpstr>Discussion and questions</vt:lpstr>
      <vt:lpstr>Disadvantaged Pupils </vt:lpstr>
      <vt:lpstr>Ofsted on the web and on social media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Teal PowerPoint template</dc:title>
  <dc:creator>Dominic Shearn</dc:creator>
  <cp:keywords/>
  <dc:description/>
  <cp:lastModifiedBy>Prue Rayner</cp:lastModifiedBy>
  <cp:revision>54</cp:revision>
  <cp:lastPrinted>2017-06-14T05:11:23Z</cp:lastPrinted>
  <dcterms:created xsi:type="dcterms:W3CDTF">2016-07-15T11:00:24Z</dcterms:created>
  <dcterms:modified xsi:type="dcterms:W3CDTF">2017-06-14T05:15:55Z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0x010100D2F3944FBADCA441988945C5E392229C01009E4B972173D0284E9DB6D7A21B3632130093041CC70A3BE645909431394CBB1A7A</vt:lpwstr>
  </property>
  <property fmtid="{D5CDD505-2E9C-101B-9397-08002B2CF9AE}" pid="3" name="Remit">
    <vt:lpwstr/>
  </property>
  <property fmtid="{D5CDD505-2E9C-101B-9397-08002B2CF9AE}" pid="4" name="Document Category">
    <vt:lpwstr>76;#Template|0cd88432-987d-4063-8ac9-2e04daa638c8</vt:lpwstr>
  </property>
  <property fmtid="{D5CDD505-2E9C-101B-9397-08002B2CF9AE}" pid="5" name="Ofsted Owner">
    <vt:lpwstr>29;#Media and Strategic Communications|54a15c41-6cf0-47d5-b759-de46af6e2d1e</vt:lpwstr>
  </property>
  <property fmtid="{D5CDD505-2E9C-101B-9397-08002B2CF9AE}" pid="6" name="Team">
    <vt:lpwstr/>
  </property>
  <property fmtid="{D5CDD505-2E9C-101B-9397-08002B2CF9AE}" pid="7" name="Programme">
    <vt:lpwstr/>
  </property>
</Properties>
</file>