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6" r:id="rId2"/>
    <p:sldId id="298" r:id="rId3"/>
    <p:sldId id="299" r:id="rId4"/>
    <p:sldId id="320" r:id="rId5"/>
    <p:sldId id="305" r:id="rId6"/>
    <p:sldId id="321" r:id="rId7"/>
    <p:sldId id="326" r:id="rId8"/>
    <p:sldId id="327" r:id="rId9"/>
    <p:sldId id="328" r:id="rId10"/>
    <p:sldId id="322" r:id="rId11"/>
    <p:sldId id="323" r:id="rId12"/>
    <p:sldId id="324" r:id="rId13"/>
    <p:sldId id="325" r:id="rId14"/>
    <p:sldId id="318" r:id="rId15"/>
    <p:sldId id="293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55B"/>
    <a:srgbClr val="25A9E1"/>
    <a:srgbClr val="006E9E"/>
    <a:srgbClr val="16A9E2"/>
    <a:srgbClr val="C02100"/>
    <a:srgbClr val="4BC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A383D1-C479-46CF-8A71-43BD8C6231E5}" v="37" dt="2021-10-25T08:51:30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55"/>
    <p:restoredTop sz="94525"/>
  </p:normalViewPr>
  <p:slideViewPr>
    <p:cSldViewPr snapToGrid="0">
      <p:cViewPr varScale="1">
        <p:scale>
          <a:sx n="83" d="100"/>
          <a:sy n="83" d="100"/>
        </p:scale>
        <p:origin x="9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Ganley" userId="82f60e85-3661-468d-9799-a78c333c9e36" providerId="ADAL" clId="{D8A383D1-C479-46CF-8A71-43BD8C6231E5}"/>
    <pc:docChg chg="modSld">
      <pc:chgData name="Jamie Ganley" userId="82f60e85-3661-468d-9799-a78c333c9e36" providerId="ADAL" clId="{D8A383D1-C479-46CF-8A71-43BD8C6231E5}" dt="2021-11-09T11:17:25.291" v="40" actId="729"/>
      <pc:docMkLst>
        <pc:docMk/>
      </pc:docMkLst>
      <pc:sldChg chg="modSp mod">
        <pc:chgData name="Jamie Ganley" userId="82f60e85-3661-468d-9799-a78c333c9e36" providerId="ADAL" clId="{D8A383D1-C479-46CF-8A71-43BD8C6231E5}" dt="2021-10-25T08:52:25.440" v="39" actId="6549"/>
        <pc:sldMkLst>
          <pc:docMk/>
          <pc:sldMk cId="1511859544" sldId="295"/>
        </pc:sldMkLst>
        <pc:spChg chg="mod">
          <ac:chgData name="Jamie Ganley" userId="82f60e85-3661-468d-9799-a78c333c9e36" providerId="ADAL" clId="{D8A383D1-C479-46CF-8A71-43BD8C6231E5}" dt="2021-10-25T08:52:25.440" v="39" actId="6549"/>
          <ac:spMkLst>
            <pc:docMk/>
            <pc:sldMk cId="1511859544" sldId="295"/>
            <ac:spMk id="10" creationId="{2D8A54F6-6CFB-494A-8E5D-A93C1C09D760}"/>
          </ac:spMkLst>
        </pc:spChg>
      </pc:sldChg>
      <pc:sldChg chg="modSp">
        <pc:chgData name="Jamie Ganley" userId="82f60e85-3661-468d-9799-a78c333c9e36" providerId="ADAL" clId="{D8A383D1-C479-46CF-8A71-43BD8C6231E5}" dt="2021-10-25T08:51:30.838" v="31" actId="20577"/>
        <pc:sldMkLst>
          <pc:docMk/>
          <pc:sldMk cId="1742481273" sldId="305"/>
        </pc:sldMkLst>
        <pc:graphicFrameChg chg="mod">
          <ac:chgData name="Jamie Ganley" userId="82f60e85-3661-468d-9799-a78c333c9e36" providerId="ADAL" clId="{D8A383D1-C479-46CF-8A71-43BD8C6231E5}" dt="2021-10-25T08:51:30.838" v="31" actId="20577"/>
          <ac:graphicFrameMkLst>
            <pc:docMk/>
            <pc:sldMk cId="1742481273" sldId="305"/>
            <ac:graphicFrameMk id="13" creationId="{FE0D4091-78C2-2E4A-AE24-8C2B77E1537A}"/>
          </ac:graphicFrameMkLst>
        </pc:graphicFrameChg>
      </pc:sldChg>
      <pc:sldChg chg="mod modShow">
        <pc:chgData name="Jamie Ganley" userId="82f60e85-3661-468d-9799-a78c333c9e36" providerId="ADAL" clId="{D8A383D1-C479-46CF-8A71-43BD8C6231E5}" dt="2021-11-09T11:17:25.291" v="40" actId="729"/>
        <pc:sldMkLst>
          <pc:docMk/>
          <pc:sldMk cId="1023476067" sldId="318"/>
        </pc:sldMkLst>
      </pc:sldChg>
      <pc:sldChg chg="mod modShow">
        <pc:chgData name="Jamie Ganley" userId="82f60e85-3661-468d-9799-a78c333c9e36" providerId="ADAL" clId="{D8A383D1-C479-46CF-8A71-43BD8C6231E5}" dt="2021-10-25T08:51:51.775" v="32" actId="729"/>
        <pc:sldMkLst>
          <pc:docMk/>
          <pc:sldMk cId="3043506833" sldId="323"/>
        </pc:sldMkLst>
      </pc:sldChg>
      <pc:sldChg chg="mod modShow">
        <pc:chgData name="Jamie Ganley" userId="82f60e85-3661-468d-9799-a78c333c9e36" providerId="ADAL" clId="{D8A383D1-C479-46CF-8A71-43BD8C6231E5}" dt="2021-10-25T08:51:58.003" v="33" actId="729"/>
        <pc:sldMkLst>
          <pc:docMk/>
          <pc:sldMk cId="2881255598" sldId="325"/>
        </pc:sldMkLst>
      </pc:sldChg>
      <pc:sldChg chg="modSp mod">
        <pc:chgData name="Jamie Ganley" userId="82f60e85-3661-468d-9799-a78c333c9e36" providerId="ADAL" clId="{D8A383D1-C479-46CF-8A71-43BD8C6231E5}" dt="2021-10-05T13:14:10.924" v="0" actId="1036"/>
        <pc:sldMkLst>
          <pc:docMk/>
          <pc:sldMk cId="548693069" sldId="326"/>
        </pc:sldMkLst>
        <pc:picChg chg="mod">
          <ac:chgData name="Jamie Ganley" userId="82f60e85-3661-468d-9799-a78c333c9e36" providerId="ADAL" clId="{D8A383D1-C479-46CF-8A71-43BD8C6231E5}" dt="2021-10-05T13:14:10.924" v="0" actId="1036"/>
          <ac:picMkLst>
            <pc:docMk/>
            <pc:sldMk cId="548693069" sldId="326"/>
            <ac:picMk id="5" creationId="{9DEDCB99-1D27-4378-A394-E3A7C677614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A8A9CD-A656-4D75-80DE-CC2FB74ACE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954EF-D0AA-4BE9-9AD7-7FD7879287F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For whom</a:t>
          </a:r>
          <a:endParaRPr lang="en-US" b="1" dirty="0"/>
        </a:p>
      </dgm:t>
    </dgm:pt>
    <dgm:pt modelId="{E9AAA302-4A16-4445-B00A-62F89468A3E5}" type="parTrans" cxnId="{C4727698-A84D-42E3-8CE5-24F54EA0126D}">
      <dgm:prSet/>
      <dgm:spPr/>
      <dgm:t>
        <a:bodyPr/>
        <a:lstStyle/>
        <a:p>
          <a:endParaRPr lang="en-US"/>
        </a:p>
      </dgm:t>
    </dgm:pt>
    <dgm:pt modelId="{96356181-0184-44A8-BE83-E819721D8852}" type="sibTrans" cxnId="{C4727698-A84D-42E3-8CE5-24F54EA0126D}">
      <dgm:prSet/>
      <dgm:spPr/>
      <dgm:t>
        <a:bodyPr/>
        <a:lstStyle/>
        <a:p>
          <a:endParaRPr lang="en-US"/>
        </a:p>
      </dgm:t>
    </dgm:pt>
    <dgm:pt modelId="{19C243D1-69DA-46BC-9D40-80C79701AEF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Current Senior Leaders in schools, Trusts or Local Authorities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F56F91E-585F-4D3C-B4EE-D0C33A009081}" type="parTrans" cxnId="{60CCA50B-C930-4739-A041-322CDAE00D70}">
      <dgm:prSet/>
      <dgm:spPr/>
      <dgm:t>
        <a:bodyPr/>
        <a:lstStyle/>
        <a:p>
          <a:endParaRPr lang="en-US"/>
        </a:p>
      </dgm:t>
    </dgm:pt>
    <dgm:pt modelId="{F9B2E92C-7010-41EE-A0A7-AD964B1FB08E}" type="sibTrans" cxnId="{60CCA50B-C930-4739-A041-322CDAE00D70}">
      <dgm:prSet/>
      <dgm:spPr/>
      <dgm:t>
        <a:bodyPr/>
        <a:lstStyle/>
        <a:p>
          <a:endParaRPr lang="en-US"/>
        </a:p>
      </dgm:t>
    </dgm:pt>
    <dgm:pt modelId="{2641EC81-D25F-4120-B10F-29D5CF9E66A7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Qualifications</a:t>
          </a:r>
          <a:endParaRPr lang="en-US" b="1" dirty="0"/>
        </a:p>
      </dgm:t>
    </dgm:pt>
    <dgm:pt modelId="{10DB4208-B667-47E9-A9D5-740F9022E817}" type="parTrans" cxnId="{8296A834-08E1-4674-ACA2-7DB47F21688B}">
      <dgm:prSet/>
      <dgm:spPr/>
      <dgm:t>
        <a:bodyPr/>
        <a:lstStyle/>
        <a:p>
          <a:endParaRPr lang="en-US"/>
        </a:p>
      </dgm:t>
    </dgm:pt>
    <dgm:pt modelId="{44BCDDDF-D480-4E1F-A6D7-1676071C604A}" type="sibTrans" cxnId="{8296A834-08E1-4674-ACA2-7DB47F21688B}">
      <dgm:prSet/>
      <dgm:spPr/>
      <dgm:t>
        <a:bodyPr/>
        <a:lstStyle/>
        <a:p>
          <a:endParaRPr lang="en-US"/>
        </a:p>
      </dgm:t>
    </dgm:pt>
    <dgm:pt modelId="{73D1CCD8-A0C3-42E6-B7FE-53EFBA486DF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MSc in Education Leadership and Management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2ACAC91-2830-4C84-B0DB-98C2826D2E16}" type="parTrans" cxnId="{2C106B6D-FEAD-4632-B4CF-B9F18E74B69E}">
      <dgm:prSet/>
      <dgm:spPr/>
      <dgm:t>
        <a:bodyPr/>
        <a:lstStyle/>
        <a:p>
          <a:endParaRPr lang="en-US"/>
        </a:p>
      </dgm:t>
    </dgm:pt>
    <dgm:pt modelId="{916B5A3A-A341-4A2D-97EE-E55AA09BBC79}" type="sibTrans" cxnId="{2C106B6D-FEAD-4632-B4CF-B9F18E74B69E}">
      <dgm:prSet/>
      <dgm:spPr/>
      <dgm:t>
        <a:bodyPr/>
        <a:lstStyle/>
        <a:p>
          <a:endParaRPr lang="en-US"/>
        </a:p>
      </dgm:t>
    </dgm:pt>
    <dgm:pt modelId="{BF0C55F7-A664-4ADC-98D9-E4AC213FA79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L7 Senior Leader Apprenticeship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62380F8-BD01-4B62-B684-3360E90400AD}" type="parTrans" cxnId="{29ACDE82-2E24-4827-8980-D5837951428E}">
      <dgm:prSet/>
      <dgm:spPr/>
      <dgm:t>
        <a:bodyPr/>
        <a:lstStyle/>
        <a:p>
          <a:endParaRPr lang="en-US"/>
        </a:p>
      </dgm:t>
    </dgm:pt>
    <dgm:pt modelId="{F14A8FAF-95BF-4453-B067-5EBFB9AE155E}" type="sibTrans" cxnId="{29ACDE82-2E24-4827-8980-D5837951428E}">
      <dgm:prSet/>
      <dgm:spPr/>
      <dgm:t>
        <a:bodyPr/>
        <a:lstStyle/>
        <a:p>
          <a:endParaRPr lang="en-US"/>
        </a:p>
      </dgm:t>
    </dgm:pt>
    <dgm:pt modelId="{50017320-EF96-49C7-B34B-C0E11F405C6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Eligibility </a:t>
          </a:r>
          <a:endParaRPr lang="en-US" b="1" dirty="0"/>
        </a:p>
      </dgm:t>
    </dgm:pt>
    <dgm:pt modelId="{1187EC3B-FE06-40B9-B432-D8FE18EDDC06}" type="parTrans" cxnId="{4C402DF4-F8C8-4E6A-ACC5-6B9BF553B3A6}">
      <dgm:prSet/>
      <dgm:spPr/>
      <dgm:t>
        <a:bodyPr/>
        <a:lstStyle/>
        <a:p>
          <a:endParaRPr lang="en-US"/>
        </a:p>
      </dgm:t>
    </dgm:pt>
    <dgm:pt modelId="{CCF8BE7D-7ED0-403E-BECB-8D5DC7E1BA8E}" type="sibTrans" cxnId="{4C402DF4-F8C8-4E6A-ACC5-6B9BF553B3A6}">
      <dgm:prSet/>
      <dgm:spPr/>
      <dgm:t>
        <a:bodyPr/>
        <a:lstStyle/>
        <a:p>
          <a:endParaRPr lang="en-US"/>
        </a:p>
      </dgm:t>
    </dgm:pt>
    <dgm:pt modelId="{DCFCAC0C-89B1-433F-AEE1-6E17C66106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Currently in a leadership role in school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040AF6C-911F-4A68-89C8-CDDE448CA81D}" type="parTrans" cxnId="{82BC8F8A-CDAF-402B-8D39-4F993495C1E1}">
      <dgm:prSet/>
      <dgm:spPr/>
      <dgm:t>
        <a:bodyPr/>
        <a:lstStyle/>
        <a:p>
          <a:endParaRPr lang="en-US"/>
        </a:p>
      </dgm:t>
    </dgm:pt>
    <dgm:pt modelId="{DED20B7C-98D5-4928-9B44-F7B8A852A186}" type="sibTrans" cxnId="{82BC8F8A-CDAF-402B-8D39-4F993495C1E1}">
      <dgm:prSet/>
      <dgm:spPr/>
      <dgm:t>
        <a:bodyPr/>
        <a:lstStyle/>
        <a:p>
          <a:endParaRPr lang="en-US"/>
        </a:p>
      </dgm:t>
    </dgm:pt>
    <dgm:pt modelId="{F1284A35-52EC-40B8-9AF2-9B2EAA8D1F9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Serving Headteachers, Trust Central Team members*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3F8855-C5B8-4DB9-A1C7-C3E5463FA4E0}" type="parTrans" cxnId="{D1A29489-6C91-42A5-A51C-12A469EE8121}">
      <dgm:prSet/>
      <dgm:spPr/>
      <dgm:t>
        <a:bodyPr/>
        <a:lstStyle/>
        <a:p>
          <a:endParaRPr lang="en-GB"/>
        </a:p>
      </dgm:t>
    </dgm:pt>
    <dgm:pt modelId="{5D1F2F3B-F247-48C7-86F4-BC731BD8FAE3}" type="sibTrans" cxnId="{D1A29489-6C91-42A5-A51C-12A469EE8121}">
      <dgm:prSet/>
      <dgm:spPr/>
      <dgm:t>
        <a:bodyPr/>
        <a:lstStyle/>
        <a:p>
          <a:endParaRPr lang="en-GB"/>
        </a:p>
      </dgm:t>
    </dgm:pt>
    <dgm:pt modelId="{4D7E8D8D-A275-4DB5-9C29-11F36AC1D1CE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Bachelors Degree (2:2 or above)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EAC2A41-E14D-45A0-92D7-55AAB7924BAE}" type="parTrans" cxnId="{ECD926E8-F0B8-4A0D-BF21-B2B579149F0A}">
      <dgm:prSet/>
      <dgm:spPr/>
      <dgm:t>
        <a:bodyPr/>
        <a:lstStyle/>
        <a:p>
          <a:endParaRPr lang="en-GB"/>
        </a:p>
      </dgm:t>
    </dgm:pt>
    <dgm:pt modelId="{3AABC8B6-5452-4046-B8E7-507623A7B1DB}" type="sibTrans" cxnId="{ECD926E8-F0B8-4A0D-BF21-B2B579149F0A}">
      <dgm:prSet/>
      <dgm:spPr/>
      <dgm:t>
        <a:bodyPr/>
        <a:lstStyle/>
        <a:p>
          <a:endParaRPr lang="en-GB"/>
        </a:p>
      </dgm:t>
    </dgm:pt>
    <dgm:pt modelId="{828BDFEF-1EAA-419C-B3BA-B67649AFA033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Price</a:t>
          </a:r>
          <a:endParaRPr lang="en-US" b="1" dirty="0"/>
        </a:p>
      </dgm:t>
    </dgm:pt>
    <dgm:pt modelId="{F29D024F-2C7B-4C97-9B2A-4C62667B914F}" type="parTrans" cxnId="{255E176B-E1F4-4D91-9D5A-930AFC8DF4ED}">
      <dgm:prSet/>
      <dgm:spPr/>
      <dgm:t>
        <a:bodyPr/>
        <a:lstStyle/>
        <a:p>
          <a:endParaRPr lang="en-GB"/>
        </a:p>
      </dgm:t>
    </dgm:pt>
    <dgm:pt modelId="{A2E12FA3-ABC0-4960-8FDF-2960D7833B79}" type="sibTrans" cxnId="{255E176B-E1F4-4D91-9D5A-930AFC8DF4ED}">
      <dgm:prSet/>
      <dgm:spPr/>
      <dgm:t>
        <a:bodyPr/>
        <a:lstStyle/>
        <a:p>
          <a:endParaRPr lang="en-GB"/>
        </a:p>
      </dgm:t>
    </dgm:pt>
    <dgm:pt modelId="{7BE8AECF-767B-4AE8-BE2D-FF9A0A9DB7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£14,000 (funded by the apprenticeship levy)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1855439-55BC-4F70-A0EC-8CAC99D76476}" type="parTrans" cxnId="{0288369F-B461-45B9-B0A9-D68D60BD5B72}">
      <dgm:prSet/>
      <dgm:spPr/>
      <dgm:t>
        <a:bodyPr/>
        <a:lstStyle/>
        <a:p>
          <a:endParaRPr lang="en-GB"/>
        </a:p>
      </dgm:t>
    </dgm:pt>
    <dgm:pt modelId="{A6622594-9E75-492D-A5AC-504D5A40A4D9}" type="sibTrans" cxnId="{0288369F-B461-45B9-B0A9-D68D60BD5B72}">
      <dgm:prSet/>
      <dgm:spPr/>
      <dgm:t>
        <a:bodyPr/>
        <a:lstStyle/>
        <a:p>
          <a:endParaRPr lang="en-GB"/>
        </a:p>
      </dgm:t>
    </dgm:pt>
    <dgm:pt modelId="{3C3827C2-0111-4F3C-9A2E-98678893AF50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DB84236-8ABF-4614-BB3E-E5F99C0E4269}" type="parTrans" cxnId="{730C87B7-FDAB-4EA6-B892-30ED23F10756}">
      <dgm:prSet/>
      <dgm:spPr/>
      <dgm:t>
        <a:bodyPr/>
        <a:lstStyle/>
        <a:p>
          <a:endParaRPr lang="en-GB"/>
        </a:p>
      </dgm:t>
    </dgm:pt>
    <dgm:pt modelId="{A7E4E20D-93C0-45EE-9D5F-8C9E563AF825}" type="sibTrans" cxnId="{730C87B7-FDAB-4EA6-B892-30ED23F10756}">
      <dgm:prSet/>
      <dgm:spPr/>
      <dgm:t>
        <a:bodyPr/>
        <a:lstStyle/>
        <a:p>
          <a:endParaRPr lang="en-GB"/>
        </a:p>
      </dgm:t>
    </dgm:pt>
    <dgm:pt modelId="{1E0A8A5B-AC8B-4C31-A856-3B01C6F1798C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US" sz="1400" dirty="0">
              <a:solidFill>
                <a:schemeClr val="tx1">
                  <a:lumMod val="95000"/>
                  <a:lumOff val="5000"/>
                </a:schemeClr>
              </a:solidFill>
            </a:rPr>
            <a:t>Aspiring Senior Leaders</a:t>
          </a:r>
        </a:p>
      </dgm:t>
    </dgm:pt>
    <dgm:pt modelId="{42D90CC6-2F00-48B6-9469-E28E8745CAA1}" type="parTrans" cxnId="{2DD45EF1-9110-4791-B922-AC70C356F21F}">
      <dgm:prSet/>
      <dgm:spPr/>
      <dgm:t>
        <a:bodyPr/>
        <a:lstStyle/>
        <a:p>
          <a:endParaRPr lang="en-GB"/>
        </a:p>
      </dgm:t>
    </dgm:pt>
    <dgm:pt modelId="{392AF05C-3BC6-4C4F-91D2-78D35C20F7DA}" type="sibTrans" cxnId="{2DD45EF1-9110-4791-B922-AC70C356F21F}">
      <dgm:prSet/>
      <dgm:spPr/>
      <dgm:t>
        <a:bodyPr/>
        <a:lstStyle/>
        <a:p>
          <a:endParaRPr lang="en-GB"/>
        </a:p>
      </dgm:t>
    </dgm:pt>
    <dgm:pt modelId="{CF662048-6F36-4F77-98C0-5DBDABAB09EE}" type="pres">
      <dgm:prSet presAssocID="{F2A8A9CD-A656-4D75-80DE-CC2FB74ACE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D01043-A1C6-42AF-9377-E470BC576712}" type="pres">
      <dgm:prSet presAssocID="{C16954EF-D0AA-4BE9-9AD7-7FD7879287FD}" presName="linNode" presStyleCnt="0"/>
      <dgm:spPr/>
    </dgm:pt>
    <dgm:pt modelId="{28986F27-340E-44EB-8366-0D3FB132BB0C}" type="pres">
      <dgm:prSet presAssocID="{C16954EF-D0AA-4BE9-9AD7-7FD7879287FD}" presName="parentText" presStyleLbl="node1" presStyleIdx="0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C0F40-6400-4D94-9D64-5E3FD6B670E2}" type="pres">
      <dgm:prSet presAssocID="{C16954EF-D0AA-4BE9-9AD7-7FD7879287FD}" presName="descendantText" presStyleLbl="alignAccFollowNode1" presStyleIdx="0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3CAA7E-54B8-4D28-87D5-1A25EB6FD752}" type="pres">
      <dgm:prSet presAssocID="{96356181-0184-44A8-BE83-E819721D8852}" presName="sp" presStyleCnt="0"/>
      <dgm:spPr/>
    </dgm:pt>
    <dgm:pt modelId="{D4C0155E-B16F-4244-B939-7BA5195418BD}" type="pres">
      <dgm:prSet presAssocID="{2641EC81-D25F-4120-B10F-29D5CF9E66A7}" presName="linNode" presStyleCnt="0"/>
      <dgm:spPr/>
    </dgm:pt>
    <dgm:pt modelId="{915D015E-8326-4FE9-A126-24D90604F1BE}" type="pres">
      <dgm:prSet presAssocID="{2641EC81-D25F-4120-B10F-29D5CF9E66A7}" presName="parentText" presStyleLbl="node1" presStyleIdx="1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8879F-4E3D-4AE7-B286-7F857154624E}" type="pres">
      <dgm:prSet presAssocID="{2641EC81-D25F-4120-B10F-29D5CF9E66A7}" presName="descendantText" presStyleLbl="alignAccFollowNode1" presStyleIdx="1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692A7-05C0-4FDB-9720-F15CF8FF966B}" type="pres">
      <dgm:prSet presAssocID="{44BCDDDF-D480-4E1F-A6D7-1676071C604A}" presName="sp" presStyleCnt="0"/>
      <dgm:spPr/>
    </dgm:pt>
    <dgm:pt modelId="{609D176C-D63B-4593-82BF-3A5006CC9296}" type="pres">
      <dgm:prSet presAssocID="{50017320-EF96-49C7-B34B-C0E11F405C6D}" presName="linNode" presStyleCnt="0"/>
      <dgm:spPr/>
    </dgm:pt>
    <dgm:pt modelId="{E56186A0-BFFE-4354-A28B-1030757ED1A7}" type="pres">
      <dgm:prSet presAssocID="{50017320-EF96-49C7-B34B-C0E11F405C6D}" presName="parentText" presStyleLbl="node1" presStyleIdx="2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D950B-98F7-4770-8858-84EEC160F472}" type="pres">
      <dgm:prSet presAssocID="{50017320-EF96-49C7-B34B-C0E11F405C6D}" presName="descendantText" presStyleLbl="alignAccFollowNode1" presStyleIdx="2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E1417-2041-4D53-855C-05D6F368FB87}" type="pres">
      <dgm:prSet presAssocID="{CCF8BE7D-7ED0-403E-BECB-8D5DC7E1BA8E}" presName="sp" presStyleCnt="0"/>
      <dgm:spPr/>
    </dgm:pt>
    <dgm:pt modelId="{062793E2-1D4D-4514-B710-E610C01A1E7D}" type="pres">
      <dgm:prSet presAssocID="{828BDFEF-1EAA-419C-B3BA-B67649AFA033}" presName="linNode" presStyleCnt="0"/>
      <dgm:spPr/>
    </dgm:pt>
    <dgm:pt modelId="{329F1991-8A67-445B-AEDE-B10EBD91521A}" type="pres">
      <dgm:prSet presAssocID="{828BDFEF-1EAA-419C-B3BA-B67649AFA033}" presName="parentText" presStyleLbl="node1" presStyleIdx="3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EC3AB-608F-4209-8DE4-BD60B5E5A622}" type="pres">
      <dgm:prSet presAssocID="{828BDFEF-1EAA-419C-B3BA-B67649AFA033}" presName="descendantText" presStyleLbl="alignAccFollowNode1" presStyleIdx="3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FEC534-5985-454B-9A94-CFA8FC2ED347}" type="presOf" srcId="{828BDFEF-1EAA-419C-B3BA-B67649AFA033}" destId="{329F1991-8A67-445B-AEDE-B10EBD91521A}" srcOrd="0" destOrd="0" presId="urn:microsoft.com/office/officeart/2005/8/layout/vList5"/>
    <dgm:cxn modelId="{9882ADB7-193D-4A48-AAD0-04A7B7340D36}" type="presOf" srcId="{BF0C55F7-A664-4ADC-98D9-E4AC213FA793}" destId="{0D28879F-4E3D-4AE7-B286-7F857154624E}" srcOrd="0" destOrd="1" presId="urn:microsoft.com/office/officeart/2005/8/layout/vList5"/>
    <dgm:cxn modelId="{730C87B7-FDAB-4EA6-B892-30ED23F10756}" srcId="{50017320-EF96-49C7-B34B-C0E11F405C6D}" destId="{3C3827C2-0111-4F3C-9A2E-98678893AF50}" srcOrd="1" destOrd="0" parTransId="{BDB84236-8ABF-4614-BB3E-E5F99C0E4269}" sibTransId="{A7E4E20D-93C0-45EE-9D5F-8C9E563AF825}"/>
    <dgm:cxn modelId="{C4727698-A84D-42E3-8CE5-24F54EA0126D}" srcId="{F2A8A9CD-A656-4D75-80DE-CC2FB74ACE3A}" destId="{C16954EF-D0AA-4BE9-9AD7-7FD7879287FD}" srcOrd="0" destOrd="0" parTransId="{E9AAA302-4A16-4445-B00A-62F89468A3E5}" sibTransId="{96356181-0184-44A8-BE83-E819721D8852}"/>
    <dgm:cxn modelId="{2C106B6D-FEAD-4632-B4CF-B9F18E74B69E}" srcId="{2641EC81-D25F-4120-B10F-29D5CF9E66A7}" destId="{73D1CCD8-A0C3-42E6-B7FE-53EFBA486DFB}" srcOrd="0" destOrd="0" parTransId="{62ACAC91-2830-4C84-B0DB-98C2826D2E16}" sibTransId="{916B5A3A-A341-4A2D-97EE-E55AA09BBC79}"/>
    <dgm:cxn modelId="{0288369F-B461-45B9-B0A9-D68D60BD5B72}" srcId="{828BDFEF-1EAA-419C-B3BA-B67649AFA033}" destId="{7BE8AECF-767B-4AE8-BE2D-FF9A0A9DB74D}" srcOrd="0" destOrd="0" parTransId="{61855439-55BC-4F70-A0EC-8CAC99D76476}" sibTransId="{A6622594-9E75-492D-A5AC-504D5A40A4D9}"/>
    <dgm:cxn modelId="{42CAB6DE-7B98-41C3-B1BE-0BC50DEF79FA}" type="presOf" srcId="{3C3827C2-0111-4F3C-9A2E-98678893AF50}" destId="{E02D950B-98F7-4770-8858-84EEC160F472}" srcOrd="0" destOrd="1" presId="urn:microsoft.com/office/officeart/2005/8/layout/vList5"/>
    <dgm:cxn modelId="{2E62293F-68D9-414E-A8F2-C9A44A7A67E0}" type="presOf" srcId="{F2A8A9CD-A656-4D75-80DE-CC2FB74ACE3A}" destId="{CF662048-6F36-4F77-98C0-5DBDABAB09EE}" srcOrd="0" destOrd="0" presId="urn:microsoft.com/office/officeart/2005/8/layout/vList5"/>
    <dgm:cxn modelId="{D1A29489-6C91-42A5-A51C-12A469EE8121}" srcId="{C16954EF-D0AA-4BE9-9AD7-7FD7879287FD}" destId="{F1284A35-52EC-40B8-9AF2-9B2EAA8D1F9B}" srcOrd="1" destOrd="0" parTransId="{503F8855-C5B8-4DB9-A1C7-C3E5463FA4E0}" sibTransId="{5D1F2F3B-F247-48C7-86F4-BC731BD8FAE3}"/>
    <dgm:cxn modelId="{81DCCE4E-1980-4CDD-8CAB-A2D623E857D2}" type="presOf" srcId="{19C243D1-69DA-46BC-9D40-80C79701AEF3}" destId="{8C5C0F40-6400-4D94-9D64-5E3FD6B670E2}" srcOrd="0" destOrd="0" presId="urn:microsoft.com/office/officeart/2005/8/layout/vList5"/>
    <dgm:cxn modelId="{A35ED66E-3DED-4D8E-8605-59970CB28355}" type="presOf" srcId="{73D1CCD8-A0C3-42E6-B7FE-53EFBA486DFB}" destId="{0D28879F-4E3D-4AE7-B286-7F857154624E}" srcOrd="0" destOrd="0" presId="urn:microsoft.com/office/officeart/2005/8/layout/vList5"/>
    <dgm:cxn modelId="{6045E3D1-9A97-4B43-9B51-78A6CC87043E}" type="presOf" srcId="{DCFCAC0C-89B1-433F-AEE1-6E17C661064D}" destId="{E02D950B-98F7-4770-8858-84EEC160F472}" srcOrd="0" destOrd="2" presId="urn:microsoft.com/office/officeart/2005/8/layout/vList5"/>
    <dgm:cxn modelId="{4C402DF4-F8C8-4E6A-ACC5-6B9BF553B3A6}" srcId="{F2A8A9CD-A656-4D75-80DE-CC2FB74ACE3A}" destId="{50017320-EF96-49C7-B34B-C0E11F405C6D}" srcOrd="2" destOrd="0" parTransId="{1187EC3B-FE06-40B9-B432-D8FE18EDDC06}" sibTransId="{CCF8BE7D-7ED0-403E-BECB-8D5DC7E1BA8E}"/>
    <dgm:cxn modelId="{ECD926E8-F0B8-4A0D-BF21-B2B579149F0A}" srcId="{50017320-EF96-49C7-B34B-C0E11F405C6D}" destId="{4D7E8D8D-A275-4DB5-9C29-11F36AC1D1CE}" srcOrd="0" destOrd="0" parTransId="{0EAC2A41-E14D-45A0-92D7-55AAB7924BAE}" sibTransId="{3AABC8B6-5452-4046-B8E7-507623A7B1DB}"/>
    <dgm:cxn modelId="{60CCA50B-C930-4739-A041-322CDAE00D70}" srcId="{C16954EF-D0AA-4BE9-9AD7-7FD7879287FD}" destId="{19C243D1-69DA-46BC-9D40-80C79701AEF3}" srcOrd="0" destOrd="0" parTransId="{5F56F91E-585F-4D3C-B4EE-D0C33A009081}" sibTransId="{F9B2E92C-7010-41EE-A0A7-AD964B1FB08E}"/>
    <dgm:cxn modelId="{82BC8F8A-CDAF-402B-8D39-4F993495C1E1}" srcId="{50017320-EF96-49C7-B34B-C0E11F405C6D}" destId="{DCFCAC0C-89B1-433F-AEE1-6E17C661064D}" srcOrd="2" destOrd="0" parTransId="{A040AF6C-911F-4A68-89C8-CDDE448CA81D}" sibTransId="{DED20B7C-98D5-4928-9B44-F7B8A852A186}"/>
    <dgm:cxn modelId="{730FEE98-F210-450D-95D1-2B90AE87BDC1}" type="presOf" srcId="{50017320-EF96-49C7-B34B-C0E11F405C6D}" destId="{E56186A0-BFFE-4354-A28B-1030757ED1A7}" srcOrd="0" destOrd="0" presId="urn:microsoft.com/office/officeart/2005/8/layout/vList5"/>
    <dgm:cxn modelId="{8296A834-08E1-4674-ACA2-7DB47F21688B}" srcId="{F2A8A9CD-A656-4D75-80DE-CC2FB74ACE3A}" destId="{2641EC81-D25F-4120-B10F-29D5CF9E66A7}" srcOrd="1" destOrd="0" parTransId="{10DB4208-B667-47E9-A9D5-740F9022E817}" sibTransId="{44BCDDDF-D480-4E1F-A6D7-1676071C604A}"/>
    <dgm:cxn modelId="{1EAD2BDC-AEEE-4C2D-8179-CC404C2B8276}" type="presOf" srcId="{C16954EF-D0AA-4BE9-9AD7-7FD7879287FD}" destId="{28986F27-340E-44EB-8366-0D3FB132BB0C}" srcOrd="0" destOrd="0" presId="urn:microsoft.com/office/officeart/2005/8/layout/vList5"/>
    <dgm:cxn modelId="{2DD45EF1-9110-4791-B922-AC70C356F21F}" srcId="{C16954EF-D0AA-4BE9-9AD7-7FD7879287FD}" destId="{1E0A8A5B-AC8B-4C31-A856-3B01C6F1798C}" srcOrd="2" destOrd="0" parTransId="{42D90CC6-2F00-48B6-9469-E28E8745CAA1}" sibTransId="{392AF05C-3BC6-4C4F-91D2-78D35C20F7DA}"/>
    <dgm:cxn modelId="{CA4FC5FF-9470-4A7A-A1FB-3FFDD112ACFE}" type="presOf" srcId="{1E0A8A5B-AC8B-4C31-A856-3B01C6F1798C}" destId="{8C5C0F40-6400-4D94-9D64-5E3FD6B670E2}" srcOrd="0" destOrd="2" presId="urn:microsoft.com/office/officeart/2005/8/layout/vList5"/>
    <dgm:cxn modelId="{B6D44BFC-A698-4BA2-AEEC-BF9E9C2E2BEA}" type="presOf" srcId="{4D7E8D8D-A275-4DB5-9C29-11F36AC1D1CE}" destId="{E02D950B-98F7-4770-8858-84EEC160F472}" srcOrd="0" destOrd="0" presId="urn:microsoft.com/office/officeart/2005/8/layout/vList5"/>
    <dgm:cxn modelId="{29ACDE82-2E24-4827-8980-D5837951428E}" srcId="{2641EC81-D25F-4120-B10F-29D5CF9E66A7}" destId="{BF0C55F7-A664-4ADC-98D9-E4AC213FA793}" srcOrd="1" destOrd="0" parTransId="{462380F8-BD01-4B62-B684-3360E90400AD}" sibTransId="{F14A8FAF-95BF-4453-B067-5EBFB9AE155E}"/>
    <dgm:cxn modelId="{2D74E969-91A9-485E-ACC1-A38C2848C087}" type="presOf" srcId="{7BE8AECF-767B-4AE8-BE2D-FF9A0A9DB74D}" destId="{FC1EC3AB-608F-4209-8DE4-BD60B5E5A622}" srcOrd="0" destOrd="0" presId="urn:microsoft.com/office/officeart/2005/8/layout/vList5"/>
    <dgm:cxn modelId="{E5A160CB-9AB7-4CB0-809A-270E479D3D65}" type="presOf" srcId="{2641EC81-D25F-4120-B10F-29D5CF9E66A7}" destId="{915D015E-8326-4FE9-A126-24D90604F1BE}" srcOrd="0" destOrd="0" presId="urn:microsoft.com/office/officeart/2005/8/layout/vList5"/>
    <dgm:cxn modelId="{255E176B-E1F4-4D91-9D5A-930AFC8DF4ED}" srcId="{F2A8A9CD-A656-4D75-80DE-CC2FB74ACE3A}" destId="{828BDFEF-1EAA-419C-B3BA-B67649AFA033}" srcOrd="3" destOrd="0" parTransId="{F29D024F-2C7B-4C97-9B2A-4C62667B914F}" sibTransId="{A2E12FA3-ABC0-4960-8FDF-2960D7833B79}"/>
    <dgm:cxn modelId="{46A2F4C1-D6BE-4E84-94A0-E644BA3EBE0C}" type="presOf" srcId="{F1284A35-52EC-40B8-9AF2-9B2EAA8D1F9B}" destId="{8C5C0F40-6400-4D94-9D64-5E3FD6B670E2}" srcOrd="0" destOrd="1" presId="urn:microsoft.com/office/officeart/2005/8/layout/vList5"/>
    <dgm:cxn modelId="{5C72F85E-0462-4444-9F48-95D1633B1A3C}" type="presParOf" srcId="{CF662048-6F36-4F77-98C0-5DBDABAB09EE}" destId="{93D01043-A1C6-42AF-9377-E470BC576712}" srcOrd="0" destOrd="0" presId="urn:microsoft.com/office/officeart/2005/8/layout/vList5"/>
    <dgm:cxn modelId="{2AA51F24-FBE8-4344-AEF5-4B7DB6B6FB0D}" type="presParOf" srcId="{93D01043-A1C6-42AF-9377-E470BC576712}" destId="{28986F27-340E-44EB-8366-0D3FB132BB0C}" srcOrd="0" destOrd="0" presId="urn:microsoft.com/office/officeart/2005/8/layout/vList5"/>
    <dgm:cxn modelId="{EF8AE583-EBDB-4D1D-8D98-B2CB7DE498D0}" type="presParOf" srcId="{93D01043-A1C6-42AF-9377-E470BC576712}" destId="{8C5C0F40-6400-4D94-9D64-5E3FD6B670E2}" srcOrd="1" destOrd="0" presId="urn:microsoft.com/office/officeart/2005/8/layout/vList5"/>
    <dgm:cxn modelId="{41E5A65D-BCD3-4622-876F-CA72FF7DFCF6}" type="presParOf" srcId="{CF662048-6F36-4F77-98C0-5DBDABAB09EE}" destId="{C63CAA7E-54B8-4D28-87D5-1A25EB6FD752}" srcOrd="1" destOrd="0" presId="urn:microsoft.com/office/officeart/2005/8/layout/vList5"/>
    <dgm:cxn modelId="{90FBF3A4-3EF9-4FE9-AA26-F3DEBBE8E74F}" type="presParOf" srcId="{CF662048-6F36-4F77-98C0-5DBDABAB09EE}" destId="{D4C0155E-B16F-4244-B939-7BA5195418BD}" srcOrd="2" destOrd="0" presId="urn:microsoft.com/office/officeart/2005/8/layout/vList5"/>
    <dgm:cxn modelId="{B52E78AC-D4C9-4715-9AD9-EB518F6DA4F4}" type="presParOf" srcId="{D4C0155E-B16F-4244-B939-7BA5195418BD}" destId="{915D015E-8326-4FE9-A126-24D90604F1BE}" srcOrd="0" destOrd="0" presId="urn:microsoft.com/office/officeart/2005/8/layout/vList5"/>
    <dgm:cxn modelId="{C9A4951F-6887-4378-8347-41CBAE1102E1}" type="presParOf" srcId="{D4C0155E-B16F-4244-B939-7BA5195418BD}" destId="{0D28879F-4E3D-4AE7-B286-7F857154624E}" srcOrd="1" destOrd="0" presId="urn:microsoft.com/office/officeart/2005/8/layout/vList5"/>
    <dgm:cxn modelId="{FB441A41-6710-495E-9C94-5EDB726F54C4}" type="presParOf" srcId="{CF662048-6F36-4F77-98C0-5DBDABAB09EE}" destId="{DAA692A7-05C0-4FDB-9720-F15CF8FF966B}" srcOrd="3" destOrd="0" presId="urn:microsoft.com/office/officeart/2005/8/layout/vList5"/>
    <dgm:cxn modelId="{5B655E78-02C7-4F91-B359-012876316755}" type="presParOf" srcId="{CF662048-6F36-4F77-98C0-5DBDABAB09EE}" destId="{609D176C-D63B-4593-82BF-3A5006CC9296}" srcOrd="4" destOrd="0" presId="urn:microsoft.com/office/officeart/2005/8/layout/vList5"/>
    <dgm:cxn modelId="{91115E5A-D96D-4D3D-8025-AF6F9F013701}" type="presParOf" srcId="{609D176C-D63B-4593-82BF-3A5006CC9296}" destId="{E56186A0-BFFE-4354-A28B-1030757ED1A7}" srcOrd="0" destOrd="0" presId="urn:microsoft.com/office/officeart/2005/8/layout/vList5"/>
    <dgm:cxn modelId="{079B23E8-0CDC-473A-8B83-09858EABDD81}" type="presParOf" srcId="{609D176C-D63B-4593-82BF-3A5006CC9296}" destId="{E02D950B-98F7-4770-8858-84EEC160F472}" srcOrd="1" destOrd="0" presId="urn:microsoft.com/office/officeart/2005/8/layout/vList5"/>
    <dgm:cxn modelId="{538ABC7C-256A-4B7B-ABF4-0415451EA867}" type="presParOf" srcId="{CF662048-6F36-4F77-98C0-5DBDABAB09EE}" destId="{C5DE1417-2041-4D53-855C-05D6F368FB87}" srcOrd="5" destOrd="0" presId="urn:microsoft.com/office/officeart/2005/8/layout/vList5"/>
    <dgm:cxn modelId="{BE142D1C-C7B8-4FCC-80DE-434F994CBEA9}" type="presParOf" srcId="{CF662048-6F36-4F77-98C0-5DBDABAB09EE}" destId="{062793E2-1D4D-4514-B710-E610C01A1E7D}" srcOrd="6" destOrd="0" presId="urn:microsoft.com/office/officeart/2005/8/layout/vList5"/>
    <dgm:cxn modelId="{E83873D0-B592-4034-BD50-1FC38C8FD0E8}" type="presParOf" srcId="{062793E2-1D4D-4514-B710-E610C01A1E7D}" destId="{329F1991-8A67-445B-AEDE-B10EBD91521A}" srcOrd="0" destOrd="0" presId="urn:microsoft.com/office/officeart/2005/8/layout/vList5"/>
    <dgm:cxn modelId="{ACEC7845-0F24-4CA9-B684-F4536C1F210F}" type="presParOf" srcId="{062793E2-1D4D-4514-B710-E610C01A1E7D}" destId="{FC1EC3AB-608F-4209-8DE4-BD60B5E5A6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8A9CD-A656-4D75-80DE-CC2FB74ACE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954EF-D0AA-4BE9-9AD7-7FD7879287F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For whom</a:t>
          </a:r>
          <a:endParaRPr lang="en-US" b="1" dirty="0"/>
        </a:p>
      </dgm:t>
    </dgm:pt>
    <dgm:pt modelId="{E9AAA302-4A16-4445-B00A-62F89468A3E5}" type="parTrans" cxnId="{C4727698-A84D-42E3-8CE5-24F54EA0126D}">
      <dgm:prSet/>
      <dgm:spPr/>
      <dgm:t>
        <a:bodyPr/>
        <a:lstStyle/>
        <a:p>
          <a:endParaRPr lang="en-US"/>
        </a:p>
      </dgm:t>
    </dgm:pt>
    <dgm:pt modelId="{96356181-0184-44A8-BE83-E819721D8852}" type="sibTrans" cxnId="{C4727698-A84D-42E3-8CE5-24F54EA0126D}">
      <dgm:prSet/>
      <dgm:spPr/>
      <dgm:t>
        <a:bodyPr/>
        <a:lstStyle/>
        <a:p>
          <a:endParaRPr lang="en-US"/>
        </a:p>
      </dgm:t>
    </dgm:pt>
    <dgm:pt modelId="{19C243D1-69DA-46BC-9D40-80C79701AEF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>
              <a:solidFill>
                <a:schemeClr val="tx1">
                  <a:lumMod val="95000"/>
                  <a:lumOff val="5000"/>
                </a:schemeClr>
              </a:solidFill>
            </a:rPr>
            <a:t>Current middle leaders or aspirant senior leaders (2-5 years)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F56F91E-585F-4D3C-B4EE-D0C33A009081}" type="parTrans" cxnId="{60CCA50B-C930-4739-A041-322CDAE00D70}">
      <dgm:prSet/>
      <dgm:spPr/>
      <dgm:t>
        <a:bodyPr/>
        <a:lstStyle/>
        <a:p>
          <a:endParaRPr lang="en-US"/>
        </a:p>
      </dgm:t>
    </dgm:pt>
    <dgm:pt modelId="{F9B2E92C-7010-41EE-A0A7-AD964B1FB08E}" type="sibTrans" cxnId="{60CCA50B-C930-4739-A041-322CDAE00D70}">
      <dgm:prSet/>
      <dgm:spPr/>
      <dgm:t>
        <a:bodyPr/>
        <a:lstStyle/>
        <a:p>
          <a:endParaRPr lang="en-US"/>
        </a:p>
      </dgm:t>
    </dgm:pt>
    <dgm:pt modelId="{2641EC81-D25F-4120-B10F-29D5CF9E66A7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Qualifications</a:t>
          </a:r>
          <a:endParaRPr lang="en-US" b="1" dirty="0"/>
        </a:p>
      </dgm:t>
    </dgm:pt>
    <dgm:pt modelId="{10DB4208-B667-47E9-A9D5-740F9022E817}" type="parTrans" cxnId="{8296A834-08E1-4674-ACA2-7DB47F21688B}">
      <dgm:prSet/>
      <dgm:spPr/>
      <dgm:t>
        <a:bodyPr/>
        <a:lstStyle/>
        <a:p>
          <a:endParaRPr lang="en-US"/>
        </a:p>
      </dgm:t>
    </dgm:pt>
    <dgm:pt modelId="{44BCDDDF-D480-4E1F-A6D7-1676071C604A}" type="sibTrans" cxnId="{8296A834-08E1-4674-ACA2-7DB47F21688B}">
      <dgm:prSet/>
      <dgm:spPr/>
      <dgm:t>
        <a:bodyPr/>
        <a:lstStyle/>
        <a:p>
          <a:endParaRPr lang="en-US"/>
        </a:p>
      </dgm:t>
    </dgm:pt>
    <dgm:pt modelId="{73D1CCD8-A0C3-42E6-B7FE-53EFBA486DF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Level 5 Departmental and Operations Manager Apprenticeship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2ACAC91-2830-4C84-B0DB-98C2826D2E16}" type="parTrans" cxnId="{2C106B6D-FEAD-4632-B4CF-B9F18E74B69E}">
      <dgm:prSet/>
      <dgm:spPr/>
      <dgm:t>
        <a:bodyPr/>
        <a:lstStyle/>
        <a:p>
          <a:endParaRPr lang="en-US"/>
        </a:p>
      </dgm:t>
    </dgm:pt>
    <dgm:pt modelId="{916B5A3A-A341-4A2D-97EE-E55AA09BBC79}" type="sibTrans" cxnId="{2C106B6D-FEAD-4632-B4CF-B9F18E74B69E}">
      <dgm:prSet/>
      <dgm:spPr/>
      <dgm:t>
        <a:bodyPr/>
        <a:lstStyle/>
        <a:p>
          <a:endParaRPr lang="en-US"/>
        </a:p>
      </dgm:t>
    </dgm:pt>
    <dgm:pt modelId="{50017320-EF96-49C7-B34B-C0E11F405C6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Eligibility </a:t>
          </a:r>
          <a:endParaRPr lang="en-US" b="1" dirty="0"/>
        </a:p>
      </dgm:t>
    </dgm:pt>
    <dgm:pt modelId="{1187EC3B-FE06-40B9-B432-D8FE18EDDC06}" type="parTrans" cxnId="{4C402DF4-F8C8-4E6A-ACC5-6B9BF553B3A6}">
      <dgm:prSet/>
      <dgm:spPr/>
      <dgm:t>
        <a:bodyPr/>
        <a:lstStyle/>
        <a:p>
          <a:endParaRPr lang="en-US"/>
        </a:p>
      </dgm:t>
    </dgm:pt>
    <dgm:pt modelId="{CCF8BE7D-7ED0-403E-BECB-8D5DC7E1BA8E}" type="sibTrans" cxnId="{4C402DF4-F8C8-4E6A-ACC5-6B9BF553B3A6}">
      <dgm:prSet/>
      <dgm:spPr/>
      <dgm:t>
        <a:bodyPr/>
        <a:lstStyle/>
        <a:p>
          <a:endParaRPr lang="en-US"/>
        </a:p>
      </dgm:t>
    </dgm:pt>
    <dgm:pt modelId="{4D7E8D8D-A275-4DB5-9C29-11F36AC1D1CE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EAC2A41-E14D-45A0-92D7-55AAB7924BAE}" type="parTrans" cxnId="{ECD926E8-F0B8-4A0D-BF21-B2B579149F0A}">
      <dgm:prSet/>
      <dgm:spPr/>
      <dgm:t>
        <a:bodyPr/>
        <a:lstStyle/>
        <a:p>
          <a:endParaRPr lang="en-GB"/>
        </a:p>
      </dgm:t>
    </dgm:pt>
    <dgm:pt modelId="{3AABC8B6-5452-4046-B8E7-507623A7B1DB}" type="sibTrans" cxnId="{ECD926E8-F0B8-4A0D-BF21-B2B579149F0A}">
      <dgm:prSet/>
      <dgm:spPr/>
      <dgm:t>
        <a:bodyPr/>
        <a:lstStyle/>
        <a:p>
          <a:endParaRPr lang="en-GB"/>
        </a:p>
      </dgm:t>
    </dgm:pt>
    <dgm:pt modelId="{828BDFEF-1EAA-419C-B3BA-B67649AFA033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Price</a:t>
          </a:r>
          <a:endParaRPr lang="en-US" b="1" dirty="0"/>
        </a:p>
      </dgm:t>
    </dgm:pt>
    <dgm:pt modelId="{F29D024F-2C7B-4C97-9B2A-4C62667B914F}" type="parTrans" cxnId="{255E176B-E1F4-4D91-9D5A-930AFC8DF4ED}">
      <dgm:prSet/>
      <dgm:spPr/>
      <dgm:t>
        <a:bodyPr/>
        <a:lstStyle/>
        <a:p>
          <a:endParaRPr lang="en-GB"/>
        </a:p>
      </dgm:t>
    </dgm:pt>
    <dgm:pt modelId="{A2E12FA3-ABC0-4960-8FDF-2960D7833B79}" type="sibTrans" cxnId="{255E176B-E1F4-4D91-9D5A-930AFC8DF4ED}">
      <dgm:prSet/>
      <dgm:spPr/>
      <dgm:t>
        <a:bodyPr/>
        <a:lstStyle/>
        <a:p>
          <a:endParaRPr lang="en-GB"/>
        </a:p>
      </dgm:t>
    </dgm:pt>
    <dgm:pt modelId="{7BE8AECF-767B-4AE8-BE2D-FF9A0A9DB7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£7000 (funded by the apprenticeship levy)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1855439-55BC-4F70-A0EC-8CAC99D76476}" type="parTrans" cxnId="{0288369F-B461-45B9-B0A9-D68D60BD5B72}">
      <dgm:prSet/>
      <dgm:spPr/>
      <dgm:t>
        <a:bodyPr/>
        <a:lstStyle/>
        <a:p>
          <a:endParaRPr lang="en-GB"/>
        </a:p>
      </dgm:t>
    </dgm:pt>
    <dgm:pt modelId="{A6622594-9E75-492D-A5AC-504D5A40A4D9}" type="sibTrans" cxnId="{0288369F-B461-45B9-B0A9-D68D60BD5B72}">
      <dgm:prSet/>
      <dgm:spPr/>
      <dgm:t>
        <a:bodyPr/>
        <a:lstStyle/>
        <a:p>
          <a:endParaRPr lang="en-GB"/>
        </a:p>
      </dgm:t>
    </dgm:pt>
    <dgm:pt modelId="{2B98FD33-78D4-7F41-9A28-81C87CCA8800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School Business Managers</a:t>
          </a:r>
        </a:p>
      </dgm:t>
    </dgm:pt>
    <dgm:pt modelId="{CD84DE19-C763-5C44-9A1C-139EDE1E2DD5}" type="parTrans" cxnId="{9039277B-7EBE-7B46-8714-095DFC518E94}">
      <dgm:prSet/>
      <dgm:spPr/>
      <dgm:t>
        <a:bodyPr/>
        <a:lstStyle/>
        <a:p>
          <a:endParaRPr lang="en-GB"/>
        </a:p>
      </dgm:t>
    </dgm:pt>
    <dgm:pt modelId="{922030AE-9147-2D4C-B568-9BA5A94EF6F4}" type="sibTrans" cxnId="{9039277B-7EBE-7B46-8714-095DFC518E94}">
      <dgm:prSet/>
      <dgm:spPr/>
      <dgm:t>
        <a:bodyPr/>
        <a:lstStyle/>
        <a:p>
          <a:endParaRPr lang="en-GB"/>
        </a:p>
      </dgm:t>
    </dgm:pt>
    <dgm:pt modelId="{A44826C8-76CE-B242-8712-18D7E57EB1AE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For teaching and non-teaching leaders</a:t>
          </a:r>
        </a:p>
      </dgm:t>
    </dgm:pt>
    <dgm:pt modelId="{4169CB0B-C913-854C-A641-A31E73472E12}" type="parTrans" cxnId="{154402D5-3C50-7D43-BFFA-68EEBD293AB3}">
      <dgm:prSet/>
      <dgm:spPr/>
      <dgm:t>
        <a:bodyPr/>
        <a:lstStyle/>
        <a:p>
          <a:endParaRPr lang="en-GB"/>
        </a:p>
      </dgm:t>
    </dgm:pt>
    <dgm:pt modelId="{90660CF3-B6DC-414E-8924-B50127B0E5A5}" type="sibTrans" cxnId="{154402D5-3C50-7D43-BFFA-68EEBD293AB3}">
      <dgm:prSet/>
      <dgm:spPr/>
      <dgm:t>
        <a:bodyPr/>
        <a:lstStyle/>
        <a:p>
          <a:endParaRPr lang="en-GB"/>
        </a:p>
      </dgm:t>
    </dgm:pt>
    <dgm:pt modelId="{5C65117C-D125-3B47-9041-5D5574BE71C1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Line Management Role</a:t>
          </a:r>
        </a:p>
      </dgm:t>
    </dgm:pt>
    <dgm:pt modelId="{D5EF6F15-8DEF-164F-874C-05548435C5AD}" type="parTrans" cxnId="{89010E67-5F4C-3A44-86F7-F4CF1DCDB38D}">
      <dgm:prSet/>
      <dgm:spPr/>
      <dgm:t>
        <a:bodyPr/>
        <a:lstStyle/>
        <a:p>
          <a:endParaRPr lang="en-GB"/>
        </a:p>
      </dgm:t>
    </dgm:pt>
    <dgm:pt modelId="{9CB5E9B0-9477-AD43-97B3-565C51ABFAF0}" type="sibTrans" cxnId="{89010E67-5F4C-3A44-86F7-F4CF1DCDB38D}">
      <dgm:prSet/>
      <dgm:spPr/>
      <dgm:t>
        <a:bodyPr/>
        <a:lstStyle/>
        <a:p>
          <a:endParaRPr lang="en-GB"/>
        </a:p>
      </dgm:t>
    </dgm:pt>
    <dgm:pt modelId="{CF662048-6F36-4F77-98C0-5DBDABAB09EE}" type="pres">
      <dgm:prSet presAssocID="{F2A8A9CD-A656-4D75-80DE-CC2FB74ACE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D01043-A1C6-42AF-9377-E470BC576712}" type="pres">
      <dgm:prSet presAssocID="{C16954EF-D0AA-4BE9-9AD7-7FD7879287FD}" presName="linNode" presStyleCnt="0"/>
      <dgm:spPr/>
    </dgm:pt>
    <dgm:pt modelId="{28986F27-340E-44EB-8366-0D3FB132BB0C}" type="pres">
      <dgm:prSet presAssocID="{C16954EF-D0AA-4BE9-9AD7-7FD7879287FD}" presName="parentText" presStyleLbl="node1" presStyleIdx="0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C0F40-6400-4D94-9D64-5E3FD6B670E2}" type="pres">
      <dgm:prSet presAssocID="{C16954EF-D0AA-4BE9-9AD7-7FD7879287FD}" presName="descendantText" presStyleLbl="alignAccFollowNode1" presStyleIdx="0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3CAA7E-54B8-4D28-87D5-1A25EB6FD752}" type="pres">
      <dgm:prSet presAssocID="{96356181-0184-44A8-BE83-E819721D8852}" presName="sp" presStyleCnt="0"/>
      <dgm:spPr/>
    </dgm:pt>
    <dgm:pt modelId="{D4C0155E-B16F-4244-B939-7BA5195418BD}" type="pres">
      <dgm:prSet presAssocID="{2641EC81-D25F-4120-B10F-29D5CF9E66A7}" presName="linNode" presStyleCnt="0"/>
      <dgm:spPr/>
    </dgm:pt>
    <dgm:pt modelId="{915D015E-8326-4FE9-A126-24D90604F1BE}" type="pres">
      <dgm:prSet presAssocID="{2641EC81-D25F-4120-B10F-29D5CF9E66A7}" presName="parentText" presStyleLbl="node1" presStyleIdx="1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8879F-4E3D-4AE7-B286-7F857154624E}" type="pres">
      <dgm:prSet presAssocID="{2641EC81-D25F-4120-B10F-29D5CF9E66A7}" presName="descendantText" presStyleLbl="alignAccFollowNode1" presStyleIdx="1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692A7-05C0-4FDB-9720-F15CF8FF966B}" type="pres">
      <dgm:prSet presAssocID="{44BCDDDF-D480-4E1F-A6D7-1676071C604A}" presName="sp" presStyleCnt="0"/>
      <dgm:spPr/>
    </dgm:pt>
    <dgm:pt modelId="{609D176C-D63B-4593-82BF-3A5006CC9296}" type="pres">
      <dgm:prSet presAssocID="{50017320-EF96-49C7-B34B-C0E11F405C6D}" presName="linNode" presStyleCnt="0"/>
      <dgm:spPr/>
    </dgm:pt>
    <dgm:pt modelId="{E56186A0-BFFE-4354-A28B-1030757ED1A7}" type="pres">
      <dgm:prSet presAssocID="{50017320-EF96-49C7-B34B-C0E11F405C6D}" presName="parentText" presStyleLbl="node1" presStyleIdx="2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D950B-98F7-4770-8858-84EEC160F472}" type="pres">
      <dgm:prSet presAssocID="{50017320-EF96-49C7-B34B-C0E11F405C6D}" presName="descendantText" presStyleLbl="alignAccFollowNode1" presStyleIdx="2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E1417-2041-4D53-855C-05D6F368FB87}" type="pres">
      <dgm:prSet presAssocID="{CCF8BE7D-7ED0-403E-BECB-8D5DC7E1BA8E}" presName="sp" presStyleCnt="0"/>
      <dgm:spPr/>
    </dgm:pt>
    <dgm:pt modelId="{062793E2-1D4D-4514-B710-E610C01A1E7D}" type="pres">
      <dgm:prSet presAssocID="{828BDFEF-1EAA-419C-B3BA-B67649AFA033}" presName="linNode" presStyleCnt="0"/>
      <dgm:spPr/>
    </dgm:pt>
    <dgm:pt modelId="{329F1991-8A67-445B-AEDE-B10EBD91521A}" type="pres">
      <dgm:prSet presAssocID="{828BDFEF-1EAA-419C-B3BA-B67649AFA033}" presName="parentText" presStyleLbl="node1" presStyleIdx="3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EC3AB-608F-4209-8DE4-BD60B5E5A622}" type="pres">
      <dgm:prSet presAssocID="{828BDFEF-1EAA-419C-B3BA-B67649AFA033}" presName="descendantText" presStyleLbl="alignAccFollowNode1" presStyleIdx="3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ED66E-3DED-4D8E-8605-59970CB28355}" type="presOf" srcId="{73D1CCD8-A0C3-42E6-B7FE-53EFBA486DFB}" destId="{0D28879F-4E3D-4AE7-B286-7F857154624E}" srcOrd="0" destOrd="0" presId="urn:microsoft.com/office/officeart/2005/8/layout/vList5"/>
    <dgm:cxn modelId="{2D74E969-91A9-485E-ACC1-A38C2848C087}" type="presOf" srcId="{7BE8AECF-767B-4AE8-BE2D-FF9A0A9DB74D}" destId="{FC1EC3AB-608F-4209-8DE4-BD60B5E5A622}" srcOrd="0" destOrd="0" presId="urn:microsoft.com/office/officeart/2005/8/layout/vList5"/>
    <dgm:cxn modelId="{33A9C04B-23A7-F244-9CE2-2EFC00815AB5}" type="presOf" srcId="{2B98FD33-78D4-7F41-9A28-81C87CCA8800}" destId="{8C5C0F40-6400-4D94-9D64-5E3FD6B670E2}" srcOrd="0" destOrd="1" presId="urn:microsoft.com/office/officeart/2005/8/layout/vList5"/>
    <dgm:cxn modelId="{2E62293F-68D9-414E-A8F2-C9A44A7A67E0}" type="presOf" srcId="{F2A8A9CD-A656-4D75-80DE-CC2FB74ACE3A}" destId="{CF662048-6F36-4F77-98C0-5DBDABAB09EE}" srcOrd="0" destOrd="0" presId="urn:microsoft.com/office/officeart/2005/8/layout/vList5"/>
    <dgm:cxn modelId="{8296A834-08E1-4674-ACA2-7DB47F21688B}" srcId="{F2A8A9CD-A656-4D75-80DE-CC2FB74ACE3A}" destId="{2641EC81-D25F-4120-B10F-29D5CF9E66A7}" srcOrd="1" destOrd="0" parTransId="{10DB4208-B667-47E9-A9D5-740F9022E817}" sibTransId="{44BCDDDF-D480-4E1F-A6D7-1676071C604A}"/>
    <dgm:cxn modelId="{BD144370-3D90-7348-9FE3-EF91E7103A3D}" type="presOf" srcId="{5C65117C-D125-3B47-9041-5D5574BE71C1}" destId="{E02D950B-98F7-4770-8858-84EEC160F472}" srcOrd="0" destOrd="1" presId="urn:microsoft.com/office/officeart/2005/8/layout/vList5"/>
    <dgm:cxn modelId="{C4727698-A84D-42E3-8CE5-24F54EA0126D}" srcId="{F2A8A9CD-A656-4D75-80DE-CC2FB74ACE3A}" destId="{C16954EF-D0AA-4BE9-9AD7-7FD7879287FD}" srcOrd="0" destOrd="0" parTransId="{E9AAA302-4A16-4445-B00A-62F89468A3E5}" sibTransId="{96356181-0184-44A8-BE83-E819721D8852}"/>
    <dgm:cxn modelId="{B6D44BFC-A698-4BA2-AEEC-BF9E9C2E2BEA}" type="presOf" srcId="{4D7E8D8D-A275-4DB5-9C29-11F36AC1D1CE}" destId="{E02D950B-98F7-4770-8858-84EEC160F472}" srcOrd="0" destOrd="0" presId="urn:microsoft.com/office/officeart/2005/8/layout/vList5"/>
    <dgm:cxn modelId="{255E176B-E1F4-4D91-9D5A-930AFC8DF4ED}" srcId="{F2A8A9CD-A656-4D75-80DE-CC2FB74ACE3A}" destId="{828BDFEF-1EAA-419C-B3BA-B67649AFA033}" srcOrd="3" destOrd="0" parTransId="{F29D024F-2C7B-4C97-9B2A-4C62667B914F}" sibTransId="{A2E12FA3-ABC0-4960-8FDF-2960D7833B79}"/>
    <dgm:cxn modelId="{154402D5-3C50-7D43-BFFA-68EEBD293AB3}" srcId="{C16954EF-D0AA-4BE9-9AD7-7FD7879287FD}" destId="{A44826C8-76CE-B242-8712-18D7E57EB1AE}" srcOrd="2" destOrd="0" parTransId="{4169CB0B-C913-854C-A641-A31E73472E12}" sibTransId="{90660CF3-B6DC-414E-8924-B50127B0E5A5}"/>
    <dgm:cxn modelId="{88C60FFD-8692-8D4B-8774-DC77F08AAA5B}" type="presOf" srcId="{A44826C8-76CE-B242-8712-18D7E57EB1AE}" destId="{8C5C0F40-6400-4D94-9D64-5E3FD6B670E2}" srcOrd="0" destOrd="2" presId="urn:microsoft.com/office/officeart/2005/8/layout/vList5"/>
    <dgm:cxn modelId="{89010E67-5F4C-3A44-86F7-F4CF1DCDB38D}" srcId="{50017320-EF96-49C7-B34B-C0E11F405C6D}" destId="{5C65117C-D125-3B47-9041-5D5574BE71C1}" srcOrd="1" destOrd="0" parTransId="{D5EF6F15-8DEF-164F-874C-05548435C5AD}" sibTransId="{9CB5E9B0-9477-AD43-97B3-565C51ABFAF0}"/>
    <dgm:cxn modelId="{4C402DF4-F8C8-4E6A-ACC5-6B9BF553B3A6}" srcId="{F2A8A9CD-A656-4D75-80DE-CC2FB74ACE3A}" destId="{50017320-EF96-49C7-B34B-C0E11F405C6D}" srcOrd="2" destOrd="0" parTransId="{1187EC3B-FE06-40B9-B432-D8FE18EDDC06}" sibTransId="{CCF8BE7D-7ED0-403E-BECB-8D5DC7E1BA8E}"/>
    <dgm:cxn modelId="{730FEE98-F210-450D-95D1-2B90AE87BDC1}" type="presOf" srcId="{50017320-EF96-49C7-B34B-C0E11F405C6D}" destId="{E56186A0-BFFE-4354-A28B-1030757ED1A7}" srcOrd="0" destOrd="0" presId="urn:microsoft.com/office/officeart/2005/8/layout/vList5"/>
    <dgm:cxn modelId="{0288369F-B461-45B9-B0A9-D68D60BD5B72}" srcId="{828BDFEF-1EAA-419C-B3BA-B67649AFA033}" destId="{7BE8AECF-767B-4AE8-BE2D-FF9A0A9DB74D}" srcOrd="0" destOrd="0" parTransId="{61855439-55BC-4F70-A0EC-8CAC99D76476}" sibTransId="{A6622594-9E75-492D-A5AC-504D5A40A4D9}"/>
    <dgm:cxn modelId="{9039277B-7EBE-7B46-8714-095DFC518E94}" srcId="{C16954EF-D0AA-4BE9-9AD7-7FD7879287FD}" destId="{2B98FD33-78D4-7F41-9A28-81C87CCA8800}" srcOrd="1" destOrd="0" parTransId="{CD84DE19-C763-5C44-9A1C-139EDE1E2DD5}" sibTransId="{922030AE-9147-2D4C-B568-9BA5A94EF6F4}"/>
    <dgm:cxn modelId="{E5A160CB-9AB7-4CB0-809A-270E479D3D65}" type="presOf" srcId="{2641EC81-D25F-4120-B10F-29D5CF9E66A7}" destId="{915D015E-8326-4FE9-A126-24D90604F1BE}" srcOrd="0" destOrd="0" presId="urn:microsoft.com/office/officeart/2005/8/layout/vList5"/>
    <dgm:cxn modelId="{1EAD2BDC-AEEE-4C2D-8179-CC404C2B8276}" type="presOf" srcId="{C16954EF-D0AA-4BE9-9AD7-7FD7879287FD}" destId="{28986F27-340E-44EB-8366-0D3FB132BB0C}" srcOrd="0" destOrd="0" presId="urn:microsoft.com/office/officeart/2005/8/layout/vList5"/>
    <dgm:cxn modelId="{60CCA50B-C930-4739-A041-322CDAE00D70}" srcId="{C16954EF-D0AA-4BE9-9AD7-7FD7879287FD}" destId="{19C243D1-69DA-46BC-9D40-80C79701AEF3}" srcOrd="0" destOrd="0" parTransId="{5F56F91E-585F-4D3C-B4EE-D0C33A009081}" sibTransId="{F9B2E92C-7010-41EE-A0A7-AD964B1FB08E}"/>
    <dgm:cxn modelId="{81DCCE4E-1980-4CDD-8CAB-A2D623E857D2}" type="presOf" srcId="{19C243D1-69DA-46BC-9D40-80C79701AEF3}" destId="{8C5C0F40-6400-4D94-9D64-5E3FD6B670E2}" srcOrd="0" destOrd="0" presId="urn:microsoft.com/office/officeart/2005/8/layout/vList5"/>
    <dgm:cxn modelId="{2C106B6D-FEAD-4632-B4CF-B9F18E74B69E}" srcId="{2641EC81-D25F-4120-B10F-29D5CF9E66A7}" destId="{73D1CCD8-A0C3-42E6-B7FE-53EFBA486DFB}" srcOrd="0" destOrd="0" parTransId="{62ACAC91-2830-4C84-B0DB-98C2826D2E16}" sibTransId="{916B5A3A-A341-4A2D-97EE-E55AA09BBC79}"/>
    <dgm:cxn modelId="{2AFEC534-5985-454B-9A94-CFA8FC2ED347}" type="presOf" srcId="{828BDFEF-1EAA-419C-B3BA-B67649AFA033}" destId="{329F1991-8A67-445B-AEDE-B10EBD91521A}" srcOrd="0" destOrd="0" presId="urn:microsoft.com/office/officeart/2005/8/layout/vList5"/>
    <dgm:cxn modelId="{ECD926E8-F0B8-4A0D-BF21-B2B579149F0A}" srcId="{50017320-EF96-49C7-B34B-C0E11F405C6D}" destId="{4D7E8D8D-A275-4DB5-9C29-11F36AC1D1CE}" srcOrd="0" destOrd="0" parTransId="{0EAC2A41-E14D-45A0-92D7-55AAB7924BAE}" sibTransId="{3AABC8B6-5452-4046-B8E7-507623A7B1DB}"/>
    <dgm:cxn modelId="{5C72F85E-0462-4444-9F48-95D1633B1A3C}" type="presParOf" srcId="{CF662048-6F36-4F77-98C0-5DBDABAB09EE}" destId="{93D01043-A1C6-42AF-9377-E470BC576712}" srcOrd="0" destOrd="0" presId="urn:microsoft.com/office/officeart/2005/8/layout/vList5"/>
    <dgm:cxn modelId="{2AA51F24-FBE8-4344-AEF5-4B7DB6B6FB0D}" type="presParOf" srcId="{93D01043-A1C6-42AF-9377-E470BC576712}" destId="{28986F27-340E-44EB-8366-0D3FB132BB0C}" srcOrd="0" destOrd="0" presId="urn:microsoft.com/office/officeart/2005/8/layout/vList5"/>
    <dgm:cxn modelId="{EF8AE583-EBDB-4D1D-8D98-B2CB7DE498D0}" type="presParOf" srcId="{93D01043-A1C6-42AF-9377-E470BC576712}" destId="{8C5C0F40-6400-4D94-9D64-5E3FD6B670E2}" srcOrd="1" destOrd="0" presId="urn:microsoft.com/office/officeart/2005/8/layout/vList5"/>
    <dgm:cxn modelId="{41E5A65D-BCD3-4622-876F-CA72FF7DFCF6}" type="presParOf" srcId="{CF662048-6F36-4F77-98C0-5DBDABAB09EE}" destId="{C63CAA7E-54B8-4D28-87D5-1A25EB6FD752}" srcOrd="1" destOrd="0" presId="urn:microsoft.com/office/officeart/2005/8/layout/vList5"/>
    <dgm:cxn modelId="{90FBF3A4-3EF9-4FE9-AA26-F3DEBBE8E74F}" type="presParOf" srcId="{CF662048-6F36-4F77-98C0-5DBDABAB09EE}" destId="{D4C0155E-B16F-4244-B939-7BA5195418BD}" srcOrd="2" destOrd="0" presId="urn:microsoft.com/office/officeart/2005/8/layout/vList5"/>
    <dgm:cxn modelId="{B52E78AC-D4C9-4715-9AD9-EB518F6DA4F4}" type="presParOf" srcId="{D4C0155E-B16F-4244-B939-7BA5195418BD}" destId="{915D015E-8326-4FE9-A126-24D90604F1BE}" srcOrd="0" destOrd="0" presId="urn:microsoft.com/office/officeart/2005/8/layout/vList5"/>
    <dgm:cxn modelId="{C9A4951F-6887-4378-8347-41CBAE1102E1}" type="presParOf" srcId="{D4C0155E-B16F-4244-B939-7BA5195418BD}" destId="{0D28879F-4E3D-4AE7-B286-7F857154624E}" srcOrd="1" destOrd="0" presId="urn:microsoft.com/office/officeart/2005/8/layout/vList5"/>
    <dgm:cxn modelId="{FB441A41-6710-495E-9C94-5EDB726F54C4}" type="presParOf" srcId="{CF662048-6F36-4F77-98C0-5DBDABAB09EE}" destId="{DAA692A7-05C0-4FDB-9720-F15CF8FF966B}" srcOrd="3" destOrd="0" presId="urn:microsoft.com/office/officeart/2005/8/layout/vList5"/>
    <dgm:cxn modelId="{5B655E78-02C7-4F91-B359-012876316755}" type="presParOf" srcId="{CF662048-6F36-4F77-98C0-5DBDABAB09EE}" destId="{609D176C-D63B-4593-82BF-3A5006CC9296}" srcOrd="4" destOrd="0" presId="urn:microsoft.com/office/officeart/2005/8/layout/vList5"/>
    <dgm:cxn modelId="{91115E5A-D96D-4D3D-8025-AF6F9F013701}" type="presParOf" srcId="{609D176C-D63B-4593-82BF-3A5006CC9296}" destId="{E56186A0-BFFE-4354-A28B-1030757ED1A7}" srcOrd="0" destOrd="0" presId="urn:microsoft.com/office/officeart/2005/8/layout/vList5"/>
    <dgm:cxn modelId="{079B23E8-0CDC-473A-8B83-09858EABDD81}" type="presParOf" srcId="{609D176C-D63B-4593-82BF-3A5006CC9296}" destId="{E02D950B-98F7-4770-8858-84EEC160F472}" srcOrd="1" destOrd="0" presId="urn:microsoft.com/office/officeart/2005/8/layout/vList5"/>
    <dgm:cxn modelId="{538ABC7C-256A-4B7B-ABF4-0415451EA867}" type="presParOf" srcId="{CF662048-6F36-4F77-98C0-5DBDABAB09EE}" destId="{C5DE1417-2041-4D53-855C-05D6F368FB87}" srcOrd="5" destOrd="0" presId="urn:microsoft.com/office/officeart/2005/8/layout/vList5"/>
    <dgm:cxn modelId="{BE142D1C-C7B8-4FCC-80DE-434F994CBEA9}" type="presParOf" srcId="{CF662048-6F36-4F77-98C0-5DBDABAB09EE}" destId="{062793E2-1D4D-4514-B710-E610C01A1E7D}" srcOrd="6" destOrd="0" presId="urn:microsoft.com/office/officeart/2005/8/layout/vList5"/>
    <dgm:cxn modelId="{E83873D0-B592-4034-BD50-1FC38C8FD0E8}" type="presParOf" srcId="{062793E2-1D4D-4514-B710-E610C01A1E7D}" destId="{329F1991-8A67-445B-AEDE-B10EBD91521A}" srcOrd="0" destOrd="0" presId="urn:microsoft.com/office/officeart/2005/8/layout/vList5"/>
    <dgm:cxn modelId="{ACEC7845-0F24-4CA9-B684-F4536C1F210F}" type="presParOf" srcId="{062793E2-1D4D-4514-B710-E610C01A1E7D}" destId="{FC1EC3AB-608F-4209-8DE4-BD60B5E5A6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A8A9CD-A656-4D75-80DE-CC2FB74ACE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6954EF-D0AA-4BE9-9AD7-7FD7879287F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For whom</a:t>
          </a:r>
          <a:endParaRPr lang="en-US" b="1" dirty="0"/>
        </a:p>
      </dgm:t>
    </dgm:pt>
    <dgm:pt modelId="{E9AAA302-4A16-4445-B00A-62F89468A3E5}" type="parTrans" cxnId="{C4727698-A84D-42E3-8CE5-24F54EA0126D}">
      <dgm:prSet/>
      <dgm:spPr/>
      <dgm:t>
        <a:bodyPr/>
        <a:lstStyle/>
        <a:p>
          <a:endParaRPr lang="en-US"/>
        </a:p>
      </dgm:t>
    </dgm:pt>
    <dgm:pt modelId="{96356181-0184-44A8-BE83-E819721D8852}" type="sibTrans" cxnId="{C4727698-A84D-42E3-8CE5-24F54EA0126D}">
      <dgm:prSet/>
      <dgm:spPr/>
      <dgm:t>
        <a:bodyPr/>
        <a:lstStyle/>
        <a:p>
          <a:endParaRPr lang="en-US"/>
        </a:p>
      </dgm:t>
    </dgm:pt>
    <dgm:pt modelId="{19C243D1-69DA-46BC-9D40-80C79701AEF3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Early Career Framework Mentors &amp; NQT Mentors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F56F91E-585F-4D3C-B4EE-D0C33A009081}" type="parTrans" cxnId="{60CCA50B-C930-4739-A041-322CDAE00D70}">
      <dgm:prSet/>
      <dgm:spPr/>
      <dgm:t>
        <a:bodyPr/>
        <a:lstStyle/>
        <a:p>
          <a:endParaRPr lang="en-US"/>
        </a:p>
      </dgm:t>
    </dgm:pt>
    <dgm:pt modelId="{F9B2E92C-7010-41EE-A0A7-AD964B1FB08E}" type="sibTrans" cxnId="{60CCA50B-C930-4739-A041-322CDAE00D70}">
      <dgm:prSet/>
      <dgm:spPr/>
      <dgm:t>
        <a:bodyPr/>
        <a:lstStyle/>
        <a:p>
          <a:endParaRPr lang="en-US"/>
        </a:p>
      </dgm:t>
    </dgm:pt>
    <dgm:pt modelId="{2641EC81-D25F-4120-B10F-29D5CF9E66A7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Qualifications</a:t>
          </a:r>
          <a:endParaRPr lang="en-US" b="1" dirty="0"/>
        </a:p>
      </dgm:t>
    </dgm:pt>
    <dgm:pt modelId="{10DB4208-B667-47E9-A9D5-740F9022E817}" type="parTrans" cxnId="{8296A834-08E1-4674-ACA2-7DB47F21688B}">
      <dgm:prSet/>
      <dgm:spPr/>
      <dgm:t>
        <a:bodyPr/>
        <a:lstStyle/>
        <a:p>
          <a:endParaRPr lang="en-US"/>
        </a:p>
      </dgm:t>
    </dgm:pt>
    <dgm:pt modelId="{44BCDDDF-D480-4E1F-A6D7-1676071C604A}" type="sibTrans" cxnId="{8296A834-08E1-4674-ACA2-7DB47F21688B}">
      <dgm:prSet/>
      <dgm:spPr/>
      <dgm:t>
        <a:bodyPr/>
        <a:lstStyle/>
        <a:p>
          <a:endParaRPr lang="en-US"/>
        </a:p>
      </dgm:t>
    </dgm:pt>
    <dgm:pt modelId="{73D1CCD8-A0C3-42E6-B7FE-53EFBA486DFB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12725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Level 4 Coaching &amp; Assessor Apprenticeship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2ACAC91-2830-4C84-B0DB-98C2826D2E16}" type="parTrans" cxnId="{2C106B6D-FEAD-4632-B4CF-B9F18E74B69E}">
      <dgm:prSet/>
      <dgm:spPr/>
      <dgm:t>
        <a:bodyPr/>
        <a:lstStyle/>
        <a:p>
          <a:endParaRPr lang="en-US"/>
        </a:p>
      </dgm:t>
    </dgm:pt>
    <dgm:pt modelId="{916B5A3A-A341-4A2D-97EE-E55AA09BBC79}" type="sibTrans" cxnId="{2C106B6D-FEAD-4632-B4CF-B9F18E74B69E}">
      <dgm:prSet/>
      <dgm:spPr/>
      <dgm:t>
        <a:bodyPr/>
        <a:lstStyle/>
        <a:p>
          <a:endParaRPr lang="en-US"/>
        </a:p>
      </dgm:t>
    </dgm:pt>
    <dgm:pt modelId="{50017320-EF96-49C7-B34B-C0E11F405C6D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Eligibility </a:t>
          </a:r>
          <a:endParaRPr lang="en-US" b="1" dirty="0"/>
        </a:p>
      </dgm:t>
    </dgm:pt>
    <dgm:pt modelId="{1187EC3B-FE06-40B9-B432-D8FE18EDDC06}" type="parTrans" cxnId="{4C402DF4-F8C8-4E6A-ACC5-6B9BF553B3A6}">
      <dgm:prSet/>
      <dgm:spPr/>
      <dgm:t>
        <a:bodyPr/>
        <a:lstStyle/>
        <a:p>
          <a:endParaRPr lang="en-US"/>
        </a:p>
      </dgm:t>
    </dgm:pt>
    <dgm:pt modelId="{CCF8BE7D-7ED0-403E-BECB-8D5DC7E1BA8E}" type="sibTrans" cxnId="{4C402DF4-F8C8-4E6A-ACC5-6B9BF553B3A6}">
      <dgm:prSet/>
      <dgm:spPr/>
      <dgm:t>
        <a:bodyPr/>
        <a:lstStyle/>
        <a:p>
          <a:endParaRPr lang="en-US"/>
        </a:p>
      </dgm:t>
    </dgm:pt>
    <dgm:pt modelId="{4D7E8D8D-A275-4DB5-9C29-11F36AC1D1CE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>
              <a:solidFill>
                <a:schemeClr val="tx1">
                  <a:lumMod val="95000"/>
                  <a:lumOff val="5000"/>
                </a:schemeClr>
              </a:solidFill>
            </a:rPr>
            <a:t>GCSE in English, ICT and Maths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EAC2A41-E14D-45A0-92D7-55AAB7924BAE}" type="parTrans" cxnId="{ECD926E8-F0B8-4A0D-BF21-B2B579149F0A}">
      <dgm:prSet/>
      <dgm:spPr/>
      <dgm:t>
        <a:bodyPr/>
        <a:lstStyle/>
        <a:p>
          <a:endParaRPr lang="en-GB"/>
        </a:p>
      </dgm:t>
    </dgm:pt>
    <dgm:pt modelId="{3AABC8B6-5452-4046-B8E7-507623A7B1DB}" type="sibTrans" cxnId="{ECD926E8-F0B8-4A0D-BF21-B2B579149F0A}">
      <dgm:prSet/>
      <dgm:spPr/>
      <dgm:t>
        <a:bodyPr/>
        <a:lstStyle/>
        <a:p>
          <a:endParaRPr lang="en-GB"/>
        </a:p>
      </dgm:t>
    </dgm:pt>
    <dgm:pt modelId="{828BDFEF-1EAA-419C-B3BA-B67649AFA033}">
      <dgm:prSet phldrT="[Text]"/>
      <dgm:spPr>
        <a:solidFill>
          <a:srgbClr val="16A9E2"/>
        </a:solidFill>
        <a:ln w="34925">
          <a:solidFill>
            <a:schemeClr val="bg1"/>
          </a:solidFill>
        </a:ln>
      </dgm:spPr>
      <dgm:t>
        <a:bodyPr/>
        <a:lstStyle/>
        <a:p>
          <a:r>
            <a:rPr lang="en-GB" b="1" dirty="0"/>
            <a:t>Price</a:t>
          </a:r>
          <a:endParaRPr lang="en-US" b="1" dirty="0"/>
        </a:p>
      </dgm:t>
    </dgm:pt>
    <dgm:pt modelId="{F29D024F-2C7B-4C97-9B2A-4C62667B914F}" type="parTrans" cxnId="{255E176B-E1F4-4D91-9D5A-930AFC8DF4ED}">
      <dgm:prSet/>
      <dgm:spPr/>
      <dgm:t>
        <a:bodyPr/>
        <a:lstStyle/>
        <a:p>
          <a:endParaRPr lang="en-GB"/>
        </a:p>
      </dgm:t>
    </dgm:pt>
    <dgm:pt modelId="{A2E12FA3-ABC0-4960-8FDF-2960D7833B79}" type="sibTrans" cxnId="{255E176B-E1F4-4D91-9D5A-930AFC8DF4ED}">
      <dgm:prSet/>
      <dgm:spPr/>
      <dgm:t>
        <a:bodyPr/>
        <a:lstStyle/>
        <a:p>
          <a:endParaRPr lang="en-GB"/>
        </a:p>
      </dgm:t>
    </dgm:pt>
    <dgm:pt modelId="{7BE8AECF-767B-4AE8-BE2D-FF9A0A9DB74D}">
      <dgm:prSet phldrT="[Text]" custT="1"/>
      <dgm:spPr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>
          <a:noFill/>
        </a:ln>
      </dgm:spPr>
      <dgm:t>
        <a:bodyPr lIns="144000"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£7000 (funded by the apprenticeship levy)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1855439-55BC-4F70-A0EC-8CAC99D76476}" type="parTrans" cxnId="{0288369F-B461-45B9-B0A9-D68D60BD5B72}">
      <dgm:prSet/>
      <dgm:spPr/>
      <dgm:t>
        <a:bodyPr/>
        <a:lstStyle/>
        <a:p>
          <a:endParaRPr lang="en-GB"/>
        </a:p>
      </dgm:t>
    </dgm:pt>
    <dgm:pt modelId="{A6622594-9E75-492D-A5AC-504D5A40A4D9}" type="sibTrans" cxnId="{0288369F-B461-45B9-B0A9-D68D60BD5B72}">
      <dgm:prSet/>
      <dgm:spPr/>
      <dgm:t>
        <a:bodyPr/>
        <a:lstStyle/>
        <a:p>
          <a:endParaRPr lang="en-GB"/>
        </a:p>
      </dgm:t>
    </dgm:pt>
    <dgm:pt modelId="{89645D19-7B44-0B49-8500-ECF7F9B1A414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HLTA, Cover Supervisors, in-school coaches or Pastoral support staff</a:t>
          </a:r>
        </a:p>
      </dgm:t>
    </dgm:pt>
    <dgm:pt modelId="{896EB087-D153-C548-9708-146499A5FA75}" type="parTrans" cxnId="{BB086EF8-AF48-3146-AF97-4E71111923B7}">
      <dgm:prSet/>
      <dgm:spPr/>
      <dgm:t>
        <a:bodyPr/>
        <a:lstStyle/>
        <a:p>
          <a:endParaRPr lang="en-GB"/>
        </a:p>
      </dgm:t>
    </dgm:pt>
    <dgm:pt modelId="{2E9C6DC3-41B8-E840-BFFE-D2AF369B99BD}" type="sibTrans" cxnId="{BB086EF8-AF48-3146-AF97-4E71111923B7}">
      <dgm:prSet/>
      <dgm:spPr/>
      <dgm:t>
        <a:bodyPr/>
        <a:lstStyle/>
        <a:p>
          <a:endParaRPr lang="en-GB"/>
        </a:p>
      </dgm:t>
    </dgm:pt>
    <dgm:pt modelId="{391BEE2E-C96D-AD48-83A3-D9581993D81C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Subject Specialist or School Improvement Lead/Officer</a:t>
          </a:r>
        </a:p>
      </dgm:t>
    </dgm:pt>
    <dgm:pt modelId="{11FAA716-A2EF-9647-88A8-F149A868A1D7}" type="parTrans" cxnId="{58B1CD0F-3590-8342-8C9D-90BB2F67CD6F}">
      <dgm:prSet/>
      <dgm:spPr/>
      <dgm:t>
        <a:bodyPr/>
        <a:lstStyle/>
        <a:p>
          <a:endParaRPr lang="en-GB"/>
        </a:p>
      </dgm:t>
    </dgm:pt>
    <dgm:pt modelId="{62150693-8AE6-5D41-9814-E76B1C2E2B5F}" type="sibTrans" cxnId="{58B1CD0F-3590-8342-8C9D-90BB2F67CD6F}">
      <dgm:prSet/>
      <dgm:spPr/>
      <dgm:t>
        <a:bodyPr/>
        <a:lstStyle/>
        <a:p>
          <a:endParaRPr lang="en-GB"/>
        </a:p>
      </dgm:t>
    </dgm:pt>
    <dgm:pt modelId="{15A43145-A494-C54E-A248-B94946A42B47}">
      <dgm:prSet custT="1"/>
      <dgm:spPr/>
      <dgm:t>
        <a:bodyPr/>
        <a:lstStyle/>
        <a:p>
          <a:pPr marL="222250" indent="-222250">
            <a:buClr>
              <a:srgbClr val="53555B"/>
            </a:buClr>
            <a:tabLst/>
          </a:pPr>
          <a:r>
            <a:rPr lang="en-GB" sz="1400" dirty="0">
              <a:solidFill>
                <a:schemeClr val="tx1">
                  <a:lumMod val="95000"/>
                  <a:lumOff val="5000"/>
                </a:schemeClr>
              </a:solidFill>
            </a:rPr>
            <a:t>Opportunities to coach others in school</a:t>
          </a:r>
        </a:p>
      </dgm:t>
    </dgm:pt>
    <dgm:pt modelId="{1CAE6F59-3322-4E40-805B-2B2F6FA85482}" type="parTrans" cxnId="{D75ED8F1-526D-2845-B5E8-CB3418E77813}">
      <dgm:prSet/>
      <dgm:spPr/>
      <dgm:t>
        <a:bodyPr/>
        <a:lstStyle/>
        <a:p>
          <a:endParaRPr lang="en-GB"/>
        </a:p>
      </dgm:t>
    </dgm:pt>
    <dgm:pt modelId="{EC795ECB-99CB-DC4D-B3A9-E681B8E9B3A6}" type="sibTrans" cxnId="{D75ED8F1-526D-2845-B5E8-CB3418E77813}">
      <dgm:prSet/>
      <dgm:spPr/>
      <dgm:t>
        <a:bodyPr/>
        <a:lstStyle/>
        <a:p>
          <a:endParaRPr lang="en-GB"/>
        </a:p>
      </dgm:t>
    </dgm:pt>
    <dgm:pt modelId="{CF662048-6F36-4F77-98C0-5DBDABAB09EE}" type="pres">
      <dgm:prSet presAssocID="{F2A8A9CD-A656-4D75-80DE-CC2FB74ACE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D01043-A1C6-42AF-9377-E470BC576712}" type="pres">
      <dgm:prSet presAssocID="{C16954EF-D0AA-4BE9-9AD7-7FD7879287FD}" presName="linNode" presStyleCnt="0"/>
      <dgm:spPr/>
    </dgm:pt>
    <dgm:pt modelId="{28986F27-340E-44EB-8366-0D3FB132BB0C}" type="pres">
      <dgm:prSet presAssocID="{C16954EF-D0AA-4BE9-9AD7-7FD7879287FD}" presName="parentText" presStyleLbl="node1" presStyleIdx="0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C0F40-6400-4D94-9D64-5E3FD6B670E2}" type="pres">
      <dgm:prSet presAssocID="{C16954EF-D0AA-4BE9-9AD7-7FD7879287FD}" presName="descendantText" presStyleLbl="alignAccFollowNode1" presStyleIdx="0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3CAA7E-54B8-4D28-87D5-1A25EB6FD752}" type="pres">
      <dgm:prSet presAssocID="{96356181-0184-44A8-BE83-E819721D8852}" presName="sp" presStyleCnt="0"/>
      <dgm:spPr/>
    </dgm:pt>
    <dgm:pt modelId="{D4C0155E-B16F-4244-B939-7BA5195418BD}" type="pres">
      <dgm:prSet presAssocID="{2641EC81-D25F-4120-B10F-29D5CF9E66A7}" presName="linNode" presStyleCnt="0"/>
      <dgm:spPr/>
    </dgm:pt>
    <dgm:pt modelId="{915D015E-8326-4FE9-A126-24D90604F1BE}" type="pres">
      <dgm:prSet presAssocID="{2641EC81-D25F-4120-B10F-29D5CF9E66A7}" presName="parentText" presStyleLbl="node1" presStyleIdx="1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8879F-4E3D-4AE7-B286-7F857154624E}" type="pres">
      <dgm:prSet presAssocID="{2641EC81-D25F-4120-B10F-29D5CF9E66A7}" presName="descendantText" presStyleLbl="alignAccFollowNode1" presStyleIdx="1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692A7-05C0-4FDB-9720-F15CF8FF966B}" type="pres">
      <dgm:prSet presAssocID="{44BCDDDF-D480-4E1F-A6D7-1676071C604A}" presName="sp" presStyleCnt="0"/>
      <dgm:spPr/>
    </dgm:pt>
    <dgm:pt modelId="{609D176C-D63B-4593-82BF-3A5006CC9296}" type="pres">
      <dgm:prSet presAssocID="{50017320-EF96-49C7-B34B-C0E11F405C6D}" presName="linNode" presStyleCnt="0"/>
      <dgm:spPr/>
    </dgm:pt>
    <dgm:pt modelId="{E56186A0-BFFE-4354-A28B-1030757ED1A7}" type="pres">
      <dgm:prSet presAssocID="{50017320-EF96-49C7-B34B-C0E11F405C6D}" presName="parentText" presStyleLbl="node1" presStyleIdx="2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D950B-98F7-4770-8858-84EEC160F472}" type="pres">
      <dgm:prSet presAssocID="{50017320-EF96-49C7-B34B-C0E11F405C6D}" presName="descendantText" presStyleLbl="alignAccFollowNode1" presStyleIdx="2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E1417-2041-4D53-855C-05D6F368FB87}" type="pres">
      <dgm:prSet presAssocID="{CCF8BE7D-7ED0-403E-BECB-8D5DC7E1BA8E}" presName="sp" presStyleCnt="0"/>
      <dgm:spPr/>
    </dgm:pt>
    <dgm:pt modelId="{062793E2-1D4D-4514-B710-E610C01A1E7D}" type="pres">
      <dgm:prSet presAssocID="{828BDFEF-1EAA-419C-B3BA-B67649AFA033}" presName="linNode" presStyleCnt="0"/>
      <dgm:spPr/>
    </dgm:pt>
    <dgm:pt modelId="{329F1991-8A67-445B-AEDE-B10EBD91521A}" type="pres">
      <dgm:prSet presAssocID="{828BDFEF-1EAA-419C-B3BA-B67649AFA033}" presName="parentText" presStyleLbl="node1" presStyleIdx="3" presStyleCnt="4" custScaleX="72569" custLinFactNeighborX="-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EC3AB-608F-4209-8DE4-BD60B5E5A622}" type="pres">
      <dgm:prSet presAssocID="{828BDFEF-1EAA-419C-B3BA-B67649AFA033}" presName="descendantText" presStyleLbl="alignAccFollowNode1" presStyleIdx="3" presStyleCnt="4" custScaleX="11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ED66E-3DED-4D8E-8605-59970CB28355}" type="presOf" srcId="{73D1CCD8-A0C3-42E6-B7FE-53EFBA486DFB}" destId="{0D28879F-4E3D-4AE7-B286-7F857154624E}" srcOrd="0" destOrd="0" presId="urn:microsoft.com/office/officeart/2005/8/layout/vList5"/>
    <dgm:cxn modelId="{2D74E969-91A9-485E-ACC1-A38C2848C087}" type="presOf" srcId="{7BE8AECF-767B-4AE8-BE2D-FF9A0A9DB74D}" destId="{FC1EC3AB-608F-4209-8DE4-BD60B5E5A622}" srcOrd="0" destOrd="0" presId="urn:microsoft.com/office/officeart/2005/8/layout/vList5"/>
    <dgm:cxn modelId="{77A87252-ECF4-844E-B038-5F8B1F35B830}" type="presOf" srcId="{391BEE2E-C96D-AD48-83A3-D9581993D81C}" destId="{8C5C0F40-6400-4D94-9D64-5E3FD6B670E2}" srcOrd="0" destOrd="2" presId="urn:microsoft.com/office/officeart/2005/8/layout/vList5"/>
    <dgm:cxn modelId="{2E62293F-68D9-414E-A8F2-C9A44A7A67E0}" type="presOf" srcId="{F2A8A9CD-A656-4D75-80DE-CC2FB74ACE3A}" destId="{CF662048-6F36-4F77-98C0-5DBDABAB09EE}" srcOrd="0" destOrd="0" presId="urn:microsoft.com/office/officeart/2005/8/layout/vList5"/>
    <dgm:cxn modelId="{8296A834-08E1-4674-ACA2-7DB47F21688B}" srcId="{F2A8A9CD-A656-4D75-80DE-CC2FB74ACE3A}" destId="{2641EC81-D25F-4120-B10F-29D5CF9E66A7}" srcOrd="1" destOrd="0" parTransId="{10DB4208-B667-47E9-A9D5-740F9022E817}" sibTransId="{44BCDDDF-D480-4E1F-A6D7-1676071C604A}"/>
    <dgm:cxn modelId="{C4727698-A84D-42E3-8CE5-24F54EA0126D}" srcId="{F2A8A9CD-A656-4D75-80DE-CC2FB74ACE3A}" destId="{C16954EF-D0AA-4BE9-9AD7-7FD7879287FD}" srcOrd="0" destOrd="0" parTransId="{E9AAA302-4A16-4445-B00A-62F89468A3E5}" sibTransId="{96356181-0184-44A8-BE83-E819721D8852}"/>
    <dgm:cxn modelId="{B6D44BFC-A698-4BA2-AEEC-BF9E9C2E2BEA}" type="presOf" srcId="{4D7E8D8D-A275-4DB5-9C29-11F36AC1D1CE}" destId="{E02D950B-98F7-4770-8858-84EEC160F472}" srcOrd="0" destOrd="0" presId="urn:microsoft.com/office/officeart/2005/8/layout/vList5"/>
    <dgm:cxn modelId="{255E176B-E1F4-4D91-9D5A-930AFC8DF4ED}" srcId="{F2A8A9CD-A656-4D75-80DE-CC2FB74ACE3A}" destId="{828BDFEF-1EAA-419C-B3BA-B67649AFA033}" srcOrd="3" destOrd="0" parTransId="{F29D024F-2C7B-4C97-9B2A-4C62667B914F}" sibTransId="{A2E12FA3-ABC0-4960-8FDF-2960D7833B79}"/>
    <dgm:cxn modelId="{D75ED8F1-526D-2845-B5E8-CB3418E77813}" srcId="{50017320-EF96-49C7-B34B-C0E11F405C6D}" destId="{15A43145-A494-C54E-A248-B94946A42B47}" srcOrd="1" destOrd="0" parTransId="{1CAE6F59-3322-4E40-805B-2B2F6FA85482}" sibTransId="{EC795ECB-99CB-DC4D-B3A9-E681B8E9B3A6}"/>
    <dgm:cxn modelId="{4C402DF4-F8C8-4E6A-ACC5-6B9BF553B3A6}" srcId="{F2A8A9CD-A656-4D75-80DE-CC2FB74ACE3A}" destId="{50017320-EF96-49C7-B34B-C0E11F405C6D}" srcOrd="2" destOrd="0" parTransId="{1187EC3B-FE06-40B9-B432-D8FE18EDDC06}" sibTransId="{CCF8BE7D-7ED0-403E-BECB-8D5DC7E1BA8E}"/>
    <dgm:cxn modelId="{05F68547-D40B-FF48-A201-EFE64F3D5673}" type="presOf" srcId="{89645D19-7B44-0B49-8500-ECF7F9B1A414}" destId="{8C5C0F40-6400-4D94-9D64-5E3FD6B670E2}" srcOrd="0" destOrd="1" presId="urn:microsoft.com/office/officeart/2005/8/layout/vList5"/>
    <dgm:cxn modelId="{730FEE98-F210-450D-95D1-2B90AE87BDC1}" type="presOf" srcId="{50017320-EF96-49C7-B34B-C0E11F405C6D}" destId="{E56186A0-BFFE-4354-A28B-1030757ED1A7}" srcOrd="0" destOrd="0" presId="urn:microsoft.com/office/officeart/2005/8/layout/vList5"/>
    <dgm:cxn modelId="{0288369F-B461-45B9-B0A9-D68D60BD5B72}" srcId="{828BDFEF-1EAA-419C-B3BA-B67649AFA033}" destId="{7BE8AECF-767B-4AE8-BE2D-FF9A0A9DB74D}" srcOrd="0" destOrd="0" parTransId="{61855439-55BC-4F70-A0EC-8CAC99D76476}" sibTransId="{A6622594-9E75-492D-A5AC-504D5A40A4D9}"/>
    <dgm:cxn modelId="{A0617852-8D74-174C-9C3F-7A447C1313C1}" type="presOf" srcId="{15A43145-A494-C54E-A248-B94946A42B47}" destId="{E02D950B-98F7-4770-8858-84EEC160F472}" srcOrd="0" destOrd="1" presId="urn:microsoft.com/office/officeart/2005/8/layout/vList5"/>
    <dgm:cxn modelId="{BB086EF8-AF48-3146-AF97-4E71111923B7}" srcId="{C16954EF-D0AA-4BE9-9AD7-7FD7879287FD}" destId="{89645D19-7B44-0B49-8500-ECF7F9B1A414}" srcOrd="1" destOrd="0" parTransId="{896EB087-D153-C548-9708-146499A5FA75}" sibTransId="{2E9C6DC3-41B8-E840-BFFE-D2AF369B99BD}"/>
    <dgm:cxn modelId="{E5A160CB-9AB7-4CB0-809A-270E479D3D65}" type="presOf" srcId="{2641EC81-D25F-4120-B10F-29D5CF9E66A7}" destId="{915D015E-8326-4FE9-A126-24D90604F1BE}" srcOrd="0" destOrd="0" presId="urn:microsoft.com/office/officeart/2005/8/layout/vList5"/>
    <dgm:cxn modelId="{1EAD2BDC-AEEE-4C2D-8179-CC404C2B8276}" type="presOf" srcId="{C16954EF-D0AA-4BE9-9AD7-7FD7879287FD}" destId="{28986F27-340E-44EB-8366-0D3FB132BB0C}" srcOrd="0" destOrd="0" presId="urn:microsoft.com/office/officeart/2005/8/layout/vList5"/>
    <dgm:cxn modelId="{60CCA50B-C930-4739-A041-322CDAE00D70}" srcId="{C16954EF-D0AA-4BE9-9AD7-7FD7879287FD}" destId="{19C243D1-69DA-46BC-9D40-80C79701AEF3}" srcOrd="0" destOrd="0" parTransId="{5F56F91E-585F-4D3C-B4EE-D0C33A009081}" sibTransId="{F9B2E92C-7010-41EE-A0A7-AD964B1FB08E}"/>
    <dgm:cxn modelId="{81DCCE4E-1980-4CDD-8CAB-A2D623E857D2}" type="presOf" srcId="{19C243D1-69DA-46BC-9D40-80C79701AEF3}" destId="{8C5C0F40-6400-4D94-9D64-5E3FD6B670E2}" srcOrd="0" destOrd="0" presId="urn:microsoft.com/office/officeart/2005/8/layout/vList5"/>
    <dgm:cxn modelId="{2C106B6D-FEAD-4632-B4CF-B9F18E74B69E}" srcId="{2641EC81-D25F-4120-B10F-29D5CF9E66A7}" destId="{73D1CCD8-A0C3-42E6-B7FE-53EFBA486DFB}" srcOrd="0" destOrd="0" parTransId="{62ACAC91-2830-4C84-B0DB-98C2826D2E16}" sibTransId="{916B5A3A-A341-4A2D-97EE-E55AA09BBC79}"/>
    <dgm:cxn modelId="{2AFEC534-5985-454B-9A94-CFA8FC2ED347}" type="presOf" srcId="{828BDFEF-1EAA-419C-B3BA-B67649AFA033}" destId="{329F1991-8A67-445B-AEDE-B10EBD91521A}" srcOrd="0" destOrd="0" presId="urn:microsoft.com/office/officeart/2005/8/layout/vList5"/>
    <dgm:cxn modelId="{58B1CD0F-3590-8342-8C9D-90BB2F67CD6F}" srcId="{C16954EF-D0AA-4BE9-9AD7-7FD7879287FD}" destId="{391BEE2E-C96D-AD48-83A3-D9581993D81C}" srcOrd="2" destOrd="0" parTransId="{11FAA716-A2EF-9647-88A8-F149A868A1D7}" sibTransId="{62150693-8AE6-5D41-9814-E76B1C2E2B5F}"/>
    <dgm:cxn modelId="{ECD926E8-F0B8-4A0D-BF21-B2B579149F0A}" srcId="{50017320-EF96-49C7-B34B-C0E11F405C6D}" destId="{4D7E8D8D-A275-4DB5-9C29-11F36AC1D1CE}" srcOrd="0" destOrd="0" parTransId="{0EAC2A41-E14D-45A0-92D7-55AAB7924BAE}" sibTransId="{3AABC8B6-5452-4046-B8E7-507623A7B1DB}"/>
    <dgm:cxn modelId="{5C72F85E-0462-4444-9F48-95D1633B1A3C}" type="presParOf" srcId="{CF662048-6F36-4F77-98C0-5DBDABAB09EE}" destId="{93D01043-A1C6-42AF-9377-E470BC576712}" srcOrd="0" destOrd="0" presId="urn:microsoft.com/office/officeart/2005/8/layout/vList5"/>
    <dgm:cxn modelId="{2AA51F24-FBE8-4344-AEF5-4B7DB6B6FB0D}" type="presParOf" srcId="{93D01043-A1C6-42AF-9377-E470BC576712}" destId="{28986F27-340E-44EB-8366-0D3FB132BB0C}" srcOrd="0" destOrd="0" presId="urn:microsoft.com/office/officeart/2005/8/layout/vList5"/>
    <dgm:cxn modelId="{EF8AE583-EBDB-4D1D-8D98-B2CB7DE498D0}" type="presParOf" srcId="{93D01043-A1C6-42AF-9377-E470BC576712}" destId="{8C5C0F40-6400-4D94-9D64-5E3FD6B670E2}" srcOrd="1" destOrd="0" presId="urn:microsoft.com/office/officeart/2005/8/layout/vList5"/>
    <dgm:cxn modelId="{41E5A65D-BCD3-4622-876F-CA72FF7DFCF6}" type="presParOf" srcId="{CF662048-6F36-4F77-98C0-5DBDABAB09EE}" destId="{C63CAA7E-54B8-4D28-87D5-1A25EB6FD752}" srcOrd="1" destOrd="0" presId="urn:microsoft.com/office/officeart/2005/8/layout/vList5"/>
    <dgm:cxn modelId="{90FBF3A4-3EF9-4FE9-AA26-F3DEBBE8E74F}" type="presParOf" srcId="{CF662048-6F36-4F77-98C0-5DBDABAB09EE}" destId="{D4C0155E-B16F-4244-B939-7BA5195418BD}" srcOrd="2" destOrd="0" presId="urn:microsoft.com/office/officeart/2005/8/layout/vList5"/>
    <dgm:cxn modelId="{B52E78AC-D4C9-4715-9AD9-EB518F6DA4F4}" type="presParOf" srcId="{D4C0155E-B16F-4244-B939-7BA5195418BD}" destId="{915D015E-8326-4FE9-A126-24D90604F1BE}" srcOrd="0" destOrd="0" presId="urn:microsoft.com/office/officeart/2005/8/layout/vList5"/>
    <dgm:cxn modelId="{C9A4951F-6887-4378-8347-41CBAE1102E1}" type="presParOf" srcId="{D4C0155E-B16F-4244-B939-7BA5195418BD}" destId="{0D28879F-4E3D-4AE7-B286-7F857154624E}" srcOrd="1" destOrd="0" presId="urn:microsoft.com/office/officeart/2005/8/layout/vList5"/>
    <dgm:cxn modelId="{FB441A41-6710-495E-9C94-5EDB726F54C4}" type="presParOf" srcId="{CF662048-6F36-4F77-98C0-5DBDABAB09EE}" destId="{DAA692A7-05C0-4FDB-9720-F15CF8FF966B}" srcOrd="3" destOrd="0" presId="urn:microsoft.com/office/officeart/2005/8/layout/vList5"/>
    <dgm:cxn modelId="{5B655E78-02C7-4F91-B359-012876316755}" type="presParOf" srcId="{CF662048-6F36-4F77-98C0-5DBDABAB09EE}" destId="{609D176C-D63B-4593-82BF-3A5006CC9296}" srcOrd="4" destOrd="0" presId="urn:microsoft.com/office/officeart/2005/8/layout/vList5"/>
    <dgm:cxn modelId="{91115E5A-D96D-4D3D-8025-AF6F9F013701}" type="presParOf" srcId="{609D176C-D63B-4593-82BF-3A5006CC9296}" destId="{E56186A0-BFFE-4354-A28B-1030757ED1A7}" srcOrd="0" destOrd="0" presId="urn:microsoft.com/office/officeart/2005/8/layout/vList5"/>
    <dgm:cxn modelId="{079B23E8-0CDC-473A-8B83-09858EABDD81}" type="presParOf" srcId="{609D176C-D63B-4593-82BF-3A5006CC9296}" destId="{E02D950B-98F7-4770-8858-84EEC160F472}" srcOrd="1" destOrd="0" presId="urn:microsoft.com/office/officeart/2005/8/layout/vList5"/>
    <dgm:cxn modelId="{538ABC7C-256A-4B7B-ABF4-0415451EA867}" type="presParOf" srcId="{CF662048-6F36-4F77-98C0-5DBDABAB09EE}" destId="{C5DE1417-2041-4D53-855C-05D6F368FB87}" srcOrd="5" destOrd="0" presId="urn:microsoft.com/office/officeart/2005/8/layout/vList5"/>
    <dgm:cxn modelId="{BE142D1C-C7B8-4FCC-80DE-434F994CBEA9}" type="presParOf" srcId="{CF662048-6F36-4F77-98C0-5DBDABAB09EE}" destId="{062793E2-1D4D-4514-B710-E610C01A1E7D}" srcOrd="6" destOrd="0" presId="urn:microsoft.com/office/officeart/2005/8/layout/vList5"/>
    <dgm:cxn modelId="{E83873D0-B592-4034-BD50-1FC38C8FD0E8}" type="presParOf" srcId="{062793E2-1D4D-4514-B710-E610C01A1E7D}" destId="{329F1991-8A67-445B-AEDE-B10EBD91521A}" srcOrd="0" destOrd="0" presId="urn:microsoft.com/office/officeart/2005/8/layout/vList5"/>
    <dgm:cxn modelId="{ACEC7845-0F24-4CA9-B684-F4536C1F210F}" type="presParOf" srcId="{062793E2-1D4D-4514-B710-E610C01A1E7D}" destId="{FC1EC3AB-608F-4209-8DE4-BD60B5E5A6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0F40-6400-4D94-9D64-5E3FD6B670E2}">
      <dsp:nvSpPr>
        <dsp:cNvPr id="0" name=""/>
        <dsp:cNvSpPr/>
      </dsp:nvSpPr>
      <dsp:spPr>
        <a:xfrm rot="5400000">
          <a:off x="4055343" y="-2086163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Current Senior Leaders in schools, Trusts or Local Authorities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Serving Headteachers, Trust Central Team members*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US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Aspiring Senior Leaders</a:t>
          </a:r>
        </a:p>
      </dsp:txBody>
      <dsp:txXfrm rot="-5400000">
        <a:off x="1856866" y="155282"/>
        <a:ext cx="5234197" cy="794275"/>
      </dsp:txXfrm>
    </dsp:sp>
    <dsp:sp modelId="{28986F27-340E-44EB-8366-0D3FB132BB0C}">
      <dsp:nvSpPr>
        <dsp:cNvPr id="0" name=""/>
        <dsp:cNvSpPr/>
      </dsp:nvSpPr>
      <dsp:spPr>
        <a:xfrm>
          <a:off x="0" y="2287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For whom</a:t>
          </a:r>
          <a:endParaRPr lang="en-US" sz="2000" b="1" kern="1200" dirty="0"/>
        </a:p>
      </dsp:txBody>
      <dsp:txXfrm>
        <a:off x="53710" y="55997"/>
        <a:ext cx="1749135" cy="992843"/>
      </dsp:txXfrm>
    </dsp:sp>
    <dsp:sp modelId="{0D28879F-4E3D-4AE7-B286-7F857154624E}">
      <dsp:nvSpPr>
        <dsp:cNvPr id="0" name=""/>
        <dsp:cNvSpPr/>
      </dsp:nvSpPr>
      <dsp:spPr>
        <a:xfrm rot="5400000">
          <a:off x="4055343" y="-930886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MSc in Education Leadership and Management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L7 Senior Leader Apprenticeship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1310559"/>
        <a:ext cx="5234197" cy="794275"/>
      </dsp:txXfrm>
    </dsp:sp>
    <dsp:sp modelId="{915D015E-8326-4FE9-A126-24D90604F1BE}">
      <dsp:nvSpPr>
        <dsp:cNvPr id="0" name=""/>
        <dsp:cNvSpPr/>
      </dsp:nvSpPr>
      <dsp:spPr>
        <a:xfrm>
          <a:off x="0" y="1157564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Qualifications</a:t>
          </a:r>
          <a:endParaRPr lang="en-US" sz="2000" b="1" kern="1200" dirty="0"/>
        </a:p>
      </dsp:txBody>
      <dsp:txXfrm>
        <a:off x="53710" y="1211274"/>
        <a:ext cx="1749135" cy="992843"/>
      </dsp:txXfrm>
    </dsp:sp>
    <dsp:sp modelId="{E02D950B-98F7-4770-8858-84EEC160F472}">
      <dsp:nvSpPr>
        <dsp:cNvPr id="0" name=""/>
        <dsp:cNvSpPr/>
      </dsp:nvSpPr>
      <dsp:spPr>
        <a:xfrm rot="5400000">
          <a:off x="4055343" y="224390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Bachelors Degree (2:2 or above)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Currently in a leadership role in school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2465835"/>
        <a:ext cx="5234197" cy="794275"/>
      </dsp:txXfrm>
    </dsp:sp>
    <dsp:sp modelId="{E56186A0-BFFE-4354-A28B-1030757ED1A7}">
      <dsp:nvSpPr>
        <dsp:cNvPr id="0" name=""/>
        <dsp:cNvSpPr/>
      </dsp:nvSpPr>
      <dsp:spPr>
        <a:xfrm>
          <a:off x="0" y="2312841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Eligibility </a:t>
          </a:r>
          <a:endParaRPr lang="en-US" sz="2000" b="1" kern="1200" dirty="0"/>
        </a:p>
      </dsp:txBody>
      <dsp:txXfrm>
        <a:off x="53710" y="2366551"/>
        <a:ext cx="1749135" cy="992843"/>
      </dsp:txXfrm>
    </dsp:sp>
    <dsp:sp modelId="{FC1EC3AB-608F-4209-8DE4-BD60B5E5A622}">
      <dsp:nvSpPr>
        <dsp:cNvPr id="0" name=""/>
        <dsp:cNvSpPr/>
      </dsp:nvSpPr>
      <dsp:spPr>
        <a:xfrm rot="5400000">
          <a:off x="4055343" y="1379667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£14,000 (funded by the apprenticeship levy)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3621112"/>
        <a:ext cx="5234197" cy="794275"/>
      </dsp:txXfrm>
    </dsp:sp>
    <dsp:sp modelId="{329F1991-8A67-445B-AEDE-B10EBD91521A}">
      <dsp:nvSpPr>
        <dsp:cNvPr id="0" name=""/>
        <dsp:cNvSpPr/>
      </dsp:nvSpPr>
      <dsp:spPr>
        <a:xfrm>
          <a:off x="0" y="3468118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Price</a:t>
          </a:r>
          <a:endParaRPr lang="en-US" sz="2000" b="1" kern="1200" dirty="0"/>
        </a:p>
      </dsp:txBody>
      <dsp:txXfrm>
        <a:off x="53710" y="3521828"/>
        <a:ext cx="1749135" cy="992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0F40-6400-4D94-9D64-5E3FD6B670E2}">
      <dsp:nvSpPr>
        <dsp:cNvPr id="0" name=""/>
        <dsp:cNvSpPr/>
      </dsp:nvSpPr>
      <dsp:spPr>
        <a:xfrm rot="5400000">
          <a:off x="4055343" y="-2086163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>
              <a:solidFill>
                <a:schemeClr val="tx1">
                  <a:lumMod val="95000"/>
                  <a:lumOff val="5000"/>
                </a:schemeClr>
              </a:solidFill>
            </a:rPr>
            <a:t>Current middle leaders or aspirant senior leaders (2-5 years)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School Business Managers</a:t>
          </a: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For teaching and non-teaching leaders</a:t>
          </a:r>
        </a:p>
      </dsp:txBody>
      <dsp:txXfrm rot="-5400000">
        <a:off x="1856866" y="155282"/>
        <a:ext cx="5234197" cy="794275"/>
      </dsp:txXfrm>
    </dsp:sp>
    <dsp:sp modelId="{28986F27-340E-44EB-8366-0D3FB132BB0C}">
      <dsp:nvSpPr>
        <dsp:cNvPr id="0" name=""/>
        <dsp:cNvSpPr/>
      </dsp:nvSpPr>
      <dsp:spPr>
        <a:xfrm>
          <a:off x="0" y="2287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For whom</a:t>
          </a:r>
          <a:endParaRPr lang="en-US" sz="2000" b="1" kern="1200" dirty="0"/>
        </a:p>
      </dsp:txBody>
      <dsp:txXfrm>
        <a:off x="53710" y="55997"/>
        <a:ext cx="1749135" cy="992843"/>
      </dsp:txXfrm>
    </dsp:sp>
    <dsp:sp modelId="{0D28879F-4E3D-4AE7-B286-7F857154624E}">
      <dsp:nvSpPr>
        <dsp:cNvPr id="0" name=""/>
        <dsp:cNvSpPr/>
      </dsp:nvSpPr>
      <dsp:spPr>
        <a:xfrm rot="5400000">
          <a:off x="4055343" y="-930886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Level 5 Departmental and Operations Manager Apprenticeship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1310559"/>
        <a:ext cx="5234197" cy="794275"/>
      </dsp:txXfrm>
    </dsp:sp>
    <dsp:sp modelId="{915D015E-8326-4FE9-A126-24D90604F1BE}">
      <dsp:nvSpPr>
        <dsp:cNvPr id="0" name=""/>
        <dsp:cNvSpPr/>
      </dsp:nvSpPr>
      <dsp:spPr>
        <a:xfrm>
          <a:off x="0" y="1157564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Qualifications</a:t>
          </a:r>
          <a:endParaRPr lang="en-US" sz="2000" b="1" kern="1200" dirty="0"/>
        </a:p>
      </dsp:txBody>
      <dsp:txXfrm>
        <a:off x="53710" y="1211274"/>
        <a:ext cx="1749135" cy="992843"/>
      </dsp:txXfrm>
    </dsp:sp>
    <dsp:sp modelId="{E02D950B-98F7-4770-8858-84EEC160F472}">
      <dsp:nvSpPr>
        <dsp:cNvPr id="0" name=""/>
        <dsp:cNvSpPr/>
      </dsp:nvSpPr>
      <dsp:spPr>
        <a:xfrm rot="5400000">
          <a:off x="4055343" y="224390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>
              <a:solidFill>
                <a:schemeClr val="tx1">
                  <a:lumMod val="95000"/>
                  <a:lumOff val="5000"/>
                </a:schemeClr>
              </a:solidFill>
            </a:rPr>
            <a:t>GCSE (C or above) in English and Maths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Line Management Role</a:t>
          </a:r>
        </a:p>
      </dsp:txBody>
      <dsp:txXfrm rot="-5400000">
        <a:off x="1856866" y="2465835"/>
        <a:ext cx="5234197" cy="794275"/>
      </dsp:txXfrm>
    </dsp:sp>
    <dsp:sp modelId="{E56186A0-BFFE-4354-A28B-1030757ED1A7}">
      <dsp:nvSpPr>
        <dsp:cNvPr id="0" name=""/>
        <dsp:cNvSpPr/>
      </dsp:nvSpPr>
      <dsp:spPr>
        <a:xfrm>
          <a:off x="0" y="2312841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Eligibility </a:t>
          </a:r>
          <a:endParaRPr lang="en-US" sz="2000" b="1" kern="1200" dirty="0"/>
        </a:p>
      </dsp:txBody>
      <dsp:txXfrm>
        <a:off x="53710" y="2366551"/>
        <a:ext cx="1749135" cy="992843"/>
      </dsp:txXfrm>
    </dsp:sp>
    <dsp:sp modelId="{FC1EC3AB-608F-4209-8DE4-BD60B5E5A622}">
      <dsp:nvSpPr>
        <dsp:cNvPr id="0" name=""/>
        <dsp:cNvSpPr/>
      </dsp:nvSpPr>
      <dsp:spPr>
        <a:xfrm rot="5400000">
          <a:off x="4055343" y="1379667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£7000 (funded by the apprenticeship levy)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3621112"/>
        <a:ext cx="5234197" cy="794275"/>
      </dsp:txXfrm>
    </dsp:sp>
    <dsp:sp modelId="{329F1991-8A67-445B-AEDE-B10EBD91521A}">
      <dsp:nvSpPr>
        <dsp:cNvPr id="0" name=""/>
        <dsp:cNvSpPr/>
      </dsp:nvSpPr>
      <dsp:spPr>
        <a:xfrm>
          <a:off x="0" y="3468118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Price</a:t>
          </a:r>
          <a:endParaRPr lang="en-US" sz="2000" b="1" kern="1200" dirty="0"/>
        </a:p>
      </dsp:txBody>
      <dsp:txXfrm>
        <a:off x="53710" y="3521828"/>
        <a:ext cx="1749135" cy="9928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0F40-6400-4D94-9D64-5E3FD6B670E2}">
      <dsp:nvSpPr>
        <dsp:cNvPr id="0" name=""/>
        <dsp:cNvSpPr/>
      </dsp:nvSpPr>
      <dsp:spPr>
        <a:xfrm rot="5400000">
          <a:off x="4055343" y="-2086163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Early Career Framework Mentors &amp; NQT Mentors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HLTA, Cover Supervisors, in-school coaches or Pastoral support staff</a:t>
          </a: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Subject Specialist or School Improvement Lead/Officer</a:t>
          </a:r>
        </a:p>
      </dsp:txBody>
      <dsp:txXfrm rot="-5400000">
        <a:off x="1856866" y="155282"/>
        <a:ext cx="5234197" cy="794275"/>
      </dsp:txXfrm>
    </dsp:sp>
    <dsp:sp modelId="{28986F27-340E-44EB-8366-0D3FB132BB0C}">
      <dsp:nvSpPr>
        <dsp:cNvPr id="0" name=""/>
        <dsp:cNvSpPr/>
      </dsp:nvSpPr>
      <dsp:spPr>
        <a:xfrm>
          <a:off x="0" y="2287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For whom</a:t>
          </a:r>
          <a:endParaRPr lang="en-US" sz="2000" b="1" kern="1200" dirty="0"/>
        </a:p>
      </dsp:txBody>
      <dsp:txXfrm>
        <a:off x="53710" y="55997"/>
        <a:ext cx="1749135" cy="992843"/>
      </dsp:txXfrm>
    </dsp:sp>
    <dsp:sp modelId="{0D28879F-4E3D-4AE7-B286-7F857154624E}">
      <dsp:nvSpPr>
        <dsp:cNvPr id="0" name=""/>
        <dsp:cNvSpPr/>
      </dsp:nvSpPr>
      <dsp:spPr>
        <a:xfrm rot="5400000">
          <a:off x="4055343" y="-930886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12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Level 4 Coaching &amp; Assessor Apprenticeship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1310559"/>
        <a:ext cx="5234197" cy="794275"/>
      </dsp:txXfrm>
    </dsp:sp>
    <dsp:sp modelId="{915D015E-8326-4FE9-A126-24D90604F1BE}">
      <dsp:nvSpPr>
        <dsp:cNvPr id="0" name=""/>
        <dsp:cNvSpPr/>
      </dsp:nvSpPr>
      <dsp:spPr>
        <a:xfrm>
          <a:off x="0" y="1157564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Qualifications</a:t>
          </a:r>
          <a:endParaRPr lang="en-US" sz="2000" b="1" kern="1200" dirty="0"/>
        </a:p>
      </dsp:txBody>
      <dsp:txXfrm>
        <a:off x="53710" y="1211274"/>
        <a:ext cx="1749135" cy="992843"/>
      </dsp:txXfrm>
    </dsp:sp>
    <dsp:sp modelId="{E02D950B-98F7-4770-8858-84EEC160F472}">
      <dsp:nvSpPr>
        <dsp:cNvPr id="0" name=""/>
        <dsp:cNvSpPr/>
      </dsp:nvSpPr>
      <dsp:spPr>
        <a:xfrm rot="5400000">
          <a:off x="4055343" y="224390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>
              <a:solidFill>
                <a:schemeClr val="tx1">
                  <a:lumMod val="95000"/>
                  <a:lumOff val="5000"/>
                </a:schemeClr>
              </a:solidFill>
            </a:rPr>
            <a:t>GCSE in English, ICT and Maths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Opportunities to coach others in school</a:t>
          </a:r>
        </a:p>
      </dsp:txBody>
      <dsp:txXfrm rot="-5400000">
        <a:off x="1856866" y="2465835"/>
        <a:ext cx="5234197" cy="794275"/>
      </dsp:txXfrm>
    </dsp:sp>
    <dsp:sp modelId="{E56186A0-BFFE-4354-A28B-1030757ED1A7}">
      <dsp:nvSpPr>
        <dsp:cNvPr id="0" name=""/>
        <dsp:cNvSpPr/>
      </dsp:nvSpPr>
      <dsp:spPr>
        <a:xfrm>
          <a:off x="0" y="2312841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Eligibility </a:t>
          </a:r>
          <a:endParaRPr lang="en-US" sz="2000" b="1" kern="1200" dirty="0"/>
        </a:p>
      </dsp:txBody>
      <dsp:txXfrm>
        <a:off x="53710" y="2366551"/>
        <a:ext cx="1749135" cy="992843"/>
      </dsp:txXfrm>
    </dsp:sp>
    <dsp:sp modelId="{FC1EC3AB-608F-4209-8DE4-BD60B5E5A622}">
      <dsp:nvSpPr>
        <dsp:cNvPr id="0" name=""/>
        <dsp:cNvSpPr/>
      </dsp:nvSpPr>
      <dsp:spPr>
        <a:xfrm rot="5400000">
          <a:off x="4055343" y="1379667"/>
          <a:ext cx="880211" cy="5277165"/>
        </a:xfrm>
        <a:prstGeom prst="round2SameRect">
          <a:avLst/>
        </a:prstGeom>
        <a:gradFill rotWithShape="0">
          <a:gsLst>
            <a:gs pos="0">
              <a:srgbClr val="25A9E1">
                <a:alpha val="25000"/>
              </a:srgbClr>
            </a:gs>
            <a:gs pos="55000">
              <a:schemeClr val="bg1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222250" lvl="1" indent="-22225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3555B"/>
            </a:buClr>
            <a:buChar char="••"/>
            <a:tabLst/>
          </a:pPr>
          <a:r>
            <a:rPr lang="en-GB" sz="1400" kern="1200" dirty="0">
              <a:solidFill>
                <a:schemeClr val="tx1">
                  <a:lumMod val="95000"/>
                  <a:lumOff val="5000"/>
                </a:schemeClr>
              </a:solidFill>
            </a:rPr>
            <a:t>£7000 (funded by the apprenticeship levy)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1856866" y="3621112"/>
        <a:ext cx="5234197" cy="794275"/>
      </dsp:txXfrm>
    </dsp:sp>
    <dsp:sp modelId="{329F1991-8A67-445B-AEDE-B10EBD91521A}">
      <dsp:nvSpPr>
        <dsp:cNvPr id="0" name=""/>
        <dsp:cNvSpPr/>
      </dsp:nvSpPr>
      <dsp:spPr>
        <a:xfrm>
          <a:off x="0" y="3468118"/>
          <a:ext cx="1856555" cy="1100263"/>
        </a:xfrm>
        <a:prstGeom prst="roundRect">
          <a:avLst/>
        </a:prstGeom>
        <a:solidFill>
          <a:srgbClr val="16A9E2"/>
        </a:solidFill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Price</a:t>
          </a:r>
          <a:endParaRPr lang="en-US" sz="2000" b="1" kern="1200" dirty="0"/>
        </a:p>
      </dsp:txBody>
      <dsp:txXfrm>
        <a:off x="53710" y="3521828"/>
        <a:ext cx="1749135" cy="992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24425-19BB-624B-9BB1-C710AF593C9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9BC1B-DF0D-7F45-9A11-B094F4C4B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8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9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8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48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15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2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1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9BC1B-DF0D-7F45-9A11-B094F4C4B0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and image - Blan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132C918C-7EDE-9241-9A8A-3E67446158B0}"/>
              </a:ext>
            </a:extLst>
          </p:cNvPr>
          <p:cNvSpPr txBox="1">
            <a:spLocks/>
          </p:cNvSpPr>
          <p:nvPr userDrawn="1"/>
        </p:nvSpPr>
        <p:spPr>
          <a:xfrm>
            <a:off x="377528" y="5119290"/>
            <a:ext cx="11133057" cy="50182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28786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508F-DEF2-3B4D-9B2D-303463F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118145"/>
            <a:ext cx="10848780" cy="732647"/>
          </a:xfrm>
          <a:prstGeom prst="rect">
            <a:avLst/>
          </a:prstGeo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4" y="1123106"/>
            <a:ext cx="10848780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8FE29-C092-EA42-BC1C-3969CA51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667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95A6E-B320-474D-BD60-E5797EBE59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70F298A-861D-EF4F-A88F-0CB1A841614A}"/>
              </a:ext>
            </a:extLst>
          </p:cNvPr>
          <p:cNvSpPr/>
          <p:nvPr userDrawn="1"/>
        </p:nvSpPr>
        <p:spPr>
          <a:xfrm>
            <a:off x="685333" y="929209"/>
            <a:ext cx="1084878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4713976-4C97-8F4C-942C-DC636B6C4B7A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125CAB5-9D6F-2E4C-86FB-839218685AED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58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508F-DEF2-3B4D-9B2D-303463F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427406"/>
            <a:ext cx="10848780" cy="1147664"/>
          </a:xfrm>
          <a:prstGeom prst="rect">
            <a:avLst/>
          </a:prstGeo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4" y="1847383"/>
            <a:ext cx="10921209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70F298A-861D-EF4F-A88F-0CB1A841614A}"/>
              </a:ext>
            </a:extLst>
          </p:cNvPr>
          <p:cNvSpPr/>
          <p:nvPr userDrawn="1"/>
        </p:nvSpPr>
        <p:spPr>
          <a:xfrm>
            <a:off x="685333" y="1653486"/>
            <a:ext cx="1084878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C51ECC5-FFC9-634E-934B-470FA90C5310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633D8227-625B-6E48-A582-B9F3959AABF6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85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 Page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3E7975-FDD8-FD42-A715-BB589B831E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471996-5275-9D4E-BB0D-4AEDB1959BBA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43363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sk Page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3E7975-FDD8-FD42-A715-BB589B831E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9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 Page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8D37D3BB-41E9-7049-83FA-731F315444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9729568-F8CA-914F-AA23-2B2482EA653B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471996-5275-9D4E-BB0D-4AEDB1959BBA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86E64F-D60C-394C-A57B-FD9C3D3D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667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95A6E-B320-474D-BD60-E5797EBE59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7F2C8-5E46-5340-ADF8-685F542AC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35200"/>
            <a:ext cx="9829800" cy="2387600"/>
          </a:xfrm>
          <a:prstGeom prst="rect">
            <a:avLst/>
          </a:prstGeom>
        </p:spPr>
        <p:txBody>
          <a:bodyPr anchor="ctr" anchorCtr="0"/>
          <a:lstStyle>
            <a:lvl1pPr algn="l"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6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 Page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table, sitting&#10;&#10;Description automatically generated">
            <a:extLst>
              <a:ext uri="{FF2B5EF4-FFF2-40B4-BE49-F238E27FC236}">
                <a16:creationId xmlns:a16="http://schemas.microsoft.com/office/drawing/2014/main" id="{95BCF64E-618C-C341-A8F1-D88CA4C51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94" y="0"/>
            <a:ext cx="12203694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F7343-7E5B-C041-82A8-A431F099E5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A9E2">
                  <a:alpha val="74000"/>
                </a:srgbClr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2007F6DC-5ED8-EE40-947C-D477F75ABC3E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047DD5-6158-C34F-8548-055AB4080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35200"/>
            <a:ext cx="9829800" cy="2387600"/>
          </a:xfrm>
          <a:prstGeom prst="rect">
            <a:avLst/>
          </a:prstGeom>
        </p:spPr>
        <p:txBody>
          <a:bodyPr anchor="ctr" anchorCtr="0"/>
          <a:lstStyle>
            <a:lvl1pPr algn="l"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and image_Al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179" y="2689355"/>
            <a:ext cx="7003773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79F1B52-1490-5A4C-B0D3-933136DC4413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F92B4B8F-224C-1F44-BD49-B7A1FB45B98E}"/>
              </a:ext>
            </a:extLst>
          </p:cNvPr>
          <p:cNvSpPr/>
          <p:nvPr userDrawn="1"/>
        </p:nvSpPr>
        <p:spPr>
          <a:xfrm>
            <a:off x="10169874" y="5899500"/>
            <a:ext cx="1920875" cy="8567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17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and image_Alt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508F-DEF2-3B4D-9B2D-303463F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179" y="1269378"/>
            <a:ext cx="7003773" cy="1147664"/>
          </a:xfrm>
          <a:prstGeom prst="rect">
            <a:avLst/>
          </a:prstGeo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ED33-F2EB-5641-9F3C-B9DDBF75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179" y="2689355"/>
            <a:ext cx="7003773" cy="28208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8FE29-C092-EA42-BC1C-3969CA51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667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95A6E-B320-474D-BD60-E5797EBE5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412983A-B7E1-3B44-9733-BA01DFCA0AEB}"/>
              </a:ext>
            </a:extLst>
          </p:cNvPr>
          <p:cNvSpPr/>
          <p:nvPr userDrawn="1"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7E4C7E8-888A-5E4F-899C-0D0CCAFFF005}"/>
              </a:ext>
            </a:extLst>
          </p:cNvPr>
          <p:cNvSpPr/>
          <p:nvPr userDrawn="1"/>
        </p:nvSpPr>
        <p:spPr>
          <a:xfrm>
            <a:off x="4723179" y="2495459"/>
            <a:ext cx="6545104" cy="0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79F1B52-1490-5A4C-B0D3-933136DC4413}"/>
              </a:ext>
            </a:extLst>
          </p:cNvPr>
          <p:cNvSpPr/>
          <p:nvPr userDrawn="1"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69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29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1" r:id="rId2"/>
    <p:sldLayoutId id="2147483709" r:id="rId3"/>
    <p:sldLayoutId id="2147483679" r:id="rId4"/>
    <p:sldLayoutId id="2147483723" r:id="rId5"/>
    <p:sldLayoutId id="2147483680" r:id="rId6"/>
    <p:sldLayoutId id="2147483705" r:id="rId7"/>
    <p:sldLayoutId id="2147483689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3555B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5A9E1"/>
        </a:buClr>
        <a:buFont typeface="Arial" panose="020B0604020202020204" pitchFamily="34" charset="0"/>
        <a:buChar char="•"/>
        <a:defRPr sz="2400" kern="1200">
          <a:solidFill>
            <a:srgbClr val="53555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2000" kern="1200">
          <a:solidFill>
            <a:srgbClr val="53555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1800" kern="1200">
          <a:solidFill>
            <a:srgbClr val="5355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1600" kern="1200">
          <a:solidFill>
            <a:srgbClr val="53555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5A9E1"/>
        </a:buClr>
        <a:buFont typeface="Arial" panose="020B0604020202020204" pitchFamily="34" charset="0"/>
        <a:buChar char="•"/>
        <a:defRPr sz="1400" kern="1200">
          <a:solidFill>
            <a:srgbClr val="5355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s://global-uploads.webflow.com/5dcd2f86137dcb4abd284713/607fe89435f13751060f16c5_Education%20Management%20Programme%20A.pdf" TargetMode="External"/><Relationship Id="rId4" Type="http://schemas.openxmlformats.org/officeDocument/2006/relationships/diagramLayout" Target="../diagrams/layout2.xml"/><Relationship Id="rId9" Type="http://schemas.openxmlformats.org/officeDocument/2006/relationships/hyperlink" Target="https://www.nationaleducation.college/programme/education-manageme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hyperlink" Target="https://global-uploads.webflow.com/5dcd2f86137dcb4abd284713/607fe89435f13751060f16c5_Education%20Management%20Programme%20A.pdf" TargetMode="External"/><Relationship Id="rId4" Type="http://schemas.openxmlformats.org/officeDocument/2006/relationships/hyperlink" Target="https://www.nationaleducation.college/programme/education-managemen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hyperlink" Target="https://global-uploads.webflow.com/5dcd2f86137dcb4abd284713/5fbe26fe4abfe1e7c30c196b_Coaching-and-Mentoring.pdf" TargetMode="External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s://www.nationaleducation.college/programme/instructional-coaching" TargetMode="External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lobal-uploads.webflow.com/5dcd2f86137dcb4abd284713/5fbe26fe4abfe1e7c30c196b_Coaching-and-Mentoring.pdf" TargetMode="External"/><Relationship Id="rId5" Type="http://schemas.openxmlformats.org/officeDocument/2006/relationships/hyperlink" Target="https://www.nationaleducation.college/programme/instructional-coaching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nationaleducation.college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-uploads.webflow.com/5dcd2f86137dcbe9292846ef/5f60772f836a516d5517ca7c_White%20Paper%20-%20Apprenticeships%20for%20Schools%2008.2020.pdf" TargetMode="External"/><Relationship Id="rId2" Type="http://schemas.openxmlformats.org/officeDocument/2006/relationships/hyperlink" Target="https://assets.publishing.service.gov.uk/government/uploads/system/uploads/attachment_data/file/843991/Guide_to_apprenticeships_for_schools.pdf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global-uploads.webflow.com/5dcd2f86137dcb4abd284713/5fbe271478e53eef223af758_Senior-Leadership-Programme.pdf" TargetMode="Externa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nationaleducation.college/programme/senior-leadership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global-uploads.webflow.com/5dcd2f86137dcb4abd284713/6054d87439da3a2f618a4c9d_Executive%20MBA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lobal-uploads.webflow.com/5dcd2f86137dcb4abd284713/5fbe271478e53eef223af758_Senior-Leadership-Programme.pdf" TargetMode="External"/><Relationship Id="rId4" Type="http://schemas.openxmlformats.org/officeDocument/2006/relationships/hyperlink" Target="https://www.nationaleducation.college/programme/senior-leadershi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431" y="5142072"/>
            <a:ext cx="11133138" cy="501650"/>
          </a:xfrm>
          <a:prstGeom prst="rect">
            <a:avLst/>
          </a:prstGeom>
        </p:spPr>
        <p:txBody>
          <a:bodyPr lIns="0" anchor="ctr">
            <a:noAutofit/>
          </a:bodyPr>
          <a:lstStyle/>
          <a:p>
            <a:r>
              <a:rPr lang="en-GB" sz="3400" dirty="0"/>
              <a:t>NCE Strategic Partnership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1B28B4-C48A-3441-A454-16414EA2FBB1}"/>
              </a:ext>
            </a:extLst>
          </p:cNvPr>
          <p:cNvSpPr/>
          <p:nvPr/>
        </p:nvSpPr>
        <p:spPr>
          <a:xfrm>
            <a:off x="562301" y="5871373"/>
            <a:ext cx="5987473" cy="461665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GB" sz="2400" dirty="0">
                <a:solidFill>
                  <a:srgbClr val="53555B"/>
                </a:solidFill>
              </a:rPr>
              <a:t>Possibilities through the Apprenticeship Levy…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00D19-12BF-7041-BB9E-282A2EDBE1D0}"/>
              </a:ext>
            </a:extLst>
          </p:cNvPr>
          <p:cNvCxnSpPr>
            <a:cxnSpLocks/>
          </p:cNvCxnSpPr>
          <p:nvPr/>
        </p:nvCxnSpPr>
        <p:spPr>
          <a:xfrm>
            <a:off x="529431" y="5777367"/>
            <a:ext cx="7808745" cy="0"/>
          </a:xfrm>
          <a:prstGeom prst="line">
            <a:avLst/>
          </a:prstGeom>
          <a:ln w="22225">
            <a:gradFill>
              <a:gsLst>
                <a:gs pos="0">
                  <a:srgbClr val="25A9E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DA8381-1214-474D-B9C6-953DD2E97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98" y="0"/>
            <a:ext cx="11404074" cy="4663381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3B2CED48-5A0B-4F40-BEC2-480D175E45E2}"/>
              </a:ext>
            </a:extLst>
          </p:cNvPr>
          <p:cNvSpPr/>
          <p:nvPr/>
        </p:nvSpPr>
        <p:spPr>
          <a:xfrm>
            <a:off x="0" y="0"/>
            <a:ext cx="156705" cy="6858000"/>
          </a:xfrm>
          <a:prstGeom prst="rect">
            <a:avLst/>
          </a:prstGeom>
          <a:solidFill>
            <a:srgbClr val="25A9E1"/>
          </a:solidFill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9D87C5-6804-6D46-816C-8E5358053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79" y="4924694"/>
            <a:ext cx="3714686" cy="17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9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E0D4091-78C2-2E4A-AE24-8C2B77E15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525242"/>
              </p:ext>
            </p:extLst>
          </p:nvPr>
        </p:nvGraphicFramePr>
        <p:xfrm>
          <a:off x="4504517" y="1574519"/>
          <a:ext cx="7134343" cy="457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5 Education</a:t>
            </a:r>
            <a:br>
              <a:rPr lang="en-GB" sz="2600" dirty="0"/>
            </a:br>
            <a:r>
              <a:rPr lang="en-GB" sz="2600" dirty="0"/>
              <a:t>Management Programme</a:t>
            </a:r>
            <a:endParaRPr lang="en-US" sz="26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137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Level 5 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94B855-0569-924B-995F-1B056FE0FDD3}"/>
              </a:ext>
            </a:extLst>
          </p:cNvPr>
          <p:cNvSpPr txBox="1"/>
          <p:nvPr/>
        </p:nvSpPr>
        <p:spPr>
          <a:xfrm>
            <a:off x="10576944" y="665272"/>
            <a:ext cx="234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Webpage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137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Level 5 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94B855-0569-924B-995F-1B056FE0FDD3}"/>
              </a:ext>
            </a:extLst>
          </p:cNvPr>
          <p:cNvSpPr txBox="1"/>
          <p:nvPr/>
        </p:nvSpPr>
        <p:spPr>
          <a:xfrm>
            <a:off x="10576944" y="665272"/>
            <a:ext cx="234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Webpage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830584-9A73-9649-A46D-FDEF8DC83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2" y="1524000"/>
            <a:ext cx="7004050" cy="5039358"/>
          </a:xfrm>
        </p:spPr>
        <p:txBody>
          <a:bodyPr/>
          <a:lstStyle/>
          <a:p>
            <a:r>
              <a:rPr lang="en-GB" b="1" dirty="0">
                <a:solidFill>
                  <a:srgbClr val="16A9E2"/>
                </a:solidFill>
              </a:rPr>
              <a:t>Module Content</a:t>
            </a:r>
          </a:p>
          <a:p>
            <a:pPr lvl="1"/>
            <a:r>
              <a:rPr lang="en-GB" dirty="0"/>
              <a:t>Leading People</a:t>
            </a:r>
          </a:p>
          <a:p>
            <a:pPr lvl="1"/>
            <a:r>
              <a:rPr lang="en-GB" dirty="0"/>
              <a:t>Personal Effectiveness and Decision Making</a:t>
            </a:r>
          </a:p>
          <a:p>
            <a:pPr lvl="1"/>
            <a:r>
              <a:rPr lang="en-GB" dirty="0"/>
              <a:t>Operational Management</a:t>
            </a:r>
          </a:p>
          <a:p>
            <a:pPr lvl="1"/>
            <a:r>
              <a:rPr lang="en-GB" dirty="0"/>
              <a:t>Finance and Project Management</a:t>
            </a:r>
          </a:p>
          <a:p>
            <a:pPr lvl="1"/>
            <a:r>
              <a:rPr lang="en-GB" dirty="0"/>
              <a:t>Managing People and Building Relationships</a:t>
            </a:r>
          </a:p>
          <a:p>
            <a:r>
              <a:rPr lang="en-US" b="1" dirty="0">
                <a:solidFill>
                  <a:srgbClr val="16A9E2"/>
                </a:solidFill>
              </a:rPr>
              <a:t>Format</a:t>
            </a:r>
          </a:p>
          <a:p>
            <a:pPr lvl="1"/>
            <a:r>
              <a:rPr lang="en-US" sz="1800" dirty="0"/>
              <a:t>22-month programme</a:t>
            </a:r>
          </a:p>
          <a:p>
            <a:pPr lvl="1"/>
            <a:r>
              <a:rPr lang="en-US" sz="1800" dirty="0"/>
              <a:t>First day of learning and 13 seminars (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½ days)</a:t>
            </a:r>
            <a:endParaRPr lang="en-US" sz="1800" dirty="0"/>
          </a:p>
          <a:p>
            <a:pPr lvl="1"/>
            <a:r>
              <a:rPr lang="en-US" sz="1800" dirty="0"/>
              <a:t>Delivery from Andy Buck and ex-headteachers</a:t>
            </a:r>
          </a:p>
          <a:p>
            <a:pPr lvl="1"/>
            <a:r>
              <a:rPr lang="en-US" sz="1800" dirty="0"/>
              <a:t>Assessment through a School Leadership Project, a portfolio of evidence and assignments</a:t>
            </a:r>
          </a:p>
          <a:p>
            <a:pPr lvl="1"/>
            <a:r>
              <a:rPr lang="en-US" sz="1800" dirty="0"/>
              <a:t>Monthly engagement and 12-weekly Reviews (with Line Manager)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09CF2C3-6F65-1D4F-8245-A1AFA8F44449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5 Education</a:t>
            </a:r>
            <a:br>
              <a:rPr lang="en-GB" sz="2600" dirty="0"/>
            </a:br>
            <a:r>
              <a:rPr lang="en-GB" sz="2600" dirty="0"/>
              <a:t>Management Programme</a:t>
            </a:r>
            <a:endParaRPr lang="en-US" sz="2600" dirty="0"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B1DB6290-0E61-6841-A04E-D14664B1AD4E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50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E0D4091-78C2-2E4A-AE24-8C2B77E15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05331"/>
              </p:ext>
            </p:extLst>
          </p:nvPr>
        </p:nvGraphicFramePr>
        <p:xfrm>
          <a:off x="4504517" y="1574519"/>
          <a:ext cx="7134343" cy="457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4 Instructional </a:t>
            </a:r>
            <a:br>
              <a:rPr lang="en-GB" sz="2600" dirty="0"/>
            </a:br>
            <a:r>
              <a:rPr lang="en-GB" sz="2600" dirty="0"/>
              <a:t>Coaching Programme</a:t>
            </a:r>
            <a:endParaRPr lang="en-US" sz="26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137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Level 4 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85565-9F77-6D43-98DA-F940CEB42E99}"/>
              </a:ext>
            </a:extLst>
          </p:cNvPr>
          <p:cNvSpPr txBox="1"/>
          <p:nvPr/>
        </p:nvSpPr>
        <p:spPr>
          <a:xfrm>
            <a:off x="10654706" y="692689"/>
            <a:ext cx="2344718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Webpage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D447-856A-664E-A62A-BABC0AD37F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4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102383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4 Instructional </a:t>
            </a:r>
            <a:br>
              <a:rPr lang="en-GB" sz="2600" dirty="0"/>
            </a:br>
            <a:r>
              <a:rPr lang="en-GB" sz="2600" dirty="0"/>
              <a:t>Coaching Programme</a:t>
            </a:r>
            <a:endParaRPr lang="en-US" sz="26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328463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137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Level 4 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352BA9-CDDF-B64A-83F5-954C518B9B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85565-9F77-6D43-98DA-F940CEB42E99}"/>
              </a:ext>
            </a:extLst>
          </p:cNvPr>
          <p:cNvSpPr txBox="1"/>
          <p:nvPr/>
        </p:nvSpPr>
        <p:spPr>
          <a:xfrm>
            <a:off x="10654706" y="692689"/>
            <a:ext cx="2344718" cy="5847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Webpage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D447-856A-664E-A62A-BABC0AD37F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05" y="0"/>
            <a:ext cx="3907879" cy="6858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F407C9-CDEB-DF49-985F-DB4DFCD79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2" y="1524000"/>
            <a:ext cx="7004050" cy="5039358"/>
          </a:xfrm>
        </p:spPr>
        <p:txBody>
          <a:bodyPr/>
          <a:lstStyle/>
          <a:p>
            <a:r>
              <a:rPr lang="en-GB" b="1" dirty="0">
                <a:solidFill>
                  <a:srgbClr val="16A9E2"/>
                </a:solidFill>
              </a:rPr>
              <a:t>Module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Coaching Framework (including the BASIC model)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Professional Framework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Frameworks for delivery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dirty="0"/>
              <a:t>Professional Practice 1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Professional Practice 2</a:t>
            </a:r>
          </a:p>
          <a:p>
            <a:r>
              <a:rPr lang="en-US" b="1" dirty="0">
                <a:solidFill>
                  <a:srgbClr val="16A9E2"/>
                </a:solidFill>
              </a:rPr>
              <a:t>Format</a:t>
            </a:r>
          </a:p>
          <a:p>
            <a:pPr lvl="1"/>
            <a:r>
              <a:rPr lang="en-US" sz="1600" dirty="0"/>
              <a:t>18-month programme</a:t>
            </a:r>
          </a:p>
          <a:p>
            <a:pPr lvl="1"/>
            <a:r>
              <a:rPr lang="en-US" sz="1600" dirty="0"/>
              <a:t>12 online professional learning sessions with Andy Buck (6) Tom Sherrington (5) &amp; Sam </a:t>
            </a:r>
            <a:r>
              <a:rPr lang="en-US" sz="1600" dirty="0" err="1"/>
              <a:t>Twiselton</a:t>
            </a:r>
            <a:r>
              <a:rPr lang="en-US" sz="1600" dirty="0"/>
              <a:t> (1)</a:t>
            </a:r>
          </a:p>
          <a:p>
            <a:pPr lvl="1"/>
            <a:r>
              <a:rPr lang="en-US" sz="1600" dirty="0"/>
              <a:t>Assessment by observation and professional discussion around your online portfolio of evidence</a:t>
            </a:r>
          </a:p>
          <a:p>
            <a:pPr lvl="1"/>
            <a:r>
              <a:rPr lang="en-US" sz="1600" dirty="0"/>
              <a:t>Support from Peer Learning Partners and Professional Learning Mentor</a:t>
            </a:r>
          </a:p>
          <a:p>
            <a:pPr lvl="1"/>
            <a:r>
              <a:rPr lang="en-US" sz="1600" dirty="0"/>
              <a:t>Each school will receive access to Volume 1 of the Teaching </a:t>
            </a:r>
            <a:r>
              <a:rPr lang="en-US" sz="1600" b="1" i="1" dirty="0" err="1"/>
              <a:t>Walkthrus</a:t>
            </a:r>
            <a:r>
              <a:rPr lang="en-US" sz="1600" dirty="0"/>
              <a:t> online resource and will become a member of that growing community.</a:t>
            </a:r>
          </a:p>
          <a:p>
            <a:pPr lvl="1"/>
            <a:r>
              <a:rPr lang="en-US" sz="1600" dirty="0"/>
              <a:t>Monthly engagement and 12-weekly Reviews</a:t>
            </a:r>
            <a:br>
              <a:rPr lang="en-US" sz="1600" dirty="0"/>
            </a:br>
            <a:r>
              <a:rPr lang="en-US" sz="1600" dirty="0"/>
              <a:t>(with Line Manager)</a:t>
            </a:r>
          </a:p>
          <a:p>
            <a:pPr lvl="1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25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118145"/>
            <a:ext cx="10848780" cy="732647"/>
          </a:xfrm>
        </p:spPr>
        <p:txBody>
          <a:bodyPr anchor="b" anchorCtr="0">
            <a:normAutofit/>
          </a:bodyPr>
          <a:lstStyle/>
          <a:p>
            <a:r>
              <a:rPr lang="en-GB" dirty="0"/>
              <a:t>Proposal: Employer-led customisation and input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DBE901-7468-44F7-9859-D28A529B69D0}"/>
              </a:ext>
            </a:extLst>
          </p:cNvPr>
          <p:cNvGrpSpPr/>
          <p:nvPr/>
        </p:nvGrpSpPr>
        <p:grpSpPr>
          <a:xfrm>
            <a:off x="1069551" y="4539119"/>
            <a:ext cx="10088472" cy="1910106"/>
            <a:chOff x="473550" y="5549843"/>
            <a:chExt cx="10697843" cy="19101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958C62-44EC-4B42-9AB1-1A2BD96B1148}"/>
                </a:ext>
              </a:extLst>
            </p:cNvPr>
            <p:cNvGrpSpPr/>
            <p:nvPr/>
          </p:nvGrpSpPr>
          <p:grpSpPr>
            <a:xfrm>
              <a:off x="542453" y="5549843"/>
              <a:ext cx="10628940" cy="1165872"/>
              <a:chOff x="614657" y="4969799"/>
              <a:chExt cx="10537847" cy="114891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F93FA3D-D730-41FC-AD99-FCE120372D50}"/>
                  </a:ext>
                </a:extLst>
              </p:cNvPr>
              <p:cNvGrpSpPr/>
              <p:nvPr/>
            </p:nvGrpSpPr>
            <p:grpSpPr>
              <a:xfrm>
                <a:off x="614662" y="4969799"/>
                <a:ext cx="10537842" cy="531592"/>
                <a:chOff x="7201305" y="4444638"/>
                <a:chExt cx="1891677" cy="1071001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E98DCED7-1437-40D5-A2D5-C490095D40B2}"/>
                    </a:ext>
                  </a:extLst>
                </p:cNvPr>
                <p:cNvSpPr/>
                <p:nvPr/>
              </p:nvSpPr>
              <p:spPr>
                <a:xfrm>
                  <a:off x="7201305" y="4444638"/>
                  <a:ext cx="1891677" cy="1071001"/>
                </a:xfrm>
                <a:prstGeom prst="roundRect">
                  <a:avLst>
                    <a:gd name="adj" fmla="val 10000"/>
                  </a:avLst>
                </a:prstGeom>
                <a:ln>
                  <a:solidFill>
                    <a:srgbClr val="25A9E1"/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8" name="Rectangle: Rounded Corners 4">
                  <a:extLst>
                    <a:ext uri="{FF2B5EF4-FFF2-40B4-BE49-F238E27FC236}">
                      <a16:creationId xmlns:a16="http://schemas.microsoft.com/office/drawing/2014/main" id="{2B38DA19-DCAD-48CC-949F-0B0EE1B0AF51}"/>
                    </a:ext>
                  </a:extLst>
                </p:cNvPr>
                <p:cNvSpPr txBox="1"/>
                <p:nvPr/>
              </p:nvSpPr>
              <p:spPr>
                <a:xfrm>
                  <a:off x="7232673" y="4476008"/>
                  <a:ext cx="1828939" cy="10082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0904" tIns="120904" rIns="120904" bIns="120904" numCol="1" spcCol="1270" anchor="t" anchorCtr="0">
                  <a:noAutofit/>
                </a:bodyPr>
                <a:lstStyle/>
                <a:p>
                  <a:pPr marL="0" marR="0" lvl="1" indent="0" algn="ctr" defTabSz="7556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3555B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Apprenticeship Working Group/s within programme cohorts addressing Trust’s priority areas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0901EBD-5BC6-4BF8-ACEB-3C5C48DBD5BB}"/>
                  </a:ext>
                </a:extLst>
              </p:cNvPr>
              <p:cNvGrpSpPr/>
              <p:nvPr/>
            </p:nvGrpSpPr>
            <p:grpSpPr>
              <a:xfrm>
                <a:off x="614657" y="5587119"/>
                <a:ext cx="10537842" cy="531592"/>
                <a:chOff x="7201304" y="4262225"/>
                <a:chExt cx="1891677" cy="1071001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ED4BD59E-393A-44E0-8843-A274202D1284}"/>
                    </a:ext>
                  </a:extLst>
                </p:cNvPr>
                <p:cNvSpPr/>
                <p:nvPr/>
              </p:nvSpPr>
              <p:spPr>
                <a:xfrm>
                  <a:off x="7201304" y="4262225"/>
                  <a:ext cx="1891677" cy="1071001"/>
                </a:xfrm>
                <a:prstGeom prst="roundRect">
                  <a:avLst>
                    <a:gd name="adj" fmla="val 10000"/>
                  </a:avLst>
                </a:prstGeom>
                <a:ln>
                  <a:solidFill>
                    <a:srgbClr val="25A9E1"/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6" name="Rectangle: Rounded Corners 4">
                  <a:extLst>
                    <a:ext uri="{FF2B5EF4-FFF2-40B4-BE49-F238E27FC236}">
                      <a16:creationId xmlns:a16="http://schemas.microsoft.com/office/drawing/2014/main" id="{E290ACA4-37FC-4F55-BEC6-171B48DDD95E}"/>
                    </a:ext>
                  </a:extLst>
                </p:cNvPr>
                <p:cNvSpPr txBox="1"/>
                <p:nvPr/>
              </p:nvSpPr>
              <p:spPr>
                <a:xfrm>
                  <a:off x="7232673" y="4293595"/>
                  <a:ext cx="1828939" cy="100826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0904" tIns="120904" rIns="120904" bIns="120904" numCol="1" spcCol="1270" anchor="t" anchorCtr="0">
                  <a:noAutofit/>
                </a:bodyPr>
                <a:lstStyle/>
                <a:p>
                  <a:pPr marL="0" marR="0" lvl="1" indent="0" algn="ctr" defTabSz="7556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3555B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Educational Research Masters drawing on Apprenticeship Impact on Trust’s Talent Management/People Strategy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C61748-A9DD-45D3-AEDA-365EEC92E003}"/>
                </a:ext>
              </a:extLst>
            </p:cNvPr>
            <p:cNvSpPr txBox="1"/>
            <p:nvPr/>
          </p:nvSpPr>
          <p:spPr>
            <a:xfrm>
              <a:off x="473550" y="7029062"/>
              <a:ext cx="10317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*For Sept 2021, these inputs will not form part of the official programme content – they will be an opportunity to complement NCE input and allow</a:t>
              </a:r>
              <a:b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organisational context for on-programme learners.    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5C8C90-7EE9-AB40-9F7B-0BB0693E620D}"/>
              </a:ext>
            </a:extLst>
          </p:cNvPr>
          <p:cNvGrpSpPr/>
          <p:nvPr/>
        </p:nvGrpSpPr>
        <p:grpSpPr>
          <a:xfrm>
            <a:off x="2231111" y="3068849"/>
            <a:ext cx="1804312" cy="1169560"/>
            <a:chOff x="1383281" y="2780979"/>
            <a:chExt cx="1804312" cy="83629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2E97240-DF10-A548-81F6-34ACD9C476F8}"/>
                </a:ext>
              </a:extLst>
            </p:cNvPr>
            <p:cNvSpPr/>
            <p:nvPr/>
          </p:nvSpPr>
          <p:spPr>
            <a:xfrm>
              <a:off x="1383281" y="2780979"/>
              <a:ext cx="1804312" cy="831130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35" name="Rounded Rectangle 4">
              <a:extLst>
                <a:ext uri="{FF2B5EF4-FFF2-40B4-BE49-F238E27FC236}">
                  <a16:creationId xmlns:a16="http://schemas.microsoft.com/office/drawing/2014/main" id="{92137DC9-A90D-744C-9828-D92B4534B920}"/>
                </a:ext>
              </a:extLst>
            </p:cNvPr>
            <p:cNvSpPr txBox="1"/>
            <p:nvPr/>
          </p:nvSpPr>
          <p:spPr>
            <a:xfrm>
              <a:off x="1417865" y="2815563"/>
              <a:ext cx="1735144" cy="801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t" anchorCtr="0">
              <a:noAutofit/>
            </a:bodyPr>
            <a:lstStyle/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600" b="1" kern="1200" dirty="0">
                  <a:solidFill>
                    <a:schemeClr val="bg1"/>
                  </a:solidFill>
                </a:rPr>
                <a:t>Input</a:t>
              </a:r>
              <a:r>
                <a:rPr lang="en-GB" sz="1600" b="1" u="none" kern="1200" dirty="0">
                  <a:solidFill>
                    <a:schemeClr val="bg1"/>
                  </a:solidFill>
                </a:rPr>
                <a:t>*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GB" sz="1100" kern="1200" dirty="0">
                  <a:solidFill>
                    <a:schemeClr val="bg1"/>
                  </a:solidFill>
                </a:rPr>
                <a:t>Vision, Values &amp; Mission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GB" sz="1100" kern="1200" dirty="0">
                  <a:solidFill>
                    <a:schemeClr val="bg1"/>
                  </a:solidFill>
                </a:rPr>
                <a:t>Trust Talent Strategy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084422-2B8C-5F4A-8F7F-092180F3E490}"/>
              </a:ext>
            </a:extLst>
          </p:cNvPr>
          <p:cNvGrpSpPr/>
          <p:nvPr/>
        </p:nvGrpSpPr>
        <p:grpSpPr>
          <a:xfrm>
            <a:off x="7109942" y="3057609"/>
            <a:ext cx="1804312" cy="1211630"/>
            <a:chOff x="7208957" y="2779716"/>
            <a:chExt cx="1804312" cy="121163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07D38A54-9ECA-EA44-BB77-48A7E92F665A}"/>
                </a:ext>
              </a:extLst>
            </p:cNvPr>
            <p:cNvSpPr/>
            <p:nvPr/>
          </p:nvSpPr>
          <p:spPr>
            <a:xfrm>
              <a:off x="7208957" y="2779716"/>
              <a:ext cx="1804312" cy="1180800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4">
              <a:extLst>
                <a:ext uri="{FF2B5EF4-FFF2-40B4-BE49-F238E27FC236}">
                  <a16:creationId xmlns:a16="http://schemas.microsoft.com/office/drawing/2014/main" id="{9D07E3BE-8AC2-F641-B179-0BE1899820E9}"/>
                </a:ext>
              </a:extLst>
            </p:cNvPr>
            <p:cNvSpPr txBox="1"/>
            <p:nvPr/>
          </p:nvSpPr>
          <p:spPr>
            <a:xfrm>
              <a:off x="7243541" y="2814300"/>
              <a:ext cx="1735144" cy="1177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93663" lvl="1" indent="-93663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  <a:tabLst/>
              </a:pPr>
              <a:r>
                <a:rPr lang="en-GB" sz="1600" b="1" kern="1200" dirty="0">
                  <a:ln>
                    <a:noFill/>
                  </a:ln>
                  <a:solidFill>
                    <a:schemeClr val="bg1"/>
                  </a:solidFill>
                </a:rPr>
                <a:t>Input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tabLst/>
              </a:pPr>
              <a:r>
                <a:rPr lang="en-GB" sz="1100" kern="1200" dirty="0">
                  <a:ln>
                    <a:noFill/>
                  </a:ln>
                  <a:solidFill>
                    <a:schemeClr val="bg1"/>
                  </a:solidFill>
                </a:rPr>
                <a:t>Alignment of Dissertation, Business Proposal or Project to Trust’s Strategic aims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ADEBE57-8F53-E441-8115-E9FAEDD74134}"/>
              </a:ext>
            </a:extLst>
          </p:cNvPr>
          <p:cNvGrpSpPr/>
          <p:nvPr/>
        </p:nvGrpSpPr>
        <p:grpSpPr>
          <a:xfrm>
            <a:off x="9557116" y="3061363"/>
            <a:ext cx="1804312" cy="1177046"/>
            <a:chOff x="7208957" y="2779716"/>
            <a:chExt cx="1804312" cy="890601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A7FA1B53-0304-0944-915E-6E9095D5EDFF}"/>
                </a:ext>
              </a:extLst>
            </p:cNvPr>
            <p:cNvSpPr/>
            <p:nvPr/>
          </p:nvSpPr>
          <p:spPr>
            <a:xfrm>
              <a:off x="7208957" y="2779716"/>
              <a:ext cx="1804312" cy="890601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6" name="Rounded Rectangle 4">
              <a:extLst>
                <a:ext uri="{FF2B5EF4-FFF2-40B4-BE49-F238E27FC236}">
                  <a16:creationId xmlns:a16="http://schemas.microsoft.com/office/drawing/2014/main" id="{DCB0F640-2229-9F4A-B533-E38D8F8F46EE}"/>
                </a:ext>
              </a:extLst>
            </p:cNvPr>
            <p:cNvSpPr txBox="1"/>
            <p:nvPr/>
          </p:nvSpPr>
          <p:spPr>
            <a:xfrm>
              <a:off x="7243541" y="2814300"/>
              <a:ext cx="1735144" cy="8560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179388" lvl="1" indent="-179388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en-GB" sz="1600" b="1" dirty="0">
                  <a:solidFill>
                    <a:schemeClr val="bg1"/>
                  </a:solidFill>
                </a:rPr>
                <a:t>Input</a:t>
              </a:r>
            </a:p>
            <a:p>
              <a:pPr marL="179388" lvl="1" indent="-179388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chemeClr val="bg1"/>
                  </a:solidFill>
                </a:rPr>
                <a:t>Impact evaluations </a:t>
              </a:r>
            </a:p>
            <a:p>
              <a:pPr marL="179388" lvl="1" indent="-179388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chemeClr val="bg1"/>
                  </a:solidFill>
                </a:rPr>
                <a:t>Next steps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555594-C1E4-D14C-94D9-E385936D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51" y="1512573"/>
            <a:ext cx="9416447" cy="1380607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09C550C-75AF-934A-8D50-FF6E00952B3B}"/>
              </a:ext>
            </a:extLst>
          </p:cNvPr>
          <p:cNvSpPr/>
          <p:nvPr/>
        </p:nvSpPr>
        <p:spPr>
          <a:xfrm rot="16200000">
            <a:off x="2952875" y="2716536"/>
            <a:ext cx="360785" cy="2390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77224EC8-60FA-EA41-82FA-33A60B768E2C}"/>
              </a:ext>
            </a:extLst>
          </p:cNvPr>
          <p:cNvSpPr/>
          <p:nvPr/>
        </p:nvSpPr>
        <p:spPr>
          <a:xfrm rot="16200000">
            <a:off x="5384532" y="2721899"/>
            <a:ext cx="360785" cy="2390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C3043D50-9241-AD4E-B94A-F78D4620307F}"/>
              </a:ext>
            </a:extLst>
          </p:cNvPr>
          <p:cNvSpPr/>
          <p:nvPr/>
        </p:nvSpPr>
        <p:spPr>
          <a:xfrm rot="16200000">
            <a:off x="7816190" y="2716537"/>
            <a:ext cx="360785" cy="2390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2E33F2-FC92-446C-A00D-DA1D386BE177}"/>
              </a:ext>
            </a:extLst>
          </p:cNvPr>
          <p:cNvGrpSpPr/>
          <p:nvPr/>
        </p:nvGrpSpPr>
        <p:grpSpPr>
          <a:xfrm>
            <a:off x="4662768" y="3097555"/>
            <a:ext cx="1804312" cy="1177046"/>
            <a:chOff x="7208957" y="2779716"/>
            <a:chExt cx="1804312" cy="890601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B6F6372-E558-4DB3-8B9A-2CD80EB5E016}"/>
                </a:ext>
              </a:extLst>
            </p:cNvPr>
            <p:cNvSpPr/>
            <p:nvPr/>
          </p:nvSpPr>
          <p:spPr>
            <a:xfrm>
              <a:off x="7208957" y="2779716"/>
              <a:ext cx="1804312" cy="890601"/>
            </a:xfrm>
            <a:prstGeom prst="roundRect">
              <a:avLst>
                <a:gd name="adj" fmla="val 10000"/>
              </a:avLst>
            </a:prstGeom>
            <a:solidFill>
              <a:srgbClr val="53555B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B97F0455-0D0E-465B-89B0-71F02CED531B}"/>
                </a:ext>
              </a:extLst>
            </p:cNvPr>
            <p:cNvSpPr txBox="1"/>
            <p:nvPr/>
          </p:nvSpPr>
          <p:spPr>
            <a:xfrm>
              <a:off x="7243541" y="2814300"/>
              <a:ext cx="1735144" cy="8560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179388" lvl="1" indent="-179388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en-GB" sz="1600" b="1" dirty="0">
                  <a:solidFill>
                    <a:schemeClr val="bg1"/>
                  </a:solidFill>
                </a:rPr>
                <a:t>Input</a:t>
              </a:r>
            </a:p>
            <a:p>
              <a:pPr marL="179388" lvl="1" indent="-179388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chemeClr val="bg1"/>
                  </a:solidFill>
                </a:rPr>
                <a:t>Strategic aims and 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476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4" y="118145"/>
            <a:ext cx="10848780" cy="732647"/>
          </a:xfrm>
        </p:spPr>
        <p:txBody>
          <a:bodyPr anchor="b" anchorCtr="0">
            <a:normAutofit/>
          </a:bodyPr>
          <a:lstStyle/>
          <a:p>
            <a:r>
              <a:rPr lang="en-GB" dirty="0"/>
              <a:t>The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8FAF4-91F3-474E-A6B5-31F3BEBB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690954"/>
            <a:ext cx="11404600" cy="184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B4DF9-3EEB-8D44-AA18-C4AC8B8E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3710479"/>
            <a:ext cx="11404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6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7201" y="1760607"/>
            <a:ext cx="10044112" cy="8778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Get in Touch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8A54F6-6CFB-494A-8E5D-A93C1C09D7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7201" y="2946131"/>
            <a:ext cx="6757988" cy="3219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020 8221 9089</a:t>
            </a:r>
          </a:p>
          <a:p>
            <a:pPr marL="0" indent="0">
              <a:buNone/>
            </a:pPr>
            <a:r>
              <a:rPr lang="en-GB" dirty="0" err="1">
                <a:solidFill>
                  <a:schemeClr val="bg1"/>
                </a:solidFill>
              </a:rPr>
              <a:t>info@nationaleducation.college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https://www.nationaleducation.college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F91AA7-58EA-7D4A-9D5A-124C8689DF92}"/>
              </a:ext>
            </a:extLst>
          </p:cNvPr>
          <p:cNvCxnSpPr>
            <a:cxnSpLocks/>
          </p:cNvCxnSpPr>
          <p:nvPr/>
        </p:nvCxnSpPr>
        <p:spPr>
          <a:xfrm>
            <a:off x="730637" y="2638495"/>
            <a:ext cx="5242780" cy="0"/>
          </a:xfrm>
          <a:prstGeom prst="line">
            <a:avLst/>
          </a:prstGeom>
          <a:ln w="22225">
            <a:gradFill>
              <a:gsLst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E4071E0-EEC9-5B4E-8D3F-7E14CAC8C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6"/>
          <a:stretch/>
        </p:blipFill>
        <p:spPr>
          <a:xfrm>
            <a:off x="6838122" y="1972242"/>
            <a:ext cx="5116997" cy="25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5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900372"/>
            <a:ext cx="9829800" cy="751840"/>
          </a:xfrm>
        </p:spPr>
        <p:txBody>
          <a:bodyPr anchor="ctr">
            <a:noAutofit/>
          </a:bodyPr>
          <a:lstStyle/>
          <a:p>
            <a:r>
              <a:rPr lang="en-GB" sz="3200" dirty="0"/>
              <a:t>State of Apprenticeship today…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817D4B5-4BE1-4CB0-AB0E-B4C6E8A366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3900" y="1652212"/>
            <a:ext cx="11468100" cy="41421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2015</a:t>
            </a:r>
            <a:r>
              <a:rPr lang="en-GB" dirty="0">
                <a:solidFill>
                  <a:schemeClr val="bg1"/>
                </a:solidFill>
              </a:rPr>
              <a:t> – Manifesto Commitment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2017</a:t>
            </a:r>
            <a:r>
              <a:rPr lang="en-GB" dirty="0">
                <a:solidFill>
                  <a:schemeClr val="bg1"/>
                </a:solidFill>
              </a:rPr>
              <a:t> – Levy announced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2018</a:t>
            </a:r>
            <a:r>
              <a:rPr lang="en-GB" dirty="0">
                <a:solidFill>
                  <a:schemeClr val="bg1"/>
                </a:solidFill>
              </a:rPr>
              <a:t> – NCE began programmes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2019</a:t>
            </a:r>
            <a:r>
              <a:rPr lang="en-GB" dirty="0">
                <a:solidFill>
                  <a:schemeClr val="bg1"/>
                </a:solidFill>
              </a:rPr>
              <a:t> – Ofsted and ESFA inspections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2019</a:t>
            </a:r>
            <a:r>
              <a:rPr lang="en-GB" dirty="0">
                <a:solidFill>
                  <a:schemeClr val="bg1"/>
                </a:solidFill>
              </a:rPr>
              <a:t> – </a:t>
            </a:r>
            <a:r>
              <a:rPr lang="en-US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 guide to apprenticeships for the school workforce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DfE, Nov 2019</a:t>
            </a:r>
            <a:r>
              <a:rPr lang="en-GB" dirty="0">
                <a:solidFill>
                  <a:schemeClr val="bg1"/>
                </a:solidFill>
              </a:rPr>
              <a:t> paper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2020</a:t>
            </a:r>
            <a:r>
              <a:rPr lang="en-GB" dirty="0">
                <a:solidFill>
                  <a:schemeClr val="bg1"/>
                </a:solidFill>
              </a:rPr>
              <a:t> – </a:t>
            </a:r>
            <a:r>
              <a:rPr lang="en-GB" i="1" dirty="0">
                <a:solidFill>
                  <a:schemeClr val="bg1"/>
                </a:solidFill>
              </a:rPr>
              <a:t>circa</a:t>
            </a:r>
            <a:r>
              <a:rPr lang="en-GB" dirty="0">
                <a:solidFill>
                  <a:schemeClr val="bg1"/>
                </a:solidFill>
              </a:rPr>
              <a:t>. 1500 learners on apprenticeship programmes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2021</a:t>
            </a:r>
            <a:r>
              <a:rPr lang="en-GB" dirty="0">
                <a:solidFill>
                  <a:schemeClr val="bg1"/>
                </a:solidFill>
              </a:rPr>
              <a:t> – NCE portfolio development and building regional collaborations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2021</a:t>
            </a:r>
            <a:r>
              <a:rPr lang="en-GB" dirty="0">
                <a:solidFill>
                  <a:schemeClr val="bg1"/>
                </a:solidFill>
              </a:rPr>
              <a:t> – Budget commitment to increase apprenticeships impact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2022</a:t>
            </a:r>
            <a:r>
              <a:rPr lang="en-GB" dirty="0">
                <a:solidFill>
                  <a:schemeClr val="bg1"/>
                </a:solidFill>
              </a:rPr>
              <a:t> – NCE Regional Partnerships roll out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553D0-00FA-49A2-8E8D-118B7538787B}"/>
              </a:ext>
            </a:extLst>
          </p:cNvPr>
          <p:cNvSpPr txBox="1"/>
          <p:nvPr/>
        </p:nvSpPr>
        <p:spPr>
          <a:xfrm>
            <a:off x="419575" y="6326534"/>
            <a:ext cx="1161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For further information on Apprenticeship and the Apprenticeship Levy, read our </a:t>
            </a:r>
            <a:r>
              <a:rPr lang="en-GB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NCE Apprenticeship Whitepaper</a:t>
            </a:r>
            <a:endParaRPr lang="en-GB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4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37244"/>
            <a:ext cx="12192000" cy="78035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</a:rPr>
              <a:t>The NCE Programme Portfolio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47064E-B3EF-4250-96C3-26076548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427" y="1465004"/>
            <a:ext cx="6981492" cy="462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C5E00C-C72B-D240-96CD-6E8BFA8520EC}"/>
              </a:ext>
            </a:extLst>
          </p:cNvPr>
          <p:cNvCxnSpPr>
            <a:cxnSpLocks/>
          </p:cNvCxnSpPr>
          <p:nvPr/>
        </p:nvCxnSpPr>
        <p:spPr>
          <a:xfrm>
            <a:off x="2062480" y="1117600"/>
            <a:ext cx="8357386" cy="0"/>
          </a:xfrm>
          <a:prstGeom prst="line">
            <a:avLst/>
          </a:prstGeom>
          <a:ln w="22225">
            <a:gradFill>
              <a:gsLst>
                <a:gs pos="53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6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B6C1E-44FB-4604-88EE-CADF6D2A8A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431" y="5142072"/>
            <a:ext cx="11133138" cy="501650"/>
          </a:xfrm>
          <a:prstGeom prst="rect">
            <a:avLst/>
          </a:prstGeom>
        </p:spPr>
        <p:txBody>
          <a:bodyPr lIns="0" anchor="ctr">
            <a:noAutofit/>
          </a:bodyPr>
          <a:lstStyle/>
          <a:p>
            <a:r>
              <a:rPr lang="en-GB" sz="3400" dirty="0"/>
              <a:t>NCE Apprenticeship Portfolio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1B28B4-C48A-3441-A454-16414EA2FBB1}"/>
              </a:ext>
            </a:extLst>
          </p:cNvPr>
          <p:cNvSpPr/>
          <p:nvPr/>
        </p:nvSpPr>
        <p:spPr>
          <a:xfrm>
            <a:off x="562301" y="5871373"/>
            <a:ext cx="1736886" cy="461665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GB" sz="2400" dirty="0">
                <a:solidFill>
                  <a:srgbClr val="53555B"/>
                </a:solidFill>
              </a:rPr>
              <a:t>Our products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00D19-12BF-7041-BB9E-282A2EDBE1D0}"/>
              </a:ext>
            </a:extLst>
          </p:cNvPr>
          <p:cNvCxnSpPr>
            <a:cxnSpLocks/>
          </p:cNvCxnSpPr>
          <p:nvPr/>
        </p:nvCxnSpPr>
        <p:spPr>
          <a:xfrm>
            <a:off x="529431" y="5777367"/>
            <a:ext cx="7808745" cy="0"/>
          </a:xfrm>
          <a:prstGeom prst="line">
            <a:avLst/>
          </a:prstGeom>
          <a:ln w="22225">
            <a:gradFill>
              <a:gsLst>
                <a:gs pos="0">
                  <a:srgbClr val="25A9E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DA8381-1214-474D-B9C6-953DD2E97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98" y="0"/>
            <a:ext cx="11404074" cy="4663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40F59-E906-2346-8E90-3CC1E8700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98" y="1"/>
            <a:ext cx="11404074" cy="4663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56F83-E6D4-1B43-A0F0-1159DA3B2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479" y="4924694"/>
            <a:ext cx="3714686" cy="17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5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E0D4091-78C2-2E4A-AE24-8C2B77E15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054451"/>
              </p:ext>
            </p:extLst>
          </p:nvPr>
        </p:nvGraphicFramePr>
        <p:xfrm>
          <a:off x="4504517" y="1350216"/>
          <a:ext cx="7134343" cy="457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8CB11D15-8088-8543-A320-82F730D19DA6}"/>
              </a:ext>
            </a:extLst>
          </p:cNvPr>
          <p:cNvSpPr txBox="1">
            <a:spLocks/>
          </p:cNvSpPr>
          <p:nvPr/>
        </p:nvSpPr>
        <p:spPr>
          <a:xfrm>
            <a:off x="4504517" y="-121920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7 Senior Leadership Programme</a:t>
            </a:r>
            <a:endParaRPr lang="en-US" sz="2600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305F356-46B9-6A48-9E8C-6CBC51A70017}"/>
              </a:ext>
            </a:extLst>
          </p:cNvPr>
          <p:cNvSpPr/>
          <p:nvPr/>
        </p:nvSpPr>
        <p:spPr>
          <a:xfrm>
            <a:off x="4504517" y="1104160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2DCE91-DC1D-C441-8A37-2FB4E139409C}"/>
              </a:ext>
            </a:extLst>
          </p:cNvPr>
          <p:cNvSpPr txBox="1"/>
          <p:nvPr/>
        </p:nvSpPr>
        <p:spPr>
          <a:xfrm>
            <a:off x="4576858" y="6015343"/>
            <a:ext cx="473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3555B"/>
                </a:solidFill>
              </a:rPr>
              <a:t>* For Executive and System Leaders there is also the NCE </a:t>
            </a:r>
            <a:r>
              <a:rPr lang="en-GB" sz="1600" dirty="0">
                <a:solidFill>
                  <a:srgbClr val="16A9E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Level 7 MBA in Educational Management </a:t>
            </a:r>
            <a:endParaRPr lang="en-GB" sz="1600" i="1" dirty="0">
              <a:solidFill>
                <a:srgbClr val="16A9E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41D10-D0D9-6449-BA76-03EEB52952CE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1ABA-5E98-2D4D-B527-826988D7662B}"/>
              </a:ext>
            </a:extLst>
          </p:cNvPr>
          <p:cNvSpPr/>
          <p:nvPr/>
        </p:nvSpPr>
        <p:spPr>
          <a:xfrm>
            <a:off x="10563242" y="207248"/>
            <a:ext cx="137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Level 7 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1A505F-56ED-D949-A2C5-5751BFB4C769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4DDC902-24F4-714D-8956-1D0C61E9F6C9}"/>
              </a:ext>
            </a:extLst>
          </p:cNvPr>
          <p:cNvSpPr txBox="1"/>
          <p:nvPr/>
        </p:nvSpPr>
        <p:spPr>
          <a:xfrm>
            <a:off x="10685162" y="682425"/>
            <a:ext cx="234471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Webpage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8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>
            <a:extLst>
              <a:ext uri="{FF2B5EF4-FFF2-40B4-BE49-F238E27FC236}">
                <a16:creationId xmlns:a16="http://schemas.microsoft.com/office/drawing/2014/main" id="{47B58DB7-A768-7D4A-8A74-3C3D3DC2AB87}"/>
              </a:ext>
            </a:extLst>
          </p:cNvPr>
          <p:cNvSpPr/>
          <p:nvPr/>
        </p:nvSpPr>
        <p:spPr>
          <a:xfrm>
            <a:off x="156705" y="0"/>
            <a:ext cx="3907879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46406-6D64-B344-87FF-EB3B5E8BB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52" y="1329688"/>
            <a:ext cx="7004050" cy="5233670"/>
          </a:xfrm>
        </p:spPr>
        <p:txBody>
          <a:bodyPr/>
          <a:lstStyle/>
          <a:p>
            <a:r>
              <a:rPr lang="en-GB" b="1" dirty="0">
                <a:solidFill>
                  <a:srgbClr val="16A9E2"/>
                </a:solidFill>
              </a:rPr>
              <a:t>Module Content</a:t>
            </a:r>
          </a:p>
          <a:p>
            <a:pPr lvl="1"/>
            <a:r>
              <a:rPr lang="en-GB" dirty="0"/>
              <a:t>Foundation Module</a:t>
            </a:r>
          </a:p>
          <a:p>
            <a:pPr lvl="1"/>
            <a:r>
              <a:rPr lang="en-GB" dirty="0"/>
              <a:t>Strategy</a:t>
            </a:r>
          </a:p>
          <a:p>
            <a:pPr lvl="1"/>
            <a:r>
              <a:rPr lang="en-GB" dirty="0"/>
              <a:t>People Management and Development in Education</a:t>
            </a:r>
          </a:p>
          <a:p>
            <a:pPr lvl="1"/>
            <a:r>
              <a:rPr lang="en-US" dirty="0"/>
              <a:t>Innovation and Change</a:t>
            </a:r>
          </a:p>
          <a:p>
            <a:pPr lvl="1"/>
            <a:r>
              <a:rPr lang="en-US" dirty="0"/>
              <a:t>Finance, Governance and Risk in Education</a:t>
            </a:r>
          </a:p>
          <a:p>
            <a:pPr lvl="1"/>
            <a:r>
              <a:rPr lang="en-US" dirty="0"/>
              <a:t>Research Methods and Project</a:t>
            </a:r>
          </a:p>
          <a:p>
            <a:r>
              <a:rPr lang="en-US" b="1" dirty="0">
                <a:solidFill>
                  <a:srgbClr val="16A9E2"/>
                </a:solidFill>
              </a:rPr>
              <a:t>Format</a:t>
            </a:r>
          </a:p>
          <a:p>
            <a:pPr lvl="1"/>
            <a:r>
              <a:rPr lang="en-US"/>
              <a:t>24-month </a:t>
            </a:r>
            <a:r>
              <a:rPr lang="en-US" dirty="0"/>
              <a:t>programme</a:t>
            </a:r>
          </a:p>
          <a:p>
            <a:pPr lvl="1"/>
            <a:r>
              <a:rPr lang="en-US" dirty="0"/>
              <a:t>First day of learning and five 2-day Professional Learning Days</a:t>
            </a:r>
          </a:p>
          <a:p>
            <a:pPr lvl="1"/>
            <a:r>
              <a:rPr lang="en-US" dirty="0"/>
              <a:t>Assessment through 4 Essays, 2 Reports, 2 online Assessments, Dissertation and Strategic Business Proposal, Professional Discussion and a portfolio of evidence</a:t>
            </a:r>
          </a:p>
          <a:p>
            <a:pPr lvl="1"/>
            <a:r>
              <a:rPr lang="en-US" dirty="0"/>
              <a:t>Support from dedicated Professional Learning Mentor</a:t>
            </a:r>
          </a:p>
          <a:p>
            <a:pPr lvl="1"/>
            <a:r>
              <a:rPr lang="en-US" dirty="0"/>
              <a:t>Monthly engagement and 12-weekly Reviews</a:t>
            </a:r>
            <a:br>
              <a:rPr lang="en-US" dirty="0"/>
            </a:br>
            <a:r>
              <a:rPr lang="en-US" dirty="0"/>
              <a:t>(with Line Manager)</a:t>
            </a:r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FED8BF-FE1B-1443-983A-9AF34D0493F1}"/>
              </a:ext>
            </a:extLst>
          </p:cNvPr>
          <p:cNvSpPr txBox="1">
            <a:spLocks/>
          </p:cNvSpPr>
          <p:nvPr/>
        </p:nvSpPr>
        <p:spPr>
          <a:xfrm>
            <a:off x="4504517" y="-121920"/>
            <a:ext cx="5711141" cy="114766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3555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600" dirty="0"/>
              <a:t>Level 7 Senior Leadership Programme</a:t>
            </a:r>
            <a:endParaRPr lang="en-US" sz="2600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55F4A49-C1CB-4346-A1A0-FBBBE732C378}"/>
              </a:ext>
            </a:extLst>
          </p:cNvPr>
          <p:cNvSpPr/>
          <p:nvPr/>
        </p:nvSpPr>
        <p:spPr>
          <a:xfrm>
            <a:off x="4504517" y="1104160"/>
            <a:ext cx="5264101" cy="45719"/>
          </a:xfrm>
          <a:custGeom>
            <a:avLst/>
            <a:gdLst/>
            <a:ahLst/>
            <a:cxnLst/>
            <a:rect l="l" t="t" r="r" b="b"/>
            <a:pathLst>
              <a:path w="8726805">
                <a:moveTo>
                  <a:pt x="0" y="0"/>
                </a:moveTo>
                <a:lnTo>
                  <a:pt x="8726525" y="0"/>
                </a:lnTo>
              </a:path>
            </a:pathLst>
          </a:custGeom>
          <a:ln w="25400">
            <a:solidFill>
              <a:srgbClr val="25A9E1"/>
            </a:solidFill>
          </a:ln>
        </p:spPr>
        <p:txBody>
          <a:bodyPr wrap="square" lIns="0" tIns="0" rIns="0" bIns="0" rtlCol="0"/>
          <a:lstStyle/>
          <a:p>
            <a:pPr defTabSz="3429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12078-6D6B-A048-8FED-674D5065D72D}"/>
              </a:ext>
            </a:extLst>
          </p:cNvPr>
          <p:cNvSpPr/>
          <p:nvPr/>
        </p:nvSpPr>
        <p:spPr>
          <a:xfrm>
            <a:off x="10551352" y="163891"/>
            <a:ext cx="1650808" cy="1186325"/>
          </a:xfrm>
          <a:prstGeom prst="rect">
            <a:avLst/>
          </a:prstGeom>
          <a:gradFill>
            <a:gsLst>
              <a:gs pos="0">
                <a:srgbClr val="16A9E2"/>
              </a:gs>
              <a:gs pos="100000">
                <a:srgbClr val="006E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A7603B-BB2A-E440-B036-5C921AFA0494}"/>
              </a:ext>
            </a:extLst>
          </p:cNvPr>
          <p:cNvSpPr/>
          <p:nvPr/>
        </p:nvSpPr>
        <p:spPr>
          <a:xfrm>
            <a:off x="10563242" y="207248"/>
            <a:ext cx="137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Level 7 Links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28EB04-D6A6-C94C-9241-BB6412B51151}"/>
              </a:ext>
            </a:extLst>
          </p:cNvPr>
          <p:cNvCxnSpPr>
            <a:cxnSpLocks/>
          </p:cNvCxnSpPr>
          <p:nvPr/>
        </p:nvCxnSpPr>
        <p:spPr>
          <a:xfrm>
            <a:off x="10654706" y="619937"/>
            <a:ext cx="1496434" cy="0"/>
          </a:xfrm>
          <a:prstGeom prst="line">
            <a:avLst/>
          </a:prstGeom>
          <a:ln w="2222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BCF684-2DED-244D-BB6D-636E8D51020A}"/>
              </a:ext>
            </a:extLst>
          </p:cNvPr>
          <p:cNvSpPr txBox="1"/>
          <p:nvPr/>
        </p:nvSpPr>
        <p:spPr>
          <a:xfrm>
            <a:off x="10685162" y="682425"/>
            <a:ext cx="234471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Webpage</a:t>
            </a: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Brochure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6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DCB99-1D27-4378-A394-E3A7C677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034" y="1158371"/>
            <a:ext cx="10175466" cy="5571067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17600145-5FD9-4DF2-953E-11F4FD607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93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17600145-5FD9-4DF2-953E-11F4FD607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E12BCB-7B7F-417E-A60E-F656D3A9B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435890"/>
              </p:ext>
            </p:extLst>
          </p:nvPr>
        </p:nvGraphicFramePr>
        <p:xfrm>
          <a:off x="525013" y="368258"/>
          <a:ext cx="9543997" cy="5597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59391">
                  <a:extLst>
                    <a:ext uri="{9D8B030D-6E8A-4147-A177-3AD203B41FA5}">
                      <a16:colId xmlns:a16="http://schemas.microsoft.com/office/drawing/2014/main" val="2314462432"/>
                    </a:ext>
                  </a:extLst>
                </a:gridCol>
                <a:gridCol w="695378">
                  <a:extLst>
                    <a:ext uri="{9D8B030D-6E8A-4147-A177-3AD203B41FA5}">
                      <a16:colId xmlns:a16="http://schemas.microsoft.com/office/drawing/2014/main" val="1931499394"/>
                    </a:ext>
                  </a:extLst>
                </a:gridCol>
                <a:gridCol w="1096129">
                  <a:extLst>
                    <a:ext uri="{9D8B030D-6E8A-4147-A177-3AD203B41FA5}">
                      <a16:colId xmlns:a16="http://schemas.microsoft.com/office/drawing/2014/main" val="4080487615"/>
                    </a:ext>
                  </a:extLst>
                </a:gridCol>
                <a:gridCol w="950909">
                  <a:extLst>
                    <a:ext uri="{9D8B030D-6E8A-4147-A177-3AD203B41FA5}">
                      <a16:colId xmlns:a16="http://schemas.microsoft.com/office/drawing/2014/main" val="1737416357"/>
                    </a:ext>
                  </a:extLst>
                </a:gridCol>
                <a:gridCol w="2485488">
                  <a:extLst>
                    <a:ext uri="{9D8B030D-6E8A-4147-A177-3AD203B41FA5}">
                      <a16:colId xmlns:a16="http://schemas.microsoft.com/office/drawing/2014/main" val="1425765885"/>
                    </a:ext>
                  </a:extLst>
                </a:gridCol>
                <a:gridCol w="2556702">
                  <a:extLst>
                    <a:ext uri="{9D8B030D-6E8A-4147-A177-3AD203B41FA5}">
                      <a16:colId xmlns:a16="http://schemas.microsoft.com/office/drawing/2014/main" val="2381602688"/>
                    </a:ext>
                  </a:extLst>
                </a:gridCol>
              </a:tblGrid>
              <a:tr h="436999">
                <a:tc>
                  <a:txBody>
                    <a:bodyPr/>
                    <a:lstStyle/>
                    <a:p>
                      <a:pPr algn="ctr"/>
                      <a:r>
                        <a:rPr lang="en-GB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Module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cap="none" spc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Assignment deadline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cap="none" spc="0">
                          <a:solidFill>
                            <a:schemeClr val="tx1"/>
                          </a:solidFill>
                          <a:effectLst/>
                        </a:rPr>
                        <a:t>Live learning days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Workshops with Tutor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Indicative content  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874510"/>
                  </a:ext>
                </a:extLst>
              </a:tr>
              <a:tr h="1107243">
                <a:tc>
                  <a:txBody>
                    <a:bodyPr/>
                    <a:lstStyle/>
                    <a:p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Strategy in Education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30/08/2021 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08/11/2021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2 Days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x 1.5hrs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Vision, Culture and Values  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Stakeholder engagement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Organisational structures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Macro and micro-environmental factors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New market strategies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Horizon scanning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Brand and reputation management  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94903"/>
                  </a:ext>
                </a:extLst>
              </a:tr>
              <a:tr h="999375">
                <a:tc>
                  <a:txBody>
                    <a:bodyPr/>
                    <a:lstStyle/>
                    <a:p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People Management and Development in Education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15/11/2021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31/01/2022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Days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x 1.5hrs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Equality, Diversity and Inclusion Legislation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Developing and leading an inclusive culture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Talent management 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Succession planning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Coaching  &amp; Mentoring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Matrix management </a:t>
                      </a:r>
                      <a:endParaRPr lang="en-GB" sz="9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593437"/>
                  </a:ext>
                </a:extLst>
              </a:tr>
              <a:tr h="973195">
                <a:tc>
                  <a:txBody>
                    <a:bodyPr/>
                    <a:lstStyle/>
                    <a:p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Finance, Governance and Risk in Education</a:t>
                      </a:r>
                      <a:r>
                        <a:rPr lang="en-GB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9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07/02/2022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25/04/2022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Days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x 1.5hrs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Professional Ethics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Corporate Social Responsibility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Financial planning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Supply chain management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Governance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Risk management  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411213"/>
                  </a:ext>
                </a:extLst>
              </a:tr>
              <a:tr h="973195">
                <a:tc>
                  <a:txBody>
                    <a:bodyPr/>
                    <a:lstStyle/>
                    <a:p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Innovation and Change in Education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02/05/2022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11/07/2022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Days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x 1.5hrs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Disruptive innovation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Design thinking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Project, programme and portfolio management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Setting objectives and key results (OKRs)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Influencing and negotiation strategies   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Executing and evaluating change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86888"/>
                  </a:ext>
                </a:extLst>
              </a:tr>
              <a:tr h="1107243">
                <a:tc>
                  <a:txBody>
                    <a:bodyPr/>
                    <a:lstStyle/>
                    <a:p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Research Methods and Project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29/08/2022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cap="none" spc="0">
                          <a:solidFill>
                            <a:schemeClr val="tx1"/>
                          </a:solidFill>
                          <a:effectLst/>
                        </a:rPr>
                        <a:t>30/01/2023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Days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x 1.5hrs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Reviewing academic literature 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Refining a research focus 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Qualitative and quantitative research methods 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Research ethics 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Identifying trends - correlations, causal relationships 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900" cap="none" spc="0" dirty="0">
                          <a:solidFill>
                            <a:schemeClr val="tx1"/>
                          </a:solidFill>
                          <a:effectLst/>
                        </a:rPr>
                        <a:t>Disseminating findings </a:t>
                      </a:r>
                    </a:p>
                  </a:txBody>
                  <a:tcPr marL="0" marR="40215" marT="16086" marB="1206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571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42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24BEC-2D63-44A3-8E5F-FFB4602F0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6" y="643466"/>
            <a:ext cx="752846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4239"/>
      </p:ext>
    </p:extLst>
  </p:cSld>
  <p:clrMapOvr>
    <a:masterClrMapping/>
  </p:clrMapOvr>
</p:sld>
</file>

<file path=ppt/theme/theme1.xml><?xml version="1.0" encoding="utf-8"?>
<a:theme xmlns:a="http://schemas.openxmlformats.org/drawingml/2006/main" name="Main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965</Words>
  <Application>Microsoft Office PowerPoint</Application>
  <PresentationFormat>Widescreen</PresentationFormat>
  <Paragraphs>206</Paragraphs>
  <Slides>16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inherit</vt:lpstr>
      <vt:lpstr>Times New Roman</vt:lpstr>
      <vt:lpstr>Main master</vt:lpstr>
      <vt:lpstr>NCE Strategic Partnership</vt:lpstr>
      <vt:lpstr>State of Apprenticeship today…</vt:lpstr>
      <vt:lpstr>The NCE Programme Portfolio</vt:lpstr>
      <vt:lpstr>NCE Apprenticeship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Proposal: Employer-led customisation and input</vt:lpstr>
      <vt:lpstr>The Process</vt:lpstr>
      <vt:lpstr>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4</dc:title>
  <dc:creator>Sarah Underwood</dc:creator>
  <cp:lastModifiedBy>Pam Langmead</cp:lastModifiedBy>
  <cp:revision>148</cp:revision>
  <dcterms:created xsi:type="dcterms:W3CDTF">2020-03-30T15:45:28Z</dcterms:created>
  <dcterms:modified xsi:type="dcterms:W3CDTF">2021-11-09T11:33:31Z</dcterms:modified>
</cp:coreProperties>
</file>