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xml" ContentType="application/vnd.openxmlformats-officedocument.presentationml.tags+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707" r:id="rId4"/>
    <p:sldMasterId id="2147483721" r:id="rId5"/>
    <p:sldMasterId id="2147483754" r:id="rId6"/>
    <p:sldMasterId id="2147483771" r:id="rId7"/>
  </p:sldMasterIdLst>
  <p:notesMasterIdLst>
    <p:notesMasterId r:id="rId64"/>
  </p:notesMasterIdLst>
  <p:sldIdLst>
    <p:sldId id="2145706760" r:id="rId8"/>
    <p:sldId id="2145706987" r:id="rId9"/>
    <p:sldId id="2145706882" r:id="rId10"/>
    <p:sldId id="2145706982" r:id="rId11"/>
    <p:sldId id="2145706981" r:id="rId12"/>
    <p:sldId id="2145706900" r:id="rId13"/>
    <p:sldId id="2145706986" r:id="rId14"/>
    <p:sldId id="2145706869" r:id="rId15"/>
    <p:sldId id="2145706973" r:id="rId16"/>
    <p:sldId id="350" r:id="rId17"/>
    <p:sldId id="1421" r:id="rId18"/>
    <p:sldId id="2145706823" r:id="rId19"/>
    <p:sldId id="2923" r:id="rId20"/>
    <p:sldId id="2145706820" r:id="rId21"/>
    <p:sldId id="1016" r:id="rId22"/>
    <p:sldId id="1021" r:id="rId23"/>
    <p:sldId id="1022" r:id="rId24"/>
    <p:sldId id="2145706838" r:id="rId25"/>
    <p:sldId id="280" r:id="rId26"/>
    <p:sldId id="2145706901" r:id="rId27"/>
    <p:sldId id="2145706904" r:id="rId28"/>
    <p:sldId id="2145706839" r:id="rId29"/>
    <p:sldId id="2145706983" r:id="rId30"/>
    <p:sldId id="294" r:id="rId31"/>
    <p:sldId id="2145706840" r:id="rId32"/>
    <p:sldId id="2145706918" r:id="rId33"/>
    <p:sldId id="2145706885" r:id="rId34"/>
    <p:sldId id="274" r:id="rId35"/>
    <p:sldId id="2145706959" r:id="rId36"/>
    <p:sldId id="2145706931" r:id="rId37"/>
    <p:sldId id="2690" r:id="rId38"/>
    <p:sldId id="305" r:id="rId39"/>
    <p:sldId id="302" r:id="rId40"/>
    <p:sldId id="298" r:id="rId41"/>
    <p:sldId id="292" r:id="rId42"/>
    <p:sldId id="293" r:id="rId43"/>
    <p:sldId id="301" r:id="rId44"/>
    <p:sldId id="290" r:id="rId45"/>
    <p:sldId id="295" r:id="rId46"/>
    <p:sldId id="267" r:id="rId47"/>
    <p:sldId id="306" r:id="rId48"/>
    <p:sldId id="307" r:id="rId49"/>
    <p:sldId id="260" r:id="rId50"/>
    <p:sldId id="304" r:id="rId51"/>
    <p:sldId id="2145706960" r:id="rId52"/>
    <p:sldId id="258" r:id="rId53"/>
    <p:sldId id="272" r:id="rId54"/>
    <p:sldId id="259" r:id="rId55"/>
    <p:sldId id="264" r:id="rId56"/>
    <p:sldId id="265" r:id="rId57"/>
    <p:sldId id="266" r:id="rId58"/>
    <p:sldId id="2145706984" r:id="rId59"/>
    <p:sldId id="268" r:id="rId60"/>
    <p:sldId id="2145706985" r:id="rId61"/>
    <p:sldId id="270" r:id="rId62"/>
    <p:sldId id="27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0851E-52D5-4845-A5B7-AED4482149DE}" v="4" dt="2023-11-06T19:29:22.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58" y="355"/>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en-GB" sz="1100" b="1">
                <a:solidFill>
                  <a:schemeClr val="tx1"/>
                </a:solidFill>
              </a:rPr>
              <a:t>% schools graded good or outstanding as at July</a:t>
            </a:r>
            <a:r>
              <a:rPr lang="en-GB" sz="1100" b="1" baseline="0">
                <a:solidFill>
                  <a:schemeClr val="tx1"/>
                </a:solidFill>
              </a:rPr>
              <a:t> 2023</a:t>
            </a:r>
            <a:endParaRPr lang="en-GB" sz="1100" b="1">
              <a:solidFill>
                <a:schemeClr val="tx1"/>
              </a:solidFill>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50"/>
        <c:overlap val="-27"/>
        <c:axId val="2073431807"/>
        <c:axId val="1708788063"/>
      </c:barChart>
      <c:catAx>
        <c:axId val="207343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08788063"/>
        <c:crosses val="autoZero"/>
        <c:auto val="1"/>
        <c:lblAlgn val="ctr"/>
        <c:lblOffset val="100"/>
        <c:noMultiLvlLbl val="0"/>
      </c:catAx>
      <c:valAx>
        <c:axId val="1708788063"/>
        <c:scaling>
          <c:orientation val="minMax"/>
          <c:min val="0.5"/>
        </c:scaling>
        <c:delete val="1"/>
        <c:axPos val="l"/>
        <c:numFmt formatCode="0.0%" sourceLinked="1"/>
        <c:majorTickMark val="out"/>
        <c:minorTickMark val="none"/>
        <c:tickLblPos val="nextTo"/>
        <c:crossAx val="20734318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en-GB" sz="1100" b="1">
                <a:solidFill>
                  <a:schemeClr val="tx1"/>
                </a:solidFill>
              </a:rPr>
              <a:t>% schools graded good or outstanding as at July</a:t>
            </a:r>
            <a:r>
              <a:rPr lang="en-GB" sz="1100" b="1" baseline="0">
                <a:solidFill>
                  <a:schemeClr val="tx1"/>
                </a:solidFill>
              </a:rPr>
              <a:t> 2023</a:t>
            </a:r>
            <a:endParaRPr lang="en-GB" sz="1100" b="1">
              <a:solidFill>
                <a:schemeClr val="tx1"/>
              </a:solidFill>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bg1">
                <a:lumMod val="85000"/>
              </a:schemeClr>
            </a:solidFill>
            <a:ln>
              <a:noFill/>
            </a:ln>
            <a:effectLst/>
          </c:spPr>
          <c:invertIfNegative val="0"/>
          <c:dPt>
            <c:idx val="0"/>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1-FC56-430E-9D67-19A4E7EF1A21}"/>
              </c:ext>
            </c:extLst>
          </c:dPt>
          <c:dPt>
            <c:idx val="3"/>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3-FC56-430E-9D67-19A4E7EF1A21}"/>
              </c:ext>
            </c:extLst>
          </c:dPt>
          <c:dPt>
            <c:idx val="6"/>
            <c:invertIfNegative val="0"/>
            <c:bubble3D val="0"/>
            <c:spPr>
              <a:solidFill>
                <a:schemeClr val="tx1"/>
              </a:solidFill>
              <a:ln>
                <a:noFill/>
              </a:ln>
              <a:effectLst/>
            </c:spPr>
            <c:extLst>
              <c:ext xmlns:c16="http://schemas.microsoft.com/office/drawing/2014/chart" uri="{C3380CC4-5D6E-409C-BE32-E72D297353CC}">
                <c16:uniqueId val="{00000005-FC56-430E-9D67-19A4E7EF1A21}"/>
              </c:ext>
            </c:extLst>
          </c:dPt>
          <c:dPt>
            <c:idx val="10"/>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7-FC56-430E-9D67-19A4E7EF1A21}"/>
              </c:ext>
            </c:extLst>
          </c:dPt>
          <c:dLbls>
            <c:dLbl>
              <c:idx val="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C56-430E-9D67-19A4E7EF1A21}"/>
                </c:ext>
              </c:extLst>
            </c:dLbl>
            <c:dLbl>
              <c:idx val="3"/>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C56-430E-9D67-19A4E7EF1A21}"/>
                </c:ext>
              </c:extLst>
            </c:dLbl>
            <c:dLbl>
              <c:idx val="6"/>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FC56-430E-9D67-19A4E7EF1A21}"/>
                </c:ext>
              </c:extLst>
            </c:dLbl>
            <c:dLbl>
              <c:idx val="1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FC56-430E-9D67-19A4E7EF1A21}"/>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'Ofsted schools'!$B$6:$B$22</c:f>
              <c:strCache>
                <c:ptCount val="17"/>
                <c:pt idx="0">
                  <c:v>Tendring</c:v>
                </c:pt>
                <c:pt idx="1">
                  <c:v>Maldon</c:v>
                </c:pt>
                <c:pt idx="2">
                  <c:v>Rochford</c:v>
                </c:pt>
                <c:pt idx="3">
                  <c:v>North East</c:v>
                </c:pt>
                <c:pt idx="4">
                  <c:v>Castle Point</c:v>
                </c:pt>
                <c:pt idx="5">
                  <c:v>South</c:v>
                </c:pt>
                <c:pt idx="6">
                  <c:v>Essex</c:v>
                </c:pt>
                <c:pt idx="7">
                  <c:v>Harlow</c:v>
                </c:pt>
                <c:pt idx="8">
                  <c:v>Mid</c:v>
                </c:pt>
                <c:pt idx="9">
                  <c:v>Braintree</c:v>
                </c:pt>
                <c:pt idx="10">
                  <c:v>Colchester</c:v>
                </c:pt>
                <c:pt idx="11">
                  <c:v>Basildon</c:v>
                </c:pt>
                <c:pt idx="12">
                  <c:v>West</c:v>
                </c:pt>
                <c:pt idx="13">
                  <c:v>Chelmsford</c:v>
                </c:pt>
                <c:pt idx="14">
                  <c:v>Epping Forest</c:v>
                </c:pt>
                <c:pt idx="15">
                  <c:v>Brentwood</c:v>
                </c:pt>
                <c:pt idx="16">
                  <c:v>Uttlesford</c:v>
                </c:pt>
              </c:strCache>
            </c:strRef>
          </c:cat>
          <c:val>
            <c:numRef>
              <c:f>'Ofsted schools'!$C$6:$C$22</c:f>
              <c:numCache>
                <c:formatCode>0.0%</c:formatCode>
                <c:ptCount val="17"/>
                <c:pt idx="0">
                  <c:v>0.76595744680851063</c:v>
                </c:pt>
                <c:pt idx="1">
                  <c:v>0.80952380952380953</c:v>
                </c:pt>
                <c:pt idx="2">
                  <c:v>0.81481481481481477</c:v>
                </c:pt>
                <c:pt idx="3">
                  <c:v>0.8571428571428571</c:v>
                </c:pt>
                <c:pt idx="4">
                  <c:v>0.8666666666666667</c:v>
                </c:pt>
                <c:pt idx="5">
                  <c:v>0.89261744966442957</c:v>
                </c:pt>
                <c:pt idx="6">
                  <c:v>0.89473684210526316</c:v>
                </c:pt>
                <c:pt idx="7">
                  <c:v>0.89473684210526316</c:v>
                </c:pt>
                <c:pt idx="8">
                  <c:v>0.90196078431372551</c:v>
                </c:pt>
                <c:pt idx="9">
                  <c:v>0.90322580645161288</c:v>
                </c:pt>
                <c:pt idx="10">
                  <c:v>0.91139240506329111</c:v>
                </c:pt>
                <c:pt idx="11">
                  <c:v>0.9152542372881356</c:v>
                </c:pt>
                <c:pt idx="12">
                  <c:v>0.92682926829268297</c:v>
                </c:pt>
                <c:pt idx="13">
                  <c:v>0.92957746478873238</c:v>
                </c:pt>
                <c:pt idx="14">
                  <c:v>0.93181818181818177</c:v>
                </c:pt>
                <c:pt idx="15">
                  <c:v>0.9375</c:v>
                </c:pt>
                <c:pt idx="16">
                  <c:v>0.95121951219512191</c:v>
                </c:pt>
              </c:numCache>
            </c:numRef>
          </c:val>
          <c:extLst>
            <c:ext xmlns:c16="http://schemas.microsoft.com/office/drawing/2014/chart" uri="{C3380CC4-5D6E-409C-BE32-E72D297353CC}">
              <c16:uniqueId val="{00000008-FC56-430E-9D67-19A4E7EF1A21}"/>
            </c:ext>
          </c:extLst>
        </c:ser>
        <c:dLbls>
          <c:showLegendKey val="0"/>
          <c:showVal val="0"/>
          <c:showCatName val="0"/>
          <c:showSerName val="0"/>
          <c:showPercent val="0"/>
          <c:showBubbleSize val="0"/>
        </c:dLbls>
        <c:gapWidth val="50"/>
        <c:overlap val="-27"/>
        <c:axId val="2073431807"/>
        <c:axId val="1708788063"/>
      </c:barChart>
      <c:catAx>
        <c:axId val="207343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08788063"/>
        <c:crosses val="autoZero"/>
        <c:auto val="1"/>
        <c:lblAlgn val="ctr"/>
        <c:lblOffset val="100"/>
        <c:noMultiLvlLbl val="0"/>
      </c:catAx>
      <c:valAx>
        <c:axId val="1708788063"/>
        <c:scaling>
          <c:orientation val="minMax"/>
          <c:min val="0.5"/>
        </c:scaling>
        <c:delete val="1"/>
        <c:axPos val="l"/>
        <c:numFmt formatCode="0.0%" sourceLinked="1"/>
        <c:majorTickMark val="out"/>
        <c:minorTickMark val="none"/>
        <c:tickLblPos val="nextTo"/>
        <c:crossAx val="20734318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100" b="1" i="0" u="none" strike="noStrike" kern="1200" spc="0" baseline="0">
                <a:solidFill>
                  <a:schemeClr val="tx1">
                    <a:lumMod val="65000"/>
                    <a:lumOff val="35000"/>
                  </a:schemeClr>
                </a:solidFill>
                <a:latin typeface="+mn-lt"/>
                <a:ea typeface="+mn-ea"/>
                <a:cs typeface="+mn-cs"/>
              </a:defRPr>
            </a:pPr>
            <a:r>
              <a:rPr lang="en-GB" sz="1100" b="1"/>
              <a:t>% Early</a:t>
            </a:r>
            <a:r>
              <a:rPr lang="en-GB" sz="1100" b="1" baseline="0"/>
              <a:t> Years Setting</a:t>
            </a:r>
            <a:r>
              <a:rPr lang="en-GB" sz="1100" b="1"/>
              <a:t>s graded good or outstanding as at July</a:t>
            </a:r>
            <a:r>
              <a:rPr lang="en-GB" sz="1100" b="1" baseline="0"/>
              <a:t> 2023</a:t>
            </a:r>
            <a:endParaRPr lang="en-GB" sz="1100" b="1"/>
          </a:p>
        </c:rich>
      </c:tx>
      <c:overlay val="0"/>
      <c:spPr>
        <a:noFill/>
        <a:ln>
          <a:noFill/>
        </a:ln>
        <a:effectLst/>
      </c:spPr>
      <c:txPr>
        <a:bodyPr rot="0" spcFirstLastPara="1" vertOverflow="ellipsis" vert="horz" wrap="square" anchor="ctr" anchorCtr="1"/>
        <a:lstStyle/>
        <a:p>
          <a:pPr algn="l">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662973189745662E-2"/>
          <c:y val="0.12045608792705055"/>
          <c:w val="0.94890056016671176"/>
          <c:h val="0.61836223465460705"/>
        </c:manualLayout>
      </c:layout>
      <c:barChart>
        <c:barDir val="col"/>
        <c:grouping val="clustered"/>
        <c:varyColors val="0"/>
        <c:ser>
          <c:idx val="0"/>
          <c:order val="0"/>
          <c:spPr>
            <a:solidFill>
              <a:schemeClr val="bg1">
                <a:lumMod val="85000"/>
              </a:schemeClr>
            </a:solidFill>
            <a:ln>
              <a:noFill/>
            </a:ln>
            <a:effectLst/>
          </c:spPr>
          <c:invertIfNegative val="0"/>
          <c:dPt>
            <c:idx val="3"/>
            <c:invertIfNegative val="0"/>
            <c:bubble3D val="0"/>
            <c:spPr>
              <a:solidFill>
                <a:schemeClr val="bg1">
                  <a:lumMod val="85000"/>
                </a:schemeClr>
              </a:solidFill>
              <a:ln>
                <a:noFill/>
              </a:ln>
              <a:effectLst/>
            </c:spPr>
            <c:extLst>
              <c:ext xmlns:c16="http://schemas.microsoft.com/office/drawing/2014/chart" uri="{C3380CC4-5D6E-409C-BE32-E72D297353CC}">
                <c16:uniqueId val="{00000001-DFBE-4818-A048-E269FC841899}"/>
              </c:ext>
            </c:extLst>
          </c:dPt>
          <c:dPt>
            <c:idx val="4"/>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3-DFBE-4818-A048-E269FC841899}"/>
              </c:ext>
            </c:extLst>
          </c:dPt>
          <c:dPt>
            <c:idx val="5"/>
            <c:invertIfNegative val="0"/>
            <c:bubble3D val="0"/>
            <c:spPr>
              <a:solidFill>
                <a:schemeClr val="tx1"/>
              </a:solidFill>
              <a:ln>
                <a:noFill/>
              </a:ln>
              <a:effectLst/>
            </c:spPr>
            <c:extLst>
              <c:ext xmlns:c16="http://schemas.microsoft.com/office/drawing/2014/chart" uri="{C3380CC4-5D6E-409C-BE32-E72D297353CC}">
                <c16:uniqueId val="{00000005-DFBE-4818-A048-E269FC841899}"/>
              </c:ext>
            </c:extLst>
          </c:dPt>
          <c:dPt>
            <c:idx val="7"/>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7-DFBE-4818-A048-E269FC841899}"/>
              </c:ext>
            </c:extLst>
          </c:dPt>
          <c:dPt>
            <c:idx val="8"/>
            <c:invertIfNegative val="0"/>
            <c:bubble3D val="0"/>
            <c:spPr>
              <a:solidFill>
                <a:schemeClr val="bg1">
                  <a:lumMod val="85000"/>
                </a:schemeClr>
              </a:solidFill>
              <a:ln>
                <a:noFill/>
              </a:ln>
              <a:effectLst/>
            </c:spPr>
            <c:extLst>
              <c:ext xmlns:c16="http://schemas.microsoft.com/office/drawing/2014/chart" uri="{C3380CC4-5D6E-409C-BE32-E72D297353CC}">
                <c16:uniqueId val="{00000009-DFBE-4818-A048-E269FC841899}"/>
              </c:ext>
            </c:extLst>
          </c:dPt>
          <c:dPt>
            <c:idx val="11"/>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B-DFBE-4818-A048-E269FC841899}"/>
              </c:ext>
            </c:extLst>
          </c:dPt>
          <c:dPt>
            <c:idx val="14"/>
            <c:invertIfNegative val="0"/>
            <c:bubble3D val="0"/>
            <c:spPr>
              <a:solidFill>
                <a:schemeClr val="bg1">
                  <a:lumMod val="85000"/>
                </a:schemeClr>
              </a:solidFill>
              <a:ln>
                <a:noFill/>
              </a:ln>
              <a:effectLst/>
            </c:spPr>
            <c:extLst>
              <c:ext xmlns:c16="http://schemas.microsoft.com/office/drawing/2014/chart" uri="{C3380CC4-5D6E-409C-BE32-E72D297353CC}">
                <c16:uniqueId val="{0000000D-DFBE-4818-A048-E269FC841899}"/>
              </c:ext>
            </c:extLst>
          </c:dPt>
          <c:dPt>
            <c:idx val="16"/>
            <c:invertIfNegative val="0"/>
            <c:bubble3D val="0"/>
            <c:spPr>
              <a:solidFill>
                <a:schemeClr val="bg1">
                  <a:lumMod val="85000"/>
                </a:schemeClr>
              </a:solidFill>
              <a:ln>
                <a:noFill/>
              </a:ln>
              <a:effectLst/>
            </c:spPr>
            <c:extLst>
              <c:ext xmlns:c16="http://schemas.microsoft.com/office/drawing/2014/chart" uri="{C3380CC4-5D6E-409C-BE32-E72D297353CC}">
                <c16:uniqueId val="{0000000F-DFBE-4818-A048-E269FC841899}"/>
              </c:ext>
            </c:extLst>
          </c:dPt>
          <c:dLbls>
            <c:dLbl>
              <c:idx val="5"/>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DFBE-4818-A048-E269FC841899}"/>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'Ofsted EY settings'!$B$6:$B$22</c:f>
              <c:strCache>
                <c:ptCount val="17"/>
                <c:pt idx="0">
                  <c:v>Rochford</c:v>
                </c:pt>
                <c:pt idx="1">
                  <c:v>Basildon</c:v>
                </c:pt>
                <c:pt idx="2">
                  <c:v>South</c:v>
                </c:pt>
                <c:pt idx="3">
                  <c:v>Braintree</c:v>
                </c:pt>
                <c:pt idx="4">
                  <c:v>Colchester</c:v>
                </c:pt>
                <c:pt idx="5">
                  <c:v>Essex</c:v>
                </c:pt>
                <c:pt idx="6">
                  <c:v>Uttlesford</c:v>
                </c:pt>
                <c:pt idx="7">
                  <c:v>North East</c:v>
                </c:pt>
                <c:pt idx="8">
                  <c:v>Castle Point</c:v>
                </c:pt>
                <c:pt idx="9">
                  <c:v>Mid</c:v>
                </c:pt>
                <c:pt idx="10">
                  <c:v>Brentwood</c:v>
                </c:pt>
                <c:pt idx="11">
                  <c:v>Tendring</c:v>
                </c:pt>
                <c:pt idx="12">
                  <c:v>West</c:v>
                </c:pt>
                <c:pt idx="13">
                  <c:v>Epping Forest</c:v>
                </c:pt>
                <c:pt idx="14">
                  <c:v>Chelmsford</c:v>
                </c:pt>
                <c:pt idx="15">
                  <c:v>Harlow</c:v>
                </c:pt>
                <c:pt idx="16">
                  <c:v>Maldon</c:v>
                </c:pt>
              </c:strCache>
            </c:strRef>
          </c:cat>
          <c:val>
            <c:numRef>
              <c:f>'Ofsted EY settings'!$C$6:$C$22</c:f>
              <c:numCache>
                <c:formatCode>0.0%</c:formatCode>
                <c:ptCount val="17"/>
                <c:pt idx="0">
                  <c:v>0.8783783783783784</c:v>
                </c:pt>
                <c:pt idx="1">
                  <c:v>0.92073170731707321</c:v>
                </c:pt>
                <c:pt idx="2">
                  <c:v>0.92622950819672134</c:v>
                </c:pt>
                <c:pt idx="3">
                  <c:v>0.93495934959349591</c:v>
                </c:pt>
                <c:pt idx="4">
                  <c:v>0.94545454545454544</c:v>
                </c:pt>
                <c:pt idx="5">
                  <c:v>0.95099999999999996</c:v>
                </c:pt>
                <c:pt idx="6">
                  <c:v>0.95121951219512191</c:v>
                </c:pt>
                <c:pt idx="7">
                  <c:v>0.953307392996109</c:v>
                </c:pt>
                <c:pt idx="8">
                  <c:v>0.95744680851063835</c:v>
                </c:pt>
                <c:pt idx="9">
                  <c:v>0.96165191740412981</c:v>
                </c:pt>
                <c:pt idx="10">
                  <c:v>0.96296296296296291</c:v>
                </c:pt>
                <c:pt idx="11">
                  <c:v>0.96739130434782605</c:v>
                </c:pt>
                <c:pt idx="12">
                  <c:v>0.96808510638297873</c:v>
                </c:pt>
                <c:pt idx="13">
                  <c:v>0.96992481203007519</c:v>
                </c:pt>
                <c:pt idx="14">
                  <c:v>0.9719101123595506</c:v>
                </c:pt>
                <c:pt idx="15">
                  <c:v>0.9850746268656716</c:v>
                </c:pt>
                <c:pt idx="16">
                  <c:v>1</c:v>
                </c:pt>
              </c:numCache>
            </c:numRef>
          </c:val>
          <c:extLst>
            <c:ext xmlns:c16="http://schemas.microsoft.com/office/drawing/2014/chart" uri="{C3380CC4-5D6E-409C-BE32-E72D297353CC}">
              <c16:uniqueId val="{00000010-DFBE-4818-A048-E269FC841899}"/>
            </c:ext>
          </c:extLst>
        </c:ser>
        <c:dLbls>
          <c:showLegendKey val="0"/>
          <c:showVal val="0"/>
          <c:showCatName val="0"/>
          <c:showSerName val="0"/>
          <c:showPercent val="0"/>
          <c:showBubbleSize val="0"/>
        </c:dLbls>
        <c:gapWidth val="50"/>
        <c:overlap val="-27"/>
        <c:axId val="2073431807"/>
        <c:axId val="1708788063"/>
      </c:barChart>
      <c:catAx>
        <c:axId val="207343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8788063"/>
        <c:crosses val="autoZero"/>
        <c:auto val="1"/>
        <c:lblAlgn val="ctr"/>
        <c:lblOffset val="100"/>
        <c:noMultiLvlLbl val="0"/>
      </c:catAx>
      <c:valAx>
        <c:axId val="1708788063"/>
        <c:scaling>
          <c:orientation val="minMax"/>
          <c:max val="1"/>
          <c:min val="0.8"/>
        </c:scaling>
        <c:delete val="1"/>
        <c:axPos val="l"/>
        <c:numFmt formatCode="0.0%" sourceLinked="1"/>
        <c:majorTickMark val="out"/>
        <c:minorTickMark val="none"/>
        <c:tickLblPos val="nextTo"/>
        <c:crossAx val="20734318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Essex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Sheet1!$B$1:$I$1</c:f>
              <c:strCache>
                <c:ptCount val="8"/>
                <c:pt idx="0">
                  <c:v>2015/16</c:v>
                </c:pt>
                <c:pt idx="1">
                  <c:v>2016/17</c:v>
                </c:pt>
                <c:pt idx="2">
                  <c:v>2017/18</c:v>
                </c:pt>
                <c:pt idx="3">
                  <c:v>2018/19</c:v>
                </c:pt>
                <c:pt idx="4">
                  <c:v>2019/20</c:v>
                </c:pt>
                <c:pt idx="5">
                  <c:v>2020/21</c:v>
                </c:pt>
                <c:pt idx="6">
                  <c:v>2021/22</c:v>
                </c:pt>
                <c:pt idx="7">
                  <c:v>2022/23</c:v>
                </c:pt>
              </c:strCache>
            </c:strRef>
          </c:cat>
          <c:val>
            <c:numRef>
              <c:f>Sheet1!$B$2:$I$2</c:f>
              <c:numCache>
                <c:formatCode>General</c:formatCode>
                <c:ptCount val="8"/>
                <c:pt idx="0">
                  <c:v>1638</c:v>
                </c:pt>
                <c:pt idx="1">
                  <c:v>1856</c:v>
                </c:pt>
                <c:pt idx="2">
                  <c:v>2314</c:v>
                </c:pt>
                <c:pt idx="3">
                  <c:v>2365</c:v>
                </c:pt>
                <c:pt idx="4">
                  <c:v>2088</c:v>
                </c:pt>
                <c:pt idx="5">
                  <c:v>2781</c:v>
                </c:pt>
                <c:pt idx="6">
                  <c:v>3206</c:v>
                </c:pt>
                <c:pt idx="7">
                  <c:v>3965</c:v>
                </c:pt>
              </c:numCache>
            </c:numRef>
          </c:val>
          <c:smooth val="0"/>
          <c:extLst>
            <c:ext xmlns:c16="http://schemas.microsoft.com/office/drawing/2014/chart" uri="{C3380CC4-5D6E-409C-BE32-E72D297353CC}">
              <c16:uniqueId val="{00000000-5A4E-4A5B-8F4D-E25D18B7F62A}"/>
            </c:ext>
          </c:extLst>
        </c:ser>
        <c:ser>
          <c:idx val="1"/>
          <c:order val="1"/>
          <c:tx>
            <c:strRef>
              <c:f>Sheet1!$A$3</c:f>
              <c:strCache>
                <c:ptCount val="1"/>
                <c:pt idx="0">
                  <c:v>Increase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Sheet1!$B$1:$I$1</c:f>
              <c:strCache>
                <c:ptCount val="8"/>
                <c:pt idx="0">
                  <c:v>2015/16</c:v>
                </c:pt>
                <c:pt idx="1">
                  <c:v>2016/17</c:v>
                </c:pt>
                <c:pt idx="2">
                  <c:v>2017/18</c:v>
                </c:pt>
                <c:pt idx="3">
                  <c:v>2018/19</c:v>
                </c:pt>
                <c:pt idx="4">
                  <c:v>2019/20</c:v>
                </c:pt>
                <c:pt idx="5">
                  <c:v>2020/21</c:v>
                </c:pt>
                <c:pt idx="6">
                  <c:v>2021/22</c:v>
                </c:pt>
                <c:pt idx="7">
                  <c:v>2022/23</c:v>
                </c:pt>
              </c:strCache>
            </c:strRef>
          </c:cat>
          <c:val>
            <c:numRef>
              <c:f>Sheet1!$B$3:$I$3</c:f>
              <c:numCache>
                <c:formatCode>General</c:formatCode>
                <c:ptCount val="8"/>
                <c:pt idx="1">
                  <c:v>218</c:v>
                </c:pt>
                <c:pt idx="2">
                  <c:v>458</c:v>
                </c:pt>
                <c:pt idx="3">
                  <c:v>51</c:v>
                </c:pt>
                <c:pt idx="4">
                  <c:v>-277</c:v>
                </c:pt>
                <c:pt idx="5">
                  <c:v>693</c:v>
                </c:pt>
                <c:pt idx="6">
                  <c:v>425</c:v>
                </c:pt>
                <c:pt idx="7">
                  <c:v>759</c:v>
                </c:pt>
              </c:numCache>
            </c:numRef>
          </c:val>
          <c:smooth val="0"/>
          <c:extLst>
            <c:ext xmlns:c16="http://schemas.microsoft.com/office/drawing/2014/chart" uri="{C3380CC4-5D6E-409C-BE32-E72D297353CC}">
              <c16:uniqueId val="{00000001-5A4E-4A5B-8F4D-E25D18B7F62A}"/>
            </c:ext>
          </c:extLst>
        </c:ser>
        <c:dLbls>
          <c:showLegendKey val="0"/>
          <c:showVal val="0"/>
          <c:showCatName val="0"/>
          <c:showSerName val="0"/>
          <c:showPercent val="0"/>
          <c:showBubbleSize val="0"/>
        </c:dLbls>
        <c:marker val="1"/>
        <c:smooth val="0"/>
        <c:axId val="74402543"/>
        <c:axId val="74399631"/>
      </c:lineChart>
      <c:catAx>
        <c:axId val="7440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99631"/>
        <c:crosses val="autoZero"/>
        <c:auto val="1"/>
        <c:lblAlgn val="ctr"/>
        <c:lblOffset val="100"/>
        <c:noMultiLvlLbl val="0"/>
      </c:catAx>
      <c:valAx>
        <c:axId val="74399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40254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Sheet1!$A$7</c:f>
              <c:strCache>
                <c:ptCount val="1"/>
                <c:pt idx="0">
                  <c:v>Essex</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Sheet1!$B$1:$M$1</c:f>
              <c:strCache>
                <c:ptCount val="12"/>
                <c:pt idx="0">
                  <c:v>Sep-22</c:v>
                </c:pt>
                <c:pt idx="1">
                  <c:v>Oct-22</c:v>
                </c:pt>
                <c:pt idx="2">
                  <c:v>Nov-22</c:v>
                </c:pt>
                <c:pt idx="3">
                  <c:v>Dec-22</c:v>
                </c:pt>
                <c:pt idx="4">
                  <c:v>Jan-23</c:v>
                </c:pt>
                <c:pt idx="5">
                  <c:v>Feb-23</c:v>
                </c:pt>
                <c:pt idx="6">
                  <c:v>Mar-23</c:v>
                </c:pt>
                <c:pt idx="7">
                  <c:v>Apr-23</c:v>
                </c:pt>
                <c:pt idx="8">
                  <c:v>May-23</c:v>
                </c:pt>
                <c:pt idx="9">
                  <c:v>Jun-23</c:v>
                </c:pt>
                <c:pt idx="10">
                  <c:v>Jul-23</c:v>
                </c:pt>
                <c:pt idx="11">
                  <c:v>Aug-23</c:v>
                </c:pt>
              </c:strCache>
            </c:strRef>
          </c:cat>
          <c:val>
            <c:numRef>
              <c:f>Sheet1!$B$7:$M$7</c:f>
              <c:numCache>
                <c:formatCode>General</c:formatCode>
                <c:ptCount val="12"/>
                <c:pt idx="0">
                  <c:v>229</c:v>
                </c:pt>
                <c:pt idx="1">
                  <c:v>250</c:v>
                </c:pt>
                <c:pt idx="2">
                  <c:v>358</c:v>
                </c:pt>
                <c:pt idx="3">
                  <c:v>336</c:v>
                </c:pt>
                <c:pt idx="4">
                  <c:v>357</c:v>
                </c:pt>
                <c:pt idx="5">
                  <c:v>337</c:v>
                </c:pt>
                <c:pt idx="6">
                  <c:v>462</c:v>
                </c:pt>
                <c:pt idx="7">
                  <c:v>270</c:v>
                </c:pt>
                <c:pt idx="8">
                  <c:v>377</c:v>
                </c:pt>
                <c:pt idx="9">
                  <c:v>371</c:v>
                </c:pt>
                <c:pt idx="10">
                  <c:v>452</c:v>
                </c:pt>
                <c:pt idx="11">
                  <c:v>166</c:v>
                </c:pt>
              </c:numCache>
            </c:numRef>
          </c:val>
          <c:smooth val="0"/>
          <c:extLst>
            <c:ext xmlns:c16="http://schemas.microsoft.com/office/drawing/2014/chart" uri="{C3380CC4-5D6E-409C-BE32-E72D297353CC}">
              <c16:uniqueId val="{00000000-5A4E-4A5B-8F4D-E25D18B7F62A}"/>
            </c:ext>
          </c:extLst>
        </c:ser>
        <c:dLbls>
          <c:showLegendKey val="0"/>
          <c:showVal val="0"/>
          <c:showCatName val="0"/>
          <c:showSerName val="0"/>
          <c:showPercent val="0"/>
          <c:showBubbleSize val="0"/>
        </c:dLbls>
        <c:marker val="1"/>
        <c:smooth val="0"/>
        <c:axId val="74402543"/>
        <c:axId val="74399631"/>
      </c:lineChart>
      <c:catAx>
        <c:axId val="7440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99631"/>
        <c:crosses val="autoZero"/>
        <c:auto val="1"/>
        <c:lblAlgn val="ctr"/>
        <c:lblOffset val="100"/>
        <c:noMultiLvlLbl val="0"/>
      </c:catAx>
      <c:valAx>
        <c:axId val="74399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40254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3115F-62F7-4ABD-9F6B-E4609A9B58B8}"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GB"/>
        </a:p>
      </dgm:t>
    </dgm:pt>
    <dgm:pt modelId="{2E093DC4-34B5-43A5-826B-4C3537FCE8BE}">
      <dgm:prSet phldrT="[Text]" custT="1"/>
      <dgm:spPr>
        <a:noFill/>
        <a:ln w="28575"/>
      </dgm:spPr>
      <dgm:t>
        <a:bodyPr/>
        <a:lstStyle/>
        <a:p>
          <a:r>
            <a:rPr lang="en-GB" sz="2800" b="1" kern="1200">
              <a:solidFill>
                <a:prstClr val="black">
                  <a:hueOff val="0"/>
                  <a:satOff val="0"/>
                  <a:lumOff val="0"/>
                  <a:alphaOff val="0"/>
                </a:prstClr>
              </a:solidFill>
              <a:latin typeface="+mn-lt"/>
              <a:ea typeface="+mn-ea"/>
              <a:cs typeface="+mn-cs"/>
            </a:rPr>
            <a:t>Values, vision and culture of inclusion across the school</a:t>
          </a:r>
        </a:p>
      </dgm:t>
    </dgm:pt>
    <dgm:pt modelId="{815BAE3F-4CF3-4EA1-83A5-7977C587118C}" type="sibTrans" cxnId="{3FD0537A-DBF1-48FC-A3FB-A2482A51E461}">
      <dgm:prSet/>
      <dgm:spPr/>
      <dgm:t>
        <a:bodyPr/>
        <a:lstStyle/>
        <a:p>
          <a:endParaRPr lang="en-GB" sz="2000">
            <a:latin typeface="+mn-lt"/>
          </a:endParaRPr>
        </a:p>
      </dgm:t>
    </dgm:pt>
    <dgm:pt modelId="{E7C7FEC7-4F77-4272-9D49-1B8B3F0DF2C1}" type="parTrans" cxnId="{3FD0537A-DBF1-48FC-A3FB-A2482A51E461}">
      <dgm:prSet/>
      <dgm:spPr/>
      <dgm:t>
        <a:bodyPr/>
        <a:lstStyle/>
        <a:p>
          <a:endParaRPr lang="en-GB" sz="2000">
            <a:latin typeface="+mn-lt"/>
          </a:endParaRPr>
        </a:p>
      </dgm:t>
    </dgm:pt>
    <dgm:pt modelId="{A0829AAD-BDDC-4D5E-A2C6-52A6CB7F79EA}">
      <dgm:prSet phldrT="[Text]" custT="1"/>
      <dgm:spPr>
        <a:noFill/>
        <a:ln w="28575"/>
      </dgm:spPr>
      <dgm:t>
        <a:bodyPr anchor="t"/>
        <a:lstStyle/>
        <a:p>
          <a:pPr>
            <a:lnSpc>
              <a:spcPct val="100000"/>
            </a:lnSpc>
            <a:spcAft>
              <a:spcPts val="0"/>
            </a:spcAft>
          </a:pPr>
          <a:r>
            <a:rPr lang="en-GB" sz="2000" b="1" u="sng">
              <a:latin typeface="+mn-lt"/>
            </a:rPr>
            <a:t>Pillar 1</a:t>
          </a:r>
        </a:p>
        <a:p>
          <a:pPr>
            <a:lnSpc>
              <a:spcPct val="100000"/>
            </a:lnSpc>
            <a:spcAft>
              <a:spcPts val="0"/>
            </a:spcAft>
          </a:pPr>
          <a:endParaRPr lang="en-GB" sz="2000" b="1">
            <a:latin typeface="+mn-lt"/>
          </a:endParaRPr>
        </a:p>
        <a:p>
          <a:pPr>
            <a:lnSpc>
              <a:spcPct val="100000"/>
            </a:lnSpc>
            <a:spcAft>
              <a:spcPts val="0"/>
            </a:spcAft>
          </a:pPr>
          <a:r>
            <a:rPr lang="en-GB" sz="2000" b="1">
              <a:latin typeface="+mn-lt"/>
            </a:rPr>
            <a:t>Positive, mutually respectful relationships, and wellbeing</a:t>
          </a:r>
        </a:p>
      </dgm:t>
    </dgm:pt>
    <dgm:pt modelId="{D6707827-2F71-4EE1-9001-32EF43992BD2}" type="sibTrans" cxnId="{BEE8D696-BE63-4C1D-9D14-14B2DBFEB1EA}">
      <dgm:prSet/>
      <dgm:spPr/>
      <dgm:t>
        <a:bodyPr/>
        <a:lstStyle/>
        <a:p>
          <a:endParaRPr lang="en-GB" sz="2000">
            <a:latin typeface="+mn-lt"/>
          </a:endParaRPr>
        </a:p>
      </dgm:t>
    </dgm:pt>
    <dgm:pt modelId="{55269ADD-2EAC-444D-848D-760D3FFC8997}" type="parTrans" cxnId="{BEE8D696-BE63-4C1D-9D14-14B2DBFEB1EA}">
      <dgm:prSet/>
      <dgm:spPr/>
      <dgm:t>
        <a:bodyPr/>
        <a:lstStyle/>
        <a:p>
          <a:endParaRPr lang="en-GB" sz="2000">
            <a:latin typeface="+mn-lt"/>
          </a:endParaRPr>
        </a:p>
      </dgm:t>
    </dgm:pt>
    <dgm:pt modelId="{993156C8-CE8F-4204-AD73-1855D0964BAA}">
      <dgm:prSet phldrT="[Text]" custT="1"/>
      <dgm:spPr>
        <a:noFill/>
        <a:ln w="28575"/>
      </dgm:spPr>
      <dgm:t>
        <a:bodyPr anchor="t"/>
        <a:lstStyle/>
        <a:p>
          <a:pPr>
            <a:spcAft>
              <a:spcPts val="0"/>
            </a:spcAft>
          </a:pPr>
          <a:r>
            <a:rPr lang="en-GB" sz="2000" b="1" u="sng" kern="1200">
              <a:solidFill>
                <a:prstClr val="black">
                  <a:hueOff val="0"/>
                  <a:satOff val="0"/>
                  <a:lumOff val="0"/>
                  <a:alphaOff val="0"/>
                </a:prstClr>
              </a:solidFill>
              <a:latin typeface="+mn-lt"/>
              <a:ea typeface="+mn-ea"/>
              <a:cs typeface="+mn-cs"/>
            </a:rPr>
            <a:t>Pillar 2</a:t>
          </a:r>
        </a:p>
        <a:p>
          <a:pPr>
            <a:spcAft>
              <a:spcPts val="0"/>
            </a:spcAft>
          </a:pPr>
          <a:endParaRPr lang="en-GB" sz="2000" b="1" kern="1200">
            <a:solidFill>
              <a:prstClr val="black">
                <a:hueOff val="0"/>
                <a:satOff val="0"/>
                <a:lumOff val="0"/>
                <a:alphaOff val="0"/>
              </a:prstClr>
            </a:solidFill>
            <a:latin typeface="+mn-lt"/>
            <a:ea typeface="+mn-ea"/>
            <a:cs typeface="+mn-cs"/>
          </a:endParaRPr>
        </a:p>
        <a:p>
          <a:pPr>
            <a:spcAft>
              <a:spcPts val="0"/>
            </a:spcAft>
          </a:pPr>
          <a:endParaRPr lang="en-GB" sz="2000" b="1" kern="1200">
            <a:solidFill>
              <a:prstClr val="black">
                <a:hueOff val="0"/>
                <a:satOff val="0"/>
                <a:lumOff val="0"/>
                <a:alphaOff val="0"/>
              </a:prstClr>
            </a:solidFill>
            <a:latin typeface="+mn-lt"/>
            <a:ea typeface="+mn-ea"/>
            <a:cs typeface="+mn-cs"/>
          </a:endParaRPr>
        </a:p>
        <a:p>
          <a:pPr>
            <a:spcAft>
              <a:spcPts val="0"/>
            </a:spcAft>
          </a:pPr>
          <a:r>
            <a:rPr lang="en-GB" sz="2000" b="1" kern="1200">
              <a:solidFill>
                <a:prstClr val="black">
                  <a:hueOff val="0"/>
                  <a:satOff val="0"/>
                  <a:lumOff val="0"/>
                  <a:alphaOff val="0"/>
                </a:prstClr>
              </a:solidFill>
              <a:latin typeface="+mn-lt"/>
              <a:ea typeface="+mn-ea"/>
              <a:cs typeface="+mn-cs"/>
            </a:rPr>
            <a:t>Attending and participating</a:t>
          </a:r>
        </a:p>
      </dgm:t>
    </dgm:pt>
    <dgm:pt modelId="{4633735D-1FE6-4F79-A69E-5CE1624D16A0}" type="sibTrans" cxnId="{171280E2-0708-49CB-ABB1-5D69F446841C}">
      <dgm:prSet/>
      <dgm:spPr/>
      <dgm:t>
        <a:bodyPr/>
        <a:lstStyle/>
        <a:p>
          <a:endParaRPr lang="en-GB" sz="2000">
            <a:latin typeface="+mn-lt"/>
          </a:endParaRPr>
        </a:p>
      </dgm:t>
    </dgm:pt>
    <dgm:pt modelId="{BC0F65F9-126D-43F0-81E4-51F0796DD633}" type="parTrans" cxnId="{171280E2-0708-49CB-ABB1-5D69F446841C}">
      <dgm:prSet/>
      <dgm:spPr/>
      <dgm:t>
        <a:bodyPr/>
        <a:lstStyle/>
        <a:p>
          <a:endParaRPr lang="en-GB" sz="2000">
            <a:latin typeface="+mn-lt"/>
          </a:endParaRPr>
        </a:p>
      </dgm:t>
    </dgm:pt>
    <dgm:pt modelId="{AB625C91-07F7-4A23-8D41-F22A95AD8256}">
      <dgm:prSet phldrT="[Text]" custT="1"/>
      <dgm:spPr>
        <a:noFill/>
        <a:ln w="28575"/>
      </dgm:spPr>
      <dgm:t>
        <a:bodyPr anchor="t"/>
        <a:lstStyle/>
        <a:p>
          <a:pPr marL="0" lvl="0" algn="ctr" defTabSz="711200">
            <a:lnSpc>
              <a:spcPct val="90000"/>
            </a:lnSpc>
            <a:spcBef>
              <a:spcPct val="0"/>
            </a:spcBef>
            <a:spcAft>
              <a:spcPts val="0"/>
            </a:spcAft>
            <a:buNone/>
          </a:pPr>
          <a:r>
            <a:rPr lang="en-GB" sz="2000" b="1" u="sng" kern="1200">
              <a:solidFill>
                <a:prstClr val="black">
                  <a:hueOff val="0"/>
                  <a:satOff val="0"/>
                  <a:lumOff val="0"/>
                  <a:alphaOff val="0"/>
                </a:prstClr>
              </a:solidFill>
              <a:latin typeface="+mn-lt"/>
              <a:ea typeface="+mn-ea"/>
              <a:cs typeface="+mn-cs"/>
            </a:rPr>
            <a:t>Pillar 3</a:t>
          </a:r>
        </a:p>
        <a:p>
          <a:pPr marL="0" lvl="0" algn="ctr" defTabSz="711200">
            <a:lnSpc>
              <a:spcPct val="90000"/>
            </a:lnSpc>
            <a:spcBef>
              <a:spcPct val="0"/>
            </a:spcBef>
            <a:spcAft>
              <a:spcPts val="0"/>
            </a:spcAft>
            <a:buNone/>
          </a:pPr>
          <a:endParaRPr lang="en-GB" sz="2000" b="1" kern="1200">
            <a:solidFill>
              <a:prstClr val="black">
                <a:hueOff val="0"/>
                <a:satOff val="0"/>
                <a:lumOff val="0"/>
                <a:alphaOff val="0"/>
              </a:prstClr>
            </a:solidFill>
            <a:latin typeface="+mn-lt"/>
            <a:ea typeface="+mn-ea"/>
            <a:cs typeface="+mn-cs"/>
          </a:endParaRPr>
        </a:p>
        <a:p>
          <a:pPr marL="0" lvl="0" algn="ctr" defTabSz="711200">
            <a:lnSpc>
              <a:spcPct val="90000"/>
            </a:lnSpc>
            <a:spcBef>
              <a:spcPct val="0"/>
            </a:spcBef>
            <a:spcAft>
              <a:spcPts val="0"/>
            </a:spcAft>
            <a:buNone/>
          </a:pPr>
          <a:endParaRPr lang="en-GB" sz="2000" b="1" kern="1200">
            <a:solidFill>
              <a:prstClr val="black">
                <a:hueOff val="0"/>
                <a:satOff val="0"/>
                <a:lumOff val="0"/>
                <a:alphaOff val="0"/>
              </a:prstClr>
            </a:solidFill>
            <a:latin typeface="+mn-lt"/>
            <a:ea typeface="+mn-ea"/>
            <a:cs typeface="+mn-cs"/>
          </a:endParaRPr>
        </a:p>
        <a:p>
          <a:pPr marL="0" lvl="0" algn="ctr" defTabSz="711200">
            <a:lnSpc>
              <a:spcPct val="90000"/>
            </a:lnSpc>
            <a:spcBef>
              <a:spcPct val="0"/>
            </a:spcBef>
            <a:spcAft>
              <a:spcPts val="0"/>
            </a:spcAft>
            <a:buNone/>
          </a:pPr>
          <a:r>
            <a:rPr lang="en-GB" sz="2000" b="1" kern="1200">
              <a:solidFill>
                <a:prstClr val="black">
                  <a:hueOff val="0"/>
                  <a:satOff val="0"/>
                  <a:lumOff val="0"/>
                  <a:alphaOff val="0"/>
                </a:prstClr>
              </a:solidFill>
              <a:latin typeface="+mn-lt"/>
              <a:ea typeface="+mn-ea"/>
              <a:cs typeface="+mn-cs"/>
            </a:rPr>
            <a:t>Achieving and moving-on</a:t>
          </a:r>
        </a:p>
      </dgm:t>
    </dgm:pt>
    <dgm:pt modelId="{E6E2669A-C959-4B72-BC48-762774E5CF34}" type="sibTrans" cxnId="{2B6D6576-6319-4025-A89E-BCD4414461FF}">
      <dgm:prSet/>
      <dgm:spPr/>
      <dgm:t>
        <a:bodyPr/>
        <a:lstStyle/>
        <a:p>
          <a:endParaRPr lang="en-GB" sz="2000">
            <a:latin typeface="+mn-lt"/>
          </a:endParaRPr>
        </a:p>
      </dgm:t>
    </dgm:pt>
    <dgm:pt modelId="{C1BE9AFC-B708-4890-8F40-F6471B4BDA9A}" type="parTrans" cxnId="{2B6D6576-6319-4025-A89E-BCD4414461FF}">
      <dgm:prSet/>
      <dgm:spPr/>
      <dgm:t>
        <a:bodyPr/>
        <a:lstStyle/>
        <a:p>
          <a:endParaRPr lang="en-GB" sz="2000">
            <a:latin typeface="+mn-lt"/>
          </a:endParaRPr>
        </a:p>
      </dgm:t>
    </dgm:pt>
    <dgm:pt modelId="{BFA49418-ADEA-4B06-954C-06E8A7C5921F}" type="pres">
      <dgm:prSet presAssocID="{04E3115F-62F7-4ABD-9F6B-E4609A9B58B8}" presName="Name0" presStyleCnt="0">
        <dgm:presLayoutVars>
          <dgm:chPref val="1"/>
          <dgm:dir/>
          <dgm:animOne val="branch"/>
          <dgm:animLvl val="lvl"/>
          <dgm:resizeHandles/>
        </dgm:presLayoutVars>
      </dgm:prSet>
      <dgm:spPr/>
      <dgm:t>
        <a:bodyPr/>
        <a:lstStyle/>
        <a:p>
          <a:endParaRPr lang="en-US"/>
        </a:p>
      </dgm:t>
    </dgm:pt>
    <dgm:pt modelId="{7E641362-24F9-482D-9F55-97F8E70A00B6}" type="pres">
      <dgm:prSet presAssocID="{2E093DC4-34B5-43A5-826B-4C3537FCE8BE}" presName="vertOne" presStyleCnt="0"/>
      <dgm:spPr/>
    </dgm:pt>
    <dgm:pt modelId="{1E899B9A-4854-46B0-B24D-490F3703578F}" type="pres">
      <dgm:prSet presAssocID="{2E093DC4-34B5-43A5-826B-4C3537FCE8BE}" presName="txOne" presStyleLbl="node0" presStyleIdx="0" presStyleCnt="1">
        <dgm:presLayoutVars>
          <dgm:chPref val="3"/>
        </dgm:presLayoutVars>
      </dgm:prSet>
      <dgm:spPr/>
      <dgm:t>
        <a:bodyPr/>
        <a:lstStyle/>
        <a:p>
          <a:endParaRPr lang="en-US"/>
        </a:p>
      </dgm:t>
    </dgm:pt>
    <dgm:pt modelId="{D252A792-6110-4059-BEE7-D798EF040595}" type="pres">
      <dgm:prSet presAssocID="{2E093DC4-34B5-43A5-826B-4C3537FCE8BE}" presName="parTransOne" presStyleCnt="0"/>
      <dgm:spPr/>
    </dgm:pt>
    <dgm:pt modelId="{9EB224FE-6B88-494C-8042-F0B1E87626B6}" type="pres">
      <dgm:prSet presAssocID="{2E093DC4-34B5-43A5-826B-4C3537FCE8BE}" presName="horzOne" presStyleCnt="0"/>
      <dgm:spPr/>
    </dgm:pt>
    <dgm:pt modelId="{CE03A50F-2183-4339-BF4A-97ED53A6A3B2}" type="pres">
      <dgm:prSet presAssocID="{A0829AAD-BDDC-4D5E-A2C6-52A6CB7F79EA}" presName="vertTwo" presStyleCnt="0"/>
      <dgm:spPr/>
    </dgm:pt>
    <dgm:pt modelId="{69329091-08FA-498F-A294-45B904ADA469}" type="pres">
      <dgm:prSet presAssocID="{A0829AAD-BDDC-4D5E-A2C6-52A6CB7F79EA}" presName="txTwo" presStyleLbl="node2" presStyleIdx="0" presStyleCnt="3">
        <dgm:presLayoutVars>
          <dgm:chPref val="3"/>
        </dgm:presLayoutVars>
      </dgm:prSet>
      <dgm:spPr/>
      <dgm:t>
        <a:bodyPr/>
        <a:lstStyle/>
        <a:p>
          <a:endParaRPr lang="en-US"/>
        </a:p>
      </dgm:t>
    </dgm:pt>
    <dgm:pt modelId="{CE43CE2D-7811-493A-99D7-E280CAAF62A6}" type="pres">
      <dgm:prSet presAssocID="{A0829AAD-BDDC-4D5E-A2C6-52A6CB7F79EA}" presName="horzTwo" presStyleCnt="0"/>
      <dgm:spPr/>
    </dgm:pt>
    <dgm:pt modelId="{8B438CE6-D5A3-43DF-9550-3C6205212F0D}" type="pres">
      <dgm:prSet presAssocID="{D6707827-2F71-4EE1-9001-32EF43992BD2}" presName="sibSpaceTwo" presStyleCnt="0"/>
      <dgm:spPr/>
    </dgm:pt>
    <dgm:pt modelId="{2E6BDDD5-F10E-4C88-BC6B-E1E1AB316F9B}" type="pres">
      <dgm:prSet presAssocID="{993156C8-CE8F-4204-AD73-1855D0964BAA}" presName="vertTwo" presStyleCnt="0"/>
      <dgm:spPr/>
    </dgm:pt>
    <dgm:pt modelId="{00FC1A95-447A-44BD-A10E-2A3C75B2C785}" type="pres">
      <dgm:prSet presAssocID="{993156C8-CE8F-4204-AD73-1855D0964BAA}" presName="txTwo" presStyleLbl="node2" presStyleIdx="1" presStyleCnt="3">
        <dgm:presLayoutVars>
          <dgm:chPref val="3"/>
        </dgm:presLayoutVars>
      </dgm:prSet>
      <dgm:spPr/>
      <dgm:t>
        <a:bodyPr/>
        <a:lstStyle/>
        <a:p>
          <a:endParaRPr lang="en-US"/>
        </a:p>
      </dgm:t>
    </dgm:pt>
    <dgm:pt modelId="{2B964EA4-43F6-4B4D-ABF6-69A37F83DFD1}" type="pres">
      <dgm:prSet presAssocID="{993156C8-CE8F-4204-AD73-1855D0964BAA}" presName="horzTwo" presStyleCnt="0"/>
      <dgm:spPr/>
    </dgm:pt>
    <dgm:pt modelId="{E7999CFF-1015-41CA-8CD6-F1F8860A5F89}" type="pres">
      <dgm:prSet presAssocID="{4633735D-1FE6-4F79-A69E-5CE1624D16A0}" presName="sibSpaceTwo" presStyleCnt="0"/>
      <dgm:spPr/>
    </dgm:pt>
    <dgm:pt modelId="{FF68A906-FBF4-4D64-B5E1-68A1C1CEE6FD}" type="pres">
      <dgm:prSet presAssocID="{AB625C91-07F7-4A23-8D41-F22A95AD8256}" presName="vertTwo" presStyleCnt="0"/>
      <dgm:spPr/>
    </dgm:pt>
    <dgm:pt modelId="{C2CD442F-B9EC-45F3-80B0-F57AF15C7806}" type="pres">
      <dgm:prSet presAssocID="{AB625C91-07F7-4A23-8D41-F22A95AD8256}" presName="txTwo" presStyleLbl="node2" presStyleIdx="2" presStyleCnt="3">
        <dgm:presLayoutVars>
          <dgm:chPref val="3"/>
        </dgm:presLayoutVars>
      </dgm:prSet>
      <dgm:spPr/>
      <dgm:t>
        <a:bodyPr/>
        <a:lstStyle/>
        <a:p>
          <a:endParaRPr lang="en-US"/>
        </a:p>
      </dgm:t>
    </dgm:pt>
    <dgm:pt modelId="{E55618B5-C24F-4971-9DD8-43F9986DFF31}" type="pres">
      <dgm:prSet presAssocID="{AB625C91-07F7-4A23-8D41-F22A95AD8256}" presName="horzTwo" presStyleCnt="0"/>
      <dgm:spPr/>
    </dgm:pt>
  </dgm:ptLst>
  <dgm:cxnLst>
    <dgm:cxn modelId="{7FB5E8F1-F569-45ED-BEE6-E50686A04B40}" type="presOf" srcId="{A0829AAD-BDDC-4D5E-A2C6-52A6CB7F79EA}" destId="{69329091-08FA-498F-A294-45B904ADA469}" srcOrd="0" destOrd="0" presId="urn:microsoft.com/office/officeart/2005/8/layout/hierarchy4"/>
    <dgm:cxn modelId="{2B6D6576-6319-4025-A89E-BCD4414461FF}" srcId="{2E093DC4-34B5-43A5-826B-4C3537FCE8BE}" destId="{AB625C91-07F7-4A23-8D41-F22A95AD8256}" srcOrd="2" destOrd="0" parTransId="{C1BE9AFC-B708-4890-8F40-F6471B4BDA9A}" sibTransId="{E6E2669A-C959-4B72-BC48-762774E5CF34}"/>
    <dgm:cxn modelId="{C0F74D41-D710-40B7-97A5-6E71107FCAEB}" type="presOf" srcId="{993156C8-CE8F-4204-AD73-1855D0964BAA}" destId="{00FC1A95-447A-44BD-A10E-2A3C75B2C785}" srcOrd="0" destOrd="0" presId="urn:microsoft.com/office/officeart/2005/8/layout/hierarchy4"/>
    <dgm:cxn modelId="{77E5425F-D5DB-49F1-8F2D-7483A6A1C543}" type="presOf" srcId="{AB625C91-07F7-4A23-8D41-F22A95AD8256}" destId="{C2CD442F-B9EC-45F3-80B0-F57AF15C7806}" srcOrd="0" destOrd="0" presId="urn:microsoft.com/office/officeart/2005/8/layout/hierarchy4"/>
    <dgm:cxn modelId="{3FD0537A-DBF1-48FC-A3FB-A2482A51E461}" srcId="{04E3115F-62F7-4ABD-9F6B-E4609A9B58B8}" destId="{2E093DC4-34B5-43A5-826B-4C3537FCE8BE}" srcOrd="0" destOrd="0" parTransId="{E7C7FEC7-4F77-4272-9D49-1B8B3F0DF2C1}" sibTransId="{815BAE3F-4CF3-4EA1-83A5-7977C587118C}"/>
    <dgm:cxn modelId="{171280E2-0708-49CB-ABB1-5D69F446841C}" srcId="{2E093DC4-34B5-43A5-826B-4C3537FCE8BE}" destId="{993156C8-CE8F-4204-AD73-1855D0964BAA}" srcOrd="1" destOrd="0" parTransId="{BC0F65F9-126D-43F0-81E4-51F0796DD633}" sibTransId="{4633735D-1FE6-4F79-A69E-5CE1624D16A0}"/>
    <dgm:cxn modelId="{BEE8D696-BE63-4C1D-9D14-14B2DBFEB1EA}" srcId="{2E093DC4-34B5-43A5-826B-4C3537FCE8BE}" destId="{A0829AAD-BDDC-4D5E-A2C6-52A6CB7F79EA}" srcOrd="0" destOrd="0" parTransId="{55269ADD-2EAC-444D-848D-760D3FFC8997}" sibTransId="{D6707827-2F71-4EE1-9001-32EF43992BD2}"/>
    <dgm:cxn modelId="{8EB80DF7-738F-4103-83E3-A9A62096E56F}" type="presOf" srcId="{04E3115F-62F7-4ABD-9F6B-E4609A9B58B8}" destId="{BFA49418-ADEA-4B06-954C-06E8A7C5921F}" srcOrd="0" destOrd="0" presId="urn:microsoft.com/office/officeart/2005/8/layout/hierarchy4"/>
    <dgm:cxn modelId="{9D4962A9-3636-4D2D-A58A-EE9B90CD3C02}" type="presOf" srcId="{2E093DC4-34B5-43A5-826B-4C3537FCE8BE}" destId="{1E899B9A-4854-46B0-B24D-490F3703578F}" srcOrd="0" destOrd="0" presId="urn:microsoft.com/office/officeart/2005/8/layout/hierarchy4"/>
    <dgm:cxn modelId="{45E59DD6-D0FE-4A57-8BC4-CE3D064A3296}" type="presParOf" srcId="{BFA49418-ADEA-4B06-954C-06E8A7C5921F}" destId="{7E641362-24F9-482D-9F55-97F8E70A00B6}" srcOrd="0" destOrd="0" presId="urn:microsoft.com/office/officeart/2005/8/layout/hierarchy4"/>
    <dgm:cxn modelId="{483F6E8A-BAF8-4AFB-B123-99A039045A7C}" type="presParOf" srcId="{7E641362-24F9-482D-9F55-97F8E70A00B6}" destId="{1E899B9A-4854-46B0-B24D-490F3703578F}" srcOrd="0" destOrd="0" presId="urn:microsoft.com/office/officeart/2005/8/layout/hierarchy4"/>
    <dgm:cxn modelId="{F3E792B4-4BD4-48D9-AD0F-C7DD6170FE49}" type="presParOf" srcId="{7E641362-24F9-482D-9F55-97F8E70A00B6}" destId="{D252A792-6110-4059-BEE7-D798EF040595}" srcOrd="1" destOrd="0" presId="urn:microsoft.com/office/officeart/2005/8/layout/hierarchy4"/>
    <dgm:cxn modelId="{44786C3F-E7EE-4D07-9355-E2537A18EF9F}" type="presParOf" srcId="{7E641362-24F9-482D-9F55-97F8E70A00B6}" destId="{9EB224FE-6B88-494C-8042-F0B1E87626B6}" srcOrd="2" destOrd="0" presId="urn:microsoft.com/office/officeart/2005/8/layout/hierarchy4"/>
    <dgm:cxn modelId="{B2B54A70-39A3-4EBB-8A4E-3B0158C21773}" type="presParOf" srcId="{9EB224FE-6B88-494C-8042-F0B1E87626B6}" destId="{CE03A50F-2183-4339-BF4A-97ED53A6A3B2}" srcOrd="0" destOrd="0" presId="urn:microsoft.com/office/officeart/2005/8/layout/hierarchy4"/>
    <dgm:cxn modelId="{83B4CE71-8169-4FA3-B01A-F5AC50709CFD}" type="presParOf" srcId="{CE03A50F-2183-4339-BF4A-97ED53A6A3B2}" destId="{69329091-08FA-498F-A294-45B904ADA469}" srcOrd="0" destOrd="0" presId="urn:microsoft.com/office/officeart/2005/8/layout/hierarchy4"/>
    <dgm:cxn modelId="{98703AB3-F5F9-401F-B32F-C1B84B6CB61B}" type="presParOf" srcId="{CE03A50F-2183-4339-BF4A-97ED53A6A3B2}" destId="{CE43CE2D-7811-493A-99D7-E280CAAF62A6}" srcOrd="1" destOrd="0" presId="urn:microsoft.com/office/officeart/2005/8/layout/hierarchy4"/>
    <dgm:cxn modelId="{B6EA3177-624B-4A3C-AF2B-AEBBFC044C7E}" type="presParOf" srcId="{9EB224FE-6B88-494C-8042-F0B1E87626B6}" destId="{8B438CE6-D5A3-43DF-9550-3C6205212F0D}" srcOrd="1" destOrd="0" presId="urn:microsoft.com/office/officeart/2005/8/layout/hierarchy4"/>
    <dgm:cxn modelId="{AD076EC8-0A10-4B45-B362-C9A952917BEF}" type="presParOf" srcId="{9EB224FE-6B88-494C-8042-F0B1E87626B6}" destId="{2E6BDDD5-F10E-4C88-BC6B-E1E1AB316F9B}" srcOrd="2" destOrd="0" presId="urn:microsoft.com/office/officeart/2005/8/layout/hierarchy4"/>
    <dgm:cxn modelId="{3AED1E02-EFE6-4372-B3A1-4BDECFAEF94B}" type="presParOf" srcId="{2E6BDDD5-F10E-4C88-BC6B-E1E1AB316F9B}" destId="{00FC1A95-447A-44BD-A10E-2A3C75B2C785}" srcOrd="0" destOrd="0" presId="urn:microsoft.com/office/officeart/2005/8/layout/hierarchy4"/>
    <dgm:cxn modelId="{E918B5F9-EA3C-4313-9703-0D5AA9E5ED4A}" type="presParOf" srcId="{2E6BDDD5-F10E-4C88-BC6B-E1E1AB316F9B}" destId="{2B964EA4-43F6-4B4D-ABF6-69A37F83DFD1}" srcOrd="1" destOrd="0" presId="urn:microsoft.com/office/officeart/2005/8/layout/hierarchy4"/>
    <dgm:cxn modelId="{A83E7E89-2005-4511-A1F9-A44C3A181489}" type="presParOf" srcId="{9EB224FE-6B88-494C-8042-F0B1E87626B6}" destId="{E7999CFF-1015-41CA-8CD6-F1F8860A5F89}" srcOrd="3" destOrd="0" presId="urn:microsoft.com/office/officeart/2005/8/layout/hierarchy4"/>
    <dgm:cxn modelId="{0114585E-C258-4988-A15C-EB7CF7C3426B}" type="presParOf" srcId="{9EB224FE-6B88-494C-8042-F0B1E87626B6}" destId="{FF68A906-FBF4-4D64-B5E1-68A1C1CEE6FD}" srcOrd="4" destOrd="0" presId="urn:microsoft.com/office/officeart/2005/8/layout/hierarchy4"/>
    <dgm:cxn modelId="{0FB66BE1-1A00-48E9-9BD1-467E48B33CAA}" type="presParOf" srcId="{FF68A906-FBF4-4D64-B5E1-68A1C1CEE6FD}" destId="{C2CD442F-B9EC-45F3-80B0-F57AF15C7806}" srcOrd="0" destOrd="0" presId="urn:microsoft.com/office/officeart/2005/8/layout/hierarchy4"/>
    <dgm:cxn modelId="{DCCA061A-190F-47FB-943C-7DB250DAA04E}" type="presParOf" srcId="{FF68A906-FBF4-4D64-B5E1-68A1C1CEE6FD}" destId="{E55618B5-C24F-4971-9DD8-43F9986DFF3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FCEC5-4459-49B3-BB9F-FB9912D3858C}"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GB"/>
        </a:p>
      </dgm:t>
    </dgm:pt>
    <dgm:pt modelId="{69D3C184-7487-47AD-A360-CE587B554E23}">
      <dgm:prSet phldrT="[Text]"/>
      <dgm:spPr/>
      <dgm:t>
        <a:bodyPr/>
        <a:lstStyle/>
        <a:p>
          <a:r>
            <a:rPr lang="en-GB" dirty="0"/>
            <a:t>Access the Autism Central Website</a:t>
          </a:r>
        </a:p>
      </dgm:t>
    </dgm:pt>
    <dgm:pt modelId="{D711996D-C081-4F15-813C-D529D03B4943}" type="parTrans" cxnId="{AACD126C-EEE0-4429-B7F8-A890083AA8DE}">
      <dgm:prSet/>
      <dgm:spPr/>
      <dgm:t>
        <a:bodyPr/>
        <a:lstStyle/>
        <a:p>
          <a:endParaRPr lang="en-GB"/>
        </a:p>
      </dgm:t>
    </dgm:pt>
    <dgm:pt modelId="{8C518EF2-61FB-4838-8814-43DACD376313}" type="sibTrans" cxnId="{AACD126C-EEE0-4429-B7F8-A890083AA8DE}">
      <dgm:prSet/>
      <dgm:spPr/>
      <dgm:t>
        <a:bodyPr/>
        <a:lstStyle/>
        <a:p>
          <a:endParaRPr lang="en-GB"/>
        </a:p>
      </dgm:t>
    </dgm:pt>
    <dgm:pt modelId="{76AE0EE7-B615-4F25-A0F7-6CC0145D8D2E}">
      <dgm:prSet phldrT="[Text]"/>
      <dgm:spPr/>
      <dgm:t>
        <a:bodyPr/>
        <a:lstStyle/>
        <a:p>
          <a:r>
            <a:rPr lang="en-GB" dirty="0"/>
            <a:t>Select Find Help</a:t>
          </a:r>
        </a:p>
      </dgm:t>
    </dgm:pt>
    <dgm:pt modelId="{4CE34F8C-BF3B-4366-B6E2-8A9F2793B577}" type="parTrans" cxnId="{9F56026E-E9ED-41F7-B340-4A507950E28F}">
      <dgm:prSet/>
      <dgm:spPr/>
      <dgm:t>
        <a:bodyPr/>
        <a:lstStyle/>
        <a:p>
          <a:endParaRPr lang="en-GB"/>
        </a:p>
      </dgm:t>
    </dgm:pt>
    <dgm:pt modelId="{D4A4EBAC-7CBB-4A25-BBAD-A67B326EE4DB}" type="sibTrans" cxnId="{9F56026E-E9ED-41F7-B340-4A507950E28F}">
      <dgm:prSet/>
      <dgm:spPr/>
      <dgm:t>
        <a:bodyPr/>
        <a:lstStyle/>
        <a:p>
          <a:endParaRPr lang="en-GB"/>
        </a:p>
      </dgm:t>
    </dgm:pt>
    <dgm:pt modelId="{A57FABDD-235E-461C-B17D-5FD6812F7D6A}">
      <dgm:prSet phldrT="[Text]"/>
      <dgm:spPr/>
      <dgm:t>
        <a:bodyPr/>
        <a:lstStyle/>
        <a:p>
          <a:r>
            <a:rPr lang="en-GB" dirty="0"/>
            <a:t>Select East of England Hub</a:t>
          </a:r>
        </a:p>
      </dgm:t>
    </dgm:pt>
    <dgm:pt modelId="{C55706C9-BAF4-41A4-BED5-ECE7A45AB304}" type="parTrans" cxnId="{82FF282C-011A-48DA-8291-774E8CF27512}">
      <dgm:prSet/>
      <dgm:spPr/>
      <dgm:t>
        <a:bodyPr/>
        <a:lstStyle/>
        <a:p>
          <a:endParaRPr lang="en-GB"/>
        </a:p>
      </dgm:t>
    </dgm:pt>
    <dgm:pt modelId="{BDF836CB-0461-4F09-A384-FBFB088FB9B5}" type="sibTrans" cxnId="{82FF282C-011A-48DA-8291-774E8CF27512}">
      <dgm:prSet/>
      <dgm:spPr/>
      <dgm:t>
        <a:bodyPr/>
        <a:lstStyle/>
        <a:p>
          <a:endParaRPr lang="en-GB"/>
        </a:p>
      </dgm:t>
    </dgm:pt>
    <dgm:pt modelId="{11A76935-EBA6-4497-B1E0-F6D4218BBD9D}">
      <dgm:prSet phldrT="[Text]"/>
      <dgm:spPr/>
      <dgm:t>
        <a:bodyPr/>
        <a:lstStyle/>
        <a:p>
          <a:r>
            <a:rPr lang="en-GB" dirty="0"/>
            <a:t>Select chosen event and book a place</a:t>
          </a:r>
        </a:p>
      </dgm:t>
    </dgm:pt>
    <dgm:pt modelId="{AEFFD0D6-1C48-41EE-80C9-325331F771DC}" type="parTrans" cxnId="{76B1F2F0-103D-4C3A-9308-A84FB679D052}">
      <dgm:prSet/>
      <dgm:spPr/>
      <dgm:t>
        <a:bodyPr/>
        <a:lstStyle/>
        <a:p>
          <a:endParaRPr lang="en-GB"/>
        </a:p>
      </dgm:t>
    </dgm:pt>
    <dgm:pt modelId="{5575DFFE-A899-46AB-B4B3-A1EA90AA4621}" type="sibTrans" cxnId="{76B1F2F0-103D-4C3A-9308-A84FB679D052}">
      <dgm:prSet/>
      <dgm:spPr/>
      <dgm:t>
        <a:bodyPr/>
        <a:lstStyle/>
        <a:p>
          <a:endParaRPr lang="en-GB"/>
        </a:p>
      </dgm:t>
    </dgm:pt>
    <dgm:pt modelId="{AD229966-83D0-4A3F-B5FF-7C348AD672AB}" type="pres">
      <dgm:prSet presAssocID="{DC6FCEC5-4459-49B3-BB9F-FB9912D3858C}" presName="Name0" presStyleCnt="0">
        <dgm:presLayoutVars>
          <dgm:dir/>
          <dgm:resizeHandles val="exact"/>
        </dgm:presLayoutVars>
      </dgm:prSet>
      <dgm:spPr/>
      <dgm:t>
        <a:bodyPr/>
        <a:lstStyle/>
        <a:p>
          <a:endParaRPr lang="en-US"/>
        </a:p>
      </dgm:t>
    </dgm:pt>
    <dgm:pt modelId="{F2272486-857A-4B27-95E2-F54D1D427675}" type="pres">
      <dgm:prSet presAssocID="{69D3C184-7487-47AD-A360-CE587B554E23}" presName="node" presStyleLbl="node1" presStyleIdx="0" presStyleCnt="4">
        <dgm:presLayoutVars>
          <dgm:bulletEnabled val="1"/>
        </dgm:presLayoutVars>
      </dgm:prSet>
      <dgm:spPr/>
      <dgm:t>
        <a:bodyPr/>
        <a:lstStyle/>
        <a:p>
          <a:endParaRPr lang="en-US"/>
        </a:p>
      </dgm:t>
    </dgm:pt>
    <dgm:pt modelId="{A28CA44E-9981-421F-B957-F14AD80439C6}" type="pres">
      <dgm:prSet presAssocID="{8C518EF2-61FB-4838-8814-43DACD376313}" presName="sibTrans" presStyleLbl="sibTrans2D1" presStyleIdx="0" presStyleCnt="3"/>
      <dgm:spPr/>
      <dgm:t>
        <a:bodyPr/>
        <a:lstStyle/>
        <a:p>
          <a:endParaRPr lang="en-US"/>
        </a:p>
      </dgm:t>
    </dgm:pt>
    <dgm:pt modelId="{9789EAC5-EB5A-4492-8349-68AB374634B9}" type="pres">
      <dgm:prSet presAssocID="{8C518EF2-61FB-4838-8814-43DACD376313}" presName="connectorText" presStyleLbl="sibTrans2D1" presStyleIdx="0" presStyleCnt="3"/>
      <dgm:spPr/>
      <dgm:t>
        <a:bodyPr/>
        <a:lstStyle/>
        <a:p>
          <a:endParaRPr lang="en-US"/>
        </a:p>
      </dgm:t>
    </dgm:pt>
    <dgm:pt modelId="{EA6F0977-C865-48E6-89D1-5B729991B2F7}" type="pres">
      <dgm:prSet presAssocID="{76AE0EE7-B615-4F25-A0F7-6CC0145D8D2E}" presName="node" presStyleLbl="node1" presStyleIdx="1" presStyleCnt="4">
        <dgm:presLayoutVars>
          <dgm:bulletEnabled val="1"/>
        </dgm:presLayoutVars>
      </dgm:prSet>
      <dgm:spPr/>
      <dgm:t>
        <a:bodyPr/>
        <a:lstStyle/>
        <a:p>
          <a:endParaRPr lang="en-US"/>
        </a:p>
      </dgm:t>
    </dgm:pt>
    <dgm:pt modelId="{17D1C99F-B566-4CA9-BE3A-054648B0B9F7}" type="pres">
      <dgm:prSet presAssocID="{D4A4EBAC-7CBB-4A25-BBAD-A67B326EE4DB}" presName="sibTrans" presStyleLbl="sibTrans2D1" presStyleIdx="1" presStyleCnt="3"/>
      <dgm:spPr/>
      <dgm:t>
        <a:bodyPr/>
        <a:lstStyle/>
        <a:p>
          <a:endParaRPr lang="en-US"/>
        </a:p>
      </dgm:t>
    </dgm:pt>
    <dgm:pt modelId="{703B80D5-4D54-4059-82D2-5D1B992A4029}" type="pres">
      <dgm:prSet presAssocID="{D4A4EBAC-7CBB-4A25-BBAD-A67B326EE4DB}" presName="connectorText" presStyleLbl="sibTrans2D1" presStyleIdx="1" presStyleCnt="3"/>
      <dgm:spPr/>
      <dgm:t>
        <a:bodyPr/>
        <a:lstStyle/>
        <a:p>
          <a:endParaRPr lang="en-US"/>
        </a:p>
      </dgm:t>
    </dgm:pt>
    <dgm:pt modelId="{B3141681-582D-4EA2-9583-6E46575B124D}" type="pres">
      <dgm:prSet presAssocID="{A57FABDD-235E-461C-B17D-5FD6812F7D6A}" presName="node" presStyleLbl="node1" presStyleIdx="2" presStyleCnt="4">
        <dgm:presLayoutVars>
          <dgm:bulletEnabled val="1"/>
        </dgm:presLayoutVars>
      </dgm:prSet>
      <dgm:spPr/>
      <dgm:t>
        <a:bodyPr/>
        <a:lstStyle/>
        <a:p>
          <a:endParaRPr lang="en-US"/>
        </a:p>
      </dgm:t>
    </dgm:pt>
    <dgm:pt modelId="{2385887C-6A09-4BC4-A5A4-A3CCCC994F03}" type="pres">
      <dgm:prSet presAssocID="{BDF836CB-0461-4F09-A384-FBFB088FB9B5}" presName="sibTrans" presStyleLbl="sibTrans2D1" presStyleIdx="2" presStyleCnt="3"/>
      <dgm:spPr/>
      <dgm:t>
        <a:bodyPr/>
        <a:lstStyle/>
        <a:p>
          <a:endParaRPr lang="en-US"/>
        </a:p>
      </dgm:t>
    </dgm:pt>
    <dgm:pt modelId="{C5E3AFF2-03EB-4441-932B-05AC772D3F71}" type="pres">
      <dgm:prSet presAssocID="{BDF836CB-0461-4F09-A384-FBFB088FB9B5}" presName="connectorText" presStyleLbl="sibTrans2D1" presStyleIdx="2" presStyleCnt="3"/>
      <dgm:spPr/>
      <dgm:t>
        <a:bodyPr/>
        <a:lstStyle/>
        <a:p>
          <a:endParaRPr lang="en-US"/>
        </a:p>
      </dgm:t>
    </dgm:pt>
    <dgm:pt modelId="{6E295717-CD6C-404E-B49D-B96286CA95E3}" type="pres">
      <dgm:prSet presAssocID="{11A76935-EBA6-4497-B1E0-F6D4218BBD9D}" presName="node" presStyleLbl="node1" presStyleIdx="3" presStyleCnt="4">
        <dgm:presLayoutVars>
          <dgm:bulletEnabled val="1"/>
        </dgm:presLayoutVars>
      </dgm:prSet>
      <dgm:spPr/>
      <dgm:t>
        <a:bodyPr/>
        <a:lstStyle/>
        <a:p>
          <a:endParaRPr lang="en-US"/>
        </a:p>
      </dgm:t>
    </dgm:pt>
  </dgm:ptLst>
  <dgm:cxnLst>
    <dgm:cxn modelId="{1DD979D0-D9CC-4FE3-95B2-5B3AE1BA0E8D}" type="presOf" srcId="{BDF836CB-0461-4F09-A384-FBFB088FB9B5}" destId="{C5E3AFF2-03EB-4441-932B-05AC772D3F71}" srcOrd="1" destOrd="0" presId="urn:microsoft.com/office/officeart/2005/8/layout/process1"/>
    <dgm:cxn modelId="{DB86B16F-EB1F-4E20-8886-E0CC86AD7B81}" type="presOf" srcId="{8C518EF2-61FB-4838-8814-43DACD376313}" destId="{A28CA44E-9981-421F-B957-F14AD80439C6}" srcOrd="0" destOrd="0" presId="urn:microsoft.com/office/officeart/2005/8/layout/process1"/>
    <dgm:cxn modelId="{AACD126C-EEE0-4429-B7F8-A890083AA8DE}" srcId="{DC6FCEC5-4459-49B3-BB9F-FB9912D3858C}" destId="{69D3C184-7487-47AD-A360-CE587B554E23}" srcOrd="0" destOrd="0" parTransId="{D711996D-C081-4F15-813C-D529D03B4943}" sibTransId="{8C518EF2-61FB-4838-8814-43DACD376313}"/>
    <dgm:cxn modelId="{49B28236-374B-4F56-A97A-812D3F1FC1F4}" type="presOf" srcId="{BDF836CB-0461-4F09-A384-FBFB088FB9B5}" destId="{2385887C-6A09-4BC4-A5A4-A3CCCC994F03}" srcOrd="0" destOrd="0" presId="urn:microsoft.com/office/officeart/2005/8/layout/process1"/>
    <dgm:cxn modelId="{9057DA84-7937-4A1F-8094-E4C7346CFA2F}" type="presOf" srcId="{D4A4EBAC-7CBB-4A25-BBAD-A67B326EE4DB}" destId="{17D1C99F-B566-4CA9-BE3A-054648B0B9F7}" srcOrd="0" destOrd="0" presId="urn:microsoft.com/office/officeart/2005/8/layout/process1"/>
    <dgm:cxn modelId="{94ED4D0E-CBEF-4836-9E51-8EDA344ED252}" type="presOf" srcId="{76AE0EE7-B615-4F25-A0F7-6CC0145D8D2E}" destId="{EA6F0977-C865-48E6-89D1-5B729991B2F7}" srcOrd="0" destOrd="0" presId="urn:microsoft.com/office/officeart/2005/8/layout/process1"/>
    <dgm:cxn modelId="{4097E3F4-92B5-4902-BCD7-47441111DF14}" type="presOf" srcId="{DC6FCEC5-4459-49B3-BB9F-FB9912D3858C}" destId="{AD229966-83D0-4A3F-B5FF-7C348AD672AB}" srcOrd="0" destOrd="0" presId="urn:microsoft.com/office/officeart/2005/8/layout/process1"/>
    <dgm:cxn modelId="{EE597D8A-A1CF-4768-AA9A-2D2AA34082C3}" type="presOf" srcId="{A57FABDD-235E-461C-B17D-5FD6812F7D6A}" destId="{B3141681-582D-4EA2-9583-6E46575B124D}" srcOrd="0" destOrd="0" presId="urn:microsoft.com/office/officeart/2005/8/layout/process1"/>
    <dgm:cxn modelId="{D019FCC6-CD21-46A2-A02C-1D1CCC8D6D21}" type="presOf" srcId="{8C518EF2-61FB-4838-8814-43DACD376313}" destId="{9789EAC5-EB5A-4492-8349-68AB374634B9}" srcOrd="1" destOrd="0" presId="urn:microsoft.com/office/officeart/2005/8/layout/process1"/>
    <dgm:cxn modelId="{82B27CAD-C541-4F8B-8EB5-43E15801B9B5}" type="presOf" srcId="{69D3C184-7487-47AD-A360-CE587B554E23}" destId="{F2272486-857A-4B27-95E2-F54D1D427675}" srcOrd="0" destOrd="0" presId="urn:microsoft.com/office/officeart/2005/8/layout/process1"/>
    <dgm:cxn modelId="{D4F72ADB-AA16-44A9-85B6-8D6A1B1F0976}" type="presOf" srcId="{11A76935-EBA6-4497-B1E0-F6D4218BBD9D}" destId="{6E295717-CD6C-404E-B49D-B96286CA95E3}" srcOrd="0" destOrd="0" presId="urn:microsoft.com/office/officeart/2005/8/layout/process1"/>
    <dgm:cxn modelId="{82FF282C-011A-48DA-8291-774E8CF27512}" srcId="{DC6FCEC5-4459-49B3-BB9F-FB9912D3858C}" destId="{A57FABDD-235E-461C-B17D-5FD6812F7D6A}" srcOrd="2" destOrd="0" parTransId="{C55706C9-BAF4-41A4-BED5-ECE7A45AB304}" sibTransId="{BDF836CB-0461-4F09-A384-FBFB088FB9B5}"/>
    <dgm:cxn modelId="{4076AF77-CA1A-4142-8919-0A61D3A40CD8}" type="presOf" srcId="{D4A4EBAC-7CBB-4A25-BBAD-A67B326EE4DB}" destId="{703B80D5-4D54-4059-82D2-5D1B992A4029}" srcOrd="1" destOrd="0" presId="urn:microsoft.com/office/officeart/2005/8/layout/process1"/>
    <dgm:cxn modelId="{76B1F2F0-103D-4C3A-9308-A84FB679D052}" srcId="{DC6FCEC5-4459-49B3-BB9F-FB9912D3858C}" destId="{11A76935-EBA6-4497-B1E0-F6D4218BBD9D}" srcOrd="3" destOrd="0" parTransId="{AEFFD0D6-1C48-41EE-80C9-325331F771DC}" sibTransId="{5575DFFE-A899-46AB-B4B3-A1EA90AA4621}"/>
    <dgm:cxn modelId="{9F56026E-E9ED-41F7-B340-4A507950E28F}" srcId="{DC6FCEC5-4459-49B3-BB9F-FB9912D3858C}" destId="{76AE0EE7-B615-4F25-A0F7-6CC0145D8D2E}" srcOrd="1" destOrd="0" parTransId="{4CE34F8C-BF3B-4366-B6E2-8A9F2793B577}" sibTransId="{D4A4EBAC-7CBB-4A25-BBAD-A67B326EE4DB}"/>
    <dgm:cxn modelId="{8325A669-9840-4D2F-8C5B-530092C2B048}" type="presParOf" srcId="{AD229966-83D0-4A3F-B5FF-7C348AD672AB}" destId="{F2272486-857A-4B27-95E2-F54D1D427675}" srcOrd="0" destOrd="0" presId="urn:microsoft.com/office/officeart/2005/8/layout/process1"/>
    <dgm:cxn modelId="{EF7BCE05-E9DF-4F81-8D40-BEC9436AAEAD}" type="presParOf" srcId="{AD229966-83D0-4A3F-B5FF-7C348AD672AB}" destId="{A28CA44E-9981-421F-B957-F14AD80439C6}" srcOrd="1" destOrd="0" presId="urn:microsoft.com/office/officeart/2005/8/layout/process1"/>
    <dgm:cxn modelId="{245137D5-50A7-4767-A9C8-2169B23AE0CF}" type="presParOf" srcId="{A28CA44E-9981-421F-B957-F14AD80439C6}" destId="{9789EAC5-EB5A-4492-8349-68AB374634B9}" srcOrd="0" destOrd="0" presId="urn:microsoft.com/office/officeart/2005/8/layout/process1"/>
    <dgm:cxn modelId="{C23974B1-C204-4C0D-92FF-58C4089D1509}" type="presParOf" srcId="{AD229966-83D0-4A3F-B5FF-7C348AD672AB}" destId="{EA6F0977-C865-48E6-89D1-5B729991B2F7}" srcOrd="2" destOrd="0" presId="urn:microsoft.com/office/officeart/2005/8/layout/process1"/>
    <dgm:cxn modelId="{2285632F-9B7C-4E00-83B2-EB5958FDB4D4}" type="presParOf" srcId="{AD229966-83D0-4A3F-B5FF-7C348AD672AB}" destId="{17D1C99F-B566-4CA9-BE3A-054648B0B9F7}" srcOrd="3" destOrd="0" presId="urn:microsoft.com/office/officeart/2005/8/layout/process1"/>
    <dgm:cxn modelId="{C233AB05-AFC0-4A26-8214-550CB144D8FA}" type="presParOf" srcId="{17D1C99F-B566-4CA9-BE3A-054648B0B9F7}" destId="{703B80D5-4D54-4059-82D2-5D1B992A4029}" srcOrd="0" destOrd="0" presId="urn:microsoft.com/office/officeart/2005/8/layout/process1"/>
    <dgm:cxn modelId="{C0734344-111F-4F32-BBB8-B291A3E25275}" type="presParOf" srcId="{AD229966-83D0-4A3F-B5FF-7C348AD672AB}" destId="{B3141681-582D-4EA2-9583-6E46575B124D}" srcOrd="4" destOrd="0" presId="urn:microsoft.com/office/officeart/2005/8/layout/process1"/>
    <dgm:cxn modelId="{A6870D3C-6E1A-4DD4-A405-65D99E94B1F1}" type="presParOf" srcId="{AD229966-83D0-4A3F-B5FF-7C348AD672AB}" destId="{2385887C-6A09-4BC4-A5A4-A3CCCC994F03}" srcOrd="5" destOrd="0" presId="urn:microsoft.com/office/officeart/2005/8/layout/process1"/>
    <dgm:cxn modelId="{F2CB7EB4-A940-4E72-A98C-5A3D585B94D7}" type="presParOf" srcId="{2385887C-6A09-4BC4-A5A4-A3CCCC994F03}" destId="{C5E3AFF2-03EB-4441-932B-05AC772D3F71}" srcOrd="0" destOrd="0" presId="urn:microsoft.com/office/officeart/2005/8/layout/process1"/>
    <dgm:cxn modelId="{D919991A-E688-4BEB-8E68-4BCF1A5604AA}" type="presParOf" srcId="{AD229966-83D0-4A3F-B5FF-7C348AD672AB}" destId="{6E295717-CD6C-404E-B49D-B96286CA95E3}"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9B9A-4854-46B0-B24D-490F3703578F}">
      <dsp:nvSpPr>
        <dsp:cNvPr id="0" name=""/>
        <dsp:cNvSpPr/>
      </dsp:nvSpPr>
      <dsp:spPr>
        <a:xfrm>
          <a:off x="3423" y="922"/>
          <a:ext cx="9518153" cy="1856151"/>
        </a:xfrm>
        <a:prstGeom prst="roundRect">
          <a:avLst>
            <a:gd name="adj" fmla="val 10000"/>
          </a:avLst>
        </a:prstGeom>
        <a:no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solidFill>
                <a:prstClr val="black">
                  <a:hueOff val="0"/>
                  <a:satOff val="0"/>
                  <a:lumOff val="0"/>
                  <a:alphaOff val="0"/>
                </a:prstClr>
              </a:solidFill>
              <a:latin typeface="+mn-lt"/>
              <a:ea typeface="+mn-ea"/>
              <a:cs typeface="+mn-cs"/>
            </a:rPr>
            <a:t>Values, vision and culture of inclusion across the school</a:t>
          </a:r>
        </a:p>
      </dsp:txBody>
      <dsp:txXfrm>
        <a:off x="57788" y="55287"/>
        <a:ext cx="9409423" cy="1747421"/>
      </dsp:txXfrm>
    </dsp:sp>
    <dsp:sp modelId="{69329091-08FA-498F-A294-45B904ADA469}">
      <dsp:nvSpPr>
        <dsp:cNvPr id="0" name=""/>
        <dsp:cNvSpPr/>
      </dsp:nvSpPr>
      <dsp:spPr>
        <a:xfrm>
          <a:off x="3423" y="2106844"/>
          <a:ext cx="3004467" cy="1856151"/>
        </a:xfrm>
        <a:prstGeom prst="roundRect">
          <a:avLst>
            <a:gd name="adj" fmla="val 10000"/>
          </a:avLst>
        </a:prstGeom>
        <a:no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100000"/>
            </a:lnSpc>
            <a:spcBef>
              <a:spcPct val="0"/>
            </a:spcBef>
            <a:spcAft>
              <a:spcPts val="0"/>
            </a:spcAft>
          </a:pPr>
          <a:r>
            <a:rPr lang="en-GB" sz="2000" b="1" u="sng" kern="1200">
              <a:latin typeface="+mn-lt"/>
            </a:rPr>
            <a:t>Pillar 1</a:t>
          </a:r>
        </a:p>
        <a:p>
          <a:pPr lvl="0" algn="ctr" defTabSz="889000">
            <a:lnSpc>
              <a:spcPct val="100000"/>
            </a:lnSpc>
            <a:spcBef>
              <a:spcPct val="0"/>
            </a:spcBef>
            <a:spcAft>
              <a:spcPts val="0"/>
            </a:spcAft>
          </a:pPr>
          <a:endParaRPr lang="en-GB" sz="2000" b="1" kern="1200">
            <a:latin typeface="+mn-lt"/>
          </a:endParaRPr>
        </a:p>
        <a:p>
          <a:pPr lvl="0" algn="ctr" defTabSz="889000">
            <a:lnSpc>
              <a:spcPct val="100000"/>
            </a:lnSpc>
            <a:spcBef>
              <a:spcPct val="0"/>
            </a:spcBef>
            <a:spcAft>
              <a:spcPts val="0"/>
            </a:spcAft>
          </a:pPr>
          <a:r>
            <a:rPr lang="en-GB" sz="2000" b="1" kern="1200">
              <a:latin typeface="+mn-lt"/>
            </a:rPr>
            <a:t>Positive, mutually respectful relationships, and wellbeing</a:t>
          </a:r>
        </a:p>
      </dsp:txBody>
      <dsp:txXfrm>
        <a:off x="57788" y="2161209"/>
        <a:ext cx="2895737" cy="1747421"/>
      </dsp:txXfrm>
    </dsp:sp>
    <dsp:sp modelId="{00FC1A95-447A-44BD-A10E-2A3C75B2C785}">
      <dsp:nvSpPr>
        <dsp:cNvPr id="0" name=""/>
        <dsp:cNvSpPr/>
      </dsp:nvSpPr>
      <dsp:spPr>
        <a:xfrm>
          <a:off x="3260266" y="2106844"/>
          <a:ext cx="3004467" cy="1856151"/>
        </a:xfrm>
        <a:prstGeom prst="roundRect">
          <a:avLst>
            <a:gd name="adj" fmla="val 10000"/>
          </a:avLst>
        </a:prstGeom>
        <a:no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ts val="0"/>
            </a:spcAft>
          </a:pPr>
          <a:r>
            <a:rPr lang="en-GB" sz="2000" b="1" u="sng" kern="1200">
              <a:solidFill>
                <a:prstClr val="black">
                  <a:hueOff val="0"/>
                  <a:satOff val="0"/>
                  <a:lumOff val="0"/>
                  <a:alphaOff val="0"/>
                </a:prstClr>
              </a:solidFill>
              <a:latin typeface="+mn-lt"/>
              <a:ea typeface="+mn-ea"/>
              <a:cs typeface="+mn-cs"/>
            </a:rPr>
            <a:t>Pillar 2</a:t>
          </a:r>
        </a:p>
        <a:p>
          <a:pPr lvl="0" algn="ctr" defTabSz="889000">
            <a:lnSpc>
              <a:spcPct val="90000"/>
            </a:lnSpc>
            <a:spcBef>
              <a:spcPct val="0"/>
            </a:spcBef>
            <a:spcAft>
              <a:spcPts val="0"/>
            </a:spcAft>
          </a:pPr>
          <a:endParaRPr lang="en-GB" sz="2000" b="1" kern="1200">
            <a:solidFill>
              <a:prstClr val="black">
                <a:hueOff val="0"/>
                <a:satOff val="0"/>
                <a:lumOff val="0"/>
                <a:alphaOff val="0"/>
              </a:prstClr>
            </a:solidFill>
            <a:latin typeface="+mn-lt"/>
            <a:ea typeface="+mn-ea"/>
            <a:cs typeface="+mn-cs"/>
          </a:endParaRPr>
        </a:p>
        <a:p>
          <a:pPr lvl="0" algn="ctr" defTabSz="889000">
            <a:lnSpc>
              <a:spcPct val="90000"/>
            </a:lnSpc>
            <a:spcBef>
              <a:spcPct val="0"/>
            </a:spcBef>
            <a:spcAft>
              <a:spcPts val="0"/>
            </a:spcAft>
          </a:pPr>
          <a:endParaRPr lang="en-GB" sz="2000" b="1" kern="1200">
            <a:solidFill>
              <a:prstClr val="black">
                <a:hueOff val="0"/>
                <a:satOff val="0"/>
                <a:lumOff val="0"/>
                <a:alphaOff val="0"/>
              </a:prstClr>
            </a:solidFill>
            <a:latin typeface="+mn-lt"/>
            <a:ea typeface="+mn-ea"/>
            <a:cs typeface="+mn-cs"/>
          </a:endParaRPr>
        </a:p>
        <a:p>
          <a:pPr lvl="0" algn="ctr" defTabSz="889000">
            <a:lnSpc>
              <a:spcPct val="90000"/>
            </a:lnSpc>
            <a:spcBef>
              <a:spcPct val="0"/>
            </a:spcBef>
            <a:spcAft>
              <a:spcPts val="0"/>
            </a:spcAft>
          </a:pPr>
          <a:r>
            <a:rPr lang="en-GB" sz="2000" b="1" kern="1200">
              <a:solidFill>
                <a:prstClr val="black">
                  <a:hueOff val="0"/>
                  <a:satOff val="0"/>
                  <a:lumOff val="0"/>
                  <a:alphaOff val="0"/>
                </a:prstClr>
              </a:solidFill>
              <a:latin typeface="+mn-lt"/>
              <a:ea typeface="+mn-ea"/>
              <a:cs typeface="+mn-cs"/>
            </a:rPr>
            <a:t>Attending and participating</a:t>
          </a:r>
        </a:p>
      </dsp:txBody>
      <dsp:txXfrm>
        <a:off x="3314631" y="2161209"/>
        <a:ext cx="2895737" cy="1747421"/>
      </dsp:txXfrm>
    </dsp:sp>
    <dsp:sp modelId="{C2CD442F-B9EC-45F3-80B0-F57AF15C7806}">
      <dsp:nvSpPr>
        <dsp:cNvPr id="0" name=""/>
        <dsp:cNvSpPr/>
      </dsp:nvSpPr>
      <dsp:spPr>
        <a:xfrm>
          <a:off x="6517109" y="2106844"/>
          <a:ext cx="3004467" cy="1856151"/>
        </a:xfrm>
        <a:prstGeom prst="roundRect">
          <a:avLst>
            <a:gd name="adj" fmla="val 10000"/>
          </a:avLst>
        </a:prstGeom>
        <a:no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algn="ctr" defTabSz="711200">
            <a:lnSpc>
              <a:spcPct val="90000"/>
            </a:lnSpc>
            <a:spcBef>
              <a:spcPct val="0"/>
            </a:spcBef>
            <a:spcAft>
              <a:spcPts val="0"/>
            </a:spcAft>
            <a:buNone/>
          </a:pPr>
          <a:r>
            <a:rPr lang="en-GB" sz="2000" b="1" u="sng" kern="1200">
              <a:solidFill>
                <a:prstClr val="black">
                  <a:hueOff val="0"/>
                  <a:satOff val="0"/>
                  <a:lumOff val="0"/>
                  <a:alphaOff val="0"/>
                </a:prstClr>
              </a:solidFill>
              <a:latin typeface="+mn-lt"/>
              <a:ea typeface="+mn-ea"/>
              <a:cs typeface="+mn-cs"/>
            </a:rPr>
            <a:t>Pillar 3</a:t>
          </a:r>
        </a:p>
        <a:p>
          <a:pPr marL="0" lvl="0" algn="ctr" defTabSz="711200">
            <a:lnSpc>
              <a:spcPct val="90000"/>
            </a:lnSpc>
            <a:spcBef>
              <a:spcPct val="0"/>
            </a:spcBef>
            <a:spcAft>
              <a:spcPts val="0"/>
            </a:spcAft>
            <a:buNone/>
          </a:pPr>
          <a:endParaRPr lang="en-GB" sz="2000" b="1" kern="1200">
            <a:solidFill>
              <a:prstClr val="black">
                <a:hueOff val="0"/>
                <a:satOff val="0"/>
                <a:lumOff val="0"/>
                <a:alphaOff val="0"/>
              </a:prstClr>
            </a:solidFill>
            <a:latin typeface="+mn-lt"/>
            <a:ea typeface="+mn-ea"/>
            <a:cs typeface="+mn-cs"/>
          </a:endParaRPr>
        </a:p>
        <a:p>
          <a:pPr marL="0" lvl="0" algn="ctr" defTabSz="711200">
            <a:lnSpc>
              <a:spcPct val="90000"/>
            </a:lnSpc>
            <a:spcBef>
              <a:spcPct val="0"/>
            </a:spcBef>
            <a:spcAft>
              <a:spcPts val="0"/>
            </a:spcAft>
            <a:buNone/>
          </a:pPr>
          <a:endParaRPr lang="en-GB" sz="2000" b="1" kern="1200">
            <a:solidFill>
              <a:prstClr val="black">
                <a:hueOff val="0"/>
                <a:satOff val="0"/>
                <a:lumOff val="0"/>
                <a:alphaOff val="0"/>
              </a:prstClr>
            </a:solidFill>
            <a:latin typeface="+mn-lt"/>
            <a:ea typeface="+mn-ea"/>
            <a:cs typeface="+mn-cs"/>
          </a:endParaRPr>
        </a:p>
        <a:p>
          <a:pPr marL="0" lvl="0" algn="ctr" defTabSz="711200">
            <a:lnSpc>
              <a:spcPct val="90000"/>
            </a:lnSpc>
            <a:spcBef>
              <a:spcPct val="0"/>
            </a:spcBef>
            <a:spcAft>
              <a:spcPts val="0"/>
            </a:spcAft>
            <a:buNone/>
          </a:pPr>
          <a:r>
            <a:rPr lang="en-GB" sz="2000" b="1" kern="1200">
              <a:solidFill>
                <a:prstClr val="black">
                  <a:hueOff val="0"/>
                  <a:satOff val="0"/>
                  <a:lumOff val="0"/>
                  <a:alphaOff val="0"/>
                </a:prstClr>
              </a:solidFill>
              <a:latin typeface="+mn-lt"/>
              <a:ea typeface="+mn-ea"/>
              <a:cs typeface="+mn-cs"/>
            </a:rPr>
            <a:t>Achieving and moving-on</a:t>
          </a:r>
        </a:p>
      </dsp:txBody>
      <dsp:txXfrm>
        <a:off x="6571474" y="2161209"/>
        <a:ext cx="2895737" cy="1747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72486-857A-4B27-95E2-F54D1D427675}">
      <dsp:nvSpPr>
        <dsp:cNvPr id="0" name=""/>
        <dsp:cNvSpPr/>
      </dsp:nvSpPr>
      <dsp:spPr>
        <a:xfrm>
          <a:off x="5029" y="461823"/>
          <a:ext cx="2199174" cy="13195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Access the Autism Central Website</a:t>
          </a:r>
        </a:p>
      </dsp:txBody>
      <dsp:txXfrm>
        <a:off x="43676" y="500470"/>
        <a:ext cx="2121880" cy="1242210"/>
      </dsp:txXfrm>
    </dsp:sp>
    <dsp:sp modelId="{A28CA44E-9981-421F-B957-F14AD80439C6}">
      <dsp:nvSpPr>
        <dsp:cNvPr id="0" name=""/>
        <dsp:cNvSpPr/>
      </dsp:nvSpPr>
      <dsp:spPr>
        <a:xfrm>
          <a:off x="2424121" y="848878"/>
          <a:ext cx="466224" cy="5453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2424121" y="957957"/>
        <a:ext cx="326357" cy="327237"/>
      </dsp:txXfrm>
    </dsp:sp>
    <dsp:sp modelId="{EA6F0977-C865-48E6-89D1-5B729991B2F7}">
      <dsp:nvSpPr>
        <dsp:cNvPr id="0" name=""/>
        <dsp:cNvSpPr/>
      </dsp:nvSpPr>
      <dsp:spPr>
        <a:xfrm>
          <a:off x="3083873" y="461823"/>
          <a:ext cx="2199174" cy="13195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Select Find Help</a:t>
          </a:r>
        </a:p>
      </dsp:txBody>
      <dsp:txXfrm>
        <a:off x="3122520" y="500470"/>
        <a:ext cx="2121880" cy="1242210"/>
      </dsp:txXfrm>
    </dsp:sp>
    <dsp:sp modelId="{17D1C99F-B566-4CA9-BE3A-054648B0B9F7}">
      <dsp:nvSpPr>
        <dsp:cNvPr id="0" name=""/>
        <dsp:cNvSpPr/>
      </dsp:nvSpPr>
      <dsp:spPr>
        <a:xfrm>
          <a:off x="5502965" y="848878"/>
          <a:ext cx="466224" cy="5453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502965" y="957957"/>
        <a:ext cx="326357" cy="327237"/>
      </dsp:txXfrm>
    </dsp:sp>
    <dsp:sp modelId="{B3141681-582D-4EA2-9583-6E46575B124D}">
      <dsp:nvSpPr>
        <dsp:cNvPr id="0" name=""/>
        <dsp:cNvSpPr/>
      </dsp:nvSpPr>
      <dsp:spPr>
        <a:xfrm>
          <a:off x="6162717" y="461823"/>
          <a:ext cx="2199174" cy="13195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Select East of England Hub</a:t>
          </a:r>
        </a:p>
      </dsp:txBody>
      <dsp:txXfrm>
        <a:off x="6201364" y="500470"/>
        <a:ext cx="2121880" cy="1242210"/>
      </dsp:txXfrm>
    </dsp:sp>
    <dsp:sp modelId="{2385887C-6A09-4BC4-A5A4-A3CCCC994F03}">
      <dsp:nvSpPr>
        <dsp:cNvPr id="0" name=""/>
        <dsp:cNvSpPr/>
      </dsp:nvSpPr>
      <dsp:spPr>
        <a:xfrm>
          <a:off x="8581809" y="848878"/>
          <a:ext cx="466224" cy="5453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8581809" y="957957"/>
        <a:ext cx="326357" cy="327237"/>
      </dsp:txXfrm>
    </dsp:sp>
    <dsp:sp modelId="{6E295717-CD6C-404E-B49D-B96286CA95E3}">
      <dsp:nvSpPr>
        <dsp:cNvPr id="0" name=""/>
        <dsp:cNvSpPr/>
      </dsp:nvSpPr>
      <dsp:spPr>
        <a:xfrm>
          <a:off x="9241561" y="461823"/>
          <a:ext cx="2199174" cy="13195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Select chosen event and book a place</a:t>
          </a:r>
        </a:p>
      </dsp:txBody>
      <dsp:txXfrm>
        <a:off x="9280208" y="500470"/>
        <a:ext cx="2121880" cy="12422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14AB1-C81E-44CA-BF4A-CB12CF88D4BB}"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B9683-8036-4A03-BDEC-14B3B59A0E06}" type="slidenum">
              <a:rPr lang="en-GB" smtClean="0"/>
              <a:t>‹#›</a:t>
            </a:fld>
            <a:endParaRPr lang="en-GB"/>
          </a:p>
        </p:txBody>
      </p:sp>
    </p:spTree>
    <p:extLst>
      <p:ext uri="{BB962C8B-B14F-4D97-AF65-F5344CB8AC3E}">
        <p14:creationId xmlns:p14="http://schemas.microsoft.com/office/powerpoint/2010/main" val="215557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2.safelinks.protection.outlook.com/?url=https%3A%2F%2Fforms.office.com%2Fe%2FavDvnjRE4S&amp;data=05%7C01%7CNicola.Woolf%40essex.gov.uk%7Ccbeb31d6125a42ee8e1f08dbc4168cf3%7Ca8b4324f155c4215a0f17ed8cc9a992f%7C0%7C0%7C638319373355686610%7CUnknown%7CTWFpbGZsb3d8eyJWIjoiMC4wLjAwMDAiLCJQIjoiV2luMzIiLCJBTiI6Ik1haWwiLCJXVCI6Mn0%3D%7C3000%7C%7C%7C&amp;sdata=pT4q%2BMOAHPY8%2BULfWiRQOGnHGxqNyGmp3yAYmLa7Yow%3D&amp;reserved=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a:t>
            </a:fld>
            <a:endParaRPr lang="en-US" dirty="0"/>
          </a:p>
        </p:txBody>
      </p:sp>
    </p:spTree>
    <p:extLst>
      <p:ext uri="{BB962C8B-B14F-4D97-AF65-F5344CB8AC3E}">
        <p14:creationId xmlns:p14="http://schemas.microsoft.com/office/powerpoint/2010/main" val="241122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Catherine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B23A8-8B3D-4AF4-8815-EC917772BD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20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catherine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B23A8-8B3D-4AF4-8815-EC917772BD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34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4A69B-D0CB-44CB-9940-79EA46FE7C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167115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57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00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 highest % increase</a:t>
            </a:r>
            <a:br>
              <a:rPr lang="en-GB"/>
            </a:br>
            <a:r>
              <a:rPr lang="en-GB"/>
              <a:t>South highest number increase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43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42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04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Numbers for Other LA special schools have kept fairly consistent over the last few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154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20% increase </a:t>
            </a:r>
            <a:r>
              <a:rPr lang="en-GB"/>
              <a:t>in number of children placed over the last 5 years across </a:t>
            </a:r>
            <a:r>
              <a:rPr lang="en-GB" b="1"/>
              <a:t>all specialist provision in Essex, OLA and Independent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3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B4A69B-D0CB-44CB-9940-79EA46FE7C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09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142% increase since 15/16</a:t>
            </a:r>
          </a:p>
          <a:p>
            <a:r>
              <a:rPr lang="en-GB"/>
              <a:t>67% higher than 18/19</a:t>
            </a:r>
          </a:p>
          <a:p>
            <a:pPr defTabSz="946313">
              <a:defRPr/>
            </a:pPr>
            <a:endParaRPr lang="en-GB"/>
          </a:p>
          <a:p>
            <a:pPr defTabSz="946313">
              <a:defRPr/>
            </a:pPr>
            <a:r>
              <a:rPr lang="en-GB"/>
              <a:t>20/21 – 22/23 = 42% increase in requests. </a:t>
            </a:r>
          </a:p>
          <a:p>
            <a:endParaRPr lang="en-GB"/>
          </a:p>
          <a:p>
            <a:r>
              <a:rPr lang="en-GB"/>
              <a:t>20/21 – 21/22 = 15% increase</a:t>
            </a:r>
          </a:p>
          <a:p>
            <a:r>
              <a:rPr lang="en-GB"/>
              <a:t>21/22 – 22/23 = 23% increase. </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CA174-8CEA-40B0-A8EE-99FF56AFBF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46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TOTAL Countywide academic year = 3611 </a:t>
            </a:r>
          </a:p>
          <a:p>
            <a:r>
              <a:rPr lang="en-GB"/>
              <a:t>Average a month countywide = 328</a:t>
            </a:r>
          </a:p>
          <a:p>
            <a:r>
              <a:rPr lang="en-GB"/>
              <a:t>Average a month for highest quadrant = 94</a:t>
            </a:r>
          </a:p>
          <a:p>
            <a:r>
              <a:rPr lang="en-GB"/>
              <a:t>Requests always reduce in school holidays as majority of requests are from schools and settings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CA174-8CEA-40B0-A8EE-99FF56AFBF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93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371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9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FCB68-F6C5-4B44-94C1-AF3AE86F19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133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5AF4-C884-445F-AD09-A71AFA451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741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Calibri" panose="020F0502020204030204" pitchFamily="34" charset="0"/>
                <a:cs typeface="Calibri" panose="020F0502020204030204" pitchFamily="34" charset="0"/>
              </a:rPr>
              <a:t>Procured training- </a:t>
            </a:r>
            <a:r>
              <a:rPr lang="en-GB" sz="1200" dirty="0">
                <a:latin typeface="Calibri" panose="020F0502020204030204" pitchFamily="34" charset="0"/>
                <a:cs typeface="Calibri" panose="020F0502020204030204" pitchFamily="34" charset="0"/>
              </a:rPr>
              <a:t>attention autism was well attended. PECS has been pushed to Spring due to not enough numbers- available through training booking as normal</a:t>
            </a:r>
          </a:p>
          <a:p>
            <a:endParaRPr lang="en-GB" sz="1200" b="1"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Autism, anxiety and transition package- </a:t>
            </a:r>
            <a:r>
              <a:rPr lang="en-GB" sz="1200" dirty="0">
                <a:latin typeface="Calibri" panose="020F0502020204030204" pitchFamily="34" charset="0"/>
                <a:cs typeface="Calibri" panose="020F0502020204030204" pitchFamily="34" charset="0"/>
              </a:rPr>
              <a:t>have applied for some funding to work with secondary schools and their feeder primary schools to support a detailed and clear transition. Will be looking for pilot schools to trial and new package</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075065-49EE-4B36-AFF9-D676C00A00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315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cs typeface="Calibri" panose="020F0502020204030204" pitchFamily="34" charset="0"/>
              </a:rPr>
              <a:t>Autism portal - </a:t>
            </a:r>
            <a:r>
              <a:rPr lang="en-GB" sz="1200" dirty="0">
                <a:latin typeface="Calibri" panose="020F0502020204030204" pitchFamily="34" charset="0"/>
                <a:cs typeface="Calibri" panose="020F0502020204030204" pitchFamily="34" charset="0"/>
              </a:rPr>
              <a:t>Available now on Essex Infolink – information to support OA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cs typeface="Calibri" panose="020F0502020204030204" pitchFamily="34" charset="0"/>
              </a:rPr>
              <a:t>Bitesize Training- </a:t>
            </a:r>
            <a:r>
              <a:rPr lang="en-GB" sz="1200" b="0" dirty="0">
                <a:latin typeface="Calibri" panose="020F0502020204030204" pitchFamily="34" charset="0"/>
                <a:cs typeface="Calibri" panose="020F0502020204030204" pitchFamily="34" charset="0"/>
              </a:rPr>
              <a:t>Have secured funding to create 15 bitesize videos for ND young people. It will support the </a:t>
            </a:r>
            <a:r>
              <a:rPr lang="en-GB" sz="1200" b="0">
                <a:latin typeface="Calibri" panose="020F0502020204030204" pitchFamily="34" charset="0"/>
                <a:cs typeface="Calibri" panose="020F0502020204030204" pitchFamily="34" charset="0"/>
              </a:rPr>
              <a:t>targeted layer of OA</a:t>
            </a:r>
            <a:endParaRPr lang="en-GB" sz="1200" b="1"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075065-49EE-4B36-AFF9-D676C00A00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46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76A43-B5FD-4937-AE97-48041CE090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403056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076A43-B5FD-4937-AE97-48041CE090DB}" type="slidenum">
              <a:rPr lang="en-GB" smtClean="0"/>
              <a:t>11</a:t>
            </a:fld>
            <a:endParaRPr lang="en-GB"/>
          </a:p>
        </p:txBody>
      </p:sp>
    </p:spTree>
    <p:extLst>
      <p:ext uri="{BB962C8B-B14F-4D97-AF65-F5344CB8AC3E}">
        <p14:creationId xmlns:p14="http://schemas.microsoft.com/office/powerpoint/2010/main" val="72979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sent this survey out in July – however as only had ten responses  - quadrant chairs sent this out again this term  – please encourage partnership leads to complete – so the top priorities van be a focus of collaborative work </a:t>
            </a:r>
          </a:p>
          <a:p>
            <a:endParaRPr lang="en-GB" dirty="0"/>
          </a:p>
          <a:p>
            <a:r>
              <a:rPr lang="en-GB" dirty="0"/>
              <a:t>This is the email we asked quadrant chairs to share with partnership leads </a:t>
            </a:r>
          </a:p>
          <a:p>
            <a:r>
              <a:rPr lang="en-GB" sz="1800" dirty="0">
                <a:effectLst/>
                <a:latin typeface="Calibri" panose="020F0502020204030204" pitchFamily="34" charset="0"/>
                <a:ea typeface="Calibri" panose="020F0502020204030204" pitchFamily="34" charset="0"/>
              </a:rPr>
              <a:t>Dear Partnership Leads,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Last term the central team supporting the school partnerships system (Quadrant Chairs and LA colleagues), created a form to capture the priority areas of focus for each partnership. We appreciate that some partnerships were still in the process of agreeing their priorities and so weren’t able to complete the form at the time.</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The information captured will help us to align the support offer, connect partnerships with relevant focus groups and project activities, and it will also ensure we’re not duplicating any activity which is already in place across the partnerships.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Please complete the very short form here: </a:t>
            </a:r>
            <a:r>
              <a:rPr lang="en-GB" sz="1800" u="sng" dirty="0">
                <a:solidFill>
                  <a:srgbClr val="0563C1"/>
                </a:solidFill>
                <a:effectLst/>
                <a:latin typeface="Calibri" panose="020F0502020204030204" pitchFamily="34" charset="0"/>
                <a:ea typeface="Calibri" panose="020F0502020204030204" pitchFamily="34" charset="0"/>
                <a:hlinkClick r:id="rId3"/>
              </a:rPr>
              <a:t>https://forms.office.com/e/avDvnjRE4S</a:t>
            </a:r>
            <a:r>
              <a:rPr lang="en-GB" sz="1800" dirty="0">
                <a:effectLst/>
                <a:latin typeface="Calibri" panose="020F0502020204030204" pitchFamily="34" charset="0"/>
                <a:ea typeface="Calibri" panose="020F0502020204030204" pitchFamily="34" charset="0"/>
              </a:rPr>
              <a:t>.</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Many thanks</a:t>
            </a:r>
          </a:p>
          <a:p>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C4076A43-B5FD-4937-AE97-48041CE090DB}" type="slidenum">
              <a:rPr lang="en-GB" smtClean="0"/>
              <a:t>14</a:t>
            </a:fld>
            <a:endParaRPr lang="en-GB"/>
          </a:p>
        </p:txBody>
      </p:sp>
    </p:spTree>
    <p:extLst>
      <p:ext uri="{BB962C8B-B14F-4D97-AF65-F5344CB8AC3E}">
        <p14:creationId xmlns:p14="http://schemas.microsoft.com/office/powerpoint/2010/main" val="144769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907A-54F6-49A4-8C1F-86523AADD6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47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B23A8-8B3D-4AF4-8815-EC917772BD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117702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Clare – hand to Dan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B23A8-8B3D-4AF4-8815-EC917772BD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326920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Dan to Ralph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B23A8-8B3D-4AF4-8815-EC917772BD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66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8.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14AC-29D8-46FE-BBFB-6D9FE24D1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2AC919-6FF7-4642-BD5B-B32CA83C7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1A7BF2-81E2-4B00-90E8-642D1072AAB8}"/>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5" name="Footer Placeholder 4">
            <a:extLst>
              <a:ext uri="{FF2B5EF4-FFF2-40B4-BE49-F238E27FC236}">
                <a16:creationId xmlns:a16="http://schemas.microsoft.com/office/drawing/2014/main" id="{D87A766E-F901-403C-89D2-F54B9413B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CA315-DC1A-4661-B7A3-2AE58EB3AE51}"/>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357125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7BE4-BE4C-4AEA-80DD-A9812288C2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0BAAFC-3A71-4C4B-8CE7-B72965D3DE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F1977-3DA5-444D-AE43-5C059BC40922}"/>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5" name="Footer Placeholder 4">
            <a:extLst>
              <a:ext uri="{FF2B5EF4-FFF2-40B4-BE49-F238E27FC236}">
                <a16:creationId xmlns:a16="http://schemas.microsoft.com/office/drawing/2014/main" id="{DBF08AFD-7105-4CDB-8AC2-DF8B233937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28A33-1661-4CC1-8C23-1E36EC0F307A}"/>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160180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637C3-4663-48FE-9791-21CCDA33FC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3C975A-DE9F-4BE3-9A7F-DD6ECB34BB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C8A078-97D5-47E0-9E73-1F0469AC592A}"/>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5" name="Footer Placeholder 4">
            <a:extLst>
              <a:ext uri="{FF2B5EF4-FFF2-40B4-BE49-F238E27FC236}">
                <a16:creationId xmlns:a16="http://schemas.microsoft.com/office/drawing/2014/main" id="{66683E33-24C9-4024-8187-272247C113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89495-3BC4-4983-9499-AFA69B4BB62C}"/>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2798512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394725456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29AB5C-86F4-4DD2-87BD-98B9ADE0FB8C}"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126692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AB5C-86F4-4DD2-87BD-98B9ADE0FB8C}"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477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AB5C-86F4-4DD2-87BD-98B9ADE0FB8C}"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242870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AB5C-86F4-4DD2-87BD-98B9ADE0FB8C}"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459806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AB5C-86F4-4DD2-87BD-98B9ADE0FB8C}" type="datetimeFigureOut">
              <a:rPr lang="en-GB" smtClean="0"/>
              <a:t>10/11/2023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1921198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AB5C-86F4-4DD2-87BD-98B9ADE0FB8C}" type="datetimeFigureOut">
              <a:rPr lang="en-GB" smtClean="0"/>
              <a:t>10/11/2023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63187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AB5C-86F4-4DD2-87BD-98B9ADE0FB8C}" type="datetimeFigureOut">
              <a:rPr lang="en-GB" smtClean="0"/>
              <a:t>10/11/2023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400681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28A5-5375-49FE-9115-055B538FC2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8618B4-CB49-4E0A-BDE5-76CBAEF06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535941-E10A-477E-A2BB-F36763B4F818}"/>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5" name="Footer Placeholder 4">
            <a:extLst>
              <a:ext uri="{FF2B5EF4-FFF2-40B4-BE49-F238E27FC236}">
                <a16:creationId xmlns:a16="http://schemas.microsoft.com/office/drawing/2014/main" id="{D5B04853-36F0-404A-99B8-5AC117778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CDFC1-7A31-43A7-898E-924B7516483A}"/>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3337422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9AB5C-86F4-4DD2-87BD-98B9ADE0FB8C}"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1651723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9AB5C-86F4-4DD2-87BD-98B9ADE0FB8C}"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2484892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AB5C-86F4-4DD2-87BD-98B9ADE0FB8C}"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1927294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AB5C-86F4-4DD2-87BD-98B9ADE0FB8C}"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C3CB-B60F-4B31-98D9-2796962A7FF6}" type="slidenum">
              <a:rPr lang="en-GB" smtClean="0"/>
              <a:t>‹#›</a:t>
            </a:fld>
            <a:endParaRPr lang="en-GB"/>
          </a:p>
        </p:txBody>
      </p:sp>
    </p:spTree>
    <p:extLst>
      <p:ext uri="{BB962C8B-B14F-4D97-AF65-F5344CB8AC3E}">
        <p14:creationId xmlns:p14="http://schemas.microsoft.com/office/powerpoint/2010/main" val="2175464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3300" b="1" baseline="0">
                <a:solidFill>
                  <a:schemeClr val="tx1"/>
                </a:solidFill>
                <a:latin typeface="Arial Bold" panose="020B0704020202020204" pitchFamily="34" charset="0"/>
                <a:cs typeface="Arial Bold" panose="020B0704020202020204" pitchFamily="34" charset="0"/>
              </a:defRPr>
            </a:lvl1pPr>
          </a:lstStyle>
          <a:p>
            <a:pPr lvl="0"/>
            <a:r>
              <a:rPr lang="en-US" noProof="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1500" b="0">
                <a:solidFill>
                  <a:schemeClr val="tx1"/>
                </a:solidFill>
                <a:latin typeface="+mn-lt"/>
                <a:cs typeface="Arial Bold" panose="020B0704020202020204" pitchFamily="34" charset="0"/>
              </a:defRPr>
            </a:lvl1pPr>
          </a:lstStyle>
          <a:p>
            <a:pPr lvl="0"/>
            <a:r>
              <a:rPr lang="en-US" noProof="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350" baseline="0">
                <a:solidFill>
                  <a:schemeClr val="tx1"/>
                </a:solidFill>
              </a:defRPr>
            </a:lvl1pPr>
          </a:lstStyle>
          <a:p>
            <a:pPr lvl="0"/>
            <a:r>
              <a:rPr lang="en-GB"/>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9" y="5949280"/>
            <a:ext cx="1559159" cy="568882"/>
          </a:xfrm>
          <a:prstGeom prst="rect">
            <a:avLst/>
          </a:prstGeom>
        </p:spPr>
      </p:pic>
    </p:spTree>
    <p:extLst>
      <p:ext uri="{BB962C8B-B14F-4D97-AF65-F5344CB8AC3E}">
        <p14:creationId xmlns:p14="http://schemas.microsoft.com/office/powerpoint/2010/main" val="40032900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14313" indent="-214313">
              <a:buFont typeface="Arial" panose="020B0604020202020204" pitchFamily="34" charset="0"/>
              <a:buChar char="•"/>
              <a:defRPr sz="1350"/>
            </a:lvl1pPr>
          </a:lstStyle>
          <a:p>
            <a:pPr lvl="0"/>
            <a:r>
              <a:rPr lang="en-US"/>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2400" b="1">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538698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0F49-72BA-40BE-AA51-2E9062DA3CA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51AB861-A125-4E77-8CC8-3B176F8541D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0301FF-9860-4B39-97A0-2CA8863C6148}"/>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5" name="Footer Placeholder 4">
            <a:extLst>
              <a:ext uri="{FF2B5EF4-FFF2-40B4-BE49-F238E27FC236}">
                <a16:creationId xmlns:a16="http://schemas.microsoft.com/office/drawing/2014/main" id="{734EBD58-0D9A-4B04-9640-DC075D26B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AE74FE-DFFD-4438-9D7D-DAAB5C43FEA7}"/>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161126657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9DDA-825E-44E7-B738-E59AF98B7F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E0ECA1-0257-4E41-97EE-7EFD19E3CC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5DD9A-0341-45AB-958E-211A23CC825C}"/>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5" name="Footer Placeholder 4">
            <a:extLst>
              <a:ext uri="{FF2B5EF4-FFF2-40B4-BE49-F238E27FC236}">
                <a16:creationId xmlns:a16="http://schemas.microsoft.com/office/drawing/2014/main" id="{EAC5EAB8-1DAB-4404-A64D-5E47E5D04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3C8931-B299-4DF8-A62D-3B5B6B526E3A}"/>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342552596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7236-B73E-46E5-B3E8-8A2395D3D00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690B62-904A-4A5A-B5BB-345A7AC4090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44CC3-7508-4C6D-81B0-7447C82807EE}"/>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5" name="Footer Placeholder 4">
            <a:extLst>
              <a:ext uri="{FF2B5EF4-FFF2-40B4-BE49-F238E27FC236}">
                <a16:creationId xmlns:a16="http://schemas.microsoft.com/office/drawing/2014/main" id="{E3D1C414-6311-481B-B817-B684165944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6AE1B1-7E3A-4C58-BC55-12082E088BCD}"/>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122159695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9070-7BE7-48DF-9471-695A075914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2D8FEC-8A4E-41E8-A43A-4934E10EBB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72A4F7-61C6-4B9E-B0A8-6A404B9376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AE542D-28E0-425D-B1C8-9E6BA11F58E6}"/>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6" name="Footer Placeholder 5">
            <a:extLst>
              <a:ext uri="{FF2B5EF4-FFF2-40B4-BE49-F238E27FC236}">
                <a16:creationId xmlns:a16="http://schemas.microsoft.com/office/drawing/2014/main" id="{C0D69973-8372-480D-B17D-4EF9613F07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01F366-6B72-4588-8AB4-CE85E93D1466}"/>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9725950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C239-93FF-4E42-83FD-E0B6C6EFA7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291A4F-C828-4345-9A68-437F4998D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C31C87-B726-44AC-B8D5-7DF98BFE2BB0}"/>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5" name="Footer Placeholder 4">
            <a:extLst>
              <a:ext uri="{FF2B5EF4-FFF2-40B4-BE49-F238E27FC236}">
                <a16:creationId xmlns:a16="http://schemas.microsoft.com/office/drawing/2014/main" id="{F0261E68-F597-45FA-A5EF-B69A036D1B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5F2560-6844-4D38-92DE-64384E8C5B52}"/>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3745648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7FE4-53D1-40A7-A49B-9BE4E08C20A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1EE277-E18A-42A2-B7A9-5D4CAB8B86E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9B73F-D204-4114-8BD0-2ACC0B701AE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E5A4BB-EE10-4B63-9CBA-1698A6485AC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B3CBF6F-70AE-4FEB-9D98-2153D86DB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5691E3-E962-4CEE-A213-93B1F59C4771}"/>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8" name="Footer Placeholder 7">
            <a:extLst>
              <a:ext uri="{FF2B5EF4-FFF2-40B4-BE49-F238E27FC236}">
                <a16:creationId xmlns:a16="http://schemas.microsoft.com/office/drawing/2014/main" id="{BC33D02C-828F-487C-A8A4-29FDCB1A55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74BB75-E880-4CAE-9348-84AAE25224EA}"/>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124628585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D691-18E9-4AE3-B816-D253FBC88C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C326F3-425E-4F14-8D6C-302280F72F75}"/>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4" name="Footer Placeholder 3">
            <a:extLst>
              <a:ext uri="{FF2B5EF4-FFF2-40B4-BE49-F238E27FC236}">
                <a16:creationId xmlns:a16="http://schemas.microsoft.com/office/drawing/2014/main" id="{4C1EE8A4-B606-431C-BA3F-1EDB715FA9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E883FB-EB31-4E0B-BCA7-A99E81B48876}"/>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419644340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1A20C-65FC-43D7-ACF5-C4340A5A21AE}"/>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3" name="Footer Placeholder 2">
            <a:extLst>
              <a:ext uri="{FF2B5EF4-FFF2-40B4-BE49-F238E27FC236}">
                <a16:creationId xmlns:a16="http://schemas.microsoft.com/office/drawing/2014/main" id="{8E7D1106-2C9D-45F6-9989-E6C4C3B43B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185426-743F-45D7-879A-A48F3522FEAF}"/>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197370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D8A0-35F5-4D00-A8B0-CAC84B8C9C0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FBCE53-321E-4B9F-8D4F-965EA0B504D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D60B65-76A1-4D13-B231-7E7C50E0B5A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069BD1-3879-43DE-937F-6DBB8AC6720C}"/>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6" name="Footer Placeholder 5">
            <a:extLst>
              <a:ext uri="{FF2B5EF4-FFF2-40B4-BE49-F238E27FC236}">
                <a16:creationId xmlns:a16="http://schemas.microsoft.com/office/drawing/2014/main" id="{49FC3CAF-0B5A-45CC-BB87-AC5F42BA05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BA06D0-7E52-4E65-9045-65B949CA0984}"/>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424368793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B43B-FD56-4EE1-BD4C-3DF70850621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29A87F-E6D7-4B0D-86D0-C4352FF7CE7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11755B7-CE30-4280-8922-25D10B60934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1CBEEE-CC32-4DD6-9B39-2B6AB262B68F}"/>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6" name="Footer Placeholder 5">
            <a:extLst>
              <a:ext uri="{FF2B5EF4-FFF2-40B4-BE49-F238E27FC236}">
                <a16:creationId xmlns:a16="http://schemas.microsoft.com/office/drawing/2014/main" id="{8FC32476-BFF7-4F6E-9EB3-75E70532DE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E12E2F-4A6B-4A81-8EEE-CA566A9033F9}"/>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275960275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BF66-C819-47CA-A3E1-6B96E2913C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B6CCDB-4762-4455-A08B-F245E35E3A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F67EA-8A5E-467E-8320-B95F07B632D0}"/>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5" name="Footer Placeholder 4">
            <a:extLst>
              <a:ext uri="{FF2B5EF4-FFF2-40B4-BE49-F238E27FC236}">
                <a16:creationId xmlns:a16="http://schemas.microsoft.com/office/drawing/2014/main" id="{FA58423A-C0B3-4E7A-A034-2AE82A9E35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01021-D07B-4EC1-866A-978137316BB3}"/>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87429165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D2B689-2D79-469D-99BB-981376A8CC4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2947FA-757D-4BDD-A5EE-742663C1E7C4}"/>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84A96F-2DCE-409E-B232-49110B76DE1F}"/>
              </a:ext>
            </a:extLst>
          </p:cNvPr>
          <p:cNvSpPr>
            <a:spLocks noGrp="1"/>
          </p:cNvSpPr>
          <p:nvPr>
            <p:ph type="dt" sz="half" idx="10"/>
          </p:nvPr>
        </p:nvSpPr>
        <p:spPr/>
        <p:txBody>
          <a:bodyPr/>
          <a:lstStyle/>
          <a:p>
            <a:fld id="{C57CA319-D101-418E-97C2-8878DF594A76}" type="datetimeFigureOut">
              <a:rPr lang="en-GB" smtClean="0"/>
              <a:t>10/11/2023</a:t>
            </a:fld>
            <a:endParaRPr lang="en-GB"/>
          </a:p>
        </p:txBody>
      </p:sp>
      <p:sp>
        <p:nvSpPr>
          <p:cNvPr id="5" name="Footer Placeholder 4">
            <a:extLst>
              <a:ext uri="{FF2B5EF4-FFF2-40B4-BE49-F238E27FC236}">
                <a16:creationId xmlns:a16="http://schemas.microsoft.com/office/drawing/2014/main" id="{89C1B624-D01E-4B9F-806D-D9A30C0C3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51382A-4FE6-46FF-8394-206C5B75CB5D}"/>
              </a:ext>
            </a:extLst>
          </p:cNvPr>
          <p:cNvSpPr>
            <a:spLocks noGrp="1"/>
          </p:cNvSpPr>
          <p:nvPr>
            <p:ph type="sldNum" sz="quarter" idx="12"/>
          </p:nvPr>
        </p:nvSpPr>
        <p:spPr/>
        <p:txBody>
          <a:bodyPr/>
          <a:lstStyle/>
          <a:p>
            <a:fld id="{E772DD18-BA8F-493E-AF53-0D1CD7B7CDB0}" type="slidenum">
              <a:rPr lang="en-GB" smtClean="0"/>
              <a:t>‹#›</a:t>
            </a:fld>
            <a:endParaRPr lang="en-GB"/>
          </a:p>
        </p:txBody>
      </p:sp>
    </p:spTree>
    <p:extLst>
      <p:ext uri="{BB962C8B-B14F-4D97-AF65-F5344CB8AC3E}">
        <p14:creationId xmlns:p14="http://schemas.microsoft.com/office/powerpoint/2010/main" val="285716207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80147002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4" name="TextBox 3"/>
          <p:cNvSpPr txBox="1"/>
          <p:nvPr userDrawn="1"/>
        </p:nvSpPr>
        <p:spPr>
          <a:xfrm>
            <a:off x="10032437" y="6597352"/>
            <a:ext cx="1728192" cy="216024"/>
          </a:xfrm>
          <a:prstGeom prst="rect">
            <a:avLst/>
          </a:prstGeom>
          <a:noFill/>
        </p:spPr>
        <p:txBody>
          <a:bodyPr wrap="square" rtlCol="0">
            <a:spAutoFit/>
          </a:bodyPr>
          <a:lstStyle/>
          <a:p>
            <a:r>
              <a:rPr lang="en-US" sz="800">
                <a:latin typeface="+mn-lt"/>
              </a:rPr>
              <a:t>© Essex County Council</a:t>
            </a:r>
          </a:p>
        </p:txBody>
      </p:sp>
    </p:spTree>
    <p:extLst>
      <p:ext uri="{BB962C8B-B14F-4D97-AF65-F5344CB8AC3E}">
        <p14:creationId xmlns:p14="http://schemas.microsoft.com/office/powerpoint/2010/main" val="171513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bg1"/>
                </a:solidFill>
              </a:defRPr>
            </a:lvl1pPr>
          </a:lstStyle>
          <a:p>
            <a:pPr lvl="0"/>
            <a:r>
              <a:rPr lang="en-GB"/>
              <a:t>You can change a slides background colour, </a:t>
            </a:r>
            <a:br>
              <a:rPr lang="en-GB"/>
            </a:br>
            <a:r>
              <a:rPr lang="en-GB"/>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7" cy="568882"/>
          </a:xfrm>
          <a:prstGeom prst="rect">
            <a:avLst/>
          </a:prstGeom>
        </p:spPr>
      </p:pic>
    </p:spTree>
    <p:extLst>
      <p:ext uri="{BB962C8B-B14F-4D97-AF65-F5344CB8AC3E}">
        <p14:creationId xmlns:p14="http://schemas.microsoft.com/office/powerpoint/2010/main" val="1820637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ADA9-0F32-4963-9841-190A557B76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0194F7-2627-4B2B-9E82-7C39B71AFF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53098E-A844-4FB7-BF19-9A975F38BF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55891-EF19-499E-8186-032EC5514D74}"/>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6" name="Footer Placeholder 5">
            <a:extLst>
              <a:ext uri="{FF2B5EF4-FFF2-40B4-BE49-F238E27FC236}">
                <a16:creationId xmlns:a16="http://schemas.microsoft.com/office/drawing/2014/main" id="{FDC72A4A-E0F8-47D8-860B-AC90E7CA38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89CFA4-AB9E-4A9D-A58B-7EE2A03769C5}"/>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162354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a:t>You can change a slides background colour, </a:t>
            </a:r>
            <a:br>
              <a:rPr lang="en-GB"/>
            </a:br>
            <a:r>
              <a:rPr lang="en-GB"/>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7335"/>
            <a:ext cx="1559157" cy="568881"/>
          </a:xfrm>
          <a:prstGeom prst="rect">
            <a:avLst/>
          </a:prstGeom>
        </p:spPr>
      </p:pic>
    </p:spTree>
    <p:extLst>
      <p:ext uri="{BB962C8B-B14F-4D97-AF65-F5344CB8AC3E}">
        <p14:creationId xmlns:p14="http://schemas.microsoft.com/office/powerpoint/2010/main" val="61926471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942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4" y="1268189"/>
            <a:ext cx="10943167" cy="1224632"/>
          </a:xfrm>
          <a:prstGeom prst="rect">
            <a:avLst/>
          </a:prstGeom>
        </p:spPr>
        <p:txBody>
          <a:bodyPr/>
          <a:lstStyle>
            <a:lvl1pPr marL="0" indent="0">
              <a:buNone/>
              <a:defRPr sz="1350" baseline="0"/>
            </a:lvl1pPr>
          </a:lstStyle>
          <a:p>
            <a:pPr lvl="0"/>
            <a:r>
              <a:rPr lang="en-US"/>
              <a:t>Always use at least size 18 font </a:t>
            </a:r>
          </a:p>
        </p:txBody>
      </p:sp>
      <p:sp>
        <p:nvSpPr>
          <p:cNvPr id="21" name="Title 20"/>
          <p:cNvSpPr>
            <a:spLocks noGrp="1"/>
          </p:cNvSpPr>
          <p:nvPr>
            <p:ph type="title"/>
          </p:nvPr>
        </p:nvSpPr>
        <p:spPr>
          <a:xfrm>
            <a:off x="624419" y="404664"/>
            <a:ext cx="10963572" cy="648072"/>
          </a:xfrm>
          <a:prstGeom prst="rect">
            <a:avLst/>
          </a:prstGeom>
        </p:spPr>
        <p:txBody>
          <a:bodyPr/>
          <a:lstStyle>
            <a:lvl1pPr>
              <a:defRPr sz="2400" b="1">
                <a:solidFill>
                  <a:schemeClr val="tx1"/>
                </a:solidFill>
              </a:defRPr>
            </a:lvl1pPr>
          </a:lstStyle>
          <a:p>
            <a:r>
              <a:rPr lang="en-US"/>
              <a:t>Click to edit Master title style</a:t>
            </a:r>
            <a:endParaRPr lang="en-GB"/>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350" b="1">
                <a:solidFill>
                  <a:schemeClr val="tx1"/>
                </a:solidFill>
              </a:defRPr>
            </a:lvl1pPr>
            <a:lvl2pPr>
              <a:defRPr sz="1275" b="1">
                <a:solidFill>
                  <a:schemeClr val="tx2"/>
                </a:solidFill>
              </a:defRPr>
            </a:lvl2pPr>
            <a:lvl3pPr>
              <a:defRPr sz="1275" b="1">
                <a:solidFill>
                  <a:schemeClr val="tx2"/>
                </a:solidFill>
              </a:defRPr>
            </a:lvl3pPr>
            <a:lvl4pPr>
              <a:defRPr sz="1275" b="1">
                <a:solidFill>
                  <a:schemeClr val="tx2"/>
                </a:solidFill>
              </a:defRPr>
            </a:lvl4pPr>
            <a:lvl5pPr>
              <a:defRPr sz="1275" b="1">
                <a:solidFill>
                  <a:schemeClr val="tx2"/>
                </a:solidFill>
              </a:defRPr>
            </a:lvl5pPr>
          </a:lstStyle>
          <a:p>
            <a:pPr lvl="0"/>
            <a:r>
              <a:rPr lang="en-US"/>
              <a:t>Always use at least size 18 font </a:t>
            </a:r>
          </a:p>
        </p:txBody>
      </p:sp>
    </p:spTree>
    <p:extLst>
      <p:ext uri="{BB962C8B-B14F-4D97-AF65-F5344CB8AC3E}">
        <p14:creationId xmlns:p14="http://schemas.microsoft.com/office/powerpoint/2010/main" val="30660588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2880">
          <p15:clr>
            <a:srgbClr val="FBAE40"/>
          </p15:clr>
        </p15:guide>
        <p15:guide id="3" orient="horz" pos="17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439429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2400">
              <a:ea typeface="ＭＳ Ｐゴシック" charset="0"/>
            </a:endParaRPr>
          </a:p>
        </p:txBody>
      </p:sp>
      <p:sp>
        <p:nvSpPr>
          <p:cNvPr id="7171" name="Rectangle 3"/>
          <p:cNvSpPr>
            <a:spLocks noGrp="1" noChangeArrowheads="1"/>
          </p:cNvSpPr>
          <p:nvPr>
            <p:ph type="ctrTitle"/>
          </p:nvPr>
        </p:nvSpPr>
        <p:spPr>
          <a:xfrm>
            <a:off x="914400" y="1752600"/>
            <a:ext cx="103632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914400" y="3124200"/>
            <a:ext cx="103632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434024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pPr>
                <a:defRPr/>
              </a:pPr>
              <a:t>‹#›</a:t>
            </a:fld>
            <a:endParaRPr lang="en-US">
              <a:solidFill>
                <a:schemeClr val="tx1"/>
              </a:solidFill>
            </a:endParaRPr>
          </a:p>
        </p:txBody>
      </p:sp>
    </p:spTree>
    <p:extLst>
      <p:ext uri="{BB962C8B-B14F-4D97-AF65-F5344CB8AC3E}">
        <p14:creationId xmlns:p14="http://schemas.microsoft.com/office/powerpoint/2010/main" val="1723485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pPr>
                <a:defRPr/>
              </a:pPr>
              <a:t>‹#›</a:t>
            </a:fld>
            <a:endParaRPr lang="en-US">
              <a:solidFill>
                <a:schemeClr val="tx1"/>
              </a:solidFill>
            </a:endParaRPr>
          </a:p>
        </p:txBody>
      </p:sp>
    </p:spTree>
    <p:extLst>
      <p:ext uri="{BB962C8B-B14F-4D97-AF65-F5344CB8AC3E}">
        <p14:creationId xmlns:p14="http://schemas.microsoft.com/office/powerpoint/2010/main" val="3282131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38400"/>
            <a:ext cx="51308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2438400"/>
            <a:ext cx="51308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pPr>
                <a:defRPr/>
              </a:pPr>
              <a:t>‹#›</a:t>
            </a:fld>
            <a:endParaRPr lang="en-US">
              <a:solidFill>
                <a:schemeClr val="tx1"/>
              </a:solidFill>
            </a:endParaRPr>
          </a:p>
        </p:txBody>
      </p:sp>
    </p:spTree>
    <p:extLst>
      <p:ext uri="{BB962C8B-B14F-4D97-AF65-F5344CB8AC3E}">
        <p14:creationId xmlns:p14="http://schemas.microsoft.com/office/powerpoint/2010/main" val="2340560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pPr>
                <a:defRPr/>
              </a:pPr>
              <a:t>‹#›</a:t>
            </a:fld>
            <a:endParaRPr lang="en-US">
              <a:solidFill>
                <a:schemeClr val="tx1"/>
              </a:solidFill>
            </a:endParaRPr>
          </a:p>
        </p:txBody>
      </p:sp>
    </p:spTree>
    <p:extLst>
      <p:ext uri="{BB962C8B-B14F-4D97-AF65-F5344CB8AC3E}">
        <p14:creationId xmlns:p14="http://schemas.microsoft.com/office/powerpoint/2010/main" val="3595845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pPr>
                <a:defRPr/>
              </a:pPr>
              <a:t>‹#›</a:t>
            </a:fld>
            <a:endParaRPr lang="en-US">
              <a:solidFill>
                <a:schemeClr val="tx1"/>
              </a:solidFill>
            </a:endParaRPr>
          </a:p>
        </p:txBody>
      </p:sp>
    </p:spTree>
    <p:extLst>
      <p:ext uri="{BB962C8B-B14F-4D97-AF65-F5344CB8AC3E}">
        <p14:creationId xmlns:p14="http://schemas.microsoft.com/office/powerpoint/2010/main" val="194347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D490-DA94-4CA4-9B53-A97A44B2C0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29C3CD-2B03-4DDE-82C4-1B29E0D87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D7ECCB-7E58-47F6-9352-C23090D971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696682-DD6A-4131-8FCA-7AD41296C1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5F187-C10E-4C7B-A377-C51F19609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A4699D-7BDB-4D31-ACE4-A2E5A5BC1FD0}"/>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8" name="Footer Placeholder 7">
            <a:extLst>
              <a:ext uri="{FF2B5EF4-FFF2-40B4-BE49-F238E27FC236}">
                <a16:creationId xmlns:a16="http://schemas.microsoft.com/office/drawing/2014/main" id="{7EFEF4F4-F936-4C8F-A237-EA761CFB19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9EC892-1D3D-4C4C-A004-AA9AA4AD525D}"/>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4165418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pPr>
                <a:defRPr/>
              </a:pPr>
              <a:t>‹#›</a:t>
            </a:fld>
            <a:endParaRPr lang="en-US">
              <a:solidFill>
                <a:schemeClr val="tx1"/>
              </a:solidFill>
            </a:endParaRPr>
          </a:p>
        </p:txBody>
      </p:sp>
    </p:spTree>
    <p:extLst>
      <p:ext uri="{BB962C8B-B14F-4D97-AF65-F5344CB8AC3E}">
        <p14:creationId xmlns:p14="http://schemas.microsoft.com/office/powerpoint/2010/main" val="3996511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pPr>
                <a:defRPr/>
              </a:pPr>
              <a:t>‹#›</a:t>
            </a:fld>
            <a:endParaRPr lang="en-US">
              <a:solidFill>
                <a:schemeClr val="tx1"/>
              </a:solidFill>
            </a:endParaRPr>
          </a:p>
        </p:txBody>
      </p:sp>
    </p:spTree>
    <p:extLst>
      <p:ext uri="{BB962C8B-B14F-4D97-AF65-F5344CB8AC3E}">
        <p14:creationId xmlns:p14="http://schemas.microsoft.com/office/powerpoint/2010/main" val="3161747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pPr>
                <a:defRPr/>
              </a:pPr>
              <a:t>‹#›</a:t>
            </a:fld>
            <a:endParaRPr lang="en-US">
              <a:solidFill>
                <a:schemeClr val="tx1"/>
              </a:solidFill>
            </a:endParaRPr>
          </a:p>
        </p:txBody>
      </p:sp>
    </p:spTree>
    <p:extLst>
      <p:ext uri="{BB962C8B-B14F-4D97-AF65-F5344CB8AC3E}">
        <p14:creationId xmlns:p14="http://schemas.microsoft.com/office/powerpoint/2010/main" val="3535745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pPr>
                <a:defRPr/>
              </a:pPr>
              <a:t>‹#›</a:t>
            </a:fld>
            <a:endParaRPr lang="en-US">
              <a:solidFill>
                <a:schemeClr val="tx1"/>
              </a:solidFill>
            </a:endParaRPr>
          </a:p>
        </p:txBody>
      </p:sp>
    </p:spTree>
    <p:extLst>
      <p:ext uri="{BB962C8B-B14F-4D97-AF65-F5344CB8AC3E}">
        <p14:creationId xmlns:p14="http://schemas.microsoft.com/office/powerpoint/2010/main" val="2888802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1143000"/>
            <a:ext cx="26162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143000"/>
            <a:ext cx="76454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pPr>
                <a:defRPr/>
              </a:pPr>
              <a:t>‹#›</a:t>
            </a:fld>
            <a:endParaRPr lang="en-US">
              <a:solidFill>
                <a:schemeClr val="tx1"/>
              </a:solidFill>
            </a:endParaRPr>
          </a:p>
        </p:txBody>
      </p:sp>
    </p:spTree>
    <p:extLst>
      <p:ext uri="{BB962C8B-B14F-4D97-AF65-F5344CB8AC3E}">
        <p14:creationId xmlns:p14="http://schemas.microsoft.com/office/powerpoint/2010/main" val="109648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10464800" cy="1143000"/>
          </a:xfrm>
        </p:spPr>
        <p:txBody>
          <a:bodyPr/>
          <a:lstStyle/>
          <a:p>
            <a:r>
              <a:rPr lang="en-US"/>
              <a:t>Click to edit Master title style</a:t>
            </a:r>
          </a:p>
        </p:txBody>
      </p:sp>
      <p:sp>
        <p:nvSpPr>
          <p:cNvPr id="3" name="Text Placeholder 2"/>
          <p:cNvSpPr>
            <a:spLocks noGrp="1"/>
          </p:cNvSpPr>
          <p:nvPr>
            <p:ph type="body" sz="half" idx="1"/>
          </p:nvPr>
        </p:nvSpPr>
        <p:spPr>
          <a:xfrm>
            <a:off x="914400" y="2438400"/>
            <a:ext cx="513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2438400"/>
            <a:ext cx="51308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pPr>
                <a:defRPr/>
              </a:pPr>
              <a:t>‹#›</a:t>
            </a:fld>
            <a:endParaRPr lang="en-US">
              <a:solidFill>
                <a:schemeClr val="tx1"/>
              </a:solidFill>
            </a:endParaRPr>
          </a:p>
        </p:txBody>
      </p:sp>
    </p:spTree>
    <p:extLst>
      <p:ext uri="{BB962C8B-B14F-4D97-AF65-F5344CB8AC3E}">
        <p14:creationId xmlns:p14="http://schemas.microsoft.com/office/powerpoint/2010/main" val="612529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14313" indent="-214313">
              <a:buFont typeface="Arial" panose="020B0604020202020204" pitchFamily="34" charset="0"/>
              <a:buChar char="•"/>
              <a:defRPr sz="1350"/>
            </a:lvl1pPr>
          </a:lstStyle>
          <a:p>
            <a:pPr lvl="0"/>
            <a:r>
              <a:rPr lang="en-US"/>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2400" b="1">
                <a:solidFill>
                  <a:schemeClr val="tx1"/>
                </a:solidFill>
              </a:defRPr>
            </a:lvl1pPr>
          </a:lstStyle>
          <a:p>
            <a:r>
              <a:rPr lang="en-US"/>
              <a:t>Click to edit Master title style</a:t>
            </a:r>
            <a:endParaRPr lang="en-GB"/>
          </a:p>
        </p:txBody>
      </p:sp>
      <p:sp>
        <p:nvSpPr>
          <p:cNvPr id="4" name="TextBox 3"/>
          <p:cNvSpPr txBox="1"/>
          <p:nvPr userDrawn="1"/>
        </p:nvSpPr>
        <p:spPr>
          <a:xfrm>
            <a:off x="10032437" y="6597352"/>
            <a:ext cx="1728192" cy="184666"/>
          </a:xfrm>
          <a:prstGeom prst="rect">
            <a:avLst/>
          </a:prstGeom>
          <a:noFill/>
        </p:spPr>
        <p:txBody>
          <a:bodyPr wrap="square" rtlCol="0">
            <a:spAutoFit/>
          </a:bodyPr>
          <a:lstStyle/>
          <a:p>
            <a:r>
              <a:rPr lang="en-US" sz="600">
                <a:latin typeface="+mn-lt"/>
              </a:rPr>
              <a:t>© Essex County Council</a:t>
            </a:r>
          </a:p>
        </p:txBody>
      </p:sp>
    </p:spTree>
    <p:extLst>
      <p:ext uri="{BB962C8B-B14F-4D97-AF65-F5344CB8AC3E}">
        <p14:creationId xmlns:p14="http://schemas.microsoft.com/office/powerpoint/2010/main" val="26234195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9" y="5949280"/>
            <a:ext cx="1559159" cy="568882"/>
          </a:xfrm>
          <a:prstGeom prst="rect">
            <a:avLst/>
          </a:prstGeom>
        </p:spPr>
      </p:pic>
    </p:spTree>
    <p:extLst>
      <p:ext uri="{BB962C8B-B14F-4D97-AF65-F5344CB8AC3E}">
        <p14:creationId xmlns:p14="http://schemas.microsoft.com/office/powerpoint/2010/main" val="95164846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4" y="1268189"/>
            <a:ext cx="10943167" cy="1224632"/>
          </a:xfrm>
          <a:prstGeom prst="rect">
            <a:avLst/>
          </a:prstGeom>
        </p:spPr>
        <p:txBody>
          <a:bodyPr/>
          <a:lstStyle>
            <a:lvl1pPr marL="0" indent="0">
              <a:buNone/>
              <a:defRPr sz="1800" baseline="0"/>
            </a:lvl1pPr>
          </a:lstStyle>
          <a:p>
            <a:pPr lvl="0"/>
            <a:r>
              <a:rPr lang="en-US"/>
              <a:t>Always use at least size 18 font </a:t>
            </a:r>
          </a:p>
        </p:txBody>
      </p:sp>
      <p:sp>
        <p:nvSpPr>
          <p:cNvPr id="21" name="Title 20"/>
          <p:cNvSpPr>
            <a:spLocks noGrp="1"/>
          </p:cNvSpPr>
          <p:nvPr>
            <p:ph type="title"/>
          </p:nvPr>
        </p:nvSpPr>
        <p:spPr>
          <a:xfrm>
            <a:off x="624419"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a:t>Always use at least size 18 font </a:t>
            </a:r>
          </a:p>
        </p:txBody>
      </p:sp>
    </p:spTree>
    <p:extLst>
      <p:ext uri="{BB962C8B-B14F-4D97-AF65-F5344CB8AC3E}">
        <p14:creationId xmlns:p14="http://schemas.microsoft.com/office/powerpoint/2010/main" val="23587684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3840">
          <p15:clr>
            <a:srgbClr val="FBAE40"/>
          </p15:clr>
        </p15:guide>
        <p15:guide id="3" orient="horz" pos="170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 </a:t>
            </a:r>
          </a:p>
        </p:txBody>
      </p:sp>
    </p:spTree>
    <p:extLst>
      <p:ext uri="{BB962C8B-B14F-4D97-AF65-F5344CB8AC3E}">
        <p14:creationId xmlns:p14="http://schemas.microsoft.com/office/powerpoint/2010/main" val="30229053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40B93-D190-4780-928C-B9A840AC44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1E0A96-594F-48A5-9E52-AC3CA74E9A1E}"/>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4" name="Footer Placeholder 3">
            <a:extLst>
              <a:ext uri="{FF2B5EF4-FFF2-40B4-BE49-F238E27FC236}">
                <a16:creationId xmlns:a16="http://schemas.microsoft.com/office/drawing/2014/main" id="{5D3F018C-14C9-4F20-B409-772786776E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C8F2B9-1206-4868-93B2-CEDEBE7B93BB}"/>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23318210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004370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4" name="TextBox 3"/>
          <p:cNvSpPr txBox="1"/>
          <p:nvPr userDrawn="1"/>
        </p:nvSpPr>
        <p:spPr>
          <a:xfrm>
            <a:off x="10032437" y="6597352"/>
            <a:ext cx="1728192" cy="216024"/>
          </a:xfrm>
          <a:prstGeom prst="rect">
            <a:avLst/>
          </a:prstGeom>
          <a:noFill/>
        </p:spPr>
        <p:txBody>
          <a:bodyPr wrap="square" rtlCol="0">
            <a:spAutoFit/>
          </a:bodyPr>
          <a:lstStyle/>
          <a:p>
            <a:r>
              <a:rPr lang="en-US" sz="800">
                <a:latin typeface="+mn-lt"/>
              </a:rPr>
              <a:t>© Essex County Council</a:t>
            </a:r>
          </a:p>
        </p:txBody>
      </p:sp>
    </p:spTree>
    <p:extLst>
      <p:ext uri="{BB962C8B-B14F-4D97-AF65-F5344CB8AC3E}">
        <p14:creationId xmlns:p14="http://schemas.microsoft.com/office/powerpoint/2010/main" val="2851595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bg1"/>
                </a:solidFill>
              </a:defRPr>
            </a:lvl1pPr>
          </a:lstStyle>
          <a:p>
            <a:pPr lvl="0"/>
            <a:r>
              <a:rPr lang="en-GB"/>
              <a:t>You can change a slides background colour, </a:t>
            </a:r>
            <a:br>
              <a:rPr lang="en-GB"/>
            </a:br>
            <a:r>
              <a:rPr lang="en-GB"/>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9" y="5949280"/>
            <a:ext cx="1559157" cy="568882"/>
          </a:xfrm>
          <a:prstGeom prst="rect">
            <a:avLst/>
          </a:prstGeom>
        </p:spPr>
      </p:pic>
    </p:spTree>
    <p:extLst>
      <p:ext uri="{BB962C8B-B14F-4D97-AF65-F5344CB8AC3E}">
        <p14:creationId xmlns:p14="http://schemas.microsoft.com/office/powerpoint/2010/main" val="609482492"/>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a:t>You can change a slides background colour, </a:t>
            </a:r>
            <a:br>
              <a:rPr lang="en-GB"/>
            </a:br>
            <a:r>
              <a:rPr lang="en-GB"/>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9" y="5947337"/>
            <a:ext cx="1559157" cy="568881"/>
          </a:xfrm>
          <a:prstGeom prst="rect">
            <a:avLst/>
          </a:prstGeom>
        </p:spPr>
      </p:pic>
    </p:spTree>
    <p:extLst>
      <p:ext uri="{BB962C8B-B14F-4D97-AF65-F5344CB8AC3E}">
        <p14:creationId xmlns:p14="http://schemas.microsoft.com/office/powerpoint/2010/main" val="157683610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567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27704988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3766195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678448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93EED-78D7-45AF-8412-9DE3D56CBB6F}"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10668283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93EED-78D7-45AF-8412-9DE3D56CBB6F}" type="datetimeFigureOut">
              <a:rPr lang="en-GB" smtClean="0"/>
              <a:t>10/11/2023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332313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89E5A-33FB-415C-BB79-E29C678CC9EF}"/>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3" name="Footer Placeholder 2">
            <a:extLst>
              <a:ext uri="{FF2B5EF4-FFF2-40B4-BE49-F238E27FC236}">
                <a16:creationId xmlns:a16="http://schemas.microsoft.com/office/drawing/2014/main" id="{F4EA9566-1BF5-4890-BB2C-B2272DB756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5E3BE6-74AD-493A-8F3F-12AEEED5B355}"/>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444320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93EED-78D7-45AF-8412-9DE3D56CBB6F}" type="datetimeFigureOut">
              <a:rPr lang="en-GB" smtClean="0"/>
              <a:t>10/11/2023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3118749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93EED-78D7-45AF-8412-9DE3D56CBB6F}" type="datetimeFigureOut">
              <a:rPr lang="en-GB" smtClean="0"/>
              <a:t>10/11/2023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2856973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93EED-78D7-45AF-8412-9DE3D56CBB6F}"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1594695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93EED-78D7-45AF-8412-9DE3D56CBB6F}"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15148721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1358631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62023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28363452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04719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40993634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59808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3EC7-DFC4-4F3A-854F-7747DA987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2F42-013D-4B6E-8D94-1ED212EA0E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DC91A4-ADAB-4235-8B0C-849C67C2F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EF019-683D-4E81-8909-6475CE3B2032}"/>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6" name="Footer Placeholder 5">
            <a:extLst>
              <a:ext uri="{FF2B5EF4-FFF2-40B4-BE49-F238E27FC236}">
                <a16:creationId xmlns:a16="http://schemas.microsoft.com/office/drawing/2014/main" id="{9158A6AE-EBCD-47BD-A1DE-8E6296F990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5B8B70-7DA5-4EE9-9318-03E7A6CBFBC1}"/>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42698280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93EED-78D7-45AF-8412-9DE3D56CBB6F}"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9C1FB-1A92-440F-9DA0-415D8BEB08B6}" type="slidenum">
              <a:rPr lang="en-GB" smtClean="0"/>
              <a:t>‹#›</a:t>
            </a:fld>
            <a:endParaRPr lang="en-GB"/>
          </a:p>
        </p:txBody>
      </p:sp>
    </p:spTree>
    <p:extLst>
      <p:ext uri="{BB962C8B-B14F-4D97-AF65-F5344CB8AC3E}">
        <p14:creationId xmlns:p14="http://schemas.microsoft.com/office/powerpoint/2010/main" val="2729234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72732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61156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654707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lvl1pPr>
              <a:defRPr>
                <a:solidFill>
                  <a:srgbClr val="C84674"/>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94586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22AD-404A-4B71-8BA3-E7D2799F8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F5188A-1903-445A-B5C8-CADC26F07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C3E8C3-97DC-475D-918A-1889E4E0A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2042C-BE68-4C9A-A934-81D0E031E857}"/>
              </a:ext>
            </a:extLst>
          </p:cNvPr>
          <p:cNvSpPr>
            <a:spLocks noGrp="1"/>
          </p:cNvSpPr>
          <p:nvPr>
            <p:ph type="dt" sz="half" idx="10"/>
          </p:nvPr>
        </p:nvSpPr>
        <p:spPr/>
        <p:txBody>
          <a:bodyPr/>
          <a:lstStyle/>
          <a:p>
            <a:fld id="{455F0BE0-1A7D-46B2-B0E2-C039FD8C2135}" type="datetimeFigureOut">
              <a:rPr lang="en-GB" smtClean="0"/>
              <a:t>10/11/2023</a:t>
            </a:fld>
            <a:endParaRPr lang="en-GB"/>
          </a:p>
        </p:txBody>
      </p:sp>
      <p:sp>
        <p:nvSpPr>
          <p:cNvPr id="6" name="Footer Placeholder 5">
            <a:extLst>
              <a:ext uri="{FF2B5EF4-FFF2-40B4-BE49-F238E27FC236}">
                <a16:creationId xmlns:a16="http://schemas.microsoft.com/office/drawing/2014/main" id="{71824EF0-0E30-42BE-9ADC-B0BA2BE084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CE9CF7-6478-4D19-84CA-F03454BCAC4A}"/>
              </a:ext>
            </a:extLst>
          </p:cNvPr>
          <p:cNvSpPr>
            <a:spLocks noGrp="1"/>
          </p:cNvSpPr>
          <p:nvPr>
            <p:ph type="sldNum" sz="quarter" idx="12"/>
          </p:nvPr>
        </p:nvSpPr>
        <p:spPr/>
        <p:txBody>
          <a:bodyPr/>
          <a:lstStyle/>
          <a:p>
            <a:fld id="{329BA04E-23D7-479B-B542-AEE5D65DB765}" type="slidenum">
              <a:rPr lang="en-GB" smtClean="0"/>
              <a:t>‹#›</a:t>
            </a:fld>
            <a:endParaRPr lang="en-GB"/>
          </a:p>
        </p:txBody>
      </p:sp>
    </p:spTree>
    <p:extLst>
      <p:ext uri="{BB962C8B-B14F-4D97-AF65-F5344CB8AC3E}">
        <p14:creationId xmlns:p14="http://schemas.microsoft.com/office/powerpoint/2010/main" val="364160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4.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6.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theme" Target="../theme/theme7.xml"/><Relationship Id="rId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B06A0-4456-4C19-B6BC-42543DB32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944863-3031-42C7-AE42-94B2DDDDC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66E65A-A220-4182-B2CE-41F0D79B7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0BE0-1A7D-46B2-B0E2-C039FD8C2135}" type="datetimeFigureOut">
              <a:rPr lang="en-GB" smtClean="0"/>
              <a:t>10/11/2023</a:t>
            </a:fld>
            <a:endParaRPr lang="en-GB"/>
          </a:p>
        </p:txBody>
      </p:sp>
      <p:sp>
        <p:nvSpPr>
          <p:cNvPr id="5" name="Footer Placeholder 4">
            <a:extLst>
              <a:ext uri="{FF2B5EF4-FFF2-40B4-BE49-F238E27FC236}">
                <a16:creationId xmlns:a16="http://schemas.microsoft.com/office/drawing/2014/main" id="{FD129889-7A09-40C4-AAE8-099135680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26B1A4-A1DC-4FE0-83BC-81775ADCC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BA04E-23D7-479B-B542-AEE5D65DB765}" type="slidenum">
              <a:rPr lang="en-GB" smtClean="0"/>
              <a:t>‹#›</a:t>
            </a:fld>
            <a:endParaRPr lang="en-GB"/>
          </a:p>
        </p:txBody>
      </p:sp>
    </p:spTree>
    <p:extLst>
      <p:ext uri="{BB962C8B-B14F-4D97-AF65-F5344CB8AC3E}">
        <p14:creationId xmlns:p14="http://schemas.microsoft.com/office/powerpoint/2010/main" val="2496653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9AB5C-86F4-4DD2-87BD-98B9ADE0FB8C}" type="datetimeFigureOut">
              <a:rPr lang="en-GB" smtClean="0"/>
              <a:t>10/11/2023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3C3CB-B60F-4B31-98D9-2796962A7FF6}" type="slidenum">
              <a:rPr lang="en-GB" smtClean="0"/>
              <a:t>‹#›</a:t>
            </a:fld>
            <a:endParaRPr lang="en-GB"/>
          </a:p>
        </p:txBody>
      </p:sp>
    </p:spTree>
    <p:extLst>
      <p:ext uri="{BB962C8B-B14F-4D97-AF65-F5344CB8AC3E}">
        <p14:creationId xmlns:p14="http://schemas.microsoft.com/office/powerpoint/2010/main" val="5982419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D4C8C-14BC-49EA-B37F-6831EF4C2B5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19F0F8-EA7C-4779-8FA7-3B528F83C8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C55C4-36B7-4B84-BF78-D5BF7C53B8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7CA319-D101-418E-97C2-8878DF594A76}" type="datetimeFigureOut">
              <a:rPr lang="en-GB" smtClean="0"/>
              <a:t>10/11/2023</a:t>
            </a:fld>
            <a:endParaRPr lang="en-GB"/>
          </a:p>
        </p:txBody>
      </p:sp>
      <p:sp>
        <p:nvSpPr>
          <p:cNvPr id="5" name="Footer Placeholder 4">
            <a:extLst>
              <a:ext uri="{FF2B5EF4-FFF2-40B4-BE49-F238E27FC236}">
                <a16:creationId xmlns:a16="http://schemas.microsoft.com/office/drawing/2014/main" id="{3D0D5BCA-AEF6-47A3-AD39-68A1F1A13FB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C809BB-50F4-49DA-AF65-46BB15EFBA9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72DD18-BA8F-493E-AF53-0D1CD7B7CDB0}" type="slidenum">
              <a:rPr lang="en-GB" smtClean="0"/>
              <a:t>‹#›</a:t>
            </a:fld>
            <a:endParaRPr lang="en-GB"/>
          </a:p>
        </p:txBody>
      </p:sp>
    </p:spTree>
    <p:extLst>
      <p:ext uri="{BB962C8B-B14F-4D97-AF65-F5344CB8AC3E}">
        <p14:creationId xmlns:p14="http://schemas.microsoft.com/office/powerpoint/2010/main" val="14799171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 id="2147483703" r:id="rId14"/>
    <p:sldLayoutId id="2147483704" r:id="rId15"/>
    <p:sldLayoutId id="2147483705" r:id="rId16"/>
    <p:sldLayoutId id="2147483706" r:id="rId17"/>
    <p:sldLayoutId id="2147483776"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914400" y="1143000"/>
            <a:ext cx="1046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438400"/>
            <a:ext cx="10464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Text Box 9"/>
          <p:cNvSpPr txBox="1">
            <a:spLocks noChangeArrowheads="1"/>
          </p:cNvSpPr>
          <p:nvPr/>
        </p:nvSpPr>
        <p:spPr bwMode="auto">
          <a:xfrm>
            <a:off x="8534400" y="41910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2400">
              <a:ea typeface="ＭＳ Ｐゴシック" charset="0"/>
            </a:endParaRPr>
          </a:p>
        </p:txBody>
      </p:sp>
      <p:sp>
        <p:nvSpPr>
          <p:cNvPr id="1054" name="Rectangle 30"/>
          <p:cNvSpPr>
            <a:spLocks noGrp="1" noChangeArrowheads="1"/>
          </p:cNvSpPr>
          <p:nvPr>
            <p:ph type="sldNum" sz="quarter" idx="4"/>
          </p:nvPr>
        </p:nvSpPr>
        <p:spPr bwMode="auto">
          <a:xfrm>
            <a:off x="914400" y="64008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a:defRPr/>
            </a:pPr>
            <a:fld id="{0971A862-7189-470E-99D7-3A123C7E2800}" type="slidenum">
              <a:rPr lang="en-US"/>
              <a:pPr>
                <a:defRPr/>
              </a:pPr>
              <a:t>‹#›</a:t>
            </a:fld>
            <a:endParaRPr lang="en-US">
              <a:solidFill>
                <a:schemeClr val="tx1"/>
              </a:solidFill>
            </a:endParaRPr>
          </a:p>
        </p:txBody>
      </p:sp>
    </p:spTree>
    <p:extLst>
      <p:ext uri="{BB962C8B-B14F-4D97-AF65-F5344CB8AC3E}">
        <p14:creationId xmlns:p14="http://schemas.microsoft.com/office/powerpoint/2010/main" val="408007188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87849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93">
          <p15:clr>
            <a:srgbClr val="F26B43"/>
          </p15:clr>
        </p15:guide>
        <p15:guide id="3" pos="7287">
          <p15:clr>
            <a:srgbClr val="F26B43"/>
          </p15:clr>
        </p15:guide>
        <p15:guide id="4" orient="horz" pos="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393EED-78D7-45AF-8412-9DE3D56CBB6F}" type="datetimeFigureOut">
              <a:rPr lang="en-GB" smtClean="0"/>
              <a:t>10/11/2023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69C1FB-1A92-440F-9DA0-415D8BEB08B6}" type="slidenum">
              <a:rPr lang="en-GB" smtClean="0"/>
              <a:t>‹#›</a:t>
            </a:fld>
            <a:endParaRPr lang="en-GB"/>
          </a:p>
        </p:txBody>
      </p:sp>
    </p:spTree>
    <p:extLst>
      <p:ext uri="{BB962C8B-B14F-4D97-AF65-F5344CB8AC3E}">
        <p14:creationId xmlns:p14="http://schemas.microsoft.com/office/powerpoint/2010/main" val="879362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10/11/2023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12654658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hyperlink" Target="https://eur02.safelinks.protection.outlook.com/?url=https%3A%2F%2Fforms.office.com%2Fe%2FavDvnjRE4S&amp;data=05%7C01%7CNicola.Woolf%40essex.gov.uk%7Ccbeb31d6125a42ee8e1f08dbc4168cf3%7Ca8b4324f155c4215a0f17ed8cc9a992f%7C0%7C0%7C638319373355686610%7CUnknown%7CTWFpbGZsb3d8eyJWIjoiMC4wLjAwMDAiLCJQIjoiV2luMzIiLCJBTiI6Ik1haWwiLCJXVCI6Mn0%3D%7C3000%7C%7C%7C&amp;sdata=pT4q%2BMOAHPY8%2BULfWiRQOGnHGxqNyGmp3yAYmLa7Yow%3D&amp;reserved=0"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essexcc.pagetiger.com/dpxonua/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28.pn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essexcc.pagetiger.com/dxdfsro/1" TargetMode="External"/><Relationship Id="rId4" Type="http://schemas.openxmlformats.org/officeDocument/2006/relationships/hyperlink" Target="https://essexcc.pagetiger.com/dcneqoo/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ssexcc.pagetiger.com/cpiulug/1" TargetMode="External"/><Relationship Id="rId7"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6.png"/><Relationship Id="rId4" Type="http://schemas.openxmlformats.org/officeDocument/2006/relationships/hyperlink" Target="https://forms.office.com/e/Fh6Y2mDie3"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8.svg"/></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forms.office.com/e/Fh6Y2mDie3"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image" Target="../media/image44.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jpeg"/><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jpeg"/><Relationship Id="rId4" Type="http://schemas.openxmlformats.org/officeDocument/2006/relationships/chart" Target="../charts/chart5.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hyperlink" Target="mailto:AutismStrategy@essex.gov.uk" TargetMode="External"/><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hyperlink" Target="https://schools.essex.gov.uk/pupils/Autism_Portal/Pages/default.aspx" TargetMode="External"/><Relationship Id="rId2" Type="http://schemas.openxmlformats.org/officeDocument/2006/relationships/notesSlide" Target="../notesSlides/notesSlide27.xml"/><Relationship Id="rId1" Type="http://schemas.openxmlformats.org/officeDocument/2006/relationships/slideLayout" Target="../slideLayouts/slideLayout71.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send.essex.gov.uk/search-support-groups-and-activities/good-beginnings-course" TargetMode="External"/><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hyperlink" Target="https://www.autismcentral.org.uk/" TargetMode="External"/><Relationship Id="rId1" Type="http://schemas.openxmlformats.org/officeDocument/2006/relationships/slideLayout" Target="../slideLayouts/slideLayout8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jpeg"/><Relationship Id="rId9" Type="http://schemas.openxmlformats.org/officeDocument/2006/relationships/image" Target="../media/image56.png"/></Relationships>
</file>

<file path=ppt/slides/_rels/slide5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0.jpeg"/><Relationship Id="rId7" Type="http://schemas.openxmlformats.org/officeDocument/2006/relationships/diagramColors" Target="../diagrams/colors2.xml"/><Relationship Id="rId2" Type="http://schemas.openxmlformats.org/officeDocument/2006/relationships/image" Target="../media/image49.png"/><Relationship Id="rId1" Type="http://schemas.openxmlformats.org/officeDocument/2006/relationships/slideLayout" Target="../slideLayouts/slideLayout8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png"/><Relationship Id="rId1" Type="http://schemas.openxmlformats.org/officeDocument/2006/relationships/slideLayout" Target="../slideLayouts/slideLayout82.xml"/><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81.xml"/><Relationship Id="rId6" Type="http://schemas.openxmlformats.org/officeDocument/2006/relationships/image" Target="../media/image49.png"/><Relationship Id="rId5" Type="http://schemas.openxmlformats.org/officeDocument/2006/relationships/image" Target="../media/image50.jpeg"/><Relationship Id="rId4" Type="http://schemas.openxmlformats.org/officeDocument/2006/relationships/image" Target="../media/image60.jpg"/></Relationships>
</file>

<file path=ppt/slides/_rels/slide5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8.png"/><Relationship Id="rId1" Type="http://schemas.openxmlformats.org/officeDocument/2006/relationships/slideLayout" Target="../slideLayouts/slideLayout81.xml"/><Relationship Id="rId5" Type="http://schemas.openxmlformats.org/officeDocument/2006/relationships/image" Target="../media/image49.pn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92" y="1752600"/>
            <a:ext cx="11305256" cy="1388368"/>
          </a:xfrm>
        </p:spPr>
        <p:txBody>
          <a:bodyPr>
            <a:normAutofit/>
          </a:bodyPr>
          <a:lstStyle/>
          <a:p>
            <a:r>
              <a:rPr lang="en-GB" sz="4800" dirty="0"/>
              <a:t>Essex Primary Headteachers Meeting</a:t>
            </a:r>
          </a:p>
        </p:txBody>
      </p:sp>
      <p:sp>
        <p:nvSpPr>
          <p:cNvPr id="3" name="Subtitle 2"/>
          <p:cNvSpPr>
            <a:spLocks noGrp="1"/>
          </p:cNvSpPr>
          <p:nvPr>
            <p:ph type="subTitle" idx="1"/>
          </p:nvPr>
        </p:nvSpPr>
        <p:spPr/>
        <p:txBody>
          <a:bodyPr/>
          <a:lstStyle/>
          <a:p>
            <a:r>
              <a:rPr lang="en-GB" dirty="0"/>
              <a:t>ECC Education Directorate</a:t>
            </a:r>
          </a:p>
        </p:txBody>
      </p:sp>
      <p:sp>
        <p:nvSpPr>
          <p:cNvPr id="6" name="TextBox 5">
            <a:extLst>
              <a:ext uri="{FF2B5EF4-FFF2-40B4-BE49-F238E27FC236}">
                <a16:creationId xmlns:a16="http://schemas.microsoft.com/office/drawing/2014/main" id="{2F22EF4B-7851-4B82-A4DC-B882F0ED4D2D}"/>
              </a:ext>
            </a:extLst>
          </p:cNvPr>
          <p:cNvSpPr txBox="1"/>
          <p:nvPr/>
        </p:nvSpPr>
        <p:spPr>
          <a:xfrm>
            <a:off x="596008" y="3140968"/>
            <a:ext cx="609805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ea typeface="Calibri" panose="020F0502020204030204" pitchFamily="34" charset="0"/>
              </a:rPr>
              <a:t>9</a:t>
            </a:r>
            <a:r>
              <a:rPr lang="en-GB" sz="2400" baseline="30000" dirty="0">
                <a:latin typeface="Calibri" panose="020F0502020204030204" pitchFamily="34" charset="0"/>
                <a:ea typeface="Calibri" panose="020F0502020204030204" pitchFamily="34" charset="0"/>
              </a:rPr>
              <a:t>th</a:t>
            </a:r>
            <a:r>
              <a:rPr lang="en-GB" sz="2400" dirty="0">
                <a:latin typeface="Calibri" panose="020F0502020204030204" pitchFamily="34" charset="0"/>
                <a:ea typeface="Calibri" panose="020F0502020204030204" pitchFamily="34" charset="0"/>
              </a:rPr>
              <a:t> November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ea typeface="Calibri" panose="020F0502020204030204" pitchFamily="34" charset="0"/>
              </a:rPr>
              <a:t>Mid</a:t>
            </a:r>
            <a:r>
              <a:rPr kumimoji="0" lang="en-GB"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  Quadrant</a:t>
            </a:r>
          </a:p>
        </p:txBody>
      </p:sp>
    </p:spTree>
    <p:extLst>
      <p:ext uri="{BB962C8B-B14F-4D97-AF65-F5344CB8AC3E}">
        <p14:creationId xmlns:p14="http://schemas.microsoft.com/office/powerpoint/2010/main" val="388860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C894406-1633-47B7-B6D6-30708061018C}"/>
              </a:ext>
            </a:extLst>
          </p:cNvPr>
          <p:cNvGrpSpPr/>
          <p:nvPr/>
        </p:nvGrpSpPr>
        <p:grpSpPr>
          <a:xfrm>
            <a:off x="1524001" y="2314993"/>
            <a:ext cx="7796463" cy="1812931"/>
            <a:chOff x="1524000" y="1842220"/>
            <a:chExt cx="10395284" cy="2417242"/>
          </a:xfrm>
        </p:grpSpPr>
        <p:sp>
          <p:nvSpPr>
            <p:cNvPr id="2" name="TextBox 1">
              <a:extLst>
                <a:ext uri="{FF2B5EF4-FFF2-40B4-BE49-F238E27FC236}">
                  <a16:creationId xmlns:a16="http://schemas.microsoft.com/office/drawing/2014/main" id="{F8DB491E-D224-43D3-96A1-A0194EC479D3}"/>
                </a:ext>
              </a:extLst>
            </p:cNvPr>
            <p:cNvSpPr txBox="1"/>
            <p:nvPr/>
          </p:nvSpPr>
          <p:spPr>
            <a:xfrm>
              <a:off x="1524000" y="1842220"/>
              <a:ext cx="10395284" cy="1564716"/>
            </a:xfrm>
            <a:prstGeom prst="rect">
              <a:avLst/>
            </a:prstGeom>
          </p:spPr>
          <p:txBody>
            <a:bodyPr vert="horz" lIns="68580" tIns="34290" rIns="68580" bIns="34290" rtlCol="0" anchor="b">
              <a:normAutofit/>
            </a:bodyPr>
            <a:lstStyle/>
            <a:p>
              <a:pPr defTabSz="685800">
                <a:lnSpc>
                  <a:spcPct val="90000"/>
                </a:lnSpc>
                <a:spcBef>
                  <a:spcPct val="0"/>
                </a:spcBef>
                <a:spcAft>
                  <a:spcPts val="450"/>
                </a:spcAft>
              </a:pPr>
              <a:r>
                <a:rPr lang="en-US" sz="4050" b="1" dirty="0">
                  <a:solidFill>
                    <a:prstClr val="black"/>
                  </a:solidFill>
                  <a:latin typeface="Calibri Light" panose="020F0302020204030204"/>
                  <a:ea typeface="MS PGothic" pitchFamily="34" charset="-128"/>
                </a:rPr>
                <a:t>Essex School Partnership Strategy</a:t>
              </a:r>
            </a:p>
          </p:txBody>
        </p:sp>
        <p:sp>
          <p:nvSpPr>
            <p:cNvPr id="10" name="TextBox 9">
              <a:extLst>
                <a:ext uri="{FF2B5EF4-FFF2-40B4-BE49-F238E27FC236}">
                  <a16:creationId xmlns:a16="http://schemas.microsoft.com/office/drawing/2014/main" id="{F3555BA7-5943-4376-A21C-6FB03473CA99}"/>
                </a:ext>
              </a:extLst>
            </p:cNvPr>
            <p:cNvSpPr txBox="1"/>
            <p:nvPr/>
          </p:nvSpPr>
          <p:spPr>
            <a:xfrm>
              <a:off x="1577721" y="3686879"/>
              <a:ext cx="9144000" cy="572583"/>
            </a:xfrm>
            <a:prstGeom prst="rect">
              <a:avLst/>
            </a:prstGeom>
          </p:spPr>
          <p:txBody>
            <a:bodyPr vert="horz" lIns="68580" tIns="34290" rIns="68580" bIns="34290" rtlCol="0">
              <a:normAutofit/>
            </a:bodyPr>
            <a:lstStyle/>
            <a:p>
              <a:pPr defTabSz="685800">
                <a:lnSpc>
                  <a:spcPct val="90000"/>
                </a:lnSpc>
                <a:spcBef>
                  <a:spcPts val="750"/>
                </a:spcBef>
              </a:pPr>
              <a:r>
                <a:rPr lang="en-US" sz="2100" b="1" i="1" dirty="0">
                  <a:solidFill>
                    <a:prstClr val="black"/>
                  </a:solidFill>
                  <a:latin typeface="Calibri" panose="020F0502020204030204"/>
                  <a:ea typeface="MS PGothic" pitchFamily="34" charset="-128"/>
                </a:rPr>
                <a:t>Accelerators of School Improvement </a:t>
              </a:r>
            </a:p>
          </p:txBody>
        </p:sp>
      </p:grpSp>
      <p:pic>
        <p:nvPicPr>
          <p:cNvPr id="8" name="Picture 7" descr="Logo, icon&#10;&#10;Description automatically generated">
            <a:extLst>
              <a:ext uri="{FF2B5EF4-FFF2-40B4-BE49-F238E27FC236}">
                <a16:creationId xmlns:a16="http://schemas.microsoft.com/office/drawing/2014/main" id="{BFD3B812-A9DB-870E-EB05-95AD527BE5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63464" y="6052318"/>
            <a:ext cx="1218446" cy="588752"/>
          </a:xfrm>
          <a:prstGeom prst="rect">
            <a:avLst/>
          </a:prstGeom>
        </p:spPr>
      </p:pic>
      <p:sp>
        <p:nvSpPr>
          <p:cNvPr id="3" name="TextBox 2">
            <a:extLst>
              <a:ext uri="{FF2B5EF4-FFF2-40B4-BE49-F238E27FC236}">
                <a16:creationId xmlns:a16="http://schemas.microsoft.com/office/drawing/2014/main" id="{5E9E8FDF-83C6-0ED3-CC12-5522A97696EC}"/>
              </a:ext>
            </a:extLst>
          </p:cNvPr>
          <p:cNvSpPr txBox="1"/>
          <p:nvPr/>
        </p:nvSpPr>
        <p:spPr>
          <a:xfrm>
            <a:off x="7037286" y="4716446"/>
            <a:ext cx="3426178" cy="1077218"/>
          </a:xfrm>
          <a:prstGeom prst="rect">
            <a:avLst/>
          </a:prstGeom>
          <a:noFill/>
        </p:spPr>
        <p:txBody>
          <a:bodyPr wrap="square" rtlCol="0">
            <a:spAutoFit/>
          </a:bodyPr>
          <a:lstStyle/>
          <a:p>
            <a:r>
              <a:rPr lang="en-GB" sz="3200" dirty="0">
                <a:solidFill>
                  <a:schemeClr val="bg1"/>
                </a:solidFill>
              </a:rPr>
              <a:t>Quadrant update</a:t>
            </a:r>
          </a:p>
          <a:p>
            <a:r>
              <a:rPr lang="en-GB" sz="3200" dirty="0">
                <a:solidFill>
                  <a:schemeClr val="bg1"/>
                </a:solidFill>
              </a:rPr>
              <a:t>Autumn 2023 </a:t>
            </a:r>
          </a:p>
        </p:txBody>
      </p:sp>
    </p:spTree>
    <p:extLst>
      <p:ext uri="{BB962C8B-B14F-4D97-AF65-F5344CB8AC3E}">
        <p14:creationId xmlns:p14="http://schemas.microsoft.com/office/powerpoint/2010/main" val="309091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C372980-3643-349D-D1FE-5A02DA708BD8}"/>
              </a:ext>
            </a:extLst>
          </p:cNvPr>
          <p:cNvGraphicFramePr>
            <a:graphicFrameLocks noGrp="1"/>
          </p:cNvGraphicFramePr>
          <p:nvPr/>
        </p:nvGraphicFramePr>
        <p:xfrm>
          <a:off x="532434" y="266218"/>
          <a:ext cx="11118460" cy="6436677"/>
        </p:xfrm>
        <a:graphic>
          <a:graphicData uri="http://schemas.openxmlformats.org/drawingml/2006/table">
            <a:tbl>
              <a:tblPr firstRow="1" bandRow="1">
                <a:tableStyleId>{5C22544A-7EE6-4342-B048-85BDC9FD1C3A}</a:tableStyleId>
              </a:tblPr>
              <a:tblGrid>
                <a:gridCol w="2779615">
                  <a:extLst>
                    <a:ext uri="{9D8B030D-6E8A-4147-A177-3AD203B41FA5}">
                      <a16:colId xmlns:a16="http://schemas.microsoft.com/office/drawing/2014/main" val="981531156"/>
                    </a:ext>
                  </a:extLst>
                </a:gridCol>
                <a:gridCol w="2616140">
                  <a:extLst>
                    <a:ext uri="{9D8B030D-6E8A-4147-A177-3AD203B41FA5}">
                      <a16:colId xmlns:a16="http://schemas.microsoft.com/office/drawing/2014/main" val="2549270992"/>
                    </a:ext>
                  </a:extLst>
                </a:gridCol>
                <a:gridCol w="2804845">
                  <a:extLst>
                    <a:ext uri="{9D8B030D-6E8A-4147-A177-3AD203B41FA5}">
                      <a16:colId xmlns:a16="http://schemas.microsoft.com/office/drawing/2014/main" val="2519649122"/>
                    </a:ext>
                  </a:extLst>
                </a:gridCol>
                <a:gridCol w="2917860">
                  <a:extLst>
                    <a:ext uri="{9D8B030D-6E8A-4147-A177-3AD203B41FA5}">
                      <a16:colId xmlns:a16="http://schemas.microsoft.com/office/drawing/2014/main" val="4073382041"/>
                    </a:ext>
                  </a:extLst>
                </a:gridCol>
              </a:tblGrid>
              <a:tr h="401070">
                <a:tc>
                  <a:txBody>
                    <a:bodyPr/>
                    <a:lstStyle/>
                    <a:p>
                      <a:r>
                        <a:rPr lang="en-GB" sz="1200" u="sng" dirty="0"/>
                        <a:t>WEST</a:t>
                      </a:r>
                    </a:p>
                    <a:p>
                      <a:r>
                        <a:rPr lang="en-GB" sz="1200" u="none"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Colin </a:t>
                      </a:r>
                      <a:r>
                        <a:rPr lang="en-GB" sz="1200" u="none"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Raraty</a:t>
                      </a:r>
                      <a:r>
                        <a:rPr lang="en-GB" sz="1200" u="none"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Head of Rodings </a:t>
                      </a:r>
                      <a:endParaRPr lang="en-GB" sz="1200" u="none" dirty="0">
                        <a:solidFill>
                          <a:schemeClr val="bg1"/>
                        </a:solidFill>
                      </a:endParaRPr>
                    </a:p>
                  </a:txBody>
                  <a:tcPr/>
                </a:tc>
                <a:tc>
                  <a:txBody>
                    <a:bodyPr/>
                    <a:lstStyle/>
                    <a:p>
                      <a:r>
                        <a:rPr lang="en-GB" sz="1200" u="sng" dirty="0"/>
                        <a:t>MID</a:t>
                      </a:r>
                    </a:p>
                    <a:p>
                      <a:r>
                        <a:rPr lang="en-GB" sz="1200" u="none" dirty="0">
                          <a:effectLst/>
                          <a:latin typeface="Calibri" panose="020F0502020204030204" pitchFamily="34" charset="0"/>
                          <a:ea typeface="Times New Roman" panose="02020603050405020304" pitchFamily="18" charset="0"/>
                          <a:cs typeface="Times New Roman" panose="02020603050405020304" pitchFamily="18" charset="0"/>
                        </a:rPr>
                        <a:t>Dida Burrell, Head at Whitecourt </a:t>
                      </a:r>
                      <a:endParaRPr lang="en-GB" sz="1200" u="none" dirty="0"/>
                    </a:p>
                  </a:txBody>
                  <a:tcPr/>
                </a:tc>
                <a:tc>
                  <a:txBody>
                    <a:bodyPr/>
                    <a:lstStyle/>
                    <a:p>
                      <a:r>
                        <a:rPr lang="en-GB" sz="1200" u="sng" dirty="0"/>
                        <a:t>NORTH-EAST</a:t>
                      </a:r>
                    </a:p>
                    <a:p>
                      <a:r>
                        <a:rPr lang="en-GB" sz="1200" u="none" dirty="0">
                          <a:effectLst/>
                          <a:latin typeface="Calibri" panose="020F0502020204030204" pitchFamily="34" charset="0"/>
                          <a:ea typeface="Times New Roman" panose="02020603050405020304" pitchFamily="18" charset="0"/>
                          <a:cs typeface="Times New Roman" panose="02020603050405020304" pitchFamily="18" charset="0"/>
                        </a:rPr>
                        <a:t>Kerry Malcolm, Head St Lawrence C of E Primary </a:t>
                      </a:r>
                      <a:endParaRPr lang="en-GB" sz="1200" u="none"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u="none" dirty="0">
                          <a:effectLst/>
                          <a:latin typeface="Calibri" panose="020F0502020204030204" pitchFamily="34" charset="0"/>
                          <a:ea typeface="Times New Roman" panose="02020603050405020304" pitchFamily="18" charset="0"/>
                          <a:cs typeface="Times New Roman" panose="02020603050405020304" pitchFamily="18" charset="0"/>
                        </a:rPr>
                        <a:t>And Nicky Patrick, Head of Spring Meadow </a:t>
                      </a:r>
                      <a:endParaRPr lang="en-GB" sz="1200" u="none" dirty="0"/>
                    </a:p>
                  </a:txBody>
                  <a:tcPr/>
                </a:tc>
                <a:tc>
                  <a:txBody>
                    <a:bodyPr/>
                    <a:lstStyle/>
                    <a:p>
                      <a:r>
                        <a:rPr lang="en-GB" sz="1200" u="sng" dirty="0"/>
                        <a:t>SOUTH</a:t>
                      </a:r>
                    </a:p>
                    <a:p>
                      <a:r>
                        <a:rPr lang="en-GB" sz="1200" u="none" dirty="0">
                          <a:effectLst/>
                          <a:latin typeface="Calibri" panose="020F0502020204030204" pitchFamily="34" charset="0"/>
                          <a:ea typeface="Times New Roman" panose="02020603050405020304" pitchFamily="18" charset="0"/>
                          <a:cs typeface="Times New Roman" panose="02020603050405020304" pitchFamily="18" charset="0"/>
                        </a:rPr>
                        <a:t>Katherine Parker, Head of St Peter’s catholic and </a:t>
                      </a:r>
                      <a:endParaRPr lang="en-GB" sz="1200" u="none"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u="none" dirty="0">
                          <a:effectLst/>
                          <a:latin typeface="Calibri" panose="020F0502020204030204" pitchFamily="34" charset="0"/>
                          <a:ea typeface="Times New Roman" panose="02020603050405020304" pitchFamily="18" charset="0"/>
                          <a:cs typeface="Times New Roman" panose="02020603050405020304" pitchFamily="18" charset="0"/>
                        </a:rPr>
                        <a:t>Heidi Blakeley, Head of Abacus School</a:t>
                      </a:r>
                      <a:endParaRPr lang="en-GB" sz="1200" u="none" dirty="0"/>
                    </a:p>
                  </a:txBody>
                  <a:tcPr/>
                </a:tc>
                <a:extLst>
                  <a:ext uri="{0D108BD9-81ED-4DB2-BD59-A6C34878D82A}">
                    <a16:rowId xmlns:a16="http://schemas.microsoft.com/office/drawing/2014/main" val="3477411761"/>
                  </a:ext>
                </a:extLst>
              </a:tr>
              <a:tr h="401070">
                <a:tc>
                  <a:txBody>
                    <a:bodyPr/>
                    <a:lstStyle/>
                    <a:p>
                      <a:r>
                        <a:rPr lang="en-GB" sz="1100" b="0" i="0" kern="1200" dirty="0">
                          <a:solidFill>
                            <a:schemeClr val="dk1"/>
                          </a:solidFill>
                          <a:effectLst/>
                          <a:latin typeface="+mn-lt"/>
                          <a:ea typeface="+mn-ea"/>
                          <a:cs typeface="+mn-cs"/>
                        </a:rPr>
                        <a:t>Dunmow Excellence in Education Partnership</a:t>
                      </a:r>
                      <a:endParaRPr lang="en-GB" sz="1100" dirty="0"/>
                    </a:p>
                  </a:txBody>
                  <a:tcPr/>
                </a:tc>
                <a:tc>
                  <a:txBody>
                    <a:bodyPr/>
                    <a:lstStyle/>
                    <a:p>
                      <a:r>
                        <a:rPr lang="en-GB" sz="1100" b="0" i="0" kern="1200" dirty="0">
                          <a:solidFill>
                            <a:schemeClr val="dk1"/>
                          </a:solidFill>
                          <a:effectLst/>
                          <a:latin typeface="+mn-lt"/>
                          <a:ea typeface="+mn-ea"/>
                          <a:cs typeface="+mn-cs"/>
                        </a:rPr>
                        <a:t>Blackwater Partnership and Friends</a:t>
                      </a:r>
                      <a:endParaRPr lang="en-GB" sz="1100" dirty="0"/>
                    </a:p>
                  </a:txBody>
                  <a:tcPr/>
                </a:tc>
                <a:tc>
                  <a:txBody>
                    <a:bodyPr/>
                    <a:lstStyle/>
                    <a:p>
                      <a:r>
                        <a:rPr lang="en-GB" sz="1100" b="0" i="0" kern="1200" dirty="0">
                          <a:solidFill>
                            <a:schemeClr val="dk1"/>
                          </a:solidFill>
                          <a:effectLst/>
                          <a:latin typeface="+mn-lt"/>
                          <a:ea typeface="+mn-ea"/>
                          <a:cs typeface="+mn-cs"/>
                        </a:rPr>
                        <a:t>Colchester Partnership</a:t>
                      </a:r>
                      <a:endParaRPr lang="en-GB" sz="1100" dirty="0"/>
                    </a:p>
                  </a:txBody>
                  <a:tcPr/>
                </a:tc>
                <a:tc>
                  <a:txBody>
                    <a:bodyPr/>
                    <a:lstStyle/>
                    <a:p>
                      <a:r>
                        <a:rPr lang="en-GB" sz="1100" b="0" i="0" kern="1200" dirty="0">
                          <a:solidFill>
                            <a:schemeClr val="dk1"/>
                          </a:solidFill>
                          <a:effectLst/>
                          <a:latin typeface="+mn-lt"/>
                          <a:ea typeface="+mn-ea"/>
                          <a:cs typeface="+mn-cs"/>
                        </a:rPr>
                        <a:t>Basildon Excellence Partnership (BEP)</a:t>
                      </a:r>
                      <a:endParaRPr lang="en-GB" sz="1100" dirty="0"/>
                    </a:p>
                  </a:txBody>
                  <a:tcPr/>
                </a:tc>
                <a:extLst>
                  <a:ext uri="{0D108BD9-81ED-4DB2-BD59-A6C34878D82A}">
                    <a16:rowId xmlns:a16="http://schemas.microsoft.com/office/drawing/2014/main" val="894609732"/>
                  </a:ext>
                </a:extLst>
              </a:tr>
              <a:tr h="272455">
                <a:tc>
                  <a:txBody>
                    <a:bodyPr/>
                    <a:lstStyle/>
                    <a:p>
                      <a:r>
                        <a:rPr lang="en-GB" sz="1100" b="0" i="0" kern="1200" dirty="0">
                          <a:solidFill>
                            <a:schemeClr val="dk1"/>
                          </a:solidFill>
                          <a:effectLst/>
                          <a:latin typeface="+mn-lt"/>
                          <a:ea typeface="+mn-ea"/>
                          <a:cs typeface="+mn-cs"/>
                        </a:rPr>
                        <a:t>Epping Forest Partnership</a:t>
                      </a:r>
                      <a:endParaRPr lang="en-GB" sz="1100" dirty="0"/>
                    </a:p>
                  </a:txBody>
                  <a:tcPr/>
                </a:tc>
                <a:tc>
                  <a:txBody>
                    <a:bodyPr/>
                    <a:lstStyle/>
                    <a:p>
                      <a:r>
                        <a:rPr lang="en-GB" sz="1100" b="0" i="0" kern="1200" dirty="0">
                          <a:solidFill>
                            <a:schemeClr val="dk1"/>
                          </a:solidFill>
                          <a:effectLst/>
                          <a:latin typeface="+mn-lt"/>
                          <a:ea typeface="+mn-ea"/>
                          <a:cs typeface="+mn-cs"/>
                        </a:rPr>
                        <a:t>Braintree and Villages Partnership</a:t>
                      </a:r>
                      <a:endParaRPr lang="en-GB" sz="1100" dirty="0"/>
                    </a:p>
                  </a:txBody>
                  <a:tcPr/>
                </a:tc>
                <a:tc>
                  <a:txBody>
                    <a:bodyPr/>
                    <a:lstStyle/>
                    <a:p>
                      <a:r>
                        <a:rPr lang="en-GB" sz="1100" b="0" i="0" kern="1200" dirty="0">
                          <a:solidFill>
                            <a:schemeClr val="dk1"/>
                          </a:solidFill>
                          <a:effectLst/>
                          <a:latin typeface="+mn-lt"/>
                          <a:ea typeface="+mn-ea"/>
                          <a:cs typeface="+mn-cs"/>
                        </a:rPr>
                        <a:t>Colchester Priory Street</a:t>
                      </a:r>
                      <a:endParaRPr lang="en-GB" sz="1100" dirty="0"/>
                    </a:p>
                  </a:txBody>
                  <a:tcPr/>
                </a:tc>
                <a:tc>
                  <a:txBody>
                    <a:bodyPr/>
                    <a:lstStyle/>
                    <a:p>
                      <a:r>
                        <a:rPr lang="en-GB" sz="1100" b="0" i="0" kern="1200" dirty="0">
                          <a:solidFill>
                            <a:schemeClr val="dk1"/>
                          </a:solidFill>
                          <a:effectLst/>
                          <a:latin typeface="+mn-lt"/>
                          <a:ea typeface="+mn-ea"/>
                          <a:cs typeface="+mn-cs"/>
                        </a:rPr>
                        <a:t>Billericay Partnership</a:t>
                      </a:r>
                      <a:endParaRPr lang="en-GB" sz="1100" dirty="0"/>
                    </a:p>
                  </a:txBody>
                  <a:tcPr/>
                </a:tc>
                <a:extLst>
                  <a:ext uri="{0D108BD9-81ED-4DB2-BD59-A6C34878D82A}">
                    <a16:rowId xmlns:a16="http://schemas.microsoft.com/office/drawing/2014/main" val="538110029"/>
                  </a:ext>
                </a:extLst>
              </a:tr>
              <a:tr h="400692">
                <a:tc>
                  <a:txBody>
                    <a:bodyPr/>
                    <a:lstStyle/>
                    <a:p>
                      <a:r>
                        <a:rPr lang="en-GB" sz="1100" b="0" i="0" kern="1200" dirty="0">
                          <a:solidFill>
                            <a:schemeClr val="dk1"/>
                          </a:solidFill>
                          <a:effectLst/>
                          <a:latin typeface="+mn-lt"/>
                          <a:ea typeface="+mn-ea"/>
                          <a:cs typeface="+mn-cs"/>
                        </a:rPr>
                        <a:t>Epping Forest Schools Partnership Trust</a:t>
                      </a:r>
                      <a:endParaRPr lang="en-GB" sz="1100" dirty="0"/>
                    </a:p>
                  </a:txBody>
                  <a:tcPr/>
                </a:tc>
                <a:tc>
                  <a:txBody>
                    <a:bodyPr/>
                    <a:lstStyle/>
                    <a:p>
                      <a:r>
                        <a:rPr lang="en-GB" sz="1100" b="0" i="0" kern="1200" dirty="0">
                          <a:solidFill>
                            <a:schemeClr val="dk1"/>
                          </a:solidFill>
                          <a:effectLst/>
                          <a:latin typeface="+mn-lt"/>
                          <a:ea typeface="+mn-ea"/>
                          <a:cs typeface="+mn-cs"/>
                        </a:rPr>
                        <a:t>Chelmsford Learning Partnership</a:t>
                      </a:r>
                      <a:endParaRPr lang="en-GB" sz="1100" dirty="0"/>
                    </a:p>
                  </a:txBody>
                  <a:tcPr/>
                </a:tc>
                <a:tc>
                  <a:txBody>
                    <a:bodyPr/>
                    <a:lstStyle/>
                    <a:p>
                      <a:r>
                        <a:rPr lang="en-GB" sz="1100" b="0" i="0" kern="1200" dirty="0">
                          <a:solidFill>
                            <a:schemeClr val="dk1"/>
                          </a:solidFill>
                          <a:effectLst/>
                          <a:latin typeface="+mn-lt"/>
                          <a:ea typeface="+mn-ea"/>
                          <a:cs typeface="+mn-cs"/>
                        </a:rPr>
                        <a:t>Constable Collaborative Partnership</a:t>
                      </a:r>
                      <a:endParaRPr lang="en-GB" sz="1100" dirty="0"/>
                    </a:p>
                  </a:txBody>
                  <a:tcPr/>
                </a:tc>
                <a:tc>
                  <a:txBody>
                    <a:bodyPr/>
                    <a:lstStyle/>
                    <a:p>
                      <a:r>
                        <a:rPr lang="en-GB" sz="1100" b="0" i="0" kern="1200" dirty="0">
                          <a:solidFill>
                            <a:schemeClr val="dk1"/>
                          </a:solidFill>
                          <a:effectLst/>
                          <a:latin typeface="+mn-lt"/>
                          <a:ea typeface="+mn-ea"/>
                          <a:cs typeface="+mn-cs"/>
                        </a:rPr>
                        <a:t>Brentwood Collaborative Partnership</a:t>
                      </a:r>
                      <a:endParaRPr lang="en-GB" sz="1100" dirty="0"/>
                    </a:p>
                  </a:txBody>
                  <a:tcPr/>
                </a:tc>
                <a:extLst>
                  <a:ext uri="{0D108BD9-81ED-4DB2-BD59-A6C34878D82A}">
                    <a16:rowId xmlns:a16="http://schemas.microsoft.com/office/drawing/2014/main" val="2874294427"/>
                  </a:ext>
                </a:extLst>
              </a:tr>
              <a:tr h="297950">
                <a:tc>
                  <a:txBody>
                    <a:bodyPr/>
                    <a:lstStyle/>
                    <a:p>
                      <a:r>
                        <a:rPr lang="en-GB" sz="1100" b="0" i="0" kern="1200" dirty="0">
                          <a:solidFill>
                            <a:schemeClr val="dk1"/>
                          </a:solidFill>
                          <a:effectLst/>
                          <a:latin typeface="+mn-lt"/>
                          <a:ea typeface="+mn-ea"/>
                          <a:cs typeface="+mn-cs"/>
                        </a:rPr>
                        <a:t>Harlow Education Trust (HET)</a:t>
                      </a:r>
                      <a:endParaRPr lang="en-GB" sz="1100" dirty="0"/>
                    </a:p>
                  </a:txBody>
                  <a:tcPr/>
                </a:tc>
                <a:tc>
                  <a:txBody>
                    <a:bodyPr/>
                    <a:lstStyle/>
                    <a:p>
                      <a:r>
                        <a:rPr lang="en-GB" sz="1100" b="0" i="0" kern="1200" dirty="0">
                          <a:solidFill>
                            <a:schemeClr val="dk1"/>
                          </a:solidFill>
                          <a:effectLst/>
                          <a:latin typeface="+mn-lt"/>
                          <a:ea typeface="+mn-ea"/>
                          <a:cs typeface="+mn-cs"/>
                        </a:rPr>
                        <a:t>Chelmsford TSA</a:t>
                      </a:r>
                      <a:endParaRPr lang="en-GB" sz="1100" dirty="0"/>
                    </a:p>
                  </a:txBody>
                  <a:tcPr/>
                </a:tc>
                <a:tc>
                  <a:txBody>
                    <a:bodyPr/>
                    <a:lstStyle/>
                    <a:p>
                      <a:r>
                        <a:rPr lang="en-GB" sz="1100" b="0" i="0" kern="1200" dirty="0">
                          <a:solidFill>
                            <a:schemeClr val="dk1"/>
                          </a:solidFill>
                          <a:effectLst/>
                          <a:latin typeface="+mn-lt"/>
                          <a:ea typeface="+mn-ea"/>
                          <a:cs typeface="+mn-cs"/>
                        </a:rPr>
                        <a:t>HEP (North Tendring - Harwich)</a:t>
                      </a:r>
                      <a:endParaRPr lang="en-GB" sz="1100" dirty="0"/>
                    </a:p>
                  </a:txBody>
                  <a:tcPr/>
                </a:tc>
                <a:tc>
                  <a:txBody>
                    <a:bodyPr/>
                    <a:lstStyle/>
                    <a:p>
                      <a:r>
                        <a:rPr lang="en-GB" sz="1100" b="0" i="0" kern="1200" dirty="0">
                          <a:solidFill>
                            <a:schemeClr val="dk1"/>
                          </a:solidFill>
                          <a:effectLst/>
                          <a:latin typeface="+mn-lt"/>
                          <a:ea typeface="+mn-ea"/>
                          <a:cs typeface="+mn-cs"/>
                        </a:rPr>
                        <a:t>Canvey Schools</a:t>
                      </a:r>
                      <a:endParaRPr lang="en-GB" sz="1100" dirty="0"/>
                    </a:p>
                  </a:txBody>
                  <a:tcPr/>
                </a:tc>
                <a:extLst>
                  <a:ext uri="{0D108BD9-81ED-4DB2-BD59-A6C34878D82A}">
                    <a16:rowId xmlns:a16="http://schemas.microsoft.com/office/drawing/2014/main" val="3887977833"/>
                  </a:ext>
                </a:extLst>
              </a:tr>
              <a:tr h="267128">
                <a:tc>
                  <a:txBody>
                    <a:bodyPr/>
                    <a:lstStyle/>
                    <a:p>
                      <a:r>
                        <a:rPr lang="en-GB" sz="1100" b="0" i="0" kern="1200" dirty="0">
                          <a:solidFill>
                            <a:schemeClr val="dk1"/>
                          </a:solidFill>
                          <a:effectLst/>
                          <a:latin typeface="+mn-lt"/>
                          <a:ea typeface="+mn-ea"/>
                          <a:cs typeface="+mn-cs"/>
                        </a:rPr>
                        <a:t>Saffron Walden Partnership</a:t>
                      </a:r>
                      <a:endParaRPr lang="en-GB" sz="1100" dirty="0"/>
                    </a:p>
                  </a:txBody>
                  <a:tcPr/>
                </a:tc>
                <a:tc>
                  <a:txBody>
                    <a:bodyPr/>
                    <a:lstStyle/>
                    <a:p>
                      <a:r>
                        <a:rPr lang="en-GB" sz="1100" b="0" i="0" kern="1200" dirty="0">
                          <a:solidFill>
                            <a:schemeClr val="dk1"/>
                          </a:solidFill>
                          <a:effectLst/>
                          <a:latin typeface="+mn-lt"/>
                          <a:ea typeface="+mn-ea"/>
                          <a:cs typeface="+mn-cs"/>
                        </a:rPr>
                        <a:t>Colne Valley NE Braintree Partnership</a:t>
                      </a:r>
                      <a:endParaRPr lang="en-GB" sz="1100" dirty="0"/>
                    </a:p>
                  </a:txBody>
                  <a:tcPr/>
                </a:tc>
                <a:tc>
                  <a:txBody>
                    <a:bodyPr/>
                    <a:lstStyle/>
                    <a:p>
                      <a:r>
                        <a:rPr lang="en-GB" sz="1100" b="0" i="0" kern="1200" dirty="0">
                          <a:solidFill>
                            <a:schemeClr val="dk1"/>
                          </a:solidFill>
                          <a:effectLst/>
                          <a:latin typeface="+mn-lt"/>
                          <a:ea typeface="+mn-ea"/>
                          <a:cs typeface="+mn-cs"/>
                        </a:rPr>
                        <a:t>Learning Connections</a:t>
                      </a:r>
                      <a:endParaRPr lang="en-GB" sz="1100" dirty="0"/>
                    </a:p>
                  </a:txBody>
                  <a:tcPr/>
                </a:tc>
                <a:tc>
                  <a:txBody>
                    <a:bodyPr/>
                    <a:lstStyle/>
                    <a:p>
                      <a:r>
                        <a:rPr lang="en-GB" sz="1100" b="0" i="0" kern="1200" dirty="0">
                          <a:solidFill>
                            <a:schemeClr val="dk1"/>
                          </a:solidFill>
                          <a:effectLst/>
                          <a:latin typeface="+mn-lt"/>
                          <a:ea typeface="+mn-ea"/>
                          <a:cs typeface="+mn-cs"/>
                        </a:rPr>
                        <a:t>Castle Point Partnership</a:t>
                      </a:r>
                      <a:endParaRPr lang="en-GB" sz="1100" dirty="0"/>
                    </a:p>
                  </a:txBody>
                  <a:tcPr/>
                </a:tc>
                <a:extLst>
                  <a:ext uri="{0D108BD9-81ED-4DB2-BD59-A6C34878D82A}">
                    <a16:rowId xmlns:a16="http://schemas.microsoft.com/office/drawing/2014/main" val="2483708827"/>
                  </a:ext>
                </a:extLst>
              </a:tr>
              <a:tr h="297951">
                <a:tc>
                  <a:txBody>
                    <a:bodyPr/>
                    <a:lstStyle/>
                    <a:p>
                      <a:r>
                        <a:rPr lang="en-GB" sz="1100" b="0" i="0" kern="1200" dirty="0">
                          <a:solidFill>
                            <a:schemeClr val="dk1"/>
                          </a:solidFill>
                          <a:effectLst/>
                          <a:latin typeface="+mn-lt"/>
                          <a:ea typeface="+mn-ea"/>
                          <a:cs typeface="+mn-cs"/>
                        </a:rPr>
                        <a:t>Uttlesford Partnership</a:t>
                      </a:r>
                      <a:endParaRPr lang="en-GB" sz="1100" dirty="0"/>
                    </a:p>
                  </a:txBody>
                  <a:tcPr/>
                </a:tc>
                <a:tc>
                  <a:txBody>
                    <a:bodyPr/>
                    <a:lstStyle/>
                    <a:p>
                      <a:r>
                        <a:rPr lang="en-GB" sz="1100" b="0" i="0" kern="1200" dirty="0">
                          <a:solidFill>
                            <a:schemeClr val="dk1"/>
                          </a:solidFill>
                          <a:effectLst/>
                          <a:latin typeface="+mn-lt"/>
                          <a:ea typeface="+mn-ea"/>
                          <a:cs typeface="+mn-cs"/>
                        </a:rPr>
                        <a:t>Dengie Partnership</a:t>
                      </a:r>
                      <a:endParaRPr lang="en-GB" sz="1100" dirty="0"/>
                    </a:p>
                  </a:txBody>
                  <a:tcPr/>
                </a:tc>
                <a:tc>
                  <a:txBody>
                    <a:bodyPr/>
                    <a:lstStyle/>
                    <a:p>
                      <a:r>
                        <a:rPr lang="en-GB" sz="1100" b="0" i="0" kern="1200" dirty="0">
                          <a:solidFill>
                            <a:schemeClr val="dk1"/>
                          </a:solidFill>
                          <a:effectLst/>
                          <a:latin typeface="+mn-lt"/>
                          <a:ea typeface="+mn-ea"/>
                          <a:cs typeface="+mn-cs"/>
                        </a:rPr>
                        <a:t>North Essex Schools Partnership</a:t>
                      </a:r>
                      <a:endParaRPr lang="en-GB" sz="1100" dirty="0"/>
                    </a:p>
                  </a:txBody>
                  <a:tcPr/>
                </a:tc>
                <a:tc>
                  <a:txBody>
                    <a:bodyPr/>
                    <a:lstStyle/>
                    <a:p>
                      <a:r>
                        <a:rPr lang="en-GB" sz="1100" b="0" i="0" kern="1200" dirty="0">
                          <a:solidFill>
                            <a:schemeClr val="dk1"/>
                          </a:solidFill>
                          <a:effectLst/>
                          <a:latin typeface="+mn-lt"/>
                          <a:ea typeface="+mn-ea"/>
                          <a:cs typeface="+mn-cs"/>
                        </a:rPr>
                        <a:t>South Essex Teaching Institute (SETI)</a:t>
                      </a:r>
                      <a:endParaRPr lang="en-GB" sz="1100" dirty="0"/>
                    </a:p>
                  </a:txBody>
                  <a:tcPr/>
                </a:tc>
                <a:extLst>
                  <a:ext uri="{0D108BD9-81ED-4DB2-BD59-A6C34878D82A}">
                    <a16:rowId xmlns:a16="http://schemas.microsoft.com/office/drawing/2014/main" val="225400515"/>
                  </a:ext>
                </a:extLst>
              </a:tr>
              <a:tr h="401070">
                <a:tc>
                  <a:txBody>
                    <a:bodyPr/>
                    <a:lstStyle/>
                    <a:p>
                      <a:r>
                        <a:rPr lang="en-GB" sz="1100" b="0" i="0" kern="1200" dirty="0">
                          <a:solidFill>
                            <a:schemeClr val="dk1"/>
                          </a:solidFill>
                          <a:effectLst/>
                          <a:latin typeface="+mn-lt"/>
                          <a:ea typeface="+mn-ea"/>
                          <a:cs typeface="+mn-cs"/>
                        </a:rPr>
                        <a:t>REAch2 Academy Trust</a:t>
                      </a:r>
                      <a:endParaRPr lang="en-GB" sz="1100" dirty="0"/>
                    </a:p>
                  </a:txBody>
                  <a:tcPr/>
                </a:tc>
                <a:tc>
                  <a:txBody>
                    <a:bodyPr/>
                    <a:lstStyle/>
                    <a:p>
                      <a:r>
                        <a:rPr lang="en-GB" sz="1100" b="0" i="0" kern="1200" dirty="0">
                          <a:solidFill>
                            <a:schemeClr val="dk1"/>
                          </a:solidFill>
                          <a:effectLst/>
                          <a:latin typeface="+mn-lt"/>
                          <a:ea typeface="+mn-ea"/>
                          <a:cs typeface="+mn-cs"/>
                        </a:rPr>
                        <a:t>Notley Family of Schools, Braintree District Partnership</a:t>
                      </a:r>
                      <a:endParaRPr lang="en-GB" sz="1100" dirty="0"/>
                    </a:p>
                  </a:txBody>
                  <a:tcPr/>
                </a:tc>
                <a:tc>
                  <a:txBody>
                    <a:bodyPr/>
                    <a:lstStyle/>
                    <a:p>
                      <a:r>
                        <a:rPr lang="en-GB" sz="1100" b="0" i="0" kern="1200" dirty="0">
                          <a:solidFill>
                            <a:schemeClr val="dk1"/>
                          </a:solidFill>
                          <a:effectLst/>
                          <a:latin typeface="+mn-lt"/>
                          <a:ea typeface="+mn-ea"/>
                          <a:cs typeface="+mn-cs"/>
                        </a:rPr>
                        <a:t>CSMT (Colne, Stour, Mid Tendring) Partnership</a:t>
                      </a:r>
                      <a:endParaRPr lang="en-GB" sz="1100" dirty="0"/>
                    </a:p>
                  </a:txBody>
                  <a:tcPr/>
                </a:tc>
                <a:tc>
                  <a:txBody>
                    <a:bodyPr/>
                    <a:lstStyle/>
                    <a:p>
                      <a:r>
                        <a:rPr lang="en-GB" sz="1100" b="0" i="0" kern="1200" dirty="0">
                          <a:solidFill>
                            <a:schemeClr val="dk1"/>
                          </a:solidFill>
                          <a:effectLst/>
                          <a:latin typeface="+mn-lt"/>
                          <a:ea typeface="+mn-ea"/>
                          <a:cs typeface="+mn-cs"/>
                        </a:rPr>
                        <a:t>Wickford Partnership</a:t>
                      </a:r>
                      <a:endParaRPr lang="en-GB" sz="1100" dirty="0"/>
                    </a:p>
                  </a:txBody>
                  <a:tcPr/>
                </a:tc>
                <a:extLst>
                  <a:ext uri="{0D108BD9-81ED-4DB2-BD59-A6C34878D82A}">
                    <a16:rowId xmlns:a16="http://schemas.microsoft.com/office/drawing/2014/main" val="3546078849"/>
                  </a:ext>
                </a:extLst>
              </a:tr>
              <a:tr h="251374">
                <a:tc>
                  <a:txBody>
                    <a:bodyPr/>
                    <a:lstStyle/>
                    <a:p>
                      <a:r>
                        <a:rPr lang="en-GB" sz="1100" b="0" i="0" kern="1200" dirty="0">
                          <a:solidFill>
                            <a:schemeClr val="dk1"/>
                          </a:solidFill>
                          <a:effectLst/>
                          <a:latin typeface="+mn-lt"/>
                          <a:ea typeface="+mn-ea"/>
                          <a:cs typeface="+mn-cs"/>
                        </a:rPr>
                        <a:t>The Learning Partnership Trust</a:t>
                      </a:r>
                      <a:endParaRPr lang="en-GB" sz="1100" dirty="0"/>
                    </a:p>
                  </a:txBody>
                  <a:tcPr/>
                </a:tc>
                <a:tc>
                  <a:txBody>
                    <a:bodyPr/>
                    <a:lstStyle/>
                    <a:p>
                      <a:r>
                        <a:rPr lang="en-GB" sz="1100" b="0" i="0" kern="1200" dirty="0">
                          <a:solidFill>
                            <a:schemeClr val="dk1"/>
                          </a:solidFill>
                          <a:effectLst/>
                          <a:latin typeface="+mn-lt"/>
                          <a:ea typeface="+mn-ea"/>
                          <a:cs typeface="+mn-cs"/>
                        </a:rPr>
                        <a:t>River Chelmer Partnership</a:t>
                      </a:r>
                      <a:endParaRPr lang="en-GB" sz="1100" dirty="0"/>
                    </a:p>
                  </a:txBody>
                  <a:tcPr/>
                </a:tc>
                <a:tc>
                  <a:txBody>
                    <a:bodyPr/>
                    <a:lstStyle/>
                    <a:p>
                      <a:r>
                        <a:rPr lang="en-GB" sz="1100" b="0" i="0" kern="1200" dirty="0">
                          <a:solidFill>
                            <a:schemeClr val="dk1"/>
                          </a:solidFill>
                          <a:effectLst/>
                          <a:latin typeface="+mn-lt"/>
                          <a:ea typeface="+mn-ea"/>
                          <a:cs typeface="+mn-cs"/>
                        </a:rPr>
                        <a:t>South Tendring Primary Partnership</a:t>
                      </a:r>
                      <a:endParaRPr lang="en-GB" sz="1100" dirty="0"/>
                    </a:p>
                  </a:txBody>
                  <a:tcPr/>
                </a:tc>
                <a:tc>
                  <a:txBody>
                    <a:bodyPr/>
                    <a:lstStyle/>
                    <a:p>
                      <a:r>
                        <a:rPr lang="en-GB" sz="1100" b="0" i="0" kern="1200" dirty="0">
                          <a:solidFill>
                            <a:schemeClr val="dk1"/>
                          </a:solidFill>
                          <a:effectLst/>
                          <a:latin typeface="+mn-lt"/>
                          <a:ea typeface="+mn-ea"/>
                          <a:cs typeface="+mn-cs"/>
                        </a:rPr>
                        <a:t>Academies Enterprise Trust (AET)</a:t>
                      </a:r>
                      <a:endParaRPr lang="en-GB" sz="1100" dirty="0"/>
                    </a:p>
                  </a:txBody>
                  <a:tcPr/>
                </a:tc>
                <a:extLst>
                  <a:ext uri="{0D108BD9-81ED-4DB2-BD59-A6C34878D82A}">
                    <a16:rowId xmlns:a16="http://schemas.microsoft.com/office/drawing/2014/main" val="1766799843"/>
                  </a:ext>
                </a:extLst>
              </a:tr>
              <a:tr h="401070">
                <a:tc>
                  <a:txBody>
                    <a:bodyPr/>
                    <a:lstStyle/>
                    <a:p>
                      <a:r>
                        <a:rPr lang="en-GB" sz="1100" b="0" i="0" kern="1200" dirty="0">
                          <a:solidFill>
                            <a:schemeClr val="dk1"/>
                          </a:solidFill>
                          <a:effectLst/>
                          <a:latin typeface="+mn-lt"/>
                          <a:ea typeface="+mn-ea"/>
                          <a:cs typeface="+mn-cs"/>
                        </a:rPr>
                        <a:t>NET Academies Trust </a:t>
                      </a:r>
                      <a:endParaRPr lang="en-GB" sz="1100" dirty="0"/>
                    </a:p>
                  </a:txBody>
                  <a:tcPr/>
                </a:tc>
                <a:tc>
                  <a:txBody>
                    <a:bodyPr/>
                    <a:lstStyle/>
                    <a:p>
                      <a:r>
                        <a:rPr lang="en-GB" sz="1100" b="0" i="0" kern="1200" dirty="0">
                          <a:solidFill>
                            <a:schemeClr val="dk1"/>
                          </a:solidFill>
                          <a:effectLst/>
                          <a:latin typeface="+mn-lt"/>
                          <a:ea typeface="+mn-ea"/>
                          <a:cs typeface="+mn-cs"/>
                        </a:rPr>
                        <a:t>Seven Spires Partnership </a:t>
                      </a:r>
                      <a:endParaRPr lang="en-GB" sz="1100" dirty="0"/>
                    </a:p>
                  </a:txBody>
                  <a:tcPr/>
                </a:tc>
                <a:tc>
                  <a:txBody>
                    <a:bodyPr/>
                    <a:lstStyle/>
                    <a:p>
                      <a:r>
                        <a:rPr lang="en-GB" sz="1100" b="0" i="0" kern="1200" dirty="0">
                          <a:solidFill>
                            <a:schemeClr val="dk1"/>
                          </a:solidFill>
                          <a:effectLst/>
                          <a:latin typeface="+mn-lt"/>
                          <a:ea typeface="+mn-ea"/>
                          <a:cs typeface="+mn-cs"/>
                        </a:rPr>
                        <a:t>Tiptree and Stanway Primary Schools Consortium Partnership</a:t>
                      </a:r>
                      <a:endParaRPr lang="en-GB" sz="1100" dirty="0"/>
                    </a:p>
                  </a:txBody>
                  <a:tcPr/>
                </a:tc>
                <a:tc>
                  <a:txBody>
                    <a:bodyPr/>
                    <a:lstStyle/>
                    <a:p>
                      <a:r>
                        <a:rPr lang="en-GB" sz="1100" b="0" i="0" kern="1200" dirty="0">
                          <a:solidFill>
                            <a:schemeClr val="dk1"/>
                          </a:solidFill>
                          <a:effectLst/>
                          <a:latin typeface="+mn-lt"/>
                          <a:ea typeface="+mn-ea"/>
                          <a:cs typeface="+mn-cs"/>
                        </a:rPr>
                        <a:t>South Essex Academy Trust</a:t>
                      </a:r>
                      <a:endParaRPr lang="en-GB" sz="1100" dirty="0"/>
                    </a:p>
                  </a:txBody>
                  <a:tcPr/>
                </a:tc>
                <a:extLst>
                  <a:ext uri="{0D108BD9-81ED-4DB2-BD59-A6C34878D82A}">
                    <a16:rowId xmlns:a16="http://schemas.microsoft.com/office/drawing/2014/main" val="1292749621"/>
                  </a:ext>
                </a:extLst>
              </a:tr>
              <a:tr h="248954">
                <a:tc>
                  <a:txBody>
                    <a:bodyPr/>
                    <a:lstStyle/>
                    <a:p>
                      <a:r>
                        <a:rPr lang="en-GB" sz="1100" b="0" i="0" kern="1200" dirty="0">
                          <a:solidFill>
                            <a:schemeClr val="dk1"/>
                          </a:solidFill>
                          <a:effectLst/>
                          <a:latin typeface="+mn-lt"/>
                          <a:ea typeface="+mn-ea"/>
                          <a:cs typeface="+mn-cs"/>
                        </a:rPr>
                        <a:t>Burnt Mill Academy Trust</a:t>
                      </a:r>
                      <a:endParaRPr lang="en-GB" sz="1100" dirty="0"/>
                    </a:p>
                  </a:txBody>
                  <a:tcPr/>
                </a:tc>
                <a:tc>
                  <a:txBody>
                    <a:bodyPr/>
                    <a:lstStyle/>
                    <a:p>
                      <a:r>
                        <a:rPr lang="en-GB" sz="1100" b="0" i="0" kern="1200" dirty="0">
                          <a:solidFill>
                            <a:schemeClr val="dk1"/>
                          </a:solidFill>
                          <a:effectLst/>
                          <a:latin typeface="+mn-lt"/>
                          <a:ea typeface="+mn-ea"/>
                          <a:cs typeface="+mn-cs"/>
                        </a:rPr>
                        <a:t>Tanglewood Partnership </a:t>
                      </a:r>
                      <a:endParaRPr lang="en-GB" sz="1100" dirty="0"/>
                    </a:p>
                  </a:txBody>
                  <a:tcPr/>
                </a:tc>
                <a:tc>
                  <a:txBody>
                    <a:bodyPr/>
                    <a:lstStyle/>
                    <a:p>
                      <a:r>
                        <a:rPr lang="en-GB" sz="1100" b="0" i="0" kern="1200" dirty="0">
                          <a:solidFill>
                            <a:schemeClr val="dk1"/>
                          </a:solidFill>
                          <a:effectLst/>
                          <a:latin typeface="+mn-lt"/>
                          <a:ea typeface="+mn-ea"/>
                          <a:cs typeface="+mn-cs"/>
                        </a:rPr>
                        <a:t>Connected Learning</a:t>
                      </a:r>
                      <a:endParaRPr lang="en-GB" sz="1100" dirty="0"/>
                    </a:p>
                  </a:txBody>
                  <a:tcPr/>
                </a:tc>
                <a:tc>
                  <a:txBody>
                    <a:bodyPr/>
                    <a:lstStyle/>
                    <a:p>
                      <a:r>
                        <a:rPr lang="en-GB" sz="1100" dirty="0"/>
                        <a:t>Hearts</a:t>
                      </a:r>
                    </a:p>
                  </a:txBody>
                  <a:tcPr/>
                </a:tc>
                <a:extLst>
                  <a:ext uri="{0D108BD9-81ED-4DB2-BD59-A6C34878D82A}">
                    <a16:rowId xmlns:a16="http://schemas.microsoft.com/office/drawing/2014/main" val="1888708600"/>
                  </a:ext>
                </a:extLst>
              </a:tr>
              <a:tr h="303087">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The Witham Collaborative</a:t>
                      </a:r>
                      <a:endParaRPr lang="en-GB" sz="1100" dirty="0"/>
                    </a:p>
                  </a:txBody>
                  <a:tcPr/>
                </a:tc>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Berlesduna Multi Academy Trust </a:t>
                      </a:r>
                      <a:endParaRPr lang="en-GB" sz="1100" b="1" dirty="0"/>
                    </a:p>
                  </a:txBody>
                  <a:tcPr/>
                </a:tc>
                <a:extLst>
                  <a:ext uri="{0D108BD9-81ED-4DB2-BD59-A6C34878D82A}">
                    <a16:rowId xmlns:a16="http://schemas.microsoft.com/office/drawing/2014/main" val="3061089545"/>
                  </a:ext>
                </a:extLst>
              </a:tr>
              <a:tr h="308225">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Woodham Ferrers Partnership</a:t>
                      </a:r>
                      <a:endParaRPr lang="en-GB" sz="1100" dirty="0"/>
                    </a:p>
                  </a:txBody>
                  <a:tcPr/>
                </a:tc>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The Like Minded Group</a:t>
                      </a:r>
                      <a:endParaRPr lang="en-GB" sz="1100" dirty="0"/>
                    </a:p>
                  </a:txBody>
                  <a:tcPr/>
                </a:tc>
                <a:extLst>
                  <a:ext uri="{0D108BD9-81ED-4DB2-BD59-A6C34878D82A}">
                    <a16:rowId xmlns:a16="http://schemas.microsoft.com/office/drawing/2014/main" val="3513375875"/>
                  </a:ext>
                </a:extLst>
              </a:tr>
              <a:tr h="318499">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Connected Learning</a:t>
                      </a:r>
                      <a:endParaRPr lang="en-GB" sz="1100" dirty="0"/>
                    </a:p>
                  </a:txBody>
                  <a:tcPr/>
                </a:tc>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Lee Chapel Academy Trust</a:t>
                      </a:r>
                      <a:endParaRPr lang="en-GB" sz="1100" dirty="0"/>
                    </a:p>
                  </a:txBody>
                  <a:tcPr/>
                </a:tc>
                <a:extLst>
                  <a:ext uri="{0D108BD9-81ED-4DB2-BD59-A6C34878D82A}">
                    <a16:rowId xmlns:a16="http://schemas.microsoft.com/office/drawing/2014/main" val="806446144"/>
                  </a:ext>
                </a:extLst>
              </a:tr>
              <a:tr h="267128">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All Saints MAT </a:t>
                      </a:r>
                      <a:endParaRPr lang="en-GB" sz="1100" dirty="0"/>
                    </a:p>
                  </a:txBody>
                  <a:tcPr/>
                </a:tc>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The Epsilon Star Multi-Academy Trust</a:t>
                      </a:r>
                      <a:endParaRPr lang="en-GB" sz="1100" dirty="0"/>
                    </a:p>
                  </a:txBody>
                  <a:tcPr/>
                </a:tc>
                <a:extLst>
                  <a:ext uri="{0D108BD9-81ED-4DB2-BD59-A6C34878D82A}">
                    <a16:rowId xmlns:a16="http://schemas.microsoft.com/office/drawing/2014/main" val="3723216134"/>
                  </a:ext>
                </a:extLst>
              </a:tr>
              <a:tr h="256854">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Canonium MAT</a:t>
                      </a:r>
                      <a:endParaRPr lang="en-GB" sz="1100" dirty="0"/>
                    </a:p>
                  </a:txBody>
                  <a:tcPr/>
                </a:tc>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Brentwood Academies Trust</a:t>
                      </a:r>
                      <a:endParaRPr lang="en-GB" sz="1100" dirty="0"/>
                    </a:p>
                  </a:txBody>
                  <a:tcPr/>
                </a:tc>
                <a:extLst>
                  <a:ext uri="{0D108BD9-81ED-4DB2-BD59-A6C34878D82A}">
                    <a16:rowId xmlns:a16="http://schemas.microsoft.com/office/drawing/2014/main" val="533946177"/>
                  </a:ext>
                </a:extLst>
              </a:tr>
              <a:tr h="264902">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Life Education Trust</a:t>
                      </a:r>
                      <a:endParaRPr lang="en-GB" sz="1100" dirty="0"/>
                    </a:p>
                  </a:txBody>
                  <a:tcPr/>
                </a:tc>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Lion Academy Trust</a:t>
                      </a:r>
                      <a:endParaRPr lang="en-GB" sz="1100" dirty="0"/>
                    </a:p>
                  </a:txBody>
                  <a:tcPr/>
                </a:tc>
                <a:extLst>
                  <a:ext uri="{0D108BD9-81ED-4DB2-BD59-A6C34878D82A}">
                    <a16:rowId xmlns:a16="http://schemas.microsoft.com/office/drawing/2014/main" val="1038737761"/>
                  </a:ext>
                </a:extLst>
              </a:tr>
              <a:tr h="401070">
                <a:tc>
                  <a:txBody>
                    <a:bodyPr/>
                    <a:lstStyle/>
                    <a:p>
                      <a:endParaRPr lang="en-GB" sz="1100" dirty="0"/>
                    </a:p>
                  </a:txBody>
                  <a:tcPr/>
                </a:tc>
                <a:tc>
                  <a:txBody>
                    <a:bodyPr/>
                    <a:lstStyle/>
                    <a:p>
                      <a:r>
                        <a:rPr lang="en-GB" sz="1100" b="0" i="0" kern="1200" dirty="0">
                          <a:solidFill>
                            <a:schemeClr val="dk1"/>
                          </a:solidFill>
                          <a:effectLst/>
                          <a:latin typeface="+mn-lt"/>
                          <a:ea typeface="+mn-ea"/>
                          <a:cs typeface="+mn-cs"/>
                        </a:rPr>
                        <a:t>Eveleigh LINK Academy Trust</a:t>
                      </a:r>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1368541413"/>
                  </a:ext>
                </a:extLst>
              </a:tr>
            </a:tbl>
          </a:graphicData>
        </a:graphic>
      </p:graphicFrame>
    </p:spTree>
    <p:extLst>
      <p:ext uri="{BB962C8B-B14F-4D97-AF65-F5344CB8AC3E}">
        <p14:creationId xmlns:p14="http://schemas.microsoft.com/office/powerpoint/2010/main" val="65856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A8360A-CAED-B951-D23A-422FC8901330}"/>
              </a:ext>
            </a:extLst>
          </p:cNvPr>
          <p:cNvGrpSpPr/>
          <p:nvPr/>
        </p:nvGrpSpPr>
        <p:grpSpPr>
          <a:xfrm>
            <a:off x="1858613" y="643467"/>
            <a:ext cx="8474773" cy="5571066"/>
            <a:chOff x="133350" y="71438"/>
            <a:chExt cx="8439151" cy="6786562"/>
          </a:xfrm>
        </p:grpSpPr>
        <p:pic>
          <p:nvPicPr>
            <p:cNvPr id="3" name="Picture 2">
              <a:extLst>
                <a:ext uri="{FF2B5EF4-FFF2-40B4-BE49-F238E27FC236}">
                  <a16:creationId xmlns:a16="http://schemas.microsoft.com/office/drawing/2014/main" id="{0EB8344E-66FB-8568-6424-045364A2ACD4}"/>
                </a:ext>
              </a:extLst>
            </p:cNvPr>
            <p:cNvPicPr>
              <a:picLocks noChangeAspect="1"/>
            </p:cNvPicPr>
            <p:nvPr/>
          </p:nvPicPr>
          <p:blipFill>
            <a:blip r:embed="rId2"/>
            <a:stretch>
              <a:fillRect/>
            </a:stretch>
          </p:blipFill>
          <p:spPr>
            <a:xfrm>
              <a:off x="133350" y="71438"/>
              <a:ext cx="8353425" cy="5040096"/>
            </a:xfrm>
            <a:prstGeom prst="rect">
              <a:avLst/>
            </a:prstGeom>
          </p:spPr>
        </p:pic>
        <p:pic>
          <p:nvPicPr>
            <p:cNvPr id="5" name="Picture 4">
              <a:extLst>
                <a:ext uri="{FF2B5EF4-FFF2-40B4-BE49-F238E27FC236}">
                  <a16:creationId xmlns:a16="http://schemas.microsoft.com/office/drawing/2014/main" id="{F305F90B-0C88-A4A4-ADC7-5DD4720EEC82}"/>
                </a:ext>
              </a:extLst>
            </p:cNvPr>
            <p:cNvPicPr>
              <a:picLocks noChangeAspect="1"/>
            </p:cNvPicPr>
            <p:nvPr/>
          </p:nvPicPr>
          <p:blipFill>
            <a:blip r:embed="rId3"/>
            <a:stretch>
              <a:fillRect/>
            </a:stretch>
          </p:blipFill>
          <p:spPr>
            <a:xfrm>
              <a:off x="133351" y="5086095"/>
              <a:ext cx="8439150" cy="1771905"/>
            </a:xfrm>
            <a:prstGeom prst="rect">
              <a:avLst/>
            </a:prstGeom>
          </p:spPr>
        </p:pic>
      </p:grpSp>
    </p:spTree>
    <p:extLst>
      <p:ext uri="{BB962C8B-B14F-4D97-AF65-F5344CB8AC3E}">
        <p14:creationId xmlns:p14="http://schemas.microsoft.com/office/powerpoint/2010/main" val="29948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30CE7D-43E1-2069-D6ED-F09972112DB2}"/>
              </a:ext>
            </a:extLst>
          </p:cNvPr>
          <p:cNvSpPr>
            <a:spLocks noGrp="1"/>
          </p:cNvSpPr>
          <p:nvPr>
            <p:ph sz="quarter" idx="10"/>
          </p:nvPr>
        </p:nvSpPr>
        <p:spPr>
          <a:xfrm>
            <a:off x="623392" y="1133474"/>
            <a:ext cx="11233248" cy="5463877"/>
          </a:xfrm>
        </p:spPr>
        <p:txBody>
          <a:bodyPr>
            <a:normAutofit fontScale="92500" lnSpcReduction="10000"/>
          </a:bodyPr>
          <a:lstStyle/>
          <a:p>
            <a:pPr marL="0" indent="0" algn="ctr">
              <a:buNone/>
            </a:pPr>
            <a:r>
              <a:rPr lang="en-GB" sz="1400" i="1" dirty="0">
                <a:solidFill>
                  <a:srgbClr val="000000"/>
                </a:solidFill>
                <a:latin typeface="Lexend" pitchFamily="2" charset="0"/>
                <a:ea typeface="Times New Roman" panose="02020603050405020304" pitchFamily="18" charset="0"/>
                <a:cs typeface="Times New Roman" panose="02020603050405020304" pitchFamily="18" charset="0"/>
              </a:rPr>
              <a:t>School Partnerships refers to all types of partnerships, including local authority-maintained school partnerships and multi-academy trusts (MATs) and mixed partnerships of maintained and academy schools.</a:t>
            </a:r>
            <a:r>
              <a:rPr lang="en-GB" sz="1400" i="1" dirty="0">
                <a:latin typeface="Lexend" pitchFamily="2" charset="0"/>
                <a:ea typeface="Times New Roman" panose="02020603050405020304" pitchFamily="18" charset="0"/>
                <a:cs typeface="Times New Roman" panose="02020603050405020304" pitchFamily="18" charset="0"/>
              </a:rPr>
              <a:t> </a:t>
            </a:r>
          </a:p>
          <a:p>
            <a:pPr algn="ctr"/>
            <a:endParaRPr lang="en-GB" sz="1200" dirty="0">
              <a:latin typeface="Lexend" pitchFamily="2" charset="0"/>
              <a:ea typeface="Times New Roman" panose="02020603050405020304" pitchFamily="18" charset="0"/>
              <a:cs typeface="Times New Roman" panose="02020603050405020304" pitchFamily="18" charset="0"/>
            </a:endParaRPr>
          </a:p>
          <a:p>
            <a:pPr algn="just"/>
            <a:r>
              <a:rPr lang="en-GB" sz="1200" b="1" dirty="0">
                <a:solidFill>
                  <a:srgbClr val="7030A0"/>
                </a:solidFill>
                <a:latin typeface="Lexend" pitchFamily="2" charset="0"/>
                <a:ea typeface="Times New Roman" panose="02020603050405020304" pitchFamily="18" charset="0"/>
                <a:cs typeface="Times New Roman" panose="02020603050405020304" pitchFamily="18" charset="0"/>
              </a:rPr>
              <a:t>Up to 4 days LA SEP/ Head of Education support </a:t>
            </a:r>
            <a:r>
              <a:rPr lang="en-GB" sz="1200" dirty="0">
                <a:latin typeface="Lexend" pitchFamily="2" charset="0"/>
                <a:ea typeface="Times New Roman" panose="02020603050405020304" pitchFamily="18" charset="0"/>
                <a:cs typeface="Times New Roman" panose="02020603050405020304" pitchFamily="18" charset="0"/>
              </a:rPr>
              <a:t>across the year which will include:</a:t>
            </a:r>
          </a:p>
          <a:p>
            <a:pPr marL="0" indent="0" algn="just">
              <a:buNone/>
            </a:pPr>
            <a:r>
              <a:rPr lang="en-GB" sz="1200" dirty="0">
                <a:latin typeface="Lexend" pitchFamily="2" charset="0"/>
                <a:ea typeface="Times New Roman" panose="02020603050405020304" pitchFamily="18" charset="0"/>
                <a:cs typeface="Times New Roman" panose="02020603050405020304" pitchFamily="18" charset="0"/>
              </a:rPr>
              <a:t> </a:t>
            </a:r>
          </a:p>
          <a:p>
            <a:pPr marL="342900" indent="-342900">
              <a:lnSpc>
                <a:spcPct val="115000"/>
              </a:lnSpc>
              <a:spcAft>
                <a:spcPts val="1000"/>
              </a:spcAft>
              <a:buFont typeface="Symbol" panose="05050102010706020507" pitchFamily="18" charset="2"/>
              <a:buChar char=""/>
            </a:pPr>
            <a:r>
              <a:rPr lang="en-GB" sz="1200" dirty="0">
                <a:latin typeface="Lexend" pitchFamily="2" charset="0"/>
                <a:ea typeface="Calibri" panose="020F0502020204030204" pitchFamily="34" charset="0"/>
              </a:rPr>
              <a:t>SEP will arrange a </a:t>
            </a:r>
            <a:r>
              <a:rPr lang="en-GB" sz="1200" b="1" dirty="0">
                <a:solidFill>
                  <a:srgbClr val="7030A0"/>
                </a:solidFill>
                <a:latin typeface="Lexend" pitchFamily="2" charset="0"/>
                <a:ea typeface="Calibri" panose="020F0502020204030204" pitchFamily="34" charset="0"/>
              </a:rPr>
              <a:t>termly meeting </a:t>
            </a:r>
            <a:r>
              <a:rPr lang="en-GB" sz="1200" dirty="0">
                <a:latin typeface="Lexend" pitchFamily="2" charset="0"/>
                <a:ea typeface="Calibri" panose="020F0502020204030204" pitchFamily="34" charset="0"/>
              </a:rPr>
              <a:t>with partnership Lead/MAT CEO or steering / management group - this will depend on size of partnership and the relationship and knowledge of the partnership.  This meeting will include how collaborative working can improve curriculum equity and opportunity for all pupils with a focus on </a:t>
            </a:r>
            <a:r>
              <a:rPr lang="en-GB" sz="1200" b="1" dirty="0">
                <a:solidFill>
                  <a:srgbClr val="7030A0"/>
                </a:solidFill>
                <a:latin typeface="Lexend" pitchFamily="2" charset="0"/>
                <a:ea typeface="Calibri" panose="020F0502020204030204" pitchFamily="34" charset="0"/>
              </a:rPr>
              <a:t>Disadvantage and SEND Support outcomes</a:t>
            </a:r>
            <a:r>
              <a:rPr lang="en-GB" sz="1200" dirty="0">
                <a:latin typeface="Lexend" pitchFamily="2" charset="0"/>
                <a:ea typeface="Calibri" panose="020F0502020204030204" pitchFamily="34" charset="0"/>
              </a:rPr>
              <a:t>.</a:t>
            </a:r>
          </a:p>
          <a:p>
            <a:pPr marL="342900" indent="-342900" algn="just">
              <a:buFont typeface="Symbol" panose="05050102010706020507" pitchFamily="18" charset="2"/>
              <a:buChar char=""/>
            </a:pPr>
            <a:r>
              <a:rPr lang="en-GB" sz="1200" dirty="0">
                <a:latin typeface="Lexend" pitchFamily="2" charset="0"/>
                <a:ea typeface="Times New Roman" panose="02020603050405020304" pitchFamily="18" charset="0"/>
                <a:cs typeface="Times New Roman" panose="02020603050405020304" pitchFamily="18" charset="0"/>
              </a:rPr>
              <a:t>SEP support for collaborative working in and between partnerships so that Partnerships can be </a:t>
            </a:r>
            <a:r>
              <a:rPr lang="en-GB" sz="1200" b="1" dirty="0">
                <a:solidFill>
                  <a:srgbClr val="7030A0"/>
                </a:solidFill>
                <a:latin typeface="Lexend" pitchFamily="2" charset="0"/>
                <a:ea typeface="Times New Roman" panose="02020603050405020304" pitchFamily="18" charset="0"/>
                <a:cs typeface="Times New Roman" panose="02020603050405020304" pitchFamily="18" charset="0"/>
              </a:rPr>
              <a:t>accelerators of school improvement</a:t>
            </a:r>
            <a:r>
              <a:rPr lang="en-GB" sz="1200" dirty="0">
                <a:latin typeface="Lexend" pitchFamily="2" charset="0"/>
                <a:ea typeface="Times New Roman" panose="02020603050405020304" pitchFamily="18" charset="0"/>
                <a:cs typeface="Times New Roman" panose="02020603050405020304" pitchFamily="18" charset="0"/>
              </a:rPr>
              <a:t>. </a:t>
            </a:r>
          </a:p>
          <a:p>
            <a:pPr marL="171450" indent="0" algn="just">
              <a:buNone/>
            </a:pPr>
            <a:r>
              <a:rPr lang="en-GB" sz="1200" dirty="0">
                <a:latin typeface="Lexend" pitchFamily="2" charset="0"/>
                <a:ea typeface="Times New Roman" panose="02020603050405020304" pitchFamily="18" charset="0"/>
                <a:cs typeface="Times New Roman" panose="02020603050405020304" pitchFamily="18" charset="0"/>
              </a:rPr>
              <a:t> </a:t>
            </a:r>
          </a:p>
          <a:p>
            <a:pPr marL="342900" indent="-342900" algn="just">
              <a:buFont typeface="Symbol" panose="05050102010706020507" pitchFamily="18" charset="2"/>
              <a:buChar char=""/>
            </a:pPr>
            <a:r>
              <a:rPr lang="en-GB" sz="1200" dirty="0">
                <a:latin typeface="Lexend" pitchFamily="2" charset="0"/>
                <a:ea typeface="Times New Roman" panose="02020603050405020304" pitchFamily="18" charset="0"/>
                <a:cs typeface="Times New Roman" panose="02020603050405020304" pitchFamily="18" charset="0"/>
              </a:rPr>
              <a:t>Support for Peer review if requested:</a:t>
            </a:r>
          </a:p>
          <a:p>
            <a:pPr lvl="1" algn="just">
              <a:buFont typeface="Courier New" panose="02070309020205020404" pitchFamily="49" charset="0"/>
              <a:buChar char="o"/>
            </a:pPr>
            <a:r>
              <a:rPr lang="en-GB" sz="1200" dirty="0">
                <a:latin typeface="Lexend" pitchFamily="2" charset="0"/>
                <a:ea typeface="Times New Roman" panose="02020603050405020304" pitchFamily="18" charset="0"/>
                <a:cs typeface="Times New Roman" panose="02020603050405020304" pitchFamily="18" charset="0"/>
              </a:rPr>
              <a:t>Facilitating/Quality assuring peer review </a:t>
            </a:r>
          </a:p>
          <a:p>
            <a:pPr lvl="1" algn="just">
              <a:buFont typeface="Courier New" panose="02070309020205020404" pitchFamily="49" charset="0"/>
              <a:buChar char="o"/>
            </a:pPr>
            <a:r>
              <a:rPr lang="en-GB" sz="1200" dirty="0">
                <a:latin typeface="Lexend" pitchFamily="2" charset="0"/>
                <a:ea typeface="Times New Roman" panose="02020603050405020304" pitchFamily="18" charset="0"/>
                <a:cs typeface="Times New Roman" panose="02020603050405020304" pitchFamily="18" charset="0"/>
              </a:rPr>
              <a:t>Assessing the Impact of Peer review</a:t>
            </a:r>
          </a:p>
          <a:p>
            <a:pPr lvl="1" algn="just">
              <a:buFont typeface="Courier New" panose="02070309020205020404" pitchFamily="49" charset="0"/>
              <a:buChar char="o"/>
            </a:pPr>
            <a:r>
              <a:rPr lang="en-GB" sz="1200" dirty="0">
                <a:latin typeface="Lexend" pitchFamily="2" charset="0"/>
                <a:ea typeface="Times New Roman" panose="02020603050405020304" pitchFamily="18" charset="0"/>
                <a:cs typeface="Times New Roman" panose="02020603050405020304" pitchFamily="18" charset="0"/>
              </a:rPr>
              <a:t>Capacity training for Peer Review </a:t>
            </a:r>
          </a:p>
          <a:p>
            <a:pPr marL="400050" indent="0" algn="just">
              <a:buNone/>
            </a:pPr>
            <a:r>
              <a:rPr lang="en-GB" sz="1200" dirty="0">
                <a:latin typeface="Lexend" pitchFamily="2" charset="0"/>
                <a:ea typeface="Times New Roman" panose="02020603050405020304" pitchFamily="18" charset="0"/>
                <a:cs typeface="Times New Roman" panose="02020603050405020304" pitchFamily="18" charset="0"/>
              </a:rPr>
              <a:t> </a:t>
            </a:r>
          </a:p>
          <a:p>
            <a:pPr marL="342900" indent="-342900" algn="just">
              <a:buFont typeface="Symbol" panose="05050102010706020507" pitchFamily="18" charset="2"/>
              <a:buChar char=""/>
            </a:pPr>
            <a:r>
              <a:rPr lang="en-GB" sz="1200" dirty="0">
                <a:latin typeface="Lexend" pitchFamily="2" charset="0"/>
                <a:ea typeface="Times New Roman" panose="02020603050405020304" pitchFamily="18" charset="0"/>
                <a:cs typeface="Times New Roman" panose="02020603050405020304" pitchFamily="18" charset="0"/>
              </a:rPr>
              <a:t>Support with Partnership Meeting agenda planning.</a:t>
            </a:r>
          </a:p>
          <a:p>
            <a:pPr marL="342900" indent="-342900" algn="just">
              <a:buFont typeface="Symbol" panose="05050102010706020507" pitchFamily="18" charset="2"/>
              <a:buChar char=""/>
            </a:pPr>
            <a:r>
              <a:rPr lang="en-GB" sz="1200" dirty="0">
                <a:latin typeface="Lexend" pitchFamily="2" charset="0"/>
                <a:ea typeface="Times New Roman" panose="02020603050405020304" pitchFamily="18" charset="0"/>
                <a:cs typeface="Times New Roman" panose="02020603050405020304" pitchFamily="18" charset="0"/>
              </a:rPr>
              <a:t>Support and training for </a:t>
            </a:r>
            <a:r>
              <a:rPr lang="en-GB" sz="1200" b="1" dirty="0">
                <a:solidFill>
                  <a:srgbClr val="7030A0"/>
                </a:solidFill>
                <a:latin typeface="Lexend" pitchFamily="2" charset="0"/>
                <a:ea typeface="Times New Roman" panose="02020603050405020304" pitchFamily="18" charset="0"/>
                <a:cs typeface="Times New Roman" panose="02020603050405020304" pitchFamily="18" charset="0"/>
              </a:rPr>
              <a:t>Partnership Evaluation and Development Tool </a:t>
            </a:r>
            <a:r>
              <a:rPr lang="en-GB" sz="1200" dirty="0">
                <a:latin typeface="Lexend" pitchFamily="2" charset="0"/>
                <a:ea typeface="Times New Roman" panose="02020603050405020304" pitchFamily="18" charset="0"/>
                <a:cs typeface="Times New Roman" panose="02020603050405020304" pitchFamily="18" charset="0"/>
              </a:rPr>
              <a:t>and outputs where requested.</a:t>
            </a:r>
          </a:p>
          <a:p>
            <a:pPr marL="342900" indent="-342900" algn="just">
              <a:buFont typeface="Symbol" panose="05050102010706020507" pitchFamily="18" charset="2"/>
              <a:buChar char=""/>
            </a:pPr>
            <a:r>
              <a:rPr lang="en-GB" sz="1200" dirty="0">
                <a:latin typeface="Lexend" pitchFamily="2" charset="0"/>
                <a:ea typeface="Times New Roman" panose="02020603050405020304" pitchFamily="18" charset="0"/>
                <a:cs typeface="Times New Roman" panose="02020603050405020304" pitchFamily="18" charset="0"/>
              </a:rPr>
              <a:t>County Partnership Leads meetings.</a:t>
            </a:r>
          </a:p>
          <a:p>
            <a:pPr marL="342900" indent="-342900" algn="just">
              <a:buFont typeface="Symbol" panose="05050102010706020507" pitchFamily="18" charset="2"/>
              <a:buChar char=""/>
            </a:pPr>
            <a:r>
              <a:rPr lang="en-GB" sz="1200" dirty="0">
                <a:latin typeface="Lexend" pitchFamily="2" charset="0"/>
                <a:ea typeface="Times New Roman" panose="02020603050405020304" pitchFamily="18" charset="0"/>
                <a:cs typeface="Times New Roman" panose="02020603050405020304" pitchFamily="18" charset="0"/>
              </a:rPr>
              <a:t>Support and attendance at Quadrant meetings.</a:t>
            </a:r>
          </a:p>
          <a:p>
            <a:pPr marL="342900" indent="-342900" algn="just">
              <a:buFont typeface="Symbol" panose="05050102010706020507" pitchFamily="18" charset="2"/>
              <a:buChar char=""/>
            </a:pPr>
            <a:r>
              <a:rPr lang="en-GB" sz="1200" dirty="0">
                <a:latin typeface="Lexend" pitchFamily="2" charset="0"/>
                <a:ea typeface="Times New Roman" panose="02020603050405020304" pitchFamily="18" charset="0"/>
                <a:cs typeface="Times New Roman" panose="02020603050405020304" pitchFamily="18" charset="0"/>
              </a:rPr>
              <a:t>Support with </a:t>
            </a:r>
            <a:r>
              <a:rPr lang="en-GB" sz="1200" b="1" dirty="0">
                <a:solidFill>
                  <a:srgbClr val="7030A0"/>
                </a:solidFill>
                <a:latin typeface="Lexend" pitchFamily="2" charset="0"/>
                <a:ea typeface="Times New Roman" panose="02020603050405020304" pitchFamily="18" charset="0"/>
                <a:cs typeface="Times New Roman" panose="02020603050405020304" pitchFamily="18" charset="0"/>
              </a:rPr>
              <a:t>analysis and resulting actions of partnership data pack </a:t>
            </a:r>
            <a:r>
              <a:rPr lang="en-GB" sz="1200" dirty="0">
                <a:latin typeface="Lexend" pitchFamily="2" charset="0"/>
                <a:ea typeface="Times New Roman" panose="02020603050405020304" pitchFamily="18" charset="0"/>
                <a:cs typeface="Times New Roman" panose="02020603050405020304" pitchFamily="18" charset="0"/>
              </a:rPr>
              <a:t>if purchased.</a:t>
            </a:r>
          </a:p>
          <a:p>
            <a:pPr marL="342900" indent="-342900" algn="just">
              <a:buFont typeface="Symbol" panose="05050102010706020507" pitchFamily="18" charset="2"/>
              <a:buChar char=""/>
            </a:pPr>
            <a:r>
              <a:rPr lang="en-GB" sz="1200" dirty="0">
                <a:latin typeface="Lexend" pitchFamily="2" charset="0"/>
                <a:ea typeface="Times New Roman" panose="02020603050405020304" pitchFamily="18" charset="0"/>
                <a:cs typeface="Times New Roman" panose="02020603050405020304" pitchFamily="18" charset="0"/>
              </a:rPr>
              <a:t>Support for Quadrant chairs in their role.</a:t>
            </a:r>
          </a:p>
          <a:p>
            <a:pPr marL="342900" indent="-342900" algn="just">
              <a:buFont typeface="Symbol" panose="05050102010706020507" pitchFamily="18" charset="2"/>
              <a:buChar char=""/>
            </a:pPr>
            <a:r>
              <a:rPr lang="en-GB" sz="1200" dirty="0">
                <a:latin typeface="Lexend" pitchFamily="2" charset="0"/>
                <a:ea typeface="Times New Roman" panose="02020603050405020304" pitchFamily="18" charset="0"/>
                <a:cs typeface="Times New Roman" panose="02020603050405020304" pitchFamily="18" charset="0"/>
              </a:rPr>
              <a:t>Support </a:t>
            </a:r>
            <a:r>
              <a:rPr lang="en-GB" sz="1200" b="1" dirty="0">
                <a:solidFill>
                  <a:srgbClr val="7030A0"/>
                </a:solidFill>
                <a:latin typeface="Lexend" pitchFamily="2" charset="0"/>
                <a:ea typeface="Times New Roman" panose="02020603050405020304" pitchFamily="18" charset="0"/>
                <a:cs typeface="Times New Roman" panose="02020603050405020304" pitchFamily="18" charset="0"/>
              </a:rPr>
              <a:t>with identification of additional traded work </a:t>
            </a:r>
            <a:r>
              <a:rPr lang="en-GB" sz="1200" dirty="0">
                <a:latin typeface="Lexend" pitchFamily="2" charset="0"/>
                <a:ea typeface="Times New Roman" panose="02020603050405020304" pitchFamily="18" charset="0"/>
                <a:cs typeface="Times New Roman" panose="02020603050405020304" pitchFamily="18" charset="0"/>
              </a:rPr>
              <a:t>to support the partnership agreed priorities. </a:t>
            </a:r>
          </a:p>
          <a:p>
            <a:pPr marL="0" indent="0">
              <a:buNone/>
            </a:pPr>
            <a:r>
              <a:rPr lang="en-GB" sz="900" dirty="0">
                <a:latin typeface="Lexend" pitchFamily="2" charset="0"/>
                <a:ea typeface="Times New Roman" panose="02020603050405020304" pitchFamily="18" charset="0"/>
                <a:cs typeface="Times New Roman" panose="02020603050405020304" pitchFamily="18" charset="0"/>
              </a:rPr>
              <a:t> </a:t>
            </a:r>
          </a:p>
          <a:p>
            <a:pPr marL="0" indent="0">
              <a:buNone/>
            </a:pPr>
            <a:endParaRPr lang="en-GB" sz="1600" dirty="0">
              <a:latin typeface="Lexend" pitchFamily="2" charset="0"/>
            </a:endParaRPr>
          </a:p>
        </p:txBody>
      </p:sp>
      <p:sp>
        <p:nvSpPr>
          <p:cNvPr id="3" name="Title 2">
            <a:extLst>
              <a:ext uri="{FF2B5EF4-FFF2-40B4-BE49-F238E27FC236}">
                <a16:creationId xmlns:a16="http://schemas.microsoft.com/office/drawing/2014/main" id="{3311E7B7-214B-B238-BCCF-F5C17D9934C1}"/>
              </a:ext>
            </a:extLst>
          </p:cNvPr>
          <p:cNvSpPr>
            <a:spLocks noGrp="1"/>
          </p:cNvSpPr>
          <p:nvPr>
            <p:ph type="title"/>
          </p:nvPr>
        </p:nvSpPr>
        <p:spPr>
          <a:xfrm>
            <a:off x="623392" y="152462"/>
            <a:ext cx="10944192" cy="648072"/>
          </a:xfrm>
        </p:spPr>
        <p:txBody>
          <a:bodyPr/>
          <a:lstStyle/>
          <a:p>
            <a:pPr algn="ctr"/>
            <a:r>
              <a:rPr lang="en-GB" sz="2400" dirty="0">
                <a:latin typeface="Lexend" pitchFamily="2" charset="0"/>
              </a:rPr>
              <a:t>Core offer to all schools via the partnership model</a:t>
            </a:r>
          </a:p>
        </p:txBody>
      </p:sp>
      <p:sp>
        <p:nvSpPr>
          <p:cNvPr id="4" name="Rectangle 3">
            <a:extLst>
              <a:ext uri="{FF2B5EF4-FFF2-40B4-BE49-F238E27FC236}">
                <a16:creationId xmlns:a16="http://schemas.microsoft.com/office/drawing/2014/main" id="{E652959A-099E-BA55-C0F4-E62D2E4026E3}"/>
              </a:ext>
            </a:extLst>
          </p:cNvPr>
          <p:cNvSpPr/>
          <p:nvPr/>
        </p:nvSpPr>
        <p:spPr bwMode="auto">
          <a:xfrm>
            <a:off x="0" y="0"/>
            <a:ext cx="479376" cy="6858000"/>
          </a:xfrm>
          <a:prstGeom prst="rect">
            <a:avLst/>
          </a:prstGeom>
          <a:solidFill>
            <a:srgbClr val="8C4799"/>
          </a:solidFill>
          <a:ln w="9525" cap="flat" cmpd="sng" algn="ctr">
            <a:solidFill>
              <a:srgbClr val="68256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5" name="Picture 4" descr="A picture containing font, graphics, clipart, logo&#10;&#10;Description automatically generated">
            <a:extLst>
              <a:ext uri="{FF2B5EF4-FFF2-40B4-BE49-F238E27FC236}">
                <a16:creationId xmlns:a16="http://schemas.microsoft.com/office/drawing/2014/main" id="{DD75DD8F-4956-B6CB-8102-3667C61AB071}"/>
              </a:ext>
            </a:extLst>
          </p:cNvPr>
          <p:cNvPicPr>
            <a:picLocks noChangeAspect="1"/>
          </p:cNvPicPr>
          <p:nvPr/>
        </p:nvPicPr>
        <p:blipFill>
          <a:blip r:embed="rId2"/>
          <a:stretch>
            <a:fillRect/>
          </a:stretch>
        </p:blipFill>
        <p:spPr>
          <a:xfrm>
            <a:off x="11208568" y="6306561"/>
            <a:ext cx="751645" cy="363195"/>
          </a:xfrm>
          <a:prstGeom prst="rect">
            <a:avLst/>
          </a:prstGeom>
          <a:ln>
            <a:solidFill>
              <a:schemeClr val="tx1"/>
            </a:solidFill>
          </a:ln>
        </p:spPr>
      </p:pic>
    </p:spTree>
    <p:extLst>
      <p:ext uri="{BB962C8B-B14F-4D97-AF65-F5344CB8AC3E}">
        <p14:creationId xmlns:p14="http://schemas.microsoft.com/office/powerpoint/2010/main" val="245830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E89D4-0B5E-D65C-8405-6492D1CC85DF}"/>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Partnership Survey </a:t>
            </a:r>
          </a:p>
        </p:txBody>
      </p:sp>
      <p:pic>
        <p:nvPicPr>
          <p:cNvPr id="10" name="Picture 9">
            <a:extLst>
              <a:ext uri="{FF2B5EF4-FFF2-40B4-BE49-F238E27FC236}">
                <a16:creationId xmlns:a16="http://schemas.microsoft.com/office/drawing/2014/main" id="{9EBE59E3-9866-3126-6753-7C08A6E15D6D}"/>
              </a:ext>
            </a:extLst>
          </p:cNvPr>
          <p:cNvPicPr>
            <a:picLocks noChangeAspect="1"/>
          </p:cNvPicPr>
          <p:nvPr/>
        </p:nvPicPr>
        <p:blipFill>
          <a:blip r:embed="rId3"/>
          <a:stretch>
            <a:fillRect/>
          </a:stretch>
        </p:blipFill>
        <p:spPr>
          <a:xfrm>
            <a:off x="151390" y="2042297"/>
            <a:ext cx="5951716" cy="4136444"/>
          </a:xfrm>
          <a:prstGeom prst="rect">
            <a:avLst/>
          </a:prstGeom>
        </p:spPr>
      </p:pic>
      <p:pic>
        <p:nvPicPr>
          <p:cNvPr id="8" name="Picture 7">
            <a:extLst>
              <a:ext uri="{FF2B5EF4-FFF2-40B4-BE49-F238E27FC236}">
                <a16:creationId xmlns:a16="http://schemas.microsoft.com/office/drawing/2014/main" id="{7AFD9795-1253-B0AE-44F1-31E6684B037D}"/>
              </a:ext>
            </a:extLst>
          </p:cNvPr>
          <p:cNvPicPr>
            <a:picLocks noChangeAspect="1"/>
          </p:cNvPicPr>
          <p:nvPr/>
        </p:nvPicPr>
        <p:blipFill>
          <a:blip r:embed="rId4"/>
          <a:stretch>
            <a:fillRect/>
          </a:stretch>
        </p:blipFill>
        <p:spPr>
          <a:xfrm>
            <a:off x="6577584" y="2540050"/>
            <a:ext cx="5053050" cy="1894893"/>
          </a:xfrm>
          <a:prstGeom prst="rect">
            <a:avLst/>
          </a:prstGeom>
        </p:spPr>
      </p:pic>
      <p:sp>
        <p:nvSpPr>
          <p:cNvPr id="2" name="TextBox 1">
            <a:extLst>
              <a:ext uri="{FF2B5EF4-FFF2-40B4-BE49-F238E27FC236}">
                <a16:creationId xmlns:a16="http://schemas.microsoft.com/office/drawing/2014/main" id="{D2455F52-71ED-4E17-7432-EC96AEF0EBC6}"/>
              </a:ext>
            </a:extLst>
          </p:cNvPr>
          <p:cNvSpPr txBox="1"/>
          <p:nvPr/>
        </p:nvSpPr>
        <p:spPr>
          <a:xfrm>
            <a:off x="6837680" y="5852160"/>
            <a:ext cx="5053050" cy="923330"/>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Please complete the very short form here: </a:t>
            </a:r>
            <a:r>
              <a:rPr lang="en-GB" sz="1800" u="sng" dirty="0">
                <a:solidFill>
                  <a:srgbClr val="0563C1"/>
                </a:solidFill>
                <a:effectLst/>
                <a:latin typeface="Calibri" panose="020F0502020204030204" pitchFamily="34" charset="0"/>
                <a:ea typeface="Calibri" panose="020F0502020204030204" pitchFamily="34" charset="0"/>
                <a:hlinkClick r:id="rId5"/>
              </a:rPr>
              <a:t>https://forms.office.com/e/avDvnjRE4S</a:t>
            </a:r>
            <a:r>
              <a:rPr lang="en-GB" sz="1800" dirty="0">
                <a:effectLst/>
                <a:latin typeface="Calibri" panose="020F0502020204030204" pitchFamily="34" charset="0"/>
                <a:ea typeface="Calibri" panose="020F0502020204030204" pitchFamily="34" charset="0"/>
              </a:rPr>
              <a:t>.</a:t>
            </a:r>
          </a:p>
          <a:p>
            <a:endParaRPr lang="en-GB" dirty="0"/>
          </a:p>
        </p:txBody>
      </p:sp>
    </p:spTree>
    <p:extLst>
      <p:ext uri="{BB962C8B-B14F-4D97-AF65-F5344CB8AC3E}">
        <p14:creationId xmlns:p14="http://schemas.microsoft.com/office/powerpoint/2010/main" val="17738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Content Placeholder 68">
            <a:extLst>
              <a:ext uri="{FF2B5EF4-FFF2-40B4-BE49-F238E27FC236}">
                <a16:creationId xmlns:a16="http://schemas.microsoft.com/office/drawing/2014/main" id="{2AACA6E1-DE76-4F83-8C35-0DB0F3BFF4CE}"/>
              </a:ext>
            </a:extLst>
          </p:cNvPr>
          <p:cNvPicPr>
            <a:picLocks noGrp="1" noChangeAspect="1"/>
          </p:cNvPicPr>
          <p:nvPr>
            <p:ph idx="1"/>
          </p:nvPr>
        </p:nvPicPr>
        <p:blipFill rotWithShape="1">
          <a:blip r:embed="rId3">
            <a:alphaModFix amt="70000"/>
          </a:blip>
          <a:srcRect t="9437" r="-1" b="6271"/>
          <a:stretch/>
        </p:blipFill>
        <p:spPr>
          <a:xfrm>
            <a:off x="20" y="10"/>
            <a:ext cx="12188932" cy="6857990"/>
          </a:xfrm>
          <a:prstGeom prst="rect">
            <a:avLst/>
          </a:prstGeom>
        </p:spPr>
      </p:pic>
      <p:sp>
        <p:nvSpPr>
          <p:cNvPr id="2" name="Title 1">
            <a:extLst>
              <a:ext uri="{FF2B5EF4-FFF2-40B4-BE49-F238E27FC236}">
                <a16:creationId xmlns:a16="http://schemas.microsoft.com/office/drawing/2014/main" id="{A385643A-BAB5-4ECC-9E26-0C74CF66F752}"/>
              </a:ext>
            </a:extLst>
          </p:cNvPr>
          <p:cNvSpPr>
            <a:spLocks noGrp="1"/>
          </p:cNvSpPr>
          <p:nvPr>
            <p:ph type="title"/>
          </p:nvPr>
        </p:nvSpPr>
        <p:spPr>
          <a:xfrm>
            <a:off x="5691674" y="3657600"/>
            <a:ext cx="5662126" cy="2584580"/>
          </a:xfrm>
        </p:spPr>
        <p:txBody>
          <a:bodyPr vert="horz" lIns="91440" tIns="45720" rIns="91440" bIns="45720" rtlCol="0" anchor="ctr">
            <a:normAutofit/>
          </a:bodyPr>
          <a:lstStyle/>
          <a:p>
            <a:pPr algn="ctr" defTabSz="914400"/>
            <a:r>
              <a:rPr lang="en-US" b="1" dirty="0"/>
              <a:t/>
            </a:r>
            <a:br>
              <a:rPr lang="en-US" b="1" dirty="0"/>
            </a:br>
            <a:r>
              <a:rPr lang="en-US" b="1" dirty="0"/>
              <a:t>National Wraparound Childcare Programme</a:t>
            </a:r>
          </a:p>
        </p:txBody>
      </p:sp>
      <p:sp>
        <p:nvSpPr>
          <p:cNvPr id="67" name="Title 1">
            <a:extLst>
              <a:ext uri="{FF2B5EF4-FFF2-40B4-BE49-F238E27FC236}">
                <a16:creationId xmlns:a16="http://schemas.microsoft.com/office/drawing/2014/main" id="{F5D4FC85-6431-4F7D-A1D4-271433C00C09}"/>
              </a:ext>
            </a:extLst>
          </p:cNvPr>
          <p:cNvSpPr txBox="1">
            <a:spLocks/>
          </p:cNvSpPr>
          <p:nvPr/>
        </p:nvSpPr>
        <p:spPr>
          <a:xfrm>
            <a:off x="2575428" y="230686"/>
            <a:ext cx="6795820" cy="799727"/>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a:ln>
                <a:noFill/>
              </a:ln>
              <a:solidFill>
                <a:srgbClr val="1F497D"/>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0425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a:xfrm>
            <a:off x="0" y="0"/>
            <a:ext cx="11446852" cy="1065091"/>
          </a:xfrm>
        </p:spPr>
        <p:txBody>
          <a:bodyPr/>
          <a:lstStyle/>
          <a:p>
            <a:r>
              <a:rPr lang="en-GB" dirty="0">
                <a:latin typeface="Arial" panose="020B0604020202020204" pitchFamily="34" charset="0"/>
                <a:cs typeface="Arial" panose="020B0604020202020204" pitchFamily="34" charset="0"/>
              </a:rPr>
              <a:t>Wraparound Childcare Programme Summary</a:t>
            </a:r>
          </a:p>
        </p:txBody>
      </p:sp>
      <p:sp>
        <p:nvSpPr>
          <p:cNvPr id="15" name="TextBox 14">
            <a:extLst>
              <a:ext uri="{FF2B5EF4-FFF2-40B4-BE49-F238E27FC236}">
                <a16:creationId xmlns:a16="http://schemas.microsoft.com/office/drawing/2014/main" id="{10B14C07-4ECB-BBD5-C72B-732AF05D4488}"/>
              </a:ext>
            </a:extLst>
          </p:cNvPr>
          <p:cNvSpPr txBox="1"/>
          <p:nvPr/>
        </p:nvSpPr>
        <p:spPr>
          <a:xfrm>
            <a:off x="95250" y="723900"/>
            <a:ext cx="11760508" cy="5933754"/>
          </a:xfrm>
          <a:prstGeom prst="rect">
            <a:avLst/>
          </a:prstGeom>
          <a:noFill/>
        </p:spPr>
        <p:txBody>
          <a:bodyPr wrap="square" lIns="0" tIns="0" rIns="0" bIns="0" rtlCol="0">
            <a:noAutofit/>
          </a:bodyPr>
          <a:lstStyle/>
          <a:p>
            <a:pPr lvl="0" algn="just">
              <a:lnSpc>
                <a:spcPct val="107000"/>
              </a:lnSpc>
            </a:pPr>
            <a:r>
              <a:rPr lang="en-GB" dirty="0">
                <a:latin typeface="Arial" panose="020B0604020202020204" pitchFamily="34" charset="0"/>
                <a:cs typeface="Arial" panose="020B0604020202020204" pitchFamily="34" charset="0"/>
              </a:rPr>
              <a:t>The national Wraparound Childcare programme is part of the overall childcare reforms announced at the 2023 Spring Budget</a:t>
            </a:r>
          </a:p>
          <a:p>
            <a:pPr lvl="0" algn="just">
              <a:lnSpc>
                <a:spcPct val="107000"/>
              </a:lnSpc>
            </a:pPr>
            <a:endParaRPr lang="en-GB"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dirty="0">
                <a:latin typeface="Arial" panose="020B0604020202020204" pitchFamily="34" charset="0"/>
                <a:cs typeface="Arial" panose="020B0604020202020204" pitchFamily="34" charset="0"/>
              </a:rPr>
              <a:t>The Government’s ambition is that: -</a:t>
            </a:r>
          </a:p>
          <a:p>
            <a:pPr marL="285750" indent="-285750" algn="just">
              <a:lnSpc>
                <a:spcPct val="107000"/>
              </a:lnSpc>
              <a:buFont typeface="Arial" panose="020B0604020202020204" pitchFamily="34" charset="0"/>
              <a:buChar char="•"/>
            </a:pPr>
            <a:r>
              <a:rPr lang="en-GB" dirty="0">
                <a:latin typeface="Arial" panose="020B0604020202020204" pitchFamily="34" charset="0"/>
                <a:cs typeface="Arial" panose="020B0604020202020204" pitchFamily="34" charset="0"/>
              </a:rPr>
              <a:t>starting in September 2024 and by 2026, all parents and carers of primary school-aged children who need it will be able to access term time Ofsted registered wraparound childcare in their local area, from 8am-6pm to support working patterns </a:t>
            </a:r>
          </a:p>
          <a:p>
            <a:pPr marL="285750" indent="-285750" algn="just">
              <a:lnSpc>
                <a:spcPct val="107000"/>
              </a:lnSpc>
              <a:buFont typeface="Arial" panose="020B0604020202020204" pitchFamily="34" charset="0"/>
              <a:buChar char="•"/>
            </a:pPr>
            <a:r>
              <a:rPr lang="en-GB" dirty="0">
                <a:latin typeface="Arial" panose="020B0604020202020204" pitchFamily="34" charset="0"/>
                <a:cs typeface="Arial" panose="020B0604020202020204" pitchFamily="34" charset="0"/>
              </a:rPr>
              <a:t>the wraparound care will be school-centred, with provision delivered by a variety of childcare models through: -</a:t>
            </a:r>
          </a:p>
          <a:p>
            <a:pPr marL="742950" lvl="1" indent="-285750" algn="just">
              <a:lnSpc>
                <a:spcPct val="107000"/>
              </a:lnSpc>
              <a:buFont typeface="Arial" panose="020B0604020202020204" pitchFamily="34" charset="0"/>
              <a:buChar char="•"/>
            </a:pPr>
            <a:r>
              <a:rPr lang="en-GB" dirty="0">
                <a:latin typeface="Arial" panose="020B0604020202020204" pitchFamily="34" charset="0"/>
                <a:cs typeface="Arial" panose="020B0604020202020204" pitchFamily="34" charset="0"/>
              </a:rPr>
              <a:t>provision on a school site either run by the school or a private childcare provider, </a:t>
            </a:r>
          </a:p>
          <a:p>
            <a:pPr marL="742950" lvl="1" indent="-285750" algn="just">
              <a:lnSpc>
                <a:spcPct val="107000"/>
              </a:lnSpc>
              <a:buFont typeface="Arial" panose="020B0604020202020204" pitchFamily="34" charset="0"/>
              <a:buChar char="•"/>
            </a:pPr>
            <a:r>
              <a:rPr lang="en-GB" dirty="0">
                <a:latin typeface="Arial" panose="020B0604020202020204" pitchFamily="34" charset="0"/>
                <a:cs typeface="Arial" panose="020B0604020202020204" pitchFamily="34" charset="0"/>
              </a:rPr>
              <a:t>the school supporting signposting parents to alternative local provision, for example PVIs and childminders. </a:t>
            </a:r>
          </a:p>
          <a:p>
            <a:pPr algn="just">
              <a:lnSpc>
                <a:spcPct val="107000"/>
              </a:lnSpc>
            </a:pPr>
            <a:endParaRPr lang="en-GB" sz="900" dirty="0">
              <a:latin typeface="Arial" panose="020B0604020202020204" pitchFamily="34" charset="0"/>
              <a:cs typeface="Arial" panose="020B0604020202020204" pitchFamily="34" charset="0"/>
            </a:endParaRPr>
          </a:p>
          <a:p>
            <a:pPr algn="just">
              <a:lnSpc>
                <a:spcPct val="107000"/>
              </a:lnSpc>
            </a:pPr>
            <a:r>
              <a:rPr lang="en-GB" dirty="0">
                <a:latin typeface="Arial" panose="020B0604020202020204" pitchFamily="34" charset="0"/>
                <a:cs typeface="Arial" panose="020B0604020202020204" pitchFamily="34" charset="0"/>
              </a:rPr>
              <a:t>This programme will only focus on: - </a:t>
            </a:r>
          </a:p>
          <a:p>
            <a:pPr marL="285750" indent="-285750" algn="just">
              <a:lnSpc>
                <a:spcPct val="107000"/>
              </a:lnSpc>
              <a:buFont typeface="Arial" panose="020B0604020202020204" pitchFamily="34" charset="0"/>
              <a:buChar char="•"/>
            </a:pPr>
            <a:r>
              <a:rPr lang="en-GB" dirty="0">
                <a:latin typeface="Arial" panose="020B0604020202020204" pitchFamily="34" charset="0"/>
                <a:cs typeface="Arial" panose="020B0604020202020204" pitchFamily="34" charset="0"/>
              </a:rPr>
              <a:t>primary school-aged children from reception to year 6</a:t>
            </a:r>
          </a:p>
          <a:p>
            <a:pPr marL="285750" indent="-285750" algn="just">
              <a:lnSpc>
                <a:spcPct val="107000"/>
              </a:lnSpc>
              <a:buFont typeface="Arial" panose="020B0604020202020204" pitchFamily="34" charset="0"/>
              <a:buChar char="•"/>
            </a:pPr>
            <a:r>
              <a:rPr lang="en-GB" dirty="0">
                <a:latin typeface="Arial" panose="020B0604020202020204" pitchFamily="34" charset="0"/>
                <a:cs typeface="Arial" panose="020B0604020202020204" pitchFamily="34" charset="0"/>
              </a:rPr>
              <a:t>creating places that are available Monday to Friday, term time  8am-6pm (unless data shows that local demand is for different hours)</a:t>
            </a:r>
            <a:endParaRPr lang="en-GB"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en-GB" sz="900" dirty="0">
              <a:latin typeface="Arial" panose="020B0604020202020204" pitchFamily="34" charset="0"/>
              <a:cs typeface="Arial" panose="020B0604020202020204" pitchFamily="34" charset="0"/>
            </a:endParaRPr>
          </a:p>
          <a:p>
            <a:pPr lvl="0" algn="just">
              <a:lnSpc>
                <a:spcPct val="107000"/>
              </a:lnSpc>
            </a:pPr>
            <a:r>
              <a:rPr lang="en-GB" dirty="0">
                <a:latin typeface="Arial" panose="020B0604020202020204" pitchFamily="34" charset="0"/>
                <a:ea typeface="Calibri" panose="020F0502020204030204" pitchFamily="34" charset="0"/>
                <a:cs typeface="Arial" panose="020B0604020202020204" pitchFamily="34" charset="0"/>
              </a:rPr>
              <a:t>The DfE are providing funding to Local Authorities to</a:t>
            </a:r>
            <a:r>
              <a:rPr lang="en-GB" dirty="0">
                <a:latin typeface="Arial" panose="020B0604020202020204" pitchFamily="34" charset="0"/>
                <a:cs typeface="Arial" panose="020B0604020202020204" pitchFamily="34" charset="0"/>
              </a:rPr>
              <a:t> fund new and expanded wraparound provision to meet current demand and to start to create capacity to meet future demand.</a:t>
            </a:r>
          </a:p>
          <a:p>
            <a:pPr lvl="0" algn="just">
              <a:lnSpc>
                <a:spcPct val="107000"/>
              </a:lnSpc>
            </a:pPr>
            <a:endParaRPr lang="en-GB" sz="900" dirty="0">
              <a:latin typeface="Arial" panose="020B0604020202020204" pitchFamily="34" charset="0"/>
              <a:cs typeface="Arial" panose="020B0604020202020204" pitchFamily="34" charset="0"/>
            </a:endParaRPr>
          </a:p>
          <a:p>
            <a:pPr lvl="0" algn="just">
              <a:lnSpc>
                <a:spcPct val="107000"/>
              </a:lnSpc>
            </a:pPr>
            <a:r>
              <a:rPr lang="en-GB" dirty="0">
                <a:latin typeface="Arial" panose="020B0604020202020204" pitchFamily="34" charset="0"/>
                <a:cs typeface="Arial" panose="020B0604020202020204" pitchFamily="34" charset="0"/>
              </a:rPr>
              <a:t>Funding will only be available to create new places or expanded places and will not cover ongoing revenue costs to support running costs </a:t>
            </a:r>
          </a:p>
          <a:p>
            <a:pPr lvl="0" algn="just">
              <a:lnSpc>
                <a:spcPct val="107000"/>
              </a:lnSpc>
            </a:pPr>
            <a:endParaRPr lang="en-GB" sz="1600" dirty="0">
              <a:latin typeface="Arial" panose="020B0604020202020204" pitchFamily="34" charset="0"/>
              <a:cs typeface="Arial" panose="020B0604020202020204" pitchFamily="34" charset="0"/>
            </a:endParaRPr>
          </a:p>
          <a:p>
            <a:pPr lvl="0" algn="just">
              <a:lnSpc>
                <a:spcPct val="107000"/>
              </a:lnSpc>
            </a:pPr>
            <a:endParaRPr lang="en-GB" sz="1600" dirty="0">
              <a:latin typeface="Arial" panose="020B0604020202020204" pitchFamily="34" charset="0"/>
              <a:cs typeface="Arial" panose="020B0604020202020204" pitchFamily="34" charset="0"/>
            </a:endParaRPr>
          </a:p>
          <a:p>
            <a:pPr lvl="0" algn="just">
              <a:lnSpc>
                <a:spcPct val="107000"/>
              </a:lnSpc>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123E8052-E4CF-7139-9931-7BC6FABED5B8}"/>
              </a:ext>
            </a:extLst>
          </p:cNvPr>
          <p:cNvSpPr txBox="1"/>
          <p:nvPr/>
        </p:nvSpPr>
        <p:spPr>
          <a:xfrm>
            <a:off x="307668" y="6176225"/>
            <a:ext cx="11760508" cy="570462"/>
          </a:xfrm>
          <a:prstGeom prst="rect">
            <a:avLst/>
          </a:prstGeom>
          <a:noFill/>
        </p:spPr>
        <p:txBody>
          <a:bodyPr wrap="square" lIns="0" tIns="0" rIns="0" bIns="0" rtlCol="0">
            <a:noAutofit/>
          </a:bodyPr>
          <a:lstStyle/>
          <a:p>
            <a:pPr algn="l">
              <a:spcAft>
                <a:spcPts val="1134"/>
              </a:spcAft>
            </a:pPr>
            <a:endParaRPr lang="en-GB" sz="1500" dirty="0"/>
          </a:p>
        </p:txBody>
      </p:sp>
      <p:pic>
        <p:nvPicPr>
          <p:cNvPr id="4" name="Picture 3">
            <a:extLst>
              <a:ext uri="{FF2B5EF4-FFF2-40B4-BE49-F238E27FC236}">
                <a16:creationId xmlns:a16="http://schemas.microsoft.com/office/drawing/2014/main" id="{7223C3B6-40D6-B2D0-8EF9-BB99A0F611C2}"/>
              </a:ext>
            </a:extLst>
          </p:cNvPr>
          <p:cNvPicPr>
            <a:picLocks noChangeAspect="1"/>
          </p:cNvPicPr>
          <p:nvPr/>
        </p:nvPicPr>
        <p:blipFill>
          <a:blip r:embed="rId2">
            <a:alphaModFix amt="70000"/>
          </a:blip>
          <a:stretch>
            <a:fillRect/>
          </a:stretch>
        </p:blipFill>
        <p:spPr>
          <a:xfrm>
            <a:off x="0" y="6657654"/>
            <a:ext cx="12191998" cy="199916"/>
          </a:xfrm>
          <a:prstGeom prst="rect">
            <a:avLst/>
          </a:prstGeom>
        </p:spPr>
      </p:pic>
    </p:spTree>
    <p:extLst>
      <p:ext uri="{BB962C8B-B14F-4D97-AF65-F5344CB8AC3E}">
        <p14:creationId xmlns:p14="http://schemas.microsoft.com/office/powerpoint/2010/main" val="220003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a:xfrm>
            <a:off x="0" y="1"/>
            <a:ext cx="12068176" cy="723900"/>
          </a:xfrm>
        </p:spPr>
        <p:txBody>
          <a:bodyPr/>
          <a:lstStyle/>
          <a:p>
            <a:r>
              <a:rPr lang="en-GB" dirty="0">
                <a:latin typeface="Arial" panose="020B0604020202020204" pitchFamily="34" charset="0"/>
                <a:cs typeface="Arial" panose="020B0604020202020204" pitchFamily="34" charset="0"/>
              </a:rPr>
              <a:t>Wraparound Childcare Programme Next steps </a:t>
            </a:r>
          </a:p>
        </p:txBody>
      </p:sp>
      <p:sp>
        <p:nvSpPr>
          <p:cNvPr id="15" name="TextBox 14">
            <a:extLst>
              <a:ext uri="{FF2B5EF4-FFF2-40B4-BE49-F238E27FC236}">
                <a16:creationId xmlns:a16="http://schemas.microsoft.com/office/drawing/2014/main" id="{10B14C07-4ECB-BBD5-C72B-732AF05D4488}"/>
              </a:ext>
            </a:extLst>
          </p:cNvPr>
          <p:cNvSpPr txBox="1"/>
          <p:nvPr/>
        </p:nvSpPr>
        <p:spPr>
          <a:xfrm>
            <a:off x="95250" y="723900"/>
            <a:ext cx="11760508" cy="5933754"/>
          </a:xfrm>
          <a:prstGeom prst="rect">
            <a:avLst/>
          </a:prstGeom>
          <a:noFill/>
        </p:spPr>
        <p:txBody>
          <a:bodyPr wrap="square" lIns="0" tIns="0" rIns="0" bIns="0" rtlCol="0">
            <a:noAutofit/>
          </a:bodyPr>
          <a:lstStyle/>
          <a:p>
            <a:pPr lvl="0" algn="just">
              <a:lnSpc>
                <a:spcPct val="107000"/>
              </a:lnSpc>
            </a:pPr>
            <a:endParaRPr lang="en-GB" sz="1600" dirty="0">
              <a:latin typeface="Arial" panose="020B0604020202020204" pitchFamily="34" charset="0"/>
              <a:cs typeface="Arial" panose="020B0604020202020204" pitchFamily="34" charset="0"/>
            </a:endParaRPr>
          </a:p>
          <a:p>
            <a:pPr lvl="0" algn="just">
              <a:lnSpc>
                <a:spcPct val="107000"/>
              </a:lnSpc>
            </a:pPr>
            <a:endParaRPr lang="en-GB" sz="1600" dirty="0">
              <a:latin typeface="Arial" panose="020B0604020202020204" pitchFamily="34" charset="0"/>
              <a:cs typeface="Arial" panose="020B0604020202020204" pitchFamily="34" charset="0"/>
            </a:endParaRPr>
          </a:p>
          <a:p>
            <a:pPr lvl="0" algn="just">
              <a:lnSpc>
                <a:spcPct val="107000"/>
              </a:lnSpc>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pP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123E8052-E4CF-7139-9931-7BC6FABED5B8}"/>
              </a:ext>
            </a:extLst>
          </p:cNvPr>
          <p:cNvSpPr txBox="1"/>
          <p:nvPr/>
        </p:nvSpPr>
        <p:spPr>
          <a:xfrm>
            <a:off x="307668" y="6176225"/>
            <a:ext cx="11760508" cy="570462"/>
          </a:xfrm>
          <a:prstGeom prst="rect">
            <a:avLst/>
          </a:prstGeom>
          <a:noFill/>
        </p:spPr>
        <p:txBody>
          <a:bodyPr wrap="square" lIns="0" tIns="0" rIns="0" bIns="0" rtlCol="0">
            <a:noAutofit/>
          </a:bodyPr>
          <a:lstStyle/>
          <a:p>
            <a:pPr algn="l">
              <a:spcAft>
                <a:spcPts val="1134"/>
              </a:spcAft>
            </a:pPr>
            <a:endParaRPr lang="en-GB" sz="1500" dirty="0"/>
          </a:p>
        </p:txBody>
      </p:sp>
      <p:pic>
        <p:nvPicPr>
          <p:cNvPr id="4" name="Picture 3">
            <a:extLst>
              <a:ext uri="{FF2B5EF4-FFF2-40B4-BE49-F238E27FC236}">
                <a16:creationId xmlns:a16="http://schemas.microsoft.com/office/drawing/2014/main" id="{7223C3B6-40D6-B2D0-8EF9-BB99A0F611C2}"/>
              </a:ext>
            </a:extLst>
          </p:cNvPr>
          <p:cNvPicPr>
            <a:picLocks noChangeAspect="1"/>
          </p:cNvPicPr>
          <p:nvPr/>
        </p:nvPicPr>
        <p:blipFill>
          <a:blip r:embed="rId2">
            <a:alphaModFix amt="70000"/>
          </a:blip>
          <a:stretch>
            <a:fillRect/>
          </a:stretch>
        </p:blipFill>
        <p:spPr>
          <a:xfrm>
            <a:off x="0" y="6657654"/>
            <a:ext cx="12191998" cy="199916"/>
          </a:xfrm>
          <a:prstGeom prst="rect">
            <a:avLst/>
          </a:prstGeom>
        </p:spPr>
      </p:pic>
      <p:sp>
        <p:nvSpPr>
          <p:cNvPr id="5" name="TextBox 4">
            <a:extLst>
              <a:ext uri="{FF2B5EF4-FFF2-40B4-BE49-F238E27FC236}">
                <a16:creationId xmlns:a16="http://schemas.microsoft.com/office/drawing/2014/main" id="{5C001A39-0426-6A7B-7D5A-9F2DF8D53B3E}"/>
              </a:ext>
            </a:extLst>
          </p:cNvPr>
          <p:cNvSpPr txBox="1"/>
          <p:nvPr/>
        </p:nvSpPr>
        <p:spPr>
          <a:xfrm>
            <a:off x="184934" y="835641"/>
            <a:ext cx="12007063" cy="5251551"/>
          </a:xfrm>
          <a:prstGeom prst="rect">
            <a:avLst/>
          </a:prstGeom>
          <a:noFill/>
        </p:spPr>
        <p:txBody>
          <a:bodyPr wrap="square" lIns="0" tIns="0" rIns="0" bIns="0" rtlCol="0">
            <a:noAutofit/>
          </a:bodyPr>
          <a:lstStyle/>
          <a:p>
            <a:pPr algn="l"/>
            <a:r>
              <a:rPr lang="en-GB" sz="2000" dirty="0">
                <a:latin typeface="Arial" panose="020B0604020202020204" pitchFamily="34" charset="0"/>
                <a:cs typeface="Arial" panose="020B0604020202020204" pitchFamily="34" charset="0"/>
              </a:rPr>
              <a:t>The Essex Early Years team are currently undertaking an audit on current wrap around childcare provision and will also be consulting with parents to understand the expected level of need</a:t>
            </a:r>
          </a:p>
          <a:p>
            <a:pPr algn="l"/>
            <a:endParaRPr lang="en-GB" sz="2000" dirty="0">
              <a:latin typeface="Arial" panose="020B0604020202020204" pitchFamily="34" charset="0"/>
              <a:cs typeface="Arial" panose="020B0604020202020204" pitchFamily="34" charset="0"/>
            </a:endParaRPr>
          </a:p>
          <a:p>
            <a:pPr algn="l"/>
            <a:r>
              <a:rPr lang="en-GB" sz="2000" dirty="0">
                <a:latin typeface="Arial" panose="020B0604020202020204" pitchFamily="34" charset="0"/>
                <a:cs typeface="Arial" panose="020B0604020202020204" pitchFamily="34" charset="0"/>
              </a:rPr>
              <a:t>Once this is concluded, an analysis will be undertaken on the expected demand and identify areas around the County where wraparound childcare places will need to be created</a:t>
            </a:r>
          </a:p>
          <a:p>
            <a:pPr algn="l"/>
            <a:endParaRPr lang="en-GB" sz="2000" dirty="0">
              <a:latin typeface="Arial" panose="020B0604020202020204" pitchFamily="34" charset="0"/>
              <a:cs typeface="Arial" panose="020B0604020202020204" pitchFamily="34" charset="0"/>
            </a:endParaRPr>
          </a:p>
          <a:p>
            <a:pPr algn="l"/>
            <a:r>
              <a:rPr lang="en-GB" sz="2000" dirty="0">
                <a:latin typeface="Arial" panose="020B0604020202020204" pitchFamily="34" charset="0"/>
                <a:cs typeface="Arial" panose="020B0604020202020204" pitchFamily="34" charset="0"/>
              </a:rPr>
              <a:t>The ECC Early Years team will be offering bespoke support to all schools, private voluntary and independent childcare providers and childminders interested in creating new wraparound childcare places. This support will consist of: -</a:t>
            </a:r>
          </a:p>
          <a:p>
            <a:pPr algn="l"/>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Wraparound briefing sessions, that will start to be run in the coming weeks</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packs, including the data on needed places and registering with Ofsted</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Business support to create new wraparound places and to apply for available funding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Facilitation of creating local partnership wrapround childcare models between schools, PVI and / or childminders </a:t>
            </a:r>
          </a:p>
          <a:p>
            <a:pPr algn="l">
              <a:spcAft>
                <a:spcPts val="1134"/>
              </a:spcAft>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84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9FC78F-8922-6954-5507-AD171DE2C1F8}"/>
              </a:ext>
            </a:extLst>
          </p:cNvPr>
          <p:cNvPicPr>
            <a:picLocks noChangeAspect="1"/>
          </p:cNvPicPr>
          <p:nvPr/>
        </p:nvPicPr>
        <p:blipFill rotWithShape="1">
          <a:blip r:embed="rId3"/>
          <a:srcRect l="448"/>
          <a:stretch/>
        </p:blipFill>
        <p:spPr>
          <a:xfrm>
            <a:off x="0" y="0"/>
            <a:ext cx="5341896" cy="6858000"/>
          </a:xfrm>
          <a:prstGeom prst="rect">
            <a:avLst/>
          </a:prstGeom>
        </p:spPr>
      </p:pic>
      <p:sp>
        <p:nvSpPr>
          <p:cNvPr id="9" name="TextBox 8">
            <a:extLst>
              <a:ext uri="{FF2B5EF4-FFF2-40B4-BE49-F238E27FC236}">
                <a16:creationId xmlns:a16="http://schemas.microsoft.com/office/drawing/2014/main" id="{1C976808-A545-AF83-86C9-9894AE1CBD34}"/>
              </a:ext>
            </a:extLst>
          </p:cNvPr>
          <p:cNvSpPr txBox="1"/>
          <p:nvPr/>
        </p:nvSpPr>
        <p:spPr>
          <a:xfrm>
            <a:off x="5656108" y="1186935"/>
            <a:ext cx="609399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273968"/>
                </a:solidFill>
                <a:effectLst/>
                <a:uLnTx/>
                <a:uFillTx/>
                <a:latin typeface="Calibri" panose="020F0502020204030204"/>
                <a:ea typeface="MS PGothic" pitchFamily="34" charset="-128"/>
                <a:cs typeface="+mn-cs"/>
              </a:rPr>
              <a:t>Essex Inclusion Strategy</a:t>
            </a:r>
            <a:endParaRPr kumimoji="0" lang="en-GB" sz="4400" b="0" i="0" u="none" strike="noStrike" kern="1200" cap="none" spc="0" normalizeH="0" baseline="0" noProof="0">
              <a:ln>
                <a:noFill/>
              </a:ln>
              <a:solidFill>
                <a:srgbClr val="273968"/>
              </a:solidFill>
              <a:effectLst/>
              <a:uLnTx/>
              <a:uFillTx/>
              <a:latin typeface="Calibri" panose="020F0502020204030204"/>
              <a:ea typeface="MS PGothic" pitchFamily="34" charset="-128"/>
              <a:cs typeface="+mn-cs"/>
            </a:endParaRPr>
          </a:p>
        </p:txBody>
      </p:sp>
      <p:sp>
        <p:nvSpPr>
          <p:cNvPr id="3" name="Rectangle: Rounded Corners 2">
            <a:extLst>
              <a:ext uri="{FF2B5EF4-FFF2-40B4-BE49-F238E27FC236}">
                <a16:creationId xmlns:a16="http://schemas.microsoft.com/office/drawing/2014/main" id="{90D37783-5CAE-EE30-0B7D-6DD598F50735}"/>
              </a:ext>
            </a:extLst>
          </p:cNvPr>
          <p:cNvSpPr/>
          <p:nvPr/>
        </p:nvSpPr>
        <p:spPr>
          <a:xfrm>
            <a:off x="5814260" y="2152915"/>
            <a:ext cx="1963176" cy="9525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7D4A239-7797-706C-BF85-69C21F0777FC}"/>
              </a:ext>
            </a:extLst>
          </p:cNvPr>
          <p:cNvSpPr txBox="1"/>
          <p:nvPr/>
        </p:nvSpPr>
        <p:spPr>
          <a:xfrm>
            <a:off x="5656108" y="5557284"/>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hlinkClick r:id="rId4"/>
              </a:rPr>
              <a:t>https://essexcc.pagetiger.com/dpxonua/1</a:t>
            </a: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 </a:t>
            </a:r>
          </a:p>
        </p:txBody>
      </p:sp>
      <p:pic>
        <p:nvPicPr>
          <p:cNvPr id="2" name="Picture 1" descr="A red logo with text&#10;&#10;Description automatically generated">
            <a:extLst>
              <a:ext uri="{FF2B5EF4-FFF2-40B4-BE49-F238E27FC236}">
                <a16:creationId xmlns:a16="http://schemas.microsoft.com/office/drawing/2014/main" id="{E3A2FD3B-5E5F-24B1-C1C7-DD28521161E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87125" y="6368106"/>
            <a:ext cx="715433" cy="345697"/>
          </a:xfrm>
          <a:prstGeom prst="rect">
            <a:avLst/>
          </a:prstGeom>
        </p:spPr>
      </p:pic>
    </p:spTree>
    <p:extLst>
      <p:ext uri="{BB962C8B-B14F-4D97-AF65-F5344CB8AC3E}">
        <p14:creationId xmlns:p14="http://schemas.microsoft.com/office/powerpoint/2010/main" val="260868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9">
            <a:extLst>
              <a:ext uri="{FF2B5EF4-FFF2-40B4-BE49-F238E27FC236}">
                <a16:creationId xmlns:a16="http://schemas.microsoft.com/office/drawing/2014/main" id="{23C96177-17F9-445F-95D6-17819447E9AE}"/>
              </a:ext>
            </a:extLst>
          </p:cNvPr>
          <p:cNvSpPr txBox="1"/>
          <p:nvPr/>
        </p:nvSpPr>
        <p:spPr>
          <a:xfrm>
            <a:off x="0" y="503394"/>
            <a:ext cx="12192000" cy="782265"/>
          </a:xfrm>
          <a:prstGeom prst="rect">
            <a:avLst/>
          </a:prstGeom>
        </p:spPr>
        <p:txBody>
          <a:bodyPr wrap="square" lIns="0" tIns="0" rIns="0" bIns="0" rtlCol="0" anchor="t">
            <a:spAutoFit/>
          </a:bodyPr>
          <a:lstStyle/>
          <a:p>
            <a:pPr marL="0" marR="0" lvl="0" indent="0" algn="ctr" defTabSz="914400" rtl="0" eaLnBrk="1" fontAlgn="auto" latinLnBrk="0" hangingPunct="1">
              <a:lnSpc>
                <a:spcPts val="6074"/>
              </a:lnSpc>
              <a:spcBef>
                <a:spcPts val="0"/>
              </a:spcBef>
              <a:spcAft>
                <a:spcPts val="0"/>
              </a:spcAft>
              <a:buClrTx/>
              <a:buSzTx/>
              <a:buFontTx/>
              <a:buNone/>
              <a:tabLst/>
              <a:defRPr/>
            </a:pPr>
            <a:r>
              <a:rPr kumimoji="0" lang="en-US" sz="6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Bentoga Thin" pitchFamily="50" charset="0"/>
              </a:rPr>
              <a:t>Supporting Inclusion</a:t>
            </a:r>
          </a:p>
        </p:txBody>
      </p:sp>
      <p:grpSp>
        <p:nvGrpSpPr>
          <p:cNvPr id="5" name="Group 4">
            <a:extLst>
              <a:ext uri="{FF2B5EF4-FFF2-40B4-BE49-F238E27FC236}">
                <a16:creationId xmlns:a16="http://schemas.microsoft.com/office/drawing/2014/main" id="{82217CEB-EF3B-6403-ECAC-3CE20EAC9803}"/>
              </a:ext>
            </a:extLst>
          </p:cNvPr>
          <p:cNvGrpSpPr/>
          <p:nvPr/>
        </p:nvGrpSpPr>
        <p:grpSpPr>
          <a:xfrm>
            <a:off x="9603930" y="2114928"/>
            <a:ext cx="1560685" cy="1567681"/>
            <a:chOff x="13269469" y="2836364"/>
            <a:chExt cx="2341028" cy="2351521"/>
          </a:xfrm>
        </p:grpSpPr>
        <p:sp>
          <p:nvSpPr>
            <p:cNvPr id="10" name="Freeform 19">
              <a:extLst>
                <a:ext uri="{FF2B5EF4-FFF2-40B4-BE49-F238E27FC236}">
                  <a16:creationId xmlns:a16="http://schemas.microsoft.com/office/drawing/2014/main" id="{B7D1D48D-5509-2E1C-9F51-276874F647DE}"/>
                </a:ext>
              </a:extLst>
            </p:cNvPr>
            <p:cNvSpPr/>
            <p:nvPr/>
          </p:nvSpPr>
          <p:spPr>
            <a:xfrm>
              <a:off x="13269469" y="2836364"/>
              <a:ext cx="2341028" cy="235152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73968"/>
            </a:solidFill>
            <a:ln>
              <a:noFill/>
            </a:ln>
            <a:effectLst/>
            <a:scene3d>
              <a:camera prst="orthographicFront"/>
              <a:lightRig rig="threePt" dir="t">
                <a:rot lat="0" lon="0" rev="19200000"/>
              </a:lightRig>
            </a:scene3d>
            <a:sp3d prstMaterial="plastic"/>
          </p:spPr>
        </p:sp>
        <p:sp>
          <p:nvSpPr>
            <p:cNvPr id="11" name="Picture 24">
              <a:extLst>
                <a:ext uri="{FF2B5EF4-FFF2-40B4-BE49-F238E27FC236}">
                  <a16:creationId xmlns:a16="http://schemas.microsoft.com/office/drawing/2014/main" id="{876EDE91-9799-23F5-B46B-BA56F54AFD55}"/>
                </a:ext>
              </a:extLst>
            </p:cNvPr>
            <p:cNvSpPr/>
            <p:nvPr/>
          </p:nvSpPr>
          <p:spPr>
            <a:xfrm>
              <a:off x="13757728" y="3290740"/>
              <a:ext cx="1406621" cy="1406621"/>
            </a:xfrm>
            <a:custGeom>
              <a:avLst/>
              <a:gdLst>
                <a:gd name="connsiteX0" fmla="*/ 930770 w 1406620"/>
                <a:gd name="connsiteY0" fmla="*/ 544194 h 1406620"/>
                <a:gd name="connsiteX1" fmla="*/ 930902 w 1406620"/>
                <a:gd name="connsiteY1" fmla="*/ 585117 h 1406620"/>
                <a:gd name="connsiteX2" fmla="*/ 644232 w 1406620"/>
                <a:gd name="connsiteY2" fmla="*/ 872011 h 1406620"/>
                <a:gd name="connsiteX3" fmla="*/ 623790 w 1406620"/>
                <a:gd name="connsiteY3" fmla="*/ 880545 h 1406620"/>
                <a:gd name="connsiteX4" fmla="*/ 623790 w 1406620"/>
                <a:gd name="connsiteY4" fmla="*/ 880545 h 1406620"/>
                <a:gd name="connsiteX5" fmla="*/ 603422 w 1406620"/>
                <a:gd name="connsiteY5" fmla="*/ 872124 h 1406620"/>
                <a:gd name="connsiteX6" fmla="*/ 600215 w 1406620"/>
                <a:gd name="connsiteY6" fmla="*/ 868373 h 1406620"/>
                <a:gd name="connsiteX7" fmla="*/ 482208 w 1406620"/>
                <a:gd name="connsiteY7" fmla="*/ 728086 h 1406620"/>
                <a:gd name="connsiteX8" fmla="*/ 486381 w 1406620"/>
                <a:gd name="connsiteY8" fmla="*/ 687373 h 1406620"/>
                <a:gd name="connsiteX9" fmla="*/ 527093 w 1406620"/>
                <a:gd name="connsiteY9" fmla="*/ 691545 h 1406620"/>
                <a:gd name="connsiteX10" fmla="*/ 529096 w 1406620"/>
                <a:gd name="connsiteY10" fmla="*/ 694327 h 1406620"/>
                <a:gd name="connsiteX11" fmla="*/ 627128 w 1406620"/>
                <a:gd name="connsiteY11" fmla="*/ 807382 h 1406620"/>
                <a:gd name="connsiteX12" fmla="*/ 889922 w 1406620"/>
                <a:gd name="connsiteY12" fmla="*/ 544325 h 1406620"/>
                <a:gd name="connsiteX13" fmla="*/ 930827 w 1406620"/>
                <a:gd name="connsiteY13" fmla="*/ 544194 h 1406620"/>
                <a:gd name="connsiteX14" fmla="*/ 1118414 w 1406620"/>
                <a:gd name="connsiteY14" fmla="*/ 708318 h 1406620"/>
                <a:gd name="connsiteX15" fmla="*/ 707943 w 1406620"/>
                <a:gd name="connsiteY15" fmla="*/ 1118789 h 1406620"/>
                <a:gd name="connsiteX16" fmla="*/ 297472 w 1406620"/>
                <a:gd name="connsiteY16" fmla="*/ 708318 h 1406620"/>
                <a:gd name="connsiteX17" fmla="*/ 707943 w 1406620"/>
                <a:gd name="connsiteY17" fmla="*/ 297847 h 1406620"/>
                <a:gd name="connsiteX18" fmla="*/ 707999 w 1406620"/>
                <a:gd name="connsiteY18" fmla="*/ 297847 h 1406620"/>
                <a:gd name="connsiteX19" fmla="*/ 1118414 w 1406620"/>
                <a:gd name="connsiteY19" fmla="*/ 708318 h 1406620"/>
                <a:gd name="connsiteX20" fmla="*/ 1062149 w 1406620"/>
                <a:gd name="connsiteY20" fmla="*/ 708318 h 1406620"/>
                <a:gd name="connsiteX21" fmla="*/ 707999 w 1406620"/>
                <a:gd name="connsiteY21" fmla="*/ 354056 h 1406620"/>
                <a:gd name="connsiteX22" fmla="*/ 353737 w 1406620"/>
                <a:gd name="connsiteY22" fmla="*/ 708206 h 1406620"/>
                <a:gd name="connsiteX23" fmla="*/ 707887 w 1406620"/>
                <a:gd name="connsiteY23" fmla="*/ 1062468 h 1406620"/>
                <a:gd name="connsiteX24" fmla="*/ 707999 w 1406620"/>
                <a:gd name="connsiteY24" fmla="*/ 1062468 h 1406620"/>
                <a:gd name="connsiteX25" fmla="*/ 1062149 w 1406620"/>
                <a:gd name="connsiteY25" fmla="*/ 708318 h 1406620"/>
                <a:gd name="connsiteX26" fmla="*/ 1401932 w 1406620"/>
                <a:gd name="connsiteY26" fmla="*/ 612143 h 1406620"/>
                <a:gd name="connsiteX27" fmla="*/ 1401932 w 1406620"/>
                <a:gd name="connsiteY27" fmla="*/ 831782 h 1406620"/>
                <a:gd name="connsiteX28" fmla="*/ 1376163 w 1406620"/>
                <a:gd name="connsiteY28" fmla="*/ 833957 h 1406620"/>
                <a:gd name="connsiteX29" fmla="*/ 1360034 w 1406620"/>
                <a:gd name="connsiteY29" fmla="*/ 834764 h 1406620"/>
                <a:gd name="connsiteX30" fmla="*/ 1267122 w 1406620"/>
                <a:gd name="connsiteY30" fmla="*/ 834764 h 1406620"/>
                <a:gd name="connsiteX31" fmla="*/ 1241559 w 1406620"/>
                <a:gd name="connsiteY31" fmla="*/ 854044 h 1406620"/>
                <a:gd name="connsiteX32" fmla="*/ 1187169 w 1406620"/>
                <a:gd name="connsiteY32" fmla="*/ 984522 h 1406620"/>
                <a:gd name="connsiteX33" fmla="*/ 1192233 w 1406620"/>
                <a:gd name="connsiteY33" fmla="*/ 1014868 h 1406620"/>
                <a:gd name="connsiteX34" fmla="*/ 1237995 w 1406620"/>
                <a:gd name="connsiteY34" fmla="*/ 1060498 h 1406620"/>
                <a:gd name="connsiteX35" fmla="*/ 1267591 w 1406620"/>
                <a:gd name="connsiteY35" fmla="*/ 1089869 h 1406620"/>
                <a:gd name="connsiteX36" fmla="*/ 1287527 w 1406620"/>
                <a:gd name="connsiteY36" fmla="*/ 1109655 h 1406620"/>
                <a:gd name="connsiteX37" fmla="*/ 1267759 w 1406620"/>
                <a:gd name="connsiteY37" fmla="*/ 1129554 h 1406620"/>
                <a:gd name="connsiteX38" fmla="*/ 1174922 w 1406620"/>
                <a:gd name="connsiteY38" fmla="*/ 1222485 h 1406620"/>
                <a:gd name="connsiteX39" fmla="*/ 1108567 w 1406620"/>
                <a:gd name="connsiteY39" fmla="*/ 1288746 h 1406620"/>
                <a:gd name="connsiteX40" fmla="*/ 1088668 w 1406620"/>
                <a:gd name="connsiteY40" fmla="*/ 1268491 h 1406620"/>
                <a:gd name="connsiteX41" fmla="*/ 1029928 w 1406620"/>
                <a:gd name="connsiteY41" fmla="*/ 1209038 h 1406620"/>
                <a:gd name="connsiteX42" fmla="*/ 999920 w 1406620"/>
                <a:gd name="connsiteY42" fmla="*/ 1183025 h 1406620"/>
                <a:gd name="connsiteX43" fmla="*/ 962410 w 1406620"/>
                <a:gd name="connsiteY43" fmla="*/ 1198797 h 1406620"/>
                <a:gd name="connsiteX44" fmla="*/ 858902 w 1406620"/>
                <a:gd name="connsiteY44" fmla="*/ 1239814 h 1406620"/>
                <a:gd name="connsiteX45" fmla="*/ 834033 w 1406620"/>
                <a:gd name="connsiteY45" fmla="*/ 1273142 h 1406620"/>
                <a:gd name="connsiteX46" fmla="*/ 834033 w 1406620"/>
                <a:gd name="connsiteY46" fmla="*/ 1402551 h 1406620"/>
                <a:gd name="connsiteX47" fmla="*/ 582341 w 1406620"/>
                <a:gd name="connsiteY47" fmla="*/ 1402551 h 1406620"/>
                <a:gd name="connsiteX48" fmla="*/ 582341 w 1406620"/>
                <a:gd name="connsiteY48" fmla="*/ 1272767 h 1406620"/>
                <a:gd name="connsiteX49" fmla="*/ 557753 w 1406620"/>
                <a:gd name="connsiteY49" fmla="*/ 1239908 h 1406620"/>
                <a:gd name="connsiteX50" fmla="*/ 439128 w 1406620"/>
                <a:gd name="connsiteY50" fmla="*/ 1191033 h 1406620"/>
                <a:gd name="connsiteX51" fmla="*/ 399912 w 1406620"/>
                <a:gd name="connsiteY51" fmla="*/ 1195628 h 1406620"/>
                <a:gd name="connsiteX52" fmla="*/ 328080 w 1406620"/>
                <a:gd name="connsiteY52" fmla="*/ 1267816 h 1406620"/>
                <a:gd name="connsiteX53" fmla="*/ 308181 w 1406620"/>
                <a:gd name="connsiteY53" fmla="*/ 1288015 h 1406620"/>
                <a:gd name="connsiteX54" fmla="*/ 129090 w 1406620"/>
                <a:gd name="connsiteY54" fmla="*/ 1109355 h 1406620"/>
                <a:gd name="connsiteX55" fmla="*/ 222396 w 1406620"/>
                <a:gd name="connsiteY55" fmla="*/ 1016424 h 1406620"/>
                <a:gd name="connsiteX56" fmla="*/ 226954 w 1406620"/>
                <a:gd name="connsiteY56" fmla="*/ 979590 h 1406620"/>
                <a:gd name="connsiteX57" fmla="*/ 176690 w 1406620"/>
                <a:gd name="connsiteY57" fmla="*/ 857870 h 1406620"/>
                <a:gd name="connsiteX58" fmla="*/ 145951 w 1406620"/>
                <a:gd name="connsiteY58" fmla="*/ 834708 h 1406620"/>
                <a:gd name="connsiteX59" fmla="*/ 14066 w 1406620"/>
                <a:gd name="connsiteY59" fmla="*/ 834708 h 1406620"/>
                <a:gd name="connsiteX60" fmla="*/ 14066 w 1406620"/>
                <a:gd name="connsiteY60" fmla="*/ 583391 h 1406620"/>
                <a:gd name="connsiteX61" fmla="*/ 139593 w 1406620"/>
                <a:gd name="connsiteY61" fmla="*/ 583391 h 1406620"/>
                <a:gd name="connsiteX62" fmla="*/ 178266 w 1406620"/>
                <a:gd name="connsiteY62" fmla="*/ 553702 h 1406620"/>
                <a:gd name="connsiteX63" fmla="*/ 223278 w 1406620"/>
                <a:gd name="connsiteY63" fmla="*/ 445036 h 1406620"/>
                <a:gd name="connsiteX64" fmla="*/ 216357 w 1406620"/>
                <a:gd name="connsiteY64" fmla="*/ 395654 h 1406620"/>
                <a:gd name="connsiteX65" fmla="*/ 150602 w 1406620"/>
                <a:gd name="connsiteY65" fmla="*/ 329431 h 1406620"/>
                <a:gd name="connsiteX66" fmla="*/ 147526 w 1406620"/>
                <a:gd name="connsiteY66" fmla="*/ 326317 h 1406620"/>
                <a:gd name="connsiteX67" fmla="*/ 135636 w 1406620"/>
                <a:gd name="connsiteY67" fmla="*/ 303174 h 1406620"/>
                <a:gd name="connsiteX68" fmla="*/ 308294 w 1406620"/>
                <a:gd name="connsiteY68" fmla="*/ 130516 h 1406620"/>
                <a:gd name="connsiteX69" fmla="*/ 351655 w 1406620"/>
                <a:gd name="connsiteY69" fmla="*/ 173877 h 1406620"/>
                <a:gd name="connsiteX70" fmla="*/ 399424 w 1406620"/>
                <a:gd name="connsiteY70" fmla="*/ 221552 h 1406620"/>
                <a:gd name="connsiteX71" fmla="*/ 439635 w 1406620"/>
                <a:gd name="connsiteY71" fmla="*/ 226747 h 1406620"/>
                <a:gd name="connsiteX72" fmla="*/ 557528 w 1406620"/>
                <a:gd name="connsiteY72" fmla="*/ 177984 h 1406620"/>
                <a:gd name="connsiteX73" fmla="*/ 582341 w 1406620"/>
                <a:gd name="connsiteY73" fmla="*/ 145501 h 1406620"/>
                <a:gd name="connsiteX74" fmla="*/ 582341 w 1406620"/>
                <a:gd name="connsiteY74" fmla="*/ 14066 h 1406620"/>
                <a:gd name="connsiteX75" fmla="*/ 834014 w 1406620"/>
                <a:gd name="connsiteY75" fmla="*/ 14066 h 1406620"/>
                <a:gd name="connsiteX76" fmla="*/ 834014 w 1406620"/>
                <a:gd name="connsiteY76" fmla="*/ 94900 h 1406620"/>
                <a:gd name="connsiteX77" fmla="*/ 834014 w 1406620"/>
                <a:gd name="connsiteY77" fmla="*/ 151596 h 1406620"/>
                <a:gd name="connsiteX78" fmla="*/ 847536 w 1406620"/>
                <a:gd name="connsiteY78" fmla="*/ 173971 h 1406620"/>
                <a:gd name="connsiteX79" fmla="*/ 987692 w 1406620"/>
                <a:gd name="connsiteY79" fmla="*/ 231717 h 1406620"/>
                <a:gd name="connsiteX80" fmla="*/ 1012073 w 1406620"/>
                <a:gd name="connsiteY80" fmla="*/ 226447 h 1406620"/>
                <a:gd name="connsiteX81" fmla="*/ 1062918 w 1406620"/>
                <a:gd name="connsiteY81" fmla="*/ 175996 h 1406620"/>
                <a:gd name="connsiteX82" fmla="*/ 1079647 w 1406620"/>
                <a:gd name="connsiteY82" fmla="*/ 159248 h 1406620"/>
                <a:gd name="connsiteX83" fmla="*/ 1085630 w 1406620"/>
                <a:gd name="connsiteY83" fmla="*/ 153453 h 1406620"/>
                <a:gd name="connsiteX84" fmla="*/ 1109730 w 1406620"/>
                <a:gd name="connsiteY84" fmla="*/ 129465 h 1406620"/>
                <a:gd name="connsiteX85" fmla="*/ 1288371 w 1406620"/>
                <a:gd name="connsiteY85" fmla="*/ 308088 h 1406620"/>
                <a:gd name="connsiteX86" fmla="*/ 1268172 w 1406620"/>
                <a:gd name="connsiteY86" fmla="*/ 327987 h 1406620"/>
                <a:gd name="connsiteX87" fmla="*/ 1196697 w 1406620"/>
                <a:gd name="connsiteY87" fmla="*/ 398749 h 1406620"/>
                <a:gd name="connsiteX88" fmla="*/ 1190920 w 1406620"/>
                <a:gd name="connsiteY88" fmla="*/ 441285 h 1406620"/>
                <a:gd name="connsiteX89" fmla="*/ 1238914 w 1406620"/>
                <a:gd name="connsiteY89" fmla="*/ 557847 h 1406620"/>
                <a:gd name="connsiteX90" fmla="*/ 1272673 w 1406620"/>
                <a:gd name="connsiteY90" fmla="*/ 583316 h 1406620"/>
                <a:gd name="connsiteX91" fmla="*/ 1373031 w 1406620"/>
                <a:gd name="connsiteY91" fmla="*/ 583316 h 1406620"/>
                <a:gd name="connsiteX92" fmla="*/ 1399738 w 1406620"/>
                <a:gd name="connsiteY92" fmla="*/ 589412 h 1406620"/>
                <a:gd name="connsiteX93" fmla="*/ 1345667 w 1406620"/>
                <a:gd name="connsiteY93" fmla="*/ 639581 h 1406620"/>
                <a:gd name="connsiteX94" fmla="*/ 1272523 w 1406620"/>
                <a:gd name="connsiteY94" fmla="*/ 639581 h 1406620"/>
                <a:gd name="connsiteX95" fmla="*/ 1186044 w 1406620"/>
                <a:gd name="connsiteY95" fmla="*/ 576808 h 1406620"/>
                <a:gd name="connsiteX96" fmla="*/ 1140057 w 1406620"/>
                <a:gd name="connsiteY96" fmla="*/ 465160 h 1406620"/>
                <a:gd name="connsiteX97" fmla="*/ 1156936 w 1406620"/>
                <a:gd name="connsiteY97" fmla="*/ 358970 h 1406620"/>
                <a:gd name="connsiteX98" fmla="*/ 1208531 w 1406620"/>
                <a:gd name="connsiteY98" fmla="*/ 307787 h 1406620"/>
                <a:gd name="connsiteX99" fmla="*/ 1109599 w 1406620"/>
                <a:gd name="connsiteY99" fmla="*/ 208874 h 1406620"/>
                <a:gd name="connsiteX100" fmla="*/ 1102791 w 1406620"/>
                <a:gd name="connsiteY100" fmla="*/ 215701 h 1406620"/>
                <a:gd name="connsiteX101" fmla="*/ 1051365 w 1406620"/>
                <a:gd name="connsiteY101" fmla="*/ 266733 h 1406620"/>
                <a:gd name="connsiteX102" fmla="*/ 960741 w 1406620"/>
                <a:gd name="connsiteY102" fmla="*/ 281080 h 1406620"/>
                <a:gd name="connsiteX103" fmla="*/ 832119 w 1406620"/>
                <a:gd name="connsiteY103" fmla="*/ 228079 h 1406620"/>
                <a:gd name="connsiteX104" fmla="*/ 777730 w 1406620"/>
                <a:gd name="connsiteY104" fmla="*/ 152328 h 1406620"/>
                <a:gd name="connsiteX105" fmla="*/ 777730 w 1406620"/>
                <a:gd name="connsiteY105" fmla="*/ 94656 h 1406620"/>
                <a:gd name="connsiteX106" fmla="*/ 777730 w 1406620"/>
                <a:gd name="connsiteY106" fmla="*/ 70275 h 1406620"/>
                <a:gd name="connsiteX107" fmla="*/ 638606 w 1406620"/>
                <a:gd name="connsiteY107" fmla="*/ 70275 h 1406620"/>
                <a:gd name="connsiteX108" fmla="*/ 638606 w 1406620"/>
                <a:gd name="connsiteY108" fmla="*/ 145595 h 1406620"/>
                <a:gd name="connsiteX109" fmla="*/ 576715 w 1406620"/>
                <a:gd name="connsiteY109" fmla="*/ 230948 h 1406620"/>
                <a:gd name="connsiteX110" fmla="*/ 463547 w 1406620"/>
                <a:gd name="connsiteY110" fmla="*/ 277667 h 1406620"/>
                <a:gd name="connsiteX111" fmla="*/ 359757 w 1406620"/>
                <a:gd name="connsiteY111" fmla="*/ 261500 h 1406620"/>
                <a:gd name="connsiteX112" fmla="*/ 311763 w 1406620"/>
                <a:gd name="connsiteY112" fmla="*/ 213563 h 1406620"/>
                <a:gd name="connsiteX113" fmla="*/ 308331 w 1406620"/>
                <a:gd name="connsiteY113" fmla="*/ 210130 h 1406620"/>
                <a:gd name="connsiteX114" fmla="*/ 209512 w 1406620"/>
                <a:gd name="connsiteY114" fmla="*/ 308931 h 1406620"/>
                <a:gd name="connsiteX115" fmla="*/ 256268 w 1406620"/>
                <a:gd name="connsiteY115" fmla="*/ 355819 h 1406620"/>
                <a:gd name="connsiteX116" fmla="*/ 274010 w 1406620"/>
                <a:gd name="connsiteY116" fmla="*/ 469549 h 1406620"/>
                <a:gd name="connsiteX117" fmla="*/ 231492 w 1406620"/>
                <a:gd name="connsiteY117" fmla="*/ 572120 h 1406620"/>
                <a:gd name="connsiteX118" fmla="*/ 139593 w 1406620"/>
                <a:gd name="connsiteY118" fmla="*/ 639637 h 1406620"/>
                <a:gd name="connsiteX119" fmla="*/ 70331 w 1406620"/>
                <a:gd name="connsiteY119" fmla="*/ 639637 h 1406620"/>
                <a:gd name="connsiteX120" fmla="*/ 70331 w 1406620"/>
                <a:gd name="connsiteY120" fmla="*/ 778518 h 1406620"/>
                <a:gd name="connsiteX121" fmla="*/ 145951 w 1406620"/>
                <a:gd name="connsiteY121" fmla="*/ 778518 h 1406620"/>
                <a:gd name="connsiteX122" fmla="*/ 229523 w 1406620"/>
                <a:gd name="connsiteY122" fmla="*/ 838534 h 1406620"/>
                <a:gd name="connsiteX123" fmla="*/ 278098 w 1406620"/>
                <a:gd name="connsiteY123" fmla="*/ 956127 h 1406620"/>
                <a:gd name="connsiteX124" fmla="*/ 262344 w 1406620"/>
                <a:gd name="connsiteY124" fmla="*/ 1056072 h 1406620"/>
                <a:gd name="connsiteX125" fmla="*/ 208743 w 1406620"/>
                <a:gd name="connsiteY125" fmla="*/ 1109355 h 1406620"/>
                <a:gd name="connsiteX126" fmla="*/ 307806 w 1406620"/>
                <a:gd name="connsiteY126" fmla="*/ 1208156 h 1406620"/>
                <a:gd name="connsiteX127" fmla="*/ 360039 w 1406620"/>
                <a:gd name="connsiteY127" fmla="*/ 1155774 h 1406620"/>
                <a:gd name="connsiteX128" fmla="*/ 462891 w 1406620"/>
                <a:gd name="connsiteY128" fmla="*/ 1140019 h 1406620"/>
                <a:gd name="connsiteX129" fmla="*/ 576977 w 1406620"/>
                <a:gd name="connsiteY129" fmla="*/ 1187001 h 1406620"/>
                <a:gd name="connsiteX130" fmla="*/ 638512 w 1406620"/>
                <a:gd name="connsiteY130" fmla="*/ 1272711 h 1406620"/>
                <a:gd name="connsiteX131" fmla="*/ 638512 w 1406620"/>
                <a:gd name="connsiteY131" fmla="*/ 1346230 h 1406620"/>
                <a:gd name="connsiteX132" fmla="*/ 777749 w 1406620"/>
                <a:gd name="connsiteY132" fmla="*/ 1346230 h 1406620"/>
                <a:gd name="connsiteX133" fmla="*/ 777749 w 1406620"/>
                <a:gd name="connsiteY133" fmla="*/ 1273086 h 1406620"/>
                <a:gd name="connsiteX134" fmla="*/ 840841 w 1406620"/>
                <a:gd name="connsiteY134" fmla="*/ 1186475 h 1406620"/>
                <a:gd name="connsiteX135" fmla="*/ 937391 w 1406620"/>
                <a:gd name="connsiteY135" fmla="*/ 1148328 h 1406620"/>
                <a:gd name="connsiteX136" fmla="*/ 1069632 w 1406620"/>
                <a:gd name="connsiteY136" fmla="*/ 1169202 h 1406620"/>
                <a:gd name="connsiteX137" fmla="*/ 1108867 w 1406620"/>
                <a:gd name="connsiteY137" fmla="*/ 1208775 h 1406620"/>
                <a:gd name="connsiteX138" fmla="*/ 1135124 w 1406620"/>
                <a:gd name="connsiteY138" fmla="*/ 1182518 h 1406620"/>
                <a:gd name="connsiteX139" fmla="*/ 1207950 w 1406620"/>
                <a:gd name="connsiteY139" fmla="*/ 1109730 h 1406620"/>
                <a:gd name="connsiteX140" fmla="*/ 1198572 w 1406620"/>
                <a:gd name="connsiteY140" fmla="*/ 1100353 h 1406620"/>
                <a:gd name="connsiteX141" fmla="*/ 1152266 w 1406620"/>
                <a:gd name="connsiteY141" fmla="*/ 1054178 h 1406620"/>
                <a:gd name="connsiteX142" fmla="*/ 1138256 w 1406620"/>
                <a:gd name="connsiteY142" fmla="*/ 956784 h 1406620"/>
                <a:gd name="connsiteX143" fmla="*/ 1187657 w 1406620"/>
                <a:gd name="connsiteY143" fmla="*/ 838084 h 1406620"/>
                <a:gd name="connsiteX144" fmla="*/ 1266897 w 1406620"/>
                <a:gd name="connsiteY144" fmla="*/ 778330 h 1406620"/>
                <a:gd name="connsiteX145" fmla="*/ 1345667 w 1406620"/>
                <a:gd name="connsiteY145" fmla="*/ 778330 h 14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06620" h="1406620">
                  <a:moveTo>
                    <a:pt x="930770" y="544194"/>
                  </a:moveTo>
                  <a:cubicBezTo>
                    <a:pt x="942076" y="555471"/>
                    <a:pt x="942134" y="573767"/>
                    <a:pt x="930902" y="585117"/>
                  </a:cubicBezTo>
                  <a:lnTo>
                    <a:pt x="644232" y="872011"/>
                  </a:lnTo>
                  <a:cubicBezTo>
                    <a:pt x="638827" y="877465"/>
                    <a:pt x="631468" y="880537"/>
                    <a:pt x="623790" y="880545"/>
                  </a:cubicBezTo>
                  <a:lnTo>
                    <a:pt x="623790" y="880545"/>
                  </a:lnTo>
                  <a:cubicBezTo>
                    <a:pt x="616147" y="880574"/>
                    <a:pt x="608812" y="877541"/>
                    <a:pt x="603422" y="872124"/>
                  </a:cubicBezTo>
                  <a:cubicBezTo>
                    <a:pt x="602242" y="870973"/>
                    <a:pt x="601168" y="869717"/>
                    <a:pt x="600215" y="868373"/>
                  </a:cubicBezTo>
                  <a:lnTo>
                    <a:pt x="482208" y="728086"/>
                  </a:lnTo>
                  <a:cubicBezTo>
                    <a:pt x="472118" y="715691"/>
                    <a:pt x="473986" y="697464"/>
                    <a:pt x="486381" y="687373"/>
                  </a:cubicBezTo>
                  <a:cubicBezTo>
                    <a:pt x="498775" y="677283"/>
                    <a:pt x="517003" y="679151"/>
                    <a:pt x="527093" y="691545"/>
                  </a:cubicBezTo>
                  <a:cubicBezTo>
                    <a:pt x="527815" y="692432"/>
                    <a:pt x="528484" y="693361"/>
                    <a:pt x="529096" y="694327"/>
                  </a:cubicBezTo>
                  <a:lnTo>
                    <a:pt x="627128" y="807382"/>
                  </a:lnTo>
                  <a:lnTo>
                    <a:pt x="889922" y="544325"/>
                  </a:lnTo>
                  <a:cubicBezTo>
                    <a:pt x="901332" y="533359"/>
                    <a:pt x="919347" y="533301"/>
                    <a:pt x="930827" y="544194"/>
                  </a:cubicBezTo>
                  <a:close/>
                  <a:moveTo>
                    <a:pt x="1118414" y="708318"/>
                  </a:moveTo>
                  <a:cubicBezTo>
                    <a:pt x="1118414" y="935015"/>
                    <a:pt x="934640" y="1118789"/>
                    <a:pt x="707943" y="1118789"/>
                  </a:cubicBezTo>
                  <a:cubicBezTo>
                    <a:pt x="481246" y="1118789"/>
                    <a:pt x="297472" y="935015"/>
                    <a:pt x="297472" y="708318"/>
                  </a:cubicBezTo>
                  <a:cubicBezTo>
                    <a:pt x="297472" y="481621"/>
                    <a:pt x="481246" y="297847"/>
                    <a:pt x="707943" y="297847"/>
                  </a:cubicBezTo>
                  <a:cubicBezTo>
                    <a:pt x="707962" y="297847"/>
                    <a:pt x="707980" y="297847"/>
                    <a:pt x="707999" y="297847"/>
                  </a:cubicBezTo>
                  <a:cubicBezTo>
                    <a:pt x="934567" y="298137"/>
                    <a:pt x="1118155" y="481750"/>
                    <a:pt x="1118414" y="708318"/>
                  </a:cubicBezTo>
                  <a:close/>
                  <a:moveTo>
                    <a:pt x="1062149" y="708318"/>
                  </a:moveTo>
                  <a:cubicBezTo>
                    <a:pt x="1062180" y="512695"/>
                    <a:pt x="903622" y="354087"/>
                    <a:pt x="707999" y="354056"/>
                  </a:cubicBezTo>
                  <a:cubicBezTo>
                    <a:pt x="512377" y="354025"/>
                    <a:pt x="353768" y="512583"/>
                    <a:pt x="353737" y="708206"/>
                  </a:cubicBezTo>
                  <a:cubicBezTo>
                    <a:pt x="353706" y="903828"/>
                    <a:pt x="512264" y="1062437"/>
                    <a:pt x="707887" y="1062468"/>
                  </a:cubicBezTo>
                  <a:cubicBezTo>
                    <a:pt x="707924" y="1062468"/>
                    <a:pt x="707962" y="1062468"/>
                    <a:pt x="707999" y="1062468"/>
                  </a:cubicBezTo>
                  <a:cubicBezTo>
                    <a:pt x="903488" y="1062220"/>
                    <a:pt x="1061901" y="903807"/>
                    <a:pt x="1062149" y="708318"/>
                  </a:cubicBezTo>
                  <a:close/>
                  <a:moveTo>
                    <a:pt x="1401932" y="612143"/>
                  </a:moveTo>
                  <a:lnTo>
                    <a:pt x="1401932" y="831782"/>
                  </a:lnTo>
                  <a:lnTo>
                    <a:pt x="1376163" y="833957"/>
                  </a:lnTo>
                  <a:cubicBezTo>
                    <a:pt x="1371212" y="834370"/>
                    <a:pt x="1365829" y="834764"/>
                    <a:pt x="1360034" y="834764"/>
                  </a:cubicBezTo>
                  <a:lnTo>
                    <a:pt x="1267122" y="834764"/>
                  </a:lnTo>
                  <a:cubicBezTo>
                    <a:pt x="1249773" y="834970"/>
                    <a:pt x="1246398" y="837502"/>
                    <a:pt x="1241559" y="854044"/>
                  </a:cubicBezTo>
                  <a:cubicBezTo>
                    <a:pt x="1228434" y="899458"/>
                    <a:pt x="1210187" y="943232"/>
                    <a:pt x="1187169" y="984522"/>
                  </a:cubicBezTo>
                  <a:cubicBezTo>
                    <a:pt x="1179536" y="998138"/>
                    <a:pt x="1179199" y="1001627"/>
                    <a:pt x="1192233" y="1014868"/>
                  </a:cubicBezTo>
                  <a:cubicBezTo>
                    <a:pt x="1207237" y="1030209"/>
                    <a:pt x="1222729" y="1045419"/>
                    <a:pt x="1237995" y="1060498"/>
                  </a:cubicBezTo>
                  <a:cubicBezTo>
                    <a:pt x="1247954" y="1070345"/>
                    <a:pt x="1257857" y="1080135"/>
                    <a:pt x="1267591" y="1089869"/>
                  </a:cubicBezTo>
                  <a:lnTo>
                    <a:pt x="1287527" y="1109655"/>
                  </a:lnTo>
                  <a:lnTo>
                    <a:pt x="1267759" y="1129554"/>
                  </a:lnTo>
                  <a:cubicBezTo>
                    <a:pt x="1236739" y="1160819"/>
                    <a:pt x="1206056" y="1191446"/>
                    <a:pt x="1174922" y="1222485"/>
                  </a:cubicBezTo>
                  <a:lnTo>
                    <a:pt x="1108567" y="1288746"/>
                  </a:lnTo>
                  <a:lnTo>
                    <a:pt x="1088668" y="1268491"/>
                  </a:lnTo>
                  <a:cubicBezTo>
                    <a:pt x="1069670" y="1249136"/>
                    <a:pt x="1049977" y="1229106"/>
                    <a:pt x="1029928" y="1209038"/>
                  </a:cubicBezTo>
                  <a:cubicBezTo>
                    <a:pt x="1021089" y="1199108"/>
                    <a:pt x="1011003" y="1190365"/>
                    <a:pt x="999920" y="1183025"/>
                  </a:cubicBezTo>
                  <a:cubicBezTo>
                    <a:pt x="986791" y="1186648"/>
                    <a:pt x="974183" y="1191949"/>
                    <a:pt x="962410" y="1198797"/>
                  </a:cubicBezTo>
                  <a:cubicBezTo>
                    <a:pt x="928891" y="1214833"/>
                    <a:pt x="894306" y="1228537"/>
                    <a:pt x="858902" y="1239814"/>
                  </a:cubicBezTo>
                  <a:cubicBezTo>
                    <a:pt x="835683" y="1247823"/>
                    <a:pt x="834033" y="1249998"/>
                    <a:pt x="834033" y="1273142"/>
                  </a:cubicBezTo>
                  <a:lnTo>
                    <a:pt x="834033" y="1402551"/>
                  </a:lnTo>
                  <a:lnTo>
                    <a:pt x="582341" y="1402551"/>
                  </a:lnTo>
                  <a:lnTo>
                    <a:pt x="582341" y="1272767"/>
                  </a:lnTo>
                  <a:cubicBezTo>
                    <a:pt x="582341" y="1250261"/>
                    <a:pt x="580953" y="1248386"/>
                    <a:pt x="557753" y="1239908"/>
                  </a:cubicBezTo>
                  <a:cubicBezTo>
                    <a:pt x="516492" y="1224811"/>
                    <a:pt x="476582" y="1208362"/>
                    <a:pt x="439128" y="1191033"/>
                  </a:cubicBezTo>
                  <a:cubicBezTo>
                    <a:pt x="415628" y="1179911"/>
                    <a:pt x="414747" y="1180793"/>
                    <a:pt x="399912" y="1195628"/>
                  </a:cubicBezTo>
                  <a:cubicBezTo>
                    <a:pt x="375530" y="1220009"/>
                    <a:pt x="351318" y="1244222"/>
                    <a:pt x="328080" y="1267816"/>
                  </a:cubicBezTo>
                  <a:lnTo>
                    <a:pt x="308181" y="1288015"/>
                  </a:lnTo>
                  <a:lnTo>
                    <a:pt x="129090" y="1109355"/>
                  </a:lnTo>
                  <a:lnTo>
                    <a:pt x="222396" y="1016424"/>
                  </a:lnTo>
                  <a:cubicBezTo>
                    <a:pt x="235787" y="1002827"/>
                    <a:pt x="236762" y="1000951"/>
                    <a:pt x="226954" y="979590"/>
                  </a:cubicBezTo>
                  <a:cubicBezTo>
                    <a:pt x="208199" y="938573"/>
                    <a:pt x="191207" y="897631"/>
                    <a:pt x="176690" y="857870"/>
                  </a:cubicBezTo>
                  <a:cubicBezTo>
                    <a:pt x="168701" y="836133"/>
                    <a:pt x="165437" y="834708"/>
                    <a:pt x="145951" y="834708"/>
                  </a:cubicBezTo>
                  <a:lnTo>
                    <a:pt x="14066" y="834708"/>
                  </a:lnTo>
                  <a:lnTo>
                    <a:pt x="14066" y="583391"/>
                  </a:lnTo>
                  <a:lnTo>
                    <a:pt x="139593" y="583391"/>
                  </a:lnTo>
                  <a:cubicBezTo>
                    <a:pt x="168119" y="583391"/>
                    <a:pt x="168119" y="583391"/>
                    <a:pt x="178266" y="553702"/>
                  </a:cubicBezTo>
                  <a:cubicBezTo>
                    <a:pt x="191239" y="516672"/>
                    <a:pt x="206266" y="480394"/>
                    <a:pt x="223278" y="445036"/>
                  </a:cubicBezTo>
                  <a:cubicBezTo>
                    <a:pt x="237156" y="416491"/>
                    <a:pt x="237156" y="416491"/>
                    <a:pt x="216357" y="395654"/>
                  </a:cubicBezTo>
                  <a:cubicBezTo>
                    <a:pt x="194470" y="373655"/>
                    <a:pt x="172527" y="351655"/>
                    <a:pt x="150602" y="329431"/>
                  </a:cubicBezTo>
                  <a:lnTo>
                    <a:pt x="147526" y="326317"/>
                  </a:lnTo>
                  <a:lnTo>
                    <a:pt x="135636" y="303174"/>
                  </a:lnTo>
                  <a:lnTo>
                    <a:pt x="308294" y="130516"/>
                  </a:lnTo>
                  <a:lnTo>
                    <a:pt x="351655" y="173877"/>
                  </a:lnTo>
                  <a:cubicBezTo>
                    <a:pt x="367241" y="189519"/>
                    <a:pt x="383332" y="205761"/>
                    <a:pt x="399424" y="221552"/>
                  </a:cubicBezTo>
                  <a:cubicBezTo>
                    <a:pt x="415235" y="237381"/>
                    <a:pt x="415853" y="238000"/>
                    <a:pt x="439635" y="226747"/>
                  </a:cubicBezTo>
                  <a:cubicBezTo>
                    <a:pt x="478139" y="208743"/>
                    <a:pt x="517768" y="192388"/>
                    <a:pt x="557528" y="177984"/>
                  </a:cubicBezTo>
                  <a:cubicBezTo>
                    <a:pt x="581535" y="169207"/>
                    <a:pt x="582341" y="166581"/>
                    <a:pt x="582341" y="145501"/>
                  </a:cubicBezTo>
                  <a:lnTo>
                    <a:pt x="582341" y="14066"/>
                  </a:lnTo>
                  <a:lnTo>
                    <a:pt x="834014" y="14066"/>
                  </a:lnTo>
                  <a:lnTo>
                    <a:pt x="834014" y="94900"/>
                  </a:lnTo>
                  <a:cubicBezTo>
                    <a:pt x="834014" y="113805"/>
                    <a:pt x="833864" y="132710"/>
                    <a:pt x="834014" y="151596"/>
                  </a:cubicBezTo>
                  <a:cubicBezTo>
                    <a:pt x="834258" y="170164"/>
                    <a:pt x="840709" y="172002"/>
                    <a:pt x="847536" y="173971"/>
                  </a:cubicBezTo>
                  <a:cubicBezTo>
                    <a:pt x="896281" y="187878"/>
                    <a:pt x="943298" y="207250"/>
                    <a:pt x="987692" y="231717"/>
                  </a:cubicBezTo>
                  <a:cubicBezTo>
                    <a:pt x="996732" y="236669"/>
                    <a:pt x="1000445" y="237813"/>
                    <a:pt x="1012073" y="226447"/>
                  </a:cubicBezTo>
                  <a:cubicBezTo>
                    <a:pt x="1029346" y="209699"/>
                    <a:pt x="1046113" y="192876"/>
                    <a:pt x="1062918" y="175996"/>
                  </a:cubicBezTo>
                  <a:lnTo>
                    <a:pt x="1079647" y="159248"/>
                  </a:lnTo>
                  <a:cubicBezTo>
                    <a:pt x="1081635" y="157241"/>
                    <a:pt x="1083661" y="155328"/>
                    <a:pt x="1085630" y="153453"/>
                  </a:cubicBezTo>
                  <a:lnTo>
                    <a:pt x="1109730" y="129465"/>
                  </a:lnTo>
                  <a:lnTo>
                    <a:pt x="1288371" y="308088"/>
                  </a:lnTo>
                  <a:lnTo>
                    <a:pt x="1268172" y="327987"/>
                  </a:lnTo>
                  <a:cubicBezTo>
                    <a:pt x="1244560" y="351224"/>
                    <a:pt x="1220272" y="375155"/>
                    <a:pt x="1196697" y="398749"/>
                  </a:cubicBezTo>
                  <a:cubicBezTo>
                    <a:pt x="1179086" y="416360"/>
                    <a:pt x="1179086" y="416360"/>
                    <a:pt x="1190920" y="441285"/>
                  </a:cubicBezTo>
                  <a:cubicBezTo>
                    <a:pt x="1209432" y="481327"/>
                    <a:pt x="1225542" y="520450"/>
                    <a:pt x="1238914" y="557847"/>
                  </a:cubicBezTo>
                  <a:cubicBezTo>
                    <a:pt x="1247429" y="581647"/>
                    <a:pt x="1249323" y="583073"/>
                    <a:pt x="1272673" y="583316"/>
                  </a:cubicBezTo>
                  <a:lnTo>
                    <a:pt x="1373031" y="583316"/>
                  </a:lnTo>
                  <a:lnTo>
                    <a:pt x="1399738" y="589412"/>
                  </a:lnTo>
                  <a:close/>
                  <a:moveTo>
                    <a:pt x="1345667" y="639581"/>
                  </a:moveTo>
                  <a:lnTo>
                    <a:pt x="1272523" y="639581"/>
                  </a:lnTo>
                  <a:cubicBezTo>
                    <a:pt x="1225017" y="639094"/>
                    <a:pt x="1202455" y="622702"/>
                    <a:pt x="1186044" y="576808"/>
                  </a:cubicBezTo>
                  <a:cubicBezTo>
                    <a:pt x="1173216" y="540986"/>
                    <a:pt x="1157743" y="503420"/>
                    <a:pt x="1140057" y="465160"/>
                  </a:cubicBezTo>
                  <a:cubicBezTo>
                    <a:pt x="1121058" y="425081"/>
                    <a:pt x="1118414" y="397549"/>
                    <a:pt x="1156936" y="358970"/>
                  </a:cubicBezTo>
                  <a:cubicBezTo>
                    <a:pt x="1173928" y="341959"/>
                    <a:pt x="1191314" y="324761"/>
                    <a:pt x="1208531" y="307787"/>
                  </a:cubicBezTo>
                  <a:lnTo>
                    <a:pt x="1109599" y="208874"/>
                  </a:lnTo>
                  <a:lnTo>
                    <a:pt x="1102791" y="215701"/>
                  </a:lnTo>
                  <a:cubicBezTo>
                    <a:pt x="1085743" y="232824"/>
                    <a:pt x="1068751" y="249872"/>
                    <a:pt x="1051365" y="266733"/>
                  </a:cubicBezTo>
                  <a:cubicBezTo>
                    <a:pt x="1028803" y="293163"/>
                    <a:pt x="990364" y="299249"/>
                    <a:pt x="960741" y="281080"/>
                  </a:cubicBezTo>
                  <a:cubicBezTo>
                    <a:pt x="919998" y="258630"/>
                    <a:pt x="876851" y="240850"/>
                    <a:pt x="832119" y="228079"/>
                  </a:cubicBezTo>
                  <a:cubicBezTo>
                    <a:pt x="798157" y="219157"/>
                    <a:pt x="775326" y="187360"/>
                    <a:pt x="777730" y="152328"/>
                  </a:cubicBezTo>
                  <a:cubicBezTo>
                    <a:pt x="777505" y="133104"/>
                    <a:pt x="777580" y="113880"/>
                    <a:pt x="777730" y="94656"/>
                  </a:cubicBezTo>
                  <a:lnTo>
                    <a:pt x="777730" y="70275"/>
                  </a:lnTo>
                  <a:lnTo>
                    <a:pt x="638606" y="70275"/>
                  </a:lnTo>
                  <a:lnTo>
                    <a:pt x="638606" y="145595"/>
                  </a:lnTo>
                  <a:cubicBezTo>
                    <a:pt x="638606" y="197846"/>
                    <a:pt x="614937" y="216995"/>
                    <a:pt x="576715" y="230948"/>
                  </a:cubicBezTo>
                  <a:cubicBezTo>
                    <a:pt x="538492" y="244902"/>
                    <a:pt x="500382" y="260450"/>
                    <a:pt x="463547" y="277667"/>
                  </a:cubicBezTo>
                  <a:cubicBezTo>
                    <a:pt x="425025" y="295859"/>
                    <a:pt x="397023" y="298729"/>
                    <a:pt x="359757" y="261500"/>
                  </a:cubicBezTo>
                  <a:cubicBezTo>
                    <a:pt x="343684" y="245652"/>
                    <a:pt x="327461" y="229354"/>
                    <a:pt x="311763" y="213563"/>
                  </a:cubicBezTo>
                  <a:lnTo>
                    <a:pt x="308331" y="210130"/>
                  </a:lnTo>
                  <a:lnTo>
                    <a:pt x="209512" y="308931"/>
                  </a:lnTo>
                  <a:cubicBezTo>
                    <a:pt x="225078" y="324611"/>
                    <a:pt x="240663" y="340240"/>
                    <a:pt x="256268" y="355819"/>
                  </a:cubicBezTo>
                  <a:cubicBezTo>
                    <a:pt x="298016" y="397567"/>
                    <a:pt x="297210" y="421911"/>
                    <a:pt x="274010" y="469549"/>
                  </a:cubicBezTo>
                  <a:cubicBezTo>
                    <a:pt x="257949" y="502926"/>
                    <a:pt x="243755" y="537169"/>
                    <a:pt x="231492" y="572120"/>
                  </a:cubicBezTo>
                  <a:cubicBezTo>
                    <a:pt x="215569" y="618688"/>
                    <a:pt x="198502" y="639637"/>
                    <a:pt x="139593" y="639637"/>
                  </a:cubicBezTo>
                  <a:lnTo>
                    <a:pt x="70331" y="639637"/>
                  </a:lnTo>
                  <a:lnTo>
                    <a:pt x="70331" y="778518"/>
                  </a:lnTo>
                  <a:lnTo>
                    <a:pt x="145951" y="778518"/>
                  </a:lnTo>
                  <a:cubicBezTo>
                    <a:pt x="196983" y="778518"/>
                    <a:pt x="216282" y="802543"/>
                    <a:pt x="229523" y="838534"/>
                  </a:cubicBezTo>
                  <a:cubicBezTo>
                    <a:pt x="243552" y="876925"/>
                    <a:pt x="259887" y="916479"/>
                    <a:pt x="278098" y="956127"/>
                  </a:cubicBezTo>
                  <a:cubicBezTo>
                    <a:pt x="294321" y="991480"/>
                    <a:pt x="297341" y="1020532"/>
                    <a:pt x="262344" y="1056072"/>
                  </a:cubicBezTo>
                  <a:lnTo>
                    <a:pt x="208743" y="1109355"/>
                  </a:lnTo>
                  <a:lnTo>
                    <a:pt x="307806" y="1208156"/>
                  </a:lnTo>
                  <a:cubicBezTo>
                    <a:pt x="324948" y="1190864"/>
                    <a:pt x="342484" y="1173328"/>
                    <a:pt x="360039" y="1155774"/>
                  </a:cubicBezTo>
                  <a:cubicBezTo>
                    <a:pt x="396592" y="1119239"/>
                    <a:pt x="425418" y="1122277"/>
                    <a:pt x="462891" y="1140019"/>
                  </a:cubicBezTo>
                  <a:cubicBezTo>
                    <a:pt x="498732" y="1156599"/>
                    <a:pt x="537179" y="1172447"/>
                    <a:pt x="576977" y="1187001"/>
                  </a:cubicBezTo>
                  <a:cubicBezTo>
                    <a:pt x="614975" y="1200898"/>
                    <a:pt x="638512" y="1220084"/>
                    <a:pt x="638512" y="1272711"/>
                  </a:cubicBezTo>
                  <a:lnTo>
                    <a:pt x="638512" y="1346230"/>
                  </a:lnTo>
                  <a:lnTo>
                    <a:pt x="777749" y="1346230"/>
                  </a:lnTo>
                  <a:lnTo>
                    <a:pt x="777749" y="1273086"/>
                  </a:lnTo>
                  <a:cubicBezTo>
                    <a:pt x="777749" y="1225767"/>
                    <a:pt x="794853" y="1202286"/>
                    <a:pt x="840841" y="1186475"/>
                  </a:cubicBezTo>
                  <a:cubicBezTo>
                    <a:pt x="873856" y="1175975"/>
                    <a:pt x="906115" y="1163230"/>
                    <a:pt x="937391" y="1148328"/>
                  </a:cubicBezTo>
                  <a:cubicBezTo>
                    <a:pt x="1002789" y="1115863"/>
                    <a:pt x="1018844" y="1118320"/>
                    <a:pt x="1069632" y="1169202"/>
                  </a:cubicBezTo>
                  <a:cubicBezTo>
                    <a:pt x="1082892" y="1182462"/>
                    <a:pt x="1096002" y="1195722"/>
                    <a:pt x="1108867" y="1208775"/>
                  </a:cubicBezTo>
                  <a:lnTo>
                    <a:pt x="1135124" y="1182518"/>
                  </a:lnTo>
                  <a:cubicBezTo>
                    <a:pt x="1159506" y="1158137"/>
                    <a:pt x="1183700" y="1134074"/>
                    <a:pt x="1207950" y="1109730"/>
                  </a:cubicBezTo>
                  <a:lnTo>
                    <a:pt x="1198572" y="1100353"/>
                  </a:lnTo>
                  <a:cubicBezTo>
                    <a:pt x="1183137" y="1085105"/>
                    <a:pt x="1167570" y="1069707"/>
                    <a:pt x="1152266" y="1054178"/>
                  </a:cubicBezTo>
                  <a:cubicBezTo>
                    <a:pt x="1123333" y="1030097"/>
                    <a:pt x="1117284" y="988043"/>
                    <a:pt x="1138256" y="956784"/>
                  </a:cubicBezTo>
                  <a:cubicBezTo>
                    <a:pt x="1159168" y="919216"/>
                    <a:pt x="1175741" y="879394"/>
                    <a:pt x="1187657" y="838084"/>
                  </a:cubicBezTo>
                  <a:cubicBezTo>
                    <a:pt x="1195194" y="801016"/>
                    <a:pt x="1229185" y="775384"/>
                    <a:pt x="1266897" y="778330"/>
                  </a:cubicBezTo>
                  <a:lnTo>
                    <a:pt x="1345667" y="7783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3A5B"/>
                </a:solidFill>
                <a:effectLst/>
                <a:uLnTx/>
                <a:uFillTx/>
                <a:latin typeface="Calibri" panose="020F0502020204030204"/>
                <a:ea typeface="MS PGothic" pitchFamily="34" charset="-128"/>
                <a:cs typeface="+mn-cs"/>
              </a:endParaRPr>
            </a:p>
          </p:txBody>
        </p:sp>
      </p:grpSp>
      <p:grpSp>
        <p:nvGrpSpPr>
          <p:cNvPr id="6" name="Group 5">
            <a:extLst>
              <a:ext uri="{FF2B5EF4-FFF2-40B4-BE49-F238E27FC236}">
                <a16:creationId xmlns:a16="http://schemas.microsoft.com/office/drawing/2014/main" id="{3D932E06-9407-FBBF-755A-05E56E755A66}"/>
              </a:ext>
            </a:extLst>
          </p:cNvPr>
          <p:cNvGrpSpPr/>
          <p:nvPr/>
        </p:nvGrpSpPr>
        <p:grpSpPr>
          <a:xfrm>
            <a:off x="8976958" y="3954174"/>
            <a:ext cx="2961911" cy="544291"/>
            <a:chOff x="13228293" y="5936984"/>
            <a:chExt cx="3607487" cy="816437"/>
          </a:xfrm>
        </p:grpSpPr>
        <p:sp>
          <p:nvSpPr>
            <p:cNvPr id="8" name="TextBox 19">
              <a:extLst>
                <a:ext uri="{FF2B5EF4-FFF2-40B4-BE49-F238E27FC236}">
                  <a16:creationId xmlns:a16="http://schemas.microsoft.com/office/drawing/2014/main" id="{20FAE4C1-E632-09C8-3D22-0685B27A8F05}"/>
                </a:ext>
              </a:extLst>
            </p:cNvPr>
            <p:cNvSpPr txBox="1"/>
            <p:nvPr/>
          </p:nvSpPr>
          <p:spPr>
            <a:xfrm>
              <a:off x="13228293" y="5936984"/>
              <a:ext cx="3607487" cy="55399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Bentoga Thin" pitchFamily="50" charset="0"/>
                </a:rPr>
                <a:t>Resources &amp; Learning</a:t>
              </a:r>
            </a:p>
          </p:txBody>
        </p:sp>
        <p:sp>
          <p:nvSpPr>
            <p:cNvPr id="9" name="Rectangle: Rounded Corners 8">
              <a:extLst>
                <a:ext uri="{FF2B5EF4-FFF2-40B4-BE49-F238E27FC236}">
                  <a16:creationId xmlns:a16="http://schemas.microsoft.com/office/drawing/2014/main" id="{82AC46BE-5A04-48E7-D856-5AA193B2B97C}"/>
                </a:ext>
              </a:extLst>
            </p:cNvPr>
            <p:cNvSpPr/>
            <p:nvPr/>
          </p:nvSpPr>
          <p:spPr>
            <a:xfrm>
              <a:off x="14050447" y="6658171"/>
              <a:ext cx="1963176" cy="95250"/>
            </a:xfrm>
            <a:prstGeom prst="roundRect">
              <a:avLst/>
            </a:pr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C8377B13-B493-D08F-3283-B2E45AF1C5A9}"/>
              </a:ext>
            </a:extLst>
          </p:cNvPr>
          <p:cNvGrpSpPr/>
          <p:nvPr/>
        </p:nvGrpSpPr>
        <p:grpSpPr>
          <a:xfrm>
            <a:off x="6305862" y="3647461"/>
            <a:ext cx="2382395" cy="851004"/>
            <a:chOff x="13700001" y="5223356"/>
            <a:chExt cx="2901660" cy="1276506"/>
          </a:xfrm>
        </p:grpSpPr>
        <p:sp>
          <p:nvSpPr>
            <p:cNvPr id="16" name="TextBox 19">
              <a:extLst>
                <a:ext uri="{FF2B5EF4-FFF2-40B4-BE49-F238E27FC236}">
                  <a16:creationId xmlns:a16="http://schemas.microsoft.com/office/drawing/2014/main" id="{6CC2AB06-F49D-F72D-E03C-BF60B0C8C1D3}"/>
                </a:ext>
              </a:extLst>
            </p:cNvPr>
            <p:cNvSpPr txBox="1"/>
            <p:nvPr/>
          </p:nvSpPr>
          <p:spPr>
            <a:xfrm>
              <a:off x="13700001" y="5223356"/>
              <a:ext cx="2901660" cy="1001910"/>
            </a:xfrm>
            <a:prstGeom prst="rect">
              <a:avLst/>
            </a:prstGeom>
          </p:spPr>
          <p:txBody>
            <a:bodyPr wrap="square" lIns="0" tIns="0" rIns="0" bIns="0" rtlCol="0" anchor="t">
              <a:spAutoFit/>
            </a:bodyPr>
            <a:lstStyle/>
            <a:p>
              <a:pPr marL="0" marR="0" lvl="0" indent="0" algn="ctr" defTabSz="914400" rtl="0" eaLnBrk="1" fontAlgn="auto" latinLnBrk="0" hangingPunct="1">
                <a:lnSpc>
                  <a:spcPts val="6074"/>
                </a:lnSpc>
                <a:spcBef>
                  <a:spcPts val="0"/>
                </a:spcBef>
                <a:spcAft>
                  <a:spcPts val="0"/>
                </a:spcAft>
                <a:buClrTx/>
                <a:buSzTx/>
                <a:buFontTx/>
                <a:buNone/>
                <a:tabLst/>
                <a:defRPr/>
              </a:pPr>
              <a:r>
                <a:rPr kumimoji="0" lang="en-US" sz="24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Bentoga Thin" pitchFamily="50" charset="0"/>
                </a:rPr>
                <a:t>Inclusion Reviews</a:t>
              </a:r>
            </a:p>
          </p:txBody>
        </p:sp>
        <p:sp>
          <p:nvSpPr>
            <p:cNvPr id="17" name="Rectangle: Rounded Corners 16">
              <a:extLst>
                <a:ext uri="{FF2B5EF4-FFF2-40B4-BE49-F238E27FC236}">
                  <a16:creationId xmlns:a16="http://schemas.microsoft.com/office/drawing/2014/main" id="{97408C70-5C6C-2DB3-713E-3A2E1E61B010}"/>
                </a:ext>
              </a:extLst>
            </p:cNvPr>
            <p:cNvSpPr/>
            <p:nvPr/>
          </p:nvSpPr>
          <p:spPr>
            <a:xfrm>
              <a:off x="14169243" y="6404612"/>
              <a:ext cx="1963176" cy="9525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01D12CC0-0491-68FF-8ACB-DBE0680DE269}"/>
              </a:ext>
            </a:extLst>
          </p:cNvPr>
          <p:cNvGrpSpPr/>
          <p:nvPr/>
        </p:nvGrpSpPr>
        <p:grpSpPr>
          <a:xfrm>
            <a:off x="3798763" y="2102878"/>
            <a:ext cx="1560685" cy="1567681"/>
            <a:chOff x="5979377" y="2954927"/>
            <a:chExt cx="2341028" cy="2351521"/>
          </a:xfrm>
        </p:grpSpPr>
        <p:sp>
          <p:nvSpPr>
            <p:cNvPr id="28" name="Freeform 13">
              <a:extLst>
                <a:ext uri="{FF2B5EF4-FFF2-40B4-BE49-F238E27FC236}">
                  <a16:creationId xmlns:a16="http://schemas.microsoft.com/office/drawing/2014/main" id="{15D5F5CE-CD9E-A94A-A12B-58DAF6DA2AF7}"/>
                </a:ext>
              </a:extLst>
            </p:cNvPr>
            <p:cNvSpPr/>
            <p:nvPr/>
          </p:nvSpPr>
          <p:spPr>
            <a:xfrm>
              <a:off x="5979377" y="2954927"/>
              <a:ext cx="2341028" cy="235152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73968"/>
            </a:solidFill>
            <a:ln>
              <a:noFill/>
            </a:ln>
            <a:effectLst/>
            <a:scene3d>
              <a:camera prst="orthographicFront"/>
              <a:lightRig rig="threePt" dir="t">
                <a:rot lat="0" lon="0" rev="19200000"/>
              </a:lightRig>
            </a:scene3d>
            <a:sp3d prstMaterial="plastic"/>
          </p:spPr>
        </p:sp>
        <p:sp>
          <p:nvSpPr>
            <p:cNvPr id="29" name="Picture 22">
              <a:extLst>
                <a:ext uri="{FF2B5EF4-FFF2-40B4-BE49-F238E27FC236}">
                  <a16:creationId xmlns:a16="http://schemas.microsoft.com/office/drawing/2014/main" id="{9F80179C-8B9B-1524-1F52-511BE0997DFE}"/>
                </a:ext>
              </a:extLst>
            </p:cNvPr>
            <p:cNvSpPr/>
            <p:nvPr/>
          </p:nvSpPr>
          <p:spPr>
            <a:xfrm>
              <a:off x="6553200" y="3333284"/>
              <a:ext cx="1185995" cy="1406127"/>
            </a:xfrm>
            <a:custGeom>
              <a:avLst/>
              <a:gdLst>
                <a:gd name="connsiteX0" fmla="*/ 1181173 w 1185995"/>
                <a:gd name="connsiteY0" fmla="*/ 1161513 h 1406127"/>
                <a:gd name="connsiteX1" fmla="*/ 1069580 w 1185995"/>
                <a:gd name="connsiteY1" fmla="*/ 965331 h 1406127"/>
                <a:gd name="connsiteX2" fmla="*/ 981999 w 1185995"/>
                <a:gd name="connsiteY2" fmla="*/ 811095 h 1406127"/>
                <a:gd name="connsiteX3" fmla="*/ 1012561 w 1185995"/>
                <a:gd name="connsiteY3" fmla="*/ 750065 h 1406127"/>
                <a:gd name="connsiteX4" fmla="*/ 998968 w 1185995"/>
                <a:gd name="connsiteY4" fmla="*/ 637046 h 1406127"/>
                <a:gd name="connsiteX5" fmla="*/ 1003255 w 1185995"/>
                <a:gd name="connsiteY5" fmla="*/ 623295 h 1406127"/>
                <a:gd name="connsiteX6" fmla="*/ 1081257 w 1185995"/>
                <a:gd name="connsiteY6" fmla="*/ 541648 h 1406127"/>
                <a:gd name="connsiteX7" fmla="*/ 1083954 w 1185995"/>
                <a:gd name="connsiteY7" fmla="*/ 461634 h 1406127"/>
                <a:gd name="connsiteX8" fmla="*/ 1081823 w 1185995"/>
                <a:gd name="connsiteY8" fmla="*/ 459472 h 1406127"/>
                <a:gd name="connsiteX9" fmla="*/ 1006248 w 1185995"/>
                <a:gd name="connsiteY9" fmla="*/ 378026 h 1406127"/>
                <a:gd name="connsiteX10" fmla="*/ 1000774 w 1185995"/>
                <a:gd name="connsiteY10" fmla="*/ 360221 h 1406127"/>
                <a:gd name="connsiteX11" fmla="*/ 1016557 w 1185995"/>
                <a:gd name="connsiteY11" fmla="*/ 247512 h 1406127"/>
                <a:gd name="connsiteX12" fmla="*/ 972142 w 1185995"/>
                <a:gd name="connsiteY12" fmla="*/ 182705 h 1406127"/>
                <a:gd name="connsiteX13" fmla="*/ 969117 w 1185995"/>
                <a:gd name="connsiteY13" fmla="*/ 182227 h 1406127"/>
                <a:gd name="connsiteX14" fmla="*/ 857561 w 1185995"/>
                <a:gd name="connsiteY14" fmla="*/ 160314 h 1406127"/>
                <a:gd name="connsiteX15" fmla="*/ 845317 w 1185995"/>
                <a:gd name="connsiteY15" fmla="*/ 151183 h 1406127"/>
                <a:gd name="connsiteX16" fmla="*/ 788609 w 1185995"/>
                <a:gd name="connsiteY16" fmla="*/ 46289 h 1406127"/>
                <a:gd name="connsiteX17" fmla="*/ 737629 w 1185995"/>
                <a:gd name="connsiteY17" fmla="*/ 17893 h 1406127"/>
                <a:gd name="connsiteX18" fmla="*/ 710716 w 1185995"/>
                <a:gd name="connsiteY18" fmla="*/ 25380 h 1406127"/>
                <a:gd name="connsiteX19" fmla="*/ 610928 w 1185995"/>
                <a:gd name="connsiteY19" fmla="*/ 71801 h 1406127"/>
                <a:gd name="connsiteX20" fmla="*/ 596514 w 1185995"/>
                <a:gd name="connsiteY20" fmla="*/ 71636 h 1406127"/>
                <a:gd name="connsiteX21" fmla="*/ 493606 w 1185995"/>
                <a:gd name="connsiteY21" fmla="*/ 21217 h 1406127"/>
                <a:gd name="connsiteX22" fmla="*/ 420706 w 1185995"/>
                <a:gd name="connsiteY22" fmla="*/ 39658 h 1406127"/>
                <a:gd name="connsiteX23" fmla="*/ 417940 w 1185995"/>
                <a:gd name="connsiteY23" fmla="*/ 44956 h 1406127"/>
                <a:gd name="connsiteX24" fmla="*/ 361632 w 1185995"/>
                <a:gd name="connsiteY24" fmla="*/ 145942 h 1406127"/>
                <a:gd name="connsiteX25" fmla="*/ 351031 w 1185995"/>
                <a:gd name="connsiteY25" fmla="*/ 153977 h 1406127"/>
                <a:gd name="connsiteX26" fmla="*/ 237303 w 1185995"/>
                <a:gd name="connsiteY26" fmla="*/ 174284 h 1406127"/>
                <a:gd name="connsiteX27" fmla="*/ 188771 w 1185995"/>
                <a:gd name="connsiteY27" fmla="*/ 237436 h 1406127"/>
                <a:gd name="connsiteX28" fmla="*/ 189170 w 1185995"/>
                <a:gd name="connsiteY28" fmla="*/ 240025 h 1406127"/>
                <a:gd name="connsiteX29" fmla="*/ 202909 w 1185995"/>
                <a:gd name="connsiteY29" fmla="*/ 353939 h 1406127"/>
                <a:gd name="connsiteX30" fmla="*/ 197928 w 1185995"/>
                <a:gd name="connsiteY30" fmla="*/ 368439 h 1406127"/>
                <a:gd name="connsiteX31" fmla="*/ 121623 w 1185995"/>
                <a:gd name="connsiteY31" fmla="*/ 447912 h 1406127"/>
                <a:gd name="connsiteX32" fmla="*/ 119223 w 1185995"/>
                <a:gd name="connsiteY32" fmla="*/ 531191 h 1406127"/>
                <a:gd name="connsiteX33" fmla="*/ 121185 w 1185995"/>
                <a:gd name="connsiteY33" fmla="*/ 533175 h 1406127"/>
                <a:gd name="connsiteX34" fmla="*/ 196888 w 1185995"/>
                <a:gd name="connsiteY34" fmla="*/ 614493 h 1406127"/>
                <a:gd name="connsiteX35" fmla="*/ 201468 w 1185995"/>
                <a:gd name="connsiteY35" fmla="*/ 628097 h 1406127"/>
                <a:gd name="connsiteX36" fmla="*/ 185320 w 1185995"/>
                <a:gd name="connsiteY36" fmla="*/ 742615 h 1406127"/>
                <a:gd name="connsiteX37" fmla="*/ 213437 w 1185995"/>
                <a:gd name="connsiteY37" fmla="*/ 801891 h 1406127"/>
                <a:gd name="connsiteX38" fmla="*/ 219623 w 1185995"/>
                <a:gd name="connsiteY38" fmla="*/ 805744 h 1406127"/>
                <a:gd name="connsiteX39" fmla="*/ 215153 w 1185995"/>
                <a:gd name="connsiteY39" fmla="*/ 814181 h 1406127"/>
                <a:gd name="connsiteX40" fmla="*/ 18588 w 1185995"/>
                <a:gd name="connsiteY40" fmla="*/ 1162061 h 1406127"/>
                <a:gd name="connsiteX41" fmla="*/ 26794 w 1185995"/>
                <a:gd name="connsiteY41" fmla="*/ 1202768 h 1406127"/>
                <a:gd name="connsiteX42" fmla="*/ 45263 w 1185995"/>
                <a:gd name="connsiteY42" fmla="*/ 1207586 h 1406127"/>
                <a:gd name="connsiteX43" fmla="*/ 248251 w 1185995"/>
                <a:gd name="connsiteY43" fmla="*/ 1206984 h 1406127"/>
                <a:gd name="connsiteX44" fmla="*/ 263669 w 1185995"/>
                <a:gd name="connsiteY44" fmla="*/ 1216114 h 1406127"/>
                <a:gd name="connsiteX45" fmla="*/ 355976 w 1185995"/>
                <a:gd name="connsiteY45" fmla="*/ 1377235 h 1406127"/>
                <a:gd name="connsiteX46" fmla="*/ 390649 w 1185995"/>
                <a:gd name="connsiteY46" fmla="*/ 1393008 h 1406127"/>
                <a:gd name="connsiteX47" fmla="*/ 406463 w 1185995"/>
                <a:gd name="connsiteY47" fmla="*/ 1377089 h 1406127"/>
                <a:gd name="connsiteX48" fmla="*/ 594051 w 1185995"/>
                <a:gd name="connsiteY48" fmla="*/ 1056638 h 1406127"/>
                <a:gd name="connsiteX49" fmla="*/ 599707 w 1185995"/>
                <a:gd name="connsiteY49" fmla="*/ 1047763 h 1406127"/>
                <a:gd name="connsiteX50" fmla="*/ 605473 w 1185995"/>
                <a:gd name="connsiteY50" fmla="*/ 1057295 h 1406127"/>
                <a:gd name="connsiteX51" fmla="*/ 791747 w 1185995"/>
                <a:gd name="connsiteY51" fmla="*/ 1379682 h 1406127"/>
                <a:gd name="connsiteX52" fmla="*/ 818441 w 1185995"/>
                <a:gd name="connsiteY52" fmla="*/ 1398564 h 1406127"/>
                <a:gd name="connsiteX53" fmla="*/ 844642 w 1185995"/>
                <a:gd name="connsiteY53" fmla="*/ 1379189 h 1406127"/>
                <a:gd name="connsiteX54" fmla="*/ 936092 w 1185995"/>
                <a:gd name="connsiteY54" fmla="*/ 1215475 h 1406127"/>
                <a:gd name="connsiteX55" fmla="*/ 950068 w 1185995"/>
                <a:gd name="connsiteY55" fmla="*/ 1207039 h 1406127"/>
                <a:gd name="connsiteX56" fmla="*/ 1153968 w 1185995"/>
                <a:gd name="connsiteY56" fmla="*/ 1207221 h 1406127"/>
                <a:gd name="connsiteX57" fmla="*/ 1181173 w 1185995"/>
                <a:gd name="connsiteY57" fmla="*/ 1161513 h 1406127"/>
                <a:gd name="connsiteX58" fmla="*/ 162385 w 1185995"/>
                <a:gd name="connsiteY58" fmla="*/ 500724 h 1406127"/>
                <a:gd name="connsiteX59" fmla="*/ 156108 w 1185995"/>
                <a:gd name="connsiteY59" fmla="*/ 493420 h 1406127"/>
                <a:gd name="connsiteX60" fmla="*/ 162221 w 1185995"/>
                <a:gd name="connsiteY60" fmla="*/ 486590 h 1406127"/>
                <a:gd name="connsiteX61" fmla="*/ 239548 w 1185995"/>
                <a:gd name="connsiteY61" fmla="*/ 405601 h 1406127"/>
                <a:gd name="connsiteX62" fmla="*/ 256316 w 1185995"/>
                <a:gd name="connsiteY62" fmla="*/ 353337 h 1406127"/>
                <a:gd name="connsiteX63" fmla="*/ 242540 w 1185995"/>
                <a:gd name="connsiteY63" fmla="*/ 242198 h 1406127"/>
                <a:gd name="connsiteX64" fmla="*/ 252502 w 1185995"/>
                <a:gd name="connsiteY64" fmla="*/ 228684 h 1406127"/>
                <a:gd name="connsiteX65" fmla="*/ 365391 w 1185995"/>
                <a:gd name="connsiteY65" fmla="*/ 209035 h 1406127"/>
                <a:gd name="connsiteX66" fmla="*/ 407193 w 1185995"/>
                <a:gd name="connsiteY66" fmla="*/ 178721 h 1406127"/>
                <a:gd name="connsiteX67" fmla="*/ 461018 w 1185995"/>
                <a:gd name="connsiteY67" fmla="*/ 81589 h 1406127"/>
                <a:gd name="connsiteX68" fmla="*/ 467186 w 1185995"/>
                <a:gd name="connsiteY68" fmla="*/ 70778 h 1406127"/>
                <a:gd name="connsiteX69" fmla="*/ 486271 w 1185995"/>
                <a:gd name="connsiteY69" fmla="*/ 79909 h 1406127"/>
                <a:gd name="connsiteX70" fmla="*/ 578578 w 1185995"/>
                <a:gd name="connsiteY70" fmla="*/ 125069 h 1406127"/>
                <a:gd name="connsiteX71" fmla="*/ 628390 w 1185995"/>
                <a:gd name="connsiteY71" fmla="*/ 125361 h 1406127"/>
                <a:gd name="connsiteX72" fmla="*/ 742701 w 1185995"/>
                <a:gd name="connsiteY72" fmla="*/ 72842 h 1406127"/>
                <a:gd name="connsiteX73" fmla="*/ 783244 w 1185995"/>
                <a:gd name="connsiteY73" fmla="*/ 149265 h 1406127"/>
                <a:gd name="connsiteX74" fmla="*/ 801983 w 1185995"/>
                <a:gd name="connsiteY74" fmla="*/ 184656 h 1406127"/>
                <a:gd name="connsiteX75" fmla="*/ 840756 w 1185995"/>
                <a:gd name="connsiteY75" fmla="*/ 213144 h 1406127"/>
                <a:gd name="connsiteX76" fmla="*/ 958553 w 1185995"/>
                <a:gd name="connsiteY76" fmla="*/ 236299 h 1406127"/>
                <a:gd name="connsiteX77" fmla="*/ 964026 w 1185995"/>
                <a:gd name="connsiteY77" fmla="*/ 237851 h 1406127"/>
                <a:gd name="connsiteX78" fmla="*/ 959465 w 1185995"/>
                <a:gd name="connsiteY78" fmla="*/ 271726 h 1406127"/>
                <a:gd name="connsiteX79" fmla="*/ 946218 w 1185995"/>
                <a:gd name="connsiteY79" fmla="*/ 365462 h 1406127"/>
                <a:gd name="connsiteX80" fmla="*/ 960450 w 1185995"/>
                <a:gd name="connsiteY80" fmla="*/ 408961 h 1406127"/>
                <a:gd name="connsiteX81" fmla="*/ 1039583 w 1185995"/>
                <a:gd name="connsiteY81" fmla="*/ 494534 h 1406127"/>
                <a:gd name="connsiteX82" fmla="*/ 1045951 w 1185995"/>
                <a:gd name="connsiteY82" fmla="*/ 501747 h 1406127"/>
                <a:gd name="connsiteX83" fmla="*/ 985009 w 1185995"/>
                <a:gd name="connsiteY83" fmla="*/ 564767 h 1406127"/>
                <a:gd name="connsiteX84" fmla="*/ 959647 w 1185995"/>
                <a:gd name="connsiteY84" fmla="*/ 590899 h 1406127"/>
                <a:gd name="connsiteX85" fmla="*/ 943718 w 1185995"/>
                <a:gd name="connsiteY85" fmla="*/ 637283 h 1406127"/>
                <a:gd name="connsiteX86" fmla="*/ 957494 w 1185995"/>
                <a:gd name="connsiteY86" fmla="*/ 752092 h 1406127"/>
                <a:gd name="connsiteX87" fmla="*/ 958516 w 1185995"/>
                <a:gd name="connsiteY87" fmla="*/ 762903 h 1406127"/>
                <a:gd name="connsiteX88" fmla="*/ 904526 w 1185995"/>
                <a:gd name="connsiteY88" fmla="*/ 772034 h 1406127"/>
                <a:gd name="connsiteX89" fmla="*/ 836340 w 1185995"/>
                <a:gd name="connsiteY89" fmla="*/ 783392 h 1406127"/>
                <a:gd name="connsiteX90" fmla="*/ 796600 w 1185995"/>
                <a:gd name="connsiteY90" fmla="*/ 812428 h 1406127"/>
                <a:gd name="connsiteX91" fmla="*/ 741059 w 1185995"/>
                <a:gd name="connsiteY91" fmla="*/ 912756 h 1406127"/>
                <a:gd name="connsiteX92" fmla="*/ 736151 w 1185995"/>
                <a:gd name="connsiteY92" fmla="*/ 921156 h 1406127"/>
                <a:gd name="connsiteX93" fmla="*/ 728853 w 1185995"/>
                <a:gd name="connsiteY93" fmla="*/ 918070 h 1406127"/>
                <a:gd name="connsiteX94" fmla="*/ 625105 w 1185995"/>
                <a:gd name="connsiteY94" fmla="*/ 867322 h 1406127"/>
                <a:gd name="connsiteX95" fmla="*/ 574418 w 1185995"/>
                <a:gd name="connsiteY95" fmla="*/ 867048 h 1406127"/>
                <a:gd name="connsiteX96" fmla="*/ 469138 w 1185995"/>
                <a:gd name="connsiteY96" fmla="*/ 916701 h 1406127"/>
                <a:gd name="connsiteX97" fmla="*/ 460435 w 1185995"/>
                <a:gd name="connsiteY97" fmla="*/ 920572 h 1406127"/>
                <a:gd name="connsiteX98" fmla="*/ 427263 w 1185995"/>
                <a:gd name="connsiteY98" fmla="*/ 858100 h 1406127"/>
                <a:gd name="connsiteX99" fmla="*/ 402193 w 1185995"/>
                <a:gd name="connsiteY99" fmla="*/ 810620 h 1406127"/>
                <a:gd name="connsiteX100" fmla="*/ 360647 w 1185995"/>
                <a:gd name="connsiteY100" fmla="*/ 780343 h 1406127"/>
                <a:gd name="connsiteX101" fmla="*/ 243452 w 1185995"/>
                <a:gd name="connsiteY101" fmla="*/ 758849 h 1406127"/>
                <a:gd name="connsiteX102" fmla="*/ 236446 w 1185995"/>
                <a:gd name="connsiteY102" fmla="*/ 756822 h 1406127"/>
                <a:gd name="connsiteX103" fmla="*/ 243197 w 1185995"/>
                <a:gd name="connsiteY103" fmla="*/ 707352 h 1406127"/>
                <a:gd name="connsiteX104" fmla="*/ 253962 w 1185995"/>
                <a:gd name="connsiteY104" fmla="*/ 630654 h 1406127"/>
                <a:gd name="connsiteX105" fmla="*/ 239675 w 1185995"/>
                <a:gd name="connsiteY105" fmla="*/ 585494 h 1406127"/>
                <a:gd name="connsiteX106" fmla="*/ 162385 w 1185995"/>
                <a:gd name="connsiteY106" fmla="*/ 500724 h 1406127"/>
                <a:gd name="connsiteX107" fmla="*/ 1101766 w 1185995"/>
                <a:gd name="connsiteY107" fmla="*/ 1152802 h 1406127"/>
                <a:gd name="connsiteX108" fmla="*/ 930709 w 1185995"/>
                <a:gd name="connsiteY108" fmla="*/ 1152674 h 1406127"/>
                <a:gd name="connsiteX109" fmla="*/ 900512 w 1185995"/>
                <a:gd name="connsiteY109" fmla="*/ 1170096 h 1406127"/>
                <a:gd name="connsiteX110" fmla="*/ 823878 w 1185995"/>
                <a:gd name="connsiteY110" fmla="*/ 1306581 h 1406127"/>
                <a:gd name="connsiteX111" fmla="*/ 817875 w 1185995"/>
                <a:gd name="connsiteY111" fmla="*/ 1316808 h 1406127"/>
                <a:gd name="connsiteX112" fmla="*/ 641983 w 1185995"/>
                <a:gd name="connsiteY112" fmla="*/ 1011349 h 1406127"/>
                <a:gd name="connsiteX113" fmla="*/ 601714 w 1185995"/>
                <a:gd name="connsiteY113" fmla="*/ 988450 h 1406127"/>
                <a:gd name="connsiteX114" fmla="*/ 554274 w 1185995"/>
                <a:gd name="connsiteY114" fmla="*/ 1012682 h 1406127"/>
                <a:gd name="connsiteX115" fmla="*/ 422902 w 1185995"/>
                <a:gd name="connsiteY115" fmla="*/ 1242447 h 1406127"/>
                <a:gd name="connsiteX116" fmla="*/ 387542 w 1185995"/>
                <a:gd name="connsiteY116" fmla="*/ 1303988 h 1406127"/>
                <a:gd name="connsiteX117" fmla="*/ 382287 w 1185995"/>
                <a:gd name="connsiteY117" fmla="*/ 1312407 h 1406127"/>
                <a:gd name="connsiteX118" fmla="*/ 333442 w 1185995"/>
                <a:gd name="connsiteY118" fmla="*/ 1228021 h 1406127"/>
                <a:gd name="connsiteX119" fmla="*/ 299741 w 1185995"/>
                <a:gd name="connsiteY119" fmla="*/ 1169712 h 1406127"/>
                <a:gd name="connsiteX120" fmla="*/ 270092 w 1185995"/>
                <a:gd name="connsiteY120" fmla="*/ 1152656 h 1406127"/>
                <a:gd name="connsiteX121" fmla="*/ 98104 w 1185995"/>
                <a:gd name="connsiteY121" fmla="*/ 1152784 h 1406127"/>
                <a:gd name="connsiteX122" fmla="*/ 86554 w 1185995"/>
                <a:gd name="connsiteY122" fmla="*/ 1152784 h 1406127"/>
                <a:gd name="connsiteX123" fmla="*/ 90860 w 1185995"/>
                <a:gd name="connsiteY123" fmla="*/ 1144201 h 1406127"/>
                <a:gd name="connsiteX124" fmla="*/ 270092 w 1185995"/>
                <a:gd name="connsiteY124" fmla="*/ 826343 h 1406127"/>
                <a:gd name="connsiteX125" fmla="*/ 283585 w 1185995"/>
                <a:gd name="connsiteY125" fmla="*/ 820106 h 1406127"/>
                <a:gd name="connsiteX126" fmla="*/ 283612 w 1185995"/>
                <a:gd name="connsiteY126" fmla="*/ 820116 h 1406127"/>
                <a:gd name="connsiteX127" fmla="*/ 345320 w 1185995"/>
                <a:gd name="connsiteY127" fmla="*/ 831456 h 1406127"/>
                <a:gd name="connsiteX128" fmla="*/ 355939 w 1185995"/>
                <a:gd name="connsiteY128" fmla="*/ 839272 h 1406127"/>
                <a:gd name="connsiteX129" fmla="*/ 411243 w 1185995"/>
                <a:gd name="connsiteY129" fmla="*/ 940733 h 1406127"/>
                <a:gd name="connsiteX130" fmla="*/ 483406 w 1185995"/>
                <a:gd name="connsiteY130" fmla="*/ 969202 h 1406127"/>
                <a:gd name="connsiteX131" fmla="*/ 487877 w 1185995"/>
                <a:gd name="connsiteY131" fmla="*/ 967011 h 1406127"/>
                <a:gd name="connsiteX132" fmla="*/ 539458 w 1185995"/>
                <a:gd name="connsiteY132" fmla="*/ 943271 h 1406127"/>
                <a:gd name="connsiteX133" fmla="*/ 583249 w 1185995"/>
                <a:gd name="connsiteY133" fmla="*/ 921175 h 1406127"/>
                <a:gd name="connsiteX134" fmla="*/ 597152 w 1185995"/>
                <a:gd name="connsiteY134" fmla="*/ 917175 h 1406127"/>
                <a:gd name="connsiteX135" fmla="*/ 607005 w 1185995"/>
                <a:gd name="connsiteY135" fmla="*/ 919385 h 1406127"/>
                <a:gd name="connsiteX136" fmla="*/ 707359 w 1185995"/>
                <a:gd name="connsiteY136" fmla="*/ 968837 h 1406127"/>
                <a:gd name="connsiteX137" fmla="*/ 786292 w 1185995"/>
                <a:gd name="connsiteY137" fmla="*/ 945197 h 1406127"/>
                <a:gd name="connsiteX138" fmla="*/ 787094 w 1185995"/>
                <a:gd name="connsiteY138" fmla="*/ 943654 h 1406127"/>
                <a:gd name="connsiteX139" fmla="*/ 840957 w 1185995"/>
                <a:gd name="connsiteY139" fmla="*/ 845554 h 1406127"/>
                <a:gd name="connsiteX140" fmla="*/ 854021 w 1185995"/>
                <a:gd name="connsiteY140" fmla="*/ 836168 h 1406127"/>
                <a:gd name="connsiteX141" fmla="*/ 919305 w 1185995"/>
                <a:gd name="connsiteY141" fmla="*/ 824225 h 1406127"/>
                <a:gd name="connsiteX142" fmla="*/ 931405 w 1185995"/>
                <a:gd name="connsiteY142" fmla="*/ 829662 h 1406127"/>
                <a:gd name="connsiteX143" fmla="*/ 931421 w 1185995"/>
                <a:gd name="connsiteY143" fmla="*/ 829703 h 1406127"/>
                <a:gd name="connsiteX144" fmla="*/ 1092534 w 1185995"/>
                <a:gd name="connsiteY144" fmla="*/ 1113887 h 1406127"/>
                <a:gd name="connsiteX145" fmla="*/ 1114538 w 1185995"/>
                <a:gd name="connsiteY145" fmla="*/ 1152857 h 1406127"/>
                <a:gd name="connsiteX146" fmla="*/ 598174 w 1185995"/>
                <a:gd name="connsiteY146" fmla="*/ 769569 h 1406127"/>
                <a:gd name="connsiteX147" fmla="*/ 872973 w 1185995"/>
                <a:gd name="connsiteY147" fmla="*/ 497862 h 1406127"/>
                <a:gd name="connsiteX148" fmla="*/ 601495 w 1185995"/>
                <a:gd name="connsiteY148" fmla="*/ 222832 h 1406127"/>
                <a:gd name="connsiteX149" fmla="*/ 326696 w 1185995"/>
                <a:gd name="connsiteY149" fmla="*/ 494539 h 1406127"/>
                <a:gd name="connsiteX150" fmla="*/ 326691 w 1185995"/>
                <a:gd name="connsiteY150" fmla="*/ 495794 h 1406127"/>
                <a:gd name="connsiteX151" fmla="*/ 598174 w 1185995"/>
                <a:gd name="connsiteY151" fmla="*/ 769569 h 1406127"/>
                <a:gd name="connsiteX152" fmla="*/ 600236 w 1185995"/>
                <a:gd name="connsiteY152" fmla="*/ 277168 h 1406127"/>
                <a:gd name="connsiteX153" fmla="*/ 818656 w 1185995"/>
                <a:gd name="connsiteY153" fmla="*/ 496582 h 1406127"/>
                <a:gd name="connsiteX154" fmla="*/ 599427 w 1185995"/>
                <a:gd name="connsiteY154" fmla="*/ 715185 h 1406127"/>
                <a:gd name="connsiteX155" fmla="*/ 381007 w 1185995"/>
                <a:gd name="connsiteY155" fmla="*/ 495772 h 1406127"/>
                <a:gd name="connsiteX156" fmla="*/ 381009 w 1185995"/>
                <a:gd name="connsiteY156" fmla="*/ 494990 h 1406127"/>
                <a:gd name="connsiteX157" fmla="*/ 600236 w 1185995"/>
                <a:gd name="connsiteY157" fmla="*/ 277168 h 1406127"/>
                <a:gd name="connsiteX158" fmla="*/ 476509 w 1185995"/>
                <a:gd name="connsiteY158" fmla="*/ 530381 h 1406127"/>
                <a:gd name="connsiteX159" fmla="*/ 473874 w 1185995"/>
                <a:gd name="connsiteY159" fmla="*/ 488523 h 1406127"/>
                <a:gd name="connsiteX160" fmla="*/ 515697 w 1185995"/>
                <a:gd name="connsiteY160" fmla="*/ 485886 h 1406127"/>
                <a:gd name="connsiteX161" fmla="*/ 518494 w 1185995"/>
                <a:gd name="connsiteY161" fmla="*/ 488708 h 1406127"/>
                <a:gd name="connsiteX162" fmla="*/ 556920 w 1185995"/>
                <a:gd name="connsiteY162" fmla="*/ 527605 h 1406127"/>
                <a:gd name="connsiteX163" fmla="*/ 637038 w 1185995"/>
                <a:gd name="connsiteY163" fmla="*/ 447255 h 1406127"/>
                <a:gd name="connsiteX164" fmla="*/ 680117 w 1185995"/>
                <a:gd name="connsiteY164" fmla="*/ 404140 h 1406127"/>
                <a:gd name="connsiteX165" fmla="*/ 722004 w 1185995"/>
                <a:gd name="connsiteY165" fmla="*/ 400317 h 1406127"/>
                <a:gd name="connsiteX166" fmla="*/ 725824 w 1185995"/>
                <a:gd name="connsiteY166" fmla="*/ 442238 h 1406127"/>
                <a:gd name="connsiteX167" fmla="*/ 722083 w 1185995"/>
                <a:gd name="connsiteY167" fmla="*/ 445995 h 1406127"/>
                <a:gd name="connsiteX168" fmla="*/ 579399 w 1185995"/>
                <a:gd name="connsiteY168" fmla="*/ 588909 h 1406127"/>
                <a:gd name="connsiteX169" fmla="*/ 538067 w 1185995"/>
                <a:gd name="connsiteY169" fmla="*/ 591917 h 1406127"/>
                <a:gd name="connsiteX170" fmla="*/ 535061 w 1185995"/>
                <a:gd name="connsiteY170" fmla="*/ 588909 h 1406127"/>
                <a:gd name="connsiteX171" fmla="*/ 476509 w 1185995"/>
                <a:gd name="connsiteY171" fmla="*/ 530381 h 140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185995" h="1406127">
                  <a:moveTo>
                    <a:pt x="1181173" y="1161513"/>
                  </a:moveTo>
                  <a:cubicBezTo>
                    <a:pt x="1143975" y="1096101"/>
                    <a:pt x="1106778" y="1030706"/>
                    <a:pt x="1069580" y="965331"/>
                  </a:cubicBezTo>
                  <a:cubicBezTo>
                    <a:pt x="1040514" y="914199"/>
                    <a:pt x="1011466" y="862957"/>
                    <a:pt x="981999" y="811095"/>
                  </a:cubicBezTo>
                  <a:cubicBezTo>
                    <a:pt x="1004336" y="799542"/>
                    <a:pt x="1016681" y="774890"/>
                    <a:pt x="1012561" y="750065"/>
                  </a:cubicBezTo>
                  <a:cubicBezTo>
                    <a:pt x="1008316" y="712325"/>
                    <a:pt x="1003785" y="674652"/>
                    <a:pt x="998968" y="637046"/>
                  </a:cubicBezTo>
                  <a:cubicBezTo>
                    <a:pt x="997931" y="632029"/>
                    <a:pt x="999551" y="626831"/>
                    <a:pt x="1003255" y="623295"/>
                  </a:cubicBezTo>
                  <a:cubicBezTo>
                    <a:pt x="1029420" y="596231"/>
                    <a:pt x="1055275" y="568894"/>
                    <a:pt x="1081257" y="541648"/>
                  </a:cubicBezTo>
                  <a:cubicBezTo>
                    <a:pt x="1104079" y="520298"/>
                    <a:pt x="1105286" y="484475"/>
                    <a:pt x="1083954" y="461634"/>
                  </a:cubicBezTo>
                  <a:cubicBezTo>
                    <a:pt x="1083263" y="460895"/>
                    <a:pt x="1082553" y="460173"/>
                    <a:pt x="1081823" y="459472"/>
                  </a:cubicBezTo>
                  <a:cubicBezTo>
                    <a:pt x="1056698" y="432262"/>
                    <a:pt x="1031665" y="404961"/>
                    <a:pt x="1006248" y="378026"/>
                  </a:cubicBezTo>
                  <a:cubicBezTo>
                    <a:pt x="1001447" y="373452"/>
                    <a:pt x="999373" y="366705"/>
                    <a:pt x="1000774" y="360221"/>
                  </a:cubicBezTo>
                  <a:cubicBezTo>
                    <a:pt x="1006394" y="322712"/>
                    <a:pt x="1011655" y="285142"/>
                    <a:pt x="1016557" y="247512"/>
                  </a:cubicBezTo>
                  <a:cubicBezTo>
                    <a:pt x="1022173" y="217341"/>
                    <a:pt x="1002287" y="188326"/>
                    <a:pt x="972142" y="182705"/>
                  </a:cubicBezTo>
                  <a:cubicBezTo>
                    <a:pt x="971138" y="182518"/>
                    <a:pt x="970129" y="182359"/>
                    <a:pt x="969117" y="182227"/>
                  </a:cubicBezTo>
                  <a:cubicBezTo>
                    <a:pt x="931950" y="174923"/>
                    <a:pt x="894801" y="167308"/>
                    <a:pt x="857561" y="160314"/>
                  </a:cubicBezTo>
                  <a:cubicBezTo>
                    <a:pt x="852179" y="159586"/>
                    <a:pt x="847552" y="156136"/>
                    <a:pt x="845317" y="151183"/>
                  </a:cubicBezTo>
                  <a:cubicBezTo>
                    <a:pt x="826573" y="116121"/>
                    <a:pt x="807670" y="81157"/>
                    <a:pt x="788609" y="46289"/>
                  </a:cubicBezTo>
                  <a:cubicBezTo>
                    <a:pt x="779404" y="26913"/>
                    <a:pt x="758934" y="15511"/>
                    <a:pt x="737629" y="17893"/>
                  </a:cubicBezTo>
                  <a:cubicBezTo>
                    <a:pt x="728296" y="18827"/>
                    <a:pt x="719192" y="21359"/>
                    <a:pt x="710716" y="25380"/>
                  </a:cubicBezTo>
                  <a:cubicBezTo>
                    <a:pt x="677253" y="40428"/>
                    <a:pt x="644081" y="56096"/>
                    <a:pt x="610928" y="71801"/>
                  </a:cubicBezTo>
                  <a:cubicBezTo>
                    <a:pt x="606420" y="74250"/>
                    <a:pt x="600965" y="74188"/>
                    <a:pt x="596514" y="71636"/>
                  </a:cubicBezTo>
                  <a:cubicBezTo>
                    <a:pt x="562302" y="54635"/>
                    <a:pt x="527909" y="37999"/>
                    <a:pt x="493606" y="21217"/>
                  </a:cubicBezTo>
                  <a:cubicBezTo>
                    <a:pt x="468387" y="6162"/>
                    <a:pt x="435749" y="14418"/>
                    <a:pt x="420706" y="39658"/>
                  </a:cubicBezTo>
                  <a:cubicBezTo>
                    <a:pt x="419686" y="41371"/>
                    <a:pt x="418762" y="43140"/>
                    <a:pt x="417940" y="44956"/>
                  </a:cubicBezTo>
                  <a:cubicBezTo>
                    <a:pt x="399164" y="78612"/>
                    <a:pt x="380681" y="112524"/>
                    <a:pt x="361632" y="145942"/>
                  </a:cubicBezTo>
                  <a:cubicBezTo>
                    <a:pt x="359266" y="149888"/>
                    <a:pt x="355468" y="152767"/>
                    <a:pt x="351031" y="153977"/>
                  </a:cubicBezTo>
                  <a:cubicBezTo>
                    <a:pt x="313189" y="161117"/>
                    <a:pt x="275237" y="167691"/>
                    <a:pt x="237303" y="174284"/>
                  </a:cubicBezTo>
                  <a:cubicBezTo>
                    <a:pt x="206477" y="178310"/>
                    <a:pt x="184749" y="206584"/>
                    <a:pt x="188771" y="237436"/>
                  </a:cubicBezTo>
                  <a:cubicBezTo>
                    <a:pt x="188884" y="238302"/>
                    <a:pt x="189017" y="239165"/>
                    <a:pt x="189170" y="240025"/>
                  </a:cubicBezTo>
                  <a:cubicBezTo>
                    <a:pt x="194005" y="277972"/>
                    <a:pt x="198166" y="315992"/>
                    <a:pt x="202909" y="353939"/>
                  </a:cubicBezTo>
                  <a:cubicBezTo>
                    <a:pt x="203819" y="359305"/>
                    <a:pt x="201943" y="364767"/>
                    <a:pt x="197928" y="368439"/>
                  </a:cubicBezTo>
                  <a:cubicBezTo>
                    <a:pt x="172384" y="394863"/>
                    <a:pt x="147916" y="422310"/>
                    <a:pt x="121623" y="447912"/>
                  </a:cubicBezTo>
                  <a:cubicBezTo>
                    <a:pt x="97983" y="470246"/>
                    <a:pt x="96909" y="507531"/>
                    <a:pt x="119223" y="531191"/>
                  </a:cubicBezTo>
                  <a:cubicBezTo>
                    <a:pt x="119862" y="531868"/>
                    <a:pt x="120516" y="532529"/>
                    <a:pt x="121185" y="533175"/>
                  </a:cubicBezTo>
                  <a:cubicBezTo>
                    <a:pt x="147058" y="559672"/>
                    <a:pt x="171599" y="587448"/>
                    <a:pt x="196888" y="614493"/>
                  </a:cubicBezTo>
                  <a:cubicBezTo>
                    <a:pt x="200689" y="617912"/>
                    <a:pt x="202427" y="623073"/>
                    <a:pt x="201468" y="628097"/>
                  </a:cubicBezTo>
                  <a:cubicBezTo>
                    <a:pt x="195830" y="666227"/>
                    <a:pt x="190794" y="704448"/>
                    <a:pt x="185320" y="742615"/>
                  </a:cubicBezTo>
                  <a:cubicBezTo>
                    <a:pt x="180888" y="766381"/>
                    <a:pt x="192236" y="790304"/>
                    <a:pt x="213437" y="801891"/>
                  </a:cubicBezTo>
                  <a:cubicBezTo>
                    <a:pt x="215445" y="803078"/>
                    <a:pt x="217397" y="804375"/>
                    <a:pt x="219623" y="805744"/>
                  </a:cubicBezTo>
                  <a:cubicBezTo>
                    <a:pt x="217981" y="808867"/>
                    <a:pt x="216631" y="811551"/>
                    <a:pt x="215153" y="814181"/>
                  </a:cubicBezTo>
                  <a:cubicBezTo>
                    <a:pt x="149759" y="930177"/>
                    <a:pt x="84803" y="1046484"/>
                    <a:pt x="18588" y="1162061"/>
                  </a:cubicBezTo>
                  <a:cubicBezTo>
                    <a:pt x="9622" y="1175570"/>
                    <a:pt x="13297" y="1193795"/>
                    <a:pt x="26794" y="1202768"/>
                  </a:cubicBezTo>
                  <a:cubicBezTo>
                    <a:pt x="32242" y="1206389"/>
                    <a:pt x="38742" y="1208085"/>
                    <a:pt x="45263" y="1207586"/>
                  </a:cubicBezTo>
                  <a:cubicBezTo>
                    <a:pt x="112920" y="1206381"/>
                    <a:pt x="180595" y="1207349"/>
                    <a:pt x="248251" y="1206984"/>
                  </a:cubicBezTo>
                  <a:cubicBezTo>
                    <a:pt x="254826" y="1206356"/>
                    <a:pt x="261054" y="1210045"/>
                    <a:pt x="263669" y="1216114"/>
                  </a:cubicBezTo>
                  <a:cubicBezTo>
                    <a:pt x="294201" y="1269973"/>
                    <a:pt x="324970" y="1323680"/>
                    <a:pt x="355976" y="1377235"/>
                  </a:cubicBezTo>
                  <a:cubicBezTo>
                    <a:pt x="361199" y="1391173"/>
                    <a:pt x="376722" y="1398235"/>
                    <a:pt x="390649" y="1393008"/>
                  </a:cubicBezTo>
                  <a:cubicBezTo>
                    <a:pt x="397982" y="1390255"/>
                    <a:pt x="403755" y="1384444"/>
                    <a:pt x="406463" y="1377089"/>
                  </a:cubicBezTo>
                  <a:cubicBezTo>
                    <a:pt x="468974" y="1270259"/>
                    <a:pt x="531503" y="1163442"/>
                    <a:pt x="594051" y="1056638"/>
                  </a:cubicBezTo>
                  <a:cubicBezTo>
                    <a:pt x="595638" y="1053898"/>
                    <a:pt x="597444" y="1051287"/>
                    <a:pt x="599707" y="1047763"/>
                  </a:cubicBezTo>
                  <a:cubicBezTo>
                    <a:pt x="602079" y="1051689"/>
                    <a:pt x="603831" y="1054465"/>
                    <a:pt x="605473" y="1057295"/>
                  </a:cubicBezTo>
                  <a:cubicBezTo>
                    <a:pt x="667582" y="1164745"/>
                    <a:pt x="729674" y="1272207"/>
                    <a:pt x="791747" y="1379682"/>
                  </a:cubicBezTo>
                  <a:cubicBezTo>
                    <a:pt x="796163" y="1390680"/>
                    <a:pt x="806608" y="1398069"/>
                    <a:pt x="818441" y="1398564"/>
                  </a:cubicBezTo>
                  <a:cubicBezTo>
                    <a:pt x="830240" y="1397874"/>
                    <a:pt x="840518" y="1390274"/>
                    <a:pt x="844642" y="1379189"/>
                  </a:cubicBezTo>
                  <a:cubicBezTo>
                    <a:pt x="874985" y="1324532"/>
                    <a:pt x="905748" y="1270132"/>
                    <a:pt x="936092" y="1215475"/>
                  </a:cubicBezTo>
                  <a:cubicBezTo>
                    <a:pt x="938396" y="1209898"/>
                    <a:pt x="944064" y="1206476"/>
                    <a:pt x="950068" y="1207039"/>
                  </a:cubicBezTo>
                  <a:cubicBezTo>
                    <a:pt x="1018035" y="1207386"/>
                    <a:pt x="1086001" y="1207258"/>
                    <a:pt x="1153968" y="1207221"/>
                  </a:cubicBezTo>
                  <a:cubicBezTo>
                    <a:pt x="1182724" y="1207166"/>
                    <a:pt x="1195186" y="1186166"/>
                    <a:pt x="1181173" y="1161513"/>
                  </a:cubicBezTo>
                  <a:close/>
                  <a:moveTo>
                    <a:pt x="162385" y="500724"/>
                  </a:moveTo>
                  <a:cubicBezTo>
                    <a:pt x="160378" y="498515"/>
                    <a:pt x="158480" y="496177"/>
                    <a:pt x="156108" y="493420"/>
                  </a:cubicBezTo>
                  <a:cubicBezTo>
                    <a:pt x="158261" y="491009"/>
                    <a:pt x="160177" y="488745"/>
                    <a:pt x="162221" y="486590"/>
                  </a:cubicBezTo>
                  <a:cubicBezTo>
                    <a:pt x="187966" y="459563"/>
                    <a:pt x="213510" y="432317"/>
                    <a:pt x="239548" y="405601"/>
                  </a:cubicBezTo>
                  <a:cubicBezTo>
                    <a:pt x="253510" y="392077"/>
                    <a:pt x="259802" y="372468"/>
                    <a:pt x="256316" y="353337"/>
                  </a:cubicBezTo>
                  <a:cubicBezTo>
                    <a:pt x="251097" y="316375"/>
                    <a:pt x="247448" y="279195"/>
                    <a:pt x="242540" y="242198"/>
                  </a:cubicBezTo>
                  <a:cubicBezTo>
                    <a:pt x="241354" y="233341"/>
                    <a:pt x="243489" y="230163"/>
                    <a:pt x="252502" y="228684"/>
                  </a:cubicBezTo>
                  <a:cubicBezTo>
                    <a:pt x="290199" y="222567"/>
                    <a:pt x="327749" y="215573"/>
                    <a:pt x="365391" y="209035"/>
                  </a:cubicBezTo>
                  <a:cubicBezTo>
                    <a:pt x="383403" y="206292"/>
                    <a:pt x="398978" y="194998"/>
                    <a:pt x="407193" y="178721"/>
                  </a:cubicBezTo>
                  <a:cubicBezTo>
                    <a:pt x="424928" y="146234"/>
                    <a:pt x="443046" y="113948"/>
                    <a:pt x="461018" y="81589"/>
                  </a:cubicBezTo>
                  <a:cubicBezTo>
                    <a:pt x="462843" y="78174"/>
                    <a:pt x="464887" y="74795"/>
                    <a:pt x="467186" y="70778"/>
                  </a:cubicBezTo>
                  <a:cubicBezTo>
                    <a:pt x="473846" y="73955"/>
                    <a:pt x="480086" y="76877"/>
                    <a:pt x="486271" y="79909"/>
                  </a:cubicBezTo>
                  <a:cubicBezTo>
                    <a:pt x="517052" y="94938"/>
                    <a:pt x="547888" y="109857"/>
                    <a:pt x="578578" y="125069"/>
                  </a:cubicBezTo>
                  <a:cubicBezTo>
                    <a:pt x="594155" y="133233"/>
                    <a:pt x="612718" y="133341"/>
                    <a:pt x="628390" y="125361"/>
                  </a:cubicBezTo>
                  <a:cubicBezTo>
                    <a:pt x="665995" y="107794"/>
                    <a:pt x="703801" y="90665"/>
                    <a:pt x="742701" y="72842"/>
                  </a:cubicBezTo>
                  <a:cubicBezTo>
                    <a:pt x="756550" y="98955"/>
                    <a:pt x="769906" y="124101"/>
                    <a:pt x="783244" y="149265"/>
                  </a:cubicBezTo>
                  <a:cubicBezTo>
                    <a:pt x="789484" y="161062"/>
                    <a:pt x="795506" y="173005"/>
                    <a:pt x="801983" y="184656"/>
                  </a:cubicBezTo>
                  <a:cubicBezTo>
                    <a:pt x="809629" y="199796"/>
                    <a:pt x="824032" y="210379"/>
                    <a:pt x="840756" y="213144"/>
                  </a:cubicBezTo>
                  <a:cubicBezTo>
                    <a:pt x="880113" y="220321"/>
                    <a:pt x="919214" y="228520"/>
                    <a:pt x="958553" y="236299"/>
                  </a:cubicBezTo>
                  <a:cubicBezTo>
                    <a:pt x="960012" y="236591"/>
                    <a:pt x="961435" y="237103"/>
                    <a:pt x="964026" y="237851"/>
                  </a:cubicBezTo>
                  <a:cubicBezTo>
                    <a:pt x="962494" y="249174"/>
                    <a:pt x="961052" y="260459"/>
                    <a:pt x="959465" y="271726"/>
                  </a:cubicBezTo>
                  <a:cubicBezTo>
                    <a:pt x="955049" y="302972"/>
                    <a:pt x="950342" y="334180"/>
                    <a:pt x="946218" y="365462"/>
                  </a:cubicBezTo>
                  <a:cubicBezTo>
                    <a:pt x="943935" y="381389"/>
                    <a:pt x="949197" y="397470"/>
                    <a:pt x="960450" y="408961"/>
                  </a:cubicBezTo>
                  <a:cubicBezTo>
                    <a:pt x="986883" y="437424"/>
                    <a:pt x="1013260" y="465948"/>
                    <a:pt x="1039583" y="494534"/>
                  </a:cubicBezTo>
                  <a:cubicBezTo>
                    <a:pt x="1041609" y="496725"/>
                    <a:pt x="1043543" y="499008"/>
                    <a:pt x="1045951" y="501747"/>
                  </a:cubicBezTo>
                  <a:lnTo>
                    <a:pt x="985009" y="564767"/>
                  </a:lnTo>
                  <a:cubicBezTo>
                    <a:pt x="976561" y="573496"/>
                    <a:pt x="968223" y="582298"/>
                    <a:pt x="959647" y="590899"/>
                  </a:cubicBezTo>
                  <a:cubicBezTo>
                    <a:pt x="947073" y="602819"/>
                    <a:pt x="941123" y="620144"/>
                    <a:pt x="943718" y="637283"/>
                  </a:cubicBezTo>
                  <a:cubicBezTo>
                    <a:pt x="948444" y="675541"/>
                    <a:pt x="952933" y="713816"/>
                    <a:pt x="957494" y="752092"/>
                  </a:cubicBezTo>
                  <a:cubicBezTo>
                    <a:pt x="957877" y="755361"/>
                    <a:pt x="958115" y="758630"/>
                    <a:pt x="958516" y="762903"/>
                  </a:cubicBezTo>
                  <a:cubicBezTo>
                    <a:pt x="940270" y="765989"/>
                    <a:pt x="922371" y="769039"/>
                    <a:pt x="904526" y="772034"/>
                  </a:cubicBezTo>
                  <a:cubicBezTo>
                    <a:pt x="881791" y="775814"/>
                    <a:pt x="858911" y="779338"/>
                    <a:pt x="836340" y="783392"/>
                  </a:cubicBezTo>
                  <a:cubicBezTo>
                    <a:pt x="819258" y="786253"/>
                    <a:pt x="804528" y="797016"/>
                    <a:pt x="796600" y="812428"/>
                  </a:cubicBezTo>
                  <a:cubicBezTo>
                    <a:pt x="778172" y="845895"/>
                    <a:pt x="759658" y="879338"/>
                    <a:pt x="741059" y="912756"/>
                  </a:cubicBezTo>
                  <a:cubicBezTo>
                    <a:pt x="739581" y="915386"/>
                    <a:pt x="738030" y="917979"/>
                    <a:pt x="736151" y="921156"/>
                  </a:cubicBezTo>
                  <a:cubicBezTo>
                    <a:pt x="733615" y="920097"/>
                    <a:pt x="731170" y="919221"/>
                    <a:pt x="728853" y="918070"/>
                  </a:cubicBezTo>
                  <a:cubicBezTo>
                    <a:pt x="694185" y="901197"/>
                    <a:pt x="659609" y="884396"/>
                    <a:pt x="625105" y="867322"/>
                  </a:cubicBezTo>
                  <a:cubicBezTo>
                    <a:pt x="609268" y="858953"/>
                    <a:pt x="590345" y="858851"/>
                    <a:pt x="574418" y="867048"/>
                  </a:cubicBezTo>
                  <a:cubicBezTo>
                    <a:pt x="539404" y="883775"/>
                    <a:pt x="504243" y="900174"/>
                    <a:pt x="469138" y="916701"/>
                  </a:cubicBezTo>
                  <a:cubicBezTo>
                    <a:pt x="466456" y="917961"/>
                    <a:pt x="463664" y="919111"/>
                    <a:pt x="460435" y="920572"/>
                  </a:cubicBezTo>
                  <a:cubicBezTo>
                    <a:pt x="449140" y="899279"/>
                    <a:pt x="438174" y="878699"/>
                    <a:pt x="427263" y="858100"/>
                  </a:cubicBezTo>
                  <a:cubicBezTo>
                    <a:pt x="418888" y="842285"/>
                    <a:pt x="410605" y="826416"/>
                    <a:pt x="402193" y="810620"/>
                  </a:cubicBezTo>
                  <a:cubicBezTo>
                    <a:pt x="394280" y="794205"/>
                    <a:pt x="378686" y="782841"/>
                    <a:pt x="360647" y="780343"/>
                  </a:cubicBezTo>
                  <a:cubicBezTo>
                    <a:pt x="321473" y="773860"/>
                    <a:pt x="282499" y="766117"/>
                    <a:pt x="243452" y="758849"/>
                  </a:cubicBezTo>
                  <a:cubicBezTo>
                    <a:pt x="241409" y="758466"/>
                    <a:pt x="239438" y="757699"/>
                    <a:pt x="236446" y="756822"/>
                  </a:cubicBezTo>
                  <a:cubicBezTo>
                    <a:pt x="238708" y="740222"/>
                    <a:pt x="240916" y="723787"/>
                    <a:pt x="243197" y="707352"/>
                  </a:cubicBezTo>
                  <a:cubicBezTo>
                    <a:pt x="246846" y="681786"/>
                    <a:pt x="250495" y="656220"/>
                    <a:pt x="253962" y="630654"/>
                  </a:cubicBezTo>
                  <a:cubicBezTo>
                    <a:pt x="256567" y="614189"/>
                    <a:pt x="251274" y="597458"/>
                    <a:pt x="239675" y="585494"/>
                  </a:cubicBezTo>
                  <a:cubicBezTo>
                    <a:pt x="213815" y="557335"/>
                    <a:pt x="188051" y="529078"/>
                    <a:pt x="162385" y="500724"/>
                  </a:cubicBezTo>
                  <a:close/>
                  <a:moveTo>
                    <a:pt x="1101766" y="1152802"/>
                  </a:moveTo>
                  <a:cubicBezTo>
                    <a:pt x="1044747" y="1152802"/>
                    <a:pt x="987728" y="1152985"/>
                    <a:pt x="930709" y="1152674"/>
                  </a:cubicBezTo>
                  <a:cubicBezTo>
                    <a:pt x="918027" y="1151737"/>
                    <a:pt x="906058" y="1158642"/>
                    <a:pt x="900512" y="1170096"/>
                  </a:cubicBezTo>
                  <a:cubicBezTo>
                    <a:pt x="875259" y="1215749"/>
                    <a:pt x="849423" y="1261110"/>
                    <a:pt x="823878" y="1306581"/>
                  </a:cubicBezTo>
                  <a:cubicBezTo>
                    <a:pt x="822273" y="1309430"/>
                    <a:pt x="820557" y="1312224"/>
                    <a:pt x="817875" y="1316808"/>
                  </a:cubicBezTo>
                  <a:lnTo>
                    <a:pt x="641983" y="1011349"/>
                  </a:lnTo>
                  <a:cubicBezTo>
                    <a:pt x="632571" y="998169"/>
                    <a:pt x="617846" y="989795"/>
                    <a:pt x="601714" y="988450"/>
                  </a:cubicBezTo>
                  <a:cubicBezTo>
                    <a:pt x="582867" y="988169"/>
                    <a:pt x="565104" y="997243"/>
                    <a:pt x="554274" y="1012682"/>
                  </a:cubicBezTo>
                  <a:cubicBezTo>
                    <a:pt x="467386" y="1162791"/>
                    <a:pt x="433430" y="1222689"/>
                    <a:pt x="422902" y="1242447"/>
                  </a:cubicBezTo>
                  <a:cubicBezTo>
                    <a:pt x="420001" y="1247926"/>
                    <a:pt x="406098" y="1271794"/>
                    <a:pt x="387542" y="1303988"/>
                  </a:cubicBezTo>
                  <a:cubicBezTo>
                    <a:pt x="386082" y="1306545"/>
                    <a:pt x="384421" y="1308974"/>
                    <a:pt x="382287" y="1312407"/>
                  </a:cubicBezTo>
                  <a:cubicBezTo>
                    <a:pt x="365592" y="1283572"/>
                    <a:pt x="349444" y="1255796"/>
                    <a:pt x="333442" y="1228021"/>
                  </a:cubicBezTo>
                  <a:cubicBezTo>
                    <a:pt x="322202" y="1208591"/>
                    <a:pt x="310817" y="1189234"/>
                    <a:pt x="299741" y="1169712"/>
                  </a:cubicBezTo>
                  <a:cubicBezTo>
                    <a:pt x="294165" y="1158595"/>
                    <a:pt x="282497" y="1151883"/>
                    <a:pt x="270092" y="1152656"/>
                  </a:cubicBezTo>
                  <a:cubicBezTo>
                    <a:pt x="212762" y="1153003"/>
                    <a:pt x="155433" y="1152802"/>
                    <a:pt x="98104" y="1152784"/>
                  </a:cubicBezTo>
                  <a:lnTo>
                    <a:pt x="86554" y="1152784"/>
                  </a:lnTo>
                  <a:cubicBezTo>
                    <a:pt x="88379" y="1149241"/>
                    <a:pt x="89474" y="1146666"/>
                    <a:pt x="90860" y="1144201"/>
                  </a:cubicBezTo>
                  <a:cubicBezTo>
                    <a:pt x="150634" y="1038285"/>
                    <a:pt x="210378" y="932332"/>
                    <a:pt x="270092" y="826343"/>
                  </a:cubicBezTo>
                  <a:cubicBezTo>
                    <a:pt x="272097" y="820892"/>
                    <a:pt x="278138" y="818099"/>
                    <a:pt x="283585" y="820106"/>
                  </a:cubicBezTo>
                  <a:cubicBezTo>
                    <a:pt x="283594" y="820109"/>
                    <a:pt x="283603" y="820113"/>
                    <a:pt x="283612" y="820116"/>
                  </a:cubicBezTo>
                  <a:cubicBezTo>
                    <a:pt x="304102" y="824316"/>
                    <a:pt x="324830" y="827256"/>
                    <a:pt x="345320" y="831456"/>
                  </a:cubicBezTo>
                  <a:cubicBezTo>
                    <a:pt x="349725" y="832613"/>
                    <a:pt x="353523" y="835409"/>
                    <a:pt x="355939" y="839272"/>
                  </a:cubicBezTo>
                  <a:cubicBezTo>
                    <a:pt x="374678" y="872928"/>
                    <a:pt x="392979" y="906839"/>
                    <a:pt x="411243" y="940733"/>
                  </a:cubicBezTo>
                  <a:cubicBezTo>
                    <a:pt x="423315" y="968538"/>
                    <a:pt x="455624" y="981284"/>
                    <a:pt x="483406" y="969202"/>
                  </a:cubicBezTo>
                  <a:cubicBezTo>
                    <a:pt x="484928" y="968540"/>
                    <a:pt x="486420" y="967808"/>
                    <a:pt x="487877" y="967011"/>
                  </a:cubicBezTo>
                  <a:cubicBezTo>
                    <a:pt x="505459" y="959972"/>
                    <a:pt x="522675" y="952048"/>
                    <a:pt x="539458" y="943271"/>
                  </a:cubicBezTo>
                  <a:cubicBezTo>
                    <a:pt x="553581" y="935053"/>
                    <a:pt x="569054" y="929356"/>
                    <a:pt x="583249" y="921175"/>
                  </a:cubicBezTo>
                  <a:cubicBezTo>
                    <a:pt x="587435" y="918603"/>
                    <a:pt x="592241" y="917221"/>
                    <a:pt x="597152" y="917175"/>
                  </a:cubicBezTo>
                  <a:cubicBezTo>
                    <a:pt x="600559" y="917183"/>
                    <a:pt x="603922" y="917937"/>
                    <a:pt x="607005" y="919385"/>
                  </a:cubicBezTo>
                  <a:cubicBezTo>
                    <a:pt x="640396" y="935985"/>
                    <a:pt x="674315" y="951507"/>
                    <a:pt x="707359" y="968837"/>
                  </a:cubicBezTo>
                  <a:cubicBezTo>
                    <a:pt x="735678" y="984124"/>
                    <a:pt x="771018" y="973540"/>
                    <a:pt x="786292" y="945197"/>
                  </a:cubicBezTo>
                  <a:cubicBezTo>
                    <a:pt x="786567" y="944687"/>
                    <a:pt x="786834" y="944173"/>
                    <a:pt x="787094" y="943654"/>
                  </a:cubicBezTo>
                  <a:cubicBezTo>
                    <a:pt x="803881" y="910364"/>
                    <a:pt x="823167" y="878333"/>
                    <a:pt x="840957" y="845554"/>
                  </a:cubicBezTo>
                  <a:cubicBezTo>
                    <a:pt x="843378" y="840359"/>
                    <a:pt x="848329" y="836802"/>
                    <a:pt x="854021" y="836168"/>
                  </a:cubicBezTo>
                  <a:cubicBezTo>
                    <a:pt x="875916" y="832516"/>
                    <a:pt x="897629" y="828608"/>
                    <a:pt x="919305" y="824225"/>
                  </a:cubicBezTo>
                  <a:cubicBezTo>
                    <a:pt x="924147" y="822382"/>
                    <a:pt x="929564" y="824816"/>
                    <a:pt x="931405" y="829662"/>
                  </a:cubicBezTo>
                  <a:cubicBezTo>
                    <a:pt x="931410" y="829676"/>
                    <a:pt x="931415" y="829689"/>
                    <a:pt x="931421" y="829703"/>
                  </a:cubicBezTo>
                  <a:cubicBezTo>
                    <a:pt x="984942" y="924516"/>
                    <a:pt x="1038647" y="1019244"/>
                    <a:pt x="1092534" y="1113887"/>
                  </a:cubicBezTo>
                  <a:cubicBezTo>
                    <a:pt x="1099540" y="1126232"/>
                    <a:pt x="1106492" y="1138613"/>
                    <a:pt x="1114538" y="1152857"/>
                  </a:cubicBezTo>
                  <a:close/>
                  <a:moveTo>
                    <a:pt x="598174" y="769569"/>
                  </a:moveTo>
                  <a:cubicBezTo>
                    <a:pt x="749025" y="770486"/>
                    <a:pt x="872056" y="648839"/>
                    <a:pt x="872973" y="497862"/>
                  </a:cubicBezTo>
                  <a:cubicBezTo>
                    <a:pt x="873890" y="346885"/>
                    <a:pt x="752345" y="223750"/>
                    <a:pt x="601495" y="222832"/>
                  </a:cubicBezTo>
                  <a:cubicBezTo>
                    <a:pt x="450644" y="221915"/>
                    <a:pt x="327613" y="343562"/>
                    <a:pt x="326696" y="494539"/>
                  </a:cubicBezTo>
                  <a:cubicBezTo>
                    <a:pt x="326693" y="494957"/>
                    <a:pt x="326692" y="495375"/>
                    <a:pt x="326691" y="495794"/>
                  </a:cubicBezTo>
                  <a:cubicBezTo>
                    <a:pt x="326875" y="646115"/>
                    <a:pt x="447984" y="768247"/>
                    <a:pt x="598174" y="769569"/>
                  </a:cubicBezTo>
                  <a:close/>
                  <a:moveTo>
                    <a:pt x="600236" y="277168"/>
                  </a:moveTo>
                  <a:cubicBezTo>
                    <a:pt x="721090" y="277392"/>
                    <a:pt x="818880" y="375627"/>
                    <a:pt x="818656" y="496582"/>
                  </a:cubicBezTo>
                  <a:cubicBezTo>
                    <a:pt x="818433" y="617537"/>
                    <a:pt x="720280" y="715409"/>
                    <a:pt x="599427" y="715185"/>
                  </a:cubicBezTo>
                  <a:cubicBezTo>
                    <a:pt x="478573" y="714962"/>
                    <a:pt x="380783" y="616727"/>
                    <a:pt x="381007" y="495772"/>
                  </a:cubicBezTo>
                  <a:cubicBezTo>
                    <a:pt x="381007" y="495511"/>
                    <a:pt x="381008" y="495251"/>
                    <a:pt x="381009" y="494990"/>
                  </a:cubicBezTo>
                  <a:cubicBezTo>
                    <a:pt x="381902" y="374442"/>
                    <a:pt x="479786" y="277185"/>
                    <a:pt x="600236" y="277168"/>
                  </a:cubicBezTo>
                  <a:close/>
                  <a:moveTo>
                    <a:pt x="476509" y="530381"/>
                  </a:moveTo>
                  <a:cubicBezTo>
                    <a:pt x="464233" y="519550"/>
                    <a:pt x="463053" y="500810"/>
                    <a:pt x="473874" y="488523"/>
                  </a:cubicBezTo>
                  <a:cubicBezTo>
                    <a:pt x="484696" y="476236"/>
                    <a:pt x="503420" y="475056"/>
                    <a:pt x="515697" y="485886"/>
                  </a:cubicBezTo>
                  <a:cubicBezTo>
                    <a:pt x="516691" y="486763"/>
                    <a:pt x="517626" y="487706"/>
                    <a:pt x="518494" y="488708"/>
                  </a:cubicBezTo>
                  <a:cubicBezTo>
                    <a:pt x="531266" y="501272"/>
                    <a:pt x="543600" y="514110"/>
                    <a:pt x="556920" y="527605"/>
                  </a:cubicBezTo>
                  <a:lnTo>
                    <a:pt x="637038" y="447255"/>
                  </a:lnTo>
                  <a:cubicBezTo>
                    <a:pt x="651398" y="432883"/>
                    <a:pt x="665703" y="418475"/>
                    <a:pt x="680117" y="404140"/>
                  </a:cubicBezTo>
                  <a:cubicBezTo>
                    <a:pt x="690629" y="391508"/>
                    <a:pt x="709382" y="389796"/>
                    <a:pt x="722004" y="400317"/>
                  </a:cubicBezTo>
                  <a:cubicBezTo>
                    <a:pt x="734625" y="410837"/>
                    <a:pt x="736335" y="429606"/>
                    <a:pt x="725824" y="442238"/>
                  </a:cubicBezTo>
                  <a:cubicBezTo>
                    <a:pt x="724691" y="443599"/>
                    <a:pt x="723439" y="444857"/>
                    <a:pt x="722083" y="445995"/>
                  </a:cubicBezTo>
                  <a:cubicBezTo>
                    <a:pt x="674644" y="493694"/>
                    <a:pt x="627082" y="541332"/>
                    <a:pt x="579399" y="588909"/>
                  </a:cubicBezTo>
                  <a:cubicBezTo>
                    <a:pt x="568816" y="601162"/>
                    <a:pt x="550311" y="602509"/>
                    <a:pt x="538067" y="591917"/>
                  </a:cubicBezTo>
                  <a:cubicBezTo>
                    <a:pt x="536994" y="590988"/>
                    <a:pt x="535989" y="589983"/>
                    <a:pt x="535061" y="588909"/>
                  </a:cubicBezTo>
                  <a:cubicBezTo>
                    <a:pt x="515404" y="569588"/>
                    <a:pt x="495887" y="550079"/>
                    <a:pt x="476509" y="53038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3A5B"/>
                </a:solidFill>
                <a:effectLst/>
                <a:uLnTx/>
                <a:uFillTx/>
                <a:latin typeface="Calibri" panose="020F0502020204030204"/>
                <a:ea typeface="MS PGothic" pitchFamily="34" charset="-128"/>
                <a:cs typeface="+mn-cs"/>
              </a:endParaRPr>
            </a:p>
          </p:txBody>
        </p:sp>
      </p:grpSp>
      <p:grpSp>
        <p:nvGrpSpPr>
          <p:cNvPr id="23" name="Group 22">
            <a:extLst>
              <a:ext uri="{FF2B5EF4-FFF2-40B4-BE49-F238E27FC236}">
                <a16:creationId xmlns:a16="http://schemas.microsoft.com/office/drawing/2014/main" id="{7DCF6505-77ED-C1FA-1CE6-262C1614A2BF}"/>
              </a:ext>
            </a:extLst>
          </p:cNvPr>
          <p:cNvGrpSpPr/>
          <p:nvPr/>
        </p:nvGrpSpPr>
        <p:grpSpPr>
          <a:xfrm>
            <a:off x="3254216" y="3616783"/>
            <a:ext cx="2881484" cy="848566"/>
            <a:chOff x="13253576" y="5083495"/>
            <a:chExt cx="3509531" cy="1272850"/>
          </a:xfrm>
        </p:grpSpPr>
        <p:sp>
          <p:nvSpPr>
            <p:cNvPr id="26" name="TextBox 19">
              <a:extLst>
                <a:ext uri="{FF2B5EF4-FFF2-40B4-BE49-F238E27FC236}">
                  <a16:creationId xmlns:a16="http://schemas.microsoft.com/office/drawing/2014/main" id="{6EF2295D-1C12-A99B-5986-73040AA3EC74}"/>
                </a:ext>
              </a:extLst>
            </p:cNvPr>
            <p:cNvSpPr txBox="1"/>
            <p:nvPr/>
          </p:nvSpPr>
          <p:spPr>
            <a:xfrm>
              <a:off x="13253576" y="5083495"/>
              <a:ext cx="3509531" cy="1001911"/>
            </a:xfrm>
            <a:prstGeom prst="rect">
              <a:avLst/>
            </a:prstGeom>
          </p:spPr>
          <p:txBody>
            <a:bodyPr wrap="square" lIns="0" tIns="0" rIns="0" bIns="0" rtlCol="0" anchor="t">
              <a:spAutoFit/>
            </a:bodyPr>
            <a:lstStyle/>
            <a:p>
              <a:pPr marL="0" marR="0" lvl="0" indent="0" algn="ctr" defTabSz="914400" rtl="0" eaLnBrk="1" fontAlgn="auto" latinLnBrk="0" hangingPunct="1">
                <a:lnSpc>
                  <a:spcPts val="6074"/>
                </a:lnSpc>
                <a:spcBef>
                  <a:spcPts val="0"/>
                </a:spcBef>
                <a:spcAft>
                  <a:spcPts val="0"/>
                </a:spcAft>
                <a:buClrTx/>
                <a:buSzTx/>
                <a:buFontTx/>
                <a:buNone/>
                <a:tabLst/>
                <a:defRPr/>
              </a:pPr>
              <a:r>
                <a:rPr kumimoji="0" lang="en-US" sz="24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Bentoga Thin" pitchFamily="50" charset="0"/>
                </a:rPr>
                <a:t>Inclusion Framework</a:t>
              </a:r>
            </a:p>
          </p:txBody>
        </p:sp>
        <p:sp>
          <p:nvSpPr>
            <p:cNvPr id="27" name="Rectangle: Rounded Corners 26">
              <a:extLst>
                <a:ext uri="{FF2B5EF4-FFF2-40B4-BE49-F238E27FC236}">
                  <a16:creationId xmlns:a16="http://schemas.microsoft.com/office/drawing/2014/main" id="{02C50874-29D4-DBA2-77D3-FE9E02F10052}"/>
                </a:ext>
              </a:extLst>
            </p:cNvPr>
            <p:cNvSpPr/>
            <p:nvPr/>
          </p:nvSpPr>
          <p:spPr>
            <a:xfrm>
              <a:off x="14115386" y="6261095"/>
              <a:ext cx="1963175" cy="95250"/>
            </a:xfrm>
            <a:prstGeom prst="roundRect">
              <a:avLst/>
            </a:pr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A30D81C0-11B3-1243-BE40-FA145833F23C}"/>
              </a:ext>
            </a:extLst>
          </p:cNvPr>
          <p:cNvGrpSpPr/>
          <p:nvPr/>
        </p:nvGrpSpPr>
        <p:grpSpPr>
          <a:xfrm>
            <a:off x="548327" y="3616782"/>
            <a:ext cx="2382395" cy="874651"/>
            <a:chOff x="13700001" y="5187885"/>
            <a:chExt cx="2901660" cy="1311977"/>
          </a:xfrm>
        </p:grpSpPr>
        <p:sp>
          <p:nvSpPr>
            <p:cNvPr id="34" name="TextBox 19">
              <a:extLst>
                <a:ext uri="{FF2B5EF4-FFF2-40B4-BE49-F238E27FC236}">
                  <a16:creationId xmlns:a16="http://schemas.microsoft.com/office/drawing/2014/main" id="{173AA3F4-4621-63B5-C92C-52198F3B6C7C}"/>
                </a:ext>
              </a:extLst>
            </p:cNvPr>
            <p:cNvSpPr txBox="1"/>
            <p:nvPr/>
          </p:nvSpPr>
          <p:spPr>
            <a:xfrm>
              <a:off x="13700001" y="5187885"/>
              <a:ext cx="2901660" cy="1001910"/>
            </a:xfrm>
            <a:prstGeom prst="rect">
              <a:avLst/>
            </a:prstGeom>
          </p:spPr>
          <p:txBody>
            <a:bodyPr wrap="square" lIns="0" tIns="0" rIns="0" bIns="0" rtlCol="0" anchor="t">
              <a:spAutoFit/>
            </a:bodyPr>
            <a:lstStyle/>
            <a:p>
              <a:pPr marL="0" marR="0" lvl="0" indent="0" algn="ctr" defTabSz="914400" rtl="0" eaLnBrk="1" fontAlgn="auto" latinLnBrk="0" hangingPunct="1">
                <a:lnSpc>
                  <a:spcPts val="6074"/>
                </a:lnSpc>
                <a:spcBef>
                  <a:spcPts val="0"/>
                </a:spcBef>
                <a:spcAft>
                  <a:spcPts val="0"/>
                </a:spcAft>
                <a:buClrTx/>
                <a:buSzTx/>
                <a:buFontTx/>
                <a:buNone/>
                <a:tabLst/>
                <a:defRPr/>
              </a:pPr>
              <a:r>
                <a:rPr kumimoji="0" lang="en-US" sz="24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Bentoga Thin" pitchFamily="50" charset="0"/>
                </a:rPr>
                <a:t>Inclusion Strategy</a:t>
              </a:r>
            </a:p>
          </p:txBody>
        </p:sp>
        <p:sp>
          <p:nvSpPr>
            <p:cNvPr id="35" name="Rectangle: Rounded Corners 34">
              <a:extLst>
                <a:ext uri="{FF2B5EF4-FFF2-40B4-BE49-F238E27FC236}">
                  <a16:creationId xmlns:a16="http://schemas.microsoft.com/office/drawing/2014/main" id="{AE7E601F-BEAB-1B14-878D-EDBC59A557D5}"/>
                </a:ext>
              </a:extLst>
            </p:cNvPr>
            <p:cNvSpPr/>
            <p:nvPr/>
          </p:nvSpPr>
          <p:spPr>
            <a:xfrm>
              <a:off x="14169243" y="6404612"/>
              <a:ext cx="1963176" cy="9525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TextBox 8">
            <a:extLst>
              <a:ext uri="{FF2B5EF4-FFF2-40B4-BE49-F238E27FC236}">
                <a16:creationId xmlns:a16="http://schemas.microsoft.com/office/drawing/2014/main" id="{A1983B6C-6741-5A45-750A-8B22164B15AF}"/>
              </a:ext>
            </a:extLst>
          </p:cNvPr>
          <p:cNvSpPr txBox="1"/>
          <p:nvPr/>
        </p:nvSpPr>
        <p:spPr>
          <a:xfrm>
            <a:off x="633640" y="4742690"/>
            <a:ext cx="2217131" cy="1461939"/>
          </a:xfrm>
          <a:prstGeom prst="rect">
            <a:avLst/>
          </a:prstGeom>
        </p:spPr>
        <p:txBody>
          <a:bodyPr wrap="square"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MS PGothic" pitchFamily="34" charset="-128"/>
                <a:cs typeface="+mn-cs"/>
              </a:rPr>
              <a:t>Our vision and commitments, for equity and excellence in education for all children and young people.</a:t>
            </a:r>
          </a:p>
        </p:txBody>
      </p:sp>
      <p:sp>
        <p:nvSpPr>
          <p:cNvPr id="39" name="TextBox 9">
            <a:extLst>
              <a:ext uri="{FF2B5EF4-FFF2-40B4-BE49-F238E27FC236}">
                <a16:creationId xmlns:a16="http://schemas.microsoft.com/office/drawing/2014/main" id="{A570DC84-B7D2-4BCD-CFB8-69123FEBB7BE}"/>
              </a:ext>
            </a:extLst>
          </p:cNvPr>
          <p:cNvSpPr txBox="1"/>
          <p:nvPr/>
        </p:nvSpPr>
        <p:spPr>
          <a:xfrm>
            <a:off x="3613139" y="4742690"/>
            <a:ext cx="2152862" cy="1705595"/>
          </a:xfrm>
          <a:prstGeom prst="rect">
            <a:avLst/>
          </a:prstGeom>
        </p:spPr>
        <p:txBody>
          <a:bodyPr wrap="square"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MS PGothic" pitchFamily="34" charset="-128"/>
                <a:cs typeface="+mn-cs"/>
              </a:rPr>
              <a:t>Enabling early intervention and inclusion in mainstream schools through the principle of Lives without Labels.</a:t>
            </a:r>
          </a:p>
        </p:txBody>
      </p:sp>
      <p:sp>
        <p:nvSpPr>
          <p:cNvPr id="40" name="TextBox 9">
            <a:extLst>
              <a:ext uri="{FF2B5EF4-FFF2-40B4-BE49-F238E27FC236}">
                <a16:creationId xmlns:a16="http://schemas.microsoft.com/office/drawing/2014/main" id="{CE0492E4-23C7-494B-2D11-980D69C117C9}"/>
              </a:ext>
            </a:extLst>
          </p:cNvPr>
          <p:cNvSpPr txBox="1"/>
          <p:nvPr/>
        </p:nvSpPr>
        <p:spPr>
          <a:xfrm>
            <a:off x="6476023" y="4742690"/>
            <a:ext cx="2042072" cy="1218282"/>
          </a:xfrm>
          <a:prstGeom prst="rect">
            <a:avLst/>
          </a:prstGeom>
        </p:spPr>
        <p:txBody>
          <a:bodyPr wrap="square"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MS PGothic" pitchFamily="34" charset="-128"/>
                <a:cs typeface="+mn-cs"/>
              </a:rPr>
              <a:t>Supporting schools to review and reflect on their culture, provision and practices.</a:t>
            </a:r>
          </a:p>
        </p:txBody>
      </p:sp>
      <p:sp>
        <p:nvSpPr>
          <p:cNvPr id="44" name="TextBox 9">
            <a:extLst>
              <a:ext uri="{FF2B5EF4-FFF2-40B4-BE49-F238E27FC236}">
                <a16:creationId xmlns:a16="http://schemas.microsoft.com/office/drawing/2014/main" id="{91CF0D20-EEC9-ED85-5C68-16787B62ECC0}"/>
              </a:ext>
            </a:extLst>
          </p:cNvPr>
          <p:cNvSpPr txBox="1"/>
          <p:nvPr/>
        </p:nvSpPr>
        <p:spPr>
          <a:xfrm>
            <a:off x="9381483" y="4742689"/>
            <a:ext cx="2152863" cy="1461939"/>
          </a:xfrm>
          <a:prstGeom prst="rect">
            <a:avLst/>
          </a:prstGeom>
        </p:spPr>
        <p:txBody>
          <a:bodyPr wrap="square" lIns="0" tIns="0" rIns="0" bIns="0" rtlCol="0" anchor="t">
            <a:spAutoFit/>
          </a:bodyPr>
          <a:lstStyle/>
          <a:p>
            <a:pPr marL="0" marR="0" lvl="0" indent="0" algn="ctr" defTabSz="914400" rtl="0" eaLnBrk="1" fontAlgn="auto" latinLnBrk="0" hangingPunct="1">
              <a:lnSpc>
                <a:spcPts val="1919"/>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MS PGothic" pitchFamily="34" charset="-128"/>
                <a:cs typeface="+mn-cs"/>
              </a:rPr>
              <a:t>Research visits, gathering and sharing intelligence and best practice, as well as professional learning programmes.</a:t>
            </a:r>
          </a:p>
        </p:txBody>
      </p:sp>
      <p:grpSp>
        <p:nvGrpSpPr>
          <p:cNvPr id="3" name="Group 2">
            <a:extLst>
              <a:ext uri="{FF2B5EF4-FFF2-40B4-BE49-F238E27FC236}">
                <a16:creationId xmlns:a16="http://schemas.microsoft.com/office/drawing/2014/main" id="{FA0152D9-A9A1-F20C-C4FC-8E8756A418DE}"/>
              </a:ext>
            </a:extLst>
          </p:cNvPr>
          <p:cNvGrpSpPr/>
          <p:nvPr/>
        </p:nvGrpSpPr>
        <p:grpSpPr>
          <a:xfrm>
            <a:off x="896180" y="2102878"/>
            <a:ext cx="1560685" cy="1567681"/>
            <a:chOff x="896180" y="2331478"/>
            <a:chExt cx="1560685" cy="1567681"/>
          </a:xfrm>
        </p:grpSpPr>
        <p:sp>
          <p:nvSpPr>
            <p:cNvPr id="36" name="Freeform 10">
              <a:extLst>
                <a:ext uri="{FF2B5EF4-FFF2-40B4-BE49-F238E27FC236}">
                  <a16:creationId xmlns:a16="http://schemas.microsoft.com/office/drawing/2014/main" id="{0C2FB5CF-E9B4-A111-DF29-7D5AB37049F4}"/>
                </a:ext>
              </a:extLst>
            </p:cNvPr>
            <p:cNvSpPr/>
            <p:nvPr/>
          </p:nvSpPr>
          <p:spPr>
            <a:xfrm>
              <a:off x="896180" y="2331478"/>
              <a:ext cx="1560685" cy="156768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1A86E"/>
            </a:solidFill>
            <a:ln>
              <a:noFill/>
            </a:ln>
            <a:effectLst/>
            <a:scene3d>
              <a:camera prst="orthographicFront"/>
              <a:lightRig rig="threePt" dir="t">
                <a:rot lat="0" lon="0" rev="19200000"/>
              </a:lightRig>
            </a:scene3d>
            <a:sp3d prstMaterial="plastic"/>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6" name="Freeform 14">
              <a:extLst>
                <a:ext uri="{FF2B5EF4-FFF2-40B4-BE49-F238E27FC236}">
                  <a16:creationId xmlns:a16="http://schemas.microsoft.com/office/drawing/2014/main" id="{034A11C1-886A-AB44-E137-26350126261C}"/>
                </a:ext>
              </a:extLst>
            </p:cNvPr>
            <p:cNvSpPr>
              <a:spLocks noEditPoints="1"/>
            </p:cNvSpPr>
            <p:nvPr/>
          </p:nvSpPr>
          <p:spPr bwMode="auto">
            <a:xfrm>
              <a:off x="1248580" y="2646445"/>
              <a:ext cx="996950" cy="876300"/>
            </a:xfrm>
            <a:custGeom>
              <a:avLst/>
              <a:gdLst>
                <a:gd name="T0" fmla="*/ 442 w 1037"/>
                <a:gd name="T1" fmla="*/ 298 h 914"/>
                <a:gd name="T2" fmla="*/ 268 w 1037"/>
                <a:gd name="T3" fmla="*/ 472 h 914"/>
                <a:gd name="T4" fmla="*/ 442 w 1037"/>
                <a:gd name="T5" fmla="*/ 645 h 914"/>
                <a:gd name="T6" fmla="*/ 615 w 1037"/>
                <a:gd name="T7" fmla="*/ 472 h 914"/>
                <a:gd name="T8" fmla="*/ 597 w 1037"/>
                <a:gd name="T9" fmla="*/ 395 h 914"/>
                <a:gd name="T10" fmla="*/ 655 w 1037"/>
                <a:gd name="T11" fmla="*/ 353 h 914"/>
                <a:gd name="T12" fmla="*/ 686 w 1037"/>
                <a:gd name="T13" fmla="*/ 472 h 914"/>
                <a:gd name="T14" fmla="*/ 442 w 1037"/>
                <a:gd name="T15" fmla="*/ 716 h 914"/>
                <a:gd name="T16" fmla="*/ 198 w 1037"/>
                <a:gd name="T17" fmla="*/ 472 h 914"/>
                <a:gd name="T18" fmla="*/ 442 w 1037"/>
                <a:gd name="T19" fmla="*/ 228 h 914"/>
                <a:gd name="T20" fmla="*/ 619 w 1037"/>
                <a:gd name="T21" fmla="*/ 304 h 914"/>
                <a:gd name="T22" fmla="*/ 562 w 1037"/>
                <a:gd name="T23" fmla="*/ 346 h 914"/>
                <a:gd name="T24" fmla="*/ 442 w 1037"/>
                <a:gd name="T25" fmla="*/ 298 h 914"/>
                <a:gd name="T26" fmla="*/ 418 w 1037"/>
                <a:gd name="T27" fmla="*/ 489 h 914"/>
                <a:gd name="T28" fmla="*/ 460 w 1037"/>
                <a:gd name="T29" fmla="*/ 496 h 914"/>
                <a:gd name="T30" fmla="*/ 548 w 1037"/>
                <a:gd name="T31" fmla="*/ 431 h 914"/>
                <a:gd name="T32" fmla="*/ 555 w 1037"/>
                <a:gd name="T33" fmla="*/ 472 h 914"/>
                <a:gd name="T34" fmla="*/ 442 w 1037"/>
                <a:gd name="T35" fmla="*/ 585 h 914"/>
                <a:gd name="T36" fmla="*/ 329 w 1037"/>
                <a:gd name="T37" fmla="*/ 472 h 914"/>
                <a:gd name="T38" fmla="*/ 442 w 1037"/>
                <a:gd name="T39" fmla="*/ 358 h 914"/>
                <a:gd name="T40" fmla="*/ 512 w 1037"/>
                <a:gd name="T41" fmla="*/ 383 h 914"/>
                <a:gd name="T42" fmla="*/ 424 w 1037"/>
                <a:gd name="T43" fmla="*/ 447 h 914"/>
                <a:gd name="T44" fmla="*/ 418 w 1037"/>
                <a:gd name="T45" fmla="*/ 489 h 914"/>
                <a:gd name="T46" fmla="*/ 824 w 1037"/>
                <a:gd name="T47" fmla="*/ 472 h 914"/>
                <a:gd name="T48" fmla="*/ 442 w 1037"/>
                <a:gd name="T49" fmla="*/ 854 h 914"/>
                <a:gd name="T50" fmla="*/ 60 w 1037"/>
                <a:gd name="T51" fmla="*/ 472 h 914"/>
                <a:gd name="T52" fmla="*/ 442 w 1037"/>
                <a:gd name="T53" fmla="*/ 90 h 914"/>
                <a:gd name="T54" fmla="*/ 731 w 1037"/>
                <a:gd name="T55" fmla="*/ 222 h 914"/>
                <a:gd name="T56" fmla="*/ 668 w 1037"/>
                <a:gd name="T57" fmla="*/ 268 h 914"/>
                <a:gd name="T58" fmla="*/ 442 w 1037"/>
                <a:gd name="T59" fmla="*/ 168 h 914"/>
                <a:gd name="T60" fmla="*/ 138 w 1037"/>
                <a:gd name="T61" fmla="*/ 472 h 914"/>
                <a:gd name="T62" fmla="*/ 442 w 1037"/>
                <a:gd name="T63" fmla="*/ 776 h 914"/>
                <a:gd name="T64" fmla="*/ 746 w 1037"/>
                <a:gd name="T65" fmla="*/ 472 h 914"/>
                <a:gd name="T66" fmla="*/ 704 w 1037"/>
                <a:gd name="T67" fmla="*/ 317 h 914"/>
                <a:gd name="T68" fmla="*/ 767 w 1037"/>
                <a:gd name="T69" fmla="*/ 271 h 914"/>
                <a:gd name="T70" fmla="*/ 824 w 1037"/>
                <a:gd name="T71" fmla="*/ 472 h 914"/>
                <a:gd name="T72" fmla="*/ 1018 w 1037"/>
                <a:gd name="T73" fmla="*/ 116 h 914"/>
                <a:gd name="T74" fmla="*/ 945 w 1037"/>
                <a:gd name="T75" fmla="*/ 100 h 914"/>
                <a:gd name="T76" fmla="*/ 946 w 1037"/>
                <a:gd name="T77" fmla="*/ 26 h 914"/>
                <a:gd name="T78" fmla="*/ 941 w 1037"/>
                <a:gd name="T79" fmla="*/ 11 h 914"/>
                <a:gd name="T80" fmla="*/ 911 w 1037"/>
                <a:gd name="T81" fmla="*/ 8 h 914"/>
                <a:gd name="T82" fmla="*/ 819 w 1037"/>
                <a:gd name="T83" fmla="*/ 80 h 914"/>
                <a:gd name="T84" fmla="*/ 811 w 1037"/>
                <a:gd name="T85" fmla="*/ 97 h 914"/>
                <a:gd name="T86" fmla="*/ 810 w 1037"/>
                <a:gd name="T87" fmla="*/ 165 h 914"/>
                <a:gd name="T88" fmla="*/ 780 w 1037"/>
                <a:gd name="T89" fmla="*/ 187 h 914"/>
                <a:gd name="T90" fmla="*/ 442 w 1037"/>
                <a:gd name="T91" fmla="*/ 30 h 914"/>
                <a:gd name="T92" fmla="*/ 0 w 1037"/>
                <a:gd name="T93" fmla="*/ 472 h 914"/>
                <a:gd name="T94" fmla="*/ 442 w 1037"/>
                <a:gd name="T95" fmla="*/ 914 h 914"/>
                <a:gd name="T96" fmla="*/ 884 w 1037"/>
                <a:gd name="T97" fmla="*/ 472 h 914"/>
                <a:gd name="T98" fmla="*/ 815 w 1037"/>
                <a:gd name="T99" fmla="*/ 235 h 914"/>
                <a:gd name="T100" fmla="*/ 843 w 1037"/>
                <a:gd name="T101" fmla="*/ 215 h 914"/>
                <a:gd name="T102" fmla="*/ 916 w 1037"/>
                <a:gd name="T103" fmla="*/ 231 h 914"/>
                <a:gd name="T104" fmla="*/ 935 w 1037"/>
                <a:gd name="T105" fmla="*/ 227 h 914"/>
                <a:gd name="T106" fmla="*/ 1027 w 1037"/>
                <a:gd name="T107" fmla="*/ 154 h 914"/>
                <a:gd name="T108" fmla="*/ 1034 w 1037"/>
                <a:gd name="T109" fmla="*/ 142 h 914"/>
                <a:gd name="T110" fmla="*/ 1018 w 1037"/>
                <a:gd name="T111" fmla="*/ 11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7" h="914">
                  <a:moveTo>
                    <a:pt x="442" y="298"/>
                  </a:moveTo>
                  <a:cubicBezTo>
                    <a:pt x="346" y="298"/>
                    <a:pt x="268" y="376"/>
                    <a:pt x="268" y="472"/>
                  </a:cubicBezTo>
                  <a:cubicBezTo>
                    <a:pt x="268" y="567"/>
                    <a:pt x="346" y="645"/>
                    <a:pt x="442" y="645"/>
                  </a:cubicBezTo>
                  <a:cubicBezTo>
                    <a:pt x="538" y="645"/>
                    <a:pt x="615" y="567"/>
                    <a:pt x="615" y="472"/>
                  </a:cubicBezTo>
                  <a:cubicBezTo>
                    <a:pt x="615" y="444"/>
                    <a:pt x="609" y="418"/>
                    <a:pt x="597" y="395"/>
                  </a:cubicBezTo>
                  <a:lnTo>
                    <a:pt x="655" y="353"/>
                  </a:lnTo>
                  <a:cubicBezTo>
                    <a:pt x="675" y="388"/>
                    <a:pt x="686" y="428"/>
                    <a:pt x="686" y="472"/>
                  </a:cubicBezTo>
                  <a:cubicBezTo>
                    <a:pt x="686" y="606"/>
                    <a:pt x="577" y="716"/>
                    <a:pt x="442" y="716"/>
                  </a:cubicBezTo>
                  <a:cubicBezTo>
                    <a:pt x="307" y="716"/>
                    <a:pt x="198" y="606"/>
                    <a:pt x="198" y="472"/>
                  </a:cubicBezTo>
                  <a:cubicBezTo>
                    <a:pt x="198" y="337"/>
                    <a:pt x="307" y="228"/>
                    <a:pt x="442" y="228"/>
                  </a:cubicBezTo>
                  <a:cubicBezTo>
                    <a:pt x="509" y="228"/>
                    <a:pt x="573" y="255"/>
                    <a:pt x="619" y="304"/>
                  </a:cubicBezTo>
                  <a:lnTo>
                    <a:pt x="562" y="346"/>
                  </a:lnTo>
                  <a:cubicBezTo>
                    <a:pt x="531" y="317"/>
                    <a:pt x="488" y="298"/>
                    <a:pt x="442" y="298"/>
                  </a:cubicBezTo>
                  <a:close/>
                  <a:moveTo>
                    <a:pt x="418" y="489"/>
                  </a:moveTo>
                  <a:cubicBezTo>
                    <a:pt x="427" y="503"/>
                    <a:pt x="446" y="506"/>
                    <a:pt x="460" y="496"/>
                  </a:cubicBezTo>
                  <a:lnTo>
                    <a:pt x="548" y="431"/>
                  </a:lnTo>
                  <a:cubicBezTo>
                    <a:pt x="552" y="444"/>
                    <a:pt x="555" y="457"/>
                    <a:pt x="555" y="472"/>
                  </a:cubicBezTo>
                  <a:cubicBezTo>
                    <a:pt x="555" y="534"/>
                    <a:pt x="504" y="585"/>
                    <a:pt x="442" y="585"/>
                  </a:cubicBezTo>
                  <a:cubicBezTo>
                    <a:pt x="379" y="585"/>
                    <a:pt x="329" y="534"/>
                    <a:pt x="329" y="472"/>
                  </a:cubicBezTo>
                  <a:cubicBezTo>
                    <a:pt x="329" y="409"/>
                    <a:pt x="379" y="358"/>
                    <a:pt x="442" y="358"/>
                  </a:cubicBezTo>
                  <a:cubicBezTo>
                    <a:pt x="468" y="358"/>
                    <a:pt x="493" y="368"/>
                    <a:pt x="512" y="383"/>
                  </a:cubicBezTo>
                  <a:lnTo>
                    <a:pt x="424" y="447"/>
                  </a:lnTo>
                  <a:cubicBezTo>
                    <a:pt x="411" y="457"/>
                    <a:pt x="408" y="476"/>
                    <a:pt x="418" y="489"/>
                  </a:cubicBezTo>
                  <a:close/>
                  <a:moveTo>
                    <a:pt x="824" y="472"/>
                  </a:moveTo>
                  <a:cubicBezTo>
                    <a:pt x="824" y="683"/>
                    <a:pt x="653" y="854"/>
                    <a:pt x="442" y="854"/>
                  </a:cubicBezTo>
                  <a:cubicBezTo>
                    <a:pt x="231" y="854"/>
                    <a:pt x="60" y="683"/>
                    <a:pt x="60" y="472"/>
                  </a:cubicBezTo>
                  <a:cubicBezTo>
                    <a:pt x="60" y="261"/>
                    <a:pt x="231" y="90"/>
                    <a:pt x="442" y="90"/>
                  </a:cubicBezTo>
                  <a:cubicBezTo>
                    <a:pt x="553" y="90"/>
                    <a:pt x="658" y="138"/>
                    <a:pt x="731" y="222"/>
                  </a:cubicBezTo>
                  <a:lnTo>
                    <a:pt x="668" y="268"/>
                  </a:lnTo>
                  <a:cubicBezTo>
                    <a:pt x="610" y="204"/>
                    <a:pt x="529" y="168"/>
                    <a:pt x="442" y="168"/>
                  </a:cubicBezTo>
                  <a:cubicBezTo>
                    <a:pt x="274" y="168"/>
                    <a:pt x="138" y="304"/>
                    <a:pt x="138" y="472"/>
                  </a:cubicBezTo>
                  <a:cubicBezTo>
                    <a:pt x="138" y="640"/>
                    <a:pt x="274" y="776"/>
                    <a:pt x="442" y="776"/>
                  </a:cubicBezTo>
                  <a:cubicBezTo>
                    <a:pt x="610" y="776"/>
                    <a:pt x="746" y="640"/>
                    <a:pt x="746" y="472"/>
                  </a:cubicBezTo>
                  <a:cubicBezTo>
                    <a:pt x="746" y="415"/>
                    <a:pt x="731" y="362"/>
                    <a:pt x="704" y="317"/>
                  </a:cubicBezTo>
                  <a:lnTo>
                    <a:pt x="767" y="271"/>
                  </a:lnTo>
                  <a:cubicBezTo>
                    <a:pt x="803" y="329"/>
                    <a:pt x="824" y="398"/>
                    <a:pt x="824" y="472"/>
                  </a:cubicBezTo>
                  <a:close/>
                  <a:moveTo>
                    <a:pt x="1018" y="116"/>
                  </a:moveTo>
                  <a:lnTo>
                    <a:pt x="945" y="100"/>
                  </a:lnTo>
                  <a:lnTo>
                    <a:pt x="946" y="26"/>
                  </a:lnTo>
                  <a:cubicBezTo>
                    <a:pt x="946" y="20"/>
                    <a:pt x="945" y="15"/>
                    <a:pt x="941" y="11"/>
                  </a:cubicBezTo>
                  <a:cubicBezTo>
                    <a:pt x="934" y="2"/>
                    <a:pt x="920" y="0"/>
                    <a:pt x="911" y="8"/>
                  </a:cubicBezTo>
                  <a:lnTo>
                    <a:pt x="819" y="80"/>
                  </a:lnTo>
                  <a:cubicBezTo>
                    <a:pt x="814" y="84"/>
                    <a:pt x="811" y="90"/>
                    <a:pt x="811" y="97"/>
                  </a:cubicBezTo>
                  <a:lnTo>
                    <a:pt x="810" y="165"/>
                  </a:lnTo>
                  <a:lnTo>
                    <a:pt x="780" y="187"/>
                  </a:lnTo>
                  <a:cubicBezTo>
                    <a:pt x="696" y="87"/>
                    <a:pt x="573" y="30"/>
                    <a:pt x="442" y="30"/>
                  </a:cubicBezTo>
                  <a:cubicBezTo>
                    <a:pt x="198" y="30"/>
                    <a:pt x="0" y="228"/>
                    <a:pt x="0" y="472"/>
                  </a:cubicBezTo>
                  <a:cubicBezTo>
                    <a:pt x="0" y="716"/>
                    <a:pt x="198" y="914"/>
                    <a:pt x="442" y="914"/>
                  </a:cubicBezTo>
                  <a:cubicBezTo>
                    <a:pt x="686" y="914"/>
                    <a:pt x="884" y="716"/>
                    <a:pt x="884" y="472"/>
                  </a:cubicBezTo>
                  <a:cubicBezTo>
                    <a:pt x="884" y="385"/>
                    <a:pt x="859" y="303"/>
                    <a:pt x="815" y="235"/>
                  </a:cubicBezTo>
                  <a:lnTo>
                    <a:pt x="843" y="215"/>
                  </a:lnTo>
                  <a:lnTo>
                    <a:pt x="916" y="231"/>
                  </a:lnTo>
                  <a:cubicBezTo>
                    <a:pt x="922" y="232"/>
                    <a:pt x="929" y="231"/>
                    <a:pt x="935" y="227"/>
                  </a:cubicBezTo>
                  <a:lnTo>
                    <a:pt x="1027" y="154"/>
                  </a:lnTo>
                  <a:cubicBezTo>
                    <a:pt x="1031" y="151"/>
                    <a:pt x="1033" y="147"/>
                    <a:pt x="1034" y="142"/>
                  </a:cubicBezTo>
                  <a:cubicBezTo>
                    <a:pt x="1037" y="130"/>
                    <a:pt x="1030" y="119"/>
                    <a:pt x="1018" y="1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grpSp>
      <p:grpSp>
        <p:nvGrpSpPr>
          <p:cNvPr id="2" name="Group 1">
            <a:extLst>
              <a:ext uri="{FF2B5EF4-FFF2-40B4-BE49-F238E27FC236}">
                <a16:creationId xmlns:a16="http://schemas.microsoft.com/office/drawing/2014/main" id="{7ABEB242-6B38-5C23-5704-F205E6FD5516}"/>
              </a:ext>
            </a:extLst>
          </p:cNvPr>
          <p:cNvGrpSpPr/>
          <p:nvPr/>
        </p:nvGrpSpPr>
        <p:grpSpPr>
          <a:xfrm>
            <a:off x="6701346" y="2071952"/>
            <a:ext cx="1560685" cy="1567681"/>
            <a:chOff x="6549226" y="2300552"/>
            <a:chExt cx="1560685" cy="1567681"/>
          </a:xfrm>
        </p:grpSpPr>
        <p:sp>
          <p:nvSpPr>
            <p:cNvPr id="18" name="Freeform 16">
              <a:extLst>
                <a:ext uri="{FF2B5EF4-FFF2-40B4-BE49-F238E27FC236}">
                  <a16:creationId xmlns:a16="http://schemas.microsoft.com/office/drawing/2014/main" id="{66240043-4AB3-E273-C98C-7D91B073D3B6}"/>
                </a:ext>
              </a:extLst>
            </p:cNvPr>
            <p:cNvSpPr/>
            <p:nvPr/>
          </p:nvSpPr>
          <p:spPr>
            <a:xfrm>
              <a:off x="6549226" y="2300552"/>
              <a:ext cx="1560685" cy="156768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1A86E"/>
            </a:solidFill>
            <a:ln>
              <a:noFill/>
            </a:ln>
            <a:effectLst/>
            <a:scene3d>
              <a:camera prst="orthographicFront"/>
              <a:lightRig rig="threePt" dir="t">
                <a:rot lat="0" lon="0" rev="19200000"/>
              </a:lightRig>
            </a:scene3d>
            <a:sp3d prstMaterial="plastic"/>
          </p:spPr>
        </p:sp>
        <p:pic>
          <p:nvPicPr>
            <p:cNvPr id="49" name="Graphic 48" descr="Target Audience">
              <a:extLst>
                <a:ext uri="{FF2B5EF4-FFF2-40B4-BE49-F238E27FC236}">
                  <a16:creationId xmlns:a16="http://schemas.microsoft.com/office/drawing/2014/main" id="{F0FFF0BE-C52D-5D1C-6042-F80AE6B4E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793991" y="2521422"/>
              <a:ext cx="1111592" cy="1111592"/>
            </a:xfrm>
            <a:prstGeom prst="rect">
              <a:avLst/>
            </a:prstGeom>
          </p:spPr>
        </p:pic>
      </p:grpSp>
      <p:pic>
        <p:nvPicPr>
          <p:cNvPr id="4" name="Picture 3" descr="A red logo with text&#10;&#10;Description automatically generated">
            <a:extLst>
              <a:ext uri="{FF2B5EF4-FFF2-40B4-BE49-F238E27FC236}">
                <a16:creationId xmlns:a16="http://schemas.microsoft.com/office/drawing/2014/main" id="{09201133-4F22-EA56-2177-56360110AB3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87125" y="6368106"/>
            <a:ext cx="715433" cy="345697"/>
          </a:xfrm>
          <a:prstGeom prst="rect">
            <a:avLst/>
          </a:prstGeom>
        </p:spPr>
      </p:pic>
    </p:spTree>
    <p:extLst>
      <p:ext uri="{BB962C8B-B14F-4D97-AF65-F5344CB8AC3E}">
        <p14:creationId xmlns:p14="http://schemas.microsoft.com/office/powerpoint/2010/main" val="348617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E7DBCC-A1BB-4848-96E9-BADC069BAFFB}"/>
              </a:ext>
            </a:extLst>
          </p:cNvPr>
          <p:cNvSpPr/>
          <p:nvPr/>
        </p:nvSpPr>
        <p:spPr bwMode="auto">
          <a:xfrm>
            <a:off x="8976323" y="6381328"/>
            <a:ext cx="1253671" cy="4535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8" name="Picture 7" descr="A close up of a map&#10;&#10;Description automatically generated">
            <a:extLst>
              <a:ext uri="{FF2B5EF4-FFF2-40B4-BE49-F238E27FC236}">
                <a16:creationId xmlns:a16="http://schemas.microsoft.com/office/drawing/2014/main" id="{C381D7CF-C2A4-412F-9EA6-CA9B3021F1F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298245" y="1182748"/>
            <a:ext cx="7697054" cy="4361951"/>
          </a:xfrm>
          <a:prstGeom prst="rect">
            <a:avLst/>
          </a:prstGeom>
        </p:spPr>
      </p:pic>
      <p:sp>
        <p:nvSpPr>
          <p:cNvPr id="4" name="Content Placeholder 3">
            <a:extLst>
              <a:ext uri="{FF2B5EF4-FFF2-40B4-BE49-F238E27FC236}">
                <a16:creationId xmlns:a16="http://schemas.microsoft.com/office/drawing/2014/main" id="{2E7385FD-E12F-4083-8F37-849347BBFB78}"/>
              </a:ext>
            </a:extLst>
          </p:cNvPr>
          <p:cNvSpPr>
            <a:spLocks noGrp="1"/>
          </p:cNvSpPr>
          <p:nvPr>
            <p:ph sz="quarter" idx="10"/>
          </p:nvPr>
        </p:nvSpPr>
        <p:spPr>
          <a:xfrm>
            <a:off x="2298248" y="800436"/>
            <a:ext cx="8002987" cy="5724911"/>
          </a:xfrm>
        </p:spPr>
        <p:txBody>
          <a:bodyPr/>
          <a:lstStyle/>
          <a:p>
            <a:pPr lvl="1"/>
            <a:endParaRPr lang="en-GB" sz="1600"/>
          </a:p>
          <a:p>
            <a:endParaRPr lang="en-GB"/>
          </a:p>
          <a:p>
            <a:endParaRPr lang="en-GB"/>
          </a:p>
        </p:txBody>
      </p:sp>
      <p:sp>
        <p:nvSpPr>
          <p:cNvPr id="6" name="Rectangle 5">
            <a:extLst>
              <a:ext uri="{FF2B5EF4-FFF2-40B4-BE49-F238E27FC236}">
                <a16:creationId xmlns:a16="http://schemas.microsoft.com/office/drawing/2014/main" id="{63102A0A-343C-44D5-A778-3C3DD5F25B61}"/>
              </a:ext>
            </a:extLst>
          </p:cNvPr>
          <p:cNvSpPr/>
          <p:nvPr/>
        </p:nvSpPr>
        <p:spPr bwMode="auto">
          <a:xfrm>
            <a:off x="5011" y="0"/>
            <a:ext cx="539552" cy="6858000"/>
          </a:xfrm>
          <a:prstGeom prst="rect">
            <a:avLst/>
          </a:prstGeom>
          <a:solidFill>
            <a:srgbClr val="6A3460"/>
          </a:solidFill>
          <a:ln w="9525" cap="flat" cmpd="sng" algn="ctr">
            <a:solidFill>
              <a:srgbClr val="6825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TextBox 8">
            <a:extLst>
              <a:ext uri="{FF2B5EF4-FFF2-40B4-BE49-F238E27FC236}">
                <a16:creationId xmlns:a16="http://schemas.microsoft.com/office/drawing/2014/main" id="{7DE30EAE-4621-4CF5-92E4-876017D5F3D8}"/>
              </a:ext>
            </a:extLst>
          </p:cNvPr>
          <p:cNvSpPr txBox="1"/>
          <p:nvPr/>
        </p:nvSpPr>
        <p:spPr>
          <a:xfrm>
            <a:off x="936328" y="912132"/>
            <a:ext cx="10911762" cy="4524315"/>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rPr>
              <a:t>9:10am	Welcome:</a:t>
            </a:r>
          </a:p>
          <a:p>
            <a:pPr marL="2286000" lvl="4" indent="-457200" eaLnBrk="0" fontAlgn="base" hangingPunct="0">
              <a:spcBef>
                <a:spcPct val="0"/>
              </a:spcBef>
              <a:spcAft>
                <a:spcPct val="0"/>
              </a:spcAft>
              <a:buFont typeface="Wingdings" panose="05000000000000000000" pitchFamily="2" charset="2"/>
              <a:buChar char="§"/>
              <a:defRPr/>
            </a:pPr>
            <a:r>
              <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rPr>
              <a:t>2022-2023 Essex student outcomes</a:t>
            </a:r>
          </a:p>
          <a:p>
            <a:pPr marL="2286000" lvl="4" indent="-457200" eaLnBrk="0" fontAlgn="base" hangingPunct="0">
              <a:spcBef>
                <a:spcPct val="0"/>
              </a:spcBef>
              <a:spcAft>
                <a:spcPct val="0"/>
              </a:spcAft>
              <a:buFont typeface="Wingdings" panose="05000000000000000000" pitchFamily="2" charset="2"/>
              <a:buChar char="§"/>
              <a:defRPr/>
            </a:pPr>
            <a:r>
              <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rPr>
              <a:t>Essex </a:t>
            </a:r>
            <a:r>
              <a:rPr kumimoji="0" lang="en-GB" sz="2400" b="0" i="0" u="none" strike="noStrike" kern="1200" cap="none" spc="0" normalizeH="0" baseline="0" noProof="0" dirty="0" err="1">
                <a:ln>
                  <a:noFill/>
                </a:ln>
                <a:solidFill>
                  <a:srgbClr val="000000"/>
                </a:solidFill>
                <a:effectLst/>
                <a:uLnTx/>
                <a:uFillTx/>
                <a:latin typeface="Lexend" pitchFamily="2" charset="0"/>
                <a:ea typeface="Calibri" panose="020F0502020204030204" pitchFamily="34" charset="0"/>
                <a:cs typeface="+mn-cs"/>
              </a:rPr>
              <a:t>OfSTED</a:t>
            </a:r>
            <a:r>
              <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rPr>
              <a:t> overview</a:t>
            </a:r>
          </a:p>
          <a:p>
            <a:pPr marL="2286000" lvl="4" indent="-457200" eaLnBrk="0" fontAlgn="base" hangingPunct="0">
              <a:spcBef>
                <a:spcPct val="0"/>
              </a:spcBef>
              <a:spcAft>
                <a:spcPct val="0"/>
              </a:spcAft>
              <a:buFont typeface="Wingdings" panose="05000000000000000000" pitchFamily="2" charset="2"/>
              <a:buChar char="§"/>
              <a:defRPr/>
            </a:pPr>
            <a:r>
              <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rPr>
              <a:t>Updates to </a:t>
            </a:r>
            <a:r>
              <a:rPr kumimoji="0" lang="en-GB" sz="2400" b="0" i="0" u="none" strike="noStrike" kern="1200" cap="none" spc="0" normalizeH="0" baseline="0" noProof="0" dirty="0" err="1">
                <a:ln>
                  <a:noFill/>
                </a:ln>
                <a:solidFill>
                  <a:srgbClr val="000000"/>
                </a:solidFill>
                <a:effectLst/>
                <a:uLnTx/>
                <a:uFillTx/>
                <a:latin typeface="Lexend" pitchFamily="2" charset="0"/>
                <a:ea typeface="Calibri" panose="020F0502020204030204" pitchFamily="34" charset="0"/>
                <a:cs typeface="+mn-cs"/>
              </a:rPr>
              <a:t>OfSTED</a:t>
            </a:r>
            <a:r>
              <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rPr>
              <a:t> Framework September 2023</a:t>
            </a:r>
          </a:p>
          <a:p>
            <a:pPr marL="2286000" lvl="4" indent="-457200" eaLnBrk="0" fontAlgn="base" hangingPunct="0">
              <a:spcBef>
                <a:spcPct val="0"/>
              </a:spcBef>
              <a:spcAft>
                <a:spcPct val="0"/>
              </a:spcAft>
              <a:buFont typeface="Wingdings" panose="05000000000000000000" pitchFamily="2" charset="2"/>
              <a:buChar char="§"/>
              <a:defRPr/>
            </a:pPr>
            <a:r>
              <a:rPr lang="en-GB" sz="2400" dirty="0">
                <a:solidFill>
                  <a:srgbClr val="000000"/>
                </a:solidFill>
                <a:latin typeface="Lexend" pitchFamily="2" charset="0"/>
                <a:ea typeface="Calibri" panose="020F0502020204030204" pitchFamily="34" charset="0"/>
              </a:rPr>
              <a:t>Childcare reforms</a:t>
            </a:r>
            <a:endPar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endParaRPr>
          </a:p>
          <a:p>
            <a:pPr marL="2286000" lvl="4" indent="-457200" eaLnBrk="0" fontAlgn="base" hangingPunct="0">
              <a:spcBef>
                <a:spcPct val="0"/>
              </a:spcBef>
              <a:spcAft>
                <a:spcPct val="0"/>
              </a:spcAft>
              <a:buFont typeface="Wingdings" panose="05000000000000000000" pitchFamily="2" charset="2"/>
              <a:buChar char="§"/>
              <a:defRPr/>
            </a:pPr>
            <a:r>
              <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rPr>
              <a:t>Inclusion Strategy update</a:t>
            </a:r>
          </a:p>
          <a:p>
            <a:pPr lvl="4" eaLnBrk="0" fontAlgn="base" hangingPunct="0">
              <a:spcBef>
                <a:spcPct val="0"/>
              </a:spcBef>
              <a:spcAft>
                <a:spcPct val="0"/>
              </a:spcAft>
              <a:defRPr/>
            </a:pPr>
            <a:endPar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endParaRPr>
          </a:p>
          <a:p>
            <a:pPr marR="0" lvl="0" algn="l" defTabSz="914400" rtl="0" eaLnBrk="0" fontAlgn="base" latinLnBrk="0" hangingPunct="0">
              <a:lnSpc>
                <a:spcPct val="100000"/>
              </a:lnSpc>
              <a:spcBef>
                <a:spcPct val="0"/>
              </a:spcBef>
              <a:spcAft>
                <a:spcPct val="0"/>
              </a:spcAft>
              <a:buClrTx/>
              <a:buSzTx/>
              <a:tabLst/>
              <a:defRPr/>
            </a:pPr>
            <a:r>
              <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rPr>
              <a:t>9:40am	SEND update </a:t>
            </a:r>
          </a:p>
          <a:p>
            <a:pPr marR="0" lvl="0" algn="l" defTabSz="914400" rtl="0" eaLnBrk="0" fontAlgn="base" latinLnBrk="0" hangingPunct="0">
              <a:lnSpc>
                <a:spcPct val="100000"/>
              </a:lnSpc>
              <a:spcBef>
                <a:spcPct val="0"/>
              </a:spcBef>
              <a:spcAft>
                <a:spcPct val="0"/>
              </a:spcAft>
              <a:buClrTx/>
              <a:buSzTx/>
              <a:tabLst/>
              <a:defRPr/>
            </a:pPr>
            <a:endParaRPr kumimoji="0" lang="en-GB" sz="2400" b="0" i="0" u="none" strike="noStrike" kern="1200" cap="none" spc="0" normalizeH="0" baseline="0" noProof="0" dirty="0">
              <a:ln>
                <a:noFill/>
              </a:ln>
              <a:solidFill>
                <a:srgbClr val="000000"/>
              </a:solidFill>
              <a:effectLst/>
              <a:uLnTx/>
              <a:uFillTx/>
              <a:latin typeface="Lexend" pitchFamily="2" charset="0"/>
              <a:ea typeface="Calibri" panose="020F0502020204030204" pitchFamily="34" charset="0"/>
              <a:cs typeface="+mn-cs"/>
            </a:endParaRPr>
          </a:p>
          <a:p>
            <a:pPr marR="0" lvl="0" algn="l" defTabSz="914400" rtl="0" eaLnBrk="0" fontAlgn="base" latinLnBrk="0" hangingPunct="0">
              <a:lnSpc>
                <a:spcPct val="100000"/>
              </a:lnSpc>
              <a:spcBef>
                <a:spcPct val="0"/>
              </a:spcBef>
              <a:spcAft>
                <a:spcPct val="0"/>
              </a:spcAft>
              <a:buClrTx/>
              <a:buSzTx/>
              <a:tabLst/>
              <a:defRPr/>
            </a:pPr>
            <a:r>
              <a:rPr lang="en-GB" sz="2400" dirty="0">
                <a:solidFill>
                  <a:srgbClr val="000000"/>
                </a:solidFill>
                <a:latin typeface="Lexend" pitchFamily="2" charset="0"/>
                <a:ea typeface="Calibri" panose="020F0502020204030204" pitchFamily="34" charset="0"/>
              </a:rPr>
              <a:t>10:05am	Autism Hubs update</a:t>
            </a:r>
          </a:p>
          <a:p>
            <a:pPr marR="0" lvl="0" algn="l" defTabSz="914400" rtl="0" eaLnBrk="0" fontAlgn="base" latinLnBrk="0" hangingPunct="0">
              <a:lnSpc>
                <a:spcPct val="100000"/>
              </a:lnSpc>
              <a:spcBef>
                <a:spcPct val="0"/>
              </a:spcBef>
              <a:spcAft>
                <a:spcPct val="0"/>
              </a:spcAft>
              <a:buClrTx/>
              <a:buSzTx/>
              <a:tabLst/>
              <a:defRPr/>
            </a:pPr>
            <a:endParaRPr kumimoji="0" lang="en-GB" sz="2400" b="0" i="0" u="none" strike="noStrike" kern="1200" cap="none" spc="0" normalizeH="0" baseline="0" noProof="0" dirty="0">
              <a:ln>
                <a:noFill/>
              </a:ln>
              <a:effectLst/>
              <a:uLnTx/>
              <a:uFillTx/>
              <a:latin typeface="Lexend" pitchFamily="2" charset="0"/>
              <a:ea typeface="MS PGothic" pitchFamily="34" charset="-128"/>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lang="en-GB" sz="2400" dirty="0">
                <a:latin typeface="Lexend" pitchFamily="2" charset="0"/>
                <a:ea typeface="MS PGothic" pitchFamily="34" charset="-128"/>
                <a:cs typeface="Arial" panose="020B0604020202020204" pitchFamily="34" charset="0"/>
              </a:rPr>
              <a:t>10:30		Coffee</a:t>
            </a:r>
            <a:endParaRPr kumimoji="0" lang="en-GB" sz="2400" b="0" i="0" u="none" strike="noStrike" kern="1200" cap="none" spc="0" normalizeH="0" baseline="0" noProof="0" dirty="0">
              <a:ln>
                <a:noFill/>
              </a:ln>
              <a:effectLst/>
              <a:uLnTx/>
              <a:uFillTx/>
              <a:latin typeface="Lexend" pitchFamily="2" charset="0"/>
              <a:ea typeface="Calibri" panose="020F0502020204030204" pitchFamily="34" charset="0"/>
              <a:cs typeface="+mn-cs"/>
            </a:endParaRPr>
          </a:p>
        </p:txBody>
      </p:sp>
      <p:sp>
        <p:nvSpPr>
          <p:cNvPr id="12" name="Title 2">
            <a:extLst>
              <a:ext uri="{FF2B5EF4-FFF2-40B4-BE49-F238E27FC236}">
                <a16:creationId xmlns:a16="http://schemas.microsoft.com/office/drawing/2014/main" id="{CBFA9B13-736A-46C5-834C-7AE29A9A8B71}"/>
              </a:ext>
            </a:extLst>
          </p:cNvPr>
          <p:cNvSpPr txBox="1">
            <a:spLocks/>
          </p:cNvSpPr>
          <p:nvPr/>
        </p:nvSpPr>
        <p:spPr>
          <a:xfrm>
            <a:off x="2567608" y="3587786"/>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MS PGothic" pitchFamily="34" charset="-128"/>
              <a:cs typeface="+mj-cs"/>
            </a:endParaRPr>
          </a:p>
        </p:txBody>
      </p:sp>
      <p:sp>
        <p:nvSpPr>
          <p:cNvPr id="14" name="Title 2">
            <a:extLst>
              <a:ext uri="{FF2B5EF4-FFF2-40B4-BE49-F238E27FC236}">
                <a16:creationId xmlns:a16="http://schemas.microsoft.com/office/drawing/2014/main" id="{2A5A9348-76FC-444B-A3D3-0325BADE4C50}"/>
              </a:ext>
            </a:extLst>
          </p:cNvPr>
          <p:cNvSpPr txBox="1">
            <a:spLocks/>
          </p:cNvSpPr>
          <p:nvPr/>
        </p:nvSpPr>
        <p:spPr>
          <a:xfrm>
            <a:off x="1412629" y="5297796"/>
            <a:ext cx="8208144" cy="648072"/>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Arial"/>
                <a:ea typeface="MS PGothic" pitchFamily="34" charset="-128"/>
                <a:cs typeface="+mj-cs"/>
              </a:rPr>
              <a:t>     </a:t>
            </a:r>
            <a:r>
              <a:rPr kumimoji="0" lang="en-GB" sz="2400" b="0" i="0" u="none" strike="noStrike" kern="0" cap="none" spc="0" normalizeH="0" baseline="0" noProof="0">
                <a:ln>
                  <a:noFill/>
                </a:ln>
                <a:solidFill>
                  <a:srgbClr val="000000"/>
                </a:solidFill>
                <a:effectLst/>
                <a:uLnTx/>
                <a:uFillTx/>
                <a:latin typeface="Arial"/>
                <a:ea typeface="Calibri" panose="020F0502020204030204" pitchFamily="34" charset="0"/>
                <a:cs typeface="+mj-cs"/>
              </a:rPr>
              <a:t/>
            </a:r>
            <a:br>
              <a:rPr kumimoji="0" lang="en-GB" sz="2400" b="0" i="0" u="none" strike="noStrike" kern="0" cap="none" spc="0" normalizeH="0" baseline="0" noProof="0">
                <a:ln>
                  <a:noFill/>
                </a:ln>
                <a:solidFill>
                  <a:srgbClr val="000000"/>
                </a:solidFill>
                <a:effectLst/>
                <a:uLnTx/>
                <a:uFillTx/>
                <a:latin typeface="Arial"/>
                <a:ea typeface="Calibri" panose="020F0502020204030204" pitchFamily="34" charset="0"/>
                <a:cs typeface="+mj-cs"/>
              </a:rPr>
            </a:br>
            <a:endParaRPr kumimoji="0" lang="en-GB" sz="2400" b="0" i="0" u="none" strike="noStrike" kern="0" cap="none" spc="0" normalizeH="0" baseline="0" noProof="0">
              <a:ln>
                <a:noFill/>
              </a:ln>
              <a:solidFill>
                <a:srgbClr val="000000"/>
              </a:solidFill>
              <a:effectLst/>
              <a:uLnTx/>
              <a:uFillTx/>
              <a:latin typeface="Arial"/>
              <a:ea typeface="MS PGothic" pitchFamily="34" charset="-128"/>
              <a:cs typeface="+mj-cs"/>
            </a:endParaRPr>
          </a:p>
        </p:txBody>
      </p:sp>
      <p:sp>
        <p:nvSpPr>
          <p:cNvPr id="5" name="Rectangle 4">
            <a:extLst>
              <a:ext uri="{FF2B5EF4-FFF2-40B4-BE49-F238E27FC236}">
                <a16:creationId xmlns:a16="http://schemas.microsoft.com/office/drawing/2014/main" id="{3AAE70FD-5432-6E69-8B43-1E921907C63B}"/>
              </a:ext>
            </a:extLst>
          </p:cNvPr>
          <p:cNvSpPr/>
          <p:nvPr/>
        </p:nvSpPr>
        <p:spPr bwMode="auto">
          <a:xfrm>
            <a:off x="10202177" y="6525347"/>
            <a:ext cx="1078399" cy="2810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pic>
        <p:nvPicPr>
          <p:cNvPr id="7" name="Picture 6">
            <a:extLst>
              <a:ext uri="{FF2B5EF4-FFF2-40B4-BE49-F238E27FC236}">
                <a16:creationId xmlns:a16="http://schemas.microsoft.com/office/drawing/2014/main" id="{1BAA4660-4863-45D2-BC4C-4193D1346F91}"/>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extLst>
      <p:ext uri="{BB962C8B-B14F-4D97-AF65-F5344CB8AC3E}">
        <p14:creationId xmlns:p14="http://schemas.microsoft.com/office/powerpoint/2010/main" val="150442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F54047B1-0DD1-4047-98C4-8A635E243046}"/>
              </a:ext>
            </a:extLst>
          </p:cNvPr>
          <p:cNvSpPr>
            <a:spLocks/>
          </p:cNvSpPr>
          <p:nvPr/>
        </p:nvSpPr>
        <p:spPr bwMode="auto">
          <a:xfrm>
            <a:off x="5880322" y="3759468"/>
            <a:ext cx="1567392" cy="2223559"/>
          </a:xfrm>
          <a:custGeom>
            <a:avLst/>
            <a:gdLst>
              <a:gd name="T0" fmla="*/ 0 w 4510"/>
              <a:gd name="T1" fmla="*/ 6434 h 6434"/>
              <a:gd name="T2" fmla="*/ 4510 w 4510"/>
              <a:gd name="T3" fmla="*/ 1763 h 6434"/>
              <a:gd name="T4" fmla="*/ 4510 w 4510"/>
              <a:gd name="T5" fmla="*/ 0 h 6434"/>
              <a:gd name="T6" fmla="*/ 0 w 4510"/>
              <a:gd name="T7" fmla="*/ 0 h 6434"/>
              <a:gd name="T8" fmla="*/ 0 w 4510"/>
              <a:gd name="T9" fmla="*/ 6434 h 6434"/>
            </a:gdLst>
            <a:ahLst/>
            <a:cxnLst>
              <a:cxn ang="0">
                <a:pos x="T0" y="T1"/>
              </a:cxn>
              <a:cxn ang="0">
                <a:pos x="T2" y="T3"/>
              </a:cxn>
              <a:cxn ang="0">
                <a:pos x="T4" y="T5"/>
              </a:cxn>
              <a:cxn ang="0">
                <a:pos x="T6" y="T7"/>
              </a:cxn>
              <a:cxn ang="0">
                <a:pos x="T8" y="T9"/>
              </a:cxn>
            </a:cxnLst>
            <a:rect l="0" t="0" r="r" b="b"/>
            <a:pathLst>
              <a:path w="4510" h="6434">
                <a:moveTo>
                  <a:pt x="0" y="6434"/>
                </a:moveTo>
                <a:cubicBezTo>
                  <a:pt x="1002" y="5937"/>
                  <a:pt x="4510" y="4034"/>
                  <a:pt x="4510" y="1763"/>
                </a:cubicBezTo>
                <a:lnTo>
                  <a:pt x="4510" y="0"/>
                </a:lnTo>
                <a:lnTo>
                  <a:pt x="0" y="0"/>
                </a:lnTo>
                <a:lnTo>
                  <a:pt x="0" y="6434"/>
                </a:lnTo>
                <a:close/>
              </a:path>
            </a:pathLst>
          </a:custGeom>
          <a:solidFill>
            <a:srgbClr val="273968"/>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a:extLst>
              <a:ext uri="{FF2B5EF4-FFF2-40B4-BE49-F238E27FC236}">
                <a16:creationId xmlns:a16="http://schemas.microsoft.com/office/drawing/2014/main" id="{F6EAF0ED-90C7-4D30-9E05-2547085DB0F2}"/>
              </a:ext>
            </a:extLst>
          </p:cNvPr>
          <p:cNvSpPr>
            <a:spLocks/>
          </p:cNvSpPr>
          <p:nvPr/>
        </p:nvSpPr>
        <p:spPr bwMode="auto">
          <a:xfrm>
            <a:off x="4201402" y="3759468"/>
            <a:ext cx="1567392" cy="2223559"/>
          </a:xfrm>
          <a:custGeom>
            <a:avLst/>
            <a:gdLst>
              <a:gd name="T0" fmla="*/ 0 w 4510"/>
              <a:gd name="T1" fmla="*/ 0 h 6434"/>
              <a:gd name="T2" fmla="*/ 0 w 4510"/>
              <a:gd name="T3" fmla="*/ 1763 h 6434"/>
              <a:gd name="T4" fmla="*/ 4510 w 4510"/>
              <a:gd name="T5" fmla="*/ 6434 h 6434"/>
              <a:gd name="T6" fmla="*/ 4510 w 4510"/>
              <a:gd name="T7" fmla="*/ 0 h 6434"/>
              <a:gd name="T8" fmla="*/ 0 w 4510"/>
              <a:gd name="T9" fmla="*/ 0 h 6434"/>
            </a:gdLst>
            <a:ahLst/>
            <a:cxnLst>
              <a:cxn ang="0">
                <a:pos x="T0" y="T1"/>
              </a:cxn>
              <a:cxn ang="0">
                <a:pos x="T2" y="T3"/>
              </a:cxn>
              <a:cxn ang="0">
                <a:pos x="T4" y="T5"/>
              </a:cxn>
              <a:cxn ang="0">
                <a:pos x="T6" y="T7"/>
              </a:cxn>
              <a:cxn ang="0">
                <a:pos x="T8" y="T9"/>
              </a:cxn>
            </a:cxnLst>
            <a:rect l="0" t="0" r="r" b="b"/>
            <a:pathLst>
              <a:path w="4510" h="6434">
                <a:moveTo>
                  <a:pt x="0" y="0"/>
                </a:moveTo>
                <a:lnTo>
                  <a:pt x="0" y="1763"/>
                </a:lnTo>
                <a:cubicBezTo>
                  <a:pt x="0" y="4034"/>
                  <a:pt x="3508" y="5937"/>
                  <a:pt x="4510" y="6434"/>
                </a:cubicBezTo>
                <a:lnTo>
                  <a:pt x="4510" y="0"/>
                </a:lnTo>
                <a:lnTo>
                  <a:pt x="0" y="0"/>
                </a:lnTo>
                <a:close/>
              </a:path>
            </a:pathLst>
          </a:custGeom>
          <a:solidFill>
            <a:srgbClr val="C1A86E"/>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a:extLst>
              <a:ext uri="{FF2B5EF4-FFF2-40B4-BE49-F238E27FC236}">
                <a16:creationId xmlns:a16="http://schemas.microsoft.com/office/drawing/2014/main" id="{34A5DCD7-BE04-45BA-8EDE-9D06BE92CB66}"/>
              </a:ext>
            </a:extLst>
          </p:cNvPr>
          <p:cNvSpPr>
            <a:spLocks/>
          </p:cNvSpPr>
          <p:nvPr/>
        </p:nvSpPr>
        <p:spPr bwMode="auto">
          <a:xfrm>
            <a:off x="5880322" y="1371467"/>
            <a:ext cx="1567392" cy="2258483"/>
          </a:xfrm>
          <a:custGeom>
            <a:avLst/>
            <a:gdLst>
              <a:gd name="T0" fmla="*/ 0 w 4510"/>
              <a:gd name="T1" fmla="*/ 6535 h 6535"/>
              <a:gd name="T2" fmla="*/ 4510 w 4510"/>
              <a:gd name="T3" fmla="*/ 6535 h 6535"/>
              <a:gd name="T4" fmla="*/ 4510 w 4510"/>
              <a:gd name="T5" fmla="*/ 2245 h 6535"/>
              <a:gd name="T6" fmla="*/ 0 w 4510"/>
              <a:gd name="T7" fmla="*/ 0 h 6535"/>
              <a:gd name="T8" fmla="*/ 0 w 4510"/>
              <a:gd name="T9" fmla="*/ 6535 h 6535"/>
            </a:gdLst>
            <a:ahLst/>
            <a:cxnLst>
              <a:cxn ang="0">
                <a:pos x="T0" y="T1"/>
              </a:cxn>
              <a:cxn ang="0">
                <a:pos x="T2" y="T3"/>
              </a:cxn>
              <a:cxn ang="0">
                <a:pos x="T4" y="T5"/>
              </a:cxn>
              <a:cxn ang="0">
                <a:pos x="T6" y="T7"/>
              </a:cxn>
              <a:cxn ang="0">
                <a:pos x="T8" y="T9"/>
              </a:cxn>
            </a:cxnLst>
            <a:rect l="0" t="0" r="r" b="b"/>
            <a:pathLst>
              <a:path w="4510" h="6535">
                <a:moveTo>
                  <a:pt x="0" y="6535"/>
                </a:moveTo>
                <a:lnTo>
                  <a:pt x="4510" y="6535"/>
                </a:lnTo>
                <a:lnTo>
                  <a:pt x="4510" y="2245"/>
                </a:lnTo>
                <a:cubicBezTo>
                  <a:pt x="4510" y="2245"/>
                  <a:pt x="1422" y="253"/>
                  <a:pt x="0" y="0"/>
                </a:cubicBezTo>
                <a:lnTo>
                  <a:pt x="0" y="6535"/>
                </a:lnTo>
                <a:close/>
              </a:path>
            </a:pathLst>
          </a:custGeom>
          <a:solidFill>
            <a:srgbClr val="C1A86E"/>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2109E52E-F87B-4BA8-8A5E-EF72EB0E5BFC}"/>
              </a:ext>
            </a:extLst>
          </p:cNvPr>
          <p:cNvSpPr>
            <a:spLocks/>
          </p:cNvSpPr>
          <p:nvPr/>
        </p:nvSpPr>
        <p:spPr bwMode="auto">
          <a:xfrm>
            <a:off x="4201402" y="1371467"/>
            <a:ext cx="1567392" cy="2258483"/>
          </a:xfrm>
          <a:custGeom>
            <a:avLst/>
            <a:gdLst>
              <a:gd name="T0" fmla="*/ 0 w 4510"/>
              <a:gd name="T1" fmla="*/ 2245 h 6535"/>
              <a:gd name="T2" fmla="*/ 0 w 4510"/>
              <a:gd name="T3" fmla="*/ 6535 h 6535"/>
              <a:gd name="T4" fmla="*/ 4510 w 4510"/>
              <a:gd name="T5" fmla="*/ 6535 h 6535"/>
              <a:gd name="T6" fmla="*/ 4510 w 4510"/>
              <a:gd name="T7" fmla="*/ 0 h 6535"/>
              <a:gd name="T8" fmla="*/ 0 w 4510"/>
              <a:gd name="T9" fmla="*/ 2245 h 6535"/>
            </a:gdLst>
            <a:ahLst/>
            <a:cxnLst>
              <a:cxn ang="0">
                <a:pos x="T0" y="T1"/>
              </a:cxn>
              <a:cxn ang="0">
                <a:pos x="T2" y="T3"/>
              </a:cxn>
              <a:cxn ang="0">
                <a:pos x="T4" y="T5"/>
              </a:cxn>
              <a:cxn ang="0">
                <a:pos x="T6" y="T7"/>
              </a:cxn>
              <a:cxn ang="0">
                <a:pos x="T8" y="T9"/>
              </a:cxn>
            </a:cxnLst>
            <a:rect l="0" t="0" r="r" b="b"/>
            <a:pathLst>
              <a:path w="4510" h="6535">
                <a:moveTo>
                  <a:pt x="0" y="2245"/>
                </a:moveTo>
                <a:lnTo>
                  <a:pt x="0" y="6535"/>
                </a:lnTo>
                <a:lnTo>
                  <a:pt x="4510" y="6535"/>
                </a:lnTo>
                <a:lnTo>
                  <a:pt x="4510" y="0"/>
                </a:lnTo>
                <a:cubicBezTo>
                  <a:pt x="3087" y="253"/>
                  <a:pt x="0" y="2245"/>
                  <a:pt x="0" y="2245"/>
                </a:cubicBezTo>
                <a:close/>
              </a:path>
            </a:pathLst>
          </a:custGeom>
          <a:solidFill>
            <a:srgbClr val="273968"/>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TextBox 6">
            <a:extLst>
              <a:ext uri="{FF2B5EF4-FFF2-40B4-BE49-F238E27FC236}">
                <a16:creationId xmlns:a16="http://schemas.microsoft.com/office/drawing/2014/main" id="{A24E2A74-00D0-42AD-8C3D-4070AF962612}"/>
              </a:ext>
            </a:extLst>
          </p:cNvPr>
          <p:cNvSpPr txBox="1"/>
          <p:nvPr/>
        </p:nvSpPr>
        <p:spPr>
          <a:xfrm>
            <a:off x="7576660" y="2083948"/>
            <a:ext cx="4376698" cy="116955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C1A86E"/>
                </a:solidFill>
                <a:effectLst/>
                <a:uLnTx/>
                <a:uFillTx/>
                <a:latin typeface="Calibri" panose="020F0502020204030204"/>
                <a:ea typeface="Inter SemiBold" panose="02000503000000020004" pitchFamily="2" charset="0"/>
                <a:cs typeface="+mn-cs"/>
              </a:rPr>
              <a:t>Cohorts, contexts and evidence informed practice</a:t>
            </a:r>
            <a:br>
              <a:rPr kumimoji="0" lang="en-US" sz="3000" b="1" i="0" u="none" strike="noStrike" kern="1200" cap="none" spc="0" normalizeH="0" baseline="0" noProof="0">
                <a:ln>
                  <a:noFill/>
                </a:ln>
                <a:solidFill>
                  <a:srgbClr val="C1A86E"/>
                </a:solidFill>
                <a:effectLst/>
                <a:uLnTx/>
                <a:uFillTx/>
                <a:latin typeface="Calibri" panose="020F0502020204030204"/>
                <a:ea typeface="Inter SemiBold" panose="02000503000000020004" pitchFamily="2" charset="0"/>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Inter SemiBold" panose="02000503000000020004" pitchFamily="2" charset="0"/>
                <a:cs typeface="+mn-cs"/>
              </a:rPr>
              <a:t>Commitment 1</a:t>
            </a:r>
          </a:p>
        </p:txBody>
      </p:sp>
      <p:sp>
        <p:nvSpPr>
          <p:cNvPr id="91" name="TextBox 19">
            <a:extLst>
              <a:ext uri="{FF2B5EF4-FFF2-40B4-BE49-F238E27FC236}">
                <a16:creationId xmlns:a16="http://schemas.microsoft.com/office/drawing/2014/main" id="{8733C613-E30C-4A8E-B8FE-EEA2CA277DF6}"/>
              </a:ext>
            </a:extLst>
          </p:cNvPr>
          <p:cNvSpPr txBox="1"/>
          <p:nvPr/>
        </p:nvSpPr>
        <p:spPr>
          <a:xfrm>
            <a:off x="7576660" y="3712171"/>
            <a:ext cx="3822898" cy="163121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n-cs"/>
              </a:rPr>
              <a:t>Positive, mutually respectful relationships &amp;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Inter SemiBold" panose="02000503000000020004" pitchFamily="2" charset="0"/>
                <a:cs typeface="+mn-cs"/>
              </a:rPr>
              <a:t>Commitment 2</a:t>
            </a:r>
            <a:endParaRPr kumimoji="0" lang="en-US" sz="1600" b="0"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n-cs"/>
            </a:endParaRPr>
          </a:p>
        </p:txBody>
      </p:sp>
      <p:sp>
        <p:nvSpPr>
          <p:cNvPr id="2" name="Title 1">
            <a:extLst>
              <a:ext uri="{FF2B5EF4-FFF2-40B4-BE49-F238E27FC236}">
                <a16:creationId xmlns:a16="http://schemas.microsoft.com/office/drawing/2014/main" id="{28313942-FD5D-75A1-046F-436E6D59E283}"/>
              </a:ext>
            </a:extLst>
          </p:cNvPr>
          <p:cNvSpPr txBox="1">
            <a:spLocks/>
          </p:cNvSpPr>
          <p:nvPr/>
        </p:nvSpPr>
        <p:spPr>
          <a:xfrm>
            <a:off x="372740" y="301640"/>
            <a:ext cx="10515600" cy="8960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j-cs"/>
              </a:rPr>
              <a:t>Commitments</a:t>
            </a:r>
            <a:endParaRPr kumimoji="0" lang="en-GB" sz="40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3" name="Rectangle: Rounded Corners 2">
            <a:extLst>
              <a:ext uri="{FF2B5EF4-FFF2-40B4-BE49-F238E27FC236}">
                <a16:creationId xmlns:a16="http://schemas.microsoft.com/office/drawing/2014/main" id="{D7C9E310-C0DB-94AF-0628-B326110D940E}"/>
              </a:ext>
            </a:extLst>
          </p:cNvPr>
          <p:cNvSpPr/>
          <p:nvPr/>
        </p:nvSpPr>
        <p:spPr>
          <a:xfrm>
            <a:off x="477243" y="1091542"/>
            <a:ext cx="1308784" cy="6350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267E4B4F-5F4A-1214-30CF-D7E8E456897C}"/>
              </a:ext>
            </a:extLst>
          </p:cNvPr>
          <p:cNvSpPr/>
          <p:nvPr/>
        </p:nvSpPr>
        <p:spPr>
          <a:xfrm>
            <a:off x="0" y="6311900"/>
            <a:ext cx="2420983" cy="369332"/>
          </a:xfrm>
          <a:custGeom>
            <a:avLst/>
            <a:gdLst>
              <a:gd name="connsiteX0" fmla="*/ 0 w 3802000"/>
              <a:gd name="connsiteY0" fmla="*/ 0 h 608847"/>
              <a:gd name="connsiteX1" fmla="*/ 3522578 w 3802000"/>
              <a:gd name="connsiteY1" fmla="*/ 1653 h 608847"/>
              <a:gd name="connsiteX2" fmla="*/ 3802000 w 3802000"/>
              <a:gd name="connsiteY2" fmla="*/ 298603 h 608847"/>
              <a:gd name="connsiteX3" fmla="*/ 3522578 w 3802000"/>
              <a:gd name="connsiteY3" fmla="*/ 595553 h 608847"/>
              <a:gd name="connsiteX4" fmla="*/ 2344582 w 3802000"/>
              <a:gd name="connsiteY4" fmla="*/ 595553 h 608847"/>
              <a:gd name="connsiteX5" fmla="*/ 105706 w 3802000"/>
              <a:gd name="connsiteY5" fmla="*/ 608366 h 608847"/>
              <a:gd name="connsiteX6" fmla="*/ 0 w 3802000"/>
              <a:gd name="connsiteY6" fmla="*/ 607783 h 608847"/>
              <a:gd name="connsiteX7" fmla="*/ 0 w 3802000"/>
              <a:gd name="connsiteY7" fmla="*/ 0 h 608847"/>
              <a:gd name="connsiteX0" fmla="*/ 0 w 3802000"/>
              <a:gd name="connsiteY0" fmla="*/ 0 h 607783"/>
              <a:gd name="connsiteX1" fmla="*/ 3522578 w 3802000"/>
              <a:gd name="connsiteY1" fmla="*/ 1653 h 607783"/>
              <a:gd name="connsiteX2" fmla="*/ 3802000 w 3802000"/>
              <a:gd name="connsiteY2" fmla="*/ 298603 h 607783"/>
              <a:gd name="connsiteX3" fmla="*/ 3522578 w 3802000"/>
              <a:gd name="connsiteY3" fmla="*/ 595553 h 607783"/>
              <a:gd name="connsiteX4" fmla="*/ 2344582 w 3802000"/>
              <a:gd name="connsiteY4" fmla="*/ 595553 h 607783"/>
              <a:gd name="connsiteX5" fmla="*/ 0 w 3802000"/>
              <a:gd name="connsiteY5" fmla="*/ 607783 h 607783"/>
              <a:gd name="connsiteX6" fmla="*/ 0 w 3802000"/>
              <a:gd name="connsiteY6" fmla="*/ 0 h 607783"/>
              <a:gd name="connsiteX0" fmla="*/ 12700 w 3814700"/>
              <a:gd name="connsiteY0" fmla="*/ 0 h 595553"/>
              <a:gd name="connsiteX1" fmla="*/ 3535278 w 3814700"/>
              <a:gd name="connsiteY1" fmla="*/ 1653 h 595553"/>
              <a:gd name="connsiteX2" fmla="*/ 3814700 w 3814700"/>
              <a:gd name="connsiteY2" fmla="*/ 298603 h 595553"/>
              <a:gd name="connsiteX3" fmla="*/ 3535278 w 3814700"/>
              <a:gd name="connsiteY3" fmla="*/ 595553 h 595553"/>
              <a:gd name="connsiteX4" fmla="*/ 2357282 w 3814700"/>
              <a:gd name="connsiteY4" fmla="*/ 595553 h 595553"/>
              <a:gd name="connsiteX5" fmla="*/ 0 w 3814700"/>
              <a:gd name="connsiteY5" fmla="*/ 595083 h 595553"/>
              <a:gd name="connsiteX6" fmla="*/ 12700 w 3814700"/>
              <a:gd name="connsiteY6" fmla="*/ 0 h 5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700" h="595553">
                <a:moveTo>
                  <a:pt x="12700" y="0"/>
                </a:moveTo>
                <a:lnTo>
                  <a:pt x="3535278" y="1653"/>
                </a:lnTo>
                <a:cubicBezTo>
                  <a:pt x="3689583" y="1653"/>
                  <a:pt x="3814700" y="134593"/>
                  <a:pt x="3814700" y="298603"/>
                </a:cubicBezTo>
                <a:cubicBezTo>
                  <a:pt x="3814700" y="462613"/>
                  <a:pt x="3689583" y="595553"/>
                  <a:pt x="3535278" y="595553"/>
                </a:cubicBezTo>
                <a:lnTo>
                  <a:pt x="2357282" y="595553"/>
                </a:lnTo>
                <a:lnTo>
                  <a:pt x="0" y="595083"/>
                </a:lnTo>
                <a:lnTo>
                  <a:pt x="12700" y="0"/>
                </a:lnTo>
                <a:close/>
              </a:path>
            </a:pathLst>
          </a:cu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9">
            <a:extLst>
              <a:ext uri="{FF2B5EF4-FFF2-40B4-BE49-F238E27FC236}">
                <a16:creationId xmlns:a16="http://schemas.microsoft.com/office/drawing/2014/main" id="{F812A72A-49B3-3D9F-FE4C-DCB3E55DD5E2}"/>
              </a:ext>
            </a:extLst>
          </p:cNvPr>
          <p:cNvSpPr txBox="1"/>
          <p:nvPr/>
        </p:nvSpPr>
        <p:spPr>
          <a:xfrm>
            <a:off x="170170" y="6385153"/>
            <a:ext cx="2606716" cy="21544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SemiBold" panose="02000503000000020004" pitchFamily="2" charset="0"/>
                <a:ea typeface="Inter SemiBold" panose="02000503000000020004" pitchFamily="2" charset="0"/>
                <a:cs typeface="Bentoga Thin" pitchFamily="50" charset="0"/>
              </a:rPr>
              <a:t>Inclusion strategy</a:t>
            </a:r>
          </a:p>
        </p:txBody>
      </p:sp>
      <p:sp>
        <p:nvSpPr>
          <p:cNvPr id="10" name="TextBox 6">
            <a:extLst>
              <a:ext uri="{FF2B5EF4-FFF2-40B4-BE49-F238E27FC236}">
                <a16:creationId xmlns:a16="http://schemas.microsoft.com/office/drawing/2014/main" id="{0959E1A9-F7F9-323C-3B29-2C3AE298C768}"/>
              </a:ext>
            </a:extLst>
          </p:cNvPr>
          <p:cNvSpPr txBox="1"/>
          <p:nvPr/>
        </p:nvSpPr>
        <p:spPr>
          <a:xfrm>
            <a:off x="920247" y="2112422"/>
            <a:ext cx="3060751" cy="1631216"/>
          </a:xfrm>
          <a:prstGeom prst="rect">
            <a:avLst/>
          </a:prstGeom>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n-cs"/>
              </a:rPr>
              <a:t>Achieving and moving-on</a:t>
            </a:r>
            <a:br>
              <a:rPr kumimoji="0" lang="en-US" sz="3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n-cs"/>
              </a:rPr>
            </a:br>
            <a:r>
              <a:rPr kumimoji="0" lang="en-US" sz="1600" b="0"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n-cs"/>
              </a:rPr>
              <a:t>C</a:t>
            </a:r>
            <a:r>
              <a:rPr kumimoji="0" lang="en-US" sz="1600" b="0" i="0" u="none" strike="noStrike" kern="1200" cap="none" spc="0" normalizeH="0" baseline="0" noProof="0">
                <a:ln>
                  <a:noFill/>
                </a:ln>
                <a:solidFill>
                  <a:prstClr val="black"/>
                </a:solidFill>
                <a:effectLst/>
                <a:uLnTx/>
                <a:uFillTx/>
                <a:latin typeface="Calibri" panose="020F0502020204030204"/>
                <a:ea typeface="Inter SemiBold" panose="02000503000000020004" pitchFamily="2" charset="0"/>
                <a:cs typeface="+mn-cs"/>
              </a:rPr>
              <a:t>ommitment 4</a:t>
            </a:r>
            <a:endParaRPr kumimoji="0" lang="en-US" sz="1600" b="0"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n-cs"/>
            </a:endParaRPr>
          </a:p>
        </p:txBody>
      </p:sp>
      <p:sp>
        <p:nvSpPr>
          <p:cNvPr id="11" name="TextBox 19">
            <a:extLst>
              <a:ext uri="{FF2B5EF4-FFF2-40B4-BE49-F238E27FC236}">
                <a16:creationId xmlns:a16="http://schemas.microsoft.com/office/drawing/2014/main" id="{990DC7CB-1593-1A8D-2AF1-CD0FDB9F64BC}"/>
              </a:ext>
            </a:extLst>
          </p:cNvPr>
          <p:cNvSpPr txBox="1"/>
          <p:nvPr/>
        </p:nvSpPr>
        <p:spPr>
          <a:xfrm>
            <a:off x="982548" y="3712171"/>
            <a:ext cx="2936150" cy="1631216"/>
          </a:xfrm>
          <a:prstGeom prst="rect">
            <a:avLst/>
          </a:prstGeom>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C1A86E"/>
                </a:solidFill>
                <a:effectLst/>
                <a:uLnTx/>
                <a:uFillTx/>
                <a:latin typeface="Calibri" panose="020F0502020204030204"/>
                <a:ea typeface="Inter SemiBold" panose="02000503000000020004" pitchFamily="2" charset="0"/>
                <a:cs typeface="+mn-cs"/>
              </a:rPr>
              <a:t>Attending and participating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Inter SemiBold" panose="02000503000000020004" pitchFamily="2" charset="0"/>
                <a:cs typeface="+mn-cs"/>
              </a:rPr>
              <a:t>Commitment 3</a:t>
            </a:r>
            <a:endParaRPr kumimoji="0" lang="en-US" sz="1600" b="0"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C1A86E"/>
                </a:solidFill>
                <a:effectLst/>
                <a:uLnTx/>
                <a:uFillTx/>
                <a:latin typeface="Calibri" panose="020F0502020204030204"/>
                <a:ea typeface="Inter SemiBold" panose="02000503000000020004" pitchFamily="2" charset="0"/>
                <a:cs typeface="+mn-cs"/>
              </a:rPr>
              <a:t> </a:t>
            </a:r>
          </a:p>
        </p:txBody>
      </p:sp>
      <p:pic>
        <p:nvPicPr>
          <p:cNvPr id="13" name="Graphic 12" descr="Research with solid fill">
            <a:extLst>
              <a:ext uri="{FF2B5EF4-FFF2-40B4-BE49-F238E27FC236}">
                <a16:creationId xmlns:a16="http://schemas.microsoft.com/office/drawing/2014/main" id="{96CAC492-6834-E335-567D-5EEB3B8928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17281" y="2198535"/>
            <a:ext cx="1089172" cy="1089172"/>
          </a:xfrm>
          <a:prstGeom prst="rect">
            <a:avLst/>
          </a:prstGeom>
        </p:spPr>
      </p:pic>
      <p:pic>
        <p:nvPicPr>
          <p:cNvPr id="15" name="Graphic 14" descr="Connections with solid fill">
            <a:extLst>
              <a:ext uri="{FF2B5EF4-FFF2-40B4-BE49-F238E27FC236}">
                <a16:creationId xmlns:a16="http://schemas.microsoft.com/office/drawing/2014/main" id="{D9144D1D-14AE-D653-FCCB-59E4819F0D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096818" y="4081257"/>
            <a:ext cx="1089172" cy="1089172"/>
          </a:xfrm>
          <a:prstGeom prst="rect">
            <a:avLst/>
          </a:prstGeom>
        </p:spPr>
      </p:pic>
      <p:pic>
        <p:nvPicPr>
          <p:cNvPr id="16" name="Graphic 15" descr="Schoolhouse with solid fill">
            <a:extLst>
              <a:ext uri="{FF2B5EF4-FFF2-40B4-BE49-F238E27FC236}">
                <a16:creationId xmlns:a16="http://schemas.microsoft.com/office/drawing/2014/main" id="{6072A5FC-E363-BB1B-E5D4-D6DC606443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4538860" y="4021114"/>
            <a:ext cx="1089172" cy="1089172"/>
          </a:xfrm>
          <a:prstGeom prst="rect">
            <a:avLst/>
          </a:prstGeom>
        </p:spPr>
      </p:pic>
      <p:pic>
        <p:nvPicPr>
          <p:cNvPr id="17" name="Graphic 16" descr="Aspiration with solid fill">
            <a:extLst>
              <a:ext uri="{FF2B5EF4-FFF2-40B4-BE49-F238E27FC236}">
                <a16:creationId xmlns:a16="http://schemas.microsoft.com/office/drawing/2014/main" id="{0A3E6A9B-2C80-8DD2-99E5-9F53F34BB1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4340010" y="2023636"/>
            <a:ext cx="1290176" cy="12901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06E7-8098-FC41-11FD-ACA91A3ADFB4}"/>
              </a:ext>
            </a:extLst>
          </p:cNvPr>
          <p:cNvSpPr>
            <a:spLocks noGrp="1"/>
          </p:cNvSpPr>
          <p:nvPr>
            <p:ph type="title"/>
          </p:nvPr>
        </p:nvSpPr>
        <p:spPr>
          <a:xfrm>
            <a:off x="838199" y="257403"/>
            <a:ext cx="10515600" cy="896001"/>
          </a:xfrm>
        </p:spPr>
        <p:txBody>
          <a:bodyPr>
            <a:normAutofit/>
          </a:bodyPr>
          <a:lstStyle/>
          <a:p>
            <a:r>
              <a:rPr lang="en-GB" sz="4000" b="1">
                <a:solidFill>
                  <a:srgbClr val="273968"/>
                </a:solidFill>
                <a:latin typeface="+mn-lt"/>
                <a:ea typeface="Inter SemiBold" panose="02000503000000020004" pitchFamily="2" charset="0"/>
                <a:cs typeface="+mn-cs"/>
              </a:rPr>
              <a:t>Delivering our commitments</a:t>
            </a:r>
            <a:endParaRPr lang="en-GB" sz="4000">
              <a:solidFill>
                <a:srgbClr val="273968"/>
              </a:solidFill>
            </a:endParaRPr>
          </a:p>
        </p:txBody>
      </p:sp>
      <p:grpSp>
        <p:nvGrpSpPr>
          <p:cNvPr id="3" name="Group 2">
            <a:extLst>
              <a:ext uri="{FF2B5EF4-FFF2-40B4-BE49-F238E27FC236}">
                <a16:creationId xmlns:a16="http://schemas.microsoft.com/office/drawing/2014/main" id="{81087CC4-FE28-723E-BF83-DC9F42F41F04}"/>
              </a:ext>
            </a:extLst>
          </p:cNvPr>
          <p:cNvGrpSpPr/>
          <p:nvPr/>
        </p:nvGrpSpPr>
        <p:grpSpPr>
          <a:xfrm>
            <a:off x="838199" y="1553636"/>
            <a:ext cx="10813870" cy="4542363"/>
            <a:chOff x="838199" y="1825625"/>
            <a:chExt cx="10515601" cy="4351338"/>
          </a:xfrm>
        </p:grpSpPr>
        <p:sp>
          <p:nvSpPr>
            <p:cNvPr id="8" name="Freeform: Shape 7">
              <a:extLst>
                <a:ext uri="{FF2B5EF4-FFF2-40B4-BE49-F238E27FC236}">
                  <a16:creationId xmlns:a16="http://schemas.microsoft.com/office/drawing/2014/main" id="{80E322D2-B3CB-020D-DD31-D83E0826B587}"/>
                </a:ext>
              </a:extLst>
            </p:cNvPr>
            <p:cNvSpPr/>
            <p:nvPr/>
          </p:nvSpPr>
          <p:spPr>
            <a:xfrm rot="21600000">
              <a:off x="838199" y="1825625"/>
              <a:ext cx="5257801" cy="2175670"/>
            </a:xfrm>
            <a:custGeom>
              <a:avLst/>
              <a:gdLst>
                <a:gd name="connsiteX0" fmla="*/ 0 w 2175669"/>
                <a:gd name="connsiteY0" fmla="*/ 0 h 5257800"/>
                <a:gd name="connsiteX1" fmla="*/ 1813050 w 2175669"/>
                <a:gd name="connsiteY1" fmla="*/ 0 h 5257800"/>
                <a:gd name="connsiteX2" fmla="*/ 2175669 w 2175669"/>
                <a:gd name="connsiteY2" fmla="*/ 362619 h 5257800"/>
                <a:gd name="connsiteX3" fmla="*/ 2175669 w 2175669"/>
                <a:gd name="connsiteY3" fmla="*/ 5257800 h 5257800"/>
                <a:gd name="connsiteX4" fmla="*/ 0 w 2175669"/>
                <a:gd name="connsiteY4" fmla="*/ 5257800 h 5257800"/>
                <a:gd name="connsiteX5" fmla="*/ 0 w 2175669"/>
                <a:gd name="connsiteY5"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669" h="5257800">
                  <a:moveTo>
                    <a:pt x="0" y="5257799"/>
                  </a:moveTo>
                  <a:lnTo>
                    <a:pt x="0" y="876319"/>
                  </a:lnTo>
                  <a:cubicBezTo>
                    <a:pt x="0" y="392342"/>
                    <a:pt x="67180" y="1"/>
                    <a:pt x="150051" y="1"/>
                  </a:cubicBezTo>
                  <a:lnTo>
                    <a:pt x="2175669" y="1"/>
                  </a:lnTo>
                  <a:lnTo>
                    <a:pt x="2175669" y="5257799"/>
                  </a:lnTo>
                  <a:lnTo>
                    <a:pt x="0" y="525779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9" tIns="252000" rIns="170688" bIns="714607" numCol="1" spcCol="1270" anchor="t"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2800" b="1" i="0" u="none" strike="noStrike" kern="1200" cap="none" spc="0" normalizeH="0" baseline="0" noProof="0">
                  <a:ln>
                    <a:noFill/>
                  </a:ln>
                  <a:solidFill>
                    <a:srgbClr val="273968"/>
                  </a:solidFill>
                  <a:effectLst/>
                  <a:uLnTx/>
                  <a:uFillTx/>
                  <a:latin typeface="Calibri" panose="020F0502020204030204"/>
                  <a:ea typeface="+mn-ea"/>
                  <a:cs typeface="+mn-cs"/>
                </a:rPr>
                <a:t>Inclusion Framework</a:t>
              </a:r>
            </a:p>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Profiling of individuals and pupil cohorts, early intervention, and opportunities to seek financial support to develop systemic inclusive practices.  </a:t>
              </a:r>
            </a:p>
          </p:txBody>
        </p:sp>
        <p:sp>
          <p:nvSpPr>
            <p:cNvPr id="9" name="Freeform: Shape 8">
              <a:extLst>
                <a:ext uri="{FF2B5EF4-FFF2-40B4-BE49-F238E27FC236}">
                  <a16:creationId xmlns:a16="http://schemas.microsoft.com/office/drawing/2014/main" id="{8F2AABE6-6D11-9FB4-8310-9876140CD32D}"/>
                </a:ext>
              </a:extLst>
            </p:cNvPr>
            <p:cNvSpPr/>
            <p:nvPr/>
          </p:nvSpPr>
          <p:spPr>
            <a:xfrm>
              <a:off x="6096000" y="1825625"/>
              <a:ext cx="5257800" cy="2175669"/>
            </a:xfrm>
            <a:custGeom>
              <a:avLst/>
              <a:gdLst>
                <a:gd name="connsiteX0" fmla="*/ 0 w 5257800"/>
                <a:gd name="connsiteY0" fmla="*/ 0 h 2175669"/>
                <a:gd name="connsiteX1" fmla="*/ 4895181 w 5257800"/>
                <a:gd name="connsiteY1" fmla="*/ 0 h 2175669"/>
                <a:gd name="connsiteX2" fmla="*/ 5257800 w 5257800"/>
                <a:gd name="connsiteY2" fmla="*/ 362619 h 2175669"/>
                <a:gd name="connsiteX3" fmla="*/ 5257800 w 5257800"/>
                <a:gd name="connsiteY3" fmla="*/ 2175669 h 2175669"/>
                <a:gd name="connsiteX4" fmla="*/ 0 w 5257800"/>
                <a:gd name="connsiteY4" fmla="*/ 2175669 h 2175669"/>
                <a:gd name="connsiteX5" fmla="*/ 0 w 5257800"/>
                <a:gd name="connsiteY5" fmla="*/ 0 h 21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0" h="2175669">
                  <a:moveTo>
                    <a:pt x="0" y="0"/>
                  </a:moveTo>
                  <a:lnTo>
                    <a:pt x="4895181" y="0"/>
                  </a:lnTo>
                  <a:cubicBezTo>
                    <a:pt x="5095450" y="0"/>
                    <a:pt x="5257800" y="162350"/>
                    <a:pt x="5257800" y="362619"/>
                  </a:cubicBezTo>
                  <a:lnTo>
                    <a:pt x="5257800" y="2175669"/>
                  </a:lnTo>
                  <a:lnTo>
                    <a:pt x="0" y="2175669"/>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252000" rIns="170688" bIns="714606" numCol="1" spcCol="1270" anchor="t"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2800" b="1" i="0" u="none" strike="noStrike" kern="1200" cap="none" spc="0" normalizeH="0" baseline="0" noProof="0">
                  <a:ln>
                    <a:noFill/>
                  </a:ln>
                  <a:solidFill>
                    <a:srgbClr val="C1A86E"/>
                  </a:solidFill>
                  <a:effectLst/>
                  <a:uLnTx/>
                  <a:uFillTx/>
                  <a:latin typeface="Calibri" panose="020F0502020204030204"/>
                  <a:ea typeface="+mn-ea"/>
                  <a:cs typeface="+mn-cs"/>
                </a:rPr>
                <a:t>Inclusion Reviews</a:t>
              </a:r>
            </a:p>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Supportive reviews offered to all schools and academies.</a:t>
              </a:r>
            </a:p>
          </p:txBody>
        </p:sp>
        <p:sp>
          <p:nvSpPr>
            <p:cNvPr id="10" name="Freeform: Shape 9">
              <a:extLst>
                <a:ext uri="{FF2B5EF4-FFF2-40B4-BE49-F238E27FC236}">
                  <a16:creationId xmlns:a16="http://schemas.microsoft.com/office/drawing/2014/main" id="{3A75E1CD-4405-672A-F365-C63381B7FD1F}"/>
                </a:ext>
              </a:extLst>
            </p:cNvPr>
            <p:cNvSpPr/>
            <p:nvPr/>
          </p:nvSpPr>
          <p:spPr>
            <a:xfrm rot="21600000">
              <a:off x="838200" y="4001293"/>
              <a:ext cx="5257801" cy="2175670"/>
            </a:xfrm>
            <a:custGeom>
              <a:avLst/>
              <a:gdLst>
                <a:gd name="connsiteX0" fmla="*/ 0 w 5257800"/>
                <a:gd name="connsiteY0" fmla="*/ 0 h 2175669"/>
                <a:gd name="connsiteX1" fmla="*/ 4895181 w 5257800"/>
                <a:gd name="connsiteY1" fmla="*/ 0 h 2175669"/>
                <a:gd name="connsiteX2" fmla="*/ 5257800 w 5257800"/>
                <a:gd name="connsiteY2" fmla="*/ 362619 h 2175669"/>
                <a:gd name="connsiteX3" fmla="*/ 5257800 w 5257800"/>
                <a:gd name="connsiteY3" fmla="*/ 2175669 h 2175669"/>
                <a:gd name="connsiteX4" fmla="*/ 0 w 5257800"/>
                <a:gd name="connsiteY4" fmla="*/ 2175669 h 2175669"/>
                <a:gd name="connsiteX5" fmla="*/ 0 w 5257800"/>
                <a:gd name="connsiteY5" fmla="*/ 0 h 21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0" h="2175669">
                  <a:moveTo>
                    <a:pt x="5257800" y="2175669"/>
                  </a:moveTo>
                  <a:lnTo>
                    <a:pt x="362619" y="2175669"/>
                  </a:lnTo>
                  <a:cubicBezTo>
                    <a:pt x="162350" y="2175669"/>
                    <a:pt x="0" y="2013319"/>
                    <a:pt x="0" y="1813050"/>
                  </a:cubicBezTo>
                  <a:lnTo>
                    <a:pt x="0" y="0"/>
                  </a:lnTo>
                  <a:lnTo>
                    <a:pt x="5257800" y="0"/>
                  </a:lnTo>
                  <a:lnTo>
                    <a:pt x="5257800" y="217566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8016" tIns="828000" rIns="128017" bIns="128017"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2800" b="1" i="0" u="none" strike="noStrike" kern="1200" cap="none" spc="0" normalizeH="0" baseline="0" noProof="0">
                  <a:ln>
                    <a:noFill/>
                  </a:ln>
                  <a:solidFill>
                    <a:srgbClr val="C1A86E"/>
                  </a:solidFill>
                  <a:effectLst/>
                  <a:uLnTx/>
                  <a:uFillTx/>
                  <a:latin typeface="Calibri" panose="020F0502020204030204"/>
                  <a:ea typeface="+mn-ea"/>
                  <a:cs typeface="+mn-cs"/>
                </a:rPr>
                <a:t>Ongoing delivery plans</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Plans that specifically focus ECC resources on the delivery of our commitments.</a:t>
              </a:r>
            </a:p>
          </p:txBody>
        </p:sp>
        <p:sp>
          <p:nvSpPr>
            <p:cNvPr id="11" name="Freeform: Shape 10">
              <a:extLst>
                <a:ext uri="{FF2B5EF4-FFF2-40B4-BE49-F238E27FC236}">
                  <a16:creationId xmlns:a16="http://schemas.microsoft.com/office/drawing/2014/main" id="{5E2EAF98-1C6E-3FEE-F494-A942785011F9}"/>
                </a:ext>
              </a:extLst>
            </p:cNvPr>
            <p:cNvSpPr/>
            <p:nvPr/>
          </p:nvSpPr>
          <p:spPr>
            <a:xfrm>
              <a:off x="6095999" y="4001293"/>
              <a:ext cx="5257801" cy="2175670"/>
            </a:xfrm>
            <a:custGeom>
              <a:avLst/>
              <a:gdLst>
                <a:gd name="connsiteX0" fmla="*/ 0 w 2175669"/>
                <a:gd name="connsiteY0" fmla="*/ 0 h 5257800"/>
                <a:gd name="connsiteX1" fmla="*/ 1813050 w 2175669"/>
                <a:gd name="connsiteY1" fmla="*/ 0 h 5257800"/>
                <a:gd name="connsiteX2" fmla="*/ 2175669 w 2175669"/>
                <a:gd name="connsiteY2" fmla="*/ 362619 h 5257800"/>
                <a:gd name="connsiteX3" fmla="*/ 2175669 w 2175669"/>
                <a:gd name="connsiteY3" fmla="*/ 5257800 h 5257800"/>
                <a:gd name="connsiteX4" fmla="*/ 0 w 2175669"/>
                <a:gd name="connsiteY4" fmla="*/ 5257800 h 5257800"/>
                <a:gd name="connsiteX5" fmla="*/ 0 w 2175669"/>
                <a:gd name="connsiteY5"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669" h="5257800">
                  <a:moveTo>
                    <a:pt x="2175669" y="1"/>
                  </a:moveTo>
                  <a:lnTo>
                    <a:pt x="2175669" y="4381481"/>
                  </a:lnTo>
                  <a:cubicBezTo>
                    <a:pt x="2175669" y="4865458"/>
                    <a:pt x="2108489" y="5257799"/>
                    <a:pt x="2025618" y="5257799"/>
                  </a:cubicBezTo>
                  <a:lnTo>
                    <a:pt x="0" y="5257799"/>
                  </a:lnTo>
                  <a:lnTo>
                    <a:pt x="0" y="1"/>
                  </a:lnTo>
                  <a:lnTo>
                    <a:pt x="2175669" y="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8017" tIns="828000" rIns="128016" bIns="128017"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2800" b="1" i="0" u="none" strike="noStrike" kern="1200" cap="none" spc="0" normalizeH="0" baseline="0" noProof="0">
                  <a:ln>
                    <a:noFill/>
                  </a:ln>
                  <a:solidFill>
                    <a:srgbClr val="273968"/>
                  </a:solidFill>
                  <a:effectLst/>
                  <a:uLnTx/>
                  <a:uFillTx/>
                  <a:latin typeface="Calibri" panose="020F0502020204030204"/>
                  <a:ea typeface="+mn-ea"/>
                  <a:cs typeface="+mn-cs"/>
                </a:rPr>
                <a:t>Support for schools and academies</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Training, resources and support for schools and academies to facilitate the further development of inclusive practices, including the Ordinarily Available.</a:t>
              </a:r>
            </a:p>
          </p:txBody>
        </p:sp>
        <p:sp>
          <p:nvSpPr>
            <p:cNvPr id="12" name="Freeform: Shape 11">
              <a:extLst>
                <a:ext uri="{FF2B5EF4-FFF2-40B4-BE49-F238E27FC236}">
                  <a16:creationId xmlns:a16="http://schemas.microsoft.com/office/drawing/2014/main" id="{A7DF6821-2162-FE9F-B2A3-83174CDBEEB0}"/>
                </a:ext>
              </a:extLst>
            </p:cNvPr>
            <p:cNvSpPr/>
            <p:nvPr/>
          </p:nvSpPr>
          <p:spPr>
            <a:xfrm>
              <a:off x="4518660" y="3457376"/>
              <a:ext cx="3154680" cy="1087834"/>
            </a:xfrm>
            <a:custGeom>
              <a:avLst/>
              <a:gdLst>
                <a:gd name="connsiteX0" fmla="*/ 0 w 3154680"/>
                <a:gd name="connsiteY0" fmla="*/ 181309 h 1087834"/>
                <a:gd name="connsiteX1" fmla="*/ 181309 w 3154680"/>
                <a:gd name="connsiteY1" fmla="*/ 0 h 1087834"/>
                <a:gd name="connsiteX2" fmla="*/ 2973371 w 3154680"/>
                <a:gd name="connsiteY2" fmla="*/ 0 h 1087834"/>
                <a:gd name="connsiteX3" fmla="*/ 3154680 w 3154680"/>
                <a:gd name="connsiteY3" fmla="*/ 181309 h 1087834"/>
                <a:gd name="connsiteX4" fmla="*/ 3154680 w 3154680"/>
                <a:gd name="connsiteY4" fmla="*/ 906525 h 1087834"/>
                <a:gd name="connsiteX5" fmla="*/ 2973371 w 3154680"/>
                <a:gd name="connsiteY5" fmla="*/ 1087834 h 1087834"/>
                <a:gd name="connsiteX6" fmla="*/ 181309 w 3154680"/>
                <a:gd name="connsiteY6" fmla="*/ 1087834 h 1087834"/>
                <a:gd name="connsiteX7" fmla="*/ 0 w 3154680"/>
                <a:gd name="connsiteY7" fmla="*/ 906525 h 1087834"/>
                <a:gd name="connsiteX8" fmla="*/ 0 w 3154680"/>
                <a:gd name="connsiteY8" fmla="*/ 181309 h 108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680" h="1087834">
                  <a:moveTo>
                    <a:pt x="0" y="181309"/>
                  </a:moveTo>
                  <a:cubicBezTo>
                    <a:pt x="0" y="81175"/>
                    <a:pt x="81175" y="0"/>
                    <a:pt x="181309" y="0"/>
                  </a:cubicBezTo>
                  <a:lnTo>
                    <a:pt x="2973371" y="0"/>
                  </a:lnTo>
                  <a:cubicBezTo>
                    <a:pt x="3073505" y="0"/>
                    <a:pt x="3154680" y="81175"/>
                    <a:pt x="3154680" y="181309"/>
                  </a:cubicBezTo>
                  <a:lnTo>
                    <a:pt x="3154680" y="906525"/>
                  </a:lnTo>
                  <a:cubicBezTo>
                    <a:pt x="3154680" y="1006659"/>
                    <a:pt x="3073505" y="1087834"/>
                    <a:pt x="2973371" y="1087834"/>
                  </a:cubicBezTo>
                  <a:lnTo>
                    <a:pt x="181309" y="1087834"/>
                  </a:lnTo>
                  <a:cubicBezTo>
                    <a:pt x="81175" y="1087834"/>
                    <a:pt x="0" y="1006659"/>
                    <a:pt x="0" y="906525"/>
                  </a:cubicBezTo>
                  <a:lnTo>
                    <a:pt x="0" y="181309"/>
                  </a:lnTo>
                  <a:close/>
                </a:path>
              </a:pathLst>
            </a:custGeom>
            <a:solidFill>
              <a:srgbClr val="002060"/>
            </a:solidFill>
          </p:spPr>
          <p:style>
            <a:lnRef idx="2">
              <a:schemeClr val="lt1">
                <a:hueOff val="0"/>
                <a:satOff val="0"/>
                <a:lumOff val="0"/>
                <a:alphaOff val="0"/>
              </a:schemeClr>
            </a:lnRef>
            <a:fillRef idx="1">
              <a:scrgbClr r="0" g="0" b="0"/>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21684" tIns="121684" rIns="121684" bIns="121684"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Inclusion Strategy</a:t>
              </a:r>
            </a:p>
          </p:txBody>
        </p:sp>
      </p:grpSp>
      <p:sp>
        <p:nvSpPr>
          <p:cNvPr id="4" name="Freeform: Shape 3">
            <a:extLst>
              <a:ext uri="{FF2B5EF4-FFF2-40B4-BE49-F238E27FC236}">
                <a16:creationId xmlns:a16="http://schemas.microsoft.com/office/drawing/2014/main" id="{981C88B4-5C9F-87F2-E36B-A92C529D4149}"/>
              </a:ext>
            </a:extLst>
          </p:cNvPr>
          <p:cNvSpPr/>
          <p:nvPr/>
        </p:nvSpPr>
        <p:spPr>
          <a:xfrm>
            <a:off x="0" y="6311900"/>
            <a:ext cx="2420983" cy="369332"/>
          </a:xfrm>
          <a:custGeom>
            <a:avLst/>
            <a:gdLst>
              <a:gd name="connsiteX0" fmla="*/ 0 w 3802000"/>
              <a:gd name="connsiteY0" fmla="*/ 0 h 608847"/>
              <a:gd name="connsiteX1" fmla="*/ 3522578 w 3802000"/>
              <a:gd name="connsiteY1" fmla="*/ 1653 h 608847"/>
              <a:gd name="connsiteX2" fmla="*/ 3802000 w 3802000"/>
              <a:gd name="connsiteY2" fmla="*/ 298603 h 608847"/>
              <a:gd name="connsiteX3" fmla="*/ 3522578 w 3802000"/>
              <a:gd name="connsiteY3" fmla="*/ 595553 h 608847"/>
              <a:gd name="connsiteX4" fmla="*/ 2344582 w 3802000"/>
              <a:gd name="connsiteY4" fmla="*/ 595553 h 608847"/>
              <a:gd name="connsiteX5" fmla="*/ 105706 w 3802000"/>
              <a:gd name="connsiteY5" fmla="*/ 608366 h 608847"/>
              <a:gd name="connsiteX6" fmla="*/ 0 w 3802000"/>
              <a:gd name="connsiteY6" fmla="*/ 607783 h 608847"/>
              <a:gd name="connsiteX7" fmla="*/ 0 w 3802000"/>
              <a:gd name="connsiteY7" fmla="*/ 0 h 608847"/>
              <a:gd name="connsiteX0" fmla="*/ 0 w 3802000"/>
              <a:gd name="connsiteY0" fmla="*/ 0 h 607783"/>
              <a:gd name="connsiteX1" fmla="*/ 3522578 w 3802000"/>
              <a:gd name="connsiteY1" fmla="*/ 1653 h 607783"/>
              <a:gd name="connsiteX2" fmla="*/ 3802000 w 3802000"/>
              <a:gd name="connsiteY2" fmla="*/ 298603 h 607783"/>
              <a:gd name="connsiteX3" fmla="*/ 3522578 w 3802000"/>
              <a:gd name="connsiteY3" fmla="*/ 595553 h 607783"/>
              <a:gd name="connsiteX4" fmla="*/ 2344582 w 3802000"/>
              <a:gd name="connsiteY4" fmla="*/ 595553 h 607783"/>
              <a:gd name="connsiteX5" fmla="*/ 0 w 3802000"/>
              <a:gd name="connsiteY5" fmla="*/ 607783 h 607783"/>
              <a:gd name="connsiteX6" fmla="*/ 0 w 3802000"/>
              <a:gd name="connsiteY6" fmla="*/ 0 h 607783"/>
              <a:gd name="connsiteX0" fmla="*/ 12700 w 3814700"/>
              <a:gd name="connsiteY0" fmla="*/ 0 h 595553"/>
              <a:gd name="connsiteX1" fmla="*/ 3535278 w 3814700"/>
              <a:gd name="connsiteY1" fmla="*/ 1653 h 595553"/>
              <a:gd name="connsiteX2" fmla="*/ 3814700 w 3814700"/>
              <a:gd name="connsiteY2" fmla="*/ 298603 h 595553"/>
              <a:gd name="connsiteX3" fmla="*/ 3535278 w 3814700"/>
              <a:gd name="connsiteY3" fmla="*/ 595553 h 595553"/>
              <a:gd name="connsiteX4" fmla="*/ 2357282 w 3814700"/>
              <a:gd name="connsiteY4" fmla="*/ 595553 h 595553"/>
              <a:gd name="connsiteX5" fmla="*/ 0 w 3814700"/>
              <a:gd name="connsiteY5" fmla="*/ 595083 h 595553"/>
              <a:gd name="connsiteX6" fmla="*/ 12700 w 3814700"/>
              <a:gd name="connsiteY6" fmla="*/ 0 h 5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700" h="595553">
                <a:moveTo>
                  <a:pt x="12700" y="0"/>
                </a:moveTo>
                <a:lnTo>
                  <a:pt x="3535278" y="1653"/>
                </a:lnTo>
                <a:cubicBezTo>
                  <a:pt x="3689583" y="1653"/>
                  <a:pt x="3814700" y="134593"/>
                  <a:pt x="3814700" y="298603"/>
                </a:cubicBezTo>
                <a:cubicBezTo>
                  <a:pt x="3814700" y="462613"/>
                  <a:pt x="3689583" y="595553"/>
                  <a:pt x="3535278" y="595553"/>
                </a:cubicBezTo>
                <a:lnTo>
                  <a:pt x="2357282" y="595553"/>
                </a:lnTo>
                <a:lnTo>
                  <a:pt x="0" y="595083"/>
                </a:lnTo>
                <a:lnTo>
                  <a:pt x="12700" y="0"/>
                </a:lnTo>
                <a:close/>
              </a:path>
            </a:pathLst>
          </a:cu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9">
            <a:extLst>
              <a:ext uri="{FF2B5EF4-FFF2-40B4-BE49-F238E27FC236}">
                <a16:creationId xmlns:a16="http://schemas.microsoft.com/office/drawing/2014/main" id="{2BF4CF6E-17D2-6C0A-6F45-4EB432C33B58}"/>
              </a:ext>
            </a:extLst>
          </p:cNvPr>
          <p:cNvSpPr txBox="1"/>
          <p:nvPr/>
        </p:nvSpPr>
        <p:spPr>
          <a:xfrm>
            <a:off x="170170" y="6385153"/>
            <a:ext cx="2606716" cy="21544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SemiBold" panose="02000503000000020004" pitchFamily="2" charset="0"/>
                <a:ea typeface="Inter SemiBold" panose="02000503000000020004" pitchFamily="2" charset="0"/>
                <a:cs typeface="Bentoga Thin" pitchFamily="50" charset="0"/>
              </a:rPr>
              <a:t>Inclusion strategy</a:t>
            </a:r>
          </a:p>
        </p:txBody>
      </p:sp>
      <p:sp>
        <p:nvSpPr>
          <p:cNvPr id="7" name="Rectangle: Rounded Corners 6">
            <a:extLst>
              <a:ext uri="{FF2B5EF4-FFF2-40B4-BE49-F238E27FC236}">
                <a16:creationId xmlns:a16="http://schemas.microsoft.com/office/drawing/2014/main" id="{249FF32E-E9B6-6955-D606-D7EF1564E359}"/>
              </a:ext>
            </a:extLst>
          </p:cNvPr>
          <p:cNvSpPr/>
          <p:nvPr/>
        </p:nvSpPr>
        <p:spPr>
          <a:xfrm>
            <a:off x="838199" y="1083212"/>
            <a:ext cx="1308784" cy="6350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70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D448C-EBA5-90C1-9F76-AC8968BC9068}"/>
              </a:ext>
            </a:extLst>
          </p:cNvPr>
          <p:cNvPicPr>
            <a:picLocks noChangeAspect="1"/>
          </p:cNvPicPr>
          <p:nvPr/>
        </p:nvPicPr>
        <p:blipFill rotWithShape="1">
          <a:blip r:embed="rId2"/>
          <a:srcRect l="1013"/>
          <a:stretch/>
        </p:blipFill>
        <p:spPr>
          <a:xfrm>
            <a:off x="0" y="0"/>
            <a:ext cx="5598695" cy="6858000"/>
          </a:xfrm>
          <a:prstGeom prst="rect">
            <a:avLst/>
          </a:prstGeom>
        </p:spPr>
      </p:pic>
      <p:sp>
        <p:nvSpPr>
          <p:cNvPr id="7" name="TextBox 19">
            <a:extLst>
              <a:ext uri="{FF2B5EF4-FFF2-40B4-BE49-F238E27FC236}">
                <a16:creationId xmlns:a16="http://schemas.microsoft.com/office/drawing/2014/main" id="{BBCCA45F-F53D-D5B2-7F34-624D347CDDE1}"/>
              </a:ext>
            </a:extLst>
          </p:cNvPr>
          <p:cNvSpPr txBox="1"/>
          <p:nvPr/>
        </p:nvSpPr>
        <p:spPr>
          <a:xfrm>
            <a:off x="6096000" y="1524307"/>
            <a:ext cx="6346783" cy="735651"/>
          </a:xfrm>
          <a:prstGeom prst="rect">
            <a:avLst/>
          </a:prstGeom>
        </p:spPr>
        <p:txBody>
          <a:bodyPr wrap="square" lIns="0" tIns="0" rIns="0" bIns="0" rtlCol="0" anchor="t">
            <a:spAutoFit/>
          </a:bodyPr>
          <a:lstStyle/>
          <a:p>
            <a:pPr marL="0" marR="0" lvl="0" indent="0" algn="l" defTabSz="914400" rtl="0" eaLnBrk="1" fontAlgn="auto" latinLnBrk="0" hangingPunct="1">
              <a:lnSpc>
                <a:spcPts val="6074"/>
              </a:lnSpc>
              <a:spcBef>
                <a:spcPts val="0"/>
              </a:spcBef>
              <a:spcAft>
                <a:spcPts val="0"/>
              </a:spcAft>
              <a:buClrTx/>
              <a:buSzTx/>
              <a:buFontTx/>
              <a:buNone/>
              <a:tabLst/>
              <a:defRPr/>
            </a:pPr>
            <a:r>
              <a:rPr kumimoji="0" lang="en-US" sz="44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Bentoga Thin" pitchFamily="50" charset="0"/>
              </a:rPr>
              <a:t>Inclusion Framework</a:t>
            </a:r>
          </a:p>
        </p:txBody>
      </p:sp>
      <p:sp>
        <p:nvSpPr>
          <p:cNvPr id="8" name="Rectangle: Rounded Corners 7">
            <a:extLst>
              <a:ext uri="{FF2B5EF4-FFF2-40B4-BE49-F238E27FC236}">
                <a16:creationId xmlns:a16="http://schemas.microsoft.com/office/drawing/2014/main" id="{DB02CDAA-FF59-92DB-9C68-1637D33BF9E4}"/>
              </a:ext>
            </a:extLst>
          </p:cNvPr>
          <p:cNvSpPr/>
          <p:nvPr/>
        </p:nvSpPr>
        <p:spPr>
          <a:xfrm>
            <a:off x="6096000" y="2414243"/>
            <a:ext cx="1963176" cy="9525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70C7270-82BB-9D20-6E64-7944F52AE976}"/>
              </a:ext>
            </a:extLst>
          </p:cNvPr>
          <p:cNvPicPr>
            <a:picLocks noChangeAspect="1"/>
          </p:cNvPicPr>
          <p:nvPr/>
        </p:nvPicPr>
        <p:blipFill>
          <a:blip r:embed="rId3"/>
          <a:stretch>
            <a:fillRect/>
          </a:stretch>
        </p:blipFill>
        <p:spPr>
          <a:xfrm>
            <a:off x="11015411" y="217333"/>
            <a:ext cx="982891" cy="982891"/>
          </a:xfrm>
          <a:prstGeom prst="rect">
            <a:avLst/>
          </a:prstGeom>
        </p:spPr>
      </p:pic>
      <p:sp>
        <p:nvSpPr>
          <p:cNvPr id="3" name="TextBox 2">
            <a:extLst>
              <a:ext uri="{FF2B5EF4-FFF2-40B4-BE49-F238E27FC236}">
                <a16:creationId xmlns:a16="http://schemas.microsoft.com/office/drawing/2014/main" id="{D599880F-62EA-499D-DDC6-36AA951F5A6E}"/>
              </a:ext>
            </a:extLst>
          </p:cNvPr>
          <p:cNvSpPr txBox="1"/>
          <p:nvPr/>
        </p:nvSpPr>
        <p:spPr>
          <a:xfrm>
            <a:off x="5777118" y="4337622"/>
            <a:ext cx="6665665"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Resources and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hlinkClick r:id="rId4"/>
              </a:rPr>
              <a:t>https://essexcc.pagetiger.com/dcneqoo/1</a:t>
            </a:r>
            <a:endParaRPr kumimoji="0" lang="en-GB" sz="20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hlinkClick r:id="rId5"/>
              </a:rPr>
              <a:t>https://essexcc.pagetiger.com/dxdfsro/1</a:t>
            </a:r>
            <a:endParaRPr kumimoji="0" lang="en-GB" sz="20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For support, please speak to your Inclusion Partner </a:t>
            </a:r>
          </a:p>
        </p:txBody>
      </p:sp>
      <p:pic>
        <p:nvPicPr>
          <p:cNvPr id="2" name="Picture 1" descr="A red logo with text&#10;&#10;Description automatically generated">
            <a:extLst>
              <a:ext uri="{FF2B5EF4-FFF2-40B4-BE49-F238E27FC236}">
                <a16:creationId xmlns:a16="http://schemas.microsoft.com/office/drawing/2014/main" id="{41DC35FB-0E0C-B236-C4EB-6C1EA449AA9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87125" y="6368106"/>
            <a:ext cx="715433" cy="345697"/>
          </a:xfrm>
          <a:prstGeom prst="rect">
            <a:avLst/>
          </a:prstGeom>
        </p:spPr>
      </p:pic>
    </p:spTree>
    <p:extLst>
      <p:ext uri="{BB962C8B-B14F-4D97-AF65-F5344CB8AC3E}">
        <p14:creationId xmlns:p14="http://schemas.microsoft.com/office/powerpoint/2010/main" val="3290610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0EDB1C62-07DA-4EE2-B833-6DD05F74DCEC}"/>
              </a:ext>
            </a:extLst>
          </p:cNvPr>
          <p:cNvSpPr/>
          <p:nvPr/>
        </p:nvSpPr>
        <p:spPr>
          <a:xfrm>
            <a:off x="608928" y="1702558"/>
            <a:ext cx="1308784" cy="6350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27B8FB-FF52-AE87-91D1-BFE7745EAE64}"/>
              </a:ext>
            </a:extLst>
          </p:cNvPr>
          <p:cNvSpPr txBox="1">
            <a:spLocks/>
          </p:cNvSpPr>
          <p:nvPr/>
        </p:nvSpPr>
        <p:spPr>
          <a:xfrm>
            <a:off x="484717" y="37699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j-cs"/>
              </a:rPr>
              <a:t>Who is the Inclusion Framework for?</a:t>
            </a:r>
            <a:br>
              <a:rPr kumimoji="0" lang="en-GB" sz="4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j-cs"/>
              </a:rPr>
            </a:br>
            <a:r>
              <a:rPr kumimoji="0" lang="en-GB" sz="4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j-cs"/>
              </a:rPr>
              <a:t>When can it be used?</a:t>
            </a:r>
          </a:p>
        </p:txBody>
      </p:sp>
      <p:sp>
        <p:nvSpPr>
          <p:cNvPr id="4" name="Content Placeholder 2">
            <a:extLst>
              <a:ext uri="{FF2B5EF4-FFF2-40B4-BE49-F238E27FC236}">
                <a16:creationId xmlns:a16="http://schemas.microsoft.com/office/drawing/2014/main" id="{B1F5A105-DE52-84C9-9EEB-4928D9719736}"/>
              </a:ext>
            </a:extLst>
          </p:cNvPr>
          <p:cNvSpPr txBox="1">
            <a:spLocks/>
          </p:cNvSpPr>
          <p:nvPr/>
        </p:nvSpPr>
        <p:spPr>
          <a:xfrm>
            <a:off x="484718" y="2145013"/>
            <a:ext cx="6709082" cy="386919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Inclusion Framework is for </a:t>
            </a:r>
            <a:r>
              <a:rPr kumimoji="0" lang="en-GB" sz="18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all</a:t>
            </a: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pupils/ students who are experiencing a barrier to accessing a full, mainstream education.  Use of the Inclusion Framework should therefore not be seen as a tool just for SENCOs. </a:t>
            </a:r>
          </a:p>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approach has been designed to support schools where they are struggling to include </a:t>
            </a:r>
            <a:r>
              <a:rPr kumimoji="0" lang="en-GB" sz="18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any</a:t>
            </a: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pupil/s.</a:t>
            </a:r>
          </a:p>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process can be instigated at any time, for a single or group of children. We would encourage schools to use the profiling tool proactively, rather than wait for a barrier to present itself.</a:t>
            </a:r>
          </a:p>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School-age children. We are continuing to pilot the IF for preschool age children to ensure the approach is as supportive and effective as possible. </a:t>
            </a:r>
          </a:p>
        </p:txBody>
      </p:sp>
      <p:grpSp>
        <p:nvGrpSpPr>
          <p:cNvPr id="20" name="Group 19">
            <a:extLst>
              <a:ext uri="{FF2B5EF4-FFF2-40B4-BE49-F238E27FC236}">
                <a16:creationId xmlns:a16="http://schemas.microsoft.com/office/drawing/2014/main" id="{AB50B257-D2A3-AF8D-F28E-4EDFE9575000}"/>
              </a:ext>
            </a:extLst>
          </p:cNvPr>
          <p:cNvGrpSpPr/>
          <p:nvPr/>
        </p:nvGrpSpPr>
        <p:grpSpPr>
          <a:xfrm>
            <a:off x="7426494" y="1524803"/>
            <a:ext cx="4475980" cy="4828856"/>
            <a:chOff x="7648166" y="1483239"/>
            <a:chExt cx="4475980" cy="4828856"/>
          </a:xfrm>
        </p:grpSpPr>
        <p:sp>
          <p:nvSpPr>
            <p:cNvPr id="16" name="Rectangle: Rounded Corners 15">
              <a:extLst>
                <a:ext uri="{FF2B5EF4-FFF2-40B4-BE49-F238E27FC236}">
                  <a16:creationId xmlns:a16="http://schemas.microsoft.com/office/drawing/2014/main" id="{FF753F0D-ECD6-047B-1940-CEDCA6BCAED5}"/>
                </a:ext>
              </a:extLst>
            </p:cNvPr>
            <p:cNvSpPr/>
            <p:nvPr/>
          </p:nvSpPr>
          <p:spPr>
            <a:xfrm>
              <a:off x="10879209" y="4778787"/>
              <a:ext cx="1244937" cy="1533308"/>
            </a:xfrm>
            <a:prstGeom prst="roundRect">
              <a:avLst/>
            </a:pr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7DBE04F0-9C63-7A2B-3EC0-6DAC0FC7608C}"/>
                </a:ext>
              </a:extLst>
            </p:cNvPr>
            <p:cNvSpPr/>
            <p:nvPr/>
          </p:nvSpPr>
          <p:spPr>
            <a:xfrm>
              <a:off x="7648166" y="1483239"/>
              <a:ext cx="1996179" cy="1945761"/>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2E4A8C6C-505D-D9DC-D839-5B7BC47BFF89}"/>
                </a:ext>
              </a:extLst>
            </p:cNvPr>
            <p:cNvPicPr>
              <a:picLocks noChangeAspect="1"/>
            </p:cNvPicPr>
            <p:nvPr/>
          </p:nvPicPr>
          <p:blipFill rotWithShape="1">
            <a:blip r:embed="rId2"/>
            <a:srcRect l="13563" t="569" r="20912" b="-569"/>
            <a:stretch/>
          </p:blipFill>
          <p:spPr>
            <a:xfrm>
              <a:off x="7847452" y="1667367"/>
              <a:ext cx="4076736" cy="4396628"/>
            </a:xfrm>
            <a:prstGeom prst="roundRect">
              <a:avLst>
                <a:gd name="adj" fmla="val 12535"/>
              </a:avLst>
            </a:prstGeom>
          </p:spPr>
        </p:pic>
      </p:grpSp>
      <p:sp>
        <p:nvSpPr>
          <p:cNvPr id="21" name="Freeform: Shape 20">
            <a:extLst>
              <a:ext uri="{FF2B5EF4-FFF2-40B4-BE49-F238E27FC236}">
                <a16:creationId xmlns:a16="http://schemas.microsoft.com/office/drawing/2014/main" id="{E972A8C2-A98B-DACA-E7E8-46B2AFB655B8}"/>
              </a:ext>
            </a:extLst>
          </p:cNvPr>
          <p:cNvSpPr/>
          <p:nvPr/>
        </p:nvSpPr>
        <p:spPr>
          <a:xfrm>
            <a:off x="0" y="6311900"/>
            <a:ext cx="2420983" cy="369332"/>
          </a:xfrm>
          <a:custGeom>
            <a:avLst/>
            <a:gdLst>
              <a:gd name="connsiteX0" fmla="*/ 0 w 3802000"/>
              <a:gd name="connsiteY0" fmla="*/ 0 h 608847"/>
              <a:gd name="connsiteX1" fmla="*/ 3522578 w 3802000"/>
              <a:gd name="connsiteY1" fmla="*/ 1653 h 608847"/>
              <a:gd name="connsiteX2" fmla="*/ 3802000 w 3802000"/>
              <a:gd name="connsiteY2" fmla="*/ 298603 h 608847"/>
              <a:gd name="connsiteX3" fmla="*/ 3522578 w 3802000"/>
              <a:gd name="connsiteY3" fmla="*/ 595553 h 608847"/>
              <a:gd name="connsiteX4" fmla="*/ 2344582 w 3802000"/>
              <a:gd name="connsiteY4" fmla="*/ 595553 h 608847"/>
              <a:gd name="connsiteX5" fmla="*/ 105706 w 3802000"/>
              <a:gd name="connsiteY5" fmla="*/ 608366 h 608847"/>
              <a:gd name="connsiteX6" fmla="*/ 0 w 3802000"/>
              <a:gd name="connsiteY6" fmla="*/ 607783 h 608847"/>
              <a:gd name="connsiteX7" fmla="*/ 0 w 3802000"/>
              <a:gd name="connsiteY7" fmla="*/ 0 h 608847"/>
              <a:gd name="connsiteX0" fmla="*/ 0 w 3802000"/>
              <a:gd name="connsiteY0" fmla="*/ 0 h 607783"/>
              <a:gd name="connsiteX1" fmla="*/ 3522578 w 3802000"/>
              <a:gd name="connsiteY1" fmla="*/ 1653 h 607783"/>
              <a:gd name="connsiteX2" fmla="*/ 3802000 w 3802000"/>
              <a:gd name="connsiteY2" fmla="*/ 298603 h 607783"/>
              <a:gd name="connsiteX3" fmla="*/ 3522578 w 3802000"/>
              <a:gd name="connsiteY3" fmla="*/ 595553 h 607783"/>
              <a:gd name="connsiteX4" fmla="*/ 2344582 w 3802000"/>
              <a:gd name="connsiteY4" fmla="*/ 595553 h 607783"/>
              <a:gd name="connsiteX5" fmla="*/ 0 w 3802000"/>
              <a:gd name="connsiteY5" fmla="*/ 607783 h 607783"/>
              <a:gd name="connsiteX6" fmla="*/ 0 w 3802000"/>
              <a:gd name="connsiteY6" fmla="*/ 0 h 607783"/>
              <a:gd name="connsiteX0" fmla="*/ 12700 w 3814700"/>
              <a:gd name="connsiteY0" fmla="*/ 0 h 595553"/>
              <a:gd name="connsiteX1" fmla="*/ 3535278 w 3814700"/>
              <a:gd name="connsiteY1" fmla="*/ 1653 h 595553"/>
              <a:gd name="connsiteX2" fmla="*/ 3814700 w 3814700"/>
              <a:gd name="connsiteY2" fmla="*/ 298603 h 595553"/>
              <a:gd name="connsiteX3" fmla="*/ 3535278 w 3814700"/>
              <a:gd name="connsiteY3" fmla="*/ 595553 h 595553"/>
              <a:gd name="connsiteX4" fmla="*/ 2357282 w 3814700"/>
              <a:gd name="connsiteY4" fmla="*/ 595553 h 595553"/>
              <a:gd name="connsiteX5" fmla="*/ 0 w 3814700"/>
              <a:gd name="connsiteY5" fmla="*/ 595083 h 595553"/>
              <a:gd name="connsiteX6" fmla="*/ 12700 w 3814700"/>
              <a:gd name="connsiteY6" fmla="*/ 0 h 5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700" h="595553">
                <a:moveTo>
                  <a:pt x="12700" y="0"/>
                </a:moveTo>
                <a:lnTo>
                  <a:pt x="3535278" y="1653"/>
                </a:lnTo>
                <a:cubicBezTo>
                  <a:pt x="3689583" y="1653"/>
                  <a:pt x="3814700" y="134593"/>
                  <a:pt x="3814700" y="298603"/>
                </a:cubicBezTo>
                <a:cubicBezTo>
                  <a:pt x="3814700" y="462613"/>
                  <a:pt x="3689583" y="595553"/>
                  <a:pt x="3535278" y="595553"/>
                </a:cubicBezTo>
                <a:lnTo>
                  <a:pt x="2357282" y="595553"/>
                </a:lnTo>
                <a:lnTo>
                  <a:pt x="0" y="595083"/>
                </a:lnTo>
                <a:lnTo>
                  <a:pt x="12700" y="0"/>
                </a:lnTo>
                <a:close/>
              </a:path>
            </a:pathLst>
          </a:cu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19">
            <a:extLst>
              <a:ext uri="{FF2B5EF4-FFF2-40B4-BE49-F238E27FC236}">
                <a16:creationId xmlns:a16="http://schemas.microsoft.com/office/drawing/2014/main" id="{ED6754E5-7061-5143-56FA-3F0FCD79684B}"/>
              </a:ext>
            </a:extLst>
          </p:cNvPr>
          <p:cNvSpPr txBox="1"/>
          <p:nvPr/>
        </p:nvSpPr>
        <p:spPr>
          <a:xfrm>
            <a:off x="74376" y="6385153"/>
            <a:ext cx="2606716" cy="21544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SemiBold" panose="02000503000000020004" pitchFamily="2" charset="0"/>
                <a:ea typeface="Inter SemiBold" panose="02000503000000020004" pitchFamily="2" charset="0"/>
                <a:cs typeface="Bentoga Thin" pitchFamily="50" charset="0"/>
              </a:rPr>
              <a:t>Inclusion Framework</a:t>
            </a:r>
          </a:p>
        </p:txBody>
      </p:sp>
    </p:spTree>
    <p:extLst>
      <p:ext uri="{BB962C8B-B14F-4D97-AF65-F5344CB8AC3E}">
        <p14:creationId xmlns:p14="http://schemas.microsoft.com/office/powerpoint/2010/main" val="306537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10A7DD7-694C-41C0-AD8D-A5ADE4EC02BE}"/>
              </a:ext>
            </a:extLst>
          </p:cNvPr>
          <p:cNvSpPr/>
          <p:nvPr/>
        </p:nvSpPr>
        <p:spPr>
          <a:xfrm rot="5400000">
            <a:off x="3540397" y="-1814907"/>
            <a:ext cx="5111205" cy="11371015"/>
          </a:xfrm>
          <a:prstGeom prst="roundRect">
            <a:avLst/>
          </a:pr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9F0A0F9-4F64-50DC-AFD9-7198C3D083DD}"/>
              </a:ext>
            </a:extLst>
          </p:cNvPr>
          <p:cNvSpPr txBox="1"/>
          <p:nvPr/>
        </p:nvSpPr>
        <p:spPr>
          <a:xfrm>
            <a:off x="963891" y="1633132"/>
            <a:ext cx="10264215" cy="4416402"/>
          </a:xfrm>
          <a:prstGeom prst="rect">
            <a:avLst/>
          </a:prstGeom>
          <a:noFill/>
        </p:spPr>
        <p:txBody>
          <a:bodyPr wrap="square">
            <a:spAutoFit/>
          </a:bodyPr>
          <a:lstStyle/>
          <a:p>
            <a:pPr marL="285750" marR="0" lvl="0" indent="-285750" algn="just" defTabSz="914400" rtl="0" eaLnBrk="0" fontAlgn="base" latinLnBrk="0" hangingPunct="0">
              <a:lnSpc>
                <a:spcPct val="107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S PGothic" pitchFamily="34" charset="-128"/>
                <a:cs typeface="Times New Roman" panose="02020603050405020304" pitchFamily="18" charset="0"/>
              </a:rPr>
              <a:t>Rating the objectives is a useful way of assessing progress and demonstrating this progress to families</a:t>
            </a:r>
          </a:p>
          <a:p>
            <a:pPr marL="285750" marR="0" lvl="0" indent="-285750" algn="just" defTabSz="914400" rtl="0" eaLnBrk="0" fontAlgn="base" latinLnBrk="0" hangingPunct="0">
              <a:lnSpc>
                <a:spcPct val="107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It’s positive to have a common language around inclusion</a:t>
            </a:r>
          </a:p>
          <a:p>
            <a:pPr marL="285750" marR="0" lvl="0" indent="-285750" algn="just" defTabSz="914400" rtl="0" eaLnBrk="0" fontAlgn="base" latinLnBrk="0" hangingPunct="0">
              <a:lnSpc>
                <a:spcPct val="107000"/>
              </a:lnSpc>
              <a:spcBef>
                <a:spcPct val="0"/>
              </a:spcBef>
              <a:spcAft>
                <a:spcPts val="120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S PGothic" pitchFamily="34" charset="-128"/>
                <a:cs typeface="Times New Roman" panose="02020603050405020304" pitchFamily="18" charset="0"/>
              </a:rPr>
              <a:t>The IF enabled relationship building, was easy to use, and examined a broad range of needs rather than just one over-arching matter</a:t>
            </a:r>
          </a:p>
          <a:p>
            <a:pPr marL="285750" marR="0" lvl="0" indent="-285750" algn="just" defTabSz="914400" rtl="0" eaLnBrk="0" fontAlgn="base" latinLnBrk="0" hangingPunct="0">
              <a:lnSpc>
                <a:spcPct val="107000"/>
              </a:lnSpc>
              <a:spcBef>
                <a:spcPct val="0"/>
              </a:spcBef>
              <a:spcAft>
                <a:spcPts val="1200"/>
              </a:spcAft>
              <a:buClrTx/>
              <a:buSzTx/>
              <a:buFont typeface="Arial" panose="020B0604020202020204" pitchFamily="34" charset="0"/>
              <a:buChar char="•"/>
              <a:tabLst>
                <a:tab pos="457200" algn="l"/>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S PGothic" pitchFamily="34" charset="-128"/>
                <a:cs typeface="Times New Roman" panose="02020603050405020304" pitchFamily="18" charset="0"/>
              </a:rPr>
              <a:t>Accessing support was faster than existing processes</a:t>
            </a:r>
          </a:p>
          <a:p>
            <a:pPr marL="285750" marR="0" lvl="0" indent="-285750" algn="just" defTabSz="914400" rtl="0" eaLnBrk="0" fontAlgn="base" latinLnBrk="0" hangingPunct="0">
              <a:lnSpc>
                <a:spcPct val="107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S PGothic" pitchFamily="34" charset="-128"/>
                <a:cs typeface="Times New Roman" panose="02020603050405020304" pitchFamily="18" charset="0"/>
              </a:rPr>
              <a:t>IF has been influential in expanding our thinking</a:t>
            </a:r>
          </a:p>
          <a:p>
            <a:pPr marL="285750" marR="0" lvl="0" indent="-285750" algn="just" defTabSz="914400" rtl="0" eaLnBrk="0" fontAlgn="base" latinLnBrk="0" hangingPunct="0">
              <a:lnSpc>
                <a:spcPct val="107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S PGothic" pitchFamily="34" charset="-128"/>
                <a:cs typeface="Times New Roman" panose="02020603050405020304" pitchFamily="18" charset="0"/>
              </a:rPr>
              <a:t>Timing of sharing the OA and the IF has been very helpful – to be clear on what should be in place every day and what should be targeted and additional</a:t>
            </a:r>
          </a:p>
          <a:p>
            <a:pPr marL="285750" marR="0" lvl="0" indent="-285750" algn="just" defTabSz="914400" rtl="0" eaLnBrk="0" fontAlgn="base" latinLnBrk="0" hangingPunct="0">
              <a:lnSpc>
                <a:spcPct val="107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S PGothic" pitchFamily="34" charset="-128"/>
                <a:cs typeface="Times New Roman" panose="02020603050405020304" pitchFamily="18" charset="0"/>
              </a:rPr>
              <a:t>Helpful ‘nudging’ from our IP!</a:t>
            </a:r>
          </a:p>
          <a:p>
            <a:pPr marL="285750" marR="0" lvl="0" indent="-285750" algn="just" defTabSz="914400" rtl="0" eaLnBrk="0" fontAlgn="base" latinLnBrk="0" hangingPunct="0">
              <a:lnSpc>
                <a:spcPct val="107000"/>
              </a:lnSpc>
              <a:spcBef>
                <a:spcPct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S PGothic" pitchFamily="34" charset="-128"/>
                <a:cs typeface="Times New Roman" panose="02020603050405020304" pitchFamily="18" charset="0"/>
              </a:rPr>
              <a:t>With the new format it is easier to see how the columns themselves build on each other left to right, to </a:t>
            </a:r>
            <a:r>
              <a:rPr kumimoji="0" lang="en-GB" sz="18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cover the holistic journey of the child</a:t>
            </a:r>
            <a:endParaRPr kumimoji="0" lang="en-GB" sz="1800" b="0" i="0" u="none" strike="noStrike" kern="1200" cap="none" spc="0" normalizeH="0" baseline="0" noProof="0">
              <a:ln>
                <a:noFill/>
              </a:ln>
              <a:solidFill>
                <a:prstClr val="white"/>
              </a:solidFill>
              <a:effectLst/>
              <a:uLnTx/>
              <a:uFillTx/>
              <a:latin typeface="Calibri" panose="020F0502020204030204"/>
              <a:ea typeface="MS PGothic" pitchFamily="34" charset="-128"/>
              <a:cs typeface="Times New Roman" panose="02020603050405020304" pitchFamily="18" charset="0"/>
            </a:endParaRPr>
          </a:p>
        </p:txBody>
      </p:sp>
      <p:sp>
        <p:nvSpPr>
          <p:cNvPr id="17" name="TextBox 19">
            <a:extLst>
              <a:ext uri="{FF2B5EF4-FFF2-40B4-BE49-F238E27FC236}">
                <a16:creationId xmlns:a16="http://schemas.microsoft.com/office/drawing/2014/main" id="{3785F0FC-5BA0-2804-5C9A-2440BBF31284}"/>
              </a:ext>
            </a:extLst>
          </p:cNvPr>
          <p:cNvSpPr txBox="1"/>
          <p:nvPr/>
        </p:nvSpPr>
        <p:spPr>
          <a:xfrm>
            <a:off x="246972" y="-43819"/>
            <a:ext cx="8692841" cy="722121"/>
          </a:xfrm>
          <a:prstGeom prst="rect">
            <a:avLst/>
          </a:prstGeom>
        </p:spPr>
        <p:txBody>
          <a:bodyPr wrap="square" lIns="0" tIns="0" rIns="0" bIns="0" rtlCol="0" anchor="t">
            <a:spAutoFit/>
          </a:bodyPr>
          <a:lstStyle/>
          <a:p>
            <a:pPr marL="0" marR="0" lvl="0" indent="0" algn="l" defTabSz="914400" rtl="0" eaLnBrk="1" fontAlgn="auto" latinLnBrk="0" hangingPunct="1">
              <a:lnSpc>
                <a:spcPts val="6074"/>
              </a:lnSpc>
              <a:spcBef>
                <a:spcPts val="0"/>
              </a:spcBef>
              <a:spcAft>
                <a:spcPts val="0"/>
              </a:spcAft>
              <a:buClrTx/>
              <a:buSzTx/>
              <a:buFontTx/>
              <a:buNone/>
              <a:tabLst/>
              <a:defRPr/>
            </a:pPr>
            <a:r>
              <a:rPr kumimoji="0" lang="en-US" sz="40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mn-cs"/>
              </a:rPr>
              <a:t>Test and Learn Feedback</a:t>
            </a:r>
          </a:p>
        </p:txBody>
      </p:sp>
      <p:sp>
        <p:nvSpPr>
          <p:cNvPr id="18" name="Rectangle: Rounded Corners 17">
            <a:extLst>
              <a:ext uri="{FF2B5EF4-FFF2-40B4-BE49-F238E27FC236}">
                <a16:creationId xmlns:a16="http://schemas.microsoft.com/office/drawing/2014/main" id="{BC7BFB45-72FF-FA71-D105-FA30B9F80088}"/>
              </a:ext>
            </a:extLst>
          </p:cNvPr>
          <p:cNvSpPr/>
          <p:nvPr/>
        </p:nvSpPr>
        <p:spPr>
          <a:xfrm>
            <a:off x="246973" y="808466"/>
            <a:ext cx="1308784" cy="6350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AFB295-ECC3-4DB3-C860-4953211DBC28}"/>
              </a:ext>
            </a:extLst>
          </p:cNvPr>
          <p:cNvPicPr>
            <a:picLocks noChangeAspect="1"/>
          </p:cNvPicPr>
          <p:nvPr/>
        </p:nvPicPr>
        <p:blipFill rotWithShape="1">
          <a:blip r:embed="rId2"/>
          <a:srcRect b="5698"/>
          <a:stretch/>
        </p:blipFill>
        <p:spPr>
          <a:xfrm>
            <a:off x="0" y="0"/>
            <a:ext cx="5514474" cy="6858000"/>
          </a:xfrm>
          <a:prstGeom prst="rect">
            <a:avLst/>
          </a:prstGeom>
        </p:spPr>
      </p:pic>
      <p:sp>
        <p:nvSpPr>
          <p:cNvPr id="5" name="TextBox 19">
            <a:extLst>
              <a:ext uri="{FF2B5EF4-FFF2-40B4-BE49-F238E27FC236}">
                <a16:creationId xmlns:a16="http://schemas.microsoft.com/office/drawing/2014/main" id="{864DC224-4A09-1E4E-0940-458B3E50D500}"/>
              </a:ext>
            </a:extLst>
          </p:cNvPr>
          <p:cNvSpPr txBox="1"/>
          <p:nvPr/>
        </p:nvSpPr>
        <p:spPr>
          <a:xfrm>
            <a:off x="5965372" y="3164681"/>
            <a:ext cx="5777691" cy="369331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Information for Primary: </a:t>
            </a:r>
            <a:b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b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hlinkClick r:id="rId3"/>
              </a:rPr>
              <a:t>https://essexcc.pagetiger.com/cpiulug/1</a:t>
            </a: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Information for Secondary: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hlinkClick r:id="rId3"/>
              </a:rPr>
              <a:t>https://essexcc.pagetiger.com/cpiulug/1</a:t>
            </a: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To express an interest in a review please share your details here: </a:t>
            </a:r>
            <a:br>
              <a:rPr kumimoji="0" lang="en-GB" sz="24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br>
            <a:r>
              <a:rPr kumimoji="0" lang="en-GB" sz="24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hlinkClick r:id="rId4"/>
              </a:rPr>
              <a:t>https://forms.office.com/e/Fh6Y2mDie3</a:t>
            </a:r>
            <a:r>
              <a:rPr kumimoji="0" lang="en-GB" sz="24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6" name="TextBox 19">
            <a:extLst>
              <a:ext uri="{FF2B5EF4-FFF2-40B4-BE49-F238E27FC236}">
                <a16:creationId xmlns:a16="http://schemas.microsoft.com/office/drawing/2014/main" id="{7D7E7A1C-A9A8-C6ED-4C4E-FBF187494BBD}"/>
              </a:ext>
            </a:extLst>
          </p:cNvPr>
          <p:cNvSpPr txBox="1"/>
          <p:nvPr/>
        </p:nvSpPr>
        <p:spPr>
          <a:xfrm>
            <a:off x="6096000" y="1262153"/>
            <a:ext cx="6346783" cy="735651"/>
          </a:xfrm>
          <a:prstGeom prst="rect">
            <a:avLst/>
          </a:prstGeom>
        </p:spPr>
        <p:txBody>
          <a:bodyPr wrap="square" lIns="0" tIns="0" rIns="0" bIns="0" rtlCol="0" anchor="t">
            <a:spAutoFit/>
          </a:bodyPr>
          <a:lstStyle/>
          <a:p>
            <a:pPr marL="0" marR="0" lvl="0" indent="0" algn="l" defTabSz="914400" rtl="0" eaLnBrk="1" fontAlgn="auto" latinLnBrk="0" hangingPunct="1">
              <a:lnSpc>
                <a:spcPts val="6074"/>
              </a:lnSpc>
              <a:spcBef>
                <a:spcPts val="0"/>
              </a:spcBef>
              <a:spcAft>
                <a:spcPts val="0"/>
              </a:spcAft>
              <a:buClrTx/>
              <a:buSzTx/>
              <a:buFontTx/>
              <a:buNone/>
              <a:tabLst/>
              <a:defRPr/>
            </a:pPr>
            <a:r>
              <a:rPr kumimoji="0" lang="en-US" sz="44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Bentoga Thin" pitchFamily="50" charset="0"/>
              </a:rPr>
              <a:t>Inclusion Reviews</a:t>
            </a:r>
          </a:p>
        </p:txBody>
      </p:sp>
      <p:sp>
        <p:nvSpPr>
          <p:cNvPr id="7" name="Rectangle: Rounded Corners 6">
            <a:extLst>
              <a:ext uri="{FF2B5EF4-FFF2-40B4-BE49-F238E27FC236}">
                <a16:creationId xmlns:a16="http://schemas.microsoft.com/office/drawing/2014/main" id="{38B04389-DEA0-CC15-CEE9-9F3F426FA4E2}"/>
              </a:ext>
            </a:extLst>
          </p:cNvPr>
          <p:cNvSpPr/>
          <p:nvPr/>
        </p:nvSpPr>
        <p:spPr>
          <a:xfrm>
            <a:off x="6096000" y="2292317"/>
            <a:ext cx="1963176" cy="9525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F237E00-8000-BBFF-081A-9C4DDA0A6F19}"/>
              </a:ext>
            </a:extLst>
          </p:cNvPr>
          <p:cNvGrpSpPr/>
          <p:nvPr/>
        </p:nvGrpSpPr>
        <p:grpSpPr>
          <a:xfrm>
            <a:off x="11084953" y="215452"/>
            <a:ext cx="913349" cy="917443"/>
            <a:chOff x="6549226" y="2300552"/>
            <a:chExt cx="1560685" cy="1567681"/>
          </a:xfrm>
        </p:grpSpPr>
        <p:sp>
          <p:nvSpPr>
            <p:cNvPr id="11" name="Freeform 16">
              <a:extLst>
                <a:ext uri="{FF2B5EF4-FFF2-40B4-BE49-F238E27FC236}">
                  <a16:creationId xmlns:a16="http://schemas.microsoft.com/office/drawing/2014/main" id="{8DCDE3BB-EC73-10A1-5547-E8F9CADD3414}"/>
                </a:ext>
              </a:extLst>
            </p:cNvPr>
            <p:cNvSpPr/>
            <p:nvPr/>
          </p:nvSpPr>
          <p:spPr>
            <a:xfrm>
              <a:off x="6549226" y="2300552"/>
              <a:ext cx="1560685" cy="156768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1A86E"/>
            </a:solidFill>
            <a:ln>
              <a:noFill/>
            </a:ln>
            <a:effectLst/>
            <a:scene3d>
              <a:camera prst="orthographicFront"/>
              <a:lightRig rig="threePt" dir="t">
                <a:rot lat="0" lon="0" rev="19200000"/>
              </a:lightRig>
            </a:scene3d>
            <a:sp3d prstMaterial="plastic"/>
          </p:spPr>
        </p:sp>
        <p:pic>
          <p:nvPicPr>
            <p:cNvPr id="12" name="Graphic 11" descr="Target Audience">
              <a:extLst>
                <a:ext uri="{FF2B5EF4-FFF2-40B4-BE49-F238E27FC236}">
                  <a16:creationId xmlns:a16="http://schemas.microsoft.com/office/drawing/2014/main" id="{E1D56416-212A-0AF1-1546-7C68AD23E77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93991" y="2521422"/>
              <a:ext cx="1111592" cy="1111592"/>
            </a:xfrm>
            <a:prstGeom prst="rect">
              <a:avLst/>
            </a:prstGeom>
          </p:spPr>
        </p:pic>
      </p:grpSp>
      <p:pic>
        <p:nvPicPr>
          <p:cNvPr id="2" name="Picture 1" descr="A red logo with text&#10;&#10;Description automatically generated">
            <a:extLst>
              <a:ext uri="{FF2B5EF4-FFF2-40B4-BE49-F238E27FC236}">
                <a16:creationId xmlns:a16="http://schemas.microsoft.com/office/drawing/2014/main" id="{B3E58798-AEAD-7281-79B8-5C495D65C9E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287125" y="6368106"/>
            <a:ext cx="715433" cy="345697"/>
          </a:xfrm>
          <a:prstGeom prst="rect">
            <a:avLst/>
          </a:prstGeom>
        </p:spPr>
      </p:pic>
    </p:spTree>
    <p:extLst>
      <p:ext uri="{BB962C8B-B14F-4D97-AF65-F5344CB8AC3E}">
        <p14:creationId xmlns:p14="http://schemas.microsoft.com/office/powerpoint/2010/main" val="418318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06E7-8098-FC41-11FD-ACA91A3ADFB4}"/>
              </a:ext>
            </a:extLst>
          </p:cNvPr>
          <p:cNvSpPr>
            <a:spLocks noGrp="1"/>
          </p:cNvSpPr>
          <p:nvPr>
            <p:ph type="title"/>
          </p:nvPr>
        </p:nvSpPr>
        <p:spPr>
          <a:xfrm>
            <a:off x="838200" y="365125"/>
            <a:ext cx="10515600" cy="896001"/>
          </a:xfrm>
        </p:spPr>
        <p:txBody>
          <a:bodyPr>
            <a:normAutofit/>
          </a:bodyPr>
          <a:lstStyle/>
          <a:p>
            <a:r>
              <a:rPr lang="en-GB" sz="4000" b="1">
                <a:solidFill>
                  <a:srgbClr val="273968"/>
                </a:solidFill>
                <a:latin typeface="+mn-lt"/>
                <a:ea typeface="Inter SemiBold" panose="02000503000000020004" pitchFamily="2" charset="0"/>
                <a:cs typeface="+mn-cs"/>
              </a:rPr>
              <a:t>What do we review?</a:t>
            </a:r>
            <a:endParaRPr lang="en-GB" sz="4000"/>
          </a:p>
        </p:txBody>
      </p:sp>
      <p:sp>
        <p:nvSpPr>
          <p:cNvPr id="4" name="Freeform: Shape 3">
            <a:extLst>
              <a:ext uri="{FF2B5EF4-FFF2-40B4-BE49-F238E27FC236}">
                <a16:creationId xmlns:a16="http://schemas.microsoft.com/office/drawing/2014/main" id="{981C88B4-5C9F-87F2-E36B-A92C529D4149}"/>
              </a:ext>
            </a:extLst>
          </p:cNvPr>
          <p:cNvSpPr/>
          <p:nvPr/>
        </p:nvSpPr>
        <p:spPr>
          <a:xfrm>
            <a:off x="0" y="6311900"/>
            <a:ext cx="2420983" cy="369332"/>
          </a:xfrm>
          <a:custGeom>
            <a:avLst/>
            <a:gdLst>
              <a:gd name="connsiteX0" fmla="*/ 0 w 3802000"/>
              <a:gd name="connsiteY0" fmla="*/ 0 h 608847"/>
              <a:gd name="connsiteX1" fmla="*/ 3522578 w 3802000"/>
              <a:gd name="connsiteY1" fmla="*/ 1653 h 608847"/>
              <a:gd name="connsiteX2" fmla="*/ 3802000 w 3802000"/>
              <a:gd name="connsiteY2" fmla="*/ 298603 h 608847"/>
              <a:gd name="connsiteX3" fmla="*/ 3522578 w 3802000"/>
              <a:gd name="connsiteY3" fmla="*/ 595553 h 608847"/>
              <a:gd name="connsiteX4" fmla="*/ 2344582 w 3802000"/>
              <a:gd name="connsiteY4" fmla="*/ 595553 h 608847"/>
              <a:gd name="connsiteX5" fmla="*/ 105706 w 3802000"/>
              <a:gd name="connsiteY5" fmla="*/ 608366 h 608847"/>
              <a:gd name="connsiteX6" fmla="*/ 0 w 3802000"/>
              <a:gd name="connsiteY6" fmla="*/ 607783 h 608847"/>
              <a:gd name="connsiteX7" fmla="*/ 0 w 3802000"/>
              <a:gd name="connsiteY7" fmla="*/ 0 h 608847"/>
              <a:gd name="connsiteX0" fmla="*/ 0 w 3802000"/>
              <a:gd name="connsiteY0" fmla="*/ 0 h 607783"/>
              <a:gd name="connsiteX1" fmla="*/ 3522578 w 3802000"/>
              <a:gd name="connsiteY1" fmla="*/ 1653 h 607783"/>
              <a:gd name="connsiteX2" fmla="*/ 3802000 w 3802000"/>
              <a:gd name="connsiteY2" fmla="*/ 298603 h 607783"/>
              <a:gd name="connsiteX3" fmla="*/ 3522578 w 3802000"/>
              <a:gd name="connsiteY3" fmla="*/ 595553 h 607783"/>
              <a:gd name="connsiteX4" fmla="*/ 2344582 w 3802000"/>
              <a:gd name="connsiteY4" fmla="*/ 595553 h 607783"/>
              <a:gd name="connsiteX5" fmla="*/ 0 w 3802000"/>
              <a:gd name="connsiteY5" fmla="*/ 607783 h 607783"/>
              <a:gd name="connsiteX6" fmla="*/ 0 w 3802000"/>
              <a:gd name="connsiteY6" fmla="*/ 0 h 607783"/>
              <a:gd name="connsiteX0" fmla="*/ 12700 w 3814700"/>
              <a:gd name="connsiteY0" fmla="*/ 0 h 595553"/>
              <a:gd name="connsiteX1" fmla="*/ 3535278 w 3814700"/>
              <a:gd name="connsiteY1" fmla="*/ 1653 h 595553"/>
              <a:gd name="connsiteX2" fmla="*/ 3814700 w 3814700"/>
              <a:gd name="connsiteY2" fmla="*/ 298603 h 595553"/>
              <a:gd name="connsiteX3" fmla="*/ 3535278 w 3814700"/>
              <a:gd name="connsiteY3" fmla="*/ 595553 h 595553"/>
              <a:gd name="connsiteX4" fmla="*/ 2357282 w 3814700"/>
              <a:gd name="connsiteY4" fmla="*/ 595553 h 595553"/>
              <a:gd name="connsiteX5" fmla="*/ 0 w 3814700"/>
              <a:gd name="connsiteY5" fmla="*/ 595083 h 595553"/>
              <a:gd name="connsiteX6" fmla="*/ 12700 w 3814700"/>
              <a:gd name="connsiteY6" fmla="*/ 0 h 5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700" h="595553">
                <a:moveTo>
                  <a:pt x="12700" y="0"/>
                </a:moveTo>
                <a:lnTo>
                  <a:pt x="3535278" y="1653"/>
                </a:lnTo>
                <a:cubicBezTo>
                  <a:pt x="3689583" y="1653"/>
                  <a:pt x="3814700" y="134593"/>
                  <a:pt x="3814700" y="298603"/>
                </a:cubicBezTo>
                <a:cubicBezTo>
                  <a:pt x="3814700" y="462613"/>
                  <a:pt x="3689583" y="595553"/>
                  <a:pt x="3535278" y="595553"/>
                </a:cubicBezTo>
                <a:lnTo>
                  <a:pt x="2357282" y="595553"/>
                </a:lnTo>
                <a:lnTo>
                  <a:pt x="0" y="595083"/>
                </a:lnTo>
                <a:lnTo>
                  <a:pt x="12700" y="0"/>
                </a:lnTo>
                <a:close/>
              </a:path>
            </a:pathLst>
          </a:cu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9">
            <a:extLst>
              <a:ext uri="{FF2B5EF4-FFF2-40B4-BE49-F238E27FC236}">
                <a16:creationId xmlns:a16="http://schemas.microsoft.com/office/drawing/2014/main" id="{2BF4CF6E-17D2-6C0A-6F45-4EB432C33B58}"/>
              </a:ext>
            </a:extLst>
          </p:cNvPr>
          <p:cNvSpPr txBox="1"/>
          <p:nvPr/>
        </p:nvSpPr>
        <p:spPr>
          <a:xfrm>
            <a:off x="170170" y="6385153"/>
            <a:ext cx="2606716" cy="21544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SemiBold" panose="02000503000000020004" pitchFamily="2" charset="0"/>
                <a:ea typeface="Inter SemiBold" panose="02000503000000020004" pitchFamily="2" charset="0"/>
                <a:cs typeface="Bentoga Thin" pitchFamily="50" charset="0"/>
              </a:rPr>
              <a:t>Inclusion reviews</a:t>
            </a:r>
          </a:p>
        </p:txBody>
      </p:sp>
      <p:sp>
        <p:nvSpPr>
          <p:cNvPr id="7" name="Rectangle: Rounded Corners 6">
            <a:extLst>
              <a:ext uri="{FF2B5EF4-FFF2-40B4-BE49-F238E27FC236}">
                <a16:creationId xmlns:a16="http://schemas.microsoft.com/office/drawing/2014/main" id="{249FF32E-E9B6-6955-D606-D7EF1564E359}"/>
              </a:ext>
            </a:extLst>
          </p:cNvPr>
          <p:cNvSpPr/>
          <p:nvPr/>
        </p:nvSpPr>
        <p:spPr>
          <a:xfrm>
            <a:off x="838200" y="1190934"/>
            <a:ext cx="1308784" cy="6350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BA86B1BB-F279-6DB9-82F1-B55401104C1C}"/>
              </a:ext>
            </a:extLst>
          </p:cNvPr>
          <p:cNvGraphicFramePr>
            <a:graphicFrameLocks noGrp="1"/>
          </p:cNvGraphicFramePr>
          <p:nvPr>
            <p:ph idx="1"/>
          </p:nvPr>
        </p:nvGraphicFramePr>
        <p:xfrm>
          <a:off x="1333500" y="1869321"/>
          <a:ext cx="9525000" cy="3963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409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06E7-8098-FC41-11FD-ACA91A3ADFB4}"/>
              </a:ext>
            </a:extLst>
          </p:cNvPr>
          <p:cNvSpPr>
            <a:spLocks noGrp="1"/>
          </p:cNvSpPr>
          <p:nvPr>
            <p:ph type="title"/>
          </p:nvPr>
        </p:nvSpPr>
        <p:spPr>
          <a:xfrm>
            <a:off x="838200" y="365125"/>
            <a:ext cx="10515600" cy="896001"/>
          </a:xfrm>
        </p:spPr>
        <p:txBody>
          <a:bodyPr>
            <a:normAutofit/>
          </a:bodyPr>
          <a:lstStyle/>
          <a:p>
            <a:r>
              <a:rPr lang="en-GB" sz="4000" b="1">
                <a:solidFill>
                  <a:srgbClr val="273968"/>
                </a:solidFill>
                <a:latin typeface="+mn-lt"/>
                <a:ea typeface="Inter SemiBold" panose="02000503000000020004" pitchFamily="2" charset="0"/>
                <a:cs typeface="+mn-cs"/>
              </a:rPr>
              <a:t>What reviews lead to / the support offer</a:t>
            </a:r>
            <a:endParaRPr lang="en-GB" sz="4000"/>
          </a:p>
        </p:txBody>
      </p:sp>
      <p:sp>
        <p:nvSpPr>
          <p:cNvPr id="3" name="Content Placeholder 2">
            <a:extLst>
              <a:ext uri="{FF2B5EF4-FFF2-40B4-BE49-F238E27FC236}">
                <a16:creationId xmlns:a16="http://schemas.microsoft.com/office/drawing/2014/main" id="{E3BB46D3-A93F-787F-454E-0A38F46FA0CB}"/>
              </a:ext>
            </a:extLst>
          </p:cNvPr>
          <p:cNvSpPr>
            <a:spLocks noGrp="1"/>
          </p:cNvSpPr>
          <p:nvPr>
            <p:ph idx="1"/>
          </p:nvPr>
        </p:nvSpPr>
        <p:spPr>
          <a:xfrm>
            <a:off x="838200" y="1647470"/>
            <a:ext cx="10515600" cy="4351338"/>
          </a:xfrm>
        </p:spPr>
        <p:txBody>
          <a:bodyPr>
            <a:normAutofit/>
          </a:bodyPr>
          <a:lstStyle/>
          <a:p>
            <a:r>
              <a:rPr lang="en-GB" sz="2200"/>
              <a:t>Schools receive a report following their review. This includes evidence-informed recommendations.</a:t>
            </a:r>
          </a:p>
          <a:p>
            <a:endParaRPr lang="en-GB" sz="2200"/>
          </a:p>
          <a:p>
            <a:r>
              <a:rPr lang="en-GB" sz="2200"/>
              <a:t>As our evidence base deepens, schools will also be linked to other schools who can share good practice in key areas. </a:t>
            </a:r>
          </a:p>
          <a:p>
            <a:endParaRPr lang="en-GB" sz="2200"/>
          </a:p>
          <a:p>
            <a:r>
              <a:rPr lang="en-GB" sz="2200"/>
              <a:t>The recommendations will form a part of the ongoing work with school leaders and their allocated IP/SEP. </a:t>
            </a:r>
          </a:p>
          <a:p>
            <a:endParaRPr lang="en-GB" sz="2200"/>
          </a:p>
          <a:p>
            <a:r>
              <a:rPr lang="en-GB" sz="2200"/>
              <a:t>Where appropriate, the report will also highlight links to additional ECC support (e.g. from the traded offer or our package of ‘support for schools’).  </a:t>
            </a:r>
          </a:p>
        </p:txBody>
      </p:sp>
      <p:sp>
        <p:nvSpPr>
          <p:cNvPr id="4" name="Freeform: Shape 3">
            <a:extLst>
              <a:ext uri="{FF2B5EF4-FFF2-40B4-BE49-F238E27FC236}">
                <a16:creationId xmlns:a16="http://schemas.microsoft.com/office/drawing/2014/main" id="{981C88B4-5C9F-87F2-E36B-A92C529D4149}"/>
              </a:ext>
            </a:extLst>
          </p:cNvPr>
          <p:cNvSpPr/>
          <p:nvPr/>
        </p:nvSpPr>
        <p:spPr>
          <a:xfrm>
            <a:off x="0" y="6311900"/>
            <a:ext cx="2420983" cy="369332"/>
          </a:xfrm>
          <a:custGeom>
            <a:avLst/>
            <a:gdLst>
              <a:gd name="connsiteX0" fmla="*/ 0 w 3802000"/>
              <a:gd name="connsiteY0" fmla="*/ 0 h 608847"/>
              <a:gd name="connsiteX1" fmla="*/ 3522578 w 3802000"/>
              <a:gd name="connsiteY1" fmla="*/ 1653 h 608847"/>
              <a:gd name="connsiteX2" fmla="*/ 3802000 w 3802000"/>
              <a:gd name="connsiteY2" fmla="*/ 298603 h 608847"/>
              <a:gd name="connsiteX3" fmla="*/ 3522578 w 3802000"/>
              <a:gd name="connsiteY3" fmla="*/ 595553 h 608847"/>
              <a:gd name="connsiteX4" fmla="*/ 2344582 w 3802000"/>
              <a:gd name="connsiteY4" fmla="*/ 595553 h 608847"/>
              <a:gd name="connsiteX5" fmla="*/ 105706 w 3802000"/>
              <a:gd name="connsiteY5" fmla="*/ 608366 h 608847"/>
              <a:gd name="connsiteX6" fmla="*/ 0 w 3802000"/>
              <a:gd name="connsiteY6" fmla="*/ 607783 h 608847"/>
              <a:gd name="connsiteX7" fmla="*/ 0 w 3802000"/>
              <a:gd name="connsiteY7" fmla="*/ 0 h 608847"/>
              <a:gd name="connsiteX0" fmla="*/ 0 w 3802000"/>
              <a:gd name="connsiteY0" fmla="*/ 0 h 607783"/>
              <a:gd name="connsiteX1" fmla="*/ 3522578 w 3802000"/>
              <a:gd name="connsiteY1" fmla="*/ 1653 h 607783"/>
              <a:gd name="connsiteX2" fmla="*/ 3802000 w 3802000"/>
              <a:gd name="connsiteY2" fmla="*/ 298603 h 607783"/>
              <a:gd name="connsiteX3" fmla="*/ 3522578 w 3802000"/>
              <a:gd name="connsiteY3" fmla="*/ 595553 h 607783"/>
              <a:gd name="connsiteX4" fmla="*/ 2344582 w 3802000"/>
              <a:gd name="connsiteY4" fmla="*/ 595553 h 607783"/>
              <a:gd name="connsiteX5" fmla="*/ 0 w 3802000"/>
              <a:gd name="connsiteY5" fmla="*/ 607783 h 607783"/>
              <a:gd name="connsiteX6" fmla="*/ 0 w 3802000"/>
              <a:gd name="connsiteY6" fmla="*/ 0 h 607783"/>
              <a:gd name="connsiteX0" fmla="*/ 12700 w 3814700"/>
              <a:gd name="connsiteY0" fmla="*/ 0 h 595553"/>
              <a:gd name="connsiteX1" fmla="*/ 3535278 w 3814700"/>
              <a:gd name="connsiteY1" fmla="*/ 1653 h 595553"/>
              <a:gd name="connsiteX2" fmla="*/ 3814700 w 3814700"/>
              <a:gd name="connsiteY2" fmla="*/ 298603 h 595553"/>
              <a:gd name="connsiteX3" fmla="*/ 3535278 w 3814700"/>
              <a:gd name="connsiteY3" fmla="*/ 595553 h 595553"/>
              <a:gd name="connsiteX4" fmla="*/ 2357282 w 3814700"/>
              <a:gd name="connsiteY4" fmla="*/ 595553 h 595553"/>
              <a:gd name="connsiteX5" fmla="*/ 0 w 3814700"/>
              <a:gd name="connsiteY5" fmla="*/ 595083 h 595553"/>
              <a:gd name="connsiteX6" fmla="*/ 12700 w 3814700"/>
              <a:gd name="connsiteY6" fmla="*/ 0 h 5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700" h="595553">
                <a:moveTo>
                  <a:pt x="12700" y="0"/>
                </a:moveTo>
                <a:lnTo>
                  <a:pt x="3535278" y="1653"/>
                </a:lnTo>
                <a:cubicBezTo>
                  <a:pt x="3689583" y="1653"/>
                  <a:pt x="3814700" y="134593"/>
                  <a:pt x="3814700" y="298603"/>
                </a:cubicBezTo>
                <a:cubicBezTo>
                  <a:pt x="3814700" y="462613"/>
                  <a:pt x="3689583" y="595553"/>
                  <a:pt x="3535278" y="595553"/>
                </a:cubicBezTo>
                <a:lnTo>
                  <a:pt x="2357282" y="595553"/>
                </a:lnTo>
                <a:lnTo>
                  <a:pt x="0" y="595083"/>
                </a:lnTo>
                <a:lnTo>
                  <a:pt x="12700" y="0"/>
                </a:lnTo>
                <a:close/>
              </a:path>
            </a:pathLst>
          </a:cu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9">
            <a:extLst>
              <a:ext uri="{FF2B5EF4-FFF2-40B4-BE49-F238E27FC236}">
                <a16:creationId xmlns:a16="http://schemas.microsoft.com/office/drawing/2014/main" id="{2BF4CF6E-17D2-6C0A-6F45-4EB432C33B58}"/>
              </a:ext>
            </a:extLst>
          </p:cNvPr>
          <p:cNvSpPr txBox="1"/>
          <p:nvPr/>
        </p:nvSpPr>
        <p:spPr>
          <a:xfrm>
            <a:off x="170170" y="6385153"/>
            <a:ext cx="2606716" cy="21544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Inter SemiBold" panose="02000503000000020004" pitchFamily="2" charset="0"/>
                <a:ea typeface="Inter SemiBold" panose="02000503000000020004" pitchFamily="2" charset="0"/>
                <a:cs typeface="Bentoga Thin" pitchFamily="50" charset="0"/>
              </a:rPr>
              <a:t>Inclusion reviews</a:t>
            </a:r>
          </a:p>
        </p:txBody>
      </p:sp>
      <p:sp>
        <p:nvSpPr>
          <p:cNvPr id="7" name="Rectangle: Rounded Corners 6">
            <a:extLst>
              <a:ext uri="{FF2B5EF4-FFF2-40B4-BE49-F238E27FC236}">
                <a16:creationId xmlns:a16="http://schemas.microsoft.com/office/drawing/2014/main" id="{249FF32E-E9B6-6955-D606-D7EF1564E359}"/>
              </a:ext>
            </a:extLst>
          </p:cNvPr>
          <p:cNvSpPr/>
          <p:nvPr/>
        </p:nvSpPr>
        <p:spPr>
          <a:xfrm>
            <a:off x="838200" y="1190934"/>
            <a:ext cx="1308784" cy="6350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2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9496CE61-66BD-5EAD-F1A9-35395C2DA045}"/>
              </a:ext>
            </a:extLst>
          </p:cNvPr>
          <p:cNvGrpSpPr/>
          <p:nvPr/>
        </p:nvGrpSpPr>
        <p:grpSpPr>
          <a:xfrm>
            <a:off x="299177" y="1043012"/>
            <a:ext cx="11478073" cy="5685229"/>
            <a:chOff x="288137" y="941565"/>
            <a:chExt cx="11478073" cy="5685229"/>
          </a:xfrm>
        </p:grpSpPr>
        <p:grpSp>
          <p:nvGrpSpPr>
            <p:cNvPr id="97" name="Group 96">
              <a:extLst>
                <a:ext uri="{FF2B5EF4-FFF2-40B4-BE49-F238E27FC236}">
                  <a16:creationId xmlns:a16="http://schemas.microsoft.com/office/drawing/2014/main" id="{DDD9AD4A-4755-57CB-D681-52E57564FEF9}"/>
                </a:ext>
              </a:extLst>
            </p:cNvPr>
            <p:cNvGrpSpPr/>
            <p:nvPr/>
          </p:nvGrpSpPr>
          <p:grpSpPr>
            <a:xfrm>
              <a:off x="288137" y="941565"/>
              <a:ext cx="11478073" cy="1815738"/>
              <a:chOff x="298423" y="618457"/>
              <a:chExt cx="11478073" cy="1815738"/>
            </a:xfrm>
          </p:grpSpPr>
          <p:grpSp>
            <p:nvGrpSpPr>
              <p:cNvPr id="86" name="Group 85">
                <a:extLst>
                  <a:ext uri="{FF2B5EF4-FFF2-40B4-BE49-F238E27FC236}">
                    <a16:creationId xmlns:a16="http://schemas.microsoft.com/office/drawing/2014/main" id="{6132DAF7-F999-D7E6-2EA9-F1FCFCB8EC8B}"/>
                  </a:ext>
                </a:extLst>
              </p:cNvPr>
              <p:cNvGrpSpPr/>
              <p:nvPr/>
            </p:nvGrpSpPr>
            <p:grpSpPr>
              <a:xfrm>
                <a:off x="6136720" y="618458"/>
                <a:ext cx="5639776" cy="1815737"/>
                <a:chOff x="6126434" y="365713"/>
                <a:chExt cx="5639776" cy="1815737"/>
              </a:xfrm>
            </p:grpSpPr>
            <p:sp>
              <p:nvSpPr>
                <p:cNvPr id="45" name="Oval 44">
                  <a:extLst>
                    <a:ext uri="{FF2B5EF4-FFF2-40B4-BE49-F238E27FC236}">
                      <a16:creationId xmlns:a16="http://schemas.microsoft.com/office/drawing/2014/main" id="{4078D6F5-CDCF-D69E-9859-2BAF25C1E9C9}"/>
                    </a:ext>
                  </a:extLst>
                </p:cNvPr>
                <p:cNvSpPr/>
                <p:nvPr/>
              </p:nvSpPr>
              <p:spPr>
                <a:xfrm>
                  <a:off x="6126434" y="468834"/>
                  <a:ext cx="1648783" cy="1609494"/>
                </a:xfrm>
                <a:prstGeom prst="ellipse">
                  <a:avLst/>
                </a:prstGeom>
                <a:solidFill>
                  <a:srgbClr val="C1A8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0" name="Graphic 79" descr="Open hand with plant with solid fill">
                  <a:extLst>
                    <a:ext uri="{FF2B5EF4-FFF2-40B4-BE49-F238E27FC236}">
                      <a16:creationId xmlns:a16="http://schemas.microsoft.com/office/drawing/2014/main" id="{C9DCB2D1-1E15-95AA-12E9-BE793FEAD04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85398" y="860013"/>
                  <a:ext cx="806962" cy="806962"/>
                </a:xfrm>
                <a:prstGeom prst="rect">
                  <a:avLst/>
                </a:prstGeom>
              </p:spPr>
            </p:pic>
            <p:sp>
              <p:nvSpPr>
                <p:cNvPr id="85" name="Oval 84">
                  <a:extLst>
                    <a:ext uri="{FF2B5EF4-FFF2-40B4-BE49-F238E27FC236}">
                      <a16:creationId xmlns:a16="http://schemas.microsoft.com/office/drawing/2014/main" id="{496492B7-2DE2-CBCC-052B-FADDE93C95AB}"/>
                    </a:ext>
                  </a:extLst>
                </p:cNvPr>
                <p:cNvSpPr/>
                <p:nvPr/>
              </p:nvSpPr>
              <p:spPr>
                <a:xfrm>
                  <a:off x="6366713" y="689469"/>
                  <a:ext cx="1168225" cy="116822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rrow: Chevron 8">
                  <a:extLst>
                    <a:ext uri="{FF2B5EF4-FFF2-40B4-BE49-F238E27FC236}">
                      <a16:creationId xmlns:a16="http://schemas.microsoft.com/office/drawing/2014/main" id="{72FABD65-ABF2-A722-3942-2323A303109B}"/>
                    </a:ext>
                  </a:extLst>
                </p:cNvPr>
                <p:cNvSpPr/>
                <p:nvPr/>
              </p:nvSpPr>
              <p:spPr>
                <a:xfrm>
                  <a:off x="6784635" y="365713"/>
                  <a:ext cx="4981575" cy="1815737"/>
                </a:xfrm>
                <a:custGeom>
                  <a:avLst/>
                  <a:gdLst>
                    <a:gd name="connsiteX0" fmla="*/ 0 w 4876800"/>
                    <a:gd name="connsiteY0" fmla="*/ 0 h 1724025"/>
                    <a:gd name="connsiteX1" fmla="*/ 4014788 w 4876800"/>
                    <a:gd name="connsiteY1" fmla="*/ 0 h 1724025"/>
                    <a:gd name="connsiteX2" fmla="*/ 4876800 w 4876800"/>
                    <a:gd name="connsiteY2" fmla="*/ 862013 h 1724025"/>
                    <a:gd name="connsiteX3" fmla="*/ 4014788 w 4876800"/>
                    <a:gd name="connsiteY3" fmla="*/ 1724025 h 1724025"/>
                    <a:gd name="connsiteX4" fmla="*/ 0 w 4876800"/>
                    <a:gd name="connsiteY4" fmla="*/ 1724025 h 1724025"/>
                    <a:gd name="connsiteX5" fmla="*/ 862013 w 4876800"/>
                    <a:gd name="connsiteY5" fmla="*/ 862013 h 1724025"/>
                    <a:gd name="connsiteX6" fmla="*/ 0 w 487680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862013 w 4019550"/>
                    <a:gd name="connsiteY5" fmla="*/ 862013 h 1724025"/>
                    <a:gd name="connsiteX6" fmla="*/ 0 w 401955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503851 w 4019550"/>
                    <a:gd name="connsiteY5" fmla="*/ 901195 h 1724025"/>
                    <a:gd name="connsiteX6" fmla="*/ 0 w 4019550"/>
                    <a:gd name="connsiteY6" fmla="*/ 0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50" h="1724025">
                      <a:moveTo>
                        <a:pt x="0" y="0"/>
                      </a:moveTo>
                      <a:lnTo>
                        <a:pt x="4014788" y="0"/>
                      </a:lnTo>
                      <a:cubicBezTo>
                        <a:pt x="4016375" y="284163"/>
                        <a:pt x="4017963" y="568325"/>
                        <a:pt x="4019550" y="852488"/>
                      </a:cubicBezTo>
                      <a:cubicBezTo>
                        <a:pt x="4017963" y="1143000"/>
                        <a:pt x="4016375" y="1433513"/>
                        <a:pt x="4014788" y="1724025"/>
                      </a:cubicBezTo>
                      <a:lnTo>
                        <a:pt x="0" y="1724025"/>
                      </a:lnTo>
                      <a:lnTo>
                        <a:pt x="503851" y="901195"/>
                      </a:lnTo>
                      <a:lnTo>
                        <a:pt x="0" y="0"/>
                      </a:lnTo>
                      <a:close/>
                    </a:path>
                  </a:pathLst>
                </a:custGeom>
                <a:solidFill>
                  <a:srgbClr val="C1A86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83">
                <a:extLst>
                  <a:ext uri="{FF2B5EF4-FFF2-40B4-BE49-F238E27FC236}">
                    <a16:creationId xmlns:a16="http://schemas.microsoft.com/office/drawing/2014/main" id="{2C425468-550C-A813-FC3F-8AFAC808D762}"/>
                  </a:ext>
                </a:extLst>
              </p:cNvPr>
              <p:cNvGrpSpPr/>
              <p:nvPr/>
            </p:nvGrpSpPr>
            <p:grpSpPr>
              <a:xfrm>
                <a:off x="298423" y="618457"/>
                <a:ext cx="5629886" cy="1815737"/>
                <a:chOff x="288137" y="365712"/>
                <a:chExt cx="5629886" cy="1815737"/>
              </a:xfrm>
            </p:grpSpPr>
            <p:sp>
              <p:nvSpPr>
                <p:cNvPr id="43" name="Oval 42">
                  <a:extLst>
                    <a:ext uri="{FF2B5EF4-FFF2-40B4-BE49-F238E27FC236}">
                      <a16:creationId xmlns:a16="http://schemas.microsoft.com/office/drawing/2014/main" id="{90BEE39A-0FA3-0694-AD25-EADA0020A061}"/>
                    </a:ext>
                  </a:extLst>
                </p:cNvPr>
                <p:cNvSpPr/>
                <p:nvPr/>
              </p:nvSpPr>
              <p:spPr>
                <a:xfrm>
                  <a:off x="4269240" y="487946"/>
                  <a:ext cx="1648783" cy="1609494"/>
                </a:xfrm>
                <a:prstGeom prst="ellipse">
                  <a:avLst/>
                </a:prstGeom>
                <a:solidFill>
                  <a:srgbClr val="5C24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8" name="Graphic 57" descr="Comment Like with solid fill">
                  <a:extLst>
                    <a:ext uri="{FF2B5EF4-FFF2-40B4-BE49-F238E27FC236}">
                      <a16:creationId xmlns:a16="http://schemas.microsoft.com/office/drawing/2014/main" id="{095EA43F-082F-E9AF-C892-59EA2245B2B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787025" y="917153"/>
                  <a:ext cx="765617" cy="765617"/>
                </a:xfrm>
                <a:prstGeom prst="rect">
                  <a:avLst/>
                </a:prstGeom>
              </p:spPr>
            </p:pic>
            <p:sp>
              <p:nvSpPr>
                <p:cNvPr id="83" name="Oval 82">
                  <a:extLst>
                    <a:ext uri="{FF2B5EF4-FFF2-40B4-BE49-F238E27FC236}">
                      <a16:creationId xmlns:a16="http://schemas.microsoft.com/office/drawing/2014/main" id="{A1336BAD-E504-91F2-05DE-DB87785D717F}"/>
                    </a:ext>
                  </a:extLst>
                </p:cNvPr>
                <p:cNvSpPr/>
                <p:nvPr/>
              </p:nvSpPr>
              <p:spPr>
                <a:xfrm>
                  <a:off x="4509519" y="708581"/>
                  <a:ext cx="1168225" cy="116822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rrow: Chevron 8">
                  <a:extLst>
                    <a:ext uri="{FF2B5EF4-FFF2-40B4-BE49-F238E27FC236}">
                      <a16:creationId xmlns:a16="http://schemas.microsoft.com/office/drawing/2014/main" id="{82810038-B17C-2A4C-4A85-B0454A337478}"/>
                    </a:ext>
                  </a:extLst>
                </p:cNvPr>
                <p:cNvSpPr/>
                <p:nvPr/>
              </p:nvSpPr>
              <p:spPr>
                <a:xfrm rot="10800000">
                  <a:off x="288137" y="365712"/>
                  <a:ext cx="4981575" cy="1815737"/>
                </a:xfrm>
                <a:custGeom>
                  <a:avLst/>
                  <a:gdLst>
                    <a:gd name="connsiteX0" fmla="*/ 0 w 4876800"/>
                    <a:gd name="connsiteY0" fmla="*/ 0 h 1724025"/>
                    <a:gd name="connsiteX1" fmla="*/ 4014788 w 4876800"/>
                    <a:gd name="connsiteY1" fmla="*/ 0 h 1724025"/>
                    <a:gd name="connsiteX2" fmla="*/ 4876800 w 4876800"/>
                    <a:gd name="connsiteY2" fmla="*/ 862013 h 1724025"/>
                    <a:gd name="connsiteX3" fmla="*/ 4014788 w 4876800"/>
                    <a:gd name="connsiteY3" fmla="*/ 1724025 h 1724025"/>
                    <a:gd name="connsiteX4" fmla="*/ 0 w 4876800"/>
                    <a:gd name="connsiteY4" fmla="*/ 1724025 h 1724025"/>
                    <a:gd name="connsiteX5" fmla="*/ 862013 w 4876800"/>
                    <a:gd name="connsiteY5" fmla="*/ 862013 h 1724025"/>
                    <a:gd name="connsiteX6" fmla="*/ 0 w 487680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862013 w 4019550"/>
                    <a:gd name="connsiteY5" fmla="*/ 862013 h 1724025"/>
                    <a:gd name="connsiteX6" fmla="*/ 0 w 401955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503851 w 4019550"/>
                    <a:gd name="connsiteY5" fmla="*/ 901195 h 1724025"/>
                    <a:gd name="connsiteX6" fmla="*/ 0 w 4019550"/>
                    <a:gd name="connsiteY6" fmla="*/ 0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50" h="1724025">
                      <a:moveTo>
                        <a:pt x="0" y="0"/>
                      </a:moveTo>
                      <a:lnTo>
                        <a:pt x="4014788" y="0"/>
                      </a:lnTo>
                      <a:cubicBezTo>
                        <a:pt x="4016375" y="284163"/>
                        <a:pt x="4017963" y="568325"/>
                        <a:pt x="4019550" y="852488"/>
                      </a:cubicBezTo>
                      <a:cubicBezTo>
                        <a:pt x="4017963" y="1143000"/>
                        <a:pt x="4016375" y="1433513"/>
                        <a:pt x="4014788" y="1724025"/>
                      </a:cubicBezTo>
                      <a:lnTo>
                        <a:pt x="0" y="1724025"/>
                      </a:lnTo>
                      <a:lnTo>
                        <a:pt x="503851" y="901195"/>
                      </a:lnTo>
                      <a:lnTo>
                        <a:pt x="0" y="0"/>
                      </a:lnTo>
                      <a:close/>
                    </a:path>
                  </a:pathLst>
                </a:custGeom>
                <a:solidFill>
                  <a:srgbClr val="5C2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19376819-E3A2-52B8-1882-C37BA2D9776C}"/>
                  </a:ext>
                </a:extLst>
              </p:cNvPr>
              <p:cNvSpPr txBox="1"/>
              <p:nvPr/>
            </p:nvSpPr>
            <p:spPr>
              <a:xfrm>
                <a:off x="8105689" y="679053"/>
                <a:ext cx="3600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Applied Practice</a:t>
                </a:r>
              </a:p>
            </p:txBody>
          </p:sp>
          <p:sp>
            <p:nvSpPr>
              <p:cNvPr id="10" name="TextBox 9">
                <a:extLst>
                  <a:ext uri="{FF2B5EF4-FFF2-40B4-BE49-F238E27FC236}">
                    <a16:creationId xmlns:a16="http://schemas.microsoft.com/office/drawing/2014/main" id="{936972B4-4F76-B551-3818-E481390C64C1}"/>
                  </a:ext>
                </a:extLst>
              </p:cNvPr>
              <p:cNvSpPr txBox="1"/>
              <p:nvPr/>
            </p:nvSpPr>
            <p:spPr>
              <a:xfrm>
                <a:off x="349626" y="665728"/>
                <a:ext cx="4065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Endorsement and Pre- engagement</a:t>
                </a:r>
              </a:p>
            </p:txBody>
          </p:sp>
          <p:sp>
            <p:nvSpPr>
              <p:cNvPr id="34" name="TextBox 33">
                <a:extLst>
                  <a:ext uri="{FF2B5EF4-FFF2-40B4-BE49-F238E27FC236}">
                    <a16:creationId xmlns:a16="http://schemas.microsoft.com/office/drawing/2014/main" id="{6710369F-F2DD-B48A-4B12-C174F6F5EF51}"/>
                  </a:ext>
                </a:extLst>
              </p:cNvPr>
              <p:cNvSpPr txBox="1"/>
              <p:nvPr/>
            </p:nvSpPr>
            <p:spPr>
              <a:xfrm>
                <a:off x="346175" y="1084450"/>
                <a:ext cx="4301517" cy="1169551"/>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Commitment from leadership and alignment with school ethos and development priorities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Commitment to attend, engage and apply TPP attitudes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Accessing pre-session materials </a:t>
                </a:r>
              </a:p>
            </p:txBody>
          </p:sp>
          <p:sp>
            <p:nvSpPr>
              <p:cNvPr id="40" name="TextBox 39">
                <a:extLst>
                  <a:ext uri="{FF2B5EF4-FFF2-40B4-BE49-F238E27FC236}">
                    <a16:creationId xmlns:a16="http://schemas.microsoft.com/office/drawing/2014/main" id="{370030AE-E861-09D0-2E37-4FC67D7A41D7}"/>
                  </a:ext>
                </a:extLst>
              </p:cNvPr>
              <p:cNvSpPr txBox="1"/>
              <p:nvPr/>
            </p:nvSpPr>
            <p:spPr>
              <a:xfrm>
                <a:off x="7972473" y="1048385"/>
                <a:ext cx="3749592" cy="1169551"/>
              </a:xfrm>
              <a:prstGeom prst="rect">
                <a:avLst/>
              </a:prstGeom>
              <a:noFill/>
            </p:spPr>
            <p:txBody>
              <a:bodyPr wrap="square" rtlCol="0">
                <a:spAutoFit/>
              </a:bodyPr>
              <a:lstStyle/>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Using the learning in own work</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Sharing learning with small groups</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Continuing to connect with the learning content outside of training days</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endParaRPr>
              </a:p>
            </p:txBody>
          </p:sp>
        </p:grpSp>
        <p:grpSp>
          <p:nvGrpSpPr>
            <p:cNvPr id="98" name="Group 97">
              <a:extLst>
                <a:ext uri="{FF2B5EF4-FFF2-40B4-BE49-F238E27FC236}">
                  <a16:creationId xmlns:a16="http://schemas.microsoft.com/office/drawing/2014/main" id="{8877416C-BE6D-9F5B-5FD7-51C0D4CB0A47}"/>
                </a:ext>
              </a:extLst>
            </p:cNvPr>
            <p:cNvGrpSpPr/>
            <p:nvPr/>
          </p:nvGrpSpPr>
          <p:grpSpPr>
            <a:xfrm>
              <a:off x="288137" y="2862920"/>
              <a:ext cx="11470599" cy="1815737"/>
              <a:chOff x="288137" y="2574648"/>
              <a:chExt cx="11470599" cy="1815737"/>
            </a:xfrm>
          </p:grpSpPr>
          <p:grpSp>
            <p:nvGrpSpPr>
              <p:cNvPr id="95" name="Group 94">
                <a:extLst>
                  <a:ext uri="{FF2B5EF4-FFF2-40B4-BE49-F238E27FC236}">
                    <a16:creationId xmlns:a16="http://schemas.microsoft.com/office/drawing/2014/main" id="{DA9B63E0-9DFA-1006-6A91-528F4EBDBF6F}"/>
                  </a:ext>
                </a:extLst>
              </p:cNvPr>
              <p:cNvGrpSpPr/>
              <p:nvPr/>
            </p:nvGrpSpPr>
            <p:grpSpPr>
              <a:xfrm>
                <a:off x="288138" y="2574648"/>
                <a:ext cx="5740032" cy="1815737"/>
                <a:chOff x="288138" y="2574648"/>
                <a:chExt cx="5740032" cy="1815737"/>
              </a:xfrm>
            </p:grpSpPr>
            <p:grpSp>
              <p:nvGrpSpPr>
                <p:cNvPr id="94" name="Group 93">
                  <a:extLst>
                    <a:ext uri="{FF2B5EF4-FFF2-40B4-BE49-F238E27FC236}">
                      <a16:creationId xmlns:a16="http://schemas.microsoft.com/office/drawing/2014/main" id="{88C2D79B-48D3-BFA2-6663-5A84B2FC9503}"/>
                    </a:ext>
                  </a:extLst>
                </p:cNvPr>
                <p:cNvGrpSpPr/>
                <p:nvPr/>
              </p:nvGrpSpPr>
              <p:grpSpPr>
                <a:xfrm>
                  <a:off x="288138" y="2574648"/>
                  <a:ext cx="5740032" cy="1815737"/>
                  <a:chOff x="288138" y="2574648"/>
                  <a:chExt cx="5740032" cy="1815737"/>
                </a:xfrm>
              </p:grpSpPr>
              <p:sp>
                <p:nvSpPr>
                  <p:cNvPr id="44" name="Oval 43">
                    <a:extLst>
                      <a:ext uri="{FF2B5EF4-FFF2-40B4-BE49-F238E27FC236}">
                        <a16:creationId xmlns:a16="http://schemas.microsoft.com/office/drawing/2014/main" id="{7CFCE832-AA5D-4A26-2E38-260DCB37A36B}"/>
                      </a:ext>
                    </a:extLst>
                  </p:cNvPr>
                  <p:cNvSpPr/>
                  <p:nvPr/>
                </p:nvSpPr>
                <p:spPr>
                  <a:xfrm>
                    <a:off x="4379387" y="2677769"/>
                    <a:ext cx="1648783" cy="1609494"/>
                  </a:xfrm>
                  <a:prstGeom prst="ellipse">
                    <a:avLst/>
                  </a:prstGeom>
                  <a:solidFill>
                    <a:srgbClr val="2739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3AC3AB5B-DC0B-5D7B-EC15-1A00A669D1D9}"/>
                      </a:ext>
                    </a:extLst>
                  </p:cNvPr>
                  <p:cNvSpPr/>
                  <p:nvPr/>
                </p:nvSpPr>
                <p:spPr>
                  <a:xfrm>
                    <a:off x="4619666" y="2898404"/>
                    <a:ext cx="1168225" cy="116822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rrow: Chevron 8">
                    <a:extLst>
                      <a:ext uri="{FF2B5EF4-FFF2-40B4-BE49-F238E27FC236}">
                        <a16:creationId xmlns:a16="http://schemas.microsoft.com/office/drawing/2014/main" id="{7E269CB3-B105-4454-C654-8F5665189175}"/>
                      </a:ext>
                    </a:extLst>
                  </p:cNvPr>
                  <p:cNvSpPr/>
                  <p:nvPr/>
                </p:nvSpPr>
                <p:spPr>
                  <a:xfrm rot="10800000">
                    <a:off x="288138" y="2574648"/>
                    <a:ext cx="4981575" cy="1815737"/>
                  </a:xfrm>
                  <a:custGeom>
                    <a:avLst/>
                    <a:gdLst>
                      <a:gd name="connsiteX0" fmla="*/ 0 w 4876800"/>
                      <a:gd name="connsiteY0" fmla="*/ 0 h 1724025"/>
                      <a:gd name="connsiteX1" fmla="*/ 4014788 w 4876800"/>
                      <a:gd name="connsiteY1" fmla="*/ 0 h 1724025"/>
                      <a:gd name="connsiteX2" fmla="*/ 4876800 w 4876800"/>
                      <a:gd name="connsiteY2" fmla="*/ 862013 h 1724025"/>
                      <a:gd name="connsiteX3" fmla="*/ 4014788 w 4876800"/>
                      <a:gd name="connsiteY3" fmla="*/ 1724025 h 1724025"/>
                      <a:gd name="connsiteX4" fmla="*/ 0 w 4876800"/>
                      <a:gd name="connsiteY4" fmla="*/ 1724025 h 1724025"/>
                      <a:gd name="connsiteX5" fmla="*/ 862013 w 4876800"/>
                      <a:gd name="connsiteY5" fmla="*/ 862013 h 1724025"/>
                      <a:gd name="connsiteX6" fmla="*/ 0 w 487680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862013 w 4019550"/>
                      <a:gd name="connsiteY5" fmla="*/ 862013 h 1724025"/>
                      <a:gd name="connsiteX6" fmla="*/ 0 w 401955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503851 w 4019550"/>
                      <a:gd name="connsiteY5" fmla="*/ 901195 h 1724025"/>
                      <a:gd name="connsiteX6" fmla="*/ 0 w 4019550"/>
                      <a:gd name="connsiteY6" fmla="*/ 0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50" h="1724025">
                        <a:moveTo>
                          <a:pt x="0" y="0"/>
                        </a:moveTo>
                        <a:lnTo>
                          <a:pt x="4014788" y="0"/>
                        </a:lnTo>
                        <a:cubicBezTo>
                          <a:pt x="4016375" y="284163"/>
                          <a:pt x="4017963" y="568325"/>
                          <a:pt x="4019550" y="852488"/>
                        </a:cubicBezTo>
                        <a:cubicBezTo>
                          <a:pt x="4017963" y="1143000"/>
                          <a:pt x="4016375" y="1433513"/>
                          <a:pt x="4014788" y="1724025"/>
                        </a:cubicBezTo>
                        <a:lnTo>
                          <a:pt x="0" y="1724025"/>
                        </a:lnTo>
                        <a:lnTo>
                          <a:pt x="503851" y="901195"/>
                        </a:lnTo>
                        <a:lnTo>
                          <a:pt x="0" y="0"/>
                        </a:lnTo>
                        <a:close/>
                      </a:path>
                    </a:pathLst>
                  </a:custGeom>
                  <a:solidFill>
                    <a:srgbClr val="27396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6" name="Graphic 55" descr="Microscope with solid fill">
                  <a:extLst>
                    <a:ext uri="{FF2B5EF4-FFF2-40B4-BE49-F238E27FC236}">
                      <a16:creationId xmlns:a16="http://schemas.microsoft.com/office/drawing/2014/main" id="{9C1C79D9-8C4F-F445-6793-5AC9066A398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4841564" y="3022605"/>
                  <a:ext cx="827471" cy="827471"/>
                </a:xfrm>
                <a:prstGeom prst="rect">
                  <a:avLst/>
                </a:prstGeom>
              </p:spPr>
            </p:pic>
          </p:grpSp>
          <p:grpSp>
            <p:nvGrpSpPr>
              <p:cNvPr id="93" name="Group 92">
                <a:extLst>
                  <a:ext uri="{FF2B5EF4-FFF2-40B4-BE49-F238E27FC236}">
                    <a16:creationId xmlns:a16="http://schemas.microsoft.com/office/drawing/2014/main" id="{6B210551-695C-3E9D-837E-F36715CBD8CD}"/>
                  </a:ext>
                </a:extLst>
              </p:cNvPr>
              <p:cNvGrpSpPr/>
              <p:nvPr/>
            </p:nvGrpSpPr>
            <p:grpSpPr>
              <a:xfrm>
                <a:off x="6110553" y="2574648"/>
                <a:ext cx="5648183" cy="1815737"/>
                <a:chOff x="6110553" y="2574648"/>
                <a:chExt cx="5648183" cy="1815737"/>
              </a:xfrm>
            </p:grpSpPr>
            <p:sp>
              <p:nvSpPr>
                <p:cNvPr id="46" name="Oval 45">
                  <a:extLst>
                    <a:ext uri="{FF2B5EF4-FFF2-40B4-BE49-F238E27FC236}">
                      <a16:creationId xmlns:a16="http://schemas.microsoft.com/office/drawing/2014/main" id="{F8AF7ADD-95B0-103B-FFFD-54FB9E88E19E}"/>
                    </a:ext>
                  </a:extLst>
                </p:cNvPr>
                <p:cNvSpPr/>
                <p:nvPr/>
              </p:nvSpPr>
              <p:spPr>
                <a:xfrm>
                  <a:off x="6110553" y="2677769"/>
                  <a:ext cx="1648783" cy="1609494"/>
                </a:xfrm>
                <a:prstGeom prst="ellipse">
                  <a:avLst/>
                </a:prstGeom>
                <a:solidFill>
                  <a:srgbClr val="5C24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4" name="Graphic 53" descr="Chat with solid fill">
                  <a:extLst>
                    <a:ext uri="{FF2B5EF4-FFF2-40B4-BE49-F238E27FC236}">
                      <a16:creationId xmlns:a16="http://schemas.microsoft.com/office/drawing/2014/main" id="{61947490-8C99-828E-3E91-B68218525A5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467685" y="3138322"/>
                  <a:ext cx="737881" cy="737881"/>
                </a:xfrm>
                <a:prstGeom prst="rect">
                  <a:avLst/>
                </a:prstGeom>
              </p:spPr>
            </p:pic>
            <p:sp>
              <p:nvSpPr>
                <p:cNvPr id="90" name="Oval 89">
                  <a:extLst>
                    <a:ext uri="{FF2B5EF4-FFF2-40B4-BE49-F238E27FC236}">
                      <a16:creationId xmlns:a16="http://schemas.microsoft.com/office/drawing/2014/main" id="{7ED540A7-5B34-8D84-D50B-560A8444BBE9}"/>
                    </a:ext>
                  </a:extLst>
                </p:cNvPr>
                <p:cNvSpPr/>
                <p:nvPr/>
              </p:nvSpPr>
              <p:spPr>
                <a:xfrm>
                  <a:off x="6350832" y="2898404"/>
                  <a:ext cx="1168225" cy="116822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rrow: Chevron 8">
                  <a:extLst>
                    <a:ext uri="{FF2B5EF4-FFF2-40B4-BE49-F238E27FC236}">
                      <a16:creationId xmlns:a16="http://schemas.microsoft.com/office/drawing/2014/main" id="{1866653F-E2A6-1AAE-AC99-E1F17257695B}"/>
                    </a:ext>
                  </a:extLst>
                </p:cNvPr>
                <p:cNvSpPr/>
                <p:nvPr/>
              </p:nvSpPr>
              <p:spPr>
                <a:xfrm>
                  <a:off x="6777161" y="2574648"/>
                  <a:ext cx="4981575" cy="1815737"/>
                </a:xfrm>
                <a:custGeom>
                  <a:avLst/>
                  <a:gdLst>
                    <a:gd name="connsiteX0" fmla="*/ 0 w 4876800"/>
                    <a:gd name="connsiteY0" fmla="*/ 0 h 1724025"/>
                    <a:gd name="connsiteX1" fmla="*/ 4014788 w 4876800"/>
                    <a:gd name="connsiteY1" fmla="*/ 0 h 1724025"/>
                    <a:gd name="connsiteX2" fmla="*/ 4876800 w 4876800"/>
                    <a:gd name="connsiteY2" fmla="*/ 862013 h 1724025"/>
                    <a:gd name="connsiteX3" fmla="*/ 4014788 w 4876800"/>
                    <a:gd name="connsiteY3" fmla="*/ 1724025 h 1724025"/>
                    <a:gd name="connsiteX4" fmla="*/ 0 w 4876800"/>
                    <a:gd name="connsiteY4" fmla="*/ 1724025 h 1724025"/>
                    <a:gd name="connsiteX5" fmla="*/ 862013 w 4876800"/>
                    <a:gd name="connsiteY5" fmla="*/ 862013 h 1724025"/>
                    <a:gd name="connsiteX6" fmla="*/ 0 w 487680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862013 w 4019550"/>
                    <a:gd name="connsiteY5" fmla="*/ 862013 h 1724025"/>
                    <a:gd name="connsiteX6" fmla="*/ 0 w 401955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503851 w 4019550"/>
                    <a:gd name="connsiteY5" fmla="*/ 901195 h 1724025"/>
                    <a:gd name="connsiteX6" fmla="*/ 0 w 4019550"/>
                    <a:gd name="connsiteY6" fmla="*/ 0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50" h="1724025">
                      <a:moveTo>
                        <a:pt x="0" y="0"/>
                      </a:moveTo>
                      <a:lnTo>
                        <a:pt x="4014788" y="0"/>
                      </a:lnTo>
                      <a:cubicBezTo>
                        <a:pt x="4016375" y="284163"/>
                        <a:pt x="4017963" y="568325"/>
                        <a:pt x="4019550" y="852488"/>
                      </a:cubicBezTo>
                      <a:cubicBezTo>
                        <a:pt x="4017963" y="1143000"/>
                        <a:pt x="4016375" y="1433513"/>
                        <a:pt x="4014788" y="1724025"/>
                      </a:cubicBezTo>
                      <a:lnTo>
                        <a:pt x="0" y="1724025"/>
                      </a:lnTo>
                      <a:lnTo>
                        <a:pt x="503851" y="901195"/>
                      </a:lnTo>
                      <a:lnTo>
                        <a:pt x="0" y="0"/>
                      </a:lnTo>
                      <a:close/>
                    </a:path>
                  </a:pathLst>
                </a:custGeom>
                <a:solidFill>
                  <a:srgbClr val="5C2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689D2EFF-A5A2-59BB-D2CA-95BC3AE49B46}"/>
                  </a:ext>
                </a:extLst>
              </p:cNvPr>
              <p:cNvSpPr txBox="1"/>
              <p:nvPr/>
            </p:nvSpPr>
            <p:spPr>
              <a:xfrm>
                <a:off x="288137" y="2612121"/>
                <a:ext cx="4065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Evidence &amp; Research</a:t>
                </a:r>
              </a:p>
            </p:txBody>
          </p:sp>
          <p:sp>
            <p:nvSpPr>
              <p:cNvPr id="24" name="TextBox 23">
                <a:extLst>
                  <a:ext uri="{FF2B5EF4-FFF2-40B4-BE49-F238E27FC236}">
                    <a16:creationId xmlns:a16="http://schemas.microsoft.com/office/drawing/2014/main" id="{F52EA454-7055-6958-AF20-398F35B21EB4}"/>
                  </a:ext>
                </a:extLst>
              </p:cNvPr>
              <p:cNvSpPr txBox="1"/>
              <p:nvPr/>
            </p:nvSpPr>
            <p:spPr>
              <a:xfrm>
                <a:off x="8095403" y="2633640"/>
                <a:ext cx="3600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Reflection and Supervision</a:t>
                </a:r>
              </a:p>
            </p:txBody>
          </p:sp>
          <p:sp>
            <p:nvSpPr>
              <p:cNvPr id="37" name="TextBox 36">
                <a:extLst>
                  <a:ext uri="{FF2B5EF4-FFF2-40B4-BE49-F238E27FC236}">
                    <a16:creationId xmlns:a16="http://schemas.microsoft.com/office/drawing/2014/main" id="{C71F657B-BF7C-B5E3-4F47-32FC72D7E4DB}"/>
                  </a:ext>
                </a:extLst>
              </p:cNvPr>
              <p:cNvSpPr txBox="1"/>
              <p:nvPr/>
            </p:nvSpPr>
            <p:spPr>
              <a:xfrm>
                <a:off x="315838" y="2983570"/>
                <a:ext cx="4321567" cy="1169551"/>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Neuroscience and learning from trauma-informed research studies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Evidence based models such as Panksepp and RRR</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Practical approaches and relationship based regulation techniques</a:t>
                </a:r>
              </a:p>
            </p:txBody>
          </p:sp>
          <p:sp>
            <p:nvSpPr>
              <p:cNvPr id="41" name="TextBox 40">
                <a:extLst>
                  <a:ext uri="{FF2B5EF4-FFF2-40B4-BE49-F238E27FC236}">
                    <a16:creationId xmlns:a16="http://schemas.microsoft.com/office/drawing/2014/main" id="{1D53D3C8-1631-D4F0-8778-E21C779EB617}"/>
                  </a:ext>
                </a:extLst>
              </p:cNvPr>
              <p:cNvSpPr txBox="1"/>
              <p:nvPr/>
            </p:nvSpPr>
            <p:spPr>
              <a:xfrm>
                <a:off x="7962187" y="3022746"/>
                <a:ext cx="3749592" cy="738664"/>
              </a:xfrm>
              <a:prstGeom prst="rect">
                <a:avLst/>
              </a:prstGeom>
              <a:noFill/>
            </p:spPr>
            <p:txBody>
              <a:bodyPr wrap="square" rtlCol="0">
                <a:spAutoFit/>
              </a:bodyPr>
              <a:lstStyle/>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Regular protected time for reflection on own practise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endParaRPr>
              </a:p>
            </p:txBody>
          </p:sp>
        </p:grpSp>
        <p:grpSp>
          <p:nvGrpSpPr>
            <p:cNvPr id="99" name="Group 98">
              <a:extLst>
                <a:ext uri="{FF2B5EF4-FFF2-40B4-BE49-F238E27FC236}">
                  <a16:creationId xmlns:a16="http://schemas.microsoft.com/office/drawing/2014/main" id="{CB6D187C-5C8E-9AA8-1C6D-65BC6A084092}"/>
                </a:ext>
              </a:extLst>
            </p:cNvPr>
            <p:cNvGrpSpPr/>
            <p:nvPr/>
          </p:nvGrpSpPr>
          <p:grpSpPr>
            <a:xfrm>
              <a:off x="288137" y="4811056"/>
              <a:ext cx="11470599" cy="1815738"/>
              <a:chOff x="288138" y="4742367"/>
              <a:chExt cx="11470599" cy="1815738"/>
            </a:xfrm>
          </p:grpSpPr>
          <p:grpSp>
            <p:nvGrpSpPr>
              <p:cNvPr id="96" name="Group 95">
                <a:extLst>
                  <a:ext uri="{FF2B5EF4-FFF2-40B4-BE49-F238E27FC236}">
                    <a16:creationId xmlns:a16="http://schemas.microsoft.com/office/drawing/2014/main" id="{9A205F1E-C81B-56C6-96C1-D494D3847E4D}"/>
                  </a:ext>
                </a:extLst>
              </p:cNvPr>
              <p:cNvGrpSpPr/>
              <p:nvPr/>
            </p:nvGrpSpPr>
            <p:grpSpPr>
              <a:xfrm>
                <a:off x="288138" y="4742367"/>
                <a:ext cx="5689235" cy="1815737"/>
                <a:chOff x="288138" y="4742367"/>
                <a:chExt cx="5689235" cy="1815737"/>
              </a:xfrm>
            </p:grpSpPr>
            <p:sp>
              <p:nvSpPr>
                <p:cNvPr id="48" name="Oval 47">
                  <a:extLst>
                    <a:ext uri="{FF2B5EF4-FFF2-40B4-BE49-F238E27FC236}">
                      <a16:creationId xmlns:a16="http://schemas.microsoft.com/office/drawing/2014/main" id="{4BD05512-91EF-9684-AE29-111C28E4A2F3}"/>
                    </a:ext>
                  </a:extLst>
                </p:cNvPr>
                <p:cNvSpPr/>
                <p:nvPr/>
              </p:nvSpPr>
              <p:spPr>
                <a:xfrm>
                  <a:off x="4328590" y="4845489"/>
                  <a:ext cx="1648783" cy="1609494"/>
                </a:xfrm>
                <a:prstGeom prst="ellipse">
                  <a:avLst/>
                </a:prstGeom>
                <a:solidFill>
                  <a:srgbClr val="C1A8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Graphic 65" descr="Customer review with solid fill">
                  <a:extLst>
                    <a:ext uri="{FF2B5EF4-FFF2-40B4-BE49-F238E27FC236}">
                      <a16:creationId xmlns:a16="http://schemas.microsoft.com/office/drawing/2014/main" id="{AF9F9C56-CFDB-A6D5-702F-4979D3D8184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869303" y="5325021"/>
                  <a:ext cx="704548" cy="704548"/>
                </a:xfrm>
                <a:prstGeom prst="rect">
                  <a:avLst/>
                </a:prstGeom>
              </p:spPr>
            </p:pic>
            <p:sp>
              <p:nvSpPr>
                <p:cNvPr id="88" name="Oval 87">
                  <a:extLst>
                    <a:ext uri="{FF2B5EF4-FFF2-40B4-BE49-F238E27FC236}">
                      <a16:creationId xmlns:a16="http://schemas.microsoft.com/office/drawing/2014/main" id="{C1D2FDE6-D9A4-BE65-3CAB-B766E73CC120}"/>
                    </a:ext>
                  </a:extLst>
                </p:cNvPr>
                <p:cNvSpPr/>
                <p:nvPr/>
              </p:nvSpPr>
              <p:spPr>
                <a:xfrm>
                  <a:off x="4568869" y="5066124"/>
                  <a:ext cx="1168225" cy="116822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rrow: Chevron 8">
                  <a:extLst>
                    <a:ext uri="{FF2B5EF4-FFF2-40B4-BE49-F238E27FC236}">
                      <a16:creationId xmlns:a16="http://schemas.microsoft.com/office/drawing/2014/main" id="{94D204D9-24DF-08CC-F6F8-39AF2B17AE84}"/>
                    </a:ext>
                  </a:extLst>
                </p:cNvPr>
                <p:cNvSpPr/>
                <p:nvPr/>
              </p:nvSpPr>
              <p:spPr>
                <a:xfrm rot="10800000">
                  <a:off x="288138" y="4742367"/>
                  <a:ext cx="4981575" cy="1815737"/>
                </a:xfrm>
                <a:custGeom>
                  <a:avLst/>
                  <a:gdLst>
                    <a:gd name="connsiteX0" fmla="*/ 0 w 4876800"/>
                    <a:gd name="connsiteY0" fmla="*/ 0 h 1724025"/>
                    <a:gd name="connsiteX1" fmla="*/ 4014788 w 4876800"/>
                    <a:gd name="connsiteY1" fmla="*/ 0 h 1724025"/>
                    <a:gd name="connsiteX2" fmla="*/ 4876800 w 4876800"/>
                    <a:gd name="connsiteY2" fmla="*/ 862013 h 1724025"/>
                    <a:gd name="connsiteX3" fmla="*/ 4014788 w 4876800"/>
                    <a:gd name="connsiteY3" fmla="*/ 1724025 h 1724025"/>
                    <a:gd name="connsiteX4" fmla="*/ 0 w 4876800"/>
                    <a:gd name="connsiteY4" fmla="*/ 1724025 h 1724025"/>
                    <a:gd name="connsiteX5" fmla="*/ 862013 w 4876800"/>
                    <a:gd name="connsiteY5" fmla="*/ 862013 h 1724025"/>
                    <a:gd name="connsiteX6" fmla="*/ 0 w 487680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862013 w 4019550"/>
                    <a:gd name="connsiteY5" fmla="*/ 862013 h 1724025"/>
                    <a:gd name="connsiteX6" fmla="*/ 0 w 401955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503851 w 4019550"/>
                    <a:gd name="connsiteY5" fmla="*/ 901195 h 1724025"/>
                    <a:gd name="connsiteX6" fmla="*/ 0 w 4019550"/>
                    <a:gd name="connsiteY6" fmla="*/ 0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50" h="1724025">
                      <a:moveTo>
                        <a:pt x="0" y="0"/>
                      </a:moveTo>
                      <a:lnTo>
                        <a:pt x="4014788" y="0"/>
                      </a:lnTo>
                      <a:cubicBezTo>
                        <a:pt x="4016375" y="284163"/>
                        <a:pt x="4017963" y="568325"/>
                        <a:pt x="4019550" y="852488"/>
                      </a:cubicBezTo>
                      <a:cubicBezTo>
                        <a:pt x="4017963" y="1143000"/>
                        <a:pt x="4016375" y="1433513"/>
                        <a:pt x="4014788" y="1724025"/>
                      </a:cubicBezTo>
                      <a:lnTo>
                        <a:pt x="0" y="1724025"/>
                      </a:lnTo>
                      <a:lnTo>
                        <a:pt x="503851" y="901195"/>
                      </a:lnTo>
                      <a:lnTo>
                        <a:pt x="0" y="0"/>
                      </a:lnTo>
                      <a:close/>
                    </a:path>
                  </a:pathLst>
                </a:custGeom>
                <a:solidFill>
                  <a:srgbClr val="C1A86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2" name="Group 91">
                <a:extLst>
                  <a:ext uri="{FF2B5EF4-FFF2-40B4-BE49-F238E27FC236}">
                    <a16:creationId xmlns:a16="http://schemas.microsoft.com/office/drawing/2014/main" id="{AF39DD95-C3CD-5BAB-AF97-EFA59DED09CE}"/>
                  </a:ext>
                </a:extLst>
              </p:cNvPr>
              <p:cNvGrpSpPr/>
              <p:nvPr/>
            </p:nvGrpSpPr>
            <p:grpSpPr>
              <a:xfrm>
                <a:off x="6145389" y="4742368"/>
                <a:ext cx="5613348" cy="1815737"/>
                <a:chOff x="6145389" y="4742368"/>
                <a:chExt cx="5613348" cy="1815737"/>
              </a:xfrm>
            </p:grpSpPr>
            <p:sp>
              <p:nvSpPr>
                <p:cNvPr id="47" name="Oval 46">
                  <a:extLst>
                    <a:ext uri="{FF2B5EF4-FFF2-40B4-BE49-F238E27FC236}">
                      <a16:creationId xmlns:a16="http://schemas.microsoft.com/office/drawing/2014/main" id="{0895F20C-9A54-D424-3DBA-AFED59A4D545}"/>
                    </a:ext>
                  </a:extLst>
                </p:cNvPr>
                <p:cNvSpPr/>
                <p:nvPr/>
              </p:nvSpPr>
              <p:spPr>
                <a:xfrm>
                  <a:off x="6145389" y="4845489"/>
                  <a:ext cx="1648783" cy="1609494"/>
                </a:xfrm>
                <a:prstGeom prst="ellipse">
                  <a:avLst/>
                </a:prstGeom>
                <a:solidFill>
                  <a:srgbClr val="2739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71C0A2D6-A8A1-8A4A-E37C-9A930710798E}"/>
                    </a:ext>
                  </a:extLst>
                </p:cNvPr>
                <p:cNvSpPr/>
                <p:nvPr/>
              </p:nvSpPr>
              <p:spPr>
                <a:xfrm>
                  <a:off x="6385668" y="5066124"/>
                  <a:ext cx="1168225" cy="116822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1" name="Graphic 90" descr="Teacher with solid fill">
                  <a:extLst>
                    <a:ext uri="{FF2B5EF4-FFF2-40B4-BE49-F238E27FC236}">
                      <a16:creationId xmlns:a16="http://schemas.microsoft.com/office/drawing/2014/main" id="{D7330644-C321-E033-4949-ED2666E4EA53}"/>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p:blipFill>
              <p:spPr>
                <a:xfrm>
                  <a:off x="6490142" y="5292524"/>
                  <a:ext cx="715424" cy="715424"/>
                </a:xfrm>
                <a:prstGeom prst="rect">
                  <a:avLst/>
                </a:prstGeom>
              </p:spPr>
            </p:pic>
            <p:sp>
              <p:nvSpPr>
                <p:cNvPr id="20" name="Arrow: Chevron 8">
                  <a:extLst>
                    <a:ext uri="{FF2B5EF4-FFF2-40B4-BE49-F238E27FC236}">
                      <a16:creationId xmlns:a16="http://schemas.microsoft.com/office/drawing/2014/main" id="{AAFB64DB-3FAB-2084-80A7-E263A130AC65}"/>
                    </a:ext>
                  </a:extLst>
                </p:cNvPr>
                <p:cNvSpPr/>
                <p:nvPr/>
              </p:nvSpPr>
              <p:spPr>
                <a:xfrm>
                  <a:off x="6777162" y="4742368"/>
                  <a:ext cx="4981575" cy="1815737"/>
                </a:xfrm>
                <a:custGeom>
                  <a:avLst/>
                  <a:gdLst>
                    <a:gd name="connsiteX0" fmla="*/ 0 w 4876800"/>
                    <a:gd name="connsiteY0" fmla="*/ 0 h 1724025"/>
                    <a:gd name="connsiteX1" fmla="*/ 4014788 w 4876800"/>
                    <a:gd name="connsiteY1" fmla="*/ 0 h 1724025"/>
                    <a:gd name="connsiteX2" fmla="*/ 4876800 w 4876800"/>
                    <a:gd name="connsiteY2" fmla="*/ 862013 h 1724025"/>
                    <a:gd name="connsiteX3" fmla="*/ 4014788 w 4876800"/>
                    <a:gd name="connsiteY3" fmla="*/ 1724025 h 1724025"/>
                    <a:gd name="connsiteX4" fmla="*/ 0 w 4876800"/>
                    <a:gd name="connsiteY4" fmla="*/ 1724025 h 1724025"/>
                    <a:gd name="connsiteX5" fmla="*/ 862013 w 4876800"/>
                    <a:gd name="connsiteY5" fmla="*/ 862013 h 1724025"/>
                    <a:gd name="connsiteX6" fmla="*/ 0 w 487680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862013 w 4019550"/>
                    <a:gd name="connsiteY5" fmla="*/ 862013 h 1724025"/>
                    <a:gd name="connsiteX6" fmla="*/ 0 w 4019550"/>
                    <a:gd name="connsiteY6" fmla="*/ 0 h 1724025"/>
                    <a:gd name="connsiteX0" fmla="*/ 0 w 4019550"/>
                    <a:gd name="connsiteY0" fmla="*/ 0 h 1724025"/>
                    <a:gd name="connsiteX1" fmla="*/ 4014788 w 4019550"/>
                    <a:gd name="connsiteY1" fmla="*/ 0 h 1724025"/>
                    <a:gd name="connsiteX2" fmla="*/ 4019550 w 4019550"/>
                    <a:gd name="connsiteY2" fmla="*/ 852488 h 1724025"/>
                    <a:gd name="connsiteX3" fmla="*/ 4014788 w 4019550"/>
                    <a:gd name="connsiteY3" fmla="*/ 1724025 h 1724025"/>
                    <a:gd name="connsiteX4" fmla="*/ 0 w 4019550"/>
                    <a:gd name="connsiteY4" fmla="*/ 1724025 h 1724025"/>
                    <a:gd name="connsiteX5" fmla="*/ 503851 w 4019550"/>
                    <a:gd name="connsiteY5" fmla="*/ 901195 h 1724025"/>
                    <a:gd name="connsiteX6" fmla="*/ 0 w 4019550"/>
                    <a:gd name="connsiteY6" fmla="*/ 0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50" h="1724025">
                      <a:moveTo>
                        <a:pt x="0" y="0"/>
                      </a:moveTo>
                      <a:lnTo>
                        <a:pt x="4014788" y="0"/>
                      </a:lnTo>
                      <a:cubicBezTo>
                        <a:pt x="4016375" y="284163"/>
                        <a:pt x="4017963" y="568325"/>
                        <a:pt x="4019550" y="852488"/>
                      </a:cubicBezTo>
                      <a:cubicBezTo>
                        <a:pt x="4017963" y="1143000"/>
                        <a:pt x="4016375" y="1433513"/>
                        <a:pt x="4014788" y="1724025"/>
                      </a:cubicBezTo>
                      <a:lnTo>
                        <a:pt x="0" y="1724025"/>
                      </a:lnTo>
                      <a:lnTo>
                        <a:pt x="503851" y="901195"/>
                      </a:lnTo>
                      <a:lnTo>
                        <a:pt x="0" y="0"/>
                      </a:lnTo>
                      <a:close/>
                    </a:path>
                  </a:pathLst>
                </a:custGeom>
                <a:solidFill>
                  <a:srgbClr val="27396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8964A672-D5BC-A611-63A0-21D4BA420B2A}"/>
                  </a:ext>
                </a:extLst>
              </p:cNvPr>
              <p:cNvSpPr txBox="1"/>
              <p:nvPr/>
            </p:nvSpPr>
            <p:spPr>
              <a:xfrm>
                <a:off x="8095404" y="4802118"/>
                <a:ext cx="3600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End of Programme Assessment</a:t>
                </a:r>
              </a:p>
            </p:txBody>
          </p:sp>
          <p:sp>
            <p:nvSpPr>
              <p:cNvPr id="38" name="TextBox 37">
                <a:extLst>
                  <a:ext uri="{FF2B5EF4-FFF2-40B4-BE49-F238E27FC236}">
                    <a16:creationId xmlns:a16="http://schemas.microsoft.com/office/drawing/2014/main" id="{B74A15D3-17EB-0EBE-82BD-8044815F4D4C}"/>
                  </a:ext>
                </a:extLst>
              </p:cNvPr>
              <p:cNvSpPr txBox="1"/>
              <p:nvPr/>
            </p:nvSpPr>
            <p:spPr>
              <a:xfrm>
                <a:off x="298423" y="4774521"/>
                <a:ext cx="4065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Facilitation and Interaction</a:t>
                </a:r>
              </a:p>
            </p:txBody>
          </p:sp>
          <p:sp>
            <p:nvSpPr>
              <p:cNvPr id="39" name="TextBox 38">
                <a:extLst>
                  <a:ext uri="{FF2B5EF4-FFF2-40B4-BE49-F238E27FC236}">
                    <a16:creationId xmlns:a16="http://schemas.microsoft.com/office/drawing/2014/main" id="{6453A85B-3364-2BF7-FA4F-9BF949103FEB}"/>
                  </a:ext>
                </a:extLst>
              </p:cNvPr>
              <p:cNvSpPr txBox="1"/>
              <p:nvPr/>
            </p:nvSpPr>
            <p:spPr>
              <a:xfrm>
                <a:off x="315841" y="5252647"/>
                <a:ext cx="4283860" cy="1169551"/>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Practical activities – experiential learning</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Considering the application of models to own environments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Sign-posting to additional resources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Developing own materials</a:t>
                </a:r>
              </a:p>
            </p:txBody>
          </p:sp>
          <p:sp>
            <p:nvSpPr>
              <p:cNvPr id="42" name="TextBox 41">
                <a:extLst>
                  <a:ext uri="{FF2B5EF4-FFF2-40B4-BE49-F238E27FC236}">
                    <a16:creationId xmlns:a16="http://schemas.microsoft.com/office/drawing/2014/main" id="{71B8A1BA-DE44-72E6-BDAB-0F21759D5AF0}"/>
                  </a:ext>
                </a:extLst>
              </p:cNvPr>
              <p:cNvSpPr txBox="1"/>
              <p:nvPr/>
            </p:nvSpPr>
            <p:spPr>
              <a:xfrm>
                <a:off x="7962188" y="5375029"/>
                <a:ext cx="3749592" cy="954107"/>
              </a:xfrm>
              <a:prstGeom prst="rect">
                <a:avLst/>
              </a:prstGeom>
              <a:noFill/>
            </p:spPr>
            <p:txBody>
              <a:bodyPr wrap="square" rtlCol="0">
                <a:spAutoFit/>
              </a:bodyPr>
              <a:lstStyle/>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rPr>
                  <a:t>Presentation of learning and impact throughout the programme and intentions for the future</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S PGothic" pitchFamily="34" charset="-128"/>
                  <a:cs typeface="+mn-cs"/>
                </a:endParaRPr>
              </a:p>
            </p:txBody>
          </p:sp>
        </p:grpSp>
      </p:grpSp>
      <p:sp>
        <p:nvSpPr>
          <p:cNvPr id="101" name="TextBox 100">
            <a:extLst>
              <a:ext uri="{FF2B5EF4-FFF2-40B4-BE49-F238E27FC236}">
                <a16:creationId xmlns:a16="http://schemas.microsoft.com/office/drawing/2014/main" id="{A1B9EC0B-03B0-1227-6B7B-4ECD6D86B58D}"/>
              </a:ext>
            </a:extLst>
          </p:cNvPr>
          <p:cNvSpPr txBox="1"/>
          <p:nvPr/>
        </p:nvSpPr>
        <p:spPr>
          <a:xfrm>
            <a:off x="354290" y="174072"/>
            <a:ext cx="1153460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2060"/>
                </a:solidFill>
                <a:effectLst/>
                <a:uLnTx/>
                <a:uFillTx/>
                <a:latin typeface="Calibri" panose="020F0502020204030204"/>
                <a:ea typeface="MS PGothic" pitchFamily="34" charset="-128"/>
                <a:cs typeface="+mn-cs"/>
              </a:rPr>
              <a:t>Ready to Regulate – a TPP professional learning programme</a:t>
            </a:r>
            <a:endParaRPr kumimoji="0" lang="en-GB" sz="3600" b="0" i="0" u="none" strike="noStrike" kern="1200" cap="none" spc="0" normalizeH="0" baseline="0" noProof="0">
              <a:ln>
                <a:noFill/>
              </a:ln>
              <a:solidFill>
                <a:srgbClr val="002060"/>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3559129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9">
            <a:extLst>
              <a:ext uri="{FF2B5EF4-FFF2-40B4-BE49-F238E27FC236}">
                <a16:creationId xmlns:a16="http://schemas.microsoft.com/office/drawing/2014/main" id="{7D7E7A1C-A9A8-C6ED-4C4E-FBF187494BBD}"/>
              </a:ext>
            </a:extLst>
          </p:cNvPr>
          <p:cNvSpPr txBox="1"/>
          <p:nvPr/>
        </p:nvSpPr>
        <p:spPr>
          <a:xfrm>
            <a:off x="6012708" y="1354026"/>
            <a:ext cx="6346783" cy="735651"/>
          </a:xfrm>
          <a:prstGeom prst="rect">
            <a:avLst/>
          </a:prstGeom>
        </p:spPr>
        <p:txBody>
          <a:bodyPr wrap="square" lIns="0" tIns="0" rIns="0" bIns="0" rtlCol="0" anchor="t">
            <a:spAutoFit/>
          </a:bodyPr>
          <a:lstStyle/>
          <a:p>
            <a:pPr marL="0" marR="0" lvl="0" indent="0" algn="l" defTabSz="914400" rtl="0" eaLnBrk="1" fontAlgn="auto" latinLnBrk="0" hangingPunct="1">
              <a:lnSpc>
                <a:spcPts val="6074"/>
              </a:lnSpc>
              <a:spcBef>
                <a:spcPts val="0"/>
              </a:spcBef>
              <a:spcAft>
                <a:spcPts val="0"/>
              </a:spcAft>
              <a:buClrTx/>
              <a:buSzTx/>
              <a:buFontTx/>
              <a:buNone/>
              <a:tabLst/>
              <a:defRPr/>
            </a:pPr>
            <a:r>
              <a:rPr kumimoji="0" lang="en-US" sz="4400" b="1" i="0" u="none" strike="noStrike" kern="1200" cap="none" spc="0" normalizeH="0" baseline="0" noProof="0">
                <a:ln>
                  <a:noFill/>
                </a:ln>
                <a:solidFill>
                  <a:srgbClr val="273968"/>
                </a:solidFill>
                <a:effectLst/>
                <a:uLnTx/>
                <a:uFillTx/>
                <a:latin typeface="Calibri" panose="020F0502020204030204"/>
                <a:ea typeface="Inter SemiBold" panose="02000503000000020004" pitchFamily="2" charset="0"/>
                <a:cs typeface="Bentoga Thin" pitchFamily="50" charset="0"/>
              </a:rPr>
              <a:t>Best practice visits </a:t>
            </a:r>
          </a:p>
        </p:txBody>
      </p:sp>
      <p:sp>
        <p:nvSpPr>
          <p:cNvPr id="7" name="Rectangle: Rounded Corners 6">
            <a:extLst>
              <a:ext uri="{FF2B5EF4-FFF2-40B4-BE49-F238E27FC236}">
                <a16:creationId xmlns:a16="http://schemas.microsoft.com/office/drawing/2014/main" id="{38B04389-DEA0-CC15-CEE9-9F3F426FA4E2}"/>
              </a:ext>
            </a:extLst>
          </p:cNvPr>
          <p:cNvSpPr/>
          <p:nvPr/>
        </p:nvSpPr>
        <p:spPr>
          <a:xfrm>
            <a:off x="6012708" y="2384190"/>
            <a:ext cx="1963176" cy="9525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F237E00-8000-BBFF-081A-9C4DDA0A6F19}"/>
              </a:ext>
            </a:extLst>
          </p:cNvPr>
          <p:cNvGrpSpPr/>
          <p:nvPr/>
        </p:nvGrpSpPr>
        <p:grpSpPr>
          <a:xfrm>
            <a:off x="11084953" y="215452"/>
            <a:ext cx="913349" cy="917443"/>
            <a:chOff x="6549226" y="2300552"/>
            <a:chExt cx="1560685" cy="1567681"/>
          </a:xfrm>
        </p:grpSpPr>
        <p:sp>
          <p:nvSpPr>
            <p:cNvPr id="11" name="Freeform 16">
              <a:extLst>
                <a:ext uri="{FF2B5EF4-FFF2-40B4-BE49-F238E27FC236}">
                  <a16:creationId xmlns:a16="http://schemas.microsoft.com/office/drawing/2014/main" id="{8DCDE3BB-EC73-10A1-5547-E8F9CADD3414}"/>
                </a:ext>
              </a:extLst>
            </p:cNvPr>
            <p:cNvSpPr/>
            <p:nvPr/>
          </p:nvSpPr>
          <p:spPr>
            <a:xfrm>
              <a:off x="6549226" y="2300552"/>
              <a:ext cx="1560685" cy="156768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1A86E"/>
            </a:solidFill>
            <a:ln>
              <a:noFill/>
            </a:ln>
            <a:effectLst/>
            <a:scene3d>
              <a:camera prst="orthographicFront"/>
              <a:lightRig rig="threePt" dir="t">
                <a:rot lat="0" lon="0" rev="19200000"/>
              </a:lightRig>
            </a:scene3d>
            <a:sp3d prstMaterial="plastic"/>
          </p:spPr>
        </p:sp>
        <p:pic>
          <p:nvPicPr>
            <p:cNvPr id="12" name="Graphic 11" descr="Target Audience">
              <a:extLst>
                <a:ext uri="{FF2B5EF4-FFF2-40B4-BE49-F238E27FC236}">
                  <a16:creationId xmlns:a16="http://schemas.microsoft.com/office/drawing/2014/main" id="{E1D56416-212A-0AF1-1546-7C68AD23E77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93991" y="2521422"/>
              <a:ext cx="1111592" cy="1111592"/>
            </a:xfrm>
            <a:prstGeom prst="rect">
              <a:avLst/>
            </a:prstGeom>
          </p:spPr>
        </p:pic>
      </p:grpSp>
      <p:pic>
        <p:nvPicPr>
          <p:cNvPr id="2" name="Picture 1">
            <a:extLst>
              <a:ext uri="{FF2B5EF4-FFF2-40B4-BE49-F238E27FC236}">
                <a16:creationId xmlns:a16="http://schemas.microsoft.com/office/drawing/2014/main" id="{82E4859F-3DC0-48CD-B8A1-CF8817D050FA}"/>
              </a:ext>
            </a:extLst>
          </p:cNvPr>
          <p:cNvPicPr>
            <a:picLocks noChangeAspect="1"/>
          </p:cNvPicPr>
          <p:nvPr/>
        </p:nvPicPr>
        <p:blipFill rotWithShape="1">
          <a:blip r:embed="rId4"/>
          <a:srcRect l="7331" r="38303"/>
          <a:stretch/>
        </p:blipFill>
        <p:spPr>
          <a:xfrm>
            <a:off x="0" y="0"/>
            <a:ext cx="5592639" cy="6858000"/>
          </a:xfrm>
          <a:prstGeom prst="rect">
            <a:avLst/>
          </a:prstGeom>
        </p:spPr>
      </p:pic>
      <p:sp>
        <p:nvSpPr>
          <p:cNvPr id="3" name="Content Placeholder 2">
            <a:extLst>
              <a:ext uri="{FF2B5EF4-FFF2-40B4-BE49-F238E27FC236}">
                <a16:creationId xmlns:a16="http://schemas.microsoft.com/office/drawing/2014/main" id="{003CB3F6-86B6-1413-7A2E-2D1CD435A6CF}"/>
              </a:ext>
            </a:extLst>
          </p:cNvPr>
          <p:cNvSpPr txBox="1">
            <a:spLocks/>
          </p:cNvSpPr>
          <p:nvPr/>
        </p:nvSpPr>
        <p:spPr>
          <a:xfrm>
            <a:off x="6091168" y="3429000"/>
            <a:ext cx="4993785" cy="28738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Identify examples of best practice – focus on inclusive practice.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Underpin the inclusion reviews and overall inclusion strategy being adopted in Essex.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red logo with text&#10;&#10;Description automatically generated">
            <a:extLst>
              <a:ext uri="{FF2B5EF4-FFF2-40B4-BE49-F238E27FC236}">
                <a16:creationId xmlns:a16="http://schemas.microsoft.com/office/drawing/2014/main" id="{6E8BF67B-73D2-B1C2-37B5-A261D40B4A0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87125" y="6368106"/>
            <a:ext cx="715433" cy="345697"/>
          </a:xfrm>
          <a:prstGeom prst="rect">
            <a:avLst/>
          </a:prstGeom>
        </p:spPr>
      </p:pic>
    </p:spTree>
    <p:extLst>
      <p:ext uri="{BB962C8B-B14F-4D97-AF65-F5344CB8AC3E}">
        <p14:creationId xmlns:p14="http://schemas.microsoft.com/office/powerpoint/2010/main" val="75354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0484-FA60-4940-B03A-A2C94BE19CD4}"/>
              </a:ext>
            </a:extLst>
          </p:cNvPr>
          <p:cNvSpPr>
            <a:spLocks noGrp="1"/>
          </p:cNvSpPr>
          <p:nvPr>
            <p:ph type="ctrTitle"/>
          </p:nvPr>
        </p:nvSpPr>
        <p:spPr>
          <a:xfrm>
            <a:off x="2424114" y="128305"/>
            <a:ext cx="7648575" cy="557506"/>
          </a:xfrm>
        </p:spPr>
        <p:txBody>
          <a:bodyPr>
            <a:normAutofit fontScale="90000"/>
          </a:bodyPr>
          <a:lstStyle/>
          <a:p>
            <a:r>
              <a:rPr lang="en-GB" sz="3200" b="1">
                <a:solidFill>
                  <a:srgbClr val="7030A0"/>
                </a:solidFill>
                <a:latin typeface="Lexend" pitchFamily="2" charset="0"/>
              </a:rPr>
              <a:t>EDUCATION DATA OVERVIEW - 2023</a:t>
            </a:r>
          </a:p>
        </p:txBody>
      </p:sp>
      <p:sp>
        <p:nvSpPr>
          <p:cNvPr id="7" name="Title 1">
            <a:extLst>
              <a:ext uri="{FF2B5EF4-FFF2-40B4-BE49-F238E27FC236}">
                <a16:creationId xmlns:a16="http://schemas.microsoft.com/office/drawing/2014/main" id="{ADEE7EFF-10E0-4744-B6F7-94BE70D4AA87}"/>
              </a:ext>
            </a:extLst>
          </p:cNvPr>
          <p:cNvSpPr txBox="1">
            <a:spLocks/>
          </p:cNvSpPr>
          <p:nvPr/>
        </p:nvSpPr>
        <p:spPr>
          <a:xfrm>
            <a:off x="3524250" y="3128749"/>
            <a:ext cx="5143500" cy="1164556"/>
          </a:xfrm>
          <a:prstGeom prst="rect">
            <a:avLst/>
          </a:prstGeom>
        </p:spPr>
        <p:txBody>
          <a:bodyPr vert="horz" lIns="50625" tIns="25718" rIns="50625" bIns="0" rtlCol="0" anchor="b" anchorCtr="0">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endParaRPr kumimoji="0" lang="en-GB" sz="1125" b="0" i="0" u="none" strike="noStrike" kern="1200" cap="none" spc="0" normalizeH="0" baseline="0" noProof="0">
              <a:ln>
                <a:noFill/>
              </a:ln>
              <a:solidFill>
                <a:prstClr val="white"/>
              </a:solidFill>
              <a:effectLst/>
              <a:uLnTx/>
              <a:uFillTx/>
              <a:latin typeface="Arial" panose="020B0604020202020204"/>
              <a:ea typeface="+mj-ea"/>
              <a:cs typeface="+mj-cs"/>
            </a:endParaRPr>
          </a:p>
        </p:txBody>
      </p:sp>
      <p:sp>
        <p:nvSpPr>
          <p:cNvPr id="4" name="Title 1">
            <a:extLst>
              <a:ext uri="{FF2B5EF4-FFF2-40B4-BE49-F238E27FC236}">
                <a16:creationId xmlns:a16="http://schemas.microsoft.com/office/drawing/2014/main" id="{2EAB868B-67F7-40E4-9597-05952F256FD0}"/>
              </a:ext>
            </a:extLst>
          </p:cNvPr>
          <p:cNvSpPr txBox="1">
            <a:spLocks/>
          </p:cNvSpPr>
          <p:nvPr/>
        </p:nvSpPr>
        <p:spPr>
          <a:xfrm>
            <a:off x="3528335" y="3866424"/>
            <a:ext cx="5143499" cy="557506"/>
          </a:xfrm>
          <a:prstGeom prst="rect">
            <a:avLst/>
          </a:prstGeom>
        </p:spPr>
        <p:txBody>
          <a:bodyPr vert="horz" lIns="50625" tIns="25718" rIns="50625" bIns="0" rtlCol="0" anchor="t" anchorCtr="0">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en-GB" sz="788" b="1" i="0" u="none" strike="noStrike" kern="1200" cap="none" spc="0" normalizeH="0" baseline="0" noProof="0">
                <a:ln>
                  <a:noFill/>
                </a:ln>
                <a:solidFill>
                  <a:prstClr val="white"/>
                </a:solidFill>
                <a:effectLst/>
                <a:uLnTx/>
                <a:uFillTx/>
                <a:latin typeface="Arial" panose="020B0604020202020204"/>
                <a:ea typeface="+mj-ea"/>
                <a:cs typeface="+mj-cs"/>
              </a:rPr>
              <a:t>Performance &amp; Business Intelligence</a:t>
            </a:r>
          </a:p>
          <a:p>
            <a:pPr marL="0" marR="0" lvl="0" indent="0" algn="l" defTabSz="514350" rtl="0" eaLnBrk="1" fontAlgn="auto" latinLnBrk="0" hangingPunct="1">
              <a:lnSpc>
                <a:spcPct val="90000"/>
              </a:lnSpc>
              <a:spcBef>
                <a:spcPct val="0"/>
              </a:spcBef>
              <a:spcAft>
                <a:spcPts val="0"/>
              </a:spcAft>
              <a:buClrTx/>
              <a:buSzTx/>
              <a:buFontTx/>
              <a:buNone/>
              <a:tabLst/>
              <a:defRPr/>
            </a:pPr>
            <a:r>
              <a:rPr kumimoji="0" lang="en-GB" sz="788" b="1" i="0" u="none" strike="noStrike" kern="1200" cap="none" spc="0" normalizeH="0" baseline="0" noProof="0">
                <a:ln>
                  <a:noFill/>
                </a:ln>
                <a:solidFill>
                  <a:prstClr val="white"/>
                </a:solidFill>
                <a:effectLst/>
                <a:uLnTx/>
                <a:uFillTx/>
                <a:latin typeface="Arial" panose="020B0604020202020204"/>
                <a:ea typeface="+mj-ea"/>
                <a:cs typeface="+mj-cs"/>
              </a:rPr>
              <a:t>Chief Executives Office</a:t>
            </a:r>
          </a:p>
          <a:p>
            <a:pPr marL="0" marR="0" lvl="0" indent="0" algn="l" defTabSz="514350" rtl="0" eaLnBrk="1" fontAlgn="auto" latinLnBrk="0" hangingPunct="1">
              <a:lnSpc>
                <a:spcPct val="90000"/>
              </a:lnSpc>
              <a:spcBef>
                <a:spcPct val="0"/>
              </a:spcBef>
              <a:spcAft>
                <a:spcPts val="0"/>
              </a:spcAft>
              <a:buClrTx/>
              <a:buSzTx/>
              <a:buFontTx/>
              <a:buNone/>
              <a:tabLst/>
              <a:defRPr/>
            </a:pPr>
            <a:endParaRPr kumimoji="0" lang="en-GB" sz="788" b="1" i="0" u="none" strike="noStrike" kern="1200" cap="none" spc="0" normalizeH="0" baseline="0" noProof="0">
              <a:ln>
                <a:noFill/>
              </a:ln>
              <a:solidFill>
                <a:prstClr val="white"/>
              </a:solidFill>
              <a:effectLst/>
              <a:uLnTx/>
              <a:uFillTx/>
              <a:latin typeface="Arial" panose="020B0604020202020204"/>
              <a:ea typeface="+mj-ea"/>
              <a:cs typeface="+mj-cs"/>
            </a:endParaRPr>
          </a:p>
          <a:p>
            <a:pPr marL="0" marR="0" lvl="0" indent="0" algn="l" defTabSz="514350" rtl="0" eaLnBrk="1" fontAlgn="auto" latinLnBrk="0" hangingPunct="1">
              <a:lnSpc>
                <a:spcPct val="90000"/>
              </a:lnSpc>
              <a:spcBef>
                <a:spcPct val="0"/>
              </a:spcBef>
              <a:spcAft>
                <a:spcPts val="0"/>
              </a:spcAft>
              <a:buClrTx/>
              <a:buSzTx/>
              <a:buFontTx/>
              <a:buNone/>
              <a:tabLst/>
              <a:defRPr/>
            </a:pPr>
            <a:r>
              <a:rPr kumimoji="0" lang="en-GB" sz="788" b="1" i="0" u="none" strike="noStrike" kern="1200" cap="none" spc="0" normalizeH="0" baseline="0" noProof="0">
                <a:ln>
                  <a:noFill/>
                </a:ln>
                <a:solidFill>
                  <a:prstClr val="white"/>
                </a:solidFill>
                <a:effectLst/>
                <a:uLnTx/>
                <a:uFillTx/>
                <a:latin typeface="Arial" panose="020B0604020202020204"/>
                <a:ea typeface="+mj-ea"/>
                <a:cs typeface="+mj-cs"/>
              </a:rPr>
              <a:t>September 2022</a:t>
            </a:r>
          </a:p>
        </p:txBody>
      </p:sp>
      <p:sp>
        <p:nvSpPr>
          <p:cNvPr id="6" name="Rectangle 5">
            <a:extLst>
              <a:ext uri="{FF2B5EF4-FFF2-40B4-BE49-F238E27FC236}">
                <a16:creationId xmlns:a16="http://schemas.microsoft.com/office/drawing/2014/main" id="{8B5971EE-73E9-459C-A366-98D6BC23192D}"/>
              </a:ext>
            </a:extLst>
          </p:cNvPr>
          <p:cNvSpPr/>
          <p:nvPr/>
        </p:nvSpPr>
        <p:spPr>
          <a:xfrm>
            <a:off x="0" y="0"/>
            <a:ext cx="361950" cy="6858000"/>
          </a:xfrm>
          <a:prstGeom prst="rect">
            <a:avLst/>
          </a:prstGeom>
          <a:solidFill>
            <a:srgbClr val="57257D"/>
          </a:solidFill>
          <a:ln>
            <a:solidFill>
              <a:srgbClr val="572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 icon&#10;&#10;Description automatically generated">
            <a:extLst>
              <a:ext uri="{FF2B5EF4-FFF2-40B4-BE49-F238E27FC236}">
                <a16:creationId xmlns:a16="http://schemas.microsoft.com/office/drawing/2014/main" id="{3CF7AB7B-2FE5-9D04-68FA-0C09B17B56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96600" y="6148276"/>
            <a:ext cx="1019174" cy="492465"/>
          </a:xfrm>
          <a:prstGeom prst="rect">
            <a:avLst/>
          </a:prstGeom>
        </p:spPr>
      </p:pic>
      <p:sp>
        <p:nvSpPr>
          <p:cNvPr id="8" name="Slide Number Placeholder 4">
            <a:extLst>
              <a:ext uri="{FF2B5EF4-FFF2-40B4-BE49-F238E27FC236}">
                <a16:creationId xmlns:a16="http://schemas.microsoft.com/office/drawing/2014/main" id="{0F21A80D-95C3-F8A4-01AA-AC848DBF7611}"/>
              </a:ext>
            </a:extLst>
          </p:cNvPr>
          <p:cNvSpPr txBox="1">
            <a:spLocks/>
          </p:cNvSpPr>
          <p:nvPr/>
        </p:nvSpPr>
        <p:spPr>
          <a:xfrm>
            <a:off x="11234470" y="6742188"/>
            <a:ext cx="775636" cy="13632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fld id="{5898CC38-F149-5B45-A1B4-290B41364A0C}"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ooter Placeholder 5">
            <a:extLst>
              <a:ext uri="{FF2B5EF4-FFF2-40B4-BE49-F238E27FC236}">
                <a16:creationId xmlns:a16="http://schemas.microsoft.com/office/drawing/2014/main" id="{7940BF59-640E-0E53-4A3B-F64244F6B1CF}"/>
              </a:ext>
            </a:extLst>
          </p:cNvPr>
          <p:cNvSpPr txBox="1">
            <a:spLocks/>
          </p:cNvSpPr>
          <p:nvPr/>
        </p:nvSpPr>
        <p:spPr>
          <a:xfrm>
            <a:off x="361950" y="6541890"/>
            <a:ext cx="5981699" cy="13632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Produced by Essex County Council Performance &amp; Business Intelligence</a:t>
            </a:r>
          </a:p>
        </p:txBody>
      </p:sp>
      <p:sp>
        <p:nvSpPr>
          <p:cNvPr id="10" name="Title 1">
            <a:extLst>
              <a:ext uri="{FF2B5EF4-FFF2-40B4-BE49-F238E27FC236}">
                <a16:creationId xmlns:a16="http://schemas.microsoft.com/office/drawing/2014/main" id="{7A3F6E13-6B5D-3457-E017-AF38B0307B52}"/>
              </a:ext>
            </a:extLst>
          </p:cNvPr>
          <p:cNvSpPr txBox="1">
            <a:spLocks/>
          </p:cNvSpPr>
          <p:nvPr/>
        </p:nvSpPr>
        <p:spPr>
          <a:xfrm>
            <a:off x="6248402" y="2412464"/>
            <a:ext cx="2679518" cy="1224113"/>
          </a:xfrm>
          <a:prstGeom prst="rect">
            <a:avLst/>
          </a:prstGeom>
        </p:spPr>
        <p:txBody>
          <a:bodyPr vert="horz" lIns="50625" tIns="25718" rIns="50625" bIns="0" rtlCol="0" anchor="t" anchorCtr="0">
            <a:noAutofit/>
          </a:bodyPr>
          <a:lstStyle>
            <a:lvl1pPr algn="l" defTabSz="914400" rtl="0" eaLnBrk="1" latinLnBrk="0" hangingPunct="1">
              <a:lnSpc>
                <a:spcPct val="90000"/>
              </a:lnSpc>
              <a:spcBef>
                <a:spcPct val="0"/>
              </a:spcBef>
              <a:buNone/>
              <a:defRPr sz="29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graphicFrame>
        <p:nvGraphicFramePr>
          <p:cNvPr id="11" name="Table 8">
            <a:extLst>
              <a:ext uri="{FF2B5EF4-FFF2-40B4-BE49-F238E27FC236}">
                <a16:creationId xmlns:a16="http://schemas.microsoft.com/office/drawing/2014/main" id="{F8D91D3B-440E-9F8E-25C2-F525479A5532}"/>
              </a:ext>
            </a:extLst>
          </p:cNvPr>
          <p:cNvGraphicFramePr>
            <a:graphicFrameLocks noGrp="1"/>
          </p:cNvGraphicFramePr>
          <p:nvPr/>
        </p:nvGraphicFramePr>
        <p:xfrm>
          <a:off x="983845" y="780892"/>
          <a:ext cx="7683905" cy="588704"/>
        </p:xfrm>
        <a:graphic>
          <a:graphicData uri="http://schemas.openxmlformats.org/drawingml/2006/table">
            <a:tbl>
              <a:tblPr firstRow="1" bandRow="1">
                <a:tableStyleId>{5C22544A-7EE6-4342-B048-85BDC9FD1C3A}</a:tableStyleId>
              </a:tblPr>
              <a:tblGrid>
                <a:gridCol w="7683905">
                  <a:extLst>
                    <a:ext uri="{9D8B030D-6E8A-4147-A177-3AD203B41FA5}">
                      <a16:colId xmlns:a16="http://schemas.microsoft.com/office/drawing/2014/main" val="1454931933"/>
                    </a:ext>
                  </a:extLst>
                </a:gridCol>
              </a:tblGrid>
              <a:tr h="588704">
                <a:tc>
                  <a:txBody>
                    <a:bodyPr/>
                    <a:lstStyle/>
                    <a:p>
                      <a:r>
                        <a:rPr lang="en-GB" sz="2400"/>
                        <a:t>Essex Pupils</a:t>
                      </a:r>
                    </a:p>
                  </a:txBody>
                  <a:tcPr marL="51435" marR="51435" marT="25718" marB="25718" anchor="ctr"/>
                </a:tc>
                <a:extLst>
                  <a:ext uri="{0D108BD9-81ED-4DB2-BD59-A6C34878D82A}">
                    <a16:rowId xmlns:a16="http://schemas.microsoft.com/office/drawing/2014/main" val="3547436747"/>
                  </a:ext>
                </a:extLst>
              </a:tr>
            </a:tbl>
          </a:graphicData>
        </a:graphic>
      </p:graphicFrame>
      <p:graphicFrame>
        <p:nvGraphicFramePr>
          <p:cNvPr id="12" name="Table 2">
            <a:extLst>
              <a:ext uri="{FF2B5EF4-FFF2-40B4-BE49-F238E27FC236}">
                <a16:creationId xmlns:a16="http://schemas.microsoft.com/office/drawing/2014/main" id="{1979C662-B19B-697C-FA77-260EF751D1B6}"/>
              </a:ext>
            </a:extLst>
          </p:cNvPr>
          <p:cNvGraphicFramePr>
            <a:graphicFrameLocks noGrp="1"/>
          </p:cNvGraphicFramePr>
          <p:nvPr/>
        </p:nvGraphicFramePr>
        <p:xfrm>
          <a:off x="983845" y="1484870"/>
          <a:ext cx="9400654" cy="4898786"/>
        </p:xfrm>
        <a:graphic>
          <a:graphicData uri="http://schemas.openxmlformats.org/drawingml/2006/table">
            <a:tbl>
              <a:tblPr firstRow="1" bandRow="1">
                <a:tableStyleId>{5C22544A-7EE6-4342-B048-85BDC9FD1C3A}</a:tableStyleId>
              </a:tblPr>
              <a:tblGrid>
                <a:gridCol w="4099301">
                  <a:extLst>
                    <a:ext uri="{9D8B030D-6E8A-4147-A177-3AD203B41FA5}">
                      <a16:colId xmlns:a16="http://schemas.microsoft.com/office/drawing/2014/main" val="4136907261"/>
                    </a:ext>
                  </a:extLst>
                </a:gridCol>
                <a:gridCol w="1202052">
                  <a:extLst>
                    <a:ext uri="{9D8B030D-6E8A-4147-A177-3AD203B41FA5}">
                      <a16:colId xmlns:a16="http://schemas.microsoft.com/office/drawing/2014/main" val="436538551"/>
                    </a:ext>
                  </a:extLst>
                </a:gridCol>
                <a:gridCol w="4099301">
                  <a:extLst>
                    <a:ext uri="{9D8B030D-6E8A-4147-A177-3AD203B41FA5}">
                      <a16:colId xmlns:a16="http://schemas.microsoft.com/office/drawing/2014/main" val="3658454057"/>
                    </a:ext>
                  </a:extLst>
                </a:gridCol>
              </a:tblGrid>
              <a:tr h="1048808">
                <a:tc rowSpan="4">
                  <a:txBody>
                    <a:bodyPr/>
                    <a:lstStyle/>
                    <a:p>
                      <a:r>
                        <a:rPr lang="en-GB" sz="2000">
                          <a:solidFill>
                            <a:schemeClr val="accent1"/>
                          </a:solidFill>
                        </a:rPr>
                        <a:t>222,423</a:t>
                      </a:r>
                      <a:r>
                        <a:rPr lang="en-GB" sz="1100" b="0">
                          <a:solidFill>
                            <a:schemeClr val="tx1"/>
                          </a:solidFill>
                        </a:rPr>
                        <a:t> pupils in Essex schools</a:t>
                      </a:r>
                    </a:p>
                    <a:p>
                      <a:endParaRPr lang="en-GB" sz="2000">
                        <a:solidFill>
                          <a:schemeClr val="accent1"/>
                        </a:solidFill>
                      </a:endParaRPr>
                    </a:p>
                  </a:txBody>
                  <a:tcPr marL="51435" marR="51435" marT="25718" marB="25718">
                    <a:noFill/>
                  </a:tcPr>
                </a:tc>
                <a:tc>
                  <a:txBody>
                    <a:bodyPr/>
                    <a:lstStyle/>
                    <a:p>
                      <a:endParaRPr lang="en-GB" sz="600"/>
                    </a:p>
                  </a:txBody>
                  <a:tcPr marL="51435" marR="51435" marT="25718" marB="25718">
                    <a:noFill/>
                  </a:tcPr>
                </a:tc>
                <a:tc>
                  <a:txBody>
                    <a:bodyPr/>
                    <a:lstStyle/>
                    <a:p>
                      <a:r>
                        <a:rPr lang="en-GB" sz="2800">
                          <a:solidFill>
                            <a:schemeClr val="accent1"/>
                          </a:solidFill>
                        </a:rPr>
                        <a:t>19.5% </a:t>
                      </a:r>
                      <a:r>
                        <a:rPr lang="en-GB" sz="1400" b="0">
                          <a:solidFill>
                            <a:schemeClr val="tx1"/>
                          </a:solidFill>
                        </a:rPr>
                        <a:t>eligible for FSM </a:t>
                      </a:r>
                    </a:p>
                  </a:txBody>
                  <a:tcPr marL="51435" marR="51435" marT="25718" marB="25718">
                    <a:noFill/>
                  </a:tcPr>
                </a:tc>
                <a:extLst>
                  <a:ext uri="{0D108BD9-81ED-4DB2-BD59-A6C34878D82A}">
                    <a16:rowId xmlns:a16="http://schemas.microsoft.com/office/drawing/2014/main" val="3050716714"/>
                  </a:ext>
                </a:extLst>
              </a:tr>
              <a:tr h="1048808">
                <a:tc vMerge="1">
                  <a:txBody>
                    <a:bodyPr/>
                    <a:lstStyle/>
                    <a:p>
                      <a:endParaRPr lang="en-GB"/>
                    </a:p>
                  </a:txBody>
                  <a:tcPr/>
                </a:tc>
                <a:tc>
                  <a:txBody>
                    <a:bodyPr/>
                    <a:lstStyle/>
                    <a:p>
                      <a:endParaRPr lang="en-GB" sz="600"/>
                    </a:p>
                  </a:txBody>
                  <a:tcPr marL="51435" marR="51435" marT="25718" marB="25718">
                    <a:noFill/>
                  </a:tcPr>
                </a:tc>
                <a:tc>
                  <a:txBody>
                    <a:bodyPr/>
                    <a:lstStyle/>
                    <a:p>
                      <a:r>
                        <a:rPr lang="en-GB" sz="2800" b="1" kern="1200">
                          <a:solidFill>
                            <a:schemeClr val="accent1"/>
                          </a:solidFill>
                          <a:latin typeface="+mn-lt"/>
                          <a:ea typeface="+mn-ea"/>
                          <a:cs typeface="+mn-cs"/>
                        </a:rPr>
                        <a:t>10.1% </a:t>
                      </a:r>
                      <a:r>
                        <a:rPr lang="en-GB" sz="1400" b="0" kern="1200">
                          <a:solidFill>
                            <a:schemeClr val="tx1"/>
                          </a:solidFill>
                          <a:latin typeface="+mn-lt"/>
                          <a:ea typeface="+mn-ea"/>
                          <a:cs typeface="+mn-cs"/>
                        </a:rPr>
                        <a:t>English as additional language</a:t>
                      </a:r>
                    </a:p>
                  </a:txBody>
                  <a:tcPr marL="51435" marR="51435" marT="25718" marB="25718">
                    <a:noFill/>
                  </a:tcPr>
                </a:tc>
                <a:extLst>
                  <a:ext uri="{0D108BD9-81ED-4DB2-BD59-A6C34878D82A}">
                    <a16:rowId xmlns:a16="http://schemas.microsoft.com/office/drawing/2014/main" val="1673875181"/>
                  </a:ext>
                </a:extLst>
              </a:tr>
              <a:tr h="1048808">
                <a:tc vMerge="1">
                  <a:txBody>
                    <a:bodyPr/>
                    <a:lstStyle/>
                    <a:p>
                      <a:endParaRPr lang="en-GB"/>
                    </a:p>
                  </a:txBody>
                  <a:tcPr/>
                </a:tc>
                <a:tc>
                  <a:txBody>
                    <a:bodyPr/>
                    <a:lstStyle/>
                    <a:p>
                      <a:endParaRPr lang="en-GB" sz="600"/>
                    </a:p>
                  </a:txBody>
                  <a:tcPr marL="51435" marR="51435" marT="25718" marB="25718">
                    <a:noFill/>
                  </a:tcPr>
                </a:tc>
                <a:tc>
                  <a:txBody>
                    <a:bodyPr/>
                    <a:lstStyle/>
                    <a:p>
                      <a:r>
                        <a:rPr lang="en-GB" sz="2800" b="1" kern="1200">
                          <a:solidFill>
                            <a:schemeClr val="accent1"/>
                          </a:solidFill>
                          <a:latin typeface="+mn-lt"/>
                          <a:ea typeface="+mn-ea"/>
                          <a:cs typeface="+mn-cs"/>
                        </a:rPr>
                        <a:t>12.2% </a:t>
                      </a:r>
                      <a:r>
                        <a:rPr lang="en-GB" sz="1400" b="0" kern="1200">
                          <a:solidFill>
                            <a:schemeClr val="tx1"/>
                          </a:solidFill>
                          <a:latin typeface="+mn-lt"/>
                          <a:ea typeface="+mn-ea"/>
                          <a:cs typeface="+mn-cs"/>
                        </a:rPr>
                        <a:t>receive SEN Support </a:t>
                      </a:r>
                    </a:p>
                  </a:txBody>
                  <a:tcPr marL="51435" marR="51435" marT="25718" marB="25718">
                    <a:noFill/>
                  </a:tcPr>
                </a:tc>
                <a:extLst>
                  <a:ext uri="{0D108BD9-81ED-4DB2-BD59-A6C34878D82A}">
                    <a16:rowId xmlns:a16="http://schemas.microsoft.com/office/drawing/2014/main" val="1204803689"/>
                  </a:ext>
                </a:extLst>
              </a:tr>
              <a:tr h="1048808">
                <a:tc vMerge="1">
                  <a:txBody>
                    <a:bodyPr/>
                    <a:lstStyle/>
                    <a:p>
                      <a:endParaRPr lang="en-GB"/>
                    </a:p>
                  </a:txBody>
                  <a:tcPr/>
                </a:tc>
                <a:tc>
                  <a:txBody>
                    <a:bodyPr/>
                    <a:lstStyle/>
                    <a:p>
                      <a:endParaRPr lang="en-GB" sz="600"/>
                    </a:p>
                  </a:txBody>
                  <a:tcPr marL="51435" marR="51435" marT="25718" marB="25718">
                    <a:noFill/>
                  </a:tcPr>
                </a:tc>
                <a:tc>
                  <a:txBody>
                    <a:bodyPr/>
                    <a:lstStyle/>
                    <a:p>
                      <a:r>
                        <a:rPr lang="en-GB" sz="2800" b="1" kern="1200">
                          <a:solidFill>
                            <a:schemeClr val="accent1"/>
                          </a:solidFill>
                          <a:latin typeface="+mn-lt"/>
                          <a:ea typeface="+mn-ea"/>
                          <a:cs typeface="+mn-cs"/>
                        </a:rPr>
                        <a:t>4.0%</a:t>
                      </a:r>
                      <a:r>
                        <a:rPr lang="en-GB" sz="1400" b="0" kern="1200">
                          <a:solidFill>
                            <a:schemeClr val="tx1"/>
                          </a:solidFill>
                          <a:latin typeface="+mn-lt"/>
                          <a:ea typeface="+mn-ea"/>
                          <a:cs typeface="+mn-cs"/>
                        </a:rPr>
                        <a:t> have an EHC Plan </a:t>
                      </a:r>
                    </a:p>
                  </a:txBody>
                  <a:tcPr marL="51435" marR="51435" marT="25718" marB="25718">
                    <a:noFill/>
                  </a:tcPr>
                </a:tc>
                <a:extLst>
                  <a:ext uri="{0D108BD9-81ED-4DB2-BD59-A6C34878D82A}">
                    <a16:rowId xmlns:a16="http://schemas.microsoft.com/office/drawing/2014/main" val="1831966394"/>
                  </a:ext>
                </a:extLst>
              </a:tr>
              <a:tr h="703554">
                <a:tc>
                  <a:txBody>
                    <a:bodyPr/>
                    <a:lstStyle/>
                    <a:p>
                      <a:endParaRPr lang="en-GB" sz="2000">
                        <a:solidFill>
                          <a:schemeClr val="accent1"/>
                        </a:solidFill>
                      </a:endParaRPr>
                    </a:p>
                  </a:txBody>
                  <a:tcPr marL="51435" marR="51435" marT="25718" marB="25718">
                    <a:noFill/>
                  </a:tcPr>
                </a:tc>
                <a:tc>
                  <a:txBody>
                    <a:bodyPr/>
                    <a:lstStyle/>
                    <a:p>
                      <a:endParaRPr lang="en-GB" sz="600"/>
                    </a:p>
                  </a:txBody>
                  <a:tcPr marL="51435" marR="51435" marT="25718" marB="25718">
                    <a:noFill/>
                  </a:tcPr>
                </a:tc>
                <a:tc>
                  <a:txBody>
                    <a:bodyPr/>
                    <a:lstStyle/>
                    <a:p>
                      <a:r>
                        <a:rPr lang="en-GB" sz="600" b="0" kern="1200">
                          <a:solidFill>
                            <a:schemeClr val="tx1"/>
                          </a:solidFill>
                          <a:latin typeface="+mn-lt"/>
                          <a:ea typeface="+mn-ea"/>
                          <a:cs typeface="+mn-cs"/>
                        </a:rPr>
                        <a:t>Source: May 2023 Census</a:t>
                      </a:r>
                    </a:p>
                  </a:txBody>
                  <a:tcPr marL="51435" marR="51435" marT="25718" marB="25718">
                    <a:noFill/>
                  </a:tcPr>
                </a:tc>
                <a:extLst>
                  <a:ext uri="{0D108BD9-81ED-4DB2-BD59-A6C34878D82A}">
                    <a16:rowId xmlns:a16="http://schemas.microsoft.com/office/drawing/2014/main" val="1656612879"/>
                  </a:ext>
                </a:extLst>
              </a:tr>
            </a:tbl>
          </a:graphicData>
        </a:graphic>
      </p:graphicFrame>
      <p:pic>
        <p:nvPicPr>
          <p:cNvPr id="14" name="Picture 13">
            <a:extLst>
              <a:ext uri="{FF2B5EF4-FFF2-40B4-BE49-F238E27FC236}">
                <a16:creationId xmlns:a16="http://schemas.microsoft.com/office/drawing/2014/main" id="{8C0F4D92-DF9D-7D86-AB92-C9F50D871B55}"/>
              </a:ext>
            </a:extLst>
          </p:cNvPr>
          <p:cNvPicPr>
            <a:picLocks noChangeAspect="1"/>
          </p:cNvPicPr>
          <p:nvPr/>
        </p:nvPicPr>
        <p:blipFill>
          <a:blip r:embed="rId3"/>
          <a:stretch>
            <a:fillRect/>
          </a:stretch>
        </p:blipFill>
        <p:spPr>
          <a:xfrm>
            <a:off x="8482420" y="1567435"/>
            <a:ext cx="445500" cy="445500"/>
          </a:xfrm>
          <a:prstGeom prst="rect">
            <a:avLst/>
          </a:prstGeom>
        </p:spPr>
      </p:pic>
      <p:pic>
        <p:nvPicPr>
          <p:cNvPr id="15" name="Picture 14">
            <a:extLst>
              <a:ext uri="{FF2B5EF4-FFF2-40B4-BE49-F238E27FC236}">
                <a16:creationId xmlns:a16="http://schemas.microsoft.com/office/drawing/2014/main" id="{15854E3E-B5C0-0658-C8A6-EED75BC56E3C}"/>
              </a:ext>
            </a:extLst>
          </p:cNvPr>
          <p:cNvPicPr>
            <a:picLocks/>
          </p:cNvPicPr>
          <p:nvPr/>
        </p:nvPicPr>
        <p:blipFill>
          <a:blip r:embed="rId4"/>
          <a:stretch>
            <a:fillRect/>
          </a:stretch>
        </p:blipFill>
        <p:spPr>
          <a:xfrm>
            <a:off x="9549815" y="2579020"/>
            <a:ext cx="445500" cy="445500"/>
          </a:xfrm>
          <a:prstGeom prst="rect">
            <a:avLst/>
          </a:prstGeom>
        </p:spPr>
      </p:pic>
      <p:pic>
        <p:nvPicPr>
          <p:cNvPr id="17" name="Picture 16">
            <a:extLst>
              <a:ext uri="{FF2B5EF4-FFF2-40B4-BE49-F238E27FC236}">
                <a16:creationId xmlns:a16="http://schemas.microsoft.com/office/drawing/2014/main" id="{24A612C9-9A7A-3C5A-AE7B-38F71A2E68AA}"/>
              </a:ext>
            </a:extLst>
          </p:cNvPr>
          <p:cNvPicPr>
            <a:picLocks noChangeAspect="1"/>
          </p:cNvPicPr>
          <p:nvPr/>
        </p:nvPicPr>
        <p:blipFill>
          <a:blip r:embed="rId5"/>
          <a:stretch>
            <a:fillRect/>
          </a:stretch>
        </p:blipFill>
        <p:spPr>
          <a:xfrm>
            <a:off x="8953587" y="3622350"/>
            <a:ext cx="546368" cy="445500"/>
          </a:xfrm>
          <a:prstGeom prst="rect">
            <a:avLst/>
          </a:prstGeom>
        </p:spPr>
      </p:pic>
      <p:pic>
        <p:nvPicPr>
          <p:cNvPr id="22" name="Picture 21">
            <a:extLst>
              <a:ext uri="{FF2B5EF4-FFF2-40B4-BE49-F238E27FC236}">
                <a16:creationId xmlns:a16="http://schemas.microsoft.com/office/drawing/2014/main" id="{F99EE50F-AF22-5DD8-4242-289CC185A078}"/>
              </a:ext>
            </a:extLst>
          </p:cNvPr>
          <p:cNvPicPr>
            <a:picLocks noChangeAspect="1"/>
          </p:cNvPicPr>
          <p:nvPr/>
        </p:nvPicPr>
        <p:blipFill>
          <a:blip r:embed="rId6"/>
          <a:stretch>
            <a:fillRect/>
          </a:stretch>
        </p:blipFill>
        <p:spPr>
          <a:xfrm>
            <a:off x="941450" y="1930371"/>
            <a:ext cx="3367268" cy="4274959"/>
          </a:xfrm>
          <a:prstGeom prst="rect">
            <a:avLst/>
          </a:prstGeom>
        </p:spPr>
      </p:pic>
      <p:sp>
        <p:nvSpPr>
          <p:cNvPr id="5" name="Rectangle 4">
            <a:extLst>
              <a:ext uri="{FF2B5EF4-FFF2-40B4-BE49-F238E27FC236}">
                <a16:creationId xmlns:a16="http://schemas.microsoft.com/office/drawing/2014/main" id="{C27518D3-FF7A-7724-6A02-D0E2E689AF07}"/>
              </a:ext>
            </a:extLst>
          </p:cNvPr>
          <p:cNvSpPr/>
          <p:nvPr/>
        </p:nvSpPr>
        <p:spPr>
          <a:xfrm>
            <a:off x="5962650" y="5591175"/>
            <a:ext cx="1362075"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22DB9EC-BCD9-28F5-366F-A7194376D8FE}"/>
              </a:ext>
            </a:extLst>
          </p:cNvPr>
          <p:cNvSpPr/>
          <p:nvPr/>
        </p:nvSpPr>
        <p:spPr>
          <a:xfrm>
            <a:off x="361950" y="6541890"/>
            <a:ext cx="4552951" cy="316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01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9B223-FFE2-4911-925C-340E03897B92}"/>
              </a:ext>
            </a:extLst>
          </p:cNvPr>
          <p:cNvSpPr txBox="1"/>
          <p:nvPr/>
        </p:nvSpPr>
        <p:spPr>
          <a:xfrm>
            <a:off x="499389" y="2184992"/>
            <a:ext cx="7642300" cy="415498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Nominate a Senior Leader to join a relevant research visit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Nominate a Senior Leader to shadow an Inclusion Review</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Express interest in an Inclusion Review for your school</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Contribute to development of the ‘facilitated workshops’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Express an interest in piloting the Ready to Regulate programme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pic>
        <p:nvPicPr>
          <p:cNvPr id="2050" name="Picture 2" descr="image">
            <a:extLst>
              <a:ext uri="{FF2B5EF4-FFF2-40B4-BE49-F238E27FC236}">
                <a16:creationId xmlns:a16="http://schemas.microsoft.com/office/drawing/2014/main" id="{83C0F21E-D5F4-0D1B-0517-443D7CE83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2686" y="1967023"/>
            <a:ext cx="2923953" cy="29239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53D3DA-FEDC-C380-8374-07FE321A83A0}"/>
              </a:ext>
            </a:extLst>
          </p:cNvPr>
          <p:cNvSpPr txBox="1"/>
          <p:nvPr/>
        </p:nvSpPr>
        <p:spPr>
          <a:xfrm>
            <a:off x="8782686" y="5152953"/>
            <a:ext cx="292395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hlinkClick r:id="rId4"/>
              </a:rPr>
              <a:t>https://forms.office.com/e/Fh6Y2mDie3</a:t>
            </a:r>
            <a:r>
              <a:rPr kumimoji="0" lang="en-GB" sz="24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 </a:t>
            </a:r>
          </a:p>
        </p:txBody>
      </p:sp>
      <p:sp>
        <p:nvSpPr>
          <p:cNvPr id="7" name="Title 1">
            <a:extLst>
              <a:ext uri="{FF2B5EF4-FFF2-40B4-BE49-F238E27FC236}">
                <a16:creationId xmlns:a16="http://schemas.microsoft.com/office/drawing/2014/main" id="{A8366DCC-6526-9CAE-CB04-A9D19F9DC650}"/>
              </a:ext>
            </a:extLst>
          </p:cNvPr>
          <p:cNvSpPr txBox="1">
            <a:spLocks/>
          </p:cNvSpPr>
          <p:nvPr/>
        </p:nvSpPr>
        <p:spPr>
          <a:xfrm>
            <a:off x="499389" y="499916"/>
            <a:ext cx="10515600" cy="74826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a:ln>
                  <a:noFill/>
                </a:ln>
                <a:solidFill>
                  <a:srgbClr val="002060"/>
                </a:solidFill>
                <a:effectLst/>
                <a:uLnTx/>
                <a:uFillTx/>
                <a:latin typeface="Calibri" panose="020F0502020204030204"/>
                <a:ea typeface="+mj-ea"/>
                <a:cs typeface="+mj-cs"/>
              </a:rPr>
              <a:t>Opportunities to become involved</a:t>
            </a:r>
          </a:p>
        </p:txBody>
      </p:sp>
      <p:sp>
        <p:nvSpPr>
          <p:cNvPr id="3" name="Rectangle 2">
            <a:extLst>
              <a:ext uri="{FF2B5EF4-FFF2-40B4-BE49-F238E27FC236}">
                <a16:creationId xmlns:a16="http://schemas.microsoft.com/office/drawing/2014/main" id="{4AFA7B4D-B9BA-DAA1-B18B-CAF08F371BAE}"/>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descr="A red logo with text&#10;&#10;Description automatically generated">
            <a:extLst>
              <a:ext uri="{FF2B5EF4-FFF2-40B4-BE49-F238E27FC236}">
                <a16:creationId xmlns:a16="http://schemas.microsoft.com/office/drawing/2014/main" id="{E83BE1C8-B406-52B8-F472-3F280C0F449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87125" y="6368106"/>
            <a:ext cx="715433" cy="345697"/>
          </a:xfrm>
          <a:prstGeom prst="rect">
            <a:avLst/>
          </a:prstGeom>
        </p:spPr>
      </p:pic>
      <p:sp>
        <p:nvSpPr>
          <p:cNvPr id="8" name="Rectangle: Rounded Corners 7">
            <a:extLst>
              <a:ext uri="{FF2B5EF4-FFF2-40B4-BE49-F238E27FC236}">
                <a16:creationId xmlns:a16="http://schemas.microsoft.com/office/drawing/2014/main" id="{013AFE4B-C576-88F6-84BF-F14F25E054B4}"/>
              </a:ext>
            </a:extLst>
          </p:cNvPr>
          <p:cNvSpPr/>
          <p:nvPr/>
        </p:nvSpPr>
        <p:spPr>
          <a:xfrm>
            <a:off x="646266" y="1372747"/>
            <a:ext cx="1308784" cy="63500"/>
          </a:xfrm>
          <a:prstGeom prst="round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79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2"/>
            <a:ext cx="12192000" cy="6871882"/>
          </a:xfrm>
          <a:prstGeom prst="rect">
            <a:avLst/>
          </a:prstGeom>
        </p:spPr>
      </p:pic>
      <p:sp>
        <p:nvSpPr>
          <p:cNvPr id="4" name="TextBox 3"/>
          <p:cNvSpPr txBox="1"/>
          <p:nvPr/>
        </p:nvSpPr>
        <p:spPr>
          <a:xfrm>
            <a:off x="987959" y="1293132"/>
            <a:ext cx="8195394" cy="632674"/>
          </a:xfrm>
          <a:prstGeom prst="rect">
            <a:avLst/>
          </a:prstGeom>
          <a:noFill/>
        </p:spPr>
        <p:txBody>
          <a:bodyPr vert="horz" wrap="square" lIns="0" tIns="0" rIns="0" bIns="0" rtlCol="0">
            <a:spAutoFit/>
          </a:bodyPr>
          <a:lstStyle/>
          <a:p>
            <a:pPr marL="0" marR="0" lvl="0" indent="0" algn="l" defTabSz="914400" rtl="0" eaLnBrk="0" fontAlgn="base" latinLnBrk="0" hangingPunct="0">
              <a:lnSpc>
                <a:spcPts val="4851"/>
              </a:lnSpc>
              <a:spcBef>
                <a:spcPct val="0"/>
              </a:spcBef>
              <a:spcAft>
                <a:spcPct val="0"/>
              </a:spcAft>
              <a:buClrTx/>
              <a:buSzTx/>
              <a:buFontTx/>
              <a:buNone/>
              <a:tabLst/>
              <a:defRPr/>
            </a:pPr>
            <a:r>
              <a:rPr kumimoji="0" lang="en-CA" sz="5400" b="1" i="0" u="none" strike="noStrike" kern="1200" cap="none" spc="0" normalizeH="0" baseline="0" noProof="0">
                <a:ln>
                  <a:noFill/>
                </a:ln>
                <a:solidFill>
                  <a:srgbClr val="FFFEFF"/>
                </a:solidFill>
                <a:effectLst/>
                <a:uLnTx/>
                <a:uFillTx/>
                <a:latin typeface="Arial Bold"/>
                <a:ea typeface="MS PGothic" pitchFamily="34" charset="-128"/>
                <a:cs typeface="Arial Bold"/>
              </a:rPr>
              <a:t>SEND Sufficiency</a:t>
            </a:r>
            <a:endParaRPr kumimoji="0" lang="en-CA" sz="5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 name="Subtitle 5">
            <a:extLst>
              <a:ext uri="{FF2B5EF4-FFF2-40B4-BE49-F238E27FC236}">
                <a16:creationId xmlns:a16="http://schemas.microsoft.com/office/drawing/2014/main" id="{13883CD7-918D-4BF7-8E9D-0698F70D7A20}"/>
              </a:ext>
            </a:extLst>
          </p:cNvPr>
          <p:cNvSpPr>
            <a:spLocks noGrp="1"/>
          </p:cNvSpPr>
          <p:nvPr>
            <p:ph type="subTitle" idx="1"/>
          </p:nvPr>
        </p:nvSpPr>
        <p:spPr>
          <a:xfrm>
            <a:off x="987958" y="3212976"/>
            <a:ext cx="10899241" cy="1447800"/>
          </a:xfrm>
        </p:spPr>
        <p:txBody>
          <a:bodyPr/>
          <a:lstStyle/>
          <a:p>
            <a:r>
              <a:rPr lang="en-GB" sz="2400" dirty="0">
                <a:solidFill>
                  <a:schemeClr val="bg1"/>
                </a:solidFill>
              </a:rPr>
              <a:t>Ralph Holloway, SEND Strategy and Innovation</a:t>
            </a:r>
          </a:p>
          <a:p>
            <a:endParaRPr lang="en-GB" sz="2400" dirty="0">
              <a:solidFill>
                <a:schemeClr val="bg1"/>
              </a:solidFill>
            </a:endParaRPr>
          </a:p>
          <a:p>
            <a:endParaRPr lang="en-GB" sz="2400" dirty="0">
              <a:solidFill>
                <a:schemeClr val="bg1"/>
              </a:solidFill>
            </a:endParaRPr>
          </a:p>
        </p:txBody>
      </p:sp>
    </p:spTree>
    <p:extLst>
      <p:ext uri="{BB962C8B-B14F-4D97-AF65-F5344CB8AC3E}">
        <p14:creationId xmlns:p14="http://schemas.microsoft.com/office/powerpoint/2010/main" val="380702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7087-9AD5-4243-AD16-3B7F0E720B5F}"/>
              </a:ext>
            </a:extLst>
          </p:cNvPr>
          <p:cNvSpPr>
            <a:spLocks noGrp="1"/>
          </p:cNvSpPr>
          <p:nvPr>
            <p:ph type="title"/>
          </p:nvPr>
        </p:nvSpPr>
        <p:spPr>
          <a:xfrm>
            <a:off x="470558" y="249100"/>
            <a:ext cx="11250881" cy="1325563"/>
          </a:xfrm>
        </p:spPr>
        <p:txBody>
          <a:bodyPr/>
          <a:lstStyle/>
          <a:p>
            <a:pPr algn="ctr"/>
            <a:r>
              <a:rPr lang="en-GB" b="1">
                <a:solidFill>
                  <a:srgbClr val="0070C0"/>
                </a:solidFill>
                <a:latin typeface="+mn-lt"/>
              </a:rPr>
              <a:t>Change and growth in volume and complexity</a:t>
            </a:r>
          </a:p>
        </p:txBody>
      </p:sp>
      <p:sp>
        <p:nvSpPr>
          <p:cNvPr id="3" name="Content Placeholder 2">
            <a:extLst>
              <a:ext uri="{FF2B5EF4-FFF2-40B4-BE49-F238E27FC236}">
                <a16:creationId xmlns:a16="http://schemas.microsoft.com/office/drawing/2014/main" id="{81A8847A-71D1-8F13-EACE-23E4EF1490AF}"/>
              </a:ext>
            </a:extLst>
          </p:cNvPr>
          <p:cNvSpPr>
            <a:spLocks noGrp="1"/>
          </p:cNvSpPr>
          <p:nvPr>
            <p:ph idx="1"/>
          </p:nvPr>
        </p:nvSpPr>
        <p:spPr>
          <a:xfrm>
            <a:off x="838198" y="1948196"/>
            <a:ext cx="10515600" cy="3267508"/>
          </a:xfrm>
        </p:spPr>
        <p:txBody>
          <a:bodyPr/>
          <a:lstStyle/>
          <a:p>
            <a:pPr marL="0" indent="0">
              <a:buNone/>
            </a:pPr>
            <a:r>
              <a:rPr lang="en-GB"/>
              <a:t>As evidenced by</a:t>
            </a:r>
          </a:p>
          <a:p>
            <a:r>
              <a:rPr lang="en-GB"/>
              <a:t>EHCP data</a:t>
            </a:r>
          </a:p>
          <a:p>
            <a:r>
              <a:rPr lang="en-GB"/>
              <a:t>Special School Population</a:t>
            </a:r>
          </a:p>
          <a:p>
            <a:r>
              <a:rPr lang="en-GB"/>
              <a:t>I</a:t>
            </a:r>
            <a:r>
              <a:rPr lang="en-GB" sz="2800">
                <a:solidFill>
                  <a:schemeClr val="tx1"/>
                </a:solidFill>
              </a:rPr>
              <a:t>ndependent special schools </a:t>
            </a:r>
          </a:p>
          <a:p>
            <a:r>
              <a:rPr lang="en-GB"/>
              <a:t>EHCNA data</a:t>
            </a:r>
            <a:endParaRPr lang="en-GB" sz="2800">
              <a:solidFill>
                <a:schemeClr val="tx1"/>
              </a:solidFill>
            </a:endParaRPr>
          </a:p>
        </p:txBody>
      </p:sp>
      <p:sp>
        <p:nvSpPr>
          <p:cNvPr id="4" name="Rectangle 3">
            <a:extLst>
              <a:ext uri="{FF2B5EF4-FFF2-40B4-BE49-F238E27FC236}">
                <a16:creationId xmlns:a16="http://schemas.microsoft.com/office/drawing/2014/main" id="{0B4A9ADF-13AF-5C4C-360D-B796B3469695}"/>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55EFBC4-8936-A8AC-28F4-327AFADB8043}"/>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extLst>
      <p:ext uri="{BB962C8B-B14F-4D97-AF65-F5344CB8AC3E}">
        <p14:creationId xmlns:p14="http://schemas.microsoft.com/office/powerpoint/2010/main" val="2657900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DB6B-66FE-55E4-08B5-06AC0995A098}"/>
              </a:ext>
            </a:extLst>
          </p:cNvPr>
          <p:cNvSpPr>
            <a:spLocks noGrp="1"/>
          </p:cNvSpPr>
          <p:nvPr>
            <p:ph type="title"/>
          </p:nvPr>
        </p:nvSpPr>
        <p:spPr>
          <a:xfrm>
            <a:off x="838200" y="0"/>
            <a:ext cx="10515600" cy="1321888"/>
          </a:xfrm>
        </p:spPr>
        <p:txBody>
          <a:bodyPr/>
          <a:lstStyle/>
          <a:p>
            <a:r>
              <a:rPr lang="en-GB" b="1"/>
              <a:t>Number of EHCPs maintained by Essex</a:t>
            </a:r>
          </a:p>
        </p:txBody>
      </p:sp>
      <p:sp>
        <p:nvSpPr>
          <p:cNvPr id="5" name="Content Placeholder 4">
            <a:extLst>
              <a:ext uri="{FF2B5EF4-FFF2-40B4-BE49-F238E27FC236}">
                <a16:creationId xmlns:a16="http://schemas.microsoft.com/office/drawing/2014/main" id="{2999B1FE-AEE7-181D-26BE-D1BA488491DB}"/>
              </a:ext>
            </a:extLst>
          </p:cNvPr>
          <p:cNvSpPr>
            <a:spLocks noGrp="1"/>
          </p:cNvSpPr>
          <p:nvPr>
            <p:ph idx="1"/>
          </p:nvPr>
        </p:nvSpPr>
        <p:spPr>
          <a:xfrm>
            <a:off x="838199" y="6111593"/>
            <a:ext cx="9137074" cy="530897"/>
          </a:xfrm>
        </p:spPr>
        <p:txBody>
          <a:bodyPr>
            <a:normAutofit fontScale="92500"/>
          </a:bodyPr>
          <a:lstStyle/>
          <a:p>
            <a:pPr marL="0" indent="0">
              <a:buNone/>
            </a:pPr>
            <a:r>
              <a:rPr lang="en-GB" sz="3200">
                <a:solidFill>
                  <a:srgbClr val="0070C0"/>
                </a:solidFill>
              </a:rPr>
              <a:t>A 33% increase in number of EHCPs over the last 5 years</a:t>
            </a:r>
          </a:p>
        </p:txBody>
      </p:sp>
      <p:graphicFrame>
        <p:nvGraphicFramePr>
          <p:cNvPr id="3" name="Table 2">
            <a:extLst>
              <a:ext uri="{FF2B5EF4-FFF2-40B4-BE49-F238E27FC236}">
                <a16:creationId xmlns:a16="http://schemas.microsoft.com/office/drawing/2014/main" id="{308BB37B-01C2-0D77-91D7-D5F422391434}"/>
              </a:ext>
            </a:extLst>
          </p:cNvPr>
          <p:cNvGraphicFramePr>
            <a:graphicFrameLocks noGrp="1"/>
          </p:cNvGraphicFramePr>
          <p:nvPr/>
        </p:nvGraphicFramePr>
        <p:xfrm>
          <a:off x="838200" y="1541073"/>
          <a:ext cx="6484241" cy="4351335"/>
        </p:xfrm>
        <a:graphic>
          <a:graphicData uri="http://schemas.openxmlformats.org/drawingml/2006/table">
            <a:tbl>
              <a:tblPr/>
              <a:tblGrid>
                <a:gridCol w="2351429">
                  <a:extLst>
                    <a:ext uri="{9D8B030D-6E8A-4147-A177-3AD203B41FA5}">
                      <a16:colId xmlns:a16="http://schemas.microsoft.com/office/drawing/2014/main" val="702395761"/>
                    </a:ext>
                  </a:extLst>
                </a:gridCol>
                <a:gridCol w="2992725">
                  <a:extLst>
                    <a:ext uri="{9D8B030D-6E8A-4147-A177-3AD203B41FA5}">
                      <a16:colId xmlns:a16="http://schemas.microsoft.com/office/drawing/2014/main" val="2988091752"/>
                    </a:ext>
                  </a:extLst>
                </a:gridCol>
                <a:gridCol w="1140087">
                  <a:extLst>
                    <a:ext uri="{9D8B030D-6E8A-4147-A177-3AD203B41FA5}">
                      <a16:colId xmlns:a16="http://schemas.microsoft.com/office/drawing/2014/main" val="4248594368"/>
                    </a:ext>
                  </a:extLst>
                </a:gridCol>
              </a:tblGrid>
              <a:tr h="594835">
                <a:tc>
                  <a:txBody>
                    <a:bodyPr/>
                    <a:lstStyle/>
                    <a:p>
                      <a:pPr algn="r" rtl="0" fontAlgn="b"/>
                      <a:r>
                        <a:rPr lang="en-GB" sz="3200" b="0" i="0" u="none" strike="noStrike">
                          <a:solidFill>
                            <a:schemeClr val="bg1">
                              <a:lumMod val="50000"/>
                            </a:schemeClr>
                          </a:solidFill>
                          <a:effectLst/>
                          <a:latin typeface="Calibri" panose="020F0502020204030204" pitchFamily="34" charset="0"/>
                        </a:rPr>
                        <a:t>Jul-16</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GB" sz="3200" b="0" i="0" u="none" strike="noStrike">
                          <a:solidFill>
                            <a:schemeClr val="bg1">
                              <a:lumMod val="50000"/>
                            </a:schemeClr>
                          </a:solidFill>
                          <a:effectLst/>
                          <a:latin typeface="Calibri" panose="020F0502020204030204" pitchFamily="34" charset="0"/>
                        </a:rPr>
                        <a:t>7550</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chemeClr val="bg1">
                              <a:lumMod val="50000"/>
                            </a:schemeClr>
                          </a:solidFill>
                          <a:effectLst/>
                          <a:latin typeface="Calibri" panose="020F0502020204030204" pitchFamily="34" charset="0"/>
                        </a:rPr>
                        <a:t>EHCPs and Statements</a:t>
                      </a:r>
                    </a:p>
                  </a:txBody>
                  <a:tcPr marL="5580" marR="5580" marT="55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10908941"/>
                  </a:ext>
                </a:extLst>
              </a:tr>
              <a:tr h="594835">
                <a:tc>
                  <a:txBody>
                    <a:bodyPr/>
                    <a:lstStyle/>
                    <a:p>
                      <a:pPr algn="r" rtl="0" fontAlgn="b"/>
                      <a:r>
                        <a:rPr lang="en-GB" sz="3200" b="0" i="0" u="none" strike="noStrike">
                          <a:solidFill>
                            <a:schemeClr val="bg1">
                              <a:lumMod val="50000"/>
                            </a:schemeClr>
                          </a:solidFill>
                          <a:effectLst/>
                          <a:latin typeface="Calibri" panose="020F0502020204030204" pitchFamily="34" charset="0"/>
                        </a:rPr>
                        <a:t>Jul-17</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GB" sz="3200" b="0" i="0" u="none" strike="noStrike">
                          <a:solidFill>
                            <a:schemeClr val="bg1">
                              <a:lumMod val="50000"/>
                            </a:schemeClr>
                          </a:solidFill>
                          <a:effectLst/>
                          <a:latin typeface="Calibri" panose="020F0502020204030204" pitchFamily="34" charset="0"/>
                        </a:rPr>
                        <a:t>8057</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chemeClr val="bg1">
                              <a:lumMod val="50000"/>
                            </a:schemeClr>
                          </a:solidFill>
                          <a:effectLst/>
                          <a:latin typeface="Calibri" panose="020F0502020204030204" pitchFamily="34" charset="0"/>
                        </a:rPr>
                        <a:t>EHCPs and Statements</a:t>
                      </a:r>
                    </a:p>
                  </a:txBody>
                  <a:tcPr marL="5580" marR="5580" marT="55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5016850"/>
                  </a:ext>
                </a:extLst>
              </a:tr>
              <a:tr h="594835">
                <a:tc>
                  <a:txBody>
                    <a:bodyPr/>
                    <a:lstStyle/>
                    <a:p>
                      <a:pPr algn="r" rtl="0" fontAlgn="b"/>
                      <a:r>
                        <a:rPr lang="en-GB" sz="3200" b="0" i="0" u="none" strike="noStrike">
                          <a:solidFill>
                            <a:schemeClr val="bg1">
                              <a:lumMod val="50000"/>
                            </a:schemeClr>
                          </a:solidFill>
                          <a:effectLst/>
                          <a:latin typeface="Calibri" panose="020F0502020204030204" pitchFamily="34" charset="0"/>
                        </a:rPr>
                        <a:t>Jul-18</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r" rtl="0" fontAlgn="b"/>
                      <a:r>
                        <a:rPr lang="en-GB" sz="3200" b="0" i="0" u="none" strike="noStrike">
                          <a:solidFill>
                            <a:schemeClr val="bg1">
                              <a:lumMod val="50000"/>
                            </a:schemeClr>
                          </a:solidFill>
                          <a:effectLst/>
                          <a:latin typeface="Calibri" panose="020F0502020204030204" pitchFamily="34" charset="0"/>
                        </a:rPr>
                        <a:t>8536</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chemeClr val="bg1">
                              <a:lumMod val="50000"/>
                            </a:schemeClr>
                          </a:solidFill>
                          <a:effectLst/>
                          <a:latin typeface="Calibri" panose="020F0502020204030204" pitchFamily="34" charset="0"/>
                        </a:rPr>
                        <a:t>EHCPs and Statements</a:t>
                      </a:r>
                    </a:p>
                  </a:txBody>
                  <a:tcPr marL="5580" marR="5580" marT="55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7644817"/>
                  </a:ext>
                </a:extLst>
              </a:tr>
              <a:tr h="513366">
                <a:tc>
                  <a:txBody>
                    <a:bodyPr/>
                    <a:lstStyle/>
                    <a:p>
                      <a:pPr algn="r" rtl="0" fontAlgn="b"/>
                      <a:r>
                        <a:rPr lang="en-GB" sz="3200" b="0" i="0" u="none" strike="noStrike">
                          <a:solidFill>
                            <a:srgbClr val="000000"/>
                          </a:solidFill>
                          <a:effectLst/>
                          <a:latin typeface="Calibri" panose="020F0502020204030204" pitchFamily="34" charset="0"/>
                        </a:rPr>
                        <a:t>Jul-19</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GB" sz="3200" b="0" i="0" u="none" strike="noStrike">
                          <a:solidFill>
                            <a:srgbClr val="000000"/>
                          </a:solidFill>
                          <a:effectLst/>
                          <a:latin typeface="Calibri" panose="020F0502020204030204" pitchFamily="34" charset="0"/>
                        </a:rPr>
                        <a:t>9183</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5580" marR="5580" marT="55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8954949"/>
                  </a:ext>
                </a:extLst>
              </a:tr>
              <a:tr h="513366">
                <a:tc>
                  <a:txBody>
                    <a:bodyPr/>
                    <a:lstStyle/>
                    <a:p>
                      <a:pPr algn="r" rtl="0" fontAlgn="b"/>
                      <a:r>
                        <a:rPr lang="en-GB" sz="3200" b="0" i="0" u="none" strike="noStrike">
                          <a:solidFill>
                            <a:srgbClr val="000000"/>
                          </a:solidFill>
                          <a:effectLst/>
                          <a:latin typeface="Calibri" panose="020F0502020204030204" pitchFamily="34" charset="0"/>
                        </a:rPr>
                        <a:t>Jul-20</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GB" sz="3200" b="0" i="0" u="none" strike="noStrike">
                          <a:solidFill>
                            <a:srgbClr val="000000"/>
                          </a:solidFill>
                          <a:effectLst/>
                          <a:latin typeface="Calibri" panose="020F0502020204030204" pitchFamily="34" charset="0"/>
                        </a:rPr>
                        <a:t>9768</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5580" marR="5580" marT="55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79239179"/>
                  </a:ext>
                </a:extLst>
              </a:tr>
              <a:tr h="513366">
                <a:tc>
                  <a:txBody>
                    <a:bodyPr/>
                    <a:lstStyle/>
                    <a:p>
                      <a:pPr algn="r" rtl="0" fontAlgn="b"/>
                      <a:r>
                        <a:rPr lang="en-GB" sz="3200" b="0" i="0" u="none" strike="noStrike">
                          <a:solidFill>
                            <a:srgbClr val="000000"/>
                          </a:solidFill>
                          <a:effectLst/>
                          <a:latin typeface="Calibri" panose="020F0502020204030204" pitchFamily="34" charset="0"/>
                        </a:rPr>
                        <a:t>Jul-21</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GB" sz="3200" b="0" i="0" u="none" strike="noStrike">
                          <a:solidFill>
                            <a:srgbClr val="000000"/>
                          </a:solidFill>
                          <a:effectLst/>
                          <a:latin typeface="Calibri" panose="020F0502020204030204" pitchFamily="34" charset="0"/>
                        </a:rPr>
                        <a:t>10,824</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5580" marR="5580" marT="55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47605935"/>
                  </a:ext>
                </a:extLst>
              </a:tr>
              <a:tr h="513366">
                <a:tc>
                  <a:txBody>
                    <a:bodyPr/>
                    <a:lstStyle/>
                    <a:p>
                      <a:pPr algn="r" rtl="0" fontAlgn="b"/>
                      <a:r>
                        <a:rPr lang="en-GB" sz="3200" b="0" i="0" u="none" strike="noStrike">
                          <a:solidFill>
                            <a:srgbClr val="000000"/>
                          </a:solidFill>
                          <a:effectLst/>
                          <a:latin typeface="Calibri" panose="020F0502020204030204" pitchFamily="34" charset="0"/>
                        </a:rPr>
                        <a:t>Jul-22</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GB" sz="3200" b="0" i="0" u="none" strike="noStrike">
                          <a:solidFill>
                            <a:srgbClr val="000000"/>
                          </a:solidFill>
                          <a:effectLst/>
                          <a:latin typeface="Calibri" panose="020F0502020204030204" pitchFamily="34" charset="0"/>
                        </a:rPr>
                        <a:t>11,275</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5580" marR="5580" marT="55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6016411"/>
                  </a:ext>
                </a:extLst>
              </a:tr>
              <a:tr h="513366">
                <a:tc>
                  <a:txBody>
                    <a:bodyPr/>
                    <a:lstStyle/>
                    <a:p>
                      <a:pPr algn="r" rtl="0" fontAlgn="b"/>
                      <a:r>
                        <a:rPr lang="en-GB" sz="3200" b="0" i="0" u="none" strike="noStrike">
                          <a:solidFill>
                            <a:srgbClr val="000000"/>
                          </a:solidFill>
                          <a:effectLst/>
                          <a:latin typeface="Calibri" panose="020F0502020204030204" pitchFamily="34" charset="0"/>
                        </a:rPr>
                        <a:t>Jul-23</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GB" sz="3200" b="0" i="0" u="none" strike="noStrike">
                          <a:solidFill>
                            <a:srgbClr val="000000"/>
                          </a:solidFill>
                          <a:effectLst/>
                          <a:latin typeface="Calibri" panose="020F0502020204030204" pitchFamily="34" charset="0"/>
                        </a:rPr>
                        <a:t>12,193</a:t>
                      </a:r>
                    </a:p>
                  </a:txBody>
                  <a:tcPr marL="5580" marR="5580" marT="55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5580" marR="5580" marT="55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35669584"/>
                  </a:ext>
                </a:extLst>
              </a:tr>
            </a:tbl>
          </a:graphicData>
        </a:graphic>
      </p:graphicFrame>
      <p:sp>
        <p:nvSpPr>
          <p:cNvPr id="4" name="Rectangle 3">
            <a:extLst>
              <a:ext uri="{FF2B5EF4-FFF2-40B4-BE49-F238E27FC236}">
                <a16:creationId xmlns:a16="http://schemas.microsoft.com/office/drawing/2014/main" id="{5EA341B1-7ADC-F3B1-0AA0-135E937CFD9F}"/>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747184D-B23F-31C7-8C0C-F83D82E35B2F}"/>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custDataLst>
      <p:tags r:id="rId1"/>
    </p:custDataLst>
    <p:extLst>
      <p:ext uri="{BB962C8B-B14F-4D97-AF65-F5344CB8AC3E}">
        <p14:creationId xmlns:p14="http://schemas.microsoft.com/office/powerpoint/2010/main" val="3726510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F58F-5DFA-8A69-D2EE-1C46888DB14B}"/>
              </a:ext>
            </a:extLst>
          </p:cNvPr>
          <p:cNvSpPr>
            <a:spLocks noGrp="1"/>
          </p:cNvSpPr>
          <p:nvPr>
            <p:ph type="title"/>
          </p:nvPr>
        </p:nvSpPr>
        <p:spPr>
          <a:xfrm>
            <a:off x="838200" y="0"/>
            <a:ext cx="10515600" cy="1325563"/>
          </a:xfrm>
        </p:spPr>
        <p:txBody>
          <a:bodyPr>
            <a:normAutofit/>
          </a:bodyPr>
          <a:lstStyle/>
          <a:p>
            <a:r>
              <a:rPr lang="en-GB" b="1"/>
              <a:t>Number of EHCPs per quadrant</a:t>
            </a:r>
          </a:p>
        </p:txBody>
      </p:sp>
      <p:graphicFrame>
        <p:nvGraphicFramePr>
          <p:cNvPr id="7" name="Content Placeholder 6">
            <a:extLst>
              <a:ext uri="{FF2B5EF4-FFF2-40B4-BE49-F238E27FC236}">
                <a16:creationId xmlns:a16="http://schemas.microsoft.com/office/drawing/2014/main" id="{3FCC0A40-6AF5-244E-1389-5A5BBE8A2952}"/>
              </a:ext>
            </a:extLst>
          </p:cNvPr>
          <p:cNvGraphicFramePr>
            <a:graphicFrameLocks noGrp="1"/>
          </p:cNvGraphicFramePr>
          <p:nvPr>
            <p:ph idx="1"/>
          </p:nvPr>
        </p:nvGraphicFramePr>
        <p:xfrm>
          <a:off x="838199" y="1647502"/>
          <a:ext cx="10515601" cy="3995973"/>
        </p:xfrm>
        <a:graphic>
          <a:graphicData uri="http://schemas.openxmlformats.org/drawingml/2006/table">
            <a:tbl>
              <a:tblPr/>
              <a:tblGrid>
                <a:gridCol w="2919425">
                  <a:extLst>
                    <a:ext uri="{9D8B030D-6E8A-4147-A177-3AD203B41FA5}">
                      <a16:colId xmlns:a16="http://schemas.microsoft.com/office/drawing/2014/main" val="1083921219"/>
                    </a:ext>
                  </a:extLst>
                </a:gridCol>
                <a:gridCol w="1917940">
                  <a:extLst>
                    <a:ext uri="{9D8B030D-6E8A-4147-A177-3AD203B41FA5}">
                      <a16:colId xmlns:a16="http://schemas.microsoft.com/office/drawing/2014/main" val="2590675732"/>
                    </a:ext>
                  </a:extLst>
                </a:gridCol>
                <a:gridCol w="1917940">
                  <a:extLst>
                    <a:ext uri="{9D8B030D-6E8A-4147-A177-3AD203B41FA5}">
                      <a16:colId xmlns:a16="http://schemas.microsoft.com/office/drawing/2014/main" val="1999791941"/>
                    </a:ext>
                  </a:extLst>
                </a:gridCol>
                <a:gridCol w="1880148">
                  <a:extLst>
                    <a:ext uri="{9D8B030D-6E8A-4147-A177-3AD203B41FA5}">
                      <a16:colId xmlns:a16="http://schemas.microsoft.com/office/drawing/2014/main" val="2442370063"/>
                    </a:ext>
                  </a:extLst>
                </a:gridCol>
                <a:gridCol w="1880148">
                  <a:extLst>
                    <a:ext uri="{9D8B030D-6E8A-4147-A177-3AD203B41FA5}">
                      <a16:colId xmlns:a16="http://schemas.microsoft.com/office/drawing/2014/main" val="1168396494"/>
                    </a:ext>
                  </a:extLst>
                </a:gridCol>
              </a:tblGrid>
              <a:tr h="602972">
                <a:tc>
                  <a:txBody>
                    <a:bodyPr/>
                    <a:lstStyle/>
                    <a:p>
                      <a:pPr algn="l" fontAlgn="b"/>
                      <a:r>
                        <a:rPr lang="en-GB" sz="3200" b="1" i="0" u="none" strike="noStrike">
                          <a:solidFill>
                            <a:srgbClr val="000000"/>
                          </a:solidFill>
                          <a:effectLst/>
                          <a:latin typeface="Calibri" panose="020F0502020204030204" pitchFamily="34" charset="0"/>
                        </a:rPr>
                        <a:t>Quadrant</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1" i="0" u="none" strike="noStrike">
                          <a:solidFill>
                            <a:srgbClr val="000000"/>
                          </a:solidFill>
                          <a:effectLst/>
                          <a:latin typeface="Calibri" panose="020F0502020204030204" pitchFamily="34" charset="0"/>
                        </a:rPr>
                        <a:t>Jul-19</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1" i="0" u="none" strike="noStrike">
                          <a:solidFill>
                            <a:srgbClr val="000000"/>
                          </a:solidFill>
                          <a:effectLst/>
                          <a:latin typeface="Calibri" panose="020F0502020204030204" pitchFamily="34" charset="0"/>
                        </a:rPr>
                        <a:t>Jul-21</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1" i="0" u="none" strike="noStrike">
                          <a:solidFill>
                            <a:srgbClr val="000000"/>
                          </a:solidFill>
                          <a:effectLst/>
                          <a:latin typeface="Calibri" panose="020F0502020204030204" pitchFamily="34" charset="0"/>
                        </a:rPr>
                        <a:t>Jul-23</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1" i="0" u="none" strike="noStrike">
                          <a:solidFill>
                            <a:srgbClr val="0070C0"/>
                          </a:solidFill>
                          <a:effectLst/>
                          <a:latin typeface="Calibri" panose="020F0502020204030204" pitchFamily="34" charset="0"/>
                        </a:rPr>
                        <a:t>Total increase</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637832"/>
                  </a:ext>
                </a:extLst>
              </a:tr>
              <a:tr h="602972">
                <a:tc>
                  <a:txBody>
                    <a:bodyPr/>
                    <a:lstStyle/>
                    <a:p>
                      <a:pPr algn="l" fontAlgn="b"/>
                      <a:r>
                        <a:rPr lang="en-GB" sz="3200" b="0" i="0" u="none" strike="noStrike">
                          <a:solidFill>
                            <a:srgbClr val="000000"/>
                          </a:solidFill>
                          <a:effectLst/>
                          <a:latin typeface="Calibri" panose="020F0502020204030204" pitchFamily="34" charset="0"/>
                        </a:rPr>
                        <a:t>Mid</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2584</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2965</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3221</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70C0"/>
                          </a:solidFill>
                          <a:effectLst/>
                          <a:latin typeface="Calibri" panose="020F0502020204030204" pitchFamily="34" charset="0"/>
                        </a:rPr>
                        <a:t>637 (25%)</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942650"/>
                  </a:ext>
                </a:extLst>
              </a:tr>
              <a:tr h="602972">
                <a:tc>
                  <a:txBody>
                    <a:bodyPr/>
                    <a:lstStyle/>
                    <a:p>
                      <a:pPr algn="l" fontAlgn="b"/>
                      <a:r>
                        <a:rPr lang="en-GB" sz="3200" b="0" i="0" u="none" strike="noStrike">
                          <a:solidFill>
                            <a:srgbClr val="000000"/>
                          </a:solidFill>
                          <a:effectLst/>
                          <a:latin typeface="Calibri" panose="020F0502020204030204" pitchFamily="34" charset="0"/>
                        </a:rPr>
                        <a:t>North East</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2019</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2455</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2867</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70C0"/>
                          </a:solidFill>
                          <a:effectLst/>
                          <a:latin typeface="Calibri" panose="020F0502020204030204" pitchFamily="34" charset="0"/>
                        </a:rPr>
                        <a:t>848 (42%)</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004931"/>
                  </a:ext>
                </a:extLst>
              </a:tr>
              <a:tr h="602972">
                <a:tc>
                  <a:txBody>
                    <a:bodyPr/>
                    <a:lstStyle/>
                    <a:p>
                      <a:pPr algn="l" fontAlgn="b"/>
                      <a:r>
                        <a:rPr lang="en-GB" sz="3200" b="0" i="0" u="none" strike="noStrike">
                          <a:solidFill>
                            <a:srgbClr val="000000"/>
                          </a:solidFill>
                          <a:effectLst/>
                          <a:latin typeface="Calibri" panose="020F0502020204030204" pitchFamily="34" charset="0"/>
                        </a:rPr>
                        <a:t>South</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2789</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3386</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3812</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70C0"/>
                          </a:solidFill>
                          <a:effectLst/>
                          <a:latin typeface="Calibri" panose="020F0502020204030204" pitchFamily="34" charset="0"/>
                        </a:rPr>
                        <a:t>1023 (37%)</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202070"/>
                  </a:ext>
                </a:extLst>
              </a:tr>
              <a:tr h="602972">
                <a:tc>
                  <a:txBody>
                    <a:bodyPr/>
                    <a:lstStyle/>
                    <a:p>
                      <a:pPr algn="l" fontAlgn="b"/>
                      <a:r>
                        <a:rPr lang="en-GB" sz="3200" b="0" i="0" u="none" strike="noStrike">
                          <a:solidFill>
                            <a:srgbClr val="000000"/>
                          </a:solidFill>
                          <a:effectLst/>
                          <a:latin typeface="Calibri" panose="020F0502020204030204" pitchFamily="34" charset="0"/>
                        </a:rPr>
                        <a:t>West</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1791</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2018</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2293</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70C0"/>
                          </a:solidFill>
                          <a:effectLst/>
                          <a:latin typeface="Calibri" panose="020F0502020204030204" pitchFamily="34" charset="0"/>
                        </a:rPr>
                        <a:t>502 (28%)</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534157"/>
                  </a:ext>
                </a:extLst>
              </a:tr>
              <a:tr h="602972">
                <a:tc>
                  <a:txBody>
                    <a:bodyPr/>
                    <a:lstStyle/>
                    <a:p>
                      <a:pPr algn="l" fontAlgn="b"/>
                      <a:r>
                        <a:rPr lang="en-GB" sz="3200" b="0" i="0" u="none" strike="noStrike">
                          <a:solidFill>
                            <a:srgbClr val="000000"/>
                          </a:solidFill>
                          <a:effectLst/>
                          <a:latin typeface="Calibri" panose="020F0502020204030204" pitchFamily="34" charset="0"/>
                        </a:rPr>
                        <a:t>Total</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9,183</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10,824</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0000"/>
                          </a:solidFill>
                          <a:effectLst/>
                          <a:latin typeface="Calibri" panose="020F0502020204030204" pitchFamily="34" charset="0"/>
                        </a:rPr>
                        <a:t>12,193</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3200" b="0" i="0" u="none" strike="noStrike">
                          <a:solidFill>
                            <a:srgbClr val="0070C0"/>
                          </a:solidFill>
                          <a:effectLst/>
                          <a:latin typeface="Calibri" panose="020F0502020204030204" pitchFamily="34" charset="0"/>
                        </a:rPr>
                        <a:t>3010 (33%)</a:t>
                      </a:r>
                    </a:p>
                  </a:txBody>
                  <a:tcPr marL="5753" marR="5753" marT="5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181425"/>
                  </a:ext>
                </a:extLst>
              </a:tr>
            </a:tbl>
          </a:graphicData>
        </a:graphic>
      </p:graphicFrame>
      <p:sp>
        <p:nvSpPr>
          <p:cNvPr id="3" name="Rectangle 2">
            <a:extLst>
              <a:ext uri="{FF2B5EF4-FFF2-40B4-BE49-F238E27FC236}">
                <a16:creationId xmlns:a16="http://schemas.microsoft.com/office/drawing/2014/main" id="{F0BBE09C-4FD9-0BEE-550E-A2FA2CA4B5FC}"/>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07C300B-2835-F9C3-3428-AA9CD820B72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custDataLst>
      <p:tags r:id="rId1"/>
    </p:custDataLst>
    <p:extLst>
      <p:ext uri="{BB962C8B-B14F-4D97-AF65-F5344CB8AC3E}">
        <p14:creationId xmlns:p14="http://schemas.microsoft.com/office/powerpoint/2010/main" val="728685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915B-9717-934A-F9D7-0EA3632F5BF5}"/>
              </a:ext>
            </a:extLst>
          </p:cNvPr>
          <p:cNvSpPr>
            <a:spLocks noGrp="1"/>
          </p:cNvSpPr>
          <p:nvPr>
            <p:ph type="title"/>
          </p:nvPr>
        </p:nvSpPr>
        <p:spPr>
          <a:xfrm>
            <a:off x="733333" y="0"/>
            <a:ext cx="10515600" cy="1325563"/>
          </a:xfrm>
        </p:spPr>
        <p:txBody>
          <a:bodyPr>
            <a:normAutofit/>
          </a:bodyPr>
          <a:lstStyle/>
          <a:p>
            <a:r>
              <a:rPr lang="en-GB" b="1"/>
              <a:t>Plans by category of need</a:t>
            </a:r>
          </a:p>
        </p:txBody>
      </p:sp>
      <p:graphicFrame>
        <p:nvGraphicFramePr>
          <p:cNvPr id="3" name="Table 3">
            <a:extLst>
              <a:ext uri="{FF2B5EF4-FFF2-40B4-BE49-F238E27FC236}">
                <a16:creationId xmlns:a16="http://schemas.microsoft.com/office/drawing/2014/main" id="{39AF2D5B-32E2-BA55-893C-FF1C6084E33A}"/>
              </a:ext>
            </a:extLst>
          </p:cNvPr>
          <p:cNvGraphicFramePr>
            <a:graphicFrameLocks noGrp="1"/>
          </p:cNvGraphicFramePr>
          <p:nvPr/>
        </p:nvGraphicFramePr>
        <p:xfrm>
          <a:off x="525347" y="1325563"/>
          <a:ext cx="11141306" cy="3507039"/>
        </p:xfrm>
        <a:graphic>
          <a:graphicData uri="http://schemas.openxmlformats.org/drawingml/2006/table">
            <a:tbl>
              <a:tblPr firstRow="1" bandRow="1">
                <a:tableStyleId>{F5AB1C69-6EDB-4FF4-983F-18BD219EF322}</a:tableStyleId>
              </a:tblPr>
              <a:tblGrid>
                <a:gridCol w="1012846">
                  <a:extLst>
                    <a:ext uri="{9D8B030D-6E8A-4147-A177-3AD203B41FA5}">
                      <a16:colId xmlns:a16="http://schemas.microsoft.com/office/drawing/2014/main" val="1097499841"/>
                    </a:ext>
                  </a:extLst>
                </a:gridCol>
                <a:gridCol w="1012846">
                  <a:extLst>
                    <a:ext uri="{9D8B030D-6E8A-4147-A177-3AD203B41FA5}">
                      <a16:colId xmlns:a16="http://schemas.microsoft.com/office/drawing/2014/main" val="2961992245"/>
                    </a:ext>
                  </a:extLst>
                </a:gridCol>
                <a:gridCol w="1012846">
                  <a:extLst>
                    <a:ext uri="{9D8B030D-6E8A-4147-A177-3AD203B41FA5}">
                      <a16:colId xmlns:a16="http://schemas.microsoft.com/office/drawing/2014/main" val="1090394506"/>
                    </a:ext>
                  </a:extLst>
                </a:gridCol>
                <a:gridCol w="1012846">
                  <a:extLst>
                    <a:ext uri="{9D8B030D-6E8A-4147-A177-3AD203B41FA5}">
                      <a16:colId xmlns:a16="http://schemas.microsoft.com/office/drawing/2014/main" val="1282686529"/>
                    </a:ext>
                  </a:extLst>
                </a:gridCol>
                <a:gridCol w="1012846">
                  <a:extLst>
                    <a:ext uri="{9D8B030D-6E8A-4147-A177-3AD203B41FA5}">
                      <a16:colId xmlns:a16="http://schemas.microsoft.com/office/drawing/2014/main" val="2818626646"/>
                    </a:ext>
                  </a:extLst>
                </a:gridCol>
                <a:gridCol w="1012846">
                  <a:extLst>
                    <a:ext uri="{9D8B030D-6E8A-4147-A177-3AD203B41FA5}">
                      <a16:colId xmlns:a16="http://schemas.microsoft.com/office/drawing/2014/main" val="2410442516"/>
                    </a:ext>
                  </a:extLst>
                </a:gridCol>
                <a:gridCol w="1012846">
                  <a:extLst>
                    <a:ext uri="{9D8B030D-6E8A-4147-A177-3AD203B41FA5}">
                      <a16:colId xmlns:a16="http://schemas.microsoft.com/office/drawing/2014/main" val="3232958706"/>
                    </a:ext>
                  </a:extLst>
                </a:gridCol>
                <a:gridCol w="1012846">
                  <a:extLst>
                    <a:ext uri="{9D8B030D-6E8A-4147-A177-3AD203B41FA5}">
                      <a16:colId xmlns:a16="http://schemas.microsoft.com/office/drawing/2014/main" val="1619461865"/>
                    </a:ext>
                  </a:extLst>
                </a:gridCol>
                <a:gridCol w="1012846">
                  <a:extLst>
                    <a:ext uri="{9D8B030D-6E8A-4147-A177-3AD203B41FA5}">
                      <a16:colId xmlns:a16="http://schemas.microsoft.com/office/drawing/2014/main" val="3252717800"/>
                    </a:ext>
                  </a:extLst>
                </a:gridCol>
                <a:gridCol w="1012846">
                  <a:extLst>
                    <a:ext uri="{9D8B030D-6E8A-4147-A177-3AD203B41FA5}">
                      <a16:colId xmlns:a16="http://schemas.microsoft.com/office/drawing/2014/main" val="4176173324"/>
                    </a:ext>
                  </a:extLst>
                </a:gridCol>
                <a:gridCol w="1012846">
                  <a:extLst>
                    <a:ext uri="{9D8B030D-6E8A-4147-A177-3AD203B41FA5}">
                      <a16:colId xmlns:a16="http://schemas.microsoft.com/office/drawing/2014/main" val="619653493"/>
                    </a:ext>
                  </a:extLst>
                </a:gridCol>
              </a:tblGrid>
              <a:tr h="807684">
                <a:tc>
                  <a:txBody>
                    <a:bodyPr/>
                    <a:lstStyle/>
                    <a:p>
                      <a:pPr algn="ctr"/>
                      <a:endParaRPr lang="en-GB" sz="2000"/>
                    </a:p>
                  </a:txBody>
                  <a:tcPr anchor="ctr"/>
                </a:tc>
                <a:tc gridSpan="2">
                  <a:txBody>
                    <a:bodyPr/>
                    <a:lstStyle/>
                    <a:p>
                      <a:pPr algn="ctr" fontAlgn="b"/>
                      <a:r>
                        <a:rPr lang="en-GB" sz="2000" b="1" u="none" strike="noStrike">
                          <a:solidFill>
                            <a:srgbClr val="000000"/>
                          </a:solidFill>
                          <a:effectLst/>
                        </a:rPr>
                        <a:t>Cognition and </a:t>
                      </a:r>
                      <a:br>
                        <a:rPr lang="en-GB" sz="2000" b="1" u="none" strike="noStrike">
                          <a:solidFill>
                            <a:srgbClr val="000000"/>
                          </a:solidFill>
                          <a:effectLst/>
                        </a:rPr>
                      </a:br>
                      <a:r>
                        <a:rPr lang="en-GB" sz="2000" b="1" u="none" strike="noStrike">
                          <a:solidFill>
                            <a:srgbClr val="000000"/>
                          </a:solidFill>
                          <a:effectLst/>
                        </a:rPr>
                        <a:t>Learning</a:t>
                      </a:r>
                      <a:endParaRPr lang="en-GB" sz="2000" b="1"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hMerge="1">
                  <a:txBody>
                    <a:bodyPr/>
                    <a:lstStyle/>
                    <a:p>
                      <a:endParaRPr lang="en-GB"/>
                    </a:p>
                  </a:txBody>
                  <a:tcPr/>
                </a:tc>
                <a:tc gridSpan="2">
                  <a:txBody>
                    <a:bodyPr/>
                    <a:lstStyle/>
                    <a:p>
                      <a:pPr algn="ctr" fontAlgn="b"/>
                      <a:r>
                        <a:rPr lang="en-GB" sz="2000" b="1" u="none" strike="noStrike">
                          <a:solidFill>
                            <a:srgbClr val="000000"/>
                          </a:solidFill>
                          <a:effectLst/>
                        </a:rPr>
                        <a:t>Communication and Interaction</a:t>
                      </a:r>
                      <a:endParaRPr lang="en-GB" sz="2000" b="1"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pPr algn="l" fontAlgn="b"/>
                      <a:endParaRPr lang="en-GB" sz="1400" b="1" i="0" u="none" strike="noStrike">
                        <a:solidFill>
                          <a:srgbClr val="000000"/>
                        </a:solidFill>
                        <a:effectLst/>
                        <a:latin typeface="Calibri" panose="020F0502020204030204" pitchFamily="34" charset="0"/>
                      </a:endParaRPr>
                    </a:p>
                  </a:txBody>
                  <a:tcPr marL="6350" marR="6350" marT="635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u="none" strike="noStrike">
                          <a:solidFill>
                            <a:srgbClr val="000000"/>
                          </a:solidFill>
                          <a:effectLst/>
                        </a:rPr>
                        <a:t>Sensory/Physical/</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2000" b="1" u="none" strike="noStrike">
                          <a:solidFill>
                            <a:srgbClr val="000000"/>
                          </a:solidFill>
                          <a:effectLst/>
                        </a:rPr>
                        <a:t>Medical</a:t>
                      </a:r>
                      <a:endParaRPr lang="en-GB" sz="2000" b="1"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pPr algn="l" fontAlgn="b"/>
                      <a:endParaRPr lang="en-GB" sz="1400" b="1" i="0" u="none" strike="noStrike">
                        <a:solidFill>
                          <a:srgbClr val="000000"/>
                        </a:solidFill>
                        <a:effectLst/>
                        <a:latin typeface="Calibri" panose="020F0502020204030204" pitchFamily="34" charset="0"/>
                      </a:endParaRPr>
                    </a:p>
                  </a:txBody>
                  <a:tcPr marL="6350" marR="6350" marT="635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a:ln>
                            <a:noFill/>
                          </a:ln>
                          <a:solidFill>
                            <a:srgbClr val="000000"/>
                          </a:solidFill>
                          <a:effectLst/>
                          <a:uLnTx/>
                          <a:uFillTx/>
                        </a:rPr>
                        <a:t>Social Emotional </a:t>
                      </a:r>
                      <a:br>
                        <a:rPr kumimoji="0" lang="en-GB" sz="2000" b="1" u="none" strike="noStrike" kern="1200" cap="none" spc="0" normalizeH="0" baseline="0" noProof="0">
                          <a:ln>
                            <a:noFill/>
                          </a:ln>
                          <a:solidFill>
                            <a:srgbClr val="000000"/>
                          </a:solidFill>
                          <a:effectLst/>
                          <a:uLnTx/>
                          <a:uFillTx/>
                        </a:rPr>
                      </a:br>
                      <a:r>
                        <a:rPr kumimoji="0" lang="en-GB" sz="2000" b="1" u="none" strike="noStrike" kern="1200" cap="none" spc="0" normalizeH="0" baseline="0" noProof="0">
                          <a:ln>
                            <a:noFill/>
                          </a:ln>
                          <a:solidFill>
                            <a:srgbClr val="000000"/>
                          </a:solidFill>
                          <a:effectLst/>
                          <a:uLnTx/>
                          <a:uFillTx/>
                        </a:rPr>
                        <a:t>Mental Health</a:t>
                      </a:r>
                      <a:endParaRPr kumimoji="0" lang="en-GB"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marL="6350" marR="6350" marT="635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marL="6350" marR="6350" marT="635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a:ln>
                            <a:noFill/>
                          </a:ln>
                          <a:solidFill>
                            <a:srgbClr val="000000"/>
                          </a:solidFill>
                          <a:effectLst/>
                          <a:uLnTx/>
                          <a:uFillTx/>
                        </a:rPr>
                        <a:t>Unspecified</a:t>
                      </a:r>
                      <a:endParaRPr kumimoji="0" lang="en-GB"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marL="6350" marR="6350" marT="6350" marB="0" anchor="ctr">
                    <a:lnL w="381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1518397738"/>
                  </a:ext>
                </a:extLst>
              </a:tr>
              <a:tr h="539871">
                <a:tc>
                  <a:txBody>
                    <a:bodyPr/>
                    <a:lstStyle/>
                    <a:p>
                      <a:pPr algn="ctr" fontAlgn="b"/>
                      <a:r>
                        <a:rPr lang="en-GB" sz="2000" b="1" u="none" strike="noStrike">
                          <a:solidFill>
                            <a:srgbClr val="000000"/>
                          </a:solidFill>
                          <a:effectLst/>
                        </a:rPr>
                        <a:t>2019</a:t>
                      </a:r>
                      <a:endParaRPr lang="en-GB" sz="20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2227</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24%</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4485</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49%</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963</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10%</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1504</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16%</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4</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0%</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79037717"/>
                  </a:ext>
                </a:extLst>
              </a:tr>
              <a:tr h="539871">
                <a:tc>
                  <a:txBody>
                    <a:bodyPr/>
                    <a:lstStyle/>
                    <a:p>
                      <a:pPr algn="ctr" fontAlgn="b"/>
                      <a:r>
                        <a:rPr lang="en-GB" sz="2000" b="1" u="none" strike="noStrike">
                          <a:solidFill>
                            <a:srgbClr val="000000"/>
                          </a:solidFill>
                          <a:effectLst/>
                        </a:rPr>
                        <a:t>2020</a:t>
                      </a:r>
                      <a:endParaRPr lang="en-GB" sz="20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2203</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23%</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4928</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50%</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986</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10%</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1644</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17%</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7</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0%</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99608598"/>
                  </a:ext>
                </a:extLst>
              </a:tr>
              <a:tr h="539871">
                <a:tc>
                  <a:txBody>
                    <a:bodyPr/>
                    <a:lstStyle/>
                    <a:p>
                      <a:pPr algn="ctr" fontAlgn="b"/>
                      <a:r>
                        <a:rPr lang="en-GB" sz="2000" b="1" u="none" strike="noStrike">
                          <a:solidFill>
                            <a:srgbClr val="000000"/>
                          </a:solidFill>
                          <a:effectLst/>
                        </a:rPr>
                        <a:t>2021</a:t>
                      </a:r>
                      <a:endParaRPr lang="en-GB" sz="20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2294</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21%</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5517</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51%</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1089</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10%</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1916</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18%</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8</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0%</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38829186"/>
                  </a:ext>
                </a:extLst>
              </a:tr>
              <a:tr h="539871">
                <a:tc>
                  <a:txBody>
                    <a:bodyPr/>
                    <a:lstStyle/>
                    <a:p>
                      <a:pPr algn="ctr" fontAlgn="b"/>
                      <a:r>
                        <a:rPr lang="en-GB" sz="2000" b="1" u="none" strike="noStrike">
                          <a:solidFill>
                            <a:srgbClr val="000000"/>
                          </a:solidFill>
                          <a:effectLst/>
                        </a:rPr>
                        <a:t>2022</a:t>
                      </a:r>
                      <a:endParaRPr lang="en-GB" sz="20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2200</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20%</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5851</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52%</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1101</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9%</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2073</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18%</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50</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1%</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58282663"/>
                  </a:ext>
                </a:extLst>
              </a:tr>
              <a:tr h="539871">
                <a:tc>
                  <a:txBody>
                    <a:bodyPr/>
                    <a:lstStyle/>
                    <a:p>
                      <a:pPr algn="ctr" fontAlgn="b"/>
                      <a:r>
                        <a:rPr lang="en-GB" sz="2000" b="1" u="none" strike="noStrike">
                          <a:solidFill>
                            <a:srgbClr val="000000"/>
                          </a:solidFill>
                          <a:effectLst/>
                        </a:rPr>
                        <a:t>2023</a:t>
                      </a:r>
                      <a:endParaRPr lang="en-GB" sz="20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2229</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2000" b="0" u="none" strike="noStrike">
                          <a:solidFill>
                            <a:srgbClr val="000000"/>
                          </a:solidFill>
                          <a:effectLst/>
                        </a:rPr>
                        <a:t>18%</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6256</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51%</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1119</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9%</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2350</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19%</a:t>
                      </a:r>
                      <a:endParaRPr lang="en-GB" sz="2000" b="0" i="0" u="none" strike="noStrike">
                        <a:solidFill>
                          <a:srgbClr val="000000"/>
                        </a:solidFill>
                        <a:effectLst/>
                        <a:latin typeface="Calibri" panose="020F0502020204030204" pitchFamily="34" charset="0"/>
                      </a:endParaRPr>
                    </a:p>
                  </a:txBody>
                  <a:tcPr marL="6350" marR="6350" marT="6350" marB="0" anchor="ctr">
                    <a:lnR w="38100" cap="flat" cmpd="sng" algn="ctr">
                      <a:solidFill>
                        <a:schemeClr val="tx1"/>
                      </a:solidFill>
                      <a:prstDash val="solid"/>
                      <a:round/>
                      <a:headEnd type="none" w="med" len="med"/>
                      <a:tailEnd type="none" w="med" len="med"/>
                    </a:lnR>
                  </a:tcPr>
                </a:tc>
                <a:tc>
                  <a:txBody>
                    <a:bodyPr/>
                    <a:lstStyle/>
                    <a:p>
                      <a:pPr algn="ctr" fontAlgn="b"/>
                      <a:r>
                        <a:rPr lang="en-GB" sz="2000" b="0" u="none" strike="noStrike">
                          <a:solidFill>
                            <a:srgbClr val="000000"/>
                          </a:solidFill>
                          <a:effectLst/>
                        </a:rPr>
                        <a:t>239</a:t>
                      </a:r>
                      <a:endParaRPr lang="en-GB" sz="2000" b="0" i="0" u="none" strike="noStrike">
                        <a:solidFill>
                          <a:srgbClr val="000000"/>
                        </a:solidFill>
                        <a:effectLst/>
                        <a:latin typeface="Calibri" panose="020F0502020204030204" pitchFamily="34" charset="0"/>
                      </a:endParaRPr>
                    </a:p>
                  </a:txBody>
                  <a:tcPr marL="6350" marR="6350" marT="6350" marB="0" anchor="ctr">
                    <a:lnL w="38100" cap="flat" cmpd="sng" algn="ctr">
                      <a:solidFill>
                        <a:schemeClr val="tx1"/>
                      </a:solidFill>
                      <a:prstDash val="solid"/>
                      <a:round/>
                      <a:headEnd type="none" w="med" len="med"/>
                      <a:tailEnd type="none" w="med" len="med"/>
                    </a:lnL>
                  </a:tcPr>
                </a:tc>
                <a:tc>
                  <a:txBody>
                    <a:bodyPr/>
                    <a:lstStyle/>
                    <a:p>
                      <a:pPr algn="ctr" fontAlgn="b"/>
                      <a:r>
                        <a:rPr lang="en-GB" sz="2000" b="0" u="none" strike="noStrike">
                          <a:solidFill>
                            <a:srgbClr val="000000"/>
                          </a:solidFill>
                          <a:effectLst/>
                        </a:rPr>
                        <a:t>2%</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5009823"/>
                  </a:ext>
                </a:extLst>
              </a:tr>
            </a:tbl>
          </a:graphicData>
        </a:graphic>
      </p:graphicFrame>
      <p:sp>
        <p:nvSpPr>
          <p:cNvPr id="10" name="TextBox 9">
            <a:extLst>
              <a:ext uri="{FF2B5EF4-FFF2-40B4-BE49-F238E27FC236}">
                <a16:creationId xmlns:a16="http://schemas.microsoft.com/office/drawing/2014/main" id="{764D1097-9143-5A57-AE25-3A2131B0FAC9}"/>
              </a:ext>
            </a:extLst>
          </p:cNvPr>
          <p:cNvSpPr txBox="1"/>
          <p:nvPr/>
        </p:nvSpPr>
        <p:spPr>
          <a:xfrm>
            <a:off x="525347" y="5100066"/>
            <a:ext cx="1114130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70C0"/>
                </a:solidFill>
                <a:effectLst/>
                <a:uLnTx/>
                <a:uFillTx/>
                <a:latin typeface="Calibri" panose="020F0502020204030204"/>
                <a:ea typeface="+mn-ea"/>
                <a:cs typeface="+mn-cs"/>
              </a:rPr>
              <a:t>% have stayed relatively consistent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70C0"/>
                </a:solidFill>
                <a:effectLst/>
                <a:uLnTx/>
                <a:uFillTx/>
                <a:latin typeface="Calibri" panose="020F0502020204030204"/>
                <a:ea typeface="+mn-ea"/>
                <a:cs typeface="+mn-cs"/>
              </a:rPr>
              <a:t>Most significant change in communication and interaction, where </a:t>
            </a:r>
            <a:r>
              <a:rPr kumimoji="0" lang="en-GB" sz="2400" b="1" i="0" u="none" strike="noStrike" kern="1200" cap="none" spc="0" normalizeH="0" baseline="0" noProof="0">
                <a:ln>
                  <a:noFill/>
                </a:ln>
                <a:solidFill>
                  <a:srgbClr val="0070C0"/>
                </a:solidFill>
                <a:effectLst/>
                <a:uLnTx/>
                <a:uFillTx/>
                <a:latin typeface="Calibri" panose="020F0502020204030204"/>
                <a:ea typeface="+mn-ea"/>
                <a:cs typeface="+mn-cs"/>
              </a:rPr>
              <a:t>1771 additional plans </a:t>
            </a:r>
            <a:r>
              <a:rPr kumimoji="0" lang="en-GB" sz="2400" b="0" i="0" u="none" strike="noStrike" kern="1200" cap="none" spc="0" normalizeH="0" baseline="0" noProof="0">
                <a:ln>
                  <a:noFill/>
                </a:ln>
                <a:solidFill>
                  <a:srgbClr val="0070C0"/>
                </a:solidFill>
                <a:effectLst/>
                <a:uLnTx/>
                <a:uFillTx/>
                <a:latin typeface="Calibri" panose="020F0502020204030204"/>
                <a:ea typeface="+mn-ea"/>
                <a:cs typeface="+mn-cs"/>
              </a:rPr>
              <a:t>have been issued since 2019. </a:t>
            </a:r>
          </a:p>
        </p:txBody>
      </p:sp>
      <p:sp>
        <p:nvSpPr>
          <p:cNvPr id="4" name="Rectangle 3">
            <a:extLst>
              <a:ext uri="{FF2B5EF4-FFF2-40B4-BE49-F238E27FC236}">
                <a16:creationId xmlns:a16="http://schemas.microsoft.com/office/drawing/2014/main" id="{67329764-667C-1843-564A-861948D6A1DB}"/>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32988CC-1939-339C-FB96-927E0522F975}"/>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custDataLst>
      <p:tags r:id="rId1"/>
    </p:custDataLst>
    <p:extLst>
      <p:ext uri="{BB962C8B-B14F-4D97-AF65-F5344CB8AC3E}">
        <p14:creationId xmlns:p14="http://schemas.microsoft.com/office/powerpoint/2010/main" val="1562966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7176-5F8D-E430-85AC-4C02392DB801}"/>
              </a:ext>
            </a:extLst>
          </p:cNvPr>
          <p:cNvSpPr>
            <a:spLocks noGrp="1"/>
          </p:cNvSpPr>
          <p:nvPr>
            <p:ph type="title"/>
          </p:nvPr>
        </p:nvSpPr>
        <p:spPr>
          <a:xfrm>
            <a:off x="813712" y="0"/>
            <a:ext cx="10515600" cy="1325563"/>
          </a:xfrm>
        </p:spPr>
        <p:txBody>
          <a:bodyPr>
            <a:normAutofit/>
          </a:bodyPr>
          <a:lstStyle/>
          <a:p>
            <a:r>
              <a:rPr lang="en-GB" b="1"/>
              <a:t>Number of pupils in Essex special schools</a:t>
            </a:r>
          </a:p>
        </p:txBody>
      </p:sp>
      <p:sp>
        <p:nvSpPr>
          <p:cNvPr id="8" name="Content Placeholder 7">
            <a:extLst>
              <a:ext uri="{FF2B5EF4-FFF2-40B4-BE49-F238E27FC236}">
                <a16:creationId xmlns:a16="http://schemas.microsoft.com/office/drawing/2014/main" id="{E9563179-7B40-BC0F-8B9F-FAA6B31F1BC6}"/>
              </a:ext>
            </a:extLst>
          </p:cNvPr>
          <p:cNvSpPr>
            <a:spLocks noGrp="1"/>
          </p:cNvSpPr>
          <p:nvPr>
            <p:ph idx="1"/>
          </p:nvPr>
        </p:nvSpPr>
        <p:spPr>
          <a:xfrm>
            <a:off x="813712" y="5929755"/>
            <a:ext cx="11028269" cy="864159"/>
          </a:xfrm>
        </p:spPr>
        <p:txBody>
          <a:bodyPr anchor="ctr">
            <a:noAutofit/>
          </a:bodyPr>
          <a:lstStyle/>
          <a:p>
            <a:pPr marL="0" indent="0" algn="ctr">
              <a:buNone/>
            </a:pPr>
            <a:r>
              <a:rPr lang="en-GB" b="1">
                <a:solidFill>
                  <a:srgbClr val="0070C0"/>
                </a:solidFill>
              </a:rPr>
              <a:t>35% increase since 2017</a:t>
            </a:r>
            <a:br>
              <a:rPr lang="en-GB" b="1">
                <a:solidFill>
                  <a:srgbClr val="0070C0"/>
                </a:solidFill>
              </a:rPr>
            </a:br>
            <a:r>
              <a:rPr lang="en-GB" b="1">
                <a:solidFill>
                  <a:srgbClr val="0070C0"/>
                </a:solidFill>
              </a:rPr>
              <a:t>16% increase 5 years</a:t>
            </a:r>
            <a:endParaRPr lang="en-GB">
              <a:solidFill>
                <a:srgbClr val="0070C0"/>
              </a:solidFill>
            </a:endParaRPr>
          </a:p>
        </p:txBody>
      </p:sp>
      <p:graphicFrame>
        <p:nvGraphicFramePr>
          <p:cNvPr id="4" name="Table 3">
            <a:extLst>
              <a:ext uri="{FF2B5EF4-FFF2-40B4-BE49-F238E27FC236}">
                <a16:creationId xmlns:a16="http://schemas.microsoft.com/office/drawing/2014/main" id="{6431EA5A-26C5-4173-BBB3-48C25A09F103}"/>
              </a:ext>
            </a:extLst>
          </p:cNvPr>
          <p:cNvGraphicFramePr>
            <a:graphicFrameLocks noGrp="1"/>
          </p:cNvGraphicFramePr>
          <p:nvPr>
            <p:extLst>
              <p:ext uri="{D42A27DB-BD31-4B8C-83A1-F6EECF244321}">
                <p14:modId xmlns:p14="http://schemas.microsoft.com/office/powerpoint/2010/main" val="3673443995"/>
              </p:ext>
            </p:extLst>
          </p:nvPr>
        </p:nvGraphicFramePr>
        <p:xfrm>
          <a:off x="4075896" y="1225991"/>
          <a:ext cx="3735985" cy="4208309"/>
        </p:xfrm>
        <a:graphic>
          <a:graphicData uri="http://schemas.openxmlformats.org/drawingml/2006/table">
            <a:tbl>
              <a:tblPr/>
              <a:tblGrid>
                <a:gridCol w="2142905">
                  <a:extLst>
                    <a:ext uri="{9D8B030D-6E8A-4147-A177-3AD203B41FA5}">
                      <a16:colId xmlns:a16="http://schemas.microsoft.com/office/drawing/2014/main" val="2635804939"/>
                    </a:ext>
                  </a:extLst>
                </a:gridCol>
                <a:gridCol w="1593080">
                  <a:extLst>
                    <a:ext uri="{9D8B030D-6E8A-4147-A177-3AD203B41FA5}">
                      <a16:colId xmlns:a16="http://schemas.microsoft.com/office/drawing/2014/main" val="772502022"/>
                    </a:ext>
                  </a:extLst>
                </a:gridCol>
              </a:tblGrid>
              <a:tr h="601187">
                <a:tc>
                  <a:txBody>
                    <a:bodyPr/>
                    <a:lstStyle/>
                    <a:p>
                      <a:pPr algn="ctr" rtl="0" fontAlgn="ctr"/>
                      <a:r>
                        <a:rPr lang="en-GB" sz="3200" b="0" i="0" u="none" strike="noStrike">
                          <a:solidFill>
                            <a:srgbClr val="000000"/>
                          </a:solidFill>
                          <a:effectLst/>
                          <a:latin typeface="Arial" panose="020B0604020202020204" pitchFamily="34" charset="0"/>
                        </a:rPr>
                        <a:t>Sep-17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3200" b="0" i="0" u="none" strike="noStrike">
                          <a:solidFill>
                            <a:srgbClr val="000000"/>
                          </a:solidFill>
                          <a:effectLst/>
                          <a:latin typeface="Arial" panose="020B0604020202020204" pitchFamily="34" charset="0"/>
                        </a:rPr>
                        <a:t>2720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48190"/>
                  </a:ext>
                </a:extLst>
              </a:tr>
              <a:tr h="601187">
                <a:tc>
                  <a:txBody>
                    <a:bodyPr/>
                    <a:lstStyle/>
                    <a:p>
                      <a:pPr algn="ctr" rtl="0" fontAlgn="ctr"/>
                      <a:r>
                        <a:rPr lang="en-GB" sz="3200" b="0" i="0" u="none" strike="noStrike">
                          <a:solidFill>
                            <a:srgbClr val="000000"/>
                          </a:solidFill>
                          <a:effectLst/>
                          <a:latin typeface="Arial" panose="020B0604020202020204" pitchFamily="34" charset="0"/>
                        </a:rPr>
                        <a:t>Sep-18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r>
                        <a:rPr lang="en-GB" sz="3200" b="0" i="0" u="none" strike="noStrike">
                          <a:solidFill>
                            <a:srgbClr val="000000"/>
                          </a:solidFill>
                          <a:effectLst/>
                          <a:latin typeface="Arial" panose="020B0604020202020204" pitchFamily="34" charset="0"/>
                        </a:rPr>
                        <a:t>2951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293447"/>
                  </a:ext>
                </a:extLst>
              </a:tr>
              <a:tr h="601187">
                <a:tc>
                  <a:txBody>
                    <a:bodyPr/>
                    <a:lstStyle/>
                    <a:p>
                      <a:pPr algn="ctr" rtl="0" fontAlgn="ctr"/>
                      <a:r>
                        <a:rPr lang="en-GB" sz="3200" b="0" i="0" u="none" strike="noStrike">
                          <a:solidFill>
                            <a:srgbClr val="000000"/>
                          </a:solidFill>
                          <a:effectLst/>
                          <a:latin typeface="Arial" panose="020B0604020202020204" pitchFamily="34" charset="0"/>
                        </a:rPr>
                        <a:t>Sep-19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3200" b="0" i="0" u="none" strike="noStrike">
                          <a:solidFill>
                            <a:srgbClr val="000000"/>
                          </a:solidFill>
                          <a:effectLst/>
                          <a:latin typeface="Arial" panose="020B0604020202020204" pitchFamily="34" charset="0"/>
                        </a:rPr>
                        <a:t>3154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056102"/>
                  </a:ext>
                </a:extLst>
              </a:tr>
              <a:tr h="601187">
                <a:tc>
                  <a:txBody>
                    <a:bodyPr/>
                    <a:lstStyle/>
                    <a:p>
                      <a:pPr algn="ctr" rtl="0" fontAlgn="ctr"/>
                      <a:r>
                        <a:rPr lang="en-GB" sz="3200" b="0" i="0" u="none" strike="noStrike">
                          <a:solidFill>
                            <a:srgbClr val="000000"/>
                          </a:solidFill>
                          <a:effectLst/>
                          <a:latin typeface="Arial" panose="020B0604020202020204" pitchFamily="34" charset="0"/>
                        </a:rPr>
                        <a:t>Sep-20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3200" b="0" i="0" u="none" strike="noStrike">
                          <a:solidFill>
                            <a:srgbClr val="000000"/>
                          </a:solidFill>
                          <a:effectLst/>
                          <a:latin typeface="Arial" panose="020B0604020202020204" pitchFamily="34" charset="0"/>
                        </a:rPr>
                        <a:t>3184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232774"/>
                  </a:ext>
                </a:extLst>
              </a:tr>
              <a:tr h="601187">
                <a:tc>
                  <a:txBody>
                    <a:bodyPr/>
                    <a:lstStyle/>
                    <a:p>
                      <a:pPr algn="ctr" rtl="0" fontAlgn="ctr"/>
                      <a:r>
                        <a:rPr lang="en-GB" sz="3200" b="0" i="0" u="none" strike="noStrike">
                          <a:solidFill>
                            <a:srgbClr val="000000"/>
                          </a:solidFill>
                          <a:effectLst/>
                          <a:latin typeface="Arial" panose="020B0604020202020204" pitchFamily="34" charset="0"/>
                        </a:rPr>
                        <a:t>Sep-21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3200" b="0" i="0" u="none" strike="noStrike">
                          <a:solidFill>
                            <a:srgbClr val="000000"/>
                          </a:solidFill>
                          <a:effectLst/>
                          <a:latin typeface="Arial" panose="020B0604020202020204" pitchFamily="34" charset="0"/>
                        </a:rPr>
                        <a:t>3387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267376"/>
                  </a:ext>
                </a:extLst>
              </a:tr>
              <a:tr h="601187">
                <a:tc>
                  <a:txBody>
                    <a:bodyPr/>
                    <a:lstStyle/>
                    <a:p>
                      <a:pPr algn="ctr" rtl="0" fontAlgn="ctr"/>
                      <a:r>
                        <a:rPr lang="en-GB" sz="3200" b="0" i="0" u="none" strike="noStrike">
                          <a:solidFill>
                            <a:srgbClr val="000000"/>
                          </a:solidFill>
                          <a:effectLst/>
                          <a:latin typeface="Arial" panose="020B0604020202020204" pitchFamily="34" charset="0"/>
                        </a:rPr>
                        <a:t>Sep-22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3200" b="0" i="0" u="none" strike="noStrike">
                          <a:solidFill>
                            <a:srgbClr val="000000"/>
                          </a:solidFill>
                          <a:effectLst/>
                          <a:latin typeface="Arial" panose="020B0604020202020204" pitchFamily="34" charset="0"/>
                        </a:rPr>
                        <a:t>3532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226795"/>
                  </a:ext>
                </a:extLst>
              </a:tr>
              <a:tr h="601187">
                <a:tc>
                  <a:txBody>
                    <a:bodyPr/>
                    <a:lstStyle/>
                    <a:p>
                      <a:pPr algn="ctr" rtl="0" fontAlgn="ctr"/>
                      <a:r>
                        <a:rPr lang="en-GB" sz="3200" b="0" i="0" u="none" strike="noStrike">
                          <a:solidFill>
                            <a:srgbClr val="000000"/>
                          </a:solidFill>
                          <a:effectLst/>
                          <a:latin typeface="Arial" panose="020B0604020202020204" pitchFamily="34" charset="0"/>
                        </a:rPr>
                        <a:t>Sep-23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3200" b="0" i="0" u="none" strike="noStrike">
                          <a:solidFill>
                            <a:srgbClr val="000000"/>
                          </a:solidFill>
                          <a:effectLst/>
                          <a:latin typeface="Arial" panose="020B0604020202020204" pitchFamily="34" charset="0"/>
                        </a:rPr>
                        <a:t>3671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919143"/>
                  </a:ext>
                </a:extLst>
              </a:tr>
            </a:tbl>
          </a:graphicData>
        </a:graphic>
      </p:graphicFrame>
      <p:sp>
        <p:nvSpPr>
          <p:cNvPr id="3" name="Rectangle 2">
            <a:extLst>
              <a:ext uri="{FF2B5EF4-FFF2-40B4-BE49-F238E27FC236}">
                <a16:creationId xmlns:a16="http://schemas.microsoft.com/office/drawing/2014/main" id="{BE9825DF-AD61-3980-5AB1-C64BFD3DC8A1}"/>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550B5F8-F9B6-46C3-EBB4-6EBCD9B13546}"/>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custDataLst>
      <p:tags r:id="rId1"/>
    </p:custDataLst>
    <p:extLst>
      <p:ext uri="{BB962C8B-B14F-4D97-AF65-F5344CB8AC3E}">
        <p14:creationId xmlns:p14="http://schemas.microsoft.com/office/powerpoint/2010/main" val="3630265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9BC0-33A5-8EA5-6B5E-83D2B79E99B0}"/>
              </a:ext>
            </a:extLst>
          </p:cNvPr>
          <p:cNvSpPr>
            <a:spLocks noGrp="1"/>
          </p:cNvSpPr>
          <p:nvPr>
            <p:ph type="title"/>
          </p:nvPr>
        </p:nvSpPr>
        <p:spPr>
          <a:xfrm>
            <a:off x="838199" y="0"/>
            <a:ext cx="10515600" cy="1325563"/>
          </a:xfrm>
        </p:spPr>
        <p:txBody>
          <a:bodyPr>
            <a:normAutofit/>
          </a:bodyPr>
          <a:lstStyle/>
          <a:p>
            <a:r>
              <a:rPr lang="en-GB" b="1"/>
              <a:t>Essex pupils funded in Other LA special schools</a:t>
            </a:r>
          </a:p>
        </p:txBody>
      </p:sp>
      <p:graphicFrame>
        <p:nvGraphicFramePr>
          <p:cNvPr id="9" name="Content Placeholder 8">
            <a:extLst>
              <a:ext uri="{FF2B5EF4-FFF2-40B4-BE49-F238E27FC236}">
                <a16:creationId xmlns:a16="http://schemas.microsoft.com/office/drawing/2014/main" id="{49657081-1E95-F3A5-0595-3BD2180DB927}"/>
              </a:ext>
            </a:extLst>
          </p:cNvPr>
          <p:cNvGraphicFramePr>
            <a:graphicFrameLocks noGrp="1"/>
          </p:cNvGraphicFramePr>
          <p:nvPr>
            <p:ph idx="1"/>
            <p:extLst>
              <p:ext uri="{D42A27DB-BD31-4B8C-83A1-F6EECF244321}">
                <p14:modId xmlns:p14="http://schemas.microsoft.com/office/powerpoint/2010/main" val="3615071784"/>
              </p:ext>
            </p:extLst>
          </p:nvPr>
        </p:nvGraphicFramePr>
        <p:xfrm>
          <a:off x="4594653" y="1440733"/>
          <a:ext cx="3577684" cy="4488424"/>
        </p:xfrm>
        <a:graphic>
          <a:graphicData uri="http://schemas.openxmlformats.org/drawingml/2006/table">
            <a:tbl>
              <a:tblPr/>
              <a:tblGrid>
                <a:gridCol w="2292496">
                  <a:extLst>
                    <a:ext uri="{9D8B030D-6E8A-4147-A177-3AD203B41FA5}">
                      <a16:colId xmlns:a16="http://schemas.microsoft.com/office/drawing/2014/main" val="572036137"/>
                    </a:ext>
                  </a:extLst>
                </a:gridCol>
                <a:gridCol w="1285188">
                  <a:extLst>
                    <a:ext uri="{9D8B030D-6E8A-4147-A177-3AD203B41FA5}">
                      <a16:colId xmlns:a16="http://schemas.microsoft.com/office/drawing/2014/main" val="2378933326"/>
                    </a:ext>
                  </a:extLst>
                </a:gridCol>
              </a:tblGrid>
              <a:tr h="594931">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Sep-17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220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640475"/>
                  </a:ext>
                </a:extLst>
              </a:tr>
              <a:tr h="594931">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Sep-18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237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704416"/>
                  </a:ext>
                </a:extLst>
              </a:tr>
              <a:tr h="594931">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Sep-19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244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4070334"/>
                  </a:ext>
                </a:extLst>
              </a:tr>
              <a:tr h="594931">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Sep-20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234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367899"/>
                  </a:ext>
                </a:extLst>
              </a:tr>
              <a:tr h="594931">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Sep-21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259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780250"/>
                  </a:ext>
                </a:extLst>
              </a:tr>
              <a:tr h="594931">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Sep-22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282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800676"/>
                  </a:ext>
                </a:extLst>
              </a:tr>
              <a:tr h="594931">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Sep-23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3200" b="0" i="0" u="none" strike="noStrike" kern="1200">
                          <a:solidFill>
                            <a:srgbClr val="000000"/>
                          </a:solidFill>
                          <a:effectLst/>
                          <a:latin typeface="Arial" panose="020B0604020202020204" pitchFamily="34" charset="0"/>
                          <a:ea typeface="+mn-ea"/>
                          <a:cs typeface="+mn-cs"/>
                        </a:rPr>
                        <a:t>266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681546"/>
                  </a:ext>
                </a:extLst>
              </a:tr>
              <a:tr h="323907">
                <a:tc gridSpan="2">
                  <a:txBody>
                    <a:bodyPr/>
                    <a:lstStyle/>
                    <a:p>
                      <a:pPr algn="l" fontAlgn="b"/>
                      <a:r>
                        <a:rPr lang="en-GB" sz="1000" b="0" i="0" u="none" strike="noStrike">
                          <a:solidFill>
                            <a:srgbClr val="000000"/>
                          </a:solidFill>
                          <a:effectLst/>
                          <a:latin typeface="Calibri" panose="020F0502020204030204" pitchFamily="34" charset="0"/>
                        </a:rPr>
                        <a:t>Sep23 may not yet include all pupils so is likely to increase</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1199254565"/>
                  </a:ext>
                </a:extLst>
              </a:tr>
            </a:tbl>
          </a:graphicData>
        </a:graphic>
      </p:graphicFrame>
      <p:sp>
        <p:nvSpPr>
          <p:cNvPr id="3" name="Rectangle 2">
            <a:extLst>
              <a:ext uri="{FF2B5EF4-FFF2-40B4-BE49-F238E27FC236}">
                <a16:creationId xmlns:a16="http://schemas.microsoft.com/office/drawing/2014/main" id="{E1553D77-7411-E5F8-A93A-9D53D05BE6DB}"/>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1AE0FD2-7095-83D3-66C3-1AFAFA95E091}"/>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custDataLst>
      <p:tags r:id="rId1"/>
    </p:custDataLst>
    <p:extLst>
      <p:ext uri="{BB962C8B-B14F-4D97-AF65-F5344CB8AC3E}">
        <p14:creationId xmlns:p14="http://schemas.microsoft.com/office/powerpoint/2010/main" val="3780830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622F-24A5-FDC6-B97F-B6449B164853}"/>
              </a:ext>
            </a:extLst>
          </p:cNvPr>
          <p:cNvSpPr>
            <a:spLocks noGrp="1"/>
          </p:cNvSpPr>
          <p:nvPr>
            <p:ph type="title"/>
          </p:nvPr>
        </p:nvSpPr>
        <p:spPr>
          <a:xfrm>
            <a:off x="557405" y="121463"/>
            <a:ext cx="10515600" cy="1325563"/>
          </a:xfrm>
        </p:spPr>
        <p:txBody>
          <a:bodyPr>
            <a:normAutofit/>
          </a:bodyPr>
          <a:lstStyle/>
          <a:p>
            <a:r>
              <a:rPr lang="en-GB" b="1">
                <a:solidFill>
                  <a:srgbClr val="000000"/>
                </a:solidFill>
                <a:latin typeface="Calibri" panose="020F0502020204030204" pitchFamily="34" charset="0"/>
              </a:rPr>
              <a:t>No. of pupils placed in Independent Special Schools (38 week day)</a:t>
            </a:r>
          </a:p>
        </p:txBody>
      </p:sp>
      <p:sp>
        <p:nvSpPr>
          <p:cNvPr id="6" name="TextBox 5">
            <a:extLst>
              <a:ext uri="{FF2B5EF4-FFF2-40B4-BE49-F238E27FC236}">
                <a16:creationId xmlns:a16="http://schemas.microsoft.com/office/drawing/2014/main" id="{AFE3F925-311E-96F2-60E8-E1C3D64EC2E9}"/>
              </a:ext>
            </a:extLst>
          </p:cNvPr>
          <p:cNvSpPr txBox="1"/>
          <p:nvPr/>
        </p:nvSpPr>
        <p:spPr>
          <a:xfrm>
            <a:off x="8313544" y="2100169"/>
            <a:ext cx="3460751" cy="415498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Between Sept-19 and Sept-23, the </a:t>
            </a:r>
            <a:r>
              <a:rPr kumimoji="0" lang="en-GB" sz="2400" b="0" i="0" u="none" strike="noStrike" kern="1200" cap="none" spc="0" normalizeH="0" baseline="0" noProof="0">
                <a:ln>
                  <a:noFill/>
                </a:ln>
                <a:solidFill>
                  <a:srgbClr val="0070C0"/>
                </a:solidFill>
                <a:effectLst/>
                <a:uLnTx/>
                <a:uFillTx/>
                <a:latin typeface="Calibri" panose="020F0502020204030204"/>
                <a:ea typeface="+mn-ea"/>
                <a:cs typeface="+mn-cs"/>
              </a:rPr>
              <a:t>number of known placements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has grown by 178. </a:t>
            </a:r>
            <a:b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2400" b="1" i="0" u="none" strike="noStrike" kern="1200" cap="none" spc="0" normalizeH="0" baseline="0" noProof="0">
                <a:ln>
                  <a:noFill/>
                </a:ln>
                <a:solidFill>
                  <a:srgbClr val="0070C0"/>
                </a:solidFill>
                <a:effectLst/>
                <a:uLnTx/>
                <a:uFillTx/>
                <a:latin typeface="Calibri" panose="020F0502020204030204"/>
                <a:ea typeface="+mn-ea"/>
                <a:cs typeface="+mn-cs"/>
              </a:rPr>
              <a:t>This is a 102%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Between Sept-19 and Sept-23, the </a:t>
            </a:r>
            <a:r>
              <a:rPr kumimoji="0" lang="en-GB" sz="2400" b="0" i="0" u="none" strike="noStrike" kern="1200" cap="none" spc="0" normalizeH="0" baseline="0" noProof="0">
                <a:ln>
                  <a:noFill/>
                </a:ln>
                <a:solidFill>
                  <a:srgbClr val="0070C0"/>
                </a:solidFill>
                <a:effectLst/>
                <a:uLnTx/>
                <a:uFillTx/>
                <a:latin typeface="Calibri" panose="020F0502020204030204"/>
                <a:ea typeface="+mn-ea"/>
                <a:cs typeface="+mn-cs"/>
              </a:rPr>
              <a:t>average cost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of a placement has increased by £11,909. </a:t>
            </a:r>
            <a:b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2400" b="1" i="0" u="none" strike="noStrike" kern="1200" cap="none" spc="0" normalizeH="0" baseline="0" noProof="0">
                <a:ln>
                  <a:noFill/>
                </a:ln>
                <a:solidFill>
                  <a:srgbClr val="0070C0"/>
                </a:solidFill>
                <a:effectLst/>
                <a:uLnTx/>
                <a:uFillTx/>
                <a:latin typeface="Calibri" panose="020F0502020204030204"/>
                <a:ea typeface="+mn-ea"/>
                <a:cs typeface="+mn-cs"/>
              </a:rPr>
              <a:t>This is a 24% increase. </a:t>
            </a:r>
            <a:endPar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56CE69B2-658B-5F37-31A2-50DB73CADC45}"/>
              </a:ext>
            </a:extLst>
          </p:cNvPr>
          <p:cNvPicPr>
            <a:picLocks noGrp="1" noChangeAspect="1"/>
          </p:cNvPicPr>
          <p:nvPr>
            <p:ph idx="1"/>
          </p:nvPr>
        </p:nvPicPr>
        <p:blipFill>
          <a:blip r:embed="rId4"/>
          <a:stretch>
            <a:fillRect/>
          </a:stretch>
        </p:blipFill>
        <p:spPr>
          <a:xfrm>
            <a:off x="510622" y="2563575"/>
            <a:ext cx="7644724" cy="3526628"/>
          </a:xfrm>
          <a:prstGeom prst="rect">
            <a:avLst/>
          </a:prstGeom>
        </p:spPr>
      </p:pic>
      <p:sp>
        <p:nvSpPr>
          <p:cNvPr id="3" name="Rectangle 2">
            <a:extLst>
              <a:ext uri="{FF2B5EF4-FFF2-40B4-BE49-F238E27FC236}">
                <a16:creationId xmlns:a16="http://schemas.microsoft.com/office/drawing/2014/main" id="{77380008-3D9B-EC28-5768-36AF649DDA3E}"/>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5955369-7EB7-C2D5-8E1C-0BC477FAD794}"/>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custDataLst>
      <p:tags r:id="rId1"/>
    </p:custDataLst>
    <p:extLst>
      <p:ext uri="{BB962C8B-B14F-4D97-AF65-F5344CB8AC3E}">
        <p14:creationId xmlns:p14="http://schemas.microsoft.com/office/powerpoint/2010/main" val="420460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CDB7-AE26-B36E-4884-1DD504C27FC0}"/>
              </a:ext>
            </a:extLst>
          </p:cNvPr>
          <p:cNvSpPr>
            <a:spLocks noGrp="1"/>
          </p:cNvSpPr>
          <p:nvPr>
            <p:ph type="title"/>
          </p:nvPr>
        </p:nvSpPr>
        <p:spPr>
          <a:xfrm>
            <a:off x="0" y="1"/>
            <a:ext cx="12263120" cy="1026160"/>
          </a:xfrm>
        </p:spPr>
        <p:txBody>
          <a:bodyPr>
            <a:normAutofit/>
          </a:bodyPr>
          <a:lstStyle/>
          <a:p>
            <a:pPr algn="ctr"/>
            <a:r>
              <a:rPr lang="en-GB" sz="4000" b="1"/>
              <a:t>Requests for EHCNA over time – academic years</a:t>
            </a:r>
          </a:p>
        </p:txBody>
      </p:sp>
      <p:graphicFrame>
        <p:nvGraphicFramePr>
          <p:cNvPr id="12" name="Chart 11">
            <a:extLst>
              <a:ext uri="{FF2B5EF4-FFF2-40B4-BE49-F238E27FC236}">
                <a16:creationId xmlns:a16="http://schemas.microsoft.com/office/drawing/2014/main" id="{EEBE9614-BF84-4463-BC33-FA6CBD110488}"/>
              </a:ext>
            </a:extLst>
          </p:cNvPr>
          <p:cNvGraphicFramePr/>
          <p:nvPr/>
        </p:nvGraphicFramePr>
        <p:xfrm>
          <a:off x="660400" y="1133642"/>
          <a:ext cx="10708640" cy="538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035EB90A-DF8A-37B0-5789-4E4C5AD9230F}"/>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3DC97D4-0498-5ECC-D0A4-12282CE28F63}"/>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custDataLst>
      <p:tags r:id="rId1"/>
    </p:custDataLst>
    <p:extLst>
      <p:ext uri="{BB962C8B-B14F-4D97-AF65-F5344CB8AC3E}">
        <p14:creationId xmlns:p14="http://schemas.microsoft.com/office/powerpoint/2010/main" val="124368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32901B-D295-0149-AF23-52B68764C600}"/>
              </a:ext>
            </a:extLst>
          </p:cNvPr>
          <p:cNvSpPr/>
          <p:nvPr/>
        </p:nvSpPr>
        <p:spPr>
          <a:xfrm>
            <a:off x="0" y="0"/>
            <a:ext cx="352425" cy="685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E5B5496F-DB84-8608-05E2-0C71BCD55C7A}"/>
              </a:ext>
            </a:extLst>
          </p:cNvPr>
          <p:cNvGraphicFramePr>
            <a:graphicFrameLocks noGrp="1"/>
          </p:cNvGraphicFramePr>
          <p:nvPr/>
        </p:nvGraphicFramePr>
        <p:xfrm>
          <a:off x="859555" y="1554480"/>
          <a:ext cx="10398204" cy="3749040"/>
        </p:xfrm>
        <a:graphic>
          <a:graphicData uri="http://schemas.openxmlformats.org/drawingml/2006/table">
            <a:tbl>
              <a:tblPr firstRow="1" bandRow="1">
                <a:tableStyleId>{5C22544A-7EE6-4342-B048-85BDC9FD1C3A}</a:tableStyleId>
              </a:tblPr>
              <a:tblGrid>
                <a:gridCol w="3632132">
                  <a:extLst>
                    <a:ext uri="{9D8B030D-6E8A-4147-A177-3AD203B41FA5}">
                      <a16:colId xmlns:a16="http://schemas.microsoft.com/office/drawing/2014/main" val="2259824672"/>
                    </a:ext>
                  </a:extLst>
                </a:gridCol>
                <a:gridCol w="2345212">
                  <a:extLst>
                    <a:ext uri="{9D8B030D-6E8A-4147-A177-3AD203B41FA5}">
                      <a16:colId xmlns:a16="http://schemas.microsoft.com/office/drawing/2014/main" val="4033964569"/>
                    </a:ext>
                  </a:extLst>
                </a:gridCol>
                <a:gridCol w="2210430">
                  <a:extLst>
                    <a:ext uri="{9D8B030D-6E8A-4147-A177-3AD203B41FA5}">
                      <a16:colId xmlns:a16="http://schemas.microsoft.com/office/drawing/2014/main" val="13559608"/>
                    </a:ext>
                  </a:extLst>
                </a:gridCol>
                <a:gridCol w="2210430">
                  <a:extLst>
                    <a:ext uri="{9D8B030D-6E8A-4147-A177-3AD203B41FA5}">
                      <a16:colId xmlns:a16="http://schemas.microsoft.com/office/drawing/2014/main" val="699993029"/>
                    </a:ext>
                  </a:extLst>
                </a:gridCol>
              </a:tblGrid>
              <a:tr h="370840">
                <a:tc>
                  <a:txBody>
                    <a:bodyPr/>
                    <a:lstStyle/>
                    <a:p>
                      <a:endParaRPr lang="en-GB" sz="2800">
                        <a:latin typeface="Lexend" pitchFamily="2" charset="0"/>
                      </a:endParaRPr>
                    </a:p>
                  </a:txBody>
                  <a:tcPr/>
                </a:tc>
                <a:tc>
                  <a:txBody>
                    <a:bodyPr/>
                    <a:lstStyle/>
                    <a:p>
                      <a:pPr algn="ctr"/>
                      <a:r>
                        <a:rPr lang="en-GB" sz="2800">
                          <a:latin typeface="Lexend" pitchFamily="2" charset="0"/>
                        </a:rPr>
                        <a:t>National 2023 outcomes</a:t>
                      </a:r>
                    </a:p>
                  </a:txBody>
                  <a:tcPr/>
                </a:tc>
                <a:tc>
                  <a:txBody>
                    <a:bodyPr/>
                    <a:lstStyle/>
                    <a:p>
                      <a:pPr algn="ctr"/>
                      <a:r>
                        <a:rPr lang="en-GB" sz="2800">
                          <a:latin typeface="Lexend" pitchFamily="2" charset="0"/>
                        </a:rPr>
                        <a:t>Essex 2023 outcomes</a:t>
                      </a:r>
                    </a:p>
                  </a:txBody>
                  <a:tcPr/>
                </a:tc>
                <a:tc>
                  <a:txBody>
                    <a:bodyPr/>
                    <a:lstStyle/>
                    <a:p>
                      <a:pPr algn="ctr"/>
                      <a:r>
                        <a:rPr lang="en-GB" sz="2800">
                          <a:latin typeface="Lexend" pitchFamily="2" charset="0"/>
                        </a:rPr>
                        <a:t>Difference</a:t>
                      </a:r>
                    </a:p>
                  </a:txBody>
                  <a:tcPr/>
                </a:tc>
                <a:extLst>
                  <a:ext uri="{0D108BD9-81ED-4DB2-BD59-A6C34878D82A}">
                    <a16:rowId xmlns:a16="http://schemas.microsoft.com/office/drawing/2014/main" val="3024545438"/>
                  </a:ext>
                </a:extLst>
              </a:tr>
              <a:tr h="370840">
                <a:tc>
                  <a:txBody>
                    <a:bodyPr/>
                    <a:lstStyle/>
                    <a:p>
                      <a:r>
                        <a:rPr lang="en-GB" sz="2400">
                          <a:latin typeface="Lexend" pitchFamily="2" charset="0"/>
                        </a:rPr>
                        <a:t>Good Level of Development</a:t>
                      </a:r>
                    </a:p>
                  </a:txBody>
                  <a:tcPr/>
                </a:tc>
                <a:tc>
                  <a:txBody>
                    <a:bodyPr/>
                    <a:lstStyle/>
                    <a:p>
                      <a:pPr algn="ctr"/>
                      <a:r>
                        <a:rPr lang="en-GB" sz="2800">
                          <a:latin typeface="Lexend" pitchFamily="2" charset="0"/>
                        </a:rPr>
                        <a:t>67.2%</a:t>
                      </a:r>
                    </a:p>
                  </a:txBody>
                  <a:tcPr/>
                </a:tc>
                <a:tc>
                  <a:txBody>
                    <a:bodyPr/>
                    <a:lstStyle/>
                    <a:p>
                      <a:pPr algn="ctr"/>
                      <a:r>
                        <a:rPr lang="en-GB" sz="2800">
                          <a:solidFill>
                            <a:schemeClr val="tx1"/>
                          </a:solidFill>
                          <a:latin typeface="Lexend" pitchFamily="2" charset="0"/>
                        </a:rPr>
                        <a:t>69%</a:t>
                      </a:r>
                    </a:p>
                  </a:txBody>
                  <a:tcPr/>
                </a:tc>
                <a:tc>
                  <a:txBody>
                    <a:bodyPr/>
                    <a:lstStyle/>
                    <a:p>
                      <a:pPr algn="ctr"/>
                      <a:r>
                        <a:rPr lang="en-GB" sz="2800">
                          <a:solidFill>
                            <a:srgbClr val="00B050"/>
                          </a:solidFill>
                          <a:latin typeface="Lexend" pitchFamily="2" charset="0"/>
                        </a:rPr>
                        <a:t>+1.8%</a:t>
                      </a:r>
                    </a:p>
                  </a:txBody>
                  <a:tcPr/>
                </a:tc>
                <a:extLst>
                  <a:ext uri="{0D108BD9-81ED-4DB2-BD59-A6C34878D82A}">
                    <a16:rowId xmlns:a16="http://schemas.microsoft.com/office/drawing/2014/main" val="1907165754"/>
                  </a:ext>
                </a:extLst>
              </a:tr>
              <a:tr h="370840">
                <a:tc>
                  <a:txBody>
                    <a:bodyPr/>
                    <a:lstStyle/>
                    <a:p>
                      <a:r>
                        <a:rPr lang="en-GB" sz="2400">
                          <a:latin typeface="Lexend" pitchFamily="2" charset="0"/>
                        </a:rPr>
                        <a:t>Y1 Phonics</a:t>
                      </a:r>
                    </a:p>
                  </a:txBody>
                  <a:tcPr/>
                </a:tc>
                <a:tc>
                  <a:txBody>
                    <a:bodyPr/>
                    <a:lstStyle/>
                    <a:p>
                      <a:pPr algn="ctr"/>
                      <a:r>
                        <a:rPr lang="en-GB" sz="2800">
                          <a:latin typeface="Lexend" pitchFamily="2" charset="0"/>
                        </a:rPr>
                        <a:t>78.9%</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a:solidFill>
                            <a:schemeClr val="tx1"/>
                          </a:solidFill>
                          <a:latin typeface="Lexend" pitchFamily="2" charset="0"/>
                        </a:rPr>
                        <a:t>79.2%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a:solidFill>
                            <a:srgbClr val="00B050"/>
                          </a:solidFill>
                          <a:latin typeface="Lexend" pitchFamily="2" charset="0"/>
                        </a:rPr>
                        <a:t>+0.3%</a:t>
                      </a:r>
                    </a:p>
                  </a:txBody>
                  <a:tcPr/>
                </a:tc>
                <a:extLst>
                  <a:ext uri="{0D108BD9-81ED-4DB2-BD59-A6C34878D82A}">
                    <a16:rowId xmlns:a16="http://schemas.microsoft.com/office/drawing/2014/main" val="779243368"/>
                  </a:ext>
                </a:extLst>
              </a:tr>
              <a:tr h="370840">
                <a:tc>
                  <a:txBody>
                    <a:bodyPr/>
                    <a:lstStyle/>
                    <a:p>
                      <a:r>
                        <a:rPr lang="en-GB" sz="2400">
                          <a:latin typeface="Lexend" pitchFamily="2" charset="0"/>
                        </a:rPr>
                        <a:t>KS1 RWM</a:t>
                      </a:r>
                    </a:p>
                  </a:txBody>
                  <a:tcPr/>
                </a:tc>
                <a:tc>
                  <a:txBody>
                    <a:bodyPr/>
                    <a:lstStyle/>
                    <a:p>
                      <a:pPr algn="ctr"/>
                      <a:r>
                        <a:rPr lang="en-GB" sz="2800">
                          <a:latin typeface="Lexend" pitchFamily="2" charset="0"/>
                        </a:rPr>
                        <a:t>56%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a:solidFill>
                            <a:schemeClr val="tx1"/>
                          </a:solidFill>
                          <a:latin typeface="Lexend" pitchFamily="2" charset="0"/>
                        </a:rPr>
                        <a:t>57.9%</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a:solidFill>
                            <a:srgbClr val="00B050"/>
                          </a:solidFill>
                          <a:latin typeface="Lexend" pitchFamily="2" charset="0"/>
                        </a:rPr>
                        <a:t>+1.9%</a:t>
                      </a:r>
                    </a:p>
                  </a:txBody>
                  <a:tcPr/>
                </a:tc>
                <a:extLst>
                  <a:ext uri="{0D108BD9-81ED-4DB2-BD59-A6C34878D82A}">
                    <a16:rowId xmlns:a16="http://schemas.microsoft.com/office/drawing/2014/main" val="533400276"/>
                  </a:ext>
                </a:extLst>
              </a:tr>
              <a:tr h="370840">
                <a:tc>
                  <a:txBody>
                    <a:bodyPr/>
                    <a:lstStyle/>
                    <a:p>
                      <a:r>
                        <a:rPr lang="en-GB" sz="2400">
                          <a:latin typeface="Lexend" pitchFamily="2" charset="0"/>
                        </a:rPr>
                        <a:t>KS2 RWM</a:t>
                      </a:r>
                    </a:p>
                  </a:txBody>
                  <a:tcPr/>
                </a:tc>
                <a:tc>
                  <a:txBody>
                    <a:bodyPr/>
                    <a:lstStyle/>
                    <a:p>
                      <a:pPr algn="ctr"/>
                      <a:r>
                        <a:rPr lang="en-GB" sz="2800">
                          <a:latin typeface="Lexend" pitchFamily="2" charset="0"/>
                        </a:rPr>
                        <a:t>59.4%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a:solidFill>
                            <a:schemeClr val="tx1"/>
                          </a:solidFill>
                          <a:latin typeface="Lexend" pitchFamily="2" charset="0"/>
                        </a:rPr>
                        <a:t>60.7%</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a:solidFill>
                            <a:srgbClr val="00B050"/>
                          </a:solidFill>
                          <a:latin typeface="Lexend" pitchFamily="2" charset="0"/>
                        </a:rPr>
                        <a:t>+1.3%</a:t>
                      </a:r>
                    </a:p>
                  </a:txBody>
                  <a:tcPr/>
                </a:tc>
                <a:extLst>
                  <a:ext uri="{0D108BD9-81ED-4DB2-BD59-A6C34878D82A}">
                    <a16:rowId xmlns:a16="http://schemas.microsoft.com/office/drawing/2014/main" val="1397369129"/>
                  </a:ext>
                </a:extLst>
              </a:tr>
            </a:tbl>
          </a:graphicData>
        </a:graphic>
      </p:graphicFrame>
      <p:sp>
        <p:nvSpPr>
          <p:cNvPr id="5" name="Title 1">
            <a:extLst>
              <a:ext uri="{FF2B5EF4-FFF2-40B4-BE49-F238E27FC236}">
                <a16:creationId xmlns:a16="http://schemas.microsoft.com/office/drawing/2014/main" id="{6911F5ED-B1EF-9892-2C00-E371611CAB31}"/>
              </a:ext>
            </a:extLst>
          </p:cNvPr>
          <p:cNvSpPr txBox="1">
            <a:spLocks/>
          </p:cNvSpPr>
          <p:nvPr/>
        </p:nvSpPr>
        <p:spPr>
          <a:xfrm>
            <a:off x="2180590" y="356905"/>
            <a:ext cx="8034336" cy="557506"/>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2800" b="1">
                <a:solidFill>
                  <a:srgbClr val="7030A0"/>
                </a:solidFill>
                <a:latin typeface="Lexend" pitchFamily="2" charset="0"/>
              </a:rPr>
              <a:t>DATA OVERVIEW – Essex v National 2023</a:t>
            </a:r>
          </a:p>
        </p:txBody>
      </p:sp>
      <p:pic>
        <p:nvPicPr>
          <p:cNvPr id="6" name="Picture 5" descr="A red and white logo&#10;&#10;Description automatically generated with medium confidence">
            <a:extLst>
              <a:ext uri="{FF2B5EF4-FFF2-40B4-BE49-F238E27FC236}">
                <a16:creationId xmlns:a16="http://schemas.microsoft.com/office/drawing/2014/main" id="{D29B7B94-D561-C6E2-4E91-CC34454E64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57759" y="6192456"/>
            <a:ext cx="743579" cy="458968"/>
          </a:xfrm>
          <a:prstGeom prst="rect">
            <a:avLst/>
          </a:prstGeom>
        </p:spPr>
      </p:pic>
      <p:sp>
        <p:nvSpPr>
          <p:cNvPr id="2" name="TextBox 1">
            <a:extLst>
              <a:ext uri="{FF2B5EF4-FFF2-40B4-BE49-F238E27FC236}">
                <a16:creationId xmlns:a16="http://schemas.microsoft.com/office/drawing/2014/main" id="{F4465C27-86B4-1210-B18A-2D4E94A93270}"/>
              </a:ext>
            </a:extLst>
          </p:cNvPr>
          <p:cNvSpPr txBox="1"/>
          <p:nvPr/>
        </p:nvSpPr>
        <p:spPr>
          <a:xfrm>
            <a:off x="911424" y="5551780"/>
            <a:ext cx="921027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*This is subject to change until all data has been certified as final by DfE.</a:t>
            </a:r>
          </a:p>
        </p:txBody>
      </p:sp>
    </p:spTree>
    <p:extLst>
      <p:ext uri="{BB962C8B-B14F-4D97-AF65-F5344CB8AC3E}">
        <p14:creationId xmlns:p14="http://schemas.microsoft.com/office/powerpoint/2010/main" val="1237415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CDB7-AE26-B36E-4884-1DD504C27FC0}"/>
              </a:ext>
            </a:extLst>
          </p:cNvPr>
          <p:cNvSpPr>
            <a:spLocks noGrp="1"/>
          </p:cNvSpPr>
          <p:nvPr>
            <p:ph type="title"/>
          </p:nvPr>
        </p:nvSpPr>
        <p:spPr>
          <a:xfrm>
            <a:off x="0" y="1"/>
            <a:ext cx="12263120" cy="1026160"/>
          </a:xfrm>
        </p:spPr>
        <p:txBody>
          <a:bodyPr>
            <a:normAutofit/>
          </a:bodyPr>
          <a:lstStyle/>
          <a:p>
            <a:pPr algn="ctr"/>
            <a:r>
              <a:rPr lang="en-GB" sz="4000" b="1"/>
              <a:t>Requests for EHCNA 22/23 - countywide</a:t>
            </a:r>
          </a:p>
        </p:txBody>
      </p:sp>
      <p:graphicFrame>
        <p:nvGraphicFramePr>
          <p:cNvPr id="12" name="Chart 11">
            <a:extLst>
              <a:ext uri="{FF2B5EF4-FFF2-40B4-BE49-F238E27FC236}">
                <a16:creationId xmlns:a16="http://schemas.microsoft.com/office/drawing/2014/main" id="{EEBE9614-BF84-4463-BC33-FA6CBD110488}"/>
              </a:ext>
            </a:extLst>
          </p:cNvPr>
          <p:cNvGraphicFramePr/>
          <p:nvPr/>
        </p:nvGraphicFramePr>
        <p:xfrm>
          <a:off x="660400" y="1133642"/>
          <a:ext cx="10708640" cy="538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E1E3B7E-1CA6-5244-AB68-01DEFF911E8A}"/>
              </a:ext>
            </a:extLst>
          </p:cNvPr>
          <p:cNvSpPr txBox="1"/>
          <p:nvPr/>
        </p:nvSpPr>
        <p:spPr>
          <a:xfrm>
            <a:off x="6750893" y="6333776"/>
            <a:ext cx="40133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TOTAL countywide academic year = 3611 </a:t>
            </a:r>
          </a:p>
        </p:txBody>
      </p:sp>
      <p:sp>
        <p:nvSpPr>
          <p:cNvPr id="3" name="Rectangle 2">
            <a:extLst>
              <a:ext uri="{FF2B5EF4-FFF2-40B4-BE49-F238E27FC236}">
                <a16:creationId xmlns:a16="http://schemas.microsoft.com/office/drawing/2014/main" id="{5DE2E2A5-B28F-8352-D83C-B1DA0D4839BA}"/>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B71F51F-9A03-1722-7CCE-FCB1D7FDCB33}"/>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custDataLst>
      <p:tags r:id="rId1"/>
    </p:custDataLst>
    <p:extLst>
      <p:ext uri="{BB962C8B-B14F-4D97-AF65-F5344CB8AC3E}">
        <p14:creationId xmlns:p14="http://schemas.microsoft.com/office/powerpoint/2010/main" val="3158673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7087-9AD5-4243-AD16-3B7F0E720B5F}"/>
              </a:ext>
            </a:extLst>
          </p:cNvPr>
          <p:cNvSpPr>
            <a:spLocks noGrp="1"/>
          </p:cNvSpPr>
          <p:nvPr>
            <p:ph type="title"/>
          </p:nvPr>
        </p:nvSpPr>
        <p:spPr>
          <a:xfrm>
            <a:off x="470558" y="163245"/>
            <a:ext cx="11250881" cy="1325563"/>
          </a:xfrm>
        </p:spPr>
        <p:txBody>
          <a:bodyPr/>
          <a:lstStyle/>
          <a:p>
            <a:pPr algn="ctr"/>
            <a:r>
              <a:rPr lang="en-GB" b="1">
                <a:solidFill>
                  <a:srgbClr val="0070C0"/>
                </a:solidFill>
                <a:latin typeface="+mn-lt"/>
              </a:rPr>
              <a:t>Response to date</a:t>
            </a:r>
          </a:p>
        </p:txBody>
      </p:sp>
      <p:sp>
        <p:nvSpPr>
          <p:cNvPr id="3" name="Content Placeholder 2">
            <a:extLst>
              <a:ext uri="{FF2B5EF4-FFF2-40B4-BE49-F238E27FC236}">
                <a16:creationId xmlns:a16="http://schemas.microsoft.com/office/drawing/2014/main" id="{81A8847A-71D1-8F13-EACE-23E4EF1490AF}"/>
              </a:ext>
            </a:extLst>
          </p:cNvPr>
          <p:cNvSpPr>
            <a:spLocks noGrp="1"/>
          </p:cNvSpPr>
          <p:nvPr>
            <p:ph idx="1"/>
          </p:nvPr>
        </p:nvSpPr>
        <p:spPr>
          <a:xfrm>
            <a:off x="838198" y="1666937"/>
            <a:ext cx="10515600" cy="4674485"/>
          </a:xfrm>
        </p:spPr>
        <p:txBody>
          <a:bodyPr anchor="ctr">
            <a:normAutofit/>
          </a:bodyPr>
          <a:lstStyle/>
          <a:p>
            <a:pPr>
              <a:lnSpc>
                <a:spcPct val="100000"/>
              </a:lnSpc>
            </a:pPr>
            <a:r>
              <a:rPr lang="en-GB" sz="2400">
                <a:solidFill>
                  <a:schemeClr val="tx1"/>
                </a:solidFill>
              </a:rPr>
              <a:t>New and additional special schools</a:t>
            </a:r>
          </a:p>
          <a:p>
            <a:pPr lvl="1">
              <a:lnSpc>
                <a:spcPct val="100000"/>
              </a:lnSpc>
            </a:pPr>
            <a:r>
              <a:rPr lang="en-GB">
                <a:effectLst/>
                <a:ea typeface="Calibri" panose="020F0502020204030204" pitchFamily="34" charset="0"/>
                <a:cs typeface="Times New Roman" panose="02020603050405020304" pitchFamily="18" charset="0"/>
              </a:rPr>
              <a:t>£115m capital investment in SEND, including the approval of four new free school special schools</a:t>
            </a:r>
            <a:endParaRPr lang="en-GB">
              <a:solidFill>
                <a:schemeClr val="tx1"/>
              </a:solidFill>
            </a:endParaRPr>
          </a:p>
          <a:p>
            <a:pPr>
              <a:lnSpc>
                <a:spcPct val="100000"/>
              </a:lnSpc>
            </a:pPr>
            <a:r>
              <a:rPr lang="en-GB" sz="2400"/>
              <a:t>Increased / over-capacity in Essex special schools</a:t>
            </a:r>
          </a:p>
          <a:p>
            <a:pPr>
              <a:lnSpc>
                <a:spcPct val="100000"/>
              </a:lnSpc>
            </a:pPr>
            <a:r>
              <a:rPr lang="en-GB" sz="2400"/>
              <a:t>Additional PRU capacity</a:t>
            </a:r>
          </a:p>
          <a:p>
            <a:pPr>
              <a:lnSpc>
                <a:spcPct val="100000"/>
              </a:lnSpc>
            </a:pPr>
            <a:r>
              <a:rPr lang="en-GB" sz="2400"/>
              <a:t>Development of GROW provision and new Enhanced Provision</a:t>
            </a:r>
          </a:p>
          <a:p>
            <a:pPr>
              <a:lnSpc>
                <a:spcPct val="100000"/>
              </a:lnSpc>
            </a:pPr>
            <a:r>
              <a:rPr lang="en-GB" sz="2400"/>
              <a:t>£1m+ investment in early intervention for 22/23, additional for 23/24</a:t>
            </a:r>
          </a:p>
          <a:p>
            <a:pPr>
              <a:lnSpc>
                <a:spcPct val="100000"/>
              </a:lnSpc>
            </a:pPr>
            <a:r>
              <a:rPr lang="en-GB" sz="2400"/>
              <a:t>Collaborative working with individual schools to develop new onsite provision – primarily in primary</a:t>
            </a:r>
          </a:p>
        </p:txBody>
      </p:sp>
      <p:sp>
        <p:nvSpPr>
          <p:cNvPr id="4" name="Rectangle 3">
            <a:extLst>
              <a:ext uri="{FF2B5EF4-FFF2-40B4-BE49-F238E27FC236}">
                <a16:creationId xmlns:a16="http://schemas.microsoft.com/office/drawing/2014/main" id="{38D677F9-7712-7D5A-9858-D7E6BDE3C550}"/>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41BCAA5-6644-7D8F-72E8-453C7BA70A42}"/>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extLst>
      <p:ext uri="{BB962C8B-B14F-4D97-AF65-F5344CB8AC3E}">
        <p14:creationId xmlns:p14="http://schemas.microsoft.com/office/powerpoint/2010/main" val="1042627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7087-9AD5-4243-AD16-3B7F0E720B5F}"/>
              </a:ext>
            </a:extLst>
          </p:cNvPr>
          <p:cNvSpPr>
            <a:spLocks noGrp="1"/>
          </p:cNvSpPr>
          <p:nvPr>
            <p:ph type="title"/>
          </p:nvPr>
        </p:nvSpPr>
        <p:spPr>
          <a:xfrm>
            <a:off x="470559" y="25487"/>
            <a:ext cx="11250881" cy="1325563"/>
          </a:xfrm>
        </p:spPr>
        <p:txBody>
          <a:bodyPr/>
          <a:lstStyle/>
          <a:p>
            <a:pPr algn="ctr"/>
            <a:r>
              <a:rPr lang="en-GB" b="1">
                <a:solidFill>
                  <a:srgbClr val="0070C0"/>
                </a:solidFill>
                <a:latin typeface="+mn-lt"/>
              </a:rPr>
              <a:t>Future Plans</a:t>
            </a:r>
          </a:p>
        </p:txBody>
      </p:sp>
      <p:pic>
        <p:nvPicPr>
          <p:cNvPr id="5" name="Picture 4">
            <a:extLst>
              <a:ext uri="{FF2B5EF4-FFF2-40B4-BE49-F238E27FC236}">
                <a16:creationId xmlns:a16="http://schemas.microsoft.com/office/drawing/2014/main" id="{1E2D44CA-FBFC-F39D-9954-CB6065AA494C}"/>
              </a:ext>
            </a:extLst>
          </p:cNvPr>
          <p:cNvPicPr>
            <a:picLocks noChangeAspect="1"/>
          </p:cNvPicPr>
          <p:nvPr/>
        </p:nvPicPr>
        <p:blipFill rotWithShape="1">
          <a:blip r:embed="rId3"/>
          <a:srcRect l="3473"/>
          <a:stretch/>
        </p:blipFill>
        <p:spPr>
          <a:xfrm>
            <a:off x="1075038" y="1264887"/>
            <a:ext cx="10229110" cy="5293329"/>
          </a:xfrm>
          <a:prstGeom prst="rect">
            <a:avLst/>
          </a:prstGeom>
        </p:spPr>
      </p:pic>
      <p:sp>
        <p:nvSpPr>
          <p:cNvPr id="3" name="Rectangle 2">
            <a:extLst>
              <a:ext uri="{FF2B5EF4-FFF2-40B4-BE49-F238E27FC236}">
                <a16:creationId xmlns:a16="http://schemas.microsoft.com/office/drawing/2014/main" id="{5A0C2853-2C22-3D4B-2A02-FEA9EC66D82E}"/>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FD7A35F-9D84-313C-DC90-BCCC2A50A849}"/>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extLst>
      <p:ext uri="{BB962C8B-B14F-4D97-AF65-F5344CB8AC3E}">
        <p14:creationId xmlns:p14="http://schemas.microsoft.com/office/powerpoint/2010/main" val="624647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19">
            <a:extLst>
              <a:ext uri="{FF2B5EF4-FFF2-40B4-BE49-F238E27FC236}">
                <a16:creationId xmlns:a16="http://schemas.microsoft.com/office/drawing/2014/main" id="{A0088243-E91B-41D8-A9FA-45AB6CB887E4}"/>
              </a:ext>
            </a:extLst>
          </p:cNvPr>
          <p:cNvSpPr txBox="1"/>
          <p:nvPr/>
        </p:nvSpPr>
        <p:spPr>
          <a:xfrm>
            <a:off x="756214" y="233732"/>
            <a:ext cx="9169189" cy="735651"/>
          </a:xfrm>
          <a:prstGeom prst="rect">
            <a:avLst/>
          </a:prstGeom>
        </p:spPr>
        <p:txBody>
          <a:bodyPr wrap="square" lIns="0" tIns="0" rIns="0" bIns="0" rtlCol="0" anchor="t">
            <a:spAutoFit/>
          </a:bodyPr>
          <a:lstStyle/>
          <a:p>
            <a:pPr marL="0" marR="0" lvl="0" indent="0" algn="l" defTabSz="914400" rtl="0" eaLnBrk="1" fontAlgn="auto" latinLnBrk="0" hangingPunct="1">
              <a:lnSpc>
                <a:spcPts val="6074"/>
              </a:lnSpc>
              <a:spcBef>
                <a:spcPts val="0"/>
              </a:spcBef>
              <a:spcAft>
                <a:spcPts val="0"/>
              </a:spcAft>
              <a:buClrTx/>
              <a:buSzTx/>
              <a:buFontTx/>
              <a:buNone/>
              <a:tabLst/>
              <a:defRPr/>
            </a:pPr>
            <a:r>
              <a:rPr kumimoji="0" lang="en-GB" sz="4400" b="1" i="0" u="none" strike="noStrike" kern="1200" cap="none" spc="0" normalizeH="0" baseline="0" noProof="0">
                <a:ln>
                  <a:noFill/>
                </a:ln>
                <a:solidFill>
                  <a:srgbClr val="0070C0"/>
                </a:solidFill>
                <a:effectLst/>
                <a:uLnTx/>
                <a:uFillTx/>
                <a:latin typeface="Calibri" panose="020F0502020204030204"/>
                <a:ea typeface="+mn-ea"/>
                <a:cs typeface="+mn-cs"/>
              </a:rPr>
              <a:t>To deliver those intentions</a:t>
            </a:r>
            <a:endParaRPr kumimoji="0" lang="en-US" sz="4400" b="1"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120AF63-D765-05B4-D63F-67127BA60BC2}"/>
              </a:ext>
            </a:extLst>
          </p:cNvPr>
          <p:cNvSpPr txBox="1"/>
          <p:nvPr/>
        </p:nvSpPr>
        <p:spPr>
          <a:xfrm>
            <a:off x="756213" y="1593030"/>
            <a:ext cx="10929105" cy="4893647"/>
          </a:xfrm>
          <a:prstGeom prst="rect">
            <a:avLst/>
          </a:prstGeom>
          <a:noFill/>
        </p:spPr>
        <p:txBody>
          <a:bodyPr wrap="square">
            <a:spAutoFit/>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Access new and different </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streams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i.e. developer contributions, to invest in schools differently</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 </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new and reclassify existing Enhanced Provisions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appropriate to the needs of Essex children and young people, </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Develop effectively supported </a:t>
            </a: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outreach/ inreach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models</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mainstream schools with children for whom special school has been deemed appropriate</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Delivering the wider </a:t>
            </a: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inclusion support offer</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Best practice visits bringing </a:t>
            </a: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research and evidence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into Essex</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Rollout of the </a:t>
            </a: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Ordinarily Available with associated support offer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Capacity analysis, </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review and potential reclassification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existing specialist provision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Development of </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satellite provisions</a:t>
            </a: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23D2AB9-F32E-B2B0-AEBD-B6BF6BE233F8}"/>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5566CC3-A0FE-4B6A-DB05-3D140BAE731B}"/>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sinessmen social conversation network discuss, social network chat or  dialogue with chat bubbles flat style gradient version vector illustration  isolated on white background. Sharing news, messages. 2743270 Vector Art at  Vecteezy">
            <a:extLst>
              <a:ext uri="{FF2B5EF4-FFF2-40B4-BE49-F238E27FC236}">
                <a16:creationId xmlns:a16="http://schemas.microsoft.com/office/drawing/2014/main" id="{9974ECDE-E0CB-EB0A-357F-93E112AF910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6492" y="2401152"/>
            <a:ext cx="3082613" cy="1541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F8BD6C-EECD-5C37-5032-28DCDDEC8DC5}"/>
              </a:ext>
            </a:extLst>
          </p:cNvPr>
          <p:cNvSpPr>
            <a:spLocks noGrp="1"/>
          </p:cNvSpPr>
          <p:nvPr>
            <p:ph type="title"/>
          </p:nvPr>
        </p:nvSpPr>
        <p:spPr>
          <a:xfrm>
            <a:off x="838200" y="315991"/>
            <a:ext cx="10515600" cy="1325563"/>
          </a:xfrm>
        </p:spPr>
        <p:txBody>
          <a:bodyPr>
            <a:normAutofit/>
          </a:bodyPr>
          <a:lstStyle/>
          <a:p>
            <a:r>
              <a:rPr lang="en-GB" b="1">
                <a:solidFill>
                  <a:srgbClr val="0070C0"/>
                </a:solidFill>
                <a:latin typeface="+mn-lt"/>
              </a:rPr>
              <a:t>What opportunities for growth in provision are available, that we have missed?</a:t>
            </a:r>
          </a:p>
        </p:txBody>
      </p:sp>
      <p:sp>
        <p:nvSpPr>
          <p:cNvPr id="3" name="Content Placeholder 2">
            <a:extLst>
              <a:ext uri="{FF2B5EF4-FFF2-40B4-BE49-F238E27FC236}">
                <a16:creationId xmlns:a16="http://schemas.microsoft.com/office/drawing/2014/main" id="{058C477E-6886-EF87-3F31-A8A98F0418A2}"/>
              </a:ext>
            </a:extLst>
          </p:cNvPr>
          <p:cNvSpPr>
            <a:spLocks noGrp="1"/>
          </p:cNvSpPr>
          <p:nvPr>
            <p:ph idx="1"/>
          </p:nvPr>
        </p:nvSpPr>
        <p:spPr>
          <a:xfrm>
            <a:off x="1402078" y="3811865"/>
            <a:ext cx="10515600" cy="1780383"/>
          </a:xfrm>
        </p:spPr>
        <p:txBody>
          <a:bodyPr>
            <a:normAutofit/>
          </a:bodyPr>
          <a:lstStyle/>
          <a:p>
            <a:pPr marL="0" indent="0">
              <a:buNone/>
            </a:pPr>
            <a:r>
              <a:rPr lang="en-GB" sz="3600"/>
              <a:t>Discuss in your groups and share your thoughts?</a:t>
            </a:r>
          </a:p>
        </p:txBody>
      </p:sp>
      <p:sp>
        <p:nvSpPr>
          <p:cNvPr id="4" name="Rectangle 3">
            <a:extLst>
              <a:ext uri="{FF2B5EF4-FFF2-40B4-BE49-F238E27FC236}">
                <a16:creationId xmlns:a16="http://schemas.microsoft.com/office/drawing/2014/main" id="{FBCA6518-B534-C468-0165-FE4A50001172}"/>
              </a:ext>
            </a:extLst>
          </p:cNvPr>
          <p:cNvSpPr/>
          <p:nvPr/>
        </p:nvSpPr>
        <p:spPr>
          <a:xfrm>
            <a:off x="0" y="0"/>
            <a:ext cx="352425"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3F5CF0E-0F15-F6FE-3954-AF6081EA8260}"/>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18192" y="6243366"/>
            <a:ext cx="791320" cy="453564"/>
          </a:xfrm>
          <a:prstGeom prst="rect">
            <a:avLst/>
          </a:prstGeom>
          <a:noFill/>
          <a:ln>
            <a:noFill/>
          </a:ln>
        </p:spPr>
      </p:pic>
    </p:spTree>
    <p:extLst>
      <p:ext uri="{BB962C8B-B14F-4D97-AF65-F5344CB8AC3E}">
        <p14:creationId xmlns:p14="http://schemas.microsoft.com/office/powerpoint/2010/main" val="1625667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2"/>
            <a:ext cx="12192000" cy="6871882"/>
          </a:xfrm>
          <a:prstGeom prst="rect">
            <a:avLst/>
          </a:prstGeom>
        </p:spPr>
      </p:pic>
      <p:sp>
        <p:nvSpPr>
          <p:cNvPr id="4" name="TextBox 3"/>
          <p:cNvSpPr txBox="1"/>
          <p:nvPr/>
        </p:nvSpPr>
        <p:spPr>
          <a:xfrm>
            <a:off x="1234158" y="1772816"/>
            <a:ext cx="8195394" cy="628377"/>
          </a:xfrm>
          <a:prstGeom prst="rect">
            <a:avLst/>
          </a:prstGeom>
          <a:noFill/>
        </p:spPr>
        <p:txBody>
          <a:bodyPr vert="horz" wrap="square" lIns="0" tIns="0" rIns="0" bIns="0" rtlCol="0">
            <a:spAutoFit/>
          </a:bodyPr>
          <a:lstStyle/>
          <a:p>
            <a:pPr marL="0" marR="0" lvl="0" indent="0" algn="l" defTabSz="914400" rtl="0" eaLnBrk="0" fontAlgn="base" latinLnBrk="0" hangingPunct="0">
              <a:lnSpc>
                <a:spcPts val="4851"/>
              </a:lnSpc>
              <a:spcBef>
                <a:spcPct val="0"/>
              </a:spcBef>
              <a:spcAft>
                <a:spcPct val="0"/>
              </a:spcAft>
              <a:buClrTx/>
              <a:buSzTx/>
              <a:buFontTx/>
              <a:buNone/>
              <a:tabLst/>
              <a:defRPr/>
            </a:pPr>
            <a:r>
              <a:rPr kumimoji="0" lang="en-CA" sz="5400" b="1" i="0" u="none" strike="noStrike" kern="1200" cap="none" spc="0" normalizeH="0" baseline="0" noProof="0" dirty="0">
                <a:ln>
                  <a:noFill/>
                </a:ln>
                <a:solidFill>
                  <a:srgbClr val="FFFEFF"/>
                </a:solidFill>
                <a:effectLst/>
                <a:uLnTx/>
                <a:uFillTx/>
                <a:latin typeface="Arial Bold"/>
                <a:ea typeface="MS PGothic" pitchFamily="34" charset="-128"/>
                <a:cs typeface="Arial Bold"/>
              </a:rPr>
              <a:t>Autism update</a:t>
            </a:r>
            <a:endParaRPr kumimoji="0" lang="en-CA" sz="5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6" name="Subtitle 5">
            <a:extLst>
              <a:ext uri="{FF2B5EF4-FFF2-40B4-BE49-F238E27FC236}">
                <a16:creationId xmlns:a16="http://schemas.microsoft.com/office/drawing/2014/main" id="{13883CD7-918D-4BF7-8E9D-0698F70D7A20}"/>
              </a:ext>
            </a:extLst>
          </p:cNvPr>
          <p:cNvSpPr>
            <a:spLocks noGrp="1"/>
          </p:cNvSpPr>
          <p:nvPr>
            <p:ph type="subTitle" idx="1"/>
          </p:nvPr>
        </p:nvSpPr>
        <p:spPr>
          <a:xfrm>
            <a:off x="1199456" y="3212976"/>
            <a:ext cx="7772400" cy="1447800"/>
          </a:xfrm>
        </p:spPr>
        <p:txBody>
          <a:bodyPr/>
          <a:lstStyle/>
          <a:p>
            <a:r>
              <a:rPr lang="en-GB" sz="2400" dirty="0">
                <a:solidFill>
                  <a:schemeClr val="bg1"/>
                </a:solidFill>
              </a:rPr>
              <a:t>Ondrea Bloom, </a:t>
            </a:r>
            <a:r>
              <a:rPr lang="en-GB" sz="2400" dirty="0">
                <a:solidFill>
                  <a:schemeClr val="bg1"/>
                </a:solidFill>
                <a:effectLst/>
                <a:ea typeface="Calibri" panose="020F0502020204030204" pitchFamily="34" charset="0"/>
              </a:rPr>
              <a:t>SEND Strategy Lead- Autism</a:t>
            </a:r>
          </a:p>
          <a:p>
            <a:endParaRPr lang="en-GB" sz="2400" dirty="0">
              <a:solidFill>
                <a:schemeClr val="bg1"/>
              </a:solidFill>
              <a:ea typeface="Calibri" panose="020F0502020204030204" pitchFamily="34" charset="0"/>
            </a:endParaRPr>
          </a:p>
          <a:p>
            <a:endParaRPr lang="en-GB" sz="2400" dirty="0">
              <a:solidFill>
                <a:schemeClr val="bg1"/>
              </a:solidFill>
              <a:effectLst/>
              <a:ea typeface="Calibri" panose="020F0502020204030204" pitchFamily="34" charset="0"/>
            </a:endParaRPr>
          </a:p>
          <a:p>
            <a:endParaRPr lang="en-GB" dirty="0">
              <a:solidFill>
                <a:schemeClr val="bg1"/>
              </a:solidFill>
            </a:endParaRPr>
          </a:p>
        </p:txBody>
      </p:sp>
    </p:spTree>
    <p:extLst>
      <p:ext uri="{BB962C8B-B14F-4D97-AF65-F5344CB8AC3E}">
        <p14:creationId xmlns:p14="http://schemas.microsoft.com/office/powerpoint/2010/main" val="1602787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4160-1083-F8AC-C847-ACB1B64F89FA}"/>
              </a:ext>
            </a:extLst>
          </p:cNvPr>
          <p:cNvSpPr>
            <a:spLocks noGrp="1"/>
          </p:cNvSpPr>
          <p:nvPr>
            <p:ph type="title"/>
          </p:nvPr>
        </p:nvSpPr>
        <p:spPr/>
        <p:txBody>
          <a:bodyPr>
            <a:normAutofit/>
          </a:bodyPr>
          <a:lstStyle/>
          <a:p>
            <a:r>
              <a:rPr lang="en-GB" sz="4000" dirty="0">
                <a:latin typeface="Calibri" panose="020F0502020204030204" pitchFamily="34" charset="0"/>
                <a:cs typeface="Calibri" panose="020F0502020204030204" pitchFamily="34" charset="0"/>
              </a:rPr>
              <a:t>Training- Professionals</a:t>
            </a:r>
          </a:p>
        </p:txBody>
      </p:sp>
      <p:sp>
        <p:nvSpPr>
          <p:cNvPr id="3" name="Content Placeholder 2">
            <a:extLst>
              <a:ext uri="{FF2B5EF4-FFF2-40B4-BE49-F238E27FC236}">
                <a16:creationId xmlns:a16="http://schemas.microsoft.com/office/drawing/2014/main" id="{5E27137D-7CCE-7C48-83F3-499E04FEA532}"/>
              </a:ext>
            </a:extLst>
          </p:cNvPr>
          <p:cNvSpPr>
            <a:spLocks noGrp="1"/>
          </p:cNvSpPr>
          <p:nvPr>
            <p:ph idx="1"/>
          </p:nvPr>
        </p:nvSpPr>
        <p:spPr>
          <a:xfrm>
            <a:off x="585894" y="1360489"/>
            <a:ext cx="8596668" cy="5040311"/>
          </a:xfrm>
        </p:spPr>
        <p:txBody>
          <a:bodyPr>
            <a:normAutofit lnSpcReduction="10000"/>
          </a:bodyPr>
          <a:lstStyle/>
          <a:p>
            <a:pPr marL="0" indent="0" algn="ctr">
              <a:buNone/>
            </a:pPr>
            <a:r>
              <a:rPr lang="en-GB" sz="2000" dirty="0"/>
              <a:t> </a:t>
            </a:r>
            <a:r>
              <a:rPr lang="en-GB" sz="2000" dirty="0">
                <a:latin typeface="Calibri" panose="020F0502020204030204" pitchFamily="34" charset="0"/>
                <a:cs typeface="Calibri" panose="020F0502020204030204" pitchFamily="34" charset="0"/>
              </a:rPr>
              <a:t> </a:t>
            </a:r>
          </a:p>
          <a:p>
            <a:pPr>
              <a:buFont typeface="Arial" panose="020B0604020202020204" pitchFamily="34" charset="0"/>
              <a:buChar char="•"/>
            </a:pPr>
            <a:r>
              <a:rPr lang="en-GB" sz="2000" b="1" dirty="0">
                <a:latin typeface="Calibri" panose="020F0502020204030204" pitchFamily="34" charset="0"/>
                <a:cs typeface="Calibri" panose="020F0502020204030204" pitchFamily="34" charset="0"/>
              </a:rPr>
              <a:t>Autism Education Trust Training (AET)</a:t>
            </a:r>
          </a:p>
          <a:p>
            <a:pPr marL="0" indent="0">
              <a:buNone/>
            </a:pPr>
            <a:r>
              <a:rPr lang="en-GB" sz="2000" dirty="0">
                <a:latin typeface="Calibri" panose="020F0502020204030204" pitchFamily="34" charset="0"/>
                <a:cs typeface="Calibri" panose="020F0502020204030204" pitchFamily="34" charset="0"/>
              </a:rPr>
              <a:t>New format for Good Autism Practice (GAP)</a:t>
            </a:r>
          </a:p>
          <a:p>
            <a:pPr marL="0" indent="0">
              <a:buNone/>
            </a:pPr>
            <a:r>
              <a:rPr lang="en-GB" sz="2000" dirty="0">
                <a:latin typeface="Calibri" panose="020F0502020204030204" pitchFamily="34" charset="0"/>
                <a:cs typeface="Calibri" panose="020F0502020204030204" pitchFamily="34" charset="0"/>
              </a:rPr>
              <a:t>2 x 2hr sessions with implementation/development task </a:t>
            </a:r>
          </a:p>
          <a:p>
            <a:pPr marL="0" indent="0">
              <a:buNone/>
            </a:pPr>
            <a:r>
              <a:rPr lang="en-GB" sz="2000" dirty="0">
                <a:latin typeface="Calibri" panose="020F0502020204030204" pitchFamily="34" charset="0"/>
                <a:cs typeface="Calibri" panose="020F0502020204030204" pitchFamily="34" charset="0"/>
              </a:rPr>
              <a:t>Initial discussion with IP/EP -</a:t>
            </a:r>
          </a:p>
          <a:p>
            <a:pPr marL="0" indent="0">
              <a:buNone/>
            </a:pPr>
            <a:endParaRPr lang="en-GB"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GB" sz="2000" b="1" dirty="0">
                <a:latin typeface="Calibri" panose="020F0502020204030204" pitchFamily="34" charset="0"/>
                <a:cs typeface="Calibri" panose="020F0502020204030204" pitchFamily="34" charset="0"/>
              </a:rPr>
              <a:t>Advanced Autism Course (10 week course)</a:t>
            </a:r>
          </a:p>
          <a:p>
            <a:pPr marL="0" indent="0">
              <a:buNone/>
            </a:pPr>
            <a:r>
              <a:rPr lang="en-GB" sz="2000" dirty="0">
                <a:latin typeface="Calibri" panose="020F0502020204030204" pitchFamily="34" charset="0"/>
                <a:cs typeface="Calibri" panose="020F0502020204030204" pitchFamily="34" charset="0"/>
              </a:rPr>
              <a:t>In process of being rewritten and will be launched for Summer Term</a:t>
            </a:r>
          </a:p>
          <a:p>
            <a:pPr marL="0" indent="0">
              <a:buNone/>
            </a:pPr>
            <a:r>
              <a:rPr lang="en-GB" sz="2000" dirty="0">
                <a:latin typeface="Calibri" panose="020F0502020204030204" pitchFamily="34" charset="0"/>
                <a:cs typeface="Calibri" panose="020F0502020204030204" pitchFamily="34" charset="0"/>
                <a:hlinkClick r:id="rId3"/>
              </a:rPr>
              <a:t>AutismStrategy@essex.gov.uk</a:t>
            </a: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GB" sz="2000" b="1" dirty="0">
                <a:latin typeface="Calibri" panose="020F0502020204030204" pitchFamily="34" charset="0"/>
                <a:cs typeface="Calibri" panose="020F0502020204030204" pitchFamily="34" charset="0"/>
              </a:rPr>
              <a:t>Procured training</a:t>
            </a:r>
          </a:p>
          <a:p>
            <a:pPr>
              <a:buFont typeface="Arial" panose="020B0604020202020204" pitchFamily="34" charset="0"/>
              <a:buChar char="•"/>
            </a:pPr>
            <a:r>
              <a:rPr lang="en-GB" sz="2000" b="1" dirty="0">
                <a:latin typeface="Calibri" panose="020F0502020204030204" pitchFamily="34" charset="0"/>
                <a:cs typeface="Calibri" panose="020F0502020204030204" pitchFamily="34" charset="0"/>
              </a:rPr>
              <a:t>Autism, anxiety and transition package</a:t>
            </a: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733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3DA25-7E1A-7A63-F8FF-9D39263C07A9}"/>
              </a:ext>
            </a:extLst>
          </p:cNvPr>
          <p:cNvSpPr txBox="1"/>
          <p:nvPr/>
        </p:nvSpPr>
        <p:spPr>
          <a:xfrm>
            <a:off x="542925" y="752475"/>
            <a:ext cx="1120140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Autism Portal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https://schools.essex.gov.uk/pupils/Autism_Portal/Pages/default.aspx</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8BDD7B73-3BE3-EE9F-A1C3-7FE0F0E54FD1}"/>
              </a:ext>
            </a:extLst>
          </p:cNvPr>
          <p:cNvPicPr>
            <a:picLocks noChangeAspect="1"/>
          </p:cNvPicPr>
          <p:nvPr/>
        </p:nvPicPr>
        <p:blipFill>
          <a:blip r:embed="rId4"/>
          <a:stretch>
            <a:fillRect/>
          </a:stretch>
        </p:blipFill>
        <p:spPr>
          <a:xfrm>
            <a:off x="323849" y="1506659"/>
            <a:ext cx="8848725" cy="3578487"/>
          </a:xfrm>
          <a:prstGeom prst="rect">
            <a:avLst/>
          </a:prstGeom>
        </p:spPr>
      </p:pic>
      <p:sp>
        <p:nvSpPr>
          <p:cNvPr id="5" name="TextBox 4">
            <a:extLst>
              <a:ext uri="{FF2B5EF4-FFF2-40B4-BE49-F238E27FC236}">
                <a16:creationId xmlns:a16="http://schemas.microsoft.com/office/drawing/2014/main" id="{52E86AE8-274A-79FC-D97C-E80E1E02A88D}"/>
              </a:ext>
            </a:extLst>
          </p:cNvPr>
          <p:cNvSpPr txBox="1"/>
          <p:nvPr/>
        </p:nvSpPr>
        <p:spPr>
          <a:xfrm>
            <a:off x="246580" y="5085146"/>
            <a:ext cx="10510463"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Bitesize Training/ Videos</a:t>
            </a:r>
          </a:p>
        </p:txBody>
      </p:sp>
    </p:spTree>
    <p:extLst>
      <p:ext uri="{BB962C8B-B14F-4D97-AF65-F5344CB8AC3E}">
        <p14:creationId xmlns:p14="http://schemas.microsoft.com/office/powerpoint/2010/main" val="1430834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C21E-AD5B-045F-B4D6-E6DE1E2847DB}"/>
              </a:ext>
            </a:extLst>
          </p:cNvPr>
          <p:cNvSpPr>
            <a:spLocks noGrp="1"/>
          </p:cNvSpPr>
          <p:nvPr>
            <p:ph type="title"/>
          </p:nvPr>
        </p:nvSpPr>
        <p:spPr/>
        <p:txBody>
          <a:bodyPr>
            <a:normAutofit/>
          </a:bodyPr>
          <a:lstStyle/>
          <a:p>
            <a:r>
              <a:rPr lang="en-GB" sz="4000" dirty="0">
                <a:latin typeface="Calibri" panose="020F0502020204030204" pitchFamily="34" charset="0"/>
                <a:cs typeface="Calibri" panose="020F0502020204030204" pitchFamily="34" charset="0"/>
              </a:rPr>
              <a:t>Training/ Events - Parent/ Carers</a:t>
            </a:r>
          </a:p>
        </p:txBody>
      </p:sp>
      <p:sp>
        <p:nvSpPr>
          <p:cNvPr id="3" name="Content Placeholder 2">
            <a:extLst>
              <a:ext uri="{FF2B5EF4-FFF2-40B4-BE49-F238E27FC236}">
                <a16:creationId xmlns:a16="http://schemas.microsoft.com/office/drawing/2014/main" id="{A81F21CC-C020-06DE-2B61-C673F8EB531A}"/>
              </a:ext>
            </a:extLst>
          </p:cNvPr>
          <p:cNvSpPr>
            <a:spLocks noGrp="1"/>
          </p:cNvSpPr>
          <p:nvPr>
            <p:ph idx="1"/>
          </p:nvPr>
        </p:nvSpPr>
        <p:spPr/>
        <p:txBody>
          <a:bodyPr>
            <a:normAutofit/>
          </a:bodyPr>
          <a:lstStyle/>
          <a:p>
            <a:pPr>
              <a:buFont typeface="Arial" panose="020B0604020202020204" pitchFamily="34" charset="0"/>
              <a:buChar char="•"/>
            </a:pPr>
            <a:r>
              <a:rPr lang="en-GB" sz="2000" dirty="0">
                <a:latin typeface="Calibri" panose="020F0502020204030204" pitchFamily="34" charset="0"/>
                <a:cs typeface="Calibri" panose="020F0502020204030204" pitchFamily="34" charset="0"/>
              </a:rPr>
              <a:t>Good beginnings- for parent/ carers of children in Early Years ( </a:t>
            </a:r>
            <a:r>
              <a:rPr lang="en-GB" sz="2000" dirty="0" err="1">
                <a:latin typeface="Calibri" panose="020F0502020204030204" pitchFamily="34" charset="0"/>
                <a:cs typeface="Calibri" panose="020F0502020204030204" pitchFamily="34" charset="0"/>
              </a:rPr>
              <a:t>inc</a:t>
            </a:r>
            <a:r>
              <a:rPr lang="en-GB" sz="2000" dirty="0">
                <a:latin typeface="Calibri" panose="020F0502020204030204" pitchFamily="34" charset="0"/>
                <a:cs typeface="Calibri" panose="020F0502020204030204" pitchFamily="34" charset="0"/>
              </a:rPr>
              <a:t> Reception)</a:t>
            </a:r>
          </a:p>
          <a:p>
            <a:pPr>
              <a:buFont typeface="Arial" panose="020B0604020202020204" pitchFamily="34" charset="0"/>
              <a:buChar char="•"/>
            </a:pPr>
            <a:r>
              <a:rPr lang="en-GB" sz="2000" dirty="0">
                <a:latin typeface="Calibri" panose="020F0502020204030204" pitchFamily="34" charset="0"/>
                <a:cs typeface="Calibri" panose="020F0502020204030204" pitchFamily="34" charset="0"/>
                <a:hlinkClick r:id="rId2"/>
              </a:rPr>
              <a:t>https://send.essex.gov.uk/search-support-groups-and-activities/good-beginnings-course</a:t>
            </a:r>
            <a:endParaRPr lang="en-GB" sz="20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23E70C4-7B5E-EB1A-DB79-835A3F3EBE10}"/>
              </a:ext>
            </a:extLst>
          </p:cNvPr>
          <p:cNvPicPr>
            <a:picLocks noChangeAspect="1"/>
          </p:cNvPicPr>
          <p:nvPr/>
        </p:nvPicPr>
        <p:blipFill>
          <a:blip r:embed="rId3"/>
          <a:stretch>
            <a:fillRect/>
          </a:stretch>
        </p:blipFill>
        <p:spPr>
          <a:xfrm>
            <a:off x="843956" y="3920970"/>
            <a:ext cx="4537342" cy="2120392"/>
          </a:xfrm>
          <a:prstGeom prst="rect">
            <a:avLst/>
          </a:prstGeom>
        </p:spPr>
      </p:pic>
    </p:spTree>
    <p:extLst>
      <p:ext uri="{BB962C8B-B14F-4D97-AF65-F5344CB8AC3E}">
        <p14:creationId xmlns:p14="http://schemas.microsoft.com/office/powerpoint/2010/main" val="3766651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526B8B-AE56-F587-1894-520A842A8625}"/>
              </a:ext>
            </a:extLst>
          </p:cNvPr>
          <p:cNvSpPr txBox="1"/>
          <p:nvPr/>
        </p:nvSpPr>
        <p:spPr>
          <a:xfrm>
            <a:off x="528637" y="896421"/>
            <a:ext cx="803433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90C226"/>
                </a:solidFill>
                <a:effectLst/>
                <a:uLnTx/>
                <a:uFillTx/>
                <a:latin typeface="Calibri" panose="020F0502020204030204" pitchFamily="34" charset="0"/>
                <a:ea typeface="+mn-ea"/>
                <a:cs typeface="Calibri" panose="020F0502020204030204" pitchFamily="34" charset="0"/>
              </a:rPr>
              <a:t>Training/ Events - Parent/Carers</a:t>
            </a:r>
            <a:endParaRPr kumimoji="0" lang="en-GB" sz="40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82A942CC-4889-0A9D-62D8-1A842541FD3C}"/>
              </a:ext>
            </a:extLst>
          </p:cNvPr>
          <p:cNvSpPr txBox="1"/>
          <p:nvPr/>
        </p:nvSpPr>
        <p:spPr>
          <a:xfrm>
            <a:off x="528637" y="2258496"/>
            <a:ext cx="6105524"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Peer to Peer regional support hub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 action="ppaction://noactio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 action="ppaction://noaction"/>
              </a:rPr>
              <a:t>peersupporthub@essex.gov.uk</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part offer-  see slides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Please promote with parents/ carers in your school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1560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7B7E25-FCA3-EBCC-BE34-F372966BFF24}"/>
              </a:ext>
            </a:extLst>
          </p:cNvPr>
          <p:cNvSpPr>
            <a:spLocks noGrp="1"/>
          </p:cNvSpPr>
          <p:nvPr>
            <p:ph type="sldNum" sz="quarter" idx="12"/>
          </p:nvPr>
        </p:nvSpPr>
        <p:spPr/>
        <p:txBody>
          <a:bodyPr/>
          <a:lstStyle/>
          <a:p>
            <a:fld id="{E772DD18-BA8F-493E-AF53-0D1CD7B7CDB0}" type="slidenum">
              <a:rPr lang="en-GB" smtClean="0"/>
              <a:t>5</a:t>
            </a:fld>
            <a:endParaRPr lang="en-GB"/>
          </a:p>
        </p:txBody>
      </p:sp>
      <p:graphicFrame>
        <p:nvGraphicFramePr>
          <p:cNvPr id="3" name="Table 2">
            <a:extLst>
              <a:ext uri="{FF2B5EF4-FFF2-40B4-BE49-F238E27FC236}">
                <a16:creationId xmlns:a16="http://schemas.microsoft.com/office/drawing/2014/main" id="{6D471C80-97B2-D613-5494-A1D820AC6479}"/>
              </a:ext>
            </a:extLst>
          </p:cNvPr>
          <p:cNvGraphicFramePr>
            <a:graphicFrameLocks noGrp="1"/>
          </p:cNvGraphicFramePr>
          <p:nvPr>
            <p:extLst>
              <p:ext uri="{D42A27DB-BD31-4B8C-83A1-F6EECF244321}">
                <p14:modId xmlns:p14="http://schemas.microsoft.com/office/powerpoint/2010/main" val="2130335004"/>
              </p:ext>
            </p:extLst>
          </p:nvPr>
        </p:nvGraphicFramePr>
        <p:xfrm>
          <a:off x="911424" y="1340768"/>
          <a:ext cx="9461060" cy="4211012"/>
        </p:xfrm>
        <a:graphic>
          <a:graphicData uri="http://schemas.openxmlformats.org/drawingml/2006/table">
            <a:tbl>
              <a:tblPr firstRow="1" bandRow="1">
                <a:tableStyleId>{5C22544A-7EE6-4342-B048-85BDC9FD1C3A}</a:tableStyleId>
              </a:tblPr>
              <a:tblGrid>
                <a:gridCol w="1978596">
                  <a:extLst>
                    <a:ext uri="{9D8B030D-6E8A-4147-A177-3AD203B41FA5}">
                      <a16:colId xmlns:a16="http://schemas.microsoft.com/office/drawing/2014/main" val="162868811"/>
                    </a:ext>
                  </a:extLst>
                </a:gridCol>
                <a:gridCol w="4357362">
                  <a:extLst>
                    <a:ext uri="{9D8B030D-6E8A-4147-A177-3AD203B41FA5}">
                      <a16:colId xmlns:a16="http://schemas.microsoft.com/office/drawing/2014/main" val="500927672"/>
                    </a:ext>
                  </a:extLst>
                </a:gridCol>
                <a:gridCol w="3125102">
                  <a:extLst>
                    <a:ext uri="{9D8B030D-6E8A-4147-A177-3AD203B41FA5}">
                      <a16:colId xmlns:a16="http://schemas.microsoft.com/office/drawing/2014/main" val="3464946507"/>
                    </a:ext>
                  </a:extLst>
                </a:gridCol>
              </a:tblGrid>
              <a:tr h="553412">
                <a:tc>
                  <a:txBody>
                    <a:bodyPr/>
                    <a:lstStyle/>
                    <a:p>
                      <a:pPr algn="ctr"/>
                      <a:r>
                        <a:rPr lang="en-GB" sz="2400">
                          <a:latin typeface="+mn-lt"/>
                        </a:rPr>
                        <a:t>Year</a:t>
                      </a:r>
                    </a:p>
                  </a:txBody>
                  <a:tcPr/>
                </a:tc>
                <a:tc>
                  <a:txBody>
                    <a:bodyPr/>
                    <a:lstStyle/>
                    <a:p>
                      <a:pPr algn="ctr"/>
                      <a:r>
                        <a:rPr lang="en-GB" sz="2400">
                          <a:latin typeface="+mn-lt"/>
                        </a:rPr>
                        <a:t>Group</a:t>
                      </a:r>
                    </a:p>
                  </a:txBody>
                  <a:tcPr/>
                </a:tc>
                <a:tc>
                  <a:txBody>
                    <a:bodyPr/>
                    <a:lstStyle/>
                    <a:p>
                      <a:pPr algn="ctr"/>
                      <a:r>
                        <a:rPr lang="en-GB" sz="2400">
                          <a:latin typeface="+mn-lt"/>
                        </a:rPr>
                        <a:t>KS2 RWM</a:t>
                      </a:r>
                    </a:p>
                  </a:txBody>
                  <a:tcPr/>
                </a:tc>
                <a:extLst>
                  <a:ext uri="{0D108BD9-81ED-4DB2-BD59-A6C34878D82A}">
                    <a16:rowId xmlns:a16="http://schemas.microsoft.com/office/drawing/2014/main" val="2769947596"/>
                  </a:ext>
                </a:extLst>
              </a:tr>
              <a:tr h="385853">
                <a:tc rowSpan="4">
                  <a:txBody>
                    <a:bodyPr/>
                    <a:lstStyle/>
                    <a:p>
                      <a:pPr algn="ctr"/>
                      <a:r>
                        <a:rPr lang="en-GB" sz="2400" b="1">
                          <a:latin typeface="+mn-lt"/>
                        </a:rPr>
                        <a:t>2019</a:t>
                      </a:r>
                    </a:p>
                  </a:txBody>
                  <a:tcPr/>
                </a:tc>
                <a:tc>
                  <a:txBody>
                    <a:bodyPr/>
                    <a:lstStyle/>
                    <a:p>
                      <a:pPr algn="ctr"/>
                      <a:r>
                        <a:rPr lang="en-GB" sz="2400">
                          <a:solidFill>
                            <a:schemeClr val="tx1"/>
                          </a:solidFill>
                          <a:latin typeface="+mn-lt"/>
                        </a:rPr>
                        <a:t>All</a:t>
                      </a:r>
                    </a:p>
                  </a:txBody>
                  <a:tcPr/>
                </a:tc>
                <a:tc>
                  <a:txBody>
                    <a:bodyPr/>
                    <a:lstStyle/>
                    <a:p>
                      <a:pPr algn="ctr"/>
                      <a:r>
                        <a:rPr lang="en-GB" sz="2400">
                          <a:solidFill>
                            <a:schemeClr val="tx1"/>
                          </a:solidFill>
                          <a:latin typeface="+mn-lt"/>
                        </a:rPr>
                        <a:t>65%</a:t>
                      </a:r>
                    </a:p>
                  </a:txBody>
                  <a:tcPr/>
                </a:tc>
                <a:extLst>
                  <a:ext uri="{0D108BD9-81ED-4DB2-BD59-A6C34878D82A}">
                    <a16:rowId xmlns:a16="http://schemas.microsoft.com/office/drawing/2014/main" val="1259379487"/>
                  </a:ext>
                </a:extLst>
              </a:tr>
              <a:tr h="385853">
                <a:tc vMerge="1">
                  <a:txBody>
                    <a:bodyPr/>
                    <a:lstStyle/>
                    <a:p>
                      <a:endParaRPr lang="en-GB"/>
                    </a:p>
                  </a:txBody>
                  <a:tcPr/>
                </a:tc>
                <a:tc>
                  <a:txBody>
                    <a:bodyPr/>
                    <a:lstStyle/>
                    <a:p>
                      <a:pPr algn="ctr"/>
                      <a:r>
                        <a:rPr lang="en-GB" sz="2400">
                          <a:solidFill>
                            <a:schemeClr val="tx1"/>
                          </a:solidFill>
                          <a:latin typeface="+mn-lt"/>
                        </a:rPr>
                        <a:t>Disadvantaged</a:t>
                      </a:r>
                    </a:p>
                  </a:txBody>
                  <a:tcPr/>
                </a:tc>
                <a:tc>
                  <a:txBody>
                    <a:bodyPr/>
                    <a:lstStyle/>
                    <a:p>
                      <a:pPr algn="ctr"/>
                      <a:r>
                        <a:rPr lang="en-GB" sz="2400">
                          <a:solidFill>
                            <a:schemeClr val="tx1"/>
                          </a:solidFill>
                          <a:latin typeface="+mn-lt"/>
                        </a:rPr>
                        <a:t>50%</a:t>
                      </a:r>
                    </a:p>
                  </a:txBody>
                  <a:tcPr/>
                </a:tc>
                <a:extLst>
                  <a:ext uri="{0D108BD9-81ED-4DB2-BD59-A6C34878D82A}">
                    <a16:rowId xmlns:a16="http://schemas.microsoft.com/office/drawing/2014/main" val="3849842181"/>
                  </a:ext>
                </a:extLst>
              </a:tr>
              <a:tr h="385853">
                <a:tc vMerge="1">
                  <a:txBody>
                    <a:bodyPr/>
                    <a:lstStyle/>
                    <a:p>
                      <a:endParaRPr lang="en-GB"/>
                    </a:p>
                  </a:txBody>
                  <a:tcPr/>
                </a:tc>
                <a:tc>
                  <a:txBody>
                    <a:bodyPr/>
                    <a:lstStyle/>
                    <a:p>
                      <a:pPr algn="ctr"/>
                      <a:r>
                        <a:rPr lang="en-GB" sz="2400">
                          <a:solidFill>
                            <a:schemeClr val="tx1"/>
                          </a:solidFill>
                          <a:latin typeface="+mn-lt"/>
                        </a:rPr>
                        <a:t>Non- Disadvantaged</a:t>
                      </a:r>
                    </a:p>
                  </a:txBody>
                  <a:tcPr/>
                </a:tc>
                <a:tc>
                  <a:txBody>
                    <a:bodyPr/>
                    <a:lstStyle/>
                    <a:p>
                      <a:pPr algn="ctr"/>
                      <a:r>
                        <a:rPr lang="en-GB" sz="2400">
                          <a:solidFill>
                            <a:schemeClr val="tx1"/>
                          </a:solidFill>
                          <a:latin typeface="+mn-lt"/>
                        </a:rPr>
                        <a:t>71%</a:t>
                      </a:r>
                    </a:p>
                  </a:txBody>
                  <a:tcPr/>
                </a:tc>
                <a:extLst>
                  <a:ext uri="{0D108BD9-81ED-4DB2-BD59-A6C34878D82A}">
                    <a16:rowId xmlns:a16="http://schemas.microsoft.com/office/drawing/2014/main" val="2591729465"/>
                  </a:ext>
                </a:extLst>
              </a:tr>
              <a:tr h="451913">
                <a:tc vMerge="1">
                  <a:txBody>
                    <a:bodyPr/>
                    <a:lstStyle/>
                    <a:p>
                      <a:endParaRPr lang="en-GB"/>
                    </a:p>
                  </a:txBody>
                  <a:tcPr/>
                </a:tc>
                <a:tc>
                  <a:txBody>
                    <a:bodyPr/>
                    <a:lstStyle/>
                    <a:p>
                      <a:pPr algn="ctr"/>
                      <a:r>
                        <a:rPr lang="en-GB" sz="2400">
                          <a:solidFill>
                            <a:schemeClr val="tx1"/>
                          </a:solidFill>
                          <a:latin typeface="+mn-lt"/>
                        </a:rPr>
                        <a:t>Gap</a:t>
                      </a:r>
                    </a:p>
                  </a:txBody>
                  <a:tcPr/>
                </a:tc>
                <a:tc>
                  <a:txBody>
                    <a:bodyPr/>
                    <a:lstStyle/>
                    <a:p>
                      <a:pPr algn="ctr"/>
                      <a:r>
                        <a:rPr lang="en-GB" sz="2400">
                          <a:solidFill>
                            <a:schemeClr val="tx1"/>
                          </a:solidFill>
                          <a:latin typeface="+mn-lt"/>
                        </a:rPr>
                        <a:t>21%</a:t>
                      </a:r>
                    </a:p>
                  </a:txBody>
                  <a:tcPr/>
                </a:tc>
                <a:extLst>
                  <a:ext uri="{0D108BD9-81ED-4DB2-BD59-A6C34878D82A}">
                    <a16:rowId xmlns:a16="http://schemas.microsoft.com/office/drawing/2014/main" val="2955612835"/>
                  </a:ext>
                </a:extLst>
              </a:tr>
              <a:tr h="385853">
                <a:tc rowSpan="4">
                  <a:txBody>
                    <a:bodyPr/>
                    <a:lstStyle/>
                    <a:p>
                      <a:pPr algn="ctr"/>
                      <a:r>
                        <a:rPr lang="en-GB" sz="2400" b="1">
                          <a:latin typeface="+mn-lt"/>
                        </a:rPr>
                        <a:t>2023*</a:t>
                      </a:r>
                    </a:p>
                    <a:p>
                      <a:pPr algn="ctr"/>
                      <a:endParaRPr lang="en-GB" sz="1800" b="1">
                        <a:latin typeface="+mn-l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17,531 cohort size</a:t>
                      </a:r>
                    </a:p>
                    <a:p>
                      <a:pPr algn="ctr"/>
                      <a:endParaRPr lang="en-GB" sz="1800" b="1">
                        <a:latin typeface="+mn-lt"/>
                      </a:endParaRPr>
                    </a:p>
                  </a:txBody>
                  <a:tcPr/>
                </a:tc>
                <a:tc>
                  <a:txBody>
                    <a:bodyPr/>
                    <a:lstStyle/>
                    <a:p>
                      <a:pPr algn="ctr"/>
                      <a:r>
                        <a:rPr lang="en-GB" sz="2400">
                          <a:solidFill>
                            <a:schemeClr val="tx1"/>
                          </a:solidFill>
                          <a:latin typeface="+mn-lt"/>
                        </a:rPr>
                        <a:t>All</a:t>
                      </a:r>
                    </a:p>
                  </a:txBody>
                  <a:tcPr/>
                </a:tc>
                <a:tc>
                  <a:txBody>
                    <a:bodyPr/>
                    <a:lstStyle/>
                    <a:p>
                      <a:pPr algn="ctr"/>
                      <a:r>
                        <a:rPr lang="en-GB" sz="2400" dirty="0">
                          <a:solidFill>
                            <a:schemeClr val="tx1"/>
                          </a:solidFill>
                          <a:latin typeface="+mn-lt"/>
                        </a:rPr>
                        <a:t>60.7%</a:t>
                      </a:r>
                      <a:endParaRPr lang="en-GB" sz="1400" dirty="0">
                        <a:solidFill>
                          <a:schemeClr val="tx1"/>
                        </a:solidFill>
                        <a:latin typeface="+mn-lt"/>
                      </a:endParaRPr>
                    </a:p>
                  </a:txBody>
                  <a:tcPr/>
                </a:tc>
                <a:extLst>
                  <a:ext uri="{0D108BD9-81ED-4DB2-BD59-A6C34878D82A}">
                    <a16:rowId xmlns:a16="http://schemas.microsoft.com/office/drawing/2014/main" val="1808088771"/>
                  </a:ext>
                </a:extLst>
              </a:tr>
              <a:tr h="385853">
                <a:tc vMerge="1">
                  <a:txBody>
                    <a:bodyPr/>
                    <a:lstStyle/>
                    <a:p>
                      <a:endParaRPr lang="en-GB"/>
                    </a:p>
                  </a:txBody>
                  <a:tcPr/>
                </a:tc>
                <a:tc>
                  <a:txBody>
                    <a:bodyPr/>
                    <a:lstStyle/>
                    <a:p>
                      <a:pPr algn="ctr"/>
                      <a:r>
                        <a:rPr lang="en-GB" sz="2400">
                          <a:solidFill>
                            <a:schemeClr val="tx1"/>
                          </a:solidFill>
                          <a:latin typeface="+mn-lt"/>
                        </a:rPr>
                        <a:t>Disadvantaged</a:t>
                      </a:r>
                    </a:p>
                  </a:txBody>
                  <a:tcPr/>
                </a:tc>
                <a:tc>
                  <a:txBody>
                    <a:bodyPr/>
                    <a:lstStyle/>
                    <a:p>
                      <a:pPr algn="ctr"/>
                      <a:r>
                        <a:rPr lang="en-GB" sz="2400" dirty="0">
                          <a:solidFill>
                            <a:schemeClr val="tx1"/>
                          </a:solidFill>
                          <a:latin typeface="+mn-lt"/>
                        </a:rPr>
                        <a:t>42.5%</a:t>
                      </a:r>
                      <a:endParaRPr lang="en-GB" sz="1400" dirty="0">
                        <a:solidFill>
                          <a:schemeClr val="tx1"/>
                        </a:solidFill>
                        <a:latin typeface="+mn-lt"/>
                      </a:endParaRPr>
                    </a:p>
                  </a:txBody>
                  <a:tcPr/>
                </a:tc>
                <a:extLst>
                  <a:ext uri="{0D108BD9-81ED-4DB2-BD59-A6C34878D82A}">
                    <a16:rowId xmlns:a16="http://schemas.microsoft.com/office/drawing/2014/main" val="4278951052"/>
                  </a:ext>
                </a:extLst>
              </a:tr>
              <a:tr h="385853">
                <a:tc vMerge="1">
                  <a:txBody>
                    <a:bodyPr/>
                    <a:lstStyle/>
                    <a:p>
                      <a:endParaRPr lang="en-GB"/>
                    </a:p>
                  </a:txBody>
                  <a:tcPr/>
                </a:tc>
                <a:tc>
                  <a:txBody>
                    <a:bodyPr/>
                    <a:lstStyle/>
                    <a:p>
                      <a:pPr algn="ctr"/>
                      <a:r>
                        <a:rPr lang="en-GB" sz="2400">
                          <a:solidFill>
                            <a:schemeClr val="tx1"/>
                          </a:solidFill>
                          <a:latin typeface="+mn-lt"/>
                        </a:rPr>
                        <a:t>Non- Disadvantaged</a:t>
                      </a:r>
                    </a:p>
                  </a:txBody>
                  <a:tcPr/>
                </a:tc>
                <a:tc>
                  <a:txBody>
                    <a:bodyPr/>
                    <a:lstStyle/>
                    <a:p>
                      <a:pPr algn="ctr"/>
                      <a:r>
                        <a:rPr lang="en-GB" sz="2400" dirty="0">
                          <a:solidFill>
                            <a:schemeClr val="tx1"/>
                          </a:solidFill>
                          <a:latin typeface="+mn-lt"/>
                        </a:rPr>
                        <a:t>67%</a:t>
                      </a:r>
                      <a:endParaRPr lang="en-GB" sz="1400" dirty="0">
                        <a:solidFill>
                          <a:schemeClr val="tx1"/>
                        </a:solidFill>
                        <a:latin typeface="+mn-lt"/>
                      </a:endParaRPr>
                    </a:p>
                  </a:txBody>
                  <a:tcPr/>
                </a:tc>
                <a:extLst>
                  <a:ext uri="{0D108BD9-81ED-4DB2-BD59-A6C34878D82A}">
                    <a16:rowId xmlns:a16="http://schemas.microsoft.com/office/drawing/2014/main" val="3392741609"/>
                  </a:ext>
                </a:extLst>
              </a:tr>
              <a:tr h="385853">
                <a:tc vMerge="1">
                  <a:txBody>
                    <a:bodyPr/>
                    <a:lstStyle/>
                    <a:p>
                      <a:endParaRPr lang="en-GB"/>
                    </a:p>
                  </a:txBody>
                  <a:tcPr/>
                </a:tc>
                <a:tc>
                  <a:txBody>
                    <a:bodyPr/>
                    <a:lstStyle/>
                    <a:p>
                      <a:pPr algn="ctr"/>
                      <a:r>
                        <a:rPr lang="en-GB" sz="2400">
                          <a:solidFill>
                            <a:schemeClr val="tx1"/>
                          </a:solidFill>
                          <a:latin typeface="+mn-lt"/>
                        </a:rPr>
                        <a:t>Gap</a:t>
                      </a:r>
                    </a:p>
                  </a:txBody>
                  <a:tcPr/>
                </a:tc>
                <a:tc>
                  <a:txBody>
                    <a:bodyPr/>
                    <a:lstStyle/>
                    <a:p>
                      <a:pPr algn="ctr"/>
                      <a:r>
                        <a:rPr lang="en-GB" sz="2400" dirty="0">
                          <a:solidFill>
                            <a:schemeClr val="tx1"/>
                          </a:solidFill>
                          <a:latin typeface="+mn-lt"/>
                        </a:rPr>
                        <a:t>24.5%</a:t>
                      </a:r>
                    </a:p>
                  </a:txBody>
                  <a:tcPr/>
                </a:tc>
                <a:extLst>
                  <a:ext uri="{0D108BD9-81ED-4DB2-BD59-A6C34878D82A}">
                    <a16:rowId xmlns:a16="http://schemas.microsoft.com/office/drawing/2014/main" val="1079077052"/>
                  </a:ext>
                </a:extLst>
              </a:tr>
            </a:tbl>
          </a:graphicData>
        </a:graphic>
      </p:graphicFrame>
      <p:sp>
        <p:nvSpPr>
          <p:cNvPr id="4" name="Rectangle 3">
            <a:extLst>
              <a:ext uri="{FF2B5EF4-FFF2-40B4-BE49-F238E27FC236}">
                <a16:creationId xmlns:a16="http://schemas.microsoft.com/office/drawing/2014/main" id="{32A5B926-BC96-9B2C-8FB0-15A5DB2E8541}"/>
              </a:ext>
            </a:extLst>
          </p:cNvPr>
          <p:cNvSpPr/>
          <p:nvPr/>
        </p:nvSpPr>
        <p:spPr>
          <a:xfrm>
            <a:off x="0" y="0"/>
            <a:ext cx="352425" cy="685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red and white logo&#10;&#10;Description automatically generated with medium confidence">
            <a:extLst>
              <a:ext uri="{FF2B5EF4-FFF2-40B4-BE49-F238E27FC236}">
                <a16:creationId xmlns:a16="http://schemas.microsoft.com/office/drawing/2014/main" id="{24A25A1D-1919-C67A-6755-B4D7BAA2A04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36561" y="6192456"/>
            <a:ext cx="864778" cy="458968"/>
          </a:xfrm>
          <a:prstGeom prst="rect">
            <a:avLst/>
          </a:prstGeom>
        </p:spPr>
      </p:pic>
      <p:sp>
        <p:nvSpPr>
          <p:cNvPr id="6" name="TextBox 5">
            <a:extLst>
              <a:ext uri="{FF2B5EF4-FFF2-40B4-BE49-F238E27FC236}">
                <a16:creationId xmlns:a16="http://schemas.microsoft.com/office/drawing/2014/main" id="{7CE8A628-D9D5-3966-D030-F19242E4DE0D}"/>
              </a:ext>
            </a:extLst>
          </p:cNvPr>
          <p:cNvSpPr txBox="1"/>
          <p:nvPr/>
        </p:nvSpPr>
        <p:spPr>
          <a:xfrm>
            <a:off x="911424" y="5551780"/>
            <a:ext cx="921027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*This is subject to change until all data has been certified as final by DfE.</a:t>
            </a:r>
          </a:p>
        </p:txBody>
      </p:sp>
      <p:sp>
        <p:nvSpPr>
          <p:cNvPr id="7" name="Title 1">
            <a:extLst>
              <a:ext uri="{FF2B5EF4-FFF2-40B4-BE49-F238E27FC236}">
                <a16:creationId xmlns:a16="http://schemas.microsoft.com/office/drawing/2014/main" id="{7F37D5B1-C89A-96E6-E5E1-06C4DB04FAE7}"/>
              </a:ext>
            </a:extLst>
          </p:cNvPr>
          <p:cNvSpPr txBox="1">
            <a:spLocks/>
          </p:cNvSpPr>
          <p:nvPr/>
        </p:nvSpPr>
        <p:spPr>
          <a:xfrm>
            <a:off x="1243452" y="356905"/>
            <a:ext cx="9461060" cy="557506"/>
          </a:xfrm>
          <a:prstGeom prst="rect">
            <a:avLst/>
          </a:prstGeom>
        </p:spPr>
        <p:txBody>
          <a:bodyPr>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7030A0"/>
                </a:solidFill>
                <a:effectLst/>
                <a:uLnTx/>
                <a:uFillTx/>
                <a:latin typeface="Lexend" pitchFamily="2" charset="0"/>
                <a:ea typeface="+mj-ea"/>
                <a:cs typeface="+mj-cs"/>
              </a:rPr>
              <a:t>KS2 DATA OVERVIEW – Disadvantaged v Non-disadvantaged 2023</a:t>
            </a:r>
          </a:p>
        </p:txBody>
      </p:sp>
    </p:spTree>
    <p:extLst>
      <p:ext uri="{BB962C8B-B14F-4D97-AF65-F5344CB8AC3E}">
        <p14:creationId xmlns:p14="http://schemas.microsoft.com/office/powerpoint/2010/main" val="4033320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814F-CF81-E05C-0CB6-4CBB2C6B23B6}"/>
              </a:ext>
            </a:extLst>
          </p:cNvPr>
          <p:cNvSpPr>
            <a:spLocks noGrp="1"/>
          </p:cNvSpPr>
          <p:nvPr>
            <p:ph type="title"/>
          </p:nvPr>
        </p:nvSpPr>
        <p:spPr/>
        <p:txBody>
          <a:bodyPr/>
          <a:lstStyle/>
          <a:p>
            <a:r>
              <a:rPr lang="en-GB" sz="4000" b="1" dirty="0">
                <a:solidFill>
                  <a:srgbClr val="004B88"/>
                </a:solidFill>
                <a:ea typeface="Verdana"/>
              </a:rPr>
              <a:t>Programme Governance</a:t>
            </a:r>
            <a:r>
              <a:rPr lang="en-US" sz="4000" b="1" dirty="0">
                <a:solidFill>
                  <a:srgbClr val="004B88"/>
                </a:solidFill>
              </a:rPr>
              <a:t/>
            </a:r>
            <a:br>
              <a:rPr lang="en-US" sz="4000" b="1" dirty="0">
                <a:solidFill>
                  <a:srgbClr val="004B88"/>
                </a:solidFill>
              </a:rPr>
            </a:br>
            <a:endParaRPr lang="en-GB" dirty="0"/>
          </a:p>
        </p:txBody>
      </p:sp>
      <p:sp>
        <p:nvSpPr>
          <p:cNvPr id="3" name="Content Placeholder 2">
            <a:extLst>
              <a:ext uri="{FF2B5EF4-FFF2-40B4-BE49-F238E27FC236}">
                <a16:creationId xmlns:a16="http://schemas.microsoft.com/office/drawing/2014/main" id="{B2DE0961-CD27-0B34-EC67-29BC8891F815}"/>
              </a:ext>
            </a:extLst>
          </p:cNvPr>
          <p:cNvSpPr>
            <a:spLocks noGrp="1"/>
          </p:cNvSpPr>
          <p:nvPr>
            <p:ph idx="1"/>
          </p:nvPr>
        </p:nvSpPr>
        <p:spPr>
          <a:xfrm>
            <a:off x="541338" y="1872000"/>
            <a:ext cx="4608000" cy="4141450"/>
          </a:xfrm>
        </p:spPr>
        <p:txBody>
          <a:bodyPr/>
          <a:lstStyle/>
          <a:p>
            <a:r>
              <a:rPr lang="en-US" sz="2400" dirty="0">
                <a:ea typeface="+mn-lt"/>
                <a:cs typeface="Arial"/>
              </a:rPr>
              <a:t>Autism Central is a 3-year </a:t>
            </a:r>
            <a:r>
              <a:rPr lang="en-US" sz="2400" dirty="0" err="1">
                <a:ea typeface="+mn-lt"/>
                <a:cs typeface="Arial"/>
              </a:rPr>
              <a:t>programme</a:t>
            </a:r>
            <a:r>
              <a:rPr lang="en-US" sz="2400" dirty="0">
                <a:ea typeface="+mn-lt"/>
                <a:cs typeface="Arial"/>
              </a:rPr>
              <a:t> commissioned by Health Education England and will be delivered by a consortium of nine not-for-profit </a:t>
            </a:r>
            <a:r>
              <a:rPr lang="en-US" sz="2400" dirty="0" err="1">
                <a:ea typeface="+mn-lt"/>
                <a:cs typeface="Arial"/>
              </a:rPr>
              <a:t>organisations</a:t>
            </a:r>
            <a:r>
              <a:rPr lang="en-US" sz="2400" dirty="0">
                <a:ea typeface="+mn-lt"/>
                <a:cs typeface="Arial"/>
              </a:rPr>
              <a:t>:</a:t>
            </a:r>
          </a:p>
          <a:p>
            <a:endParaRPr lang="en-US" sz="2400" dirty="0"/>
          </a:p>
          <a:p>
            <a:endParaRPr lang="en-GB" dirty="0"/>
          </a:p>
        </p:txBody>
      </p:sp>
      <p:sp>
        <p:nvSpPr>
          <p:cNvPr id="4" name="Text Placeholder 3">
            <a:extLst>
              <a:ext uri="{FF2B5EF4-FFF2-40B4-BE49-F238E27FC236}">
                <a16:creationId xmlns:a16="http://schemas.microsoft.com/office/drawing/2014/main" id="{576C7CC8-B1A1-91CA-41D1-56DFCC7DBF19}"/>
              </a:ext>
            </a:extLst>
          </p:cNvPr>
          <p:cNvSpPr>
            <a:spLocks noGrp="1"/>
          </p:cNvSpPr>
          <p:nvPr>
            <p:ph type="body" sz="quarter" idx="10"/>
          </p:nvPr>
        </p:nvSpPr>
        <p:spPr>
          <a:xfrm>
            <a:off x="6714824" y="1143600"/>
            <a:ext cx="5067601" cy="7047900"/>
          </a:xfrm>
        </p:spPr>
        <p:txBody>
          <a:bodyPr/>
          <a:lstStyle/>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Verdana"/>
                <a:ea typeface="+mn-ea"/>
                <a:cs typeface="Arial"/>
              </a:rPr>
              <a:t>National Autistic Society (host)</a:t>
            </a:r>
            <a:r>
              <a:rPr kumimoji="0" lang="en-US" sz="1800" b="1" i="0" u="none" strike="noStrike" kern="1200" cap="none" spc="0" normalizeH="0" baseline="0" noProof="0" dirty="0">
                <a:ln>
                  <a:noFill/>
                </a:ln>
                <a:solidFill>
                  <a:prstClr val="black"/>
                </a:solidFill>
                <a:effectLst/>
                <a:uLnTx/>
                <a:uFillTx/>
                <a:latin typeface="Verdana"/>
                <a:ea typeface="+mn-ea"/>
                <a:cs typeface="Arial"/>
              </a:rPr>
              <a:t>​</a:t>
            </a: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Verdana"/>
                <a:ea typeface="+mn-ea"/>
                <a:cs typeface="Arial"/>
              </a:rPr>
              <a:t>Autism Education Trust </a:t>
            </a:r>
            <a:r>
              <a:rPr kumimoji="0" lang="en-US" sz="1800" b="1" i="0" u="none" strike="noStrike" kern="1200" cap="none" spc="0" normalizeH="0" baseline="0" noProof="0" dirty="0">
                <a:ln>
                  <a:noFill/>
                </a:ln>
                <a:solidFill>
                  <a:prstClr val="black"/>
                </a:solidFill>
                <a:effectLst/>
                <a:uLnTx/>
                <a:uFillTx/>
                <a:latin typeface="Verdana"/>
                <a:ea typeface="+mn-ea"/>
                <a:cs typeface="Arial"/>
              </a:rPr>
              <a:t>​</a:t>
            </a: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Verdana"/>
                <a:ea typeface="+mn-ea"/>
                <a:cs typeface="Arial"/>
              </a:rPr>
              <a:t>Great Minds Together</a:t>
            </a:r>
            <a:r>
              <a:rPr kumimoji="0" lang="en-US" sz="1800" b="1" i="0" u="none" strike="noStrike" kern="1200" cap="none" spc="0" normalizeH="0" baseline="0" noProof="0" dirty="0">
                <a:ln>
                  <a:noFill/>
                </a:ln>
                <a:solidFill>
                  <a:prstClr val="black"/>
                </a:solidFill>
                <a:effectLst/>
                <a:uLnTx/>
                <a:uFillTx/>
                <a:latin typeface="Verdana"/>
                <a:ea typeface="+mn-ea"/>
                <a:cs typeface="Arial"/>
              </a:rPr>
              <a:t>​</a:t>
            </a: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Verdana"/>
                <a:ea typeface="+mn-ea"/>
                <a:cs typeface="Arial"/>
              </a:rPr>
              <a:t>Contact</a:t>
            </a:r>
            <a:r>
              <a:rPr kumimoji="0" lang="en-US" sz="1800" b="1" i="0" u="none" strike="noStrike" kern="1200" cap="none" spc="0" normalizeH="0" baseline="0" noProof="0" dirty="0">
                <a:ln>
                  <a:noFill/>
                </a:ln>
                <a:solidFill>
                  <a:prstClr val="black"/>
                </a:solidFill>
                <a:effectLst/>
                <a:uLnTx/>
                <a:uFillTx/>
                <a:latin typeface="Verdana"/>
                <a:ea typeface="+mn-ea"/>
                <a:cs typeface="Arial"/>
              </a:rPr>
              <a:t>​</a:t>
            </a: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Verdana"/>
                <a:ea typeface="+mn-ea"/>
                <a:cs typeface="Arial"/>
              </a:rPr>
              <a:t>Autism Alliance</a:t>
            </a:r>
            <a:r>
              <a:rPr kumimoji="0" lang="en-US" sz="1800" b="1" i="0" u="none" strike="noStrike" kern="1200" cap="none" spc="0" normalizeH="0" baseline="0" noProof="0" dirty="0">
                <a:ln>
                  <a:noFill/>
                </a:ln>
                <a:solidFill>
                  <a:prstClr val="black"/>
                </a:solidFill>
                <a:effectLst/>
                <a:uLnTx/>
                <a:uFillTx/>
                <a:latin typeface="Verdana"/>
                <a:ea typeface="+mn-ea"/>
                <a:cs typeface="Arial"/>
              </a:rPr>
              <a:t>​</a:t>
            </a: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Verdana"/>
                <a:ea typeface="+mn-ea"/>
                <a:cs typeface="Arial"/>
              </a:rPr>
              <a:t>British Institute of Learning Disabilities</a:t>
            </a:r>
            <a:r>
              <a:rPr kumimoji="0" lang="en-US" sz="1800" b="1" i="0" u="none" strike="noStrike" kern="1200" cap="none" spc="0" normalizeH="0" baseline="0" noProof="0" dirty="0">
                <a:ln>
                  <a:noFill/>
                </a:ln>
                <a:solidFill>
                  <a:prstClr val="black"/>
                </a:solidFill>
                <a:effectLst/>
                <a:uLnTx/>
                <a:uFillTx/>
                <a:latin typeface="Verdana"/>
                <a:ea typeface="+mn-ea"/>
                <a:cs typeface="Arial"/>
              </a:rPr>
              <a:t>​ (BILD)</a:t>
            </a: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err="1">
                <a:ln>
                  <a:noFill/>
                </a:ln>
                <a:solidFill>
                  <a:prstClr val="black"/>
                </a:solidFill>
                <a:effectLst/>
                <a:uLnTx/>
                <a:uFillTx/>
                <a:latin typeface="Verdana"/>
                <a:ea typeface="+mn-ea"/>
                <a:cs typeface="Arial"/>
              </a:rPr>
              <a:t>Autistica</a:t>
            </a:r>
            <a:r>
              <a:rPr kumimoji="0" lang="en-GB" sz="1800" b="1" i="0" u="none" strike="noStrike" kern="1200" cap="none" spc="0" normalizeH="0" baseline="0" noProof="0" dirty="0">
                <a:ln>
                  <a:noFill/>
                </a:ln>
                <a:solidFill>
                  <a:prstClr val="black"/>
                </a:solidFill>
                <a:effectLst/>
                <a:uLnTx/>
                <a:uFillTx/>
                <a:latin typeface="Verdana"/>
                <a:ea typeface="+mn-ea"/>
                <a:cs typeface="Arial"/>
              </a:rPr>
              <a:t>​</a:t>
            </a: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Verdana"/>
                <a:ea typeface="+mn-ea"/>
                <a:cs typeface="Arial"/>
              </a:rPr>
              <a:t>Ambitious about Autism </a:t>
            </a:r>
            <a:r>
              <a:rPr kumimoji="0" lang="en-US" sz="1800" b="1" i="0" u="none" strike="noStrike" kern="1200" cap="none" spc="0" normalizeH="0" baseline="0" noProof="0" dirty="0">
                <a:ln>
                  <a:noFill/>
                </a:ln>
                <a:solidFill>
                  <a:prstClr val="black"/>
                </a:solidFill>
                <a:effectLst/>
                <a:uLnTx/>
                <a:uFillTx/>
                <a:latin typeface="Verdana"/>
                <a:ea typeface="+mn-ea"/>
                <a:cs typeface="Arial"/>
              </a:rPr>
              <a:t>​</a:t>
            </a:r>
          </a:p>
          <a:p>
            <a:pPr marL="342900" marR="0" lvl="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Verdana"/>
                <a:ea typeface="+mn-ea"/>
                <a:cs typeface="Arial"/>
              </a:rPr>
              <a:t>National Network of Parent Carer Forums</a:t>
            </a:r>
          </a:p>
          <a:p>
            <a:endParaRPr lang="en-GB" dirty="0"/>
          </a:p>
        </p:txBody>
      </p:sp>
      <p:pic>
        <p:nvPicPr>
          <p:cNvPr id="5" name="Picture Placeholder 9" descr="A logo with text on it&#10;&#10;Description automatically generated">
            <a:extLst>
              <a:ext uri="{FF2B5EF4-FFF2-40B4-BE49-F238E27FC236}">
                <a16:creationId xmlns:a16="http://schemas.microsoft.com/office/drawing/2014/main" id="{8BF8A65D-79C7-3DA3-A27D-523E15CC1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1" y="3515596"/>
            <a:ext cx="5746887" cy="2787239"/>
          </a:xfrm>
          <a:prstGeom prst="rect">
            <a:avLst/>
          </a:prstGeom>
          <a:noFill/>
        </p:spPr>
      </p:pic>
    </p:spTree>
    <p:extLst>
      <p:ext uri="{BB962C8B-B14F-4D97-AF65-F5344CB8AC3E}">
        <p14:creationId xmlns:p14="http://schemas.microsoft.com/office/powerpoint/2010/main" val="1339767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logo with text on it&#10;&#10;Description automatically generated">
            <a:extLst>
              <a:ext uri="{FF2B5EF4-FFF2-40B4-BE49-F238E27FC236}">
                <a16:creationId xmlns:a16="http://schemas.microsoft.com/office/drawing/2014/main" id="{00B5D32A-41F1-CC0E-0691-42D067C094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86" y="1760194"/>
            <a:ext cx="5746887" cy="2787239"/>
          </a:xfrm>
          <a:noFill/>
        </p:spPr>
      </p:pic>
      <p:sp>
        <p:nvSpPr>
          <p:cNvPr id="4" name="Subtitle 3">
            <a:extLst>
              <a:ext uri="{FF2B5EF4-FFF2-40B4-BE49-F238E27FC236}">
                <a16:creationId xmlns:a16="http://schemas.microsoft.com/office/drawing/2014/main" id="{4AC8350C-EC6E-CE82-26A1-B2F2809AFF4D}"/>
              </a:ext>
            </a:extLst>
          </p:cNvPr>
          <p:cNvSpPr>
            <a:spLocks noGrp="1"/>
          </p:cNvSpPr>
          <p:nvPr>
            <p:ph type="body" sz="quarter" idx="10"/>
          </p:nvPr>
        </p:nvSpPr>
        <p:spPr>
          <a:xfrm>
            <a:off x="7271544" y="488594"/>
            <a:ext cx="4526263" cy="6223049"/>
          </a:xfrm>
        </p:spPr>
        <p:txBody>
          <a:bodyPr vert="horz" lIns="0" tIns="0" rIns="0" bIns="0" rtlCol="0" anchor="t">
            <a:normAutofit lnSpcReduction="10000"/>
          </a:bodyPr>
          <a:lstStyle/>
          <a:p>
            <a:pPr algn="ctr"/>
            <a:r>
              <a:rPr lang="en-GB" sz="6000" dirty="0"/>
              <a:t>A Three-Part Offer</a:t>
            </a:r>
          </a:p>
          <a:p>
            <a:pPr algn="ctr"/>
            <a:r>
              <a:rPr lang="en-GB" sz="2800" dirty="0"/>
              <a:t>A free service for parents/carers of autistic people, with or without a diagnosis.  </a:t>
            </a:r>
          </a:p>
          <a:p>
            <a:pPr algn="ctr"/>
            <a:r>
              <a:rPr lang="en-GB" sz="2800" dirty="0"/>
              <a:t>Peer Educators are all parents/carers with lived experience of autism.  They are trained in sharing their knowledge and experience and offering support.  </a:t>
            </a:r>
          </a:p>
        </p:txBody>
      </p:sp>
      <p:sp>
        <p:nvSpPr>
          <p:cNvPr id="7" name="Date Placeholder 6" hidden="1">
            <a:extLst>
              <a:ext uri="{FF2B5EF4-FFF2-40B4-BE49-F238E27FC236}">
                <a16:creationId xmlns:a16="http://schemas.microsoft.com/office/drawing/2014/main" id="{482EDEC0-71BF-DF40-C7F0-2DC769C6CC24}"/>
              </a:ext>
            </a:extLst>
          </p:cNvPr>
          <p:cNvSpPr>
            <a:spLocks noGrp="1"/>
          </p:cNvSpPr>
          <p:nvPr>
            <p:ph type="dt" sz="half" idx="4294967295"/>
          </p:nvPr>
        </p:nvSpPr>
        <p:spPr>
          <a:xfrm>
            <a:off x="539750" y="5220000"/>
            <a:ext cx="2743200" cy="365125"/>
          </a:xfr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a:ea typeface="+mn-ea"/>
                <a:cs typeface="+mn-cs"/>
              </a:rPr>
              <a:t>Date</a:t>
            </a:r>
          </a:p>
        </p:txBody>
      </p:sp>
      <p:pic>
        <p:nvPicPr>
          <p:cNvPr id="13" name="Picture 12" descr="ECC red logo">
            <a:extLst>
              <a:ext uri="{FF2B5EF4-FFF2-40B4-BE49-F238E27FC236}">
                <a16:creationId xmlns:a16="http://schemas.microsoft.com/office/drawing/2014/main" id="{6F68AF63-D56A-5BF9-E5B4-F7B5DD8A78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86" y="5842963"/>
            <a:ext cx="1752600" cy="868680"/>
          </a:xfrm>
          <a:prstGeom prst="rect">
            <a:avLst/>
          </a:prstGeom>
          <a:noFill/>
          <a:ln>
            <a:noFill/>
          </a:ln>
        </p:spPr>
      </p:pic>
      <p:sp>
        <p:nvSpPr>
          <p:cNvPr id="2" name="TextBox 1">
            <a:extLst>
              <a:ext uri="{FF2B5EF4-FFF2-40B4-BE49-F238E27FC236}">
                <a16:creationId xmlns:a16="http://schemas.microsoft.com/office/drawing/2014/main" id="{B7FA0322-120A-87F9-AA0C-D91921BE288B}"/>
              </a:ext>
            </a:extLst>
          </p:cNvPr>
          <p:cNvSpPr txBox="1"/>
          <p:nvPr/>
        </p:nvSpPr>
        <p:spPr>
          <a:xfrm>
            <a:off x="2235211" y="5717188"/>
            <a:ext cx="4533556" cy="11259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1134"/>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a:ea typeface="Calibri"/>
                <a:cs typeface="Calibri"/>
              </a:rPr>
              <a:t>East of England Hub</a:t>
            </a:r>
          </a:p>
          <a:p>
            <a:pPr marL="0" marR="0" lvl="0" indent="0" algn="l" defTabSz="4572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a:ea typeface="Calibri"/>
                <a:cs typeface="Calibri"/>
              </a:rPr>
              <a:t>Essex, Suffolk, Norfolk, Cambridgeshire, Hertfordshire, Bedfordshire</a:t>
            </a:r>
          </a:p>
        </p:txBody>
      </p:sp>
    </p:spTree>
    <p:extLst>
      <p:ext uri="{BB962C8B-B14F-4D97-AF65-F5344CB8AC3E}">
        <p14:creationId xmlns:p14="http://schemas.microsoft.com/office/powerpoint/2010/main" val="460801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dirty="0">
                <a:solidFill>
                  <a:srgbClr val="C84674"/>
                </a:solidFill>
              </a:rPr>
              <a:t>Part One - The website</a:t>
            </a:r>
          </a:p>
        </p:txBody>
      </p:sp>
      <p:sp>
        <p:nvSpPr>
          <p:cNvPr id="15" name="TextBox 14">
            <a:extLst>
              <a:ext uri="{FF2B5EF4-FFF2-40B4-BE49-F238E27FC236}">
                <a16:creationId xmlns:a16="http://schemas.microsoft.com/office/drawing/2014/main" id="{10B14C07-4ECB-BBD5-C72B-732AF05D4488}"/>
              </a:ext>
            </a:extLst>
          </p:cNvPr>
          <p:cNvSpPr txBox="1"/>
          <p:nvPr/>
        </p:nvSpPr>
        <p:spPr>
          <a:xfrm>
            <a:off x="545124" y="1737187"/>
            <a:ext cx="2962800" cy="120240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a:ea typeface="+mn-ea"/>
                <a:cs typeface="+mn-cs"/>
                <a:hlinkClick r:id="rId2"/>
              </a:rPr>
              <a:t>Autism Central for Parents and Carers | Autism Central</a:t>
            </a:r>
            <a:endParaRPr kumimoji="0" lang="en-GB"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1134"/>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A growing source of information and guidance for parents and carers</a:t>
            </a: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E15A3767-5B3D-AF48-0A0D-23F5FDCDC1B2}"/>
              </a:ext>
            </a:extLst>
          </p:cNvPr>
          <p:cNvPicPr>
            <a:picLocks noChangeAspect="1"/>
          </p:cNvPicPr>
          <p:nvPr/>
        </p:nvPicPr>
        <p:blipFill>
          <a:blip r:embed="rId3"/>
          <a:stretch>
            <a:fillRect/>
          </a:stretch>
        </p:blipFill>
        <p:spPr>
          <a:xfrm>
            <a:off x="7697676" y="0"/>
            <a:ext cx="4448175" cy="2181225"/>
          </a:xfrm>
          <a:prstGeom prst="rect">
            <a:avLst/>
          </a:prstGeom>
        </p:spPr>
      </p:pic>
      <p:pic>
        <p:nvPicPr>
          <p:cNvPr id="11" name="Picture 10" descr="ECC red logo">
            <a:extLst>
              <a:ext uri="{FF2B5EF4-FFF2-40B4-BE49-F238E27FC236}">
                <a16:creationId xmlns:a16="http://schemas.microsoft.com/office/drawing/2014/main" id="{245A454B-4760-656B-B978-08B8679E3E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3251" y="5787291"/>
            <a:ext cx="1752600" cy="868680"/>
          </a:xfrm>
          <a:prstGeom prst="rect">
            <a:avLst/>
          </a:prstGeom>
          <a:noFill/>
          <a:ln>
            <a:noFill/>
          </a:ln>
        </p:spPr>
      </p:pic>
      <p:pic>
        <p:nvPicPr>
          <p:cNvPr id="21" name="Picture 20">
            <a:extLst>
              <a:ext uri="{FF2B5EF4-FFF2-40B4-BE49-F238E27FC236}">
                <a16:creationId xmlns:a16="http://schemas.microsoft.com/office/drawing/2014/main" id="{52C1E378-C4A3-A768-F10D-DD0D17943B45}"/>
              </a:ext>
            </a:extLst>
          </p:cNvPr>
          <p:cNvPicPr>
            <a:picLocks noChangeAspect="1"/>
          </p:cNvPicPr>
          <p:nvPr/>
        </p:nvPicPr>
        <p:blipFill>
          <a:blip r:embed="rId5"/>
          <a:stretch>
            <a:fillRect/>
          </a:stretch>
        </p:blipFill>
        <p:spPr>
          <a:xfrm>
            <a:off x="4479864" y="3305833"/>
            <a:ext cx="1905522" cy="2915799"/>
          </a:xfrm>
          <a:prstGeom prst="rect">
            <a:avLst/>
          </a:prstGeom>
        </p:spPr>
      </p:pic>
      <p:pic>
        <p:nvPicPr>
          <p:cNvPr id="23" name="Picture 22">
            <a:extLst>
              <a:ext uri="{FF2B5EF4-FFF2-40B4-BE49-F238E27FC236}">
                <a16:creationId xmlns:a16="http://schemas.microsoft.com/office/drawing/2014/main" id="{AFAB80FE-4C1A-19F6-8D6F-CC2ACBEB29D3}"/>
              </a:ext>
            </a:extLst>
          </p:cNvPr>
          <p:cNvPicPr>
            <a:picLocks noChangeAspect="1"/>
          </p:cNvPicPr>
          <p:nvPr/>
        </p:nvPicPr>
        <p:blipFill>
          <a:blip r:embed="rId6"/>
          <a:stretch>
            <a:fillRect/>
          </a:stretch>
        </p:blipFill>
        <p:spPr>
          <a:xfrm>
            <a:off x="2581096" y="3305833"/>
            <a:ext cx="1668680" cy="2915799"/>
          </a:xfrm>
          <a:prstGeom prst="rect">
            <a:avLst/>
          </a:prstGeom>
        </p:spPr>
      </p:pic>
      <p:pic>
        <p:nvPicPr>
          <p:cNvPr id="25" name="Picture 24">
            <a:extLst>
              <a:ext uri="{FF2B5EF4-FFF2-40B4-BE49-F238E27FC236}">
                <a16:creationId xmlns:a16="http://schemas.microsoft.com/office/drawing/2014/main" id="{0895AE69-A3AA-5394-B75E-FE171C54427E}"/>
              </a:ext>
            </a:extLst>
          </p:cNvPr>
          <p:cNvPicPr>
            <a:picLocks noChangeAspect="1"/>
          </p:cNvPicPr>
          <p:nvPr/>
        </p:nvPicPr>
        <p:blipFill>
          <a:blip r:embed="rId7"/>
          <a:stretch>
            <a:fillRect/>
          </a:stretch>
        </p:blipFill>
        <p:spPr>
          <a:xfrm>
            <a:off x="464095" y="3305832"/>
            <a:ext cx="1842298" cy="2915800"/>
          </a:xfrm>
          <a:prstGeom prst="rect">
            <a:avLst/>
          </a:prstGeom>
        </p:spPr>
      </p:pic>
      <p:pic>
        <p:nvPicPr>
          <p:cNvPr id="27" name="Picture 26">
            <a:extLst>
              <a:ext uri="{FF2B5EF4-FFF2-40B4-BE49-F238E27FC236}">
                <a16:creationId xmlns:a16="http://schemas.microsoft.com/office/drawing/2014/main" id="{DE1C641D-8D04-9058-7851-B86D6B1D8EB8}"/>
              </a:ext>
            </a:extLst>
          </p:cNvPr>
          <p:cNvPicPr>
            <a:picLocks noChangeAspect="1"/>
          </p:cNvPicPr>
          <p:nvPr/>
        </p:nvPicPr>
        <p:blipFill>
          <a:blip r:embed="rId8"/>
          <a:stretch>
            <a:fillRect/>
          </a:stretch>
        </p:blipFill>
        <p:spPr>
          <a:xfrm>
            <a:off x="6615474" y="3305832"/>
            <a:ext cx="1842298" cy="2956358"/>
          </a:xfrm>
          <a:prstGeom prst="rect">
            <a:avLst/>
          </a:prstGeom>
        </p:spPr>
      </p:pic>
      <p:pic>
        <p:nvPicPr>
          <p:cNvPr id="29" name="Picture 28">
            <a:extLst>
              <a:ext uri="{FF2B5EF4-FFF2-40B4-BE49-F238E27FC236}">
                <a16:creationId xmlns:a16="http://schemas.microsoft.com/office/drawing/2014/main" id="{B7B3A9F0-3695-6783-7618-6FD32C517152}"/>
              </a:ext>
            </a:extLst>
          </p:cNvPr>
          <p:cNvPicPr>
            <a:picLocks noChangeAspect="1"/>
          </p:cNvPicPr>
          <p:nvPr/>
        </p:nvPicPr>
        <p:blipFill>
          <a:blip r:embed="rId9"/>
          <a:stretch>
            <a:fillRect/>
          </a:stretch>
        </p:blipFill>
        <p:spPr>
          <a:xfrm>
            <a:off x="8687860" y="3305832"/>
            <a:ext cx="1717835" cy="2915799"/>
          </a:xfrm>
          <a:prstGeom prst="rect">
            <a:avLst/>
          </a:prstGeom>
        </p:spPr>
      </p:pic>
    </p:spTree>
    <p:extLst>
      <p:ext uri="{BB962C8B-B14F-4D97-AF65-F5344CB8AC3E}">
        <p14:creationId xmlns:p14="http://schemas.microsoft.com/office/powerpoint/2010/main" val="3973332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11152890" cy="1065091"/>
          </a:xfrm>
        </p:spPr>
        <p:txBody>
          <a:bodyPr/>
          <a:lstStyle/>
          <a:p>
            <a:r>
              <a:rPr lang="en-GB" dirty="0">
                <a:solidFill>
                  <a:srgbClr val="C84674"/>
                </a:solidFill>
              </a:rPr>
              <a:t>Part Two - Group Online Session – accessed via the Autism Central Website</a:t>
            </a:r>
          </a:p>
        </p:txBody>
      </p:sp>
      <p:pic>
        <p:nvPicPr>
          <p:cNvPr id="1026" name="Picture 2" descr="Home">
            <a:extLst>
              <a:ext uri="{FF2B5EF4-FFF2-40B4-BE49-F238E27FC236}">
                <a16:creationId xmlns:a16="http://schemas.microsoft.com/office/drawing/2014/main" id="{97422FF0-A8A1-394F-ABD4-810407A0E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26" y="5624251"/>
            <a:ext cx="2196474" cy="1065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CC red logo">
            <a:extLst>
              <a:ext uri="{FF2B5EF4-FFF2-40B4-BE49-F238E27FC236}">
                <a16:creationId xmlns:a16="http://schemas.microsoft.com/office/drawing/2014/main" id="{3BEAD694-3CE3-0415-5CCF-D3094DEF9F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9169" y="5820662"/>
            <a:ext cx="1752600" cy="868680"/>
          </a:xfrm>
          <a:prstGeom prst="rect">
            <a:avLst/>
          </a:prstGeom>
          <a:noFill/>
          <a:ln>
            <a:noFill/>
          </a:ln>
        </p:spPr>
      </p:pic>
      <p:graphicFrame>
        <p:nvGraphicFramePr>
          <p:cNvPr id="7" name="Diagram 6">
            <a:extLst>
              <a:ext uri="{FF2B5EF4-FFF2-40B4-BE49-F238E27FC236}">
                <a16:creationId xmlns:a16="http://schemas.microsoft.com/office/drawing/2014/main" id="{CE9B65AB-5877-630E-DE25-359540631FB0}"/>
              </a:ext>
            </a:extLst>
          </p:cNvPr>
          <p:cNvGraphicFramePr/>
          <p:nvPr/>
        </p:nvGraphicFramePr>
        <p:xfrm>
          <a:off x="373117" y="2383652"/>
          <a:ext cx="11445766" cy="2243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779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11152890" cy="1065091"/>
          </a:xfrm>
        </p:spPr>
        <p:txBody>
          <a:bodyPr/>
          <a:lstStyle/>
          <a:p>
            <a:r>
              <a:rPr lang="en-GB" dirty="0">
                <a:solidFill>
                  <a:srgbClr val="C84674"/>
                </a:solidFill>
              </a:rPr>
              <a:t>Group Online Session – accessed via the Autism Central Website</a:t>
            </a:r>
          </a:p>
        </p:txBody>
      </p:sp>
      <p:pic>
        <p:nvPicPr>
          <p:cNvPr id="1026" name="Picture 2" descr="Home">
            <a:extLst>
              <a:ext uri="{FF2B5EF4-FFF2-40B4-BE49-F238E27FC236}">
                <a16:creationId xmlns:a16="http://schemas.microsoft.com/office/drawing/2014/main" id="{97422FF0-A8A1-394F-ABD4-810407A0E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26" y="5624251"/>
            <a:ext cx="2196474" cy="10650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B0F5A3D-061A-6B18-F844-2FB5D12DBF28}"/>
              </a:ext>
            </a:extLst>
          </p:cNvPr>
          <p:cNvPicPr>
            <a:picLocks noChangeAspect="1"/>
          </p:cNvPicPr>
          <p:nvPr/>
        </p:nvPicPr>
        <p:blipFill>
          <a:blip r:embed="rId3"/>
          <a:stretch>
            <a:fillRect/>
          </a:stretch>
        </p:blipFill>
        <p:spPr>
          <a:xfrm>
            <a:off x="2670962" y="1700192"/>
            <a:ext cx="8301838" cy="4989150"/>
          </a:xfrm>
          <a:prstGeom prst="rect">
            <a:avLst/>
          </a:prstGeom>
        </p:spPr>
      </p:pic>
      <p:pic>
        <p:nvPicPr>
          <p:cNvPr id="6" name="Picture 5" descr="ECC red logo">
            <a:extLst>
              <a:ext uri="{FF2B5EF4-FFF2-40B4-BE49-F238E27FC236}">
                <a16:creationId xmlns:a16="http://schemas.microsoft.com/office/drawing/2014/main" id="{3BEAD694-3CE3-0415-5CCF-D3094DEF9F6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9169" y="5820662"/>
            <a:ext cx="1752600" cy="868680"/>
          </a:xfrm>
          <a:prstGeom prst="rect">
            <a:avLst/>
          </a:prstGeom>
          <a:noFill/>
          <a:ln>
            <a:noFill/>
          </a:ln>
        </p:spPr>
      </p:pic>
    </p:spTree>
    <p:extLst>
      <p:ext uri="{BB962C8B-B14F-4D97-AF65-F5344CB8AC3E}">
        <p14:creationId xmlns:p14="http://schemas.microsoft.com/office/powerpoint/2010/main" val="1560869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p:txBody>
          <a:bodyPr/>
          <a:lstStyle/>
          <a:p>
            <a:r>
              <a:rPr lang="en-GB" dirty="0">
                <a:solidFill>
                  <a:srgbClr val="C84674"/>
                </a:solidFill>
              </a:rPr>
              <a:t>Part 3 - 1:1 Support</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518515" y="1358275"/>
            <a:ext cx="4608000" cy="3476484"/>
          </a:xfrm>
        </p:spPr>
        <p:txBody>
          <a:bodyPr/>
          <a:lstStyle/>
          <a:p>
            <a:pPr marL="285750" lvl="1" indent="-285750">
              <a:buFont typeface="Wingdings" panose="05000000000000000000" pitchFamily="2" charset="2"/>
              <a:buChar char="ü"/>
            </a:pPr>
            <a:r>
              <a:rPr lang="en-GB" sz="1800" dirty="0"/>
              <a:t>Parents, carers and Personal Assistants can request 1:1 support via a telephone call.</a:t>
            </a:r>
          </a:p>
          <a:p>
            <a:pPr marL="285750" lvl="1" indent="-285750">
              <a:buFont typeface="Wingdings" panose="05000000000000000000" pitchFamily="2" charset="2"/>
              <a:buChar char="ü"/>
            </a:pPr>
            <a:r>
              <a:rPr lang="en-GB" sz="1800" dirty="0"/>
              <a:t>For some, this is a brief conversation involving some fact sharing and signposting.  For others, it is a longer conversation enabling parents/carers to share and unpick their experiences with someone with lived experience.</a:t>
            </a:r>
          </a:p>
          <a:p>
            <a:pPr marL="285750" lvl="1" indent="-285750">
              <a:buFont typeface="Wingdings" panose="05000000000000000000" pitchFamily="2" charset="2"/>
              <a:buChar char="ü"/>
            </a:pPr>
            <a:r>
              <a:rPr lang="en-GB" sz="1800" dirty="0"/>
              <a:t>Parents/carers can scan the QR code to register for a telephone call.  The average wait time is less than one week.</a:t>
            </a:r>
          </a:p>
        </p:txBody>
      </p:sp>
      <p:sp>
        <p:nvSpPr>
          <p:cNvPr id="23" name="TextBox 22">
            <a:extLst>
              <a:ext uri="{FF2B5EF4-FFF2-40B4-BE49-F238E27FC236}">
                <a16:creationId xmlns:a16="http://schemas.microsoft.com/office/drawing/2014/main" id="{DD1479A3-68A0-A53E-5EDC-1753917E7A18}"/>
              </a:ext>
              <a:ext uri="{C183D7F6-B498-43B3-948B-1728B52AA6E4}">
                <adec:decorative xmlns:adec="http://schemas.microsoft.com/office/drawing/2017/decorative" xmlns=""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change image:</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Delete existing image and insert new by clicking on icon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or</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Right-click, change picture</a:t>
            </a:r>
          </a:p>
        </p:txBody>
      </p:sp>
      <p:grpSp>
        <p:nvGrpSpPr>
          <p:cNvPr id="24" name="Group 23">
            <a:extLst>
              <a:ext uri="{FF2B5EF4-FFF2-40B4-BE49-F238E27FC236}">
                <a16:creationId xmlns:a16="http://schemas.microsoft.com/office/drawing/2014/main" id="{E0DDFA8C-77DD-4BAF-0E72-22FDE5C0F664}"/>
              </a:ext>
              <a:ext uri="{C183D7F6-B498-43B3-948B-1728B52AA6E4}">
                <adec:decorative xmlns:adec="http://schemas.microsoft.com/office/drawing/2017/decorative" xmlns="" val="1"/>
              </a:ext>
            </a:extLst>
          </p:cNvPr>
          <p:cNvGrpSpPr/>
          <p:nvPr/>
        </p:nvGrpSpPr>
        <p:grpSpPr>
          <a:xfrm>
            <a:off x="7604794" y="-1298222"/>
            <a:ext cx="2257779" cy="1213555"/>
            <a:chOff x="8760176" y="-1298222"/>
            <a:chExt cx="2257779" cy="1213555"/>
          </a:xfrm>
        </p:grpSpPr>
        <p:sp>
          <p:nvSpPr>
            <p:cNvPr id="25" name="TextBox 24">
              <a:extLst>
                <a:ext uri="{FF2B5EF4-FFF2-40B4-BE49-F238E27FC236}">
                  <a16:creationId xmlns:a16="http://schemas.microsoft.com/office/drawing/2014/main" id="{B473DADC-4E4B-6CC7-AC6F-042D93331EE9}"/>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If new picture causes placeholder to resize or rotate</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Click on ‘Reset’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under ‘Slides’ tab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on Ribbon</a:t>
              </a:r>
            </a:p>
          </p:txBody>
        </p:sp>
        <p:pic>
          <p:nvPicPr>
            <p:cNvPr id="26" name="Picture 25">
              <a:extLst>
                <a:ext uri="{FF2B5EF4-FFF2-40B4-BE49-F238E27FC236}">
                  <a16:creationId xmlns:a16="http://schemas.microsoft.com/office/drawing/2014/main" id="{165E399A-5611-BB08-CA78-2E448D5F57E4}"/>
                </a:ext>
              </a:extLst>
            </p:cNvPr>
            <p:cNvPicPr>
              <a:picLocks noChangeAspect="1"/>
            </p:cNvPicPr>
            <p:nvPr/>
          </p:nvPicPr>
          <p:blipFill rotWithShape="1">
            <a:blip r:embed="rId2"/>
            <a:srcRect l="5637" t="1975" r="85013" b="80247"/>
            <a:stretch/>
          </p:blipFill>
          <p:spPr>
            <a:xfrm>
              <a:off x="10200571" y="-1001890"/>
              <a:ext cx="734456" cy="843844"/>
            </a:xfrm>
            <a:prstGeom prst="rect">
              <a:avLst/>
            </a:prstGeom>
          </p:spPr>
        </p:pic>
      </p:grpSp>
      <p:sp>
        <p:nvSpPr>
          <p:cNvPr id="27" name="TextBox 26">
            <a:extLst>
              <a:ext uri="{FF2B5EF4-FFF2-40B4-BE49-F238E27FC236}">
                <a16:creationId xmlns:a16="http://schemas.microsoft.com/office/drawing/2014/main" id="{7DC9DAC9-119F-1BFE-3BEE-719AFEC5BFB5}"/>
              </a:ext>
              <a:ext uri="{C183D7F6-B498-43B3-948B-1728B52AA6E4}">
                <adec:decorative xmlns:adec="http://schemas.microsoft.com/office/drawing/2017/decorative" xmlns=""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resize or reposition image within placeholder:</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Picture Format&gt; Crop</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Resize using white circles at corners</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Move by </a:t>
            </a:r>
            <a:r>
              <a:rPr kumimoji="0" lang="en-GB" sz="1200" b="0" i="0" u="none" strike="noStrike" kern="1200" cap="none" spc="0" normalizeH="0" baseline="0" noProof="0" dirty="0" err="1">
                <a:ln>
                  <a:noFill/>
                </a:ln>
                <a:solidFill>
                  <a:srgbClr val="000000"/>
                </a:solidFill>
                <a:effectLst/>
                <a:uLnTx/>
                <a:uFillTx/>
                <a:latin typeface="Calibri"/>
                <a:ea typeface="+mn-ea"/>
                <a:cs typeface="+mn-cs"/>
              </a:rPr>
              <a:t>click+hold</a:t>
            </a:r>
            <a:r>
              <a:rPr kumimoji="0" lang="en-GB" sz="1200" b="0" i="0" u="none" strike="noStrike" kern="1200" cap="none" spc="0" normalizeH="0" baseline="0" noProof="0" dirty="0">
                <a:ln>
                  <a:noFill/>
                </a:ln>
                <a:solidFill>
                  <a:srgbClr val="000000"/>
                </a:solidFill>
                <a:effectLst/>
                <a:uLnTx/>
                <a:uFillTx/>
                <a:latin typeface="Calibri"/>
                <a:ea typeface="+mn-ea"/>
                <a:cs typeface="+mn-cs"/>
              </a:rPr>
              <a:t> on grey area of image then drag to position</a:t>
            </a:r>
          </a:p>
          <a:p>
            <a:pPr marL="230400" marR="0" lvl="0" indent="-2304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6F242F7-B8F7-5313-4156-D8F0409A86A5}"/>
              </a:ext>
            </a:extLst>
          </p:cNvPr>
          <p:cNvPicPr>
            <a:picLocks noChangeAspect="1"/>
          </p:cNvPicPr>
          <p:nvPr/>
        </p:nvPicPr>
        <p:blipFill>
          <a:blip r:embed="rId3"/>
          <a:stretch>
            <a:fillRect/>
          </a:stretch>
        </p:blipFill>
        <p:spPr>
          <a:xfrm>
            <a:off x="1977324" y="4834759"/>
            <a:ext cx="1938969" cy="1933460"/>
          </a:xfrm>
          <a:prstGeom prst="rect">
            <a:avLst/>
          </a:prstGeom>
        </p:spPr>
      </p:pic>
      <p:pic>
        <p:nvPicPr>
          <p:cNvPr id="10" name="Picture Placeholder 9" descr="A couple of cartoon characters holding telephones&#10;&#10;Description automatically generated">
            <a:extLst>
              <a:ext uri="{FF2B5EF4-FFF2-40B4-BE49-F238E27FC236}">
                <a16:creationId xmlns:a16="http://schemas.microsoft.com/office/drawing/2014/main" id="{DFCCA121-2FB0-6B65-D2AB-8C01B003648D}"/>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8681" r="8681"/>
          <a:stretch>
            <a:fillRect/>
          </a:stretch>
        </p:blipFill>
        <p:spPr/>
      </p:pic>
      <p:pic>
        <p:nvPicPr>
          <p:cNvPr id="11" name="Picture 10" descr="ECC red logo">
            <a:extLst>
              <a:ext uri="{FF2B5EF4-FFF2-40B4-BE49-F238E27FC236}">
                <a16:creationId xmlns:a16="http://schemas.microsoft.com/office/drawing/2014/main" id="{BC5068C4-E0A7-F0D6-C39E-0CA9A062034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4427" y="181389"/>
            <a:ext cx="1435811" cy="669949"/>
          </a:xfrm>
          <a:prstGeom prst="rect">
            <a:avLst/>
          </a:prstGeom>
          <a:noFill/>
          <a:ln>
            <a:noFill/>
          </a:ln>
        </p:spPr>
      </p:pic>
      <p:pic>
        <p:nvPicPr>
          <p:cNvPr id="2" name="Picture 2" descr="Home">
            <a:extLst>
              <a:ext uri="{FF2B5EF4-FFF2-40B4-BE49-F238E27FC236}">
                <a16:creationId xmlns:a16="http://schemas.microsoft.com/office/drawing/2014/main" id="{29F0A8FF-FC45-B18E-BE64-6E77DA8036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7850" y="121372"/>
            <a:ext cx="1629134" cy="78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072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545124" y="478110"/>
            <a:ext cx="5762627" cy="710367"/>
          </a:xfrm>
        </p:spPr>
        <p:txBody>
          <a:bodyPr/>
          <a:lstStyle/>
          <a:p>
            <a:r>
              <a:rPr lang="en-GB" sz="3600">
                <a:solidFill>
                  <a:srgbClr val="C84674"/>
                </a:solidFill>
              </a:rPr>
              <a:t>How else we can support you</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602851" y="1240191"/>
            <a:ext cx="5302800" cy="4380373"/>
          </a:xfrm>
        </p:spPr>
        <p:txBody>
          <a:bodyPr/>
          <a:lstStyle/>
          <a:p>
            <a:pPr marL="285750" lvl="1" indent="-285750">
              <a:buFont typeface="Wingdings" panose="05000000000000000000" pitchFamily="2" charset="2"/>
              <a:buChar char="ü"/>
            </a:pPr>
            <a:r>
              <a:rPr lang="en-GB" sz="2400" dirty="0"/>
              <a:t>Schools and other groups can request Peer Educators to attend family/carer events.</a:t>
            </a:r>
          </a:p>
          <a:p>
            <a:pPr marL="285750" lvl="1" indent="-285750">
              <a:buFont typeface="Wingdings" panose="05000000000000000000" pitchFamily="2" charset="2"/>
              <a:buChar char="ü"/>
            </a:pPr>
            <a:r>
              <a:rPr lang="en-GB" sz="2400" dirty="0"/>
              <a:t>Many schools are already arranging visits to  coffee mornings and support groups.</a:t>
            </a:r>
          </a:p>
          <a:p>
            <a:pPr marL="285750" lvl="1" indent="-285750">
              <a:buFont typeface="Wingdings" panose="05000000000000000000" pitchFamily="2" charset="2"/>
              <a:buChar char="ü"/>
            </a:pPr>
            <a:r>
              <a:rPr lang="en-GB" sz="2400" dirty="0"/>
              <a:t>If you would like a visit, please email:</a:t>
            </a:r>
            <a:endParaRPr lang="en-GB" sz="1050" dirty="0"/>
          </a:p>
          <a:p>
            <a:pPr lvl="1" algn="ctr"/>
            <a:r>
              <a:rPr lang="en-GB" sz="2800" dirty="0"/>
              <a:t>peersupporthub@essex.gov.uk</a:t>
            </a:r>
          </a:p>
        </p:txBody>
      </p:sp>
      <p:sp>
        <p:nvSpPr>
          <p:cNvPr id="23" name="TextBox 22">
            <a:extLst>
              <a:ext uri="{FF2B5EF4-FFF2-40B4-BE49-F238E27FC236}">
                <a16:creationId xmlns:a16="http://schemas.microsoft.com/office/drawing/2014/main" id="{DD1479A3-68A0-A53E-5EDC-1753917E7A18}"/>
              </a:ext>
              <a:ext uri="{C183D7F6-B498-43B3-948B-1728B52AA6E4}">
                <adec:decorative xmlns:adec="http://schemas.microsoft.com/office/drawing/2017/decorative" xmlns=""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change image:</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Delete existing image and insert new by clicking on icon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or</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Right-click, change picture</a:t>
            </a:r>
          </a:p>
        </p:txBody>
      </p:sp>
      <p:grpSp>
        <p:nvGrpSpPr>
          <p:cNvPr id="24" name="Group 23">
            <a:extLst>
              <a:ext uri="{FF2B5EF4-FFF2-40B4-BE49-F238E27FC236}">
                <a16:creationId xmlns:a16="http://schemas.microsoft.com/office/drawing/2014/main" id="{E0DDFA8C-77DD-4BAF-0E72-22FDE5C0F664}"/>
              </a:ext>
              <a:ext uri="{C183D7F6-B498-43B3-948B-1728B52AA6E4}">
                <adec:decorative xmlns:adec="http://schemas.microsoft.com/office/drawing/2017/decorative" xmlns="" val="1"/>
              </a:ext>
            </a:extLst>
          </p:cNvPr>
          <p:cNvGrpSpPr/>
          <p:nvPr/>
        </p:nvGrpSpPr>
        <p:grpSpPr>
          <a:xfrm>
            <a:off x="7604794" y="-1298222"/>
            <a:ext cx="2257779" cy="1213555"/>
            <a:chOff x="8760176" y="-1298222"/>
            <a:chExt cx="2257779" cy="1213555"/>
          </a:xfrm>
        </p:grpSpPr>
        <p:sp>
          <p:nvSpPr>
            <p:cNvPr id="25" name="TextBox 24">
              <a:extLst>
                <a:ext uri="{FF2B5EF4-FFF2-40B4-BE49-F238E27FC236}">
                  <a16:creationId xmlns:a16="http://schemas.microsoft.com/office/drawing/2014/main" id="{B473DADC-4E4B-6CC7-AC6F-042D93331EE9}"/>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If new picture causes placeholder to resize or rotate</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Click on ‘Reset’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under ‘Slides’ tab </a:t>
              </a:r>
              <a:br>
                <a:rPr kumimoji="0" lang="en-GB" sz="1200" b="0" i="0" u="none" strike="noStrike" kern="1200" cap="none" spc="0" normalizeH="0" baseline="0" noProof="0" dirty="0">
                  <a:ln>
                    <a:noFill/>
                  </a:ln>
                  <a:solidFill>
                    <a:srgbClr val="000000"/>
                  </a:solidFill>
                  <a:effectLst/>
                  <a:uLnTx/>
                  <a:uFillTx/>
                  <a:latin typeface="Calibri"/>
                  <a:ea typeface="+mn-ea"/>
                  <a:cs typeface="+mn-cs"/>
                </a:rPr>
              </a:br>
              <a:r>
                <a:rPr kumimoji="0" lang="en-GB" sz="1200" b="0" i="0" u="none" strike="noStrike" kern="1200" cap="none" spc="0" normalizeH="0" baseline="0" noProof="0" dirty="0">
                  <a:ln>
                    <a:noFill/>
                  </a:ln>
                  <a:solidFill>
                    <a:srgbClr val="000000"/>
                  </a:solidFill>
                  <a:effectLst/>
                  <a:uLnTx/>
                  <a:uFillTx/>
                  <a:latin typeface="Calibri"/>
                  <a:ea typeface="+mn-ea"/>
                  <a:cs typeface="+mn-cs"/>
                </a:rPr>
                <a:t>on Ribbon</a:t>
              </a:r>
            </a:p>
          </p:txBody>
        </p:sp>
        <p:pic>
          <p:nvPicPr>
            <p:cNvPr id="26" name="Picture 25">
              <a:extLst>
                <a:ext uri="{FF2B5EF4-FFF2-40B4-BE49-F238E27FC236}">
                  <a16:creationId xmlns:a16="http://schemas.microsoft.com/office/drawing/2014/main" id="{165E399A-5611-BB08-CA78-2E448D5F57E4}"/>
                </a:ext>
              </a:extLst>
            </p:cNvPr>
            <p:cNvPicPr>
              <a:picLocks noChangeAspect="1"/>
            </p:cNvPicPr>
            <p:nvPr/>
          </p:nvPicPr>
          <p:blipFill rotWithShape="1">
            <a:blip r:embed="rId2"/>
            <a:srcRect l="5637" t="1975" r="85013" b="80247"/>
            <a:stretch/>
          </p:blipFill>
          <p:spPr>
            <a:xfrm>
              <a:off x="10200571" y="-1001890"/>
              <a:ext cx="734456" cy="843844"/>
            </a:xfrm>
            <a:prstGeom prst="rect">
              <a:avLst/>
            </a:prstGeom>
          </p:spPr>
        </p:pic>
      </p:grpSp>
      <p:sp>
        <p:nvSpPr>
          <p:cNvPr id="27" name="TextBox 26">
            <a:extLst>
              <a:ext uri="{FF2B5EF4-FFF2-40B4-BE49-F238E27FC236}">
                <a16:creationId xmlns:a16="http://schemas.microsoft.com/office/drawing/2014/main" id="{7DC9DAC9-119F-1BFE-3BEE-719AFEC5BFB5}"/>
              </a:ext>
              <a:ext uri="{C183D7F6-B498-43B3-948B-1728B52AA6E4}">
                <adec:decorative xmlns:adec="http://schemas.microsoft.com/office/drawing/2017/decorative" xmlns=""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To resize or reposition image within placeholder:</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Picture Format&gt; Crop</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Resize using white circles at corners</a:t>
            </a:r>
          </a:p>
          <a:p>
            <a:pPr marL="144000" marR="0" lvl="0" indent="-1440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Move by </a:t>
            </a:r>
            <a:r>
              <a:rPr kumimoji="0" lang="en-GB" sz="1200" b="0" i="0" u="none" strike="noStrike" kern="1200" cap="none" spc="0" normalizeH="0" baseline="0" noProof="0" dirty="0" err="1">
                <a:ln>
                  <a:noFill/>
                </a:ln>
                <a:solidFill>
                  <a:srgbClr val="000000"/>
                </a:solidFill>
                <a:effectLst/>
                <a:uLnTx/>
                <a:uFillTx/>
                <a:latin typeface="Calibri"/>
                <a:ea typeface="+mn-ea"/>
                <a:cs typeface="+mn-cs"/>
              </a:rPr>
              <a:t>click+hold</a:t>
            </a:r>
            <a:r>
              <a:rPr kumimoji="0" lang="en-GB" sz="1200" b="0" i="0" u="none" strike="noStrike" kern="1200" cap="none" spc="0" normalizeH="0" baseline="0" noProof="0" dirty="0">
                <a:ln>
                  <a:noFill/>
                </a:ln>
                <a:solidFill>
                  <a:srgbClr val="000000"/>
                </a:solidFill>
                <a:effectLst/>
                <a:uLnTx/>
                <a:uFillTx/>
                <a:latin typeface="Calibri"/>
                <a:ea typeface="+mn-ea"/>
                <a:cs typeface="+mn-cs"/>
              </a:rPr>
              <a:t> on grey area of image then drag to position</a:t>
            </a:r>
          </a:p>
          <a:p>
            <a:pPr marL="230400" marR="0" lvl="0" indent="-2304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Placeholder 7" descr="Calendar with different colored numbers&#10;&#10;Description automatically generated">
            <a:extLst>
              <a:ext uri="{FF2B5EF4-FFF2-40B4-BE49-F238E27FC236}">
                <a16:creationId xmlns:a16="http://schemas.microsoft.com/office/drawing/2014/main" id="{A0CA6E63-FD2B-D473-F8CD-9B3358AF903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97" b="1597"/>
          <a:stretch>
            <a:fillRect/>
          </a:stretch>
        </p:blipFill>
        <p:spPr/>
      </p:pic>
      <p:pic>
        <p:nvPicPr>
          <p:cNvPr id="9" name="Picture 8" descr="ECC red logo">
            <a:extLst>
              <a:ext uri="{FF2B5EF4-FFF2-40B4-BE49-F238E27FC236}">
                <a16:creationId xmlns:a16="http://schemas.microsoft.com/office/drawing/2014/main" id="{AF44E1AC-3CF0-6791-068C-B1EC3AEF1D8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6" y="5836710"/>
            <a:ext cx="1752600" cy="868680"/>
          </a:xfrm>
          <a:prstGeom prst="rect">
            <a:avLst/>
          </a:prstGeom>
          <a:noFill/>
          <a:ln>
            <a:noFill/>
          </a:ln>
        </p:spPr>
      </p:pic>
      <p:pic>
        <p:nvPicPr>
          <p:cNvPr id="2" name="Picture 2" descr="Home">
            <a:extLst>
              <a:ext uri="{FF2B5EF4-FFF2-40B4-BE49-F238E27FC236}">
                <a16:creationId xmlns:a16="http://schemas.microsoft.com/office/drawing/2014/main" id="{14D23267-516F-79EB-9E22-DE284A672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421" y="5901090"/>
            <a:ext cx="1658660" cy="80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2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355F5-1691-D101-63FA-C5C6E4E675B7}"/>
              </a:ext>
            </a:extLst>
          </p:cNvPr>
          <p:cNvSpPr/>
          <p:nvPr/>
        </p:nvSpPr>
        <p:spPr>
          <a:xfrm>
            <a:off x="4406186" y="0"/>
            <a:ext cx="762000" cy="6858000"/>
          </a:xfrm>
          <a:prstGeom prst="rect">
            <a:avLst/>
          </a:prstGeom>
          <a:solidFill>
            <a:srgbClr val="C1A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A97F55B-E03E-C162-FBEA-195D91BDF988}"/>
              </a:ext>
            </a:extLst>
          </p:cNvPr>
          <p:cNvSpPr/>
          <p:nvPr/>
        </p:nvSpPr>
        <p:spPr>
          <a:xfrm>
            <a:off x="1" y="0"/>
            <a:ext cx="5108028" cy="6858000"/>
          </a:xfrm>
          <a:prstGeom prst="rect">
            <a:avLst/>
          </a:prstGeom>
          <a:solidFill>
            <a:srgbClr val="27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EC7715-5330-5766-467E-F68CBB230F3E}"/>
              </a:ext>
            </a:extLst>
          </p:cNvPr>
          <p:cNvSpPr>
            <a:spLocks noGrp="1"/>
          </p:cNvSpPr>
          <p:nvPr>
            <p:ph type="ctrTitle"/>
          </p:nvPr>
        </p:nvSpPr>
        <p:spPr>
          <a:xfrm>
            <a:off x="672110" y="841246"/>
            <a:ext cx="5129600" cy="5340097"/>
          </a:xfrm>
        </p:spPr>
        <p:txBody>
          <a:bodyPr vert="horz" lIns="91440" tIns="45720" rIns="91440" bIns="45720" rtlCol="0" anchor="ctr">
            <a:normAutofit/>
          </a:bodyPr>
          <a:lstStyle/>
          <a:p>
            <a:pPr algn="l"/>
            <a:r>
              <a:rPr lang="en-US" sz="4800" b="1" kern="1200" dirty="0">
                <a:solidFill>
                  <a:schemeClr val="bg1"/>
                </a:solidFill>
                <a:latin typeface="+mn-lt"/>
                <a:ea typeface="+mj-ea"/>
                <a:cs typeface="+mj-cs"/>
              </a:rPr>
              <a:t>Support for Disadvantaged Champions and School leaders 23/24</a:t>
            </a:r>
          </a:p>
        </p:txBody>
      </p:sp>
      <p:sp>
        <p:nvSpPr>
          <p:cNvPr id="3" name="Subtitle 2">
            <a:extLst>
              <a:ext uri="{FF2B5EF4-FFF2-40B4-BE49-F238E27FC236}">
                <a16:creationId xmlns:a16="http://schemas.microsoft.com/office/drawing/2014/main" id="{B9330CC3-3675-EB12-9D78-369C784E2472}"/>
              </a:ext>
            </a:extLst>
          </p:cNvPr>
          <p:cNvSpPr>
            <a:spLocks noGrp="1"/>
          </p:cNvSpPr>
          <p:nvPr>
            <p:ph type="subTitle" idx="1"/>
          </p:nvPr>
        </p:nvSpPr>
        <p:spPr>
          <a:xfrm>
            <a:off x="5801710" y="281992"/>
            <a:ext cx="6138043" cy="6458607"/>
          </a:xfrm>
        </p:spPr>
        <p:txBody>
          <a:bodyPr vert="horz" lIns="91440" tIns="45720" rIns="91440" bIns="45720" rtlCol="0" anchor="ctr">
            <a:normAutofit/>
          </a:bodyPr>
          <a:lstStyle/>
          <a:p>
            <a:pPr marL="342900" indent="-228600" algn="l">
              <a:buFont typeface="Arial" panose="020B0604020202020204" pitchFamily="34" charset="0"/>
              <a:buChar char="•"/>
            </a:pPr>
            <a:r>
              <a:rPr lang="en-US" sz="1800" dirty="0"/>
              <a:t>September – reflection tool submission to sign up for the academic year– supports with  monitoring and evaluating your disadvantaged strategy, updating your PPG statement and reporting to governors. </a:t>
            </a:r>
            <a:br>
              <a:rPr lang="en-US" sz="1800" dirty="0"/>
            </a:br>
            <a:r>
              <a:rPr lang="en-US" sz="1800" dirty="0"/>
              <a:t>Deadline Friday 29</a:t>
            </a:r>
            <a:r>
              <a:rPr lang="en-US" sz="1800" baseline="30000" dirty="0"/>
              <a:t>th</a:t>
            </a:r>
            <a:r>
              <a:rPr lang="en-US" sz="1800" dirty="0"/>
              <a:t> Sept. </a:t>
            </a:r>
            <a:r>
              <a:rPr lang="en-US" sz="1800" u="sng" dirty="0"/>
              <a:t>Summary Reflection Tool  </a:t>
            </a:r>
          </a:p>
          <a:p>
            <a:pPr marL="342900" indent="-228600" algn="l">
              <a:buFont typeface="Arial" panose="020B0604020202020204" pitchFamily="34" charset="0"/>
              <a:buChar char="•"/>
            </a:pPr>
            <a:endParaRPr lang="en-US" sz="1800" u="sng" dirty="0"/>
          </a:p>
          <a:p>
            <a:pPr marL="342900" indent="-228600" algn="l">
              <a:buFont typeface="Arial" panose="020B0604020202020204" pitchFamily="34" charset="0"/>
              <a:buChar char="•"/>
            </a:pPr>
            <a:r>
              <a:rPr lang="en-US" sz="1800" dirty="0"/>
              <a:t>Online termly Disadvantaged champion training 3- 4.30pm: </a:t>
            </a:r>
          </a:p>
          <a:p>
            <a:pPr marL="800100" lvl="1" indent="-228600" algn="l">
              <a:buFont typeface="Arial" panose="020B0604020202020204" pitchFamily="34" charset="0"/>
              <a:buChar char="•"/>
            </a:pPr>
            <a:r>
              <a:rPr lang="en-US" sz="1800" dirty="0"/>
              <a:t>27th Nov – the overlap between SEND and disadvantage</a:t>
            </a:r>
          </a:p>
          <a:p>
            <a:pPr marL="800100" lvl="1" indent="-228600" algn="l">
              <a:buFont typeface="Arial" panose="020B0604020202020204" pitchFamily="34" charset="0"/>
              <a:buChar char="•"/>
            </a:pPr>
            <a:r>
              <a:rPr lang="en-US" sz="1800" dirty="0"/>
              <a:t>7th March</a:t>
            </a:r>
          </a:p>
          <a:p>
            <a:pPr marL="800100" lvl="1" indent="-228600" algn="l">
              <a:buFont typeface="Arial" panose="020B0604020202020204" pitchFamily="34" charset="0"/>
              <a:buChar char="•"/>
            </a:pPr>
            <a:r>
              <a:rPr lang="en-US" sz="1800" dirty="0"/>
              <a:t>6th June </a:t>
            </a:r>
          </a:p>
          <a:p>
            <a:pPr marL="571500" lvl="1" algn="l"/>
            <a:endParaRPr lang="en-US" sz="1800" dirty="0"/>
          </a:p>
          <a:p>
            <a:pPr marL="342900" indent="-228600" algn="l">
              <a:buFont typeface="Arial" panose="020B0604020202020204" pitchFamily="34" charset="0"/>
              <a:buChar char="•"/>
            </a:pPr>
            <a:r>
              <a:rPr lang="en-US" sz="1800" dirty="0"/>
              <a:t>In person workshop on completion of a PPG statement that reflects best practice:</a:t>
            </a:r>
          </a:p>
          <a:p>
            <a:pPr marL="800100" lvl="1" indent="-228600" algn="l">
              <a:buFont typeface="Arial" panose="020B0604020202020204" pitchFamily="34" charset="0"/>
              <a:buChar char="•"/>
            </a:pPr>
            <a:r>
              <a:rPr lang="en-US" sz="1800" dirty="0"/>
              <a:t>NE and Mid champions – 5th March 10 am to 3pm– venue to be confirmed </a:t>
            </a:r>
          </a:p>
          <a:p>
            <a:pPr marL="114300" algn="l"/>
            <a:endParaRPr lang="en-US" sz="1800" dirty="0"/>
          </a:p>
          <a:p>
            <a:pPr marL="342900" indent="-228600" algn="l">
              <a:buFont typeface="Arial" panose="020B0604020202020204" pitchFamily="34" charset="0"/>
              <a:buChar char="•"/>
            </a:pPr>
            <a:r>
              <a:rPr lang="en-US" sz="1800" dirty="0"/>
              <a:t>From November 23, partnership reflection tool overview</a:t>
            </a:r>
          </a:p>
          <a:p>
            <a:pPr marL="342900" indent="-228600" algn="l">
              <a:buFont typeface="Arial" panose="020B0604020202020204" pitchFamily="34" charset="0"/>
              <a:buChar char="•"/>
            </a:pPr>
            <a:endParaRPr lang="en-US" sz="1800" u="sng" dirty="0"/>
          </a:p>
        </p:txBody>
      </p:sp>
    </p:spTree>
    <p:extLst>
      <p:ext uri="{BB962C8B-B14F-4D97-AF65-F5344CB8AC3E}">
        <p14:creationId xmlns:p14="http://schemas.microsoft.com/office/powerpoint/2010/main" val="70442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FA1-D556-A130-6600-0A2FFF5EBAB6}"/>
              </a:ext>
            </a:extLst>
          </p:cNvPr>
          <p:cNvSpPr>
            <a:spLocks noGrp="1"/>
          </p:cNvSpPr>
          <p:nvPr>
            <p:ph type="title"/>
          </p:nvPr>
        </p:nvSpPr>
        <p:spPr>
          <a:xfrm>
            <a:off x="0" y="176659"/>
            <a:ext cx="12192000" cy="640464"/>
          </a:xfrm>
          <a:solidFill>
            <a:srgbClr val="004899"/>
          </a:solidFill>
        </p:spPr>
        <p:txBody>
          <a:bodyPr>
            <a:normAutofit/>
          </a:bodyPr>
          <a:lstStyle/>
          <a:p>
            <a:r>
              <a:rPr lang="en-GB" sz="3200" b="1">
                <a:solidFill>
                  <a:schemeClr val="bg1"/>
                </a:solidFill>
              </a:rPr>
              <a:t>Attendance (Spring &amp; Autumn terms 22/23)</a:t>
            </a:r>
          </a:p>
        </p:txBody>
      </p:sp>
      <p:pic>
        <p:nvPicPr>
          <p:cNvPr id="4" name="Picture 3">
            <a:extLst>
              <a:ext uri="{FF2B5EF4-FFF2-40B4-BE49-F238E27FC236}">
                <a16:creationId xmlns:a16="http://schemas.microsoft.com/office/drawing/2014/main" id="{CF4E3F4C-A958-F6F8-5CED-1951FDAD42C2}"/>
              </a:ext>
            </a:extLst>
          </p:cNvPr>
          <p:cNvPicPr>
            <a:picLocks noChangeAspect="1"/>
          </p:cNvPicPr>
          <p:nvPr/>
        </p:nvPicPr>
        <p:blipFill>
          <a:blip r:embed="rId2"/>
          <a:stretch>
            <a:fillRect/>
          </a:stretch>
        </p:blipFill>
        <p:spPr>
          <a:xfrm>
            <a:off x="10980543" y="244702"/>
            <a:ext cx="1069628" cy="504377"/>
          </a:xfrm>
          <a:prstGeom prst="rect">
            <a:avLst/>
          </a:prstGeom>
        </p:spPr>
      </p:pic>
      <p:cxnSp>
        <p:nvCxnSpPr>
          <p:cNvPr id="6" name="Straight Connector 5">
            <a:extLst>
              <a:ext uri="{FF2B5EF4-FFF2-40B4-BE49-F238E27FC236}">
                <a16:creationId xmlns:a16="http://schemas.microsoft.com/office/drawing/2014/main" id="{FA61BA8B-2A0A-65CA-76DC-CBE0102BC410}"/>
              </a:ext>
            </a:extLst>
          </p:cNvPr>
          <p:cNvCxnSpPr>
            <a:cxnSpLocks/>
          </p:cNvCxnSpPr>
          <p:nvPr/>
        </p:nvCxnSpPr>
        <p:spPr>
          <a:xfrm>
            <a:off x="0" y="87549"/>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B2131B-7DDE-4C6F-C731-C50BA6533E58}"/>
              </a:ext>
            </a:extLst>
          </p:cNvPr>
          <p:cNvCxnSpPr>
            <a:cxnSpLocks/>
          </p:cNvCxnSpPr>
          <p:nvPr/>
        </p:nvCxnSpPr>
        <p:spPr>
          <a:xfrm>
            <a:off x="0" y="118353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DCD6BB-CC7A-4124-11ED-3E10EA181E82}"/>
              </a:ext>
            </a:extLst>
          </p:cNvPr>
          <p:cNvSpPr txBox="1"/>
          <p:nvPr/>
        </p:nvSpPr>
        <p:spPr>
          <a:xfrm>
            <a:off x="0" y="817122"/>
            <a:ext cx="12192000" cy="27699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Source: School Census files processed in NEXUS</a:t>
            </a:r>
          </a:p>
        </p:txBody>
      </p:sp>
      <p:graphicFrame>
        <p:nvGraphicFramePr>
          <p:cNvPr id="8" name="Table 8">
            <a:extLst>
              <a:ext uri="{FF2B5EF4-FFF2-40B4-BE49-F238E27FC236}">
                <a16:creationId xmlns:a16="http://schemas.microsoft.com/office/drawing/2014/main" id="{EBC71A83-2A19-B55F-4876-6B6A34CA1107}"/>
              </a:ext>
            </a:extLst>
          </p:cNvPr>
          <p:cNvGraphicFramePr>
            <a:graphicFrameLocks noGrp="1"/>
          </p:cNvGraphicFramePr>
          <p:nvPr/>
        </p:nvGraphicFramePr>
        <p:xfrm>
          <a:off x="8998085" y="1323131"/>
          <a:ext cx="2936367" cy="4990469"/>
        </p:xfrm>
        <a:graphic>
          <a:graphicData uri="http://schemas.openxmlformats.org/drawingml/2006/table">
            <a:tbl>
              <a:tblPr firstRow="1" bandRow="1">
                <a:tableStyleId>{5C22544A-7EE6-4342-B048-85BDC9FD1C3A}</a:tableStyleId>
              </a:tblPr>
              <a:tblGrid>
                <a:gridCol w="2936367">
                  <a:extLst>
                    <a:ext uri="{9D8B030D-6E8A-4147-A177-3AD203B41FA5}">
                      <a16:colId xmlns:a16="http://schemas.microsoft.com/office/drawing/2014/main" val="2383179961"/>
                    </a:ext>
                  </a:extLst>
                </a:gridCol>
              </a:tblGrid>
              <a:tr h="4990469">
                <a:tc>
                  <a:txBody>
                    <a:bodyPr/>
                    <a:lstStyle/>
                    <a:p>
                      <a:endParaRPr lang="en-GB" dirty="0">
                        <a:solidFill>
                          <a:schemeClr val="tx1"/>
                        </a:solidFill>
                      </a:endParaRPr>
                    </a:p>
                    <a:p>
                      <a:r>
                        <a:rPr lang="en-GB" b="0" dirty="0">
                          <a:solidFill>
                            <a:schemeClr val="tx1"/>
                          </a:solidFill>
                        </a:rPr>
                        <a:t>Gender gap: -0.1% points</a:t>
                      </a:r>
                    </a:p>
                    <a:p>
                      <a:endParaRPr lang="en-GB" b="0" dirty="0">
                        <a:solidFill>
                          <a:schemeClr val="tx1"/>
                        </a:solidFill>
                      </a:endParaRPr>
                    </a:p>
                    <a:p>
                      <a:r>
                        <a:rPr lang="en-GB" b="0" dirty="0" err="1">
                          <a:solidFill>
                            <a:schemeClr val="tx1"/>
                          </a:solidFill>
                        </a:rPr>
                        <a:t>Disad</a:t>
                      </a:r>
                      <a:r>
                        <a:rPr lang="en-GB" b="0" dirty="0">
                          <a:solidFill>
                            <a:schemeClr val="tx1"/>
                          </a:solidFill>
                        </a:rPr>
                        <a:t>. gap: 5.5% points</a:t>
                      </a:r>
                    </a:p>
                    <a:p>
                      <a:endParaRPr lang="en-GB" dirty="0">
                        <a:solidFill>
                          <a:schemeClr val="tx1"/>
                        </a:solidFill>
                      </a:endParaRPr>
                    </a:p>
                    <a:p>
                      <a:endParaRPr lang="en-GB" b="0" dirty="0">
                        <a:solidFill>
                          <a:schemeClr val="tx1"/>
                        </a:solidFill>
                      </a:endParaRPr>
                    </a:p>
                  </a:txBody>
                  <a:tcPr>
                    <a:noFill/>
                  </a:tcPr>
                </a:tc>
                <a:extLst>
                  <a:ext uri="{0D108BD9-81ED-4DB2-BD59-A6C34878D82A}">
                    <a16:rowId xmlns:a16="http://schemas.microsoft.com/office/drawing/2014/main" val="3170620954"/>
                  </a:ext>
                </a:extLst>
              </a:tr>
            </a:tbl>
          </a:graphicData>
        </a:graphic>
      </p:graphicFrame>
      <p:pic>
        <p:nvPicPr>
          <p:cNvPr id="5" name="Picture 4" descr="A red and white logo&#10;&#10;Description automatically generated with medium confidence">
            <a:extLst>
              <a:ext uri="{FF2B5EF4-FFF2-40B4-BE49-F238E27FC236}">
                <a16:creationId xmlns:a16="http://schemas.microsoft.com/office/drawing/2014/main" id="{1A30CEDC-516D-CC19-8D6B-D50BFCBDEE0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57759" y="6192456"/>
            <a:ext cx="743579" cy="458968"/>
          </a:xfrm>
          <a:prstGeom prst="rect">
            <a:avLst/>
          </a:prstGeom>
        </p:spPr>
      </p:pic>
      <p:pic>
        <p:nvPicPr>
          <p:cNvPr id="9" name="Picture 8">
            <a:extLst>
              <a:ext uri="{FF2B5EF4-FFF2-40B4-BE49-F238E27FC236}">
                <a16:creationId xmlns:a16="http://schemas.microsoft.com/office/drawing/2014/main" id="{90F907CC-8F4D-FAAD-A1A6-C90D4D9CE6C1}"/>
              </a:ext>
            </a:extLst>
          </p:cNvPr>
          <p:cNvPicPr>
            <a:picLocks noChangeAspect="1"/>
          </p:cNvPicPr>
          <p:nvPr/>
        </p:nvPicPr>
        <p:blipFill>
          <a:blip r:embed="rId4"/>
          <a:stretch>
            <a:fillRect/>
          </a:stretch>
        </p:blipFill>
        <p:spPr>
          <a:xfrm>
            <a:off x="532660" y="1183532"/>
            <a:ext cx="8262775" cy="5199458"/>
          </a:xfrm>
          <a:prstGeom prst="rect">
            <a:avLst/>
          </a:prstGeom>
        </p:spPr>
      </p:pic>
    </p:spTree>
    <p:extLst>
      <p:ext uri="{BB962C8B-B14F-4D97-AF65-F5344CB8AC3E}">
        <p14:creationId xmlns:p14="http://schemas.microsoft.com/office/powerpoint/2010/main" val="214184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4FA1-D556-A130-6600-0A2FFF5EBAB6}"/>
              </a:ext>
            </a:extLst>
          </p:cNvPr>
          <p:cNvSpPr>
            <a:spLocks noGrp="1"/>
          </p:cNvSpPr>
          <p:nvPr>
            <p:ph type="title"/>
          </p:nvPr>
        </p:nvSpPr>
        <p:spPr>
          <a:xfrm>
            <a:off x="0" y="176659"/>
            <a:ext cx="12192000" cy="640464"/>
          </a:xfrm>
          <a:solidFill>
            <a:srgbClr val="004899"/>
          </a:solidFill>
        </p:spPr>
        <p:txBody>
          <a:bodyPr>
            <a:normAutofit/>
          </a:bodyPr>
          <a:lstStyle/>
          <a:p>
            <a:r>
              <a:rPr lang="en-GB" sz="3200" b="1">
                <a:solidFill>
                  <a:schemeClr val="bg1"/>
                </a:solidFill>
              </a:rPr>
              <a:t>Ofsted inspections</a:t>
            </a:r>
          </a:p>
        </p:txBody>
      </p:sp>
      <p:pic>
        <p:nvPicPr>
          <p:cNvPr id="4" name="Picture 3">
            <a:extLst>
              <a:ext uri="{FF2B5EF4-FFF2-40B4-BE49-F238E27FC236}">
                <a16:creationId xmlns:a16="http://schemas.microsoft.com/office/drawing/2014/main" id="{CF4E3F4C-A958-F6F8-5CED-1951FDAD42C2}"/>
              </a:ext>
            </a:extLst>
          </p:cNvPr>
          <p:cNvPicPr>
            <a:picLocks noChangeAspect="1"/>
          </p:cNvPicPr>
          <p:nvPr/>
        </p:nvPicPr>
        <p:blipFill>
          <a:blip r:embed="rId2"/>
          <a:stretch>
            <a:fillRect/>
          </a:stretch>
        </p:blipFill>
        <p:spPr>
          <a:xfrm>
            <a:off x="10980543" y="244702"/>
            <a:ext cx="1069628" cy="504377"/>
          </a:xfrm>
          <a:prstGeom prst="rect">
            <a:avLst/>
          </a:prstGeom>
        </p:spPr>
      </p:pic>
      <p:cxnSp>
        <p:nvCxnSpPr>
          <p:cNvPr id="6" name="Straight Connector 5">
            <a:extLst>
              <a:ext uri="{FF2B5EF4-FFF2-40B4-BE49-F238E27FC236}">
                <a16:creationId xmlns:a16="http://schemas.microsoft.com/office/drawing/2014/main" id="{FA61BA8B-2A0A-65CA-76DC-CBE0102BC410}"/>
              </a:ext>
            </a:extLst>
          </p:cNvPr>
          <p:cNvCxnSpPr>
            <a:cxnSpLocks/>
          </p:cNvCxnSpPr>
          <p:nvPr/>
        </p:nvCxnSpPr>
        <p:spPr>
          <a:xfrm>
            <a:off x="0" y="87549"/>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B2131B-7DDE-4C6F-C731-C50BA6533E58}"/>
              </a:ext>
            </a:extLst>
          </p:cNvPr>
          <p:cNvCxnSpPr>
            <a:cxnSpLocks/>
          </p:cNvCxnSpPr>
          <p:nvPr/>
        </p:nvCxnSpPr>
        <p:spPr>
          <a:xfrm>
            <a:off x="0" y="118353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9DCD6BB-CC7A-4124-11ED-3E10EA181E82}"/>
              </a:ext>
            </a:extLst>
          </p:cNvPr>
          <p:cNvSpPr txBox="1"/>
          <p:nvPr/>
        </p:nvSpPr>
        <p:spPr>
          <a:xfrm>
            <a:off x="0" y="817122"/>
            <a:ext cx="12192000" cy="27699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Source: data taken from Ofsted Monthly Management Information reports</a:t>
            </a:r>
          </a:p>
        </p:txBody>
      </p:sp>
      <p:graphicFrame>
        <p:nvGraphicFramePr>
          <p:cNvPr id="3" name="Table 4">
            <a:extLst>
              <a:ext uri="{FF2B5EF4-FFF2-40B4-BE49-F238E27FC236}">
                <a16:creationId xmlns:a16="http://schemas.microsoft.com/office/drawing/2014/main" id="{0415A0A2-321E-C901-7713-3F013020A7F0}"/>
              </a:ext>
            </a:extLst>
          </p:cNvPr>
          <p:cNvGraphicFramePr>
            <a:graphicFrameLocks noGrp="1"/>
          </p:cNvGraphicFramePr>
          <p:nvPr/>
        </p:nvGraphicFramePr>
        <p:xfrm>
          <a:off x="210816" y="1272944"/>
          <a:ext cx="11839355" cy="5408396"/>
        </p:xfrm>
        <a:graphic>
          <a:graphicData uri="http://schemas.openxmlformats.org/drawingml/2006/table">
            <a:tbl>
              <a:tblPr firstRow="1" bandRow="1">
                <a:tableStyleId>{5C22544A-7EE6-4342-B048-85BDC9FD1C3A}</a:tableStyleId>
              </a:tblPr>
              <a:tblGrid>
                <a:gridCol w="9069371">
                  <a:extLst>
                    <a:ext uri="{9D8B030D-6E8A-4147-A177-3AD203B41FA5}">
                      <a16:colId xmlns:a16="http://schemas.microsoft.com/office/drawing/2014/main" val="4233994627"/>
                    </a:ext>
                  </a:extLst>
                </a:gridCol>
                <a:gridCol w="2769984">
                  <a:extLst>
                    <a:ext uri="{9D8B030D-6E8A-4147-A177-3AD203B41FA5}">
                      <a16:colId xmlns:a16="http://schemas.microsoft.com/office/drawing/2014/main" val="117257234"/>
                    </a:ext>
                  </a:extLst>
                </a:gridCol>
              </a:tblGrid>
              <a:tr h="2704198">
                <a:tc>
                  <a:txBody>
                    <a:bodyPr/>
                    <a:lstStyle/>
                    <a:p>
                      <a:endParaRPr lang="en-GB"/>
                    </a:p>
                  </a:txBody>
                  <a:tcPr>
                    <a:noFill/>
                  </a:tcPr>
                </a:tc>
                <a:tc>
                  <a:txBody>
                    <a:bodyPr/>
                    <a:lstStyle/>
                    <a:p>
                      <a:r>
                        <a:rPr lang="en-GB" sz="1800" b="0" kern="1200">
                          <a:solidFill>
                            <a:schemeClr val="dk1"/>
                          </a:solidFill>
                          <a:latin typeface="+mn-lt"/>
                          <a:ea typeface="+mn-ea"/>
                          <a:cs typeface="+mn-cs"/>
                        </a:rPr>
                        <a:t>▪ </a:t>
                      </a:r>
                      <a:r>
                        <a:rPr lang="en-GB" sz="1800" b="0" kern="1200" err="1">
                          <a:solidFill>
                            <a:schemeClr val="dk1"/>
                          </a:solidFill>
                          <a:latin typeface="+mn-lt"/>
                          <a:ea typeface="+mn-ea"/>
                          <a:cs typeface="+mn-cs"/>
                        </a:rPr>
                        <a:t>OfSTED</a:t>
                      </a:r>
                      <a:r>
                        <a:rPr lang="en-GB" sz="1800" b="0" kern="1200">
                          <a:solidFill>
                            <a:schemeClr val="dk1"/>
                          </a:solidFill>
                          <a:latin typeface="+mn-lt"/>
                          <a:ea typeface="+mn-ea"/>
                          <a:cs typeface="+mn-cs"/>
                        </a:rPr>
                        <a:t> overall grade outcomes, of schools, across Essex districts as of July 2023</a:t>
                      </a:r>
                    </a:p>
                  </a:txBody>
                  <a:tcPr>
                    <a:noFill/>
                  </a:tcPr>
                </a:tc>
                <a:extLst>
                  <a:ext uri="{0D108BD9-81ED-4DB2-BD59-A6C34878D82A}">
                    <a16:rowId xmlns:a16="http://schemas.microsoft.com/office/drawing/2014/main" val="2681204111"/>
                  </a:ext>
                </a:extLst>
              </a:tr>
              <a:tr h="2704198">
                <a:tc>
                  <a:txBody>
                    <a:bodyPr/>
                    <a:lstStyle/>
                    <a:p>
                      <a:endParaRPr lang="en-GB"/>
                    </a:p>
                  </a:txBody>
                  <a:tcPr>
                    <a:noFill/>
                  </a:tcPr>
                </a:tc>
                <a:tc>
                  <a:txBody>
                    <a:bodyPr/>
                    <a:lstStyle/>
                    <a:p>
                      <a:r>
                        <a:rPr lang="en-GB"/>
                        <a:t>▪ </a:t>
                      </a:r>
                      <a:r>
                        <a:rPr lang="en-GB" sz="1800" b="0" kern="1200" err="1">
                          <a:solidFill>
                            <a:schemeClr val="dk1"/>
                          </a:solidFill>
                          <a:latin typeface="+mn-lt"/>
                          <a:ea typeface="+mn-ea"/>
                          <a:cs typeface="+mn-cs"/>
                        </a:rPr>
                        <a:t>OfSTED</a:t>
                      </a:r>
                      <a:r>
                        <a:rPr lang="en-GB" sz="1800" b="0" kern="1200">
                          <a:solidFill>
                            <a:schemeClr val="dk1"/>
                          </a:solidFill>
                          <a:latin typeface="+mn-lt"/>
                          <a:ea typeface="+mn-ea"/>
                          <a:cs typeface="+mn-cs"/>
                        </a:rPr>
                        <a:t> overall grade outcomes, of Early Years settings, across Essex districts as of July 2023</a:t>
                      </a:r>
                      <a:endParaRPr lang="en-GB"/>
                    </a:p>
                  </a:txBody>
                  <a:tcPr>
                    <a:noFill/>
                  </a:tcPr>
                </a:tc>
                <a:extLst>
                  <a:ext uri="{0D108BD9-81ED-4DB2-BD59-A6C34878D82A}">
                    <a16:rowId xmlns:a16="http://schemas.microsoft.com/office/drawing/2014/main" val="1739476038"/>
                  </a:ext>
                </a:extLst>
              </a:tr>
            </a:tbl>
          </a:graphicData>
        </a:graphic>
      </p:graphicFrame>
      <p:cxnSp>
        <p:nvCxnSpPr>
          <p:cNvPr id="14" name="Straight Connector 13">
            <a:extLst>
              <a:ext uri="{FF2B5EF4-FFF2-40B4-BE49-F238E27FC236}">
                <a16:creationId xmlns:a16="http://schemas.microsoft.com/office/drawing/2014/main" id="{FA9725B2-552F-6AE5-8DEE-88C64CFFD00B}"/>
              </a:ext>
            </a:extLst>
          </p:cNvPr>
          <p:cNvCxnSpPr>
            <a:cxnSpLocks/>
          </p:cNvCxnSpPr>
          <p:nvPr/>
        </p:nvCxnSpPr>
        <p:spPr>
          <a:xfrm flipV="1">
            <a:off x="210816" y="3928721"/>
            <a:ext cx="11839355" cy="358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3A5D4372-E666-40A9-9AEE-EB738FE49CD5}"/>
              </a:ext>
            </a:extLst>
          </p:cNvPr>
          <p:cNvGraphicFramePr>
            <a:graphicFrameLocks/>
          </p:cNvGraphicFramePr>
          <p:nvPr/>
        </p:nvGraphicFramePr>
        <p:xfrm>
          <a:off x="210815" y="1321366"/>
          <a:ext cx="8719176" cy="2514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A5D4372-E666-40A9-9AEE-EB738FE49CD5}"/>
              </a:ext>
            </a:extLst>
          </p:cNvPr>
          <p:cNvGraphicFramePr>
            <a:graphicFrameLocks/>
          </p:cNvGraphicFramePr>
          <p:nvPr/>
        </p:nvGraphicFramePr>
        <p:xfrm>
          <a:off x="210814" y="1280114"/>
          <a:ext cx="8640222" cy="2466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E63D5711-BE7B-4326-B2B0-07B23308934B}"/>
              </a:ext>
            </a:extLst>
          </p:cNvPr>
          <p:cNvGraphicFramePr>
            <a:graphicFrameLocks/>
          </p:cNvGraphicFramePr>
          <p:nvPr/>
        </p:nvGraphicFramePr>
        <p:xfrm>
          <a:off x="210813" y="4021718"/>
          <a:ext cx="8719176" cy="2652450"/>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6" descr="A red and white logo&#10;&#10;Description automatically generated with medium confidence">
            <a:extLst>
              <a:ext uri="{FF2B5EF4-FFF2-40B4-BE49-F238E27FC236}">
                <a16:creationId xmlns:a16="http://schemas.microsoft.com/office/drawing/2014/main" id="{19DB70D7-EE27-7A42-B5CF-94F38595FDB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257759" y="6192456"/>
            <a:ext cx="743579" cy="458968"/>
          </a:xfrm>
          <a:prstGeom prst="rect">
            <a:avLst/>
          </a:prstGeom>
        </p:spPr>
      </p:pic>
    </p:spTree>
    <p:extLst>
      <p:ext uri="{BB962C8B-B14F-4D97-AF65-F5344CB8AC3E}">
        <p14:creationId xmlns:p14="http://schemas.microsoft.com/office/powerpoint/2010/main" val="160158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00825A-4397-AD72-7F0F-176D6A142A18}"/>
              </a:ext>
            </a:extLst>
          </p:cNvPr>
          <p:cNvSpPr/>
          <p:nvPr/>
        </p:nvSpPr>
        <p:spPr>
          <a:xfrm>
            <a:off x="0" y="0"/>
            <a:ext cx="352425" cy="685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red and white logo&#10;&#10;Description automatically generated with medium confidence">
            <a:extLst>
              <a:ext uri="{FF2B5EF4-FFF2-40B4-BE49-F238E27FC236}">
                <a16:creationId xmlns:a16="http://schemas.microsoft.com/office/drawing/2014/main" id="{EB8A75EB-6210-E32E-EE65-9FF401A3FC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57759" y="6192456"/>
            <a:ext cx="743579" cy="458968"/>
          </a:xfrm>
          <a:prstGeom prst="rect">
            <a:avLst/>
          </a:prstGeom>
        </p:spPr>
      </p:pic>
      <p:sp>
        <p:nvSpPr>
          <p:cNvPr id="4" name="Content Placeholder 1">
            <a:extLst>
              <a:ext uri="{FF2B5EF4-FFF2-40B4-BE49-F238E27FC236}">
                <a16:creationId xmlns:a16="http://schemas.microsoft.com/office/drawing/2014/main" id="{45A44EC5-48A3-F9EB-A5B8-0E97F6D46BC6}"/>
              </a:ext>
            </a:extLst>
          </p:cNvPr>
          <p:cNvSpPr txBox="1">
            <a:spLocks/>
          </p:cNvSpPr>
          <p:nvPr/>
        </p:nvSpPr>
        <p:spPr>
          <a:xfrm>
            <a:off x="623392" y="1052735"/>
            <a:ext cx="11449272" cy="5805263"/>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Terminology</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 (Para. 18) </a:t>
            </a: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especially regarding leaders/leadership</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 More reference to CEO in MATs. Reference to this throughout the handbook </a:t>
            </a:r>
            <a:r>
              <a:rPr kumimoji="0" lang="en-US" sz="1900" b="0" i="0" u="none" strike="noStrike" kern="1200" cap="none" spc="0" normalizeH="0" baseline="0" noProof="0" err="1">
                <a:ln>
                  <a:noFill/>
                </a:ln>
                <a:solidFill>
                  <a:prstClr val="black"/>
                </a:solidFill>
                <a:effectLst/>
                <a:uLnTx/>
                <a:uFillTx/>
                <a:latin typeface="Lexend" pitchFamily="2" charset="0"/>
                <a:ea typeface="+mn-ea"/>
                <a:cs typeface="+mn-cs"/>
              </a:rPr>
              <a:t>eg</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 Para 122-124, 132-136, 338-351. Para. 97-99 as part of the Headteacher phone call – maintained schools/academies. Curriculum leadership – Para. 241-244.</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Greater clarity over governance in maintained schools/academies </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 Para. 344-351.</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Contextual information </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will include all those with responsibility for the school.</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Areas of weakness will be referred to as the </a:t>
            </a: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responsibility of ‘the </a:t>
            </a:r>
            <a:r>
              <a:rPr kumimoji="0" lang="en-US" sz="1900" b="0" i="0" u="none" strike="noStrike" kern="1200" cap="none" spc="0" normalizeH="0" baseline="0" noProof="0" err="1">
                <a:ln>
                  <a:noFill/>
                </a:ln>
                <a:solidFill>
                  <a:srgbClr val="0033A0"/>
                </a:solidFill>
                <a:effectLst/>
                <a:uLnTx/>
                <a:uFillTx/>
                <a:latin typeface="Lexend" pitchFamily="2" charset="0"/>
                <a:ea typeface="+mn-ea"/>
                <a:cs typeface="+mn-cs"/>
              </a:rPr>
              <a:t>school’</a:t>
            </a: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 rather than individuals.</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Preparation carried out by the lead inspector </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(Para 101).</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Revised complaints procedure </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 increased transparency and easier for schools to raise concerns (Para 166-167) or see Inspecting Schools Guide.</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Staff can be accompanied </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when speaking to inspectors (Para. 116)</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Sharing of information/inspection outcome </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 Headteachers can decide which colleagues/others they share this information with, although outcomes remain provisional until the final report is published. </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Timing of inspections </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 greater clarity about the year in which a school is likely to be inspected (Para.34-42). </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School week </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of at least 32.5 hours, must be in place for 1 September 2023 (Para 223) – DfE have delayed until September 2024.</a:t>
            </a:r>
          </a:p>
          <a:p>
            <a:pPr marL="171450" marR="0" lvl="0" indent="-171450" algn="l" defTabSz="9144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Evaluating </a:t>
            </a:r>
            <a:r>
              <a:rPr kumimoji="0" lang="en-US" sz="1900" b="0" i="0" u="none" strike="noStrike" kern="1200" cap="none" spc="0" normalizeH="0" baseline="0" noProof="0" err="1">
                <a:ln>
                  <a:noFill/>
                </a:ln>
                <a:solidFill>
                  <a:srgbClr val="0033A0"/>
                </a:solidFill>
                <a:effectLst/>
                <a:uLnTx/>
                <a:uFillTx/>
                <a:latin typeface="Lexend" pitchFamily="2" charset="0"/>
                <a:ea typeface="+mn-ea"/>
                <a:cs typeface="+mn-cs"/>
              </a:rPr>
              <a:t>behaviour</a:t>
            </a:r>
            <a:r>
              <a:rPr kumimoji="0" lang="en-US" sz="1900" b="0" i="0" u="none" strike="noStrike" kern="1200" cap="none" spc="0" normalizeH="0" baseline="0" noProof="0">
                <a:ln>
                  <a:noFill/>
                </a:ln>
                <a:solidFill>
                  <a:srgbClr val="0033A0"/>
                </a:solidFill>
                <a:effectLst/>
                <a:uLnTx/>
                <a:uFillTx/>
                <a:latin typeface="Lexend" pitchFamily="2" charset="0"/>
                <a:ea typeface="+mn-ea"/>
                <a:cs typeface="+mn-cs"/>
              </a:rPr>
              <a:t> </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 specific considerations </a:t>
            </a:r>
            <a:r>
              <a:rPr kumimoji="0" lang="en-US" sz="1900" b="0" i="0" u="none" strike="noStrike" kern="1200" cap="none" spc="0" normalizeH="0" baseline="0" noProof="0" err="1">
                <a:ln>
                  <a:noFill/>
                </a:ln>
                <a:solidFill>
                  <a:prstClr val="black"/>
                </a:solidFill>
                <a:effectLst/>
                <a:uLnTx/>
                <a:uFillTx/>
                <a:latin typeface="Lexend" pitchFamily="2" charset="0"/>
                <a:ea typeface="+mn-ea"/>
                <a:cs typeface="+mn-cs"/>
              </a:rPr>
              <a:t>eg</a:t>
            </a:r>
            <a:r>
              <a:rPr kumimoji="0" lang="en-US" sz="1900" b="0" i="0" u="none" strike="noStrike" kern="1200" cap="none" spc="0" normalizeH="0" baseline="0" noProof="0">
                <a:ln>
                  <a:noFill/>
                </a:ln>
                <a:solidFill>
                  <a:prstClr val="black"/>
                </a:solidFill>
                <a:effectLst/>
                <a:uLnTx/>
                <a:uFillTx/>
                <a:latin typeface="Lexend" pitchFamily="2" charset="0"/>
                <a:ea typeface="+mn-ea"/>
                <a:cs typeface="+mn-cs"/>
              </a:rPr>
              <a:t> attendance (Para. 292-295)</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prstClr val="black"/>
              </a:solidFill>
              <a:effectLst/>
              <a:uLnTx/>
              <a:uFillTx/>
              <a:latin typeface="Lexend" pitchFamily="2" charset="0"/>
              <a:ea typeface="+mn-ea"/>
              <a:cs typeface="+mn-cs"/>
            </a:endParaRPr>
          </a:p>
        </p:txBody>
      </p:sp>
      <p:sp>
        <p:nvSpPr>
          <p:cNvPr id="5" name="Title 2">
            <a:extLst>
              <a:ext uri="{FF2B5EF4-FFF2-40B4-BE49-F238E27FC236}">
                <a16:creationId xmlns:a16="http://schemas.microsoft.com/office/drawing/2014/main" id="{9E4D6739-4B6C-6845-858A-8790DF394D65}"/>
              </a:ext>
            </a:extLst>
          </p:cNvPr>
          <p:cNvSpPr txBox="1">
            <a:spLocks/>
          </p:cNvSpPr>
          <p:nvPr/>
        </p:nvSpPr>
        <p:spPr>
          <a:xfrm>
            <a:off x="623392" y="1"/>
            <a:ext cx="11521279" cy="764703"/>
          </a:xfrm>
          <a:prstGeom prst="rect">
            <a:avLst/>
          </a:prstGeom>
        </p:spPr>
        <p:txBody>
          <a:bodyPr vert="horz" lIns="91440" tIns="45720" rIns="91440" bIns="45720" rtlCol="0" anchor="b">
            <a:normAutofit fontScale="8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a:ln>
                  <a:noFill/>
                </a:ln>
                <a:solidFill>
                  <a:srgbClr val="7030A0"/>
                </a:solidFill>
                <a:effectLst/>
                <a:uLnTx/>
                <a:uFillTx/>
                <a:latin typeface="Lexend" pitchFamily="2" charset="0"/>
                <a:ea typeface="+mj-ea"/>
                <a:cs typeface="+mj-cs"/>
              </a:rPr>
              <a:t>School inspection Handbook - updates in September 2023</a:t>
            </a:r>
          </a:p>
        </p:txBody>
      </p:sp>
    </p:spTree>
    <p:extLst>
      <p:ext uri="{BB962C8B-B14F-4D97-AF65-F5344CB8AC3E}">
        <p14:creationId xmlns:p14="http://schemas.microsoft.com/office/powerpoint/2010/main" val="3840123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4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1033</TotalTime>
  <Words>4063</Words>
  <Application>Microsoft Office PowerPoint</Application>
  <PresentationFormat>Widescreen</PresentationFormat>
  <Paragraphs>700</Paragraphs>
  <Slides>56</Slides>
  <Notes>27</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56</vt:i4>
      </vt:variant>
    </vt:vector>
  </HeadingPairs>
  <TitlesOfParts>
    <vt:vector size="80" baseType="lpstr">
      <vt:lpstr>ＭＳ Ｐゴシック</vt:lpstr>
      <vt:lpstr>ＭＳ Ｐゴシック</vt:lpstr>
      <vt:lpstr>Arial</vt:lpstr>
      <vt:lpstr>Arial Bold</vt:lpstr>
      <vt:lpstr>Bentoga Thin</vt:lpstr>
      <vt:lpstr>Calibri</vt:lpstr>
      <vt:lpstr>Calibri Light</vt:lpstr>
      <vt:lpstr>Courier New</vt:lpstr>
      <vt:lpstr>Inter SemiBold</vt:lpstr>
      <vt:lpstr>Lexend</vt:lpstr>
      <vt:lpstr>Symbol</vt:lpstr>
      <vt:lpstr>Times</vt:lpstr>
      <vt:lpstr>Times New Roman</vt:lpstr>
      <vt:lpstr>Trebuchet MS</vt:lpstr>
      <vt:lpstr>Verdana</vt:lpstr>
      <vt:lpstr>Wingdings</vt:lpstr>
      <vt:lpstr>Wingdings 3</vt:lpstr>
      <vt:lpstr>Office Theme</vt:lpstr>
      <vt:lpstr>1_Office Theme</vt:lpstr>
      <vt:lpstr>3_Office Theme</vt:lpstr>
      <vt:lpstr>1_blank</vt:lpstr>
      <vt:lpstr>Blank</vt:lpstr>
      <vt:lpstr>Facet</vt:lpstr>
      <vt:lpstr>4_Office Theme</vt:lpstr>
      <vt:lpstr>Essex Primary Headteachers Meeting</vt:lpstr>
      <vt:lpstr>PowerPoint Presentation</vt:lpstr>
      <vt:lpstr>EDUCATION DATA OVERVIEW - 2023</vt:lpstr>
      <vt:lpstr>PowerPoint Presentation</vt:lpstr>
      <vt:lpstr>PowerPoint Presentation</vt:lpstr>
      <vt:lpstr>Support for Disadvantaged Champions and School leaders 23/24</vt:lpstr>
      <vt:lpstr>Attendance (Spring &amp; Autumn terms 22/23)</vt:lpstr>
      <vt:lpstr>Ofsted inspections</vt:lpstr>
      <vt:lpstr>PowerPoint Presentation</vt:lpstr>
      <vt:lpstr>PowerPoint Presentation</vt:lpstr>
      <vt:lpstr>PowerPoint Presentation</vt:lpstr>
      <vt:lpstr>PowerPoint Presentation</vt:lpstr>
      <vt:lpstr>Core offer to all schools via the partnership model</vt:lpstr>
      <vt:lpstr>Partnership Survey </vt:lpstr>
      <vt:lpstr> National Wraparound Childcare Programme</vt:lpstr>
      <vt:lpstr>Wraparound Childcare Programme Summary</vt:lpstr>
      <vt:lpstr>Wraparound Childcare Programme Next steps </vt:lpstr>
      <vt:lpstr>PowerPoint Presentation</vt:lpstr>
      <vt:lpstr>PowerPoint Presentation</vt:lpstr>
      <vt:lpstr>PowerPoint Presentation</vt:lpstr>
      <vt:lpstr>Delivering our commitments</vt:lpstr>
      <vt:lpstr>PowerPoint Presentation</vt:lpstr>
      <vt:lpstr>PowerPoint Presentation</vt:lpstr>
      <vt:lpstr>PowerPoint Presentation</vt:lpstr>
      <vt:lpstr>PowerPoint Presentation</vt:lpstr>
      <vt:lpstr>What do we review?</vt:lpstr>
      <vt:lpstr>What reviews lead to / the support offer</vt:lpstr>
      <vt:lpstr>PowerPoint Presentation</vt:lpstr>
      <vt:lpstr>PowerPoint Presentation</vt:lpstr>
      <vt:lpstr>PowerPoint Presentation</vt:lpstr>
      <vt:lpstr>PowerPoint Presentation</vt:lpstr>
      <vt:lpstr>Change and growth in volume and complexity</vt:lpstr>
      <vt:lpstr>Number of EHCPs maintained by Essex</vt:lpstr>
      <vt:lpstr>Number of EHCPs per quadrant</vt:lpstr>
      <vt:lpstr>Plans by category of need</vt:lpstr>
      <vt:lpstr>Number of pupils in Essex special schools</vt:lpstr>
      <vt:lpstr>Essex pupils funded in Other LA special schools</vt:lpstr>
      <vt:lpstr>No. of pupils placed in Independent Special Schools (38 week day)</vt:lpstr>
      <vt:lpstr>Requests for EHCNA over time – academic years</vt:lpstr>
      <vt:lpstr>Requests for EHCNA 22/23 - countywide</vt:lpstr>
      <vt:lpstr>Response to date</vt:lpstr>
      <vt:lpstr>Future Plans</vt:lpstr>
      <vt:lpstr>PowerPoint Presentation</vt:lpstr>
      <vt:lpstr>What opportunities for growth in provision are available, that we have missed?</vt:lpstr>
      <vt:lpstr>PowerPoint Presentation</vt:lpstr>
      <vt:lpstr>Training- Professionals</vt:lpstr>
      <vt:lpstr>PowerPoint Presentation</vt:lpstr>
      <vt:lpstr>Training/ Events - Parent/ Carers</vt:lpstr>
      <vt:lpstr>PowerPoint Presentation</vt:lpstr>
      <vt:lpstr>Programme Governance </vt:lpstr>
      <vt:lpstr>PowerPoint Presentation</vt:lpstr>
      <vt:lpstr>Part One - The website</vt:lpstr>
      <vt:lpstr>Part Two - Group Online Session – accessed via the Autism Central Website</vt:lpstr>
      <vt:lpstr>Group Online Session – accessed via the Autism Central Website</vt:lpstr>
      <vt:lpstr>Part 3 - 1:1 Support</vt:lpstr>
      <vt:lpstr>How else we can support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Kershaw - Director: Education</dc:creator>
  <cp:lastModifiedBy>Pam Langmead</cp:lastModifiedBy>
  <cp:revision>5</cp:revision>
  <dcterms:created xsi:type="dcterms:W3CDTF">2022-10-12T08:06:38Z</dcterms:created>
  <dcterms:modified xsi:type="dcterms:W3CDTF">2023-11-10T11:17:47Z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2022-10-12T08:06:38Z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7a91ece2-3fa5-43e5-bee4-38a02d7f84f2</vt:lpwstr>
  </property>
  <property fmtid="{D5CDD505-2E9C-101B-9397-08002B2CF9AE}" pid="8" name="MSIP_Label_39d8be9e-c8d9-4b9c-bd40-2c27cc7ea2e6_ContentBits">
    <vt:lpwstr>0</vt:lpwstr>
  </property>
</Properties>
</file>