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925" r:id="rId5"/>
  </p:sldMasterIdLst>
  <p:notesMasterIdLst>
    <p:notesMasterId r:id="rId44"/>
  </p:notesMasterIdLst>
  <p:sldIdLst>
    <p:sldId id="256" r:id="rId6"/>
    <p:sldId id="258" r:id="rId7"/>
    <p:sldId id="278" r:id="rId8"/>
    <p:sldId id="259" r:id="rId9"/>
    <p:sldId id="279" r:id="rId10"/>
    <p:sldId id="289" r:id="rId11"/>
    <p:sldId id="290" r:id="rId12"/>
    <p:sldId id="291" r:id="rId13"/>
    <p:sldId id="288" r:id="rId14"/>
    <p:sldId id="260" r:id="rId15"/>
    <p:sldId id="261" r:id="rId16"/>
    <p:sldId id="263" r:id="rId17"/>
    <p:sldId id="262"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80" r:id="rId32"/>
    <p:sldId id="293" r:id="rId33"/>
    <p:sldId id="294" r:id="rId34"/>
    <p:sldId id="295" r:id="rId35"/>
    <p:sldId id="296" r:id="rId36"/>
    <p:sldId id="281" r:id="rId37"/>
    <p:sldId id="282" r:id="rId38"/>
    <p:sldId id="283" r:id="rId39"/>
    <p:sldId id="284" r:id="rId40"/>
    <p:sldId id="285" r:id="rId41"/>
    <p:sldId id="286" r:id="rId42"/>
    <p:sldId id="28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720"/>
    <a:srgbClr val="76766B"/>
    <a:srgbClr val="729D4D"/>
    <a:srgbClr val="3A7D64"/>
    <a:srgbClr val="4179AA"/>
    <a:srgbClr val="9361B3"/>
    <a:srgbClr val="C84674"/>
    <a:srgbClr val="E97135"/>
    <a:srgbClr val="414745"/>
    <a:srgbClr val="4B7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15779D-7558-4650-BA26-576622BD342F}" v="186" dt="2024-06-05T09:21:11.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2" autoAdjust="0"/>
  </p:normalViewPr>
  <p:slideViewPr>
    <p:cSldViewPr snapToGrid="0" showGuides="1">
      <p:cViewPr varScale="1">
        <p:scale>
          <a:sx n="48" d="100"/>
          <a:sy n="48" d="100"/>
        </p:scale>
        <p:origin x="67" y="922"/>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1" Type="http://schemas.openxmlformats.org/officeDocument/2006/relationships/hyperlink" Target="https://assets.publishing.service.gov.uk/media/65f1b048133c22b8eecd38f7/Working_together_to_improve_school_attendance__applies_from_19_August_2024_.pdf"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svg"/><Relationship Id="rId1" Type="http://schemas.openxmlformats.org/officeDocument/2006/relationships/image" Target="../media/image21.png"/><Relationship Id="rId4" Type="http://schemas.openxmlformats.org/officeDocument/2006/relationships/image" Target="../media/image29.svg"/></Relationships>
</file>

<file path=ppt/diagrams/_rels/data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41.svg"/><Relationship Id="rId1" Type="http://schemas.openxmlformats.org/officeDocument/2006/relationships/image" Target="../media/image31.png"/><Relationship Id="rId6" Type="http://schemas.openxmlformats.org/officeDocument/2006/relationships/image" Target="../media/image45.svg"/><Relationship Id="rId5" Type="http://schemas.openxmlformats.org/officeDocument/2006/relationships/image" Target="../media/image33.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1" Type="http://schemas.openxmlformats.org/officeDocument/2006/relationships/hyperlink" Target="https://assets.publishing.service.gov.uk/media/65f1b048133c22b8eecd38f7/Working_together_to_improve_school_attendance__applies_from_19_August_2024_.pdf"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svg"/><Relationship Id="rId1" Type="http://schemas.openxmlformats.org/officeDocument/2006/relationships/image" Target="../media/image21.png"/><Relationship Id="rId4" Type="http://schemas.openxmlformats.org/officeDocument/2006/relationships/image" Target="../media/image2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41.svg"/><Relationship Id="rId1" Type="http://schemas.openxmlformats.org/officeDocument/2006/relationships/image" Target="../media/image31.png"/><Relationship Id="rId6" Type="http://schemas.openxmlformats.org/officeDocument/2006/relationships/image" Target="../media/image45.svg"/><Relationship Id="rId5" Type="http://schemas.openxmlformats.org/officeDocument/2006/relationships/image" Target="../media/image33.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97B28-759C-448A-9818-EB138C2E0F29}"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0EADAF89-D62F-4E57-A4C9-2A946F4A59F9}">
      <dgm:prSet/>
      <dgm:spPr/>
      <dgm:t>
        <a:bodyPr/>
        <a:lstStyle/>
        <a:p>
          <a:r>
            <a:rPr lang="en-GB" u="sng">
              <a:hlinkClick xmlns:r="http://schemas.openxmlformats.org/officeDocument/2006/relationships" r:id="rId1"/>
            </a:rPr>
            <a:t>Working together to improve school attendance</a:t>
          </a:r>
          <a:r>
            <a:rPr lang="en-GB"/>
            <a:t> guidance is due to be placed onto a statutory footing as from 19 August 2024. </a:t>
          </a:r>
          <a:endParaRPr lang="en-US"/>
        </a:p>
      </dgm:t>
    </dgm:pt>
    <dgm:pt modelId="{BD2FBF9D-6C2D-46A4-BD70-8F968F0FF479}" type="parTrans" cxnId="{A3DA9940-EACE-4ACB-AFC5-2A04012C44F5}">
      <dgm:prSet/>
      <dgm:spPr/>
      <dgm:t>
        <a:bodyPr/>
        <a:lstStyle/>
        <a:p>
          <a:endParaRPr lang="en-US"/>
        </a:p>
      </dgm:t>
    </dgm:pt>
    <dgm:pt modelId="{B5F160DC-1C83-4865-BC86-F4EB636F8041}" type="sibTrans" cxnId="{A3DA9940-EACE-4ACB-AFC5-2A04012C44F5}">
      <dgm:prSet/>
      <dgm:spPr/>
      <dgm:t>
        <a:bodyPr/>
        <a:lstStyle/>
        <a:p>
          <a:endParaRPr lang="en-US"/>
        </a:p>
      </dgm:t>
    </dgm:pt>
    <dgm:pt modelId="{EA1452ED-FC44-4FE8-9886-092FDA3E4031}">
      <dgm:prSet/>
      <dgm:spPr/>
      <dgm:t>
        <a:bodyPr/>
        <a:lstStyle/>
        <a:p>
          <a:r>
            <a:rPr lang="en-GB"/>
            <a:t>Previous version (published May 2022), has been updated and a new National Framework for Penalty Notices will also come into force from the start of the new academic year.</a:t>
          </a:r>
          <a:endParaRPr lang="en-US"/>
        </a:p>
      </dgm:t>
    </dgm:pt>
    <dgm:pt modelId="{5F880F9D-15FA-4F54-86D2-51912D5F516D}" type="parTrans" cxnId="{EC53CA98-A16F-45F7-9753-03E37D63C50E}">
      <dgm:prSet/>
      <dgm:spPr/>
      <dgm:t>
        <a:bodyPr/>
        <a:lstStyle/>
        <a:p>
          <a:endParaRPr lang="en-US"/>
        </a:p>
      </dgm:t>
    </dgm:pt>
    <dgm:pt modelId="{B3C33E66-6A8E-4A09-A69F-D1E68C930BC3}" type="sibTrans" cxnId="{EC53CA98-A16F-45F7-9753-03E37D63C50E}">
      <dgm:prSet/>
      <dgm:spPr/>
      <dgm:t>
        <a:bodyPr/>
        <a:lstStyle/>
        <a:p>
          <a:endParaRPr lang="en-US"/>
        </a:p>
      </dgm:t>
    </dgm:pt>
    <dgm:pt modelId="{B8F42FF5-21B8-470B-99B1-ED5B9DF8F9BD}" type="pres">
      <dgm:prSet presAssocID="{7C397B28-759C-448A-9818-EB138C2E0F29}" presName="hierChild1" presStyleCnt="0">
        <dgm:presLayoutVars>
          <dgm:chPref val="1"/>
          <dgm:dir/>
          <dgm:animOne val="branch"/>
          <dgm:animLvl val="lvl"/>
          <dgm:resizeHandles/>
        </dgm:presLayoutVars>
      </dgm:prSet>
      <dgm:spPr/>
      <dgm:t>
        <a:bodyPr/>
        <a:lstStyle/>
        <a:p>
          <a:endParaRPr lang="en-US"/>
        </a:p>
      </dgm:t>
    </dgm:pt>
    <dgm:pt modelId="{1DCFC3B1-61C3-43AD-82E4-DE76A10EFCEE}" type="pres">
      <dgm:prSet presAssocID="{0EADAF89-D62F-4E57-A4C9-2A946F4A59F9}" presName="hierRoot1" presStyleCnt="0"/>
      <dgm:spPr/>
    </dgm:pt>
    <dgm:pt modelId="{67ADD9B1-A760-4D7A-9C11-75B826804D56}" type="pres">
      <dgm:prSet presAssocID="{0EADAF89-D62F-4E57-A4C9-2A946F4A59F9}" presName="composite" presStyleCnt="0"/>
      <dgm:spPr/>
    </dgm:pt>
    <dgm:pt modelId="{1B22165F-92FE-45FD-BAD8-3602AF90B7DA}" type="pres">
      <dgm:prSet presAssocID="{0EADAF89-D62F-4E57-A4C9-2A946F4A59F9}" presName="background" presStyleLbl="node0" presStyleIdx="0" presStyleCnt="2"/>
      <dgm:spPr/>
    </dgm:pt>
    <dgm:pt modelId="{78C72DD3-494D-4010-A252-C497A64AFD66}" type="pres">
      <dgm:prSet presAssocID="{0EADAF89-D62F-4E57-A4C9-2A946F4A59F9}" presName="text" presStyleLbl="fgAcc0" presStyleIdx="0" presStyleCnt="2">
        <dgm:presLayoutVars>
          <dgm:chPref val="3"/>
        </dgm:presLayoutVars>
      </dgm:prSet>
      <dgm:spPr/>
      <dgm:t>
        <a:bodyPr/>
        <a:lstStyle/>
        <a:p>
          <a:endParaRPr lang="en-US"/>
        </a:p>
      </dgm:t>
    </dgm:pt>
    <dgm:pt modelId="{64A65CB2-5353-4066-93E7-7EFF6EC18953}" type="pres">
      <dgm:prSet presAssocID="{0EADAF89-D62F-4E57-A4C9-2A946F4A59F9}" presName="hierChild2" presStyleCnt="0"/>
      <dgm:spPr/>
    </dgm:pt>
    <dgm:pt modelId="{F6FDC3EF-2595-42C0-B0AF-62E4853CC9C4}" type="pres">
      <dgm:prSet presAssocID="{EA1452ED-FC44-4FE8-9886-092FDA3E4031}" presName="hierRoot1" presStyleCnt="0"/>
      <dgm:spPr/>
    </dgm:pt>
    <dgm:pt modelId="{C0D1CA92-2D83-43CF-BE93-800130C3C280}" type="pres">
      <dgm:prSet presAssocID="{EA1452ED-FC44-4FE8-9886-092FDA3E4031}" presName="composite" presStyleCnt="0"/>
      <dgm:spPr/>
    </dgm:pt>
    <dgm:pt modelId="{AF69C4F3-16FA-45E7-9320-45540E5C1EA6}" type="pres">
      <dgm:prSet presAssocID="{EA1452ED-FC44-4FE8-9886-092FDA3E4031}" presName="background" presStyleLbl="node0" presStyleIdx="1" presStyleCnt="2"/>
      <dgm:spPr/>
    </dgm:pt>
    <dgm:pt modelId="{4F69AAF1-1CA4-4B20-97D5-793395B0ED11}" type="pres">
      <dgm:prSet presAssocID="{EA1452ED-FC44-4FE8-9886-092FDA3E4031}" presName="text" presStyleLbl="fgAcc0" presStyleIdx="1" presStyleCnt="2">
        <dgm:presLayoutVars>
          <dgm:chPref val="3"/>
        </dgm:presLayoutVars>
      </dgm:prSet>
      <dgm:spPr/>
      <dgm:t>
        <a:bodyPr/>
        <a:lstStyle/>
        <a:p>
          <a:endParaRPr lang="en-US"/>
        </a:p>
      </dgm:t>
    </dgm:pt>
    <dgm:pt modelId="{F4C2CEE8-D1FA-4161-AE11-A1FED2535352}" type="pres">
      <dgm:prSet presAssocID="{EA1452ED-FC44-4FE8-9886-092FDA3E4031}" presName="hierChild2" presStyleCnt="0"/>
      <dgm:spPr/>
    </dgm:pt>
  </dgm:ptLst>
  <dgm:cxnLst>
    <dgm:cxn modelId="{A3DA9940-EACE-4ACB-AFC5-2A04012C44F5}" srcId="{7C397B28-759C-448A-9818-EB138C2E0F29}" destId="{0EADAF89-D62F-4E57-A4C9-2A946F4A59F9}" srcOrd="0" destOrd="0" parTransId="{BD2FBF9D-6C2D-46A4-BD70-8F968F0FF479}" sibTransId="{B5F160DC-1C83-4865-BC86-F4EB636F8041}"/>
    <dgm:cxn modelId="{3CF7F55D-0578-44D8-928A-88ADD27C2947}" type="presOf" srcId="{7C397B28-759C-448A-9818-EB138C2E0F29}" destId="{B8F42FF5-21B8-470B-99B1-ED5B9DF8F9BD}" srcOrd="0" destOrd="0" presId="urn:microsoft.com/office/officeart/2005/8/layout/hierarchy1"/>
    <dgm:cxn modelId="{EC53CA98-A16F-45F7-9753-03E37D63C50E}" srcId="{7C397B28-759C-448A-9818-EB138C2E0F29}" destId="{EA1452ED-FC44-4FE8-9886-092FDA3E4031}" srcOrd="1" destOrd="0" parTransId="{5F880F9D-15FA-4F54-86D2-51912D5F516D}" sibTransId="{B3C33E66-6A8E-4A09-A69F-D1E68C930BC3}"/>
    <dgm:cxn modelId="{B834CEBE-C078-4039-A215-BFC6B0C26068}" type="presOf" srcId="{EA1452ED-FC44-4FE8-9886-092FDA3E4031}" destId="{4F69AAF1-1CA4-4B20-97D5-793395B0ED11}" srcOrd="0" destOrd="0" presId="urn:microsoft.com/office/officeart/2005/8/layout/hierarchy1"/>
    <dgm:cxn modelId="{74EF07E6-E6F0-4A31-8A88-BC0ABA1EC2AB}" type="presOf" srcId="{0EADAF89-D62F-4E57-A4C9-2A946F4A59F9}" destId="{78C72DD3-494D-4010-A252-C497A64AFD66}" srcOrd="0" destOrd="0" presId="urn:microsoft.com/office/officeart/2005/8/layout/hierarchy1"/>
    <dgm:cxn modelId="{845CCC53-2274-44B8-8E5D-1301073192C7}" type="presParOf" srcId="{B8F42FF5-21B8-470B-99B1-ED5B9DF8F9BD}" destId="{1DCFC3B1-61C3-43AD-82E4-DE76A10EFCEE}" srcOrd="0" destOrd="0" presId="urn:microsoft.com/office/officeart/2005/8/layout/hierarchy1"/>
    <dgm:cxn modelId="{27843B22-C1F4-4E0F-8CD1-C5315605F512}" type="presParOf" srcId="{1DCFC3B1-61C3-43AD-82E4-DE76A10EFCEE}" destId="{67ADD9B1-A760-4D7A-9C11-75B826804D56}" srcOrd="0" destOrd="0" presId="urn:microsoft.com/office/officeart/2005/8/layout/hierarchy1"/>
    <dgm:cxn modelId="{0E011F11-19DA-41CD-942A-6BF8E0D8FEE1}" type="presParOf" srcId="{67ADD9B1-A760-4D7A-9C11-75B826804D56}" destId="{1B22165F-92FE-45FD-BAD8-3602AF90B7DA}" srcOrd="0" destOrd="0" presId="urn:microsoft.com/office/officeart/2005/8/layout/hierarchy1"/>
    <dgm:cxn modelId="{AD5CB184-AEA9-4DA3-9929-92DFF3CCAC0B}" type="presParOf" srcId="{67ADD9B1-A760-4D7A-9C11-75B826804D56}" destId="{78C72DD3-494D-4010-A252-C497A64AFD66}" srcOrd="1" destOrd="0" presId="urn:microsoft.com/office/officeart/2005/8/layout/hierarchy1"/>
    <dgm:cxn modelId="{6A585562-BA7D-45F1-AFBA-C695FF07408E}" type="presParOf" srcId="{1DCFC3B1-61C3-43AD-82E4-DE76A10EFCEE}" destId="{64A65CB2-5353-4066-93E7-7EFF6EC18953}" srcOrd="1" destOrd="0" presId="urn:microsoft.com/office/officeart/2005/8/layout/hierarchy1"/>
    <dgm:cxn modelId="{D522D68D-83DB-4A41-A567-8051418011F8}" type="presParOf" srcId="{B8F42FF5-21B8-470B-99B1-ED5B9DF8F9BD}" destId="{F6FDC3EF-2595-42C0-B0AF-62E4853CC9C4}" srcOrd="1" destOrd="0" presId="urn:microsoft.com/office/officeart/2005/8/layout/hierarchy1"/>
    <dgm:cxn modelId="{67F69000-A39A-471F-B060-7A2DC576F733}" type="presParOf" srcId="{F6FDC3EF-2595-42C0-B0AF-62E4853CC9C4}" destId="{C0D1CA92-2D83-43CF-BE93-800130C3C280}" srcOrd="0" destOrd="0" presId="urn:microsoft.com/office/officeart/2005/8/layout/hierarchy1"/>
    <dgm:cxn modelId="{203F6AD6-F64B-4588-8D6D-54D5BC9D3ABA}" type="presParOf" srcId="{C0D1CA92-2D83-43CF-BE93-800130C3C280}" destId="{AF69C4F3-16FA-45E7-9320-45540E5C1EA6}" srcOrd="0" destOrd="0" presId="urn:microsoft.com/office/officeart/2005/8/layout/hierarchy1"/>
    <dgm:cxn modelId="{BEB32C04-0A83-4BBC-BC51-FEE748BC7F88}" type="presParOf" srcId="{C0D1CA92-2D83-43CF-BE93-800130C3C280}" destId="{4F69AAF1-1CA4-4B20-97D5-793395B0ED11}" srcOrd="1" destOrd="0" presId="urn:microsoft.com/office/officeart/2005/8/layout/hierarchy1"/>
    <dgm:cxn modelId="{BC594404-DDA7-4AB2-8002-A5BCF4681AA7}" type="presParOf" srcId="{F6FDC3EF-2595-42C0-B0AF-62E4853CC9C4}" destId="{F4C2CEE8-D1FA-4161-AE11-A1FED25353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B9C014-0826-415C-8DFC-17F4360E5B85}"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9C2C59AD-6F1F-4B4A-843E-65FDE5AC532F}">
      <dgm:prSet/>
      <dgm:spPr/>
      <dgm:t>
        <a:bodyPr/>
        <a:lstStyle/>
        <a:p>
          <a:r>
            <a:rPr lang="en-GB" dirty="0"/>
            <a:t>The national threshold for penalty notices under the new national framework will be 10 sessions of unauthorised absence (any combination of G, O and/or U code) within a rolling 10 school week period. </a:t>
          </a:r>
        </a:p>
        <a:p>
          <a:r>
            <a:rPr lang="en-GB" dirty="0"/>
            <a:t>The 10 school week period may span across different terms/academic years and a school week is considered to be any week in which the school has a session on which their pupils are expected to attend school. </a:t>
          </a:r>
          <a:endParaRPr lang="en-US" dirty="0"/>
        </a:p>
      </dgm:t>
    </dgm:pt>
    <dgm:pt modelId="{0A03827A-5395-4B91-8642-907BCCB11AA3}" type="parTrans" cxnId="{5228F0A1-2D7E-447E-9DF4-776953CEBFAB}">
      <dgm:prSet/>
      <dgm:spPr/>
      <dgm:t>
        <a:bodyPr/>
        <a:lstStyle/>
        <a:p>
          <a:endParaRPr lang="en-US"/>
        </a:p>
      </dgm:t>
    </dgm:pt>
    <dgm:pt modelId="{3EB4AFFA-11AE-4EB0-A738-382127395888}" type="sibTrans" cxnId="{5228F0A1-2D7E-447E-9DF4-776953CEBFAB}">
      <dgm:prSet/>
      <dgm:spPr/>
      <dgm:t>
        <a:bodyPr/>
        <a:lstStyle/>
        <a:p>
          <a:endParaRPr lang="en-US"/>
        </a:p>
      </dgm:t>
    </dgm:pt>
    <dgm:pt modelId="{1AA29EF6-A7E4-4016-92F7-B6FCF10A5804}">
      <dgm:prSet/>
      <dgm:spPr/>
      <dgm:t>
        <a:bodyPr/>
        <a:lstStyle/>
        <a:p>
          <a:r>
            <a:rPr lang="en-GB"/>
            <a:t>N.B. The current 3 day/6 session provision, which is within our local code of conduct (for the first two calendar weeks of September), will not apply as from September 2024.</a:t>
          </a:r>
          <a:endParaRPr lang="en-US"/>
        </a:p>
      </dgm:t>
    </dgm:pt>
    <dgm:pt modelId="{FAE21229-1073-4BAF-849E-E3DBCB813435}" type="parTrans" cxnId="{F60207E7-20CF-48E9-9C72-D0FD183CD0AF}">
      <dgm:prSet/>
      <dgm:spPr/>
      <dgm:t>
        <a:bodyPr/>
        <a:lstStyle/>
        <a:p>
          <a:endParaRPr lang="en-US"/>
        </a:p>
      </dgm:t>
    </dgm:pt>
    <dgm:pt modelId="{519A002C-935B-495D-9086-67C47B52E576}" type="sibTrans" cxnId="{F60207E7-20CF-48E9-9C72-D0FD183CD0AF}">
      <dgm:prSet/>
      <dgm:spPr/>
      <dgm:t>
        <a:bodyPr/>
        <a:lstStyle/>
        <a:p>
          <a:endParaRPr lang="en-US"/>
        </a:p>
      </dgm:t>
    </dgm:pt>
    <dgm:pt modelId="{9DBF8CCF-8159-49CA-B1AE-E32010F0F656}" type="pres">
      <dgm:prSet presAssocID="{67B9C014-0826-415C-8DFC-17F4360E5B85}" presName="hierChild1" presStyleCnt="0">
        <dgm:presLayoutVars>
          <dgm:chPref val="1"/>
          <dgm:dir/>
          <dgm:animOne val="branch"/>
          <dgm:animLvl val="lvl"/>
          <dgm:resizeHandles/>
        </dgm:presLayoutVars>
      </dgm:prSet>
      <dgm:spPr/>
      <dgm:t>
        <a:bodyPr/>
        <a:lstStyle/>
        <a:p>
          <a:endParaRPr lang="en-US"/>
        </a:p>
      </dgm:t>
    </dgm:pt>
    <dgm:pt modelId="{BD1FEC08-A98D-4272-8EC3-E8C5549E9410}" type="pres">
      <dgm:prSet presAssocID="{9C2C59AD-6F1F-4B4A-843E-65FDE5AC532F}" presName="hierRoot1" presStyleCnt="0"/>
      <dgm:spPr/>
    </dgm:pt>
    <dgm:pt modelId="{2F2840EF-98C9-4843-8ED5-A292C5139515}" type="pres">
      <dgm:prSet presAssocID="{9C2C59AD-6F1F-4B4A-843E-65FDE5AC532F}" presName="composite" presStyleCnt="0"/>
      <dgm:spPr/>
    </dgm:pt>
    <dgm:pt modelId="{2FE18110-CBF7-4BA9-ABC3-3252733F9D00}" type="pres">
      <dgm:prSet presAssocID="{9C2C59AD-6F1F-4B4A-843E-65FDE5AC532F}" presName="background" presStyleLbl="node0" presStyleIdx="0" presStyleCnt="2"/>
      <dgm:spPr/>
    </dgm:pt>
    <dgm:pt modelId="{99EBCB8A-469A-4833-908E-DD8F6CF08AAD}" type="pres">
      <dgm:prSet presAssocID="{9C2C59AD-6F1F-4B4A-843E-65FDE5AC532F}" presName="text" presStyleLbl="fgAcc0" presStyleIdx="0" presStyleCnt="2">
        <dgm:presLayoutVars>
          <dgm:chPref val="3"/>
        </dgm:presLayoutVars>
      </dgm:prSet>
      <dgm:spPr/>
      <dgm:t>
        <a:bodyPr/>
        <a:lstStyle/>
        <a:p>
          <a:endParaRPr lang="en-US"/>
        </a:p>
      </dgm:t>
    </dgm:pt>
    <dgm:pt modelId="{0730049E-84C6-412B-B689-18CF122B4D68}" type="pres">
      <dgm:prSet presAssocID="{9C2C59AD-6F1F-4B4A-843E-65FDE5AC532F}" presName="hierChild2" presStyleCnt="0"/>
      <dgm:spPr/>
    </dgm:pt>
    <dgm:pt modelId="{1D1DF33B-CE03-4B06-80F9-4F9736127EB9}" type="pres">
      <dgm:prSet presAssocID="{1AA29EF6-A7E4-4016-92F7-B6FCF10A5804}" presName="hierRoot1" presStyleCnt="0"/>
      <dgm:spPr/>
    </dgm:pt>
    <dgm:pt modelId="{DF1C7273-24F5-428F-B453-E36638D47530}" type="pres">
      <dgm:prSet presAssocID="{1AA29EF6-A7E4-4016-92F7-B6FCF10A5804}" presName="composite" presStyleCnt="0"/>
      <dgm:spPr/>
    </dgm:pt>
    <dgm:pt modelId="{203BDEC0-93DF-4D69-A3DF-F7F5D340395E}" type="pres">
      <dgm:prSet presAssocID="{1AA29EF6-A7E4-4016-92F7-B6FCF10A5804}" presName="background" presStyleLbl="node0" presStyleIdx="1" presStyleCnt="2"/>
      <dgm:spPr/>
    </dgm:pt>
    <dgm:pt modelId="{33C0724B-D9C5-4BFB-A50E-48B8F110045B}" type="pres">
      <dgm:prSet presAssocID="{1AA29EF6-A7E4-4016-92F7-B6FCF10A5804}" presName="text" presStyleLbl="fgAcc0" presStyleIdx="1" presStyleCnt="2">
        <dgm:presLayoutVars>
          <dgm:chPref val="3"/>
        </dgm:presLayoutVars>
      </dgm:prSet>
      <dgm:spPr/>
      <dgm:t>
        <a:bodyPr/>
        <a:lstStyle/>
        <a:p>
          <a:endParaRPr lang="en-US"/>
        </a:p>
      </dgm:t>
    </dgm:pt>
    <dgm:pt modelId="{90FDE05D-FBE5-41EB-BA57-4988B70C8A6E}" type="pres">
      <dgm:prSet presAssocID="{1AA29EF6-A7E4-4016-92F7-B6FCF10A5804}" presName="hierChild2" presStyleCnt="0"/>
      <dgm:spPr/>
    </dgm:pt>
  </dgm:ptLst>
  <dgm:cxnLst>
    <dgm:cxn modelId="{037A655E-1F8E-4949-B8E9-D1A7821DFF9F}" type="presOf" srcId="{9C2C59AD-6F1F-4B4A-843E-65FDE5AC532F}" destId="{99EBCB8A-469A-4833-908E-DD8F6CF08AAD}" srcOrd="0" destOrd="0" presId="urn:microsoft.com/office/officeart/2005/8/layout/hierarchy1"/>
    <dgm:cxn modelId="{F60207E7-20CF-48E9-9C72-D0FD183CD0AF}" srcId="{67B9C014-0826-415C-8DFC-17F4360E5B85}" destId="{1AA29EF6-A7E4-4016-92F7-B6FCF10A5804}" srcOrd="1" destOrd="0" parTransId="{FAE21229-1073-4BAF-849E-E3DBCB813435}" sibTransId="{519A002C-935B-495D-9086-67C47B52E576}"/>
    <dgm:cxn modelId="{5228F0A1-2D7E-447E-9DF4-776953CEBFAB}" srcId="{67B9C014-0826-415C-8DFC-17F4360E5B85}" destId="{9C2C59AD-6F1F-4B4A-843E-65FDE5AC532F}" srcOrd="0" destOrd="0" parTransId="{0A03827A-5395-4B91-8642-907BCCB11AA3}" sibTransId="{3EB4AFFA-11AE-4EB0-A738-382127395888}"/>
    <dgm:cxn modelId="{50C7188D-AE4E-462B-A0CC-8690A6764A2C}" type="presOf" srcId="{1AA29EF6-A7E4-4016-92F7-B6FCF10A5804}" destId="{33C0724B-D9C5-4BFB-A50E-48B8F110045B}" srcOrd="0" destOrd="0" presId="urn:microsoft.com/office/officeart/2005/8/layout/hierarchy1"/>
    <dgm:cxn modelId="{6843F3B1-D589-4AE6-B0BB-DA66A4B4338C}" type="presOf" srcId="{67B9C014-0826-415C-8DFC-17F4360E5B85}" destId="{9DBF8CCF-8159-49CA-B1AE-E32010F0F656}" srcOrd="0" destOrd="0" presId="urn:microsoft.com/office/officeart/2005/8/layout/hierarchy1"/>
    <dgm:cxn modelId="{97B8D6CC-C077-49F2-A5AA-3ACE4FCE792D}" type="presParOf" srcId="{9DBF8CCF-8159-49CA-B1AE-E32010F0F656}" destId="{BD1FEC08-A98D-4272-8EC3-E8C5549E9410}" srcOrd="0" destOrd="0" presId="urn:microsoft.com/office/officeart/2005/8/layout/hierarchy1"/>
    <dgm:cxn modelId="{6FD75AEC-60E5-429A-9931-067D3A0A04AB}" type="presParOf" srcId="{BD1FEC08-A98D-4272-8EC3-E8C5549E9410}" destId="{2F2840EF-98C9-4843-8ED5-A292C5139515}" srcOrd="0" destOrd="0" presId="urn:microsoft.com/office/officeart/2005/8/layout/hierarchy1"/>
    <dgm:cxn modelId="{83B1A5E8-78AC-471E-8213-52B4319FC1BD}" type="presParOf" srcId="{2F2840EF-98C9-4843-8ED5-A292C5139515}" destId="{2FE18110-CBF7-4BA9-ABC3-3252733F9D00}" srcOrd="0" destOrd="0" presId="urn:microsoft.com/office/officeart/2005/8/layout/hierarchy1"/>
    <dgm:cxn modelId="{22C9BCBA-8A49-4A7F-AFAE-9C3CA98A8A56}" type="presParOf" srcId="{2F2840EF-98C9-4843-8ED5-A292C5139515}" destId="{99EBCB8A-469A-4833-908E-DD8F6CF08AAD}" srcOrd="1" destOrd="0" presId="urn:microsoft.com/office/officeart/2005/8/layout/hierarchy1"/>
    <dgm:cxn modelId="{CB77A197-8D27-4283-ADAA-3BBA9568CD1A}" type="presParOf" srcId="{BD1FEC08-A98D-4272-8EC3-E8C5549E9410}" destId="{0730049E-84C6-412B-B689-18CF122B4D68}" srcOrd="1" destOrd="0" presId="urn:microsoft.com/office/officeart/2005/8/layout/hierarchy1"/>
    <dgm:cxn modelId="{B0E468AC-754E-4AF7-9124-F0B4A45FD031}" type="presParOf" srcId="{9DBF8CCF-8159-49CA-B1AE-E32010F0F656}" destId="{1D1DF33B-CE03-4B06-80F9-4F9736127EB9}" srcOrd="1" destOrd="0" presId="urn:microsoft.com/office/officeart/2005/8/layout/hierarchy1"/>
    <dgm:cxn modelId="{A8CE8C91-3CD3-43F8-87F6-B6E4FE1BA518}" type="presParOf" srcId="{1D1DF33B-CE03-4B06-80F9-4F9736127EB9}" destId="{DF1C7273-24F5-428F-B453-E36638D47530}" srcOrd="0" destOrd="0" presId="urn:microsoft.com/office/officeart/2005/8/layout/hierarchy1"/>
    <dgm:cxn modelId="{1BF26D9E-9C78-4B3C-9D6F-588730D18FC1}" type="presParOf" srcId="{DF1C7273-24F5-428F-B453-E36638D47530}" destId="{203BDEC0-93DF-4D69-A3DF-F7F5D340395E}" srcOrd="0" destOrd="0" presId="urn:microsoft.com/office/officeart/2005/8/layout/hierarchy1"/>
    <dgm:cxn modelId="{1E6F0EC8-BC35-41E6-AAA5-6CAA6385F467}" type="presParOf" srcId="{DF1C7273-24F5-428F-B453-E36638D47530}" destId="{33C0724B-D9C5-4BFB-A50E-48B8F110045B}" srcOrd="1" destOrd="0" presId="urn:microsoft.com/office/officeart/2005/8/layout/hierarchy1"/>
    <dgm:cxn modelId="{40F48EF2-BF00-4340-9941-CBB454B73378}" type="presParOf" srcId="{1D1DF33B-CE03-4B06-80F9-4F9736127EB9}" destId="{90FDE05D-FBE5-41EB-BA57-4988B70C8A6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BE02DC-1A14-48C4-9294-02C8CD81292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BB485F4-65C4-440D-A8E8-4E9C96438433}">
      <dgm:prSet/>
      <dgm:spPr/>
      <dgm:t>
        <a:bodyPr/>
        <a:lstStyle/>
        <a:p>
          <a:r>
            <a:rPr lang="en-GB" dirty="0"/>
            <a:t>The Inclusion Strategy was introduced in September 2024 against the backdrop of increased pressures faced by schools and the LA. For example, rising suspensions, P/Ex, demand for EHCPs, and levels of persistent absence. Inclusive schools were struggling to respond to these pressures, while examples of poor inclusion-related practice were becoming more common. </a:t>
          </a:r>
          <a:endParaRPr lang="en-US" dirty="0"/>
        </a:p>
      </dgm:t>
    </dgm:pt>
    <dgm:pt modelId="{FDD56D3F-EB52-4405-B854-6768427001C8}" type="parTrans" cxnId="{A6B53F9B-9C83-4DE6-97C4-B6E54CE051EF}">
      <dgm:prSet/>
      <dgm:spPr/>
      <dgm:t>
        <a:bodyPr/>
        <a:lstStyle/>
        <a:p>
          <a:endParaRPr lang="en-US"/>
        </a:p>
      </dgm:t>
    </dgm:pt>
    <dgm:pt modelId="{21A6F145-F519-44DD-9030-7CA193C3E9CC}" type="sibTrans" cxnId="{A6B53F9B-9C83-4DE6-97C4-B6E54CE051EF}">
      <dgm:prSet/>
      <dgm:spPr/>
      <dgm:t>
        <a:bodyPr/>
        <a:lstStyle/>
        <a:p>
          <a:endParaRPr lang="en-US"/>
        </a:p>
      </dgm:t>
    </dgm:pt>
    <dgm:pt modelId="{C0A6D4C1-2486-451B-B5D5-021DD1CE89D2}">
      <dgm:prSet/>
      <dgm:spPr/>
      <dgm:t>
        <a:bodyPr/>
        <a:lstStyle/>
        <a:p>
          <a:r>
            <a:rPr lang="en-GB"/>
            <a:t>We developed a vision for inclusion that responded directly to the current context and that was grounded in ECC’s ongoing strategic work. It links closely to the DfE </a:t>
          </a:r>
          <a:r>
            <a:rPr lang="en-GB" i="1"/>
            <a:t>Trust Descriptions for high-quality inclusive education</a:t>
          </a:r>
          <a:r>
            <a:rPr lang="en-GB"/>
            <a:t> and the descriptors underpinning judgements in the EIF. </a:t>
          </a:r>
          <a:endParaRPr lang="en-US"/>
        </a:p>
      </dgm:t>
    </dgm:pt>
    <dgm:pt modelId="{21D8BE07-6DAD-4C23-BE38-FC3F6A0FE55D}" type="parTrans" cxnId="{A63E30BB-A786-4C67-86FD-F8E7BF167478}">
      <dgm:prSet/>
      <dgm:spPr/>
      <dgm:t>
        <a:bodyPr/>
        <a:lstStyle/>
        <a:p>
          <a:endParaRPr lang="en-US"/>
        </a:p>
      </dgm:t>
    </dgm:pt>
    <dgm:pt modelId="{6A605598-0822-413D-81B6-9F9AE3EB2126}" type="sibTrans" cxnId="{A63E30BB-A786-4C67-86FD-F8E7BF167478}">
      <dgm:prSet/>
      <dgm:spPr/>
      <dgm:t>
        <a:bodyPr/>
        <a:lstStyle/>
        <a:p>
          <a:endParaRPr lang="en-US"/>
        </a:p>
      </dgm:t>
    </dgm:pt>
    <dgm:pt modelId="{1A8ED036-BC6D-4138-97C2-AADA1CB0B81C}" type="pres">
      <dgm:prSet presAssocID="{0BBE02DC-1A14-48C4-9294-02C8CD812928}" presName="root" presStyleCnt="0">
        <dgm:presLayoutVars>
          <dgm:dir/>
          <dgm:resizeHandles val="exact"/>
        </dgm:presLayoutVars>
      </dgm:prSet>
      <dgm:spPr/>
      <dgm:t>
        <a:bodyPr/>
        <a:lstStyle/>
        <a:p>
          <a:endParaRPr lang="en-US"/>
        </a:p>
      </dgm:t>
    </dgm:pt>
    <dgm:pt modelId="{116E6B46-865F-48C7-8642-8E20E9A7C68B}" type="pres">
      <dgm:prSet presAssocID="{4BB485F4-65C4-440D-A8E8-4E9C96438433}" presName="compNode" presStyleCnt="0"/>
      <dgm:spPr/>
    </dgm:pt>
    <dgm:pt modelId="{60288058-1BE4-4182-8ED2-5C1076E0C341}" type="pres">
      <dgm:prSet presAssocID="{4BB485F4-65C4-440D-A8E8-4E9C96438433}" presName="bgRect" presStyleLbl="bgShp" presStyleIdx="0" presStyleCnt="2"/>
      <dgm:spPr/>
    </dgm:pt>
    <dgm:pt modelId="{467EB49D-E286-4CB4-A8B6-08D09583085B}" type="pres">
      <dgm:prSet presAssocID="{4BB485F4-65C4-440D-A8E8-4E9C9643843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lassroom"/>
        </a:ext>
      </dgm:extLst>
    </dgm:pt>
    <dgm:pt modelId="{EB01F93D-2CCA-4999-BB84-ABF02297F562}" type="pres">
      <dgm:prSet presAssocID="{4BB485F4-65C4-440D-A8E8-4E9C96438433}" presName="spaceRect" presStyleCnt="0"/>
      <dgm:spPr/>
    </dgm:pt>
    <dgm:pt modelId="{D3922823-E611-49AC-B128-EDA4987AC0D8}" type="pres">
      <dgm:prSet presAssocID="{4BB485F4-65C4-440D-A8E8-4E9C96438433}" presName="parTx" presStyleLbl="revTx" presStyleIdx="0" presStyleCnt="2">
        <dgm:presLayoutVars>
          <dgm:chMax val="0"/>
          <dgm:chPref val="0"/>
        </dgm:presLayoutVars>
      </dgm:prSet>
      <dgm:spPr/>
      <dgm:t>
        <a:bodyPr/>
        <a:lstStyle/>
        <a:p>
          <a:endParaRPr lang="en-US"/>
        </a:p>
      </dgm:t>
    </dgm:pt>
    <dgm:pt modelId="{01764E7E-F354-47F0-B00E-BBBE8834F303}" type="pres">
      <dgm:prSet presAssocID="{21A6F145-F519-44DD-9030-7CA193C3E9CC}" presName="sibTrans" presStyleCnt="0"/>
      <dgm:spPr/>
    </dgm:pt>
    <dgm:pt modelId="{71C3A14D-0030-4BE7-B7B5-2B818695B9A0}" type="pres">
      <dgm:prSet presAssocID="{C0A6D4C1-2486-451B-B5D5-021DD1CE89D2}" presName="compNode" presStyleCnt="0"/>
      <dgm:spPr/>
    </dgm:pt>
    <dgm:pt modelId="{8AA99F1A-676C-4AF0-9B08-A72362F7E174}" type="pres">
      <dgm:prSet presAssocID="{C0A6D4C1-2486-451B-B5D5-021DD1CE89D2}" presName="bgRect" presStyleLbl="bgShp" presStyleIdx="1" presStyleCnt="2"/>
      <dgm:spPr/>
    </dgm:pt>
    <dgm:pt modelId="{5C6082BC-465D-4656-B298-DF902A6E4F01}" type="pres">
      <dgm:prSet presAssocID="{C0A6D4C1-2486-451B-B5D5-021DD1CE89D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onnections"/>
        </a:ext>
      </dgm:extLst>
    </dgm:pt>
    <dgm:pt modelId="{192C387C-A37B-4763-BCE3-18E216B594C0}" type="pres">
      <dgm:prSet presAssocID="{C0A6D4C1-2486-451B-B5D5-021DD1CE89D2}" presName="spaceRect" presStyleCnt="0"/>
      <dgm:spPr/>
    </dgm:pt>
    <dgm:pt modelId="{3B12C048-C4B9-477A-BB7F-FF0BD3AD791A}" type="pres">
      <dgm:prSet presAssocID="{C0A6D4C1-2486-451B-B5D5-021DD1CE89D2}" presName="parTx" presStyleLbl="revTx" presStyleIdx="1" presStyleCnt="2">
        <dgm:presLayoutVars>
          <dgm:chMax val="0"/>
          <dgm:chPref val="0"/>
        </dgm:presLayoutVars>
      </dgm:prSet>
      <dgm:spPr/>
      <dgm:t>
        <a:bodyPr/>
        <a:lstStyle/>
        <a:p>
          <a:endParaRPr lang="en-US"/>
        </a:p>
      </dgm:t>
    </dgm:pt>
  </dgm:ptLst>
  <dgm:cxnLst>
    <dgm:cxn modelId="{A63E30BB-A786-4C67-86FD-F8E7BF167478}" srcId="{0BBE02DC-1A14-48C4-9294-02C8CD812928}" destId="{C0A6D4C1-2486-451B-B5D5-021DD1CE89D2}" srcOrd="1" destOrd="0" parTransId="{21D8BE07-6DAD-4C23-BE38-FC3F6A0FE55D}" sibTransId="{6A605598-0822-413D-81B6-9F9AE3EB2126}"/>
    <dgm:cxn modelId="{65D88C67-479B-4324-9ADF-EDC85C590A00}" type="presOf" srcId="{C0A6D4C1-2486-451B-B5D5-021DD1CE89D2}" destId="{3B12C048-C4B9-477A-BB7F-FF0BD3AD791A}" srcOrd="0" destOrd="0" presId="urn:microsoft.com/office/officeart/2018/2/layout/IconVerticalSolidList"/>
    <dgm:cxn modelId="{F4F466F3-3F70-4CF3-B535-B82E3DFE9823}" type="presOf" srcId="{4BB485F4-65C4-440D-A8E8-4E9C96438433}" destId="{D3922823-E611-49AC-B128-EDA4987AC0D8}" srcOrd="0" destOrd="0" presId="urn:microsoft.com/office/officeart/2018/2/layout/IconVerticalSolidList"/>
    <dgm:cxn modelId="{A6B53F9B-9C83-4DE6-97C4-B6E54CE051EF}" srcId="{0BBE02DC-1A14-48C4-9294-02C8CD812928}" destId="{4BB485F4-65C4-440D-A8E8-4E9C96438433}" srcOrd="0" destOrd="0" parTransId="{FDD56D3F-EB52-4405-B854-6768427001C8}" sibTransId="{21A6F145-F519-44DD-9030-7CA193C3E9CC}"/>
    <dgm:cxn modelId="{12076358-55DA-41AC-BF66-22E345EFA735}" type="presOf" srcId="{0BBE02DC-1A14-48C4-9294-02C8CD812928}" destId="{1A8ED036-BC6D-4138-97C2-AADA1CB0B81C}" srcOrd="0" destOrd="0" presId="urn:microsoft.com/office/officeart/2018/2/layout/IconVerticalSolidList"/>
    <dgm:cxn modelId="{537EB69D-7D39-4DD1-A6BA-5A46C2B30449}" type="presParOf" srcId="{1A8ED036-BC6D-4138-97C2-AADA1CB0B81C}" destId="{116E6B46-865F-48C7-8642-8E20E9A7C68B}" srcOrd="0" destOrd="0" presId="urn:microsoft.com/office/officeart/2018/2/layout/IconVerticalSolidList"/>
    <dgm:cxn modelId="{7387869C-612C-40B8-88D0-334DBD6F1E1F}" type="presParOf" srcId="{116E6B46-865F-48C7-8642-8E20E9A7C68B}" destId="{60288058-1BE4-4182-8ED2-5C1076E0C341}" srcOrd="0" destOrd="0" presId="urn:microsoft.com/office/officeart/2018/2/layout/IconVerticalSolidList"/>
    <dgm:cxn modelId="{24AA3069-F69C-4F98-A75F-2D89F7D3DC53}" type="presParOf" srcId="{116E6B46-865F-48C7-8642-8E20E9A7C68B}" destId="{467EB49D-E286-4CB4-A8B6-08D09583085B}" srcOrd="1" destOrd="0" presId="urn:microsoft.com/office/officeart/2018/2/layout/IconVerticalSolidList"/>
    <dgm:cxn modelId="{D16E1A81-1ADB-4214-B9FC-9067698679F0}" type="presParOf" srcId="{116E6B46-865F-48C7-8642-8E20E9A7C68B}" destId="{EB01F93D-2CCA-4999-BB84-ABF02297F562}" srcOrd="2" destOrd="0" presId="urn:microsoft.com/office/officeart/2018/2/layout/IconVerticalSolidList"/>
    <dgm:cxn modelId="{1028DFEF-D17A-47E2-9BA1-7A0B37D05D55}" type="presParOf" srcId="{116E6B46-865F-48C7-8642-8E20E9A7C68B}" destId="{D3922823-E611-49AC-B128-EDA4987AC0D8}" srcOrd="3" destOrd="0" presId="urn:microsoft.com/office/officeart/2018/2/layout/IconVerticalSolidList"/>
    <dgm:cxn modelId="{1267B527-DD13-4938-BDBD-75BA6D3A58D8}" type="presParOf" srcId="{1A8ED036-BC6D-4138-97C2-AADA1CB0B81C}" destId="{01764E7E-F354-47F0-B00E-BBBE8834F303}" srcOrd="1" destOrd="0" presId="urn:microsoft.com/office/officeart/2018/2/layout/IconVerticalSolidList"/>
    <dgm:cxn modelId="{6F6FA907-FC11-4592-A551-B5D1EB6847D5}" type="presParOf" srcId="{1A8ED036-BC6D-4138-97C2-AADA1CB0B81C}" destId="{71C3A14D-0030-4BE7-B7B5-2B818695B9A0}" srcOrd="2" destOrd="0" presId="urn:microsoft.com/office/officeart/2018/2/layout/IconVerticalSolidList"/>
    <dgm:cxn modelId="{2610818E-C2FC-4C46-9B32-57C13F409AAB}" type="presParOf" srcId="{71C3A14D-0030-4BE7-B7B5-2B818695B9A0}" destId="{8AA99F1A-676C-4AF0-9B08-A72362F7E174}" srcOrd="0" destOrd="0" presId="urn:microsoft.com/office/officeart/2018/2/layout/IconVerticalSolidList"/>
    <dgm:cxn modelId="{10FEC897-F2ED-4EA9-AA46-B6C294722FA8}" type="presParOf" srcId="{71C3A14D-0030-4BE7-B7B5-2B818695B9A0}" destId="{5C6082BC-465D-4656-B298-DF902A6E4F01}" srcOrd="1" destOrd="0" presId="urn:microsoft.com/office/officeart/2018/2/layout/IconVerticalSolidList"/>
    <dgm:cxn modelId="{53B4EB21-E928-446E-BCB6-FF102700DE97}" type="presParOf" srcId="{71C3A14D-0030-4BE7-B7B5-2B818695B9A0}" destId="{192C387C-A37B-4763-BCE3-18E216B594C0}" srcOrd="2" destOrd="0" presId="urn:microsoft.com/office/officeart/2018/2/layout/IconVerticalSolidList"/>
    <dgm:cxn modelId="{AACB8F7F-DCC0-4DA6-9D10-921EE353245B}" type="presParOf" srcId="{71C3A14D-0030-4BE7-B7B5-2B818695B9A0}" destId="{3B12C048-C4B9-477A-BB7F-FF0BD3AD79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4AE19A-B181-4ED0-889B-10FE19719F7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AD4CDB7-630C-43CA-A5C7-2ADE000E198E}">
      <dgm:prSet/>
      <dgm:spPr/>
      <dgm:t>
        <a:bodyPr/>
        <a:lstStyle/>
        <a:p>
          <a:r>
            <a:rPr lang="en-GB"/>
            <a:t>Primary – 28</a:t>
          </a:r>
          <a:endParaRPr lang="en-US"/>
        </a:p>
      </dgm:t>
    </dgm:pt>
    <dgm:pt modelId="{5ED7326A-EDB9-4130-99EE-FE7CBC8CF037}" type="parTrans" cxnId="{22918C28-E1DC-4EE8-B72B-56AE1CC4D8E3}">
      <dgm:prSet/>
      <dgm:spPr/>
      <dgm:t>
        <a:bodyPr/>
        <a:lstStyle/>
        <a:p>
          <a:endParaRPr lang="en-US"/>
        </a:p>
      </dgm:t>
    </dgm:pt>
    <dgm:pt modelId="{E24F3F38-E99E-4921-B381-8B70262CFAAF}" type="sibTrans" cxnId="{22918C28-E1DC-4EE8-B72B-56AE1CC4D8E3}">
      <dgm:prSet/>
      <dgm:spPr/>
      <dgm:t>
        <a:bodyPr/>
        <a:lstStyle/>
        <a:p>
          <a:endParaRPr lang="en-US"/>
        </a:p>
      </dgm:t>
    </dgm:pt>
    <dgm:pt modelId="{0053E567-8DBA-4662-9B60-74CD4D6D351D}">
      <dgm:prSet/>
      <dgm:spPr/>
      <dgm:t>
        <a:bodyPr/>
        <a:lstStyle/>
        <a:p>
          <a:r>
            <a:rPr lang="en-GB"/>
            <a:t>Secondary – 14</a:t>
          </a:r>
          <a:endParaRPr lang="en-US"/>
        </a:p>
      </dgm:t>
    </dgm:pt>
    <dgm:pt modelId="{C267DA64-B12C-42F8-80F2-7421C00F0EC8}" type="parTrans" cxnId="{BF356C9C-48FD-45D6-89EF-7F6DA17B65F6}">
      <dgm:prSet/>
      <dgm:spPr/>
      <dgm:t>
        <a:bodyPr/>
        <a:lstStyle/>
        <a:p>
          <a:endParaRPr lang="en-US"/>
        </a:p>
      </dgm:t>
    </dgm:pt>
    <dgm:pt modelId="{AB919912-A87D-4E5D-AB12-16478311D17B}" type="sibTrans" cxnId="{BF356C9C-48FD-45D6-89EF-7F6DA17B65F6}">
      <dgm:prSet/>
      <dgm:spPr/>
      <dgm:t>
        <a:bodyPr/>
        <a:lstStyle/>
        <a:p>
          <a:endParaRPr lang="en-US"/>
        </a:p>
      </dgm:t>
    </dgm:pt>
    <dgm:pt modelId="{515DCEC2-FCC5-40AF-A9E5-ACA5638DDF36}">
      <dgm:prSet/>
      <dgm:spPr/>
      <dgm:t>
        <a:bodyPr/>
        <a:lstStyle/>
        <a:p>
          <a:r>
            <a:rPr lang="en-GB"/>
            <a:t>All-through – 1</a:t>
          </a:r>
          <a:endParaRPr lang="en-US"/>
        </a:p>
      </dgm:t>
    </dgm:pt>
    <dgm:pt modelId="{1ED829A7-AAA4-419C-8E8A-F7F285CDAF35}" type="parTrans" cxnId="{4CB16DE3-C128-4EB0-8922-719579F37648}">
      <dgm:prSet/>
      <dgm:spPr/>
      <dgm:t>
        <a:bodyPr/>
        <a:lstStyle/>
        <a:p>
          <a:endParaRPr lang="en-US"/>
        </a:p>
      </dgm:t>
    </dgm:pt>
    <dgm:pt modelId="{72146BA2-10B0-466A-AC91-A7B118DB7540}" type="sibTrans" cxnId="{4CB16DE3-C128-4EB0-8922-719579F37648}">
      <dgm:prSet/>
      <dgm:spPr/>
      <dgm:t>
        <a:bodyPr/>
        <a:lstStyle/>
        <a:p>
          <a:endParaRPr lang="en-US"/>
        </a:p>
      </dgm:t>
    </dgm:pt>
    <dgm:pt modelId="{169AA315-B52B-4FF7-86EC-AF69C8FFCAEA}">
      <dgm:prSet/>
      <dgm:spPr/>
      <dgm:t>
        <a:bodyPr/>
        <a:lstStyle/>
        <a:p>
          <a:r>
            <a:rPr lang="en-GB"/>
            <a:t>MAT pilots - 3</a:t>
          </a:r>
          <a:endParaRPr lang="en-US"/>
        </a:p>
      </dgm:t>
    </dgm:pt>
    <dgm:pt modelId="{E53725CA-14BE-4600-96F9-1DFD4CD1103C}" type="parTrans" cxnId="{9B04970A-5F4E-48F8-BD1D-82BDAE3E519D}">
      <dgm:prSet/>
      <dgm:spPr/>
      <dgm:t>
        <a:bodyPr/>
        <a:lstStyle/>
        <a:p>
          <a:endParaRPr lang="en-US"/>
        </a:p>
      </dgm:t>
    </dgm:pt>
    <dgm:pt modelId="{D7368D4A-D9A6-4DC9-A05F-B24156B1FD7D}" type="sibTrans" cxnId="{9B04970A-5F4E-48F8-BD1D-82BDAE3E519D}">
      <dgm:prSet/>
      <dgm:spPr/>
      <dgm:t>
        <a:bodyPr/>
        <a:lstStyle/>
        <a:p>
          <a:endParaRPr lang="en-US"/>
        </a:p>
      </dgm:t>
    </dgm:pt>
    <dgm:pt modelId="{16AF66E3-39F4-40F6-AAAB-B9F1BBB35213}" type="pres">
      <dgm:prSet presAssocID="{F74AE19A-B181-4ED0-889B-10FE19719F74}" presName="vert0" presStyleCnt="0">
        <dgm:presLayoutVars>
          <dgm:dir/>
          <dgm:animOne val="branch"/>
          <dgm:animLvl val="lvl"/>
        </dgm:presLayoutVars>
      </dgm:prSet>
      <dgm:spPr/>
      <dgm:t>
        <a:bodyPr/>
        <a:lstStyle/>
        <a:p>
          <a:endParaRPr lang="en-US"/>
        </a:p>
      </dgm:t>
    </dgm:pt>
    <dgm:pt modelId="{1F1FA3CC-DBF1-4F6D-9451-6D6EBF12D1B2}" type="pres">
      <dgm:prSet presAssocID="{BAD4CDB7-630C-43CA-A5C7-2ADE000E198E}" presName="thickLine" presStyleLbl="alignNode1" presStyleIdx="0" presStyleCnt="4"/>
      <dgm:spPr/>
    </dgm:pt>
    <dgm:pt modelId="{956D6987-BC37-4DA4-8119-FD85C0CAEA94}" type="pres">
      <dgm:prSet presAssocID="{BAD4CDB7-630C-43CA-A5C7-2ADE000E198E}" presName="horz1" presStyleCnt="0"/>
      <dgm:spPr/>
    </dgm:pt>
    <dgm:pt modelId="{2BEC44E0-580B-49A8-A1E7-1C811558F73E}" type="pres">
      <dgm:prSet presAssocID="{BAD4CDB7-630C-43CA-A5C7-2ADE000E198E}" presName="tx1" presStyleLbl="revTx" presStyleIdx="0" presStyleCnt="4"/>
      <dgm:spPr/>
      <dgm:t>
        <a:bodyPr/>
        <a:lstStyle/>
        <a:p>
          <a:endParaRPr lang="en-US"/>
        </a:p>
      </dgm:t>
    </dgm:pt>
    <dgm:pt modelId="{840B7081-CAAC-4BEF-AAC6-E3B46962ED60}" type="pres">
      <dgm:prSet presAssocID="{BAD4CDB7-630C-43CA-A5C7-2ADE000E198E}" presName="vert1" presStyleCnt="0"/>
      <dgm:spPr/>
    </dgm:pt>
    <dgm:pt modelId="{F42AF8A9-6336-40AE-9024-51338CACED07}" type="pres">
      <dgm:prSet presAssocID="{0053E567-8DBA-4662-9B60-74CD4D6D351D}" presName="thickLine" presStyleLbl="alignNode1" presStyleIdx="1" presStyleCnt="4"/>
      <dgm:spPr/>
    </dgm:pt>
    <dgm:pt modelId="{B0AD5E4E-4BC4-49E6-A5C4-55B42FAF6585}" type="pres">
      <dgm:prSet presAssocID="{0053E567-8DBA-4662-9B60-74CD4D6D351D}" presName="horz1" presStyleCnt="0"/>
      <dgm:spPr/>
    </dgm:pt>
    <dgm:pt modelId="{676627BA-423F-4044-94F6-A7E1ACE97753}" type="pres">
      <dgm:prSet presAssocID="{0053E567-8DBA-4662-9B60-74CD4D6D351D}" presName="tx1" presStyleLbl="revTx" presStyleIdx="1" presStyleCnt="4"/>
      <dgm:spPr/>
      <dgm:t>
        <a:bodyPr/>
        <a:lstStyle/>
        <a:p>
          <a:endParaRPr lang="en-US"/>
        </a:p>
      </dgm:t>
    </dgm:pt>
    <dgm:pt modelId="{25F99FFB-73E1-47D2-8ED9-F2C310D1EA90}" type="pres">
      <dgm:prSet presAssocID="{0053E567-8DBA-4662-9B60-74CD4D6D351D}" presName="vert1" presStyleCnt="0"/>
      <dgm:spPr/>
    </dgm:pt>
    <dgm:pt modelId="{54A6D585-AD31-43FB-ABB8-EC987FEB7B38}" type="pres">
      <dgm:prSet presAssocID="{515DCEC2-FCC5-40AF-A9E5-ACA5638DDF36}" presName="thickLine" presStyleLbl="alignNode1" presStyleIdx="2" presStyleCnt="4"/>
      <dgm:spPr/>
    </dgm:pt>
    <dgm:pt modelId="{1B6647BE-CE18-41C3-BF8F-6B24079A22B3}" type="pres">
      <dgm:prSet presAssocID="{515DCEC2-FCC5-40AF-A9E5-ACA5638DDF36}" presName="horz1" presStyleCnt="0"/>
      <dgm:spPr/>
    </dgm:pt>
    <dgm:pt modelId="{E1E59135-9BD2-41F7-BD9A-78CB244E521A}" type="pres">
      <dgm:prSet presAssocID="{515DCEC2-FCC5-40AF-A9E5-ACA5638DDF36}" presName="tx1" presStyleLbl="revTx" presStyleIdx="2" presStyleCnt="4"/>
      <dgm:spPr/>
      <dgm:t>
        <a:bodyPr/>
        <a:lstStyle/>
        <a:p>
          <a:endParaRPr lang="en-US"/>
        </a:p>
      </dgm:t>
    </dgm:pt>
    <dgm:pt modelId="{54DE45DB-AE0C-4F6F-A8EF-BFE2D49DFCD5}" type="pres">
      <dgm:prSet presAssocID="{515DCEC2-FCC5-40AF-A9E5-ACA5638DDF36}" presName="vert1" presStyleCnt="0"/>
      <dgm:spPr/>
    </dgm:pt>
    <dgm:pt modelId="{76F7F612-7251-4760-9787-DA6B1D7F2458}" type="pres">
      <dgm:prSet presAssocID="{169AA315-B52B-4FF7-86EC-AF69C8FFCAEA}" presName="thickLine" presStyleLbl="alignNode1" presStyleIdx="3" presStyleCnt="4"/>
      <dgm:spPr/>
    </dgm:pt>
    <dgm:pt modelId="{F88D110B-1140-4583-AE0A-5C71EBC627C2}" type="pres">
      <dgm:prSet presAssocID="{169AA315-B52B-4FF7-86EC-AF69C8FFCAEA}" presName="horz1" presStyleCnt="0"/>
      <dgm:spPr/>
    </dgm:pt>
    <dgm:pt modelId="{97E54BBD-EE34-4D91-9E7D-8DF5BCD3B8C3}" type="pres">
      <dgm:prSet presAssocID="{169AA315-B52B-4FF7-86EC-AF69C8FFCAEA}" presName="tx1" presStyleLbl="revTx" presStyleIdx="3" presStyleCnt="4"/>
      <dgm:spPr/>
      <dgm:t>
        <a:bodyPr/>
        <a:lstStyle/>
        <a:p>
          <a:endParaRPr lang="en-US"/>
        </a:p>
      </dgm:t>
    </dgm:pt>
    <dgm:pt modelId="{291EFAA1-7D7B-4A4B-9F3C-CBA3FC397CEE}" type="pres">
      <dgm:prSet presAssocID="{169AA315-B52B-4FF7-86EC-AF69C8FFCAEA}" presName="vert1" presStyleCnt="0"/>
      <dgm:spPr/>
    </dgm:pt>
  </dgm:ptLst>
  <dgm:cxnLst>
    <dgm:cxn modelId="{BF356C9C-48FD-45D6-89EF-7F6DA17B65F6}" srcId="{F74AE19A-B181-4ED0-889B-10FE19719F74}" destId="{0053E567-8DBA-4662-9B60-74CD4D6D351D}" srcOrd="1" destOrd="0" parTransId="{C267DA64-B12C-42F8-80F2-7421C00F0EC8}" sibTransId="{AB919912-A87D-4E5D-AB12-16478311D17B}"/>
    <dgm:cxn modelId="{F972CA06-B93A-4155-9D1D-73E4CF35F6AC}" type="presOf" srcId="{BAD4CDB7-630C-43CA-A5C7-2ADE000E198E}" destId="{2BEC44E0-580B-49A8-A1E7-1C811558F73E}" srcOrd="0" destOrd="0" presId="urn:microsoft.com/office/officeart/2008/layout/LinedList"/>
    <dgm:cxn modelId="{A3434D4F-0708-4A5C-A7F7-66CE89BA6656}" type="presOf" srcId="{169AA315-B52B-4FF7-86EC-AF69C8FFCAEA}" destId="{97E54BBD-EE34-4D91-9E7D-8DF5BCD3B8C3}" srcOrd="0" destOrd="0" presId="urn:microsoft.com/office/officeart/2008/layout/LinedList"/>
    <dgm:cxn modelId="{43463340-2524-4E95-BFB0-8263969A4921}" type="presOf" srcId="{515DCEC2-FCC5-40AF-A9E5-ACA5638DDF36}" destId="{E1E59135-9BD2-41F7-BD9A-78CB244E521A}" srcOrd="0" destOrd="0" presId="urn:microsoft.com/office/officeart/2008/layout/LinedList"/>
    <dgm:cxn modelId="{44FD196D-2127-4E4F-BD77-B13E5CFA01F9}" type="presOf" srcId="{F74AE19A-B181-4ED0-889B-10FE19719F74}" destId="{16AF66E3-39F4-40F6-AAAB-B9F1BBB35213}" srcOrd="0" destOrd="0" presId="urn:microsoft.com/office/officeart/2008/layout/LinedList"/>
    <dgm:cxn modelId="{4CB16DE3-C128-4EB0-8922-719579F37648}" srcId="{F74AE19A-B181-4ED0-889B-10FE19719F74}" destId="{515DCEC2-FCC5-40AF-A9E5-ACA5638DDF36}" srcOrd="2" destOrd="0" parTransId="{1ED829A7-AAA4-419C-8E8A-F7F285CDAF35}" sibTransId="{72146BA2-10B0-466A-AC91-A7B118DB7540}"/>
    <dgm:cxn modelId="{22918C28-E1DC-4EE8-B72B-56AE1CC4D8E3}" srcId="{F74AE19A-B181-4ED0-889B-10FE19719F74}" destId="{BAD4CDB7-630C-43CA-A5C7-2ADE000E198E}" srcOrd="0" destOrd="0" parTransId="{5ED7326A-EDB9-4130-99EE-FE7CBC8CF037}" sibTransId="{E24F3F38-E99E-4921-B381-8B70262CFAAF}"/>
    <dgm:cxn modelId="{9B04970A-5F4E-48F8-BD1D-82BDAE3E519D}" srcId="{F74AE19A-B181-4ED0-889B-10FE19719F74}" destId="{169AA315-B52B-4FF7-86EC-AF69C8FFCAEA}" srcOrd="3" destOrd="0" parTransId="{E53725CA-14BE-4600-96F9-1DFD4CD1103C}" sibTransId="{D7368D4A-D9A6-4DC9-A05F-B24156B1FD7D}"/>
    <dgm:cxn modelId="{45983B93-647D-4388-B0ED-A6044EEB80A4}" type="presOf" srcId="{0053E567-8DBA-4662-9B60-74CD4D6D351D}" destId="{676627BA-423F-4044-94F6-A7E1ACE97753}" srcOrd="0" destOrd="0" presId="urn:microsoft.com/office/officeart/2008/layout/LinedList"/>
    <dgm:cxn modelId="{546201BD-697B-4ED6-B5D2-00054F3C0190}" type="presParOf" srcId="{16AF66E3-39F4-40F6-AAAB-B9F1BBB35213}" destId="{1F1FA3CC-DBF1-4F6D-9451-6D6EBF12D1B2}" srcOrd="0" destOrd="0" presId="urn:microsoft.com/office/officeart/2008/layout/LinedList"/>
    <dgm:cxn modelId="{3FCF4C76-8628-4496-BC2E-1D5CCA0314BF}" type="presParOf" srcId="{16AF66E3-39F4-40F6-AAAB-B9F1BBB35213}" destId="{956D6987-BC37-4DA4-8119-FD85C0CAEA94}" srcOrd="1" destOrd="0" presId="urn:microsoft.com/office/officeart/2008/layout/LinedList"/>
    <dgm:cxn modelId="{2606BE61-EFAA-4E65-8A68-88C75EB2E39D}" type="presParOf" srcId="{956D6987-BC37-4DA4-8119-FD85C0CAEA94}" destId="{2BEC44E0-580B-49A8-A1E7-1C811558F73E}" srcOrd="0" destOrd="0" presId="urn:microsoft.com/office/officeart/2008/layout/LinedList"/>
    <dgm:cxn modelId="{67F08632-2A28-4F94-B83E-9B4FAA5FFDCE}" type="presParOf" srcId="{956D6987-BC37-4DA4-8119-FD85C0CAEA94}" destId="{840B7081-CAAC-4BEF-AAC6-E3B46962ED60}" srcOrd="1" destOrd="0" presId="urn:microsoft.com/office/officeart/2008/layout/LinedList"/>
    <dgm:cxn modelId="{A92AC01C-4895-4E0E-9C43-2E12CC531C3A}" type="presParOf" srcId="{16AF66E3-39F4-40F6-AAAB-B9F1BBB35213}" destId="{F42AF8A9-6336-40AE-9024-51338CACED07}" srcOrd="2" destOrd="0" presId="urn:microsoft.com/office/officeart/2008/layout/LinedList"/>
    <dgm:cxn modelId="{50699538-CBDF-456A-A85E-73FD5BD4FF2B}" type="presParOf" srcId="{16AF66E3-39F4-40F6-AAAB-B9F1BBB35213}" destId="{B0AD5E4E-4BC4-49E6-A5C4-55B42FAF6585}" srcOrd="3" destOrd="0" presId="urn:microsoft.com/office/officeart/2008/layout/LinedList"/>
    <dgm:cxn modelId="{7817F50D-7A3A-4907-9EAF-DA0A5C665069}" type="presParOf" srcId="{B0AD5E4E-4BC4-49E6-A5C4-55B42FAF6585}" destId="{676627BA-423F-4044-94F6-A7E1ACE97753}" srcOrd="0" destOrd="0" presId="urn:microsoft.com/office/officeart/2008/layout/LinedList"/>
    <dgm:cxn modelId="{E3D6FC15-FA2F-41AB-85D5-B3B01428A2C0}" type="presParOf" srcId="{B0AD5E4E-4BC4-49E6-A5C4-55B42FAF6585}" destId="{25F99FFB-73E1-47D2-8ED9-F2C310D1EA90}" srcOrd="1" destOrd="0" presId="urn:microsoft.com/office/officeart/2008/layout/LinedList"/>
    <dgm:cxn modelId="{40267515-C161-4185-8C0B-45E9014421FA}" type="presParOf" srcId="{16AF66E3-39F4-40F6-AAAB-B9F1BBB35213}" destId="{54A6D585-AD31-43FB-ABB8-EC987FEB7B38}" srcOrd="4" destOrd="0" presId="urn:microsoft.com/office/officeart/2008/layout/LinedList"/>
    <dgm:cxn modelId="{216EBAA6-E695-45E6-A3F5-B7424B861BF9}" type="presParOf" srcId="{16AF66E3-39F4-40F6-AAAB-B9F1BBB35213}" destId="{1B6647BE-CE18-41C3-BF8F-6B24079A22B3}" srcOrd="5" destOrd="0" presId="urn:microsoft.com/office/officeart/2008/layout/LinedList"/>
    <dgm:cxn modelId="{2DAAE423-517B-4715-8F0A-9DF4A3D84D8F}" type="presParOf" srcId="{1B6647BE-CE18-41C3-BF8F-6B24079A22B3}" destId="{E1E59135-9BD2-41F7-BD9A-78CB244E521A}" srcOrd="0" destOrd="0" presId="urn:microsoft.com/office/officeart/2008/layout/LinedList"/>
    <dgm:cxn modelId="{87D8DD65-F89D-4359-A4D4-28CEEE912684}" type="presParOf" srcId="{1B6647BE-CE18-41C3-BF8F-6B24079A22B3}" destId="{54DE45DB-AE0C-4F6F-A8EF-BFE2D49DFCD5}" srcOrd="1" destOrd="0" presId="urn:microsoft.com/office/officeart/2008/layout/LinedList"/>
    <dgm:cxn modelId="{89726848-D988-4173-9E7C-51C1B5649145}" type="presParOf" srcId="{16AF66E3-39F4-40F6-AAAB-B9F1BBB35213}" destId="{76F7F612-7251-4760-9787-DA6B1D7F2458}" srcOrd="6" destOrd="0" presId="urn:microsoft.com/office/officeart/2008/layout/LinedList"/>
    <dgm:cxn modelId="{1AB0DF05-93A9-4708-AE1D-A80E06C7C6F4}" type="presParOf" srcId="{16AF66E3-39F4-40F6-AAAB-B9F1BBB35213}" destId="{F88D110B-1140-4583-AE0A-5C71EBC627C2}" srcOrd="7" destOrd="0" presId="urn:microsoft.com/office/officeart/2008/layout/LinedList"/>
    <dgm:cxn modelId="{A475BE0A-3471-4882-B4C5-0C1F25E36BBF}" type="presParOf" srcId="{F88D110B-1140-4583-AE0A-5C71EBC627C2}" destId="{97E54BBD-EE34-4D91-9E7D-8DF5BCD3B8C3}" srcOrd="0" destOrd="0" presId="urn:microsoft.com/office/officeart/2008/layout/LinedList"/>
    <dgm:cxn modelId="{27616938-9418-48EC-9449-A750F25060DD}" type="presParOf" srcId="{F88D110B-1140-4583-AE0A-5C71EBC627C2}" destId="{291EFAA1-7D7B-4A4B-9F3C-CBA3FC397CE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AEFDB0-8833-4B3A-81DE-3AF2D03E0B6B}"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8714F69E-BC2A-4D82-821F-08A00378C1D1}">
      <dgm:prSet/>
      <dgm:spPr/>
      <dgm:t>
        <a:bodyPr/>
        <a:lstStyle/>
        <a:p>
          <a:r>
            <a:rPr lang="en-GB"/>
            <a:t>Bookings will open later this term- information will be sent to all schools</a:t>
          </a:r>
          <a:endParaRPr lang="en-US"/>
        </a:p>
      </dgm:t>
    </dgm:pt>
    <dgm:pt modelId="{FFCD1B93-C439-4D90-BC49-02B2030E12D6}" type="parTrans" cxnId="{B828A222-A1AC-47F6-8ABB-DC6201D10A3C}">
      <dgm:prSet/>
      <dgm:spPr/>
      <dgm:t>
        <a:bodyPr/>
        <a:lstStyle/>
        <a:p>
          <a:endParaRPr lang="en-US"/>
        </a:p>
      </dgm:t>
    </dgm:pt>
    <dgm:pt modelId="{3170EF37-122D-4E5D-85DB-330E2627FCEF}" type="sibTrans" cxnId="{B828A222-A1AC-47F6-8ABB-DC6201D10A3C}">
      <dgm:prSet/>
      <dgm:spPr/>
      <dgm:t>
        <a:bodyPr/>
        <a:lstStyle/>
        <a:p>
          <a:endParaRPr lang="en-US"/>
        </a:p>
      </dgm:t>
    </dgm:pt>
    <dgm:pt modelId="{42A7E895-EEC1-4566-913F-5A4801B9D469}">
      <dgm:prSet/>
      <dgm:spPr/>
      <dgm:t>
        <a:bodyPr/>
        <a:lstStyle/>
        <a:p>
          <a:r>
            <a:rPr lang="en-GB"/>
            <a:t>We will be looking for interest from another sample of MATs and we would also like to get a group of small schools interested so we can undertake individual reviews but also take a broader look at the inclusion landscape in that context (NB there has been an initial discussion about this with Jinnie Nichols)</a:t>
          </a:r>
          <a:endParaRPr lang="en-US"/>
        </a:p>
      </dgm:t>
    </dgm:pt>
    <dgm:pt modelId="{18EE3D45-8347-4F34-B565-BFEFE5DA8D65}" type="parTrans" cxnId="{00EE0600-2051-48E7-93A5-204DDDBE92AC}">
      <dgm:prSet/>
      <dgm:spPr/>
      <dgm:t>
        <a:bodyPr/>
        <a:lstStyle/>
        <a:p>
          <a:endParaRPr lang="en-US"/>
        </a:p>
      </dgm:t>
    </dgm:pt>
    <dgm:pt modelId="{19176D53-08B4-4CB1-B6EE-956DB6C2C6FA}" type="sibTrans" cxnId="{00EE0600-2051-48E7-93A5-204DDDBE92AC}">
      <dgm:prSet/>
      <dgm:spPr/>
      <dgm:t>
        <a:bodyPr/>
        <a:lstStyle/>
        <a:p>
          <a:endParaRPr lang="en-US"/>
        </a:p>
      </dgm:t>
    </dgm:pt>
    <dgm:pt modelId="{7B974046-0B0F-4469-ACA2-9B4075F791F8}" type="pres">
      <dgm:prSet presAssocID="{9AAEFDB0-8833-4B3A-81DE-3AF2D03E0B6B}" presName="hierChild1" presStyleCnt="0">
        <dgm:presLayoutVars>
          <dgm:chPref val="1"/>
          <dgm:dir/>
          <dgm:animOne val="branch"/>
          <dgm:animLvl val="lvl"/>
          <dgm:resizeHandles/>
        </dgm:presLayoutVars>
      </dgm:prSet>
      <dgm:spPr/>
      <dgm:t>
        <a:bodyPr/>
        <a:lstStyle/>
        <a:p>
          <a:endParaRPr lang="en-US"/>
        </a:p>
      </dgm:t>
    </dgm:pt>
    <dgm:pt modelId="{7F065E09-5DAD-4B53-AA30-55629A9FFB02}" type="pres">
      <dgm:prSet presAssocID="{8714F69E-BC2A-4D82-821F-08A00378C1D1}" presName="hierRoot1" presStyleCnt="0"/>
      <dgm:spPr/>
    </dgm:pt>
    <dgm:pt modelId="{26F08D7F-85A8-432F-AA6A-42490C75BB43}" type="pres">
      <dgm:prSet presAssocID="{8714F69E-BC2A-4D82-821F-08A00378C1D1}" presName="composite" presStyleCnt="0"/>
      <dgm:spPr/>
    </dgm:pt>
    <dgm:pt modelId="{A9A8CD5A-55A3-4EAF-8699-4234EBE59D58}" type="pres">
      <dgm:prSet presAssocID="{8714F69E-BC2A-4D82-821F-08A00378C1D1}" presName="background" presStyleLbl="node0" presStyleIdx="0" presStyleCnt="2"/>
      <dgm:spPr/>
    </dgm:pt>
    <dgm:pt modelId="{1DA361D2-9869-4EEA-91E5-15D436F05B5E}" type="pres">
      <dgm:prSet presAssocID="{8714F69E-BC2A-4D82-821F-08A00378C1D1}" presName="text" presStyleLbl="fgAcc0" presStyleIdx="0" presStyleCnt="2">
        <dgm:presLayoutVars>
          <dgm:chPref val="3"/>
        </dgm:presLayoutVars>
      </dgm:prSet>
      <dgm:spPr/>
      <dgm:t>
        <a:bodyPr/>
        <a:lstStyle/>
        <a:p>
          <a:endParaRPr lang="en-US"/>
        </a:p>
      </dgm:t>
    </dgm:pt>
    <dgm:pt modelId="{379A4865-CC29-4BFB-8121-DDDE49128BF6}" type="pres">
      <dgm:prSet presAssocID="{8714F69E-BC2A-4D82-821F-08A00378C1D1}" presName="hierChild2" presStyleCnt="0"/>
      <dgm:spPr/>
    </dgm:pt>
    <dgm:pt modelId="{01BB5464-54D2-4F84-802F-4C747C9F7CF9}" type="pres">
      <dgm:prSet presAssocID="{42A7E895-EEC1-4566-913F-5A4801B9D469}" presName="hierRoot1" presStyleCnt="0"/>
      <dgm:spPr/>
    </dgm:pt>
    <dgm:pt modelId="{509A5168-B638-476B-ABD3-0B247926A751}" type="pres">
      <dgm:prSet presAssocID="{42A7E895-EEC1-4566-913F-5A4801B9D469}" presName="composite" presStyleCnt="0"/>
      <dgm:spPr/>
    </dgm:pt>
    <dgm:pt modelId="{09208410-EC33-4F9F-902A-4D028995FB6B}" type="pres">
      <dgm:prSet presAssocID="{42A7E895-EEC1-4566-913F-5A4801B9D469}" presName="background" presStyleLbl="node0" presStyleIdx="1" presStyleCnt="2"/>
      <dgm:spPr/>
    </dgm:pt>
    <dgm:pt modelId="{0CEC6C9A-B898-481E-8EB5-9AA46A98F1F5}" type="pres">
      <dgm:prSet presAssocID="{42A7E895-EEC1-4566-913F-5A4801B9D469}" presName="text" presStyleLbl="fgAcc0" presStyleIdx="1" presStyleCnt="2">
        <dgm:presLayoutVars>
          <dgm:chPref val="3"/>
        </dgm:presLayoutVars>
      </dgm:prSet>
      <dgm:spPr/>
      <dgm:t>
        <a:bodyPr/>
        <a:lstStyle/>
        <a:p>
          <a:endParaRPr lang="en-US"/>
        </a:p>
      </dgm:t>
    </dgm:pt>
    <dgm:pt modelId="{A23C07BF-D6B9-4718-8044-904172A154BB}" type="pres">
      <dgm:prSet presAssocID="{42A7E895-EEC1-4566-913F-5A4801B9D469}" presName="hierChild2" presStyleCnt="0"/>
      <dgm:spPr/>
    </dgm:pt>
  </dgm:ptLst>
  <dgm:cxnLst>
    <dgm:cxn modelId="{00EE0600-2051-48E7-93A5-204DDDBE92AC}" srcId="{9AAEFDB0-8833-4B3A-81DE-3AF2D03E0B6B}" destId="{42A7E895-EEC1-4566-913F-5A4801B9D469}" srcOrd="1" destOrd="0" parTransId="{18EE3D45-8347-4F34-B565-BFEFE5DA8D65}" sibTransId="{19176D53-08B4-4CB1-B6EE-956DB6C2C6FA}"/>
    <dgm:cxn modelId="{17D39DDE-0507-4DE4-A831-6662CBDBB5F7}" type="presOf" srcId="{42A7E895-EEC1-4566-913F-5A4801B9D469}" destId="{0CEC6C9A-B898-481E-8EB5-9AA46A98F1F5}" srcOrd="0" destOrd="0" presId="urn:microsoft.com/office/officeart/2005/8/layout/hierarchy1"/>
    <dgm:cxn modelId="{C5E599C1-B3B0-4895-A5FB-38A70988C5EE}" type="presOf" srcId="{9AAEFDB0-8833-4B3A-81DE-3AF2D03E0B6B}" destId="{7B974046-0B0F-4469-ACA2-9B4075F791F8}" srcOrd="0" destOrd="0" presId="urn:microsoft.com/office/officeart/2005/8/layout/hierarchy1"/>
    <dgm:cxn modelId="{B828A222-A1AC-47F6-8ABB-DC6201D10A3C}" srcId="{9AAEFDB0-8833-4B3A-81DE-3AF2D03E0B6B}" destId="{8714F69E-BC2A-4D82-821F-08A00378C1D1}" srcOrd="0" destOrd="0" parTransId="{FFCD1B93-C439-4D90-BC49-02B2030E12D6}" sibTransId="{3170EF37-122D-4E5D-85DB-330E2627FCEF}"/>
    <dgm:cxn modelId="{1B2B310F-7741-4700-8032-55174D561C36}" type="presOf" srcId="{8714F69E-BC2A-4D82-821F-08A00378C1D1}" destId="{1DA361D2-9869-4EEA-91E5-15D436F05B5E}" srcOrd="0" destOrd="0" presId="urn:microsoft.com/office/officeart/2005/8/layout/hierarchy1"/>
    <dgm:cxn modelId="{F92D893F-18F3-421B-957A-F6B40948ED1F}" type="presParOf" srcId="{7B974046-0B0F-4469-ACA2-9B4075F791F8}" destId="{7F065E09-5DAD-4B53-AA30-55629A9FFB02}" srcOrd="0" destOrd="0" presId="urn:microsoft.com/office/officeart/2005/8/layout/hierarchy1"/>
    <dgm:cxn modelId="{3EC710D4-7D6A-4058-8636-FEE86A2DF3B2}" type="presParOf" srcId="{7F065E09-5DAD-4B53-AA30-55629A9FFB02}" destId="{26F08D7F-85A8-432F-AA6A-42490C75BB43}" srcOrd="0" destOrd="0" presId="urn:microsoft.com/office/officeart/2005/8/layout/hierarchy1"/>
    <dgm:cxn modelId="{2A55DFEF-DE2E-4362-8086-F0BC06370FAA}" type="presParOf" srcId="{26F08D7F-85A8-432F-AA6A-42490C75BB43}" destId="{A9A8CD5A-55A3-4EAF-8699-4234EBE59D58}" srcOrd="0" destOrd="0" presId="urn:microsoft.com/office/officeart/2005/8/layout/hierarchy1"/>
    <dgm:cxn modelId="{ADC009C7-D832-4DD2-AA77-CD159425C8FC}" type="presParOf" srcId="{26F08D7F-85A8-432F-AA6A-42490C75BB43}" destId="{1DA361D2-9869-4EEA-91E5-15D436F05B5E}" srcOrd="1" destOrd="0" presId="urn:microsoft.com/office/officeart/2005/8/layout/hierarchy1"/>
    <dgm:cxn modelId="{73930F19-FE66-4546-B0F7-E73EFFA4773B}" type="presParOf" srcId="{7F065E09-5DAD-4B53-AA30-55629A9FFB02}" destId="{379A4865-CC29-4BFB-8121-DDDE49128BF6}" srcOrd="1" destOrd="0" presId="urn:microsoft.com/office/officeart/2005/8/layout/hierarchy1"/>
    <dgm:cxn modelId="{3B112831-3BD7-4928-A484-58774B4A2F16}" type="presParOf" srcId="{7B974046-0B0F-4469-ACA2-9B4075F791F8}" destId="{01BB5464-54D2-4F84-802F-4C747C9F7CF9}" srcOrd="1" destOrd="0" presId="urn:microsoft.com/office/officeart/2005/8/layout/hierarchy1"/>
    <dgm:cxn modelId="{3098DFA3-50CB-4410-B0EC-8AD417EA69A7}" type="presParOf" srcId="{01BB5464-54D2-4F84-802F-4C747C9F7CF9}" destId="{509A5168-B638-476B-ABD3-0B247926A751}" srcOrd="0" destOrd="0" presId="urn:microsoft.com/office/officeart/2005/8/layout/hierarchy1"/>
    <dgm:cxn modelId="{5CA5F17F-91EF-4668-9433-3DE990CA5AB3}" type="presParOf" srcId="{509A5168-B638-476B-ABD3-0B247926A751}" destId="{09208410-EC33-4F9F-902A-4D028995FB6B}" srcOrd="0" destOrd="0" presId="urn:microsoft.com/office/officeart/2005/8/layout/hierarchy1"/>
    <dgm:cxn modelId="{46DFAF3C-2F2C-41A8-9ADA-B12BD6C0CCC0}" type="presParOf" srcId="{509A5168-B638-476B-ABD3-0B247926A751}" destId="{0CEC6C9A-B898-481E-8EB5-9AA46A98F1F5}" srcOrd="1" destOrd="0" presId="urn:microsoft.com/office/officeart/2005/8/layout/hierarchy1"/>
    <dgm:cxn modelId="{568FAEAA-903A-4635-8F0B-61DE9D1EA72B}" type="presParOf" srcId="{01BB5464-54D2-4F84-802F-4C747C9F7CF9}" destId="{A23C07BF-D6B9-4718-8044-904172A154B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653239-081D-4A79-B679-3A0DCB68A2E2}"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2D243E48-9786-4374-99FE-704833080306}">
      <dgm:prSet/>
      <dgm:spPr/>
      <dgm:t>
        <a:bodyPr/>
        <a:lstStyle/>
        <a:p>
          <a:r>
            <a:rPr lang="en-GB" b="0" dirty="0"/>
            <a:t>One front door: training and school improvement traded services on a single platform</a:t>
          </a:r>
          <a:endParaRPr lang="en-US" dirty="0"/>
        </a:p>
      </dgm:t>
    </dgm:pt>
    <dgm:pt modelId="{C8521D5D-78DD-4846-B1BE-13CB8709DE78}" type="parTrans" cxnId="{CA29A0CE-C3C0-43D7-80DD-F795BC10DADB}">
      <dgm:prSet/>
      <dgm:spPr/>
      <dgm:t>
        <a:bodyPr/>
        <a:lstStyle/>
        <a:p>
          <a:endParaRPr lang="en-US"/>
        </a:p>
      </dgm:t>
    </dgm:pt>
    <dgm:pt modelId="{C103CF58-89D7-47AA-9E0E-7C37B17C05BD}" type="sibTrans" cxnId="{CA29A0CE-C3C0-43D7-80DD-F795BC10DADB}">
      <dgm:prSet/>
      <dgm:spPr/>
      <dgm:t>
        <a:bodyPr/>
        <a:lstStyle/>
        <a:p>
          <a:endParaRPr lang="en-US"/>
        </a:p>
      </dgm:t>
    </dgm:pt>
    <dgm:pt modelId="{18B5F92D-FA40-44A7-9DD8-C1A87CA6DC05}">
      <dgm:prSet/>
      <dgm:spPr/>
      <dgm:t>
        <a:bodyPr/>
        <a:lstStyle/>
        <a:p>
          <a:r>
            <a:rPr lang="en-GB" b="0" dirty="0"/>
            <a:t>A unified experience: schools will be able to browse, book, and pay for services online</a:t>
          </a:r>
          <a:endParaRPr lang="en-US" dirty="0"/>
        </a:p>
      </dgm:t>
    </dgm:pt>
    <dgm:pt modelId="{374BFE0E-281A-40B1-B3B9-E7ED8ECF9106}" type="parTrans" cxnId="{613B5B2E-582A-452E-ABC6-3B525953C776}">
      <dgm:prSet/>
      <dgm:spPr/>
      <dgm:t>
        <a:bodyPr/>
        <a:lstStyle/>
        <a:p>
          <a:endParaRPr lang="en-US"/>
        </a:p>
      </dgm:t>
    </dgm:pt>
    <dgm:pt modelId="{DAEFA52B-79AD-40A6-B3E3-6F0400CA0E43}" type="sibTrans" cxnId="{613B5B2E-582A-452E-ABC6-3B525953C776}">
      <dgm:prSet/>
      <dgm:spPr/>
      <dgm:t>
        <a:bodyPr/>
        <a:lstStyle/>
        <a:p>
          <a:endParaRPr lang="en-US"/>
        </a:p>
      </dgm:t>
    </dgm:pt>
    <dgm:pt modelId="{90DE7A9E-DBD1-42BA-A85F-776B06A07FC4}">
      <dgm:prSet/>
      <dgm:spPr/>
      <dgm:t>
        <a:bodyPr/>
        <a:lstStyle/>
        <a:p>
          <a:r>
            <a:rPr lang="en-GB" b="0" dirty="0"/>
            <a:t>Account migration: schools using our current system in the last two years will have an account automatically set up on the new system, unless they opt out</a:t>
          </a:r>
          <a:endParaRPr lang="en-US" dirty="0"/>
        </a:p>
      </dgm:t>
    </dgm:pt>
    <dgm:pt modelId="{AA396580-FBA0-4411-B08F-D5CBBD438D84}" type="parTrans" cxnId="{C6E238D8-243E-4622-84A2-660CBA84A67D}">
      <dgm:prSet/>
      <dgm:spPr/>
      <dgm:t>
        <a:bodyPr/>
        <a:lstStyle/>
        <a:p>
          <a:endParaRPr lang="en-US"/>
        </a:p>
      </dgm:t>
    </dgm:pt>
    <dgm:pt modelId="{75884068-E85F-4E13-9B5F-F5B2014C338A}" type="sibTrans" cxnId="{C6E238D8-243E-4622-84A2-660CBA84A67D}">
      <dgm:prSet/>
      <dgm:spPr/>
      <dgm:t>
        <a:bodyPr/>
        <a:lstStyle/>
        <a:p>
          <a:endParaRPr lang="en-US"/>
        </a:p>
      </dgm:t>
    </dgm:pt>
    <dgm:pt modelId="{128A97FC-7F11-4C07-A9E7-1F4154A12672}">
      <dgm:prSet/>
      <dgm:spPr/>
      <dgm:t>
        <a:bodyPr/>
        <a:lstStyle/>
        <a:p>
          <a:r>
            <a:rPr lang="en-GB" b="0" dirty="0"/>
            <a:t>Minimised disruption: we aim to minimise any disruption to schools, courses on our current booking system will remain open for bookings until 5 July 2024</a:t>
          </a:r>
          <a:endParaRPr lang="en-US" dirty="0"/>
        </a:p>
      </dgm:t>
    </dgm:pt>
    <dgm:pt modelId="{061172F8-E15E-463B-9D8D-F561936912EA}" type="parTrans" cxnId="{80DBE98B-43F7-4118-93F9-3020D18FCD38}">
      <dgm:prSet/>
      <dgm:spPr/>
      <dgm:t>
        <a:bodyPr/>
        <a:lstStyle/>
        <a:p>
          <a:endParaRPr lang="en-US"/>
        </a:p>
      </dgm:t>
    </dgm:pt>
    <dgm:pt modelId="{958AEF13-3196-48A4-A990-972BF8C057A4}" type="sibTrans" cxnId="{80DBE98B-43F7-4118-93F9-3020D18FCD38}">
      <dgm:prSet/>
      <dgm:spPr/>
      <dgm:t>
        <a:bodyPr/>
        <a:lstStyle/>
        <a:p>
          <a:endParaRPr lang="en-US"/>
        </a:p>
      </dgm:t>
    </dgm:pt>
    <dgm:pt modelId="{E4482A15-B760-4C8B-AF23-3A5951A52A9C}" type="pres">
      <dgm:prSet presAssocID="{D6653239-081D-4A79-B679-3A0DCB68A2E2}" presName="diagram" presStyleCnt="0">
        <dgm:presLayoutVars>
          <dgm:dir/>
          <dgm:resizeHandles val="exact"/>
        </dgm:presLayoutVars>
      </dgm:prSet>
      <dgm:spPr/>
      <dgm:t>
        <a:bodyPr/>
        <a:lstStyle/>
        <a:p>
          <a:endParaRPr lang="en-US"/>
        </a:p>
      </dgm:t>
    </dgm:pt>
    <dgm:pt modelId="{D3D7FA20-2350-41F1-93BC-BBC1F62A01A3}" type="pres">
      <dgm:prSet presAssocID="{2D243E48-9786-4374-99FE-704833080306}" presName="node" presStyleLbl="node1" presStyleIdx="0" presStyleCnt="4">
        <dgm:presLayoutVars>
          <dgm:bulletEnabled val="1"/>
        </dgm:presLayoutVars>
      </dgm:prSet>
      <dgm:spPr/>
      <dgm:t>
        <a:bodyPr/>
        <a:lstStyle/>
        <a:p>
          <a:endParaRPr lang="en-US"/>
        </a:p>
      </dgm:t>
    </dgm:pt>
    <dgm:pt modelId="{90305C44-79F6-4D6E-91D3-19C4F7F1F8A7}" type="pres">
      <dgm:prSet presAssocID="{C103CF58-89D7-47AA-9E0E-7C37B17C05BD}" presName="sibTrans" presStyleCnt="0"/>
      <dgm:spPr/>
    </dgm:pt>
    <dgm:pt modelId="{1FE6FA3D-2693-451F-9779-7EC7122B84DF}" type="pres">
      <dgm:prSet presAssocID="{18B5F92D-FA40-44A7-9DD8-C1A87CA6DC05}" presName="node" presStyleLbl="node1" presStyleIdx="1" presStyleCnt="4">
        <dgm:presLayoutVars>
          <dgm:bulletEnabled val="1"/>
        </dgm:presLayoutVars>
      </dgm:prSet>
      <dgm:spPr/>
      <dgm:t>
        <a:bodyPr/>
        <a:lstStyle/>
        <a:p>
          <a:endParaRPr lang="en-US"/>
        </a:p>
      </dgm:t>
    </dgm:pt>
    <dgm:pt modelId="{EF30CE49-0052-44DA-A637-1C099BA14FFF}" type="pres">
      <dgm:prSet presAssocID="{DAEFA52B-79AD-40A6-B3E3-6F0400CA0E43}" presName="sibTrans" presStyleCnt="0"/>
      <dgm:spPr/>
    </dgm:pt>
    <dgm:pt modelId="{90B6323E-20A2-41FB-B43E-F017F5D12DD4}" type="pres">
      <dgm:prSet presAssocID="{90DE7A9E-DBD1-42BA-A85F-776B06A07FC4}" presName="node" presStyleLbl="node1" presStyleIdx="2" presStyleCnt="4">
        <dgm:presLayoutVars>
          <dgm:bulletEnabled val="1"/>
        </dgm:presLayoutVars>
      </dgm:prSet>
      <dgm:spPr/>
      <dgm:t>
        <a:bodyPr/>
        <a:lstStyle/>
        <a:p>
          <a:endParaRPr lang="en-US"/>
        </a:p>
      </dgm:t>
    </dgm:pt>
    <dgm:pt modelId="{372451FA-F863-4E43-9A15-2D63352A202C}" type="pres">
      <dgm:prSet presAssocID="{75884068-E85F-4E13-9B5F-F5B2014C338A}" presName="sibTrans" presStyleCnt="0"/>
      <dgm:spPr/>
    </dgm:pt>
    <dgm:pt modelId="{07911D6E-963D-4882-B98E-9D7948E8FAAF}" type="pres">
      <dgm:prSet presAssocID="{128A97FC-7F11-4C07-A9E7-1F4154A12672}" presName="node" presStyleLbl="node1" presStyleIdx="3" presStyleCnt="4">
        <dgm:presLayoutVars>
          <dgm:bulletEnabled val="1"/>
        </dgm:presLayoutVars>
      </dgm:prSet>
      <dgm:spPr/>
      <dgm:t>
        <a:bodyPr/>
        <a:lstStyle/>
        <a:p>
          <a:endParaRPr lang="en-US"/>
        </a:p>
      </dgm:t>
    </dgm:pt>
  </dgm:ptLst>
  <dgm:cxnLst>
    <dgm:cxn modelId="{CA29A0CE-C3C0-43D7-80DD-F795BC10DADB}" srcId="{D6653239-081D-4A79-B679-3A0DCB68A2E2}" destId="{2D243E48-9786-4374-99FE-704833080306}" srcOrd="0" destOrd="0" parTransId="{C8521D5D-78DD-4846-B1BE-13CB8709DE78}" sibTransId="{C103CF58-89D7-47AA-9E0E-7C37B17C05BD}"/>
    <dgm:cxn modelId="{C6E238D8-243E-4622-84A2-660CBA84A67D}" srcId="{D6653239-081D-4A79-B679-3A0DCB68A2E2}" destId="{90DE7A9E-DBD1-42BA-A85F-776B06A07FC4}" srcOrd="2" destOrd="0" parTransId="{AA396580-FBA0-4411-B08F-D5CBBD438D84}" sibTransId="{75884068-E85F-4E13-9B5F-F5B2014C338A}"/>
    <dgm:cxn modelId="{CB92BE7A-C74E-4C71-B58A-13E84C2782BF}" type="presOf" srcId="{90DE7A9E-DBD1-42BA-A85F-776B06A07FC4}" destId="{90B6323E-20A2-41FB-B43E-F017F5D12DD4}" srcOrd="0" destOrd="0" presId="urn:microsoft.com/office/officeart/2005/8/layout/default"/>
    <dgm:cxn modelId="{18CBF1D5-9699-4547-933D-7A40B0026062}" type="presOf" srcId="{18B5F92D-FA40-44A7-9DD8-C1A87CA6DC05}" destId="{1FE6FA3D-2693-451F-9779-7EC7122B84DF}" srcOrd="0" destOrd="0" presId="urn:microsoft.com/office/officeart/2005/8/layout/default"/>
    <dgm:cxn modelId="{9E840B2E-F3CF-47CC-9FC5-481EC1791AE3}" type="presOf" srcId="{128A97FC-7F11-4C07-A9E7-1F4154A12672}" destId="{07911D6E-963D-4882-B98E-9D7948E8FAAF}" srcOrd="0" destOrd="0" presId="urn:microsoft.com/office/officeart/2005/8/layout/default"/>
    <dgm:cxn modelId="{AACFE69E-929D-4ED9-B429-F8233F0A95CF}" type="presOf" srcId="{2D243E48-9786-4374-99FE-704833080306}" destId="{D3D7FA20-2350-41F1-93BC-BBC1F62A01A3}" srcOrd="0" destOrd="0" presId="urn:microsoft.com/office/officeart/2005/8/layout/default"/>
    <dgm:cxn modelId="{613B5B2E-582A-452E-ABC6-3B525953C776}" srcId="{D6653239-081D-4A79-B679-3A0DCB68A2E2}" destId="{18B5F92D-FA40-44A7-9DD8-C1A87CA6DC05}" srcOrd="1" destOrd="0" parTransId="{374BFE0E-281A-40B1-B3B9-E7ED8ECF9106}" sibTransId="{DAEFA52B-79AD-40A6-B3E3-6F0400CA0E43}"/>
    <dgm:cxn modelId="{426E6B33-0EDB-48BE-B020-18E1BEF3A8D0}" type="presOf" srcId="{D6653239-081D-4A79-B679-3A0DCB68A2E2}" destId="{E4482A15-B760-4C8B-AF23-3A5951A52A9C}" srcOrd="0" destOrd="0" presId="urn:microsoft.com/office/officeart/2005/8/layout/default"/>
    <dgm:cxn modelId="{80DBE98B-43F7-4118-93F9-3020D18FCD38}" srcId="{D6653239-081D-4A79-B679-3A0DCB68A2E2}" destId="{128A97FC-7F11-4C07-A9E7-1F4154A12672}" srcOrd="3" destOrd="0" parTransId="{061172F8-E15E-463B-9D8D-F561936912EA}" sibTransId="{958AEF13-3196-48A4-A990-972BF8C057A4}"/>
    <dgm:cxn modelId="{39690F2D-6D80-41AE-A110-66B07E490DC6}" type="presParOf" srcId="{E4482A15-B760-4C8B-AF23-3A5951A52A9C}" destId="{D3D7FA20-2350-41F1-93BC-BBC1F62A01A3}" srcOrd="0" destOrd="0" presId="urn:microsoft.com/office/officeart/2005/8/layout/default"/>
    <dgm:cxn modelId="{AB314FB9-CDAB-48B7-ACF8-72A625256CC2}" type="presParOf" srcId="{E4482A15-B760-4C8B-AF23-3A5951A52A9C}" destId="{90305C44-79F6-4D6E-91D3-19C4F7F1F8A7}" srcOrd="1" destOrd="0" presId="urn:microsoft.com/office/officeart/2005/8/layout/default"/>
    <dgm:cxn modelId="{0ADEF548-F8E3-423B-892C-5858C308F578}" type="presParOf" srcId="{E4482A15-B760-4C8B-AF23-3A5951A52A9C}" destId="{1FE6FA3D-2693-451F-9779-7EC7122B84DF}" srcOrd="2" destOrd="0" presId="urn:microsoft.com/office/officeart/2005/8/layout/default"/>
    <dgm:cxn modelId="{4C37086D-AB18-45E1-ADFC-9F9EFB236379}" type="presParOf" srcId="{E4482A15-B760-4C8B-AF23-3A5951A52A9C}" destId="{EF30CE49-0052-44DA-A637-1C099BA14FFF}" srcOrd="3" destOrd="0" presId="urn:microsoft.com/office/officeart/2005/8/layout/default"/>
    <dgm:cxn modelId="{1382E9B1-329C-4F35-8C9A-77386BE466D9}" type="presParOf" srcId="{E4482A15-B760-4C8B-AF23-3A5951A52A9C}" destId="{90B6323E-20A2-41FB-B43E-F017F5D12DD4}" srcOrd="4" destOrd="0" presId="urn:microsoft.com/office/officeart/2005/8/layout/default"/>
    <dgm:cxn modelId="{C878B29A-2CCC-4B92-8FC1-311927155537}" type="presParOf" srcId="{E4482A15-B760-4C8B-AF23-3A5951A52A9C}" destId="{372451FA-F863-4E43-9A15-2D63352A202C}" srcOrd="5" destOrd="0" presId="urn:microsoft.com/office/officeart/2005/8/layout/default"/>
    <dgm:cxn modelId="{A0EB84A9-219B-4B01-9E73-DA8B8ECCD8EC}" type="presParOf" srcId="{E4482A15-B760-4C8B-AF23-3A5951A52A9C}" destId="{07911D6E-963D-4882-B98E-9D7948E8FAA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DFF4D5-C3B8-43B9-B3B9-19C15B8C37E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CD7442F-7B25-413C-9890-2CBFEC84034B}">
      <dgm:prSet/>
      <dgm:spPr/>
      <dgm:t>
        <a:bodyPr/>
        <a:lstStyle/>
        <a:p>
          <a:pPr>
            <a:lnSpc>
              <a:spcPct val="100000"/>
            </a:lnSpc>
          </a:pPr>
          <a:r>
            <a:rPr lang="en-GB" b="0"/>
            <a:t>Regular communications throughout the summer term about the new system</a:t>
          </a:r>
          <a:endParaRPr lang="en-US"/>
        </a:p>
      </dgm:t>
    </dgm:pt>
    <dgm:pt modelId="{59258663-0B79-4B78-93A5-8EE9B5267AC3}" type="parTrans" cxnId="{B724F5F7-267E-4539-B4B4-C8AE5047260F}">
      <dgm:prSet/>
      <dgm:spPr/>
      <dgm:t>
        <a:bodyPr/>
        <a:lstStyle/>
        <a:p>
          <a:endParaRPr lang="en-US"/>
        </a:p>
      </dgm:t>
    </dgm:pt>
    <dgm:pt modelId="{4A3C91D8-37FA-448F-AC53-2DE00F2C74EB}" type="sibTrans" cxnId="{B724F5F7-267E-4539-B4B4-C8AE5047260F}">
      <dgm:prSet/>
      <dgm:spPr/>
      <dgm:t>
        <a:bodyPr/>
        <a:lstStyle/>
        <a:p>
          <a:endParaRPr lang="en-US"/>
        </a:p>
      </dgm:t>
    </dgm:pt>
    <dgm:pt modelId="{645245A8-E06B-4D1D-B320-447945A6E733}">
      <dgm:prSet/>
      <dgm:spPr/>
      <dgm:t>
        <a:bodyPr/>
        <a:lstStyle/>
        <a:p>
          <a:pPr>
            <a:lnSpc>
              <a:spcPct val="100000"/>
            </a:lnSpc>
          </a:pPr>
          <a:r>
            <a:rPr lang="en-GB" b="0"/>
            <a:t>Instructions for schools registered on our current system, with details of what they need to do before the system closes in July 2024</a:t>
          </a:r>
          <a:endParaRPr lang="en-US"/>
        </a:p>
      </dgm:t>
    </dgm:pt>
    <dgm:pt modelId="{A8CD0ED2-4F0F-4EDA-8AED-61A2A0443805}" type="parTrans" cxnId="{87A1D633-2F09-483A-A4A4-A6E65892C633}">
      <dgm:prSet/>
      <dgm:spPr/>
      <dgm:t>
        <a:bodyPr/>
        <a:lstStyle/>
        <a:p>
          <a:endParaRPr lang="en-US"/>
        </a:p>
      </dgm:t>
    </dgm:pt>
    <dgm:pt modelId="{019D5BA2-AC89-4D86-B07B-9A4FCE1D9BB0}" type="sibTrans" cxnId="{87A1D633-2F09-483A-A4A4-A6E65892C633}">
      <dgm:prSet/>
      <dgm:spPr/>
      <dgm:t>
        <a:bodyPr/>
        <a:lstStyle/>
        <a:p>
          <a:endParaRPr lang="en-US"/>
        </a:p>
      </dgm:t>
    </dgm:pt>
    <dgm:pt modelId="{D1233DD5-C8EB-455B-A75E-A9AE94D51AEC}">
      <dgm:prSet/>
      <dgm:spPr/>
      <dgm:t>
        <a:bodyPr/>
        <a:lstStyle/>
        <a:p>
          <a:pPr>
            <a:lnSpc>
              <a:spcPct val="100000"/>
            </a:lnSpc>
          </a:pPr>
          <a:r>
            <a:rPr lang="en-GB" b="0"/>
            <a:t>User guides and videos to help schools use the new system</a:t>
          </a:r>
          <a:endParaRPr lang="en-US"/>
        </a:p>
      </dgm:t>
    </dgm:pt>
    <dgm:pt modelId="{A5F27BEA-7C21-4F79-9062-E89CA5E05EE1}" type="parTrans" cxnId="{B40808A9-FFC0-460B-8852-88E449F8D19A}">
      <dgm:prSet/>
      <dgm:spPr/>
      <dgm:t>
        <a:bodyPr/>
        <a:lstStyle/>
        <a:p>
          <a:endParaRPr lang="en-US"/>
        </a:p>
      </dgm:t>
    </dgm:pt>
    <dgm:pt modelId="{B6EC7701-BE95-440C-AE98-637F5C39FF16}" type="sibTrans" cxnId="{B40808A9-FFC0-460B-8852-88E449F8D19A}">
      <dgm:prSet/>
      <dgm:spPr/>
      <dgm:t>
        <a:bodyPr/>
        <a:lstStyle/>
        <a:p>
          <a:endParaRPr lang="en-US"/>
        </a:p>
      </dgm:t>
    </dgm:pt>
    <dgm:pt modelId="{1D1AA0B4-CA33-4F45-9DC0-AB05F0C14E28}">
      <dgm:prSet/>
      <dgm:spPr/>
      <dgm:t>
        <a:bodyPr/>
        <a:lstStyle/>
        <a:p>
          <a:pPr>
            <a:lnSpc>
              <a:spcPct val="100000"/>
            </a:lnSpc>
          </a:pPr>
          <a:r>
            <a:rPr lang="en-GB" b="0"/>
            <a:t>Our Workforce Development inbox and telephone helpline, open weekdays 9am-4pm</a:t>
          </a:r>
          <a:endParaRPr lang="en-US"/>
        </a:p>
      </dgm:t>
    </dgm:pt>
    <dgm:pt modelId="{7FBFF0DA-D914-4BFF-895F-88539A350EB4}" type="parTrans" cxnId="{29F9B492-F547-4137-8735-C0CF8A8B0BFF}">
      <dgm:prSet/>
      <dgm:spPr/>
      <dgm:t>
        <a:bodyPr/>
        <a:lstStyle/>
        <a:p>
          <a:endParaRPr lang="en-US"/>
        </a:p>
      </dgm:t>
    </dgm:pt>
    <dgm:pt modelId="{BB07829E-1771-4417-8AD5-B632B514B207}" type="sibTrans" cxnId="{29F9B492-F547-4137-8735-C0CF8A8B0BFF}">
      <dgm:prSet/>
      <dgm:spPr/>
      <dgm:t>
        <a:bodyPr/>
        <a:lstStyle/>
        <a:p>
          <a:endParaRPr lang="en-US"/>
        </a:p>
      </dgm:t>
    </dgm:pt>
    <dgm:pt modelId="{E29C214C-4C79-4ED1-BE31-4264604F561D}" type="pres">
      <dgm:prSet presAssocID="{BFDFF4D5-C3B8-43B9-B3B9-19C15B8C37EF}" presName="root" presStyleCnt="0">
        <dgm:presLayoutVars>
          <dgm:dir/>
          <dgm:resizeHandles val="exact"/>
        </dgm:presLayoutVars>
      </dgm:prSet>
      <dgm:spPr/>
      <dgm:t>
        <a:bodyPr/>
        <a:lstStyle/>
        <a:p>
          <a:endParaRPr lang="en-US"/>
        </a:p>
      </dgm:t>
    </dgm:pt>
    <dgm:pt modelId="{B4A33F5F-9CD2-46AD-A3B0-9649D9E6E676}" type="pres">
      <dgm:prSet presAssocID="{1CD7442F-7B25-413C-9890-2CBFEC84034B}" presName="compNode" presStyleCnt="0"/>
      <dgm:spPr/>
    </dgm:pt>
    <dgm:pt modelId="{095B1B4C-27CB-4634-B97B-9DEFFFBC16F9}" type="pres">
      <dgm:prSet presAssocID="{1CD7442F-7B25-413C-9890-2CBFEC84034B}" presName="bgRect" presStyleLbl="bgShp" presStyleIdx="0" presStyleCnt="4"/>
      <dgm:spPr/>
    </dgm:pt>
    <dgm:pt modelId="{95B4EE6F-A92E-4854-A2C4-4286240F7C2E}" type="pres">
      <dgm:prSet presAssocID="{1CD7442F-7B25-413C-9890-2CBFEC84034B}"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atellite dish"/>
        </a:ext>
      </dgm:extLst>
    </dgm:pt>
    <dgm:pt modelId="{85FE2126-B537-4482-8F03-6B4DA334B7E0}" type="pres">
      <dgm:prSet presAssocID="{1CD7442F-7B25-413C-9890-2CBFEC84034B}" presName="spaceRect" presStyleCnt="0"/>
      <dgm:spPr/>
    </dgm:pt>
    <dgm:pt modelId="{72259692-3A9B-4A3F-B510-7CDC08D8DCF2}" type="pres">
      <dgm:prSet presAssocID="{1CD7442F-7B25-413C-9890-2CBFEC84034B}" presName="parTx" presStyleLbl="revTx" presStyleIdx="0" presStyleCnt="4">
        <dgm:presLayoutVars>
          <dgm:chMax val="0"/>
          <dgm:chPref val="0"/>
        </dgm:presLayoutVars>
      </dgm:prSet>
      <dgm:spPr/>
      <dgm:t>
        <a:bodyPr/>
        <a:lstStyle/>
        <a:p>
          <a:endParaRPr lang="en-US"/>
        </a:p>
      </dgm:t>
    </dgm:pt>
    <dgm:pt modelId="{77112DFD-FC31-4C21-A9C9-A6ACF685C904}" type="pres">
      <dgm:prSet presAssocID="{4A3C91D8-37FA-448F-AC53-2DE00F2C74EB}" presName="sibTrans" presStyleCnt="0"/>
      <dgm:spPr/>
    </dgm:pt>
    <dgm:pt modelId="{B49CF78B-C183-4A34-BBA0-6FD64751F930}" type="pres">
      <dgm:prSet presAssocID="{645245A8-E06B-4D1D-B320-447945A6E733}" presName="compNode" presStyleCnt="0"/>
      <dgm:spPr/>
    </dgm:pt>
    <dgm:pt modelId="{7291C515-C00C-4FF6-B378-CA85D64430A4}" type="pres">
      <dgm:prSet presAssocID="{645245A8-E06B-4D1D-B320-447945A6E733}" presName="bgRect" presStyleLbl="bgShp" presStyleIdx="1" presStyleCnt="4"/>
      <dgm:spPr/>
    </dgm:pt>
    <dgm:pt modelId="{F9F29036-E1DD-48EF-97D2-5E2998ED80B4}" type="pres">
      <dgm:prSet presAssocID="{645245A8-E06B-4D1D-B320-447945A6E733}"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choolhouse"/>
        </a:ext>
      </dgm:extLst>
    </dgm:pt>
    <dgm:pt modelId="{87BFBE07-F9A7-4F0C-8FD0-8741B2F7BD99}" type="pres">
      <dgm:prSet presAssocID="{645245A8-E06B-4D1D-B320-447945A6E733}" presName="spaceRect" presStyleCnt="0"/>
      <dgm:spPr/>
    </dgm:pt>
    <dgm:pt modelId="{35CCFA44-F3E7-42DA-B3DC-64878EC8F6C4}" type="pres">
      <dgm:prSet presAssocID="{645245A8-E06B-4D1D-B320-447945A6E733}" presName="parTx" presStyleLbl="revTx" presStyleIdx="1" presStyleCnt="4">
        <dgm:presLayoutVars>
          <dgm:chMax val="0"/>
          <dgm:chPref val="0"/>
        </dgm:presLayoutVars>
      </dgm:prSet>
      <dgm:spPr/>
      <dgm:t>
        <a:bodyPr/>
        <a:lstStyle/>
        <a:p>
          <a:endParaRPr lang="en-US"/>
        </a:p>
      </dgm:t>
    </dgm:pt>
    <dgm:pt modelId="{419F3486-4727-4706-AA6B-9CD3FE253585}" type="pres">
      <dgm:prSet presAssocID="{019D5BA2-AC89-4D86-B07B-9A4FCE1D9BB0}" presName="sibTrans" presStyleCnt="0"/>
      <dgm:spPr/>
    </dgm:pt>
    <dgm:pt modelId="{95ACCAEB-9DE1-4BF2-B6FA-6EF3D0341F9B}" type="pres">
      <dgm:prSet presAssocID="{D1233DD5-C8EB-455B-A75E-A9AE94D51AEC}" presName="compNode" presStyleCnt="0"/>
      <dgm:spPr/>
    </dgm:pt>
    <dgm:pt modelId="{AEFE5F1B-7979-4C80-B45A-F600E26ECC4B}" type="pres">
      <dgm:prSet presAssocID="{D1233DD5-C8EB-455B-A75E-A9AE94D51AEC}" presName="bgRect" presStyleLbl="bgShp" presStyleIdx="2" presStyleCnt="4"/>
      <dgm:spPr/>
    </dgm:pt>
    <dgm:pt modelId="{882E9DC6-D3E4-4FD7-812B-8582342EBE1D}" type="pres">
      <dgm:prSet presAssocID="{D1233DD5-C8EB-455B-A75E-A9AE94D51AEC}"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Video camera"/>
        </a:ext>
      </dgm:extLst>
    </dgm:pt>
    <dgm:pt modelId="{A860847B-D5FE-44A8-9988-EE4DC7CEE788}" type="pres">
      <dgm:prSet presAssocID="{D1233DD5-C8EB-455B-A75E-A9AE94D51AEC}" presName="spaceRect" presStyleCnt="0"/>
      <dgm:spPr/>
    </dgm:pt>
    <dgm:pt modelId="{A9B52AB7-A452-44F4-8C2D-1D908916D1B2}" type="pres">
      <dgm:prSet presAssocID="{D1233DD5-C8EB-455B-A75E-A9AE94D51AEC}" presName="parTx" presStyleLbl="revTx" presStyleIdx="2" presStyleCnt="4">
        <dgm:presLayoutVars>
          <dgm:chMax val="0"/>
          <dgm:chPref val="0"/>
        </dgm:presLayoutVars>
      </dgm:prSet>
      <dgm:spPr/>
      <dgm:t>
        <a:bodyPr/>
        <a:lstStyle/>
        <a:p>
          <a:endParaRPr lang="en-US"/>
        </a:p>
      </dgm:t>
    </dgm:pt>
    <dgm:pt modelId="{139413BA-B871-4048-B199-5D30B394A859}" type="pres">
      <dgm:prSet presAssocID="{B6EC7701-BE95-440C-AE98-637F5C39FF16}" presName="sibTrans" presStyleCnt="0"/>
      <dgm:spPr/>
    </dgm:pt>
    <dgm:pt modelId="{3489860D-729B-4D15-8993-330E3C0B28E8}" type="pres">
      <dgm:prSet presAssocID="{1D1AA0B4-CA33-4F45-9DC0-AB05F0C14E28}" presName="compNode" presStyleCnt="0"/>
      <dgm:spPr/>
    </dgm:pt>
    <dgm:pt modelId="{1D09BF05-FE0F-41BB-9BF0-70B84DC998E8}" type="pres">
      <dgm:prSet presAssocID="{1D1AA0B4-CA33-4F45-9DC0-AB05F0C14E28}" presName="bgRect" presStyleLbl="bgShp" presStyleIdx="3" presStyleCnt="4"/>
      <dgm:spPr/>
    </dgm:pt>
    <dgm:pt modelId="{4478D82A-C1E4-4E9B-8F75-071F07C456E0}" type="pres">
      <dgm:prSet presAssocID="{1D1AA0B4-CA33-4F45-9DC0-AB05F0C14E28}"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all center"/>
        </a:ext>
      </dgm:extLst>
    </dgm:pt>
    <dgm:pt modelId="{69903B5E-B09D-42ED-A797-466B43C16103}" type="pres">
      <dgm:prSet presAssocID="{1D1AA0B4-CA33-4F45-9DC0-AB05F0C14E28}" presName="spaceRect" presStyleCnt="0"/>
      <dgm:spPr/>
    </dgm:pt>
    <dgm:pt modelId="{DF3B1E41-549D-4E69-B935-9AD2E7E1A2EC}" type="pres">
      <dgm:prSet presAssocID="{1D1AA0B4-CA33-4F45-9DC0-AB05F0C14E28}" presName="parTx" presStyleLbl="revTx" presStyleIdx="3" presStyleCnt="4">
        <dgm:presLayoutVars>
          <dgm:chMax val="0"/>
          <dgm:chPref val="0"/>
        </dgm:presLayoutVars>
      </dgm:prSet>
      <dgm:spPr/>
      <dgm:t>
        <a:bodyPr/>
        <a:lstStyle/>
        <a:p>
          <a:endParaRPr lang="en-US"/>
        </a:p>
      </dgm:t>
    </dgm:pt>
  </dgm:ptLst>
  <dgm:cxnLst>
    <dgm:cxn modelId="{87A1D633-2F09-483A-A4A4-A6E65892C633}" srcId="{BFDFF4D5-C3B8-43B9-B3B9-19C15B8C37EF}" destId="{645245A8-E06B-4D1D-B320-447945A6E733}" srcOrd="1" destOrd="0" parTransId="{A8CD0ED2-4F0F-4EDA-8AED-61A2A0443805}" sibTransId="{019D5BA2-AC89-4D86-B07B-9A4FCE1D9BB0}"/>
    <dgm:cxn modelId="{7761C294-F94A-415E-A213-6E1EB6FA432E}" type="presOf" srcId="{D1233DD5-C8EB-455B-A75E-A9AE94D51AEC}" destId="{A9B52AB7-A452-44F4-8C2D-1D908916D1B2}" srcOrd="0" destOrd="0" presId="urn:microsoft.com/office/officeart/2018/2/layout/IconVerticalSolidList"/>
    <dgm:cxn modelId="{E1761993-9D6A-48CA-8B31-467118C85F9D}" type="presOf" srcId="{1CD7442F-7B25-413C-9890-2CBFEC84034B}" destId="{72259692-3A9B-4A3F-B510-7CDC08D8DCF2}" srcOrd="0" destOrd="0" presId="urn:microsoft.com/office/officeart/2018/2/layout/IconVerticalSolidList"/>
    <dgm:cxn modelId="{70BF2D9D-CD69-42F7-A0B4-68987ABFECB6}" type="presOf" srcId="{645245A8-E06B-4D1D-B320-447945A6E733}" destId="{35CCFA44-F3E7-42DA-B3DC-64878EC8F6C4}" srcOrd="0" destOrd="0" presId="urn:microsoft.com/office/officeart/2018/2/layout/IconVerticalSolidList"/>
    <dgm:cxn modelId="{03C60D8C-70D0-4524-BA52-89615FBE4A50}" type="presOf" srcId="{BFDFF4D5-C3B8-43B9-B3B9-19C15B8C37EF}" destId="{E29C214C-4C79-4ED1-BE31-4264604F561D}" srcOrd="0" destOrd="0" presId="urn:microsoft.com/office/officeart/2018/2/layout/IconVerticalSolidList"/>
    <dgm:cxn modelId="{29F9B492-F547-4137-8735-C0CF8A8B0BFF}" srcId="{BFDFF4D5-C3B8-43B9-B3B9-19C15B8C37EF}" destId="{1D1AA0B4-CA33-4F45-9DC0-AB05F0C14E28}" srcOrd="3" destOrd="0" parTransId="{7FBFF0DA-D914-4BFF-895F-88539A350EB4}" sibTransId="{BB07829E-1771-4417-8AD5-B632B514B207}"/>
    <dgm:cxn modelId="{B724F5F7-267E-4539-B4B4-C8AE5047260F}" srcId="{BFDFF4D5-C3B8-43B9-B3B9-19C15B8C37EF}" destId="{1CD7442F-7B25-413C-9890-2CBFEC84034B}" srcOrd="0" destOrd="0" parTransId="{59258663-0B79-4B78-93A5-8EE9B5267AC3}" sibTransId="{4A3C91D8-37FA-448F-AC53-2DE00F2C74EB}"/>
    <dgm:cxn modelId="{B40808A9-FFC0-460B-8852-88E449F8D19A}" srcId="{BFDFF4D5-C3B8-43B9-B3B9-19C15B8C37EF}" destId="{D1233DD5-C8EB-455B-A75E-A9AE94D51AEC}" srcOrd="2" destOrd="0" parTransId="{A5F27BEA-7C21-4F79-9062-E89CA5E05EE1}" sibTransId="{B6EC7701-BE95-440C-AE98-637F5C39FF16}"/>
    <dgm:cxn modelId="{423F3FBA-9DC3-4DB9-8E73-2C886BC452C1}" type="presOf" srcId="{1D1AA0B4-CA33-4F45-9DC0-AB05F0C14E28}" destId="{DF3B1E41-549D-4E69-B935-9AD2E7E1A2EC}" srcOrd="0" destOrd="0" presId="urn:microsoft.com/office/officeart/2018/2/layout/IconVerticalSolidList"/>
    <dgm:cxn modelId="{A43E0F89-834E-4DEB-BADC-EE56F85B9E8F}" type="presParOf" srcId="{E29C214C-4C79-4ED1-BE31-4264604F561D}" destId="{B4A33F5F-9CD2-46AD-A3B0-9649D9E6E676}" srcOrd="0" destOrd="0" presId="urn:microsoft.com/office/officeart/2018/2/layout/IconVerticalSolidList"/>
    <dgm:cxn modelId="{D4DC6E5E-B3A9-4015-8AFD-DA28DF0F9BD8}" type="presParOf" srcId="{B4A33F5F-9CD2-46AD-A3B0-9649D9E6E676}" destId="{095B1B4C-27CB-4634-B97B-9DEFFFBC16F9}" srcOrd="0" destOrd="0" presId="urn:microsoft.com/office/officeart/2018/2/layout/IconVerticalSolidList"/>
    <dgm:cxn modelId="{BBC5AEA9-27A2-412C-A4D7-27720D0D4F67}" type="presParOf" srcId="{B4A33F5F-9CD2-46AD-A3B0-9649D9E6E676}" destId="{95B4EE6F-A92E-4854-A2C4-4286240F7C2E}" srcOrd="1" destOrd="0" presId="urn:microsoft.com/office/officeart/2018/2/layout/IconVerticalSolidList"/>
    <dgm:cxn modelId="{29616B2F-8151-43B0-9043-266BB5F05A98}" type="presParOf" srcId="{B4A33F5F-9CD2-46AD-A3B0-9649D9E6E676}" destId="{85FE2126-B537-4482-8F03-6B4DA334B7E0}" srcOrd="2" destOrd="0" presId="urn:microsoft.com/office/officeart/2018/2/layout/IconVerticalSolidList"/>
    <dgm:cxn modelId="{5F47E15A-9F96-4A40-913F-C7D81CAA5E88}" type="presParOf" srcId="{B4A33F5F-9CD2-46AD-A3B0-9649D9E6E676}" destId="{72259692-3A9B-4A3F-B510-7CDC08D8DCF2}" srcOrd="3" destOrd="0" presId="urn:microsoft.com/office/officeart/2018/2/layout/IconVerticalSolidList"/>
    <dgm:cxn modelId="{34FEDAC9-5CAE-43ED-B4F5-872A1A28930C}" type="presParOf" srcId="{E29C214C-4C79-4ED1-BE31-4264604F561D}" destId="{77112DFD-FC31-4C21-A9C9-A6ACF685C904}" srcOrd="1" destOrd="0" presId="urn:microsoft.com/office/officeart/2018/2/layout/IconVerticalSolidList"/>
    <dgm:cxn modelId="{61BA1292-AA4A-4B95-BA0E-627F0E4DDA89}" type="presParOf" srcId="{E29C214C-4C79-4ED1-BE31-4264604F561D}" destId="{B49CF78B-C183-4A34-BBA0-6FD64751F930}" srcOrd="2" destOrd="0" presId="urn:microsoft.com/office/officeart/2018/2/layout/IconVerticalSolidList"/>
    <dgm:cxn modelId="{B50BB1BF-8C3F-4496-9E41-7560B7799BFF}" type="presParOf" srcId="{B49CF78B-C183-4A34-BBA0-6FD64751F930}" destId="{7291C515-C00C-4FF6-B378-CA85D64430A4}" srcOrd="0" destOrd="0" presId="urn:microsoft.com/office/officeart/2018/2/layout/IconVerticalSolidList"/>
    <dgm:cxn modelId="{390A1F36-8257-4EB1-832A-51C540F1E8B0}" type="presParOf" srcId="{B49CF78B-C183-4A34-BBA0-6FD64751F930}" destId="{F9F29036-E1DD-48EF-97D2-5E2998ED80B4}" srcOrd="1" destOrd="0" presId="urn:microsoft.com/office/officeart/2018/2/layout/IconVerticalSolidList"/>
    <dgm:cxn modelId="{B7D62E57-5516-4711-A878-8D38093966A8}" type="presParOf" srcId="{B49CF78B-C183-4A34-BBA0-6FD64751F930}" destId="{87BFBE07-F9A7-4F0C-8FD0-8741B2F7BD99}" srcOrd="2" destOrd="0" presId="urn:microsoft.com/office/officeart/2018/2/layout/IconVerticalSolidList"/>
    <dgm:cxn modelId="{CBCDF7C7-5FFF-42B6-A473-D272B673D3ED}" type="presParOf" srcId="{B49CF78B-C183-4A34-BBA0-6FD64751F930}" destId="{35CCFA44-F3E7-42DA-B3DC-64878EC8F6C4}" srcOrd="3" destOrd="0" presId="urn:microsoft.com/office/officeart/2018/2/layout/IconVerticalSolidList"/>
    <dgm:cxn modelId="{7205D5EA-988E-404E-8CE4-481287592E58}" type="presParOf" srcId="{E29C214C-4C79-4ED1-BE31-4264604F561D}" destId="{419F3486-4727-4706-AA6B-9CD3FE253585}" srcOrd="3" destOrd="0" presId="urn:microsoft.com/office/officeart/2018/2/layout/IconVerticalSolidList"/>
    <dgm:cxn modelId="{2E8A8348-8CB0-4691-84CA-B7973044FE64}" type="presParOf" srcId="{E29C214C-4C79-4ED1-BE31-4264604F561D}" destId="{95ACCAEB-9DE1-4BF2-B6FA-6EF3D0341F9B}" srcOrd="4" destOrd="0" presId="urn:microsoft.com/office/officeart/2018/2/layout/IconVerticalSolidList"/>
    <dgm:cxn modelId="{C17921D6-8A52-456F-8436-2219553E33A1}" type="presParOf" srcId="{95ACCAEB-9DE1-4BF2-B6FA-6EF3D0341F9B}" destId="{AEFE5F1B-7979-4C80-B45A-F600E26ECC4B}" srcOrd="0" destOrd="0" presId="urn:microsoft.com/office/officeart/2018/2/layout/IconVerticalSolidList"/>
    <dgm:cxn modelId="{0CB5D075-7CDD-478F-9468-83C639ECDC2D}" type="presParOf" srcId="{95ACCAEB-9DE1-4BF2-B6FA-6EF3D0341F9B}" destId="{882E9DC6-D3E4-4FD7-812B-8582342EBE1D}" srcOrd="1" destOrd="0" presId="urn:microsoft.com/office/officeart/2018/2/layout/IconVerticalSolidList"/>
    <dgm:cxn modelId="{EB160C80-4E89-47FE-A77D-D3AF84D99150}" type="presParOf" srcId="{95ACCAEB-9DE1-4BF2-B6FA-6EF3D0341F9B}" destId="{A860847B-D5FE-44A8-9988-EE4DC7CEE788}" srcOrd="2" destOrd="0" presId="urn:microsoft.com/office/officeart/2018/2/layout/IconVerticalSolidList"/>
    <dgm:cxn modelId="{9E6C38AC-5567-46F8-8959-83827A676770}" type="presParOf" srcId="{95ACCAEB-9DE1-4BF2-B6FA-6EF3D0341F9B}" destId="{A9B52AB7-A452-44F4-8C2D-1D908916D1B2}" srcOrd="3" destOrd="0" presId="urn:microsoft.com/office/officeart/2018/2/layout/IconVerticalSolidList"/>
    <dgm:cxn modelId="{E01EE2CC-33EE-44FA-8E1C-03C31DBE8F5E}" type="presParOf" srcId="{E29C214C-4C79-4ED1-BE31-4264604F561D}" destId="{139413BA-B871-4048-B199-5D30B394A859}" srcOrd="5" destOrd="0" presId="urn:microsoft.com/office/officeart/2018/2/layout/IconVerticalSolidList"/>
    <dgm:cxn modelId="{07873E57-DB2C-4673-AC15-793C22545AE7}" type="presParOf" srcId="{E29C214C-4C79-4ED1-BE31-4264604F561D}" destId="{3489860D-729B-4D15-8993-330E3C0B28E8}" srcOrd="6" destOrd="0" presId="urn:microsoft.com/office/officeart/2018/2/layout/IconVerticalSolidList"/>
    <dgm:cxn modelId="{333AF45F-2CB2-4FF8-976B-68C8A8399830}" type="presParOf" srcId="{3489860D-729B-4D15-8993-330E3C0B28E8}" destId="{1D09BF05-FE0F-41BB-9BF0-70B84DC998E8}" srcOrd="0" destOrd="0" presId="urn:microsoft.com/office/officeart/2018/2/layout/IconVerticalSolidList"/>
    <dgm:cxn modelId="{A4682E12-773D-40B0-9602-AD2635C64DCB}" type="presParOf" srcId="{3489860D-729B-4D15-8993-330E3C0B28E8}" destId="{4478D82A-C1E4-4E9B-8F75-071F07C456E0}" srcOrd="1" destOrd="0" presId="urn:microsoft.com/office/officeart/2018/2/layout/IconVerticalSolidList"/>
    <dgm:cxn modelId="{7CFDEB76-72A8-49D4-9E98-8B7C747692A0}" type="presParOf" srcId="{3489860D-729B-4D15-8993-330E3C0B28E8}" destId="{69903B5E-B09D-42ED-A797-466B43C16103}" srcOrd="2" destOrd="0" presId="urn:microsoft.com/office/officeart/2018/2/layout/IconVerticalSolidList"/>
    <dgm:cxn modelId="{5EF7950A-FF27-42F5-B85E-360638A20F17}" type="presParOf" srcId="{3489860D-729B-4D15-8993-330E3C0B28E8}" destId="{DF3B1E41-549D-4E69-B935-9AD2E7E1A2E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2165F-92FE-45FD-BAD8-3602AF90B7DA}">
      <dsp:nvSpPr>
        <dsp:cNvPr id="0" name=""/>
        <dsp:cNvSpPr/>
      </dsp:nvSpPr>
      <dsp:spPr>
        <a:xfrm>
          <a:off x="280365" y="542"/>
          <a:ext cx="4519465" cy="28698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8C72DD3-494D-4010-A252-C497A64AFD66}">
      <dsp:nvSpPr>
        <dsp:cNvPr id="0" name=""/>
        <dsp:cNvSpPr/>
      </dsp:nvSpPr>
      <dsp:spPr>
        <a:xfrm>
          <a:off x="782528" y="477597"/>
          <a:ext cx="4519465" cy="28698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u="sng" kern="1200">
              <a:hlinkClick xmlns:r="http://schemas.openxmlformats.org/officeDocument/2006/relationships" r:id="rId1"/>
            </a:rPr>
            <a:t>Working together to improve school attendance</a:t>
          </a:r>
          <a:r>
            <a:rPr lang="en-GB" sz="2500" kern="1200"/>
            <a:t> guidance is due to be placed onto a statutory footing as from 19 August 2024. </a:t>
          </a:r>
          <a:endParaRPr lang="en-US" sz="2500" kern="1200"/>
        </a:p>
      </dsp:txBody>
      <dsp:txXfrm>
        <a:off x="866583" y="561652"/>
        <a:ext cx="4351355" cy="2701750"/>
      </dsp:txXfrm>
    </dsp:sp>
    <dsp:sp modelId="{AF69C4F3-16FA-45E7-9320-45540E5C1EA6}">
      <dsp:nvSpPr>
        <dsp:cNvPr id="0" name=""/>
        <dsp:cNvSpPr/>
      </dsp:nvSpPr>
      <dsp:spPr>
        <a:xfrm>
          <a:off x="5804156" y="542"/>
          <a:ext cx="4519465" cy="28698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F69AAF1-1CA4-4B20-97D5-793395B0ED11}">
      <dsp:nvSpPr>
        <dsp:cNvPr id="0" name=""/>
        <dsp:cNvSpPr/>
      </dsp:nvSpPr>
      <dsp:spPr>
        <a:xfrm>
          <a:off x="6306319" y="477597"/>
          <a:ext cx="4519465" cy="28698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Previous version (published May 2022), has been updated and a new National Framework for Penalty Notices will also come into force from the start of the new academic year.</a:t>
          </a:r>
          <a:endParaRPr lang="en-US" sz="2500" kern="1200"/>
        </a:p>
      </dsp:txBody>
      <dsp:txXfrm>
        <a:off x="6390374" y="561652"/>
        <a:ext cx="4351355" cy="2701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18110-CBF7-4BA9-ABC3-3252733F9D00}">
      <dsp:nvSpPr>
        <dsp:cNvPr id="0" name=""/>
        <dsp:cNvSpPr/>
      </dsp:nvSpPr>
      <dsp:spPr>
        <a:xfrm>
          <a:off x="280365" y="542"/>
          <a:ext cx="4519465" cy="28698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9EBCB8A-469A-4833-908E-DD8F6CF08AAD}">
      <dsp:nvSpPr>
        <dsp:cNvPr id="0" name=""/>
        <dsp:cNvSpPr/>
      </dsp:nvSpPr>
      <dsp:spPr>
        <a:xfrm>
          <a:off x="782528" y="477597"/>
          <a:ext cx="4519465" cy="28698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The national threshold for penalty notices under the new national framework will be 10 sessions of unauthorised absence (any combination of G, O and/or U code) within a rolling 10 school week period. </a:t>
          </a:r>
        </a:p>
        <a:p>
          <a:pPr lvl="0" algn="ctr" defTabSz="755650">
            <a:lnSpc>
              <a:spcPct val="90000"/>
            </a:lnSpc>
            <a:spcBef>
              <a:spcPct val="0"/>
            </a:spcBef>
            <a:spcAft>
              <a:spcPct val="35000"/>
            </a:spcAft>
          </a:pPr>
          <a:r>
            <a:rPr lang="en-GB" sz="1700" kern="1200" dirty="0"/>
            <a:t>The 10 school week period may span across different terms/academic years and a school week is considered to be any week in which the school has a session on which their pupils are expected to attend school. </a:t>
          </a:r>
          <a:endParaRPr lang="en-US" sz="1700" kern="1200" dirty="0"/>
        </a:p>
      </dsp:txBody>
      <dsp:txXfrm>
        <a:off x="866583" y="561652"/>
        <a:ext cx="4351355" cy="2701750"/>
      </dsp:txXfrm>
    </dsp:sp>
    <dsp:sp modelId="{203BDEC0-93DF-4D69-A3DF-F7F5D340395E}">
      <dsp:nvSpPr>
        <dsp:cNvPr id="0" name=""/>
        <dsp:cNvSpPr/>
      </dsp:nvSpPr>
      <dsp:spPr>
        <a:xfrm>
          <a:off x="5804156" y="542"/>
          <a:ext cx="4519465" cy="28698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3C0724B-D9C5-4BFB-A50E-48B8F110045B}">
      <dsp:nvSpPr>
        <dsp:cNvPr id="0" name=""/>
        <dsp:cNvSpPr/>
      </dsp:nvSpPr>
      <dsp:spPr>
        <a:xfrm>
          <a:off x="6306319" y="477597"/>
          <a:ext cx="4519465" cy="28698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a:t>N.B. The current 3 day/6 session provision, which is within our local code of conduct (for the first two calendar weeks of September), will not apply as from September 2024.</a:t>
          </a:r>
          <a:endParaRPr lang="en-US" sz="1700" kern="1200"/>
        </a:p>
      </dsp:txBody>
      <dsp:txXfrm>
        <a:off x="6390374" y="561652"/>
        <a:ext cx="4351355" cy="2701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88058-1BE4-4182-8ED2-5C1076E0C341}">
      <dsp:nvSpPr>
        <dsp:cNvPr id="0" name=""/>
        <dsp:cNvSpPr/>
      </dsp:nvSpPr>
      <dsp:spPr>
        <a:xfrm>
          <a:off x="0" y="839533"/>
          <a:ext cx="11106876" cy="15499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EB49D-E286-4CB4-A8B6-08D09583085B}">
      <dsp:nvSpPr>
        <dsp:cNvPr id="0" name=""/>
        <dsp:cNvSpPr/>
      </dsp:nvSpPr>
      <dsp:spPr>
        <a:xfrm>
          <a:off x="468847" y="1188262"/>
          <a:ext cx="852449" cy="8524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922823-E611-49AC-B128-EDA4987AC0D8}">
      <dsp:nvSpPr>
        <dsp:cNvPr id="0" name=""/>
        <dsp:cNvSpPr/>
      </dsp:nvSpPr>
      <dsp:spPr>
        <a:xfrm>
          <a:off x="1790143" y="839533"/>
          <a:ext cx="9316732" cy="154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32" tIns="164032" rIns="164032" bIns="164032" numCol="1" spcCol="1270" anchor="ctr" anchorCtr="0">
          <a:noAutofit/>
        </a:bodyPr>
        <a:lstStyle/>
        <a:p>
          <a:pPr lvl="0" algn="l" defTabSz="800100">
            <a:lnSpc>
              <a:spcPct val="90000"/>
            </a:lnSpc>
            <a:spcBef>
              <a:spcPct val="0"/>
            </a:spcBef>
            <a:spcAft>
              <a:spcPct val="35000"/>
            </a:spcAft>
          </a:pPr>
          <a:r>
            <a:rPr lang="en-GB" sz="1800" kern="1200" dirty="0"/>
            <a:t>The Inclusion Strategy was introduced in September 2024 against the backdrop of increased pressures faced by schools and the LA. For example, rising suspensions, P/Ex, demand for EHCPs, and levels of persistent absence. Inclusive schools were struggling to respond to these pressures, while examples of poor inclusion-related practice were becoming more common. </a:t>
          </a:r>
          <a:endParaRPr lang="en-US" sz="1800" kern="1200" dirty="0"/>
        </a:p>
      </dsp:txBody>
      <dsp:txXfrm>
        <a:off x="1790143" y="839533"/>
        <a:ext cx="9316732" cy="1549907"/>
      </dsp:txXfrm>
    </dsp:sp>
    <dsp:sp modelId="{8AA99F1A-676C-4AF0-9B08-A72362F7E174}">
      <dsp:nvSpPr>
        <dsp:cNvPr id="0" name=""/>
        <dsp:cNvSpPr/>
      </dsp:nvSpPr>
      <dsp:spPr>
        <a:xfrm>
          <a:off x="0" y="2776917"/>
          <a:ext cx="11106876" cy="15499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6082BC-465D-4656-B298-DF902A6E4F01}">
      <dsp:nvSpPr>
        <dsp:cNvPr id="0" name=""/>
        <dsp:cNvSpPr/>
      </dsp:nvSpPr>
      <dsp:spPr>
        <a:xfrm>
          <a:off x="468847" y="3125647"/>
          <a:ext cx="852449" cy="8524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12C048-C4B9-477A-BB7F-FF0BD3AD791A}">
      <dsp:nvSpPr>
        <dsp:cNvPr id="0" name=""/>
        <dsp:cNvSpPr/>
      </dsp:nvSpPr>
      <dsp:spPr>
        <a:xfrm>
          <a:off x="1790143" y="2776917"/>
          <a:ext cx="9316732" cy="154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32" tIns="164032" rIns="164032" bIns="164032" numCol="1" spcCol="1270" anchor="ctr" anchorCtr="0">
          <a:noAutofit/>
        </a:bodyPr>
        <a:lstStyle/>
        <a:p>
          <a:pPr lvl="0" algn="l" defTabSz="800100">
            <a:lnSpc>
              <a:spcPct val="90000"/>
            </a:lnSpc>
            <a:spcBef>
              <a:spcPct val="0"/>
            </a:spcBef>
            <a:spcAft>
              <a:spcPct val="35000"/>
            </a:spcAft>
          </a:pPr>
          <a:r>
            <a:rPr lang="en-GB" sz="1800" kern="1200"/>
            <a:t>We developed a vision for inclusion that responded directly to the current context and that was grounded in ECC’s ongoing strategic work. It links closely to the DfE </a:t>
          </a:r>
          <a:r>
            <a:rPr lang="en-GB" sz="1800" i="1" kern="1200"/>
            <a:t>Trust Descriptions for high-quality inclusive education</a:t>
          </a:r>
          <a:r>
            <a:rPr lang="en-GB" sz="1800" kern="1200"/>
            <a:t> and the descriptors underpinning judgements in the EIF. </a:t>
          </a:r>
          <a:endParaRPr lang="en-US" sz="1800" kern="1200"/>
        </a:p>
      </dsp:txBody>
      <dsp:txXfrm>
        <a:off x="1790143" y="2776917"/>
        <a:ext cx="9316732" cy="15499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FA3CC-DBF1-4F6D-9451-6D6EBF12D1B2}">
      <dsp:nvSpPr>
        <dsp:cNvPr id="0" name=""/>
        <dsp:cNvSpPr/>
      </dsp:nvSpPr>
      <dsp:spPr>
        <a:xfrm>
          <a:off x="0" y="0"/>
          <a:ext cx="55562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EC44E0-580B-49A8-A1E7-1C811558F73E}">
      <dsp:nvSpPr>
        <dsp:cNvPr id="0" name=""/>
        <dsp:cNvSpPr/>
      </dsp:nvSpPr>
      <dsp:spPr>
        <a:xfrm>
          <a:off x="0" y="0"/>
          <a:ext cx="5556250" cy="974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GB" sz="4500" kern="1200"/>
            <a:t>Primary – 28</a:t>
          </a:r>
          <a:endParaRPr lang="en-US" sz="4500" kern="1200"/>
        </a:p>
      </dsp:txBody>
      <dsp:txXfrm>
        <a:off x="0" y="0"/>
        <a:ext cx="5556250" cy="974699"/>
      </dsp:txXfrm>
    </dsp:sp>
    <dsp:sp modelId="{F42AF8A9-6336-40AE-9024-51338CACED07}">
      <dsp:nvSpPr>
        <dsp:cNvPr id="0" name=""/>
        <dsp:cNvSpPr/>
      </dsp:nvSpPr>
      <dsp:spPr>
        <a:xfrm>
          <a:off x="0" y="974699"/>
          <a:ext cx="55562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627BA-423F-4044-94F6-A7E1ACE97753}">
      <dsp:nvSpPr>
        <dsp:cNvPr id="0" name=""/>
        <dsp:cNvSpPr/>
      </dsp:nvSpPr>
      <dsp:spPr>
        <a:xfrm>
          <a:off x="0" y="974699"/>
          <a:ext cx="5556250" cy="974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GB" sz="4500" kern="1200"/>
            <a:t>Secondary – 14</a:t>
          </a:r>
          <a:endParaRPr lang="en-US" sz="4500" kern="1200"/>
        </a:p>
      </dsp:txBody>
      <dsp:txXfrm>
        <a:off x="0" y="974699"/>
        <a:ext cx="5556250" cy="974699"/>
      </dsp:txXfrm>
    </dsp:sp>
    <dsp:sp modelId="{54A6D585-AD31-43FB-ABB8-EC987FEB7B38}">
      <dsp:nvSpPr>
        <dsp:cNvPr id="0" name=""/>
        <dsp:cNvSpPr/>
      </dsp:nvSpPr>
      <dsp:spPr>
        <a:xfrm>
          <a:off x="0" y="1949399"/>
          <a:ext cx="55562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59135-9BD2-41F7-BD9A-78CB244E521A}">
      <dsp:nvSpPr>
        <dsp:cNvPr id="0" name=""/>
        <dsp:cNvSpPr/>
      </dsp:nvSpPr>
      <dsp:spPr>
        <a:xfrm>
          <a:off x="0" y="1949399"/>
          <a:ext cx="5556250" cy="974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GB" sz="4500" kern="1200"/>
            <a:t>All-through – 1</a:t>
          </a:r>
          <a:endParaRPr lang="en-US" sz="4500" kern="1200"/>
        </a:p>
      </dsp:txBody>
      <dsp:txXfrm>
        <a:off x="0" y="1949399"/>
        <a:ext cx="5556250" cy="974699"/>
      </dsp:txXfrm>
    </dsp:sp>
    <dsp:sp modelId="{76F7F612-7251-4760-9787-DA6B1D7F2458}">
      <dsp:nvSpPr>
        <dsp:cNvPr id="0" name=""/>
        <dsp:cNvSpPr/>
      </dsp:nvSpPr>
      <dsp:spPr>
        <a:xfrm>
          <a:off x="0" y="2924099"/>
          <a:ext cx="55562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54BBD-EE34-4D91-9E7D-8DF5BCD3B8C3}">
      <dsp:nvSpPr>
        <dsp:cNvPr id="0" name=""/>
        <dsp:cNvSpPr/>
      </dsp:nvSpPr>
      <dsp:spPr>
        <a:xfrm>
          <a:off x="0" y="2924099"/>
          <a:ext cx="5556250" cy="974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GB" sz="4500" kern="1200"/>
            <a:t>MAT pilots - 3</a:t>
          </a:r>
          <a:endParaRPr lang="en-US" sz="4500" kern="1200"/>
        </a:p>
      </dsp:txBody>
      <dsp:txXfrm>
        <a:off x="0" y="2924099"/>
        <a:ext cx="5556250" cy="974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8CD5A-55A3-4EAF-8699-4234EBE59D58}">
      <dsp:nvSpPr>
        <dsp:cNvPr id="0" name=""/>
        <dsp:cNvSpPr/>
      </dsp:nvSpPr>
      <dsp:spPr>
        <a:xfrm>
          <a:off x="1355" y="452594"/>
          <a:ext cx="4758616" cy="30217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A361D2-9869-4EEA-91E5-15D436F05B5E}">
      <dsp:nvSpPr>
        <dsp:cNvPr id="0" name=""/>
        <dsp:cNvSpPr/>
      </dsp:nvSpPr>
      <dsp:spPr>
        <a:xfrm>
          <a:off x="530090" y="954892"/>
          <a:ext cx="4758616" cy="30217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Bookings will open later this term- information will be sent to all schools</a:t>
          </a:r>
          <a:endParaRPr lang="en-US" sz="2100" kern="1200"/>
        </a:p>
      </dsp:txBody>
      <dsp:txXfrm>
        <a:off x="618593" y="1043395"/>
        <a:ext cx="4581610" cy="2844715"/>
      </dsp:txXfrm>
    </dsp:sp>
    <dsp:sp modelId="{09208410-EC33-4F9F-902A-4D028995FB6B}">
      <dsp:nvSpPr>
        <dsp:cNvPr id="0" name=""/>
        <dsp:cNvSpPr/>
      </dsp:nvSpPr>
      <dsp:spPr>
        <a:xfrm>
          <a:off x="5817442" y="452594"/>
          <a:ext cx="4758616" cy="30217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CEC6C9A-B898-481E-8EB5-9AA46A98F1F5}">
      <dsp:nvSpPr>
        <dsp:cNvPr id="0" name=""/>
        <dsp:cNvSpPr/>
      </dsp:nvSpPr>
      <dsp:spPr>
        <a:xfrm>
          <a:off x="6346177" y="954892"/>
          <a:ext cx="4758616" cy="30217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We will be looking for interest from another sample of MATs and we would also like to get a group of small schools interested so we can undertake individual reviews but also take a broader look at the inclusion landscape in that context (NB there has been an initial discussion about this with Jinnie Nichols)</a:t>
          </a:r>
          <a:endParaRPr lang="en-US" sz="2100" kern="1200"/>
        </a:p>
      </dsp:txBody>
      <dsp:txXfrm>
        <a:off x="6434680" y="1043395"/>
        <a:ext cx="4581610" cy="28447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7FA20-2350-41F1-93BC-BBC1F62A01A3}">
      <dsp:nvSpPr>
        <dsp:cNvPr id="0" name=""/>
        <dsp:cNvSpPr/>
      </dsp:nvSpPr>
      <dsp:spPr>
        <a:xfrm>
          <a:off x="3255" y="900087"/>
          <a:ext cx="2582419" cy="154945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a:t>One front door: training and school improvement traded services on a single platform</a:t>
          </a:r>
          <a:endParaRPr lang="en-US" sz="1600" kern="1200" dirty="0"/>
        </a:p>
      </dsp:txBody>
      <dsp:txXfrm>
        <a:off x="3255" y="900087"/>
        <a:ext cx="2582419" cy="1549451"/>
      </dsp:txXfrm>
    </dsp:sp>
    <dsp:sp modelId="{1FE6FA3D-2693-451F-9779-7EC7122B84DF}">
      <dsp:nvSpPr>
        <dsp:cNvPr id="0" name=""/>
        <dsp:cNvSpPr/>
      </dsp:nvSpPr>
      <dsp:spPr>
        <a:xfrm>
          <a:off x="2843916" y="900087"/>
          <a:ext cx="2582419" cy="154945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a:t>A unified experience: schools will be able to browse, book, and pay for services online</a:t>
          </a:r>
          <a:endParaRPr lang="en-US" sz="1600" kern="1200" dirty="0"/>
        </a:p>
      </dsp:txBody>
      <dsp:txXfrm>
        <a:off x="2843916" y="900087"/>
        <a:ext cx="2582419" cy="1549451"/>
      </dsp:txXfrm>
    </dsp:sp>
    <dsp:sp modelId="{90B6323E-20A2-41FB-B43E-F017F5D12DD4}">
      <dsp:nvSpPr>
        <dsp:cNvPr id="0" name=""/>
        <dsp:cNvSpPr/>
      </dsp:nvSpPr>
      <dsp:spPr>
        <a:xfrm>
          <a:off x="5684577" y="900087"/>
          <a:ext cx="2582419" cy="154945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a:t>Account migration: schools using our current system in the last two years will have an account automatically set up on the new system, unless they opt out</a:t>
          </a:r>
          <a:endParaRPr lang="en-US" sz="1600" kern="1200" dirty="0"/>
        </a:p>
      </dsp:txBody>
      <dsp:txXfrm>
        <a:off x="5684577" y="900087"/>
        <a:ext cx="2582419" cy="1549451"/>
      </dsp:txXfrm>
    </dsp:sp>
    <dsp:sp modelId="{07911D6E-963D-4882-B98E-9D7948E8FAAF}">
      <dsp:nvSpPr>
        <dsp:cNvPr id="0" name=""/>
        <dsp:cNvSpPr/>
      </dsp:nvSpPr>
      <dsp:spPr>
        <a:xfrm>
          <a:off x="8525238" y="900087"/>
          <a:ext cx="2582419" cy="154945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a:t>Minimised disruption: we aim to minimise any disruption to schools, courses on our current booking system will remain open for bookings until 5 July 2024</a:t>
          </a:r>
          <a:endParaRPr lang="en-US" sz="1600" kern="1200" dirty="0"/>
        </a:p>
      </dsp:txBody>
      <dsp:txXfrm>
        <a:off x="8525238" y="900087"/>
        <a:ext cx="2582419" cy="15494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B1B4C-27CB-4634-B97B-9DEFFFBC16F9}">
      <dsp:nvSpPr>
        <dsp:cNvPr id="0" name=""/>
        <dsp:cNvSpPr/>
      </dsp:nvSpPr>
      <dsp:spPr>
        <a:xfrm>
          <a:off x="0" y="1722"/>
          <a:ext cx="7405200" cy="8729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B4EE6F-A92E-4854-A2C4-4286240F7C2E}">
      <dsp:nvSpPr>
        <dsp:cNvPr id="0" name=""/>
        <dsp:cNvSpPr/>
      </dsp:nvSpPr>
      <dsp:spPr>
        <a:xfrm>
          <a:off x="264052" y="198125"/>
          <a:ext cx="480095" cy="480095"/>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259692-3A9B-4A3F-B510-7CDC08D8DCF2}">
      <dsp:nvSpPr>
        <dsp:cNvPr id="0" name=""/>
        <dsp:cNvSpPr/>
      </dsp:nvSpPr>
      <dsp:spPr>
        <a:xfrm>
          <a:off x="1008200" y="1722"/>
          <a:ext cx="6396999" cy="872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82" tIns="92382" rIns="92382" bIns="92382" numCol="1" spcCol="1270" anchor="ctr" anchorCtr="0">
          <a:noAutofit/>
        </a:bodyPr>
        <a:lstStyle/>
        <a:p>
          <a:pPr lvl="0" algn="l" defTabSz="755650">
            <a:lnSpc>
              <a:spcPct val="100000"/>
            </a:lnSpc>
            <a:spcBef>
              <a:spcPct val="0"/>
            </a:spcBef>
            <a:spcAft>
              <a:spcPct val="35000"/>
            </a:spcAft>
          </a:pPr>
          <a:r>
            <a:rPr lang="en-GB" sz="1700" b="0" kern="1200"/>
            <a:t>Regular communications throughout the summer term about the new system</a:t>
          </a:r>
          <a:endParaRPr lang="en-US" sz="1700" kern="1200"/>
        </a:p>
      </dsp:txBody>
      <dsp:txXfrm>
        <a:off x="1008200" y="1722"/>
        <a:ext cx="6396999" cy="872901"/>
      </dsp:txXfrm>
    </dsp:sp>
    <dsp:sp modelId="{7291C515-C00C-4FF6-B378-CA85D64430A4}">
      <dsp:nvSpPr>
        <dsp:cNvPr id="0" name=""/>
        <dsp:cNvSpPr/>
      </dsp:nvSpPr>
      <dsp:spPr>
        <a:xfrm>
          <a:off x="0" y="1092848"/>
          <a:ext cx="7405200" cy="8729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F29036-E1DD-48EF-97D2-5E2998ED80B4}">
      <dsp:nvSpPr>
        <dsp:cNvPr id="0" name=""/>
        <dsp:cNvSpPr/>
      </dsp:nvSpPr>
      <dsp:spPr>
        <a:xfrm>
          <a:off x="264052" y="1289251"/>
          <a:ext cx="480095" cy="480095"/>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CCFA44-F3E7-42DA-B3DC-64878EC8F6C4}">
      <dsp:nvSpPr>
        <dsp:cNvPr id="0" name=""/>
        <dsp:cNvSpPr/>
      </dsp:nvSpPr>
      <dsp:spPr>
        <a:xfrm>
          <a:off x="1008200" y="1092848"/>
          <a:ext cx="6396999" cy="872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82" tIns="92382" rIns="92382" bIns="92382" numCol="1" spcCol="1270" anchor="ctr" anchorCtr="0">
          <a:noAutofit/>
        </a:bodyPr>
        <a:lstStyle/>
        <a:p>
          <a:pPr lvl="0" algn="l" defTabSz="755650">
            <a:lnSpc>
              <a:spcPct val="100000"/>
            </a:lnSpc>
            <a:spcBef>
              <a:spcPct val="0"/>
            </a:spcBef>
            <a:spcAft>
              <a:spcPct val="35000"/>
            </a:spcAft>
          </a:pPr>
          <a:r>
            <a:rPr lang="en-GB" sz="1700" b="0" kern="1200"/>
            <a:t>Instructions for schools registered on our current system, with details of what they need to do before the system closes in July 2024</a:t>
          </a:r>
          <a:endParaRPr lang="en-US" sz="1700" kern="1200"/>
        </a:p>
      </dsp:txBody>
      <dsp:txXfrm>
        <a:off x="1008200" y="1092848"/>
        <a:ext cx="6396999" cy="872901"/>
      </dsp:txXfrm>
    </dsp:sp>
    <dsp:sp modelId="{AEFE5F1B-7979-4C80-B45A-F600E26ECC4B}">
      <dsp:nvSpPr>
        <dsp:cNvPr id="0" name=""/>
        <dsp:cNvSpPr/>
      </dsp:nvSpPr>
      <dsp:spPr>
        <a:xfrm>
          <a:off x="0" y="2183975"/>
          <a:ext cx="7405200" cy="8729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E9DC6-D3E4-4FD7-812B-8582342EBE1D}">
      <dsp:nvSpPr>
        <dsp:cNvPr id="0" name=""/>
        <dsp:cNvSpPr/>
      </dsp:nvSpPr>
      <dsp:spPr>
        <a:xfrm>
          <a:off x="264052" y="2380377"/>
          <a:ext cx="480095" cy="480095"/>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B52AB7-A452-44F4-8C2D-1D908916D1B2}">
      <dsp:nvSpPr>
        <dsp:cNvPr id="0" name=""/>
        <dsp:cNvSpPr/>
      </dsp:nvSpPr>
      <dsp:spPr>
        <a:xfrm>
          <a:off x="1008200" y="2183975"/>
          <a:ext cx="6396999" cy="872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82" tIns="92382" rIns="92382" bIns="92382" numCol="1" spcCol="1270" anchor="ctr" anchorCtr="0">
          <a:noAutofit/>
        </a:bodyPr>
        <a:lstStyle/>
        <a:p>
          <a:pPr lvl="0" algn="l" defTabSz="755650">
            <a:lnSpc>
              <a:spcPct val="100000"/>
            </a:lnSpc>
            <a:spcBef>
              <a:spcPct val="0"/>
            </a:spcBef>
            <a:spcAft>
              <a:spcPct val="35000"/>
            </a:spcAft>
          </a:pPr>
          <a:r>
            <a:rPr lang="en-GB" sz="1700" b="0" kern="1200"/>
            <a:t>User guides and videos to help schools use the new system</a:t>
          </a:r>
          <a:endParaRPr lang="en-US" sz="1700" kern="1200"/>
        </a:p>
      </dsp:txBody>
      <dsp:txXfrm>
        <a:off x="1008200" y="2183975"/>
        <a:ext cx="6396999" cy="872901"/>
      </dsp:txXfrm>
    </dsp:sp>
    <dsp:sp modelId="{1D09BF05-FE0F-41BB-9BF0-70B84DC998E8}">
      <dsp:nvSpPr>
        <dsp:cNvPr id="0" name=""/>
        <dsp:cNvSpPr/>
      </dsp:nvSpPr>
      <dsp:spPr>
        <a:xfrm>
          <a:off x="0" y="3275101"/>
          <a:ext cx="7405200" cy="8729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78D82A-C1E4-4E9B-8F75-071F07C456E0}">
      <dsp:nvSpPr>
        <dsp:cNvPr id="0" name=""/>
        <dsp:cNvSpPr/>
      </dsp:nvSpPr>
      <dsp:spPr>
        <a:xfrm>
          <a:off x="264052" y="3471504"/>
          <a:ext cx="480095" cy="480095"/>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3B1E41-549D-4E69-B935-9AD2E7E1A2EC}">
      <dsp:nvSpPr>
        <dsp:cNvPr id="0" name=""/>
        <dsp:cNvSpPr/>
      </dsp:nvSpPr>
      <dsp:spPr>
        <a:xfrm>
          <a:off x="1008200" y="3275101"/>
          <a:ext cx="6396999" cy="872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82" tIns="92382" rIns="92382" bIns="92382" numCol="1" spcCol="1270" anchor="ctr" anchorCtr="0">
          <a:noAutofit/>
        </a:bodyPr>
        <a:lstStyle/>
        <a:p>
          <a:pPr lvl="0" algn="l" defTabSz="755650">
            <a:lnSpc>
              <a:spcPct val="100000"/>
            </a:lnSpc>
            <a:spcBef>
              <a:spcPct val="0"/>
            </a:spcBef>
            <a:spcAft>
              <a:spcPct val="35000"/>
            </a:spcAft>
          </a:pPr>
          <a:r>
            <a:rPr lang="en-GB" sz="1700" b="0" kern="1200"/>
            <a:t>Our Workforce Development inbox and telephone helpline, open weekdays 9am-4pm</a:t>
          </a:r>
          <a:endParaRPr lang="en-US" sz="1700" kern="1200"/>
        </a:p>
      </dsp:txBody>
      <dsp:txXfrm>
        <a:off x="1008200" y="3275101"/>
        <a:ext cx="6396999" cy="8729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06/06/2024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06/06/2024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5447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38EEB7-E115-C0BD-6A87-A6C282921BF7}"/>
              </a:ext>
            </a:extLst>
          </p:cNvPr>
          <p:cNvSpPr>
            <a:spLocks noGrp="1"/>
          </p:cNvSpPr>
          <p:nvPr>
            <p:ph type="dt" sz="half" idx="10"/>
          </p:nvPr>
        </p:nvSpPr>
        <p:spPr/>
        <p:txBody>
          <a:bodyPr/>
          <a:lstStyle/>
          <a:p>
            <a:fld id="{915B57E9-D590-4E73-B972-7B8AEF797571}" type="datetimeFigureOut">
              <a:rPr lang="en-GB" smtClean="0"/>
              <a:t>06/06/2024</a:t>
            </a:fld>
            <a:endParaRPr lang="en-GB"/>
          </a:p>
        </p:txBody>
      </p:sp>
      <p:sp>
        <p:nvSpPr>
          <p:cNvPr id="3" name="Footer Placeholder 2">
            <a:extLst>
              <a:ext uri="{FF2B5EF4-FFF2-40B4-BE49-F238E27FC236}">
                <a16:creationId xmlns:a16="http://schemas.microsoft.com/office/drawing/2014/main" id="{522C7A9E-A2B5-270B-848A-58D5E8083A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72E777-A644-4292-D3DE-58DB612DD1B5}"/>
              </a:ext>
            </a:extLst>
          </p:cNvPr>
          <p:cNvSpPr>
            <a:spLocks noGrp="1"/>
          </p:cNvSpPr>
          <p:nvPr>
            <p:ph type="sldNum" sz="quarter" idx="12"/>
          </p:nvPr>
        </p:nvSpPr>
        <p:spPr/>
        <p:txBody>
          <a:bodyPr/>
          <a:lstStyle/>
          <a:p>
            <a:fld id="{92633447-06D5-438C-96E5-DDC904AF2C05}" type="slidenum">
              <a:rPr lang="en-GB" smtClean="0"/>
              <a:t>‹#›</a:t>
            </a:fld>
            <a:endParaRPr lang="en-GB"/>
          </a:p>
        </p:txBody>
      </p:sp>
    </p:spTree>
    <p:extLst>
      <p:ext uri="{BB962C8B-B14F-4D97-AF65-F5344CB8AC3E}">
        <p14:creationId xmlns:p14="http://schemas.microsoft.com/office/powerpoint/2010/main" val="288038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06/06/2024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06/06/2024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3511E-A907-E613-8E3D-B7E8E18934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D5FF3D-53BC-00F1-224B-46F6D26B0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40DB04-FA8E-B721-1AA8-E71299AE4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B57E9-D590-4E73-B972-7B8AEF797571}" type="datetimeFigureOut">
              <a:rPr lang="en-GB" smtClean="0"/>
              <a:t>06/06/2024</a:t>
            </a:fld>
            <a:endParaRPr lang="en-GB"/>
          </a:p>
        </p:txBody>
      </p:sp>
      <p:sp>
        <p:nvSpPr>
          <p:cNvPr id="5" name="Footer Placeholder 4">
            <a:extLst>
              <a:ext uri="{FF2B5EF4-FFF2-40B4-BE49-F238E27FC236}">
                <a16:creationId xmlns:a16="http://schemas.microsoft.com/office/drawing/2014/main" id="{423599AD-27F8-260D-FC0E-A046783264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C96A1E-83A1-ACE4-6CA0-8ED121C430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33447-06D5-438C-96E5-DDC904AF2C05}" type="slidenum">
              <a:rPr lang="en-GB" smtClean="0"/>
              <a:t>‹#›</a:t>
            </a:fld>
            <a:endParaRPr lang="en-GB"/>
          </a:p>
        </p:txBody>
      </p:sp>
    </p:spTree>
    <p:extLst>
      <p:ext uri="{BB962C8B-B14F-4D97-AF65-F5344CB8AC3E}">
        <p14:creationId xmlns:p14="http://schemas.microsoft.com/office/powerpoint/2010/main" val="1260437916"/>
      </p:ext>
    </p:extLst>
  </p:cSld>
  <p:clrMap bg1="lt1" tx1="dk1" bg2="lt2" tx2="dk2" accent1="accent1" accent2="accent2" accent3="accent3" accent4="accent4" accent5="accent5" accent6="accent6" hlink="hlink" folHlink="folHlink"/>
  <p:sldLayoutIdLst>
    <p:sldLayoutId id="21474839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slide" Target="slide2.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slide" Target="slide32.xml"/><Relationship Id="rId4" Type="http://schemas.openxmlformats.org/officeDocument/2006/relationships/slide" Target="slide5.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5.xml"/><Relationship Id="rId7" Type="http://schemas.openxmlformats.org/officeDocument/2006/relationships/slide" Target="slide2.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jpeg"/><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hyperlink" Target="https://pixabay.com/en/let-s-do-it-reminder-post-note-1432952/" TargetMode="Externa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jpe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6.xml"/><Relationship Id="rId7" Type="http://schemas.openxmlformats.org/officeDocument/2006/relationships/slide" Target="slide2.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7.xml"/><Relationship Id="rId7" Type="http://schemas.openxmlformats.org/officeDocument/2006/relationships/slide" Target="slide2.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mailto:workforcedevelopment@essex.gov.uk" TargetMode="Externa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14.xml"/><Relationship Id="rId6" Type="http://schemas.openxmlformats.org/officeDocument/2006/relationships/hyperlink" Target="https://pixabay.com/en/let-s-do-it-reminder-post-note-1432952/" TargetMode="External"/><Relationship Id="rId5" Type="http://schemas.openxmlformats.org/officeDocument/2006/relationships/image" Target="../media/image10.png"/><Relationship Id="rId4" Type="http://schemas.openxmlformats.org/officeDocument/2006/relationships/hyperlink" Target="https://forms.office.com/e/HsAN5jqEV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onsult.education.gov.uk/rshe-team/review-of-the-rshe-statutory-guidance/" TargetMode="External"/><Relationship Id="rId1" Type="http://schemas.openxmlformats.org/officeDocument/2006/relationships/slideLayout" Target="../slideLayouts/slideLayout17.xml"/><Relationship Id="rId6" Type="http://schemas.openxmlformats.org/officeDocument/2006/relationships/image" Target="../media/image9.jpeg"/><Relationship Id="rId5" Type="http://schemas.openxmlformats.org/officeDocument/2006/relationships/slide" Target="slide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40000" y="1943999"/>
            <a:ext cx="10547100" cy="3570975"/>
          </a:xfrm>
        </p:spPr>
        <p:txBody>
          <a:bodyPr/>
          <a:lstStyle/>
          <a:p>
            <a:r>
              <a:rPr lang="en-GB" dirty="0"/>
              <a:t>EPHA Quadrant Termly meetings – Headteacher Briefing pack</a:t>
            </a:r>
            <a:br>
              <a:rPr lang="en-GB" dirty="0"/>
            </a:br>
            <a:endParaRPr lang="en-GB" dirty="0"/>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r>
              <a:rPr lang="en-GB" dirty="0"/>
              <a:t>Date</a:t>
            </a:r>
          </a:p>
        </p:txBody>
      </p:sp>
    </p:spTree>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2AE6-731E-F0A2-4382-EC18C7513D4D}"/>
              </a:ext>
            </a:extLst>
          </p:cNvPr>
          <p:cNvSpPr>
            <a:spLocks noGrp="1"/>
          </p:cNvSpPr>
          <p:nvPr>
            <p:ph type="ctrTitle"/>
          </p:nvPr>
        </p:nvSpPr>
        <p:spPr>
          <a:xfrm>
            <a:off x="539999" y="1944000"/>
            <a:ext cx="8784975" cy="1620000"/>
          </a:xfrm>
        </p:spPr>
        <p:txBody>
          <a:bodyPr/>
          <a:lstStyle/>
          <a:p>
            <a:r>
              <a:rPr lang="en-GB" dirty="0"/>
              <a:t>Briefing: National Framework for Penalty Notices </a:t>
            </a:r>
          </a:p>
        </p:txBody>
      </p:sp>
      <p:sp>
        <p:nvSpPr>
          <p:cNvPr id="3" name="Subtitle 2">
            <a:extLst>
              <a:ext uri="{FF2B5EF4-FFF2-40B4-BE49-F238E27FC236}">
                <a16:creationId xmlns:a16="http://schemas.microsoft.com/office/drawing/2014/main" id="{D88BBB20-A52E-023F-0D9B-CFB0545CAFFD}"/>
              </a:ext>
            </a:extLst>
          </p:cNvPr>
          <p:cNvSpPr>
            <a:spLocks noGrp="1"/>
          </p:cNvSpPr>
          <p:nvPr>
            <p:ph type="subTitle" idx="1"/>
          </p:nvPr>
        </p:nvSpPr>
        <p:spPr>
          <a:xfrm>
            <a:off x="425449" y="5361231"/>
            <a:ext cx="8556625" cy="1080000"/>
          </a:xfrm>
        </p:spPr>
        <p:txBody>
          <a:bodyPr/>
          <a:lstStyle/>
          <a:p>
            <a:r>
              <a:rPr lang="en-GB" dirty="0"/>
              <a:t>By Anita Patel-Lingham – Statutory Education Compliance Manager</a:t>
            </a:r>
          </a:p>
        </p:txBody>
      </p:sp>
      <p:pic>
        <p:nvPicPr>
          <p:cNvPr id="4" name="Picture 2" descr="Inside Galaxy: Samsung Galaxy S5: How to Use Assistant Menu Feature in  Android 5.0.1 Lollipop">
            <a:hlinkClick r:id="rId2" action="ppaction://hlinksldjump"/>
            <a:extLst>
              <a:ext uri="{FF2B5EF4-FFF2-40B4-BE49-F238E27FC236}">
                <a16:creationId xmlns:a16="http://schemas.microsoft.com/office/drawing/2014/main" id="{1BF5CE8E-34F1-C0EB-47B4-E6ABC3E2B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7">
            <a:extLst>
              <a:ext uri="{FF2B5EF4-FFF2-40B4-BE49-F238E27FC236}">
                <a16:creationId xmlns:a16="http://schemas.microsoft.com/office/drawing/2014/main" id="{9EAA4702-8AB9-7E61-DF98-10590180A49B}"/>
              </a:ext>
            </a:extLst>
          </p:cNvPr>
          <p:cNvSpPr txBox="1">
            <a:spLocks/>
          </p:cNvSpPr>
          <p:nvPr/>
        </p:nvSpPr>
        <p:spPr>
          <a:xfrm>
            <a:off x="11220100" y="258763"/>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chemeClr val="bg1"/>
                </a:solidFill>
              </a:rPr>
              <a:t>8</a:t>
            </a:r>
            <a:r>
              <a:rPr lang="en-GB" dirty="0"/>
              <a:t> </a:t>
            </a:r>
          </a:p>
        </p:txBody>
      </p:sp>
    </p:spTree>
    <p:extLst>
      <p:ext uri="{BB962C8B-B14F-4D97-AF65-F5344CB8AC3E}">
        <p14:creationId xmlns:p14="http://schemas.microsoft.com/office/powerpoint/2010/main" val="208440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D9732AA-880D-0DFE-F015-F7959F1B8D0F}"/>
              </a:ext>
            </a:extLst>
          </p:cNvPr>
          <p:cNvSpPr>
            <a:spLocks noGrp="1"/>
          </p:cNvSpPr>
          <p:nvPr>
            <p:ph type="title"/>
          </p:nvPr>
        </p:nvSpPr>
        <p:spPr>
          <a:xfrm>
            <a:off x="545124" y="517524"/>
            <a:ext cx="7405200" cy="1065091"/>
          </a:xfrm>
        </p:spPr>
        <p:txBody>
          <a:bodyPr/>
          <a:lstStyle/>
          <a:p>
            <a:r>
              <a:rPr lang="en-US" dirty="0"/>
              <a:t>New guidance in place</a:t>
            </a:r>
          </a:p>
        </p:txBody>
      </p:sp>
      <p:graphicFrame>
        <p:nvGraphicFramePr>
          <p:cNvPr id="5" name="TextBox 2">
            <a:extLst>
              <a:ext uri="{FF2B5EF4-FFF2-40B4-BE49-F238E27FC236}">
                <a16:creationId xmlns:a16="http://schemas.microsoft.com/office/drawing/2014/main" id="{1B4CBC4E-905A-631D-7FF4-643AFDC63277}"/>
              </a:ext>
            </a:extLst>
          </p:cNvPr>
          <p:cNvGraphicFramePr/>
          <p:nvPr>
            <p:extLst>
              <p:ext uri="{D42A27DB-BD31-4B8C-83A1-F6EECF244321}">
                <p14:modId xmlns:p14="http://schemas.microsoft.com/office/powerpoint/2010/main" val="1727271790"/>
              </p:ext>
            </p:extLst>
          </p:nvPr>
        </p:nvGraphicFramePr>
        <p:xfrm>
          <a:off x="544513" y="2663824"/>
          <a:ext cx="11106150" cy="33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2" descr="Inside Galaxy: Samsung Galaxy S5: How to Use Assistant Menu Feature in  Android 5.0.1 Lollipop">
            <a:hlinkClick r:id="rId7" action="ppaction://hlinksldjump"/>
            <a:extLst>
              <a:ext uri="{FF2B5EF4-FFF2-40B4-BE49-F238E27FC236}">
                <a16:creationId xmlns:a16="http://schemas.microsoft.com/office/drawing/2014/main" id="{B84A295D-412A-8D92-61F5-37D7575A35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a:extLst>
              <a:ext uri="{FF2B5EF4-FFF2-40B4-BE49-F238E27FC236}">
                <a16:creationId xmlns:a16="http://schemas.microsoft.com/office/drawing/2014/main" id="{6881CBE4-DBD3-5A0E-CD0B-5D22A9283D34}"/>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9</a:t>
            </a:r>
            <a:r>
              <a:rPr lang="en-GB" dirty="0"/>
              <a:t> </a:t>
            </a:r>
          </a:p>
        </p:txBody>
      </p:sp>
    </p:spTree>
    <p:extLst>
      <p:ext uri="{BB962C8B-B14F-4D97-AF65-F5344CB8AC3E}">
        <p14:creationId xmlns:p14="http://schemas.microsoft.com/office/powerpoint/2010/main" val="302129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0B0B5AB-A229-827D-441A-F9690933F396}"/>
              </a:ext>
            </a:extLst>
          </p:cNvPr>
          <p:cNvSpPr>
            <a:spLocks noGrp="1"/>
          </p:cNvSpPr>
          <p:nvPr>
            <p:ph type="title"/>
          </p:nvPr>
        </p:nvSpPr>
        <p:spPr>
          <a:xfrm>
            <a:off x="545124" y="517524"/>
            <a:ext cx="5302800" cy="1065091"/>
          </a:xfrm>
        </p:spPr>
        <p:txBody>
          <a:bodyPr/>
          <a:lstStyle/>
          <a:p>
            <a:r>
              <a:rPr lang="en-US" dirty="0"/>
              <a:t>New national threshold</a:t>
            </a:r>
            <a:br>
              <a:rPr lang="en-US" dirty="0"/>
            </a:br>
            <a:endParaRPr lang="en-US" dirty="0"/>
          </a:p>
        </p:txBody>
      </p:sp>
      <p:sp>
        <p:nvSpPr>
          <p:cNvPr id="4" name="TextBox 3">
            <a:extLst>
              <a:ext uri="{FF2B5EF4-FFF2-40B4-BE49-F238E27FC236}">
                <a16:creationId xmlns:a16="http://schemas.microsoft.com/office/drawing/2014/main" id="{6BFF18FE-CA6D-D70D-E8BB-4B6A8C6CAB27}"/>
              </a:ext>
            </a:extLst>
          </p:cNvPr>
          <p:cNvSpPr txBox="1"/>
          <p:nvPr/>
        </p:nvSpPr>
        <p:spPr>
          <a:xfrm>
            <a:off x="539748" y="1402080"/>
            <a:ext cx="5434332" cy="5090160"/>
          </a:xfrm>
          <a:prstGeom prst="rect">
            <a:avLst/>
          </a:prstGeom>
        </p:spPr>
        <p:txBody>
          <a:bodyPr vert="horz" lIns="0" tIns="0" rIns="0" bIns="0" rtlCol="0">
            <a:normAutofit lnSpcReduction="10000"/>
          </a:bodyPr>
          <a:lstStyle/>
          <a:p>
            <a:pPr>
              <a:lnSpc>
                <a:spcPct val="90000"/>
              </a:lnSpc>
              <a:spcBef>
                <a:spcPts val="1134"/>
              </a:spcBef>
              <a:spcAft>
                <a:spcPts val="1134"/>
              </a:spcAft>
              <a:buFont typeface="Arial" panose="020B0604020202020204" pitchFamily="34" charset="0"/>
            </a:pPr>
            <a:r>
              <a:rPr lang="en-US" sz="2000" b="1" dirty="0"/>
              <a:t>The national threshold for penalty notices under the new national framework will be:</a:t>
            </a:r>
          </a:p>
          <a:p>
            <a:pPr>
              <a:lnSpc>
                <a:spcPct val="90000"/>
              </a:lnSpc>
              <a:spcBef>
                <a:spcPts val="1134"/>
              </a:spcBef>
              <a:spcAft>
                <a:spcPts val="1134"/>
              </a:spcAft>
              <a:buFont typeface="Arial" panose="020B0604020202020204" pitchFamily="34" charset="0"/>
            </a:pPr>
            <a:endParaRPr lang="en-US" sz="2000" b="1" dirty="0"/>
          </a:p>
          <a:p>
            <a:pPr>
              <a:lnSpc>
                <a:spcPct val="90000"/>
              </a:lnSpc>
              <a:spcBef>
                <a:spcPts val="1134"/>
              </a:spcBef>
              <a:spcAft>
                <a:spcPts val="1134"/>
              </a:spcAft>
              <a:buFont typeface="Arial" panose="020B0604020202020204" pitchFamily="34" charset="0"/>
            </a:pPr>
            <a:r>
              <a:rPr lang="en-US" sz="2000" b="1" dirty="0"/>
              <a:t>10 sessions of unauthorized absence (any combination of G, O and/or U code) within a rolling 10 school week period. The 10 school week period may span across different terms/academic years and a school week is considered to be any week in which the school has a session on which their pupils are expected to attend school. </a:t>
            </a:r>
          </a:p>
          <a:p>
            <a:pPr>
              <a:lnSpc>
                <a:spcPct val="90000"/>
              </a:lnSpc>
              <a:spcBef>
                <a:spcPts val="1134"/>
              </a:spcBef>
              <a:spcAft>
                <a:spcPts val="1134"/>
              </a:spcAft>
              <a:buFont typeface="Arial" panose="020B0604020202020204" pitchFamily="34" charset="0"/>
            </a:pPr>
            <a:endParaRPr lang="en-US" sz="2000" b="1" dirty="0"/>
          </a:p>
          <a:p>
            <a:pPr>
              <a:lnSpc>
                <a:spcPct val="90000"/>
              </a:lnSpc>
              <a:spcBef>
                <a:spcPts val="1134"/>
              </a:spcBef>
              <a:spcAft>
                <a:spcPts val="1134"/>
              </a:spcAft>
              <a:buFont typeface="Arial" panose="020B0604020202020204" pitchFamily="34" charset="0"/>
            </a:pPr>
            <a:r>
              <a:rPr lang="en-US" sz="2000" b="1" dirty="0"/>
              <a:t>N.B. The current 3 day/6 session provision, which is within our local code of conduct (for the first two calendar weeks of September), will not apply as from September 2024.</a:t>
            </a:r>
          </a:p>
        </p:txBody>
      </p:sp>
      <p:pic>
        <p:nvPicPr>
          <p:cNvPr id="2" name="Picture 2" descr="Inside Galaxy: Samsung Galaxy S5: How to Use Assistant Menu Feature in  Android 5.0.1 Lollipop">
            <a:hlinkClick r:id="rId2" action="ppaction://hlinksldjump"/>
            <a:extLst>
              <a:ext uri="{FF2B5EF4-FFF2-40B4-BE49-F238E27FC236}">
                <a16:creationId xmlns:a16="http://schemas.microsoft.com/office/drawing/2014/main" id="{64225A83-DA3F-DB02-8984-0BFDF7D6F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a:extLst>
              <a:ext uri="{FF2B5EF4-FFF2-40B4-BE49-F238E27FC236}">
                <a16:creationId xmlns:a16="http://schemas.microsoft.com/office/drawing/2014/main" id="{6DC42C0E-1B57-F209-68AA-07B4E5ADEDB4}"/>
              </a:ext>
            </a:extLst>
          </p:cNvPr>
          <p:cNvSpPr txBox="1">
            <a:spLocks/>
          </p:cNvSpPr>
          <p:nvPr/>
        </p:nvSpPr>
        <p:spPr>
          <a:xfrm>
            <a:off x="11125693" y="206740"/>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chemeClr val="bg1"/>
                </a:solidFill>
              </a:rPr>
              <a:t>10</a:t>
            </a:r>
            <a:r>
              <a:rPr lang="en-GB" dirty="0"/>
              <a:t> </a:t>
            </a:r>
          </a:p>
        </p:txBody>
      </p:sp>
    </p:spTree>
    <p:extLst>
      <p:ext uri="{BB962C8B-B14F-4D97-AF65-F5344CB8AC3E}">
        <p14:creationId xmlns:p14="http://schemas.microsoft.com/office/powerpoint/2010/main" val="392160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54A9-0ACC-6DEF-8955-946674DDE710}"/>
              </a:ext>
            </a:extLst>
          </p:cNvPr>
          <p:cNvSpPr>
            <a:spLocks noGrp="1"/>
          </p:cNvSpPr>
          <p:nvPr>
            <p:ph type="title"/>
          </p:nvPr>
        </p:nvSpPr>
        <p:spPr>
          <a:xfrm>
            <a:off x="545124" y="517524"/>
            <a:ext cx="7405200" cy="1065091"/>
          </a:xfrm>
        </p:spPr>
        <p:txBody>
          <a:bodyPr vert="horz" lIns="0" tIns="0" rIns="0" bIns="0" rtlCol="0" anchor="t" anchorCtr="0">
            <a:normAutofit/>
          </a:bodyPr>
          <a:lstStyle/>
          <a:p>
            <a:r>
              <a:rPr lang="en-GB" dirty="0"/>
              <a:t>Changes to fines</a:t>
            </a:r>
          </a:p>
        </p:txBody>
      </p:sp>
      <p:graphicFrame>
        <p:nvGraphicFramePr>
          <p:cNvPr id="10" name="TextBox 7">
            <a:extLst>
              <a:ext uri="{FF2B5EF4-FFF2-40B4-BE49-F238E27FC236}">
                <a16:creationId xmlns:a16="http://schemas.microsoft.com/office/drawing/2014/main" id="{C8504627-25B8-9DF7-F94E-C1C91FC1637C}"/>
              </a:ext>
            </a:extLst>
          </p:cNvPr>
          <p:cNvGraphicFramePr/>
          <p:nvPr>
            <p:extLst>
              <p:ext uri="{D42A27DB-BD31-4B8C-83A1-F6EECF244321}">
                <p14:modId xmlns:p14="http://schemas.microsoft.com/office/powerpoint/2010/main" val="2724625237"/>
              </p:ext>
            </p:extLst>
          </p:nvPr>
        </p:nvGraphicFramePr>
        <p:xfrm>
          <a:off x="544513" y="2663824"/>
          <a:ext cx="11106150" cy="33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Inside Galaxy: Samsung Galaxy S5: How to Use Assistant Menu Feature in  Android 5.0.1 Lollipop">
            <a:hlinkClick r:id="rId7" action="ppaction://hlinksldjump"/>
            <a:extLst>
              <a:ext uri="{FF2B5EF4-FFF2-40B4-BE49-F238E27FC236}">
                <a16:creationId xmlns:a16="http://schemas.microsoft.com/office/drawing/2014/main" id="{74B29191-72B3-13ED-A35C-40B66806C5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7">
            <a:extLst>
              <a:ext uri="{FF2B5EF4-FFF2-40B4-BE49-F238E27FC236}">
                <a16:creationId xmlns:a16="http://schemas.microsoft.com/office/drawing/2014/main" id="{C9DD2B54-E199-A56B-E765-DE801BCE60D5}"/>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11</a:t>
            </a:r>
            <a:r>
              <a:rPr lang="en-GB" dirty="0"/>
              <a:t> </a:t>
            </a:r>
          </a:p>
        </p:txBody>
      </p:sp>
    </p:spTree>
    <p:extLst>
      <p:ext uri="{BB962C8B-B14F-4D97-AF65-F5344CB8AC3E}">
        <p14:creationId xmlns:p14="http://schemas.microsoft.com/office/powerpoint/2010/main" val="155731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lose-up of stacked books">
            <a:extLst>
              <a:ext uri="{FF2B5EF4-FFF2-40B4-BE49-F238E27FC236}">
                <a16:creationId xmlns:a16="http://schemas.microsoft.com/office/drawing/2014/main" id="{0175D489-8240-69DE-1F7C-DCE0BBD62C8C}"/>
              </a:ext>
            </a:extLst>
          </p:cNvPr>
          <p:cNvPicPr>
            <a:picLocks noChangeAspect="1"/>
          </p:cNvPicPr>
          <p:nvPr/>
        </p:nvPicPr>
        <p:blipFill rotWithShape="1">
          <a:blip r:embed="rId2">
            <a:extLst>
              <a:ext uri="{28A0092B-C50C-407E-A947-70E740481C1C}">
                <a14:useLocalDpi xmlns:a14="http://schemas.microsoft.com/office/drawing/2010/main" val="0"/>
              </a:ext>
            </a:extLst>
          </a:blip>
          <a:srcRect l="53509"/>
          <a:stretch/>
        </p:blipFill>
        <p:spPr>
          <a:xfrm>
            <a:off x="6523886" y="10"/>
            <a:ext cx="5668115" cy="685799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a:noFill/>
        </p:spPr>
      </p:pic>
      <p:sp>
        <p:nvSpPr>
          <p:cNvPr id="2" name="Title 1">
            <a:extLst>
              <a:ext uri="{FF2B5EF4-FFF2-40B4-BE49-F238E27FC236}">
                <a16:creationId xmlns:a16="http://schemas.microsoft.com/office/drawing/2014/main" id="{6D935CBA-0DC9-FFF8-39E3-1298C7BA88B2}"/>
              </a:ext>
            </a:extLst>
          </p:cNvPr>
          <p:cNvSpPr>
            <a:spLocks noGrp="1"/>
          </p:cNvSpPr>
          <p:nvPr>
            <p:ph type="title"/>
          </p:nvPr>
        </p:nvSpPr>
        <p:spPr>
          <a:xfrm>
            <a:off x="539747" y="312004"/>
            <a:ext cx="5302800" cy="1065091"/>
          </a:xfrm>
        </p:spPr>
        <p:txBody>
          <a:bodyPr vert="horz" lIns="0" tIns="0" rIns="0" bIns="0" rtlCol="0" anchor="t" anchorCtr="0">
            <a:normAutofit/>
          </a:bodyPr>
          <a:lstStyle/>
          <a:p>
            <a:r>
              <a:rPr lang="en-GB" dirty="0"/>
              <a:t>Changes to fines</a:t>
            </a:r>
          </a:p>
        </p:txBody>
      </p:sp>
      <p:sp>
        <p:nvSpPr>
          <p:cNvPr id="17" name="TextBox 16">
            <a:extLst>
              <a:ext uri="{FF2B5EF4-FFF2-40B4-BE49-F238E27FC236}">
                <a16:creationId xmlns:a16="http://schemas.microsoft.com/office/drawing/2014/main" id="{E868B58E-7AD5-B702-E0B4-07C426DA4FE0}"/>
              </a:ext>
            </a:extLst>
          </p:cNvPr>
          <p:cNvSpPr txBox="1"/>
          <p:nvPr/>
        </p:nvSpPr>
        <p:spPr>
          <a:xfrm>
            <a:off x="539748" y="1152144"/>
            <a:ext cx="5302799" cy="4861306"/>
          </a:xfrm>
          <a:prstGeom prst="rect">
            <a:avLst/>
          </a:prstGeom>
        </p:spPr>
        <p:txBody>
          <a:bodyPr vert="horz" lIns="0" tIns="0" rIns="0" bIns="0" rtlCol="0">
            <a:normAutofit fontScale="92500" lnSpcReduction="20000"/>
          </a:bodyPr>
          <a:lstStyle/>
          <a:p>
            <a:pPr algn="ctr">
              <a:lnSpc>
                <a:spcPct val="90000"/>
              </a:lnSpc>
              <a:spcBef>
                <a:spcPts val="1134"/>
              </a:spcBef>
              <a:spcAft>
                <a:spcPts val="1134"/>
              </a:spcAft>
              <a:buFont typeface="Arial" panose="020B0604020202020204" pitchFamily="34" charset="0"/>
            </a:pPr>
            <a:r>
              <a:rPr lang="en-US" sz="1400" b="1" dirty="0"/>
              <a:t>Fine levels are increasing under the new national framework, in line with inflation - £80/£160.</a:t>
            </a:r>
          </a:p>
          <a:p>
            <a:pPr algn="ctr">
              <a:lnSpc>
                <a:spcPct val="90000"/>
              </a:lnSpc>
              <a:spcBef>
                <a:spcPts val="1134"/>
              </a:spcBef>
              <a:spcAft>
                <a:spcPts val="1134"/>
              </a:spcAft>
              <a:buFont typeface="Arial" panose="020B0604020202020204" pitchFamily="34" charset="0"/>
            </a:pPr>
            <a:r>
              <a:rPr lang="en-US" sz="1400" b="1" dirty="0"/>
              <a:t>Under the new national framework, LAs will be limited to issuing a maximum of two penalty notices, per parent, per child within a rolling three year period. This is a significant departure from the provisions within our current, locally agreed code of conduct (which allows for two penalty notices per parent, per child within any 12 month period).</a:t>
            </a:r>
          </a:p>
          <a:p>
            <a:pPr algn="ctr">
              <a:lnSpc>
                <a:spcPct val="90000"/>
              </a:lnSpc>
              <a:spcBef>
                <a:spcPts val="1134"/>
              </a:spcBef>
              <a:spcAft>
                <a:spcPts val="1134"/>
              </a:spcAft>
              <a:buFont typeface="Arial" panose="020B0604020202020204" pitchFamily="34" charset="0"/>
            </a:pPr>
            <a:endParaRPr lang="en-US" sz="1400" b="1" dirty="0"/>
          </a:p>
          <a:p>
            <a:pPr algn="ctr">
              <a:lnSpc>
                <a:spcPct val="90000"/>
              </a:lnSpc>
              <a:spcBef>
                <a:spcPts val="1134"/>
              </a:spcBef>
              <a:spcAft>
                <a:spcPts val="1134"/>
              </a:spcAft>
              <a:buFont typeface="Arial" panose="020B0604020202020204" pitchFamily="34" charset="0"/>
            </a:pPr>
            <a:r>
              <a:rPr lang="en-US" sz="1400" b="1" dirty="0"/>
              <a:t>The first fine issued to a parent under the new national framework will be issued at the £80 rate, doubling to £160 if the fine remains unpaid after 21 days. Any second fine which is to be issued to the same parent, in respect of the same child will be issued at an escalated rate of £160, payable within 28 days, with no option to pay at the reduced rate of £80. Should a parent trigger the national threshold for penalty notices for a third time within a rolling three year period, the school/LA will need to consider alternative responses which may include consideration of prosecution under section 444 1/1A Education Act 1996. </a:t>
            </a:r>
          </a:p>
          <a:p>
            <a:pPr algn="ctr">
              <a:lnSpc>
                <a:spcPct val="90000"/>
              </a:lnSpc>
              <a:spcBef>
                <a:spcPts val="1134"/>
              </a:spcBef>
              <a:spcAft>
                <a:spcPts val="1134"/>
              </a:spcAft>
              <a:buFont typeface="Arial" panose="020B0604020202020204" pitchFamily="34" charset="0"/>
            </a:pPr>
            <a:endParaRPr lang="en-US" sz="1400" b="1" dirty="0"/>
          </a:p>
          <a:p>
            <a:pPr algn="ctr">
              <a:lnSpc>
                <a:spcPct val="90000"/>
              </a:lnSpc>
              <a:spcBef>
                <a:spcPts val="1134"/>
              </a:spcBef>
              <a:spcAft>
                <a:spcPts val="1134"/>
              </a:spcAft>
              <a:buFont typeface="Arial" panose="020B0604020202020204" pitchFamily="34" charset="0"/>
            </a:pPr>
            <a:r>
              <a:rPr lang="en-US" sz="1400" b="1" dirty="0"/>
              <a:t>N.B. The three year period will begin from the date on which the first penalty notice is issued. Any penalty notices issued in respect of suspended/excluded pupils (seen within a public place during the first five days of their suspension or exclusion), do not count towards the two penalty notice limit within the three year period.</a:t>
            </a:r>
          </a:p>
        </p:txBody>
      </p:sp>
      <p:pic>
        <p:nvPicPr>
          <p:cNvPr id="3" name="Picture 2" descr="Inside Galaxy: Samsung Galaxy S5: How to Use Assistant Menu Feature in  Android 5.0.1 Lollipop">
            <a:hlinkClick r:id="rId3" action="ppaction://hlinksldjump"/>
            <a:extLst>
              <a:ext uri="{FF2B5EF4-FFF2-40B4-BE49-F238E27FC236}">
                <a16:creationId xmlns:a16="http://schemas.microsoft.com/office/drawing/2014/main" id="{05490E08-FE7C-A955-5BE0-1499C5EA3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7">
            <a:extLst>
              <a:ext uri="{FF2B5EF4-FFF2-40B4-BE49-F238E27FC236}">
                <a16:creationId xmlns:a16="http://schemas.microsoft.com/office/drawing/2014/main" id="{F471B3B1-DD4A-A938-F3F3-0B24C1BE6E34}"/>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12</a:t>
            </a:r>
            <a:r>
              <a:rPr lang="en-GB" dirty="0"/>
              <a:t> </a:t>
            </a:r>
          </a:p>
        </p:txBody>
      </p:sp>
    </p:spTree>
    <p:extLst>
      <p:ext uri="{BB962C8B-B14F-4D97-AF65-F5344CB8AC3E}">
        <p14:creationId xmlns:p14="http://schemas.microsoft.com/office/powerpoint/2010/main" val="812896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lose-up of stacked books">
            <a:extLst>
              <a:ext uri="{FF2B5EF4-FFF2-40B4-BE49-F238E27FC236}">
                <a16:creationId xmlns:a16="http://schemas.microsoft.com/office/drawing/2014/main" id="{0175D489-8240-69DE-1F7C-DCE0BBD62C8C}"/>
              </a:ext>
            </a:extLst>
          </p:cNvPr>
          <p:cNvPicPr>
            <a:picLocks noChangeAspect="1"/>
          </p:cNvPicPr>
          <p:nvPr/>
        </p:nvPicPr>
        <p:blipFill rotWithShape="1">
          <a:blip r:embed="rId2">
            <a:extLst>
              <a:ext uri="{28A0092B-C50C-407E-A947-70E740481C1C}">
                <a14:useLocalDpi xmlns:a14="http://schemas.microsoft.com/office/drawing/2010/main" val="0"/>
              </a:ext>
            </a:extLst>
          </a:blip>
          <a:srcRect l="53509"/>
          <a:stretch/>
        </p:blipFill>
        <p:spPr>
          <a:xfrm>
            <a:off x="6523886" y="10"/>
            <a:ext cx="5668115" cy="685799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a:noFill/>
        </p:spPr>
      </p:pic>
      <p:sp>
        <p:nvSpPr>
          <p:cNvPr id="2" name="Title 1">
            <a:extLst>
              <a:ext uri="{FF2B5EF4-FFF2-40B4-BE49-F238E27FC236}">
                <a16:creationId xmlns:a16="http://schemas.microsoft.com/office/drawing/2014/main" id="{6D935CBA-0DC9-FFF8-39E3-1298C7BA88B2}"/>
              </a:ext>
            </a:extLst>
          </p:cNvPr>
          <p:cNvSpPr>
            <a:spLocks noGrp="1"/>
          </p:cNvSpPr>
          <p:nvPr>
            <p:ph type="title"/>
          </p:nvPr>
        </p:nvSpPr>
        <p:spPr>
          <a:xfrm>
            <a:off x="539747" y="374904"/>
            <a:ext cx="5302800" cy="1065091"/>
          </a:xfrm>
        </p:spPr>
        <p:txBody>
          <a:bodyPr vert="horz" lIns="0" tIns="0" rIns="0" bIns="0" rtlCol="0" anchor="t" anchorCtr="0">
            <a:normAutofit/>
          </a:bodyPr>
          <a:lstStyle/>
          <a:p>
            <a:r>
              <a:rPr lang="en-GB" dirty="0"/>
              <a:t>Changes to fines</a:t>
            </a:r>
          </a:p>
        </p:txBody>
      </p:sp>
      <p:sp>
        <p:nvSpPr>
          <p:cNvPr id="4" name="TextBox 3">
            <a:extLst>
              <a:ext uri="{FF2B5EF4-FFF2-40B4-BE49-F238E27FC236}">
                <a16:creationId xmlns:a16="http://schemas.microsoft.com/office/drawing/2014/main" id="{A19F3D3B-7734-2E7C-9652-FE78FEF03A23}"/>
              </a:ext>
            </a:extLst>
          </p:cNvPr>
          <p:cNvSpPr txBox="1"/>
          <p:nvPr/>
        </p:nvSpPr>
        <p:spPr>
          <a:xfrm>
            <a:off x="539749" y="1152144"/>
            <a:ext cx="5809706" cy="5330952"/>
          </a:xfrm>
          <a:prstGeom prst="rect">
            <a:avLst/>
          </a:prstGeom>
        </p:spPr>
        <p:txBody>
          <a:bodyPr vert="horz" lIns="0" tIns="0" rIns="0" bIns="0" rtlCol="0">
            <a:normAutofit/>
          </a:bodyPr>
          <a:lstStyle/>
          <a:p>
            <a:pPr>
              <a:lnSpc>
                <a:spcPct val="90000"/>
              </a:lnSpc>
              <a:spcBef>
                <a:spcPts val="1134"/>
              </a:spcBef>
              <a:spcAft>
                <a:spcPts val="1134"/>
              </a:spcAft>
              <a:buFont typeface="Arial" panose="020B0604020202020204" pitchFamily="34" charset="0"/>
            </a:pPr>
            <a:r>
              <a:rPr lang="en-US" sz="1100" b="1" dirty="0">
                <a:effectLst/>
              </a:rPr>
              <a:t>There are provisions within the national framework for penalty notices for headteachers to issue a Notice to Improve to provide parents with one final opportunity to improve school attendance patterns, before a penalty notice is requested. A template of this Notice will be shared with schools as soon as possible.</a:t>
            </a:r>
          </a:p>
          <a:p>
            <a:pPr>
              <a:lnSpc>
                <a:spcPct val="90000"/>
              </a:lnSpc>
              <a:spcBef>
                <a:spcPts val="1134"/>
              </a:spcBef>
              <a:spcAft>
                <a:spcPts val="1134"/>
              </a:spcAft>
              <a:buFont typeface="Arial" panose="020B0604020202020204" pitchFamily="34" charset="0"/>
            </a:pPr>
            <a:r>
              <a:rPr lang="en-US" sz="1100" b="1" dirty="0">
                <a:effectLst/>
              </a:rPr>
              <a:t> </a:t>
            </a:r>
          </a:p>
          <a:p>
            <a:pPr>
              <a:lnSpc>
                <a:spcPct val="90000"/>
              </a:lnSpc>
              <a:spcBef>
                <a:spcPts val="1134"/>
              </a:spcBef>
              <a:spcAft>
                <a:spcPts val="1134"/>
              </a:spcAft>
              <a:buFont typeface="Arial" panose="020B0604020202020204" pitchFamily="34" charset="0"/>
            </a:pPr>
            <a:r>
              <a:rPr lang="en-US" sz="1100" b="1" dirty="0">
                <a:effectLst/>
              </a:rPr>
              <a:t>A Steering Group meeting took place on 30 April 2024 to discuss the implications of the National Framework for Penalty Notices – representatives from EPHA, ASHE, ESSET, Essex Legal Services, Essex School Governance Association, Essex Police, companies accredited to issue penalty notices within Essex via the Community Safety Accreditation Scheme and Essex County Council were present. </a:t>
            </a:r>
          </a:p>
          <a:p>
            <a:pPr>
              <a:lnSpc>
                <a:spcPct val="90000"/>
              </a:lnSpc>
              <a:spcBef>
                <a:spcPts val="1134"/>
              </a:spcBef>
              <a:spcAft>
                <a:spcPts val="1134"/>
              </a:spcAft>
              <a:buFont typeface="Arial" panose="020B0604020202020204" pitchFamily="34" charset="0"/>
            </a:pPr>
            <a:r>
              <a:rPr lang="en-US" sz="1100" b="1" dirty="0">
                <a:effectLst/>
              </a:rPr>
              <a:t> </a:t>
            </a:r>
          </a:p>
          <a:p>
            <a:pPr>
              <a:lnSpc>
                <a:spcPct val="90000"/>
              </a:lnSpc>
              <a:spcBef>
                <a:spcPts val="1134"/>
              </a:spcBef>
              <a:spcAft>
                <a:spcPts val="1134"/>
              </a:spcAft>
              <a:buFont typeface="Arial" panose="020B0604020202020204" pitchFamily="34" charset="0"/>
            </a:pPr>
            <a:r>
              <a:rPr lang="en-US" sz="1100" b="1" dirty="0">
                <a:effectLst/>
              </a:rPr>
              <a:t>The current, locally agreed, Essex Code of Conduct for Penalty Notices remains in place to cover all </a:t>
            </a:r>
            <a:r>
              <a:rPr lang="en-US" sz="1100" b="1" dirty="0" err="1">
                <a:effectLst/>
              </a:rPr>
              <a:t>unauthorised</a:t>
            </a:r>
            <a:r>
              <a:rPr lang="en-US" sz="1100" b="1" dirty="0">
                <a:effectLst/>
              </a:rPr>
              <a:t> absences which are recorded by Essex schools until the end of this academic year. Where penalty notices are requested in September 2024, for absences which took place at the end of this current academic year, penalty notices will be issued in line with the current Code of Conduct NOT under the new national framework. </a:t>
            </a:r>
          </a:p>
          <a:p>
            <a:pPr>
              <a:lnSpc>
                <a:spcPct val="90000"/>
              </a:lnSpc>
              <a:spcBef>
                <a:spcPts val="1134"/>
              </a:spcBef>
              <a:spcAft>
                <a:spcPts val="1134"/>
              </a:spcAft>
              <a:buFont typeface="Arial" panose="020B0604020202020204" pitchFamily="34" charset="0"/>
            </a:pPr>
            <a:r>
              <a:rPr lang="en-US" sz="1100" b="1" dirty="0">
                <a:effectLst/>
              </a:rPr>
              <a:t> </a:t>
            </a:r>
          </a:p>
          <a:p>
            <a:pPr>
              <a:lnSpc>
                <a:spcPct val="90000"/>
              </a:lnSpc>
              <a:spcBef>
                <a:spcPts val="1134"/>
              </a:spcBef>
              <a:spcAft>
                <a:spcPts val="1134"/>
              </a:spcAft>
              <a:buFont typeface="Arial" panose="020B0604020202020204" pitchFamily="34" charset="0"/>
            </a:pPr>
            <a:r>
              <a:rPr lang="en-US" sz="1100" b="1" dirty="0">
                <a:effectLst/>
              </a:rPr>
              <a:t>N.B. Essentially, timelines reset as from 19 August 2024. Any penalty notices which have been issued before this date (or issued after this date in respect of absences which were recorded during the 2023/24 academic year) will not count under the new national framework provisions. Only fines issued after 19 August 2024, for absences recorded after 19 August 2024, will fall under the provisions of the new national framework for penalty notices – for the purposes of the new fine levels, escalation requirements and maximum fine limits per parent, per child.</a:t>
            </a:r>
          </a:p>
        </p:txBody>
      </p:sp>
      <p:sp>
        <p:nvSpPr>
          <p:cNvPr id="17" name="TextBox 16">
            <a:extLst>
              <a:ext uri="{FF2B5EF4-FFF2-40B4-BE49-F238E27FC236}">
                <a16:creationId xmlns:a16="http://schemas.microsoft.com/office/drawing/2014/main" id="{E868B58E-7AD5-B702-E0B4-07C426DA4FE0}"/>
              </a:ext>
            </a:extLst>
          </p:cNvPr>
          <p:cNvSpPr txBox="1"/>
          <p:nvPr/>
        </p:nvSpPr>
        <p:spPr>
          <a:xfrm>
            <a:off x="539748" y="1152144"/>
            <a:ext cx="5302799" cy="4861306"/>
          </a:xfrm>
          <a:prstGeom prst="rect">
            <a:avLst/>
          </a:prstGeom>
        </p:spPr>
        <p:txBody>
          <a:bodyPr vert="horz" lIns="0" tIns="0" rIns="0" bIns="0" rtlCol="0">
            <a:normAutofit/>
          </a:bodyPr>
          <a:lstStyle/>
          <a:p>
            <a:pPr algn="ctr">
              <a:lnSpc>
                <a:spcPct val="90000"/>
              </a:lnSpc>
              <a:spcBef>
                <a:spcPts val="1134"/>
              </a:spcBef>
              <a:spcAft>
                <a:spcPts val="1134"/>
              </a:spcAft>
              <a:buFont typeface="Arial" panose="020B0604020202020204" pitchFamily="34" charset="0"/>
            </a:pPr>
            <a:endParaRPr lang="en-US" sz="1400" b="1" dirty="0"/>
          </a:p>
        </p:txBody>
      </p:sp>
      <p:pic>
        <p:nvPicPr>
          <p:cNvPr id="3" name="Picture 2" descr="Inside Galaxy: Samsung Galaxy S5: How to Use Assistant Menu Feature in  Android 5.0.1 Lollipop">
            <a:hlinkClick r:id="rId3" action="ppaction://hlinksldjump"/>
            <a:extLst>
              <a:ext uri="{FF2B5EF4-FFF2-40B4-BE49-F238E27FC236}">
                <a16:creationId xmlns:a16="http://schemas.microsoft.com/office/drawing/2014/main" id="{E3E5B95A-4902-53D2-E9C9-B4E88690E2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7">
            <a:extLst>
              <a:ext uri="{FF2B5EF4-FFF2-40B4-BE49-F238E27FC236}">
                <a16:creationId xmlns:a16="http://schemas.microsoft.com/office/drawing/2014/main" id="{ACEE1613-2FB0-E0AE-A766-284D5B300553}"/>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13</a:t>
            </a:r>
            <a:r>
              <a:rPr lang="en-GB" dirty="0"/>
              <a:t> </a:t>
            </a:r>
          </a:p>
        </p:txBody>
      </p:sp>
    </p:spTree>
    <p:extLst>
      <p:ext uri="{BB962C8B-B14F-4D97-AF65-F5344CB8AC3E}">
        <p14:creationId xmlns:p14="http://schemas.microsoft.com/office/powerpoint/2010/main" val="108817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AB01-0BF0-A6B3-7892-4BD86467E45B}"/>
              </a:ext>
            </a:extLst>
          </p:cNvPr>
          <p:cNvSpPr>
            <a:spLocks noGrp="1"/>
          </p:cNvSpPr>
          <p:nvPr>
            <p:ph type="ctrTitle"/>
          </p:nvPr>
        </p:nvSpPr>
        <p:spPr/>
        <p:txBody>
          <a:bodyPr/>
          <a:lstStyle/>
          <a:p>
            <a:r>
              <a:rPr lang="en-GB" dirty="0"/>
              <a:t>Inclusion Strategy</a:t>
            </a:r>
          </a:p>
        </p:txBody>
      </p:sp>
      <p:sp>
        <p:nvSpPr>
          <p:cNvPr id="3" name="Subtitle 2">
            <a:extLst>
              <a:ext uri="{FF2B5EF4-FFF2-40B4-BE49-F238E27FC236}">
                <a16:creationId xmlns:a16="http://schemas.microsoft.com/office/drawing/2014/main" id="{F6A64FC6-DA62-5993-F710-95A192E385A9}"/>
              </a:ext>
            </a:extLst>
          </p:cNvPr>
          <p:cNvSpPr>
            <a:spLocks noGrp="1"/>
          </p:cNvSpPr>
          <p:nvPr>
            <p:ph type="subTitle" idx="1"/>
          </p:nvPr>
        </p:nvSpPr>
        <p:spPr>
          <a:xfrm>
            <a:off x="539749" y="3789606"/>
            <a:ext cx="8366125" cy="1080000"/>
          </a:xfrm>
        </p:spPr>
        <p:txBody>
          <a:bodyPr/>
          <a:lstStyle/>
          <a:p>
            <a:r>
              <a:rPr lang="en-GB" dirty="0"/>
              <a:t>By Catherine Hutley – Assistant Director of Education – Mid Quadrant</a:t>
            </a:r>
          </a:p>
        </p:txBody>
      </p:sp>
      <p:pic>
        <p:nvPicPr>
          <p:cNvPr id="4" name="Picture 2" descr="Inside Galaxy: Samsung Galaxy S5: How to Use Assistant Menu Feature in  Android 5.0.1 Lollipop">
            <a:hlinkClick r:id="rId2" action="ppaction://hlinksldjump"/>
            <a:extLst>
              <a:ext uri="{FF2B5EF4-FFF2-40B4-BE49-F238E27FC236}">
                <a16:creationId xmlns:a16="http://schemas.microsoft.com/office/drawing/2014/main" id="{A0097628-92B2-B73F-EDE2-2003600E1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7">
            <a:extLst>
              <a:ext uri="{FF2B5EF4-FFF2-40B4-BE49-F238E27FC236}">
                <a16:creationId xmlns:a16="http://schemas.microsoft.com/office/drawing/2014/main" id="{4666DFCD-FDFF-067F-EE54-24DBF208A39E}"/>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chemeClr val="bg1"/>
                </a:solidFill>
              </a:rPr>
              <a:t>14</a:t>
            </a:r>
            <a:r>
              <a:rPr lang="en-GB" dirty="0"/>
              <a:t> </a:t>
            </a:r>
          </a:p>
        </p:txBody>
      </p:sp>
    </p:spTree>
    <p:extLst>
      <p:ext uri="{BB962C8B-B14F-4D97-AF65-F5344CB8AC3E}">
        <p14:creationId xmlns:p14="http://schemas.microsoft.com/office/powerpoint/2010/main" val="2386191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8011-AC54-6FEF-07E5-ECCF5A0A6AE6}"/>
              </a:ext>
            </a:extLst>
          </p:cNvPr>
          <p:cNvSpPr>
            <a:spLocks noGrp="1"/>
          </p:cNvSpPr>
          <p:nvPr>
            <p:ph type="title"/>
          </p:nvPr>
        </p:nvSpPr>
        <p:spPr>
          <a:xfrm>
            <a:off x="545124" y="517524"/>
            <a:ext cx="7405200" cy="1065091"/>
          </a:xfrm>
        </p:spPr>
        <p:txBody>
          <a:bodyPr vert="horz" lIns="0" tIns="0" rIns="0" bIns="0" rtlCol="0" anchor="t" anchorCtr="0">
            <a:normAutofit/>
          </a:bodyPr>
          <a:lstStyle/>
          <a:p>
            <a:r>
              <a:rPr lang="en-GB" dirty="0"/>
              <a:t>Inclusion Strategy</a:t>
            </a:r>
          </a:p>
        </p:txBody>
      </p:sp>
      <p:graphicFrame>
        <p:nvGraphicFramePr>
          <p:cNvPr id="6" name="TextBox 3">
            <a:extLst>
              <a:ext uri="{FF2B5EF4-FFF2-40B4-BE49-F238E27FC236}">
                <a16:creationId xmlns:a16="http://schemas.microsoft.com/office/drawing/2014/main" id="{0E86DCC5-C9C1-BD92-B748-DB51DC1C5B5B}"/>
              </a:ext>
            </a:extLst>
          </p:cNvPr>
          <p:cNvGraphicFramePr/>
          <p:nvPr>
            <p:extLst>
              <p:ext uri="{D42A27DB-BD31-4B8C-83A1-F6EECF244321}">
                <p14:modId xmlns:p14="http://schemas.microsoft.com/office/powerpoint/2010/main" val="1072875449"/>
              </p:ext>
            </p:extLst>
          </p:nvPr>
        </p:nvGraphicFramePr>
        <p:xfrm>
          <a:off x="540000" y="1325880"/>
          <a:ext cx="11106876" cy="5166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Inside Galaxy: Samsung Galaxy S5: How to Use Assistant Menu Feature in  Android 5.0.1 Lollipop">
            <a:hlinkClick r:id="rId7" action="ppaction://hlinksldjump"/>
            <a:extLst>
              <a:ext uri="{FF2B5EF4-FFF2-40B4-BE49-F238E27FC236}">
                <a16:creationId xmlns:a16="http://schemas.microsoft.com/office/drawing/2014/main" id="{3E5C16EC-51AC-D871-8BD0-EE53208DFA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7">
            <a:extLst>
              <a:ext uri="{FF2B5EF4-FFF2-40B4-BE49-F238E27FC236}">
                <a16:creationId xmlns:a16="http://schemas.microsoft.com/office/drawing/2014/main" id="{8FE103E1-1E49-D0CB-D5C1-C38E0A26BE23}"/>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15</a:t>
            </a:r>
            <a:r>
              <a:rPr lang="en-GB" dirty="0"/>
              <a:t> </a:t>
            </a:r>
          </a:p>
        </p:txBody>
      </p:sp>
    </p:spTree>
    <p:extLst>
      <p:ext uri="{BB962C8B-B14F-4D97-AF65-F5344CB8AC3E}">
        <p14:creationId xmlns:p14="http://schemas.microsoft.com/office/powerpoint/2010/main" val="2400460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11849-E3DA-0986-EA38-58E47D61464E}"/>
              </a:ext>
            </a:extLst>
          </p:cNvPr>
          <p:cNvSpPr>
            <a:spLocks noGrp="1"/>
          </p:cNvSpPr>
          <p:nvPr>
            <p:ph type="title"/>
          </p:nvPr>
        </p:nvSpPr>
        <p:spPr>
          <a:xfrm>
            <a:off x="539748" y="398652"/>
            <a:ext cx="5302800" cy="1065091"/>
          </a:xfrm>
        </p:spPr>
        <p:txBody>
          <a:bodyPr anchor="t">
            <a:normAutofit/>
          </a:bodyPr>
          <a:lstStyle/>
          <a:p>
            <a:r>
              <a:rPr lang="en-GB" dirty="0"/>
              <a:t>Our vision</a:t>
            </a:r>
          </a:p>
        </p:txBody>
      </p:sp>
      <p:sp>
        <p:nvSpPr>
          <p:cNvPr id="3" name="Content Placeholder 2">
            <a:extLst>
              <a:ext uri="{FF2B5EF4-FFF2-40B4-BE49-F238E27FC236}">
                <a16:creationId xmlns:a16="http://schemas.microsoft.com/office/drawing/2014/main" id="{F844D38C-D3AA-504A-3447-333CCB4B8C0F}"/>
              </a:ext>
            </a:extLst>
          </p:cNvPr>
          <p:cNvSpPr>
            <a:spLocks noGrp="1"/>
          </p:cNvSpPr>
          <p:nvPr>
            <p:ph idx="1"/>
          </p:nvPr>
        </p:nvSpPr>
        <p:spPr>
          <a:xfrm>
            <a:off x="539748" y="1225296"/>
            <a:ext cx="5302800" cy="5385816"/>
          </a:xfrm>
        </p:spPr>
        <p:txBody>
          <a:bodyPr>
            <a:normAutofit fontScale="92500" lnSpcReduction="20000"/>
          </a:bodyPr>
          <a:lstStyle/>
          <a:p>
            <a:pPr marL="285750" indent="-285750">
              <a:lnSpc>
                <a:spcPct val="90000"/>
              </a:lnSpc>
              <a:buFont typeface="Arial" panose="020B0604020202020204" pitchFamily="34" charset="0"/>
              <a:buChar char="•"/>
            </a:pPr>
            <a:r>
              <a:rPr lang="en-GB" sz="2200" dirty="0"/>
              <a:t>Positive, mutually respectful relationships underpin and support the inclusion of all pupils and their families, and promote equality and diversity</a:t>
            </a:r>
          </a:p>
          <a:p>
            <a:pPr marL="285750" indent="-285750">
              <a:lnSpc>
                <a:spcPct val="90000"/>
              </a:lnSpc>
              <a:buFont typeface="Arial" panose="020B0604020202020204" pitchFamily="34" charset="0"/>
              <a:buChar char="•"/>
            </a:pPr>
            <a:r>
              <a:rPr lang="en-GB" sz="2200" dirty="0"/>
              <a:t>The wellbeing of all members of school communities is well-supported and safeguarded</a:t>
            </a:r>
          </a:p>
          <a:p>
            <a:pPr marL="285750" indent="-285750">
              <a:lnSpc>
                <a:spcPct val="90000"/>
              </a:lnSpc>
              <a:buFont typeface="Arial" panose="020B0604020202020204" pitchFamily="34" charset="0"/>
              <a:buChar char="•"/>
            </a:pPr>
            <a:r>
              <a:rPr lang="en-GB" sz="2200" dirty="0"/>
              <a:t>All pupils enjoy school and have high levels of attendance</a:t>
            </a:r>
          </a:p>
          <a:p>
            <a:pPr marL="285750" indent="-285750">
              <a:lnSpc>
                <a:spcPct val="90000"/>
              </a:lnSpc>
              <a:buFont typeface="Arial" panose="020B0604020202020204" pitchFamily="34" charset="0"/>
              <a:buChar char="•"/>
            </a:pPr>
            <a:r>
              <a:rPr lang="en-GB" sz="2200" dirty="0"/>
              <a:t>All pupils are empowered and eager to participate in all aspects of school life</a:t>
            </a:r>
          </a:p>
          <a:p>
            <a:pPr marL="285750" indent="-285750">
              <a:lnSpc>
                <a:spcPct val="90000"/>
              </a:lnSpc>
              <a:buFont typeface="Arial" panose="020B0604020202020204" pitchFamily="34" charset="0"/>
              <a:buChar char="•"/>
            </a:pPr>
            <a:r>
              <a:rPr lang="en-GB" sz="2200" dirty="0"/>
              <a:t>An equitable, high-quality curriculum supports all pupils to achieve well, from their different starting points</a:t>
            </a:r>
          </a:p>
          <a:p>
            <a:pPr marL="285750" indent="-285750">
              <a:lnSpc>
                <a:spcPct val="90000"/>
              </a:lnSpc>
              <a:buFont typeface="Arial" panose="020B0604020202020204" pitchFamily="34" charset="0"/>
              <a:buChar char="•"/>
            </a:pPr>
            <a:r>
              <a:rPr lang="en-GB" sz="2200" dirty="0"/>
              <a:t>All pupils are well-supported to move on to appropriate next steps </a:t>
            </a:r>
          </a:p>
          <a:p>
            <a:pPr>
              <a:lnSpc>
                <a:spcPct val="90000"/>
              </a:lnSpc>
            </a:pPr>
            <a:endParaRPr lang="en-GB" sz="1600" dirty="0"/>
          </a:p>
          <a:p>
            <a:pPr>
              <a:lnSpc>
                <a:spcPct val="90000"/>
              </a:lnSpc>
            </a:pPr>
            <a:endParaRPr lang="en-GB" sz="1600" dirty="0"/>
          </a:p>
        </p:txBody>
      </p:sp>
      <p:sp>
        <p:nvSpPr>
          <p:cNvPr id="8" name="Text Placeholder 3">
            <a:extLst>
              <a:ext uri="{FF2B5EF4-FFF2-40B4-BE49-F238E27FC236}">
                <a16:creationId xmlns:a16="http://schemas.microsoft.com/office/drawing/2014/main" id="{FBE33D24-BCD8-E0C6-44CF-82D84EA555C6}"/>
              </a:ext>
            </a:extLst>
          </p:cNvPr>
          <p:cNvSpPr>
            <a:spLocks noGrp="1"/>
          </p:cNvSpPr>
          <p:nvPr>
            <p:ph type="body" sz="quarter" idx="10"/>
          </p:nvPr>
        </p:nvSpPr>
        <p:spPr>
          <a:xfrm>
            <a:off x="7125988" y="2420712"/>
            <a:ext cx="4526263" cy="2888650"/>
          </a:xfrm>
        </p:spPr>
        <p:txBody>
          <a:bodyPr/>
          <a:lstStyle/>
          <a:p>
            <a:pPr algn="ctr"/>
            <a:r>
              <a:rPr lang="en-GB" dirty="0"/>
              <a:t>Although our vision applies to all Essex children and young people, it has a spotlight on SEND and disadvantage.</a:t>
            </a:r>
          </a:p>
          <a:p>
            <a:endParaRPr lang="en-US" dirty="0"/>
          </a:p>
        </p:txBody>
      </p:sp>
      <p:pic>
        <p:nvPicPr>
          <p:cNvPr id="4" name="Picture 2" descr="Inside Galaxy: Samsung Galaxy S5: How to Use Assistant Menu Feature in  Android 5.0.1 Lollipop">
            <a:hlinkClick r:id="rId2" action="ppaction://hlinksldjump"/>
            <a:extLst>
              <a:ext uri="{FF2B5EF4-FFF2-40B4-BE49-F238E27FC236}">
                <a16:creationId xmlns:a16="http://schemas.microsoft.com/office/drawing/2014/main" id="{169C54C4-8C39-1EB7-5D83-F8C62D93A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7">
            <a:extLst>
              <a:ext uri="{FF2B5EF4-FFF2-40B4-BE49-F238E27FC236}">
                <a16:creationId xmlns:a16="http://schemas.microsoft.com/office/drawing/2014/main" id="{E0A8B13B-EEFC-9253-55BB-C34131546F8B}"/>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chemeClr val="bg1"/>
                </a:solidFill>
              </a:rPr>
              <a:t>16</a:t>
            </a:r>
            <a:r>
              <a:rPr lang="en-GB" dirty="0"/>
              <a:t> </a:t>
            </a:r>
          </a:p>
        </p:txBody>
      </p:sp>
    </p:spTree>
    <p:extLst>
      <p:ext uri="{BB962C8B-B14F-4D97-AF65-F5344CB8AC3E}">
        <p14:creationId xmlns:p14="http://schemas.microsoft.com/office/powerpoint/2010/main" val="1897901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se up of checklist">
            <a:extLst>
              <a:ext uri="{FF2B5EF4-FFF2-40B4-BE49-F238E27FC236}">
                <a16:creationId xmlns:a16="http://schemas.microsoft.com/office/drawing/2014/main" id="{2600852E-E0F7-D2F4-9D6E-41B566950E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9309" r="5521" b="-1"/>
          <a:stretch/>
        </p:blipFill>
        <p:spPr>
          <a:xfrm>
            <a:off x="6523886" y="10"/>
            <a:ext cx="5668115" cy="685799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a:noFill/>
        </p:spPr>
      </p:pic>
      <p:sp>
        <p:nvSpPr>
          <p:cNvPr id="2" name="Title 1">
            <a:extLst>
              <a:ext uri="{FF2B5EF4-FFF2-40B4-BE49-F238E27FC236}">
                <a16:creationId xmlns:a16="http://schemas.microsoft.com/office/drawing/2014/main" id="{3C094882-81D5-1F78-3A6D-19DDC99A7A8D}"/>
              </a:ext>
            </a:extLst>
          </p:cNvPr>
          <p:cNvSpPr>
            <a:spLocks noGrp="1"/>
          </p:cNvSpPr>
          <p:nvPr>
            <p:ph type="title"/>
          </p:nvPr>
        </p:nvSpPr>
        <p:spPr>
          <a:xfrm>
            <a:off x="545124" y="517524"/>
            <a:ext cx="5302800" cy="1065091"/>
          </a:xfrm>
        </p:spPr>
        <p:txBody>
          <a:bodyPr anchor="t">
            <a:normAutofit/>
          </a:bodyPr>
          <a:lstStyle/>
          <a:p>
            <a:r>
              <a:rPr lang="en-GB" dirty="0"/>
              <a:t>Our commitments</a:t>
            </a:r>
          </a:p>
        </p:txBody>
      </p:sp>
      <p:sp>
        <p:nvSpPr>
          <p:cNvPr id="3" name="Content Placeholder 2">
            <a:extLst>
              <a:ext uri="{FF2B5EF4-FFF2-40B4-BE49-F238E27FC236}">
                <a16:creationId xmlns:a16="http://schemas.microsoft.com/office/drawing/2014/main" id="{015BB313-3F2D-05CF-D168-FF03F4328AF8}"/>
              </a:ext>
            </a:extLst>
          </p:cNvPr>
          <p:cNvSpPr>
            <a:spLocks noGrp="1"/>
          </p:cNvSpPr>
          <p:nvPr>
            <p:ph idx="1"/>
          </p:nvPr>
        </p:nvSpPr>
        <p:spPr>
          <a:xfrm>
            <a:off x="539749" y="1872000"/>
            <a:ext cx="4608000" cy="4141450"/>
          </a:xfrm>
        </p:spPr>
        <p:txBody>
          <a:bodyPr>
            <a:normAutofit/>
          </a:bodyPr>
          <a:lstStyle/>
          <a:p>
            <a:r>
              <a:rPr lang="en-GB" dirty="0"/>
              <a:t>Essex County Council will support schools to plan, implement, and review inclusion strategies that are evidence-informed and tailored to their cohorts and contexts. </a:t>
            </a:r>
          </a:p>
          <a:p>
            <a:r>
              <a:rPr lang="en-GB" dirty="0"/>
              <a:t>In addition, we will review and support:</a:t>
            </a:r>
          </a:p>
          <a:p>
            <a:r>
              <a:rPr lang="en-GB" dirty="0"/>
              <a:t>... the extent to which positive relationships and children's wellbeing is prioritised</a:t>
            </a:r>
          </a:p>
          <a:p>
            <a:r>
              <a:rPr lang="en-GB" dirty="0"/>
              <a:t>... children’s attendance and participation </a:t>
            </a:r>
          </a:p>
          <a:p>
            <a:r>
              <a:rPr lang="en-GB" dirty="0"/>
              <a:t>...children’s achievement and the extent to which they move-on to appropriate destinations   </a:t>
            </a:r>
          </a:p>
          <a:p>
            <a:endParaRPr lang="en-GB" dirty="0"/>
          </a:p>
          <a:p>
            <a:endParaRPr lang="en-GB" dirty="0"/>
          </a:p>
        </p:txBody>
      </p:sp>
      <p:pic>
        <p:nvPicPr>
          <p:cNvPr id="4" name="Picture 2" descr="Inside Galaxy: Samsung Galaxy S5: How to Use Assistant Menu Feature in  Android 5.0.1 Lollipop">
            <a:hlinkClick r:id="rId3" action="ppaction://hlinksldjump"/>
            <a:extLst>
              <a:ext uri="{FF2B5EF4-FFF2-40B4-BE49-F238E27FC236}">
                <a16:creationId xmlns:a16="http://schemas.microsoft.com/office/drawing/2014/main" id="{00F3F0F3-FFA1-5E3A-807C-A8E057E99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7">
            <a:extLst>
              <a:ext uri="{FF2B5EF4-FFF2-40B4-BE49-F238E27FC236}">
                <a16:creationId xmlns:a16="http://schemas.microsoft.com/office/drawing/2014/main" id="{386AFBFE-06D5-AE2F-5FE4-8F1F0701609C}"/>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17</a:t>
            </a:r>
            <a:r>
              <a:rPr lang="en-GB" dirty="0"/>
              <a:t> </a:t>
            </a:r>
          </a:p>
        </p:txBody>
      </p:sp>
    </p:spTree>
    <p:extLst>
      <p:ext uri="{BB962C8B-B14F-4D97-AF65-F5344CB8AC3E}">
        <p14:creationId xmlns:p14="http://schemas.microsoft.com/office/powerpoint/2010/main" val="97919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36B888-612E-97AF-EA74-8682A675D2DA}"/>
              </a:ext>
            </a:extLst>
          </p:cNvPr>
          <p:cNvSpPr>
            <a:spLocks noGrp="1"/>
          </p:cNvSpPr>
          <p:nvPr>
            <p:ph type="body" sz="quarter" idx="10"/>
          </p:nvPr>
        </p:nvSpPr>
        <p:spPr>
          <a:xfrm>
            <a:off x="1669749" y="1634888"/>
            <a:ext cx="3672000" cy="492610"/>
          </a:xfrm>
        </p:spPr>
        <p:txBody>
          <a:bodyPr/>
          <a:lstStyle/>
          <a:p>
            <a:r>
              <a:rPr lang="en-GB" dirty="0">
                <a:hlinkClick r:id="rId2" action="ppaction://hlinksldjump"/>
              </a:rPr>
              <a:t>SEND Funding Briefing</a:t>
            </a:r>
            <a:endParaRPr lang="en-GB" dirty="0"/>
          </a:p>
        </p:txBody>
      </p:sp>
      <p:sp>
        <p:nvSpPr>
          <p:cNvPr id="3" name="Title 2">
            <a:extLst>
              <a:ext uri="{FF2B5EF4-FFF2-40B4-BE49-F238E27FC236}">
                <a16:creationId xmlns:a16="http://schemas.microsoft.com/office/drawing/2014/main" id="{5EFA808D-E9EA-1C8C-850C-39DB8F110DAC}"/>
              </a:ext>
            </a:extLst>
          </p:cNvPr>
          <p:cNvSpPr>
            <a:spLocks noGrp="1"/>
          </p:cNvSpPr>
          <p:nvPr>
            <p:ph type="title"/>
          </p:nvPr>
        </p:nvSpPr>
        <p:spPr/>
        <p:txBody>
          <a:bodyPr/>
          <a:lstStyle/>
          <a:p>
            <a:r>
              <a:rPr lang="en-GB" dirty="0"/>
              <a:t>Contents</a:t>
            </a:r>
          </a:p>
        </p:txBody>
      </p:sp>
      <p:sp>
        <p:nvSpPr>
          <p:cNvPr id="4" name="Text Placeholder 3">
            <a:extLst>
              <a:ext uri="{FF2B5EF4-FFF2-40B4-BE49-F238E27FC236}">
                <a16:creationId xmlns:a16="http://schemas.microsoft.com/office/drawing/2014/main" id="{C068235A-1F5F-24EA-9A3C-AA6C9D4A4E9A}"/>
              </a:ext>
            </a:extLst>
          </p:cNvPr>
          <p:cNvSpPr>
            <a:spLocks noGrp="1"/>
          </p:cNvSpPr>
          <p:nvPr>
            <p:ph type="body" sz="quarter" idx="11"/>
          </p:nvPr>
        </p:nvSpPr>
        <p:spPr>
          <a:xfrm>
            <a:off x="661556" y="1415000"/>
            <a:ext cx="539262" cy="621567"/>
          </a:xfrm>
        </p:spPr>
        <p:txBody>
          <a:bodyPr/>
          <a:lstStyle/>
          <a:p>
            <a:r>
              <a:rPr lang="en-GB" dirty="0"/>
              <a:t>1</a:t>
            </a:r>
          </a:p>
        </p:txBody>
      </p:sp>
      <p:sp>
        <p:nvSpPr>
          <p:cNvPr id="5" name="Text Placeholder 4">
            <a:extLst>
              <a:ext uri="{FF2B5EF4-FFF2-40B4-BE49-F238E27FC236}">
                <a16:creationId xmlns:a16="http://schemas.microsoft.com/office/drawing/2014/main" id="{964E634C-6CD8-C406-D9F8-8B13BB82F3ED}"/>
              </a:ext>
            </a:extLst>
          </p:cNvPr>
          <p:cNvSpPr>
            <a:spLocks noGrp="1"/>
          </p:cNvSpPr>
          <p:nvPr>
            <p:ph type="body" sz="quarter" idx="12"/>
          </p:nvPr>
        </p:nvSpPr>
        <p:spPr>
          <a:xfrm>
            <a:off x="1528178" y="2808749"/>
            <a:ext cx="3672000" cy="492610"/>
          </a:xfrm>
        </p:spPr>
        <p:txBody>
          <a:bodyPr/>
          <a:lstStyle/>
          <a:p>
            <a:r>
              <a:rPr lang="en-GB" dirty="0">
                <a:hlinkClick r:id="rId3" action="ppaction://hlinksldjump"/>
              </a:rPr>
              <a:t>SPM Review</a:t>
            </a:r>
            <a:endParaRPr lang="en-GB" dirty="0"/>
          </a:p>
        </p:txBody>
      </p:sp>
      <p:sp>
        <p:nvSpPr>
          <p:cNvPr id="6" name="Text Placeholder 5">
            <a:extLst>
              <a:ext uri="{FF2B5EF4-FFF2-40B4-BE49-F238E27FC236}">
                <a16:creationId xmlns:a16="http://schemas.microsoft.com/office/drawing/2014/main" id="{8B0AA866-BF83-4D03-1F8F-DC72695632ED}"/>
              </a:ext>
            </a:extLst>
          </p:cNvPr>
          <p:cNvSpPr>
            <a:spLocks noGrp="1"/>
          </p:cNvSpPr>
          <p:nvPr>
            <p:ph type="body" sz="quarter" idx="13"/>
          </p:nvPr>
        </p:nvSpPr>
        <p:spPr>
          <a:xfrm>
            <a:off x="682496" y="2660542"/>
            <a:ext cx="539262" cy="621567"/>
          </a:xfrm>
        </p:spPr>
        <p:txBody>
          <a:bodyPr/>
          <a:lstStyle/>
          <a:p>
            <a:r>
              <a:rPr lang="en-GB" dirty="0"/>
              <a:t>2</a:t>
            </a:r>
          </a:p>
        </p:txBody>
      </p:sp>
      <p:sp>
        <p:nvSpPr>
          <p:cNvPr id="7" name="Text Placeholder 6">
            <a:extLst>
              <a:ext uri="{FF2B5EF4-FFF2-40B4-BE49-F238E27FC236}">
                <a16:creationId xmlns:a16="http://schemas.microsoft.com/office/drawing/2014/main" id="{B8F71D81-B35C-B657-CD99-83134C7710D2}"/>
              </a:ext>
            </a:extLst>
          </p:cNvPr>
          <p:cNvSpPr>
            <a:spLocks noGrp="1"/>
          </p:cNvSpPr>
          <p:nvPr>
            <p:ph type="body" sz="quarter" idx="14"/>
          </p:nvPr>
        </p:nvSpPr>
        <p:spPr>
          <a:xfrm>
            <a:off x="1528178" y="3968732"/>
            <a:ext cx="3672000" cy="492610"/>
          </a:xfrm>
        </p:spPr>
        <p:txBody>
          <a:bodyPr/>
          <a:lstStyle/>
          <a:p>
            <a:r>
              <a:rPr lang="en-GB" dirty="0">
                <a:hlinkClick r:id="rId4" action="ppaction://hlinksldjump"/>
              </a:rPr>
              <a:t>Prioritisation Criteria</a:t>
            </a:r>
            <a:endParaRPr lang="en-GB" dirty="0"/>
          </a:p>
        </p:txBody>
      </p:sp>
      <p:sp>
        <p:nvSpPr>
          <p:cNvPr id="8" name="Text Placeholder 7">
            <a:extLst>
              <a:ext uri="{FF2B5EF4-FFF2-40B4-BE49-F238E27FC236}">
                <a16:creationId xmlns:a16="http://schemas.microsoft.com/office/drawing/2014/main" id="{5715CF89-929C-B560-E8E5-0DF743F5E399}"/>
              </a:ext>
            </a:extLst>
          </p:cNvPr>
          <p:cNvSpPr>
            <a:spLocks noGrp="1"/>
          </p:cNvSpPr>
          <p:nvPr>
            <p:ph type="body" sz="quarter" idx="15"/>
          </p:nvPr>
        </p:nvSpPr>
        <p:spPr>
          <a:xfrm>
            <a:off x="198825" y="3900495"/>
            <a:ext cx="1221387" cy="621567"/>
          </a:xfrm>
        </p:spPr>
        <p:txBody>
          <a:bodyPr/>
          <a:lstStyle/>
          <a:p>
            <a:r>
              <a:rPr lang="en-GB" dirty="0"/>
              <a:t>3 - 6</a:t>
            </a:r>
          </a:p>
        </p:txBody>
      </p:sp>
      <p:sp>
        <p:nvSpPr>
          <p:cNvPr id="9" name="Text Placeholder 8">
            <a:extLst>
              <a:ext uri="{FF2B5EF4-FFF2-40B4-BE49-F238E27FC236}">
                <a16:creationId xmlns:a16="http://schemas.microsoft.com/office/drawing/2014/main" id="{50AFEF9D-F8C1-1591-613A-70CD252F57BA}"/>
              </a:ext>
            </a:extLst>
          </p:cNvPr>
          <p:cNvSpPr>
            <a:spLocks noGrp="1"/>
          </p:cNvSpPr>
          <p:nvPr>
            <p:ph type="body" sz="quarter" idx="16"/>
          </p:nvPr>
        </p:nvSpPr>
        <p:spPr>
          <a:xfrm>
            <a:off x="7710481" y="5378286"/>
            <a:ext cx="3672000" cy="492610"/>
          </a:xfrm>
        </p:spPr>
        <p:txBody>
          <a:bodyPr/>
          <a:lstStyle/>
          <a:p>
            <a:r>
              <a:rPr lang="en-GB" dirty="0">
                <a:hlinkClick r:id="rId5" action="ppaction://hlinksldjump"/>
              </a:rPr>
              <a:t>Traded Offer – New Booking System</a:t>
            </a:r>
            <a:endParaRPr lang="en-GB" dirty="0"/>
          </a:p>
        </p:txBody>
      </p:sp>
      <p:sp>
        <p:nvSpPr>
          <p:cNvPr id="11" name="Text Placeholder 10">
            <a:extLst>
              <a:ext uri="{FF2B5EF4-FFF2-40B4-BE49-F238E27FC236}">
                <a16:creationId xmlns:a16="http://schemas.microsoft.com/office/drawing/2014/main" id="{FEE1D424-48D3-0966-945F-BC87C97C1FA0}"/>
              </a:ext>
            </a:extLst>
          </p:cNvPr>
          <p:cNvSpPr>
            <a:spLocks noGrp="1"/>
          </p:cNvSpPr>
          <p:nvPr>
            <p:ph type="body" sz="quarter" idx="18"/>
          </p:nvPr>
        </p:nvSpPr>
        <p:spPr>
          <a:xfrm>
            <a:off x="1528178" y="5737970"/>
            <a:ext cx="3672000" cy="492610"/>
          </a:xfrm>
        </p:spPr>
        <p:txBody>
          <a:bodyPr/>
          <a:lstStyle/>
          <a:p>
            <a:r>
              <a:rPr lang="en-GB" dirty="0">
                <a:hlinkClick r:id="rId6" action="ppaction://hlinksldjump"/>
              </a:rPr>
              <a:t>Review of the Relations, Sex and Health Education statutory guidance</a:t>
            </a:r>
            <a:endParaRPr lang="en-GB" dirty="0"/>
          </a:p>
        </p:txBody>
      </p:sp>
      <p:sp>
        <p:nvSpPr>
          <p:cNvPr id="12" name="Text Placeholder 11">
            <a:extLst>
              <a:ext uri="{FF2B5EF4-FFF2-40B4-BE49-F238E27FC236}">
                <a16:creationId xmlns:a16="http://schemas.microsoft.com/office/drawing/2014/main" id="{4C0BFF18-8A6F-526C-ECC0-0ED3CF6E5FDA}"/>
              </a:ext>
            </a:extLst>
          </p:cNvPr>
          <p:cNvSpPr>
            <a:spLocks noGrp="1"/>
          </p:cNvSpPr>
          <p:nvPr>
            <p:ph type="body" sz="quarter" idx="19"/>
          </p:nvPr>
        </p:nvSpPr>
        <p:spPr>
          <a:xfrm>
            <a:off x="5843949" y="1467484"/>
            <a:ext cx="1622481" cy="621567"/>
          </a:xfrm>
        </p:spPr>
        <p:txBody>
          <a:bodyPr/>
          <a:lstStyle/>
          <a:p>
            <a:r>
              <a:rPr lang="en-GB" dirty="0"/>
              <a:t>8 - 13</a:t>
            </a:r>
          </a:p>
        </p:txBody>
      </p:sp>
      <p:sp>
        <p:nvSpPr>
          <p:cNvPr id="13" name="Text Placeholder 12">
            <a:extLst>
              <a:ext uri="{FF2B5EF4-FFF2-40B4-BE49-F238E27FC236}">
                <a16:creationId xmlns:a16="http://schemas.microsoft.com/office/drawing/2014/main" id="{20EDAFC7-D5D1-9937-584C-97129C50CB13}"/>
              </a:ext>
            </a:extLst>
          </p:cNvPr>
          <p:cNvSpPr>
            <a:spLocks noGrp="1"/>
          </p:cNvSpPr>
          <p:nvPr>
            <p:ph type="body" sz="quarter" idx="20"/>
          </p:nvPr>
        </p:nvSpPr>
        <p:spPr>
          <a:xfrm>
            <a:off x="7748155" y="1881193"/>
            <a:ext cx="3672000" cy="492610"/>
          </a:xfrm>
        </p:spPr>
        <p:txBody>
          <a:bodyPr/>
          <a:lstStyle/>
          <a:p>
            <a:r>
              <a:rPr lang="en-GB" dirty="0">
                <a:hlinkClick r:id="rId7" action="ppaction://hlinksldjump"/>
              </a:rPr>
              <a:t>Briefing: National Framework for Penalty Notices </a:t>
            </a:r>
            <a:endParaRPr lang="en-GB" dirty="0"/>
          </a:p>
        </p:txBody>
      </p:sp>
      <p:sp>
        <p:nvSpPr>
          <p:cNvPr id="14" name="Text Placeholder 13">
            <a:extLst>
              <a:ext uri="{FF2B5EF4-FFF2-40B4-BE49-F238E27FC236}">
                <a16:creationId xmlns:a16="http://schemas.microsoft.com/office/drawing/2014/main" id="{3824DC8E-44EA-E36D-4A81-330DCA47FFDB}"/>
              </a:ext>
            </a:extLst>
          </p:cNvPr>
          <p:cNvSpPr>
            <a:spLocks noGrp="1"/>
          </p:cNvSpPr>
          <p:nvPr>
            <p:ph type="body" sz="quarter" idx="21"/>
          </p:nvPr>
        </p:nvSpPr>
        <p:spPr>
          <a:xfrm>
            <a:off x="5671879" y="2765109"/>
            <a:ext cx="1966620" cy="621567"/>
          </a:xfrm>
        </p:spPr>
        <p:txBody>
          <a:bodyPr/>
          <a:lstStyle/>
          <a:p>
            <a:r>
              <a:rPr lang="en-GB" dirty="0"/>
              <a:t>14- 24</a:t>
            </a:r>
          </a:p>
        </p:txBody>
      </p:sp>
      <p:sp>
        <p:nvSpPr>
          <p:cNvPr id="15" name="Text Placeholder 14">
            <a:extLst>
              <a:ext uri="{FF2B5EF4-FFF2-40B4-BE49-F238E27FC236}">
                <a16:creationId xmlns:a16="http://schemas.microsoft.com/office/drawing/2014/main" id="{B3B4D1BD-E9CD-BF00-F462-8D81C7D57C7F}"/>
              </a:ext>
            </a:extLst>
          </p:cNvPr>
          <p:cNvSpPr>
            <a:spLocks noGrp="1"/>
          </p:cNvSpPr>
          <p:nvPr>
            <p:ph type="body" sz="quarter" idx="22"/>
          </p:nvPr>
        </p:nvSpPr>
        <p:spPr>
          <a:xfrm>
            <a:off x="7710481" y="2915574"/>
            <a:ext cx="3672000" cy="492610"/>
          </a:xfrm>
        </p:spPr>
        <p:txBody>
          <a:bodyPr/>
          <a:lstStyle/>
          <a:p>
            <a:r>
              <a:rPr lang="en-GB" dirty="0">
                <a:hlinkClick r:id="rId8" action="ppaction://hlinksldjump"/>
              </a:rPr>
              <a:t>Inclusion Strategy</a:t>
            </a:r>
            <a:endParaRPr lang="en-GB" dirty="0"/>
          </a:p>
        </p:txBody>
      </p:sp>
      <p:sp>
        <p:nvSpPr>
          <p:cNvPr id="16" name="Text Placeholder 15">
            <a:extLst>
              <a:ext uri="{FF2B5EF4-FFF2-40B4-BE49-F238E27FC236}">
                <a16:creationId xmlns:a16="http://schemas.microsoft.com/office/drawing/2014/main" id="{ABD81B1B-6007-975D-EBC4-3F4AF6CE7BF4}"/>
              </a:ext>
            </a:extLst>
          </p:cNvPr>
          <p:cNvSpPr>
            <a:spLocks noGrp="1"/>
          </p:cNvSpPr>
          <p:nvPr>
            <p:ph type="body" sz="quarter" idx="23"/>
          </p:nvPr>
        </p:nvSpPr>
        <p:spPr>
          <a:xfrm>
            <a:off x="647853" y="5116403"/>
            <a:ext cx="539262" cy="621567"/>
          </a:xfrm>
        </p:spPr>
        <p:txBody>
          <a:bodyPr/>
          <a:lstStyle/>
          <a:p>
            <a:r>
              <a:rPr lang="en-GB" dirty="0"/>
              <a:t>7</a:t>
            </a:r>
          </a:p>
        </p:txBody>
      </p:sp>
      <p:sp>
        <p:nvSpPr>
          <p:cNvPr id="17" name="Text Placeholder 16">
            <a:extLst>
              <a:ext uri="{FF2B5EF4-FFF2-40B4-BE49-F238E27FC236}">
                <a16:creationId xmlns:a16="http://schemas.microsoft.com/office/drawing/2014/main" id="{60CA1A61-D2E1-9B13-3E16-D6FAB52D34D9}"/>
              </a:ext>
            </a:extLst>
          </p:cNvPr>
          <p:cNvSpPr>
            <a:spLocks noGrp="1"/>
          </p:cNvSpPr>
          <p:nvPr>
            <p:ph type="body" sz="quarter" idx="24"/>
          </p:nvPr>
        </p:nvSpPr>
        <p:spPr>
          <a:xfrm>
            <a:off x="7710481" y="4075146"/>
            <a:ext cx="3672000" cy="492610"/>
          </a:xfrm>
        </p:spPr>
        <p:txBody>
          <a:bodyPr/>
          <a:lstStyle/>
          <a:p>
            <a:r>
              <a:rPr lang="en-GB" dirty="0">
                <a:hlinkClick r:id="rId9" action="ppaction://hlinksldjump"/>
              </a:rPr>
              <a:t>Childcare Reforms Update</a:t>
            </a:r>
            <a:endParaRPr lang="en-GB" dirty="0"/>
          </a:p>
        </p:txBody>
      </p:sp>
      <p:sp>
        <p:nvSpPr>
          <p:cNvPr id="19" name="Text Placeholder 17">
            <a:extLst>
              <a:ext uri="{FF2B5EF4-FFF2-40B4-BE49-F238E27FC236}">
                <a16:creationId xmlns:a16="http://schemas.microsoft.com/office/drawing/2014/main" id="{E5D01DF5-1708-84C6-C979-663A331F625E}"/>
              </a:ext>
            </a:extLst>
          </p:cNvPr>
          <p:cNvSpPr txBox="1">
            <a:spLocks/>
          </p:cNvSpPr>
          <p:nvPr/>
        </p:nvSpPr>
        <p:spPr>
          <a:xfrm>
            <a:off x="5671879" y="5204466"/>
            <a:ext cx="2531129" cy="62156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5100" b="0" kern="1200">
                <a:solidFill>
                  <a:schemeClr val="accent1"/>
                </a:solidFill>
                <a:latin typeface="Calibri Light" panose="020F0302020204030204" pitchFamily="34" charset="0"/>
                <a:ea typeface="+mn-ea"/>
                <a:cs typeface="Calibri Light" panose="020F0302020204030204" pitchFamily="34" charset="0"/>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32-26</a:t>
            </a:r>
          </a:p>
        </p:txBody>
      </p:sp>
      <p:sp>
        <p:nvSpPr>
          <p:cNvPr id="20" name="Text Placeholder 17">
            <a:extLst>
              <a:ext uri="{FF2B5EF4-FFF2-40B4-BE49-F238E27FC236}">
                <a16:creationId xmlns:a16="http://schemas.microsoft.com/office/drawing/2014/main" id="{A352395B-724F-2E1B-B31A-913C9F6B00DB}"/>
              </a:ext>
            </a:extLst>
          </p:cNvPr>
          <p:cNvSpPr txBox="1">
            <a:spLocks/>
          </p:cNvSpPr>
          <p:nvPr/>
        </p:nvSpPr>
        <p:spPr>
          <a:xfrm>
            <a:off x="5743861" y="3925742"/>
            <a:ext cx="1966620" cy="62156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5100" b="0" kern="1200">
                <a:solidFill>
                  <a:schemeClr val="accent1"/>
                </a:solidFill>
                <a:latin typeface="Calibri Light" panose="020F0302020204030204" pitchFamily="34" charset="0"/>
                <a:ea typeface="+mn-ea"/>
                <a:cs typeface="Calibri Light" panose="020F0302020204030204" pitchFamily="34" charset="0"/>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25-31</a:t>
            </a:r>
          </a:p>
        </p:txBody>
      </p:sp>
    </p:spTree>
    <p:extLst>
      <p:ext uri="{BB962C8B-B14F-4D97-AF65-F5344CB8AC3E}">
        <p14:creationId xmlns:p14="http://schemas.microsoft.com/office/powerpoint/2010/main" val="1375008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working on STEM project">
            <a:extLst>
              <a:ext uri="{FF2B5EF4-FFF2-40B4-BE49-F238E27FC236}">
                <a16:creationId xmlns:a16="http://schemas.microsoft.com/office/drawing/2014/main" id="{77BD3E00-FDDE-844C-8465-A15B8C91A9C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9666" r="25164" b="-1"/>
          <a:stretch/>
        </p:blipFill>
        <p:spPr>
          <a:xfrm>
            <a:off x="6523886" y="10"/>
            <a:ext cx="5668115" cy="685799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a:noFill/>
        </p:spPr>
      </p:pic>
      <p:sp>
        <p:nvSpPr>
          <p:cNvPr id="3" name="Title 2">
            <a:extLst>
              <a:ext uri="{FF2B5EF4-FFF2-40B4-BE49-F238E27FC236}">
                <a16:creationId xmlns:a16="http://schemas.microsoft.com/office/drawing/2014/main" id="{CD526AAA-A3CD-30C9-B34E-312F3468F89E}"/>
              </a:ext>
            </a:extLst>
          </p:cNvPr>
          <p:cNvSpPr>
            <a:spLocks noGrp="1"/>
          </p:cNvSpPr>
          <p:nvPr>
            <p:ph type="title"/>
          </p:nvPr>
        </p:nvSpPr>
        <p:spPr>
          <a:xfrm>
            <a:off x="545124" y="517524"/>
            <a:ext cx="5302800" cy="1065091"/>
          </a:xfrm>
        </p:spPr>
        <p:txBody>
          <a:bodyPr anchor="t">
            <a:normAutofit/>
          </a:bodyPr>
          <a:lstStyle/>
          <a:p>
            <a:pPr>
              <a:lnSpc>
                <a:spcPct val="90000"/>
              </a:lnSpc>
            </a:pPr>
            <a:r>
              <a:rPr lang="en-GB" sz="3400" dirty="0"/>
              <a:t>Delivering our commitments</a:t>
            </a:r>
            <a:br>
              <a:rPr lang="en-GB" sz="3400" dirty="0"/>
            </a:br>
            <a:endParaRPr lang="en-GB" sz="3400" dirty="0"/>
          </a:p>
        </p:txBody>
      </p:sp>
      <p:sp>
        <p:nvSpPr>
          <p:cNvPr id="4" name="Content Placeholder 3">
            <a:extLst>
              <a:ext uri="{FF2B5EF4-FFF2-40B4-BE49-F238E27FC236}">
                <a16:creationId xmlns:a16="http://schemas.microsoft.com/office/drawing/2014/main" id="{3353530A-CE37-8588-4C49-D6B55D9136BF}"/>
              </a:ext>
            </a:extLst>
          </p:cNvPr>
          <p:cNvSpPr>
            <a:spLocks noGrp="1"/>
          </p:cNvSpPr>
          <p:nvPr>
            <p:ph idx="1"/>
          </p:nvPr>
        </p:nvSpPr>
        <p:spPr>
          <a:xfrm>
            <a:off x="539749" y="1872000"/>
            <a:ext cx="4608000" cy="4141450"/>
          </a:xfrm>
        </p:spPr>
        <p:txBody>
          <a:bodyPr>
            <a:normAutofit lnSpcReduction="10000"/>
          </a:bodyPr>
          <a:lstStyle/>
          <a:p>
            <a:pPr algn="ctr"/>
            <a:r>
              <a:rPr lang="en-GB" sz="2800" kern="100" dirty="0">
                <a:effectLst/>
              </a:rPr>
              <a:t>Our approaches to delivering our commitments range from the short term (for example, the alignment and QA of our current offer with our vision for inclusion) to the long term (for example, how our workforce is organised to deliver our commitments into the future). </a:t>
            </a:r>
          </a:p>
          <a:p>
            <a:endParaRPr lang="en-GB" dirty="0"/>
          </a:p>
        </p:txBody>
      </p:sp>
      <p:pic>
        <p:nvPicPr>
          <p:cNvPr id="2" name="Picture 2" descr="Inside Galaxy: Samsung Galaxy S5: How to Use Assistant Menu Feature in  Android 5.0.1 Lollipop">
            <a:hlinkClick r:id="rId3" action="ppaction://hlinksldjump"/>
            <a:extLst>
              <a:ext uri="{FF2B5EF4-FFF2-40B4-BE49-F238E27FC236}">
                <a16:creationId xmlns:a16="http://schemas.microsoft.com/office/drawing/2014/main" id="{D49AE17B-58DD-8EF4-D52E-F9850B2C2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7">
            <a:extLst>
              <a:ext uri="{FF2B5EF4-FFF2-40B4-BE49-F238E27FC236}">
                <a16:creationId xmlns:a16="http://schemas.microsoft.com/office/drawing/2014/main" id="{BC99B8EC-6771-066D-2717-E6475C393B00}"/>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18</a:t>
            </a:r>
            <a:r>
              <a:rPr lang="en-GB" dirty="0"/>
              <a:t> </a:t>
            </a:r>
          </a:p>
        </p:txBody>
      </p:sp>
    </p:spTree>
    <p:extLst>
      <p:ext uri="{BB962C8B-B14F-4D97-AF65-F5344CB8AC3E}">
        <p14:creationId xmlns:p14="http://schemas.microsoft.com/office/powerpoint/2010/main" val="1274274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661F-4A7F-3F6A-6CE0-F02A3407831E}"/>
              </a:ext>
            </a:extLst>
          </p:cNvPr>
          <p:cNvSpPr>
            <a:spLocks noGrp="1"/>
          </p:cNvSpPr>
          <p:nvPr>
            <p:ph type="title"/>
          </p:nvPr>
        </p:nvSpPr>
        <p:spPr>
          <a:xfrm>
            <a:off x="545124" y="517524"/>
            <a:ext cx="5302800" cy="1065091"/>
          </a:xfrm>
        </p:spPr>
        <p:txBody>
          <a:bodyPr vert="horz" lIns="0" tIns="0" rIns="0" bIns="0" rtlCol="0" anchor="t" anchorCtr="0">
            <a:normAutofit/>
          </a:bodyPr>
          <a:lstStyle/>
          <a:p>
            <a:r>
              <a:rPr lang="en-GB" dirty="0"/>
              <a:t>September 2024 Launch</a:t>
            </a:r>
          </a:p>
        </p:txBody>
      </p:sp>
      <p:pic>
        <p:nvPicPr>
          <p:cNvPr id="1026" name="Picture 2">
            <a:extLst>
              <a:ext uri="{FF2B5EF4-FFF2-40B4-BE49-F238E27FC236}">
                <a16:creationId xmlns:a16="http://schemas.microsoft.com/office/drawing/2014/main" id="{E740E7A7-7270-D8F6-30A9-BE3971CDD9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0" r="11518" b="1"/>
          <a:stretch/>
        </p:blipFill>
        <p:spPr bwMode="auto">
          <a:xfrm>
            <a:off x="539749" y="1872000"/>
            <a:ext cx="4608000" cy="4141450"/>
          </a:xfrm>
          <a:prstGeom prst="rect">
            <a:avLst/>
          </a:prstGeom>
          <a:solidFill>
            <a:srgbClr val="FFFFFF"/>
          </a:solidFill>
        </p:spPr>
      </p:pic>
      <p:sp>
        <p:nvSpPr>
          <p:cNvPr id="3" name="TextBox 2">
            <a:extLst>
              <a:ext uri="{FF2B5EF4-FFF2-40B4-BE49-F238E27FC236}">
                <a16:creationId xmlns:a16="http://schemas.microsoft.com/office/drawing/2014/main" id="{692F00C5-26FE-3F2E-047D-92911FBCD19A}"/>
              </a:ext>
            </a:extLst>
          </p:cNvPr>
          <p:cNvSpPr txBox="1"/>
          <p:nvPr/>
        </p:nvSpPr>
        <p:spPr>
          <a:xfrm>
            <a:off x="7109999" y="1330960"/>
            <a:ext cx="4542251" cy="4682490"/>
          </a:xfrm>
          <a:prstGeom prst="rect">
            <a:avLst/>
          </a:prstGeom>
        </p:spPr>
        <p:txBody>
          <a:bodyPr vert="horz" lIns="0" tIns="0" rIns="0" bIns="0" rtlCol="0">
            <a:normAutofit/>
          </a:bodyPr>
          <a:lstStyle/>
          <a:p>
            <a:pPr>
              <a:lnSpc>
                <a:spcPct val="90000"/>
              </a:lnSpc>
              <a:spcAft>
                <a:spcPts val="1984"/>
              </a:spcAft>
            </a:pPr>
            <a:r>
              <a:rPr lang="en-US" b="0" dirty="0"/>
              <a:t>We wanted to support the launch of the strategy by offering something different and immediately accessible to schools. Therefore, we launched the Inclusion Framework and Inclusion Reviews. </a:t>
            </a:r>
          </a:p>
          <a:p>
            <a:pPr>
              <a:lnSpc>
                <a:spcPct val="90000"/>
              </a:lnSpc>
              <a:spcAft>
                <a:spcPts val="1984"/>
              </a:spcAft>
            </a:pPr>
            <a:endParaRPr lang="en-US" b="0" dirty="0"/>
          </a:p>
          <a:p>
            <a:pPr>
              <a:lnSpc>
                <a:spcPct val="90000"/>
              </a:lnSpc>
              <a:spcAft>
                <a:spcPts val="1984"/>
              </a:spcAft>
            </a:pPr>
            <a:r>
              <a:rPr lang="en-US" b="0" dirty="0"/>
              <a:t>The Inclusion Framework is a tool that supports schools to profile the barriers to learning of cohorts of pupils, and target early-intervention at the point of need. The Framework is directly linked to the six elements of our vision. As part of the rollout of the </a:t>
            </a:r>
            <a:r>
              <a:rPr lang="en-US" b="0" dirty="0" err="1"/>
              <a:t>programme</a:t>
            </a:r>
            <a:r>
              <a:rPr lang="en-US" b="0" dirty="0"/>
              <a:t>, schools have been able to bid for funding for projects that will bring about systemic change to support inclusion.  </a:t>
            </a:r>
          </a:p>
          <a:p>
            <a:pPr>
              <a:lnSpc>
                <a:spcPct val="90000"/>
              </a:lnSpc>
              <a:spcAft>
                <a:spcPts val="1984"/>
              </a:spcAft>
            </a:pPr>
            <a:endParaRPr lang="en-US" sz="1500" b="0" dirty="0"/>
          </a:p>
        </p:txBody>
      </p:sp>
      <p:pic>
        <p:nvPicPr>
          <p:cNvPr id="6" name="Picture 2" descr="Inside Galaxy: Samsung Galaxy S5: How to Use Assistant Menu Feature in  Android 5.0.1 Lollipop">
            <a:hlinkClick r:id="rId3" action="ppaction://hlinksldjump"/>
            <a:extLst>
              <a:ext uri="{FF2B5EF4-FFF2-40B4-BE49-F238E27FC236}">
                <a16:creationId xmlns:a16="http://schemas.microsoft.com/office/drawing/2014/main" id="{CDAC7134-A8AF-1494-5257-8020BC703F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7">
            <a:extLst>
              <a:ext uri="{FF2B5EF4-FFF2-40B4-BE49-F238E27FC236}">
                <a16:creationId xmlns:a16="http://schemas.microsoft.com/office/drawing/2014/main" id="{70041478-F1A6-4000-646A-8FF1D885FCBF}"/>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19</a:t>
            </a:r>
            <a:r>
              <a:rPr lang="en-GB" dirty="0"/>
              <a:t> </a:t>
            </a:r>
          </a:p>
        </p:txBody>
      </p:sp>
    </p:spTree>
    <p:extLst>
      <p:ext uri="{BB962C8B-B14F-4D97-AF65-F5344CB8AC3E}">
        <p14:creationId xmlns:p14="http://schemas.microsoft.com/office/powerpoint/2010/main" val="2213539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15120E-C6FE-E0E4-7423-EF58E68BA771}"/>
              </a:ext>
            </a:extLst>
          </p:cNvPr>
          <p:cNvSpPr>
            <a:spLocks noGrp="1"/>
          </p:cNvSpPr>
          <p:nvPr>
            <p:ph type="title"/>
          </p:nvPr>
        </p:nvSpPr>
        <p:spPr>
          <a:xfrm>
            <a:off x="545124" y="517524"/>
            <a:ext cx="5302800" cy="1065091"/>
          </a:xfrm>
        </p:spPr>
        <p:txBody>
          <a:bodyPr anchor="t">
            <a:normAutofit/>
          </a:bodyPr>
          <a:lstStyle/>
          <a:p>
            <a:pPr>
              <a:lnSpc>
                <a:spcPct val="90000"/>
              </a:lnSpc>
            </a:pPr>
            <a:r>
              <a:rPr lang="en-GB" sz="3700"/>
              <a:t>Projects supported by the framework</a:t>
            </a:r>
          </a:p>
        </p:txBody>
      </p:sp>
      <p:pic>
        <p:nvPicPr>
          <p:cNvPr id="5" name="Graphic 1">
            <a:extLst>
              <a:ext uri="{FF2B5EF4-FFF2-40B4-BE49-F238E27FC236}">
                <a16:creationId xmlns:a16="http://schemas.microsoft.com/office/drawing/2014/main" id="{3F1166EC-EE2F-9BB7-8F5E-0147F609B4F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 y="1952625"/>
            <a:ext cx="6257924" cy="4778375"/>
          </a:xfrm>
          <a:prstGeom prst="rect">
            <a:avLst/>
          </a:prstGeom>
        </p:spPr>
      </p:pic>
      <p:sp>
        <p:nvSpPr>
          <p:cNvPr id="10" name="Text Placeholder 3">
            <a:extLst>
              <a:ext uri="{FF2B5EF4-FFF2-40B4-BE49-F238E27FC236}">
                <a16:creationId xmlns:a16="http://schemas.microsoft.com/office/drawing/2014/main" id="{FF79DD98-6004-B6AB-F861-831C888B907F}"/>
              </a:ext>
            </a:extLst>
          </p:cNvPr>
          <p:cNvSpPr>
            <a:spLocks noGrp="1"/>
          </p:cNvSpPr>
          <p:nvPr>
            <p:ph type="body" sz="quarter" idx="10"/>
          </p:nvPr>
        </p:nvSpPr>
        <p:spPr>
          <a:xfrm>
            <a:off x="7109999" y="647700"/>
            <a:ext cx="4542251" cy="5365750"/>
          </a:xfrm>
        </p:spPr>
        <p:txBody>
          <a:bodyPr/>
          <a:lstStyle/>
          <a:p>
            <a:pPr algn="ctr"/>
            <a:r>
              <a:rPr lang="en-GB" sz="2000" dirty="0"/>
              <a:t>Inclusion Reviews are a truly collaborative, no-stakes review process that aim to support leaders by getting under the surface of some of the key challenges that they face. Again, they are explicitly linked to the six elements of our vision. Reviews are offered without charge to academies and maintained schools. </a:t>
            </a:r>
          </a:p>
          <a:p>
            <a:pPr algn="ctr"/>
            <a:r>
              <a:rPr lang="en-GB" sz="2000" dirty="0"/>
              <a:t>We have launched versions for small and average primaries, and one for large primaries, secondaries, and all-through schools. In addition, we have rolled-out a MAT version with three trusts, and we are beginning to include serving Headteachers as part of review teams.</a:t>
            </a:r>
            <a:endParaRPr lang="en-US" sz="2000" dirty="0"/>
          </a:p>
        </p:txBody>
      </p:sp>
      <p:pic>
        <p:nvPicPr>
          <p:cNvPr id="2" name="Picture 2" descr="Inside Galaxy: Samsung Galaxy S5: How to Use Assistant Menu Feature in  Android 5.0.1 Lollipop">
            <a:hlinkClick r:id="rId4" action="ppaction://hlinksldjump"/>
            <a:extLst>
              <a:ext uri="{FF2B5EF4-FFF2-40B4-BE49-F238E27FC236}">
                <a16:creationId xmlns:a16="http://schemas.microsoft.com/office/drawing/2014/main" id="{55D873E2-7944-241E-D958-7BC91C7C79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7">
            <a:extLst>
              <a:ext uri="{FF2B5EF4-FFF2-40B4-BE49-F238E27FC236}">
                <a16:creationId xmlns:a16="http://schemas.microsoft.com/office/drawing/2014/main" id="{F600DF10-ADC3-EFC9-A54D-BE92C09D0F22}"/>
              </a:ext>
            </a:extLst>
          </p:cNvPr>
          <p:cNvSpPr txBox="1">
            <a:spLocks/>
          </p:cNvSpPr>
          <p:nvPr/>
        </p:nvSpPr>
        <p:spPr>
          <a:xfrm>
            <a:off x="11265394" y="26133"/>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20</a:t>
            </a:r>
            <a:r>
              <a:rPr lang="en-GB" dirty="0"/>
              <a:t> </a:t>
            </a:r>
          </a:p>
        </p:txBody>
      </p:sp>
    </p:spTree>
    <p:extLst>
      <p:ext uri="{BB962C8B-B14F-4D97-AF65-F5344CB8AC3E}">
        <p14:creationId xmlns:p14="http://schemas.microsoft.com/office/powerpoint/2010/main" val="3478610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1162-76F4-8355-6713-6E738704332F}"/>
              </a:ext>
            </a:extLst>
          </p:cNvPr>
          <p:cNvSpPr>
            <a:spLocks noGrp="1"/>
          </p:cNvSpPr>
          <p:nvPr>
            <p:ph type="title"/>
          </p:nvPr>
        </p:nvSpPr>
        <p:spPr>
          <a:xfrm>
            <a:off x="545124" y="517524"/>
            <a:ext cx="5302800" cy="1065091"/>
          </a:xfrm>
        </p:spPr>
        <p:txBody>
          <a:bodyPr vert="horz" lIns="0" tIns="0" rIns="0" bIns="0" rtlCol="0" anchor="t" anchorCtr="0">
            <a:normAutofit/>
          </a:bodyPr>
          <a:lstStyle/>
          <a:p>
            <a:pPr>
              <a:lnSpc>
                <a:spcPct val="90000"/>
              </a:lnSpc>
            </a:pPr>
            <a:r>
              <a:rPr lang="en-GB" sz="3700" dirty="0"/>
              <a:t>Headline themes</a:t>
            </a:r>
          </a:p>
        </p:txBody>
      </p:sp>
      <p:sp>
        <p:nvSpPr>
          <p:cNvPr id="6" name="Rectangle 1">
            <a:extLst>
              <a:ext uri="{FF2B5EF4-FFF2-40B4-BE49-F238E27FC236}">
                <a16:creationId xmlns:a16="http://schemas.microsoft.com/office/drawing/2014/main" id="{B0F0BCCE-14E6-0F57-45E4-26A587B29CFB}"/>
              </a:ext>
            </a:extLst>
          </p:cNvPr>
          <p:cNvSpPr>
            <a:spLocks noChangeArrowheads="1"/>
          </p:cNvSpPr>
          <p:nvPr/>
        </p:nvSpPr>
        <p:spPr bwMode="auto">
          <a:xfrm>
            <a:off x="294640" y="1706880"/>
            <a:ext cx="5302800" cy="4937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eaLnBrk="1" fontAlgn="base" hangingPunct="1">
              <a:lnSpc>
                <a:spcPct val="90000"/>
              </a:lnSpc>
              <a:spcBef>
                <a:spcPts val="1134"/>
              </a:spcBef>
              <a:spcAft>
                <a:spcPts val="1134"/>
              </a:spcAft>
              <a:buClrTx/>
              <a:buSzTx/>
              <a:buFont typeface="Arial" panose="020B0604020202020204" pitchFamily="34" charset="0"/>
              <a:buChar char="•"/>
              <a:tabLst/>
            </a:pPr>
            <a:r>
              <a:rPr kumimoji="0" lang="en-US" altLang="en-US" sz="1400" i="0" u="none" strike="noStrike" cap="none" normalizeH="0" baseline="0" dirty="0">
                <a:ln>
                  <a:noFill/>
                </a:ln>
                <a:effectLst/>
                <a:latin typeface="+mn-lt"/>
              </a:rPr>
              <a:t>Transition, specifically challenge of moving between schools with different values</a:t>
            </a:r>
          </a:p>
          <a:p>
            <a:pPr marL="171450" marR="0" lvl="0" indent="-171450" eaLnBrk="1" fontAlgn="base" hangingPunct="1">
              <a:lnSpc>
                <a:spcPct val="90000"/>
              </a:lnSpc>
              <a:spcBef>
                <a:spcPts val="1134"/>
              </a:spcBef>
              <a:spcAft>
                <a:spcPts val="1134"/>
              </a:spcAft>
              <a:buClrTx/>
              <a:buSzTx/>
              <a:buFont typeface="Arial" panose="020B0604020202020204" pitchFamily="34" charset="0"/>
              <a:buChar char="•"/>
              <a:tabLst/>
            </a:pPr>
            <a:r>
              <a:rPr kumimoji="0" lang="en-US" altLang="en-US" sz="1400" i="0" u="none" strike="noStrike" cap="none" normalizeH="0" baseline="0" dirty="0">
                <a:ln>
                  <a:noFill/>
                </a:ln>
                <a:effectLst/>
                <a:latin typeface="+mn-lt"/>
              </a:rPr>
              <a:t>Uncertainty about ‘Inclusion’ internal provisions</a:t>
            </a:r>
          </a:p>
          <a:p>
            <a:pPr marL="171450" marR="0" lvl="0" indent="-171450" eaLnBrk="1" fontAlgn="base" hangingPunct="1">
              <a:lnSpc>
                <a:spcPct val="90000"/>
              </a:lnSpc>
              <a:spcBef>
                <a:spcPts val="1134"/>
              </a:spcBef>
              <a:spcAft>
                <a:spcPts val="1134"/>
              </a:spcAft>
              <a:buClrTx/>
              <a:buSzTx/>
              <a:buFont typeface="Arial" panose="020B0604020202020204" pitchFamily="34" charset="0"/>
              <a:buChar char="•"/>
              <a:tabLst/>
            </a:pPr>
            <a:r>
              <a:rPr kumimoji="0" lang="en-US" altLang="en-US" sz="1400" i="0" u="none" strike="noStrike" cap="none" normalizeH="0" baseline="0" dirty="0">
                <a:ln>
                  <a:noFill/>
                </a:ln>
                <a:effectLst/>
                <a:latin typeface="+mn-lt"/>
              </a:rPr>
              <a:t>Quality first teaching versus out of class interventions</a:t>
            </a:r>
          </a:p>
          <a:p>
            <a:pPr marL="171450" marR="0" lvl="0" indent="-171450" eaLnBrk="1" fontAlgn="base" hangingPunct="1">
              <a:lnSpc>
                <a:spcPct val="90000"/>
              </a:lnSpc>
              <a:spcBef>
                <a:spcPts val="1134"/>
              </a:spcBef>
              <a:spcAft>
                <a:spcPts val="1134"/>
              </a:spcAft>
              <a:buClrTx/>
              <a:buSzTx/>
              <a:buFont typeface="Arial" panose="020B0604020202020204" pitchFamily="34" charset="0"/>
              <a:buChar char="•"/>
              <a:tabLst/>
            </a:pPr>
            <a:r>
              <a:rPr kumimoji="0" lang="en-US" altLang="en-US" sz="1400" i="0" u="none" strike="noStrike" cap="none" normalizeH="0" baseline="0" dirty="0">
                <a:ln>
                  <a:noFill/>
                </a:ln>
                <a:effectLst/>
                <a:latin typeface="+mn-lt"/>
              </a:rPr>
              <a:t>Relationships underpinning the best approaches</a:t>
            </a:r>
          </a:p>
          <a:p>
            <a:pPr marL="171450" marR="0" lvl="0" indent="-171450" eaLnBrk="1" fontAlgn="base" hangingPunct="1">
              <a:lnSpc>
                <a:spcPct val="90000"/>
              </a:lnSpc>
              <a:spcBef>
                <a:spcPts val="1134"/>
              </a:spcBef>
              <a:spcAft>
                <a:spcPts val="1134"/>
              </a:spcAft>
              <a:buClrTx/>
              <a:buSzTx/>
              <a:buFont typeface="Arial" panose="020B0604020202020204" pitchFamily="34" charset="0"/>
              <a:buChar char="•"/>
              <a:tabLst/>
            </a:pPr>
            <a:r>
              <a:rPr kumimoji="0" lang="en-US" altLang="en-US" sz="1400" i="0" u="none" strike="noStrike" cap="none" normalizeH="0" baseline="0" dirty="0">
                <a:ln>
                  <a:noFill/>
                </a:ln>
                <a:effectLst/>
                <a:latin typeface="+mn-lt"/>
              </a:rPr>
              <a:t>Common understanding of inclusion essential</a:t>
            </a:r>
          </a:p>
          <a:p>
            <a:pPr marL="171450" marR="0" lvl="0" indent="-171450" eaLnBrk="1" fontAlgn="base" hangingPunct="1">
              <a:lnSpc>
                <a:spcPct val="90000"/>
              </a:lnSpc>
              <a:spcBef>
                <a:spcPts val="1134"/>
              </a:spcBef>
              <a:spcAft>
                <a:spcPts val="1134"/>
              </a:spcAft>
              <a:buClrTx/>
              <a:buSzTx/>
              <a:buFont typeface="Arial" panose="020B0604020202020204" pitchFamily="34" charset="0"/>
              <a:buChar char="•"/>
              <a:tabLst/>
            </a:pPr>
            <a:r>
              <a:rPr kumimoji="0" lang="en-US" altLang="en-US" sz="1400" i="0" u="none" strike="noStrike" cap="none" normalizeH="0" baseline="0" dirty="0">
                <a:ln>
                  <a:noFill/>
                </a:ln>
                <a:effectLst/>
                <a:latin typeface="+mn-lt"/>
              </a:rPr>
              <a:t>Importance of teams around children approaches versus teams working in silos</a:t>
            </a:r>
          </a:p>
          <a:p>
            <a:pPr marL="171450" marR="0" lvl="0" indent="-171450" eaLnBrk="1" fontAlgn="base" hangingPunct="1">
              <a:lnSpc>
                <a:spcPct val="90000"/>
              </a:lnSpc>
              <a:spcBef>
                <a:spcPts val="1134"/>
              </a:spcBef>
              <a:spcAft>
                <a:spcPts val="1134"/>
              </a:spcAft>
              <a:buClrTx/>
              <a:buSzTx/>
              <a:buFont typeface="Arial" panose="020B0604020202020204" pitchFamily="34" charset="0"/>
              <a:buChar char="•"/>
              <a:tabLst/>
            </a:pPr>
            <a:r>
              <a:rPr kumimoji="0" lang="en-US" altLang="en-US" sz="1400" i="0" u="none" strike="noStrike" cap="none" normalizeH="0" baseline="0" dirty="0">
                <a:ln>
                  <a:noFill/>
                </a:ln>
                <a:effectLst/>
                <a:latin typeface="+mn-lt"/>
              </a:rPr>
              <a:t>The extent that TPP values are filtering down</a:t>
            </a:r>
          </a:p>
          <a:p>
            <a:pPr marL="171450" marR="0" lvl="0" indent="-171450" eaLnBrk="1" fontAlgn="base" hangingPunct="1">
              <a:lnSpc>
                <a:spcPct val="90000"/>
              </a:lnSpc>
              <a:spcBef>
                <a:spcPts val="1134"/>
              </a:spcBef>
              <a:spcAft>
                <a:spcPts val="1134"/>
              </a:spcAft>
              <a:buClrTx/>
              <a:buSzTx/>
              <a:buFont typeface="Arial" panose="020B0604020202020204" pitchFamily="34" charset="0"/>
              <a:buChar char="•"/>
              <a:tabLst/>
            </a:pPr>
            <a:r>
              <a:rPr kumimoji="0" lang="en-US" altLang="en-US" sz="1400" i="0" u="none" strike="noStrike" cap="none" normalizeH="0" baseline="0" dirty="0">
                <a:ln>
                  <a:noFill/>
                </a:ln>
                <a:effectLst/>
                <a:latin typeface="+mn-lt"/>
              </a:rPr>
              <a:t>Inclusion strategy versus inclusive approaches </a:t>
            </a:r>
          </a:p>
          <a:p>
            <a:pPr marL="171450" marR="0" lvl="0" indent="-171450" eaLnBrk="1" fontAlgn="base" hangingPunct="1">
              <a:lnSpc>
                <a:spcPct val="90000"/>
              </a:lnSpc>
              <a:spcBef>
                <a:spcPts val="1134"/>
              </a:spcBef>
              <a:spcAft>
                <a:spcPts val="1134"/>
              </a:spcAft>
              <a:buClrTx/>
              <a:buSzTx/>
              <a:buFont typeface="Arial" panose="020B0604020202020204" pitchFamily="34" charset="0"/>
              <a:buChar char="•"/>
              <a:tabLst/>
            </a:pPr>
            <a:r>
              <a:rPr kumimoji="0" lang="en-US" altLang="en-US" sz="1400" i="0" u="none" strike="noStrike" cap="none" normalizeH="0" baseline="0" dirty="0">
                <a:ln>
                  <a:noFill/>
                </a:ln>
                <a:effectLst/>
                <a:latin typeface="+mn-lt"/>
              </a:rPr>
              <a:t>Recommendations to </a:t>
            </a:r>
            <a:r>
              <a:rPr kumimoji="0" lang="en-US" altLang="en-US" sz="1400" i="0" u="none" strike="noStrike" cap="none" normalizeH="0" baseline="0" dirty="0" err="1">
                <a:ln>
                  <a:noFill/>
                </a:ln>
                <a:effectLst/>
                <a:latin typeface="+mn-lt"/>
              </a:rPr>
              <a:t>utilise</a:t>
            </a:r>
            <a:r>
              <a:rPr kumimoji="0" lang="en-US" altLang="en-US" sz="1400" i="0" u="none" strike="noStrike" cap="none" normalizeH="0" baseline="0" dirty="0">
                <a:ln>
                  <a:noFill/>
                </a:ln>
                <a:effectLst/>
                <a:latin typeface="+mn-lt"/>
              </a:rPr>
              <a:t> the OA and IF to support</a:t>
            </a:r>
          </a:p>
        </p:txBody>
      </p:sp>
      <p:graphicFrame>
        <p:nvGraphicFramePr>
          <p:cNvPr id="9" name="TextBox 6">
            <a:extLst>
              <a:ext uri="{FF2B5EF4-FFF2-40B4-BE49-F238E27FC236}">
                <a16:creationId xmlns:a16="http://schemas.microsoft.com/office/drawing/2014/main" id="{1140036F-BBD5-62FA-3065-7A2E300DB5B2}"/>
              </a:ext>
            </a:extLst>
          </p:cNvPr>
          <p:cNvGraphicFramePr/>
          <p:nvPr>
            <p:extLst>
              <p:ext uri="{D42A27DB-BD31-4B8C-83A1-F6EECF244321}">
                <p14:modId xmlns:p14="http://schemas.microsoft.com/office/powerpoint/2010/main" val="3047020373"/>
              </p:ext>
            </p:extLst>
          </p:nvPr>
        </p:nvGraphicFramePr>
        <p:xfrm>
          <a:off x="6096000" y="1875692"/>
          <a:ext cx="5556250" cy="389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AD008C65-5C1E-5682-133F-B49E695C46F9}"/>
              </a:ext>
            </a:extLst>
          </p:cNvPr>
          <p:cNvSpPr txBox="1">
            <a:spLocks/>
          </p:cNvSpPr>
          <p:nvPr/>
        </p:nvSpPr>
        <p:spPr>
          <a:xfrm>
            <a:off x="6450624" y="517523"/>
            <a:ext cx="5302800" cy="1065091"/>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nSpc>
                <a:spcPct val="90000"/>
              </a:lnSpc>
            </a:pPr>
            <a:r>
              <a:rPr lang="en-GB" sz="3700"/>
              <a:t>2023/2024 reviews undertaken</a:t>
            </a:r>
            <a:endParaRPr lang="en-GB" sz="3700" dirty="0"/>
          </a:p>
        </p:txBody>
      </p:sp>
      <p:pic>
        <p:nvPicPr>
          <p:cNvPr id="4" name="Picture 2" descr="Inside Galaxy: Samsung Galaxy S5: How to Use Assistant Menu Feature in  Android 5.0.1 Lollipop">
            <a:hlinkClick r:id="rId7" action="ppaction://hlinksldjump"/>
            <a:extLst>
              <a:ext uri="{FF2B5EF4-FFF2-40B4-BE49-F238E27FC236}">
                <a16:creationId xmlns:a16="http://schemas.microsoft.com/office/drawing/2014/main" id="{8B516792-0C33-10C8-9660-FD7DAAB1DA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7">
            <a:extLst>
              <a:ext uri="{FF2B5EF4-FFF2-40B4-BE49-F238E27FC236}">
                <a16:creationId xmlns:a16="http://schemas.microsoft.com/office/drawing/2014/main" id="{D27D9827-7641-AFF6-6173-9190C58CF853}"/>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21</a:t>
            </a:r>
            <a:r>
              <a:rPr lang="en-GB" dirty="0"/>
              <a:t> </a:t>
            </a:r>
          </a:p>
        </p:txBody>
      </p:sp>
    </p:spTree>
    <p:extLst>
      <p:ext uri="{BB962C8B-B14F-4D97-AF65-F5344CB8AC3E}">
        <p14:creationId xmlns:p14="http://schemas.microsoft.com/office/powerpoint/2010/main" val="279102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D71A-F7A5-7E2A-85B5-F580B8734CF2}"/>
              </a:ext>
            </a:extLst>
          </p:cNvPr>
          <p:cNvSpPr>
            <a:spLocks noGrp="1"/>
          </p:cNvSpPr>
          <p:nvPr>
            <p:ph type="title"/>
          </p:nvPr>
        </p:nvSpPr>
        <p:spPr>
          <a:xfrm>
            <a:off x="545124" y="517524"/>
            <a:ext cx="7405200" cy="1065091"/>
          </a:xfrm>
        </p:spPr>
        <p:txBody>
          <a:bodyPr vert="horz" lIns="0" tIns="0" rIns="0" bIns="0" rtlCol="0" anchor="t" anchorCtr="0">
            <a:normAutofit/>
          </a:bodyPr>
          <a:lstStyle/>
          <a:p>
            <a:r>
              <a:rPr lang="en-GB" dirty="0"/>
              <a:t>2024/2025 plans</a:t>
            </a:r>
          </a:p>
        </p:txBody>
      </p:sp>
      <p:graphicFrame>
        <p:nvGraphicFramePr>
          <p:cNvPr id="7" name="TextBox 4">
            <a:extLst>
              <a:ext uri="{FF2B5EF4-FFF2-40B4-BE49-F238E27FC236}">
                <a16:creationId xmlns:a16="http://schemas.microsoft.com/office/drawing/2014/main" id="{43578436-C064-CBB2-4806-4BD2465E6F79}"/>
              </a:ext>
            </a:extLst>
          </p:cNvPr>
          <p:cNvGraphicFramePr/>
          <p:nvPr>
            <p:extLst>
              <p:ext uri="{D42A27DB-BD31-4B8C-83A1-F6EECF244321}">
                <p14:modId xmlns:p14="http://schemas.microsoft.com/office/powerpoint/2010/main" val="679120889"/>
              </p:ext>
            </p:extLst>
          </p:nvPr>
        </p:nvGraphicFramePr>
        <p:xfrm>
          <a:off x="544513" y="1582615"/>
          <a:ext cx="11106150" cy="4429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Inside Galaxy: Samsung Galaxy S5: How to Use Assistant Menu Feature in  Android 5.0.1 Lollipop">
            <a:hlinkClick r:id="rId7" action="ppaction://hlinksldjump"/>
            <a:extLst>
              <a:ext uri="{FF2B5EF4-FFF2-40B4-BE49-F238E27FC236}">
                <a16:creationId xmlns:a16="http://schemas.microsoft.com/office/drawing/2014/main" id="{33EC8FC6-8952-C6F1-8432-6191A7A4C1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7">
            <a:extLst>
              <a:ext uri="{FF2B5EF4-FFF2-40B4-BE49-F238E27FC236}">
                <a16:creationId xmlns:a16="http://schemas.microsoft.com/office/drawing/2014/main" id="{496993F6-4933-5A0A-BC5E-B13A71BA7818}"/>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22</a:t>
            </a:r>
            <a:r>
              <a:rPr lang="en-GB" dirty="0"/>
              <a:t> </a:t>
            </a:r>
          </a:p>
        </p:txBody>
      </p:sp>
    </p:spTree>
    <p:extLst>
      <p:ext uri="{BB962C8B-B14F-4D97-AF65-F5344CB8AC3E}">
        <p14:creationId xmlns:p14="http://schemas.microsoft.com/office/powerpoint/2010/main" val="1239409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C7DE8F-3170-1F5C-2BAF-A74F0DBF7A35}"/>
              </a:ext>
            </a:extLst>
          </p:cNvPr>
          <p:cNvSpPr>
            <a:spLocks noGrp="1"/>
          </p:cNvSpPr>
          <p:nvPr>
            <p:ph type="title"/>
          </p:nvPr>
        </p:nvSpPr>
        <p:spPr>
          <a:xfrm>
            <a:off x="545124" y="517524"/>
            <a:ext cx="5302800" cy="1065091"/>
          </a:xfrm>
        </p:spPr>
        <p:txBody>
          <a:bodyPr anchor="t">
            <a:normAutofit/>
          </a:bodyPr>
          <a:lstStyle/>
          <a:p>
            <a:r>
              <a:rPr lang="en-GB" dirty="0"/>
              <a:t>Ready to Regulate</a:t>
            </a:r>
          </a:p>
        </p:txBody>
      </p:sp>
      <p:sp>
        <p:nvSpPr>
          <p:cNvPr id="2" name="Text Placeholder 1">
            <a:extLst>
              <a:ext uri="{FF2B5EF4-FFF2-40B4-BE49-F238E27FC236}">
                <a16:creationId xmlns:a16="http://schemas.microsoft.com/office/drawing/2014/main" id="{897DD086-4725-AB8A-19F2-762B1A72FA0A}"/>
              </a:ext>
            </a:extLst>
          </p:cNvPr>
          <p:cNvSpPr>
            <a:spLocks noGrp="1"/>
          </p:cNvSpPr>
          <p:nvPr>
            <p:ph idx="1"/>
          </p:nvPr>
        </p:nvSpPr>
        <p:spPr>
          <a:xfrm>
            <a:off x="539749" y="1872000"/>
            <a:ext cx="5127626" cy="4141450"/>
          </a:xfrm>
        </p:spPr>
        <p:txBody>
          <a:bodyPr>
            <a:normAutofit fontScale="92500"/>
          </a:bodyPr>
          <a:lstStyle/>
          <a:p>
            <a:pPr algn="ctr"/>
            <a:r>
              <a:rPr lang="en-GB" sz="3500" dirty="0"/>
              <a:t>A new professional learning programme, aligned to our Trauma Perceptive Practice programme, which is evidence informed and shares practical approaches that use relationships to support regulation.</a:t>
            </a:r>
          </a:p>
          <a:p>
            <a:pPr algn="ctr"/>
            <a:endParaRPr lang="en-GB" dirty="0"/>
          </a:p>
          <a:p>
            <a:pPr algn="ctr"/>
            <a:endParaRPr lang="en-GB" dirty="0"/>
          </a:p>
        </p:txBody>
      </p:sp>
      <p:sp>
        <p:nvSpPr>
          <p:cNvPr id="8" name="Text Placeholder 3">
            <a:extLst>
              <a:ext uri="{FF2B5EF4-FFF2-40B4-BE49-F238E27FC236}">
                <a16:creationId xmlns:a16="http://schemas.microsoft.com/office/drawing/2014/main" id="{11ED1EBA-C88E-B58C-8417-0D57BED58FB8}"/>
              </a:ext>
            </a:extLst>
          </p:cNvPr>
          <p:cNvSpPr>
            <a:spLocks noGrp="1"/>
          </p:cNvSpPr>
          <p:nvPr>
            <p:ph type="body" sz="quarter" idx="10"/>
          </p:nvPr>
        </p:nvSpPr>
        <p:spPr>
          <a:xfrm>
            <a:off x="7125988" y="1984675"/>
            <a:ext cx="4526263" cy="2888650"/>
          </a:xfrm>
        </p:spPr>
        <p:txBody>
          <a:bodyPr/>
          <a:lstStyle/>
          <a:p>
            <a:pPr algn="ctr"/>
            <a:r>
              <a:rPr lang="en-GB" sz="4000" dirty="0"/>
              <a:t>40 schools across primary and secondary are taking part in the pilot. </a:t>
            </a:r>
          </a:p>
          <a:p>
            <a:endParaRPr lang="en-US" dirty="0"/>
          </a:p>
        </p:txBody>
      </p:sp>
      <p:pic>
        <p:nvPicPr>
          <p:cNvPr id="4" name="Picture 2" descr="Inside Galaxy: Samsung Galaxy S5: How to Use Assistant Menu Feature in  Android 5.0.1 Lollipop">
            <a:hlinkClick r:id="rId2" action="ppaction://hlinksldjump"/>
            <a:extLst>
              <a:ext uri="{FF2B5EF4-FFF2-40B4-BE49-F238E27FC236}">
                <a16:creationId xmlns:a16="http://schemas.microsoft.com/office/drawing/2014/main" id="{6C8BBD3C-B157-0817-A6C5-7E0A95C22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7">
            <a:extLst>
              <a:ext uri="{FF2B5EF4-FFF2-40B4-BE49-F238E27FC236}">
                <a16:creationId xmlns:a16="http://schemas.microsoft.com/office/drawing/2014/main" id="{EFE16711-05DC-E3FA-2E1C-614DCF5BB81D}"/>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chemeClr val="bg1"/>
                </a:solidFill>
              </a:rPr>
              <a:t>23</a:t>
            </a:r>
            <a:r>
              <a:rPr lang="en-GB" dirty="0"/>
              <a:t> </a:t>
            </a:r>
          </a:p>
        </p:txBody>
      </p:sp>
    </p:spTree>
    <p:extLst>
      <p:ext uri="{BB962C8B-B14F-4D97-AF65-F5344CB8AC3E}">
        <p14:creationId xmlns:p14="http://schemas.microsoft.com/office/powerpoint/2010/main" val="1922918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2">
            <a:extLst>
              <a:ext uri="{FF2B5EF4-FFF2-40B4-BE49-F238E27FC236}">
                <a16:creationId xmlns:a16="http://schemas.microsoft.com/office/drawing/2014/main" id="{4474AE00-2C5A-F1A5-3D61-C744DFE4599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53956" y="472890"/>
            <a:ext cx="11008124" cy="6080309"/>
          </a:xfrm>
          <a:prstGeom prst="rect">
            <a:avLst/>
          </a:prstGeom>
        </p:spPr>
      </p:pic>
      <p:pic>
        <p:nvPicPr>
          <p:cNvPr id="2" name="Picture 2" descr="Inside Galaxy: Samsung Galaxy S5: How to Use Assistant Menu Feature in  Android 5.0.1 Lollipop">
            <a:hlinkClick r:id="rId4" action="ppaction://hlinksldjump"/>
            <a:extLst>
              <a:ext uri="{FF2B5EF4-FFF2-40B4-BE49-F238E27FC236}">
                <a16:creationId xmlns:a16="http://schemas.microsoft.com/office/drawing/2014/main" id="{75DE08E3-39A1-4FD1-D32D-968425642C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a:extLst>
              <a:ext uri="{FF2B5EF4-FFF2-40B4-BE49-F238E27FC236}">
                <a16:creationId xmlns:a16="http://schemas.microsoft.com/office/drawing/2014/main" id="{122AD4BD-F86C-5003-414F-1C0CB8729139}"/>
              </a:ext>
            </a:extLst>
          </p:cNvPr>
          <p:cNvSpPr txBox="1">
            <a:spLocks/>
          </p:cNvSpPr>
          <p:nvPr/>
        </p:nvSpPr>
        <p:spPr>
          <a:xfrm>
            <a:off x="11181470" y="-14288"/>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24</a:t>
            </a:r>
            <a:r>
              <a:rPr lang="en-GB" dirty="0"/>
              <a:t> </a:t>
            </a:r>
          </a:p>
        </p:txBody>
      </p:sp>
    </p:spTree>
    <p:extLst>
      <p:ext uri="{BB962C8B-B14F-4D97-AF65-F5344CB8AC3E}">
        <p14:creationId xmlns:p14="http://schemas.microsoft.com/office/powerpoint/2010/main" val="2064236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2AE6-731E-F0A2-4382-EC18C7513D4D}"/>
              </a:ext>
            </a:extLst>
          </p:cNvPr>
          <p:cNvSpPr>
            <a:spLocks noGrp="1"/>
          </p:cNvSpPr>
          <p:nvPr>
            <p:ph type="ctrTitle"/>
          </p:nvPr>
        </p:nvSpPr>
        <p:spPr>
          <a:xfrm>
            <a:off x="540000" y="1943999"/>
            <a:ext cx="5421600" cy="3417231"/>
          </a:xfrm>
        </p:spPr>
        <p:txBody>
          <a:bodyPr/>
          <a:lstStyle/>
          <a:p>
            <a:r>
              <a:rPr lang="en-GB" dirty="0"/>
              <a:t>Childcare Reforms</a:t>
            </a:r>
          </a:p>
        </p:txBody>
      </p:sp>
      <p:sp>
        <p:nvSpPr>
          <p:cNvPr id="3" name="Subtitle 2">
            <a:extLst>
              <a:ext uri="{FF2B5EF4-FFF2-40B4-BE49-F238E27FC236}">
                <a16:creationId xmlns:a16="http://schemas.microsoft.com/office/drawing/2014/main" id="{D88BBB20-A52E-023F-0D9B-CFB0545CAFFD}"/>
              </a:ext>
            </a:extLst>
          </p:cNvPr>
          <p:cNvSpPr>
            <a:spLocks noGrp="1"/>
          </p:cNvSpPr>
          <p:nvPr>
            <p:ph type="subTitle" idx="1"/>
          </p:nvPr>
        </p:nvSpPr>
        <p:spPr>
          <a:xfrm>
            <a:off x="434975" y="4376514"/>
            <a:ext cx="10109200" cy="1080000"/>
          </a:xfrm>
        </p:spPr>
        <p:txBody>
          <a:bodyPr/>
          <a:lstStyle/>
          <a:p>
            <a:r>
              <a:rPr lang="en-GB" dirty="0"/>
              <a:t>By Carolyn Terry – EYCC Sufficiency and Sustainability Manager</a:t>
            </a:r>
          </a:p>
        </p:txBody>
      </p:sp>
      <p:pic>
        <p:nvPicPr>
          <p:cNvPr id="4" name="Picture 2" descr="Inside Galaxy: Samsung Galaxy S5: How to Use Assistant Menu Feature in  Android 5.0.1 Lollipop">
            <a:hlinkClick r:id="rId2" action="ppaction://hlinksldjump"/>
            <a:extLst>
              <a:ext uri="{FF2B5EF4-FFF2-40B4-BE49-F238E27FC236}">
                <a16:creationId xmlns:a16="http://schemas.microsoft.com/office/drawing/2014/main" id="{1BF5CE8E-34F1-C0EB-47B4-E6ABC3E2B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7">
            <a:extLst>
              <a:ext uri="{FF2B5EF4-FFF2-40B4-BE49-F238E27FC236}">
                <a16:creationId xmlns:a16="http://schemas.microsoft.com/office/drawing/2014/main" id="{48AB32C3-4F19-E1D1-BDC1-E9BCA7DEC316}"/>
              </a:ext>
            </a:extLst>
          </p:cNvPr>
          <p:cNvSpPr txBox="1">
            <a:spLocks/>
          </p:cNvSpPr>
          <p:nvPr/>
        </p:nvSpPr>
        <p:spPr>
          <a:xfrm>
            <a:off x="11181470" y="-14288"/>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chemeClr val="bg1"/>
                </a:solidFill>
              </a:rPr>
              <a:t>25</a:t>
            </a:r>
            <a:r>
              <a:rPr lang="en-GB" dirty="0"/>
              <a:t> </a:t>
            </a:r>
          </a:p>
        </p:txBody>
      </p:sp>
    </p:spTree>
    <p:extLst>
      <p:ext uri="{BB962C8B-B14F-4D97-AF65-F5344CB8AC3E}">
        <p14:creationId xmlns:p14="http://schemas.microsoft.com/office/powerpoint/2010/main" val="3534998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113016" y="529804"/>
            <a:ext cx="5982984" cy="619759"/>
          </a:xfrm>
        </p:spPr>
        <p:txBody>
          <a:bodyPr vert="horz" lIns="0" tIns="0" rIns="0" bIns="0" rtlCol="0" anchor="t" anchorCtr="0">
            <a:normAutofit fontScale="90000"/>
          </a:bodyPr>
          <a:lstStyle/>
          <a:p>
            <a:pPr>
              <a:lnSpc>
                <a:spcPct val="90000"/>
              </a:lnSpc>
            </a:pPr>
            <a:r>
              <a:rPr lang="en-GB" sz="4800" b="1" dirty="0">
                <a:solidFill>
                  <a:srgbClr val="FF0000"/>
                </a:solidFill>
              </a:rPr>
              <a:t>Capital Funding Available </a:t>
            </a:r>
            <a:endParaRPr lang="en-GB" sz="2500" dirty="0"/>
          </a:p>
        </p:txBody>
      </p:sp>
      <p:pic>
        <p:nvPicPr>
          <p:cNvPr id="9" name="Picture 8" descr="Stacks of gold coins">
            <a:extLst>
              <a:ext uri="{FF2B5EF4-FFF2-40B4-BE49-F238E27FC236}">
                <a16:creationId xmlns:a16="http://schemas.microsoft.com/office/drawing/2014/main" id="{FCF9A55B-7EA8-88FC-50D7-AD5D3333C3D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749" y="2404805"/>
            <a:ext cx="4608000" cy="3075840"/>
          </a:xfrm>
          <a:prstGeom prst="rect">
            <a:avLst/>
          </a:prstGeom>
          <a:noFill/>
        </p:spPr>
      </p:pic>
      <p:sp>
        <p:nvSpPr>
          <p:cNvPr id="8" name="TextBox 7">
            <a:extLst>
              <a:ext uri="{FF2B5EF4-FFF2-40B4-BE49-F238E27FC236}">
                <a16:creationId xmlns:a16="http://schemas.microsoft.com/office/drawing/2014/main" id="{CBFAD48F-82BE-4888-CBCA-2A29E21500F0}"/>
              </a:ext>
            </a:extLst>
          </p:cNvPr>
          <p:cNvSpPr txBox="1"/>
          <p:nvPr/>
        </p:nvSpPr>
        <p:spPr>
          <a:xfrm>
            <a:off x="6534363" y="390418"/>
            <a:ext cx="5445303" cy="6467582"/>
          </a:xfrm>
          <a:prstGeom prst="rect">
            <a:avLst/>
          </a:prstGeom>
        </p:spPr>
        <p:txBody>
          <a:bodyPr vert="horz" lIns="0" tIns="0" rIns="0" bIns="0" rtlCol="0" anchor="t">
            <a:normAutofit fontScale="77500" lnSpcReduction="20000"/>
          </a:bodyPr>
          <a:lstStyle/>
          <a:p>
            <a:pPr>
              <a:lnSpc>
                <a:spcPct val="90000"/>
              </a:lnSpc>
              <a:spcAft>
                <a:spcPts val="1984"/>
              </a:spcAft>
            </a:pPr>
            <a:endParaRPr lang="en-US" b="0" dirty="0"/>
          </a:p>
          <a:p>
            <a:pPr algn="just"/>
            <a:r>
              <a:rPr lang="en-GB" sz="3200" b="1" dirty="0">
                <a:latin typeface="Arial" panose="020B0604020202020204" pitchFamily="34" charset="0"/>
                <a:cs typeface="Arial" panose="020B0604020202020204" pitchFamily="34" charset="0"/>
              </a:rPr>
              <a:t>Early Years </a:t>
            </a:r>
            <a:r>
              <a:rPr lang="en-GB" sz="3200" dirty="0">
                <a:latin typeface="Arial" panose="020B0604020202020204" pitchFamily="34" charset="0"/>
                <a:cs typeface="Arial" panose="020B0604020202020204" pitchFamily="34" charset="0"/>
              </a:rPr>
              <a:t>- capital budget allocated  £2.8M.</a:t>
            </a:r>
          </a:p>
          <a:p>
            <a:pPr algn="just"/>
            <a:endParaRPr lang="en-GB" sz="3200" dirty="0">
              <a:latin typeface="Arial" panose="020B0604020202020204" pitchFamily="34" charset="0"/>
              <a:cs typeface="Arial" panose="020B0604020202020204" pitchFamily="34" charset="0"/>
            </a:endParaRPr>
          </a:p>
          <a:p>
            <a:pPr algn="just"/>
            <a:r>
              <a:rPr lang="en-GB" sz="3200" dirty="0">
                <a:latin typeface="Arial" panose="020B0604020202020204" pitchFamily="34" charset="0"/>
                <a:cs typeface="Arial" panose="020B0604020202020204" pitchFamily="34" charset="0"/>
              </a:rPr>
              <a:t>This capital is for the creation of 795 new early years funded places for children aged from 9-month-olds to 23-month-olds at up to a maximum of £3,500 per new place created.</a:t>
            </a:r>
          </a:p>
          <a:p>
            <a:pPr algn="just"/>
            <a:endParaRPr lang="en-GB" sz="3200"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Wraparound</a:t>
            </a:r>
            <a:r>
              <a:rPr lang="en-US" sz="3200" dirty="0">
                <a:latin typeface="Arial" panose="020B0604020202020204" pitchFamily="34" charset="0"/>
                <a:cs typeface="Arial" panose="020B0604020202020204" pitchFamily="34" charset="0"/>
              </a:rPr>
              <a:t> – budget allocated £7M between now and 31st March 2026</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The funding will include  split between revenue and capital streams, including SEN funding.</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This FY allocation £4.7M</a:t>
            </a:r>
          </a:p>
          <a:p>
            <a:pPr>
              <a:lnSpc>
                <a:spcPct val="90000"/>
              </a:lnSpc>
              <a:spcAft>
                <a:spcPts val="1984"/>
              </a:spcAft>
            </a:pPr>
            <a:r>
              <a:rPr lang="en-US" sz="2400" b="0" dirty="0"/>
              <a:t/>
            </a:r>
            <a:br>
              <a:rPr lang="en-US" sz="2400" b="0" dirty="0"/>
            </a:br>
            <a:r>
              <a:rPr lang="en-US" sz="1000" b="0" dirty="0"/>
              <a:t/>
            </a:r>
            <a:br>
              <a:rPr lang="en-US" sz="1000" b="0" dirty="0"/>
            </a:br>
            <a:endParaRPr lang="en-US" sz="1000" b="0" dirty="0"/>
          </a:p>
        </p:txBody>
      </p:sp>
      <p:pic>
        <p:nvPicPr>
          <p:cNvPr id="3" name="Picture 2" descr="Inside Galaxy: Samsung Galaxy S5: How to Use Assistant Menu Feature in  Android 5.0.1 Lollipop">
            <a:hlinkClick r:id="rId3" action="ppaction://hlinksldjump"/>
            <a:extLst>
              <a:ext uri="{FF2B5EF4-FFF2-40B4-BE49-F238E27FC236}">
                <a16:creationId xmlns:a16="http://schemas.microsoft.com/office/drawing/2014/main" id="{5D5DCF3C-50C5-90E2-CCD3-11A77FEDC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7">
            <a:extLst>
              <a:ext uri="{FF2B5EF4-FFF2-40B4-BE49-F238E27FC236}">
                <a16:creationId xmlns:a16="http://schemas.microsoft.com/office/drawing/2014/main" id="{F16B8CD3-E16B-E4E7-29F6-3025825A2B0B}"/>
              </a:ext>
            </a:extLst>
          </p:cNvPr>
          <p:cNvSpPr txBox="1">
            <a:spLocks/>
          </p:cNvSpPr>
          <p:nvPr/>
        </p:nvSpPr>
        <p:spPr>
          <a:xfrm>
            <a:off x="11181470" y="-14288"/>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26</a:t>
            </a:r>
            <a:r>
              <a:rPr lang="en-GB" dirty="0"/>
              <a:t> </a:t>
            </a:r>
          </a:p>
        </p:txBody>
      </p:sp>
    </p:spTree>
    <p:extLst>
      <p:ext uri="{BB962C8B-B14F-4D97-AF65-F5344CB8AC3E}">
        <p14:creationId xmlns:p14="http://schemas.microsoft.com/office/powerpoint/2010/main" val="2690819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7AA89B5-5FF9-23D6-7505-FCA7E29FDC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9836" y="68263"/>
            <a:ext cx="11392328" cy="6721475"/>
          </a:xfrm>
          <a:prstGeom prst="rect">
            <a:avLst/>
          </a:prstGeom>
          <a:solidFill>
            <a:srgbClr val="FFFFFF"/>
          </a:solidFill>
        </p:spPr>
      </p:pic>
      <p:pic>
        <p:nvPicPr>
          <p:cNvPr id="2" name="Picture 2" descr="Inside Galaxy: Samsung Galaxy S5: How to Use Assistant Menu Feature in  Android 5.0.1 Lollipop">
            <a:hlinkClick r:id="rId3" action="ppaction://hlinksldjump"/>
            <a:extLst>
              <a:ext uri="{FF2B5EF4-FFF2-40B4-BE49-F238E27FC236}">
                <a16:creationId xmlns:a16="http://schemas.microsoft.com/office/drawing/2014/main" id="{611D03F8-8940-217A-D7BB-08DF2F25D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a:extLst>
              <a:ext uri="{FF2B5EF4-FFF2-40B4-BE49-F238E27FC236}">
                <a16:creationId xmlns:a16="http://schemas.microsoft.com/office/drawing/2014/main" id="{E5351EDD-26A7-685C-51AB-4147C8D39B57}"/>
              </a:ext>
            </a:extLst>
          </p:cNvPr>
          <p:cNvSpPr txBox="1">
            <a:spLocks/>
          </p:cNvSpPr>
          <p:nvPr/>
        </p:nvSpPr>
        <p:spPr>
          <a:xfrm>
            <a:off x="11181470" y="-14288"/>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27</a:t>
            </a:r>
            <a:r>
              <a:rPr lang="en-GB" dirty="0"/>
              <a:t> </a:t>
            </a:r>
          </a:p>
        </p:txBody>
      </p:sp>
    </p:spTree>
    <p:extLst>
      <p:ext uri="{BB962C8B-B14F-4D97-AF65-F5344CB8AC3E}">
        <p14:creationId xmlns:p14="http://schemas.microsoft.com/office/powerpoint/2010/main" val="303544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DE24B-7E71-F731-A0DF-62577916AD3F}"/>
              </a:ext>
            </a:extLst>
          </p:cNvPr>
          <p:cNvSpPr>
            <a:spLocks noGrp="1"/>
          </p:cNvSpPr>
          <p:nvPr>
            <p:ph type="title"/>
          </p:nvPr>
        </p:nvSpPr>
        <p:spPr>
          <a:xfrm>
            <a:off x="545123" y="517524"/>
            <a:ext cx="9732351" cy="1065091"/>
          </a:xfrm>
        </p:spPr>
        <p:txBody>
          <a:bodyPr/>
          <a:lstStyle/>
          <a:p>
            <a:r>
              <a:rPr lang="en-GB" dirty="0"/>
              <a:t>How SEND Funding works for schools</a:t>
            </a:r>
          </a:p>
        </p:txBody>
      </p:sp>
      <p:pic>
        <p:nvPicPr>
          <p:cNvPr id="3" name="Picture 2" descr="Inside Galaxy: Samsung Galaxy S5: How to Use Assistant Menu Feature in  Android 5.0.1 Lollipop">
            <a:hlinkClick r:id="rId2" action="ppaction://hlinksldjump"/>
            <a:extLst>
              <a:ext uri="{FF2B5EF4-FFF2-40B4-BE49-F238E27FC236}">
                <a16:creationId xmlns:a16="http://schemas.microsoft.com/office/drawing/2014/main" id="{A66B3DCC-4DB7-896C-ED25-0974D4333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C0F331C-88B4-3D86-9A0A-A4E84C96A8C4}"/>
              </a:ext>
            </a:extLst>
          </p:cNvPr>
          <p:cNvSpPr txBox="1"/>
          <p:nvPr/>
        </p:nvSpPr>
        <p:spPr>
          <a:xfrm>
            <a:off x="457200" y="1582615"/>
            <a:ext cx="4733926" cy="3539430"/>
          </a:xfrm>
          <a:prstGeom prst="rect">
            <a:avLst/>
          </a:prstGeom>
          <a:noFill/>
        </p:spPr>
        <p:txBody>
          <a:bodyPr wrap="square">
            <a:spAutoFit/>
          </a:bodyPr>
          <a:lstStyle/>
          <a:p>
            <a:pPr algn="ctr"/>
            <a:r>
              <a:rPr lang="en-GB" sz="3200" dirty="0"/>
              <a:t>If the Head, Bursar or SENCO were not able to attend the SEND Funding Briefing, we have included a recording to ensure all are able to access this training. </a:t>
            </a:r>
          </a:p>
        </p:txBody>
      </p:sp>
      <p:pic>
        <p:nvPicPr>
          <p:cNvPr id="6" name="Picture 5" descr="A yellow post it note with blue writing on it">
            <a:extLst>
              <a:ext uri="{FF2B5EF4-FFF2-40B4-BE49-F238E27FC236}">
                <a16:creationId xmlns:a16="http://schemas.microsoft.com/office/drawing/2014/main" id="{709351FA-0964-1B50-480E-A792B96D2DC2}"/>
              </a:ext>
            </a:extLst>
          </p:cNvPr>
          <p:cNvPicPr>
            <a:picLocks noChangeAspect="1"/>
          </p:cNvPicPr>
          <p:nvPr/>
        </p:nvPicPr>
        <p:blipFill>
          <a:blip r:embed="rId4">
            <a:alphaModFix/>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5039360" y="600074"/>
            <a:ext cx="6781165" cy="6781165"/>
          </a:xfrm>
          <a:prstGeom prst="rect">
            <a:avLst/>
          </a:prstGeom>
        </p:spPr>
      </p:pic>
      <p:sp>
        <p:nvSpPr>
          <p:cNvPr id="7" name="TextBox 6">
            <a:extLst>
              <a:ext uri="{FF2B5EF4-FFF2-40B4-BE49-F238E27FC236}">
                <a16:creationId xmlns:a16="http://schemas.microsoft.com/office/drawing/2014/main" id="{CFAA8A51-99DB-FABE-EF65-C2627E32D450}"/>
              </a:ext>
            </a:extLst>
          </p:cNvPr>
          <p:cNvSpPr txBox="1"/>
          <p:nvPr/>
        </p:nvSpPr>
        <p:spPr>
          <a:xfrm>
            <a:off x="314325" y="5343525"/>
            <a:ext cx="6067425" cy="1065091"/>
          </a:xfrm>
          <a:prstGeom prst="rect">
            <a:avLst/>
          </a:prstGeom>
          <a:noFill/>
        </p:spPr>
        <p:txBody>
          <a:bodyPr wrap="square" lIns="0" tIns="0" rIns="0" bIns="0" rtlCol="0">
            <a:noAutofit/>
          </a:bodyPr>
          <a:lstStyle/>
          <a:p>
            <a:pPr algn="ctr">
              <a:spcAft>
                <a:spcPts val="1134"/>
              </a:spcAft>
            </a:pPr>
            <a:r>
              <a:rPr lang="en-GB" sz="1500" dirty="0"/>
              <a:t>LINK TO RECORDING COMING SOON!</a:t>
            </a:r>
          </a:p>
        </p:txBody>
      </p:sp>
      <p:pic>
        <p:nvPicPr>
          <p:cNvPr id="9" name="Picture 8">
            <a:extLst>
              <a:ext uri="{FF2B5EF4-FFF2-40B4-BE49-F238E27FC236}">
                <a16:creationId xmlns:a16="http://schemas.microsoft.com/office/drawing/2014/main" id="{8F88896E-180D-8143-B99B-62C0E0505B22}"/>
              </a:ext>
            </a:extLst>
          </p:cNvPr>
          <p:cNvPicPr>
            <a:picLocks noChangeAspect="1"/>
          </p:cNvPicPr>
          <p:nvPr/>
        </p:nvPicPr>
        <p:blipFill>
          <a:blip r:embed="rId6"/>
          <a:stretch>
            <a:fillRect/>
          </a:stretch>
        </p:blipFill>
        <p:spPr>
          <a:xfrm>
            <a:off x="10971307" y="98971"/>
            <a:ext cx="1109568" cy="1365622"/>
          </a:xfrm>
          <a:prstGeom prst="rect">
            <a:avLst/>
          </a:prstGeom>
        </p:spPr>
      </p:pic>
    </p:spTree>
    <p:extLst>
      <p:ext uri="{BB962C8B-B14F-4D97-AF65-F5344CB8AC3E}">
        <p14:creationId xmlns:p14="http://schemas.microsoft.com/office/powerpoint/2010/main" val="806694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49FD-3A08-4559-B417-2311B5631AA5}"/>
              </a:ext>
            </a:extLst>
          </p:cNvPr>
          <p:cNvSpPr>
            <a:spLocks noGrp="1"/>
          </p:cNvSpPr>
          <p:nvPr>
            <p:ph type="title"/>
          </p:nvPr>
        </p:nvSpPr>
        <p:spPr>
          <a:xfrm>
            <a:off x="0" y="0"/>
            <a:ext cx="7405200" cy="1065091"/>
          </a:xfrm>
        </p:spPr>
        <p:txBody>
          <a:bodyPr anchor="t">
            <a:normAutofit/>
          </a:bodyPr>
          <a:lstStyle/>
          <a:p>
            <a:r>
              <a:rPr lang="en-GB" sz="4800" dirty="0"/>
              <a:t>Phase 1 Next steps</a:t>
            </a:r>
          </a:p>
        </p:txBody>
      </p:sp>
      <p:sp>
        <p:nvSpPr>
          <p:cNvPr id="6" name="Content Placeholder 5">
            <a:extLst>
              <a:ext uri="{FF2B5EF4-FFF2-40B4-BE49-F238E27FC236}">
                <a16:creationId xmlns:a16="http://schemas.microsoft.com/office/drawing/2014/main" id="{F408C213-8690-D855-BE3E-1433F5484266}"/>
              </a:ext>
            </a:extLst>
          </p:cNvPr>
          <p:cNvSpPr>
            <a:spLocks noGrp="1"/>
          </p:cNvSpPr>
          <p:nvPr>
            <p:ph sz="quarter" idx="11"/>
          </p:nvPr>
        </p:nvSpPr>
        <p:spPr>
          <a:xfrm>
            <a:off x="246563" y="968588"/>
            <a:ext cx="11106150" cy="3348000"/>
          </a:xfrm>
        </p:spPr>
        <p:txBody>
          <a:bodyPr/>
          <a:lstStyle/>
          <a:p>
            <a:pPr>
              <a:lnSpc>
                <a:spcPct val="90000"/>
              </a:lnSpc>
              <a:spcBef>
                <a:spcPts val="1134"/>
              </a:spcBef>
              <a:spcAft>
                <a:spcPts val="1134"/>
              </a:spcAft>
              <a:buFont typeface="Arial" panose="020B0604020202020204" pitchFamily="34" charset="0"/>
            </a:pPr>
            <a:r>
              <a:rPr lang="en-US" sz="2800" b="0" dirty="0">
                <a:latin typeface="Arial" panose="020B0604020202020204" pitchFamily="34" charset="0"/>
                <a:cs typeface="Arial" panose="020B0604020202020204" pitchFamily="34" charset="0"/>
              </a:rPr>
              <a:t>Applications being evaluated and reviewed at Quadrant Panels over 4 weeks - starting 23 May 2024</a:t>
            </a:r>
          </a:p>
          <a:p>
            <a:pPr>
              <a:lnSpc>
                <a:spcPct val="90000"/>
              </a:lnSpc>
              <a:spcBef>
                <a:spcPts val="1134"/>
              </a:spcBef>
              <a:spcAft>
                <a:spcPts val="1134"/>
              </a:spcAft>
              <a:buFont typeface="Arial" panose="020B0604020202020204" pitchFamily="34" charset="0"/>
            </a:pPr>
            <a:r>
              <a:rPr lang="en-US" sz="2800" b="0" dirty="0">
                <a:latin typeface="Arial" panose="020B0604020202020204" pitchFamily="34" charset="0"/>
                <a:cs typeface="Arial" panose="020B0604020202020204" pitchFamily="34" charset="0"/>
              </a:rPr>
              <a:t>Outcome of process will be: -</a:t>
            </a:r>
          </a:p>
          <a:p>
            <a:pPr marL="457200" indent="-457200">
              <a:lnSpc>
                <a:spcPct val="90000"/>
              </a:lnSpc>
              <a:spcBef>
                <a:spcPts val="1134"/>
              </a:spcBef>
              <a:spcAft>
                <a:spcPts val="1134"/>
              </a:spcAft>
              <a:buFont typeface="Arial" panose="020B0604020202020204" pitchFamily="34" charset="0"/>
              <a:buChar char="•"/>
            </a:pPr>
            <a:r>
              <a:rPr lang="en-US" sz="2800" b="0" dirty="0">
                <a:latin typeface="Arial" panose="020B0604020202020204" pitchFamily="34" charset="0"/>
                <a:cs typeface="Arial" panose="020B0604020202020204" pitchFamily="34" charset="0"/>
              </a:rPr>
              <a:t>Applications agreed or</a:t>
            </a:r>
          </a:p>
          <a:p>
            <a:pPr marL="457200" indent="-457200">
              <a:lnSpc>
                <a:spcPct val="90000"/>
              </a:lnSpc>
              <a:spcBef>
                <a:spcPts val="1134"/>
              </a:spcBef>
              <a:spcAft>
                <a:spcPts val="1134"/>
              </a:spcAft>
              <a:buFont typeface="Arial" panose="020B0604020202020204" pitchFamily="34" charset="0"/>
              <a:buChar char="•"/>
            </a:pPr>
            <a:r>
              <a:rPr lang="en-US" sz="2800" b="0" dirty="0">
                <a:latin typeface="Arial" panose="020B0604020202020204" pitchFamily="34" charset="0"/>
                <a:cs typeface="Arial" panose="020B0604020202020204" pitchFamily="34" charset="0"/>
              </a:rPr>
              <a:t>Further clarifications sought on information provided or</a:t>
            </a:r>
          </a:p>
          <a:p>
            <a:pPr marL="457200" indent="-457200">
              <a:lnSpc>
                <a:spcPct val="90000"/>
              </a:lnSpc>
              <a:spcBef>
                <a:spcPts val="1134"/>
              </a:spcBef>
              <a:spcAft>
                <a:spcPts val="1134"/>
              </a:spcAft>
              <a:buFont typeface="Arial" panose="020B0604020202020204" pitchFamily="34" charset="0"/>
              <a:buChar char="•"/>
            </a:pPr>
            <a:r>
              <a:rPr lang="en-US" sz="2800" b="0">
                <a:latin typeface="Arial" panose="020B0604020202020204" pitchFamily="34" charset="0"/>
                <a:cs typeface="Arial" panose="020B0604020202020204" pitchFamily="34" charset="0"/>
              </a:rPr>
              <a:t>Applications declined</a:t>
            </a:r>
            <a:endParaRPr lang="en-US" sz="2800" b="0" dirty="0">
              <a:latin typeface="Arial" panose="020B0604020202020204" pitchFamily="34" charset="0"/>
              <a:cs typeface="Arial" panose="020B0604020202020204" pitchFamily="34" charset="0"/>
            </a:endParaRPr>
          </a:p>
          <a:p>
            <a:pPr>
              <a:lnSpc>
                <a:spcPct val="90000"/>
              </a:lnSpc>
              <a:spcBef>
                <a:spcPts val="1134"/>
              </a:spcBef>
              <a:spcAft>
                <a:spcPts val="1134"/>
              </a:spcAft>
              <a:buFont typeface="Arial" panose="020B0604020202020204" pitchFamily="34" charset="0"/>
            </a:pPr>
            <a:r>
              <a:rPr lang="en-US" sz="2800" b="0" dirty="0">
                <a:latin typeface="Arial" panose="020B0604020202020204" pitchFamily="34" charset="0"/>
                <a:cs typeface="Arial" panose="020B0604020202020204" pitchFamily="34" charset="0"/>
              </a:rPr>
              <a:t>Outcomes to be communicated as soon as possible – with an aim this is completed by end of June</a:t>
            </a:r>
          </a:p>
          <a:p>
            <a:pPr>
              <a:lnSpc>
                <a:spcPct val="90000"/>
              </a:lnSpc>
              <a:spcBef>
                <a:spcPts val="1134"/>
              </a:spcBef>
              <a:spcAft>
                <a:spcPts val="1134"/>
              </a:spcAft>
              <a:buFont typeface="Arial" panose="020B0604020202020204" pitchFamily="34" charset="0"/>
            </a:pPr>
            <a:r>
              <a:rPr lang="en-US" sz="2800" b="0" dirty="0">
                <a:latin typeface="Arial" panose="020B0604020202020204" pitchFamily="34" charset="0"/>
                <a:cs typeface="Arial" panose="020B0604020202020204" pitchFamily="34" charset="0"/>
              </a:rPr>
              <a:t>Phase 2 application process for Wraparound funding expected to be launched mid June 2024</a:t>
            </a:r>
          </a:p>
          <a:p>
            <a:endParaRPr lang="en-GB" dirty="0"/>
          </a:p>
        </p:txBody>
      </p:sp>
      <p:pic>
        <p:nvPicPr>
          <p:cNvPr id="3" name="Picture 2" descr="Inside Galaxy: Samsung Galaxy S5: How to Use Assistant Menu Feature in  Android 5.0.1 Lollipop">
            <a:hlinkClick r:id="rId2" action="ppaction://hlinksldjump"/>
            <a:extLst>
              <a:ext uri="{FF2B5EF4-FFF2-40B4-BE49-F238E27FC236}">
                <a16:creationId xmlns:a16="http://schemas.microsoft.com/office/drawing/2014/main" id="{B6DE79E0-C6AC-F7A9-8900-3AE69B6EA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7">
            <a:extLst>
              <a:ext uri="{FF2B5EF4-FFF2-40B4-BE49-F238E27FC236}">
                <a16:creationId xmlns:a16="http://schemas.microsoft.com/office/drawing/2014/main" id="{B755C30D-C0C1-50F2-A15D-22C6B180742A}"/>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28</a:t>
            </a:r>
            <a:r>
              <a:rPr lang="en-GB" dirty="0"/>
              <a:t> </a:t>
            </a:r>
          </a:p>
        </p:txBody>
      </p:sp>
    </p:spTree>
    <p:extLst>
      <p:ext uri="{BB962C8B-B14F-4D97-AF65-F5344CB8AC3E}">
        <p14:creationId xmlns:p14="http://schemas.microsoft.com/office/powerpoint/2010/main" val="917339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49FD-3A08-4559-B417-2311B5631AA5}"/>
              </a:ext>
            </a:extLst>
          </p:cNvPr>
          <p:cNvSpPr>
            <a:spLocks noGrp="1"/>
          </p:cNvSpPr>
          <p:nvPr>
            <p:ph type="title"/>
          </p:nvPr>
        </p:nvSpPr>
        <p:spPr>
          <a:xfrm>
            <a:off x="0" y="0"/>
            <a:ext cx="10972800" cy="1065091"/>
          </a:xfrm>
        </p:spPr>
        <p:txBody>
          <a:bodyPr anchor="t">
            <a:normAutofit fontScale="90000"/>
          </a:bodyPr>
          <a:lstStyle/>
          <a:p>
            <a:r>
              <a:rPr lang="en-GB" sz="4800" dirty="0"/>
              <a:t>Phase 2  Next steps for Wraparound Childcare</a:t>
            </a:r>
          </a:p>
        </p:txBody>
      </p:sp>
      <p:graphicFrame>
        <p:nvGraphicFramePr>
          <p:cNvPr id="4" name="Content Placeholder 3">
            <a:extLst>
              <a:ext uri="{FF2B5EF4-FFF2-40B4-BE49-F238E27FC236}">
                <a16:creationId xmlns:a16="http://schemas.microsoft.com/office/drawing/2014/main" id="{8B391943-1A97-69B4-D152-2C2093E8E28C}"/>
              </a:ext>
            </a:extLst>
          </p:cNvPr>
          <p:cNvGraphicFramePr>
            <a:graphicFrameLocks noGrp="1"/>
          </p:cNvGraphicFramePr>
          <p:nvPr>
            <p:ph sz="quarter" idx="11"/>
          </p:nvPr>
        </p:nvGraphicFramePr>
        <p:xfrm>
          <a:off x="162674" y="1304819"/>
          <a:ext cx="11866652" cy="4543193"/>
        </p:xfrm>
        <a:graphic>
          <a:graphicData uri="http://schemas.openxmlformats.org/drawingml/2006/table">
            <a:tbl>
              <a:tblPr firstRow="1" firstCol="1" bandRow="1">
                <a:tableStyleId>{5C22544A-7EE6-4342-B048-85BDC9FD1C3A}</a:tableStyleId>
              </a:tblPr>
              <a:tblGrid>
                <a:gridCol w="4862432">
                  <a:extLst>
                    <a:ext uri="{9D8B030D-6E8A-4147-A177-3AD203B41FA5}">
                      <a16:colId xmlns:a16="http://schemas.microsoft.com/office/drawing/2014/main" val="1086901623"/>
                    </a:ext>
                  </a:extLst>
                </a:gridCol>
                <a:gridCol w="7004220">
                  <a:extLst>
                    <a:ext uri="{9D8B030D-6E8A-4147-A177-3AD203B41FA5}">
                      <a16:colId xmlns:a16="http://schemas.microsoft.com/office/drawing/2014/main" val="424835825"/>
                    </a:ext>
                  </a:extLst>
                </a:gridCol>
              </a:tblGrid>
              <a:tr h="647271">
                <a:tc gridSpan="2">
                  <a:txBody>
                    <a:bodyPr/>
                    <a:lstStyle/>
                    <a:p>
                      <a:pPr fontAlgn="base"/>
                      <a:r>
                        <a:rPr lang="en-GB" sz="2100" dirty="0">
                          <a:effectLst/>
                          <a:latin typeface="Calibri" panose="020F0502020204030204" pitchFamily="34" charset="0"/>
                          <a:ea typeface="Calibri" panose="020F0502020204030204" pitchFamily="34" charset="0"/>
                        </a:rPr>
                        <a:t>Proposed starting date 17 June 2024</a:t>
                      </a:r>
                    </a:p>
                  </a:txBody>
                  <a:tcPr marL="0" marR="0" marT="0" marB="0"/>
                </a:tc>
                <a:tc hMerge="1">
                  <a:txBody>
                    <a:bodyPr/>
                    <a:lstStyle/>
                    <a:p>
                      <a:pPr fontAlgn="base"/>
                      <a:endParaRPr lang="en-GB" sz="21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604959932"/>
                  </a:ext>
                </a:extLst>
              </a:tr>
              <a:tr h="1704466">
                <a:tc>
                  <a:txBody>
                    <a:bodyPr/>
                    <a:lstStyle/>
                    <a:p>
                      <a:pPr fontAlgn="base"/>
                      <a:r>
                        <a:rPr lang="en-GB" sz="2300" dirty="0">
                          <a:effectLst/>
                        </a:rPr>
                        <a:t>5pm on the 2nd Monday of the month (8</a:t>
                      </a:r>
                      <a:r>
                        <a:rPr lang="en-GB" sz="2300" baseline="30000" dirty="0">
                          <a:effectLst/>
                        </a:rPr>
                        <a:t>th</a:t>
                      </a:r>
                      <a:r>
                        <a:rPr lang="en-GB" sz="2300" dirty="0">
                          <a:effectLst/>
                        </a:rPr>
                        <a:t> July, 12</a:t>
                      </a:r>
                      <a:r>
                        <a:rPr lang="en-GB" sz="2300" baseline="30000" dirty="0">
                          <a:effectLst/>
                        </a:rPr>
                        <a:t>th</a:t>
                      </a:r>
                      <a:r>
                        <a:rPr lang="en-GB" sz="2300" dirty="0">
                          <a:effectLst/>
                        </a:rPr>
                        <a:t> August, 9</a:t>
                      </a:r>
                      <a:r>
                        <a:rPr lang="en-GB" sz="2300" baseline="30000" dirty="0">
                          <a:effectLst/>
                        </a:rPr>
                        <a:t>th</a:t>
                      </a:r>
                      <a:r>
                        <a:rPr lang="en-GB" sz="2300" dirty="0">
                          <a:effectLst/>
                        </a:rPr>
                        <a:t> September, 14</a:t>
                      </a:r>
                      <a:r>
                        <a:rPr lang="en-GB" sz="2300" baseline="30000" dirty="0">
                          <a:effectLst/>
                        </a:rPr>
                        <a:t>th</a:t>
                      </a:r>
                      <a:r>
                        <a:rPr lang="en-GB" sz="2300" dirty="0">
                          <a:effectLst/>
                        </a:rPr>
                        <a:t> October,11</a:t>
                      </a:r>
                      <a:r>
                        <a:rPr lang="en-GB" sz="2300" baseline="30000" dirty="0">
                          <a:effectLst/>
                        </a:rPr>
                        <a:t>th</a:t>
                      </a:r>
                      <a:r>
                        <a:rPr lang="en-GB" sz="2300" dirty="0">
                          <a:effectLst/>
                        </a:rPr>
                        <a:t> November)</a:t>
                      </a:r>
                      <a:endParaRPr lang="en-GB" sz="2100" dirty="0">
                        <a:effectLst/>
                        <a:latin typeface="Calibri" panose="020F0502020204030204" pitchFamily="34" charset="0"/>
                        <a:ea typeface="Calibri" panose="020F0502020204030204" pitchFamily="34" charset="0"/>
                      </a:endParaRPr>
                    </a:p>
                  </a:txBody>
                  <a:tcPr marL="0" marR="0" marT="0" marB="0"/>
                </a:tc>
                <a:tc>
                  <a:txBody>
                    <a:bodyPr/>
                    <a:lstStyle/>
                    <a:p>
                      <a:pPr fontAlgn="base"/>
                      <a:r>
                        <a:rPr lang="en-GB" sz="2300">
                          <a:effectLst/>
                        </a:rPr>
                        <a:t>Applications due in (will be on a rolling basis until all of the funding has been awarded)</a:t>
                      </a:r>
                      <a:endParaRPr lang="en-GB" sz="21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2715998272"/>
                  </a:ext>
                </a:extLst>
              </a:tr>
              <a:tr h="892815">
                <a:tc>
                  <a:txBody>
                    <a:bodyPr/>
                    <a:lstStyle/>
                    <a:p>
                      <a:pPr fontAlgn="base"/>
                      <a:r>
                        <a:rPr lang="en-GB" sz="2300">
                          <a:effectLst/>
                        </a:rPr>
                        <a:t>By the 4</a:t>
                      </a:r>
                      <a:r>
                        <a:rPr lang="en-GB" sz="2300" baseline="30000">
                          <a:effectLst/>
                        </a:rPr>
                        <a:t>th</a:t>
                      </a:r>
                      <a:r>
                        <a:rPr lang="en-GB" sz="2300">
                          <a:effectLst/>
                        </a:rPr>
                        <a:t> Friday of the month </a:t>
                      </a:r>
                      <a:endParaRPr lang="en-GB" sz="2100">
                        <a:effectLst/>
                        <a:latin typeface="Calibri" panose="020F0502020204030204" pitchFamily="34" charset="0"/>
                        <a:ea typeface="Calibri" panose="020F0502020204030204" pitchFamily="34" charset="0"/>
                      </a:endParaRPr>
                    </a:p>
                  </a:txBody>
                  <a:tcPr marL="0" marR="0" marT="0" marB="0"/>
                </a:tc>
                <a:tc>
                  <a:txBody>
                    <a:bodyPr/>
                    <a:lstStyle/>
                    <a:p>
                      <a:pPr fontAlgn="base"/>
                      <a:r>
                        <a:rPr lang="en-GB" sz="2300">
                          <a:effectLst/>
                        </a:rPr>
                        <a:t>Last date for Business Management Consultant Support </a:t>
                      </a:r>
                      <a:endParaRPr lang="en-GB" sz="210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2307536393"/>
                  </a:ext>
                </a:extLst>
              </a:tr>
              <a:tr h="1298641">
                <a:tc>
                  <a:txBody>
                    <a:bodyPr/>
                    <a:lstStyle/>
                    <a:p>
                      <a:pPr fontAlgn="base"/>
                      <a:r>
                        <a:rPr lang="en-GB" sz="2300">
                          <a:effectLst/>
                        </a:rPr>
                        <a:t>Feedback </a:t>
                      </a:r>
                      <a:endParaRPr lang="en-GB" sz="2100">
                        <a:effectLst/>
                        <a:latin typeface="Calibri" panose="020F0502020204030204" pitchFamily="34" charset="0"/>
                        <a:ea typeface="Calibri" panose="020F0502020204030204" pitchFamily="34" charset="0"/>
                      </a:endParaRPr>
                    </a:p>
                  </a:txBody>
                  <a:tcPr marL="0" marR="0" marT="0" marB="0"/>
                </a:tc>
                <a:tc>
                  <a:txBody>
                    <a:bodyPr/>
                    <a:lstStyle/>
                    <a:p>
                      <a:pPr fontAlgn="base"/>
                      <a:r>
                        <a:rPr lang="en-GB" sz="2300" dirty="0">
                          <a:effectLst/>
                        </a:rPr>
                        <a:t>From the closing date, applications will be processed within a 12-week window.   </a:t>
                      </a:r>
                      <a:endParaRPr lang="en-GB" sz="2100" dirty="0">
                        <a:effectLst/>
                      </a:endParaRPr>
                    </a:p>
                    <a:p>
                      <a:pPr fontAlgn="base"/>
                      <a:r>
                        <a:rPr lang="en-GB" sz="2300" dirty="0">
                          <a:effectLst/>
                        </a:rPr>
                        <a:t> </a:t>
                      </a:r>
                      <a:endParaRPr lang="en-GB" sz="2100" dirty="0">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val="543365111"/>
                  </a:ext>
                </a:extLst>
              </a:tr>
            </a:tbl>
          </a:graphicData>
        </a:graphic>
      </p:graphicFrame>
      <p:pic>
        <p:nvPicPr>
          <p:cNvPr id="3" name="Picture 2" descr="Inside Galaxy: Samsung Galaxy S5: How to Use Assistant Menu Feature in  Android 5.0.1 Lollipop">
            <a:hlinkClick r:id="rId2" action="ppaction://hlinksldjump"/>
            <a:extLst>
              <a:ext uri="{FF2B5EF4-FFF2-40B4-BE49-F238E27FC236}">
                <a16:creationId xmlns:a16="http://schemas.microsoft.com/office/drawing/2014/main" id="{7818E72B-6161-01A6-05A9-149A4B1B1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7">
            <a:extLst>
              <a:ext uri="{FF2B5EF4-FFF2-40B4-BE49-F238E27FC236}">
                <a16:creationId xmlns:a16="http://schemas.microsoft.com/office/drawing/2014/main" id="{F7A3F521-FCDF-5800-5AB1-CB7673CEA0EC}"/>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29</a:t>
            </a:r>
            <a:r>
              <a:rPr lang="en-GB" dirty="0"/>
              <a:t> </a:t>
            </a:r>
          </a:p>
        </p:txBody>
      </p:sp>
    </p:spTree>
    <p:extLst>
      <p:ext uri="{BB962C8B-B14F-4D97-AF65-F5344CB8AC3E}">
        <p14:creationId xmlns:p14="http://schemas.microsoft.com/office/powerpoint/2010/main" val="700358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2AE6-731E-F0A2-4382-EC18C7513D4D}"/>
              </a:ext>
            </a:extLst>
          </p:cNvPr>
          <p:cNvSpPr>
            <a:spLocks noGrp="1"/>
          </p:cNvSpPr>
          <p:nvPr>
            <p:ph type="ctrTitle"/>
          </p:nvPr>
        </p:nvSpPr>
        <p:spPr>
          <a:xfrm>
            <a:off x="540000" y="1943999"/>
            <a:ext cx="7403850" cy="3417231"/>
          </a:xfrm>
        </p:spPr>
        <p:txBody>
          <a:bodyPr/>
          <a:lstStyle/>
          <a:p>
            <a:r>
              <a:rPr lang="en-GB" dirty="0"/>
              <a:t>Traded Offer – new booking system</a:t>
            </a:r>
          </a:p>
        </p:txBody>
      </p:sp>
      <p:sp>
        <p:nvSpPr>
          <p:cNvPr id="3" name="Subtitle 2">
            <a:extLst>
              <a:ext uri="{FF2B5EF4-FFF2-40B4-BE49-F238E27FC236}">
                <a16:creationId xmlns:a16="http://schemas.microsoft.com/office/drawing/2014/main" id="{D88BBB20-A52E-023F-0D9B-CFB0545CAFFD}"/>
              </a:ext>
            </a:extLst>
          </p:cNvPr>
          <p:cNvSpPr>
            <a:spLocks noGrp="1"/>
          </p:cNvSpPr>
          <p:nvPr>
            <p:ph type="subTitle" idx="1"/>
          </p:nvPr>
        </p:nvSpPr>
        <p:spPr>
          <a:xfrm>
            <a:off x="425450" y="4509864"/>
            <a:ext cx="10109200" cy="1080000"/>
          </a:xfrm>
        </p:spPr>
        <p:txBody>
          <a:bodyPr/>
          <a:lstStyle/>
          <a:p>
            <a:r>
              <a:rPr lang="en-GB" dirty="0"/>
              <a:t>By Katy McBride – Workforce Development and Performance Manager</a:t>
            </a:r>
          </a:p>
        </p:txBody>
      </p:sp>
      <p:pic>
        <p:nvPicPr>
          <p:cNvPr id="4" name="Picture 2" descr="Inside Galaxy: Samsung Galaxy S5: How to Use Assistant Menu Feature in  Android 5.0.1 Lollipop">
            <a:hlinkClick r:id="rId2" action="ppaction://hlinksldjump"/>
            <a:extLst>
              <a:ext uri="{FF2B5EF4-FFF2-40B4-BE49-F238E27FC236}">
                <a16:creationId xmlns:a16="http://schemas.microsoft.com/office/drawing/2014/main" id="{1BF5CE8E-34F1-C0EB-47B4-E6ABC3E2B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7">
            <a:extLst>
              <a:ext uri="{FF2B5EF4-FFF2-40B4-BE49-F238E27FC236}">
                <a16:creationId xmlns:a16="http://schemas.microsoft.com/office/drawing/2014/main" id="{72C2C55A-9516-DC59-64CD-A7D1C8FC7131}"/>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chemeClr val="bg1"/>
                </a:solidFill>
              </a:rPr>
              <a:t>30</a:t>
            </a:r>
            <a:r>
              <a:rPr lang="en-GB" dirty="0"/>
              <a:t> </a:t>
            </a:r>
          </a:p>
        </p:txBody>
      </p:sp>
    </p:spTree>
    <p:extLst>
      <p:ext uri="{BB962C8B-B14F-4D97-AF65-F5344CB8AC3E}">
        <p14:creationId xmlns:p14="http://schemas.microsoft.com/office/powerpoint/2010/main" val="1640783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lose-up of woman's hands typing and using a trackpad on a laptop with mug">
            <a:extLst>
              <a:ext uri="{FF2B5EF4-FFF2-40B4-BE49-F238E27FC236}">
                <a16:creationId xmlns:a16="http://schemas.microsoft.com/office/drawing/2014/main" id="{6D0510BF-1B1D-B8E7-41E7-04C2CA992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0150" y="1207770"/>
            <a:ext cx="7016262" cy="5002530"/>
          </a:xfrm>
          <a:prstGeom prst="rect">
            <a:avLst/>
          </a:prstGeom>
        </p:spPr>
      </p:pic>
      <p:sp>
        <p:nvSpPr>
          <p:cNvPr id="2" name="Title 1">
            <a:extLst>
              <a:ext uri="{FF2B5EF4-FFF2-40B4-BE49-F238E27FC236}">
                <a16:creationId xmlns:a16="http://schemas.microsoft.com/office/drawing/2014/main" id="{0EC0D71A-F7A5-7E2A-85B5-F580B8734CF2}"/>
              </a:ext>
            </a:extLst>
          </p:cNvPr>
          <p:cNvSpPr>
            <a:spLocks noGrp="1"/>
          </p:cNvSpPr>
          <p:nvPr>
            <p:ph type="title"/>
          </p:nvPr>
        </p:nvSpPr>
        <p:spPr>
          <a:xfrm>
            <a:off x="545124" y="517524"/>
            <a:ext cx="7405200" cy="1065091"/>
          </a:xfrm>
        </p:spPr>
        <p:txBody>
          <a:bodyPr vert="horz" lIns="0" tIns="0" rIns="0" bIns="0" rtlCol="0" anchor="t" anchorCtr="0">
            <a:normAutofit/>
          </a:bodyPr>
          <a:lstStyle/>
          <a:p>
            <a:r>
              <a:rPr lang="en-GB" dirty="0"/>
              <a:t>Traded offer – new booking system</a:t>
            </a:r>
          </a:p>
        </p:txBody>
      </p:sp>
      <p:pic>
        <p:nvPicPr>
          <p:cNvPr id="3" name="Picture 2" descr="Inside Galaxy: Samsung Galaxy S5: How to Use Assistant Menu Feature in  Android 5.0.1 Lollipop">
            <a:hlinkClick r:id="rId3" action="ppaction://hlinksldjump"/>
            <a:extLst>
              <a:ext uri="{FF2B5EF4-FFF2-40B4-BE49-F238E27FC236}">
                <a16:creationId xmlns:a16="http://schemas.microsoft.com/office/drawing/2014/main" id="{33EC8FC6-8952-C6F1-8432-6191A7A4C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6327056-2325-36BF-44A5-92B1D5EC27DF}"/>
              </a:ext>
            </a:extLst>
          </p:cNvPr>
          <p:cNvSpPr txBox="1"/>
          <p:nvPr/>
        </p:nvSpPr>
        <p:spPr>
          <a:xfrm>
            <a:off x="468924" y="1716465"/>
            <a:ext cx="4636476" cy="4247317"/>
          </a:xfrm>
          <a:prstGeom prst="rect">
            <a:avLst/>
          </a:prstGeom>
          <a:noFill/>
        </p:spPr>
        <p:txBody>
          <a:bodyPr wrap="square">
            <a:spAutoFit/>
          </a:bodyPr>
          <a:lstStyle/>
          <a:p>
            <a:r>
              <a:rPr lang="en-GB" dirty="0"/>
              <a:t>The School Effectiveness and Workforce Development teams in Education are excited to announce a new system set to launch to Schools for the new academic year. The new system is required to replace the current Education Essex Online Booking System closing in July. This comes following a service review and consultation with schools, as the current system no longer meets our needs and restricts what we offer and how we collaborate. We know schools want a quick and easy system, with all services in one central place. The new system aims to centralise the booking process for training and school improvement traded services.</a:t>
            </a:r>
          </a:p>
        </p:txBody>
      </p:sp>
      <p:sp>
        <p:nvSpPr>
          <p:cNvPr id="4" name="Text Placeholder 7">
            <a:extLst>
              <a:ext uri="{FF2B5EF4-FFF2-40B4-BE49-F238E27FC236}">
                <a16:creationId xmlns:a16="http://schemas.microsoft.com/office/drawing/2014/main" id="{0B3F351E-4B58-3CA1-ABBD-326BD2BB8127}"/>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31</a:t>
            </a:r>
            <a:r>
              <a:rPr lang="en-GB" dirty="0"/>
              <a:t> </a:t>
            </a:r>
          </a:p>
        </p:txBody>
      </p:sp>
    </p:spTree>
    <p:extLst>
      <p:ext uri="{BB962C8B-B14F-4D97-AF65-F5344CB8AC3E}">
        <p14:creationId xmlns:p14="http://schemas.microsoft.com/office/powerpoint/2010/main" val="3063940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B48DF4FD-4CA8-03CE-63A9-8B995E061F87}"/>
              </a:ext>
            </a:extLst>
          </p:cNvPr>
          <p:cNvSpPr>
            <a:spLocks noGrp="1"/>
          </p:cNvSpPr>
          <p:nvPr>
            <p:ph type="body" sz="quarter" idx="10"/>
          </p:nvPr>
        </p:nvSpPr>
        <p:spPr>
          <a:xfrm>
            <a:off x="539750" y="1484434"/>
            <a:ext cx="11176000" cy="685800"/>
          </a:xfrm>
        </p:spPr>
        <p:txBody>
          <a:bodyPr/>
          <a:lstStyle/>
          <a:p>
            <a:r>
              <a:rPr lang="en-GB" sz="2000" b="0" dirty="0"/>
              <a:t>The new system will streamline our continuous professional development offer and traded services by providing:</a:t>
            </a:r>
            <a:endParaRPr lang="en-US" sz="2000" dirty="0"/>
          </a:p>
          <a:p>
            <a:endParaRPr lang="en-US" dirty="0"/>
          </a:p>
        </p:txBody>
      </p:sp>
      <p:sp>
        <p:nvSpPr>
          <p:cNvPr id="3" name="Title 2">
            <a:extLst>
              <a:ext uri="{FF2B5EF4-FFF2-40B4-BE49-F238E27FC236}">
                <a16:creationId xmlns:a16="http://schemas.microsoft.com/office/drawing/2014/main" id="{56C0F7D3-B93A-3915-21BE-96BE2BE29DA2}"/>
              </a:ext>
            </a:extLst>
          </p:cNvPr>
          <p:cNvSpPr>
            <a:spLocks noGrp="1"/>
          </p:cNvSpPr>
          <p:nvPr>
            <p:ph type="title"/>
          </p:nvPr>
        </p:nvSpPr>
        <p:spPr>
          <a:xfrm>
            <a:off x="545124" y="517524"/>
            <a:ext cx="7405200" cy="1065091"/>
          </a:xfrm>
        </p:spPr>
        <p:txBody>
          <a:bodyPr anchor="t">
            <a:normAutofit/>
          </a:bodyPr>
          <a:lstStyle/>
          <a:p>
            <a:r>
              <a:rPr lang="en-GB" dirty="0"/>
              <a:t>Benefits of the new system</a:t>
            </a:r>
          </a:p>
        </p:txBody>
      </p:sp>
      <p:graphicFrame>
        <p:nvGraphicFramePr>
          <p:cNvPr id="7" name="Text Placeholder 4">
            <a:extLst>
              <a:ext uri="{FF2B5EF4-FFF2-40B4-BE49-F238E27FC236}">
                <a16:creationId xmlns:a16="http://schemas.microsoft.com/office/drawing/2014/main" id="{2E339F7F-05E0-0E8A-1BC4-B7814505DB74}"/>
              </a:ext>
            </a:extLst>
          </p:cNvPr>
          <p:cNvGraphicFramePr/>
          <p:nvPr>
            <p:extLst>
              <p:ext uri="{D42A27DB-BD31-4B8C-83A1-F6EECF244321}">
                <p14:modId xmlns:p14="http://schemas.microsoft.com/office/powerpoint/2010/main" val="2745985348"/>
              </p:ext>
            </p:extLst>
          </p:nvPr>
        </p:nvGraphicFramePr>
        <p:xfrm>
          <a:off x="539750" y="2663824"/>
          <a:ext cx="11110913" cy="3349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Inside Galaxy: Samsung Galaxy S5: How to Use Assistant Menu Feature in  Android 5.0.1 Lollipop">
            <a:hlinkClick r:id="rId7" action="ppaction://hlinksldjump"/>
            <a:extLst>
              <a:ext uri="{FF2B5EF4-FFF2-40B4-BE49-F238E27FC236}">
                <a16:creationId xmlns:a16="http://schemas.microsoft.com/office/drawing/2014/main" id="{65E76879-1545-CF57-DF84-021DEF1B97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7">
            <a:extLst>
              <a:ext uri="{FF2B5EF4-FFF2-40B4-BE49-F238E27FC236}">
                <a16:creationId xmlns:a16="http://schemas.microsoft.com/office/drawing/2014/main" id="{884170EB-C23A-39DC-3A37-57D8DDA4C404}"/>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32</a:t>
            </a:r>
            <a:r>
              <a:rPr lang="en-GB" dirty="0"/>
              <a:t> </a:t>
            </a:r>
          </a:p>
        </p:txBody>
      </p:sp>
    </p:spTree>
    <p:extLst>
      <p:ext uri="{BB962C8B-B14F-4D97-AF65-F5344CB8AC3E}">
        <p14:creationId xmlns:p14="http://schemas.microsoft.com/office/powerpoint/2010/main" val="2373479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1ED65-97A6-F744-C52E-5F7249CD993E}"/>
              </a:ext>
            </a:extLst>
          </p:cNvPr>
          <p:cNvSpPr>
            <a:spLocks noGrp="1"/>
          </p:cNvSpPr>
          <p:nvPr>
            <p:ph type="title"/>
          </p:nvPr>
        </p:nvSpPr>
        <p:spPr>
          <a:xfrm>
            <a:off x="545124" y="517524"/>
            <a:ext cx="7405200" cy="1065091"/>
          </a:xfrm>
        </p:spPr>
        <p:txBody>
          <a:bodyPr anchor="t">
            <a:normAutofit/>
          </a:bodyPr>
          <a:lstStyle/>
          <a:p>
            <a:r>
              <a:rPr lang="en-GB"/>
              <a:t>Support for schools will include:</a:t>
            </a:r>
          </a:p>
        </p:txBody>
      </p:sp>
      <p:graphicFrame>
        <p:nvGraphicFramePr>
          <p:cNvPr id="6" name="Text Placeholder 2">
            <a:extLst>
              <a:ext uri="{FF2B5EF4-FFF2-40B4-BE49-F238E27FC236}">
                <a16:creationId xmlns:a16="http://schemas.microsoft.com/office/drawing/2014/main" id="{B25337E1-76DF-F756-12FE-188510B5A5FF}"/>
              </a:ext>
            </a:extLst>
          </p:cNvPr>
          <p:cNvGraphicFramePr/>
          <p:nvPr>
            <p:extLst>
              <p:ext uri="{D42A27DB-BD31-4B8C-83A1-F6EECF244321}">
                <p14:modId xmlns:p14="http://schemas.microsoft.com/office/powerpoint/2010/main" val="2403174767"/>
              </p:ext>
            </p:extLst>
          </p:nvPr>
        </p:nvGraphicFramePr>
        <p:xfrm>
          <a:off x="540000" y="1863725"/>
          <a:ext cx="7405200" cy="414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Inside Galaxy: Samsung Galaxy S5: How to Use Assistant Menu Feature in  Android 5.0.1 Lollipop">
            <a:hlinkClick r:id="rId7" action="ppaction://hlinksldjump"/>
            <a:extLst>
              <a:ext uri="{FF2B5EF4-FFF2-40B4-BE49-F238E27FC236}">
                <a16:creationId xmlns:a16="http://schemas.microsoft.com/office/drawing/2014/main" id="{AC67490C-78D3-1F62-B227-0AE6846B2E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7">
            <a:extLst>
              <a:ext uri="{FF2B5EF4-FFF2-40B4-BE49-F238E27FC236}">
                <a16:creationId xmlns:a16="http://schemas.microsoft.com/office/drawing/2014/main" id="{1315EF36-3CE5-5752-AE6C-A9BAEEC22C65}"/>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33</a:t>
            </a:r>
            <a:r>
              <a:rPr lang="en-GB" dirty="0"/>
              <a:t> </a:t>
            </a:r>
          </a:p>
        </p:txBody>
      </p:sp>
    </p:spTree>
    <p:extLst>
      <p:ext uri="{BB962C8B-B14F-4D97-AF65-F5344CB8AC3E}">
        <p14:creationId xmlns:p14="http://schemas.microsoft.com/office/powerpoint/2010/main" val="59801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01D3382-AB2A-4D3F-A9F1-ABDE4377317A}"/>
              </a:ext>
            </a:extLst>
          </p:cNvPr>
          <p:cNvPicPr>
            <a:picLocks noGrp="1" noChangeAspect="1"/>
          </p:cNvPicPr>
          <p:nvPr>
            <p:ph sz="half" idx="1"/>
          </p:nvPr>
        </p:nvPicPr>
        <p:blipFill>
          <a:blip r:embed="rId2"/>
          <a:stretch>
            <a:fillRect/>
          </a:stretch>
        </p:blipFill>
        <p:spPr>
          <a:xfrm>
            <a:off x="120650" y="934292"/>
            <a:ext cx="11950700" cy="4989416"/>
          </a:xfrm>
          <a:noFill/>
        </p:spPr>
      </p:pic>
      <p:pic>
        <p:nvPicPr>
          <p:cNvPr id="8" name="Picture 2" descr="Inside Galaxy: Samsung Galaxy S5: How to Use Assistant Menu Feature in  Android 5.0.1 Lollipop">
            <a:hlinkClick r:id="rId3" action="ppaction://hlinksldjump"/>
            <a:extLst>
              <a:ext uri="{FF2B5EF4-FFF2-40B4-BE49-F238E27FC236}">
                <a16:creationId xmlns:a16="http://schemas.microsoft.com/office/drawing/2014/main" id="{34C99AC1-8811-2AA9-FA5E-6ACF38EE7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7">
            <a:extLst>
              <a:ext uri="{FF2B5EF4-FFF2-40B4-BE49-F238E27FC236}">
                <a16:creationId xmlns:a16="http://schemas.microsoft.com/office/drawing/2014/main" id="{1B764E65-6834-A7DC-CB47-4300268514D4}"/>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34</a:t>
            </a:r>
            <a:r>
              <a:rPr lang="en-GB" dirty="0"/>
              <a:t> </a:t>
            </a:r>
          </a:p>
        </p:txBody>
      </p:sp>
    </p:spTree>
    <p:extLst>
      <p:ext uri="{BB962C8B-B14F-4D97-AF65-F5344CB8AC3E}">
        <p14:creationId xmlns:p14="http://schemas.microsoft.com/office/powerpoint/2010/main" val="21101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46A5AE-0852-85FA-0562-26EB81F79A6E}"/>
              </a:ext>
            </a:extLst>
          </p:cNvPr>
          <p:cNvPicPr>
            <a:picLocks noChangeAspect="1"/>
          </p:cNvPicPr>
          <p:nvPr/>
        </p:nvPicPr>
        <p:blipFill>
          <a:blip r:embed="rId2"/>
          <a:stretch>
            <a:fillRect/>
          </a:stretch>
        </p:blipFill>
        <p:spPr>
          <a:xfrm>
            <a:off x="1460501" y="68263"/>
            <a:ext cx="9270998" cy="6721475"/>
          </a:xfrm>
          <a:prstGeom prst="rect">
            <a:avLst/>
          </a:prstGeom>
          <a:noFill/>
        </p:spPr>
      </p:pic>
      <p:pic>
        <p:nvPicPr>
          <p:cNvPr id="6" name="Picture 2" descr="Inside Galaxy: Samsung Galaxy S5: How to Use Assistant Menu Feature in  Android 5.0.1 Lollipop">
            <a:hlinkClick r:id="rId3" action="ppaction://hlinksldjump"/>
            <a:extLst>
              <a:ext uri="{FF2B5EF4-FFF2-40B4-BE49-F238E27FC236}">
                <a16:creationId xmlns:a16="http://schemas.microsoft.com/office/drawing/2014/main" id="{EC638144-70F1-D055-F904-951207D80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7">
            <a:extLst>
              <a:ext uri="{FF2B5EF4-FFF2-40B4-BE49-F238E27FC236}">
                <a16:creationId xmlns:a16="http://schemas.microsoft.com/office/drawing/2014/main" id="{01C9AEDA-1DAA-D5CA-AA1C-C4C4D7CFE0E0}"/>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35</a:t>
            </a:r>
            <a:r>
              <a:rPr lang="en-GB" dirty="0"/>
              <a:t> </a:t>
            </a:r>
          </a:p>
        </p:txBody>
      </p:sp>
    </p:spTree>
    <p:extLst>
      <p:ext uri="{BB962C8B-B14F-4D97-AF65-F5344CB8AC3E}">
        <p14:creationId xmlns:p14="http://schemas.microsoft.com/office/powerpoint/2010/main" val="3099980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56005D-7F41-FC3F-7E6C-51E1F099A6E1}"/>
              </a:ext>
            </a:extLst>
          </p:cNvPr>
          <p:cNvSpPr txBox="1"/>
          <p:nvPr/>
        </p:nvSpPr>
        <p:spPr>
          <a:xfrm>
            <a:off x="544513" y="1239715"/>
            <a:ext cx="9159557" cy="1589210"/>
          </a:xfrm>
          <a:prstGeom prst="rect">
            <a:avLst/>
          </a:prstGeom>
        </p:spPr>
        <p:txBody>
          <a:bodyPr vert="horz" lIns="0" tIns="0" rIns="0" bIns="0" rtlCol="0">
            <a:normAutofit lnSpcReduction="10000"/>
          </a:bodyPr>
          <a:lstStyle/>
          <a:p>
            <a:pPr>
              <a:lnSpc>
                <a:spcPct val="90000"/>
              </a:lnSpc>
              <a:spcBef>
                <a:spcPts val="1134"/>
              </a:spcBef>
              <a:spcAft>
                <a:spcPts val="1134"/>
              </a:spcAft>
            </a:pPr>
            <a:r>
              <a:rPr lang="en-US" sz="2600" b="0" kern="1200" dirty="0">
                <a:latin typeface="+mn-lt"/>
                <a:ea typeface="+mn-ea"/>
                <a:cs typeface="+mn-cs"/>
              </a:rPr>
              <a:t>Email: </a:t>
            </a:r>
            <a:r>
              <a:rPr lang="en-US" sz="2600" b="0" kern="1200" dirty="0">
                <a:latin typeface="+mn-lt"/>
                <a:ea typeface="+mn-ea"/>
                <a:cs typeface="+mn-cs"/>
                <a:hlinkClick r:id="rId2">
                  <a:extLst>
                    <a:ext uri="{A12FA001-AC4F-418D-AE19-62706E023703}">
                      <ahyp:hlinkClr xmlns:ahyp="http://schemas.microsoft.com/office/drawing/2018/hyperlinkcolor" xmlns="" val="tx"/>
                    </a:ext>
                  </a:extLst>
                </a:hlinkClick>
              </a:rPr>
              <a:t>workforcedevelopment@essex.gov.uk</a:t>
            </a:r>
            <a:endParaRPr lang="en-US" sz="2600" b="0" kern="1200" dirty="0">
              <a:latin typeface="+mn-lt"/>
              <a:ea typeface="+mn-ea"/>
              <a:cs typeface="+mn-cs"/>
            </a:endParaRPr>
          </a:p>
          <a:p>
            <a:pPr>
              <a:lnSpc>
                <a:spcPct val="90000"/>
              </a:lnSpc>
              <a:spcBef>
                <a:spcPts val="1134"/>
              </a:spcBef>
              <a:spcAft>
                <a:spcPts val="1134"/>
              </a:spcAft>
            </a:pPr>
            <a:endParaRPr lang="en-US" sz="2600" b="0" kern="1200" dirty="0">
              <a:latin typeface="+mn-lt"/>
              <a:ea typeface="+mn-ea"/>
              <a:cs typeface="+mn-cs"/>
            </a:endParaRPr>
          </a:p>
          <a:p>
            <a:pPr>
              <a:lnSpc>
                <a:spcPct val="90000"/>
              </a:lnSpc>
              <a:spcBef>
                <a:spcPts val="1134"/>
              </a:spcBef>
              <a:spcAft>
                <a:spcPts val="1134"/>
              </a:spcAft>
            </a:pPr>
            <a:r>
              <a:rPr lang="en-US" sz="2600" b="0" kern="1200" dirty="0">
                <a:latin typeface="+mn-lt"/>
                <a:ea typeface="+mn-ea"/>
                <a:cs typeface="+mn-cs"/>
              </a:rPr>
              <a:t>Call: 0333 013 9891 (Available Mon to Fri 9am to 4pm</a:t>
            </a:r>
            <a:r>
              <a:rPr lang="en-US" sz="400" b="0" kern="1200" dirty="0">
                <a:latin typeface="+mn-lt"/>
                <a:ea typeface="+mn-ea"/>
                <a:cs typeface="+mn-cs"/>
              </a:rPr>
              <a:t>)</a:t>
            </a:r>
          </a:p>
        </p:txBody>
      </p:sp>
      <p:sp>
        <p:nvSpPr>
          <p:cNvPr id="13" name="Title 2">
            <a:extLst>
              <a:ext uri="{FF2B5EF4-FFF2-40B4-BE49-F238E27FC236}">
                <a16:creationId xmlns:a16="http://schemas.microsoft.com/office/drawing/2014/main" id="{71059096-43BC-D2C7-B374-47A5974DB5FB}"/>
              </a:ext>
            </a:extLst>
          </p:cNvPr>
          <p:cNvSpPr>
            <a:spLocks noGrp="1"/>
          </p:cNvSpPr>
          <p:nvPr>
            <p:ph type="title"/>
          </p:nvPr>
        </p:nvSpPr>
        <p:spPr>
          <a:xfrm>
            <a:off x="544513" y="250824"/>
            <a:ext cx="7405200" cy="1065091"/>
          </a:xfrm>
        </p:spPr>
        <p:txBody>
          <a:bodyPr vert="horz" lIns="0" tIns="0" rIns="0" bIns="0" rtlCol="0" anchor="t" anchorCtr="0">
            <a:normAutofit/>
          </a:bodyPr>
          <a:lstStyle/>
          <a:p>
            <a:r>
              <a:rPr lang="en-US" dirty="0"/>
              <a:t>Help and Support</a:t>
            </a:r>
          </a:p>
        </p:txBody>
      </p:sp>
      <p:pic>
        <p:nvPicPr>
          <p:cNvPr id="7" name="Picture 6" descr="Students in class">
            <a:extLst>
              <a:ext uri="{FF2B5EF4-FFF2-40B4-BE49-F238E27FC236}">
                <a16:creationId xmlns:a16="http://schemas.microsoft.com/office/drawing/2014/main" id="{0FAE9E64-94D3-E7DE-1EE3-8066E0F8CB43}"/>
              </a:ext>
            </a:extLst>
          </p:cNvPr>
          <p:cNvPicPr>
            <a:picLocks noChangeAspect="1"/>
          </p:cNvPicPr>
          <p:nvPr/>
        </p:nvPicPr>
        <p:blipFill rotWithShape="1">
          <a:blip r:embed="rId3">
            <a:extLst>
              <a:ext uri="{28A0092B-C50C-407E-A947-70E740481C1C}">
                <a14:useLocalDpi xmlns:a14="http://schemas.microsoft.com/office/drawing/2010/main" val="0"/>
              </a:ext>
            </a:extLst>
          </a:blip>
          <a:srcRect t="17869" r="-1" b="36969"/>
          <a:stretch/>
        </p:blipFill>
        <p:spPr>
          <a:xfrm>
            <a:off x="544513" y="3091514"/>
            <a:ext cx="11106150" cy="3348000"/>
          </a:xfrm>
          <a:prstGeom prst="rect">
            <a:avLst/>
          </a:prstGeom>
          <a:noFill/>
        </p:spPr>
      </p:pic>
      <p:pic>
        <p:nvPicPr>
          <p:cNvPr id="11" name="Picture 2" descr="Inside Galaxy: Samsung Galaxy S5: How to Use Assistant Menu Feature in  Android 5.0.1 Lollipop">
            <a:hlinkClick r:id="rId4" action="ppaction://hlinksldjump"/>
            <a:extLst>
              <a:ext uri="{FF2B5EF4-FFF2-40B4-BE49-F238E27FC236}">
                <a16:creationId xmlns:a16="http://schemas.microsoft.com/office/drawing/2014/main" id="{E984C77D-9B17-BC18-F649-7958AAC17A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7">
            <a:extLst>
              <a:ext uri="{FF2B5EF4-FFF2-40B4-BE49-F238E27FC236}">
                <a16:creationId xmlns:a16="http://schemas.microsoft.com/office/drawing/2014/main" id="{D77CFD78-9EFA-2570-5B92-EE700CF7A0A0}"/>
              </a:ext>
            </a:extLst>
          </p:cNvPr>
          <p:cNvSpPr txBox="1">
            <a:spLocks/>
          </p:cNvSpPr>
          <p:nvPr/>
        </p:nvSpPr>
        <p:spPr>
          <a:xfrm>
            <a:off x="11217863" y="100012"/>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36</a:t>
            </a:r>
            <a:r>
              <a:rPr lang="en-GB" dirty="0"/>
              <a:t> </a:t>
            </a:r>
          </a:p>
        </p:txBody>
      </p:sp>
    </p:spTree>
    <p:extLst>
      <p:ext uri="{BB962C8B-B14F-4D97-AF65-F5344CB8AC3E}">
        <p14:creationId xmlns:p14="http://schemas.microsoft.com/office/powerpoint/2010/main" val="2513612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69A8-9760-08AD-69F8-FF5BA37BA940}"/>
              </a:ext>
            </a:extLst>
          </p:cNvPr>
          <p:cNvSpPr>
            <a:spLocks noGrp="1"/>
          </p:cNvSpPr>
          <p:nvPr>
            <p:ph type="title"/>
          </p:nvPr>
        </p:nvSpPr>
        <p:spPr/>
        <p:txBody>
          <a:bodyPr/>
          <a:lstStyle/>
          <a:p>
            <a:r>
              <a:rPr lang="en-GB" dirty="0"/>
              <a:t>SPM Review</a:t>
            </a:r>
          </a:p>
        </p:txBody>
      </p:sp>
      <p:pic>
        <p:nvPicPr>
          <p:cNvPr id="1026" name="Picture 2" descr="Inside Galaxy: Samsung Galaxy S5: How to Use Assistant Menu Feature in  Android 5.0.1 Lollipop">
            <a:hlinkClick r:id="rId2" action="ppaction://hlinksldjump"/>
            <a:extLst>
              <a:ext uri="{FF2B5EF4-FFF2-40B4-BE49-F238E27FC236}">
                <a16:creationId xmlns:a16="http://schemas.microsoft.com/office/drawing/2014/main" id="{F1417459-65F4-1003-570E-7E5B7548C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850" y="5792017"/>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B332817-BF7A-39E5-F95A-3B6A42CC6A15}"/>
              </a:ext>
            </a:extLst>
          </p:cNvPr>
          <p:cNvSpPr txBox="1"/>
          <p:nvPr/>
        </p:nvSpPr>
        <p:spPr>
          <a:xfrm>
            <a:off x="545124" y="1341120"/>
            <a:ext cx="5174956" cy="5212080"/>
          </a:xfrm>
          <a:prstGeom prst="rect">
            <a:avLst/>
          </a:prstGeom>
          <a:noFill/>
        </p:spPr>
        <p:txBody>
          <a:bodyPr wrap="square" lIns="0" tIns="0" rIns="0" bIns="0" rtlCol="0">
            <a:noAutofit/>
          </a:bodyPr>
          <a:lstStyle/>
          <a:p>
            <a:pPr algn="ctr">
              <a:spcAft>
                <a:spcPts val="1134"/>
              </a:spcAft>
            </a:pPr>
            <a:r>
              <a:rPr lang="en-GB" sz="2400" dirty="0"/>
              <a:t>We are currently reviewing the implementation and impact of the SEND Strategic Planning Meetings. Alongside the roundtable discussion that will be held at the EPHA events we would like Headteachers, Bursars and SENCOs to  independently complete the following, in order to aid our review of </a:t>
            </a:r>
            <a:r>
              <a:rPr lang="en-GB" sz="2400"/>
              <a:t>these meetings for </a:t>
            </a:r>
            <a:r>
              <a:rPr lang="en-GB" sz="2400" dirty="0"/>
              <a:t>2024/2025.</a:t>
            </a:r>
          </a:p>
          <a:p>
            <a:pPr algn="l">
              <a:spcAft>
                <a:spcPts val="1134"/>
              </a:spcAft>
            </a:pPr>
            <a:endParaRPr lang="en-GB" sz="1500" dirty="0"/>
          </a:p>
          <a:p>
            <a:pPr algn="l">
              <a:spcAft>
                <a:spcPts val="1134"/>
              </a:spcAft>
            </a:pPr>
            <a:r>
              <a:rPr lang="en-GB" sz="4000" dirty="0">
                <a:hlinkClick r:id="rId4"/>
              </a:rPr>
              <a:t>https://forms.office.com/e/HsAN5jqEVt</a:t>
            </a:r>
            <a:endParaRPr lang="en-GB" sz="4000" dirty="0"/>
          </a:p>
          <a:p>
            <a:pPr algn="l">
              <a:spcAft>
                <a:spcPts val="1134"/>
              </a:spcAft>
            </a:pPr>
            <a:endParaRPr lang="en-GB" sz="1500" dirty="0"/>
          </a:p>
        </p:txBody>
      </p:sp>
      <p:pic>
        <p:nvPicPr>
          <p:cNvPr id="5" name="Picture 4" descr="A yellow post it note with blue writing on it">
            <a:extLst>
              <a:ext uri="{FF2B5EF4-FFF2-40B4-BE49-F238E27FC236}">
                <a16:creationId xmlns:a16="http://schemas.microsoft.com/office/drawing/2014/main" id="{2F08BAD2-AB32-84ED-30BE-22F7BC19AB16}"/>
              </a:ext>
            </a:extLst>
          </p:cNvPr>
          <p:cNvPicPr>
            <a:picLocks noChangeAspect="1"/>
          </p:cNvPicPr>
          <p:nvPr/>
        </p:nvPicPr>
        <p:blipFill>
          <a:blip r:embed="rId5">
            <a:alphaModFix/>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528310" y="517524"/>
            <a:ext cx="6292215" cy="6292215"/>
          </a:xfrm>
          <a:prstGeom prst="rect">
            <a:avLst/>
          </a:prstGeom>
        </p:spPr>
      </p:pic>
      <p:pic>
        <p:nvPicPr>
          <p:cNvPr id="6" name="Picture 5">
            <a:extLst>
              <a:ext uri="{FF2B5EF4-FFF2-40B4-BE49-F238E27FC236}">
                <a16:creationId xmlns:a16="http://schemas.microsoft.com/office/drawing/2014/main" id="{BBF49668-02E1-E7DE-B5BC-05A0ED618CAC}"/>
              </a:ext>
            </a:extLst>
          </p:cNvPr>
          <p:cNvPicPr>
            <a:picLocks noChangeAspect="1"/>
          </p:cNvPicPr>
          <p:nvPr/>
        </p:nvPicPr>
        <p:blipFill>
          <a:blip r:embed="rId7"/>
          <a:stretch>
            <a:fillRect/>
          </a:stretch>
        </p:blipFill>
        <p:spPr>
          <a:xfrm>
            <a:off x="10990357" y="100012"/>
            <a:ext cx="1109568" cy="1359526"/>
          </a:xfrm>
          <a:prstGeom prst="rect">
            <a:avLst/>
          </a:prstGeom>
        </p:spPr>
      </p:pic>
    </p:spTree>
    <p:extLst>
      <p:ext uri="{BB962C8B-B14F-4D97-AF65-F5344CB8AC3E}">
        <p14:creationId xmlns:p14="http://schemas.microsoft.com/office/powerpoint/2010/main" val="165513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E427-1288-6FE1-A2ED-7E67208E6841}"/>
              </a:ext>
            </a:extLst>
          </p:cNvPr>
          <p:cNvSpPr>
            <a:spLocks noGrp="1"/>
          </p:cNvSpPr>
          <p:nvPr>
            <p:ph type="title"/>
          </p:nvPr>
        </p:nvSpPr>
        <p:spPr/>
        <p:txBody>
          <a:bodyPr/>
          <a:lstStyle/>
          <a:p>
            <a:r>
              <a:rPr lang="en-GB" dirty="0"/>
              <a:t>Prioritisation Criteria</a:t>
            </a:r>
            <a:br>
              <a:rPr lang="en-GB" dirty="0"/>
            </a:br>
            <a:endParaRPr lang="en-GB" dirty="0"/>
          </a:p>
        </p:txBody>
      </p:sp>
      <p:pic>
        <p:nvPicPr>
          <p:cNvPr id="3" name="Picture 2">
            <a:extLst>
              <a:ext uri="{FF2B5EF4-FFF2-40B4-BE49-F238E27FC236}">
                <a16:creationId xmlns:a16="http://schemas.microsoft.com/office/drawing/2014/main" id="{60B76053-3B2C-ED45-3FDA-D72971D5D6C5}"/>
              </a:ext>
            </a:extLst>
          </p:cNvPr>
          <p:cNvPicPr>
            <a:picLocks noChangeAspect="1"/>
          </p:cNvPicPr>
          <p:nvPr/>
        </p:nvPicPr>
        <p:blipFill>
          <a:blip r:embed="rId2"/>
          <a:stretch>
            <a:fillRect/>
          </a:stretch>
        </p:blipFill>
        <p:spPr>
          <a:xfrm>
            <a:off x="11381581" y="5801826"/>
            <a:ext cx="725487" cy="969348"/>
          </a:xfrm>
          <a:prstGeom prst="rect">
            <a:avLst/>
          </a:prstGeom>
        </p:spPr>
      </p:pic>
      <p:pic>
        <p:nvPicPr>
          <p:cNvPr id="8" name="Picture 7">
            <a:extLst>
              <a:ext uri="{FF2B5EF4-FFF2-40B4-BE49-F238E27FC236}">
                <a16:creationId xmlns:a16="http://schemas.microsoft.com/office/drawing/2014/main" id="{A9307F62-D972-9AE3-2419-5C5ADF6E0A19}"/>
              </a:ext>
            </a:extLst>
          </p:cNvPr>
          <p:cNvPicPr>
            <a:picLocks noChangeAspect="1"/>
          </p:cNvPicPr>
          <p:nvPr/>
        </p:nvPicPr>
        <p:blipFill>
          <a:blip r:embed="rId3"/>
          <a:stretch>
            <a:fillRect/>
          </a:stretch>
        </p:blipFill>
        <p:spPr>
          <a:xfrm>
            <a:off x="627856" y="1168400"/>
            <a:ext cx="10753725" cy="5278437"/>
          </a:xfrm>
          <a:prstGeom prst="rect">
            <a:avLst/>
          </a:prstGeom>
        </p:spPr>
      </p:pic>
      <p:sp>
        <p:nvSpPr>
          <p:cNvPr id="10" name="Text Placeholder 7">
            <a:extLst>
              <a:ext uri="{FF2B5EF4-FFF2-40B4-BE49-F238E27FC236}">
                <a16:creationId xmlns:a16="http://schemas.microsoft.com/office/drawing/2014/main" id="{02B345F5-A3B1-0F59-0073-1C69DF88AE47}"/>
              </a:ext>
            </a:extLst>
          </p:cNvPr>
          <p:cNvSpPr txBox="1">
            <a:spLocks/>
          </p:cNvSpPr>
          <p:nvPr/>
        </p:nvSpPr>
        <p:spPr>
          <a:xfrm>
            <a:off x="11220100" y="411163"/>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3</a:t>
            </a:r>
            <a:r>
              <a:rPr lang="en-GB" dirty="0"/>
              <a:t> </a:t>
            </a:r>
          </a:p>
        </p:txBody>
      </p:sp>
    </p:spTree>
    <p:extLst>
      <p:ext uri="{BB962C8B-B14F-4D97-AF65-F5344CB8AC3E}">
        <p14:creationId xmlns:p14="http://schemas.microsoft.com/office/powerpoint/2010/main" val="115499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E427-1288-6FE1-A2ED-7E67208E6841}"/>
              </a:ext>
            </a:extLst>
          </p:cNvPr>
          <p:cNvSpPr>
            <a:spLocks noGrp="1"/>
          </p:cNvSpPr>
          <p:nvPr>
            <p:ph type="title"/>
          </p:nvPr>
        </p:nvSpPr>
        <p:spPr/>
        <p:txBody>
          <a:bodyPr/>
          <a:lstStyle/>
          <a:p>
            <a:r>
              <a:rPr lang="en-GB" dirty="0"/>
              <a:t>Prioritisation Criteria</a:t>
            </a:r>
            <a:br>
              <a:rPr lang="en-GB" dirty="0"/>
            </a:br>
            <a:endParaRPr lang="en-GB" dirty="0"/>
          </a:p>
        </p:txBody>
      </p:sp>
      <p:pic>
        <p:nvPicPr>
          <p:cNvPr id="3" name="Picture 2">
            <a:extLst>
              <a:ext uri="{FF2B5EF4-FFF2-40B4-BE49-F238E27FC236}">
                <a16:creationId xmlns:a16="http://schemas.microsoft.com/office/drawing/2014/main" id="{60B76053-3B2C-ED45-3FDA-D72971D5D6C5}"/>
              </a:ext>
            </a:extLst>
          </p:cNvPr>
          <p:cNvPicPr>
            <a:picLocks noChangeAspect="1"/>
          </p:cNvPicPr>
          <p:nvPr/>
        </p:nvPicPr>
        <p:blipFill>
          <a:blip r:embed="rId2"/>
          <a:stretch>
            <a:fillRect/>
          </a:stretch>
        </p:blipFill>
        <p:spPr>
          <a:xfrm>
            <a:off x="11381581" y="5801826"/>
            <a:ext cx="725487" cy="969348"/>
          </a:xfrm>
          <a:prstGeom prst="rect">
            <a:avLst/>
          </a:prstGeom>
        </p:spPr>
      </p:pic>
      <p:pic>
        <p:nvPicPr>
          <p:cNvPr id="5" name="Picture 4">
            <a:extLst>
              <a:ext uri="{FF2B5EF4-FFF2-40B4-BE49-F238E27FC236}">
                <a16:creationId xmlns:a16="http://schemas.microsoft.com/office/drawing/2014/main" id="{1C13FE9F-8A42-1A84-0408-940B3BA7A869}"/>
              </a:ext>
            </a:extLst>
          </p:cNvPr>
          <p:cNvPicPr>
            <a:picLocks noChangeAspect="1"/>
          </p:cNvPicPr>
          <p:nvPr/>
        </p:nvPicPr>
        <p:blipFill>
          <a:blip r:embed="rId3"/>
          <a:stretch>
            <a:fillRect/>
          </a:stretch>
        </p:blipFill>
        <p:spPr>
          <a:xfrm>
            <a:off x="629285" y="1344612"/>
            <a:ext cx="10648950" cy="5286375"/>
          </a:xfrm>
          <a:prstGeom prst="rect">
            <a:avLst/>
          </a:prstGeom>
        </p:spPr>
      </p:pic>
      <p:sp>
        <p:nvSpPr>
          <p:cNvPr id="6" name="Text Placeholder 7">
            <a:extLst>
              <a:ext uri="{FF2B5EF4-FFF2-40B4-BE49-F238E27FC236}">
                <a16:creationId xmlns:a16="http://schemas.microsoft.com/office/drawing/2014/main" id="{27A3A1D9-2D18-9675-55B4-B134D303DCF8}"/>
              </a:ext>
            </a:extLst>
          </p:cNvPr>
          <p:cNvSpPr txBox="1">
            <a:spLocks/>
          </p:cNvSpPr>
          <p:nvPr/>
        </p:nvSpPr>
        <p:spPr>
          <a:xfrm>
            <a:off x="11220100" y="411163"/>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4</a:t>
            </a:r>
            <a:r>
              <a:rPr lang="en-GB" dirty="0"/>
              <a:t> </a:t>
            </a:r>
          </a:p>
        </p:txBody>
      </p:sp>
    </p:spTree>
    <p:extLst>
      <p:ext uri="{BB962C8B-B14F-4D97-AF65-F5344CB8AC3E}">
        <p14:creationId xmlns:p14="http://schemas.microsoft.com/office/powerpoint/2010/main" val="386761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E427-1288-6FE1-A2ED-7E67208E6841}"/>
              </a:ext>
            </a:extLst>
          </p:cNvPr>
          <p:cNvSpPr>
            <a:spLocks noGrp="1"/>
          </p:cNvSpPr>
          <p:nvPr>
            <p:ph type="title"/>
          </p:nvPr>
        </p:nvSpPr>
        <p:spPr/>
        <p:txBody>
          <a:bodyPr/>
          <a:lstStyle/>
          <a:p>
            <a:r>
              <a:rPr lang="en-GB" dirty="0"/>
              <a:t>Prioritisation Criteria</a:t>
            </a:r>
            <a:br>
              <a:rPr lang="en-GB" dirty="0"/>
            </a:br>
            <a:endParaRPr lang="en-GB" dirty="0"/>
          </a:p>
        </p:txBody>
      </p:sp>
      <p:pic>
        <p:nvPicPr>
          <p:cNvPr id="3" name="Picture 2">
            <a:extLst>
              <a:ext uri="{FF2B5EF4-FFF2-40B4-BE49-F238E27FC236}">
                <a16:creationId xmlns:a16="http://schemas.microsoft.com/office/drawing/2014/main" id="{60B76053-3B2C-ED45-3FDA-D72971D5D6C5}"/>
              </a:ext>
            </a:extLst>
          </p:cNvPr>
          <p:cNvPicPr>
            <a:picLocks noChangeAspect="1"/>
          </p:cNvPicPr>
          <p:nvPr/>
        </p:nvPicPr>
        <p:blipFill>
          <a:blip r:embed="rId2"/>
          <a:stretch>
            <a:fillRect/>
          </a:stretch>
        </p:blipFill>
        <p:spPr>
          <a:xfrm>
            <a:off x="11381581" y="5801826"/>
            <a:ext cx="725487" cy="969348"/>
          </a:xfrm>
          <a:prstGeom prst="rect">
            <a:avLst/>
          </a:prstGeom>
        </p:spPr>
      </p:pic>
      <p:pic>
        <p:nvPicPr>
          <p:cNvPr id="5" name="Picture 4">
            <a:extLst>
              <a:ext uri="{FF2B5EF4-FFF2-40B4-BE49-F238E27FC236}">
                <a16:creationId xmlns:a16="http://schemas.microsoft.com/office/drawing/2014/main" id="{D6F65809-0693-B671-5B09-E2FDB6E5DF5E}"/>
              </a:ext>
            </a:extLst>
          </p:cNvPr>
          <p:cNvPicPr>
            <a:picLocks noChangeAspect="1"/>
          </p:cNvPicPr>
          <p:nvPr/>
        </p:nvPicPr>
        <p:blipFill>
          <a:blip r:embed="rId3"/>
          <a:stretch>
            <a:fillRect/>
          </a:stretch>
        </p:blipFill>
        <p:spPr>
          <a:xfrm>
            <a:off x="545124" y="1144905"/>
            <a:ext cx="10677525" cy="5479415"/>
          </a:xfrm>
          <a:prstGeom prst="rect">
            <a:avLst/>
          </a:prstGeom>
        </p:spPr>
      </p:pic>
      <p:sp>
        <p:nvSpPr>
          <p:cNvPr id="6" name="Text Placeholder 7">
            <a:extLst>
              <a:ext uri="{FF2B5EF4-FFF2-40B4-BE49-F238E27FC236}">
                <a16:creationId xmlns:a16="http://schemas.microsoft.com/office/drawing/2014/main" id="{92F04398-0187-E3F8-2A68-2263FE3626F7}"/>
              </a:ext>
            </a:extLst>
          </p:cNvPr>
          <p:cNvSpPr txBox="1">
            <a:spLocks/>
          </p:cNvSpPr>
          <p:nvPr/>
        </p:nvSpPr>
        <p:spPr>
          <a:xfrm>
            <a:off x="11210925" y="233680"/>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5</a:t>
            </a:r>
            <a:r>
              <a:rPr lang="en-GB" dirty="0"/>
              <a:t> </a:t>
            </a:r>
          </a:p>
        </p:txBody>
      </p:sp>
    </p:spTree>
    <p:extLst>
      <p:ext uri="{BB962C8B-B14F-4D97-AF65-F5344CB8AC3E}">
        <p14:creationId xmlns:p14="http://schemas.microsoft.com/office/powerpoint/2010/main" val="74316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E427-1288-6FE1-A2ED-7E67208E6841}"/>
              </a:ext>
            </a:extLst>
          </p:cNvPr>
          <p:cNvSpPr>
            <a:spLocks noGrp="1"/>
          </p:cNvSpPr>
          <p:nvPr>
            <p:ph type="title"/>
          </p:nvPr>
        </p:nvSpPr>
        <p:spPr/>
        <p:txBody>
          <a:bodyPr/>
          <a:lstStyle/>
          <a:p>
            <a:r>
              <a:rPr lang="en-GB" dirty="0"/>
              <a:t>Prioritisation Criteria</a:t>
            </a:r>
            <a:br>
              <a:rPr lang="en-GB" dirty="0"/>
            </a:br>
            <a:endParaRPr lang="en-GB" dirty="0"/>
          </a:p>
        </p:txBody>
      </p:sp>
      <p:pic>
        <p:nvPicPr>
          <p:cNvPr id="3" name="Picture 2">
            <a:extLst>
              <a:ext uri="{FF2B5EF4-FFF2-40B4-BE49-F238E27FC236}">
                <a16:creationId xmlns:a16="http://schemas.microsoft.com/office/drawing/2014/main" id="{60B76053-3B2C-ED45-3FDA-D72971D5D6C5}"/>
              </a:ext>
            </a:extLst>
          </p:cNvPr>
          <p:cNvPicPr>
            <a:picLocks noChangeAspect="1"/>
          </p:cNvPicPr>
          <p:nvPr/>
        </p:nvPicPr>
        <p:blipFill>
          <a:blip r:embed="rId2"/>
          <a:stretch>
            <a:fillRect/>
          </a:stretch>
        </p:blipFill>
        <p:spPr>
          <a:xfrm>
            <a:off x="11381581" y="5801826"/>
            <a:ext cx="725487" cy="969348"/>
          </a:xfrm>
          <a:prstGeom prst="rect">
            <a:avLst/>
          </a:prstGeom>
        </p:spPr>
      </p:pic>
      <p:pic>
        <p:nvPicPr>
          <p:cNvPr id="5" name="Picture 4">
            <a:extLst>
              <a:ext uri="{FF2B5EF4-FFF2-40B4-BE49-F238E27FC236}">
                <a16:creationId xmlns:a16="http://schemas.microsoft.com/office/drawing/2014/main" id="{3F17B69A-83AE-1CE4-3D90-3EEA295C99D6}"/>
              </a:ext>
            </a:extLst>
          </p:cNvPr>
          <p:cNvPicPr>
            <a:picLocks noChangeAspect="1"/>
          </p:cNvPicPr>
          <p:nvPr/>
        </p:nvPicPr>
        <p:blipFill>
          <a:blip r:embed="rId3"/>
          <a:stretch>
            <a:fillRect/>
          </a:stretch>
        </p:blipFill>
        <p:spPr>
          <a:xfrm>
            <a:off x="545124" y="1123950"/>
            <a:ext cx="10610850" cy="5734050"/>
          </a:xfrm>
          <a:prstGeom prst="rect">
            <a:avLst/>
          </a:prstGeom>
        </p:spPr>
      </p:pic>
      <p:sp>
        <p:nvSpPr>
          <p:cNvPr id="6" name="Text Placeholder 7">
            <a:extLst>
              <a:ext uri="{FF2B5EF4-FFF2-40B4-BE49-F238E27FC236}">
                <a16:creationId xmlns:a16="http://schemas.microsoft.com/office/drawing/2014/main" id="{2B8055A6-7CBC-52E6-C2B7-447F86FF8D0F}"/>
              </a:ext>
            </a:extLst>
          </p:cNvPr>
          <p:cNvSpPr txBox="1">
            <a:spLocks/>
          </p:cNvSpPr>
          <p:nvPr/>
        </p:nvSpPr>
        <p:spPr>
          <a:xfrm>
            <a:off x="11220100" y="411163"/>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6</a:t>
            </a:r>
            <a:r>
              <a:rPr lang="en-GB" dirty="0"/>
              <a:t> </a:t>
            </a:r>
          </a:p>
        </p:txBody>
      </p:sp>
    </p:spTree>
    <p:extLst>
      <p:ext uri="{BB962C8B-B14F-4D97-AF65-F5344CB8AC3E}">
        <p14:creationId xmlns:p14="http://schemas.microsoft.com/office/powerpoint/2010/main" val="325008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8E36E4-49E6-EE54-D512-9C60E8915DDC}"/>
              </a:ext>
            </a:extLst>
          </p:cNvPr>
          <p:cNvSpPr txBox="1"/>
          <p:nvPr/>
        </p:nvSpPr>
        <p:spPr>
          <a:xfrm>
            <a:off x="2281547" y="183643"/>
            <a:ext cx="656241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Review of the Relations, Sex and Health Education statutory guidance</a:t>
            </a:r>
          </a:p>
        </p:txBody>
      </p:sp>
      <p:sp>
        <p:nvSpPr>
          <p:cNvPr id="6" name="TextBox 5">
            <a:extLst>
              <a:ext uri="{FF2B5EF4-FFF2-40B4-BE49-F238E27FC236}">
                <a16:creationId xmlns:a16="http://schemas.microsoft.com/office/drawing/2014/main" id="{FC98D873-0218-F24A-9463-08A7E401482D}"/>
              </a:ext>
            </a:extLst>
          </p:cNvPr>
          <p:cNvSpPr txBox="1"/>
          <p:nvPr/>
        </p:nvSpPr>
        <p:spPr>
          <a:xfrm>
            <a:off x="533641" y="1829858"/>
            <a:ext cx="11525009"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DfE are seeking views on changes to the relationships, sex and health education statutory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DfE want to hear your views on proposed changes to the statutory guidance on teaching: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relationships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relationships and sex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subjects are collectively known as RSHE. Your views are important to help ensure that this guidance supports schools to provide high-quality RSHE which meets the needs of children and young people.</a:t>
            </a:r>
          </a:p>
        </p:txBody>
      </p:sp>
      <p:sp>
        <p:nvSpPr>
          <p:cNvPr id="8" name="TextBox 7">
            <a:extLst>
              <a:ext uri="{FF2B5EF4-FFF2-40B4-BE49-F238E27FC236}">
                <a16:creationId xmlns:a16="http://schemas.microsoft.com/office/drawing/2014/main" id="{1ED0B407-97EB-C7D4-1738-DC5D3E3563C4}"/>
              </a:ext>
            </a:extLst>
          </p:cNvPr>
          <p:cNvSpPr txBox="1"/>
          <p:nvPr/>
        </p:nvSpPr>
        <p:spPr>
          <a:xfrm>
            <a:off x="4094403" y="5550972"/>
            <a:ext cx="7964247" cy="646331"/>
          </a:xfrm>
          <a:prstGeom prst="rect">
            <a:avLst/>
          </a:prstGeom>
          <a:solidFill>
            <a:schemeClr val="accent6">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Review of the RSHE statutory guidance - Department for Education - Citizen Space</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8779AE2D-26A3-4E0C-7741-2B2F8B02763C}"/>
              </a:ext>
            </a:extLst>
          </p:cNvPr>
          <p:cNvPicPr>
            <a:picLocks noChangeAspect="1"/>
          </p:cNvPicPr>
          <p:nvPr/>
        </p:nvPicPr>
        <p:blipFill rotWithShape="1">
          <a:blip r:embed="rId3"/>
          <a:srcRect l="3750" t="14638" r="86956" b="73768"/>
          <a:stretch/>
        </p:blipFill>
        <p:spPr>
          <a:xfrm>
            <a:off x="533641" y="164571"/>
            <a:ext cx="1581219" cy="1109628"/>
          </a:xfrm>
          <a:prstGeom prst="rect">
            <a:avLst/>
          </a:prstGeom>
        </p:spPr>
      </p:pic>
      <p:sp>
        <p:nvSpPr>
          <p:cNvPr id="12" name="TextBox 11">
            <a:extLst>
              <a:ext uri="{FF2B5EF4-FFF2-40B4-BE49-F238E27FC236}">
                <a16:creationId xmlns:a16="http://schemas.microsoft.com/office/drawing/2014/main" id="{A67F714E-DAF9-8CAF-8EB9-2B009747BCD8}"/>
              </a:ext>
            </a:extLst>
          </p:cNvPr>
          <p:cNvSpPr txBox="1"/>
          <p:nvPr/>
        </p:nvSpPr>
        <p:spPr>
          <a:xfrm>
            <a:off x="639313" y="5550972"/>
            <a:ext cx="24372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Closes 11 Jul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Opened 16 May 2024</a:t>
            </a:r>
          </a:p>
        </p:txBody>
      </p:sp>
      <p:sp>
        <p:nvSpPr>
          <p:cNvPr id="13" name="Rectangle 12">
            <a:extLst>
              <a:ext uri="{FF2B5EF4-FFF2-40B4-BE49-F238E27FC236}">
                <a16:creationId xmlns:a16="http://schemas.microsoft.com/office/drawing/2014/main" id="{05BC8423-4702-22BF-FFCD-EFB0F720B240}"/>
              </a:ext>
            </a:extLst>
          </p:cNvPr>
          <p:cNvSpPr/>
          <p:nvPr/>
        </p:nvSpPr>
        <p:spPr>
          <a:xfrm>
            <a:off x="0" y="0"/>
            <a:ext cx="352425" cy="6858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ＭＳ Ｐゴシック"/>
              <a:cs typeface="+mn-cs"/>
            </a:endParaRPr>
          </a:p>
        </p:txBody>
      </p:sp>
      <p:pic>
        <p:nvPicPr>
          <p:cNvPr id="14" name="Picture 4" descr="Have your say today on the future of young carer support - Warwickshire  Young Carers Project">
            <a:extLst>
              <a:ext uri="{FF2B5EF4-FFF2-40B4-BE49-F238E27FC236}">
                <a16:creationId xmlns:a16="http://schemas.microsoft.com/office/drawing/2014/main" id="{9A4BD467-2EA1-08E8-7A70-D11D62BE5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0650" y="164571"/>
            <a:ext cx="3181350" cy="1502304"/>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a16="http://schemas.microsoft.com/office/drawing/2014/main" id="{752306A4-7530-8D8F-968B-DE2B0A234300}"/>
              </a:ext>
            </a:extLst>
          </p:cNvPr>
          <p:cNvSpPr/>
          <p:nvPr/>
        </p:nvSpPr>
        <p:spPr>
          <a:xfrm>
            <a:off x="3143250" y="5676900"/>
            <a:ext cx="876300" cy="4476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 Placeholder 7">
            <a:extLst>
              <a:ext uri="{FF2B5EF4-FFF2-40B4-BE49-F238E27FC236}">
                <a16:creationId xmlns:a16="http://schemas.microsoft.com/office/drawing/2014/main" id="{57DC8BA5-3403-E109-FEA6-128DA8C3F89C}"/>
              </a:ext>
            </a:extLst>
          </p:cNvPr>
          <p:cNvSpPr txBox="1">
            <a:spLocks/>
          </p:cNvSpPr>
          <p:nvPr/>
        </p:nvSpPr>
        <p:spPr>
          <a:xfrm>
            <a:off x="11217863" y="-4207"/>
            <a:ext cx="1221387" cy="62156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0" dirty="0">
                <a:solidFill>
                  <a:srgbClr val="FF0000"/>
                </a:solidFill>
              </a:rPr>
              <a:t>7</a:t>
            </a:r>
            <a:r>
              <a:rPr lang="en-GB" dirty="0"/>
              <a:t> </a:t>
            </a:r>
          </a:p>
        </p:txBody>
      </p:sp>
      <p:pic>
        <p:nvPicPr>
          <p:cNvPr id="3" name="Picture 2" descr="Inside Galaxy: Samsung Galaxy S5: How to Use Assistant Menu Feature in  Android 5.0.1 Lollipop">
            <a:hlinkClick r:id="rId5" action="ppaction://hlinksldjump"/>
            <a:extLst>
              <a:ext uri="{FF2B5EF4-FFF2-40B4-BE49-F238E27FC236}">
                <a16:creationId xmlns:a16="http://schemas.microsoft.com/office/drawing/2014/main" id="{97CD2C3F-0CEF-0F0A-B317-F90A2950FA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06428" y="5892029"/>
            <a:ext cx="727075" cy="96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32815"/>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88E747E52D0B46A8DA21D516C0E3DE" ma:contentTypeVersion="16" ma:contentTypeDescription="Create a new document." ma:contentTypeScope="" ma:versionID="396f2263c6397c86e3e4f925237ca847">
  <xsd:schema xmlns:xsd="http://www.w3.org/2001/XMLSchema" xmlns:xs="http://www.w3.org/2001/XMLSchema" xmlns:p="http://schemas.microsoft.com/office/2006/metadata/properties" xmlns:ns1="http://schemas.microsoft.com/sharepoint/v3" xmlns:ns2="1c7f92b6-d343-469b-a597-ad7c16c497bd" targetNamespace="http://schemas.microsoft.com/office/2006/metadata/properties" ma:root="true" ma:fieldsID="8e4175d7ce6141d3b55590ead52d3883" ns1:_="" ns2:_="">
    <xsd:import namespace="http://schemas.microsoft.com/sharepoint/v3"/>
    <xsd:import namespace="1c7f92b6-d343-469b-a597-ad7c16c497bd"/>
    <xsd:element name="properties">
      <xsd:complexType>
        <xsd:sequence>
          <xsd:element name="documentManagement">
            <xsd:complexType>
              <xsd:all>
                <xsd:element ref="ns1:PublishingStartDate" minOccurs="0"/>
                <xsd:element ref="ns1:PublishingExpirationDate" minOccurs="0"/>
                <xsd:element ref="ns2:Content_x0020_Approver"/>
                <xsd:element ref="ns2:Content_x0020_Description"/>
                <xsd:element ref="ns2:Content_x0020_Editor"/>
                <xsd:element ref="ns2:Content_x0020_Keywords" minOccurs="0"/>
                <xsd:element ref="ns2:Content_x0020_Owner"/>
                <xsd:element ref="ns2:Content_x0020_Review_x0020_Date" minOccurs="0"/>
                <xsd:element ref="ns2:h2e38fb1c112439e917442ae9b073d0b" minOccurs="0"/>
                <xsd:element ref="ns2:TaxCatchAll" minOccurs="0"/>
                <xsd:element ref="ns2:Document_x0020_Categorie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7f92b6-d343-469b-a597-ad7c16c497bd" elementFormDefault="qualified">
    <xsd:import namespace="http://schemas.microsoft.com/office/2006/documentManagement/types"/>
    <xsd:import namespace="http://schemas.microsoft.com/office/infopath/2007/PartnerControls"/>
    <xsd:element name="Content_x0020_Approver" ma:index="10" ma:displayName="Content Approver" ma:list="UserInfo" ma:internalName="Content_x0020_Approv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Description" ma:index="11" ma:displayName="Content Description" ma:internalName="Content_x0020_Description">
      <xsd:simpleType>
        <xsd:restriction base="dms:Note"/>
      </xsd:simpleType>
    </xsd:element>
    <xsd:element name="Content_x0020_Editor" ma:index="12" ma:displayName="Content Editor" ma:list="UserInfo" ma:SearchPeopleOnly="false" ma:SharePointGroup="16" ma:internalName="Content_x0020_Edit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Keywords" ma:index="13" nillable="true" ma:displayName="Content Keywords" ma:internalName="Content_x0020_Keywords">
      <xsd:simpleType>
        <xsd:restriction base="dms:Note"/>
      </xsd:simpleType>
    </xsd:element>
    <xsd:element name="Content_x0020_Owner" ma:index="14" ma:displayName="Content Owner" ma:list="UserInfo" ma:internalName="Content_x0020_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Review_x0020_Date" ma:index="15" nillable="true" ma:displayName="Content Review Date" ma:format="DateOnly" ma:internalName="Content_x0020_Review_x0020_Date">
      <xsd:simpleType>
        <xsd:restriction base="dms:DateTime"/>
      </xsd:simpleType>
    </xsd:element>
    <xsd:element name="h2e38fb1c112439e917442ae9b073d0b" ma:index="17" nillable="true" ma:taxonomy="true" ma:internalName="h2e38fb1c112439e917442ae9b073d0b" ma:taxonomyFieldName="Content_x0020_Subject" ma:displayName="Content Subject" ma:default="" ma:fieldId="{12e38fb1-c112-439e-9174-42ae9b073d0b}" ma:sspId="593a3308-7103-49db-946c-440068fa2b87" ma:termSetId="a40dde44-ea03-4a57-9be3-adaa34277b7f"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eddd0412-adec-44de-a882-c4fba4af025c}" ma:internalName="TaxCatchAll" ma:showField="CatchAllData" ma:web="1c7f92b6-d343-469b-a597-ad7c16c497bd">
      <xsd:complexType>
        <xsd:complexContent>
          <xsd:extension base="dms:MultiChoiceLookup">
            <xsd:sequence>
              <xsd:element name="Value" type="dms:Lookup" maxOccurs="unbounded" minOccurs="0" nillable="true"/>
            </xsd:sequence>
          </xsd:extension>
        </xsd:complexContent>
      </xsd:complexType>
    </xsd:element>
    <xsd:element name="Document_x0020_Categories" ma:index="19" nillable="true" ma:displayName="Document Categories" ma:internalName="Document_x0020_Categories">
      <xsd:complexType>
        <xsd:complexContent>
          <xsd:extension base="dms:MultiChoice">
            <xsd:sequence>
              <xsd:element name="Value" maxOccurs="unbounded" minOccurs="0" nillable="true">
                <xsd:simpleType>
                  <xsd:restriction base="dms:Choice">
                    <xsd:enumeration value="Corporate Governance"/>
                  </xsd:restriction>
                </xsd:simpleType>
              </xsd:element>
            </xsd:sequence>
          </xsd:extension>
        </xsd:complexContent>
      </xsd:complex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c7f92b6-d343-469b-a597-ad7c16c497bd"/>
    <Content_x0020_Owner xmlns="1c7f92b6-d343-469b-a597-ad7c16c497bd">
      <UserInfo>
        <DisplayName>Louise Alabaster, Senior Content Adviser</DisplayName>
        <AccountId>3376</AccountId>
        <AccountType/>
      </UserInfo>
    </Content_x0020_Owner>
    <Document_x0020_Categories xmlns="1c7f92b6-d343-469b-a597-ad7c16c497bd"/>
    <Content_x0020_Keywords xmlns="1c7f92b6-d343-469b-a597-ad7c16c497bd">Template, PowerPoint</Content_x0020_Keywords>
    <Content_x0020_Review_x0020_Date xmlns="1c7f92b6-d343-469b-a597-ad7c16c497bd">2023-10-21T15:28:23+00:00</Content_x0020_Review_x0020_Date>
    <h2e38fb1c112439e917442ae9b073d0b xmlns="1c7f92b6-d343-469b-a597-ad7c16c497bd">
      <Terms xmlns="http://schemas.microsoft.com/office/infopath/2007/PartnerControls"/>
    </h2e38fb1c112439e917442ae9b073d0b>
    <PublishingExpirationDate xmlns="http://schemas.microsoft.com/sharepoint/v3" xsi:nil="true"/>
    <PublishingStartDate xmlns="http://schemas.microsoft.com/sharepoint/v3" xsi:nil="true"/>
    <Content_x0020_Approver xmlns="1c7f92b6-d343-469b-a597-ad7c16c497bd">
      <UserInfo>
        <DisplayName>Louise Alabaster, Senior Content Adviser</DisplayName>
        <AccountId>3376</AccountId>
        <AccountType/>
      </UserInfo>
    </Content_x0020_Approver>
    <Content_x0020_Editor xmlns="1c7f92b6-d343-469b-a597-ad7c16c497bd">
      <UserInfo>
        <DisplayName>Sharepoint-ContentEditors</DisplayName>
        <AccountId>17</AccountId>
        <AccountType/>
      </UserInfo>
    </Content_x0020_Editor>
    <Content_x0020_Description xmlns="1c7f92b6-d343-469b-a597-ad7c16c497bd">Corporate PowerPoint template</Content_x0020_Description>
  </documentManagement>
</p:properties>
</file>

<file path=customXml/itemProps1.xml><?xml version="1.0" encoding="utf-8"?>
<ds:datastoreItem xmlns:ds="http://schemas.openxmlformats.org/officeDocument/2006/customXml" ds:itemID="{1D069D87-08D3-4E5F-863E-661433E8C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7f92b6-d343-469b-a597-ad7c16c49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3.xml><?xml version="1.0" encoding="utf-8"?>
<ds:datastoreItem xmlns:ds="http://schemas.openxmlformats.org/officeDocument/2006/customXml" ds:itemID="{B216C91F-B092-485F-89DA-CDD2EFE13FC0}">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1c7f92b6-d343-469b-a597-ad7c16c497bd"/>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339</TotalTime>
  <Words>2545</Words>
  <Application>Microsoft Office PowerPoint</Application>
  <PresentationFormat>Widescreen</PresentationFormat>
  <Paragraphs>207</Paragraphs>
  <Slides>38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ＭＳ Ｐゴシック</vt:lpstr>
      <vt:lpstr>Arial</vt:lpstr>
      <vt:lpstr>Calibri</vt:lpstr>
      <vt:lpstr>Calibri Light</vt:lpstr>
      <vt:lpstr>Office Theme</vt:lpstr>
      <vt:lpstr>3_Office Theme</vt:lpstr>
      <vt:lpstr>EPHA Quadrant Termly meetings – Headteacher Briefing pack </vt:lpstr>
      <vt:lpstr>Contents</vt:lpstr>
      <vt:lpstr>How SEND Funding works for schools</vt:lpstr>
      <vt:lpstr>SPM Review</vt:lpstr>
      <vt:lpstr>Prioritisation Criteria </vt:lpstr>
      <vt:lpstr>Prioritisation Criteria </vt:lpstr>
      <vt:lpstr>Prioritisation Criteria </vt:lpstr>
      <vt:lpstr>Prioritisation Criteria </vt:lpstr>
      <vt:lpstr>PowerPoint Presentation</vt:lpstr>
      <vt:lpstr>Briefing: National Framework for Penalty Notices </vt:lpstr>
      <vt:lpstr>New guidance in place</vt:lpstr>
      <vt:lpstr>New national threshold </vt:lpstr>
      <vt:lpstr>Changes to fines</vt:lpstr>
      <vt:lpstr>Changes to fines</vt:lpstr>
      <vt:lpstr>Changes to fines</vt:lpstr>
      <vt:lpstr>Inclusion Strategy</vt:lpstr>
      <vt:lpstr>Inclusion Strategy</vt:lpstr>
      <vt:lpstr>Our vision</vt:lpstr>
      <vt:lpstr>Our commitments</vt:lpstr>
      <vt:lpstr>Delivering our commitments </vt:lpstr>
      <vt:lpstr>September 2024 Launch</vt:lpstr>
      <vt:lpstr>Projects supported by the framework</vt:lpstr>
      <vt:lpstr>Headline themes</vt:lpstr>
      <vt:lpstr>2024/2025 plans</vt:lpstr>
      <vt:lpstr>Ready to Regulate</vt:lpstr>
      <vt:lpstr>PowerPoint Presentation</vt:lpstr>
      <vt:lpstr>Childcare Reforms</vt:lpstr>
      <vt:lpstr>Capital Funding Available </vt:lpstr>
      <vt:lpstr>PowerPoint Presentation</vt:lpstr>
      <vt:lpstr>Phase 1 Next steps</vt:lpstr>
      <vt:lpstr>Phase 2  Next steps for Wraparound Childcare</vt:lpstr>
      <vt:lpstr>Traded Offer – new booking system</vt:lpstr>
      <vt:lpstr>Traded offer – new booking system</vt:lpstr>
      <vt:lpstr>Benefits of the new system</vt:lpstr>
      <vt:lpstr>Support for schools will include:</vt:lpstr>
      <vt:lpstr>PowerPoint Presentation</vt:lpstr>
      <vt:lpstr>PowerPoint Presentation</vt:lpstr>
      <vt:lpstr>Help and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EPHA Quadrant Termly meetings</dc:title>
  <dc:creator>Amy Hagan - Senior Business Support Administrator</dc:creator>
  <cp:lastModifiedBy>Pam Langmead</cp:lastModifiedBy>
  <cp:revision>2</cp:revision>
  <dcterms:created xsi:type="dcterms:W3CDTF">2024-05-23T08:34:04Z</dcterms:created>
  <dcterms:modified xsi:type="dcterms:W3CDTF">2024-06-06T15:05:51Z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0x0101009088E747E52D0B46A8DA21D516C0E3DE</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ies>
</file>