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9"/>
  </p:notesMasterIdLst>
  <p:sldIdLst>
    <p:sldId id="1092" r:id="rId3"/>
    <p:sldId id="1093" r:id="rId4"/>
    <p:sldId id="1088" r:id="rId5"/>
    <p:sldId id="1089" r:id="rId6"/>
    <p:sldId id="1091" r:id="rId7"/>
    <p:sldId id="1097" r:id="rId8"/>
    <p:sldId id="259" r:id="rId9"/>
    <p:sldId id="1096" r:id="rId10"/>
    <p:sldId id="1098" r:id="rId11"/>
    <p:sldId id="1095" r:id="rId12"/>
    <p:sldId id="1087" r:id="rId13"/>
    <p:sldId id="995" r:id="rId14"/>
    <p:sldId id="832" r:id="rId15"/>
    <p:sldId id="1000" r:id="rId16"/>
    <p:sldId id="1094" r:id="rId17"/>
    <p:sldId id="98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1"/>
    <p:restoredTop sz="70386"/>
  </p:normalViewPr>
  <p:slideViewPr>
    <p:cSldViewPr snapToGrid="0" snapToObjects="1">
      <p:cViewPr varScale="1">
        <p:scale>
          <a:sx n="60" d="100"/>
          <a:sy n="60" d="100"/>
        </p:scale>
        <p:origin x="108"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88E4E9-4123-2D4F-B115-E11CC8BB9664}" type="datetimeFigureOut">
              <a:rPr lang="en-GB" smtClean="0"/>
              <a:t>13/06/2018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B698C7-6EA8-9742-A79C-6841585141A5}" type="slidenum">
              <a:rPr lang="en-GB" smtClean="0"/>
              <a:t>‹#›</a:t>
            </a:fld>
            <a:endParaRPr lang="en-GB"/>
          </a:p>
        </p:txBody>
      </p:sp>
    </p:spTree>
    <p:extLst>
      <p:ext uri="{BB962C8B-B14F-4D97-AF65-F5344CB8AC3E}">
        <p14:creationId xmlns:p14="http://schemas.microsoft.com/office/powerpoint/2010/main" val="4108295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271E3591-7A58-0748-8B58-6BF52FB42F3D}"/>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xmlns="" id="{C7C17114-1A84-5F43-BE1F-117DFBA73297}"/>
              </a:ext>
            </a:extLst>
          </p:cNvPr>
          <p:cNvSpPr>
            <a:spLocks noGrp="1" noChangeArrowheads="1"/>
          </p:cNvSpPr>
          <p:nvPr>
            <p:ph type="body" idx="1"/>
          </p:nvPr>
        </p:nvSpPr>
        <p:spPr>
          <a:noFill/>
        </p:spPr>
        <p:txBody>
          <a:bodyPr/>
          <a:lstStyle/>
          <a:p>
            <a:r>
              <a:rPr lang="en-GB" altLang="en-US" dirty="0">
                <a:latin typeface="Arial" panose="020B0604020202020204" pitchFamily="34" charset="0"/>
              </a:rPr>
              <a:t>Brief update as to what’s been going on with Steps over the past 2 years and a look at how the training and provision is evolving moving forward.</a:t>
            </a:r>
          </a:p>
        </p:txBody>
      </p:sp>
      <p:sp>
        <p:nvSpPr>
          <p:cNvPr id="26627" name="Slide Number Placeholder 3">
            <a:extLst>
              <a:ext uri="{FF2B5EF4-FFF2-40B4-BE49-F238E27FC236}">
                <a16:creationId xmlns:a16="http://schemas.microsoft.com/office/drawing/2014/main" xmlns="" id="{D40407D7-AAD5-A742-9E2C-B832BDF9AB8D}"/>
              </a:ext>
            </a:extLst>
          </p:cNvPr>
          <p:cNvSpPr>
            <a:spLocks noGrp="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76EAB78-FCDB-384B-A736-AFA05744DD7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857982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271E3591-7A58-0748-8B58-6BF52FB42F3D}"/>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xmlns="" id="{C7C17114-1A84-5F43-BE1F-117DFBA73297}"/>
              </a:ext>
            </a:extLst>
          </p:cNvPr>
          <p:cNvSpPr>
            <a:spLocks noGrp="1" noChangeArrowheads="1"/>
          </p:cNvSpPr>
          <p:nvPr>
            <p:ph type="body" idx="1"/>
          </p:nvPr>
        </p:nvSpPr>
        <p:spPr>
          <a:noFill/>
        </p:spPr>
        <p:txBody>
          <a:bodyPr/>
          <a:lstStyle/>
          <a:p>
            <a:endParaRPr lang="en-GB" altLang="en-US">
              <a:latin typeface="Arial" panose="020B0604020202020204" pitchFamily="34" charset="0"/>
            </a:endParaRPr>
          </a:p>
        </p:txBody>
      </p:sp>
      <p:sp>
        <p:nvSpPr>
          <p:cNvPr id="26627" name="Slide Number Placeholder 3">
            <a:extLst>
              <a:ext uri="{FF2B5EF4-FFF2-40B4-BE49-F238E27FC236}">
                <a16:creationId xmlns:a16="http://schemas.microsoft.com/office/drawing/2014/main" xmlns="" id="{D40407D7-AAD5-A742-9E2C-B832BDF9AB8D}"/>
              </a:ext>
            </a:extLst>
          </p:cNvPr>
          <p:cNvSpPr>
            <a:spLocks noGrp="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76EAB78-FCDB-384B-A736-AFA05744DD7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574643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a:extLst>
              <a:ext uri="{FF2B5EF4-FFF2-40B4-BE49-F238E27FC236}">
                <a16:creationId xmlns:a16="http://schemas.microsoft.com/office/drawing/2014/main" xmlns="" id="{90BEF5DF-748F-A749-97CF-229FBB0AEA0C}"/>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6A0A87E6-ADAE-C244-BC37-E25214BE80EC}" type="slidenum">
              <a:rPr lang="en-US" altLang="en-US" sz="1200" smtClean="0"/>
              <a:pPr/>
              <a:t>12</a:t>
            </a:fld>
            <a:endParaRPr lang="en-US" altLang="en-US" sz="1200"/>
          </a:p>
        </p:txBody>
      </p:sp>
      <p:sp>
        <p:nvSpPr>
          <p:cNvPr id="54274" name="Rectangle 2">
            <a:extLst>
              <a:ext uri="{FF2B5EF4-FFF2-40B4-BE49-F238E27FC236}">
                <a16:creationId xmlns:a16="http://schemas.microsoft.com/office/drawing/2014/main" xmlns="" id="{E8D33CD5-D9F8-374E-8063-838C8394B121}"/>
              </a:ext>
            </a:extLst>
          </p:cNvPr>
          <p:cNvSpPr>
            <a:spLocks noGrp="1" noRot="1" noChangeAspect="1" noChangeArrowheads="1" noTextEdit="1"/>
          </p:cNvSpPr>
          <p:nvPr>
            <p:ph type="sldImg"/>
          </p:nvPr>
        </p:nvSpPr>
        <p:spPr>
          <a:ln/>
        </p:spPr>
      </p:sp>
      <p:sp>
        <p:nvSpPr>
          <p:cNvPr id="54275" name="Rectangle 3">
            <a:extLst>
              <a:ext uri="{FF2B5EF4-FFF2-40B4-BE49-F238E27FC236}">
                <a16:creationId xmlns:a16="http://schemas.microsoft.com/office/drawing/2014/main" xmlns="" id="{8B4D2EB9-DC7C-6F44-ACA4-746C4887AF7B}"/>
              </a:ext>
            </a:extLst>
          </p:cNvPr>
          <p:cNvSpPr>
            <a:spLocks noGrp="1" noChangeArrowheads="1"/>
          </p:cNvSpPr>
          <p:nvPr>
            <p:ph type="body" idx="1"/>
          </p:nvPr>
        </p:nvSpPr>
        <p:spPr>
          <a:xfrm>
            <a:off x="685800" y="4343400"/>
            <a:ext cx="5486400" cy="4114800"/>
          </a:xfrm>
          <a:noFill/>
        </p:spPr>
        <p:txBody>
          <a:bodyPr/>
          <a:lstStyle/>
          <a:p>
            <a:pPr eaLnBrk="1" hangingPunct="1"/>
            <a:r>
              <a:rPr lang="en-GB" altLang="en-US">
                <a:latin typeface="Arial" panose="020B0604020202020204" pitchFamily="34" charset="0"/>
              </a:rPr>
              <a:t>.</a:t>
            </a:r>
          </a:p>
        </p:txBody>
      </p:sp>
    </p:spTree>
    <p:extLst>
      <p:ext uri="{BB962C8B-B14F-4D97-AF65-F5344CB8AC3E}">
        <p14:creationId xmlns:p14="http://schemas.microsoft.com/office/powerpoint/2010/main" val="37014070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7">
            <a:extLst>
              <a:ext uri="{FF2B5EF4-FFF2-40B4-BE49-F238E27FC236}">
                <a16:creationId xmlns:a16="http://schemas.microsoft.com/office/drawing/2014/main" xmlns="" id="{B1569E7A-53E5-724B-8FB5-BD16125F7DC8}"/>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0CEC4B8C-08D9-4B4B-8E39-5E92A7501740}" type="slidenum">
              <a:rPr lang="en-US" altLang="en-US" sz="1200" smtClean="0"/>
              <a:pPr/>
              <a:t>13</a:t>
            </a:fld>
            <a:endParaRPr lang="en-US" altLang="en-US" sz="1200"/>
          </a:p>
        </p:txBody>
      </p:sp>
      <p:sp>
        <p:nvSpPr>
          <p:cNvPr id="142338" name="Rectangle 2">
            <a:extLst>
              <a:ext uri="{FF2B5EF4-FFF2-40B4-BE49-F238E27FC236}">
                <a16:creationId xmlns:a16="http://schemas.microsoft.com/office/drawing/2014/main" xmlns="" id="{88A829C5-1EF4-104D-BD60-167990F3E3E3}"/>
              </a:ext>
            </a:extLst>
          </p:cNvPr>
          <p:cNvSpPr>
            <a:spLocks noGrp="1" noRot="1" noChangeAspect="1" noChangeArrowheads="1" noTextEdit="1"/>
          </p:cNvSpPr>
          <p:nvPr>
            <p:ph type="sldImg"/>
          </p:nvPr>
        </p:nvSpPr>
        <p:spPr>
          <a:ln/>
        </p:spPr>
      </p:sp>
      <p:sp>
        <p:nvSpPr>
          <p:cNvPr id="142339" name="Rectangle 3">
            <a:extLst>
              <a:ext uri="{FF2B5EF4-FFF2-40B4-BE49-F238E27FC236}">
                <a16:creationId xmlns:a16="http://schemas.microsoft.com/office/drawing/2014/main" xmlns="" id="{6A45EAAE-41C8-1841-837E-9862D36B03D4}"/>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970488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a:extLst>
              <a:ext uri="{FF2B5EF4-FFF2-40B4-BE49-F238E27FC236}">
                <a16:creationId xmlns:a16="http://schemas.microsoft.com/office/drawing/2014/main" xmlns="" id="{BE5EEE33-043E-A64B-8872-E687FD60A324}"/>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FFEB1CE1-C7F2-CB42-9E65-D00EDF657705}" type="slidenum">
              <a:rPr lang="en-US" altLang="en-US" sz="1200" smtClean="0"/>
              <a:pPr/>
              <a:t>14</a:t>
            </a:fld>
            <a:endParaRPr lang="en-US" altLang="en-US" sz="1200"/>
          </a:p>
        </p:txBody>
      </p:sp>
      <p:sp>
        <p:nvSpPr>
          <p:cNvPr id="144386" name="Rectangle 2">
            <a:extLst>
              <a:ext uri="{FF2B5EF4-FFF2-40B4-BE49-F238E27FC236}">
                <a16:creationId xmlns:a16="http://schemas.microsoft.com/office/drawing/2014/main" xmlns="" id="{B71199B1-4C38-6245-B307-C74168A6224A}"/>
              </a:ext>
            </a:extLst>
          </p:cNvPr>
          <p:cNvSpPr>
            <a:spLocks noGrp="1" noRot="1" noChangeAspect="1" noChangeArrowheads="1" noTextEdit="1"/>
          </p:cNvSpPr>
          <p:nvPr>
            <p:ph type="sldImg"/>
          </p:nvPr>
        </p:nvSpPr>
        <p:spPr>
          <a:ln/>
        </p:spPr>
      </p:sp>
      <p:sp>
        <p:nvSpPr>
          <p:cNvPr id="144387" name="Rectangle 3">
            <a:extLst>
              <a:ext uri="{FF2B5EF4-FFF2-40B4-BE49-F238E27FC236}">
                <a16:creationId xmlns:a16="http://schemas.microsoft.com/office/drawing/2014/main" xmlns="" id="{90112510-0886-CF41-8CF3-EBA73F1BB45E}"/>
              </a:ext>
            </a:extLst>
          </p:cNvPr>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2029884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a:extLst>
              <a:ext uri="{FF2B5EF4-FFF2-40B4-BE49-F238E27FC236}">
                <a16:creationId xmlns:a16="http://schemas.microsoft.com/office/drawing/2014/main" xmlns="" id="{B48E26D2-78CD-3247-B1FA-FC9D6CB9247E}"/>
              </a:ext>
            </a:extLst>
          </p:cNvPr>
          <p:cNvSpPr>
            <a:spLocks noGrp="1" noRot="1" noChangeAspect="1" noChangeArrowheads="1" noTextEdit="1"/>
          </p:cNvSpPr>
          <p:nvPr>
            <p:ph type="sldImg"/>
          </p:nvPr>
        </p:nvSpPr>
        <p:spPr>
          <a:ln/>
        </p:spPr>
      </p:sp>
      <p:sp>
        <p:nvSpPr>
          <p:cNvPr id="162818" name="Rectangle 3">
            <a:extLst>
              <a:ext uri="{FF2B5EF4-FFF2-40B4-BE49-F238E27FC236}">
                <a16:creationId xmlns:a16="http://schemas.microsoft.com/office/drawing/2014/main" xmlns="" id="{A9B0DF0E-CF8B-684B-AE90-4097CAA40196}"/>
              </a:ext>
            </a:extLst>
          </p:cNvPr>
          <p:cNvSpPr>
            <a:spLocks noGrp="1" noChangeArrowheads="1"/>
          </p:cNvSpPr>
          <p:nvPr>
            <p:ph type="body" idx="1"/>
          </p:nvPr>
        </p:nvSpPr>
        <p:spPr>
          <a:xfrm>
            <a:off x="685800" y="4343400"/>
            <a:ext cx="5486400" cy="4114800"/>
          </a:xfrm>
          <a:noFill/>
        </p:spPr>
        <p:txBody>
          <a:bodyPr/>
          <a:lstStyle/>
          <a:p>
            <a:r>
              <a:rPr lang="en-US" altLang="en-US">
                <a:latin typeface="Arial" panose="020B0604020202020204" pitchFamily="34" charset="0"/>
              </a:rPr>
              <a:t>As a result we have an indisputable link between behaviour and feelings and a model which can test every intervention or experience we will put before the child or staff member. </a:t>
            </a:r>
          </a:p>
        </p:txBody>
      </p:sp>
    </p:spTree>
    <p:extLst>
      <p:ext uri="{BB962C8B-B14F-4D97-AF65-F5344CB8AC3E}">
        <p14:creationId xmlns:p14="http://schemas.microsoft.com/office/powerpoint/2010/main" val="319265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7">
            <a:extLst>
              <a:ext uri="{FF2B5EF4-FFF2-40B4-BE49-F238E27FC236}">
                <a16:creationId xmlns:a16="http://schemas.microsoft.com/office/drawing/2014/main" xmlns="" id="{53729255-6DF1-FA46-B217-6DA04F0FC7AA}"/>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43A618D-9981-D346-B311-A12B6F2540E8}" type="slidenum">
              <a:rPr lang="en-US" altLang="en-US" sz="1200" smtClean="0"/>
              <a:pPr/>
              <a:t>16</a:t>
            </a:fld>
            <a:endParaRPr lang="en-US" altLang="en-US" sz="1200"/>
          </a:p>
        </p:txBody>
      </p:sp>
      <p:sp>
        <p:nvSpPr>
          <p:cNvPr id="205826" name="Rectangle 2">
            <a:extLst>
              <a:ext uri="{FF2B5EF4-FFF2-40B4-BE49-F238E27FC236}">
                <a16:creationId xmlns:a16="http://schemas.microsoft.com/office/drawing/2014/main" xmlns="" id="{4E28550B-CAD5-4F47-AE3E-B31A8C388231}"/>
              </a:ext>
            </a:extLst>
          </p:cNvPr>
          <p:cNvSpPr>
            <a:spLocks noGrp="1" noRot="1" noChangeAspect="1" noChangeArrowheads="1" noTextEdit="1"/>
          </p:cNvSpPr>
          <p:nvPr>
            <p:ph type="sldImg"/>
          </p:nvPr>
        </p:nvSpPr>
        <p:spPr>
          <a:ln/>
        </p:spPr>
      </p:sp>
      <p:sp>
        <p:nvSpPr>
          <p:cNvPr id="205827" name="Rectangle 3">
            <a:extLst>
              <a:ext uri="{FF2B5EF4-FFF2-40B4-BE49-F238E27FC236}">
                <a16:creationId xmlns:a16="http://schemas.microsoft.com/office/drawing/2014/main" xmlns="" id="{CF74A343-229A-8D4C-9231-8C4936790FAE}"/>
              </a:ext>
            </a:extLst>
          </p:cNvPr>
          <p:cNvSpPr>
            <a:spLocks noGrp="1" noChangeArrowheads="1"/>
          </p:cNvSpPr>
          <p:nvPr>
            <p:ph type="body" idx="1"/>
          </p:nvPr>
        </p:nvSpPr>
        <p:spPr>
          <a:xfrm>
            <a:off x="685800" y="4343400"/>
            <a:ext cx="5486400" cy="4114800"/>
          </a:xfrm>
          <a:noFill/>
        </p:spPr>
        <p:txBody>
          <a:bodyPr/>
          <a:lstStyle/>
          <a:p>
            <a:pPr lvl="1"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489325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271E3591-7A58-0748-8B58-6BF52FB42F3D}"/>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xmlns="" id="{C7C17114-1A84-5F43-BE1F-117DFBA73297}"/>
              </a:ext>
            </a:extLst>
          </p:cNvPr>
          <p:cNvSpPr>
            <a:spLocks noGrp="1" noChangeArrowheads="1"/>
          </p:cNvSpPr>
          <p:nvPr>
            <p:ph type="body" idx="1"/>
          </p:nvPr>
        </p:nvSpPr>
        <p:spPr>
          <a:noFill/>
        </p:spPr>
        <p:txBody>
          <a:bodyPr/>
          <a:lstStyle/>
          <a:p>
            <a:r>
              <a:rPr lang="en-GB" altLang="en-US" dirty="0">
                <a:latin typeface="Arial" panose="020B0604020202020204" pitchFamily="34" charset="0"/>
              </a:rPr>
              <a:t>Significant numbers of settings trained and you’ll see that the original cohort of tutors were taken almost exclusively from Special Schools but we are now training mainstream settings to be tutors within their own settings.</a:t>
            </a:r>
          </a:p>
        </p:txBody>
      </p:sp>
      <p:sp>
        <p:nvSpPr>
          <p:cNvPr id="26627" name="Slide Number Placeholder 3">
            <a:extLst>
              <a:ext uri="{FF2B5EF4-FFF2-40B4-BE49-F238E27FC236}">
                <a16:creationId xmlns:a16="http://schemas.microsoft.com/office/drawing/2014/main" xmlns="" id="{D40407D7-AAD5-A742-9E2C-B832BDF9AB8D}"/>
              </a:ext>
            </a:extLst>
          </p:cNvPr>
          <p:cNvSpPr>
            <a:spLocks noGrp="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76EAB78-FCDB-384B-A736-AFA05744DD7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584374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271E3591-7A58-0748-8B58-6BF52FB42F3D}"/>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xmlns="" id="{C7C17114-1A84-5F43-BE1F-117DFBA73297}"/>
              </a:ext>
            </a:extLst>
          </p:cNvPr>
          <p:cNvSpPr>
            <a:spLocks noGrp="1" noChangeArrowheads="1"/>
          </p:cNvSpPr>
          <p:nvPr>
            <p:ph type="body" idx="1"/>
          </p:nvPr>
        </p:nvSpPr>
        <p:spPr>
          <a:noFill/>
        </p:spPr>
        <p:txBody>
          <a:bodyPr/>
          <a:lstStyle/>
          <a:p>
            <a:r>
              <a:rPr lang="en-GB" altLang="en-US" dirty="0">
                <a:latin typeface="Arial" panose="020B0604020202020204" pitchFamily="34" charset="0"/>
              </a:rPr>
              <a:t>This is about using Steps to embed therapeutic practice so its not just about certification. This is why we recommend at least 2 tutors.</a:t>
            </a:r>
          </a:p>
        </p:txBody>
      </p:sp>
      <p:sp>
        <p:nvSpPr>
          <p:cNvPr id="26627" name="Slide Number Placeholder 3">
            <a:extLst>
              <a:ext uri="{FF2B5EF4-FFF2-40B4-BE49-F238E27FC236}">
                <a16:creationId xmlns:a16="http://schemas.microsoft.com/office/drawing/2014/main" xmlns="" id="{D40407D7-AAD5-A742-9E2C-B832BDF9AB8D}"/>
              </a:ext>
            </a:extLst>
          </p:cNvPr>
          <p:cNvSpPr>
            <a:spLocks noGrp="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76EAB78-FCDB-384B-A736-AFA05744DD7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827362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271E3591-7A58-0748-8B58-6BF52FB42F3D}"/>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xmlns="" id="{C7C17114-1A84-5F43-BE1F-117DFBA73297}"/>
              </a:ext>
            </a:extLst>
          </p:cNvPr>
          <p:cNvSpPr>
            <a:spLocks noGrp="1" noChangeArrowheads="1"/>
          </p:cNvSpPr>
          <p:nvPr>
            <p:ph type="body" idx="1"/>
          </p:nvPr>
        </p:nvSpPr>
        <p:spPr>
          <a:noFill/>
        </p:spPr>
        <p:txBody>
          <a:bodyPr/>
          <a:lstStyle/>
          <a:p>
            <a:endParaRPr lang="en-GB" altLang="en-US">
              <a:latin typeface="Arial" panose="020B0604020202020204" pitchFamily="34" charset="0"/>
            </a:endParaRPr>
          </a:p>
        </p:txBody>
      </p:sp>
      <p:sp>
        <p:nvSpPr>
          <p:cNvPr id="26627" name="Slide Number Placeholder 3">
            <a:extLst>
              <a:ext uri="{FF2B5EF4-FFF2-40B4-BE49-F238E27FC236}">
                <a16:creationId xmlns:a16="http://schemas.microsoft.com/office/drawing/2014/main" xmlns="" id="{D40407D7-AAD5-A742-9E2C-B832BDF9AB8D}"/>
              </a:ext>
            </a:extLst>
          </p:cNvPr>
          <p:cNvSpPr>
            <a:spLocks noGrp="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76EAB78-FCDB-384B-A736-AFA05744DD7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848116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271E3591-7A58-0748-8B58-6BF52FB42F3D}"/>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xmlns="" id="{C7C17114-1A84-5F43-BE1F-117DFBA73297}"/>
              </a:ext>
            </a:extLst>
          </p:cNvPr>
          <p:cNvSpPr>
            <a:spLocks noGrp="1" noChangeArrowheads="1"/>
          </p:cNvSpPr>
          <p:nvPr>
            <p:ph type="body" idx="1"/>
          </p:nvPr>
        </p:nvSpPr>
        <p:spPr>
          <a:noFill/>
        </p:spPr>
        <p:txBody>
          <a:bodyPr/>
          <a:lstStyle/>
          <a:p>
            <a:r>
              <a:rPr lang="en-GB" altLang="en-US" dirty="0">
                <a:latin typeface="Arial" panose="020B0604020202020204" pitchFamily="34" charset="0"/>
              </a:rPr>
              <a:t>You need to like kids if you are to become a tutor…..and be comfortable presenting and supporting.</a:t>
            </a:r>
          </a:p>
        </p:txBody>
      </p:sp>
      <p:sp>
        <p:nvSpPr>
          <p:cNvPr id="26627" name="Slide Number Placeholder 3">
            <a:extLst>
              <a:ext uri="{FF2B5EF4-FFF2-40B4-BE49-F238E27FC236}">
                <a16:creationId xmlns:a16="http://schemas.microsoft.com/office/drawing/2014/main" xmlns="" id="{D40407D7-AAD5-A742-9E2C-B832BDF9AB8D}"/>
              </a:ext>
            </a:extLst>
          </p:cNvPr>
          <p:cNvSpPr>
            <a:spLocks noGrp="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76EAB78-FCDB-384B-A736-AFA05744DD7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616222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271E3591-7A58-0748-8B58-6BF52FB42F3D}"/>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xmlns="" id="{C7C17114-1A84-5F43-BE1F-117DFBA73297}"/>
              </a:ext>
            </a:extLst>
          </p:cNvPr>
          <p:cNvSpPr>
            <a:spLocks noGrp="1" noChangeArrowheads="1"/>
          </p:cNvSpPr>
          <p:nvPr>
            <p:ph type="body" idx="1"/>
          </p:nvPr>
        </p:nvSpPr>
        <p:spPr>
          <a:noFill/>
        </p:spPr>
        <p:txBody>
          <a:bodyPr/>
          <a:lstStyle/>
          <a:p>
            <a:endParaRPr lang="en-GB" altLang="en-US">
              <a:latin typeface="Arial" panose="020B0604020202020204" pitchFamily="34" charset="0"/>
            </a:endParaRPr>
          </a:p>
        </p:txBody>
      </p:sp>
      <p:sp>
        <p:nvSpPr>
          <p:cNvPr id="26627" name="Slide Number Placeholder 3">
            <a:extLst>
              <a:ext uri="{FF2B5EF4-FFF2-40B4-BE49-F238E27FC236}">
                <a16:creationId xmlns:a16="http://schemas.microsoft.com/office/drawing/2014/main" xmlns="" id="{D40407D7-AAD5-A742-9E2C-B832BDF9AB8D}"/>
              </a:ext>
            </a:extLst>
          </p:cNvPr>
          <p:cNvSpPr>
            <a:spLocks noGrp="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76EAB78-FCDB-384B-A736-AFA05744DD7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286307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7">
            <a:extLst>
              <a:ext uri="{FF2B5EF4-FFF2-40B4-BE49-F238E27FC236}">
                <a16:creationId xmlns:a16="http://schemas.microsoft.com/office/drawing/2014/main" xmlns="" id="{53729255-6DF1-FA46-B217-6DA04F0FC7AA}"/>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43A618D-9981-D346-B311-A12B6F2540E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05826" name="Rectangle 2">
            <a:extLst>
              <a:ext uri="{FF2B5EF4-FFF2-40B4-BE49-F238E27FC236}">
                <a16:creationId xmlns:a16="http://schemas.microsoft.com/office/drawing/2014/main" xmlns="" id="{4E28550B-CAD5-4F47-AE3E-B31A8C388231}"/>
              </a:ext>
            </a:extLst>
          </p:cNvPr>
          <p:cNvSpPr>
            <a:spLocks noGrp="1" noRot="1" noChangeAspect="1" noChangeArrowheads="1" noTextEdit="1"/>
          </p:cNvSpPr>
          <p:nvPr>
            <p:ph type="sldImg"/>
          </p:nvPr>
        </p:nvSpPr>
        <p:spPr>
          <a:ln/>
        </p:spPr>
      </p:sp>
      <p:sp>
        <p:nvSpPr>
          <p:cNvPr id="205827" name="Rectangle 3">
            <a:extLst>
              <a:ext uri="{FF2B5EF4-FFF2-40B4-BE49-F238E27FC236}">
                <a16:creationId xmlns:a16="http://schemas.microsoft.com/office/drawing/2014/main" xmlns="" id="{CF74A343-229A-8D4C-9231-8C4936790FAE}"/>
              </a:ext>
            </a:extLst>
          </p:cNvPr>
          <p:cNvSpPr>
            <a:spLocks noGrp="1" noChangeArrowheads="1"/>
          </p:cNvSpPr>
          <p:nvPr>
            <p:ph type="body" idx="1"/>
          </p:nvPr>
        </p:nvSpPr>
        <p:spPr>
          <a:xfrm>
            <a:off x="685800" y="4343400"/>
            <a:ext cx="5486400" cy="4114800"/>
          </a:xfrm>
          <a:noFill/>
        </p:spPr>
        <p:txBody>
          <a:bodyPr/>
          <a:lstStyle/>
          <a:p>
            <a:pPr lvl="1"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75745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271E3591-7A58-0748-8B58-6BF52FB42F3D}"/>
              </a:ext>
            </a:extLst>
          </p:cNvPr>
          <p:cNvSpPr>
            <a:spLocks noGrp="1" noRot="1" noChangeAspect="1" noChangeArrowheads="1" noTextEdit="1"/>
          </p:cNvSpPr>
          <p:nvPr>
            <p:ph type="sldImg"/>
          </p:nvPr>
        </p:nvSpPr>
        <p:spPr>
          <a:ln/>
        </p:spPr>
      </p:sp>
      <p:sp>
        <p:nvSpPr>
          <p:cNvPr id="26626" name="Notes Placeholder 2">
            <a:extLst>
              <a:ext uri="{FF2B5EF4-FFF2-40B4-BE49-F238E27FC236}">
                <a16:creationId xmlns:a16="http://schemas.microsoft.com/office/drawing/2014/main" xmlns="" id="{C7C17114-1A84-5F43-BE1F-117DFBA73297}"/>
              </a:ext>
            </a:extLst>
          </p:cNvPr>
          <p:cNvSpPr>
            <a:spLocks noGrp="1" noChangeArrowheads="1"/>
          </p:cNvSpPr>
          <p:nvPr>
            <p:ph type="body" idx="1"/>
          </p:nvPr>
        </p:nvSpPr>
        <p:spPr>
          <a:noFill/>
        </p:spPr>
        <p:txBody>
          <a:bodyPr/>
          <a:lstStyle/>
          <a:p>
            <a:endParaRPr lang="en-GB" altLang="en-US">
              <a:latin typeface="Arial" panose="020B0604020202020204" pitchFamily="34" charset="0"/>
            </a:endParaRPr>
          </a:p>
        </p:txBody>
      </p:sp>
      <p:sp>
        <p:nvSpPr>
          <p:cNvPr id="26627" name="Slide Number Placeholder 3">
            <a:extLst>
              <a:ext uri="{FF2B5EF4-FFF2-40B4-BE49-F238E27FC236}">
                <a16:creationId xmlns:a16="http://schemas.microsoft.com/office/drawing/2014/main" xmlns="" id="{D40407D7-AAD5-A742-9E2C-B832BDF9AB8D}"/>
              </a:ext>
            </a:extLst>
          </p:cNvPr>
          <p:cNvSpPr>
            <a:spLocks noGrp="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776EAB78-FCDB-384B-A736-AFA05744DD7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06218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7">
            <a:extLst>
              <a:ext uri="{FF2B5EF4-FFF2-40B4-BE49-F238E27FC236}">
                <a16:creationId xmlns:a16="http://schemas.microsoft.com/office/drawing/2014/main" xmlns="" id="{53729255-6DF1-FA46-B217-6DA04F0FC7AA}"/>
              </a:ext>
            </a:extLst>
          </p:cNvPr>
          <p:cNvSpPr>
            <a:spLocks noGrp="1" noChangeArrowheads="1"/>
          </p:cNvSpPr>
          <p:nvPr>
            <p:ph type="sldNum" sz="quarter" idx="5"/>
          </p:nvPr>
        </p:nvSpPr>
        <p:spPr>
          <a:noFill/>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D43A618D-9981-D346-B311-A12B6F2540E8}" type="slidenum">
              <a:rPr lang="en-US" altLang="en-US" sz="1200" smtClean="0"/>
              <a:pPr/>
              <a:t>10</a:t>
            </a:fld>
            <a:endParaRPr lang="en-US" altLang="en-US" sz="1200"/>
          </a:p>
        </p:txBody>
      </p:sp>
      <p:sp>
        <p:nvSpPr>
          <p:cNvPr id="205826" name="Rectangle 2">
            <a:extLst>
              <a:ext uri="{FF2B5EF4-FFF2-40B4-BE49-F238E27FC236}">
                <a16:creationId xmlns:a16="http://schemas.microsoft.com/office/drawing/2014/main" xmlns="" id="{4E28550B-CAD5-4F47-AE3E-B31A8C388231}"/>
              </a:ext>
            </a:extLst>
          </p:cNvPr>
          <p:cNvSpPr>
            <a:spLocks noGrp="1" noRot="1" noChangeAspect="1" noChangeArrowheads="1" noTextEdit="1"/>
          </p:cNvSpPr>
          <p:nvPr>
            <p:ph type="sldImg"/>
          </p:nvPr>
        </p:nvSpPr>
        <p:spPr>
          <a:ln/>
        </p:spPr>
      </p:sp>
      <p:sp>
        <p:nvSpPr>
          <p:cNvPr id="205827" name="Rectangle 3">
            <a:extLst>
              <a:ext uri="{FF2B5EF4-FFF2-40B4-BE49-F238E27FC236}">
                <a16:creationId xmlns:a16="http://schemas.microsoft.com/office/drawing/2014/main" xmlns="" id="{CF74A343-229A-8D4C-9231-8C4936790FAE}"/>
              </a:ext>
            </a:extLst>
          </p:cNvPr>
          <p:cNvSpPr>
            <a:spLocks noGrp="1" noChangeArrowheads="1"/>
          </p:cNvSpPr>
          <p:nvPr>
            <p:ph type="body" idx="1"/>
          </p:nvPr>
        </p:nvSpPr>
        <p:spPr>
          <a:xfrm>
            <a:off x="685800" y="4343400"/>
            <a:ext cx="5486400" cy="4114800"/>
          </a:xfrm>
          <a:noFill/>
        </p:spPr>
        <p:txBody>
          <a:bodyPr/>
          <a:lstStyle/>
          <a:p>
            <a:pPr lvl="1"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80503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3493DD-5004-AD45-9A23-DD1B7F405E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F9731326-9C3C-9C44-8CE9-3B7CCCA9DE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AB73694A-509A-EB4B-A2F2-1D5634F81C9E}"/>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5" name="Footer Placeholder 4">
            <a:extLst>
              <a:ext uri="{FF2B5EF4-FFF2-40B4-BE49-F238E27FC236}">
                <a16:creationId xmlns:a16="http://schemas.microsoft.com/office/drawing/2014/main" xmlns="" id="{85E0BEEF-C483-7D46-9CF3-D4772A89BA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DDED7EB1-AAC2-8C4B-8830-789EBEE1603F}"/>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2042520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5C27CB0-E308-B445-845F-DB90A9BB7F5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18666065-74E5-C04F-9509-345E6311818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8B424932-CA68-4340-9902-C5FA90E6BA70}"/>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5" name="Footer Placeholder 4">
            <a:extLst>
              <a:ext uri="{FF2B5EF4-FFF2-40B4-BE49-F238E27FC236}">
                <a16:creationId xmlns:a16="http://schemas.microsoft.com/office/drawing/2014/main" xmlns="" id="{AE3E916E-3B52-EF43-8B7B-F5443B2A982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2D37325-8786-D64C-A2C9-410A06CC4AB2}"/>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1533523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9342929-C835-5E4E-B7C6-8A035B8235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8CFBA291-F145-734A-A7C5-E6CABFF74F2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EC44F1A-CD2C-7543-AF72-D8A50F82B7F5}"/>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5" name="Footer Placeholder 4">
            <a:extLst>
              <a:ext uri="{FF2B5EF4-FFF2-40B4-BE49-F238E27FC236}">
                <a16:creationId xmlns:a16="http://schemas.microsoft.com/office/drawing/2014/main" xmlns="" id="{689F1FEC-7FB0-DA40-9B2E-986605B29C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1DB3DB30-2B36-0D40-9910-0AE66EAD02F5}"/>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3906983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460826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7583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404528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06400" y="1341438"/>
            <a:ext cx="5588000" cy="4297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341438"/>
            <a:ext cx="5588000" cy="42973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6824585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663697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008656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489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79235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32A7D8-331A-594E-88F3-0086C7666D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7B178D9D-C88C-9540-ACAF-FBF304D9A3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B1133411-E366-6541-B58C-E69E2E40CB97}"/>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5" name="Footer Placeholder 4">
            <a:extLst>
              <a:ext uri="{FF2B5EF4-FFF2-40B4-BE49-F238E27FC236}">
                <a16:creationId xmlns:a16="http://schemas.microsoft.com/office/drawing/2014/main" xmlns="" id="{0C4EA74B-755A-614A-8117-85F6A88FE9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0CED940-09F8-C043-AA48-0672C3BD8091}"/>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722974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070604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1958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0800" y="274638"/>
            <a:ext cx="2844800" cy="5364162"/>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06400" y="274638"/>
            <a:ext cx="83312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890035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Text Placeholder 2"/>
          <p:cNvSpPr>
            <a:spLocks noGrp="1"/>
          </p:cNvSpPr>
          <p:nvPr>
            <p:ph type="body" sz="half" idx="1"/>
          </p:nvPr>
        </p:nvSpPr>
        <p:spPr>
          <a:xfrm>
            <a:off x="406400" y="1341438"/>
            <a:ext cx="5588000"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341438"/>
            <a:ext cx="5588000"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1816444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06400" y="274638"/>
            <a:ext cx="11379200" cy="536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5665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96F5B5-6CA6-FB4E-9D57-D6646E2022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EC32649-58E7-2F4A-869F-8BBB0955D6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D9440D0-A64F-644D-83F5-36371914709F}"/>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5" name="Footer Placeholder 4">
            <a:extLst>
              <a:ext uri="{FF2B5EF4-FFF2-40B4-BE49-F238E27FC236}">
                <a16:creationId xmlns:a16="http://schemas.microsoft.com/office/drawing/2014/main" xmlns="" id="{88E18AFD-EFDC-0C4C-9BFA-E988AF852B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0E9D9E6-1C81-724A-95A2-0DB5A6A35959}"/>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1952293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643BFE-48A4-534E-B862-69DB015E7A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4CBA833-CEDA-8945-AB55-7E059BB2082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06D96A51-D7C5-2D44-A8D2-7A6972578B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35CF1143-4498-F845-92DA-9B35CD12F1E2}"/>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6" name="Footer Placeholder 5">
            <a:extLst>
              <a:ext uri="{FF2B5EF4-FFF2-40B4-BE49-F238E27FC236}">
                <a16:creationId xmlns:a16="http://schemas.microsoft.com/office/drawing/2014/main" xmlns="" id="{6629F4DE-7D63-0B4C-ADA5-4D06DE3344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78B52291-0F1A-5746-99E4-237D0F2CD926}"/>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338566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029CAC-1301-1547-A6AD-7267948278F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86ABE33D-2FCB-5C4A-96F5-E48322AC36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FE344B6-1BBE-EB49-830C-5ACD278F66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65ED927E-1817-2F43-A647-DCB6075E60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BCDE9C1-1A2E-514A-966E-B39B01CEDDE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1DD1986D-F307-7F40-A01C-04A2596F9D82}"/>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8" name="Footer Placeholder 7">
            <a:extLst>
              <a:ext uri="{FF2B5EF4-FFF2-40B4-BE49-F238E27FC236}">
                <a16:creationId xmlns:a16="http://schemas.microsoft.com/office/drawing/2014/main" xmlns="" id="{02D143EC-D3DF-EB46-AFEE-BCF141EF204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288C039D-5133-1C4F-B92E-9C25F7DC3DF0}"/>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2678637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DD5F20-C896-4046-98F5-3A1B0BE9C67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4D4C4BCE-451B-1348-AC0B-73674D59C317}"/>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4" name="Footer Placeholder 3">
            <a:extLst>
              <a:ext uri="{FF2B5EF4-FFF2-40B4-BE49-F238E27FC236}">
                <a16:creationId xmlns:a16="http://schemas.microsoft.com/office/drawing/2014/main" xmlns="" id="{594F0CD3-EC9F-C64F-9636-054B75011B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59303970-BABC-0040-87B0-5AC453977FDE}"/>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359340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9D40BD4-124E-0544-AF00-93E06663A3F0}"/>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3" name="Footer Placeholder 2">
            <a:extLst>
              <a:ext uri="{FF2B5EF4-FFF2-40B4-BE49-F238E27FC236}">
                <a16:creationId xmlns:a16="http://schemas.microsoft.com/office/drawing/2014/main" xmlns="" id="{7B9323BC-6A2B-BD48-9AD9-19BA67F3F30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A922FD18-1ADB-5744-99FA-4F1875016E6D}"/>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556060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C10184-5D2E-A34E-91F9-E4F75E4713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45652C0-073E-5642-BBD5-69F364E710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D0C9F6C6-7C21-DA4D-922D-ACBA25D8AD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142B3CD-AAF5-DD43-B35D-E5CAA73CDACE}"/>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6" name="Footer Placeholder 5">
            <a:extLst>
              <a:ext uri="{FF2B5EF4-FFF2-40B4-BE49-F238E27FC236}">
                <a16:creationId xmlns:a16="http://schemas.microsoft.com/office/drawing/2014/main" xmlns="" id="{BDEBB143-669B-B548-A353-FE61677F89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A345612C-A33C-0946-A21A-0C95E2A4C205}"/>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1817611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9E49F-8273-3D4A-A532-003E555D5B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C494D54F-FF3B-DB4F-83A8-6C74DF166A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ED7C61FB-D44B-D14B-A53E-935E077616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E85EA62-99DC-2A4A-85BE-D885A1667126}"/>
              </a:ext>
            </a:extLst>
          </p:cNvPr>
          <p:cNvSpPr>
            <a:spLocks noGrp="1"/>
          </p:cNvSpPr>
          <p:nvPr>
            <p:ph type="dt" sz="half" idx="10"/>
          </p:nvPr>
        </p:nvSpPr>
        <p:spPr/>
        <p:txBody>
          <a:bodyPr/>
          <a:lstStyle/>
          <a:p>
            <a:fld id="{B8C0B303-E49D-2247-89FF-18E4012095D7}" type="datetimeFigureOut">
              <a:rPr lang="en-GB" smtClean="0"/>
              <a:t>13/06/2018</a:t>
            </a:fld>
            <a:endParaRPr lang="en-GB"/>
          </a:p>
        </p:txBody>
      </p:sp>
      <p:sp>
        <p:nvSpPr>
          <p:cNvPr id="6" name="Footer Placeholder 5">
            <a:extLst>
              <a:ext uri="{FF2B5EF4-FFF2-40B4-BE49-F238E27FC236}">
                <a16:creationId xmlns:a16="http://schemas.microsoft.com/office/drawing/2014/main" xmlns="" id="{3B475DF4-1AA8-6A49-9BA9-99A6B8A51E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74C7AF5-1D2F-AC4D-A277-15470BD0EFD9}"/>
              </a:ext>
            </a:extLst>
          </p:cNvPr>
          <p:cNvSpPr>
            <a:spLocks noGrp="1"/>
          </p:cNvSpPr>
          <p:nvPr>
            <p:ph type="sldNum" sz="quarter" idx="12"/>
          </p:nvPr>
        </p:nvSpPr>
        <p:spPr/>
        <p:txBody>
          <a:bodyPr/>
          <a:lstStyle/>
          <a:p>
            <a:fld id="{70936CFE-3607-9341-8302-4189C518B5BE}" type="slidenum">
              <a:rPr lang="en-GB" smtClean="0"/>
              <a:t>‹#›</a:t>
            </a:fld>
            <a:endParaRPr lang="en-GB"/>
          </a:p>
        </p:txBody>
      </p:sp>
    </p:spTree>
    <p:extLst>
      <p:ext uri="{BB962C8B-B14F-4D97-AF65-F5344CB8AC3E}">
        <p14:creationId xmlns:p14="http://schemas.microsoft.com/office/powerpoint/2010/main" val="1770979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jpeg"/><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19" Type="http://schemas.openxmlformats.org/officeDocument/2006/relationships/image" Target="../media/image5.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5498C4F-0362-0041-8537-937B150246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C3FAF44-AA44-1B4A-9612-64BEE14A18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43E9BAA-850C-E24D-A8AA-45B95BCA82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C0B303-E49D-2247-89FF-18E4012095D7}" type="datetimeFigureOut">
              <a:rPr lang="en-GB" smtClean="0"/>
              <a:t>13/06/2018</a:t>
            </a:fld>
            <a:endParaRPr lang="en-GB"/>
          </a:p>
        </p:txBody>
      </p:sp>
      <p:sp>
        <p:nvSpPr>
          <p:cNvPr id="5" name="Footer Placeholder 4">
            <a:extLst>
              <a:ext uri="{FF2B5EF4-FFF2-40B4-BE49-F238E27FC236}">
                <a16:creationId xmlns:a16="http://schemas.microsoft.com/office/drawing/2014/main" xmlns="" id="{FAEA7B66-8BCF-DB47-9CC1-975E2AB719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C375114E-7C89-5143-938A-D6BEBC7018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936CFE-3607-9341-8302-4189C518B5BE}" type="slidenum">
              <a:rPr lang="en-GB" smtClean="0"/>
              <a:t>‹#›</a:t>
            </a:fld>
            <a:endParaRPr lang="en-GB"/>
          </a:p>
        </p:txBody>
      </p:sp>
    </p:spTree>
    <p:extLst>
      <p:ext uri="{BB962C8B-B14F-4D97-AF65-F5344CB8AC3E}">
        <p14:creationId xmlns:p14="http://schemas.microsoft.com/office/powerpoint/2010/main" val="3897848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FF2B5EF4-FFF2-40B4-BE49-F238E27FC236}">
                <a16:creationId xmlns:a16="http://schemas.microsoft.com/office/drawing/2014/main" xmlns="" id="{C5BB1D59-ACA4-CE48-BE93-A1D3590FE979}"/>
              </a:ext>
            </a:extLst>
          </p:cNvPr>
          <p:cNvSpPr>
            <a:spLocks noGrp="1" noChangeArrowheads="1"/>
          </p:cNvSpPr>
          <p:nvPr>
            <p:ph type="body" idx="1"/>
          </p:nvPr>
        </p:nvSpPr>
        <p:spPr bwMode="auto">
          <a:xfrm>
            <a:off x="406400" y="1341438"/>
            <a:ext cx="11379200" cy="4297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pic>
        <p:nvPicPr>
          <p:cNvPr id="1027" name="Picture 4" descr="ISL_logo_HiRes_RGB">
            <a:extLst>
              <a:ext uri="{FF2B5EF4-FFF2-40B4-BE49-F238E27FC236}">
                <a16:creationId xmlns:a16="http://schemas.microsoft.com/office/drawing/2014/main" xmlns="" id="{28A1CF26-AE71-5A4A-B0ED-D3FAEBE41EC8}"/>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t="8784"/>
          <a:stretch>
            <a:fillRect/>
          </a:stretch>
        </p:blipFill>
        <p:spPr bwMode="auto">
          <a:xfrm>
            <a:off x="7340600" y="5897563"/>
            <a:ext cx="2211917"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1" descr="ESSET logo 1 small">
            <a:extLst>
              <a:ext uri="{FF2B5EF4-FFF2-40B4-BE49-F238E27FC236}">
                <a16:creationId xmlns:a16="http://schemas.microsoft.com/office/drawing/2014/main" xmlns="" id="{55DC0BDE-67ED-6B42-9231-AE90E2099D0E}"/>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5143501" y="5775325"/>
            <a:ext cx="21971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8" descr="EduSol logo (2)">
            <a:extLst>
              <a:ext uri="{FF2B5EF4-FFF2-40B4-BE49-F238E27FC236}">
                <a16:creationId xmlns:a16="http://schemas.microsoft.com/office/drawing/2014/main" xmlns="" id="{C45F5D9A-B0A5-E24F-968E-C0E42DBEDEEF}"/>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647767" y="5849938"/>
            <a:ext cx="1905000" cy="70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5">
            <a:extLst>
              <a:ext uri="{FF2B5EF4-FFF2-40B4-BE49-F238E27FC236}">
                <a16:creationId xmlns:a16="http://schemas.microsoft.com/office/drawing/2014/main" xmlns="" id="{72202A93-C26C-A34F-8221-8153BC98A9E1}"/>
              </a:ext>
            </a:extLst>
          </p:cNvPr>
          <p:cNvPicPr>
            <a:picLocks noChangeAspect="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3407833" y="5638800"/>
            <a:ext cx="17272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6" descr="CCC COL">
            <a:extLst>
              <a:ext uri="{FF2B5EF4-FFF2-40B4-BE49-F238E27FC236}">
                <a16:creationId xmlns:a16="http://schemas.microsoft.com/office/drawing/2014/main" xmlns="" id="{E82E5454-BA37-1248-9ACB-821588B5C928}"/>
              </a:ext>
            </a:extLst>
          </p:cNvPr>
          <p:cNvPicPr>
            <a:picLocks noChangeAspect="1" noChangeArrowheads="1"/>
          </p:cNvPicPr>
          <p:nvPr userDrawn="1"/>
        </p:nvPicPr>
        <p:blipFill>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9668" y="5924551"/>
            <a:ext cx="2656417"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281403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rtl="0" eaLnBrk="0" fontAlgn="base" hangingPunct="0">
        <a:spcBef>
          <a:spcPct val="0"/>
        </a:spcBef>
        <a:spcAft>
          <a:spcPct val="0"/>
        </a:spcAft>
        <a:defRPr sz="3600">
          <a:solidFill>
            <a:srgbClr val="8FAD11"/>
          </a:solidFill>
          <a:latin typeface="+mj-lt"/>
          <a:ea typeface="+mj-ea"/>
          <a:cs typeface="+mj-cs"/>
        </a:defRPr>
      </a:lvl1pPr>
      <a:lvl2pPr algn="ctr" rtl="0" eaLnBrk="0" fontAlgn="base" hangingPunct="0">
        <a:spcBef>
          <a:spcPct val="0"/>
        </a:spcBef>
        <a:spcAft>
          <a:spcPct val="0"/>
        </a:spcAft>
        <a:defRPr sz="3600">
          <a:solidFill>
            <a:srgbClr val="8FAD11"/>
          </a:solidFill>
          <a:latin typeface="Arial" charset="0"/>
        </a:defRPr>
      </a:lvl2pPr>
      <a:lvl3pPr algn="ctr" rtl="0" eaLnBrk="0" fontAlgn="base" hangingPunct="0">
        <a:spcBef>
          <a:spcPct val="0"/>
        </a:spcBef>
        <a:spcAft>
          <a:spcPct val="0"/>
        </a:spcAft>
        <a:defRPr sz="3600">
          <a:solidFill>
            <a:srgbClr val="8FAD11"/>
          </a:solidFill>
          <a:latin typeface="Arial" charset="0"/>
        </a:defRPr>
      </a:lvl3pPr>
      <a:lvl4pPr algn="ctr" rtl="0" eaLnBrk="0" fontAlgn="base" hangingPunct="0">
        <a:spcBef>
          <a:spcPct val="0"/>
        </a:spcBef>
        <a:spcAft>
          <a:spcPct val="0"/>
        </a:spcAft>
        <a:defRPr sz="3600">
          <a:solidFill>
            <a:srgbClr val="8FAD11"/>
          </a:solidFill>
          <a:latin typeface="Arial" charset="0"/>
        </a:defRPr>
      </a:lvl4pPr>
      <a:lvl5pPr algn="ctr" rtl="0" eaLnBrk="0" fontAlgn="base" hangingPunct="0">
        <a:spcBef>
          <a:spcPct val="0"/>
        </a:spcBef>
        <a:spcAft>
          <a:spcPct val="0"/>
        </a:spcAft>
        <a:defRPr sz="3600">
          <a:solidFill>
            <a:srgbClr val="8FAD11"/>
          </a:solidFill>
          <a:latin typeface="Arial" charset="0"/>
        </a:defRPr>
      </a:lvl5pPr>
      <a:lvl6pPr marL="457200" algn="ctr" rtl="0" eaLnBrk="0" fontAlgn="base" hangingPunct="0">
        <a:spcBef>
          <a:spcPct val="0"/>
        </a:spcBef>
        <a:spcAft>
          <a:spcPct val="0"/>
        </a:spcAft>
        <a:defRPr sz="3600">
          <a:solidFill>
            <a:srgbClr val="8FAD11"/>
          </a:solidFill>
          <a:latin typeface="Arial" charset="0"/>
        </a:defRPr>
      </a:lvl6pPr>
      <a:lvl7pPr marL="914400" algn="ctr" rtl="0" eaLnBrk="0" fontAlgn="base" hangingPunct="0">
        <a:spcBef>
          <a:spcPct val="0"/>
        </a:spcBef>
        <a:spcAft>
          <a:spcPct val="0"/>
        </a:spcAft>
        <a:defRPr sz="3600">
          <a:solidFill>
            <a:srgbClr val="8FAD11"/>
          </a:solidFill>
          <a:latin typeface="Arial" charset="0"/>
        </a:defRPr>
      </a:lvl7pPr>
      <a:lvl8pPr marL="1371600" algn="ctr" rtl="0" eaLnBrk="0" fontAlgn="base" hangingPunct="0">
        <a:spcBef>
          <a:spcPct val="0"/>
        </a:spcBef>
        <a:spcAft>
          <a:spcPct val="0"/>
        </a:spcAft>
        <a:defRPr sz="3600">
          <a:solidFill>
            <a:srgbClr val="8FAD11"/>
          </a:solidFill>
          <a:latin typeface="Arial" charset="0"/>
        </a:defRPr>
      </a:lvl8pPr>
      <a:lvl9pPr marL="1828800" algn="ctr" rtl="0" eaLnBrk="0" fontAlgn="base" hangingPunct="0">
        <a:spcBef>
          <a:spcPct val="0"/>
        </a:spcBef>
        <a:spcAft>
          <a:spcPct val="0"/>
        </a:spcAft>
        <a:defRPr sz="3600">
          <a:solidFill>
            <a:srgbClr val="8FAD1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Times" pitchFamily="18" charset="0"/>
        </a:defRPr>
      </a:lvl3pPr>
      <a:lvl4pPr marL="1600200" indent="-228600" algn="l" rtl="0" eaLnBrk="0" fontAlgn="base" hangingPunct="0">
        <a:spcBef>
          <a:spcPct val="20000"/>
        </a:spcBef>
        <a:spcAft>
          <a:spcPct val="0"/>
        </a:spcAft>
        <a:buChar char="–"/>
        <a:defRPr sz="2000">
          <a:solidFill>
            <a:schemeClr val="tx1"/>
          </a:solidFill>
          <a:latin typeface="Times" pitchFamily="18" charset="0"/>
        </a:defRPr>
      </a:lvl4pPr>
      <a:lvl5pPr marL="2057400" indent="-228600" algn="l" rtl="0" eaLnBrk="0" fontAlgn="base" hangingPunct="0">
        <a:spcBef>
          <a:spcPct val="20000"/>
        </a:spcBef>
        <a:spcAft>
          <a:spcPct val="0"/>
        </a:spcAft>
        <a:buChar char="»"/>
        <a:defRPr sz="2000">
          <a:solidFill>
            <a:schemeClr val="tx1"/>
          </a:solidFill>
          <a:latin typeface="Times" pitchFamily="18" charset="0"/>
        </a:defRPr>
      </a:lvl5pPr>
      <a:lvl6pPr marL="2514600" indent="-228600" algn="l" rtl="0" eaLnBrk="0" fontAlgn="base" hangingPunct="0">
        <a:spcBef>
          <a:spcPct val="20000"/>
        </a:spcBef>
        <a:spcAft>
          <a:spcPct val="0"/>
        </a:spcAft>
        <a:buChar char="»"/>
        <a:defRPr sz="2000">
          <a:solidFill>
            <a:schemeClr val="tx1"/>
          </a:solidFill>
          <a:latin typeface="Times" pitchFamily="18" charset="0"/>
        </a:defRPr>
      </a:lvl6pPr>
      <a:lvl7pPr marL="2971800" indent="-228600" algn="l" rtl="0" eaLnBrk="0" fontAlgn="base" hangingPunct="0">
        <a:spcBef>
          <a:spcPct val="20000"/>
        </a:spcBef>
        <a:spcAft>
          <a:spcPct val="0"/>
        </a:spcAft>
        <a:buChar char="»"/>
        <a:defRPr sz="2000">
          <a:solidFill>
            <a:schemeClr val="tx1"/>
          </a:solidFill>
          <a:latin typeface="Times" pitchFamily="18" charset="0"/>
        </a:defRPr>
      </a:lvl7pPr>
      <a:lvl8pPr marL="3429000" indent="-228600" algn="l" rtl="0" eaLnBrk="0" fontAlgn="base" hangingPunct="0">
        <a:spcBef>
          <a:spcPct val="20000"/>
        </a:spcBef>
        <a:spcAft>
          <a:spcPct val="0"/>
        </a:spcAft>
        <a:buChar char="»"/>
        <a:defRPr sz="2000">
          <a:solidFill>
            <a:schemeClr val="tx1"/>
          </a:solidFill>
          <a:latin typeface="Times" pitchFamily="18" charset="0"/>
        </a:defRPr>
      </a:lvl8pPr>
      <a:lvl9pPr marL="3886200" indent="-228600" algn="l" rtl="0" eaLnBrk="0" fontAlgn="base" hangingPunct="0">
        <a:spcBef>
          <a:spcPct val="20000"/>
        </a:spcBef>
        <a:spcAft>
          <a:spcPct val="0"/>
        </a:spcAft>
        <a:buChar char="»"/>
        <a:defRPr sz="2000">
          <a:solidFill>
            <a:schemeClr val="tx1"/>
          </a:solidFill>
          <a:latin typeface="Times"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Step%20On%2020-22%20June" TargetMode="External"/><Relationship Id="rId2" Type="http://schemas.openxmlformats.org/officeDocument/2006/relationships/hyperlink" Target="http://www.esset.org.u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hyperlink" Target="mailto:essexsteps@esset.org.uk"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hyperlink" Target="http://www.esset.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a:extLst>
              <a:ext uri="{FF2B5EF4-FFF2-40B4-BE49-F238E27FC236}">
                <a16:creationId xmlns:a16="http://schemas.microsoft.com/office/drawing/2014/main" xmlns="" id="{33C0CD04-9E2D-9746-A4A7-05047E963712}"/>
              </a:ext>
            </a:extLst>
          </p:cNvPr>
          <p:cNvSpPr>
            <a:spLocks noChangeArrowheads="1"/>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3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a:extLst>
              <a:ext uri="{FF2B5EF4-FFF2-40B4-BE49-F238E27FC236}">
                <a16:creationId xmlns:a16="http://schemas.microsoft.com/office/drawing/2014/main" xmlns="" id="{8EE1C746-14C1-7640-95B1-39E669CF4AB0}"/>
              </a:ext>
            </a:extLst>
          </p:cNvPr>
          <p:cNvSpPr/>
          <p:nvPr/>
        </p:nvSpPr>
        <p:spPr>
          <a:xfrm>
            <a:off x="972274" y="846138"/>
            <a:ext cx="9788324" cy="3416320"/>
          </a:xfrm>
          <a:prstGeom prst="rect">
            <a:avLst/>
          </a:prstGeom>
        </p:spPr>
        <p:txBody>
          <a:bodyPr wrap="square">
            <a:spAutoFit/>
          </a:bodyPr>
          <a:lstStyle/>
          <a:p>
            <a:pPr algn="ctr"/>
            <a:endParaRPr lang="en-GB" sz="3200" b="1" cap="all" dirty="0"/>
          </a:p>
          <a:p>
            <a:pPr algn="ctr"/>
            <a:r>
              <a:rPr lang="en-GB" sz="4000" b="1" dirty="0">
                <a:ln w="22225">
                  <a:solidFill>
                    <a:schemeClr val="accent2"/>
                  </a:solidFill>
                  <a:prstDash val="solid"/>
                </a:ln>
                <a:solidFill>
                  <a:schemeClr val="accent2">
                    <a:lumMod val="40000"/>
                    <a:lumOff val="60000"/>
                  </a:schemeClr>
                </a:solidFill>
                <a:effectLst>
                  <a:outerShdw blurRad="50800" dist="50800" algn="ctr" rotWithShape="0">
                    <a:srgbClr val="000000">
                      <a:alpha val="43137"/>
                    </a:srgbClr>
                  </a:outerShdw>
                </a:effectLst>
              </a:rPr>
              <a:t>ESSEX Steps UPDATE</a:t>
            </a:r>
          </a:p>
          <a:p>
            <a:pPr algn="ctr"/>
            <a:endParaRPr lang="en-GB" sz="4000" b="1" dirty="0">
              <a:ln w="22225">
                <a:solidFill>
                  <a:schemeClr val="accent2"/>
                </a:solidFill>
                <a:prstDash val="solid"/>
              </a:ln>
              <a:solidFill>
                <a:schemeClr val="accent2">
                  <a:lumMod val="40000"/>
                  <a:lumOff val="60000"/>
                </a:schemeClr>
              </a:solidFill>
              <a:effectLst>
                <a:outerShdw blurRad="50800" dist="50800" algn="ctr" rotWithShape="0">
                  <a:srgbClr val="000000">
                    <a:alpha val="43137"/>
                  </a:srgbClr>
                </a:outerShdw>
              </a:effectLst>
            </a:endParaRPr>
          </a:p>
          <a:p>
            <a:pPr algn="ctr"/>
            <a:r>
              <a:rPr lang="en-GB" sz="4000" b="1" dirty="0">
                <a:ln w="22225">
                  <a:solidFill>
                    <a:schemeClr val="accent2"/>
                  </a:solidFill>
                  <a:prstDash val="solid"/>
                </a:ln>
                <a:solidFill>
                  <a:schemeClr val="accent2">
                    <a:lumMod val="40000"/>
                    <a:lumOff val="60000"/>
                  </a:schemeClr>
                </a:solidFill>
                <a:effectLst>
                  <a:outerShdw blurRad="50800" dist="50800" algn="ctr" rotWithShape="0">
                    <a:srgbClr val="000000">
                      <a:alpha val="43137"/>
                    </a:srgbClr>
                  </a:outerShdw>
                </a:effectLst>
              </a:rPr>
              <a:t>EPHA June 2018</a:t>
            </a:r>
          </a:p>
          <a:p>
            <a:pPr algn="ctr"/>
            <a:endParaRPr lang="en-GB" sz="3200" b="1" cap="all" dirty="0"/>
          </a:p>
          <a:p>
            <a:pPr algn="ctr"/>
            <a:endParaRPr lang="en-GB" sz="3200" dirty="0"/>
          </a:p>
        </p:txBody>
      </p:sp>
    </p:spTree>
    <p:extLst>
      <p:ext uri="{BB962C8B-B14F-4D97-AF65-F5344CB8AC3E}">
        <p14:creationId xmlns:p14="http://schemas.microsoft.com/office/powerpoint/2010/main" val="216998380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3">
            <a:extLst>
              <a:ext uri="{FF2B5EF4-FFF2-40B4-BE49-F238E27FC236}">
                <a16:creationId xmlns:a16="http://schemas.microsoft.com/office/drawing/2014/main" xmlns="" id="{BB0FD8BB-1D33-B146-8415-362916CDB5A5}"/>
              </a:ext>
            </a:extLst>
          </p:cNvPr>
          <p:cNvSpPr>
            <a:spLocks noChangeArrowheads="1"/>
          </p:cNvSpPr>
          <p:nvPr/>
        </p:nvSpPr>
        <p:spPr bwMode="auto">
          <a:xfrm>
            <a:off x="1524001" y="43714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endParaRPr lang="en-GB" altLang="en-US" sz="1800"/>
          </a:p>
        </p:txBody>
      </p:sp>
      <p:sp>
        <p:nvSpPr>
          <p:cNvPr id="204803" name="Rectangle 4">
            <a:extLst>
              <a:ext uri="{FF2B5EF4-FFF2-40B4-BE49-F238E27FC236}">
                <a16:creationId xmlns:a16="http://schemas.microsoft.com/office/drawing/2014/main" xmlns="" id="{D3135933-8BA7-4F41-BEAB-85401F835E49}"/>
              </a:ext>
            </a:extLst>
          </p:cNvPr>
          <p:cNvSpPr>
            <a:spLocks noChangeArrowheads="1"/>
          </p:cNvSpPr>
          <p:nvPr/>
        </p:nvSpPr>
        <p:spPr bwMode="auto">
          <a:xfrm>
            <a:off x="1524001" y="54065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endParaRPr lang="en-GB" altLang="en-US" sz="1800"/>
          </a:p>
        </p:txBody>
      </p:sp>
      <p:sp>
        <p:nvSpPr>
          <p:cNvPr id="204804" name="Text Box 5">
            <a:extLst>
              <a:ext uri="{FF2B5EF4-FFF2-40B4-BE49-F238E27FC236}">
                <a16:creationId xmlns:a16="http://schemas.microsoft.com/office/drawing/2014/main" xmlns="" id="{80694CF3-5C71-4441-A88C-432651D2351E}"/>
              </a:ext>
            </a:extLst>
          </p:cNvPr>
          <p:cNvSpPr txBox="1">
            <a:spLocks noChangeArrowheads="1"/>
          </p:cNvSpPr>
          <p:nvPr/>
        </p:nvSpPr>
        <p:spPr bwMode="auto">
          <a:xfrm>
            <a:off x="143435" y="476091"/>
            <a:ext cx="12048565"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a:spcBef>
                <a:spcPct val="50000"/>
              </a:spcBef>
              <a:buFontTx/>
              <a:buNone/>
            </a:pPr>
            <a:r>
              <a:rPr lang="en-GB" altLang="en-US" sz="4000" b="1" u="sng" dirty="0">
                <a:latin typeface="+mn-lt"/>
                <a:cs typeface="Calibri" panose="020F0502020204030204" pitchFamily="34" charset="0"/>
              </a:rPr>
              <a:t>Further Support</a:t>
            </a:r>
            <a:endParaRPr lang="en-GB" altLang="en-US" sz="2400" dirty="0">
              <a:latin typeface="Times New Roman" panose="02020603050405020304" pitchFamily="18" charset="0"/>
            </a:endParaRPr>
          </a:p>
          <a:p>
            <a:pPr marL="457200" indent="-457200">
              <a:spcBef>
                <a:spcPct val="50000"/>
              </a:spcBef>
              <a:buFont typeface="Wingdings" pitchFamily="2" charset="2"/>
              <a:buChar char="Ø"/>
            </a:pPr>
            <a:r>
              <a:rPr lang="en-GB" altLang="en-US" sz="3600" dirty="0">
                <a:latin typeface="+mn-lt"/>
              </a:rPr>
              <a:t>Day/Half Day Consultancy available within settings at £500/£300 respectively.</a:t>
            </a:r>
          </a:p>
          <a:p>
            <a:pPr marL="457200" indent="-457200">
              <a:spcBef>
                <a:spcPct val="50000"/>
              </a:spcBef>
              <a:buFont typeface="Wingdings" pitchFamily="2" charset="2"/>
              <a:buChar char="Ø"/>
            </a:pPr>
            <a:r>
              <a:rPr lang="en-GB" altLang="en-US" sz="3600" dirty="0">
                <a:latin typeface="+mn-lt"/>
              </a:rPr>
              <a:t>Supervision appointments available in each quadrant termly. Dates for this by end of academic year 2017-18 after consultation with Quadrant Assistant Directors.</a:t>
            </a:r>
          </a:p>
          <a:p>
            <a:pPr marL="457200" indent="-457200">
              <a:spcBef>
                <a:spcPct val="50000"/>
              </a:spcBef>
              <a:buFont typeface="Wingdings" pitchFamily="2" charset="2"/>
              <a:buChar char="Ø"/>
            </a:pPr>
            <a:r>
              <a:rPr lang="en-GB" altLang="en-US" sz="3600" dirty="0">
                <a:latin typeface="+mn-lt"/>
              </a:rPr>
              <a:t>Step Up training bespoke to settings and dependent on analysis and planning being in place.</a:t>
            </a:r>
          </a:p>
          <a:p>
            <a:pPr algn="ctr">
              <a:spcBef>
                <a:spcPct val="50000"/>
              </a:spcBef>
              <a:buFontTx/>
              <a:buNone/>
            </a:pPr>
            <a:endParaRPr lang="en-GB" altLang="en-US" sz="2800" dirty="0">
              <a:latin typeface="+mn-lt"/>
            </a:endParaRPr>
          </a:p>
        </p:txBody>
      </p:sp>
      <p:sp>
        <p:nvSpPr>
          <p:cNvPr id="204817" name="Rectangle 18">
            <a:extLst>
              <a:ext uri="{FF2B5EF4-FFF2-40B4-BE49-F238E27FC236}">
                <a16:creationId xmlns:a16="http://schemas.microsoft.com/office/drawing/2014/main" xmlns="" id="{CFE31701-3B2B-4A40-B5E2-300DA7A30A52}"/>
              </a:ext>
            </a:extLst>
          </p:cNvPr>
          <p:cNvSpPr>
            <a:spLocks noChangeArrowheads="1"/>
          </p:cNvSpPr>
          <p:nvPr/>
        </p:nvSpPr>
        <p:spPr bwMode="auto">
          <a:xfrm>
            <a:off x="1703388" y="130175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endParaRPr lang="en-GB" altLang="en-US" sz="1800"/>
          </a:p>
        </p:txBody>
      </p:sp>
      <p:sp>
        <p:nvSpPr>
          <p:cNvPr id="204826" name="Rectangle 27">
            <a:extLst>
              <a:ext uri="{FF2B5EF4-FFF2-40B4-BE49-F238E27FC236}">
                <a16:creationId xmlns:a16="http://schemas.microsoft.com/office/drawing/2014/main" xmlns="" id="{1D5C3764-5EE3-354B-BA94-37B3B793BDD4}"/>
              </a:ext>
            </a:extLst>
          </p:cNvPr>
          <p:cNvSpPr>
            <a:spLocks noChangeArrowheads="1"/>
          </p:cNvSpPr>
          <p:nvPr/>
        </p:nvSpPr>
        <p:spPr bwMode="auto">
          <a:xfrm>
            <a:off x="1524001" y="29998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endParaRPr lang="en-GB" altLang="en-US" sz="1800"/>
          </a:p>
        </p:txBody>
      </p:sp>
    </p:spTree>
    <p:extLst>
      <p:ext uri="{BB962C8B-B14F-4D97-AF65-F5344CB8AC3E}">
        <p14:creationId xmlns:p14="http://schemas.microsoft.com/office/powerpoint/2010/main" val="139500485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a:extLst>
              <a:ext uri="{FF2B5EF4-FFF2-40B4-BE49-F238E27FC236}">
                <a16:creationId xmlns:a16="http://schemas.microsoft.com/office/drawing/2014/main" xmlns="" id="{33C0CD04-9E2D-9746-A4A7-05047E963712}"/>
              </a:ext>
            </a:extLst>
          </p:cNvPr>
          <p:cNvSpPr>
            <a:spLocks noChangeArrowheads="1"/>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0" fontAlgn="base" hangingPunct="0">
              <a:spcBef>
                <a:spcPct val="0"/>
              </a:spcBef>
              <a:spcAft>
                <a:spcPct val="0"/>
              </a:spcAft>
              <a:buNone/>
            </a:pPr>
            <a:endParaRPr lang="en-GB" altLang="en-US">
              <a:solidFill>
                <a:srgbClr val="000000"/>
              </a:solidFill>
              <a:ea typeface="ＭＳ Ｐゴシック" panose="020B0600070205080204" pitchFamily="34" charset="-128"/>
            </a:endParaRPr>
          </a:p>
        </p:txBody>
      </p:sp>
      <p:sp>
        <p:nvSpPr>
          <p:cNvPr id="25602" name="Rectangle 6">
            <a:extLst>
              <a:ext uri="{FF2B5EF4-FFF2-40B4-BE49-F238E27FC236}">
                <a16:creationId xmlns:a16="http://schemas.microsoft.com/office/drawing/2014/main" xmlns="" id="{10B5B228-1715-4E47-B414-7FA0492BE370}"/>
              </a:ext>
            </a:extLst>
          </p:cNvPr>
          <p:cNvSpPr>
            <a:spLocks noChangeArrowheads="1"/>
          </p:cNvSpPr>
          <p:nvPr/>
        </p:nvSpPr>
        <p:spPr bwMode="auto">
          <a:xfrm>
            <a:off x="1774825" y="482601"/>
            <a:ext cx="8281988"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0" fontAlgn="base" hangingPunct="0">
              <a:spcBef>
                <a:spcPct val="0"/>
              </a:spcBef>
              <a:spcAft>
                <a:spcPct val="0"/>
              </a:spcAft>
              <a:buNone/>
            </a:pPr>
            <a:r>
              <a:rPr lang="en-GB" altLang="en-US" sz="3600" dirty="0">
                <a:solidFill>
                  <a:srgbClr val="000000"/>
                </a:solidFill>
                <a:ea typeface="ＭＳ Ｐゴシック" panose="020B0600070205080204" pitchFamily="34" charset="-128"/>
              </a:rPr>
              <a:t>Therapeutic continuum  </a:t>
            </a:r>
          </a:p>
        </p:txBody>
      </p:sp>
      <p:cxnSp>
        <p:nvCxnSpPr>
          <p:cNvPr id="25603" name="Straight Connector 2">
            <a:extLst>
              <a:ext uri="{FF2B5EF4-FFF2-40B4-BE49-F238E27FC236}">
                <a16:creationId xmlns:a16="http://schemas.microsoft.com/office/drawing/2014/main" xmlns="" id="{1AFA786E-F44C-504A-A7C9-7AADD6F8B9EB}"/>
              </a:ext>
            </a:extLst>
          </p:cNvPr>
          <p:cNvCxnSpPr>
            <a:cxnSpLocks noChangeShapeType="1"/>
          </p:cNvCxnSpPr>
          <p:nvPr/>
        </p:nvCxnSpPr>
        <p:spPr bwMode="auto">
          <a:xfrm>
            <a:off x="2135189" y="4292600"/>
            <a:ext cx="7921625" cy="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4" name="Straight Connector 4">
            <a:extLst>
              <a:ext uri="{FF2B5EF4-FFF2-40B4-BE49-F238E27FC236}">
                <a16:creationId xmlns:a16="http://schemas.microsoft.com/office/drawing/2014/main" xmlns="" id="{E4C5278A-4458-AD46-B497-BC0897B3A21A}"/>
              </a:ext>
            </a:extLst>
          </p:cNvPr>
          <p:cNvCxnSpPr>
            <a:cxnSpLocks noChangeShapeType="1"/>
          </p:cNvCxnSpPr>
          <p:nvPr/>
        </p:nvCxnSpPr>
        <p:spPr bwMode="auto">
          <a:xfrm>
            <a:off x="2135188" y="3860801"/>
            <a:ext cx="0" cy="792163"/>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5" name="Straight Connector 8">
            <a:extLst>
              <a:ext uri="{FF2B5EF4-FFF2-40B4-BE49-F238E27FC236}">
                <a16:creationId xmlns:a16="http://schemas.microsoft.com/office/drawing/2014/main" xmlns="" id="{1574B5AA-0986-EB47-9298-022752AB9B9A}"/>
              </a:ext>
            </a:extLst>
          </p:cNvPr>
          <p:cNvCxnSpPr>
            <a:cxnSpLocks noChangeShapeType="1"/>
          </p:cNvCxnSpPr>
          <p:nvPr/>
        </p:nvCxnSpPr>
        <p:spPr bwMode="auto">
          <a:xfrm>
            <a:off x="10040938" y="3895726"/>
            <a:ext cx="0" cy="792163"/>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6" name="Straight Connector 9">
            <a:extLst>
              <a:ext uri="{FF2B5EF4-FFF2-40B4-BE49-F238E27FC236}">
                <a16:creationId xmlns:a16="http://schemas.microsoft.com/office/drawing/2014/main" xmlns="" id="{997C79F1-2065-624C-9C99-C65397337D7D}"/>
              </a:ext>
            </a:extLst>
          </p:cNvPr>
          <p:cNvCxnSpPr>
            <a:cxnSpLocks noChangeShapeType="1"/>
          </p:cNvCxnSpPr>
          <p:nvPr/>
        </p:nvCxnSpPr>
        <p:spPr bwMode="auto">
          <a:xfrm>
            <a:off x="7967663" y="3895726"/>
            <a:ext cx="0" cy="792163"/>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07" name="Straight Connector 10">
            <a:extLst>
              <a:ext uri="{FF2B5EF4-FFF2-40B4-BE49-F238E27FC236}">
                <a16:creationId xmlns:a16="http://schemas.microsoft.com/office/drawing/2014/main" xmlns="" id="{459F441B-B9DE-AD4D-9BF6-EA10ABC29E16}"/>
              </a:ext>
            </a:extLst>
          </p:cNvPr>
          <p:cNvCxnSpPr>
            <a:cxnSpLocks noChangeShapeType="1"/>
          </p:cNvCxnSpPr>
          <p:nvPr/>
        </p:nvCxnSpPr>
        <p:spPr bwMode="auto">
          <a:xfrm>
            <a:off x="6096000" y="3962401"/>
            <a:ext cx="0" cy="7905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53" name="TextBox 5">
            <a:extLst>
              <a:ext uri="{FF2B5EF4-FFF2-40B4-BE49-F238E27FC236}">
                <a16:creationId xmlns:a16="http://schemas.microsoft.com/office/drawing/2014/main" xmlns="" id="{9545069D-9A80-D04E-8A99-FE18669F2916}"/>
              </a:ext>
            </a:extLst>
          </p:cNvPr>
          <p:cNvSpPr txBox="1">
            <a:spLocks noChangeArrowheads="1"/>
          </p:cNvSpPr>
          <p:nvPr/>
        </p:nvSpPr>
        <p:spPr bwMode="auto">
          <a:xfrm>
            <a:off x="6246813" y="3681413"/>
            <a:ext cx="14398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0" fontAlgn="base" hangingPunct="0">
              <a:spcBef>
                <a:spcPct val="0"/>
              </a:spcBef>
              <a:spcAft>
                <a:spcPct val="0"/>
              </a:spcAft>
              <a:buNone/>
            </a:pPr>
            <a:r>
              <a:rPr lang="en-GB" altLang="en-US" sz="2400">
                <a:solidFill>
                  <a:srgbClr val="00B050"/>
                </a:solidFill>
                <a:ea typeface="ＭＳ Ｐゴシック" panose="020B0600070205080204" pitchFamily="34" charset="-128"/>
              </a:rPr>
              <a:t>Healthy</a:t>
            </a:r>
          </a:p>
        </p:txBody>
      </p:sp>
      <p:sp>
        <p:nvSpPr>
          <p:cNvPr id="6154" name="TextBox 13">
            <a:extLst>
              <a:ext uri="{FF2B5EF4-FFF2-40B4-BE49-F238E27FC236}">
                <a16:creationId xmlns:a16="http://schemas.microsoft.com/office/drawing/2014/main" xmlns="" id="{029A93D2-4C7C-2B45-BEA3-B416AF47E0EF}"/>
              </a:ext>
            </a:extLst>
          </p:cNvPr>
          <p:cNvSpPr txBox="1">
            <a:spLocks noChangeArrowheads="1"/>
          </p:cNvSpPr>
          <p:nvPr/>
        </p:nvSpPr>
        <p:spPr bwMode="auto">
          <a:xfrm>
            <a:off x="1562101" y="2778125"/>
            <a:ext cx="20558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0" fontAlgn="base" hangingPunct="0">
              <a:spcBef>
                <a:spcPct val="0"/>
              </a:spcBef>
              <a:spcAft>
                <a:spcPct val="0"/>
              </a:spcAft>
              <a:buNone/>
            </a:pPr>
            <a:r>
              <a:rPr lang="en-GB" altLang="en-US" sz="2400">
                <a:solidFill>
                  <a:srgbClr val="FF0000"/>
                </a:solidFill>
                <a:ea typeface="ＭＳ Ｐゴシック" panose="020B0600070205080204" pitchFamily="34" charset="-128"/>
              </a:rPr>
              <a:t>Least Therapeutic</a:t>
            </a:r>
          </a:p>
        </p:txBody>
      </p:sp>
      <p:sp>
        <p:nvSpPr>
          <p:cNvPr id="6155" name="TextBox 14">
            <a:extLst>
              <a:ext uri="{FF2B5EF4-FFF2-40B4-BE49-F238E27FC236}">
                <a16:creationId xmlns:a16="http://schemas.microsoft.com/office/drawing/2014/main" xmlns="" id="{485448D3-2419-3B47-A7C5-12342F2D1E47}"/>
              </a:ext>
            </a:extLst>
          </p:cNvPr>
          <p:cNvSpPr txBox="1">
            <a:spLocks noChangeArrowheads="1"/>
          </p:cNvSpPr>
          <p:nvPr/>
        </p:nvSpPr>
        <p:spPr bwMode="auto">
          <a:xfrm>
            <a:off x="8869680" y="2765426"/>
            <a:ext cx="182879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0" fontAlgn="base" hangingPunct="0">
              <a:spcBef>
                <a:spcPct val="0"/>
              </a:spcBef>
              <a:spcAft>
                <a:spcPct val="0"/>
              </a:spcAft>
              <a:buNone/>
            </a:pPr>
            <a:r>
              <a:rPr lang="en-GB" altLang="en-US" sz="2400" dirty="0">
                <a:solidFill>
                  <a:srgbClr val="008000"/>
                </a:solidFill>
                <a:ea typeface="ＭＳ Ｐゴシック" panose="020B0600070205080204" pitchFamily="34" charset="-128"/>
              </a:rPr>
              <a:t>Most</a:t>
            </a:r>
          </a:p>
          <a:p>
            <a:pPr algn="ctr" eaLnBrk="0" fontAlgn="base" hangingPunct="0">
              <a:spcBef>
                <a:spcPct val="0"/>
              </a:spcBef>
              <a:spcAft>
                <a:spcPct val="0"/>
              </a:spcAft>
              <a:buNone/>
            </a:pPr>
            <a:r>
              <a:rPr lang="en-GB" altLang="en-US" sz="2400" dirty="0">
                <a:solidFill>
                  <a:srgbClr val="008000"/>
                </a:solidFill>
                <a:ea typeface="ＭＳ Ｐゴシック" panose="020B0600070205080204" pitchFamily="34" charset="-128"/>
              </a:rPr>
              <a:t>Therapeutic</a:t>
            </a:r>
          </a:p>
        </p:txBody>
      </p:sp>
      <p:sp>
        <p:nvSpPr>
          <p:cNvPr id="12" name="TextBox 5">
            <a:extLst>
              <a:ext uri="{FF2B5EF4-FFF2-40B4-BE49-F238E27FC236}">
                <a16:creationId xmlns:a16="http://schemas.microsoft.com/office/drawing/2014/main" xmlns="" id="{C29633C8-016C-404F-8634-F323605EBED0}"/>
              </a:ext>
            </a:extLst>
          </p:cNvPr>
          <p:cNvSpPr txBox="1">
            <a:spLocks noChangeArrowheads="1"/>
          </p:cNvSpPr>
          <p:nvPr/>
        </p:nvSpPr>
        <p:spPr bwMode="auto">
          <a:xfrm>
            <a:off x="8169276" y="3730626"/>
            <a:ext cx="14398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0" fontAlgn="base" hangingPunct="0">
              <a:spcBef>
                <a:spcPct val="0"/>
              </a:spcBef>
              <a:spcAft>
                <a:spcPct val="0"/>
              </a:spcAft>
              <a:buNone/>
            </a:pPr>
            <a:r>
              <a:rPr lang="en-GB" altLang="en-US" sz="2400">
                <a:solidFill>
                  <a:srgbClr val="00B050"/>
                </a:solidFill>
                <a:ea typeface="ＭＳ Ｐゴシック" panose="020B0600070205080204" pitchFamily="34" charset="-128"/>
              </a:rPr>
              <a:t>Brave</a:t>
            </a:r>
          </a:p>
        </p:txBody>
      </p:sp>
      <p:sp>
        <p:nvSpPr>
          <p:cNvPr id="13" name="TextBox 5">
            <a:extLst>
              <a:ext uri="{FF2B5EF4-FFF2-40B4-BE49-F238E27FC236}">
                <a16:creationId xmlns:a16="http://schemas.microsoft.com/office/drawing/2014/main" xmlns="" id="{1F28C24C-7B39-5943-8816-1C47B5BE9586}"/>
              </a:ext>
            </a:extLst>
          </p:cNvPr>
          <p:cNvSpPr txBox="1">
            <a:spLocks noChangeArrowheads="1"/>
          </p:cNvSpPr>
          <p:nvPr/>
        </p:nvSpPr>
        <p:spPr bwMode="auto">
          <a:xfrm>
            <a:off x="2513013" y="3697288"/>
            <a:ext cx="14398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0" fontAlgn="base" hangingPunct="0">
              <a:spcBef>
                <a:spcPct val="0"/>
              </a:spcBef>
              <a:spcAft>
                <a:spcPct val="0"/>
              </a:spcAft>
              <a:buNone/>
            </a:pPr>
            <a:r>
              <a:rPr lang="en-GB" altLang="en-US" sz="2400">
                <a:solidFill>
                  <a:srgbClr val="FF0000"/>
                </a:solidFill>
                <a:ea typeface="ＭＳ Ｐゴシック" panose="020B0600070205080204" pitchFamily="34" charset="-128"/>
              </a:rPr>
              <a:t>Sadistic</a:t>
            </a:r>
          </a:p>
        </p:txBody>
      </p:sp>
      <p:sp>
        <p:nvSpPr>
          <p:cNvPr id="14" name="TextBox 5">
            <a:extLst>
              <a:ext uri="{FF2B5EF4-FFF2-40B4-BE49-F238E27FC236}">
                <a16:creationId xmlns:a16="http://schemas.microsoft.com/office/drawing/2014/main" xmlns="" id="{84F7570B-0D24-2742-AE82-D56E7DBE33B8}"/>
              </a:ext>
            </a:extLst>
          </p:cNvPr>
          <p:cNvSpPr txBox="1">
            <a:spLocks noChangeArrowheads="1"/>
          </p:cNvSpPr>
          <p:nvPr/>
        </p:nvSpPr>
        <p:spPr bwMode="auto">
          <a:xfrm>
            <a:off x="4362451" y="3697288"/>
            <a:ext cx="1439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0" fontAlgn="base" hangingPunct="0">
              <a:spcBef>
                <a:spcPct val="0"/>
              </a:spcBef>
              <a:spcAft>
                <a:spcPct val="0"/>
              </a:spcAft>
              <a:buNone/>
            </a:pPr>
            <a:r>
              <a:rPr lang="en-GB" altLang="en-US" sz="2400">
                <a:solidFill>
                  <a:srgbClr val="FFC000"/>
                </a:solidFill>
                <a:ea typeface="ＭＳ Ｐゴシック" panose="020B0600070205080204" pitchFamily="34" charset="-128"/>
              </a:rPr>
              <a:t>Lazy</a:t>
            </a:r>
          </a:p>
        </p:txBody>
      </p:sp>
      <p:cxnSp>
        <p:nvCxnSpPr>
          <p:cNvPr id="25614" name="Straight Connector 10">
            <a:extLst>
              <a:ext uri="{FF2B5EF4-FFF2-40B4-BE49-F238E27FC236}">
                <a16:creationId xmlns:a16="http://schemas.microsoft.com/office/drawing/2014/main" xmlns="" id="{0B027E00-B6EF-A747-8F97-1AA06D3AE8BA}"/>
              </a:ext>
            </a:extLst>
          </p:cNvPr>
          <p:cNvCxnSpPr>
            <a:cxnSpLocks noChangeShapeType="1"/>
          </p:cNvCxnSpPr>
          <p:nvPr/>
        </p:nvCxnSpPr>
        <p:spPr bwMode="auto">
          <a:xfrm>
            <a:off x="4079875" y="3927476"/>
            <a:ext cx="0" cy="7905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 name="Group 10">
            <a:extLst>
              <a:ext uri="{FF2B5EF4-FFF2-40B4-BE49-F238E27FC236}">
                <a16:creationId xmlns:a16="http://schemas.microsoft.com/office/drawing/2014/main" xmlns="" id="{B1708D85-68F6-6C49-B791-15BFF0E7568C}"/>
              </a:ext>
            </a:extLst>
          </p:cNvPr>
          <p:cNvGrpSpPr>
            <a:grpSpLocks/>
          </p:cNvGrpSpPr>
          <p:nvPr/>
        </p:nvGrpSpPr>
        <p:grpSpPr bwMode="auto">
          <a:xfrm>
            <a:off x="2122488" y="5013326"/>
            <a:ext cx="3973512" cy="576263"/>
            <a:chOff x="598488" y="5013176"/>
            <a:chExt cx="3973512" cy="576064"/>
          </a:xfrm>
        </p:grpSpPr>
        <p:cxnSp>
          <p:nvCxnSpPr>
            <p:cNvPr id="25624" name="Straight Connector 18">
              <a:extLst>
                <a:ext uri="{FF2B5EF4-FFF2-40B4-BE49-F238E27FC236}">
                  <a16:creationId xmlns:a16="http://schemas.microsoft.com/office/drawing/2014/main" xmlns="" id="{1BF8A3D2-FBA0-A74A-8B38-5B2909CBCF5A}"/>
                </a:ext>
              </a:extLst>
            </p:cNvPr>
            <p:cNvCxnSpPr>
              <a:cxnSpLocks noChangeShapeType="1"/>
            </p:cNvCxnSpPr>
            <p:nvPr/>
          </p:nvCxnSpPr>
          <p:spPr bwMode="auto">
            <a:xfrm>
              <a:off x="598488" y="5013176"/>
              <a:ext cx="0" cy="576064"/>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625" name="TextBox 5">
              <a:extLst>
                <a:ext uri="{FF2B5EF4-FFF2-40B4-BE49-F238E27FC236}">
                  <a16:creationId xmlns:a16="http://schemas.microsoft.com/office/drawing/2014/main" xmlns="" id="{D6630C57-0AE5-B347-9AC2-95C70FC01DB0}"/>
                </a:ext>
              </a:extLst>
            </p:cNvPr>
            <p:cNvSpPr txBox="1">
              <a:spLocks noChangeArrowheads="1"/>
            </p:cNvSpPr>
            <p:nvPr/>
          </p:nvSpPr>
          <p:spPr bwMode="auto">
            <a:xfrm>
              <a:off x="1532125" y="5107086"/>
              <a:ext cx="20459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0" fontAlgn="base" hangingPunct="0">
                <a:spcBef>
                  <a:spcPct val="0"/>
                </a:spcBef>
                <a:spcAft>
                  <a:spcPct val="0"/>
                </a:spcAft>
                <a:buNone/>
              </a:pPr>
              <a:r>
                <a:rPr lang="en-GB" altLang="en-US" sz="2400">
                  <a:solidFill>
                    <a:srgbClr val="FF0000"/>
                  </a:solidFill>
                  <a:ea typeface="ＭＳ Ｐゴシック" panose="020B0600070205080204" pitchFamily="34" charset="-128"/>
                </a:rPr>
                <a:t>Warehouse</a:t>
              </a:r>
            </a:p>
          </p:txBody>
        </p:sp>
        <p:cxnSp>
          <p:nvCxnSpPr>
            <p:cNvPr id="25626" name="Straight Arrow Connector 4">
              <a:extLst>
                <a:ext uri="{FF2B5EF4-FFF2-40B4-BE49-F238E27FC236}">
                  <a16:creationId xmlns:a16="http://schemas.microsoft.com/office/drawing/2014/main" xmlns="" id="{B3C4E023-AB88-3444-BADE-DDD6864A7BCF}"/>
                </a:ext>
              </a:extLst>
            </p:cNvPr>
            <p:cNvCxnSpPr>
              <a:cxnSpLocks noChangeShapeType="1"/>
              <a:stCxn id="25625" idx="1"/>
            </p:cNvCxnSpPr>
            <p:nvPr/>
          </p:nvCxnSpPr>
          <p:spPr bwMode="auto">
            <a:xfrm flipH="1" flipV="1">
              <a:off x="598488" y="5319067"/>
              <a:ext cx="933637" cy="18852"/>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27" name="Straight Arrow Connector 24">
              <a:extLst>
                <a:ext uri="{FF2B5EF4-FFF2-40B4-BE49-F238E27FC236}">
                  <a16:creationId xmlns:a16="http://schemas.microsoft.com/office/drawing/2014/main" xmlns="" id="{B32B8A4B-57DD-AD4E-9260-DA968E945939}"/>
                </a:ext>
              </a:extLst>
            </p:cNvPr>
            <p:cNvCxnSpPr>
              <a:cxnSpLocks noChangeShapeType="1"/>
              <a:stCxn id="25625" idx="3"/>
            </p:cNvCxnSpPr>
            <p:nvPr/>
          </p:nvCxnSpPr>
          <p:spPr bwMode="auto">
            <a:xfrm>
              <a:off x="3578039" y="5337919"/>
              <a:ext cx="993961" cy="843"/>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9" name="Group 8">
            <a:extLst>
              <a:ext uri="{FF2B5EF4-FFF2-40B4-BE49-F238E27FC236}">
                <a16:creationId xmlns:a16="http://schemas.microsoft.com/office/drawing/2014/main" xmlns="" id="{26341F43-AD69-064D-8FF2-A672C3A54504}"/>
              </a:ext>
            </a:extLst>
          </p:cNvPr>
          <p:cNvGrpSpPr>
            <a:grpSpLocks/>
          </p:cNvGrpSpPr>
          <p:nvPr/>
        </p:nvGrpSpPr>
        <p:grpSpPr bwMode="auto">
          <a:xfrm>
            <a:off x="6096001" y="4959350"/>
            <a:ext cx="3916363" cy="630238"/>
            <a:chOff x="4572000" y="4959350"/>
            <a:chExt cx="3916363" cy="630238"/>
          </a:xfrm>
        </p:grpSpPr>
        <p:cxnSp>
          <p:nvCxnSpPr>
            <p:cNvPr id="25618" name="Straight Connector 2">
              <a:extLst>
                <a:ext uri="{FF2B5EF4-FFF2-40B4-BE49-F238E27FC236}">
                  <a16:creationId xmlns:a16="http://schemas.microsoft.com/office/drawing/2014/main" xmlns="" id="{5DCC3575-5C16-464F-879E-2A86FF1AF1DC}"/>
                </a:ext>
              </a:extLst>
            </p:cNvPr>
            <p:cNvCxnSpPr>
              <a:cxnSpLocks noChangeShapeType="1"/>
            </p:cNvCxnSpPr>
            <p:nvPr/>
          </p:nvCxnSpPr>
          <p:spPr bwMode="auto">
            <a:xfrm>
              <a:off x="4572001" y="5013478"/>
              <a:ext cx="0" cy="57611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19" name="Straight Connector 19">
              <a:extLst>
                <a:ext uri="{FF2B5EF4-FFF2-40B4-BE49-F238E27FC236}">
                  <a16:creationId xmlns:a16="http://schemas.microsoft.com/office/drawing/2014/main" xmlns="" id="{50489A9F-D6A2-934F-A7FB-667926E83300}"/>
                </a:ext>
              </a:extLst>
            </p:cNvPr>
            <p:cNvCxnSpPr>
              <a:cxnSpLocks noChangeShapeType="1"/>
            </p:cNvCxnSpPr>
            <p:nvPr/>
          </p:nvCxnSpPr>
          <p:spPr bwMode="auto">
            <a:xfrm>
              <a:off x="8488363" y="4959350"/>
              <a:ext cx="0" cy="57611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5620" name="Group 7">
              <a:extLst>
                <a:ext uri="{FF2B5EF4-FFF2-40B4-BE49-F238E27FC236}">
                  <a16:creationId xmlns:a16="http://schemas.microsoft.com/office/drawing/2014/main" xmlns="" id="{EB07ED0D-0437-FA4A-A32D-016265D6AD31}"/>
                </a:ext>
              </a:extLst>
            </p:cNvPr>
            <p:cNvGrpSpPr>
              <a:grpSpLocks/>
            </p:cNvGrpSpPr>
            <p:nvPr/>
          </p:nvGrpSpPr>
          <p:grpSpPr bwMode="auto">
            <a:xfrm>
              <a:off x="4572000" y="5088543"/>
              <a:ext cx="3887788" cy="461702"/>
              <a:chOff x="4572000" y="5088543"/>
              <a:chExt cx="3887788" cy="461702"/>
            </a:xfrm>
          </p:grpSpPr>
          <p:sp>
            <p:nvSpPr>
              <p:cNvPr id="25621" name="TextBox 5">
                <a:extLst>
                  <a:ext uri="{FF2B5EF4-FFF2-40B4-BE49-F238E27FC236}">
                    <a16:creationId xmlns:a16="http://schemas.microsoft.com/office/drawing/2014/main" xmlns="" id="{7171559A-C9D0-7C40-9852-EFEC9F129381}"/>
                  </a:ext>
                </a:extLst>
              </p:cNvPr>
              <p:cNvSpPr txBox="1">
                <a:spLocks noChangeArrowheads="1"/>
              </p:cNvSpPr>
              <p:nvPr/>
            </p:nvSpPr>
            <p:spPr bwMode="auto">
              <a:xfrm>
                <a:off x="5608217" y="5088543"/>
                <a:ext cx="2074116" cy="461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0" fontAlgn="base" hangingPunct="0">
                  <a:spcBef>
                    <a:spcPct val="0"/>
                  </a:spcBef>
                  <a:spcAft>
                    <a:spcPct val="0"/>
                  </a:spcAft>
                  <a:buNone/>
                </a:pPr>
                <a:r>
                  <a:rPr lang="en-GB" altLang="en-US" sz="2400">
                    <a:solidFill>
                      <a:srgbClr val="008000"/>
                    </a:solidFill>
                    <a:ea typeface="ＭＳ Ｐゴシック" panose="020B0600070205080204" pitchFamily="34" charset="-128"/>
                  </a:rPr>
                  <a:t>Greenhouse</a:t>
                </a:r>
              </a:p>
            </p:txBody>
          </p:sp>
          <p:cxnSp>
            <p:nvCxnSpPr>
              <p:cNvPr id="25622" name="Straight Arrow Connector 27">
                <a:extLst>
                  <a:ext uri="{FF2B5EF4-FFF2-40B4-BE49-F238E27FC236}">
                    <a16:creationId xmlns:a16="http://schemas.microsoft.com/office/drawing/2014/main" xmlns="" id="{E2858DD9-B646-464C-89E2-9B15316513B7}"/>
                  </a:ext>
                </a:extLst>
              </p:cNvPr>
              <p:cNvCxnSpPr>
                <a:cxnSpLocks noChangeShapeType="1"/>
              </p:cNvCxnSpPr>
              <p:nvPr/>
            </p:nvCxnSpPr>
            <p:spPr bwMode="auto">
              <a:xfrm flipH="1" flipV="1">
                <a:off x="4572000" y="5338247"/>
                <a:ext cx="933638" cy="18854"/>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623" name="Straight Arrow Connector 28">
                <a:extLst>
                  <a:ext uri="{FF2B5EF4-FFF2-40B4-BE49-F238E27FC236}">
                    <a16:creationId xmlns:a16="http://schemas.microsoft.com/office/drawing/2014/main" xmlns="" id="{B7D42538-AB60-8F43-A823-2C3430E70F68}"/>
                  </a:ext>
                </a:extLst>
              </p:cNvPr>
              <p:cNvCxnSpPr>
                <a:cxnSpLocks noChangeShapeType="1"/>
              </p:cNvCxnSpPr>
              <p:nvPr/>
            </p:nvCxnSpPr>
            <p:spPr bwMode="auto">
              <a:xfrm flipV="1">
                <a:off x="7551550" y="5338180"/>
                <a:ext cx="908238" cy="18921"/>
              </a:xfrm>
              <a:prstGeom prst="straightConnector1">
                <a:avLst/>
              </a:prstGeom>
              <a:noFill/>
              <a:ln w="9525" algn="ctr">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spTree>
    <p:extLst>
      <p:ext uri="{BB962C8B-B14F-4D97-AF65-F5344CB8AC3E}">
        <p14:creationId xmlns:p14="http://schemas.microsoft.com/office/powerpoint/2010/main" val="6015971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5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5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3" grpId="0"/>
      <p:bldP spid="6154" grpId="0"/>
      <p:bldP spid="6155" grpId="0"/>
      <p:bldP spid="12" grpId="0"/>
      <p:bldP spid="13"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a:extLst>
              <a:ext uri="{FF2B5EF4-FFF2-40B4-BE49-F238E27FC236}">
                <a16:creationId xmlns:a16="http://schemas.microsoft.com/office/drawing/2014/main" xmlns="" id="{60ADC043-E560-4145-9038-EC64EAEE6A61}"/>
              </a:ext>
            </a:extLst>
          </p:cNvPr>
          <p:cNvSpPr>
            <a:spLocks noChangeArrowheads="1"/>
          </p:cNvSpPr>
          <p:nvPr/>
        </p:nvSpPr>
        <p:spPr bwMode="auto">
          <a:xfrm>
            <a:off x="1752600" y="298450"/>
            <a:ext cx="8686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r>
              <a:rPr lang="en-GB" altLang="en-US" sz="3600"/>
              <a:t>New guidance </a:t>
            </a:r>
            <a:r>
              <a:rPr lang="en-GB" altLang="en-US" sz="2400"/>
              <a:t>DfE</a:t>
            </a:r>
          </a:p>
        </p:txBody>
      </p:sp>
      <p:sp>
        <p:nvSpPr>
          <p:cNvPr id="53250" name="Text Box 3">
            <a:extLst>
              <a:ext uri="{FF2B5EF4-FFF2-40B4-BE49-F238E27FC236}">
                <a16:creationId xmlns:a16="http://schemas.microsoft.com/office/drawing/2014/main" xmlns="" id="{C632BF64-5429-914F-B1BA-6C035F89EC8D}"/>
              </a:ext>
            </a:extLst>
          </p:cNvPr>
          <p:cNvSpPr txBox="1">
            <a:spLocks noChangeArrowheads="1"/>
          </p:cNvSpPr>
          <p:nvPr/>
        </p:nvSpPr>
        <p:spPr bwMode="auto">
          <a:xfrm>
            <a:off x="2424113" y="2420938"/>
            <a:ext cx="8532812" cy="427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a:solidFill>
                  <a:srgbClr val="0070C0"/>
                </a:solidFill>
              </a:rPr>
              <a:t>Mental health and behaviour in schools</a:t>
            </a:r>
          </a:p>
          <a:p>
            <a:pPr>
              <a:spcBef>
                <a:spcPct val="0"/>
              </a:spcBef>
              <a:buFontTx/>
              <a:buNone/>
            </a:pPr>
            <a:r>
              <a:rPr lang="en-GB" altLang="en-US">
                <a:solidFill>
                  <a:srgbClr val="0070C0"/>
                </a:solidFill>
              </a:rPr>
              <a:t>Ref. DfE 00435-2014 (March 2016)</a:t>
            </a:r>
          </a:p>
          <a:p>
            <a:pPr>
              <a:spcBef>
                <a:spcPct val="0"/>
              </a:spcBef>
              <a:buFontTx/>
              <a:buNone/>
            </a:pPr>
            <a:endParaRPr lang="en-GB" altLang="en-US">
              <a:solidFill>
                <a:srgbClr val="FF0000"/>
              </a:solidFill>
            </a:endParaRPr>
          </a:p>
          <a:p>
            <a:pPr>
              <a:spcBef>
                <a:spcPct val="0"/>
              </a:spcBef>
              <a:buFontTx/>
              <a:buNone/>
            </a:pPr>
            <a:endParaRPr lang="en-GB" altLang="en-US">
              <a:solidFill>
                <a:srgbClr val="FF0000"/>
              </a:solidFill>
            </a:endParaRPr>
          </a:p>
          <a:p>
            <a:pPr>
              <a:spcBef>
                <a:spcPct val="0"/>
              </a:spcBef>
              <a:buFontTx/>
              <a:buNone/>
            </a:pPr>
            <a:endParaRPr lang="en-GB" altLang="en-US">
              <a:solidFill>
                <a:srgbClr val="FF0000"/>
              </a:solidFill>
            </a:endParaRPr>
          </a:p>
          <a:p>
            <a:pPr>
              <a:spcBef>
                <a:spcPct val="0"/>
              </a:spcBef>
              <a:buFontTx/>
              <a:buNone/>
            </a:pPr>
            <a:endParaRPr lang="en-GB" altLang="en-US">
              <a:solidFill>
                <a:srgbClr val="FF0000"/>
              </a:solidFill>
            </a:endParaRPr>
          </a:p>
          <a:p>
            <a:pPr>
              <a:spcBef>
                <a:spcPct val="0"/>
              </a:spcBef>
              <a:buFontTx/>
              <a:buNone/>
            </a:pPr>
            <a:endParaRPr lang="en-GB" altLang="en-US"/>
          </a:p>
          <a:p>
            <a:pPr>
              <a:spcBef>
                <a:spcPct val="50000"/>
              </a:spcBef>
              <a:buFontTx/>
              <a:buNone/>
            </a:pPr>
            <a:endParaRPr lang="en-GB" altLang="en-US" b="1"/>
          </a:p>
        </p:txBody>
      </p:sp>
      <p:sp>
        <p:nvSpPr>
          <p:cNvPr id="53251" name="Text Box 4">
            <a:extLst>
              <a:ext uri="{FF2B5EF4-FFF2-40B4-BE49-F238E27FC236}">
                <a16:creationId xmlns:a16="http://schemas.microsoft.com/office/drawing/2014/main" xmlns="" id="{088F3C11-D18D-E040-BE58-DEFBA6381DB7}"/>
              </a:ext>
            </a:extLst>
          </p:cNvPr>
          <p:cNvSpPr txBox="1">
            <a:spLocks noChangeArrowheads="1"/>
          </p:cNvSpPr>
          <p:nvPr/>
        </p:nvSpPr>
        <p:spPr bwMode="auto">
          <a:xfrm>
            <a:off x="9983788" y="188913"/>
            <a:ext cx="4318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6600">
                <a:solidFill>
                  <a:schemeClr val="bg2"/>
                </a:solidFill>
              </a:rPr>
              <a:t>*</a:t>
            </a:r>
            <a:endParaRPr lang="en-US" altLang="en-US" sz="6600">
              <a:solidFill>
                <a:schemeClr val="bg2"/>
              </a:solidFill>
            </a:endParaRPr>
          </a:p>
        </p:txBody>
      </p:sp>
    </p:spTree>
    <p:extLst>
      <p:ext uri="{BB962C8B-B14F-4D97-AF65-F5344CB8AC3E}">
        <p14:creationId xmlns:p14="http://schemas.microsoft.com/office/powerpoint/2010/main" val="385352247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ext Box 17">
            <a:extLst>
              <a:ext uri="{FF2B5EF4-FFF2-40B4-BE49-F238E27FC236}">
                <a16:creationId xmlns:a16="http://schemas.microsoft.com/office/drawing/2014/main" xmlns="" id="{E7949884-94C4-CF43-8D2C-37B19EA53E43}"/>
              </a:ext>
            </a:extLst>
          </p:cNvPr>
          <p:cNvSpPr txBox="1">
            <a:spLocks noChangeArrowheads="1"/>
          </p:cNvSpPr>
          <p:nvPr/>
        </p:nvSpPr>
        <p:spPr bwMode="auto">
          <a:xfrm>
            <a:off x="7129463" y="1057276"/>
            <a:ext cx="34544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2400">
                <a:solidFill>
                  <a:srgbClr val="FF0000"/>
                </a:solidFill>
              </a:rPr>
              <a:t>Dangerous behaviour</a:t>
            </a:r>
          </a:p>
        </p:txBody>
      </p:sp>
      <p:sp>
        <p:nvSpPr>
          <p:cNvPr id="141314" name="Line 3">
            <a:extLst>
              <a:ext uri="{FF2B5EF4-FFF2-40B4-BE49-F238E27FC236}">
                <a16:creationId xmlns:a16="http://schemas.microsoft.com/office/drawing/2014/main" xmlns="" id="{DB9275EE-E15A-F144-96E6-EC921C195A64}"/>
              </a:ext>
            </a:extLst>
          </p:cNvPr>
          <p:cNvSpPr>
            <a:spLocks noChangeShapeType="1"/>
          </p:cNvSpPr>
          <p:nvPr/>
        </p:nvSpPr>
        <p:spPr bwMode="auto">
          <a:xfrm>
            <a:off x="2652713" y="1311275"/>
            <a:ext cx="0" cy="38798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15" name="Line 4">
            <a:extLst>
              <a:ext uri="{FF2B5EF4-FFF2-40B4-BE49-F238E27FC236}">
                <a16:creationId xmlns:a16="http://schemas.microsoft.com/office/drawing/2014/main" xmlns="" id="{64D2B527-EC00-E845-A810-3F48A25B4C31}"/>
              </a:ext>
            </a:extLst>
          </p:cNvPr>
          <p:cNvSpPr>
            <a:spLocks noChangeShapeType="1"/>
          </p:cNvSpPr>
          <p:nvPr/>
        </p:nvSpPr>
        <p:spPr bwMode="auto">
          <a:xfrm>
            <a:off x="2652714" y="5184775"/>
            <a:ext cx="58324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16" name="Line 5">
            <a:extLst>
              <a:ext uri="{FF2B5EF4-FFF2-40B4-BE49-F238E27FC236}">
                <a16:creationId xmlns:a16="http://schemas.microsoft.com/office/drawing/2014/main" xmlns="" id="{CC9CF8F1-2620-174E-9A85-38412CD2271E}"/>
              </a:ext>
            </a:extLst>
          </p:cNvPr>
          <p:cNvSpPr>
            <a:spLocks noChangeShapeType="1"/>
          </p:cNvSpPr>
          <p:nvPr/>
        </p:nvSpPr>
        <p:spPr bwMode="auto">
          <a:xfrm>
            <a:off x="2652714" y="1527175"/>
            <a:ext cx="7272337"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17" name="Freeform 7">
            <a:extLst>
              <a:ext uri="{FF2B5EF4-FFF2-40B4-BE49-F238E27FC236}">
                <a16:creationId xmlns:a16="http://schemas.microsoft.com/office/drawing/2014/main" xmlns="" id="{16746B44-8E9C-9842-A92C-DF3808EDAC12}"/>
              </a:ext>
            </a:extLst>
          </p:cNvPr>
          <p:cNvSpPr>
            <a:spLocks/>
          </p:cNvSpPr>
          <p:nvPr/>
        </p:nvSpPr>
        <p:spPr bwMode="auto">
          <a:xfrm>
            <a:off x="2652714" y="1527175"/>
            <a:ext cx="1368425" cy="1296988"/>
          </a:xfrm>
          <a:custGeom>
            <a:avLst/>
            <a:gdLst>
              <a:gd name="T0" fmla="*/ 0 w 862"/>
              <a:gd name="T1" fmla="*/ 2147483646 h 817"/>
              <a:gd name="T2" fmla="*/ 2147483646 w 862"/>
              <a:gd name="T3" fmla="*/ 2147483646 h 817"/>
              <a:gd name="T4" fmla="*/ 2147483646 w 862"/>
              <a:gd name="T5" fmla="*/ 0 h 817"/>
              <a:gd name="T6" fmla="*/ 0 60000 65536"/>
              <a:gd name="T7" fmla="*/ 0 60000 65536"/>
              <a:gd name="T8" fmla="*/ 0 60000 65536"/>
            </a:gdLst>
            <a:ahLst/>
            <a:cxnLst>
              <a:cxn ang="T6">
                <a:pos x="T0" y="T1"/>
              </a:cxn>
              <a:cxn ang="T7">
                <a:pos x="T2" y="T3"/>
              </a:cxn>
              <a:cxn ang="T8">
                <a:pos x="T4" y="T5"/>
              </a:cxn>
            </a:cxnLst>
            <a:rect l="0" t="0" r="r" b="b"/>
            <a:pathLst>
              <a:path w="862" h="817">
                <a:moveTo>
                  <a:pt x="0" y="817"/>
                </a:moveTo>
                <a:cubicBezTo>
                  <a:pt x="223" y="771"/>
                  <a:pt x="446" y="726"/>
                  <a:pt x="590" y="590"/>
                </a:cubicBezTo>
                <a:cubicBezTo>
                  <a:pt x="734" y="454"/>
                  <a:pt x="817" y="98"/>
                  <a:pt x="862"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18" name="Freeform 8">
            <a:extLst>
              <a:ext uri="{FF2B5EF4-FFF2-40B4-BE49-F238E27FC236}">
                <a16:creationId xmlns:a16="http://schemas.microsoft.com/office/drawing/2014/main" xmlns="" id="{586033C6-4F18-4A47-9D6A-C0A634DE2024}"/>
              </a:ext>
            </a:extLst>
          </p:cNvPr>
          <p:cNvSpPr>
            <a:spLocks/>
          </p:cNvSpPr>
          <p:nvPr/>
        </p:nvSpPr>
        <p:spPr bwMode="auto">
          <a:xfrm>
            <a:off x="4021138" y="1095375"/>
            <a:ext cx="576262" cy="431800"/>
          </a:xfrm>
          <a:custGeom>
            <a:avLst/>
            <a:gdLst>
              <a:gd name="T0" fmla="*/ 0 w 363"/>
              <a:gd name="T1" fmla="*/ 2147483646 h 272"/>
              <a:gd name="T2" fmla="*/ 2147483646 w 363"/>
              <a:gd name="T3" fmla="*/ 0 h 272"/>
              <a:gd name="T4" fmla="*/ 2147483646 w 363"/>
              <a:gd name="T5" fmla="*/ 2147483646 h 272"/>
              <a:gd name="T6" fmla="*/ 0 60000 65536"/>
              <a:gd name="T7" fmla="*/ 0 60000 65536"/>
              <a:gd name="T8" fmla="*/ 0 60000 65536"/>
            </a:gdLst>
            <a:ahLst/>
            <a:cxnLst>
              <a:cxn ang="T6">
                <a:pos x="T0" y="T1"/>
              </a:cxn>
              <a:cxn ang="T7">
                <a:pos x="T2" y="T3"/>
              </a:cxn>
              <a:cxn ang="T8">
                <a:pos x="T4" y="T5"/>
              </a:cxn>
            </a:cxnLst>
            <a:rect l="0" t="0" r="r" b="b"/>
            <a:pathLst>
              <a:path w="363" h="272">
                <a:moveTo>
                  <a:pt x="0" y="272"/>
                </a:moveTo>
                <a:cubicBezTo>
                  <a:pt x="60" y="136"/>
                  <a:pt x="121" y="0"/>
                  <a:pt x="181" y="0"/>
                </a:cubicBezTo>
                <a:cubicBezTo>
                  <a:pt x="241" y="0"/>
                  <a:pt x="333" y="227"/>
                  <a:pt x="363" y="272"/>
                </a:cubicBezTo>
              </a:path>
            </a:pathLst>
          </a:custGeom>
          <a:noFill/>
          <a:ln w="952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19" name="Freeform 9">
            <a:extLst>
              <a:ext uri="{FF2B5EF4-FFF2-40B4-BE49-F238E27FC236}">
                <a16:creationId xmlns:a16="http://schemas.microsoft.com/office/drawing/2014/main" xmlns="" id="{8B2CA88E-CC16-074F-B0AA-9D053A61662E}"/>
              </a:ext>
            </a:extLst>
          </p:cNvPr>
          <p:cNvSpPr>
            <a:spLocks/>
          </p:cNvSpPr>
          <p:nvPr/>
        </p:nvSpPr>
        <p:spPr bwMode="auto">
          <a:xfrm>
            <a:off x="4597400" y="1527176"/>
            <a:ext cx="719138" cy="720725"/>
          </a:xfrm>
          <a:custGeom>
            <a:avLst/>
            <a:gdLst>
              <a:gd name="T0" fmla="*/ 0 w 363"/>
              <a:gd name="T1" fmla="*/ 0 h 454"/>
              <a:gd name="T2" fmla="*/ 2147483646 w 363"/>
              <a:gd name="T3" fmla="*/ 2147483646 h 454"/>
              <a:gd name="T4" fmla="*/ 2147483646 w 363"/>
              <a:gd name="T5" fmla="*/ 0 h 454"/>
              <a:gd name="T6" fmla="*/ 0 60000 65536"/>
              <a:gd name="T7" fmla="*/ 0 60000 65536"/>
              <a:gd name="T8" fmla="*/ 0 60000 65536"/>
            </a:gdLst>
            <a:ahLst/>
            <a:cxnLst>
              <a:cxn ang="T6">
                <a:pos x="T0" y="T1"/>
              </a:cxn>
              <a:cxn ang="T7">
                <a:pos x="T2" y="T3"/>
              </a:cxn>
              <a:cxn ang="T8">
                <a:pos x="T4" y="T5"/>
              </a:cxn>
            </a:cxnLst>
            <a:rect l="0" t="0" r="r" b="b"/>
            <a:pathLst>
              <a:path w="363" h="454">
                <a:moveTo>
                  <a:pt x="0" y="0"/>
                </a:moveTo>
                <a:cubicBezTo>
                  <a:pt x="60" y="227"/>
                  <a:pt x="121" y="454"/>
                  <a:pt x="181" y="454"/>
                </a:cubicBezTo>
                <a:cubicBezTo>
                  <a:pt x="241" y="454"/>
                  <a:pt x="333" y="76"/>
                  <a:pt x="363"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20" name="Freeform 10">
            <a:extLst>
              <a:ext uri="{FF2B5EF4-FFF2-40B4-BE49-F238E27FC236}">
                <a16:creationId xmlns:a16="http://schemas.microsoft.com/office/drawing/2014/main" xmlns="" id="{750C1AE0-76B7-0E4E-BCA9-11CB99FA5ECA}"/>
              </a:ext>
            </a:extLst>
          </p:cNvPr>
          <p:cNvSpPr>
            <a:spLocks/>
          </p:cNvSpPr>
          <p:nvPr/>
        </p:nvSpPr>
        <p:spPr bwMode="auto">
          <a:xfrm>
            <a:off x="5316539" y="1095375"/>
            <a:ext cx="936625" cy="431800"/>
          </a:xfrm>
          <a:custGeom>
            <a:avLst/>
            <a:gdLst>
              <a:gd name="T0" fmla="*/ 0 w 363"/>
              <a:gd name="T1" fmla="*/ 2147483646 h 272"/>
              <a:gd name="T2" fmla="*/ 2147483646 w 363"/>
              <a:gd name="T3" fmla="*/ 0 h 272"/>
              <a:gd name="T4" fmla="*/ 2147483646 w 363"/>
              <a:gd name="T5" fmla="*/ 2147483646 h 272"/>
              <a:gd name="T6" fmla="*/ 0 60000 65536"/>
              <a:gd name="T7" fmla="*/ 0 60000 65536"/>
              <a:gd name="T8" fmla="*/ 0 60000 65536"/>
            </a:gdLst>
            <a:ahLst/>
            <a:cxnLst>
              <a:cxn ang="T6">
                <a:pos x="T0" y="T1"/>
              </a:cxn>
              <a:cxn ang="T7">
                <a:pos x="T2" y="T3"/>
              </a:cxn>
              <a:cxn ang="T8">
                <a:pos x="T4" y="T5"/>
              </a:cxn>
            </a:cxnLst>
            <a:rect l="0" t="0" r="r" b="b"/>
            <a:pathLst>
              <a:path w="363" h="272">
                <a:moveTo>
                  <a:pt x="0" y="272"/>
                </a:moveTo>
                <a:cubicBezTo>
                  <a:pt x="60" y="136"/>
                  <a:pt x="121" y="0"/>
                  <a:pt x="181" y="0"/>
                </a:cubicBezTo>
                <a:cubicBezTo>
                  <a:pt x="241" y="0"/>
                  <a:pt x="333" y="227"/>
                  <a:pt x="363" y="272"/>
                </a:cubicBezTo>
              </a:path>
            </a:pathLst>
          </a:custGeom>
          <a:noFill/>
          <a:ln w="952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21" name="Freeform 11">
            <a:extLst>
              <a:ext uri="{FF2B5EF4-FFF2-40B4-BE49-F238E27FC236}">
                <a16:creationId xmlns:a16="http://schemas.microsoft.com/office/drawing/2014/main" xmlns="" id="{E89683EB-A14A-AA49-A206-0AEDE78BBB0A}"/>
              </a:ext>
            </a:extLst>
          </p:cNvPr>
          <p:cNvSpPr>
            <a:spLocks/>
          </p:cNvSpPr>
          <p:nvPr/>
        </p:nvSpPr>
        <p:spPr bwMode="auto">
          <a:xfrm>
            <a:off x="6253163" y="1527175"/>
            <a:ext cx="3613150" cy="2401888"/>
          </a:xfrm>
          <a:custGeom>
            <a:avLst/>
            <a:gdLst>
              <a:gd name="T0" fmla="*/ 0 w 2276"/>
              <a:gd name="T1" fmla="*/ 0 h 1513"/>
              <a:gd name="T2" fmla="*/ 2147483646 w 2276"/>
              <a:gd name="T3" fmla="*/ 2147483646 h 1513"/>
              <a:gd name="T4" fmla="*/ 2147483646 w 2276"/>
              <a:gd name="T5" fmla="*/ 2147483646 h 1513"/>
              <a:gd name="T6" fmla="*/ 2147483646 w 2276"/>
              <a:gd name="T7" fmla="*/ 2147483646 h 1513"/>
              <a:gd name="T8" fmla="*/ 2147483646 w 2276"/>
              <a:gd name="T9" fmla="*/ 2147483646 h 1513"/>
              <a:gd name="T10" fmla="*/ 2147483646 w 2276"/>
              <a:gd name="T11" fmla="*/ 2147483646 h 1513"/>
              <a:gd name="T12" fmla="*/ 2147483646 w 2276"/>
              <a:gd name="T13" fmla="*/ 2147483646 h 15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76" h="1513">
                <a:moveTo>
                  <a:pt x="0" y="0"/>
                </a:moveTo>
                <a:cubicBezTo>
                  <a:pt x="159" y="340"/>
                  <a:pt x="318" y="680"/>
                  <a:pt x="454" y="771"/>
                </a:cubicBezTo>
                <a:cubicBezTo>
                  <a:pt x="590" y="862"/>
                  <a:pt x="703" y="522"/>
                  <a:pt x="816" y="545"/>
                </a:cubicBezTo>
                <a:cubicBezTo>
                  <a:pt x="929" y="568"/>
                  <a:pt x="1043" y="816"/>
                  <a:pt x="1134" y="907"/>
                </a:cubicBezTo>
                <a:cubicBezTo>
                  <a:pt x="1225" y="998"/>
                  <a:pt x="1195" y="998"/>
                  <a:pt x="1361" y="1089"/>
                </a:cubicBezTo>
                <a:cubicBezTo>
                  <a:pt x="1527" y="1180"/>
                  <a:pt x="1988" y="1391"/>
                  <a:pt x="2132" y="1452"/>
                </a:cubicBezTo>
                <a:cubicBezTo>
                  <a:pt x="2276" y="1513"/>
                  <a:pt x="2249" y="1482"/>
                  <a:pt x="2223" y="145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141322" name="Group 2">
            <a:extLst>
              <a:ext uri="{FF2B5EF4-FFF2-40B4-BE49-F238E27FC236}">
                <a16:creationId xmlns:a16="http://schemas.microsoft.com/office/drawing/2014/main" xmlns="" id="{D4220E95-BC93-9940-97C7-1BF0A1E8AE53}"/>
              </a:ext>
            </a:extLst>
          </p:cNvPr>
          <p:cNvGrpSpPr>
            <a:grpSpLocks/>
          </p:cNvGrpSpPr>
          <p:nvPr/>
        </p:nvGrpSpPr>
        <p:grpSpPr bwMode="auto">
          <a:xfrm>
            <a:off x="2670175" y="2357439"/>
            <a:ext cx="7213600" cy="2833687"/>
            <a:chOff x="1128004" y="2248558"/>
            <a:chExt cx="7213600" cy="2833687"/>
          </a:xfrm>
        </p:grpSpPr>
        <p:sp>
          <p:nvSpPr>
            <p:cNvPr id="141332" name="Freeform 12">
              <a:extLst>
                <a:ext uri="{FF2B5EF4-FFF2-40B4-BE49-F238E27FC236}">
                  <a16:creationId xmlns:a16="http://schemas.microsoft.com/office/drawing/2014/main" xmlns="" id="{CF1C2629-4898-E942-A325-65D501607A78}"/>
                </a:ext>
              </a:extLst>
            </p:cNvPr>
            <p:cNvSpPr>
              <a:spLocks/>
            </p:cNvSpPr>
            <p:nvPr/>
          </p:nvSpPr>
          <p:spPr bwMode="auto">
            <a:xfrm>
              <a:off x="1128004" y="2680358"/>
              <a:ext cx="1368425" cy="1296987"/>
            </a:xfrm>
            <a:custGeom>
              <a:avLst/>
              <a:gdLst>
                <a:gd name="T0" fmla="*/ 0 w 862"/>
                <a:gd name="T1" fmla="*/ 2147483646 h 817"/>
                <a:gd name="T2" fmla="*/ 2147483646 w 862"/>
                <a:gd name="T3" fmla="*/ 2147483646 h 817"/>
                <a:gd name="T4" fmla="*/ 2147483646 w 862"/>
                <a:gd name="T5" fmla="*/ 0 h 817"/>
                <a:gd name="T6" fmla="*/ 0 60000 65536"/>
                <a:gd name="T7" fmla="*/ 0 60000 65536"/>
                <a:gd name="T8" fmla="*/ 0 60000 65536"/>
              </a:gdLst>
              <a:ahLst/>
              <a:cxnLst>
                <a:cxn ang="T6">
                  <a:pos x="T0" y="T1"/>
                </a:cxn>
                <a:cxn ang="T7">
                  <a:pos x="T2" y="T3"/>
                </a:cxn>
                <a:cxn ang="T8">
                  <a:pos x="T4" y="T5"/>
                </a:cxn>
              </a:cxnLst>
              <a:rect l="0" t="0" r="r" b="b"/>
              <a:pathLst>
                <a:path w="862" h="817">
                  <a:moveTo>
                    <a:pt x="0" y="817"/>
                  </a:moveTo>
                  <a:cubicBezTo>
                    <a:pt x="223" y="771"/>
                    <a:pt x="446" y="726"/>
                    <a:pt x="590" y="590"/>
                  </a:cubicBezTo>
                  <a:cubicBezTo>
                    <a:pt x="734" y="454"/>
                    <a:pt x="817" y="98"/>
                    <a:pt x="862"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33" name="Freeform 13">
              <a:extLst>
                <a:ext uri="{FF2B5EF4-FFF2-40B4-BE49-F238E27FC236}">
                  <a16:creationId xmlns:a16="http://schemas.microsoft.com/office/drawing/2014/main" xmlns="" id="{D5A69F2C-20E2-9D47-AD56-4EB0A82948D1}"/>
                </a:ext>
              </a:extLst>
            </p:cNvPr>
            <p:cNvSpPr>
              <a:spLocks/>
            </p:cNvSpPr>
            <p:nvPr/>
          </p:nvSpPr>
          <p:spPr bwMode="auto">
            <a:xfrm>
              <a:off x="2496429" y="2248558"/>
              <a:ext cx="576262" cy="431800"/>
            </a:xfrm>
            <a:custGeom>
              <a:avLst/>
              <a:gdLst>
                <a:gd name="T0" fmla="*/ 0 w 363"/>
                <a:gd name="T1" fmla="*/ 2147483646 h 272"/>
                <a:gd name="T2" fmla="*/ 2147483646 w 363"/>
                <a:gd name="T3" fmla="*/ 0 h 272"/>
                <a:gd name="T4" fmla="*/ 2147483646 w 363"/>
                <a:gd name="T5" fmla="*/ 2147483646 h 272"/>
                <a:gd name="T6" fmla="*/ 0 60000 65536"/>
                <a:gd name="T7" fmla="*/ 0 60000 65536"/>
                <a:gd name="T8" fmla="*/ 0 60000 65536"/>
              </a:gdLst>
              <a:ahLst/>
              <a:cxnLst>
                <a:cxn ang="T6">
                  <a:pos x="T0" y="T1"/>
                </a:cxn>
                <a:cxn ang="T7">
                  <a:pos x="T2" y="T3"/>
                </a:cxn>
                <a:cxn ang="T8">
                  <a:pos x="T4" y="T5"/>
                </a:cxn>
              </a:cxnLst>
              <a:rect l="0" t="0" r="r" b="b"/>
              <a:pathLst>
                <a:path w="363" h="272">
                  <a:moveTo>
                    <a:pt x="0" y="272"/>
                  </a:moveTo>
                  <a:cubicBezTo>
                    <a:pt x="60" y="136"/>
                    <a:pt x="121" y="0"/>
                    <a:pt x="181" y="0"/>
                  </a:cubicBezTo>
                  <a:cubicBezTo>
                    <a:pt x="241" y="0"/>
                    <a:pt x="333" y="227"/>
                    <a:pt x="363" y="27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34" name="Freeform 14">
              <a:extLst>
                <a:ext uri="{FF2B5EF4-FFF2-40B4-BE49-F238E27FC236}">
                  <a16:creationId xmlns:a16="http://schemas.microsoft.com/office/drawing/2014/main" xmlns="" id="{277FAC41-6AE9-EB40-9894-4C984BAA30CD}"/>
                </a:ext>
              </a:extLst>
            </p:cNvPr>
            <p:cNvSpPr>
              <a:spLocks/>
            </p:cNvSpPr>
            <p:nvPr/>
          </p:nvSpPr>
          <p:spPr bwMode="auto">
            <a:xfrm>
              <a:off x="3072692" y="2680358"/>
              <a:ext cx="719137" cy="720725"/>
            </a:xfrm>
            <a:custGeom>
              <a:avLst/>
              <a:gdLst>
                <a:gd name="T0" fmla="*/ 0 w 363"/>
                <a:gd name="T1" fmla="*/ 0 h 454"/>
                <a:gd name="T2" fmla="*/ 2147483646 w 363"/>
                <a:gd name="T3" fmla="*/ 2147483646 h 454"/>
                <a:gd name="T4" fmla="*/ 2147483646 w 363"/>
                <a:gd name="T5" fmla="*/ 0 h 454"/>
                <a:gd name="T6" fmla="*/ 0 60000 65536"/>
                <a:gd name="T7" fmla="*/ 0 60000 65536"/>
                <a:gd name="T8" fmla="*/ 0 60000 65536"/>
              </a:gdLst>
              <a:ahLst/>
              <a:cxnLst>
                <a:cxn ang="T6">
                  <a:pos x="T0" y="T1"/>
                </a:cxn>
                <a:cxn ang="T7">
                  <a:pos x="T2" y="T3"/>
                </a:cxn>
                <a:cxn ang="T8">
                  <a:pos x="T4" y="T5"/>
                </a:cxn>
              </a:cxnLst>
              <a:rect l="0" t="0" r="r" b="b"/>
              <a:pathLst>
                <a:path w="363" h="454">
                  <a:moveTo>
                    <a:pt x="0" y="0"/>
                  </a:moveTo>
                  <a:cubicBezTo>
                    <a:pt x="60" y="227"/>
                    <a:pt x="121" y="454"/>
                    <a:pt x="181" y="454"/>
                  </a:cubicBezTo>
                  <a:cubicBezTo>
                    <a:pt x="241" y="454"/>
                    <a:pt x="333" y="76"/>
                    <a:pt x="363"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35" name="Freeform 15">
              <a:extLst>
                <a:ext uri="{FF2B5EF4-FFF2-40B4-BE49-F238E27FC236}">
                  <a16:creationId xmlns:a16="http://schemas.microsoft.com/office/drawing/2014/main" xmlns="" id="{050F06D1-0D64-A148-9E6F-13921601EA13}"/>
                </a:ext>
              </a:extLst>
            </p:cNvPr>
            <p:cNvSpPr>
              <a:spLocks/>
            </p:cNvSpPr>
            <p:nvPr/>
          </p:nvSpPr>
          <p:spPr bwMode="auto">
            <a:xfrm>
              <a:off x="3791829" y="2248558"/>
              <a:ext cx="936625" cy="431800"/>
            </a:xfrm>
            <a:custGeom>
              <a:avLst/>
              <a:gdLst>
                <a:gd name="T0" fmla="*/ 0 w 363"/>
                <a:gd name="T1" fmla="*/ 2147483646 h 272"/>
                <a:gd name="T2" fmla="*/ 2147483646 w 363"/>
                <a:gd name="T3" fmla="*/ 0 h 272"/>
                <a:gd name="T4" fmla="*/ 2147483646 w 363"/>
                <a:gd name="T5" fmla="*/ 2147483646 h 272"/>
                <a:gd name="T6" fmla="*/ 0 60000 65536"/>
                <a:gd name="T7" fmla="*/ 0 60000 65536"/>
                <a:gd name="T8" fmla="*/ 0 60000 65536"/>
              </a:gdLst>
              <a:ahLst/>
              <a:cxnLst>
                <a:cxn ang="T6">
                  <a:pos x="T0" y="T1"/>
                </a:cxn>
                <a:cxn ang="T7">
                  <a:pos x="T2" y="T3"/>
                </a:cxn>
                <a:cxn ang="T8">
                  <a:pos x="T4" y="T5"/>
                </a:cxn>
              </a:cxnLst>
              <a:rect l="0" t="0" r="r" b="b"/>
              <a:pathLst>
                <a:path w="363" h="272">
                  <a:moveTo>
                    <a:pt x="0" y="272"/>
                  </a:moveTo>
                  <a:cubicBezTo>
                    <a:pt x="60" y="136"/>
                    <a:pt x="121" y="0"/>
                    <a:pt x="181" y="0"/>
                  </a:cubicBezTo>
                  <a:cubicBezTo>
                    <a:pt x="241" y="0"/>
                    <a:pt x="333" y="227"/>
                    <a:pt x="363" y="27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36" name="Freeform 16">
              <a:extLst>
                <a:ext uri="{FF2B5EF4-FFF2-40B4-BE49-F238E27FC236}">
                  <a16:creationId xmlns:a16="http://schemas.microsoft.com/office/drawing/2014/main" xmlns="" id="{64599C70-A156-A54D-A5F4-7DB64CF88B18}"/>
                </a:ext>
              </a:extLst>
            </p:cNvPr>
            <p:cNvSpPr>
              <a:spLocks/>
            </p:cNvSpPr>
            <p:nvPr/>
          </p:nvSpPr>
          <p:spPr bwMode="auto">
            <a:xfrm>
              <a:off x="4728454" y="2680358"/>
              <a:ext cx="3613150" cy="2401887"/>
            </a:xfrm>
            <a:custGeom>
              <a:avLst/>
              <a:gdLst>
                <a:gd name="T0" fmla="*/ 0 w 2276"/>
                <a:gd name="T1" fmla="*/ 0 h 1513"/>
                <a:gd name="T2" fmla="*/ 2147483646 w 2276"/>
                <a:gd name="T3" fmla="*/ 2147483646 h 1513"/>
                <a:gd name="T4" fmla="*/ 2147483646 w 2276"/>
                <a:gd name="T5" fmla="*/ 2147483646 h 1513"/>
                <a:gd name="T6" fmla="*/ 2147483646 w 2276"/>
                <a:gd name="T7" fmla="*/ 2147483646 h 1513"/>
                <a:gd name="T8" fmla="*/ 2147483646 w 2276"/>
                <a:gd name="T9" fmla="*/ 2147483646 h 1513"/>
                <a:gd name="T10" fmla="*/ 2147483646 w 2276"/>
                <a:gd name="T11" fmla="*/ 2147483646 h 1513"/>
                <a:gd name="T12" fmla="*/ 2147483646 w 2276"/>
                <a:gd name="T13" fmla="*/ 2147483646 h 151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276" h="1513">
                  <a:moveTo>
                    <a:pt x="0" y="0"/>
                  </a:moveTo>
                  <a:cubicBezTo>
                    <a:pt x="159" y="340"/>
                    <a:pt x="318" y="680"/>
                    <a:pt x="454" y="771"/>
                  </a:cubicBezTo>
                  <a:cubicBezTo>
                    <a:pt x="590" y="862"/>
                    <a:pt x="703" y="522"/>
                    <a:pt x="816" y="545"/>
                  </a:cubicBezTo>
                  <a:cubicBezTo>
                    <a:pt x="929" y="568"/>
                    <a:pt x="1043" y="816"/>
                    <a:pt x="1134" y="907"/>
                  </a:cubicBezTo>
                  <a:cubicBezTo>
                    <a:pt x="1225" y="998"/>
                    <a:pt x="1195" y="998"/>
                    <a:pt x="1361" y="1089"/>
                  </a:cubicBezTo>
                  <a:cubicBezTo>
                    <a:pt x="1527" y="1180"/>
                    <a:pt x="1988" y="1391"/>
                    <a:pt x="2132" y="1452"/>
                  </a:cubicBezTo>
                  <a:cubicBezTo>
                    <a:pt x="2276" y="1513"/>
                    <a:pt x="2249" y="1482"/>
                    <a:pt x="2223" y="145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141323" name="Line 18">
            <a:extLst>
              <a:ext uri="{FF2B5EF4-FFF2-40B4-BE49-F238E27FC236}">
                <a16:creationId xmlns:a16="http://schemas.microsoft.com/office/drawing/2014/main" xmlns="" id="{93CE23B4-8A66-584A-988E-B53E1A2F4804}"/>
              </a:ext>
            </a:extLst>
          </p:cNvPr>
          <p:cNvSpPr>
            <a:spLocks noChangeShapeType="1"/>
          </p:cNvSpPr>
          <p:nvPr/>
        </p:nvSpPr>
        <p:spPr bwMode="auto">
          <a:xfrm>
            <a:off x="8485188" y="5178425"/>
            <a:ext cx="1439862"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24" name="Line 19">
            <a:extLst>
              <a:ext uri="{FF2B5EF4-FFF2-40B4-BE49-F238E27FC236}">
                <a16:creationId xmlns:a16="http://schemas.microsoft.com/office/drawing/2014/main" xmlns="" id="{63D84103-02CB-004C-BE2A-CC5402162696}"/>
              </a:ext>
            </a:extLst>
          </p:cNvPr>
          <p:cNvSpPr>
            <a:spLocks noChangeShapeType="1"/>
          </p:cNvSpPr>
          <p:nvPr/>
        </p:nvSpPr>
        <p:spPr bwMode="auto">
          <a:xfrm flipV="1">
            <a:off x="2652713" y="738189"/>
            <a:ext cx="0" cy="573087"/>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25" name="Text Box 20">
            <a:extLst>
              <a:ext uri="{FF2B5EF4-FFF2-40B4-BE49-F238E27FC236}">
                <a16:creationId xmlns:a16="http://schemas.microsoft.com/office/drawing/2014/main" xmlns="" id="{446E71D8-AB97-3640-971A-23D651929B4B}"/>
              </a:ext>
            </a:extLst>
          </p:cNvPr>
          <p:cNvSpPr txBox="1">
            <a:spLocks noChangeArrowheads="1"/>
          </p:cNvSpPr>
          <p:nvPr/>
        </p:nvSpPr>
        <p:spPr bwMode="auto">
          <a:xfrm>
            <a:off x="4951414" y="5311776"/>
            <a:ext cx="212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a:spcBef>
                <a:spcPct val="50000"/>
              </a:spcBef>
              <a:buFontTx/>
              <a:buNone/>
            </a:pPr>
            <a:r>
              <a:rPr lang="en-GB" altLang="en-US" sz="2400"/>
              <a:t>Time</a:t>
            </a:r>
          </a:p>
        </p:txBody>
      </p:sp>
      <p:sp>
        <p:nvSpPr>
          <p:cNvPr id="141326" name="Text Box 21">
            <a:extLst>
              <a:ext uri="{FF2B5EF4-FFF2-40B4-BE49-F238E27FC236}">
                <a16:creationId xmlns:a16="http://schemas.microsoft.com/office/drawing/2014/main" xmlns="" id="{43C1187B-E08D-E043-BCF2-0B69C00CE76D}"/>
              </a:ext>
            </a:extLst>
          </p:cNvPr>
          <p:cNvSpPr txBox="1">
            <a:spLocks noChangeArrowheads="1"/>
          </p:cNvSpPr>
          <p:nvPr/>
        </p:nvSpPr>
        <p:spPr bwMode="auto">
          <a:xfrm rot="16200000">
            <a:off x="1518444" y="2959894"/>
            <a:ext cx="14398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2400"/>
              <a:t>Anxiety</a:t>
            </a:r>
          </a:p>
        </p:txBody>
      </p:sp>
      <p:sp>
        <p:nvSpPr>
          <p:cNvPr id="1191958" name="Rectangle 22">
            <a:extLst>
              <a:ext uri="{FF2B5EF4-FFF2-40B4-BE49-F238E27FC236}">
                <a16:creationId xmlns:a16="http://schemas.microsoft.com/office/drawing/2014/main" xmlns="" id="{D118681C-DA75-9A44-9550-5F46084B8B3D}"/>
              </a:ext>
            </a:extLst>
          </p:cNvPr>
          <p:cNvSpPr>
            <a:spLocks noGrp="1" noChangeArrowheads="1"/>
          </p:cNvSpPr>
          <p:nvPr>
            <p:ph type="title"/>
          </p:nvPr>
        </p:nvSpPr>
        <p:spPr bwMode="auto">
          <a:xfrm>
            <a:off x="1660525" y="120650"/>
            <a:ext cx="8229600" cy="1143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algn="l">
              <a:defRPr/>
            </a:pPr>
            <a:r>
              <a:rPr lang="en-GB" dirty="0">
                <a:solidFill>
                  <a:schemeClr val="tx1"/>
                </a:solidFill>
              </a:rPr>
              <a:t>Anxiety mapping </a:t>
            </a:r>
            <a:r>
              <a:rPr lang="en-GB" dirty="0">
                <a:solidFill>
                  <a:schemeClr val="tx1"/>
                </a:solidFill>
                <a:effectLst>
                  <a:outerShdw blurRad="38100" dist="38100" dir="2700000" algn="tl">
                    <a:srgbClr val="C0C0C0"/>
                  </a:outerShdw>
                </a:effectLst>
              </a:rPr>
              <a:t/>
            </a:r>
            <a:br>
              <a:rPr lang="en-GB" dirty="0">
                <a:solidFill>
                  <a:schemeClr val="tx1"/>
                </a:solidFill>
                <a:effectLst>
                  <a:outerShdw blurRad="38100" dist="38100" dir="2700000" algn="tl">
                    <a:srgbClr val="C0C0C0"/>
                  </a:outerShdw>
                </a:effectLst>
              </a:rPr>
            </a:br>
            <a:endParaRPr lang="en-GB" dirty="0">
              <a:solidFill>
                <a:schemeClr val="tx1"/>
              </a:solidFill>
              <a:effectLst>
                <a:outerShdw blurRad="38100" dist="38100" dir="2700000" algn="tl">
                  <a:srgbClr val="C0C0C0"/>
                </a:outerShdw>
              </a:effectLst>
            </a:endParaRPr>
          </a:p>
        </p:txBody>
      </p:sp>
      <p:sp>
        <p:nvSpPr>
          <p:cNvPr id="141328" name="Text Box 4">
            <a:extLst>
              <a:ext uri="{FF2B5EF4-FFF2-40B4-BE49-F238E27FC236}">
                <a16:creationId xmlns:a16="http://schemas.microsoft.com/office/drawing/2014/main" xmlns="" id="{2FE5AC3C-5AF7-A243-B739-8D0FAD36FA24}"/>
              </a:ext>
            </a:extLst>
          </p:cNvPr>
          <p:cNvSpPr txBox="1">
            <a:spLocks noChangeArrowheads="1"/>
          </p:cNvSpPr>
          <p:nvPr/>
        </p:nvSpPr>
        <p:spPr bwMode="auto">
          <a:xfrm>
            <a:off x="9983788" y="188913"/>
            <a:ext cx="4318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6600">
                <a:solidFill>
                  <a:schemeClr val="bg2"/>
                </a:solidFill>
              </a:rPr>
              <a:t>*</a:t>
            </a:r>
            <a:endParaRPr lang="en-US" altLang="en-US" sz="6600">
              <a:solidFill>
                <a:schemeClr val="bg2"/>
              </a:solidFill>
            </a:endParaRPr>
          </a:p>
        </p:txBody>
      </p:sp>
      <p:sp>
        <p:nvSpPr>
          <p:cNvPr id="141329" name="Line 5">
            <a:extLst>
              <a:ext uri="{FF2B5EF4-FFF2-40B4-BE49-F238E27FC236}">
                <a16:creationId xmlns:a16="http://schemas.microsoft.com/office/drawing/2014/main" xmlns="" id="{43C7EBCE-CFE5-E04F-B3AE-16569E27ABA4}"/>
              </a:ext>
            </a:extLst>
          </p:cNvPr>
          <p:cNvSpPr>
            <a:spLocks noChangeShapeType="1"/>
          </p:cNvSpPr>
          <p:nvPr/>
        </p:nvSpPr>
        <p:spPr bwMode="auto">
          <a:xfrm>
            <a:off x="2670175" y="1003300"/>
            <a:ext cx="7272338"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30" name="Line 5">
            <a:extLst>
              <a:ext uri="{FF2B5EF4-FFF2-40B4-BE49-F238E27FC236}">
                <a16:creationId xmlns:a16="http://schemas.microsoft.com/office/drawing/2014/main" xmlns="" id="{0795411B-BA04-C641-8F45-CCAE643FA041}"/>
              </a:ext>
            </a:extLst>
          </p:cNvPr>
          <p:cNvSpPr>
            <a:spLocks noChangeShapeType="1"/>
          </p:cNvSpPr>
          <p:nvPr/>
        </p:nvSpPr>
        <p:spPr bwMode="auto">
          <a:xfrm>
            <a:off x="2670175" y="2060575"/>
            <a:ext cx="7272338" cy="0"/>
          </a:xfrm>
          <a:prstGeom prst="line">
            <a:avLst/>
          </a:prstGeom>
          <a:noFill/>
          <a:ln w="9525">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1331" name="Text Box 17">
            <a:extLst>
              <a:ext uri="{FF2B5EF4-FFF2-40B4-BE49-F238E27FC236}">
                <a16:creationId xmlns:a16="http://schemas.microsoft.com/office/drawing/2014/main" xmlns="" id="{2E9AD0A9-5900-484B-8E72-38F9611D3E68}"/>
              </a:ext>
            </a:extLst>
          </p:cNvPr>
          <p:cNvSpPr txBox="1">
            <a:spLocks noChangeArrowheads="1"/>
          </p:cNvSpPr>
          <p:nvPr/>
        </p:nvSpPr>
        <p:spPr bwMode="auto">
          <a:xfrm>
            <a:off x="7170739" y="1535113"/>
            <a:ext cx="3101975"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2400">
                <a:solidFill>
                  <a:srgbClr val="FF0000"/>
                </a:solidFill>
              </a:rPr>
              <a:t>Difficult behaviour</a:t>
            </a:r>
          </a:p>
        </p:txBody>
      </p:sp>
    </p:spTree>
    <p:extLst>
      <p:ext uri="{BB962C8B-B14F-4D97-AF65-F5344CB8AC3E}">
        <p14:creationId xmlns:p14="http://schemas.microsoft.com/office/powerpoint/2010/main" val="15057058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Text Box 21">
            <a:extLst>
              <a:ext uri="{FF2B5EF4-FFF2-40B4-BE49-F238E27FC236}">
                <a16:creationId xmlns:a16="http://schemas.microsoft.com/office/drawing/2014/main" xmlns="" id="{62C88B8D-50B2-E448-8B99-41D38722B1FC}"/>
              </a:ext>
            </a:extLst>
          </p:cNvPr>
          <p:cNvSpPr txBox="1">
            <a:spLocks noChangeArrowheads="1"/>
          </p:cNvSpPr>
          <p:nvPr/>
        </p:nvSpPr>
        <p:spPr bwMode="auto">
          <a:xfrm rot="16200000">
            <a:off x="1050132" y="2336007"/>
            <a:ext cx="14398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2400"/>
              <a:t>Anxiety</a:t>
            </a:r>
          </a:p>
        </p:txBody>
      </p:sp>
      <p:grpSp>
        <p:nvGrpSpPr>
          <p:cNvPr id="143362" name="Group 21">
            <a:extLst>
              <a:ext uri="{FF2B5EF4-FFF2-40B4-BE49-F238E27FC236}">
                <a16:creationId xmlns:a16="http://schemas.microsoft.com/office/drawing/2014/main" xmlns="" id="{1C5ADFDF-1DDB-4643-BB29-8A04F4BAC73F}"/>
              </a:ext>
            </a:extLst>
          </p:cNvPr>
          <p:cNvGrpSpPr>
            <a:grpSpLocks/>
          </p:cNvGrpSpPr>
          <p:nvPr/>
        </p:nvGrpSpPr>
        <p:grpSpPr bwMode="auto">
          <a:xfrm>
            <a:off x="2058988" y="188913"/>
            <a:ext cx="8189912" cy="5370512"/>
            <a:chOff x="534973" y="188640"/>
            <a:chExt cx="8190200" cy="5370239"/>
          </a:xfrm>
        </p:grpSpPr>
        <p:sp>
          <p:nvSpPr>
            <p:cNvPr id="143363" name="Line 3">
              <a:extLst>
                <a:ext uri="{FF2B5EF4-FFF2-40B4-BE49-F238E27FC236}">
                  <a16:creationId xmlns:a16="http://schemas.microsoft.com/office/drawing/2014/main" xmlns="" id="{2A7A9EC4-4644-DC42-9B78-3764EF2531A1}"/>
                </a:ext>
              </a:extLst>
            </p:cNvPr>
            <p:cNvSpPr>
              <a:spLocks noChangeShapeType="1"/>
            </p:cNvSpPr>
            <p:nvPr/>
          </p:nvSpPr>
          <p:spPr bwMode="auto">
            <a:xfrm>
              <a:off x="971549" y="1339850"/>
              <a:ext cx="23513" cy="361195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64" name="Line 4">
              <a:extLst>
                <a:ext uri="{FF2B5EF4-FFF2-40B4-BE49-F238E27FC236}">
                  <a16:creationId xmlns:a16="http://schemas.microsoft.com/office/drawing/2014/main" xmlns="" id="{E03CF37C-47F1-5448-B4DD-588CA220A3DE}"/>
                </a:ext>
              </a:extLst>
            </p:cNvPr>
            <p:cNvSpPr>
              <a:spLocks noChangeShapeType="1"/>
            </p:cNvSpPr>
            <p:nvPr/>
          </p:nvSpPr>
          <p:spPr bwMode="auto">
            <a:xfrm>
              <a:off x="971550" y="4951802"/>
              <a:ext cx="58324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65" name="Line 5">
              <a:extLst>
                <a:ext uri="{FF2B5EF4-FFF2-40B4-BE49-F238E27FC236}">
                  <a16:creationId xmlns:a16="http://schemas.microsoft.com/office/drawing/2014/main" xmlns="" id="{9B581467-2B10-5245-A03F-EC9912E2CFFC}"/>
                </a:ext>
              </a:extLst>
            </p:cNvPr>
            <p:cNvSpPr>
              <a:spLocks noChangeShapeType="1"/>
            </p:cNvSpPr>
            <p:nvPr/>
          </p:nvSpPr>
          <p:spPr bwMode="auto">
            <a:xfrm>
              <a:off x="971550" y="2708920"/>
              <a:ext cx="7272337"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66" name="Line 18">
              <a:extLst>
                <a:ext uri="{FF2B5EF4-FFF2-40B4-BE49-F238E27FC236}">
                  <a16:creationId xmlns:a16="http://schemas.microsoft.com/office/drawing/2014/main" xmlns="" id="{DD3C19D1-A5CD-4445-800C-1B18EC5AF1BB}"/>
                </a:ext>
              </a:extLst>
            </p:cNvPr>
            <p:cNvSpPr>
              <a:spLocks noChangeShapeType="1"/>
            </p:cNvSpPr>
            <p:nvPr/>
          </p:nvSpPr>
          <p:spPr bwMode="auto">
            <a:xfrm flipV="1">
              <a:off x="6804025" y="4940988"/>
              <a:ext cx="1921148" cy="10813"/>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67" name="Line 19">
              <a:extLst>
                <a:ext uri="{FF2B5EF4-FFF2-40B4-BE49-F238E27FC236}">
                  <a16:creationId xmlns:a16="http://schemas.microsoft.com/office/drawing/2014/main" xmlns="" id="{2BDEDABA-4B2D-0748-8D7D-36ADDD07D2F9}"/>
                </a:ext>
              </a:extLst>
            </p:cNvPr>
            <p:cNvSpPr>
              <a:spLocks noChangeShapeType="1"/>
            </p:cNvSpPr>
            <p:nvPr/>
          </p:nvSpPr>
          <p:spPr bwMode="auto">
            <a:xfrm flipH="1" flipV="1">
              <a:off x="971548" y="188640"/>
              <a:ext cx="2" cy="115121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68" name="Text Box 20">
              <a:extLst>
                <a:ext uri="{FF2B5EF4-FFF2-40B4-BE49-F238E27FC236}">
                  <a16:creationId xmlns:a16="http://schemas.microsoft.com/office/drawing/2014/main" xmlns="" id="{136E1543-161C-CF4F-B4C2-0A6D115C2A88}"/>
                </a:ext>
              </a:extLst>
            </p:cNvPr>
            <p:cNvSpPr txBox="1">
              <a:spLocks noChangeArrowheads="1"/>
            </p:cNvSpPr>
            <p:nvPr/>
          </p:nvSpPr>
          <p:spPr bwMode="auto">
            <a:xfrm>
              <a:off x="811677" y="5097214"/>
              <a:ext cx="759207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a:spcBef>
                  <a:spcPct val="50000"/>
                </a:spcBef>
                <a:buFontTx/>
                <a:buNone/>
              </a:pPr>
              <a:r>
                <a:rPr lang="en-GB" altLang="en-US" sz="2400"/>
                <a:t>Time / location / staff / activity etc.</a:t>
              </a:r>
            </a:p>
          </p:txBody>
        </p:sp>
        <p:sp>
          <p:nvSpPr>
            <p:cNvPr id="143369" name="Line 5">
              <a:extLst>
                <a:ext uri="{FF2B5EF4-FFF2-40B4-BE49-F238E27FC236}">
                  <a16:creationId xmlns:a16="http://schemas.microsoft.com/office/drawing/2014/main" xmlns="" id="{42C11FDD-E91C-0E43-A599-63BE8BC253E1}"/>
                </a:ext>
              </a:extLst>
            </p:cNvPr>
            <p:cNvSpPr>
              <a:spLocks noChangeShapeType="1"/>
            </p:cNvSpPr>
            <p:nvPr/>
          </p:nvSpPr>
          <p:spPr bwMode="auto">
            <a:xfrm>
              <a:off x="971548" y="3140509"/>
              <a:ext cx="7272337" cy="0"/>
            </a:xfrm>
            <a:prstGeom prst="line">
              <a:avLst/>
            </a:prstGeom>
            <a:noFill/>
            <a:ln w="31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70" name="Line 5">
              <a:extLst>
                <a:ext uri="{FF2B5EF4-FFF2-40B4-BE49-F238E27FC236}">
                  <a16:creationId xmlns:a16="http://schemas.microsoft.com/office/drawing/2014/main" xmlns="" id="{BA188CE3-E8DD-AD4A-A821-E6F3868BB4DB}"/>
                </a:ext>
              </a:extLst>
            </p:cNvPr>
            <p:cNvSpPr>
              <a:spLocks noChangeShapeType="1"/>
            </p:cNvSpPr>
            <p:nvPr/>
          </p:nvSpPr>
          <p:spPr bwMode="auto">
            <a:xfrm>
              <a:off x="971548" y="3553106"/>
              <a:ext cx="7272337" cy="0"/>
            </a:xfrm>
            <a:prstGeom prst="line">
              <a:avLst/>
            </a:prstGeom>
            <a:noFill/>
            <a:ln w="31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71" name="Line 5">
              <a:extLst>
                <a:ext uri="{FF2B5EF4-FFF2-40B4-BE49-F238E27FC236}">
                  <a16:creationId xmlns:a16="http://schemas.microsoft.com/office/drawing/2014/main" xmlns="" id="{87A6C880-60E4-B24E-BF8A-3C6C7F6ABCB8}"/>
                </a:ext>
              </a:extLst>
            </p:cNvPr>
            <p:cNvSpPr>
              <a:spLocks noChangeShapeType="1"/>
            </p:cNvSpPr>
            <p:nvPr/>
          </p:nvSpPr>
          <p:spPr bwMode="auto">
            <a:xfrm>
              <a:off x="971548" y="4005064"/>
              <a:ext cx="7272337" cy="0"/>
            </a:xfrm>
            <a:prstGeom prst="line">
              <a:avLst/>
            </a:prstGeom>
            <a:noFill/>
            <a:ln w="31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72" name="Line 5">
              <a:extLst>
                <a:ext uri="{FF2B5EF4-FFF2-40B4-BE49-F238E27FC236}">
                  <a16:creationId xmlns:a16="http://schemas.microsoft.com/office/drawing/2014/main" xmlns="" id="{59EC0BE5-9516-8646-9A0E-889A17559B36}"/>
                </a:ext>
              </a:extLst>
            </p:cNvPr>
            <p:cNvSpPr>
              <a:spLocks noChangeShapeType="1"/>
            </p:cNvSpPr>
            <p:nvPr/>
          </p:nvSpPr>
          <p:spPr bwMode="auto">
            <a:xfrm>
              <a:off x="971548" y="4437112"/>
              <a:ext cx="7272337" cy="0"/>
            </a:xfrm>
            <a:prstGeom prst="line">
              <a:avLst/>
            </a:prstGeom>
            <a:noFill/>
            <a:ln w="3175">
              <a:solidFill>
                <a:srgbClr val="008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73" name="Line 5">
              <a:extLst>
                <a:ext uri="{FF2B5EF4-FFF2-40B4-BE49-F238E27FC236}">
                  <a16:creationId xmlns:a16="http://schemas.microsoft.com/office/drawing/2014/main" xmlns="" id="{FDADD457-E10A-9F4E-B2B8-4C8874EBDA2F}"/>
                </a:ext>
              </a:extLst>
            </p:cNvPr>
            <p:cNvSpPr>
              <a:spLocks noChangeShapeType="1"/>
            </p:cNvSpPr>
            <p:nvPr/>
          </p:nvSpPr>
          <p:spPr bwMode="auto">
            <a:xfrm>
              <a:off x="971548" y="2276872"/>
              <a:ext cx="7272337" cy="0"/>
            </a:xfrm>
            <a:prstGeom prst="line">
              <a:avLst/>
            </a:prstGeom>
            <a:noFill/>
            <a:ln w="31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74" name="Line 5">
              <a:extLst>
                <a:ext uri="{FF2B5EF4-FFF2-40B4-BE49-F238E27FC236}">
                  <a16:creationId xmlns:a16="http://schemas.microsoft.com/office/drawing/2014/main" xmlns="" id="{A81D4239-CEF1-8045-A0E3-404B073D162F}"/>
                </a:ext>
              </a:extLst>
            </p:cNvPr>
            <p:cNvSpPr>
              <a:spLocks noChangeShapeType="1"/>
            </p:cNvSpPr>
            <p:nvPr/>
          </p:nvSpPr>
          <p:spPr bwMode="auto">
            <a:xfrm>
              <a:off x="971548" y="1341232"/>
              <a:ext cx="7272337" cy="0"/>
            </a:xfrm>
            <a:prstGeom prst="line">
              <a:avLst/>
            </a:prstGeom>
            <a:noFill/>
            <a:ln w="31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75" name="Line 5">
              <a:extLst>
                <a:ext uri="{FF2B5EF4-FFF2-40B4-BE49-F238E27FC236}">
                  <a16:creationId xmlns:a16="http://schemas.microsoft.com/office/drawing/2014/main" xmlns="" id="{348CAA45-7D74-CD4F-98FF-0E9F3D487EAC}"/>
                </a:ext>
              </a:extLst>
            </p:cNvPr>
            <p:cNvSpPr>
              <a:spLocks noChangeShapeType="1"/>
            </p:cNvSpPr>
            <p:nvPr/>
          </p:nvSpPr>
          <p:spPr bwMode="auto">
            <a:xfrm>
              <a:off x="971548" y="836712"/>
              <a:ext cx="7272337" cy="0"/>
            </a:xfrm>
            <a:prstGeom prst="line">
              <a:avLst/>
            </a:prstGeom>
            <a:noFill/>
            <a:ln w="31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76" name="Line 5">
              <a:extLst>
                <a:ext uri="{FF2B5EF4-FFF2-40B4-BE49-F238E27FC236}">
                  <a16:creationId xmlns:a16="http://schemas.microsoft.com/office/drawing/2014/main" xmlns="" id="{540A3BB1-0DE9-2447-B9A4-2B3FEBCD40B5}"/>
                </a:ext>
              </a:extLst>
            </p:cNvPr>
            <p:cNvSpPr>
              <a:spLocks noChangeShapeType="1"/>
            </p:cNvSpPr>
            <p:nvPr/>
          </p:nvSpPr>
          <p:spPr bwMode="auto">
            <a:xfrm>
              <a:off x="971548" y="404664"/>
              <a:ext cx="7272337" cy="0"/>
            </a:xfrm>
            <a:prstGeom prst="line">
              <a:avLst/>
            </a:prstGeom>
            <a:noFill/>
            <a:ln w="31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43377" name="Line 5">
              <a:extLst>
                <a:ext uri="{FF2B5EF4-FFF2-40B4-BE49-F238E27FC236}">
                  <a16:creationId xmlns:a16="http://schemas.microsoft.com/office/drawing/2014/main" xmlns="" id="{266315DC-53C3-FF4B-9507-2133363E1A93}"/>
                </a:ext>
              </a:extLst>
            </p:cNvPr>
            <p:cNvSpPr>
              <a:spLocks noChangeShapeType="1"/>
            </p:cNvSpPr>
            <p:nvPr/>
          </p:nvSpPr>
          <p:spPr bwMode="auto">
            <a:xfrm>
              <a:off x="971548" y="1844824"/>
              <a:ext cx="7272337" cy="0"/>
            </a:xfrm>
            <a:prstGeom prst="line">
              <a:avLst/>
            </a:prstGeom>
            <a:noFill/>
            <a:ln w="31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cxnSp>
          <p:nvCxnSpPr>
            <p:cNvPr id="143378" name="Straight Connector 3">
              <a:extLst>
                <a:ext uri="{FF2B5EF4-FFF2-40B4-BE49-F238E27FC236}">
                  <a16:creationId xmlns:a16="http://schemas.microsoft.com/office/drawing/2014/main" xmlns="" id="{3EB6BAE0-021B-4040-8606-A904DD00B0AC}"/>
                </a:ext>
              </a:extLst>
            </p:cNvPr>
            <p:cNvCxnSpPr>
              <a:cxnSpLocks noChangeShapeType="1"/>
            </p:cNvCxnSpPr>
            <p:nvPr/>
          </p:nvCxnSpPr>
          <p:spPr bwMode="auto">
            <a:xfrm>
              <a:off x="1403648" y="404664"/>
              <a:ext cx="0" cy="454713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79" name="Straight Connector 36">
              <a:extLst>
                <a:ext uri="{FF2B5EF4-FFF2-40B4-BE49-F238E27FC236}">
                  <a16:creationId xmlns:a16="http://schemas.microsoft.com/office/drawing/2014/main" xmlns="" id="{59DFDF0D-F5EF-6845-8540-F2CEB5474168}"/>
                </a:ext>
              </a:extLst>
            </p:cNvPr>
            <p:cNvCxnSpPr>
              <a:cxnSpLocks noChangeShapeType="1"/>
            </p:cNvCxnSpPr>
            <p:nvPr/>
          </p:nvCxnSpPr>
          <p:spPr bwMode="auto">
            <a:xfrm flipH="1">
              <a:off x="1835309" y="404664"/>
              <a:ext cx="418" cy="4476216"/>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0" name="Straight Connector 37">
              <a:extLst>
                <a:ext uri="{FF2B5EF4-FFF2-40B4-BE49-F238E27FC236}">
                  <a16:creationId xmlns:a16="http://schemas.microsoft.com/office/drawing/2014/main" xmlns="" id="{14720E76-5EE1-FE41-8FEC-13DC1A0E7B92}"/>
                </a:ext>
              </a:extLst>
            </p:cNvPr>
            <p:cNvCxnSpPr>
              <a:cxnSpLocks noChangeShapeType="1"/>
            </p:cNvCxnSpPr>
            <p:nvPr/>
          </p:nvCxnSpPr>
          <p:spPr bwMode="auto">
            <a:xfrm>
              <a:off x="2339586" y="404664"/>
              <a:ext cx="166" cy="454713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1" name="Straight Connector 38">
              <a:extLst>
                <a:ext uri="{FF2B5EF4-FFF2-40B4-BE49-F238E27FC236}">
                  <a16:creationId xmlns:a16="http://schemas.microsoft.com/office/drawing/2014/main" xmlns="" id="{7BC526EC-1553-A84D-B8C2-7A42ED6D01D3}"/>
                </a:ext>
              </a:extLst>
            </p:cNvPr>
            <p:cNvCxnSpPr>
              <a:cxnSpLocks noChangeShapeType="1"/>
            </p:cNvCxnSpPr>
            <p:nvPr/>
          </p:nvCxnSpPr>
          <p:spPr bwMode="auto">
            <a:xfrm>
              <a:off x="5292080" y="404664"/>
              <a:ext cx="0" cy="4521941"/>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2" name="Straight Connector 39">
              <a:extLst>
                <a:ext uri="{FF2B5EF4-FFF2-40B4-BE49-F238E27FC236}">
                  <a16:creationId xmlns:a16="http://schemas.microsoft.com/office/drawing/2014/main" xmlns="" id="{1D122486-AD8E-1743-B7B6-EB63289F3CBD}"/>
                </a:ext>
              </a:extLst>
            </p:cNvPr>
            <p:cNvCxnSpPr>
              <a:cxnSpLocks noChangeShapeType="1"/>
            </p:cNvCxnSpPr>
            <p:nvPr/>
          </p:nvCxnSpPr>
          <p:spPr bwMode="auto">
            <a:xfrm flipH="1">
              <a:off x="2843808" y="404664"/>
              <a:ext cx="66" cy="454713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3" name="Straight Connector 40">
              <a:extLst>
                <a:ext uri="{FF2B5EF4-FFF2-40B4-BE49-F238E27FC236}">
                  <a16:creationId xmlns:a16="http://schemas.microsoft.com/office/drawing/2014/main" xmlns="" id="{698348CE-45F4-194C-91E8-2237130D24E1}"/>
                </a:ext>
              </a:extLst>
            </p:cNvPr>
            <p:cNvCxnSpPr>
              <a:cxnSpLocks noChangeShapeType="1"/>
            </p:cNvCxnSpPr>
            <p:nvPr/>
          </p:nvCxnSpPr>
          <p:spPr bwMode="auto">
            <a:xfrm>
              <a:off x="3347864" y="404664"/>
              <a:ext cx="0" cy="454713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4" name="Straight Connector 41">
              <a:extLst>
                <a:ext uri="{FF2B5EF4-FFF2-40B4-BE49-F238E27FC236}">
                  <a16:creationId xmlns:a16="http://schemas.microsoft.com/office/drawing/2014/main" xmlns="" id="{D21AF6BE-ED5F-8845-9C58-D53BAB5267C6}"/>
                </a:ext>
              </a:extLst>
            </p:cNvPr>
            <p:cNvCxnSpPr>
              <a:cxnSpLocks noChangeShapeType="1"/>
            </p:cNvCxnSpPr>
            <p:nvPr/>
          </p:nvCxnSpPr>
          <p:spPr bwMode="auto">
            <a:xfrm>
              <a:off x="4355976" y="404664"/>
              <a:ext cx="0" cy="454713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5" name="Straight Connector 42">
              <a:extLst>
                <a:ext uri="{FF2B5EF4-FFF2-40B4-BE49-F238E27FC236}">
                  <a16:creationId xmlns:a16="http://schemas.microsoft.com/office/drawing/2014/main" xmlns="" id="{A4EA1109-533A-5748-834A-57B3374D8A7F}"/>
                </a:ext>
              </a:extLst>
            </p:cNvPr>
            <p:cNvCxnSpPr>
              <a:cxnSpLocks noChangeShapeType="1"/>
            </p:cNvCxnSpPr>
            <p:nvPr/>
          </p:nvCxnSpPr>
          <p:spPr bwMode="auto">
            <a:xfrm>
              <a:off x="3851920" y="404664"/>
              <a:ext cx="0" cy="454713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6" name="Straight Connector 43">
              <a:extLst>
                <a:ext uri="{FF2B5EF4-FFF2-40B4-BE49-F238E27FC236}">
                  <a16:creationId xmlns:a16="http://schemas.microsoft.com/office/drawing/2014/main" xmlns="" id="{64875E6D-C07A-544B-85DF-3FA050DFD0EF}"/>
                </a:ext>
              </a:extLst>
            </p:cNvPr>
            <p:cNvCxnSpPr>
              <a:cxnSpLocks noChangeShapeType="1"/>
            </p:cNvCxnSpPr>
            <p:nvPr/>
          </p:nvCxnSpPr>
          <p:spPr bwMode="auto">
            <a:xfrm>
              <a:off x="4860032" y="404664"/>
              <a:ext cx="0" cy="4547138"/>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7" name="Straight Connector 44">
              <a:extLst>
                <a:ext uri="{FF2B5EF4-FFF2-40B4-BE49-F238E27FC236}">
                  <a16:creationId xmlns:a16="http://schemas.microsoft.com/office/drawing/2014/main" xmlns="" id="{1070783B-31D4-CA46-B61C-BD4ED65BDD4B}"/>
                </a:ext>
              </a:extLst>
            </p:cNvPr>
            <p:cNvCxnSpPr>
              <a:cxnSpLocks noChangeShapeType="1"/>
              <a:endCxn id="143364" idx="1"/>
            </p:cNvCxnSpPr>
            <p:nvPr/>
          </p:nvCxnSpPr>
          <p:spPr bwMode="auto">
            <a:xfrm>
              <a:off x="6804025" y="390281"/>
              <a:ext cx="0" cy="4561522"/>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8" name="Straight Connector 45">
              <a:extLst>
                <a:ext uri="{FF2B5EF4-FFF2-40B4-BE49-F238E27FC236}">
                  <a16:creationId xmlns:a16="http://schemas.microsoft.com/office/drawing/2014/main" xmlns="" id="{7168B888-FDBC-C140-A7B8-E2582A5C54EE}"/>
                </a:ext>
              </a:extLst>
            </p:cNvPr>
            <p:cNvCxnSpPr>
              <a:cxnSpLocks noChangeShapeType="1"/>
            </p:cNvCxnSpPr>
            <p:nvPr/>
          </p:nvCxnSpPr>
          <p:spPr bwMode="auto">
            <a:xfrm>
              <a:off x="6228184" y="390281"/>
              <a:ext cx="0" cy="4561521"/>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89" name="Straight Connector 46">
              <a:extLst>
                <a:ext uri="{FF2B5EF4-FFF2-40B4-BE49-F238E27FC236}">
                  <a16:creationId xmlns:a16="http://schemas.microsoft.com/office/drawing/2014/main" xmlns="" id="{698E4126-B347-6C44-AE52-E4D4DDE9B756}"/>
                </a:ext>
              </a:extLst>
            </p:cNvPr>
            <p:cNvCxnSpPr>
              <a:cxnSpLocks noChangeShapeType="1"/>
            </p:cNvCxnSpPr>
            <p:nvPr/>
          </p:nvCxnSpPr>
          <p:spPr bwMode="auto">
            <a:xfrm>
              <a:off x="7308304" y="404664"/>
              <a:ext cx="0" cy="4521941"/>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90" name="Straight Connector 47">
              <a:extLst>
                <a:ext uri="{FF2B5EF4-FFF2-40B4-BE49-F238E27FC236}">
                  <a16:creationId xmlns:a16="http://schemas.microsoft.com/office/drawing/2014/main" xmlns="" id="{C5F7D775-8A9A-044A-89BF-D4B3CD5EB1A7}"/>
                </a:ext>
              </a:extLst>
            </p:cNvPr>
            <p:cNvCxnSpPr>
              <a:cxnSpLocks noChangeShapeType="1"/>
            </p:cNvCxnSpPr>
            <p:nvPr/>
          </p:nvCxnSpPr>
          <p:spPr bwMode="auto">
            <a:xfrm flipH="1">
              <a:off x="5724128" y="390281"/>
              <a:ext cx="25152" cy="455070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91" name="Straight Connector 48">
              <a:extLst>
                <a:ext uri="{FF2B5EF4-FFF2-40B4-BE49-F238E27FC236}">
                  <a16:creationId xmlns:a16="http://schemas.microsoft.com/office/drawing/2014/main" xmlns="" id="{525D68EB-1D7D-2B45-A62C-EF6ED73F689C}"/>
                </a:ext>
              </a:extLst>
            </p:cNvPr>
            <p:cNvCxnSpPr>
              <a:cxnSpLocks noChangeShapeType="1"/>
            </p:cNvCxnSpPr>
            <p:nvPr/>
          </p:nvCxnSpPr>
          <p:spPr bwMode="auto">
            <a:xfrm>
              <a:off x="7812360" y="404664"/>
              <a:ext cx="0" cy="4521941"/>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392" name="Straight Connector 49">
              <a:extLst>
                <a:ext uri="{FF2B5EF4-FFF2-40B4-BE49-F238E27FC236}">
                  <a16:creationId xmlns:a16="http://schemas.microsoft.com/office/drawing/2014/main" xmlns="" id="{B00CB262-52F6-F44D-9971-15F5A7A6C456}"/>
                </a:ext>
              </a:extLst>
            </p:cNvPr>
            <p:cNvCxnSpPr>
              <a:cxnSpLocks noChangeShapeType="1"/>
            </p:cNvCxnSpPr>
            <p:nvPr/>
          </p:nvCxnSpPr>
          <p:spPr bwMode="auto">
            <a:xfrm>
              <a:off x="8231293" y="404664"/>
              <a:ext cx="12592" cy="4521941"/>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3393" name="TextBox 20">
              <a:extLst>
                <a:ext uri="{FF2B5EF4-FFF2-40B4-BE49-F238E27FC236}">
                  <a16:creationId xmlns:a16="http://schemas.microsoft.com/office/drawing/2014/main" xmlns="" id="{36283354-5532-0D48-B616-2FF8691020B3}"/>
                </a:ext>
              </a:extLst>
            </p:cNvPr>
            <p:cNvSpPr txBox="1">
              <a:spLocks noChangeArrowheads="1"/>
            </p:cNvSpPr>
            <p:nvPr/>
          </p:nvSpPr>
          <p:spPr bwMode="auto">
            <a:xfrm>
              <a:off x="547653" y="2135296"/>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+1</a:t>
              </a:r>
            </a:p>
          </p:txBody>
        </p:sp>
        <p:sp>
          <p:nvSpPr>
            <p:cNvPr id="143394" name="TextBox 67">
              <a:extLst>
                <a:ext uri="{FF2B5EF4-FFF2-40B4-BE49-F238E27FC236}">
                  <a16:creationId xmlns:a16="http://schemas.microsoft.com/office/drawing/2014/main" xmlns="" id="{AED1A867-2771-9C43-A957-29C425F8EB4F}"/>
                </a:ext>
              </a:extLst>
            </p:cNvPr>
            <p:cNvSpPr txBox="1">
              <a:spLocks noChangeArrowheads="1"/>
            </p:cNvSpPr>
            <p:nvPr/>
          </p:nvSpPr>
          <p:spPr bwMode="auto">
            <a:xfrm>
              <a:off x="547653" y="3011338"/>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-1</a:t>
              </a:r>
            </a:p>
          </p:txBody>
        </p:sp>
        <p:sp>
          <p:nvSpPr>
            <p:cNvPr id="143395" name="TextBox 68">
              <a:extLst>
                <a:ext uri="{FF2B5EF4-FFF2-40B4-BE49-F238E27FC236}">
                  <a16:creationId xmlns:a16="http://schemas.microsoft.com/office/drawing/2014/main" xmlns="" id="{2D8618AD-6515-AE46-B281-F9E58A979527}"/>
                </a:ext>
              </a:extLst>
            </p:cNvPr>
            <p:cNvSpPr txBox="1">
              <a:spLocks noChangeArrowheads="1"/>
            </p:cNvSpPr>
            <p:nvPr/>
          </p:nvSpPr>
          <p:spPr bwMode="auto">
            <a:xfrm>
              <a:off x="534973" y="2557505"/>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0</a:t>
              </a:r>
            </a:p>
          </p:txBody>
        </p:sp>
        <p:sp>
          <p:nvSpPr>
            <p:cNvPr id="143396" name="TextBox 69">
              <a:extLst>
                <a:ext uri="{FF2B5EF4-FFF2-40B4-BE49-F238E27FC236}">
                  <a16:creationId xmlns:a16="http://schemas.microsoft.com/office/drawing/2014/main" xmlns="" id="{E60541BA-C466-B548-A8E3-8E22FB055D67}"/>
                </a:ext>
              </a:extLst>
            </p:cNvPr>
            <p:cNvSpPr txBox="1">
              <a:spLocks noChangeArrowheads="1"/>
            </p:cNvSpPr>
            <p:nvPr/>
          </p:nvSpPr>
          <p:spPr bwMode="auto">
            <a:xfrm>
              <a:off x="547653" y="3430180"/>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-2</a:t>
              </a:r>
            </a:p>
          </p:txBody>
        </p:sp>
        <p:sp>
          <p:nvSpPr>
            <p:cNvPr id="143397" name="TextBox 70">
              <a:extLst>
                <a:ext uri="{FF2B5EF4-FFF2-40B4-BE49-F238E27FC236}">
                  <a16:creationId xmlns:a16="http://schemas.microsoft.com/office/drawing/2014/main" xmlns="" id="{435A983E-4A3E-C244-B225-7FC51ED8E9F6}"/>
                </a:ext>
              </a:extLst>
            </p:cNvPr>
            <p:cNvSpPr txBox="1">
              <a:spLocks noChangeArrowheads="1"/>
            </p:cNvSpPr>
            <p:nvPr/>
          </p:nvSpPr>
          <p:spPr bwMode="auto">
            <a:xfrm>
              <a:off x="534973" y="3862227"/>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-3</a:t>
              </a:r>
            </a:p>
          </p:txBody>
        </p:sp>
        <p:sp>
          <p:nvSpPr>
            <p:cNvPr id="143398" name="TextBox 71">
              <a:extLst>
                <a:ext uri="{FF2B5EF4-FFF2-40B4-BE49-F238E27FC236}">
                  <a16:creationId xmlns:a16="http://schemas.microsoft.com/office/drawing/2014/main" xmlns="" id="{A62CD5EF-9BE3-2D42-B05B-DD86142291AF}"/>
                </a:ext>
              </a:extLst>
            </p:cNvPr>
            <p:cNvSpPr txBox="1">
              <a:spLocks noChangeArrowheads="1"/>
            </p:cNvSpPr>
            <p:nvPr/>
          </p:nvSpPr>
          <p:spPr bwMode="auto">
            <a:xfrm>
              <a:off x="560556" y="1704487"/>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+2</a:t>
              </a:r>
            </a:p>
          </p:txBody>
        </p:sp>
        <p:sp>
          <p:nvSpPr>
            <p:cNvPr id="143399" name="TextBox 72">
              <a:extLst>
                <a:ext uri="{FF2B5EF4-FFF2-40B4-BE49-F238E27FC236}">
                  <a16:creationId xmlns:a16="http://schemas.microsoft.com/office/drawing/2014/main" xmlns="" id="{D22E8674-996C-F242-9A31-43BDEEB41F22}"/>
                </a:ext>
              </a:extLst>
            </p:cNvPr>
            <p:cNvSpPr txBox="1">
              <a:spLocks noChangeArrowheads="1"/>
            </p:cNvSpPr>
            <p:nvPr/>
          </p:nvSpPr>
          <p:spPr bwMode="auto">
            <a:xfrm>
              <a:off x="560556" y="700051"/>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+4</a:t>
              </a:r>
            </a:p>
          </p:txBody>
        </p:sp>
        <p:sp>
          <p:nvSpPr>
            <p:cNvPr id="143400" name="TextBox 73">
              <a:extLst>
                <a:ext uri="{FF2B5EF4-FFF2-40B4-BE49-F238E27FC236}">
                  <a16:creationId xmlns:a16="http://schemas.microsoft.com/office/drawing/2014/main" xmlns="" id="{F7557FE4-C87F-1A4B-B318-C1DBD8C07201}"/>
                </a:ext>
              </a:extLst>
            </p:cNvPr>
            <p:cNvSpPr txBox="1">
              <a:spLocks noChangeArrowheads="1"/>
            </p:cNvSpPr>
            <p:nvPr/>
          </p:nvSpPr>
          <p:spPr bwMode="auto">
            <a:xfrm>
              <a:off x="558900" y="248094"/>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+5</a:t>
              </a:r>
            </a:p>
          </p:txBody>
        </p:sp>
        <p:sp>
          <p:nvSpPr>
            <p:cNvPr id="143401" name="TextBox 74">
              <a:extLst>
                <a:ext uri="{FF2B5EF4-FFF2-40B4-BE49-F238E27FC236}">
                  <a16:creationId xmlns:a16="http://schemas.microsoft.com/office/drawing/2014/main" xmlns="" id="{5C65A5E2-3FA8-684B-8636-8AA6EDD1B79C}"/>
                </a:ext>
              </a:extLst>
            </p:cNvPr>
            <p:cNvSpPr txBox="1">
              <a:spLocks noChangeArrowheads="1"/>
            </p:cNvSpPr>
            <p:nvPr/>
          </p:nvSpPr>
          <p:spPr bwMode="auto">
            <a:xfrm>
              <a:off x="547653" y="1195387"/>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+3</a:t>
              </a:r>
            </a:p>
          </p:txBody>
        </p:sp>
        <p:sp>
          <p:nvSpPr>
            <p:cNvPr id="143402" name="TextBox 75">
              <a:extLst>
                <a:ext uri="{FF2B5EF4-FFF2-40B4-BE49-F238E27FC236}">
                  <a16:creationId xmlns:a16="http://schemas.microsoft.com/office/drawing/2014/main" xmlns="" id="{9578598E-2788-FF4A-8A40-80DD56AB25E0}"/>
                </a:ext>
              </a:extLst>
            </p:cNvPr>
            <p:cNvSpPr txBox="1">
              <a:spLocks noChangeArrowheads="1"/>
            </p:cNvSpPr>
            <p:nvPr/>
          </p:nvSpPr>
          <p:spPr bwMode="auto">
            <a:xfrm>
              <a:off x="547653" y="4816379"/>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-5</a:t>
              </a:r>
            </a:p>
          </p:txBody>
        </p:sp>
        <p:sp>
          <p:nvSpPr>
            <p:cNvPr id="143403" name="TextBox 76">
              <a:extLst>
                <a:ext uri="{FF2B5EF4-FFF2-40B4-BE49-F238E27FC236}">
                  <a16:creationId xmlns:a16="http://schemas.microsoft.com/office/drawing/2014/main" xmlns="" id="{477EF76B-378B-9C4B-A855-A2C8DCE9E37C}"/>
                </a:ext>
              </a:extLst>
            </p:cNvPr>
            <p:cNvSpPr txBox="1">
              <a:spLocks noChangeArrowheads="1"/>
            </p:cNvSpPr>
            <p:nvPr/>
          </p:nvSpPr>
          <p:spPr bwMode="auto">
            <a:xfrm>
              <a:off x="547653" y="4309870"/>
              <a:ext cx="4883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0"/>
                </a:spcBef>
                <a:buFontTx/>
                <a:buNone/>
              </a:pPr>
              <a:r>
                <a:rPr lang="en-GB" altLang="en-US" sz="1200"/>
                <a:t>-4</a:t>
              </a:r>
            </a:p>
          </p:txBody>
        </p:sp>
      </p:grpSp>
    </p:spTree>
    <p:extLst>
      <p:ext uri="{BB962C8B-B14F-4D97-AF65-F5344CB8AC3E}">
        <p14:creationId xmlns:p14="http://schemas.microsoft.com/office/powerpoint/2010/main" val="185480967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Arc 2">
            <a:extLst>
              <a:ext uri="{FF2B5EF4-FFF2-40B4-BE49-F238E27FC236}">
                <a16:creationId xmlns:a16="http://schemas.microsoft.com/office/drawing/2014/main" xmlns="" id="{2AC4E409-27C3-CB44-91FC-9AC6B064ED15}"/>
              </a:ext>
            </a:extLst>
          </p:cNvPr>
          <p:cNvSpPr>
            <a:spLocks/>
          </p:cNvSpPr>
          <p:nvPr/>
        </p:nvSpPr>
        <p:spPr bwMode="auto">
          <a:xfrm>
            <a:off x="4656138" y="5011738"/>
            <a:ext cx="4895850" cy="369332"/>
          </a:xfrm>
          <a:custGeom>
            <a:avLst/>
            <a:gdLst>
              <a:gd name="T0" fmla="*/ 2147483646 w 21600"/>
              <a:gd name="T1" fmla="*/ 0 h 17532"/>
              <a:gd name="T2" fmla="*/ 2147483646 w 21600"/>
              <a:gd name="T3" fmla="*/ 2147483646 h 17532"/>
              <a:gd name="T4" fmla="*/ 0 w 21600"/>
              <a:gd name="T5" fmla="*/ 2147483646 h 17532"/>
              <a:gd name="T6" fmla="*/ 0 60000 65536"/>
              <a:gd name="T7" fmla="*/ 0 60000 65536"/>
              <a:gd name="T8" fmla="*/ 0 60000 65536"/>
            </a:gdLst>
            <a:ahLst/>
            <a:cxnLst>
              <a:cxn ang="T6">
                <a:pos x="T0" y="T1"/>
              </a:cxn>
              <a:cxn ang="T7">
                <a:pos x="T2" y="T3"/>
              </a:cxn>
              <a:cxn ang="T8">
                <a:pos x="T4" y="T5"/>
              </a:cxn>
            </a:cxnLst>
            <a:rect l="0" t="0" r="r" b="b"/>
            <a:pathLst>
              <a:path w="21600" h="17532" fill="none" extrusionOk="0">
                <a:moveTo>
                  <a:pt x="12616" y="-1"/>
                </a:moveTo>
                <a:cubicBezTo>
                  <a:pt x="18256" y="4058"/>
                  <a:pt x="21600" y="10582"/>
                  <a:pt x="21600" y="17532"/>
                </a:cubicBezTo>
              </a:path>
              <a:path w="21600" h="17532" stroke="0" extrusionOk="0">
                <a:moveTo>
                  <a:pt x="12616" y="-1"/>
                </a:moveTo>
                <a:cubicBezTo>
                  <a:pt x="18256" y="4058"/>
                  <a:pt x="21600" y="10582"/>
                  <a:pt x="21600" y="17532"/>
                </a:cubicBezTo>
                <a:lnTo>
                  <a:pt x="0" y="17532"/>
                </a:lnTo>
                <a:lnTo>
                  <a:pt x="12616" y="-1"/>
                </a:lnTo>
                <a:close/>
              </a:path>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sp>
        <p:nvSpPr>
          <p:cNvPr id="161794" name="Cloud">
            <a:extLst>
              <a:ext uri="{FF2B5EF4-FFF2-40B4-BE49-F238E27FC236}">
                <a16:creationId xmlns:a16="http://schemas.microsoft.com/office/drawing/2014/main" xmlns="" id="{8F0466AB-0B85-1E45-8C7F-7EAD870C73C5}"/>
              </a:ext>
            </a:extLst>
          </p:cNvPr>
          <p:cNvSpPr>
            <a:spLocks noChangeAspect="1" noEditPoints="1" noChangeArrowheads="1"/>
          </p:cNvSpPr>
          <p:nvPr/>
        </p:nvSpPr>
        <p:spPr bwMode="auto">
          <a:xfrm rot="11144448">
            <a:off x="3000376" y="549275"/>
            <a:ext cx="6081713" cy="297973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a:ext uri="{909E8E84-426E-40DD-AFC4-6F175D3DCCD1}">
              <a14:hiddenFill xmlns:a14="http://schemas.microsoft.com/office/drawing/2010/main">
                <a:solidFill>
                  <a:srgbClr val="00FF00"/>
                </a:solidFill>
              </a14:hiddenFill>
            </a:ext>
          </a:extLst>
        </p:spPr>
        <p:txBody>
          <a:bodyPr/>
          <a:lstStyle/>
          <a:p>
            <a:endParaRPr lang="en-GB"/>
          </a:p>
        </p:txBody>
      </p:sp>
      <p:sp>
        <p:nvSpPr>
          <p:cNvPr id="161795" name="door">
            <a:extLst>
              <a:ext uri="{FF2B5EF4-FFF2-40B4-BE49-F238E27FC236}">
                <a16:creationId xmlns:a16="http://schemas.microsoft.com/office/drawing/2014/main" xmlns="" id="{9D1A9940-A4E6-5942-B752-A80D71A0A59B}"/>
              </a:ext>
            </a:extLst>
          </p:cNvPr>
          <p:cNvSpPr>
            <a:spLocks noEditPoints="1" noChangeArrowheads="1"/>
          </p:cNvSpPr>
          <p:nvPr/>
        </p:nvSpPr>
        <p:spPr bwMode="auto">
          <a:xfrm>
            <a:off x="5116514" y="3284538"/>
            <a:ext cx="2378075" cy="1439862"/>
          </a:xfrm>
          <a:custGeom>
            <a:avLst/>
            <a:gdLst>
              <a:gd name="T0" fmla="*/ 2147483646 w 21600"/>
              <a:gd name="T1" fmla="*/ 2147483646 h 21600"/>
              <a:gd name="T2" fmla="*/ 2147483646 w 21600"/>
              <a:gd name="T3" fmla="*/ 2147483646 h 21600"/>
              <a:gd name="T4" fmla="*/ 0 w 21600"/>
              <a:gd name="T5" fmla="*/ 2147483646 h 21600"/>
              <a:gd name="T6" fmla="*/ 0 60000 65536"/>
              <a:gd name="T7" fmla="*/ 0 60000 65536"/>
              <a:gd name="T8" fmla="*/ 0 60000 65536"/>
              <a:gd name="T9" fmla="*/ 2668 w 21600"/>
              <a:gd name="T10" fmla="*/ 11181 h 21600"/>
              <a:gd name="T11" fmla="*/ 13404 w 21600"/>
              <a:gd name="T12" fmla="*/ 20139 h 21600"/>
            </a:gdLst>
            <a:ahLst/>
            <a:cxnLst>
              <a:cxn ang="T6">
                <a:pos x="T0" y="T1"/>
              </a:cxn>
              <a:cxn ang="T7">
                <a:pos x="T2" y="T3"/>
              </a:cxn>
              <a:cxn ang="T8">
                <a:pos x="T4" y="T5"/>
              </a:cxn>
            </a:cxnLst>
            <a:rect l="T9" t="T10" r="T11" b="T12"/>
            <a:pathLst>
              <a:path w="21600" h="21600">
                <a:moveTo>
                  <a:pt x="21600" y="21600"/>
                </a:moveTo>
                <a:lnTo>
                  <a:pt x="6007" y="127"/>
                </a:lnTo>
                <a:lnTo>
                  <a:pt x="4665" y="2541"/>
                </a:lnTo>
                <a:lnTo>
                  <a:pt x="3579" y="5209"/>
                </a:lnTo>
                <a:lnTo>
                  <a:pt x="2492" y="8259"/>
                </a:lnTo>
                <a:lnTo>
                  <a:pt x="1598" y="11308"/>
                </a:lnTo>
                <a:lnTo>
                  <a:pt x="959" y="14739"/>
                </a:lnTo>
                <a:lnTo>
                  <a:pt x="383" y="18169"/>
                </a:lnTo>
                <a:lnTo>
                  <a:pt x="0" y="21600"/>
                </a:lnTo>
              </a:path>
            </a:pathLst>
          </a:custGeom>
          <a:noFill/>
          <a:ln w="38100">
            <a:solidFill>
              <a:srgbClr val="000000"/>
            </a:solidFill>
            <a:miter lim="800000"/>
            <a:headEnd/>
            <a:tailEnd/>
          </a:ln>
          <a:extLst>
            <a:ext uri="{909E8E84-426E-40DD-AFC4-6F175D3DCCD1}">
              <a14:hiddenFill xmlns:a14="http://schemas.microsoft.com/office/drawing/2010/main">
                <a:solidFill>
                  <a:srgbClr val="993300"/>
                </a:solidFill>
              </a14:hiddenFill>
            </a:ext>
          </a:extLst>
        </p:spPr>
        <p:txBody>
          <a:bodyPr/>
          <a:lstStyle/>
          <a:p>
            <a:endParaRPr lang="en-GB"/>
          </a:p>
        </p:txBody>
      </p:sp>
      <p:sp>
        <p:nvSpPr>
          <p:cNvPr id="161796" name="Line 5">
            <a:extLst>
              <a:ext uri="{FF2B5EF4-FFF2-40B4-BE49-F238E27FC236}">
                <a16:creationId xmlns:a16="http://schemas.microsoft.com/office/drawing/2014/main" xmlns="" id="{710C570D-42A1-CF4C-82AD-6D8ED894299C}"/>
              </a:ext>
            </a:extLst>
          </p:cNvPr>
          <p:cNvSpPr>
            <a:spLocks noChangeShapeType="1"/>
          </p:cNvSpPr>
          <p:nvPr/>
        </p:nvSpPr>
        <p:spPr bwMode="auto">
          <a:xfrm flipH="1">
            <a:off x="5746751" y="260350"/>
            <a:ext cx="61913" cy="532923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1797" name="Line 6">
            <a:extLst>
              <a:ext uri="{FF2B5EF4-FFF2-40B4-BE49-F238E27FC236}">
                <a16:creationId xmlns:a16="http://schemas.microsoft.com/office/drawing/2014/main" xmlns="" id="{2735AECE-1372-134F-92BC-5089688A6B7E}"/>
              </a:ext>
            </a:extLst>
          </p:cNvPr>
          <p:cNvSpPr>
            <a:spLocks noChangeShapeType="1"/>
          </p:cNvSpPr>
          <p:nvPr/>
        </p:nvSpPr>
        <p:spPr bwMode="auto">
          <a:xfrm>
            <a:off x="2711451" y="4652963"/>
            <a:ext cx="6480175"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1798" name="Line 7">
            <a:extLst>
              <a:ext uri="{FF2B5EF4-FFF2-40B4-BE49-F238E27FC236}">
                <a16:creationId xmlns:a16="http://schemas.microsoft.com/office/drawing/2014/main" xmlns="" id="{FEAEA8FC-C774-2E44-BE11-4612BD381862}"/>
              </a:ext>
            </a:extLst>
          </p:cNvPr>
          <p:cNvSpPr>
            <a:spLocks noChangeShapeType="1"/>
          </p:cNvSpPr>
          <p:nvPr/>
        </p:nvSpPr>
        <p:spPr bwMode="auto">
          <a:xfrm>
            <a:off x="2711450" y="2565400"/>
            <a:ext cx="655320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1799" name="Text Box 8">
            <a:extLst>
              <a:ext uri="{FF2B5EF4-FFF2-40B4-BE49-F238E27FC236}">
                <a16:creationId xmlns:a16="http://schemas.microsoft.com/office/drawing/2014/main" xmlns="" id="{A1527F05-2596-784D-9596-5AF0ADBE97F9}"/>
              </a:ext>
            </a:extLst>
          </p:cNvPr>
          <p:cNvSpPr txBox="1">
            <a:spLocks noChangeArrowheads="1"/>
          </p:cNvSpPr>
          <p:nvPr/>
        </p:nvSpPr>
        <p:spPr bwMode="auto">
          <a:xfrm>
            <a:off x="6456364" y="765175"/>
            <a:ext cx="3671887" cy="101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2400">
                <a:solidFill>
                  <a:schemeClr val="accent1"/>
                </a:solidFill>
              </a:rPr>
              <a:t>Best behaviour</a:t>
            </a:r>
          </a:p>
          <a:p>
            <a:pPr>
              <a:spcBef>
                <a:spcPct val="50000"/>
              </a:spcBef>
              <a:buFontTx/>
              <a:buNone/>
            </a:pPr>
            <a:r>
              <a:rPr lang="en-GB" altLang="en-US" sz="2400">
                <a:solidFill>
                  <a:schemeClr val="accent1"/>
                </a:solidFill>
              </a:rPr>
              <a:t>Pro-social behaviour</a:t>
            </a:r>
          </a:p>
        </p:txBody>
      </p:sp>
      <p:sp>
        <p:nvSpPr>
          <p:cNvPr id="161800" name="Text Box 9">
            <a:extLst>
              <a:ext uri="{FF2B5EF4-FFF2-40B4-BE49-F238E27FC236}">
                <a16:creationId xmlns:a16="http://schemas.microsoft.com/office/drawing/2014/main" xmlns="" id="{FB0CAB10-472B-D149-911F-7B2194FCA32C}"/>
              </a:ext>
            </a:extLst>
          </p:cNvPr>
          <p:cNvSpPr txBox="1">
            <a:spLocks noChangeArrowheads="1"/>
          </p:cNvSpPr>
          <p:nvPr/>
        </p:nvSpPr>
        <p:spPr bwMode="auto">
          <a:xfrm>
            <a:off x="6024563" y="2852738"/>
            <a:ext cx="4392612" cy="16049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1800" b="1">
                <a:solidFill>
                  <a:schemeClr val="accent1"/>
                </a:solidFill>
              </a:rPr>
              <a:t>Comfortable   Respected    Included</a:t>
            </a:r>
          </a:p>
          <a:p>
            <a:pPr>
              <a:spcBef>
                <a:spcPct val="50000"/>
              </a:spcBef>
              <a:buFontTx/>
              <a:buNone/>
            </a:pPr>
            <a:r>
              <a:rPr lang="en-GB" altLang="en-US" sz="1800" b="1">
                <a:solidFill>
                  <a:schemeClr val="accent1"/>
                </a:solidFill>
              </a:rPr>
              <a:t>Safe  Motivated   </a:t>
            </a:r>
            <a:r>
              <a:rPr lang="en-GB" altLang="en-US" sz="1800">
                <a:solidFill>
                  <a:schemeClr val="accent1"/>
                </a:solidFill>
              </a:rPr>
              <a:t> </a:t>
            </a:r>
            <a:r>
              <a:rPr lang="en-GB" altLang="en-US" sz="1800" b="1">
                <a:solidFill>
                  <a:schemeClr val="accent1"/>
                </a:solidFill>
              </a:rPr>
              <a:t>Involved</a:t>
            </a:r>
          </a:p>
          <a:p>
            <a:pPr>
              <a:spcBef>
                <a:spcPct val="50000"/>
              </a:spcBef>
              <a:buFontTx/>
              <a:buNone/>
            </a:pPr>
            <a:r>
              <a:rPr lang="en-GB" altLang="en-US" sz="1800" b="1">
                <a:solidFill>
                  <a:schemeClr val="accent1"/>
                </a:solidFill>
              </a:rPr>
              <a:t>Consulted Rewarded   Needed</a:t>
            </a:r>
          </a:p>
          <a:p>
            <a:pPr>
              <a:spcBef>
                <a:spcPct val="50000"/>
              </a:spcBef>
              <a:buFontTx/>
              <a:buNone/>
            </a:pPr>
            <a:r>
              <a:rPr lang="en-GB" altLang="en-US" sz="1800" b="1">
                <a:solidFill>
                  <a:schemeClr val="accent1"/>
                </a:solidFill>
              </a:rPr>
              <a:t>Inspired   Liked    Appreciated</a:t>
            </a:r>
            <a:r>
              <a:rPr lang="en-GB" altLang="en-US" sz="1800">
                <a:solidFill>
                  <a:schemeClr val="accent1"/>
                </a:solidFill>
              </a:rPr>
              <a:t> </a:t>
            </a:r>
          </a:p>
        </p:txBody>
      </p:sp>
      <p:sp>
        <p:nvSpPr>
          <p:cNvPr id="161801" name="Text Box 10">
            <a:extLst>
              <a:ext uri="{FF2B5EF4-FFF2-40B4-BE49-F238E27FC236}">
                <a16:creationId xmlns:a16="http://schemas.microsoft.com/office/drawing/2014/main" xmlns="" id="{28B8C35E-0DF8-814C-93AC-552DDE6E5FDC}"/>
              </a:ext>
            </a:extLst>
          </p:cNvPr>
          <p:cNvSpPr txBox="1">
            <a:spLocks noChangeArrowheads="1"/>
          </p:cNvSpPr>
          <p:nvPr/>
        </p:nvSpPr>
        <p:spPr bwMode="auto">
          <a:xfrm>
            <a:off x="2106613" y="819151"/>
            <a:ext cx="3670300" cy="4619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endParaRPr lang="en-GB" altLang="en-US" sz="2400">
              <a:solidFill>
                <a:srgbClr val="FF0000"/>
              </a:solidFill>
            </a:endParaRPr>
          </a:p>
        </p:txBody>
      </p:sp>
      <p:sp>
        <p:nvSpPr>
          <p:cNvPr id="161802" name="Text Box 11">
            <a:extLst>
              <a:ext uri="{FF2B5EF4-FFF2-40B4-BE49-F238E27FC236}">
                <a16:creationId xmlns:a16="http://schemas.microsoft.com/office/drawing/2014/main" xmlns="" id="{9C20940A-CBAE-ED41-AED7-1E417CCEDA88}"/>
              </a:ext>
            </a:extLst>
          </p:cNvPr>
          <p:cNvSpPr txBox="1">
            <a:spLocks noChangeArrowheads="1"/>
          </p:cNvSpPr>
          <p:nvPr/>
        </p:nvSpPr>
        <p:spPr bwMode="auto">
          <a:xfrm>
            <a:off x="1919289" y="2708275"/>
            <a:ext cx="3563937" cy="14668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1800" b="1">
                <a:solidFill>
                  <a:srgbClr val="FF0000"/>
                </a:solidFill>
              </a:rPr>
              <a:t>Labelled  Blamed  Shamed</a:t>
            </a:r>
          </a:p>
          <a:p>
            <a:pPr>
              <a:spcBef>
                <a:spcPct val="50000"/>
              </a:spcBef>
              <a:buFontTx/>
              <a:buNone/>
            </a:pPr>
            <a:r>
              <a:rPr lang="en-GB" altLang="en-US" sz="1800" b="1">
                <a:solidFill>
                  <a:srgbClr val="FF0000"/>
                </a:solidFill>
              </a:rPr>
              <a:t>Ignored   Humiliated  Targeted</a:t>
            </a:r>
          </a:p>
          <a:p>
            <a:pPr>
              <a:spcBef>
                <a:spcPct val="50000"/>
              </a:spcBef>
              <a:buFontTx/>
              <a:buNone/>
            </a:pPr>
            <a:r>
              <a:rPr lang="en-GB" altLang="en-US" sz="1800" b="1">
                <a:solidFill>
                  <a:srgbClr val="FF0000"/>
                </a:solidFill>
              </a:rPr>
              <a:t>Rejected    Unimportant   Isolated     Irrelevant    Ignored</a:t>
            </a:r>
            <a:endParaRPr lang="en-GB" altLang="en-US" sz="1800">
              <a:solidFill>
                <a:srgbClr val="FF0000"/>
              </a:solidFill>
            </a:endParaRPr>
          </a:p>
        </p:txBody>
      </p:sp>
      <p:sp>
        <p:nvSpPr>
          <p:cNvPr id="161803" name="Text Box 10">
            <a:extLst>
              <a:ext uri="{FF2B5EF4-FFF2-40B4-BE49-F238E27FC236}">
                <a16:creationId xmlns:a16="http://schemas.microsoft.com/office/drawing/2014/main" xmlns="" id="{2ADB3EC0-A0EC-104E-9604-04A178CD2490}"/>
              </a:ext>
            </a:extLst>
          </p:cNvPr>
          <p:cNvSpPr txBox="1">
            <a:spLocks noChangeArrowheads="1"/>
          </p:cNvSpPr>
          <p:nvPr/>
        </p:nvSpPr>
        <p:spPr bwMode="auto">
          <a:xfrm>
            <a:off x="2136775" y="738188"/>
            <a:ext cx="3671888" cy="10160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spcBef>
                <a:spcPct val="50000"/>
              </a:spcBef>
              <a:buFontTx/>
              <a:buNone/>
            </a:pPr>
            <a:r>
              <a:rPr lang="en-GB" altLang="en-US" sz="2400">
                <a:solidFill>
                  <a:srgbClr val="FF0000"/>
                </a:solidFill>
              </a:rPr>
              <a:t>Difficult, Dangerous, </a:t>
            </a:r>
          </a:p>
          <a:p>
            <a:pPr>
              <a:spcBef>
                <a:spcPct val="50000"/>
              </a:spcBef>
              <a:buFontTx/>
              <a:buNone/>
            </a:pPr>
            <a:r>
              <a:rPr lang="en-GB" altLang="en-US" sz="2400">
                <a:solidFill>
                  <a:srgbClr val="FF0000"/>
                </a:solidFill>
              </a:rPr>
              <a:t>Anti-social behaviour</a:t>
            </a:r>
          </a:p>
        </p:txBody>
      </p:sp>
    </p:spTree>
    <p:extLst>
      <p:ext uri="{BB962C8B-B14F-4D97-AF65-F5344CB8AC3E}">
        <p14:creationId xmlns:p14="http://schemas.microsoft.com/office/powerpoint/2010/main" val="191399222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2">
            <a:extLst>
              <a:ext uri="{FF2B5EF4-FFF2-40B4-BE49-F238E27FC236}">
                <a16:creationId xmlns:a16="http://schemas.microsoft.com/office/drawing/2014/main" xmlns="" id="{CF117EEF-D926-D54C-8188-4E2DEB52B888}"/>
              </a:ext>
            </a:extLst>
          </p:cNvPr>
          <p:cNvSpPr>
            <a:spLocks noChangeArrowheads="1"/>
          </p:cNvSpPr>
          <p:nvPr/>
        </p:nvSpPr>
        <p:spPr bwMode="auto">
          <a:xfrm>
            <a:off x="1703389" y="198439"/>
            <a:ext cx="4237037"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r>
              <a:rPr lang="en-GB" altLang="en-US" sz="3600">
                <a:ea typeface="Times New Roman" panose="02020603050405020304" pitchFamily="18" charset="0"/>
                <a:cs typeface="Arial" panose="020B0604020202020204" pitchFamily="34" charset="0"/>
              </a:rPr>
              <a:t>Risk reduction plan </a:t>
            </a:r>
            <a:endParaRPr lang="en-US" altLang="en-US" sz="900">
              <a:latin typeface="Times New Roman" panose="02020603050405020304" pitchFamily="18" charset="0"/>
              <a:ea typeface="Times New Roman" panose="02020603050405020304" pitchFamily="18" charset="0"/>
              <a:cs typeface="Arial" panose="020B0604020202020204" pitchFamily="34" charset="0"/>
            </a:endParaRPr>
          </a:p>
          <a:p>
            <a:pPr>
              <a:spcBef>
                <a:spcPct val="0"/>
              </a:spcBef>
              <a:buFontTx/>
              <a:buNone/>
            </a:pPr>
            <a:endParaRPr lang="en-US" altLang="en-US" sz="1800">
              <a:ea typeface="Times New Roman" panose="02020603050405020304" pitchFamily="18" charset="0"/>
              <a:cs typeface="Arial" panose="020B0604020202020204" pitchFamily="34" charset="0"/>
            </a:endParaRPr>
          </a:p>
        </p:txBody>
      </p:sp>
      <p:sp>
        <p:nvSpPr>
          <p:cNvPr id="204802" name="Rectangle 3">
            <a:extLst>
              <a:ext uri="{FF2B5EF4-FFF2-40B4-BE49-F238E27FC236}">
                <a16:creationId xmlns:a16="http://schemas.microsoft.com/office/drawing/2014/main" xmlns="" id="{BB0FD8BB-1D33-B146-8415-362916CDB5A5}"/>
              </a:ext>
            </a:extLst>
          </p:cNvPr>
          <p:cNvSpPr>
            <a:spLocks noChangeArrowheads="1"/>
          </p:cNvSpPr>
          <p:nvPr/>
        </p:nvSpPr>
        <p:spPr bwMode="auto">
          <a:xfrm>
            <a:off x="1524001" y="43714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endParaRPr lang="en-GB" altLang="en-US" sz="1800"/>
          </a:p>
        </p:txBody>
      </p:sp>
      <p:sp>
        <p:nvSpPr>
          <p:cNvPr id="204803" name="Rectangle 4">
            <a:extLst>
              <a:ext uri="{FF2B5EF4-FFF2-40B4-BE49-F238E27FC236}">
                <a16:creationId xmlns:a16="http://schemas.microsoft.com/office/drawing/2014/main" xmlns="" id="{D3135933-8BA7-4F41-BEAB-85401F835E49}"/>
              </a:ext>
            </a:extLst>
          </p:cNvPr>
          <p:cNvSpPr>
            <a:spLocks noChangeArrowheads="1"/>
          </p:cNvSpPr>
          <p:nvPr/>
        </p:nvSpPr>
        <p:spPr bwMode="auto">
          <a:xfrm>
            <a:off x="1524001" y="54065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endParaRPr lang="en-GB" altLang="en-US" sz="1800"/>
          </a:p>
        </p:txBody>
      </p:sp>
      <p:sp>
        <p:nvSpPr>
          <p:cNvPr id="204804" name="Text Box 5">
            <a:extLst>
              <a:ext uri="{FF2B5EF4-FFF2-40B4-BE49-F238E27FC236}">
                <a16:creationId xmlns:a16="http://schemas.microsoft.com/office/drawing/2014/main" xmlns="" id="{80694CF3-5C71-4441-A88C-432651D2351E}"/>
              </a:ext>
            </a:extLst>
          </p:cNvPr>
          <p:cNvSpPr txBox="1">
            <a:spLocks noChangeArrowheads="1"/>
          </p:cNvSpPr>
          <p:nvPr/>
        </p:nvSpPr>
        <p:spPr bwMode="auto">
          <a:xfrm>
            <a:off x="2063751" y="1484313"/>
            <a:ext cx="8353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a:spcBef>
                <a:spcPct val="50000"/>
              </a:spcBef>
              <a:buFontTx/>
              <a:buNone/>
            </a:pPr>
            <a:endParaRPr lang="en-GB" altLang="en-US" sz="2400">
              <a:latin typeface="Times New Roman" panose="02020603050405020304" pitchFamily="18" charset="0"/>
            </a:endParaRPr>
          </a:p>
        </p:txBody>
      </p:sp>
      <p:graphicFrame>
        <p:nvGraphicFramePr>
          <p:cNvPr id="174086" name="Group 6">
            <a:extLst>
              <a:ext uri="{FF2B5EF4-FFF2-40B4-BE49-F238E27FC236}">
                <a16:creationId xmlns:a16="http://schemas.microsoft.com/office/drawing/2014/main" xmlns="" id="{97100CC0-D738-3C44-8614-592F545A6B17}"/>
              </a:ext>
            </a:extLst>
          </p:cNvPr>
          <p:cNvGraphicFramePr>
            <a:graphicFrameLocks noGrp="1"/>
          </p:cNvGraphicFramePr>
          <p:nvPr/>
        </p:nvGraphicFramePr>
        <p:xfrm>
          <a:off x="1703389" y="1125538"/>
          <a:ext cx="8785225" cy="431800"/>
        </p:xfrm>
        <a:graphic>
          <a:graphicData uri="http://schemas.openxmlformats.org/drawingml/2006/table">
            <a:tbl>
              <a:tblPr/>
              <a:tblGrid>
                <a:gridCol w="2936875">
                  <a:extLst>
                    <a:ext uri="{9D8B030D-6E8A-4147-A177-3AD203B41FA5}">
                      <a16:colId xmlns:a16="http://schemas.microsoft.com/office/drawing/2014/main" xmlns="" val="20000"/>
                    </a:ext>
                  </a:extLst>
                </a:gridCol>
                <a:gridCol w="1387475">
                  <a:extLst>
                    <a:ext uri="{9D8B030D-6E8A-4147-A177-3AD203B41FA5}">
                      <a16:colId xmlns:a16="http://schemas.microsoft.com/office/drawing/2014/main" xmlns="" val="20001"/>
                    </a:ext>
                  </a:extLst>
                </a:gridCol>
                <a:gridCol w="2147887">
                  <a:extLst>
                    <a:ext uri="{9D8B030D-6E8A-4147-A177-3AD203B41FA5}">
                      <a16:colId xmlns:a16="http://schemas.microsoft.com/office/drawing/2014/main" xmlns="" val="20002"/>
                    </a:ext>
                  </a:extLst>
                </a:gridCol>
                <a:gridCol w="2312988">
                  <a:extLst>
                    <a:ext uri="{9D8B030D-6E8A-4147-A177-3AD203B41FA5}">
                      <a16:colId xmlns:a16="http://schemas.microsoft.com/office/drawing/2014/main" xmlns="" val="20003"/>
                    </a:ext>
                  </a:extLst>
                </a:gridCol>
              </a:tblGrid>
              <a:tr h="431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Verdana" pitchFamily="34" charset="0"/>
                          <a:cs typeface="Times New Roman" pitchFamily="18" charset="0"/>
                        </a:rPr>
                        <a:t>Name</a:t>
                      </a:r>
                      <a:endParaRPr kumimoji="0" lang="en-GB" sz="12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Verdana" pitchFamily="34" charset="0"/>
                          <a:cs typeface="Times New Roman" pitchFamily="18" charset="0"/>
                        </a:rPr>
                        <a:t>DOB</a:t>
                      </a:r>
                      <a:endParaRPr kumimoji="0" lang="en-GB" sz="12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Verdana" pitchFamily="34" charset="0"/>
                          <a:cs typeface="Times New Roman" pitchFamily="18" charset="0"/>
                        </a:rPr>
                        <a:t>Date</a:t>
                      </a:r>
                      <a:endParaRPr kumimoji="0" lang="en-GB" sz="12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Verdana" pitchFamily="34" charset="0"/>
                          <a:cs typeface="Times New Roman" pitchFamily="18" charset="0"/>
                        </a:rPr>
                        <a:t>Review Date</a:t>
                      </a:r>
                      <a:endParaRPr kumimoji="0" lang="en-GB" sz="12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204817" name="Rectangle 18">
            <a:extLst>
              <a:ext uri="{FF2B5EF4-FFF2-40B4-BE49-F238E27FC236}">
                <a16:creationId xmlns:a16="http://schemas.microsoft.com/office/drawing/2014/main" xmlns="" id="{CFE31701-3B2B-4A40-B5E2-300DA7A30A52}"/>
              </a:ext>
            </a:extLst>
          </p:cNvPr>
          <p:cNvSpPr>
            <a:spLocks noChangeArrowheads="1"/>
          </p:cNvSpPr>
          <p:nvPr/>
        </p:nvSpPr>
        <p:spPr bwMode="auto">
          <a:xfrm>
            <a:off x="1703388" y="130175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endParaRPr lang="en-GB" altLang="en-US" sz="1800"/>
          </a:p>
        </p:txBody>
      </p:sp>
      <p:graphicFrame>
        <p:nvGraphicFramePr>
          <p:cNvPr id="174099" name="Group 19">
            <a:extLst>
              <a:ext uri="{FF2B5EF4-FFF2-40B4-BE49-F238E27FC236}">
                <a16:creationId xmlns:a16="http://schemas.microsoft.com/office/drawing/2014/main" xmlns="" id="{D73F74C3-BD0E-AE49-B982-A48B10B67BE5}"/>
              </a:ext>
            </a:extLst>
          </p:cNvPr>
          <p:cNvGraphicFramePr>
            <a:graphicFrameLocks noGrp="1"/>
          </p:cNvGraphicFramePr>
          <p:nvPr/>
        </p:nvGraphicFramePr>
        <p:xfrm>
          <a:off x="1703389" y="1773239"/>
          <a:ext cx="8785225" cy="731837"/>
        </p:xfrm>
        <a:graphic>
          <a:graphicData uri="http://schemas.openxmlformats.org/drawingml/2006/table">
            <a:tbl>
              <a:tblPr/>
              <a:tblGrid>
                <a:gridCol w="1530350">
                  <a:extLst>
                    <a:ext uri="{9D8B030D-6E8A-4147-A177-3AD203B41FA5}">
                      <a16:colId xmlns:a16="http://schemas.microsoft.com/office/drawing/2014/main" xmlns="" val="20000"/>
                    </a:ext>
                  </a:extLst>
                </a:gridCol>
                <a:gridCol w="7254875">
                  <a:extLst>
                    <a:ext uri="{9D8B030D-6E8A-4147-A177-3AD203B41FA5}">
                      <a16:colId xmlns:a16="http://schemas.microsoft.com/office/drawing/2014/main" xmlns="" val="20001"/>
                    </a:ext>
                  </a:extLst>
                </a:gridCol>
              </a:tblGrid>
              <a:tr h="731837">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Verdana" pitchFamily="34" charset="0"/>
                          <a:cs typeface="Times New Roman" pitchFamily="18" charset="0"/>
                        </a:rPr>
                        <a:t>Photo</a:t>
                      </a:r>
                      <a:endParaRPr kumimoji="0" lang="en-US" sz="1200" b="0" i="0" u="none" strike="noStrike" cap="none" normalizeH="0" baseline="0" dirty="0">
                        <a:ln>
                          <a:noFill/>
                        </a:ln>
                        <a:solidFill>
                          <a:schemeClr val="tx1"/>
                        </a:solidFill>
                        <a:effectLst/>
                        <a:latin typeface="Arial" charset="0"/>
                        <a:cs typeface="Times New Roman" pitchFamily="18"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r>
                        <a:rPr lang="en-GB" sz="1200" b="1" kern="1200" dirty="0">
                          <a:solidFill>
                            <a:schemeClr val="tx1"/>
                          </a:solidFill>
                          <a:effectLst/>
                          <a:latin typeface="+mn-lt"/>
                          <a:ea typeface="+mn-ea"/>
                          <a:cs typeface="+mn-cs"/>
                        </a:rPr>
                        <a:t>Risk reduction measures and differentiated measures.  (to respond to triggers)</a:t>
                      </a:r>
                      <a:endParaRPr lang="en-GB" sz="1200" kern="1200" dirty="0">
                        <a:solidFill>
                          <a:schemeClr val="tx1"/>
                        </a:solidFill>
                        <a:effectLst/>
                        <a:latin typeface="+mn-lt"/>
                        <a:ea typeface="+mn-ea"/>
                        <a:cs typeface="+mn-cs"/>
                      </a:endParaRPr>
                    </a:p>
                    <a:p>
                      <a:r>
                        <a:rPr lang="en-GB" sz="1800" b="1" kern="1200" dirty="0">
                          <a:solidFill>
                            <a:schemeClr val="tx1"/>
                          </a:solidFill>
                          <a:effectLst/>
                          <a:latin typeface="+mn-lt"/>
                          <a:ea typeface="+mn-ea"/>
                          <a:cs typeface="+mn-cs"/>
                        </a:rPr>
                        <a:t> </a:t>
                      </a:r>
                      <a:endParaRPr lang="en-GB" sz="18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Times New Roman" pitchFamily="18"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bl>
          </a:graphicData>
        </a:graphic>
      </p:graphicFrame>
      <p:sp>
        <p:nvSpPr>
          <p:cNvPr id="204826" name="Rectangle 27">
            <a:extLst>
              <a:ext uri="{FF2B5EF4-FFF2-40B4-BE49-F238E27FC236}">
                <a16:creationId xmlns:a16="http://schemas.microsoft.com/office/drawing/2014/main" xmlns="" id="{1D5C3764-5EE3-354B-BA94-37B3B793BDD4}"/>
              </a:ext>
            </a:extLst>
          </p:cNvPr>
          <p:cNvSpPr>
            <a:spLocks noChangeArrowheads="1"/>
          </p:cNvSpPr>
          <p:nvPr/>
        </p:nvSpPr>
        <p:spPr bwMode="auto">
          <a:xfrm>
            <a:off x="1524001" y="29998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eaLnBrk="1" hangingPunct="1">
              <a:spcBef>
                <a:spcPct val="0"/>
              </a:spcBef>
              <a:buFontTx/>
              <a:buNone/>
            </a:pPr>
            <a:endParaRPr lang="en-GB" altLang="en-US" sz="1800"/>
          </a:p>
        </p:txBody>
      </p:sp>
      <p:graphicFrame>
        <p:nvGraphicFramePr>
          <p:cNvPr id="174108" name="Group 28">
            <a:extLst>
              <a:ext uri="{FF2B5EF4-FFF2-40B4-BE49-F238E27FC236}">
                <a16:creationId xmlns:a16="http://schemas.microsoft.com/office/drawing/2014/main" xmlns="" id="{3D290B5D-77BE-9340-A16D-88D5F26FD0FB}"/>
              </a:ext>
            </a:extLst>
          </p:cNvPr>
          <p:cNvGraphicFramePr>
            <a:graphicFrameLocks noGrp="1"/>
          </p:cNvGraphicFramePr>
          <p:nvPr/>
        </p:nvGraphicFramePr>
        <p:xfrm>
          <a:off x="1703389" y="2708275"/>
          <a:ext cx="8785225" cy="2835276"/>
        </p:xfrm>
        <a:graphic>
          <a:graphicData uri="http://schemas.openxmlformats.org/drawingml/2006/table">
            <a:tbl>
              <a:tblPr/>
              <a:tblGrid>
                <a:gridCol w="4392612">
                  <a:extLst>
                    <a:ext uri="{9D8B030D-6E8A-4147-A177-3AD203B41FA5}">
                      <a16:colId xmlns:a16="http://schemas.microsoft.com/office/drawing/2014/main" xmlns="" val="20000"/>
                    </a:ext>
                  </a:extLst>
                </a:gridCol>
                <a:gridCol w="4392613">
                  <a:extLst>
                    <a:ext uri="{9D8B030D-6E8A-4147-A177-3AD203B41FA5}">
                      <a16:colId xmlns:a16="http://schemas.microsoft.com/office/drawing/2014/main" xmlns="" val="20001"/>
                    </a:ext>
                  </a:extLst>
                </a:gridCol>
              </a:tblGrid>
              <a:tr h="945092">
                <a:tc>
                  <a:txBody>
                    <a:bodyPr/>
                    <a:lstStyle/>
                    <a:p>
                      <a:pPr>
                        <a:spcAft>
                          <a:spcPts val="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Pro social behaviours</a:t>
                      </a: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200" b="1" kern="1200" dirty="0">
                          <a:solidFill>
                            <a:schemeClr val="tx1"/>
                          </a:solidFill>
                          <a:effectLst/>
                          <a:latin typeface="+mn-lt"/>
                          <a:ea typeface="+mn-ea"/>
                          <a:cs typeface="+mn-cs"/>
                        </a:rPr>
                        <a:t>Strategies to respond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a:ln>
                          <a:noFill/>
                        </a:ln>
                        <a:solidFill>
                          <a:schemeClr val="tx1"/>
                        </a:solidFill>
                        <a:effectLst/>
                        <a:latin typeface="Arial" charset="0"/>
                        <a:cs typeface="Times New Roman" pitchFamily="18"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945092">
                <a:tc>
                  <a:txBody>
                    <a:bodyPr/>
                    <a:lstStyle/>
                    <a:p>
                      <a:pPr>
                        <a:spcAft>
                          <a:spcPts val="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Anxiety behaviours (DIFFICULT)</a:t>
                      </a: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200" b="1" kern="1200" dirty="0">
                          <a:solidFill>
                            <a:schemeClr val="tx1"/>
                          </a:solidFill>
                          <a:effectLst/>
                          <a:latin typeface="+mn-lt"/>
                          <a:ea typeface="+mn-ea"/>
                          <a:cs typeface="+mn-cs"/>
                        </a:rPr>
                        <a:t>Strategies to respond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Times New Roman" pitchFamily="18"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945092">
                <a:tc>
                  <a:txBody>
                    <a:bodyPr/>
                    <a:lstStyle/>
                    <a:p>
                      <a:pPr>
                        <a:spcAft>
                          <a:spcPts val="0"/>
                        </a:spcAft>
                      </a:pPr>
                      <a:r>
                        <a:rPr lang="en-GB" sz="1000" b="1" dirty="0">
                          <a:effectLst/>
                          <a:latin typeface="Arial" panose="020B0604020202020204" pitchFamily="34" charset="0"/>
                          <a:ea typeface="Calibri" panose="020F0502020204030204" pitchFamily="34" charset="0"/>
                          <a:cs typeface="Times New Roman" panose="02020603050405020304" pitchFamily="18" charset="0"/>
                        </a:rPr>
                        <a:t>Crisis behaviours (DANGEROUS)</a:t>
                      </a: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000" b="1" dirty="0">
                        <a:effectLst/>
                        <a:latin typeface="Arial" panose="020B0604020202020204" pitchFamily="34" charset="0"/>
                        <a:ea typeface="Calibri" panose="020F0502020204030204" pitchFamily="34" charset="0"/>
                        <a:cs typeface="Times New Roman" panose="02020603050405020304" pitchFamily="18" charset="0"/>
                      </a:endParaRPr>
                    </a:p>
                    <a:p>
                      <a:pPr>
                        <a:spcAft>
                          <a:spcPts val="0"/>
                        </a:spcAft>
                      </a:pPr>
                      <a:endParaRPr lang="en-GB" sz="1200" dirty="0">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200" b="1" kern="1200" dirty="0">
                          <a:solidFill>
                            <a:schemeClr val="tx1"/>
                          </a:solidFill>
                          <a:effectLst/>
                          <a:latin typeface="+mn-lt"/>
                          <a:ea typeface="+mn-ea"/>
                          <a:cs typeface="+mn-cs"/>
                        </a:rPr>
                        <a:t>Strategies to respond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cs typeface="Times New Roman" pitchFamily="18" charset="0"/>
                      </a:endParaRPr>
                    </a:p>
                  </a:txBody>
                  <a:tcPr marT="45740" marB="4574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07564885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a:extLst>
              <a:ext uri="{FF2B5EF4-FFF2-40B4-BE49-F238E27FC236}">
                <a16:creationId xmlns:a16="http://schemas.microsoft.com/office/drawing/2014/main" xmlns="" id="{33C0CD04-9E2D-9746-A4A7-05047E963712}"/>
              </a:ext>
            </a:extLst>
          </p:cNvPr>
          <p:cNvSpPr>
            <a:spLocks noChangeArrowheads="1"/>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3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a:extLst>
              <a:ext uri="{FF2B5EF4-FFF2-40B4-BE49-F238E27FC236}">
                <a16:creationId xmlns:a16="http://schemas.microsoft.com/office/drawing/2014/main" xmlns="" id="{8EE1C746-14C1-7640-95B1-39E669CF4AB0}"/>
              </a:ext>
            </a:extLst>
          </p:cNvPr>
          <p:cNvSpPr/>
          <p:nvPr/>
        </p:nvSpPr>
        <p:spPr>
          <a:xfrm>
            <a:off x="972274" y="846138"/>
            <a:ext cx="9788324" cy="1569660"/>
          </a:xfrm>
          <a:prstGeom prst="rect">
            <a:avLst/>
          </a:prstGeom>
        </p:spPr>
        <p:txBody>
          <a:bodyPr wrap="square">
            <a:spAutoFit/>
          </a:bodyPr>
          <a:lstStyle/>
          <a:p>
            <a:pPr algn="ctr"/>
            <a:r>
              <a:rPr lang="en-GB" sz="3200" b="1" cap="all" dirty="0"/>
              <a:t>ESSEX Steps UPDATE</a:t>
            </a:r>
          </a:p>
          <a:p>
            <a:pPr algn="ctr"/>
            <a:endParaRPr lang="en-GB" sz="3200" b="1" cap="all" dirty="0"/>
          </a:p>
          <a:p>
            <a:pPr algn="ctr"/>
            <a:r>
              <a:rPr lang="en-GB" sz="3200" b="1" cap="all" dirty="0"/>
              <a:t>EPHA June 2018</a:t>
            </a:r>
            <a:endParaRPr lang="en-GB" sz="3200" dirty="0"/>
          </a:p>
        </p:txBody>
      </p:sp>
      <p:sp>
        <p:nvSpPr>
          <p:cNvPr id="3" name="TextBox 2">
            <a:extLst>
              <a:ext uri="{FF2B5EF4-FFF2-40B4-BE49-F238E27FC236}">
                <a16:creationId xmlns:a16="http://schemas.microsoft.com/office/drawing/2014/main" xmlns="" id="{B15CB966-C31B-DB4A-8FE5-3BDC117057E9}"/>
              </a:ext>
            </a:extLst>
          </p:cNvPr>
          <p:cNvSpPr txBox="1"/>
          <p:nvPr/>
        </p:nvSpPr>
        <p:spPr>
          <a:xfrm>
            <a:off x="545939" y="2415798"/>
            <a:ext cx="11100122" cy="3416320"/>
          </a:xfrm>
          <a:prstGeom prst="rect">
            <a:avLst/>
          </a:prstGeom>
          <a:noFill/>
        </p:spPr>
        <p:txBody>
          <a:bodyPr wrap="square" rtlCol="0">
            <a:spAutoFit/>
          </a:bodyPr>
          <a:lstStyle/>
          <a:p>
            <a:pPr marL="285750" indent="-285750">
              <a:buFont typeface="Arial" panose="020B0604020202020204" pitchFamily="34" charset="0"/>
              <a:buChar char="•"/>
            </a:pPr>
            <a:r>
              <a:rPr lang="en-GB" sz="2400" dirty="0"/>
              <a:t>To date staff from over 350 settings have received Step On training in Essex.</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75 Special School Tutors trained</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60 Mainstream Tutors trained</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Up to 90% restraint reduction in settings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Consistently significant improvement in confidence following training</a:t>
            </a:r>
          </a:p>
        </p:txBody>
      </p:sp>
    </p:spTree>
    <p:extLst>
      <p:ext uri="{BB962C8B-B14F-4D97-AF65-F5344CB8AC3E}">
        <p14:creationId xmlns:p14="http://schemas.microsoft.com/office/powerpoint/2010/main" val="27124652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a:extLst>
              <a:ext uri="{FF2B5EF4-FFF2-40B4-BE49-F238E27FC236}">
                <a16:creationId xmlns:a16="http://schemas.microsoft.com/office/drawing/2014/main" xmlns="" id="{33C0CD04-9E2D-9746-A4A7-05047E963712}"/>
              </a:ext>
            </a:extLst>
          </p:cNvPr>
          <p:cNvSpPr>
            <a:spLocks noChangeArrowheads="1"/>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3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a:extLst>
              <a:ext uri="{FF2B5EF4-FFF2-40B4-BE49-F238E27FC236}">
                <a16:creationId xmlns:a16="http://schemas.microsoft.com/office/drawing/2014/main" xmlns="" id="{8EE1C746-14C1-7640-95B1-39E669CF4AB0}"/>
              </a:ext>
            </a:extLst>
          </p:cNvPr>
          <p:cNvSpPr/>
          <p:nvPr/>
        </p:nvSpPr>
        <p:spPr>
          <a:xfrm>
            <a:off x="1431402" y="846138"/>
            <a:ext cx="9329195" cy="4647426"/>
          </a:xfrm>
          <a:prstGeom prst="rect">
            <a:avLst/>
          </a:prstGeom>
        </p:spPr>
        <p:txBody>
          <a:bodyPr wrap="square">
            <a:spAutoFit/>
          </a:bodyPr>
          <a:lstStyle/>
          <a:p>
            <a:pPr algn="ctr"/>
            <a:r>
              <a:rPr lang="en-GB" sz="4000" b="1" cap="all" dirty="0"/>
              <a:t>STEP ON SERVICE TUTOR TRAINING</a:t>
            </a:r>
            <a:br>
              <a:rPr lang="en-GB" sz="4000" b="1" cap="all" dirty="0"/>
            </a:br>
            <a:r>
              <a:rPr lang="en-GB" sz="4000" b="1" cap="all" dirty="0"/>
              <a:t/>
            </a:r>
            <a:br>
              <a:rPr lang="en-GB" sz="4000" b="1" cap="all" dirty="0"/>
            </a:br>
            <a:r>
              <a:rPr lang="en-GB" sz="3600" dirty="0"/>
              <a:t>This training will enable you to become a Steps Tutor to provide ‘Step On’ training and consultancy to staff </a:t>
            </a:r>
            <a:r>
              <a:rPr lang="en-GB" sz="3600" u="sng" dirty="0"/>
              <a:t>within your own setting</a:t>
            </a:r>
            <a:r>
              <a:rPr lang="en-GB" sz="3600" dirty="0"/>
              <a:t>. </a:t>
            </a:r>
            <a:br>
              <a:rPr lang="en-GB" sz="3600" dirty="0"/>
            </a:br>
            <a:endParaRPr lang="en-GB" sz="3600" dirty="0"/>
          </a:p>
          <a:p>
            <a:pPr algn="ctr"/>
            <a:r>
              <a:rPr lang="en-GB" sz="3600" dirty="0"/>
              <a:t>Settings are encouraged to build a small team with a minimum of two tutors. </a:t>
            </a:r>
          </a:p>
        </p:txBody>
      </p:sp>
    </p:spTree>
    <p:extLst>
      <p:ext uri="{BB962C8B-B14F-4D97-AF65-F5344CB8AC3E}">
        <p14:creationId xmlns:p14="http://schemas.microsoft.com/office/powerpoint/2010/main" val="214444781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a:extLst>
              <a:ext uri="{FF2B5EF4-FFF2-40B4-BE49-F238E27FC236}">
                <a16:creationId xmlns:a16="http://schemas.microsoft.com/office/drawing/2014/main" xmlns="" id="{33C0CD04-9E2D-9746-A4A7-05047E963712}"/>
              </a:ext>
            </a:extLst>
          </p:cNvPr>
          <p:cNvSpPr>
            <a:spLocks noChangeArrowheads="1"/>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3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4" name="TextBox 3">
            <a:extLst>
              <a:ext uri="{FF2B5EF4-FFF2-40B4-BE49-F238E27FC236}">
                <a16:creationId xmlns:a16="http://schemas.microsoft.com/office/drawing/2014/main" xmlns="" id="{FF2F2A25-F96B-D146-B33E-24FEC0CA4542}"/>
              </a:ext>
            </a:extLst>
          </p:cNvPr>
          <p:cNvSpPr txBox="1"/>
          <p:nvPr/>
        </p:nvSpPr>
        <p:spPr>
          <a:xfrm>
            <a:off x="1743919" y="1805649"/>
            <a:ext cx="9483524" cy="2031325"/>
          </a:xfrm>
          <a:prstGeom prst="rect">
            <a:avLst/>
          </a:prstGeom>
          <a:noFill/>
        </p:spPr>
        <p:txBody>
          <a:bodyPr wrap="square" rtlCol="0">
            <a:spAutoFit/>
          </a:bodyPr>
          <a:lstStyle/>
          <a:p>
            <a:r>
              <a:rPr lang="en-GB" sz="3600" dirty="0"/>
              <a:t>These tutors can work together to continually influence practice as well as maintain ‘STEP ON’ certification within their setting.</a:t>
            </a:r>
          </a:p>
          <a:p>
            <a:endParaRPr lang="en-GB" dirty="0"/>
          </a:p>
        </p:txBody>
      </p:sp>
    </p:spTree>
    <p:extLst>
      <p:ext uri="{BB962C8B-B14F-4D97-AF65-F5344CB8AC3E}">
        <p14:creationId xmlns:p14="http://schemas.microsoft.com/office/powerpoint/2010/main" val="194643431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a:extLst>
              <a:ext uri="{FF2B5EF4-FFF2-40B4-BE49-F238E27FC236}">
                <a16:creationId xmlns:a16="http://schemas.microsoft.com/office/drawing/2014/main" xmlns="" id="{33C0CD04-9E2D-9746-A4A7-05047E963712}"/>
              </a:ext>
            </a:extLst>
          </p:cNvPr>
          <p:cNvSpPr>
            <a:spLocks noChangeArrowheads="1"/>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3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a:extLst>
              <a:ext uri="{FF2B5EF4-FFF2-40B4-BE49-F238E27FC236}">
                <a16:creationId xmlns:a16="http://schemas.microsoft.com/office/drawing/2014/main" xmlns="" id="{C2639CC4-5375-E142-9E37-9F5F8928ED5F}"/>
              </a:ext>
            </a:extLst>
          </p:cNvPr>
          <p:cNvSpPr/>
          <p:nvPr/>
        </p:nvSpPr>
        <p:spPr>
          <a:xfrm>
            <a:off x="902825" y="988858"/>
            <a:ext cx="10208871" cy="2308324"/>
          </a:xfrm>
          <a:prstGeom prst="rect">
            <a:avLst/>
          </a:prstGeom>
        </p:spPr>
        <p:txBody>
          <a:bodyPr wrap="square">
            <a:spAutoFit/>
          </a:bodyPr>
          <a:lstStyle/>
          <a:p>
            <a:r>
              <a:rPr lang="en-GB" sz="3600" dirty="0">
                <a:solidFill>
                  <a:prstClr val="black"/>
                </a:solidFill>
              </a:rPr>
              <a:t>The course provides the Essex Steps product to staff who already have a therapeutic attitude to children, an ability to present and an aptitude to efficiently acquire the Essex Steps skill set.</a:t>
            </a:r>
            <a:endParaRPr lang="en-GB" sz="3600" dirty="0"/>
          </a:p>
        </p:txBody>
      </p:sp>
    </p:spTree>
    <p:extLst>
      <p:ext uri="{BB962C8B-B14F-4D97-AF65-F5344CB8AC3E}">
        <p14:creationId xmlns:p14="http://schemas.microsoft.com/office/powerpoint/2010/main" val="3780274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a:extLst>
              <a:ext uri="{FF2B5EF4-FFF2-40B4-BE49-F238E27FC236}">
                <a16:creationId xmlns:a16="http://schemas.microsoft.com/office/drawing/2014/main" xmlns="" id="{33C0CD04-9E2D-9746-A4A7-05047E963712}"/>
              </a:ext>
            </a:extLst>
          </p:cNvPr>
          <p:cNvSpPr>
            <a:spLocks noChangeArrowheads="1"/>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3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a:extLst>
              <a:ext uri="{FF2B5EF4-FFF2-40B4-BE49-F238E27FC236}">
                <a16:creationId xmlns:a16="http://schemas.microsoft.com/office/drawing/2014/main" xmlns="" id="{C2639CC4-5375-E142-9E37-9F5F8928ED5F}"/>
              </a:ext>
            </a:extLst>
          </p:cNvPr>
          <p:cNvSpPr/>
          <p:nvPr/>
        </p:nvSpPr>
        <p:spPr>
          <a:xfrm>
            <a:off x="902825" y="988858"/>
            <a:ext cx="10208871" cy="3416320"/>
          </a:xfrm>
          <a:prstGeom prst="rect">
            <a:avLst/>
          </a:prstGeom>
        </p:spPr>
        <p:txBody>
          <a:bodyPr wrap="square">
            <a:spAutoFit/>
          </a:bodyPr>
          <a:lstStyle/>
          <a:p>
            <a:r>
              <a:rPr lang="en-GB" sz="3600" dirty="0">
                <a:latin typeface="Arial" panose="020B0604020202020204" pitchFamily="34" charset="0"/>
                <a:cs typeface="Arial" panose="020B0604020202020204" pitchFamily="34" charset="0"/>
              </a:rPr>
              <a:t>Essex Steps tutors are certificated to be a resource for the setting in which they work.</a:t>
            </a:r>
          </a:p>
          <a:p>
            <a:endParaRPr lang="en-GB" sz="3600" dirty="0">
              <a:latin typeface="Arial" panose="020B0604020202020204" pitchFamily="34" charset="0"/>
              <a:cs typeface="Arial" panose="020B0604020202020204" pitchFamily="34" charset="0"/>
            </a:endParaRPr>
          </a:p>
          <a:p>
            <a:r>
              <a:rPr lang="en-GB" sz="3600" dirty="0">
                <a:latin typeface="Arial" panose="020B0604020202020204" pitchFamily="34" charset="0"/>
                <a:cs typeface="Arial" panose="020B0604020202020204" pitchFamily="34" charset="0"/>
              </a:rPr>
              <a:t>Tutors are not certificated to provide training or consultation on a voluntary or paid basis outside of their own school setting.</a:t>
            </a:r>
          </a:p>
        </p:txBody>
      </p:sp>
    </p:spTree>
    <p:extLst>
      <p:ext uri="{BB962C8B-B14F-4D97-AF65-F5344CB8AC3E}">
        <p14:creationId xmlns:p14="http://schemas.microsoft.com/office/powerpoint/2010/main" val="1462807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6928ADD-791E-C348-8DDB-814628A3968D}"/>
              </a:ext>
            </a:extLst>
          </p:cNvPr>
          <p:cNvSpPr>
            <a:spLocks noGrp="1"/>
          </p:cNvSpPr>
          <p:nvPr>
            <p:ph idx="1"/>
          </p:nvPr>
        </p:nvSpPr>
        <p:spPr>
          <a:xfrm>
            <a:off x="266217" y="217714"/>
            <a:ext cx="11574683" cy="6183086"/>
          </a:xfrm>
        </p:spPr>
        <p:txBody>
          <a:bodyPr>
            <a:normAutofit lnSpcReduction="10000"/>
          </a:bodyPr>
          <a:lstStyle/>
          <a:p>
            <a:pPr marL="0" indent="0" algn="ctr">
              <a:buNone/>
            </a:pPr>
            <a:r>
              <a:rPr lang="en-GB" sz="3600" b="1" dirty="0">
                <a:latin typeface="Arial" panose="020B0604020202020204" pitchFamily="34" charset="0"/>
                <a:cs typeface="Arial" panose="020B0604020202020204" pitchFamily="34" charset="0"/>
              </a:rPr>
              <a:t>Step On Service Tutor training dates</a:t>
            </a:r>
            <a:br>
              <a:rPr lang="en-GB" sz="3600" b="1"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25th to 27th June 2018 – Wickford CLC £350 per delegate </a:t>
            </a:r>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t>
            </a:r>
          </a:p>
          <a:p>
            <a:pPr marL="0" indent="0">
              <a:buNone/>
            </a:pPr>
            <a:r>
              <a:rPr lang="en-GB" dirty="0"/>
              <a:t/>
            </a:r>
            <a:br>
              <a:rPr lang="en-GB" dirty="0"/>
            </a:b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  (</a:t>
            </a:r>
            <a:r>
              <a:rPr lang="en-GB" sz="2400" dirty="0"/>
              <a:t>£400 per delegate in academic year 2018/2019) See </a:t>
            </a:r>
            <a:r>
              <a:rPr lang="en-GB" sz="2400" dirty="0">
                <a:hlinkClick r:id="rId2"/>
              </a:rPr>
              <a:t>www.esset.org.uk</a:t>
            </a:r>
            <a:r>
              <a:rPr lang="en-GB" sz="2400" dirty="0"/>
              <a:t> for further info.</a:t>
            </a:r>
          </a:p>
        </p:txBody>
      </p:sp>
      <p:graphicFrame>
        <p:nvGraphicFramePr>
          <p:cNvPr id="4" name="Table 3">
            <a:extLst>
              <a:ext uri="{FF2B5EF4-FFF2-40B4-BE49-F238E27FC236}">
                <a16:creationId xmlns:a16="http://schemas.microsoft.com/office/drawing/2014/main" xmlns="" id="{10E2F277-AD2D-2F44-A6A9-7718A51362E0}"/>
              </a:ext>
            </a:extLst>
          </p:cNvPr>
          <p:cNvGraphicFramePr>
            <a:graphicFrameLocks noGrp="1"/>
          </p:cNvGraphicFramePr>
          <p:nvPr>
            <p:extLst>
              <p:ext uri="{D42A27DB-BD31-4B8C-83A1-F6EECF244321}">
                <p14:modId xmlns:p14="http://schemas.microsoft.com/office/powerpoint/2010/main" val="217545437"/>
              </p:ext>
            </p:extLst>
          </p:nvPr>
        </p:nvGraphicFramePr>
        <p:xfrm>
          <a:off x="266217" y="2169458"/>
          <a:ext cx="11728559" cy="3567954"/>
        </p:xfrm>
        <a:graphic>
          <a:graphicData uri="http://schemas.openxmlformats.org/drawingml/2006/table">
            <a:tbl>
              <a:tblPr>
                <a:tableStyleId>{5C22544A-7EE6-4342-B048-85BDC9FD1C3A}</a:tableStyleId>
              </a:tblPr>
              <a:tblGrid>
                <a:gridCol w="2674207">
                  <a:extLst>
                    <a:ext uri="{9D8B030D-6E8A-4147-A177-3AD203B41FA5}">
                      <a16:colId xmlns:a16="http://schemas.microsoft.com/office/drawing/2014/main" xmlns="" val="3586714106"/>
                    </a:ext>
                  </a:extLst>
                </a:gridCol>
                <a:gridCol w="5381279">
                  <a:extLst>
                    <a:ext uri="{9D8B030D-6E8A-4147-A177-3AD203B41FA5}">
                      <a16:colId xmlns:a16="http://schemas.microsoft.com/office/drawing/2014/main" xmlns="" val="536439579"/>
                    </a:ext>
                  </a:extLst>
                </a:gridCol>
                <a:gridCol w="3673073">
                  <a:extLst>
                    <a:ext uri="{9D8B030D-6E8A-4147-A177-3AD203B41FA5}">
                      <a16:colId xmlns:a16="http://schemas.microsoft.com/office/drawing/2014/main" xmlns="" val="484471105"/>
                    </a:ext>
                  </a:extLst>
                </a:gridCol>
              </a:tblGrid>
              <a:tr h="921032">
                <a:tc>
                  <a:txBody>
                    <a:bodyPr/>
                    <a:lstStyle/>
                    <a:p>
                      <a:pPr algn="l" fontAlgn="ctr"/>
                      <a:r>
                        <a:rPr lang="en-GB" sz="2800" u="none" strike="noStrike" dirty="0">
                          <a:effectLst/>
                        </a:rPr>
                        <a:t>25-27</a:t>
                      </a:r>
                      <a:r>
                        <a:rPr lang="en-GB" sz="2800" u="none" strike="noStrike" baseline="30000" dirty="0">
                          <a:effectLst/>
                        </a:rPr>
                        <a:t>th</a:t>
                      </a:r>
                      <a:r>
                        <a:rPr lang="en-GB" sz="2800" u="none" strike="noStrike" dirty="0">
                          <a:effectLst/>
                        </a:rPr>
                        <a:t> Sept 2018</a:t>
                      </a:r>
                      <a:endParaRPr lang="en-GB"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2800" u="sng" strike="noStrike" dirty="0">
                          <a:effectLst/>
                          <a:hlinkClick r:id="rId3" tooltip="20-22/06/2018"/>
                        </a:rPr>
                        <a:t>3 Day Step On Service Tutor Training</a:t>
                      </a:r>
                      <a:endParaRPr lang="en-GB" sz="2800" b="0" i="0" u="sng"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effectLst/>
                        </a:rPr>
                        <a:t>Wickford CLC</a:t>
                      </a:r>
                      <a:endParaRPr lang="en-GB" sz="2800" b="0"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489095605"/>
                  </a:ext>
                </a:extLst>
              </a:tr>
              <a:tr h="921032">
                <a:tc>
                  <a:txBody>
                    <a:bodyPr/>
                    <a:lstStyle/>
                    <a:p>
                      <a:pPr algn="l" fontAlgn="ctr"/>
                      <a:r>
                        <a:rPr lang="en-GB" sz="2800" u="none" strike="noStrike" dirty="0">
                          <a:effectLst/>
                        </a:rPr>
                        <a:t>09-11</a:t>
                      </a:r>
                      <a:r>
                        <a:rPr lang="en-GB" sz="2800" u="none" strike="noStrike" baseline="30000" dirty="0">
                          <a:effectLst/>
                        </a:rPr>
                        <a:t>th</a:t>
                      </a:r>
                      <a:r>
                        <a:rPr lang="en-GB" sz="2800" u="none" strike="noStrike" dirty="0">
                          <a:effectLst/>
                        </a:rPr>
                        <a:t> Oct 2018</a:t>
                      </a:r>
                      <a:endParaRPr lang="en-GB"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2800" u="sng" strike="noStrike" dirty="0">
                          <a:effectLst/>
                          <a:hlinkClick r:id="rId3" tooltip="20-22/06/2018"/>
                        </a:rPr>
                        <a:t>3 Day Step On Service Tutor Training</a:t>
                      </a:r>
                      <a:endParaRPr lang="en-GB" sz="2800" b="0" i="0" u="sng"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err="1">
                          <a:effectLst/>
                        </a:rPr>
                        <a:t>Bocking</a:t>
                      </a:r>
                      <a:r>
                        <a:rPr lang="en-GB" sz="2800" u="none" strike="noStrike" dirty="0">
                          <a:effectLst/>
                        </a:rPr>
                        <a:t> Village Hall</a:t>
                      </a:r>
                      <a:endParaRPr lang="en-GB" sz="2800" b="0"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916675077"/>
                  </a:ext>
                </a:extLst>
              </a:tr>
              <a:tr h="921032">
                <a:tc>
                  <a:txBody>
                    <a:bodyPr/>
                    <a:lstStyle/>
                    <a:p>
                      <a:pPr algn="l" fontAlgn="ctr"/>
                      <a:r>
                        <a:rPr lang="en-GB" sz="2800" u="none" strike="noStrike" dirty="0">
                          <a:effectLst/>
                        </a:rPr>
                        <a:t>12-14</a:t>
                      </a:r>
                      <a:r>
                        <a:rPr lang="en-GB" sz="2800" u="none" strike="noStrike" baseline="30000" dirty="0">
                          <a:effectLst/>
                        </a:rPr>
                        <a:t>th</a:t>
                      </a:r>
                      <a:r>
                        <a:rPr lang="en-GB" sz="2800" u="none" strike="noStrike" dirty="0">
                          <a:effectLst/>
                        </a:rPr>
                        <a:t> Nov 2018</a:t>
                      </a:r>
                      <a:endParaRPr lang="en-GB"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2800" u="sng" strike="noStrike" dirty="0">
                          <a:solidFill>
                            <a:srgbClr val="0070C0"/>
                          </a:solidFill>
                          <a:effectLst/>
                        </a:rPr>
                        <a:t>3 Day Step On Service Tutor Training</a:t>
                      </a:r>
                      <a:endParaRPr lang="en-GB" sz="2800" b="0" i="0" u="sng" strike="noStrike" dirty="0">
                        <a:solidFill>
                          <a:srgbClr val="0070C0"/>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effectLst/>
                        </a:rPr>
                        <a:t>Market Field College</a:t>
                      </a:r>
                      <a:endParaRPr lang="en-GB" sz="2800" b="0" i="0" u="none" strike="noStrike" dirty="0">
                        <a:solidFill>
                          <a:srgbClr val="FF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3660227729"/>
                  </a:ext>
                </a:extLst>
              </a:tr>
              <a:tr h="804858">
                <a:tc>
                  <a:txBody>
                    <a:bodyPr/>
                    <a:lstStyle/>
                    <a:p>
                      <a:pPr algn="l" fontAlgn="ctr"/>
                      <a:r>
                        <a:rPr lang="en-GB" sz="2800" u="none" strike="noStrike" dirty="0">
                          <a:effectLst/>
                        </a:rPr>
                        <a:t>5-7</a:t>
                      </a:r>
                      <a:r>
                        <a:rPr lang="en-GB" sz="2800" u="none" strike="noStrike" baseline="30000" dirty="0">
                          <a:effectLst/>
                        </a:rPr>
                        <a:t>th </a:t>
                      </a:r>
                      <a:r>
                        <a:rPr lang="en-GB" sz="2800" u="none" strike="noStrike" dirty="0">
                          <a:effectLst/>
                        </a:rPr>
                        <a:t>Dec 2018</a:t>
                      </a:r>
                      <a:endParaRPr lang="en-GB"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ctr"/>
                      <a:r>
                        <a:rPr lang="en-GB" sz="2800" u="sng" strike="noStrike" dirty="0">
                          <a:solidFill>
                            <a:srgbClr val="0070C0"/>
                          </a:solidFill>
                          <a:effectLst/>
                        </a:rPr>
                        <a:t>3 Day Step On Service Tutor Training</a:t>
                      </a:r>
                      <a:endParaRPr lang="en-GB" sz="2800" b="0" i="0" u="sng" strike="noStrike" dirty="0">
                        <a:solidFill>
                          <a:srgbClr val="0070C0"/>
                        </a:solidFill>
                        <a:effectLst/>
                        <a:latin typeface="Calibri" panose="020F0502020204030204" pitchFamily="34" charset="0"/>
                      </a:endParaRPr>
                    </a:p>
                  </a:txBody>
                  <a:tcPr marL="9525" marR="9525" marT="9525" marB="0" anchor="ctr"/>
                </a:tc>
                <a:tc>
                  <a:txBody>
                    <a:bodyPr/>
                    <a:lstStyle/>
                    <a:p>
                      <a:pPr algn="l" fontAlgn="ctr"/>
                      <a:r>
                        <a:rPr lang="en-GB" sz="2800" u="none" strike="noStrike" dirty="0">
                          <a:effectLst/>
                        </a:rPr>
                        <a:t>Wickford CLC</a:t>
                      </a:r>
                      <a:endParaRPr lang="en-GB" sz="2800" b="0"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112231121"/>
                  </a:ext>
                </a:extLst>
              </a:tr>
            </a:tbl>
          </a:graphicData>
        </a:graphic>
      </p:graphicFrame>
    </p:spTree>
    <p:extLst>
      <p:ext uri="{BB962C8B-B14F-4D97-AF65-F5344CB8AC3E}">
        <p14:creationId xmlns:p14="http://schemas.microsoft.com/office/powerpoint/2010/main" val="3647323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3">
            <a:extLst>
              <a:ext uri="{FF2B5EF4-FFF2-40B4-BE49-F238E27FC236}">
                <a16:creationId xmlns:a16="http://schemas.microsoft.com/office/drawing/2014/main" xmlns="" id="{BB0FD8BB-1D33-B146-8415-362916CDB5A5}"/>
              </a:ext>
            </a:extLst>
          </p:cNvPr>
          <p:cNvSpPr>
            <a:spLocks noChangeArrowheads="1"/>
          </p:cNvSpPr>
          <p:nvPr/>
        </p:nvSpPr>
        <p:spPr bwMode="auto">
          <a:xfrm>
            <a:off x="1524001" y="43714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fontAlgn="base">
              <a:spcBef>
                <a:spcPct val="0"/>
              </a:spcBef>
              <a:spcAft>
                <a:spcPct val="0"/>
              </a:spcAft>
              <a:buNone/>
            </a:pPr>
            <a:endParaRPr lang="en-GB" altLang="en-US" sz="1800">
              <a:solidFill>
                <a:srgbClr val="000000"/>
              </a:solidFill>
              <a:ea typeface="ＭＳ Ｐゴシック" panose="020B0600070205080204" pitchFamily="34" charset="-128"/>
            </a:endParaRPr>
          </a:p>
        </p:txBody>
      </p:sp>
      <p:sp>
        <p:nvSpPr>
          <p:cNvPr id="204803" name="Rectangle 4">
            <a:extLst>
              <a:ext uri="{FF2B5EF4-FFF2-40B4-BE49-F238E27FC236}">
                <a16:creationId xmlns:a16="http://schemas.microsoft.com/office/drawing/2014/main" xmlns="" id="{D3135933-8BA7-4F41-BEAB-85401F835E49}"/>
              </a:ext>
            </a:extLst>
          </p:cNvPr>
          <p:cNvSpPr>
            <a:spLocks noChangeArrowheads="1"/>
          </p:cNvSpPr>
          <p:nvPr/>
        </p:nvSpPr>
        <p:spPr bwMode="auto">
          <a:xfrm>
            <a:off x="1524001" y="540650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fontAlgn="base">
              <a:spcBef>
                <a:spcPct val="0"/>
              </a:spcBef>
              <a:spcAft>
                <a:spcPct val="0"/>
              </a:spcAft>
              <a:buNone/>
            </a:pPr>
            <a:endParaRPr lang="en-GB" altLang="en-US" sz="1800">
              <a:solidFill>
                <a:srgbClr val="000000"/>
              </a:solidFill>
              <a:ea typeface="ＭＳ Ｐゴシック" panose="020B0600070205080204" pitchFamily="34" charset="-128"/>
            </a:endParaRPr>
          </a:p>
        </p:txBody>
      </p:sp>
      <p:sp>
        <p:nvSpPr>
          <p:cNvPr id="204804" name="Text Box 5">
            <a:extLst>
              <a:ext uri="{FF2B5EF4-FFF2-40B4-BE49-F238E27FC236}">
                <a16:creationId xmlns:a16="http://schemas.microsoft.com/office/drawing/2014/main" xmlns="" id="{80694CF3-5C71-4441-A88C-432651D2351E}"/>
              </a:ext>
            </a:extLst>
          </p:cNvPr>
          <p:cNvSpPr txBox="1">
            <a:spLocks noChangeArrowheads="1"/>
          </p:cNvSpPr>
          <p:nvPr/>
        </p:nvSpPr>
        <p:spPr bwMode="auto">
          <a:xfrm>
            <a:off x="2063751" y="1484313"/>
            <a:ext cx="8353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algn="ctr" eaLnBrk="0" fontAlgn="base" hangingPunct="0">
              <a:spcBef>
                <a:spcPct val="50000"/>
              </a:spcBef>
              <a:spcAft>
                <a:spcPct val="0"/>
              </a:spcAft>
              <a:buNone/>
            </a:pPr>
            <a:endParaRPr lang="en-GB" altLang="en-US" sz="2400">
              <a:solidFill>
                <a:srgbClr val="000000"/>
              </a:solidFill>
              <a:latin typeface="Times New Roman" panose="02020603050405020304" pitchFamily="18" charset="0"/>
              <a:ea typeface="ＭＳ Ｐゴシック" panose="020B0600070205080204" pitchFamily="34" charset="-128"/>
            </a:endParaRPr>
          </a:p>
        </p:txBody>
      </p:sp>
      <p:sp>
        <p:nvSpPr>
          <p:cNvPr id="204817" name="Rectangle 18">
            <a:extLst>
              <a:ext uri="{FF2B5EF4-FFF2-40B4-BE49-F238E27FC236}">
                <a16:creationId xmlns:a16="http://schemas.microsoft.com/office/drawing/2014/main" xmlns="" id="{CFE31701-3B2B-4A40-B5E2-300DA7A30A52}"/>
              </a:ext>
            </a:extLst>
          </p:cNvPr>
          <p:cNvSpPr>
            <a:spLocks noChangeArrowheads="1"/>
          </p:cNvSpPr>
          <p:nvPr/>
        </p:nvSpPr>
        <p:spPr bwMode="auto">
          <a:xfrm>
            <a:off x="1703388" y="1301751"/>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fontAlgn="base">
              <a:spcBef>
                <a:spcPct val="0"/>
              </a:spcBef>
              <a:spcAft>
                <a:spcPct val="0"/>
              </a:spcAft>
              <a:buNone/>
            </a:pPr>
            <a:endParaRPr lang="en-GB" altLang="en-US" sz="1800">
              <a:solidFill>
                <a:srgbClr val="000000"/>
              </a:solidFill>
              <a:ea typeface="ＭＳ Ｐゴシック" panose="020B0600070205080204" pitchFamily="34" charset="-128"/>
            </a:endParaRPr>
          </a:p>
        </p:txBody>
      </p:sp>
      <p:sp>
        <p:nvSpPr>
          <p:cNvPr id="204826" name="Rectangle 27">
            <a:extLst>
              <a:ext uri="{FF2B5EF4-FFF2-40B4-BE49-F238E27FC236}">
                <a16:creationId xmlns:a16="http://schemas.microsoft.com/office/drawing/2014/main" xmlns="" id="{1D5C3764-5EE3-354B-BA94-37B3B793BDD4}"/>
              </a:ext>
            </a:extLst>
          </p:cNvPr>
          <p:cNvSpPr>
            <a:spLocks noChangeArrowheads="1"/>
          </p:cNvSpPr>
          <p:nvPr/>
        </p:nvSpPr>
        <p:spPr bwMode="auto">
          <a:xfrm>
            <a:off x="1524001" y="2999859"/>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fontAlgn="base">
              <a:spcBef>
                <a:spcPct val="0"/>
              </a:spcBef>
              <a:spcAft>
                <a:spcPct val="0"/>
              </a:spcAft>
              <a:buNone/>
            </a:pPr>
            <a:endParaRPr lang="en-GB" altLang="en-US" sz="1800">
              <a:solidFill>
                <a:srgbClr val="000000"/>
              </a:solidFill>
              <a:ea typeface="ＭＳ Ｐゴシック" panose="020B0600070205080204" pitchFamily="34" charset="-128"/>
            </a:endParaRPr>
          </a:p>
        </p:txBody>
      </p:sp>
      <p:sp>
        <p:nvSpPr>
          <p:cNvPr id="2" name="TextBox 1">
            <a:extLst>
              <a:ext uri="{FF2B5EF4-FFF2-40B4-BE49-F238E27FC236}">
                <a16:creationId xmlns:a16="http://schemas.microsoft.com/office/drawing/2014/main" xmlns="" id="{21C7736D-F506-F644-9729-679B145C7865}"/>
              </a:ext>
            </a:extLst>
          </p:cNvPr>
          <p:cNvSpPr txBox="1"/>
          <p:nvPr/>
        </p:nvSpPr>
        <p:spPr>
          <a:xfrm>
            <a:off x="1470695" y="383923"/>
            <a:ext cx="10199395" cy="707886"/>
          </a:xfrm>
          <a:prstGeom prst="rect">
            <a:avLst/>
          </a:prstGeom>
          <a:noFill/>
        </p:spPr>
        <p:txBody>
          <a:bodyPr wrap="none" rtlCol="0">
            <a:spAutoFit/>
          </a:bodyPr>
          <a:lstStyle/>
          <a:p>
            <a:r>
              <a:rPr lang="en-GB" sz="4000" b="1" dirty="0"/>
              <a:t>Termly Quadrant Tutor Network Meetings</a:t>
            </a:r>
          </a:p>
        </p:txBody>
      </p:sp>
      <p:sp>
        <p:nvSpPr>
          <p:cNvPr id="3" name="TextBox 2">
            <a:extLst>
              <a:ext uri="{FF2B5EF4-FFF2-40B4-BE49-F238E27FC236}">
                <a16:creationId xmlns:a16="http://schemas.microsoft.com/office/drawing/2014/main" xmlns="" id="{9025881C-7C8F-664D-B932-656A7EC8ECA1}"/>
              </a:ext>
            </a:extLst>
          </p:cNvPr>
          <p:cNvSpPr txBox="1"/>
          <p:nvPr/>
        </p:nvSpPr>
        <p:spPr>
          <a:xfrm>
            <a:off x="697832" y="1302780"/>
            <a:ext cx="10732167" cy="4278094"/>
          </a:xfrm>
          <a:prstGeom prst="rect">
            <a:avLst/>
          </a:prstGeom>
          <a:noFill/>
        </p:spPr>
        <p:txBody>
          <a:bodyPr wrap="square" rtlCol="0">
            <a:spAutoFit/>
          </a:bodyPr>
          <a:lstStyle/>
          <a:p>
            <a:r>
              <a:rPr lang="en-GB" sz="3200" dirty="0"/>
              <a:t>Monday October 1</a:t>
            </a:r>
            <a:r>
              <a:rPr lang="en-GB" sz="3200" baseline="30000" dirty="0"/>
              <a:t>st</a:t>
            </a:r>
            <a:r>
              <a:rPr lang="en-GB" sz="3200" dirty="0"/>
              <a:t> 2018 North Quadrant</a:t>
            </a:r>
          </a:p>
          <a:p>
            <a:endParaRPr lang="en-GB" sz="3200" dirty="0"/>
          </a:p>
          <a:p>
            <a:r>
              <a:rPr lang="en-GB" sz="3200" dirty="0"/>
              <a:t>Tuesday October 2</a:t>
            </a:r>
            <a:r>
              <a:rPr lang="en-GB" sz="3200" baseline="30000" dirty="0"/>
              <a:t>nd</a:t>
            </a:r>
            <a:r>
              <a:rPr lang="en-GB" sz="3200" dirty="0"/>
              <a:t> 2018 South Quadrant</a:t>
            </a:r>
          </a:p>
          <a:p>
            <a:endParaRPr lang="en-GB" sz="3200" dirty="0"/>
          </a:p>
          <a:p>
            <a:r>
              <a:rPr lang="en-GB" sz="3200" dirty="0"/>
              <a:t>Wednesday October 3</a:t>
            </a:r>
            <a:r>
              <a:rPr lang="en-GB" sz="3200" baseline="30000" dirty="0"/>
              <a:t>rd</a:t>
            </a:r>
            <a:r>
              <a:rPr lang="en-GB" sz="3200" dirty="0"/>
              <a:t> 2018 West Quadrant</a:t>
            </a:r>
          </a:p>
          <a:p>
            <a:endParaRPr lang="en-GB" sz="3200" dirty="0"/>
          </a:p>
          <a:p>
            <a:r>
              <a:rPr lang="en-GB" sz="3200" dirty="0"/>
              <a:t>Thursday October 4</a:t>
            </a:r>
            <a:r>
              <a:rPr lang="en-GB" sz="3200" baseline="30000" dirty="0"/>
              <a:t>th</a:t>
            </a:r>
            <a:r>
              <a:rPr lang="en-GB" sz="3200" dirty="0"/>
              <a:t> 2018 Mid Quadrant</a:t>
            </a:r>
          </a:p>
          <a:p>
            <a:endParaRPr lang="en-GB" sz="2400" dirty="0"/>
          </a:p>
          <a:p>
            <a:r>
              <a:rPr lang="en-GB" sz="2400" dirty="0"/>
              <a:t>(venues tbc September 2018 and in consultation with Assistant Directors)</a:t>
            </a:r>
          </a:p>
        </p:txBody>
      </p:sp>
    </p:spTree>
    <p:extLst>
      <p:ext uri="{BB962C8B-B14F-4D97-AF65-F5344CB8AC3E}">
        <p14:creationId xmlns:p14="http://schemas.microsoft.com/office/powerpoint/2010/main" val="197059811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a:extLst>
              <a:ext uri="{FF2B5EF4-FFF2-40B4-BE49-F238E27FC236}">
                <a16:creationId xmlns:a16="http://schemas.microsoft.com/office/drawing/2014/main" xmlns="" id="{33C0CD04-9E2D-9746-A4A7-05047E963712}"/>
              </a:ext>
            </a:extLst>
          </p:cNvPr>
          <p:cNvSpPr>
            <a:spLocks noChangeArrowheads="1"/>
          </p:cNvSpPr>
          <p:nvPr/>
        </p:nvSpPr>
        <p:spPr bwMode="auto">
          <a:xfrm>
            <a:off x="1981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Times" pitchFamily="2" charset="0"/>
              </a:defRPr>
            </a:lvl3pPr>
            <a:lvl4pPr marL="1600200" indent="-228600">
              <a:spcBef>
                <a:spcPct val="20000"/>
              </a:spcBef>
              <a:buChar char="–"/>
              <a:defRPr sz="2000">
                <a:solidFill>
                  <a:schemeClr val="tx1"/>
                </a:solidFill>
                <a:latin typeface="Times" pitchFamily="2" charset="0"/>
              </a:defRPr>
            </a:lvl4pPr>
            <a:lvl5pPr marL="2057400" indent="-228600">
              <a:spcBef>
                <a:spcPct val="20000"/>
              </a:spcBef>
              <a:buChar char="»"/>
              <a:defRPr sz="2000">
                <a:solidFill>
                  <a:schemeClr val="tx1"/>
                </a:solidFill>
                <a:latin typeface="Times" pitchFamily="2" charset="0"/>
              </a:defRPr>
            </a:lvl5pPr>
            <a:lvl6pPr marL="2514600" indent="-228600" eaLnBrk="0" fontAlgn="base" hangingPunct="0">
              <a:spcBef>
                <a:spcPct val="20000"/>
              </a:spcBef>
              <a:spcAft>
                <a:spcPct val="0"/>
              </a:spcAft>
              <a:buChar char="»"/>
              <a:defRPr sz="2000">
                <a:solidFill>
                  <a:schemeClr val="tx1"/>
                </a:solidFill>
                <a:latin typeface="Times" pitchFamily="2" charset="0"/>
              </a:defRPr>
            </a:lvl6pPr>
            <a:lvl7pPr marL="2971800" indent="-228600" eaLnBrk="0" fontAlgn="base" hangingPunct="0">
              <a:spcBef>
                <a:spcPct val="20000"/>
              </a:spcBef>
              <a:spcAft>
                <a:spcPct val="0"/>
              </a:spcAft>
              <a:buChar char="»"/>
              <a:defRPr sz="2000">
                <a:solidFill>
                  <a:schemeClr val="tx1"/>
                </a:solidFill>
                <a:latin typeface="Times" pitchFamily="2" charset="0"/>
              </a:defRPr>
            </a:lvl7pPr>
            <a:lvl8pPr marL="3429000" indent="-228600" eaLnBrk="0" fontAlgn="base" hangingPunct="0">
              <a:spcBef>
                <a:spcPct val="20000"/>
              </a:spcBef>
              <a:spcAft>
                <a:spcPct val="0"/>
              </a:spcAft>
              <a:buChar char="»"/>
              <a:defRPr sz="2000">
                <a:solidFill>
                  <a:schemeClr val="tx1"/>
                </a:solidFill>
                <a:latin typeface="Times" pitchFamily="2" charset="0"/>
              </a:defRPr>
            </a:lvl8pPr>
            <a:lvl9pPr marL="3886200" indent="-228600" eaLnBrk="0" fontAlgn="base" hangingPunct="0">
              <a:spcBef>
                <a:spcPct val="20000"/>
              </a:spcBef>
              <a:spcAft>
                <a:spcPct val="0"/>
              </a:spcAft>
              <a:buChar char="»"/>
              <a:defRPr sz="2000">
                <a:solidFill>
                  <a:schemeClr val="tx1"/>
                </a:solidFill>
                <a:latin typeface="Times"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3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 name="Rectangle 1">
            <a:extLst>
              <a:ext uri="{FF2B5EF4-FFF2-40B4-BE49-F238E27FC236}">
                <a16:creationId xmlns:a16="http://schemas.microsoft.com/office/drawing/2014/main" xmlns="" id="{C2639CC4-5375-E142-9E37-9F5F8928ED5F}"/>
              </a:ext>
            </a:extLst>
          </p:cNvPr>
          <p:cNvSpPr/>
          <p:nvPr/>
        </p:nvSpPr>
        <p:spPr>
          <a:xfrm>
            <a:off x="902825" y="988858"/>
            <a:ext cx="10208871" cy="5632311"/>
          </a:xfrm>
          <a:prstGeom prst="rect">
            <a:avLst/>
          </a:prstGeom>
        </p:spPr>
        <p:txBody>
          <a:bodyPr wrap="square">
            <a:spAutoFit/>
          </a:bodyPr>
          <a:lstStyle/>
          <a:p>
            <a:r>
              <a:rPr lang="en-GB" sz="4000" dirty="0">
                <a:latin typeface="Arial" panose="020B0604020202020204" pitchFamily="34" charset="0"/>
                <a:cs typeface="Arial" panose="020B0604020202020204" pitchFamily="34" charset="0"/>
              </a:rPr>
              <a:t>For all bookings please contact:</a:t>
            </a:r>
          </a:p>
          <a:p>
            <a:endParaRPr lang="en-GB" sz="40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hlinkClick r:id="rId3"/>
              </a:rPr>
              <a:t>essexsteps@esset.org.uk</a:t>
            </a:r>
            <a:endParaRPr lang="en-GB" sz="4000" dirty="0">
              <a:latin typeface="Arial" panose="020B0604020202020204" pitchFamily="34" charset="0"/>
              <a:cs typeface="Arial" panose="020B0604020202020204" pitchFamily="34" charset="0"/>
            </a:endParaRPr>
          </a:p>
          <a:p>
            <a:endParaRPr lang="en-GB" sz="4000" dirty="0">
              <a:latin typeface="Arial" panose="020B0604020202020204" pitchFamily="34" charset="0"/>
              <a:cs typeface="Arial" panose="020B0604020202020204" pitchFamily="34" charset="0"/>
            </a:endParaRPr>
          </a:p>
          <a:p>
            <a:r>
              <a:rPr lang="en-GB" sz="4000" dirty="0">
                <a:latin typeface="Arial" panose="020B0604020202020204" pitchFamily="34" charset="0"/>
                <a:cs typeface="Arial" panose="020B0604020202020204" pitchFamily="34" charset="0"/>
              </a:rPr>
              <a:t>Also see </a:t>
            </a:r>
            <a:r>
              <a:rPr lang="en-GB" sz="4000" dirty="0">
                <a:latin typeface="Arial" panose="020B0604020202020204" pitchFamily="34" charset="0"/>
                <a:cs typeface="Arial" panose="020B0604020202020204" pitchFamily="34" charset="0"/>
                <a:hlinkClick r:id="rId4"/>
              </a:rPr>
              <a:t>www.esset.org.uk</a:t>
            </a:r>
            <a:r>
              <a:rPr lang="en-GB" sz="4000" dirty="0">
                <a:latin typeface="Arial" panose="020B0604020202020204" pitchFamily="34" charset="0"/>
                <a:cs typeface="Arial" panose="020B0604020202020204" pitchFamily="34" charset="0"/>
              </a:rPr>
              <a:t> for all info related to courses next year, including refresher training for existing tutors</a:t>
            </a:r>
          </a:p>
          <a:p>
            <a:endParaRPr lang="en-GB" sz="4000" dirty="0">
              <a:latin typeface="Arial" panose="020B0604020202020204" pitchFamily="34" charset="0"/>
              <a:cs typeface="Arial" panose="020B0604020202020204" pitchFamily="34" charset="0"/>
            </a:endParaRPr>
          </a:p>
          <a:p>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8497840"/>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CC-ISLwhite">
  <a:themeElements>
    <a:clrScheme name="HCC-ISLwhi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HCC-ISL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HCC-ISLwhi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HCC-ISLwhi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HCC-ISLwhi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HCC-ISLwhi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HCC-ISLwhi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HCC-ISLwhi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HCC-ISLwhi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614</TotalTime>
  <Words>633</Words>
  <Application>Microsoft Office PowerPoint</Application>
  <PresentationFormat>Widescreen</PresentationFormat>
  <Paragraphs>155</Paragraphs>
  <Slides>16</Slides>
  <Notes>15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ＭＳ Ｐゴシック</vt:lpstr>
      <vt:lpstr>Arial</vt:lpstr>
      <vt:lpstr>Calibri</vt:lpstr>
      <vt:lpstr>Calibri Light</vt:lpstr>
      <vt:lpstr>Times</vt:lpstr>
      <vt:lpstr>Times New Roman</vt:lpstr>
      <vt:lpstr>Verdana</vt:lpstr>
      <vt:lpstr>Wingdings</vt:lpstr>
      <vt:lpstr>Office Theme</vt:lpstr>
      <vt:lpstr>HCC-ISLwhite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Anxiety mapping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ON SERVICE TUTOR TRAINING This training will enable you to become a Steps Tutor to provide ‘Step On’ training and consultancy to staff within your own setting. Settings are encouraged to build a small team with a minimum of two tutors.</dc:title>
  <dc:creator>Joel Shaljean</dc:creator>
  <cp:lastModifiedBy>P Langmead</cp:lastModifiedBy>
  <cp:revision>16</cp:revision>
  <dcterms:created xsi:type="dcterms:W3CDTF">2018-06-12T20:56:12Z</dcterms:created>
  <dcterms:modified xsi:type="dcterms:W3CDTF">2018-06-13T16:58:26Z</dcterms:modified>
</cp:coreProperties>
</file>