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7"/>
  </p:notesMasterIdLst>
  <p:sldIdLst>
    <p:sldId id="366" r:id="rId6"/>
    <p:sldId id="389" r:id="rId7"/>
    <p:sldId id="396" r:id="rId8"/>
    <p:sldId id="390" r:id="rId9"/>
    <p:sldId id="391" r:id="rId10"/>
    <p:sldId id="388" r:id="rId11"/>
    <p:sldId id="385" r:id="rId12"/>
    <p:sldId id="393" r:id="rId13"/>
    <p:sldId id="394" r:id="rId14"/>
    <p:sldId id="397" r:id="rId15"/>
    <p:sldId id="382" r:id="rId16"/>
  </p:sldIdLst>
  <p:sldSz cx="10693400" cy="7561263"/>
  <p:notesSz cx="6808788" cy="9940925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0">
          <p15:clr>
            <a:srgbClr val="A4A3A4"/>
          </p15:clr>
        </p15:guide>
        <p15:guide id="2" orient="horz" pos="4066">
          <p15:clr>
            <a:srgbClr val="A4A3A4"/>
          </p15:clr>
        </p15:guide>
        <p15:guide id="3" orient="horz" pos="754">
          <p15:clr>
            <a:srgbClr val="A4A3A4"/>
          </p15:clr>
        </p15:guide>
        <p15:guide id="4" orient="horz" pos="1332">
          <p15:clr>
            <a:srgbClr val="A4A3A4"/>
          </p15:clr>
        </p15:guide>
        <p15:guide id="5" orient="horz" pos="1134">
          <p15:clr>
            <a:srgbClr val="A4A3A4"/>
          </p15:clr>
        </p15:guide>
        <p15:guide id="6" orient="horz" pos="4762">
          <p15:clr>
            <a:srgbClr val="A4A3A4"/>
          </p15:clr>
        </p15:guide>
        <p15:guide id="7" orient="horz">
          <p15:clr>
            <a:srgbClr val="A4A3A4"/>
          </p15:clr>
        </p15:guide>
        <p15:guide id="8" pos="3368">
          <p15:clr>
            <a:srgbClr val="A4A3A4"/>
          </p15:clr>
        </p15:guide>
        <p15:guide id="9" pos="450">
          <p15:clr>
            <a:srgbClr val="A4A3A4"/>
          </p15:clr>
        </p15:guide>
        <p15:guide id="10" pos="6331">
          <p15:clr>
            <a:srgbClr val="A4A3A4"/>
          </p15:clr>
        </p15:guide>
        <p15:guide id="11" pos="62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ron Williams" initials="SW" lastIdx="21" clrIdx="0">
    <p:extLst>
      <p:ext uri="{19B8F6BF-5375-455C-9EA6-DF929625EA0E}">
        <p15:presenceInfo xmlns:p15="http://schemas.microsoft.com/office/powerpoint/2012/main" userId="S::sharon.williams@barnardos.org.uk::449a9592-324e-42d6-a7e5-7fdf714eb2b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714"/>
    <a:srgbClr val="8DC63F"/>
    <a:srgbClr val="464646"/>
    <a:srgbClr val="FCE7E8"/>
    <a:srgbClr val="F8CCCE"/>
    <a:srgbClr val="808285"/>
    <a:srgbClr val="D9ECF3"/>
    <a:srgbClr val="82C0D2"/>
    <a:srgbClr val="B9B7AF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C5690B-FBFC-43EA-BFF1-81CDF836081D}" v="2" dt="2021-09-01T13:39:19.6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9" autoAdjust="0"/>
    <p:restoredTop sz="97158" autoAdjust="0"/>
  </p:normalViewPr>
  <p:slideViewPr>
    <p:cSldViewPr snapToGrid="0" snapToObjects="1" showGuides="1">
      <p:cViewPr varScale="1">
        <p:scale>
          <a:sx n="76" d="100"/>
          <a:sy n="76" d="100"/>
        </p:scale>
        <p:origin x="1224" y="72"/>
      </p:cViewPr>
      <p:guideLst>
        <p:guide orient="horz" pos="2380"/>
        <p:guide orient="horz" pos="4066"/>
        <p:guide orient="horz" pos="754"/>
        <p:guide orient="horz" pos="1332"/>
        <p:guide orient="horz" pos="1134"/>
        <p:guide orient="horz" pos="4762"/>
        <p:guide orient="horz"/>
        <p:guide pos="3368"/>
        <p:guide pos="450"/>
        <p:guide pos="6331"/>
        <p:guide pos="62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01D0B-A908-455B-8344-D226EBB70752}" type="datetimeFigureOut">
              <a:rPr lang="en-GB" smtClean="0"/>
              <a:pPr/>
              <a:t>10/09/2021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89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4C9F6-506E-409D-9DDC-6E0B2577B1D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813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063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19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391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9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4984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9621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273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6019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4C9F6-506E-409D-9DDC-6E0B2577B1DE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576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7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4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41836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865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95" y="-132914"/>
            <a:ext cx="10796393" cy="7696200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2818954" y="6457666"/>
            <a:ext cx="5043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800" b="1" i="0" dirty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www.essexfamilywellbeing.co.uk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4599" y="828349"/>
            <a:ext cx="764897" cy="360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0477" y="6097424"/>
            <a:ext cx="744194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8843" y="6086149"/>
            <a:ext cx="883960" cy="36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75" y="620889"/>
            <a:ext cx="1541682" cy="77492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118843" y="5879357"/>
            <a:ext cx="21375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Commissioned by</a:t>
            </a:r>
          </a:p>
        </p:txBody>
      </p:sp>
    </p:spTree>
    <p:extLst>
      <p:ext uri="{BB962C8B-B14F-4D97-AF65-F5344CB8AC3E}">
        <p14:creationId xmlns:p14="http://schemas.microsoft.com/office/powerpoint/2010/main" val="1915026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9" name="Picture 5" descr="C:\Users\Kasey.Ly\Desktop\Powerpoint assets\VC_logo_white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702" y="595376"/>
            <a:ext cx="1748769" cy="639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5938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6086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185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354" y="-98462"/>
            <a:ext cx="6126492" cy="498958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476" y="624326"/>
            <a:ext cx="1208946" cy="56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980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354" y="-98462"/>
            <a:ext cx="6126492" cy="498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8308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9218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9247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Divider">
    <p:bg>
      <p:bgPr>
        <a:solidFill>
          <a:srgbClr val="ED1A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786086" y="0"/>
            <a:ext cx="5907314" cy="476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743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978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5797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4550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 baseline="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4"/>
          </p:nvPr>
        </p:nvSpPr>
        <p:spPr>
          <a:xfrm>
            <a:off x="714373" y="4292600"/>
            <a:ext cx="9336089" cy="2162175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2967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p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1956111"/>
            <a:ext cx="9336089" cy="244164"/>
          </a:xfrm>
        </p:spPr>
        <p:txBody>
          <a:bodyPr>
            <a:noAutofit/>
          </a:bodyPr>
          <a:lstStyle>
            <a:lvl1pPr>
              <a:spcAft>
                <a:spcPts val="1200"/>
              </a:spcAft>
              <a:defRPr sz="1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714375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3919355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9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7121299" y="2307771"/>
            <a:ext cx="2914650" cy="2898506"/>
          </a:xfrm>
        </p:spPr>
        <p:txBody>
          <a:bodyPr/>
          <a:lstStyle/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71437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tabLst>
                <a:tab pos="177800" algn="l"/>
              </a:tabLst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7"/>
          </p:nvPr>
        </p:nvSpPr>
        <p:spPr>
          <a:xfrm>
            <a:off x="3919354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7121299" y="5262563"/>
            <a:ext cx="2914651" cy="1192212"/>
          </a:xfrm>
        </p:spPr>
        <p:txBody>
          <a:bodyPr>
            <a:noAutofit/>
          </a:bodyPr>
          <a:lstStyle>
            <a:lvl1pPr marL="171450" indent="-171450">
              <a:spcAft>
                <a:spcPts val="1200"/>
              </a:spcAft>
              <a:buSzPct val="80000"/>
              <a:buFontTx/>
              <a:buBlip>
                <a:blip r:embed="rId2"/>
              </a:buBlip>
              <a:defRPr sz="1100" b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65705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6519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8118843" y="5879357"/>
            <a:ext cx="213755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Commissioned by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450" y="624326"/>
            <a:ext cx="1208942" cy="56899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99" y="413015"/>
            <a:ext cx="2030079" cy="10154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581" y="3067050"/>
            <a:ext cx="10716981" cy="449421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3443970" y="6947852"/>
            <a:ext cx="50439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1043056">
              <a:spcAft>
                <a:spcPts val="600"/>
              </a:spcAft>
            </a:pPr>
            <a:r>
              <a:rPr lang="en-GB" sz="1600" b="1" i="0" dirty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www.essexfamilywellbeing.co.uk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918" y="6809172"/>
            <a:ext cx="744194" cy="36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8412" y="6809172"/>
            <a:ext cx="883960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515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rgbClr val="8DC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74" y="137928"/>
            <a:ext cx="2171773" cy="15353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5607049"/>
            <a:ext cx="9336088" cy="396875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400" b="0">
                <a:solidFill>
                  <a:schemeClr val="bg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0" name="AutoShape 7"/>
          <p:cNvSpPr>
            <a:spLocks noChangeAspect="1" noChangeArrowheads="1" noTextEdit="1"/>
          </p:cNvSpPr>
          <p:nvPr userDrawn="1"/>
        </p:nvSpPr>
        <p:spPr bwMode="auto">
          <a:xfrm>
            <a:off x="0" y="0"/>
            <a:ext cx="5907088" cy="476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354" y="-98462"/>
            <a:ext cx="6126492" cy="49895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5476" y="622532"/>
            <a:ext cx="1204985" cy="56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5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Divider">
    <p:bg>
      <p:bgPr>
        <a:solidFill>
          <a:srgbClr val="8DC6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14374" y="6003925"/>
            <a:ext cx="9336087" cy="46037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Divider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58354" y="-98462"/>
            <a:ext cx="6126492" cy="498958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AA25AB-294D-4E94-B2DF-3E49B0F78C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 rot="20068820">
            <a:off x="1554163" y="2530475"/>
            <a:ext cx="7878762" cy="2360613"/>
          </a:xfrm>
        </p:spPr>
        <p:txBody>
          <a:bodyPr/>
          <a:lstStyle>
            <a:lvl1pPr>
              <a:defRPr sz="15000"/>
            </a:lvl1pPr>
          </a:lstStyle>
          <a:p>
            <a:pPr lvl="0"/>
            <a:r>
              <a:rPr lang="en-US" dirty="0"/>
              <a:t>DRAFT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684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8222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3" y="2016436"/>
            <a:ext cx="4500000" cy="4438340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668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550462" y="2016436"/>
            <a:ext cx="4500000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4"/>
          </p:nvPr>
        </p:nvSpPr>
        <p:spPr>
          <a:xfrm>
            <a:off x="714373" y="4271997"/>
            <a:ext cx="9336089" cy="219624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4422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4" y="2052439"/>
            <a:ext cx="9336089" cy="4402336"/>
          </a:xfrm>
        </p:spPr>
        <p:txBody>
          <a:bodyPr/>
          <a:lstStyle>
            <a:lvl1pPr>
              <a:spcBef>
                <a:spcPts val="600"/>
              </a:spcBef>
              <a:spcAft>
                <a:spcPts val="4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spcAft>
                <a:spcPts val="600"/>
              </a:spcAft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D324D-7006-4F0D-B35E-E8A51077AD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3382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Two Small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75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5550463" y="2052439"/>
            <a:ext cx="4500000" cy="4402337"/>
          </a:xfrm>
        </p:spPr>
        <p:txBody>
          <a:bodyPr/>
          <a:lstStyle>
            <a:lvl1pPr>
              <a:spcBef>
                <a:spcPts val="400"/>
              </a:spcBef>
              <a:spcAft>
                <a:spcPts val="600"/>
              </a:spcAft>
              <a:defRPr sz="1600" b="1">
                <a:solidFill>
                  <a:srgbClr val="ED1A37"/>
                </a:solidFill>
              </a:defRPr>
            </a:lvl1pPr>
            <a:lvl2pPr marL="179388" indent="-179388">
              <a:defRPr sz="1400"/>
            </a:lvl2pPr>
            <a:lvl3pPr marL="449263" indent="-179388">
              <a:defRPr sz="1400"/>
            </a:lvl3pPr>
            <a:lvl4pPr marL="719138" indent="-179388">
              <a:defRPr sz="1200"/>
            </a:lvl4pPr>
            <a:lvl5pPr marL="989013" indent="-179388"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1268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GB" sz="1100" baseline="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 partnership with Barnardo’s</a:t>
            </a:r>
            <a:endParaRPr lang="en-GB" sz="1100" dirty="0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www.essexfamilywellbeing.co.uk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7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7" r:id="rId3"/>
    <p:sldLayoutId id="2147483668" r:id="rId4"/>
    <p:sldLayoutId id="2147483650" r:id="rId5"/>
    <p:sldLayoutId id="2147483663" r:id="rId6"/>
    <p:sldLayoutId id="2147483666" r:id="rId7"/>
    <p:sldLayoutId id="2147483660" r:id="rId8"/>
    <p:sldLayoutId id="2147483664" r:id="rId9"/>
    <p:sldLayoutId id="2147483670" r:id="rId10"/>
    <p:sldLayoutId id="2147483661" r:id="rId11"/>
    <p:sldLayoutId id="2147483655" r:id="rId12"/>
    <p:sldLayoutId id="2147483669" r:id="rId13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20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374" y="753912"/>
            <a:ext cx="9336089" cy="100134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4374" y="2016436"/>
            <a:ext cx="9336089" cy="44383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979596"/>
            <a:ext cx="339726" cy="2181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100" b="1">
                <a:solidFill>
                  <a:srgbClr val="ED1A3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EB0F7010-E999-4FC2-AE85-B5FFBD58F110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073150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100" dirty="0">
                <a:solidFill>
                  <a:srgbClr val="ED1A37"/>
                </a:solidFill>
                <a:latin typeface="Arial" pitchFamily="34" charset="0"/>
                <a:cs typeface="Arial" pitchFamily="34" charset="0"/>
              </a:rPr>
              <a:t>Virgin Care  </a:t>
            </a:r>
            <a:r>
              <a:rPr lang="en-GB" sz="110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en-GB" sz="1100" baseline="0" dirty="0">
                <a:solidFill>
                  <a:srgbClr val="464646"/>
                </a:solidFill>
                <a:latin typeface="Arial" pitchFamily="34" charset="0"/>
                <a:cs typeface="Arial" pitchFamily="34" charset="0"/>
              </a:rPr>
              <a:t> partnership with Barnardo’s</a:t>
            </a:r>
            <a:endParaRPr lang="en-GB" sz="1100" dirty="0">
              <a:solidFill>
                <a:srgbClr val="46464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97738" y="6979596"/>
            <a:ext cx="2752725" cy="16927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GB" sz="11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www.essexfamilywellbeing.co.uk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41020" y="6836229"/>
            <a:ext cx="9601200" cy="0"/>
          </a:xfrm>
          <a:prstGeom prst="line">
            <a:avLst/>
          </a:prstGeom>
          <a:ln>
            <a:solidFill>
              <a:srgbClr val="8082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00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1043056" rtl="0" eaLnBrk="1" latinLnBrk="0" hangingPunct="1">
        <a:spcBef>
          <a:spcPct val="0"/>
        </a:spcBef>
        <a:buNone/>
        <a:defRPr sz="3600" b="1" kern="1200">
          <a:solidFill>
            <a:srgbClr val="ED1A3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None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1pPr>
      <a:lvl2pPr marL="269875" indent="-269875" algn="l" defTabSz="1043056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24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2pPr>
      <a:lvl3pPr marL="53975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20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3pPr>
      <a:lvl4pPr marL="809625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3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4pPr>
      <a:lvl5pPr marL="1079500" indent="-269875" algn="l" defTabSz="1043056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GE Inspira" panose="020F0603030400020203" pitchFamily="34" charset="0"/>
        <a:buChar char=""/>
        <a:defRPr sz="1800" kern="1200">
          <a:solidFill>
            <a:srgbClr val="808285"/>
          </a:solidFill>
          <a:latin typeface="Arial" pitchFamily="34" charset="0"/>
          <a:ea typeface="+mn-ea"/>
          <a:cs typeface="Arial" pitchFamily="34" charset="0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mailto:zuzana.brown@barnardos.org.uk" TargetMode="External"/><Relationship Id="rId13" Type="http://schemas.openxmlformats.org/officeDocument/2006/relationships/hyperlink" Target="mailto:nicola.sparks@barnardos.org.uk" TargetMode="External"/><Relationship Id="rId3" Type="http://schemas.openxmlformats.org/officeDocument/2006/relationships/hyperlink" Target="mailto:sharon.williams@barnardos.org.uk" TargetMode="External"/><Relationship Id="rId7" Type="http://schemas.openxmlformats.org/officeDocument/2006/relationships/hyperlink" Target="mailto:lisa.golding2@barnardos.org.uk" TargetMode="External"/><Relationship Id="rId12" Type="http://schemas.openxmlformats.org/officeDocument/2006/relationships/hyperlink" Target="mailto:tia.nicholls@barnardos.org.uk" TargetMode="External"/><Relationship Id="rId2" Type="http://schemas.openxmlformats.org/officeDocument/2006/relationships/hyperlink" Target="mailto:Zoe.Oddy@virgincare.co.uk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gillian.sharman@barnardos.org.uk" TargetMode="External"/><Relationship Id="rId11" Type="http://schemas.openxmlformats.org/officeDocument/2006/relationships/hyperlink" Target="mailto:vanessa.gardner@barnardos.org.uk" TargetMode="External"/><Relationship Id="rId5" Type="http://schemas.openxmlformats.org/officeDocument/2006/relationships/hyperlink" Target="mailto:sara.woolnough@barnardos.org.uk" TargetMode="External"/><Relationship Id="rId10" Type="http://schemas.openxmlformats.org/officeDocument/2006/relationships/hyperlink" Target="mailto:stephanie.johnson@barnardos.org.uk" TargetMode="External"/><Relationship Id="rId4" Type="http://schemas.openxmlformats.org/officeDocument/2006/relationships/hyperlink" Target="mailto:Charlotte.Laskey@virgincare.co.uk" TargetMode="External"/><Relationship Id="rId9" Type="http://schemas.openxmlformats.org/officeDocument/2006/relationships/hyperlink" Target="mailto:louise.bowen@barnardos.org.uk" TargetMode="External"/><Relationship Id="rId14" Type="http://schemas.openxmlformats.org/officeDocument/2006/relationships/hyperlink" Target="mailto:kim.walsh@barnardos.org.u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5354" y="4572001"/>
            <a:ext cx="9953552" cy="2514600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en-GB" sz="2800" dirty="0">
                <a:solidFill>
                  <a:prstClr val="white"/>
                </a:solidFill>
              </a:rPr>
              <a:t>Essex Child and Family Wellbeing Service</a:t>
            </a:r>
            <a:r>
              <a:rPr lang="en-GB" sz="2900" dirty="0">
                <a:solidFill>
                  <a:prstClr val="white"/>
                </a:solidFill>
              </a:rPr>
              <a:t/>
            </a:r>
            <a:br>
              <a:rPr lang="en-GB" sz="290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/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> Title:	Essex Healthy Schools Programme – the updated model</a:t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/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>For:	Essex schools</a:t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/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>Author/s:	Healthy Schools Team</a:t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/>
            </a:r>
            <a:br>
              <a:rPr lang="en-GB" sz="1800" b="0" dirty="0">
                <a:solidFill>
                  <a:prstClr val="white"/>
                </a:solidFill>
              </a:rPr>
            </a:br>
            <a:r>
              <a:rPr lang="en-GB" sz="1800" b="0" dirty="0">
                <a:solidFill>
                  <a:prstClr val="white"/>
                </a:solidFill>
              </a:rPr>
              <a:t>Date:	 15th September 2021   	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5254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699DE-B1DE-42BB-BD64-73F9B9F7B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937" y="196443"/>
            <a:ext cx="9336089" cy="1001343"/>
          </a:xfrm>
        </p:spPr>
        <p:txBody>
          <a:bodyPr/>
          <a:lstStyle/>
          <a:p>
            <a:r>
              <a:rPr lang="en-GB" sz="3200" dirty="0"/>
              <a:t>Contact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C6F04-D122-4DBB-A418-6F7B36F8BB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217470"/>
            <a:ext cx="9336089" cy="5401401"/>
          </a:xfrm>
        </p:spPr>
        <p:txBody>
          <a:bodyPr/>
          <a:lstStyle/>
          <a:p>
            <a:r>
              <a:rPr lang="en-GB" sz="1000" dirty="0"/>
              <a:t>Zoe Oddy - Mid Essex Quadrant Manager  </a:t>
            </a:r>
            <a:r>
              <a:rPr lang="en-GB" sz="1000" dirty="0">
                <a:hlinkClick r:id="rId2"/>
              </a:rPr>
              <a:t>Zoe.Oddy@virgincare.co.uk</a:t>
            </a:r>
            <a:endParaRPr lang="en-GB" sz="1000" dirty="0"/>
          </a:p>
          <a:p>
            <a:r>
              <a:rPr lang="en-GB" sz="1000" dirty="0"/>
              <a:t>Sharon Williams - Public Health Specialist </a:t>
            </a:r>
            <a:r>
              <a:rPr lang="en-GB" sz="1000" dirty="0">
                <a:hlinkClick r:id="rId3"/>
              </a:rPr>
              <a:t>sharon.williams@barnardos.org.uk</a:t>
            </a:r>
            <a:endParaRPr lang="en-GB" sz="1000" dirty="0"/>
          </a:p>
          <a:p>
            <a:r>
              <a:rPr lang="en-GB" sz="1000" dirty="0"/>
              <a:t>Charlotte Laskey – Public Health Specialist </a:t>
            </a:r>
            <a:r>
              <a:rPr lang="en-GB" sz="1000" dirty="0">
                <a:hlinkClick r:id="rId4"/>
              </a:rPr>
              <a:t>Charlotte.Laskey@virgincare.co.uk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Healthy Schools Engagement Workers</a:t>
            </a:r>
          </a:p>
          <a:p>
            <a:endParaRPr lang="en-GB" sz="1000" dirty="0"/>
          </a:p>
          <a:p>
            <a:r>
              <a:rPr lang="en-GB" sz="1000" dirty="0"/>
              <a:t>Mid Essex</a:t>
            </a:r>
          </a:p>
          <a:p>
            <a:r>
              <a:rPr lang="en-GB" sz="1000" dirty="0"/>
              <a:t>Sara Woolnough </a:t>
            </a:r>
            <a:r>
              <a:rPr lang="en-GB" sz="1000" dirty="0">
                <a:hlinkClick r:id="rId5"/>
              </a:rPr>
              <a:t>sara.woolnough@barnardos.org.uk</a:t>
            </a:r>
            <a:r>
              <a:rPr lang="en-GB" sz="1000" dirty="0"/>
              <a:t>  </a:t>
            </a:r>
          </a:p>
          <a:p>
            <a:r>
              <a:rPr lang="en-GB" sz="1000" dirty="0"/>
              <a:t>Gillian Sharman </a:t>
            </a:r>
            <a:r>
              <a:rPr lang="en-GB" sz="1000" dirty="0">
                <a:hlinkClick r:id="rId6"/>
              </a:rPr>
              <a:t>gillian.sharman@barnardos.org.uk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West Essex </a:t>
            </a:r>
          </a:p>
          <a:p>
            <a:r>
              <a:rPr lang="en-GB" sz="1000" dirty="0"/>
              <a:t>Lisa Golding </a:t>
            </a:r>
            <a:r>
              <a:rPr lang="en-GB" sz="1000" dirty="0">
                <a:hlinkClick r:id="rId7"/>
              </a:rPr>
              <a:t>lisa.golding2@barnardos.org.uk</a:t>
            </a:r>
            <a:r>
              <a:rPr lang="en-GB" sz="1000" dirty="0"/>
              <a:t> </a:t>
            </a:r>
          </a:p>
          <a:p>
            <a:r>
              <a:rPr lang="en-GB" sz="1000" dirty="0"/>
              <a:t>Zuzana Brown </a:t>
            </a:r>
            <a:r>
              <a:rPr lang="en-GB" sz="1000" dirty="0">
                <a:hlinkClick r:id="rId8"/>
              </a:rPr>
              <a:t>zuzana.brown@barnardos.org.uk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North Essex</a:t>
            </a:r>
          </a:p>
          <a:p>
            <a:r>
              <a:rPr lang="en-GB" sz="1000" dirty="0"/>
              <a:t>Louise Bowen </a:t>
            </a:r>
            <a:r>
              <a:rPr lang="en-GB" sz="1000" dirty="0">
                <a:hlinkClick r:id="rId9"/>
              </a:rPr>
              <a:t>louise.bowen@barnardos.org.uk</a:t>
            </a:r>
            <a:r>
              <a:rPr lang="en-GB" sz="1000" dirty="0"/>
              <a:t>  </a:t>
            </a:r>
          </a:p>
          <a:p>
            <a:r>
              <a:rPr lang="en-GB" sz="1000" dirty="0"/>
              <a:t>Stephanie Johnson </a:t>
            </a:r>
            <a:r>
              <a:rPr lang="en-GB" sz="1000" dirty="0">
                <a:hlinkClick r:id="rId10"/>
              </a:rPr>
              <a:t>stephanie.johnson@barnardos.org.uk</a:t>
            </a:r>
            <a:endParaRPr lang="en-GB" sz="1000" dirty="0"/>
          </a:p>
          <a:p>
            <a:endParaRPr lang="en-GB" sz="1000" dirty="0"/>
          </a:p>
          <a:p>
            <a:r>
              <a:rPr lang="en-GB" sz="1000" dirty="0"/>
              <a:t>South Essex</a:t>
            </a:r>
          </a:p>
          <a:p>
            <a:r>
              <a:rPr lang="en-GB" sz="1000" dirty="0"/>
              <a:t>Vanessa Gardner </a:t>
            </a:r>
            <a:r>
              <a:rPr lang="en-GB" sz="1000" dirty="0">
                <a:hlinkClick r:id="rId11"/>
              </a:rPr>
              <a:t>vanessa.gardner@barnardos.org.uk</a:t>
            </a:r>
            <a:r>
              <a:rPr lang="en-GB" sz="1000" dirty="0"/>
              <a:t>       </a:t>
            </a:r>
          </a:p>
          <a:p>
            <a:r>
              <a:rPr lang="en-GB" sz="1000" dirty="0"/>
              <a:t>Tia Nicholls </a:t>
            </a:r>
            <a:r>
              <a:rPr lang="en-GB" sz="1000" dirty="0">
                <a:hlinkClick r:id="rId12"/>
              </a:rPr>
              <a:t>tia.nicholls@barnardos.org.uk</a:t>
            </a:r>
            <a:endParaRPr lang="en-GB" sz="1000" dirty="0"/>
          </a:p>
          <a:p>
            <a:r>
              <a:rPr lang="en-GB" sz="1000" dirty="0"/>
              <a:t>Nicola Sparks </a:t>
            </a:r>
            <a:r>
              <a:rPr lang="en-GB" sz="1000" dirty="0">
                <a:hlinkClick r:id="rId13"/>
              </a:rPr>
              <a:t>nicola.sparks@barnardos.org.uk</a:t>
            </a:r>
            <a:endParaRPr lang="en-GB" sz="1000" dirty="0"/>
          </a:p>
          <a:p>
            <a:r>
              <a:rPr lang="en-GB" sz="1000" dirty="0"/>
              <a:t>Kim Walsh </a:t>
            </a:r>
            <a:r>
              <a:rPr lang="en-GB" sz="1000" dirty="0">
                <a:hlinkClick r:id="rId14"/>
              </a:rPr>
              <a:t>kim.walsh@barnardos.org.uk</a:t>
            </a:r>
            <a:endParaRPr lang="en-GB" sz="1000" dirty="0"/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E68AB-EDEC-41E4-8A31-37EA3E96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8553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7557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885"/>
            <a:ext cx="9575579" cy="733085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Background</a:t>
            </a:r>
            <a:r>
              <a:rPr lang="en-GB" dirty="0"/>
              <a:t> </a:t>
            </a: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Context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69FA735-AD6B-4766-9448-C35A0E8819B5}"/>
              </a:ext>
            </a:extLst>
          </p:cNvPr>
          <p:cNvSpPr/>
          <p:nvPr/>
        </p:nvSpPr>
        <p:spPr>
          <a:xfrm>
            <a:off x="628650" y="1248283"/>
            <a:ext cx="9436100" cy="4598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Healthy Schools is a health improvement programme supporting schools to promote health and wellbeing. The programme aims to engage the whole school community. 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Healthy Schools Programme 1999 - 2011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Healthy Schools 2011 – present 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County Council commissions Essex Child and Family Wellbeing Service (ECFWS) to deliver the programme.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Over 90% of Essex schools have been engaged with the programme – indicates schools commitment </a:t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Changes in Public Health and Education – schools have a duty to be health promoting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Healthy Schools Programme has been updated to reflect this cultural shift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35178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4" y="363538"/>
            <a:ext cx="9336089" cy="1001343"/>
          </a:xfrm>
        </p:spPr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Healthy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Schools - a partnership!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46AF476-75C6-404B-AEFF-D5FCCCD5B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4" y="1449964"/>
            <a:ext cx="9336089" cy="5004850"/>
          </a:xfrm>
        </p:spPr>
        <p:txBody>
          <a:bodyPr/>
          <a:lstStyle/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Partnerships                                                    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Schools and their community                           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County Council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NHS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Provide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Safeguarding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Active Essex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 Effectiveness Team 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 Inclusion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SEND Strategy Team and Inclusion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Training Effect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PSHE Association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 Meals 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BROOK</a:t>
            </a: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 Travel</a:t>
            </a:r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62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885"/>
            <a:ext cx="9575579" cy="733085"/>
          </a:xfrm>
        </p:spPr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Our</a:t>
            </a:r>
            <a:r>
              <a:rPr lang="en-GB" sz="3200" dirty="0"/>
              <a:t>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Vision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E1F884-AA5F-4697-9ED0-DD6C7BD5B310}"/>
              </a:ext>
            </a:extLst>
          </p:cNvPr>
          <p:cNvSpPr/>
          <p:nvPr/>
        </p:nvSpPr>
        <p:spPr>
          <a:xfrm>
            <a:off x="628650" y="1203364"/>
            <a:ext cx="9575578" cy="4740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algn="just"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vision is to create a new social norm for Essex in which it is accepted that:</a:t>
            </a:r>
          </a:p>
          <a:p>
            <a:pPr algn="ctr">
              <a:lnSpc>
                <a:spcPct val="115000"/>
              </a:lnSpc>
              <a:defRPr/>
            </a:pP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15000"/>
              </a:lnSpc>
              <a:defRPr/>
            </a:pPr>
            <a:endParaRPr lang="en-GB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lnSpc>
                <a:spcPct val="115000"/>
              </a:lnSpc>
              <a:defRPr/>
            </a:pPr>
            <a:r>
              <a:rPr lang="en-GB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ESSEX SCHOOLS ARE HEALTHY!!</a:t>
            </a:r>
          </a:p>
          <a:p>
            <a:pPr algn="ctr">
              <a:lnSpc>
                <a:spcPct val="115000"/>
              </a:lnSpc>
              <a:defRPr/>
            </a:pPr>
            <a:endParaRPr lang="en-GB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know that 100% schools are committed to the health and wellbeing of the children, young people and families in their community so, we already have Healthy Schools as a social norm.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Our vision removes the need for a foundation and enhanced award scheme, moving away from a bureaucratic self assessment, quality assurance and moderation process and instead offers an individualised multi-disciplinary pathway and development plan, coupled with awards ceremony celebrating best practice in the 6 defined areas of public health. </a:t>
            </a:r>
          </a:p>
        </p:txBody>
      </p:sp>
    </p:spTree>
    <p:extLst>
      <p:ext uri="{BB962C8B-B14F-4D97-AF65-F5344CB8AC3E}">
        <p14:creationId xmlns:p14="http://schemas.microsoft.com/office/powerpoint/2010/main" val="210070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18399"/>
            <a:ext cx="9575579" cy="733085"/>
          </a:xfrm>
        </p:spPr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The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Approach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438193-F4C2-455B-A90F-1B9079AB30BF}"/>
              </a:ext>
            </a:extLst>
          </p:cNvPr>
          <p:cNvSpPr/>
          <p:nvPr/>
        </p:nvSpPr>
        <p:spPr>
          <a:xfrm>
            <a:off x="628650" y="1221594"/>
            <a:ext cx="9691007" cy="46635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Statement of recognition that ‘Essex Schools are Healthy’. 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‘Healthy Schools Expectation Document’ - to facilitate greater understanding of what it means to be a Healthy School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data provided by public health data analysts to inform planning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Annual ‘Health and Wellbeing Profiling Visit’ - providing the opportunity to discuss health and wellbeing concerns, share good practice and provide support to ensure schools are meeting the expectations.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Annual ‘Healthy Schools Report’ provided to each school, including a pupil needs led programme of support to help address concerns if required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‘Healthy Schools Best Practice Projects’ - outcome based projects linked to pupil need 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Healthy Schools Celebration and Awards Ceremony - awards to given, in each of the domain categories, at an annual event. </a:t>
            </a:r>
          </a:p>
        </p:txBody>
      </p:sp>
    </p:spTree>
    <p:extLst>
      <p:ext uri="{BB962C8B-B14F-4D97-AF65-F5344CB8AC3E}">
        <p14:creationId xmlns:p14="http://schemas.microsoft.com/office/powerpoint/2010/main" val="659818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170" y="118660"/>
            <a:ext cx="9575579" cy="733085"/>
          </a:xfrm>
        </p:spPr>
        <p:txBody>
          <a:bodyPr/>
          <a:lstStyle/>
          <a:p>
            <a:r>
              <a:rPr lang="en-GB" b="0" dirty="0">
                <a:solidFill>
                  <a:srgbClr val="FF0000"/>
                </a:solidFill>
              </a:rPr>
              <a:t> </a:t>
            </a:r>
            <a:r>
              <a:rPr lang="en-GB" sz="3200" dirty="0">
                <a:solidFill>
                  <a:srgbClr val="FF0000"/>
                </a:solidFill>
              </a:rPr>
              <a:t>Healthy </a:t>
            </a:r>
            <a:r>
              <a:rPr lang="en-GB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Schools Expectation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83DA0-AE61-46E4-A58F-7D77FB0CACF7}"/>
              </a:ext>
            </a:extLst>
          </p:cNvPr>
          <p:cNvSpPr/>
          <p:nvPr/>
        </p:nvSpPr>
        <p:spPr>
          <a:xfrm>
            <a:off x="489170" y="1087017"/>
            <a:ext cx="9835929" cy="6355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Personal, Social, Health and Economic Education (PSHE)</a:t>
            </a:r>
          </a:p>
          <a:p>
            <a:pPr marL="28575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statutory Health, Relationships and Sex Education is integrated in an age appropriate, needs led and well planned programme of PSHE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Trauma informed and trauma reducing practice</a:t>
            </a:r>
          </a:p>
          <a:p>
            <a:pPr marL="28575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Polices, culture and actions which are kind, hopeful and relationship building, including behaviour management approaches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Physical Activity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Every child receives 2 hours of high quality PE per week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There are opportunities for all pupils to be active before, during and after school.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and Nutrition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Food served in schools must meet the school meals healthy eating standards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Pupils are taught how to cook and apply the principles of nutrition and healthy eating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Mental Health and Emotional Wellbeing</a:t>
            </a:r>
          </a:p>
          <a:p>
            <a:pPr marL="28575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Whole school approach which includes, but is not limited to curriculum, lunch and break times and behaviour management </a:t>
            </a:r>
          </a:p>
          <a:p>
            <a:pPr marL="28575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Pupils have the knowledge, skills, language and confidence to seek support for themselves and others</a:t>
            </a:r>
            <a:b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Pupil Voice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r>
              <a:rPr lang="en-GB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Evidence of active student engagement with representation across all demographics</a:t>
            </a: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</a:p>
          <a:p>
            <a:pPr marL="0" lvl="1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867133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885"/>
            <a:ext cx="9575579" cy="733085"/>
          </a:xfrm>
        </p:spPr>
        <p:txBody>
          <a:bodyPr/>
          <a:lstStyle/>
          <a:p>
            <a:r>
              <a:rPr lang="en-GB" sz="3200" dirty="0">
                <a:solidFill>
                  <a:srgbClr val="FF0000"/>
                </a:solidFill>
              </a:rPr>
              <a:t>Healthy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Schools Profiling Visit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83DA0-AE61-46E4-A58F-7D77FB0CACF7}"/>
              </a:ext>
            </a:extLst>
          </p:cNvPr>
          <p:cNvSpPr/>
          <p:nvPr/>
        </p:nvSpPr>
        <p:spPr>
          <a:xfrm>
            <a:off x="628650" y="825183"/>
            <a:ext cx="9436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A8826D-0622-4A9C-80F7-DCF359E360DC}"/>
              </a:ext>
            </a:extLst>
          </p:cNvPr>
          <p:cNvSpPr/>
          <p:nvPr/>
        </p:nvSpPr>
        <p:spPr>
          <a:xfrm>
            <a:off x="628650" y="1355994"/>
            <a:ext cx="94361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Healthy Schools Engagement Worker (HSEW) to undertake an annual Healthy Schools Profiling Visit (we recommend a half day visit).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HSEWs will be organising the visit in clusters within geographical areas to ensure sharing of good practice, best use of resource for training, development and locality needs assessment. 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 contacted 1 month prior to visit to identify preferred areas of focus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Local public health profiling data to be shared with school.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All 6 areas of health to be discussed</a:t>
            </a:r>
          </a:p>
          <a:p>
            <a:pPr>
              <a:lnSpc>
                <a:spcPct val="115000"/>
              </a:lnSpc>
              <a:defRPr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Report /letter detailing support offer from ECFWS and wider system partners (as appropriate) sent to school within 1 month of visit.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86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885"/>
            <a:ext cx="9575579" cy="733085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Healthy </a:t>
            </a:r>
            <a:r>
              <a:rPr lang="en-GB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Schools Best Practice Projects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83DA0-AE61-46E4-A58F-7D77FB0CACF7}"/>
              </a:ext>
            </a:extLst>
          </p:cNvPr>
          <p:cNvSpPr/>
          <p:nvPr/>
        </p:nvSpPr>
        <p:spPr>
          <a:xfrm>
            <a:off x="628650" y="825183"/>
            <a:ext cx="9436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A8826D-0622-4A9C-80F7-DCF359E360DC}"/>
              </a:ext>
            </a:extLst>
          </p:cNvPr>
          <p:cNvSpPr/>
          <p:nvPr/>
        </p:nvSpPr>
        <p:spPr>
          <a:xfrm>
            <a:off x="628650" y="1355994"/>
            <a:ext cx="9436100" cy="68880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Reducing the time spent in administering the current Healthy Schools Award scheme will release time for Healthy Schools Engagement Workers to undertake health improvement projects in/with schools to identify and tackle key health priorities.</a:t>
            </a:r>
          </a:p>
          <a:p>
            <a:pPr>
              <a:lnSpc>
                <a:spcPct val="115000"/>
              </a:lnSpc>
              <a:defRPr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Some examples might include: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Increase confidence in the delivery of specific elements of PSHE/HRSE based on school/local need.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Relationships – language and effective communication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Health and Wellbeing Peer Educators Programme – ensuring PSHE and </a:t>
            </a:r>
            <a:r>
              <a:rPr lang="en-GB" sz="16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RSHE is pupil led</a:t>
            </a: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Enhancing the whole school approach to the importance of food and exercise on mental health and emotional wellbeing.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Travelling to school to improve wellbeing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Livewell Braintree: Targeted programme to halt the rise in obesity between Year R and Year 6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Keeping Safe and Managing Risk – enhancing the PSHE element including the Risk Avert Programme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Developing a school garden  - healthy lifestyles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Dina’s Dinosaur School: social skills programme for key stage 1 students</a:t>
            </a: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8939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57885"/>
            <a:ext cx="9575579" cy="733085"/>
          </a:xfrm>
        </p:spPr>
        <p:txBody>
          <a:bodyPr/>
          <a:lstStyle/>
          <a:p>
            <a:r>
              <a:rPr lang="en-GB" dirty="0">
                <a:solidFill>
                  <a:srgbClr val="FF0000"/>
                </a:solidFill>
              </a:rPr>
              <a:t>Annual </a:t>
            </a:r>
            <a:r>
              <a:rPr lang="en-GB" dirty="0">
                <a:solidFill>
                  <a:schemeClr val="tx1"/>
                </a:solidFill>
              </a:rPr>
              <a:t>Awards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0F7010-E999-4FC2-AE85-B5FFBD58F11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D83DA0-AE61-46E4-A58F-7D77FB0CACF7}"/>
              </a:ext>
            </a:extLst>
          </p:cNvPr>
          <p:cNvSpPr/>
          <p:nvPr/>
        </p:nvSpPr>
        <p:spPr>
          <a:xfrm>
            <a:off x="628650" y="825183"/>
            <a:ext cx="94361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16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A8826D-0622-4A9C-80F7-DCF359E360DC}"/>
              </a:ext>
            </a:extLst>
          </p:cNvPr>
          <p:cNvSpPr/>
          <p:nvPr/>
        </p:nvSpPr>
        <p:spPr>
          <a:xfrm>
            <a:off x="342899" y="1163737"/>
            <a:ext cx="986132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Annual Healthy Schools Celebration and Awards Ceremony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celebration of best practice within the school community through an annual award ceremony; the event will showcase best practice initiatives. 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The event will focus on celebrating excellence.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Schools will self-nominate for an award from one of the 6 categories in the expectations document. 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Schools will complete a short Healthy Schools Best Practice Document (case study)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 multidisciplinary panel will judge the nominations for a formal celebration at the annual awards event. </a:t>
            </a:r>
          </a:p>
          <a:p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r>
              <a:rPr lang="en-GB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All schools will be invited to attend the ceremony</a:t>
            </a: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807278" lvl="1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5249262"/>
      </p:ext>
    </p:extLst>
  </p:cSld>
  <p:clrMapOvr>
    <a:masterClrMapping/>
  </p:clrMapOvr>
</p:sld>
</file>

<file path=ppt/theme/theme1.xml><?xml version="1.0" encoding="utf-8"?>
<a:theme xmlns:a="http://schemas.openxmlformats.org/drawingml/2006/main" name="VC_Barnardos_PP_templat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808285"/>
      </a:accent3>
      <a:accent4>
        <a:srgbClr val="8DC63F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rgbClr val="80828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C_Barnardos_PP_template" id="{C3C1FF4C-343A-AF4C-AA90-0B35C1DAFE5B}" vid="{7ED713FA-DF85-8440-A7A2-EECDD095DEFC}"/>
    </a:ext>
  </a:extLst>
</a:theme>
</file>

<file path=ppt/theme/theme2.xml><?xml version="1.0" encoding="utf-8"?>
<a:theme xmlns:a="http://schemas.openxmlformats.org/drawingml/2006/main" name="1_VC_Barnardos_PP_templat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1A37"/>
      </a:accent1>
      <a:accent2>
        <a:srgbClr val="82C0D2"/>
      </a:accent2>
      <a:accent3>
        <a:srgbClr val="808285"/>
      </a:accent3>
      <a:accent4>
        <a:srgbClr val="8DC63F"/>
      </a:accent4>
      <a:accent5>
        <a:srgbClr val="B9B7AF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400" dirty="0" err="1" smtClean="0">
            <a:solidFill>
              <a:srgbClr val="808285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C_Barnardos_PP_template" id="{C3C1FF4C-343A-AF4C-AA90-0B35C1DAFE5B}" vid="{7ED713FA-DF85-8440-A7A2-EECDD095DEF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974426CED01D4E8898419C72255FD5" ma:contentTypeVersion="8" ma:contentTypeDescription="Create a new document." ma:contentTypeScope="" ma:versionID="976f6b25684b2abd678e32756da02d8a">
  <xsd:schema xmlns:xsd="http://www.w3.org/2001/XMLSchema" xmlns:xs="http://www.w3.org/2001/XMLSchema" xmlns:p="http://schemas.microsoft.com/office/2006/metadata/properties" xmlns:ns3="f7b905d1-aeeb-4a63-a576-150023765d41" xmlns:ns4="6b6a03bc-87bd-438b-8bd5-68e4ec9fcac4" targetNamespace="http://schemas.microsoft.com/office/2006/metadata/properties" ma:root="true" ma:fieldsID="fbcb577b03ffff6a040172fb4975f2f4" ns3:_="" ns4:_="">
    <xsd:import namespace="f7b905d1-aeeb-4a63-a576-150023765d41"/>
    <xsd:import namespace="6b6a03bc-87bd-438b-8bd5-68e4ec9fca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b905d1-aeeb-4a63-a576-150023765d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6a03bc-87bd-438b-8bd5-68e4ec9fcac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AD87BE-23F9-4602-9F46-9D85EA404C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DC85C0-BB59-4DE4-A1F7-81EFA71E4A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b905d1-aeeb-4a63-a576-150023765d41"/>
    <ds:schemaRef ds:uri="6b6a03bc-87bd-438b-8bd5-68e4ec9fca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653D2F6-A2B3-49D9-8B0E-FCC64458D5D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f7b905d1-aeeb-4a63-a576-150023765d41"/>
    <ds:schemaRef ds:uri="6b6a03bc-87bd-438b-8bd5-68e4ec9fcac4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VC_Barnardos_PP_template</Template>
  <TotalTime>75507</TotalTime>
  <Words>1082</Words>
  <Application>Microsoft Office PowerPoint</Application>
  <PresentationFormat>Custom</PresentationFormat>
  <Paragraphs>178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GE Inspira</vt:lpstr>
      <vt:lpstr>VC_Barnardos_PP_template</vt:lpstr>
      <vt:lpstr>1_VC_Barnardos_PP_template</vt:lpstr>
      <vt:lpstr>Essex Child and Family Wellbeing Service   Title: Essex Healthy Schools Programme – the updated model  For: Essex schools  Author/s: Healthy Schools Team  Date:  15th September 2021        </vt:lpstr>
      <vt:lpstr>Background and Context</vt:lpstr>
      <vt:lpstr>Healthy Schools - a partnership!</vt:lpstr>
      <vt:lpstr>Our Vision</vt:lpstr>
      <vt:lpstr>The Approach</vt:lpstr>
      <vt:lpstr> Healthy Schools Expectation Document</vt:lpstr>
      <vt:lpstr>Healthy Schools Profiling Visit</vt:lpstr>
      <vt:lpstr>Healthy Schools Best Practice Projects</vt:lpstr>
      <vt:lpstr>Annual Awards</vt:lpstr>
      <vt:lpstr>Contact details</vt:lpstr>
      <vt:lpstr>PowerPoint Presentation</vt:lpstr>
    </vt:vector>
  </TitlesOfParts>
  <Company>Virgin Care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Intervention support for children with speech and language delay Elizabeth Kingsford and Hilary Waters September 2018</dc:title>
  <dc:creator>Elizabeth Kingsford (Essex)</dc:creator>
  <cp:lastModifiedBy>Pam Langmead</cp:lastModifiedBy>
  <cp:revision>459</cp:revision>
  <cp:lastPrinted>2019-12-10T12:57:03Z</cp:lastPrinted>
  <dcterms:created xsi:type="dcterms:W3CDTF">2018-09-19T13:28:03Z</dcterms:created>
  <dcterms:modified xsi:type="dcterms:W3CDTF">2021-09-10T16:08:19Z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0x0101003C974426CED01D4E8898419C72255FD5</vt:lpwstr>
  </property>
</Properties>
</file>