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2" r:id="rId2"/>
    <p:sldId id="296" r:id="rId3"/>
    <p:sldId id="303" r:id="rId4"/>
    <p:sldId id="297" r:id="rId5"/>
    <p:sldId id="323" r:id="rId6"/>
    <p:sldId id="319" r:id="rId7"/>
    <p:sldId id="316" r:id="rId8"/>
    <p:sldId id="320" r:id="rId9"/>
    <p:sldId id="349" r:id="rId10"/>
    <p:sldId id="321" r:id="rId11"/>
    <p:sldId id="325" r:id="rId12"/>
    <p:sldId id="334" r:id="rId13"/>
    <p:sldId id="331" r:id="rId14"/>
    <p:sldId id="350" r:id="rId15"/>
    <p:sldId id="324" r:id="rId16"/>
    <p:sldId id="329" r:id="rId17"/>
    <p:sldId id="344" r:id="rId18"/>
    <p:sldId id="345" r:id="rId19"/>
    <p:sldId id="339" r:id="rId20"/>
    <p:sldId id="337" r:id="rId21"/>
    <p:sldId id="313" r:id="rId22"/>
    <p:sldId id="346" r:id="rId23"/>
    <p:sldId id="327" r:id="rId24"/>
    <p:sldId id="326" r:id="rId25"/>
    <p:sldId id="263" r:id="rId26"/>
    <p:sldId id="348" r:id="rId27"/>
    <p:sldId id="322" r:id="rId28"/>
    <p:sldId id="289" r:id="rId29"/>
    <p:sldId id="272" r:id="rId30"/>
    <p:sldId id="3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1"/>
  </p:normalViewPr>
  <p:slideViewPr>
    <p:cSldViewPr snapToGrid="0" snapToObjects="1">
      <p:cViewPr varScale="1">
        <p:scale>
          <a:sx n="80" d="100"/>
          <a:sy n="80" d="100"/>
        </p:scale>
        <p:origin x="58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BB079-8963-1044-8873-391EAA59C86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FB189-C99F-0B46-9497-B8C1ADEEC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3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Once a teacher registers as a candidate for Chartered Status, they will have three years to complete the four assessment units: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- Certificate in Evidence-Informed Practice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- Certificate in Advanced Professional Practice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- Certificate in Educational Research and Inquiry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- Professional Knowledge (Examinations) Award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Each assessment unit is formally certified by the Chartered College of Teaching.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Upon completion of all assessment units, candidates are invited to submit a formal application for the award of Chartered Status. Upon successful application, teachers will be awarded Chartered Teacher Status and conferred with the postnominals ‘CTeach’.</a:t>
            </a:r>
            <a:endParaRPr/>
          </a:p>
        </p:txBody>
      </p:sp>
      <p:sp>
        <p:nvSpPr>
          <p:cNvPr id="405" name="Google Shape;405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7148-503D-A841-A528-BF3619FC4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77CFA-FA17-C746-AFA2-7A2B1E9B8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0BD6A-9CA6-A745-9F82-1714F6997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FF9C8-1B41-5C4C-B72C-EDEDFD4C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8672-3D83-064E-8141-005477DC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5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99E70-3298-4948-A22B-E6038120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80709-939A-A847-A126-78E4C9762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FAAEE-B7B3-084F-ACB9-0CE15327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80C2D-FC8D-5C46-84F0-1A519D6E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01FF4-3880-314B-B6A5-03903063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264D9-3990-664C-9D4D-76337F2A7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5532-97BC-2A43-89A0-A0CEB0E29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027BB-CAA4-E24E-B4D7-9E48BEB2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4BA7-7899-A344-8D5E-3855BC46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074D2-E969-B348-9714-A50BAEDA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A6955-12FD-414D-95B7-A077CA646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432F1C-AB16-304C-AF35-9F301363B1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6327" y="2831992"/>
            <a:ext cx="5822949" cy="713122"/>
          </a:xfrm>
          <a:prstGeom prst="rect">
            <a:avLst/>
          </a:prstGeom>
        </p:spPr>
        <p:txBody>
          <a:bodyPr tIns="90000" bIns="90000" anchor="b" anchorCtr="0">
            <a:spAutoFit/>
          </a:bodyPr>
          <a:lstStyle>
            <a:lvl1pPr marL="0" indent="0">
              <a:buFontTx/>
              <a:buNone/>
              <a:defRPr sz="3733" b="0" i="0" cap="all" baseline="0">
                <a:solidFill>
                  <a:srgbClr val="25346B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6F60795-5B84-1143-ADA3-299017F8F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6327" y="3823065"/>
            <a:ext cx="5822949" cy="621935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>
              <a:buFontTx/>
              <a:buNone/>
              <a:defRPr sz="2667" b="0" i="0" cap="none" baseline="0">
                <a:solidFill>
                  <a:srgbClr val="25346B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C6B69-6DE4-1E4C-B841-E274165E9B2B}"/>
              </a:ext>
            </a:extLst>
          </p:cNvPr>
          <p:cNvSpPr txBox="1"/>
          <p:nvPr userDrawn="1"/>
        </p:nvSpPr>
        <p:spPr>
          <a:xfrm>
            <a:off x="2151861" y="5107157"/>
            <a:ext cx="2539531" cy="261150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67" b="0" i="0" dirty="0">
                <a:solidFill>
                  <a:srgbClr val="25346B"/>
                </a:solidFill>
                <a:latin typeface="Avenir Light" panose="020B0402020203020204" pitchFamily="34" charset="77"/>
              </a:rPr>
              <a:t>Presented by:</a:t>
            </a:r>
            <a:endParaRPr lang="en-US" sz="1067" b="0" i="0" dirty="0">
              <a:solidFill>
                <a:srgbClr val="25346B"/>
              </a:solidFill>
              <a:latin typeface="Avenir Light" panose="020B0402020203020204" pitchFamily="34" charset="77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CEBB3C93-E502-B04F-976B-D28DBF88A2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1862" y="5455279"/>
            <a:ext cx="5822949" cy="763787"/>
          </a:xfrm>
          <a:prstGeom prst="rect">
            <a:avLst/>
          </a:prstGeom>
        </p:spPr>
        <p:txBody>
          <a:bodyPr lIns="36000" tIns="36000" rIns="36000" bIns="36000" anchor="t" anchorCtr="0">
            <a:spAutoFit/>
          </a:bodyPr>
          <a:lstStyle>
            <a:lvl1pPr marL="0" indent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67" b="0" i="0" cap="none" baseline="0">
                <a:solidFill>
                  <a:srgbClr val="25346B"/>
                </a:solidFill>
                <a:latin typeface="Avenir Light" panose="020B0402020203020204" pitchFamily="34" charset="77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Name Surname</a:t>
            </a:r>
            <a:br>
              <a:rPr lang="en-GB" dirty="0"/>
            </a:br>
            <a:r>
              <a:rPr lang="en-GB" dirty="0"/>
              <a:t>Job title to go here</a:t>
            </a:r>
            <a:br>
              <a:rPr lang="en-GB" dirty="0"/>
            </a:br>
            <a:r>
              <a:rPr lang="en-GB" dirty="0"/>
              <a:t>Date: 00/00/00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F50703-D211-B24D-95FA-197A1F8FC1C3}"/>
              </a:ext>
            </a:extLst>
          </p:cNvPr>
          <p:cNvCxnSpPr>
            <a:cxnSpLocks/>
          </p:cNvCxnSpPr>
          <p:nvPr userDrawn="1"/>
        </p:nvCxnSpPr>
        <p:spPr>
          <a:xfrm>
            <a:off x="2206605" y="5022335"/>
            <a:ext cx="6470468" cy="0"/>
          </a:xfrm>
          <a:prstGeom prst="line">
            <a:avLst/>
          </a:prstGeom>
          <a:ln w="63500">
            <a:solidFill>
              <a:srgbClr val="EE7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84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B20E3-A13C-AD40-948E-87C8F7F9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432F1C-AB16-304C-AF35-9F301363B1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6327" y="1958326"/>
            <a:ext cx="5822949" cy="619815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>
              <a:buFontTx/>
              <a:buNone/>
              <a:defRPr sz="3733" b="0" i="0" u="none" cap="all" baseline="0">
                <a:solidFill>
                  <a:srgbClr val="25346B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8F0EAD-382C-B54C-A199-3C135AF88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6328" y="3181370"/>
            <a:ext cx="5822949" cy="3053369"/>
          </a:xfrm>
          <a:prstGeom prst="rect">
            <a:avLst/>
          </a:prstGeom>
        </p:spPr>
        <p:txBody>
          <a:bodyPr wrap="square" tIns="90000" bIns="90000">
            <a:spAutoFit/>
          </a:bodyPr>
          <a:lstStyle>
            <a:lvl1pPr marL="359991" indent="-359991" defTabSz="338392">
              <a:lnSpc>
                <a:spcPct val="100000"/>
              </a:lnSpc>
              <a:spcBef>
                <a:spcPts val="1600"/>
              </a:spcBef>
              <a:buSzPct val="200000"/>
              <a:buFont typeface="Helvetica" pitchFamily="2" charset="0"/>
              <a:buChar char="●"/>
              <a:defRPr lang="en-GB" sz="1467" baseline="0" smtClean="0">
                <a:solidFill>
                  <a:srgbClr val="25346B"/>
                </a:solidFill>
                <a:effectLst/>
              </a:defRPr>
            </a:lvl1pPr>
            <a:lvl2pPr>
              <a:defRPr b="0" i="0">
                <a:solidFill>
                  <a:srgbClr val="25346B"/>
                </a:solidFill>
                <a:latin typeface="Avenir Light" panose="020B0402020203020204" pitchFamily="34" charset="77"/>
              </a:defRPr>
            </a:lvl2pPr>
            <a:lvl3pPr>
              <a:defRPr b="0" i="0">
                <a:solidFill>
                  <a:srgbClr val="25346B"/>
                </a:solidFill>
                <a:latin typeface="Avenir Light" panose="020B0402020203020204" pitchFamily="34" charset="77"/>
              </a:defRPr>
            </a:lvl3pPr>
            <a:lvl4pPr>
              <a:defRPr b="0" i="0">
                <a:solidFill>
                  <a:srgbClr val="25346B"/>
                </a:solidFill>
                <a:latin typeface="Avenir Light" panose="020B0402020203020204" pitchFamily="34" charset="77"/>
              </a:defRPr>
            </a:lvl4pPr>
            <a:lvl5pPr>
              <a:defRPr b="0" i="0">
                <a:solidFill>
                  <a:srgbClr val="25346B"/>
                </a:solidFill>
                <a:latin typeface="Avenir Light" panose="020B0402020203020204" pitchFamily="34" charset="77"/>
              </a:defRPr>
            </a:lvl5pPr>
          </a:lstStyle>
          <a:p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Bullet text here</a:t>
            </a:r>
          </a:p>
          <a:p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Bullet text here</a:t>
            </a:r>
          </a:p>
          <a:p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Bullet text here</a:t>
            </a:r>
          </a:p>
          <a:p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Bullet text here</a:t>
            </a:r>
          </a:p>
          <a:p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Bullet text here</a:t>
            </a:r>
          </a:p>
          <a:p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Bullet text here</a:t>
            </a:r>
          </a:p>
          <a:p>
            <a:endParaRPr lang="en-GB" dirty="0">
              <a:solidFill>
                <a:srgbClr val="31467E"/>
              </a:solidFill>
              <a:effectLst/>
              <a:latin typeface="Avenir Light" panose="020B0402020203020204" pitchFamily="34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6287-C0DB-084D-BE48-E8C7A68F4AC5}"/>
              </a:ext>
            </a:extLst>
          </p:cNvPr>
          <p:cNvCxnSpPr>
            <a:cxnSpLocks/>
          </p:cNvCxnSpPr>
          <p:nvPr userDrawn="1"/>
        </p:nvCxnSpPr>
        <p:spPr>
          <a:xfrm>
            <a:off x="2239603" y="2650620"/>
            <a:ext cx="4025011" cy="0"/>
          </a:xfrm>
          <a:prstGeom prst="line">
            <a:avLst/>
          </a:prstGeom>
          <a:ln w="63500">
            <a:solidFill>
              <a:srgbClr val="EE7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D2D60DC-909F-624D-912E-FA410B6C0A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17668" y="886564"/>
            <a:ext cx="1478605" cy="169157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an icon</a:t>
            </a:r>
          </a:p>
        </p:txBody>
      </p:sp>
    </p:spTree>
    <p:extLst>
      <p:ext uri="{BB962C8B-B14F-4D97-AF65-F5344CB8AC3E}">
        <p14:creationId xmlns:p14="http://schemas.microsoft.com/office/powerpoint/2010/main" val="55450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C811B-65E9-2A4F-90DB-C0DC5BB092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432F1C-AB16-304C-AF35-9F301363B1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6327" y="1640557"/>
            <a:ext cx="5822949" cy="619815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>
              <a:buFontTx/>
              <a:buNone/>
              <a:defRPr sz="3733" b="0" i="0" u="none" cap="all" baseline="0">
                <a:solidFill>
                  <a:srgbClr val="25346B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D46287-C0DB-084D-BE48-E8C7A68F4AC5}"/>
              </a:ext>
            </a:extLst>
          </p:cNvPr>
          <p:cNvCxnSpPr>
            <a:cxnSpLocks/>
          </p:cNvCxnSpPr>
          <p:nvPr userDrawn="1"/>
        </p:nvCxnSpPr>
        <p:spPr>
          <a:xfrm>
            <a:off x="2239603" y="2306909"/>
            <a:ext cx="4098723" cy="0"/>
          </a:xfrm>
          <a:prstGeom prst="line">
            <a:avLst/>
          </a:prstGeom>
          <a:ln w="63500">
            <a:solidFill>
              <a:srgbClr val="EE7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3158B12-A421-8E48-8378-41B2C4E19B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6327" y="2614543"/>
            <a:ext cx="5822949" cy="472368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>
              <a:buFontTx/>
              <a:buNone/>
              <a:defRPr sz="2667" b="0" i="0" cap="none" baseline="0">
                <a:solidFill>
                  <a:srgbClr val="25346B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Single Column Template</a:t>
            </a:r>
            <a:endParaRPr lang="en-US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0EB2D0A-A667-9548-8EC0-197196462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6328" y="3343934"/>
            <a:ext cx="5754265" cy="2353965"/>
          </a:xfrm>
          <a:prstGeom prst="rect">
            <a:avLst/>
          </a:prstGeom>
        </p:spPr>
        <p:txBody>
          <a:bodyPr wrap="square" lIns="36000" tIns="36000" rIns="36000" bIns="36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sz="1467" baseline="0" smtClean="0">
                <a:solidFill>
                  <a:srgbClr val="25346B"/>
                </a:solidFill>
                <a:effectLst/>
                <a:latin typeface="Avenir Light" panose="020B0402020203020204" pitchFamily="34" charset="77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Serunt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liquis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alignias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ullent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, sunt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volorupis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assit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excesti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dolorpo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raepudandem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doluptatias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aperiaspit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quae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poratus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aborest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idelit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maxim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nos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di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ipsameniet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periassi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dem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exceri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nisqui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doluptatum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illaccusdae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.</a:t>
            </a:r>
            <a:b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</a:b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/>
            </a:r>
            <a:b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</a:b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Soluptassum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ari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con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est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estion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etus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estrum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diam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il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is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exerum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raecte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ma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volupid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ucieni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bearibustia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velictur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, sit ex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esed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que nit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fuga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. El int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aborum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qui del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minisit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corepe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est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expliatur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quatuscim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quia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doluptaeris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nem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veliti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dolesciusa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nonsequ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iatese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event,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illuptae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nem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autemporesto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tempore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preperorita</a:t>
            </a:r>
            <a:r>
              <a:rPr lang="en-GB" dirty="0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en-GB" dirty="0" err="1">
                <a:solidFill>
                  <a:srgbClr val="31467E"/>
                </a:solidFill>
                <a:effectLst/>
                <a:latin typeface="Avenir Light" panose="020B0402020203020204" pitchFamily="34" charset="77"/>
              </a:rPr>
              <a:t>voluptae</a:t>
            </a:r>
            <a:endParaRPr lang="en-GB" dirty="0">
              <a:solidFill>
                <a:srgbClr val="31467E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B5E501-277D-FB42-8934-2492704A0A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17668" y="998707"/>
            <a:ext cx="1478605" cy="169157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an icon</a:t>
            </a:r>
          </a:p>
        </p:txBody>
      </p:sp>
    </p:spTree>
    <p:extLst>
      <p:ext uri="{BB962C8B-B14F-4D97-AF65-F5344CB8AC3E}">
        <p14:creationId xmlns:p14="http://schemas.microsoft.com/office/powerpoint/2010/main" val="2948854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mbership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A7EBE6-34D8-7D44-8935-505E6ED4A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432F1C-AB16-304C-AF35-9F301363B1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9888" y="1784438"/>
            <a:ext cx="4625777" cy="619815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 algn="ctr">
              <a:buFontTx/>
              <a:buNone/>
              <a:defRPr sz="3733" b="0" i="0" u="none" cap="all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membership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3158B12-A421-8E48-8378-41B2C4E19B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8676" y="5204396"/>
            <a:ext cx="5702221" cy="472368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 algn="ctr">
              <a:buFontTx/>
              <a:buNone/>
              <a:defRPr sz="2667" b="0" i="0" cap="none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Join now @</a:t>
            </a:r>
            <a:r>
              <a:rPr lang="en-GB" dirty="0" err="1"/>
              <a:t>chartered.college</a:t>
            </a:r>
            <a:r>
              <a:rPr lang="en-GB" dirty="0"/>
              <a:t>/join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7EC57D0-0910-5A4D-B51E-8F9ECECE2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3336" y="3429000"/>
            <a:ext cx="7958877" cy="472368"/>
          </a:xfrm>
          <a:prstGeom prst="rect">
            <a:avLst/>
          </a:prstGeom>
        </p:spPr>
        <p:txBody>
          <a:bodyPr tIns="90000" bIns="90000" anchor="t" anchorCtr="0">
            <a:noAutofit/>
          </a:bodyPr>
          <a:lstStyle>
            <a:lvl1pPr marL="0" indent="0" algn="ctr">
              <a:buFontTx/>
              <a:buNone/>
              <a:defRPr sz="4800" b="0" i="0" cap="none" baseline="0">
                <a:solidFill>
                  <a:srgbClr val="25346B"/>
                </a:solidFill>
                <a:latin typeface="Avenir Black" panose="02000503020000020003" pitchFamily="2" charset="0"/>
              </a:defRPr>
            </a:lvl1pPr>
            <a:lvl2pPr marL="457189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2pPr>
            <a:lvl3pPr marL="914377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3pPr>
            <a:lvl4pPr marL="1371566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4pPr>
            <a:lvl5pPr marL="1828754" indent="0">
              <a:buFontTx/>
              <a:buNone/>
              <a:defRPr sz="6667" b="0" i="0" baseline="0">
                <a:solidFill>
                  <a:srgbClr val="25346B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From just £1.88 a month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39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1343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0CDB6-6787-5A46-ACA6-AB06A694F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4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9643-EF5F-C14C-A06B-76C6DA24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14D9A-A21F-B14E-A4B0-856830B5B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E850F-5254-DE48-AE19-380BDBD2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B26B0-EE60-434B-95C4-CD95CB82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CA89C-D316-B648-A40D-0A3E55A1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947B-A048-E54F-AC31-17DBED5A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D804-A1DB-3F40-99BB-6197D3F3D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035A-AE05-C242-B07F-62A291A2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E2430-7E62-CF4C-A9C3-4C968527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739F9-23DE-7243-8523-308557AA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8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C4C9-7799-AC43-BA96-B4FA7CBB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D3D7B-7BB5-9D46-8FD6-EFC611DAB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64C10-993A-DA45-AEF4-F688C8FB8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23DA3-8BF4-A149-BAA7-D03481FF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2DF35-1782-9849-B3EA-A76338D8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C7AC1-3E46-FA44-BCDA-7C3FB75B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5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B1AF-4C43-0A48-BDC7-E0BB01BA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49EFE-D6BE-764E-BD71-BF91FA51F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C7910-A009-3141-81FD-18C7D4ABF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0930C-9A0E-814F-836D-ACE2832C1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5A373-390D-3B47-8728-B171289B7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708B6-ADE1-4641-B65C-868AA81B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16CBA-8D12-3B4E-A031-9DDCA6EC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7277F-7BD6-634E-A257-7242D226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16E3A-2BAC-7446-9B60-8CE3C2EF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3F39E-73E6-4240-8B7A-DEFA72AF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DAD0-E6DB-D940-B43B-0624AC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FED9B-C64F-F644-B816-EEFE7E6F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3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91CAF-25EF-C046-8BB1-FEFC3E72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97C95-B4C0-7E46-BEC5-FE6BFBA9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885C6-FAB2-554A-9BC2-F11798EE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6C61-F2DC-5949-BAE5-051877A4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AD8EF-117A-1B48-AC9D-BE49B2A16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6BCA5-551D-DB4A-B6FF-750077055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10E86-1AA5-1B41-AD10-99B52B57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764D0-BE98-0D44-9995-5BABF51E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24ECB-68EE-D043-9C61-29B21A67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9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D72D-15C0-CF4A-9600-612A5650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91BCB2-AAE6-BD40-951C-801912834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39311-29B4-8243-8739-0FEFA8D2B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FD654-3EE8-E446-A6EF-990B4F943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046E0-16A1-0249-852D-C3DCCE7A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61C0E-A8D5-6F4F-AC5B-1EDA5D8A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6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F50B17-61B5-2A40-AF87-8E023BD9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902F8-C8FA-3E48-BED6-B4320236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00894-1971-9049-A0CB-3CF52A0D8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76C6-2403-7C4A-90C4-E029A0EC607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C9BA2-2631-864D-8B32-9E80EB17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A3C5-F289-0D48-9F42-6B08829DB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038F4-5886-FA4A-8B2B-C7D980B3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29177E-5BFD-4841-B7DA-1D2E5350F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6328" y="2077157"/>
            <a:ext cx="6642562" cy="1930400"/>
          </a:xfrm>
        </p:spPr>
        <p:txBody>
          <a:bodyPr/>
          <a:lstStyle/>
          <a:p>
            <a:pPr algn="ctr"/>
            <a:r>
              <a:rPr lang="en-US" sz="4400" dirty="0"/>
              <a:t>Compassionate </a:t>
            </a:r>
          </a:p>
          <a:p>
            <a:pPr algn="ctr"/>
            <a:r>
              <a:rPr lang="en-US" sz="4400" dirty="0"/>
              <a:t>Leadership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D20C8-13F4-FD4F-9B72-C373F98A9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6327" y="5488733"/>
            <a:ext cx="5822949" cy="301227"/>
          </a:xfrm>
        </p:spPr>
        <p:txBody>
          <a:bodyPr/>
          <a:lstStyle/>
          <a:p>
            <a:r>
              <a:rPr lang="en-US" dirty="0"/>
              <a:t>Professor Dame Alison Peacock</a:t>
            </a:r>
          </a:p>
        </p:txBody>
      </p:sp>
    </p:spTree>
    <p:extLst>
      <p:ext uri="{BB962C8B-B14F-4D97-AF65-F5344CB8AC3E}">
        <p14:creationId xmlns:p14="http://schemas.microsoft.com/office/powerpoint/2010/main" val="508869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942C4-5FBE-9447-B028-FB77ED01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CEECE-B1EA-314C-B48C-47070A1FE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9" y="3181370"/>
            <a:ext cx="3989672" cy="22952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are the </a:t>
            </a:r>
            <a:r>
              <a:rPr lang="en-US" sz="2400" b="1" dirty="0"/>
              <a:t>key </a:t>
            </a:r>
            <a:r>
              <a:rPr lang="en-US" sz="2400" dirty="0"/>
              <a:t>areas of learning within each subject?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Are there new opportunities afforded to us via flipped or blended learning models?</a:t>
            </a:r>
          </a:p>
          <a:p>
            <a:endParaRPr lang="en-US" dirty="0"/>
          </a:p>
        </p:txBody>
      </p:sp>
      <p:pic>
        <p:nvPicPr>
          <p:cNvPr id="6" name="Picture Placeholder 5" descr="An old wooden building&#10;&#10;Description automatically generated">
            <a:extLst>
              <a:ext uri="{FF2B5EF4-FFF2-40B4-BE49-F238E27FC236}">
                <a16:creationId xmlns:a16="http://schemas.microsoft.com/office/drawing/2014/main" id="{F971B3C3-F58C-B44E-BE3D-24DE973893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886" r="20886"/>
          <a:stretch>
            <a:fillRect/>
          </a:stretch>
        </p:blipFill>
        <p:spPr>
          <a:xfrm>
            <a:off x="5951033" y="3409104"/>
            <a:ext cx="2947639" cy="2670717"/>
          </a:xfrm>
        </p:spPr>
      </p:pic>
    </p:spTree>
    <p:extLst>
      <p:ext uri="{BB962C8B-B14F-4D97-AF65-F5344CB8AC3E}">
        <p14:creationId xmlns:p14="http://schemas.microsoft.com/office/powerpoint/2010/main" val="3383808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F0E1B2-3863-5B48-A487-86429B1E4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2683" y="1958326"/>
            <a:ext cx="6256593" cy="619815"/>
          </a:xfrm>
        </p:spPr>
        <p:txBody>
          <a:bodyPr/>
          <a:lstStyle/>
          <a:p>
            <a:r>
              <a:rPr lang="en-US" dirty="0"/>
              <a:t>A collective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EC9F3-9079-E14E-8D12-B33F9B96B5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7" y="3181370"/>
            <a:ext cx="6457809" cy="29518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Appreciating diversity as strength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Curriculum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Valuing heritage languages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Cultural capital</a:t>
            </a:r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B87463-157F-184F-A9D8-2B7290D09D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45688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2829B9-D664-5D41-81B4-2381247E8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347" y="1640557"/>
            <a:ext cx="6411952" cy="619815"/>
          </a:xfrm>
        </p:spPr>
        <p:txBody>
          <a:bodyPr/>
          <a:lstStyle/>
          <a:p>
            <a:r>
              <a:rPr lang="en-US" dirty="0"/>
              <a:t>Collective </a:t>
            </a:r>
            <a:r>
              <a:rPr lang="en-US" dirty="0" err="1"/>
              <a:t>endeavour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5D8-2860-F248-8C6E-048FCBD21C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Curriculum leadership via Faculties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EFB5F-B36E-AF43-BC3D-D0E4141BCF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6328" y="3343934"/>
            <a:ext cx="5754265" cy="22271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Teams of experienced and novice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Teaching assistants and nursery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Governors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Pupil feedback via Circle Groups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33D90C-A208-8A41-AACA-6F9D975658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34038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DD414C-772C-9C4C-8CD9-4A90BD488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Faculty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41818-1D23-1C4F-B008-7915D02AC1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Humanities – </a:t>
            </a:r>
            <a:r>
              <a:rPr lang="en-US" sz="2000" dirty="0">
                <a:latin typeface="Avenir Next" panose="020B0503020202020204" pitchFamily="34" charset="0"/>
              </a:rPr>
              <a:t>history, geography, languages, design &amp; technology, </a:t>
            </a:r>
            <a:r>
              <a:rPr lang="en-US" sz="2000" dirty="0" err="1">
                <a:latin typeface="Avenir Next" panose="020B0503020202020204" pitchFamily="34" charset="0"/>
              </a:rPr>
              <a:t>maths</a:t>
            </a:r>
            <a:endParaRPr lang="en-US" sz="2000" dirty="0">
              <a:latin typeface="Avenir Next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Creative – </a:t>
            </a:r>
            <a:r>
              <a:rPr lang="en-US" sz="2000" dirty="0">
                <a:latin typeface="Avenir Next" panose="020B0503020202020204" pitchFamily="34" charset="0"/>
              </a:rPr>
              <a:t>play, music, dance, drama, English, computing, 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Health and wellbeing – </a:t>
            </a:r>
            <a:r>
              <a:rPr lang="en-US" sz="2000" dirty="0">
                <a:latin typeface="Avenir Next" panose="020B0503020202020204" pitchFamily="34" charset="0"/>
              </a:rPr>
              <a:t>forest school, extended school, lunchtime play, religious education, RSHE, science, physical education and games, global education</a:t>
            </a:r>
            <a:endParaRPr lang="en-US" dirty="0">
              <a:latin typeface="Avenir Next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F93FA1-C39B-9F42-88C2-0CAB6AFA96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86207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B9CEBC-303F-EF42-A10B-796D866D4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0313" y="1640557"/>
            <a:ext cx="5988964" cy="619815"/>
          </a:xfrm>
        </p:spPr>
        <p:txBody>
          <a:bodyPr/>
          <a:lstStyle/>
          <a:p>
            <a:r>
              <a:rPr lang="en-US" dirty="0"/>
              <a:t>Intellectual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4FD2-8A83-604D-B7A2-013EC25061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7" y="2614543"/>
            <a:ext cx="6180423" cy="472368"/>
          </a:xfrm>
        </p:spPr>
        <p:txBody>
          <a:bodyPr/>
          <a:lstStyle/>
          <a:p>
            <a:r>
              <a:rPr lang="en-US" dirty="0"/>
              <a:t>Openness Questioning Inventiveness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C3828-9F51-C540-BEFF-BE2D695FEB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11B0B77-EF03-1A45-AF4C-7C9A1DAE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14" y="3287718"/>
            <a:ext cx="4826100" cy="32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8BE52-FDF5-784D-83F2-02677CC0C1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Quality of teaching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21A08-51BA-554B-9FD9-0853FE1F8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5249" y="3181370"/>
            <a:ext cx="3077736" cy="17001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Clear explanation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Scaffolding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Feedback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462F56-1F1D-E74C-A538-C6B582BD5E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Picture Placeholder 5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2FE86789-FDA1-0B43-9C3A-B82BEB26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57" r="20857"/>
          <a:stretch>
            <a:fillRect/>
          </a:stretch>
        </p:blipFill>
        <p:spPr>
          <a:xfrm>
            <a:off x="2228991" y="2875460"/>
            <a:ext cx="2833663" cy="32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D42B5-313F-FB49-B5F7-19C340E75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Equity &amp; Empathy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796EA6-8814-8444-8E78-C923B5A83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F802AC-3255-0847-A794-5F780AFBF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60" y="3162299"/>
            <a:ext cx="3658555" cy="25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06A33B-7D3A-2944-BC15-77B009A96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B0811-50A8-C94B-8466-49BDF02DC0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Low stakes methodology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55AAD-B6E3-174E-A5F6-7411830503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6328" y="3343934"/>
            <a:ext cx="5754265" cy="26580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" panose="020B0503020202020204" pitchFamily="34" charset="0"/>
              </a:rPr>
              <a:t>Choice and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" panose="020B0503020202020204" pitchFamily="34" charset="0"/>
              </a:rPr>
              <a:t>Personal best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" panose="020B0503020202020204" pitchFamily="34" charset="0"/>
              </a:rPr>
              <a:t>No ranking or sharing of grades / predicted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" panose="020B0503020202020204" pitchFamily="34" charset="0"/>
              </a:rPr>
              <a:t>Learning Review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" panose="020B0503020202020204" pitchFamily="34" charset="0"/>
              </a:rPr>
              <a:t>Report writing in partnership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70300F-D001-4342-8496-4ACFCEA0E6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685924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92C0E-6837-A244-9B1B-B406F88A5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Becoming CEO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74C1E-A5D4-1948-AC9C-60BE92318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start-up professional body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01671-3D82-FD4A-AB60-DF19F8FE1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6328" y="3343934"/>
            <a:ext cx="5754265" cy="26580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peer-reviewed journal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National 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Liaison with the Secretary of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Launching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Making friends with adversaries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a new team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584EFE-AC14-C94F-A331-7DCF5E3A5E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7138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CEE381-AAF7-3341-A69E-7BDF9231E9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Royal Charter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4370F0-1291-C449-90B0-3B6FAF25D7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279E355-DD17-6A47-9C04-1E27952B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1" y="2860948"/>
            <a:ext cx="5122716" cy="36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9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B6E964-E408-3F4D-92C8-8D127A2E6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178" y="1951463"/>
            <a:ext cx="7993912" cy="827400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2800" dirty="0"/>
              <a:t>Allowing Children to surprise us</a:t>
            </a:r>
          </a:p>
        </p:txBody>
      </p:sp>
      <p:pic>
        <p:nvPicPr>
          <p:cNvPr id="7" name="Picture 6" descr="A picture containing person, indoor, boy, young&#10;&#10;Description automatically generated">
            <a:extLst>
              <a:ext uri="{FF2B5EF4-FFF2-40B4-BE49-F238E27FC236}">
                <a16:creationId xmlns:a16="http://schemas.microsoft.com/office/drawing/2014/main" id="{1B642AB4-8761-784B-815B-E1F569504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789" y="2917548"/>
            <a:ext cx="5554547" cy="37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8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4BF75-D457-0C45-9EDD-BE1AF28C2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50B25-DA96-0045-939B-1F4F8427F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8" y="3181370"/>
            <a:ext cx="5822949" cy="3197968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As the Professional Body for all teachers, our vision is that the Chartered College of Teaching will help teachers to work in a research-informed way, providing the best possible education for all children and young people.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535D0F-E3F6-384D-8E8F-2E4F03E5DF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96147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B876F-572F-8444-B2D5-CFB822F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3473" y="1958326"/>
            <a:ext cx="6713034" cy="619815"/>
          </a:xfrm>
        </p:spPr>
        <p:txBody>
          <a:bodyPr/>
          <a:lstStyle/>
          <a:p>
            <a:r>
              <a:rPr lang="en-US" dirty="0"/>
              <a:t>Professional learning</a:t>
            </a:r>
          </a:p>
        </p:txBody>
      </p:sp>
      <p:pic>
        <p:nvPicPr>
          <p:cNvPr id="5" name="Impact Collection (3).png" descr="Impact Collection (3).png">
            <a:extLst>
              <a:ext uri="{FF2B5EF4-FFF2-40B4-BE49-F238E27FC236}">
                <a16:creationId xmlns:a16="http://schemas.microsoft.com/office/drawing/2014/main" id="{7BA45317-7DAA-C845-9D0C-9E5AFCC3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56" y="2578141"/>
            <a:ext cx="5475606" cy="391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C3B83-071E-EB44-8F3A-600303DBE703}"/>
              </a:ext>
            </a:extLst>
          </p:cNvPr>
          <p:cNvSpPr txBox="1"/>
          <p:nvPr/>
        </p:nvSpPr>
        <p:spPr>
          <a:xfrm>
            <a:off x="7872762" y="5386038"/>
            <a:ext cx="2252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Further reading COVID-19 </a:t>
            </a:r>
            <a:r>
              <a:rPr lang="en-US" dirty="0" err="1"/>
              <a:t>chartered.college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1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787700-2C93-A244-BD85-3E9880C0D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5055" y="1640557"/>
            <a:ext cx="6139542" cy="619815"/>
          </a:xfrm>
        </p:spPr>
        <p:txBody>
          <a:bodyPr/>
          <a:lstStyle/>
          <a:p>
            <a:r>
              <a:rPr lang="en-US" dirty="0"/>
              <a:t>Passionate advocacy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695B-83F4-E64B-93A8-CC4AE5E426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Speaking truth to power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BF2DD-5C13-0542-ACD9-2D969E12C2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6328" y="3343934"/>
            <a:ext cx="5754265" cy="26580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Mutant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Hungry children and young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Accountability without nuance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Exhausted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Unfair media portrayal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BA8977-77FC-1E47-B6AA-B037702DBD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14289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A5B08-65FD-D34B-98A8-742B0B69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INTELLIGENT Accountability</a:t>
            </a:r>
          </a:p>
        </p:txBody>
      </p:sp>
      <p:pic>
        <p:nvPicPr>
          <p:cNvPr id="6" name="Picture Placeholder 5" descr="A group of sheep sitting in a field&#10;&#10;Description automatically generated">
            <a:extLst>
              <a:ext uri="{FF2B5EF4-FFF2-40B4-BE49-F238E27FC236}">
                <a16:creationId xmlns:a16="http://schemas.microsoft.com/office/drawing/2014/main" id="{E3AC5A75-7CCF-1247-B094-ACF7F4F81E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223" b="7223"/>
          <a:stretch>
            <a:fillRect/>
          </a:stretch>
        </p:blipFill>
        <p:spPr>
          <a:xfrm>
            <a:off x="2185639" y="2911877"/>
            <a:ext cx="3334215" cy="3814461"/>
          </a:xfrm>
        </p:spPr>
      </p:pic>
    </p:spTree>
    <p:extLst>
      <p:ext uri="{BB962C8B-B14F-4D97-AF65-F5344CB8AC3E}">
        <p14:creationId xmlns:p14="http://schemas.microsoft.com/office/powerpoint/2010/main" val="1350232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E8E67A-D4EF-B543-88B5-03D0D8F41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Career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B7587-59A6-0B4F-93D3-16F2FB9930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8" y="3181370"/>
            <a:ext cx="6311340" cy="30749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Recruitment into our global profession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Support during Early Careers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Promotion prospects across the full range of posts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Being the change we want to see</a:t>
            </a:r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7AD411-881E-7449-896B-3E096203E1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58933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401" y="1833112"/>
            <a:ext cx="9292029" cy="441832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9"/>
          <p:cNvSpPr/>
          <p:nvPr/>
        </p:nvSpPr>
        <p:spPr>
          <a:xfrm>
            <a:off x="1758761" y="470529"/>
            <a:ext cx="7215908" cy="5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60933" rIns="45700" bIns="60933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550"/>
            </a:pPr>
            <a:r>
              <a:rPr lang="en-GB" sz="3400" dirty="0">
                <a:solidFill>
                  <a:srgbClr val="25346B"/>
                </a:solidFill>
                <a:latin typeface="Trebuchet MS"/>
                <a:ea typeface="Trebuchet MS"/>
                <a:cs typeface="Trebuchet MS"/>
                <a:sym typeface="Trebuchet MS"/>
              </a:rPr>
              <a:t>Chartered Status: from Jan 2022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9" name="Google Shape;409;p79"/>
          <p:cNvCxnSpPr>
            <a:cxnSpLocks/>
          </p:cNvCxnSpPr>
          <p:nvPr/>
        </p:nvCxnSpPr>
        <p:spPr>
          <a:xfrm>
            <a:off x="1758760" y="1200421"/>
            <a:ext cx="7611018" cy="0"/>
          </a:xfrm>
          <a:prstGeom prst="straightConnector1">
            <a:avLst/>
          </a:prstGeom>
          <a:noFill/>
          <a:ln w="38100" cap="flat" cmpd="sng">
            <a:solidFill>
              <a:srgbClr val="D93760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21180B-DA93-2F4C-9B1A-EC156CE20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 years on …..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60999-AF7B-B944-A31C-D495A08D1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Building professional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78954-BE37-5743-A945-2F8E9BB4E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6328" y="3343934"/>
            <a:ext cx="6622036" cy="30273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Chartered Status rigorous accreditation designed tested and available online – already accessed by 1,600 +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 1,000 peer-reviewed articles in Journals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 million + visits to Chartered College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 45,000 members and growing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Financial independence from government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570018C-99E0-394E-9D36-D882F4BCAB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979388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8CD820-F470-CD41-98AF-39E62B9CA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2253" y="1958326"/>
            <a:ext cx="6322741" cy="619815"/>
          </a:xfrm>
        </p:spPr>
        <p:txBody>
          <a:bodyPr/>
          <a:lstStyle/>
          <a:p>
            <a:r>
              <a:rPr lang="en-US" sz="3200" dirty="0"/>
              <a:t>Future opportunities?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0A130-D3CD-BA4B-AE19-B9C57A83D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8" y="3181370"/>
            <a:ext cx="5822949" cy="328010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Greater appreciation of our profession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Global connection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Discussion about future accountability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Assessment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 more beautiful world</a:t>
            </a:r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C019A4-DDA0-D745-BC91-BE166AA5B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489919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11DAE8-E78D-4F4E-B975-47480AB87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Membership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71CB-AD47-1F46-BA38-19B79F63E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Join now @</a:t>
            </a:r>
            <a:r>
              <a:rPr lang="en-GB" b="1" dirty="0" err="1"/>
              <a:t>chartered.college</a:t>
            </a:r>
            <a:r>
              <a:rPr lang="en-GB" b="1" dirty="0"/>
              <a:t>/join </a:t>
            </a:r>
            <a:endParaRPr lang="en-GB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B6D85-0532-AB4B-A1EE-A8BF0BE9CD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3336" y="3122341"/>
            <a:ext cx="7958877" cy="779027"/>
          </a:xfrm>
        </p:spPr>
        <p:txBody>
          <a:bodyPr/>
          <a:lstStyle/>
          <a:p>
            <a:r>
              <a:rPr lang="en-US" dirty="0"/>
              <a:t>From £1.88 a month</a:t>
            </a:r>
          </a:p>
        </p:txBody>
      </p:sp>
    </p:spTree>
    <p:extLst>
      <p:ext uri="{BB962C8B-B14F-4D97-AF65-F5344CB8AC3E}">
        <p14:creationId xmlns:p14="http://schemas.microsoft.com/office/powerpoint/2010/main" val="340310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067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E55FC1A-2F87-5D4A-A61D-AD4F96A7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0235">
            <a:off x="792912" y="1192446"/>
            <a:ext cx="3487540" cy="465005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215900" dist="25400" dir="3600000" rotWithShape="0">
              <a:srgbClr val="000000">
                <a:alpha val="21538"/>
              </a:srgbClr>
            </a:outerShdw>
          </a:effectLst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E924D4F-0D3F-A944-801B-B248CFAA2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52" y="926653"/>
            <a:ext cx="3467896" cy="48192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279400" dist="25400" dir="3600000" rotWithShape="0">
              <a:srgbClr val="000000">
                <a:alpha val="23811"/>
              </a:srgbClr>
            </a:outerShdw>
          </a:effectLst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BDF2404-2B87-A240-AA63-14468495E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4669">
            <a:off x="7935061" y="1346799"/>
            <a:ext cx="3131711" cy="473972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215900" dist="25400" dir="3600000" rotWithShape="0">
              <a:srgbClr val="000000">
                <a:alpha val="2076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737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2053D1-7E9A-644F-947C-1E3DFD7C9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824" y="1640557"/>
            <a:ext cx="6846849" cy="619815"/>
          </a:xfrm>
        </p:spPr>
        <p:txBody>
          <a:bodyPr/>
          <a:lstStyle/>
          <a:p>
            <a:r>
              <a:rPr lang="en-US" dirty="0"/>
              <a:t>We make the weather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DC165-9879-E742-8357-E6043CB8E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067" y="2896413"/>
            <a:ext cx="3448205" cy="34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202597-6A0B-5F44-A89F-7DC46A7E7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shifting the culture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8755A-D68F-974B-94EF-EEBAEA34F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Learning without Limits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D0F989-1291-0B44-A6EB-50D2AD21CA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854B01-A99F-3D4D-AD6D-27506AC9E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9093" y="3343934"/>
            <a:ext cx="5641500" cy="2001564"/>
          </a:xfrm>
        </p:spPr>
        <p:txBody>
          <a:bodyPr/>
          <a:lstStyle/>
          <a:p>
            <a:r>
              <a:rPr lang="en-US" sz="2000" b="1" dirty="0"/>
              <a:t>Fixed thinking:</a:t>
            </a:r>
          </a:p>
          <a:p>
            <a:r>
              <a:rPr lang="en-US" sz="1800" dirty="0"/>
              <a:t>Everything is stuck – nothing changes.</a:t>
            </a:r>
          </a:p>
          <a:p>
            <a:endParaRPr lang="en-US" sz="1800" dirty="0"/>
          </a:p>
          <a:p>
            <a:r>
              <a:rPr lang="en-US" i="1" dirty="0"/>
              <a:t>or</a:t>
            </a:r>
          </a:p>
          <a:p>
            <a:endParaRPr lang="en-US" dirty="0"/>
          </a:p>
          <a:p>
            <a:r>
              <a:rPr lang="en-US" sz="2000" b="1" dirty="0"/>
              <a:t>Transformability: </a:t>
            </a:r>
          </a:p>
          <a:p>
            <a:r>
              <a:rPr lang="en-US" sz="2000" dirty="0"/>
              <a:t>The art of the possible. </a:t>
            </a:r>
          </a:p>
        </p:txBody>
      </p:sp>
    </p:spTree>
    <p:extLst>
      <p:ext uri="{BB962C8B-B14F-4D97-AF65-F5344CB8AC3E}">
        <p14:creationId xmlns:p14="http://schemas.microsoft.com/office/powerpoint/2010/main" val="81181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24BF7A-B66C-574A-A9AB-1AFB9D915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6567" y="1958326"/>
            <a:ext cx="6412710" cy="619815"/>
          </a:xfrm>
        </p:spPr>
        <p:txBody>
          <a:bodyPr/>
          <a:lstStyle/>
          <a:p>
            <a:r>
              <a:rPr lang="en-US" sz="3200" dirty="0"/>
              <a:t>Post-Pandemic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DE75A-2A13-8C4E-9A05-18743FE7E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8" y="3181370"/>
            <a:ext cx="5822949" cy="24387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More than ever – build a listening school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Calm appreciation of all that is good and offers hope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Foster a sense of belonging and shared identity for both students and staff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0362B6-A1DD-4D48-B637-FDF1148F26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043620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55060-D1DC-C842-BB49-86E0536682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6927" y="1958326"/>
            <a:ext cx="6312349" cy="619815"/>
          </a:xfrm>
        </p:spPr>
        <p:txBody>
          <a:bodyPr/>
          <a:lstStyle/>
          <a:p>
            <a:r>
              <a:rPr lang="en-US" dirty="0"/>
              <a:t>Making a difference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09BB-B124-FD48-B6ED-5F4FBED40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8" y="3181370"/>
            <a:ext cx="5822949" cy="35467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Our core purposes and values matter more than ever as we support </a:t>
            </a:r>
            <a:r>
              <a:rPr lang="en-US" sz="2400"/>
              <a:t>refugees and youngsters </a:t>
            </a:r>
            <a:r>
              <a:rPr lang="en-US" sz="2400" dirty="0"/>
              <a:t>hearing of war atrocities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Less focus on ‘catch-up’ and more on re-inspiring connections and collective appreciation of learning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can we keep trying to ‘find a way through’ to every child?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39AF74-5362-4D4D-AA5F-5D4AD1DE0B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98327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8949A-8549-5F4B-A362-83C07D760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6327" y="1640557"/>
            <a:ext cx="6108986" cy="619815"/>
          </a:xfrm>
        </p:spPr>
        <p:txBody>
          <a:bodyPr/>
          <a:lstStyle/>
          <a:p>
            <a:r>
              <a:rPr lang="en-US" sz="3600" dirty="0"/>
              <a:t>Affective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BA9E7-9B64-414A-9713-1AAD1CC5C1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Persistence  Stability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F4A074-2AA2-C94D-ABF4-07A20F997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4" descr="img_0120">
            <a:extLst>
              <a:ext uri="{FF2B5EF4-FFF2-40B4-BE49-F238E27FC236}">
                <a16:creationId xmlns:a16="http://schemas.microsoft.com/office/drawing/2014/main" id="{1226EFD5-F822-CC42-BC87-EF4A26DF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27" y="3086911"/>
            <a:ext cx="4538663" cy="36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23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11972-092B-194A-A4D0-A87B2577F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Wellbeing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B01FD-2939-C54E-B1AF-5D6DE95F4F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6327" y="2854712"/>
            <a:ext cx="5822949" cy="372450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Self care and awareness of how YOU and your staff team are feeling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Awareness of your role in ‘holding’ anxiety of others, especially the headteacher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Impact of loss and change for our young people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Acknowledging the impact of world events on our community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1AACF7-6E61-8F4F-BB21-8886D42B3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13106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BF4EE5-194A-B348-ADC6-3FBBBF200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F6E3E-04F1-924E-A020-C5871A125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Generosity Empathy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D74D07-5B2C-4840-A550-DD535F7098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5A08BD9-76F6-224F-B741-AF464309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27" y="3200134"/>
            <a:ext cx="4490751" cy="33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057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653</Words>
  <Application>Microsoft Office PowerPoint</Application>
  <PresentationFormat>Widescreen</PresentationFormat>
  <Paragraphs>118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Avenir Black</vt:lpstr>
      <vt:lpstr>Avenir Light</vt:lpstr>
      <vt:lpstr>Avenir Next</vt:lpstr>
      <vt:lpstr>Calibri</vt:lpstr>
      <vt:lpstr>Calibri Light</vt:lpstr>
      <vt:lpstr>Helvetica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alison.peacock@chartered.college</dc:creator>
  <cp:lastModifiedBy>Pam Langmead</cp:lastModifiedBy>
  <cp:revision>59</cp:revision>
  <cp:lastPrinted>2020-05-20T10:37:33Z</cp:lastPrinted>
  <dcterms:created xsi:type="dcterms:W3CDTF">2019-09-29T13:47:56Z</dcterms:created>
  <dcterms:modified xsi:type="dcterms:W3CDTF">2022-03-09T14:42:58Z</dcterms:modified>
</cp:coreProperties>
</file>