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7" r:id="rId12"/>
    <p:sldId id="273" r:id="rId13"/>
    <p:sldId id="278" r:id="rId14"/>
    <p:sldId id="274" r:id="rId15"/>
    <p:sldId id="275" r:id="rId16"/>
    <p:sldId id="276" r:id="rId17"/>
    <p:sldId id="280" r:id="rId18"/>
  </p:sldIdLst>
  <p:sldSz cx="9144000" cy="6858000" type="screen4x3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560"/>
    <a:srgbClr val="0033A0"/>
    <a:srgbClr val="00205B"/>
    <a:srgbClr val="8C4799"/>
    <a:srgbClr val="6A3460"/>
    <a:srgbClr val="7A9A01"/>
    <a:srgbClr val="CE0058"/>
    <a:srgbClr val="F3CF45"/>
    <a:srgbClr val="773141"/>
    <a:srgbClr val="5D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 autoAdjust="0"/>
  </p:normalViewPr>
  <p:slideViewPr>
    <p:cSldViewPr>
      <p:cViewPr varScale="1">
        <p:scale>
          <a:sx n="80" d="100"/>
          <a:sy n="80" d="100"/>
        </p:scale>
        <p:origin x="96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2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2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76C424-72E7-44F4-AEE2-E8C0645FE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2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694"/>
            <a:ext cx="4994275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2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DD214E-EFA1-4449-A914-56417C3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82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You can change a slide’s background colour, but always remember to consider accessibility!</a:t>
            </a:r>
          </a:p>
        </p:txBody>
      </p:sp>
      <p:pic>
        <p:nvPicPr>
          <p:cNvPr id="8" name="Picture 7" descr="ECC_Primary_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9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67544" y="2708274"/>
            <a:ext cx="8223448" cy="381575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809068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7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3958208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6680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716016" y="1268413"/>
            <a:ext cx="3958208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281849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8208144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144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0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8208144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144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524328" y="6597352"/>
            <a:ext cx="129614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© Essex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395100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Black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You can change a slides background colour, </a:t>
            </a:r>
            <a:br>
              <a:rPr lang="en-GB" dirty="0" smtClean="0"/>
            </a:br>
            <a:r>
              <a:rPr lang="en-GB" dirty="0" smtClean="0"/>
              <a:t>but always remember to consider accessibility!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8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Red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You can change a slides background colour, </a:t>
            </a:r>
            <a:br>
              <a:rPr lang="en-GB" dirty="0" smtClean="0"/>
            </a:br>
            <a:r>
              <a:rPr lang="en-GB" dirty="0" smtClean="0"/>
              <a:t>but always remember to consider accessibility!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7334"/>
            <a:ext cx="1169368" cy="5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2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89" r:id="rId3"/>
    <p:sldLayoutId id="2147483687" r:id="rId4"/>
    <p:sldLayoutId id="2147483695" r:id="rId5"/>
    <p:sldLayoutId id="2147483693" r:id="rId6"/>
    <p:sldLayoutId id="2147483692" r:id="rId7"/>
    <p:sldLayoutId id="214748369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EPHA Summer 2017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Education	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4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sz="3600" i="1" dirty="0"/>
          </a:p>
          <a:p>
            <a:pPr marL="0" indent="0">
              <a:buNone/>
            </a:pPr>
            <a:r>
              <a:rPr lang="en-GB" sz="3600" i="1" dirty="0" smtClean="0"/>
              <a:t>What are 3 elements you would like from a newly designed Specialist Teacher Service?</a:t>
            </a:r>
            <a:endParaRPr lang="en-GB" sz="3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Discussions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33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Isle of Wight ‘v’ Platt  - Supreme Court ruling</a:t>
            </a:r>
          </a:p>
          <a:p>
            <a:pPr lvl="1"/>
            <a:r>
              <a:rPr lang="en-GB" sz="2400" dirty="0"/>
              <a:t>Unanimously upheld Council’s appeal, ‘regular’ attendance means ‘in accordance with the rules prescribed by the school’</a:t>
            </a:r>
          </a:p>
          <a:p>
            <a:pPr lvl="1"/>
            <a:r>
              <a:rPr lang="en-GB" sz="2400" dirty="0"/>
              <a:t>Replaces meaning of ‘sufficiently frequently’ assumed in earlier cases</a:t>
            </a:r>
          </a:p>
          <a:p>
            <a:pPr lvl="2"/>
            <a:r>
              <a:rPr lang="en-GB" sz="2400" dirty="0"/>
              <a:t>School attendance is compulsory</a:t>
            </a:r>
          </a:p>
          <a:p>
            <a:pPr lvl="2"/>
            <a:r>
              <a:rPr lang="en-GB" sz="2400" dirty="0"/>
              <a:t>Absence is a disruption on the education of the individual and other pupils</a:t>
            </a:r>
          </a:p>
          <a:p>
            <a:pPr lvl="2"/>
            <a:r>
              <a:rPr lang="en-GB" sz="2400" dirty="0"/>
              <a:t>Addresses the criminality argument – penalty notices</a:t>
            </a:r>
          </a:p>
          <a:p>
            <a:pPr lvl="2"/>
            <a:r>
              <a:rPr lang="en-GB" sz="2400" dirty="0"/>
              <a:t>Referred Mr Platt to the magistrates court</a:t>
            </a: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55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51520" y="980729"/>
            <a:ext cx="8568952" cy="5544616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Why change? </a:t>
            </a:r>
            <a:endParaRPr lang="en-GB" sz="2400" dirty="0"/>
          </a:p>
          <a:p>
            <a:pPr marL="0" indent="0">
              <a:buNone/>
            </a:pPr>
            <a:r>
              <a:rPr lang="en-GB" sz="2200" dirty="0"/>
              <a:t>The school system is continuing to change rapidly. The way that the school improvement team works needs to evolve in order to:</a:t>
            </a:r>
          </a:p>
          <a:p>
            <a:pPr lvl="0"/>
            <a:r>
              <a:rPr lang="en-GB" sz="2200" dirty="0"/>
              <a:t>Maintain the current excellent performance of Essex schools, effectively fulfilling our role of monitoring, challenge and support</a:t>
            </a:r>
          </a:p>
          <a:p>
            <a:pPr lvl="0"/>
            <a:r>
              <a:rPr lang="en-GB" sz="2200" dirty="0"/>
              <a:t>Tailor services to schools based on performance within the context of the national education agenda, providing high quality educational opportunities for all young people in Essex</a:t>
            </a:r>
          </a:p>
          <a:p>
            <a:pPr lvl="0"/>
            <a:r>
              <a:rPr lang="en-GB" sz="2200" dirty="0"/>
              <a:t>Maintain our knowledge of every school - but through partnerships of schools for the </a:t>
            </a:r>
            <a:r>
              <a:rPr lang="en-GB" sz="2200" dirty="0" smtClean="0"/>
              <a:t>majority </a:t>
            </a:r>
            <a:r>
              <a:rPr lang="en-GB" sz="2200" dirty="0"/>
              <a:t>and individual visits for those who need them most, furthering the development of the school-led improvement system</a:t>
            </a:r>
          </a:p>
          <a:p>
            <a:pPr lvl="0"/>
            <a:r>
              <a:rPr lang="en-GB" sz="2200" dirty="0"/>
              <a:t>Maintain support for schools in critical </a:t>
            </a:r>
            <a:r>
              <a:rPr lang="en-GB" sz="2200" dirty="0" smtClean="0"/>
              <a:t>aspects of their work, </a:t>
            </a:r>
            <a:r>
              <a:rPr lang="en-GB" sz="2200" dirty="0"/>
              <a:t>such as safeguarding</a:t>
            </a:r>
          </a:p>
          <a:p>
            <a:r>
              <a:rPr lang="en-GB" sz="2200" dirty="0"/>
              <a:t>Respond to the reduction in funding </a:t>
            </a:r>
            <a:r>
              <a:rPr lang="en-GB" sz="2200" dirty="0" smtClean="0"/>
              <a:t>available.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08144" cy="648072"/>
          </a:xfrm>
        </p:spPr>
        <p:txBody>
          <a:bodyPr/>
          <a:lstStyle/>
          <a:p>
            <a:r>
              <a:rPr lang="en-GB" sz="2800" dirty="0"/>
              <a:t>Proposed New School Improvement Service</a:t>
            </a:r>
          </a:p>
        </p:txBody>
      </p:sp>
    </p:spTree>
    <p:extLst>
      <p:ext uri="{BB962C8B-B14F-4D97-AF65-F5344CB8AC3E}">
        <p14:creationId xmlns:p14="http://schemas.microsoft.com/office/powerpoint/2010/main" val="394552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144" cy="648072"/>
          </a:xfrm>
        </p:spPr>
        <p:txBody>
          <a:bodyPr/>
          <a:lstStyle/>
          <a:p>
            <a:r>
              <a:rPr lang="en-GB" sz="2800" dirty="0" smtClean="0"/>
              <a:t>Proposed New School Improvement Service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32368" r="35453" b="26446"/>
          <a:stretch/>
        </p:blipFill>
        <p:spPr bwMode="auto">
          <a:xfrm>
            <a:off x="107504" y="1268760"/>
            <a:ext cx="884521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82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b="1" dirty="0" smtClean="0"/>
              <a:t>School-led </a:t>
            </a:r>
            <a:r>
              <a:rPr lang="en-GB" sz="2200" b="1" dirty="0"/>
              <a:t>improvement </a:t>
            </a:r>
            <a:r>
              <a:rPr lang="en-GB" sz="2200" b="1" dirty="0" smtClean="0"/>
              <a:t>partnerships</a:t>
            </a:r>
            <a:r>
              <a:rPr lang="en-GB" sz="2200" b="1" dirty="0"/>
              <a:t> </a:t>
            </a:r>
            <a:r>
              <a:rPr lang="en-GB" sz="2200" b="1" dirty="0" smtClean="0"/>
              <a:t>- considerable allocation of days. Topics may include:</a:t>
            </a:r>
            <a:endParaRPr lang="en-GB" sz="2200" b="1" dirty="0"/>
          </a:p>
          <a:p>
            <a:r>
              <a:rPr lang="en-GB" sz="2200" dirty="0" smtClean="0"/>
              <a:t>Data </a:t>
            </a:r>
            <a:r>
              <a:rPr lang="en-GB" sz="2200" dirty="0"/>
              <a:t>analysis of schools within the partnership in partnership with </a:t>
            </a:r>
            <a:r>
              <a:rPr lang="en-GB" sz="2200" dirty="0" err="1"/>
              <a:t>headteachers</a:t>
            </a:r>
            <a:endParaRPr lang="en-GB" sz="2200" dirty="0"/>
          </a:p>
          <a:p>
            <a:r>
              <a:rPr lang="en-GB" sz="2200" dirty="0" smtClean="0"/>
              <a:t>Evaluation </a:t>
            </a:r>
            <a:r>
              <a:rPr lang="en-GB" sz="2200" dirty="0"/>
              <a:t>of schools’ ‘</a:t>
            </a:r>
            <a:r>
              <a:rPr lang="en-GB" sz="2200" dirty="0" smtClean="0"/>
              <a:t>Ofsted </a:t>
            </a:r>
            <a:r>
              <a:rPr lang="en-GB" sz="2200" dirty="0"/>
              <a:t>readiness’, which are likely to be inspected within the academic year</a:t>
            </a:r>
          </a:p>
          <a:p>
            <a:r>
              <a:rPr lang="en-GB" sz="2200" dirty="0" smtClean="0"/>
              <a:t>Support </a:t>
            </a:r>
            <a:r>
              <a:rPr lang="en-GB" sz="2200" dirty="0"/>
              <a:t>for newly appointed </a:t>
            </a:r>
            <a:r>
              <a:rPr lang="en-GB" sz="2200" dirty="0" err="1"/>
              <a:t>headteachers</a:t>
            </a:r>
            <a:endParaRPr lang="en-GB" sz="2200" dirty="0"/>
          </a:p>
          <a:p>
            <a:r>
              <a:rPr lang="en-GB" sz="2200" dirty="0" smtClean="0"/>
              <a:t>Monitoring </a:t>
            </a:r>
            <a:r>
              <a:rPr lang="en-GB" sz="2200" dirty="0"/>
              <a:t>and support for schools where outcomes for vulnerable pupils are of a particular cause for concern</a:t>
            </a:r>
          </a:p>
          <a:p>
            <a:r>
              <a:rPr lang="en-GB" sz="2200" dirty="0"/>
              <a:t>The use of the majority of allocated days will be agreed in consultation with partnership </a:t>
            </a:r>
            <a:r>
              <a:rPr lang="en-GB" sz="2200" dirty="0" err="1"/>
              <a:t>headteachers</a:t>
            </a:r>
            <a:r>
              <a:rPr lang="en-GB" sz="2200" dirty="0"/>
              <a:t>. A minority of primary schools are not in recognised partnerships. It is proposed that these schools have a half day visit per academic year</a:t>
            </a:r>
            <a:r>
              <a:rPr lang="en-GB" sz="2200" dirty="0" smtClean="0"/>
              <a:t>.</a:t>
            </a:r>
            <a:endParaRPr lang="en-GB" sz="22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Working with School Partnerships Proposal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54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980729"/>
            <a:ext cx="8208144" cy="554461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proposed traded daily rate for maintained schools and academies is £450. Traded activities will be finalised in due course but are expected to include:</a:t>
            </a:r>
          </a:p>
          <a:p>
            <a:pPr lvl="0"/>
            <a:r>
              <a:rPr lang="en-GB" sz="2400" dirty="0"/>
              <a:t>Headteacher performance management</a:t>
            </a:r>
          </a:p>
          <a:p>
            <a:pPr lvl="0"/>
            <a:r>
              <a:rPr lang="en-GB" sz="2400" dirty="0"/>
              <a:t>Deputy </a:t>
            </a:r>
            <a:r>
              <a:rPr lang="en-GB" sz="2400" dirty="0" smtClean="0"/>
              <a:t>headteacher/leadership </a:t>
            </a:r>
            <a:r>
              <a:rPr lang="en-GB" sz="2400" dirty="0"/>
              <a:t>recruitment</a:t>
            </a:r>
          </a:p>
          <a:p>
            <a:pPr lvl="0"/>
            <a:r>
              <a:rPr lang="en-GB" sz="2400" dirty="0"/>
              <a:t>Reviews of governance</a:t>
            </a:r>
          </a:p>
          <a:p>
            <a:pPr lvl="0"/>
            <a:r>
              <a:rPr lang="en-GB" sz="2400" dirty="0"/>
              <a:t>Collaborative </a:t>
            </a:r>
            <a:r>
              <a:rPr lang="en-GB" sz="2400" dirty="0" smtClean="0"/>
              <a:t>tailored reviews including ‘Ofsted ready’</a:t>
            </a:r>
            <a:endParaRPr lang="en-GB" sz="2400" dirty="0"/>
          </a:p>
          <a:p>
            <a:pPr lvl="0"/>
            <a:r>
              <a:rPr lang="en-GB" sz="2400" dirty="0"/>
              <a:t>Support for </a:t>
            </a:r>
            <a:r>
              <a:rPr lang="en-GB" sz="2400" dirty="0" smtClean="0"/>
              <a:t>engagement with parents</a:t>
            </a:r>
            <a:endParaRPr lang="en-GB" sz="2400" dirty="0"/>
          </a:p>
          <a:p>
            <a:pPr lvl="0"/>
            <a:r>
              <a:rPr lang="en-GB" sz="2400" dirty="0"/>
              <a:t>Support to governing bodies</a:t>
            </a:r>
          </a:p>
          <a:p>
            <a:pPr lvl="0"/>
            <a:r>
              <a:rPr lang="en-GB" sz="2400" dirty="0"/>
              <a:t>SEN/pupil premium reviews</a:t>
            </a:r>
          </a:p>
          <a:p>
            <a:pPr lvl="0"/>
            <a:r>
              <a:rPr lang="en-GB" sz="2400" dirty="0"/>
              <a:t>Safeguarding </a:t>
            </a:r>
            <a:r>
              <a:rPr lang="en-GB" sz="2400" dirty="0" smtClean="0"/>
              <a:t>audits and reviews</a:t>
            </a:r>
            <a:endParaRPr lang="en-GB" sz="2400" dirty="0"/>
          </a:p>
          <a:p>
            <a:pPr lvl="0"/>
            <a:r>
              <a:rPr lang="en-GB" sz="2400" dirty="0"/>
              <a:t>Quality assurance of self-evaluation/school action plans</a:t>
            </a:r>
          </a:p>
          <a:p>
            <a:pPr lvl="0"/>
            <a:r>
              <a:rPr lang="en-GB" sz="2400" dirty="0"/>
              <a:t>Planning of </a:t>
            </a:r>
            <a:r>
              <a:rPr lang="en-GB" sz="2400" dirty="0" smtClean="0"/>
              <a:t>conferences/events.</a:t>
            </a:r>
            <a:endParaRPr lang="en-GB" sz="24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Traded offer</a:t>
            </a:r>
            <a:r>
              <a:rPr lang="en-GB" b="0" dirty="0"/>
              <a:t/>
            </a:r>
            <a:br>
              <a:rPr lang="en-GB" b="0" dirty="0"/>
            </a:b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44787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692696"/>
            <a:ext cx="8352928" cy="5832649"/>
          </a:xfrm>
        </p:spPr>
        <p:txBody>
          <a:bodyPr/>
          <a:lstStyle/>
          <a:p>
            <a:r>
              <a:rPr lang="en-GB" sz="2000" dirty="0" smtClean="0"/>
              <a:t>Schools </a:t>
            </a:r>
            <a:r>
              <a:rPr lang="en-GB" sz="2000" dirty="0"/>
              <a:t>Causing </a:t>
            </a:r>
            <a:r>
              <a:rPr lang="en-GB" sz="2000" dirty="0" smtClean="0"/>
              <a:t>Concern, where </a:t>
            </a:r>
            <a:r>
              <a:rPr lang="en-GB" sz="2000" dirty="0"/>
              <a:t>schools are vulnerable, an additional allocation </a:t>
            </a:r>
            <a:r>
              <a:rPr lang="en-GB" sz="2000" dirty="0" smtClean="0"/>
              <a:t>of  </a:t>
            </a:r>
            <a:r>
              <a:rPr lang="en-GB" sz="2000" dirty="0"/>
              <a:t>days for individualised support is included within the proposed way of working, in addition to their allocation as part of a school partnership.</a:t>
            </a:r>
          </a:p>
          <a:p>
            <a:r>
              <a:rPr lang="en-GB" sz="2000" dirty="0" smtClean="0"/>
              <a:t>Investigating </a:t>
            </a:r>
            <a:r>
              <a:rPr lang="en-GB" sz="2000" dirty="0"/>
              <a:t>safeguarding complaints</a:t>
            </a:r>
          </a:p>
          <a:p>
            <a:r>
              <a:rPr lang="en-GB" sz="2000" dirty="0" smtClean="0"/>
              <a:t>Attending </a:t>
            </a:r>
            <a:r>
              <a:rPr lang="en-GB" sz="2000" dirty="0"/>
              <a:t>Ofsted </a:t>
            </a:r>
            <a:r>
              <a:rPr lang="en-GB" sz="2000" dirty="0" smtClean="0"/>
              <a:t>inspection</a:t>
            </a:r>
            <a:endParaRPr lang="en-GB" sz="2000" dirty="0"/>
          </a:p>
          <a:p>
            <a:r>
              <a:rPr lang="en-GB" sz="2000" dirty="0" smtClean="0"/>
              <a:t>School </a:t>
            </a:r>
            <a:r>
              <a:rPr lang="en-GB" sz="2000" dirty="0"/>
              <a:t>communications (Education Essex, school closures, critical incidences, business continuity Schools’ </a:t>
            </a:r>
            <a:r>
              <a:rPr lang="en-GB" sz="2000" dirty="0" err="1" smtClean="0"/>
              <a:t>Infolink</a:t>
            </a:r>
            <a:r>
              <a:rPr lang="en-GB" sz="2000" dirty="0" smtClean="0"/>
              <a:t> </a:t>
            </a:r>
            <a:r>
              <a:rPr lang="en-GB" sz="2000" dirty="0"/>
              <a:t>etc.)</a:t>
            </a:r>
          </a:p>
          <a:p>
            <a:r>
              <a:rPr lang="en-GB" sz="2000" dirty="0" smtClean="0"/>
              <a:t>Data </a:t>
            </a:r>
            <a:r>
              <a:rPr lang="en-GB" sz="2000" dirty="0"/>
              <a:t>and intelligence (School </a:t>
            </a:r>
            <a:r>
              <a:rPr lang="en-GB" sz="2000" dirty="0" smtClean="0"/>
              <a:t>Summary </a:t>
            </a:r>
            <a:r>
              <a:rPr lang="en-GB" sz="2000" dirty="0"/>
              <a:t>R</a:t>
            </a:r>
            <a:r>
              <a:rPr lang="en-GB" sz="2000" dirty="0" smtClean="0"/>
              <a:t>eport</a:t>
            </a:r>
            <a:r>
              <a:rPr lang="en-GB" sz="2000" dirty="0"/>
              <a:t>, district </a:t>
            </a:r>
            <a:r>
              <a:rPr lang="en-GB" sz="2000" dirty="0" smtClean="0"/>
              <a:t>and partnership analysis, Nexus </a:t>
            </a:r>
            <a:r>
              <a:rPr lang="en-GB" sz="2000" dirty="0"/>
              <a:t>etc.)</a:t>
            </a:r>
          </a:p>
          <a:p>
            <a:r>
              <a:rPr lang="en-GB" sz="2000" dirty="0" smtClean="0"/>
              <a:t>Media </a:t>
            </a:r>
            <a:r>
              <a:rPr lang="en-GB" sz="2000" dirty="0"/>
              <a:t>support (reactive press statements, advice etc.)</a:t>
            </a:r>
          </a:p>
          <a:p>
            <a:r>
              <a:rPr lang="en-GB" sz="2000" dirty="0" smtClean="0"/>
              <a:t>Informal </a:t>
            </a:r>
            <a:r>
              <a:rPr lang="en-GB" sz="2000" dirty="0"/>
              <a:t>support for </a:t>
            </a:r>
            <a:r>
              <a:rPr lang="en-GB" sz="2000" dirty="0" err="1"/>
              <a:t>headteachers</a:t>
            </a:r>
            <a:r>
              <a:rPr lang="en-GB" sz="2000" dirty="0"/>
              <a:t>/school leaders – email/telephone/drop-in visits</a:t>
            </a:r>
          </a:p>
          <a:p>
            <a:r>
              <a:rPr lang="en-GB" sz="2000" dirty="0" smtClean="0"/>
              <a:t>One </a:t>
            </a:r>
            <a:r>
              <a:rPr lang="en-GB" sz="2000" dirty="0"/>
              <a:t>day - advice and support for </a:t>
            </a:r>
            <a:r>
              <a:rPr lang="en-GB" sz="2000" dirty="0" smtClean="0"/>
              <a:t>the governing body in </a:t>
            </a:r>
            <a:r>
              <a:rPr lang="en-GB" sz="2000" dirty="0"/>
              <a:t>Headteacher recruitment (additional support provided as a traded activity)</a:t>
            </a:r>
          </a:p>
          <a:p>
            <a:r>
              <a:rPr lang="en-GB" sz="2000" dirty="0" smtClean="0"/>
              <a:t>Support </a:t>
            </a:r>
            <a:r>
              <a:rPr lang="en-GB" sz="2000" dirty="0"/>
              <a:t>for structural solutions – federations, amalgamations and support to the development of Multi Academy </a:t>
            </a:r>
            <a:r>
              <a:rPr lang="en-GB" sz="2000" dirty="0" smtClean="0"/>
              <a:t>Trusts.</a:t>
            </a:r>
            <a:endParaRPr lang="en-GB" sz="20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144" cy="936104"/>
          </a:xfrm>
        </p:spPr>
        <p:txBody>
          <a:bodyPr/>
          <a:lstStyle/>
          <a:p>
            <a:r>
              <a:rPr lang="en-GB" dirty="0" smtClean="0"/>
              <a:t>Core work…no changes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41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772816"/>
            <a:ext cx="8208144" cy="417646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1.The </a:t>
            </a:r>
            <a:r>
              <a:rPr lang="en-GB" sz="2400" dirty="0"/>
              <a:t>Sleeping Test. If I do this can I sleep at night?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2</a:t>
            </a:r>
            <a:r>
              <a:rPr lang="en-GB" sz="2400" dirty="0"/>
              <a:t>. The Newspaper Test. Would I still do this if it was</a:t>
            </a:r>
            <a:br>
              <a:rPr lang="en-GB" sz="2400" dirty="0"/>
            </a:br>
            <a:r>
              <a:rPr lang="en-GB" sz="2400" dirty="0" smtClean="0"/>
              <a:t>published </a:t>
            </a:r>
            <a:r>
              <a:rPr lang="en-GB" sz="2400" dirty="0"/>
              <a:t>in a newspaper?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3</a:t>
            </a:r>
            <a:r>
              <a:rPr lang="en-GB" sz="2400" dirty="0"/>
              <a:t>. </a:t>
            </a:r>
            <a:r>
              <a:rPr lang="en-GB" sz="2400" dirty="0" smtClean="0"/>
              <a:t>The </a:t>
            </a:r>
            <a:r>
              <a:rPr lang="en-GB" sz="2400" dirty="0"/>
              <a:t>Mirror Test. If I do this can I feel comfortable</a:t>
            </a:r>
            <a:br>
              <a:rPr lang="en-GB" sz="2400" dirty="0"/>
            </a:br>
            <a:r>
              <a:rPr lang="en-GB" sz="2400" dirty="0" smtClean="0"/>
              <a:t>looking </a:t>
            </a:r>
            <a:r>
              <a:rPr lang="en-GB" sz="2400" dirty="0"/>
              <a:t>at myself in the mirror?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4</a:t>
            </a:r>
            <a:r>
              <a:rPr lang="en-GB" sz="2400" dirty="0"/>
              <a:t>. The Teenager Test. Would I mind my children</a:t>
            </a:r>
            <a:br>
              <a:rPr lang="en-GB" sz="2400" dirty="0"/>
            </a:br>
            <a:r>
              <a:rPr lang="en-GB" sz="2400" dirty="0" smtClean="0"/>
              <a:t>knowing </a:t>
            </a:r>
            <a:r>
              <a:rPr lang="en-GB" sz="2400" dirty="0"/>
              <a:t>about this</a:t>
            </a:r>
            <a:r>
              <a:rPr lang="en-GB" sz="2400" dirty="0" smtClean="0"/>
              <a:t>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i="1" dirty="0"/>
              <a:t>Marc Le </a:t>
            </a:r>
            <a:r>
              <a:rPr lang="en-GB" i="1" dirty="0" err="1"/>
              <a:t>Menestral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144" cy="1584176"/>
          </a:xfrm>
        </p:spPr>
        <p:txBody>
          <a:bodyPr/>
          <a:lstStyle/>
          <a:p>
            <a:r>
              <a:rPr lang="en-GB" sz="2800" dirty="0" smtClean="0"/>
              <a:t>Decision Making for Ethical leaders - Four </a:t>
            </a:r>
            <a:r>
              <a:rPr lang="en-GB" sz="2800" dirty="0"/>
              <a:t>quick tests to see if we are possibly</a:t>
            </a:r>
            <a:br>
              <a:rPr lang="en-GB" sz="2800" dirty="0"/>
            </a:br>
            <a:r>
              <a:rPr lang="en-GB" sz="2800" dirty="0"/>
              <a:t>stepping over the line: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828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800" dirty="0" smtClean="0"/>
              <a:t>Outcomes from the Statutory Assessment Service (SAS) and Specialist Teacher Team (SST) review</a:t>
            </a:r>
          </a:p>
          <a:p>
            <a:r>
              <a:rPr lang="en-GB" sz="2800" dirty="0" smtClean="0"/>
              <a:t>Growth Funding</a:t>
            </a:r>
          </a:p>
          <a:p>
            <a:r>
              <a:rPr lang="en-GB" sz="2800" dirty="0" smtClean="0"/>
              <a:t>Update on penalty notices</a:t>
            </a:r>
          </a:p>
          <a:p>
            <a:r>
              <a:rPr lang="en-GB" sz="2800" dirty="0" smtClean="0"/>
              <a:t>Proposed new school improvement model</a:t>
            </a:r>
          </a:p>
          <a:p>
            <a:r>
              <a:rPr lang="en-GB" sz="2800" dirty="0" smtClean="0"/>
              <a:t>Statutory assessment</a:t>
            </a:r>
          </a:p>
          <a:p>
            <a:r>
              <a:rPr lang="en-GB" sz="2800" dirty="0" smtClean="0"/>
              <a:t>Safeguarding</a:t>
            </a:r>
          </a:p>
          <a:p>
            <a:r>
              <a:rPr lang="en-GB" sz="2800" dirty="0" smtClean="0"/>
              <a:t>Analyse School Performance, </a:t>
            </a:r>
            <a:r>
              <a:rPr lang="en-GB" sz="2800" dirty="0" err="1" smtClean="0"/>
              <a:t>FFTAspire</a:t>
            </a:r>
            <a:endParaRPr lang="en-GB" sz="2800" dirty="0" smtClean="0"/>
          </a:p>
          <a:p>
            <a:r>
              <a:rPr lang="en-GB" sz="2800" dirty="0" smtClean="0"/>
              <a:t>School-led Improvement Partnerships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Forward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7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43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SAS - Positive keywords in schools’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C59C483-EF55-D948-8D0B-476E5204612A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9" y="1567049"/>
            <a:ext cx="7681923" cy="488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1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323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SAS - Negative keywords in schools’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C59C483-EF55-D948-8D0B-476E5204612A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7" y="1556792"/>
            <a:ext cx="8227097" cy="411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1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323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SAS - Keywords when schools asked for suggestions to improve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C59C483-EF55-D948-8D0B-476E5204612A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2108"/>
            <a:ext cx="8496944" cy="486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1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Recommendations were given to the LA addressing:</a:t>
            </a:r>
          </a:p>
          <a:p>
            <a:pPr lvl="1"/>
            <a:r>
              <a:rPr lang="en-US" sz="2800" dirty="0" smtClean="0"/>
              <a:t>Procedures and systems</a:t>
            </a:r>
          </a:p>
          <a:p>
            <a:pPr lvl="1"/>
            <a:r>
              <a:rPr lang="en-US" sz="2800" dirty="0" smtClean="0"/>
              <a:t>Communication</a:t>
            </a:r>
          </a:p>
          <a:p>
            <a:pPr lvl="1"/>
            <a:r>
              <a:rPr lang="en-US" sz="2800" dirty="0" smtClean="0"/>
              <a:t>Developing new models of ‘co-working’ with schools</a:t>
            </a:r>
          </a:p>
          <a:p>
            <a:pPr lvl="1"/>
            <a:r>
              <a:rPr lang="en-US" sz="2800" dirty="0" smtClean="0"/>
              <a:t>Review and evaluation of impact and effectiveness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C59C483-EF55-D948-8D0B-476E520461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43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STT - Positive keywords in schools’ responses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C59C483-EF55-D948-8D0B-476E5204612A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1990"/>
            <a:ext cx="8530320" cy="448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3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323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STT - Negative keywords in schools’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C59C483-EF55-D948-8D0B-476E5204612A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4789"/>
            <a:ext cx="8429180" cy="38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8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Recommendations were given to the LA addressing:</a:t>
            </a:r>
          </a:p>
          <a:p>
            <a:pPr lvl="1"/>
            <a:r>
              <a:rPr lang="en-US" sz="2800" dirty="0" smtClean="0"/>
              <a:t>Service delivery/quality</a:t>
            </a:r>
          </a:p>
          <a:p>
            <a:pPr lvl="1"/>
            <a:r>
              <a:rPr lang="en-US" sz="2800" dirty="0" smtClean="0"/>
              <a:t>Leadership, management and organisation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evelopment of the service and link to strategic priorities</a:t>
            </a:r>
          </a:p>
          <a:p>
            <a:pPr lvl="1"/>
            <a:r>
              <a:rPr lang="en-US" sz="2800" dirty="0" smtClean="0"/>
              <a:t>Effectiveness, outcomes and value for money</a:t>
            </a:r>
          </a:p>
          <a:p>
            <a:pPr lvl="1"/>
            <a:r>
              <a:rPr lang="en-US" sz="2800" dirty="0" smtClean="0"/>
              <a:t>Working with schools to develop specialist teaching support in a school-led system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C59C483-EF55-D948-8D0B-476E520461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CC Default Colours">
      <a:dk1>
        <a:srgbClr val="000000"/>
      </a:dk1>
      <a:lt1>
        <a:srgbClr val="FFFFFF"/>
      </a:lt1>
      <a:dk2>
        <a:srgbClr val="E00069"/>
      </a:dk2>
      <a:lt2>
        <a:srgbClr val="E1291A"/>
      </a:lt2>
      <a:accent1>
        <a:srgbClr val="007A33"/>
      </a:accent1>
      <a:accent2>
        <a:srgbClr val="00A191"/>
      </a:accent2>
      <a:accent3>
        <a:srgbClr val="004899"/>
      </a:accent3>
      <a:accent4>
        <a:srgbClr val="00205B"/>
      </a:accent4>
      <a:accent5>
        <a:srgbClr val="682558"/>
      </a:accent5>
      <a:accent6>
        <a:srgbClr val="934D98"/>
      </a:accent6>
      <a:hlink>
        <a:srgbClr val="0645AD"/>
      </a:hlink>
      <a:folHlink>
        <a:srgbClr val="0645AD"/>
      </a:folHlink>
    </a:clrScheme>
    <a:fontScheme name="ECC 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B3995D"/>
        </a:dk2>
        <a:lt2>
          <a:srgbClr val="D00F44"/>
        </a:lt2>
        <a:accent1>
          <a:srgbClr val="C75B12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E0B5AA"/>
        </a:accent5>
        <a:accent6>
          <a:srgbClr val="78004E"/>
        </a:accent6>
        <a:hlink>
          <a:srgbClr val="4B306A"/>
        </a:hlink>
        <a:folHlink>
          <a:srgbClr val="0083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C0F3BD5-2828-4B01-9775-547067E9D20B}" vid="{D6AA8548-A859-4FEB-8288-206DB8D1E4B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2446</TotalTime>
  <Words>753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MS PGothic</vt:lpstr>
      <vt:lpstr>MS PGothic</vt:lpstr>
      <vt:lpstr>Arial</vt:lpstr>
      <vt:lpstr>Arial Bold</vt:lpstr>
      <vt:lpstr>Times</vt:lpstr>
      <vt:lpstr>Blank</vt:lpstr>
      <vt:lpstr>EPHA Summer 2017</vt:lpstr>
      <vt:lpstr>Looking Forward  </vt:lpstr>
      <vt:lpstr>SAS - Positive keywords in schools’ responses</vt:lpstr>
      <vt:lpstr>SAS - Negative keywords in schools’ responses</vt:lpstr>
      <vt:lpstr>SAS - Keywords when schools asked for suggestions to improve</vt:lpstr>
      <vt:lpstr>SAS  - Recommendations</vt:lpstr>
      <vt:lpstr>STT - Positive keywords in schools’ responses </vt:lpstr>
      <vt:lpstr>STT - Negative keywords in schools’ responses</vt:lpstr>
      <vt:lpstr>Recommendations</vt:lpstr>
      <vt:lpstr>Table Discussions  </vt:lpstr>
      <vt:lpstr>Attendance</vt:lpstr>
      <vt:lpstr>Proposed New School Improvement Service</vt:lpstr>
      <vt:lpstr>Proposed New School Improvement Service</vt:lpstr>
      <vt:lpstr>Working with School Partnerships Proposal </vt:lpstr>
      <vt:lpstr>Traded offer </vt:lpstr>
      <vt:lpstr>Core work…no changes</vt:lpstr>
      <vt:lpstr>Decision Making for Ethical leaders - Four quick tests to see if we are possibly stepping over the line: </vt:lpstr>
    </vt:vector>
  </TitlesOfParts>
  <Company>Essex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EPHA Summer 2017</dc:title>
  <dc:creator>clare.kershaw</dc:creator>
  <cp:lastModifiedBy>P Langmead</cp:lastModifiedBy>
  <cp:revision>12</cp:revision>
  <cp:lastPrinted>2017-06-12T15:53:33Z</cp:lastPrinted>
  <dcterms:created xsi:type="dcterms:W3CDTF">2017-06-11T13:29:00Z</dcterms:created>
  <dcterms:modified xsi:type="dcterms:W3CDTF">2017-06-14T14:46:59Z</dcterms:modified>
  <cp:version>1</cp:version>
</cp:coreProperties>
</file>