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72" r:id="rId7"/>
    <p:sldId id="273" r:id="rId8"/>
    <p:sldId id="261" r:id="rId9"/>
    <p:sldId id="262" r:id="rId10"/>
    <p:sldId id="274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embeddedFontLst>
    <p:embeddedFont>
      <p:font typeface="Candara" panose="020E0502030303020204" pitchFamily="34" charset="0"/>
      <p:regular r:id="rId18"/>
      <p:bold r:id="rId19"/>
      <p:italic r:id="rId20"/>
      <p:boldItalic r:id="rId21"/>
    </p:embeddedFont>
    <p:embeddedFont>
      <p:font typeface="Calibri" panose="020F050202020403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44427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7605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7903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51e7e39599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51e7e39599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g51e7e39599_2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3625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51e7e39599_2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51e7e39599_2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g51e7e39599_2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8289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5631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4488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4664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98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7070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8795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9790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51e7e39599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51e7e39599_2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g51e7e39599_2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311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24" name="Google Shape;24;p2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25" name="Google Shape;25;p2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30" name="Google Shape;30;p2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2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1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1"/>
          <p:cNvSpPr txBox="1">
            <a:spLocks noGrp="1"/>
          </p:cNvSpPr>
          <p:nvPr>
            <p:ph type="body" idx="1"/>
          </p:nvPr>
        </p:nvSpPr>
        <p:spPr>
          <a:xfrm rot="5400000">
            <a:off x="2850886" y="696649"/>
            <a:ext cx="3450696" cy="7408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∗"/>
              <a:defRPr/>
            </a:lvl1pPr>
            <a:lvl2pPr marL="914400" lvl="1" indent="-368300" algn="l">
              <a:spcBef>
                <a:spcPts val="440"/>
              </a:spcBef>
              <a:spcAft>
                <a:spcPts val="0"/>
              </a:spcAft>
              <a:buSzPts val="2200"/>
              <a:buChar char="∗"/>
              <a:defRPr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∗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∗"/>
              <a:defRPr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∗"/>
              <a:defRPr/>
            </a:lvl5pPr>
            <a:lvl6pPr marL="2743200" lvl="5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6pPr>
            <a:lvl7pPr marL="3200400" lvl="6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7pPr>
            <a:lvl8pPr marL="3657600" lvl="7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8pPr>
            <a:lvl9pPr marL="4114800" lvl="8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9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1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1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2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21" name="Google Shape;121;p12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2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24" name="Google Shape;124;p12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25" name="Google Shape;125;p12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6" name="Google Shape;126;p12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7" name="Google Shape;127;p1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8" name="Google Shape;128;p12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9" name="Google Shape;129;p12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30" name="Google Shape;130;p12"/>
          <p:cNvSpPr txBox="1">
            <a:spLocks noGrp="1"/>
          </p:cNvSpPr>
          <p:nvPr>
            <p:ph type="title"/>
          </p:nvPr>
        </p:nvSpPr>
        <p:spPr>
          <a:xfrm rot="5400000">
            <a:off x="5414433" y="2662767"/>
            <a:ext cx="448733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ndara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body" idx="1"/>
          </p:nvPr>
        </p:nvSpPr>
        <p:spPr>
          <a:xfrm rot="5400000">
            <a:off x="1223433" y="681567"/>
            <a:ext cx="448733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∗"/>
              <a:defRPr/>
            </a:lvl1pPr>
            <a:lvl2pPr marL="914400" lvl="1" indent="-36830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∗"/>
              <a:defRPr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∗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∗"/>
              <a:defRPr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∗"/>
              <a:defRPr/>
            </a:lvl5pPr>
            <a:lvl6pPr marL="2743200" lvl="5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6pPr>
            <a:lvl7pPr marL="3200400" lvl="6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7pPr>
            <a:lvl8pPr marL="3657600" lvl="7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8pPr>
            <a:lvl9pPr marL="4114800" lvl="8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∗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∗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∗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∗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∗"/>
              <a:defRPr/>
            </a:lvl5pPr>
            <a:lvl6pPr marL="2743200" lvl="5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6pPr>
            <a:lvl7pPr marL="3200400" lvl="6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7pPr>
            <a:lvl8pPr marL="3657600" lvl="7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8pPr>
            <a:lvl9pPr marL="4114800" lvl="8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3" name="Google Shape;43;p4"/>
          <p:cNvSpPr/>
          <p:nvPr/>
        </p:nvSpPr>
        <p:spPr>
          <a:xfrm>
            <a:off x="6047438" y="4203592"/>
            <a:ext cx="2876429" cy="714026"/>
          </a:xfrm>
          <a:custGeom>
            <a:avLst/>
            <a:gdLst/>
            <a:ahLst/>
            <a:cxnLst/>
            <a:rect l="l" t="t" r="r" b="b"/>
            <a:pathLst>
              <a:path w="2706" h="640" extrusionOk="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27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4" name="Google Shape;44;p4"/>
          <p:cNvSpPr/>
          <p:nvPr/>
        </p:nvSpPr>
        <p:spPr>
          <a:xfrm>
            <a:off x="2619320" y="4075290"/>
            <a:ext cx="5544515" cy="850138"/>
          </a:xfrm>
          <a:custGeom>
            <a:avLst/>
            <a:gdLst/>
            <a:ahLst/>
            <a:cxnLst/>
            <a:rect l="l" t="t" r="r" b="b"/>
            <a:pathLst>
              <a:path w="5216" h="762" extrusionOk="0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5" name="Google Shape;45;p4"/>
          <p:cNvSpPr/>
          <p:nvPr/>
        </p:nvSpPr>
        <p:spPr>
          <a:xfrm>
            <a:off x="2828728" y="4087562"/>
            <a:ext cx="5467980" cy="774272"/>
          </a:xfrm>
          <a:custGeom>
            <a:avLst/>
            <a:gdLst/>
            <a:ahLst/>
            <a:cxnLst/>
            <a:rect l="l" t="t" r="r" b="b"/>
            <a:pathLst>
              <a:path w="5144" h="694" extrusionOk="0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6" name="Google Shape;46;p4"/>
          <p:cNvSpPr/>
          <p:nvPr/>
        </p:nvSpPr>
        <p:spPr>
          <a:xfrm>
            <a:off x="5609489" y="4074174"/>
            <a:ext cx="3308000" cy="651549"/>
          </a:xfrm>
          <a:custGeom>
            <a:avLst/>
            <a:gdLst/>
            <a:ahLst/>
            <a:cxnLst/>
            <a:rect l="l" t="t" r="r" b="b"/>
            <a:pathLst>
              <a:path w="3112" h="584" extrusionOk="0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7" name="Google Shape;47;p4"/>
          <p:cNvSpPr/>
          <p:nvPr/>
        </p:nvSpPr>
        <p:spPr>
          <a:xfrm>
            <a:off x="211665" y="4058555"/>
            <a:ext cx="8723376" cy="1329874"/>
          </a:xfrm>
          <a:custGeom>
            <a:avLst/>
            <a:gdLst/>
            <a:ahLst/>
            <a:cxnLst/>
            <a:rect l="l" t="t" r="r" b="b"/>
            <a:pathLst>
              <a:path w="8196" h="1192" extrusionOk="0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8" name="Google Shape;48;p4"/>
          <p:cNvSpPr txBox="1"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body" idx="1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∗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∗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∗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∗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∗"/>
              <a:defRPr/>
            </a:lvl5pPr>
            <a:lvl6pPr marL="2743200" lvl="5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6pPr>
            <a:lvl7pPr marL="3200400" lvl="6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7pPr>
            <a:lvl8pPr marL="3657600" lvl="7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8pPr>
            <a:lvl9pPr marL="4114800" lvl="8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body" idx="2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∗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∗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∗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∗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∗"/>
              <a:defRPr/>
            </a:lvl5pPr>
            <a:lvl6pPr marL="2743200" lvl="5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6pPr>
            <a:lvl7pPr marL="3200400" lvl="6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7pPr>
            <a:lvl8pPr marL="3657600" lvl="7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8pPr>
            <a:lvl9pPr marL="4114800" lvl="8" indent="-342900" algn="l">
              <a:spcBef>
                <a:spcPts val="384"/>
              </a:spcBef>
              <a:spcAft>
                <a:spcPts val="0"/>
              </a:spcAft>
              <a:buSzPts val="1800"/>
              <a:buChar char="∗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84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84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84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84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2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400"/>
              </a:spcBef>
              <a:spcAft>
                <a:spcPts val="0"/>
              </a:spcAft>
              <a:buSzPts val="2000"/>
              <a:buChar char="∗"/>
              <a:defRPr sz="20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∗"/>
              <a:defRPr sz="1800"/>
            </a:lvl2pPr>
            <a:lvl3pPr marL="1371600" lvl="2" indent="-330200" algn="l">
              <a:spcBef>
                <a:spcPts val="320"/>
              </a:spcBef>
              <a:spcAft>
                <a:spcPts val="0"/>
              </a:spcAft>
              <a:buSzPts val="1600"/>
              <a:buChar char="∗"/>
              <a:defRPr sz="1600"/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SzPts val="1400"/>
              <a:buChar char="∗"/>
              <a:defRPr sz="1400"/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SzPts val="1400"/>
              <a:buChar char="∗"/>
              <a:defRPr sz="1400"/>
            </a:lvl5pPr>
            <a:lvl6pPr marL="2743200" lvl="5" indent="-330200" algn="l">
              <a:spcBef>
                <a:spcPts val="384"/>
              </a:spcBef>
              <a:spcAft>
                <a:spcPts val="0"/>
              </a:spcAft>
              <a:buSzPts val="1600"/>
              <a:buChar char="∗"/>
              <a:defRPr sz="1600"/>
            </a:lvl6pPr>
            <a:lvl7pPr marL="3200400" lvl="6" indent="-330200" algn="l">
              <a:spcBef>
                <a:spcPts val="384"/>
              </a:spcBef>
              <a:spcAft>
                <a:spcPts val="0"/>
              </a:spcAft>
              <a:buSzPts val="1600"/>
              <a:buChar char="∗"/>
              <a:defRPr sz="1600"/>
            </a:lvl7pPr>
            <a:lvl8pPr marL="3657600" lvl="7" indent="-330200" algn="l">
              <a:spcBef>
                <a:spcPts val="384"/>
              </a:spcBef>
              <a:spcAft>
                <a:spcPts val="0"/>
              </a:spcAft>
              <a:buSzPts val="1600"/>
              <a:buChar char="∗"/>
              <a:defRPr sz="1600"/>
            </a:lvl8pPr>
            <a:lvl9pPr marL="4114800" lvl="8" indent="-330200" algn="l">
              <a:spcBef>
                <a:spcPts val="384"/>
              </a:spcBef>
              <a:spcAft>
                <a:spcPts val="0"/>
              </a:spcAft>
              <a:buSzPts val="1600"/>
              <a:buChar char="∗"/>
              <a:defRPr sz="1600"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3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0" i="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84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84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84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84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4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400"/>
              </a:spcBef>
              <a:spcAft>
                <a:spcPts val="0"/>
              </a:spcAft>
              <a:buSzPts val="2000"/>
              <a:buChar char="∗"/>
              <a:defRPr sz="20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∗"/>
              <a:defRPr sz="1800"/>
            </a:lvl2pPr>
            <a:lvl3pPr marL="1371600" lvl="2" indent="-330200" algn="l">
              <a:spcBef>
                <a:spcPts val="320"/>
              </a:spcBef>
              <a:spcAft>
                <a:spcPts val="0"/>
              </a:spcAft>
              <a:buSzPts val="1600"/>
              <a:buChar char="∗"/>
              <a:defRPr sz="1600"/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SzPts val="1400"/>
              <a:buChar char="∗"/>
              <a:defRPr sz="1400"/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SzPts val="1400"/>
              <a:buChar char="∗"/>
              <a:defRPr sz="1400"/>
            </a:lvl5pPr>
            <a:lvl6pPr marL="2743200" lvl="5" indent="-330200" algn="l">
              <a:spcBef>
                <a:spcPts val="384"/>
              </a:spcBef>
              <a:spcAft>
                <a:spcPts val="0"/>
              </a:spcAft>
              <a:buSzPts val="1600"/>
              <a:buChar char="∗"/>
              <a:defRPr sz="1600"/>
            </a:lvl6pPr>
            <a:lvl7pPr marL="3200400" lvl="6" indent="-330200" algn="l">
              <a:spcBef>
                <a:spcPts val="384"/>
              </a:spcBef>
              <a:spcAft>
                <a:spcPts val="0"/>
              </a:spcAft>
              <a:buSzPts val="1600"/>
              <a:buChar char="∗"/>
              <a:defRPr sz="1600"/>
            </a:lvl7pPr>
            <a:lvl8pPr marL="3657600" lvl="7" indent="-330200" algn="l">
              <a:spcBef>
                <a:spcPts val="384"/>
              </a:spcBef>
              <a:spcAft>
                <a:spcPts val="0"/>
              </a:spcAft>
              <a:buSzPts val="1600"/>
              <a:buChar char="∗"/>
              <a:defRPr sz="1600"/>
            </a:lvl8pPr>
            <a:lvl9pPr marL="4114800" lvl="8" indent="-330200" algn="l">
              <a:spcBef>
                <a:spcPts val="384"/>
              </a:spcBef>
              <a:spcAft>
                <a:spcPts val="0"/>
              </a:spcAft>
              <a:buSzPts val="1600"/>
              <a:buChar char="∗"/>
              <a:defRPr sz="1600"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7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76" name="Google Shape;76;p8"/>
          <p:cNvGrpSpPr/>
          <p:nvPr/>
        </p:nvGrpSpPr>
        <p:grpSpPr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7" name="Google Shape;77;p8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8" name="Google Shape;78;p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9" name="Google Shape;79;p8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0" name="Google Shape;80;p8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1" name="Google Shape;81;p8"/>
            <p:cNvSpPr/>
            <p:nvPr/>
          </p:nvSpPr>
          <p:spPr>
            <a:xfrm>
              <a:off x="-3905251" y="4294188"/>
              <a:ext cx="13027839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82" name="Google Shape;82;p8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87" name="Google Shape;87;p9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9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9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0" name="Google Shape;90;p9"/>
          <p:cNvSpPr txBox="1">
            <a:spLocks noGrp="1"/>
          </p:cNvSpPr>
          <p:nvPr>
            <p:ph type="body" idx="1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grpSp>
        <p:nvGrpSpPr>
          <p:cNvPr id="91" name="Google Shape;91;p9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92" name="Google Shape;92;p9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3" name="Google Shape;93;p9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4" name="Google Shape;94;p9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5" name="Google Shape;95;p9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6" name="Google Shape;96;p9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97" name="Google Shape;97;p9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ndara"/>
              <a:buNone/>
              <a:defRPr sz="3200"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body" idx="2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36830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Char char="∗"/>
              <a:defRPr sz="2200">
                <a:solidFill>
                  <a:schemeClr val="dk2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∗"/>
              <a:defRPr sz="2000">
                <a:solidFill>
                  <a:schemeClr val="dk2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∗"/>
              <a:defRPr sz="1800">
                <a:solidFill>
                  <a:schemeClr val="dk2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∗"/>
              <a:defRPr sz="1600">
                <a:solidFill>
                  <a:schemeClr val="dk2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∗"/>
              <a:defRPr sz="1600">
                <a:solidFill>
                  <a:schemeClr val="dk2"/>
                </a:solidFill>
              </a:defRPr>
            </a:lvl5pPr>
            <a:lvl6pPr marL="2743200" lvl="5" indent="-355600" algn="l">
              <a:spcBef>
                <a:spcPts val="384"/>
              </a:spcBef>
              <a:spcAft>
                <a:spcPts val="0"/>
              </a:spcAft>
              <a:buSzPts val="2000"/>
              <a:buChar char="∗"/>
              <a:defRPr sz="2000"/>
            </a:lvl6pPr>
            <a:lvl7pPr marL="3200400" lvl="6" indent="-355600" algn="l">
              <a:spcBef>
                <a:spcPts val="384"/>
              </a:spcBef>
              <a:spcAft>
                <a:spcPts val="0"/>
              </a:spcAft>
              <a:buSzPts val="2000"/>
              <a:buChar char="∗"/>
              <a:defRPr sz="2000"/>
            </a:lvl7pPr>
            <a:lvl8pPr marL="3657600" lvl="7" indent="-355600" algn="l">
              <a:spcBef>
                <a:spcPts val="384"/>
              </a:spcBef>
              <a:spcAft>
                <a:spcPts val="0"/>
              </a:spcAft>
              <a:buSzPts val="2000"/>
              <a:buChar char="∗"/>
              <a:defRPr sz="2000"/>
            </a:lvl8pPr>
            <a:lvl9pPr marL="4114800" lvl="8" indent="-355600" algn="l">
              <a:spcBef>
                <a:spcPts val="384"/>
              </a:spcBef>
              <a:spcAft>
                <a:spcPts val="0"/>
              </a:spcAft>
              <a:buSzPts val="2000"/>
              <a:buChar char="∗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0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01" name="Google Shape;101;p10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2" name="Google Shape;102;p10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3" name="Google Shape;103;p10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4" name="Google Shape;104;p10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5" name="Google Shape;105;p10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6" name="Google Shape;106;p10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07" name="Google Shape;107;p10"/>
          <p:cNvSpPr txBox="1"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ndara"/>
              <a:buNone/>
              <a:defRPr sz="2800" b="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body" idx="1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0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0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2" name="Google Shape;112;p10"/>
          <p:cNvSpPr>
            <a:spLocks noGrp="1"/>
          </p:cNvSpPr>
          <p:nvPr>
            <p:ph type="pic" idx="2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stA="30000" endPos="30000" dist="5000" dir="5400000" sy="-100000" algn="bl" rotWithShape="0"/>
          </a:effectLst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1" name="Google Shape;11;p1"/>
          <p:cNvGrpSpPr/>
          <p:nvPr/>
        </p:nvGrpSpPr>
        <p:grpSpPr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2" name="Google Shape;12;p1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-3905251" y="4294188"/>
              <a:ext cx="13027839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3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Candara"/>
              <a:buNone/>
            </a:pPr>
            <a:r>
              <a:rPr lang="en-US" sz="6600"/>
              <a:t>Early Reading Programme</a:t>
            </a:r>
            <a:endParaRPr sz="6600"/>
          </a:p>
        </p:txBody>
      </p:sp>
      <p:sp>
        <p:nvSpPr>
          <p:cNvPr id="137" name="Google Shape;137;p13"/>
          <p:cNvSpPr txBox="1"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55"/>
              <a:buNone/>
            </a:pPr>
            <a:r>
              <a:rPr lang="en-US" sz="3655"/>
              <a:t>Priory St. TSA</a:t>
            </a:r>
            <a:endParaRPr/>
          </a:p>
          <a:p>
            <a:pPr marL="0" lvl="0" indent="0" algn="ctr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SzPts val="2720"/>
              <a:buNone/>
            </a:pPr>
            <a:r>
              <a:rPr lang="en-US" sz="2720"/>
              <a:t>Natalie Banthorpe</a:t>
            </a:r>
            <a:endParaRPr sz="2720"/>
          </a:p>
          <a:p>
            <a:pPr marL="0" lvl="0" indent="0" algn="ctr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SzPts val="2720"/>
              <a:buNone/>
            </a:pPr>
            <a:r>
              <a:rPr lang="en-US" sz="2720"/>
              <a:t>Bridget Harris</a:t>
            </a:r>
            <a:endParaRPr sz="272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72067" y="1971241"/>
            <a:ext cx="7408333" cy="4154922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Go and </a:t>
            </a:r>
            <a:r>
              <a:rPr lang="en-US" b="1" dirty="0" err="1">
                <a:solidFill>
                  <a:srgbClr val="0000FF"/>
                </a:solidFill>
              </a:rPr>
              <a:t>Practise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dirty="0"/>
              <a:t>(the interactive fun bit!) </a:t>
            </a:r>
            <a:r>
              <a:rPr lang="mr-IN" dirty="0"/>
              <a:t>–</a:t>
            </a:r>
            <a:r>
              <a:rPr lang="en-US" dirty="0"/>
              <a:t> 8 </a:t>
            </a:r>
            <a:r>
              <a:rPr lang="en-US" dirty="0" err="1"/>
              <a:t>mins</a:t>
            </a:r>
            <a:r>
              <a:rPr lang="en-US" dirty="0"/>
              <a:t>. Independent or </a:t>
            </a:r>
            <a:r>
              <a:rPr lang="en-US" dirty="0" err="1"/>
              <a:t>scaffolded</a:t>
            </a:r>
            <a:r>
              <a:rPr lang="en-US" dirty="0"/>
              <a:t> activities for the children to embed the new knowledge. For example, word sorts, reading captions and matching to pictures, active blending or segmenting with activities like a word ladder. </a:t>
            </a:r>
          </a:p>
          <a:p>
            <a:r>
              <a:rPr lang="en-US" b="1" dirty="0">
                <a:solidFill>
                  <a:srgbClr val="0000FF"/>
                </a:solidFill>
              </a:rPr>
              <a:t>Apply</a:t>
            </a:r>
            <a:r>
              <a:rPr lang="en-US" dirty="0"/>
              <a:t> (the reading and writing bit!) </a:t>
            </a:r>
            <a:r>
              <a:rPr lang="mr-IN" dirty="0"/>
              <a:t>–</a:t>
            </a:r>
            <a:r>
              <a:rPr lang="en-US" dirty="0"/>
              <a:t> 8 </a:t>
            </a:r>
            <a:r>
              <a:rPr lang="en-US" dirty="0" err="1"/>
              <a:t>mins</a:t>
            </a:r>
            <a:r>
              <a:rPr lang="en-US" dirty="0"/>
              <a:t>. Take the new knowledge and put it into a different context. Read sentences and spot the phonemes, write sentences with the phonemes, word building etc.</a:t>
            </a:r>
          </a:p>
        </p:txBody>
      </p:sp>
    </p:spTree>
    <p:extLst>
      <p:ext uri="{BB962C8B-B14F-4D97-AF65-F5344CB8AC3E}">
        <p14:creationId xmlns:p14="http://schemas.microsoft.com/office/powerpoint/2010/main" val="406340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0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/>
          </a:p>
          <a:p>
            <a:pPr marL="27432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/>
              <a:t>Time to hear from someone who has been through the changes.</a:t>
            </a:r>
            <a:endParaRPr sz="3600" dirty="0"/>
          </a:p>
          <a:p>
            <a:pPr marL="27432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1" name="Google Shape;181;p20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/>
              <a:t>Show case school!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1"/>
          <p:cNvSpPr txBox="1">
            <a:spLocks noGrp="1"/>
          </p:cNvSpPr>
          <p:nvPr>
            <p:ph type="body" idx="1"/>
          </p:nvPr>
        </p:nvSpPr>
        <p:spPr>
          <a:xfrm>
            <a:off x="676656" y="2678114"/>
            <a:ext cx="3822300" cy="639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What worked well...</a:t>
            </a:r>
            <a:endParaRPr/>
          </a:p>
        </p:txBody>
      </p:sp>
      <p:sp>
        <p:nvSpPr>
          <p:cNvPr id="188" name="Google Shape;188;p21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Successes!</a:t>
            </a:r>
            <a:endParaRPr/>
          </a:p>
        </p:txBody>
      </p:sp>
      <p:sp>
        <p:nvSpPr>
          <p:cNvPr id="189" name="Google Shape;189;p21"/>
          <p:cNvSpPr txBox="1">
            <a:spLocks noGrp="1"/>
          </p:cNvSpPr>
          <p:nvPr>
            <p:ph type="body" idx="2"/>
          </p:nvPr>
        </p:nvSpPr>
        <p:spPr>
          <a:xfrm>
            <a:off x="677332" y="3429000"/>
            <a:ext cx="3820200" cy="269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400"/>
              </a:spcBef>
              <a:spcAft>
                <a:spcPts val="0"/>
              </a:spcAft>
              <a:buSzPts val="2400"/>
              <a:buChar char="∗"/>
            </a:pPr>
            <a:r>
              <a:rPr lang="en-US" sz="2400" dirty="0"/>
              <a:t>Quality First Teaching</a:t>
            </a:r>
          </a:p>
          <a:p>
            <a:pPr marL="457200" lvl="0" indent="-381000" algn="l" rtl="0">
              <a:spcBef>
                <a:spcPts val="400"/>
              </a:spcBef>
              <a:spcAft>
                <a:spcPts val="0"/>
              </a:spcAft>
              <a:buSzPts val="2400"/>
              <a:buChar char="∗"/>
            </a:pPr>
            <a:r>
              <a:rPr lang="en-US" sz="2400" dirty="0"/>
              <a:t>Lesson demos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∗"/>
            </a:pPr>
            <a:r>
              <a:rPr lang="en-US" sz="2400" dirty="0"/>
              <a:t>Training 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∗"/>
            </a:pPr>
            <a:r>
              <a:rPr lang="en-US" sz="2400" dirty="0"/>
              <a:t>Bespoke support 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∗"/>
            </a:pPr>
            <a:r>
              <a:rPr lang="en-US" sz="2400" dirty="0"/>
              <a:t>Format of the lesson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∗"/>
            </a:pPr>
            <a:r>
              <a:rPr lang="en-US" sz="2400" dirty="0"/>
              <a:t>Daily lessons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∗"/>
            </a:pPr>
            <a:r>
              <a:rPr lang="en-US" sz="2400" dirty="0"/>
              <a:t>Whole class teaching </a:t>
            </a:r>
            <a:endParaRPr sz="2400" dirty="0"/>
          </a:p>
        </p:txBody>
      </p:sp>
      <p:sp>
        <p:nvSpPr>
          <p:cNvPr id="190" name="Google Shape;190;p21"/>
          <p:cNvSpPr txBox="1">
            <a:spLocks noGrp="1"/>
          </p:cNvSpPr>
          <p:nvPr>
            <p:ph type="body" idx="3"/>
          </p:nvPr>
        </p:nvSpPr>
        <p:spPr>
          <a:xfrm>
            <a:off x="4648200" y="2678113"/>
            <a:ext cx="3822300" cy="639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What didn’t...</a:t>
            </a:r>
            <a:endParaRPr/>
          </a:p>
        </p:txBody>
      </p:sp>
      <p:sp>
        <p:nvSpPr>
          <p:cNvPr id="191" name="Google Shape;191;p21"/>
          <p:cNvSpPr txBox="1">
            <a:spLocks noGrp="1"/>
          </p:cNvSpPr>
          <p:nvPr>
            <p:ph type="body" idx="4"/>
          </p:nvPr>
        </p:nvSpPr>
        <p:spPr>
          <a:xfrm>
            <a:off x="4450981" y="3269457"/>
            <a:ext cx="4016344" cy="285684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∗"/>
            </a:pPr>
            <a:r>
              <a:rPr lang="en-US" sz="2400" dirty="0"/>
              <a:t>Resistance to change - </a:t>
            </a:r>
            <a:r>
              <a:rPr lang="en-US" sz="2400" dirty="0" err="1"/>
              <a:t>e.g</a:t>
            </a:r>
            <a:r>
              <a:rPr lang="en-US" sz="2400" dirty="0"/>
              <a:t> changing the timetable</a:t>
            </a:r>
            <a:endParaRPr sz="24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∗"/>
            </a:pPr>
            <a:r>
              <a:rPr lang="en-US" sz="2400" dirty="0"/>
              <a:t>Trusting TA with MA children</a:t>
            </a:r>
            <a:endParaRPr sz="24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∗"/>
            </a:pPr>
            <a:r>
              <a:rPr lang="en-US" sz="2400" dirty="0"/>
              <a:t>When there were other issues </a:t>
            </a:r>
            <a:r>
              <a:rPr lang="en-US" sz="2400" dirty="0" err="1"/>
              <a:t>e.g</a:t>
            </a:r>
            <a:r>
              <a:rPr lang="en-US" sz="2400" dirty="0"/>
              <a:t> pupil work ethic, behaviour issues</a:t>
            </a:r>
            <a:endParaRPr sz="24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2"/>
          <p:cNvSpPr txBox="1">
            <a:spLocks noGrp="1"/>
          </p:cNvSpPr>
          <p:nvPr>
            <p:ph type="body" idx="1"/>
          </p:nvPr>
        </p:nvSpPr>
        <p:spPr>
          <a:xfrm>
            <a:off x="872074" y="2489982"/>
            <a:ext cx="7709217" cy="3868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★"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The teaching has improved as a result of training and the SLE visits have really impacted on what is taught and teacher’s enthusiasm for trying out new ideas.”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HT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Terling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★"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“All year 1 staff attending training – made phonics high profile and supported new members of staff (particularly LSAs).” English Lead John Ray Infants</a:t>
            </a:r>
            <a:endParaRPr sz="2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★"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“I believe that our success in largely due to excellent and frequent teaching.” HT Finchingfield Primary </a:t>
            </a:r>
            <a:endParaRPr sz="2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27432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197" name="Google Shape;197;p22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/>
              <a:t>Feedback!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3"/>
          <p:cNvSpPr txBox="1"/>
          <p:nvPr/>
        </p:nvSpPr>
        <p:spPr>
          <a:xfrm>
            <a:off x="661182" y="2675474"/>
            <a:ext cx="7891975" cy="4020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★"/>
            </a:pPr>
            <a:r>
              <a:rPr lang="en-US" sz="1800" dirty="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-US" sz="2000" dirty="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The phonics training helped us to ensure a consistent approach to our teaching and the lesson visits and feedback was very useful to us all.” English Lead, Friars Grove</a:t>
            </a:r>
            <a:endParaRPr sz="2000" dirty="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★"/>
            </a:pPr>
            <a:r>
              <a:rPr lang="en-US" sz="2000" dirty="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“Continuing training for phonics teachers and LSAs so all members of the team have a secure subject knowledge to teach phonics.” AHT, Unity Primary </a:t>
            </a:r>
            <a:endParaRPr sz="2000" dirty="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★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“Quality first teaching, interventions, movement between groups as need arises, consistently taught daily at the same time, reinforcement through ICT, SLE visits and TA training (so everything, really!).”KS1 Lead </a:t>
            </a:r>
            <a:r>
              <a:rPr lang="en-US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Takeley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Primary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4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200" cy="345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4800"/>
              <a:t>   </a:t>
            </a:r>
            <a:endParaRPr sz="4800"/>
          </a:p>
          <a:p>
            <a:pPr marL="0" lvl="0" indent="0" algn="just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4800"/>
              <a:t>    Thank you for Listening!</a:t>
            </a:r>
            <a:endParaRPr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4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/>
              <a:t>Early Reading Programme</a:t>
            </a:r>
            <a:endParaRPr/>
          </a:p>
        </p:txBody>
      </p:sp>
      <p:pic>
        <p:nvPicPr>
          <p:cNvPr id="144" name="Google Shape;14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04775" y="2827425"/>
            <a:ext cx="5824850" cy="38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4"/>
          <p:cNvSpPr txBox="1"/>
          <p:nvPr/>
        </p:nvSpPr>
        <p:spPr>
          <a:xfrm>
            <a:off x="344900" y="2185725"/>
            <a:ext cx="2172900" cy="44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ndara"/>
              <a:buChar char="●"/>
            </a:pPr>
            <a:r>
              <a:rPr lang="en-US" sz="2000">
                <a:latin typeface="Candara"/>
                <a:ea typeface="Candara"/>
                <a:cs typeface="Candara"/>
                <a:sym typeface="Candara"/>
              </a:rPr>
              <a:t>40 Schools</a:t>
            </a:r>
            <a:endParaRPr sz="2000">
              <a:latin typeface="Candara"/>
              <a:ea typeface="Candara"/>
              <a:cs typeface="Candara"/>
              <a:sym typeface="Candar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ndara"/>
              <a:buChar char="●"/>
            </a:pPr>
            <a:r>
              <a:rPr lang="en-US" sz="2000">
                <a:latin typeface="Candara"/>
                <a:ea typeface="Candara"/>
                <a:cs typeface="Candara"/>
                <a:sym typeface="Candara"/>
              </a:rPr>
              <a:t>One nursery</a:t>
            </a:r>
            <a:endParaRPr sz="2000">
              <a:latin typeface="Candara"/>
              <a:ea typeface="Candara"/>
              <a:cs typeface="Candara"/>
              <a:sym typeface="Candar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ndara"/>
              <a:buChar char="●"/>
            </a:pPr>
            <a:r>
              <a:rPr lang="en-US" sz="2000">
                <a:latin typeface="Candara"/>
                <a:ea typeface="Candara"/>
                <a:cs typeface="Candara"/>
                <a:sym typeface="Candara"/>
              </a:rPr>
              <a:t>Most  in SSIF 1</a:t>
            </a:r>
            <a:endParaRPr sz="2000">
              <a:latin typeface="Candara"/>
              <a:ea typeface="Candara"/>
              <a:cs typeface="Candara"/>
              <a:sym typeface="Candar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ndara"/>
              <a:buChar char="●"/>
            </a:pPr>
            <a:r>
              <a:rPr lang="en-US" sz="2000">
                <a:latin typeface="Candara"/>
                <a:ea typeface="Candara"/>
                <a:cs typeface="Candara"/>
                <a:sym typeface="Candara"/>
              </a:rPr>
              <a:t>10 Leads trained in Year 1</a:t>
            </a:r>
            <a:endParaRPr sz="2000">
              <a:latin typeface="Candara"/>
              <a:ea typeface="Candara"/>
              <a:cs typeface="Candara"/>
              <a:sym typeface="Candar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ndara"/>
              <a:buChar char="●"/>
            </a:pPr>
            <a:r>
              <a:rPr lang="en-US" sz="2000">
                <a:latin typeface="Candara"/>
                <a:ea typeface="Candara"/>
                <a:cs typeface="Candara"/>
                <a:sym typeface="Candara"/>
              </a:rPr>
              <a:t>Sustainability</a:t>
            </a:r>
            <a:endParaRPr sz="2000">
              <a:latin typeface="Candara"/>
              <a:ea typeface="Candara"/>
              <a:cs typeface="Candara"/>
              <a:sym typeface="Candar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ndara"/>
              <a:buChar char="●"/>
            </a:pPr>
            <a:r>
              <a:rPr lang="en-US" sz="2000">
                <a:latin typeface="Candara"/>
                <a:ea typeface="Candara"/>
                <a:cs typeface="Candara"/>
                <a:sym typeface="Candara"/>
              </a:rPr>
              <a:t>Involved Nursery to Y4</a:t>
            </a:r>
            <a:endParaRPr sz="2000"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"/>
          <p:cNvSpPr txBox="1">
            <a:spLocks noGrp="1"/>
          </p:cNvSpPr>
          <p:nvPr>
            <p:ph type="body" idx="1"/>
          </p:nvPr>
        </p:nvSpPr>
        <p:spPr>
          <a:xfrm>
            <a:off x="872075" y="2675476"/>
            <a:ext cx="7408200" cy="39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∗"/>
            </a:pPr>
            <a:r>
              <a:rPr lang="en-US" dirty="0"/>
              <a:t>Phonics was not a priority on the timetable</a:t>
            </a:r>
            <a:endParaRPr dirty="0"/>
          </a:p>
          <a:p>
            <a:pPr marL="27432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∗"/>
            </a:pPr>
            <a:r>
              <a:rPr lang="en-US" dirty="0"/>
              <a:t>It was ‘fitted in’</a:t>
            </a:r>
            <a:endParaRPr dirty="0"/>
          </a:p>
          <a:p>
            <a:pPr marL="27432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∗"/>
            </a:pPr>
            <a:r>
              <a:rPr lang="en-US" dirty="0"/>
              <a:t>It was often one of the first lessons to be dropped </a:t>
            </a:r>
            <a:endParaRPr dirty="0"/>
          </a:p>
          <a:p>
            <a:pPr marL="27432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∗"/>
            </a:pPr>
            <a:r>
              <a:rPr lang="en-US" dirty="0"/>
              <a:t>Teachers would usually teach the most able</a:t>
            </a:r>
            <a:endParaRPr dirty="0"/>
          </a:p>
          <a:p>
            <a:pPr marL="27432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∗"/>
            </a:pPr>
            <a:r>
              <a:rPr lang="en-US" dirty="0"/>
              <a:t>TAs would usually teach the most vulnerable</a:t>
            </a:r>
            <a:endParaRPr dirty="0"/>
          </a:p>
          <a:p>
            <a:pPr marL="27432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∗"/>
            </a:pPr>
            <a:r>
              <a:rPr lang="en-US" dirty="0"/>
              <a:t>TAs were often untrained</a:t>
            </a:r>
            <a:endParaRPr dirty="0"/>
          </a:p>
          <a:p>
            <a:pPr marL="27432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∗"/>
            </a:pPr>
            <a:r>
              <a:rPr lang="en-US" dirty="0"/>
              <a:t>TAs were often expected to plan the phonics for the least able</a:t>
            </a:r>
            <a:endParaRPr dirty="0"/>
          </a:p>
          <a:p>
            <a:pPr marL="274320" lvl="0" indent="-2362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Char char="∗"/>
            </a:pPr>
            <a:r>
              <a:rPr lang="en-US" dirty="0"/>
              <a:t>Streaming</a:t>
            </a:r>
            <a:endParaRPr dirty="0"/>
          </a:p>
        </p:txBody>
      </p:sp>
      <p:sp>
        <p:nvSpPr>
          <p:cNvPr id="157" name="Google Shape;157;p16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 dirty="0"/>
              <a:t>Why were results so low in some schools?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400"/>
              <a:buChar char="∗"/>
            </a:pPr>
            <a:r>
              <a:rPr lang="en-US" sz="3600" dirty="0"/>
              <a:t>St. Clare’s in </a:t>
            </a:r>
            <a:r>
              <a:rPr lang="en-US" sz="3600" dirty="0" err="1"/>
              <a:t>Clacton</a:t>
            </a:r>
            <a:r>
              <a:rPr lang="en-US" sz="3600" dirty="0"/>
              <a:t>:</a:t>
            </a:r>
            <a:endParaRPr sz="3600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3600" dirty="0"/>
          </a:p>
          <a:p>
            <a:pPr marL="274320" lvl="0" indent="-236220" algn="l" rtl="0">
              <a:spcBef>
                <a:spcPts val="480"/>
              </a:spcBef>
              <a:spcAft>
                <a:spcPts val="0"/>
              </a:spcAft>
              <a:buSzPts val="1800"/>
              <a:buChar char="∗"/>
            </a:pPr>
            <a:r>
              <a:rPr lang="en-US" sz="3600" dirty="0"/>
              <a:t>36%in 2012</a:t>
            </a:r>
            <a:endParaRPr sz="3600"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400"/>
              <a:buChar char="∗"/>
            </a:pPr>
            <a:r>
              <a:rPr lang="en-US" sz="3600" dirty="0"/>
              <a:t>33% in 2013</a:t>
            </a:r>
            <a:endParaRPr sz="3600" dirty="0"/>
          </a:p>
          <a:p>
            <a:pPr marL="274320" lvl="0" indent="-236220" algn="l" rtl="0">
              <a:spcBef>
                <a:spcPts val="480"/>
              </a:spcBef>
              <a:spcAft>
                <a:spcPts val="0"/>
              </a:spcAft>
              <a:buSzPts val="1800"/>
              <a:buChar char="∗"/>
            </a:pPr>
            <a:r>
              <a:rPr lang="en-US" sz="3600" dirty="0"/>
              <a:t>74% in 2014</a:t>
            </a:r>
            <a:endParaRPr sz="3600" dirty="0"/>
          </a:p>
          <a:p>
            <a:pPr marL="27432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3600" dirty="0"/>
          </a:p>
        </p:txBody>
      </p:sp>
      <p:sp>
        <p:nvSpPr>
          <p:cNvPr id="151" name="Google Shape;151;p15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/>
              <a:t>Where did the programme come from?</a:t>
            </a:r>
            <a:endParaRPr sz="3959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7"/>
          <p:cNvSpPr txBox="1">
            <a:spLocks noGrp="1"/>
          </p:cNvSpPr>
          <p:nvPr>
            <p:ph type="body" idx="1"/>
          </p:nvPr>
        </p:nvSpPr>
        <p:spPr>
          <a:xfrm>
            <a:off x="872067" y="2565266"/>
            <a:ext cx="7408333" cy="3973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480"/>
              </a:spcBef>
            </a:pPr>
            <a:r>
              <a:rPr lang="en-US" sz="3200" dirty="0"/>
              <a:t>2015 89%</a:t>
            </a:r>
            <a:endParaRPr sz="32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∗"/>
            </a:pPr>
            <a:r>
              <a:rPr lang="en-US" sz="3200" dirty="0"/>
              <a:t>2016 96%</a:t>
            </a:r>
            <a:endParaRPr sz="32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∗"/>
            </a:pPr>
            <a:r>
              <a:rPr lang="en-US" sz="3200" dirty="0"/>
              <a:t>2017 93%</a:t>
            </a:r>
            <a:endParaRPr sz="32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∗"/>
            </a:pPr>
            <a:r>
              <a:rPr lang="en-US" sz="3200" dirty="0"/>
              <a:t>2018 96%</a:t>
            </a:r>
            <a:endParaRPr sz="32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∗"/>
            </a:pPr>
            <a:r>
              <a:rPr lang="en-US" sz="3200" dirty="0"/>
              <a:t>2019 93% - prediction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∗"/>
            </a:pPr>
            <a:endParaRPr sz="3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96% in a school with very high deprivation factors and poor language skills on entry</a:t>
            </a:r>
            <a:endParaRPr sz="3200" dirty="0"/>
          </a:p>
        </p:txBody>
      </p:sp>
      <p:sp>
        <p:nvSpPr>
          <p:cNvPr id="163" name="Google Shape;163;p17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/>
              <a:t>The success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72067" y="1513117"/>
            <a:ext cx="7408333" cy="5128245"/>
          </a:xfrm>
        </p:spPr>
        <p:txBody>
          <a:bodyPr/>
          <a:lstStyle/>
          <a:p>
            <a:r>
              <a:rPr lang="en-US" dirty="0"/>
              <a:t>Some days no phonics in Y1 as other curriculum areas took precedence.</a:t>
            </a:r>
          </a:p>
          <a:p>
            <a:r>
              <a:rPr lang="en-US" dirty="0"/>
              <a:t>Other days -  40 min lessons in order to catch up.</a:t>
            </a:r>
          </a:p>
          <a:p>
            <a:r>
              <a:rPr lang="en-US" dirty="0"/>
              <a:t>Children streamed into at least 6 groups going to various places throughout the school.</a:t>
            </a:r>
          </a:p>
          <a:p>
            <a:r>
              <a:rPr lang="en-US" dirty="0"/>
              <a:t>TAs planned and delivered the lessons to the most vulnerable.</a:t>
            </a:r>
          </a:p>
          <a:p>
            <a:r>
              <a:rPr lang="en-US" dirty="0"/>
              <a:t>Lessons were dull, repetitive and the pupils disengaged.</a:t>
            </a:r>
          </a:p>
          <a:p>
            <a:r>
              <a:rPr lang="en-US" dirty="0"/>
              <a:t>Time not used effectively.</a:t>
            </a:r>
          </a:p>
          <a:p>
            <a:r>
              <a:rPr lang="en-US" dirty="0"/>
              <a:t>Stuck within same Phonic Phase until all children got it </a:t>
            </a:r>
            <a:r>
              <a:rPr lang="mr-IN" dirty="0"/>
              <a:t>–</a:t>
            </a:r>
            <a:r>
              <a:rPr lang="en-US" dirty="0"/>
              <a:t> no rapid progression.</a:t>
            </a:r>
          </a:p>
          <a:p>
            <a:r>
              <a:rPr lang="en-US" dirty="0"/>
              <a:t>No links to other lessons.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Example!</a:t>
            </a:r>
          </a:p>
        </p:txBody>
      </p:sp>
    </p:spTree>
    <p:extLst>
      <p:ext uri="{BB962C8B-B14F-4D97-AF65-F5344CB8AC3E}">
        <p14:creationId xmlns:p14="http://schemas.microsoft.com/office/powerpoint/2010/main" val="2071172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72067" y="1614036"/>
            <a:ext cx="7408333" cy="4512127"/>
          </a:xfrm>
        </p:spPr>
        <p:txBody>
          <a:bodyPr/>
          <a:lstStyle/>
          <a:p>
            <a:r>
              <a:rPr lang="en-US" dirty="0"/>
              <a:t>Phonics is taught daily (twice during the catch up year).</a:t>
            </a:r>
          </a:p>
          <a:p>
            <a:r>
              <a:rPr lang="en-US" dirty="0"/>
              <a:t>It is always a priority in EYFS and KS1.</a:t>
            </a:r>
          </a:p>
          <a:p>
            <a:r>
              <a:rPr lang="en-US" dirty="0"/>
              <a:t>Lessons are no longer than 20 </a:t>
            </a:r>
            <a:r>
              <a:rPr lang="en-US" dirty="0" err="1"/>
              <a:t>mins</a:t>
            </a:r>
            <a:r>
              <a:rPr lang="en-US" dirty="0"/>
              <a:t>.</a:t>
            </a:r>
          </a:p>
          <a:p>
            <a:r>
              <a:rPr lang="en-US" dirty="0"/>
              <a:t>No streaming so they all get QF input from the teacher.</a:t>
            </a:r>
          </a:p>
          <a:p>
            <a:r>
              <a:rPr lang="en-US" dirty="0"/>
              <a:t>LSAs used for targeted support during the lesson.</a:t>
            </a:r>
          </a:p>
          <a:p>
            <a:r>
              <a:rPr lang="en-US" dirty="0"/>
              <a:t>Focused interventions happen at another time.</a:t>
            </a:r>
          </a:p>
          <a:p>
            <a:r>
              <a:rPr lang="en-US" dirty="0"/>
              <a:t>Exciting and engaging lessons.</a:t>
            </a:r>
          </a:p>
          <a:p>
            <a:r>
              <a:rPr lang="en-US" dirty="0"/>
              <a:t>Rapid progression a must.</a:t>
            </a:r>
          </a:p>
          <a:p>
            <a:r>
              <a:rPr lang="en-US" dirty="0"/>
              <a:t>Embedded across other subjects/lessons.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now</a:t>
            </a:r>
            <a:r>
              <a:rPr lang="mr-IN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57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8"/>
          <p:cNvSpPr txBox="1">
            <a:spLocks noGrp="1"/>
          </p:cNvSpPr>
          <p:nvPr>
            <p:ph type="body" idx="1"/>
          </p:nvPr>
        </p:nvSpPr>
        <p:spPr>
          <a:xfrm>
            <a:off x="872067" y="2675466"/>
            <a:ext cx="7408333" cy="3964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∗"/>
            </a:pPr>
            <a:r>
              <a:rPr lang="en-US" sz="3200" dirty="0"/>
              <a:t>All staff hear the same messages on one day training. (One for teachers and one for TAs)</a:t>
            </a:r>
            <a:endParaRPr sz="32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∗"/>
            </a:pPr>
            <a:r>
              <a:rPr lang="en-US" sz="3200" dirty="0"/>
              <a:t>All schools have follow up visits from SLE (at least 1)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∗"/>
            </a:pPr>
            <a:r>
              <a:rPr lang="en-US" sz="3200" dirty="0"/>
              <a:t>Training includes classroom observation</a:t>
            </a:r>
            <a:endParaRPr sz="3200" dirty="0"/>
          </a:p>
        </p:txBody>
      </p:sp>
      <p:sp>
        <p:nvSpPr>
          <p:cNvPr id="169" name="Google Shape;169;p18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/>
              <a:t>The Training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9"/>
          <p:cNvSpPr txBox="1">
            <a:spLocks noGrp="1"/>
          </p:cNvSpPr>
          <p:nvPr>
            <p:ph type="body" idx="1"/>
          </p:nvPr>
        </p:nvSpPr>
        <p:spPr>
          <a:xfrm>
            <a:off x="452642" y="1947107"/>
            <a:ext cx="8336160" cy="4524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Whole class input from class teacher.</a:t>
            </a:r>
          </a:p>
          <a:p>
            <a:pPr>
              <a:spcBef>
                <a:spcPts val="0"/>
              </a:spcBef>
            </a:pPr>
            <a:r>
              <a:rPr lang="en-US" sz="2800" b="1" dirty="0">
                <a:solidFill>
                  <a:srgbClr val="0000FF"/>
                </a:solidFill>
              </a:rPr>
              <a:t>Revisit and Review </a:t>
            </a:r>
            <a:r>
              <a:rPr lang="mr-IN" sz="2800" dirty="0"/>
              <a:t>–</a:t>
            </a:r>
            <a:r>
              <a:rPr lang="en-US" sz="2800" dirty="0"/>
              <a:t> quick and rapid recall of phonemes or common exception words that the children are finding the trickiest. 2 </a:t>
            </a:r>
            <a:r>
              <a:rPr lang="en-US" sz="2800" dirty="0" err="1"/>
              <a:t>mins</a:t>
            </a:r>
            <a:r>
              <a:rPr lang="en-US" sz="2800" dirty="0"/>
              <a:t> on these and not on every single phoneme (boring!). </a:t>
            </a:r>
          </a:p>
          <a:p>
            <a:pPr>
              <a:spcBef>
                <a:spcPts val="0"/>
              </a:spcBef>
            </a:pPr>
            <a:r>
              <a:rPr lang="en-US" sz="2800" b="1" dirty="0">
                <a:solidFill>
                  <a:srgbClr val="0000FF"/>
                </a:solidFill>
              </a:rPr>
              <a:t>Teach </a:t>
            </a:r>
            <a:r>
              <a:rPr lang="mr-IN" sz="2800" dirty="0"/>
              <a:t>–</a:t>
            </a:r>
            <a:r>
              <a:rPr lang="en-US" sz="2800" dirty="0"/>
              <a:t> Introduce new phoneme, </a:t>
            </a:r>
            <a:r>
              <a:rPr lang="en-US" sz="2800" dirty="0" err="1"/>
              <a:t>practise</a:t>
            </a:r>
            <a:r>
              <a:rPr lang="en-US" sz="2800" dirty="0"/>
              <a:t> looking for it in words, pictures on IWB, writing it on a whiteboard, sorting pictures/objects with the phoneme and without.  Making it as exciting as possible. 2 min</a:t>
            </a:r>
            <a:endParaRPr sz="2800" dirty="0"/>
          </a:p>
        </p:txBody>
      </p:sp>
      <p:sp>
        <p:nvSpPr>
          <p:cNvPr id="175" name="Google Shape;175;p19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/>
              <a:t>A typical lesson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veform">
  <a:themeElements>
    <a:clrScheme name="Waveform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796</Words>
  <Application>Microsoft Office PowerPoint</Application>
  <PresentationFormat>On-screen Show (4:3)</PresentationFormat>
  <Paragraphs>97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Noto Sans Symbols</vt:lpstr>
      <vt:lpstr>Arial</vt:lpstr>
      <vt:lpstr>Candara</vt:lpstr>
      <vt:lpstr>Calibri</vt:lpstr>
      <vt:lpstr>Waveform</vt:lpstr>
      <vt:lpstr>Early Reading Programme</vt:lpstr>
      <vt:lpstr>Early Reading Programme</vt:lpstr>
      <vt:lpstr>Why were results so low in some schools?</vt:lpstr>
      <vt:lpstr>Where did the programme come from?</vt:lpstr>
      <vt:lpstr>The success</vt:lpstr>
      <vt:lpstr>An Example!</vt:lpstr>
      <vt:lpstr>And now…</vt:lpstr>
      <vt:lpstr>The Training</vt:lpstr>
      <vt:lpstr>A typical lesson</vt:lpstr>
      <vt:lpstr>PowerPoint Presentation</vt:lpstr>
      <vt:lpstr>Show case school!</vt:lpstr>
      <vt:lpstr>Successes!</vt:lpstr>
      <vt:lpstr>Feedback!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Reading Programme</dc:title>
  <dc:creator>Alison Fiala, Head of Education and Early Years</dc:creator>
  <cp:lastModifiedBy>P Langmead</cp:lastModifiedBy>
  <cp:revision>16</cp:revision>
  <dcterms:modified xsi:type="dcterms:W3CDTF">2019-06-11T11:38:34Z</dcterms:modified>
</cp:coreProperties>
</file>