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13"/>
  </p:notesMasterIdLst>
  <p:sldIdLst>
    <p:sldId id="269" r:id="rId5"/>
    <p:sldId id="274" r:id="rId6"/>
    <p:sldId id="279" r:id="rId7"/>
    <p:sldId id="278" r:id="rId8"/>
    <p:sldId id="277" r:id="rId9"/>
    <p:sldId id="280" r:id="rId10"/>
    <p:sldId id="281" r:id="rId11"/>
    <p:sldId id="275" r:id="rId1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15" autoAdjust="0"/>
  </p:normalViewPr>
  <p:slideViewPr>
    <p:cSldViewPr>
      <p:cViewPr varScale="1">
        <p:scale>
          <a:sx n="126" d="100"/>
          <a:sy n="126" d="100"/>
        </p:scale>
        <p:origin x="768" y="114"/>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1C5598-6E60-46CC-8A4A-2F8A371497B7}" type="datetimeFigureOut">
              <a:rPr lang="en-GB" smtClean="0"/>
              <a:t>06/11/2025</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988433-8DED-4D81-B47C-6AD425F93471}" type="slidenum">
              <a:rPr lang="en-GB" smtClean="0"/>
              <a:t>‹#›</a:t>
            </a:fld>
            <a:endParaRPr lang="en-GB"/>
          </a:p>
        </p:txBody>
      </p:sp>
    </p:spTree>
    <p:extLst>
      <p:ext uri="{BB962C8B-B14F-4D97-AF65-F5344CB8AC3E}">
        <p14:creationId xmlns:p14="http://schemas.microsoft.com/office/powerpoint/2010/main" val="187903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a:lstStyle/>
          <a:p>
            <a:r>
              <a:rPr lang="en-US"/>
              <a:t>Click to edit Master title style</a:t>
            </a:r>
            <a:endParaRPr lang="en-GB"/>
          </a:p>
        </p:txBody>
      </p:sp>
      <p:sp>
        <p:nvSpPr>
          <p:cNvPr id="3" name="Subtitle 2"/>
          <p:cNvSpPr>
            <a:spLocks noGrp="1"/>
          </p:cNvSpPr>
          <p:nvPr>
            <p:ph type="subTitle" idx="1"/>
          </p:nvPr>
        </p:nvSpPr>
        <p:spPr>
          <a:xfrm>
            <a:off x="1371600" y="2914650"/>
            <a:ext cx="6400800" cy="131445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E04F9B-D9D8-42CD-B771-86CC4F789B4F}"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3A972B9E-1FA4-46FC-9DD1-0C3D158A174E}" type="slidenum">
              <a:rPr lang="en-GB" smtClean="0"/>
              <a:t>‹#›</a:t>
            </a:fld>
            <a:endParaRPr lang="en-GB"/>
          </a:p>
        </p:txBody>
      </p:sp>
    </p:spTree>
    <p:extLst>
      <p:ext uri="{BB962C8B-B14F-4D97-AF65-F5344CB8AC3E}">
        <p14:creationId xmlns:p14="http://schemas.microsoft.com/office/powerpoint/2010/main" val="773744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E04F9B-D9D8-42CD-B771-86CC4F789B4F}"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3A972B9E-1FA4-46FC-9DD1-0C3D158A174E}" type="slidenum">
              <a:rPr lang="en-GB" smtClean="0"/>
              <a:t>‹#›</a:t>
            </a:fld>
            <a:endParaRPr lang="en-GB"/>
          </a:p>
        </p:txBody>
      </p:sp>
    </p:spTree>
    <p:extLst>
      <p:ext uri="{BB962C8B-B14F-4D97-AF65-F5344CB8AC3E}">
        <p14:creationId xmlns:p14="http://schemas.microsoft.com/office/powerpoint/2010/main" val="2522291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79"/>
            <a:ext cx="6019800" cy="4388644"/>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E04F9B-D9D8-42CD-B771-86CC4F789B4F}"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3A972B9E-1FA4-46FC-9DD1-0C3D158A174E}" type="slidenum">
              <a:rPr lang="en-GB" smtClean="0"/>
              <a:t>‹#›</a:t>
            </a:fld>
            <a:endParaRPr lang="en-GB"/>
          </a:p>
        </p:txBody>
      </p:sp>
    </p:spTree>
    <p:extLst>
      <p:ext uri="{BB962C8B-B14F-4D97-AF65-F5344CB8AC3E}">
        <p14:creationId xmlns:p14="http://schemas.microsoft.com/office/powerpoint/2010/main" val="1064518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457200" y="1200151"/>
            <a:ext cx="8229600" cy="33944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E04F9B-D9D8-42CD-B771-86CC4F789B4F}"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3A972B9E-1FA4-46FC-9DD1-0C3D158A174E}" type="slidenum">
              <a:rPr lang="en-GB" smtClean="0"/>
              <a:t>‹#›</a:t>
            </a:fld>
            <a:endParaRPr lang="en-GB"/>
          </a:p>
        </p:txBody>
      </p:sp>
    </p:spTree>
    <p:extLst>
      <p:ext uri="{BB962C8B-B14F-4D97-AF65-F5344CB8AC3E}">
        <p14:creationId xmlns:p14="http://schemas.microsoft.com/office/powerpoint/2010/main" val="2082731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E04F9B-D9D8-42CD-B771-86CC4F789B4F}"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3A972B9E-1FA4-46FC-9DD1-0C3D158A174E}" type="slidenum">
              <a:rPr lang="en-GB" smtClean="0"/>
              <a:t>‹#›</a:t>
            </a:fld>
            <a:endParaRPr lang="en-GB"/>
          </a:p>
        </p:txBody>
      </p:sp>
    </p:spTree>
    <p:extLst>
      <p:ext uri="{BB962C8B-B14F-4D97-AF65-F5344CB8AC3E}">
        <p14:creationId xmlns:p14="http://schemas.microsoft.com/office/powerpoint/2010/main" val="1112691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CE04F9B-D9D8-42CD-B771-86CC4F789B4F}" type="datetimeFigureOut">
              <a:rPr lang="en-GB" smtClean="0"/>
              <a:t>06/11/2025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6553200" y="4767263"/>
            <a:ext cx="2133600" cy="273844"/>
          </a:xfrm>
          <a:prstGeom prst="rect">
            <a:avLst/>
          </a:prstGeom>
        </p:spPr>
        <p:txBody>
          <a:bodyPr/>
          <a:lstStyle/>
          <a:p>
            <a:fld id="{3A972B9E-1FA4-46FC-9DD1-0C3D158A174E}" type="slidenum">
              <a:rPr lang="en-GB" smtClean="0"/>
              <a:t>‹#›</a:t>
            </a:fld>
            <a:endParaRPr lang="en-GB"/>
          </a:p>
        </p:txBody>
      </p:sp>
    </p:spTree>
    <p:extLst>
      <p:ext uri="{BB962C8B-B14F-4D97-AF65-F5344CB8AC3E}">
        <p14:creationId xmlns:p14="http://schemas.microsoft.com/office/powerpoint/2010/main" val="2397672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CE04F9B-D9D8-42CD-B771-86CC4F789B4F}" type="datetimeFigureOut">
              <a:rPr lang="en-GB" smtClean="0"/>
              <a:t>06/11/2025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a:xfrm>
            <a:off x="6553200" y="4767263"/>
            <a:ext cx="2133600" cy="273844"/>
          </a:xfrm>
          <a:prstGeom prst="rect">
            <a:avLst/>
          </a:prstGeom>
        </p:spPr>
        <p:txBody>
          <a:bodyPr/>
          <a:lstStyle/>
          <a:p>
            <a:fld id="{3A972B9E-1FA4-46FC-9DD1-0C3D158A174E}" type="slidenum">
              <a:rPr lang="en-GB" smtClean="0"/>
              <a:t>‹#›</a:t>
            </a:fld>
            <a:endParaRPr lang="en-GB"/>
          </a:p>
        </p:txBody>
      </p:sp>
    </p:spTree>
    <p:extLst>
      <p:ext uri="{BB962C8B-B14F-4D97-AF65-F5344CB8AC3E}">
        <p14:creationId xmlns:p14="http://schemas.microsoft.com/office/powerpoint/2010/main" val="3875413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CE04F9B-D9D8-42CD-B771-86CC4F789B4F}" type="datetimeFigureOut">
              <a:rPr lang="en-GB" smtClean="0"/>
              <a:t>06/11/2025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a:xfrm>
            <a:off x="6553200" y="4767263"/>
            <a:ext cx="2133600" cy="273844"/>
          </a:xfrm>
          <a:prstGeom prst="rect">
            <a:avLst/>
          </a:prstGeom>
        </p:spPr>
        <p:txBody>
          <a:bodyPr/>
          <a:lstStyle/>
          <a:p>
            <a:fld id="{3A972B9E-1FA4-46FC-9DD1-0C3D158A174E}" type="slidenum">
              <a:rPr lang="en-GB" smtClean="0"/>
              <a:t>‹#›</a:t>
            </a:fld>
            <a:endParaRPr lang="en-GB"/>
          </a:p>
        </p:txBody>
      </p:sp>
    </p:spTree>
    <p:extLst>
      <p:ext uri="{BB962C8B-B14F-4D97-AF65-F5344CB8AC3E}">
        <p14:creationId xmlns:p14="http://schemas.microsoft.com/office/powerpoint/2010/main" val="1494674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E04F9B-D9D8-42CD-B771-86CC4F789B4F}" type="datetimeFigureOut">
              <a:rPr lang="en-GB" smtClean="0"/>
              <a:t>06/11/2025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6553200" y="4767263"/>
            <a:ext cx="2133600" cy="273844"/>
          </a:xfrm>
          <a:prstGeom prst="rect">
            <a:avLst/>
          </a:prstGeom>
        </p:spPr>
        <p:txBody>
          <a:bodyPr/>
          <a:lstStyle/>
          <a:p>
            <a:fld id="{3A972B9E-1FA4-46FC-9DD1-0C3D158A174E}" type="slidenum">
              <a:rPr lang="en-GB" smtClean="0"/>
              <a:t>‹#›</a:t>
            </a:fld>
            <a:endParaRPr lang="en-GB"/>
          </a:p>
        </p:txBody>
      </p:sp>
    </p:spTree>
    <p:extLst>
      <p:ext uri="{BB962C8B-B14F-4D97-AF65-F5344CB8AC3E}">
        <p14:creationId xmlns:p14="http://schemas.microsoft.com/office/powerpoint/2010/main" val="4206486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a:prstGeom prst="rect">
            <a:avLst/>
          </a:prstGeo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E04F9B-D9D8-42CD-B771-86CC4F789B4F}" type="datetimeFigureOut">
              <a:rPr lang="en-GB" smtClean="0"/>
              <a:t>06/11/2025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6553200" y="4767263"/>
            <a:ext cx="2133600" cy="273844"/>
          </a:xfrm>
          <a:prstGeom prst="rect">
            <a:avLst/>
          </a:prstGeom>
        </p:spPr>
        <p:txBody>
          <a:bodyPr/>
          <a:lstStyle/>
          <a:p>
            <a:fld id="{3A972B9E-1FA4-46FC-9DD1-0C3D158A174E}" type="slidenum">
              <a:rPr lang="en-GB" smtClean="0"/>
              <a:t>‹#›</a:t>
            </a:fld>
            <a:endParaRPr lang="en-GB"/>
          </a:p>
        </p:txBody>
      </p:sp>
    </p:spTree>
    <p:extLst>
      <p:ext uri="{BB962C8B-B14F-4D97-AF65-F5344CB8AC3E}">
        <p14:creationId xmlns:p14="http://schemas.microsoft.com/office/powerpoint/2010/main" val="3982367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a:prstGeom prst="rect">
            <a:avLst/>
          </a:prstGeo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4025503"/>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E04F9B-D9D8-42CD-B771-86CC4F789B4F}" type="datetimeFigureOut">
              <a:rPr lang="en-GB" smtClean="0"/>
              <a:t>06/11/2025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6553200" y="4767263"/>
            <a:ext cx="2133600" cy="273844"/>
          </a:xfrm>
          <a:prstGeom prst="rect">
            <a:avLst/>
          </a:prstGeom>
        </p:spPr>
        <p:txBody>
          <a:bodyPr/>
          <a:lstStyle/>
          <a:p>
            <a:fld id="{3A972B9E-1FA4-46FC-9DD1-0C3D158A174E}" type="slidenum">
              <a:rPr lang="en-GB" smtClean="0"/>
              <a:t>‹#›</a:t>
            </a:fld>
            <a:endParaRPr lang="en-GB"/>
          </a:p>
        </p:txBody>
      </p:sp>
    </p:spTree>
    <p:extLst>
      <p:ext uri="{BB962C8B-B14F-4D97-AF65-F5344CB8AC3E}">
        <p14:creationId xmlns:p14="http://schemas.microsoft.com/office/powerpoint/2010/main" val="3632508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13" cstate="print">
            <a:extLst>
              <a:ext uri="{28A0092B-C50C-407E-A947-70E740481C1C}">
                <a14:useLocalDpi xmlns:a14="http://schemas.microsoft.com/office/drawing/2010/main" val="0"/>
              </a:ext>
            </a:extLst>
          </a:blip>
          <a:srcRect l="17917" r="3938"/>
          <a:stretch/>
        </p:blipFill>
        <p:spPr>
          <a:xfrm>
            <a:off x="3784601" y="20290"/>
            <a:ext cx="5359400" cy="5143748"/>
          </a:xfrm>
          <a:prstGeom prst="rect">
            <a:avLst/>
          </a:prstGeom>
        </p:spPr>
      </p:pic>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CE04F9B-D9D8-42CD-B771-86CC4F789B4F}" type="datetimeFigureOut">
              <a:rPr lang="en-GB" smtClean="0"/>
              <a:t>06/11/2025</a:t>
            </a:fld>
            <a:endParaRPr lang="en-GB"/>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 y="20538"/>
            <a:ext cx="6858331" cy="5143748"/>
          </a:xfrm>
          <a:prstGeom prst="rect">
            <a:avLst/>
          </a:prstGeom>
        </p:spPr>
      </p:pic>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344" y="4245936"/>
            <a:ext cx="1454216" cy="900935"/>
          </a:xfrm>
          <a:prstGeom prst="rect">
            <a:avLst/>
          </a:prstGeom>
        </p:spPr>
      </p:pic>
    </p:spTree>
    <p:extLst>
      <p:ext uri="{BB962C8B-B14F-4D97-AF65-F5344CB8AC3E}">
        <p14:creationId xmlns:p14="http://schemas.microsoft.com/office/powerpoint/2010/main" val="53492131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Criminal.justice.child.centred.policing.team@essex.police.uk" TargetMode="External"/><Relationship Id="rId2" Type="http://schemas.openxmlformats.org/officeDocument/2006/relationships/hyperlink" Target="mailto:Janet.Bloomfield@essex.police.uk" TargetMode="External"/><Relationship Id="rId1" Type="http://schemas.openxmlformats.org/officeDocument/2006/relationships/slideLayout" Target="../slideLayouts/slideLayout2.xml"/><Relationship Id="rId5" Type="http://schemas.openxmlformats.org/officeDocument/2006/relationships/hyperlink" Target="https://www.npcc.police.uk/SysSiteAssets/media/downloads/publications/publications-log/2020/when-to-call-the-police--guidance-for-schools-and-colleges.pdf" TargetMode="External"/><Relationship Id="rId4" Type="http://schemas.openxmlformats.org/officeDocument/2006/relationships/hyperlink" Target="https://www.essex.police.uk/ro/report/ocr/af/how-to-report-a-crim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1D1C43-BEF9-C1F9-471F-69D98E72EF08}"/>
              </a:ext>
            </a:extLst>
          </p:cNvPr>
          <p:cNvSpPr>
            <a:spLocks noGrp="1"/>
          </p:cNvSpPr>
          <p:nvPr>
            <p:ph idx="1"/>
          </p:nvPr>
        </p:nvSpPr>
        <p:spPr>
          <a:xfrm>
            <a:off x="457200" y="483518"/>
            <a:ext cx="8229600" cy="4111105"/>
          </a:xfrm>
        </p:spPr>
        <p:txBody>
          <a:bodyPr/>
          <a:lstStyle/>
          <a:p>
            <a:pPr marL="0" indent="0" algn="ctr">
              <a:buNone/>
            </a:pPr>
            <a:r>
              <a:rPr lang="en-GB" sz="4000" b="1" dirty="0">
                <a:latin typeface="Arial" panose="020B0604020202020204" pitchFamily="34" charset="0"/>
                <a:cs typeface="Arial" panose="020B0604020202020204" pitchFamily="34" charset="0"/>
              </a:rPr>
              <a:t> </a:t>
            </a:r>
          </a:p>
          <a:p>
            <a:pPr marL="0" indent="0" algn="ctr">
              <a:buNone/>
            </a:pPr>
            <a:r>
              <a:rPr lang="en-GB" sz="2800" b="1" dirty="0">
                <a:latin typeface="Arial" panose="020B0604020202020204" pitchFamily="34" charset="0"/>
                <a:cs typeface="Arial" panose="020B0604020202020204" pitchFamily="34" charset="0"/>
              </a:rPr>
              <a:t>Criminal Offences in Schools</a:t>
            </a:r>
          </a:p>
          <a:p>
            <a:pPr marL="0" indent="0" algn="ctr">
              <a:buNone/>
            </a:pPr>
            <a:r>
              <a:rPr lang="en-GB" sz="2800" b="1" dirty="0">
                <a:latin typeface="Arial" panose="020B0604020202020204" pitchFamily="34" charset="0"/>
                <a:cs typeface="Arial" panose="020B0604020202020204" pitchFamily="34" charset="0"/>
              </a:rPr>
              <a:t>&amp; </a:t>
            </a:r>
          </a:p>
          <a:p>
            <a:pPr marL="0" indent="0" algn="ctr">
              <a:buNone/>
            </a:pPr>
            <a:r>
              <a:rPr lang="en-GB" sz="2800" b="1" dirty="0">
                <a:latin typeface="Arial" panose="020B0604020202020204" pitchFamily="34" charset="0"/>
                <a:cs typeface="Arial" panose="020B0604020202020204" pitchFamily="34" charset="0"/>
              </a:rPr>
              <a:t>Police Response</a:t>
            </a:r>
            <a:endParaRPr lang="en-GB" sz="4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2958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222BC-6533-F5CD-2673-AA2F28A4C965}"/>
              </a:ext>
            </a:extLst>
          </p:cNvPr>
          <p:cNvSpPr>
            <a:spLocks noGrp="1"/>
          </p:cNvSpPr>
          <p:nvPr>
            <p:ph type="title"/>
          </p:nvPr>
        </p:nvSpPr>
        <p:spPr>
          <a:xfrm>
            <a:off x="457200" y="205979"/>
            <a:ext cx="8229600" cy="857250"/>
          </a:xfrm>
        </p:spPr>
        <p:txBody>
          <a:bodyPr/>
          <a:lstStyle/>
          <a:p>
            <a:r>
              <a:rPr lang="en-GB" sz="2400" b="1" dirty="0">
                <a:latin typeface="Arial" panose="020B0604020202020204" pitchFamily="34" charset="0"/>
                <a:cs typeface="Arial" panose="020B0604020202020204" pitchFamily="34" charset="0"/>
              </a:rPr>
              <a:t>Can you be a victim of crime in </a:t>
            </a:r>
            <a:r>
              <a:rPr lang="en-GB" sz="2400" b="1">
                <a:latin typeface="Arial" panose="020B0604020202020204" pitchFamily="34" charset="0"/>
                <a:cs typeface="Arial" panose="020B0604020202020204" pitchFamily="34" charset="0"/>
              </a:rPr>
              <a:t>the workplace?</a:t>
            </a:r>
            <a:endParaRPr lang="en-GB" sz="24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913B470-CF45-E6D0-8CFB-046D13E06C30}"/>
              </a:ext>
            </a:extLst>
          </p:cNvPr>
          <p:cNvSpPr>
            <a:spLocks noGrp="1"/>
          </p:cNvSpPr>
          <p:nvPr>
            <p:ph idx="1"/>
          </p:nvPr>
        </p:nvSpPr>
        <p:spPr>
          <a:xfrm>
            <a:off x="488478" y="1063229"/>
            <a:ext cx="8229600" cy="3205757"/>
          </a:xfrm>
        </p:spPr>
        <p:txBody>
          <a:bodyPr/>
          <a:lstStyle/>
          <a:p>
            <a:pPr marL="0" indent="0">
              <a:buNone/>
            </a:pPr>
            <a:r>
              <a:rPr lang="en-GB" sz="1800" b="1" dirty="0">
                <a:latin typeface="Arial" panose="020B0604020202020204" pitchFamily="34" charset="0"/>
                <a:cs typeface="Arial" panose="020B0604020202020204" pitchFamily="34" charset="0"/>
              </a:rPr>
              <a:t>Harassment</a:t>
            </a:r>
            <a:r>
              <a:rPr lang="en-GB" sz="1800" dirty="0">
                <a:latin typeface="Arial" panose="020B0604020202020204" pitchFamily="34" charset="0"/>
                <a:cs typeface="Arial" panose="020B0604020202020204" pitchFamily="34" charset="0"/>
              </a:rPr>
              <a:t> – course of conduct (more than once) with intent to cause harassment, alarm or distress……….</a:t>
            </a:r>
          </a:p>
          <a:p>
            <a:pPr marL="0" indent="0">
              <a:buNone/>
            </a:pPr>
            <a:r>
              <a:rPr lang="en-GB" sz="1800" i="1" dirty="0">
                <a:solidFill>
                  <a:srgbClr val="FF0000"/>
                </a:solidFill>
                <a:latin typeface="Arial" panose="020B0604020202020204" pitchFamily="34" charset="0"/>
                <a:cs typeface="Arial" panose="020B0604020202020204" pitchFamily="34" charset="0"/>
              </a:rPr>
              <a:t>May include </a:t>
            </a:r>
            <a:r>
              <a:rPr lang="en-GB" sz="1800" dirty="0">
                <a:solidFill>
                  <a:srgbClr val="FF0000"/>
                </a:solidFill>
                <a:latin typeface="Arial" panose="020B0604020202020204" pitchFamily="34" charset="0"/>
                <a:cs typeface="Arial" panose="020B0604020202020204" pitchFamily="34" charset="0"/>
              </a:rPr>
              <a:t>persistent abusive emails or calls, turning up uninvited, following a teacher, spreading damaging rumours online or in community, targeted intimidation or threats, sending personal insults</a:t>
            </a:r>
          </a:p>
          <a:p>
            <a:pPr marL="0" indent="0">
              <a:buNone/>
            </a:pPr>
            <a:r>
              <a:rPr lang="en-GB" sz="1800" b="1" dirty="0">
                <a:latin typeface="Arial" panose="020B0604020202020204" pitchFamily="34" charset="0"/>
                <a:cs typeface="Arial" panose="020B0604020202020204" pitchFamily="34" charset="0"/>
              </a:rPr>
              <a:t>Public Order S4A </a:t>
            </a:r>
            <a:r>
              <a:rPr lang="en-GB" sz="1800" dirty="0">
                <a:latin typeface="Arial" panose="020B0604020202020204" pitchFamily="34" charset="0"/>
                <a:cs typeface="Arial" panose="020B0604020202020204" pitchFamily="34" charset="0"/>
              </a:rPr>
              <a:t>– (single act) intent to cause harassment, alarm or distress by using threatening, abusive or insulting words or behaviour or display any writing that is threatening, abusive or insulting……..</a:t>
            </a:r>
          </a:p>
          <a:p>
            <a:pPr marL="0" indent="0">
              <a:buNone/>
            </a:pPr>
            <a:r>
              <a:rPr lang="en-GB" sz="1800" i="1" dirty="0">
                <a:solidFill>
                  <a:srgbClr val="FF0000"/>
                </a:solidFill>
                <a:latin typeface="Arial" panose="020B0604020202020204" pitchFamily="34" charset="0"/>
                <a:cs typeface="Arial" panose="020B0604020202020204" pitchFamily="34" charset="0"/>
              </a:rPr>
              <a:t>May include </a:t>
            </a:r>
            <a:r>
              <a:rPr lang="en-GB" sz="1800" dirty="0">
                <a:solidFill>
                  <a:srgbClr val="FF0000"/>
                </a:solidFill>
                <a:latin typeface="Arial" panose="020B0604020202020204" pitchFamily="34" charset="0"/>
                <a:cs typeface="Arial" panose="020B0604020202020204" pitchFamily="34" charset="0"/>
              </a:rPr>
              <a:t>shouting or swearing at the school gate, aggressive behaviour that disrupts the school environment, threats of violence, physical intimidation in communal spaces</a:t>
            </a:r>
          </a:p>
          <a:p>
            <a:pPr marL="0" indent="0">
              <a:buNone/>
            </a:pPr>
            <a:endParaRPr lang="en-GB" sz="1800" dirty="0">
              <a:latin typeface="Arial" panose="020B0604020202020204" pitchFamily="34" charset="0"/>
              <a:cs typeface="Arial" panose="020B0604020202020204" pitchFamily="34" charset="0"/>
            </a:endParaRPr>
          </a:p>
          <a:p>
            <a:pPr marL="0" indent="0">
              <a:buNone/>
            </a:pPr>
            <a:endParaRPr lang="en-GB" sz="1800" dirty="0">
              <a:latin typeface="Arial" panose="020B0604020202020204" pitchFamily="34" charset="0"/>
              <a:cs typeface="Arial" panose="020B0604020202020204" pitchFamily="34" charset="0"/>
            </a:endParaRPr>
          </a:p>
          <a:p>
            <a:pPr marL="0" indent="0">
              <a:buNone/>
            </a:pPr>
            <a:endParaRPr lang="en-GB" sz="1800" b="1" dirty="0">
              <a:latin typeface="Arial" panose="020B0604020202020204" pitchFamily="34" charset="0"/>
              <a:cs typeface="Arial" panose="020B0604020202020204" pitchFamily="34" charset="0"/>
            </a:endParaRPr>
          </a:p>
          <a:p>
            <a:pPr marL="0" indent="0">
              <a:buNone/>
            </a:pPr>
            <a:endParaRPr lang="en-GB" sz="1800" b="1" dirty="0">
              <a:latin typeface="Arial" panose="020B0604020202020204" pitchFamily="34" charset="0"/>
              <a:cs typeface="Arial" panose="020B0604020202020204" pitchFamily="34" charset="0"/>
            </a:endParaRPr>
          </a:p>
          <a:p>
            <a:pPr marL="0" indent="0">
              <a:buNone/>
            </a:pPr>
            <a:endParaRPr lang="en-GB"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3689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AA33A-F25F-8BDF-2906-9E563CC7E31D}"/>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AF3002F4-457A-49D3-5A8E-07723F592AD6}"/>
              </a:ext>
            </a:extLst>
          </p:cNvPr>
          <p:cNvSpPr>
            <a:spLocks noGrp="1"/>
          </p:cNvSpPr>
          <p:nvPr>
            <p:ph idx="1"/>
          </p:nvPr>
        </p:nvSpPr>
        <p:spPr/>
        <p:txBody>
          <a:bodyPr/>
          <a:lstStyle/>
          <a:p>
            <a:pPr marL="0" indent="0">
              <a:buNone/>
            </a:pPr>
            <a:r>
              <a:rPr lang="en-GB" sz="1800" b="1" dirty="0">
                <a:latin typeface="Arial" panose="020B0604020202020204" pitchFamily="34" charset="0"/>
                <a:cs typeface="Arial" panose="020B0604020202020204" pitchFamily="34" charset="0"/>
              </a:rPr>
              <a:t>Common Assault </a:t>
            </a:r>
            <a:r>
              <a:rPr lang="en-GB" sz="1800" dirty="0">
                <a:latin typeface="Arial" panose="020B0604020202020204" pitchFamily="34" charset="0"/>
                <a:cs typeface="Arial" panose="020B0604020202020204" pitchFamily="34" charset="0"/>
              </a:rPr>
              <a:t>– intentionally or recklessly causing someone to fear immediate physical harm (or causing a minor injury of battery)</a:t>
            </a:r>
          </a:p>
          <a:p>
            <a:pPr marL="0" indent="0">
              <a:buNone/>
            </a:pPr>
            <a:r>
              <a:rPr lang="en-GB" sz="1800" dirty="0">
                <a:solidFill>
                  <a:srgbClr val="FF0000"/>
                </a:solidFill>
                <a:latin typeface="Arial" panose="020B0604020202020204" pitchFamily="34" charset="0"/>
                <a:cs typeface="Arial" panose="020B0604020202020204" pitchFamily="34" charset="0"/>
              </a:rPr>
              <a:t>e.g. pushing, ‘facing up’ to threaten, </a:t>
            </a:r>
          </a:p>
          <a:p>
            <a:pPr marL="0" indent="0">
              <a:buNone/>
            </a:pPr>
            <a:r>
              <a:rPr lang="en-GB" sz="1800" b="1" dirty="0">
                <a:latin typeface="Arial" panose="020B0604020202020204" pitchFamily="34" charset="0"/>
                <a:cs typeface="Arial" panose="020B0604020202020204" pitchFamily="34" charset="0"/>
              </a:rPr>
              <a:t>Malicious Communications </a:t>
            </a:r>
            <a:r>
              <a:rPr lang="en-GB" sz="1800" dirty="0">
                <a:latin typeface="Arial" panose="020B0604020202020204" pitchFamily="34" charset="0"/>
                <a:cs typeface="Arial" panose="020B0604020202020204" pitchFamily="34" charset="0"/>
              </a:rPr>
              <a:t>– intent to harass, threaten, intimidate by sending indecent, offensive, threatening messages via letters, electronic to cause distress or anxiety……</a:t>
            </a:r>
          </a:p>
          <a:p>
            <a:pPr marL="0" indent="0">
              <a:buNone/>
            </a:pPr>
            <a:r>
              <a:rPr lang="en-GB" sz="1800" dirty="0">
                <a:solidFill>
                  <a:srgbClr val="FF0000"/>
                </a:solidFill>
                <a:latin typeface="Arial" panose="020B0604020202020204" pitchFamily="34" charset="0"/>
                <a:cs typeface="Arial" panose="020B0604020202020204" pitchFamily="34" charset="0"/>
              </a:rPr>
              <a:t>(This is often used when all the behaviour is online and not in person)</a:t>
            </a:r>
          </a:p>
          <a:p>
            <a:pPr marL="0" indent="0">
              <a:buNone/>
            </a:pPr>
            <a:endParaRPr lang="en-GB" dirty="0"/>
          </a:p>
        </p:txBody>
      </p:sp>
    </p:spTree>
    <p:extLst>
      <p:ext uri="{BB962C8B-B14F-4D97-AF65-F5344CB8AC3E}">
        <p14:creationId xmlns:p14="http://schemas.microsoft.com/office/powerpoint/2010/main" val="1520155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369522D1-F7DE-F99F-0B0F-1014ABC7A452}"/>
              </a:ext>
            </a:extLst>
          </p:cNvPr>
          <p:cNvSpPr>
            <a:spLocks noGrp="1"/>
          </p:cNvSpPr>
          <p:nvPr>
            <p:ph type="title"/>
          </p:nvPr>
        </p:nvSpPr>
        <p:spPr>
          <a:xfrm>
            <a:off x="457200" y="205979"/>
            <a:ext cx="8229600" cy="555475"/>
          </a:xfrm>
        </p:spPr>
        <p:txBody>
          <a:bodyPr/>
          <a:lstStyle/>
          <a:p>
            <a:r>
              <a:rPr lang="en-US" sz="2000" b="1" dirty="0">
                <a:latin typeface="Arial" panose="020B0604020202020204" pitchFamily="34" charset="0"/>
                <a:cs typeface="Arial" panose="020B0604020202020204" pitchFamily="34" charset="0"/>
              </a:rPr>
              <a:t>Are there any other offences that school staff can be victims of?</a:t>
            </a:r>
          </a:p>
        </p:txBody>
      </p:sp>
      <p:sp>
        <p:nvSpPr>
          <p:cNvPr id="3" name="Content Placeholder 2">
            <a:extLst>
              <a:ext uri="{FF2B5EF4-FFF2-40B4-BE49-F238E27FC236}">
                <a16:creationId xmlns:a16="http://schemas.microsoft.com/office/drawing/2014/main" id="{EC1B1C0A-DEE2-9D72-C2C7-32E867446FFD}"/>
              </a:ext>
            </a:extLst>
          </p:cNvPr>
          <p:cNvSpPr>
            <a:spLocks noGrp="1"/>
          </p:cNvSpPr>
          <p:nvPr>
            <p:ph idx="1"/>
          </p:nvPr>
        </p:nvSpPr>
        <p:spPr>
          <a:xfrm>
            <a:off x="457200" y="627534"/>
            <a:ext cx="8229600" cy="3394472"/>
          </a:xfrm>
        </p:spPr>
        <p:txBody>
          <a:bodyPr/>
          <a:lstStyle/>
          <a:p>
            <a:pPr marL="0" indent="0">
              <a:buNone/>
            </a:pPr>
            <a:r>
              <a:rPr lang="en-GB" sz="1800" dirty="0">
                <a:latin typeface="Arial" panose="020B0604020202020204" pitchFamily="34" charset="0"/>
                <a:cs typeface="Arial" panose="020B0604020202020204" pitchFamily="34" charset="0"/>
              </a:rPr>
              <a:t>Sexual offences, damage, weapons, theft, hate crimes – like any other victim</a:t>
            </a:r>
          </a:p>
          <a:p>
            <a:pPr marL="0" indent="0">
              <a:buNone/>
            </a:pPr>
            <a:endParaRPr lang="en-GB" sz="1800" dirty="0">
              <a:latin typeface="Arial" panose="020B0604020202020204" pitchFamily="34" charset="0"/>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Education Act – causing a nuisance or disturbance on school premises under the Education Act 1996, S.547 (without lawful authority </a:t>
            </a:r>
            <a:r>
              <a:rPr lang="en-GB" sz="1800" i="1" dirty="0">
                <a:latin typeface="Arial" panose="020B0604020202020204" pitchFamily="34" charset="0"/>
                <a:cs typeface="Arial" panose="020B0604020202020204" pitchFamily="34" charset="0"/>
              </a:rPr>
              <a:t>and </a:t>
            </a:r>
            <a:r>
              <a:rPr lang="en-GB" sz="1800" dirty="0">
                <a:latin typeface="Arial" panose="020B0604020202020204" pitchFamily="34" charset="0"/>
                <a:cs typeface="Arial" panose="020B0604020202020204" pitchFamily="34" charset="0"/>
              </a:rPr>
              <a:t>causing a nuisance or disturbance (usually aimed at protesters or intruders).</a:t>
            </a:r>
          </a:p>
          <a:p>
            <a:pPr marL="0" indent="0">
              <a:buNone/>
            </a:pPr>
            <a:endParaRPr lang="en-GB" sz="1800" dirty="0">
              <a:latin typeface="Arial" panose="020B0604020202020204" pitchFamily="34" charset="0"/>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So, school staff can become victims of all criminal offences as any other person (assaults, threats, harassment, theft, damage, weapons etc).  </a:t>
            </a:r>
          </a:p>
          <a:p>
            <a:pPr marL="0" indent="0">
              <a:buNone/>
            </a:pPr>
            <a:endParaRPr lang="en-GB" sz="1800" dirty="0">
              <a:latin typeface="Arial" panose="020B0604020202020204" pitchFamily="34" charset="0"/>
              <a:cs typeface="Arial" panose="020B0604020202020204" pitchFamily="34" charset="0"/>
            </a:endParaRPr>
          </a:p>
          <a:p>
            <a:pPr marL="0" indent="0">
              <a:buNone/>
            </a:pPr>
            <a:r>
              <a:rPr lang="en-GB" sz="1800" i="1" dirty="0">
                <a:latin typeface="Arial" panose="020B0604020202020204" pitchFamily="34" charset="0"/>
                <a:cs typeface="Arial" panose="020B0604020202020204" pitchFamily="34" charset="0"/>
              </a:rPr>
              <a:t>There are a couple of offences/ASB that are excluded if they are committed in a dwelling</a:t>
            </a:r>
          </a:p>
        </p:txBody>
      </p:sp>
    </p:spTree>
    <p:extLst>
      <p:ext uri="{BB962C8B-B14F-4D97-AF65-F5344CB8AC3E}">
        <p14:creationId xmlns:p14="http://schemas.microsoft.com/office/powerpoint/2010/main" val="4205682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571C1-0BDD-0D6E-7D05-ADC941249C20}"/>
              </a:ext>
            </a:extLst>
          </p:cNvPr>
          <p:cNvSpPr>
            <a:spLocks noGrp="1"/>
          </p:cNvSpPr>
          <p:nvPr>
            <p:ph type="title"/>
          </p:nvPr>
        </p:nvSpPr>
        <p:spPr>
          <a:xfrm>
            <a:off x="457200" y="123478"/>
            <a:ext cx="8229600" cy="349547"/>
          </a:xfrm>
        </p:spPr>
        <p:txBody>
          <a:bodyPr/>
          <a:lstStyle/>
          <a:p>
            <a:r>
              <a:rPr lang="en-GB" sz="2000" b="1" dirty="0">
                <a:latin typeface="Arial" panose="020B0604020202020204" pitchFamily="34" charset="0"/>
                <a:cs typeface="Arial" panose="020B0604020202020204" pitchFamily="34" charset="0"/>
              </a:rPr>
              <a:t>A check list: Criminal incidents Against Staff or a flow chart?</a:t>
            </a:r>
          </a:p>
        </p:txBody>
      </p:sp>
      <p:sp>
        <p:nvSpPr>
          <p:cNvPr id="3" name="Content Placeholder 2">
            <a:extLst>
              <a:ext uri="{FF2B5EF4-FFF2-40B4-BE49-F238E27FC236}">
                <a16:creationId xmlns:a16="http://schemas.microsoft.com/office/drawing/2014/main" id="{548BB750-6378-E8F2-95AF-EC676EC3E3A0}"/>
              </a:ext>
            </a:extLst>
          </p:cNvPr>
          <p:cNvSpPr>
            <a:spLocks noGrp="1"/>
          </p:cNvSpPr>
          <p:nvPr>
            <p:ph idx="1"/>
          </p:nvPr>
        </p:nvSpPr>
        <p:spPr>
          <a:xfrm>
            <a:off x="457200" y="473025"/>
            <a:ext cx="8229600" cy="4104456"/>
          </a:xfrm>
        </p:spPr>
        <p:txBody>
          <a:bodyPr/>
          <a:lstStyle/>
          <a:p>
            <a:r>
              <a:rPr lang="en-GB" sz="1600" dirty="0">
                <a:latin typeface="Arial" panose="020B0604020202020204" pitchFamily="34" charset="0"/>
                <a:cs typeface="Arial" panose="020B0604020202020204" pitchFamily="34" charset="0"/>
              </a:rPr>
              <a:t>Ensure immediate safety: In emergency call 999 and ensure safety of staff member</a:t>
            </a:r>
          </a:p>
          <a:p>
            <a:r>
              <a:rPr lang="en-GB" sz="1600" dirty="0">
                <a:latin typeface="Arial" panose="020B0604020202020204" pitchFamily="34" charset="0"/>
                <a:cs typeface="Arial" panose="020B0604020202020204" pitchFamily="34" charset="0"/>
              </a:rPr>
              <a:t>Preserve Evidence: e.g. CCTV, messages, emails, photo’s</a:t>
            </a:r>
          </a:p>
          <a:p>
            <a:r>
              <a:rPr lang="en-GB" sz="1600" dirty="0">
                <a:latin typeface="Arial" panose="020B0604020202020204" pitchFamily="34" charset="0"/>
                <a:cs typeface="Arial" panose="020B0604020202020204" pitchFamily="34" charset="0"/>
              </a:rPr>
              <a:t>Record Incident Details: Time, Date, Location, people involved, witnesses, description of events</a:t>
            </a:r>
          </a:p>
          <a:p>
            <a:r>
              <a:rPr lang="en-GB" sz="1600" dirty="0">
                <a:latin typeface="Arial" panose="020B0604020202020204" pitchFamily="34" charset="0"/>
                <a:cs typeface="Arial" panose="020B0604020202020204" pitchFamily="34" charset="0"/>
              </a:rPr>
              <a:t>Notify SLT: Including immediately updating headteacher and DSL</a:t>
            </a:r>
          </a:p>
          <a:p>
            <a:r>
              <a:rPr lang="en-GB" sz="1600" dirty="0">
                <a:latin typeface="Arial" panose="020B0604020202020204" pitchFamily="34" charset="0"/>
                <a:cs typeface="Arial" panose="020B0604020202020204" pitchFamily="34" charset="0"/>
              </a:rPr>
              <a:t>Report to police: 101 or online reporting and obtain reference of incident</a:t>
            </a:r>
          </a:p>
          <a:p>
            <a:r>
              <a:rPr lang="en-GB" sz="1600" dirty="0">
                <a:latin typeface="Arial" panose="020B0604020202020204" pitchFamily="34" charset="0"/>
                <a:cs typeface="Arial" panose="020B0604020202020204" pitchFamily="34" charset="0"/>
              </a:rPr>
              <a:t>Apply any relevant Education Act law if appropriate</a:t>
            </a:r>
          </a:p>
          <a:p>
            <a:r>
              <a:rPr lang="en-GB" sz="1600" dirty="0">
                <a:latin typeface="Arial" panose="020B0604020202020204" pitchFamily="34" charset="0"/>
                <a:cs typeface="Arial" panose="020B0604020202020204" pitchFamily="34" charset="0"/>
              </a:rPr>
              <a:t>Contact Local Authority, Governors if appropriate</a:t>
            </a:r>
          </a:p>
          <a:p>
            <a:r>
              <a:rPr lang="en-GB" sz="1600" dirty="0">
                <a:latin typeface="Arial" panose="020B0604020202020204" pitchFamily="34" charset="0"/>
                <a:cs typeface="Arial" panose="020B0604020202020204" pitchFamily="34" charset="0"/>
              </a:rPr>
              <a:t>Consider exclusions if pupil at the school or exclusion from school premises if parent</a:t>
            </a:r>
          </a:p>
          <a:p>
            <a:r>
              <a:rPr lang="en-GB" sz="1600" dirty="0">
                <a:latin typeface="Arial" panose="020B0604020202020204" pitchFamily="34" charset="0"/>
                <a:cs typeface="Arial" panose="020B0604020202020204" pitchFamily="34" charset="0"/>
              </a:rPr>
              <a:t>Support victim: medical, counselling, employee assistance etc</a:t>
            </a:r>
          </a:p>
          <a:p>
            <a:r>
              <a:rPr lang="en-GB" sz="1600" dirty="0">
                <a:latin typeface="Arial" panose="020B0604020202020204" pitchFamily="34" charset="0"/>
                <a:cs typeface="Arial" panose="020B0604020202020204" pitchFamily="34" charset="0"/>
              </a:rPr>
              <a:t>Review Safeguarding procedures</a:t>
            </a:r>
          </a:p>
          <a:p>
            <a:r>
              <a:rPr lang="en-GB" sz="1600" dirty="0">
                <a:latin typeface="Arial" panose="020B0604020202020204" pitchFamily="34" charset="0"/>
                <a:cs typeface="Arial" panose="020B0604020202020204" pitchFamily="34" charset="0"/>
              </a:rPr>
              <a:t>Follow up: if delay in police response, email CCPT for further guidance or contact CYP officer</a:t>
            </a:r>
          </a:p>
          <a:p>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1482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7849-84EA-9216-8A6E-FAF67D8F4CD5}"/>
              </a:ext>
            </a:extLst>
          </p:cNvPr>
          <p:cNvSpPr>
            <a:spLocks noGrp="1"/>
          </p:cNvSpPr>
          <p:nvPr>
            <p:ph type="title"/>
          </p:nvPr>
        </p:nvSpPr>
        <p:spPr>
          <a:xfrm>
            <a:off x="457200" y="205979"/>
            <a:ext cx="8229600" cy="493563"/>
          </a:xfrm>
        </p:spPr>
        <p:txBody>
          <a:bodyPr/>
          <a:lstStyle/>
          <a:p>
            <a:r>
              <a:rPr lang="en-GB" sz="2000" b="1" dirty="0">
                <a:latin typeface="Arial" panose="020B0604020202020204" pitchFamily="34" charset="0"/>
                <a:cs typeface="Arial" panose="020B0604020202020204" pitchFamily="34" charset="0"/>
              </a:rPr>
              <a:t>What can I do before it gets that bad?</a:t>
            </a:r>
          </a:p>
        </p:txBody>
      </p:sp>
      <p:sp>
        <p:nvSpPr>
          <p:cNvPr id="3" name="Content Placeholder 2">
            <a:extLst>
              <a:ext uri="{FF2B5EF4-FFF2-40B4-BE49-F238E27FC236}">
                <a16:creationId xmlns:a16="http://schemas.microsoft.com/office/drawing/2014/main" id="{FED5A4D1-D012-1158-7A2A-4CFAFF8A1E46}"/>
              </a:ext>
            </a:extLst>
          </p:cNvPr>
          <p:cNvSpPr>
            <a:spLocks noGrp="1"/>
          </p:cNvSpPr>
          <p:nvPr>
            <p:ph idx="1"/>
          </p:nvPr>
        </p:nvSpPr>
        <p:spPr>
          <a:xfrm>
            <a:off x="457200" y="699542"/>
            <a:ext cx="8229600" cy="3895081"/>
          </a:xfrm>
        </p:spPr>
        <p:txBody>
          <a:bodyPr/>
          <a:lstStyle/>
          <a:p>
            <a:r>
              <a:rPr lang="en-GB" sz="1800" dirty="0">
                <a:latin typeface="Arial" panose="020B0604020202020204" pitchFamily="34" charset="0"/>
                <a:cs typeface="Arial" panose="020B0604020202020204" pitchFamily="34" charset="0"/>
              </a:rPr>
              <a:t>Excluding parents from school premises</a:t>
            </a:r>
          </a:p>
          <a:p>
            <a:r>
              <a:rPr lang="en-GB" sz="1800" dirty="0">
                <a:latin typeface="Arial" panose="020B0604020202020204" pitchFamily="34" charset="0"/>
                <a:cs typeface="Arial" panose="020B0604020202020204" pitchFamily="34" charset="0"/>
              </a:rPr>
              <a:t>Restricting communication channels (e.g. head teacher only)</a:t>
            </a:r>
          </a:p>
          <a:p>
            <a:r>
              <a:rPr lang="en-GB" sz="1800" dirty="0">
                <a:latin typeface="Arial" panose="020B0604020202020204" pitchFamily="34" charset="0"/>
                <a:cs typeface="Arial" panose="020B0604020202020204" pitchFamily="34" charset="0"/>
              </a:rPr>
              <a:t>Issue formal warning letters</a:t>
            </a:r>
          </a:p>
          <a:p>
            <a:r>
              <a:rPr lang="en-GB" sz="1800" dirty="0">
                <a:latin typeface="Arial" panose="020B0604020202020204" pitchFamily="34" charset="0"/>
                <a:cs typeface="Arial" panose="020B0604020202020204" pitchFamily="34" charset="0"/>
              </a:rPr>
              <a:t>Document the small stuff……dates, details, screenshots, write it up, witnesses, impact, action taken</a:t>
            </a:r>
          </a:p>
          <a:p>
            <a:r>
              <a:rPr lang="en-GB" sz="1800" dirty="0">
                <a:latin typeface="Arial" panose="020B0604020202020204" pitchFamily="34" charset="0"/>
                <a:cs typeface="Arial" panose="020B0604020202020204" pitchFamily="34" charset="0"/>
              </a:rPr>
              <a:t>Notice of barring from premises</a:t>
            </a:r>
          </a:p>
          <a:p>
            <a:r>
              <a:rPr lang="en-GB" sz="1800" dirty="0">
                <a:latin typeface="Arial" panose="020B0604020202020204" pitchFamily="34" charset="0"/>
                <a:cs typeface="Arial" panose="020B0604020202020204" pitchFamily="34" charset="0"/>
              </a:rPr>
              <a:t>Communications boundaries agreement (supportive)</a:t>
            </a:r>
          </a:p>
        </p:txBody>
      </p:sp>
    </p:spTree>
    <p:extLst>
      <p:ext uri="{BB962C8B-B14F-4D97-AF65-F5344CB8AC3E}">
        <p14:creationId xmlns:p14="http://schemas.microsoft.com/office/powerpoint/2010/main" val="1355007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510FFC-2E0A-13B0-89B4-360EA57C5043}"/>
              </a:ext>
            </a:extLst>
          </p:cNvPr>
          <p:cNvSpPr>
            <a:spLocks noGrp="1"/>
          </p:cNvSpPr>
          <p:nvPr>
            <p:ph idx="1"/>
          </p:nvPr>
        </p:nvSpPr>
        <p:spPr>
          <a:xfrm>
            <a:off x="457200" y="267494"/>
            <a:ext cx="8229600" cy="4327129"/>
          </a:xfrm>
        </p:spPr>
        <p:txBody>
          <a:bodyPr/>
          <a:lstStyle/>
          <a:p>
            <a:pPr marL="0" indent="0">
              <a:buNone/>
            </a:pPr>
            <a:r>
              <a:rPr lang="en-GB" sz="1400" dirty="0">
                <a:latin typeface="Arial" panose="020B0604020202020204" pitchFamily="34" charset="0"/>
                <a:cs typeface="Arial" panose="020B0604020202020204" pitchFamily="34" charset="0"/>
              </a:rPr>
              <a:t>Dear  Parent,</a:t>
            </a:r>
          </a:p>
          <a:p>
            <a:pPr marL="0" indent="0">
              <a:buNone/>
            </a:pPr>
            <a:endParaRPr lang="en-GB" sz="1400" dirty="0">
              <a:latin typeface="Arial" panose="020B0604020202020204" pitchFamily="34" charset="0"/>
              <a:cs typeface="Arial" panose="020B0604020202020204" pitchFamily="34" charset="0"/>
            </a:endParaRPr>
          </a:p>
          <a:p>
            <a:pPr marL="0" indent="0">
              <a:buNone/>
            </a:pPr>
            <a:r>
              <a:rPr lang="en-GB" sz="1400" dirty="0">
                <a:latin typeface="Arial" panose="020B0604020202020204" pitchFamily="34" charset="0"/>
                <a:cs typeface="Arial" panose="020B0604020202020204" pitchFamily="34" charset="0"/>
              </a:rPr>
              <a:t>I am writing to inform you that your behaviour/communication on (date) has caused significant concern, harassment, alarm, distress…. This behaviour included …..</a:t>
            </a:r>
          </a:p>
          <a:p>
            <a:pPr marL="0" indent="0">
              <a:buNone/>
            </a:pPr>
            <a:endParaRPr lang="en-GB" sz="1400" dirty="0">
              <a:latin typeface="Arial" panose="020B0604020202020204" pitchFamily="34" charset="0"/>
              <a:cs typeface="Arial" panose="020B0604020202020204" pitchFamily="34" charset="0"/>
            </a:endParaRPr>
          </a:p>
          <a:p>
            <a:pPr marL="0" indent="0">
              <a:buNone/>
            </a:pPr>
            <a:r>
              <a:rPr lang="en-GB" sz="1400" dirty="0">
                <a:latin typeface="Arial" panose="020B0604020202020204" pitchFamily="34" charset="0"/>
                <a:cs typeface="Arial" panose="020B0604020202020204" pitchFamily="34" charset="0"/>
              </a:rPr>
              <a:t>Such behaviour is unacceptable and falls below the standard expected in our school community. All staff have the right to work without experiencing harassment, intimidation or distress.</a:t>
            </a:r>
          </a:p>
          <a:p>
            <a:pPr marL="0" indent="0">
              <a:buNone/>
            </a:pPr>
            <a:endParaRPr lang="en-GB" sz="1400" dirty="0">
              <a:latin typeface="Arial" panose="020B0604020202020204" pitchFamily="34" charset="0"/>
              <a:cs typeface="Arial" panose="020B0604020202020204" pitchFamily="34" charset="0"/>
            </a:endParaRPr>
          </a:p>
          <a:p>
            <a:pPr marL="0" indent="0">
              <a:buNone/>
            </a:pPr>
            <a:r>
              <a:rPr lang="en-GB" sz="1400" dirty="0">
                <a:latin typeface="Arial" panose="020B0604020202020204" pitchFamily="34" charset="0"/>
                <a:cs typeface="Arial" panose="020B0604020202020204" pitchFamily="34" charset="0"/>
              </a:rPr>
              <a:t>I must ask that you conduct all future communication with the school in a respectful and appropriate manner.  Failure to do so may result in further action, including restricting access to the school premises, reporting the matter to the Local Authority or involving the police under The Protection from Harassment Act 1997 or the Public Order Act 1986.</a:t>
            </a:r>
          </a:p>
          <a:p>
            <a:pPr marL="0" indent="0">
              <a:buNone/>
            </a:pPr>
            <a:endParaRPr lang="en-GB" sz="1400" dirty="0">
              <a:latin typeface="Arial" panose="020B0604020202020204" pitchFamily="34" charset="0"/>
              <a:cs typeface="Arial" panose="020B0604020202020204" pitchFamily="34" charset="0"/>
            </a:endParaRPr>
          </a:p>
          <a:p>
            <a:pPr marL="0" indent="0">
              <a:buNone/>
            </a:pPr>
            <a:r>
              <a:rPr lang="en-GB" sz="1400" dirty="0">
                <a:latin typeface="Arial" panose="020B0604020202020204" pitchFamily="34" charset="0"/>
                <a:cs typeface="Arial" panose="020B0604020202020204" pitchFamily="34" charset="0"/>
              </a:rPr>
              <a:t>We are committed to working cooperatively with all parents in the best interest of the pupils.</a:t>
            </a:r>
          </a:p>
          <a:p>
            <a:pPr marL="0" indent="0">
              <a:buNone/>
            </a:pPr>
            <a:endParaRPr lang="en-GB" sz="1400" dirty="0">
              <a:latin typeface="Arial" panose="020B0604020202020204" pitchFamily="34" charset="0"/>
              <a:cs typeface="Arial" panose="020B0604020202020204" pitchFamily="34" charset="0"/>
            </a:endParaRPr>
          </a:p>
          <a:p>
            <a:pPr marL="0" indent="0">
              <a:buNone/>
            </a:pPr>
            <a:r>
              <a:rPr lang="en-GB" sz="1400" dirty="0">
                <a:latin typeface="Arial" panose="020B0604020202020204" pitchFamily="34" charset="0"/>
                <a:cs typeface="Arial" panose="020B0604020202020204" pitchFamily="34" charset="0"/>
              </a:rPr>
              <a:t>Yours sincerely</a:t>
            </a:r>
          </a:p>
        </p:txBody>
      </p:sp>
    </p:spTree>
    <p:extLst>
      <p:ext uri="{BB962C8B-B14F-4D97-AF65-F5344CB8AC3E}">
        <p14:creationId xmlns:p14="http://schemas.microsoft.com/office/powerpoint/2010/main" val="423293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D4570-655D-B3D5-E947-9B1398937E7E}"/>
              </a:ext>
            </a:extLst>
          </p:cNvPr>
          <p:cNvSpPr>
            <a:spLocks noGrp="1"/>
          </p:cNvSpPr>
          <p:nvPr>
            <p:ph type="title"/>
          </p:nvPr>
        </p:nvSpPr>
        <p:spPr>
          <a:xfrm>
            <a:off x="457200" y="20557"/>
            <a:ext cx="8229600" cy="390953"/>
          </a:xfrm>
        </p:spPr>
        <p:txBody>
          <a:bodyPr/>
          <a:lstStyle/>
          <a:p>
            <a:r>
              <a:rPr lang="en-GB" sz="2400" b="1" dirty="0">
                <a:latin typeface="Arial" panose="020B0604020202020204" pitchFamily="34" charset="0"/>
                <a:cs typeface="Arial" panose="020B0604020202020204" pitchFamily="34" charset="0"/>
              </a:rPr>
              <a:t>Some useful contacts &amp; links</a:t>
            </a:r>
          </a:p>
        </p:txBody>
      </p:sp>
      <p:sp>
        <p:nvSpPr>
          <p:cNvPr id="3" name="Content Placeholder 2">
            <a:extLst>
              <a:ext uri="{FF2B5EF4-FFF2-40B4-BE49-F238E27FC236}">
                <a16:creationId xmlns:a16="http://schemas.microsoft.com/office/drawing/2014/main" id="{D83709C4-2898-6D23-6EC4-48B88B38DCF8}"/>
              </a:ext>
            </a:extLst>
          </p:cNvPr>
          <p:cNvSpPr>
            <a:spLocks noGrp="1"/>
          </p:cNvSpPr>
          <p:nvPr>
            <p:ph idx="1"/>
          </p:nvPr>
        </p:nvSpPr>
        <p:spPr>
          <a:xfrm>
            <a:off x="539552" y="435636"/>
            <a:ext cx="8229600" cy="3792297"/>
          </a:xfrm>
        </p:spPr>
        <p:txBody>
          <a:bodyPr/>
          <a:lstStyle/>
          <a:p>
            <a:pPr marL="0" indent="0">
              <a:buNone/>
            </a:pPr>
            <a:r>
              <a:rPr lang="en-GB" sz="1800" b="1" dirty="0">
                <a:latin typeface="Arial" panose="020B0604020202020204" pitchFamily="34" charset="0"/>
                <a:cs typeface="Arial" panose="020B0604020202020204" pitchFamily="34" charset="0"/>
              </a:rPr>
              <a:t>Jan Bloomfield (Child Centred Policing Team Manager)</a:t>
            </a:r>
          </a:p>
          <a:p>
            <a:pPr marL="0" indent="0">
              <a:buNone/>
            </a:pPr>
            <a:r>
              <a:rPr lang="en-GB" sz="1800" dirty="0">
                <a:latin typeface="Arial" panose="020B0604020202020204" pitchFamily="34" charset="0"/>
                <a:cs typeface="Arial" panose="020B0604020202020204" pitchFamily="34" charset="0"/>
                <a:hlinkClick r:id="rId2"/>
              </a:rPr>
              <a:t>Janet.Bloomfield@essex.police.uk</a:t>
            </a:r>
            <a:r>
              <a:rPr lang="en-GB" sz="1800" dirty="0">
                <a:latin typeface="Arial" panose="020B0604020202020204" pitchFamily="34" charset="0"/>
                <a:cs typeface="Arial" panose="020B0604020202020204" pitchFamily="34" charset="0"/>
              </a:rPr>
              <a:t> (works Monday to Wednesday).  </a:t>
            </a:r>
          </a:p>
          <a:p>
            <a:pPr marL="0" indent="0">
              <a:buNone/>
            </a:pPr>
            <a:endParaRPr lang="en-GB" sz="1800" dirty="0">
              <a:latin typeface="Arial" panose="020B0604020202020204" pitchFamily="34" charset="0"/>
              <a:cs typeface="Arial" panose="020B0604020202020204" pitchFamily="34" charset="0"/>
            </a:endParaRPr>
          </a:p>
          <a:p>
            <a:pPr marL="0" indent="0">
              <a:buNone/>
            </a:pPr>
            <a:r>
              <a:rPr lang="en-GB" sz="1800" b="1" dirty="0">
                <a:latin typeface="Arial" panose="020B0604020202020204" pitchFamily="34" charset="0"/>
                <a:cs typeface="Arial" panose="020B0604020202020204" pitchFamily="34" charset="0"/>
              </a:rPr>
              <a:t>Child Centred Policing Team</a:t>
            </a:r>
          </a:p>
          <a:p>
            <a:pPr marL="0" indent="0">
              <a:buNone/>
            </a:pPr>
            <a:r>
              <a:rPr lang="en-GB" sz="1800" dirty="0">
                <a:latin typeface="Arial" panose="020B0604020202020204" pitchFamily="34" charset="0"/>
                <a:cs typeface="Arial" panose="020B0604020202020204" pitchFamily="34" charset="0"/>
                <a:hlinkClick r:id="rId3"/>
              </a:rPr>
              <a:t>Criminal.justice.child.centred.policing.team@essex.police.uk</a:t>
            </a:r>
            <a:r>
              <a:rPr lang="en-GB" sz="1800" dirty="0">
                <a:latin typeface="Arial" panose="020B0604020202020204" pitchFamily="34" charset="0"/>
                <a:cs typeface="Arial" panose="020B0604020202020204" pitchFamily="34" charset="0"/>
              </a:rPr>
              <a:t> (8am – 4pm M-F)</a:t>
            </a:r>
          </a:p>
          <a:p>
            <a:pPr marL="0" indent="0">
              <a:buNone/>
            </a:pPr>
            <a:endParaRPr lang="en-GB" sz="1800" dirty="0">
              <a:latin typeface="Arial" panose="020B0604020202020204" pitchFamily="34" charset="0"/>
              <a:cs typeface="Arial" panose="020B0604020202020204" pitchFamily="34" charset="0"/>
            </a:endParaRPr>
          </a:p>
          <a:p>
            <a:pPr marL="0" indent="0">
              <a:buNone/>
            </a:pPr>
            <a:r>
              <a:rPr lang="en-GB" sz="1800" b="1" dirty="0">
                <a:latin typeface="Arial" panose="020B0604020202020204" pitchFamily="34" charset="0"/>
                <a:cs typeface="Arial" panose="020B0604020202020204" pitchFamily="34" charset="0"/>
              </a:rPr>
              <a:t>Essex Police online reporting</a:t>
            </a:r>
          </a:p>
          <a:p>
            <a:pPr marL="0" indent="0">
              <a:buNone/>
            </a:pPr>
            <a:r>
              <a:rPr lang="pt-BR" sz="1800" dirty="0">
                <a:hlinkClick r:id="rId4"/>
              </a:rPr>
              <a:t>Report a crime | Essex Police</a:t>
            </a:r>
            <a:endParaRPr lang="pt-BR" sz="1800" dirty="0"/>
          </a:p>
          <a:p>
            <a:pPr marL="0" indent="0">
              <a:buNone/>
            </a:pPr>
            <a:endParaRPr lang="pt-BR" sz="1800" dirty="0"/>
          </a:p>
          <a:p>
            <a:pPr marL="0" indent="0">
              <a:buNone/>
            </a:pPr>
            <a:r>
              <a:rPr lang="pt-BR" sz="1800" b="1" dirty="0">
                <a:latin typeface="Arial" panose="020B0604020202020204" pitchFamily="34" charset="0"/>
                <a:cs typeface="Arial" panose="020B0604020202020204" pitchFamily="34" charset="0"/>
              </a:rPr>
              <a:t>When to call the police</a:t>
            </a:r>
          </a:p>
          <a:p>
            <a:pPr marL="0" indent="0">
              <a:buNone/>
            </a:pPr>
            <a:r>
              <a:rPr lang="en-GB" sz="1800" dirty="0">
                <a:hlinkClick r:id="rId5"/>
              </a:rPr>
              <a:t>when-to-call-the-police--guidance-for-schools-and-colleges.pdf</a:t>
            </a:r>
            <a:endParaRPr lang="pt-BR" sz="1800" b="1" dirty="0">
              <a:latin typeface="Arial" panose="020B0604020202020204" pitchFamily="34" charset="0"/>
              <a:cs typeface="Arial" panose="020B0604020202020204" pitchFamily="34" charset="0"/>
            </a:endParaRPr>
          </a:p>
          <a:p>
            <a:pPr marL="0" indent="0">
              <a:buNone/>
            </a:pP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0075597"/>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rget_x0020_Audiences xmlns="62580e95-8933-4cd9-88e3-5d6a52b17ac6" xsi:nil="true"/>
    <_ModernAudienceTargetUserField xmlns="62580e95-8933-4cd9-88e3-5d6a52b17ac6">
      <UserInfo>
        <DisplayName/>
        <AccountId xsi:nil="true"/>
        <AccountType/>
      </UserInfo>
    </_ModernAudienceTargetUserField>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9DB6CD021817C4AB9C68AC43B5A276F" ma:contentTypeVersion="7" ma:contentTypeDescription="Create a new document." ma:contentTypeScope="" ma:versionID="a993b33fbc975244328ffd44ff6e2129">
  <xsd:schema xmlns:xsd="http://www.w3.org/2001/XMLSchema" xmlns:xs="http://www.w3.org/2001/XMLSchema" xmlns:p="http://schemas.microsoft.com/office/2006/metadata/properties" xmlns:ns2="62580e95-8933-4cd9-88e3-5d6a52b17ac6" targetNamespace="http://schemas.microsoft.com/office/2006/metadata/properties" ma:root="true" ma:fieldsID="3c7e46120a324e54e24a9abd694abfb6" ns2:_="">
    <xsd:import namespace="62580e95-8933-4cd9-88e3-5d6a52b17ac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Target_x0020_Audiences" minOccurs="0"/>
                <xsd:element ref="ns2:_ModernAudienceTargetUserField" minOccurs="0"/>
                <xsd:element ref="ns2:_ModernAudienceAadObjectI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2580e95-8933-4cd9-88e3-5d6a52b17a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Target_x0020_Audiences" ma:index="12" nillable="true" ma:displayName="Target Audiences" ma:internalName="Target_x0020_Audiences">
      <xsd:simpleType>
        <xsd:restriction base="dms:Unknown"/>
      </xsd:simpleType>
    </xsd:element>
    <xsd:element name="_ModernAudienceTargetUserField" ma:index="13" nillable="true" ma:displayName="Audience" ma:list="UserInfo" ma:SharePointGroup="0" ma:internalName="_ModernAudienceTargetUserField"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ModernAudienceAadObjectIds" ma:index="14" nillable="true" ma:displayName="AudienceIds" ma:list="{835d6ddb-09f2-4397-bdd2-943735c420d5}" ma:internalName="_ModernAudienceAadObjectIds" ma:readOnly="true" ma:showField="_AadObjectIdForUser" ma:web="4a6cc4cf-2375-4e55-887f-958e5a724fd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F52D19-0214-4F06-8C55-4FC108A35204}">
  <ds:schemaRefs>
    <ds:schemaRef ds:uri="http://schemas.microsoft.com/office/2006/documentManagement/types"/>
    <ds:schemaRef ds:uri="http://schemas.microsoft.com/office/infopath/2007/PartnerControls"/>
    <ds:schemaRef ds:uri="http://purl.org/dc/terms/"/>
    <ds:schemaRef ds:uri="http://purl.org/dc/elements/1.1/"/>
    <ds:schemaRef ds:uri="http://www.w3.org/XML/1998/namespace"/>
    <ds:schemaRef ds:uri="62580e95-8933-4cd9-88e3-5d6a52b17ac6"/>
    <ds:schemaRef ds:uri="http://schemas.openxmlformats.org/package/2006/metadata/core-propertie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C2297B8E-FA9B-4A71-BEEE-871F46996654}">
  <ds:schemaRefs>
    <ds:schemaRef ds:uri="http://schemas.microsoft.com/sharepoint/v3/contenttype/forms"/>
  </ds:schemaRefs>
</ds:datastoreItem>
</file>

<file path=customXml/itemProps3.xml><?xml version="1.0" encoding="utf-8"?>
<ds:datastoreItem xmlns:ds="http://schemas.openxmlformats.org/officeDocument/2006/customXml" ds:itemID="{6534D227-9DE7-4D94-A104-9137B7EF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2580e95-8933-4cd9-88e3-5d6a52b17a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1128</TotalTime>
  <Words>753</Words>
  <Application>Microsoft Office PowerPoint</Application>
  <PresentationFormat>On-screen Show (16:9)</PresentationFormat>
  <Paragraphs>66</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Custom Design</vt:lpstr>
      <vt:lpstr>PowerPoint Presentation</vt:lpstr>
      <vt:lpstr>Can you be a victim of crime in the workplace?</vt:lpstr>
      <vt:lpstr>PowerPoint Presentation</vt:lpstr>
      <vt:lpstr>Are there any other offences that school staff can be victims of?</vt:lpstr>
      <vt:lpstr>A check list: Criminal incidents Against Staff or a flow chart?</vt:lpstr>
      <vt:lpstr>What can I do before it gets that bad?</vt:lpstr>
      <vt:lpstr>PowerPoint Presentation</vt:lpstr>
      <vt:lpstr>Some useful contacts &amp; links</vt:lpstr>
    </vt:vector>
  </TitlesOfParts>
  <Company>Essex Police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Knight</dc:creator>
  <cp:lastModifiedBy>Pam Langmead</cp:lastModifiedBy>
  <cp:revision>61</cp:revision>
  <dcterms:created xsi:type="dcterms:W3CDTF">2013-10-03T13:47:12Z</dcterms:created>
  <dcterms:modified xsi:type="dcterms:W3CDTF">2025-11-06T15:42:37Z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UserName">
    <vt:lpwstr>70259</vt:lpwstr>
  </property>
  <property fmtid="{D5CDD505-2E9C-101B-9397-08002B2CF9AE}" pid="3" name="Protective Marking">
    <vt:lpwstr>NOT PROTECTIVELY MARKED</vt:lpwstr>
  </property>
  <property fmtid="{D5CDD505-2E9C-101B-9397-08002B2CF9AE}" pid="4" name="Descriptor">
    <vt:lpwstr/>
  </property>
  <property fmtid="{D5CDD505-2E9C-101B-9397-08002B2CF9AE}" pid="5" name="MSIP_Label_8f716d1d-13e1-4569-9dd0-bef6621415c1_Enabled">
    <vt:lpwstr>True</vt:lpwstr>
  </property>
  <property fmtid="{D5CDD505-2E9C-101B-9397-08002B2CF9AE}" pid="6" name="MSIP_Label_8f716d1d-13e1-4569-9dd0-bef6621415c1_SiteId">
    <vt:lpwstr>f31b07f0-9cf9-40db-964d-6ff986a97e3d</vt:lpwstr>
  </property>
  <property fmtid="{D5CDD505-2E9C-101B-9397-08002B2CF9AE}" pid="7" name="MSIP_Label_8f716d1d-13e1-4569-9dd0-bef6621415c1_Owner">
    <vt:lpwstr>Dominique.Douville@essex.police.uk</vt:lpwstr>
  </property>
  <property fmtid="{D5CDD505-2E9C-101B-9397-08002B2CF9AE}" pid="8" name="MSIP_Label_8f716d1d-13e1-4569-9dd0-bef6621415c1_SetDate">
    <vt:lpwstr>2022-01-28T09:08:57.5521693Z</vt:lpwstr>
  </property>
  <property fmtid="{D5CDD505-2E9C-101B-9397-08002B2CF9AE}" pid="9" name="MSIP_Label_8f716d1d-13e1-4569-9dd0-bef6621415c1_Name">
    <vt:lpwstr>OFFICIAL</vt:lpwstr>
  </property>
  <property fmtid="{D5CDD505-2E9C-101B-9397-08002B2CF9AE}" pid="10" name="MSIP_Label_8f716d1d-13e1-4569-9dd0-bef6621415c1_Application">
    <vt:lpwstr>Microsoft Azure Information Protection</vt:lpwstr>
  </property>
  <property fmtid="{D5CDD505-2E9C-101B-9397-08002B2CF9AE}" pid="11" name="MSIP_Label_8f716d1d-13e1-4569-9dd0-bef6621415c1_ActionId">
    <vt:lpwstr>fc01d6a4-832d-4a5a-9e33-9663c1f973aa</vt:lpwstr>
  </property>
  <property fmtid="{D5CDD505-2E9C-101B-9397-08002B2CF9AE}" pid="12" name="MSIP_Label_8f716d1d-13e1-4569-9dd0-bef6621415c1_Extended_MSFT_Method">
    <vt:lpwstr>Automatic</vt:lpwstr>
  </property>
  <property fmtid="{D5CDD505-2E9C-101B-9397-08002B2CF9AE}" pid="13" name="Sensitivity">
    <vt:lpwstr>OFFICIAL</vt:lpwstr>
  </property>
  <property fmtid="{D5CDD505-2E9C-101B-9397-08002B2CF9AE}" pid="14" name="ContentTypeId">
    <vt:lpwstr>0x010100A9DB6CD021817C4AB9C68AC43B5A276F</vt:lpwstr>
  </property>
  <property fmtid="{D5CDD505-2E9C-101B-9397-08002B2CF9AE}" pid="15" name="Order">
    <vt:r8>2000</vt:r8>
  </property>
  <property fmtid="{D5CDD505-2E9C-101B-9397-08002B2CF9AE}" pid="16" name="xd_Signature">
    <vt:bool>false</vt:bool>
  </property>
  <property fmtid="{D5CDD505-2E9C-101B-9397-08002B2CF9AE}" pid="17" name="xd_ProgID">
    <vt:lpwstr/>
  </property>
  <property fmtid="{D5CDD505-2E9C-101B-9397-08002B2CF9AE}" pid="18" name="ComplianceAssetId">
    <vt:lpwstr/>
  </property>
  <property fmtid="{D5CDD505-2E9C-101B-9397-08002B2CF9AE}" pid="19" name="TemplateUrl">
    <vt:lpwstr/>
  </property>
  <property fmtid="{D5CDD505-2E9C-101B-9397-08002B2CF9AE}" pid="20" name="_ExtendedDescription">
    <vt:lpwstr/>
  </property>
  <property fmtid="{D5CDD505-2E9C-101B-9397-08002B2CF9AE}" pid="21" name="TriggerFlowInfo">
    <vt:lpwstr/>
  </property>
</Properties>
</file>