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16" r:id="rId2"/>
    <p:sldId id="417" r:id="rId3"/>
    <p:sldId id="428" r:id="rId4"/>
    <p:sldId id="335" r:id="rId5"/>
    <p:sldId id="423" r:id="rId6"/>
    <p:sldId id="426" r:id="rId7"/>
    <p:sldId id="410" r:id="rId8"/>
    <p:sldId id="420" r:id="rId9"/>
    <p:sldId id="425" r:id="rId10"/>
    <p:sldId id="419" r:id="rId11"/>
    <p:sldId id="436" r:id="rId12"/>
    <p:sldId id="437" r:id="rId13"/>
    <p:sldId id="438" r:id="rId14"/>
    <p:sldId id="382" r:id="rId15"/>
    <p:sldId id="380" r:id="rId16"/>
    <p:sldId id="403" r:id="rId17"/>
    <p:sldId id="427" r:id="rId18"/>
    <p:sldId id="434" r:id="rId19"/>
    <p:sldId id="429" r:id="rId20"/>
    <p:sldId id="411" r:id="rId21"/>
    <p:sldId id="430" r:id="rId22"/>
    <p:sldId id="431" r:id="rId23"/>
    <p:sldId id="432" r:id="rId24"/>
    <p:sldId id="412" r:id="rId25"/>
    <p:sldId id="413" r:id="rId26"/>
    <p:sldId id="414" r:id="rId2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Needham" initials="LN" lastIdx="2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AB0"/>
    <a:srgbClr val="00AFD8"/>
    <a:srgbClr val="747678"/>
    <a:srgbClr val="292929"/>
    <a:srgbClr val="1C1C1C"/>
    <a:srgbClr val="CF2453"/>
    <a:srgbClr val="6DC52A"/>
    <a:srgbClr val="FFCF00"/>
    <a:srgbClr val="E2F0D9"/>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5" autoAdjust="0"/>
    <p:restoredTop sz="77798" autoAdjust="0"/>
  </p:normalViewPr>
  <p:slideViewPr>
    <p:cSldViewPr>
      <p:cViewPr varScale="1">
        <p:scale>
          <a:sx n="90" d="100"/>
          <a:sy n="90" d="100"/>
        </p:scale>
        <p:origin x="2058" y="96"/>
      </p:cViewPr>
      <p:guideLst>
        <p:guide orient="horz" pos="2160"/>
        <p:guide pos="2880"/>
      </p:guideLst>
    </p:cSldViewPr>
  </p:slideViewPr>
  <p:outlineViewPr>
    <p:cViewPr>
      <p:scale>
        <a:sx n="33" d="100"/>
        <a:sy n="33" d="100"/>
      </p:scale>
      <p:origin x="0" y="-1551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31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15608" y="9262735"/>
            <a:ext cx="2945659" cy="498055"/>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5" name="Slide Number Placeholder 4"/>
          <p:cNvSpPr>
            <a:spLocks noGrp="1"/>
          </p:cNvSpPr>
          <p:nvPr>
            <p:ph type="sldNum" sz="quarter" idx="3"/>
          </p:nvPr>
        </p:nvSpPr>
        <p:spPr>
          <a:xfrm>
            <a:off x="3667313" y="9262735"/>
            <a:ext cx="2945659" cy="498055"/>
          </a:xfrm>
          <a:prstGeom prst="rect">
            <a:avLst/>
          </a:prstGeom>
        </p:spPr>
        <p:txBody>
          <a:bodyPr vert="horz" lIns="91440" tIns="45720" rIns="91440" bIns="45720" rtlCol="0" anchor="b"/>
          <a:lstStyle>
            <a:lvl1pPr algn="r">
              <a:defRPr sz="1200" smtClean="0"/>
            </a:lvl1pPr>
          </a:lstStyle>
          <a:p>
            <a:pPr>
              <a:defRPr/>
            </a:pPr>
            <a:fld id="{80317889-7F52-4FE7-8ABA-65F3AA83C98A}" type="slidenum">
              <a:rPr lang="en-GB"/>
              <a:pPr>
                <a:defRPr/>
              </a:pPr>
              <a:t>‹#›</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08" y="126270"/>
            <a:ext cx="1570079" cy="876609"/>
          </a:xfrm>
          <a:prstGeom prst="rect">
            <a:avLst/>
          </a:prstGeom>
        </p:spPr>
      </p:pic>
    </p:spTree>
    <p:extLst>
      <p:ext uri="{BB962C8B-B14F-4D97-AF65-F5344CB8AC3E}">
        <p14:creationId xmlns:p14="http://schemas.microsoft.com/office/powerpoint/2010/main" val="2239664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682040" y="165445"/>
            <a:ext cx="947269" cy="498055"/>
          </a:xfrm>
          <a:prstGeom prst="rect">
            <a:avLst/>
          </a:prstGeom>
        </p:spPr>
        <p:txBody>
          <a:bodyPr vert="horz" lIns="91440" tIns="45720" rIns="91440" bIns="45720" rtlCol="0"/>
          <a:lstStyle>
            <a:lvl1pPr algn="r">
              <a:defRPr sz="1100" smtClean="0"/>
            </a:lvl1pPr>
          </a:lstStyle>
          <a:p>
            <a:pPr>
              <a:defRPr/>
            </a:pPr>
            <a:fld id="{CFEEF0ED-5334-488F-92B1-69662E749F80}" type="datetimeFigureOut">
              <a:rPr lang="en-GB"/>
              <a:pPr>
                <a:defRPr/>
              </a:pPr>
              <a:t>04/03/2020</a:t>
            </a:fld>
            <a:endParaRPr lang="en-GB" dirty="0"/>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Slide Number Placeholder 6"/>
          <p:cNvSpPr>
            <a:spLocks noGrp="1"/>
          </p:cNvSpPr>
          <p:nvPr>
            <p:ph type="sldNum" sz="quarter" idx="5"/>
          </p:nvPr>
        </p:nvSpPr>
        <p:spPr>
          <a:xfrm>
            <a:off x="4682843" y="9263141"/>
            <a:ext cx="1946464" cy="498055"/>
          </a:xfrm>
          <a:prstGeom prst="rect">
            <a:avLst/>
          </a:prstGeom>
        </p:spPr>
        <p:txBody>
          <a:bodyPr vert="horz" lIns="91440" tIns="45720" rIns="91440" bIns="45720" rtlCol="0" anchor="b"/>
          <a:lstStyle>
            <a:lvl1pPr algn="r">
              <a:defRPr sz="1200" smtClean="0"/>
            </a:lvl1pPr>
          </a:lstStyle>
          <a:p>
            <a:pPr>
              <a:defRPr/>
            </a:pPr>
            <a:fld id="{CDF1C27B-6FDC-4395-9A18-99386A812577}" type="slidenum">
              <a:rPr lang="en-GB"/>
              <a:pPr>
                <a:defRPr/>
              </a:pPr>
              <a:t>‹#›</a:t>
            </a:fld>
            <a:endParaRPr lang="en-GB" dirty="0"/>
          </a:p>
        </p:txBody>
      </p:sp>
      <p:sp>
        <p:nvSpPr>
          <p:cNvPr id="2" name="Footer Placeholder 1"/>
          <p:cNvSpPr>
            <a:spLocks noGrp="1"/>
          </p:cNvSpPr>
          <p:nvPr>
            <p:ph type="ftr" sz="quarter" idx="4"/>
          </p:nvPr>
        </p:nvSpPr>
        <p:spPr>
          <a:xfrm>
            <a:off x="199446" y="9263141"/>
            <a:ext cx="2945659" cy="498055"/>
          </a:xfrm>
          <a:prstGeom prst="rect">
            <a:avLst/>
          </a:prstGeom>
        </p:spPr>
        <p:txBody>
          <a:bodyPr vert="horz" lIns="91440" tIns="45720" rIns="91440" bIns="45720" rtlCol="0" anchor="b"/>
          <a:lstStyle>
            <a:lvl1pPr algn="l">
              <a:defRPr sz="1200"/>
            </a:lvl1pPr>
          </a:lstStyle>
          <a:p>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55" y="226186"/>
            <a:ext cx="1575481" cy="828523"/>
          </a:xfrm>
          <a:prstGeom prst="rect">
            <a:avLst/>
          </a:prstGeom>
        </p:spPr>
      </p:pic>
    </p:spTree>
    <p:extLst>
      <p:ext uri="{BB962C8B-B14F-4D97-AF65-F5344CB8AC3E}">
        <p14:creationId xmlns:p14="http://schemas.microsoft.com/office/powerpoint/2010/main" val="1150964347"/>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a:t>
            </a:fld>
            <a:endParaRPr lang="en-GB" dirty="0"/>
          </a:p>
        </p:txBody>
      </p:sp>
    </p:spTree>
    <p:extLst>
      <p:ext uri="{BB962C8B-B14F-4D97-AF65-F5344CB8AC3E}">
        <p14:creationId xmlns:p14="http://schemas.microsoft.com/office/powerpoint/2010/main" val="307530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13</a:t>
            </a:fld>
            <a:endParaRPr lang="en-GB" dirty="0"/>
          </a:p>
        </p:txBody>
      </p:sp>
    </p:spTree>
    <p:extLst>
      <p:ext uri="{BB962C8B-B14F-4D97-AF65-F5344CB8AC3E}">
        <p14:creationId xmlns:p14="http://schemas.microsoft.com/office/powerpoint/2010/main" val="170254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14</a:t>
            </a:fld>
            <a:endParaRPr lang="en-GB" dirty="0"/>
          </a:p>
        </p:txBody>
      </p:sp>
    </p:spTree>
    <p:extLst>
      <p:ext uri="{BB962C8B-B14F-4D97-AF65-F5344CB8AC3E}">
        <p14:creationId xmlns:p14="http://schemas.microsoft.com/office/powerpoint/2010/main" val="135583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15</a:t>
            </a:fld>
            <a:endParaRPr lang="en-GB" dirty="0"/>
          </a:p>
        </p:txBody>
      </p:sp>
    </p:spTree>
    <p:extLst>
      <p:ext uri="{BB962C8B-B14F-4D97-AF65-F5344CB8AC3E}">
        <p14:creationId xmlns:p14="http://schemas.microsoft.com/office/powerpoint/2010/main" val="293121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fld id="{AC3B8B33-0F8D-4991-B753-09CCFFD439FE}" type="slidenum">
              <a:rPr lang="en-GB" altLang="en-US" smtClean="0"/>
              <a:pPr>
                <a:spcBef>
                  <a:spcPct val="0"/>
                </a:spcBef>
              </a:pPr>
              <a:t>16</a:t>
            </a:fld>
            <a:endParaRPr lang="en-GB" altLang="en-US"/>
          </a:p>
        </p:txBody>
      </p:sp>
    </p:spTree>
    <p:extLst>
      <p:ext uri="{BB962C8B-B14F-4D97-AF65-F5344CB8AC3E}">
        <p14:creationId xmlns:p14="http://schemas.microsoft.com/office/powerpoint/2010/main" val="257157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21</a:t>
            </a:fld>
            <a:endParaRPr lang="en-GB" dirty="0"/>
          </a:p>
        </p:txBody>
      </p:sp>
    </p:spTree>
    <p:extLst>
      <p:ext uri="{BB962C8B-B14F-4D97-AF65-F5344CB8AC3E}">
        <p14:creationId xmlns:p14="http://schemas.microsoft.com/office/powerpoint/2010/main" val="402209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26</a:t>
            </a:fld>
            <a:endParaRPr lang="en-GB" dirty="0"/>
          </a:p>
        </p:txBody>
      </p:sp>
    </p:spTree>
    <p:extLst>
      <p:ext uri="{BB962C8B-B14F-4D97-AF65-F5344CB8AC3E}">
        <p14:creationId xmlns:p14="http://schemas.microsoft.com/office/powerpoint/2010/main" val="8708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WHSG were recently awarded </a:t>
            </a:r>
            <a:r>
              <a:rPr lang="en-GB" sz="1200" dirty="0" smtClean="0">
                <a:solidFill>
                  <a:srgbClr val="C00000"/>
                </a:solidFill>
              </a:rPr>
              <a:t>Computing Science Hub (London &amp; Essex Area) </a:t>
            </a:r>
            <a:r>
              <a:rPr lang="en-GB" sz="1200" b="0" dirty="0" smtClean="0"/>
              <a:t>status as part of the National Centre for Computing Education’s (NCCE) programme, funded by the </a:t>
            </a:r>
            <a:r>
              <a:rPr lang="en-GB" sz="1200" b="0" dirty="0" err="1" smtClean="0"/>
              <a:t>DfE</a:t>
            </a:r>
            <a:r>
              <a:rPr lang="en-GB" sz="1200" b="0" dirty="0" smtClean="0"/>
              <a:t>, to support and improve the provision of computing education in England.</a:t>
            </a:r>
          </a:p>
          <a:p>
            <a:endParaRPr lang="en-GB" sz="1200" b="0" dirty="0" smtClean="0"/>
          </a:p>
          <a:p>
            <a:r>
              <a:rPr lang="en-GB" sz="1200" b="0" dirty="0" smtClean="0"/>
              <a:t>The NCCE is delivered by the consortium of STEM Learning, BSC (The Chartered Institute of IT) and the Raspberry Pi Foundation. (STEM Learning taking the primary lead)</a:t>
            </a:r>
          </a:p>
          <a:p>
            <a:endParaRPr lang="en-GB" sz="1200" b="0" dirty="0" smtClean="0"/>
          </a:p>
          <a:p>
            <a:r>
              <a:rPr lang="en-GB" sz="1200" dirty="0" smtClean="0">
                <a:solidFill>
                  <a:srgbClr val="C00000"/>
                </a:solidFill>
              </a:rPr>
              <a:t>The London &amp; Essex Area Hub</a:t>
            </a:r>
            <a:r>
              <a:rPr lang="en-GB" sz="1200" b="0" dirty="0" smtClean="0"/>
              <a:t> will be administered by South Essex Teaching School Alliance (SETSA), based at WHSG. SETSA comprises a group of schools and organisations based primarily in Southend and South Essex who work together to train and attract the best teachers to Southend Schools, support areas of concern, share areas of success, and make a sustained commitment to each other.</a:t>
            </a:r>
          </a:p>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2</a:t>
            </a:fld>
            <a:endParaRPr lang="en-GB" dirty="0"/>
          </a:p>
        </p:txBody>
      </p:sp>
    </p:spTree>
    <p:extLst>
      <p:ext uri="{BB962C8B-B14F-4D97-AF65-F5344CB8AC3E}">
        <p14:creationId xmlns:p14="http://schemas.microsoft.com/office/powerpoint/2010/main" val="48704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4</a:t>
            </a:fld>
            <a:endParaRPr lang="en-GB" dirty="0"/>
          </a:p>
        </p:txBody>
      </p:sp>
    </p:spTree>
    <p:extLst>
      <p:ext uri="{BB962C8B-B14F-4D97-AF65-F5344CB8AC3E}">
        <p14:creationId xmlns:p14="http://schemas.microsoft.com/office/powerpoint/2010/main" val="341714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5</a:t>
            </a:fld>
            <a:endParaRPr lang="en-GB" dirty="0"/>
          </a:p>
        </p:txBody>
      </p:sp>
    </p:spTree>
    <p:extLst>
      <p:ext uri="{BB962C8B-B14F-4D97-AF65-F5344CB8AC3E}">
        <p14:creationId xmlns:p14="http://schemas.microsoft.com/office/powerpoint/2010/main" val="243995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7</a:t>
            </a:fld>
            <a:endParaRPr lang="en-GB" dirty="0"/>
          </a:p>
        </p:txBody>
      </p:sp>
    </p:spTree>
    <p:extLst>
      <p:ext uri="{BB962C8B-B14F-4D97-AF65-F5344CB8AC3E}">
        <p14:creationId xmlns:p14="http://schemas.microsoft.com/office/powerpoint/2010/main" val="236709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8</a:t>
            </a:fld>
            <a:endParaRPr lang="en-GB" dirty="0"/>
          </a:p>
        </p:txBody>
      </p:sp>
    </p:spTree>
    <p:extLst>
      <p:ext uri="{BB962C8B-B14F-4D97-AF65-F5344CB8AC3E}">
        <p14:creationId xmlns:p14="http://schemas.microsoft.com/office/powerpoint/2010/main" val="137555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Primary Computing Certificate info:</a:t>
            </a:r>
          </a:p>
          <a:p>
            <a:r>
              <a:rPr lang="en-GB" sz="1200" b="1" i="0" kern="1200" dirty="0" smtClean="0">
                <a:solidFill>
                  <a:schemeClr val="tx1"/>
                </a:solidFill>
                <a:effectLst/>
                <a:latin typeface="Arial" panose="020B0604020202020204" pitchFamily="34" charset="0"/>
                <a:ea typeface="+mn-ea"/>
                <a:cs typeface="Arial" panose="020B0604020202020204" pitchFamily="34" charset="0"/>
              </a:rPr>
              <a:t>They</a:t>
            </a:r>
            <a:r>
              <a:rPr lang="en-GB" sz="1200" b="1" i="0" kern="1200" baseline="0" dirty="0" smtClean="0">
                <a:solidFill>
                  <a:schemeClr val="tx1"/>
                </a:solidFill>
                <a:effectLst/>
                <a:latin typeface="Arial" panose="020B0604020202020204" pitchFamily="34" charset="0"/>
                <a:ea typeface="+mn-ea"/>
                <a:cs typeface="Arial" panose="020B0604020202020204" pitchFamily="34" charset="0"/>
              </a:rPr>
              <a:t> have to do:</a:t>
            </a:r>
          </a:p>
          <a:p>
            <a:pPr marL="171450" indent="-171450">
              <a:buFont typeface="Arial" panose="020B0604020202020204" pitchFamily="34" charset="0"/>
              <a:buChar char="•"/>
            </a:pPr>
            <a:r>
              <a:rPr lang="en-GB" sz="1200" b="0" i="0" kern="1200" dirty="0" smtClean="0">
                <a:solidFill>
                  <a:schemeClr val="tx1"/>
                </a:solidFill>
                <a:effectLst/>
                <a:latin typeface="Arial" panose="020B0604020202020204" pitchFamily="34" charset="0"/>
                <a:ea typeface="+mn-ea"/>
                <a:cs typeface="Arial" panose="020B0604020202020204" pitchFamily="34" charset="0"/>
              </a:rPr>
              <a:t>1 face to face course</a:t>
            </a:r>
          </a:p>
          <a:p>
            <a:pPr marL="171450" indent="-171450">
              <a:buFont typeface="Arial" panose="020B0604020202020204" pitchFamily="34" charset="0"/>
              <a:buChar char="•"/>
            </a:pPr>
            <a:r>
              <a:rPr lang="en-GB" sz="1200" b="0" i="0" kern="1200" dirty="0" smtClean="0">
                <a:solidFill>
                  <a:schemeClr val="tx1"/>
                </a:solidFill>
                <a:effectLst/>
                <a:latin typeface="Arial" panose="020B0604020202020204" pitchFamily="34" charset="0"/>
                <a:ea typeface="+mn-ea"/>
                <a:cs typeface="Arial" panose="020B0604020202020204" pitchFamily="34" charset="0"/>
              </a:rPr>
              <a:t>1</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online course</a:t>
            </a:r>
          </a:p>
          <a:p>
            <a:pPr marL="171450" indent="-171450">
              <a:buFont typeface="Arial" panose="020B0604020202020204" pitchFamily="34" charset="0"/>
              <a:buChar char="•"/>
            </a:pP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Contribute to online discussion</a:t>
            </a:r>
          </a:p>
          <a:p>
            <a:pPr marL="171450" indent="-171450">
              <a:buFont typeface="Arial" panose="020B0604020202020204" pitchFamily="34" charset="0"/>
              <a:buChar char="•"/>
            </a:pP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Complete 1 of:  Host or attend a Barefoot workshop / Attend a CAS meeting / review a resource on CAS</a:t>
            </a:r>
          </a:p>
          <a:p>
            <a:pPr marL="171450" indent="-171450">
              <a:buFont typeface="Arial" panose="020B0604020202020204" pitchFamily="34" charset="0"/>
              <a:buChar char="•"/>
            </a:pP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Complete 1 of:  Lead a session at a regional or national conference / run an after-school code club / lead a CAS Community of practice</a:t>
            </a:r>
          </a:p>
          <a:p>
            <a:endParaRPr lang="en-GB" sz="1200" b="0" i="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9</a:t>
            </a:fld>
            <a:endParaRPr lang="en-GB" dirty="0"/>
          </a:p>
        </p:txBody>
      </p:sp>
    </p:spTree>
    <p:extLst>
      <p:ext uri="{BB962C8B-B14F-4D97-AF65-F5344CB8AC3E}">
        <p14:creationId xmlns:p14="http://schemas.microsoft.com/office/powerpoint/2010/main" val="391492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a:t>
            </a:r>
            <a:r>
              <a:rPr lang="en-GB" baseline="0" dirty="0" smtClean="0"/>
              <a:t> I’m awaiting confirmation which of these courses are free for teachers who have successfully completed </a:t>
            </a:r>
            <a:r>
              <a:rPr lang="en-GB" dirty="0" smtClean="0"/>
              <a:t>the CS Accelerator programme (originally, the 4 day course was free)</a:t>
            </a:r>
          </a:p>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10</a:t>
            </a:fld>
            <a:endParaRPr lang="en-GB" dirty="0"/>
          </a:p>
        </p:txBody>
      </p:sp>
    </p:spTree>
    <p:extLst>
      <p:ext uri="{BB962C8B-B14F-4D97-AF65-F5344CB8AC3E}">
        <p14:creationId xmlns:p14="http://schemas.microsoft.com/office/powerpoint/2010/main" val="421295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F1C27B-6FDC-4395-9A18-99386A812577}" type="slidenum">
              <a:rPr lang="en-GB" smtClean="0"/>
              <a:pPr>
                <a:defRPr/>
              </a:pPr>
              <a:t>12</a:t>
            </a:fld>
            <a:endParaRPr lang="en-GB" dirty="0"/>
          </a:p>
        </p:txBody>
      </p:sp>
    </p:spTree>
    <p:extLst>
      <p:ext uri="{BB962C8B-B14F-4D97-AF65-F5344CB8AC3E}">
        <p14:creationId xmlns:p14="http://schemas.microsoft.com/office/powerpoint/2010/main" val="283245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7" y="1988842"/>
            <a:ext cx="8352928" cy="1470025"/>
          </a:xfrm>
          <a:prstGeom prst="rect">
            <a:avLst/>
          </a:prstGeom>
        </p:spPr>
        <p:txBody>
          <a:bodyPr/>
          <a:lstStyle>
            <a:lvl1pPr algn="l">
              <a:defRPr>
                <a:solidFill>
                  <a:schemeClr val="accent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95537" y="3789040"/>
            <a:ext cx="8352928" cy="1631032"/>
          </a:xfrm>
          <a:prstGeom prst="rect">
            <a:avLst/>
          </a:prstGeom>
        </p:spPr>
        <p:txBody>
          <a:bodyPr/>
          <a:lstStyle>
            <a:lvl1pPr marL="0" indent="0" algn="l">
              <a:buNone/>
              <a:defRPr>
                <a:solidFill>
                  <a:srgbClr val="747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10146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7" y="332656"/>
            <a:ext cx="8341816" cy="792088"/>
          </a:xfrm>
          <a:prstGeom prst="rect">
            <a:avLst/>
          </a:prstGeom>
        </p:spPr>
        <p:txBody>
          <a:bodyPr/>
          <a:lstStyle>
            <a:lvl1pPr>
              <a:defRPr baseline="0">
                <a:solidFill>
                  <a:schemeClr val="accent2"/>
                </a:solidFill>
              </a:defRPr>
            </a:lvl1pPr>
          </a:lstStyle>
          <a:p>
            <a:r>
              <a:rPr lang="en-US" dirty="0"/>
              <a:t>Click to edit Master title style</a:t>
            </a:r>
            <a:endParaRPr lang="en-GB" dirty="0"/>
          </a:p>
        </p:txBody>
      </p:sp>
      <p:sp>
        <p:nvSpPr>
          <p:cNvPr id="15" name="Text Placeholder 14"/>
          <p:cNvSpPr>
            <a:spLocks noGrp="1"/>
          </p:cNvSpPr>
          <p:nvPr>
            <p:ph type="body" sz="quarter" idx="10"/>
          </p:nvPr>
        </p:nvSpPr>
        <p:spPr>
          <a:xfrm>
            <a:off x="395288" y="1268414"/>
            <a:ext cx="8342064" cy="4104803"/>
          </a:xfrm>
          <a:prstGeom prst="rect">
            <a:avLst/>
          </a:prstGeom>
        </p:spPr>
        <p:txBody>
          <a:bodyPr/>
          <a:lstStyle>
            <a:lvl1pPr marL="0" indent="0">
              <a:buNone/>
              <a:defRPr lang="en-US" b="1" dirty="0" err="1" smtClean="0"/>
            </a:lvl1pPr>
            <a:lvl2pPr marL="0" indent="0">
              <a:buFontTx/>
              <a:buNone/>
              <a:defRPr sz="2400" b="0"/>
            </a:lvl2pPr>
            <a:lvl3pPr marL="719138" indent="-363538">
              <a:tabLst>
                <a:tab pos="719138" algn="l"/>
              </a:tabLst>
              <a:defRPr baseline="0"/>
            </a:lvl3pPr>
            <a:lvl4pPr marL="1074738" indent="-355600">
              <a:buFont typeface="Arial" panose="020B0604020202020204" pitchFamily="34" charset="0"/>
              <a:buChar char="•"/>
              <a:tabLst>
                <a:tab pos="1074738" algn="l"/>
              </a:tabLst>
              <a:defRPr sz="2400"/>
            </a:lvl4pPr>
            <a:lvl5pPr marL="1438275" indent="-363538">
              <a:buFont typeface="Arial" panose="020B0604020202020204" pitchFamily="34" charset="0"/>
              <a:buChar char="•"/>
              <a:tabLst>
                <a:tab pos="1438275" algn="l"/>
              </a:tabLst>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710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29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0" y="5589588"/>
            <a:ext cx="9144000" cy="0"/>
          </a:xfrm>
          <a:prstGeom prst="line">
            <a:avLst/>
          </a:prstGeom>
          <a:ln/>
        </p:spPr>
        <p:style>
          <a:lnRef idx="1">
            <a:schemeClr val="dk1"/>
          </a:lnRef>
          <a:fillRef idx="0">
            <a:schemeClr val="dk1"/>
          </a:fillRef>
          <a:effectRef idx="0">
            <a:schemeClr val="dk1"/>
          </a:effectRef>
          <a:fontRef idx="minor">
            <a:schemeClr val="tx1"/>
          </a:fontRef>
        </p:style>
      </p:cxnSp>
      <p:pic>
        <p:nvPicPr>
          <p:cNvPr id="7" name="Picture 6"/>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5733256"/>
            <a:ext cx="1699895" cy="902970"/>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9458" y="5877272"/>
            <a:ext cx="1195903" cy="6480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4400" kern="1200">
          <a:solidFill>
            <a:srgbClr val="CF2453"/>
          </a:solidFill>
          <a:latin typeface="Arial" pitchFamily="34" charset="0"/>
          <a:ea typeface="+mj-ea"/>
          <a:cs typeface="+mj-cs"/>
        </a:defRPr>
      </a:lvl1pPr>
      <a:lvl2pPr algn="l" rtl="0" eaLnBrk="1" fontAlgn="base" hangingPunct="1">
        <a:spcBef>
          <a:spcPct val="0"/>
        </a:spcBef>
        <a:spcAft>
          <a:spcPct val="0"/>
        </a:spcAft>
        <a:defRPr sz="4400">
          <a:solidFill>
            <a:srgbClr val="CF2453"/>
          </a:solidFill>
          <a:latin typeface="Arial" panose="020B0604020202020204" pitchFamily="34" charset="0"/>
        </a:defRPr>
      </a:lvl2pPr>
      <a:lvl3pPr algn="l" rtl="0" eaLnBrk="1" fontAlgn="base" hangingPunct="1">
        <a:spcBef>
          <a:spcPct val="0"/>
        </a:spcBef>
        <a:spcAft>
          <a:spcPct val="0"/>
        </a:spcAft>
        <a:defRPr sz="4400">
          <a:solidFill>
            <a:srgbClr val="CF2453"/>
          </a:solidFill>
          <a:latin typeface="Arial" panose="020B0604020202020204" pitchFamily="34" charset="0"/>
        </a:defRPr>
      </a:lvl3pPr>
      <a:lvl4pPr algn="l" rtl="0" eaLnBrk="1" fontAlgn="base" hangingPunct="1">
        <a:spcBef>
          <a:spcPct val="0"/>
        </a:spcBef>
        <a:spcAft>
          <a:spcPct val="0"/>
        </a:spcAft>
        <a:defRPr sz="4400">
          <a:solidFill>
            <a:srgbClr val="CF2453"/>
          </a:solidFill>
          <a:latin typeface="Arial" panose="020B0604020202020204" pitchFamily="34" charset="0"/>
        </a:defRPr>
      </a:lvl4pPr>
      <a:lvl5pPr algn="l" rtl="0" eaLnBrk="1" fontAlgn="base" hangingPunct="1">
        <a:spcBef>
          <a:spcPct val="0"/>
        </a:spcBef>
        <a:spcAft>
          <a:spcPct val="0"/>
        </a:spcAft>
        <a:defRPr sz="4400">
          <a:solidFill>
            <a:srgbClr val="CF2453"/>
          </a:solidFill>
          <a:latin typeface="Arial" panose="020B0604020202020204" pitchFamily="34" charset="0"/>
        </a:defRPr>
      </a:lvl5pPr>
      <a:lvl6pPr marL="457200" algn="ctr" rtl="0" eaLnBrk="1" fontAlgn="base" hangingPunct="1">
        <a:spcBef>
          <a:spcPct val="0"/>
        </a:spcBef>
        <a:spcAft>
          <a:spcPct val="0"/>
        </a:spcAft>
        <a:defRPr sz="4400">
          <a:solidFill>
            <a:srgbClr val="747678"/>
          </a:solidFill>
          <a:latin typeface="Arial" panose="020B0604020202020204" pitchFamily="34" charset="0"/>
        </a:defRPr>
      </a:lvl6pPr>
      <a:lvl7pPr marL="914400" algn="ctr" rtl="0" eaLnBrk="1" fontAlgn="base" hangingPunct="1">
        <a:spcBef>
          <a:spcPct val="0"/>
        </a:spcBef>
        <a:spcAft>
          <a:spcPct val="0"/>
        </a:spcAft>
        <a:defRPr sz="4400">
          <a:solidFill>
            <a:srgbClr val="747678"/>
          </a:solidFill>
          <a:latin typeface="Arial" panose="020B0604020202020204" pitchFamily="34" charset="0"/>
        </a:defRPr>
      </a:lvl7pPr>
      <a:lvl8pPr marL="1371600" algn="ctr" rtl="0" eaLnBrk="1" fontAlgn="base" hangingPunct="1">
        <a:spcBef>
          <a:spcPct val="0"/>
        </a:spcBef>
        <a:spcAft>
          <a:spcPct val="0"/>
        </a:spcAft>
        <a:defRPr sz="4400">
          <a:solidFill>
            <a:srgbClr val="747678"/>
          </a:solidFill>
          <a:latin typeface="Arial" panose="020B0604020202020204" pitchFamily="34" charset="0"/>
        </a:defRPr>
      </a:lvl8pPr>
      <a:lvl9pPr marL="1828800" algn="ctr" rtl="0" eaLnBrk="1" fontAlgn="base" hangingPunct="1">
        <a:spcBef>
          <a:spcPct val="0"/>
        </a:spcBef>
        <a:spcAft>
          <a:spcPct val="0"/>
        </a:spcAft>
        <a:defRPr sz="4400">
          <a:solidFill>
            <a:srgbClr val="747678"/>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47678"/>
          </a:solidFill>
          <a:latin typeface="Arial"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47678"/>
          </a:solidFill>
          <a:latin typeface="Arial"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47678"/>
          </a:solidFill>
          <a:latin typeface="Arial"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47678"/>
          </a:solidFill>
          <a:latin typeface="Arial"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teachcomputing.org/bursa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teachcomputing.org/cs-accelera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blog.teachcomputing.org/new-gender-balance-in-computing-project-announc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s://teachcomputing.org/" TargetMode="External"/><Relationship Id="rId2" Type="http://schemas.openxmlformats.org/officeDocument/2006/relationships/hyperlink" Target="https://www.setsa.info/1546/courses" TargetMode="External"/><Relationship Id="rId1" Type="http://schemas.openxmlformats.org/officeDocument/2006/relationships/slideLayout" Target="../slideLayouts/slideLayout2.xml"/><Relationship Id="rId5" Type="http://schemas.openxmlformats.org/officeDocument/2006/relationships/hyperlink" Target="https://www.stem.org.uk/cpd" TargetMode="External"/><Relationship Id="rId4" Type="http://schemas.openxmlformats.org/officeDocument/2006/relationships/hyperlink" Target="https://www.computingatschool.org.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tem.org.uk/"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stem.org.uk/cpd/460312/learn-new-skills-garden"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teachcomputing.org/primary-teach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teachcomputing.org/primary-certifica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825" t="11669" r="55369" b="11667"/>
          <a:stretch/>
        </p:blipFill>
        <p:spPr>
          <a:xfrm>
            <a:off x="5508104" y="9128"/>
            <a:ext cx="3635896" cy="3635896"/>
          </a:xfrm>
          <a:prstGeom prst="rect">
            <a:avLst/>
          </a:prstGeom>
        </p:spPr>
      </p:pic>
      <p:sp>
        <p:nvSpPr>
          <p:cNvPr id="2" name="Title 1"/>
          <p:cNvSpPr>
            <a:spLocks noGrp="1"/>
          </p:cNvSpPr>
          <p:nvPr>
            <p:ph type="ctrTitle"/>
          </p:nvPr>
        </p:nvSpPr>
        <p:spPr>
          <a:xfrm>
            <a:off x="395537" y="548680"/>
            <a:ext cx="8352928" cy="1470025"/>
          </a:xfrm>
        </p:spPr>
        <p:txBody>
          <a:bodyPr/>
          <a:lstStyle/>
          <a:p>
            <a:r>
              <a:rPr lang="en-GB" sz="3200" b="1" dirty="0" smtClean="0">
                <a:solidFill>
                  <a:srgbClr val="028AB0"/>
                </a:solidFill>
              </a:rPr>
              <a:t>National Centre for Computing Education (NCCE) Computing Hub </a:t>
            </a:r>
            <a:br>
              <a:rPr lang="en-GB" sz="3200" b="1" dirty="0" smtClean="0">
                <a:solidFill>
                  <a:srgbClr val="028AB0"/>
                </a:solidFill>
              </a:rPr>
            </a:br>
            <a:r>
              <a:rPr lang="en-GB" sz="2800" dirty="0" smtClean="0">
                <a:solidFill>
                  <a:srgbClr val="028AB0"/>
                </a:solidFill>
              </a:rPr>
              <a:t>- London &amp; Essex</a:t>
            </a:r>
            <a:r>
              <a:rPr lang="en-GB" sz="3200" b="1" dirty="0" smtClean="0"/>
              <a:t/>
            </a:r>
            <a:br>
              <a:rPr lang="en-GB" sz="3200" b="1" dirty="0" smtClean="0"/>
            </a:br>
            <a:r>
              <a:rPr lang="en-GB" sz="3200" b="1" dirty="0" smtClean="0"/>
              <a:t/>
            </a:r>
            <a:br>
              <a:rPr lang="en-GB" sz="3200" b="1" dirty="0" smtClean="0"/>
            </a:br>
            <a:r>
              <a:rPr lang="en-GB" sz="3200" b="1" dirty="0" smtClean="0"/>
              <a:t>Science Learning Partnership (SLP) </a:t>
            </a:r>
            <a:br>
              <a:rPr lang="en-GB" sz="3200" b="1" dirty="0" smtClean="0"/>
            </a:br>
            <a:r>
              <a:rPr lang="en-GB" sz="2800" dirty="0" smtClean="0">
                <a:solidFill>
                  <a:schemeClr val="accent2">
                    <a:lumMod val="75000"/>
                  </a:schemeClr>
                </a:solidFill>
              </a:rPr>
              <a:t>- Southend, Essex and Thurrock </a:t>
            </a:r>
            <a:r>
              <a:rPr lang="en-GB" sz="3200" dirty="0" smtClean="0"/>
              <a:t/>
            </a:r>
            <a:br>
              <a:rPr lang="en-GB" sz="3200" dirty="0" smtClean="0"/>
            </a:br>
            <a:endParaRPr lang="en-GB" sz="3200" dirty="0"/>
          </a:p>
        </p:txBody>
      </p:sp>
      <p:sp>
        <p:nvSpPr>
          <p:cNvPr id="3" name="Subtitle 2"/>
          <p:cNvSpPr>
            <a:spLocks noGrp="1"/>
          </p:cNvSpPr>
          <p:nvPr>
            <p:ph type="subTitle" idx="1"/>
          </p:nvPr>
        </p:nvSpPr>
        <p:spPr>
          <a:xfrm>
            <a:off x="399246" y="3573016"/>
            <a:ext cx="8352928" cy="1631032"/>
          </a:xfrm>
        </p:spPr>
        <p:txBody>
          <a:bodyPr/>
          <a:lstStyle/>
          <a:p>
            <a:endParaRPr lang="en-GB" sz="2800" dirty="0" smtClean="0"/>
          </a:p>
          <a:p>
            <a:r>
              <a:rPr lang="en-GB" sz="2400" b="1" dirty="0" smtClean="0"/>
              <a:t>David Struthers</a:t>
            </a:r>
          </a:p>
          <a:p>
            <a:r>
              <a:rPr lang="en-GB" sz="2000" dirty="0" smtClean="0"/>
              <a:t>Director of South Essex Teaching School Alliance</a:t>
            </a:r>
          </a:p>
          <a:p>
            <a:r>
              <a:rPr lang="en-GB" sz="2000" dirty="0" smtClean="0"/>
              <a:t>Westcliff High School for Girls</a:t>
            </a:r>
            <a:endParaRPr lang="en-GB" sz="2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5779999"/>
            <a:ext cx="2459476" cy="8347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5565" y="5805264"/>
            <a:ext cx="1552900" cy="854921"/>
          </a:xfrm>
          <a:prstGeom prst="rect">
            <a:avLst/>
          </a:prstGeom>
        </p:spPr>
      </p:pic>
    </p:spTree>
    <p:extLst>
      <p:ext uri="{BB962C8B-B14F-4D97-AF65-F5344CB8AC3E}">
        <p14:creationId xmlns:p14="http://schemas.microsoft.com/office/powerpoint/2010/main" val="2024890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03648" y="2996952"/>
            <a:ext cx="5400600" cy="1440160"/>
          </a:xfrm>
          <a:prstGeom prst="rect">
            <a:avLst/>
          </a:prstGeom>
          <a:solidFill>
            <a:srgbClr val="028AB0"/>
          </a:solidFill>
          <a:ln>
            <a:solidFill>
              <a:srgbClr val="028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400" dirty="0" smtClean="0">
                <a:solidFill>
                  <a:srgbClr val="028AB0"/>
                </a:solidFill>
              </a:rPr>
              <a:t>Fees &amp; bursaries</a:t>
            </a:r>
            <a:endParaRPr lang="en-GB" sz="3400" dirty="0">
              <a:solidFill>
                <a:srgbClr val="028AB0"/>
              </a:solidFill>
            </a:endParaRPr>
          </a:p>
        </p:txBody>
      </p:sp>
      <p:sp>
        <p:nvSpPr>
          <p:cNvPr id="5" name="Text Placeholder 2"/>
          <p:cNvSpPr>
            <a:spLocks noGrp="1"/>
          </p:cNvSpPr>
          <p:nvPr>
            <p:ph type="body" sz="quarter" idx="10"/>
          </p:nvPr>
        </p:nvSpPr>
        <p:spPr>
          <a:xfrm>
            <a:off x="383035" y="980728"/>
            <a:ext cx="8354318" cy="4682829"/>
          </a:xfrm>
        </p:spPr>
        <p:txBody>
          <a:bodyPr/>
          <a:lstStyle/>
          <a:p>
            <a:pPr marL="342900" indent="-342900">
              <a:spcAft>
                <a:spcPts val="600"/>
              </a:spcAft>
              <a:buFont typeface="Arial" panose="020B0604020202020204" pitchFamily="34" charset="0"/>
              <a:buChar char="•"/>
            </a:pPr>
            <a:r>
              <a:rPr lang="en-GB" sz="2000" b="0" dirty="0" smtClean="0">
                <a:solidFill>
                  <a:srgbClr val="028AB0"/>
                </a:solidFill>
              </a:rPr>
              <a:t>Free </a:t>
            </a:r>
            <a:r>
              <a:rPr lang="en-GB" sz="2000" b="0" dirty="0">
                <a:solidFill>
                  <a:srgbClr val="028AB0"/>
                </a:solidFill>
              </a:rPr>
              <a:t>online </a:t>
            </a:r>
            <a:r>
              <a:rPr lang="en-GB" sz="2000" b="0" dirty="0" smtClean="0"/>
              <a:t>courses</a:t>
            </a:r>
          </a:p>
          <a:p>
            <a:pPr marL="342900" indent="-342900">
              <a:spcAft>
                <a:spcPts val="600"/>
              </a:spcAft>
              <a:buFont typeface="Arial" panose="020B0604020202020204" pitchFamily="34" charset="0"/>
              <a:buChar char="•"/>
            </a:pPr>
            <a:r>
              <a:rPr lang="en-GB" sz="2000" b="0" dirty="0" smtClean="0"/>
              <a:t>Schools </a:t>
            </a:r>
            <a:r>
              <a:rPr lang="en-GB" sz="2000" b="0" dirty="0"/>
              <a:t>receive a </a:t>
            </a:r>
            <a:r>
              <a:rPr lang="en-GB" sz="2000" b="0" dirty="0">
                <a:solidFill>
                  <a:srgbClr val="028AB0"/>
                </a:solidFill>
              </a:rPr>
              <a:t>bursary</a:t>
            </a:r>
            <a:r>
              <a:rPr lang="en-GB" sz="2000" b="0" dirty="0"/>
              <a:t> to fund </a:t>
            </a:r>
            <a:r>
              <a:rPr lang="en-GB" sz="2000" b="0" dirty="0">
                <a:solidFill>
                  <a:srgbClr val="028AB0"/>
                </a:solidFill>
              </a:rPr>
              <a:t>one </a:t>
            </a:r>
            <a:r>
              <a:rPr lang="en-GB" sz="2000" b="0" dirty="0" smtClean="0">
                <a:solidFill>
                  <a:srgbClr val="028AB0"/>
                </a:solidFill>
              </a:rPr>
              <a:t>face-to-face course </a:t>
            </a:r>
            <a:r>
              <a:rPr lang="en-GB" sz="2000" b="0" dirty="0">
                <a:solidFill>
                  <a:srgbClr val="028AB0"/>
                </a:solidFill>
              </a:rPr>
              <a:t>place per academic year</a:t>
            </a:r>
          </a:p>
          <a:p>
            <a:pPr marL="342900" indent="-342900">
              <a:spcAft>
                <a:spcPts val="600"/>
              </a:spcAft>
              <a:buFont typeface="Arial" panose="020B0604020202020204" pitchFamily="34" charset="0"/>
              <a:buChar char="•"/>
            </a:pPr>
            <a:r>
              <a:rPr lang="en-GB" sz="2000" b="0" dirty="0" smtClean="0">
                <a:solidFill>
                  <a:srgbClr val="028AB0"/>
                </a:solidFill>
              </a:rPr>
              <a:t>No </a:t>
            </a:r>
            <a:r>
              <a:rPr lang="en-GB" sz="2000" b="0" dirty="0">
                <a:solidFill>
                  <a:srgbClr val="028AB0"/>
                </a:solidFill>
              </a:rPr>
              <a:t>upfront cost</a:t>
            </a:r>
            <a:r>
              <a:rPr lang="en-GB" sz="2000" b="0" dirty="0"/>
              <a:t>; the course fee </a:t>
            </a:r>
            <a:r>
              <a:rPr lang="en-GB" sz="2000" b="0" dirty="0" smtClean="0"/>
              <a:t>is deducted </a:t>
            </a:r>
            <a:r>
              <a:rPr lang="en-GB" sz="2000" b="0" dirty="0"/>
              <a:t>from the funding your school will receive on completion of the </a:t>
            </a:r>
            <a:r>
              <a:rPr lang="en-GB" sz="2000" b="0" dirty="0" smtClean="0"/>
              <a:t>course:</a:t>
            </a:r>
            <a:endParaRPr lang="en-GB" sz="2000" b="0" dirty="0"/>
          </a:p>
          <a:p>
            <a:pPr marL="429850" lvl="3" indent="0">
              <a:buNone/>
            </a:pPr>
            <a:r>
              <a:rPr lang="en-GB" sz="1000" dirty="0" smtClean="0"/>
              <a:t>	</a:t>
            </a:r>
          </a:p>
          <a:p>
            <a:pPr marL="429850" lvl="3" indent="0">
              <a:buNone/>
            </a:pPr>
            <a:r>
              <a:rPr lang="en-GB" sz="2000" dirty="0" smtClean="0"/>
              <a:t>	</a:t>
            </a:r>
            <a:r>
              <a:rPr lang="en-GB" sz="2000" dirty="0" smtClean="0">
                <a:solidFill>
                  <a:schemeClr val="bg1"/>
                </a:solidFill>
              </a:rPr>
              <a:t>Course </a:t>
            </a:r>
            <a:r>
              <a:rPr lang="en-GB" sz="2000" dirty="0">
                <a:solidFill>
                  <a:schemeClr val="bg1"/>
                </a:solidFill>
              </a:rPr>
              <a:t>fee	</a:t>
            </a:r>
            <a:r>
              <a:rPr lang="en-GB" sz="2000" dirty="0" smtClean="0">
                <a:solidFill>
                  <a:schemeClr val="bg1"/>
                </a:solidFill>
              </a:rPr>
              <a:t>		£</a:t>
            </a:r>
            <a:r>
              <a:rPr lang="en-GB" sz="2000" dirty="0">
                <a:solidFill>
                  <a:schemeClr val="bg1"/>
                </a:solidFill>
              </a:rPr>
              <a:t>35 per day</a:t>
            </a:r>
          </a:p>
          <a:p>
            <a:pPr marL="429850" lvl="3" indent="0">
              <a:buNone/>
            </a:pPr>
            <a:r>
              <a:rPr lang="en-GB" sz="2000" dirty="0" smtClean="0">
                <a:solidFill>
                  <a:schemeClr val="bg1"/>
                </a:solidFill>
              </a:rPr>
              <a:t>	Bursary</a:t>
            </a:r>
            <a:r>
              <a:rPr lang="en-GB" sz="2000" dirty="0">
                <a:solidFill>
                  <a:schemeClr val="bg1"/>
                </a:solidFill>
              </a:rPr>
              <a:t>	</a:t>
            </a:r>
            <a:r>
              <a:rPr lang="en-GB" sz="2000" dirty="0" smtClean="0">
                <a:solidFill>
                  <a:schemeClr val="bg1"/>
                </a:solidFill>
              </a:rPr>
              <a:t>		£</a:t>
            </a:r>
            <a:r>
              <a:rPr lang="en-GB" sz="2000" dirty="0">
                <a:solidFill>
                  <a:schemeClr val="bg1"/>
                </a:solidFill>
              </a:rPr>
              <a:t>220 per day</a:t>
            </a:r>
          </a:p>
          <a:p>
            <a:pPr marL="429850" lvl="3" indent="0">
              <a:buNone/>
            </a:pPr>
            <a:r>
              <a:rPr lang="en-GB" sz="2000" dirty="0" smtClean="0">
                <a:solidFill>
                  <a:schemeClr val="bg1"/>
                </a:solidFill>
              </a:rPr>
              <a:t>	The school receives	</a:t>
            </a:r>
            <a:r>
              <a:rPr lang="en-GB" sz="2000" dirty="0">
                <a:solidFill>
                  <a:schemeClr val="bg1"/>
                </a:solidFill>
              </a:rPr>
              <a:t>	£185 per </a:t>
            </a:r>
            <a:r>
              <a:rPr lang="en-GB" sz="2000" dirty="0" smtClean="0">
                <a:solidFill>
                  <a:schemeClr val="bg1"/>
                </a:solidFill>
              </a:rPr>
              <a:t>day</a:t>
            </a:r>
          </a:p>
          <a:p>
            <a:pPr marL="429850" lvl="3" indent="0">
              <a:buNone/>
            </a:pPr>
            <a:endParaRPr lang="en-GB" sz="1500" i="1" dirty="0" smtClean="0"/>
          </a:p>
          <a:p>
            <a:pPr marL="74250" lvl="2" indent="0" algn="r">
              <a:buNone/>
            </a:pPr>
            <a:r>
              <a:rPr lang="en-GB" sz="1800" i="1" dirty="0" smtClean="0"/>
              <a:t>*Subsequent </a:t>
            </a:r>
            <a:r>
              <a:rPr lang="en-GB" sz="1800" i="1" dirty="0"/>
              <a:t>teachers from the same school will pay £35 a </a:t>
            </a:r>
            <a:r>
              <a:rPr lang="en-GB" sz="1800" i="1" dirty="0" smtClean="0"/>
              <a:t>day</a:t>
            </a:r>
          </a:p>
          <a:p>
            <a:pPr marL="74250" lvl="2" indent="0" algn="r">
              <a:buNone/>
            </a:pPr>
            <a:endParaRPr lang="en-GB" sz="800" i="1" dirty="0" smtClean="0"/>
          </a:p>
          <a:p>
            <a:pPr marL="342900" lvl="2" indent="-342900"/>
            <a:r>
              <a:rPr lang="en-GB" sz="2000" dirty="0" smtClean="0">
                <a:solidFill>
                  <a:srgbClr val="028AB0"/>
                </a:solidFill>
              </a:rPr>
              <a:t>Independent schools:  </a:t>
            </a:r>
            <a:r>
              <a:rPr lang="en-GB" sz="2000" dirty="0" smtClean="0"/>
              <a:t>Fee </a:t>
            </a:r>
            <a:r>
              <a:rPr lang="en-GB" sz="2000" dirty="0"/>
              <a:t>= £</a:t>
            </a:r>
            <a:r>
              <a:rPr lang="en-GB" sz="2000" dirty="0" smtClean="0"/>
              <a:t>220/day (</a:t>
            </a:r>
            <a:r>
              <a:rPr lang="en-GB" sz="2000" dirty="0"/>
              <a:t>no bursary</a:t>
            </a:r>
            <a:r>
              <a:rPr lang="en-GB" sz="2000" dirty="0" smtClean="0"/>
              <a:t>)</a:t>
            </a:r>
          </a:p>
          <a:p>
            <a:pPr marL="0" lvl="2" indent="0" algn="r">
              <a:buNone/>
            </a:pPr>
            <a:r>
              <a:rPr lang="en-GB" sz="1600" dirty="0">
                <a:hlinkClick r:id="rId3"/>
              </a:rPr>
              <a:t>https://teachcomputing.org/bursary</a:t>
            </a:r>
            <a:endParaRPr lang="en-GB" sz="1600" dirty="0"/>
          </a:p>
          <a:p>
            <a:pPr marL="457200" indent="-457200">
              <a:buFont typeface="Arial" panose="020B0604020202020204" pitchFamily="34" charset="0"/>
              <a:buChar char="•"/>
            </a:pPr>
            <a:endParaRPr lang="en-GB" sz="1200" b="0" dirty="0"/>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8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GB" sz="2800" b="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600" b="0" dirty="0"/>
          </a:p>
          <a:p>
            <a:pPr marL="457200" indent="-457200">
              <a:buFont typeface="Arial" panose="020B0604020202020204" pitchFamily="34" charset="0"/>
              <a:buChar char="•"/>
            </a:pPr>
            <a:endParaRPr lang="en-GB" sz="1200" b="0" dirty="0" smtClean="0"/>
          </a:p>
          <a:p>
            <a:endParaRPr lang="en-GB" sz="2800" b="0" dirty="0"/>
          </a:p>
          <a:p>
            <a:endParaRPr lang="en-GB" sz="2200" b="0" dirty="0"/>
          </a:p>
          <a:p>
            <a:r>
              <a:rPr lang="en-GB" sz="2200" b="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Tree>
    <p:extLst>
      <p:ext uri="{BB962C8B-B14F-4D97-AF65-F5344CB8AC3E}">
        <p14:creationId xmlns:p14="http://schemas.microsoft.com/office/powerpoint/2010/main" val="764542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28AB0"/>
                </a:solidFill>
              </a:rPr>
              <a:t>The CS Accelerator Programme</a:t>
            </a:r>
            <a:endParaRPr lang="en-GB" dirty="0">
              <a:solidFill>
                <a:srgbClr val="028AB0"/>
              </a:solidFill>
            </a:endParaRPr>
          </a:p>
        </p:txBody>
      </p:sp>
      <p:pic>
        <p:nvPicPr>
          <p:cNvPr id="4" name="Picture 3"/>
          <p:cNvPicPr>
            <a:picLocks noChangeAspect="1"/>
          </p:cNvPicPr>
          <p:nvPr/>
        </p:nvPicPr>
        <p:blipFill>
          <a:blip r:embed="rId2"/>
          <a:stretch>
            <a:fillRect/>
          </a:stretch>
        </p:blipFill>
        <p:spPr>
          <a:xfrm>
            <a:off x="1074057" y="1268760"/>
            <a:ext cx="6984776" cy="39940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Tree>
    <p:extLst>
      <p:ext uri="{BB962C8B-B14F-4D97-AF65-F5344CB8AC3E}">
        <p14:creationId xmlns:p14="http://schemas.microsoft.com/office/powerpoint/2010/main" val="186943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28AB0"/>
                </a:solidFill>
              </a:rPr>
              <a:t>The CS Accelerator Programme</a:t>
            </a:r>
            <a:endParaRPr lang="en-GB" dirty="0">
              <a:solidFill>
                <a:srgbClr val="028AB0"/>
              </a:solidFill>
            </a:endParaRPr>
          </a:p>
        </p:txBody>
      </p:sp>
      <p:sp>
        <p:nvSpPr>
          <p:cNvPr id="3" name="Text Placeholder 2"/>
          <p:cNvSpPr>
            <a:spLocks noGrp="1"/>
          </p:cNvSpPr>
          <p:nvPr>
            <p:ph type="body" sz="quarter" idx="10"/>
          </p:nvPr>
        </p:nvSpPr>
        <p:spPr>
          <a:xfrm>
            <a:off x="395289" y="1128612"/>
            <a:ext cx="8342064" cy="1573431"/>
          </a:xfrm>
        </p:spPr>
        <p:txBody>
          <a:bodyPr/>
          <a:lstStyle/>
          <a:p>
            <a:pPr marL="285750" indent="-285750">
              <a:buFont typeface="Arial" panose="020B0604020202020204" pitchFamily="34" charset="0"/>
              <a:buChar char="•"/>
            </a:pPr>
            <a:r>
              <a:rPr lang="en-GB" sz="1800" b="0" dirty="0" smtClean="0"/>
              <a:t>Certificate awarded by BCS, The Chartered Institute for IT</a:t>
            </a:r>
          </a:p>
          <a:p>
            <a:pPr marL="285750" indent="-285750">
              <a:buFont typeface="Arial" panose="020B0604020202020204" pitchFamily="34" charset="0"/>
              <a:buChar char="•"/>
            </a:pPr>
            <a:r>
              <a:rPr lang="en-GB" sz="1800" b="0" dirty="0" smtClean="0"/>
              <a:t>Accessible to ALL teachers</a:t>
            </a:r>
          </a:p>
          <a:p>
            <a:pPr marL="285750" indent="-285750">
              <a:buFont typeface="Arial" panose="020B0604020202020204" pitchFamily="34" charset="0"/>
              <a:buChar char="•"/>
            </a:pPr>
            <a:r>
              <a:rPr lang="en-GB" sz="1800" b="0" dirty="0" smtClean="0">
                <a:solidFill>
                  <a:srgbClr val="028AB0"/>
                </a:solidFill>
              </a:rPr>
              <a:t>FREE</a:t>
            </a:r>
            <a:r>
              <a:rPr lang="en-GB" sz="1800" b="0" dirty="0" smtClean="0"/>
              <a:t> </a:t>
            </a:r>
            <a:r>
              <a:rPr lang="en-GB" sz="1800" b="0" dirty="0" smtClean="0">
                <a:solidFill>
                  <a:srgbClr val="028AB0"/>
                </a:solidFill>
              </a:rPr>
              <a:t>Face-to-face &amp; online courses</a:t>
            </a:r>
          </a:p>
          <a:p>
            <a:pPr marL="285750" indent="-285750">
              <a:buFont typeface="Arial" panose="020B0604020202020204" pitchFamily="34" charset="0"/>
              <a:buChar char="•"/>
            </a:pPr>
            <a:r>
              <a:rPr lang="en-GB" sz="1800" b="0" dirty="0" smtClean="0"/>
              <a:t>Generous </a:t>
            </a:r>
            <a:r>
              <a:rPr lang="en-GB" sz="1800" b="0" dirty="0" smtClean="0">
                <a:solidFill>
                  <a:srgbClr val="028AB0"/>
                </a:solidFill>
              </a:rPr>
              <a:t>bursaries</a:t>
            </a:r>
            <a:r>
              <a:rPr lang="en-GB" sz="1800" b="0" dirty="0" smtClean="0"/>
              <a:t> (currently £220 per day for face-to-face courses)</a:t>
            </a:r>
          </a:p>
          <a:p>
            <a:pPr marL="285750" indent="-285750">
              <a:buFont typeface="Arial" panose="020B0604020202020204" pitchFamily="34" charset="0"/>
              <a:buChar char="•"/>
            </a:pPr>
            <a:endParaRPr lang="en-GB" sz="1800" b="0" dirty="0" smtClean="0"/>
          </a:p>
          <a:p>
            <a:pPr marL="285750" indent="-285750">
              <a:buFont typeface="Arial" panose="020B0604020202020204" pitchFamily="34" charset="0"/>
              <a:buChar char="•"/>
            </a:pPr>
            <a:endParaRPr lang="en-GB" sz="1800" b="0" dirty="0"/>
          </a:p>
          <a:p>
            <a:pPr marL="285750" indent="-285750">
              <a:buFont typeface="Arial" panose="020B0604020202020204" pitchFamily="34" charset="0"/>
              <a:buChar char="•"/>
            </a:pPr>
            <a:endParaRPr lang="en-GB" sz="1800" b="0" dirty="0" smtClean="0"/>
          </a:p>
          <a:p>
            <a:pPr marL="285750" indent="-285750">
              <a:buFont typeface="Arial" panose="020B0604020202020204" pitchFamily="34" charset="0"/>
              <a:buChar char="•"/>
            </a:pPr>
            <a:endParaRPr lang="en-GB" sz="1800" b="0" dirty="0" smtClean="0"/>
          </a:p>
          <a:p>
            <a:endParaRPr lang="en-GB" sz="2600" b="0" dirty="0" smtClean="0"/>
          </a:p>
          <a:p>
            <a:endParaRPr lang="en-GB" sz="1000" b="0" dirty="0" smtClean="0"/>
          </a:p>
          <a:p>
            <a:endParaRPr lang="en-GB" sz="2200" b="0" dirty="0" smtClean="0"/>
          </a:p>
          <a:p>
            <a:r>
              <a:rPr lang="en-GB" sz="2200" b="0" dirty="0" smtClean="0"/>
              <a:t>	</a:t>
            </a:r>
            <a:endParaRPr lang="en-GB" sz="2200"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
        <p:nvSpPr>
          <p:cNvPr id="8" name="Text Placeholder 2"/>
          <p:cNvSpPr txBox="1">
            <a:spLocks/>
          </p:cNvSpPr>
          <p:nvPr/>
        </p:nvSpPr>
        <p:spPr>
          <a:xfrm>
            <a:off x="395537" y="2673170"/>
            <a:ext cx="6840759" cy="2916070"/>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solidFill>
                  <a:srgbClr val="028AB0"/>
                </a:solidFill>
              </a:rPr>
              <a:t>Benefits for teachers:</a:t>
            </a:r>
          </a:p>
          <a:p>
            <a:pPr marL="285750" indent="-285750">
              <a:buFont typeface="Arial" panose="020B0604020202020204" pitchFamily="34" charset="0"/>
              <a:buChar char="•"/>
            </a:pPr>
            <a:r>
              <a:rPr lang="en-GB" sz="1800" b="0" dirty="0" smtClean="0"/>
              <a:t>update skills &amp; be recognised for subject knowledge</a:t>
            </a:r>
          </a:p>
          <a:p>
            <a:pPr marL="285750" indent="-285750">
              <a:buFont typeface="Arial" panose="020B0604020202020204" pitchFamily="34" charset="0"/>
              <a:buChar char="•"/>
            </a:pPr>
            <a:r>
              <a:rPr lang="en-GB" sz="1800" b="0" dirty="0"/>
              <a:t>i</a:t>
            </a:r>
            <a:r>
              <a:rPr lang="en-GB" sz="1800" b="0" dirty="0" smtClean="0"/>
              <a:t>ncreased confidence to teach this high demand subject across the curriculum</a:t>
            </a:r>
          </a:p>
          <a:p>
            <a:pPr marL="285750" indent="-285750">
              <a:buFont typeface="Arial" panose="020B0604020202020204" pitchFamily="34" charset="0"/>
              <a:buChar char="•"/>
            </a:pPr>
            <a:r>
              <a:rPr lang="en-GB" sz="1800" b="0" dirty="0"/>
              <a:t>c</a:t>
            </a:r>
            <a:r>
              <a:rPr lang="en-GB" sz="1800" b="0" dirty="0" smtClean="0"/>
              <a:t>hoice of face-to-face &amp; online modules to suit learning needs</a:t>
            </a:r>
          </a:p>
          <a:p>
            <a:pPr marL="285750" indent="-285750">
              <a:buFont typeface="Arial" panose="020B0604020202020204" pitchFamily="34" charset="0"/>
              <a:buChar char="•"/>
            </a:pPr>
            <a:r>
              <a:rPr lang="en-GB" sz="1800" b="0" dirty="0" smtClean="0"/>
              <a:t>save time on lesson planning &amp; gain inspirational teaching ideas</a:t>
            </a:r>
          </a:p>
          <a:p>
            <a:pPr marL="285750" indent="-285750">
              <a:buFont typeface="Arial" panose="020B0604020202020204" pitchFamily="34" charset="0"/>
              <a:buChar char="•"/>
            </a:pPr>
            <a:r>
              <a:rPr lang="en-GB" sz="1800" b="0" dirty="0" smtClean="0"/>
              <a:t>support from a team of champions throughout the programme</a:t>
            </a:r>
          </a:p>
          <a:p>
            <a:pPr marL="285750" indent="-285750">
              <a:buFont typeface="Arial" panose="020B0604020202020204" pitchFamily="34" charset="0"/>
              <a:buChar char="•"/>
            </a:pPr>
            <a:endParaRPr lang="en-GB" sz="1800" b="0" dirty="0" smtClean="0"/>
          </a:p>
          <a:p>
            <a:pPr marL="285750" indent="-285750">
              <a:buFont typeface="Arial" panose="020B0604020202020204" pitchFamily="34" charset="0"/>
              <a:buChar char="•"/>
            </a:pPr>
            <a:endParaRPr lang="en-GB" sz="1800" b="0" dirty="0" smtClean="0"/>
          </a:p>
          <a:p>
            <a:pPr marL="285750" indent="-285750">
              <a:buFont typeface="Arial" panose="020B0604020202020204" pitchFamily="34" charset="0"/>
              <a:buChar char="•"/>
            </a:pPr>
            <a:endParaRPr lang="en-GB" sz="1800" b="0" dirty="0" smtClean="0"/>
          </a:p>
          <a:p>
            <a:endParaRPr lang="en-GB" sz="2600" b="0" dirty="0" smtClean="0"/>
          </a:p>
          <a:p>
            <a:endParaRPr lang="en-GB" sz="1000" b="0" dirty="0" smtClean="0"/>
          </a:p>
          <a:p>
            <a:endParaRPr lang="en-GB" sz="2200" b="0" dirty="0" smtClean="0"/>
          </a:p>
          <a:p>
            <a:r>
              <a:rPr lang="en-GB" sz="2200" b="0" dirty="0" smtClean="0"/>
              <a:t>	</a:t>
            </a:r>
            <a:endParaRPr lang="en-GB" sz="2200" b="0" dirty="0"/>
          </a:p>
        </p:txBody>
      </p:sp>
      <p:pic>
        <p:nvPicPr>
          <p:cNvPr id="9" name="Picture 8"/>
          <p:cNvPicPr>
            <a:picLocks noChangeAspect="1"/>
          </p:cNvPicPr>
          <p:nvPr/>
        </p:nvPicPr>
        <p:blipFill>
          <a:blip r:embed="rId4"/>
          <a:stretch>
            <a:fillRect/>
          </a:stretch>
        </p:blipFill>
        <p:spPr>
          <a:xfrm>
            <a:off x="7236296" y="3212976"/>
            <a:ext cx="1638300" cy="2009775"/>
          </a:xfrm>
          <a:prstGeom prst="rect">
            <a:avLst/>
          </a:prstGeom>
        </p:spPr>
      </p:pic>
    </p:spTree>
    <p:extLst>
      <p:ext uri="{BB962C8B-B14F-4D97-AF65-F5344CB8AC3E}">
        <p14:creationId xmlns:p14="http://schemas.microsoft.com/office/powerpoint/2010/main" val="342148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342312" cy="792163"/>
          </a:xfrm>
        </p:spPr>
        <p:txBody>
          <a:bodyPr>
            <a:normAutofit fontScale="90000"/>
          </a:bodyPr>
          <a:lstStyle/>
          <a:p>
            <a:pPr>
              <a:defRPr/>
            </a:pPr>
            <a:r>
              <a:rPr lang="en-GB" sz="4900" dirty="0" smtClean="0">
                <a:solidFill>
                  <a:srgbClr val="028AB0"/>
                </a:solidFill>
              </a:rPr>
              <a:t>The CS Accelerator Programme</a:t>
            </a:r>
            <a:r>
              <a:rPr lang="en-GB" sz="2400" dirty="0" smtClean="0">
                <a:solidFill>
                  <a:srgbClr val="028AB0"/>
                </a:solidFill>
              </a:rPr>
              <a:t/>
            </a:r>
            <a:br>
              <a:rPr lang="en-GB" sz="2400" dirty="0" smtClean="0">
                <a:solidFill>
                  <a:srgbClr val="028AB0"/>
                </a:solidFill>
              </a:rPr>
            </a:br>
            <a:endParaRPr lang="en-GB" sz="2700" dirty="0">
              <a:solidFill>
                <a:srgbClr val="028AB0"/>
              </a:solidFill>
            </a:endParaRPr>
          </a:p>
        </p:txBody>
      </p:sp>
      <p:sp>
        <p:nvSpPr>
          <p:cNvPr id="3" name="Content Placeholder 2"/>
          <p:cNvSpPr>
            <a:spLocks noGrp="1"/>
          </p:cNvSpPr>
          <p:nvPr>
            <p:ph idx="4294967295"/>
          </p:nvPr>
        </p:nvSpPr>
        <p:spPr>
          <a:xfrm>
            <a:off x="420804" y="1125538"/>
            <a:ext cx="5411545" cy="4391694"/>
          </a:xfrm>
          <a:prstGeom prst="rect">
            <a:avLst/>
          </a:prstGeom>
        </p:spPr>
        <p:txBody>
          <a:bodyPr>
            <a:noAutofit/>
          </a:bodyPr>
          <a:lstStyle/>
          <a:p>
            <a:pPr marL="0" indent="0">
              <a:buFont typeface="Arial" panose="020B0604020202020204" pitchFamily="34" charset="0"/>
              <a:buNone/>
              <a:defRPr/>
            </a:pPr>
            <a:r>
              <a:rPr lang="en-GB" sz="2000" dirty="0" smtClean="0">
                <a:solidFill>
                  <a:srgbClr val="028AB0"/>
                </a:solidFill>
              </a:rPr>
              <a:t> </a:t>
            </a:r>
            <a:r>
              <a:rPr lang="en-GB" sz="3000" dirty="0">
                <a:solidFill>
                  <a:srgbClr val="028AB0"/>
                </a:solidFill>
              </a:rPr>
              <a:t>F</a:t>
            </a:r>
            <a:r>
              <a:rPr lang="en-GB" sz="3000" dirty="0" smtClean="0">
                <a:solidFill>
                  <a:srgbClr val="028AB0"/>
                </a:solidFill>
              </a:rPr>
              <a:t>ace-to-face courses</a:t>
            </a:r>
          </a:p>
          <a:p>
            <a:pPr marL="0" indent="0">
              <a:buFont typeface="Arial" panose="020B0604020202020204" pitchFamily="34" charset="0"/>
              <a:buNone/>
              <a:defRPr/>
            </a:pPr>
            <a:endParaRPr lang="en-GB" sz="1000" u="sng" dirty="0" smtClean="0"/>
          </a:p>
          <a:p>
            <a:pPr>
              <a:defRPr/>
            </a:pPr>
            <a:r>
              <a:rPr lang="en-GB" sz="1800" dirty="0" smtClean="0">
                <a:cs typeface="ＭＳ Ｐゴシック" charset="0"/>
              </a:rPr>
              <a:t>Algorithms in GCSE computer science</a:t>
            </a:r>
          </a:p>
          <a:p>
            <a:pPr>
              <a:defRPr/>
            </a:pPr>
            <a:endParaRPr lang="en-GB" sz="1000" dirty="0" smtClean="0">
              <a:cs typeface="ＭＳ Ｐゴシック" charset="0"/>
            </a:endParaRPr>
          </a:p>
          <a:p>
            <a:pPr lvl="0">
              <a:defRPr/>
            </a:pPr>
            <a:r>
              <a:rPr lang="en-GB" sz="1800" dirty="0" smtClean="0">
                <a:cs typeface="ＭＳ Ｐゴシック" charset="0"/>
              </a:rPr>
              <a:t>Data and computer systems in GCSE computer science</a:t>
            </a:r>
          </a:p>
          <a:p>
            <a:pPr lvl="0">
              <a:defRPr/>
            </a:pPr>
            <a:endParaRPr lang="en-GB" sz="1000" dirty="0" smtClean="0">
              <a:cs typeface="ＭＳ Ｐゴシック" charset="0"/>
            </a:endParaRPr>
          </a:p>
          <a:p>
            <a:pPr lvl="0">
              <a:defRPr/>
            </a:pPr>
            <a:r>
              <a:rPr lang="en-GB" sz="1800" dirty="0" smtClean="0">
                <a:cs typeface="ＭＳ Ｐゴシック" charset="0"/>
              </a:rPr>
              <a:t>Networks </a:t>
            </a:r>
            <a:r>
              <a:rPr lang="en-GB" sz="1800" dirty="0">
                <a:cs typeface="ＭＳ Ｐゴシック" charset="0"/>
              </a:rPr>
              <a:t>and cyber-security </a:t>
            </a:r>
            <a:r>
              <a:rPr lang="en-GB" sz="1800" dirty="0" smtClean="0">
                <a:cs typeface="ＭＳ Ｐゴシック" charset="0"/>
              </a:rPr>
              <a:t>in GCSE computer science</a:t>
            </a:r>
          </a:p>
          <a:p>
            <a:pPr lvl="0">
              <a:defRPr/>
            </a:pPr>
            <a:endParaRPr lang="en-GB" sz="1000" dirty="0" smtClean="0">
              <a:cs typeface="ＭＳ Ｐゴシック" charset="0"/>
            </a:endParaRPr>
          </a:p>
          <a:p>
            <a:pPr lvl="0">
              <a:defRPr/>
            </a:pPr>
            <a:r>
              <a:rPr lang="en-GB" sz="1800" dirty="0" smtClean="0">
                <a:cs typeface="ＭＳ Ｐゴシック" charset="0"/>
              </a:rPr>
              <a:t>Python </a:t>
            </a:r>
            <a:r>
              <a:rPr lang="en-GB" sz="1800" dirty="0">
                <a:cs typeface="ＭＳ Ｐゴシック" charset="0"/>
              </a:rPr>
              <a:t>programming essentials </a:t>
            </a:r>
            <a:r>
              <a:rPr lang="en-GB" sz="1800" dirty="0" smtClean="0">
                <a:cs typeface="ＭＳ Ｐゴシック" charset="0"/>
              </a:rPr>
              <a:t>in GCSE Computer science</a:t>
            </a:r>
          </a:p>
          <a:p>
            <a:pPr lvl="0">
              <a:defRPr/>
            </a:pPr>
            <a:endParaRPr lang="en-GB" sz="1000" dirty="0" smtClean="0">
              <a:cs typeface="ＭＳ Ｐゴシック" charset="0"/>
            </a:endParaRPr>
          </a:p>
          <a:p>
            <a:pPr>
              <a:defRPr/>
            </a:pPr>
            <a:r>
              <a:rPr lang="en-GB" sz="1800" dirty="0">
                <a:cs typeface="ＭＳ Ｐゴシック" charset="0"/>
              </a:rPr>
              <a:t>Introduction to GCSE Computer Science </a:t>
            </a:r>
            <a:r>
              <a:rPr lang="en-GB" sz="1800" dirty="0" smtClean="0">
                <a:cs typeface="ＭＳ Ｐゴシック" charset="0"/>
              </a:rPr>
              <a:t>*NEW*</a:t>
            </a:r>
          </a:p>
          <a:p>
            <a:pPr marL="0" indent="0">
              <a:buNone/>
              <a:defRPr/>
            </a:pPr>
            <a:r>
              <a:rPr lang="en-GB" sz="1800" dirty="0" smtClean="0">
                <a:cs typeface="ＭＳ Ｐゴシック" charset="0"/>
              </a:rPr>
              <a:t>     </a:t>
            </a:r>
            <a:r>
              <a:rPr lang="en-GB" sz="1800" dirty="0" smtClean="0">
                <a:hlinkClick r:id="rId3"/>
              </a:rPr>
              <a:t>https</a:t>
            </a:r>
            <a:r>
              <a:rPr lang="en-GB" sz="1800" dirty="0">
                <a:hlinkClick r:id="rId3"/>
              </a:rPr>
              <a:t>://teachcomputing.org/cs-accelerator</a:t>
            </a:r>
            <a:endParaRPr lang="en-GB" sz="1800" dirty="0">
              <a:cs typeface="ＭＳ Ｐゴシック" charset="0"/>
            </a:endParaRPr>
          </a:p>
          <a:p>
            <a:pPr marL="0" lvl="0" indent="0">
              <a:buNone/>
              <a:defRPr/>
            </a:pPr>
            <a:r>
              <a:rPr lang="en-GB" sz="1600" dirty="0" smtClean="0">
                <a:cs typeface="ＭＳ Ｐゴシック" charset="0"/>
              </a:rPr>
              <a:t>							</a:t>
            </a:r>
            <a:endParaRPr lang="en-GB" sz="600" dirty="0">
              <a:cs typeface="ＭＳ Ｐゴシック"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903849"/>
            <a:ext cx="2916000" cy="2187000"/>
          </a:xfrm>
          <a:prstGeom prst="rect">
            <a:avLst/>
          </a:prstGeom>
        </p:spPr>
      </p:pic>
    </p:spTree>
    <p:extLst>
      <p:ext uri="{BB962C8B-B14F-4D97-AF65-F5344CB8AC3E}">
        <p14:creationId xmlns:p14="http://schemas.microsoft.com/office/powerpoint/2010/main" val="285441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28AB0"/>
                </a:solidFill>
              </a:rPr>
              <a:t>Extending the NCCE’s reach</a:t>
            </a:r>
            <a:endParaRPr lang="en-GB" dirty="0">
              <a:solidFill>
                <a:srgbClr val="028AB0"/>
              </a:solidFill>
            </a:endParaRPr>
          </a:p>
        </p:txBody>
      </p:sp>
      <p:sp>
        <p:nvSpPr>
          <p:cNvPr id="5" name="Text Placeholder 2"/>
          <p:cNvSpPr>
            <a:spLocks noGrp="1"/>
          </p:cNvSpPr>
          <p:nvPr>
            <p:ph type="body" sz="quarter" idx="10"/>
          </p:nvPr>
        </p:nvSpPr>
        <p:spPr>
          <a:xfrm>
            <a:off x="441439" y="1124744"/>
            <a:ext cx="8352928" cy="792088"/>
          </a:xfrm>
        </p:spPr>
        <p:txBody>
          <a:bodyPr/>
          <a:lstStyle/>
          <a:p>
            <a:r>
              <a:rPr lang="en-GB" sz="2000" b="0" dirty="0" smtClean="0"/>
              <a:t>Computing Hubs will raise awareness of, and supporting other </a:t>
            </a:r>
            <a:r>
              <a:rPr lang="en-GB" sz="2000" b="0" dirty="0"/>
              <a:t>NCCE programmes such as: </a:t>
            </a:r>
            <a:endParaRPr lang="en-GB" sz="2000" b="0" dirty="0" smtClean="0"/>
          </a:p>
          <a:p>
            <a:endParaRPr lang="en-GB" sz="21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030" y="2060848"/>
            <a:ext cx="2916323" cy="1944216"/>
          </a:xfrm>
          <a:prstGeom prst="rect">
            <a:avLst/>
          </a:prstGeom>
        </p:spPr>
      </p:pic>
      <p:sp>
        <p:nvSpPr>
          <p:cNvPr id="10" name="Text Placeholder 2"/>
          <p:cNvSpPr txBox="1">
            <a:spLocks/>
          </p:cNvSpPr>
          <p:nvPr/>
        </p:nvSpPr>
        <p:spPr>
          <a:xfrm>
            <a:off x="570239" y="1916832"/>
            <a:ext cx="5282689" cy="3672408"/>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solidFill>
                  <a:srgbClr val="028AB0"/>
                </a:solidFill>
                <a:cs typeface="Arial" panose="020B0604020202020204" pitchFamily="34" charset="0"/>
              </a:rPr>
              <a:t>Gender Balance in Computing programme</a:t>
            </a:r>
            <a:endParaRPr lang="en-GB" sz="2000" b="0" dirty="0" smtClean="0">
              <a:solidFill>
                <a:srgbClr val="028AB0"/>
              </a:solidFill>
              <a:cs typeface="Arial" panose="020B0604020202020204" pitchFamily="34" charset="0"/>
            </a:endParaRPr>
          </a:p>
          <a:p>
            <a:pPr marL="342900" indent="-342900">
              <a:buFont typeface="Arial" panose="020B0604020202020204" pitchFamily="34" charset="0"/>
              <a:buChar char="•"/>
            </a:pPr>
            <a:r>
              <a:rPr lang="en-GB" sz="2000" b="0" dirty="0" smtClean="0">
                <a:solidFill>
                  <a:schemeClr val="bg1">
                    <a:lumMod val="50000"/>
                  </a:schemeClr>
                </a:solidFill>
                <a:ea typeface="Calibri" panose="020F0502020204030204" pitchFamily="34" charset="0"/>
                <a:cs typeface="Arial" panose="020B0604020202020204" pitchFamily="34" charset="0"/>
              </a:rPr>
              <a:t>Government-funded project trialling a number of new initiatives aimed at improving girls’ participation in computing</a:t>
            </a:r>
          </a:p>
          <a:p>
            <a:endParaRPr lang="en-GB" sz="1500" b="0" dirty="0" smtClean="0">
              <a:solidFill>
                <a:schemeClr val="bg1">
                  <a:lumMod val="50000"/>
                </a:schemeClr>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000" b="0" dirty="0" smtClean="0">
                <a:solidFill>
                  <a:schemeClr val="bg1">
                    <a:lumMod val="50000"/>
                  </a:schemeClr>
                </a:solidFill>
                <a:ea typeface="Calibri" panose="020F0502020204030204" pitchFamily="34" charset="0"/>
                <a:cs typeface="Arial" panose="020B0604020202020204" pitchFamily="34" charset="0"/>
              </a:rPr>
              <a:t>Over 15,000 students and 550 schools across England will be involved in the trials (from 2019–2022) in key stages 1–4</a:t>
            </a:r>
          </a:p>
          <a:p>
            <a:endParaRPr lang="en-GB" sz="1500" b="0" dirty="0" smtClean="0">
              <a:solidFill>
                <a:srgbClr val="028AB0"/>
              </a:solidFill>
              <a:hlinkClick r:id="rId5"/>
            </a:endParaRPr>
          </a:p>
          <a:p>
            <a:r>
              <a:rPr lang="en-GB" sz="1500" b="0" dirty="0" smtClean="0">
                <a:solidFill>
                  <a:srgbClr val="028AB0"/>
                </a:solidFill>
                <a:hlinkClick r:id="rId5"/>
              </a:rPr>
              <a:t>https://blog.teachcomputing.org/new-gender-balance-in-computing-project-announced/</a:t>
            </a:r>
            <a:r>
              <a:rPr lang="en-GB" sz="1500" b="0" dirty="0" smtClean="0">
                <a:solidFill>
                  <a:srgbClr val="028AB0"/>
                </a:solidFill>
              </a:rPr>
              <a:t> </a:t>
            </a:r>
          </a:p>
          <a:p>
            <a:endParaRPr lang="en-GB" sz="2000" b="0" dirty="0" smtClean="0"/>
          </a:p>
          <a:p>
            <a:endParaRPr lang="en-GB" sz="2000" b="0" dirty="0" smtClean="0"/>
          </a:p>
          <a:p>
            <a:pPr marL="342900" indent="-342900">
              <a:buFont typeface="Arial" panose="020B0604020202020204" pitchFamily="34" charset="0"/>
              <a:buChar char="•"/>
            </a:pPr>
            <a:endParaRPr lang="en-GB" sz="2100" b="0" dirty="0"/>
          </a:p>
        </p:txBody>
      </p:sp>
    </p:spTree>
    <p:extLst>
      <p:ext uri="{BB962C8B-B14F-4D97-AF65-F5344CB8AC3E}">
        <p14:creationId xmlns:p14="http://schemas.microsoft.com/office/powerpoint/2010/main" val="2980251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63" y="188640"/>
            <a:ext cx="8341816" cy="1080120"/>
          </a:xfrm>
        </p:spPr>
        <p:txBody>
          <a:bodyPr/>
          <a:lstStyle/>
          <a:p>
            <a:r>
              <a:rPr lang="en-GB" sz="3200" dirty="0" smtClean="0">
                <a:solidFill>
                  <a:srgbClr val="028AB0"/>
                </a:solidFill>
              </a:rPr>
              <a:t>Computing at Schools (local Communities of Practice)</a:t>
            </a:r>
            <a:endParaRPr lang="en-GB" sz="3200" dirty="0">
              <a:solidFill>
                <a:srgbClr val="028AB0"/>
              </a:solidFill>
            </a:endParaRPr>
          </a:p>
        </p:txBody>
      </p:sp>
      <p:sp>
        <p:nvSpPr>
          <p:cNvPr id="5" name="Text Placeholder 2"/>
          <p:cNvSpPr>
            <a:spLocks noGrp="1"/>
          </p:cNvSpPr>
          <p:nvPr>
            <p:ph type="body" sz="quarter" idx="10"/>
          </p:nvPr>
        </p:nvSpPr>
        <p:spPr>
          <a:xfrm>
            <a:off x="399863" y="1268760"/>
            <a:ext cx="8352928" cy="4475511"/>
          </a:xfrm>
        </p:spPr>
        <p:txBody>
          <a:bodyPr/>
          <a:lstStyle/>
          <a:p>
            <a:r>
              <a:rPr lang="en-GB" sz="2000" b="0" dirty="0" smtClean="0"/>
              <a:t>Computing Hubs will:</a:t>
            </a:r>
          </a:p>
          <a:p>
            <a:pPr marL="342900" indent="-342900">
              <a:buFont typeface="Arial" panose="020B0604020202020204" pitchFamily="34" charset="0"/>
              <a:buChar char="•"/>
            </a:pPr>
            <a:r>
              <a:rPr lang="en-GB" sz="2000" b="0" dirty="0" smtClean="0"/>
              <a:t>draw </a:t>
            </a:r>
            <a:r>
              <a:rPr lang="en-GB" sz="2000" b="0" dirty="0"/>
              <a:t>on local knowledge to ensure a range of CPD opportunities for all </a:t>
            </a:r>
            <a:r>
              <a:rPr lang="en-GB" sz="2000" b="0" dirty="0" smtClean="0"/>
              <a:t>teachers to </a:t>
            </a:r>
            <a:r>
              <a:rPr lang="en-GB" sz="2000" b="0" dirty="0"/>
              <a:t>build local expertise and capacity for </a:t>
            </a:r>
            <a:r>
              <a:rPr lang="en-GB" sz="2000" dirty="0">
                <a:solidFill>
                  <a:srgbClr val="028AB0"/>
                </a:solidFill>
                <a:ea typeface="+mj-ea"/>
                <a:cs typeface="+mj-cs"/>
              </a:rPr>
              <a:t>school-to-school </a:t>
            </a:r>
            <a:r>
              <a:rPr lang="en-GB" sz="2000" dirty="0" smtClean="0">
                <a:solidFill>
                  <a:srgbClr val="028AB0"/>
                </a:solidFill>
                <a:ea typeface="+mj-ea"/>
                <a:cs typeface="+mj-cs"/>
              </a:rPr>
              <a:t>support</a:t>
            </a:r>
          </a:p>
          <a:p>
            <a:pPr marL="342900" indent="-342900">
              <a:buFont typeface="Arial" panose="020B0604020202020204" pitchFamily="34" charset="0"/>
              <a:buChar char="•"/>
            </a:pPr>
            <a:endParaRPr lang="en-GB" sz="1000" b="0" dirty="0" smtClean="0"/>
          </a:p>
          <a:p>
            <a:pPr marL="342900" indent="-342900">
              <a:buFont typeface="Arial" panose="020B0604020202020204" pitchFamily="34" charset="0"/>
              <a:buChar char="•"/>
            </a:pPr>
            <a:r>
              <a:rPr lang="en-GB" sz="2000" b="0" dirty="0" smtClean="0"/>
              <a:t>Promote and </a:t>
            </a:r>
            <a:r>
              <a:rPr lang="en-GB" sz="2000" b="0" dirty="0"/>
              <a:t>support </a:t>
            </a:r>
            <a:r>
              <a:rPr lang="en-GB" sz="2000" dirty="0">
                <a:solidFill>
                  <a:srgbClr val="028AB0"/>
                </a:solidFill>
                <a:ea typeface="+mj-ea"/>
                <a:cs typeface="+mj-cs"/>
              </a:rPr>
              <a:t>Computing at School (CAS) local communities of practice</a:t>
            </a:r>
            <a:r>
              <a:rPr lang="en-GB" sz="2000" b="0" dirty="0"/>
              <a:t>, </a:t>
            </a:r>
            <a:r>
              <a:rPr lang="en-GB" sz="2000" b="0" dirty="0" smtClean="0"/>
              <a:t>extending </a:t>
            </a:r>
            <a:r>
              <a:rPr lang="en-GB" sz="2000" b="0" dirty="0"/>
              <a:t>the NCCE </a:t>
            </a:r>
            <a:r>
              <a:rPr lang="en-GB" sz="2000" b="0" dirty="0" smtClean="0"/>
              <a:t>reach to </a:t>
            </a:r>
            <a:r>
              <a:rPr lang="en-GB" sz="2000" b="0" dirty="0"/>
              <a:t>all schools and colleges while supporting the NCCE to develop a </a:t>
            </a:r>
            <a:r>
              <a:rPr lang="en-GB" sz="2000" b="0" dirty="0" smtClean="0"/>
              <a:t>sustainable model </a:t>
            </a:r>
            <a:r>
              <a:rPr lang="en-GB" sz="2000" b="0" dirty="0"/>
              <a:t>of </a:t>
            </a:r>
            <a:r>
              <a:rPr lang="en-GB" sz="2000" b="0" dirty="0" smtClean="0"/>
              <a:t>CPD.  Local hubs:</a:t>
            </a:r>
          </a:p>
          <a:p>
            <a:pPr marL="342900" indent="-342900">
              <a:buFont typeface="Arial" panose="020B0604020202020204" pitchFamily="34" charset="0"/>
              <a:buChar char="•"/>
            </a:pPr>
            <a:endParaRPr lang="en-GB" sz="500" b="0" dirty="0" smtClean="0"/>
          </a:p>
          <a:p>
            <a:pPr marL="1062038" lvl="2" indent="-342900"/>
            <a:r>
              <a:rPr lang="en-GB" sz="2000" b="0" dirty="0" smtClean="0"/>
              <a:t>Colchester</a:t>
            </a:r>
          </a:p>
          <a:p>
            <a:pPr marL="1062038" lvl="2" indent="-342900"/>
            <a:r>
              <a:rPr lang="en-GB" sz="2000" b="0" dirty="0" smtClean="0"/>
              <a:t>Chelmsford</a:t>
            </a:r>
          </a:p>
          <a:p>
            <a:pPr marL="1062038" lvl="2" indent="-342900"/>
            <a:r>
              <a:rPr lang="en-GB" sz="2000" b="0" dirty="0" smtClean="0"/>
              <a:t>Wickford &amp; Basildon</a:t>
            </a:r>
          </a:p>
          <a:p>
            <a:pPr marL="1062038" lvl="2" indent="-342900"/>
            <a:r>
              <a:rPr lang="en-GB" sz="2000" b="0" dirty="0" smtClean="0"/>
              <a:t>Southend</a:t>
            </a:r>
          </a:p>
          <a:p>
            <a:pPr marL="342900" indent="-342900">
              <a:buFont typeface="Arial" panose="020B0604020202020204" pitchFamily="34" charset="0"/>
              <a:buChar char="•"/>
            </a:pPr>
            <a:endParaRPr lang="en-GB" sz="2000" b="0" dirty="0" smtClean="0"/>
          </a:p>
          <a:p>
            <a:pPr marL="342900" indent="-342900">
              <a:buFont typeface="Arial" panose="020B0604020202020204" pitchFamily="34" charset="0"/>
              <a:buChar char="•"/>
            </a:pPr>
            <a:endParaRPr lang="en-GB" sz="2000" b="0" dirty="0" smtClean="0"/>
          </a:p>
          <a:p>
            <a:pPr marL="342900" indent="-342900">
              <a:buFont typeface="Arial" panose="020B0604020202020204" pitchFamily="34" charset="0"/>
              <a:buChar char="•"/>
            </a:pPr>
            <a:endParaRPr lang="en-GB" sz="2000" b="0" dirty="0"/>
          </a:p>
          <a:p>
            <a:endParaRPr lang="en-GB" sz="2100" b="0" dirty="0" smtClean="0"/>
          </a:p>
          <a:p>
            <a:pPr marL="342900" indent="-342900">
              <a:buFont typeface="Arial" panose="020B0604020202020204" pitchFamily="34" charset="0"/>
              <a:buChar char="•"/>
            </a:pPr>
            <a:endParaRPr lang="en-GB" sz="2100" b="0" dirty="0"/>
          </a:p>
          <a:p>
            <a:pPr marL="342900" indent="-342900">
              <a:buFont typeface="Arial" panose="020B0604020202020204" pitchFamily="34" charset="0"/>
              <a:buChar char="•"/>
            </a:pPr>
            <a:endParaRPr lang="en-GB" sz="2100" b="0" dirty="0" smtClean="0"/>
          </a:p>
          <a:p>
            <a:pPr marL="342900" indent="-342900">
              <a:buFont typeface="Arial" panose="020B0604020202020204" pitchFamily="34" charset="0"/>
              <a:buChar char="•"/>
            </a:pPr>
            <a:endParaRPr lang="en-GB" sz="2100" b="0" dirty="0"/>
          </a:p>
          <a:p>
            <a:pPr marL="342900" indent="-342900">
              <a:buFont typeface="Arial" panose="020B0604020202020204" pitchFamily="34" charset="0"/>
              <a:buChar char="•"/>
            </a:pPr>
            <a:endParaRPr lang="en-GB" sz="2100" b="0" dirty="0" smtClean="0"/>
          </a:p>
          <a:p>
            <a:pPr marL="342900" indent="-342900">
              <a:buFont typeface="Arial" panose="020B0604020202020204" pitchFamily="34" charset="0"/>
              <a:buChar char="•"/>
            </a:pPr>
            <a:endParaRPr lang="en-GB" sz="2100"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323534"/>
            <a:ext cx="3487480" cy="880677"/>
          </a:xfrm>
          <a:prstGeom prst="rect">
            <a:avLst/>
          </a:prstGeom>
        </p:spPr>
      </p:pic>
    </p:spTree>
    <p:extLst>
      <p:ext uri="{BB962C8B-B14F-4D97-AF65-F5344CB8AC3E}">
        <p14:creationId xmlns:p14="http://schemas.microsoft.com/office/powerpoint/2010/main" val="1320637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95288" y="404937"/>
            <a:ext cx="8342312" cy="791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solidFill>
                  <a:srgbClr val="028AB0"/>
                </a:solidFill>
              </a:rPr>
              <a:t>Subject Matter Experts (SMEs)</a:t>
            </a:r>
            <a:endParaRPr lang="en-GB" altLang="en-US" dirty="0">
              <a:solidFill>
                <a:srgbClr val="028AB0"/>
              </a:solidFill>
            </a:endParaRPr>
          </a:p>
        </p:txBody>
      </p:sp>
      <p:sp>
        <p:nvSpPr>
          <p:cNvPr id="17411" name="Text Placeholder 1"/>
          <p:cNvSpPr>
            <a:spLocks noGrp="1"/>
          </p:cNvSpPr>
          <p:nvPr>
            <p:ph type="body" sz="quarter" idx="10"/>
          </p:nvPr>
        </p:nvSpPr>
        <p:spPr bwMode="auto">
          <a:xfrm>
            <a:off x="378863" y="1124744"/>
            <a:ext cx="8569714" cy="661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ct val="0"/>
              </a:spcBef>
            </a:pPr>
            <a:r>
              <a:rPr lang="en-GB" sz="1900" dirty="0"/>
              <a:t>NCCE </a:t>
            </a:r>
            <a:r>
              <a:rPr lang="en-GB" sz="1900" dirty="0" smtClean="0"/>
              <a:t>SMEs </a:t>
            </a:r>
            <a:r>
              <a:rPr lang="en-GB" sz="1900" dirty="0"/>
              <a:t>will work closely with Computing </a:t>
            </a:r>
            <a:r>
              <a:rPr lang="en-GB" sz="1900" dirty="0" smtClean="0"/>
              <a:t>Hubs </a:t>
            </a:r>
            <a:r>
              <a:rPr lang="en-GB" sz="1900" dirty="0"/>
              <a:t>to support schools and colleges across England </a:t>
            </a:r>
            <a:r>
              <a:rPr lang="en-GB" sz="1900" dirty="0" smtClean="0"/>
              <a:t>to develop </a:t>
            </a:r>
            <a:r>
              <a:rPr lang="en-GB" sz="1900" dirty="0"/>
              <a:t>their computing curriculum.</a:t>
            </a:r>
          </a:p>
          <a:p>
            <a:pPr marL="457200" lvl="1" indent="-457200">
              <a:spcBef>
                <a:spcPct val="0"/>
              </a:spcBef>
              <a:buFont typeface="Arial" panose="020B0604020202020204" pitchFamily="34" charset="0"/>
              <a:buChar char="•"/>
            </a:pPr>
            <a:endParaRPr lang="en-GB" altLang="en-US" sz="2000" dirty="0"/>
          </a:p>
        </p:txBody>
      </p:sp>
      <p:sp>
        <p:nvSpPr>
          <p:cNvPr id="4" name="Text Placeholder 1"/>
          <p:cNvSpPr txBox="1">
            <a:spLocks/>
          </p:cNvSpPr>
          <p:nvPr/>
        </p:nvSpPr>
        <p:spPr bwMode="auto">
          <a:xfrm>
            <a:off x="378863" y="1786581"/>
            <a:ext cx="3851342" cy="37996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pPr>
            <a:r>
              <a:rPr lang="en-GB" altLang="en-US" sz="1900" b="1" dirty="0" smtClean="0">
                <a:solidFill>
                  <a:srgbClr val="028AB0"/>
                </a:solidFill>
              </a:rPr>
              <a:t>They are</a:t>
            </a:r>
            <a:r>
              <a:rPr lang="en-GB" altLang="en-US" sz="1900" b="1" dirty="0" smtClean="0"/>
              <a:t>:</a:t>
            </a:r>
          </a:p>
          <a:p>
            <a:pPr lvl="1">
              <a:spcBef>
                <a:spcPct val="0"/>
              </a:spcBef>
            </a:pPr>
            <a:endParaRPr lang="en-GB" altLang="en-US" sz="500" dirty="0" smtClean="0"/>
          </a:p>
          <a:p>
            <a:pPr marL="457200" lvl="1" indent="-457200">
              <a:spcBef>
                <a:spcPct val="0"/>
              </a:spcBef>
              <a:buFont typeface="Arial" panose="020B0604020202020204" pitchFamily="34" charset="0"/>
              <a:buChar char="•"/>
            </a:pPr>
            <a:r>
              <a:rPr lang="en-GB" altLang="en-US" sz="1800" dirty="0" smtClean="0"/>
              <a:t>Computing and Educational experts</a:t>
            </a:r>
          </a:p>
          <a:p>
            <a:pPr marL="171450" lvl="1" indent="-171450">
              <a:spcBef>
                <a:spcPct val="0"/>
              </a:spcBef>
              <a:buFont typeface="Arial" panose="020B0604020202020204" pitchFamily="34" charset="0"/>
              <a:buChar char="•"/>
            </a:pPr>
            <a:endParaRPr lang="en-GB" altLang="en-US" sz="1000" dirty="0" smtClean="0"/>
          </a:p>
          <a:p>
            <a:pPr marL="457200" lvl="1" indent="-457200">
              <a:spcBef>
                <a:spcPct val="0"/>
              </a:spcBef>
              <a:buFont typeface="Arial" panose="020B0604020202020204" pitchFamily="34" charset="0"/>
              <a:buChar char="•"/>
            </a:pPr>
            <a:r>
              <a:rPr lang="en-GB" altLang="en-US" sz="1800" dirty="0" smtClean="0"/>
              <a:t>Supporting primary and secondary schools in category 5 &amp; 6 priority areas</a:t>
            </a:r>
          </a:p>
          <a:p>
            <a:pPr marL="171450" lvl="1" indent="-171450">
              <a:spcBef>
                <a:spcPct val="0"/>
              </a:spcBef>
              <a:buFont typeface="Arial" panose="020B0604020202020204" pitchFamily="34" charset="0"/>
              <a:buChar char="•"/>
            </a:pPr>
            <a:endParaRPr lang="en-GB" altLang="en-US" sz="1000" dirty="0" smtClean="0"/>
          </a:p>
          <a:p>
            <a:pPr marL="171450" lvl="1" indent="-171450">
              <a:spcBef>
                <a:spcPct val="0"/>
              </a:spcBef>
              <a:buFont typeface="Arial" panose="020B0604020202020204" pitchFamily="34" charset="0"/>
              <a:buChar char="•"/>
            </a:pPr>
            <a:endParaRPr lang="en-GB" altLang="en-US" sz="1000" dirty="0" smtClean="0"/>
          </a:p>
          <a:p>
            <a:pPr marL="457200" lvl="1" indent="-457200">
              <a:spcBef>
                <a:spcPct val="0"/>
              </a:spcBef>
              <a:buFont typeface="Arial" panose="020B0604020202020204" pitchFamily="34" charset="0"/>
              <a:buChar char="•"/>
            </a:pPr>
            <a:r>
              <a:rPr lang="en-GB" altLang="en-US" sz="1800" dirty="0" smtClean="0"/>
              <a:t>Providers of bespoke CPD/consultancy</a:t>
            </a:r>
          </a:p>
        </p:txBody>
      </p:sp>
      <p:sp>
        <p:nvSpPr>
          <p:cNvPr id="5" name="Text Placeholder 1"/>
          <p:cNvSpPr txBox="1">
            <a:spLocks/>
          </p:cNvSpPr>
          <p:nvPr/>
        </p:nvSpPr>
        <p:spPr bwMode="auto">
          <a:xfrm>
            <a:off x="4453633" y="1799913"/>
            <a:ext cx="4494944" cy="2061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ct val="0"/>
              </a:spcBef>
            </a:pPr>
            <a:r>
              <a:rPr lang="en-GB" altLang="en-US" sz="1900" b="1" dirty="0" smtClean="0">
                <a:solidFill>
                  <a:srgbClr val="028AB0"/>
                </a:solidFill>
              </a:rPr>
              <a:t>They will:</a:t>
            </a:r>
          </a:p>
          <a:p>
            <a:pPr lvl="1">
              <a:spcBef>
                <a:spcPct val="0"/>
              </a:spcBef>
            </a:pPr>
            <a:endParaRPr lang="en-GB" altLang="en-US" sz="700" dirty="0" smtClean="0"/>
          </a:p>
          <a:p>
            <a:pPr marL="457200" lvl="1" indent="-457200">
              <a:spcBef>
                <a:spcPct val="0"/>
              </a:spcBef>
              <a:buFont typeface="Arial" panose="020B0604020202020204" pitchFamily="34" charset="0"/>
              <a:buChar char="•"/>
            </a:pPr>
            <a:r>
              <a:rPr lang="en-GB" altLang="en-US" sz="1800" dirty="0" smtClean="0"/>
              <a:t>Provide ½ day of SME support to Priority Schools and agree 3 year action plan</a:t>
            </a:r>
          </a:p>
          <a:p>
            <a:pPr marL="457200" lvl="1" indent="-457200">
              <a:spcBef>
                <a:spcPct val="0"/>
              </a:spcBef>
              <a:buFont typeface="Arial" panose="020B0604020202020204" pitchFamily="34" charset="0"/>
              <a:buChar char="•"/>
            </a:pPr>
            <a:endParaRPr lang="en-GB" altLang="en-US" sz="1000" dirty="0" smtClean="0"/>
          </a:p>
          <a:p>
            <a:pPr marL="457200" lvl="1" indent="-457200">
              <a:spcBef>
                <a:spcPct val="0"/>
              </a:spcBef>
              <a:buFont typeface="Arial" panose="020B0604020202020204" pitchFamily="34" charset="0"/>
              <a:buChar char="•"/>
            </a:pPr>
            <a:r>
              <a:rPr lang="en-GB" altLang="en-US" sz="1800" dirty="0"/>
              <a:t>Support the schools to achieve </a:t>
            </a:r>
            <a:r>
              <a:rPr lang="en-GB" altLang="en-US" sz="1800" dirty="0" smtClean="0"/>
              <a:t>their </a:t>
            </a:r>
            <a:r>
              <a:rPr lang="en-GB" altLang="en-US" sz="1800" dirty="0"/>
              <a:t>action </a:t>
            </a:r>
            <a:r>
              <a:rPr lang="en-GB" altLang="en-US" sz="1800" dirty="0" smtClean="0"/>
              <a:t>plans</a:t>
            </a:r>
            <a:endParaRPr lang="en-GB" altLang="en-US" sz="1800" dirty="0"/>
          </a:p>
          <a:p>
            <a:pPr marL="457200" lvl="1" indent="-457200">
              <a:spcBef>
                <a:spcPct val="0"/>
              </a:spcBef>
              <a:buFont typeface="Arial" panose="020B0604020202020204" pitchFamily="34" charset="0"/>
              <a:buChar char="•"/>
            </a:pPr>
            <a:endParaRPr lang="en-GB" altLang="en-US" sz="1850" dirty="0" smtClean="0"/>
          </a:p>
          <a:p>
            <a:pPr marL="457200" lvl="1" indent="-457200">
              <a:spcBef>
                <a:spcPct val="0"/>
              </a:spcBef>
              <a:buFont typeface="Arial" panose="020B0604020202020204" pitchFamily="34" charset="0"/>
              <a:buChar char="•"/>
            </a:pPr>
            <a:endParaRPr lang="en-GB" alt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727" y="3861049"/>
            <a:ext cx="2339096" cy="15593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Tree>
    <p:extLst>
      <p:ext uri="{BB962C8B-B14F-4D97-AF65-F5344CB8AC3E}">
        <p14:creationId xmlns:p14="http://schemas.microsoft.com/office/powerpoint/2010/main" val="400909398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28AB0"/>
                </a:solidFill>
              </a:rPr>
              <a:t>Useful links</a:t>
            </a:r>
            <a:endParaRPr lang="en-GB" dirty="0"/>
          </a:p>
        </p:txBody>
      </p:sp>
      <p:sp>
        <p:nvSpPr>
          <p:cNvPr id="3" name="Text Placeholder 2"/>
          <p:cNvSpPr>
            <a:spLocks noGrp="1"/>
          </p:cNvSpPr>
          <p:nvPr>
            <p:ph type="body" sz="quarter" idx="10"/>
          </p:nvPr>
        </p:nvSpPr>
        <p:spPr>
          <a:xfrm>
            <a:off x="179512" y="1268414"/>
            <a:ext cx="8856984" cy="4104803"/>
          </a:xfrm>
        </p:spPr>
        <p:txBody>
          <a:bodyPr/>
          <a:lstStyle/>
          <a:p>
            <a:r>
              <a:rPr lang="en-GB" sz="1800" b="0" dirty="0">
                <a:solidFill>
                  <a:srgbClr val="028AB0"/>
                </a:solidFill>
                <a:hlinkClick r:id="rId2"/>
              </a:rPr>
              <a:t>https://</a:t>
            </a:r>
            <a:r>
              <a:rPr lang="en-GB" sz="1800" b="0" dirty="0" smtClean="0">
                <a:solidFill>
                  <a:srgbClr val="028AB0"/>
                </a:solidFill>
                <a:hlinkClick r:id="rId2"/>
              </a:rPr>
              <a:t>www.setsa.info/1546/courses</a:t>
            </a:r>
            <a:r>
              <a:rPr lang="en-GB" sz="1800" b="0" dirty="0" smtClean="0">
                <a:solidFill>
                  <a:srgbClr val="028AB0"/>
                </a:solidFill>
              </a:rPr>
              <a:t>	     </a:t>
            </a:r>
            <a:r>
              <a:rPr lang="en-GB" sz="1800" b="0" dirty="0" smtClean="0"/>
              <a:t>List </a:t>
            </a:r>
            <a:r>
              <a:rPr lang="en-GB" sz="1800" b="0" dirty="0"/>
              <a:t>of all our Computing and Science </a:t>
            </a:r>
            <a:r>
              <a:rPr lang="en-GB" sz="1800" b="0" dirty="0" smtClean="0"/>
              <a:t>courses</a:t>
            </a:r>
          </a:p>
          <a:p>
            <a:endParaRPr lang="en-GB" sz="1800" b="0" dirty="0"/>
          </a:p>
          <a:p>
            <a:r>
              <a:rPr lang="en-GB" sz="1800" b="0" dirty="0">
                <a:hlinkClick r:id="rId3"/>
              </a:rPr>
              <a:t>https://teachcomputing.org</a:t>
            </a:r>
            <a:r>
              <a:rPr lang="en-GB" sz="1800" b="0" dirty="0" smtClean="0">
                <a:hlinkClick r:id="rId3"/>
              </a:rPr>
              <a:t>/</a:t>
            </a:r>
            <a:r>
              <a:rPr lang="en-GB" sz="1800" b="0" dirty="0" smtClean="0"/>
              <a:t>	     NCCE’s Teach Computing website</a:t>
            </a:r>
          </a:p>
          <a:p>
            <a:endParaRPr lang="en-GB" sz="1800" b="0" dirty="0"/>
          </a:p>
          <a:p>
            <a:r>
              <a:rPr lang="en-GB" sz="1800" b="0" dirty="0">
                <a:hlinkClick r:id="rId4"/>
              </a:rPr>
              <a:t>https://</a:t>
            </a:r>
            <a:r>
              <a:rPr lang="en-GB" sz="1800" b="0" dirty="0" smtClean="0">
                <a:hlinkClick r:id="rId4"/>
              </a:rPr>
              <a:t>www.computingatschool.org.uk/</a:t>
            </a:r>
            <a:r>
              <a:rPr lang="en-GB" sz="1800" b="0" dirty="0" smtClean="0"/>
              <a:t>  Computing at Schools website</a:t>
            </a:r>
          </a:p>
          <a:p>
            <a:endParaRPr lang="en-GB" sz="1800" b="0" dirty="0"/>
          </a:p>
          <a:p>
            <a:r>
              <a:rPr lang="en-GB" sz="1800" b="0" dirty="0">
                <a:hlinkClick r:id="rId5"/>
              </a:rPr>
              <a:t>https://</a:t>
            </a:r>
            <a:r>
              <a:rPr lang="en-GB" sz="1800" b="0" dirty="0" smtClean="0">
                <a:hlinkClick r:id="rId5"/>
              </a:rPr>
              <a:t>www.stem.org.uk/cpd</a:t>
            </a:r>
            <a:r>
              <a:rPr lang="en-GB" sz="1800" b="0" dirty="0" smtClean="0"/>
              <a:t>	      STEM Learning’s searchable database of 				      Computing &amp; Science CPD</a:t>
            </a:r>
          </a:p>
          <a:p>
            <a:endParaRPr lang="en-GB" sz="1800" b="0" dirty="0"/>
          </a:p>
          <a:p>
            <a:endParaRPr lang="en-GB" sz="1800" b="0" dirty="0"/>
          </a:p>
        </p:txBody>
      </p:sp>
    </p:spTree>
    <p:extLst>
      <p:ext uri="{BB962C8B-B14F-4D97-AF65-F5344CB8AC3E}">
        <p14:creationId xmlns:p14="http://schemas.microsoft.com/office/powerpoint/2010/main" val="70877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28AB0"/>
                </a:solidFill>
              </a:rPr>
              <a:t>Contact – Computing Hub</a:t>
            </a:r>
            <a:endParaRPr lang="en-GB" dirty="0">
              <a:solidFill>
                <a:srgbClr val="028AB0"/>
              </a:solidFill>
            </a:endParaRPr>
          </a:p>
        </p:txBody>
      </p:sp>
      <p:sp>
        <p:nvSpPr>
          <p:cNvPr id="4" name="Text Placeholder 2"/>
          <p:cNvSpPr txBox="1">
            <a:spLocks/>
          </p:cNvSpPr>
          <p:nvPr/>
        </p:nvSpPr>
        <p:spPr>
          <a:xfrm>
            <a:off x="1404443" y="1111804"/>
            <a:ext cx="6324003" cy="3959372"/>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endParaRPr lang="en-GB" sz="1700" b="0" dirty="0" smtClean="0"/>
          </a:p>
          <a:p>
            <a:pPr algn="ctr">
              <a:spcBef>
                <a:spcPts val="0"/>
              </a:spcBef>
            </a:pPr>
            <a:r>
              <a:rPr lang="en-GB" sz="2000" b="0" dirty="0" smtClean="0"/>
              <a:t>For </a:t>
            </a:r>
            <a:r>
              <a:rPr lang="en-GB" sz="2000" b="0" dirty="0"/>
              <a:t>more information </a:t>
            </a:r>
            <a:r>
              <a:rPr lang="en-GB" sz="2000" b="0" dirty="0" smtClean="0"/>
              <a:t>please </a:t>
            </a:r>
            <a:r>
              <a:rPr lang="en-GB" sz="2000" b="0" dirty="0"/>
              <a:t>contact:</a:t>
            </a:r>
          </a:p>
          <a:p>
            <a:pPr algn="ctr">
              <a:spcBef>
                <a:spcPts val="0"/>
              </a:spcBef>
            </a:pPr>
            <a:endParaRPr lang="en-GB" sz="1600" dirty="0" smtClean="0"/>
          </a:p>
          <a:p>
            <a:pPr algn="ctr">
              <a:spcBef>
                <a:spcPts val="0"/>
              </a:spcBef>
            </a:pPr>
            <a:r>
              <a:rPr lang="en-GB" sz="2000" dirty="0">
                <a:solidFill>
                  <a:srgbClr val="028AB0"/>
                </a:solidFill>
                <a:ea typeface="+mj-ea"/>
                <a:cs typeface="+mj-cs"/>
              </a:rPr>
              <a:t>Project Lead: David Struthers</a:t>
            </a:r>
          </a:p>
          <a:p>
            <a:pPr algn="ctr">
              <a:spcBef>
                <a:spcPts val="0"/>
              </a:spcBef>
            </a:pPr>
            <a:r>
              <a:rPr lang="en-GB" sz="1700" b="0" dirty="0" smtClean="0"/>
              <a:t>d.struthers@setsa.info</a:t>
            </a:r>
          </a:p>
          <a:p>
            <a:pPr algn="ctr">
              <a:spcBef>
                <a:spcPts val="0"/>
              </a:spcBef>
            </a:pPr>
            <a:r>
              <a:rPr lang="en-GB" sz="1700" b="0" dirty="0" smtClean="0"/>
              <a:t>01702 476026</a:t>
            </a:r>
            <a:endParaRPr lang="en-GB" sz="1700" b="0" dirty="0"/>
          </a:p>
          <a:p>
            <a:pPr algn="ctr">
              <a:spcBef>
                <a:spcPts val="0"/>
              </a:spcBef>
            </a:pPr>
            <a:endParaRPr lang="en-GB" sz="1600" b="0" dirty="0" smtClean="0"/>
          </a:p>
          <a:p>
            <a:pPr algn="ctr">
              <a:spcBef>
                <a:spcPts val="0"/>
              </a:spcBef>
            </a:pPr>
            <a:r>
              <a:rPr lang="en-GB" sz="2000" dirty="0" smtClean="0">
                <a:solidFill>
                  <a:srgbClr val="028AB0"/>
                </a:solidFill>
                <a:ea typeface="+mj-ea"/>
                <a:cs typeface="+mj-cs"/>
              </a:rPr>
              <a:t>Admin: </a:t>
            </a:r>
            <a:r>
              <a:rPr lang="en-GB" sz="2000" dirty="0">
                <a:solidFill>
                  <a:srgbClr val="028AB0"/>
                </a:solidFill>
                <a:ea typeface="+mj-ea"/>
                <a:cs typeface="+mj-cs"/>
              </a:rPr>
              <a:t>Caroline Anderson</a:t>
            </a:r>
            <a:r>
              <a:rPr lang="en-GB" sz="1600" b="0" dirty="0" smtClean="0"/>
              <a:t/>
            </a:r>
            <a:br>
              <a:rPr lang="en-GB" sz="1600" b="0" dirty="0" smtClean="0"/>
            </a:br>
            <a:r>
              <a:rPr lang="en-GB" sz="1700" b="0" dirty="0"/>
              <a:t>c.anderson@setsa.info</a:t>
            </a:r>
            <a:r>
              <a:rPr lang="en-GB" sz="1600" b="0" dirty="0">
                <a:solidFill>
                  <a:schemeClr val="accent1"/>
                </a:solidFill>
              </a:rPr>
              <a:t> </a:t>
            </a:r>
          </a:p>
          <a:p>
            <a:pPr algn="ctr">
              <a:spcBef>
                <a:spcPts val="0"/>
              </a:spcBef>
            </a:pPr>
            <a:r>
              <a:rPr lang="en-GB" sz="1600" b="0" dirty="0" smtClean="0"/>
              <a:t>01702 476026</a:t>
            </a:r>
            <a:r>
              <a:rPr lang="en-GB" sz="1600" b="0" dirty="0" smtClean="0">
                <a:solidFill>
                  <a:schemeClr val="bg1">
                    <a:lumMod val="50000"/>
                  </a:schemeClr>
                </a:solidFill>
              </a:rPr>
              <a:t/>
            </a:r>
            <a:br>
              <a:rPr lang="en-GB" sz="1600" b="0" dirty="0" smtClean="0">
                <a:solidFill>
                  <a:schemeClr val="bg1">
                    <a:lumMod val="50000"/>
                  </a:schemeClr>
                </a:solidFill>
              </a:rPr>
            </a:br>
            <a:endParaRPr lang="en-GB" sz="800" b="0" dirty="0" smtClean="0">
              <a:solidFill>
                <a:schemeClr val="bg1">
                  <a:lumMod val="50000"/>
                </a:schemeClr>
              </a:solidFill>
            </a:endParaRPr>
          </a:p>
          <a:p>
            <a:pPr algn="ctr">
              <a:spcBef>
                <a:spcPts val="0"/>
              </a:spcBef>
            </a:pPr>
            <a:r>
              <a:rPr lang="en-GB" sz="1600" b="0" dirty="0" smtClean="0">
                <a:solidFill>
                  <a:srgbClr val="028AB0"/>
                </a:solidFill>
              </a:rPr>
              <a:t>www.setsa.info</a:t>
            </a:r>
          </a:p>
          <a:p>
            <a:pPr algn="ctr">
              <a:spcBef>
                <a:spcPts val="0"/>
              </a:spcBef>
            </a:pPr>
            <a:endParaRPr lang="en-GB" sz="1600" b="0" dirty="0" smtClean="0">
              <a:solidFill>
                <a:schemeClr val="accent1"/>
              </a:solidFill>
            </a:endParaRPr>
          </a:p>
          <a:p>
            <a:pPr algn="ctr">
              <a:spcBef>
                <a:spcPts val="0"/>
              </a:spcBef>
            </a:pPr>
            <a:r>
              <a:rPr lang="en-GB" sz="1600" b="0" dirty="0" smtClean="0">
                <a:solidFill>
                  <a:schemeClr val="accent1"/>
                </a:solidFill>
              </a:rPr>
              <a:t>    </a:t>
            </a:r>
            <a:r>
              <a:rPr lang="en-GB" sz="1600" b="0" dirty="0" smtClean="0">
                <a:solidFill>
                  <a:srgbClr val="028AB0"/>
                </a:solidFill>
              </a:rPr>
              <a:t>follow us on twitter @cs_essex</a:t>
            </a:r>
          </a:p>
          <a:p>
            <a:pPr algn="ctr">
              <a:lnSpc>
                <a:spcPct val="150000"/>
              </a:lnSpc>
              <a:spcBef>
                <a:spcPts val="0"/>
              </a:spcBef>
            </a:pPr>
            <a:endParaRPr lang="en-GB" sz="1600" b="0" dirty="0" smtClean="0">
              <a:solidFill>
                <a:schemeClr val="accent1"/>
              </a:solidFill>
            </a:endParaRPr>
          </a:p>
          <a:p>
            <a:pPr algn="ctr">
              <a:lnSpc>
                <a:spcPct val="150000"/>
              </a:lnSpc>
              <a:spcBef>
                <a:spcPts val="0"/>
              </a:spcBef>
            </a:pPr>
            <a:r>
              <a:rPr lang="en-GB" sz="1600" dirty="0"/>
              <a:t/>
            </a:r>
            <a:br>
              <a:rPr lang="en-GB" sz="1600" dirty="0"/>
            </a:br>
            <a:endParaRPr lang="en-GB"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Tree>
    <p:extLst>
      <p:ext uri="{BB962C8B-B14F-4D97-AF65-F5344CB8AC3E}">
        <p14:creationId xmlns:p14="http://schemas.microsoft.com/office/powerpoint/2010/main" val="4001967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 Learning Partnership</a:t>
            </a:r>
          </a:p>
        </p:txBody>
      </p:sp>
      <p:sp>
        <p:nvSpPr>
          <p:cNvPr id="3" name="Text Placeholder 2"/>
          <p:cNvSpPr>
            <a:spLocks noGrp="1"/>
          </p:cNvSpPr>
          <p:nvPr>
            <p:ph type="body" sz="quarter" idx="10"/>
          </p:nvPr>
        </p:nvSpPr>
        <p:spPr>
          <a:xfrm>
            <a:off x="395288" y="1268414"/>
            <a:ext cx="2520528" cy="4104803"/>
          </a:xfrm>
        </p:spPr>
        <p:txBody>
          <a:bodyPr/>
          <a:lstStyle/>
          <a:p>
            <a:r>
              <a:rPr lang="en-GB" sz="2000" b="0" dirty="0"/>
              <a:t>Our Science Learning </a:t>
            </a:r>
            <a:r>
              <a:rPr lang="en-GB" sz="2000" b="0" dirty="0" smtClean="0"/>
              <a:t>Partnership </a:t>
            </a:r>
            <a:r>
              <a:rPr lang="en-GB" sz="2000" b="0" dirty="0"/>
              <a:t>(</a:t>
            </a:r>
            <a:r>
              <a:rPr lang="en-GB" sz="2000" b="0" dirty="0" smtClean="0"/>
              <a:t>SLP) combines </a:t>
            </a:r>
            <a:r>
              <a:rPr lang="en-GB" sz="2000" b="0" dirty="0"/>
              <a:t>local expertise in teaching and learning in science, facilitating CPD, </a:t>
            </a:r>
            <a:r>
              <a:rPr lang="en-GB" sz="2000" b="0" dirty="0" smtClean="0"/>
              <a:t>&amp; </a:t>
            </a:r>
            <a:r>
              <a:rPr lang="en-GB" sz="2000" b="0" dirty="0"/>
              <a:t>providing school-to-school support</a:t>
            </a:r>
            <a:r>
              <a:rPr lang="en-GB" sz="2000" b="0" dirty="0" smtClean="0"/>
              <a:t>.</a:t>
            </a:r>
          </a:p>
          <a:p>
            <a:endParaRPr lang="en-GB" sz="1600" b="0" dirty="0" smtClean="0"/>
          </a:p>
          <a:p>
            <a:r>
              <a:rPr lang="en-GB" sz="1600" b="0" dirty="0" smtClean="0"/>
              <a:t>Part of STEM Learning </a:t>
            </a:r>
            <a:r>
              <a:rPr lang="en-GB" sz="1600" b="0" dirty="0" smtClean="0">
                <a:hlinkClick r:id="rId2"/>
              </a:rPr>
              <a:t>www.stem.org.uk</a:t>
            </a:r>
            <a:r>
              <a:rPr lang="en-GB" sz="1600" b="0" dirty="0" smtClean="0"/>
              <a:t> </a:t>
            </a:r>
            <a:endParaRPr lang="en-GB"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268414"/>
            <a:ext cx="5533505" cy="3674246"/>
          </a:xfrm>
          <a:prstGeom prst="rect">
            <a:avLst/>
          </a:prstGeom>
        </p:spPr>
      </p:pic>
      <p:pic>
        <p:nvPicPr>
          <p:cNvPr id="5" name="Picture 4"/>
          <p:cNvPicPr>
            <a:picLocks noChangeAspect="1"/>
          </p:cNvPicPr>
          <p:nvPr/>
        </p:nvPicPr>
        <p:blipFill rotWithShape="1">
          <a:blip r:embed="rId4"/>
          <a:srcRect l="50000" t="9197" r="388"/>
          <a:stretch/>
        </p:blipFill>
        <p:spPr>
          <a:xfrm>
            <a:off x="2915816" y="3345273"/>
            <a:ext cx="3744416" cy="1927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spTree>
    <p:extLst>
      <p:ext uri="{BB962C8B-B14F-4D97-AF65-F5344CB8AC3E}">
        <p14:creationId xmlns:p14="http://schemas.microsoft.com/office/powerpoint/2010/main" val="148119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rgbClr val="028AB0"/>
                </a:solidFill>
              </a:rPr>
              <a:t>Introduction</a:t>
            </a:r>
            <a:endParaRPr lang="en-GB" sz="3200" b="1" dirty="0">
              <a:solidFill>
                <a:srgbClr val="028AB0"/>
              </a:solidFill>
            </a:endParaRPr>
          </a:p>
        </p:txBody>
      </p:sp>
      <p:sp>
        <p:nvSpPr>
          <p:cNvPr id="3" name="Text Placeholder 2"/>
          <p:cNvSpPr>
            <a:spLocks noGrp="1"/>
          </p:cNvSpPr>
          <p:nvPr>
            <p:ph type="body" sz="quarter" idx="10"/>
          </p:nvPr>
        </p:nvSpPr>
        <p:spPr>
          <a:xfrm>
            <a:off x="395537" y="1000623"/>
            <a:ext cx="7056783" cy="3863356"/>
          </a:xfrm>
        </p:spPr>
        <p:txBody>
          <a:bodyPr/>
          <a:lstStyle/>
          <a:p>
            <a:r>
              <a:rPr lang="en-GB" sz="2800" b="0" dirty="0" smtClean="0">
                <a:solidFill>
                  <a:srgbClr val="028AB0"/>
                </a:solidFill>
              </a:rPr>
              <a:t>Westcliff High School </a:t>
            </a:r>
            <a:br>
              <a:rPr lang="en-GB" sz="2800" b="0" dirty="0" smtClean="0">
                <a:solidFill>
                  <a:srgbClr val="028AB0"/>
                </a:solidFill>
              </a:rPr>
            </a:br>
            <a:r>
              <a:rPr lang="en-GB" sz="2800" b="0" dirty="0" smtClean="0">
                <a:solidFill>
                  <a:srgbClr val="028AB0"/>
                </a:solidFill>
              </a:rPr>
              <a:t>for Girls </a:t>
            </a:r>
            <a:r>
              <a:rPr lang="en-GB" b="0" dirty="0" smtClean="0"/>
              <a:t/>
            </a:r>
            <a:br>
              <a:rPr lang="en-GB" b="0" dirty="0" smtClean="0"/>
            </a:br>
            <a:endParaRPr lang="en-GB" sz="2000" b="0" dirty="0" smtClean="0"/>
          </a:p>
          <a:p>
            <a:pPr marL="363538" lvl="2">
              <a:tabLst/>
            </a:pPr>
            <a:r>
              <a:rPr lang="en-GB" dirty="0" smtClean="0"/>
              <a:t>Located in Southend-on-Sea</a:t>
            </a:r>
          </a:p>
          <a:p>
            <a:pPr marL="363538" lvl="2">
              <a:tabLst/>
            </a:pPr>
            <a:r>
              <a:rPr lang="en-GB" dirty="0" smtClean="0"/>
              <a:t>Teaching School status since 2012</a:t>
            </a:r>
          </a:p>
          <a:p>
            <a:pPr marL="363538" lvl="2">
              <a:tabLst/>
            </a:pPr>
            <a:r>
              <a:rPr lang="en-GB" dirty="0" smtClean="0"/>
              <a:t>South Essex Teaching School Alliance </a:t>
            </a:r>
            <a:br>
              <a:rPr lang="en-GB" dirty="0" smtClean="0"/>
            </a:br>
            <a:r>
              <a:rPr lang="en-GB" dirty="0" smtClean="0"/>
              <a:t>(SETSA)</a:t>
            </a:r>
          </a:p>
          <a:p>
            <a:pPr marL="363538" lvl="2">
              <a:tabLst/>
            </a:pPr>
            <a:r>
              <a:rPr lang="en-GB" dirty="0" smtClean="0"/>
              <a:t>Science Learning Partnership (SLP) since 2014</a:t>
            </a:r>
          </a:p>
          <a:p>
            <a:pPr marL="363538" lvl="2">
              <a:tabLst/>
            </a:pPr>
            <a:r>
              <a:rPr lang="en-GB" dirty="0" smtClean="0"/>
              <a:t>Computing Hub since September 2019</a:t>
            </a:r>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 </a:t>
            </a:r>
            <a:endParaRPr lang="en-GB" dirty="0"/>
          </a:p>
        </p:txBody>
      </p:sp>
      <p:pic>
        <p:nvPicPr>
          <p:cNvPr id="1026" name="Picture 2" descr="Image result for wh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393" y="0"/>
            <a:ext cx="4215371" cy="2060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2247675"/>
            <a:ext cx="1533972" cy="16827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2731" y="5779999"/>
            <a:ext cx="2459476" cy="83473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5805264"/>
            <a:ext cx="1552900" cy="854921"/>
          </a:xfrm>
          <a:prstGeom prst="rect">
            <a:avLst/>
          </a:prstGeom>
        </p:spPr>
      </p:pic>
    </p:spTree>
    <p:extLst>
      <p:ext uri="{BB962C8B-B14F-4D97-AF65-F5344CB8AC3E}">
        <p14:creationId xmlns:p14="http://schemas.microsoft.com/office/powerpoint/2010/main" val="945770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aims</a:t>
            </a:r>
            <a:endParaRPr lang="en-GB" dirty="0"/>
          </a:p>
        </p:txBody>
      </p:sp>
      <p:sp>
        <p:nvSpPr>
          <p:cNvPr id="3" name="Text Placeholder 2"/>
          <p:cNvSpPr>
            <a:spLocks noGrp="1"/>
          </p:cNvSpPr>
          <p:nvPr>
            <p:ph type="body" sz="quarter" idx="10"/>
          </p:nvPr>
        </p:nvSpPr>
        <p:spPr>
          <a:xfrm>
            <a:off x="395537" y="1556792"/>
            <a:ext cx="8352105" cy="4104803"/>
          </a:xfrm>
        </p:spPr>
        <p:txBody>
          <a:bodyPr/>
          <a:lstStyle/>
          <a:p>
            <a:pPr marL="457200" indent="-457200">
              <a:buFont typeface="Arial" panose="020B0604020202020204" pitchFamily="34" charset="0"/>
              <a:buChar char="•"/>
            </a:pPr>
            <a:r>
              <a:rPr lang="en-GB" sz="2300" b="0" dirty="0" smtClean="0"/>
              <a:t>High quality CPD for science </a:t>
            </a:r>
            <a:br>
              <a:rPr lang="en-GB" sz="2300" b="0" dirty="0" smtClean="0"/>
            </a:br>
            <a:r>
              <a:rPr lang="en-GB" sz="2300" b="0" dirty="0" smtClean="0"/>
              <a:t>teachers and technicians</a:t>
            </a:r>
          </a:p>
          <a:p>
            <a:pPr marL="457200" indent="-457200">
              <a:buFont typeface="Arial" panose="020B0604020202020204" pitchFamily="34" charset="0"/>
              <a:buChar char="•"/>
            </a:pPr>
            <a:r>
              <a:rPr lang="en-GB" sz="2300" b="0" dirty="0" smtClean="0"/>
              <a:t>To provide science-specific support, </a:t>
            </a:r>
            <a:br>
              <a:rPr lang="en-GB" sz="2300" b="0" dirty="0" smtClean="0"/>
            </a:br>
            <a:r>
              <a:rPr lang="en-GB" sz="2300" b="0" dirty="0" smtClean="0"/>
              <a:t>mentoring and advice </a:t>
            </a:r>
          </a:p>
          <a:p>
            <a:pPr marL="457200" indent="-457200">
              <a:buFont typeface="Arial" panose="020B0604020202020204" pitchFamily="34" charset="0"/>
              <a:buChar char="•"/>
            </a:pPr>
            <a:r>
              <a:rPr lang="en-GB" sz="2300" b="0" dirty="0" smtClean="0"/>
              <a:t>Outstanding science teaching for </a:t>
            </a:r>
            <a:br>
              <a:rPr lang="en-GB" sz="2300" b="0" dirty="0" smtClean="0"/>
            </a:br>
            <a:r>
              <a:rPr lang="en-GB" sz="2300" b="0" dirty="0" smtClean="0"/>
              <a:t>all pupils</a:t>
            </a:r>
          </a:p>
          <a:p>
            <a:pPr marL="457200" indent="-457200">
              <a:buFont typeface="Arial" panose="020B0604020202020204" pitchFamily="34" charset="0"/>
              <a:buChar char="•"/>
            </a:pPr>
            <a:r>
              <a:rPr lang="en-GB" sz="2300" b="0" dirty="0" smtClean="0"/>
              <a:t>All pupils knowledgeable about </a:t>
            </a:r>
            <a:br>
              <a:rPr lang="en-GB" sz="2300" b="0" dirty="0" smtClean="0"/>
            </a:br>
            <a:r>
              <a:rPr lang="en-GB" sz="2300" b="0" dirty="0" smtClean="0"/>
              <a:t>STEM pathways and careers</a:t>
            </a:r>
            <a:endParaRPr lang="en-GB" sz="2300" b="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534" r="18966"/>
          <a:stretch/>
        </p:blipFill>
        <p:spPr>
          <a:xfrm>
            <a:off x="5785024" y="1628799"/>
            <a:ext cx="2952329" cy="2952329"/>
          </a:xfrm>
          <a:prstGeom prst="roundRect">
            <a:avLst>
              <a:gd name="adj" fmla="val 4792"/>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spTree>
    <p:extLst>
      <p:ext uri="{BB962C8B-B14F-4D97-AF65-F5344CB8AC3E}">
        <p14:creationId xmlns:p14="http://schemas.microsoft.com/office/powerpoint/2010/main" val="329125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943" cy="792088"/>
          </a:xfrm>
        </p:spPr>
        <p:txBody>
          <a:bodyPr/>
          <a:lstStyle/>
          <a:p>
            <a:r>
              <a:rPr lang="en-GB" sz="3200" dirty="0"/>
              <a:t>ENTHUSE partnerships for schools </a:t>
            </a:r>
            <a:r>
              <a:rPr lang="en-GB" sz="3200" dirty="0" smtClean="0"/>
              <a:t>&amp;</a:t>
            </a:r>
            <a:r>
              <a:rPr lang="en-GB" sz="3200" dirty="0"/>
              <a:t> </a:t>
            </a:r>
            <a:r>
              <a:rPr lang="en-GB" sz="3200" dirty="0" smtClean="0"/>
              <a:t>colleges</a:t>
            </a:r>
            <a:endParaRPr lang="en-GB" sz="3200" dirty="0"/>
          </a:p>
        </p:txBody>
      </p:sp>
      <p:sp>
        <p:nvSpPr>
          <p:cNvPr id="3" name="Text Placeholder 2"/>
          <p:cNvSpPr>
            <a:spLocks noGrp="1"/>
          </p:cNvSpPr>
          <p:nvPr>
            <p:ph type="body" sz="quarter" idx="10"/>
          </p:nvPr>
        </p:nvSpPr>
        <p:spPr>
          <a:xfrm>
            <a:off x="395536" y="1484784"/>
            <a:ext cx="8342064" cy="4104803"/>
          </a:xfrm>
        </p:spPr>
        <p:txBody>
          <a:bodyPr/>
          <a:lstStyle/>
          <a:p>
            <a:r>
              <a:rPr lang="en-GB" sz="2000" b="0" dirty="0"/>
              <a:t>ENTHUSE Partnerships inspire young people into STEM subjects and careers. We fulfil this by enabling groups of </a:t>
            </a:r>
            <a:r>
              <a:rPr lang="en-GB" sz="2000" b="0" dirty="0" smtClean="0"/>
              <a:t>primary schools, secondary schools </a:t>
            </a:r>
            <a:r>
              <a:rPr lang="en-GB" sz="2000" b="0" dirty="0"/>
              <a:t>and colleges to improve young people's achievement and engagement in STEM.</a:t>
            </a:r>
          </a:p>
          <a:p>
            <a:endParaRPr lang="en-GB" sz="1100" b="0" dirty="0" smtClean="0"/>
          </a:p>
          <a:p>
            <a:r>
              <a:rPr lang="en-GB" sz="2000" b="0" dirty="0" smtClean="0"/>
              <a:t>We </a:t>
            </a:r>
            <a:r>
              <a:rPr lang="en-GB" sz="2000" b="0" dirty="0"/>
              <a:t>work with groups of 6-8 schools and colleges to develop a bespoke two-year action plan. Partnerships will also receive up to £20,000 worth of support, which includes access to CPD, free resources, immersion in industry or university through teacher placements, STEM Ambassadors and enrichment activities.</a:t>
            </a:r>
          </a:p>
          <a:p>
            <a:endParaRPr lang="en-GB" sz="1100" b="0" dirty="0" smtClean="0"/>
          </a:p>
          <a:p>
            <a:r>
              <a:rPr lang="en-GB" sz="2000" dirty="0" smtClean="0"/>
              <a:t>If </a:t>
            </a:r>
            <a:r>
              <a:rPr lang="en-GB" sz="2000" dirty="0"/>
              <a:t>you would like to register your </a:t>
            </a:r>
            <a:r>
              <a:rPr lang="en-GB" sz="2000" dirty="0" smtClean="0"/>
              <a:t/>
            </a:r>
            <a:br>
              <a:rPr lang="en-GB" sz="2000" dirty="0" smtClean="0"/>
            </a:br>
            <a:r>
              <a:rPr lang="en-GB" sz="2000" dirty="0" smtClean="0"/>
              <a:t>interest, </a:t>
            </a:r>
            <a:r>
              <a:rPr lang="en-GB" sz="2000" dirty="0"/>
              <a:t>please get in touch. </a:t>
            </a:r>
          </a:p>
          <a:p>
            <a:endParaRPr lang="en-GB" sz="2000"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979" y="4437112"/>
            <a:ext cx="2095500" cy="9715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spTree>
    <p:extLst>
      <p:ext uri="{BB962C8B-B14F-4D97-AF65-F5344CB8AC3E}">
        <p14:creationId xmlns:p14="http://schemas.microsoft.com/office/powerpoint/2010/main" val="379872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Upcoming CPD for new primary teachers and NQTs – Outdoor learning</a:t>
            </a:r>
            <a:endParaRPr lang="en-GB" sz="3600" dirty="0"/>
          </a:p>
        </p:txBody>
      </p:sp>
      <p:sp>
        <p:nvSpPr>
          <p:cNvPr id="3" name="Text Placeholder 2"/>
          <p:cNvSpPr>
            <a:spLocks noGrp="1"/>
          </p:cNvSpPr>
          <p:nvPr>
            <p:ph type="body" sz="quarter" idx="10"/>
          </p:nvPr>
        </p:nvSpPr>
        <p:spPr>
          <a:xfrm>
            <a:off x="395536" y="1628800"/>
            <a:ext cx="8341815" cy="3744417"/>
          </a:xfrm>
        </p:spPr>
        <p:txBody>
          <a:bodyPr/>
          <a:lstStyle/>
          <a:p>
            <a:r>
              <a:rPr lang="en-GB" sz="1800" dirty="0"/>
              <a:t>Learn new skills in the </a:t>
            </a:r>
            <a:r>
              <a:rPr lang="en-GB" sz="1800" dirty="0" smtClean="0"/>
              <a:t>garden! 20 March 2020, 4-6pm</a:t>
            </a:r>
            <a:endParaRPr lang="en-GB" sz="1800" dirty="0"/>
          </a:p>
          <a:p>
            <a:r>
              <a:rPr lang="en-GB" sz="1600" b="0" dirty="0" smtClean="0"/>
              <a:t>This popular twilight </a:t>
            </a:r>
            <a:r>
              <a:rPr lang="en-GB" sz="1600" b="0" dirty="0"/>
              <a:t>session at RHS Garden Hyde Hall </a:t>
            </a:r>
            <a:r>
              <a:rPr lang="en-GB" sz="1600" b="0" dirty="0" smtClean="0"/>
              <a:t>is delivered by the RHS Campaign for School Gardening and is suitable for </a:t>
            </a:r>
            <a:r>
              <a:rPr lang="en-GB" sz="1600" b="0" dirty="0"/>
              <a:t>newly qualified or trainee teachers working within a primary or SEND setting, with or without a science specialism and with little or no previous experience of growing and horticulture.</a:t>
            </a:r>
          </a:p>
          <a:p>
            <a:endParaRPr lang="en-GB" sz="1400" b="0" i="1" dirty="0"/>
          </a:p>
          <a:p>
            <a:r>
              <a:rPr lang="en-GB" sz="1400" b="0" i="1" dirty="0" err="1"/>
              <a:t>“Really fun activities to encourage new teachers”</a:t>
            </a:r>
          </a:p>
          <a:p>
            <a:r>
              <a:rPr lang="en-GB" sz="1400" b="0" i="1" dirty="0" err="1"/>
              <a:t>“Great delivery of the session.  Really got across the importance of being outside”</a:t>
            </a:r>
          </a:p>
          <a:p>
            <a:r>
              <a:rPr lang="en-GB" sz="1200" dirty="0" err="1"/>
              <a:t> </a:t>
            </a:r>
            <a:endParaRPr lang="en-GB" sz="1050" dirty="0" err="1"/>
          </a:p>
          <a:p>
            <a:r>
              <a:rPr lang="en-GB" sz="1400" dirty="0" smtClean="0"/>
              <a:t>£</a:t>
            </a:r>
            <a:r>
              <a:rPr lang="en-GB" sz="1400" dirty="0"/>
              <a:t>20 per person</a:t>
            </a:r>
          </a:p>
          <a:p>
            <a:endParaRPr lang="en-GB" sz="1050" dirty="0" smtClean="0"/>
          </a:p>
          <a:p>
            <a:r>
              <a:rPr lang="en-GB" sz="1400" b="0" dirty="0" smtClean="0"/>
              <a:t>If </a:t>
            </a:r>
            <a:r>
              <a:rPr lang="en-GB" sz="1400" b="0" dirty="0"/>
              <a:t>you would like to book places on this twilight session, please visit:</a:t>
            </a:r>
          </a:p>
          <a:p>
            <a:r>
              <a:rPr lang="en-GB" sz="1400" u="sng" dirty="0">
                <a:hlinkClick r:id="rId2"/>
              </a:rPr>
              <a:t>https://</a:t>
            </a:r>
            <a:r>
              <a:rPr lang="en-GB" sz="1400" u="sng" dirty="0" smtClean="0">
                <a:hlinkClick r:id="rId2"/>
              </a:rPr>
              <a:t>www.stem.org.uk/cpd/460312/learn-new-skills-garden</a:t>
            </a:r>
            <a:endParaRPr lang="en-GB" sz="1400" u="sng" dirty="0" smtClean="0"/>
          </a:p>
          <a:p>
            <a:r>
              <a:rPr lang="en-GB" sz="1200" b="0" dirty="0" smtClean="0"/>
              <a:t>Note: This </a:t>
            </a:r>
            <a:r>
              <a:rPr lang="en-GB" sz="1200" b="0" dirty="0"/>
              <a:t>session starts formally at 4pm, however RHS staff have offered an optional </a:t>
            </a:r>
            <a:r>
              <a:rPr lang="en-GB" sz="1200" b="0" dirty="0" smtClean="0"/>
              <a:t/>
            </a:r>
            <a:br>
              <a:rPr lang="en-GB" sz="1200" b="0" dirty="0" smtClean="0"/>
            </a:br>
            <a:r>
              <a:rPr lang="en-GB" sz="1200" b="0" dirty="0" smtClean="0"/>
              <a:t>garden </a:t>
            </a:r>
            <a:r>
              <a:rPr lang="en-GB" sz="1200" b="0" dirty="0"/>
              <a:t>tour for any students who can get to the Hyde Hall by 3.30pm.</a:t>
            </a:r>
          </a:p>
          <a:p>
            <a:endParaRPr lang="en-GB" sz="1400" dirty="0" err="1"/>
          </a:p>
          <a:p>
            <a:r>
              <a:rPr lang="en-GB" sz="1400" b="0" dirty="0"/>
              <a:t> </a:t>
            </a:r>
          </a:p>
        </p:txBody>
      </p:sp>
      <p:pic>
        <p:nvPicPr>
          <p:cNvPr id="4" name="Picture 3" descr="Explorif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351" y="4005064"/>
            <a:ext cx="1905000" cy="1266825"/>
          </a:xfrm>
          <a:prstGeom prst="rect">
            <a:avLst/>
          </a:prstGeom>
          <a:noFill/>
          <a:ln>
            <a:noFill/>
          </a:ln>
        </p:spPr>
      </p:pic>
      <p:pic>
        <p:nvPicPr>
          <p:cNvPr id="5" name="Picture 4" descr="rhs + cfsg composite_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5839544"/>
            <a:ext cx="2819400" cy="68580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spTree>
    <p:extLst>
      <p:ext uri="{BB962C8B-B14F-4D97-AF65-F5344CB8AC3E}">
        <p14:creationId xmlns:p14="http://schemas.microsoft.com/office/powerpoint/2010/main" val="56778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 can we offer primary schools?</a:t>
            </a:r>
            <a:endParaRPr lang="en-GB" dirty="0"/>
          </a:p>
        </p:txBody>
      </p:sp>
      <p:sp>
        <p:nvSpPr>
          <p:cNvPr id="3" name="Text Placeholder 2"/>
          <p:cNvSpPr>
            <a:spLocks noGrp="1"/>
          </p:cNvSpPr>
          <p:nvPr>
            <p:ph type="body" sz="quarter" idx="10"/>
          </p:nvPr>
        </p:nvSpPr>
        <p:spPr>
          <a:xfrm>
            <a:off x="395288" y="2060848"/>
            <a:ext cx="8342064" cy="3312369"/>
          </a:xfrm>
        </p:spPr>
        <p:txBody>
          <a:bodyPr/>
          <a:lstStyle/>
          <a:p>
            <a:pPr marL="342900" indent="-342900">
              <a:buFont typeface="Arial" panose="020B0604020202020204" pitchFamily="34" charset="0"/>
              <a:buChar char="•"/>
            </a:pPr>
            <a:r>
              <a:rPr lang="en-GB" sz="2800" b="0" dirty="0"/>
              <a:t>Bespoke CPD for schools, MATs, Clusters</a:t>
            </a:r>
          </a:p>
          <a:p>
            <a:pPr marL="342900" indent="-342900">
              <a:buFont typeface="Arial" panose="020B0604020202020204" pitchFamily="34" charset="0"/>
              <a:buChar char="•"/>
            </a:pPr>
            <a:r>
              <a:rPr lang="en-GB" sz="2800" b="0" dirty="0" smtClean="0"/>
              <a:t>Network groups </a:t>
            </a:r>
            <a:endParaRPr lang="en-GB" sz="2800" b="0" dirty="0"/>
          </a:p>
          <a:p>
            <a:pPr marL="342900" indent="-342900">
              <a:buFont typeface="Arial" panose="020B0604020202020204" pitchFamily="34" charset="0"/>
              <a:buChar char="•"/>
            </a:pPr>
            <a:r>
              <a:rPr lang="en-GB" sz="2800" b="0" dirty="0" smtClean="0"/>
              <a:t>Annual primary conference</a:t>
            </a:r>
          </a:p>
          <a:p>
            <a:pPr marL="342900" indent="-342900">
              <a:buFont typeface="Arial" panose="020B0604020202020204" pitchFamily="34" charset="0"/>
              <a:buChar char="•"/>
            </a:pPr>
            <a:r>
              <a:rPr lang="en-GB" sz="2800" b="0" dirty="0" smtClean="0"/>
              <a:t>Professional </a:t>
            </a:r>
            <a:r>
              <a:rPr lang="en-GB" sz="2800" b="0" dirty="0"/>
              <a:t>development as Facilitator for STEM Learning or leading a network group</a:t>
            </a:r>
            <a:r>
              <a:rPr lang="en-GB" sz="2800" b="0" dirty="0" smtClean="0"/>
              <a:t>.</a:t>
            </a:r>
          </a:p>
          <a:p>
            <a:pPr marL="342900" indent="-342900">
              <a:buFont typeface="Arial" panose="020B0604020202020204" pitchFamily="34" charset="0"/>
              <a:buChar char="•"/>
            </a:pPr>
            <a:r>
              <a:rPr lang="en-GB" sz="2800" b="0" dirty="0" smtClean="0"/>
              <a:t>Mentoring &amp; support</a:t>
            </a:r>
            <a:endParaRPr lang="en-GB" sz="2800" b="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spTree>
    <p:extLst>
      <p:ext uri="{BB962C8B-B14F-4D97-AF65-F5344CB8AC3E}">
        <p14:creationId xmlns:p14="http://schemas.microsoft.com/office/powerpoint/2010/main" val="75569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47780"/>
            <a:ext cx="8341816" cy="792088"/>
          </a:xfrm>
        </p:spPr>
        <p:txBody>
          <a:bodyPr/>
          <a:lstStyle/>
          <a:p>
            <a:r>
              <a:rPr lang="en-GB" smtClean="0"/>
              <a:t> Opportunities</a:t>
            </a:r>
            <a:endParaRPr lang="en-GB" dirty="0"/>
          </a:p>
        </p:txBody>
      </p:sp>
      <p:sp>
        <p:nvSpPr>
          <p:cNvPr id="3" name="Text Placeholder 2"/>
          <p:cNvSpPr>
            <a:spLocks noGrp="1"/>
          </p:cNvSpPr>
          <p:nvPr>
            <p:ph type="body" sz="quarter" idx="10"/>
          </p:nvPr>
        </p:nvSpPr>
        <p:spPr>
          <a:xfrm>
            <a:off x="395287" y="1583538"/>
            <a:ext cx="6048920" cy="4104803"/>
          </a:xfrm>
        </p:spPr>
        <p:txBody>
          <a:bodyPr/>
          <a:lstStyle/>
          <a:p>
            <a:pPr marL="342900" indent="-342900">
              <a:buFont typeface="Arial" panose="020B0604020202020204" pitchFamily="34" charset="0"/>
              <a:buChar char="•"/>
            </a:pPr>
            <a:r>
              <a:rPr lang="en-GB" sz="2000" b="0" dirty="0" smtClean="0"/>
              <a:t>Annual Secondary Science Festival on June 19</a:t>
            </a:r>
            <a:r>
              <a:rPr lang="en-GB" sz="2000" b="0" baseline="30000" dirty="0" smtClean="0"/>
              <a:t>th</a:t>
            </a:r>
            <a:r>
              <a:rPr lang="en-GB" sz="2000" b="0" dirty="0" smtClean="0"/>
              <a:t> at Anglia Ruskin University</a:t>
            </a:r>
          </a:p>
          <a:p>
            <a:pPr marL="342900" indent="-342900">
              <a:buFont typeface="Arial" panose="020B0604020202020204" pitchFamily="34" charset="0"/>
              <a:buChar char="•"/>
            </a:pPr>
            <a:r>
              <a:rPr lang="en-GB" sz="2000" b="0" dirty="0" smtClean="0"/>
              <a:t>Triple Science Support Programmes (41 schools since 2016)</a:t>
            </a:r>
          </a:p>
          <a:p>
            <a:pPr marL="342900" indent="-342900">
              <a:buFont typeface="Arial" panose="020B0604020202020204" pitchFamily="34" charset="0"/>
              <a:buChar char="•"/>
            </a:pPr>
            <a:r>
              <a:rPr lang="en-GB" sz="2000" b="0" dirty="0" smtClean="0"/>
              <a:t>Enthuse Partnerships (6-8 schools, £20k support)</a:t>
            </a:r>
          </a:p>
          <a:p>
            <a:pPr marL="342900" indent="-342900">
              <a:buFont typeface="Arial" panose="020B0604020202020204" pitchFamily="34" charset="0"/>
              <a:buChar char="•"/>
            </a:pPr>
            <a:r>
              <a:rPr lang="en-GB" sz="2000" b="0" dirty="0" smtClean="0"/>
              <a:t>Bespoke CPD for schools, MATs, Clusters</a:t>
            </a:r>
          </a:p>
          <a:p>
            <a:pPr marL="342900" indent="-342900">
              <a:buFont typeface="Arial" panose="020B0604020202020204" pitchFamily="34" charset="0"/>
              <a:buChar char="•"/>
            </a:pPr>
            <a:r>
              <a:rPr lang="en-GB" sz="2000" b="0" dirty="0" smtClean="0"/>
              <a:t>Professional development as Facilitator for STEM Learning or leading a network group.</a:t>
            </a:r>
          </a:p>
          <a:p>
            <a:endParaRPr lang="en-GB" dirty="0" smtClean="0"/>
          </a:p>
        </p:txBody>
      </p:sp>
      <p:grpSp>
        <p:nvGrpSpPr>
          <p:cNvPr id="10" name="Group 9"/>
          <p:cNvGrpSpPr/>
          <p:nvPr/>
        </p:nvGrpSpPr>
        <p:grpSpPr>
          <a:xfrm>
            <a:off x="6588224" y="525397"/>
            <a:ext cx="2304016" cy="4782837"/>
            <a:chOff x="6732240" y="525397"/>
            <a:chExt cx="2160000" cy="448387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25397"/>
              <a:ext cx="2160000" cy="1468035"/>
            </a:xfrm>
            <a:prstGeom prst="round2Same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060848"/>
              <a:ext cx="2160000" cy="14362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3573016"/>
              <a:ext cx="2160000" cy="1436260"/>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spTree>
    <p:extLst>
      <p:ext uri="{BB962C8B-B14F-4D97-AF65-F5344CB8AC3E}">
        <p14:creationId xmlns:p14="http://schemas.microsoft.com/office/powerpoint/2010/main" val="172159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CPD</a:t>
            </a:r>
            <a:endParaRPr lang="en-GB" dirty="0"/>
          </a:p>
        </p:txBody>
      </p:sp>
      <p:sp>
        <p:nvSpPr>
          <p:cNvPr id="3" name="Text Placeholder 2"/>
          <p:cNvSpPr>
            <a:spLocks noGrp="1"/>
          </p:cNvSpPr>
          <p:nvPr>
            <p:ph type="body" sz="quarter" idx="10"/>
          </p:nvPr>
        </p:nvSpPr>
        <p:spPr>
          <a:xfrm>
            <a:off x="395288" y="1196752"/>
            <a:ext cx="8281168" cy="1038846"/>
          </a:xfrm>
        </p:spPr>
        <p:txBody>
          <a:bodyPr/>
          <a:lstStyle/>
          <a:p>
            <a:r>
              <a:rPr lang="en-GB" sz="1800" b="0" dirty="0" smtClean="0"/>
              <a:t>“One in 12 teachers who did not participate in STEM Learning CPD left teaching within two years. This drops to 1 in 30 for those who did.”</a:t>
            </a:r>
            <a:r>
              <a:rPr lang="en-GB" sz="1600" b="0" i="1" dirty="0">
                <a:solidFill>
                  <a:schemeClr val="accent2">
                    <a:lumMod val="75000"/>
                  </a:schemeClr>
                </a:solidFill>
              </a:rPr>
              <a:t> Wellcome Trust, 2017</a:t>
            </a:r>
          </a:p>
          <a:p>
            <a:endParaRPr lang="en-GB" sz="1600" b="0" i="1" dirty="0">
              <a:solidFill>
                <a:schemeClr val="accent2">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916832"/>
            <a:ext cx="6768752" cy="3552685"/>
          </a:xfrm>
          <a:prstGeom prst="rect">
            <a:avLst/>
          </a:prstGeom>
        </p:spPr>
      </p:pic>
    </p:spTree>
    <p:extLst>
      <p:ext uri="{BB962C8B-B14F-4D97-AF65-F5344CB8AC3E}">
        <p14:creationId xmlns:p14="http://schemas.microsoft.com/office/powerpoint/2010/main" val="988273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55420" y="692696"/>
            <a:ext cx="3661144" cy="792088"/>
          </a:xfrm>
          <a:prstGeom prst="rect">
            <a:avLst/>
          </a:prstGeom>
        </p:spPr>
        <p:txBody>
          <a:bodyPr/>
          <a:lstStyle>
            <a:lvl1pPr algn="l" rtl="0" eaLnBrk="1" fontAlgn="base" hangingPunct="1">
              <a:spcBef>
                <a:spcPct val="0"/>
              </a:spcBef>
              <a:spcAft>
                <a:spcPct val="0"/>
              </a:spcAft>
              <a:defRPr sz="4400" kern="1200" baseline="0">
                <a:solidFill>
                  <a:srgbClr val="CF2453"/>
                </a:solidFill>
                <a:latin typeface="Arial" pitchFamily="34" charset="0"/>
                <a:ea typeface="+mj-ea"/>
                <a:cs typeface="+mj-cs"/>
              </a:defRPr>
            </a:lvl1pPr>
            <a:lvl2pPr algn="l" rtl="0" eaLnBrk="1" fontAlgn="base" hangingPunct="1">
              <a:spcBef>
                <a:spcPct val="0"/>
              </a:spcBef>
              <a:spcAft>
                <a:spcPct val="0"/>
              </a:spcAft>
              <a:defRPr sz="4400">
                <a:solidFill>
                  <a:srgbClr val="CF2453"/>
                </a:solidFill>
                <a:latin typeface="Arial" panose="020B0604020202020204" pitchFamily="34" charset="0"/>
              </a:defRPr>
            </a:lvl2pPr>
            <a:lvl3pPr algn="l" rtl="0" eaLnBrk="1" fontAlgn="base" hangingPunct="1">
              <a:spcBef>
                <a:spcPct val="0"/>
              </a:spcBef>
              <a:spcAft>
                <a:spcPct val="0"/>
              </a:spcAft>
              <a:defRPr sz="4400">
                <a:solidFill>
                  <a:srgbClr val="CF2453"/>
                </a:solidFill>
                <a:latin typeface="Arial" panose="020B0604020202020204" pitchFamily="34" charset="0"/>
              </a:defRPr>
            </a:lvl3pPr>
            <a:lvl4pPr algn="l" rtl="0" eaLnBrk="1" fontAlgn="base" hangingPunct="1">
              <a:spcBef>
                <a:spcPct val="0"/>
              </a:spcBef>
              <a:spcAft>
                <a:spcPct val="0"/>
              </a:spcAft>
              <a:defRPr sz="4400">
                <a:solidFill>
                  <a:srgbClr val="CF2453"/>
                </a:solidFill>
                <a:latin typeface="Arial" panose="020B0604020202020204" pitchFamily="34" charset="0"/>
              </a:defRPr>
            </a:lvl4pPr>
            <a:lvl5pPr algn="l" rtl="0" eaLnBrk="1" fontAlgn="base" hangingPunct="1">
              <a:spcBef>
                <a:spcPct val="0"/>
              </a:spcBef>
              <a:spcAft>
                <a:spcPct val="0"/>
              </a:spcAft>
              <a:defRPr sz="4400">
                <a:solidFill>
                  <a:srgbClr val="CF2453"/>
                </a:solidFill>
                <a:latin typeface="Arial" panose="020B0604020202020204" pitchFamily="34" charset="0"/>
              </a:defRPr>
            </a:lvl5pPr>
            <a:lvl6pPr marL="457200" algn="ctr" rtl="0" eaLnBrk="1" fontAlgn="base" hangingPunct="1">
              <a:spcBef>
                <a:spcPct val="0"/>
              </a:spcBef>
              <a:spcAft>
                <a:spcPct val="0"/>
              </a:spcAft>
              <a:defRPr sz="4400">
                <a:solidFill>
                  <a:srgbClr val="747678"/>
                </a:solidFill>
                <a:latin typeface="Arial" panose="020B0604020202020204" pitchFamily="34" charset="0"/>
              </a:defRPr>
            </a:lvl6pPr>
            <a:lvl7pPr marL="914400" algn="ctr" rtl="0" eaLnBrk="1" fontAlgn="base" hangingPunct="1">
              <a:spcBef>
                <a:spcPct val="0"/>
              </a:spcBef>
              <a:spcAft>
                <a:spcPct val="0"/>
              </a:spcAft>
              <a:defRPr sz="4400">
                <a:solidFill>
                  <a:srgbClr val="747678"/>
                </a:solidFill>
                <a:latin typeface="Arial" panose="020B0604020202020204" pitchFamily="34" charset="0"/>
              </a:defRPr>
            </a:lvl7pPr>
            <a:lvl8pPr marL="1371600" algn="ctr" rtl="0" eaLnBrk="1" fontAlgn="base" hangingPunct="1">
              <a:spcBef>
                <a:spcPct val="0"/>
              </a:spcBef>
              <a:spcAft>
                <a:spcPct val="0"/>
              </a:spcAft>
              <a:defRPr sz="4400">
                <a:solidFill>
                  <a:srgbClr val="747678"/>
                </a:solidFill>
                <a:latin typeface="Arial" panose="020B0604020202020204" pitchFamily="34" charset="0"/>
              </a:defRPr>
            </a:lvl8pPr>
            <a:lvl9pPr marL="1828800" algn="ctr" rtl="0" eaLnBrk="1" fontAlgn="base" hangingPunct="1">
              <a:spcBef>
                <a:spcPct val="0"/>
              </a:spcBef>
              <a:spcAft>
                <a:spcPct val="0"/>
              </a:spcAft>
              <a:defRPr sz="4400">
                <a:solidFill>
                  <a:srgbClr val="747678"/>
                </a:solidFill>
                <a:latin typeface="Arial" panose="020B0604020202020204" pitchFamily="34" charset="0"/>
              </a:defRPr>
            </a:lvl9pPr>
          </a:lstStyle>
          <a:p>
            <a:pPr algn="ctr"/>
            <a:endParaRPr lang="en-GB" b="1" dirty="0"/>
          </a:p>
        </p:txBody>
      </p:sp>
      <p:sp>
        <p:nvSpPr>
          <p:cNvPr id="6" name="Text Placeholder 2"/>
          <p:cNvSpPr txBox="1">
            <a:spLocks/>
          </p:cNvSpPr>
          <p:nvPr/>
        </p:nvSpPr>
        <p:spPr>
          <a:xfrm>
            <a:off x="399850" y="1556792"/>
            <a:ext cx="5412716" cy="3599332"/>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GB" sz="1700" b="0" dirty="0" smtClean="0"/>
          </a:p>
          <a:p>
            <a:pPr>
              <a:spcBef>
                <a:spcPts val="0"/>
              </a:spcBef>
            </a:pPr>
            <a:r>
              <a:rPr lang="en-GB" sz="1700" b="0" dirty="0" smtClean="0"/>
              <a:t>For </a:t>
            </a:r>
            <a:r>
              <a:rPr lang="en-GB" sz="1700" b="0" dirty="0"/>
              <a:t>more </a:t>
            </a:r>
            <a:r>
              <a:rPr lang="en-GB" sz="1700" b="0" dirty="0" smtClean="0"/>
              <a:t>information, please </a:t>
            </a:r>
            <a:r>
              <a:rPr lang="en-GB" sz="1700" b="0" dirty="0"/>
              <a:t>contact:</a:t>
            </a:r>
          </a:p>
          <a:p>
            <a:pPr>
              <a:spcBef>
                <a:spcPts val="0"/>
              </a:spcBef>
            </a:pPr>
            <a:endParaRPr lang="en-GB" sz="1600" dirty="0" smtClean="0"/>
          </a:p>
          <a:p>
            <a:pPr>
              <a:spcBef>
                <a:spcPts val="0"/>
              </a:spcBef>
            </a:pPr>
            <a:r>
              <a:rPr lang="en-GB" sz="1700" dirty="0">
                <a:solidFill>
                  <a:schemeClr val="accent2"/>
                </a:solidFill>
                <a:ea typeface="+mj-ea"/>
                <a:cs typeface="+mj-cs"/>
              </a:rPr>
              <a:t>Project Lead: David Struthers</a:t>
            </a:r>
          </a:p>
          <a:p>
            <a:pPr>
              <a:spcBef>
                <a:spcPts val="0"/>
              </a:spcBef>
            </a:pPr>
            <a:r>
              <a:rPr lang="en-GB" sz="1700" b="0" u="sng" dirty="0" smtClean="0">
                <a:solidFill>
                  <a:schemeClr val="accent2">
                    <a:lumMod val="75000"/>
                  </a:schemeClr>
                </a:solidFill>
              </a:rPr>
              <a:t>d.struthers@setsa.info</a:t>
            </a:r>
            <a:r>
              <a:rPr lang="en-GB" sz="1700" b="0" dirty="0" smtClean="0"/>
              <a:t> </a:t>
            </a:r>
            <a:endParaRPr lang="en-GB" sz="1700" b="0" dirty="0"/>
          </a:p>
          <a:p>
            <a:pPr>
              <a:spcBef>
                <a:spcPts val="0"/>
              </a:spcBef>
            </a:pPr>
            <a:endParaRPr lang="en-GB" sz="1600" b="0" dirty="0" smtClean="0"/>
          </a:p>
          <a:p>
            <a:pPr>
              <a:spcBef>
                <a:spcPts val="0"/>
              </a:spcBef>
            </a:pPr>
            <a:r>
              <a:rPr lang="en-GB" sz="1700" dirty="0" smtClean="0">
                <a:solidFill>
                  <a:schemeClr val="accent2"/>
                </a:solidFill>
                <a:ea typeface="+mj-ea"/>
                <a:cs typeface="+mj-cs"/>
              </a:rPr>
              <a:t>Project Officer: Emma Emmerton</a:t>
            </a:r>
            <a:r>
              <a:rPr lang="en-GB" sz="1600" b="0" dirty="0" smtClean="0">
                <a:solidFill>
                  <a:schemeClr val="accent2"/>
                </a:solidFill>
              </a:rPr>
              <a:t/>
            </a:r>
            <a:br>
              <a:rPr lang="en-GB" sz="1600" b="0" dirty="0" smtClean="0">
                <a:solidFill>
                  <a:schemeClr val="accent2"/>
                </a:solidFill>
              </a:rPr>
            </a:br>
            <a:r>
              <a:rPr lang="en-GB" sz="1700" b="0" u="sng" dirty="0" smtClean="0">
                <a:solidFill>
                  <a:schemeClr val="accent2">
                    <a:lumMod val="75000"/>
                  </a:schemeClr>
                </a:solidFill>
              </a:rPr>
              <a:t>e.emmerton@setsa.info</a:t>
            </a:r>
            <a:r>
              <a:rPr lang="en-GB" sz="1600" b="0" u="sng" dirty="0" smtClean="0">
                <a:solidFill>
                  <a:schemeClr val="accent2">
                    <a:lumMod val="75000"/>
                  </a:schemeClr>
                </a:solidFill>
              </a:rPr>
              <a:t> </a:t>
            </a:r>
            <a:endParaRPr lang="en-GB" sz="1600" b="0" u="sng" dirty="0">
              <a:solidFill>
                <a:schemeClr val="accent2">
                  <a:lumMod val="75000"/>
                </a:schemeClr>
              </a:solidFill>
            </a:endParaRPr>
          </a:p>
          <a:p>
            <a:pPr>
              <a:spcBef>
                <a:spcPts val="0"/>
              </a:spcBef>
            </a:pPr>
            <a:r>
              <a:rPr lang="en-GB" sz="1600" b="0" dirty="0" smtClean="0"/>
              <a:t>01702 476026 ext. 255</a:t>
            </a:r>
            <a:endParaRPr lang="en-GB" sz="1600" dirty="0"/>
          </a:p>
        </p:txBody>
      </p:sp>
      <p:pic>
        <p:nvPicPr>
          <p:cNvPr id="7" name="Picture 6"/>
          <p:cNvPicPr/>
          <p:nvPr/>
        </p:nvPicPr>
        <p:blipFill>
          <a:blip r:embed="rId3"/>
          <a:stretch>
            <a:fillRect/>
          </a:stretch>
        </p:blipFill>
        <p:spPr>
          <a:xfrm>
            <a:off x="7456125" y="4358480"/>
            <a:ext cx="356235" cy="297815"/>
          </a:xfrm>
          <a:prstGeom prst="rect">
            <a:avLst/>
          </a:prstGeom>
        </p:spPr>
      </p:pic>
      <p:sp>
        <p:nvSpPr>
          <p:cNvPr id="2" name="Title 1"/>
          <p:cNvSpPr>
            <a:spLocks noGrp="1"/>
          </p:cNvSpPr>
          <p:nvPr>
            <p:ph type="title"/>
          </p:nvPr>
        </p:nvSpPr>
        <p:spPr/>
        <p:txBody>
          <a:bodyPr/>
          <a:lstStyle/>
          <a:p>
            <a:r>
              <a:rPr lang="en-GB" dirty="0" smtClean="0"/>
              <a:t>Contact the SLP</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5675174"/>
            <a:ext cx="2902124" cy="98496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1760" t="628" r="21740" b="-628"/>
          <a:stretch/>
        </p:blipFill>
        <p:spPr>
          <a:xfrm>
            <a:off x="5471592" y="-25653"/>
            <a:ext cx="3672408" cy="3672408"/>
          </a:xfrm>
          <a:prstGeom prst="flowChartDocument">
            <a:avLst/>
          </a:prstGeom>
        </p:spPr>
      </p:pic>
      <p:sp>
        <p:nvSpPr>
          <p:cNvPr id="10" name="Text Placeholder 2"/>
          <p:cNvSpPr txBox="1">
            <a:spLocks/>
          </p:cNvSpPr>
          <p:nvPr/>
        </p:nvSpPr>
        <p:spPr>
          <a:xfrm>
            <a:off x="5471592" y="3356991"/>
            <a:ext cx="3514700" cy="1955877"/>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GB" sz="1600" b="0" dirty="0" smtClean="0">
                <a:solidFill>
                  <a:schemeClr val="bg1">
                    <a:lumMod val="50000"/>
                  </a:schemeClr>
                </a:solidFill>
              </a:rPr>
              <a:t/>
            </a:r>
            <a:br>
              <a:rPr lang="en-GB" sz="1600" b="0" dirty="0" smtClean="0">
                <a:solidFill>
                  <a:schemeClr val="bg1">
                    <a:lumMod val="50000"/>
                  </a:schemeClr>
                </a:solidFill>
              </a:rPr>
            </a:br>
            <a:endParaRPr lang="en-GB" sz="800" b="0" dirty="0" smtClean="0">
              <a:solidFill>
                <a:schemeClr val="bg1">
                  <a:lumMod val="50000"/>
                </a:schemeClr>
              </a:solidFill>
            </a:endParaRPr>
          </a:p>
          <a:p>
            <a:pPr algn="r">
              <a:spcBef>
                <a:spcPts val="0"/>
              </a:spcBef>
            </a:pPr>
            <a:r>
              <a:rPr lang="en-GB" b="0" dirty="0" smtClean="0">
                <a:solidFill>
                  <a:schemeClr val="accent2"/>
                </a:solidFill>
              </a:rPr>
              <a:t>www.setsa.info</a:t>
            </a:r>
          </a:p>
          <a:p>
            <a:pPr algn="r">
              <a:spcBef>
                <a:spcPts val="0"/>
              </a:spcBef>
            </a:pPr>
            <a:endParaRPr lang="en-GB" sz="800" b="0" dirty="0" smtClean="0">
              <a:solidFill>
                <a:schemeClr val="accent1"/>
              </a:solidFill>
            </a:endParaRPr>
          </a:p>
          <a:p>
            <a:pPr algn="r">
              <a:spcBef>
                <a:spcPts val="0"/>
              </a:spcBef>
            </a:pPr>
            <a:r>
              <a:rPr lang="en-GB" sz="1600" b="0" dirty="0" smtClean="0">
                <a:solidFill>
                  <a:schemeClr val="accent1"/>
                </a:solidFill>
              </a:rPr>
              <a:t>     </a:t>
            </a:r>
            <a:r>
              <a:rPr lang="en-GB" sz="1200" b="0" dirty="0" smtClean="0">
                <a:solidFill>
                  <a:schemeClr val="accent2">
                    <a:lumMod val="75000"/>
                  </a:schemeClr>
                </a:solidFill>
              </a:rPr>
              <a:t>@SET_Science</a:t>
            </a:r>
          </a:p>
          <a:p>
            <a:pPr algn="r">
              <a:lnSpc>
                <a:spcPct val="150000"/>
              </a:lnSpc>
              <a:spcBef>
                <a:spcPts val="0"/>
              </a:spcBef>
            </a:pPr>
            <a:endParaRPr lang="en-GB" sz="1600" b="0" dirty="0" smtClean="0">
              <a:solidFill>
                <a:schemeClr val="accent1"/>
              </a:solidFill>
            </a:endParaRPr>
          </a:p>
          <a:p>
            <a:pPr algn="r">
              <a:lnSpc>
                <a:spcPct val="150000"/>
              </a:lnSpc>
              <a:spcBef>
                <a:spcPts val="0"/>
              </a:spcBef>
            </a:pPr>
            <a:r>
              <a:rPr lang="en-GB" sz="1600" dirty="0"/>
              <a:t/>
            </a:r>
            <a:br>
              <a:rPr lang="en-GB" sz="1600" dirty="0"/>
            </a:br>
            <a:endParaRPr lang="en-GB" sz="1600" dirty="0"/>
          </a:p>
        </p:txBody>
      </p:sp>
    </p:spTree>
    <p:extLst>
      <p:ext uri="{BB962C8B-B14F-4D97-AF65-F5344CB8AC3E}">
        <p14:creationId xmlns:p14="http://schemas.microsoft.com/office/powerpoint/2010/main" val="742992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28AB0"/>
                </a:solidFill>
              </a:rPr>
              <a:t>Computing Hub</a:t>
            </a:r>
            <a:endParaRPr lang="en-GB" dirty="0"/>
          </a:p>
        </p:txBody>
      </p:sp>
      <p:pic>
        <p:nvPicPr>
          <p:cNvPr id="4" name="Picture 3"/>
          <p:cNvPicPr>
            <a:picLocks noChangeAspect="1"/>
          </p:cNvPicPr>
          <p:nvPr/>
        </p:nvPicPr>
        <p:blipFill>
          <a:blip r:embed="rId2"/>
          <a:stretch>
            <a:fillRect/>
          </a:stretch>
        </p:blipFill>
        <p:spPr>
          <a:xfrm>
            <a:off x="1971379" y="1268760"/>
            <a:ext cx="5190131" cy="42363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Tree>
    <p:extLst>
      <p:ext uri="{BB962C8B-B14F-4D97-AF65-F5344CB8AC3E}">
        <p14:creationId xmlns:p14="http://schemas.microsoft.com/office/powerpoint/2010/main" val="124686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28AB0"/>
                </a:solidFill>
              </a:rPr>
              <a:t>Rationale</a:t>
            </a:r>
            <a:endParaRPr lang="en-GB" dirty="0">
              <a:solidFill>
                <a:srgbClr val="028AB0"/>
              </a:solidFill>
            </a:endParaRPr>
          </a:p>
        </p:txBody>
      </p:sp>
      <p:sp>
        <p:nvSpPr>
          <p:cNvPr id="3" name="Text Placeholder 2"/>
          <p:cNvSpPr>
            <a:spLocks noGrp="1"/>
          </p:cNvSpPr>
          <p:nvPr>
            <p:ph type="body" sz="quarter" idx="10"/>
          </p:nvPr>
        </p:nvSpPr>
        <p:spPr>
          <a:xfrm>
            <a:off x="395289" y="1021108"/>
            <a:ext cx="8342064" cy="4608512"/>
          </a:xfrm>
        </p:spPr>
        <p:txBody>
          <a:bodyPr/>
          <a:lstStyle/>
          <a:p>
            <a:r>
              <a:rPr lang="en-GB" sz="2000" b="0" dirty="0" smtClean="0"/>
              <a:t>UK needs </a:t>
            </a:r>
            <a:r>
              <a:rPr lang="en-GB" sz="2000" dirty="0">
                <a:solidFill>
                  <a:srgbClr val="028AB0"/>
                </a:solidFill>
                <a:ea typeface="+mj-ea"/>
                <a:cs typeface="+mj-cs"/>
              </a:rPr>
              <a:t>1.2 million </a:t>
            </a:r>
            <a:r>
              <a:rPr lang="en-GB" sz="2000" b="0" dirty="0"/>
              <a:t>new technical and digitally skilled people by 2022 </a:t>
            </a:r>
            <a:r>
              <a:rPr lang="en-GB" sz="2000" b="0" dirty="0" smtClean="0"/>
              <a:t>(</a:t>
            </a:r>
            <a:r>
              <a:rPr lang="en-GB" sz="2000" b="0" dirty="0"/>
              <a:t>UK Digital Strategy</a:t>
            </a:r>
            <a:r>
              <a:rPr lang="en-GB" sz="2000" b="0" dirty="0" smtClean="0"/>
              <a:t>)</a:t>
            </a:r>
          </a:p>
          <a:p>
            <a:endParaRPr lang="en-GB" sz="1000" b="0" dirty="0" smtClean="0"/>
          </a:p>
          <a:p>
            <a:r>
              <a:rPr lang="en-GB" sz="2000" dirty="0" smtClean="0">
                <a:solidFill>
                  <a:srgbClr val="028AB0"/>
                </a:solidFill>
              </a:rPr>
              <a:t>£</a:t>
            </a:r>
            <a:r>
              <a:rPr lang="en-GB" sz="2000" dirty="0">
                <a:solidFill>
                  <a:srgbClr val="028AB0"/>
                </a:solidFill>
              </a:rPr>
              <a:t>63 billion </a:t>
            </a:r>
            <a:r>
              <a:rPr lang="en-GB" sz="2000" b="0" dirty="0"/>
              <a:t>of GDP per year is lost to the </a:t>
            </a:r>
            <a:r>
              <a:rPr lang="en-GB" sz="2000" b="0" dirty="0" smtClean="0"/>
              <a:t>UK </a:t>
            </a:r>
            <a:r>
              <a:rPr lang="en-GB" sz="2000" b="0" dirty="0"/>
              <a:t>economy due to digital skills </a:t>
            </a:r>
            <a:r>
              <a:rPr lang="en-GB" sz="2000" b="0" dirty="0" smtClean="0"/>
              <a:t>shortages.  Lack </a:t>
            </a:r>
            <a:r>
              <a:rPr lang="en-GB" sz="2000" b="0" dirty="0"/>
              <a:t>of digital skills inhibits growth and opportunities for </a:t>
            </a:r>
            <a:r>
              <a:rPr lang="en-GB" sz="2000" b="0" dirty="0" smtClean="0"/>
              <a:t>employment. </a:t>
            </a:r>
            <a:r>
              <a:rPr lang="en-GB" sz="2000" b="0" dirty="0"/>
              <a:t>(UK Digital Strategy</a:t>
            </a:r>
            <a:r>
              <a:rPr lang="en-GB" sz="2000" b="0" dirty="0" smtClean="0"/>
              <a:t>)</a:t>
            </a:r>
          </a:p>
          <a:p>
            <a:endParaRPr lang="en-GB" sz="1000" dirty="0" smtClean="0">
              <a:solidFill>
                <a:srgbClr val="028AB0"/>
              </a:solidFill>
            </a:endParaRPr>
          </a:p>
          <a:p>
            <a:r>
              <a:rPr lang="en-GB" sz="2000" dirty="0" smtClean="0">
                <a:solidFill>
                  <a:srgbClr val="028AB0"/>
                </a:solidFill>
              </a:rPr>
              <a:t>75</a:t>
            </a:r>
            <a:r>
              <a:rPr lang="en-GB" sz="2000" dirty="0">
                <a:solidFill>
                  <a:srgbClr val="028AB0"/>
                </a:solidFill>
              </a:rPr>
              <a:t>% </a:t>
            </a:r>
            <a:r>
              <a:rPr lang="en-GB" sz="2000" b="0" dirty="0">
                <a:solidFill>
                  <a:srgbClr val="028AB0"/>
                </a:solidFill>
              </a:rPr>
              <a:t>of </a:t>
            </a:r>
            <a:r>
              <a:rPr lang="en-GB" sz="2000" dirty="0">
                <a:solidFill>
                  <a:srgbClr val="028AB0"/>
                </a:solidFill>
              </a:rPr>
              <a:t> </a:t>
            </a:r>
            <a:r>
              <a:rPr lang="en-GB" sz="2000" b="0" dirty="0">
                <a:solidFill>
                  <a:srgbClr val="028AB0"/>
                </a:solidFill>
              </a:rPr>
              <a:t>existing GCSE CS teachers </a:t>
            </a:r>
            <a:r>
              <a:rPr lang="en-GB" sz="2000" b="0" u="sng" dirty="0">
                <a:solidFill>
                  <a:srgbClr val="028AB0"/>
                </a:solidFill>
              </a:rPr>
              <a:t>do not</a:t>
            </a:r>
            <a:r>
              <a:rPr lang="en-GB" sz="2000" b="0" dirty="0">
                <a:solidFill>
                  <a:srgbClr val="028AB0"/>
                </a:solidFill>
              </a:rPr>
              <a:t> have an academic background in Computer Science</a:t>
            </a:r>
          </a:p>
          <a:p>
            <a:endParaRPr lang="en-GB" sz="1000" b="0" dirty="0" smtClean="0"/>
          </a:p>
          <a:p>
            <a:r>
              <a:rPr lang="en-GB" sz="2000" b="0" dirty="0" smtClean="0"/>
              <a:t>To meet demand we will need:</a:t>
            </a:r>
          </a:p>
          <a:p>
            <a:pPr marL="342900" indent="-342900">
              <a:buFont typeface="Arial" panose="020B0604020202020204" pitchFamily="34" charset="0"/>
              <a:buChar char="•"/>
            </a:pPr>
            <a:r>
              <a:rPr lang="en-GB" sz="2000" dirty="0">
                <a:solidFill>
                  <a:srgbClr val="028AB0"/>
                </a:solidFill>
                <a:ea typeface="+mj-ea"/>
                <a:cs typeface="+mj-cs"/>
              </a:rPr>
              <a:t>240,000 young people </a:t>
            </a:r>
            <a:r>
              <a:rPr lang="en-GB" sz="2000" b="0" dirty="0"/>
              <a:t>taking Computer Science GCSE </a:t>
            </a:r>
            <a:r>
              <a:rPr lang="en-GB" sz="2000" b="0" dirty="0" smtClean="0"/>
              <a:t>every year</a:t>
            </a:r>
          </a:p>
          <a:p>
            <a:r>
              <a:rPr lang="en-GB" sz="2000" b="0" dirty="0" smtClean="0">
                <a:solidFill>
                  <a:srgbClr val="028AB0"/>
                </a:solidFill>
              </a:rPr>
              <a:t>     (In summer 2019: 77,400 took it of which only 21% were girls )</a:t>
            </a:r>
          </a:p>
          <a:p>
            <a:pPr marL="171450" indent="-171450">
              <a:buFont typeface="Arial" panose="020B0604020202020204" pitchFamily="34" charset="0"/>
              <a:buChar char="•"/>
            </a:pPr>
            <a:endParaRPr lang="en-GB" sz="1000" b="0" dirty="0" smtClean="0"/>
          </a:p>
          <a:p>
            <a:pPr marL="342900" indent="-342900">
              <a:buFont typeface="Arial" panose="020B0604020202020204" pitchFamily="34" charset="0"/>
              <a:buChar char="•"/>
            </a:pPr>
            <a:r>
              <a:rPr lang="en-GB" sz="2000" dirty="0">
                <a:solidFill>
                  <a:srgbClr val="028AB0"/>
                </a:solidFill>
                <a:ea typeface="+mj-ea"/>
                <a:cs typeface="+mj-cs"/>
              </a:rPr>
              <a:t>8,000 teachers </a:t>
            </a:r>
            <a:r>
              <a:rPr lang="en-GB" sz="2000" b="0" dirty="0" smtClean="0"/>
              <a:t>of Computer Science GCSE</a:t>
            </a:r>
          </a:p>
          <a:p>
            <a:pPr marL="342900" indent="-342900">
              <a:buFont typeface="Arial" panose="020B0604020202020204" pitchFamily="34" charset="0"/>
              <a:buChar char="•"/>
            </a:pPr>
            <a:endParaRPr lang="en-GB" sz="2000" b="0" dirty="0" smtClean="0"/>
          </a:p>
          <a:p>
            <a:endParaRPr lang="en-GB" sz="1900" b="0" dirty="0" smtClean="0"/>
          </a:p>
          <a:p>
            <a:endParaRPr lang="en-GB" sz="1900" b="0" dirty="0"/>
          </a:p>
          <a:p>
            <a:endParaRPr lang="en-GB" sz="1900" b="0" dirty="0"/>
          </a:p>
          <a:p>
            <a:pPr marL="514350" indent="-514350">
              <a:buFont typeface="+mj-lt"/>
              <a:buAutoNum type="romanLcPeriod"/>
            </a:pPr>
            <a:endParaRPr lang="en-GB" sz="1900" b="0" dirty="0" smtClean="0"/>
          </a:p>
          <a:p>
            <a:pPr marL="514350" indent="-514350">
              <a:buFont typeface="+mj-lt"/>
              <a:buAutoNum type="romanLcPeriod"/>
            </a:pPr>
            <a:endParaRPr lang="en-GB" sz="1900" b="0" dirty="0" smtClean="0"/>
          </a:p>
          <a:p>
            <a:endParaRPr lang="en-GB" sz="1900" dirty="0"/>
          </a:p>
        </p:txBody>
      </p:sp>
      <p:sp>
        <p:nvSpPr>
          <p:cNvPr id="4" name="Text Placeholder 2"/>
          <p:cNvSpPr txBox="1">
            <a:spLocks/>
          </p:cNvSpPr>
          <p:nvPr/>
        </p:nvSpPr>
        <p:spPr>
          <a:xfrm>
            <a:off x="4704657" y="1344971"/>
            <a:ext cx="4032696" cy="3960786"/>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b="0" dirty="0"/>
          </a:p>
          <a:p>
            <a:endParaRPr lang="en-GB" sz="2000" dirty="0">
              <a:solidFill>
                <a:srgbClr val="CF2453"/>
              </a:solidFill>
              <a:ea typeface="+mj-ea"/>
              <a:cs typeface="+mj-cs"/>
            </a:endParaRPr>
          </a:p>
          <a:p>
            <a:endParaRPr lang="en-GB" sz="2000" b="0" dirty="0" smtClean="0"/>
          </a:p>
          <a:p>
            <a:endParaRPr lang="en-GB" sz="1900" b="0" dirty="0" smtClean="0"/>
          </a:p>
          <a:p>
            <a:endParaRPr lang="en-GB" sz="19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Tree>
    <p:extLst>
      <p:ext uri="{BB962C8B-B14F-4D97-AF65-F5344CB8AC3E}">
        <p14:creationId xmlns:p14="http://schemas.microsoft.com/office/powerpoint/2010/main" val="17757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solidFill>
                  <a:srgbClr val="028AB0"/>
                </a:solidFill>
              </a:rPr>
              <a:t>Aims</a:t>
            </a:r>
            <a:endParaRPr lang="en-GB" sz="3800" dirty="0">
              <a:solidFill>
                <a:srgbClr val="028AB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pic>
        <p:nvPicPr>
          <p:cNvPr id="8" name="Picture 7"/>
          <p:cNvPicPr>
            <a:picLocks noChangeAspect="1"/>
          </p:cNvPicPr>
          <p:nvPr/>
        </p:nvPicPr>
        <p:blipFill>
          <a:blip r:embed="rId4"/>
          <a:stretch>
            <a:fillRect/>
          </a:stretch>
        </p:blipFill>
        <p:spPr>
          <a:xfrm>
            <a:off x="905770" y="1157707"/>
            <a:ext cx="7321349" cy="3600400"/>
          </a:xfrm>
          <a:prstGeom prst="rect">
            <a:avLst/>
          </a:prstGeom>
        </p:spPr>
      </p:pic>
    </p:spTree>
    <p:extLst>
      <p:ext uri="{BB962C8B-B14F-4D97-AF65-F5344CB8AC3E}">
        <p14:creationId xmlns:p14="http://schemas.microsoft.com/office/powerpoint/2010/main" val="3658314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28AB0"/>
                </a:solidFill>
              </a:rPr>
              <a:t>Primary Programme</a:t>
            </a:r>
            <a:endParaRPr lang="en-GB" dirty="0"/>
          </a:p>
        </p:txBody>
      </p:sp>
      <p:pic>
        <p:nvPicPr>
          <p:cNvPr id="4" name="Picture 3"/>
          <p:cNvPicPr>
            <a:picLocks noChangeAspect="1"/>
          </p:cNvPicPr>
          <p:nvPr/>
        </p:nvPicPr>
        <p:blipFill>
          <a:blip r:embed="rId2"/>
          <a:stretch>
            <a:fillRect/>
          </a:stretch>
        </p:blipFill>
        <p:spPr>
          <a:xfrm>
            <a:off x="-17378" y="1628799"/>
            <a:ext cx="9161378" cy="2893463"/>
          </a:xfrm>
          <a:prstGeom prst="rect">
            <a:avLst/>
          </a:prstGeom>
        </p:spPr>
      </p:pic>
    </p:spTree>
    <p:extLst>
      <p:ext uri="{BB962C8B-B14F-4D97-AF65-F5344CB8AC3E}">
        <p14:creationId xmlns:p14="http://schemas.microsoft.com/office/powerpoint/2010/main" val="196108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smtClean="0">
                <a:solidFill>
                  <a:srgbClr val="028AB0"/>
                </a:solidFill>
              </a:rPr>
              <a:t>Face-to-face courses</a:t>
            </a:r>
            <a:endParaRPr lang="en-GB" sz="3400" dirty="0">
              <a:solidFill>
                <a:srgbClr val="028AB0"/>
              </a:solidFill>
            </a:endParaRPr>
          </a:p>
        </p:txBody>
      </p:sp>
      <p:sp>
        <p:nvSpPr>
          <p:cNvPr id="5" name="Text Placeholder 2"/>
          <p:cNvSpPr>
            <a:spLocks noGrp="1"/>
          </p:cNvSpPr>
          <p:nvPr>
            <p:ph type="body" sz="quarter" idx="10"/>
          </p:nvPr>
        </p:nvSpPr>
        <p:spPr>
          <a:xfrm>
            <a:off x="378084" y="908719"/>
            <a:ext cx="4457864" cy="4680520"/>
          </a:xfrm>
        </p:spPr>
        <p:txBody>
          <a:bodyPr/>
          <a:lstStyle/>
          <a:p>
            <a:r>
              <a:rPr lang="en-GB" sz="2600" b="0" dirty="0" smtClean="0"/>
              <a:t>2-day courses:</a:t>
            </a:r>
          </a:p>
          <a:p>
            <a:r>
              <a:rPr lang="en-GB" sz="2200" b="0" dirty="0" smtClean="0">
                <a:solidFill>
                  <a:srgbClr val="028AB0"/>
                </a:solidFill>
              </a:rPr>
              <a:t>Teaching &amp; </a:t>
            </a:r>
            <a:r>
              <a:rPr lang="en-GB" sz="2200" b="0" dirty="0">
                <a:solidFill>
                  <a:srgbClr val="028AB0"/>
                </a:solidFill>
              </a:rPr>
              <a:t>leading Key Stage 1 </a:t>
            </a:r>
            <a:r>
              <a:rPr lang="en-GB" sz="2200" b="0" dirty="0" smtClean="0">
                <a:solidFill>
                  <a:srgbClr val="028AB0"/>
                </a:solidFill>
              </a:rPr>
              <a:t>Computing</a:t>
            </a:r>
          </a:p>
          <a:p>
            <a:pPr marL="360000" lvl="2" indent="-285750"/>
            <a:r>
              <a:rPr lang="en-GB" sz="1500" b="0" dirty="0" smtClean="0"/>
              <a:t>Algorithms and programming</a:t>
            </a:r>
          </a:p>
          <a:p>
            <a:pPr marL="360000" lvl="2" indent="-285750"/>
            <a:r>
              <a:rPr lang="en-GB" sz="1500" b="0" dirty="0" smtClean="0"/>
              <a:t>Digital literacy, creative computing </a:t>
            </a:r>
            <a:r>
              <a:rPr lang="en-GB" sz="1500" b="0" dirty="0"/>
              <a:t> </a:t>
            </a:r>
            <a:r>
              <a:rPr lang="en-GB" sz="1500" b="0" dirty="0" smtClean="0"/>
              <a:t>&amp; presenting information.</a:t>
            </a:r>
          </a:p>
          <a:p>
            <a:endParaRPr lang="en-GB" sz="1200" b="0" dirty="0" smtClean="0">
              <a:solidFill>
                <a:srgbClr val="028AB0"/>
              </a:solidFill>
            </a:endParaRPr>
          </a:p>
          <a:p>
            <a:r>
              <a:rPr lang="en-GB" sz="2200" b="0" dirty="0" smtClean="0">
                <a:solidFill>
                  <a:srgbClr val="028AB0"/>
                </a:solidFill>
              </a:rPr>
              <a:t>Teaching &amp; leading Key Stage 2 Computing</a:t>
            </a:r>
          </a:p>
          <a:p>
            <a:pPr marL="360000" lvl="2" indent="-285750"/>
            <a:r>
              <a:rPr lang="en-GB" sz="1500" dirty="0" smtClean="0"/>
              <a:t>Computer </a:t>
            </a:r>
            <a:r>
              <a:rPr lang="en-GB" sz="1500" dirty="0"/>
              <a:t>systems &amp; </a:t>
            </a:r>
            <a:r>
              <a:rPr lang="en-GB" sz="1500" dirty="0" smtClean="0"/>
              <a:t>networks</a:t>
            </a:r>
            <a:endParaRPr lang="en-GB" sz="1500" dirty="0"/>
          </a:p>
          <a:p>
            <a:pPr marL="360000" lvl="2" indent="-285750"/>
            <a:r>
              <a:rPr lang="en-GB" sz="1500" dirty="0"/>
              <a:t>Data fundamentals (e.g. binary) </a:t>
            </a:r>
            <a:endParaRPr lang="en-GB" sz="1500" dirty="0" smtClean="0"/>
          </a:p>
          <a:p>
            <a:pPr marL="360000" lvl="2" indent="-285750"/>
            <a:r>
              <a:rPr lang="en-GB" sz="1500" dirty="0" smtClean="0"/>
              <a:t>How computers handle data </a:t>
            </a:r>
            <a:r>
              <a:rPr lang="en-GB" sz="1500" dirty="0"/>
              <a:t>to carry out useful </a:t>
            </a:r>
            <a:r>
              <a:rPr lang="en-GB" sz="1500" dirty="0" smtClean="0"/>
              <a:t>tasks</a:t>
            </a:r>
            <a:endParaRPr lang="en-GB" sz="1500" dirty="0"/>
          </a:p>
          <a:p>
            <a:pPr marL="457200" indent="-457200">
              <a:buFont typeface="Arial" panose="020B0604020202020204" pitchFamily="34" charset="0"/>
              <a:buChar char="•"/>
            </a:pPr>
            <a:endParaRPr lang="en-GB" sz="1200" b="0" dirty="0" smtClean="0"/>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8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GB" sz="2800" b="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600" b="0" dirty="0"/>
          </a:p>
          <a:p>
            <a:pPr marL="457200" indent="-457200">
              <a:buFont typeface="Arial" panose="020B0604020202020204" pitchFamily="34" charset="0"/>
              <a:buChar char="•"/>
            </a:pPr>
            <a:endParaRPr lang="en-GB" sz="1200" b="0" dirty="0" smtClean="0"/>
          </a:p>
          <a:p>
            <a:endParaRPr lang="en-GB" sz="2800" b="0" dirty="0"/>
          </a:p>
          <a:p>
            <a:endParaRPr lang="en-GB" sz="2200" b="0" dirty="0"/>
          </a:p>
          <a:p>
            <a:r>
              <a:rPr lang="en-GB" sz="2200" b="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sp>
        <p:nvSpPr>
          <p:cNvPr id="6" name="Text Placeholder 2"/>
          <p:cNvSpPr txBox="1">
            <a:spLocks/>
          </p:cNvSpPr>
          <p:nvPr/>
        </p:nvSpPr>
        <p:spPr>
          <a:xfrm>
            <a:off x="4907120" y="908718"/>
            <a:ext cx="4236880" cy="4680521"/>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b="0" dirty="0" smtClean="0"/>
              <a:t>1-day courses:</a:t>
            </a:r>
          </a:p>
          <a:p>
            <a:r>
              <a:rPr lang="en-GB" sz="2200" b="0" dirty="0">
                <a:solidFill>
                  <a:srgbClr val="028AB0"/>
                </a:solidFill>
              </a:rPr>
              <a:t>Primary programming </a:t>
            </a:r>
            <a:endParaRPr lang="en-GB" sz="2200" b="0" dirty="0" smtClean="0">
              <a:solidFill>
                <a:srgbClr val="028AB0"/>
              </a:solidFill>
            </a:endParaRPr>
          </a:p>
          <a:p>
            <a:r>
              <a:rPr lang="en-GB" sz="2200" b="0" dirty="0" smtClean="0">
                <a:solidFill>
                  <a:srgbClr val="028AB0"/>
                </a:solidFill>
              </a:rPr>
              <a:t>&amp; </a:t>
            </a:r>
            <a:r>
              <a:rPr lang="en-GB" sz="2200" b="0" dirty="0">
                <a:solidFill>
                  <a:srgbClr val="028AB0"/>
                </a:solidFill>
              </a:rPr>
              <a:t>algorithms</a:t>
            </a:r>
          </a:p>
          <a:p>
            <a:pPr marL="360000" lvl="2" indent="-285750"/>
            <a:r>
              <a:rPr lang="en-GB" sz="1500" dirty="0" smtClean="0"/>
              <a:t>Engaging </a:t>
            </a:r>
            <a:r>
              <a:rPr lang="en-GB" sz="1500" dirty="0"/>
              <a:t>and effective ways to help children use computational </a:t>
            </a:r>
            <a:r>
              <a:rPr lang="en-GB" sz="1500" dirty="0" smtClean="0"/>
              <a:t>thinking</a:t>
            </a:r>
          </a:p>
          <a:p>
            <a:pPr marL="360000" lvl="2" indent="-285750"/>
            <a:r>
              <a:rPr lang="en-GB" sz="1500" dirty="0" smtClean="0"/>
              <a:t>Develop pupils’ knowledge </a:t>
            </a:r>
            <a:r>
              <a:rPr lang="en-GB" sz="1500" dirty="0"/>
              <a:t>of how technology </a:t>
            </a:r>
            <a:r>
              <a:rPr lang="en-GB" sz="1500" dirty="0" smtClean="0"/>
              <a:t>works</a:t>
            </a:r>
            <a:r>
              <a:rPr lang="en-GB" sz="1500" dirty="0"/>
              <a:t> </a:t>
            </a:r>
            <a:r>
              <a:rPr lang="en-GB" sz="1500" dirty="0" smtClean="0"/>
              <a:t>&amp; </a:t>
            </a:r>
            <a:r>
              <a:rPr lang="en-GB" sz="1500" dirty="0"/>
              <a:t>the skills to make computers follow instructions in simple </a:t>
            </a:r>
            <a:r>
              <a:rPr lang="en-GB" sz="1500" dirty="0" smtClean="0"/>
              <a:t>programs</a:t>
            </a:r>
            <a:endParaRPr lang="en-GB" sz="1500" dirty="0"/>
          </a:p>
          <a:p>
            <a:r>
              <a:rPr lang="en-GB" sz="2200" b="0" dirty="0">
                <a:solidFill>
                  <a:srgbClr val="028AB0"/>
                </a:solidFill>
              </a:rPr>
              <a:t>Introduction to primary computing *NEW* </a:t>
            </a:r>
          </a:p>
          <a:p>
            <a:pPr marL="360000" lvl="2" indent="-285750"/>
            <a:r>
              <a:rPr lang="en-GB" sz="1500" dirty="0" smtClean="0"/>
              <a:t>Knowledge to </a:t>
            </a:r>
            <a:r>
              <a:rPr lang="en-GB" sz="1500" dirty="0"/>
              <a:t>get started on the journey to outstanding computing in your </a:t>
            </a:r>
            <a:r>
              <a:rPr lang="en-GB" sz="1500" dirty="0" smtClean="0"/>
              <a:t>school</a:t>
            </a:r>
          </a:p>
          <a:p>
            <a:pPr marL="360000" lvl="2" indent="-285750"/>
            <a:r>
              <a:rPr lang="en-GB" sz="1500" dirty="0" smtClean="0"/>
              <a:t>For subject coordinators </a:t>
            </a:r>
            <a:r>
              <a:rPr lang="en-GB" sz="1500" dirty="0"/>
              <a:t>or </a:t>
            </a:r>
            <a:r>
              <a:rPr lang="en-GB" sz="1500" dirty="0" smtClean="0"/>
              <a:t>other interested teachers</a:t>
            </a:r>
            <a:endParaRPr lang="en-GB" sz="1500" dirty="0"/>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endParaRPr lang="en-GB" sz="28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600" b="0" dirty="0" smtClean="0"/>
          </a:p>
          <a:p>
            <a:pPr marL="457200" indent="-457200">
              <a:buFont typeface="Arial" panose="020B0604020202020204" pitchFamily="34" charset="0"/>
              <a:buChar char="•"/>
            </a:pPr>
            <a:endParaRPr lang="en-GB" sz="1200" b="0" dirty="0" smtClean="0"/>
          </a:p>
          <a:p>
            <a:endParaRPr lang="en-GB" sz="2800" b="0" dirty="0" smtClean="0"/>
          </a:p>
          <a:p>
            <a:endParaRPr lang="en-GB" sz="2200" b="0" dirty="0" smtClean="0"/>
          </a:p>
          <a:p>
            <a:r>
              <a:rPr lang="en-GB" sz="2200" b="0" dirty="0" smtClean="0"/>
              <a:t>	</a:t>
            </a:r>
            <a:endParaRPr lang="en-GB" sz="2200" b="0" dirty="0"/>
          </a:p>
        </p:txBody>
      </p:sp>
      <p:pic>
        <p:nvPicPr>
          <p:cNvPr id="7" name="Picture 6"/>
          <p:cNvPicPr>
            <a:picLocks noChangeAspect="1"/>
          </p:cNvPicPr>
          <p:nvPr/>
        </p:nvPicPr>
        <p:blipFill>
          <a:blip r:embed="rId4"/>
          <a:stretch>
            <a:fillRect/>
          </a:stretch>
        </p:blipFill>
        <p:spPr>
          <a:xfrm>
            <a:off x="7740352" y="918783"/>
            <a:ext cx="1329880" cy="782023"/>
          </a:xfrm>
          <a:prstGeom prst="rect">
            <a:avLst/>
          </a:prstGeom>
        </p:spPr>
      </p:pic>
      <p:cxnSp>
        <p:nvCxnSpPr>
          <p:cNvPr id="8" name="Straight Connector 7"/>
          <p:cNvCxnSpPr/>
          <p:nvPr/>
        </p:nvCxnSpPr>
        <p:spPr>
          <a:xfrm>
            <a:off x="4716016" y="908718"/>
            <a:ext cx="0" cy="4439578"/>
          </a:xfrm>
          <a:prstGeom prst="line">
            <a:avLst/>
          </a:prstGeom>
          <a:ln w="28575">
            <a:solidFill>
              <a:srgbClr val="028A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408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smtClean="0">
                <a:solidFill>
                  <a:srgbClr val="028AB0"/>
                </a:solidFill>
              </a:rPr>
              <a:t>Online courses</a:t>
            </a:r>
            <a:endParaRPr lang="en-GB" sz="3400" dirty="0">
              <a:solidFill>
                <a:srgbClr val="028AB0"/>
              </a:solidFill>
            </a:endParaRPr>
          </a:p>
        </p:txBody>
      </p:sp>
      <p:sp>
        <p:nvSpPr>
          <p:cNvPr id="5" name="Text Placeholder 2"/>
          <p:cNvSpPr>
            <a:spLocks noGrp="1"/>
          </p:cNvSpPr>
          <p:nvPr>
            <p:ph type="body" sz="quarter" idx="10"/>
          </p:nvPr>
        </p:nvSpPr>
        <p:spPr>
          <a:xfrm>
            <a:off x="395537" y="1140328"/>
            <a:ext cx="8377601" cy="4376903"/>
          </a:xfrm>
        </p:spPr>
        <p:txBody>
          <a:bodyPr/>
          <a:lstStyle/>
          <a:p>
            <a:r>
              <a:rPr lang="en-GB" sz="2200" b="0" dirty="0" smtClean="0">
                <a:solidFill>
                  <a:srgbClr val="028AB0"/>
                </a:solidFill>
              </a:rPr>
              <a:t>Teaching </a:t>
            </a:r>
            <a:r>
              <a:rPr lang="en-GB" sz="2200" b="0" dirty="0">
                <a:solidFill>
                  <a:srgbClr val="028AB0"/>
                </a:solidFill>
              </a:rPr>
              <a:t>Programming in Primary </a:t>
            </a:r>
            <a:r>
              <a:rPr lang="en-GB" sz="2200" b="0" dirty="0" smtClean="0">
                <a:solidFill>
                  <a:srgbClr val="028AB0"/>
                </a:solidFill>
              </a:rPr>
              <a:t>Schools</a:t>
            </a:r>
          </a:p>
          <a:p>
            <a:pPr marL="360000" lvl="2" indent="-285750"/>
            <a:r>
              <a:rPr lang="en-GB" sz="1500" dirty="0"/>
              <a:t>Understand key programming concepts and apply them using </a:t>
            </a:r>
            <a:r>
              <a:rPr lang="en-GB" sz="1500" dirty="0" smtClean="0"/>
              <a:t>Scratch</a:t>
            </a:r>
          </a:p>
          <a:p>
            <a:pPr marL="360000" lvl="2" indent="-285750"/>
            <a:endParaRPr lang="en-GB" sz="1400" b="0" dirty="0">
              <a:solidFill>
                <a:srgbClr val="028AB0"/>
              </a:solidFill>
            </a:endParaRPr>
          </a:p>
          <a:p>
            <a:pPr marL="74250" lvl="2" indent="0">
              <a:buNone/>
            </a:pPr>
            <a:r>
              <a:rPr lang="en-GB" sz="2200" dirty="0">
                <a:solidFill>
                  <a:srgbClr val="028AB0"/>
                </a:solidFill>
              </a:rPr>
              <a:t>Creating an Inclusive Classroom: Approaches to Supporting Learners with SEND in </a:t>
            </a:r>
            <a:r>
              <a:rPr lang="en-GB" sz="2200" dirty="0" smtClean="0">
                <a:solidFill>
                  <a:srgbClr val="028AB0"/>
                </a:solidFill>
              </a:rPr>
              <a:t>Computing</a:t>
            </a:r>
          </a:p>
          <a:p>
            <a:pPr marL="360000" lvl="2" indent="-285750"/>
            <a:r>
              <a:rPr lang="en-GB" sz="1500" dirty="0"/>
              <a:t>Explore ways to make your computing lessons more inclusive for learners with special educational needs and disabilities</a:t>
            </a:r>
            <a:r>
              <a:rPr lang="en-GB" sz="1500" dirty="0" smtClean="0"/>
              <a:t>.</a:t>
            </a:r>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8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endParaRPr lang="en-GB" sz="2800" b="0" i="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r"/>
            <a:r>
              <a:rPr lang="en-GB" sz="1600" b="0" dirty="0">
                <a:hlinkClick r:id="rId3"/>
              </a:rPr>
              <a:t>https://teachcomputing.org/primary-teachers</a:t>
            </a:r>
            <a:endParaRPr lang="en-GB" sz="1600" b="0" dirty="0"/>
          </a:p>
          <a:p>
            <a:pPr marL="457200" indent="-457200">
              <a:buFont typeface="Arial" panose="020B0604020202020204" pitchFamily="34" charset="0"/>
              <a:buChar char="•"/>
            </a:pPr>
            <a:endParaRPr lang="en-GB" sz="2600" b="0" dirty="0"/>
          </a:p>
          <a:p>
            <a:pPr marL="457200" indent="-457200">
              <a:buFont typeface="Arial" panose="020B0604020202020204" pitchFamily="34" charset="0"/>
              <a:buChar char="•"/>
            </a:pPr>
            <a:endParaRPr lang="en-GB" sz="1200" b="0" dirty="0" smtClean="0"/>
          </a:p>
          <a:p>
            <a:endParaRPr lang="en-GB" sz="2800" b="0" dirty="0"/>
          </a:p>
          <a:p>
            <a:endParaRPr lang="en-GB" sz="2200" b="0" dirty="0"/>
          </a:p>
          <a:p>
            <a:r>
              <a:rPr lang="en-GB" sz="2200" b="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540" y="5744271"/>
            <a:ext cx="1757813" cy="967732"/>
          </a:xfrm>
          <a:prstGeom prst="rect">
            <a:avLst/>
          </a:prstGeom>
        </p:spPr>
      </p:pic>
      <p:pic>
        <p:nvPicPr>
          <p:cNvPr id="13" name="Picture 12"/>
          <p:cNvPicPr>
            <a:picLocks noChangeAspect="1"/>
          </p:cNvPicPr>
          <p:nvPr/>
        </p:nvPicPr>
        <p:blipFill>
          <a:blip r:embed="rId5"/>
          <a:stretch>
            <a:fillRect/>
          </a:stretch>
        </p:blipFill>
        <p:spPr>
          <a:xfrm>
            <a:off x="2427607" y="3337907"/>
            <a:ext cx="4277676" cy="1870601"/>
          </a:xfrm>
          <a:prstGeom prst="rect">
            <a:avLst/>
          </a:prstGeom>
        </p:spPr>
      </p:pic>
    </p:spTree>
    <p:extLst>
      <p:ext uri="{BB962C8B-B14F-4D97-AF65-F5344CB8AC3E}">
        <p14:creationId xmlns:p14="http://schemas.microsoft.com/office/powerpoint/2010/main" val="171512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28AB0"/>
                </a:solidFill>
              </a:rPr>
              <a:t>Primary </a:t>
            </a:r>
            <a:r>
              <a:rPr lang="en-GB" dirty="0" smtClean="0">
                <a:solidFill>
                  <a:srgbClr val="028AB0"/>
                </a:solidFill>
              </a:rPr>
              <a:t>Computing Certificate</a:t>
            </a:r>
            <a:endParaRPr lang="en-GB" dirty="0"/>
          </a:p>
        </p:txBody>
      </p:sp>
      <p:sp>
        <p:nvSpPr>
          <p:cNvPr id="4" name="Text Placeholder 2"/>
          <p:cNvSpPr txBox="1">
            <a:spLocks/>
          </p:cNvSpPr>
          <p:nvPr/>
        </p:nvSpPr>
        <p:spPr>
          <a:xfrm>
            <a:off x="395537" y="1133069"/>
            <a:ext cx="8162570" cy="4456171"/>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lang="en-US" sz="3200" b="1" kern="1200" dirty="0" err="1" smtClean="0">
                <a:solidFill>
                  <a:srgbClr val="747678"/>
                </a:solidFill>
                <a:latin typeface="Arial" pitchFamily="34" charset="0"/>
                <a:ea typeface="+mn-ea"/>
                <a:cs typeface="+mn-cs"/>
              </a:defRPr>
            </a:lvl1pPr>
            <a:lvl2pPr marL="0" indent="0" algn="l" rtl="0" eaLnBrk="1" fontAlgn="base" hangingPunct="1">
              <a:spcBef>
                <a:spcPct val="20000"/>
              </a:spcBef>
              <a:spcAft>
                <a:spcPct val="0"/>
              </a:spcAft>
              <a:buFontTx/>
              <a:buNone/>
              <a:defRPr sz="2400" b="0" kern="1200">
                <a:solidFill>
                  <a:srgbClr val="747678"/>
                </a:solidFill>
                <a:latin typeface="Arial" pitchFamily="34" charset="0"/>
                <a:ea typeface="+mn-ea"/>
                <a:cs typeface="+mn-cs"/>
              </a:defRPr>
            </a:lvl2pPr>
            <a:lvl3pPr marL="719138" indent="-363538" algn="l" rtl="0" eaLnBrk="1" fontAlgn="base" hangingPunct="1">
              <a:spcBef>
                <a:spcPct val="20000"/>
              </a:spcBef>
              <a:spcAft>
                <a:spcPct val="0"/>
              </a:spcAft>
              <a:buFont typeface="Arial" panose="020B0604020202020204" pitchFamily="34" charset="0"/>
              <a:buChar char="•"/>
              <a:tabLst>
                <a:tab pos="719138" algn="l"/>
              </a:tabLst>
              <a:defRPr sz="2400" kern="1200" baseline="0">
                <a:solidFill>
                  <a:srgbClr val="747678"/>
                </a:solidFill>
                <a:latin typeface="Arial" pitchFamily="34" charset="0"/>
                <a:ea typeface="+mn-ea"/>
                <a:cs typeface="+mn-cs"/>
              </a:defRPr>
            </a:lvl3pPr>
            <a:lvl4pPr marL="1074738" indent="-355600" algn="l" rtl="0" eaLnBrk="1" fontAlgn="base" hangingPunct="1">
              <a:spcBef>
                <a:spcPct val="20000"/>
              </a:spcBef>
              <a:spcAft>
                <a:spcPct val="0"/>
              </a:spcAft>
              <a:buFont typeface="Arial" panose="020B0604020202020204" pitchFamily="34" charset="0"/>
              <a:buChar char="•"/>
              <a:tabLst>
                <a:tab pos="1074738" algn="l"/>
              </a:tabLst>
              <a:defRPr sz="2400" kern="1200">
                <a:solidFill>
                  <a:srgbClr val="747678"/>
                </a:solidFill>
                <a:latin typeface="Arial" pitchFamily="34" charset="0"/>
                <a:ea typeface="+mn-ea"/>
                <a:cs typeface="+mn-cs"/>
              </a:defRPr>
            </a:lvl4pPr>
            <a:lvl5pPr marL="1438275" indent="-363538" algn="l" rtl="0" eaLnBrk="1" fontAlgn="base" hangingPunct="1">
              <a:spcBef>
                <a:spcPct val="20000"/>
              </a:spcBef>
              <a:spcAft>
                <a:spcPct val="0"/>
              </a:spcAft>
              <a:buFont typeface="Arial" panose="020B0604020202020204" pitchFamily="34" charset="0"/>
              <a:buChar char="•"/>
              <a:tabLst>
                <a:tab pos="1438275" algn="l"/>
              </a:tabLst>
              <a:defRPr sz="2400" kern="1200" baseline="0">
                <a:solidFill>
                  <a:srgbClr val="747678"/>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lvl="2" indent="-285750"/>
            <a:r>
              <a:rPr lang="en-GB" sz="2000" dirty="0" smtClean="0"/>
              <a:t>Awarded </a:t>
            </a:r>
            <a:r>
              <a:rPr lang="en-GB" sz="2000" dirty="0"/>
              <a:t>by BCS, The Chartered Institute for </a:t>
            </a:r>
            <a:r>
              <a:rPr lang="en-GB" sz="2000" dirty="0" smtClean="0"/>
              <a:t>IT</a:t>
            </a:r>
          </a:p>
          <a:p>
            <a:pPr marL="360000" lvl="2" indent="-285750"/>
            <a:endParaRPr lang="en-GB" sz="500" dirty="0"/>
          </a:p>
          <a:p>
            <a:pPr marL="360000" lvl="2" indent="-285750"/>
            <a:r>
              <a:rPr lang="en-GB" sz="2000" dirty="0"/>
              <a:t>For those already teaching or planning to teach </a:t>
            </a:r>
            <a:r>
              <a:rPr lang="en-GB" sz="2000" dirty="0" smtClean="0"/>
              <a:t>computing</a:t>
            </a:r>
          </a:p>
          <a:p>
            <a:pPr marL="360000" lvl="2" indent="-285750"/>
            <a:endParaRPr lang="en-GB" sz="500" dirty="0"/>
          </a:p>
          <a:p>
            <a:pPr marL="360000" lvl="2" indent="-285750"/>
            <a:r>
              <a:rPr lang="en-GB" sz="2000" dirty="0" smtClean="0"/>
              <a:t>Support </a:t>
            </a:r>
            <a:r>
              <a:rPr lang="en-GB" sz="2000" dirty="0"/>
              <a:t>teachers from all backgrounds who want to improve their knowledge of </a:t>
            </a:r>
            <a:r>
              <a:rPr lang="en-GB" sz="2000" dirty="0" smtClean="0"/>
              <a:t>computing</a:t>
            </a:r>
          </a:p>
          <a:p>
            <a:pPr marL="360000" lvl="2" indent="-285750"/>
            <a:endParaRPr lang="en-GB" sz="500" dirty="0"/>
          </a:p>
          <a:p>
            <a:pPr marL="360000" lvl="2" indent="-285750"/>
            <a:r>
              <a:rPr lang="en-GB" sz="2000" dirty="0"/>
              <a:t>Cover new areas while reinforcing existing </a:t>
            </a:r>
            <a:r>
              <a:rPr lang="en-GB" sz="2000" dirty="0" smtClean="0"/>
              <a:t>skills</a:t>
            </a:r>
          </a:p>
          <a:p>
            <a:pPr marL="360000" lvl="2" indent="-285750"/>
            <a:endParaRPr lang="en-GB" sz="500" dirty="0"/>
          </a:p>
          <a:p>
            <a:pPr marL="360000" lvl="2" indent="-285750"/>
            <a:r>
              <a:rPr lang="en-GB" sz="2000" dirty="0"/>
              <a:t>Obtain recognition for subject </a:t>
            </a:r>
            <a:r>
              <a:rPr lang="en-GB" sz="2000" dirty="0" smtClean="0"/>
              <a:t>knowledge</a:t>
            </a:r>
          </a:p>
          <a:p>
            <a:pPr marL="360000" lvl="2" indent="-285750"/>
            <a:endParaRPr lang="en-GB" sz="500" dirty="0"/>
          </a:p>
          <a:p>
            <a:pPr marL="360000" lvl="2" indent="-285750"/>
            <a:r>
              <a:rPr lang="en-GB" sz="2000" dirty="0"/>
              <a:t>Chose from face-to-face &amp; online </a:t>
            </a:r>
            <a:r>
              <a:rPr lang="en-GB" sz="2000" dirty="0" smtClean="0"/>
              <a:t>modules</a:t>
            </a:r>
          </a:p>
          <a:p>
            <a:pPr marL="360000" lvl="2" indent="-285750"/>
            <a:endParaRPr lang="en-GB" sz="500" dirty="0"/>
          </a:p>
          <a:p>
            <a:pPr marL="360000" lvl="2" indent="-285750"/>
            <a:r>
              <a:rPr lang="en-GB" sz="2000" dirty="0"/>
              <a:t>Save time on lesson </a:t>
            </a:r>
            <a:r>
              <a:rPr lang="en-GB" sz="2000" dirty="0" smtClean="0"/>
              <a:t>planning</a:t>
            </a:r>
          </a:p>
          <a:p>
            <a:pPr marL="360000" lvl="2" indent="-285750"/>
            <a:endParaRPr lang="en-GB" sz="500" dirty="0"/>
          </a:p>
          <a:p>
            <a:pPr marL="360000" lvl="2" indent="-285750"/>
            <a:r>
              <a:rPr lang="en-GB" sz="2000" dirty="0"/>
              <a:t>Meet other teachers to share </a:t>
            </a:r>
            <a:r>
              <a:rPr lang="en-GB" sz="2000" dirty="0" smtClean="0"/>
              <a:t>ideas</a:t>
            </a:r>
          </a:p>
          <a:p>
            <a:pPr marL="74250" lvl="2" indent="0">
              <a:buNone/>
            </a:pPr>
            <a:endParaRPr lang="en-GB" sz="1200" dirty="0" smtClean="0">
              <a:hlinkClick r:id="rId3"/>
            </a:endParaRPr>
          </a:p>
          <a:p>
            <a:pPr marL="74250" lvl="2" indent="0">
              <a:buNone/>
            </a:pPr>
            <a:r>
              <a:rPr lang="en-GB" sz="1600" dirty="0" smtClean="0">
                <a:hlinkClick r:id="rId3"/>
              </a:rPr>
              <a:t>https</a:t>
            </a:r>
            <a:r>
              <a:rPr lang="en-GB" sz="1600" dirty="0">
                <a:hlinkClick r:id="rId3"/>
              </a:rPr>
              <a:t>://teachcomputing.org/primary-certificate</a:t>
            </a:r>
            <a:endParaRPr lang="en-GB" sz="1600" dirty="0"/>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6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r>
              <a:rPr lang="en-GB" sz="2800" b="0" i="1"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endParaRPr lang="en-GB" sz="2600" b="0" dirty="0" smtClean="0"/>
          </a:p>
          <a:p>
            <a:pPr marL="457200" indent="-457200">
              <a:buFont typeface="Arial" panose="020B0604020202020204" pitchFamily="34" charset="0"/>
              <a:buChar char="•"/>
            </a:pPr>
            <a:endParaRPr lang="en-GB" sz="1200" b="0" dirty="0" smtClean="0"/>
          </a:p>
          <a:p>
            <a:endParaRPr lang="en-GB" sz="2800" b="0" dirty="0" smtClean="0"/>
          </a:p>
          <a:p>
            <a:endParaRPr lang="en-GB" sz="2200" b="0" dirty="0" smtClean="0"/>
          </a:p>
          <a:p>
            <a:r>
              <a:rPr lang="en-GB" sz="2200" b="0" dirty="0" smtClean="0"/>
              <a:t>	</a:t>
            </a:r>
            <a:endParaRPr lang="en-GB" sz="2200" b="0" dirty="0"/>
          </a:p>
        </p:txBody>
      </p:sp>
      <p:pic>
        <p:nvPicPr>
          <p:cNvPr id="5" name="Picture 4"/>
          <p:cNvPicPr>
            <a:picLocks noChangeAspect="1"/>
          </p:cNvPicPr>
          <p:nvPr/>
        </p:nvPicPr>
        <p:blipFill>
          <a:blip r:embed="rId4"/>
          <a:stretch>
            <a:fillRect/>
          </a:stretch>
        </p:blipFill>
        <p:spPr>
          <a:xfrm>
            <a:off x="6919807" y="3145130"/>
            <a:ext cx="1638300" cy="2009775"/>
          </a:xfrm>
          <a:prstGeom prst="rect">
            <a:avLst/>
          </a:prstGeom>
        </p:spPr>
      </p:pic>
    </p:spTree>
    <p:extLst>
      <p:ext uri="{BB962C8B-B14F-4D97-AF65-F5344CB8AC3E}">
        <p14:creationId xmlns:p14="http://schemas.microsoft.com/office/powerpoint/2010/main" val="320143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TED Theme">
  <a:themeElements>
    <a:clrScheme name="STEM">
      <a:dk1>
        <a:srgbClr val="747678"/>
      </a:dk1>
      <a:lt1>
        <a:sysClr val="window" lastClr="FFFFFF"/>
      </a:lt1>
      <a:dk2>
        <a:srgbClr val="44546A"/>
      </a:dk2>
      <a:lt2>
        <a:srgbClr val="E7E6E6"/>
      </a:lt2>
      <a:accent1>
        <a:srgbClr val="CF2453"/>
      </a:accent1>
      <a:accent2>
        <a:srgbClr val="69BE28"/>
      </a:accent2>
      <a:accent3>
        <a:srgbClr val="FECB00"/>
      </a:accent3>
      <a:accent4>
        <a:srgbClr val="00AFD8"/>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TM update template 2016.pptx" id="{3BBFAF28-19E7-4ADD-93A4-A139C20FC54D}" vid="{0806417B-D922-44F2-A1FB-D80323BA4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MTM update template 2016</Template>
  <TotalTime>13301</TotalTime>
  <Words>1410</Words>
  <Application>Microsoft Office PowerPoint</Application>
  <PresentationFormat>On-screen Show (4:3)</PresentationFormat>
  <Paragraphs>333</Paragraphs>
  <Slides>26</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ＭＳ Ｐゴシック</vt:lpstr>
      <vt:lpstr>Arial</vt:lpstr>
      <vt:lpstr>Calibri</vt:lpstr>
      <vt:lpstr>Times New Roman</vt:lpstr>
      <vt:lpstr>HEaTED Theme</vt:lpstr>
      <vt:lpstr>National Centre for Computing Education (NCCE) Computing Hub  - London &amp; Essex  Science Learning Partnership (SLP)  - Southend, Essex and Thurrock  </vt:lpstr>
      <vt:lpstr>Introduction</vt:lpstr>
      <vt:lpstr>Computing Hub</vt:lpstr>
      <vt:lpstr>Rationale</vt:lpstr>
      <vt:lpstr>Aims</vt:lpstr>
      <vt:lpstr>Primary Programme</vt:lpstr>
      <vt:lpstr>Face-to-face courses</vt:lpstr>
      <vt:lpstr>Online courses</vt:lpstr>
      <vt:lpstr>Primary Computing Certificate</vt:lpstr>
      <vt:lpstr>Fees &amp; bursaries</vt:lpstr>
      <vt:lpstr>The CS Accelerator Programme</vt:lpstr>
      <vt:lpstr>The CS Accelerator Programme</vt:lpstr>
      <vt:lpstr>The CS Accelerator Programme </vt:lpstr>
      <vt:lpstr>Extending the NCCE’s reach</vt:lpstr>
      <vt:lpstr>Computing at Schools (local Communities of Practice)</vt:lpstr>
      <vt:lpstr>Subject Matter Experts (SMEs)</vt:lpstr>
      <vt:lpstr>Useful links</vt:lpstr>
      <vt:lpstr>Contact – Computing Hub</vt:lpstr>
      <vt:lpstr>Science Learning Partnership</vt:lpstr>
      <vt:lpstr>Our aims</vt:lpstr>
      <vt:lpstr>ENTHUSE partnerships for schools &amp; colleges</vt:lpstr>
      <vt:lpstr>Upcoming CPD for new primary teachers and NQTs – Outdoor learning</vt:lpstr>
      <vt:lpstr>What else can we offer primary schools?</vt:lpstr>
      <vt:lpstr> Opportunities</vt:lpstr>
      <vt:lpstr>Impact of CPD</vt:lpstr>
      <vt:lpstr>Contact the SLP</vt:lpstr>
    </vt:vector>
  </TitlesOfParts>
  <Company>STEM Learning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Learning Ltd [programme / function area]</dc:title>
  <dc:creator>Alice Coates</dc:creator>
  <cp:lastModifiedBy>P Langmead</cp:lastModifiedBy>
  <cp:revision>583</cp:revision>
  <cp:lastPrinted>2019-11-14T12:05:19Z</cp:lastPrinted>
  <dcterms:created xsi:type="dcterms:W3CDTF">2017-03-20T18:23:48Z</dcterms:created>
  <dcterms:modified xsi:type="dcterms:W3CDTF">2020-03-04T17:31:23Z</dcterms:modified>
</cp:coreProperties>
</file>