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39" r:id="rId1"/>
  </p:sldMasterIdLst>
  <p:notesMasterIdLst>
    <p:notesMasterId r:id="rId11"/>
  </p:notesMasterIdLst>
  <p:handoutMasterIdLst>
    <p:handoutMasterId r:id="rId12"/>
  </p:handoutMasterIdLst>
  <p:sldIdLst>
    <p:sldId id="267" r:id="rId2"/>
    <p:sldId id="280" r:id="rId3"/>
    <p:sldId id="289" r:id="rId4"/>
    <p:sldId id="294" r:id="rId5"/>
    <p:sldId id="295" r:id="rId6"/>
    <p:sldId id="282" r:id="rId7"/>
    <p:sldId id="284" r:id="rId8"/>
    <p:sldId id="262" r:id="rId9"/>
    <p:sldId id="298" r:id="rId10"/>
  </p:sldIdLst>
  <p:sldSz cx="9144000" cy="6858000" type="screen4x3"/>
  <p:notesSz cx="6810375" cy="9942513"/>
  <p:defaultTex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AE8AA"/>
    <a:srgbClr val="33CC00"/>
    <a:srgbClr val="FFB7B7"/>
    <a:srgbClr val="FFEBAB"/>
    <a:srgbClr val="F3CF45"/>
    <a:srgbClr val="D6A300"/>
    <a:srgbClr val="773141"/>
    <a:srgbClr val="5D4F4B"/>
    <a:srgbClr val="1E9D8B"/>
    <a:srgbClr val="AEA4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59" autoAdjust="0"/>
    <p:restoredTop sz="94291" autoAdjust="0"/>
  </p:normalViewPr>
  <p:slideViewPr>
    <p:cSldViewPr>
      <p:cViewPr varScale="1">
        <p:scale>
          <a:sx n="110" d="100"/>
          <a:sy n="110" d="100"/>
        </p:scale>
        <p:origin x="1728" y="108"/>
      </p:cViewPr>
      <p:guideLst>
        <p:guide orient="horz" pos="2160"/>
        <p:guide pos="2880"/>
      </p:guideLst>
    </p:cSldViewPr>
  </p:slideViewPr>
  <p:outlineViewPr>
    <p:cViewPr>
      <p:scale>
        <a:sx n="33" d="100"/>
        <a:sy n="33" d="100"/>
      </p:scale>
      <p:origin x="0" y="6078"/>
    </p:cViewPr>
    <p:sldLst>
      <p:sld r:id="rId1" collapse="1"/>
    </p:sldLst>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51163"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defRPr sz="1200">
                <a:ea typeface="ＭＳ Ｐゴシック" charset="0"/>
              </a:defRPr>
            </a:lvl1pPr>
          </a:lstStyle>
          <a:p>
            <a:pPr>
              <a:defRPr/>
            </a:pPr>
            <a:endParaRPr lang="en-US"/>
          </a:p>
        </p:txBody>
      </p:sp>
      <p:sp>
        <p:nvSpPr>
          <p:cNvPr id="5123" name="Rectangle 3"/>
          <p:cNvSpPr>
            <a:spLocks noGrp="1" noChangeArrowheads="1"/>
          </p:cNvSpPr>
          <p:nvPr>
            <p:ph type="dt" sz="quarter" idx="1"/>
          </p:nvPr>
        </p:nvSpPr>
        <p:spPr bwMode="auto">
          <a:xfrm>
            <a:off x="3859212" y="0"/>
            <a:ext cx="2951163"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lgn="r">
              <a:defRPr sz="1200">
                <a:ea typeface="ＭＳ Ｐゴシック" charset="0"/>
              </a:defRPr>
            </a:lvl1pPr>
          </a:lstStyle>
          <a:p>
            <a:pPr>
              <a:defRPr/>
            </a:pPr>
            <a:endParaRPr lang="en-US"/>
          </a:p>
        </p:txBody>
      </p:sp>
      <p:sp>
        <p:nvSpPr>
          <p:cNvPr id="5124" name="Rectangle 4"/>
          <p:cNvSpPr>
            <a:spLocks noGrp="1" noChangeArrowheads="1"/>
          </p:cNvSpPr>
          <p:nvPr>
            <p:ph type="ftr" sz="quarter" idx="2"/>
          </p:nvPr>
        </p:nvSpPr>
        <p:spPr bwMode="auto">
          <a:xfrm>
            <a:off x="0" y="9445387"/>
            <a:ext cx="2951163"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a:defRPr sz="1200">
                <a:ea typeface="ＭＳ Ｐゴシック" charset="0"/>
              </a:defRPr>
            </a:lvl1pPr>
          </a:lstStyle>
          <a:p>
            <a:pPr>
              <a:defRPr/>
            </a:pPr>
            <a:endParaRPr lang="en-US"/>
          </a:p>
        </p:txBody>
      </p:sp>
      <p:sp>
        <p:nvSpPr>
          <p:cNvPr id="5125" name="Rectangle 5"/>
          <p:cNvSpPr>
            <a:spLocks noGrp="1" noChangeArrowheads="1"/>
          </p:cNvSpPr>
          <p:nvPr>
            <p:ph type="sldNum" sz="quarter" idx="3"/>
          </p:nvPr>
        </p:nvSpPr>
        <p:spPr bwMode="auto">
          <a:xfrm>
            <a:off x="3859212" y="9445387"/>
            <a:ext cx="2951163"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CA76C424-72E7-44F4-AEE2-E8C0645FEBC6}" type="slidenum">
              <a:rPr lang="en-US"/>
              <a:pPr>
                <a:defRPr/>
              </a:pPr>
              <a:t>‹#›</a:t>
            </a:fld>
            <a:endParaRPr lang="en-US"/>
          </a:p>
        </p:txBody>
      </p:sp>
    </p:spTree>
    <p:extLst>
      <p:ext uri="{BB962C8B-B14F-4D97-AF65-F5344CB8AC3E}">
        <p14:creationId xmlns:p14="http://schemas.microsoft.com/office/powerpoint/2010/main" val="30814885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51163"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defRPr sz="1200">
                <a:ea typeface="ＭＳ Ｐゴシック" charset="0"/>
              </a:defRPr>
            </a:lvl1pPr>
          </a:lstStyle>
          <a:p>
            <a:pPr>
              <a:defRPr/>
            </a:pPr>
            <a:endParaRPr lang="en-US"/>
          </a:p>
        </p:txBody>
      </p:sp>
      <p:sp>
        <p:nvSpPr>
          <p:cNvPr id="16387" name="Rectangle 3"/>
          <p:cNvSpPr>
            <a:spLocks noGrp="1" noChangeArrowheads="1"/>
          </p:cNvSpPr>
          <p:nvPr>
            <p:ph type="dt" idx="1"/>
          </p:nvPr>
        </p:nvSpPr>
        <p:spPr bwMode="auto">
          <a:xfrm>
            <a:off x="3859212" y="0"/>
            <a:ext cx="2951163"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lgn="r">
              <a:defRPr sz="1200">
                <a:ea typeface="ＭＳ Ｐゴシック" charset="0"/>
              </a:defRPr>
            </a:lvl1pPr>
          </a:lstStyle>
          <a:p>
            <a:pPr>
              <a:defRPr/>
            </a:pPr>
            <a:endParaRPr lang="en-US"/>
          </a:p>
        </p:txBody>
      </p:sp>
      <p:sp>
        <p:nvSpPr>
          <p:cNvPr id="16388" name="Rectangle 4"/>
          <p:cNvSpPr>
            <a:spLocks noGrp="1" noRot="1" noChangeAspect="1" noChangeArrowheads="1" noTextEdit="1"/>
          </p:cNvSpPr>
          <p:nvPr>
            <p:ph type="sldImg" idx="2"/>
          </p:nvPr>
        </p:nvSpPr>
        <p:spPr bwMode="auto">
          <a:xfrm>
            <a:off x="920750" y="746125"/>
            <a:ext cx="4968875" cy="37274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16389" name="Rectangle 5"/>
          <p:cNvSpPr>
            <a:spLocks noGrp="1" noChangeArrowheads="1"/>
          </p:cNvSpPr>
          <p:nvPr>
            <p:ph type="body" sz="quarter" idx="3"/>
          </p:nvPr>
        </p:nvSpPr>
        <p:spPr bwMode="auto">
          <a:xfrm>
            <a:off x="908050" y="4722694"/>
            <a:ext cx="4994275" cy="4474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6390" name="Rectangle 6"/>
          <p:cNvSpPr>
            <a:spLocks noGrp="1" noChangeArrowheads="1"/>
          </p:cNvSpPr>
          <p:nvPr>
            <p:ph type="ftr" sz="quarter" idx="4"/>
          </p:nvPr>
        </p:nvSpPr>
        <p:spPr bwMode="auto">
          <a:xfrm>
            <a:off x="0" y="9445387"/>
            <a:ext cx="2951163"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a:defRPr sz="1200">
                <a:ea typeface="ＭＳ Ｐゴシック" charset="0"/>
              </a:defRPr>
            </a:lvl1pPr>
          </a:lstStyle>
          <a:p>
            <a:pPr>
              <a:defRPr/>
            </a:pPr>
            <a:endParaRPr lang="en-US"/>
          </a:p>
        </p:txBody>
      </p:sp>
      <p:sp>
        <p:nvSpPr>
          <p:cNvPr id="16391" name="Rectangle 7"/>
          <p:cNvSpPr>
            <a:spLocks noGrp="1" noChangeArrowheads="1"/>
          </p:cNvSpPr>
          <p:nvPr>
            <p:ph type="sldNum" sz="quarter" idx="5"/>
          </p:nvPr>
        </p:nvSpPr>
        <p:spPr bwMode="auto">
          <a:xfrm>
            <a:off x="3859212" y="9445387"/>
            <a:ext cx="2951163"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86DD214E-EFA1-4449-A914-56417C3A9286}" type="slidenum">
              <a:rPr lang="en-US"/>
              <a:pPr>
                <a:defRPr/>
              </a:pPr>
              <a:t>‹#›</a:t>
            </a:fld>
            <a:endParaRPr lang="en-US"/>
          </a:p>
        </p:txBody>
      </p:sp>
    </p:spTree>
    <p:extLst>
      <p:ext uri="{BB962C8B-B14F-4D97-AF65-F5344CB8AC3E}">
        <p14:creationId xmlns:p14="http://schemas.microsoft.com/office/powerpoint/2010/main" val="4823370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MS PGothic" pitchFamily="34" charset="-128"/>
        <a:cs typeface="+mn-cs"/>
      </a:defRPr>
    </a:lvl1pPr>
    <a:lvl2pPr marL="457200" algn="l" rtl="0" eaLnBrk="0" fontAlgn="base" hangingPunct="0">
      <a:spcBef>
        <a:spcPct val="30000"/>
      </a:spcBef>
      <a:spcAft>
        <a:spcPct val="0"/>
      </a:spcAft>
      <a:defRPr sz="1200" kern="1200">
        <a:solidFill>
          <a:schemeClr val="tx1"/>
        </a:solidFill>
        <a:latin typeface="Times"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Times"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Times"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Times" charset="0"/>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AB18A35-31F1-4692-8E77-86F5C261E2EB}" type="slidenum">
              <a:rPr lang="en-GB" smtClean="0"/>
              <a:t>1</a:t>
            </a:fld>
            <a:endParaRPr lang="en-GB" dirty="0"/>
          </a:p>
        </p:txBody>
      </p:sp>
    </p:spTree>
    <p:extLst>
      <p:ext uri="{BB962C8B-B14F-4D97-AF65-F5344CB8AC3E}">
        <p14:creationId xmlns:p14="http://schemas.microsoft.com/office/powerpoint/2010/main" val="34905465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8875" cy="37274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6DD214E-EFA1-4449-A914-56417C3A9286}" type="slidenum">
              <a:rPr lang="en-US" smtClean="0">
                <a:solidFill>
                  <a:prstClr val="black"/>
                </a:solidFill>
              </a:rPr>
              <a:pPr>
                <a:defRPr/>
              </a:pPr>
              <a:t>3</a:t>
            </a:fld>
            <a:endParaRPr lang="en-US" dirty="0">
              <a:solidFill>
                <a:prstClr val="black"/>
              </a:solidFill>
            </a:endParaRPr>
          </a:p>
        </p:txBody>
      </p:sp>
    </p:spTree>
    <p:extLst>
      <p:ext uri="{BB962C8B-B14F-4D97-AF65-F5344CB8AC3E}">
        <p14:creationId xmlns:p14="http://schemas.microsoft.com/office/powerpoint/2010/main" val="3544445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dirty="0"/>
              <a:t>data source:</a:t>
            </a:r>
          </a:p>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r>
              <a:rPr lang="en-GB" sz="1000" b="1" dirty="0"/>
              <a:t>Non-Working families – </a:t>
            </a:r>
            <a:r>
              <a:rPr lang="en-GB" sz="1000" b="0" dirty="0"/>
              <a:t>percentage of children in families where both parents</a:t>
            </a:r>
            <a:r>
              <a:rPr lang="en-GB" sz="1000" b="0" baseline="0" dirty="0"/>
              <a:t> are not in employment. </a:t>
            </a:r>
            <a:r>
              <a:rPr lang="en-GB" sz="1200" b="0" i="0" u="none" strike="noStrike" kern="1200" dirty="0">
                <a:solidFill>
                  <a:schemeClr val="tx1"/>
                </a:solidFill>
                <a:effectLst/>
                <a:latin typeface="Times" charset="0"/>
                <a:ea typeface="MS PGothic" pitchFamily="34" charset="-128"/>
                <a:cs typeface="+mn-cs"/>
              </a:rPr>
              <a:t>Annual Population Survey household datasets  </a:t>
            </a:r>
          </a:p>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endParaRPr lang="en-GB" sz="1200" b="0" i="0" u="none" strike="noStrike" kern="1200" dirty="0">
              <a:solidFill>
                <a:schemeClr val="tx1"/>
              </a:solidFill>
              <a:effectLst/>
              <a:latin typeface="Times" charset="0"/>
              <a:ea typeface="MS PGothic" pitchFamily="34" charset="-128"/>
              <a:cs typeface="+mn-cs"/>
            </a:endParaRPr>
          </a:p>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endParaRPr lang="en-GB" sz="1000" i="1" dirty="0"/>
          </a:p>
          <a:p>
            <a:r>
              <a:rPr lang="en-GB" sz="1000" b="1" dirty="0"/>
              <a:t>2. Low Income </a:t>
            </a:r>
            <a:r>
              <a:rPr lang="en-GB" sz="1000" dirty="0"/>
              <a:t>- Number of children living in families in receipt of CTC whose reported income is less than 60 per cent of the median income or in receipt of IS or (Income-Based) JSA, divided by the total number of children in the area (determined by Child Benefit data)</a:t>
            </a:r>
          </a:p>
          <a:p>
            <a:r>
              <a:rPr lang="en-GB" sz="1000" i="1" dirty="0"/>
              <a:t>https://www.gov.uk/government/statistics/personal-tax-credits-children-in-low-income-families-local-measure-2014-snapshot-as-at-31-august-2014-30-september-2016</a:t>
            </a:r>
          </a:p>
          <a:p>
            <a:endParaRPr lang="en-GB" sz="1000" i="1" dirty="0"/>
          </a:p>
          <a:p>
            <a:pPr marL="0" marR="0" indent="0" algn="l" defTabSz="914400" rtl="0" eaLnBrk="0" fontAlgn="base" latinLnBrk="0" hangingPunct="0">
              <a:lnSpc>
                <a:spcPct val="100000"/>
              </a:lnSpc>
              <a:spcBef>
                <a:spcPct val="30000"/>
              </a:spcBef>
              <a:spcAft>
                <a:spcPct val="0"/>
              </a:spcAft>
              <a:buClrTx/>
              <a:buSzTx/>
              <a:buFontTx/>
              <a:buNone/>
              <a:tabLst/>
              <a:defRPr/>
            </a:pPr>
            <a:r>
              <a:rPr lang="en-GB" sz="1000" b="1" dirty="0"/>
              <a:t>3. Households</a:t>
            </a:r>
            <a:r>
              <a:rPr lang="en-GB" sz="1000" b="1" baseline="0" dirty="0"/>
              <a:t> in Fuel Poverty </a:t>
            </a:r>
            <a:r>
              <a:rPr lang="en-GB" sz="1000" baseline="0" dirty="0"/>
              <a:t>- </a:t>
            </a:r>
            <a:r>
              <a:rPr lang="en-GB" sz="1000" dirty="0"/>
              <a:t>low income high costs indicator. </a:t>
            </a:r>
            <a:r>
              <a:rPr lang="en-GB" sz="1200" b="0" kern="1200" dirty="0">
                <a:solidFill>
                  <a:schemeClr val="tx1"/>
                </a:solidFill>
                <a:effectLst/>
                <a:latin typeface="Times" charset="0"/>
                <a:ea typeface="MS PGothic" pitchFamily="34" charset="-128"/>
                <a:cs typeface="+mn-cs"/>
              </a:rPr>
              <a:t>Under the LIHC indicator, a household is considered to be </a:t>
            </a:r>
            <a:r>
              <a:rPr lang="en-GB" sz="1200" b="1" kern="1200" dirty="0">
                <a:solidFill>
                  <a:schemeClr val="tx1"/>
                </a:solidFill>
                <a:effectLst/>
                <a:latin typeface="Times" charset="0"/>
                <a:ea typeface="MS PGothic" pitchFamily="34" charset="-128"/>
                <a:cs typeface="+mn-cs"/>
              </a:rPr>
              <a:t>fuel</a:t>
            </a:r>
            <a:r>
              <a:rPr lang="en-GB" sz="1200" b="0" kern="1200" dirty="0">
                <a:solidFill>
                  <a:schemeClr val="tx1"/>
                </a:solidFill>
                <a:effectLst/>
                <a:latin typeface="Times" charset="0"/>
                <a:ea typeface="MS PGothic" pitchFamily="34" charset="-128"/>
                <a:cs typeface="+mn-cs"/>
              </a:rPr>
              <a:t> poor if: they have required fuel costs that are above average. W</a:t>
            </a:r>
            <a:r>
              <a:rPr lang="en-GB" sz="1000" dirty="0"/>
              <a:t>ere they to spend that amount, they would be left with a residual income below the official poverty line.</a:t>
            </a:r>
            <a:r>
              <a:rPr lang="en-GB" sz="1200" b="0" kern="1200" dirty="0">
                <a:solidFill>
                  <a:schemeClr val="tx1"/>
                </a:solidFill>
                <a:effectLst/>
                <a:latin typeface="Times" charset="0"/>
                <a:ea typeface="MS PGothic" pitchFamily="34" charset="-128"/>
                <a:cs typeface="+mn-cs"/>
              </a:rPr>
              <a:t> (the national median level). </a:t>
            </a:r>
            <a:r>
              <a:rPr lang="en-GB" sz="1000" i="1" baseline="0" dirty="0"/>
              <a:t>https://www.gov.uk/government/collections/fuel-poverty-sub-regional-statistics#2012-statistics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000" i="1"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GB" sz="1000" b="1" i="0" baseline="0" dirty="0"/>
              <a:t>4. GLD results </a:t>
            </a:r>
            <a:r>
              <a:rPr lang="en-GB" sz="1000" i="1" baseline="0" dirty="0"/>
              <a:t>- https://www.gov.uk/government/uploads/system/uploads/attachment_data/file/571532/SFR50-2016_EYFSP_Additional_Tables.xls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000" i="1"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GB" sz="1000" b="1" i="0" baseline="0" dirty="0">
                <a:solidFill>
                  <a:srgbClr val="00B050"/>
                </a:solidFill>
              </a:rPr>
              <a:t>5. Key stage 2 results </a:t>
            </a:r>
            <a:r>
              <a:rPr lang="en-GB" sz="1000" b="0" i="0" baseline="0" dirty="0">
                <a:solidFill>
                  <a:srgbClr val="00B050"/>
                </a:solidFill>
              </a:rPr>
              <a:t>- https://www.gov.uk/government/uploads/system/uploads/attachment_data/file/384961/SFR50_2014_KS2_Pres_school_loc_Tables.xls</a:t>
            </a:r>
          </a:p>
          <a:p>
            <a:pPr marL="0" marR="0" indent="0" algn="l" defTabSz="914400" rtl="0" eaLnBrk="0" fontAlgn="base" latinLnBrk="0" hangingPunct="0">
              <a:lnSpc>
                <a:spcPct val="100000"/>
              </a:lnSpc>
              <a:spcBef>
                <a:spcPct val="30000"/>
              </a:spcBef>
              <a:spcAft>
                <a:spcPct val="0"/>
              </a:spcAft>
              <a:buClrTx/>
              <a:buSzTx/>
              <a:buFontTx/>
              <a:buNone/>
              <a:tabLst/>
              <a:defRPr/>
            </a:pPr>
            <a:r>
              <a:rPr lang="en-GB" sz="1000" b="0" i="0" baseline="0" dirty="0">
                <a:solidFill>
                  <a:srgbClr val="00B050"/>
                </a:solidFill>
              </a:rPr>
              <a:t>https://www.gov.uk/government/statistics/national-curriculum-assessments-at-key-stage-2-2014-revised</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000" b="0" i="0"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GB" sz="1000" b="1" i="0" baseline="0" dirty="0"/>
              <a:t>6. Key Stage 4 results (5 </a:t>
            </a:r>
            <a:r>
              <a:rPr lang="en-GB" sz="1200" b="1" i="0" u="none" strike="noStrike" kern="1200" dirty="0">
                <a:solidFill>
                  <a:schemeClr val="tx1"/>
                </a:solidFill>
                <a:effectLst/>
                <a:latin typeface="Times" charset="0"/>
                <a:ea typeface="MS PGothic" pitchFamily="34" charset="-128"/>
                <a:cs typeface="+mn-cs"/>
              </a:rPr>
              <a:t>A*-C grades </a:t>
            </a:r>
            <a:r>
              <a:rPr lang="en-GB" sz="1200" b="1" i="0" u="none" strike="noStrike" kern="1200" dirty="0" err="1">
                <a:solidFill>
                  <a:schemeClr val="tx1"/>
                </a:solidFill>
                <a:effectLst/>
                <a:latin typeface="Times" charset="0"/>
                <a:ea typeface="MS PGothic" pitchFamily="34" charset="-128"/>
                <a:cs typeface="+mn-cs"/>
              </a:rPr>
              <a:t>Inc</a:t>
            </a:r>
            <a:r>
              <a:rPr lang="en-GB" sz="1200" b="1" i="0" u="none" strike="noStrike" kern="1200" dirty="0">
                <a:solidFill>
                  <a:schemeClr val="tx1"/>
                </a:solidFill>
                <a:effectLst/>
                <a:latin typeface="Times" charset="0"/>
                <a:ea typeface="MS PGothic" pitchFamily="34" charset="-128"/>
                <a:cs typeface="+mn-cs"/>
              </a:rPr>
              <a:t> Maths/Lit)  Achievements at GCSE and equivalent for pupils at the end of key stage 4 by local authority district</a:t>
            </a:r>
            <a:r>
              <a:rPr lang="en-GB" sz="1200" b="1" i="0" u="none" strike="noStrike" kern="1200" baseline="30000" dirty="0">
                <a:solidFill>
                  <a:schemeClr val="tx1"/>
                </a:solidFill>
                <a:effectLst/>
                <a:latin typeface="Times" charset="0"/>
                <a:ea typeface="MS PGothic" pitchFamily="34" charset="-128"/>
                <a:cs typeface="+mn-cs"/>
              </a:rPr>
              <a:t> </a:t>
            </a:r>
            <a:r>
              <a:rPr lang="en-GB" sz="1200" b="1" i="0" u="none" strike="noStrike" kern="1200" dirty="0">
                <a:solidFill>
                  <a:schemeClr val="tx1"/>
                </a:solidFill>
                <a:effectLst/>
                <a:latin typeface="Times" charset="0"/>
                <a:ea typeface="MS PGothic" pitchFamily="34" charset="-128"/>
                <a:cs typeface="+mn-cs"/>
              </a:rPr>
              <a:t>and region of school location</a:t>
            </a:r>
            <a:r>
              <a:rPr lang="en-GB" sz="1000" dirty="0"/>
              <a:t> </a:t>
            </a:r>
            <a:r>
              <a:rPr lang="en-GB" sz="1000" b="1" i="0" baseline="0" dirty="0"/>
              <a:t>- </a:t>
            </a:r>
            <a:r>
              <a:rPr lang="en-GB" sz="1000" i="0" baseline="0" dirty="0"/>
              <a:t>https://www.gov.uk/government/uploads/system/uploads/attachment_data/file/399007/SFR06_2015_Pupil_res_and_school_location.xls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000" b="1" i="1"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GB" sz="1000" b="1" i="0" baseline="0" dirty="0"/>
              <a:t>7. % children in Good/Outstanding Schools - </a:t>
            </a:r>
            <a:r>
              <a:rPr lang="en-GB" sz="1000" b="0" i="0" baseline="0" dirty="0"/>
              <a:t>https://www.gov.uk/government/statistical-data-sets/monthly-management-information-ofsteds-school-inspections-outcomes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000" b="1" i="0"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GB" sz="1000" b="1" i="0" baseline="0" dirty="0"/>
              <a:t>8. Teenage Pregnancy rates </a:t>
            </a:r>
            <a:r>
              <a:rPr lang="en-GB" sz="1000" i="1" baseline="0" dirty="0"/>
              <a:t>- </a:t>
            </a:r>
            <a:r>
              <a:rPr lang="en-GB" sz="1000" baseline="0" dirty="0"/>
              <a:t>Conception statistics England and Wales of those 18 and under - </a:t>
            </a:r>
            <a:r>
              <a:rPr lang="en-GB" sz="1000" i="1" baseline="0" dirty="0"/>
              <a:t>http://www.ons.gov.uk/peoplepopulationandcommunity/birthsdeathsandmarriages/conceptionandfertilityrates/datasets/conceptionstatisticsenglandandwalesreferencetables</a:t>
            </a:r>
          </a:p>
          <a:p>
            <a:pPr marL="0" marR="0" indent="0" algn="l" defTabSz="914400" rtl="0" eaLnBrk="0" fontAlgn="base" latinLnBrk="0" hangingPunct="0">
              <a:lnSpc>
                <a:spcPct val="100000"/>
              </a:lnSpc>
              <a:spcBef>
                <a:spcPct val="30000"/>
              </a:spcBef>
              <a:spcAft>
                <a:spcPct val="0"/>
              </a:spcAft>
              <a:buClrTx/>
              <a:buSzTx/>
              <a:buFontTx/>
              <a:buNone/>
              <a:tabLst/>
              <a:defRPr/>
            </a:pPr>
            <a:r>
              <a:rPr lang="en-GB" sz="1000" b="1" i="1" baseline="0" dirty="0"/>
              <a:t>2015 data - </a:t>
            </a:r>
            <a:r>
              <a:rPr lang="en-GB" sz="1000" i="1" baseline="0" dirty="0"/>
              <a:t>https://www.ons.gov.uk/peoplepopulationandcommunity/birthsdeathsandmarriages/conceptionandfertilityrates/bulletins/conceptionstatistics/2015</a:t>
            </a:r>
          </a:p>
        </p:txBody>
      </p:sp>
      <p:sp>
        <p:nvSpPr>
          <p:cNvPr id="4" name="Slide Number Placeholder 3"/>
          <p:cNvSpPr>
            <a:spLocks noGrp="1"/>
          </p:cNvSpPr>
          <p:nvPr>
            <p:ph type="sldNum" sz="quarter" idx="10"/>
          </p:nvPr>
        </p:nvSpPr>
        <p:spPr/>
        <p:txBody>
          <a:bodyPr/>
          <a:lstStyle/>
          <a:p>
            <a:pPr>
              <a:defRPr/>
            </a:pPr>
            <a:fld id="{86DD214E-EFA1-4449-A914-56417C3A9286}" type="slidenum">
              <a:rPr lang="en-US" smtClean="0"/>
              <a:pPr>
                <a:defRPr/>
              </a:pPr>
              <a:t>4</a:t>
            </a:fld>
            <a:endParaRPr lang="en-US"/>
          </a:p>
        </p:txBody>
      </p:sp>
    </p:spTree>
    <p:extLst>
      <p:ext uri="{BB962C8B-B14F-4D97-AF65-F5344CB8AC3E}">
        <p14:creationId xmlns:p14="http://schemas.microsoft.com/office/powerpoint/2010/main" val="7903082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000" b="1" i="0" u="none" strike="noStrike" kern="1200" baseline="30000" dirty="0">
                <a:solidFill>
                  <a:schemeClr val="tx1"/>
                </a:solidFill>
                <a:effectLst/>
                <a:latin typeface="Times" charset="0"/>
                <a:ea typeface="MS PGothic" pitchFamily="34" charset="-128"/>
                <a:cs typeface="+mn-cs"/>
              </a:rPr>
              <a:t># - National stat on disadvantaged pupils at KS4 not released until January.</a:t>
            </a:r>
          </a:p>
          <a:p>
            <a:endParaRPr lang="en-GB" sz="1000" dirty="0"/>
          </a:p>
          <a:p>
            <a:endParaRPr lang="en-GB" sz="1000" dirty="0"/>
          </a:p>
          <a:p>
            <a:r>
              <a:rPr lang="en-GB" sz="1000" dirty="0"/>
              <a:t>data source:</a:t>
            </a:r>
          </a:p>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r>
              <a:rPr lang="en-GB" sz="1000" b="1" dirty="0"/>
              <a:t>% of Children in Working Households – </a:t>
            </a:r>
            <a:r>
              <a:rPr lang="en-GB" sz="1000" b="0" dirty="0"/>
              <a:t>A working household is a household that contains at least one person aged 16 to 64, where all individuals aged 16 and over are in employment. </a:t>
            </a:r>
            <a:r>
              <a:rPr lang="en-GB" sz="1000" i="1" dirty="0"/>
              <a:t>https://www.ons.gov.uk/employmentandlabourmarket/peoplenotinwork/unemployment/datasets/childreninnonstudenthouseholdsbythecombinedeconomicactivitystatusofhouseholdmembersbylocalauthoritytablec2la</a:t>
            </a:r>
          </a:p>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endParaRPr lang="en-GB" sz="1000" i="1" dirty="0"/>
          </a:p>
          <a:p>
            <a:r>
              <a:rPr lang="en-GB" sz="1000" b="1" dirty="0"/>
              <a:t>2. Low Income </a:t>
            </a:r>
            <a:r>
              <a:rPr lang="en-GB" sz="1000" dirty="0"/>
              <a:t>- Number of children living in families in receipt of CTC whose reported income is less than 60 per cent of the median income or in receipt of IS or (Income-Based) JSA, divided by the total number of children in the area (determined by Child Benefit data)</a:t>
            </a:r>
          </a:p>
          <a:p>
            <a:r>
              <a:rPr lang="en-GB" sz="1000" i="1" dirty="0"/>
              <a:t>https://www.gov.uk/government/statistics/personal-tax-credits-children-in-low-income-families-local-measure-2014-snapshot-as-at-31-august-2014-30-september-2016</a:t>
            </a:r>
          </a:p>
          <a:p>
            <a:endParaRPr lang="en-GB" sz="1000" i="1" dirty="0"/>
          </a:p>
          <a:p>
            <a:pPr marL="0" marR="0" indent="0" algn="l" defTabSz="914400" rtl="0" eaLnBrk="0" fontAlgn="base" latinLnBrk="0" hangingPunct="0">
              <a:lnSpc>
                <a:spcPct val="100000"/>
              </a:lnSpc>
              <a:spcBef>
                <a:spcPct val="30000"/>
              </a:spcBef>
              <a:spcAft>
                <a:spcPct val="0"/>
              </a:spcAft>
              <a:buClrTx/>
              <a:buSzTx/>
              <a:buFontTx/>
              <a:buNone/>
              <a:tabLst/>
              <a:defRPr/>
            </a:pPr>
            <a:r>
              <a:rPr lang="en-GB" sz="1000" b="1" dirty="0">
                <a:solidFill>
                  <a:schemeClr val="tx1"/>
                </a:solidFill>
              </a:rPr>
              <a:t>3. Households</a:t>
            </a:r>
            <a:r>
              <a:rPr lang="en-GB" sz="1000" b="1" baseline="0" dirty="0">
                <a:solidFill>
                  <a:schemeClr val="tx1"/>
                </a:solidFill>
              </a:rPr>
              <a:t> in Fuel Poverty </a:t>
            </a:r>
            <a:r>
              <a:rPr lang="en-GB" sz="1000" baseline="0" dirty="0">
                <a:solidFill>
                  <a:schemeClr val="tx1"/>
                </a:solidFill>
              </a:rPr>
              <a:t>- </a:t>
            </a:r>
            <a:r>
              <a:rPr lang="en-GB" sz="1000" dirty="0">
                <a:solidFill>
                  <a:schemeClr val="tx1"/>
                </a:solidFill>
              </a:rPr>
              <a:t>low income high costs indicator. </a:t>
            </a:r>
            <a:r>
              <a:rPr lang="en-GB" sz="1200" b="0" kern="1200" dirty="0">
                <a:solidFill>
                  <a:schemeClr val="tx1"/>
                </a:solidFill>
                <a:effectLst/>
                <a:latin typeface="Times" charset="0"/>
                <a:ea typeface="MS PGothic" pitchFamily="34" charset="-128"/>
                <a:cs typeface="+mn-cs"/>
              </a:rPr>
              <a:t>Under the LIHC indicator, a household is considered to be </a:t>
            </a:r>
            <a:r>
              <a:rPr lang="en-GB" sz="1200" b="1" kern="1200" dirty="0">
                <a:solidFill>
                  <a:schemeClr val="tx1"/>
                </a:solidFill>
                <a:effectLst/>
                <a:latin typeface="Times" charset="0"/>
                <a:ea typeface="MS PGothic" pitchFamily="34" charset="-128"/>
                <a:cs typeface="+mn-cs"/>
              </a:rPr>
              <a:t>fuel</a:t>
            </a:r>
            <a:r>
              <a:rPr lang="en-GB" sz="1200" b="0" kern="1200" dirty="0">
                <a:solidFill>
                  <a:schemeClr val="tx1"/>
                </a:solidFill>
                <a:effectLst/>
                <a:latin typeface="Times" charset="0"/>
                <a:ea typeface="MS PGothic" pitchFamily="34" charset="-128"/>
                <a:cs typeface="+mn-cs"/>
              </a:rPr>
              <a:t> poor if: they have required fuel costs that are above average. W</a:t>
            </a:r>
            <a:r>
              <a:rPr lang="en-GB" dirty="0">
                <a:solidFill>
                  <a:schemeClr val="tx1"/>
                </a:solidFill>
              </a:rPr>
              <a:t>ere they to spend that amount, they would be left with a residual income below the official poverty line.</a:t>
            </a:r>
            <a:r>
              <a:rPr lang="en-GB" sz="1200" b="0" kern="1200" dirty="0">
                <a:solidFill>
                  <a:schemeClr val="tx1"/>
                </a:solidFill>
                <a:effectLst/>
                <a:latin typeface="Times" charset="0"/>
                <a:ea typeface="MS PGothic" pitchFamily="34" charset="-128"/>
                <a:cs typeface="+mn-cs"/>
              </a:rPr>
              <a:t> (the national median level). </a:t>
            </a:r>
            <a:r>
              <a:rPr lang="en-GB" sz="1000" i="1" baseline="0" dirty="0">
                <a:solidFill>
                  <a:schemeClr val="tx1"/>
                </a:solidFill>
              </a:rPr>
              <a:t>https://www.gov.uk/government/collections/fuel-poverty-sub-regional-statistics#2012-statistics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000" i="1"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GB" sz="1000" b="1" i="0" baseline="0" dirty="0"/>
              <a:t>4. Early Years Results – Good Level of Development percentage - </a:t>
            </a:r>
            <a:r>
              <a:rPr lang="en-GB" sz="1000" i="1" baseline="0" dirty="0"/>
              <a:t>https://www.gov.uk/government/uploads/system/uploads/attachment_data/file/571532/SFR50-2016_EYFSP_Additional_Tables.xls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000" i="1"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GB" sz="1000" b="1" i="0" baseline="0" dirty="0">
                <a:solidFill>
                  <a:srgbClr val="008000"/>
                </a:solidFill>
              </a:rPr>
              <a:t>5. Key stage 2 results (expected standard in Maths, Reading and Writing) </a:t>
            </a:r>
            <a:r>
              <a:rPr lang="en-GB" sz="1000" b="0" i="0" baseline="0" dirty="0">
                <a:solidFill>
                  <a:srgbClr val="008000"/>
                </a:solidFill>
              </a:rPr>
              <a:t>- https://www.gov.uk/government/statistics/national-curriculum-assessments-key-stage-2-2016-revised (Y)</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000" b="0" i="0"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GB" sz="1000" b="1" i="0" baseline="0" dirty="0"/>
              <a:t>6. </a:t>
            </a:r>
            <a:r>
              <a:rPr lang="en-GB" sz="800" b="1" i="0" baseline="0" dirty="0"/>
              <a:t>Key Stage 4 results (5 </a:t>
            </a:r>
            <a:r>
              <a:rPr lang="en-GB" sz="1000" b="1" i="0" u="none" strike="noStrike" kern="1200" dirty="0">
                <a:solidFill>
                  <a:schemeClr val="tx1"/>
                </a:solidFill>
                <a:effectLst/>
                <a:latin typeface="Times" charset="0"/>
                <a:ea typeface="MS PGothic" pitchFamily="34" charset="-128"/>
                <a:cs typeface="+mn-cs"/>
              </a:rPr>
              <a:t>A*-C grades </a:t>
            </a:r>
            <a:r>
              <a:rPr lang="en-GB" sz="1000" b="1" i="0" u="none" strike="noStrike" kern="1200" dirty="0" err="1">
                <a:solidFill>
                  <a:schemeClr val="tx1"/>
                </a:solidFill>
                <a:effectLst/>
                <a:latin typeface="Times" charset="0"/>
                <a:ea typeface="MS PGothic" pitchFamily="34" charset="-128"/>
                <a:cs typeface="+mn-cs"/>
              </a:rPr>
              <a:t>Inc</a:t>
            </a:r>
            <a:r>
              <a:rPr lang="en-GB" sz="1000" b="1" i="0" u="none" strike="noStrike" kern="1200" dirty="0">
                <a:solidFill>
                  <a:schemeClr val="tx1"/>
                </a:solidFill>
                <a:effectLst/>
                <a:latin typeface="Times" charset="0"/>
                <a:ea typeface="MS PGothic" pitchFamily="34" charset="-128"/>
                <a:cs typeface="+mn-cs"/>
              </a:rPr>
              <a:t> Maths/Lit)  Achievements at GCSE and equivalent for pupils at the end of key stage 4 by local authority district</a:t>
            </a:r>
            <a:r>
              <a:rPr lang="en-GB" sz="1000" b="1" i="0" u="none" strike="noStrike" kern="1200" baseline="30000" dirty="0">
                <a:solidFill>
                  <a:schemeClr val="tx1"/>
                </a:solidFill>
                <a:effectLst/>
                <a:latin typeface="Times" charset="0"/>
                <a:ea typeface="MS PGothic" pitchFamily="34" charset="-128"/>
                <a:cs typeface="+mn-cs"/>
              </a:rPr>
              <a:t> </a:t>
            </a:r>
            <a:r>
              <a:rPr lang="en-GB" sz="1000" b="1" i="0" u="none" strike="noStrike" kern="1200" dirty="0">
                <a:solidFill>
                  <a:schemeClr val="tx1"/>
                </a:solidFill>
                <a:effectLst/>
                <a:latin typeface="Times" charset="0"/>
                <a:ea typeface="MS PGothic" pitchFamily="34" charset="-128"/>
                <a:cs typeface="+mn-cs"/>
              </a:rPr>
              <a:t>and region of school location</a:t>
            </a:r>
            <a:r>
              <a:rPr lang="en-GB" sz="800" dirty="0"/>
              <a:t> </a:t>
            </a:r>
            <a:r>
              <a:rPr lang="en-GB" sz="800" b="1" i="0" baseline="0" dirty="0"/>
              <a:t>- </a:t>
            </a:r>
            <a:r>
              <a:rPr lang="en-GB" sz="1000" i="0" baseline="0" dirty="0"/>
              <a:t>https://www.gov.uk/government/collections/statistics-gcses-key-stage-4 (Y)</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000" b="1" i="1"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GB" sz="1000" b="1" i="0" baseline="0" dirty="0"/>
              <a:t>7. % children in Good/Outstanding Schools - </a:t>
            </a:r>
            <a:r>
              <a:rPr lang="en-GB" sz="1000" b="0" i="0" baseline="0" dirty="0"/>
              <a:t>https://www.gov.uk/government/statistical-data-sets/monthly-management-information-ofsteds-school-inspections-outcomes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000" b="1" i="0"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GB" sz="1000" b="1" i="0" baseline="0" dirty="0"/>
              <a:t>8. Teenage Pregnancy rates </a:t>
            </a:r>
            <a:r>
              <a:rPr lang="en-GB" sz="1000" i="1" baseline="0" dirty="0"/>
              <a:t>- </a:t>
            </a:r>
            <a:r>
              <a:rPr lang="en-GB" sz="1000" baseline="0" dirty="0"/>
              <a:t>Conception statistics England and Wales of those 18 and under - </a:t>
            </a:r>
            <a:r>
              <a:rPr lang="en-GB" sz="1000" i="1" baseline="0" dirty="0"/>
              <a:t>http://www.ons.gov.uk/peoplepopulationandcommunity/birthsdeathsandmarriages/conceptionandfertilityrates/datasets/conceptionstatisticsenglandandwalesreferencetables</a:t>
            </a:r>
          </a:p>
          <a:p>
            <a:pPr marL="0" marR="0" indent="0" algn="l" defTabSz="914400" rtl="0" eaLnBrk="0" fontAlgn="base" latinLnBrk="0" hangingPunct="0">
              <a:lnSpc>
                <a:spcPct val="100000"/>
              </a:lnSpc>
              <a:spcBef>
                <a:spcPct val="30000"/>
              </a:spcBef>
              <a:spcAft>
                <a:spcPct val="0"/>
              </a:spcAft>
              <a:buClrTx/>
              <a:buSzTx/>
              <a:buFontTx/>
              <a:buNone/>
              <a:tabLst/>
              <a:defRPr/>
            </a:pPr>
            <a:r>
              <a:rPr lang="en-GB" sz="1000" b="1" i="1" baseline="0" dirty="0"/>
              <a:t>2015 data - </a:t>
            </a:r>
            <a:r>
              <a:rPr lang="en-GB" sz="1000" i="1" baseline="0" dirty="0"/>
              <a:t>https://www.ons.gov.uk/peoplepopulationandcommunity/birthsdeathsandmarriages/conceptionandfertilityrates/bulletins/conceptionstatistics/2016</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000" i="1" baseline="0" dirty="0"/>
          </a:p>
          <a:p>
            <a:r>
              <a:rPr lang="en-GB" sz="1000" b="1" dirty="0"/>
              <a:t>9. DfE revised performance tables published 29</a:t>
            </a:r>
            <a:r>
              <a:rPr lang="en-GB" sz="1000" b="1" baseline="30000" dirty="0"/>
              <a:t>th</a:t>
            </a:r>
            <a:r>
              <a:rPr lang="en-GB" sz="1000" b="1" dirty="0"/>
              <a:t> January 2015 and 16</a:t>
            </a:r>
            <a:r>
              <a:rPr lang="en-GB" sz="1000" b="1" baseline="30000" dirty="0"/>
              <a:t>th</a:t>
            </a:r>
            <a:r>
              <a:rPr lang="en-GB" sz="1000" b="1" dirty="0"/>
              <a:t> October 2018</a:t>
            </a:r>
            <a:endParaRPr lang="en-GB" sz="1000" dirty="0"/>
          </a:p>
          <a:p>
            <a:endParaRPr lang="en-GB" sz="1000" dirty="0"/>
          </a:p>
          <a:p>
            <a:endParaRPr lang="en-GB" sz="1000" dirty="0"/>
          </a:p>
          <a:p>
            <a:endParaRPr lang="en-GB" sz="1000" dirty="0"/>
          </a:p>
        </p:txBody>
      </p:sp>
      <p:sp>
        <p:nvSpPr>
          <p:cNvPr id="4" name="Slide Number Placeholder 3"/>
          <p:cNvSpPr>
            <a:spLocks noGrp="1"/>
          </p:cNvSpPr>
          <p:nvPr>
            <p:ph type="sldNum" sz="quarter" idx="10"/>
          </p:nvPr>
        </p:nvSpPr>
        <p:spPr/>
        <p:txBody>
          <a:bodyPr/>
          <a:lstStyle/>
          <a:p>
            <a:pPr>
              <a:defRPr/>
            </a:pPr>
            <a:fld id="{86DD214E-EFA1-4449-A914-56417C3A9286}" type="slidenum">
              <a:rPr lang="en-US" smtClean="0">
                <a:solidFill>
                  <a:prstClr val="black"/>
                </a:solidFill>
              </a:rPr>
              <a:pPr>
                <a:defRPr/>
              </a:pPr>
              <a:t>5</a:t>
            </a:fld>
            <a:endParaRPr lang="en-US">
              <a:solidFill>
                <a:prstClr val="black"/>
              </a:solidFill>
            </a:endParaRPr>
          </a:p>
        </p:txBody>
      </p:sp>
    </p:spTree>
    <p:extLst>
      <p:ext uri="{BB962C8B-B14F-4D97-AF65-F5344CB8AC3E}">
        <p14:creationId xmlns:p14="http://schemas.microsoft.com/office/powerpoint/2010/main" val="40215691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auto">
              <a:spcAft>
                <a:spcPts val="0"/>
              </a:spcAft>
            </a:pPr>
            <a:endParaRPr lang="en-GB" sz="1200" b="1" dirty="0">
              <a:solidFill>
                <a:schemeClr val="bg1"/>
              </a:solidFill>
            </a:endParaRPr>
          </a:p>
        </p:txBody>
      </p:sp>
      <p:sp>
        <p:nvSpPr>
          <p:cNvPr id="4" name="Slide Number Placeholder 3"/>
          <p:cNvSpPr>
            <a:spLocks noGrp="1"/>
          </p:cNvSpPr>
          <p:nvPr>
            <p:ph type="sldNum" sz="quarter" idx="10"/>
          </p:nvPr>
        </p:nvSpPr>
        <p:spPr/>
        <p:txBody>
          <a:bodyPr/>
          <a:lstStyle/>
          <a:p>
            <a:pPr>
              <a:defRPr/>
            </a:pPr>
            <a:fld id="{86DD214E-EFA1-4449-A914-56417C3A9286}" type="slidenum">
              <a:rPr lang="en-US" smtClean="0"/>
              <a:pPr>
                <a:defRPr/>
              </a:pPr>
              <a:t>6</a:t>
            </a:fld>
            <a:endParaRPr lang="en-US"/>
          </a:p>
        </p:txBody>
      </p:sp>
    </p:spTree>
    <p:extLst>
      <p:ext uri="{BB962C8B-B14F-4D97-AF65-F5344CB8AC3E}">
        <p14:creationId xmlns:p14="http://schemas.microsoft.com/office/powerpoint/2010/main" val="42597685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b="1" baseline="0" dirty="0"/>
          </a:p>
          <a:p>
            <a:endParaRPr lang="en-US" dirty="0"/>
          </a:p>
        </p:txBody>
      </p:sp>
      <p:sp>
        <p:nvSpPr>
          <p:cNvPr id="4" name="Slide Number Placeholder 3"/>
          <p:cNvSpPr>
            <a:spLocks noGrp="1"/>
          </p:cNvSpPr>
          <p:nvPr>
            <p:ph type="sldNum" sz="quarter" idx="10"/>
          </p:nvPr>
        </p:nvSpPr>
        <p:spPr/>
        <p:txBody>
          <a:bodyPr/>
          <a:lstStyle/>
          <a:p>
            <a:pPr>
              <a:defRPr/>
            </a:pPr>
            <a:fld id="{86DD214E-EFA1-4449-A914-56417C3A9286}" type="slidenum">
              <a:rPr lang="en-US" smtClean="0"/>
              <a:pPr>
                <a:defRPr/>
              </a:pPr>
              <a:t>7</a:t>
            </a:fld>
            <a:endParaRPr lang="en-US"/>
          </a:p>
        </p:txBody>
      </p:sp>
    </p:spTree>
    <p:extLst>
      <p:ext uri="{BB962C8B-B14F-4D97-AF65-F5344CB8AC3E}">
        <p14:creationId xmlns:p14="http://schemas.microsoft.com/office/powerpoint/2010/main" val="6742607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6DD214E-EFA1-4449-A914-56417C3A9286}" type="slidenum">
              <a:rPr lang="en-US" smtClean="0"/>
              <a:pPr>
                <a:defRPr/>
              </a:pPr>
              <a:t>9</a:t>
            </a:fld>
            <a:endParaRPr lang="en-US"/>
          </a:p>
        </p:txBody>
      </p:sp>
    </p:spTree>
    <p:extLst>
      <p:ext uri="{BB962C8B-B14F-4D97-AF65-F5344CB8AC3E}">
        <p14:creationId xmlns:p14="http://schemas.microsoft.com/office/powerpoint/2010/main" val="21663277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8E80666-FB37-4B36-9149-507F3B0178E3}" type="datetimeFigureOut">
              <a:rPr lang="en-US" smtClean="0"/>
              <a:pPr/>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pic>
        <p:nvPicPr>
          <p:cNvPr id="7" name="Picture 6" descr="ECC ppt back.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5"/>
          <p:cNvSpPr txBox="1">
            <a:spLocks noChangeArrowheads="1"/>
          </p:cNvSpPr>
          <p:nvPr userDrawn="1"/>
        </p:nvSpPr>
        <p:spPr bwMode="auto">
          <a:xfrm>
            <a:off x="6400800" y="4191000"/>
            <a:ext cx="2362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endParaRPr lang="en-GB">
              <a:ea typeface="ＭＳ Ｐゴシック" charset="0"/>
            </a:endParaRPr>
          </a:p>
        </p:txBody>
      </p:sp>
    </p:spTree>
    <p:extLst>
      <p:ext uri="{BB962C8B-B14F-4D97-AF65-F5344CB8AC3E}">
        <p14:creationId xmlns:p14="http://schemas.microsoft.com/office/powerpoint/2010/main" val="19941847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8E80666-FB37-4B36-9149-507F3B0178E3}" type="datetimeFigureOut">
              <a:rPr lang="en-US" smtClean="0"/>
              <a:pPr/>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CA82A8B6-62A5-4F35-9100-17182E3A1369}" type="slidenum">
              <a:rPr lang="en-US" smtClean="0"/>
              <a:pPr>
                <a:defRPr/>
              </a:pPr>
              <a:t>‹#›</a:t>
            </a:fld>
            <a:endParaRPr lang="en-US">
              <a:solidFill>
                <a:schemeClr val="tx1"/>
              </a:solidFill>
            </a:endParaRPr>
          </a:p>
        </p:txBody>
      </p:sp>
    </p:spTree>
    <p:extLst>
      <p:ext uri="{BB962C8B-B14F-4D97-AF65-F5344CB8AC3E}">
        <p14:creationId xmlns:p14="http://schemas.microsoft.com/office/powerpoint/2010/main" val="20996282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8E80666-FB37-4B36-9149-507F3B0178E3}" type="datetimeFigureOut">
              <a:rPr lang="en-US" smtClean="0"/>
              <a:pPr/>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737112D7-91BF-4183-8A15-379895964A65}" type="slidenum">
              <a:rPr lang="en-US" smtClean="0"/>
              <a:pPr>
                <a:defRPr/>
              </a:pPr>
              <a:t>‹#›</a:t>
            </a:fld>
            <a:endParaRPr lang="en-US">
              <a:solidFill>
                <a:schemeClr val="tx1"/>
              </a:solidFill>
            </a:endParaRPr>
          </a:p>
        </p:txBody>
      </p:sp>
    </p:spTree>
    <p:extLst>
      <p:ext uri="{BB962C8B-B14F-4D97-AF65-F5344CB8AC3E}">
        <p14:creationId xmlns:p14="http://schemas.microsoft.com/office/powerpoint/2010/main" val="19751008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143000"/>
            <a:ext cx="7848600" cy="1143000"/>
          </a:xfrm>
        </p:spPr>
        <p:txBody>
          <a:bodyPr/>
          <a:lstStyle/>
          <a:p>
            <a:r>
              <a:rPr lang="en-US"/>
              <a:t>Click to edit Master title style</a:t>
            </a:r>
          </a:p>
        </p:txBody>
      </p:sp>
      <p:sp>
        <p:nvSpPr>
          <p:cNvPr id="3" name="Text Placeholder 2"/>
          <p:cNvSpPr>
            <a:spLocks noGrp="1"/>
          </p:cNvSpPr>
          <p:nvPr>
            <p:ph type="body" sz="half" idx="1"/>
          </p:nvPr>
        </p:nvSpPr>
        <p:spPr>
          <a:xfrm>
            <a:off x="685800" y="2438400"/>
            <a:ext cx="3848100"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2438400"/>
            <a:ext cx="3848100"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0"/>
          <p:cNvSpPr>
            <a:spLocks noGrp="1" noChangeArrowheads="1"/>
          </p:cNvSpPr>
          <p:nvPr>
            <p:ph type="sldNum" sz="quarter" idx="10"/>
          </p:nvPr>
        </p:nvSpPr>
        <p:spPr>
          <a:ln/>
        </p:spPr>
        <p:txBody>
          <a:bodyPr/>
          <a:lstStyle>
            <a:lvl1pPr>
              <a:defRPr/>
            </a:lvl1pPr>
          </a:lstStyle>
          <a:p>
            <a:pPr>
              <a:defRPr/>
            </a:pPr>
            <a:fld id="{545DC395-8ED0-40DF-B9BB-78DBC33C6EEB}" type="slidenum">
              <a:rPr lang="en-US"/>
              <a:pPr>
                <a:defRPr/>
              </a:pPr>
              <a:t>‹#›</a:t>
            </a:fld>
            <a:endParaRPr lang="en-US">
              <a:solidFill>
                <a:schemeClr val="tx1"/>
              </a:solidFill>
            </a:endParaRPr>
          </a:p>
        </p:txBody>
      </p:sp>
    </p:spTree>
    <p:extLst>
      <p:ext uri="{BB962C8B-B14F-4D97-AF65-F5344CB8AC3E}">
        <p14:creationId xmlns:p14="http://schemas.microsoft.com/office/powerpoint/2010/main" val="22299528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pic>
        <p:nvPicPr>
          <p:cNvPr id="205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4"/>
          <p:cNvSpPr>
            <a:spLocks noGrp="1"/>
          </p:cNvSpPr>
          <p:nvPr>
            <p:ph type="title" hasCustomPrompt="1"/>
          </p:nvPr>
        </p:nvSpPr>
        <p:spPr>
          <a:xfrm>
            <a:off x="457200" y="1268760"/>
            <a:ext cx="8229600" cy="1066130"/>
          </a:xfrm>
          <a:prstGeom prst="rect">
            <a:avLst/>
          </a:prstGeom>
        </p:spPr>
        <p:txBody>
          <a:bodyPr/>
          <a:lstStyle>
            <a:lvl1pPr algn="l">
              <a:defRPr sz="380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Tree>
    <p:extLst>
      <p:ext uri="{BB962C8B-B14F-4D97-AF65-F5344CB8AC3E}">
        <p14:creationId xmlns:p14="http://schemas.microsoft.com/office/powerpoint/2010/main" val="1763225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8E80666-FB37-4B36-9149-507F3B0178E3}" type="datetimeFigureOut">
              <a:rPr lang="en-US" smtClean="0"/>
              <a:pPr/>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9B6F3EC3-4F54-4141-9820-8C188AFD5A24}" type="slidenum">
              <a:rPr lang="en-US" smtClean="0"/>
              <a:pPr>
                <a:defRPr/>
              </a:pPr>
              <a:t>‹#›</a:t>
            </a:fld>
            <a:endParaRPr lang="en-US">
              <a:solidFill>
                <a:schemeClr val="tx1"/>
              </a:solidFill>
            </a:endParaRPr>
          </a:p>
        </p:txBody>
      </p:sp>
    </p:spTree>
    <p:extLst>
      <p:ext uri="{BB962C8B-B14F-4D97-AF65-F5344CB8AC3E}">
        <p14:creationId xmlns:p14="http://schemas.microsoft.com/office/powerpoint/2010/main" val="2702163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8E80666-FB37-4B36-9149-507F3B0178E3}" type="datetimeFigureOut">
              <a:rPr lang="en-US" smtClean="0"/>
              <a:pPr/>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5AC488E0-3C20-4BFA-8788-94A5C0C34050}" type="slidenum">
              <a:rPr lang="en-US" smtClean="0"/>
              <a:pPr>
                <a:defRPr/>
              </a:pPr>
              <a:t>‹#›</a:t>
            </a:fld>
            <a:endParaRPr lang="en-US">
              <a:solidFill>
                <a:schemeClr val="tx1"/>
              </a:solidFill>
            </a:endParaRPr>
          </a:p>
        </p:txBody>
      </p:sp>
    </p:spTree>
    <p:extLst>
      <p:ext uri="{BB962C8B-B14F-4D97-AF65-F5344CB8AC3E}">
        <p14:creationId xmlns:p14="http://schemas.microsoft.com/office/powerpoint/2010/main" val="1236790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8E80666-FB37-4B36-9149-507F3B0178E3}" type="datetimeFigureOut">
              <a:rPr lang="en-US" smtClean="0"/>
              <a:pPr/>
              <a:t>11/9/2018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965DF208-F6BA-48D2-BE32-DFD9BEF01210}" type="slidenum">
              <a:rPr lang="en-US" smtClean="0"/>
              <a:pPr>
                <a:defRPr/>
              </a:pPr>
              <a:t>‹#›</a:t>
            </a:fld>
            <a:endParaRPr lang="en-US">
              <a:solidFill>
                <a:schemeClr val="tx1"/>
              </a:solidFill>
            </a:endParaRPr>
          </a:p>
        </p:txBody>
      </p:sp>
    </p:spTree>
    <p:extLst>
      <p:ext uri="{BB962C8B-B14F-4D97-AF65-F5344CB8AC3E}">
        <p14:creationId xmlns:p14="http://schemas.microsoft.com/office/powerpoint/2010/main" val="3397839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8E80666-FB37-4B36-9149-507F3B0178E3}" type="datetimeFigureOut">
              <a:rPr lang="en-US" smtClean="0"/>
              <a:pPr/>
              <a:t>11/9/2018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a:defRPr/>
            </a:pPr>
            <a:fld id="{7D32E8C3-048F-4DB5-AD06-35246EB5EAB0}" type="slidenum">
              <a:rPr lang="en-US" smtClean="0"/>
              <a:pPr>
                <a:defRPr/>
              </a:pPr>
              <a:t>‹#›</a:t>
            </a:fld>
            <a:endParaRPr lang="en-US">
              <a:solidFill>
                <a:schemeClr val="tx1"/>
              </a:solidFill>
            </a:endParaRPr>
          </a:p>
        </p:txBody>
      </p:sp>
    </p:spTree>
    <p:extLst>
      <p:ext uri="{BB962C8B-B14F-4D97-AF65-F5344CB8AC3E}">
        <p14:creationId xmlns:p14="http://schemas.microsoft.com/office/powerpoint/2010/main" val="9129888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8E80666-FB37-4B36-9149-507F3B0178E3}" type="datetimeFigureOut">
              <a:rPr lang="en-US" smtClean="0"/>
              <a:pPr/>
              <a:t>11/9/2018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a:defRPr/>
            </a:pPr>
            <a:fld id="{CE51CBBA-793B-47FA-BF78-E4AFC9490453}" type="slidenum">
              <a:rPr lang="en-US" smtClean="0"/>
              <a:pPr>
                <a:defRPr/>
              </a:pPr>
              <a:t>‹#›</a:t>
            </a:fld>
            <a:endParaRPr lang="en-US">
              <a:solidFill>
                <a:schemeClr val="tx1"/>
              </a:solidFill>
            </a:endParaRPr>
          </a:p>
        </p:txBody>
      </p:sp>
    </p:spTree>
    <p:extLst>
      <p:ext uri="{BB962C8B-B14F-4D97-AF65-F5344CB8AC3E}">
        <p14:creationId xmlns:p14="http://schemas.microsoft.com/office/powerpoint/2010/main" val="3366944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E80666-FB37-4B36-9149-507F3B0178E3}" type="datetimeFigureOut">
              <a:rPr lang="en-US" smtClean="0"/>
              <a:pPr/>
              <a:t>11/9/2018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9869346E-AA40-4AEA-AEC6-92B260C469A1}" type="slidenum">
              <a:rPr lang="en-US" smtClean="0"/>
              <a:pPr>
                <a:defRPr/>
              </a:pPr>
              <a:t>‹#›</a:t>
            </a:fld>
            <a:endParaRPr lang="en-US">
              <a:solidFill>
                <a:schemeClr val="tx1"/>
              </a:solidFill>
            </a:endParaRPr>
          </a:p>
        </p:txBody>
      </p:sp>
    </p:spTree>
    <p:extLst>
      <p:ext uri="{BB962C8B-B14F-4D97-AF65-F5344CB8AC3E}">
        <p14:creationId xmlns:p14="http://schemas.microsoft.com/office/powerpoint/2010/main" val="34616867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8E80666-FB37-4B36-9149-507F3B0178E3}" type="datetimeFigureOut">
              <a:rPr lang="en-US" smtClean="0"/>
              <a:pPr/>
              <a:t>11/9/2018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3412CAA3-43A5-49BE-BE7C-AC13A46032AD}" type="slidenum">
              <a:rPr lang="en-US" smtClean="0"/>
              <a:pPr>
                <a:defRPr/>
              </a:pPr>
              <a:t>‹#›</a:t>
            </a:fld>
            <a:endParaRPr lang="en-US">
              <a:solidFill>
                <a:schemeClr val="tx1"/>
              </a:solidFill>
            </a:endParaRPr>
          </a:p>
        </p:txBody>
      </p:sp>
    </p:spTree>
    <p:extLst>
      <p:ext uri="{BB962C8B-B14F-4D97-AF65-F5344CB8AC3E}">
        <p14:creationId xmlns:p14="http://schemas.microsoft.com/office/powerpoint/2010/main" val="1023151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8E80666-FB37-4B36-9149-507F3B0178E3}" type="datetimeFigureOut">
              <a:rPr lang="en-US" smtClean="0"/>
              <a:pPr/>
              <a:t>11/9/2018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50A8EB30-72F9-4DB8-923A-5FF13472C0A2}" type="slidenum">
              <a:rPr lang="en-US" smtClean="0"/>
              <a:pPr>
                <a:defRPr/>
              </a:pPr>
              <a:t>‹#›</a:t>
            </a:fld>
            <a:endParaRPr lang="en-US">
              <a:solidFill>
                <a:schemeClr val="tx1"/>
              </a:solidFill>
            </a:endParaRPr>
          </a:p>
        </p:txBody>
      </p:sp>
    </p:spTree>
    <p:extLst>
      <p:ext uri="{BB962C8B-B14F-4D97-AF65-F5344CB8AC3E}">
        <p14:creationId xmlns:p14="http://schemas.microsoft.com/office/powerpoint/2010/main" val="3536157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E80666-FB37-4B36-9149-507F3B0178E3}" type="datetimeFigureOut">
              <a:rPr lang="en-US" smtClean="0"/>
              <a:pPr/>
              <a:t>11/9/2018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0971A862-7189-470E-99D7-3A123C7E2800}" type="slidenum">
              <a:rPr lang="en-US" smtClean="0"/>
              <a:pPr>
                <a:defRPr/>
              </a:pPr>
              <a:t>‹#›</a:t>
            </a:fld>
            <a:endParaRPr lang="en-US">
              <a:solidFill>
                <a:schemeClr val="tx1"/>
              </a:solidFill>
            </a:endParaRPr>
          </a:p>
        </p:txBody>
      </p:sp>
    </p:spTree>
    <p:extLst>
      <p:ext uri="{BB962C8B-B14F-4D97-AF65-F5344CB8AC3E}">
        <p14:creationId xmlns:p14="http://schemas.microsoft.com/office/powerpoint/2010/main" val="1142558996"/>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 id="2147483752" r:id="rId1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google.co.uk/url?sa=i&amp;rct=j&amp;q=&amp;esrc=s&amp;source=images&amp;cd=&amp;cad=rja&amp;uact=8&amp;ved=0ahUKEwintf3OzOHNAhWJBZoKHTfYAV4QjRwIBw&amp;url=http://www.blackboardguru.com/&amp;psig=AFQjCNFjUgzh4mnDtEwxkdPX3ZNinoqRjg&amp;ust=1467989332951837"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hyperlink" Target="http://www.google.co.uk/url?sa=i&amp;rct=j&amp;q=&amp;esrc=s&amp;source=images&amp;cd=&amp;cad=rja&amp;uact=8&amp;ved=0ahUKEwizw8SR0eHNAhUkLZoKHcXRCQMQjRwIBw&amp;url=http://worldartsme.com/chalk-line-clipart.html&amp;bvm=bv.126130881,d.bGs&amp;psig=AFQjCNH8kjE4rBjysgPkUa1LD9xd4j_Zpw&amp;ust=1467990548974820" TargetMode="Externa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hyperlink" Target="http://www.google.co.uk/url?sa=i&amp;rct=j&amp;q=&amp;esrc=s&amp;source=images&amp;cd=&amp;cad=rja&amp;uact=8&amp;ved=0ahUKEwintf3OzOHNAhWJBZoKHTfYAV4QjRwIBw&amp;url=http://www.blackboardguru.com/&amp;psig=AFQjCNFjUgzh4mnDtEwxkdPX3ZNinoqRjg&amp;ust=1467989332951837"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hyperlink" Target="http://www.google.co.uk/url?sa=i&amp;rct=j&amp;q=&amp;esrc=s&amp;source=images&amp;cd=&amp;cad=rja&amp;uact=8&amp;ved=0ahUKEwizw8SR0eHNAhUkLZoKHcXRCQMQjRwIBw&amp;url=http://worldartsme.com/chalk-line-clipart.html&amp;bvm=bv.126130881,d.bGs&amp;psig=AFQjCNH8kjE4rBjysgPkUa1LD9xd4j_Zpw&amp;ust=1467990548974820" TargetMode="Externa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hyperlink" Target="https://www.google.co.uk/url?sa=i&amp;rct=j&amp;q=&amp;esrc=s&amp;source=images&amp;cd=&amp;cad=rja&amp;uact=8&amp;ved=0ahUKEwjhqffemMHQAhUEiCwKHdWxDckQjRwIBw&amp;url=https://www.talent-101.com/blog/why-your-businesss-relationships-hinge-on-corporate-social-responsibility&amp;bvm=bv.139782543,d.bGg&amp;psig=AFQjCNHeJZONHLwD30W6kKP6z20UY7qcFg&amp;ust=1480069978658860" TargetMode="Externa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132856"/>
            <a:ext cx="8568952" cy="792088"/>
          </a:xfrm>
        </p:spPr>
        <p:txBody>
          <a:bodyPr anchor="t">
            <a:normAutofit fontScale="90000"/>
          </a:bodyPr>
          <a:lstStyle/>
          <a:p>
            <a:r>
              <a:rPr lang="en-US" sz="4000" dirty="0"/>
              <a:t>Child Poverty in Essex</a:t>
            </a:r>
            <a:br>
              <a:rPr lang="en-US" sz="4000" dirty="0"/>
            </a:br>
            <a:r>
              <a:rPr lang="en-US" sz="2700" dirty="0"/>
              <a:t>An update on the Essex Child Poverty Strategy 2015-2020</a:t>
            </a:r>
            <a:r>
              <a:rPr lang="en-GB" sz="2700" b="1" dirty="0">
                <a:latin typeface="+mn-lt"/>
              </a:rPr>
              <a:t/>
            </a:r>
            <a:br>
              <a:rPr lang="en-GB" sz="2700" b="1" dirty="0">
                <a:latin typeface="+mn-lt"/>
              </a:rPr>
            </a:br>
            <a:r>
              <a:rPr lang="en-US" sz="2800" dirty="0"/>
              <a:t/>
            </a:r>
            <a:br>
              <a:rPr lang="en-US" sz="2800" dirty="0"/>
            </a:br>
            <a:endParaRPr lang="en-GB" sz="1600" b="1" dirty="0">
              <a:latin typeface="+mn-lt"/>
            </a:endParaRPr>
          </a:p>
        </p:txBody>
      </p:sp>
      <p:sp>
        <p:nvSpPr>
          <p:cNvPr id="3" name="Rectangle 2"/>
          <p:cNvSpPr/>
          <p:nvPr/>
        </p:nvSpPr>
        <p:spPr bwMode="auto">
          <a:xfrm>
            <a:off x="684212" y="4679925"/>
            <a:ext cx="4967907" cy="1628800"/>
          </a:xfrm>
          <a:prstGeom prst="rect">
            <a:avLst/>
          </a:prstGeom>
          <a:noFill/>
          <a:ln w="9525" cap="flat" cmpd="sng" algn="ctr">
            <a:noFill/>
            <a:prstDash val="solid"/>
            <a:round/>
            <a:headEnd type="none" w="med" len="med"/>
            <a:tailEnd type="none" w="med" len="med"/>
          </a:ln>
          <a:effectLst/>
          <a:extLst/>
        </p:spPr>
        <p:txBody>
          <a:bodyPr vert="horz" wrap="square" lIns="91429" tIns="45715" rIns="91429" bIns="45715" numCol="1" rtlCol="0" anchor="t" anchorCtr="0" compatLnSpc="1">
            <a:prstTxWarp prst="textNoShape">
              <a:avLst/>
            </a:prstTxWarp>
          </a:bodyPr>
          <a:lstStyle/>
          <a:p>
            <a:pPr defTabSz="914290"/>
            <a:r>
              <a:rPr lang="en-GB" sz="1400" dirty="0">
                <a:solidFill>
                  <a:schemeClr val="bg1"/>
                </a:solidFill>
                <a:latin typeface="Arial" panose="020B0604020202020204" pitchFamily="34" charset="0"/>
                <a:ea typeface="ＭＳ Ｐゴシック" charset="0"/>
                <a:cs typeface="Arial" panose="020B0604020202020204" pitchFamily="34" charset="0"/>
              </a:rPr>
              <a:t>Version: 3.2</a:t>
            </a:r>
          </a:p>
          <a:p>
            <a:pPr defTabSz="914290"/>
            <a:r>
              <a:rPr lang="en-GB" sz="1400" dirty="0">
                <a:solidFill>
                  <a:schemeClr val="bg1"/>
                </a:solidFill>
                <a:latin typeface="Arial" panose="020B0604020202020204" pitchFamily="34" charset="0"/>
                <a:ea typeface="ＭＳ Ｐゴシック" charset="0"/>
                <a:cs typeface="Arial" panose="020B0604020202020204" pitchFamily="34" charset="0"/>
              </a:rPr>
              <a:t>Date: 09/11/2018</a:t>
            </a:r>
          </a:p>
          <a:p>
            <a:pPr defTabSz="914290"/>
            <a:r>
              <a:rPr lang="en-GB" sz="1400" dirty="0">
                <a:solidFill>
                  <a:schemeClr val="bg1"/>
                </a:solidFill>
                <a:latin typeface="Arial" panose="020B0604020202020204" pitchFamily="34" charset="0"/>
                <a:ea typeface="ＭＳ Ｐゴシック" charset="0"/>
                <a:cs typeface="Arial" panose="020B0604020202020204" pitchFamily="34" charset="0"/>
              </a:rPr>
              <a:t>Author: Chris Carpenter (Senior Strategy Advisor)</a:t>
            </a:r>
          </a:p>
          <a:p>
            <a:pPr defTabSz="914290"/>
            <a:endParaRPr lang="en-GB" sz="1400" dirty="0">
              <a:solidFill>
                <a:schemeClr val="bg1"/>
              </a:solidFill>
              <a:latin typeface="Arial" panose="020B0604020202020204" pitchFamily="34" charset="0"/>
              <a:ea typeface="ＭＳ Ｐゴシック" charset="0"/>
              <a:cs typeface="Arial" panose="020B0604020202020204" pitchFamily="34" charset="0"/>
            </a:endParaRPr>
          </a:p>
          <a:p>
            <a:pPr defTabSz="914290"/>
            <a:r>
              <a:rPr lang="en-GB" sz="1400" dirty="0">
                <a:solidFill>
                  <a:schemeClr val="bg1"/>
                </a:solidFill>
                <a:latin typeface="Arial" panose="020B0604020202020204" pitchFamily="34" charset="0"/>
                <a:ea typeface="ＭＳ Ｐゴシック" charset="0"/>
                <a:cs typeface="Arial" panose="020B0604020202020204" pitchFamily="34" charset="0"/>
              </a:rPr>
              <a:t>Contact: 	Chris Carpenter</a:t>
            </a:r>
          </a:p>
          <a:p>
            <a:pPr defTabSz="914290"/>
            <a:r>
              <a:rPr lang="en-GB" sz="1400" dirty="0">
                <a:solidFill>
                  <a:schemeClr val="bg1"/>
                </a:solidFill>
                <a:latin typeface="Arial" panose="020B0604020202020204" pitchFamily="34" charset="0"/>
                <a:ea typeface="ＭＳ Ｐゴシック" charset="0"/>
                <a:cs typeface="Arial" panose="020B0604020202020204" pitchFamily="34" charset="0"/>
              </a:rPr>
              <a:t>	Chris.carpenter@essex.gov.uk</a:t>
            </a:r>
          </a:p>
          <a:p>
            <a:pPr defTabSz="914290"/>
            <a:r>
              <a:rPr lang="en-GB" sz="1400" dirty="0">
                <a:solidFill>
                  <a:schemeClr val="bg1"/>
                </a:solidFill>
                <a:latin typeface="Arial" panose="020B0604020202020204" pitchFamily="34" charset="0"/>
                <a:ea typeface="ＭＳ Ｐゴシック" charset="0"/>
                <a:cs typeface="Arial" panose="020B0604020202020204" pitchFamily="34" charset="0"/>
              </a:rPr>
              <a:t>	</a:t>
            </a:r>
            <a:endParaRPr lang="en-GB" sz="1400" u="sng" dirty="0">
              <a:solidFill>
                <a:schemeClr val="bg1"/>
              </a:solidFill>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7593777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128464" y="121668"/>
            <a:ext cx="8908033" cy="6619701"/>
          </a:xfrm>
          <a:prstGeom prst="rect">
            <a:avLst/>
          </a:prstGeom>
          <a:solidFill>
            <a:schemeClr val="bg1">
              <a:alpha val="10196"/>
            </a:schemeClr>
          </a:solidFill>
          <a:ln w="28575" cap="flat" cmpd="sng" algn="ctr">
            <a:solidFill>
              <a:srgbClr val="44697D"/>
            </a:solidFill>
            <a:prstDash val="solid"/>
            <a:round/>
            <a:headEnd type="none" w="med" len="med"/>
            <a:tailEnd type="none" w="med" len="med"/>
          </a:ln>
          <a:effectLst/>
          <a:extLst/>
        </p:spPr>
        <p:txBody>
          <a:bodyPr vert="horz" wrap="square" lIns="68415" tIns="34208" rIns="68415" bIns="34208" numCol="1" rtlCol="0" anchor="t" anchorCtr="0" compatLnSpc="1">
            <a:prstTxWarp prst="textNoShape">
              <a:avLst/>
            </a:prstTxWarp>
          </a:bodyPr>
          <a:lstStyle/>
          <a:p>
            <a:pPr lvl="0"/>
            <a:endParaRPr lang="en-US" sz="1100" u="sng" dirty="0">
              <a:latin typeface="MetaNormal-Roman" panose="020B0502030000020004" pitchFamily="34" charset="0"/>
            </a:endParaRPr>
          </a:p>
          <a:p>
            <a:pPr lvl="0"/>
            <a:endParaRPr lang="en-US" sz="1100" u="sng" dirty="0">
              <a:latin typeface="MetaNormal-Roman" panose="020B0502030000020004" pitchFamily="34" charset="0"/>
            </a:endParaRPr>
          </a:p>
          <a:p>
            <a:pPr lvl="0"/>
            <a:endParaRPr lang="en-US" sz="1100" u="sng" dirty="0">
              <a:latin typeface="MetaNormal-Roman" panose="020B0502030000020004" pitchFamily="34" charset="0"/>
            </a:endParaRPr>
          </a:p>
          <a:p>
            <a:pPr lvl="0"/>
            <a:endParaRPr lang="en-US" sz="1100" u="sng" dirty="0">
              <a:latin typeface="MetaNormal-Roman" panose="020B0502030000020004" pitchFamily="34" charset="0"/>
            </a:endParaRPr>
          </a:p>
          <a:p>
            <a:pPr lvl="0"/>
            <a:endParaRPr lang="en-US" sz="1200" dirty="0">
              <a:latin typeface="MetaNormal-Roman" panose="020B0502030000020004" pitchFamily="34" charset="0"/>
            </a:endParaRPr>
          </a:p>
          <a:p>
            <a:pPr lvl="0"/>
            <a:endParaRPr lang="en-US" sz="1100" dirty="0">
              <a:latin typeface="MetaNormal-Roman" panose="020B0502030000020004" pitchFamily="34" charset="0"/>
            </a:endParaRPr>
          </a:p>
          <a:p>
            <a:pPr lvl="0"/>
            <a:endParaRPr lang="en-US" sz="1100" dirty="0">
              <a:latin typeface="MetaNormal-Roman" panose="020B0502030000020004" pitchFamily="34" charset="0"/>
            </a:endParaRPr>
          </a:p>
          <a:p>
            <a:endParaRPr lang="en-US" sz="1100" dirty="0">
              <a:latin typeface="MetaNormal-Roman" panose="020B0502030000020004" pitchFamily="34" charset="0"/>
            </a:endParaRPr>
          </a:p>
          <a:p>
            <a:endParaRPr lang="en-US" sz="1100" dirty="0">
              <a:latin typeface="MetaNormal-Roman" panose="020B0502030000020004" pitchFamily="34" charset="0"/>
            </a:endParaRPr>
          </a:p>
          <a:p>
            <a:endParaRPr lang="en-US" sz="1100" dirty="0">
              <a:latin typeface="MetaNormal-Roman" panose="020B0502030000020004" pitchFamily="34" charset="0"/>
            </a:endParaRPr>
          </a:p>
          <a:p>
            <a:endParaRPr lang="en-US" sz="1000" dirty="0">
              <a:latin typeface="MetaNormal-Roman" panose="020B0502030000020004" pitchFamily="34" charset="0"/>
            </a:endParaRPr>
          </a:p>
          <a:p>
            <a:endParaRPr lang="en-US" sz="1200" dirty="0"/>
          </a:p>
          <a:p>
            <a:endParaRPr lang="en-US" sz="1200" dirty="0">
              <a:latin typeface="MetaNormal-Roman" panose="020B0502030000020004" pitchFamily="34" charset="0"/>
            </a:endParaRPr>
          </a:p>
          <a:p>
            <a:endParaRPr lang="en-US" sz="1200" dirty="0">
              <a:latin typeface="MetaNormal-Roman" panose="020B0502030000020004" pitchFamily="34" charset="0"/>
            </a:endParaRPr>
          </a:p>
        </p:txBody>
      </p:sp>
      <p:sp>
        <p:nvSpPr>
          <p:cNvPr id="2" name="Title 1"/>
          <p:cNvSpPr>
            <a:spLocks noGrp="1"/>
          </p:cNvSpPr>
          <p:nvPr>
            <p:ph type="title"/>
          </p:nvPr>
        </p:nvSpPr>
        <p:spPr>
          <a:xfrm>
            <a:off x="395536" y="53752"/>
            <a:ext cx="8219256" cy="1143000"/>
          </a:xfrm>
        </p:spPr>
        <p:txBody>
          <a:bodyPr>
            <a:normAutofit/>
          </a:bodyPr>
          <a:lstStyle/>
          <a:p>
            <a:pPr algn="l"/>
            <a:r>
              <a:rPr lang="en-GB" sz="2800" b="1" dirty="0">
                <a:solidFill>
                  <a:srgbClr val="7030A0"/>
                </a:solidFill>
              </a:rPr>
              <a:t>Child Poverty in Essex</a:t>
            </a:r>
          </a:p>
        </p:txBody>
      </p:sp>
      <p:sp>
        <p:nvSpPr>
          <p:cNvPr id="4" name="Slide Number Placeholder 3"/>
          <p:cNvSpPr>
            <a:spLocks noGrp="1"/>
          </p:cNvSpPr>
          <p:nvPr>
            <p:ph type="sldNum" sz="quarter" idx="12"/>
          </p:nvPr>
        </p:nvSpPr>
        <p:spPr/>
        <p:txBody>
          <a:bodyPr/>
          <a:lstStyle/>
          <a:p>
            <a:pPr>
              <a:defRPr/>
            </a:pPr>
            <a:fld id="{9B6F3EC3-4F54-4141-9820-8C188AFD5A24}" type="slidenum">
              <a:rPr lang="en-US" smtClean="0"/>
              <a:pPr>
                <a:defRPr/>
              </a:pPr>
              <a:t>2</a:t>
            </a:fld>
            <a:endParaRPr lang="en-US">
              <a:solidFill>
                <a:schemeClr val="tx1"/>
              </a:solidFill>
            </a:endParaRPr>
          </a:p>
        </p:txBody>
      </p:sp>
      <p:sp>
        <p:nvSpPr>
          <p:cNvPr id="5" name="Rectangle 4"/>
          <p:cNvSpPr/>
          <p:nvPr/>
        </p:nvSpPr>
        <p:spPr>
          <a:xfrm>
            <a:off x="179512" y="1196752"/>
            <a:ext cx="5040560" cy="2677656"/>
          </a:xfrm>
          <a:prstGeom prst="rect">
            <a:avLst/>
          </a:prstGeom>
        </p:spPr>
        <p:txBody>
          <a:bodyPr wrap="square">
            <a:spAutoFit/>
          </a:bodyPr>
          <a:lstStyle/>
          <a:p>
            <a:pPr algn="just"/>
            <a:r>
              <a:rPr lang="en-GB" sz="1200" dirty="0">
                <a:latin typeface="+mn-lt"/>
              </a:rPr>
              <a:t>In 2015 Essex County Council worked with over 200 front line professionals from a range of locality, County and National partners to develop an understanding of the way in which poverty was impacting on Children and Families in Essex.  Following a series of workshops across the County the Essex Child Poverty Strategy 2015-2020 was launched and set out a shared ambition and commitment to addressing Child Poverty under the subtitle ‘Any is too many’. </a:t>
            </a:r>
          </a:p>
          <a:p>
            <a:endParaRPr lang="en-GB" sz="1200" dirty="0">
              <a:latin typeface="+mn-lt"/>
            </a:endParaRPr>
          </a:p>
          <a:p>
            <a:pPr algn="just"/>
            <a:r>
              <a:rPr lang="en-GB" sz="1200" dirty="0">
                <a:latin typeface="+mn-lt"/>
              </a:rPr>
              <a:t>The Strategy sets out to capture what life is like for families living in poverty in Essex and through development of the strategy with key stakeholders. It sets out a three phase model for supporting families that could be adopted by any practitioners or organisations, based on existing best practice.  These stages were:</a:t>
            </a:r>
          </a:p>
          <a:p>
            <a:endParaRPr lang="en-GB" sz="1200" dirty="0">
              <a:latin typeface="+mn-lt"/>
            </a:endParaRPr>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717211">
            <a:off x="5615344" y="1108090"/>
            <a:ext cx="2951561" cy="203988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204866" y="3370308"/>
            <a:ext cx="8687614" cy="3631763"/>
          </a:xfrm>
          <a:prstGeom prst="rect">
            <a:avLst/>
          </a:prstGeom>
          <a:noFill/>
        </p:spPr>
        <p:txBody>
          <a:bodyPr wrap="square" rtlCol="0">
            <a:spAutoFit/>
          </a:bodyPr>
          <a:lstStyle/>
          <a:p>
            <a:endParaRPr lang="en-GB" sz="1200" b="1" dirty="0">
              <a:latin typeface="+mn-lt"/>
            </a:endParaRPr>
          </a:p>
          <a:p>
            <a:endParaRPr lang="en-GB" sz="1200" b="1" dirty="0">
              <a:latin typeface="+mn-lt"/>
            </a:endParaRPr>
          </a:p>
          <a:p>
            <a:r>
              <a:rPr lang="en-GB" sz="1200" b="1" dirty="0">
                <a:latin typeface="+mn-lt"/>
              </a:rPr>
              <a:t>1. Working with the most vulnerable as a priority </a:t>
            </a:r>
          </a:p>
          <a:p>
            <a:pPr algn="just"/>
            <a:r>
              <a:rPr lang="en-GB" sz="1200" dirty="0">
                <a:latin typeface="+mn-lt"/>
              </a:rPr>
              <a:t>Identifying the most vulnerable families wherever they are in Essex through intelligent use of data and effective, collaborative partnership working. </a:t>
            </a:r>
          </a:p>
          <a:p>
            <a:r>
              <a:rPr lang="en-GB" sz="1200" b="1" dirty="0">
                <a:latin typeface="+mn-lt"/>
              </a:rPr>
              <a:t>2. Building individual, family and community resilience</a:t>
            </a:r>
          </a:p>
          <a:p>
            <a:pPr algn="just"/>
            <a:r>
              <a:rPr lang="en-GB" sz="1200" dirty="0">
                <a:latin typeface="+mn-lt"/>
              </a:rPr>
              <a:t>Supporting families to build positive relationships between individuals, peers and communities in order to create stability and  resilience. </a:t>
            </a:r>
          </a:p>
          <a:p>
            <a:r>
              <a:rPr lang="en-GB" sz="1200" b="1" dirty="0">
                <a:latin typeface="+mn-lt"/>
              </a:rPr>
              <a:t>3. Reducing worklessness and low income</a:t>
            </a:r>
          </a:p>
          <a:p>
            <a:r>
              <a:rPr lang="en-GB" sz="1200" dirty="0">
                <a:latin typeface="+mn-lt"/>
              </a:rPr>
              <a:t>Improving access to training skills and meaningful, regular and well paid employment. </a:t>
            </a:r>
          </a:p>
          <a:p>
            <a:pPr marL="228600" indent="-228600">
              <a:buFont typeface="+mj-lt"/>
              <a:buAutoNum type="arabicPeriod"/>
            </a:pPr>
            <a:endParaRPr lang="en-GB" sz="1200" dirty="0">
              <a:latin typeface="+mn-lt"/>
            </a:endParaRPr>
          </a:p>
          <a:p>
            <a:pPr algn="just"/>
            <a:r>
              <a:rPr lang="en-GB" sz="1200" dirty="0">
                <a:latin typeface="+mn-lt"/>
              </a:rPr>
              <a:t>The Essex Strategy adopted a broader definition of poverty based on the lived experience of Essex families and established a basket of indicators developed around four key themes of Child Poverty; </a:t>
            </a:r>
            <a:r>
              <a:rPr lang="en-GB" sz="1200" b="1" dirty="0">
                <a:latin typeface="+mn-lt"/>
              </a:rPr>
              <a:t>Health</a:t>
            </a:r>
            <a:r>
              <a:rPr lang="en-GB" sz="1200" dirty="0">
                <a:latin typeface="+mn-lt"/>
              </a:rPr>
              <a:t>, </a:t>
            </a:r>
            <a:r>
              <a:rPr lang="en-GB" sz="1200" b="1" dirty="0">
                <a:latin typeface="+mn-lt"/>
              </a:rPr>
              <a:t>Economic Growth</a:t>
            </a:r>
            <a:r>
              <a:rPr lang="en-GB" sz="1200" dirty="0">
                <a:latin typeface="+mn-lt"/>
              </a:rPr>
              <a:t>, </a:t>
            </a:r>
            <a:r>
              <a:rPr lang="en-GB" sz="1200" b="1" dirty="0">
                <a:latin typeface="+mn-lt"/>
              </a:rPr>
              <a:t>Housing</a:t>
            </a:r>
            <a:r>
              <a:rPr lang="en-GB" sz="1200" dirty="0">
                <a:latin typeface="+mn-lt"/>
              </a:rPr>
              <a:t>  and </a:t>
            </a:r>
            <a:r>
              <a:rPr lang="en-GB" sz="1200" b="1" dirty="0">
                <a:latin typeface="+mn-lt"/>
              </a:rPr>
              <a:t>Education. </a:t>
            </a:r>
            <a:r>
              <a:rPr lang="en-GB" sz="1200" dirty="0">
                <a:latin typeface="+mn-lt"/>
              </a:rPr>
              <a:t>The ‘Essex Child Poverty Indicators’ provide an overview of the conditions and influences that impact upon the lives of children and families in Essex with the opportunity to review the direction of travel across the four key areas.</a:t>
            </a:r>
          </a:p>
          <a:p>
            <a:pPr algn="just"/>
            <a:endParaRPr lang="en-GB" sz="1200" dirty="0">
              <a:latin typeface="+mn-lt"/>
            </a:endParaRPr>
          </a:p>
          <a:p>
            <a:pPr algn="just"/>
            <a:r>
              <a:rPr lang="en-GB" sz="1200" dirty="0">
                <a:latin typeface="+mn-lt"/>
              </a:rPr>
              <a:t>This document looks to provide an update on the data across those indicators of poverty.</a:t>
            </a:r>
          </a:p>
          <a:p>
            <a:pPr lvl="0" algn="just"/>
            <a:endParaRPr lang="en-GB" sz="1400" dirty="0"/>
          </a:p>
          <a:p>
            <a:endParaRPr lang="en-GB" dirty="0"/>
          </a:p>
        </p:txBody>
      </p:sp>
    </p:spTree>
    <p:extLst>
      <p:ext uri="{BB962C8B-B14F-4D97-AF65-F5344CB8AC3E}">
        <p14:creationId xmlns:p14="http://schemas.microsoft.com/office/powerpoint/2010/main" val="38190833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4181805687"/>
              </p:ext>
            </p:extLst>
          </p:nvPr>
        </p:nvGraphicFramePr>
        <p:xfrm>
          <a:off x="118581" y="686008"/>
          <a:ext cx="8949823" cy="5737612"/>
        </p:xfrm>
        <a:graphic>
          <a:graphicData uri="http://schemas.openxmlformats.org/drawingml/2006/table">
            <a:tbl>
              <a:tblPr firstRow="1" bandRow="1">
                <a:tableStyleId>{5C22544A-7EE6-4342-B048-85BDC9FD1C3A}</a:tableStyleId>
              </a:tblPr>
              <a:tblGrid>
                <a:gridCol w="4034703">
                  <a:extLst>
                    <a:ext uri="{9D8B030D-6E8A-4147-A177-3AD203B41FA5}">
                      <a16:colId xmlns:a16="http://schemas.microsoft.com/office/drawing/2014/main" xmlns="" val="20000"/>
                    </a:ext>
                  </a:extLst>
                </a:gridCol>
                <a:gridCol w="1148178">
                  <a:extLst>
                    <a:ext uri="{9D8B030D-6E8A-4147-A177-3AD203B41FA5}">
                      <a16:colId xmlns:a16="http://schemas.microsoft.com/office/drawing/2014/main" xmlns="" val="20001"/>
                    </a:ext>
                  </a:extLst>
                </a:gridCol>
                <a:gridCol w="1298066">
                  <a:extLst>
                    <a:ext uri="{9D8B030D-6E8A-4147-A177-3AD203B41FA5}">
                      <a16:colId xmlns:a16="http://schemas.microsoft.com/office/drawing/2014/main" xmlns="" val="20002"/>
                    </a:ext>
                  </a:extLst>
                </a:gridCol>
                <a:gridCol w="2468876">
                  <a:extLst>
                    <a:ext uri="{9D8B030D-6E8A-4147-A177-3AD203B41FA5}">
                      <a16:colId xmlns:a16="http://schemas.microsoft.com/office/drawing/2014/main" xmlns="" val="20003"/>
                    </a:ext>
                  </a:extLst>
                </a:gridCol>
              </a:tblGrid>
              <a:tr h="144016">
                <a:tc>
                  <a:txBody>
                    <a:bodyPr/>
                    <a:lstStyle/>
                    <a:p>
                      <a:r>
                        <a:rPr lang="en-GB" sz="1000" dirty="0">
                          <a:solidFill>
                            <a:schemeClr val="tx1"/>
                          </a:solidFill>
                          <a:latin typeface="MetaNormal-Roman" pitchFamily="34" charset="0"/>
                        </a:rPr>
                        <a:t>Health Indicators</a:t>
                      </a:r>
                    </a:p>
                  </a:txBody>
                  <a:tcPr marL="84406" marR="84406">
                    <a:solidFill>
                      <a:schemeClr val="bg1">
                        <a:lumMod val="85000"/>
                      </a:schemeClr>
                    </a:solidFill>
                  </a:tcPr>
                </a:tc>
                <a:tc>
                  <a:txBody>
                    <a:bodyPr/>
                    <a:lstStyle/>
                    <a:p>
                      <a:r>
                        <a:rPr lang="en-GB" sz="1000" dirty="0">
                          <a:solidFill>
                            <a:schemeClr val="tx1"/>
                          </a:solidFill>
                          <a:latin typeface="MetaNormal-Roman" pitchFamily="34" charset="0"/>
                        </a:rPr>
                        <a:t>Indicator</a:t>
                      </a:r>
                    </a:p>
                  </a:txBody>
                  <a:tcPr marL="84406" marR="84406">
                    <a:solidFill>
                      <a:schemeClr val="bg1">
                        <a:lumMod val="85000"/>
                      </a:schemeClr>
                    </a:solidFill>
                  </a:tcPr>
                </a:tc>
                <a:tc>
                  <a:txBody>
                    <a:bodyPr/>
                    <a:lstStyle/>
                    <a:p>
                      <a:r>
                        <a:rPr lang="en-GB" sz="1000" dirty="0">
                          <a:solidFill>
                            <a:schemeClr val="tx1"/>
                          </a:solidFill>
                          <a:latin typeface="MetaNormal-Roman" pitchFamily="34" charset="0"/>
                        </a:rPr>
                        <a:t>Direction Of</a:t>
                      </a:r>
                      <a:r>
                        <a:rPr lang="en-GB" sz="1000" baseline="0" dirty="0">
                          <a:solidFill>
                            <a:schemeClr val="tx1"/>
                          </a:solidFill>
                          <a:latin typeface="MetaNormal-Roman" pitchFamily="34" charset="0"/>
                        </a:rPr>
                        <a:t> </a:t>
                      </a:r>
                      <a:r>
                        <a:rPr lang="en-GB" sz="1000" dirty="0">
                          <a:solidFill>
                            <a:schemeClr val="tx1"/>
                          </a:solidFill>
                          <a:latin typeface="MetaNormal-Roman" pitchFamily="34" charset="0"/>
                        </a:rPr>
                        <a:t>Travel</a:t>
                      </a:r>
                    </a:p>
                  </a:txBody>
                  <a:tcPr marL="84406" marR="84406">
                    <a:solidFill>
                      <a:schemeClr val="bg1">
                        <a:lumMod val="85000"/>
                      </a:schemeClr>
                    </a:solidFill>
                  </a:tcPr>
                </a:tc>
                <a:tc>
                  <a:txBody>
                    <a:bodyPr/>
                    <a:lstStyle/>
                    <a:p>
                      <a:r>
                        <a:rPr lang="en-GB" sz="1000" b="1" dirty="0">
                          <a:solidFill>
                            <a:schemeClr val="tx1"/>
                          </a:solidFill>
                          <a:latin typeface="MetaNormal-Roman" pitchFamily="34" charset="0"/>
                        </a:rPr>
                        <a:t>UPDATE Nov 2018</a:t>
                      </a:r>
                    </a:p>
                  </a:txBody>
                  <a:tcPr marL="84406" marR="84406">
                    <a:solidFill>
                      <a:schemeClr val="bg1">
                        <a:lumMod val="85000"/>
                      </a:schemeClr>
                    </a:solidFill>
                  </a:tcPr>
                </a:tc>
                <a:extLst>
                  <a:ext uri="{0D108BD9-81ED-4DB2-BD59-A6C34878D82A}">
                    <a16:rowId xmlns:a16="http://schemas.microsoft.com/office/drawing/2014/main" xmlns="" val="10000"/>
                  </a:ext>
                </a:extLst>
              </a:tr>
              <a:tr h="330106">
                <a:tc>
                  <a:txBody>
                    <a:bodyPr/>
                    <a:lstStyle/>
                    <a:p>
                      <a:r>
                        <a:rPr lang="en-GB" sz="1100" dirty="0">
                          <a:solidFill>
                            <a:schemeClr val="tx1"/>
                          </a:solidFill>
                          <a:latin typeface="MetaNormal-Roman" pitchFamily="34" charset="0"/>
                        </a:rPr>
                        <a:t>Rates of</a:t>
                      </a:r>
                      <a:r>
                        <a:rPr lang="en-GB" sz="1100" baseline="0" dirty="0">
                          <a:solidFill>
                            <a:schemeClr val="tx1"/>
                          </a:solidFill>
                          <a:latin typeface="MetaNormal-Roman" pitchFamily="34" charset="0"/>
                        </a:rPr>
                        <a:t> teenage pregnancy (per 1000 population) </a:t>
                      </a:r>
                    </a:p>
                  </a:txBody>
                  <a:tcPr marL="84406" marR="84406">
                    <a:solidFill>
                      <a:srgbClr val="CCECFF"/>
                    </a:solidFill>
                  </a:tcPr>
                </a:tc>
                <a:tc>
                  <a:txBody>
                    <a:bodyPr/>
                    <a:lstStyle/>
                    <a:p>
                      <a:r>
                        <a:rPr lang="en-GB" sz="1050" dirty="0">
                          <a:solidFill>
                            <a:schemeClr val="tx1"/>
                          </a:solidFill>
                          <a:latin typeface="MetaNormal-Roman" pitchFamily="34" charset="0"/>
                        </a:rPr>
                        <a:t>23.9 (2012)</a:t>
                      </a:r>
                    </a:p>
                  </a:txBody>
                  <a:tcPr marL="84406" marR="84406">
                    <a:solidFill>
                      <a:srgbClr val="CCECFF"/>
                    </a:solidFill>
                  </a:tcPr>
                </a:tc>
                <a:tc>
                  <a:txBody>
                    <a:bodyPr/>
                    <a:lstStyle/>
                    <a:p>
                      <a:endParaRPr lang="en-GB" sz="1050" dirty="0">
                        <a:solidFill>
                          <a:srgbClr val="002060"/>
                        </a:solidFill>
                        <a:latin typeface="MetaNormal-Roman" pitchFamily="34" charset="0"/>
                      </a:endParaRPr>
                    </a:p>
                    <a:p>
                      <a:endParaRPr lang="en-GB" sz="1050" dirty="0">
                        <a:solidFill>
                          <a:srgbClr val="002060"/>
                        </a:solidFill>
                        <a:latin typeface="MetaNormal-Roman" pitchFamily="34" charset="0"/>
                      </a:endParaRPr>
                    </a:p>
                  </a:txBody>
                  <a:tcPr marL="84406" marR="84406">
                    <a:solidFill>
                      <a:srgbClr val="CCECFF"/>
                    </a:solidFill>
                  </a:tcPr>
                </a:tc>
                <a:tc>
                  <a:txBody>
                    <a:bodyPr/>
                    <a:lstStyle/>
                    <a:p>
                      <a:r>
                        <a:rPr lang="en-GB" sz="1050" dirty="0">
                          <a:solidFill>
                            <a:schemeClr val="tx1"/>
                          </a:solidFill>
                          <a:latin typeface="MetaNormal-Roman" pitchFamily="34" charset="0"/>
                        </a:rPr>
                        <a:t>16.7 (2017)</a:t>
                      </a:r>
                    </a:p>
                  </a:txBody>
                  <a:tcPr marL="84406" marR="84406">
                    <a:solidFill>
                      <a:srgbClr val="CCECFF"/>
                    </a:solidFill>
                  </a:tcPr>
                </a:tc>
                <a:extLst>
                  <a:ext uri="{0D108BD9-81ED-4DB2-BD59-A6C34878D82A}">
                    <a16:rowId xmlns:a16="http://schemas.microsoft.com/office/drawing/2014/main" xmlns="" val="10001"/>
                  </a:ext>
                </a:extLst>
              </a:tr>
              <a:tr h="370840">
                <a:tc>
                  <a:txBody>
                    <a:bodyPr/>
                    <a:lstStyle/>
                    <a:p>
                      <a:r>
                        <a:rPr lang="en-GB" sz="1000" b="1" dirty="0">
                          <a:latin typeface="MetaNormal-Roman" pitchFamily="34" charset="0"/>
                        </a:rPr>
                        <a:t>Economic Indicators</a:t>
                      </a:r>
                    </a:p>
                  </a:txBody>
                  <a:tcPr marL="84406" marR="84406">
                    <a:solidFill>
                      <a:schemeClr val="bg1">
                        <a:lumMod val="85000"/>
                      </a:schemeClr>
                    </a:solidFill>
                  </a:tcPr>
                </a:tc>
                <a:tc>
                  <a:txBody>
                    <a:bodyPr/>
                    <a:lstStyle/>
                    <a:p>
                      <a:r>
                        <a:rPr lang="en-GB" sz="1000" b="1" dirty="0">
                          <a:solidFill>
                            <a:schemeClr val="tx1"/>
                          </a:solidFill>
                          <a:latin typeface="MetaNormal-Roman" pitchFamily="34" charset="0"/>
                        </a:rPr>
                        <a:t>Indicator</a:t>
                      </a:r>
                    </a:p>
                  </a:txBody>
                  <a:tcPr marL="84406" marR="84406">
                    <a:solidFill>
                      <a:schemeClr val="bg1">
                        <a:lumMod val="85000"/>
                      </a:schemeClr>
                    </a:solidFill>
                  </a:tcPr>
                </a:tc>
                <a:tc>
                  <a:txBody>
                    <a:bodyPr/>
                    <a:lstStyle/>
                    <a:p>
                      <a:r>
                        <a:rPr lang="en-GB" sz="1000" b="1" dirty="0">
                          <a:solidFill>
                            <a:schemeClr val="tx1"/>
                          </a:solidFill>
                          <a:latin typeface="MetaNormal-Roman" pitchFamily="34" charset="0"/>
                        </a:rPr>
                        <a:t>Direction Of Travel</a:t>
                      </a:r>
                    </a:p>
                  </a:txBody>
                  <a:tcPr marL="84406" marR="84406">
                    <a:solidFill>
                      <a:schemeClr val="bg1">
                        <a:lumMod val="85000"/>
                      </a:schemeClr>
                    </a:solidFill>
                  </a:tcPr>
                </a:tc>
                <a:tc>
                  <a:txBody>
                    <a:bodyPr/>
                    <a:lstStyle/>
                    <a:p>
                      <a:r>
                        <a:rPr lang="en-GB" sz="1000" b="1" dirty="0">
                          <a:solidFill>
                            <a:schemeClr val="tx1"/>
                          </a:solidFill>
                          <a:latin typeface="MetaNormal-Roman" pitchFamily="34" charset="0"/>
                        </a:rPr>
                        <a:t>UPDATE Nov 2018</a:t>
                      </a:r>
                    </a:p>
                  </a:txBody>
                  <a:tcPr marL="84406" marR="84406">
                    <a:solidFill>
                      <a:schemeClr val="bg1">
                        <a:lumMod val="85000"/>
                      </a:schemeClr>
                    </a:solidFill>
                  </a:tcPr>
                </a:tc>
                <a:extLst>
                  <a:ext uri="{0D108BD9-81ED-4DB2-BD59-A6C34878D82A}">
                    <a16:rowId xmlns:a16="http://schemas.microsoft.com/office/drawing/2014/main" xmlns="" val="10003"/>
                  </a:ext>
                </a:extLst>
              </a:tr>
              <a:tr h="370840">
                <a:tc>
                  <a:txBody>
                    <a:bodyPr/>
                    <a:lstStyle/>
                    <a:p>
                      <a:r>
                        <a:rPr lang="en-GB" sz="1100" dirty="0">
                          <a:solidFill>
                            <a:schemeClr val="tx1"/>
                          </a:solidFill>
                          <a:latin typeface="+mn-lt"/>
                        </a:rPr>
                        <a:t>Percentage (%) of children in working households</a:t>
                      </a:r>
                    </a:p>
                  </a:txBody>
                  <a:tcPr marL="84406" marR="84406">
                    <a:solidFill>
                      <a:srgbClr val="CCECFF"/>
                    </a:solidFill>
                  </a:tcPr>
                </a:tc>
                <a:tc>
                  <a:txBody>
                    <a:bodyPr/>
                    <a:lstStyle/>
                    <a:p>
                      <a:r>
                        <a:rPr lang="en-GB" sz="1050" dirty="0">
                          <a:solidFill>
                            <a:schemeClr val="tx1"/>
                          </a:solidFill>
                          <a:latin typeface="MetaNormal-Roman" pitchFamily="34" charset="0"/>
                        </a:rPr>
                        <a:t>53.4% (2012)</a:t>
                      </a:r>
                    </a:p>
                  </a:txBody>
                  <a:tcPr marL="84406" marR="84406">
                    <a:solidFill>
                      <a:srgbClr val="CCECFF"/>
                    </a:solidFill>
                  </a:tcPr>
                </a:tc>
                <a:tc>
                  <a:txBody>
                    <a:bodyPr/>
                    <a:lstStyle/>
                    <a:p>
                      <a:endParaRPr lang="en-GB" sz="1050" dirty="0">
                        <a:latin typeface="MetaNormal-Roman" pitchFamily="34" charset="0"/>
                      </a:endParaRPr>
                    </a:p>
                  </a:txBody>
                  <a:tcPr marL="84406" marR="84406">
                    <a:solidFill>
                      <a:srgbClr val="CCECFF"/>
                    </a:solidFill>
                  </a:tcPr>
                </a:tc>
                <a:tc>
                  <a:txBody>
                    <a:bodyPr/>
                    <a:lstStyle/>
                    <a:p>
                      <a:r>
                        <a:rPr lang="en-GB" sz="1050" dirty="0">
                          <a:latin typeface="MetaNormal-Roman" pitchFamily="34" charset="0"/>
                        </a:rPr>
                        <a:t>62.4% (2017)</a:t>
                      </a:r>
                    </a:p>
                  </a:txBody>
                  <a:tcPr marL="84406" marR="84406">
                    <a:solidFill>
                      <a:srgbClr val="CCECFF"/>
                    </a:solidFill>
                  </a:tcPr>
                </a:tc>
                <a:extLst>
                  <a:ext uri="{0D108BD9-81ED-4DB2-BD59-A6C34878D82A}">
                    <a16:rowId xmlns:a16="http://schemas.microsoft.com/office/drawing/2014/main" xmlns="" val="10004"/>
                  </a:ext>
                </a:extLst>
              </a:tr>
              <a:tr h="354722">
                <a:tc>
                  <a:txBody>
                    <a:bodyPr/>
                    <a:lstStyle/>
                    <a:p>
                      <a:r>
                        <a:rPr lang="en-GB" sz="1100" dirty="0">
                          <a:solidFill>
                            <a:schemeClr val="tx1"/>
                          </a:solidFill>
                          <a:latin typeface="+mn-lt"/>
                        </a:rPr>
                        <a:t>Percentage (%) of children living</a:t>
                      </a:r>
                      <a:r>
                        <a:rPr lang="en-GB" sz="1100" baseline="0" dirty="0">
                          <a:solidFill>
                            <a:schemeClr val="tx1"/>
                          </a:solidFill>
                          <a:latin typeface="+mn-lt"/>
                        </a:rPr>
                        <a:t> in low income families</a:t>
                      </a:r>
                      <a:endParaRPr lang="en-GB" sz="1100" dirty="0">
                        <a:solidFill>
                          <a:schemeClr val="tx1"/>
                        </a:solidFill>
                        <a:latin typeface="+mn-lt"/>
                      </a:endParaRPr>
                    </a:p>
                  </a:txBody>
                  <a:tcPr marL="84406" marR="84406">
                    <a:solidFill>
                      <a:srgbClr val="CCECFF"/>
                    </a:solidFill>
                  </a:tcPr>
                </a:tc>
                <a:tc>
                  <a:txBody>
                    <a:bodyPr/>
                    <a:lstStyle/>
                    <a:p>
                      <a:r>
                        <a:rPr lang="en-GB" sz="1050" dirty="0">
                          <a:solidFill>
                            <a:schemeClr val="tx1"/>
                          </a:solidFill>
                          <a:latin typeface="MetaNormal-Roman" pitchFamily="34" charset="0"/>
                        </a:rPr>
                        <a:t>15.4%</a:t>
                      </a:r>
                      <a:r>
                        <a:rPr lang="en-GB" sz="1050" baseline="0" dirty="0">
                          <a:solidFill>
                            <a:schemeClr val="tx1"/>
                          </a:solidFill>
                          <a:latin typeface="MetaNormal-Roman" pitchFamily="34" charset="0"/>
                        </a:rPr>
                        <a:t> (2012)</a:t>
                      </a:r>
                      <a:endParaRPr lang="en-GB" sz="1050" dirty="0">
                        <a:solidFill>
                          <a:schemeClr val="tx1"/>
                        </a:solidFill>
                        <a:latin typeface="MetaNormal-Roman" pitchFamily="34" charset="0"/>
                      </a:endParaRPr>
                    </a:p>
                  </a:txBody>
                  <a:tcPr marL="84406" marR="84406">
                    <a:solidFill>
                      <a:srgbClr val="CCECFF"/>
                    </a:solidFill>
                  </a:tcPr>
                </a:tc>
                <a:tc>
                  <a:txBody>
                    <a:bodyPr/>
                    <a:lstStyle/>
                    <a:p>
                      <a:endParaRPr lang="en-GB" sz="1050" dirty="0">
                        <a:latin typeface="MetaNormal-Roman" pitchFamily="34" charset="0"/>
                      </a:endParaRPr>
                    </a:p>
                    <a:p>
                      <a:endParaRPr lang="en-GB" sz="1050" dirty="0">
                        <a:latin typeface="MetaNormal-Roman" pitchFamily="34" charset="0"/>
                      </a:endParaRPr>
                    </a:p>
                  </a:txBody>
                  <a:tcPr marL="84406" marR="84406">
                    <a:solidFill>
                      <a:srgbClr val="CCECFF"/>
                    </a:solidFill>
                  </a:tcPr>
                </a:tc>
                <a:tc>
                  <a:txBody>
                    <a:bodyPr/>
                    <a:lstStyle/>
                    <a:p>
                      <a:r>
                        <a:rPr lang="en-GB" sz="1050" dirty="0">
                          <a:solidFill>
                            <a:schemeClr val="tx1"/>
                          </a:solidFill>
                          <a:latin typeface="MetaNormal-Roman" pitchFamily="34" charset="0"/>
                        </a:rPr>
                        <a:t>13.8%</a:t>
                      </a:r>
                      <a:r>
                        <a:rPr lang="en-GB" sz="1050" baseline="0" dirty="0">
                          <a:solidFill>
                            <a:schemeClr val="tx1"/>
                          </a:solidFill>
                          <a:latin typeface="MetaNormal-Roman" pitchFamily="34" charset="0"/>
                        </a:rPr>
                        <a:t> (2017)</a:t>
                      </a:r>
                      <a:endParaRPr lang="en-GB" sz="1050" dirty="0">
                        <a:solidFill>
                          <a:schemeClr val="tx1"/>
                        </a:solidFill>
                        <a:latin typeface="MetaNormal-Roman" pitchFamily="34" charset="0"/>
                      </a:endParaRPr>
                    </a:p>
                  </a:txBody>
                  <a:tcPr marL="84406" marR="84406">
                    <a:solidFill>
                      <a:srgbClr val="CCECFF"/>
                    </a:solidFill>
                  </a:tcPr>
                </a:tc>
                <a:extLst>
                  <a:ext uri="{0D108BD9-81ED-4DB2-BD59-A6C34878D82A}">
                    <a16:rowId xmlns:a16="http://schemas.microsoft.com/office/drawing/2014/main" xmlns="" val="10005"/>
                  </a:ext>
                </a:extLst>
              </a:tr>
              <a:tr h="3547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u="none" strike="noStrike" baseline="0" dirty="0">
                          <a:solidFill>
                            <a:srgbClr val="000000"/>
                          </a:solidFill>
                          <a:effectLst/>
                          <a:latin typeface="+mn-lt"/>
                        </a:rPr>
                        <a:t>Percentage (%) of Disadvantaged pupils at end of KS4</a:t>
                      </a:r>
                      <a:endParaRPr lang="en-GB" sz="1100" b="0" i="0" u="none" strike="noStrike" baseline="30000" dirty="0">
                        <a:solidFill>
                          <a:srgbClr val="000000"/>
                        </a:solidFill>
                        <a:effectLst/>
                        <a:latin typeface="+mn-lt"/>
                      </a:endParaRPr>
                    </a:p>
                    <a:p>
                      <a:endParaRPr lang="en-GB" sz="1100" dirty="0">
                        <a:solidFill>
                          <a:schemeClr val="tx1"/>
                        </a:solidFill>
                        <a:latin typeface="+mn-lt"/>
                      </a:endParaRPr>
                    </a:p>
                  </a:txBody>
                  <a:tcPr marL="84406" marR="84406">
                    <a:solidFill>
                      <a:srgbClr val="CCECFF"/>
                    </a:solidFill>
                  </a:tcPr>
                </a:tc>
                <a:tc>
                  <a:txBody>
                    <a:bodyPr/>
                    <a:lstStyle/>
                    <a:p>
                      <a:r>
                        <a:rPr lang="en-GB" sz="1050" dirty="0">
                          <a:solidFill>
                            <a:schemeClr val="tx1"/>
                          </a:solidFill>
                          <a:latin typeface="MetaNormal-Roman" pitchFamily="34" charset="0"/>
                        </a:rPr>
                        <a:t>21.6% (2014)</a:t>
                      </a:r>
                    </a:p>
                  </a:txBody>
                  <a:tcPr marL="84406" marR="84406">
                    <a:solidFill>
                      <a:srgbClr val="CCECFF"/>
                    </a:solidFill>
                  </a:tcPr>
                </a:tc>
                <a:tc>
                  <a:txBody>
                    <a:bodyPr/>
                    <a:lstStyle/>
                    <a:p>
                      <a:endParaRPr lang="en-GB" sz="1050" dirty="0">
                        <a:latin typeface="MetaNormal-Roman" pitchFamily="34" charset="0"/>
                      </a:endParaRPr>
                    </a:p>
                  </a:txBody>
                  <a:tcPr marL="84406" marR="84406">
                    <a:solidFill>
                      <a:srgbClr val="CCECFF"/>
                    </a:solidFill>
                  </a:tcPr>
                </a:tc>
                <a:tc>
                  <a:txBody>
                    <a:bodyPr/>
                    <a:lstStyle/>
                    <a:p>
                      <a:r>
                        <a:rPr lang="en-GB" sz="1050" dirty="0">
                          <a:solidFill>
                            <a:schemeClr val="tx1"/>
                          </a:solidFill>
                          <a:latin typeface="MetaNormal-Roman" pitchFamily="34" charset="0"/>
                        </a:rPr>
                        <a:t>21% (2018)</a:t>
                      </a:r>
                    </a:p>
                  </a:txBody>
                  <a:tcPr marL="84406" marR="84406">
                    <a:solidFill>
                      <a:srgbClr val="CCECFF"/>
                    </a:solidFill>
                  </a:tcPr>
                </a:tc>
                <a:extLst>
                  <a:ext uri="{0D108BD9-81ED-4DB2-BD59-A6C34878D82A}">
                    <a16:rowId xmlns:a16="http://schemas.microsoft.com/office/drawing/2014/main" xmlns="" val="2502481199"/>
                  </a:ext>
                </a:extLst>
              </a:tr>
              <a:tr h="370840">
                <a:tc>
                  <a:txBody>
                    <a:bodyPr/>
                    <a:lstStyle/>
                    <a:p>
                      <a:r>
                        <a:rPr lang="en-GB" sz="1000" b="1" dirty="0">
                          <a:solidFill>
                            <a:schemeClr val="tx1"/>
                          </a:solidFill>
                          <a:latin typeface="MetaNormal-Roman" pitchFamily="34" charset="0"/>
                        </a:rPr>
                        <a:t>Housing Indicators</a:t>
                      </a:r>
                    </a:p>
                  </a:txBody>
                  <a:tcPr marL="84406" marR="84406">
                    <a:solidFill>
                      <a:schemeClr val="bg1">
                        <a:lumMod val="85000"/>
                      </a:schemeClr>
                    </a:solidFill>
                  </a:tcPr>
                </a:tc>
                <a:tc>
                  <a:txBody>
                    <a:bodyPr/>
                    <a:lstStyle/>
                    <a:p>
                      <a:r>
                        <a:rPr lang="en-GB" sz="1000" b="1" dirty="0">
                          <a:solidFill>
                            <a:schemeClr val="tx1"/>
                          </a:solidFill>
                          <a:latin typeface="MetaNormal-Roman" pitchFamily="34" charset="0"/>
                        </a:rPr>
                        <a:t>Indicator</a:t>
                      </a:r>
                    </a:p>
                  </a:txBody>
                  <a:tcPr marL="84406" marR="84406">
                    <a:solidFill>
                      <a:schemeClr val="bg1">
                        <a:lumMod val="85000"/>
                      </a:schemeClr>
                    </a:solidFill>
                  </a:tcPr>
                </a:tc>
                <a:tc>
                  <a:txBody>
                    <a:bodyPr/>
                    <a:lstStyle/>
                    <a:p>
                      <a:r>
                        <a:rPr lang="en-GB" sz="1000" b="1" dirty="0">
                          <a:solidFill>
                            <a:schemeClr val="tx1"/>
                          </a:solidFill>
                          <a:latin typeface="MetaNormal-Roman" pitchFamily="34" charset="0"/>
                        </a:rPr>
                        <a:t>Direction Of</a:t>
                      </a:r>
                      <a:r>
                        <a:rPr lang="en-GB" sz="1000" b="1" baseline="0" dirty="0">
                          <a:solidFill>
                            <a:schemeClr val="tx1"/>
                          </a:solidFill>
                          <a:latin typeface="MetaNormal-Roman" pitchFamily="34" charset="0"/>
                        </a:rPr>
                        <a:t> </a:t>
                      </a:r>
                      <a:r>
                        <a:rPr lang="en-GB" sz="1000" b="1" dirty="0">
                          <a:solidFill>
                            <a:schemeClr val="tx1"/>
                          </a:solidFill>
                          <a:latin typeface="MetaNormal-Roman" pitchFamily="34" charset="0"/>
                        </a:rPr>
                        <a:t>Travel</a:t>
                      </a:r>
                    </a:p>
                  </a:txBody>
                  <a:tcPr marL="84406" marR="84406">
                    <a:solidFill>
                      <a:schemeClr val="bg1">
                        <a:lumMod val="85000"/>
                      </a:schemeClr>
                    </a:solidFill>
                  </a:tcPr>
                </a:tc>
                <a:tc>
                  <a:txBody>
                    <a:bodyPr/>
                    <a:lstStyle/>
                    <a:p>
                      <a:pPr marL="0" marR="0" indent="0" algn="l" defTabSz="478908" rtl="0" eaLnBrk="1" fontAlgn="auto" latinLnBrk="0" hangingPunct="1">
                        <a:lnSpc>
                          <a:spcPct val="100000"/>
                        </a:lnSpc>
                        <a:spcBef>
                          <a:spcPts val="0"/>
                        </a:spcBef>
                        <a:spcAft>
                          <a:spcPts val="0"/>
                        </a:spcAft>
                        <a:buClrTx/>
                        <a:buSzTx/>
                        <a:buFontTx/>
                        <a:buNone/>
                        <a:tabLst/>
                        <a:defRPr/>
                      </a:pPr>
                      <a:r>
                        <a:rPr lang="en-GB" sz="1000" b="1" dirty="0">
                          <a:solidFill>
                            <a:schemeClr val="tx1"/>
                          </a:solidFill>
                          <a:latin typeface="MetaNormal-Roman" pitchFamily="34" charset="0"/>
                        </a:rPr>
                        <a:t>UPDATE Nov 2018</a:t>
                      </a:r>
                    </a:p>
                  </a:txBody>
                  <a:tcPr marL="84406" marR="84406">
                    <a:solidFill>
                      <a:schemeClr val="bg1">
                        <a:lumMod val="85000"/>
                      </a:schemeClr>
                    </a:solidFill>
                  </a:tcPr>
                </a:tc>
                <a:extLst>
                  <a:ext uri="{0D108BD9-81ED-4DB2-BD59-A6C34878D82A}">
                    <a16:rowId xmlns:a16="http://schemas.microsoft.com/office/drawing/2014/main" xmlns="" val="10006"/>
                  </a:ext>
                </a:extLst>
              </a:tr>
              <a:tr h="370840">
                <a:tc>
                  <a:txBody>
                    <a:bodyPr/>
                    <a:lstStyle/>
                    <a:p>
                      <a:r>
                        <a:rPr lang="en-GB" sz="1100" dirty="0">
                          <a:solidFill>
                            <a:schemeClr val="tx1"/>
                          </a:solidFill>
                          <a:latin typeface="+mn-lt"/>
                        </a:rPr>
                        <a:t>Percentage (%) of households</a:t>
                      </a:r>
                      <a:r>
                        <a:rPr lang="en-GB" sz="1100" baseline="0" dirty="0">
                          <a:solidFill>
                            <a:schemeClr val="tx1"/>
                          </a:solidFill>
                          <a:latin typeface="+mn-lt"/>
                        </a:rPr>
                        <a:t> in fuel poverty</a:t>
                      </a:r>
                    </a:p>
                  </a:txBody>
                  <a:tcPr marL="84406" marR="84406">
                    <a:solidFill>
                      <a:srgbClr val="CCECFF"/>
                    </a:solidFill>
                  </a:tcPr>
                </a:tc>
                <a:tc>
                  <a:txBody>
                    <a:bodyPr/>
                    <a:lstStyle/>
                    <a:p>
                      <a:r>
                        <a:rPr lang="en-GB" sz="900" dirty="0">
                          <a:solidFill>
                            <a:schemeClr val="tx1"/>
                          </a:solidFill>
                          <a:latin typeface="MetaNormal-Roman" pitchFamily="34" charset="0"/>
                        </a:rPr>
                        <a:t>7.6 (2012)                        </a:t>
                      </a:r>
                    </a:p>
                  </a:txBody>
                  <a:tcPr marL="84406" marR="84406">
                    <a:solidFill>
                      <a:srgbClr val="CCECFF"/>
                    </a:solidFill>
                  </a:tcPr>
                </a:tc>
                <a:tc>
                  <a:txBody>
                    <a:bodyPr/>
                    <a:lstStyle/>
                    <a:p>
                      <a:endParaRPr lang="en-GB" sz="1050" dirty="0">
                        <a:solidFill>
                          <a:srgbClr val="002060"/>
                        </a:solidFill>
                        <a:latin typeface="MetaNormal-Roman" pitchFamily="34" charset="0"/>
                      </a:endParaRPr>
                    </a:p>
                  </a:txBody>
                  <a:tcPr marL="84406" marR="84406">
                    <a:solidFill>
                      <a:srgbClr val="CCECFF"/>
                    </a:solidFill>
                  </a:tcPr>
                </a:tc>
                <a:tc>
                  <a:txBody>
                    <a:bodyPr/>
                    <a:lstStyle/>
                    <a:p>
                      <a:r>
                        <a:rPr lang="en-GB" sz="1050" dirty="0">
                          <a:solidFill>
                            <a:schemeClr val="tx1"/>
                          </a:solidFill>
                          <a:latin typeface="MetaNormal-Roman" pitchFamily="34" charset="0"/>
                        </a:rPr>
                        <a:t>8.6% (2017)</a:t>
                      </a:r>
                    </a:p>
                  </a:txBody>
                  <a:tcPr marL="84406" marR="84406">
                    <a:solidFill>
                      <a:srgbClr val="CCECFF"/>
                    </a:solidFill>
                  </a:tcPr>
                </a:tc>
                <a:extLst>
                  <a:ext uri="{0D108BD9-81ED-4DB2-BD59-A6C34878D82A}">
                    <a16:rowId xmlns:a16="http://schemas.microsoft.com/office/drawing/2014/main" xmlns="" val="10007"/>
                  </a:ext>
                </a:extLst>
              </a:tr>
              <a:tr h="370840">
                <a:tc>
                  <a:txBody>
                    <a:bodyPr/>
                    <a:lstStyle/>
                    <a:p>
                      <a:r>
                        <a:rPr lang="en-GB" sz="1100" dirty="0">
                          <a:solidFill>
                            <a:schemeClr val="tx1"/>
                          </a:solidFill>
                          <a:latin typeface="+mn-lt"/>
                        </a:rPr>
                        <a:t>Families</a:t>
                      </a:r>
                      <a:r>
                        <a:rPr lang="en-GB" sz="1100" baseline="0" dirty="0">
                          <a:solidFill>
                            <a:schemeClr val="tx1"/>
                          </a:solidFill>
                          <a:latin typeface="+mn-lt"/>
                        </a:rPr>
                        <a:t> living in safe and suitable housing  (per 1000 population)</a:t>
                      </a:r>
                      <a:endParaRPr lang="en-GB" sz="1100" b="1" baseline="-25000" dirty="0">
                        <a:solidFill>
                          <a:schemeClr val="tx1"/>
                        </a:solidFill>
                        <a:latin typeface="+mn-lt"/>
                      </a:endParaRPr>
                    </a:p>
                  </a:txBody>
                  <a:tcPr marL="84406" marR="84406">
                    <a:solidFill>
                      <a:srgbClr val="CCECFF"/>
                    </a:solidFill>
                  </a:tcPr>
                </a:tc>
                <a:tc>
                  <a:txBody>
                    <a:bodyPr/>
                    <a:lstStyle/>
                    <a:p>
                      <a:r>
                        <a:rPr lang="en-GB" sz="1000" dirty="0">
                          <a:solidFill>
                            <a:schemeClr val="tx1"/>
                          </a:solidFill>
                          <a:latin typeface="MetaNormal-Roman" pitchFamily="34" charset="0"/>
                        </a:rPr>
                        <a:t>2.2(2014)                        </a:t>
                      </a:r>
                    </a:p>
                  </a:txBody>
                  <a:tcPr marL="84406" marR="84406">
                    <a:solidFill>
                      <a:srgbClr val="CCECFF"/>
                    </a:solidFill>
                  </a:tcPr>
                </a:tc>
                <a:tc>
                  <a:txBody>
                    <a:bodyPr/>
                    <a:lstStyle/>
                    <a:p>
                      <a:endParaRPr lang="en-GB" sz="900" b="1" dirty="0">
                        <a:solidFill>
                          <a:schemeClr val="tx1"/>
                        </a:solidFill>
                        <a:latin typeface="MetaNormal-Roman" pitchFamily="34" charset="0"/>
                      </a:endParaRPr>
                    </a:p>
                  </a:txBody>
                  <a:tcPr marL="84406" marR="84406">
                    <a:solidFill>
                      <a:srgbClr val="CCEC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kern="1200" dirty="0">
                          <a:solidFill>
                            <a:schemeClr val="dk1"/>
                          </a:solidFill>
                          <a:effectLst/>
                          <a:latin typeface="MetaNormal-Roman" panose="020B0502030000020004" pitchFamily="34" charset="0"/>
                          <a:ea typeface="+mn-ea"/>
                          <a:cs typeface="+mn-cs"/>
                        </a:rPr>
                        <a:t>The original indicator was disputed due to the definition of what is ‘safe and suitable’ housing. </a:t>
                      </a:r>
                      <a:endParaRPr lang="en-GB" sz="1000" dirty="0">
                        <a:solidFill>
                          <a:srgbClr val="002060"/>
                        </a:solidFill>
                        <a:latin typeface="MetaNormal-Roman" pitchFamily="34" charset="0"/>
                      </a:endParaRPr>
                    </a:p>
                  </a:txBody>
                  <a:tcPr marL="84406" marR="84406">
                    <a:solidFill>
                      <a:srgbClr val="CCECFF"/>
                    </a:solidFill>
                  </a:tcPr>
                </a:tc>
                <a:extLst>
                  <a:ext uri="{0D108BD9-81ED-4DB2-BD59-A6C34878D82A}">
                    <a16:rowId xmlns:a16="http://schemas.microsoft.com/office/drawing/2014/main" xmlns="" val="10008"/>
                  </a:ext>
                </a:extLst>
              </a:tr>
              <a:tr h="370840">
                <a:tc>
                  <a:txBody>
                    <a:bodyPr/>
                    <a:lstStyle/>
                    <a:p>
                      <a:r>
                        <a:rPr lang="en-GB" sz="1000" b="1" dirty="0">
                          <a:solidFill>
                            <a:schemeClr val="tx1"/>
                          </a:solidFill>
                          <a:latin typeface="MetaNormal-Roman" pitchFamily="34" charset="0"/>
                        </a:rPr>
                        <a:t>Education Indicators</a:t>
                      </a:r>
                    </a:p>
                  </a:txBody>
                  <a:tcPr marL="84406" marR="84406">
                    <a:solidFill>
                      <a:schemeClr val="bg1">
                        <a:lumMod val="85000"/>
                      </a:schemeClr>
                    </a:solidFill>
                  </a:tcPr>
                </a:tc>
                <a:tc>
                  <a:txBody>
                    <a:bodyPr/>
                    <a:lstStyle/>
                    <a:p>
                      <a:r>
                        <a:rPr lang="en-GB" sz="1000" b="1" dirty="0">
                          <a:solidFill>
                            <a:schemeClr val="tx1"/>
                          </a:solidFill>
                          <a:latin typeface="MetaNormal-Roman" pitchFamily="34" charset="0"/>
                        </a:rPr>
                        <a:t>Indicator</a:t>
                      </a:r>
                    </a:p>
                  </a:txBody>
                  <a:tcPr marL="84406" marR="84406">
                    <a:solidFill>
                      <a:schemeClr val="bg1">
                        <a:lumMod val="85000"/>
                      </a:schemeClr>
                    </a:solidFill>
                  </a:tcPr>
                </a:tc>
                <a:tc>
                  <a:txBody>
                    <a:bodyPr/>
                    <a:lstStyle/>
                    <a:p>
                      <a:r>
                        <a:rPr lang="en-GB" sz="1000" b="1" dirty="0">
                          <a:solidFill>
                            <a:schemeClr val="tx1"/>
                          </a:solidFill>
                          <a:latin typeface="MetaNormal-Roman" pitchFamily="34" charset="0"/>
                        </a:rPr>
                        <a:t>Direction Of Travel</a:t>
                      </a:r>
                    </a:p>
                  </a:txBody>
                  <a:tcPr marL="84406" marR="84406">
                    <a:solidFill>
                      <a:schemeClr val="bg1">
                        <a:lumMod val="85000"/>
                      </a:schemeClr>
                    </a:solidFill>
                  </a:tcPr>
                </a:tc>
                <a:tc>
                  <a:txBody>
                    <a:bodyPr/>
                    <a:lstStyle/>
                    <a:p>
                      <a:r>
                        <a:rPr lang="en-GB" sz="1000" b="1" dirty="0">
                          <a:solidFill>
                            <a:schemeClr val="tx1"/>
                          </a:solidFill>
                          <a:latin typeface="MetaNormal-Roman" pitchFamily="34" charset="0"/>
                        </a:rPr>
                        <a:t>UPDATE Nov</a:t>
                      </a:r>
                      <a:r>
                        <a:rPr lang="en-GB" sz="1000" b="1" baseline="0" dirty="0">
                          <a:solidFill>
                            <a:schemeClr val="tx1"/>
                          </a:solidFill>
                          <a:latin typeface="MetaNormal-Roman" pitchFamily="34" charset="0"/>
                        </a:rPr>
                        <a:t> </a:t>
                      </a:r>
                      <a:r>
                        <a:rPr lang="en-GB" sz="1000" b="1" dirty="0">
                          <a:solidFill>
                            <a:schemeClr val="tx1"/>
                          </a:solidFill>
                          <a:latin typeface="MetaNormal-Roman" pitchFamily="34" charset="0"/>
                        </a:rPr>
                        <a:t>2018</a:t>
                      </a:r>
                    </a:p>
                  </a:txBody>
                  <a:tcPr marL="84406" marR="84406">
                    <a:solidFill>
                      <a:schemeClr val="bg1">
                        <a:lumMod val="85000"/>
                      </a:schemeClr>
                    </a:solidFill>
                  </a:tcPr>
                </a:tc>
                <a:extLst>
                  <a:ext uri="{0D108BD9-81ED-4DB2-BD59-A6C34878D82A}">
                    <a16:rowId xmlns:a16="http://schemas.microsoft.com/office/drawing/2014/main" xmlns="" val="10009"/>
                  </a:ext>
                </a:extLst>
              </a:tr>
              <a:tr h="370840">
                <a:tc>
                  <a:txBody>
                    <a:bodyPr/>
                    <a:lstStyle/>
                    <a:p>
                      <a:r>
                        <a:rPr lang="en-GB" sz="1100" dirty="0">
                          <a:solidFill>
                            <a:schemeClr val="tx1"/>
                          </a:solidFill>
                          <a:latin typeface="+mn-lt"/>
                        </a:rPr>
                        <a:t>Percentage</a:t>
                      </a:r>
                      <a:r>
                        <a:rPr lang="en-GB" sz="1100" baseline="0" dirty="0">
                          <a:solidFill>
                            <a:schemeClr val="tx1"/>
                          </a:solidFill>
                          <a:latin typeface="+mn-lt"/>
                        </a:rPr>
                        <a:t> (</a:t>
                      </a:r>
                      <a:r>
                        <a:rPr lang="en-GB" sz="1100" dirty="0">
                          <a:solidFill>
                            <a:schemeClr val="tx1"/>
                          </a:solidFill>
                          <a:latin typeface="+mn-lt"/>
                        </a:rPr>
                        <a:t>%</a:t>
                      </a:r>
                      <a:r>
                        <a:rPr lang="en-GB" sz="1100" baseline="0" dirty="0">
                          <a:solidFill>
                            <a:schemeClr val="tx1"/>
                          </a:solidFill>
                          <a:latin typeface="+mn-lt"/>
                        </a:rPr>
                        <a:t> )of Children achieving a </a:t>
                      </a:r>
                      <a:r>
                        <a:rPr lang="en-GB" sz="1100" dirty="0">
                          <a:solidFill>
                            <a:schemeClr val="tx1"/>
                          </a:solidFill>
                          <a:latin typeface="+mn-lt"/>
                        </a:rPr>
                        <a:t>Good Level of Development at the end of the Reception</a:t>
                      </a:r>
                      <a:r>
                        <a:rPr lang="en-GB" sz="1100" baseline="0" dirty="0">
                          <a:solidFill>
                            <a:schemeClr val="tx1"/>
                          </a:solidFill>
                          <a:latin typeface="+mn-lt"/>
                        </a:rPr>
                        <a:t> Year. </a:t>
                      </a:r>
                      <a:r>
                        <a:rPr lang="en-GB" sz="1100" dirty="0">
                          <a:solidFill>
                            <a:schemeClr val="tx1"/>
                          </a:solidFill>
                          <a:latin typeface="+mn-lt"/>
                        </a:rPr>
                        <a:t>(Early Years Foundation Stage Profile)</a:t>
                      </a:r>
                      <a:endParaRPr lang="en-GB" sz="1100" b="1" baseline="-25000" dirty="0">
                        <a:solidFill>
                          <a:schemeClr val="tx1"/>
                        </a:solidFill>
                        <a:latin typeface="+mn-lt"/>
                      </a:endParaRPr>
                    </a:p>
                  </a:txBody>
                  <a:tcPr marL="84406" marR="84406">
                    <a:solidFill>
                      <a:srgbClr val="CCECFF"/>
                    </a:solidFill>
                  </a:tcPr>
                </a:tc>
                <a:tc>
                  <a:txBody>
                    <a:bodyPr/>
                    <a:lstStyle/>
                    <a:p>
                      <a:r>
                        <a:rPr lang="en-GB" sz="1050" dirty="0">
                          <a:solidFill>
                            <a:schemeClr val="tx1"/>
                          </a:solidFill>
                          <a:latin typeface="MetaNormal-Roman" pitchFamily="34" charset="0"/>
                        </a:rPr>
                        <a:t>61% (2014)                        </a:t>
                      </a:r>
                    </a:p>
                  </a:txBody>
                  <a:tcPr marL="84406" marR="84406">
                    <a:solidFill>
                      <a:srgbClr val="CCECFF"/>
                    </a:solidFill>
                  </a:tcPr>
                </a:tc>
                <a:tc>
                  <a:txBody>
                    <a:bodyPr/>
                    <a:lstStyle/>
                    <a:p>
                      <a:endParaRPr lang="en-GB" sz="900" dirty="0">
                        <a:solidFill>
                          <a:srgbClr val="002060"/>
                        </a:solidFill>
                        <a:latin typeface="MetaNormal-Roman" pitchFamily="34" charset="0"/>
                      </a:endParaRPr>
                    </a:p>
                  </a:txBody>
                  <a:tcPr marL="84406" marR="84406">
                    <a:solidFill>
                      <a:srgbClr val="CCECFF"/>
                    </a:solidFill>
                  </a:tcPr>
                </a:tc>
                <a:tc>
                  <a:txBody>
                    <a:bodyPr/>
                    <a:lstStyle/>
                    <a:p>
                      <a:r>
                        <a:rPr lang="en-GB" sz="1050" dirty="0">
                          <a:solidFill>
                            <a:schemeClr val="tx1"/>
                          </a:solidFill>
                          <a:latin typeface="MetaNormal-Roman" pitchFamily="34" charset="0"/>
                        </a:rPr>
                        <a:t>74% (2017)</a:t>
                      </a:r>
                    </a:p>
                  </a:txBody>
                  <a:tcPr marL="84406" marR="84406">
                    <a:solidFill>
                      <a:srgbClr val="CCECFF"/>
                    </a:solidFill>
                  </a:tcPr>
                </a:tc>
                <a:extLst>
                  <a:ext uri="{0D108BD9-81ED-4DB2-BD59-A6C34878D82A}">
                    <a16:rowId xmlns:a16="http://schemas.microsoft.com/office/drawing/2014/main" xmlns="" val="10010"/>
                  </a:ext>
                </a:extLst>
              </a:tr>
              <a:tr h="370840">
                <a:tc>
                  <a:txBody>
                    <a:bodyPr/>
                    <a:lstStyle/>
                    <a:p>
                      <a:pPr marL="0" marR="0" indent="0" algn="l" defTabSz="478908" rtl="0" eaLnBrk="1" fontAlgn="auto" latinLnBrk="0" hangingPunct="1">
                        <a:lnSpc>
                          <a:spcPct val="100000"/>
                        </a:lnSpc>
                        <a:spcBef>
                          <a:spcPts val="0"/>
                        </a:spcBef>
                        <a:spcAft>
                          <a:spcPts val="0"/>
                        </a:spcAft>
                        <a:buClrTx/>
                        <a:buSzTx/>
                        <a:buFontTx/>
                        <a:buNone/>
                        <a:tabLst/>
                        <a:defRPr/>
                      </a:pPr>
                      <a:r>
                        <a:rPr lang="en-GB" sz="1100" b="0" dirty="0">
                          <a:solidFill>
                            <a:schemeClr val="tx1"/>
                          </a:solidFill>
                          <a:latin typeface="+mn-lt"/>
                        </a:rPr>
                        <a:t>Percentage(%) of children</a:t>
                      </a:r>
                      <a:r>
                        <a:rPr lang="en-GB" sz="1100" b="0" baseline="0" dirty="0">
                          <a:solidFill>
                            <a:schemeClr val="tx1"/>
                          </a:solidFill>
                          <a:latin typeface="+mn-lt"/>
                        </a:rPr>
                        <a:t> achieving level 4 at KS2, reading, writing, maths combined</a:t>
                      </a:r>
                      <a:endParaRPr lang="en-GB" sz="1100" b="0" baseline="-25000" dirty="0">
                        <a:solidFill>
                          <a:schemeClr val="tx1"/>
                        </a:solidFill>
                        <a:latin typeface="+mn-lt"/>
                      </a:endParaRPr>
                    </a:p>
                  </a:txBody>
                  <a:tcPr marL="84406" marR="84406">
                    <a:solidFill>
                      <a:srgbClr val="CCECFF"/>
                    </a:solidFill>
                  </a:tcPr>
                </a:tc>
                <a:tc>
                  <a:txBody>
                    <a:bodyPr/>
                    <a:lstStyle/>
                    <a:p>
                      <a:r>
                        <a:rPr lang="en-GB" sz="1050" dirty="0">
                          <a:solidFill>
                            <a:schemeClr val="tx1"/>
                          </a:solidFill>
                          <a:latin typeface="MetaNormal-Roman" pitchFamily="34" charset="0"/>
                        </a:rPr>
                        <a:t>79%</a:t>
                      </a:r>
                      <a:r>
                        <a:rPr lang="en-GB" sz="1050" baseline="0" dirty="0">
                          <a:solidFill>
                            <a:schemeClr val="tx1"/>
                          </a:solidFill>
                          <a:latin typeface="MetaNormal-Roman" pitchFamily="34" charset="0"/>
                        </a:rPr>
                        <a:t> </a:t>
                      </a:r>
                      <a:r>
                        <a:rPr lang="en-GB" sz="1050" dirty="0">
                          <a:solidFill>
                            <a:schemeClr val="tx1"/>
                          </a:solidFill>
                          <a:latin typeface="MetaNormal-Roman" pitchFamily="34" charset="0"/>
                        </a:rPr>
                        <a:t>(2013)                        </a:t>
                      </a:r>
                    </a:p>
                  </a:txBody>
                  <a:tcPr marL="84406" marR="84406">
                    <a:solidFill>
                      <a:srgbClr val="CCECFF"/>
                    </a:solidFill>
                  </a:tcPr>
                </a:tc>
                <a:tc>
                  <a:txBody>
                    <a:bodyPr/>
                    <a:lstStyle/>
                    <a:p>
                      <a:endParaRPr lang="en-GB" sz="900" dirty="0">
                        <a:solidFill>
                          <a:srgbClr val="002060"/>
                        </a:solidFill>
                        <a:latin typeface="MetaNormal-Roman" pitchFamily="34" charset="0"/>
                      </a:endParaRPr>
                    </a:p>
                  </a:txBody>
                  <a:tcPr marL="84406" marR="84406">
                    <a:solidFill>
                      <a:srgbClr val="CCECFF"/>
                    </a:solidFill>
                  </a:tcPr>
                </a:tc>
                <a:tc>
                  <a:txBody>
                    <a:bodyPr/>
                    <a:lstStyle/>
                    <a:p>
                      <a:r>
                        <a:rPr lang="en-GB" sz="1050" dirty="0">
                          <a:solidFill>
                            <a:schemeClr val="tx1"/>
                          </a:solidFill>
                          <a:latin typeface="+mn-lt"/>
                        </a:rPr>
                        <a:t>KS2 assessment changed 2016 so not possible to compare to previous years</a:t>
                      </a:r>
                    </a:p>
                  </a:txBody>
                  <a:tcPr marL="84406" marR="84406">
                    <a:solidFill>
                      <a:srgbClr val="CCECFF"/>
                    </a:solidFill>
                  </a:tcPr>
                </a:tc>
                <a:extLst>
                  <a:ext uri="{0D108BD9-81ED-4DB2-BD59-A6C34878D82A}">
                    <a16:rowId xmlns:a16="http://schemas.microsoft.com/office/drawing/2014/main" xmlns="" val="10011"/>
                  </a:ext>
                </a:extLst>
              </a:tr>
              <a:tr h="370840">
                <a:tc>
                  <a:txBody>
                    <a:bodyPr/>
                    <a:lstStyle/>
                    <a:p>
                      <a:pPr marL="0" marR="0" indent="0" algn="l" defTabSz="478908" rtl="0" eaLnBrk="1" fontAlgn="auto" latinLnBrk="0" hangingPunct="1">
                        <a:lnSpc>
                          <a:spcPct val="100000"/>
                        </a:lnSpc>
                        <a:spcBef>
                          <a:spcPts val="0"/>
                        </a:spcBef>
                        <a:spcAft>
                          <a:spcPts val="0"/>
                        </a:spcAft>
                        <a:buClrTx/>
                        <a:buSzTx/>
                        <a:buFontTx/>
                        <a:buNone/>
                        <a:tabLst/>
                        <a:defRPr/>
                      </a:pPr>
                      <a:r>
                        <a:rPr lang="en-GB" sz="1100" b="0" dirty="0">
                          <a:solidFill>
                            <a:schemeClr val="tx1"/>
                          </a:solidFill>
                          <a:latin typeface="+mn-lt"/>
                        </a:rPr>
                        <a:t>Percentage (%)</a:t>
                      </a:r>
                      <a:r>
                        <a:rPr lang="en-GB" sz="1100" b="0" baseline="0" dirty="0">
                          <a:solidFill>
                            <a:schemeClr val="tx1"/>
                          </a:solidFill>
                          <a:latin typeface="+mn-lt"/>
                        </a:rPr>
                        <a:t> of young people achieving 5+  A-C at GCSE (</a:t>
                      </a:r>
                      <a:r>
                        <a:rPr lang="en-GB" sz="1100" b="0" baseline="0" dirty="0" err="1">
                          <a:solidFill>
                            <a:schemeClr val="tx1"/>
                          </a:solidFill>
                          <a:latin typeface="+mn-lt"/>
                        </a:rPr>
                        <a:t>inc</a:t>
                      </a:r>
                      <a:r>
                        <a:rPr lang="en-GB" sz="1100" b="0" baseline="0" dirty="0">
                          <a:solidFill>
                            <a:schemeClr val="tx1"/>
                          </a:solidFill>
                          <a:latin typeface="+mn-lt"/>
                        </a:rPr>
                        <a:t> Maths &amp; English)</a:t>
                      </a:r>
                      <a:endParaRPr lang="en-GB" sz="1100" b="1" baseline="-25000" dirty="0">
                        <a:solidFill>
                          <a:schemeClr val="tx1"/>
                        </a:solidFill>
                        <a:latin typeface="+mn-lt"/>
                      </a:endParaRPr>
                    </a:p>
                  </a:txBody>
                  <a:tcPr marL="84406" marR="84406">
                    <a:solidFill>
                      <a:srgbClr val="CCECFF"/>
                    </a:solidFill>
                  </a:tcPr>
                </a:tc>
                <a:tc>
                  <a:txBody>
                    <a:bodyPr/>
                    <a:lstStyle/>
                    <a:p>
                      <a:r>
                        <a:rPr lang="en-GB" sz="1050" dirty="0">
                          <a:solidFill>
                            <a:schemeClr val="tx1"/>
                          </a:solidFill>
                          <a:latin typeface="MetaNormal-Roman" pitchFamily="34" charset="0"/>
                        </a:rPr>
                        <a:t>56.5% (2014)                        </a:t>
                      </a:r>
                    </a:p>
                  </a:txBody>
                  <a:tcPr marL="84406" marR="84406">
                    <a:solidFill>
                      <a:srgbClr val="CCECFF"/>
                    </a:solidFill>
                  </a:tcPr>
                </a:tc>
                <a:tc>
                  <a:txBody>
                    <a:bodyPr/>
                    <a:lstStyle/>
                    <a:p>
                      <a:endParaRPr lang="en-GB" sz="900" dirty="0">
                        <a:solidFill>
                          <a:srgbClr val="002060"/>
                        </a:solidFill>
                        <a:latin typeface="MetaNormal-Roman" pitchFamily="34" charset="0"/>
                      </a:endParaRPr>
                    </a:p>
                  </a:txBody>
                  <a:tcPr marL="84406" marR="84406">
                    <a:solidFill>
                      <a:srgbClr val="CCECFF"/>
                    </a:solidFill>
                  </a:tcPr>
                </a:tc>
                <a:tc>
                  <a:txBody>
                    <a:bodyPr/>
                    <a:lstStyle/>
                    <a:p>
                      <a:r>
                        <a:rPr lang="en-GB" sz="1050" dirty="0">
                          <a:solidFill>
                            <a:schemeClr val="tx1"/>
                          </a:solidFill>
                          <a:latin typeface="+mn-lt"/>
                        </a:rPr>
                        <a:t>GCSE assessment changed 2017 so not possible to compare to previous years</a:t>
                      </a:r>
                    </a:p>
                  </a:txBody>
                  <a:tcPr marL="84406" marR="84406">
                    <a:solidFill>
                      <a:srgbClr val="CCECFF"/>
                    </a:solidFill>
                  </a:tcPr>
                </a:tc>
                <a:extLst>
                  <a:ext uri="{0D108BD9-81ED-4DB2-BD59-A6C34878D82A}">
                    <a16:rowId xmlns:a16="http://schemas.microsoft.com/office/drawing/2014/main" xmlns="" val="10012"/>
                  </a:ext>
                </a:extLst>
              </a:tr>
              <a:tr h="439172">
                <a:tc>
                  <a:txBody>
                    <a:bodyPr/>
                    <a:lstStyle/>
                    <a:p>
                      <a:pPr marL="0" marR="0" indent="0" algn="l" defTabSz="478908" rtl="0" eaLnBrk="1" fontAlgn="auto" latinLnBrk="0" hangingPunct="1">
                        <a:lnSpc>
                          <a:spcPct val="100000"/>
                        </a:lnSpc>
                        <a:spcBef>
                          <a:spcPts val="0"/>
                        </a:spcBef>
                        <a:spcAft>
                          <a:spcPts val="0"/>
                        </a:spcAft>
                        <a:buClrTx/>
                        <a:buSzTx/>
                        <a:buFontTx/>
                        <a:buNone/>
                        <a:tabLst/>
                        <a:defRPr/>
                      </a:pPr>
                      <a:r>
                        <a:rPr lang="en-GB" sz="1100" b="0" dirty="0">
                          <a:solidFill>
                            <a:schemeClr val="tx1"/>
                          </a:solidFill>
                          <a:latin typeface="+mn-lt"/>
                        </a:rPr>
                        <a:t>Percentage(%) of children attending a ‘good’ or ‘outstanding’ school</a:t>
                      </a:r>
                      <a:endParaRPr lang="en-GB" sz="1100" b="1" baseline="-25000" dirty="0">
                        <a:solidFill>
                          <a:schemeClr val="tx1"/>
                        </a:solidFill>
                        <a:latin typeface="+mn-lt"/>
                      </a:endParaRPr>
                    </a:p>
                  </a:txBody>
                  <a:tcPr marL="84406" marR="84406">
                    <a:solidFill>
                      <a:srgbClr val="CCECFF"/>
                    </a:solidFill>
                  </a:tcPr>
                </a:tc>
                <a:tc>
                  <a:txBody>
                    <a:bodyPr/>
                    <a:lstStyle/>
                    <a:p>
                      <a:pPr marL="0" marR="0" indent="0" algn="l" defTabSz="478908" rtl="0" eaLnBrk="1" fontAlgn="auto" latinLnBrk="0" hangingPunct="1">
                        <a:lnSpc>
                          <a:spcPct val="100000"/>
                        </a:lnSpc>
                        <a:spcBef>
                          <a:spcPts val="0"/>
                        </a:spcBef>
                        <a:spcAft>
                          <a:spcPts val="0"/>
                        </a:spcAft>
                        <a:buClrTx/>
                        <a:buSzTx/>
                        <a:buFontTx/>
                        <a:buNone/>
                        <a:tabLst/>
                        <a:defRPr/>
                      </a:pPr>
                      <a:r>
                        <a:rPr lang="en-GB" sz="1050" b="0" baseline="0" dirty="0">
                          <a:solidFill>
                            <a:schemeClr val="tx1"/>
                          </a:solidFill>
                          <a:latin typeface="MetaNormal-Roman" panose="020B0502030000020004" pitchFamily="34" charset="0"/>
                        </a:rPr>
                        <a:t>74% (2013)</a:t>
                      </a:r>
                    </a:p>
                  </a:txBody>
                  <a:tcPr marL="84406" marR="84406">
                    <a:solidFill>
                      <a:srgbClr val="CCECFF"/>
                    </a:solidFill>
                  </a:tcPr>
                </a:tc>
                <a:tc>
                  <a:txBody>
                    <a:bodyPr/>
                    <a:lstStyle/>
                    <a:p>
                      <a:pPr marL="0" marR="0" indent="0" algn="l" defTabSz="478908" rtl="0" eaLnBrk="1" fontAlgn="auto" latinLnBrk="0" hangingPunct="1">
                        <a:lnSpc>
                          <a:spcPct val="100000"/>
                        </a:lnSpc>
                        <a:spcBef>
                          <a:spcPts val="0"/>
                        </a:spcBef>
                        <a:spcAft>
                          <a:spcPts val="0"/>
                        </a:spcAft>
                        <a:buClrTx/>
                        <a:buSzTx/>
                        <a:buFontTx/>
                        <a:buNone/>
                        <a:tabLst/>
                        <a:defRPr/>
                      </a:pPr>
                      <a:endParaRPr lang="en-GB" sz="900" b="1" baseline="-25000" dirty="0">
                        <a:solidFill>
                          <a:srgbClr val="002060"/>
                        </a:solidFill>
                        <a:latin typeface="MetaNormal-Roman" panose="020B0502030000020004" pitchFamily="34" charset="0"/>
                      </a:endParaRPr>
                    </a:p>
                  </a:txBody>
                  <a:tcPr marL="84406" marR="84406">
                    <a:solidFill>
                      <a:srgbClr val="CCECFF"/>
                    </a:solidFill>
                  </a:tcPr>
                </a:tc>
                <a:tc>
                  <a:txBody>
                    <a:bodyPr/>
                    <a:lstStyle/>
                    <a:p>
                      <a:pPr marL="0" marR="0" indent="0" algn="l" defTabSz="478908" rtl="0" eaLnBrk="1" fontAlgn="auto" latinLnBrk="0" hangingPunct="1">
                        <a:lnSpc>
                          <a:spcPct val="100000"/>
                        </a:lnSpc>
                        <a:spcBef>
                          <a:spcPts val="0"/>
                        </a:spcBef>
                        <a:spcAft>
                          <a:spcPts val="0"/>
                        </a:spcAft>
                        <a:buClrTx/>
                        <a:buSzTx/>
                        <a:buFontTx/>
                        <a:buNone/>
                        <a:tabLst/>
                        <a:defRPr/>
                      </a:pPr>
                      <a:r>
                        <a:rPr lang="en-GB" sz="1050" b="0" baseline="0" dirty="0">
                          <a:solidFill>
                            <a:schemeClr val="tx1"/>
                          </a:solidFill>
                          <a:latin typeface="MetaNormal-Roman" panose="020B0502030000020004" pitchFamily="34" charset="0"/>
                        </a:rPr>
                        <a:t> 89.6% (Sept 2018)</a:t>
                      </a:r>
                      <a:endParaRPr lang="en-GB" sz="1050" b="0" baseline="-25000" dirty="0">
                        <a:solidFill>
                          <a:schemeClr val="tx1"/>
                        </a:solidFill>
                        <a:latin typeface="MetaNormal-Roman" panose="020B0502030000020004" pitchFamily="34" charset="0"/>
                      </a:endParaRPr>
                    </a:p>
                  </a:txBody>
                  <a:tcPr marL="84406" marR="84406">
                    <a:solidFill>
                      <a:srgbClr val="CCECFF"/>
                    </a:solidFill>
                  </a:tcPr>
                </a:tc>
                <a:extLst>
                  <a:ext uri="{0D108BD9-81ED-4DB2-BD59-A6C34878D82A}">
                    <a16:rowId xmlns:a16="http://schemas.microsoft.com/office/drawing/2014/main" xmlns="" val="10013"/>
                  </a:ext>
                </a:extLst>
              </a:tr>
            </a:tbl>
          </a:graphicData>
        </a:graphic>
      </p:graphicFrame>
      <p:sp>
        <p:nvSpPr>
          <p:cNvPr id="29" name="Down Arrow 28"/>
          <p:cNvSpPr/>
          <p:nvPr/>
        </p:nvSpPr>
        <p:spPr bwMode="auto">
          <a:xfrm>
            <a:off x="5721888" y="2148752"/>
            <a:ext cx="354979" cy="288032"/>
          </a:xfrm>
          <a:prstGeom prst="downArrow">
            <a:avLst/>
          </a:prstGeom>
          <a:solidFill>
            <a:srgbClr val="33CC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GB">
              <a:solidFill>
                <a:prstClr val="black"/>
              </a:solidFill>
              <a:ea typeface="ＭＳ Ｐゴシック" charset="0"/>
            </a:endParaRPr>
          </a:p>
        </p:txBody>
      </p:sp>
      <p:sp>
        <p:nvSpPr>
          <p:cNvPr id="2" name="Rectangle 1"/>
          <p:cNvSpPr/>
          <p:nvPr/>
        </p:nvSpPr>
        <p:spPr>
          <a:xfrm>
            <a:off x="107504" y="46365"/>
            <a:ext cx="8928992" cy="646331"/>
          </a:xfrm>
          <a:prstGeom prst="rect">
            <a:avLst/>
          </a:prstGeom>
        </p:spPr>
        <p:txBody>
          <a:bodyPr wrap="square">
            <a:spAutoFit/>
          </a:bodyPr>
          <a:lstStyle/>
          <a:p>
            <a:r>
              <a:rPr lang="en-US" sz="1200" b="1" cap="small" dirty="0">
                <a:solidFill>
                  <a:srgbClr val="0070C0"/>
                </a:solidFill>
                <a:latin typeface="MetaNormal-Roman" panose="020B0502030000020004" pitchFamily="34" charset="0"/>
              </a:rPr>
              <a:t>How we measure progress?</a:t>
            </a:r>
            <a:endParaRPr lang="en-US" sz="1200" cap="small" dirty="0">
              <a:solidFill>
                <a:srgbClr val="0070C0"/>
              </a:solidFill>
              <a:latin typeface="Calibri"/>
            </a:endParaRPr>
          </a:p>
          <a:p>
            <a:r>
              <a:rPr lang="en-US" sz="1200" dirty="0">
                <a:solidFill>
                  <a:prstClr val="black"/>
                </a:solidFill>
                <a:latin typeface="Calibri"/>
              </a:rPr>
              <a:t>This slide shows the broad basket of indicators of child poverty and the direction of travel for each one (for Essex) since the launch of the strategy (green = we have improved; red = we have deteriorated / gone in opposite direction; blue = no change):</a:t>
            </a:r>
            <a:r>
              <a:rPr lang="en-US" sz="1200" b="1" u="sng" dirty="0">
                <a:solidFill>
                  <a:prstClr val="black"/>
                </a:solidFill>
                <a:latin typeface="MetaNormal-Roman" panose="020B0502030000020004" pitchFamily="34" charset="0"/>
              </a:rPr>
              <a:t> </a:t>
            </a:r>
            <a:endParaRPr lang="en-US" sz="1200" u="sng" dirty="0">
              <a:solidFill>
                <a:prstClr val="black"/>
              </a:solidFill>
              <a:latin typeface="MetaNormal-Roman" panose="020B0502030000020004" pitchFamily="34" charset="0"/>
            </a:endParaRPr>
          </a:p>
        </p:txBody>
      </p:sp>
      <p:sp>
        <p:nvSpPr>
          <p:cNvPr id="15" name="Down Arrow 14"/>
          <p:cNvSpPr/>
          <p:nvPr/>
        </p:nvSpPr>
        <p:spPr bwMode="auto">
          <a:xfrm rot="10800000">
            <a:off x="5721888" y="1724202"/>
            <a:ext cx="354979" cy="288032"/>
          </a:xfrm>
          <a:prstGeom prst="downArrow">
            <a:avLst/>
          </a:prstGeom>
          <a:solidFill>
            <a:srgbClr val="33CC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GB">
              <a:solidFill>
                <a:prstClr val="black"/>
              </a:solidFill>
              <a:ea typeface="ＭＳ Ｐゴシック" charset="0"/>
            </a:endParaRPr>
          </a:p>
        </p:txBody>
      </p:sp>
      <p:sp>
        <p:nvSpPr>
          <p:cNvPr id="5" name="Left-Right Arrow 4"/>
          <p:cNvSpPr/>
          <p:nvPr/>
        </p:nvSpPr>
        <p:spPr>
          <a:xfrm>
            <a:off x="5570445" y="3731535"/>
            <a:ext cx="640771" cy="322607"/>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Left-Right Arrow 16"/>
          <p:cNvSpPr/>
          <p:nvPr/>
        </p:nvSpPr>
        <p:spPr>
          <a:xfrm>
            <a:off x="5570446" y="5176912"/>
            <a:ext cx="640770" cy="295231"/>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Down Arrow 15"/>
          <p:cNvSpPr/>
          <p:nvPr/>
        </p:nvSpPr>
        <p:spPr bwMode="auto">
          <a:xfrm>
            <a:off x="5713340" y="2548106"/>
            <a:ext cx="354979" cy="288032"/>
          </a:xfrm>
          <a:prstGeom prst="downArrow">
            <a:avLst/>
          </a:prstGeom>
          <a:solidFill>
            <a:srgbClr val="33CC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GB">
              <a:solidFill>
                <a:prstClr val="black"/>
              </a:solidFill>
              <a:ea typeface="ＭＳ Ｐゴシック" charset="0"/>
            </a:endParaRPr>
          </a:p>
        </p:txBody>
      </p:sp>
      <p:sp>
        <p:nvSpPr>
          <p:cNvPr id="19" name="Left-Right Arrow 16">
            <a:extLst>
              <a:ext uri="{FF2B5EF4-FFF2-40B4-BE49-F238E27FC236}">
                <a16:creationId xmlns:a16="http://schemas.microsoft.com/office/drawing/2014/main" xmlns="" id="{6B8087ED-DE70-473A-8D4F-1FDDFC152F41}"/>
              </a:ext>
            </a:extLst>
          </p:cNvPr>
          <p:cNvSpPr/>
          <p:nvPr/>
        </p:nvSpPr>
        <p:spPr>
          <a:xfrm>
            <a:off x="5549748" y="5590215"/>
            <a:ext cx="640770" cy="295231"/>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Down Arrow 15">
            <a:extLst>
              <a:ext uri="{FF2B5EF4-FFF2-40B4-BE49-F238E27FC236}">
                <a16:creationId xmlns:a16="http://schemas.microsoft.com/office/drawing/2014/main" xmlns="" id="{2CB23F97-990A-4BD3-A2C3-172D286FD5F0}"/>
              </a:ext>
            </a:extLst>
          </p:cNvPr>
          <p:cNvSpPr/>
          <p:nvPr/>
        </p:nvSpPr>
        <p:spPr bwMode="auto">
          <a:xfrm>
            <a:off x="5713340" y="985281"/>
            <a:ext cx="354979" cy="288032"/>
          </a:xfrm>
          <a:prstGeom prst="downArrow">
            <a:avLst/>
          </a:prstGeom>
          <a:solidFill>
            <a:srgbClr val="33CC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GB">
              <a:solidFill>
                <a:prstClr val="black"/>
              </a:solidFill>
              <a:ea typeface="ＭＳ Ｐゴシック" charset="0"/>
            </a:endParaRPr>
          </a:p>
        </p:txBody>
      </p:sp>
      <p:sp>
        <p:nvSpPr>
          <p:cNvPr id="21" name="Down Arrow 28">
            <a:extLst>
              <a:ext uri="{FF2B5EF4-FFF2-40B4-BE49-F238E27FC236}">
                <a16:creationId xmlns:a16="http://schemas.microsoft.com/office/drawing/2014/main" xmlns="" id="{9B94F3D0-0BCF-44F6-B6A0-48F50893052C}"/>
              </a:ext>
            </a:extLst>
          </p:cNvPr>
          <p:cNvSpPr/>
          <p:nvPr/>
        </p:nvSpPr>
        <p:spPr bwMode="auto">
          <a:xfrm rot="10800000">
            <a:off x="5692645" y="3312223"/>
            <a:ext cx="354979" cy="288032"/>
          </a:xfrm>
          <a:prstGeom prst="downArrow">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GB">
              <a:solidFill>
                <a:prstClr val="black"/>
              </a:solidFill>
              <a:ea typeface="ＭＳ Ｐゴシック" charset="0"/>
            </a:endParaRPr>
          </a:p>
        </p:txBody>
      </p:sp>
      <p:sp>
        <p:nvSpPr>
          <p:cNvPr id="22" name="Down Arrow 28">
            <a:extLst>
              <a:ext uri="{FF2B5EF4-FFF2-40B4-BE49-F238E27FC236}">
                <a16:creationId xmlns:a16="http://schemas.microsoft.com/office/drawing/2014/main" xmlns="" id="{3D93E8EA-0CF9-4496-BD1A-A7369DAB6C6A}"/>
              </a:ext>
            </a:extLst>
          </p:cNvPr>
          <p:cNvSpPr/>
          <p:nvPr/>
        </p:nvSpPr>
        <p:spPr bwMode="auto">
          <a:xfrm rot="10800000">
            <a:off x="5692644" y="4662539"/>
            <a:ext cx="354979" cy="288032"/>
          </a:xfrm>
          <a:prstGeom prst="downArrow">
            <a:avLst/>
          </a:prstGeom>
          <a:solidFill>
            <a:srgbClr val="33CC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GB">
              <a:solidFill>
                <a:prstClr val="black"/>
              </a:solidFill>
              <a:ea typeface="ＭＳ Ｐゴシック" charset="0"/>
            </a:endParaRPr>
          </a:p>
        </p:txBody>
      </p:sp>
      <p:sp>
        <p:nvSpPr>
          <p:cNvPr id="23" name="Down Arrow 28">
            <a:extLst>
              <a:ext uri="{FF2B5EF4-FFF2-40B4-BE49-F238E27FC236}">
                <a16:creationId xmlns:a16="http://schemas.microsoft.com/office/drawing/2014/main" xmlns="" id="{21FF9E1C-9DEA-4B97-8927-61BEED448935}"/>
              </a:ext>
            </a:extLst>
          </p:cNvPr>
          <p:cNvSpPr/>
          <p:nvPr/>
        </p:nvSpPr>
        <p:spPr bwMode="auto">
          <a:xfrm rot="10800000">
            <a:off x="5721888" y="6091481"/>
            <a:ext cx="354979" cy="288032"/>
          </a:xfrm>
          <a:prstGeom prst="downArrow">
            <a:avLst/>
          </a:prstGeom>
          <a:solidFill>
            <a:srgbClr val="33CC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GB">
              <a:solidFill>
                <a:prstClr val="black"/>
              </a:solidFill>
              <a:ea typeface="ＭＳ Ｐゴシック" charset="0"/>
            </a:endParaRPr>
          </a:p>
        </p:txBody>
      </p:sp>
    </p:spTree>
    <p:extLst>
      <p:ext uri="{BB962C8B-B14F-4D97-AF65-F5344CB8AC3E}">
        <p14:creationId xmlns:p14="http://schemas.microsoft.com/office/powerpoint/2010/main" val="25944556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2484"/>
            <a:ext cx="8229600" cy="849196"/>
          </a:xfrm>
        </p:spPr>
        <p:txBody>
          <a:bodyPr>
            <a:noAutofit/>
          </a:bodyPr>
          <a:lstStyle/>
          <a:p>
            <a:r>
              <a:rPr lang="en-GB" sz="3200" dirty="0"/>
              <a:t>Original data by District - Child Poverty</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81282518"/>
              </p:ext>
            </p:extLst>
          </p:nvPr>
        </p:nvGraphicFramePr>
        <p:xfrm>
          <a:off x="251521" y="1268760"/>
          <a:ext cx="8640959" cy="4222698"/>
        </p:xfrm>
        <a:graphic>
          <a:graphicData uri="http://schemas.openxmlformats.org/drawingml/2006/table">
            <a:tbl>
              <a:tblPr>
                <a:tableStyleId>{5C22544A-7EE6-4342-B048-85BDC9FD1C3A}</a:tableStyleId>
              </a:tblPr>
              <a:tblGrid>
                <a:gridCol w="1152127">
                  <a:extLst>
                    <a:ext uri="{9D8B030D-6E8A-4147-A177-3AD203B41FA5}">
                      <a16:colId xmlns:a16="http://schemas.microsoft.com/office/drawing/2014/main" xmlns="" val="20000"/>
                    </a:ext>
                  </a:extLst>
                </a:gridCol>
                <a:gridCol w="936104">
                  <a:extLst>
                    <a:ext uri="{9D8B030D-6E8A-4147-A177-3AD203B41FA5}">
                      <a16:colId xmlns:a16="http://schemas.microsoft.com/office/drawing/2014/main" xmlns="" val="20001"/>
                    </a:ext>
                  </a:extLst>
                </a:gridCol>
                <a:gridCol w="864096">
                  <a:extLst>
                    <a:ext uri="{9D8B030D-6E8A-4147-A177-3AD203B41FA5}">
                      <a16:colId xmlns:a16="http://schemas.microsoft.com/office/drawing/2014/main" xmlns="" val="20002"/>
                    </a:ext>
                  </a:extLst>
                </a:gridCol>
                <a:gridCol w="792088">
                  <a:extLst>
                    <a:ext uri="{9D8B030D-6E8A-4147-A177-3AD203B41FA5}">
                      <a16:colId xmlns:a16="http://schemas.microsoft.com/office/drawing/2014/main" xmlns="" val="20003"/>
                    </a:ext>
                  </a:extLst>
                </a:gridCol>
                <a:gridCol w="864096">
                  <a:extLst>
                    <a:ext uri="{9D8B030D-6E8A-4147-A177-3AD203B41FA5}">
                      <a16:colId xmlns:a16="http://schemas.microsoft.com/office/drawing/2014/main" xmlns="" val="20004"/>
                    </a:ext>
                  </a:extLst>
                </a:gridCol>
                <a:gridCol w="864096">
                  <a:extLst>
                    <a:ext uri="{9D8B030D-6E8A-4147-A177-3AD203B41FA5}">
                      <a16:colId xmlns:a16="http://schemas.microsoft.com/office/drawing/2014/main" xmlns="" val="20005"/>
                    </a:ext>
                  </a:extLst>
                </a:gridCol>
                <a:gridCol w="792088">
                  <a:extLst>
                    <a:ext uri="{9D8B030D-6E8A-4147-A177-3AD203B41FA5}">
                      <a16:colId xmlns:a16="http://schemas.microsoft.com/office/drawing/2014/main" xmlns="" val="20006"/>
                    </a:ext>
                  </a:extLst>
                </a:gridCol>
                <a:gridCol w="792088">
                  <a:extLst>
                    <a:ext uri="{9D8B030D-6E8A-4147-A177-3AD203B41FA5}">
                      <a16:colId xmlns:a16="http://schemas.microsoft.com/office/drawing/2014/main" xmlns="" val="20007"/>
                    </a:ext>
                  </a:extLst>
                </a:gridCol>
                <a:gridCol w="720080">
                  <a:extLst>
                    <a:ext uri="{9D8B030D-6E8A-4147-A177-3AD203B41FA5}">
                      <a16:colId xmlns:a16="http://schemas.microsoft.com/office/drawing/2014/main" xmlns="" val="20008"/>
                    </a:ext>
                  </a:extLst>
                </a:gridCol>
                <a:gridCol w="864096">
                  <a:extLst>
                    <a:ext uri="{9D8B030D-6E8A-4147-A177-3AD203B41FA5}">
                      <a16:colId xmlns:a16="http://schemas.microsoft.com/office/drawing/2014/main" xmlns="" val="20009"/>
                    </a:ext>
                  </a:extLst>
                </a:gridCol>
              </a:tblGrid>
              <a:tr h="642101">
                <a:tc>
                  <a:txBody>
                    <a:bodyPr/>
                    <a:lstStyle/>
                    <a:p>
                      <a:pPr algn="l" fontAlgn="b"/>
                      <a:endParaRPr lang="en-GB" sz="1200" b="0" i="0" u="none" strike="noStrike" dirty="0">
                        <a:solidFill>
                          <a:srgbClr val="000000"/>
                        </a:solidFill>
                        <a:effectLst/>
                        <a:latin typeface="Arial"/>
                      </a:endParaRPr>
                    </a:p>
                  </a:txBody>
                  <a:tcPr marL="8026" marR="8026" marT="8026" marB="0" anchor="b"/>
                </a:tc>
                <a:tc>
                  <a:txBody>
                    <a:bodyPr/>
                    <a:lstStyle/>
                    <a:p>
                      <a:pPr algn="l" fontAlgn="b"/>
                      <a:r>
                        <a:rPr lang="en-GB" sz="1200" u="none" strike="noStrike" dirty="0">
                          <a:solidFill>
                            <a:schemeClr val="tx1"/>
                          </a:solidFill>
                          <a:effectLst/>
                        </a:rPr>
                        <a:t>% Children in working households</a:t>
                      </a:r>
                      <a:r>
                        <a:rPr lang="en-GB" sz="1200" u="none" strike="noStrike" baseline="0" dirty="0">
                          <a:solidFill>
                            <a:schemeClr val="tx1"/>
                          </a:solidFill>
                          <a:effectLst/>
                        </a:rPr>
                        <a:t> (2014)</a:t>
                      </a:r>
                      <a:r>
                        <a:rPr lang="en-GB" sz="1200" u="none" strike="noStrike" baseline="30000" dirty="0">
                          <a:solidFill>
                            <a:schemeClr val="tx1"/>
                          </a:solidFill>
                          <a:effectLst/>
                        </a:rPr>
                        <a:t>1</a:t>
                      </a:r>
                      <a:endParaRPr lang="en-GB" sz="1200" b="0" i="0" u="none" strike="noStrike" baseline="30000" dirty="0">
                        <a:solidFill>
                          <a:schemeClr val="tx1"/>
                        </a:solidFill>
                        <a:effectLst/>
                        <a:latin typeface="Arial"/>
                      </a:endParaRPr>
                    </a:p>
                  </a:txBody>
                  <a:tcPr marL="8026" marR="8026" marT="8026" marB="0">
                    <a:lnB w="12700" cap="flat" cmpd="sng" algn="ctr">
                      <a:solidFill>
                        <a:schemeClr val="tx1"/>
                      </a:solidFill>
                      <a:prstDash val="solid"/>
                      <a:round/>
                      <a:headEnd type="none" w="med" len="med"/>
                      <a:tailEnd type="none" w="med" len="med"/>
                    </a:lnB>
                  </a:tcPr>
                </a:tc>
                <a:tc>
                  <a:txBody>
                    <a:bodyPr/>
                    <a:lstStyle/>
                    <a:p>
                      <a:pPr algn="l" fontAlgn="b"/>
                      <a:r>
                        <a:rPr lang="en-GB" sz="1200" u="none" strike="noStrike" dirty="0">
                          <a:solidFill>
                            <a:schemeClr val="tx1"/>
                          </a:solidFill>
                          <a:effectLst/>
                        </a:rPr>
                        <a:t>% Children in low income families (2012)</a:t>
                      </a:r>
                      <a:r>
                        <a:rPr lang="en-GB" sz="1200" u="none" strike="noStrike" baseline="30000" dirty="0">
                          <a:solidFill>
                            <a:schemeClr val="tx1"/>
                          </a:solidFill>
                          <a:effectLst/>
                        </a:rPr>
                        <a:t>2</a:t>
                      </a:r>
                      <a:endParaRPr lang="en-GB" sz="1200" b="0" i="0" u="none" strike="noStrike" baseline="30000" dirty="0">
                        <a:solidFill>
                          <a:schemeClr val="tx1"/>
                        </a:solidFill>
                        <a:effectLst/>
                        <a:latin typeface="Arial"/>
                      </a:endParaRPr>
                    </a:p>
                  </a:txBody>
                  <a:tcPr marL="8026" marR="8026" marT="8026" marB="0">
                    <a:lnB w="12700" cap="flat" cmpd="sng" algn="ctr">
                      <a:solidFill>
                        <a:schemeClr val="tx1"/>
                      </a:solidFill>
                      <a:prstDash val="solid"/>
                      <a:round/>
                      <a:headEnd type="none" w="med" len="med"/>
                      <a:tailEnd type="none" w="med" len="med"/>
                    </a:lnB>
                  </a:tcPr>
                </a:tc>
                <a:tc>
                  <a:txBody>
                    <a:bodyPr/>
                    <a:lstStyle/>
                    <a:p>
                      <a:pPr algn="l" fontAlgn="b"/>
                      <a:r>
                        <a:rPr lang="en-GB" sz="1200" u="none" strike="noStrike" dirty="0">
                          <a:solidFill>
                            <a:schemeClr val="tx1"/>
                          </a:solidFill>
                          <a:effectLst/>
                        </a:rPr>
                        <a:t>% households in fuel poverty (2012)</a:t>
                      </a:r>
                      <a:r>
                        <a:rPr lang="en-GB" sz="1200" u="none" strike="noStrike" baseline="30000" dirty="0">
                          <a:solidFill>
                            <a:schemeClr val="tx1"/>
                          </a:solidFill>
                          <a:effectLst/>
                        </a:rPr>
                        <a:t>3</a:t>
                      </a:r>
                      <a:endParaRPr lang="en-GB" sz="1200" b="0" i="0" u="none" strike="noStrike" baseline="30000" dirty="0">
                        <a:solidFill>
                          <a:schemeClr val="tx1"/>
                        </a:solidFill>
                        <a:effectLst/>
                        <a:latin typeface="Arial"/>
                      </a:endParaRPr>
                    </a:p>
                  </a:txBody>
                  <a:tcPr marL="8026" marR="8026" marT="8026" marB="0"/>
                </a:tc>
                <a:tc>
                  <a:txBody>
                    <a:bodyPr/>
                    <a:lstStyle/>
                    <a:p>
                      <a:pPr algn="l" fontAlgn="b"/>
                      <a:r>
                        <a:rPr lang="en-GB" sz="1200" u="none" strike="noStrike" dirty="0">
                          <a:solidFill>
                            <a:schemeClr val="tx1"/>
                          </a:solidFill>
                          <a:effectLst/>
                        </a:rPr>
                        <a:t>% Children Good Level of Development (GLD) (2014)</a:t>
                      </a:r>
                      <a:r>
                        <a:rPr lang="en-GB" sz="1200" u="none" strike="noStrike" baseline="30000" dirty="0">
                          <a:solidFill>
                            <a:schemeClr val="tx1"/>
                          </a:solidFill>
                          <a:effectLst/>
                        </a:rPr>
                        <a:t>4</a:t>
                      </a:r>
                      <a:endParaRPr lang="en-GB" sz="1200" b="0" i="0" u="none" strike="noStrike" baseline="30000" dirty="0">
                        <a:solidFill>
                          <a:schemeClr val="tx1"/>
                        </a:solidFill>
                        <a:effectLst/>
                        <a:latin typeface="Arial"/>
                      </a:endParaRPr>
                    </a:p>
                  </a:txBody>
                  <a:tcPr marL="8026" marR="8026" marT="8026" marB="0"/>
                </a:tc>
                <a:tc>
                  <a:txBody>
                    <a:bodyPr/>
                    <a:lstStyle/>
                    <a:p>
                      <a:pPr algn="l" fontAlgn="b"/>
                      <a:r>
                        <a:rPr lang="en-GB" sz="1200" u="none" strike="noStrike" dirty="0">
                          <a:effectLst/>
                        </a:rPr>
                        <a:t>% of expected standard or above at KS2</a:t>
                      </a:r>
                    </a:p>
                    <a:p>
                      <a:pPr algn="l" fontAlgn="b"/>
                      <a:r>
                        <a:rPr lang="en-GB" sz="1200" b="0" i="0" u="none" strike="noStrike" dirty="0">
                          <a:solidFill>
                            <a:srgbClr val="000000"/>
                          </a:solidFill>
                          <a:effectLst/>
                          <a:latin typeface="+mn-lt"/>
                        </a:rPr>
                        <a:t>(2014)</a:t>
                      </a:r>
                      <a:r>
                        <a:rPr lang="en-GB" sz="1200" b="0" i="0" u="none" strike="noStrike" baseline="30000" dirty="0">
                          <a:solidFill>
                            <a:srgbClr val="000000"/>
                          </a:solidFill>
                          <a:effectLst/>
                          <a:latin typeface="+mn-lt"/>
                        </a:rPr>
                        <a:t>5</a:t>
                      </a:r>
                      <a:r>
                        <a:rPr lang="en-GB" sz="1200" b="0" i="0" u="none" strike="noStrike" baseline="0" dirty="0">
                          <a:solidFill>
                            <a:srgbClr val="000000"/>
                          </a:solidFill>
                          <a:effectLst/>
                          <a:latin typeface="+mn-lt"/>
                        </a:rPr>
                        <a:t>*</a:t>
                      </a:r>
                    </a:p>
                  </a:txBody>
                  <a:tcPr marL="8026" marR="8026" marT="8026" marB="0">
                    <a:lnB w="12700" cap="flat" cmpd="sng" algn="ctr">
                      <a:solidFill>
                        <a:schemeClr val="tx1"/>
                      </a:solidFill>
                      <a:prstDash val="solid"/>
                      <a:round/>
                      <a:headEnd type="none" w="med" len="med"/>
                      <a:tailEnd type="none" w="med" len="med"/>
                    </a:lnB>
                  </a:tcPr>
                </a:tc>
                <a:tc>
                  <a:txBody>
                    <a:bodyPr/>
                    <a:lstStyle/>
                    <a:p>
                      <a:pPr algn="l" fontAlgn="b"/>
                      <a:r>
                        <a:rPr lang="en-GB" sz="1200" u="none" strike="noStrike" dirty="0">
                          <a:solidFill>
                            <a:schemeClr val="tx1"/>
                          </a:solidFill>
                          <a:effectLst/>
                        </a:rPr>
                        <a:t>% of 5 A*-C at GCSE (</a:t>
                      </a:r>
                      <a:r>
                        <a:rPr lang="en-GB" sz="1200" u="none" strike="noStrike" dirty="0" err="1">
                          <a:solidFill>
                            <a:schemeClr val="tx1"/>
                          </a:solidFill>
                          <a:effectLst/>
                        </a:rPr>
                        <a:t>inc</a:t>
                      </a:r>
                      <a:r>
                        <a:rPr lang="en-GB" sz="1200" u="none" strike="noStrike" dirty="0">
                          <a:solidFill>
                            <a:schemeClr val="tx1"/>
                          </a:solidFill>
                          <a:effectLst/>
                        </a:rPr>
                        <a:t> Maths and English)</a:t>
                      </a:r>
                    </a:p>
                    <a:p>
                      <a:pPr algn="l" fontAlgn="b"/>
                      <a:r>
                        <a:rPr lang="en-GB" sz="1200" u="none" strike="noStrike" dirty="0">
                          <a:solidFill>
                            <a:schemeClr val="tx1"/>
                          </a:solidFill>
                          <a:effectLst/>
                        </a:rPr>
                        <a:t>(2014)</a:t>
                      </a:r>
                      <a:r>
                        <a:rPr lang="en-GB" sz="1200" u="none" strike="noStrike" baseline="30000" dirty="0">
                          <a:solidFill>
                            <a:schemeClr val="tx1"/>
                          </a:solidFill>
                          <a:effectLst/>
                        </a:rPr>
                        <a:t>6</a:t>
                      </a:r>
                      <a:endParaRPr lang="en-GB" sz="1200" b="0" i="0" u="none" strike="noStrike" baseline="30000" dirty="0">
                        <a:solidFill>
                          <a:schemeClr val="tx1"/>
                        </a:solidFill>
                        <a:effectLst/>
                        <a:latin typeface="Arial"/>
                      </a:endParaRPr>
                    </a:p>
                  </a:txBody>
                  <a:tcPr marL="8026" marR="8026" marT="8026" marB="0">
                    <a:lnB w="12700" cap="flat" cmpd="sng" algn="ctr">
                      <a:solidFill>
                        <a:schemeClr val="tx1"/>
                      </a:solidFill>
                      <a:prstDash val="solid"/>
                      <a:round/>
                      <a:headEnd type="none" w="med" len="med"/>
                      <a:tailEnd type="none" w="med" len="med"/>
                    </a:lnB>
                  </a:tcPr>
                </a:tc>
                <a:tc>
                  <a:txBody>
                    <a:bodyPr/>
                    <a:lstStyle/>
                    <a:p>
                      <a:pPr algn="l" fontAlgn="b"/>
                      <a:r>
                        <a:rPr lang="en-GB" sz="1200" u="none" strike="noStrike" dirty="0">
                          <a:effectLst/>
                        </a:rPr>
                        <a:t>% of children Good</a:t>
                      </a:r>
                      <a:r>
                        <a:rPr lang="en-GB" sz="1200" u="none" strike="noStrike" baseline="0" dirty="0">
                          <a:effectLst/>
                        </a:rPr>
                        <a:t> </a:t>
                      </a:r>
                      <a:r>
                        <a:rPr lang="en-GB" sz="1200" u="none" strike="noStrike" dirty="0">
                          <a:effectLst/>
                        </a:rPr>
                        <a:t>or outstanding schools (2014)</a:t>
                      </a:r>
                      <a:r>
                        <a:rPr lang="en-GB" sz="1200" u="none" strike="noStrike" baseline="30000" dirty="0">
                          <a:effectLst/>
                        </a:rPr>
                        <a:t>7</a:t>
                      </a:r>
                      <a:endParaRPr lang="en-GB" sz="1200" b="0" i="0" u="none" strike="noStrike" baseline="30000" dirty="0">
                        <a:solidFill>
                          <a:srgbClr val="000000"/>
                        </a:solidFill>
                        <a:effectLst/>
                        <a:latin typeface="Arial"/>
                      </a:endParaRPr>
                    </a:p>
                  </a:txBody>
                  <a:tcPr marL="8026" marR="8026" marT="8026" marB="0">
                    <a:lnB w="12700" cap="flat" cmpd="sng" algn="ctr">
                      <a:solidFill>
                        <a:schemeClr val="tx1"/>
                      </a:solidFill>
                      <a:prstDash val="solid"/>
                      <a:round/>
                      <a:headEnd type="none" w="med" len="med"/>
                      <a:tailEnd type="none" w="med" len="med"/>
                    </a:lnB>
                  </a:tcPr>
                </a:tc>
                <a:tc>
                  <a:txBody>
                    <a:bodyPr/>
                    <a:lstStyle/>
                    <a:p>
                      <a:pPr algn="l" fontAlgn="b"/>
                      <a:r>
                        <a:rPr lang="en-GB" sz="1200" u="none" strike="noStrike" dirty="0">
                          <a:effectLst/>
                          <a:latin typeface="+mn-lt"/>
                        </a:rPr>
                        <a:t>Rates of teenage pregnancy (per 1000) (2012)</a:t>
                      </a:r>
                      <a:r>
                        <a:rPr lang="en-GB" sz="1200" u="none" strike="noStrike" baseline="30000" dirty="0">
                          <a:effectLst/>
                          <a:latin typeface="+mn-lt"/>
                        </a:rPr>
                        <a:t>8</a:t>
                      </a:r>
                      <a:endParaRPr lang="en-GB" sz="1200" b="0" i="0" u="none" strike="noStrike" baseline="30000" dirty="0">
                        <a:solidFill>
                          <a:srgbClr val="000000"/>
                        </a:solidFill>
                        <a:effectLst/>
                        <a:latin typeface="+mn-lt"/>
                      </a:endParaRPr>
                    </a:p>
                  </a:txBody>
                  <a:tcPr marL="8026" marR="8026" marT="8026" marB="0">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200" b="0" i="0" u="none" strike="noStrike" baseline="0" dirty="0">
                          <a:solidFill>
                            <a:srgbClr val="000000"/>
                          </a:solidFill>
                          <a:effectLst/>
                          <a:latin typeface="+mn-lt"/>
                        </a:rPr>
                        <a:t>% of Disadvantaged pupils at end of KS4 (2014)</a:t>
                      </a:r>
                      <a:r>
                        <a:rPr lang="en-GB" sz="1200" b="0" i="0" u="none" strike="noStrike" baseline="30000" dirty="0">
                          <a:solidFill>
                            <a:srgbClr val="000000"/>
                          </a:solidFill>
                          <a:effectLst/>
                          <a:latin typeface="+mn-lt"/>
                        </a:rPr>
                        <a:t>9</a:t>
                      </a:r>
                    </a:p>
                    <a:p>
                      <a:pPr algn="l" fontAlgn="b"/>
                      <a:endParaRPr lang="en-GB" sz="1200" b="0" i="0" u="none" strike="noStrike" baseline="30000" dirty="0">
                        <a:solidFill>
                          <a:srgbClr val="000000"/>
                        </a:solidFill>
                        <a:effectLst/>
                        <a:latin typeface="+mn-lt"/>
                      </a:endParaRPr>
                    </a:p>
                  </a:txBody>
                  <a:tcPr marL="8026" marR="8026" marT="8026"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162131">
                <a:tc>
                  <a:txBody>
                    <a:bodyPr/>
                    <a:lstStyle/>
                    <a:p>
                      <a:pPr algn="l" fontAlgn="b"/>
                      <a:r>
                        <a:rPr lang="en-GB" sz="1400" u="none" strike="noStrike" dirty="0">
                          <a:effectLst/>
                        </a:rPr>
                        <a:t>Basildon</a:t>
                      </a:r>
                      <a:endParaRPr lang="en-GB" sz="1400" b="0" i="0" u="none" strike="noStrike" dirty="0">
                        <a:solidFill>
                          <a:srgbClr val="000000"/>
                        </a:solidFill>
                        <a:effectLst/>
                        <a:latin typeface="Arial"/>
                      </a:endParaRPr>
                    </a:p>
                  </a:txBody>
                  <a:tcPr marL="8026" marR="8026" marT="8026" marB="0" anchor="b">
                    <a:lnR w="12700" cap="flat" cmpd="sng" algn="ctr">
                      <a:solidFill>
                        <a:schemeClr val="tx1"/>
                      </a:solidFill>
                      <a:prstDash val="solid"/>
                      <a:round/>
                      <a:headEnd type="none" w="med" len="med"/>
                      <a:tailEnd type="none" w="med" len="med"/>
                    </a:lnR>
                  </a:tcPr>
                </a:tc>
                <a:tc>
                  <a:txBody>
                    <a:bodyPr/>
                    <a:lstStyle/>
                    <a:p>
                      <a:pPr algn="r" fontAlgn="b"/>
                      <a:r>
                        <a:rPr lang="en-GB" sz="1400" b="0" i="0" u="none" strike="noStrike" dirty="0">
                          <a:solidFill>
                            <a:schemeClr val="tx1"/>
                          </a:solidFill>
                          <a:effectLst/>
                          <a:latin typeface="+mn-lt"/>
                        </a:rPr>
                        <a:t>49.7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ABAB"/>
                    </a:solidFill>
                  </a:tcPr>
                </a:tc>
                <a:tc>
                  <a:txBody>
                    <a:bodyPr/>
                    <a:lstStyle/>
                    <a:p>
                      <a:pPr algn="r" fontAlgn="b"/>
                      <a:r>
                        <a:rPr lang="en-GB" sz="1400" b="0" i="0" u="none" strike="noStrike" dirty="0">
                          <a:solidFill>
                            <a:schemeClr val="tx1"/>
                          </a:solidFill>
                          <a:effectLst/>
                          <a:latin typeface="+mn-lt"/>
                        </a:rPr>
                        <a:t>21.5</a:t>
                      </a:r>
                    </a:p>
                  </a:txBody>
                  <a:tcPr marL="8026" marR="8026" marT="80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ABAB"/>
                    </a:solidFill>
                  </a:tcPr>
                </a:tc>
                <a:tc>
                  <a:txBody>
                    <a:bodyPr/>
                    <a:lstStyle/>
                    <a:p>
                      <a:pPr algn="r" fontAlgn="b"/>
                      <a:r>
                        <a:rPr lang="en-GB" sz="1400" b="0" i="0" u="none" strike="noStrike" dirty="0">
                          <a:solidFill>
                            <a:schemeClr val="tx1"/>
                          </a:solidFill>
                          <a:effectLst/>
                          <a:latin typeface="+mn-lt"/>
                        </a:rPr>
                        <a:t>6.1</a:t>
                      </a:r>
                    </a:p>
                  </a:txBody>
                  <a:tcPr marL="8026" marR="8026" marT="8026" marB="0" anchor="b">
                    <a:lnL w="12700" cap="flat" cmpd="sng" algn="ctr">
                      <a:solidFill>
                        <a:schemeClr val="tx1"/>
                      </a:solidFill>
                      <a:prstDash val="solid"/>
                      <a:round/>
                      <a:headEnd type="none" w="med" len="med"/>
                      <a:tailEnd type="none" w="med" len="med"/>
                    </a:lnL>
                    <a:solidFill>
                      <a:srgbClr val="CAE8AA"/>
                    </a:solidFill>
                  </a:tcPr>
                </a:tc>
                <a:tc>
                  <a:txBody>
                    <a:bodyPr/>
                    <a:lstStyle/>
                    <a:p>
                      <a:pPr algn="r" fontAlgn="b"/>
                      <a:r>
                        <a:rPr lang="en-GB" sz="1400" b="0" i="0" u="none" strike="noStrike" dirty="0">
                          <a:solidFill>
                            <a:schemeClr val="tx1"/>
                          </a:solidFill>
                          <a:effectLst/>
                          <a:latin typeface="+mn-lt"/>
                        </a:rPr>
                        <a:t>62</a:t>
                      </a:r>
                    </a:p>
                  </a:txBody>
                  <a:tcPr marL="8026" marR="8026" marT="8026"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CAE8AA"/>
                    </a:solidFill>
                  </a:tcPr>
                </a:tc>
                <a:tc>
                  <a:txBody>
                    <a:bodyPr/>
                    <a:lstStyle/>
                    <a:p>
                      <a:pPr algn="r" fontAlgn="b"/>
                      <a:r>
                        <a:rPr lang="en-GB" sz="1400" b="0" i="0" u="none" strike="noStrike" dirty="0">
                          <a:solidFill>
                            <a:schemeClr val="tx1"/>
                          </a:solidFill>
                          <a:effectLst/>
                          <a:latin typeface="+mn-lt"/>
                        </a:rPr>
                        <a:t>76</a:t>
                      </a:r>
                    </a:p>
                  </a:txBody>
                  <a:tcPr marL="8026" marR="8026" marT="80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ABAB"/>
                    </a:solidFill>
                  </a:tcPr>
                </a:tc>
                <a:tc>
                  <a:txBody>
                    <a:bodyPr/>
                    <a:lstStyle/>
                    <a:p>
                      <a:pPr algn="r" fontAlgn="b"/>
                      <a:r>
                        <a:rPr lang="en-GB" sz="1400" b="0" i="0" u="none" strike="noStrike" dirty="0">
                          <a:solidFill>
                            <a:schemeClr val="tx1"/>
                          </a:solidFill>
                          <a:effectLst/>
                          <a:latin typeface="+mn-lt"/>
                        </a:rPr>
                        <a:t>52.8</a:t>
                      </a:r>
                    </a:p>
                  </a:txBody>
                  <a:tcPr marL="8026" marR="8026" marT="80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ABAB"/>
                    </a:solidFill>
                  </a:tcPr>
                </a:tc>
                <a:tc>
                  <a:txBody>
                    <a:bodyPr/>
                    <a:lstStyle/>
                    <a:p>
                      <a:pPr algn="r" fontAlgn="b"/>
                      <a:r>
                        <a:rPr lang="en-GB" sz="1400" b="0" i="0" u="none" strike="noStrike" dirty="0">
                          <a:solidFill>
                            <a:schemeClr val="tx1"/>
                          </a:solidFill>
                          <a:effectLst/>
                          <a:latin typeface="+mn-lt"/>
                        </a:rPr>
                        <a:t>64.9</a:t>
                      </a:r>
                    </a:p>
                  </a:txBody>
                  <a:tcPr marL="8026" marR="8026" marT="80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7B7"/>
                    </a:solidFill>
                  </a:tcPr>
                </a:tc>
                <a:tc>
                  <a:txBody>
                    <a:bodyPr/>
                    <a:lstStyle/>
                    <a:p>
                      <a:pPr algn="r" fontAlgn="b"/>
                      <a:r>
                        <a:rPr lang="en-GB" sz="1400" b="0" u="none" strike="noStrike" dirty="0">
                          <a:solidFill>
                            <a:schemeClr val="tx1"/>
                          </a:solidFill>
                          <a:effectLst/>
                          <a:latin typeface="+mn-lt"/>
                        </a:rPr>
                        <a:t>34.9</a:t>
                      </a:r>
                    </a:p>
                  </a:txBody>
                  <a:tcPr marL="8026" marR="8026" marT="80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ABAB"/>
                    </a:solidFill>
                  </a:tcPr>
                </a:tc>
                <a:tc>
                  <a:txBody>
                    <a:bodyPr/>
                    <a:lstStyle/>
                    <a:p>
                      <a:pPr algn="r" fontAlgn="b"/>
                      <a:r>
                        <a:rPr lang="en-GB" sz="1400" b="0" u="none" strike="noStrike" dirty="0">
                          <a:solidFill>
                            <a:schemeClr val="tx1"/>
                          </a:solidFill>
                          <a:effectLst/>
                          <a:latin typeface="+mn-lt"/>
                        </a:rPr>
                        <a:t>27.7</a:t>
                      </a:r>
                    </a:p>
                  </a:txBody>
                  <a:tcPr marL="8026" marR="8026" marT="80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7B7"/>
                    </a:solidFill>
                  </a:tcPr>
                </a:tc>
                <a:extLst>
                  <a:ext uri="{0D108BD9-81ED-4DB2-BD59-A6C34878D82A}">
                    <a16:rowId xmlns:a16="http://schemas.microsoft.com/office/drawing/2014/main" xmlns="" val="10001"/>
                  </a:ext>
                </a:extLst>
              </a:tr>
              <a:tr h="162131">
                <a:tc>
                  <a:txBody>
                    <a:bodyPr/>
                    <a:lstStyle/>
                    <a:p>
                      <a:pPr algn="l" fontAlgn="b"/>
                      <a:r>
                        <a:rPr lang="en-GB" sz="1400" u="none" strike="noStrike">
                          <a:effectLst/>
                        </a:rPr>
                        <a:t>Braintree</a:t>
                      </a:r>
                      <a:endParaRPr lang="en-GB" sz="1400" b="0" i="0" u="none" strike="noStrike">
                        <a:solidFill>
                          <a:srgbClr val="000000"/>
                        </a:solidFill>
                        <a:effectLst/>
                        <a:latin typeface="Arial"/>
                      </a:endParaRPr>
                    </a:p>
                  </a:txBody>
                  <a:tcPr marL="8026" marR="8026" marT="8026" marB="0" anchor="b">
                    <a:lnR w="12700" cap="flat" cmpd="sng" algn="ctr">
                      <a:solidFill>
                        <a:schemeClr val="tx1"/>
                      </a:solidFill>
                      <a:prstDash val="solid"/>
                      <a:round/>
                      <a:headEnd type="none" w="med" len="med"/>
                      <a:tailEnd type="none" w="med" len="med"/>
                    </a:lnR>
                  </a:tcPr>
                </a:tc>
                <a:tc>
                  <a:txBody>
                    <a:bodyPr/>
                    <a:lstStyle/>
                    <a:p>
                      <a:pPr algn="r" fontAlgn="b"/>
                      <a:r>
                        <a:rPr lang="en-GB" sz="1400" b="0" i="0" u="none" strike="noStrike">
                          <a:solidFill>
                            <a:schemeClr val="tx1"/>
                          </a:solidFill>
                          <a:effectLst/>
                          <a:latin typeface="+mn-lt"/>
                        </a:rPr>
                        <a:t>50.7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ABAB"/>
                    </a:solidFill>
                  </a:tcPr>
                </a:tc>
                <a:tc>
                  <a:txBody>
                    <a:bodyPr/>
                    <a:lstStyle/>
                    <a:p>
                      <a:pPr algn="r" fontAlgn="b"/>
                      <a:r>
                        <a:rPr lang="en-GB" sz="1400" b="0" i="0" u="none" strike="noStrike" dirty="0">
                          <a:solidFill>
                            <a:schemeClr val="tx1"/>
                          </a:solidFill>
                          <a:effectLst/>
                          <a:latin typeface="+mn-lt"/>
                        </a:rPr>
                        <a:t>13.6</a:t>
                      </a:r>
                    </a:p>
                  </a:txBody>
                  <a:tcPr marL="8026" marR="8026" marT="8026"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CAE8AA"/>
                    </a:solidFill>
                  </a:tcPr>
                </a:tc>
                <a:tc>
                  <a:txBody>
                    <a:bodyPr/>
                    <a:lstStyle/>
                    <a:p>
                      <a:pPr algn="r" fontAlgn="b"/>
                      <a:r>
                        <a:rPr lang="en-GB" sz="1400" b="0" i="0" u="none" strike="noStrike" dirty="0">
                          <a:solidFill>
                            <a:schemeClr val="tx1"/>
                          </a:solidFill>
                          <a:effectLst/>
                          <a:latin typeface="+mn-lt"/>
                        </a:rPr>
                        <a:t>8.1</a:t>
                      </a:r>
                    </a:p>
                  </a:txBody>
                  <a:tcPr marL="8026" marR="8026" marT="8026" marB="0" anchor="b">
                    <a:lnR w="12700" cap="flat" cmpd="sng" algn="ctr">
                      <a:solidFill>
                        <a:schemeClr val="tx1"/>
                      </a:solidFill>
                      <a:prstDash val="solid"/>
                      <a:round/>
                      <a:headEnd type="none" w="med" len="med"/>
                      <a:tailEnd type="none" w="med" len="med"/>
                    </a:lnR>
                    <a:solidFill>
                      <a:srgbClr val="FFABAB"/>
                    </a:solidFill>
                  </a:tcPr>
                </a:tc>
                <a:tc>
                  <a:txBody>
                    <a:bodyPr/>
                    <a:lstStyle/>
                    <a:p>
                      <a:pPr algn="r" fontAlgn="b"/>
                      <a:r>
                        <a:rPr lang="en-GB" sz="1400" b="0" i="0" u="none" strike="noStrike" dirty="0">
                          <a:solidFill>
                            <a:schemeClr val="tx1"/>
                          </a:solidFill>
                          <a:effectLst/>
                          <a:latin typeface="+mn-lt"/>
                        </a:rPr>
                        <a:t>57</a:t>
                      </a:r>
                    </a:p>
                  </a:txBody>
                  <a:tcPr marL="8026" marR="8026" marT="80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ABAB"/>
                    </a:solidFill>
                  </a:tcPr>
                </a:tc>
                <a:tc>
                  <a:txBody>
                    <a:bodyPr/>
                    <a:lstStyle/>
                    <a:p>
                      <a:pPr algn="r" fontAlgn="b"/>
                      <a:r>
                        <a:rPr lang="en-GB" sz="1400" b="0" i="0" u="none" strike="noStrike" dirty="0">
                          <a:solidFill>
                            <a:schemeClr val="tx1"/>
                          </a:solidFill>
                          <a:effectLst/>
                          <a:latin typeface="+mn-lt"/>
                        </a:rPr>
                        <a:t>78</a:t>
                      </a:r>
                    </a:p>
                  </a:txBody>
                  <a:tcPr marL="8026" marR="8026" marT="80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7B7"/>
                    </a:solidFill>
                  </a:tcPr>
                </a:tc>
                <a:tc>
                  <a:txBody>
                    <a:bodyPr/>
                    <a:lstStyle/>
                    <a:p>
                      <a:pPr algn="r" fontAlgn="b"/>
                      <a:r>
                        <a:rPr lang="en-GB" sz="1400" b="0" i="0" u="none" strike="noStrike" dirty="0">
                          <a:solidFill>
                            <a:schemeClr val="tx1"/>
                          </a:solidFill>
                          <a:effectLst/>
                          <a:latin typeface="+mn-lt"/>
                        </a:rPr>
                        <a:t>47.4</a:t>
                      </a:r>
                    </a:p>
                  </a:txBody>
                  <a:tcPr marL="8026" marR="8026" marT="80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ABAB"/>
                    </a:solidFill>
                  </a:tcPr>
                </a:tc>
                <a:tc>
                  <a:txBody>
                    <a:bodyPr/>
                    <a:lstStyle/>
                    <a:p>
                      <a:pPr algn="r" fontAlgn="b"/>
                      <a:r>
                        <a:rPr lang="en-GB" sz="1400" b="0" i="0" u="none" strike="noStrike" dirty="0">
                          <a:solidFill>
                            <a:schemeClr val="tx1"/>
                          </a:solidFill>
                          <a:effectLst/>
                          <a:latin typeface="+mn-lt"/>
                        </a:rPr>
                        <a:t>71.1</a:t>
                      </a:r>
                    </a:p>
                  </a:txBody>
                  <a:tcPr marL="8026" marR="8026" marT="80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7B7"/>
                    </a:solidFill>
                  </a:tcPr>
                </a:tc>
                <a:tc>
                  <a:txBody>
                    <a:bodyPr/>
                    <a:lstStyle/>
                    <a:p>
                      <a:pPr algn="r" fontAlgn="b"/>
                      <a:r>
                        <a:rPr lang="en-GB" sz="1400" b="0" i="0" u="none" strike="noStrike" dirty="0">
                          <a:solidFill>
                            <a:schemeClr val="tx1"/>
                          </a:solidFill>
                          <a:effectLst/>
                          <a:latin typeface="+mn-lt"/>
                        </a:rPr>
                        <a:t>23</a:t>
                      </a:r>
                    </a:p>
                  </a:txBody>
                  <a:tcPr marL="8026" marR="8026" marT="8026" marB="0" anchor="b">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AE8AA"/>
                    </a:solidFill>
                  </a:tcPr>
                </a:tc>
                <a:tc>
                  <a:txBody>
                    <a:bodyPr/>
                    <a:lstStyle/>
                    <a:p>
                      <a:pPr algn="r" fontAlgn="b"/>
                      <a:r>
                        <a:rPr lang="en-GB" sz="1400" b="0" i="0" u="none" strike="noStrike" dirty="0">
                          <a:solidFill>
                            <a:schemeClr val="tx1"/>
                          </a:solidFill>
                          <a:effectLst/>
                          <a:latin typeface="+mn-lt"/>
                        </a:rPr>
                        <a:t>21.9</a:t>
                      </a:r>
                    </a:p>
                  </a:txBody>
                  <a:tcPr marL="8026" marR="8026" marT="8026"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B7B7"/>
                    </a:solidFill>
                  </a:tcPr>
                </a:tc>
                <a:extLst>
                  <a:ext uri="{0D108BD9-81ED-4DB2-BD59-A6C34878D82A}">
                    <a16:rowId xmlns:a16="http://schemas.microsoft.com/office/drawing/2014/main" xmlns="" val="10002"/>
                  </a:ext>
                </a:extLst>
              </a:tr>
              <a:tr h="162131">
                <a:tc>
                  <a:txBody>
                    <a:bodyPr/>
                    <a:lstStyle/>
                    <a:p>
                      <a:pPr algn="l" fontAlgn="b"/>
                      <a:r>
                        <a:rPr lang="en-GB" sz="1400" u="none" strike="noStrike" dirty="0">
                          <a:effectLst/>
                        </a:rPr>
                        <a:t>Brentwood</a:t>
                      </a:r>
                      <a:endParaRPr lang="en-GB" sz="1400" b="0" i="0" u="none" strike="noStrike" dirty="0">
                        <a:solidFill>
                          <a:srgbClr val="000000"/>
                        </a:solidFill>
                        <a:effectLst/>
                        <a:latin typeface="Arial"/>
                      </a:endParaRPr>
                    </a:p>
                  </a:txBody>
                  <a:tcPr marL="8026" marR="8026" marT="8026" marB="0" anchor="b"/>
                </a:tc>
                <a:tc>
                  <a:txBody>
                    <a:bodyPr/>
                    <a:lstStyle/>
                    <a:p>
                      <a:pPr algn="r" fontAlgn="b"/>
                      <a:r>
                        <a:rPr lang="en-GB" sz="1400" b="0" i="0" u="none" strike="noStrike">
                          <a:solidFill>
                            <a:schemeClr val="tx1"/>
                          </a:solidFill>
                          <a:effectLst/>
                          <a:latin typeface="+mn-lt"/>
                        </a:rPr>
                        <a:t>78.0</a:t>
                      </a: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AE8AA"/>
                    </a:solidFill>
                  </a:tcPr>
                </a:tc>
                <a:tc>
                  <a:txBody>
                    <a:bodyPr/>
                    <a:lstStyle/>
                    <a:p>
                      <a:pPr algn="r" fontAlgn="b"/>
                      <a:r>
                        <a:rPr lang="en-GB" sz="1400" b="0" i="0" u="none" strike="noStrike" dirty="0">
                          <a:solidFill>
                            <a:schemeClr val="tx1"/>
                          </a:solidFill>
                          <a:effectLst/>
                          <a:latin typeface="+mn-lt"/>
                        </a:rPr>
                        <a:t>10.2</a:t>
                      </a:r>
                    </a:p>
                  </a:txBody>
                  <a:tcPr marL="8026" marR="8026" marT="8026" marB="0" anchor="b">
                    <a:solidFill>
                      <a:srgbClr val="CAE8AA"/>
                    </a:solidFill>
                  </a:tcPr>
                </a:tc>
                <a:tc>
                  <a:txBody>
                    <a:bodyPr/>
                    <a:lstStyle/>
                    <a:p>
                      <a:pPr algn="r" fontAlgn="b"/>
                      <a:r>
                        <a:rPr lang="en-GB" sz="1400" b="0" i="0" u="none" strike="noStrike" dirty="0">
                          <a:solidFill>
                            <a:schemeClr val="tx1"/>
                          </a:solidFill>
                          <a:effectLst/>
                          <a:latin typeface="+mn-lt"/>
                        </a:rPr>
                        <a:t>7.7</a:t>
                      </a:r>
                    </a:p>
                  </a:txBody>
                  <a:tcPr marL="8026" marR="8026" marT="8026" marB="0" anchor="b">
                    <a:solidFill>
                      <a:srgbClr val="FFABAB"/>
                    </a:solidFill>
                  </a:tcPr>
                </a:tc>
                <a:tc>
                  <a:txBody>
                    <a:bodyPr/>
                    <a:lstStyle/>
                    <a:p>
                      <a:pPr algn="r" fontAlgn="b"/>
                      <a:r>
                        <a:rPr lang="en-GB" sz="1400" b="0" i="0" u="none" strike="noStrike" dirty="0">
                          <a:solidFill>
                            <a:schemeClr val="tx1"/>
                          </a:solidFill>
                          <a:effectLst/>
                          <a:latin typeface="+mn-lt"/>
                        </a:rPr>
                        <a:t>64</a:t>
                      </a:r>
                    </a:p>
                  </a:txBody>
                  <a:tcPr marL="8026" marR="8026" marT="8026"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AE8AA"/>
                    </a:solidFill>
                  </a:tcPr>
                </a:tc>
                <a:tc>
                  <a:txBody>
                    <a:bodyPr/>
                    <a:lstStyle/>
                    <a:p>
                      <a:pPr algn="r" fontAlgn="b"/>
                      <a:r>
                        <a:rPr lang="en-GB" sz="1400" b="0" i="0" u="none" strike="noStrike" dirty="0">
                          <a:solidFill>
                            <a:schemeClr val="tx1"/>
                          </a:solidFill>
                          <a:effectLst/>
                          <a:latin typeface="+mn-lt"/>
                        </a:rPr>
                        <a:t>86</a:t>
                      </a:r>
                    </a:p>
                  </a:txBody>
                  <a:tcPr marL="8026" marR="8026" marT="8026" marB="0" anchor="b">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CAE8AA"/>
                    </a:solidFill>
                  </a:tcPr>
                </a:tc>
                <a:tc>
                  <a:txBody>
                    <a:bodyPr/>
                    <a:lstStyle/>
                    <a:p>
                      <a:pPr algn="r" fontAlgn="b"/>
                      <a:r>
                        <a:rPr lang="en-GB" sz="1400" b="0" i="0" u="none" strike="noStrike" dirty="0">
                          <a:solidFill>
                            <a:schemeClr val="tx1"/>
                          </a:solidFill>
                          <a:effectLst/>
                          <a:latin typeface="+mn-lt"/>
                        </a:rPr>
                        <a:t>63.5</a:t>
                      </a:r>
                    </a:p>
                  </a:txBody>
                  <a:tcPr marL="8026" marR="8026" marT="8026" marB="0" anchor="b">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AE8AA"/>
                    </a:solidFill>
                  </a:tcPr>
                </a:tc>
                <a:tc>
                  <a:txBody>
                    <a:bodyPr/>
                    <a:lstStyle/>
                    <a:p>
                      <a:pPr algn="r" fontAlgn="b"/>
                      <a:r>
                        <a:rPr lang="en-GB" sz="1400" b="0" i="0" u="none" strike="noStrike" dirty="0">
                          <a:solidFill>
                            <a:schemeClr val="tx1"/>
                          </a:solidFill>
                          <a:effectLst/>
                          <a:latin typeface="+mn-lt"/>
                        </a:rPr>
                        <a:t>88.1</a:t>
                      </a:r>
                    </a:p>
                  </a:txBody>
                  <a:tcPr marL="8026" marR="8026" marT="8026"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CAE8AA"/>
                    </a:solidFill>
                  </a:tcPr>
                </a:tc>
                <a:tc>
                  <a:txBody>
                    <a:bodyPr/>
                    <a:lstStyle/>
                    <a:p>
                      <a:pPr algn="r" fontAlgn="b"/>
                      <a:r>
                        <a:rPr lang="en-GB" sz="1400" b="0" i="0" u="none" strike="noStrike" dirty="0">
                          <a:solidFill>
                            <a:schemeClr val="tx1"/>
                          </a:solidFill>
                          <a:effectLst/>
                          <a:latin typeface="+mn-lt"/>
                        </a:rPr>
                        <a:t>12</a:t>
                      </a:r>
                    </a:p>
                  </a:txBody>
                  <a:tcPr marL="8026" marR="8026" marT="8026"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AE8AA"/>
                    </a:solidFill>
                  </a:tcPr>
                </a:tc>
                <a:tc>
                  <a:txBody>
                    <a:bodyPr/>
                    <a:lstStyle/>
                    <a:p>
                      <a:pPr algn="r" fontAlgn="b"/>
                      <a:r>
                        <a:rPr lang="en-GB" sz="1400" b="0" i="0" u="none" strike="noStrike" dirty="0">
                          <a:solidFill>
                            <a:schemeClr val="tx1"/>
                          </a:solidFill>
                          <a:effectLst/>
                          <a:latin typeface="+mn-lt"/>
                        </a:rPr>
                        <a:t>12.4</a:t>
                      </a:r>
                    </a:p>
                  </a:txBody>
                  <a:tcPr marL="8026" marR="8026" marT="8026"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AE8AA"/>
                    </a:solidFill>
                  </a:tcPr>
                </a:tc>
                <a:extLst>
                  <a:ext uri="{0D108BD9-81ED-4DB2-BD59-A6C34878D82A}">
                    <a16:rowId xmlns:a16="http://schemas.microsoft.com/office/drawing/2014/main" xmlns="" val="10003"/>
                  </a:ext>
                </a:extLst>
              </a:tr>
              <a:tr h="162131">
                <a:tc>
                  <a:txBody>
                    <a:bodyPr/>
                    <a:lstStyle/>
                    <a:p>
                      <a:pPr algn="l" fontAlgn="b"/>
                      <a:r>
                        <a:rPr lang="en-GB" sz="1400" u="none" strike="noStrike" dirty="0">
                          <a:effectLst/>
                        </a:rPr>
                        <a:t>Castle Point</a:t>
                      </a:r>
                      <a:endParaRPr lang="en-GB" sz="1400" b="0" i="0" u="none" strike="noStrike" dirty="0">
                        <a:solidFill>
                          <a:srgbClr val="000000"/>
                        </a:solidFill>
                        <a:effectLst/>
                        <a:latin typeface="Arial"/>
                      </a:endParaRPr>
                    </a:p>
                  </a:txBody>
                  <a:tcPr marL="8026" marR="8026" marT="8026" marB="0" anchor="b">
                    <a:lnR w="12700" cap="flat" cmpd="sng" algn="ctr">
                      <a:solidFill>
                        <a:schemeClr val="tx1"/>
                      </a:solidFill>
                      <a:prstDash val="solid"/>
                      <a:round/>
                      <a:headEnd type="none" w="med" len="med"/>
                      <a:tailEnd type="none" w="med" len="med"/>
                    </a:lnR>
                  </a:tcPr>
                </a:tc>
                <a:tc>
                  <a:txBody>
                    <a:bodyPr/>
                    <a:lstStyle/>
                    <a:p>
                      <a:pPr algn="r" fontAlgn="b"/>
                      <a:r>
                        <a:rPr lang="en-GB" sz="1400" b="0" i="0" u="none" strike="noStrike" dirty="0">
                          <a:solidFill>
                            <a:schemeClr val="tx1"/>
                          </a:solidFill>
                          <a:effectLst/>
                          <a:latin typeface="+mn-lt"/>
                        </a:rPr>
                        <a:t>41.0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7B7"/>
                    </a:solidFill>
                  </a:tcPr>
                </a:tc>
                <a:tc>
                  <a:txBody>
                    <a:bodyPr/>
                    <a:lstStyle/>
                    <a:p>
                      <a:pPr algn="r" fontAlgn="b"/>
                      <a:r>
                        <a:rPr lang="en-GB" sz="1400" b="0" i="0" u="none" strike="noStrike" dirty="0">
                          <a:solidFill>
                            <a:schemeClr val="tx1"/>
                          </a:solidFill>
                          <a:effectLst/>
                          <a:latin typeface="+mn-lt"/>
                        </a:rPr>
                        <a:t>15.8</a:t>
                      </a:r>
                    </a:p>
                  </a:txBody>
                  <a:tcPr marL="8026" marR="8026" marT="8026" marB="0" anchor="b">
                    <a:lnL w="12700" cap="flat" cmpd="sng" algn="ctr">
                      <a:solidFill>
                        <a:schemeClr val="tx1"/>
                      </a:solidFill>
                      <a:prstDash val="solid"/>
                      <a:round/>
                      <a:headEnd type="none" w="med" len="med"/>
                      <a:tailEnd type="none" w="med" len="med"/>
                    </a:lnL>
                    <a:solidFill>
                      <a:srgbClr val="FFABAB"/>
                    </a:solidFill>
                  </a:tcPr>
                </a:tc>
                <a:tc>
                  <a:txBody>
                    <a:bodyPr/>
                    <a:lstStyle/>
                    <a:p>
                      <a:pPr algn="r" fontAlgn="b"/>
                      <a:r>
                        <a:rPr lang="en-GB" sz="1400" b="0" i="0" u="none" strike="noStrike" dirty="0">
                          <a:solidFill>
                            <a:schemeClr val="tx1"/>
                          </a:solidFill>
                          <a:effectLst/>
                          <a:latin typeface="+mn-lt"/>
                        </a:rPr>
                        <a:t>6.6</a:t>
                      </a:r>
                    </a:p>
                  </a:txBody>
                  <a:tcPr marL="8026" marR="8026" marT="8026" marB="0" anchor="b">
                    <a:lnR w="12700" cap="flat" cmpd="sng" algn="ctr">
                      <a:solidFill>
                        <a:schemeClr val="tx1"/>
                      </a:solidFill>
                      <a:prstDash val="solid"/>
                      <a:round/>
                      <a:headEnd type="none" w="med" len="med"/>
                      <a:tailEnd type="none" w="med" len="med"/>
                    </a:lnR>
                    <a:solidFill>
                      <a:srgbClr val="CAE8AA"/>
                    </a:solidFill>
                  </a:tcPr>
                </a:tc>
                <a:tc>
                  <a:txBody>
                    <a:bodyPr/>
                    <a:lstStyle/>
                    <a:p>
                      <a:pPr algn="r" fontAlgn="b"/>
                      <a:r>
                        <a:rPr lang="en-GB" sz="1400" b="0" i="0" u="none" strike="noStrike" dirty="0">
                          <a:solidFill>
                            <a:schemeClr val="tx1"/>
                          </a:solidFill>
                          <a:effectLst/>
                          <a:latin typeface="+mn-lt"/>
                        </a:rPr>
                        <a:t>59</a:t>
                      </a:r>
                    </a:p>
                  </a:txBody>
                  <a:tcPr marL="8026" marR="8026" marT="8026"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ABAB"/>
                    </a:solidFill>
                  </a:tcPr>
                </a:tc>
                <a:tc>
                  <a:txBody>
                    <a:bodyPr/>
                    <a:lstStyle/>
                    <a:p>
                      <a:pPr algn="r" fontAlgn="b"/>
                      <a:r>
                        <a:rPr lang="en-GB" sz="1400" b="0" i="0" u="none" strike="noStrike" dirty="0">
                          <a:solidFill>
                            <a:schemeClr val="tx1"/>
                          </a:solidFill>
                          <a:effectLst/>
                          <a:latin typeface="+mn-lt"/>
                        </a:rPr>
                        <a:t>82</a:t>
                      </a:r>
                    </a:p>
                  </a:txBody>
                  <a:tcPr marL="8026" marR="8026" marT="8026"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AE8AA"/>
                    </a:solidFill>
                  </a:tcPr>
                </a:tc>
                <a:tc>
                  <a:txBody>
                    <a:bodyPr/>
                    <a:lstStyle/>
                    <a:p>
                      <a:pPr algn="r" fontAlgn="b"/>
                      <a:r>
                        <a:rPr lang="en-GB" sz="1400" b="0" i="0" u="none" strike="noStrike" dirty="0">
                          <a:solidFill>
                            <a:schemeClr val="tx1"/>
                          </a:solidFill>
                          <a:effectLst/>
                          <a:latin typeface="+mn-lt"/>
                        </a:rPr>
                        <a:t>52.2</a:t>
                      </a:r>
                    </a:p>
                  </a:txBody>
                  <a:tcPr marL="8026" marR="8026" marT="80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ABAB"/>
                    </a:solidFill>
                  </a:tcPr>
                </a:tc>
                <a:tc>
                  <a:txBody>
                    <a:bodyPr/>
                    <a:lstStyle/>
                    <a:p>
                      <a:pPr algn="r" fontAlgn="b"/>
                      <a:r>
                        <a:rPr lang="en-GB" sz="1400" b="0" i="0" u="none" strike="noStrike" dirty="0">
                          <a:solidFill>
                            <a:schemeClr val="tx1"/>
                          </a:solidFill>
                          <a:effectLst/>
                          <a:latin typeface="+mn-lt"/>
                        </a:rPr>
                        <a:t>87.2</a:t>
                      </a:r>
                    </a:p>
                  </a:txBody>
                  <a:tcPr marL="8026" marR="8026" marT="8026" marB="0" anchor="b">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CAE8AA"/>
                    </a:solidFill>
                  </a:tcPr>
                </a:tc>
                <a:tc>
                  <a:txBody>
                    <a:bodyPr/>
                    <a:lstStyle/>
                    <a:p>
                      <a:pPr algn="r" fontAlgn="b"/>
                      <a:r>
                        <a:rPr lang="en-GB" sz="1400" b="0" i="0" u="none" strike="noStrike" dirty="0">
                          <a:solidFill>
                            <a:schemeClr val="tx1"/>
                          </a:solidFill>
                          <a:effectLst/>
                          <a:latin typeface="+mn-lt"/>
                        </a:rPr>
                        <a:t>20.8</a:t>
                      </a:r>
                    </a:p>
                  </a:txBody>
                  <a:tcPr marL="8026" marR="8026" marT="8026"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AE8AA"/>
                    </a:solidFill>
                  </a:tcPr>
                </a:tc>
                <a:tc>
                  <a:txBody>
                    <a:bodyPr/>
                    <a:lstStyle/>
                    <a:p>
                      <a:pPr algn="r" fontAlgn="b"/>
                      <a:r>
                        <a:rPr lang="en-GB" sz="1400" b="0" i="0" u="none" strike="noStrike" dirty="0">
                          <a:solidFill>
                            <a:schemeClr val="tx1"/>
                          </a:solidFill>
                          <a:effectLst/>
                          <a:latin typeface="+mn-lt"/>
                        </a:rPr>
                        <a:t>21.1</a:t>
                      </a:r>
                    </a:p>
                  </a:txBody>
                  <a:tcPr marL="8026" marR="8026" marT="8026"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AE8AA"/>
                    </a:solidFill>
                  </a:tcPr>
                </a:tc>
                <a:extLst>
                  <a:ext uri="{0D108BD9-81ED-4DB2-BD59-A6C34878D82A}">
                    <a16:rowId xmlns:a16="http://schemas.microsoft.com/office/drawing/2014/main" xmlns="" val="10004"/>
                  </a:ext>
                </a:extLst>
              </a:tr>
              <a:tr h="162131">
                <a:tc>
                  <a:txBody>
                    <a:bodyPr/>
                    <a:lstStyle/>
                    <a:p>
                      <a:pPr algn="l" fontAlgn="b"/>
                      <a:r>
                        <a:rPr lang="en-GB" sz="1400" u="none" strike="noStrike" dirty="0">
                          <a:effectLst/>
                        </a:rPr>
                        <a:t>Chelmsford</a:t>
                      </a:r>
                      <a:endParaRPr lang="en-GB" sz="1400" b="0" i="0" u="none" strike="noStrike" dirty="0">
                        <a:solidFill>
                          <a:srgbClr val="000000"/>
                        </a:solidFill>
                        <a:effectLst/>
                        <a:latin typeface="Arial"/>
                      </a:endParaRPr>
                    </a:p>
                  </a:txBody>
                  <a:tcPr marL="8026" marR="8026" marT="8026" marB="0" anchor="b"/>
                </a:tc>
                <a:tc>
                  <a:txBody>
                    <a:bodyPr/>
                    <a:lstStyle/>
                    <a:p>
                      <a:pPr algn="r" fontAlgn="b"/>
                      <a:r>
                        <a:rPr lang="en-GB" sz="1400" b="0" i="0" u="none" strike="noStrike">
                          <a:solidFill>
                            <a:schemeClr val="tx1"/>
                          </a:solidFill>
                          <a:effectLst/>
                          <a:latin typeface="+mn-lt"/>
                        </a:rPr>
                        <a:t>57.4</a:t>
                      </a:r>
                    </a:p>
                  </a:txBody>
                  <a:tcPr marL="9525" marR="9525" marT="9525" marB="0" anchor="b">
                    <a:lnT w="12700" cap="flat" cmpd="sng" algn="ctr">
                      <a:solidFill>
                        <a:schemeClr val="tx1"/>
                      </a:solidFill>
                      <a:prstDash val="solid"/>
                      <a:round/>
                      <a:headEnd type="none" w="med" len="med"/>
                      <a:tailEnd type="none" w="med" len="med"/>
                    </a:lnT>
                    <a:solidFill>
                      <a:srgbClr val="CAE8AA"/>
                    </a:solidFill>
                  </a:tcPr>
                </a:tc>
                <a:tc>
                  <a:txBody>
                    <a:bodyPr/>
                    <a:lstStyle/>
                    <a:p>
                      <a:pPr algn="r" fontAlgn="b"/>
                      <a:r>
                        <a:rPr lang="en-GB" sz="1400" b="0" i="0" u="none" strike="noStrike" dirty="0">
                          <a:solidFill>
                            <a:schemeClr val="tx1"/>
                          </a:solidFill>
                          <a:effectLst/>
                          <a:latin typeface="+mn-lt"/>
                        </a:rPr>
                        <a:t>12</a:t>
                      </a:r>
                    </a:p>
                  </a:txBody>
                  <a:tcPr marL="8026" marR="8026" marT="8026" marB="0" anchor="b">
                    <a:solidFill>
                      <a:srgbClr val="FFABAB"/>
                    </a:solidFill>
                  </a:tcPr>
                </a:tc>
                <a:tc>
                  <a:txBody>
                    <a:bodyPr/>
                    <a:lstStyle/>
                    <a:p>
                      <a:pPr algn="r" fontAlgn="b"/>
                      <a:r>
                        <a:rPr lang="en-GB" sz="1400" b="0" i="0" u="none" strike="noStrike" dirty="0">
                          <a:solidFill>
                            <a:schemeClr val="tx1"/>
                          </a:solidFill>
                          <a:effectLst/>
                          <a:latin typeface="+mn-lt"/>
                        </a:rPr>
                        <a:t>7.2</a:t>
                      </a:r>
                    </a:p>
                  </a:txBody>
                  <a:tcPr marL="8026" marR="8026" marT="8026" marB="0" anchor="b">
                    <a:solidFill>
                      <a:srgbClr val="CAE8AA"/>
                    </a:solidFill>
                  </a:tcPr>
                </a:tc>
                <a:tc>
                  <a:txBody>
                    <a:bodyPr/>
                    <a:lstStyle/>
                    <a:p>
                      <a:pPr algn="r" fontAlgn="b"/>
                      <a:r>
                        <a:rPr lang="en-GB" sz="1400" b="0" i="0" u="none" strike="noStrike" dirty="0">
                          <a:solidFill>
                            <a:schemeClr val="tx1"/>
                          </a:solidFill>
                          <a:effectLst/>
                          <a:latin typeface="+mn-lt"/>
                        </a:rPr>
                        <a:t>64</a:t>
                      </a:r>
                    </a:p>
                  </a:txBody>
                  <a:tcPr marL="8026" marR="8026" marT="8026" marB="0" anchor="b">
                    <a:lnT w="12700" cap="flat" cmpd="sng" algn="ctr">
                      <a:solidFill>
                        <a:schemeClr val="tx1"/>
                      </a:solidFill>
                      <a:prstDash val="solid"/>
                      <a:round/>
                      <a:headEnd type="none" w="med" len="med"/>
                      <a:tailEnd type="none" w="med" len="med"/>
                    </a:lnT>
                    <a:solidFill>
                      <a:srgbClr val="CAE8AA"/>
                    </a:solidFill>
                  </a:tcPr>
                </a:tc>
                <a:tc>
                  <a:txBody>
                    <a:bodyPr/>
                    <a:lstStyle/>
                    <a:p>
                      <a:pPr algn="r" fontAlgn="b"/>
                      <a:r>
                        <a:rPr lang="en-GB" sz="1400" b="0" i="0" u="none" strike="noStrike" dirty="0">
                          <a:solidFill>
                            <a:schemeClr val="tx1"/>
                          </a:solidFill>
                          <a:effectLst/>
                          <a:latin typeface="+mn-lt"/>
                        </a:rPr>
                        <a:t>80</a:t>
                      </a:r>
                    </a:p>
                  </a:txBody>
                  <a:tcPr marL="8026" marR="8026" marT="8026" marB="0" anchor="b">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AE8AA"/>
                    </a:solidFill>
                  </a:tcPr>
                </a:tc>
                <a:tc>
                  <a:txBody>
                    <a:bodyPr/>
                    <a:lstStyle/>
                    <a:p>
                      <a:pPr algn="r" fontAlgn="b"/>
                      <a:r>
                        <a:rPr lang="en-GB" sz="1400" b="0" i="0" u="none" strike="noStrike" dirty="0">
                          <a:solidFill>
                            <a:schemeClr val="tx1"/>
                          </a:solidFill>
                          <a:effectLst/>
                          <a:latin typeface="+mn-lt"/>
                        </a:rPr>
                        <a:t>61.0</a:t>
                      </a:r>
                    </a:p>
                  </a:txBody>
                  <a:tcPr marL="8026" marR="8026" marT="8026" marB="0" anchor="b">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CAE8AA"/>
                    </a:solidFill>
                  </a:tcPr>
                </a:tc>
                <a:tc>
                  <a:txBody>
                    <a:bodyPr/>
                    <a:lstStyle/>
                    <a:p>
                      <a:pPr algn="r" fontAlgn="b"/>
                      <a:r>
                        <a:rPr lang="en-GB" sz="1400" b="0" i="0" u="none" strike="noStrike" dirty="0">
                          <a:solidFill>
                            <a:schemeClr val="tx1"/>
                          </a:solidFill>
                          <a:effectLst/>
                          <a:latin typeface="+mn-lt"/>
                        </a:rPr>
                        <a:t>86.9</a:t>
                      </a:r>
                    </a:p>
                  </a:txBody>
                  <a:tcPr marL="8026" marR="8026" marT="8026" marB="0" anchor="b">
                    <a:lnR w="12700" cap="flat" cmpd="sng" algn="ctr">
                      <a:solidFill>
                        <a:schemeClr val="bg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CAE8AA"/>
                    </a:solidFill>
                  </a:tcPr>
                </a:tc>
                <a:tc>
                  <a:txBody>
                    <a:bodyPr/>
                    <a:lstStyle/>
                    <a:p>
                      <a:pPr algn="r" fontAlgn="b"/>
                      <a:r>
                        <a:rPr lang="en-GB" sz="1400" b="0" i="0" u="none" strike="noStrike" dirty="0">
                          <a:solidFill>
                            <a:schemeClr val="tx1"/>
                          </a:solidFill>
                          <a:effectLst/>
                          <a:latin typeface="+mn-lt"/>
                        </a:rPr>
                        <a:t>19.4</a:t>
                      </a:r>
                    </a:p>
                  </a:txBody>
                  <a:tcPr marL="8026" marR="8026" marT="8026"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AE8AA"/>
                    </a:solidFill>
                  </a:tcPr>
                </a:tc>
                <a:tc>
                  <a:txBody>
                    <a:bodyPr/>
                    <a:lstStyle/>
                    <a:p>
                      <a:pPr algn="r" fontAlgn="b"/>
                      <a:r>
                        <a:rPr lang="en-GB" sz="1400" b="0" i="0" u="none" strike="noStrike" dirty="0">
                          <a:solidFill>
                            <a:schemeClr val="tx1"/>
                          </a:solidFill>
                          <a:effectLst/>
                          <a:latin typeface="+mn-lt"/>
                        </a:rPr>
                        <a:t>14.7</a:t>
                      </a:r>
                    </a:p>
                  </a:txBody>
                  <a:tcPr marL="8026" marR="8026" marT="8026"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AE8AA"/>
                    </a:solidFill>
                  </a:tcPr>
                </a:tc>
                <a:extLst>
                  <a:ext uri="{0D108BD9-81ED-4DB2-BD59-A6C34878D82A}">
                    <a16:rowId xmlns:a16="http://schemas.microsoft.com/office/drawing/2014/main" xmlns="" val="10005"/>
                  </a:ext>
                </a:extLst>
              </a:tr>
              <a:tr h="162131">
                <a:tc>
                  <a:txBody>
                    <a:bodyPr/>
                    <a:lstStyle/>
                    <a:p>
                      <a:pPr algn="l" fontAlgn="b"/>
                      <a:r>
                        <a:rPr lang="en-GB" sz="1400" u="none" strike="noStrike" dirty="0">
                          <a:effectLst/>
                        </a:rPr>
                        <a:t>Colchester</a:t>
                      </a:r>
                      <a:endParaRPr lang="en-GB" sz="1400" b="0" i="0" u="none" strike="noStrike" dirty="0">
                        <a:solidFill>
                          <a:srgbClr val="000000"/>
                        </a:solidFill>
                        <a:effectLst/>
                        <a:latin typeface="Arial"/>
                      </a:endParaRPr>
                    </a:p>
                  </a:txBody>
                  <a:tcPr marL="8026" marR="8026" marT="8026" marB="0" anchor="b"/>
                </a:tc>
                <a:tc>
                  <a:txBody>
                    <a:bodyPr/>
                    <a:lstStyle/>
                    <a:p>
                      <a:pPr algn="r" fontAlgn="b"/>
                      <a:r>
                        <a:rPr lang="en-GB" sz="1400" b="0" i="0" u="none" strike="noStrike" dirty="0">
                          <a:solidFill>
                            <a:schemeClr val="tx1"/>
                          </a:solidFill>
                          <a:effectLst/>
                          <a:latin typeface="+mn-lt"/>
                        </a:rPr>
                        <a:t>58.3</a:t>
                      </a:r>
                    </a:p>
                  </a:txBody>
                  <a:tcPr marL="9525" marR="9525" marT="9525" marB="0" anchor="b">
                    <a:lnB w="12700" cap="flat" cmpd="sng" algn="ctr">
                      <a:solidFill>
                        <a:schemeClr val="tx1"/>
                      </a:solidFill>
                      <a:prstDash val="solid"/>
                      <a:round/>
                      <a:headEnd type="none" w="med" len="med"/>
                      <a:tailEnd type="none" w="med" len="med"/>
                    </a:lnB>
                    <a:solidFill>
                      <a:srgbClr val="CAE8AA"/>
                    </a:solidFill>
                  </a:tcPr>
                </a:tc>
                <a:tc>
                  <a:txBody>
                    <a:bodyPr/>
                    <a:lstStyle/>
                    <a:p>
                      <a:pPr algn="r" fontAlgn="b"/>
                      <a:r>
                        <a:rPr lang="en-GB" sz="1400" b="0" i="0" u="none" strike="noStrike" dirty="0">
                          <a:solidFill>
                            <a:schemeClr val="tx1"/>
                          </a:solidFill>
                          <a:effectLst/>
                          <a:latin typeface="+mn-lt"/>
                        </a:rPr>
                        <a:t>15.5</a:t>
                      </a:r>
                    </a:p>
                  </a:txBody>
                  <a:tcPr marL="8026" marR="8026" marT="8026" marB="0" anchor="b">
                    <a:solidFill>
                      <a:srgbClr val="CAE8AA"/>
                    </a:solidFill>
                  </a:tcPr>
                </a:tc>
                <a:tc>
                  <a:txBody>
                    <a:bodyPr/>
                    <a:lstStyle/>
                    <a:p>
                      <a:pPr algn="r" fontAlgn="b"/>
                      <a:r>
                        <a:rPr lang="en-GB" sz="1400" b="0" i="0" u="none" strike="noStrike" dirty="0">
                          <a:solidFill>
                            <a:schemeClr val="tx1"/>
                          </a:solidFill>
                          <a:effectLst/>
                          <a:latin typeface="+mn-lt"/>
                        </a:rPr>
                        <a:t>8.3</a:t>
                      </a:r>
                    </a:p>
                  </a:txBody>
                  <a:tcPr marL="8026" marR="8026" marT="8026" marB="0" anchor="b">
                    <a:solidFill>
                      <a:srgbClr val="FFABAB"/>
                    </a:solidFill>
                  </a:tcPr>
                </a:tc>
                <a:tc>
                  <a:txBody>
                    <a:bodyPr/>
                    <a:lstStyle/>
                    <a:p>
                      <a:pPr algn="r" fontAlgn="b"/>
                      <a:r>
                        <a:rPr lang="en-GB" sz="1400" b="0" i="0" u="none" strike="noStrike" dirty="0">
                          <a:solidFill>
                            <a:schemeClr val="tx1"/>
                          </a:solidFill>
                          <a:effectLst/>
                          <a:latin typeface="+mn-lt"/>
                        </a:rPr>
                        <a:t>62</a:t>
                      </a:r>
                    </a:p>
                  </a:txBody>
                  <a:tcPr marL="8026" marR="8026" marT="8026" marB="0" anchor="b">
                    <a:lnR w="12700" cap="flat" cmpd="sng" algn="ctr">
                      <a:noFill/>
                      <a:prstDash val="solid"/>
                      <a:round/>
                      <a:headEnd type="none" w="med" len="med"/>
                      <a:tailEnd type="none" w="med" len="med"/>
                    </a:lnR>
                    <a:solidFill>
                      <a:srgbClr val="CAE8AA"/>
                    </a:solidFill>
                  </a:tcPr>
                </a:tc>
                <a:tc>
                  <a:txBody>
                    <a:bodyPr/>
                    <a:lstStyle/>
                    <a:p>
                      <a:pPr algn="r" fontAlgn="b"/>
                      <a:r>
                        <a:rPr lang="en-GB" sz="1400" b="0" i="0" u="none" strike="noStrike" dirty="0">
                          <a:solidFill>
                            <a:schemeClr val="tx1"/>
                          </a:solidFill>
                          <a:effectLst/>
                          <a:latin typeface="+mn-lt"/>
                        </a:rPr>
                        <a:t>79</a:t>
                      </a:r>
                    </a:p>
                  </a:txBody>
                  <a:tcPr marL="8026" marR="8026" marT="802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b"/>
                      <a:r>
                        <a:rPr lang="en-GB" sz="1400" b="0" i="0" u="none" strike="noStrike" dirty="0">
                          <a:solidFill>
                            <a:schemeClr val="tx1"/>
                          </a:solidFill>
                          <a:effectLst/>
                          <a:latin typeface="+mn-lt"/>
                        </a:rPr>
                        <a:t>55.0</a:t>
                      </a:r>
                    </a:p>
                  </a:txBody>
                  <a:tcPr marL="8026" marR="8026" marT="8026"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ABAB"/>
                    </a:solidFill>
                  </a:tcPr>
                </a:tc>
                <a:tc>
                  <a:txBody>
                    <a:bodyPr/>
                    <a:lstStyle/>
                    <a:p>
                      <a:pPr algn="r" fontAlgn="b"/>
                      <a:r>
                        <a:rPr lang="en-GB" sz="1400" b="0" i="0" u="none" strike="noStrike" dirty="0">
                          <a:solidFill>
                            <a:schemeClr val="tx1"/>
                          </a:solidFill>
                          <a:effectLst/>
                          <a:latin typeface="+mn-lt"/>
                        </a:rPr>
                        <a:t>68.2</a:t>
                      </a:r>
                    </a:p>
                  </a:txBody>
                  <a:tcPr marL="8026" marR="8026" marT="80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7B7"/>
                    </a:solidFill>
                  </a:tcPr>
                </a:tc>
                <a:tc>
                  <a:txBody>
                    <a:bodyPr/>
                    <a:lstStyle/>
                    <a:p>
                      <a:pPr algn="r" fontAlgn="b"/>
                      <a:r>
                        <a:rPr lang="en-GB" sz="1400" b="0" i="0" u="none" strike="noStrike" dirty="0">
                          <a:solidFill>
                            <a:schemeClr val="tx1"/>
                          </a:solidFill>
                          <a:effectLst/>
                          <a:latin typeface="+mn-lt"/>
                        </a:rPr>
                        <a:t>27.5</a:t>
                      </a:r>
                    </a:p>
                  </a:txBody>
                  <a:tcPr marL="8026" marR="8026" marT="80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ABAB"/>
                    </a:solidFill>
                  </a:tcPr>
                </a:tc>
                <a:tc>
                  <a:txBody>
                    <a:bodyPr/>
                    <a:lstStyle/>
                    <a:p>
                      <a:pPr algn="r" fontAlgn="b"/>
                      <a:r>
                        <a:rPr lang="en-GB" sz="1400" b="0" i="0" u="none" strike="noStrike" dirty="0">
                          <a:solidFill>
                            <a:schemeClr val="tx1"/>
                          </a:solidFill>
                          <a:effectLst/>
                          <a:latin typeface="+mn-lt"/>
                        </a:rPr>
                        <a:t>21.5</a:t>
                      </a:r>
                    </a:p>
                  </a:txBody>
                  <a:tcPr marL="8026" marR="8026" marT="8026"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AE8AA"/>
                    </a:solidFill>
                  </a:tcPr>
                </a:tc>
                <a:extLst>
                  <a:ext uri="{0D108BD9-81ED-4DB2-BD59-A6C34878D82A}">
                    <a16:rowId xmlns:a16="http://schemas.microsoft.com/office/drawing/2014/main" xmlns="" val="10006"/>
                  </a:ext>
                </a:extLst>
              </a:tr>
              <a:tr h="162131">
                <a:tc>
                  <a:txBody>
                    <a:bodyPr/>
                    <a:lstStyle/>
                    <a:p>
                      <a:pPr algn="l" fontAlgn="b"/>
                      <a:r>
                        <a:rPr lang="en-GB" sz="1400" u="none" strike="noStrike" dirty="0">
                          <a:effectLst/>
                        </a:rPr>
                        <a:t>Epping Forest</a:t>
                      </a:r>
                      <a:endParaRPr lang="en-GB" sz="1400" b="0" i="0" u="none" strike="noStrike" dirty="0">
                        <a:solidFill>
                          <a:srgbClr val="000000"/>
                        </a:solidFill>
                        <a:effectLst/>
                        <a:latin typeface="Arial"/>
                      </a:endParaRPr>
                    </a:p>
                  </a:txBody>
                  <a:tcPr marL="8026" marR="8026" marT="8026" marB="0" anchor="b">
                    <a:lnR w="12700" cap="flat" cmpd="sng" algn="ctr">
                      <a:solidFill>
                        <a:schemeClr val="tx1"/>
                      </a:solidFill>
                      <a:prstDash val="solid"/>
                      <a:round/>
                      <a:headEnd type="none" w="med" len="med"/>
                      <a:tailEnd type="none" w="med" len="med"/>
                    </a:lnR>
                  </a:tcPr>
                </a:tc>
                <a:tc>
                  <a:txBody>
                    <a:bodyPr/>
                    <a:lstStyle/>
                    <a:p>
                      <a:pPr algn="r" fontAlgn="b"/>
                      <a:r>
                        <a:rPr lang="en-GB" sz="1400" b="0" i="0" u="none" strike="noStrike" dirty="0">
                          <a:solidFill>
                            <a:schemeClr val="tx1"/>
                          </a:solidFill>
                          <a:effectLst/>
                          <a:latin typeface="+mn-lt"/>
                        </a:rPr>
                        <a:t>44.0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ABAB"/>
                    </a:solidFill>
                  </a:tcPr>
                </a:tc>
                <a:tc>
                  <a:txBody>
                    <a:bodyPr/>
                    <a:lstStyle/>
                    <a:p>
                      <a:pPr algn="r" fontAlgn="b"/>
                      <a:r>
                        <a:rPr lang="en-GB" sz="1400" b="0" i="0" u="none" strike="noStrike" dirty="0">
                          <a:solidFill>
                            <a:schemeClr val="tx1"/>
                          </a:solidFill>
                          <a:effectLst/>
                          <a:latin typeface="+mn-lt"/>
                        </a:rPr>
                        <a:t>13.8</a:t>
                      </a:r>
                    </a:p>
                  </a:txBody>
                  <a:tcPr marL="8026" marR="8026" marT="8026"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CAE8AA"/>
                    </a:solidFill>
                  </a:tcPr>
                </a:tc>
                <a:tc>
                  <a:txBody>
                    <a:bodyPr/>
                    <a:lstStyle/>
                    <a:p>
                      <a:pPr algn="r" fontAlgn="b"/>
                      <a:r>
                        <a:rPr lang="en-GB" sz="1400" b="0" i="0" u="none" strike="noStrike" dirty="0">
                          <a:solidFill>
                            <a:schemeClr val="tx1"/>
                          </a:solidFill>
                          <a:effectLst/>
                          <a:latin typeface="+mn-lt"/>
                        </a:rPr>
                        <a:t>8.2</a:t>
                      </a:r>
                    </a:p>
                  </a:txBody>
                  <a:tcPr marL="8026" marR="8026" marT="8026" marB="0" anchor="b">
                    <a:solidFill>
                      <a:srgbClr val="FFABAB"/>
                    </a:solidFill>
                  </a:tcPr>
                </a:tc>
                <a:tc>
                  <a:txBody>
                    <a:bodyPr/>
                    <a:lstStyle/>
                    <a:p>
                      <a:pPr algn="r" fontAlgn="b"/>
                      <a:r>
                        <a:rPr lang="en-GB" sz="1400" b="0" i="0" u="none" strike="noStrike" dirty="0">
                          <a:solidFill>
                            <a:schemeClr val="tx1"/>
                          </a:solidFill>
                          <a:effectLst/>
                          <a:latin typeface="+mn-lt"/>
                        </a:rPr>
                        <a:t>63</a:t>
                      </a:r>
                    </a:p>
                  </a:txBody>
                  <a:tcPr marL="8026" marR="8026" marT="8026"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CAE8AA"/>
                    </a:solidFill>
                  </a:tcPr>
                </a:tc>
                <a:tc>
                  <a:txBody>
                    <a:bodyPr/>
                    <a:lstStyle/>
                    <a:p>
                      <a:pPr algn="r" fontAlgn="b"/>
                      <a:r>
                        <a:rPr lang="en-GB" sz="1400" b="0" i="0" u="none" strike="noStrike" dirty="0">
                          <a:solidFill>
                            <a:schemeClr val="tx1"/>
                          </a:solidFill>
                          <a:effectLst/>
                          <a:latin typeface="+mn-lt"/>
                        </a:rPr>
                        <a:t>78</a:t>
                      </a:r>
                    </a:p>
                  </a:txBody>
                  <a:tcPr marL="8026" marR="8026" marT="80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ABAB"/>
                    </a:solidFill>
                  </a:tcPr>
                </a:tc>
                <a:tc>
                  <a:txBody>
                    <a:bodyPr/>
                    <a:lstStyle/>
                    <a:p>
                      <a:pPr algn="r" fontAlgn="b"/>
                      <a:r>
                        <a:rPr lang="en-GB" sz="1400" b="0" i="0" u="none" strike="noStrike" dirty="0">
                          <a:solidFill>
                            <a:schemeClr val="tx1"/>
                          </a:solidFill>
                          <a:effectLst/>
                          <a:latin typeface="+mn-lt"/>
                        </a:rPr>
                        <a:t>60.8</a:t>
                      </a:r>
                    </a:p>
                  </a:txBody>
                  <a:tcPr marL="8026" marR="8026" marT="8026" marB="0" anchor="b">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solidFill>
                      <a:srgbClr val="CAE8AA"/>
                    </a:solidFill>
                  </a:tcPr>
                </a:tc>
                <a:tc>
                  <a:txBody>
                    <a:bodyPr/>
                    <a:lstStyle/>
                    <a:p>
                      <a:pPr algn="r" fontAlgn="b"/>
                      <a:r>
                        <a:rPr lang="en-GB" sz="1400" b="0" i="0" u="none" strike="noStrike" dirty="0">
                          <a:solidFill>
                            <a:schemeClr val="tx1"/>
                          </a:solidFill>
                          <a:effectLst/>
                          <a:latin typeface="+mn-lt"/>
                        </a:rPr>
                        <a:t>81.9</a:t>
                      </a:r>
                    </a:p>
                  </a:txBody>
                  <a:tcPr marL="8026" marR="8026" marT="8026" marB="0" anchor="b">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CAE8AA"/>
                    </a:solidFill>
                  </a:tcPr>
                </a:tc>
                <a:tc>
                  <a:txBody>
                    <a:bodyPr/>
                    <a:lstStyle/>
                    <a:p>
                      <a:pPr algn="r" fontAlgn="b"/>
                      <a:r>
                        <a:rPr lang="en-GB" sz="1400" b="0" i="0" u="none" strike="noStrike" dirty="0">
                          <a:solidFill>
                            <a:schemeClr val="tx1"/>
                          </a:solidFill>
                          <a:effectLst/>
                          <a:latin typeface="+mn-lt"/>
                        </a:rPr>
                        <a:t>21.7</a:t>
                      </a:r>
                    </a:p>
                  </a:txBody>
                  <a:tcPr marL="8026" marR="8026" marT="8026"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AE8AA"/>
                    </a:solidFill>
                  </a:tcPr>
                </a:tc>
                <a:tc>
                  <a:txBody>
                    <a:bodyPr/>
                    <a:lstStyle/>
                    <a:p>
                      <a:pPr algn="r" fontAlgn="b"/>
                      <a:r>
                        <a:rPr lang="en-GB" sz="1400" b="0" i="0" u="none" strike="noStrike" dirty="0">
                          <a:solidFill>
                            <a:schemeClr val="tx1"/>
                          </a:solidFill>
                          <a:effectLst/>
                          <a:latin typeface="+mn-lt"/>
                        </a:rPr>
                        <a:t>23.8</a:t>
                      </a:r>
                    </a:p>
                  </a:txBody>
                  <a:tcPr marL="8026" marR="8026" marT="8026"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AE8AA"/>
                    </a:solidFill>
                  </a:tcPr>
                </a:tc>
                <a:extLst>
                  <a:ext uri="{0D108BD9-81ED-4DB2-BD59-A6C34878D82A}">
                    <a16:rowId xmlns:a16="http://schemas.microsoft.com/office/drawing/2014/main" xmlns="" val="10007"/>
                  </a:ext>
                </a:extLst>
              </a:tr>
              <a:tr h="162131">
                <a:tc>
                  <a:txBody>
                    <a:bodyPr/>
                    <a:lstStyle/>
                    <a:p>
                      <a:pPr algn="l" fontAlgn="b"/>
                      <a:r>
                        <a:rPr lang="en-GB" sz="1400" u="none" strike="noStrike" dirty="0">
                          <a:effectLst/>
                        </a:rPr>
                        <a:t>Harlow</a:t>
                      </a:r>
                      <a:endParaRPr lang="en-GB" sz="1400" b="0" i="0" u="none" strike="noStrike" dirty="0">
                        <a:solidFill>
                          <a:srgbClr val="000000"/>
                        </a:solidFill>
                        <a:effectLst/>
                        <a:latin typeface="Arial"/>
                      </a:endParaRPr>
                    </a:p>
                  </a:txBody>
                  <a:tcPr marL="8026" marR="8026" marT="8026" marB="0" anchor="b">
                    <a:lnR w="12700" cap="flat" cmpd="sng" algn="ctr">
                      <a:solidFill>
                        <a:schemeClr val="tx1"/>
                      </a:solidFill>
                      <a:prstDash val="solid"/>
                      <a:round/>
                      <a:headEnd type="none" w="med" len="med"/>
                      <a:tailEnd type="none" w="med" len="med"/>
                    </a:lnR>
                  </a:tcPr>
                </a:tc>
                <a:tc>
                  <a:txBody>
                    <a:bodyPr/>
                    <a:lstStyle/>
                    <a:p>
                      <a:pPr algn="r" fontAlgn="b"/>
                      <a:r>
                        <a:rPr lang="en-GB" sz="1400" b="0" i="0" u="none" strike="noStrike" dirty="0">
                          <a:solidFill>
                            <a:schemeClr val="tx1"/>
                          </a:solidFill>
                          <a:effectLst/>
                          <a:latin typeface="+mn-lt"/>
                        </a:rPr>
                        <a:t>50.3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ABAB"/>
                    </a:solidFill>
                  </a:tcPr>
                </a:tc>
                <a:tc>
                  <a:txBody>
                    <a:bodyPr/>
                    <a:lstStyle/>
                    <a:p>
                      <a:pPr algn="r" fontAlgn="b"/>
                      <a:r>
                        <a:rPr lang="en-GB" sz="1400" b="0" i="0" u="none" strike="noStrike" dirty="0">
                          <a:solidFill>
                            <a:schemeClr val="tx1"/>
                          </a:solidFill>
                          <a:effectLst/>
                          <a:latin typeface="+mn-lt"/>
                        </a:rPr>
                        <a:t>19.7</a:t>
                      </a:r>
                    </a:p>
                  </a:txBody>
                  <a:tcPr marL="8026" marR="8026" marT="80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7B7"/>
                    </a:solidFill>
                  </a:tcPr>
                </a:tc>
                <a:tc>
                  <a:txBody>
                    <a:bodyPr/>
                    <a:lstStyle/>
                    <a:p>
                      <a:pPr algn="r" fontAlgn="b"/>
                      <a:r>
                        <a:rPr lang="en-GB" sz="1400" b="0" i="0" u="none" strike="noStrike" dirty="0">
                          <a:solidFill>
                            <a:schemeClr val="tx1"/>
                          </a:solidFill>
                          <a:effectLst/>
                          <a:latin typeface="+mn-lt"/>
                        </a:rPr>
                        <a:t>6.4</a:t>
                      </a:r>
                    </a:p>
                  </a:txBody>
                  <a:tcPr marL="8026" marR="8026" marT="80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CAE8AA"/>
                    </a:solidFill>
                  </a:tcPr>
                </a:tc>
                <a:tc>
                  <a:txBody>
                    <a:bodyPr/>
                    <a:lstStyle/>
                    <a:p>
                      <a:pPr algn="r" fontAlgn="b"/>
                      <a:r>
                        <a:rPr lang="en-GB" sz="1400" b="0" i="0" u="none" strike="noStrike" dirty="0">
                          <a:solidFill>
                            <a:schemeClr val="tx1"/>
                          </a:solidFill>
                          <a:effectLst/>
                          <a:latin typeface="+mn-lt"/>
                        </a:rPr>
                        <a:t>60</a:t>
                      </a:r>
                    </a:p>
                  </a:txBody>
                  <a:tcPr marL="8026" marR="8026" marT="80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ABAB"/>
                    </a:solidFill>
                  </a:tcPr>
                </a:tc>
                <a:tc>
                  <a:txBody>
                    <a:bodyPr/>
                    <a:lstStyle/>
                    <a:p>
                      <a:pPr algn="r" fontAlgn="b"/>
                      <a:r>
                        <a:rPr lang="en-GB" sz="1400" b="0" i="0" u="none" strike="noStrike" dirty="0">
                          <a:solidFill>
                            <a:schemeClr val="tx1"/>
                          </a:solidFill>
                          <a:effectLst/>
                          <a:latin typeface="+mn-lt"/>
                        </a:rPr>
                        <a:t>78</a:t>
                      </a:r>
                    </a:p>
                  </a:txBody>
                  <a:tcPr marL="8026" marR="8026" marT="80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ABAB"/>
                    </a:solidFill>
                  </a:tcPr>
                </a:tc>
                <a:tc>
                  <a:txBody>
                    <a:bodyPr/>
                    <a:lstStyle/>
                    <a:p>
                      <a:pPr algn="r" fontAlgn="b"/>
                      <a:r>
                        <a:rPr lang="en-GB" sz="1400" b="0" i="0" u="none" strike="noStrike" dirty="0">
                          <a:solidFill>
                            <a:schemeClr val="tx1"/>
                          </a:solidFill>
                          <a:effectLst/>
                          <a:latin typeface="+mn-lt"/>
                        </a:rPr>
                        <a:t>58.6</a:t>
                      </a:r>
                    </a:p>
                  </a:txBody>
                  <a:tcPr marL="8026" marR="8026" marT="8026"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CAE8AA"/>
                    </a:solidFill>
                  </a:tcPr>
                </a:tc>
                <a:tc>
                  <a:txBody>
                    <a:bodyPr/>
                    <a:lstStyle/>
                    <a:p>
                      <a:pPr algn="r" fontAlgn="b"/>
                      <a:r>
                        <a:rPr lang="en-GB" sz="1400" b="0" i="0" u="none" strike="noStrike" dirty="0">
                          <a:solidFill>
                            <a:schemeClr val="tx1"/>
                          </a:solidFill>
                          <a:effectLst/>
                          <a:latin typeface="+mn-lt"/>
                        </a:rPr>
                        <a:t>80.4</a:t>
                      </a:r>
                    </a:p>
                  </a:txBody>
                  <a:tcPr marL="8026" marR="8026" marT="8026" marB="0" anchor="b">
                    <a:lnR w="12700" cap="flat" cmpd="sng" algn="ctr">
                      <a:solidFill>
                        <a:schemeClr val="tx1"/>
                      </a:solidFill>
                      <a:prstDash val="solid"/>
                      <a:round/>
                      <a:headEnd type="none" w="med" len="med"/>
                      <a:tailEnd type="none" w="med" len="med"/>
                    </a:lnR>
                    <a:solidFill>
                      <a:srgbClr val="CAE8AA"/>
                    </a:solidFill>
                  </a:tcPr>
                </a:tc>
                <a:tc>
                  <a:txBody>
                    <a:bodyPr/>
                    <a:lstStyle/>
                    <a:p>
                      <a:pPr algn="r" fontAlgn="b"/>
                      <a:r>
                        <a:rPr lang="en-GB" sz="1400" b="0" i="0" u="none" strike="noStrike" dirty="0">
                          <a:solidFill>
                            <a:schemeClr val="tx1"/>
                          </a:solidFill>
                          <a:effectLst/>
                          <a:latin typeface="+mn-lt"/>
                        </a:rPr>
                        <a:t>37.1</a:t>
                      </a:r>
                    </a:p>
                  </a:txBody>
                  <a:tcPr marL="8026" marR="8026" marT="80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ABAB"/>
                    </a:solidFill>
                  </a:tcPr>
                </a:tc>
                <a:tc>
                  <a:txBody>
                    <a:bodyPr/>
                    <a:lstStyle/>
                    <a:p>
                      <a:pPr algn="r" fontAlgn="b"/>
                      <a:r>
                        <a:rPr lang="en-GB" sz="1400" b="0" i="0" u="none" strike="noStrike" dirty="0">
                          <a:solidFill>
                            <a:schemeClr val="tx1"/>
                          </a:solidFill>
                          <a:effectLst/>
                          <a:latin typeface="+mn-lt"/>
                        </a:rPr>
                        <a:t>29</a:t>
                      </a:r>
                    </a:p>
                  </a:txBody>
                  <a:tcPr marL="8026" marR="8026" marT="80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7B7"/>
                    </a:solidFill>
                  </a:tcPr>
                </a:tc>
                <a:extLst>
                  <a:ext uri="{0D108BD9-81ED-4DB2-BD59-A6C34878D82A}">
                    <a16:rowId xmlns:a16="http://schemas.microsoft.com/office/drawing/2014/main" xmlns="" val="10008"/>
                  </a:ext>
                </a:extLst>
              </a:tr>
              <a:tr h="162131">
                <a:tc>
                  <a:txBody>
                    <a:bodyPr/>
                    <a:lstStyle/>
                    <a:p>
                      <a:pPr algn="l" fontAlgn="b"/>
                      <a:r>
                        <a:rPr lang="en-GB" sz="1400" u="none" strike="noStrike" dirty="0">
                          <a:effectLst/>
                        </a:rPr>
                        <a:t>Maldon</a:t>
                      </a:r>
                      <a:endParaRPr lang="en-GB" sz="1400" b="0" i="0" u="none" strike="noStrike" dirty="0">
                        <a:solidFill>
                          <a:srgbClr val="000000"/>
                        </a:solidFill>
                        <a:effectLst/>
                        <a:latin typeface="Arial"/>
                      </a:endParaRPr>
                    </a:p>
                  </a:txBody>
                  <a:tcPr marL="8026" marR="8026" marT="8026" marB="0" anchor="b">
                    <a:lnR w="12700" cap="flat" cmpd="sng" algn="ctr">
                      <a:solidFill>
                        <a:schemeClr val="tx1"/>
                      </a:solidFill>
                      <a:prstDash val="solid"/>
                      <a:round/>
                      <a:headEnd type="none" w="med" len="med"/>
                      <a:tailEnd type="none" w="med" len="med"/>
                    </a:lnR>
                  </a:tcPr>
                </a:tc>
                <a:tc>
                  <a:txBody>
                    <a:bodyPr/>
                    <a:lstStyle/>
                    <a:p>
                      <a:pPr algn="r" fontAlgn="b"/>
                      <a:r>
                        <a:rPr lang="en-GB" sz="1400" b="0" i="0" u="none" strike="noStrike" dirty="0">
                          <a:solidFill>
                            <a:schemeClr val="tx1"/>
                          </a:solidFill>
                          <a:effectLst/>
                          <a:latin typeface="+mn-lt"/>
                        </a:rPr>
                        <a:t>44.2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7B7"/>
                    </a:solidFill>
                  </a:tcPr>
                </a:tc>
                <a:tc>
                  <a:txBody>
                    <a:bodyPr/>
                    <a:lstStyle/>
                    <a:p>
                      <a:pPr algn="r" fontAlgn="b"/>
                      <a:r>
                        <a:rPr lang="en-GB" sz="1400" b="0" i="0" u="none" strike="noStrike" dirty="0">
                          <a:solidFill>
                            <a:schemeClr val="tx1"/>
                          </a:solidFill>
                          <a:effectLst/>
                          <a:latin typeface="+mn-lt"/>
                        </a:rPr>
                        <a:t>12.2</a:t>
                      </a:r>
                    </a:p>
                  </a:txBody>
                  <a:tcPr marL="8026" marR="8026" marT="8026"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CAE8AA"/>
                    </a:solidFill>
                  </a:tcPr>
                </a:tc>
                <a:tc>
                  <a:txBody>
                    <a:bodyPr/>
                    <a:lstStyle/>
                    <a:p>
                      <a:pPr algn="r" fontAlgn="b"/>
                      <a:r>
                        <a:rPr lang="en-GB" sz="1400" b="0" i="0" u="none" strike="noStrike" dirty="0">
                          <a:solidFill>
                            <a:schemeClr val="tx1"/>
                          </a:solidFill>
                          <a:effectLst/>
                          <a:latin typeface="+mn-lt"/>
                        </a:rPr>
                        <a:t>7.9</a:t>
                      </a:r>
                    </a:p>
                  </a:txBody>
                  <a:tcPr marL="8026" marR="8026" marT="8026" marB="0" anchor="b">
                    <a:solidFill>
                      <a:srgbClr val="FFABAB"/>
                    </a:solidFill>
                  </a:tcPr>
                </a:tc>
                <a:tc>
                  <a:txBody>
                    <a:bodyPr/>
                    <a:lstStyle/>
                    <a:p>
                      <a:pPr algn="r" fontAlgn="b"/>
                      <a:r>
                        <a:rPr lang="en-GB" sz="1400" b="0" i="0" u="none" strike="noStrike" dirty="0">
                          <a:solidFill>
                            <a:schemeClr val="tx1"/>
                          </a:solidFill>
                          <a:effectLst/>
                          <a:latin typeface="+mn-lt"/>
                        </a:rPr>
                        <a:t>65</a:t>
                      </a:r>
                    </a:p>
                  </a:txBody>
                  <a:tcPr marL="8026" marR="8026" marT="8026"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CAE8AA"/>
                    </a:solidFill>
                  </a:tcPr>
                </a:tc>
                <a:tc>
                  <a:txBody>
                    <a:bodyPr/>
                    <a:lstStyle/>
                    <a:p>
                      <a:pPr algn="r" fontAlgn="b"/>
                      <a:r>
                        <a:rPr lang="en-GB" sz="1400" b="0" i="0" u="none" strike="noStrike" dirty="0">
                          <a:solidFill>
                            <a:schemeClr val="tx1"/>
                          </a:solidFill>
                          <a:effectLst/>
                          <a:latin typeface="+mn-lt"/>
                        </a:rPr>
                        <a:t>77</a:t>
                      </a:r>
                    </a:p>
                  </a:txBody>
                  <a:tcPr marL="8026" marR="8026" marT="80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ABAB"/>
                    </a:solidFill>
                  </a:tcPr>
                </a:tc>
                <a:tc>
                  <a:txBody>
                    <a:bodyPr/>
                    <a:lstStyle/>
                    <a:p>
                      <a:pPr algn="r" fontAlgn="b"/>
                      <a:r>
                        <a:rPr lang="en-GB" sz="1400" b="0" i="0" u="none" strike="noStrike" dirty="0">
                          <a:solidFill>
                            <a:schemeClr val="tx1"/>
                          </a:solidFill>
                          <a:effectLst/>
                          <a:latin typeface="+mn-lt"/>
                        </a:rPr>
                        <a:t>52.0</a:t>
                      </a:r>
                    </a:p>
                  </a:txBody>
                  <a:tcPr marL="8026" marR="8026" marT="80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ABAB"/>
                    </a:solidFill>
                  </a:tcPr>
                </a:tc>
                <a:tc>
                  <a:txBody>
                    <a:bodyPr/>
                    <a:lstStyle/>
                    <a:p>
                      <a:pPr algn="r" fontAlgn="b"/>
                      <a:r>
                        <a:rPr lang="en-GB" sz="1400" b="0" i="0" u="none" strike="noStrike" dirty="0">
                          <a:solidFill>
                            <a:schemeClr val="tx1"/>
                          </a:solidFill>
                          <a:effectLst/>
                          <a:latin typeface="+mn-lt"/>
                        </a:rPr>
                        <a:t>85.1</a:t>
                      </a:r>
                    </a:p>
                  </a:txBody>
                  <a:tcPr marL="8026" marR="8026" marT="8026" marB="0" anchor="b">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CAE8AA"/>
                    </a:solidFill>
                  </a:tcPr>
                </a:tc>
                <a:tc>
                  <a:txBody>
                    <a:bodyPr/>
                    <a:lstStyle/>
                    <a:p>
                      <a:pPr algn="r" fontAlgn="b"/>
                      <a:r>
                        <a:rPr lang="en-GB" sz="1400" b="0" i="0" u="none" strike="noStrike" dirty="0">
                          <a:solidFill>
                            <a:schemeClr val="tx1"/>
                          </a:solidFill>
                          <a:effectLst/>
                          <a:latin typeface="+mn-lt"/>
                        </a:rPr>
                        <a:t>16.6</a:t>
                      </a:r>
                    </a:p>
                  </a:txBody>
                  <a:tcPr marL="8026" marR="8026" marT="8026"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AE8AA"/>
                    </a:solidFill>
                  </a:tcPr>
                </a:tc>
                <a:tc>
                  <a:txBody>
                    <a:bodyPr/>
                    <a:lstStyle/>
                    <a:p>
                      <a:pPr algn="r" fontAlgn="b"/>
                      <a:r>
                        <a:rPr lang="en-GB" sz="1400" b="0" i="0" u="none" strike="noStrike" dirty="0">
                          <a:solidFill>
                            <a:schemeClr val="tx1"/>
                          </a:solidFill>
                          <a:effectLst/>
                          <a:latin typeface="+mn-lt"/>
                        </a:rPr>
                        <a:t>21.3</a:t>
                      </a:r>
                    </a:p>
                  </a:txBody>
                  <a:tcPr marL="8026" marR="8026" marT="8026"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AE8AA"/>
                    </a:solidFill>
                  </a:tcPr>
                </a:tc>
                <a:extLst>
                  <a:ext uri="{0D108BD9-81ED-4DB2-BD59-A6C34878D82A}">
                    <a16:rowId xmlns:a16="http://schemas.microsoft.com/office/drawing/2014/main" xmlns="" val="10009"/>
                  </a:ext>
                </a:extLst>
              </a:tr>
              <a:tr h="162131">
                <a:tc>
                  <a:txBody>
                    <a:bodyPr/>
                    <a:lstStyle/>
                    <a:p>
                      <a:pPr algn="l" fontAlgn="b"/>
                      <a:r>
                        <a:rPr lang="en-GB" sz="1400" u="none" strike="noStrike" dirty="0">
                          <a:effectLst/>
                        </a:rPr>
                        <a:t>Rochford</a:t>
                      </a:r>
                      <a:endParaRPr lang="en-GB" sz="1400" b="0" i="0" u="none" strike="noStrike" dirty="0">
                        <a:solidFill>
                          <a:srgbClr val="000000"/>
                        </a:solidFill>
                        <a:effectLst/>
                        <a:latin typeface="Arial"/>
                      </a:endParaRPr>
                    </a:p>
                  </a:txBody>
                  <a:tcPr marL="8026" marR="8026" marT="8026" marB="0" anchor="b"/>
                </a:tc>
                <a:tc>
                  <a:txBody>
                    <a:bodyPr/>
                    <a:lstStyle/>
                    <a:p>
                      <a:pPr algn="r" fontAlgn="b"/>
                      <a:r>
                        <a:rPr lang="en-GB" sz="1400" b="0" i="0" u="none" strike="noStrike" dirty="0">
                          <a:solidFill>
                            <a:schemeClr val="tx1"/>
                          </a:solidFill>
                          <a:effectLst/>
                          <a:latin typeface="+mn-lt"/>
                        </a:rPr>
                        <a:t>59.7</a:t>
                      </a: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AE8AA"/>
                    </a:solidFill>
                  </a:tcPr>
                </a:tc>
                <a:tc>
                  <a:txBody>
                    <a:bodyPr/>
                    <a:lstStyle/>
                    <a:p>
                      <a:pPr algn="r" fontAlgn="b"/>
                      <a:r>
                        <a:rPr lang="en-GB" sz="1400" b="0" i="0" u="none" strike="noStrike" dirty="0">
                          <a:solidFill>
                            <a:schemeClr val="tx1"/>
                          </a:solidFill>
                          <a:effectLst/>
                          <a:latin typeface="+mn-lt"/>
                        </a:rPr>
                        <a:t>9.7</a:t>
                      </a:r>
                    </a:p>
                  </a:txBody>
                  <a:tcPr marL="8026" marR="8026" marT="8026" marB="0" anchor="b">
                    <a:lnB w="12700" cap="flat" cmpd="sng" algn="ctr">
                      <a:solidFill>
                        <a:schemeClr val="tx1"/>
                      </a:solidFill>
                      <a:prstDash val="solid"/>
                      <a:round/>
                      <a:headEnd type="none" w="med" len="med"/>
                      <a:tailEnd type="none" w="med" len="med"/>
                    </a:lnB>
                    <a:solidFill>
                      <a:srgbClr val="CAE8AA"/>
                    </a:solidFill>
                  </a:tcPr>
                </a:tc>
                <a:tc>
                  <a:txBody>
                    <a:bodyPr/>
                    <a:lstStyle/>
                    <a:p>
                      <a:pPr algn="r" fontAlgn="b"/>
                      <a:r>
                        <a:rPr lang="en-GB" sz="1400" b="0" i="0" u="none" strike="noStrike" dirty="0">
                          <a:solidFill>
                            <a:schemeClr val="tx1"/>
                          </a:solidFill>
                          <a:effectLst/>
                          <a:latin typeface="+mn-lt"/>
                        </a:rPr>
                        <a:t>6.5</a:t>
                      </a:r>
                    </a:p>
                  </a:txBody>
                  <a:tcPr marL="8026" marR="8026" marT="8026" marB="0" anchor="b">
                    <a:lnB w="12700" cap="flat" cmpd="sng" algn="ctr">
                      <a:solidFill>
                        <a:schemeClr val="bg1"/>
                      </a:solidFill>
                      <a:prstDash val="solid"/>
                      <a:round/>
                      <a:headEnd type="none" w="med" len="med"/>
                      <a:tailEnd type="none" w="med" len="med"/>
                    </a:lnB>
                    <a:solidFill>
                      <a:srgbClr val="CAE8AA"/>
                    </a:solidFill>
                  </a:tcPr>
                </a:tc>
                <a:tc>
                  <a:txBody>
                    <a:bodyPr/>
                    <a:lstStyle/>
                    <a:p>
                      <a:pPr algn="r" fontAlgn="b"/>
                      <a:r>
                        <a:rPr lang="en-GB" sz="1400" b="0" i="0" u="none" strike="noStrike" dirty="0">
                          <a:solidFill>
                            <a:schemeClr val="tx1"/>
                          </a:solidFill>
                          <a:effectLst/>
                          <a:latin typeface="+mn-lt"/>
                        </a:rPr>
                        <a:t>63</a:t>
                      </a:r>
                    </a:p>
                  </a:txBody>
                  <a:tcPr marL="8026" marR="8026" marT="8026" marB="0" anchor="b">
                    <a:lnB w="12700" cap="flat" cmpd="sng" algn="ctr">
                      <a:solidFill>
                        <a:schemeClr val="tx1"/>
                      </a:solidFill>
                      <a:prstDash val="solid"/>
                      <a:round/>
                      <a:headEnd type="none" w="med" len="med"/>
                      <a:tailEnd type="none" w="med" len="med"/>
                    </a:lnB>
                    <a:solidFill>
                      <a:srgbClr val="CAE8AA"/>
                    </a:solidFill>
                  </a:tcPr>
                </a:tc>
                <a:tc>
                  <a:txBody>
                    <a:bodyPr/>
                    <a:lstStyle/>
                    <a:p>
                      <a:pPr algn="r" fontAlgn="b"/>
                      <a:r>
                        <a:rPr lang="en-GB" sz="1400" b="0" i="0" u="none" strike="noStrike" dirty="0">
                          <a:solidFill>
                            <a:schemeClr val="tx1"/>
                          </a:solidFill>
                          <a:effectLst/>
                          <a:latin typeface="+mn-lt"/>
                        </a:rPr>
                        <a:t>81</a:t>
                      </a:r>
                    </a:p>
                  </a:txBody>
                  <a:tcPr marL="8026" marR="8026" marT="8026"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AE8AA"/>
                    </a:solidFill>
                  </a:tcPr>
                </a:tc>
                <a:tc>
                  <a:txBody>
                    <a:bodyPr/>
                    <a:lstStyle/>
                    <a:p>
                      <a:pPr algn="r" fontAlgn="b"/>
                      <a:r>
                        <a:rPr lang="en-GB" sz="1400" b="0" i="0" u="none" strike="noStrike" dirty="0">
                          <a:solidFill>
                            <a:schemeClr val="tx1"/>
                          </a:solidFill>
                          <a:effectLst/>
                          <a:latin typeface="+mn-lt"/>
                        </a:rPr>
                        <a:t>63.8</a:t>
                      </a:r>
                    </a:p>
                  </a:txBody>
                  <a:tcPr marL="8026" marR="8026" marT="8026"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AE8AA"/>
                    </a:solidFill>
                  </a:tcPr>
                </a:tc>
                <a:tc>
                  <a:txBody>
                    <a:bodyPr/>
                    <a:lstStyle/>
                    <a:p>
                      <a:pPr algn="r" fontAlgn="b"/>
                      <a:r>
                        <a:rPr lang="en-GB" sz="1400" b="0" i="0" u="none" strike="noStrike" dirty="0">
                          <a:solidFill>
                            <a:schemeClr val="tx1"/>
                          </a:solidFill>
                          <a:effectLst/>
                          <a:latin typeface="+mn-lt"/>
                        </a:rPr>
                        <a:t>68.4</a:t>
                      </a:r>
                    </a:p>
                  </a:txBody>
                  <a:tcPr marL="8026" marR="8026" marT="80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7B7"/>
                    </a:solidFill>
                  </a:tcPr>
                </a:tc>
                <a:tc>
                  <a:txBody>
                    <a:bodyPr/>
                    <a:lstStyle/>
                    <a:p>
                      <a:pPr algn="r" fontAlgn="b"/>
                      <a:r>
                        <a:rPr lang="en-GB" sz="1400" b="0" i="0" u="none" strike="noStrike" dirty="0">
                          <a:solidFill>
                            <a:schemeClr val="tx1"/>
                          </a:solidFill>
                          <a:effectLst/>
                          <a:latin typeface="+mn-lt"/>
                        </a:rPr>
                        <a:t>15</a:t>
                      </a:r>
                    </a:p>
                  </a:txBody>
                  <a:tcPr marL="8026" marR="8026" marT="8026" marB="0" anchor="b">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AE8AA"/>
                    </a:solidFill>
                  </a:tcPr>
                </a:tc>
                <a:tc>
                  <a:txBody>
                    <a:bodyPr/>
                    <a:lstStyle/>
                    <a:p>
                      <a:pPr algn="r" fontAlgn="b"/>
                      <a:r>
                        <a:rPr lang="en-GB" sz="1400" b="0" i="0" u="none" strike="noStrike" dirty="0">
                          <a:solidFill>
                            <a:schemeClr val="tx1"/>
                          </a:solidFill>
                          <a:effectLst/>
                          <a:latin typeface="+mn-lt"/>
                        </a:rPr>
                        <a:t>15.4</a:t>
                      </a:r>
                    </a:p>
                  </a:txBody>
                  <a:tcPr marL="8026" marR="8026" marT="8026"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AE8AA"/>
                    </a:solidFill>
                  </a:tcPr>
                </a:tc>
                <a:extLst>
                  <a:ext uri="{0D108BD9-81ED-4DB2-BD59-A6C34878D82A}">
                    <a16:rowId xmlns:a16="http://schemas.microsoft.com/office/drawing/2014/main" xmlns="" val="10010"/>
                  </a:ext>
                </a:extLst>
              </a:tr>
              <a:tr h="162131">
                <a:tc>
                  <a:txBody>
                    <a:bodyPr/>
                    <a:lstStyle/>
                    <a:p>
                      <a:pPr algn="l" fontAlgn="b"/>
                      <a:r>
                        <a:rPr lang="en-GB" sz="1400" u="none" strike="noStrike" dirty="0" err="1">
                          <a:effectLst/>
                        </a:rPr>
                        <a:t>Tendring</a:t>
                      </a:r>
                      <a:endParaRPr lang="en-GB" sz="1400" b="0" i="0" u="none" strike="noStrike" dirty="0">
                        <a:solidFill>
                          <a:srgbClr val="000000"/>
                        </a:solidFill>
                        <a:effectLst/>
                        <a:latin typeface="Arial"/>
                      </a:endParaRPr>
                    </a:p>
                  </a:txBody>
                  <a:tcPr marL="8026" marR="8026" marT="8026" marB="0" anchor="b">
                    <a:lnR w="12700" cap="flat" cmpd="sng" algn="ctr">
                      <a:solidFill>
                        <a:schemeClr val="tx1"/>
                      </a:solidFill>
                      <a:prstDash val="solid"/>
                      <a:round/>
                      <a:headEnd type="none" w="med" len="med"/>
                      <a:tailEnd type="none" w="med" len="med"/>
                    </a:lnR>
                  </a:tcPr>
                </a:tc>
                <a:tc>
                  <a:txBody>
                    <a:bodyPr/>
                    <a:lstStyle/>
                    <a:p>
                      <a:pPr algn="r" fontAlgn="b"/>
                      <a:r>
                        <a:rPr lang="en-GB" sz="1400" b="0" i="0" u="none" strike="noStrike">
                          <a:solidFill>
                            <a:schemeClr val="tx1"/>
                          </a:solidFill>
                          <a:effectLst/>
                          <a:latin typeface="+mn-lt"/>
                        </a:rPr>
                        <a:t>43.8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ABAB"/>
                    </a:solidFill>
                  </a:tcPr>
                </a:tc>
                <a:tc>
                  <a:txBody>
                    <a:bodyPr/>
                    <a:lstStyle/>
                    <a:p>
                      <a:pPr algn="r" fontAlgn="b"/>
                      <a:r>
                        <a:rPr lang="en-GB" sz="1400" b="0" i="0" u="none" strike="noStrike" dirty="0">
                          <a:solidFill>
                            <a:schemeClr val="tx1"/>
                          </a:solidFill>
                          <a:effectLst/>
                          <a:latin typeface="+mn-lt"/>
                        </a:rPr>
                        <a:t>23.6</a:t>
                      </a:r>
                    </a:p>
                  </a:txBody>
                  <a:tcPr marL="8026" marR="8026" marT="80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ABAB"/>
                    </a:solidFill>
                  </a:tcPr>
                </a:tc>
                <a:tc>
                  <a:txBody>
                    <a:bodyPr/>
                    <a:lstStyle/>
                    <a:p>
                      <a:pPr algn="r" fontAlgn="b"/>
                      <a:r>
                        <a:rPr lang="en-GB" sz="1400" b="0" i="0" u="none" strike="noStrike" dirty="0">
                          <a:solidFill>
                            <a:schemeClr val="tx1"/>
                          </a:solidFill>
                          <a:effectLst/>
                          <a:latin typeface="+mn-lt"/>
                        </a:rPr>
                        <a:t>8.6</a:t>
                      </a:r>
                    </a:p>
                  </a:txBody>
                  <a:tcPr marL="8026" marR="8026" marT="80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ABAB"/>
                    </a:solidFill>
                  </a:tcPr>
                </a:tc>
                <a:tc>
                  <a:txBody>
                    <a:bodyPr/>
                    <a:lstStyle/>
                    <a:p>
                      <a:pPr algn="r" fontAlgn="b"/>
                      <a:r>
                        <a:rPr lang="en-GB" sz="1400" b="0" i="0" u="none" strike="noStrike" dirty="0">
                          <a:solidFill>
                            <a:schemeClr val="tx1"/>
                          </a:solidFill>
                          <a:effectLst/>
                          <a:latin typeface="+mn-lt"/>
                        </a:rPr>
                        <a:t>58</a:t>
                      </a:r>
                    </a:p>
                  </a:txBody>
                  <a:tcPr marL="8026" marR="8026" marT="80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ABAB"/>
                    </a:solidFill>
                  </a:tcPr>
                </a:tc>
                <a:tc>
                  <a:txBody>
                    <a:bodyPr/>
                    <a:lstStyle/>
                    <a:p>
                      <a:pPr algn="r" fontAlgn="b"/>
                      <a:r>
                        <a:rPr lang="en-GB" sz="1400" b="0" i="0" u="none" strike="noStrike" dirty="0">
                          <a:solidFill>
                            <a:schemeClr val="tx1"/>
                          </a:solidFill>
                          <a:effectLst/>
                          <a:latin typeface="+mn-lt"/>
                        </a:rPr>
                        <a:t>73</a:t>
                      </a:r>
                    </a:p>
                  </a:txBody>
                  <a:tcPr marL="8026" marR="8026" marT="80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ABAB"/>
                    </a:solidFill>
                  </a:tcPr>
                </a:tc>
                <a:tc>
                  <a:txBody>
                    <a:bodyPr/>
                    <a:lstStyle/>
                    <a:p>
                      <a:pPr algn="r" fontAlgn="b"/>
                      <a:r>
                        <a:rPr lang="en-GB" sz="1400" b="0" i="0" u="none" strike="noStrike" dirty="0">
                          <a:solidFill>
                            <a:schemeClr val="tx1"/>
                          </a:solidFill>
                          <a:effectLst/>
                          <a:latin typeface="+mn-lt"/>
                        </a:rPr>
                        <a:t>51.3</a:t>
                      </a:r>
                    </a:p>
                  </a:txBody>
                  <a:tcPr marL="8026" marR="8026" marT="80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ABAB"/>
                    </a:solidFill>
                  </a:tcPr>
                </a:tc>
                <a:tc>
                  <a:txBody>
                    <a:bodyPr/>
                    <a:lstStyle/>
                    <a:p>
                      <a:pPr algn="r" fontAlgn="b"/>
                      <a:r>
                        <a:rPr lang="en-GB" sz="1400" b="0" i="0" u="none" strike="noStrike" dirty="0">
                          <a:solidFill>
                            <a:schemeClr val="tx1"/>
                          </a:solidFill>
                          <a:effectLst/>
                          <a:latin typeface="+mn-lt"/>
                        </a:rPr>
                        <a:t>56.4</a:t>
                      </a:r>
                    </a:p>
                  </a:txBody>
                  <a:tcPr marL="8026" marR="8026" marT="80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7B7"/>
                    </a:solidFill>
                  </a:tcPr>
                </a:tc>
                <a:tc>
                  <a:txBody>
                    <a:bodyPr/>
                    <a:lstStyle/>
                    <a:p>
                      <a:pPr algn="r" fontAlgn="b"/>
                      <a:r>
                        <a:rPr lang="en-GB" sz="1400" b="0" i="0" u="none" strike="noStrike" dirty="0">
                          <a:solidFill>
                            <a:schemeClr val="tx1"/>
                          </a:solidFill>
                          <a:effectLst/>
                          <a:latin typeface="+mn-lt"/>
                        </a:rPr>
                        <a:t>32.4</a:t>
                      </a:r>
                    </a:p>
                  </a:txBody>
                  <a:tcPr marL="8026" marR="8026" marT="80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ABAB"/>
                    </a:solidFill>
                  </a:tcPr>
                </a:tc>
                <a:tc>
                  <a:txBody>
                    <a:bodyPr/>
                    <a:lstStyle/>
                    <a:p>
                      <a:pPr algn="r" fontAlgn="b"/>
                      <a:r>
                        <a:rPr lang="en-GB" sz="1400" b="0" i="0" u="none" strike="noStrike" dirty="0">
                          <a:solidFill>
                            <a:schemeClr val="tx1"/>
                          </a:solidFill>
                          <a:effectLst/>
                          <a:latin typeface="+mn-lt"/>
                        </a:rPr>
                        <a:t>32.8</a:t>
                      </a:r>
                    </a:p>
                  </a:txBody>
                  <a:tcPr marL="8026" marR="8026" marT="80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ABAB"/>
                    </a:solidFill>
                  </a:tcPr>
                </a:tc>
                <a:extLst>
                  <a:ext uri="{0D108BD9-81ED-4DB2-BD59-A6C34878D82A}">
                    <a16:rowId xmlns:a16="http://schemas.microsoft.com/office/drawing/2014/main" xmlns="" val="10011"/>
                  </a:ext>
                </a:extLst>
              </a:tr>
              <a:tr h="162131">
                <a:tc>
                  <a:txBody>
                    <a:bodyPr/>
                    <a:lstStyle/>
                    <a:p>
                      <a:pPr algn="l" fontAlgn="b"/>
                      <a:r>
                        <a:rPr lang="en-GB" sz="1400" u="none" strike="noStrike" dirty="0">
                          <a:effectLst/>
                        </a:rPr>
                        <a:t>Uttlesford</a:t>
                      </a:r>
                      <a:endParaRPr lang="en-GB" sz="1400" b="0" i="0" u="none" strike="noStrike" dirty="0">
                        <a:solidFill>
                          <a:srgbClr val="000000"/>
                        </a:solidFill>
                        <a:effectLst/>
                        <a:latin typeface="Arial"/>
                      </a:endParaRPr>
                    </a:p>
                  </a:txBody>
                  <a:tcPr marL="8026" marR="8026" marT="8026" marB="0" anchor="b"/>
                </a:tc>
                <a:tc>
                  <a:txBody>
                    <a:bodyPr/>
                    <a:lstStyle/>
                    <a:p>
                      <a:pPr algn="r" fontAlgn="b"/>
                      <a:r>
                        <a:rPr lang="en-GB" sz="1400" b="0" i="0" u="none" strike="noStrike" dirty="0">
                          <a:solidFill>
                            <a:schemeClr val="tx1"/>
                          </a:solidFill>
                          <a:effectLst/>
                          <a:latin typeface="+mn-lt"/>
                        </a:rPr>
                        <a:t>71.6</a:t>
                      </a: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AE8AA"/>
                    </a:solidFill>
                  </a:tcPr>
                </a:tc>
                <a:tc>
                  <a:txBody>
                    <a:bodyPr/>
                    <a:lstStyle/>
                    <a:p>
                      <a:pPr algn="r" fontAlgn="b"/>
                      <a:r>
                        <a:rPr lang="en-GB" sz="1400" b="0" i="0" u="none" strike="noStrike" dirty="0">
                          <a:solidFill>
                            <a:schemeClr val="tx1"/>
                          </a:solidFill>
                          <a:effectLst/>
                          <a:latin typeface="+mn-lt"/>
                        </a:rPr>
                        <a:t>7.5</a:t>
                      </a:r>
                    </a:p>
                  </a:txBody>
                  <a:tcPr marL="8026" marR="8026" marT="8026" marB="0" anchor="b">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AE8AA"/>
                    </a:solidFill>
                  </a:tcPr>
                </a:tc>
                <a:tc>
                  <a:txBody>
                    <a:bodyPr/>
                    <a:lstStyle/>
                    <a:p>
                      <a:pPr algn="r" fontAlgn="b"/>
                      <a:r>
                        <a:rPr lang="en-GB" sz="1400" b="0" i="0" u="none" strike="noStrike" dirty="0">
                          <a:solidFill>
                            <a:schemeClr val="tx1"/>
                          </a:solidFill>
                          <a:effectLst/>
                          <a:latin typeface="+mn-lt"/>
                        </a:rPr>
                        <a:t>9.4</a:t>
                      </a:r>
                    </a:p>
                  </a:txBody>
                  <a:tcPr marL="8026" marR="8026" marT="8026"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ABAB"/>
                    </a:solidFill>
                  </a:tcPr>
                </a:tc>
                <a:tc>
                  <a:txBody>
                    <a:bodyPr/>
                    <a:lstStyle/>
                    <a:p>
                      <a:pPr algn="r" fontAlgn="b"/>
                      <a:r>
                        <a:rPr lang="en-GB" sz="1400" b="0" i="0" u="none" strike="noStrike" dirty="0">
                          <a:solidFill>
                            <a:schemeClr val="tx1"/>
                          </a:solidFill>
                          <a:effectLst/>
                          <a:latin typeface="+mn-lt"/>
                        </a:rPr>
                        <a:t>66</a:t>
                      </a:r>
                    </a:p>
                  </a:txBody>
                  <a:tcPr marL="8026" marR="8026" marT="8026" marB="0" anchor="b">
                    <a:lnL w="12700" cap="flat" cmpd="sng" algn="ctr">
                      <a:solidFill>
                        <a:schemeClr val="bg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ABAB"/>
                    </a:solidFill>
                  </a:tcPr>
                </a:tc>
                <a:tc>
                  <a:txBody>
                    <a:bodyPr/>
                    <a:lstStyle/>
                    <a:p>
                      <a:pPr algn="r" fontAlgn="b"/>
                      <a:r>
                        <a:rPr lang="en-GB" sz="1400" b="0" i="0" u="none" strike="noStrike" dirty="0">
                          <a:solidFill>
                            <a:schemeClr val="tx1"/>
                          </a:solidFill>
                          <a:effectLst/>
                          <a:latin typeface="+mn-lt"/>
                        </a:rPr>
                        <a:t>87</a:t>
                      </a:r>
                    </a:p>
                  </a:txBody>
                  <a:tcPr marL="8026" marR="8026" marT="8026" marB="0" anchor="b">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AE8AA"/>
                    </a:solidFill>
                  </a:tcPr>
                </a:tc>
                <a:tc>
                  <a:txBody>
                    <a:bodyPr/>
                    <a:lstStyle/>
                    <a:p>
                      <a:pPr algn="r" fontAlgn="b"/>
                      <a:r>
                        <a:rPr lang="en-GB" sz="1400" b="0" i="0" u="none" strike="noStrike" dirty="0">
                          <a:solidFill>
                            <a:schemeClr val="tx1"/>
                          </a:solidFill>
                          <a:effectLst/>
                          <a:latin typeface="+mn-lt"/>
                        </a:rPr>
                        <a:t>63.9</a:t>
                      </a:r>
                    </a:p>
                  </a:txBody>
                  <a:tcPr marL="8026" marR="8026" marT="8026" marB="0" anchor="b">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AE8AA"/>
                    </a:solidFill>
                  </a:tcPr>
                </a:tc>
                <a:tc>
                  <a:txBody>
                    <a:bodyPr/>
                    <a:lstStyle/>
                    <a:p>
                      <a:pPr algn="r" fontAlgn="b"/>
                      <a:r>
                        <a:rPr lang="en-GB" sz="1400" b="0" i="0" u="none" strike="noStrike" dirty="0">
                          <a:solidFill>
                            <a:schemeClr val="tx1"/>
                          </a:solidFill>
                          <a:effectLst/>
                          <a:latin typeface="+mn-lt"/>
                        </a:rPr>
                        <a:t>83.3</a:t>
                      </a:r>
                    </a:p>
                  </a:txBody>
                  <a:tcPr marL="8026" marR="8026" marT="8026" marB="0" anchor="b">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AE8AA"/>
                    </a:solidFill>
                  </a:tcPr>
                </a:tc>
                <a:tc>
                  <a:txBody>
                    <a:bodyPr/>
                    <a:lstStyle/>
                    <a:p>
                      <a:pPr algn="r" fontAlgn="b"/>
                      <a:r>
                        <a:rPr lang="en-GB" sz="1400" b="0" i="0" u="none" strike="noStrike" dirty="0">
                          <a:solidFill>
                            <a:schemeClr val="tx1"/>
                          </a:solidFill>
                          <a:effectLst/>
                          <a:latin typeface="+mn-lt"/>
                        </a:rPr>
                        <a:t>9.8</a:t>
                      </a:r>
                    </a:p>
                  </a:txBody>
                  <a:tcPr marL="8026" marR="8026" marT="8026"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AE8AA"/>
                    </a:solid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GB" sz="1400" b="0" i="0" u="none" strike="noStrike" dirty="0">
                          <a:solidFill>
                            <a:schemeClr val="tx1"/>
                          </a:solidFill>
                          <a:effectLst/>
                          <a:latin typeface="+mn-lt"/>
                        </a:rPr>
                        <a:t>13.7</a:t>
                      </a:r>
                    </a:p>
                  </a:txBody>
                  <a:tcPr marL="8026" marR="8026" marT="8026"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AE8AA"/>
                    </a:solidFill>
                  </a:tcPr>
                </a:tc>
                <a:extLst>
                  <a:ext uri="{0D108BD9-81ED-4DB2-BD59-A6C34878D82A}">
                    <a16:rowId xmlns:a16="http://schemas.microsoft.com/office/drawing/2014/main" xmlns="" val="10012"/>
                  </a:ext>
                </a:extLst>
              </a:tr>
              <a:tr h="162131">
                <a:tc>
                  <a:txBody>
                    <a:bodyPr/>
                    <a:lstStyle/>
                    <a:p>
                      <a:pPr algn="l" fontAlgn="b"/>
                      <a:r>
                        <a:rPr lang="en-GB" sz="1400" b="1" u="none" strike="noStrike" dirty="0">
                          <a:effectLst/>
                          <a:latin typeface="+mn-lt"/>
                        </a:rPr>
                        <a:t>Essex</a:t>
                      </a:r>
                      <a:endParaRPr lang="en-GB" sz="1400" b="1" i="0" u="none" strike="noStrike" dirty="0">
                        <a:solidFill>
                          <a:srgbClr val="000000"/>
                        </a:solidFill>
                        <a:effectLst/>
                        <a:latin typeface="+mn-lt"/>
                      </a:endParaRPr>
                    </a:p>
                  </a:txBody>
                  <a:tcPr marL="8026" marR="8026" marT="8026" marB="0" anchor="b">
                    <a:solidFill>
                      <a:schemeClr val="bg1">
                        <a:lumMod val="85000"/>
                      </a:schemeClr>
                    </a:solidFill>
                  </a:tcPr>
                </a:tc>
                <a:tc>
                  <a:txBody>
                    <a:bodyPr/>
                    <a:lstStyle/>
                    <a:p>
                      <a:pPr algn="r" fontAlgn="b"/>
                      <a:r>
                        <a:rPr lang="en-GB" sz="1400" b="1" i="0" u="none" strike="noStrike" dirty="0">
                          <a:solidFill>
                            <a:schemeClr val="tx1"/>
                          </a:solidFill>
                          <a:effectLst/>
                          <a:latin typeface="+mn-lt"/>
                        </a:rPr>
                        <a:t>53.4</a:t>
                      </a:r>
                    </a:p>
                  </a:txBody>
                  <a:tcPr marL="8026" marR="8026" marT="8026" marB="0" anchor="b">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r" fontAlgn="b"/>
                      <a:r>
                        <a:rPr lang="en-GB" sz="1400" b="1" u="none" strike="noStrike" dirty="0">
                          <a:solidFill>
                            <a:schemeClr val="tx1"/>
                          </a:solidFill>
                          <a:effectLst/>
                          <a:latin typeface="+mn-lt"/>
                        </a:rPr>
                        <a:t>15.4</a:t>
                      </a:r>
                      <a:endParaRPr lang="en-GB" sz="1400" b="1" i="0" u="none" strike="noStrike" dirty="0">
                        <a:solidFill>
                          <a:schemeClr val="tx1"/>
                        </a:solidFill>
                        <a:effectLst/>
                        <a:latin typeface="+mn-lt"/>
                      </a:endParaRPr>
                    </a:p>
                  </a:txBody>
                  <a:tcPr marL="8026" marR="8026" marT="8026" marB="0" anchor="b">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r" fontAlgn="b"/>
                      <a:r>
                        <a:rPr lang="en-GB" sz="1400" b="1" i="0" u="none" strike="noStrike" dirty="0">
                          <a:solidFill>
                            <a:schemeClr val="tx1"/>
                          </a:solidFill>
                          <a:effectLst/>
                          <a:latin typeface="+mn-lt"/>
                        </a:rPr>
                        <a:t>7.6</a:t>
                      </a:r>
                    </a:p>
                  </a:txBody>
                  <a:tcPr marL="8026" marR="8026" marT="8026"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r" fontAlgn="b"/>
                      <a:r>
                        <a:rPr lang="en-GB" sz="1400" b="1" i="0" u="none" strike="noStrike" dirty="0">
                          <a:solidFill>
                            <a:schemeClr val="tx1"/>
                          </a:solidFill>
                          <a:effectLst/>
                          <a:latin typeface="+mn-lt"/>
                        </a:rPr>
                        <a:t>61</a:t>
                      </a:r>
                    </a:p>
                  </a:txBody>
                  <a:tcPr marL="8026" marR="8026" marT="8026" marB="0" anchor="b">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r" fontAlgn="b"/>
                      <a:r>
                        <a:rPr lang="en-GB" sz="1400" b="1" i="0" u="none" strike="noStrike" dirty="0">
                          <a:solidFill>
                            <a:schemeClr val="tx1"/>
                          </a:solidFill>
                          <a:effectLst/>
                          <a:latin typeface="+mn-lt"/>
                        </a:rPr>
                        <a:t>79</a:t>
                      </a:r>
                    </a:p>
                  </a:txBody>
                  <a:tcPr marL="8026" marR="8026" marT="8026" marB="0" anchor="b">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r" fontAlgn="b"/>
                      <a:r>
                        <a:rPr lang="en-GB" sz="1400" b="1" i="0" u="none" strike="noStrike" dirty="0">
                          <a:solidFill>
                            <a:schemeClr val="tx1"/>
                          </a:solidFill>
                          <a:effectLst/>
                          <a:latin typeface="+mn-lt"/>
                        </a:rPr>
                        <a:t>56.5</a:t>
                      </a:r>
                    </a:p>
                  </a:txBody>
                  <a:tcPr marL="8026" marR="8026" marT="8026" marB="0" anchor="b">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r" fontAlgn="b"/>
                      <a:r>
                        <a:rPr lang="en-GB" sz="1400" b="1" i="0" u="none" strike="noStrike" dirty="0">
                          <a:solidFill>
                            <a:schemeClr val="tx1"/>
                          </a:solidFill>
                          <a:effectLst/>
                          <a:latin typeface="+mn-lt"/>
                        </a:rPr>
                        <a:t>74</a:t>
                      </a:r>
                    </a:p>
                  </a:txBody>
                  <a:tcPr marL="8026" marR="8026" marT="8026" marB="0" anchor="b">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r" fontAlgn="b"/>
                      <a:r>
                        <a:rPr lang="en-GB" sz="1400" b="1" i="0" u="none" strike="noStrike" dirty="0">
                          <a:solidFill>
                            <a:schemeClr val="tx1"/>
                          </a:solidFill>
                          <a:effectLst/>
                          <a:latin typeface="+mn-lt"/>
                        </a:rPr>
                        <a:t>23.9</a:t>
                      </a:r>
                    </a:p>
                  </a:txBody>
                  <a:tcPr marL="8026" marR="8026" marT="8026" marB="0" anchor="b">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GB" sz="1400" b="1" i="0" u="none" strike="noStrike" dirty="0">
                          <a:solidFill>
                            <a:schemeClr val="tx1"/>
                          </a:solidFill>
                          <a:effectLst/>
                          <a:latin typeface="+mn-lt"/>
                        </a:rPr>
                        <a:t>21.6</a:t>
                      </a:r>
                    </a:p>
                  </a:txBody>
                  <a:tcPr marL="8026" marR="8026" marT="8026" marB="0" anchor="b">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13"/>
                  </a:ext>
                </a:extLst>
              </a:tr>
              <a:tr h="162131">
                <a:tc>
                  <a:txBody>
                    <a:bodyPr/>
                    <a:lstStyle/>
                    <a:p>
                      <a:pPr algn="l" fontAlgn="b"/>
                      <a:r>
                        <a:rPr lang="en-GB" sz="1400" b="1" i="0" u="none" strike="noStrike" dirty="0">
                          <a:solidFill>
                            <a:srgbClr val="000000"/>
                          </a:solidFill>
                          <a:effectLst/>
                          <a:latin typeface="+mn-lt"/>
                        </a:rPr>
                        <a:t>England</a:t>
                      </a:r>
                    </a:p>
                  </a:txBody>
                  <a:tcPr marL="8026" marR="8026" marT="8026" marB="0" anchor="b">
                    <a:solidFill>
                      <a:schemeClr val="bg1">
                        <a:lumMod val="85000"/>
                      </a:schemeClr>
                    </a:solidFill>
                  </a:tcPr>
                </a:tc>
                <a:tc>
                  <a:txBody>
                    <a:bodyPr/>
                    <a:lstStyle/>
                    <a:p>
                      <a:pPr algn="r" fontAlgn="b"/>
                      <a:r>
                        <a:rPr lang="en-GB" sz="1400" b="1" i="0" u="none" strike="noStrike" dirty="0">
                          <a:solidFill>
                            <a:schemeClr val="tx1"/>
                          </a:solidFill>
                          <a:effectLst/>
                          <a:latin typeface="+mn-lt"/>
                        </a:rPr>
                        <a:t>52.7</a:t>
                      </a:r>
                    </a:p>
                  </a:txBody>
                  <a:tcPr marL="8026" marR="8026" marT="8026" marB="0" anchor="b">
                    <a:lnT w="12700" cap="flat" cmpd="sng" algn="ctr">
                      <a:solidFill>
                        <a:schemeClr val="bg1"/>
                      </a:solidFill>
                      <a:prstDash val="solid"/>
                      <a:round/>
                      <a:headEnd type="none" w="med" len="med"/>
                      <a:tailEnd type="none" w="med" len="med"/>
                    </a:lnT>
                    <a:solidFill>
                      <a:schemeClr val="bg1">
                        <a:lumMod val="85000"/>
                      </a:schemeClr>
                    </a:solidFill>
                  </a:tcPr>
                </a:tc>
                <a:tc>
                  <a:txBody>
                    <a:bodyPr/>
                    <a:lstStyle/>
                    <a:p>
                      <a:pPr algn="r" fontAlgn="b"/>
                      <a:r>
                        <a:rPr lang="en-GB" sz="1400" b="1" i="0" u="none" strike="noStrike" dirty="0">
                          <a:solidFill>
                            <a:schemeClr val="tx1"/>
                          </a:solidFill>
                          <a:effectLst/>
                          <a:latin typeface="+mn-lt"/>
                        </a:rPr>
                        <a:t>18.6</a:t>
                      </a:r>
                    </a:p>
                  </a:txBody>
                  <a:tcPr marL="8026" marR="8026" marT="8026" marB="0" anchor="b">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bg1">
                        <a:lumMod val="85000"/>
                      </a:schemeClr>
                    </a:solidFill>
                  </a:tcPr>
                </a:tc>
                <a:tc>
                  <a:txBody>
                    <a:bodyPr/>
                    <a:lstStyle/>
                    <a:p>
                      <a:pPr algn="r" fontAlgn="b"/>
                      <a:r>
                        <a:rPr lang="en-GB" sz="1400" b="1" i="0" u="none" strike="noStrike" dirty="0">
                          <a:solidFill>
                            <a:schemeClr val="tx1"/>
                          </a:solidFill>
                          <a:effectLst/>
                          <a:latin typeface="+mn-lt"/>
                        </a:rPr>
                        <a:t>10.4</a:t>
                      </a:r>
                    </a:p>
                  </a:txBody>
                  <a:tcPr marL="8026" marR="8026" marT="8026"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r" fontAlgn="b"/>
                      <a:r>
                        <a:rPr lang="en-GB" sz="1400" b="1" i="0" u="none" strike="noStrike" dirty="0">
                          <a:solidFill>
                            <a:schemeClr val="tx1"/>
                          </a:solidFill>
                          <a:effectLst/>
                          <a:latin typeface="+mn-lt"/>
                        </a:rPr>
                        <a:t>60</a:t>
                      </a:r>
                    </a:p>
                  </a:txBody>
                  <a:tcPr marL="8026" marR="8026" marT="8026" marB="0" anchor="b">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bg1">
                        <a:lumMod val="85000"/>
                      </a:schemeClr>
                    </a:solidFill>
                  </a:tcPr>
                </a:tc>
                <a:tc>
                  <a:txBody>
                    <a:bodyPr/>
                    <a:lstStyle/>
                    <a:p>
                      <a:pPr algn="r" fontAlgn="b"/>
                      <a:r>
                        <a:rPr lang="en-GB" sz="1400" b="1" i="0" u="none" strike="noStrike" dirty="0">
                          <a:solidFill>
                            <a:schemeClr val="tx1"/>
                          </a:solidFill>
                          <a:effectLst/>
                          <a:latin typeface="+mn-lt"/>
                        </a:rPr>
                        <a:t>79</a:t>
                      </a:r>
                    </a:p>
                  </a:txBody>
                  <a:tcPr marL="8026" marR="8026" marT="8026" marB="0" anchor="b">
                    <a:lnT w="12700" cap="flat" cmpd="sng" algn="ctr">
                      <a:solidFill>
                        <a:schemeClr val="bg1"/>
                      </a:solidFill>
                      <a:prstDash val="solid"/>
                      <a:round/>
                      <a:headEnd type="none" w="med" len="med"/>
                      <a:tailEnd type="none" w="med" len="med"/>
                    </a:lnT>
                    <a:solidFill>
                      <a:schemeClr val="bg1">
                        <a:lumMod val="85000"/>
                      </a:schemeClr>
                    </a:solidFill>
                  </a:tcPr>
                </a:tc>
                <a:tc>
                  <a:txBody>
                    <a:bodyPr/>
                    <a:lstStyle/>
                    <a:p>
                      <a:pPr algn="r" fontAlgn="b"/>
                      <a:r>
                        <a:rPr lang="en-GB" sz="1400" b="1" i="0" u="none" strike="noStrike" dirty="0">
                          <a:solidFill>
                            <a:schemeClr val="tx1"/>
                          </a:solidFill>
                          <a:effectLst/>
                          <a:latin typeface="+mn-lt"/>
                        </a:rPr>
                        <a:t>53.4</a:t>
                      </a:r>
                    </a:p>
                  </a:txBody>
                  <a:tcPr marL="8026" marR="8026" marT="8026" marB="0" anchor="b">
                    <a:lnT w="12700" cap="flat" cmpd="sng" algn="ctr">
                      <a:solidFill>
                        <a:schemeClr val="bg1"/>
                      </a:solidFill>
                      <a:prstDash val="solid"/>
                      <a:round/>
                      <a:headEnd type="none" w="med" len="med"/>
                      <a:tailEnd type="none" w="med" len="med"/>
                    </a:lnT>
                    <a:solidFill>
                      <a:schemeClr val="bg1">
                        <a:lumMod val="85000"/>
                      </a:schemeClr>
                    </a:solidFill>
                  </a:tcPr>
                </a:tc>
                <a:tc>
                  <a:txBody>
                    <a:bodyPr/>
                    <a:lstStyle/>
                    <a:p>
                      <a:pPr algn="r" fontAlgn="b"/>
                      <a:r>
                        <a:rPr lang="en-GB" sz="1400" b="1" i="0" u="none" strike="noStrike" dirty="0">
                          <a:solidFill>
                            <a:schemeClr val="tx1"/>
                          </a:solidFill>
                          <a:effectLst/>
                          <a:latin typeface="+mn-lt"/>
                        </a:rPr>
                        <a:t>78.4</a:t>
                      </a:r>
                    </a:p>
                  </a:txBody>
                  <a:tcPr marL="8026" marR="8026" marT="8026" marB="0" anchor="b">
                    <a:lnT w="12700" cap="flat" cmpd="sng" algn="ctr">
                      <a:solidFill>
                        <a:schemeClr val="bg1"/>
                      </a:solidFill>
                      <a:prstDash val="solid"/>
                      <a:round/>
                      <a:headEnd type="none" w="med" len="med"/>
                      <a:tailEnd type="none" w="med" len="med"/>
                    </a:lnT>
                    <a:solidFill>
                      <a:schemeClr val="bg1">
                        <a:lumMod val="85000"/>
                      </a:schemeClr>
                    </a:solidFill>
                  </a:tcPr>
                </a:tc>
                <a:tc>
                  <a:txBody>
                    <a:bodyPr/>
                    <a:lstStyle/>
                    <a:p>
                      <a:pPr algn="r" fontAlgn="b"/>
                      <a:r>
                        <a:rPr lang="en-GB" sz="1400" b="1" i="0" u="none" strike="noStrike" dirty="0">
                          <a:solidFill>
                            <a:schemeClr val="tx1"/>
                          </a:solidFill>
                          <a:effectLst/>
                          <a:latin typeface="+mn-lt"/>
                        </a:rPr>
                        <a:t>27.7</a:t>
                      </a:r>
                    </a:p>
                  </a:txBody>
                  <a:tcPr marL="8026" marR="8026" marT="8026" marB="0" anchor="b">
                    <a:lnT w="12700" cap="flat" cmpd="sng" algn="ctr">
                      <a:solidFill>
                        <a:schemeClr val="bg1"/>
                      </a:solidFill>
                      <a:prstDash val="solid"/>
                      <a:round/>
                      <a:headEnd type="none" w="med" len="med"/>
                      <a:tailEnd type="none" w="med" len="med"/>
                    </a:lnT>
                    <a:solidFill>
                      <a:schemeClr val="bg1">
                        <a:lumMod val="85000"/>
                      </a:schemeClr>
                    </a:solidFill>
                  </a:tcPr>
                </a:tc>
                <a:tc>
                  <a:txBody>
                    <a:bodyPr/>
                    <a:lstStyle/>
                    <a:p>
                      <a:pPr algn="r" fontAlgn="b"/>
                      <a:r>
                        <a:rPr lang="en-GB" sz="1400" b="1" i="0" u="none" strike="noStrike" dirty="0">
                          <a:solidFill>
                            <a:schemeClr val="tx1"/>
                          </a:solidFill>
                          <a:effectLst/>
                          <a:latin typeface="+mn-lt"/>
                        </a:rPr>
                        <a:t>26.9</a:t>
                      </a:r>
                    </a:p>
                  </a:txBody>
                  <a:tcPr marL="8026" marR="8026" marT="8026" marB="0" anchor="b">
                    <a:lnT w="12700" cap="flat" cmpd="sng" algn="ctr">
                      <a:solidFill>
                        <a:schemeClr val="bg1"/>
                      </a:solidFill>
                      <a:prstDash val="solid"/>
                      <a:round/>
                      <a:headEnd type="none" w="med" len="med"/>
                      <a:tailEnd type="none" w="med" len="med"/>
                    </a:lnT>
                    <a:solidFill>
                      <a:schemeClr val="bg1">
                        <a:lumMod val="85000"/>
                      </a:schemeClr>
                    </a:solidFill>
                  </a:tcPr>
                </a:tc>
                <a:extLst>
                  <a:ext uri="{0D108BD9-81ED-4DB2-BD59-A6C34878D82A}">
                    <a16:rowId xmlns:a16="http://schemas.microsoft.com/office/drawing/2014/main" xmlns="" val="10014"/>
                  </a:ext>
                </a:extLst>
              </a:tr>
            </a:tbl>
          </a:graphicData>
        </a:graphic>
      </p:graphicFrame>
      <p:sp>
        <p:nvSpPr>
          <p:cNvPr id="4" name="Slide Number Placeholder 3"/>
          <p:cNvSpPr>
            <a:spLocks noGrp="1"/>
          </p:cNvSpPr>
          <p:nvPr>
            <p:ph type="sldNum" sz="quarter" idx="12"/>
          </p:nvPr>
        </p:nvSpPr>
        <p:spPr/>
        <p:txBody>
          <a:bodyPr/>
          <a:lstStyle/>
          <a:p>
            <a:pPr>
              <a:defRPr/>
            </a:pPr>
            <a:fld id="{9B6F3EC3-4F54-4141-9820-8C188AFD5A24}" type="slidenum">
              <a:rPr lang="en-US" smtClean="0">
                <a:solidFill>
                  <a:prstClr val="black">
                    <a:tint val="75000"/>
                  </a:prstClr>
                </a:solidFill>
              </a:rPr>
              <a:pPr>
                <a:defRPr/>
              </a:pPr>
              <a:t>4</a:t>
            </a:fld>
            <a:endParaRPr lang="en-US">
              <a:solidFill>
                <a:prstClr val="black"/>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4045955439"/>
              </p:ext>
            </p:extLst>
          </p:nvPr>
        </p:nvGraphicFramePr>
        <p:xfrm>
          <a:off x="251520" y="5733255"/>
          <a:ext cx="4284476" cy="1054335"/>
        </p:xfrm>
        <a:graphic>
          <a:graphicData uri="http://schemas.openxmlformats.org/drawingml/2006/table">
            <a:tbl>
              <a:tblPr firstRow="1" bandRow="1">
                <a:tableStyleId>{5C22544A-7EE6-4342-B048-85BDC9FD1C3A}</a:tableStyleId>
              </a:tblPr>
              <a:tblGrid>
                <a:gridCol w="1071119">
                  <a:extLst>
                    <a:ext uri="{9D8B030D-6E8A-4147-A177-3AD203B41FA5}">
                      <a16:colId xmlns:a16="http://schemas.microsoft.com/office/drawing/2014/main" xmlns="" val="20000"/>
                    </a:ext>
                  </a:extLst>
                </a:gridCol>
                <a:gridCol w="1071119">
                  <a:extLst>
                    <a:ext uri="{9D8B030D-6E8A-4147-A177-3AD203B41FA5}">
                      <a16:colId xmlns:a16="http://schemas.microsoft.com/office/drawing/2014/main" xmlns="" val="20001"/>
                    </a:ext>
                  </a:extLst>
                </a:gridCol>
                <a:gridCol w="1071119">
                  <a:extLst>
                    <a:ext uri="{9D8B030D-6E8A-4147-A177-3AD203B41FA5}">
                      <a16:colId xmlns:a16="http://schemas.microsoft.com/office/drawing/2014/main" xmlns="" val="20002"/>
                    </a:ext>
                  </a:extLst>
                </a:gridCol>
                <a:gridCol w="1071119">
                  <a:extLst>
                    <a:ext uri="{9D8B030D-6E8A-4147-A177-3AD203B41FA5}">
                      <a16:colId xmlns:a16="http://schemas.microsoft.com/office/drawing/2014/main" xmlns="" val="20003"/>
                    </a:ext>
                  </a:extLst>
                </a:gridCol>
              </a:tblGrid>
              <a:tr h="414255">
                <a:tc>
                  <a:txBody>
                    <a:bodyPr/>
                    <a:lstStyle/>
                    <a:p>
                      <a:endParaRPr lang="en-GB" sz="1600" dirty="0"/>
                    </a:p>
                  </a:txBody>
                  <a:tcPr>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gridSpan="3">
                  <a:txBody>
                    <a:bodyPr/>
                    <a:lstStyle/>
                    <a:p>
                      <a:r>
                        <a:rPr lang="en-GB" sz="1200" dirty="0"/>
                        <a:t>Key</a:t>
                      </a:r>
                      <a:r>
                        <a:rPr lang="en-GB" sz="1200" baseline="0" dirty="0"/>
                        <a:t>: (boxes) – Compared to Essex Average</a:t>
                      </a:r>
                      <a:endParaRPr lang="en-GB" sz="1200" dirty="0"/>
                    </a:p>
                  </a:txBody>
                  <a:tcPr>
                    <a:lnL w="12700" cmpd="sng">
                      <a:noFill/>
                    </a:lnL>
                    <a:lnR w="12700" cap="flat" cmpd="sng" algn="ctr">
                      <a:noFill/>
                      <a:prstDash val="solid"/>
                      <a:round/>
                      <a:headEnd type="none" w="med" len="med"/>
                      <a:tailEnd type="none" w="med" len="med"/>
                    </a:lnR>
                    <a:lnB w="38100" cmpd="sng">
                      <a:noFill/>
                    </a:lnB>
                  </a:tcPr>
                </a:tc>
                <a:tc hMerge="1">
                  <a:txBody>
                    <a:bodyPr/>
                    <a:lstStyle/>
                    <a:p>
                      <a:endParaRPr lang="en-GB" dirty="0"/>
                    </a:p>
                  </a:txBody>
                  <a:tcPr/>
                </a:tc>
                <a:tc hMerge="1">
                  <a:txBody>
                    <a:bodyPr/>
                    <a:lstStyle/>
                    <a:p>
                      <a:endParaRPr lang="en-GB" dirty="0">
                        <a:solidFill>
                          <a:srgbClr val="00B050"/>
                        </a:solidFill>
                      </a:endParaRPr>
                    </a:p>
                  </a:txBody>
                  <a:tcPr/>
                </a:tc>
                <a:extLst>
                  <a:ext uri="{0D108BD9-81ED-4DB2-BD59-A6C34878D82A}">
                    <a16:rowId xmlns:a16="http://schemas.microsoft.com/office/drawing/2014/main" xmlns="" val="10000"/>
                  </a:ext>
                </a:extLst>
              </a:tr>
              <a:tr h="607878">
                <a:tc>
                  <a:txBody>
                    <a:bodyPr/>
                    <a:lstStyle/>
                    <a:p>
                      <a:r>
                        <a:rPr lang="en-GB" sz="1200" dirty="0">
                          <a:solidFill>
                            <a:schemeClr val="tx1"/>
                          </a:solidFill>
                        </a:rPr>
                        <a:t>Worse</a:t>
                      </a:r>
                      <a:r>
                        <a:rPr lang="en-GB" sz="1200" baseline="0" dirty="0">
                          <a:solidFill>
                            <a:schemeClr val="tx1"/>
                          </a:solidFill>
                        </a:rPr>
                        <a:t> than</a:t>
                      </a:r>
                      <a:r>
                        <a:rPr lang="en-GB" sz="1200" dirty="0">
                          <a:solidFill>
                            <a:schemeClr val="tx1"/>
                          </a:solidFill>
                        </a:rPr>
                        <a:t> National average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baseline="0" dirty="0">
                          <a:solidFill>
                            <a:schemeClr val="tx1"/>
                          </a:solidFill>
                        </a:rPr>
                        <a:t>Worse than Essex average</a:t>
                      </a:r>
                      <a:endParaRPr lang="en-GB" sz="1200" dirty="0">
                        <a:solidFill>
                          <a:schemeClr val="tx1"/>
                        </a:solidFill>
                      </a:endParaRPr>
                    </a:p>
                  </a:txBody>
                  <a:tcPr>
                    <a:lnL w="12700" cap="flat" cmpd="sng" algn="ctr">
                      <a:solidFill>
                        <a:schemeClr val="tx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FB7B7"/>
                    </a:solidFill>
                  </a:tcPr>
                </a:tc>
                <a:tc>
                  <a:txBody>
                    <a:bodyPr/>
                    <a:lstStyle/>
                    <a:p>
                      <a:r>
                        <a:rPr lang="en-GB" sz="1200" dirty="0">
                          <a:solidFill>
                            <a:schemeClr val="tx1"/>
                          </a:solidFill>
                        </a:rPr>
                        <a:t>Average</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2">
                        <a:lumMod val="40000"/>
                        <a:lumOff val="60000"/>
                      </a:schemeClr>
                    </a:solidFill>
                  </a:tcPr>
                </a:tc>
                <a:tc>
                  <a:txBody>
                    <a:bodyPr/>
                    <a:lstStyle/>
                    <a:p>
                      <a:r>
                        <a:rPr lang="en-GB" sz="1200" dirty="0">
                          <a:solidFill>
                            <a:schemeClr val="tx1"/>
                          </a:solidFill>
                        </a:rPr>
                        <a:t>Better than Average</a:t>
                      </a: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CAE8AA"/>
                    </a:solidFill>
                  </a:tcPr>
                </a:tc>
                <a:extLst>
                  <a:ext uri="{0D108BD9-81ED-4DB2-BD59-A6C34878D82A}">
                    <a16:rowId xmlns:a16="http://schemas.microsoft.com/office/drawing/2014/main" xmlns="" val="10001"/>
                  </a:ext>
                </a:extLst>
              </a:tr>
            </a:tbl>
          </a:graphicData>
        </a:graphic>
      </p:graphicFrame>
      <p:sp>
        <p:nvSpPr>
          <p:cNvPr id="3" name="TextBox 2"/>
          <p:cNvSpPr txBox="1"/>
          <p:nvPr/>
        </p:nvSpPr>
        <p:spPr>
          <a:xfrm>
            <a:off x="251520" y="620688"/>
            <a:ext cx="8712968" cy="584775"/>
          </a:xfrm>
          <a:prstGeom prst="rect">
            <a:avLst/>
          </a:prstGeom>
          <a:noFill/>
        </p:spPr>
        <p:txBody>
          <a:bodyPr wrap="square" rtlCol="0">
            <a:spAutoFit/>
          </a:bodyPr>
          <a:lstStyle/>
          <a:p>
            <a:r>
              <a:rPr lang="en-GB" sz="1600" dirty="0">
                <a:latin typeface="+mn-lt"/>
              </a:rPr>
              <a:t>This table shows the basket of indicators set out in the Essex Child Poverty Strategy, broken down to district level. The data on this slide shows the district picture at the launch of the strategy. </a:t>
            </a:r>
          </a:p>
        </p:txBody>
      </p:sp>
    </p:spTree>
    <p:extLst>
      <p:ext uri="{BB962C8B-B14F-4D97-AF65-F5344CB8AC3E}">
        <p14:creationId xmlns:p14="http://schemas.microsoft.com/office/powerpoint/2010/main" val="3730705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20688"/>
          </a:xfrm>
        </p:spPr>
        <p:txBody>
          <a:bodyPr>
            <a:noAutofit/>
          </a:bodyPr>
          <a:lstStyle/>
          <a:p>
            <a:r>
              <a:rPr lang="en-GB" sz="3200" dirty="0"/>
              <a:t>Current data/progress by District - Child Poverty</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425656254"/>
              </p:ext>
            </p:extLst>
          </p:nvPr>
        </p:nvGraphicFramePr>
        <p:xfrm>
          <a:off x="233688" y="1268760"/>
          <a:ext cx="8712966" cy="4224153"/>
        </p:xfrm>
        <a:graphic>
          <a:graphicData uri="http://schemas.openxmlformats.org/drawingml/2006/table">
            <a:tbl>
              <a:tblPr>
                <a:tableStyleId>{5C22544A-7EE6-4342-B048-85BDC9FD1C3A}</a:tableStyleId>
              </a:tblPr>
              <a:tblGrid>
                <a:gridCol w="1008110">
                  <a:extLst>
                    <a:ext uri="{9D8B030D-6E8A-4147-A177-3AD203B41FA5}">
                      <a16:colId xmlns:a16="http://schemas.microsoft.com/office/drawing/2014/main" xmlns="" val="20000"/>
                    </a:ext>
                  </a:extLst>
                </a:gridCol>
                <a:gridCol w="864096">
                  <a:extLst>
                    <a:ext uri="{9D8B030D-6E8A-4147-A177-3AD203B41FA5}">
                      <a16:colId xmlns:a16="http://schemas.microsoft.com/office/drawing/2014/main" xmlns="" val="20001"/>
                    </a:ext>
                  </a:extLst>
                </a:gridCol>
                <a:gridCol w="737914">
                  <a:extLst>
                    <a:ext uri="{9D8B030D-6E8A-4147-A177-3AD203B41FA5}">
                      <a16:colId xmlns:a16="http://schemas.microsoft.com/office/drawing/2014/main" xmlns="" val="20002"/>
                    </a:ext>
                  </a:extLst>
                </a:gridCol>
                <a:gridCol w="720080">
                  <a:extLst>
                    <a:ext uri="{9D8B030D-6E8A-4147-A177-3AD203B41FA5}">
                      <a16:colId xmlns:a16="http://schemas.microsoft.com/office/drawing/2014/main" xmlns="" val="20003"/>
                    </a:ext>
                  </a:extLst>
                </a:gridCol>
                <a:gridCol w="864096">
                  <a:extLst>
                    <a:ext uri="{9D8B030D-6E8A-4147-A177-3AD203B41FA5}">
                      <a16:colId xmlns:a16="http://schemas.microsoft.com/office/drawing/2014/main" xmlns="" val="20004"/>
                    </a:ext>
                  </a:extLst>
                </a:gridCol>
                <a:gridCol w="792088">
                  <a:extLst>
                    <a:ext uri="{9D8B030D-6E8A-4147-A177-3AD203B41FA5}">
                      <a16:colId xmlns:a16="http://schemas.microsoft.com/office/drawing/2014/main" xmlns="" val="20005"/>
                    </a:ext>
                  </a:extLst>
                </a:gridCol>
                <a:gridCol w="936104">
                  <a:extLst>
                    <a:ext uri="{9D8B030D-6E8A-4147-A177-3AD203B41FA5}">
                      <a16:colId xmlns:a16="http://schemas.microsoft.com/office/drawing/2014/main" xmlns="" val="20006"/>
                    </a:ext>
                  </a:extLst>
                </a:gridCol>
                <a:gridCol w="864096">
                  <a:extLst>
                    <a:ext uri="{9D8B030D-6E8A-4147-A177-3AD203B41FA5}">
                      <a16:colId xmlns:a16="http://schemas.microsoft.com/office/drawing/2014/main" xmlns="" val="20007"/>
                    </a:ext>
                  </a:extLst>
                </a:gridCol>
                <a:gridCol w="990278">
                  <a:extLst>
                    <a:ext uri="{9D8B030D-6E8A-4147-A177-3AD203B41FA5}">
                      <a16:colId xmlns:a16="http://schemas.microsoft.com/office/drawing/2014/main" xmlns="" val="20008"/>
                    </a:ext>
                  </a:extLst>
                </a:gridCol>
                <a:gridCol w="936104">
                  <a:extLst>
                    <a:ext uri="{9D8B030D-6E8A-4147-A177-3AD203B41FA5}">
                      <a16:colId xmlns:a16="http://schemas.microsoft.com/office/drawing/2014/main" xmlns="" val="20009"/>
                    </a:ext>
                  </a:extLst>
                </a:gridCol>
              </a:tblGrid>
              <a:tr h="642101">
                <a:tc>
                  <a:txBody>
                    <a:bodyPr/>
                    <a:lstStyle/>
                    <a:p>
                      <a:pPr algn="l" fontAlgn="b"/>
                      <a:endParaRPr lang="en-GB" sz="1000" b="0" i="0" u="none" strike="noStrike" dirty="0">
                        <a:solidFill>
                          <a:srgbClr val="000000"/>
                        </a:solidFill>
                        <a:effectLst/>
                        <a:latin typeface="Arial"/>
                      </a:endParaRPr>
                    </a:p>
                  </a:txBody>
                  <a:tcPr marL="8026" marR="8026" marT="8026" marB="0" anchor="b">
                    <a:lnR w="12700" cmpd="sng">
                      <a:noFill/>
                    </a:lnR>
                  </a:tcPr>
                </a:tc>
                <a:tc>
                  <a:txBody>
                    <a:bodyPr/>
                    <a:lstStyle/>
                    <a:p>
                      <a:pPr algn="l" fontAlgn="b"/>
                      <a:r>
                        <a:rPr lang="en-GB" sz="1200" u="none" strike="noStrike" dirty="0">
                          <a:effectLst/>
                        </a:rPr>
                        <a:t>% Children in working households (2017)</a:t>
                      </a:r>
                      <a:r>
                        <a:rPr lang="en-GB" sz="1200" u="none" strike="noStrike" baseline="30000" dirty="0">
                          <a:effectLst/>
                        </a:rPr>
                        <a:t>1</a:t>
                      </a:r>
                      <a:endParaRPr lang="en-GB" sz="1200" b="0" i="0" u="none" strike="noStrike" baseline="30000" dirty="0">
                        <a:solidFill>
                          <a:srgbClr val="000000"/>
                        </a:solidFill>
                        <a:effectLst/>
                        <a:latin typeface="Arial"/>
                      </a:endParaRPr>
                    </a:p>
                  </a:txBody>
                  <a:tcPr marL="8026" marR="8026" marT="8026"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GB" sz="1200" u="none" strike="noStrike" dirty="0">
                          <a:effectLst/>
                        </a:rPr>
                        <a:t>% Children in low income families (2015)</a:t>
                      </a:r>
                      <a:r>
                        <a:rPr lang="en-GB" sz="1200" u="none" strike="noStrike" baseline="30000" dirty="0">
                          <a:effectLst/>
                        </a:rPr>
                        <a:t>2</a:t>
                      </a:r>
                      <a:endParaRPr lang="en-GB" sz="1200" b="0" i="0" u="none" strike="noStrike" baseline="30000" dirty="0">
                        <a:solidFill>
                          <a:srgbClr val="000000"/>
                        </a:solidFill>
                        <a:effectLst/>
                        <a:latin typeface="Arial"/>
                      </a:endParaRPr>
                    </a:p>
                  </a:txBody>
                  <a:tcPr marL="8026" marR="8026" marT="8026" marB="0">
                    <a:lnL w="12700" cmpd="sng">
                      <a:noFill/>
                    </a:lnL>
                    <a:lnB w="12700" cap="flat" cmpd="sng" algn="ctr">
                      <a:solidFill>
                        <a:schemeClr val="tx1"/>
                      </a:solidFill>
                      <a:prstDash val="solid"/>
                      <a:round/>
                      <a:headEnd type="none" w="med" len="med"/>
                      <a:tailEnd type="none" w="med" len="med"/>
                    </a:lnB>
                  </a:tcPr>
                </a:tc>
                <a:tc>
                  <a:txBody>
                    <a:bodyPr/>
                    <a:lstStyle/>
                    <a:p>
                      <a:pPr algn="l" fontAlgn="b"/>
                      <a:r>
                        <a:rPr lang="en-GB" sz="1200" u="none" strike="noStrike" dirty="0">
                          <a:effectLst/>
                        </a:rPr>
                        <a:t>% households in fuel poverty (2016)</a:t>
                      </a:r>
                      <a:r>
                        <a:rPr lang="en-GB" sz="1200" u="none" strike="noStrike" baseline="30000" dirty="0">
                          <a:effectLst/>
                        </a:rPr>
                        <a:t>3</a:t>
                      </a:r>
                      <a:endParaRPr lang="en-GB" sz="1200" b="0" i="0" u="none" strike="noStrike" baseline="30000" dirty="0">
                        <a:solidFill>
                          <a:srgbClr val="000000"/>
                        </a:solidFill>
                        <a:effectLst/>
                        <a:latin typeface="Arial"/>
                      </a:endParaRPr>
                    </a:p>
                  </a:txBody>
                  <a:tcPr marL="8026" marR="8026" marT="8026" marB="0">
                    <a:lnR w="12700" cmpd="sng">
                      <a:noFill/>
                    </a:lnR>
                  </a:tcPr>
                </a:tc>
                <a:tc>
                  <a:txBody>
                    <a:bodyPr/>
                    <a:lstStyle/>
                    <a:p>
                      <a:pPr algn="l" fontAlgn="b"/>
                      <a:r>
                        <a:rPr lang="en-GB" sz="1100" u="none" strike="noStrike" dirty="0">
                          <a:solidFill>
                            <a:schemeClr val="tx1"/>
                          </a:solidFill>
                          <a:effectLst/>
                        </a:rPr>
                        <a:t>% Children Good Level of Development (GLD) (2017)</a:t>
                      </a:r>
                      <a:r>
                        <a:rPr lang="en-GB" sz="1100" u="none" strike="noStrike" baseline="30000" dirty="0">
                          <a:solidFill>
                            <a:schemeClr val="tx1"/>
                          </a:solidFill>
                          <a:effectLst/>
                        </a:rPr>
                        <a:t>4</a:t>
                      </a:r>
                      <a:endParaRPr lang="en-GB" sz="1100" b="0" i="0" u="none" strike="noStrike" baseline="30000" dirty="0">
                        <a:solidFill>
                          <a:schemeClr val="tx1"/>
                        </a:solidFill>
                        <a:effectLst/>
                        <a:latin typeface="Arial"/>
                      </a:endParaRPr>
                    </a:p>
                  </a:txBody>
                  <a:tcPr marL="8026" marR="8026" marT="8026"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GB" sz="1200" u="none" strike="noStrike" dirty="0">
                          <a:effectLst/>
                        </a:rPr>
                        <a:t>% of expected standard or above at KS2</a:t>
                      </a:r>
                    </a:p>
                    <a:p>
                      <a:pPr algn="l" fontAlgn="b"/>
                      <a:r>
                        <a:rPr lang="en-GB" sz="1200" b="0" i="0" u="none" strike="noStrike" dirty="0">
                          <a:solidFill>
                            <a:srgbClr val="000000"/>
                          </a:solidFill>
                          <a:effectLst/>
                          <a:latin typeface="+mn-lt"/>
                        </a:rPr>
                        <a:t>(2018)</a:t>
                      </a:r>
                      <a:r>
                        <a:rPr lang="en-GB" sz="1200" b="0" i="0" u="none" strike="noStrike" baseline="30000" dirty="0">
                          <a:solidFill>
                            <a:srgbClr val="000000"/>
                          </a:solidFill>
                          <a:effectLst/>
                          <a:latin typeface="+mn-lt"/>
                        </a:rPr>
                        <a:t>5</a:t>
                      </a:r>
                      <a:r>
                        <a:rPr lang="en-GB" sz="1200" b="0" i="0" u="none" strike="noStrike" baseline="0" dirty="0">
                          <a:solidFill>
                            <a:srgbClr val="000000"/>
                          </a:solidFill>
                          <a:effectLst/>
                          <a:latin typeface="+mn-lt"/>
                        </a:rPr>
                        <a:t>*</a:t>
                      </a:r>
                    </a:p>
                  </a:txBody>
                  <a:tcPr marL="8026" marR="8026" marT="8026" marB="0">
                    <a:lnL w="12700" cmpd="sng">
                      <a:noFill/>
                    </a:lnL>
                    <a:lnB w="12700" cap="flat" cmpd="sng" algn="ctr">
                      <a:noFill/>
                      <a:prstDash val="solid"/>
                      <a:round/>
                      <a:headEnd type="none" w="med" len="med"/>
                      <a:tailEnd type="none" w="med" len="med"/>
                    </a:lnB>
                  </a:tcPr>
                </a:tc>
                <a:tc>
                  <a:txBody>
                    <a:bodyPr/>
                    <a:lstStyle/>
                    <a:p>
                      <a:pPr algn="l" fontAlgn="b"/>
                      <a:r>
                        <a:rPr lang="en-GB" sz="1200" u="none" strike="noStrike" dirty="0">
                          <a:effectLst/>
                        </a:rPr>
                        <a:t>% of children at GCSE achieving</a:t>
                      </a:r>
                      <a:r>
                        <a:rPr lang="en-GB" sz="1200" u="none" strike="noStrike" baseline="0" dirty="0">
                          <a:effectLst/>
                        </a:rPr>
                        <a:t> a 4+ standard pass in English and Maths (2018)</a:t>
                      </a:r>
                      <a:endParaRPr lang="en-GB" sz="1200" b="0" i="0" u="none" strike="noStrike" baseline="30000" dirty="0">
                        <a:solidFill>
                          <a:srgbClr val="000000"/>
                        </a:solidFill>
                        <a:effectLst/>
                        <a:latin typeface="Arial"/>
                      </a:endParaRPr>
                    </a:p>
                  </a:txBody>
                  <a:tcPr marL="8026" marR="8026" marT="8026" marB="0">
                    <a:lnB w="12700" cap="flat" cmpd="sng" algn="ctr">
                      <a:noFill/>
                      <a:prstDash val="solid"/>
                      <a:round/>
                      <a:headEnd type="none" w="med" len="med"/>
                      <a:tailEnd type="none" w="med" len="med"/>
                    </a:lnB>
                  </a:tcPr>
                </a:tc>
                <a:tc>
                  <a:txBody>
                    <a:bodyPr/>
                    <a:lstStyle/>
                    <a:p>
                      <a:pPr algn="l" fontAlgn="b"/>
                      <a:r>
                        <a:rPr lang="en-GB" sz="1200" u="none" strike="noStrike" dirty="0">
                          <a:effectLst/>
                        </a:rPr>
                        <a:t>% of children Good or outstanding schools (30</a:t>
                      </a:r>
                      <a:r>
                        <a:rPr lang="en-GB" sz="1200" u="none" strike="noStrike" baseline="30000" dirty="0">
                          <a:effectLst/>
                        </a:rPr>
                        <a:t>th</a:t>
                      </a:r>
                      <a:r>
                        <a:rPr lang="en-GB" sz="1200" u="none" strike="noStrike" dirty="0">
                          <a:effectLst/>
                        </a:rPr>
                        <a:t> Sept 2018)</a:t>
                      </a:r>
                      <a:r>
                        <a:rPr lang="en-GB" sz="1200" u="none" strike="noStrike" baseline="30000" dirty="0">
                          <a:effectLst/>
                        </a:rPr>
                        <a:t>7</a:t>
                      </a:r>
                      <a:endParaRPr lang="en-GB" sz="1200" b="0" i="0" u="none" strike="noStrike" baseline="30000" dirty="0">
                        <a:solidFill>
                          <a:srgbClr val="000000"/>
                        </a:solidFill>
                        <a:effectLst/>
                        <a:latin typeface="Arial"/>
                      </a:endParaRPr>
                    </a:p>
                  </a:txBody>
                  <a:tcPr marL="8026" marR="8026" marT="8026" marB="0">
                    <a:lnB w="12700" cap="flat" cmpd="sng" algn="ctr">
                      <a:noFill/>
                      <a:prstDash val="solid"/>
                      <a:round/>
                      <a:headEnd type="none" w="med" len="med"/>
                      <a:tailEnd type="none" w="med" len="med"/>
                    </a:lnB>
                  </a:tcPr>
                </a:tc>
                <a:tc>
                  <a:txBody>
                    <a:bodyPr/>
                    <a:lstStyle/>
                    <a:p>
                      <a:pPr algn="l" fontAlgn="b"/>
                      <a:r>
                        <a:rPr lang="en-GB" sz="1200" u="none" strike="noStrike" dirty="0">
                          <a:effectLst/>
                        </a:rPr>
                        <a:t>Rates of teenage pregnancy (per 1000)</a:t>
                      </a:r>
                    </a:p>
                    <a:p>
                      <a:pPr algn="l" fontAlgn="b"/>
                      <a:r>
                        <a:rPr lang="en-GB" sz="1200" b="0" i="0" u="none" strike="noStrike" dirty="0">
                          <a:solidFill>
                            <a:srgbClr val="000000"/>
                          </a:solidFill>
                          <a:effectLst/>
                          <a:latin typeface="+mn-lt"/>
                        </a:rPr>
                        <a:t>(2016)</a:t>
                      </a:r>
                      <a:r>
                        <a:rPr lang="en-GB" sz="1200" b="0" i="0" u="none" strike="noStrike" baseline="30000" dirty="0">
                          <a:solidFill>
                            <a:srgbClr val="000000"/>
                          </a:solidFill>
                          <a:effectLst/>
                          <a:latin typeface="+mn-lt"/>
                        </a:rPr>
                        <a:t>8</a:t>
                      </a:r>
                    </a:p>
                  </a:txBody>
                  <a:tcPr marL="8026" marR="8026" marT="8026" marB="0">
                    <a:lnB w="12700" cap="flat" cmpd="sng" algn="ctr">
                      <a:solidFill>
                        <a:schemeClr val="tx1"/>
                      </a:solidFill>
                      <a:prstDash val="solid"/>
                      <a:round/>
                      <a:headEnd type="none" w="med" len="med"/>
                      <a:tailEnd type="none" w="med" len="med"/>
                    </a:lnB>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GB" sz="1200" b="0" i="0" u="none" strike="noStrike" baseline="0" dirty="0">
                          <a:solidFill>
                            <a:srgbClr val="000000"/>
                          </a:solidFill>
                          <a:effectLst/>
                          <a:latin typeface="+mn-lt"/>
                        </a:rPr>
                        <a:t>% of Disadvantaged pupils at end of KS4 (2018)</a:t>
                      </a:r>
                      <a:r>
                        <a:rPr lang="en-GB" sz="1200" b="0" i="0" u="none" strike="noStrike" baseline="30000" dirty="0">
                          <a:solidFill>
                            <a:srgbClr val="000000"/>
                          </a:solidFill>
                          <a:effectLst/>
                          <a:latin typeface="+mn-lt"/>
                        </a:rPr>
                        <a:t>9</a:t>
                      </a:r>
                    </a:p>
                    <a:p>
                      <a:pPr algn="l" fontAlgn="b"/>
                      <a:endParaRPr lang="en-GB" sz="1200" b="0" i="0" u="none" strike="noStrike" baseline="30000" dirty="0">
                        <a:solidFill>
                          <a:srgbClr val="000000"/>
                        </a:solidFill>
                        <a:effectLst/>
                        <a:latin typeface="+mn-lt"/>
                      </a:endParaRPr>
                    </a:p>
                  </a:txBody>
                  <a:tcPr marL="8026" marR="8026" marT="8026" marB="0" anchor="b">
                    <a:lnB w="12700" cap="flat" cmpd="sng" algn="ctr">
                      <a:noFill/>
                      <a:prstDash val="solid"/>
                      <a:round/>
                      <a:headEnd type="none" w="med" len="med"/>
                      <a:tailEnd type="none" w="med" len="med"/>
                    </a:lnB>
                  </a:tcPr>
                </a:tc>
                <a:extLst>
                  <a:ext uri="{0D108BD9-81ED-4DB2-BD59-A6C34878D82A}">
                    <a16:rowId xmlns:a16="http://schemas.microsoft.com/office/drawing/2014/main" xmlns="" val="10000"/>
                  </a:ext>
                </a:extLst>
              </a:tr>
              <a:tr h="220648">
                <a:tc>
                  <a:txBody>
                    <a:bodyPr/>
                    <a:lstStyle/>
                    <a:p>
                      <a:pPr algn="l" fontAlgn="b"/>
                      <a:r>
                        <a:rPr lang="en-GB" sz="1200" u="none" strike="noStrike" dirty="0">
                          <a:effectLst/>
                        </a:rPr>
                        <a:t>Basildon</a:t>
                      </a:r>
                      <a:endParaRPr lang="en-GB" sz="1200" b="0" i="0" u="none" strike="noStrike" dirty="0">
                        <a:solidFill>
                          <a:srgbClr val="000000"/>
                        </a:solidFill>
                        <a:effectLst/>
                        <a:latin typeface="Arial"/>
                      </a:endParaRPr>
                    </a:p>
                  </a:txBody>
                  <a:tcPr marL="8026" marR="8026" marT="8026" marB="0" anchor="b">
                    <a:lnR w="12700" cap="flat" cmpd="sng" algn="ctr">
                      <a:solidFill>
                        <a:schemeClr val="tx1"/>
                      </a:solidFill>
                      <a:prstDash val="solid"/>
                      <a:round/>
                      <a:headEnd type="none" w="med" len="med"/>
                      <a:tailEnd type="none" w="med" len="med"/>
                    </a:lnR>
                  </a:tcPr>
                </a:tc>
                <a:tc>
                  <a:txBody>
                    <a:bodyPr/>
                    <a:lstStyle/>
                    <a:p>
                      <a:pPr algn="r" fontAlgn="b"/>
                      <a:r>
                        <a:rPr lang="en-GB" sz="1400" b="0" i="0" u="none" strike="noStrike" dirty="0">
                          <a:solidFill>
                            <a:srgbClr val="000000"/>
                          </a:solidFill>
                          <a:effectLst/>
                          <a:latin typeface="+mn-lt"/>
                        </a:rPr>
                        <a:t>45.7 </a:t>
                      </a:r>
                      <a:r>
                        <a:rPr lang="en-GB" sz="1000" b="0" i="0" u="none" strike="noStrike" dirty="0">
                          <a:solidFill>
                            <a:srgbClr val="FF0000"/>
                          </a:solidFill>
                          <a:effectLst/>
                          <a:latin typeface="+mn-lt"/>
                        </a:rPr>
                        <a:t>(-4)</a:t>
                      </a:r>
                      <a:endParaRPr lang="en-GB" sz="1400" b="0" i="0" u="none" strike="noStrike" dirty="0">
                        <a:solidFill>
                          <a:srgbClr val="FF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7B7"/>
                    </a:solidFill>
                  </a:tcPr>
                </a:tc>
                <a:tc>
                  <a:txBody>
                    <a:bodyPr/>
                    <a:lstStyle/>
                    <a:p>
                      <a:pPr algn="r" fontAlgn="b"/>
                      <a:r>
                        <a:rPr lang="en-GB" sz="1400" b="0" i="0" u="none" strike="noStrike" dirty="0">
                          <a:solidFill>
                            <a:srgbClr val="000000"/>
                          </a:solidFill>
                          <a:effectLst/>
                          <a:latin typeface="+mn-lt"/>
                          <a:cs typeface="Arial" panose="020B0604020202020204" pitchFamily="34" charset="0"/>
                        </a:rPr>
                        <a:t>18.2</a:t>
                      </a:r>
                      <a:r>
                        <a:rPr lang="en-GB" sz="1400" b="0" i="0" u="none" strike="noStrike" baseline="0" dirty="0">
                          <a:solidFill>
                            <a:srgbClr val="000000"/>
                          </a:solidFill>
                          <a:effectLst/>
                          <a:latin typeface="+mn-lt"/>
                          <a:cs typeface="Arial" panose="020B0604020202020204" pitchFamily="34" charset="0"/>
                        </a:rPr>
                        <a:t> </a:t>
                      </a:r>
                      <a:r>
                        <a:rPr lang="en-GB" sz="1000" b="0" i="0" u="none" strike="noStrike" baseline="0" dirty="0">
                          <a:solidFill>
                            <a:srgbClr val="00B050"/>
                          </a:solidFill>
                          <a:effectLst/>
                          <a:latin typeface="+mn-lt"/>
                          <a:cs typeface="Arial" panose="020B0604020202020204" pitchFamily="34" charset="0"/>
                        </a:rPr>
                        <a:t>(-3.3)</a:t>
                      </a:r>
                      <a:endParaRPr lang="en-GB" sz="1400" b="0" i="0" u="none" strike="noStrike" dirty="0">
                        <a:solidFill>
                          <a:srgbClr val="00B050"/>
                        </a:solidFill>
                        <a:effectLst/>
                        <a:latin typeface="+mn-lt"/>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7B7"/>
                    </a:solidFill>
                  </a:tcPr>
                </a:tc>
                <a:tc>
                  <a:txBody>
                    <a:bodyPr/>
                    <a:lstStyle/>
                    <a:p>
                      <a:pPr algn="r" fontAlgn="b"/>
                      <a:r>
                        <a:rPr lang="en-GB" sz="1400" b="0" i="0" u="none" strike="noStrike" dirty="0">
                          <a:solidFill>
                            <a:schemeClr val="tx1"/>
                          </a:solidFill>
                          <a:effectLst/>
                          <a:latin typeface="+mn-lt"/>
                          <a:cs typeface="Arial" panose="020B0604020202020204" pitchFamily="34" charset="0"/>
                        </a:rPr>
                        <a:t>7.8</a:t>
                      </a:r>
                      <a:r>
                        <a:rPr lang="en-GB" sz="1000" b="0" i="0" u="none" strike="noStrike" dirty="0">
                          <a:solidFill>
                            <a:srgbClr val="FF0000"/>
                          </a:solidFill>
                          <a:effectLst/>
                          <a:latin typeface="+mn-lt"/>
                          <a:cs typeface="Arial" panose="020B0604020202020204" pitchFamily="34" charset="0"/>
                        </a:rPr>
                        <a:t> (+1.7)</a:t>
                      </a:r>
                      <a:endParaRPr lang="en-GB" sz="1400" b="0" i="0" u="none" strike="noStrike" dirty="0">
                        <a:solidFill>
                          <a:srgbClr val="FF0000"/>
                        </a:solidFill>
                        <a:effectLst/>
                        <a:latin typeface="+mn-lt"/>
                        <a:cs typeface="Arial" panose="020B0604020202020204" pitchFamily="34" charset="0"/>
                      </a:endParaRPr>
                    </a:p>
                  </a:txBody>
                  <a:tcPr marL="8026" marR="8026" marT="80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CAE8AA"/>
                    </a:solidFill>
                  </a:tcPr>
                </a:tc>
                <a:tc>
                  <a:txBody>
                    <a:bodyPr/>
                    <a:lstStyle/>
                    <a:p>
                      <a:pPr algn="r" fontAlgn="b"/>
                      <a:r>
                        <a:rPr lang="en-GB" sz="1400" b="0" i="0" u="none" strike="noStrike" dirty="0">
                          <a:effectLst/>
                          <a:latin typeface="+mn-lt"/>
                        </a:rPr>
                        <a:t>71</a:t>
                      </a:r>
                      <a:r>
                        <a:rPr lang="en-GB" sz="1050" b="0" i="0" u="none" strike="noStrike" dirty="0">
                          <a:solidFill>
                            <a:srgbClr val="00B050"/>
                          </a:solidFill>
                          <a:effectLst/>
                          <a:latin typeface="+mn-lt"/>
                        </a:rPr>
                        <a:t> </a:t>
                      </a:r>
                      <a:r>
                        <a:rPr lang="en-GB" sz="1000" b="0" i="0" u="none" strike="noStrike" dirty="0">
                          <a:solidFill>
                            <a:srgbClr val="00B050"/>
                          </a:solidFill>
                          <a:effectLst/>
                          <a:latin typeface="+mn-lt"/>
                        </a:rPr>
                        <a:t>(+9)</a:t>
                      </a:r>
                      <a:endParaRPr lang="en-GB" sz="1400" b="0" i="0" u="none" strike="noStrike" dirty="0">
                        <a:solidFill>
                          <a:srgbClr val="00B05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7B7"/>
                    </a:solidFill>
                  </a:tcPr>
                </a:tc>
                <a:tc>
                  <a:txBody>
                    <a:bodyPr/>
                    <a:lstStyle/>
                    <a:p>
                      <a:pPr algn="r" fontAlgn="b"/>
                      <a:r>
                        <a:rPr lang="en-GB" sz="1400" b="0" i="0" u="none" strike="noStrike" dirty="0">
                          <a:solidFill>
                            <a:schemeClr val="tx1"/>
                          </a:solidFill>
                          <a:effectLst/>
                          <a:latin typeface="+mn-lt"/>
                        </a:rPr>
                        <a:t>66</a:t>
                      </a:r>
                    </a:p>
                  </a:txBody>
                  <a:tcPr marL="8026" marR="8026" marT="8026"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AE8AA"/>
                    </a:solidFill>
                  </a:tcPr>
                </a:tc>
                <a:tc>
                  <a:txBody>
                    <a:bodyPr/>
                    <a:lstStyle/>
                    <a:p>
                      <a:pPr algn="r" fontAlgn="b"/>
                      <a:r>
                        <a:rPr lang="en-GB" sz="1400" b="0" i="0" u="none" strike="noStrike" dirty="0">
                          <a:solidFill>
                            <a:schemeClr val="tx1"/>
                          </a:solidFill>
                          <a:effectLst/>
                          <a:latin typeface="+mn-lt"/>
                        </a:rPr>
                        <a:t>58</a:t>
                      </a:r>
                    </a:p>
                  </a:txBody>
                  <a:tcPr marL="8026" marR="8026" marT="802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B7B7"/>
                    </a:solidFill>
                  </a:tcPr>
                </a:tc>
                <a:tc>
                  <a:txBody>
                    <a:bodyPr/>
                    <a:lstStyle/>
                    <a:p>
                      <a:pPr algn="r" fontAlgn="b"/>
                      <a:r>
                        <a:rPr lang="en-GB" sz="1400" b="0" i="0" u="none" strike="noStrike" dirty="0">
                          <a:solidFill>
                            <a:schemeClr val="tx1"/>
                          </a:solidFill>
                          <a:effectLst/>
                          <a:latin typeface="+mn-lt"/>
                        </a:rPr>
                        <a:t>87.2  </a:t>
                      </a:r>
                      <a:r>
                        <a:rPr lang="en-GB" sz="1000" b="0" i="0" u="none" strike="noStrike" dirty="0">
                          <a:solidFill>
                            <a:srgbClr val="00B050"/>
                          </a:solidFill>
                          <a:effectLst/>
                          <a:latin typeface="+mn-lt"/>
                        </a:rPr>
                        <a:t>(+22.3)</a:t>
                      </a:r>
                      <a:endParaRPr lang="en-GB" sz="1200" b="0" i="0" u="none" strike="noStrike" dirty="0">
                        <a:solidFill>
                          <a:srgbClr val="00B050"/>
                        </a:solidFill>
                        <a:effectLst/>
                        <a:latin typeface="+mn-lt"/>
                      </a:endParaRPr>
                    </a:p>
                  </a:txBody>
                  <a:tcPr marL="8026" marR="8026" marT="8026"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B7B7"/>
                    </a:solidFill>
                  </a:tcPr>
                </a:tc>
                <a:tc>
                  <a:txBody>
                    <a:bodyPr/>
                    <a:lstStyle/>
                    <a:p>
                      <a:pPr algn="r" fontAlgn="b"/>
                      <a:r>
                        <a:rPr lang="en-GB" sz="1400" b="0" i="0" u="none" strike="noStrike" dirty="0">
                          <a:effectLst/>
                          <a:latin typeface="+mn-lt"/>
                          <a:cs typeface="Arial" panose="020B0604020202020204" pitchFamily="34" charset="0"/>
                        </a:rPr>
                        <a:t>23.4</a:t>
                      </a:r>
                      <a:r>
                        <a:rPr lang="en-GB" sz="1200" b="0" i="0" u="none" strike="noStrike" dirty="0">
                          <a:effectLst/>
                          <a:latin typeface="+mn-lt"/>
                          <a:cs typeface="Arial" panose="020B0604020202020204" pitchFamily="34" charset="0"/>
                        </a:rPr>
                        <a:t> </a:t>
                      </a:r>
                      <a:r>
                        <a:rPr lang="en-GB" sz="1000" b="0" i="0" u="none" strike="noStrike" dirty="0">
                          <a:solidFill>
                            <a:srgbClr val="00B050"/>
                          </a:solidFill>
                          <a:effectLst/>
                          <a:latin typeface="+mn-lt"/>
                          <a:cs typeface="Arial" panose="020B0604020202020204" pitchFamily="34" charset="0"/>
                        </a:rPr>
                        <a:t>(-11.5)</a:t>
                      </a:r>
                      <a:endParaRPr lang="en-GB" sz="1200" b="0" i="0" u="none" strike="noStrike" dirty="0">
                        <a:solidFill>
                          <a:srgbClr val="00B050"/>
                        </a:solidFill>
                        <a:effectLst/>
                        <a:latin typeface="+mn-lt"/>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7B7"/>
                    </a:solidFill>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GB" sz="1400" b="0" i="0" u="none" strike="noStrike" dirty="0">
                          <a:solidFill>
                            <a:schemeClr val="tx1"/>
                          </a:solidFill>
                          <a:effectLst/>
                          <a:latin typeface="+mn-lt"/>
                        </a:rPr>
                        <a:t>26.9 </a:t>
                      </a:r>
                      <a:r>
                        <a:rPr lang="en-GB" sz="1000" b="0" i="0" u="none" strike="noStrike" dirty="0">
                          <a:solidFill>
                            <a:srgbClr val="33CC00"/>
                          </a:solidFill>
                          <a:effectLst/>
                          <a:latin typeface="+mn-lt"/>
                        </a:rPr>
                        <a:t>(-0.8)</a:t>
                      </a:r>
                      <a:endParaRPr lang="en-GB" sz="1400" b="0" i="0" u="none" strike="noStrike" dirty="0">
                        <a:solidFill>
                          <a:srgbClr val="33CC00"/>
                        </a:solidFill>
                        <a:effectLst/>
                        <a:latin typeface="+mn-lt"/>
                      </a:endParaRPr>
                    </a:p>
                  </a:txBody>
                  <a:tcPr marL="8026" marR="8026" marT="8026"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B7B7"/>
                    </a:solidFill>
                  </a:tcPr>
                </a:tc>
                <a:extLst>
                  <a:ext uri="{0D108BD9-81ED-4DB2-BD59-A6C34878D82A}">
                    <a16:rowId xmlns:a16="http://schemas.microsoft.com/office/drawing/2014/main" xmlns="" val="10001"/>
                  </a:ext>
                </a:extLst>
              </a:tr>
              <a:tr h="224340">
                <a:tc>
                  <a:txBody>
                    <a:bodyPr/>
                    <a:lstStyle/>
                    <a:p>
                      <a:pPr algn="l" fontAlgn="b"/>
                      <a:r>
                        <a:rPr lang="en-GB" sz="1200" u="none" strike="noStrike" dirty="0">
                          <a:effectLst/>
                        </a:rPr>
                        <a:t>Braintree</a:t>
                      </a:r>
                      <a:endParaRPr lang="en-GB" sz="1200" b="0" i="0" u="none" strike="noStrike" dirty="0">
                        <a:solidFill>
                          <a:srgbClr val="000000"/>
                        </a:solidFill>
                        <a:effectLst/>
                        <a:latin typeface="Arial"/>
                      </a:endParaRPr>
                    </a:p>
                  </a:txBody>
                  <a:tcPr marL="8026" marR="8026" marT="8026" marB="0" anchor="b"/>
                </a:tc>
                <a:tc>
                  <a:txBody>
                    <a:bodyPr/>
                    <a:lstStyle/>
                    <a:p>
                      <a:pPr algn="r" fontAlgn="b"/>
                      <a:r>
                        <a:rPr lang="en-GB" sz="1400" b="0" i="0" u="none" strike="noStrike" dirty="0">
                          <a:solidFill>
                            <a:srgbClr val="000000"/>
                          </a:solidFill>
                          <a:effectLst/>
                          <a:latin typeface="+mn-lt"/>
                        </a:rPr>
                        <a:t>66.6 </a:t>
                      </a:r>
                      <a:r>
                        <a:rPr lang="en-GB" sz="1000" b="0" i="0" u="none" strike="noStrike" dirty="0">
                          <a:solidFill>
                            <a:srgbClr val="33CC00"/>
                          </a:solidFill>
                          <a:effectLst/>
                          <a:latin typeface="+mn-lt"/>
                        </a:rPr>
                        <a:t>(+15.9)</a:t>
                      </a:r>
                      <a:endParaRPr lang="en-GB" sz="1400" b="0" i="0" u="none" strike="noStrike" dirty="0">
                        <a:solidFill>
                          <a:srgbClr val="33CC00"/>
                        </a:solidFill>
                        <a:effectLst/>
                        <a:latin typeface="+mn-lt"/>
                      </a:endParaRPr>
                    </a:p>
                  </a:txBody>
                  <a:tcPr marL="9525" marR="9525" marT="9525" marB="0" anchor="b">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AE8AA"/>
                    </a:solidFill>
                  </a:tcPr>
                </a:tc>
                <a:tc>
                  <a:txBody>
                    <a:bodyPr/>
                    <a:lstStyle/>
                    <a:p>
                      <a:pPr algn="r" fontAlgn="b"/>
                      <a:r>
                        <a:rPr lang="en-GB" sz="1400" b="0" i="0" u="none" strike="noStrike" dirty="0">
                          <a:solidFill>
                            <a:srgbClr val="000000"/>
                          </a:solidFill>
                          <a:effectLst/>
                          <a:latin typeface="+mn-lt"/>
                          <a:cs typeface="Arial" panose="020B0604020202020204" pitchFamily="34" charset="0"/>
                        </a:rPr>
                        <a:t>11.7 </a:t>
                      </a:r>
                      <a:r>
                        <a:rPr lang="en-GB" sz="1000" b="0" i="0" u="none" strike="noStrike" dirty="0">
                          <a:solidFill>
                            <a:srgbClr val="00B050"/>
                          </a:solidFill>
                          <a:effectLst/>
                          <a:latin typeface="+mn-lt"/>
                          <a:cs typeface="Arial" panose="020B0604020202020204" pitchFamily="34" charset="0"/>
                        </a:rPr>
                        <a:t>(-1.9)</a:t>
                      </a:r>
                      <a:endParaRPr lang="en-GB" sz="1400" b="0" i="0" u="none" strike="noStrike" dirty="0">
                        <a:solidFill>
                          <a:srgbClr val="00B050"/>
                        </a:solidFill>
                        <a:effectLst/>
                        <a:latin typeface="+mn-lt"/>
                        <a:cs typeface="Arial" panose="020B0604020202020204" pitchFamily="34" charset="0"/>
                      </a:endParaRPr>
                    </a:p>
                  </a:txBody>
                  <a:tcPr marL="9525" marR="9525" marT="9525"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CAE8AA"/>
                    </a:solidFill>
                  </a:tcPr>
                </a:tc>
                <a:tc>
                  <a:txBody>
                    <a:bodyPr/>
                    <a:lstStyle/>
                    <a:p>
                      <a:pPr algn="r" fontAlgn="b"/>
                      <a:r>
                        <a:rPr lang="en-GB" sz="1400" b="0" i="0" u="none" strike="noStrike" dirty="0">
                          <a:solidFill>
                            <a:schemeClr val="tx1"/>
                          </a:solidFill>
                          <a:effectLst/>
                          <a:latin typeface="+mn-lt"/>
                          <a:cs typeface="Arial" panose="020B0604020202020204" pitchFamily="34" charset="0"/>
                        </a:rPr>
                        <a:t>8.8 </a:t>
                      </a:r>
                      <a:r>
                        <a:rPr lang="en-GB" sz="1000" b="0" i="0" u="none" strike="noStrike" dirty="0">
                          <a:solidFill>
                            <a:srgbClr val="FF0000"/>
                          </a:solidFill>
                          <a:effectLst/>
                          <a:latin typeface="+mn-lt"/>
                          <a:cs typeface="Arial" panose="020B0604020202020204" pitchFamily="34" charset="0"/>
                        </a:rPr>
                        <a:t>(+0.7)</a:t>
                      </a:r>
                      <a:endParaRPr lang="en-GB" sz="1400" b="0" i="0" u="none" strike="noStrike" dirty="0">
                        <a:solidFill>
                          <a:srgbClr val="FF0000"/>
                        </a:solidFill>
                        <a:effectLst/>
                        <a:latin typeface="+mn-lt"/>
                        <a:cs typeface="Arial" panose="020B0604020202020204" pitchFamily="34" charset="0"/>
                      </a:endParaRPr>
                    </a:p>
                  </a:txBody>
                  <a:tcPr marL="8026" marR="8026" marT="8026" marB="0" anchor="b">
                    <a:lnL w="12700" cmpd="sng">
                      <a:noFill/>
                    </a:lnL>
                    <a:lnR w="12700" cap="flat" cmpd="sng" algn="ctr">
                      <a:noFill/>
                      <a:prstDash val="solid"/>
                      <a:round/>
                      <a:headEnd type="none" w="med" len="med"/>
                      <a:tailEnd type="none" w="med" len="med"/>
                    </a:lnR>
                    <a:solidFill>
                      <a:srgbClr val="FFB7B7"/>
                    </a:solidFill>
                  </a:tcPr>
                </a:tc>
                <a:tc>
                  <a:txBody>
                    <a:bodyPr/>
                    <a:lstStyle/>
                    <a:p>
                      <a:pPr algn="r" fontAlgn="b"/>
                      <a:r>
                        <a:rPr lang="en-GB" sz="1400" b="0" i="0" u="none" strike="noStrike" dirty="0">
                          <a:effectLst/>
                          <a:latin typeface="+mn-lt"/>
                        </a:rPr>
                        <a:t>74 </a:t>
                      </a:r>
                      <a:r>
                        <a:rPr lang="en-GB" sz="1000" b="0" i="0" u="none" strike="noStrike" dirty="0">
                          <a:solidFill>
                            <a:srgbClr val="00B050"/>
                          </a:solidFill>
                          <a:effectLst/>
                          <a:latin typeface="+mn-lt"/>
                        </a:rPr>
                        <a:t>(+17)</a:t>
                      </a:r>
                      <a:endParaRPr lang="en-GB" sz="1400" b="0" i="0" u="none" strike="noStrike" dirty="0">
                        <a:solidFill>
                          <a:srgbClr val="00B050"/>
                        </a:solidFill>
                        <a:effectLst/>
                        <a:latin typeface="+mn-lt"/>
                      </a:endParaRPr>
                    </a:p>
                  </a:txBody>
                  <a:tcPr marL="9525" marR="9525" marT="9525"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b"/>
                      <a:r>
                        <a:rPr lang="en-GB" sz="1400" b="0" i="0" u="none" strike="noStrike" dirty="0">
                          <a:solidFill>
                            <a:schemeClr val="tx1"/>
                          </a:solidFill>
                          <a:effectLst/>
                          <a:latin typeface="+mn-lt"/>
                        </a:rPr>
                        <a:t>63</a:t>
                      </a:r>
                    </a:p>
                  </a:txBody>
                  <a:tcPr marL="8026" marR="8026" marT="80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7B7"/>
                    </a:solidFill>
                  </a:tcPr>
                </a:tc>
                <a:tc>
                  <a:txBody>
                    <a:bodyPr/>
                    <a:lstStyle/>
                    <a:p>
                      <a:pPr algn="r" fontAlgn="b"/>
                      <a:r>
                        <a:rPr lang="en-GB" sz="1400" b="0" i="0" u="none" strike="noStrike" dirty="0">
                          <a:solidFill>
                            <a:schemeClr val="tx1"/>
                          </a:solidFill>
                          <a:effectLst/>
                          <a:latin typeface="+mn-lt"/>
                        </a:rPr>
                        <a:t>60.2</a:t>
                      </a:r>
                    </a:p>
                  </a:txBody>
                  <a:tcPr marL="8026" marR="8026" marT="8026"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B7B7"/>
                    </a:solidFill>
                  </a:tcPr>
                </a:tc>
                <a:tc>
                  <a:txBody>
                    <a:bodyPr/>
                    <a:lstStyle/>
                    <a:p>
                      <a:pPr algn="r" fontAlgn="b"/>
                      <a:r>
                        <a:rPr lang="en-GB" sz="1400" b="0" i="0" u="none" strike="noStrike" dirty="0">
                          <a:solidFill>
                            <a:schemeClr val="tx1"/>
                          </a:solidFill>
                          <a:effectLst/>
                          <a:latin typeface="+mn-lt"/>
                        </a:rPr>
                        <a:t>91.2</a:t>
                      </a:r>
                      <a:r>
                        <a:rPr lang="en-GB" sz="1400" b="0" i="0" u="none" strike="noStrike" baseline="0" dirty="0">
                          <a:solidFill>
                            <a:schemeClr val="tx1"/>
                          </a:solidFill>
                          <a:effectLst/>
                          <a:latin typeface="+mn-lt"/>
                        </a:rPr>
                        <a:t> </a:t>
                      </a:r>
                      <a:r>
                        <a:rPr lang="en-GB" sz="1000" b="0" i="0" u="none" strike="noStrike" baseline="0" dirty="0">
                          <a:solidFill>
                            <a:srgbClr val="00B050"/>
                          </a:solidFill>
                          <a:effectLst/>
                          <a:latin typeface="+mn-lt"/>
                        </a:rPr>
                        <a:t>(+20.1)</a:t>
                      </a:r>
                      <a:endParaRPr lang="en-GB" sz="1400" b="0" i="0" u="none" strike="noStrike" dirty="0">
                        <a:solidFill>
                          <a:srgbClr val="00B050"/>
                        </a:solidFill>
                        <a:effectLst/>
                        <a:latin typeface="+mn-lt"/>
                      </a:endParaRPr>
                    </a:p>
                  </a:txBody>
                  <a:tcPr marL="8026" marR="8026" marT="802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AE8AA"/>
                    </a:solidFill>
                  </a:tcPr>
                </a:tc>
                <a:tc>
                  <a:txBody>
                    <a:bodyPr/>
                    <a:lstStyle/>
                    <a:p>
                      <a:pPr algn="r" fontAlgn="b"/>
                      <a:r>
                        <a:rPr lang="en-GB" sz="1400" b="0" i="0" u="none" strike="noStrike" dirty="0">
                          <a:effectLst/>
                          <a:latin typeface="+mn-lt"/>
                          <a:cs typeface="Arial" panose="020B0604020202020204" pitchFamily="34" charset="0"/>
                        </a:rPr>
                        <a:t>14.8 </a:t>
                      </a:r>
                      <a:r>
                        <a:rPr lang="en-GB" sz="1000" b="0" i="0" u="none" strike="noStrike" dirty="0">
                          <a:solidFill>
                            <a:srgbClr val="00B050"/>
                          </a:solidFill>
                          <a:effectLst/>
                          <a:latin typeface="+mn-lt"/>
                          <a:cs typeface="Arial" panose="020B0604020202020204" pitchFamily="34" charset="0"/>
                        </a:rPr>
                        <a:t>(-8.2)</a:t>
                      </a:r>
                      <a:endParaRPr lang="en-GB" sz="1400" b="0" i="0" u="none" strike="noStrike" dirty="0">
                        <a:solidFill>
                          <a:srgbClr val="00B050"/>
                        </a:solidFill>
                        <a:effectLst/>
                        <a:latin typeface="+mn-lt"/>
                        <a:cs typeface="Arial" panose="020B060402020202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CAE8AA"/>
                    </a:solidFill>
                  </a:tcPr>
                </a:tc>
                <a:tc>
                  <a:txBody>
                    <a:bodyPr/>
                    <a:lstStyle/>
                    <a:p>
                      <a:pPr algn="r" fontAlgn="b"/>
                      <a:r>
                        <a:rPr lang="en-GB" sz="1400" b="0" i="0" u="none" strike="noStrike" dirty="0">
                          <a:solidFill>
                            <a:schemeClr val="tx1"/>
                          </a:solidFill>
                          <a:effectLst/>
                          <a:latin typeface="+mn-lt"/>
                        </a:rPr>
                        <a:t>20 </a:t>
                      </a:r>
                      <a:r>
                        <a:rPr lang="en-GB" sz="1000" b="0" i="0" u="none" strike="noStrike" dirty="0">
                          <a:solidFill>
                            <a:srgbClr val="33CC00"/>
                          </a:solidFill>
                          <a:effectLst/>
                          <a:latin typeface="+mn-lt"/>
                        </a:rPr>
                        <a:t>(-1.9)</a:t>
                      </a:r>
                      <a:endParaRPr lang="en-GB" sz="1400" b="0" i="0" u="none" strike="noStrike" dirty="0">
                        <a:solidFill>
                          <a:srgbClr val="33CC00"/>
                        </a:solidFill>
                        <a:effectLst/>
                        <a:latin typeface="+mn-lt"/>
                      </a:endParaRPr>
                    </a:p>
                  </a:txBody>
                  <a:tcPr marL="8026" marR="8026" marT="802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CAE8AA"/>
                    </a:solidFill>
                  </a:tcPr>
                </a:tc>
                <a:extLst>
                  <a:ext uri="{0D108BD9-81ED-4DB2-BD59-A6C34878D82A}">
                    <a16:rowId xmlns:a16="http://schemas.microsoft.com/office/drawing/2014/main" xmlns="" val="10002"/>
                  </a:ext>
                </a:extLst>
              </a:tr>
              <a:tr h="162131">
                <a:tc>
                  <a:txBody>
                    <a:bodyPr/>
                    <a:lstStyle/>
                    <a:p>
                      <a:pPr algn="l" fontAlgn="b"/>
                      <a:r>
                        <a:rPr lang="en-GB" sz="1200" u="none" strike="noStrike" dirty="0">
                          <a:effectLst/>
                        </a:rPr>
                        <a:t>Brentwood</a:t>
                      </a:r>
                      <a:endParaRPr lang="en-GB" sz="1200" b="0" i="0" u="none" strike="noStrike" dirty="0">
                        <a:solidFill>
                          <a:srgbClr val="000000"/>
                        </a:solidFill>
                        <a:effectLst/>
                        <a:latin typeface="Arial"/>
                      </a:endParaRPr>
                    </a:p>
                  </a:txBody>
                  <a:tcPr marL="8026" marR="8026" marT="8026" marB="0" anchor="b">
                    <a:lnR w="12700" cap="flat" cmpd="sng" algn="ctr">
                      <a:solidFill>
                        <a:schemeClr val="tx1"/>
                      </a:solidFill>
                      <a:prstDash val="solid"/>
                      <a:round/>
                      <a:headEnd type="none" w="med" len="med"/>
                      <a:tailEnd type="none" w="med" len="med"/>
                    </a:lnR>
                  </a:tcPr>
                </a:tc>
                <a:tc>
                  <a:txBody>
                    <a:bodyPr/>
                    <a:lstStyle/>
                    <a:p>
                      <a:pPr algn="r" fontAlgn="b"/>
                      <a:r>
                        <a:rPr lang="en-GB" sz="1400" b="0" i="0" u="none" strike="noStrike" dirty="0">
                          <a:solidFill>
                            <a:srgbClr val="000000"/>
                          </a:solidFill>
                          <a:effectLst/>
                          <a:latin typeface="+mn-lt"/>
                        </a:rPr>
                        <a:t>55.9 </a:t>
                      </a:r>
                      <a:r>
                        <a:rPr lang="en-GB" sz="1000" b="0" i="0" u="none" strike="noStrike" dirty="0">
                          <a:solidFill>
                            <a:srgbClr val="FF0000"/>
                          </a:solidFill>
                          <a:effectLst/>
                          <a:latin typeface="+mn-lt"/>
                        </a:rPr>
                        <a:t>(-22.1)</a:t>
                      </a:r>
                      <a:endParaRPr lang="en-GB" sz="1400" b="0" i="0" u="none" strike="noStrike" dirty="0">
                        <a:solidFill>
                          <a:srgbClr val="FF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7B7"/>
                    </a:solidFill>
                  </a:tcPr>
                </a:tc>
                <a:tc>
                  <a:txBody>
                    <a:bodyPr/>
                    <a:lstStyle/>
                    <a:p>
                      <a:pPr algn="r" fontAlgn="b"/>
                      <a:r>
                        <a:rPr lang="en-GB" sz="1400" b="0" i="0" u="none" strike="noStrike" dirty="0">
                          <a:solidFill>
                            <a:srgbClr val="000000"/>
                          </a:solidFill>
                          <a:effectLst/>
                          <a:latin typeface="+mn-lt"/>
                          <a:cs typeface="Arial" panose="020B0604020202020204" pitchFamily="34" charset="0"/>
                        </a:rPr>
                        <a:t>9.0 </a:t>
                      </a:r>
                      <a:r>
                        <a:rPr lang="en-GB" sz="1000" b="0" i="0" u="none" strike="noStrike" dirty="0">
                          <a:solidFill>
                            <a:srgbClr val="00B050"/>
                          </a:solidFill>
                          <a:effectLst/>
                          <a:latin typeface="+mn-lt"/>
                          <a:cs typeface="Arial" panose="020B0604020202020204" pitchFamily="34" charset="0"/>
                        </a:rPr>
                        <a:t>(-1.2)</a:t>
                      </a:r>
                      <a:endParaRPr lang="en-GB" sz="1400" b="0" i="0" u="none" strike="noStrike" dirty="0">
                        <a:solidFill>
                          <a:srgbClr val="00B050"/>
                        </a:solidFill>
                        <a:effectLst/>
                        <a:latin typeface="+mn-lt"/>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CAE8AA"/>
                    </a:solidFill>
                  </a:tcPr>
                </a:tc>
                <a:tc>
                  <a:txBody>
                    <a:bodyPr/>
                    <a:lstStyle/>
                    <a:p>
                      <a:pPr algn="r" fontAlgn="b"/>
                      <a:r>
                        <a:rPr lang="en-GB" sz="1400" b="0" i="0" u="none" strike="noStrike" dirty="0">
                          <a:solidFill>
                            <a:schemeClr val="tx1"/>
                          </a:solidFill>
                          <a:effectLst/>
                          <a:latin typeface="+mn-lt"/>
                          <a:cs typeface="Arial" panose="020B0604020202020204" pitchFamily="34" charset="0"/>
                        </a:rPr>
                        <a:t>8.1 </a:t>
                      </a:r>
                      <a:r>
                        <a:rPr lang="en-GB" sz="1000" b="0" i="0" u="none" strike="noStrike" dirty="0">
                          <a:solidFill>
                            <a:srgbClr val="FF0000"/>
                          </a:solidFill>
                          <a:effectLst/>
                          <a:latin typeface="+mn-lt"/>
                          <a:cs typeface="Arial" panose="020B0604020202020204" pitchFamily="34" charset="0"/>
                        </a:rPr>
                        <a:t>(+0.4)</a:t>
                      </a:r>
                      <a:endParaRPr lang="en-GB" sz="1400" b="0" i="0" u="none" strike="noStrike" dirty="0">
                        <a:solidFill>
                          <a:srgbClr val="FF0000"/>
                        </a:solidFill>
                        <a:effectLst/>
                        <a:latin typeface="+mn-lt"/>
                        <a:cs typeface="Arial" panose="020B0604020202020204" pitchFamily="34" charset="0"/>
                      </a:endParaRPr>
                    </a:p>
                  </a:txBody>
                  <a:tcPr marL="8026" marR="8026" marT="8026" marB="0" anchor="b">
                    <a:lnL w="12700" cmpd="sng">
                      <a:noFill/>
                    </a:lnL>
                    <a:solidFill>
                      <a:srgbClr val="CAE8AA"/>
                    </a:solidFill>
                  </a:tcPr>
                </a:tc>
                <a:tc>
                  <a:txBody>
                    <a:bodyPr/>
                    <a:lstStyle/>
                    <a:p>
                      <a:pPr algn="r" fontAlgn="b"/>
                      <a:r>
                        <a:rPr lang="en-GB" sz="1400" b="0" i="0" u="none" strike="noStrike" dirty="0">
                          <a:effectLst/>
                          <a:latin typeface="+mn-lt"/>
                        </a:rPr>
                        <a:t>78 </a:t>
                      </a:r>
                      <a:r>
                        <a:rPr lang="en-GB" sz="1000" b="0" i="0" u="none" strike="noStrike" dirty="0">
                          <a:solidFill>
                            <a:srgbClr val="00B050"/>
                          </a:solidFill>
                          <a:effectLst/>
                          <a:latin typeface="+mn-lt"/>
                        </a:rPr>
                        <a:t>(+14)</a:t>
                      </a:r>
                      <a:endParaRPr lang="en-GB" sz="1400" b="0" i="0" u="none" strike="noStrike" dirty="0">
                        <a:solidFill>
                          <a:srgbClr val="00B050"/>
                        </a:solidFill>
                        <a:effectLst/>
                        <a:latin typeface="+mn-lt"/>
                      </a:endParaRPr>
                    </a:p>
                  </a:txBody>
                  <a:tcPr marL="9525" marR="9525" marT="9525" marB="0" anchor="b">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AE8AA"/>
                    </a:solidFill>
                  </a:tcPr>
                </a:tc>
                <a:tc>
                  <a:txBody>
                    <a:bodyPr/>
                    <a:lstStyle/>
                    <a:p>
                      <a:pPr algn="r" fontAlgn="b"/>
                      <a:r>
                        <a:rPr lang="en-GB" sz="1400" b="0" i="0" u="none" strike="noStrike" dirty="0">
                          <a:solidFill>
                            <a:schemeClr val="tx1"/>
                          </a:solidFill>
                          <a:effectLst/>
                          <a:latin typeface="+mn-lt"/>
                        </a:rPr>
                        <a:t>72</a:t>
                      </a:r>
                    </a:p>
                  </a:txBody>
                  <a:tcPr marL="8026" marR="8026" marT="8026" marB="0" anchor="b">
                    <a:lnT w="12700" cap="flat" cmpd="sng" algn="ctr">
                      <a:solidFill>
                        <a:schemeClr val="tx1"/>
                      </a:solidFill>
                      <a:prstDash val="solid"/>
                      <a:round/>
                      <a:headEnd type="none" w="med" len="med"/>
                      <a:tailEnd type="none" w="med" len="med"/>
                    </a:lnT>
                    <a:solidFill>
                      <a:srgbClr val="CAE8AA"/>
                    </a:solidFill>
                  </a:tcPr>
                </a:tc>
                <a:tc>
                  <a:txBody>
                    <a:bodyPr/>
                    <a:lstStyle/>
                    <a:p>
                      <a:pPr algn="r" fontAlgn="b"/>
                      <a:r>
                        <a:rPr lang="en-GB" sz="1400" b="0" i="0" u="none" strike="noStrike" dirty="0">
                          <a:solidFill>
                            <a:schemeClr val="tx1"/>
                          </a:solidFill>
                          <a:effectLst/>
                          <a:latin typeface="+mn-lt"/>
                        </a:rPr>
                        <a:t>77.2</a:t>
                      </a:r>
                    </a:p>
                  </a:txBody>
                  <a:tcPr marL="8026" marR="8026" marT="8026" marB="0" anchor="b">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AE8AA"/>
                    </a:solidFill>
                  </a:tcPr>
                </a:tc>
                <a:tc>
                  <a:txBody>
                    <a:bodyPr/>
                    <a:lstStyle/>
                    <a:p>
                      <a:pPr algn="r" fontAlgn="b"/>
                      <a:r>
                        <a:rPr lang="en-GB" sz="1400" b="0" i="0" u="none" strike="noStrike" dirty="0">
                          <a:solidFill>
                            <a:schemeClr val="tx1"/>
                          </a:solidFill>
                          <a:effectLst/>
                          <a:latin typeface="+mn-lt"/>
                        </a:rPr>
                        <a:t>94.6 </a:t>
                      </a:r>
                      <a:r>
                        <a:rPr lang="en-GB" sz="1000" b="0" i="0" u="none" strike="noStrike" dirty="0">
                          <a:solidFill>
                            <a:srgbClr val="00B050"/>
                          </a:solidFill>
                          <a:effectLst/>
                          <a:latin typeface="+mn-lt"/>
                        </a:rPr>
                        <a:t>(+5.8)</a:t>
                      </a:r>
                    </a:p>
                  </a:txBody>
                  <a:tcPr marL="8026" marR="8026" marT="802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CAE8AA"/>
                    </a:solidFill>
                  </a:tcPr>
                </a:tc>
                <a:tc>
                  <a:txBody>
                    <a:bodyPr/>
                    <a:lstStyle/>
                    <a:p>
                      <a:pPr algn="r" fontAlgn="b"/>
                      <a:r>
                        <a:rPr lang="en-GB" sz="1400" b="0" i="0" u="none" strike="noStrike" dirty="0">
                          <a:effectLst/>
                          <a:latin typeface="+mn-lt"/>
                          <a:cs typeface="Arial" panose="020B0604020202020204" pitchFamily="34" charset="0"/>
                        </a:rPr>
                        <a:t>10.4 </a:t>
                      </a:r>
                      <a:r>
                        <a:rPr lang="en-GB" sz="1000" b="0" i="0" u="none" strike="noStrike" dirty="0">
                          <a:solidFill>
                            <a:srgbClr val="00B050"/>
                          </a:solidFill>
                          <a:effectLst/>
                          <a:latin typeface="+mn-lt"/>
                          <a:cs typeface="Arial" panose="020B0604020202020204" pitchFamily="34" charset="0"/>
                        </a:rPr>
                        <a:t>(-1.6)</a:t>
                      </a:r>
                      <a:endParaRPr lang="en-GB" sz="1400" b="0" i="0" u="none" strike="noStrike" dirty="0">
                        <a:solidFill>
                          <a:srgbClr val="00B050"/>
                        </a:solidFill>
                        <a:effectLst/>
                        <a:latin typeface="+mn-lt"/>
                        <a:cs typeface="Arial" panose="020B0604020202020204" pitchFamily="34" charset="0"/>
                      </a:endParaRPr>
                    </a:p>
                  </a:txBody>
                  <a:tcPr marL="9525" marR="9525" marT="9525" marB="0" anchor="b">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rgbClr r="0" g="0" b="0"/>
                      </a:solidFill>
                      <a:prstDash val="solid"/>
                      <a:round/>
                      <a:headEnd type="none" w="med" len="med"/>
                      <a:tailEnd type="none" w="med" len="med"/>
                    </a:lnB>
                    <a:solidFill>
                      <a:srgbClr val="CAE8AA"/>
                    </a:solidFill>
                  </a:tcPr>
                </a:tc>
                <a:tc>
                  <a:txBody>
                    <a:bodyPr/>
                    <a:lstStyle/>
                    <a:p>
                      <a:pPr algn="r" fontAlgn="b"/>
                      <a:r>
                        <a:rPr lang="en-GB" sz="1400" b="0" i="0" u="none" strike="noStrike" dirty="0">
                          <a:solidFill>
                            <a:schemeClr val="tx1"/>
                          </a:solidFill>
                          <a:effectLst/>
                          <a:latin typeface="+mn-lt"/>
                        </a:rPr>
                        <a:t>15.1 </a:t>
                      </a:r>
                      <a:r>
                        <a:rPr lang="en-GB" sz="1000" b="0" i="0" u="none" strike="noStrike" dirty="0">
                          <a:solidFill>
                            <a:srgbClr val="FF0000"/>
                          </a:solidFill>
                          <a:effectLst/>
                          <a:latin typeface="+mn-lt"/>
                        </a:rPr>
                        <a:t>(+2.7)</a:t>
                      </a:r>
                      <a:endParaRPr lang="en-GB" sz="1400" b="0" i="0" u="none" strike="noStrike" dirty="0">
                        <a:solidFill>
                          <a:srgbClr val="FF0000"/>
                        </a:solidFill>
                        <a:effectLst/>
                        <a:latin typeface="+mn-lt"/>
                      </a:endParaRPr>
                    </a:p>
                  </a:txBody>
                  <a:tcPr marL="8026" marR="8026" marT="8026"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solidFill>
                      <a:srgbClr val="CAE8AA"/>
                    </a:solidFill>
                  </a:tcPr>
                </a:tc>
                <a:extLst>
                  <a:ext uri="{0D108BD9-81ED-4DB2-BD59-A6C34878D82A}">
                    <a16:rowId xmlns:a16="http://schemas.microsoft.com/office/drawing/2014/main" xmlns="" val="10003"/>
                  </a:ext>
                </a:extLst>
              </a:tr>
              <a:tr h="201608">
                <a:tc>
                  <a:txBody>
                    <a:bodyPr/>
                    <a:lstStyle/>
                    <a:p>
                      <a:pPr algn="l" fontAlgn="b"/>
                      <a:r>
                        <a:rPr lang="en-GB" sz="1200" u="none" strike="noStrike" dirty="0">
                          <a:effectLst/>
                        </a:rPr>
                        <a:t>Castle Point</a:t>
                      </a:r>
                      <a:endParaRPr lang="en-GB" sz="1200" b="0" i="0" u="none" strike="noStrike" dirty="0">
                        <a:solidFill>
                          <a:srgbClr val="000000"/>
                        </a:solidFill>
                        <a:effectLst/>
                        <a:latin typeface="Arial"/>
                      </a:endParaRPr>
                    </a:p>
                  </a:txBody>
                  <a:tcPr marL="8026" marR="8026" marT="8026" marB="0" anchor="b"/>
                </a:tc>
                <a:tc>
                  <a:txBody>
                    <a:bodyPr/>
                    <a:lstStyle/>
                    <a:p>
                      <a:pPr algn="r" fontAlgn="b"/>
                      <a:r>
                        <a:rPr lang="en-GB" sz="1400" b="0" i="0" u="none" strike="noStrike" dirty="0">
                          <a:solidFill>
                            <a:srgbClr val="000000"/>
                          </a:solidFill>
                          <a:effectLst/>
                          <a:latin typeface="+mn-lt"/>
                        </a:rPr>
                        <a:t>74.8 </a:t>
                      </a:r>
                      <a:r>
                        <a:rPr lang="en-GB" sz="1000" b="0" i="0" u="none" strike="noStrike" dirty="0">
                          <a:solidFill>
                            <a:srgbClr val="33CC00"/>
                          </a:solidFill>
                          <a:effectLst/>
                          <a:latin typeface="+mn-lt"/>
                        </a:rPr>
                        <a:t>(+33.8)</a:t>
                      </a:r>
                      <a:endParaRPr lang="en-GB" sz="1400" b="0" i="0" u="none" strike="noStrike" dirty="0">
                        <a:solidFill>
                          <a:srgbClr val="33CC00"/>
                        </a:solidFill>
                        <a:effectLst/>
                        <a:latin typeface="+mn-lt"/>
                      </a:endParaRPr>
                    </a:p>
                  </a:txBody>
                  <a:tcPr marL="9525" marR="9525" marT="9525" marB="0" anchor="b">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CAE8AA"/>
                    </a:solidFill>
                  </a:tcPr>
                </a:tc>
                <a:tc>
                  <a:txBody>
                    <a:bodyPr/>
                    <a:lstStyle/>
                    <a:p>
                      <a:pPr algn="r" fontAlgn="b"/>
                      <a:r>
                        <a:rPr lang="en-GB" sz="1400" b="0" i="0" u="none" strike="noStrike" dirty="0">
                          <a:solidFill>
                            <a:srgbClr val="000000"/>
                          </a:solidFill>
                          <a:effectLst/>
                          <a:latin typeface="+mn-lt"/>
                          <a:cs typeface="Arial" panose="020B0604020202020204" pitchFamily="34" charset="0"/>
                        </a:rPr>
                        <a:t>14.1 </a:t>
                      </a:r>
                      <a:r>
                        <a:rPr lang="en-GB" sz="1000" b="0" i="0" u="none" strike="noStrike" dirty="0">
                          <a:solidFill>
                            <a:srgbClr val="00B050"/>
                          </a:solidFill>
                          <a:effectLst/>
                          <a:latin typeface="+mn-lt"/>
                          <a:cs typeface="Arial" panose="020B0604020202020204" pitchFamily="34" charset="0"/>
                        </a:rPr>
                        <a:t>(-1.7)</a:t>
                      </a:r>
                      <a:endParaRPr lang="en-GB" sz="1400" b="0" i="0" u="none" strike="noStrike" dirty="0">
                        <a:solidFill>
                          <a:srgbClr val="00B050"/>
                        </a:solidFill>
                        <a:effectLst/>
                        <a:latin typeface="+mn-lt"/>
                        <a:cs typeface="Arial" panose="020B060402020202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B7B7"/>
                    </a:solidFill>
                  </a:tcPr>
                </a:tc>
                <a:tc>
                  <a:txBody>
                    <a:bodyPr/>
                    <a:lstStyle/>
                    <a:p>
                      <a:pPr algn="r" fontAlgn="b"/>
                      <a:r>
                        <a:rPr lang="en-GB" sz="1400" b="0" i="0" u="none" strike="noStrike" dirty="0">
                          <a:solidFill>
                            <a:schemeClr val="tx1"/>
                          </a:solidFill>
                          <a:effectLst/>
                          <a:latin typeface="+mn-lt"/>
                          <a:cs typeface="Arial" panose="020B0604020202020204" pitchFamily="34" charset="0"/>
                        </a:rPr>
                        <a:t>9.3 </a:t>
                      </a:r>
                      <a:r>
                        <a:rPr lang="en-GB" sz="1000" b="0" i="0" u="none" strike="noStrike" dirty="0">
                          <a:solidFill>
                            <a:srgbClr val="FF0000"/>
                          </a:solidFill>
                          <a:effectLst/>
                          <a:latin typeface="+mn-lt"/>
                          <a:cs typeface="Arial" panose="020B0604020202020204" pitchFamily="34" charset="0"/>
                        </a:rPr>
                        <a:t>(+2.7)</a:t>
                      </a:r>
                      <a:endParaRPr lang="en-GB" sz="1400" b="0" i="0" u="none" strike="noStrike" dirty="0">
                        <a:solidFill>
                          <a:srgbClr val="FF0000"/>
                        </a:solidFill>
                        <a:effectLst/>
                        <a:latin typeface="+mn-lt"/>
                        <a:cs typeface="Arial" panose="020B0604020202020204" pitchFamily="34" charset="0"/>
                      </a:endParaRPr>
                    </a:p>
                  </a:txBody>
                  <a:tcPr marL="8026" marR="8026" marT="8026" marB="0" anchor="b">
                    <a:lnL w="12700" cmpd="sng">
                      <a:noFill/>
                    </a:lnL>
                    <a:lnR w="12700" cap="flat" cmpd="sng" algn="ctr">
                      <a:noFill/>
                      <a:prstDash val="solid"/>
                      <a:round/>
                      <a:headEnd type="none" w="med" len="med"/>
                      <a:tailEnd type="none" w="med" len="med"/>
                    </a:lnR>
                    <a:solidFill>
                      <a:srgbClr val="FFB7B7"/>
                    </a:solidFill>
                  </a:tcPr>
                </a:tc>
                <a:tc>
                  <a:txBody>
                    <a:bodyPr/>
                    <a:lstStyle/>
                    <a:p>
                      <a:pPr algn="r" fontAlgn="b"/>
                      <a:r>
                        <a:rPr lang="en-GB" sz="1400" b="0" i="0" u="none" strike="noStrike" dirty="0">
                          <a:effectLst/>
                          <a:latin typeface="+mn-lt"/>
                        </a:rPr>
                        <a:t>73 </a:t>
                      </a:r>
                      <a:r>
                        <a:rPr lang="en-GB" sz="1000" b="0" i="0" u="none" strike="noStrike" dirty="0">
                          <a:solidFill>
                            <a:srgbClr val="00B050"/>
                          </a:solidFill>
                          <a:effectLst/>
                          <a:latin typeface="+mn-lt"/>
                        </a:rPr>
                        <a:t>(+14)</a:t>
                      </a:r>
                      <a:endParaRPr lang="en-GB" sz="1400" b="0" i="0" u="none" strike="noStrike" dirty="0">
                        <a:solidFill>
                          <a:srgbClr val="00B050"/>
                        </a:solidFill>
                        <a:effectLst/>
                        <a:latin typeface="+mn-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B7B7"/>
                    </a:solidFill>
                  </a:tcPr>
                </a:tc>
                <a:tc>
                  <a:txBody>
                    <a:bodyPr/>
                    <a:lstStyle/>
                    <a:p>
                      <a:pPr algn="r" fontAlgn="b"/>
                      <a:r>
                        <a:rPr lang="en-GB" sz="1400" b="0" i="0" u="none" strike="noStrike" dirty="0">
                          <a:solidFill>
                            <a:schemeClr val="tx1"/>
                          </a:solidFill>
                          <a:effectLst/>
                          <a:latin typeface="+mn-lt"/>
                        </a:rPr>
                        <a:t>66</a:t>
                      </a:r>
                    </a:p>
                  </a:txBody>
                  <a:tcPr marL="8026" marR="8026" marT="802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rgbClr val="CAE8AA"/>
                    </a:solidFill>
                  </a:tcPr>
                </a:tc>
                <a:tc>
                  <a:txBody>
                    <a:bodyPr/>
                    <a:lstStyle/>
                    <a:p>
                      <a:pPr algn="r" fontAlgn="b"/>
                      <a:r>
                        <a:rPr lang="en-GB" sz="1400" b="0" i="0" u="none" strike="noStrike" dirty="0">
                          <a:solidFill>
                            <a:schemeClr val="tx1"/>
                          </a:solidFill>
                          <a:effectLst/>
                          <a:latin typeface="+mn-lt"/>
                        </a:rPr>
                        <a:t>58.8</a:t>
                      </a:r>
                    </a:p>
                  </a:txBody>
                  <a:tcPr marL="8026" marR="8026" marT="802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B7B7"/>
                    </a:solidFill>
                  </a:tcPr>
                </a:tc>
                <a:tc>
                  <a:txBody>
                    <a:bodyPr/>
                    <a:lstStyle/>
                    <a:p>
                      <a:pPr algn="r" fontAlgn="b"/>
                      <a:r>
                        <a:rPr lang="en-GB" sz="1400" b="0" i="0" u="none" strike="noStrike" dirty="0">
                          <a:solidFill>
                            <a:schemeClr val="tx1"/>
                          </a:solidFill>
                          <a:effectLst/>
                          <a:latin typeface="+mn-lt"/>
                        </a:rPr>
                        <a:t>89.2 </a:t>
                      </a:r>
                      <a:r>
                        <a:rPr lang="en-GB" sz="1000" b="0" i="0" u="none" strike="noStrike" dirty="0">
                          <a:solidFill>
                            <a:srgbClr val="00B050"/>
                          </a:solidFill>
                          <a:effectLst/>
                          <a:latin typeface="+mn-lt"/>
                        </a:rPr>
                        <a:t>(+2)</a:t>
                      </a:r>
                    </a:p>
                  </a:txBody>
                  <a:tcPr marL="8026" marR="8026" marT="8026" marB="0" anchor="b">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B7B7"/>
                    </a:solidFill>
                  </a:tcPr>
                </a:tc>
                <a:tc>
                  <a:txBody>
                    <a:bodyPr/>
                    <a:lstStyle/>
                    <a:p>
                      <a:pPr algn="r" fontAlgn="b"/>
                      <a:r>
                        <a:rPr lang="en-GB" sz="1400" b="0" i="0" u="none" strike="noStrike" dirty="0">
                          <a:effectLst/>
                          <a:latin typeface="+mn-lt"/>
                          <a:cs typeface="Arial" panose="020B0604020202020204" pitchFamily="34" charset="0"/>
                        </a:rPr>
                        <a:t>21.4 </a:t>
                      </a:r>
                      <a:r>
                        <a:rPr lang="en-GB" sz="1000" b="0" i="0" u="none" strike="noStrike" dirty="0">
                          <a:solidFill>
                            <a:srgbClr val="FF0000"/>
                          </a:solidFill>
                          <a:effectLst/>
                          <a:latin typeface="+mn-lt"/>
                          <a:cs typeface="Arial" panose="020B0604020202020204" pitchFamily="34" charset="0"/>
                        </a:rPr>
                        <a:t>(+0.6)</a:t>
                      </a:r>
                      <a:endParaRPr lang="en-GB" sz="1400" b="0" i="0" u="none" strike="noStrike" dirty="0">
                        <a:solidFill>
                          <a:srgbClr val="FF0000"/>
                        </a:solidFill>
                        <a:effectLst/>
                        <a:latin typeface="+mn-lt"/>
                        <a:cs typeface="Arial" panose="020B0604020202020204" pitchFamily="34" charset="0"/>
                      </a:endParaRPr>
                    </a:p>
                  </a:txBody>
                  <a:tcPr marL="9525" marR="9525" marT="95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FFB7B7"/>
                    </a:solidFill>
                  </a:tcPr>
                </a:tc>
                <a:tc>
                  <a:txBody>
                    <a:bodyPr/>
                    <a:lstStyle/>
                    <a:p>
                      <a:pPr algn="r" fontAlgn="b"/>
                      <a:r>
                        <a:rPr lang="en-GB" sz="1400" b="0" i="0" u="none" strike="noStrike" dirty="0">
                          <a:solidFill>
                            <a:schemeClr val="tx1"/>
                          </a:solidFill>
                          <a:effectLst/>
                          <a:latin typeface="+mn-lt"/>
                        </a:rPr>
                        <a:t>21.6 </a:t>
                      </a:r>
                      <a:r>
                        <a:rPr lang="en-GB" sz="1000" b="0" i="0" u="none" strike="noStrike" dirty="0">
                          <a:solidFill>
                            <a:srgbClr val="FF0000"/>
                          </a:solidFill>
                          <a:effectLst/>
                          <a:latin typeface="+mn-lt"/>
                        </a:rPr>
                        <a:t>(+0.5)</a:t>
                      </a:r>
                      <a:endParaRPr lang="en-GB" sz="1400" b="0" i="0" u="none" strike="noStrike" dirty="0">
                        <a:solidFill>
                          <a:srgbClr val="FF0000"/>
                        </a:solidFill>
                        <a:effectLst/>
                        <a:latin typeface="+mn-lt"/>
                      </a:endParaRPr>
                    </a:p>
                  </a:txBody>
                  <a:tcPr marL="8026" marR="8026" marT="8026" marB="0" anchor="b">
                    <a:lnL w="12700" cap="flat" cmpd="sng" algn="ctr">
                      <a:solidFill>
                        <a:scrgbClr r="0" g="0" b="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FB7B7"/>
                    </a:solidFill>
                  </a:tcPr>
                </a:tc>
                <a:extLst>
                  <a:ext uri="{0D108BD9-81ED-4DB2-BD59-A6C34878D82A}">
                    <a16:rowId xmlns:a16="http://schemas.microsoft.com/office/drawing/2014/main" xmlns="" val="10004"/>
                  </a:ext>
                </a:extLst>
              </a:tr>
              <a:tr h="162131">
                <a:tc>
                  <a:txBody>
                    <a:bodyPr/>
                    <a:lstStyle/>
                    <a:p>
                      <a:pPr algn="l" fontAlgn="b"/>
                      <a:r>
                        <a:rPr lang="en-GB" sz="1200" u="none" strike="noStrike" dirty="0">
                          <a:effectLst/>
                        </a:rPr>
                        <a:t>Chelmsford</a:t>
                      </a:r>
                      <a:endParaRPr lang="en-GB" sz="1200" b="0" i="0" u="none" strike="noStrike" dirty="0">
                        <a:solidFill>
                          <a:srgbClr val="000000"/>
                        </a:solidFill>
                        <a:effectLst/>
                        <a:latin typeface="Arial"/>
                      </a:endParaRPr>
                    </a:p>
                  </a:txBody>
                  <a:tcPr marL="8026" marR="8026" marT="8026" marB="0" anchor="b">
                    <a:lnR w="12700" cap="flat" cmpd="sng" algn="ctr">
                      <a:noFill/>
                      <a:prstDash val="solid"/>
                      <a:round/>
                      <a:headEnd type="none" w="med" len="med"/>
                      <a:tailEnd type="none" w="med" len="med"/>
                    </a:lnR>
                  </a:tcPr>
                </a:tc>
                <a:tc>
                  <a:txBody>
                    <a:bodyPr/>
                    <a:lstStyle/>
                    <a:p>
                      <a:pPr algn="r" fontAlgn="b"/>
                      <a:r>
                        <a:rPr lang="en-GB" sz="1400" b="0" i="0" u="none" strike="noStrike" dirty="0">
                          <a:solidFill>
                            <a:srgbClr val="000000"/>
                          </a:solidFill>
                          <a:effectLst/>
                          <a:latin typeface="+mn-lt"/>
                        </a:rPr>
                        <a:t>68.6 </a:t>
                      </a:r>
                      <a:r>
                        <a:rPr lang="en-GB" sz="1000" b="0" i="0" u="none" strike="noStrike" dirty="0">
                          <a:solidFill>
                            <a:srgbClr val="33CC00"/>
                          </a:solidFill>
                          <a:effectLst/>
                          <a:latin typeface="+mn-lt"/>
                        </a:rPr>
                        <a:t>(+11.2)</a:t>
                      </a:r>
                      <a:endParaRPr lang="en-GB" sz="1400" b="0" i="0" u="none" strike="noStrike" dirty="0">
                        <a:solidFill>
                          <a:srgbClr val="33CC00"/>
                        </a:solidFill>
                        <a:effectLst/>
                        <a:latin typeface="+mn-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AE8AA"/>
                    </a:solidFill>
                  </a:tcPr>
                </a:tc>
                <a:tc>
                  <a:txBody>
                    <a:bodyPr/>
                    <a:lstStyle/>
                    <a:p>
                      <a:pPr algn="r" fontAlgn="b"/>
                      <a:r>
                        <a:rPr lang="en-GB" sz="1400" b="0" i="0" u="none" strike="noStrike" dirty="0">
                          <a:solidFill>
                            <a:srgbClr val="000000"/>
                          </a:solidFill>
                          <a:effectLst/>
                          <a:latin typeface="+mn-lt"/>
                          <a:cs typeface="Arial" panose="020B0604020202020204" pitchFamily="34" charset="0"/>
                        </a:rPr>
                        <a:t>10.6 </a:t>
                      </a:r>
                      <a:r>
                        <a:rPr lang="en-GB" sz="1000" b="0" i="0" u="none" strike="noStrike" dirty="0">
                          <a:solidFill>
                            <a:srgbClr val="00B050"/>
                          </a:solidFill>
                          <a:effectLst/>
                          <a:latin typeface="+mn-lt"/>
                          <a:cs typeface="Arial" panose="020B0604020202020204" pitchFamily="34" charset="0"/>
                        </a:rPr>
                        <a:t>(-1.4)</a:t>
                      </a:r>
                      <a:endParaRPr lang="en-GB" sz="1400" b="0" i="0" u="none" strike="noStrike" dirty="0">
                        <a:solidFill>
                          <a:srgbClr val="00B050"/>
                        </a:solidFill>
                        <a:effectLst/>
                        <a:latin typeface="+mn-lt"/>
                        <a:cs typeface="Arial" panose="020B0604020202020204" pitchFamily="34" charset="0"/>
                      </a:endParaRPr>
                    </a:p>
                  </a:txBody>
                  <a:tcPr marL="9525" marR="9525" marT="9525" marB="0" anchor="b">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CAE8AA"/>
                    </a:solidFill>
                  </a:tcPr>
                </a:tc>
                <a:tc>
                  <a:txBody>
                    <a:bodyPr/>
                    <a:lstStyle/>
                    <a:p>
                      <a:pPr algn="r" fontAlgn="b"/>
                      <a:r>
                        <a:rPr lang="en-GB" sz="1400" b="0" i="0" u="none" strike="noStrike" dirty="0">
                          <a:solidFill>
                            <a:schemeClr val="tx1"/>
                          </a:solidFill>
                          <a:effectLst/>
                          <a:latin typeface="+mn-lt"/>
                          <a:cs typeface="Arial" panose="020B0604020202020204" pitchFamily="34" charset="0"/>
                        </a:rPr>
                        <a:t>7.9 </a:t>
                      </a:r>
                      <a:r>
                        <a:rPr lang="en-GB" sz="1000" b="0" i="0" u="none" strike="noStrike" dirty="0">
                          <a:solidFill>
                            <a:srgbClr val="FF0000"/>
                          </a:solidFill>
                          <a:effectLst/>
                          <a:latin typeface="+mn-lt"/>
                          <a:cs typeface="Arial" panose="020B0604020202020204" pitchFamily="34" charset="0"/>
                        </a:rPr>
                        <a:t>(+0.7)</a:t>
                      </a:r>
                      <a:endParaRPr lang="en-GB" sz="1400" b="0" i="0" u="none" strike="noStrike" dirty="0">
                        <a:solidFill>
                          <a:srgbClr val="FF0000"/>
                        </a:solidFill>
                        <a:effectLst/>
                        <a:latin typeface="+mn-lt"/>
                        <a:cs typeface="Arial" panose="020B0604020202020204" pitchFamily="34" charset="0"/>
                      </a:endParaRPr>
                    </a:p>
                  </a:txBody>
                  <a:tcPr marL="8026" marR="8026" marT="8026" marB="0" anchor="b">
                    <a:lnL w="12700" cmpd="sng">
                      <a:noFill/>
                    </a:lnL>
                    <a:solidFill>
                      <a:srgbClr val="CAE8AA"/>
                    </a:solidFill>
                  </a:tcPr>
                </a:tc>
                <a:tc>
                  <a:txBody>
                    <a:bodyPr/>
                    <a:lstStyle/>
                    <a:p>
                      <a:pPr algn="r" fontAlgn="b"/>
                      <a:r>
                        <a:rPr lang="en-GB" sz="1400" b="0" i="0" u="none" strike="noStrike" dirty="0">
                          <a:effectLst/>
                          <a:latin typeface="+mn-lt"/>
                        </a:rPr>
                        <a:t>75 </a:t>
                      </a:r>
                      <a:r>
                        <a:rPr lang="en-GB" sz="1000" b="0" i="0" u="none" strike="noStrike" dirty="0">
                          <a:solidFill>
                            <a:srgbClr val="00B050"/>
                          </a:solidFill>
                          <a:effectLst/>
                          <a:latin typeface="+mn-lt"/>
                        </a:rPr>
                        <a:t>(+11)</a:t>
                      </a:r>
                      <a:endParaRPr lang="en-GB" sz="1400" b="0" i="0" u="none" strike="noStrike" dirty="0">
                        <a:solidFill>
                          <a:srgbClr val="00B050"/>
                        </a:solidFill>
                        <a:effectLst/>
                        <a:latin typeface="+mn-lt"/>
                      </a:endParaRPr>
                    </a:p>
                  </a:txBody>
                  <a:tcPr marL="9525" marR="9525" marT="9525" marB="0" anchor="b">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AE8AA"/>
                    </a:solidFill>
                  </a:tcPr>
                </a:tc>
                <a:tc>
                  <a:txBody>
                    <a:bodyPr/>
                    <a:lstStyle/>
                    <a:p>
                      <a:pPr algn="r" fontAlgn="b"/>
                      <a:r>
                        <a:rPr lang="en-GB" sz="1400" b="0" i="0" u="none" strike="noStrike" dirty="0">
                          <a:solidFill>
                            <a:schemeClr val="tx1"/>
                          </a:solidFill>
                          <a:effectLst/>
                          <a:latin typeface="+mn-lt"/>
                        </a:rPr>
                        <a:t>67</a:t>
                      </a:r>
                    </a:p>
                  </a:txBody>
                  <a:tcPr marL="8026" marR="8026" marT="8026" marB="0" anchor="b">
                    <a:lnB w="12700" cap="flat" cmpd="sng" algn="ctr">
                      <a:solidFill>
                        <a:schemeClr val="tx1"/>
                      </a:solidFill>
                      <a:prstDash val="solid"/>
                      <a:round/>
                      <a:headEnd type="none" w="med" len="med"/>
                      <a:tailEnd type="none" w="med" len="med"/>
                    </a:lnB>
                    <a:solidFill>
                      <a:srgbClr val="CAE8AA"/>
                    </a:solidFill>
                  </a:tcPr>
                </a:tc>
                <a:tc>
                  <a:txBody>
                    <a:bodyPr/>
                    <a:lstStyle/>
                    <a:p>
                      <a:pPr algn="r" fontAlgn="b"/>
                      <a:r>
                        <a:rPr lang="en-GB" sz="1400" b="0" i="0" u="none" strike="noStrike" dirty="0">
                          <a:solidFill>
                            <a:schemeClr val="tx1"/>
                          </a:solidFill>
                          <a:effectLst/>
                          <a:latin typeface="+mn-lt"/>
                        </a:rPr>
                        <a:t>74.6</a:t>
                      </a:r>
                    </a:p>
                  </a:txBody>
                  <a:tcPr marL="8026" marR="8026" marT="8026" marB="0" anchor="b">
                    <a:lnR w="12700" cmpd="sng">
                      <a:noFill/>
                    </a:lnR>
                    <a:lnT w="12700" cap="flat" cmpd="sng" algn="ctr">
                      <a:noFill/>
                      <a:prstDash val="solid"/>
                      <a:round/>
                      <a:headEnd type="none" w="med" len="med"/>
                      <a:tailEnd type="none" w="med" len="med"/>
                    </a:lnT>
                    <a:solidFill>
                      <a:srgbClr val="CAE8AA"/>
                    </a:solidFill>
                  </a:tcPr>
                </a:tc>
                <a:tc>
                  <a:txBody>
                    <a:bodyPr/>
                    <a:lstStyle/>
                    <a:p>
                      <a:pPr algn="r" fontAlgn="b"/>
                      <a:r>
                        <a:rPr lang="en-GB" sz="1400" b="0" i="0" u="none" strike="noStrike" baseline="0" dirty="0">
                          <a:solidFill>
                            <a:schemeClr val="tx1"/>
                          </a:solidFill>
                          <a:effectLst/>
                          <a:latin typeface="+mn-lt"/>
                        </a:rPr>
                        <a:t>89.2</a:t>
                      </a:r>
                      <a:r>
                        <a:rPr lang="en-GB" sz="1000" b="0" i="0" u="none" strike="noStrike" baseline="0" dirty="0">
                          <a:solidFill>
                            <a:srgbClr val="00B050"/>
                          </a:solidFill>
                          <a:effectLst/>
                          <a:latin typeface="+mn-lt"/>
                        </a:rPr>
                        <a:t>(+2.3)</a:t>
                      </a:r>
                      <a:endParaRPr lang="en-GB" sz="1000" b="0" i="0" u="none" strike="noStrike" dirty="0">
                        <a:solidFill>
                          <a:srgbClr val="00B050"/>
                        </a:solidFill>
                        <a:effectLst/>
                        <a:latin typeface="+mn-lt"/>
                      </a:endParaRPr>
                    </a:p>
                  </a:txBody>
                  <a:tcPr marL="8026" marR="8026" marT="8026" marB="0" anchor="b">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B7B7"/>
                    </a:solidFill>
                  </a:tcPr>
                </a:tc>
                <a:tc>
                  <a:txBody>
                    <a:bodyPr/>
                    <a:lstStyle/>
                    <a:p>
                      <a:pPr algn="r" fontAlgn="b"/>
                      <a:r>
                        <a:rPr lang="en-GB" sz="1400" b="0" i="0" u="none" strike="noStrike" dirty="0">
                          <a:effectLst/>
                          <a:latin typeface="+mn-lt"/>
                          <a:cs typeface="Arial" panose="020B0604020202020204" pitchFamily="34" charset="0"/>
                        </a:rPr>
                        <a:t>12.2 </a:t>
                      </a:r>
                      <a:r>
                        <a:rPr lang="en-GB" sz="1000" b="0" i="0" u="none" strike="noStrike" dirty="0">
                          <a:solidFill>
                            <a:srgbClr val="00B050"/>
                          </a:solidFill>
                          <a:effectLst/>
                          <a:latin typeface="+mn-lt"/>
                          <a:cs typeface="Arial" panose="020B0604020202020204" pitchFamily="34" charset="0"/>
                        </a:rPr>
                        <a:t>(-7.2)</a:t>
                      </a:r>
                      <a:endParaRPr lang="en-GB" sz="1400" b="0" i="0" u="none" strike="noStrike" dirty="0">
                        <a:solidFill>
                          <a:srgbClr val="00B050"/>
                        </a:solidFill>
                        <a:effectLst/>
                        <a:latin typeface="+mn-lt"/>
                        <a:cs typeface="Arial" panose="020B0604020202020204" pitchFamily="34" charset="0"/>
                      </a:endParaRPr>
                    </a:p>
                  </a:txBody>
                  <a:tcPr marL="9525" marR="9525" marT="9525" marB="0" anchor="b">
                    <a:lnL w="12700" cmpd="sng">
                      <a:noFill/>
                    </a:lnL>
                    <a:lnT w="12700" cap="flat" cmpd="sng" algn="ctr">
                      <a:solidFill>
                        <a:scrgbClr r="0" g="0" b="0"/>
                      </a:solidFill>
                      <a:prstDash val="solid"/>
                      <a:round/>
                      <a:headEnd type="none" w="med" len="med"/>
                      <a:tailEnd type="none" w="med" len="med"/>
                    </a:lnT>
                    <a:solidFill>
                      <a:srgbClr val="CAE8AA"/>
                    </a:solidFill>
                  </a:tcPr>
                </a:tc>
                <a:tc>
                  <a:txBody>
                    <a:bodyPr/>
                    <a:lstStyle/>
                    <a:p>
                      <a:pPr algn="r" fontAlgn="b"/>
                      <a:r>
                        <a:rPr lang="en-GB" sz="1400" b="0" i="0" u="none" strike="noStrike" dirty="0">
                          <a:solidFill>
                            <a:schemeClr val="tx1"/>
                          </a:solidFill>
                          <a:effectLst/>
                          <a:latin typeface="+mn-lt"/>
                        </a:rPr>
                        <a:t>14.8 </a:t>
                      </a:r>
                      <a:r>
                        <a:rPr lang="en-GB" sz="1000" b="0" i="0" u="none" strike="noStrike" dirty="0">
                          <a:solidFill>
                            <a:srgbClr val="FF0000"/>
                          </a:solidFill>
                          <a:effectLst/>
                          <a:latin typeface="+mn-lt"/>
                        </a:rPr>
                        <a:t>(+0.1)</a:t>
                      </a:r>
                      <a:endParaRPr lang="en-GB" sz="1400" b="0" i="0" u="none" strike="noStrike" dirty="0">
                        <a:solidFill>
                          <a:srgbClr val="FF0000"/>
                        </a:solidFill>
                        <a:effectLst/>
                        <a:latin typeface="+mn-lt"/>
                      </a:endParaRPr>
                    </a:p>
                  </a:txBody>
                  <a:tcPr marL="8026" marR="8026" marT="8026" marB="0" anchor="b">
                    <a:lnT w="12700" cmpd="sng">
                      <a:noFill/>
                    </a:lnT>
                    <a:lnB w="12700" cap="flat" cmpd="sng" algn="ctr">
                      <a:noFill/>
                      <a:prstDash val="solid"/>
                      <a:round/>
                      <a:headEnd type="none" w="med" len="med"/>
                      <a:tailEnd type="none" w="med" len="med"/>
                    </a:lnB>
                    <a:solidFill>
                      <a:srgbClr val="CAE8AA"/>
                    </a:solidFill>
                  </a:tcPr>
                </a:tc>
                <a:extLst>
                  <a:ext uri="{0D108BD9-81ED-4DB2-BD59-A6C34878D82A}">
                    <a16:rowId xmlns:a16="http://schemas.microsoft.com/office/drawing/2014/main" xmlns="" val="10005"/>
                  </a:ext>
                </a:extLst>
              </a:tr>
              <a:tr h="162131">
                <a:tc>
                  <a:txBody>
                    <a:bodyPr/>
                    <a:lstStyle/>
                    <a:p>
                      <a:pPr algn="l" fontAlgn="b"/>
                      <a:r>
                        <a:rPr lang="en-GB" sz="1200" u="none" strike="noStrike" dirty="0">
                          <a:effectLst/>
                        </a:rPr>
                        <a:t>Colchester</a:t>
                      </a:r>
                      <a:endParaRPr lang="en-GB" sz="1200" b="0" i="0" u="none" strike="noStrike" dirty="0">
                        <a:solidFill>
                          <a:srgbClr val="000000"/>
                        </a:solidFill>
                        <a:effectLst/>
                        <a:latin typeface="Arial"/>
                      </a:endParaRPr>
                    </a:p>
                  </a:txBody>
                  <a:tcPr marL="8026" marR="8026" marT="8026" marB="0" anchor="b">
                    <a:lnR w="12700" cap="flat" cmpd="sng" algn="ctr">
                      <a:noFill/>
                      <a:prstDash val="solid"/>
                      <a:round/>
                      <a:headEnd type="none" w="med" len="med"/>
                      <a:tailEnd type="none" w="med" len="med"/>
                    </a:lnR>
                  </a:tcPr>
                </a:tc>
                <a:tc>
                  <a:txBody>
                    <a:bodyPr/>
                    <a:lstStyle/>
                    <a:p>
                      <a:pPr algn="r" fontAlgn="b"/>
                      <a:r>
                        <a:rPr lang="en-GB" sz="1400" b="0" i="0" u="none" strike="noStrike" dirty="0">
                          <a:solidFill>
                            <a:srgbClr val="000000"/>
                          </a:solidFill>
                          <a:effectLst/>
                          <a:latin typeface="+mn-lt"/>
                        </a:rPr>
                        <a:t>67.1 </a:t>
                      </a:r>
                      <a:r>
                        <a:rPr lang="en-GB" sz="1000" b="0" i="0" u="none" strike="noStrike" dirty="0">
                          <a:solidFill>
                            <a:srgbClr val="33CC00"/>
                          </a:solidFill>
                          <a:effectLst/>
                          <a:latin typeface="+mn-lt"/>
                        </a:rPr>
                        <a:t>(+8.8)</a:t>
                      </a:r>
                      <a:endParaRPr lang="en-GB" sz="1400" b="0" i="0" u="none" strike="noStrike" dirty="0">
                        <a:solidFill>
                          <a:srgbClr val="33CC00"/>
                        </a:solidFill>
                        <a:effectLst/>
                        <a:latin typeface="+mn-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AE8AA"/>
                    </a:solidFill>
                  </a:tcPr>
                </a:tc>
                <a:tc>
                  <a:txBody>
                    <a:bodyPr/>
                    <a:lstStyle/>
                    <a:p>
                      <a:pPr algn="r" fontAlgn="b"/>
                      <a:r>
                        <a:rPr lang="en-GB" sz="1400" b="0" i="0" u="none" strike="noStrike" dirty="0">
                          <a:solidFill>
                            <a:srgbClr val="000000"/>
                          </a:solidFill>
                          <a:effectLst/>
                          <a:latin typeface="+mn-lt"/>
                          <a:cs typeface="Arial" panose="020B0604020202020204" pitchFamily="34" charset="0"/>
                        </a:rPr>
                        <a:t>14.0 </a:t>
                      </a:r>
                      <a:r>
                        <a:rPr lang="en-GB" sz="1000" b="0" i="0" u="none" strike="noStrike" dirty="0">
                          <a:solidFill>
                            <a:srgbClr val="00B050"/>
                          </a:solidFill>
                          <a:effectLst/>
                          <a:latin typeface="+mn-lt"/>
                          <a:cs typeface="Arial" panose="020B0604020202020204" pitchFamily="34" charset="0"/>
                        </a:rPr>
                        <a:t>(-1.5)</a:t>
                      </a:r>
                      <a:endParaRPr lang="en-GB" sz="1400" b="0" i="0" u="none" strike="noStrike" dirty="0">
                        <a:solidFill>
                          <a:srgbClr val="00B050"/>
                        </a:solidFill>
                        <a:effectLst/>
                        <a:latin typeface="+mn-lt"/>
                        <a:cs typeface="Arial" panose="020B0604020202020204" pitchFamily="34" charset="0"/>
                      </a:endParaRPr>
                    </a:p>
                  </a:txBody>
                  <a:tcPr marL="9525" marR="9525" marT="9525" marB="0" anchor="b">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FB7B7"/>
                    </a:solidFill>
                  </a:tcPr>
                </a:tc>
                <a:tc>
                  <a:txBody>
                    <a:bodyPr/>
                    <a:lstStyle/>
                    <a:p>
                      <a:pPr algn="r" fontAlgn="b"/>
                      <a:r>
                        <a:rPr lang="en-GB" sz="1400" b="0" i="0" u="none" strike="noStrike" dirty="0">
                          <a:solidFill>
                            <a:schemeClr val="tx1"/>
                          </a:solidFill>
                          <a:effectLst/>
                          <a:latin typeface="+mn-lt"/>
                          <a:cs typeface="Arial" panose="020B0604020202020204" pitchFamily="34" charset="0"/>
                        </a:rPr>
                        <a:t>9.5 </a:t>
                      </a:r>
                      <a:r>
                        <a:rPr lang="en-GB" sz="1000" b="0" i="0" u="none" strike="noStrike" dirty="0">
                          <a:solidFill>
                            <a:srgbClr val="FF0000"/>
                          </a:solidFill>
                          <a:effectLst/>
                          <a:latin typeface="+mn-lt"/>
                          <a:cs typeface="Arial" panose="020B0604020202020204" pitchFamily="34" charset="0"/>
                        </a:rPr>
                        <a:t>(+1.2)</a:t>
                      </a:r>
                      <a:endParaRPr lang="en-GB" sz="1400" b="0" i="0" u="none" strike="noStrike" dirty="0">
                        <a:solidFill>
                          <a:srgbClr val="FF0000"/>
                        </a:solidFill>
                        <a:effectLst/>
                        <a:latin typeface="+mn-lt"/>
                        <a:cs typeface="Arial" panose="020B0604020202020204" pitchFamily="34" charset="0"/>
                      </a:endParaRPr>
                    </a:p>
                  </a:txBody>
                  <a:tcPr marL="8026" marR="8026" marT="8026" marB="0" anchor="b">
                    <a:lnL w="12700" cmpd="sng">
                      <a:noFill/>
                    </a:lnL>
                    <a:lnR w="12700" cap="flat" cmpd="sng" algn="ctr">
                      <a:noFill/>
                      <a:prstDash val="solid"/>
                      <a:round/>
                      <a:headEnd type="none" w="med" len="med"/>
                      <a:tailEnd type="none" w="med" len="med"/>
                    </a:lnR>
                    <a:solidFill>
                      <a:srgbClr val="FFB7B7"/>
                    </a:solidFill>
                  </a:tcPr>
                </a:tc>
                <a:tc>
                  <a:txBody>
                    <a:bodyPr/>
                    <a:lstStyle/>
                    <a:p>
                      <a:pPr algn="r" fontAlgn="b"/>
                      <a:r>
                        <a:rPr lang="en-GB" sz="1400" b="0" i="0" u="none" strike="noStrike" dirty="0">
                          <a:effectLst/>
                          <a:latin typeface="+mn-lt"/>
                        </a:rPr>
                        <a:t>72 </a:t>
                      </a:r>
                      <a:r>
                        <a:rPr lang="en-GB" sz="1000" b="0" i="0" u="none" strike="noStrike" dirty="0">
                          <a:solidFill>
                            <a:srgbClr val="00B050"/>
                          </a:solidFill>
                          <a:effectLst/>
                          <a:latin typeface="+mn-lt"/>
                        </a:rPr>
                        <a:t>(+10)</a:t>
                      </a:r>
                      <a:endParaRPr lang="en-GB" sz="1400" b="0" i="0" u="none" strike="noStrike" dirty="0">
                        <a:solidFill>
                          <a:srgbClr val="00B050"/>
                        </a:solidFill>
                        <a:effectLst/>
                        <a:latin typeface="+mn-lt"/>
                      </a:endParaRPr>
                    </a:p>
                  </a:txBody>
                  <a:tcPr marL="9525" marR="9525" marT="9525"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B7B7"/>
                    </a:solidFill>
                  </a:tcPr>
                </a:tc>
                <a:tc>
                  <a:txBody>
                    <a:bodyPr/>
                    <a:lstStyle/>
                    <a:p>
                      <a:pPr algn="r" fontAlgn="b"/>
                      <a:r>
                        <a:rPr lang="en-GB" sz="1400" b="0" i="0" u="none" strike="noStrike" dirty="0">
                          <a:solidFill>
                            <a:schemeClr val="tx1"/>
                          </a:solidFill>
                          <a:effectLst/>
                          <a:latin typeface="+mn-lt"/>
                        </a:rPr>
                        <a:t>63</a:t>
                      </a:r>
                    </a:p>
                  </a:txBody>
                  <a:tcPr marL="8026" marR="8026" marT="80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7B7"/>
                    </a:solidFill>
                  </a:tcPr>
                </a:tc>
                <a:tc>
                  <a:txBody>
                    <a:bodyPr/>
                    <a:lstStyle/>
                    <a:p>
                      <a:pPr algn="r" fontAlgn="b"/>
                      <a:r>
                        <a:rPr lang="en-GB" sz="1400" b="0" i="0" u="none" strike="noStrike" dirty="0">
                          <a:solidFill>
                            <a:schemeClr val="tx1"/>
                          </a:solidFill>
                          <a:effectLst/>
                          <a:latin typeface="+mn-lt"/>
                        </a:rPr>
                        <a:t>68.2</a:t>
                      </a:r>
                    </a:p>
                  </a:txBody>
                  <a:tcPr marL="8026" marR="8026" marT="8026" marB="0" anchor="b">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CAE8AA"/>
                    </a:solidFill>
                  </a:tcPr>
                </a:tc>
                <a:tc>
                  <a:txBody>
                    <a:bodyPr/>
                    <a:lstStyle/>
                    <a:p>
                      <a:pPr algn="r" fontAlgn="b"/>
                      <a:r>
                        <a:rPr lang="en-GB" sz="1400" b="0" i="0" u="none" strike="noStrike" dirty="0">
                          <a:solidFill>
                            <a:schemeClr val="tx1"/>
                          </a:solidFill>
                          <a:effectLst/>
                          <a:latin typeface="+mn-lt"/>
                        </a:rPr>
                        <a:t>94 </a:t>
                      </a:r>
                      <a:r>
                        <a:rPr lang="en-GB" sz="1000" b="0" i="0" u="none" strike="noStrike" dirty="0">
                          <a:solidFill>
                            <a:srgbClr val="00B050"/>
                          </a:solidFill>
                          <a:effectLst/>
                          <a:latin typeface="+mn-lt"/>
                        </a:rPr>
                        <a:t>(+25.8)</a:t>
                      </a:r>
                      <a:endParaRPr lang="en-GB" sz="1400" b="0" i="0" u="none" strike="noStrike" dirty="0">
                        <a:solidFill>
                          <a:srgbClr val="00B050"/>
                        </a:solidFill>
                        <a:effectLst/>
                        <a:latin typeface="+mn-lt"/>
                      </a:endParaRPr>
                    </a:p>
                  </a:txBody>
                  <a:tcPr marL="8026" marR="8026" marT="8026"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AE8AA"/>
                    </a:solidFill>
                  </a:tcPr>
                </a:tc>
                <a:tc>
                  <a:txBody>
                    <a:bodyPr/>
                    <a:lstStyle/>
                    <a:p>
                      <a:pPr algn="r" fontAlgn="b"/>
                      <a:r>
                        <a:rPr lang="en-GB" sz="1400" b="0" i="0" u="none" strike="noStrike" dirty="0">
                          <a:effectLst/>
                          <a:latin typeface="+mn-lt"/>
                          <a:cs typeface="Arial" panose="020B0604020202020204" pitchFamily="34" charset="0"/>
                        </a:rPr>
                        <a:t>12.4 </a:t>
                      </a:r>
                      <a:r>
                        <a:rPr lang="en-GB" sz="1000" b="0" i="0" u="none" strike="noStrike" dirty="0">
                          <a:solidFill>
                            <a:srgbClr val="00B050"/>
                          </a:solidFill>
                          <a:effectLst/>
                          <a:latin typeface="+mn-lt"/>
                          <a:cs typeface="Arial" panose="020B0604020202020204" pitchFamily="34" charset="0"/>
                        </a:rPr>
                        <a:t>(-15.1)</a:t>
                      </a:r>
                      <a:endParaRPr lang="en-GB" sz="1400" b="0" i="0" u="none" strike="noStrike" dirty="0">
                        <a:solidFill>
                          <a:srgbClr val="00B050"/>
                        </a:solidFill>
                        <a:effectLst/>
                        <a:latin typeface="+mn-lt"/>
                        <a:cs typeface="Arial" panose="020B060402020202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solidFill>
                      <a:srgbClr val="CAE8AA"/>
                    </a:solidFill>
                  </a:tcPr>
                </a:tc>
                <a:tc>
                  <a:txBody>
                    <a:bodyPr/>
                    <a:lstStyle/>
                    <a:p>
                      <a:pPr algn="r" fontAlgn="b"/>
                      <a:r>
                        <a:rPr lang="en-GB" sz="1400" b="0" i="0" u="none" strike="noStrike" dirty="0">
                          <a:solidFill>
                            <a:schemeClr val="tx1"/>
                          </a:solidFill>
                          <a:effectLst/>
                          <a:latin typeface="+mn-lt"/>
                        </a:rPr>
                        <a:t>21.8</a:t>
                      </a:r>
                      <a:r>
                        <a:rPr lang="en-GB" sz="1000" b="0" i="0" u="none" strike="noStrike" dirty="0">
                          <a:solidFill>
                            <a:srgbClr val="FF0000"/>
                          </a:solidFill>
                          <a:effectLst/>
                          <a:latin typeface="+mn-lt"/>
                        </a:rPr>
                        <a:t>(+0.3)</a:t>
                      </a:r>
                      <a:endParaRPr lang="en-GB" sz="1400" b="0" i="0" u="none" strike="noStrike" dirty="0">
                        <a:solidFill>
                          <a:srgbClr val="FF0000"/>
                        </a:solidFill>
                        <a:effectLst/>
                        <a:latin typeface="+mn-lt"/>
                      </a:endParaRPr>
                    </a:p>
                  </a:txBody>
                  <a:tcPr marL="8026" marR="8026" marT="802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B7B7"/>
                    </a:solidFill>
                  </a:tcPr>
                </a:tc>
                <a:extLst>
                  <a:ext uri="{0D108BD9-81ED-4DB2-BD59-A6C34878D82A}">
                    <a16:rowId xmlns:a16="http://schemas.microsoft.com/office/drawing/2014/main" xmlns="" val="10006"/>
                  </a:ext>
                </a:extLst>
              </a:tr>
              <a:tr h="162131">
                <a:tc>
                  <a:txBody>
                    <a:bodyPr/>
                    <a:lstStyle/>
                    <a:p>
                      <a:pPr algn="l" fontAlgn="b"/>
                      <a:r>
                        <a:rPr lang="en-GB" sz="1200" u="none" strike="noStrike" dirty="0">
                          <a:effectLst/>
                        </a:rPr>
                        <a:t>Epping Forest</a:t>
                      </a:r>
                      <a:endParaRPr lang="en-GB" sz="1200" b="0" i="0" u="none" strike="noStrike" dirty="0">
                        <a:solidFill>
                          <a:srgbClr val="000000"/>
                        </a:solidFill>
                        <a:effectLst/>
                        <a:latin typeface="Arial"/>
                      </a:endParaRPr>
                    </a:p>
                  </a:txBody>
                  <a:tcPr marL="8026" marR="8026" marT="8026" marB="0" anchor="b"/>
                </a:tc>
                <a:tc>
                  <a:txBody>
                    <a:bodyPr/>
                    <a:lstStyle/>
                    <a:p>
                      <a:pPr algn="r" fontAlgn="b"/>
                      <a:r>
                        <a:rPr lang="en-GB" sz="1400" b="0" i="0" u="none" strike="noStrike" dirty="0">
                          <a:solidFill>
                            <a:srgbClr val="000000"/>
                          </a:solidFill>
                          <a:effectLst/>
                          <a:latin typeface="+mn-lt"/>
                        </a:rPr>
                        <a:t>62.2 </a:t>
                      </a:r>
                      <a:r>
                        <a:rPr lang="en-GB" sz="1000" b="0" i="0" u="none" strike="noStrike" dirty="0">
                          <a:solidFill>
                            <a:srgbClr val="33CC00"/>
                          </a:solidFill>
                          <a:effectLst/>
                          <a:latin typeface="+mn-lt"/>
                        </a:rPr>
                        <a:t>(+18.2)</a:t>
                      </a:r>
                      <a:endParaRPr lang="en-GB" sz="1400" b="0" i="0" u="none" strike="noStrike" dirty="0">
                        <a:solidFill>
                          <a:srgbClr val="33CC00"/>
                        </a:solidFill>
                        <a:effectLst/>
                        <a:latin typeface="+mn-lt"/>
                      </a:endParaRPr>
                    </a:p>
                  </a:txBody>
                  <a:tcPr marL="9525" marR="9525" marT="9525" marB="0" anchor="b">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B7B7"/>
                    </a:solidFill>
                  </a:tcPr>
                </a:tc>
                <a:tc>
                  <a:txBody>
                    <a:bodyPr/>
                    <a:lstStyle/>
                    <a:p>
                      <a:pPr algn="r" fontAlgn="b"/>
                      <a:r>
                        <a:rPr lang="en-GB" sz="1400" b="0" i="0" u="none" strike="noStrike" dirty="0">
                          <a:solidFill>
                            <a:srgbClr val="000000"/>
                          </a:solidFill>
                          <a:effectLst/>
                          <a:latin typeface="+mn-lt"/>
                          <a:cs typeface="Arial" panose="020B0604020202020204" pitchFamily="34" charset="0"/>
                        </a:rPr>
                        <a:t>12.0 </a:t>
                      </a:r>
                      <a:r>
                        <a:rPr lang="en-GB" sz="1000" b="0" i="0" u="none" strike="noStrike" dirty="0">
                          <a:solidFill>
                            <a:srgbClr val="00B050"/>
                          </a:solidFill>
                          <a:effectLst/>
                          <a:latin typeface="+mn-lt"/>
                          <a:cs typeface="Arial" panose="020B0604020202020204" pitchFamily="34" charset="0"/>
                        </a:rPr>
                        <a:t>(-1.8)</a:t>
                      </a:r>
                      <a:endParaRPr lang="en-GB" sz="1400" b="0" i="0" u="none" strike="noStrike" dirty="0">
                        <a:solidFill>
                          <a:srgbClr val="00B050"/>
                        </a:solidFill>
                        <a:effectLst/>
                        <a:latin typeface="+mn-lt"/>
                        <a:cs typeface="Arial" panose="020B0604020202020204" pitchFamily="34" charset="0"/>
                      </a:endParaRPr>
                    </a:p>
                  </a:txBody>
                  <a:tcPr marL="9525" marR="9525" marT="9525"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AE8AA"/>
                    </a:solidFill>
                  </a:tcPr>
                </a:tc>
                <a:tc>
                  <a:txBody>
                    <a:bodyPr/>
                    <a:lstStyle/>
                    <a:p>
                      <a:pPr algn="r" fontAlgn="b"/>
                      <a:r>
                        <a:rPr lang="en-GB" sz="1400" b="0" i="0" u="none" strike="noStrike" dirty="0">
                          <a:solidFill>
                            <a:schemeClr val="tx1"/>
                          </a:solidFill>
                          <a:effectLst/>
                          <a:latin typeface="+mn-lt"/>
                          <a:cs typeface="Arial" panose="020B0604020202020204" pitchFamily="34" charset="0"/>
                        </a:rPr>
                        <a:t>8.1 </a:t>
                      </a:r>
                      <a:r>
                        <a:rPr lang="en-GB" sz="1000" b="0" i="0" u="none" strike="noStrike" dirty="0">
                          <a:solidFill>
                            <a:srgbClr val="33CC00"/>
                          </a:solidFill>
                          <a:effectLst/>
                          <a:latin typeface="+mn-lt"/>
                          <a:cs typeface="Arial" panose="020B0604020202020204" pitchFamily="34" charset="0"/>
                        </a:rPr>
                        <a:t>(-0.1)</a:t>
                      </a:r>
                      <a:endParaRPr lang="en-GB" sz="1400" b="0" i="0" u="none" strike="noStrike" dirty="0">
                        <a:solidFill>
                          <a:srgbClr val="33CC00"/>
                        </a:solidFill>
                        <a:effectLst/>
                        <a:latin typeface="+mn-lt"/>
                        <a:cs typeface="Arial" panose="020B0604020202020204" pitchFamily="34" charset="0"/>
                      </a:endParaRPr>
                    </a:p>
                  </a:txBody>
                  <a:tcPr marL="8026" marR="8026" marT="8026" marB="0" anchor="b">
                    <a:lnL w="12700" cmpd="sng">
                      <a:noFill/>
                    </a:lnL>
                    <a:solidFill>
                      <a:srgbClr val="CAE8AA"/>
                    </a:solidFill>
                  </a:tcPr>
                </a:tc>
                <a:tc>
                  <a:txBody>
                    <a:bodyPr/>
                    <a:lstStyle/>
                    <a:p>
                      <a:pPr algn="r" fontAlgn="b"/>
                      <a:r>
                        <a:rPr lang="en-GB" sz="1400" b="0" i="0" u="none" strike="noStrike" dirty="0">
                          <a:effectLst/>
                          <a:latin typeface="+mn-lt"/>
                        </a:rPr>
                        <a:t>73 </a:t>
                      </a:r>
                      <a:r>
                        <a:rPr lang="en-GB" sz="1000" b="0" i="0" u="none" strike="noStrike" dirty="0">
                          <a:solidFill>
                            <a:srgbClr val="00B050"/>
                          </a:solidFill>
                          <a:effectLst/>
                          <a:latin typeface="+mn-lt"/>
                        </a:rPr>
                        <a:t>(+10)</a:t>
                      </a:r>
                      <a:endParaRPr lang="en-GB" sz="1400" b="0" i="0" u="none" strike="noStrike" dirty="0">
                        <a:solidFill>
                          <a:srgbClr val="00B050"/>
                        </a:solidFill>
                        <a:effectLst/>
                        <a:latin typeface="+mn-lt"/>
                      </a:endParaRPr>
                    </a:p>
                  </a:txBody>
                  <a:tcPr marL="9525" marR="9525" marT="9525" marB="0" anchor="b">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B7B7"/>
                    </a:solidFill>
                  </a:tcPr>
                </a:tc>
                <a:tc>
                  <a:txBody>
                    <a:bodyPr/>
                    <a:lstStyle/>
                    <a:p>
                      <a:pPr algn="r" fontAlgn="b"/>
                      <a:r>
                        <a:rPr lang="en-GB" sz="1400" b="0" i="0" u="none" strike="noStrike" dirty="0">
                          <a:solidFill>
                            <a:schemeClr val="tx1"/>
                          </a:solidFill>
                          <a:effectLst/>
                          <a:latin typeface="+mn-lt"/>
                        </a:rPr>
                        <a:t>63</a:t>
                      </a:r>
                    </a:p>
                  </a:txBody>
                  <a:tcPr marL="8026" marR="8026" marT="80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7B7"/>
                    </a:solidFill>
                  </a:tcPr>
                </a:tc>
                <a:tc>
                  <a:txBody>
                    <a:bodyPr/>
                    <a:lstStyle/>
                    <a:p>
                      <a:pPr algn="r" fontAlgn="b"/>
                      <a:r>
                        <a:rPr lang="en-GB" sz="1400" b="0" i="0" u="none" strike="noStrike" dirty="0">
                          <a:solidFill>
                            <a:schemeClr val="tx1"/>
                          </a:solidFill>
                          <a:effectLst/>
                          <a:latin typeface="+mn-lt"/>
                        </a:rPr>
                        <a:t>66.8</a:t>
                      </a:r>
                    </a:p>
                  </a:txBody>
                  <a:tcPr marL="8026" marR="8026" marT="8026" marB="0" anchor="b">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noFill/>
                      <a:prstDash val="solid"/>
                      <a:round/>
                      <a:headEnd type="none" w="med" len="med"/>
                      <a:tailEnd type="none" w="med" len="med"/>
                    </a:lnB>
                    <a:solidFill>
                      <a:srgbClr val="CAE8AA"/>
                    </a:solidFill>
                  </a:tcPr>
                </a:tc>
                <a:tc>
                  <a:txBody>
                    <a:bodyPr/>
                    <a:lstStyle/>
                    <a:p>
                      <a:pPr algn="r" fontAlgn="b"/>
                      <a:r>
                        <a:rPr lang="en-GB" sz="1400" b="0" i="0" u="none" strike="noStrike" dirty="0">
                          <a:solidFill>
                            <a:schemeClr val="tx1"/>
                          </a:solidFill>
                          <a:effectLst/>
                          <a:latin typeface="+mn-lt"/>
                        </a:rPr>
                        <a:t>92.2  </a:t>
                      </a:r>
                      <a:r>
                        <a:rPr lang="en-GB" sz="1000" b="0" i="0" u="none" strike="noStrike" dirty="0">
                          <a:solidFill>
                            <a:srgbClr val="00B050"/>
                          </a:solidFill>
                          <a:effectLst/>
                          <a:latin typeface="+mn-lt"/>
                        </a:rPr>
                        <a:t>(+10.3)</a:t>
                      </a:r>
                      <a:endParaRPr lang="en-GB" sz="1400" b="0" i="0" u="none" strike="noStrike" dirty="0">
                        <a:solidFill>
                          <a:srgbClr val="00B050"/>
                        </a:solidFill>
                        <a:effectLst/>
                        <a:latin typeface="+mn-lt"/>
                      </a:endParaRPr>
                    </a:p>
                  </a:txBody>
                  <a:tcPr marL="8026" marR="8026" marT="8026" marB="0" anchor="b">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AE8AA"/>
                    </a:solidFill>
                  </a:tcPr>
                </a:tc>
                <a:tc>
                  <a:txBody>
                    <a:bodyPr/>
                    <a:lstStyle/>
                    <a:p>
                      <a:pPr algn="r" fontAlgn="b"/>
                      <a:r>
                        <a:rPr lang="en-GB" sz="1400" b="0" i="0" u="none" strike="noStrike" dirty="0">
                          <a:effectLst/>
                          <a:latin typeface="+mn-lt"/>
                          <a:cs typeface="Arial" panose="020B0604020202020204" pitchFamily="34" charset="0"/>
                        </a:rPr>
                        <a:t>16.6 </a:t>
                      </a:r>
                      <a:r>
                        <a:rPr lang="en-GB" sz="1000" b="0" i="0" u="none" strike="noStrike" dirty="0">
                          <a:solidFill>
                            <a:srgbClr val="00B050"/>
                          </a:solidFill>
                          <a:effectLst/>
                          <a:latin typeface="+mn-lt"/>
                          <a:cs typeface="Arial" panose="020B0604020202020204" pitchFamily="34" charset="0"/>
                        </a:rPr>
                        <a:t>(-5.1)</a:t>
                      </a:r>
                      <a:endParaRPr lang="en-GB" sz="1400" b="0" i="0" u="none" strike="noStrike" dirty="0">
                        <a:solidFill>
                          <a:srgbClr val="00B050"/>
                        </a:solidFill>
                        <a:effectLst/>
                        <a:latin typeface="+mn-lt"/>
                        <a:cs typeface="Arial" panose="020B060402020202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AE8AA"/>
                    </a:solidFill>
                  </a:tcPr>
                </a:tc>
                <a:tc>
                  <a:txBody>
                    <a:bodyPr/>
                    <a:lstStyle/>
                    <a:p>
                      <a:pPr algn="r" fontAlgn="b"/>
                      <a:r>
                        <a:rPr lang="en-GB" sz="1400" b="0" i="0" u="none" strike="noStrike" dirty="0">
                          <a:solidFill>
                            <a:schemeClr val="tx1"/>
                          </a:solidFill>
                          <a:effectLst/>
                          <a:latin typeface="+mn-lt"/>
                        </a:rPr>
                        <a:t>20.2 </a:t>
                      </a:r>
                      <a:r>
                        <a:rPr lang="en-GB" sz="1000" b="0" i="0" u="none" strike="noStrike" dirty="0">
                          <a:solidFill>
                            <a:srgbClr val="00B050"/>
                          </a:solidFill>
                          <a:effectLst/>
                          <a:latin typeface="+mn-lt"/>
                        </a:rPr>
                        <a:t>(-3.6)</a:t>
                      </a:r>
                      <a:endParaRPr lang="en-GB" sz="1400" b="0" i="0" u="none" strike="noStrike" dirty="0">
                        <a:solidFill>
                          <a:srgbClr val="00B050"/>
                        </a:solidFill>
                        <a:effectLst/>
                        <a:latin typeface="+mn-lt"/>
                      </a:endParaRPr>
                    </a:p>
                  </a:txBody>
                  <a:tcPr marL="8026" marR="8026" marT="8026" marB="0" anchor="b">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AE8AA"/>
                    </a:solidFill>
                  </a:tcPr>
                </a:tc>
                <a:extLst>
                  <a:ext uri="{0D108BD9-81ED-4DB2-BD59-A6C34878D82A}">
                    <a16:rowId xmlns:a16="http://schemas.microsoft.com/office/drawing/2014/main" xmlns="" val="10007"/>
                  </a:ext>
                </a:extLst>
              </a:tr>
              <a:tr h="162131">
                <a:tc>
                  <a:txBody>
                    <a:bodyPr/>
                    <a:lstStyle/>
                    <a:p>
                      <a:pPr algn="l" fontAlgn="b"/>
                      <a:r>
                        <a:rPr lang="en-GB" sz="1200" u="none" strike="noStrike" dirty="0">
                          <a:effectLst/>
                        </a:rPr>
                        <a:t>Harlow</a:t>
                      </a:r>
                      <a:endParaRPr lang="en-GB" sz="1200" b="0" i="0" u="none" strike="noStrike" dirty="0">
                        <a:solidFill>
                          <a:srgbClr val="000000"/>
                        </a:solidFill>
                        <a:effectLst/>
                        <a:latin typeface="Arial"/>
                      </a:endParaRPr>
                    </a:p>
                  </a:txBody>
                  <a:tcPr marL="8026" marR="8026" marT="8026" marB="0" anchor="b">
                    <a:lnR w="12700" cap="flat" cmpd="sng" algn="ctr">
                      <a:noFill/>
                      <a:prstDash val="solid"/>
                      <a:round/>
                      <a:headEnd type="none" w="med" len="med"/>
                      <a:tailEnd type="none" w="med" len="med"/>
                    </a:lnR>
                  </a:tcPr>
                </a:tc>
                <a:tc>
                  <a:txBody>
                    <a:bodyPr/>
                    <a:lstStyle/>
                    <a:p>
                      <a:pPr algn="r" fontAlgn="b"/>
                      <a:r>
                        <a:rPr lang="en-GB" sz="1400" b="0" i="0" u="none" strike="noStrike" dirty="0">
                          <a:solidFill>
                            <a:srgbClr val="000000"/>
                          </a:solidFill>
                          <a:effectLst/>
                          <a:latin typeface="+mn-lt"/>
                        </a:rPr>
                        <a:t>68.9 </a:t>
                      </a:r>
                      <a:r>
                        <a:rPr lang="en-GB" sz="1000" b="0" i="0" u="none" strike="noStrike" dirty="0">
                          <a:solidFill>
                            <a:srgbClr val="33CC00"/>
                          </a:solidFill>
                          <a:effectLst/>
                          <a:latin typeface="+mn-lt"/>
                        </a:rPr>
                        <a:t>(+18.6)</a:t>
                      </a:r>
                      <a:endParaRPr lang="en-GB" sz="1400" b="0" i="0" u="none" strike="noStrike" dirty="0">
                        <a:solidFill>
                          <a:srgbClr val="33CC00"/>
                        </a:solidFill>
                        <a:effectLst/>
                        <a:latin typeface="+mn-lt"/>
                      </a:endParaRPr>
                    </a:p>
                  </a:txBody>
                  <a:tcPr marL="9525" marR="9525" marT="9525"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AE8AA"/>
                    </a:solidFill>
                  </a:tcPr>
                </a:tc>
                <a:tc>
                  <a:txBody>
                    <a:bodyPr/>
                    <a:lstStyle/>
                    <a:p>
                      <a:pPr algn="r" fontAlgn="b"/>
                      <a:r>
                        <a:rPr lang="en-GB" sz="1400" b="0" i="0" u="none" strike="noStrike" dirty="0">
                          <a:solidFill>
                            <a:srgbClr val="000000"/>
                          </a:solidFill>
                          <a:effectLst/>
                          <a:latin typeface="+mn-lt"/>
                          <a:cs typeface="Arial" panose="020B0604020202020204" pitchFamily="34" charset="0"/>
                        </a:rPr>
                        <a:t>16.6 </a:t>
                      </a:r>
                      <a:r>
                        <a:rPr lang="en-GB" sz="1000" b="0" i="0" u="none" strike="noStrike" dirty="0">
                          <a:solidFill>
                            <a:srgbClr val="00B050"/>
                          </a:solidFill>
                          <a:effectLst/>
                          <a:latin typeface="+mn-lt"/>
                          <a:cs typeface="Arial" panose="020B0604020202020204" pitchFamily="34" charset="0"/>
                        </a:rPr>
                        <a:t>(-3.1)</a:t>
                      </a:r>
                      <a:endParaRPr lang="en-GB" sz="1400" b="0" i="0" u="none" strike="noStrike" dirty="0">
                        <a:solidFill>
                          <a:srgbClr val="00B050"/>
                        </a:solidFill>
                        <a:effectLst/>
                        <a:latin typeface="+mn-lt"/>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7B7"/>
                    </a:solidFill>
                  </a:tcPr>
                </a:tc>
                <a:tc>
                  <a:txBody>
                    <a:bodyPr/>
                    <a:lstStyle/>
                    <a:p>
                      <a:pPr algn="r" fontAlgn="b"/>
                      <a:r>
                        <a:rPr lang="en-GB" sz="1400" b="0" i="0" u="none" strike="noStrike" dirty="0">
                          <a:solidFill>
                            <a:schemeClr val="tx1"/>
                          </a:solidFill>
                          <a:effectLst/>
                          <a:latin typeface="+mn-lt"/>
                          <a:cs typeface="Arial" panose="020B0604020202020204" pitchFamily="34" charset="0"/>
                        </a:rPr>
                        <a:t>7.9</a:t>
                      </a:r>
                      <a:r>
                        <a:rPr lang="en-GB" sz="1000" b="0" i="0" u="none" strike="noStrike" dirty="0">
                          <a:solidFill>
                            <a:srgbClr val="FF0000"/>
                          </a:solidFill>
                          <a:effectLst/>
                          <a:latin typeface="+mn-lt"/>
                          <a:cs typeface="Arial" panose="020B0604020202020204" pitchFamily="34" charset="0"/>
                        </a:rPr>
                        <a:t> (+1.5)</a:t>
                      </a:r>
                      <a:endParaRPr lang="en-GB" sz="1400" b="0" i="0" u="none" strike="noStrike" dirty="0">
                        <a:solidFill>
                          <a:srgbClr val="FF0000"/>
                        </a:solidFill>
                        <a:effectLst/>
                        <a:latin typeface="+mn-lt"/>
                        <a:cs typeface="Arial" panose="020B0604020202020204" pitchFamily="34" charset="0"/>
                      </a:endParaRPr>
                    </a:p>
                  </a:txBody>
                  <a:tcPr marL="8026" marR="8026" marT="8026"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solidFill>
                      <a:srgbClr val="CAE8AA"/>
                    </a:solidFill>
                  </a:tcPr>
                </a:tc>
                <a:tc>
                  <a:txBody>
                    <a:bodyPr/>
                    <a:lstStyle/>
                    <a:p>
                      <a:pPr algn="r" fontAlgn="b"/>
                      <a:r>
                        <a:rPr lang="en-GB" sz="1400" b="0" i="0" u="none" strike="noStrike" dirty="0">
                          <a:effectLst/>
                          <a:latin typeface="+mn-lt"/>
                        </a:rPr>
                        <a:t>72 </a:t>
                      </a:r>
                      <a:r>
                        <a:rPr lang="en-GB" sz="1000" b="0" i="0" u="none" strike="noStrike" dirty="0">
                          <a:solidFill>
                            <a:srgbClr val="00B050"/>
                          </a:solidFill>
                          <a:effectLst/>
                          <a:latin typeface="+mn-lt"/>
                        </a:rPr>
                        <a:t>(+12)</a:t>
                      </a:r>
                      <a:endParaRPr lang="en-GB" sz="1400" b="0" i="0" u="none" strike="noStrike" dirty="0">
                        <a:solidFill>
                          <a:srgbClr val="00B050"/>
                        </a:solidFill>
                        <a:effectLst/>
                        <a:latin typeface="+mn-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B7B7"/>
                    </a:solidFill>
                  </a:tcPr>
                </a:tc>
                <a:tc>
                  <a:txBody>
                    <a:bodyPr/>
                    <a:lstStyle/>
                    <a:p>
                      <a:pPr algn="r" fontAlgn="b"/>
                      <a:r>
                        <a:rPr lang="en-GB" sz="1400" b="0" i="0" u="none" strike="noStrike" dirty="0">
                          <a:solidFill>
                            <a:schemeClr val="tx1"/>
                          </a:solidFill>
                          <a:effectLst/>
                          <a:latin typeface="+mn-lt"/>
                        </a:rPr>
                        <a:t>67</a:t>
                      </a:r>
                    </a:p>
                  </a:txBody>
                  <a:tcPr marL="8026" marR="8026" marT="802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AE8AA"/>
                    </a:solidFill>
                  </a:tcPr>
                </a:tc>
                <a:tc>
                  <a:txBody>
                    <a:bodyPr/>
                    <a:lstStyle/>
                    <a:p>
                      <a:pPr algn="r" fontAlgn="b"/>
                      <a:r>
                        <a:rPr lang="en-GB" sz="1400" b="0" i="0" u="none" strike="noStrike" dirty="0">
                          <a:solidFill>
                            <a:schemeClr val="tx1"/>
                          </a:solidFill>
                          <a:effectLst/>
                          <a:latin typeface="+mn-lt"/>
                        </a:rPr>
                        <a:t>60.7</a:t>
                      </a:r>
                    </a:p>
                  </a:txBody>
                  <a:tcPr marL="8026" marR="8026" marT="8026"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B7B7"/>
                    </a:solidFill>
                  </a:tcPr>
                </a:tc>
                <a:tc>
                  <a:txBody>
                    <a:bodyPr/>
                    <a:lstStyle/>
                    <a:p>
                      <a:pPr algn="r" fontAlgn="b"/>
                      <a:r>
                        <a:rPr lang="en-GB" sz="1400" b="0" i="0" u="none" strike="noStrike" dirty="0">
                          <a:solidFill>
                            <a:schemeClr val="tx1"/>
                          </a:solidFill>
                          <a:effectLst/>
                          <a:latin typeface="+mn-lt"/>
                        </a:rPr>
                        <a:t>80.6 </a:t>
                      </a:r>
                      <a:r>
                        <a:rPr lang="en-GB" sz="1000" b="0" i="0" u="none" strike="noStrike" dirty="0">
                          <a:solidFill>
                            <a:srgbClr val="00B050"/>
                          </a:solidFill>
                          <a:effectLst/>
                          <a:latin typeface="+mn-lt"/>
                        </a:rPr>
                        <a:t>(+0.2)</a:t>
                      </a:r>
                      <a:endParaRPr lang="en-GB" sz="1400" b="0" i="0" u="none" strike="noStrike" dirty="0">
                        <a:solidFill>
                          <a:srgbClr val="00B050"/>
                        </a:solidFill>
                        <a:effectLst/>
                        <a:latin typeface="+mn-lt"/>
                      </a:endParaRPr>
                    </a:p>
                  </a:txBody>
                  <a:tcPr marL="8026" marR="8026" marT="80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7B7"/>
                    </a:solidFill>
                  </a:tcPr>
                </a:tc>
                <a:tc>
                  <a:txBody>
                    <a:bodyPr/>
                    <a:lstStyle/>
                    <a:p>
                      <a:pPr algn="r" fontAlgn="b"/>
                      <a:r>
                        <a:rPr lang="en-GB" sz="1400" b="0" i="0" u="none" strike="noStrike" dirty="0">
                          <a:effectLst/>
                          <a:latin typeface="+mn-lt"/>
                          <a:cs typeface="Arial" panose="020B0604020202020204" pitchFamily="34" charset="0"/>
                        </a:rPr>
                        <a:t>27.6 </a:t>
                      </a:r>
                      <a:r>
                        <a:rPr lang="en-GB" sz="1000" b="0" i="0" u="none" strike="noStrike" dirty="0">
                          <a:solidFill>
                            <a:srgbClr val="00B050"/>
                          </a:solidFill>
                          <a:effectLst/>
                          <a:latin typeface="+mn-lt"/>
                          <a:cs typeface="Arial" panose="020B0604020202020204" pitchFamily="34" charset="0"/>
                        </a:rPr>
                        <a:t>(-9.5)</a:t>
                      </a:r>
                      <a:endParaRPr lang="en-GB" sz="1400" b="0" i="0" u="none" strike="noStrike" dirty="0">
                        <a:solidFill>
                          <a:srgbClr val="00B050"/>
                        </a:solidFill>
                        <a:effectLst/>
                        <a:latin typeface="+mn-lt"/>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7B7"/>
                    </a:solidFill>
                  </a:tcPr>
                </a:tc>
                <a:tc>
                  <a:txBody>
                    <a:bodyPr/>
                    <a:lstStyle/>
                    <a:p>
                      <a:pPr algn="r" fontAlgn="b"/>
                      <a:r>
                        <a:rPr lang="en-GB" sz="1400" b="0" i="0" u="none" strike="noStrike" dirty="0">
                          <a:solidFill>
                            <a:schemeClr val="tx1"/>
                          </a:solidFill>
                          <a:effectLst/>
                          <a:latin typeface="+mn-lt"/>
                        </a:rPr>
                        <a:t>26.7 </a:t>
                      </a:r>
                      <a:r>
                        <a:rPr lang="en-GB" sz="1000" b="0" i="0" u="none" strike="noStrike" dirty="0">
                          <a:solidFill>
                            <a:srgbClr val="00B050"/>
                          </a:solidFill>
                          <a:effectLst/>
                          <a:latin typeface="+mn-lt"/>
                        </a:rPr>
                        <a:t>(-3.3)</a:t>
                      </a:r>
                      <a:endParaRPr lang="en-GB" sz="1400" b="0" i="0" u="none" strike="noStrike" dirty="0">
                        <a:solidFill>
                          <a:srgbClr val="00B050"/>
                        </a:solidFill>
                        <a:effectLst/>
                        <a:latin typeface="+mn-lt"/>
                      </a:endParaRPr>
                    </a:p>
                  </a:txBody>
                  <a:tcPr marL="8026" marR="8026" marT="8026"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B7B7"/>
                    </a:solidFill>
                  </a:tcPr>
                </a:tc>
                <a:extLst>
                  <a:ext uri="{0D108BD9-81ED-4DB2-BD59-A6C34878D82A}">
                    <a16:rowId xmlns:a16="http://schemas.microsoft.com/office/drawing/2014/main" xmlns="" val="10008"/>
                  </a:ext>
                </a:extLst>
              </a:tr>
              <a:tr h="162131">
                <a:tc>
                  <a:txBody>
                    <a:bodyPr/>
                    <a:lstStyle/>
                    <a:p>
                      <a:pPr algn="l" fontAlgn="b"/>
                      <a:r>
                        <a:rPr lang="en-GB" sz="1200" u="none" strike="noStrike" dirty="0">
                          <a:effectLst/>
                        </a:rPr>
                        <a:t>Maldon</a:t>
                      </a:r>
                      <a:endParaRPr lang="en-GB" sz="1200" b="0" i="0" u="none" strike="noStrike" dirty="0">
                        <a:solidFill>
                          <a:srgbClr val="000000"/>
                        </a:solidFill>
                        <a:effectLst/>
                        <a:latin typeface="Arial"/>
                      </a:endParaRPr>
                    </a:p>
                  </a:txBody>
                  <a:tcPr marL="8026" marR="8026" marT="8026" marB="0" anchor="b">
                    <a:lnR w="12700" cap="flat" cmpd="sng" algn="ctr">
                      <a:solidFill>
                        <a:schemeClr val="tx1"/>
                      </a:solidFill>
                      <a:prstDash val="solid"/>
                      <a:round/>
                      <a:headEnd type="none" w="med" len="med"/>
                      <a:tailEnd type="none" w="med" len="med"/>
                    </a:lnR>
                  </a:tcPr>
                </a:tc>
                <a:tc>
                  <a:txBody>
                    <a:bodyPr/>
                    <a:lstStyle/>
                    <a:p>
                      <a:pPr algn="r" fontAlgn="b"/>
                      <a:r>
                        <a:rPr lang="en-GB" sz="1400" b="0" i="0" u="none" strike="noStrike" dirty="0">
                          <a:solidFill>
                            <a:schemeClr val="tx1"/>
                          </a:solidFill>
                          <a:effectLst/>
                          <a:latin typeface="+mn-lt"/>
                        </a:rPr>
                        <a:t>57.5</a:t>
                      </a:r>
                      <a:r>
                        <a:rPr lang="en-GB" sz="1400" b="0" i="1" u="none" strike="noStrike" dirty="0">
                          <a:solidFill>
                            <a:srgbClr val="808080"/>
                          </a:solidFill>
                          <a:effectLst/>
                          <a:latin typeface="+mn-lt"/>
                        </a:rPr>
                        <a:t> </a:t>
                      </a:r>
                      <a:r>
                        <a:rPr lang="en-GB" sz="1000" b="0" i="1" u="none" strike="noStrike" dirty="0">
                          <a:solidFill>
                            <a:srgbClr val="33CC00"/>
                          </a:solidFill>
                          <a:effectLst/>
                          <a:latin typeface="+mn-lt"/>
                        </a:rPr>
                        <a:t>(+13.3)</a:t>
                      </a:r>
                      <a:endParaRPr lang="en-GB" sz="1400" b="0" i="1" u="none" strike="noStrike" dirty="0">
                        <a:solidFill>
                          <a:srgbClr val="33CC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7B7"/>
                    </a:solidFill>
                  </a:tcPr>
                </a:tc>
                <a:tc>
                  <a:txBody>
                    <a:bodyPr/>
                    <a:lstStyle/>
                    <a:p>
                      <a:pPr algn="r" fontAlgn="b"/>
                      <a:r>
                        <a:rPr lang="en-GB" sz="1400" b="0" i="0" u="none" strike="noStrike" dirty="0">
                          <a:solidFill>
                            <a:srgbClr val="000000"/>
                          </a:solidFill>
                          <a:effectLst/>
                          <a:latin typeface="+mn-lt"/>
                          <a:cs typeface="Arial" panose="020B0604020202020204" pitchFamily="34" charset="0"/>
                        </a:rPr>
                        <a:t>11.1 </a:t>
                      </a:r>
                      <a:r>
                        <a:rPr lang="en-GB" sz="1000" b="0" i="0" u="none" strike="noStrike" dirty="0">
                          <a:solidFill>
                            <a:srgbClr val="00B050"/>
                          </a:solidFill>
                          <a:effectLst/>
                          <a:latin typeface="+mn-lt"/>
                          <a:cs typeface="Arial" panose="020B0604020202020204" pitchFamily="34" charset="0"/>
                        </a:rPr>
                        <a:t>(-1.1)</a:t>
                      </a:r>
                      <a:endParaRPr lang="en-GB" sz="1400" b="0" i="0" u="none" strike="noStrike" dirty="0">
                        <a:solidFill>
                          <a:srgbClr val="00B050"/>
                        </a:solidFill>
                        <a:effectLst/>
                        <a:latin typeface="+mn-lt"/>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CAE8AA"/>
                    </a:solidFill>
                  </a:tcPr>
                </a:tc>
                <a:tc>
                  <a:txBody>
                    <a:bodyPr/>
                    <a:lstStyle/>
                    <a:p>
                      <a:pPr algn="r" fontAlgn="b"/>
                      <a:r>
                        <a:rPr lang="en-GB" sz="1400" b="0" i="0" u="none" strike="noStrike" dirty="0">
                          <a:solidFill>
                            <a:schemeClr val="tx1"/>
                          </a:solidFill>
                          <a:effectLst/>
                          <a:latin typeface="+mn-lt"/>
                          <a:cs typeface="Arial" panose="020B0604020202020204" pitchFamily="34" charset="0"/>
                        </a:rPr>
                        <a:t>9.0 </a:t>
                      </a:r>
                      <a:r>
                        <a:rPr lang="en-GB" sz="1000" b="0" i="0" u="none" strike="noStrike" dirty="0">
                          <a:solidFill>
                            <a:srgbClr val="FF0000"/>
                          </a:solidFill>
                          <a:effectLst/>
                          <a:latin typeface="+mn-lt"/>
                          <a:cs typeface="Arial" panose="020B0604020202020204" pitchFamily="34" charset="0"/>
                        </a:rPr>
                        <a:t>(+1.1)</a:t>
                      </a:r>
                      <a:endParaRPr lang="en-GB" sz="1400" b="0" i="0" u="none" strike="noStrike" dirty="0">
                        <a:solidFill>
                          <a:srgbClr val="FF0000"/>
                        </a:solidFill>
                        <a:effectLst/>
                        <a:latin typeface="+mn-lt"/>
                        <a:cs typeface="Arial" panose="020B0604020202020204" pitchFamily="34" charset="0"/>
                      </a:endParaRPr>
                    </a:p>
                  </a:txBody>
                  <a:tcPr marL="8026" marR="8026" marT="8026" marB="0" anchor="b">
                    <a:lnL w="12700" cmpd="sng">
                      <a:noFill/>
                    </a:lnL>
                    <a:solidFill>
                      <a:srgbClr val="FFB7B7"/>
                    </a:solidFill>
                  </a:tcPr>
                </a:tc>
                <a:tc>
                  <a:txBody>
                    <a:bodyPr/>
                    <a:lstStyle/>
                    <a:p>
                      <a:pPr algn="r" fontAlgn="b"/>
                      <a:r>
                        <a:rPr lang="en-GB" sz="1400" b="0" i="0" u="none" strike="noStrike" dirty="0">
                          <a:effectLst/>
                          <a:latin typeface="+mn-lt"/>
                        </a:rPr>
                        <a:t>75 </a:t>
                      </a:r>
                      <a:r>
                        <a:rPr lang="en-GB" sz="1000" b="0" i="0" u="none" strike="noStrike" dirty="0">
                          <a:solidFill>
                            <a:srgbClr val="00B050"/>
                          </a:solidFill>
                          <a:effectLst/>
                          <a:latin typeface="+mn-lt"/>
                        </a:rPr>
                        <a:t>(+10)</a:t>
                      </a:r>
                      <a:endParaRPr lang="en-GB" sz="1400" b="0" i="0" u="none" strike="noStrike" dirty="0">
                        <a:solidFill>
                          <a:srgbClr val="00B050"/>
                        </a:solidFill>
                        <a:effectLst/>
                        <a:latin typeface="+mn-lt"/>
                      </a:endParaRPr>
                    </a:p>
                  </a:txBody>
                  <a:tcPr marL="9525" marR="9525" marT="9525" marB="0" anchor="b">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rgbClr val="CAE8AA"/>
                    </a:solidFill>
                  </a:tcPr>
                </a:tc>
                <a:tc>
                  <a:txBody>
                    <a:bodyPr/>
                    <a:lstStyle/>
                    <a:p>
                      <a:pPr algn="r" fontAlgn="b"/>
                      <a:r>
                        <a:rPr lang="en-GB" sz="1400" b="0" i="0" u="none" strike="noStrike" dirty="0">
                          <a:solidFill>
                            <a:schemeClr val="tx1"/>
                          </a:solidFill>
                          <a:effectLst/>
                          <a:latin typeface="+mn-lt"/>
                        </a:rPr>
                        <a:t>72</a:t>
                      </a:r>
                    </a:p>
                  </a:txBody>
                  <a:tcPr marL="8026" marR="8026" marT="802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AE8AA"/>
                    </a:solidFill>
                  </a:tcPr>
                </a:tc>
                <a:tc>
                  <a:txBody>
                    <a:bodyPr/>
                    <a:lstStyle/>
                    <a:p>
                      <a:pPr algn="r" fontAlgn="b"/>
                      <a:r>
                        <a:rPr lang="en-GB" sz="1400" b="0" i="0" u="none" strike="noStrike" dirty="0">
                          <a:solidFill>
                            <a:schemeClr val="tx1"/>
                          </a:solidFill>
                          <a:effectLst/>
                          <a:latin typeface="+mn-lt"/>
                        </a:rPr>
                        <a:t>57.2</a:t>
                      </a:r>
                    </a:p>
                  </a:txBody>
                  <a:tcPr marL="8026" marR="8026" marT="802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AE8AA"/>
                    </a:solidFill>
                  </a:tcPr>
                </a:tc>
                <a:tc>
                  <a:txBody>
                    <a:bodyPr/>
                    <a:lstStyle/>
                    <a:p>
                      <a:pPr algn="r" fontAlgn="b"/>
                      <a:r>
                        <a:rPr lang="en-GB" sz="1400" b="0" i="0" u="none" strike="noStrike" dirty="0">
                          <a:solidFill>
                            <a:schemeClr val="tx1"/>
                          </a:solidFill>
                          <a:effectLst/>
                          <a:latin typeface="+mn-lt"/>
                        </a:rPr>
                        <a:t>88.4  </a:t>
                      </a:r>
                      <a:r>
                        <a:rPr lang="en-GB" sz="1000" b="0" i="0" u="none" strike="noStrike" dirty="0">
                          <a:solidFill>
                            <a:srgbClr val="00B050"/>
                          </a:solidFill>
                          <a:effectLst/>
                          <a:latin typeface="+mn-lt"/>
                        </a:rPr>
                        <a:t>(+3.3)</a:t>
                      </a:r>
                      <a:endParaRPr lang="en-GB" sz="1400" b="0" i="0" u="none" strike="noStrike" dirty="0">
                        <a:solidFill>
                          <a:srgbClr val="00B050"/>
                        </a:solidFill>
                        <a:effectLst/>
                        <a:latin typeface="+mn-lt"/>
                      </a:endParaRPr>
                    </a:p>
                  </a:txBody>
                  <a:tcPr marL="8026" marR="8026" marT="802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7B7"/>
                    </a:solidFill>
                  </a:tcPr>
                </a:tc>
                <a:tc>
                  <a:txBody>
                    <a:bodyPr/>
                    <a:lstStyle/>
                    <a:p>
                      <a:pPr algn="r" fontAlgn="b"/>
                      <a:r>
                        <a:rPr lang="en-GB" sz="1400" b="0" i="0" u="none" strike="noStrike" dirty="0">
                          <a:effectLst/>
                          <a:latin typeface="+mn-lt"/>
                          <a:cs typeface="Arial" panose="020B0604020202020204" pitchFamily="34" charset="0"/>
                        </a:rPr>
                        <a:t>12.0 </a:t>
                      </a:r>
                      <a:r>
                        <a:rPr lang="en-GB" sz="1000" b="0" i="0" u="none" strike="noStrike" dirty="0">
                          <a:solidFill>
                            <a:srgbClr val="00B050"/>
                          </a:solidFill>
                          <a:effectLst/>
                          <a:latin typeface="+mn-lt"/>
                          <a:cs typeface="Arial" panose="020B0604020202020204" pitchFamily="34" charset="0"/>
                        </a:rPr>
                        <a:t>(-4.6)</a:t>
                      </a:r>
                      <a:endParaRPr lang="en-GB" sz="1400" b="0" i="0" u="none" strike="noStrike" dirty="0">
                        <a:solidFill>
                          <a:srgbClr val="00B050"/>
                        </a:solidFill>
                        <a:effectLst/>
                        <a:latin typeface="+mn-lt"/>
                        <a:cs typeface="Arial" panose="020B060402020202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CAE8AA"/>
                    </a:solidFill>
                  </a:tcPr>
                </a:tc>
                <a:tc>
                  <a:txBody>
                    <a:bodyPr/>
                    <a:lstStyle/>
                    <a:p>
                      <a:pPr algn="r" fontAlgn="b"/>
                      <a:r>
                        <a:rPr lang="en-GB" sz="1400" b="0" i="0" u="none" strike="noStrike" dirty="0">
                          <a:solidFill>
                            <a:schemeClr val="tx1"/>
                          </a:solidFill>
                          <a:effectLst/>
                          <a:latin typeface="+mn-lt"/>
                        </a:rPr>
                        <a:t>24.9 </a:t>
                      </a:r>
                      <a:r>
                        <a:rPr lang="en-GB" sz="1000" b="0" i="0" u="none" strike="noStrike" dirty="0">
                          <a:solidFill>
                            <a:srgbClr val="FF0000"/>
                          </a:solidFill>
                          <a:effectLst/>
                          <a:latin typeface="+mn-lt"/>
                        </a:rPr>
                        <a:t>(+3.6)</a:t>
                      </a:r>
                      <a:endParaRPr lang="en-GB" sz="1400" b="0" i="0" u="none" strike="noStrike" dirty="0">
                        <a:solidFill>
                          <a:srgbClr val="FF0000"/>
                        </a:solidFill>
                        <a:effectLst/>
                        <a:latin typeface="+mn-lt"/>
                      </a:endParaRPr>
                    </a:p>
                  </a:txBody>
                  <a:tcPr marL="8026" marR="8026" marT="802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B7B7"/>
                    </a:solidFill>
                  </a:tcPr>
                </a:tc>
                <a:extLst>
                  <a:ext uri="{0D108BD9-81ED-4DB2-BD59-A6C34878D82A}">
                    <a16:rowId xmlns:a16="http://schemas.microsoft.com/office/drawing/2014/main" xmlns="" val="10009"/>
                  </a:ext>
                </a:extLst>
              </a:tr>
              <a:tr h="162131">
                <a:tc>
                  <a:txBody>
                    <a:bodyPr/>
                    <a:lstStyle/>
                    <a:p>
                      <a:pPr algn="l" fontAlgn="b"/>
                      <a:r>
                        <a:rPr lang="en-GB" sz="1200" u="none" strike="noStrike" dirty="0">
                          <a:effectLst/>
                        </a:rPr>
                        <a:t>Rochford</a:t>
                      </a:r>
                      <a:endParaRPr lang="en-GB" sz="1200" b="0" i="0" u="none" strike="noStrike" dirty="0">
                        <a:solidFill>
                          <a:srgbClr val="000000"/>
                        </a:solidFill>
                        <a:effectLst/>
                        <a:latin typeface="Arial"/>
                      </a:endParaRPr>
                    </a:p>
                  </a:txBody>
                  <a:tcPr marL="8026" marR="8026" marT="8026" marB="0" anchor="b">
                    <a:lnR w="12700" cap="flat" cmpd="sng" algn="ctr">
                      <a:noFill/>
                      <a:prstDash val="solid"/>
                      <a:round/>
                      <a:headEnd type="none" w="med" len="med"/>
                      <a:tailEnd type="none" w="med" len="med"/>
                    </a:lnR>
                  </a:tcPr>
                </a:tc>
                <a:tc>
                  <a:txBody>
                    <a:bodyPr/>
                    <a:lstStyle/>
                    <a:p>
                      <a:pPr algn="r" fontAlgn="b"/>
                      <a:r>
                        <a:rPr lang="en-GB" sz="1400" b="0" i="0" u="none" strike="noStrike" dirty="0">
                          <a:solidFill>
                            <a:srgbClr val="000000"/>
                          </a:solidFill>
                          <a:effectLst/>
                          <a:latin typeface="+mn-lt"/>
                        </a:rPr>
                        <a:t>79.7 </a:t>
                      </a:r>
                      <a:r>
                        <a:rPr lang="en-GB" sz="1000" b="0" i="0" u="none" strike="noStrike" dirty="0">
                          <a:solidFill>
                            <a:srgbClr val="33CC00"/>
                          </a:solidFill>
                          <a:effectLst/>
                          <a:latin typeface="+mn-lt"/>
                        </a:rPr>
                        <a:t>(+20)</a:t>
                      </a:r>
                      <a:endParaRPr lang="en-GB" sz="1400" b="0" i="0" u="none" strike="noStrike" dirty="0">
                        <a:solidFill>
                          <a:srgbClr val="33CC00"/>
                        </a:solidFill>
                        <a:effectLst/>
                        <a:latin typeface="+mn-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AE8AA"/>
                    </a:solidFill>
                  </a:tcPr>
                </a:tc>
                <a:tc>
                  <a:txBody>
                    <a:bodyPr/>
                    <a:lstStyle/>
                    <a:p>
                      <a:pPr algn="r" fontAlgn="b"/>
                      <a:r>
                        <a:rPr lang="en-GB" sz="1400" b="0" i="0" u="none" strike="noStrike" dirty="0">
                          <a:solidFill>
                            <a:srgbClr val="000000"/>
                          </a:solidFill>
                          <a:effectLst/>
                          <a:latin typeface="+mn-lt"/>
                          <a:cs typeface="Arial" panose="020B0604020202020204" pitchFamily="34" charset="0"/>
                        </a:rPr>
                        <a:t>9.6 </a:t>
                      </a:r>
                      <a:r>
                        <a:rPr lang="en-GB" sz="1000" b="0" i="0" u="none" strike="noStrike" dirty="0">
                          <a:solidFill>
                            <a:srgbClr val="00B050"/>
                          </a:solidFill>
                          <a:effectLst/>
                          <a:latin typeface="+mn-lt"/>
                          <a:cs typeface="Arial" panose="020B0604020202020204" pitchFamily="34" charset="0"/>
                        </a:rPr>
                        <a:t>(-0.1)</a:t>
                      </a:r>
                      <a:endParaRPr lang="en-GB" sz="1400" b="0" i="0" u="none" strike="noStrike" dirty="0">
                        <a:solidFill>
                          <a:srgbClr val="00B050"/>
                        </a:solidFill>
                        <a:effectLst/>
                        <a:latin typeface="+mn-lt"/>
                        <a:cs typeface="Arial" panose="020B0604020202020204" pitchFamily="34" charset="0"/>
                      </a:endParaRPr>
                    </a:p>
                  </a:txBody>
                  <a:tcPr marL="9525" marR="9525" marT="9525" marB="0" anchor="b">
                    <a:lnL w="12700" cap="flat" cmpd="sng" algn="ctr">
                      <a:no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AE8AA"/>
                    </a:solidFill>
                  </a:tcPr>
                </a:tc>
                <a:tc>
                  <a:txBody>
                    <a:bodyPr/>
                    <a:lstStyle/>
                    <a:p>
                      <a:pPr algn="r" fontAlgn="b"/>
                      <a:r>
                        <a:rPr lang="en-GB" sz="1400" b="0" i="0" u="none" strike="noStrike" dirty="0">
                          <a:solidFill>
                            <a:schemeClr val="tx1"/>
                          </a:solidFill>
                          <a:effectLst/>
                          <a:latin typeface="+mn-lt"/>
                          <a:cs typeface="Arial" panose="020B0604020202020204" pitchFamily="34" charset="0"/>
                        </a:rPr>
                        <a:t>7.6 </a:t>
                      </a:r>
                      <a:r>
                        <a:rPr lang="en-GB" sz="1000" b="0" i="0" u="none" strike="noStrike" dirty="0">
                          <a:solidFill>
                            <a:srgbClr val="FF0000"/>
                          </a:solidFill>
                          <a:effectLst/>
                          <a:latin typeface="+mn-lt"/>
                          <a:cs typeface="Arial" panose="020B0604020202020204" pitchFamily="34" charset="0"/>
                        </a:rPr>
                        <a:t>(+1.1)</a:t>
                      </a:r>
                      <a:endParaRPr lang="en-GB" sz="1400" b="0" i="0" u="none" strike="noStrike" dirty="0">
                        <a:solidFill>
                          <a:srgbClr val="FF0000"/>
                        </a:solidFill>
                        <a:effectLst/>
                        <a:latin typeface="+mn-lt"/>
                        <a:cs typeface="Arial" panose="020B0604020202020204" pitchFamily="34" charset="0"/>
                      </a:endParaRPr>
                    </a:p>
                  </a:txBody>
                  <a:tcPr marL="8026" marR="8026" marT="8026" marB="0" anchor="b">
                    <a:lnL w="12700" cmpd="sng">
                      <a:noFill/>
                    </a:lnL>
                    <a:lnB w="12700" cap="flat" cmpd="sng" algn="ctr">
                      <a:solidFill>
                        <a:schemeClr val="bg1"/>
                      </a:solidFill>
                      <a:prstDash val="solid"/>
                      <a:round/>
                      <a:headEnd type="none" w="med" len="med"/>
                      <a:tailEnd type="none" w="med" len="med"/>
                    </a:lnB>
                    <a:solidFill>
                      <a:srgbClr val="CAE8AA"/>
                    </a:solidFill>
                  </a:tcPr>
                </a:tc>
                <a:tc>
                  <a:txBody>
                    <a:bodyPr/>
                    <a:lstStyle/>
                    <a:p>
                      <a:pPr algn="r" fontAlgn="b"/>
                      <a:r>
                        <a:rPr lang="en-GB" sz="1400" b="0" i="0" u="none" strike="noStrike" dirty="0">
                          <a:effectLst/>
                          <a:latin typeface="+mn-lt"/>
                        </a:rPr>
                        <a:t>77 </a:t>
                      </a:r>
                      <a:r>
                        <a:rPr lang="en-GB" sz="1000" b="0" i="0" u="none" strike="noStrike" dirty="0">
                          <a:solidFill>
                            <a:srgbClr val="00B050"/>
                          </a:solidFill>
                          <a:effectLst/>
                          <a:latin typeface="+mn-lt"/>
                        </a:rPr>
                        <a:t>(+13)</a:t>
                      </a:r>
                      <a:endParaRPr lang="en-GB" sz="1400" b="0" i="0" u="none" strike="noStrike" dirty="0">
                        <a:solidFill>
                          <a:srgbClr val="00B050"/>
                        </a:solidFill>
                        <a:effectLst/>
                        <a:latin typeface="+mn-lt"/>
                      </a:endParaRPr>
                    </a:p>
                  </a:txBody>
                  <a:tcPr marL="9525" marR="9525" marT="9525" marB="0" anchor="b">
                    <a:lnB w="12700" cap="flat" cmpd="sng" algn="ctr">
                      <a:solidFill>
                        <a:schemeClr val="tx1"/>
                      </a:solidFill>
                      <a:prstDash val="solid"/>
                      <a:round/>
                      <a:headEnd type="none" w="med" len="med"/>
                      <a:tailEnd type="none" w="med" len="med"/>
                    </a:lnB>
                    <a:solidFill>
                      <a:srgbClr val="CAE8AA"/>
                    </a:solidFill>
                  </a:tcPr>
                </a:tc>
                <a:tc>
                  <a:txBody>
                    <a:bodyPr/>
                    <a:lstStyle/>
                    <a:p>
                      <a:pPr algn="r" fontAlgn="b"/>
                      <a:r>
                        <a:rPr lang="en-GB" sz="1400" b="0" i="0" u="none" strike="noStrike" dirty="0">
                          <a:solidFill>
                            <a:schemeClr val="tx1"/>
                          </a:solidFill>
                          <a:effectLst/>
                          <a:latin typeface="+mn-lt"/>
                        </a:rPr>
                        <a:t>69</a:t>
                      </a:r>
                    </a:p>
                  </a:txBody>
                  <a:tcPr marL="8026" marR="8026" marT="8026" marB="0" anchor="b">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AE8AA"/>
                    </a:solidFill>
                  </a:tcPr>
                </a:tc>
                <a:tc>
                  <a:txBody>
                    <a:bodyPr/>
                    <a:lstStyle/>
                    <a:p>
                      <a:pPr algn="r" fontAlgn="b"/>
                      <a:r>
                        <a:rPr lang="en-GB" sz="1400" b="0" i="0" u="none" strike="noStrike" dirty="0">
                          <a:solidFill>
                            <a:schemeClr val="tx1"/>
                          </a:solidFill>
                          <a:effectLst/>
                          <a:latin typeface="+mn-lt"/>
                        </a:rPr>
                        <a:t>59.7</a:t>
                      </a:r>
                    </a:p>
                  </a:txBody>
                  <a:tcPr marL="8026" marR="8026" marT="8026" marB="0" anchor="b">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AE8AA"/>
                    </a:solidFill>
                  </a:tcPr>
                </a:tc>
                <a:tc>
                  <a:txBody>
                    <a:bodyPr/>
                    <a:lstStyle/>
                    <a:p>
                      <a:pPr algn="r" fontAlgn="b"/>
                      <a:r>
                        <a:rPr lang="en-GB" sz="1400" b="0" i="0" u="none" strike="noStrike" dirty="0">
                          <a:solidFill>
                            <a:schemeClr val="tx1"/>
                          </a:solidFill>
                          <a:effectLst/>
                          <a:latin typeface="+mn-lt"/>
                        </a:rPr>
                        <a:t>77.9 </a:t>
                      </a:r>
                      <a:r>
                        <a:rPr lang="en-GB" sz="1000" b="0" i="0" u="none" strike="noStrike" dirty="0">
                          <a:solidFill>
                            <a:srgbClr val="00B050"/>
                          </a:solidFill>
                          <a:effectLst/>
                          <a:latin typeface="+mn-lt"/>
                        </a:rPr>
                        <a:t>(+9.5)</a:t>
                      </a:r>
                      <a:endParaRPr lang="en-GB" sz="1400" b="0" i="0" u="none" strike="noStrike" dirty="0">
                        <a:solidFill>
                          <a:srgbClr val="00B050"/>
                        </a:solidFill>
                        <a:effectLst/>
                        <a:latin typeface="+mn-lt"/>
                      </a:endParaRPr>
                    </a:p>
                  </a:txBody>
                  <a:tcPr marL="8026" marR="8026" marT="80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7B7"/>
                    </a:solidFill>
                  </a:tcPr>
                </a:tc>
                <a:tc>
                  <a:txBody>
                    <a:bodyPr/>
                    <a:lstStyle/>
                    <a:p>
                      <a:pPr algn="r" fontAlgn="b"/>
                      <a:r>
                        <a:rPr lang="en-GB" sz="1400" b="0" i="0" u="none" strike="noStrike" dirty="0">
                          <a:effectLst/>
                          <a:latin typeface="+mn-lt"/>
                          <a:cs typeface="Arial" panose="020B0604020202020204" pitchFamily="34" charset="0"/>
                        </a:rPr>
                        <a:t>16.0 </a:t>
                      </a:r>
                      <a:r>
                        <a:rPr lang="en-GB" sz="1000" b="0" i="0" u="none" strike="noStrike" dirty="0">
                          <a:solidFill>
                            <a:srgbClr val="FF0000"/>
                          </a:solidFill>
                          <a:effectLst/>
                          <a:latin typeface="+mn-lt"/>
                          <a:cs typeface="Arial" panose="020B0604020202020204" pitchFamily="34" charset="0"/>
                        </a:rPr>
                        <a:t>(+1)</a:t>
                      </a:r>
                      <a:endParaRPr lang="en-GB" sz="1400" b="0" i="0" u="none" strike="noStrike" dirty="0">
                        <a:solidFill>
                          <a:srgbClr val="FF0000"/>
                        </a:solidFill>
                        <a:effectLst/>
                        <a:latin typeface="+mn-lt"/>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solidFill>
                      <a:srgbClr val="CAE8AA"/>
                    </a:solidFill>
                  </a:tcPr>
                </a:tc>
                <a:tc>
                  <a:txBody>
                    <a:bodyPr/>
                    <a:lstStyle/>
                    <a:p>
                      <a:pPr algn="r" fontAlgn="b"/>
                      <a:r>
                        <a:rPr lang="en-GB" sz="1400" b="0" i="0" u="none" strike="noStrike" dirty="0">
                          <a:solidFill>
                            <a:schemeClr val="tx1"/>
                          </a:solidFill>
                          <a:effectLst/>
                          <a:latin typeface="+mn-lt"/>
                        </a:rPr>
                        <a:t>17.1 </a:t>
                      </a:r>
                      <a:r>
                        <a:rPr lang="en-GB" sz="1000" b="0" i="0" u="none" strike="noStrike" dirty="0">
                          <a:solidFill>
                            <a:srgbClr val="FF0000"/>
                          </a:solidFill>
                          <a:effectLst/>
                          <a:latin typeface="+mn-lt"/>
                        </a:rPr>
                        <a:t>(+1.7)</a:t>
                      </a:r>
                      <a:endParaRPr lang="en-GB" sz="1400" b="0" i="0" u="none" strike="noStrike" dirty="0">
                        <a:solidFill>
                          <a:srgbClr val="FF0000"/>
                        </a:solidFill>
                        <a:effectLst/>
                        <a:latin typeface="+mn-lt"/>
                      </a:endParaRPr>
                    </a:p>
                  </a:txBody>
                  <a:tcPr marL="8026" marR="8026" marT="8026"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AE8AA"/>
                    </a:solidFill>
                  </a:tcPr>
                </a:tc>
                <a:extLst>
                  <a:ext uri="{0D108BD9-81ED-4DB2-BD59-A6C34878D82A}">
                    <a16:rowId xmlns:a16="http://schemas.microsoft.com/office/drawing/2014/main" xmlns="" val="10010"/>
                  </a:ext>
                </a:extLst>
              </a:tr>
              <a:tr h="162131">
                <a:tc>
                  <a:txBody>
                    <a:bodyPr/>
                    <a:lstStyle/>
                    <a:p>
                      <a:pPr algn="l" fontAlgn="b"/>
                      <a:r>
                        <a:rPr lang="en-GB" sz="1200" u="none" strike="noStrike" dirty="0" err="1">
                          <a:effectLst/>
                        </a:rPr>
                        <a:t>Tendring</a:t>
                      </a:r>
                      <a:endParaRPr lang="en-GB" sz="1200" b="0" i="0" u="none" strike="noStrike" dirty="0">
                        <a:solidFill>
                          <a:srgbClr val="000000"/>
                        </a:solidFill>
                        <a:effectLst/>
                        <a:latin typeface="Arial"/>
                      </a:endParaRPr>
                    </a:p>
                  </a:txBody>
                  <a:tcPr marL="8026" marR="8026" marT="8026" marB="0" anchor="b">
                    <a:lnR w="12700" cap="flat" cmpd="sng" algn="ctr">
                      <a:solidFill>
                        <a:schemeClr val="tx1"/>
                      </a:solidFill>
                      <a:prstDash val="solid"/>
                      <a:round/>
                      <a:headEnd type="none" w="med" len="med"/>
                      <a:tailEnd type="none" w="med" len="med"/>
                    </a:lnR>
                  </a:tcPr>
                </a:tc>
                <a:tc>
                  <a:txBody>
                    <a:bodyPr/>
                    <a:lstStyle/>
                    <a:p>
                      <a:pPr algn="r" fontAlgn="b"/>
                      <a:r>
                        <a:rPr lang="en-GB" sz="1400" b="0" i="0" u="none" strike="noStrike" dirty="0">
                          <a:solidFill>
                            <a:srgbClr val="000000"/>
                          </a:solidFill>
                          <a:effectLst/>
                          <a:latin typeface="+mn-lt"/>
                        </a:rPr>
                        <a:t>49.7 </a:t>
                      </a:r>
                      <a:r>
                        <a:rPr lang="en-GB" sz="1000" b="0" i="0" u="none" strike="noStrike" dirty="0">
                          <a:solidFill>
                            <a:srgbClr val="33CC00"/>
                          </a:solidFill>
                          <a:effectLst/>
                          <a:latin typeface="+mn-lt"/>
                        </a:rPr>
                        <a:t>(+5.9)</a:t>
                      </a:r>
                      <a:endParaRPr lang="en-GB" sz="1400" b="0" i="0" u="none" strike="noStrike" dirty="0">
                        <a:solidFill>
                          <a:srgbClr val="33CC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7B7"/>
                    </a:solidFill>
                  </a:tcPr>
                </a:tc>
                <a:tc>
                  <a:txBody>
                    <a:bodyPr/>
                    <a:lstStyle/>
                    <a:p>
                      <a:pPr algn="r" fontAlgn="b"/>
                      <a:r>
                        <a:rPr lang="en-GB" sz="1400" b="0" i="0" u="none" strike="noStrike" dirty="0">
                          <a:solidFill>
                            <a:srgbClr val="000000"/>
                          </a:solidFill>
                          <a:effectLst/>
                          <a:latin typeface="+mn-lt"/>
                          <a:cs typeface="Arial" panose="020B0604020202020204" pitchFamily="34" charset="0"/>
                        </a:rPr>
                        <a:t>23.0 </a:t>
                      </a:r>
                      <a:r>
                        <a:rPr lang="en-GB" sz="1000" b="0" i="0" u="none" strike="noStrike" dirty="0">
                          <a:solidFill>
                            <a:srgbClr val="00B050"/>
                          </a:solidFill>
                          <a:effectLst/>
                          <a:latin typeface="+mn-lt"/>
                          <a:cs typeface="Arial" panose="020B0604020202020204" pitchFamily="34" charset="0"/>
                        </a:rPr>
                        <a:t>(-0.6)</a:t>
                      </a:r>
                      <a:endParaRPr lang="en-GB" sz="1400" b="0" i="0" u="none" strike="noStrike" dirty="0">
                        <a:solidFill>
                          <a:srgbClr val="00B050"/>
                        </a:solidFill>
                        <a:effectLst/>
                        <a:latin typeface="+mn-lt"/>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7B7"/>
                    </a:solidFill>
                  </a:tcPr>
                </a:tc>
                <a:tc>
                  <a:txBody>
                    <a:bodyPr/>
                    <a:lstStyle/>
                    <a:p>
                      <a:pPr algn="r" fontAlgn="b"/>
                      <a:r>
                        <a:rPr lang="en-GB" sz="1400" b="0" i="0" u="none" strike="noStrike" dirty="0">
                          <a:solidFill>
                            <a:schemeClr val="tx1"/>
                          </a:solidFill>
                          <a:effectLst/>
                          <a:latin typeface="+mn-lt"/>
                          <a:cs typeface="Arial" panose="020B0604020202020204" pitchFamily="34" charset="0"/>
                        </a:rPr>
                        <a:t>10.6 </a:t>
                      </a:r>
                      <a:r>
                        <a:rPr lang="en-GB" sz="1000" b="0" i="0" u="none" strike="noStrike" dirty="0">
                          <a:solidFill>
                            <a:srgbClr val="FF0000"/>
                          </a:solidFill>
                          <a:effectLst/>
                          <a:latin typeface="+mn-lt"/>
                          <a:cs typeface="Arial" panose="020B0604020202020204" pitchFamily="34" charset="0"/>
                        </a:rPr>
                        <a:t>(+2)</a:t>
                      </a:r>
                      <a:endParaRPr lang="en-GB" sz="1400" b="0" i="0" u="none" strike="noStrike" dirty="0">
                        <a:solidFill>
                          <a:srgbClr val="FF0000"/>
                        </a:solidFill>
                        <a:effectLst/>
                        <a:latin typeface="+mn-lt"/>
                        <a:cs typeface="Arial" panose="020B0604020202020204" pitchFamily="34" charset="0"/>
                      </a:endParaRPr>
                    </a:p>
                  </a:txBody>
                  <a:tcPr marL="8026" marR="8026" marT="80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B7B7"/>
                    </a:solidFill>
                  </a:tcPr>
                </a:tc>
                <a:tc>
                  <a:txBody>
                    <a:bodyPr/>
                    <a:lstStyle/>
                    <a:p>
                      <a:pPr algn="r" fontAlgn="b"/>
                      <a:r>
                        <a:rPr lang="en-GB" sz="1400" b="0" i="0" u="none" strike="noStrike" dirty="0">
                          <a:effectLst/>
                          <a:latin typeface="+mn-lt"/>
                        </a:rPr>
                        <a:t>70 </a:t>
                      </a:r>
                      <a:r>
                        <a:rPr lang="en-GB" sz="1000" b="0" i="0" u="none" strike="noStrike" dirty="0">
                          <a:solidFill>
                            <a:srgbClr val="00B050"/>
                          </a:solidFill>
                          <a:effectLst/>
                          <a:latin typeface="+mn-lt"/>
                        </a:rPr>
                        <a:t>(+12)</a:t>
                      </a:r>
                      <a:endParaRPr lang="en-GB" sz="1400" b="0" i="0" u="none" strike="noStrike" dirty="0">
                        <a:solidFill>
                          <a:srgbClr val="00B05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7B7"/>
                    </a:solidFill>
                  </a:tcPr>
                </a:tc>
                <a:tc>
                  <a:txBody>
                    <a:bodyPr/>
                    <a:lstStyle/>
                    <a:p>
                      <a:pPr algn="r" fontAlgn="b"/>
                      <a:r>
                        <a:rPr lang="en-GB" sz="1400" b="0" i="0" u="none" strike="noStrike" dirty="0">
                          <a:solidFill>
                            <a:schemeClr val="tx1"/>
                          </a:solidFill>
                          <a:effectLst/>
                          <a:latin typeface="+mn-lt"/>
                        </a:rPr>
                        <a:t>53</a:t>
                      </a:r>
                    </a:p>
                  </a:txBody>
                  <a:tcPr marL="8026" marR="8026" marT="80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7B7"/>
                    </a:solidFill>
                  </a:tcPr>
                </a:tc>
                <a:tc>
                  <a:txBody>
                    <a:bodyPr/>
                    <a:lstStyle/>
                    <a:p>
                      <a:pPr algn="r" fontAlgn="b"/>
                      <a:r>
                        <a:rPr lang="en-GB" sz="1400" b="0" i="0" u="none" strike="noStrike" dirty="0">
                          <a:solidFill>
                            <a:schemeClr val="tx1"/>
                          </a:solidFill>
                          <a:effectLst/>
                          <a:latin typeface="+mn-lt"/>
                        </a:rPr>
                        <a:t>46.7</a:t>
                      </a:r>
                    </a:p>
                  </a:txBody>
                  <a:tcPr marL="8026" marR="8026" marT="80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7B7"/>
                    </a:solidFill>
                  </a:tcPr>
                </a:tc>
                <a:tc>
                  <a:txBody>
                    <a:bodyPr/>
                    <a:lstStyle/>
                    <a:p>
                      <a:pPr algn="r" fontAlgn="b"/>
                      <a:r>
                        <a:rPr lang="en-GB" sz="1400" b="0" i="0" u="none" strike="noStrike" dirty="0">
                          <a:solidFill>
                            <a:schemeClr val="tx1"/>
                          </a:solidFill>
                          <a:effectLst/>
                          <a:latin typeface="+mn-lt"/>
                        </a:rPr>
                        <a:t>95.4 </a:t>
                      </a:r>
                      <a:r>
                        <a:rPr lang="en-GB" sz="1000" b="0" i="0" u="none" strike="noStrike" dirty="0">
                          <a:solidFill>
                            <a:srgbClr val="00B050"/>
                          </a:solidFill>
                          <a:effectLst/>
                          <a:latin typeface="+mn-lt"/>
                        </a:rPr>
                        <a:t>(+39)</a:t>
                      </a:r>
                      <a:endParaRPr lang="en-GB" sz="1400" b="0" i="0" u="none" strike="noStrike" dirty="0">
                        <a:solidFill>
                          <a:srgbClr val="00B050"/>
                        </a:solidFill>
                        <a:effectLst/>
                        <a:latin typeface="+mn-lt"/>
                      </a:endParaRPr>
                    </a:p>
                  </a:txBody>
                  <a:tcPr marL="8026" marR="8026" marT="80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AE8AA"/>
                    </a:solidFill>
                  </a:tcPr>
                </a:tc>
                <a:tc>
                  <a:txBody>
                    <a:bodyPr/>
                    <a:lstStyle/>
                    <a:p>
                      <a:pPr algn="r" fontAlgn="b"/>
                      <a:r>
                        <a:rPr lang="en-GB" sz="1400" b="0" i="0" u="none" strike="noStrike" dirty="0">
                          <a:effectLst/>
                          <a:latin typeface="+mn-lt"/>
                          <a:cs typeface="Arial" panose="020B0604020202020204" pitchFamily="34" charset="0"/>
                        </a:rPr>
                        <a:t>23.5 </a:t>
                      </a:r>
                      <a:r>
                        <a:rPr lang="en-GB" sz="1000" b="0" i="0" u="none" strike="noStrike" dirty="0">
                          <a:solidFill>
                            <a:srgbClr val="00B050"/>
                          </a:solidFill>
                          <a:effectLst/>
                          <a:latin typeface="+mn-lt"/>
                          <a:cs typeface="Arial" panose="020B0604020202020204" pitchFamily="34" charset="0"/>
                        </a:rPr>
                        <a:t>(-8.9)</a:t>
                      </a:r>
                      <a:endParaRPr lang="en-GB" sz="1400" b="0" i="0" u="none" strike="noStrike" dirty="0">
                        <a:solidFill>
                          <a:srgbClr val="00B050"/>
                        </a:solidFill>
                        <a:effectLst/>
                        <a:latin typeface="+mn-lt"/>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7B7"/>
                    </a:solidFill>
                  </a:tcPr>
                </a:tc>
                <a:tc>
                  <a:txBody>
                    <a:bodyPr/>
                    <a:lstStyle/>
                    <a:p>
                      <a:pPr algn="r" fontAlgn="b"/>
                      <a:r>
                        <a:rPr lang="en-GB" sz="1400" b="0" i="0" u="none" strike="noStrike" dirty="0">
                          <a:solidFill>
                            <a:schemeClr val="tx1"/>
                          </a:solidFill>
                          <a:effectLst/>
                          <a:latin typeface="+mn-lt"/>
                        </a:rPr>
                        <a:t>30.2 </a:t>
                      </a:r>
                      <a:r>
                        <a:rPr lang="en-GB" sz="1000" b="0" i="0" u="none" strike="noStrike" dirty="0">
                          <a:solidFill>
                            <a:srgbClr val="00B050"/>
                          </a:solidFill>
                          <a:effectLst/>
                          <a:latin typeface="+mn-lt"/>
                        </a:rPr>
                        <a:t>(-2.6)</a:t>
                      </a:r>
                      <a:endParaRPr lang="en-GB" sz="1400" b="0" i="0" u="none" strike="noStrike" dirty="0">
                        <a:solidFill>
                          <a:srgbClr val="00B050"/>
                        </a:solidFill>
                        <a:effectLst/>
                        <a:latin typeface="+mn-lt"/>
                      </a:endParaRPr>
                    </a:p>
                  </a:txBody>
                  <a:tcPr marL="8026" marR="8026" marT="8026"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B7B7"/>
                    </a:solidFill>
                  </a:tcPr>
                </a:tc>
                <a:extLst>
                  <a:ext uri="{0D108BD9-81ED-4DB2-BD59-A6C34878D82A}">
                    <a16:rowId xmlns:a16="http://schemas.microsoft.com/office/drawing/2014/main" xmlns="" val="10011"/>
                  </a:ext>
                </a:extLst>
              </a:tr>
              <a:tr h="162131">
                <a:tc>
                  <a:txBody>
                    <a:bodyPr/>
                    <a:lstStyle/>
                    <a:p>
                      <a:pPr algn="l" fontAlgn="b"/>
                      <a:r>
                        <a:rPr lang="en-GB" sz="1200" u="none" strike="noStrike" dirty="0">
                          <a:effectLst/>
                        </a:rPr>
                        <a:t>Uttlesford</a:t>
                      </a:r>
                      <a:endParaRPr lang="en-GB" sz="1200" b="0" i="0" u="none" strike="noStrike" dirty="0">
                        <a:solidFill>
                          <a:srgbClr val="000000"/>
                        </a:solidFill>
                        <a:effectLst/>
                        <a:latin typeface="Arial"/>
                      </a:endParaRPr>
                    </a:p>
                  </a:txBody>
                  <a:tcPr marL="8026" marR="8026" marT="8026" marB="0" anchor="b"/>
                </a:tc>
                <a:tc>
                  <a:txBody>
                    <a:bodyPr/>
                    <a:lstStyle/>
                    <a:p>
                      <a:pPr algn="r" fontAlgn="b"/>
                      <a:r>
                        <a:rPr lang="en-GB" sz="1400" b="0" i="0" u="none" strike="noStrike" dirty="0">
                          <a:solidFill>
                            <a:srgbClr val="000000"/>
                          </a:solidFill>
                          <a:effectLst/>
                          <a:latin typeface="+mn-lt"/>
                        </a:rPr>
                        <a:t>61.5 </a:t>
                      </a:r>
                      <a:r>
                        <a:rPr lang="en-GB" sz="1000" b="0" i="0" u="none" strike="noStrike" dirty="0">
                          <a:solidFill>
                            <a:srgbClr val="FF0000"/>
                          </a:solidFill>
                          <a:effectLst/>
                          <a:latin typeface="+mn-lt"/>
                        </a:rPr>
                        <a:t>(-10.1)</a:t>
                      </a:r>
                      <a:endParaRPr lang="en-GB" sz="1400" b="0" i="0" u="none" strike="noStrike" dirty="0">
                        <a:solidFill>
                          <a:srgbClr val="FF0000"/>
                        </a:solidFill>
                        <a:effectLst/>
                        <a:latin typeface="+mn-lt"/>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B7B7"/>
                    </a:solidFill>
                  </a:tcPr>
                </a:tc>
                <a:tc>
                  <a:txBody>
                    <a:bodyPr/>
                    <a:lstStyle/>
                    <a:p>
                      <a:pPr algn="r" fontAlgn="b"/>
                      <a:r>
                        <a:rPr lang="en-GB" sz="1400" b="0" i="0" u="none" strike="noStrike" dirty="0">
                          <a:solidFill>
                            <a:srgbClr val="000000"/>
                          </a:solidFill>
                          <a:effectLst/>
                          <a:latin typeface="+mn-lt"/>
                          <a:cs typeface="Arial" panose="020B0604020202020204" pitchFamily="34" charset="0"/>
                        </a:rPr>
                        <a:t>6.6 </a:t>
                      </a:r>
                      <a:r>
                        <a:rPr lang="en-GB" sz="1000" b="0" i="0" u="none" strike="noStrike" dirty="0">
                          <a:solidFill>
                            <a:srgbClr val="00B050"/>
                          </a:solidFill>
                          <a:effectLst/>
                          <a:latin typeface="+mn-lt"/>
                          <a:cs typeface="Arial" panose="020B0604020202020204" pitchFamily="34" charset="0"/>
                        </a:rPr>
                        <a:t>(-0.9)</a:t>
                      </a:r>
                      <a:endParaRPr lang="en-GB" sz="1400" b="0" i="0" u="none" strike="noStrike" dirty="0">
                        <a:solidFill>
                          <a:srgbClr val="00B050"/>
                        </a:solidFill>
                        <a:effectLst/>
                        <a:latin typeface="+mn-lt"/>
                        <a:cs typeface="Arial" panose="020B0604020202020204" pitchFamily="34" charset="0"/>
                      </a:endParaRPr>
                    </a:p>
                  </a:txBody>
                  <a:tcPr marL="9525" marR="9525" marT="9525" marB="0" anchor="b">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AE8AA"/>
                    </a:solidFill>
                  </a:tcPr>
                </a:tc>
                <a:tc>
                  <a:txBody>
                    <a:bodyPr/>
                    <a:lstStyle/>
                    <a:p>
                      <a:pPr algn="r" fontAlgn="b"/>
                      <a:r>
                        <a:rPr lang="en-GB" sz="1400" b="0" i="0" u="none" strike="noStrike" dirty="0">
                          <a:solidFill>
                            <a:schemeClr val="tx1"/>
                          </a:solidFill>
                          <a:effectLst/>
                          <a:latin typeface="+mn-lt"/>
                          <a:cs typeface="Arial" panose="020B0604020202020204" pitchFamily="34" charset="0"/>
                        </a:rPr>
                        <a:t>8.8 </a:t>
                      </a:r>
                      <a:r>
                        <a:rPr lang="en-GB" sz="1000" b="0" i="0" u="none" strike="noStrike" dirty="0">
                          <a:solidFill>
                            <a:srgbClr val="FF0000"/>
                          </a:solidFill>
                          <a:effectLst/>
                          <a:latin typeface="+mn-lt"/>
                          <a:cs typeface="Arial" panose="020B0604020202020204" pitchFamily="34" charset="0"/>
                        </a:rPr>
                        <a:t>(+0.6)</a:t>
                      </a:r>
                      <a:endParaRPr lang="en-GB" sz="1400" b="0" i="0" u="none" strike="noStrike" dirty="0">
                        <a:solidFill>
                          <a:srgbClr val="FF0000"/>
                        </a:solidFill>
                        <a:effectLst/>
                        <a:latin typeface="+mn-lt"/>
                        <a:cs typeface="Arial" panose="020B0604020202020204" pitchFamily="34" charset="0"/>
                      </a:endParaRPr>
                    </a:p>
                  </a:txBody>
                  <a:tcPr marL="8026" marR="8026" marT="8026"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B7B7"/>
                    </a:solidFill>
                  </a:tcPr>
                </a:tc>
                <a:tc>
                  <a:txBody>
                    <a:bodyPr/>
                    <a:lstStyle/>
                    <a:p>
                      <a:pPr algn="r" fontAlgn="b"/>
                      <a:r>
                        <a:rPr lang="en-GB" sz="1400" b="0" i="0" u="none" strike="noStrike" dirty="0">
                          <a:effectLst/>
                          <a:latin typeface="+mn-lt"/>
                        </a:rPr>
                        <a:t>77 </a:t>
                      </a:r>
                      <a:r>
                        <a:rPr lang="en-GB" sz="1000" b="0" i="0" u="none" strike="noStrike" dirty="0">
                          <a:solidFill>
                            <a:srgbClr val="00B050"/>
                          </a:solidFill>
                          <a:effectLst/>
                          <a:latin typeface="+mn-lt"/>
                        </a:rPr>
                        <a:t>(+11)</a:t>
                      </a:r>
                      <a:endParaRPr lang="en-GB" sz="1400" b="0" i="0" u="none" strike="noStrike" dirty="0">
                        <a:solidFill>
                          <a:srgbClr val="00B050"/>
                        </a:solidFill>
                        <a:effectLst/>
                        <a:latin typeface="+mn-lt"/>
                      </a:endParaRPr>
                    </a:p>
                  </a:txBody>
                  <a:tcPr marL="9525" marR="9525" marT="9525" marB="0" anchor="b">
                    <a:lnL w="12700" cap="flat" cmpd="sng" algn="ctr">
                      <a:solidFill>
                        <a:schemeClr val="bg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AE8AA"/>
                    </a:solidFill>
                  </a:tcPr>
                </a:tc>
                <a:tc>
                  <a:txBody>
                    <a:bodyPr/>
                    <a:lstStyle/>
                    <a:p>
                      <a:pPr algn="r" fontAlgn="b"/>
                      <a:r>
                        <a:rPr lang="en-GB" sz="1400" b="0" i="0" u="none" strike="noStrike" dirty="0">
                          <a:solidFill>
                            <a:schemeClr val="tx1"/>
                          </a:solidFill>
                          <a:effectLst/>
                          <a:latin typeface="+mn-lt"/>
                        </a:rPr>
                        <a:t>73</a:t>
                      </a:r>
                    </a:p>
                  </a:txBody>
                  <a:tcPr marL="8026" marR="8026" marT="8026" marB="0" anchor="b">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AE8AA"/>
                    </a:solidFill>
                  </a:tcPr>
                </a:tc>
                <a:tc>
                  <a:txBody>
                    <a:bodyPr/>
                    <a:lstStyle/>
                    <a:p>
                      <a:pPr algn="r" fontAlgn="b"/>
                      <a:r>
                        <a:rPr lang="en-GB" sz="1400" b="0" i="0" u="none" strike="noStrike" dirty="0">
                          <a:solidFill>
                            <a:schemeClr val="tx1"/>
                          </a:solidFill>
                          <a:effectLst/>
                          <a:latin typeface="+mn-lt"/>
                        </a:rPr>
                        <a:t>65.9</a:t>
                      </a:r>
                    </a:p>
                  </a:txBody>
                  <a:tcPr marL="8026" marR="8026" marT="8026" marB="0" anchor="b">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AE8AA"/>
                    </a:solidFill>
                  </a:tcPr>
                </a:tc>
                <a:tc>
                  <a:txBody>
                    <a:bodyPr/>
                    <a:lstStyle/>
                    <a:p>
                      <a:pPr algn="r" fontAlgn="b"/>
                      <a:r>
                        <a:rPr lang="en-GB" sz="1400" b="0" i="0" u="none" strike="noStrike" dirty="0">
                          <a:solidFill>
                            <a:schemeClr val="tx1"/>
                          </a:solidFill>
                          <a:effectLst/>
                          <a:latin typeface="+mn-lt"/>
                        </a:rPr>
                        <a:t>91.3 </a:t>
                      </a:r>
                      <a:r>
                        <a:rPr lang="en-GB" sz="1000" b="0" i="0" u="none" strike="noStrike" dirty="0">
                          <a:solidFill>
                            <a:srgbClr val="00B050"/>
                          </a:solidFill>
                          <a:effectLst/>
                          <a:latin typeface="+mn-lt"/>
                        </a:rPr>
                        <a:t>(+8)</a:t>
                      </a:r>
                      <a:endParaRPr lang="en-GB" sz="1400" b="0" i="0" u="none" strike="noStrike" dirty="0">
                        <a:solidFill>
                          <a:srgbClr val="00B050"/>
                        </a:solidFill>
                        <a:effectLst/>
                        <a:latin typeface="+mn-lt"/>
                      </a:endParaRPr>
                    </a:p>
                  </a:txBody>
                  <a:tcPr marL="8026" marR="8026" marT="8026" marB="0" anchor="b">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AE8AA"/>
                    </a:solidFill>
                  </a:tcPr>
                </a:tc>
                <a:tc>
                  <a:txBody>
                    <a:bodyPr/>
                    <a:lstStyle/>
                    <a:p>
                      <a:pPr algn="r" fontAlgn="b"/>
                      <a:r>
                        <a:rPr lang="en-GB" sz="1400" b="0" i="0" u="none" strike="noStrike" dirty="0">
                          <a:effectLst/>
                          <a:latin typeface="+mn-lt"/>
                          <a:cs typeface="Arial" panose="020B0604020202020204" pitchFamily="34" charset="0"/>
                        </a:rPr>
                        <a:t>7.6 </a:t>
                      </a:r>
                      <a:r>
                        <a:rPr lang="en-GB" sz="1000" b="0" i="0" u="none" strike="noStrike" dirty="0">
                          <a:solidFill>
                            <a:srgbClr val="00B050"/>
                          </a:solidFill>
                          <a:effectLst/>
                          <a:latin typeface="+mn-lt"/>
                          <a:cs typeface="Arial" panose="020B0604020202020204" pitchFamily="34" charset="0"/>
                        </a:rPr>
                        <a:t>(-2.2)</a:t>
                      </a:r>
                      <a:endParaRPr lang="en-GB" sz="1400" b="0" i="0" u="none" strike="noStrike" dirty="0">
                        <a:solidFill>
                          <a:srgbClr val="00B050"/>
                        </a:solidFill>
                        <a:effectLst/>
                        <a:latin typeface="+mn-lt"/>
                        <a:cs typeface="Arial" panose="020B0604020202020204"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AE8AA"/>
                    </a:solidFill>
                  </a:tcPr>
                </a:tc>
                <a:tc>
                  <a:txBody>
                    <a:bodyPr/>
                    <a:lstStyle/>
                    <a:p>
                      <a:pPr algn="r" fontAlgn="b"/>
                      <a:r>
                        <a:rPr lang="en-GB" sz="1400" b="0" i="0" u="none" strike="noStrike" dirty="0">
                          <a:solidFill>
                            <a:schemeClr val="tx1"/>
                          </a:solidFill>
                          <a:effectLst/>
                          <a:latin typeface="+mn-lt"/>
                        </a:rPr>
                        <a:t>12.2 </a:t>
                      </a:r>
                      <a:r>
                        <a:rPr lang="en-GB" sz="1000" b="0" i="0" u="none" strike="noStrike" dirty="0">
                          <a:solidFill>
                            <a:srgbClr val="00B050"/>
                          </a:solidFill>
                          <a:effectLst/>
                          <a:latin typeface="+mn-lt"/>
                        </a:rPr>
                        <a:t>(-1.5)</a:t>
                      </a:r>
                      <a:endParaRPr lang="en-GB" sz="1400" b="0" i="0" u="none" strike="noStrike" dirty="0">
                        <a:solidFill>
                          <a:srgbClr val="00B050"/>
                        </a:solidFill>
                        <a:effectLst/>
                        <a:latin typeface="+mn-lt"/>
                      </a:endParaRPr>
                    </a:p>
                  </a:txBody>
                  <a:tcPr marL="8026" marR="8026" marT="8026" marB="0" anchor="b">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AE8AA"/>
                    </a:solidFill>
                  </a:tcPr>
                </a:tc>
                <a:extLst>
                  <a:ext uri="{0D108BD9-81ED-4DB2-BD59-A6C34878D82A}">
                    <a16:rowId xmlns:a16="http://schemas.microsoft.com/office/drawing/2014/main" xmlns="" val="10012"/>
                  </a:ext>
                </a:extLst>
              </a:tr>
              <a:tr h="162131">
                <a:tc>
                  <a:txBody>
                    <a:bodyPr/>
                    <a:lstStyle/>
                    <a:p>
                      <a:pPr algn="l" fontAlgn="b"/>
                      <a:r>
                        <a:rPr lang="en-GB" sz="1200" b="1" u="none" strike="noStrike" dirty="0">
                          <a:effectLst/>
                          <a:latin typeface="+mn-lt"/>
                        </a:rPr>
                        <a:t>Essex</a:t>
                      </a:r>
                      <a:endParaRPr lang="en-GB" sz="1200" b="1" i="0" u="none" strike="noStrike" dirty="0">
                        <a:solidFill>
                          <a:srgbClr val="000000"/>
                        </a:solidFill>
                        <a:effectLst/>
                        <a:latin typeface="+mn-lt"/>
                      </a:endParaRPr>
                    </a:p>
                  </a:txBody>
                  <a:tcPr marL="8026" marR="8026" marT="8026" marB="0" anchor="b">
                    <a:solidFill>
                      <a:schemeClr val="bg1">
                        <a:lumMod val="95000"/>
                      </a:schemeClr>
                    </a:solidFill>
                  </a:tcPr>
                </a:tc>
                <a:tc>
                  <a:txBody>
                    <a:bodyPr/>
                    <a:lstStyle/>
                    <a:p>
                      <a:pPr algn="r" fontAlgn="b"/>
                      <a:r>
                        <a:rPr lang="en-GB" sz="1400" b="1" u="none" strike="noStrike" dirty="0">
                          <a:solidFill>
                            <a:schemeClr val="tx1"/>
                          </a:solidFill>
                          <a:effectLst/>
                          <a:latin typeface="+mn-lt"/>
                        </a:rPr>
                        <a:t>62.4 </a:t>
                      </a:r>
                      <a:r>
                        <a:rPr lang="en-GB" sz="1000" b="1" u="none" strike="noStrike" dirty="0">
                          <a:solidFill>
                            <a:srgbClr val="00B050"/>
                          </a:solidFill>
                          <a:effectLst/>
                          <a:latin typeface="+mn-lt"/>
                        </a:rPr>
                        <a:t>(+9)</a:t>
                      </a:r>
                      <a:endParaRPr lang="en-GB" sz="1400" b="1" i="0" u="none" strike="noStrike" dirty="0">
                        <a:solidFill>
                          <a:srgbClr val="00B050"/>
                        </a:solidFill>
                        <a:effectLst/>
                        <a:latin typeface="+mn-lt"/>
                      </a:endParaRPr>
                    </a:p>
                  </a:txBody>
                  <a:tcPr marL="8026" marR="8026" marT="8026" marB="0" anchor="b">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r" fontAlgn="b"/>
                      <a:r>
                        <a:rPr lang="en-GB" sz="1400" b="1" i="0" u="none" strike="noStrike" dirty="0">
                          <a:solidFill>
                            <a:schemeClr val="tx1"/>
                          </a:solidFill>
                          <a:effectLst/>
                          <a:latin typeface="+mn-lt"/>
                          <a:cs typeface="Arial" panose="020B0604020202020204" pitchFamily="34" charset="0"/>
                        </a:rPr>
                        <a:t>13.8</a:t>
                      </a:r>
                      <a:r>
                        <a:rPr lang="en-GB" sz="1400" b="1" i="0" u="none" strike="noStrike" dirty="0">
                          <a:solidFill>
                            <a:schemeClr val="tx2"/>
                          </a:solidFill>
                          <a:effectLst/>
                          <a:latin typeface="+mn-lt"/>
                          <a:cs typeface="Arial" panose="020B0604020202020204" pitchFamily="34" charset="0"/>
                        </a:rPr>
                        <a:t> </a:t>
                      </a:r>
                      <a:r>
                        <a:rPr lang="en-GB" sz="1000" b="1" i="0" u="none" strike="noStrike" dirty="0">
                          <a:solidFill>
                            <a:srgbClr val="00B050"/>
                          </a:solidFill>
                          <a:effectLst/>
                          <a:latin typeface="+mn-lt"/>
                          <a:cs typeface="Arial" panose="020B0604020202020204" pitchFamily="34" charset="0"/>
                        </a:rPr>
                        <a:t>(-1.6)</a:t>
                      </a:r>
                      <a:endParaRPr lang="en-GB" sz="1400" b="1" i="0" u="none" strike="noStrike" dirty="0">
                        <a:solidFill>
                          <a:srgbClr val="00B050"/>
                        </a:solidFill>
                        <a:effectLst/>
                        <a:latin typeface="+mn-lt"/>
                        <a:cs typeface="Arial" panose="020B0604020202020204" pitchFamily="34" charset="0"/>
                      </a:endParaRPr>
                    </a:p>
                  </a:txBody>
                  <a:tcPr marL="8026" marR="8026" marT="8026" marB="0" anchor="b">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r" fontAlgn="b"/>
                      <a:r>
                        <a:rPr lang="en-GB" sz="1400" b="1" i="0" u="none" strike="noStrike" dirty="0">
                          <a:solidFill>
                            <a:schemeClr val="tx1"/>
                          </a:solidFill>
                          <a:effectLst/>
                          <a:latin typeface="+mn-lt"/>
                          <a:cs typeface="Arial" panose="020B0604020202020204" pitchFamily="34" charset="0"/>
                        </a:rPr>
                        <a:t>8.6 </a:t>
                      </a:r>
                      <a:r>
                        <a:rPr lang="en-GB" sz="1000" b="1" i="0" u="none" strike="noStrike" dirty="0">
                          <a:solidFill>
                            <a:srgbClr val="FF0000"/>
                          </a:solidFill>
                          <a:effectLst/>
                          <a:latin typeface="+mn-lt"/>
                          <a:cs typeface="Arial" panose="020B0604020202020204" pitchFamily="34" charset="0"/>
                        </a:rPr>
                        <a:t>(+1)</a:t>
                      </a:r>
                      <a:endParaRPr lang="en-GB" sz="1400" b="1" i="0" u="none" strike="noStrike" dirty="0">
                        <a:solidFill>
                          <a:srgbClr val="FF0000"/>
                        </a:solidFill>
                        <a:effectLst/>
                        <a:latin typeface="+mn-lt"/>
                        <a:cs typeface="Arial" panose="020B0604020202020204" pitchFamily="34" charset="0"/>
                      </a:endParaRPr>
                    </a:p>
                  </a:txBody>
                  <a:tcPr marL="8026" marR="8026" marT="8026"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r" fontAlgn="b"/>
                      <a:r>
                        <a:rPr lang="en-GB" sz="1400" b="1" u="none" strike="noStrike" baseline="0" dirty="0">
                          <a:solidFill>
                            <a:schemeClr val="tx1"/>
                          </a:solidFill>
                          <a:effectLst/>
                          <a:latin typeface="+mn-lt"/>
                        </a:rPr>
                        <a:t>74 </a:t>
                      </a:r>
                      <a:r>
                        <a:rPr lang="en-GB" sz="1000" b="0" u="none" strike="noStrike" baseline="0" dirty="0">
                          <a:solidFill>
                            <a:srgbClr val="00B050"/>
                          </a:solidFill>
                          <a:effectLst/>
                          <a:latin typeface="+mn-lt"/>
                        </a:rPr>
                        <a:t>(+13)</a:t>
                      </a:r>
                      <a:endParaRPr lang="en-GB" sz="1400" b="0" i="0" u="none" strike="noStrike" dirty="0">
                        <a:solidFill>
                          <a:srgbClr val="00B050"/>
                        </a:solidFill>
                        <a:effectLst/>
                        <a:latin typeface="+mn-lt"/>
                      </a:endParaRPr>
                    </a:p>
                  </a:txBody>
                  <a:tcPr marL="8026" marR="8026" marT="8026" marB="0" anchor="b">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r" fontAlgn="b"/>
                      <a:r>
                        <a:rPr lang="en-GB" sz="1400" b="1" i="0" u="none" strike="noStrike" dirty="0">
                          <a:solidFill>
                            <a:schemeClr val="tx1"/>
                          </a:solidFill>
                          <a:effectLst/>
                          <a:latin typeface="+mn-lt"/>
                        </a:rPr>
                        <a:t>65</a:t>
                      </a:r>
                    </a:p>
                  </a:txBody>
                  <a:tcPr marL="8026" marR="8026" marT="8026" marB="0" anchor="b">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r" fontAlgn="b"/>
                      <a:r>
                        <a:rPr lang="en-GB" sz="1400" b="1" i="0" u="none" strike="noStrike" dirty="0">
                          <a:solidFill>
                            <a:schemeClr val="tx1"/>
                          </a:solidFill>
                          <a:effectLst/>
                          <a:latin typeface="+mn-lt"/>
                        </a:rPr>
                        <a:t>64.8</a:t>
                      </a:r>
                      <a:endParaRPr lang="en-GB" sz="1400" b="0" i="0" u="none" strike="noStrike" dirty="0">
                        <a:solidFill>
                          <a:schemeClr val="tx1"/>
                        </a:solidFill>
                        <a:effectLst/>
                        <a:latin typeface="+mn-lt"/>
                      </a:endParaRPr>
                    </a:p>
                  </a:txBody>
                  <a:tcPr marL="8026" marR="8026" marT="8026" marB="0" anchor="b">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r" fontAlgn="b"/>
                      <a:r>
                        <a:rPr lang="en-GB" sz="1400" b="1" i="0" u="none" strike="noStrike" dirty="0">
                          <a:solidFill>
                            <a:schemeClr val="tx1"/>
                          </a:solidFill>
                          <a:effectLst/>
                          <a:latin typeface="+mn-lt"/>
                        </a:rPr>
                        <a:t>89.6 </a:t>
                      </a:r>
                      <a:r>
                        <a:rPr lang="en-GB" sz="1000" b="0" i="0" u="none" strike="noStrike" dirty="0">
                          <a:solidFill>
                            <a:srgbClr val="00B050"/>
                          </a:solidFill>
                          <a:effectLst/>
                          <a:latin typeface="+mn-lt"/>
                        </a:rPr>
                        <a:t>(+15.6)</a:t>
                      </a:r>
                      <a:endParaRPr lang="en-GB" sz="1400" b="0" i="0" u="none" strike="noStrike" dirty="0">
                        <a:solidFill>
                          <a:srgbClr val="00B050"/>
                        </a:solidFill>
                        <a:effectLst/>
                        <a:latin typeface="+mn-lt"/>
                      </a:endParaRPr>
                    </a:p>
                  </a:txBody>
                  <a:tcPr marL="8026" marR="8026" marT="8026" marB="0" anchor="b">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r" fontAlgn="b"/>
                      <a:r>
                        <a:rPr lang="en-GB" sz="1400" b="1" u="none" strike="noStrike" dirty="0">
                          <a:solidFill>
                            <a:schemeClr val="tx1"/>
                          </a:solidFill>
                          <a:effectLst/>
                          <a:latin typeface="+mn-lt"/>
                        </a:rPr>
                        <a:t>16.7 </a:t>
                      </a:r>
                      <a:r>
                        <a:rPr lang="en-GB" sz="1000" b="1" u="none" strike="noStrike" dirty="0">
                          <a:solidFill>
                            <a:srgbClr val="00B050"/>
                          </a:solidFill>
                          <a:effectLst/>
                          <a:latin typeface="+mn-lt"/>
                        </a:rPr>
                        <a:t>(-7.2)</a:t>
                      </a:r>
                      <a:endParaRPr lang="en-GB" sz="1400" b="0" i="0" u="none" strike="noStrike" dirty="0">
                        <a:solidFill>
                          <a:srgbClr val="00B050"/>
                        </a:solidFill>
                        <a:effectLst/>
                        <a:latin typeface="+mn-lt"/>
                      </a:endParaRPr>
                    </a:p>
                  </a:txBody>
                  <a:tcPr marL="8026" marR="8026" marT="8026" marB="0" anchor="b">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r" fontAlgn="b"/>
                      <a:r>
                        <a:rPr lang="en-GB" sz="1400" b="0" i="0" u="none" strike="noStrike" dirty="0">
                          <a:solidFill>
                            <a:schemeClr val="tx1"/>
                          </a:solidFill>
                          <a:effectLst/>
                          <a:latin typeface="+mn-lt"/>
                        </a:rPr>
                        <a:t>21 </a:t>
                      </a:r>
                      <a:r>
                        <a:rPr lang="en-GB" sz="1000" b="0" i="0" u="none" strike="noStrike" dirty="0">
                          <a:solidFill>
                            <a:srgbClr val="00B050"/>
                          </a:solidFill>
                          <a:effectLst/>
                          <a:latin typeface="+mn-lt"/>
                        </a:rPr>
                        <a:t>(-0.6)</a:t>
                      </a:r>
                      <a:endParaRPr lang="en-GB" sz="1400" b="0" i="0" u="none" strike="noStrike" dirty="0">
                        <a:solidFill>
                          <a:srgbClr val="00B050"/>
                        </a:solidFill>
                        <a:effectLst/>
                        <a:latin typeface="+mn-lt"/>
                      </a:endParaRPr>
                    </a:p>
                  </a:txBody>
                  <a:tcPr marL="8026" marR="8026" marT="8026" marB="0" anchor="b">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13"/>
                  </a:ext>
                </a:extLst>
              </a:tr>
              <a:tr h="162131">
                <a:tc>
                  <a:txBody>
                    <a:bodyPr/>
                    <a:lstStyle/>
                    <a:p>
                      <a:pPr algn="l" fontAlgn="b"/>
                      <a:r>
                        <a:rPr lang="en-GB" sz="1200" b="1" i="0" u="none" strike="noStrike" dirty="0">
                          <a:solidFill>
                            <a:srgbClr val="000000"/>
                          </a:solidFill>
                          <a:effectLst/>
                          <a:latin typeface="+mn-lt"/>
                        </a:rPr>
                        <a:t>England</a:t>
                      </a:r>
                    </a:p>
                  </a:txBody>
                  <a:tcPr marL="8026" marR="8026" marT="8026" marB="0" anchor="b">
                    <a:solidFill>
                      <a:schemeClr val="bg1">
                        <a:lumMod val="95000"/>
                      </a:schemeClr>
                    </a:solidFill>
                  </a:tcPr>
                </a:tc>
                <a:tc>
                  <a:txBody>
                    <a:bodyPr/>
                    <a:lstStyle/>
                    <a:p>
                      <a:pPr algn="r" fontAlgn="b"/>
                      <a:r>
                        <a:rPr lang="en-GB" sz="1400" b="1" i="0" u="none" strike="noStrike" dirty="0">
                          <a:solidFill>
                            <a:schemeClr val="tx1"/>
                          </a:solidFill>
                          <a:effectLst/>
                          <a:latin typeface="+mn-lt"/>
                        </a:rPr>
                        <a:t>57.6 </a:t>
                      </a:r>
                      <a:r>
                        <a:rPr lang="en-GB" sz="1000" b="1" i="0" u="none" strike="noStrike" dirty="0">
                          <a:solidFill>
                            <a:srgbClr val="00B050"/>
                          </a:solidFill>
                          <a:effectLst/>
                          <a:latin typeface="+mn-lt"/>
                        </a:rPr>
                        <a:t>(+4.9)</a:t>
                      </a:r>
                      <a:endParaRPr lang="en-GB" sz="1400" b="0" i="0" u="none" strike="noStrike" dirty="0">
                        <a:solidFill>
                          <a:srgbClr val="00B050"/>
                        </a:solidFill>
                        <a:effectLst/>
                        <a:latin typeface="+mn-lt"/>
                      </a:endParaRPr>
                    </a:p>
                  </a:txBody>
                  <a:tcPr marL="8026" marR="8026" marT="8026" marB="0" anchor="b">
                    <a:lnT w="12700" cap="flat" cmpd="sng" algn="ctr">
                      <a:solidFill>
                        <a:schemeClr val="bg1"/>
                      </a:solidFill>
                      <a:prstDash val="solid"/>
                      <a:round/>
                      <a:headEnd type="none" w="med" len="med"/>
                      <a:tailEnd type="none" w="med" len="med"/>
                    </a:lnT>
                    <a:solidFill>
                      <a:schemeClr val="bg1">
                        <a:lumMod val="85000"/>
                      </a:schemeClr>
                    </a:solidFill>
                  </a:tcPr>
                </a:tc>
                <a:tc>
                  <a:txBody>
                    <a:bodyPr/>
                    <a:lstStyle/>
                    <a:p>
                      <a:pPr algn="r" fontAlgn="b"/>
                      <a:r>
                        <a:rPr lang="en-GB" sz="1400" b="1" i="0" u="none" strike="noStrike" dirty="0">
                          <a:solidFill>
                            <a:schemeClr val="tx1"/>
                          </a:solidFill>
                          <a:effectLst/>
                          <a:latin typeface="+mn-lt"/>
                          <a:cs typeface="Arial" panose="020B0604020202020204" pitchFamily="34" charset="0"/>
                        </a:rPr>
                        <a:t>16.6 </a:t>
                      </a:r>
                      <a:r>
                        <a:rPr lang="en-GB" sz="1000" b="1" i="0" u="none" strike="noStrike" dirty="0">
                          <a:solidFill>
                            <a:srgbClr val="00B050"/>
                          </a:solidFill>
                          <a:effectLst/>
                          <a:latin typeface="+mn-lt"/>
                          <a:cs typeface="Arial" panose="020B0604020202020204" pitchFamily="34" charset="0"/>
                        </a:rPr>
                        <a:t>(-2)</a:t>
                      </a:r>
                      <a:r>
                        <a:rPr lang="en-GB" sz="1400" b="1" i="0" u="none" strike="noStrike" dirty="0">
                          <a:solidFill>
                            <a:schemeClr val="tx1"/>
                          </a:solidFill>
                          <a:effectLst/>
                          <a:latin typeface="+mn-lt"/>
                          <a:cs typeface="Arial" panose="020B0604020202020204" pitchFamily="34" charset="0"/>
                        </a:rPr>
                        <a:t> </a:t>
                      </a:r>
                      <a:endParaRPr lang="en-GB" sz="1400" b="1" i="0" u="none" strike="noStrike" dirty="0">
                        <a:solidFill>
                          <a:srgbClr val="FF0000"/>
                        </a:solidFill>
                        <a:effectLst/>
                        <a:latin typeface="+mn-lt"/>
                        <a:cs typeface="Arial" panose="020B0604020202020204" pitchFamily="34" charset="0"/>
                      </a:endParaRPr>
                    </a:p>
                  </a:txBody>
                  <a:tcPr marL="8026" marR="8026" marT="8026" marB="0" anchor="b">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bg1">
                        <a:lumMod val="85000"/>
                      </a:schemeClr>
                    </a:solidFill>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GB" sz="1400" b="1" i="0" u="none" strike="noStrike" dirty="0">
                          <a:solidFill>
                            <a:schemeClr val="tx1"/>
                          </a:solidFill>
                          <a:effectLst/>
                          <a:latin typeface="+mn-lt"/>
                          <a:cs typeface="Arial" panose="020B0604020202020204" pitchFamily="34" charset="0"/>
                        </a:rPr>
                        <a:t>11.1</a:t>
                      </a:r>
                      <a:r>
                        <a:rPr lang="en-GB" sz="1000" b="1" i="0" u="none" strike="noStrike" dirty="0">
                          <a:solidFill>
                            <a:schemeClr val="tx1"/>
                          </a:solidFill>
                          <a:effectLst/>
                          <a:latin typeface="+mn-lt"/>
                          <a:cs typeface="Arial" panose="020B0604020202020204" pitchFamily="34" charset="0"/>
                        </a:rPr>
                        <a:t> (</a:t>
                      </a:r>
                      <a:r>
                        <a:rPr lang="en-GB" sz="1000" b="1" i="0" u="none" strike="noStrike" dirty="0">
                          <a:solidFill>
                            <a:srgbClr val="FF0000"/>
                          </a:solidFill>
                          <a:effectLst/>
                          <a:latin typeface="+mn-lt"/>
                          <a:cs typeface="Arial" panose="020B0604020202020204" pitchFamily="34" charset="0"/>
                        </a:rPr>
                        <a:t>+0.7)</a:t>
                      </a:r>
                      <a:endParaRPr lang="en-GB" sz="1400" b="1" i="0" u="none" strike="noStrike" dirty="0">
                        <a:solidFill>
                          <a:srgbClr val="FF0000"/>
                        </a:solidFill>
                        <a:effectLst/>
                        <a:latin typeface="+mn-lt"/>
                        <a:cs typeface="Arial" panose="020B0604020202020204" pitchFamily="34" charset="0"/>
                      </a:endParaRPr>
                    </a:p>
                  </a:txBody>
                  <a:tcPr marL="8026" marR="8026" marT="8026"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r" fontAlgn="b"/>
                      <a:r>
                        <a:rPr lang="en-GB" sz="1400" b="1" i="0" u="none" strike="noStrike" dirty="0">
                          <a:solidFill>
                            <a:schemeClr val="tx1"/>
                          </a:solidFill>
                          <a:effectLst/>
                          <a:latin typeface="+mn-lt"/>
                        </a:rPr>
                        <a:t>71.5 </a:t>
                      </a:r>
                      <a:r>
                        <a:rPr lang="en-GB" sz="1000" b="1" i="0" u="none" strike="noStrike" dirty="0">
                          <a:solidFill>
                            <a:srgbClr val="00B050"/>
                          </a:solidFill>
                          <a:effectLst/>
                          <a:latin typeface="+mn-lt"/>
                        </a:rPr>
                        <a:t>(+11.5)</a:t>
                      </a:r>
                      <a:endParaRPr lang="en-GB" sz="1400" b="0" i="0" u="none" strike="noStrike" baseline="30000" dirty="0">
                        <a:solidFill>
                          <a:srgbClr val="00B050"/>
                        </a:solidFill>
                        <a:effectLst/>
                        <a:latin typeface="+mn-lt"/>
                      </a:endParaRPr>
                    </a:p>
                  </a:txBody>
                  <a:tcPr marL="8026" marR="8026" marT="8026" marB="0" anchor="b">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bg1">
                        <a:lumMod val="85000"/>
                      </a:schemeClr>
                    </a:solidFill>
                  </a:tcPr>
                </a:tc>
                <a:tc>
                  <a:txBody>
                    <a:bodyPr/>
                    <a:lstStyle/>
                    <a:p>
                      <a:pPr algn="r" fontAlgn="b"/>
                      <a:r>
                        <a:rPr lang="en-GB" sz="1400" b="1" i="0" u="none" strike="noStrike" dirty="0">
                          <a:solidFill>
                            <a:schemeClr val="tx1"/>
                          </a:solidFill>
                          <a:effectLst/>
                          <a:latin typeface="+mn-lt"/>
                        </a:rPr>
                        <a:t>64</a:t>
                      </a:r>
                    </a:p>
                  </a:txBody>
                  <a:tcPr marL="8026" marR="8026" marT="8026" marB="0" anchor="b">
                    <a:lnT w="12700" cap="flat" cmpd="sng" algn="ctr">
                      <a:solidFill>
                        <a:schemeClr val="bg1"/>
                      </a:solidFill>
                      <a:prstDash val="solid"/>
                      <a:round/>
                      <a:headEnd type="none" w="med" len="med"/>
                      <a:tailEnd type="none" w="med" len="med"/>
                    </a:lnT>
                    <a:solidFill>
                      <a:schemeClr val="bg1">
                        <a:lumMod val="85000"/>
                      </a:schemeClr>
                    </a:solidFill>
                  </a:tcPr>
                </a:tc>
                <a:tc>
                  <a:txBody>
                    <a:bodyPr/>
                    <a:lstStyle/>
                    <a:p>
                      <a:pPr algn="r" fontAlgn="b"/>
                      <a:r>
                        <a:rPr lang="en-GB" sz="1400" b="1" i="0" u="none" strike="noStrike" dirty="0">
                          <a:solidFill>
                            <a:schemeClr val="tx1"/>
                          </a:solidFill>
                          <a:effectLst/>
                          <a:latin typeface="+mn-lt"/>
                        </a:rPr>
                        <a:t>53.5 </a:t>
                      </a:r>
                      <a:endParaRPr lang="en-GB" sz="1400" b="0" i="0" u="none" strike="noStrike" dirty="0">
                        <a:solidFill>
                          <a:schemeClr val="tx1"/>
                        </a:solidFill>
                        <a:effectLst/>
                        <a:latin typeface="+mn-lt"/>
                      </a:endParaRPr>
                    </a:p>
                  </a:txBody>
                  <a:tcPr marL="8026" marR="8026" marT="8026" marB="0" anchor="b">
                    <a:lnT w="12700" cap="flat" cmpd="sng" algn="ctr">
                      <a:solidFill>
                        <a:schemeClr val="bg1"/>
                      </a:solidFill>
                      <a:prstDash val="solid"/>
                      <a:round/>
                      <a:headEnd type="none" w="med" len="med"/>
                      <a:tailEnd type="none" w="med" len="med"/>
                    </a:lnT>
                    <a:solidFill>
                      <a:schemeClr val="bg1">
                        <a:lumMod val="85000"/>
                      </a:schemeClr>
                    </a:solidFill>
                  </a:tcPr>
                </a:tc>
                <a:tc>
                  <a:txBody>
                    <a:bodyPr/>
                    <a:lstStyle/>
                    <a:p>
                      <a:pPr algn="r" fontAlgn="b"/>
                      <a:r>
                        <a:rPr lang="en-GB" sz="1400" b="1" i="0" u="none" strike="noStrike" dirty="0">
                          <a:solidFill>
                            <a:schemeClr val="tx1"/>
                          </a:solidFill>
                          <a:effectLst/>
                          <a:latin typeface="+mn-lt"/>
                        </a:rPr>
                        <a:t>86.8</a:t>
                      </a:r>
                      <a:r>
                        <a:rPr lang="en-GB" sz="1400" b="0" i="0" u="none" strike="noStrike" dirty="0">
                          <a:solidFill>
                            <a:srgbClr val="00B050"/>
                          </a:solidFill>
                          <a:effectLst/>
                          <a:latin typeface="+mn-lt"/>
                        </a:rPr>
                        <a:t> </a:t>
                      </a:r>
                      <a:r>
                        <a:rPr lang="en-GB" sz="1000" b="0" i="0" u="none" strike="noStrike" dirty="0">
                          <a:solidFill>
                            <a:srgbClr val="00B050"/>
                          </a:solidFill>
                          <a:effectLst/>
                          <a:latin typeface="+mn-lt"/>
                        </a:rPr>
                        <a:t>(+8.4)</a:t>
                      </a:r>
                      <a:endParaRPr lang="en-GB" sz="1400" b="0" i="0" u="none" strike="noStrike" dirty="0">
                        <a:solidFill>
                          <a:srgbClr val="00B050"/>
                        </a:solidFill>
                        <a:effectLst/>
                        <a:latin typeface="+mn-lt"/>
                      </a:endParaRPr>
                    </a:p>
                  </a:txBody>
                  <a:tcPr marL="8026" marR="8026" marT="8026" marB="0" anchor="b">
                    <a:lnT w="12700" cap="flat" cmpd="sng" algn="ctr">
                      <a:solidFill>
                        <a:schemeClr val="bg1"/>
                      </a:solidFill>
                      <a:prstDash val="solid"/>
                      <a:round/>
                      <a:headEnd type="none" w="med" len="med"/>
                      <a:tailEnd type="none" w="med" len="med"/>
                    </a:lnT>
                    <a:solidFill>
                      <a:schemeClr val="bg1">
                        <a:lumMod val="85000"/>
                      </a:schemeClr>
                    </a:solidFill>
                  </a:tcPr>
                </a:tc>
                <a:tc>
                  <a:txBody>
                    <a:bodyPr/>
                    <a:lstStyle/>
                    <a:p>
                      <a:pPr algn="r" fontAlgn="b"/>
                      <a:r>
                        <a:rPr lang="en-GB" sz="1400" b="1" i="0" u="none" strike="noStrike" dirty="0">
                          <a:solidFill>
                            <a:schemeClr val="tx1"/>
                          </a:solidFill>
                          <a:effectLst/>
                          <a:latin typeface="+mn-lt"/>
                        </a:rPr>
                        <a:t>18.8 </a:t>
                      </a:r>
                      <a:r>
                        <a:rPr lang="en-GB" sz="1000" b="1" i="0" u="none" strike="noStrike" dirty="0">
                          <a:solidFill>
                            <a:srgbClr val="00B050"/>
                          </a:solidFill>
                          <a:effectLst/>
                          <a:latin typeface="+mn-lt"/>
                        </a:rPr>
                        <a:t>(-8.9)</a:t>
                      </a:r>
                      <a:r>
                        <a:rPr lang="en-GB" sz="1400" b="1" i="0" u="none" strike="noStrike" dirty="0">
                          <a:solidFill>
                            <a:schemeClr val="tx1"/>
                          </a:solidFill>
                          <a:effectLst/>
                          <a:latin typeface="+mn-lt"/>
                        </a:rPr>
                        <a:t> </a:t>
                      </a:r>
                      <a:endParaRPr lang="en-GB" sz="1400" b="0" i="0" u="none" strike="noStrike" dirty="0">
                        <a:solidFill>
                          <a:srgbClr val="00B050"/>
                        </a:solidFill>
                        <a:effectLst/>
                        <a:latin typeface="+mn-lt"/>
                      </a:endParaRPr>
                    </a:p>
                  </a:txBody>
                  <a:tcPr marL="8026" marR="8026" marT="8026" marB="0" anchor="b">
                    <a:lnT w="12700" cap="flat" cmpd="sng" algn="ctr">
                      <a:solidFill>
                        <a:schemeClr val="bg1"/>
                      </a:solidFill>
                      <a:prstDash val="solid"/>
                      <a:round/>
                      <a:headEnd type="none" w="med" len="med"/>
                      <a:tailEnd type="none" w="med" len="med"/>
                    </a:lnT>
                    <a:solidFill>
                      <a:schemeClr val="bg1">
                        <a:lumMod val="85000"/>
                      </a:schemeClr>
                    </a:solidFill>
                  </a:tcPr>
                </a:tc>
                <a:tc>
                  <a:txBody>
                    <a:bodyPr/>
                    <a:lstStyle/>
                    <a:p>
                      <a:pPr algn="ctr" fontAlgn="b"/>
                      <a:r>
                        <a:rPr lang="en-GB" sz="1800" b="1" i="0" u="none" strike="noStrike" baseline="30000" dirty="0">
                          <a:solidFill>
                            <a:schemeClr val="tx1"/>
                          </a:solidFill>
                          <a:effectLst/>
                          <a:latin typeface="+mn-lt"/>
                        </a:rPr>
                        <a:t>#</a:t>
                      </a:r>
                    </a:p>
                  </a:txBody>
                  <a:tcPr marL="8026" marR="8026" marT="8026" marB="0" anchor="b">
                    <a:lnT w="12700" cap="flat" cmpd="sng" algn="ctr">
                      <a:solidFill>
                        <a:schemeClr val="bg1"/>
                      </a:solidFill>
                      <a:prstDash val="solid"/>
                      <a:round/>
                      <a:headEnd type="none" w="med" len="med"/>
                      <a:tailEnd type="none" w="med" len="med"/>
                    </a:lnT>
                    <a:solidFill>
                      <a:schemeClr val="bg1">
                        <a:lumMod val="85000"/>
                      </a:schemeClr>
                    </a:solidFill>
                  </a:tcPr>
                </a:tc>
                <a:extLst>
                  <a:ext uri="{0D108BD9-81ED-4DB2-BD59-A6C34878D82A}">
                    <a16:rowId xmlns:a16="http://schemas.microsoft.com/office/drawing/2014/main" xmlns="" val="10014"/>
                  </a:ext>
                </a:extLst>
              </a:tr>
            </a:tbl>
          </a:graphicData>
        </a:graphic>
      </p:graphicFrame>
      <p:sp>
        <p:nvSpPr>
          <p:cNvPr id="4" name="Slide Number Placeholder 3"/>
          <p:cNvSpPr>
            <a:spLocks noGrp="1"/>
          </p:cNvSpPr>
          <p:nvPr>
            <p:ph type="sldNum" sz="quarter" idx="12"/>
          </p:nvPr>
        </p:nvSpPr>
        <p:spPr/>
        <p:txBody>
          <a:bodyPr/>
          <a:lstStyle/>
          <a:p>
            <a:pPr>
              <a:defRPr/>
            </a:pPr>
            <a:fld id="{9B6F3EC3-4F54-4141-9820-8C188AFD5A24}" type="slidenum">
              <a:rPr lang="en-US" smtClean="0">
                <a:solidFill>
                  <a:prstClr val="black">
                    <a:tint val="75000"/>
                  </a:prstClr>
                </a:solidFill>
              </a:rPr>
              <a:pPr>
                <a:defRPr/>
              </a:pPr>
              <a:t>5</a:t>
            </a:fld>
            <a:endParaRPr lang="en-US">
              <a:solidFill>
                <a:prstClr val="black"/>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1151403908"/>
              </p:ext>
            </p:extLst>
          </p:nvPr>
        </p:nvGraphicFramePr>
        <p:xfrm>
          <a:off x="107504" y="5517232"/>
          <a:ext cx="3715612" cy="1219200"/>
        </p:xfrm>
        <a:graphic>
          <a:graphicData uri="http://schemas.openxmlformats.org/drawingml/2006/table">
            <a:tbl>
              <a:tblPr firstRow="1" bandRow="1">
                <a:tableStyleId>{5C22544A-7EE6-4342-B048-85BDC9FD1C3A}</a:tableStyleId>
              </a:tblPr>
              <a:tblGrid>
                <a:gridCol w="928903">
                  <a:extLst>
                    <a:ext uri="{9D8B030D-6E8A-4147-A177-3AD203B41FA5}">
                      <a16:colId xmlns:a16="http://schemas.microsoft.com/office/drawing/2014/main" xmlns="" val="20000"/>
                    </a:ext>
                  </a:extLst>
                </a:gridCol>
                <a:gridCol w="928903">
                  <a:extLst>
                    <a:ext uri="{9D8B030D-6E8A-4147-A177-3AD203B41FA5}">
                      <a16:colId xmlns:a16="http://schemas.microsoft.com/office/drawing/2014/main" xmlns="" val="20001"/>
                    </a:ext>
                  </a:extLst>
                </a:gridCol>
                <a:gridCol w="928903">
                  <a:extLst>
                    <a:ext uri="{9D8B030D-6E8A-4147-A177-3AD203B41FA5}">
                      <a16:colId xmlns:a16="http://schemas.microsoft.com/office/drawing/2014/main" xmlns="" val="20002"/>
                    </a:ext>
                  </a:extLst>
                </a:gridCol>
                <a:gridCol w="928903">
                  <a:extLst>
                    <a:ext uri="{9D8B030D-6E8A-4147-A177-3AD203B41FA5}">
                      <a16:colId xmlns:a16="http://schemas.microsoft.com/office/drawing/2014/main" xmlns="" val="20003"/>
                    </a:ext>
                  </a:extLst>
                </a:gridCol>
              </a:tblGrid>
              <a:tr h="370840">
                <a:tc>
                  <a:txBody>
                    <a:bodyPr/>
                    <a:lstStyle/>
                    <a:p>
                      <a:endParaRPr lang="en-GB" sz="1600" dirty="0"/>
                    </a:p>
                  </a:txBody>
                  <a:tcPr>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gridSpan="3">
                  <a:txBody>
                    <a:bodyPr/>
                    <a:lstStyle/>
                    <a:p>
                      <a:r>
                        <a:rPr lang="en-GB" sz="1600" dirty="0"/>
                        <a:t>Key</a:t>
                      </a:r>
                      <a:r>
                        <a:rPr lang="en-GB" sz="1600" baseline="0" dirty="0"/>
                        <a:t>: (boxes) – </a:t>
                      </a:r>
                    </a:p>
                    <a:p>
                      <a:r>
                        <a:rPr lang="en-GB" sz="1600" baseline="0" dirty="0"/>
                        <a:t>Compared to Essex Average</a:t>
                      </a:r>
                      <a:endParaRPr lang="en-GB" sz="1600" dirty="0"/>
                    </a:p>
                  </a:txBody>
                  <a:tcPr>
                    <a:lnL w="12700" cmpd="sng">
                      <a:noFill/>
                    </a:lnL>
                    <a:lnR w="12700" cap="flat" cmpd="sng" algn="ctr">
                      <a:noFill/>
                      <a:prstDash val="solid"/>
                      <a:round/>
                      <a:headEnd type="none" w="med" len="med"/>
                      <a:tailEnd type="none" w="med" len="med"/>
                    </a:lnR>
                    <a:lnB w="38100" cmpd="sng">
                      <a:noFill/>
                    </a:lnB>
                  </a:tcPr>
                </a:tc>
                <a:tc hMerge="1">
                  <a:txBody>
                    <a:bodyPr/>
                    <a:lstStyle/>
                    <a:p>
                      <a:endParaRPr lang="en-GB" dirty="0"/>
                    </a:p>
                  </a:txBody>
                  <a:tcPr/>
                </a:tc>
                <a:tc hMerge="1">
                  <a:txBody>
                    <a:bodyPr/>
                    <a:lstStyle/>
                    <a:p>
                      <a:endParaRPr lang="en-GB" dirty="0">
                        <a:solidFill>
                          <a:srgbClr val="00B050"/>
                        </a:solidFill>
                      </a:endParaRPr>
                    </a:p>
                  </a:txBody>
                  <a:tcPr/>
                </a:tc>
                <a:extLst>
                  <a:ext uri="{0D108BD9-81ED-4DB2-BD59-A6C34878D82A}">
                    <a16:rowId xmlns:a16="http://schemas.microsoft.com/office/drawing/2014/main" xmlns="" val="10000"/>
                  </a:ext>
                </a:extLst>
              </a:tr>
              <a:tr h="370840">
                <a:tc>
                  <a:txBody>
                    <a:bodyPr/>
                    <a:lstStyle/>
                    <a:p>
                      <a:r>
                        <a:rPr lang="en-GB" sz="1200" dirty="0">
                          <a:solidFill>
                            <a:schemeClr val="tx1"/>
                          </a:solidFill>
                        </a:rPr>
                        <a:t>Worse</a:t>
                      </a:r>
                      <a:r>
                        <a:rPr lang="en-GB" sz="1200" baseline="0" dirty="0">
                          <a:solidFill>
                            <a:schemeClr val="tx1"/>
                          </a:solidFill>
                        </a:rPr>
                        <a:t> than</a:t>
                      </a:r>
                      <a:r>
                        <a:rPr lang="en-GB" sz="1200" dirty="0">
                          <a:solidFill>
                            <a:schemeClr val="tx1"/>
                          </a:solidFill>
                        </a:rPr>
                        <a:t> National average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baseline="0" dirty="0">
                          <a:solidFill>
                            <a:schemeClr val="tx1"/>
                          </a:solidFill>
                        </a:rPr>
                        <a:t>Worse than Essex average</a:t>
                      </a:r>
                      <a:endParaRPr lang="en-GB" sz="1200" dirty="0">
                        <a:solidFill>
                          <a:schemeClr val="tx1"/>
                        </a:solidFill>
                      </a:endParaRPr>
                    </a:p>
                  </a:txBody>
                  <a:tcPr>
                    <a:lnL w="12700" cap="flat" cmpd="sng" algn="ctr">
                      <a:solidFill>
                        <a:schemeClr val="tx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FB7B7"/>
                    </a:solidFill>
                  </a:tcPr>
                </a:tc>
                <a:tc>
                  <a:txBody>
                    <a:bodyPr/>
                    <a:lstStyle/>
                    <a:p>
                      <a:r>
                        <a:rPr lang="en-GB" sz="1200" dirty="0">
                          <a:solidFill>
                            <a:schemeClr val="tx1"/>
                          </a:solidFill>
                        </a:rPr>
                        <a:t>Average</a:t>
                      </a: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tx2">
                        <a:lumMod val="40000"/>
                        <a:lumOff val="60000"/>
                      </a:schemeClr>
                    </a:solidFill>
                  </a:tcPr>
                </a:tc>
                <a:tc>
                  <a:txBody>
                    <a:bodyPr/>
                    <a:lstStyle/>
                    <a:p>
                      <a:r>
                        <a:rPr lang="en-GB" sz="1200" dirty="0">
                          <a:solidFill>
                            <a:schemeClr val="tx1"/>
                          </a:solidFill>
                        </a:rPr>
                        <a:t>Better than Average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AE8AA"/>
                    </a:solidFill>
                  </a:tcPr>
                </a:tc>
                <a:extLst>
                  <a:ext uri="{0D108BD9-81ED-4DB2-BD59-A6C34878D82A}">
                    <a16:rowId xmlns:a16="http://schemas.microsoft.com/office/drawing/2014/main" xmlns="" val="10001"/>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686773392"/>
              </p:ext>
            </p:extLst>
          </p:nvPr>
        </p:nvGraphicFramePr>
        <p:xfrm>
          <a:off x="4536976" y="5543258"/>
          <a:ext cx="4032447" cy="1010920"/>
        </p:xfrm>
        <a:graphic>
          <a:graphicData uri="http://schemas.openxmlformats.org/drawingml/2006/table">
            <a:tbl>
              <a:tblPr firstRow="1" bandRow="1">
                <a:tableStyleId>{5C22544A-7EE6-4342-B048-85BDC9FD1C3A}</a:tableStyleId>
              </a:tblPr>
              <a:tblGrid>
                <a:gridCol w="1344149">
                  <a:extLst>
                    <a:ext uri="{9D8B030D-6E8A-4147-A177-3AD203B41FA5}">
                      <a16:colId xmlns:a16="http://schemas.microsoft.com/office/drawing/2014/main" xmlns="" val="20000"/>
                    </a:ext>
                  </a:extLst>
                </a:gridCol>
                <a:gridCol w="1344149">
                  <a:extLst>
                    <a:ext uri="{9D8B030D-6E8A-4147-A177-3AD203B41FA5}">
                      <a16:colId xmlns:a16="http://schemas.microsoft.com/office/drawing/2014/main" xmlns="" val="20001"/>
                    </a:ext>
                  </a:extLst>
                </a:gridCol>
                <a:gridCol w="1344149">
                  <a:extLst>
                    <a:ext uri="{9D8B030D-6E8A-4147-A177-3AD203B41FA5}">
                      <a16:colId xmlns:a16="http://schemas.microsoft.com/office/drawing/2014/main" xmlns="" val="20002"/>
                    </a:ext>
                  </a:extLst>
                </a:gridCol>
              </a:tblGrid>
              <a:tr h="370840">
                <a:tc gridSpan="3">
                  <a:txBody>
                    <a:bodyPr/>
                    <a:lstStyle/>
                    <a:p>
                      <a:r>
                        <a:rPr lang="en-GB" dirty="0"/>
                        <a:t>Key</a:t>
                      </a:r>
                      <a:r>
                        <a:rPr lang="en-GB" baseline="0" dirty="0"/>
                        <a:t>: (numbers) – </a:t>
                      </a:r>
                    </a:p>
                    <a:p>
                      <a:r>
                        <a:rPr lang="en-GB" baseline="0" dirty="0"/>
                        <a:t>Compared to previous stats</a:t>
                      </a:r>
                      <a:endParaRPr lang="en-GB" dirty="0"/>
                    </a:p>
                  </a:txBody>
                  <a:tcPr/>
                </a:tc>
                <a:tc hMerge="1">
                  <a:txBody>
                    <a:bodyPr/>
                    <a:lstStyle/>
                    <a:p>
                      <a:endParaRPr lang="en-GB" dirty="0"/>
                    </a:p>
                  </a:txBody>
                  <a:tcPr/>
                </a:tc>
                <a:tc hMerge="1">
                  <a:txBody>
                    <a:bodyPr/>
                    <a:lstStyle/>
                    <a:p>
                      <a:endParaRPr lang="en-GB" dirty="0">
                        <a:solidFill>
                          <a:srgbClr val="00B050"/>
                        </a:solidFill>
                      </a:endParaRPr>
                    </a:p>
                  </a:txBody>
                  <a:tcPr/>
                </a:tc>
                <a:extLst>
                  <a:ext uri="{0D108BD9-81ED-4DB2-BD59-A6C34878D82A}">
                    <a16:rowId xmlns:a16="http://schemas.microsoft.com/office/drawing/2014/main" xmlns="" val="10000"/>
                  </a:ext>
                </a:extLst>
              </a:tr>
              <a:tr h="370840">
                <a:tc>
                  <a:txBody>
                    <a:bodyPr/>
                    <a:lstStyle/>
                    <a:p>
                      <a:r>
                        <a:rPr lang="en-GB" sz="1600" baseline="0" dirty="0">
                          <a:solidFill>
                            <a:srgbClr val="FF0000"/>
                          </a:solidFill>
                        </a:rPr>
                        <a:t>A worse score</a:t>
                      </a:r>
                      <a:endParaRPr lang="en-GB" sz="1600" dirty="0">
                        <a:solidFill>
                          <a:srgbClr val="FF0000"/>
                        </a:solidFill>
                      </a:endParaRPr>
                    </a:p>
                  </a:txBody>
                  <a:tcPr>
                    <a:solidFill>
                      <a:schemeClr val="bg1">
                        <a:lumMod val="85000"/>
                      </a:schemeClr>
                    </a:solidFill>
                  </a:tcPr>
                </a:tc>
                <a:tc>
                  <a:txBody>
                    <a:bodyPr/>
                    <a:lstStyle/>
                    <a:p>
                      <a:r>
                        <a:rPr lang="en-GB" sz="1600" dirty="0">
                          <a:solidFill>
                            <a:schemeClr val="tx1"/>
                          </a:solidFill>
                        </a:rPr>
                        <a:t>Equal</a:t>
                      </a:r>
                    </a:p>
                  </a:txBody>
                  <a:tcPr>
                    <a:solidFill>
                      <a:schemeClr val="bg1">
                        <a:lumMod val="85000"/>
                      </a:schemeClr>
                    </a:solidFill>
                  </a:tcPr>
                </a:tc>
                <a:tc>
                  <a:txBody>
                    <a:bodyPr/>
                    <a:lstStyle/>
                    <a:p>
                      <a:r>
                        <a:rPr lang="en-GB" sz="1600" dirty="0">
                          <a:solidFill>
                            <a:srgbClr val="00B050"/>
                          </a:solidFill>
                        </a:rPr>
                        <a:t>Improved</a:t>
                      </a:r>
                    </a:p>
                  </a:txBody>
                  <a:tcPr>
                    <a:solidFill>
                      <a:schemeClr val="bg1">
                        <a:lumMod val="85000"/>
                      </a:schemeClr>
                    </a:solidFill>
                  </a:tcPr>
                </a:tc>
                <a:extLst>
                  <a:ext uri="{0D108BD9-81ED-4DB2-BD59-A6C34878D82A}">
                    <a16:rowId xmlns:a16="http://schemas.microsoft.com/office/drawing/2014/main" xmlns="" val="10001"/>
                  </a:ext>
                </a:extLst>
              </a:tr>
            </a:tbl>
          </a:graphicData>
        </a:graphic>
      </p:graphicFrame>
      <p:sp>
        <p:nvSpPr>
          <p:cNvPr id="8" name="TextBox 7"/>
          <p:cNvSpPr txBox="1"/>
          <p:nvPr/>
        </p:nvSpPr>
        <p:spPr>
          <a:xfrm>
            <a:off x="251520" y="548680"/>
            <a:ext cx="8712968" cy="830997"/>
          </a:xfrm>
          <a:prstGeom prst="rect">
            <a:avLst/>
          </a:prstGeom>
          <a:noFill/>
        </p:spPr>
        <p:txBody>
          <a:bodyPr wrap="square" rtlCol="0">
            <a:spAutoFit/>
          </a:bodyPr>
          <a:lstStyle/>
          <a:p>
            <a:r>
              <a:rPr lang="en-GB" sz="1600" dirty="0">
                <a:latin typeface="+mn-lt"/>
              </a:rPr>
              <a:t>This table shows the basket of indicators set out in the Essex Child Poverty Strategy, broken down to district level. The data on this slide shows the current data across each indicator and compares progress across the districts. </a:t>
            </a:r>
          </a:p>
        </p:txBody>
      </p:sp>
      <p:sp>
        <p:nvSpPr>
          <p:cNvPr id="3" name="TextBox 2"/>
          <p:cNvSpPr txBox="1"/>
          <p:nvPr/>
        </p:nvSpPr>
        <p:spPr>
          <a:xfrm>
            <a:off x="4355976" y="6516470"/>
            <a:ext cx="4788024" cy="369332"/>
          </a:xfrm>
          <a:prstGeom prst="rect">
            <a:avLst/>
          </a:prstGeom>
          <a:noFill/>
        </p:spPr>
        <p:txBody>
          <a:bodyPr wrap="square" rtlCol="0">
            <a:spAutoFit/>
          </a:bodyPr>
          <a:lstStyle/>
          <a:p>
            <a:r>
              <a:rPr lang="en-GB" sz="900" dirty="0">
                <a:latin typeface="+mn-lt"/>
              </a:rPr>
              <a:t>*Please note KS2 &amp; Ks4 assessments changed in recent years, so not possible to compare to previous years</a:t>
            </a:r>
          </a:p>
        </p:txBody>
      </p:sp>
    </p:spTree>
    <p:extLst>
      <p:ext uri="{BB962C8B-B14F-4D97-AF65-F5344CB8AC3E}">
        <p14:creationId xmlns:p14="http://schemas.microsoft.com/office/powerpoint/2010/main" val="23876456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9B6F3EC3-4F54-4141-9820-8C188AFD5A24}" type="slidenum">
              <a:rPr lang="en-US" smtClean="0"/>
              <a:pPr>
                <a:defRPr/>
              </a:pPr>
              <a:t>6</a:t>
            </a:fld>
            <a:endParaRPr lang="en-US">
              <a:solidFill>
                <a:schemeClr val="tx1"/>
              </a:solidFill>
            </a:endParaRPr>
          </a:p>
        </p:txBody>
      </p:sp>
      <p:pic>
        <p:nvPicPr>
          <p:cNvPr id="5" name="Picture 10" descr="http://www.blackboardguru.com/wp-content/uploads/2014/10/Blackboard-768x1024.jpe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1120797" y="-1120039"/>
            <a:ext cx="6899018" cy="9139096"/>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a:spLocks noGrp="1"/>
          </p:cNvSpPr>
          <p:nvPr>
            <p:ph type="title"/>
          </p:nvPr>
        </p:nvSpPr>
        <p:spPr>
          <a:xfrm>
            <a:off x="454748" y="-41018"/>
            <a:ext cx="8229600" cy="1143000"/>
          </a:xfrm>
        </p:spPr>
        <p:txBody>
          <a:bodyPr>
            <a:noAutofit/>
          </a:bodyPr>
          <a:lstStyle/>
          <a:p>
            <a:r>
              <a:rPr lang="en-GB" sz="3200" b="1" dirty="0">
                <a:solidFill>
                  <a:schemeClr val="bg1"/>
                </a:solidFill>
              </a:rPr>
              <a:t>Key headlines from the data</a:t>
            </a:r>
          </a:p>
        </p:txBody>
      </p:sp>
      <p:sp>
        <p:nvSpPr>
          <p:cNvPr id="8" name="Title 1"/>
          <p:cNvSpPr txBox="1">
            <a:spLocks/>
          </p:cNvSpPr>
          <p:nvPr/>
        </p:nvSpPr>
        <p:spPr>
          <a:xfrm rot="202040">
            <a:off x="34371" y="5041293"/>
            <a:ext cx="4463006" cy="29510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GB" sz="1800" b="1" dirty="0">
                <a:solidFill>
                  <a:schemeClr val="bg1"/>
                </a:solidFill>
              </a:rPr>
              <a:t>Around a 1/3 of children in Basildon, Harlow and Tendring are from disadvantaged backgrounds</a:t>
            </a:r>
          </a:p>
        </p:txBody>
      </p:sp>
      <p:sp>
        <p:nvSpPr>
          <p:cNvPr id="11" name="Title 1"/>
          <p:cNvSpPr txBox="1">
            <a:spLocks/>
          </p:cNvSpPr>
          <p:nvPr/>
        </p:nvSpPr>
        <p:spPr>
          <a:xfrm rot="21189209">
            <a:off x="7917" y="2003620"/>
            <a:ext cx="4651207" cy="42333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GB" sz="1800" b="1" dirty="0">
                <a:solidFill>
                  <a:schemeClr val="bg1"/>
                </a:solidFill>
              </a:rPr>
              <a:t>Tendring scored below national average on all but 2 indicators of poverty</a:t>
            </a:r>
            <a:endParaRPr lang="en-GB" sz="2400" b="1" dirty="0">
              <a:solidFill>
                <a:schemeClr val="bg1"/>
              </a:solidFill>
            </a:endParaRPr>
          </a:p>
        </p:txBody>
      </p:sp>
      <p:sp>
        <p:nvSpPr>
          <p:cNvPr id="13" name="Title 1"/>
          <p:cNvSpPr txBox="1">
            <a:spLocks/>
          </p:cNvSpPr>
          <p:nvPr/>
        </p:nvSpPr>
        <p:spPr>
          <a:xfrm>
            <a:off x="4704200" y="1272945"/>
            <a:ext cx="4245558" cy="54864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GB" sz="1800" b="1" dirty="0">
                <a:solidFill>
                  <a:schemeClr val="bg1"/>
                </a:solidFill>
              </a:rPr>
              <a:t>Teenage Pregnancy rates have improved across all but 2 Districts</a:t>
            </a:r>
          </a:p>
        </p:txBody>
      </p:sp>
      <p:sp>
        <p:nvSpPr>
          <p:cNvPr id="14" name="Title 1"/>
          <p:cNvSpPr txBox="1">
            <a:spLocks/>
          </p:cNvSpPr>
          <p:nvPr/>
        </p:nvSpPr>
        <p:spPr>
          <a:xfrm rot="21204317">
            <a:off x="4599397" y="2122650"/>
            <a:ext cx="4463006" cy="58040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GB" sz="1800" b="1" dirty="0">
                <a:solidFill>
                  <a:schemeClr val="bg1"/>
                </a:solidFill>
              </a:rPr>
              <a:t>% of children attending Good/Outstanding schools has increased everywhere. All districts are above the national average</a:t>
            </a:r>
          </a:p>
        </p:txBody>
      </p:sp>
      <p:pic>
        <p:nvPicPr>
          <p:cNvPr id="17" name="Picture 8" descr="https://d3ui957tjb5bqd.cloudfront.net/uploads/2014/03/community-update-chalkcrayon.jpg">
            <a:hlinkClick r:id="rId5"/>
          </p:cNvPr>
          <p:cNvPicPr>
            <a:picLocks noChangeAspect="1" noChangeArrowheads="1"/>
          </p:cNvPicPr>
          <p:nvPr/>
        </p:nvPicPr>
        <p:blipFill rotWithShape="1">
          <a:blip r:embed="rId6">
            <a:clrChange>
              <a:clrFrom>
                <a:srgbClr val="1C1C1C"/>
              </a:clrFrom>
              <a:clrTo>
                <a:srgbClr val="1C1C1C">
                  <a:alpha val="0"/>
                </a:srgbClr>
              </a:clrTo>
            </a:clrChange>
            <a:extLst>
              <a:ext uri="{28A0092B-C50C-407E-A947-70E740481C1C}">
                <a14:useLocalDpi xmlns:a14="http://schemas.microsoft.com/office/drawing/2010/main" val="0"/>
              </a:ext>
            </a:extLst>
          </a:blip>
          <a:srcRect l="54228" t="5564" r="6298" b="90425"/>
          <a:stretch/>
        </p:blipFill>
        <p:spPr bwMode="auto">
          <a:xfrm rot="16200000">
            <a:off x="3588785" y="5809635"/>
            <a:ext cx="2105538" cy="14249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8" descr="https://d3ui957tjb5bqd.cloudfront.net/uploads/2014/03/community-update-chalkcrayon.jpg">
            <a:hlinkClick r:id="rId5"/>
          </p:cNvPr>
          <p:cNvPicPr>
            <a:picLocks noChangeAspect="1" noChangeArrowheads="1"/>
          </p:cNvPicPr>
          <p:nvPr/>
        </p:nvPicPr>
        <p:blipFill rotWithShape="1">
          <a:blip r:embed="rId6">
            <a:clrChange>
              <a:clrFrom>
                <a:srgbClr val="1C1C1C"/>
              </a:clrFrom>
              <a:clrTo>
                <a:srgbClr val="1C1C1C">
                  <a:alpha val="0"/>
                </a:srgbClr>
              </a:clrTo>
            </a:clrChange>
            <a:extLst>
              <a:ext uri="{28A0092B-C50C-407E-A947-70E740481C1C}">
                <a14:useLocalDpi xmlns:a14="http://schemas.microsoft.com/office/drawing/2010/main" val="0"/>
              </a:ext>
            </a:extLst>
          </a:blip>
          <a:srcRect l="54228" t="5564" r="6298" b="90425"/>
          <a:stretch/>
        </p:blipFill>
        <p:spPr bwMode="auto">
          <a:xfrm rot="16200000">
            <a:off x="3588784" y="4127165"/>
            <a:ext cx="2105538" cy="14249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 descr="https://d3ui957tjb5bqd.cloudfront.net/uploads/2014/03/community-update-chalkcrayon.jpg">
            <a:hlinkClick r:id="rId5"/>
          </p:cNvPr>
          <p:cNvPicPr>
            <a:picLocks noChangeAspect="1" noChangeArrowheads="1"/>
          </p:cNvPicPr>
          <p:nvPr/>
        </p:nvPicPr>
        <p:blipFill rotWithShape="1">
          <a:blip r:embed="rId6">
            <a:clrChange>
              <a:clrFrom>
                <a:srgbClr val="1C1C1C"/>
              </a:clrFrom>
              <a:clrTo>
                <a:srgbClr val="1C1C1C">
                  <a:alpha val="0"/>
                </a:srgbClr>
              </a:clrTo>
            </a:clrChange>
            <a:extLst>
              <a:ext uri="{28A0092B-C50C-407E-A947-70E740481C1C}">
                <a14:useLocalDpi xmlns:a14="http://schemas.microsoft.com/office/drawing/2010/main" val="0"/>
              </a:ext>
            </a:extLst>
          </a:blip>
          <a:srcRect l="54228" t="5564" r="6298" b="90425"/>
          <a:stretch/>
        </p:blipFill>
        <p:spPr bwMode="auto">
          <a:xfrm rot="16200000">
            <a:off x="3588026" y="2158313"/>
            <a:ext cx="2105538" cy="142496"/>
          </a:xfrm>
          <a:prstGeom prst="rect">
            <a:avLst/>
          </a:prstGeom>
          <a:noFill/>
          <a:extLst>
            <a:ext uri="{909E8E84-426E-40DD-AFC4-6F175D3DCCD1}">
              <a14:hiddenFill xmlns:a14="http://schemas.microsoft.com/office/drawing/2010/main">
                <a:solidFill>
                  <a:srgbClr val="FFFFFF"/>
                </a:solidFill>
              </a14:hiddenFill>
            </a:ext>
          </a:extLst>
        </p:spPr>
      </p:pic>
      <p:sp>
        <p:nvSpPr>
          <p:cNvPr id="20" name="Title 1"/>
          <p:cNvSpPr txBox="1">
            <a:spLocks/>
          </p:cNvSpPr>
          <p:nvPr/>
        </p:nvSpPr>
        <p:spPr>
          <a:xfrm rot="21353583">
            <a:off x="4759851" y="3651185"/>
            <a:ext cx="4245558" cy="45688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endParaRPr lang="en-GB" sz="1800" b="1" dirty="0">
              <a:solidFill>
                <a:schemeClr val="bg1"/>
              </a:solidFill>
            </a:endParaRPr>
          </a:p>
        </p:txBody>
      </p:sp>
      <p:sp>
        <p:nvSpPr>
          <p:cNvPr id="21" name="Title 1"/>
          <p:cNvSpPr txBox="1">
            <a:spLocks/>
          </p:cNvSpPr>
          <p:nvPr/>
        </p:nvSpPr>
        <p:spPr>
          <a:xfrm rot="323955">
            <a:off x="4724444" y="5848016"/>
            <a:ext cx="4245558" cy="63045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GB" sz="1800" b="1" dirty="0">
                <a:solidFill>
                  <a:schemeClr val="bg1"/>
                </a:solidFill>
              </a:rPr>
              <a:t>.</a:t>
            </a:r>
          </a:p>
        </p:txBody>
      </p:sp>
      <p:sp>
        <p:nvSpPr>
          <p:cNvPr id="7" name="Title 1"/>
          <p:cNvSpPr txBox="1">
            <a:spLocks/>
          </p:cNvSpPr>
          <p:nvPr/>
        </p:nvSpPr>
        <p:spPr>
          <a:xfrm rot="21431068">
            <a:off x="-119547" y="1297326"/>
            <a:ext cx="4809399" cy="54442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GB" sz="1800" b="1" dirty="0">
                <a:solidFill>
                  <a:schemeClr val="bg1"/>
                </a:solidFill>
              </a:rPr>
              <a:t>% of fuel poverty has increased across all areas of the county except Epping</a:t>
            </a:r>
          </a:p>
        </p:txBody>
      </p:sp>
      <p:sp>
        <p:nvSpPr>
          <p:cNvPr id="23" name="Title 1"/>
          <p:cNvSpPr txBox="1">
            <a:spLocks/>
          </p:cNvSpPr>
          <p:nvPr/>
        </p:nvSpPr>
        <p:spPr>
          <a:xfrm>
            <a:off x="-228210" y="774649"/>
            <a:ext cx="4870671" cy="54442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GB" sz="2400" b="1" u="sng" dirty="0">
                <a:solidFill>
                  <a:srgbClr val="FF0000"/>
                </a:solidFill>
              </a:rPr>
              <a:t>Negative</a:t>
            </a:r>
          </a:p>
        </p:txBody>
      </p:sp>
      <p:sp>
        <p:nvSpPr>
          <p:cNvPr id="24" name="Title 1"/>
          <p:cNvSpPr txBox="1">
            <a:spLocks/>
          </p:cNvSpPr>
          <p:nvPr/>
        </p:nvSpPr>
        <p:spPr>
          <a:xfrm>
            <a:off x="4608127" y="774649"/>
            <a:ext cx="4870671" cy="54442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GB" sz="2400" b="1" u="sng" dirty="0">
                <a:solidFill>
                  <a:srgbClr val="00B050"/>
                </a:solidFill>
              </a:rPr>
              <a:t>Positive</a:t>
            </a:r>
          </a:p>
        </p:txBody>
      </p:sp>
      <p:sp>
        <p:nvSpPr>
          <p:cNvPr id="26" name="Title 1"/>
          <p:cNvSpPr txBox="1">
            <a:spLocks/>
          </p:cNvSpPr>
          <p:nvPr/>
        </p:nvSpPr>
        <p:spPr>
          <a:xfrm rot="21356525">
            <a:off x="59143" y="5964998"/>
            <a:ext cx="4594977" cy="54864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GB" sz="1800" b="1" dirty="0">
                <a:solidFill>
                  <a:schemeClr val="bg1"/>
                </a:solidFill>
              </a:rPr>
              <a:t>Tendring scored well below the national average at GCSE and Ks2, despite having the highest number of children attend good or outstanding schools</a:t>
            </a:r>
          </a:p>
        </p:txBody>
      </p:sp>
      <p:sp>
        <p:nvSpPr>
          <p:cNvPr id="28" name="Title 1"/>
          <p:cNvSpPr txBox="1">
            <a:spLocks/>
          </p:cNvSpPr>
          <p:nvPr/>
        </p:nvSpPr>
        <p:spPr>
          <a:xfrm>
            <a:off x="-105664" y="4151246"/>
            <a:ext cx="4651207" cy="42333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GB" sz="1800" b="1" dirty="0">
                <a:solidFill>
                  <a:schemeClr val="bg1"/>
                </a:solidFill>
              </a:rPr>
              <a:t>Increase in disadvantaged children at Ks4 in Brentwood (2.7% increase)</a:t>
            </a:r>
            <a:endParaRPr lang="en-GB" sz="2400" b="1" dirty="0">
              <a:solidFill>
                <a:schemeClr val="bg1"/>
              </a:solidFill>
            </a:endParaRPr>
          </a:p>
        </p:txBody>
      </p:sp>
      <p:sp>
        <p:nvSpPr>
          <p:cNvPr id="2" name="Rectangle 1"/>
          <p:cNvSpPr/>
          <p:nvPr/>
        </p:nvSpPr>
        <p:spPr>
          <a:xfrm>
            <a:off x="4725135" y="3145643"/>
            <a:ext cx="4369092" cy="646331"/>
          </a:xfrm>
          <a:prstGeom prst="rect">
            <a:avLst/>
          </a:prstGeom>
        </p:spPr>
        <p:txBody>
          <a:bodyPr wrap="square">
            <a:spAutoFit/>
          </a:bodyPr>
          <a:lstStyle/>
          <a:p>
            <a:pPr lvl="0"/>
            <a:r>
              <a:rPr lang="en-GB" sz="1800" b="1" dirty="0">
                <a:solidFill>
                  <a:schemeClr val="bg1"/>
                </a:solidFill>
                <a:latin typeface="+mj-lt"/>
              </a:rPr>
              <a:t>GLD – Essex has improved significantly in this area with a 13% increase since 2014.</a:t>
            </a:r>
          </a:p>
        </p:txBody>
      </p:sp>
      <p:sp>
        <p:nvSpPr>
          <p:cNvPr id="22" name="Rectangle 21"/>
          <p:cNvSpPr/>
          <p:nvPr/>
        </p:nvSpPr>
        <p:spPr>
          <a:xfrm rot="187022">
            <a:off x="4735568" y="3990659"/>
            <a:ext cx="4369092" cy="646331"/>
          </a:xfrm>
          <a:prstGeom prst="rect">
            <a:avLst/>
          </a:prstGeom>
        </p:spPr>
        <p:txBody>
          <a:bodyPr wrap="square">
            <a:spAutoFit/>
          </a:bodyPr>
          <a:lstStyle/>
          <a:p>
            <a:pPr lvl="0"/>
            <a:r>
              <a:rPr lang="en-GB" sz="1800" b="1" dirty="0">
                <a:solidFill>
                  <a:schemeClr val="bg1"/>
                </a:solidFill>
                <a:latin typeface="+mj-lt"/>
              </a:rPr>
              <a:t>KS2 results are higher than national average in all but 1 district in Essex</a:t>
            </a:r>
          </a:p>
        </p:txBody>
      </p:sp>
      <p:sp>
        <p:nvSpPr>
          <p:cNvPr id="25" name="Title 1">
            <a:extLst>
              <a:ext uri="{FF2B5EF4-FFF2-40B4-BE49-F238E27FC236}">
                <a16:creationId xmlns:a16="http://schemas.microsoft.com/office/drawing/2014/main" xmlns="" id="{9A52941B-7DE5-4BFA-9736-223709A59584}"/>
              </a:ext>
            </a:extLst>
          </p:cNvPr>
          <p:cNvSpPr txBox="1">
            <a:spLocks/>
          </p:cNvSpPr>
          <p:nvPr/>
        </p:nvSpPr>
        <p:spPr>
          <a:xfrm rot="167327">
            <a:off x="44648" y="2795426"/>
            <a:ext cx="4651207" cy="42333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GB" sz="1800" b="1" dirty="0">
                <a:solidFill>
                  <a:schemeClr val="bg1"/>
                </a:solidFill>
              </a:rPr>
              <a:t>Ks2 results lower than national average in 4 districts across Essex</a:t>
            </a:r>
            <a:endParaRPr lang="en-GB" sz="2400" b="1" dirty="0">
              <a:solidFill>
                <a:schemeClr val="bg1"/>
              </a:solidFill>
            </a:endParaRPr>
          </a:p>
        </p:txBody>
      </p:sp>
      <p:sp>
        <p:nvSpPr>
          <p:cNvPr id="29" name="Title 1">
            <a:extLst>
              <a:ext uri="{FF2B5EF4-FFF2-40B4-BE49-F238E27FC236}">
                <a16:creationId xmlns:a16="http://schemas.microsoft.com/office/drawing/2014/main" xmlns="" id="{18ECFD9F-D781-430A-8E30-B27D98A42CA9}"/>
              </a:ext>
            </a:extLst>
          </p:cNvPr>
          <p:cNvSpPr txBox="1">
            <a:spLocks/>
          </p:cNvSpPr>
          <p:nvPr/>
        </p:nvSpPr>
        <p:spPr>
          <a:xfrm>
            <a:off x="4690413" y="6047394"/>
            <a:ext cx="4245558" cy="54864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GB" sz="1800" b="1" dirty="0">
                <a:solidFill>
                  <a:schemeClr val="bg1"/>
                </a:solidFill>
              </a:rPr>
              <a:t>Essex scored better than national average on all indicators of child poverty</a:t>
            </a:r>
          </a:p>
        </p:txBody>
      </p:sp>
      <p:sp>
        <p:nvSpPr>
          <p:cNvPr id="3" name="Rectangle 2">
            <a:extLst>
              <a:ext uri="{FF2B5EF4-FFF2-40B4-BE49-F238E27FC236}">
                <a16:creationId xmlns:a16="http://schemas.microsoft.com/office/drawing/2014/main" xmlns="" id="{FD202239-74C7-40EE-8BA3-F5BF1F1EFEB8}"/>
              </a:ext>
            </a:extLst>
          </p:cNvPr>
          <p:cNvSpPr/>
          <p:nvPr/>
        </p:nvSpPr>
        <p:spPr>
          <a:xfrm rot="21380279">
            <a:off x="4649456" y="4758385"/>
            <a:ext cx="4572000" cy="923330"/>
          </a:xfrm>
          <a:prstGeom prst="rect">
            <a:avLst/>
          </a:prstGeom>
        </p:spPr>
        <p:txBody>
          <a:bodyPr>
            <a:spAutoFit/>
          </a:bodyPr>
          <a:lstStyle/>
          <a:p>
            <a:pPr fontAlgn="auto">
              <a:spcAft>
                <a:spcPts val="0"/>
              </a:spcAft>
            </a:pPr>
            <a:r>
              <a:rPr lang="en-GB" sz="1800" b="1" dirty="0">
                <a:solidFill>
                  <a:schemeClr val="bg1"/>
                </a:solidFill>
                <a:latin typeface="+mn-lt"/>
              </a:rPr>
              <a:t>% of children in Brentwood achieving a 4+ standard mark in Maths and Literacy at GCSE well above national/Essex averages (77%)</a:t>
            </a:r>
          </a:p>
        </p:txBody>
      </p:sp>
      <p:sp>
        <p:nvSpPr>
          <p:cNvPr id="30" name="Title 1">
            <a:extLst>
              <a:ext uri="{FF2B5EF4-FFF2-40B4-BE49-F238E27FC236}">
                <a16:creationId xmlns:a16="http://schemas.microsoft.com/office/drawing/2014/main" xmlns="" id="{DAF2EAAF-3F7A-4439-8F4F-0019F27BE34E}"/>
              </a:ext>
            </a:extLst>
          </p:cNvPr>
          <p:cNvSpPr txBox="1">
            <a:spLocks/>
          </p:cNvSpPr>
          <p:nvPr/>
        </p:nvSpPr>
        <p:spPr>
          <a:xfrm>
            <a:off x="-70374" y="3474651"/>
            <a:ext cx="4651207" cy="42333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GB" sz="1800" b="1" dirty="0">
                <a:solidFill>
                  <a:schemeClr val="bg1"/>
                </a:solidFill>
              </a:rPr>
              <a:t>A dramatic drop in children in working households in Brentwood (22% decrease)</a:t>
            </a:r>
            <a:endParaRPr lang="en-GB" sz="2400" b="1" dirty="0">
              <a:solidFill>
                <a:schemeClr val="bg1"/>
              </a:solidFill>
            </a:endParaRPr>
          </a:p>
        </p:txBody>
      </p:sp>
    </p:spTree>
    <p:extLst>
      <p:ext uri="{BB962C8B-B14F-4D97-AF65-F5344CB8AC3E}">
        <p14:creationId xmlns:p14="http://schemas.microsoft.com/office/powerpoint/2010/main" val="24616687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http://www.blackboardguru.com/wp-content/uploads/2014/10/Blackboard-768x1024.jpe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1120797" y="-1120039"/>
            <a:ext cx="6899018" cy="9139096"/>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a:spLocks noGrp="1"/>
          </p:cNvSpPr>
          <p:nvPr>
            <p:ph type="title"/>
          </p:nvPr>
        </p:nvSpPr>
        <p:spPr>
          <a:xfrm>
            <a:off x="454748" y="-41018"/>
            <a:ext cx="8229600" cy="1143000"/>
          </a:xfrm>
        </p:spPr>
        <p:txBody>
          <a:bodyPr>
            <a:noAutofit/>
          </a:bodyPr>
          <a:lstStyle/>
          <a:p>
            <a:r>
              <a:rPr lang="en-GB" sz="3200" b="1" dirty="0">
                <a:solidFill>
                  <a:schemeClr val="bg1"/>
                </a:solidFill>
              </a:rPr>
              <a:t>The 5 most/least improved Indicators</a:t>
            </a:r>
          </a:p>
        </p:txBody>
      </p:sp>
      <p:pic>
        <p:nvPicPr>
          <p:cNvPr id="19" name="Picture 8" descr="https://d3ui957tjb5bqd.cloudfront.net/uploads/2014/03/community-update-chalkcrayon.jpg">
            <a:hlinkClick r:id="rId5"/>
          </p:cNvPr>
          <p:cNvPicPr>
            <a:picLocks noChangeAspect="1" noChangeArrowheads="1"/>
          </p:cNvPicPr>
          <p:nvPr/>
        </p:nvPicPr>
        <p:blipFill rotWithShape="1">
          <a:blip r:embed="rId6">
            <a:clrChange>
              <a:clrFrom>
                <a:srgbClr val="1C1C1C"/>
              </a:clrFrom>
              <a:clrTo>
                <a:srgbClr val="1C1C1C">
                  <a:alpha val="0"/>
                </a:srgbClr>
              </a:clrTo>
            </a:clrChange>
            <a:extLst>
              <a:ext uri="{28A0092B-C50C-407E-A947-70E740481C1C}">
                <a14:useLocalDpi xmlns:a14="http://schemas.microsoft.com/office/drawing/2010/main" val="0"/>
              </a:ext>
            </a:extLst>
          </a:blip>
          <a:srcRect l="54228" t="5564" r="6298" b="90425"/>
          <a:stretch/>
        </p:blipFill>
        <p:spPr bwMode="auto">
          <a:xfrm rot="16200000">
            <a:off x="3428981" y="3793202"/>
            <a:ext cx="2105538" cy="142496"/>
          </a:xfrm>
          <a:prstGeom prst="rect">
            <a:avLst/>
          </a:prstGeom>
          <a:noFill/>
          <a:extLst>
            <a:ext uri="{909E8E84-426E-40DD-AFC4-6F175D3DCCD1}">
              <a14:hiddenFill xmlns:a14="http://schemas.microsoft.com/office/drawing/2010/main">
                <a:solidFill>
                  <a:srgbClr val="FFFFFF"/>
                </a:solidFill>
              </a14:hiddenFill>
            </a:ext>
          </a:extLst>
        </p:spPr>
      </p:pic>
      <p:sp>
        <p:nvSpPr>
          <p:cNvPr id="23" name="Title 1"/>
          <p:cNvSpPr txBox="1">
            <a:spLocks/>
          </p:cNvSpPr>
          <p:nvPr/>
        </p:nvSpPr>
        <p:spPr>
          <a:xfrm>
            <a:off x="-228210" y="774649"/>
            <a:ext cx="4870671" cy="54442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GB" sz="2400" b="1" u="sng" dirty="0">
                <a:solidFill>
                  <a:srgbClr val="FF0000"/>
                </a:solidFill>
              </a:rPr>
              <a:t>Least Improved</a:t>
            </a:r>
          </a:p>
        </p:txBody>
      </p:sp>
      <p:sp>
        <p:nvSpPr>
          <p:cNvPr id="24" name="Title 1"/>
          <p:cNvSpPr txBox="1">
            <a:spLocks/>
          </p:cNvSpPr>
          <p:nvPr/>
        </p:nvSpPr>
        <p:spPr>
          <a:xfrm>
            <a:off x="4608127" y="774649"/>
            <a:ext cx="4870671" cy="54442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GB" sz="2400" b="1" u="sng" dirty="0">
                <a:solidFill>
                  <a:srgbClr val="00B050"/>
                </a:solidFill>
              </a:rPr>
              <a:t>Most Improved</a:t>
            </a:r>
          </a:p>
        </p:txBody>
      </p:sp>
      <p:pic>
        <p:nvPicPr>
          <p:cNvPr id="26" name="Picture 8" descr="https://d3ui957tjb5bqd.cloudfront.net/uploads/2014/03/community-update-chalkcrayon.jpg">
            <a:hlinkClick r:id="rId5"/>
          </p:cNvPr>
          <p:cNvPicPr>
            <a:picLocks noChangeAspect="1" noChangeArrowheads="1"/>
          </p:cNvPicPr>
          <p:nvPr/>
        </p:nvPicPr>
        <p:blipFill rotWithShape="1">
          <a:blip r:embed="rId6">
            <a:clrChange>
              <a:clrFrom>
                <a:srgbClr val="1C1C1C"/>
              </a:clrFrom>
              <a:clrTo>
                <a:srgbClr val="1C1C1C">
                  <a:alpha val="0"/>
                </a:srgbClr>
              </a:clrTo>
            </a:clrChange>
            <a:extLst>
              <a:ext uri="{28A0092B-C50C-407E-A947-70E740481C1C}">
                <a14:useLocalDpi xmlns:a14="http://schemas.microsoft.com/office/drawing/2010/main" val="0"/>
              </a:ext>
            </a:extLst>
          </a:blip>
          <a:srcRect l="54228" t="5564" r="6298" b="90425"/>
          <a:stretch/>
        </p:blipFill>
        <p:spPr bwMode="auto">
          <a:xfrm rot="16200000">
            <a:off x="3405371" y="1987240"/>
            <a:ext cx="2105538" cy="142496"/>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8" descr="https://d3ui957tjb5bqd.cloudfront.net/uploads/2014/03/community-update-chalkcrayon.jpg">
            <a:hlinkClick r:id="rId5"/>
          </p:cNvPr>
          <p:cNvPicPr>
            <a:picLocks noChangeAspect="1" noChangeArrowheads="1"/>
          </p:cNvPicPr>
          <p:nvPr/>
        </p:nvPicPr>
        <p:blipFill rotWithShape="1">
          <a:blip r:embed="rId6">
            <a:clrChange>
              <a:clrFrom>
                <a:srgbClr val="1C1C1C"/>
              </a:clrFrom>
              <a:clrTo>
                <a:srgbClr val="1C1C1C">
                  <a:alpha val="0"/>
                </a:srgbClr>
              </a:clrTo>
            </a:clrChange>
            <a:extLst>
              <a:ext uri="{28A0092B-C50C-407E-A947-70E740481C1C}">
                <a14:useLocalDpi xmlns:a14="http://schemas.microsoft.com/office/drawing/2010/main" val="0"/>
              </a:ext>
            </a:extLst>
          </a:blip>
          <a:srcRect l="54228" t="5564" r="6298" b="90425"/>
          <a:stretch/>
        </p:blipFill>
        <p:spPr bwMode="auto">
          <a:xfrm rot="16200000">
            <a:off x="3429739" y="5762054"/>
            <a:ext cx="2105538" cy="142496"/>
          </a:xfrm>
          <a:prstGeom prst="rect">
            <a:avLst/>
          </a:prstGeom>
          <a:noFill/>
          <a:extLst>
            <a:ext uri="{909E8E84-426E-40DD-AFC4-6F175D3DCCD1}">
              <a14:hiddenFill xmlns:a14="http://schemas.microsoft.com/office/drawing/2010/main">
                <a:solidFill>
                  <a:srgbClr val="FFFFFF"/>
                </a:solidFill>
              </a14:hiddenFill>
            </a:ext>
          </a:extLst>
        </p:spPr>
      </p:pic>
      <p:sp>
        <p:nvSpPr>
          <p:cNvPr id="28" name="Title 1"/>
          <p:cNvSpPr txBox="1">
            <a:spLocks/>
          </p:cNvSpPr>
          <p:nvPr/>
        </p:nvSpPr>
        <p:spPr>
          <a:xfrm rot="21384630">
            <a:off x="4453001" y="3255305"/>
            <a:ext cx="4618816" cy="54864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GB" sz="2000" b="1" dirty="0">
                <a:solidFill>
                  <a:schemeClr val="bg1"/>
                </a:solidFill>
              </a:rPr>
              <a:t>% of children attending good/outstanding schools in Tendring &amp; Colchester (39% &amp; 25.8% increase)</a:t>
            </a:r>
          </a:p>
        </p:txBody>
      </p:sp>
      <p:sp>
        <p:nvSpPr>
          <p:cNvPr id="29" name="Title 1"/>
          <p:cNvSpPr txBox="1">
            <a:spLocks/>
          </p:cNvSpPr>
          <p:nvPr/>
        </p:nvSpPr>
        <p:spPr>
          <a:xfrm>
            <a:off x="4659204" y="3853163"/>
            <a:ext cx="4245558" cy="54864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endParaRPr lang="en-GB" sz="2000" b="1" dirty="0">
              <a:solidFill>
                <a:schemeClr val="bg1"/>
              </a:solidFill>
            </a:endParaRPr>
          </a:p>
        </p:txBody>
      </p:sp>
      <p:sp>
        <p:nvSpPr>
          <p:cNvPr id="31" name="Title 1"/>
          <p:cNvSpPr txBox="1">
            <a:spLocks/>
          </p:cNvSpPr>
          <p:nvPr/>
        </p:nvSpPr>
        <p:spPr>
          <a:xfrm rot="21350369">
            <a:off x="4649983" y="5149466"/>
            <a:ext cx="4245558" cy="54864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GB" sz="2000" b="1" dirty="0">
                <a:solidFill>
                  <a:schemeClr val="bg1"/>
                </a:solidFill>
              </a:rPr>
              <a:t>Good Level of Development in Braintree (17% increase)</a:t>
            </a:r>
          </a:p>
        </p:txBody>
      </p:sp>
      <p:sp>
        <p:nvSpPr>
          <p:cNvPr id="32" name="Title 1"/>
          <p:cNvSpPr txBox="1">
            <a:spLocks/>
          </p:cNvSpPr>
          <p:nvPr/>
        </p:nvSpPr>
        <p:spPr>
          <a:xfrm>
            <a:off x="4540792" y="6135455"/>
            <a:ext cx="4423465" cy="54864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GB" sz="2000" b="1" dirty="0">
                <a:solidFill>
                  <a:schemeClr val="bg1"/>
                </a:solidFill>
              </a:rPr>
              <a:t>Teenage pregnancy in Basildon, Colchester &amp; Harlow (around 10% on average)</a:t>
            </a:r>
          </a:p>
        </p:txBody>
      </p:sp>
      <p:sp>
        <p:nvSpPr>
          <p:cNvPr id="33" name="Title 1"/>
          <p:cNvSpPr txBox="1">
            <a:spLocks/>
          </p:cNvSpPr>
          <p:nvPr/>
        </p:nvSpPr>
        <p:spPr>
          <a:xfrm rot="21390260">
            <a:off x="131439" y="1541698"/>
            <a:ext cx="4245558" cy="54864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GB" sz="2000" b="1" dirty="0">
                <a:solidFill>
                  <a:schemeClr val="bg1"/>
                </a:solidFill>
              </a:rPr>
              <a:t>% of children in Working households in Brentwood (22.1% decrease)</a:t>
            </a:r>
          </a:p>
        </p:txBody>
      </p:sp>
      <p:sp>
        <p:nvSpPr>
          <p:cNvPr id="35" name="Title 1"/>
          <p:cNvSpPr txBox="1">
            <a:spLocks/>
          </p:cNvSpPr>
          <p:nvPr/>
        </p:nvSpPr>
        <p:spPr>
          <a:xfrm>
            <a:off x="51531" y="6099038"/>
            <a:ext cx="4245558" cy="54864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GB" sz="2000" b="1" dirty="0">
                <a:solidFill>
                  <a:schemeClr val="bg1"/>
                </a:solidFill>
              </a:rPr>
              <a:t>Fuel Poverty Maldon (1.1% increase)</a:t>
            </a:r>
          </a:p>
        </p:txBody>
      </p:sp>
      <p:sp>
        <p:nvSpPr>
          <p:cNvPr id="36" name="Title 1"/>
          <p:cNvSpPr txBox="1">
            <a:spLocks/>
          </p:cNvSpPr>
          <p:nvPr/>
        </p:nvSpPr>
        <p:spPr>
          <a:xfrm rot="200535">
            <a:off x="112435" y="2444225"/>
            <a:ext cx="4245558" cy="54864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GB" sz="2000" b="1" dirty="0">
                <a:solidFill>
                  <a:schemeClr val="bg1"/>
                </a:solidFill>
              </a:rPr>
              <a:t>Fuel Poverty in Castle Point (2.7% increase)</a:t>
            </a:r>
          </a:p>
        </p:txBody>
      </p:sp>
      <p:sp>
        <p:nvSpPr>
          <p:cNvPr id="37" name="Title 1"/>
          <p:cNvSpPr txBox="1">
            <a:spLocks/>
          </p:cNvSpPr>
          <p:nvPr/>
        </p:nvSpPr>
        <p:spPr>
          <a:xfrm>
            <a:off x="111841" y="3315805"/>
            <a:ext cx="4245558" cy="54864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GB" sz="2000" b="1" dirty="0">
                <a:solidFill>
                  <a:schemeClr val="bg1"/>
                </a:solidFill>
              </a:rPr>
              <a:t>% of low income families in Tendring highest in Essex and improved less than national average</a:t>
            </a:r>
          </a:p>
        </p:txBody>
      </p:sp>
      <p:sp>
        <p:nvSpPr>
          <p:cNvPr id="38" name="Title 1"/>
          <p:cNvSpPr txBox="1">
            <a:spLocks/>
          </p:cNvSpPr>
          <p:nvPr/>
        </p:nvSpPr>
        <p:spPr>
          <a:xfrm rot="21443421">
            <a:off x="189311" y="4447260"/>
            <a:ext cx="4245558" cy="54864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GB" sz="2000" b="1" dirty="0">
                <a:solidFill>
                  <a:schemeClr val="bg1"/>
                </a:solidFill>
              </a:rPr>
              <a:t>Teenage pregnancy rates in Rochford and Castle Point (1% increase / 0.6% increase)</a:t>
            </a:r>
          </a:p>
        </p:txBody>
      </p:sp>
      <p:sp>
        <p:nvSpPr>
          <p:cNvPr id="20" name="Title 1"/>
          <p:cNvSpPr txBox="1">
            <a:spLocks/>
          </p:cNvSpPr>
          <p:nvPr/>
        </p:nvSpPr>
        <p:spPr>
          <a:xfrm rot="21350581">
            <a:off x="4714060" y="1475327"/>
            <a:ext cx="4245558" cy="54864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GB" sz="2000" b="1" dirty="0">
                <a:solidFill>
                  <a:schemeClr val="bg1"/>
                </a:solidFill>
              </a:rPr>
              <a:t>3.3% reduction in % of children in Basildon living in low income families</a:t>
            </a:r>
          </a:p>
        </p:txBody>
      </p:sp>
      <p:sp>
        <p:nvSpPr>
          <p:cNvPr id="22" name="Title 1">
            <a:extLst>
              <a:ext uri="{FF2B5EF4-FFF2-40B4-BE49-F238E27FC236}">
                <a16:creationId xmlns:a16="http://schemas.microsoft.com/office/drawing/2014/main" xmlns="" id="{9B517E1E-F83C-417A-B386-34BA619D413F}"/>
              </a:ext>
            </a:extLst>
          </p:cNvPr>
          <p:cNvSpPr txBox="1">
            <a:spLocks/>
          </p:cNvSpPr>
          <p:nvPr/>
        </p:nvSpPr>
        <p:spPr>
          <a:xfrm>
            <a:off x="4476802" y="4269514"/>
            <a:ext cx="4618816" cy="54864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GB" sz="2000" b="1" dirty="0">
                <a:solidFill>
                  <a:schemeClr val="bg1"/>
                </a:solidFill>
              </a:rPr>
              <a:t>% of children in working housing holds increased by 33% in Castle Point</a:t>
            </a:r>
          </a:p>
        </p:txBody>
      </p:sp>
      <p:sp>
        <p:nvSpPr>
          <p:cNvPr id="25" name="Title 1">
            <a:extLst>
              <a:ext uri="{FF2B5EF4-FFF2-40B4-BE49-F238E27FC236}">
                <a16:creationId xmlns:a16="http://schemas.microsoft.com/office/drawing/2014/main" xmlns="" id="{9863289D-60FD-490F-8BC1-A08D5AED15C2}"/>
              </a:ext>
            </a:extLst>
          </p:cNvPr>
          <p:cNvSpPr txBox="1">
            <a:spLocks/>
          </p:cNvSpPr>
          <p:nvPr/>
        </p:nvSpPr>
        <p:spPr>
          <a:xfrm rot="21380747">
            <a:off x="134585" y="5361304"/>
            <a:ext cx="4245558" cy="54864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GB" sz="2000" b="1" dirty="0">
                <a:solidFill>
                  <a:schemeClr val="bg1"/>
                </a:solidFill>
              </a:rPr>
              <a:t>Disadvantaged pupils at Ks4 increased 3.6% in Maldon &amp; 2.7% in Brentwood</a:t>
            </a:r>
          </a:p>
        </p:txBody>
      </p:sp>
      <p:sp>
        <p:nvSpPr>
          <p:cNvPr id="30" name="Title 1">
            <a:extLst>
              <a:ext uri="{FF2B5EF4-FFF2-40B4-BE49-F238E27FC236}">
                <a16:creationId xmlns:a16="http://schemas.microsoft.com/office/drawing/2014/main" xmlns="" id="{E058F3EF-F0AD-4BBD-A8D5-5CD562BED3D3}"/>
              </a:ext>
            </a:extLst>
          </p:cNvPr>
          <p:cNvSpPr txBox="1">
            <a:spLocks/>
          </p:cNvSpPr>
          <p:nvPr/>
        </p:nvSpPr>
        <p:spPr>
          <a:xfrm>
            <a:off x="4670610" y="2381210"/>
            <a:ext cx="4245558" cy="54864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GB" sz="2000" b="1" dirty="0">
                <a:solidFill>
                  <a:schemeClr val="bg1"/>
                </a:solidFill>
              </a:rPr>
              <a:t>3.6% decrease in disadvantaged pupils at Ks4 in Epping</a:t>
            </a:r>
          </a:p>
        </p:txBody>
      </p:sp>
    </p:spTree>
    <p:extLst>
      <p:ext uri="{BB962C8B-B14F-4D97-AF65-F5344CB8AC3E}">
        <p14:creationId xmlns:p14="http://schemas.microsoft.com/office/powerpoint/2010/main" val="26825892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128464" y="44624"/>
            <a:ext cx="8908033" cy="6696744"/>
          </a:xfrm>
          <a:prstGeom prst="rect">
            <a:avLst/>
          </a:prstGeom>
          <a:solidFill>
            <a:schemeClr val="bg1">
              <a:alpha val="10196"/>
            </a:schemeClr>
          </a:solidFill>
          <a:ln w="28575" cap="flat" cmpd="sng" algn="ctr">
            <a:solidFill>
              <a:srgbClr val="44697D"/>
            </a:solidFill>
            <a:prstDash val="solid"/>
            <a:round/>
            <a:headEnd type="none" w="med" len="med"/>
            <a:tailEnd type="none" w="med" len="med"/>
          </a:ln>
          <a:effectLst/>
          <a:extLst/>
        </p:spPr>
        <p:txBody>
          <a:bodyPr vert="horz" wrap="square" lIns="68415" tIns="34208" rIns="68415" bIns="34208" numCol="1" rtlCol="0" anchor="t" anchorCtr="0" compatLnSpc="1">
            <a:prstTxWarp prst="textNoShape">
              <a:avLst/>
            </a:prstTxWarp>
          </a:bodyPr>
          <a:lstStyle/>
          <a:p>
            <a:pPr lvl="0"/>
            <a:endParaRPr lang="en-US" sz="1100" u="sng" dirty="0">
              <a:latin typeface="MetaNormal-Roman" panose="020B0502030000020004" pitchFamily="34" charset="0"/>
            </a:endParaRPr>
          </a:p>
          <a:p>
            <a:pPr lvl="0"/>
            <a:endParaRPr lang="en-US" sz="1100" u="sng" dirty="0">
              <a:latin typeface="MetaNormal-Roman" panose="020B0502030000020004" pitchFamily="34" charset="0"/>
            </a:endParaRPr>
          </a:p>
          <a:p>
            <a:pPr lvl="0"/>
            <a:endParaRPr lang="en-US" sz="1100" u="sng" dirty="0">
              <a:latin typeface="MetaNormal-Roman" panose="020B0502030000020004" pitchFamily="34" charset="0"/>
            </a:endParaRPr>
          </a:p>
          <a:p>
            <a:pPr lvl="0"/>
            <a:endParaRPr lang="en-US" sz="1100" u="sng" dirty="0">
              <a:latin typeface="MetaNormal-Roman" panose="020B0502030000020004" pitchFamily="34" charset="0"/>
            </a:endParaRPr>
          </a:p>
          <a:p>
            <a:pPr lvl="0"/>
            <a:endParaRPr lang="en-US" sz="1200" dirty="0">
              <a:latin typeface="MetaNormal-Roman" panose="020B0502030000020004" pitchFamily="34" charset="0"/>
            </a:endParaRPr>
          </a:p>
          <a:p>
            <a:pPr lvl="0"/>
            <a:endParaRPr lang="en-US" sz="1100" dirty="0">
              <a:latin typeface="MetaNormal-Roman" panose="020B0502030000020004" pitchFamily="34" charset="0"/>
            </a:endParaRPr>
          </a:p>
          <a:p>
            <a:pPr lvl="0"/>
            <a:endParaRPr lang="en-US" sz="1100" dirty="0">
              <a:latin typeface="MetaNormal-Roman" panose="020B0502030000020004" pitchFamily="34" charset="0"/>
            </a:endParaRPr>
          </a:p>
          <a:p>
            <a:endParaRPr lang="en-US" sz="1100" dirty="0">
              <a:latin typeface="MetaNormal-Roman" panose="020B0502030000020004" pitchFamily="34" charset="0"/>
            </a:endParaRPr>
          </a:p>
          <a:p>
            <a:endParaRPr lang="en-US" sz="1100" dirty="0">
              <a:latin typeface="MetaNormal-Roman" panose="020B0502030000020004" pitchFamily="34" charset="0"/>
            </a:endParaRPr>
          </a:p>
          <a:p>
            <a:endParaRPr lang="en-US" sz="1100" dirty="0">
              <a:latin typeface="MetaNormal-Roman" panose="020B0502030000020004" pitchFamily="34" charset="0"/>
            </a:endParaRPr>
          </a:p>
          <a:p>
            <a:endParaRPr lang="en-US" sz="1000" dirty="0">
              <a:latin typeface="MetaNormal-Roman" panose="020B0502030000020004" pitchFamily="34" charset="0"/>
            </a:endParaRPr>
          </a:p>
          <a:p>
            <a:endParaRPr lang="en-US" sz="1200" dirty="0"/>
          </a:p>
          <a:p>
            <a:endParaRPr lang="en-US" sz="1200" dirty="0">
              <a:latin typeface="MetaNormal-Roman" panose="020B0502030000020004" pitchFamily="34" charset="0"/>
            </a:endParaRPr>
          </a:p>
          <a:p>
            <a:endParaRPr lang="en-US" sz="1200" dirty="0">
              <a:latin typeface="MetaNormal-Roman" panose="020B0502030000020004" pitchFamily="34" charset="0"/>
            </a:endParaRPr>
          </a:p>
        </p:txBody>
      </p:sp>
      <p:sp>
        <p:nvSpPr>
          <p:cNvPr id="2" name="Title 1"/>
          <p:cNvSpPr>
            <a:spLocks noGrp="1"/>
          </p:cNvSpPr>
          <p:nvPr>
            <p:ph type="title"/>
          </p:nvPr>
        </p:nvSpPr>
        <p:spPr>
          <a:xfrm>
            <a:off x="95764" y="-8539"/>
            <a:ext cx="8208640" cy="432048"/>
          </a:xfrm>
        </p:spPr>
        <p:txBody>
          <a:bodyPr>
            <a:normAutofit fontScale="90000"/>
          </a:bodyPr>
          <a:lstStyle/>
          <a:p>
            <a:pPr algn="l"/>
            <a:r>
              <a:rPr lang="en-GB" sz="2800" b="1" dirty="0">
                <a:solidFill>
                  <a:srgbClr val="7030A0"/>
                </a:solidFill>
              </a:rPr>
              <a:t>Conclusions</a:t>
            </a:r>
          </a:p>
        </p:txBody>
      </p:sp>
      <p:sp>
        <p:nvSpPr>
          <p:cNvPr id="3" name="Text Placeholder 2"/>
          <p:cNvSpPr>
            <a:spLocks noGrp="1"/>
          </p:cNvSpPr>
          <p:nvPr>
            <p:ph type="body" sz="half" idx="1"/>
          </p:nvPr>
        </p:nvSpPr>
        <p:spPr>
          <a:xfrm>
            <a:off x="161165" y="446448"/>
            <a:ext cx="8908032" cy="5328592"/>
          </a:xfrm>
        </p:spPr>
        <p:txBody>
          <a:bodyPr>
            <a:noAutofit/>
          </a:bodyPr>
          <a:lstStyle/>
          <a:p>
            <a:r>
              <a:rPr lang="en-GB" sz="1100" dirty="0"/>
              <a:t>Across all areas of child poverty, Essex seems to be doing better than national average. There have been some improvements in areas such as Basildon and Harlow particularly in regard to Education stats. </a:t>
            </a:r>
          </a:p>
          <a:p>
            <a:r>
              <a:rPr lang="en-GB" sz="1100" dirty="0"/>
              <a:t>Tendring however has seen much slower improvement. Tendring generally improves at the same level as national scores and although has shown improvements across 5 indicators is lower than national average for 6 of them (it is also likely to be higher than national figures for disadvantage at Ks4) </a:t>
            </a:r>
          </a:p>
          <a:p>
            <a:pPr marL="0" indent="0">
              <a:buNone/>
            </a:pPr>
            <a:r>
              <a:rPr lang="en-GB" sz="1100" b="1" dirty="0"/>
              <a:t>Health Indicators</a:t>
            </a:r>
          </a:p>
          <a:p>
            <a:r>
              <a:rPr lang="en-GB" sz="1100" dirty="0"/>
              <a:t>Generally teenage pregnancy rates have reduced across Essex but not as much as the national figure. Tendring, Castle Point, Harlow and Basildon are higher than the national figure, whilst other districts such as Rochford and Castle Point have seen an increase. </a:t>
            </a:r>
            <a:endParaRPr lang="en-GB" sz="300" b="1" dirty="0"/>
          </a:p>
          <a:p>
            <a:pPr marL="0" indent="0">
              <a:buNone/>
            </a:pPr>
            <a:r>
              <a:rPr lang="en-GB" sz="1100" b="1" dirty="0"/>
              <a:t>Economic Indicators</a:t>
            </a:r>
          </a:p>
          <a:p>
            <a:r>
              <a:rPr lang="en-GB" sz="1100" dirty="0"/>
              <a:t>The % of Children in working households has increased by 9% in Essex, which is almost double the rate of improvement at national level. Basildon and Tendring are of biggest concern, however Brentwood has seen a big reduction in working households and an increase in disadvantaged children at Ks4.</a:t>
            </a:r>
          </a:p>
          <a:p>
            <a:r>
              <a:rPr lang="en-GB" sz="1100" dirty="0"/>
              <a:t>The % of Children Living in Low Income Families in Essex has reduced but not  quite as much as the national picture. Tendring has the highest percentage of Children in Low Income Families as well as being one of the least improved. </a:t>
            </a:r>
          </a:p>
          <a:p>
            <a:r>
              <a:rPr lang="en-GB" sz="1100" dirty="0"/>
              <a:t>In 2012 Basildon was 2.9% higher than national average in terms of Children in Low Income Families and Harlow was 1.1% above the National average. Now, Harlow is equal with the national average whilst Basildon is still slightly above. However this does show a positive trend. </a:t>
            </a:r>
            <a:endParaRPr lang="en-GB" sz="1100" b="1" dirty="0"/>
          </a:p>
          <a:p>
            <a:pPr marL="0" indent="0">
              <a:buNone/>
            </a:pPr>
            <a:endParaRPr lang="en-GB" sz="300" b="1" dirty="0"/>
          </a:p>
          <a:p>
            <a:pPr marL="0" indent="0">
              <a:buNone/>
            </a:pPr>
            <a:r>
              <a:rPr lang="en-GB" sz="1100" b="1" dirty="0"/>
              <a:t>Housing Indicators</a:t>
            </a:r>
          </a:p>
          <a:p>
            <a:r>
              <a:rPr lang="en-GB" sz="1100" dirty="0"/>
              <a:t>Fuel poverty is below the national average across Essex, however, all areas except Epping have seen increases in fuel poverty since the launch of the Strategy.</a:t>
            </a:r>
          </a:p>
          <a:p>
            <a:pPr marL="0" indent="0">
              <a:buNone/>
            </a:pPr>
            <a:endParaRPr lang="en-GB" sz="300" b="1" dirty="0"/>
          </a:p>
          <a:p>
            <a:pPr marL="0" indent="0">
              <a:buNone/>
            </a:pPr>
            <a:r>
              <a:rPr lang="en-GB" sz="1100" b="1" dirty="0"/>
              <a:t>Education Indicators</a:t>
            </a:r>
          </a:p>
          <a:p>
            <a:r>
              <a:rPr lang="en-GB" sz="1100" dirty="0"/>
              <a:t>GCSE’s scores in Essex are largely positive and are higher than national average, Tendring is the only district performing worse than the National average. </a:t>
            </a:r>
          </a:p>
          <a:p>
            <a:r>
              <a:rPr lang="en-GB" sz="1100" dirty="0"/>
              <a:t>In contrast Tendring has the highest number of children attending a good or outstanding school, this could indicate that good or outstanding provisions do not guarantee high results. </a:t>
            </a:r>
          </a:p>
          <a:p>
            <a:r>
              <a:rPr lang="en-GB" sz="1100" dirty="0"/>
              <a:t>At KS2 it is difficult to judge whether these have improved as the assessment has changed since the launch of the strategy. However, results were largely higher than national average with the exception of Braintree, Colchester, Epping and Tendring (which was the lowest). This is one area where Essex is not far above the national picture.</a:t>
            </a:r>
          </a:p>
          <a:p>
            <a:r>
              <a:rPr lang="en-GB" sz="1100" dirty="0"/>
              <a:t>There have been vast improvements in the percentage of children attending a Good/Outstanding school with Essex as a whole improving by 15.6% since August 2014.  This is a much greater improvement than the national picture and areas such as Tendring and Basildon have seen vast improvements. </a:t>
            </a:r>
          </a:p>
          <a:p>
            <a:r>
              <a:rPr lang="en-GB" sz="1100" dirty="0"/>
              <a:t>Progress has been significant in Early Years with GLD up for the fourth consecutive year. GLD in Tendring is still below the National average.</a:t>
            </a:r>
          </a:p>
        </p:txBody>
      </p:sp>
      <p:sp>
        <p:nvSpPr>
          <p:cNvPr id="5" name="Slide Number Placeholder 4"/>
          <p:cNvSpPr>
            <a:spLocks noGrp="1"/>
          </p:cNvSpPr>
          <p:nvPr>
            <p:ph type="sldNum" sz="quarter" idx="10"/>
          </p:nvPr>
        </p:nvSpPr>
        <p:spPr/>
        <p:txBody>
          <a:bodyPr/>
          <a:lstStyle/>
          <a:p>
            <a:pPr>
              <a:defRPr/>
            </a:pPr>
            <a:fld id="{545DC395-8ED0-40DF-B9BB-78DBC33C6EEB}" type="slidenum">
              <a:rPr lang="en-US" smtClean="0"/>
              <a:pPr>
                <a:defRPr/>
              </a:pPr>
              <a:t>8</a:t>
            </a:fld>
            <a:endParaRPr lang="en-US" dirty="0">
              <a:solidFill>
                <a:schemeClr val="tx1"/>
              </a:solidFill>
            </a:endParaRPr>
          </a:p>
        </p:txBody>
      </p:sp>
    </p:spTree>
    <p:extLst>
      <p:ext uri="{BB962C8B-B14F-4D97-AF65-F5344CB8AC3E}">
        <p14:creationId xmlns:p14="http://schemas.microsoft.com/office/powerpoint/2010/main" val="42268753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139108" y="160338"/>
            <a:ext cx="8908033" cy="6619701"/>
          </a:xfrm>
          <a:prstGeom prst="rect">
            <a:avLst/>
          </a:prstGeom>
          <a:solidFill>
            <a:schemeClr val="bg1">
              <a:alpha val="10196"/>
            </a:schemeClr>
          </a:solidFill>
          <a:ln w="28575" cap="flat" cmpd="sng" algn="ctr">
            <a:solidFill>
              <a:srgbClr val="44697D"/>
            </a:solidFill>
            <a:prstDash val="solid"/>
            <a:round/>
            <a:headEnd type="none" w="med" len="med"/>
            <a:tailEnd type="none" w="med" len="med"/>
          </a:ln>
          <a:effectLst/>
          <a:extLst/>
        </p:spPr>
        <p:txBody>
          <a:bodyPr vert="horz" wrap="square" lIns="68415" tIns="34208" rIns="68415" bIns="34208" numCol="1" rtlCol="0" anchor="t" anchorCtr="0" compatLnSpc="1">
            <a:prstTxWarp prst="textNoShape">
              <a:avLst/>
            </a:prstTxWarp>
          </a:bodyPr>
          <a:lstStyle/>
          <a:p>
            <a:pPr lvl="0"/>
            <a:endParaRPr lang="en-US" sz="1100" u="sng" dirty="0">
              <a:latin typeface="MetaNormal-Roman" panose="020B0502030000020004" pitchFamily="34" charset="0"/>
            </a:endParaRPr>
          </a:p>
          <a:p>
            <a:pPr lvl="0"/>
            <a:endParaRPr lang="en-US" sz="1100" u="sng" dirty="0">
              <a:latin typeface="MetaNormal-Roman" panose="020B0502030000020004" pitchFamily="34" charset="0"/>
            </a:endParaRPr>
          </a:p>
          <a:p>
            <a:pPr lvl="0"/>
            <a:endParaRPr lang="en-US" sz="1100" u="sng" dirty="0">
              <a:latin typeface="MetaNormal-Roman" panose="020B0502030000020004" pitchFamily="34" charset="0"/>
            </a:endParaRPr>
          </a:p>
          <a:p>
            <a:pPr lvl="0"/>
            <a:endParaRPr lang="en-US" sz="1100" u="sng" dirty="0">
              <a:latin typeface="MetaNormal-Roman" panose="020B0502030000020004" pitchFamily="34" charset="0"/>
            </a:endParaRPr>
          </a:p>
          <a:p>
            <a:pPr lvl="0"/>
            <a:endParaRPr lang="en-US" sz="1200" dirty="0">
              <a:latin typeface="MetaNormal-Roman" panose="020B0502030000020004" pitchFamily="34" charset="0"/>
            </a:endParaRPr>
          </a:p>
          <a:p>
            <a:pPr lvl="0"/>
            <a:endParaRPr lang="en-US" sz="1100" dirty="0">
              <a:latin typeface="MetaNormal-Roman" panose="020B0502030000020004" pitchFamily="34" charset="0"/>
            </a:endParaRPr>
          </a:p>
          <a:p>
            <a:pPr lvl="0"/>
            <a:endParaRPr lang="en-US" sz="1100" dirty="0">
              <a:latin typeface="MetaNormal-Roman" panose="020B0502030000020004" pitchFamily="34" charset="0"/>
            </a:endParaRPr>
          </a:p>
          <a:p>
            <a:endParaRPr lang="en-US" sz="1100" dirty="0">
              <a:latin typeface="MetaNormal-Roman" panose="020B0502030000020004" pitchFamily="34" charset="0"/>
            </a:endParaRPr>
          </a:p>
          <a:p>
            <a:endParaRPr lang="en-US" sz="1100" dirty="0">
              <a:latin typeface="MetaNormal-Roman" panose="020B0502030000020004" pitchFamily="34" charset="0"/>
            </a:endParaRPr>
          </a:p>
          <a:p>
            <a:endParaRPr lang="en-US" sz="1100" dirty="0">
              <a:latin typeface="MetaNormal-Roman" panose="020B0502030000020004" pitchFamily="34" charset="0"/>
            </a:endParaRPr>
          </a:p>
          <a:p>
            <a:endParaRPr lang="en-US" sz="1000" dirty="0">
              <a:latin typeface="MetaNormal-Roman" panose="020B0502030000020004" pitchFamily="34" charset="0"/>
            </a:endParaRPr>
          </a:p>
          <a:p>
            <a:endParaRPr lang="en-US" sz="1200" dirty="0"/>
          </a:p>
          <a:p>
            <a:endParaRPr lang="en-US" sz="1200" dirty="0">
              <a:latin typeface="MetaNormal-Roman" panose="020B0502030000020004" pitchFamily="34" charset="0"/>
            </a:endParaRPr>
          </a:p>
          <a:p>
            <a:endParaRPr lang="en-US" sz="1200" dirty="0">
              <a:latin typeface="MetaNormal-Roman" panose="020B0502030000020004" pitchFamily="34" charset="0"/>
            </a:endParaRPr>
          </a:p>
        </p:txBody>
      </p:sp>
      <p:sp>
        <p:nvSpPr>
          <p:cNvPr id="2" name="Title 1"/>
          <p:cNvSpPr>
            <a:spLocks noGrp="1"/>
          </p:cNvSpPr>
          <p:nvPr>
            <p:ph type="title"/>
          </p:nvPr>
        </p:nvSpPr>
        <p:spPr>
          <a:xfrm>
            <a:off x="128462" y="-250900"/>
            <a:ext cx="8136632" cy="1143000"/>
          </a:xfrm>
        </p:spPr>
        <p:txBody>
          <a:bodyPr>
            <a:normAutofit/>
          </a:bodyPr>
          <a:lstStyle/>
          <a:p>
            <a:pPr algn="l"/>
            <a:r>
              <a:rPr lang="en-GB" sz="2800" b="1" dirty="0">
                <a:solidFill>
                  <a:srgbClr val="7030A0"/>
                </a:solidFill>
              </a:rPr>
              <a:t>What the data will be used for</a:t>
            </a:r>
          </a:p>
        </p:txBody>
      </p:sp>
      <p:sp>
        <p:nvSpPr>
          <p:cNvPr id="5" name="Slide Number Placeholder 4"/>
          <p:cNvSpPr>
            <a:spLocks noGrp="1"/>
          </p:cNvSpPr>
          <p:nvPr>
            <p:ph type="sldNum" sz="quarter" idx="10"/>
          </p:nvPr>
        </p:nvSpPr>
        <p:spPr/>
        <p:txBody>
          <a:bodyPr/>
          <a:lstStyle/>
          <a:p>
            <a:pPr>
              <a:defRPr/>
            </a:pPr>
            <a:fld id="{545DC395-8ED0-40DF-B9BB-78DBC33C6EEB}" type="slidenum">
              <a:rPr lang="en-US" smtClean="0"/>
              <a:pPr>
                <a:defRPr/>
              </a:pPr>
              <a:t>9</a:t>
            </a:fld>
            <a:endParaRPr lang="en-US">
              <a:solidFill>
                <a:schemeClr val="tx1"/>
              </a:solidFill>
            </a:endParaRPr>
          </a:p>
        </p:txBody>
      </p:sp>
      <p:sp>
        <p:nvSpPr>
          <p:cNvPr id="4" name="TextBox 3"/>
          <p:cNvSpPr txBox="1"/>
          <p:nvPr/>
        </p:nvSpPr>
        <p:spPr>
          <a:xfrm>
            <a:off x="248669" y="1608704"/>
            <a:ext cx="6632307" cy="1723549"/>
          </a:xfrm>
          <a:prstGeom prst="rect">
            <a:avLst/>
          </a:prstGeom>
          <a:noFill/>
        </p:spPr>
        <p:txBody>
          <a:bodyPr wrap="square" rtlCol="0">
            <a:spAutoFit/>
          </a:bodyPr>
          <a:lstStyle/>
          <a:p>
            <a:pPr algn="just"/>
            <a:r>
              <a:rPr lang="en-GB" sz="2000" b="1" dirty="0">
                <a:latin typeface="+mn-lt"/>
                <a:cs typeface="Arial" panose="020B0604020202020204" pitchFamily="34" charset="0"/>
              </a:rPr>
              <a:t>2. This is not just an Essex County Council Issue </a:t>
            </a:r>
            <a:r>
              <a:rPr lang="en-GB" sz="2000" dirty="0">
                <a:latin typeface="+mn-lt"/>
                <a:cs typeface="Arial" panose="020B0604020202020204" pitchFamily="34" charset="0"/>
              </a:rPr>
              <a:t>– All partners are responsible for dealing with this issue.</a:t>
            </a:r>
            <a:endParaRPr lang="en-GB" sz="1800" b="1" dirty="0">
              <a:latin typeface="+mn-lt"/>
              <a:cs typeface="Arial" panose="020B0604020202020204" pitchFamily="34" charset="0"/>
            </a:endParaRPr>
          </a:p>
          <a:p>
            <a:pPr algn="just"/>
            <a:endParaRPr lang="en-GB" sz="1800" dirty="0">
              <a:latin typeface="+mn-lt"/>
            </a:endParaRPr>
          </a:p>
          <a:p>
            <a:pPr algn="just"/>
            <a:endParaRPr lang="en-GB" sz="1800" dirty="0">
              <a:latin typeface="+mn-lt"/>
            </a:endParaRPr>
          </a:p>
          <a:p>
            <a:pPr algn="just"/>
            <a:endParaRPr lang="en-GB" sz="1400" dirty="0">
              <a:latin typeface="+mn-lt"/>
            </a:endParaRPr>
          </a:p>
          <a:p>
            <a:pPr marL="342900" indent="-342900">
              <a:buFont typeface="+mj-lt"/>
              <a:buAutoNum type="arabicPeriod"/>
            </a:pPr>
            <a:endParaRPr lang="en-GB" sz="1600" dirty="0">
              <a:latin typeface="+mj-lt"/>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9838"/>
          <a:stretch/>
        </p:blipFill>
        <p:spPr bwMode="auto">
          <a:xfrm>
            <a:off x="307972" y="2668700"/>
            <a:ext cx="1332788" cy="895090"/>
          </a:xfrm>
          <a:prstGeom prst="rect">
            <a:avLst/>
          </a:prstGeom>
          <a:ln w="3175"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chemeClr val="accent1"/>
                </a:solidFill>
              </a14:hiddenFill>
            </a:ext>
          </a:extLst>
        </p:spPr>
      </p:pic>
      <p:sp>
        <p:nvSpPr>
          <p:cNvPr id="7" name="Rectangle 6"/>
          <p:cNvSpPr/>
          <p:nvPr/>
        </p:nvSpPr>
        <p:spPr>
          <a:xfrm>
            <a:off x="1823862" y="2762302"/>
            <a:ext cx="7136683" cy="707886"/>
          </a:xfrm>
          <a:prstGeom prst="rect">
            <a:avLst/>
          </a:prstGeom>
        </p:spPr>
        <p:txBody>
          <a:bodyPr wrap="square">
            <a:spAutoFit/>
          </a:bodyPr>
          <a:lstStyle/>
          <a:p>
            <a:pPr algn="just"/>
            <a:r>
              <a:rPr lang="en-GB" sz="2000" b="1" dirty="0">
                <a:latin typeface="+mn-lt"/>
              </a:rPr>
              <a:t>3. Conversations across people and place </a:t>
            </a:r>
            <a:r>
              <a:rPr lang="en-GB" sz="2000" dirty="0">
                <a:latin typeface="+mn-lt"/>
              </a:rPr>
              <a:t>– e.g. only 1 in 8 children in the UK that live in poverty go on to gain a high paid job. </a:t>
            </a:r>
            <a:endParaRPr lang="en-GB" sz="1800" dirty="0">
              <a:latin typeface="+mn-lt"/>
            </a:endParaRPr>
          </a:p>
        </p:txBody>
      </p:sp>
      <p:sp>
        <p:nvSpPr>
          <p:cNvPr id="9" name="Rectangle 8"/>
          <p:cNvSpPr/>
          <p:nvPr/>
        </p:nvSpPr>
        <p:spPr>
          <a:xfrm>
            <a:off x="1685410" y="4285545"/>
            <a:ext cx="7267170" cy="1015663"/>
          </a:xfrm>
          <a:prstGeom prst="rect">
            <a:avLst/>
          </a:prstGeom>
        </p:spPr>
        <p:txBody>
          <a:bodyPr wrap="square">
            <a:spAutoFit/>
          </a:bodyPr>
          <a:lstStyle/>
          <a:p>
            <a:pPr algn="just"/>
            <a:r>
              <a:rPr lang="en-GB" sz="2000" b="1" dirty="0">
                <a:latin typeface="+mn-lt"/>
                <a:cs typeface="Arial" panose="020B0604020202020204" pitchFamily="34" charset="0"/>
              </a:rPr>
              <a:t>1. Work with Partners </a:t>
            </a:r>
            <a:r>
              <a:rPr lang="en-GB" sz="2000" dirty="0">
                <a:latin typeface="+mn-lt"/>
                <a:cs typeface="Arial" panose="020B0604020202020204" pitchFamily="34" charset="0"/>
              </a:rPr>
              <a:t>– Poverty exists at a localised level, even district stats hide the true picture. </a:t>
            </a:r>
          </a:p>
          <a:p>
            <a:pPr algn="just"/>
            <a:endParaRPr lang="en-GB" sz="2000" dirty="0">
              <a:latin typeface="+mn-lt"/>
              <a:cs typeface="Arial" panose="020B0604020202020204" pitchFamily="34" charset="0"/>
            </a:endParaRPr>
          </a:p>
        </p:txBody>
      </p:sp>
      <p:sp>
        <p:nvSpPr>
          <p:cNvPr id="12" name="Title 1"/>
          <p:cNvSpPr txBox="1">
            <a:spLocks/>
          </p:cNvSpPr>
          <p:nvPr/>
        </p:nvSpPr>
        <p:spPr>
          <a:xfrm>
            <a:off x="6105918" y="3470188"/>
            <a:ext cx="2828143"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en-GB" sz="2800" b="1" dirty="0">
                <a:solidFill>
                  <a:srgbClr val="7030A0"/>
                </a:solidFill>
              </a:rPr>
              <a:t>What Can we do?</a:t>
            </a:r>
          </a:p>
        </p:txBody>
      </p:sp>
      <p:pic>
        <p:nvPicPr>
          <p:cNvPr id="102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6700" t="8887" r="8111" b="15288"/>
          <a:stretch/>
        </p:blipFill>
        <p:spPr bwMode="auto">
          <a:xfrm>
            <a:off x="394657" y="4285545"/>
            <a:ext cx="1246103" cy="829875"/>
          </a:xfrm>
          <a:prstGeom prst="rect">
            <a:avLst/>
          </a:prstGeom>
          <a:ln w="9525">
            <a:solidFill>
              <a:schemeClr val="tx1"/>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77392" y="5301208"/>
            <a:ext cx="1343458" cy="930355"/>
          </a:xfrm>
          <a:prstGeom prst="rect">
            <a:avLst/>
          </a:prstGeom>
          <a:ln w="9525">
            <a:solidFill>
              <a:schemeClr val="tx1"/>
            </a:solidFill>
            <a:miter lim="800000"/>
            <a:headEnd/>
            <a:tailEnd/>
          </a:ln>
          <a:effectLst>
            <a:outerShdw blurRad="57150" dist="50800" dir="2700000" algn="tl" rotWithShape="0">
              <a:srgbClr val="000000">
                <a:alpha val="40000"/>
              </a:srgbClr>
            </a:outerShdw>
          </a:effectLst>
          <a:extLst>
            <a:ext uri="{909E8E84-426E-40DD-AFC4-6F175D3DCCD1}">
              <a14:hiddenFill xmlns:a14="http://schemas.microsoft.com/office/drawing/2010/main">
                <a:solidFill>
                  <a:schemeClr val="accent1"/>
                </a:solidFill>
              </a14:hiddenFill>
            </a:ext>
          </a:extLst>
        </p:spPr>
      </p:pic>
      <p:sp>
        <p:nvSpPr>
          <p:cNvPr id="10" name="Rectangle 9"/>
          <p:cNvSpPr/>
          <p:nvPr/>
        </p:nvSpPr>
        <p:spPr>
          <a:xfrm>
            <a:off x="248669" y="5527617"/>
            <a:ext cx="7107834" cy="707886"/>
          </a:xfrm>
          <a:prstGeom prst="rect">
            <a:avLst/>
          </a:prstGeom>
        </p:spPr>
        <p:txBody>
          <a:bodyPr wrap="square">
            <a:spAutoFit/>
          </a:bodyPr>
          <a:lstStyle/>
          <a:p>
            <a:pPr algn="just"/>
            <a:r>
              <a:rPr lang="en-GB" sz="2000" b="1" dirty="0">
                <a:latin typeface="+mn-lt"/>
                <a:cs typeface="Arial" panose="020B0604020202020204" pitchFamily="34" charset="0"/>
              </a:rPr>
              <a:t>2. Trends and early intervention </a:t>
            </a:r>
            <a:r>
              <a:rPr lang="en-GB" sz="2000" dirty="0">
                <a:latin typeface="+mn-lt"/>
                <a:cs typeface="Arial" panose="020B0604020202020204" pitchFamily="34" charset="0"/>
              </a:rPr>
              <a:t>– From the data we can identify opportunities around early intervention based on trends.</a:t>
            </a:r>
            <a:endParaRPr lang="en-GB" sz="2000" dirty="0">
              <a:latin typeface="+mn-lt"/>
            </a:endParaRPr>
          </a:p>
        </p:txBody>
      </p:sp>
      <p:sp>
        <p:nvSpPr>
          <p:cNvPr id="11" name="AutoShape 7" descr="Image result for working with partners"/>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AutoShape 10" descr="Image result for responsibility">
            <a:hlinkClick r:id="rId6"/>
          </p:cNvPr>
          <p:cNvSpPr>
            <a:spLocks noChangeAspect="1" noChangeArrowheads="1"/>
          </p:cNvSpPr>
          <p:nvPr/>
        </p:nvSpPr>
        <p:spPr bwMode="auto">
          <a:xfrm>
            <a:off x="57150" y="-762000"/>
            <a:ext cx="2847975" cy="1600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5"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86735" y="1533550"/>
            <a:ext cx="1734115" cy="974352"/>
          </a:xfrm>
          <a:prstGeom prst="rect">
            <a:avLst/>
          </a:prstGeom>
          <a:ln w="3175"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chemeClr val="accent1"/>
                </a:solidFill>
              </a14:hiddenFill>
            </a:ext>
          </a:extLst>
        </p:spPr>
      </p:pic>
      <p:sp>
        <p:nvSpPr>
          <p:cNvPr id="20" name="Rectangle 19"/>
          <p:cNvSpPr/>
          <p:nvPr/>
        </p:nvSpPr>
        <p:spPr>
          <a:xfrm>
            <a:off x="1900663" y="649061"/>
            <a:ext cx="6820187" cy="707886"/>
          </a:xfrm>
          <a:prstGeom prst="rect">
            <a:avLst/>
          </a:prstGeom>
        </p:spPr>
        <p:txBody>
          <a:bodyPr wrap="square">
            <a:spAutoFit/>
          </a:bodyPr>
          <a:lstStyle/>
          <a:p>
            <a:pPr algn="just"/>
            <a:r>
              <a:rPr lang="en-GB" sz="2000" b="1" dirty="0">
                <a:latin typeface="+mn-lt"/>
              </a:rPr>
              <a:t>1. Catalyst for Change – </a:t>
            </a:r>
            <a:r>
              <a:rPr lang="en-GB" sz="2000" dirty="0">
                <a:latin typeface="+mn-lt"/>
              </a:rPr>
              <a:t>Identifying areas of poverty, rekindles the conversation around Child Poverty.</a:t>
            </a:r>
            <a:endParaRPr lang="en-GB" sz="1800" dirty="0">
              <a:latin typeface="+mn-lt"/>
            </a:endParaRPr>
          </a:p>
        </p:txBody>
      </p:sp>
      <p:pic>
        <p:nvPicPr>
          <p:cNvPr id="1036" name="Picture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1560" y="626195"/>
            <a:ext cx="1073850" cy="907355"/>
          </a:xfrm>
          <a:prstGeom prst="rect">
            <a:avLst/>
          </a:prstGeom>
          <a:ln w="3175"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9843931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Composite</Template>
  <TotalTime>60704</TotalTime>
  <Words>2980</Words>
  <Application>Microsoft Office PowerPoint</Application>
  <PresentationFormat>On-screen Show (4:3)</PresentationFormat>
  <Paragraphs>548</Paragraphs>
  <Slides>9</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MS PGothic</vt:lpstr>
      <vt:lpstr>MS PGothic</vt:lpstr>
      <vt:lpstr>Arial</vt:lpstr>
      <vt:lpstr>Calibri</vt:lpstr>
      <vt:lpstr>MetaNormal-Roman</vt:lpstr>
      <vt:lpstr>Times</vt:lpstr>
      <vt:lpstr>Office Theme</vt:lpstr>
      <vt:lpstr>Child Poverty in Essex An update on the Essex Child Poverty Strategy 2015-2020  </vt:lpstr>
      <vt:lpstr>Child Poverty in Essex</vt:lpstr>
      <vt:lpstr>PowerPoint Presentation</vt:lpstr>
      <vt:lpstr>Original data by District - Child Poverty</vt:lpstr>
      <vt:lpstr>Current data/progress by District - Child Poverty</vt:lpstr>
      <vt:lpstr>Key headlines from the data</vt:lpstr>
      <vt:lpstr>The 5 most/least improved Indicators</vt:lpstr>
      <vt:lpstr>Conclusions</vt:lpstr>
      <vt:lpstr>What the data will be used for</vt:lpstr>
    </vt:vector>
  </TitlesOfParts>
  <Company>Essex County Council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West Essex</dc:title>
  <dc:creator>chris.carpenter</dc:creator>
  <cp:lastModifiedBy>P Langmead</cp:lastModifiedBy>
  <cp:revision>558</cp:revision>
  <cp:lastPrinted>2017-03-24T11:17:36Z</cp:lastPrinted>
  <dcterms:created xsi:type="dcterms:W3CDTF">2016-06-30T11:18:58Z</dcterms:created>
  <dcterms:modified xsi:type="dcterms:W3CDTF">2018-11-09T16:42:22Z</dcterms:modified>
</cp:coreProperties>
</file>