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8" r:id="rId3"/>
    <p:sldId id="306" r:id="rId4"/>
    <p:sldId id="274" r:id="rId5"/>
    <p:sldId id="305" r:id="rId6"/>
    <p:sldId id="261" r:id="rId7"/>
    <p:sldId id="262" r:id="rId8"/>
    <p:sldId id="275" r:id="rId9"/>
    <p:sldId id="299" r:id="rId10"/>
    <p:sldId id="259" r:id="rId11"/>
    <p:sldId id="280" r:id="rId12"/>
    <p:sldId id="317" r:id="rId13"/>
    <p:sldId id="263" r:id="rId14"/>
    <p:sldId id="268" r:id="rId15"/>
    <p:sldId id="316" r:id="rId16"/>
    <p:sldId id="286" r:id="rId17"/>
    <p:sldId id="311" r:id="rId18"/>
    <p:sldId id="279" r:id="rId19"/>
    <p:sldId id="312" r:id="rId20"/>
    <p:sldId id="300" r:id="rId21"/>
    <p:sldId id="281" r:id="rId22"/>
    <p:sldId id="284" r:id="rId23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80308" autoAdjust="0"/>
  </p:normalViewPr>
  <p:slideViewPr>
    <p:cSldViewPr>
      <p:cViewPr varScale="1">
        <p:scale>
          <a:sx n="93" d="100"/>
          <a:sy n="93" d="100"/>
        </p:scale>
        <p:origin x="23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6EE65-9DFC-4AC9-9C85-0B1B0EC35225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70A02-0ABE-442A-A0ED-2260D6BB3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82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2FF98-70B2-4401-82FC-8E174E8A999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39B61-6003-4F69-A9CA-CD92AFF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67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 Essex has changed and we will need more teachers</a:t>
            </a:r>
            <a:r>
              <a:rPr lang="en-GB" baseline="0" dirty="0" smtClean="0"/>
              <a:t> for more children in the coming years. We know there aren’t lots of qualified candidates ready to go.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7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7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At cost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60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aim</a:t>
            </a:r>
            <a:r>
              <a:rPr lang="en-GB" baseline="0" dirty="0" smtClean="0"/>
              <a:t> to have a </a:t>
            </a:r>
            <a:r>
              <a:rPr lang="en-GB" baseline="0" dirty="0" err="1" smtClean="0"/>
              <a:t>replenishable</a:t>
            </a:r>
            <a:r>
              <a:rPr lang="en-GB" baseline="0" dirty="0" smtClean="0"/>
              <a:t> team of at least 60 unqualified staff on our books at any time by the end of this academic year, most of whom will be available on a part-time basis as they are still studying . We’ll have trained them thoroughly and we’ll continue to offer them CPD; they will be capable of working as TAs but also as associate teachers for day-to-day cover requirements.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418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7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</a:t>
            </a:r>
            <a:r>
              <a:rPr lang="en-GB" baseline="0" dirty="0" smtClean="0"/>
              <a:t> can negotiate your terms – don’t be intimidated. We’d be happy to offer advice on what’s reasonable if that helps.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79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Force</a:t>
            </a:r>
            <a:r>
              <a:rPr lang="en-GB" baseline="0" dirty="0" smtClean="0"/>
              <a:t> costs down for others. </a:t>
            </a:r>
          </a:p>
          <a:p>
            <a:r>
              <a:rPr lang="en-GB" baseline="0" dirty="0" smtClean="0"/>
              <a:t>Find same candidates you’re being offered through agencies but offer them to you on a non-profit basis.</a:t>
            </a:r>
          </a:p>
          <a:p>
            <a:r>
              <a:rPr lang="en-GB" baseline="0" dirty="0" smtClean="0"/>
              <a:t>Help you to renegotiate contracts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3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386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We’re committed</a:t>
            </a:r>
            <a:r>
              <a:rPr lang="en-GB" baseline="0" dirty="0" smtClean="0"/>
              <a:t> to finding and developing the next generation of teachers for your schools.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4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word on our journey…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9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Idea</a:t>
            </a:r>
            <a:r>
              <a:rPr lang="en-GB" baseline="0" dirty="0" smtClean="0"/>
              <a:t> commissioned by Essex CC a year ago.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73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Essex</a:t>
            </a:r>
            <a:r>
              <a:rPr lang="en-GB" baseline="0" dirty="0" smtClean="0"/>
              <a:t> CC have funded the start-up phase and continue to support the project.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133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SHA – CV:</a:t>
            </a:r>
            <a:r>
              <a:rPr lang="en-GB" baseline="0" dirty="0" smtClean="0"/>
              <a:t> b</a:t>
            </a:r>
            <a:r>
              <a:rPr lang="en-GB" dirty="0" smtClean="0"/>
              <a:t>ackground in corporate communication, PR, education – 10 years</a:t>
            </a:r>
            <a:r>
              <a:rPr lang="en-GB" baseline="0" dirty="0" smtClean="0"/>
              <a:t> at the </a:t>
            </a:r>
            <a:r>
              <a:rPr lang="en-GB" baseline="0" dirty="0" err="1" smtClean="0"/>
              <a:t>Colne</a:t>
            </a:r>
            <a:r>
              <a:rPr lang="en-GB" baseline="0" dirty="0" smtClean="0"/>
              <a:t>, 4 years Head of English</a:t>
            </a:r>
            <a:r>
              <a:rPr lang="en-GB" dirty="0" smtClean="0"/>
              <a:t>, last 2 years</a:t>
            </a:r>
            <a:r>
              <a:rPr lang="en-GB" baseline="0" dirty="0" smtClean="0"/>
              <a:t> on </a:t>
            </a:r>
            <a:r>
              <a:rPr lang="en-GB" dirty="0" smtClean="0"/>
              <a:t>SLT. Seconded to the project for this</a:t>
            </a:r>
            <a:r>
              <a:rPr lang="en-GB" baseline="0" dirty="0" smtClean="0"/>
              <a:t> year.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35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Rachel CV: background</a:t>
            </a:r>
            <a:r>
              <a:rPr lang="en-GB" baseline="0" dirty="0" smtClean="0"/>
              <a:t> in HR, recruitment, administration.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91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offer an</a:t>
            </a:r>
            <a:r>
              <a:rPr lang="en-GB" baseline="0" dirty="0" smtClean="0"/>
              <a:t> a</a:t>
            </a:r>
            <a:r>
              <a:rPr lang="en-GB" dirty="0" smtClean="0"/>
              <a:t>t cost service.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6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Like recruitment</a:t>
            </a:r>
            <a:r>
              <a:rPr lang="en-GB" baseline="0" dirty="0" smtClean="0"/>
              <a:t> agencies we’re using multiple channels to recruit. </a:t>
            </a:r>
            <a:r>
              <a:rPr lang="en-GB" dirty="0" smtClean="0"/>
              <a:t>Plus schools. And EPHA we hope.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76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 margin is £40 for day to day cover (and £20 for </a:t>
            </a:r>
            <a:r>
              <a:rPr lang="en-GB" dirty="0" err="1" smtClean="0"/>
              <a:t>Tas</a:t>
            </a:r>
            <a:r>
              <a:rPr lang="en-GB" dirty="0" smtClean="0"/>
              <a:t>), compared to about £80 for most</a:t>
            </a:r>
            <a:r>
              <a:rPr lang="en-GB" baseline="0" dirty="0" smtClean="0"/>
              <a:t> recruitment agencies</a:t>
            </a:r>
            <a:r>
              <a:rPr lang="en-GB" dirty="0" smtClean="0"/>
              <a:t>.</a:t>
            </a:r>
            <a:r>
              <a:rPr lang="en-GB" baseline="0" dirty="0" smtClean="0"/>
              <a:t> Any profits we do make will be re-invested in training and passed onto schools – the idea is we will be able to pass that on to schools by reducing our costs for day-to-day supply and we should also be able to offer things like taster days for nothing at that point.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39B61-6003-4F69-A9CA-CD92AFFE44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5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5436F1-7DFF-49D4-B337-91EE80BD8445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18581-6084-442C-A2E0-0F446F498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7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5436F1-7DFF-49D4-B337-91EE80BD8445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18581-6084-442C-A2E0-0F446F498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8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5436F1-7DFF-49D4-B337-91EE80BD8445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18581-6084-442C-A2E0-0F446F498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7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36" y="5877272"/>
            <a:ext cx="1037611" cy="7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4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5436F1-7DFF-49D4-B337-91EE80BD8445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18581-6084-442C-A2E0-0F446F498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7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5436F1-7DFF-49D4-B337-91EE80BD8445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18581-6084-442C-A2E0-0F446F498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88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5436F1-7DFF-49D4-B337-91EE80BD8445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18581-6084-442C-A2E0-0F446F498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34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5436F1-7DFF-49D4-B337-91EE80BD8445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18581-6084-442C-A2E0-0F446F498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53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5436F1-7DFF-49D4-B337-91EE80BD8445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18581-6084-442C-A2E0-0F446F498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91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5436F1-7DFF-49D4-B337-91EE80BD8445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18581-6084-442C-A2E0-0F446F498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7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5436F1-7DFF-49D4-B337-91EE80BD8445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18581-6084-442C-A2E0-0F446F498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2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36" y="5877272"/>
            <a:ext cx="1037611" cy="7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3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imon@c2crs.org.uk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C2C Recruitment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8am, 28</a:t>
            </a:r>
            <a:r>
              <a:rPr lang="en-GB" baseline="30000" dirty="0" smtClean="0"/>
              <a:t>th</a:t>
            </a:r>
            <a:r>
              <a:rPr lang="en-GB" dirty="0" smtClean="0"/>
              <a:t> September 2017</a:t>
            </a:r>
          </a:p>
          <a:p>
            <a:r>
              <a:rPr lang="en-GB" dirty="0" smtClean="0"/>
              <a:t>NE Essex ASHE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48"/>
            <a:ext cx="8808883" cy="66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Candidates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Estimated savings for schools </a:t>
            </a:r>
            <a:r>
              <a:rPr lang="en-GB" dirty="0" smtClean="0"/>
              <a:t>September = </a:t>
            </a:r>
            <a:r>
              <a:rPr lang="en-GB" dirty="0"/>
              <a:t>£3670</a:t>
            </a:r>
          </a:p>
          <a:p>
            <a:r>
              <a:rPr lang="en-GB" dirty="0" smtClean="0"/>
              <a:t>October deployment target = 80 days (4 per day)</a:t>
            </a:r>
          </a:p>
          <a:p>
            <a:r>
              <a:rPr lang="en-GB" dirty="0" smtClean="0"/>
              <a:t>October deployment - actual = 89 days </a:t>
            </a:r>
          </a:p>
          <a:p>
            <a:r>
              <a:rPr lang="en-GB" dirty="0"/>
              <a:t>Estimated savings for schools = </a:t>
            </a:r>
            <a:r>
              <a:rPr lang="en-GB" dirty="0" smtClean="0"/>
              <a:t>£5400</a:t>
            </a:r>
            <a:endParaRPr lang="en-GB" dirty="0"/>
          </a:p>
          <a:p>
            <a:endParaRPr lang="en-GB" dirty="0" smtClean="0"/>
          </a:p>
          <a:p>
            <a:pPr lvl="1"/>
            <a:r>
              <a:rPr lang="en-GB" dirty="0" smtClean="0"/>
              <a:t>Saving based on average supply @ £200</a:t>
            </a:r>
          </a:p>
          <a:p>
            <a:pPr lvl="2"/>
            <a:r>
              <a:rPr lang="en-GB" dirty="0" smtClean="0"/>
              <a:t>43 days x qualified teacher @ £160. Saving of £1720</a:t>
            </a:r>
          </a:p>
          <a:p>
            <a:pPr lvl="2"/>
            <a:r>
              <a:rPr lang="en-GB" dirty="0" smtClean="0"/>
              <a:t>46 days x unqualified teacher @ £120. Saving of £3680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9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Who we have recruited so far:  </a:t>
            </a:r>
            <a:br>
              <a:rPr lang="en-GB" dirty="0" smtClean="0"/>
            </a:br>
            <a:r>
              <a:rPr lang="en-GB" dirty="0" smtClean="0"/>
              <a:t>A Sample of Candidate Profiles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Laura </a:t>
            </a:r>
            <a:r>
              <a:rPr lang="en-GB" dirty="0"/>
              <a:t>– undergraduate - </a:t>
            </a:r>
            <a:r>
              <a:rPr lang="en-GB" dirty="0" smtClean="0"/>
              <a:t>£70 TA/£120 Cover</a:t>
            </a:r>
          </a:p>
          <a:p>
            <a:r>
              <a:rPr lang="en-GB" dirty="0" smtClean="0"/>
              <a:t>Viviana – post-graduate(d) - £120</a:t>
            </a:r>
          </a:p>
          <a:p>
            <a:r>
              <a:rPr lang="en-GB" dirty="0" smtClean="0"/>
              <a:t>Molly – returner - £160</a:t>
            </a:r>
          </a:p>
          <a:p>
            <a:r>
              <a:rPr lang="en-GB" dirty="0" smtClean="0"/>
              <a:t>Paul – returner - £160 </a:t>
            </a:r>
          </a:p>
          <a:p>
            <a:r>
              <a:rPr lang="en-GB" dirty="0"/>
              <a:t>Rachel – part-timer </a:t>
            </a:r>
            <a:r>
              <a:rPr lang="en-GB" dirty="0" smtClean="0"/>
              <a:t>(PE) - </a:t>
            </a:r>
            <a:r>
              <a:rPr lang="en-GB" dirty="0"/>
              <a:t>£160</a:t>
            </a:r>
          </a:p>
          <a:p>
            <a:r>
              <a:rPr lang="en-GB" dirty="0" err="1" smtClean="0"/>
              <a:t>Steph</a:t>
            </a:r>
            <a:r>
              <a:rPr lang="en-GB" dirty="0" smtClean="0"/>
              <a:t> – part-timer (KS1) - </a:t>
            </a:r>
            <a:r>
              <a:rPr lang="en-GB" dirty="0"/>
              <a:t>£160</a:t>
            </a:r>
          </a:p>
          <a:p>
            <a:r>
              <a:rPr lang="en-GB" dirty="0" smtClean="0"/>
              <a:t>Kika – overseas trained - £160</a:t>
            </a:r>
          </a:p>
          <a:p>
            <a:r>
              <a:rPr lang="en-GB" dirty="0" smtClean="0"/>
              <a:t>Andrew – part-time - £190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We aim to offer you a menu of options.</a:t>
            </a:r>
          </a:p>
          <a:p>
            <a:pPr marL="0" indent="0">
              <a:buNone/>
            </a:pPr>
            <a:r>
              <a:rPr lang="en-GB" dirty="0" smtClean="0"/>
              <a:t>We want to be transparent and honest.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t="18750" r="51363" b="8730"/>
          <a:stretch/>
        </p:blipFill>
        <p:spPr bwMode="auto">
          <a:xfrm>
            <a:off x="5796136" y="2852936"/>
            <a:ext cx="3271270" cy="3933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2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in it for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At </a:t>
            </a:r>
            <a:r>
              <a:rPr lang="en-GB" dirty="0"/>
              <a:t>least 20% </a:t>
            </a:r>
            <a:r>
              <a:rPr lang="en-GB" dirty="0" smtClean="0"/>
              <a:t>cheaper</a:t>
            </a:r>
          </a:p>
          <a:p>
            <a:r>
              <a:rPr lang="en-GB" dirty="0" smtClean="0"/>
              <a:t>No contract surprises/punitive charges</a:t>
            </a:r>
          </a:p>
          <a:p>
            <a:r>
              <a:rPr lang="en-GB" dirty="0" smtClean="0"/>
              <a:t>Try before you buy</a:t>
            </a:r>
            <a:endParaRPr lang="en-GB" dirty="0"/>
          </a:p>
          <a:p>
            <a:r>
              <a:rPr lang="en-GB" dirty="0" smtClean="0"/>
              <a:t>New channels for recruitment</a:t>
            </a:r>
            <a:endParaRPr lang="en-GB" dirty="0"/>
          </a:p>
          <a:p>
            <a:r>
              <a:rPr lang="en-GB" dirty="0" smtClean="0"/>
              <a:t>Bespoke solutions</a:t>
            </a:r>
          </a:p>
          <a:p>
            <a:r>
              <a:rPr lang="en-GB" dirty="0" smtClean="0"/>
              <a:t>Teacher-led</a:t>
            </a:r>
          </a:p>
          <a:p>
            <a:r>
              <a:rPr lang="en-GB" dirty="0" smtClean="0"/>
              <a:t>Values deeply rooted in education</a:t>
            </a:r>
          </a:p>
          <a:p>
            <a:r>
              <a:rPr lang="en-GB" dirty="0" smtClean="0"/>
              <a:t>Low overheads</a:t>
            </a:r>
          </a:p>
          <a:p>
            <a:r>
              <a:rPr lang="en-GB" dirty="0" smtClean="0"/>
              <a:t>We care!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6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next: unqualified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Recruiting more unqualified or part-qualified candidates for training </a:t>
            </a:r>
          </a:p>
          <a:p>
            <a:pPr lvl="1"/>
            <a:r>
              <a:rPr lang="en-GB" dirty="0" smtClean="0"/>
              <a:t>Interviews this week and next at University of Essex </a:t>
            </a:r>
          </a:p>
          <a:p>
            <a:pPr lvl="1"/>
            <a:r>
              <a:rPr lang="en-GB" dirty="0" smtClean="0"/>
              <a:t>Interviews with PGCE students from Colchester Institute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Extending the training </a:t>
            </a:r>
          </a:p>
          <a:p>
            <a:pPr lvl="1"/>
            <a:r>
              <a:rPr lang="en-GB" dirty="0" smtClean="0"/>
              <a:t>Now	Associate teacher training (3-5)</a:t>
            </a:r>
          </a:p>
          <a:p>
            <a:pPr lvl="1"/>
            <a:r>
              <a:rPr lang="en-GB" dirty="0" smtClean="0"/>
              <a:t>Jan-Feb	Associate teacher training (20-25) </a:t>
            </a:r>
          </a:p>
          <a:p>
            <a:pPr lvl="1"/>
            <a:r>
              <a:rPr lang="en-GB" dirty="0" smtClean="0"/>
              <a:t>April-May	Associate teacher training (25)</a:t>
            </a:r>
          </a:p>
          <a:p>
            <a:pPr lvl="1"/>
            <a:r>
              <a:rPr lang="en-GB" dirty="0" smtClean="0"/>
              <a:t>June-July	Associate teacher training (50)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Raising our profile</a:t>
            </a:r>
          </a:p>
          <a:p>
            <a:pPr lvl="1"/>
            <a:r>
              <a:rPr lang="en-GB" dirty="0"/>
              <a:t>Anglia Ruskin University – 20,000 students</a:t>
            </a:r>
          </a:p>
          <a:p>
            <a:pPr lvl="1"/>
            <a:r>
              <a:rPr lang="en-GB" dirty="0"/>
              <a:t>Suffolk University  </a:t>
            </a:r>
          </a:p>
          <a:p>
            <a:pPr lvl="1"/>
            <a:r>
              <a:rPr lang="en-GB" dirty="0"/>
              <a:t>Colchester Institute</a:t>
            </a:r>
          </a:p>
          <a:p>
            <a:pPr lvl="1"/>
            <a:r>
              <a:rPr lang="en-GB" dirty="0"/>
              <a:t>University jobs boards</a:t>
            </a:r>
          </a:p>
          <a:p>
            <a:pPr lvl="1"/>
            <a:r>
              <a:rPr lang="en-GB" dirty="0"/>
              <a:t>Website jobs boards</a:t>
            </a:r>
          </a:p>
          <a:p>
            <a:pPr lvl="1"/>
            <a:r>
              <a:rPr lang="en-GB" dirty="0"/>
              <a:t>Social media </a:t>
            </a:r>
            <a:r>
              <a:rPr lang="en-GB" dirty="0" smtClean="0"/>
              <a:t>advertising 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next: qualified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Finding more qualified/experienced candidates for your schools</a:t>
            </a:r>
          </a:p>
          <a:p>
            <a:pPr lvl="1"/>
            <a:r>
              <a:rPr lang="en-GB" dirty="0" smtClean="0"/>
              <a:t>CV libraries</a:t>
            </a:r>
          </a:p>
          <a:p>
            <a:pPr lvl="1"/>
            <a:r>
              <a:rPr lang="en-GB" dirty="0" smtClean="0"/>
              <a:t>Social media campaigns</a:t>
            </a:r>
          </a:p>
          <a:p>
            <a:pPr lvl="1"/>
            <a:r>
              <a:rPr lang="en-GB" dirty="0" smtClean="0"/>
              <a:t>Jobs on our websites</a:t>
            </a:r>
          </a:p>
          <a:p>
            <a:pPr lvl="1"/>
            <a:r>
              <a:rPr lang="en-GB" dirty="0" smtClean="0"/>
              <a:t>Poster campaigns</a:t>
            </a:r>
          </a:p>
          <a:p>
            <a:pPr lvl="1"/>
            <a:r>
              <a:rPr lang="en-GB" dirty="0" smtClean="0"/>
              <a:t>Schools help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se of existing networks e.g. Essex CC returners training</a:t>
            </a:r>
          </a:p>
          <a:p>
            <a:pPr lvl="1"/>
            <a:r>
              <a:rPr lang="en-GB" dirty="0" smtClean="0"/>
              <a:t>Word of mouth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Training for qualified teachers</a:t>
            </a:r>
          </a:p>
          <a:p>
            <a:pPr lvl="1"/>
            <a:r>
              <a:rPr lang="en-GB" dirty="0" smtClean="0"/>
              <a:t>Regular workshops on behaviour management and teaching ideas. Tuesdays 3pm – 5pm. 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7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competition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5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30" y="3377753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13335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7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impact can we have? 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585913"/>
            <a:ext cx="55245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8864" y="274638"/>
            <a:ext cx="8229600" cy="1143000"/>
          </a:xfrm>
        </p:spPr>
        <p:txBody>
          <a:bodyPr/>
          <a:lstStyle/>
          <a:p>
            <a:r>
              <a:rPr lang="en-GB" dirty="0" smtClean="0"/>
              <a:t>Maybe you can help?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120680" cy="423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3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Maybe you can help? Please…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… encourage ‘Flippers’ to register with C2C Recruitment – it could save you money compared to having them on your payroll.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…try C2C Recruitment as your first port of call for your day to day supply/cover teacher.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…share our contact details with the bookers of supply or the HR leads in your schools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…get involved in the training/placements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… please try booking an unqualified associate teacher for a taster day – we don’t think they’ll disappoint you.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16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71400"/>
            <a:ext cx="10403632" cy="585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5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8720"/>
            <a:ext cx="68580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4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3960439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If you have any questions or you’d just like a chat about any of this, please give me a call</a:t>
            </a:r>
            <a:r>
              <a:rPr lang="en-GB" dirty="0"/>
              <a:t> </a:t>
            </a:r>
            <a:r>
              <a:rPr lang="en-GB" dirty="0" smtClean="0"/>
              <a:t>or drop me an email: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Tel: 01206 309906</a:t>
            </a:r>
            <a:br>
              <a:rPr lang="en-GB" dirty="0" smtClean="0"/>
            </a:br>
            <a:r>
              <a:rPr lang="en-GB" dirty="0" smtClean="0"/>
              <a:t>Mob: </a:t>
            </a:r>
            <a:r>
              <a:rPr lang="en-GB" smtClean="0"/>
              <a:t>07710 764866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Email: </a:t>
            </a:r>
            <a:r>
              <a:rPr lang="en-GB" dirty="0" smtClean="0">
                <a:hlinkClick r:id="rId2"/>
              </a:rPr>
              <a:t>simon@c2crs.org.uk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Website: C2CRS.ORG.UK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3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C2C costs compared to  </a:t>
            </a:r>
            <a:br>
              <a:rPr lang="en-GB" dirty="0" smtClean="0"/>
            </a:br>
            <a:r>
              <a:rPr lang="en-GB" dirty="0" smtClean="0"/>
              <a:t>typical recruitment agencies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1484783"/>
            <a:ext cx="4186808" cy="4680521"/>
          </a:xfrm>
        </p:spPr>
        <p:txBody>
          <a:bodyPr>
            <a:normAutofit fontScale="40000" lnSpcReduction="20000"/>
          </a:bodyPr>
          <a:lstStyle/>
          <a:p>
            <a:r>
              <a:rPr lang="en-GB" dirty="0" smtClean="0"/>
              <a:t>School decides to try a qualified teacher before they recruit them permanently </a:t>
            </a:r>
          </a:p>
          <a:p>
            <a:endParaRPr lang="en-GB" dirty="0" smtClean="0"/>
          </a:p>
          <a:p>
            <a:r>
              <a:rPr lang="en-GB" dirty="0" smtClean="0"/>
              <a:t>For </a:t>
            </a:r>
            <a:r>
              <a:rPr lang="en-GB" b="1" dirty="0" smtClean="0"/>
              <a:t>8 weeks </a:t>
            </a:r>
            <a:r>
              <a:rPr lang="en-GB" dirty="0" smtClean="0"/>
              <a:t>(40 days) they pay agency rate of £160 </a:t>
            </a:r>
          </a:p>
          <a:p>
            <a:endParaRPr lang="en-GB" dirty="0"/>
          </a:p>
          <a:p>
            <a:r>
              <a:rPr lang="en-GB" dirty="0" smtClean="0"/>
              <a:t>Our candidate pay = £120</a:t>
            </a:r>
          </a:p>
          <a:p>
            <a:endParaRPr lang="en-GB" dirty="0" smtClean="0"/>
          </a:p>
          <a:p>
            <a:r>
              <a:rPr lang="en-GB" dirty="0" smtClean="0"/>
              <a:t>Our agency margin = £40 per day</a:t>
            </a:r>
          </a:p>
          <a:p>
            <a:endParaRPr lang="en-GB" dirty="0" smtClean="0"/>
          </a:p>
          <a:p>
            <a:r>
              <a:rPr lang="en-GB" dirty="0" smtClean="0"/>
              <a:t>Overall payment to agency = £6,400</a:t>
            </a:r>
          </a:p>
          <a:p>
            <a:endParaRPr lang="en-GB" dirty="0" smtClean="0"/>
          </a:p>
          <a:p>
            <a:r>
              <a:rPr lang="en-GB" dirty="0" smtClean="0"/>
              <a:t>Overall profit for agency = £1,600</a:t>
            </a:r>
          </a:p>
          <a:p>
            <a:endParaRPr lang="en-GB" dirty="0" smtClean="0"/>
          </a:p>
          <a:p>
            <a:r>
              <a:rPr lang="en-GB" dirty="0" smtClean="0"/>
              <a:t>Agency will QA candidate for nothing,</a:t>
            </a:r>
          </a:p>
          <a:p>
            <a:endParaRPr lang="en-GB" dirty="0" smtClean="0"/>
          </a:p>
          <a:p>
            <a:r>
              <a:rPr lang="en-GB" dirty="0" smtClean="0"/>
              <a:t>Bespoke training can be organised (sometimes at additional cost)</a:t>
            </a:r>
          </a:p>
          <a:p>
            <a:endParaRPr lang="en-GB" dirty="0" smtClean="0"/>
          </a:p>
          <a:p>
            <a:r>
              <a:rPr lang="en-GB" dirty="0" smtClean="0"/>
              <a:t>Administrative fee for permanent placement = £200</a:t>
            </a:r>
          </a:p>
          <a:p>
            <a:endParaRPr lang="en-GB" dirty="0" smtClean="0"/>
          </a:p>
          <a:p>
            <a:r>
              <a:rPr lang="en-GB" dirty="0" smtClean="0"/>
              <a:t>Total cost for school = £6,600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484784"/>
            <a:ext cx="4402832" cy="4637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School decides to try a qualified teacher before they recruit them permanently </a:t>
            </a:r>
          </a:p>
          <a:p>
            <a:endParaRPr lang="en-GB" dirty="0" smtClean="0"/>
          </a:p>
          <a:p>
            <a:r>
              <a:rPr lang="en-GB" dirty="0" smtClean="0"/>
              <a:t>For </a:t>
            </a:r>
            <a:r>
              <a:rPr lang="en-GB" b="1" dirty="0" smtClean="0"/>
              <a:t>4 weeks </a:t>
            </a:r>
            <a:r>
              <a:rPr lang="en-GB" dirty="0" smtClean="0"/>
              <a:t>(20 days) they pay agency rate of £200</a:t>
            </a:r>
          </a:p>
          <a:p>
            <a:endParaRPr lang="en-GB" dirty="0" smtClean="0"/>
          </a:p>
          <a:p>
            <a:r>
              <a:rPr lang="en-GB" dirty="0" smtClean="0"/>
              <a:t>Their candidate pay = £120</a:t>
            </a:r>
          </a:p>
          <a:p>
            <a:endParaRPr lang="en-GB" dirty="0" smtClean="0"/>
          </a:p>
          <a:p>
            <a:r>
              <a:rPr lang="en-GB" dirty="0" smtClean="0"/>
              <a:t>Their agency margin = £80 per day</a:t>
            </a:r>
          </a:p>
          <a:p>
            <a:endParaRPr lang="en-GB" dirty="0" smtClean="0"/>
          </a:p>
          <a:p>
            <a:r>
              <a:rPr lang="en-GB" dirty="0" smtClean="0"/>
              <a:t>Overall payment to agency = £4,000</a:t>
            </a:r>
          </a:p>
          <a:p>
            <a:endParaRPr lang="en-GB" dirty="0" smtClean="0"/>
          </a:p>
          <a:p>
            <a:r>
              <a:rPr lang="en-GB" dirty="0" smtClean="0"/>
              <a:t>Overall profit for agency = £1600</a:t>
            </a:r>
          </a:p>
          <a:p>
            <a:endParaRPr lang="en-GB" dirty="0" smtClean="0"/>
          </a:p>
          <a:p>
            <a:r>
              <a:rPr lang="en-GB" dirty="0" smtClean="0"/>
              <a:t>Agency doesn’t have expertise to QA candidates</a:t>
            </a:r>
          </a:p>
          <a:p>
            <a:endParaRPr lang="en-GB" dirty="0" smtClean="0"/>
          </a:p>
          <a:p>
            <a:r>
              <a:rPr lang="en-GB" dirty="0" smtClean="0"/>
              <a:t>Agency doesn’t have access to </a:t>
            </a:r>
            <a:r>
              <a:rPr lang="en-GB" dirty="0"/>
              <a:t>b</a:t>
            </a:r>
            <a:r>
              <a:rPr lang="en-GB" dirty="0" smtClean="0"/>
              <a:t>espoke training</a:t>
            </a:r>
          </a:p>
          <a:p>
            <a:endParaRPr lang="en-GB" dirty="0" smtClean="0"/>
          </a:p>
          <a:p>
            <a:r>
              <a:rPr lang="en-GB" dirty="0" smtClean="0"/>
              <a:t>Agency additional fees for permanent placement = £4,500</a:t>
            </a:r>
          </a:p>
          <a:p>
            <a:endParaRPr lang="en-GB" dirty="0"/>
          </a:p>
          <a:p>
            <a:r>
              <a:rPr lang="en-GB" dirty="0" smtClean="0"/>
              <a:t>Total cost for school = £8,500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517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worse case scenario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1268759"/>
            <a:ext cx="4186808" cy="4680521"/>
          </a:xfrm>
        </p:spPr>
        <p:txBody>
          <a:bodyPr>
            <a:normAutofit fontScale="40000" lnSpcReduction="20000"/>
          </a:bodyPr>
          <a:lstStyle/>
          <a:p>
            <a:r>
              <a:rPr lang="en-GB" dirty="0" smtClean="0"/>
              <a:t>School decides to try a qualified teacher before they recruit them permanently </a:t>
            </a:r>
          </a:p>
          <a:p>
            <a:endParaRPr lang="en-GB" dirty="0" smtClean="0"/>
          </a:p>
          <a:p>
            <a:r>
              <a:rPr lang="en-GB" dirty="0" smtClean="0"/>
              <a:t>For </a:t>
            </a:r>
            <a:r>
              <a:rPr lang="en-GB" b="1" dirty="0" smtClean="0"/>
              <a:t>8 weeks </a:t>
            </a:r>
            <a:r>
              <a:rPr lang="en-GB" dirty="0" smtClean="0"/>
              <a:t>(40 days) they pay agency rate of £160 </a:t>
            </a:r>
          </a:p>
          <a:p>
            <a:endParaRPr lang="en-GB" dirty="0"/>
          </a:p>
          <a:p>
            <a:r>
              <a:rPr lang="en-GB" dirty="0" smtClean="0"/>
              <a:t>Our candidate pay = £120</a:t>
            </a:r>
          </a:p>
          <a:p>
            <a:endParaRPr lang="en-GB" dirty="0" smtClean="0"/>
          </a:p>
          <a:p>
            <a:r>
              <a:rPr lang="en-GB" dirty="0" smtClean="0"/>
              <a:t>Our agency margin = £40 per day</a:t>
            </a:r>
          </a:p>
          <a:p>
            <a:endParaRPr lang="en-GB" dirty="0" smtClean="0"/>
          </a:p>
          <a:p>
            <a:r>
              <a:rPr lang="en-GB" dirty="0" smtClean="0"/>
              <a:t>Overall payment to agency = £6,400</a:t>
            </a:r>
          </a:p>
          <a:p>
            <a:endParaRPr lang="en-GB" dirty="0" smtClean="0"/>
          </a:p>
          <a:p>
            <a:r>
              <a:rPr lang="en-GB" dirty="0" smtClean="0"/>
              <a:t>Overall profit for agency = £1,600</a:t>
            </a:r>
          </a:p>
          <a:p>
            <a:endParaRPr lang="en-GB" dirty="0" smtClean="0"/>
          </a:p>
          <a:p>
            <a:r>
              <a:rPr lang="en-GB" dirty="0" smtClean="0"/>
              <a:t>Agency will QA candidate for nothing </a:t>
            </a:r>
          </a:p>
          <a:p>
            <a:endParaRPr lang="en-GB" dirty="0" smtClean="0"/>
          </a:p>
          <a:p>
            <a:r>
              <a:rPr lang="en-GB" dirty="0" smtClean="0"/>
              <a:t>Bespoke training can be organised (sometimes at additional cost)</a:t>
            </a:r>
          </a:p>
          <a:p>
            <a:endParaRPr lang="en-GB" dirty="0" smtClean="0"/>
          </a:p>
          <a:p>
            <a:r>
              <a:rPr lang="en-GB" dirty="0" smtClean="0"/>
              <a:t>Administrative fees for permanent placement = £200</a:t>
            </a:r>
          </a:p>
          <a:p>
            <a:endParaRPr lang="en-GB" dirty="0" smtClean="0"/>
          </a:p>
          <a:p>
            <a:r>
              <a:rPr lang="en-GB" dirty="0" smtClean="0"/>
              <a:t>Total cost for school = £6,600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268760"/>
            <a:ext cx="4402832" cy="4637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School decides to try a qualified teacher before they recruit them permanently </a:t>
            </a:r>
          </a:p>
          <a:p>
            <a:endParaRPr lang="en-GB" dirty="0" smtClean="0"/>
          </a:p>
          <a:p>
            <a:r>
              <a:rPr lang="en-GB" dirty="0" smtClean="0"/>
              <a:t>For </a:t>
            </a:r>
            <a:r>
              <a:rPr lang="en-GB" b="1" dirty="0" smtClean="0"/>
              <a:t>9 weeks </a:t>
            </a:r>
            <a:r>
              <a:rPr lang="en-GB" dirty="0" smtClean="0"/>
              <a:t>(45 days) they pay agency rate of £200</a:t>
            </a:r>
          </a:p>
          <a:p>
            <a:endParaRPr lang="en-GB" dirty="0" smtClean="0"/>
          </a:p>
          <a:p>
            <a:r>
              <a:rPr lang="en-GB" dirty="0" smtClean="0"/>
              <a:t>Their candidate pay = £120</a:t>
            </a:r>
          </a:p>
          <a:p>
            <a:endParaRPr lang="en-GB" dirty="0" smtClean="0"/>
          </a:p>
          <a:p>
            <a:r>
              <a:rPr lang="en-GB" dirty="0" smtClean="0"/>
              <a:t>Their agency margin = £80 per day</a:t>
            </a:r>
          </a:p>
          <a:p>
            <a:endParaRPr lang="en-GB" dirty="0" smtClean="0"/>
          </a:p>
          <a:p>
            <a:r>
              <a:rPr lang="en-GB" dirty="0" smtClean="0"/>
              <a:t>Overall payment to agency = £9,000</a:t>
            </a:r>
          </a:p>
          <a:p>
            <a:endParaRPr lang="en-GB" dirty="0" smtClean="0"/>
          </a:p>
          <a:p>
            <a:r>
              <a:rPr lang="en-GB" dirty="0" smtClean="0"/>
              <a:t>Overall profit for agency = £3,600</a:t>
            </a:r>
          </a:p>
          <a:p>
            <a:endParaRPr lang="en-GB" dirty="0" smtClean="0"/>
          </a:p>
          <a:p>
            <a:r>
              <a:rPr lang="en-GB" dirty="0" smtClean="0"/>
              <a:t>Agency doesn’t have expertise to QA candidates</a:t>
            </a:r>
          </a:p>
          <a:p>
            <a:endParaRPr lang="en-GB" dirty="0" smtClean="0"/>
          </a:p>
          <a:p>
            <a:r>
              <a:rPr lang="en-GB" dirty="0" smtClean="0"/>
              <a:t>Agency doesn’t have access to </a:t>
            </a:r>
            <a:r>
              <a:rPr lang="en-GB" dirty="0"/>
              <a:t>b</a:t>
            </a:r>
            <a:r>
              <a:rPr lang="en-GB" dirty="0" smtClean="0"/>
              <a:t>espoke training</a:t>
            </a:r>
          </a:p>
          <a:p>
            <a:endParaRPr lang="en-GB" dirty="0" smtClean="0"/>
          </a:p>
          <a:p>
            <a:r>
              <a:rPr lang="en-GB" dirty="0" smtClean="0"/>
              <a:t>Agency additional fees for permanent placement = £4,500</a:t>
            </a:r>
          </a:p>
          <a:p>
            <a:endParaRPr lang="en-GB" dirty="0"/>
          </a:p>
          <a:p>
            <a:r>
              <a:rPr lang="en-GB" dirty="0" smtClean="0"/>
              <a:t>Total cost for school = £13,500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1450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"/>
            <a:ext cx="6408712" cy="689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1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Transforming </a:t>
            </a:r>
            <a:r>
              <a:rPr lang="en-GB" b="1" dirty="0"/>
              <a:t>teacher recruitment through system leadership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 new </a:t>
            </a:r>
            <a:r>
              <a:rPr lang="en-GB" dirty="0"/>
              <a:t>teacher recruitment </a:t>
            </a:r>
            <a:r>
              <a:rPr lang="en-GB" dirty="0" smtClean="0"/>
              <a:t>service </a:t>
            </a:r>
            <a:r>
              <a:rPr lang="en-GB" dirty="0"/>
              <a:t>for qualified and unqualified teachers to serve the needs of North East Essex.</a:t>
            </a:r>
          </a:p>
          <a:p>
            <a:endParaRPr lang="en-GB" dirty="0" smtClean="0"/>
          </a:p>
          <a:p>
            <a:r>
              <a:rPr lang="en-GB" dirty="0" smtClean="0"/>
              <a:t>Source short </a:t>
            </a:r>
            <a:r>
              <a:rPr lang="en-GB" dirty="0"/>
              <a:t>and long term solutions for the primary, secondary and special sectors in the NE Essex region. 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Provide staff </a:t>
            </a:r>
            <a:r>
              <a:rPr lang="en-GB" dirty="0"/>
              <a:t>that meet the requirements of our </a:t>
            </a:r>
            <a:r>
              <a:rPr lang="en-GB" dirty="0" smtClean="0"/>
              <a:t>schools</a:t>
            </a:r>
          </a:p>
          <a:p>
            <a:endParaRPr lang="en-GB" dirty="0" smtClean="0"/>
          </a:p>
          <a:p>
            <a:r>
              <a:rPr lang="en-GB" dirty="0" smtClean="0"/>
              <a:t>Bespoke solutions</a:t>
            </a:r>
          </a:p>
          <a:p>
            <a:endParaRPr lang="en-GB" dirty="0" smtClean="0"/>
          </a:p>
          <a:p>
            <a:r>
              <a:rPr lang="en-GB" dirty="0" smtClean="0"/>
              <a:t>Build on our links with the University of Essex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4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58750"/>
            <a:ext cx="8212137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5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3218924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9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6" y="1844824"/>
            <a:ext cx="27440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12" y="1844824"/>
            <a:ext cx="2642592" cy="360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73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different?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Not for profit</a:t>
            </a:r>
          </a:p>
          <a:p>
            <a:r>
              <a:rPr lang="en-GB" dirty="0"/>
              <a:t>At least 20% </a:t>
            </a:r>
            <a:r>
              <a:rPr lang="en-GB" dirty="0" smtClean="0"/>
              <a:t>cheaper</a:t>
            </a:r>
          </a:p>
          <a:p>
            <a:r>
              <a:rPr lang="en-GB" dirty="0" smtClean="0"/>
              <a:t>No contract surprises/punitive charges</a:t>
            </a:r>
          </a:p>
          <a:p>
            <a:r>
              <a:rPr lang="en-GB" dirty="0" smtClean="0"/>
              <a:t>Try before you buy</a:t>
            </a:r>
            <a:endParaRPr lang="en-GB" dirty="0"/>
          </a:p>
          <a:p>
            <a:r>
              <a:rPr lang="en-GB" dirty="0" smtClean="0"/>
              <a:t>New channels for recruitment</a:t>
            </a:r>
            <a:endParaRPr lang="en-GB" dirty="0"/>
          </a:p>
          <a:p>
            <a:r>
              <a:rPr lang="en-GB" dirty="0" smtClean="0"/>
              <a:t>Bespoke solutions</a:t>
            </a:r>
          </a:p>
          <a:p>
            <a:r>
              <a:rPr lang="en-GB" dirty="0" smtClean="0"/>
              <a:t>Teacher-led</a:t>
            </a:r>
          </a:p>
          <a:p>
            <a:r>
              <a:rPr lang="en-GB" dirty="0" smtClean="0"/>
              <a:t>Values deeply rooted in education</a:t>
            </a:r>
          </a:p>
          <a:p>
            <a:r>
              <a:rPr lang="en-GB" dirty="0" smtClean="0"/>
              <a:t>Low overheads</a:t>
            </a:r>
          </a:p>
          <a:p>
            <a:r>
              <a:rPr lang="en-GB" dirty="0" smtClean="0"/>
              <a:t>We care!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4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Recruiting Candidates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r="1926" b="6250"/>
          <a:stretch/>
        </p:blipFill>
        <p:spPr bwMode="auto">
          <a:xfrm>
            <a:off x="568166" y="1556792"/>
            <a:ext cx="4507476" cy="231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27" y="4477735"/>
            <a:ext cx="3373228" cy="189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012182" cy="72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9475"/>
            <a:ext cx="3140968" cy="155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60" y="2550889"/>
            <a:ext cx="1612206" cy="161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4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13152</TotalTime>
  <Words>1246</Words>
  <Application>Microsoft Office PowerPoint</Application>
  <PresentationFormat>On-screen Show (4:3)</PresentationFormat>
  <Paragraphs>217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Open Sans</vt:lpstr>
      <vt:lpstr>Office Theme</vt:lpstr>
      <vt:lpstr>C2C Recruitment</vt:lpstr>
      <vt:lpstr>PowerPoint Presentation</vt:lpstr>
      <vt:lpstr>PowerPoint Presentation</vt:lpstr>
      <vt:lpstr>The proposal</vt:lpstr>
      <vt:lpstr>PowerPoint Presentation</vt:lpstr>
      <vt:lpstr>PowerPoint Presentation</vt:lpstr>
      <vt:lpstr>PowerPoint Presentation</vt:lpstr>
      <vt:lpstr>What’s different?</vt:lpstr>
      <vt:lpstr>Recruiting Candidates</vt:lpstr>
      <vt:lpstr>Candidates</vt:lpstr>
      <vt:lpstr>Who we have recruited so far:   A Sample of Candidate Profiles</vt:lpstr>
      <vt:lpstr>What’s in it for you?</vt:lpstr>
      <vt:lpstr>What’s next: unqualified</vt:lpstr>
      <vt:lpstr>What’s next: qualified</vt:lpstr>
      <vt:lpstr>The competition</vt:lpstr>
      <vt:lpstr>What impact can we have? </vt:lpstr>
      <vt:lpstr>Maybe you can help? </vt:lpstr>
      <vt:lpstr>Maybe you can help? Please… </vt:lpstr>
      <vt:lpstr>PowerPoint Presentation</vt:lpstr>
      <vt:lpstr>If you have any questions or you’d just like a chat about any of this, please give me a call or drop me an email:   Tel: 01206 309906 Mob: 07710 764866 Email: simon@c2crs.org.uk Website: C2CRS.ORG.UK </vt:lpstr>
      <vt:lpstr>C2C costs compared to   typical recruitment agencies</vt:lpstr>
      <vt:lpstr>A worse case scenario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P Langmead</cp:lastModifiedBy>
  <cp:revision>81</cp:revision>
  <cp:lastPrinted>2017-11-07T15:50:02Z</cp:lastPrinted>
  <dcterms:created xsi:type="dcterms:W3CDTF">2017-09-07T15:52:54Z</dcterms:created>
  <dcterms:modified xsi:type="dcterms:W3CDTF">2017-11-21T13:27:03Z</dcterms:modified>
</cp:coreProperties>
</file>