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4" r:id="rId1"/>
  </p:sldMasterIdLst>
  <p:notesMasterIdLst>
    <p:notesMasterId r:id="rId14"/>
  </p:notesMasterIdLst>
  <p:sldIdLst>
    <p:sldId id="366" r:id="rId2"/>
    <p:sldId id="10147" r:id="rId3"/>
    <p:sldId id="10158" r:id="rId4"/>
    <p:sldId id="10159" r:id="rId5"/>
    <p:sldId id="10155" r:id="rId6"/>
    <p:sldId id="395" r:id="rId7"/>
    <p:sldId id="10160" r:id="rId8"/>
    <p:sldId id="10161" r:id="rId9"/>
    <p:sldId id="404" r:id="rId10"/>
    <p:sldId id="405" r:id="rId11"/>
    <p:sldId id="412" r:id="rId12"/>
    <p:sldId id="413" r:id="rId13"/>
  </p:sldIdLst>
  <p:sldSz cx="9144000" cy="6858000" type="screen4x3"/>
  <p:notesSz cx="6858000" cy="9144000"/>
  <p:defaultTextStyle>
    <a:defPPr>
      <a:defRPr lang="en-US"/>
    </a:defPPr>
    <a:lvl1pPr marL="0" algn="l" defTabSz="914286" rtl="0" eaLnBrk="1" latinLnBrk="0" hangingPunct="1">
      <a:defRPr sz="1800" kern="1200">
        <a:solidFill>
          <a:schemeClr val="tx1"/>
        </a:solidFill>
        <a:latin typeface="+mn-lt"/>
        <a:ea typeface="+mn-ea"/>
        <a:cs typeface="+mn-cs"/>
      </a:defRPr>
    </a:lvl1pPr>
    <a:lvl2pPr marL="457143" algn="l" defTabSz="914286" rtl="0" eaLnBrk="1" latinLnBrk="0" hangingPunct="1">
      <a:defRPr sz="1800" kern="1200">
        <a:solidFill>
          <a:schemeClr val="tx1"/>
        </a:solidFill>
        <a:latin typeface="+mn-lt"/>
        <a:ea typeface="+mn-ea"/>
        <a:cs typeface="+mn-cs"/>
      </a:defRPr>
    </a:lvl2pPr>
    <a:lvl3pPr marL="914286" algn="l" defTabSz="914286" rtl="0" eaLnBrk="1" latinLnBrk="0" hangingPunct="1">
      <a:defRPr sz="1800" kern="1200">
        <a:solidFill>
          <a:schemeClr val="tx1"/>
        </a:solidFill>
        <a:latin typeface="+mn-lt"/>
        <a:ea typeface="+mn-ea"/>
        <a:cs typeface="+mn-cs"/>
      </a:defRPr>
    </a:lvl3pPr>
    <a:lvl4pPr marL="1371430" algn="l" defTabSz="914286" rtl="0" eaLnBrk="1" latinLnBrk="0" hangingPunct="1">
      <a:defRPr sz="1800" kern="1200">
        <a:solidFill>
          <a:schemeClr val="tx1"/>
        </a:solidFill>
        <a:latin typeface="+mn-lt"/>
        <a:ea typeface="+mn-ea"/>
        <a:cs typeface="+mn-cs"/>
      </a:defRPr>
    </a:lvl4pPr>
    <a:lvl5pPr marL="1828574" algn="l" defTabSz="914286" rtl="0" eaLnBrk="1" latinLnBrk="0" hangingPunct="1">
      <a:defRPr sz="1800" kern="1200">
        <a:solidFill>
          <a:schemeClr val="tx1"/>
        </a:solidFill>
        <a:latin typeface="+mn-lt"/>
        <a:ea typeface="+mn-ea"/>
        <a:cs typeface="+mn-cs"/>
      </a:defRPr>
    </a:lvl5pPr>
    <a:lvl6pPr marL="2285717" algn="l" defTabSz="914286" rtl="0" eaLnBrk="1" latinLnBrk="0" hangingPunct="1">
      <a:defRPr sz="1800" kern="1200">
        <a:solidFill>
          <a:schemeClr val="tx1"/>
        </a:solidFill>
        <a:latin typeface="+mn-lt"/>
        <a:ea typeface="+mn-ea"/>
        <a:cs typeface="+mn-cs"/>
      </a:defRPr>
    </a:lvl6pPr>
    <a:lvl7pPr marL="2742860" algn="l" defTabSz="914286" rtl="0" eaLnBrk="1" latinLnBrk="0" hangingPunct="1">
      <a:defRPr sz="1800" kern="1200">
        <a:solidFill>
          <a:schemeClr val="tx1"/>
        </a:solidFill>
        <a:latin typeface="+mn-lt"/>
        <a:ea typeface="+mn-ea"/>
        <a:cs typeface="+mn-cs"/>
      </a:defRPr>
    </a:lvl7pPr>
    <a:lvl8pPr marL="3200003" algn="l" defTabSz="914286" rtl="0" eaLnBrk="1" latinLnBrk="0" hangingPunct="1">
      <a:defRPr sz="1800" kern="1200">
        <a:solidFill>
          <a:schemeClr val="tx1"/>
        </a:solidFill>
        <a:latin typeface="+mn-lt"/>
        <a:ea typeface="+mn-ea"/>
        <a:cs typeface="+mn-cs"/>
      </a:defRPr>
    </a:lvl8pPr>
    <a:lvl9pPr marL="3657147" algn="l" defTabSz="91428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 Phillips" initials="DP" lastIdx="9" clrIdx="0"/>
  <p:cmAuthor id="2" name="Satvinder Reyatt (London)" initials="SR(" lastIdx="5" clrIdx="1">
    <p:extLst>
      <p:ext uri="{19B8F6BF-5375-455C-9EA6-DF929625EA0E}">
        <p15:presenceInfo xmlns:p15="http://schemas.microsoft.com/office/powerpoint/2012/main" userId="S-1-5-21-2464330629-2431360066-2541924339-29467" providerId="AD"/>
      </p:ext>
    </p:extLst>
  </p:cmAuthor>
  <p:cmAuthor id="3" name="Zoe Oddy (Essex)" initials="ZO(" lastIdx="12" clrIdx="2">
    <p:extLst>
      <p:ext uri="{19B8F6BF-5375-455C-9EA6-DF929625EA0E}">
        <p15:presenceInfo xmlns:p15="http://schemas.microsoft.com/office/powerpoint/2012/main" userId="S::Zoe.Oddy@virgincare.co.uk::0579f0ef-6433-4297-81c1-8cc64fed4ce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39" autoAdjust="0"/>
    <p:restoredTop sz="96196" autoAdjust="0"/>
  </p:normalViewPr>
  <p:slideViewPr>
    <p:cSldViewPr>
      <p:cViewPr varScale="1">
        <p:scale>
          <a:sx n="88" d="100"/>
          <a:sy n="88" d="100"/>
        </p:scale>
        <p:origin x="1094" y="67"/>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80" d="100"/>
        <a:sy n="80" d="100"/>
      </p:scale>
      <p:origin x="0" y="-45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706CA5-0D3A-4511-904B-7F39E7F7EF4E}"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GB"/>
        </a:p>
      </dgm:t>
    </dgm:pt>
    <dgm:pt modelId="{CC8B70AF-1B88-47E8-B106-EBADE68BEBE3}">
      <dgm:prSet phldrT="[Text]">
        <dgm:style>
          <a:lnRef idx="3">
            <a:schemeClr val="lt1"/>
          </a:lnRef>
          <a:fillRef idx="1">
            <a:schemeClr val="accent5"/>
          </a:fillRef>
          <a:effectRef idx="1">
            <a:schemeClr val="accent5"/>
          </a:effectRef>
          <a:fontRef idx="minor">
            <a:schemeClr val="lt1"/>
          </a:fontRef>
        </dgm:style>
      </dgm:prSet>
      <dgm:spPr>
        <a:solidFill>
          <a:schemeClr val="bg1">
            <a:lumMod val="65000"/>
          </a:schemeClr>
        </a:solidFill>
      </dgm:spPr>
      <dgm:t>
        <a:bodyPr/>
        <a:lstStyle/>
        <a:p>
          <a:r>
            <a:rPr lang="en-GB"/>
            <a:t>Education </a:t>
          </a:r>
        </a:p>
      </dgm:t>
    </dgm:pt>
    <dgm:pt modelId="{D2E67E24-570C-4348-B2CF-1B96BB983466}" type="parTrans" cxnId="{7C51362E-D418-4A14-B43A-AAEC3A59F776}">
      <dgm:prSet/>
      <dgm:spPr/>
      <dgm:t>
        <a:bodyPr/>
        <a:lstStyle/>
        <a:p>
          <a:endParaRPr lang="en-GB"/>
        </a:p>
      </dgm:t>
    </dgm:pt>
    <dgm:pt modelId="{D81DB1D3-19EC-4810-926D-54624DFF985A}" type="sibTrans" cxnId="{7C51362E-D418-4A14-B43A-AAEC3A59F776}">
      <dgm:prSet/>
      <dgm:spPr/>
      <dgm:t>
        <a:bodyPr/>
        <a:lstStyle/>
        <a:p>
          <a:endParaRPr lang="en-GB"/>
        </a:p>
      </dgm:t>
    </dgm:pt>
    <dgm:pt modelId="{087209D8-88F1-46DA-8309-D71416CE2B69}">
      <dgm:prSet phldrT="[Text]"/>
      <dgm:spPr>
        <a:solidFill>
          <a:schemeClr val="tx1">
            <a:lumMod val="75000"/>
            <a:lumOff val="25000"/>
          </a:schemeClr>
        </a:solidFill>
      </dgm:spPr>
      <dgm:t>
        <a:bodyPr/>
        <a:lstStyle/>
        <a:p>
          <a:r>
            <a:rPr lang="en-GB" dirty="0"/>
            <a:t>Child or young person and Affinity practitioner</a:t>
          </a:r>
        </a:p>
      </dgm:t>
    </dgm:pt>
    <dgm:pt modelId="{11BE1F7C-8AC9-44B5-B16A-5329131E994B}" type="parTrans" cxnId="{78350E31-5F1B-40E9-918C-A6731B9E3DD5}">
      <dgm:prSet/>
      <dgm:spPr/>
      <dgm:t>
        <a:bodyPr/>
        <a:lstStyle/>
        <a:p>
          <a:endParaRPr lang="en-GB"/>
        </a:p>
      </dgm:t>
    </dgm:pt>
    <dgm:pt modelId="{B8602B68-E8C3-478B-9C51-C2721FAB6663}" type="sibTrans" cxnId="{78350E31-5F1B-40E9-918C-A6731B9E3DD5}">
      <dgm:prSet/>
      <dgm:spPr/>
      <dgm:t>
        <a:bodyPr/>
        <a:lstStyle/>
        <a:p>
          <a:endParaRPr lang="en-GB"/>
        </a:p>
      </dgm:t>
    </dgm:pt>
    <dgm:pt modelId="{5B650FCE-80E2-4E7E-9EF0-E27533E7F038}">
      <dgm:prSet phldrT="[Text]">
        <dgm:style>
          <a:lnRef idx="3">
            <a:schemeClr val="lt1"/>
          </a:lnRef>
          <a:fillRef idx="1">
            <a:schemeClr val="accent5"/>
          </a:fillRef>
          <a:effectRef idx="1">
            <a:schemeClr val="accent5"/>
          </a:effectRef>
          <a:fontRef idx="minor">
            <a:schemeClr val="lt1"/>
          </a:fontRef>
        </dgm:style>
      </dgm:prSet>
      <dgm:spPr>
        <a:solidFill>
          <a:schemeClr val="bg1">
            <a:lumMod val="65000"/>
          </a:schemeClr>
        </a:solidFill>
      </dgm:spPr>
      <dgm:t>
        <a:bodyPr/>
        <a:lstStyle/>
        <a:p>
          <a:r>
            <a:rPr lang="en-GB"/>
            <a:t>Family</a:t>
          </a:r>
        </a:p>
      </dgm:t>
    </dgm:pt>
    <dgm:pt modelId="{B9F495B1-A3A2-4657-BFAD-3A2E636B967B}" type="parTrans" cxnId="{9894F11B-65FD-43BD-ACA7-74BB87F2B223}">
      <dgm:prSet/>
      <dgm:spPr/>
      <dgm:t>
        <a:bodyPr/>
        <a:lstStyle/>
        <a:p>
          <a:endParaRPr lang="en-GB"/>
        </a:p>
      </dgm:t>
    </dgm:pt>
    <dgm:pt modelId="{9C18ABA3-624C-4808-BDD2-B8B84AB0E797}" type="sibTrans" cxnId="{9894F11B-65FD-43BD-ACA7-74BB87F2B223}">
      <dgm:prSet/>
      <dgm:spPr/>
      <dgm:t>
        <a:bodyPr/>
        <a:lstStyle/>
        <a:p>
          <a:endParaRPr lang="en-GB"/>
        </a:p>
      </dgm:t>
    </dgm:pt>
    <dgm:pt modelId="{2D8EBF8A-D516-49FB-9A42-7FFF03016F82}" type="pres">
      <dgm:prSet presAssocID="{F9706CA5-0D3A-4511-904B-7F39E7F7EF4E}" presName="Name0" presStyleCnt="0">
        <dgm:presLayoutVars>
          <dgm:chMax val="7"/>
          <dgm:resizeHandles val="exact"/>
        </dgm:presLayoutVars>
      </dgm:prSet>
      <dgm:spPr/>
      <dgm:t>
        <a:bodyPr/>
        <a:lstStyle/>
        <a:p>
          <a:endParaRPr lang="en-US"/>
        </a:p>
      </dgm:t>
    </dgm:pt>
    <dgm:pt modelId="{EAC1E797-5E44-4F44-88F3-469C72835472}" type="pres">
      <dgm:prSet presAssocID="{F9706CA5-0D3A-4511-904B-7F39E7F7EF4E}" presName="comp1" presStyleCnt="0"/>
      <dgm:spPr/>
    </dgm:pt>
    <dgm:pt modelId="{A7F18652-B8D5-4DBE-8E0D-9AAC91300891}" type="pres">
      <dgm:prSet presAssocID="{F9706CA5-0D3A-4511-904B-7F39E7F7EF4E}" presName="circle1" presStyleLbl="node1" presStyleIdx="0" presStyleCnt="3" custLinFactNeighborX="-50893" custLinFactNeighborY="1369"/>
      <dgm:spPr/>
      <dgm:t>
        <a:bodyPr/>
        <a:lstStyle/>
        <a:p>
          <a:endParaRPr lang="en-US"/>
        </a:p>
      </dgm:t>
    </dgm:pt>
    <dgm:pt modelId="{1ECE3D28-90FC-4639-8031-093DDF780EC6}" type="pres">
      <dgm:prSet presAssocID="{F9706CA5-0D3A-4511-904B-7F39E7F7EF4E}" presName="c1text" presStyleLbl="node1" presStyleIdx="0" presStyleCnt="3">
        <dgm:presLayoutVars>
          <dgm:bulletEnabled val="1"/>
        </dgm:presLayoutVars>
      </dgm:prSet>
      <dgm:spPr/>
      <dgm:t>
        <a:bodyPr/>
        <a:lstStyle/>
        <a:p>
          <a:endParaRPr lang="en-US"/>
        </a:p>
      </dgm:t>
    </dgm:pt>
    <dgm:pt modelId="{007209A7-9214-40CB-BDF6-C428C7B25D06}" type="pres">
      <dgm:prSet presAssocID="{F9706CA5-0D3A-4511-904B-7F39E7F7EF4E}" presName="comp2" presStyleCnt="0"/>
      <dgm:spPr/>
    </dgm:pt>
    <dgm:pt modelId="{83E9DC81-EF78-4D04-B0D1-D20DC5AFC91B}" type="pres">
      <dgm:prSet presAssocID="{F9706CA5-0D3A-4511-904B-7F39E7F7EF4E}" presName="circle2" presStyleLbl="node1" presStyleIdx="1" presStyleCnt="3" custLinFactNeighborX="-14934" custLinFactNeighborY="-2837"/>
      <dgm:spPr/>
      <dgm:t>
        <a:bodyPr/>
        <a:lstStyle/>
        <a:p>
          <a:endParaRPr lang="en-US"/>
        </a:p>
      </dgm:t>
    </dgm:pt>
    <dgm:pt modelId="{E1547FA5-251D-4ACB-9C6D-FF2889D3030B}" type="pres">
      <dgm:prSet presAssocID="{F9706CA5-0D3A-4511-904B-7F39E7F7EF4E}" presName="c2text" presStyleLbl="node1" presStyleIdx="1" presStyleCnt="3">
        <dgm:presLayoutVars>
          <dgm:bulletEnabled val="1"/>
        </dgm:presLayoutVars>
      </dgm:prSet>
      <dgm:spPr/>
      <dgm:t>
        <a:bodyPr/>
        <a:lstStyle/>
        <a:p>
          <a:endParaRPr lang="en-US"/>
        </a:p>
      </dgm:t>
    </dgm:pt>
    <dgm:pt modelId="{B84FDC7A-1CA5-4F38-B49F-87C0DF5EA199}" type="pres">
      <dgm:prSet presAssocID="{F9706CA5-0D3A-4511-904B-7F39E7F7EF4E}" presName="comp3" presStyleCnt="0"/>
      <dgm:spPr/>
    </dgm:pt>
    <dgm:pt modelId="{B3DE93B9-2657-4D8F-9480-A8D43D6ED062}" type="pres">
      <dgm:prSet presAssocID="{F9706CA5-0D3A-4511-904B-7F39E7F7EF4E}" presName="circle3" presStyleLbl="node1" presStyleIdx="2" presStyleCnt="3" custLinFactNeighborX="-22401" custLinFactNeighborY="-3581"/>
      <dgm:spPr/>
      <dgm:t>
        <a:bodyPr/>
        <a:lstStyle/>
        <a:p>
          <a:endParaRPr lang="en-US"/>
        </a:p>
      </dgm:t>
    </dgm:pt>
    <dgm:pt modelId="{FDF666CE-3AAA-439E-9869-08612729DDFD}" type="pres">
      <dgm:prSet presAssocID="{F9706CA5-0D3A-4511-904B-7F39E7F7EF4E}" presName="c3text" presStyleLbl="node1" presStyleIdx="2" presStyleCnt="3">
        <dgm:presLayoutVars>
          <dgm:bulletEnabled val="1"/>
        </dgm:presLayoutVars>
      </dgm:prSet>
      <dgm:spPr/>
      <dgm:t>
        <a:bodyPr/>
        <a:lstStyle/>
        <a:p>
          <a:endParaRPr lang="en-US"/>
        </a:p>
      </dgm:t>
    </dgm:pt>
  </dgm:ptLst>
  <dgm:cxnLst>
    <dgm:cxn modelId="{7C51362E-D418-4A14-B43A-AAEC3A59F776}" srcId="{F9706CA5-0D3A-4511-904B-7F39E7F7EF4E}" destId="{CC8B70AF-1B88-47E8-B106-EBADE68BEBE3}" srcOrd="0" destOrd="0" parTransId="{D2E67E24-570C-4348-B2CF-1B96BB983466}" sibTransId="{D81DB1D3-19EC-4810-926D-54624DFF985A}"/>
    <dgm:cxn modelId="{78350E31-5F1B-40E9-918C-A6731B9E3DD5}" srcId="{F9706CA5-0D3A-4511-904B-7F39E7F7EF4E}" destId="{087209D8-88F1-46DA-8309-D71416CE2B69}" srcOrd="2" destOrd="0" parTransId="{11BE1F7C-8AC9-44B5-B16A-5329131E994B}" sibTransId="{B8602B68-E8C3-478B-9C51-C2721FAB6663}"/>
    <dgm:cxn modelId="{302DF68F-EED6-4055-80B5-E8128723C468}" type="presOf" srcId="{F9706CA5-0D3A-4511-904B-7F39E7F7EF4E}" destId="{2D8EBF8A-D516-49FB-9A42-7FFF03016F82}" srcOrd="0" destOrd="0" presId="urn:microsoft.com/office/officeart/2005/8/layout/venn2"/>
    <dgm:cxn modelId="{4971800A-FF59-43B9-8D4D-E46DD46D21A4}" type="presOf" srcId="{087209D8-88F1-46DA-8309-D71416CE2B69}" destId="{FDF666CE-3AAA-439E-9869-08612729DDFD}" srcOrd="1" destOrd="0" presId="urn:microsoft.com/office/officeart/2005/8/layout/venn2"/>
    <dgm:cxn modelId="{475C7134-3697-4790-A107-CC38779E5739}" type="presOf" srcId="{CC8B70AF-1B88-47E8-B106-EBADE68BEBE3}" destId="{1ECE3D28-90FC-4639-8031-093DDF780EC6}" srcOrd="1" destOrd="0" presId="urn:microsoft.com/office/officeart/2005/8/layout/venn2"/>
    <dgm:cxn modelId="{D2A161B0-D0E3-46DC-BFE3-D83ABAA64FB0}" type="presOf" srcId="{5B650FCE-80E2-4E7E-9EF0-E27533E7F038}" destId="{E1547FA5-251D-4ACB-9C6D-FF2889D3030B}" srcOrd="1" destOrd="0" presId="urn:microsoft.com/office/officeart/2005/8/layout/venn2"/>
    <dgm:cxn modelId="{A8ECB005-808F-417A-976F-0D0756E4A395}" type="presOf" srcId="{087209D8-88F1-46DA-8309-D71416CE2B69}" destId="{B3DE93B9-2657-4D8F-9480-A8D43D6ED062}" srcOrd="0" destOrd="0" presId="urn:microsoft.com/office/officeart/2005/8/layout/venn2"/>
    <dgm:cxn modelId="{6B0484BC-94AD-4768-A8C7-938C85D0EDB2}" type="presOf" srcId="{CC8B70AF-1B88-47E8-B106-EBADE68BEBE3}" destId="{A7F18652-B8D5-4DBE-8E0D-9AAC91300891}" srcOrd="0" destOrd="0" presId="urn:microsoft.com/office/officeart/2005/8/layout/venn2"/>
    <dgm:cxn modelId="{AAE7E97B-88C8-4370-AAB9-7F91640B5B8D}" type="presOf" srcId="{5B650FCE-80E2-4E7E-9EF0-E27533E7F038}" destId="{83E9DC81-EF78-4D04-B0D1-D20DC5AFC91B}" srcOrd="0" destOrd="0" presId="urn:microsoft.com/office/officeart/2005/8/layout/venn2"/>
    <dgm:cxn modelId="{9894F11B-65FD-43BD-ACA7-74BB87F2B223}" srcId="{F9706CA5-0D3A-4511-904B-7F39E7F7EF4E}" destId="{5B650FCE-80E2-4E7E-9EF0-E27533E7F038}" srcOrd="1" destOrd="0" parTransId="{B9F495B1-A3A2-4657-BFAD-3A2E636B967B}" sibTransId="{9C18ABA3-624C-4808-BDD2-B8B84AB0E797}"/>
    <dgm:cxn modelId="{1FE04D69-BEDF-4300-844D-52C703B8AFEF}" type="presParOf" srcId="{2D8EBF8A-D516-49FB-9A42-7FFF03016F82}" destId="{EAC1E797-5E44-4F44-88F3-469C72835472}" srcOrd="0" destOrd="0" presId="urn:microsoft.com/office/officeart/2005/8/layout/venn2"/>
    <dgm:cxn modelId="{6FBEE30E-38AF-4048-A896-3A9495D144C8}" type="presParOf" srcId="{EAC1E797-5E44-4F44-88F3-469C72835472}" destId="{A7F18652-B8D5-4DBE-8E0D-9AAC91300891}" srcOrd="0" destOrd="0" presId="urn:microsoft.com/office/officeart/2005/8/layout/venn2"/>
    <dgm:cxn modelId="{B7BFC104-4710-4B13-A285-E3865C0E0B90}" type="presParOf" srcId="{EAC1E797-5E44-4F44-88F3-469C72835472}" destId="{1ECE3D28-90FC-4639-8031-093DDF780EC6}" srcOrd="1" destOrd="0" presId="urn:microsoft.com/office/officeart/2005/8/layout/venn2"/>
    <dgm:cxn modelId="{2548D77C-D9D0-490C-9A1B-5809D111531C}" type="presParOf" srcId="{2D8EBF8A-D516-49FB-9A42-7FFF03016F82}" destId="{007209A7-9214-40CB-BDF6-C428C7B25D06}" srcOrd="1" destOrd="0" presId="urn:microsoft.com/office/officeart/2005/8/layout/venn2"/>
    <dgm:cxn modelId="{06349498-AF14-4EDB-87DE-906FA64F66D7}" type="presParOf" srcId="{007209A7-9214-40CB-BDF6-C428C7B25D06}" destId="{83E9DC81-EF78-4D04-B0D1-D20DC5AFC91B}" srcOrd="0" destOrd="0" presId="urn:microsoft.com/office/officeart/2005/8/layout/venn2"/>
    <dgm:cxn modelId="{AD93B900-21D4-40D8-B86A-8B77C06F2418}" type="presParOf" srcId="{007209A7-9214-40CB-BDF6-C428C7B25D06}" destId="{E1547FA5-251D-4ACB-9C6D-FF2889D3030B}" srcOrd="1" destOrd="0" presId="urn:microsoft.com/office/officeart/2005/8/layout/venn2"/>
    <dgm:cxn modelId="{FE2BF894-BC93-4FA7-AFBE-A4F172068590}" type="presParOf" srcId="{2D8EBF8A-D516-49FB-9A42-7FFF03016F82}" destId="{B84FDC7A-1CA5-4F38-B49F-87C0DF5EA199}" srcOrd="2" destOrd="0" presId="urn:microsoft.com/office/officeart/2005/8/layout/venn2"/>
    <dgm:cxn modelId="{624E0B53-D0D7-4AEC-B4C1-D6C3E75AF78E}" type="presParOf" srcId="{B84FDC7A-1CA5-4F38-B49F-87C0DF5EA199}" destId="{B3DE93B9-2657-4D8F-9480-A8D43D6ED062}" srcOrd="0" destOrd="0" presId="urn:microsoft.com/office/officeart/2005/8/layout/venn2"/>
    <dgm:cxn modelId="{7209380F-C63F-4437-97CB-59FE438CB36C}" type="presParOf" srcId="{B84FDC7A-1CA5-4F38-B49F-87C0DF5EA199}" destId="{FDF666CE-3AAA-439E-9869-08612729DDFD}"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F18652-B8D5-4DBE-8E0D-9AAC91300891}">
      <dsp:nvSpPr>
        <dsp:cNvPr id="0" name=""/>
        <dsp:cNvSpPr/>
      </dsp:nvSpPr>
      <dsp:spPr>
        <a:xfrm>
          <a:off x="0" y="0"/>
          <a:ext cx="2736684" cy="2736684"/>
        </a:xfrm>
        <a:prstGeom prst="ellipse">
          <a:avLst/>
        </a:prstGeom>
        <a:solidFill>
          <a:schemeClr val="bg1">
            <a:lumMod val="65000"/>
          </a:schemeClr>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GB" sz="1000" kern="1200"/>
            <a:t>Education </a:t>
          </a:r>
        </a:p>
      </dsp:txBody>
      <dsp:txXfrm>
        <a:off x="890106" y="136834"/>
        <a:ext cx="956471" cy="410502"/>
      </dsp:txXfrm>
    </dsp:sp>
    <dsp:sp modelId="{83E9DC81-EF78-4D04-B0D1-D20DC5AFC91B}">
      <dsp:nvSpPr>
        <dsp:cNvPr id="0" name=""/>
        <dsp:cNvSpPr/>
      </dsp:nvSpPr>
      <dsp:spPr>
        <a:xfrm>
          <a:off x="339910" y="625941"/>
          <a:ext cx="2052513" cy="2052513"/>
        </a:xfrm>
        <a:prstGeom prst="ellipse">
          <a:avLst/>
        </a:prstGeom>
        <a:solidFill>
          <a:schemeClr val="bg1">
            <a:lumMod val="65000"/>
          </a:schemeClr>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GB" sz="1000" kern="1200"/>
            <a:t>Family</a:t>
          </a:r>
        </a:p>
      </dsp:txBody>
      <dsp:txXfrm>
        <a:off x="887931" y="754223"/>
        <a:ext cx="956471" cy="384846"/>
      </dsp:txXfrm>
    </dsp:sp>
    <dsp:sp modelId="{B3DE93B9-2657-4D8F-9480-A8D43D6ED062}">
      <dsp:nvSpPr>
        <dsp:cNvPr id="0" name=""/>
        <dsp:cNvSpPr/>
      </dsp:nvSpPr>
      <dsp:spPr>
        <a:xfrm>
          <a:off x="681996" y="1319341"/>
          <a:ext cx="1368342" cy="1368342"/>
        </a:xfrm>
        <a:prstGeom prst="ellipse">
          <a:avLst/>
        </a:prstGeom>
        <a:solidFill>
          <a:schemeClr val="tx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GB" sz="1000" kern="1200" dirty="0"/>
            <a:t>Child or young person and Affinity practitioner</a:t>
          </a:r>
        </a:p>
      </dsp:txBody>
      <dsp:txXfrm>
        <a:off x="882385" y="1661427"/>
        <a:ext cx="967563" cy="684171"/>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39A377-FF71-41F8-80CD-85A7D11FE3FD}" type="datetimeFigureOut">
              <a:rPr lang="en-GB" smtClean="0"/>
              <a:t>15/09/2021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CB23B0-3CFB-403A-955B-46D30809ECA6}" type="slidenum">
              <a:rPr lang="en-GB" smtClean="0"/>
              <a:t>‹#›</a:t>
            </a:fld>
            <a:endParaRPr lang="en-GB"/>
          </a:p>
        </p:txBody>
      </p:sp>
    </p:spTree>
    <p:extLst>
      <p:ext uri="{BB962C8B-B14F-4D97-AF65-F5344CB8AC3E}">
        <p14:creationId xmlns:p14="http://schemas.microsoft.com/office/powerpoint/2010/main" val="4014603804"/>
      </p:ext>
    </p:extLst>
  </p:cSld>
  <p:clrMap bg1="lt1" tx1="dk1" bg2="lt2" tx2="dk2" accent1="accent1" accent2="accent2" accent3="accent3" accent4="accent4" accent5="accent5" accent6="accent6" hlink="hlink" folHlink="folHlink"/>
  <p:notesStyle>
    <a:lvl1pPr marL="0" algn="l" defTabSz="914286" rtl="0" eaLnBrk="1" latinLnBrk="0" hangingPunct="1">
      <a:defRPr sz="1200" kern="1200">
        <a:solidFill>
          <a:schemeClr val="tx1"/>
        </a:solidFill>
        <a:latin typeface="+mn-lt"/>
        <a:ea typeface="+mn-ea"/>
        <a:cs typeface="+mn-cs"/>
      </a:defRPr>
    </a:lvl1pPr>
    <a:lvl2pPr marL="457143" algn="l" defTabSz="914286" rtl="0" eaLnBrk="1" latinLnBrk="0" hangingPunct="1">
      <a:defRPr sz="1200" kern="1200">
        <a:solidFill>
          <a:schemeClr val="tx1"/>
        </a:solidFill>
        <a:latin typeface="+mn-lt"/>
        <a:ea typeface="+mn-ea"/>
        <a:cs typeface="+mn-cs"/>
      </a:defRPr>
    </a:lvl2pPr>
    <a:lvl3pPr marL="914286" algn="l" defTabSz="914286" rtl="0" eaLnBrk="1" latinLnBrk="0" hangingPunct="1">
      <a:defRPr sz="1200" kern="1200">
        <a:solidFill>
          <a:schemeClr val="tx1"/>
        </a:solidFill>
        <a:latin typeface="+mn-lt"/>
        <a:ea typeface="+mn-ea"/>
        <a:cs typeface="+mn-cs"/>
      </a:defRPr>
    </a:lvl3pPr>
    <a:lvl4pPr marL="1371430" algn="l" defTabSz="914286" rtl="0" eaLnBrk="1" latinLnBrk="0" hangingPunct="1">
      <a:defRPr sz="1200" kern="1200">
        <a:solidFill>
          <a:schemeClr val="tx1"/>
        </a:solidFill>
        <a:latin typeface="+mn-lt"/>
        <a:ea typeface="+mn-ea"/>
        <a:cs typeface="+mn-cs"/>
      </a:defRPr>
    </a:lvl4pPr>
    <a:lvl5pPr marL="1828574" algn="l" defTabSz="914286" rtl="0" eaLnBrk="1" latinLnBrk="0" hangingPunct="1">
      <a:defRPr sz="1200" kern="1200">
        <a:solidFill>
          <a:schemeClr val="tx1"/>
        </a:solidFill>
        <a:latin typeface="+mn-lt"/>
        <a:ea typeface="+mn-ea"/>
        <a:cs typeface="+mn-cs"/>
      </a:defRPr>
    </a:lvl5pPr>
    <a:lvl6pPr marL="2285717" algn="l" defTabSz="914286" rtl="0" eaLnBrk="1" latinLnBrk="0" hangingPunct="1">
      <a:defRPr sz="1200" kern="1200">
        <a:solidFill>
          <a:schemeClr val="tx1"/>
        </a:solidFill>
        <a:latin typeface="+mn-lt"/>
        <a:ea typeface="+mn-ea"/>
        <a:cs typeface="+mn-cs"/>
      </a:defRPr>
    </a:lvl6pPr>
    <a:lvl7pPr marL="2742860" algn="l" defTabSz="914286" rtl="0" eaLnBrk="1" latinLnBrk="0" hangingPunct="1">
      <a:defRPr sz="1200" kern="1200">
        <a:solidFill>
          <a:schemeClr val="tx1"/>
        </a:solidFill>
        <a:latin typeface="+mn-lt"/>
        <a:ea typeface="+mn-ea"/>
        <a:cs typeface="+mn-cs"/>
      </a:defRPr>
    </a:lvl7pPr>
    <a:lvl8pPr marL="3200003" algn="l" defTabSz="914286" rtl="0" eaLnBrk="1" latinLnBrk="0" hangingPunct="1">
      <a:defRPr sz="1200" kern="1200">
        <a:solidFill>
          <a:schemeClr val="tx1"/>
        </a:solidFill>
        <a:latin typeface="+mn-lt"/>
        <a:ea typeface="+mn-ea"/>
        <a:cs typeface="+mn-cs"/>
      </a:defRPr>
    </a:lvl8pPr>
    <a:lvl9pPr marL="3657147" algn="l" defTabSz="91428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F4C9F6-506E-409D-9DDC-6E0B2577B1DE}" type="slidenum">
              <a:rPr lang="en-GB" smtClean="0"/>
              <a:pPr/>
              <a:t>1</a:t>
            </a:fld>
            <a:endParaRPr lang="en-GB" dirty="0"/>
          </a:p>
        </p:txBody>
      </p:sp>
    </p:spTree>
    <p:extLst>
      <p:ext uri="{BB962C8B-B14F-4D97-AF65-F5344CB8AC3E}">
        <p14:creationId xmlns:p14="http://schemas.microsoft.com/office/powerpoint/2010/main" val="618063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F4C9F6-506E-409D-9DDC-6E0B2577B1DE}" type="slidenum">
              <a:rPr lang="en-GB" smtClean="0"/>
              <a:pPr/>
              <a:t>7</a:t>
            </a:fld>
            <a:endParaRPr lang="en-GB" dirty="0"/>
          </a:p>
        </p:txBody>
      </p:sp>
    </p:spTree>
    <p:extLst>
      <p:ext uri="{BB962C8B-B14F-4D97-AF65-F5344CB8AC3E}">
        <p14:creationId xmlns:p14="http://schemas.microsoft.com/office/powerpoint/2010/main" val="22245824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ED1A37"/>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0"/>
            <a:ext cx="5051385" cy="4325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610867" y="5445508"/>
            <a:ext cx="7983352" cy="417556"/>
          </a:xfrm>
        </p:spPr>
        <p:txBody>
          <a:bodyPr lIns="0" tIns="0" rIns="0" bIns="0" anchor="t" anchorCtr="0">
            <a:normAutofit/>
          </a:bodyPr>
          <a:lstStyle>
            <a:lvl1pPr algn="l">
              <a:defRPr sz="2600" b="1">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610868" y="5085546"/>
            <a:ext cx="7983353" cy="359962"/>
          </a:xfrm>
        </p:spPr>
        <p:txBody>
          <a:bodyPr lIns="0" tIns="0" rIns="0" bIns="0" anchor="t" anchorCtr="0">
            <a:normAutofit/>
          </a:bodyPr>
          <a:lstStyle>
            <a:lvl1pPr marL="0" indent="0" algn="l">
              <a:buNone/>
              <a:defRPr sz="2100" b="0">
                <a:solidFill>
                  <a:schemeClr val="bg1"/>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8" indent="0" algn="ctr">
              <a:buNone/>
              <a:defRPr>
                <a:solidFill>
                  <a:schemeClr val="tx1">
                    <a:tint val="75000"/>
                  </a:schemeClr>
                </a:solidFill>
              </a:defRPr>
            </a:lvl4pPr>
            <a:lvl5pPr marL="1828251" indent="0" algn="ctr">
              <a:buNone/>
              <a:defRPr>
                <a:solidFill>
                  <a:schemeClr val="tx1">
                    <a:tint val="75000"/>
                  </a:schemeClr>
                </a:solidFill>
              </a:defRPr>
            </a:lvl5pPr>
            <a:lvl6pPr marL="2285313" indent="0" algn="ctr">
              <a:buNone/>
              <a:defRPr>
                <a:solidFill>
                  <a:schemeClr val="tx1">
                    <a:tint val="75000"/>
                  </a:schemeClr>
                </a:solidFill>
              </a:defRPr>
            </a:lvl6pPr>
            <a:lvl7pPr marL="2742377" indent="0" algn="ctr">
              <a:buNone/>
              <a:defRPr>
                <a:solidFill>
                  <a:schemeClr val="tx1">
                    <a:tint val="75000"/>
                  </a:schemeClr>
                </a:solidFill>
              </a:defRPr>
            </a:lvl7pPr>
            <a:lvl8pPr marL="3199438" indent="0" algn="ctr">
              <a:buNone/>
              <a:defRPr>
                <a:solidFill>
                  <a:schemeClr val="tx1">
                    <a:tint val="75000"/>
                  </a:schemeClr>
                </a:solidFill>
              </a:defRPr>
            </a:lvl8pPr>
            <a:lvl9pPr marL="3656501" indent="0" algn="ctr">
              <a:buNone/>
              <a:defRPr>
                <a:solidFill>
                  <a:schemeClr val="tx1">
                    <a:tint val="75000"/>
                  </a:schemeClr>
                </a:solidFill>
              </a:defRPr>
            </a:lvl9pPr>
          </a:lstStyle>
          <a:p>
            <a:r>
              <a:rPr lang="en-US"/>
              <a:t>Click to edit Master subtitle style</a:t>
            </a:r>
            <a:endParaRPr lang="en-GB" dirty="0"/>
          </a:p>
        </p:txBody>
      </p:sp>
      <p:pic>
        <p:nvPicPr>
          <p:cNvPr id="9" name="Picture 5" descr="C:\Users\Kasey.Ly\Desktop\Powerpoint assets\VC_logo_white.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060363" y="540002"/>
            <a:ext cx="1495384" cy="580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7207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Two Small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610868" y="1861545"/>
            <a:ext cx="3847981" cy="1961074"/>
          </a:xfrm>
        </p:spPr>
        <p:txBody>
          <a:bodyPr/>
          <a:lstStyle>
            <a:lvl1pPr>
              <a:spcBef>
                <a:spcPts val="351"/>
              </a:spcBef>
              <a:spcAft>
                <a:spcPts val="526"/>
              </a:spcAft>
              <a:defRPr sz="1400" b="1">
                <a:solidFill>
                  <a:srgbClr val="ED1A37"/>
                </a:solidFill>
              </a:defRPr>
            </a:lvl1pPr>
            <a:lvl2pPr marL="157215" indent="-157215">
              <a:defRPr sz="1200"/>
            </a:lvl2pPr>
            <a:lvl3pPr marL="393731" indent="-157215">
              <a:defRPr sz="1200"/>
            </a:lvl3pPr>
            <a:lvl4pPr marL="630246" indent="-157215">
              <a:defRPr sz="1100"/>
            </a:lvl4pPr>
            <a:lvl5pPr marL="866763" indent="-157215">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EB0F7010-E999-4FC2-AE85-B5FFBD58F110}" type="slidenum">
              <a:rPr lang="en-GB" smtClean="0"/>
              <a:pPr/>
              <a:t>‹#›</a:t>
            </a:fld>
            <a:endParaRPr lang="en-GB"/>
          </a:p>
        </p:txBody>
      </p:sp>
      <p:sp>
        <p:nvSpPr>
          <p:cNvPr id="5" name="Content Placeholder 2"/>
          <p:cNvSpPr>
            <a:spLocks noGrp="1"/>
          </p:cNvSpPr>
          <p:nvPr>
            <p:ph idx="13"/>
          </p:nvPr>
        </p:nvSpPr>
        <p:spPr>
          <a:xfrm>
            <a:off x="4746240" y="1861545"/>
            <a:ext cx="3847981" cy="1961074"/>
          </a:xfrm>
        </p:spPr>
        <p:txBody>
          <a:bodyPr/>
          <a:lstStyle>
            <a:lvl1pPr>
              <a:spcBef>
                <a:spcPts val="351"/>
              </a:spcBef>
              <a:spcAft>
                <a:spcPts val="526"/>
              </a:spcAft>
              <a:defRPr sz="1400" b="1">
                <a:solidFill>
                  <a:srgbClr val="ED1A37"/>
                </a:solidFill>
              </a:defRPr>
            </a:lvl1pPr>
            <a:lvl2pPr marL="157215" indent="-157215">
              <a:defRPr sz="1200"/>
            </a:lvl2pPr>
            <a:lvl3pPr marL="393731" indent="-157215">
              <a:defRPr sz="1200"/>
            </a:lvl3pPr>
            <a:lvl4pPr marL="630246" indent="-157215">
              <a:defRPr sz="1100"/>
            </a:lvl4pPr>
            <a:lvl5pPr marL="866763" indent="-157215">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2"/>
          <p:cNvSpPr>
            <a:spLocks noGrp="1"/>
          </p:cNvSpPr>
          <p:nvPr>
            <p:ph idx="14"/>
          </p:nvPr>
        </p:nvSpPr>
        <p:spPr>
          <a:xfrm>
            <a:off x="610866" y="3893351"/>
            <a:ext cx="7983354" cy="1961074"/>
          </a:xfrm>
        </p:spPr>
        <p:txBody>
          <a:bodyPr/>
          <a:lstStyle>
            <a:lvl1pPr>
              <a:spcBef>
                <a:spcPts val="351"/>
              </a:spcBef>
              <a:spcAft>
                <a:spcPts val="526"/>
              </a:spcAft>
              <a:defRPr sz="1400" b="1">
                <a:solidFill>
                  <a:srgbClr val="ED1A37"/>
                </a:solidFill>
              </a:defRPr>
            </a:lvl1pPr>
            <a:lvl2pPr marL="157215" indent="-157215">
              <a:defRPr sz="1200"/>
            </a:lvl2pPr>
            <a:lvl3pPr marL="393731" indent="-157215">
              <a:defRPr sz="1200"/>
            </a:lvl3pPr>
            <a:lvl4pPr marL="630246" indent="-157215">
              <a:defRPr sz="1100"/>
            </a:lvl4pPr>
            <a:lvl5pPr marL="866763" indent="-157215">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630410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p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610867" y="1774177"/>
            <a:ext cx="7983354" cy="221455"/>
          </a:xfrm>
        </p:spPr>
        <p:txBody>
          <a:bodyPr>
            <a:noAutofit/>
          </a:bodyPr>
          <a:lstStyle>
            <a:lvl1pPr>
              <a:spcAft>
                <a:spcPts val="1052"/>
              </a:spcAft>
              <a:defRPr sz="1200" b="1"/>
            </a:lvl1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EB0F7010-E999-4FC2-AE85-B5FFBD58F110}" type="slidenum">
              <a:rPr lang="en-GB" smtClean="0"/>
              <a:pPr/>
              <a:t>‹#›</a:t>
            </a:fld>
            <a:endParaRPr lang="en-GB" dirty="0"/>
          </a:p>
        </p:txBody>
      </p:sp>
      <p:sp>
        <p:nvSpPr>
          <p:cNvPr id="7" name="Picture Placeholder 6"/>
          <p:cNvSpPr>
            <a:spLocks noGrp="1"/>
          </p:cNvSpPr>
          <p:nvPr>
            <p:ph type="pic" sz="quarter" idx="13"/>
          </p:nvPr>
        </p:nvSpPr>
        <p:spPr>
          <a:xfrm>
            <a:off x="610868" y="2093128"/>
            <a:ext cx="2492337" cy="2628920"/>
          </a:xfrm>
        </p:spPr>
        <p:txBody>
          <a:bodyPr/>
          <a:lstStyle/>
          <a:p>
            <a:r>
              <a:rPr lang="en-US"/>
              <a:t>Click icon to add picture</a:t>
            </a:r>
            <a:endParaRPr lang="en-GB"/>
          </a:p>
        </p:txBody>
      </p:sp>
      <p:sp>
        <p:nvSpPr>
          <p:cNvPr id="8" name="Picture Placeholder 6"/>
          <p:cNvSpPr>
            <a:spLocks noGrp="1"/>
          </p:cNvSpPr>
          <p:nvPr>
            <p:ph type="pic" sz="quarter" idx="14"/>
          </p:nvPr>
        </p:nvSpPr>
        <p:spPr>
          <a:xfrm>
            <a:off x="3351469" y="2093128"/>
            <a:ext cx="2492337" cy="2628920"/>
          </a:xfrm>
        </p:spPr>
        <p:txBody>
          <a:bodyPr/>
          <a:lstStyle/>
          <a:p>
            <a:r>
              <a:rPr lang="en-US"/>
              <a:t>Click icon to add picture</a:t>
            </a:r>
            <a:endParaRPr lang="en-GB"/>
          </a:p>
        </p:txBody>
      </p:sp>
      <p:sp>
        <p:nvSpPr>
          <p:cNvPr id="9" name="Picture Placeholder 6"/>
          <p:cNvSpPr>
            <a:spLocks noGrp="1"/>
          </p:cNvSpPr>
          <p:nvPr>
            <p:ph type="pic" sz="quarter" idx="15"/>
          </p:nvPr>
        </p:nvSpPr>
        <p:spPr>
          <a:xfrm>
            <a:off x="6089473" y="2093128"/>
            <a:ext cx="2492337" cy="2628920"/>
          </a:xfrm>
        </p:spPr>
        <p:txBody>
          <a:bodyPr/>
          <a:lstStyle/>
          <a:p>
            <a:r>
              <a:rPr lang="en-US"/>
              <a:t>Click icon to add picture</a:t>
            </a:r>
            <a:endParaRPr lang="en-GB"/>
          </a:p>
        </p:txBody>
      </p:sp>
      <p:sp>
        <p:nvSpPr>
          <p:cNvPr id="10" name="Content Placeholder 2"/>
          <p:cNvSpPr>
            <a:spLocks noGrp="1"/>
          </p:cNvSpPr>
          <p:nvPr>
            <p:ph idx="16"/>
          </p:nvPr>
        </p:nvSpPr>
        <p:spPr>
          <a:xfrm>
            <a:off x="610867" y="4773099"/>
            <a:ext cx="2492338" cy="1081326"/>
          </a:xfrm>
        </p:spPr>
        <p:txBody>
          <a:bodyPr>
            <a:noAutofit/>
          </a:bodyPr>
          <a:lstStyle>
            <a:lvl1pPr marL="150257" indent="-150257">
              <a:spcAft>
                <a:spcPts val="1052"/>
              </a:spcAft>
              <a:buSzPct val="80000"/>
              <a:buFontTx/>
              <a:buBlip>
                <a:blip r:embed="rId2"/>
              </a:buBlip>
              <a:tabLst>
                <a:tab pos="155823" algn="l"/>
              </a:tabLst>
              <a:defRPr sz="1000" b="0"/>
            </a:lvl1pPr>
          </a:lstStyle>
          <a:p>
            <a:pPr lvl="0"/>
            <a:r>
              <a:rPr lang="en-US"/>
              <a:t>Click to edit Master text styles</a:t>
            </a:r>
          </a:p>
        </p:txBody>
      </p:sp>
      <p:sp>
        <p:nvSpPr>
          <p:cNvPr id="11" name="Content Placeholder 2"/>
          <p:cNvSpPr>
            <a:spLocks noGrp="1"/>
          </p:cNvSpPr>
          <p:nvPr>
            <p:ph idx="17"/>
          </p:nvPr>
        </p:nvSpPr>
        <p:spPr>
          <a:xfrm>
            <a:off x="3351467" y="4773099"/>
            <a:ext cx="2492338" cy="1081326"/>
          </a:xfrm>
        </p:spPr>
        <p:txBody>
          <a:bodyPr>
            <a:noAutofit/>
          </a:bodyPr>
          <a:lstStyle>
            <a:lvl1pPr marL="150257" indent="-150257">
              <a:spcAft>
                <a:spcPts val="1052"/>
              </a:spcAft>
              <a:buSzPct val="80000"/>
              <a:buFontTx/>
              <a:buBlip>
                <a:blip r:embed="rId2"/>
              </a:buBlip>
              <a:defRPr sz="1000" b="0"/>
            </a:lvl1pPr>
          </a:lstStyle>
          <a:p>
            <a:pPr lvl="0"/>
            <a:r>
              <a:rPr lang="en-US"/>
              <a:t>Click to edit Master text styles</a:t>
            </a:r>
          </a:p>
        </p:txBody>
      </p:sp>
      <p:sp>
        <p:nvSpPr>
          <p:cNvPr id="14" name="Content Placeholder 2"/>
          <p:cNvSpPr>
            <a:spLocks noGrp="1"/>
          </p:cNvSpPr>
          <p:nvPr>
            <p:ph idx="18"/>
          </p:nvPr>
        </p:nvSpPr>
        <p:spPr>
          <a:xfrm>
            <a:off x="6089472" y="4773099"/>
            <a:ext cx="2492338" cy="1081326"/>
          </a:xfrm>
        </p:spPr>
        <p:txBody>
          <a:bodyPr>
            <a:noAutofit/>
          </a:bodyPr>
          <a:lstStyle>
            <a:lvl1pPr marL="150257" indent="-150257">
              <a:spcAft>
                <a:spcPts val="1052"/>
              </a:spcAft>
              <a:buSzPct val="80000"/>
              <a:buFontTx/>
              <a:buBlip>
                <a:blip r:embed="rId2"/>
              </a:buBlip>
              <a:defRPr sz="1000" b="0"/>
            </a:lvl1pPr>
          </a:lstStyle>
          <a:p>
            <a:pPr lvl="0"/>
            <a:r>
              <a:rPr lang="en-US"/>
              <a:t>Click to edit Master text styles</a:t>
            </a:r>
          </a:p>
        </p:txBody>
      </p:sp>
    </p:spTree>
    <p:extLst>
      <p:ext uri="{BB962C8B-B14F-4D97-AF65-F5344CB8AC3E}">
        <p14:creationId xmlns:p14="http://schemas.microsoft.com/office/powerpoint/2010/main" val="914129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B0F7010-E999-4FC2-AE85-B5FFBD58F110}" type="slidenum">
              <a:rPr lang="en-GB" smtClean="0"/>
              <a:pPr/>
              <a:t>‹#›</a:t>
            </a:fld>
            <a:endParaRPr lang="en-GB"/>
          </a:p>
        </p:txBody>
      </p:sp>
      <p:sp>
        <p:nvSpPr>
          <p:cNvPr id="6" name="Title 1"/>
          <p:cNvSpPr>
            <a:spLocks noGrp="1"/>
          </p:cNvSpPr>
          <p:nvPr>
            <p:ph type="title"/>
          </p:nvPr>
        </p:nvSpPr>
        <p:spPr>
          <a:xfrm>
            <a:off x="610867" y="683793"/>
            <a:ext cx="7983354" cy="908209"/>
          </a:xfrm>
        </p:spPr>
        <p:txBody>
          <a:bodyPr/>
          <a:lstStyle/>
          <a:p>
            <a:r>
              <a:rPr lang="en-US"/>
              <a:t>Click to edit Master title style</a:t>
            </a:r>
            <a:endParaRPr lang="en-GB" dirty="0"/>
          </a:p>
        </p:txBody>
      </p:sp>
    </p:spTree>
    <p:extLst>
      <p:ext uri="{BB962C8B-B14F-4D97-AF65-F5344CB8AC3E}">
        <p14:creationId xmlns:p14="http://schemas.microsoft.com/office/powerpoint/2010/main" val="3151182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7" name="TextBox 6"/>
          <p:cNvSpPr txBox="1"/>
          <p:nvPr userDrawn="1"/>
        </p:nvSpPr>
        <p:spPr>
          <a:xfrm>
            <a:off x="2410508" y="6243235"/>
            <a:ext cx="4313115" cy="250198"/>
          </a:xfrm>
          <a:prstGeom prst="rect">
            <a:avLst/>
          </a:prstGeom>
          <a:noFill/>
        </p:spPr>
        <p:txBody>
          <a:bodyPr wrap="square" lIns="80137" tIns="40069" rIns="80137" bIns="40069" rtlCol="0">
            <a:spAutoFit/>
          </a:bodyPr>
          <a:lstStyle/>
          <a:p>
            <a:pPr algn="ctr" defTabSz="914126">
              <a:spcAft>
                <a:spcPts val="526"/>
              </a:spcAft>
            </a:pPr>
            <a:r>
              <a:rPr lang="en-GB" sz="1100" b="1" dirty="0">
                <a:solidFill>
                  <a:srgbClr val="ED1A37"/>
                </a:solidFill>
                <a:cs typeface="Arial" pitchFamily="34" charset="0"/>
              </a:rPr>
              <a:t>www.virgincare.co.uk</a:t>
            </a:r>
          </a:p>
        </p:txBody>
      </p:sp>
      <p:sp>
        <p:nvSpPr>
          <p:cNvPr id="3" name="TextBox 2"/>
          <p:cNvSpPr txBox="1"/>
          <p:nvPr userDrawn="1"/>
        </p:nvSpPr>
        <p:spPr>
          <a:xfrm>
            <a:off x="2410508" y="5857047"/>
            <a:ext cx="4313115" cy="327142"/>
          </a:xfrm>
          <a:prstGeom prst="rect">
            <a:avLst/>
          </a:prstGeom>
          <a:noFill/>
        </p:spPr>
        <p:txBody>
          <a:bodyPr wrap="square" lIns="80137" tIns="40069" rIns="80137" bIns="40069" rtlCol="0">
            <a:spAutoFit/>
          </a:bodyPr>
          <a:lstStyle/>
          <a:p>
            <a:pPr algn="ctr" defTabSz="914126">
              <a:spcAft>
                <a:spcPts val="526"/>
              </a:spcAft>
            </a:pPr>
            <a:r>
              <a:rPr lang="en-GB" sz="1600" b="1" i="1" dirty="0">
                <a:solidFill>
                  <a:srgbClr val="ED1A37"/>
                </a:solidFill>
                <a:cs typeface="Arial" pitchFamily="34" charset="0"/>
              </a:rPr>
              <a:t>Feel the difference</a:t>
            </a:r>
          </a:p>
        </p:txBody>
      </p:sp>
    </p:spTree>
    <p:extLst>
      <p:ext uri="{BB962C8B-B14F-4D97-AF65-F5344CB8AC3E}">
        <p14:creationId xmlns:p14="http://schemas.microsoft.com/office/powerpoint/2010/main" val="823957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79F5F770-E6D6-493A-A62B-C7B2B894DDD2}"/>
              </a:ext>
            </a:extLst>
          </p:cNvPr>
          <p:cNvGraphicFramePr>
            <a:graphicFrameLocks noChangeAspect="1"/>
          </p:cNvGraphicFramePr>
          <p:nvPr userDrawn="1">
            <p:custDataLst>
              <p:tags r:id="rId2"/>
            </p:custDataLst>
            <p:extLst>
              <p:ext uri="{D42A27DB-BD31-4B8C-83A1-F6EECF244321}">
                <p14:modId xmlns:p14="http://schemas.microsoft.com/office/powerpoint/2010/main" val="231504378"/>
              </p:ext>
            </p:extLst>
          </p:nvPr>
        </p:nvGraphicFramePr>
        <p:xfrm>
          <a:off x="1590" y="1588"/>
          <a:ext cx="1587" cy="1587"/>
        </p:xfrm>
        <a:graphic>
          <a:graphicData uri="http://schemas.openxmlformats.org/presentationml/2006/ole">
            <mc:AlternateContent xmlns:mc="http://schemas.openxmlformats.org/markup-compatibility/2006">
              <mc:Choice xmlns:v="urn:schemas-microsoft-com:vml" Requires="v">
                <p:oleObj spid="_x0000_s1026" name="think-cell Slide" r:id="rId4" imgW="395" imgH="396" progId="TCLayout.ActiveDocument.1">
                  <p:embed/>
                </p:oleObj>
              </mc:Choice>
              <mc:Fallback>
                <p:oleObj name="think-cell Slide" r:id="rId4" imgW="395" imgH="396" progId="TCLayout.ActiveDocument.1">
                  <p:embed/>
                  <p:pic>
                    <p:nvPicPr>
                      <p:cNvPr id="3" name="Object 2" hidden="1">
                        <a:extLst>
                          <a:ext uri="{FF2B5EF4-FFF2-40B4-BE49-F238E27FC236}">
                            <a16:creationId xmlns:a16="http://schemas.microsoft.com/office/drawing/2014/main" id="{79F5F770-E6D6-493A-A62B-C7B2B894DDD2}"/>
                          </a:ext>
                        </a:extLst>
                      </p:cNvPr>
                      <p:cNvPicPr/>
                      <p:nvPr/>
                    </p:nvPicPr>
                    <p:blipFill>
                      <a:blip r:embed="rId5"/>
                      <a:stretch>
                        <a:fillRect/>
                      </a:stretch>
                    </p:blipFill>
                    <p:spPr>
                      <a:xfrm>
                        <a:off x="1590" y="1588"/>
                        <a:ext cx="1587" cy="1587"/>
                      </a:xfrm>
                      <a:prstGeom prst="rect">
                        <a:avLst/>
                      </a:prstGeom>
                    </p:spPr>
                  </p:pic>
                </p:oleObj>
              </mc:Fallback>
            </mc:AlternateContent>
          </a:graphicData>
        </a:graphic>
      </p:graphicFrame>
      <p:sp>
        <p:nvSpPr>
          <p:cNvPr id="2" name="Title 1"/>
          <p:cNvSpPr>
            <a:spLocks noGrp="1"/>
          </p:cNvSpPr>
          <p:nvPr>
            <p:ph type="title" hasCustomPrompt="1"/>
          </p:nvPr>
        </p:nvSpPr>
        <p:spPr>
          <a:xfrm>
            <a:off x="1220392" y="219457"/>
            <a:ext cx="6748272" cy="914400"/>
          </a:xfrm>
        </p:spPr>
        <p:txBody>
          <a:bodyPr/>
          <a:lstStyle>
            <a:lvl1pPr>
              <a:defRPr/>
            </a:lvl1pPr>
          </a:lstStyle>
          <a:p>
            <a:r>
              <a:rPr lang="en-US" dirty="0"/>
              <a:t>Title and Content Layout</a:t>
            </a:r>
            <a:endParaRPr lang="en-CA" dirty="0"/>
          </a:p>
        </p:txBody>
      </p:sp>
      <p:sp>
        <p:nvSpPr>
          <p:cNvPr id="4" name="Date Placeholder 3"/>
          <p:cNvSpPr>
            <a:spLocks noGrp="1"/>
          </p:cNvSpPr>
          <p:nvPr>
            <p:ph type="dt" sz="half" idx="10"/>
          </p:nvPr>
        </p:nvSpPr>
        <p:spPr>
          <a:xfrm>
            <a:off x="628650" y="6356353"/>
            <a:ext cx="2057400" cy="365125"/>
          </a:xfrm>
          <a:prstGeom prst="rect">
            <a:avLst/>
          </a:prstGeom>
        </p:spPr>
        <p:txBody>
          <a:bodyPr lIns="91412" tIns="45706" rIns="91412" bIns="45706"/>
          <a:lstStyle/>
          <a:p>
            <a:pPr defTabSz="914126"/>
            <a:endParaRPr lang="en-CA">
              <a:solidFill>
                <a:prstClr val="black"/>
              </a:solidFill>
            </a:endParaRPr>
          </a:p>
        </p:txBody>
      </p:sp>
      <p:sp>
        <p:nvSpPr>
          <p:cNvPr id="5" name="Footer Placeholder 4"/>
          <p:cNvSpPr>
            <a:spLocks noGrp="1"/>
          </p:cNvSpPr>
          <p:nvPr>
            <p:ph type="ftr" sz="quarter" idx="11"/>
          </p:nvPr>
        </p:nvSpPr>
        <p:spPr>
          <a:xfrm>
            <a:off x="3028951" y="6356353"/>
            <a:ext cx="3086100" cy="365125"/>
          </a:xfrm>
          <a:prstGeom prst="rect">
            <a:avLst/>
          </a:prstGeom>
        </p:spPr>
        <p:txBody>
          <a:bodyPr lIns="91412" tIns="45706" rIns="91412" bIns="45706"/>
          <a:lstStyle/>
          <a:p>
            <a:pPr defTabSz="914126"/>
            <a:r>
              <a:rPr lang="en-CA">
                <a:solidFill>
                  <a:prstClr val="black"/>
                </a:solidFill>
              </a:rPr>
              <a:t>Adult Community Health Services</a:t>
            </a:r>
          </a:p>
        </p:txBody>
      </p:sp>
      <p:sp>
        <p:nvSpPr>
          <p:cNvPr id="6" name="Slide Number Placeholder 5"/>
          <p:cNvSpPr>
            <a:spLocks noGrp="1"/>
          </p:cNvSpPr>
          <p:nvPr>
            <p:ph type="sldNum" sz="quarter" idx="12"/>
          </p:nvPr>
        </p:nvSpPr>
        <p:spPr/>
        <p:txBody>
          <a:bodyPr/>
          <a:lstStyle/>
          <a:p>
            <a:fld id="{00E6A5BD-C011-4A45-AA3A-201790FB7F2B}" type="slidenum">
              <a:rPr lang="en-CA" smtClean="0"/>
              <a:pPr/>
              <a:t>‹#›</a:t>
            </a:fld>
            <a:endParaRPr lang="en-CA"/>
          </a:p>
        </p:txBody>
      </p:sp>
      <p:sp>
        <p:nvSpPr>
          <p:cNvPr id="9" name="Text Placeholder 8"/>
          <p:cNvSpPr>
            <a:spLocks noGrp="1"/>
          </p:cNvSpPr>
          <p:nvPr>
            <p:ph type="body" sz="quarter" idx="13" hasCustomPrompt="1"/>
          </p:nvPr>
        </p:nvSpPr>
        <p:spPr>
          <a:xfrm>
            <a:off x="1220393" y="1133856"/>
            <a:ext cx="6753225" cy="338328"/>
          </a:xfrm>
        </p:spPr>
        <p:txBody>
          <a:bodyPr anchor="b" anchorCtr="0"/>
          <a:lstStyle>
            <a:lvl1pPr marL="0" indent="0">
              <a:lnSpc>
                <a:spcPct val="90000"/>
              </a:lnSpc>
              <a:spcBef>
                <a:spcPts val="0"/>
              </a:spcBef>
              <a:buFontTx/>
              <a:buNone/>
              <a:defRPr sz="1100" b="1"/>
            </a:lvl1pPr>
          </a:lstStyle>
          <a:p>
            <a:pPr lvl="0"/>
            <a:r>
              <a:rPr lang="en-US" dirty="0"/>
              <a:t>Subtitle</a:t>
            </a:r>
          </a:p>
        </p:txBody>
      </p:sp>
      <p:sp>
        <p:nvSpPr>
          <p:cNvPr id="12" name="Content Placeholder 11"/>
          <p:cNvSpPr>
            <a:spLocks noGrp="1"/>
          </p:cNvSpPr>
          <p:nvPr>
            <p:ph sz="quarter" idx="14"/>
          </p:nvPr>
        </p:nvSpPr>
        <p:spPr>
          <a:xfrm>
            <a:off x="1220393" y="1847089"/>
            <a:ext cx="6753225"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cxnSp>
        <p:nvCxnSpPr>
          <p:cNvPr id="10" name="Straight Connector 9"/>
          <p:cNvCxnSpPr/>
          <p:nvPr userDrawn="1"/>
        </p:nvCxnSpPr>
        <p:spPr>
          <a:xfrm>
            <a:off x="1220391" y="1647255"/>
            <a:ext cx="7590234" cy="0"/>
          </a:xfrm>
          <a:prstGeom prst="line">
            <a:avLst/>
          </a:prstGeom>
          <a:ln w="19050">
            <a:gradFill>
              <a:gsLst>
                <a:gs pos="0">
                  <a:schemeClr val="bg1"/>
                </a:gs>
                <a:gs pos="25000">
                  <a:srgbClr val="B7E6FF"/>
                </a:gs>
                <a:gs pos="100000">
                  <a:schemeClr val="accent3"/>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7966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2_Section Divider">
    <p:bg>
      <p:bgPr>
        <a:solidFill>
          <a:srgbClr val="8DC63F"/>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10867" y="5445508"/>
            <a:ext cx="7983352" cy="417556"/>
          </a:xfrm>
        </p:spPr>
        <p:txBody>
          <a:bodyPr lIns="0" tIns="0" rIns="0" bIns="0" anchor="t" anchorCtr="0">
            <a:normAutofit/>
          </a:bodyPr>
          <a:lstStyle>
            <a:lvl1pPr algn="l">
              <a:defRPr sz="2565" b="1">
                <a:solidFill>
                  <a:schemeClr val="bg1"/>
                </a:solidFill>
              </a:defRPr>
            </a:lvl1pPr>
          </a:lstStyle>
          <a:p>
            <a:r>
              <a:rPr lang="en-US" dirty="0"/>
              <a:t>Section Divider</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3983390" y="-89304"/>
            <a:ext cx="5238806" cy="4525511"/>
          </a:xfrm>
          <a:prstGeom prst="rect">
            <a:avLst/>
          </a:prstGeom>
        </p:spPr>
      </p:pic>
      <p:sp>
        <p:nvSpPr>
          <p:cNvPr id="4" name="Text Placeholder 3">
            <a:extLst>
              <a:ext uri="{FF2B5EF4-FFF2-40B4-BE49-F238E27FC236}">
                <a16:creationId xmlns:a16="http://schemas.microsoft.com/office/drawing/2014/main" id="{E1AA25AB-294D-4E94-B2DF-3E49B0F78CD3}"/>
              </a:ext>
            </a:extLst>
          </p:cNvPr>
          <p:cNvSpPr>
            <a:spLocks noGrp="1"/>
          </p:cNvSpPr>
          <p:nvPr>
            <p:ph type="body" sz="quarter" idx="10" hasCustomPrompt="1"/>
          </p:nvPr>
        </p:nvSpPr>
        <p:spPr>
          <a:xfrm rot="20068820">
            <a:off x="1328975" y="2295119"/>
            <a:ext cx="6737184" cy="2141056"/>
          </a:xfrm>
        </p:spPr>
        <p:txBody>
          <a:bodyPr/>
          <a:lstStyle>
            <a:lvl1pPr>
              <a:defRPr sz="12826"/>
            </a:lvl1pPr>
          </a:lstStyle>
          <a:p>
            <a:pPr lvl="0"/>
            <a:r>
              <a:rPr lang="en-US" dirty="0"/>
              <a:t>DRAFT</a:t>
            </a:r>
            <a:endParaRPr lang="en-GB" dirty="0"/>
          </a:p>
        </p:txBody>
      </p:sp>
    </p:spTree>
    <p:extLst>
      <p:ext uri="{BB962C8B-B14F-4D97-AF65-F5344CB8AC3E}">
        <p14:creationId xmlns:p14="http://schemas.microsoft.com/office/powerpoint/2010/main" val="2666038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Divider">
    <p:bg>
      <p:bgPr>
        <a:solidFill>
          <a:srgbClr val="ED1A37"/>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10867" y="5445508"/>
            <a:ext cx="7983352" cy="417556"/>
          </a:xfrm>
        </p:spPr>
        <p:txBody>
          <a:bodyPr lIns="0" tIns="0" rIns="0" bIns="0" anchor="t" anchorCtr="0">
            <a:normAutofit/>
          </a:bodyPr>
          <a:lstStyle>
            <a:lvl1pPr algn="l">
              <a:defRPr sz="2600" b="1">
                <a:solidFill>
                  <a:schemeClr val="bg1"/>
                </a:solidFill>
              </a:defRPr>
            </a:lvl1pPr>
          </a:lstStyle>
          <a:p>
            <a:r>
              <a:rPr lang="en-US" dirty="0"/>
              <a:t>Section Divider</a:t>
            </a:r>
            <a:endParaRPr lang="en-GB" dirty="0"/>
          </a:p>
        </p:txBody>
      </p:sp>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0"/>
            <a:ext cx="5051385" cy="4325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0567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chemeClr val="accent2"/>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98724" y="125099"/>
            <a:ext cx="1857098" cy="1392573"/>
          </a:xfrm>
          <a:prstGeom prst="rect">
            <a:avLst/>
          </a:prstGeom>
        </p:spPr>
      </p:pic>
      <p:sp>
        <p:nvSpPr>
          <p:cNvPr id="2" name="Title 1"/>
          <p:cNvSpPr>
            <a:spLocks noGrp="1"/>
          </p:cNvSpPr>
          <p:nvPr>
            <p:ph type="ctrTitle"/>
          </p:nvPr>
        </p:nvSpPr>
        <p:spPr>
          <a:xfrm>
            <a:off x="610867" y="5445508"/>
            <a:ext cx="7983352" cy="417556"/>
          </a:xfrm>
        </p:spPr>
        <p:txBody>
          <a:bodyPr lIns="0" tIns="0" rIns="0" bIns="0" anchor="t" anchorCtr="0">
            <a:normAutofit/>
          </a:bodyPr>
          <a:lstStyle>
            <a:lvl1pPr algn="l">
              <a:defRPr sz="2600" b="1">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610868" y="5085546"/>
            <a:ext cx="7983353" cy="359962"/>
          </a:xfrm>
        </p:spPr>
        <p:txBody>
          <a:bodyPr lIns="0" tIns="0" rIns="0" bIns="0" anchor="t" anchorCtr="0">
            <a:normAutofit/>
          </a:bodyPr>
          <a:lstStyle>
            <a:lvl1pPr marL="0" indent="0" algn="l">
              <a:buNone/>
              <a:defRPr sz="2100" b="0">
                <a:solidFill>
                  <a:schemeClr val="bg1"/>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8" indent="0" algn="ctr">
              <a:buNone/>
              <a:defRPr>
                <a:solidFill>
                  <a:schemeClr val="tx1">
                    <a:tint val="75000"/>
                  </a:schemeClr>
                </a:solidFill>
              </a:defRPr>
            </a:lvl4pPr>
            <a:lvl5pPr marL="1828251" indent="0" algn="ctr">
              <a:buNone/>
              <a:defRPr>
                <a:solidFill>
                  <a:schemeClr val="tx1">
                    <a:tint val="75000"/>
                  </a:schemeClr>
                </a:solidFill>
              </a:defRPr>
            </a:lvl5pPr>
            <a:lvl6pPr marL="2285313" indent="0" algn="ctr">
              <a:buNone/>
              <a:defRPr>
                <a:solidFill>
                  <a:schemeClr val="tx1">
                    <a:tint val="75000"/>
                  </a:schemeClr>
                </a:solidFill>
              </a:defRPr>
            </a:lvl6pPr>
            <a:lvl7pPr marL="2742377" indent="0" algn="ctr">
              <a:buNone/>
              <a:defRPr>
                <a:solidFill>
                  <a:schemeClr val="tx1">
                    <a:tint val="75000"/>
                  </a:schemeClr>
                </a:solidFill>
              </a:defRPr>
            </a:lvl7pPr>
            <a:lvl8pPr marL="3199438" indent="0" algn="ctr">
              <a:buNone/>
              <a:defRPr>
                <a:solidFill>
                  <a:schemeClr val="tx1">
                    <a:tint val="75000"/>
                  </a:schemeClr>
                </a:solidFill>
              </a:defRPr>
            </a:lvl8pPr>
            <a:lvl9pPr marL="3656501" indent="0" algn="ctr">
              <a:buNone/>
              <a:defRPr>
                <a:solidFill>
                  <a:schemeClr val="tx1">
                    <a:tint val="75000"/>
                  </a:schemeClr>
                </a:solidFill>
              </a:defRPr>
            </a:lvl9pPr>
          </a:lstStyle>
          <a:p>
            <a:r>
              <a:rPr lang="en-US"/>
              <a:t>Click to edit Master subtitle style</a:t>
            </a:r>
            <a:endParaRPr lang="en-GB" dirty="0"/>
          </a:p>
        </p:txBody>
      </p:sp>
      <p:sp>
        <p:nvSpPr>
          <p:cNvPr id="10" name="AutoShape 7"/>
          <p:cNvSpPr>
            <a:spLocks noChangeAspect="1" noChangeArrowheads="1" noTextEdit="1"/>
          </p:cNvSpPr>
          <p:nvPr userDrawn="1"/>
        </p:nvSpPr>
        <p:spPr bwMode="auto">
          <a:xfrm>
            <a:off x="0" y="0"/>
            <a:ext cx="5051192" cy="4325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0137" tIns="40069" rIns="80137" bIns="40069" numCol="1" anchor="t" anchorCtr="0" compatLnSpc="1">
            <a:prstTxWarp prst="textNoShape">
              <a:avLst/>
            </a:prstTxWarp>
          </a:bodyPr>
          <a:lstStyle/>
          <a:p>
            <a:pPr defTabSz="914126"/>
            <a:endParaRPr lang="en-GB">
              <a:solidFill>
                <a:prstClr val="black"/>
              </a:solidFill>
            </a:endParaRPr>
          </a:p>
        </p:txBody>
      </p:sp>
      <p:sp>
        <p:nvSpPr>
          <p:cNvPr id="11" name="Freeform 9"/>
          <p:cNvSpPr>
            <a:spLocks/>
          </p:cNvSpPr>
          <p:nvPr userDrawn="1"/>
        </p:nvSpPr>
        <p:spPr bwMode="auto">
          <a:xfrm>
            <a:off x="1" y="0"/>
            <a:ext cx="5231737" cy="4325306"/>
          </a:xfrm>
          <a:custGeom>
            <a:avLst/>
            <a:gdLst>
              <a:gd name="T0" fmla="*/ 10431 w 15233"/>
              <a:gd name="T1" fmla="*/ 932 h 11874"/>
              <a:gd name="T2" fmla="*/ 12046 w 15233"/>
              <a:gd name="T3" fmla="*/ 0 h 11874"/>
              <a:gd name="T4" fmla="*/ 0 w 15233"/>
              <a:gd name="T5" fmla="*/ 0 h 11874"/>
              <a:gd name="T6" fmla="*/ 0 w 15233"/>
              <a:gd name="T7" fmla="*/ 6955 h 11874"/>
              <a:gd name="T8" fmla="*/ 1412 w 15233"/>
              <a:gd name="T9" fmla="*/ 6140 h 11874"/>
              <a:gd name="T10" fmla="*/ 1751 w 15233"/>
              <a:gd name="T11" fmla="*/ 6399 h 11874"/>
              <a:gd name="T12" fmla="*/ 1751 w 15233"/>
              <a:gd name="T13" fmla="*/ 10348 h 11874"/>
              <a:gd name="T14" fmla="*/ 3276 w 15233"/>
              <a:gd name="T15" fmla="*/ 11874 h 11874"/>
              <a:gd name="T16" fmla="*/ 5786 w 15233"/>
              <a:gd name="T17" fmla="*/ 11874 h 11874"/>
              <a:gd name="T18" fmla="*/ 6799 w 15233"/>
              <a:gd name="T19" fmla="*/ 11534 h 11874"/>
              <a:gd name="T20" fmla="*/ 7324 w 15233"/>
              <a:gd name="T21" fmla="*/ 10348 h 11874"/>
              <a:gd name="T22" fmla="*/ 7324 w 15233"/>
              <a:gd name="T23" fmla="*/ 6308 h 11874"/>
              <a:gd name="T24" fmla="*/ 7697 w 15233"/>
              <a:gd name="T25" fmla="*/ 6160 h 11874"/>
              <a:gd name="T26" fmla="*/ 11131 w 15233"/>
              <a:gd name="T27" fmla="*/ 8143 h 11874"/>
              <a:gd name="T28" fmla="*/ 13215 w 15233"/>
              <a:gd name="T29" fmla="*/ 7584 h 11874"/>
              <a:gd name="T30" fmla="*/ 14470 w 15233"/>
              <a:gd name="T31" fmla="*/ 5411 h 11874"/>
              <a:gd name="T32" fmla="*/ 13912 w 15233"/>
              <a:gd name="T33" fmla="*/ 3327 h 11874"/>
              <a:gd name="T34" fmla="*/ 10478 w 15233"/>
              <a:gd name="T35" fmla="*/ 1345 h 11874"/>
              <a:gd name="T36" fmla="*/ 10431 w 15233"/>
              <a:gd name="T37" fmla="*/ 932 h 11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33" h="11874">
                <a:moveTo>
                  <a:pt x="10431" y="932"/>
                </a:moveTo>
                <a:cubicBezTo>
                  <a:pt x="12046" y="0"/>
                  <a:pt x="12046" y="0"/>
                  <a:pt x="12046" y="0"/>
                </a:cubicBezTo>
                <a:cubicBezTo>
                  <a:pt x="0" y="0"/>
                  <a:pt x="0" y="0"/>
                  <a:pt x="0" y="0"/>
                </a:cubicBezTo>
                <a:cubicBezTo>
                  <a:pt x="0" y="6955"/>
                  <a:pt x="0" y="6955"/>
                  <a:pt x="0" y="6955"/>
                </a:cubicBezTo>
                <a:cubicBezTo>
                  <a:pt x="1412" y="6140"/>
                  <a:pt x="1412" y="6140"/>
                  <a:pt x="1412" y="6140"/>
                </a:cubicBezTo>
                <a:cubicBezTo>
                  <a:pt x="1559" y="6092"/>
                  <a:pt x="1751" y="6175"/>
                  <a:pt x="1751" y="6399"/>
                </a:cubicBezTo>
                <a:cubicBezTo>
                  <a:pt x="1751" y="10348"/>
                  <a:pt x="1751" y="10348"/>
                  <a:pt x="1751" y="10348"/>
                </a:cubicBezTo>
                <a:cubicBezTo>
                  <a:pt x="1751" y="10348"/>
                  <a:pt x="1751" y="11874"/>
                  <a:pt x="3276" y="11874"/>
                </a:cubicBezTo>
                <a:cubicBezTo>
                  <a:pt x="5786" y="11874"/>
                  <a:pt x="5786" y="11874"/>
                  <a:pt x="5786" y="11874"/>
                </a:cubicBezTo>
                <a:cubicBezTo>
                  <a:pt x="6251" y="11874"/>
                  <a:pt x="6574" y="11732"/>
                  <a:pt x="6799" y="11534"/>
                </a:cubicBezTo>
                <a:cubicBezTo>
                  <a:pt x="7086" y="11314"/>
                  <a:pt x="7324" y="10950"/>
                  <a:pt x="7324" y="10348"/>
                </a:cubicBezTo>
                <a:cubicBezTo>
                  <a:pt x="7324" y="6308"/>
                  <a:pt x="7324" y="6308"/>
                  <a:pt x="7324" y="6308"/>
                </a:cubicBezTo>
                <a:cubicBezTo>
                  <a:pt x="7374" y="6133"/>
                  <a:pt x="7569" y="6086"/>
                  <a:pt x="7697" y="6160"/>
                </a:cubicBezTo>
                <a:cubicBezTo>
                  <a:pt x="7846" y="6246"/>
                  <a:pt x="11131" y="8143"/>
                  <a:pt x="11131" y="8143"/>
                </a:cubicBezTo>
                <a:cubicBezTo>
                  <a:pt x="12452" y="8906"/>
                  <a:pt x="13215" y="7584"/>
                  <a:pt x="13215" y="7584"/>
                </a:cubicBezTo>
                <a:cubicBezTo>
                  <a:pt x="14470" y="5411"/>
                  <a:pt x="14470" y="5411"/>
                  <a:pt x="14470" y="5411"/>
                </a:cubicBezTo>
                <a:cubicBezTo>
                  <a:pt x="15233" y="4090"/>
                  <a:pt x="13912" y="3327"/>
                  <a:pt x="13912" y="3327"/>
                </a:cubicBezTo>
                <a:cubicBezTo>
                  <a:pt x="13912" y="3327"/>
                  <a:pt x="10591" y="1410"/>
                  <a:pt x="10478" y="1345"/>
                </a:cubicBezTo>
                <a:cubicBezTo>
                  <a:pt x="10321" y="1255"/>
                  <a:pt x="10304" y="1046"/>
                  <a:pt x="10431" y="932"/>
                </a:cubicBezTo>
                <a:close/>
              </a:path>
            </a:pathLst>
          </a:custGeom>
          <a:solidFill>
            <a:srgbClr val="D9ECF3"/>
          </a:solidFill>
          <a:ln>
            <a:noFill/>
          </a:ln>
        </p:spPr>
        <p:txBody>
          <a:bodyPr vert="horz" wrap="square" lIns="80137" tIns="40069" rIns="80137" bIns="40069" numCol="1" anchor="t" anchorCtr="0" compatLnSpc="1">
            <a:prstTxWarp prst="textNoShape">
              <a:avLst/>
            </a:prstTxWarp>
          </a:bodyPr>
          <a:lstStyle/>
          <a:p>
            <a:pPr defTabSz="914126"/>
            <a:endParaRPr lang="en-GB">
              <a:solidFill>
                <a:prstClr val="black"/>
              </a:solidFill>
            </a:endParaRPr>
          </a:p>
        </p:txBody>
      </p:sp>
    </p:spTree>
    <p:extLst>
      <p:ext uri="{BB962C8B-B14F-4D97-AF65-F5344CB8AC3E}">
        <p14:creationId xmlns:p14="http://schemas.microsoft.com/office/powerpoint/2010/main" val="912205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ection Divider">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10867" y="5445508"/>
            <a:ext cx="7983352" cy="417556"/>
          </a:xfrm>
        </p:spPr>
        <p:txBody>
          <a:bodyPr lIns="0" tIns="0" rIns="0" bIns="0" anchor="t" anchorCtr="0">
            <a:normAutofit/>
          </a:bodyPr>
          <a:lstStyle>
            <a:lvl1pPr algn="l">
              <a:defRPr sz="2600" b="1">
                <a:solidFill>
                  <a:schemeClr val="bg1"/>
                </a:solidFill>
              </a:defRPr>
            </a:lvl1pPr>
          </a:lstStyle>
          <a:p>
            <a:r>
              <a:rPr lang="en-US" dirty="0"/>
              <a:t>Section Divider</a:t>
            </a:r>
            <a:endParaRPr lang="en-GB" dirty="0"/>
          </a:p>
        </p:txBody>
      </p:sp>
      <p:sp>
        <p:nvSpPr>
          <p:cNvPr id="4" name="Freeform 9"/>
          <p:cNvSpPr>
            <a:spLocks/>
          </p:cNvSpPr>
          <p:nvPr userDrawn="1"/>
        </p:nvSpPr>
        <p:spPr bwMode="auto">
          <a:xfrm>
            <a:off x="1" y="0"/>
            <a:ext cx="5231737" cy="4325306"/>
          </a:xfrm>
          <a:custGeom>
            <a:avLst/>
            <a:gdLst>
              <a:gd name="T0" fmla="*/ 10431 w 15233"/>
              <a:gd name="T1" fmla="*/ 932 h 11874"/>
              <a:gd name="T2" fmla="*/ 12046 w 15233"/>
              <a:gd name="T3" fmla="*/ 0 h 11874"/>
              <a:gd name="T4" fmla="*/ 0 w 15233"/>
              <a:gd name="T5" fmla="*/ 0 h 11874"/>
              <a:gd name="T6" fmla="*/ 0 w 15233"/>
              <a:gd name="T7" fmla="*/ 6955 h 11874"/>
              <a:gd name="T8" fmla="*/ 1412 w 15233"/>
              <a:gd name="T9" fmla="*/ 6140 h 11874"/>
              <a:gd name="T10" fmla="*/ 1751 w 15233"/>
              <a:gd name="T11" fmla="*/ 6399 h 11874"/>
              <a:gd name="T12" fmla="*/ 1751 w 15233"/>
              <a:gd name="T13" fmla="*/ 10348 h 11874"/>
              <a:gd name="T14" fmla="*/ 3276 w 15233"/>
              <a:gd name="T15" fmla="*/ 11874 h 11874"/>
              <a:gd name="T16" fmla="*/ 5786 w 15233"/>
              <a:gd name="T17" fmla="*/ 11874 h 11874"/>
              <a:gd name="T18" fmla="*/ 6799 w 15233"/>
              <a:gd name="T19" fmla="*/ 11534 h 11874"/>
              <a:gd name="T20" fmla="*/ 7324 w 15233"/>
              <a:gd name="T21" fmla="*/ 10348 h 11874"/>
              <a:gd name="T22" fmla="*/ 7324 w 15233"/>
              <a:gd name="T23" fmla="*/ 6308 h 11874"/>
              <a:gd name="T24" fmla="*/ 7697 w 15233"/>
              <a:gd name="T25" fmla="*/ 6160 h 11874"/>
              <a:gd name="T26" fmla="*/ 11131 w 15233"/>
              <a:gd name="T27" fmla="*/ 8143 h 11874"/>
              <a:gd name="T28" fmla="*/ 13215 w 15233"/>
              <a:gd name="T29" fmla="*/ 7584 h 11874"/>
              <a:gd name="T30" fmla="*/ 14470 w 15233"/>
              <a:gd name="T31" fmla="*/ 5411 h 11874"/>
              <a:gd name="T32" fmla="*/ 13912 w 15233"/>
              <a:gd name="T33" fmla="*/ 3327 h 11874"/>
              <a:gd name="T34" fmla="*/ 10478 w 15233"/>
              <a:gd name="T35" fmla="*/ 1345 h 11874"/>
              <a:gd name="T36" fmla="*/ 10431 w 15233"/>
              <a:gd name="T37" fmla="*/ 932 h 11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33" h="11874">
                <a:moveTo>
                  <a:pt x="10431" y="932"/>
                </a:moveTo>
                <a:cubicBezTo>
                  <a:pt x="12046" y="0"/>
                  <a:pt x="12046" y="0"/>
                  <a:pt x="12046" y="0"/>
                </a:cubicBezTo>
                <a:cubicBezTo>
                  <a:pt x="0" y="0"/>
                  <a:pt x="0" y="0"/>
                  <a:pt x="0" y="0"/>
                </a:cubicBezTo>
                <a:cubicBezTo>
                  <a:pt x="0" y="6955"/>
                  <a:pt x="0" y="6955"/>
                  <a:pt x="0" y="6955"/>
                </a:cubicBezTo>
                <a:cubicBezTo>
                  <a:pt x="1412" y="6140"/>
                  <a:pt x="1412" y="6140"/>
                  <a:pt x="1412" y="6140"/>
                </a:cubicBezTo>
                <a:cubicBezTo>
                  <a:pt x="1559" y="6092"/>
                  <a:pt x="1751" y="6175"/>
                  <a:pt x="1751" y="6399"/>
                </a:cubicBezTo>
                <a:cubicBezTo>
                  <a:pt x="1751" y="10348"/>
                  <a:pt x="1751" y="10348"/>
                  <a:pt x="1751" y="10348"/>
                </a:cubicBezTo>
                <a:cubicBezTo>
                  <a:pt x="1751" y="10348"/>
                  <a:pt x="1751" y="11874"/>
                  <a:pt x="3276" y="11874"/>
                </a:cubicBezTo>
                <a:cubicBezTo>
                  <a:pt x="5786" y="11874"/>
                  <a:pt x="5786" y="11874"/>
                  <a:pt x="5786" y="11874"/>
                </a:cubicBezTo>
                <a:cubicBezTo>
                  <a:pt x="6251" y="11874"/>
                  <a:pt x="6574" y="11732"/>
                  <a:pt x="6799" y="11534"/>
                </a:cubicBezTo>
                <a:cubicBezTo>
                  <a:pt x="7086" y="11314"/>
                  <a:pt x="7324" y="10950"/>
                  <a:pt x="7324" y="10348"/>
                </a:cubicBezTo>
                <a:cubicBezTo>
                  <a:pt x="7324" y="6308"/>
                  <a:pt x="7324" y="6308"/>
                  <a:pt x="7324" y="6308"/>
                </a:cubicBezTo>
                <a:cubicBezTo>
                  <a:pt x="7374" y="6133"/>
                  <a:pt x="7569" y="6086"/>
                  <a:pt x="7697" y="6160"/>
                </a:cubicBezTo>
                <a:cubicBezTo>
                  <a:pt x="7846" y="6246"/>
                  <a:pt x="11131" y="8143"/>
                  <a:pt x="11131" y="8143"/>
                </a:cubicBezTo>
                <a:cubicBezTo>
                  <a:pt x="12452" y="8906"/>
                  <a:pt x="13215" y="7584"/>
                  <a:pt x="13215" y="7584"/>
                </a:cubicBezTo>
                <a:cubicBezTo>
                  <a:pt x="14470" y="5411"/>
                  <a:pt x="14470" y="5411"/>
                  <a:pt x="14470" y="5411"/>
                </a:cubicBezTo>
                <a:cubicBezTo>
                  <a:pt x="15233" y="4090"/>
                  <a:pt x="13912" y="3327"/>
                  <a:pt x="13912" y="3327"/>
                </a:cubicBezTo>
                <a:cubicBezTo>
                  <a:pt x="13912" y="3327"/>
                  <a:pt x="10591" y="1410"/>
                  <a:pt x="10478" y="1345"/>
                </a:cubicBezTo>
                <a:cubicBezTo>
                  <a:pt x="10321" y="1255"/>
                  <a:pt x="10304" y="1046"/>
                  <a:pt x="10431" y="932"/>
                </a:cubicBezTo>
                <a:close/>
              </a:path>
            </a:pathLst>
          </a:custGeom>
          <a:solidFill>
            <a:srgbClr val="D9ECF3"/>
          </a:solidFill>
          <a:ln>
            <a:noFill/>
          </a:ln>
        </p:spPr>
        <p:txBody>
          <a:bodyPr vert="horz" wrap="square" lIns="80137" tIns="40069" rIns="80137" bIns="40069" numCol="1" anchor="t" anchorCtr="0" compatLnSpc="1">
            <a:prstTxWarp prst="textNoShape">
              <a:avLst/>
            </a:prstTxWarp>
          </a:bodyPr>
          <a:lstStyle/>
          <a:p>
            <a:pPr defTabSz="914126"/>
            <a:endParaRPr lang="en-GB">
              <a:solidFill>
                <a:prstClr val="black"/>
              </a:solidFill>
            </a:endParaRPr>
          </a:p>
        </p:txBody>
      </p:sp>
    </p:spTree>
    <p:extLst>
      <p:ext uri="{BB962C8B-B14F-4D97-AF65-F5344CB8AC3E}">
        <p14:creationId xmlns:p14="http://schemas.microsoft.com/office/powerpoint/2010/main" val="3853818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lvl1pPr>
              <a:spcAft>
                <a:spcPts val="526"/>
              </a:spcAft>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EB0F7010-E999-4FC2-AE85-B5FFBD58F110}" type="slidenum">
              <a:rPr lang="en-GB" smtClean="0"/>
              <a:pPr/>
              <a:t>‹#›</a:t>
            </a:fld>
            <a:endParaRPr lang="en-GB" dirty="0"/>
          </a:p>
        </p:txBody>
      </p:sp>
    </p:spTree>
    <p:extLst>
      <p:ext uri="{BB962C8B-B14F-4D97-AF65-F5344CB8AC3E}">
        <p14:creationId xmlns:p14="http://schemas.microsoft.com/office/powerpoint/2010/main" val="3829292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610867" y="1828890"/>
            <a:ext cx="3847981" cy="4025536"/>
          </a:xfrm>
        </p:spPr>
        <p:txBody>
          <a:bodyPr/>
          <a:lstStyle>
            <a:lvl1pPr>
              <a:spcAft>
                <a:spcPts val="526"/>
              </a:spcAft>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EB0F7010-E999-4FC2-AE85-B5FFBD58F110}" type="slidenum">
              <a:rPr lang="en-GB" smtClean="0"/>
              <a:pPr/>
              <a:t>‹#›</a:t>
            </a:fld>
            <a:endParaRPr lang="en-GB" dirty="0"/>
          </a:p>
        </p:txBody>
      </p:sp>
      <p:sp>
        <p:nvSpPr>
          <p:cNvPr id="7" name="Content Placeholder 2"/>
          <p:cNvSpPr>
            <a:spLocks noGrp="1"/>
          </p:cNvSpPr>
          <p:nvPr>
            <p:ph idx="13"/>
          </p:nvPr>
        </p:nvSpPr>
        <p:spPr>
          <a:xfrm>
            <a:off x="4746240" y="1828890"/>
            <a:ext cx="3847981" cy="4025536"/>
          </a:xfrm>
        </p:spPr>
        <p:txBody>
          <a:bodyPr/>
          <a:lstStyle>
            <a:lvl1pPr>
              <a:spcAft>
                <a:spcPts val="526"/>
              </a:spcAft>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96831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610867" y="1828891"/>
            <a:ext cx="3847981" cy="1991973"/>
          </a:xfrm>
        </p:spPr>
        <p:txBody>
          <a:bodyPr/>
          <a:lstStyle>
            <a:lvl1pPr>
              <a:spcAft>
                <a:spcPts val="526"/>
              </a:spcAft>
              <a:defRPr/>
            </a:lvl1pPr>
            <a:lvl2pPr>
              <a:spcAft>
                <a:spcPts val="526"/>
              </a:spcAft>
              <a:defRPr/>
            </a:lvl2pPr>
            <a:lvl3pPr>
              <a:spcAft>
                <a:spcPts val="526"/>
              </a:spcAft>
              <a:defRPr/>
            </a:lvl3pPr>
            <a:lvl4pPr>
              <a:spcAft>
                <a:spcPts val="526"/>
              </a:spcAft>
              <a:defRPr/>
            </a:lvl4pPr>
            <a:lvl5pPr>
              <a:spcAft>
                <a:spcPts val="526"/>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EB0F7010-E999-4FC2-AE85-B5FFBD58F110}" type="slidenum">
              <a:rPr lang="en-GB" smtClean="0"/>
              <a:pPr/>
              <a:t>‹#›</a:t>
            </a:fld>
            <a:endParaRPr lang="en-GB" dirty="0"/>
          </a:p>
        </p:txBody>
      </p:sp>
      <p:sp>
        <p:nvSpPr>
          <p:cNvPr id="7" name="Content Placeholder 2"/>
          <p:cNvSpPr>
            <a:spLocks noGrp="1"/>
          </p:cNvSpPr>
          <p:nvPr>
            <p:ph idx="13"/>
          </p:nvPr>
        </p:nvSpPr>
        <p:spPr>
          <a:xfrm>
            <a:off x="4746239" y="1828891"/>
            <a:ext cx="3847981" cy="1991973"/>
          </a:xfrm>
        </p:spPr>
        <p:txBody>
          <a:bodyPr/>
          <a:lstStyle>
            <a:lvl1pPr>
              <a:spcAft>
                <a:spcPts val="526"/>
              </a:spcAft>
              <a:defRPr/>
            </a:lvl1pPr>
            <a:lvl2pPr>
              <a:spcAft>
                <a:spcPts val="526"/>
              </a:spcAft>
              <a:defRPr/>
            </a:lvl2pPr>
            <a:lvl3pPr>
              <a:spcAft>
                <a:spcPts val="526"/>
              </a:spcAft>
              <a:defRPr/>
            </a:lvl3pPr>
            <a:lvl4pPr>
              <a:spcAft>
                <a:spcPts val="526"/>
              </a:spcAft>
              <a:defRPr/>
            </a:lvl4pPr>
            <a:lvl5pPr>
              <a:spcAft>
                <a:spcPts val="526"/>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idx="14"/>
          </p:nvPr>
        </p:nvSpPr>
        <p:spPr>
          <a:xfrm>
            <a:off x="610866" y="3874666"/>
            <a:ext cx="7983354" cy="1991973"/>
          </a:xfrm>
        </p:spPr>
        <p:txBody>
          <a:bodyPr/>
          <a:lstStyle>
            <a:lvl1pPr>
              <a:spcAft>
                <a:spcPts val="526"/>
              </a:spcAft>
              <a:defRPr/>
            </a:lvl1pPr>
            <a:lvl2pPr>
              <a:spcAft>
                <a:spcPts val="526"/>
              </a:spcAft>
              <a:defRPr/>
            </a:lvl2pPr>
            <a:lvl3pPr>
              <a:spcAft>
                <a:spcPts val="526"/>
              </a:spcAft>
              <a:defRPr/>
            </a:lvl3pPr>
            <a:lvl4pPr>
              <a:spcAft>
                <a:spcPts val="526"/>
              </a:spcAft>
              <a:defRPr/>
            </a:lvl4pPr>
            <a:lvl5pPr>
              <a:spcAft>
                <a:spcPts val="526"/>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280238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Small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610867" y="1861545"/>
            <a:ext cx="7983354" cy="3992881"/>
          </a:xfrm>
        </p:spPr>
        <p:txBody>
          <a:bodyPr/>
          <a:lstStyle>
            <a:lvl1pPr>
              <a:spcBef>
                <a:spcPts val="526"/>
              </a:spcBef>
              <a:spcAft>
                <a:spcPts val="351"/>
              </a:spcAft>
              <a:defRPr sz="1400" b="1">
                <a:solidFill>
                  <a:srgbClr val="ED1A37"/>
                </a:solidFill>
              </a:defRPr>
            </a:lvl1pPr>
            <a:lvl2pPr marL="157215" indent="-157215">
              <a:spcAft>
                <a:spcPts val="526"/>
              </a:spcAft>
              <a:defRPr sz="1200"/>
            </a:lvl2pPr>
            <a:lvl3pPr marL="393731" indent="-157215">
              <a:defRPr sz="1200"/>
            </a:lvl3pPr>
            <a:lvl4pPr marL="630246" indent="-157215">
              <a:defRPr sz="1100"/>
            </a:lvl4pPr>
            <a:lvl5pPr marL="866763" indent="-157215">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EB0F7010-E999-4FC2-AE85-B5FFBD58F110}" type="slidenum">
              <a:rPr lang="en-GB" smtClean="0"/>
              <a:pPr/>
              <a:t>‹#›</a:t>
            </a:fld>
            <a:endParaRPr lang="en-GB"/>
          </a:p>
        </p:txBody>
      </p:sp>
    </p:spTree>
    <p:extLst>
      <p:ext uri="{BB962C8B-B14F-4D97-AF65-F5344CB8AC3E}">
        <p14:creationId xmlns:p14="http://schemas.microsoft.com/office/powerpoint/2010/main" val="2844003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Two Small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610868" y="1861546"/>
            <a:ext cx="3847981" cy="3992881"/>
          </a:xfrm>
        </p:spPr>
        <p:txBody>
          <a:bodyPr/>
          <a:lstStyle>
            <a:lvl1pPr>
              <a:spcBef>
                <a:spcPts val="351"/>
              </a:spcBef>
              <a:spcAft>
                <a:spcPts val="526"/>
              </a:spcAft>
              <a:defRPr sz="1400" b="1">
                <a:solidFill>
                  <a:srgbClr val="ED1A37"/>
                </a:solidFill>
              </a:defRPr>
            </a:lvl1pPr>
            <a:lvl2pPr marL="157215" indent="-157215">
              <a:defRPr sz="1200"/>
            </a:lvl2pPr>
            <a:lvl3pPr marL="393731" indent="-157215">
              <a:defRPr sz="1200"/>
            </a:lvl3pPr>
            <a:lvl4pPr marL="630246" indent="-157215">
              <a:defRPr sz="1100"/>
            </a:lvl4pPr>
            <a:lvl5pPr marL="866763" indent="-157215">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EB0F7010-E999-4FC2-AE85-B5FFBD58F110}" type="slidenum">
              <a:rPr lang="en-GB" smtClean="0"/>
              <a:pPr/>
              <a:t>‹#›</a:t>
            </a:fld>
            <a:endParaRPr lang="en-GB"/>
          </a:p>
        </p:txBody>
      </p:sp>
      <p:sp>
        <p:nvSpPr>
          <p:cNvPr id="5" name="Content Placeholder 2"/>
          <p:cNvSpPr>
            <a:spLocks noGrp="1"/>
          </p:cNvSpPr>
          <p:nvPr>
            <p:ph idx="13"/>
          </p:nvPr>
        </p:nvSpPr>
        <p:spPr>
          <a:xfrm>
            <a:off x="4746240" y="1861546"/>
            <a:ext cx="3847981" cy="3992881"/>
          </a:xfrm>
        </p:spPr>
        <p:txBody>
          <a:bodyPr/>
          <a:lstStyle>
            <a:lvl1pPr>
              <a:spcBef>
                <a:spcPts val="351"/>
              </a:spcBef>
              <a:spcAft>
                <a:spcPts val="526"/>
              </a:spcAft>
              <a:defRPr sz="1400" b="1">
                <a:solidFill>
                  <a:srgbClr val="ED1A37"/>
                </a:solidFill>
              </a:defRPr>
            </a:lvl1pPr>
            <a:lvl2pPr marL="157215" indent="-157215">
              <a:defRPr sz="1200"/>
            </a:lvl2pPr>
            <a:lvl3pPr marL="393731" indent="-157215">
              <a:defRPr sz="1200"/>
            </a:lvl3pPr>
            <a:lvl4pPr marL="630246" indent="-157215">
              <a:defRPr sz="1100"/>
            </a:lvl4pPr>
            <a:lvl5pPr marL="866763" indent="-157215">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511517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0867" y="683793"/>
            <a:ext cx="7983354" cy="908209"/>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610867" y="1828890"/>
            <a:ext cx="7983354" cy="4025536"/>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4"/>
          </p:nvPr>
        </p:nvSpPr>
        <p:spPr>
          <a:xfrm>
            <a:off x="537563" y="6330435"/>
            <a:ext cx="290502" cy="197841"/>
          </a:xfrm>
          <a:prstGeom prst="rect">
            <a:avLst/>
          </a:prstGeom>
        </p:spPr>
        <p:txBody>
          <a:bodyPr vert="horz" lIns="0" tIns="0" rIns="0" bIns="0" rtlCol="0" anchor="t" anchorCtr="0">
            <a:noAutofit/>
          </a:bodyPr>
          <a:lstStyle>
            <a:lvl1pPr algn="l">
              <a:defRPr sz="1000" b="1">
                <a:solidFill>
                  <a:srgbClr val="ED1A37"/>
                </a:solidFill>
                <a:latin typeface="Arial" pitchFamily="34" charset="0"/>
                <a:cs typeface="Arial" pitchFamily="34" charset="0"/>
              </a:defRPr>
            </a:lvl1pPr>
          </a:lstStyle>
          <a:p>
            <a:pPr defTabSz="914126"/>
            <a:fld id="{EB0F7010-E999-4FC2-AE85-B5FFBD58F110}" type="slidenum">
              <a:rPr lang="en-GB" smtClean="0"/>
              <a:pPr defTabSz="914126"/>
              <a:t>‹#›</a:t>
            </a:fld>
            <a:endParaRPr lang="en-GB" dirty="0"/>
          </a:p>
        </p:txBody>
      </p:sp>
      <p:sp>
        <p:nvSpPr>
          <p:cNvPr id="8" name="TextBox 7"/>
          <p:cNvSpPr txBox="1"/>
          <p:nvPr/>
        </p:nvSpPr>
        <p:spPr>
          <a:xfrm>
            <a:off x="917658" y="6330434"/>
            <a:ext cx="2353874" cy="153533"/>
          </a:xfrm>
          <a:prstGeom prst="rect">
            <a:avLst/>
          </a:prstGeom>
          <a:noFill/>
        </p:spPr>
        <p:txBody>
          <a:bodyPr wrap="square" lIns="0" tIns="0" rIns="0" bIns="0" rtlCol="0">
            <a:noAutofit/>
          </a:bodyPr>
          <a:lstStyle/>
          <a:p>
            <a:pPr defTabSz="914126"/>
            <a:r>
              <a:rPr lang="en-GB" sz="1000" dirty="0">
                <a:solidFill>
                  <a:srgbClr val="ED1A37"/>
                </a:solidFill>
                <a:cs typeface="Arial" pitchFamily="34" charset="0"/>
              </a:rPr>
              <a:t>Virgin Care  </a:t>
            </a:r>
            <a:r>
              <a:rPr lang="en-GB" sz="1000" dirty="0">
                <a:solidFill>
                  <a:srgbClr val="82C0D2"/>
                </a:solidFill>
                <a:cs typeface="Arial" pitchFamily="34" charset="0"/>
              </a:rPr>
              <a:t>private and confidential</a:t>
            </a:r>
          </a:p>
        </p:txBody>
      </p:sp>
      <p:sp>
        <p:nvSpPr>
          <p:cNvPr id="9" name="TextBox 8"/>
          <p:cNvSpPr txBox="1"/>
          <p:nvPr/>
        </p:nvSpPr>
        <p:spPr>
          <a:xfrm>
            <a:off x="6240347" y="6330434"/>
            <a:ext cx="2353874" cy="153533"/>
          </a:xfrm>
          <a:prstGeom prst="rect">
            <a:avLst/>
          </a:prstGeom>
          <a:noFill/>
        </p:spPr>
        <p:txBody>
          <a:bodyPr wrap="square" lIns="0" tIns="0" rIns="0" bIns="0" rtlCol="0">
            <a:noAutofit/>
          </a:bodyPr>
          <a:lstStyle/>
          <a:p>
            <a:pPr algn="r" defTabSz="914126"/>
            <a:r>
              <a:rPr lang="en-GB" sz="1000" dirty="0">
                <a:solidFill>
                  <a:srgbClr val="82C0D2"/>
                </a:solidFill>
                <a:cs typeface="Arial" pitchFamily="34" charset="0"/>
              </a:rPr>
              <a:t>www.virgincare.co.uk</a:t>
            </a:r>
          </a:p>
        </p:txBody>
      </p:sp>
      <p:cxnSp>
        <p:nvCxnSpPr>
          <p:cNvPr id="11" name="Straight Connector 10"/>
          <p:cNvCxnSpPr/>
          <p:nvPr/>
        </p:nvCxnSpPr>
        <p:spPr>
          <a:xfrm>
            <a:off x="462630" y="6200400"/>
            <a:ext cx="8210052" cy="0"/>
          </a:xfrm>
          <a:prstGeom prst="line">
            <a:avLst/>
          </a:prstGeom>
          <a:ln>
            <a:solidFill>
              <a:srgbClr val="8082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1729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955" r:id="rId5"/>
    <p:sldLayoutId id="2147483963" r:id="rId6"/>
    <p:sldLayoutId id="2147483964" r:id="rId7"/>
    <p:sldLayoutId id="2147483668" r:id="rId8"/>
    <p:sldLayoutId id="2147483669" r:id="rId9"/>
    <p:sldLayoutId id="2147483670" r:id="rId10"/>
    <p:sldLayoutId id="2147483671" r:id="rId11"/>
    <p:sldLayoutId id="2147483672" r:id="rId12"/>
    <p:sldLayoutId id="2147483673" r:id="rId13"/>
    <p:sldLayoutId id="2147483961" r:id="rId14"/>
    <p:sldLayoutId id="2147483965" r:id="rId15"/>
  </p:sldLayoutIdLst>
  <p:hf hdr="0" ftr="0" dt="0"/>
  <p:txStyles>
    <p:titleStyle>
      <a:lvl1pPr algn="l" defTabSz="914126" rtl="0" eaLnBrk="1" latinLnBrk="0" hangingPunct="1">
        <a:spcBef>
          <a:spcPct val="0"/>
        </a:spcBef>
        <a:buNone/>
        <a:defRPr sz="3200" b="1" kern="1200">
          <a:solidFill>
            <a:srgbClr val="ED1A37"/>
          </a:solidFill>
          <a:latin typeface="Arial" pitchFamily="34" charset="0"/>
          <a:ea typeface="+mj-ea"/>
          <a:cs typeface="Arial" pitchFamily="34" charset="0"/>
        </a:defRPr>
      </a:lvl1pPr>
    </p:titleStyle>
    <p:bodyStyle>
      <a:lvl1pPr marL="0" indent="0" algn="l" defTabSz="914126" rtl="0" eaLnBrk="1" latinLnBrk="0" hangingPunct="1">
        <a:spcBef>
          <a:spcPts val="0"/>
        </a:spcBef>
        <a:spcAft>
          <a:spcPts val="526"/>
        </a:spcAft>
        <a:buFont typeface="Arial" pitchFamily="34" charset="0"/>
        <a:buNone/>
        <a:defRPr sz="1600" kern="1200">
          <a:solidFill>
            <a:schemeClr val="accent3"/>
          </a:solidFill>
          <a:latin typeface="Arial" pitchFamily="34" charset="0"/>
          <a:ea typeface="+mn-ea"/>
          <a:cs typeface="Arial" pitchFamily="34" charset="0"/>
        </a:defRPr>
      </a:lvl1pPr>
      <a:lvl2pPr marL="236516" indent="-236516" algn="l" defTabSz="914126" rtl="0" eaLnBrk="1" latinLnBrk="0" hangingPunct="1">
        <a:spcBef>
          <a:spcPts val="0"/>
        </a:spcBef>
        <a:spcAft>
          <a:spcPts val="526"/>
        </a:spcAft>
        <a:buFont typeface="Arial" pitchFamily="34" charset="0"/>
        <a:buChar char="•"/>
        <a:defRPr sz="1600" kern="1200">
          <a:solidFill>
            <a:schemeClr val="accent3"/>
          </a:solidFill>
          <a:latin typeface="Arial" pitchFamily="34" charset="0"/>
          <a:ea typeface="+mn-ea"/>
          <a:cs typeface="Arial" pitchFamily="34" charset="0"/>
        </a:defRPr>
      </a:lvl2pPr>
      <a:lvl3pPr marL="473032" indent="-236516" algn="l" defTabSz="914126" rtl="0" eaLnBrk="1" latinLnBrk="0" hangingPunct="1">
        <a:spcBef>
          <a:spcPts val="0"/>
        </a:spcBef>
        <a:spcAft>
          <a:spcPts val="526"/>
        </a:spcAft>
        <a:buClr>
          <a:schemeClr val="accent1"/>
        </a:buClr>
        <a:buFont typeface="GE Inspira" panose="020F0603030400020203" pitchFamily="34" charset="0"/>
        <a:buChar char=""/>
        <a:defRPr sz="1600" kern="1200">
          <a:solidFill>
            <a:schemeClr val="accent3"/>
          </a:solidFill>
          <a:latin typeface="Arial" pitchFamily="34" charset="0"/>
          <a:ea typeface="+mn-ea"/>
          <a:cs typeface="Arial" pitchFamily="34" charset="0"/>
        </a:defRPr>
      </a:lvl3pPr>
      <a:lvl4pPr marL="709548" indent="-236516" algn="l" defTabSz="914126" rtl="0" eaLnBrk="1" latinLnBrk="0" hangingPunct="1">
        <a:spcBef>
          <a:spcPts val="0"/>
        </a:spcBef>
        <a:spcAft>
          <a:spcPts val="526"/>
        </a:spcAft>
        <a:buClr>
          <a:schemeClr val="accent3"/>
        </a:buClr>
        <a:buFont typeface="GE Inspira" panose="020F0603030400020203" pitchFamily="34" charset="0"/>
        <a:buChar char=""/>
        <a:defRPr sz="1600" kern="1200">
          <a:solidFill>
            <a:schemeClr val="accent3"/>
          </a:solidFill>
          <a:latin typeface="Arial" pitchFamily="34" charset="0"/>
          <a:ea typeface="+mn-ea"/>
          <a:cs typeface="Arial" pitchFamily="34" charset="0"/>
        </a:defRPr>
      </a:lvl4pPr>
      <a:lvl5pPr marL="946065" indent="-236516" algn="l" defTabSz="914126" rtl="0" eaLnBrk="1" latinLnBrk="0" hangingPunct="1">
        <a:spcBef>
          <a:spcPts val="0"/>
        </a:spcBef>
        <a:spcAft>
          <a:spcPts val="526"/>
        </a:spcAft>
        <a:buClr>
          <a:schemeClr val="accent1"/>
        </a:buClr>
        <a:buFont typeface="GE Inspira" panose="020F0603030400020203" pitchFamily="34" charset="0"/>
        <a:buChar char=""/>
        <a:defRPr sz="1600" kern="1200">
          <a:solidFill>
            <a:schemeClr val="accent3"/>
          </a:solidFill>
          <a:latin typeface="Arial" pitchFamily="34" charset="0"/>
          <a:ea typeface="+mn-ea"/>
          <a:cs typeface="Arial" pitchFamily="34" charset="0"/>
        </a:defRPr>
      </a:lvl5pPr>
      <a:lvl6pPr marL="2513845" indent="-228532" algn="l" defTabSz="91412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907" indent="-228532" algn="l" defTabSz="91412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970" indent="-228532" algn="l" defTabSz="91412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033" indent="-228532" algn="l" defTabSz="91412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26" rtl="0" eaLnBrk="1" latinLnBrk="0" hangingPunct="1">
        <a:defRPr sz="1800" kern="1200">
          <a:solidFill>
            <a:schemeClr val="tx1"/>
          </a:solidFill>
          <a:latin typeface="+mn-lt"/>
          <a:ea typeface="+mn-ea"/>
          <a:cs typeface="+mn-cs"/>
        </a:defRPr>
      </a:lvl1pPr>
      <a:lvl2pPr marL="457063" algn="l" defTabSz="914126" rtl="0" eaLnBrk="1" latinLnBrk="0" hangingPunct="1">
        <a:defRPr sz="1800" kern="1200">
          <a:solidFill>
            <a:schemeClr val="tx1"/>
          </a:solidFill>
          <a:latin typeface="+mn-lt"/>
          <a:ea typeface="+mn-ea"/>
          <a:cs typeface="+mn-cs"/>
        </a:defRPr>
      </a:lvl2pPr>
      <a:lvl3pPr marL="914126" algn="l" defTabSz="914126" rtl="0" eaLnBrk="1" latinLnBrk="0" hangingPunct="1">
        <a:defRPr sz="1800" kern="1200">
          <a:solidFill>
            <a:schemeClr val="tx1"/>
          </a:solidFill>
          <a:latin typeface="+mn-lt"/>
          <a:ea typeface="+mn-ea"/>
          <a:cs typeface="+mn-cs"/>
        </a:defRPr>
      </a:lvl3pPr>
      <a:lvl4pPr marL="1371188" algn="l" defTabSz="914126" rtl="0" eaLnBrk="1" latinLnBrk="0" hangingPunct="1">
        <a:defRPr sz="1800" kern="1200">
          <a:solidFill>
            <a:schemeClr val="tx1"/>
          </a:solidFill>
          <a:latin typeface="+mn-lt"/>
          <a:ea typeface="+mn-ea"/>
          <a:cs typeface="+mn-cs"/>
        </a:defRPr>
      </a:lvl4pPr>
      <a:lvl5pPr marL="1828251" algn="l" defTabSz="914126" rtl="0" eaLnBrk="1" latinLnBrk="0" hangingPunct="1">
        <a:defRPr sz="1800" kern="1200">
          <a:solidFill>
            <a:schemeClr val="tx1"/>
          </a:solidFill>
          <a:latin typeface="+mn-lt"/>
          <a:ea typeface="+mn-ea"/>
          <a:cs typeface="+mn-cs"/>
        </a:defRPr>
      </a:lvl5pPr>
      <a:lvl6pPr marL="2285313" algn="l" defTabSz="914126" rtl="0" eaLnBrk="1" latinLnBrk="0" hangingPunct="1">
        <a:defRPr sz="1800" kern="1200">
          <a:solidFill>
            <a:schemeClr val="tx1"/>
          </a:solidFill>
          <a:latin typeface="+mn-lt"/>
          <a:ea typeface="+mn-ea"/>
          <a:cs typeface="+mn-cs"/>
        </a:defRPr>
      </a:lvl6pPr>
      <a:lvl7pPr marL="2742377" algn="l" defTabSz="914126" rtl="0" eaLnBrk="1" latinLnBrk="0" hangingPunct="1">
        <a:defRPr sz="1800" kern="1200">
          <a:solidFill>
            <a:schemeClr val="tx1"/>
          </a:solidFill>
          <a:latin typeface="+mn-lt"/>
          <a:ea typeface="+mn-ea"/>
          <a:cs typeface="+mn-cs"/>
        </a:defRPr>
      </a:lvl7pPr>
      <a:lvl8pPr marL="3199438" algn="l" defTabSz="914126" rtl="0" eaLnBrk="1" latinLnBrk="0" hangingPunct="1">
        <a:defRPr sz="1800" kern="1200">
          <a:solidFill>
            <a:schemeClr val="tx1"/>
          </a:solidFill>
          <a:latin typeface="+mn-lt"/>
          <a:ea typeface="+mn-ea"/>
          <a:cs typeface="+mn-cs"/>
        </a:defRPr>
      </a:lvl8pPr>
      <a:lvl9pPr marL="3656501" algn="l" defTabSz="91412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iona.daly2@nhs.net" TargetMode="External"/><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402" y="3861048"/>
            <a:ext cx="7975661" cy="3096344"/>
          </a:xfrm>
        </p:spPr>
        <p:txBody>
          <a:bodyPr>
            <a:normAutofit fontScale="90000"/>
          </a:bodyPr>
          <a:lstStyle/>
          <a:p>
            <a:pPr>
              <a:spcBef>
                <a:spcPts val="513"/>
              </a:spcBef>
            </a:pPr>
            <a:r>
              <a:rPr lang="en-GB" sz="1539" dirty="0">
                <a:solidFill>
                  <a:prstClr val="white"/>
                </a:solidFill>
              </a:rPr>
              <a:t/>
            </a:r>
            <a:br>
              <a:rPr lang="en-GB" sz="1539" dirty="0">
                <a:solidFill>
                  <a:prstClr val="white"/>
                </a:solidFill>
              </a:rPr>
            </a:br>
            <a:r>
              <a:rPr lang="en-GB" sz="1539" b="0" dirty="0">
                <a:solidFill>
                  <a:prstClr val="white"/>
                </a:solidFill>
              </a:rPr>
              <a:t>Report title:		The Affinity Programme summary</a:t>
            </a:r>
            <a:br>
              <a:rPr lang="en-GB" sz="1539" b="0" dirty="0">
                <a:solidFill>
                  <a:prstClr val="white"/>
                </a:solidFill>
              </a:rPr>
            </a:br>
            <a:r>
              <a:rPr lang="en-GB" sz="1539" b="0" dirty="0">
                <a:solidFill>
                  <a:prstClr val="white"/>
                </a:solidFill>
              </a:rPr>
              <a:t/>
            </a:r>
            <a:br>
              <a:rPr lang="en-GB" sz="1539" b="0" dirty="0">
                <a:solidFill>
                  <a:prstClr val="white"/>
                </a:solidFill>
              </a:rPr>
            </a:br>
            <a:r>
              <a:rPr lang="en-GB" sz="1539" b="0" dirty="0">
                <a:solidFill>
                  <a:prstClr val="white"/>
                </a:solidFill>
              </a:rPr>
              <a:t>For:		Essex Child and Family Wellbeing Service</a:t>
            </a:r>
            <a:br>
              <a:rPr lang="en-GB" sz="1539" b="0" dirty="0">
                <a:solidFill>
                  <a:prstClr val="white"/>
                </a:solidFill>
              </a:rPr>
            </a:br>
            <a:r>
              <a:rPr lang="en-GB" sz="1539" b="0" dirty="0">
                <a:solidFill>
                  <a:prstClr val="white"/>
                </a:solidFill>
              </a:rPr>
              <a:t/>
            </a:r>
            <a:br>
              <a:rPr lang="en-GB" sz="1539" b="0" dirty="0">
                <a:solidFill>
                  <a:prstClr val="white"/>
                </a:solidFill>
              </a:rPr>
            </a:br>
            <a:r>
              <a:rPr lang="en-GB" sz="1539" b="0" dirty="0">
                <a:solidFill>
                  <a:prstClr val="white"/>
                </a:solidFill>
              </a:rPr>
              <a:t>Author/s:		Fiona Daly, Affinity Programme Manager</a:t>
            </a:r>
            <a:br>
              <a:rPr lang="en-GB" sz="1539" b="0" dirty="0">
                <a:solidFill>
                  <a:prstClr val="white"/>
                </a:solidFill>
              </a:rPr>
            </a:br>
            <a:r>
              <a:rPr lang="en-GB" sz="1539" b="0" dirty="0">
                <a:solidFill>
                  <a:prstClr val="white"/>
                </a:solidFill>
              </a:rPr>
              <a:t>		</a:t>
            </a:r>
            <a:r>
              <a:rPr lang="en-GB" sz="1600" u="sng" dirty="0">
                <a:solidFill>
                  <a:srgbClr val="385623"/>
                </a:solidFill>
                <a:effectLst/>
                <a:latin typeface="Century Gothic" panose="020B0502020202020204" pitchFamily="34" charset="0"/>
                <a:ea typeface="Calibri" panose="020F0502020204030204" pitchFamily="34" charset="0"/>
                <a:cs typeface="Calibri" panose="020F0502020204030204" pitchFamily="34" charset="0"/>
                <a:hlinkClick r:id="rId3"/>
              </a:rPr>
              <a:t>fiona.daly2@nhs.net</a:t>
            </a:r>
            <a:r>
              <a:rPr lang="en-GB" sz="1539" b="0" dirty="0">
                <a:solidFill>
                  <a:prstClr val="white"/>
                </a:solidFill>
              </a:rPr>
              <a:t>	</a:t>
            </a:r>
            <a:br>
              <a:rPr lang="en-GB" sz="1539" b="0" dirty="0">
                <a:solidFill>
                  <a:prstClr val="white"/>
                </a:solidFill>
              </a:rPr>
            </a:br>
            <a:r>
              <a:rPr lang="en-GB" sz="1539" b="0" dirty="0">
                <a:solidFill>
                  <a:prstClr val="white"/>
                </a:solidFill>
              </a:rPr>
              <a:t>		</a:t>
            </a:r>
            <a:br>
              <a:rPr lang="en-GB" sz="1539" b="0" dirty="0">
                <a:solidFill>
                  <a:prstClr val="white"/>
                </a:solidFill>
              </a:rPr>
            </a:br>
            <a:r>
              <a:rPr lang="en-GB" sz="1539" b="0" dirty="0">
                <a:solidFill>
                  <a:prstClr val="white"/>
                </a:solidFill>
              </a:rPr>
              <a:t/>
            </a:r>
            <a:br>
              <a:rPr lang="en-GB" sz="1539" b="0" dirty="0">
                <a:solidFill>
                  <a:prstClr val="white"/>
                </a:solidFill>
              </a:rPr>
            </a:br>
            <a:r>
              <a:rPr lang="en-GB" sz="1539" b="0" dirty="0">
                <a:solidFill>
                  <a:prstClr val="white"/>
                </a:solidFill>
              </a:rPr>
              <a:t>Date:	   	15</a:t>
            </a:r>
            <a:r>
              <a:rPr lang="en-GB" sz="1539" b="0" baseline="30000" dirty="0">
                <a:solidFill>
                  <a:prstClr val="white"/>
                </a:solidFill>
              </a:rPr>
              <a:t>th</a:t>
            </a:r>
            <a:r>
              <a:rPr lang="en-GB" sz="1539" b="0" dirty="0">
                <a:solidFill>
                  <a:prstClr val="white"/>
                </a:solidFill>
              </a:rPr>
              <a:t> September 2021</a:t>
            </a:r>
            <a:r>
              <a:rPr lang="en-GB" sz="2736" dirty="0"/>
              <a:t/>
            </a:r>
            <a:br>
              <a:rPr lang="en-GB" sz="2736" dirty="0"/>
            </a:br>
            <a:r>
              <a:rPr lang="en-GB" sz="2736" dirty="0"/>
              <a:t/>
            </a:r>
            <a:br>
              <a:rPr lang="en-GB" sz="2736" dirty="0"/>
            </a:br>
            <a:r>
              <a:rPr lang="en-GB" sz="2736" dirty="0"/>
              <a:t/>
            </a:r>
            <a:br>
              <a:rPr lang="en-GB" sz="2736" dirty="0"/>
            </a:br>
            <a:r>
              <a:rPr lang="en-GB" sz="2736" dirty="0"/>
              <a:t/>
            </a:r>
            <a:br>
              <a:rPr lang="en-GB" sz="2736" dirty="0"/>
            </a:br>
            <a:endParaRPr lang="en-GB" dirty="0"/>
          </a:p>
        </p:txBody>
      </p:sp>
    </p:spTree>
    <p:extLst>
      <p:ext uri="{BB962C8B-B14F-4D97-AF65-F5344CB8AC3E}">
        <p14:creationId xmlns:p14="http://schemas.microsoft.com/office/powerpoint/2010/main" val="765254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071" y="411654"/>
            <a:ext cx="7983354" cy="548766"/>
          </a:xfrm>
        </p:spPr>
        <p:txBody>
          <a:bodyPr/>
          <a:lstStyle/>
          <a:p>
            <a:r>
              <a:rPr lang="en-GB" sz="1710" b="0" dirty="0"/>
              <a:t>The </a:t>
            </a:r>
            <a:r>
              <a:rPr lang="en-GB" sz="1710" b="0" dirty="0">
                <a:solidFill>
                  <a:schemeClr val="tx1"/>
                </a:solidFill>
              </a:rPr>
              <a:t>Programme Approach  2/4</a:t>
            </a:r>
            <a:endParaRPr lang="en-GB" sz="1710" b="0" dirty="0"/>
          </a:p>
        </p:txBody>
      </p:sp>
      <p:sp>
        <p:nvSpPr>
          <p:cNvPr id="4" name="Slide Number Placeholder 3"/>
          <p:cNvSpPr>
            <a:spLocks noGrp="1"/>
          </p:cNvSpPr>
          <p:nvPr>
            <p:ph type="sldNum" sz="quarter" idx="12"/>
          </p:nvPr>
        </p:nvSpPr>
        <p:spPr/>
        <p:txBody>
          <a:bodyPr/>
          <a:lstStyle/>
          <a:p>
            <a:fld id="{EB0F7010-E999-4FC2-AE85-B5FFBD58F110}" type="slidenum">
              <a:rPr lang="en-GB" smtClean="0"/>
              <a:pPr/>
              <a:t>10</a:t>
            </a:fld>
            <a:endParaRPr lang="en-GB" dirty="0"/>
          </a:p>
        </p:txBody>
      </p:sp>
      <p:sp>
        <p:nvSpPr>
          <p:cNvPr id="5" name="Content Placeholder 4"/>
          <p:cNvSpPr>
            <a:spLocks noGrp="1"/>
          </p:cNvSpPr>
          <p:nvPr>
            <p:ph idx="13"/>
          </p:nvPr>
        </p:nvSpPr>
        <p:spPr>
          <a:xfrm>
            <a:off x="285071" y="960420"/>
            <a:ext cx="8252135" cy="4844844"/>
          </a:xfrm>
        </p:spPr>
        <p:txBody>
          <a:bodyPr/>
          <a:lstStyle/>
          <a:p>
            <a:r>
              <a:rPr lang="en-GB" sz="1539" b="1" dirty="0">
                <a:latin typeface="+mn-lt"/>
              </a:rPr>
              <a:t>An MDT approach to care planning</a:t>
            </a:r>
          </a:p>
          <a:p>
            <a:r>
              <a:rPr lang="en-GB" sz="1539" dirty="0">
                <a:latin typeface="+mn-lt"/>
              </a:rPr>
              <a:t>The Affinity Programme will employ a restorative approach in meeting with the </a:t>
            </a:r>
            <a:r>
              <a:rPr lang="en-GB" sz="1539" dirty="0" err="1">
                <a:latin typeface="+mn-lt"/>
              </a:rPr>
              <a:t>SENCo</a:t>
            </a:r>
            <a:r>
              <a:rPr lang="en-GB" sz="1539" dirty="0">
                <a:latin typeface="+mn-lt"/>
              </a:rPr>
              <a:t> and a member of the Schools Senior Leadership Team to discuss the CYP feedback and gain commitment to proceed to the Affinity Partnership Approach (MDT)</a:t>
            </a:r>
          </a:p>
          <a:p>
            <a:r>
              <a:rPr lang="en-GB" sz="1539" dirty="0">
                <a:latin typeface="+mn-lt"/>
              </a:rPr>
              <a:t>The Affinity Programme will mirror the established One Planning approach as the foundation of the Affinity Partnership to assess, plan, do and review in a person-centred way.</a:t>
            </a:r>
          </a:p>
          <a:p>
            <a:r>
              <a:rPr lang="en-GB" sz="1539" dirty="0">
                <a:latin typeface="+mn-lt"/>
              </a:rPr>
              <a:t>The Affinity approach will cover </a:t>
            </a:r>
          </a:p>
          <a:p>
            <a:pPr marL="293214" indent="-293214">
              <a:buFont typeface="Arial" panose="020B0604020202020204" pitchFamily="34" charset="0"/>
              <a:buChar char="•"/>
            </a:pPr>
            <a:r>
              <a:rPr lang="en-GB" sz="1539" dirty="0">
                <a:latin typeface="+mn-lt"/>
              </a:rPr>
              <a:t>The CYP hopes and feelings (CYP to relay to Affinity Partnership where appropriate)</a:t>
            </a:r>
          </a:p>
          <a:p>
            <a:pPr marL="293214" indent="-293214">
              <a:buFont typeface="Arial" panose="020B0604020202020204" pitchFamily="34" charset="0"/>
              <a:buChar char="•"/>
            </a:pPr>
            <a:r>
              <a:rPr lang="en-GB" sz="1539" dirty="0">
                <a:latin typeface="+mn-lt"/>
              </a:rPr>
              <a:t>Impact on affected adults and other CYP in the classroom environment</a:t>
            </a:r>
          </a:p>
          <a:p>
            <a:pPr marL="293214" indent="-293214">
              <a:buFont typeface="Arial" panose="020B0604020202020204" pitchFamily="34" charset="0"/>
              <a:buChar char="•"/>
            </a:pPr>
            <a:r>
              <a:rPr lang="en-GB" sz="1539" dirty="0">
                <a:latin typeface="+mn-lt"/>
              </a:rPr>
              <a:t>Core adults identified by the CYP to ascertain best person placed to support (advocate for the CYP) CYP and coordinate the partnership.</a:t>
            </a:r>
          </a:p>
          <a:p>
            <a:pPr marL="293214" indent="-293214">
              <a:buFont typeface="Arial" panose="020B0604020202020204" pitchFamily="34" charset="0"/>
              <a:buChar char="•"/>
            </a:pPr>
            <a:r>
              <a:rPr lang="en-GB" sz="1539" dirty="0">
                <a:latin typeface="+mn-lt"/>
              </a:rPr>
              <a:t>Determine the most appropriate therapeutic intervention for the CYP including delivery venue, and mechanism.</a:t>
            </a:r>
          </a:p>
          <a:p>
            <a:pPr marL="293214" indent="-293214">
              <a:buFont typeface="Arial" panose="020B0604020202020204" pitchFamily="34" charset="0"/>
              <a:buChar char="•"/>
            </a:pPr>
            <a:r>
              <a:rPr lang="en-GB" sz="1539" dirty="0">
                <a:latin typeface="+mn-lt"/>
              </a:rPr>
              <a:t>Identify any actions that pertain to the adults within the Affinity Partnership to either build Affinity or provide co or self-regulation</a:t>
            </a:r>
          </a:p>
          <a:p>
            <a:pPr marL="293214" indent="-293214">
              <a:buFont typeface="Arial" panose="020B0604020202020204" pitchFamily="34" charset="0"/>
              <a:buChar char="•"/>
            </a:pPr>
            <a:r>
              <a:rPr lang="en-GB" sz="1539" dirty="0">
                <a:latin typeface="+mn-lt"/>
              </a:rPr>
              <a:t>Particular focus on building the capabilities of the Adults to use emotion coaching techniques to facilitate co-regulation and model self-regulation</a:t>
            </a:r>
          </a:p>
          <a:p>
            <a:pPr marL="293214" indent="-293214">
              <a:buFont typeface="Arial" panose="020B0604020202020204" pitchFamily="34" charset="0"/>
              <a:buChar char="•"/>
            </a:pPr>
            <a:r>
              <a:rPr lang="en-GB" sz="1539" dirty="0">
                <a:latin typeface="+mn-lt"/>
              </a:rPr>
              <a:t>Create an action plan based on the CYP goals to form the strategy to encourage Affinity. </a:t>
            </a:r>
          </a:p>
        </p:txBody>
      </p:sp>
    </p:spTree>
    <p:extLst>
      <p:ext uri="{BB962C8B-B14F-4D97-AF65-F5344CB8AC3E}">
        <p14:creationId xmlns:p14="http://schemas.microsoft.com/office/powerpoint/2010/main" val="3020595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071" y="411654"/>
            <a:ext cx="7983354" cy="699693"/>
          </a:xfrm>
        </p:spPr>
        <p:txBody>
          <a:bodyPr/>
          <a:lstStyle/>
          <a:p>
            <a:r>
              <a:rPr lang="en-GB" sz="1710" b="0" dirty="0"/>
              <a:t>The </a:t>
            </a:r>
            <a:r>
              <a:rPr lang="en-GB" sz="1710" b="0" dirty="0">
                <a:solidFill>
                  <a:schemeClr val="tx1"/>
                </a:solidFill>
              </a:rPr>
              <a:t>Programme Approach  3/4</a:t>
            </a:r>
            <a:r>
              <a:rPr lang="en-GB" dirty="0"/>
              <a:t/>
            </a:r>
            <a:br>
              <a:rPr lang="en-GB" dirty="0"/>
            </a:br>
            <a:endParaRPr lang="en-GB" dirty="0"/>
          </a:p>
        </p:txBody>
      </p:sp>
      <p:sp>
        <p:nvSpPr>
          <p:cNvPr id="4" name="Slide Number Placeholder 3"/>
          <p:cNvSpPr>
            <a:spLocks noGrp="1"/>
          </p:cNvSpPr>
          <p:nvPr>
            <p:ph type="sldNum" sz="quarter" idx="12"/>
          </p:nvPr>
        </p:nvSpPr>
        <p:spPr/>
        <p:txBody>
          <a:bodyPr/>
          <a:lstStyle/>
          <a:p>
            <a:fld id="{EB0F7010-E999-4FC2-AE85-B5FFBD58F110}" type="slidenum">
              <a:rPr lang="en-GB" smtClean="0"/>
              <a:pPr/>
              <a:t>11</a:t>
            </a:fld>
            <a:endParaRPr lang="en-GB" dirty="0"/>
          </a:p>
        </p:txBody>
      </p:sp>
      <p:sp>
        <p:nvSpPr>
          <p:cNvPr id="5" name="Content Placeholder 4"/>
          <p:cNvSpPr>
            <a:spLocks noGrp="1"/>
          </p:cNvSpPr>
          <p:nvPr>
            <p:ph idx="13"/>
          </p:nvPr>
        </p:nvSpPr>
        <p:spPr>
          <a:xfrm>
            <a:off x="285071" y="960691"/>
            <a:ext cx="8252135" cy="4051388"/>
          </a:xfrm>
        </p:spPr>
        <p:txBody>
          <a:bodyPr/>
          <a:lstStyle/>
          <a:p>
            <a:r>
              <a:rPr lang="en-GB" sz="1539" b="1" dirty="0">
                <a:latin typeface="+mn-lt"/>
              </a:rPr>
              <a:t>Working with and through the Key Adults</a:t>
            </a:r>
          </a:p>
          <a:p>
            <a:endParaRPr lang="en-GB" sz="1539" b="1" dirty="0">
              <a:latin typeface="+mn-lt"/>
            </a:endParaRPr>
          </a:p>
          <a:p>
            <a:r>
              <a:rPr lang="en-GB" sz="1539" dirty="0">
                <a:latin typeface="+mn-lt"/>
              </a:rPr>
              <a:t>A integral part of the Affinity practitioners role is in helping key adults; parents, teachers etc to better understand relational and developmental trauma and share a range of techniques to manage disruptive behaviour. Thereby helping them develop the skills to cope with the inevitable compassion fatigue and stress that comes with living and working in high pressured environments, with CYP with multiple and complex needs.</a:t>
            </a:r>
          </a:p>
          <a:p>
            <a:pPr fontAlgn="base"/>
            <a:r>
              <a:rPr lang="en-GB" sz="1539" dirty="0">
                <a:latin typeface="+mn-lt"/>
              </a:rPr>
              <a:t>Helping key adults to build an affinity with the CYP and providing them with the skills to nurture and emotionally support the CYP in times of distress. Key adults will not only be able, but also </a:t>
            </a:r>
            <a:r>
              <a:rPr lang="en-GB" sz="1539" b="1" dirty="0">
                <a:latin typeface="+mn-lt"/>
              </a:rPr>
              <a:t>want</a:t>
            </a:r>
            <a:r>
              <a:rPr lang="en-GB" sz="1539" dirty="0">
                <a:latin typeface="+mn-lt"/>
              </a:rPr>
              <a:t> to use these moments of heightened emotion and resulting behaviour to guide and teach the CYP about more effective responses.</a:t>
            </a:r>
          </a:p>
          <a:p>
            <a:pPr fontAlgn="base"/>
            <a:r>
              <a:rPr lang="en-GB" sz="1539" dirty="0">
                <a:latin typeface="+mn-lt"/>
              </a:rPr>
              <a:t>Parents will be engaged to build their capacity through both direct coaching and group based restorative interventions such as Non Violent resistance and Mindful emotional coaching. </a:t>
            </a:r>
          </a:p>
          <a:p>
            <a:pPr fontAlgn="base"/>
            <a:endParaRPr lang="en-GB" sz="1539" dirty="0">
              <a:latin typeface="+mn-lt"/>
            </a:endParaRPr>
          </a:p>
          <a:p>
            <a:pPr fontAlgn="base"/>
            <a:endParaRPr lang="en-GB" sz="1539" dirty="0">
              <a:latin typeface="+mn-lt"/>
            </a:endParaRPr>
          </a:p>
          <a:p>
            <a:r>
              <a:rPr lang="en-GB" sz="1539" dirty="0"/>
              <a:t> </a:t>
            </a:r>
          </a:p>
        </p:txBody>
      </p:sp>
    </p:spTree>
    <p:extLst>
      <p:ext uri="{BB962C8B-B14F-4D97-AF65-F5344CB8AC3E}">
        <p14:creationId xmlns:p14="http://schemas.microsoft.com/office/powerpoint/2010/main" val="1295105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071" y="411654"/>
            <a:ext cx="7983354" cy="548766"/>
          </a:xfrm>
        </p:spPr>
        <p:txBody>
          <a:bodyPr/>
          <a:lstStyle/>
          <a:p>
            <a:r>
              <a:rPr lang="en-GB" sz="1710" b="0" dirty="0"/>
              <a:t>The </a:t>
            </a:r>
            <a:r>
              <a:rPr lang="en-GB" sz="1710" b="0" dirty="0">
                <a:solidFill>
                  <a:schemeClr val="tx1"/>
                </a:solidFill>
              </a:rPr>
              <a:t>Programme Approach  4/4</a:t>
            </a:r>
            <a:r>
              <a:rPr lang="en-GB" dirty="0"/>
              <a:t/>
            </a:r>
            <a:br>
              <a:rPr lang="en-GB" dirty="0"/>
            </a:br>
            <a:endParaRPr lang="en-GB" dirty="0"/>
          </a:p>
        </p:txBody>
      </p:sp>
      <p:sp>
        <p:nvSpPr>
          <p:cNvPr id="4" name="Slide Number Placeholder 3"/>
          <p:cNvSpPr>
            <a:spLocks noGrp="1"/>
          </p:cNvSpPr>
          <p:nvPr>
            <p:ph type="sldNum" sz="quarter" idx="12"/>
          </p:nvPr>
        </p:nvSpPr>
        <p:spPr/>
        <p:txBody>
          <a:bodyPr/>
          <a:lstStyle/>
          <a:p>
            <a:fld id="{EB0F7010-E999-4FC2-AE85-B5FFBD58F110}" type="slidenum">
              <a:rPr lang="en-GB" smtClean="0"/>
              <a:pPr/>
              <a:t>12</a:t>
            </a:fld>
            <a:endParaRPr lang="en-GB" dirty="0"/>
          </a:p>
        </p:txBody>
      </p:sp>
      <p:sp>
        <p:nvSpPr>
          <p:cNvPr id="5" name="Content Placeholder 4"/>
          <p:cNvSpPr>
            <a:spLocks noGrp="1"/>
          </p:cNvSpPr>
          <p:nvPr>
            <p:ph idx="13"/>
          </p:nvPr>
        </p:nvSpPr>
        <p:spPr>
          <a:xfrm>
            <a:off x="285071" y="998922"/>
            <a:ext cx="8252135" cy="4463401"/>
          </a:xfrm>
        </p:spPr>
        <p:txBody>
          <a:bodyPr/>
          <a:lstStyle/>
          <a:p>
            <a:pPr fontAlgn="base"/>
            <a:r>
              <a:rPr lang="en-GB" sz="1539" b="1" dirty="0">
                <a:latin typeface="+mn-lt"/>
              </a:rPr>
              <a:t>Therapeutic work</a:t>
            </a:r>
          </a:p>
          <a:p>
            <a:pPr fontAlgn="base"/>
            <a:endParaRPr lang="en-GB" sz="1539" dirty="0">
              <a:latin typeface="+mn-lt"/>
            </a:endParaRPr>
          </a:p>
          <a:p>
            <a:pPr fontAlgn="base"/>
            <a:r>
              <a:rPr lang="en-GB" sz="1539" dirty="0">
                <a:latin typeface="+mn-lt"/>
              </a:rPr>
              <a:t>The therapeutically trained Affinity Practitioner will work with the pupil so that they begin to understand and identify the triggers and impact of their behaviours through both 1-1 sessions and group workshops.</a:t>
            </a:r>
          </a:p>
          <a:p>
            <a:pPr fontAlgn="base"/>
            <a:r>
              <a:rPr lang="en-GB" sz="1539" dirty="0">
                <a:latin typeface="+mn-lt"/>
              </a:rPr>
              <a:t>A strong and effective restorative therapeutic relationship is critical and the underpinning trauma based methodologies will include; CBT based manualised interventions, Solution focused Brief therapy, psychoeducation, mindfulness and direct emotion coaching. Through a combined approach the young person with emotional dysregulation can learn how to more effectively manage their emotions and lead a more productive life.</a:t>
            </a:r>
          </a:p>
          <a:p>
            <a:pPr fontAlgn="base"/>
            <a:r>
              <a:rPr lang="en-GB" sz="1539" dirty="0">
                <a:latin typeface="+mn-lt"/>
              </a:rPr>
              <a:t>Wherever possible, such therapeutic interventions will be scheduled so as to minimise the disruption to the pupil’s attendance in school and improve connections with the school community.</a:t>
            </a:r>
          </a:p>
          <a:p>
            <a:pPr fontAlgn="base"/>
            <a:r>
              <a:rPr lang="en-GB" sz="1539" dirty="0">
                <a:latin typeface="+mn-lt"/>
              </a:rPr>
              <a:t>Working alongside the Affinity partnership (MDT), progress will be reviewed with the young person at 6-8 weekly intervals to ensure timely escalation to MHST / CWP or Power programme where appropriate. </a:t>
            </a:r>
          </a:p>
          <a:p>
            <a:pPr fontAlgn="base"/>
            <a:endParaRPr lang="en-GB" dirty="0"/>
          </a:p>
          <a:p>
            <a:pPr fontAlgn="base"/>
            <a:endParaRPr lang="en-GB" dirty="0"/>
          </a:p>
          <a:p>
            <a:endParaRPr lang="en-GB" sz="1539" dirty="0"/>
          </a:p>
        </p:txBody>
      </p:sp>
    </p:spTree>
    <p:extLst>
      <p:ext uri="{BB962C8B-B14F-4D97-AF65-F5344CB8AC3E}">
        <p14:creationId xmlns:p14="http://schemas.microsoft.com/office/powerpoint/2010/main" val="2079112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DE26F-A047-44E3-B1C7-E2B72E52DD55}"/>
              </a:ext>
            </a:extLst>
          </p:cNvPr>
          <p:cNvSpPr>
            <a:spLocks noGrp="1"/>
          </p:cNvSpPr>
          <p:nvPr>
            <p:ph type="title"/>
          </p:nvPr>
        </p:nvSpPr>
        <p:spPr/>
        <p:txBody>
          <a:bodyPr/>
          <a:lstStyle/>
          <a:p>
            <a:r>
              <a:rPr lang="en-GB" dirty="0"/>
              <a:t>Context </a:t>
            </a:r>
          </a:p>
        </p:txBody>
      </p:sp>
      <p:sp>
        <p:nvSpPr>
          <p:cNvPr id="3" name="Content Placeholder 2">
            <a:extLst>
              <a:ext uri="{FF2B5EF4-FFF2-40B4-BE49-F238E27FC236}">
                <a16:creationId xmlns:a16="http://schemas.microsoft.com/office/drawing/2014/main" id="{B9721251-9D18-417F-95AB-FAAD4803E0DE}"/>
              </a:ext>
            </a:extLst>
          </p:cNvPr>
          <p:cNvSpPr>
            <a:spLocks noGrp="1"/>
          </p:cNvSpPr>
          <p:nvPr>
            <p:ph idx="1"/>
          </p:nvPr>
        </p:nvSpPr>
        <p:spPr>
          <a:xfrm>
            <a:off x="588014" y="1412776"/>
            <a:ext cx="7983354" cy="4369642"/>
          </a:xfrm>
        </p:spPr>
        <p:txBody>
          <a:bodyPr/>
          <a:lstStyle/>
          <a:p>
            <a:pPr marL="407966" lvl="1" indent="-171450"/>
            <a:r>
              <a:rPr lang="en-GB" sz="1200" dirty="0"/>
              <a:t>NHSE Vanguard site project funded by the health and justice team for 3 years</a:t>
            </a:r>
          </a:p>
          <a:p>
            <a:pPr marL="407966" lvl="1" indent="-171450"/>
            <a:r>
              <a:rPr lang="en-GB" sz="1200" dirty="0"/>
              <a:t>Service model developed for children at risk of exclusion as a result of behaviour and emotion regulation</a:t>
            </a:r>
          </a:p>
          <a:p>
            <a:pPr marL="407966" lvl="1" indent="-171450"/>
            <a:r>
              <a:rPr lang="en-GB" sz="1200" dirty="0"/>
              <a:t>A team of practitioners who will provide a triangulated intervention with CYP, Parents / Carers and Schools to facilitate the development of emotion regulation skills.</a:t>
            </a:r>
          </a:p>
          <a:p>
            <a:pPr marL="407966" lvl="1" indent="-171450"/>
            <a:r>
              <a:rPr lang="en-GB" sz="1200" dirty="0"/>
              <a:t>There’s a requirement to recruit and train new colleagues in year one and build upon the work already taking place in Essex as part of the CWP training programme and Mental Health in Schools teams </a:t>
            </a:r>
          </a:p>
          <a:p>
            <a:pPr marL="407966" lvl="1" indent="-171450"/>
            <a:r>
              <a:rPr lang="en-GB" sz="1200" dirty="0"/>
              <a:t>Referrals will be received from schools across Essex including Southend and Thurrock and work will be undertaken in Schools and Family homes.</a:t>
            </a:r>
          </a:p>
          <a:p>
            <a:pPr marL="407966" lvl="1" indent="-171450"/>
            <a:r>
              <a:rPr lang="en-GB" sz="1200" dirty="0"/>
              <a:t>There is Team Manager , who will deliver caseload management supervision built into the staffing model with support from Essex Child and Family Wellbeing Service SLT.</a:t>
            </a:r>
          </a:p>
          <a:p>
            <a:endParaRPr lang="en-GB" sz="1200" dirty="0"/>
          </a:p>
        </p:txBody>
      </p:sp>
      <p:sp>
        <p:nvSpPr>
          <p:cNvPr id="4" name="Slide Number Placeholder 3">
            <a:extLst>
              <a:ext uri="{FF2B5EF4-FFF2-40B4-BE49-F238E27FC236}">
                <a16:creationId xmlns:a16="http://schemas.microsoft.com/office/drawing/2014/main" id="{80F3605F-4194-4E3C-B2A3-5DDC10949054}"/>
              </a:ext>
            </a:extLst>
          </p:cNvPr>
          <p:cNvSpPr>
            <a:spLocks noGrp="1"/>
          </p:cNvSpPr>
          <p:nvPr>
            <p:ph type="sldNum" sz="quarter" idx="12"/>
          </p:nvPr>
        </p:nvSpPr>
        <p:spPr/>
        <p:txBody>
          <a:bodyPr/>
          <a:lstStyle/>
          <a:p>
            <a:fld id="{EB0F7010-E999-4FC2-AE85-B5FFBD58F110}" type="slidenum">
              <a:rPr lang="en-GB" smtClean="0"/>
              <a:pPr/>
              <a:t>2</a:t>
            </a:fld>
            <a:endParaRPr lang="en-GB" dirty="0"/>
          </a:p>
        </p:txBody>
      </p:sp>
    </p:spTree>
    <p:extLst>
      <p:ext uri="{BB962C8B-B14F-4D97-AF65-F5344CB8AC3E}">
        <p14:creationId xmlns:p14="http://schemas.microsoft.com/office/powerpoint/2010/main" val="603356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B0F7010-E999-4FC2-AE85-B5FFBD58F110}" type="slidenum">
              <a:rPr lang="en-GB" smtClean="0"/>
              <a:pPr/>
              <a:t>3</a:t>
            </a:fld>
            <a:endParaRPr lang="en-GB" dirty="0"/>
          </a:p>
        </p:txBody>
      </p:sp>
      <p:graphicFrame>
        <p:nvGraphicFramePr>
          <p:cNvPr id="19" name="Diagram 18"/>
          <p:cNvGraphicFramePr/>
          <p:nvPr/>
        </p:nvGraphicFramePr>
        <p:xfrm>
          <a:off x="3243840" y="1704047"/>
          <a:ext cx="3345379" cy="27366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 name="Rectangle: Rounded Corners 8"/>
          <p:cNvSpPr>
            <a:spLocks noChangeArrowheads="1"/>
          </p:cNvSpPr>
          <p:nvPr/>
        </p:nvSpPr>
        <p:spPr bwMode="auto">
          <a:xfrm>
            <a:off x="6247133" y="3917828"/>
            <a:ext cx="2362019" cy="1580109"/>
          </a:xfrm>
          <a:prstGeom prst="roundRect">
            <a:avLst>
              <a:gd name="adj" fmla="val 16667"/>
            </a:avLst>
          </a:prstGeom>
          <a:solidFill>
            <a:srgbClr val="92D050"/>
          </a:solidFill>
          <a:ln w="12700">
            <a:solidFill>
              <a:srgbClr val="92D050"/>
            </a:solidFill>
            <a:miter lim="800000"/>
            <a:headEnd/>
            <a:tailEnd/>
          </a:ln>
        </p:spPr>
        <p:txBody>
          <a:bodyPr vert="horz" wrap="square" lIns="78191" tIns="39095" rIns="78191" bIns="39095" numCol="1" anchor="ctr" anchorCtr="0" compatLnSpc="1">
            <a:prstTxWarp prst="textNoShape">
              <a:avLst/>
            </a:prstTxWarp>
          </a:bodyPr>
          <a:lstStyle/>
          <a:p>
            <a:pPr algn="ctr" defTabSz="781903" eaLnBrk="0" fontAlgn="base" hangingPunct="0">
              <a:spcBef>
                <a:spcPct val="0"/>
              </a:spcBef>
              <a:spcAft>
                <a:spcPct val="0"/>
              </a:spcAft>
            </a:pPr>
            <a:r>
              <a:rPr lang="en-US" altLang="en-US" sz="1197" u="sng" dirty="0">
                <a:solidFill>
                  <a:schemeClr val="bg1"/>
                </a:solidFill>
                <a:latin typeface="Faricy New Lt" panose="020B0303000000020004" pitchFamily="34" charset="0"/>
                <a:ea typeface="Calibri" panose="020F0502020204030204" pitchFamily="34" charset="0"/>
                <a:cs typeface="Times New Roman" panose="02020603050405020304" pitchFamily="18" charset="0"/>
              </a:rPr>
              <a:t>Additional partners</a:t>
            </a:r>
          </a:p>
          <a:p>
            <a:pPr algn="ctr" defTabSz="781903" eaLnBrk="0" fontAlgn="base" hangingPunct="0">
              <a:spcBef>
                <a:spcPct val="0"/>
              </a:spcBef>
              <a:spcAft>
                <a:spcPct val="0"/>
              </a:spcAft>
            </a:pPr>
            <a:r>
              <a:rPr lang="en-US" altLang="en-US" sz="1026" dirty="0">
                <a:solidFill>
                  <a:schemeClr val="bg1"/>
                </a:solidFill>
                <a:latin typeface="Faricy New Lt" panose="020B0303000000020004" pitchFamily="34" charset="0"/>
                <a:cs typeface="Times New Roman" panose="02020603050405020304" pitchFamily="18" charset="0"/>
              </a:rPr>
              <a:t>Social worker</a:t>
            </a:r>
          </a:p>
          <a:p>
            <a:pPr algn="ctr" defTabSz="781903" eaLnBrk="0" fontAlgn="base" hangingPunct="0">
              <a:spcBef>
                <a:spcPct val="0"/>
              </a:spcBef>
              <a:spcAft>
                <a:spcPct val="0"/>
              </a:spcAft>
            </a:pPr>
            <a:r>
              <a:rPr lang="en-US" altLang="en-US" sz="1026" dirty="0">
                <a:solidFill>
                  <a:schemeClr val="bg1"/>
                </a:solidFill>
                <a:latin typeface="Faricy New Lt" panose="020B0303000000020004" pitchFamily="34" charset="0"/>
                <a:cs typeface="Times New Roman" panose="02020603050405020304" pitchFamily="18" charset="0"/>
              </a:rPr>
              <a:t>Community Nursing teams</a:t>
            </a:r>
          </a:p>
          <a:p>
            <a:pPr algn="ctr" defTabSz="781903" eaLnBrk="0" fontAlgn="base" hangingPunct="0">
              <a:spcBef>
                <a:spcPct val="0"/>
              </a:spcBef>
              <a:spcAft>
                <a:spcPct val="0"/>
              </a:spcAft>
            </a:pPr>
            <a:r>
              <a:rPr lang="en-US" altLang="en-US" sz="1026" dirty="0" err="1">
                <a:solidFill>
                  <a:schemeClr val="bg1"/>
                </a:solidFill>
                <a:latin typeface="Faricy New Lt" panose="020B0303000000020004" pitchFamily="34" charset="0"/>
                <a:cs typeface="Times New Roman" panose="02020603050405020304" pitchFamily="18" charset="0"/>
              </a:rPr>
              <a:t>Paediatricians</a:t>
            </a:r>
            <a:endParaRPr lang="en-US" altLang="en-US" sz="1026" dirty="0">
              <a:solidFill>
                <a:schemeClr val="bg1"/>
              </a:solidFill>
              <a:latin typeface="Faricy New Lt" panose="020B0303000000020004" pitchFamily="34" charset="0"/>
              <a:cs typeface="Times New Roman" panose="02020603050405020304" pitchFamily="18" charset="0"/>
            </a:endParaRPr>
          </a:p>
          <a:p>
            <a:pPr algn="ctr" defTabSz="781903" eaLnBrk="0" fontAlgn="base" hangingPunct="0">
              <a:spcBef>
                <a:spcPct val="0"/>
              </a:spcBef>
              <a:spcAft>
                <a:spcPct val="0"/>
              </a:spcAft>
            </a:pPr>
            <a:r>
              <a:rPr lang="en-US" altLang="en-US" sz="1026" dirty="0">
                <a:solidFill>
                  <a:schemeClr val="bg1"/>
                </a:solidFill>
                <a:latin typeface="Faricy New Lt" panose="020B0303000000020004" pitchFamily="34" charset="0"/>
                <a:cs typeface="Times New Roman" panose="02020603050405020304" pitchFamily="18" charset="0"/>
              </a:rPr>
              <a:t>Therapy services</a:t>
            </a:r>
          </a:p>
          <a:p>
            <a:pPr algn="ctr" defTabSz="781903" eaLnBrk="0" fontAlgn="base" hangingPunct="0">
              <a:spcBef>
                <a:spcPct val="0"/>
              </a:spcBef>
              <a:spcAft>
                <a:spcPct val="0"/>
              </a:spcAft>
            </a:pPr>
            <a:r>
              <a:rPr lang="en-US" altLang="en-US" sz="1026" dirty="0">
                <a:solidFill>
                  <a:schemeClr val="bg1"/>
                </a:solidFill>
                <a:latin typeface="Faricy New Lt" panose="020B0303000000020004" pitchFamily="34" charset="0"/>
                <a:cs typeface="Times New Roman" panose="02020603050405020304" pitchFamily="18" charset="0"/>
              </a:rPr>
              <a:t>Et al</a:t>
            </a:r>
          </a:p>
          <a:p>
            <a:pPr algn="ctr" defTabSz="781903" eaLnBrk="0" fontAlgn="base" hangingPunct="0">
              <a:spcBef>
                <a:spcPct val="0"/>
              </a:spcBef>
              <a:spcAft>
                <a:spcPct val="0"/>
              </a:spcAft>
            </a:pPr>
            <a:endParaRPr lang="en-US" altLang="en-US" sz="1197" dirty="0">
              <a:solidFill>
                <a:schemeClr val="bg1"/>
              </a:solidFill>
              <a:latin typeface="Faricy New Lt" panose="020B0303000000020004" pitchFamily="34" charset="0"/>
              <a:cs typeface="Times New Roman" panose="02020603050405020304" pitchFamily="18" charset="0"/>
            </a:endParaRPr>
          </a:p>
        </p:txBody>
      </p:sp>
      <p:sp>
        <p:nvSpPr>
          <p:cNvPr id="21" name="Rectangle: Rounded Corners 9"/>
          <p:cNvSpPr>
            <a:spLocks noChangeArrowheads="1"/>
          </p:cNvSpPr>
          <p:nvPr/>
        </p:nvSpPr>
        <p:spPr bwMode="auto">
          <a:xfrm>
            <a:off x="496296" y="3604255"/>
            <a:ext cx="2419033" cy="1832057"/>
          </a:xfrm>
          <a:prstGeom prst="roundRect">
            <a:avLst>
              <a:gd name="adj" fmla="val 16667"/>
            </a:avLst>
          </a:prstGeom>
          <a:solidFill>
            <a:srgbClr val="92D050"/>
          </a:solidFill>
          <a:ln w="12700">
            <a:solidFill>
              <a:srgbClr val="92D050"/>
            </a:solidFill>
            <a:miter lim="800000"/>
            <a:headEnd/>
            <a:tailEnd/>
          </a:ln>
        </p:spPr>
        <p:txBody>
          <a:bodyPr vert="horz" wrap="square" lIns="78191" tIns="39095" rIns="78191" bIns="39095" numCol="1" anchor="ctr" anchorCtr="0" compatLnSpc="1">
            <a:prstTxWarp prst="textNoShape">
              <a:avLst/>
            </a:prstTxWarp>
          </a:bodyPr>
          <a:lstStyle/>
          <a:p>
            <a:pPr algn="ctr" defTabSz="781903" eaLnBrk="0" fontAlgn="base" hangingPunct="0">
              <a:spcBef>
                <a:spcPct val="0"/>
              </a:spcBef>
              <a:spcAft>
                <a:spcPct val="0"/>
              </a:spcAft>
            </a:pPr>
            <a:r>
              <a:rPr lang="en-US" altLang="en-US" sz="1026" u="sng" dirty="0">
                <a:solidFill>
                  <a:srgbClr val="FFFFFF"/>
                </a:solidFill>
                <a:latin typeface="Faricy New Lt" panose="020B0303000000020004" pitchFamily="34" charset="0"/>
                <a:ea typeface="Calibri" panose="020F0502020204030204" pitchFamily="34" charset="0"/>
                <a:cs typeface="Times New Roman" panose="02020603050405020304" pitchFamily="18" charset="0"/>
              </a:rPr>
              <a:t>Partner services</a:t>
            </a:r>
            <a:endParaRPr lang="en-US" altLang="en-US" sz="1026" dirty="0">
              <a:latin typeface="Faricy New Lt" panose="020B0303000000020004" pitchFamily="34" charset="0"/>
            </a:endParaRPr>
          </a:p>
          <a:p>
            <a:pPr algn="ctr" defTabSz="781903" eaLnBrk="0" fontAlgn="base" hangingPunct="0">
              <a:spcBef>
                <a:spcPct val="0"/>
              </a:spcBef>
              <a:spcAft>
                <a:spcPct val="0"/>
              </a:spcAft>
            </a:pPr>
            <a:r>
              <a:rPr lang="en-US" altLang="en-US" sz="1026" dirty="0">
                <a:solidFill>
                  <a:srgbClr val="FFFFFF"/>
                </a:solidFill>
                <a:latin typeface="Faricy New Lt" panose="020B0303000000020004" pitchFamily="34" charset="0"/>
                <a:ea typeface="Calibri" panose="020F0502020204030204" pitchFamily="34" charset="0"/>
                <a:cs typeface="Times New Roman" panose="02020603050405020304" pitchFamily="18" charset="0"/>
              </a:rPr>
              <a:t>Essex Police </a:t>
            </a:r>
            <a:endParaRPr lang="en-US" altLang="en-US" sz="1026" dirty="0">
              <a:latin typeface="Faricy New Lt" panose="020B0303000000020004" pitchFamily="34" charset="0"/>
            </a:endParaRPr>
          </a:p>
          <a:p>
            <a:pPr algn="ctr" defTabSz="781903" eaLnBrk="0" fontAlgn="base" hangingPunct="0">
              <a:spcBef>
                <a:spcPct val="0"/>
              </a:spcBef>
              <a:spcAft>
                <a:spcPct val="0"/>
              </a:spcAft>
            </a:pPr>
            <a:r>
              <a:rPr lang="en-US" altLang="en-US" sz="1026" dirty="0">
                <a:solidFill>
                  <a:srgbClr val="FFFFFF"/>
                </a:solidFill>
                <a:latin typeface="Faricy New Lt" panose="020B0303000000020004" pitchFamily="34" charset="0"/>
                <a:ea typeface="Calibri" panose="020F0502020204030204" pitchFamily="34" charset="0"/>
                <a:cs typeface="Times New Roman" panose="02020603050405020304" pitchFamily="18" charset="0"/>
              </a:rPr>
              <a:t>YOT </a:t>
            </a:r>
            <a:endParaRPr lang="en-US" altLang="en-US" sz="1026" dirty="0">
              <a:latin typeface="Faricy New Lt" panose="020B0303000000020004" pitchFamily="34" charset="0"/>
            </a:endParaRPr>
          </a:p>
          <a:p>
            <a:pPr algn="ctr" defTabSz="781903" eaLnBrk="0" fontAlgn="base" hangingPunct="0">
              <a:spcBef>
                <a:spcPct val="0"/>
              </a:spcBef>
              <a:spcAft>
                <a:spcPct val="0"/>
              </a:spcAft>
            </a:pPr>
            <a:r>
              <a:rPr lang="en-US" altLang="en-US" sz="1026" dirty="0">
                <a:solidFill>
                  <a:srgbClr val="FFFFFF"/>
                </a:solidFill>
                <a:latin typeface="Faricy New Lt" panose="020B0303000000020004" pitchFamily="34" charset="0"/>
                <a:ea typeface="Calibri" panose="020F0502020204030204" pitchFamily="34" charset="0"/>
                <a:cs typeface="Times New Roman" panose="02020603050405020304" pitchFamily="18" charset="0"/>
              </a:rPr>
              <a:t>MHST </a:t>
            </a:r>
            <a:endParaRPr lang="en-US" altLang="en-US" sz="1026" dirty="0">
              <a:latin typeface="Faricy New Lt" panose="020B0303000000020004" pitchFamily="34" charset="0"/>
            </a:endParaRPr>
          </a:p>
          <a:p>
            <a:pPr algn="ctr" defTabSz="781903" eaLnBrk="0" fontAlgn="base" hangingPunct="0">
              <a:spcBef>
                <a:spcPct val="0"/>
              </a:spcBef>
              <a:spcAft>
                <a:spcPct val="0"/>
              </a:spcAft>
            </a:pPr>
            <a:r>
              <a:rPr lang="en-US" altLang="en-US" sz="1026" dirty="0">
                <a:solidFill>
                  <a:srgbClr val="FFFFFF"/>
                </a:solidFill>
                <a:latin typeface="Faricy New Lt" panose="020B0303000000020004" pitchFamily="34" charset="0"/>
                <a:ea typeface="Calibri" panose="020F0502020204030204" pitchFamily="34" charset="0"/>
                <a:cs typeface="Times New Roman" panose="02020603050405020304" pitchFamily="18" charset="0"/>
              </a:rPr>
              <a:t>POWER Project</a:t>
            </a:r>
            <a:endParaRPr lang="en-US" altLang="en-US" sz="1026" dirty="0">
              <a:latin typeface="Faricy New Lt" panose="020B0303000000020004" pitchFamily="34" charset="0"/>
            </a:endParaRPr>
          </a:p>
          <a:p>
            <a:pPr algn="ctr" defTabSz="781903" eaLnBrk="0" fontAlgn="base" hangingPunct="0">
              <a:spcBef>
                <a:spcPct val="0"/>
              </a:spcBef>
              <a:spcAft>
                <a:spcPct val="0"/>
              </a:spcAft>
            </a:pPr>
            <a:r>
              <a:rPr lang="en-US" altLang="en-US" sz="1026" dirty="0">
                <a:solidFill>
                  <a:srgbClr val="FFFFFF"/>
                </a:solidFill>
                <a:latin typeface="Faricy New Lt" panose="020B0303000000020004" pitchFamily="34" charset="0"/>
                <a:ea typeface="Calibri" panose="020F0502020204030204" pitchFamily="34" charset="0"/>
                <a:cs typeface="Times New Roman" panose="02020603050405020304" pitchFamily="18" charset="0"/>
              </a:rPr>
              <a:t>EWMHS</a:t>
            </a:r>
          </a:p>
          <a:p>
            <a:pPr algn="ctr" defTabSz="781903" eaLnBrk="0" fontAlgn="base" hangingPunct="0">
              <a:spcBef>
                <a:spcPct val="0"/>
              </a:spcBef>
              <a:spcAft>
                <a:spcPct val="0"/>
              </a:spcAft>
            </a:pPr>
            <a:r>
              <a:rPr lang="en-US" altLang="en-US" sz="1026" dirty="0">
                <a:solidFill>
                  <a:srgbClr val="FFFFFF"/>
                </a:solidFill>
                <a:latin typeface="Faricy New Lt" panose="020B0303000000020004" pitchFamily="34" charset="0"/>
                <a:ea typeface="Calibri" panose="020F0502020204030204" pitchFamily="34" charset="0"/>
                <a:cs typeface="Times New Roman" panose="02020603050405020304" pitchFamily="18" charset="0"/>
              </a:rPr>
              <a:t>Family Solutions</a:t>
            </a:r>
          </a:p>
          <a:p>
            <a:pPr algn="ctr" defTabSz="781903" eaLnBrk="0" fontAlgn="base" hangingPunct="0">
              <a:spcBef>
                <a:spcPct val="0"/>
              </a:spcBef>
              <a:spcAft>
                <a:spcPct val="0"/>
              </a:spcAft>
            </a:pPr>
            <a:r>
              <a:rPr lang="en-US" altLang="en-US" sz="1026" dirty="0">
                <a:solidFill>
                  <a:srgbClr val="FFFFFF"/>
                </a:solidFill>
                <a:latin typeface="Faricy New Lt" panose="020B0303000000020004" pitchFamily="34" charset="0"/>
                <a:ea typeface="Calibri" panose="020F0502020204030204" pitchFamily="34" charset="0"/>
                <a:cs typeface="Times New Roman" panose="02020603050405020304" pitchFamily="18" charset="0"/>
              </a:rPr>
              <a:t>Children’s Society</a:t>
            </a:r>
          </a:p>
          <a:p>
            <a:pPr algn="ctr" defTabSz="781903" eaLnBrk="0" fontAlgn="base" hangingPunct="0">
              <a:spcBef>
                <a:spcPct val="0"/>
              </a:spcBef>
              <a:spcAft>
                <a:spcPct val="0"/>
              </a:spcAft>
            </a:pPr>
            <a:r>
              <a:rPr lang="en-US" altLang="en-US" sz="1026" dirty="0">
                <a:solidFill>
                  <a:srgbClr val="FFFFFF"/>
                </a:solidFill>
                <a:latin typeface="Faricy New Lt" panose="020B0303000000020004" pitchFamily="34" charset="0"/>
                <a:ea typeface="Calibri" panose="020F0502020204030204" pitchFamily="34" charset="0"/>
                <a:cs typeface="Times New Roman" panose="02020603050405020304" pitchFamily="18" charset="0"/>
              </a:rPr>
              <a:t>Kids Inspire</a:t>
            </a:r>
          </a:p>
          <a:p>
            <a:pPr defTabSz="781903" eaLnBrk="0" fontAlgn="base" hangingPunct="0">
              <a:spcBef>
                <a:spcPct val="0"/>
              </a:spcBef>
              <a:spcAft>
                <a:spcPct val="0"/>
              </a:spcAft>
            </a:pPr>
            <a:endParaRPr lang="en-US" altLang="en-US" sz="1539" dirty="0">
              <a:latin typeface="Arial" panose="020B0604020202020204" pitchFamily="34" charset="0"/>
            </a:endParaRPr>
          </a:p>
        </p:txBody>
      </p:sp>
      <p:sp>
        <p:nvSpPr>
          <p:cNvPr id="22" name="Rectangle: Rounded Corners 10"/>
          <p:cNvSpPr>
            <a:spLocks noChangeArrowheads="1"/>
          </p:cNvSpPr>
          <p:nvPr/>
        </p:nvSpPr>
        <p:spPr bwMode="auto">
          <a:xfrm>
            <a:off x="6247134" y="798199"/>
            <a:ext cx="2256135" cy="1775587"/>
          </a:xfrm>
          <a:prstGeom prst="roundRect">
            <a:avLst>
              <a:gd name="adj" fmla="val 16667"/>
            </a:avLst>
          </a:prstGeom>
          <a:solidFill>
            <a:srgbClr val="92D050"/>
          </a:solidFill>
          <a:ln w="12700">
            <a:solidFill>
              <a:srgbClr val="92D050"/>
            </a:solidFill>
            <a:miter lim="800000"/>
            <a:headEnd/>
            <a:tailEnd/>
          </a:ln>
        </p:spPr>
        <p:txBody>
          <a:bodyPr vert="horz" wrap="square" lIns="78191" tIns="39095" rIns="78191" bIns="39095" numCol="1" anchor="ctr" anchorCtr="0" compatLnSpc="1">
            <a:prstTxWarp prst="textNoShape">
              <a:avLst/>
            </a:prstTxWarp>
          </a:bodyPr>
          <a:lstStyle/>
          <a:p>
            <a:pPr algn="ctr" defTabSz="781903" eaLnBrk="0" fontAlgn="base" hangingPunct="0">
              <a:spcBef>
                <a:spcPct val="0"/>
              </a:spcBef>
              <a:spcAft>
                <a:spcPct val="0"/>
              </a:spcAft>
            </a:pPr>
            <a:r>
              <a:rPr lang="en-US" altLang="en-US" sz="1026" u="sng" dirty="0">
                <a:solidFill>
                  <a:srgbClr val="FFFFFF"/>
                </a:solidFill>
                <a:latin typeface="Faricy New Lt" panose="020B0303000000020004" pitchFamily="34" charset="0"/>
                <a:ea typeface="Calibri" panose="020F0502020204030204" pitchFamily="34" charset="0"/>
                <a:cs typeface="Times New Roman" panose="02020603050405020304" pitchFamily="18" charset="0"/>
              </a:rPr>
              <a:t>ECC Teams </a:t>
            </a:r>
            <a:endParaRPr lang="en-US" altLang="en-US" sz="1026" dirty="0">
              <a:latin typeface="Faricy New Lt" panose="020B0303000000020004" pitchFamily="34" charset="0"/>
            </a:endParaRPr>
          </a:p>
          <a:p>
            <a:pPr algn="ctr" defTabSz="781903" eaLnBrk="0" fontAlgn="base" hangingPunct="0">
              <a:spcBef>
                <a:spcPct val="0"/>
              </a:spcBef>
              <a:spcAft>
                <a:spcPct val="0"/>
              </a:spcAft>
            </a:pPr>
            <a:r>
              <a:rPr lang="en-US" altLang="en-US" sz="1026" dirty="0">
                <a:solidFill>
                  <a:srgbClr val="FFFFFF"/>
                </a:solidFill>
                <a:latin typeface="Faricy New Lt" panose="020B0303000000020004" pitchFamily="34" charset="0"/>
                <a:ea typeface="Calibri" panose="020F0502020204030204" pitchFamily="34" charset="0"/>
                <a:cs typeface="Times New Roman" panose="02020603050405020304" pitchFamily="18" charset="0"/>
              </a:rPr>
              <a:t>Educational Psychologists </a:t>
            </a:r>
            <a:endParaRPr lang="en-US" altLang="en-US" sz="1026" dirty="0">
              <a:latin typeface="Faricy New Lt" panose="020B0303000000020004" pitchFamily="34" charset="0"/>
            </a:endParaRPr>
          </a:p>
          <a:p>
            <a:pPr algn="ctr" defTabSz="781903" eaLnBrk="0" fontAlgn="base" hangingPunct="0">
              <a:spcBef>
                <a:spcPct val="0"/>
              </a:spcBef>
              <a:spcAft>
                <a:spcPct val="0"/>
              </a:spcAft>
            </a:pPr>
            <a:r>
              <a:rPr lang="en-US" altLang="en-US" sz="1026" dirty="0">
                <a:solidFill>
                  <a:srgbClr val="FFFFFF"/>
                </a:solidFill>
                <a:latin typeface="Faricy New Lt" panose="020B0303000000020004" pitchFamily="34" charset="0"/>
                <a:ea typeface="Calibri" panose="020F0502020204030204" pitchFamily="34" charset="0"/>
                <a:cs typeface="Times New Roman" panose="02020603050405020304" pitchFamily="18" charset="0"/>
              </a:rPr>
              <a:t>School effectiveness team </a:t>
            </a:r>
            <a:endParaRPr lang="en-US" altLang="en-US" sz="1026" dirty="0">
              <a:latin typeface="Faricy New Lt" panose="020B0303000000020004" pitchFamily="34" charset="0"/>
            </a:endParaRPr>
          </a:p>
          <a:p>
            <a:pPr algn="ctr" defTabSz="781903" eaLnBrk="0" fontAlgn="base" hangingPunct="0">
              <a:spcBef>
                <a:spcPct val="0"/>
              </a:spcBef>
              <a:spcAft>
                <a:spcPct val="0"/>
              </a:spcAft>
            </a:pPr>
            <a:r>
              <a:rPr lang="en-US" altLang="en-US" sz="1026" dirty="0">
                <a:solidFill>
                  <a:srgbClr val="FFFFFF"/>
                </a:solidFill>
                <a:latin typeface="Faricy New Lt" panose="020B0303000000020004" pitchFamily="34" charset="0"/>
                <a:ea typeface="Calibri" panose="020F0502020204030204" pitchFamily="34" charset="0"/>
                <a:cs typeface="Times New Roman" panose="02020603050405020304" pitchFamily="18" charset="0"/>
              </a:rPr>
              <a:t>School inclusion partners </a:t>
            </a:r>
            <a:endParaRPr lang="en-US" altLang="en-US" sz="1026" dirty="0">
              <a:latin typeface="Faricy New Lt" panose="020B0303000000020004" pitchFamily="34" charset="0"/>
            </a:endParaRPr>
          </a:p>
          <a:p>
            <a:pPr algn="ctr" defTabSz="781903" eaLnBrk="0" fontAlgn="base" hangingPunct="0">
              <a:spcBef>
                <a:spcPct val="0"/>
              </a:spcBef>
              <a:spcAft>
                <a:spcPct val="0"/>
              </a:spcAft>
            </a:pPr>
            <a:r>
              <a:rPr lang="en-US" altLang="en-US" sz="1026" dirty="0">
                <a:solidFill>
                  <a:srgbClr val="FFFFFF"/>
                </a:solidFill>
                <a:latin typeface="Faricy New Lt" panose="020B0303000000020004" pitchFamily="34" charset="0"/>
                <a:ea typeface="Calibri" panose="020F0502020204030204" pitchFamily="34" charset="0"/>
                <a:cs typeface="Times New Roman" panose="02020603050405020304" pitchFamily="18" charset="0"/>
              </a:rPr>
              <a:t>SEND </a:t>
            </a:r>
            <a:r>
              <a:rPr lang="en-US" altLang="en-US" sz="1026" dirty="0">
                <a:solidFill>
                  <a:srgbClr val="FFFFFF"/>
                </a:solidFill>
                <a:latin typeface="Faricy New Lt" panose="020B0303000000020004" pitchFamily="34" charset="0"/>
                <a:cs typeface="Times New Roman" panose="02020603050405020304" pitchFamily="18" charset="0"/>
              </a:rPr>
              <a:t>SEMH Team</a:t>
            </a:r>
          </a:p>
          <a:p>
            <a:pPr algn="ctr" defTabSz="781903" eaLnBrk="0" fontAlgn="base" hangingPunct="0">
              <a:spcBef>
                <a:spcPct val="0"/>
              </a:spcBef>
              <a:spcAft>
                <a:spcPct val="0"/>
              </a:spcAft>
            </a:pPr>
            <a:r>
              <a:rPr lang="en-US" altLang="en-US" sz="1026" dirty="0">
                <a:solidFill>
                  <a:srgbClr val="FFFFFF"/>
                </a:solidFill>
                <a:latin typeface="Faricy New Lt" panose="020B0303000000020004" pitchFamily="34" charset="0"/>
                <a:cs typeface="Times New Roman" panose="02020603050405020304" pitchFamily="18" charset="0"/>
              </a:rPr>
              <a:t>Early Years Education Partners</a:t>
            </a:r>
            <a:endParaRPr lang="en-US" altLang="en-US" sz="1026" dirty="0">
              <a:latin typeface="Faricy New Lt" panose="020B0303000000020004" pitchFamily="34" charset="0"/>
            </a:endParaRPr>
          </a:p>
        </p:txBody>
      </p:sp>
      <p:cxnSp>
        <p:nvCxnSpPr>
          <p:cNvPr id="23" name="Straight Arrow Connector 22"/>
          <p:cNvCxnSpPr/>
          <p:nvPr/>
        </p:nvCxnSpPr>
        <p:spPr>
          <a:xfrm>
            <a:off x="3134156" y="1665495"/>
            <a:ext cx="539190" cy="203622"/>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5702238" y="1667939"/>
            <a:ext cx="447969" cy="203622"/>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Arrow: Left-Right 24"/>
          <p:cNvSpPr>
            <a:spLocks noChangeArrowheads="1"/>
          </p:cNvSpPr>
          <p:nvPr/>
        </p:nvSpPr>
        <p:spPr bwMode="auto">
          <a:xfrm>
            <a:off x="610867" y="5545994"/>
            <a:ext cx="7998285" cy="399100"/>
          </a:xfrm>
          <a:prstGeom prst="leftRightArrow">
            <a:avLst>
              <a:gd name="adj1" fmla="val 50000"/>
              <a:gd name="adj2" fmla="val 50009"/>
            </a:avLst>
          </a:prstGeom>
          <a:solidFill>
            <a:srgbClr val="FF0000"/>
          </a:solidFill>
          <a:ln w="12700">
            <a:solidFill>
              <a:srgbClr val="FF0000"/>
            </a:solidFill>
            <a:miter lim="800000"/>
            <a:headEnd/>
            <a:tailEnd/>
          </a:ln>
        </p:spPr>
        <p:txBody>
          <a:bodyPr vert="horz" wrap="square" lIns="78191" tIns="39095" rIns="78191" bIns="39095" numCol="1" anchor="ctr" anchorCtr="0" compatLnSpc="1">
            <a:prstTxWarp prst="textNoShape">
              <a:avLst/>
            </a:prstTxWarp>
          </a:bodyPr>
          <a:lstStyle/>
          <a:p>
            <a:pPr algn="ctr" defTabSz="781903" eaLnBrk="0" fontAlgn="base" hangingPunct="0">
              <a:spcBef>
                <a:spcPct val="0"/>
              </a:spcBef>
              <a:spcAft>
                <a:spcPct val="0"/>
              </a:spcAft>
            </a:pPr>
            <a:r>
              <a:rPr lang="en-US" altLang="en-US" sz="1026" dirty="0">
                <a:solidFill>
                  <a:schemeClr val="bg1"/>
                </a:solidFill>
                <a:latin typeface="Faricy New Lt" panose="020B0303000000020004" pitchFamily="34" charset="0"/>
                <a:ea typeface="Calibri" panose="020F0502020204030204" pitchFamily="34" charset="0"/>
                <a:cs typeface="Times New Roman" panose="02020603050405020304" pitchFamily="18" charset="0"/>
              </a:rPr>
              <a:t>Trauma Informed Therapeutic Practices</a:t>
            </a:r>
            <a:endParaRPr lang="en-US" altLang="en-US" sz="1026" dirty="0">
              <a:solidFill>
                <a:schemeClr val="bg1"/>
              </a:solidFill>
              <a:latin typeface="Faricy New Lt" panose="020B0303000000020004" pitchFamily="34" charset="0"/>
            </a:endParaRPr>
          </a:p>
        </p:txBody>
      </p:sp>
      <p:sp>
        <p:nvSpPr>
          <p:cNvPr id="26" name="Arrow: Left-Right 25"/>
          <p:cNvSpPr>
            <a:spLocks noChangeArrowheads="1"/>
          </p:cNvSpPr>
          <p:nvPr/>
        </p:nvSpPr>
        <p:spPr bwMode="auto">
          <a:xfrm>
            <a:off x="512585" y="387561"/>
            <a:ext cx="7998285" cy="374665"/>
          </a:xfrm>
          <a:prstGeom prst="leftRightArrow">
            <a:avLst>
              <a:gd name="adj1" fmla="val 50000"/>
              <a:gd name="adj2" fmla="val 50009"/>
            </a:avLst>
          </a:prstGeom>
          <a:solidFill>
            <a:srgbClr val="FF0000"/>
          </a:solidFill>
          <a:ln w="12700">
            <a:solidFill>
              <a:srgbClr val="FF0000"/>
            </a:solidFill>
            <a:miter lim="800000"/>
            <a:headEnd/>
            <a:tailEnd/>
          </a:ln>
        </p:spPr>
        <p:txBody>
          <a:bodyPr vert="horz" wrap="square" lIns="78191" tIns="39095" rIns="78191" bIns="39095" numCol="1" anchor="ctr" anchorCtr="0" compatLnSpc="1">
            <a:prstTxWarp prst="textNoShape">
              <a:avLst/>
            </a:prstTxWarp>
          </a:bodyPr>
          <a:lstStyle/>
          <a:p>
            <a:pPr algn="ctr" defTabSz="781903" eaLnBrk="0" fontAlgn="base" hangingPunct="0">
              <a:spcBef>
                <a:spcPct val="0"/>
              </a:spcBef>
              <a:spcAft>
                <a:spcPct val="0"/>
              </a:spcAft>
            </a:pPr>
            <a:r>
              <a:rPr lang="en-US" altLang="en-US" sz="1026" dirty="0">
                <a:solidFill>
                  <a:srgbClr val="FFFFFF"/>
                </a:solidFill>
                <a:latin typeface="Faricy New Lt" panose="020B0303000000020004" pitchFamily="34" charset="0"/>
                <a:ea typeface="Calibri" panose="020F0502020204030204" pitchFamily="34" charset="0"/>
                <a:cs typeface="Times New Roman" panose="02020603050405020304" pitchFamily="18" charset="0"/>
              </a:rPr>
              <a:t>Affinity Partnership</a:t>
            </a:r>
            <a:endParaRPr lang="en-US" altLang="en-US" sz="1026" dirty="0">
              <a:latin typeface="Faricy New Lt" panose="020B0303000000020004" pitchFamily="34" charset="0"/>
            </a:endParaRPr>
          </a:p>
        </p:txBody>
      </p:sp>
      <p:sp>
        <p:nvSpPr>
          <p:cNvPr id="27" name="Rectangle: Rounded Corners 1"/>
          <p:cNvSpPr>
            <a:spLocks noChangeArrowheads="1"/>
          </p:cNvSpPr>
          <p:nvPr/>
        </p:nvSpPr>
        <p:spPr bwMode="auto">
          <a:xfrm>
            <a:off x="510142" y="842589"/>
            <a:ext cx="2256135" cy="1766085"/>
          </a:xfrm>
          <a:prstGeom prst="roundRect">
            <a:avLst>
              <a:gd name="adj" fmla="val 16667"/>
            </a:avLst>
          </a:prstGeom>
          <a:solidFill>
            <a:srgbClr val="92D050"/>
          </a:solidFill>
          <a:ln w="12700">
            <a:solidFill>
              <a:srgbClr val="92D050"/>
            </a:solidFill>
            <a:miter lim="800000"/>
            <a:headEnd/>
            <a:tailEnd/>
          </a:ln>
        </p:spPr>
        <p:txBody>
          <a:bodyPr vert="horz" wrap="square" lIns="78191" tIns="39095" rIns="78191" bIns="39095" numCol="1" anchor="ctr" anchorCtr="0" compatLnSpc="1">
            <a:prstTxWarp prst="textNoShape">
              <a:avLst/>
            </a:prstTxWarp>
          </a:bodyPr>
          <a:lstStyle/>
          <a:p>
            <a:pPr algn="ctr" defTabSz="781903" eaLnBrk="0" fontAlgn="base" hangingPunct="0">
              <a:spcBef>
                <a:spcPct val="0"/>
              </a:spcBef>
              <a:spcAft>
                <a:spcPct val="0"/>
              </a:spcAft>
            </a:pPr>
            <a:r>
              <a:rPr lang="en-US" altLang="en-US" sz="1026" u="sng" dirty="0">
                <a:solidFill>
                  <a:srgbClr val="FFFFFF"/>
                </a:solidFill>
                <a:latin typeface="Faricy New Lt" panose="020B0303000000020004" pitchFamily="34" charset="0"/>
                <a:ea typeface="Calibri" panose="020F0502020204030204" pitchFamily="34" charset="0"/>
                <a:cs typeface="Times New Roman" panose="02020603050405020304" pitchFamily="18" charset="0"/>
              </a:rPr>
              <a:t>ECFWS </a:t>
            </a:r>
          </a:p>
          <a:p>
            <a:pPr algn="ctr" defTabSz="781903" eaLnBrk="0" fontAlgn="base" hangingPunct="0">
              <a:spcBef>
                <a:spcPct val="0"/>
              </a:spcBef>
              <a:spcAft>
                <a:spcPct val="0"/>
              </a:spcAft>
            </a:pPr>
            <a:endParaRPr lang="en-US" altLang="en-US" sz="1026" dirty="0">
              <a:latin typeface="Faricy New Lt" panose="020B0303000000020004" pitchFamily="34" charset="0"/>
            </a:endParaRPr>
          </a:p>
          <a:p>
            <a:pPr algn="ctr" defTabSz="781903" eaLnBrk="0" fontAlgn="base" hangingPunct="0">
              <a:spcBef>
                <a:spcPct val="0"/>
              </a:spcBef>
              <a:spcAft>
                <a:spcPct val="0"/>
              </a:spcAft>
            </a:pPr>
            <a:r>
              <a:rPr lang="en-US" altLang="en-US" sz="1026" dirty="0">
                <a:solidFill>
                  <a:srgbClr val="FFFFFF"/>
                </a:solidFill>
                <a:latin typeface="Faricy New Lt" panose="020B0303000000020004" pitchFamily="34" charset="0"/>
                <a:ea typeface="Calibri" panose="020F0502020204030204" pitchFamily="34" charset="0"/>
                <a:cs typeface="Times New Roman" panose="02020603050405020304" pitchFamily="18" charset="0"/>
              </a:rPr>
              <a:t>Healthy Schools Partners </a:t>
            </a:r>
            <a:endParaRPr lang="en-US" altLang="en-US" sz="1026" dirty="0">
              <a:latin typeface="Faricy New Lt" panose="020B0303000000020004" pitchFamily="34" charset="0"/>
            </a:endParaRPr>
          </a:p>
          <a:p>
            <a:pPr algn="ctr" defTabSz="781903" eaLnBrk="0" fontAlgn="base" hangingPunct="0">
              <a:spcBef>
                <a:spcPct val="0"/>
              </a:spcBef>
              <a:spcAft>
                <a:spcPct val="0"/>
              </a:spcAft>
            </a:pPr>
            <a:r>
              <a:rPr lang="en-US" altLang="en-US" sz="1026" dirty="0">
                <a:solidFill>
                  <a:srgbClr val="FFFFFF"/>
                </a:solidFill>
                <a:latin typeface="Faricy New Lt" panose="020B0303000000020004" pitchFamily="34" charset="0"/>
                <a:ea typeface="Calibri" panose="020F0502020204030204" pitchFamily="34" charset="0"/>
                <a:cs typeface="Times New Roman" panose="02020603050405020304" pitchFamily="18" charset="0"/>
              </a:rPr>
              <a:t>Children’s Wellbeing Practitioners</a:t>
            </a:r>
          </a:p>
          <a:p>
            <a:pPr algn="ctr" defTabSz="781903" eaLnBrk="0" fontAlgn="base" hangingPunct="0">
              <a:spcBef>
                <a:spcPct val="0"/>
              </a:spcBef>
              <a:spcAft>
                <a:spcPct val="0"/>
              </a:spcAft>
            </a:pPr>
            <a:r>
              <a:rPr lang="en-US" altLang="en-US" sz="1026" dirty="0">
                <a:solidFill>
                  <a:srgbClr val="FFFFFF"/>
                </a:solidFill>
                <a:latin typeface="Faricy New Lt" panose="020B0303000000020004" pitchFamily="34" charset="0"/>
                <a:cs typeface="Times New Roman" panose="02020603050405020304" pitchFamily="18" charset="0"/>
              </a:rPr>
              <a:t>School Nurse</a:t>
            </a:r>
          </a:p>
          <a:p>
            <a:pPr algn="ctr" defTabSz="781903" eaLnBrk="0" fontAlgn="base" hangingPunct="0">
              <a:spcBef>
                <a:spcPct val="0"/>
              </a:spcBef>
              <a:spcAft>
                <a:spcPct val="0"/>
              </a:spcAft>
            </a:pPr>
            <a:r>
              <a:rPr lang="en-US" altLang="en-US" sz="1026" dirty="0">
                <a:solidFill>
                  <a:srgbClr val="FFFFFF"/>
                </a:solidFill>
                <a:latin typeface="Faricy New Lt" panose="020B0303000000020004" pitchFamily="34" charset="0"/>
                <a:cs typeface="Times New Roman" panose="02020603050405020304" pitchFamily="18" charset="0"/>
              </a:rPr>
              <a:t>Health Visitors</a:t>
            </a:r>
          </a:p>
          <a:p>
            <a:pPr algn="ctr" defTabSz="781903" eaLnBrk="0" fontAlgn="base" hangingPunct="0">
              <a:spcBef>
                <a:spcPct val="0"/>
              </a:spcBef>
              <a:spcAft>
                <a:spcPct val="0"/>
              </a:spcAft>
            </a:pPr>
            <a:r>
              <a:rPr lang="en-US" altLang="en-US" sz="1026" dirty="0">
                <a:solidFill>
                  <a:srgbClr val="FFFFFF"/>
                </a:solidFill>
                <a:latin typeface="Faricy New Lt" panose="020B0303000000020004" pitchFamily="34" charset="0"/>
                <a:cs typeface="Times New Roman" panose="02020603050405020304" pitchFamily="18" charset="0"/>
              </a:rPr>
              <a:t>Community 360</a:t>
            </a:r>
          </a:p>
          <a:p>
            <a:pPr algn="ctr" defTabSz="781903" eaLnBrk="0" fontAlgn="base" hangingPunct="0">
              <a:spcBef>
                <a:spcPct val="0"/>
              </a:spcBef>
              <a:spcAft>
                <a:spcPct val="0"/>
              </a:spcAft>
            </a:pPr>
            <a:r>
              <a:rPr lang="en-US" altLang="en-US" sz="1026" dirty="0">
                <a:solidFill>
                  <a:srgbClr val="FFFFFF"/>
                </a:solidFill>
                <a:latin typeface="Faricy New Lt" panose="020B0303000000020004" pitchFamily="34" charset="0"/>
                <a:cs typeface="Times New Roman" panose="02020603050405020304" pitchFamily="18" charset="0"/>
              </a:rPr>
              <a:t>Family Support</a:t>
            </a:r>
            <a:endParaRPr lang="en-US" altLang="en-US" sz="1026" dirty="0">
              <a:latin typeface="Faricy New Lt" panose="020B0303000000020004" pitchFamily="34" charset="0"/>
            </a:endParaRPr>
          </a:p>
          <a:p>
            <a:pPr defTabSz="781903" eaLnBrk="0" fontAlgn="base" hangingPunct="0">
              <a:spcBef>
                <a:spcPct val="0"/>
              </a:spcBef>
              <a:spcAft>
                <a:spcPct val="0"/>
              </a:spcAft>
            </a:pPr>
            <a:endParaRPr lang="en-US" altLang="en-US" sz="1539" dirty="0">
              <a:latin typeface="Arial" panose="020B0604020202020204" pitchFamily="34" charset="0"/>
            </a:endParaRPr>
          </a:p>
        </p:txBody>
      </p:sp>
      <p:cxnSp>
        <p:nvCxnSpPr>
          <p:cNvPr id="28" name="Straight Arrow Connector 27"/>
          <p:cNvCxnSpPr/>
          <p:nvPr/>
        </p:nvCxnSpPr>
        <p:spPr>
          <a:xfrm flipH="1">
            <a:off x="2979131" y="3913757"/>
            <a:ext cx="431679" cy="301361"/>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767397" y="3928687"/>
            <a:ext cx="382810" cy="301361"/>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 name="Rectangle 31"/>
          <p:cNvSpPr>
            <a:spLocks noChangeArrowheads="1"/>
          </p:cNvSpPr>
          <p:nvPr/>
        </p:nvSpPr>
        <p:spPr bwMode="auto">
          <a:xfrm>
            <a:off x="1400922" y="34177"/>
            <a:ext cx="157974" cy="31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8191" tIns="39095" rIns="78191" bIns="39095" numCol="1" anchor="ctr" anchorCtr="0" compatLnSpc="1">
            <a:prstTxWarp prst="textNoShape">
              <a:avLst/>
            </a:prstTxWarp>
            <a:spAutoFit/>
          </a:bodyPr>
          <a:lstStyle/>
          <a:p>
            <a:endParaRPr lang="en-GB" sz="1539"/>
          </a:p>
        </p:txBody>
      </p:sp>
      <p:sp>
        <p:nvSpPr>
          <p:cNvPr id="31" name="Rectangle 38"/>
          <p:cNvSpPr>
            <a:spLocks noChangeArrowheads="1"/>
          </p:cNvSpPr>
          <p:nvPr/>
        </p:nvSpPr>
        <p:spPr bwMode="auto">
          <a:xfrm>
            <a:off x="1400922" y="229655"/>
            <a:ext cx="157974" cy="31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8191" tIns="39095" rIns="78191" bIns="39095" numCol="1" anchor="ctr" anchorCtr="0" compatLnSpc="1">
            <a:prstTxWarp prst="textNoShape">
              <a:avLst/>
            </a:prstTxWarp>
            <a:spAutoFit/>
          </a:bodyPr>
          <a:lstStyle/>
          <a:p>
            <a:endParaRPr lang="en-GB" sz="1539"/>
          </a:p>
        </p:txBody>
      </p:sp>
    </p:spTree>
    <p:extLst>
      <p:ext uri="{BB962C8B-B14F-4D97-AF65-F5344CB8AC3E}">
        <p14:creationId xmlns:p14="http://schemas.microsoft.com/office/powerpoint/2010/main" val="415205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CE3A6-C75C-4CB3-8454-CE977D441301}"/>
              </a:ext>
            </a:extLst>
          </p:cNvPr>
          <p:cNvSpPr>
            <a:spLocks noGrp="1"/>
          </p:cNvSpPr>
          <p:nvPr>
            <p:ph type="title"/>
          </p:nvPr>
        </p:nvSpPr>
        <p:spPr>
          <a:xfrm>
            <a:off x="580323" y="406021"/>
            <a:ext cx="7983354" cy="908209"/>
          </a:xfrm>
        </p:spPr>
        <p:txBody>
          <a:bodyPr/>
          <a:lstStyle/>
          <a:p>
            <a:r>
              <a:rPr lang="en-GB" sz="1710" b="0" dirty="0"/>
              <a:t>Timeline</a:t>
            </a:r>
          </a:p>
        </p:txBody>
      </p:sp>
      <p:sp>
        <p:nvSpPr>
          <p:cNvPr id="4" name="Slide Number Placeholder 3">
            <a:extLst>
              <a:ext uri="{FF2B5EF4-FFF2-40B4-BE49-F238E27FC236}">
                <a16:creationId xmlns:a16="http://schemas.microsoft.com/office/drawing/2014/main" id="{DD0C3385-9D76-4854-8DF6-B8D64D2EC891}"/>
              </a:ext>
            </a:extLst>
          </p:cNvPr>
          <p:cNvSpPr>
            <a:spLocks noGrp="1"/>
          </p:cNvSpPr>
          <p:nvPr>
            <p:ph type="sldNum" sz="quarter" idx="12"/>
          </p:nvPr>
        </p:nvSpPr>
        <p:spPr/>
        <p:txBody>
          <a:bodyPr/>
          <a:lstStyle/>
          <a:p>
            <a:fld id="{EB0F7010-E999-4FC2-AE85-B5FFBD58F110}" type="slidenum">
              <a:rPr lang="en-GB" smtClean="0"/>
              <a:pPr/>
              <a:t>4</a:t>
            </a:fld>
            <a:endParaRPr lang="en-GB" dirty="0"/>
          </a:p>
        </p:txBody>
      </p:sp>
      <p:sp>
        <p:nvSpPr>
          <p:cNvPr id="5" name="Content Placeholder 4">
            <a:extLst>
              <a:ext uri="{FF2B5EF4-FFF2-40B4-BE49-F238E27FC236}">
                <a16:creationId xmlns:a16="http://schemas.microsoft.com/office/drawing/2014/main" id="{50A5BE03-9088-4B0A-9194-CA45154EA984}"/>
              </a:ext>
            </a:extLst>
          </p:cNvPr>
          <p:cNvSpPr>
            <a:spLocks noGrp="1"/>
          </p:cNvSpPr>
          <p:nvPr>
            <p:ph idx="13"/>
          </p:nvPr>
        </p:nvSpPr>
        <p:spPr>
          <a:xfrm>
            <a:off x="612532" y="1007111"/>
            <a:ext cx="7918935" cy="4843777"/>
          </a:xfrm>
        </p:spPr>
        <p:txBody>
          <a:bodyPr/>
          <a:lstStyle/>
          <a:p>
            <a:r>
              <a:rPr lang="en-GB" sz="1368" u="sng" dirty="0"/>
              <a:t>Year One</a:t>
            </a:r>
            <a:endParaRPr lang="en-GB" sz="1368" dirty="0"/>
          </a:p>
          <a:p>
            <a:r>
              <a:rPr lang="en-GB" sz="1368" dirty="0"/>
              <a:t>Communicate programme to all Schools and Partner agencies, build the </a:t>
            </a:r>
            <a:r>
              <a:rPr lang="en-GB" sz="1368" dirty="0">
                <a:solidFill>
                  <a:schemeClr val="bg1">
                    <a:lumMod val="50000"/>
                  </a:schemeClr>
                </a:solidFill>
              </a:rPr>
              <a:t>Affinity network</a:t>
            </a:r>
            <a:endParaRPr lang="en-GB" sz="1368" dirty="0"/>
          </a:p>
          <a:p>
            <a:r>
              <a:rPr lang="en-GB" sz="1368" dirty="0"/>
              <a:t>Recruitment, training and phased delivery of the programme </a:t>
            </a:r>
          </a:p>
          <a:p>
            <a:r>
              <a:rPr lang="en-GB" sz="1368" dirty="0"/>
              <a:t>Therapeutic intervention offered within schools and family hubs</a:t>
            </a:r>
          </a:p>
          <a:p>
            <a:r>
              <a:rPr lang="en-GB" sz="1368" dirty="0"/>
              <a:t> </a:t>
            </a:r>
          </a:p>
          <a:p>
            <a:r>
              <a:rPr lang="en-GB" sz="1368" u="sng" dirty="0"/>
              <a:t>Year Two </a:t>
            </a:r>
            <a:endParaRPr lang="en-GB" sz="1368" dirty="0"/>
          </a:p>
          <a:p>
            <a:r>
              <a:rPr lang="en-GB" sz="1368" dirty="0"/>
              <a:t>Deliver services to a minimum 10% of schools </a:t>
            </a:r>
          </a:p>
          <a:p>
            <a:r>
              <a:rPr lang="en-GB" sz="1368" dirty="0"/>
              <a:t>Therapeutic interventions offered in schools Family hubs</a:t>
            </a:r>
          </a:p>
          <a:p>
            <a:pPr lvl="0"/>
            <a:r>
              <a:rPr lang="en-GB" sz="1368" dirty="0"/>
              <a:t>Develop a community of practice instils shared learning and resilience</a:t>
            </a:r>
          </a:p>
          <a:p>
            <a:pPr lvl="0"/>
            <a:r>
              <a:rPr lang="en-GB" sz="1368" dirty="0"/>
              <a:t>Develop and deliver training and support tools to schools and parents </a:t>
            </a:r>
          </a:p>
          <a:p>
            <a:r>
              <a:rPr lang="en-GB" sz="1368" dirty="0"/>
              <a:t> </a:t>
            </a:r>
          </a:p>
          <a:p>
            <a:r>
              <a:rPr lang="en-GB" sz="1368" u="sng" dirty="0"/>
              <a:t>Year Three</a:t>
            </a:r>
            <a:endParaRPr lang="en-GB" sz="1368" dirty="0"/>
          </a:p>
          <a:p>
            <a:r>
              <a:rPr lang="en-GB" sz="1368" dirty="0"/>
              <a:t>Review and end of programme report</a:t>
            </a:r>
          </a:p>
          <a:p>
            <a:pPr lvl="0"/>
            <a:r>
              <a:rPr lang="en-GB" sz="1368" dirty="0"/>
              <a:t>Delivery of a strategic road map, delivery to a wider cohort and schools</a:t>
            </a:r>
          </a:p>
          <a:p>
            <a:pPr lvl="0"/>
            <a:r>
              <a:rPr lang="en-GB" sz="1368" dirty="0"/>
              <a:t>Review schools not referring and analyse, seek engagement </a:t>
            </a:r>
          </a:p>
          <a:p>
            <a:pPr lvl="0"/>
            <a:r>
              <a:rPr lang="en-GB" sz="1368" dirty="0"/>
              <a:t>On-going review, KPI and measurement of outcomes</a:t>
            </a:r>
          </a:p>
          <a:p>
            <a:pPr lvl="0"/>
            <a:r>
              <a:rPr lang="en-GB" sz="1368" dirty="0"/>
              <a:t>The Affinity partnership approach will be adopted as business of usual within schools for supporting CYP with complex emotional dysregulation with a view to extending to home-schooled children where appropriate. </a:t>
            </a:r>
          </a:p>
        </p:txBody>
      </p:sp>
    </p:spTree>
    <p:extLst>
      <p:ext uri="{BB962C8B-B14F-4D97-AF65-F5344CB8AC3E}">
        <p14:creationId xmlns:p14="http://schemas.microsoft.com/office/powerpoint/2010/main" val="1317646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3200" dirty="0"/>
              <a:t>The model  </a:t>
            </a:r>
          </a:p>
        </p:txBody>
      </p:sp>
    </p:spTree>
    <p:extLst>
      <p:ext uri="{BB962C8B-B14F-4D97-AF65-F5344CB8AC3E}">
        <p14:creationId xmlns:p14="http://schemas.microsoft.com/office/powerpoint/2010/main" val="2568702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ounded Rectangle 22">
            <a:extLst>
              <a:ext uri="{FF2B5EF4-FFF2-40B4-BE49-F238E27FC236}">
                <a16:creationId xmlns:a16="http://schemas.microsoft.com/office/drawing/2014/main" id="{7FE52DFF-7AD2-4295-B28A-C9D340449E9B}"/>
              </a:ext>
            </a:extLst>
          </p:cNvPr>
          <p:cNvSpPr/>
          <p:nvPr/>
        </p:nvSpPr>
        <p:spPr>
          <a:xfrm>
            <a:off x="1012264" y="1090204"/>
            <a:ext cx="6057807" cy="111985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sz="1026" dirty="0">
              <a:solidFill>
                <a:prstClr val="white"/>
              </a:solidFill>
            </a:endParaRPr>
          </a:p>
          <a:p>
            <a:pPr lvl="0" algn="ctr"/>
            <a:endParaRPr lang="en-GB" sz="1026" dirty="0">
              <a:solidFill>
                <a:prstClr val="white"/>
              </a:solidFill>
            </a:endParaRPr>
          </a:p>
          <a:p>
            <a:pPr lvl="0" algn="ctr"/>
            <a:endParaRPr lang="en-GB" sz="1026" dirty="0">
              <a:solidFill>
                <a:prstClr val="white"/>
              </a:solidFill>
            </a:endParaRPr>
          </a:p>
          <a:p>
            <a:pPr lvl="0" algn="ctr"/>
            <a:endParaRPr lang="en-GB" sz="1026" dirty="0">
              <a:solidFill>
                <a:prstClr val="white"/>
              </a:solidFill>
            </a:endParaRPr>
          </a:p>
          <a:p>
            <a:pPr lvl="0" algn="ctr"/>
            <a:r>
              <a:rPr lang="en-GB" sz="1600" b="1" dirty="0">
                <a:solidFill>
                  <a:prstClr val="white"/>
                </a:solidFill>
              </a:rPr>
              <a:t>Programme Board</a:t>
            </a:r>
          </a:p>
        </p:txBody>
      </p:sp>
      <p:sp>
        <p:nvSpPr>
          <p:cNvPr id="4" name="Slide Number Placeholder 3">
            <a:extLst>
              <a:ext uri="{FF2B5EF4-FFF2-40B4-BE49-F238E27FC236}">
                <a16:creationId xmlns:a16="http://schemas.microsoft.com/office/drawing/2014/main" id="{DD0C3385-9D76-4854-8DF6-B8D64D2EC891}"/>
              </a:ext>
            </a:extLst>
          </p:cNvPr>
          <p:cNvSpPr>
            <a:spLocks noGrp="1"/>
          </p:cNvSpPr>
          <p:nvPr>
            <p:ph type="sldNum" sz="quarter" idx="12"/>
          </p:nvPr>
        </p:nvSpPr>
        <p:spPr/>
        <p:txBody>
          <a:bodyPr/>
          <a:lstStyle/>
          <a:p>
            <a:fld id="{EB0F7010-E999-4FC2-AE85-B5FFBD58F110}" type="slidenum">
              <a:rPr lang="en-GB" smtClean="0"/>
              <a:pPr/>
              <a:t>6</a:t>
            </a:fld>
            <a:endParaRPr lang="en-GB" dirty="0"/>
          </a:p>
        </p:txBody>
      </p:sp>
      <p:sp>
        <p:nvSpPr>
          <p:cNvPr id="12" name="Rounded Rectangle 11"/>
          <p:cNvSpPr/>
          <p:nvPr/>
        </p:nvSpPr>
        <p:spPr>
          <a:xfrm>
            <a:off x="142072" y="4106178"/>
            <a:ext cx="1225806" cy="4724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26" dirty="0"/>
              <a:t>Affinity Partner</a:t>
            </a:r>
          </a:p>
          <a:p>
            <a:pPr algn="ctr"/>
            <a:r>
              <a:rPr lang="en-GB" sz="1026" dirty="0"/>
              <a:t>Mid</a:t>
            </a:r>
          </a:p>
        </p:txBody>
      </p:sp>
      <p:sp>
        <p:nvSpPr>
          <p:cNvPr id="15" name="Rounded Rectangle 14"/>
          <p:cNvSpPr/>
          <p:nvPr/>
        </p:nvSpPr>
        <p:spPr>
          <a:xfrm>
            <a:off x="1540679" y="4107154"/>
            <a:ext cx="1225806" cy="4724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26" dirty="0"/>
              <a:t>Affinity Partner</a:t>
            </a:r>
          </a:p>
          <a:p>
            <a:pPr algn="ctr"/>
            <a:r>
              <a:rPr lang="en-GB" sz="1026" dirty="0"/>
              <a:t>North </a:t>
            </a:r>
          </a:p>
        </p:txBody>
      </p:sp>
      <p:sp>
        <p:nvSpPr>
          <p:cNvPr id="17" name="Rounded Rectangle 16"/>
          <p:cNvSpPr/>
          <p:nvPr/>
        </p:nvSpPr>
        <p:spPr>
          <a:xfrm>
            <a:off x="3010525" y="4106178"/>
            <a:ext cx="1225806" cy="4724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026" dirty="0">
                <a:solidFill>
                  <a:prstClr val="white"/>
                </a:solidFill>
              </a:rPr>
              <a:t>Affinity Partner</a:t>
            </a:r>
          </a:p>
          <a:p>
            <a:pPr lvl="0" algn="ctr"/>
            <a:r>
              <a:rPr lang="en-GB" sz="1026" dirty="0">
                <a:solidFill>
                  <a:prstClr val="white"/>
                </a:solidFill>
              </a:rPr>
              <a:t>West </a:t>
            </a:r>
          </a:p>
        </p:txBody>
      </p:sp>
      <p:sp>
        <p:nvSpPr>
          <p:cNvPr id="19" name="Rounded Rectangle 18"/>
          <p:cNvSpPr/>
          <p:nvPr/>
        </p:nvSpPr>
        <p:spPr>
          <a:xfrm>
            <a:off x="4480371" y="4130357"/>
            <a:ext cx="1225806" cy="4724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026" dirty="0">
                <a:solidFill>
                  <a:prstClr val="white"/>
                </a:solidFill>
              </a:rPr>
              <a:t>Affinity Partner</a:t>
            </a:r>
          </a:p>
          <a:p>
            <a:pPr lvl="0" algn="ctr"/>
            <a:r>
              <a:rPr lang="en-GB" sz="1026" dirty="0">
                <a:solidFill>
                  <a:prstClr val="white"/>
                </a:solidFill>
              </a:rPr>
              <a:t>South </a:t>
            </a:r>
          </a:p>
        </p:txBody>
      </p:sp>
      <p:sp>
        <p:nvSpPr>
          <p:cNvPr id="21" name="Rounded Rectangle 20"/>
          <p:cNvSpPr/>
          <p:nvPr/>
        </p:nvSpPr>
        <p:spPr>
          <a:xfrm>
            <a:off x="6013024" y="4114393"/>
            <a:ext cx="1225806" cy="4724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026" dirty="0">
                <a:solidFill>
                  <a:prstClr val="white"/>
                </a:solidFill>
              </a:rPr>
              <a:t>Affinity Partner</a:t>
            </a:r>
          </a:p>
          <a:p>
            <a:pPr lvl="0" algn="ctr"/>
            <a:r>
              <a:rPr lang="en-GB" sz="1026" dirty="0">
                <a:solidFill>
                  <a:prstClr val="white"/>
                </a:solidFill>
              </a:rPr>
              <a:t>Southend</a:t>
            </a:r>
          </a:p>
        </p:txBody>
      </p:sp>
      <p:sp>
        <p:nvSpPr>
          <p:cNvPr id="22" name="Rounded Rectangle 21"/>
          <p:cNvSpPr/>
          <p:nvPr/>
        </p:nvSpPr>
        <p:spPr>
          <a:xfrm>
            <a:off x="7538857" y="4101947"/>
            <a:ext cx="1225806" cy="4724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026" dirty="0">
                <a:solidFill>
                  <a:prstClr val="white"/>
                </a:solidFill>
              </a:rPr>
              <a:t>Affinity Partner</a:t>
            </a:r>
          </a:p>
          <a:p>
            <a:pPr lvl="0" algn="ctr"/>
            <a:r>
              <a:rPr lang="en-GB" sz="1026" dirty="0">
                <a:solidFill>
                  <a:prstClr val="white"/>
                </a:solidFill>
              </a:rPr>
              <a:t>Thurrock</a:t>
            </a:r>
          </a:p>
        </p:txBody>
      </p:sp>
      <p:sp>
        <p:nvSpPr>
          <p:cNvPr id="23" name="Rounded Rectangle 22"/>
          <p:cNvSpPr/>
          <p:nvPr/>
        </p:nvSpPr>
        <p:spPr>
          <a:xfrm>
            <a:off x="537563" y="2806103"/>
            <a:ext cx="6057807" cy="4724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026" dirty="0">
                <a:solidFill>
                  <a:prstClr val="white"/>
                </a:solidFill>
              </a:rPr>
              <a:t>Affinity Programme Manager  1.0 Essex Wide</a:t>
            </a:r>
          </a:p>
        </p:txBody>
      </p:sp>
      <p:sp>
        <p:nvSpPr>
          <p:cNvPr id="24" name="Rounded Rectangle 11">
            <a:extLst>
              <a:ext uri="{FF2B5EF4-FFF2-40B4-BE49-F238E27FC236}">
                <a16:creationId xmlns:a16="http://schemas.microsoft.com/office/drawing/2014/main" id="{0EC32286-DDDA-4B0E-8EF7-3571135CB29B}"/>
              </a:ext>
            </a:extLst>
          </p:cNvPr>
          <p:cNvSpPr/>
          <p:nvPr/>
        </p:nvSpPr>
        <p:spPr>
          <a:xfrm>
            <a:off x="1235493" y="1177727"/>
            <a:ext cx="1225806" cy="47240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26" dirty="0"/>
              <a:t>ECC SEMH Lead</a:t>
            </a:r>
          </a:p>
        </p:txBody>
      </p:sp>
      <p:sp>
        <p:nvSpPr>
          <p:cNvPr id="25" name="Rounded Rectangle 11">
            <a:extLst>
              <a:ext uri="{FF2B5EF4-FFF2-40B4-BE49-F238E27FC236}">
                <a16:creationId xmlns:a16="http://schemas.microsoft.com/office/drawing/2014/main" id="{03754791-CD43-4794-96BF-28446A298C94}"/>
              </a:ext>
            </a:extLst>
          </p:cNvPr>
          <p:cNvSpPr/>
          <p:nvPr/>
        </p:nvSpPr>
        <p:spPr>
          <a:xfrm>
            <a:off x="7544764" y="3086989"/>
            <a:ext cx="1225806" cy="61286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26" dirty="0"/>
              <a:t>Inclusion and Psychology  Partner Locality Lead</a:t>
            </a:r>
          </a:p>
        </p:txBody>
      </p:sp>
      <p:sp>
        <p:nvSpPr>
          <p:cNvPr id="26" name="Rounded Rectangle 11">
            <a:extLst>
              <a:ext uri="{FF2B5EF4-FFF2-40B4-BE49-F238E27FC236}">
                <a16:creationId xmlns:a16="http://schemas.microsoft.com/office/drawing/2014/main" id="{E51BCAF9-823A-460F-A603-455E27CED31C}"/>
              </a:ext>
            </a:extLst>
          </p:cNvPr>
          <p:cNvSpPr/>
          <p:nvPr/>
        </p:nvSpPr>
        <p:spPr>
          <a:xfrm>
            <a:off x="5628793" y="1183826"/>
            <a:ext cx="1225806" cy="50235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26" dirty="0"/>
              <a:t>Power Clinical lead</a:t>
            </a:r>
          </a:p>
        </p:txBody>
      </p:sp>
      <p:sp>
        <p:nvSpPr>
          <p:cNvPr id="27" name="Rounded Rectangle 11">
            <a:extLst>
              <a:ext uri="{FF2B5EF4-FFF2-40B4-BE49-F238E27FC236}">
                <a16:creationId xmlns:a16="http://schemas.microsoft.com/office/drawing/2014/main" id="{E6F28F06-53DF-4A89-9104-1948EDDFAF77}"/>
              </a:ext>
            </a:extLst>
          </p:cNvPr>
          <p:cNvSpPr/>
          <p:nvPr/>
        </p:nvSpPr>
        <p:spPr>
          <a:xfrm>
            <a:off x="2684527" y="1192933"/>
            <a:ext cx="1225806" cy="472404"/>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26" dirty="0"/>
              <a:t>M/Health Commissioner Collab lead</a:t>
            </a:r>
          </a:p>
        </p:txBody>
      </p:sp>
      <p:sp>
        <p:nvSpPr>
          <p:cNvPr id="28" name="Rounded Rectangle 11">
            <a:extLst>
              <a:ext uri="{FF2B5EF4-FFF2-40B4-BE49-F238E27FC236}">
                <a16:creationId xmlns:a16="http://schemas.microsoft.com/office/drawing/2014/main" id="{8A295FF6-536A-47B1-99F2-3C72232C6120}"/>
              </a:ext>
            </a:extLst>
          </p:cNvPr>
          <p:cNvSpPr/>
          <p:nvPr/>
        </p:nvSpPr>
        <p:spPr>
          <a:xfrm>
            <a:off x="7524777" y="2361179"/>
            <a:ext cx="1225806" cy="472404"/>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26" dirty="0"/>
              <a:t>NELFT Locality team manager</a:t>
            </a:r>
          </a:p>
        </p:txBody>
      </p:sp>
      <p:sp>
        <p:nvSpPr>
          <p:cNvPr id="32" name="Rounded Rectangle 11">
            <a:extLst>
              <a:ext uri="{FF2B5EF4-FFF2-40B4-BE49-F238E27FC236}">
                <a16:creationId xmlns:a16="http://schemas.microsoft.com/office/drawing/2014/main" id="{42A69BE8-52A0-4473-B6FC-EF741F70F745}"/>
              </a:ext>
            </a:extLst>
          </p:cNvPr>
          <p:cNvSpPr/>
          <p:nvPr/>
        </p:nvSpPr>
        <p:spPr>
          <a:xfrm>
            <a:off x="4228440" y="1192933"/>
            <a:ext cx="1225806" cy="472404"/>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26" dirty="0"/>
              <a:t>Virgin Care Lead</a:t>
            </a:r>
          </a:p>
        </p:txBody>
      </p:sp>
      <p:cxnSp>
        <p:nvCxnSpPr>
          <p:cNvPr id="34" name="Straight Connector 33">
            <a:extLst>
              <a:ext uri="{FF2B5EF4-FFF2-40B4-BE49-F238E27FC236}">
                <a16:creationId xmlns:a16="http://schemas.microsoft.com/office/drawing/2014/main" id="{9E49E630-4F33-4575-8752-DAAB9E84CB5F}"/>
              </a:ext>
            </a:extLst>
          </p:cNvPr>
          <p:cNvCxnSpPr>
            <a:cxnSpLocks/>
          </p:cNvCxnSpPr>
          <p:nvPr/>
        </p:nvCxnSpPr>
        <p:spPr>
          <a:xfrm flipH="1">
            <a:off x="3789941" y="2220514"/>
            <a:ext cx="1" cy="8656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1707186-08A9-4B05-92AD-DCAB6FD332D5}"/>
              </a:ext>
            </a:extLst>
          </p:cNvPr>
          <p:cNvCxnSpPr>
            <a:cxnSpLocks/>
          </p:cNvCxnSpPr>
          <p:nvPr/>
        </p:nvCxnSpPr>
        <p:spPr>
          <a:xfrm flipV="1">
            <a:off x="6625927" y="2577500"/>
            <a:ext cx="852758" cy="327506"/>
          </a:xfrm>
          <a:prstGeom prst="line">
            <a:avLst/>
          </a:prstGeom>
          <a:ln>
            <a:solidFill>
              <a:schemeClr val="accent1">
                <a:shade val="95000"/>
                <a:satMod val="10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3FA1E3CA-BCEB-428E-BC33-F060FB47E228}"/>
              </a:ext>
            </a:extLst>
          </p:cNvPr>
          <p:cNvCxnSpPr>
            <a:cxnSpLocks/>
          </p:cNvCxnSpPr>
          <p:nvPr/>
        </p:nvCxnSpPr>
        <p:spPr>
          <a:xfrm>
            <a:off x="6595379" y="3189617"/>
            <a:ext cx="949385" cy="124845"/>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30" name="Title 1">
            <a:extLst>
              <a:ext uri="{FF2B5EF4-FFF2-40B4-BE49-F238E27FC236}">
                <a16:creationId xmlns:a16="http://schemas.microsoft.com/office/drawing/2014/main" id="{B53CAED4-3B87-4D23-9C43-F64A00E8E32C}"/>
              </a:ext>
            </a:extLst>
          </p:cNvPr>
          <p:cNvSpPr txBox="1">
            <a:spLocks/>
          </p:cNvSpPr>
          <p:nvPr/>
        </p:nvSpPr>
        <p:spPr>
          <a:xfrm>
            <a:off x="477928" y="284628"/>
            <a:ext cx="8188144" cy="626866"/>
          </a:xfrm>
          <a:prstGeom prst="rect">
            <a:avLst/>
          </a:prstGeom>
        </p:spPr>
        <p:txBody>
          <a:bodyPr vert="horz" lIns="0" tIns="0" rIns="0" bIns="0" rtlCol="0" anchor="t" anchorCtr="0">
            <a:noAutofit/>
          </a:bodyPr>
          <a:lstStyle>
            <a:lvl1pPr algn="l" defTabSz="914126" rtl="0" eaLnBrk="1" latinLnBrk="0" hangingPunct="1">
              <a:spcBef>
                <a:spcPct val="0"/>
              </a:spcBef>
              <a:buNone/>
              <a:defRPr sz="3200" b="1" kern="1200">
                <a:solidFill>
                  <a:srgbClr val="ED1A37"/>
                </a:solidFill>
                <a:latin typeface="Arial" pitchFamily="34" charset="0"/>
                <a:ea typeface="+mj-ea"/>
                <a:cs typeface="Arial" pitchFamily="34" charset="0"/>
              </a:defRPr>
            </a:lvl1pPr>
          </a:lstStyle>
          <a:p>
            <a:r>
              <a:rPr lang="en-GB" sz="2394" b="0" dirty="0">
                <a:solidFill>
                  <a:srgbClr val="FF0000"/>
                </a:solidFill>
              </a:rPr>
              <a:t>Affinity </a:t>
            </a:r>
            <a:r>
              <a:rPr lang="en-GB" sz="2394" b="0" dirty="0">
                <a:solidFill>
                  <a:schemeClr val="tx1"/>
                </a:solidFill>
              </a:rPr>
              <a:t>Staffing Structure</a:t>
            </a:r>
            <a:endParaRPr lang="en-GB" sz="2394" b="0" dirty="0">
              <a:solidFill>
                <a:schemeClr val="tx1">
                  <a:lumMod val="75000"/>
                  <a:lumOff val="25000"/>
                </a:schemeClr>
              </a:solidFill>
            </a:endParaRPr>
          </a:p>
        </p:txBody>
      </p:sp>
      <p:sp>
        <p:nvSpPr>
          <p:cNvPr id="41" name="Rounded Rectangle 16">
            <a:extLst>
              <a:ext uri="{FF2B5EF4-FFF2-40B4-BE49-F238E27FC236}">
                <a16:creationId xmlns:a16="http://schemas.microsoft.com/office/drawing/2014/main" id="{2BE3DBFB-671F-401D-AFEF-F6CF3A98DD43}"/>
              </a:ext>
            </a:extLst>
          </p:cNvPr>
          <p:cNvSpPr/>
          <p:nvPr/>
        </p:nvSpPr>
        <p:spPr>
          <a:xfrm>
            <a:off x="920498" y="4879324"/>
            <a:ext cx="1225806" cy="4724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026" dirty="0">
                <a:solidFill>
                  <a:prstClr val="white"/>
                </a:solidFill>
              </a:rPr>
              <a:t>Affinity group facilitator</a:t>
            </a:r>
          </a:p>
        </p:txBody>
      </p:sp>
      <p:sp>
        <p:nvSpPr>
          <p:cNvPr id="42" name="Rounded Rectangle 16">
            <a:extLst>
              <a:ext uri="{FF2B5EF4-FFF2-40B4-BE49-F238E27FC236}">
                <a16:creationId xmlns:a16="http://schemas.microsoft.com/office/drawing/2014/main" id="{4781453A-FF14-4702-AEEA-59B3197A91F4}"/>
              </a:ext>
            </a:extLst>
          </p:cNvPr>
          <p:cNvSpPr/>
          <p:nvPr/>
        </p:nvSpPr>
        <p:spPr>
          <a:xfrm>
            <a:off x="3867468" y="4892301"/>
            <a:ext cx="1225806" cy="4724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026" dirty="0">
                <a:solidFill>
                  <a:prstClr val="white"/>
                </a:solidFill>
              </a:rPr>
              <a:t>Affinity group facilitator </a:t>
            </a:r>
          </a:p>
        </p:txBody>
      </p:sp>
      <p:sp>
        <p:nvSpPr>
          <p:cNvPr id="43" name="Rounded Rectangle 16">
            <a:extLst>
              <a:ext uri="{FF2B5EF4-FFF2-40B4-BE49-F238E27FC236}">
                <a16:creationId xmlns:a16="http://schemas.microsoft.com/office/drawing/2014/main" id="{0D4013CB-C8DF-4C45-97C7-581106B7E3FA}"/>
              </a:ext>
            </a:extLst>
          </p:cNvPr>
          <p:cNvSpPr/>
          <p:nvPr/>
        </p:nvSpPr>
        <p:spPr>
          <a:xfrm>
            <a:off x="3867468" y="5699198"/>
            <a:ext cx="1225806" cy="4724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026" dirty="0">
                <a:solidFill>
                  <a:prstClr val="white"/>
                </a:solidFill>
              </a:rPr>
              <a:t>Affinity Administrator </a:t>
            </a:r>
          </a:p>
        </p:txBody>
      </p:sp>
      <p:sp>
        <p:nvSpPr>
          <p:cNvPr id="48" name="Rounded Rectangle 16">
            <a:extLst>
              <a:ext uri="{FF2B5EF4-FFF2-40B4-BE49-F238E27FC236}">
                <a16:creationId xmlns:a16="http://schemas.microsoft.com/office/drawing/2014/main" id="{CE22CD8B-7438-4907-95EA-F569FC0F99E5}"/>
              </a:ext>
            </a:extLst>
          </p:cNvPr>
          <p:cNvSpPr/>
          <p:nvPr/>
        </p:nvSpPr>
        <p:spPr>
          <a:xfrm>
            <a:off x="6457169" y="4943704"/>
            <a:ext cx="1225806" cy="4724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026" dirty="0">
                <a:solidFill>
                  <a:prstClr val="white"/>
                </a:solidFill>
              </a:rPr>
              <a:t>Affinity group facilitator </a:t>
            </a:r>
          </a:p>
        </p:txBody>
      </p:sp>
    </p:spTree>
    <p:extLst>
      <p:ext uri="{BB962C8B-B14F-4D97-AF65-F5344CB8AC3E}">
        <p14:creationId xmlns:p14="http://schemas.microsoft.com/office/powerpoint/2010/main" val="2910617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563" y="587697"/>
            <a:ext cx="8188144" cy="626866"/>
          </a:xfrm>
        </p:spPr>
        <p:txBody>
          <a:bodyPr/>
          <a:lstStyle/>
          <a:p>
            <a:r>
              <a:rPr lang="en-GB" sz="1710" b="0" dirty="0">
                <a:solidFill>
                  <a:srgbClr val="FF0000"/>
                </a:solidFill>
              </a:rPr>
              <a:t>Aim </a:t>
            </a:r>
            <a:r>
              <a:rPr lang="en-GB" sz="1710" b="0" dirty="0">
                <a:solidFill>
                  <a:schemeClr val="tx1"/>
                </a:solidFill>
              </a:rPr>
              <a:t>of the Affinity programme</a:t>
            </a:r>
            <a:endParaRPr lang="en-GB" sz="1710" b="0" dirty="0">
              <a:solidFill>
                <a:schemeClr val="tx1">
                  <a:lumMod val="75000"/>
                  <a:lumOff val="25000"/>
                </a:schemeClr>
              </a:solidFill>
            </a:endParaRPr>
          </a:p>
        </p:txBody>
      </p:sp>
      <p:sp>
        <p:nvSpPr>
          <p:cNvPr id="4" name="Slide Number Placeholder 3"/>
          <p:cNvSpPr>
            <a:spLocks noGrp="1"/>
          </p:cNvSpPr>
          <p:nvPr>
            <p:ph type="sldNum" sz="quarter" idx="12"/>
          </p:nvPr>
        </p:nvSpPr>
        <p:spPr/>
        <p:txBody>
          <a:bodyPr/>
          <a:lstStyle/>
          <a:p>
            <a:fld id="{EB0F7010-E999-4FC2-AE85-B5FFBD58F110}" type="slidenum">
              <a:rPr lang="en-GB" smtClean="0"/>
              <a:pPr/>
              <a:t>7</a:t>
            </a:fld>
            <a:endParaRPr lang="en-GB" dirty="0"/>
          </a:p>
        </p:txBody>
      </p:sp>
      <p:sp>
        <p:nvSpPr>
          <p:cNvPr id="5" name="Rectangle 4">
            <a:extLst>
              <a:ext uri="{FF2B5EF4-FFF2-40B4-BE49-F238E27FC236}">
                <a16:creationId xmlns:a16="http://schemas.microsoft.com/office/drawing/2014/main" id="{0EE1F884-AA5F-4697-9ED0-DD6C7BD5B310}"/>
              </a:ext>
            </a:extLst>
          </p:cNvPr>
          <p:cNvSpPr/>
          <p:nvPr/>
        </p:nvSpPr>
        <p:spPr>
          <a:xfrm>
            <a:off x="537563" y="1225161"/>
            <a:ext cx="8188143" cy="313868"/>
          </a:xfrm>
          <a:prstGeom prst="rect">
            <a:avLst/>
          </a:prstGeom>
        </p:spPr>
        <p:txBody>
          <a:bodyPr wrap="square">
            <a:spAutoFit/>
          </a:bodyPr>
          <a:lstStyle/>
          <a:p>
            <a:pPr algn="just">
              <a:lnSpc>
                <a:spcPct val="115000"/>
              </a:lnSpc>
              <a:defRPr/>
            </a:pPr>
            <a:endParaRPr lang="en-GB" sz="1368" dirty="0">
              <a:solidFill>
                <a:schemeClr val="tx1">
                  <a:lumMod val="75000"/>
                  <a:lumOff val="25000"/>
                </a:schemeClr>
              </a:solidFill>
            </a:endParaRPr>
          </a:p>
        </p:txBody>
      </p:sp>
      <p:sp>
        <p:nvSpPr>
          <p:cNvPr id="3" name="TextBox 2">
            <a:extLst>
              <a:ext uri="{FF2B5EF4-FFF2-40B4-BE49-F238E27FC236}">
                <a16:creationId xmlns:a16="http://schemas.microsoft.com/office/drawing/2014/main" id="{813B2D8D-3CCD-4A83-BBCF-AA88443AFCD7}"/>
              </a:ext>
            </a:extLst>
          </p:cNvPr>
          <p:cNvSpPr txBox="1"/>
          <p:nvPr/>
        </p:nvSpPr>
        <p:spPr>
          <a:xfrm>
            <a:off x="968502" y="2035422"/>
            <a:ext cx="184731" cy="329193"/>
          </a:xfrm>
          <a:prstGeom prst="rect">
            <a:avLst/>
          </a:prstGeom>
          <a:noFill/>
        </p:spPr>
        <p:txBody>
          <a:bodyPr wrap="none" rtlCol="0">
            <a:spAutoFit/>
          </a:bodyPr>
          <a:lstStyle/>
          <a:p>
            <a:endParaRPr lang="en-GB" sz="1539" dirty="0" err="1">
              <a:solidFill>
                <a:srgbClr val="808285"/>
              </a:solidFill>
            </a:endParaRPr>
          </a:p>
        </p:txBody>
      </p:sp>
      <p:sp>
        <p:nvSpPr>
          <p:cNvPr id="6" name="TextBox 5">
            <a:extLst>
              <a:ext uri="{FF2B5EF4-FFF2-40B4-BE49-F238E27FC236}">
                <a16:creationId xmlns:a16="http://schemas.microsoft.com/office/drawing/2014/main" id="{A26C6E23-E5DF-4002-A719-AC6620A97219}"/>
              </a:ext>
            </a:extLst>
          </p:cNvPr>
          <p:cNvSpPr txBox="1"/>
          <p:nvPr/>
        </p:nvSpPr>
        <p:spPr>
          <a:xfrm>
            <a:off x="537563" y="1058249"/>
            <a:ext cx="7715929" cy="4776885"/>
          </a:xfrm>
          <a:prstGeom prst="rect">
            <a:avLst/>
          </a:prstGeom>
          <a:noFill/>
        </p:spPr>
        <p:txBody>
          <a:bodyPr wrap="square" rtlCol="0">
            <a:spAutoFit/>
          </a:bodyPr>
          <a:lstStyle/>
          <a:p>
            <a:r>
              <a:rPr lang="en-GB" sz="1539" dirty="0">
                <a:solidFill>
                  <a:srgbClr val="808285"/>
                </a:solidFill>
              </a:rPr>
              <a:t>This restorative programme aims to:</a:t>
            </a:r>
          </a:p>
          <a:p>
            <a:endParaRPr lang="en-GB" sz="1539" dirty="0">
              <a:solidFill>
                <a:srgbClr val="808285"/>
              </a:solidFill>
            </a:endParaRPr>
          </a:p>
          <a:p>
            <a:pPr marL="244345" indent="-244345">
              <a:buFont typeface="Arial" panose="020B0604020202020204" pitchFamily="34" charset="0"/>
              <a:buChar char="•"/>
            </a:pPr>
            <a:r>
              <a:rPr lang="en-GB" sz="1539" dirty="0">
                <a:solidFill>
                  <a:srgbClr val="808285"/>
                </a:solidFill>
              </a:rPr>
              <a:t>Reduce the number of CYP being excluded from mainstream provision of core services through an MDT approach and work with both families and schools to develop support strategies.</a:t>
            </a:r>
          </a:p>
          <a:p>
            <a:pPr marL="244345" indent="-244345">
              <a:buFont typeface="Arial" panose="020B0604020202020204" pitchFamily="34" charset="0"/>
              <a:buChar char="•"/>
            </a:pPr>
            <a:r>
              <a:rPr lang="en-GB" sz="1539" dirty="0">
                <a:solidFill>
                  <a:srgbClr val="808285"/>
                </a:solidFill>
              </a:rPr>
              <a:t>Reduce high-risk behaviours that indicate potential for harm to self and other; both in terms of frequency and severity. </a:t>
            </a:r>
          </a:p>
          <a:p>
            <a:pPr marL="244345" indent="-244345">
              <a:buFont typeface="Arial" panose="020B0604020202020204" pitchFamily="34" charset="0"/>
              <a:buChar char="•"/>
            </a:pPr>
            <a:r>
              <a:rPr lang="en-GB" sz="1539" dirty="0">
                <a:solidFill>
                  <a:srgbClr val="808285"/>
                </a:solidFill>
              </a:rPr>
              <a:t>Reduce the frequency and severity of behaviours that could be described as challenging especially around emotional dysregulation.</a:t>
            </a:r>
          </a:p>
          <a:p>
            <a:pPr marL="244345" indent="-244345">
              <a:buFont typeface="Arial" panose="020B0604020202020204" pitchFamily="34" charset="0"/>
              <a:buChar char="•"/>
            </a:pPr>
            <a:r>
              <a:rPr lang="en-GB" sz="1539" dirty="0">
                <a:solidFill>
                  <a:srgbClr val="808285"/>
                </a:solidFill>
              </a:rPr>
              <a:t>Through improved resilience to reduce anxiety of the CYP workforce especially in education. </a:t>
            </a:r>
          </a:p>
          <a:p>
            <a:pPr marL="244345" indent="-244345">
              <a:buFont typeface="Arial" panose="020B0604020202020204" pitchFamily="34" charset="0"/>
              <a:buChar char="•"/>
            </a:pPr>
            <a:r>
              <a:rPr lang="en-GB" sz="1539" dirty="0">
                <a:solidFill>
                  <a:srgbClr val="808285"/>
                </a:solidFill>
              </a:rPr>
              <a:t>Increase resilience toolkit of family members and carers; who may find interacting, setting appropriate boundaries and the identification of emotional dysregulation and ability to intervene, difficult.</a:t>
            </a:r>
          </a:p>
          <a:p>
            <a:pPr marL="244345" indent="-244345">
              <a:buFont typeface="Arial" panose="020B0604020202020204" pitchFamily="34" charset="0"/>
              <a:buChar char="•"/>
            </a:pPr>
            <a:r>
              <a:rPr lang="en-GB" sz="1539" dirty="0">
                <a:solidFill>
                  <a:srgbClr val="808285"/>
                </a:solidFill>
              </a:rPr>
              <a:t>involve school staff, family members and carers in a solution focused activities and multi agency partnership which meet the needs of the CYP.</a:t>
            </a:r>
          </a:p>
          <a:p>
            <a:pPr marL="244345" indent="-244345">
              <a:buFont typeface="Arial" panose="020B0604020202020204" pitchFamily="34" charset="0"/>
              <a:buChar char="•"/>
            </a:pPr>
            <a:r>
              <a:rPr lang="en-GB" sz="1539" dirty="0">
                <a:solidFill>
                  <a:srgbClr val="808285"/>
                </a:solidFill>
              </a:rPr>
              <a:t>Ensure families are informed and engaged to understand the needs of their CYP and how best to support them and advocate on their behalf.</a:t>
            </a:r>
          </a:p>
          <a:p>
            <a:pPr marL="244345" indent="-244345">
              <a:buFont typeface="Arial" panose="020B0604020202020204" pitchFamily="34" charset="0"/>
              <a:buChar char="•"/>
            </a:pPr>
            <a:r>
              <a:rPr lang="en-GB" sz="1539" dirty="0">
                <a:solidFill>
                  <a:srgbClr val="808285"/>
                </a:solidFill>
              </a:rPr>
              <a:t>Restore relationships and repair harm</a:t>
            </a:r>
          </a:p>
          <a:p>
            <a:endParaRPr lang="en-GB" sz="1197" dirty="0">
              <a:solidFill>
                <a:srgbClr val="808285"/>
              </a:solidFill>
            </a:endParaRPr>
          </a:p>
        </p:txBody>
      </p:sp>
    </p:spTree>
    <p:extLst>
      <p:ext uri="{BB962C8B-B14F-4D97-AF65-F5344CB8AC3E}">
        <p14:creationId xmlns:p14="http://schemas.microsoft.com/office/powerpoint/2010/main" val="2177425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917" y="4601455"/>
            <a:ext cx="8454399" cy="1658845"/>
          </a:xfrm>
        </p:spPr>
        <p:txBody>
          <a:bodyPr>
            <a:noAutofit/>
          </a:bodyPr>
          <a:lstStyle/>
          <a:p>
            <a:r>
              <a:rPr lang="en-GB" sz="2052" dirty="0">
                <a:solidFill>
                  <a:srgbClr val="C00000"/>
                </a:solidFill>
              </a:rPr>
              <a:t>Programme Approach and Pathway</a:t>
            </a:r>
            <a:r>
              <a:rPr lang="en-GB" sz="2052" b="0" dirty="0">
                <a:solidFill>
                  <a:srgbClr val="C00000"/>
                </a:solidFill>
              </a:rPr>
              <a:t/>
            </a:r>
            <a:br>
              <a:rPr lang="en-GB" sz="2052" b="0" dirty="0">
                <a:solidFill>
                  <a:srgbClr val="C00000"/>
                </a:solidFill>
              </a:rPr>
            </a:br>
            <a:endParaRPr lang="en-GB" sz="2052" b="0" dirty="0">
              <a:solidFill>
                <a:srgbClr val="C00000"/>
              </a:solidFill>
            </a:endParaRPr>
          </a:p>
        </p:txBody>
      </p:sp>
    </p:spTree>
    <p:extLst>
      <p:ext uri="{BB962C8B-B14F-4D97-AF65-F5344CB8AC3E}">
        <p14:creationId xmlns:p14="http://schemas.microsoft.com/office/powerpoint/2010/main" val="1477465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912" y="412704"/>
            <a:ext cx="7983354" cy="856255"/>
          </a:xfrm>
        </p:spPr>
        <p:txBody>
          <a:bodyPr/>
          <a:lstStyle/>
          <a:p>
            <a:r>
              <a:rPr lang="en-GB" sz="1710" b="0" dirty="0"/>
              <a:t>The </a:t>
            </a:r>
            <a:r>
              <a:rPr lang="en-GB" sz="1710" b="0" dirty="0">
                <a:solidFill>
                  <a:schemeClr val="tx1"/>
                </a:solidFill>
              </a:rPr>
              <a:t>Programme Approach 1/4</a:t>
            </a:r>
          </a:p>
        </p:txBody>
      </p:sp>
      <p:sp>
        <p:nvSpPr>
          <p:cNvPr id="4" name="Slide Number Placeholder 3"/>
          <p:cNvSpPr>
            <a:spLocks noGrp="1"/>
          </p:cNvSpPr>
          <p:nvPr>
            <p:ph type="sldNum" sz="quarter" idx="12"/>
          </p:nvPr>
        </p:nvSpPr>
        <p:spPr/>
        <p:txBody>
          <a:bodyPr/>
          <a:lstStyle/>
          <a:p>
            <a:fld id="{EB0F7010-E999-4FC2-AE85-B5FFBD58F110}" type="slidenum">
              <a:rPr lang="en-GB" smtClean="0"/>
              <a:pPr/>
              <a:t>9</a:t>
            </a:fld>
            <a:endParaRPr lang="en-GB" dirty="0"/>
          </a:p>
        </p:txBody>
      </p:sp>
      <p:sp>
        <p:nvSpPr>
          <p:cNvPr id="5" name="Content Placeholder 4"/>
          <p:cNvSpPr>
            <a:spLocks noGrp="1"/>
          </p:cNvSpPr>
          <p:nvPr>
            <p:ph idx="13"/>
          </p:nvPr>
        </p:nvSpPr>
        <p:spPr>
          <a:xfrm>
            <a:off x="328511" y="1494157"/>
            <a:ext cx="8486979" cy="3349032"/>
          </a:xfrm>
        </p:spPr>
        <p:txBody>
          <a:bodyPr/>
          <a:lstStyle/>
          <a:p>
            <a:r>
              <a:rPr lang="en-GB" sz="1539" b="1" dirty="0">
                <a:latin typeface="+mn-lt"/>
              </a:rPr>
              <a:t>Needs Assessment </a:t>
            </a:r>
          </a:p>
          <a:p>
            <a:endParaRPr lang="en-GB" sz="1539" dirty="0">
              <a:latin typeface="+mn-lt"/>
            </a:endParaRPr>
          </a:p>
          <a:p>
            <a:pPr marL="285750" indent="-285750">
              <a:buFont typeface="Arial" panose="020B0604020202020204" pitchFamily="34" charset="0"/>
              <a:buChar char="•"/>
            </a:pPr>
            <a:r>
              <a:rPr lang="en-GB" sz="1539" dirty="0">
                <a:latin typeface="+mn-lt"/>
              </a:rPr>
              <a:t>The Affinity Programme will receive referrals from schools and partner agencies where concerns have been identified regarding the CYP’s behaviour in school. </a:t>
            </a:r>
          </a:p>
          <a:p>
            <a:pPr marL="285750" indent="-285750">
              <a:buFont typeface="Arial" panose="020B0604020202020204" pitchFamily="34" charset="0"/>
              <a:buChar char="•"/>
            </a:pPr>
            <a:r>
              <a:rPr lang="en-GB" sz="1539" dirty="0">
                <a:latin typeface="+mn-lt"/>
              </a:rPr>
              <a:t>The CYP will be seen by the Affinity Team who will listen to them to gain an understanding of their lived experience and best hopes at home, in the community and in the school environment. </a:t>
            </a:r>
          </a:p>
          <a:p>
            <a:pPr marL="285750" indent="-285750">
              <a:buFont typeface="Arial" panose="020B0604020202020204" pitchFamily="34" charset="0"/>
              <a:buChar char="•"/>
            </a:pPr>
            <a:r>
              <a:rPr lang="en-GB" sz="1539" dirty="0">
                <a:latin typeface="+mn-lt"/>
              </a:rPr>
              <a:t>This consultation will identify the important adults affecting the CYP’s ability to self regulate. These Adults will be invited to become Affinity partners and effectively form the CYP’s back-up team</a:t>
            </a:r>
          </a:p>
          <a:p>
            <a:pPr marL="285750" indent="-285750">
              <a:buFont typeface="Arial" panose="020B0604020202020204" pitchFamily="34" charset="0"/>
              <a:buChar char="•"/>
            </a:pPr>
            <a:r>
              <a:rPr lang="en-GB" sz="1539" dirty="0">
                <a:latin typeface="+mn-lt"/>
              </a:rPr>
              <a:t>The Affinity practitioner will lead on the drawing together of a Trauma Informed Affinity Partnership (MDT), comprising of the key adults identified by the CYP and the school inclusion partner. </a:t>
            </a:r>
          </a:p>
          <a:p>
            <a:pPr marL="285750" indent="-285750">
              <a:buFont typeface="Arial" panose="020B0604020202020204" pitchFamily="34" charset="0"/>
              <a:buChar char="•"/>
            </a:pPr>
            <a:r>
              <a:rPr lang="en-GB" sz="1539" dirty="0">
                <a:latin typeface="+mn-lt"/>
              </a:rPr>
              <a:t>This information will be used to formulate a child/young person’s centred care plan which will include direct therapeutic support to the CYP</a:t>
            </a:r>
            <a:r>
              <a:rPr lang="en-GB" sz="1539" dirty="0"/>
              <a:t>. </a:t>
            </a:r>
          </a:p>
          <a:p>
            <a:endParaRPr lang="en-GB" sz="1539" dirty="0"/>
          </a:p>
        </p:txBody>
      </p:sp>
    </p:spTree>
    <p:extLst>
      <p:ext uri="{BB962C8B-B14F-4D97-AF65-F5344CB8AC3E}">
        <p14:creationId xmlns:p14="http://schemas.microsoft.com/office/powerpoint/2010/main" val="30186568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PowerPoint template (1)">
  <a:themeElements>
    <a:clrScheme name="Custom 6">
      <a:dk1>
        <a:sysClr val="windowText" lastClr="000000"/>
      </a:dk1>
      <a:lt1>
        <a:sysClr val="window" lastClr="FFFFFF"/>
      </a:lt1>
      <a:dk2>
        <a:srgbClr val="1F497D"/>
      </a:dk2>
      <a:lt2>
        <a:srgbClr val="EEECE1"/>
      </a:lt2>
      <a:accent1>
        <a:srgbClr val="ED1A37"/>
      </a:accent1>
      <a:accent2>
        <a:srgbClr val="82C0D2"/>
      </a:accent2>
      <a:accent3>
        <a:srgbClr val="575756"/>
      </a:accent3>
      <a:accent4>
        <a:srgbClr val="CF8447"/>
      </a:accent4>
      <a:accent5>
        <a:srgbClr val="B9B7AF"/>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solidFill>
              <a:srgbClr val="808285"/>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48625</TotalTime>
  <Words>1376</Words>
  <Application>Microsoft Office PowerPoint</Application>
  <PresentationFormat>On-screen Show (4:3)</PresentationFormat>
  <Paragraphs>150</Paragraphs>
  <Slides>12</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vt:lpstr>
      <vt:lpstr>Calibri</vt:lpstr>
      <vt:lpstr>Century Gothic</vt:lpstr>
      <vt:lpstr>Faricy New Lt</vt:lpstr>
      <vt:lpstr>GE Inspira</vt:lpstr>
      <vt:lpstr>Times New Roman</vt:lpstr>
      <vt:lpstr>PowerPoint template (1)</vt:lpstr>
      <vt:lpstr>think-cell Slide</vt:lpstr>
      <vt:lpstr> Report title:  The Affinity Programme summary  For:  Essex Child and Family Wellbeing Service  Author/s:  Fiona Daly, Affinity Programme Manager   fiona.daly2@nhs.net      Date:     15th September 2021    </vt:lpstr>
      <vt:lpstr>Context </vt:lpstr>
      <vt:lpstr>PowerPoint Presentation</vt:lpstr>
      <vt:lpstr>Timeline</vt:lpstr>
      <vt:lpstr>The model  </vt:lpstr>
      <vt:lpstr>PowerPoint Presentation</vt:lpstr>
      <vt:lpstr>Aim of the Affinity programme</vt:lpstr>
      <vt:lpstr>Programme Approach and Pathway </vt:lpstr>
      <vt:lpstr>The Programme Approach 1/4</vt:lpstr>
      <vt:lpstr>The Programme Approach  2/4</vt:lpstr>
      <vt:lpstr>The Programme Approach  3/4 </vt:lpstr>
      <vt:lpstr>The Programme Approach  4/4 </vt:lpstr>
    </vt:vector>
  </TitlesOfParts>
  <Company>Virgin Care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G1 Initial Opportunity Review -</dc:title>
  <dc:creator>Zoe Oddy</dc:creator>
  <cp:lastModifiedBy>Pam Langmead</cp:lastModifiedBy>
  <cp:revision>355</cp:revision>
  <dcterms:created xsi:type="dcterms:W3CDTF">2020-08-19T11:42:03Z</dcterms:created>
  <dcterms:modified xsi:type="dcterms:W3CDTF">2021-09-15T08:02:53Z</dcterms:modified>
</cp:coreProperties>
</file>