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60" r:id="rId4"/>
    <p:sldId id="261" r:id="rId5"/>
    <p:sldId id="262" r:id="rId6"/>
    <p:sldId id="266" r:id="rId7"/>
    <p:sldId id="263" r:id="rId8"/>
    <p:sldId id="264" r:id="rId9"/>
    <p:sldId id="265" r:id="rId10"/>
    <p:sldId id="267" r:id="rId11"/>
    <p:sldId id="268" r:id="rId12"/>
    <p:sldId id="269"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beyer-kay" initials="mbk" lastIdx="1" clrIdx="0">
    <p:extLst>
      <p:ext uri="{19B8F6BF-5375-455C-9EA6-DF929625EA0E}">
        <p15:presenceInfo xmlns:p15="http://schemas.microsoft.com/office/powerpoint/2012/main" userId="4879415a11af3bf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2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4092"/>
    <p:restoredTop sz="59938"/>
  </p:normalViewPr>
  <p:slideViewPr>
    <p:cSldViewPr snapToGrid="0" snapToObjects="1">
      <p:cViewPr varScale="1">
        <p:scale>
          <a:sx n="31" d="100"/>
          <a:sy n="31" d="100"/>
        </p:scale>
        <p:origin x="43" y="504"/>
      </p:cViewPr>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3D95C-7B22-8944-926C-73B5B2D12005}" type="datetimeFigureOut">
              <a:rPr lang="en-US" smtClean="0"/>
              <a:t>3/4/2021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F4145B-58AD-F642-BE6E-8C07B6F39F28}" type="slidenum">
              <a:rPr lang="en-US" smtClean="0"/>
              <a:t>‹#›</a:t>
            </a:fld>
            <a:endParaRPr lang="en-US" dirty="0"/>
          </a:p>
        </p:txBody>
      </p:sp>
    </p:spTree>
    <p:extLst>
      <p:ext uri="{BB962C8B-B14F-4D97-AF65-F5344CB8AC3E}">
        <p14:creationId xmlns:p14="http://schemas.microsoft.com/office/powerpoint/2010/main" val="4213501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4145B-58AD-F642-BE6E-8C07B6F39F28}" type="slidenum">
              <a:rPr lang="en-US" smtClean="0"/>
              <a:t>1</a:t>
            </a:fld>
            <a:endParaRPr lang="en-US" dirty="0"/>
          </a:p>
        </p:txBody>
      </p:sp>
    </p:spTree>
    <p:extLst>
      <p:ext uri="{BB962C8B-B14F-4D97-AF65-F5344CB8AC3E}">
        <p14:creationId xmlns:p14="http://schemas.microsoft.com/office/powerpoint/2010/main" val="3473119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4145B-58AD-F642-BE6E-8C07B6F39F28}" type="slidenum">
              <a:rPr lang="en-US" smtClean="0"/>
              <a:t>10</a:t>
            </a:fld>
            <a:endParaRPr lang="en-US" dirty="0"/>
          </a:p>
        </p:txBody>
      </p:sp>
    </p:spTree>
    <p:extLst>
      <p:ext uri="{BB962C8B-B14F-4D97-AF65-F5344CB8AC3E}">
        <p14:creationId xmlns:p14="http://schemas.microsoft.com/office/powerpoint/2010/main" val="3875255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4145B-58AD-F642-BE6E-8C07B6F39F28}" type="slidenum">
              <a:rPr lang="en-US" smtClean="0"/>
              <a:t>11</a:t>
            </a:fld>
            <a:endParaRPr lang="en-US" dirty="0"/>
          </a:p>
        </p:txBody>
      </p:sp>
    </p:spTree>
    <p:extLst>
      <p:ext uri="{BB962C8B-B14F-4D97-AF65-F5344CB8AC3E}">
        <p14:creationId xmlns:p14="http://schemas.microsoft.com/office/powerpoint/2010/main" val="3946916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4145B-58AD-F642-BE6E-8C07B6F39F28}" type="slidenum">
              <a:rPr lang="en-US" smtClean="0"/>
              <a:t>12</a:t>
            </a:fld>
            <a:endParaRPr lang="en-US" dirty="0"/>
          </a:p>
        </p:txBody>
      </p:sp>
    </p:spTree>
    <p:extLst>
      <p:ext uri="{BB962C8B-B14F-4D97-AF65-F5344CB8AC3E}">
        <p14:creationId xmlns:p14="http://schemas.microsoft.com/office/powerpoint/2010/main" val="2950582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4145B-58AD-F642-BE6E-8C07B6F39F28}" type="slidenum">
              <a:rPr lang="en-US" smtClean="0"/>
              <a:t>13</a:t>
            </a:fld>
            <a:endParaRPr lang="en-US" dirty="0"/>
          </a:p>
        </p:txBody>
      </p:sp>
    </p:spTree>
    <p:extLst>
      <p:ext uri="{BB962C8B-B14F-4D97-AF65-F5344CB8AC3E}">
        <p14:creationId xmlns:p14="http://schemas.microsoft.com/office/powerpoint/2010/main" val="175013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4145B-58AD-F642-BE6E-8C07B6F39F28}" type="slidenum">
              <a:rPr lang="en-US" smtClean="0"/>
              <a:t>2</a:t>
            </a:fld>
            <a:endParaRPr lang="en-US" dirty="0"/>
          </a:p>
        </p:txBody>
      </p:sp>
    </p:spTree>
    <p:extLst>
      <p:ext uri="{BB962C8B-B14F-4D97-AF65-F5344CB8AC3E}">
        <p14:creationId xmlns:p14="http://schemas.microsoft.com/office/powerpoint/2010/main" val="2362794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4145B-58AD-F642-BE6E-8C07B6F39F28}" type="slidenum">
              <a:rPr lang="en-US" smtClean="0"/>
              <a:t>3</a:t>
            </a:fld>
            <a:endParaRPr lang="en-US" dirty="0"/>
          </a:p>
        </p:txBody>
      </p:sp>
    </p:spTree>
    <p:extLst>
      <p:ext uri="{BB962C8B-B14F-4D97-AF65-F5344CB8AC3E}">
        <p14:creationId xmlns:p14="http://schemas.microsoft.com/office/powerpoint/2010/main" val="4170873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275 Schools Listed S/S (277) +79 Schools outside of trusts</a:t>
            </a:r>
          </a:p>
          <a:p>
            <a:endParaRPr lang="en-US" dirty="0"/>
          </a:p>
          <a:p>
            <a:r>
              <a:rPr lang="en-US" dirty="0"/>
              <a:t>EYS THURROCK </a:t>
            </a:r>
          </a:p>
          <a:p>
            <a:r>
              <a:rPr lang="en-GB" sz="1200" b="0" i="0" u="none" strike="noStrike" kern="1200" dirty="0">
                <a:solidFill>
                  <a:schemeClr val="tx1"/>
                </a:solidFill>
                <a:effectLst/>
                <a:latin typeface="+mn-lt"/>
                <a:ea typeface="+mn-ea"/>
                <a:cs typeface="+mn-cs"/>
              </a:rPr>
              <a:t>Childminders                                      163</a:t>
            </a:r>
          </a:p>
          <a:p>
            <a:r>
              <a:rPr lang="en-GB" sz="1200" b="0" i="0" u="none" strike="noStrike" kern="1200" dirty="0">
                <a:solidFill>
                  <a:schemeClr val="tx1"/>
                </a:solidFill>
                <a:effectLst/>
                <a:latin typeface="+mn-lt"/>
                <a:ea typeface="+mn-ea"/>
                <a:cs typeface="+mn-cs"/>
              </a:rPr>
              <a:t>Full daycare/pre schools               56</a:t>
            </a:r>
          </a:p>
          <a:p>
            <a:r>
              <a:rPr lang="en-GB" sz="1200" b="0" i="0" u="none" strike="noStrike" kern="1200" dirty="0">
                <a:solidFill>
                  <a:schemeClr val="tx1"/>
                </a:solidFill>
                <a:effectLst/>
                <a:latin typeface="+mn-lt"/>
                <a:ea typeface="+mn-ea"/>
                <a:cs typeface="+mn-cs"/>
              </a:rPr>
              <a:t>School Nurseries                              28</a:t>
            </a:r>
          </a:p>
          <a:p>
            <a:r>
              <a:rPr lang="en-GB" sz="1200" b="0" i="0" u="none" strike="noStrike" kern="1200" dirty="0">
                <a:solidFill>
                  <a:schemeClr val="tx1"/>
                </a:solidFill>
                <a:effectLst/>
                <a:latin typeface="+mn-lt"/>
                <a:ea typeface="+mn-ea"/>
                <a:cs typeface="+mn-cs"/>
              </a:rPr>
              <a:t> </a:t>
            </a:r>
          </a:p>
          <a:p>
            <a:r>
              <a:rPr lang="en-GB" sz="1200" b="1" i="0" u="none" strike="noStrike" kern="1200" dirty="0">
                <a:solidFill>
                  <a:schemeClr val="tx1"/>
                </a:solidFill>
                <a:effectLst/>
                <a:latin typeface="+mn-lt"/>
                <a:ea typeface="+mn-ea"/>
                <a:cs typeface="+mn-cs"/>
              </a:rPr>
              <a:t>Total                                                      247</a:t>
            </a:r>
            <a:endParaRPr lang="en-GB" sz="1200" b="0" i="0" u="none" strike="noStrike" kern="1200" dirty="0">
              <a:solidFill>
                <a:schemeClr val="tx1"/>
              </a:solidFill>
              <a:effectLst/>
              <a:latin typeface="+mn-lt"/>
              <a:ea typeface="+mn-ea"/>
              <a:cs typeface="+mn-cs"/>
            </a:endParaRPr>
          </a:p>
          <a:p>
            <a:endParaRPr lang="en-US" dirty="0"/>
          </a:p>
          <a:p>
            <a:endParaRPr lang="en-US" dirty="0"/>
          </a:p>
          <a:p>
            <a:endParaRPr lang="en-US" dirty="0"/>
          </a:p>
          <a:p>
            <a:r>
              <a:rPr lang="en-US" dirty="0"/>
              <a:t>(349 PRUs England (2019/20))</a:t>
            </a:r>
          </a:p>
          <a:p>
            <a:r>
              <a:rPr lang="en-US" dirty="0"/>
              <a:t>PRUs in Hub</a:t>
            </a:r>
          </a:p>
          <a:p>
            <a:r>
              <a:rPr lang="en-US" dirty="0"/>
              <a:t>1Basildon – Children’s Support Services (5-16yrs/129 pupils)</a:t>
            </a:r>
          </a:p>
          <a:p>
            <a:r>
              <a:rPr lang="en-US" dirty="0"/>
              <a:t>2Maldon – Heybridge Co-operative Academy (11-16yrs/54 pupils)</a:t>
            </a:r>
          </a:p>
          <a:p>
            <a:r>
              <a:rPr lang="en-US" dirty="0"/>
              <a:t>3Rochford – Poplar Adolescent Unit (11-16yrs/12 pupils)</a:t>
            </a:r>
          </a:p>
          <a:p>
            <a:r>
              <a:rPr lang="en-US" dirty="0"/>
              <a:t>4Southend – Victory Park Academy AP Primary/Secondary (5-16yrs FT/PT 85 pupils) https://www.victorypark.org.uk</a:t>
            </a:r>
          </a:p>
          <a:p>
            <a:r>
              <a:rPr lang="en-US" dirty="0"/>
              <a:t>5Southend -  YMCA</a:t>
            </a:r>
          </a:p>
          <a:p>
            <a:r>
              <a:rPr lang="en-US" dirty="0"/>
              <a:t>6Thurrock – Olive AP Academy https://apthurrock.oliveacademies.org.uk</a:t>
            </a:r>
          </a:p>
          <a:p>
            <a:r>
              <a:rPr lang="en-US" dirty="0"/>
              <a:t> https://lginform.local.gov.uk/reports/lgastandard?mod-metric=2200&amp;mod-area=E07000066&amp;mod-group=AllDistrictInRegion_East&amp;mod-type=namedComparisonGroup</a:t>
            </a:r>
          </a:p>
          <a:p>
            <a:endParaRPr lang="en-US" dirty="0"/>
          </a:p>
          <a:p>
            <a:r>
              <a:rPr lang="en-US" dirty="0"/>
              <a:t>All through Special Schools - https://schools.essex.gov.uk/info/schools-list/Pages/default.aspx</a:t>
            </a:r>
          </a:p>
          <a:p>
            <a:r>
              <a:rPr lang="en-US" dirty="0"/>
              <a:t>1Basildon – Castledon School (3-16yrs/224 pupils)</a:t>
            </a:r>
          </a:p>
          <a:p>
            <a:r>
              <a:rPr lang="en-US" dirty="0"/>
              <a:t>2Basildon – Pioneer School (3-18yrs/149 pupils)</a:t>
            </a:r>
          </a:p>
          <a:p>
            <a:r>
              <a:rPr lang="en-US" dirty="0"/>
              <a:t>3Brentwood – Endeavour Cooperative Academy (5-16yrs/113pupils) </a:t>
            </a:r>
          </a:p>
          <a:p>
            <a:r>
              <a:rPr lang="en-US" dirty="0"/>
              <a:t>4Brentwood – Grove House School (7-18yrs/104 pupils)</a:t>
            </a:r>
          </a:p>
          <a:p>
            <a:r>
              <a:rPr lang="en-US" dirty="0"/>
              <a:t>5Castle Point – Cedar Hall School (5-16/160 pupils)</a:t>
            </a:r>
          </a:p>
          <a:p>
            <a:r>
              <a:rPr lang="en-US" dirty="0"/>
              <a:t>6Castle Point  - Glenwood School (3-18/225 pupils)</a:t>
            </a:r>
          </a:p>
          <a:p>
            <a:r>
              <a:rPr lang="en-US" dirty="0"/>
              <a:t>7-11Southend - </a:t>
            </a:r>
          </a:p>
          <a:p>
            <a:r>
              <a:rPr lang="en-US" dirty="0"/>
              <a:t>12Thurrock – Beacon Hill Academy (2-19yrs)</a:t>
            </a:r>
          </a:p>
          <a:p>
            <a:r>
              <a:rPr lang="en-US" dirty="0"/>
              <a:t>13Thurrock – Treetops School (5-19yrs/295 pupils)</a:t>
            </a:r>
          </a:p>
          <a:p>
            <a:endParaRPr lang="en-US" dirty="0"/>
          </a:p>
          <a:p>
            <a:r>
              <a:rPr lang="en-US" dirty="0"/>
              <a:t>All Through (Independent – Thorpe Hall School)</a:t>
            </a:r>
          </a:p>
          <a:p>
            <a:endParaRPr lang="en-US" dirty="0"/>
          </a:p>
          <a:p>
            <a:endParaRPr lang="en-US" dirty="0"/>
          </a:p>
        </p:txBody>
      </p:sp>
      <p:sp>
        <p:nvSpPr>
          <p:cNvPr id="4" name="Slide Number Placeholder 3"/>
          <p:cNvSpPr>
            <a:spLocks noGrp="1"/>
          </p:cNvSpPr>
          <p:nvPr>
            <p:ph type="sldNum" sz="quarter" idx="5"/>
          </p:nvPr>
        </p:nvSpPr>
        <p:spPr/>
        <p:txBody>
          <a:bodyPr/>
          <a:lstStyle/>
          <a:p>
            <a:fld id="{4FF4145B-58AD-F642-BE6E-8C07B6F39F28}" type="slidenum">
              <a:rPr lang="en-US" smtClean="0"/>
              <a:t>4</a:t>
            </a:fld>
            <a:endParaRPr lang="en-US" dirty="0"/>
          </a:p>
        </p:txBody>
      </p:sp>
    </p:spTree>
    <p:extLst>
      <p:ext uri="{BB962C8B-B14F-4D97-AF65-F5344CB8AC3E}">
        <p14:creationId xmlns:p14="http://schemas.microsoft.com/office/powerpoint/2010/main" val="2126837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4145B-58AD-F642-BE6E-8C07B6F39F28}" type="slidenum">
              <a:rPr lang="en-US" smtClean="0"/>
              <a:t>5</a:t>
            </a:fld>
            <a:endParaRPr lang="en-US" dirty="0"/>
          </a:p>
        </p:txBody>
      </p:sp>
    </p:spTree>
    <p:extLst>
      <p:ext uri="{BB962C8B-B14F-4D97-AF65-F5344CB8AC3E}">
        <p14:creationId xmlns:p14="http://schemas.microsoft.com/office/powerpoint/2010/main" val="1309905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4145B-58AD-F642-BE6E-8C07B6F39F28}" type="slidenum">
              <a:rPr lang="en-US" smtClean="0"/>
              <a:t>6</a:t>
            </a:fld>
            <a:endParaRPr lang="en-US" dirty="0"/>
          </a:p>
        </p:txBody>
      </p:sp>
    </p:spTree>
    <p:extLst>
      <p:ext uri="{BB962C8B-B14F-4D97-AF65-F5344CB8AC3E}">
        <p14:creationId xmlns:p14="http://schemas.microsoft.com/office/powerpoint/2010/main" val="2196790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4145B-58AD-F642-BE6E-8C07B6F39F28}" type="slidenum">
              <a:rPr lang="en-US" smtClean="0"/>
              <a:t>7</a:t>
            </a:fld>
            <a:endParaRPr lang="en-US" dirty="0"/>
          </a:p>
        </p:txBody>
      </p:sp>
    </p:spTree>
    <p:extLst>
      <p:ext uri="{BB962C8B-B14F-4D97-AF65-F5344CB8AC3E}">
        <p14:creationId xmlns:p14="http://schemas.microsoft.com/office/powerpoint/2010/main" val="3078202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4145B-58AD-F642-BE6E-8C07B6F39F28}" type="slidenum">
              <a:rPr lang="en-US" smtClean="0"/>
              <a:t>8</a:t>
            </a:fld>
            <a:endParaRPr lang="en-US" dirty="0"/>
          </a:p>
        </p:txBody>
      </p:sp>
    </p:spTree>
    <p:extLst>
      <p:ext uri="{BB962C8B-B14F-4D97-AF65-F5344CB8AC3E}">
        <p14:creationId xmlns:p14="http://schemas.microsoft.com/office/powerpoint/2010/main" val="3981255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4000" dirty="0"/>
          </a:p>
        </p:txBody>
      </p:sp>
      <p:sp>
        <p:nvSpPr>
          <p:cNvPr id="4" name="Slide Number Placeholder 3"/>
          <p:cNvSpPr>
            <a:spLocks noGrp="1"/>
          </p:cNvSpPr>
          <p:nvPr>
            <p:ph type="sldNum" sz="quarter" idx="5"/>
          </p:nvPr>
        </p:nvSpPr>
        <p:spPr/>
        <p:txBody>
          <a:bodyPr/>
          <a:lstStyle/>
          <a:p>
            <a:fld id="{4FF4145B-58AD-F642-BE6E-8C07B6F39F28}" type="slidenum">
              <a:rPr lang="en-US" smtClean="0"/>
              <a:t>9</a:t>
            </a:fld>
            <a:endParaRPr lang="en-US" dirty="0"/>
          </a:p>
        </p:txBody>
      </p:sp>
    </p:spTree>
    <p:extLst>
      <p:ext uri="{BB962C8B-B14F-4D97-AF65-F5344CB8AC3E}">
        <p14:creationId xmlns:p14="http://schemas.microsoft.com/office/powerpoint/2010/main" val="1906875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99582-7C42-B248-9F2F-C191AD3506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1424690-2350-EC43-9A05-2DBCC9A9F1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9836D90-38AC-684C-9228-9402C3D180BF}"/>
              </a:ext>
            </a:extLst>
          </p:cNvPr>
          <p:cNvSpPr>
            <a:spLocks noGrp="1"/>
          </p:cNvSpPr>
          <p:nvPr>
            <p:ph type="dt" sz="half" idx="10"/>
          </p:nvPr>
        </p:nvSpPr>
        <p:spPr/>
        <p:txBody>
          <a:bodyPr/>
          <a:lstStyle/>
          <a:p>
            <a:fld id="{81C87B30-BE64-A240-B925-8A3695AC7E00}" type="datetime1">
              <a:rPr lang="en-GB" smtClean="0"/>
              <a:t>04/03/2021</a:t>
            </a:fld>
            <a:endParaRPr lang="en-US" dirty="0"/>
          </a:p>
        </p:txBody>
      </p:sp>
      <p:sp>
        <p:nvSpPr>
          <p:cNvPr id="5" name="Footer Placeholder 4">
            <a:extLst>
              <a:ext uri="{FF2B5EF4-FFF2-40B4-BE49-F238E27FC236}">
                <a16:creationId xmlns:a16="http://schemas.microsoft.com/office/drawing/2014/main" id="{E55285E4-B4D1-9140-A8C9-2E36F1F938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3F532E-300D-7F45-842A-9808F0C2BBE1}"/>
              </a:ext>
            </a:extLst>
          </p:cNvPr>
          <p:cNvSpPr>
            <a:spLocks noGrp="1"/>
          </p:cNvSpPr>
          <p:nvPr>
            <p:ph type="sldNum" sz="quarter" idx="12"/>
          </p:nvPr>
        </p:nvSpPr>
        <p:spPr/>
        <p:txBody>
          <a:bodyPr/>
          <a:lstStyle/>
          <a:p>
            <a:fld id="{788B161E-40DF-E24F-AC40-A4AF3A098F94}" type="slidenum">
              <a:rPr lang="en-US" smtClean="0"/>
              <a:t>‹#›</a:t>
            </a:fld>
            <a:endParaRPr lang="en-US" dirty="0"/>
          </a:p>
        </p:txBody>
      </p:sp>
    </p:spTree>
    <p:extLst>
      <p:ext uri="{BB962C8B-B14F-4D97-AF65-F5344CB8AC3E}">
        <p14:creationId xmlns:p14="http://schemas.microsoft.com/office/powerpoint/2010/main" val="3448198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CB008-927F-D34F-8142-AC9FD4970BD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56E7FE8-81CF-FD4B-9EEF-E41ADB91A6B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117DE67-76D7-DA43-9C38-056B6F8C134F}"/>
              </a:ext>
            </a:extLst>
          </p:cNvPr>
          <p:cNvSpPr>
            <a:spLocks noGrp="1"/>
          </p:cNvSpPr>
          <p:nvPr>
            <p:ph type="dt" sz="half" idx="10"/>
          </p:nvPr>
        </p:nvSpPr>
        <p:spPr/>
        <p:txBody>
          <a:bodyPr/>
          <a:lstStyle/>
          <a:p>
            <a:fld id="{9C7CDD3F-1E87-474D-89E6-827B0E2F19F4}" type="datetime1">
              <a:rPr lang="en-GB" smtClean="0"/>
              <a:t>04/03/2021</a:t>
            </a:fld>
            <a:endParaRPr lang="en-US" dirty="0"/>
          </a:p>
        </p:txBody>
      </p:sp>
      <p:sp>
        <p:nvSpPr>
          <p:cNvPr id="5" name="Footer Placeholder 4">
            <a:extLst>
              <a:ext uri="{FF2B5EF4-FFF2-40B4-BE49-F238E27FC236}">
                <a16:creationId xmlns:a16="http://schemas.microsoft.com/office/drawing/2014/main" id="{6E46D4B3-996D-534E-A7BE-4331DE1AD8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2FCA8E-9D37-EF47-B3B5-9EF3527ECDFA}"/>
              </a:ext>
            </a:extLst>
          </p:cNvPr>
          <p:cNvSpPr>
            <a:spLocks noGrp="1"/>
          </p:cNvSpPr>
          <p:nvPr>
            <p:ph type="sldNum" sz="quarter" idx="12"/>
          </p:nvPr>
        </p:nvSpPr>
        <p:spPr/>
        <p:txBody>
          <a:bodyPr/>
          <a:lstStyle/>
          <a:p>
            <a:fld id="{788B161E-40DF-E24F-AC40-A4AF3A098F94}" type="slidenum">
              <a:rPr lang="en-US" smtClean="0"/>
              <a:t>‹#›</a:t>
            </a:fld>
            <a:endParaRPr lang="en-US" dirty="0"/>
          </a:p>
        </p:txBody>
      </p:sp>
    </p:spTree>
    <p:extLst>
      <p:ext uri="{BB962C8B-B14F-4D97-AF65-F5344CB8AC3E}">
        <p14:creationId xmlns:p14="http://schemas.microsoft.com/office/powerpoint/2010/main" val="3828291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9B6114-9B20-584B-B355-5096876B182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BB9533A-2E28-AB4A-B80D-221697BB03D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A904A1-FD4D-D44E-814A-BF2F9A5D28F6}"/>
              </a:ext>
            </a:extLst>
          </p:cNvPr>
          <p:cNvSpPr>
            <a:spLocks noGrp="1"/>
          </p:cNvSpPr>
          <p:nvPr>
            <p:ph type="dt" sz="half" idx="10"/>
          </p:nvPr>
        </p:nvSpPr>
        <p:spPr/>
        <p:txBody>
          <a:bodyPr/>
          <a:lstStyle/>
          <a:p>
            <a:fld id="{8D5F0E02-5051-1E45-BA77-1449DB039B8F}" type="datetime1">
              <a:rPr lang="en-GB" smtClean="0"/>
              <a:t>04/03/2021</a:t>
            </a:fld>
            <a:endParaRPr lang="en-US" dirty="0"/>
          </a:p>
        </p:txBody>
      </p:sp>
      <p:sp>
        <p:nvSpPr>
          <p:cNvPr id="5" name="Footer Placeholder 4">
            <a:extLst>
              <a:ext uri="{FF2B5EF4-FFF2-40B4-BE49-F238E27FC236}">
                <a16:creationId xmlns:a16="http://schemas.microsoft.com/office/drawing/2014/main" id="{50EB8DB6-53F0-4343-8C33-2AF746F27D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D00F089-6F9E-7145-AC02-C36E27CBBAA2}"/>
              </a:ext>
            </a:extLst>
          </p:cNvPr>
          <p:cNvSpPr>
            <a:spLocks noGrp="1"/>
          </p:cNvSpPr>
          <p:nvPr>
            <p:ph type="sldNum" sz="quarter" idx="12"/>
          </p:nvPr>
        </p:nvSpPr>
        <p:spPr/>
        <p:txBody>
          <a:bodyPr/>
          <a:lstStyle/>
          <a:p>
            <a:fld id="{788B161E-40DF-E24F-AC40-A4AF3A098F94}" type="slidenum">
              <a:rPr lang="en-US" smtClean="0"/>
              <a:t>‹#›</a:t>
            </a:fld>
            <a:endParaRPr lang="en-US" dirty="0"/>
          </a:p>
        </p:txBody>
      </p:sp>
    </p:spTree>
    <p:extLst>
      <p:ext uri="{BB962C8B-B14F-4D97-AF65-F5344CB8AC3E}">
        <p14:creationId xmlns:p14="http://schemas.microsoft.com/office/powerpoint/2010/main" val="833404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6B8F1-1A23-DF4C-B925-533169C15D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5004835-EBA5-C749-9FA7-4F394CB5A14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A353693-D327-F34A-8456-314CFF50F0E3}"/>
              </a:ext>
            </a:extLst>
          </p:cNvPr>
          <p:cNvSpPr>
            <a:spLocks noGrp="1"/>
          </p:cNvSpPr>
          <p:nvPr>
            <p:ph type="dt" sz="half" idx="10"/>
          </p:nvPr>
        </p:nvSpPr>
        <p:spPr/>
        <p:txBody>
          <a:bodyPr/>
          <a:lstStyle/>
          <a:p>
            <a:fld id="{03531B59-B38A-8E45-B5F2-5D0C3D75E365}" type="datetime1">
              <a:rPr lang="en-GB" smtClean="0"/>
              <a:t>04/03/2021</a:t>
            </a:fld>
            <a:endParaRPr lang="en-US" dirty="0"/>
          </a:p>
        </p:txBody>
      </p:sp>
      <p:sp>
        <p:nvSpPr>
          <p:cNvPr id="5" name="Footer Placeholder 4">
            <a:extLst>
              <a:ext uri="{FF2B5EF4-FFF2-40B4-BE49-F238E27FC236}">
                <a16:creationId xmlns:a16="http://schemas.microsoft.com/office/drawing/2014/main" id="{C88CB33E-E3FC-0249-BB2B-9BB54C467E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D7A495-7742-744E-A4C6-3A51A412F296}"/>
              </a:ext>
            </a:extLst>
          </p:cNvPr>
          <p:cNvSpPr>
            <a:spLocks noGrp="1"/>
          </p:cNvSpPr>
          <p:nvPr>
            <p:ph type="sldNum" sz="quarter" idx="12"/>
          </p:nvPr>
        </p:nvSpPr>
        <p:spPr/>
        <p:txBody>
          <a:bodyPr/>
          <a:lstStyle/>
          <a:p>
            <a:fld id="{788B161E-40DF-E24F-AC40-A4AF3A098F94}" type="slidenum">
              <a:rPr lang="en-US" smtClean="0"/>
              <a:t>‹#›</a:t>
            </a:fld>
            <a:endParaRPr lang="en-US" dirty="0"/>
          </a:p>
        </p:txBody>
      </p:sp>
    </p:spTree>
    <p:extLst>
      <p:ext uri="{BB962C8B-B14F-4D97-AF65-F5344CB8AC3E}">
        <p14:creationId xmlns:p14="http://schemas.microsoft.com/office/powerpoint/2010/main" val="1056263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49F01-BDC9-9C4F-A7EE-7C579E5CE33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7AF1178-EF75-E04C-B624-EC12D188EF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91DFCB6-725B-5A4C-A975-37C36090B65F}"/>
              </a:ext>
            </a:extLst>
          </p:cNvPr>
          <p:cNvSpPr>
            <a:spLocks noGrp="1"/>
          </p:cNvSpPr>
          <p:nvPr>
            <p:ph type="dt" sz="half" idx="10"/>
          </p:nvPr>
        </p:nvSpPr>
        <p:spPr/>
        <p:txBody>
          <a:bodyPr/>
          <a:lstStyle/>
          <a:p>
            <a:fld id="{3344B7D9-CB3E-FB4F-9D7E-3FE9A31679D3}" type="datetime1">
              <a:rPr lang="en-GB" smtClean="0"/>
              <a:t>04/03/2021</a:t>
            </a:fld>
            <a:endParaRPr lang="en-US" dirty="0"/>
          </a:p>
        </p:txBody>
      </p:sp>
      <p:sp>
        <p:nvSpPr>
          <p:cNvPr id="5" name="Footer Placeholder 4">
            <a:extLst>
              <a:ext uri="{FF2B5EF4-FFF2-40B4-BE49-F238E27FC236}">
                <a16:creationId xmlns:a16="http://schemas.microsoft.com/office/drawing/2014/main" id="{ED591FBC-5B79-4040-8718-D102E9CC13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10FEF8-6E15-4E44-8ACE-13F6B402D735}"/>
              </a:ext>
            </a:extLst>
          </p:cNvPr>
          <p:cNvSpPr>
            <a:spLocks noGrp="1"/>
          </p:cNvSpPr>
          <p:nvPr>
            <p:ph type="sldNum" sz="quarter" idx="12"/>
          </p:nvPr>
        </p:nvSpPr>
        <p:spPr/>
        <p:txBody>
          <a:bodyPr/>
          <a:lstStyle/>
          <a:p>
            <a:fld id="{788B161E-40DF-E24F-AC40-A4AF3A098F94}" type="slidenum">
              <a:rPr lang="en-US" smtClean="0"/>
              <a:t>‹#›</a:t>
            </a:fld>
            <a:endParaRPr lang="en-US" dirty="0"/>
          </a:p>
        </p:txBody>
      </p:sp>
    </p:spTree>
    <p:extLst>
      <p:ext uri="{BB962C8B-B14F-4D97-AF65-F5344CB8AC3E}">
        <p14:creationId xmlns:p14="http://schemas.microsoft.com/office/powerpoint/2010/main" val="1648477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C485C-B2D7-A944-893B-E7598997617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2D4B86-91A3-8746-BF54-FDF0EC5871B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2579290-093A-4940-9549-5A34CCF6949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256BA41-3F26-0347-A3E0-053BE4AB0236}"/>
              </a:ext>
            </a:extLst>
          </p:cNvPr>
          <p:cNvSpPr>
            <a:spLocks noGrp="1"/>
          </p:cNvSpPr>
          <p:nvPr>
            <p:ph type="dt" sz="half" idx="10"/>
          </p:nvPr>
        </p:nvSpPr>
        <p:spPr/>
        <p:txBody>
          <a:bodyPr/>
          <a:lstStyle/>
          <a:p>
            <a:fld id="{29124C28-AB09-9245-9583-67410B1269E4}" type="datetime1">
              <a:rPr lang="en-GB" smtClean="0"/>
              <a:t>04/03/2021</a:t>
            </a:fld>
            <a:endParaRPr lang="en-US" dirty="0"/>
          </a:p>
        </p:txBody>
      </p:sp>
      <p:sp>
        <p:nvSpPr>
          <p:cNvPr id="6" name="Footer Placeholder 5">
            <a:extLst>
              <a:ext uri="{FF2B5EF4-FFF2-40B4-BE49-F238E27FC236}">
                <a16:creationId xmlns:a16="http://schemas.microsoft.com/office/drawing/2014/main" id="{78E19C85-378E-4447-B1FE-F7FDB4566B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368A19-FC61-994E-A521-52557C144461}"/>
              </a:ext>
            </a:extLst>
          </p:cNvPr>
          <p:cNvSpPr>
            <a:spLocks noGrp="1"/>
          </p:cNvSpPr>
          <p:nvPr>
            <p:ph type="sldNum" sz="quarter" idx="12"/>
          </p:nvPr>
        </p:nvSpPr>
        <p:spPr/>
        <p:txBody>
          <a:bodyPr/>
          <a:lstStyle/>
          <a:p>
            <a:fld id="{788B161E-40DF-E24F-AC40-A4AF3A098F94}" type="slidenum">
              <a:rPr lang="en-US" smtClean="0"/>
              <a:t>‹#›</a:t>
            </a:fld>
            <a:endParaRPr lang="en-US" dirty="0"/>
          </a:p>
        </p:txBody>
      </p:sp>
    </p:spTree>
    <p:extLst>
      <p:ext uri="{BB962C8B-B14F-4D97-AF65-F5344CB8AC3E}">
        <p14:creationId xmlns:p14="http://schemas.microsoft.com/office/powerpoint/2010/main" val="2983029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6216C-E225-6446-856D-36B2DF03B5F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908B1AE-1BE7-C94F-A0FC-F3B6B6F9C9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0EF5190-A7FA-804A-9946-FF43E0DDA7E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062AF32-520E-BC49-BCA1-BD4C44C400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8FFD028-19F5-5B44-88BA-6300CDBAB9D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2A5E4E4-D173-884B-BC9F-B07BE486C55F}"/>
              </a:ext>
            </a:extLst>
          </p:cNvPr>
          <p:cNvSpPr>
            <a:spLocks noGrp="1"/>
          </p:cNvSpPr>
          <p:nvPr>
            <p:ph type="dt" sz="half" idx="10"/>
          </p:nvPr>
        </p:nvSpPr>
        <p:spPr/>
        <p:txBody>
          <a:bodyPr/>
          <a:lstStyle/>
          <a:p>
            <a:fld id="{2990EDB2-7579-E848-B0C1-F0CFB4B0DC48}" type="datetime1">
              <a:rPr lang="en-GB" smtClean="0"/>
              <a:t>04/03/2021</a:t>
            </a:fld>
            <a:endParaRPr lang="en-US" dirty="0"/>
          </a:p>
        </p:txBody>
      </p:sp>
      <p:sp>
        <p:nvSpPr>
          <p:cNvPr id="8" name="Footer Placeholder 7">
            <a:extLst>
              <a:ext uri="{FF2B5EF4-FFF2-40B4-BE49-F238E27FC236}">
                <a16:creationId xmlns:a16="http://schemas.microsoft.com/office/drawing/2014/main" id="{FF357AE7-3AD9-C34A-801C-BA74A4F189D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BCAAEFC-775D-F040-B0B0-380B0F094576}"/>
              </a:ext>
            </a:extLst>
          </p:cNvPr>
          <p:cNvSpPr>
            <a:spLocks noGrp="1"/>
          </p:cNvSpPr>
          <p:nvPr>
            <p:ph type="sldNum" sz="quarter" idx="12"/>
          </p:nvPr>
        </p:nvSpPr>
        <p:spPr/>
        <p:txBody>
          <a:bodyPr/>
          <a:lstStyle/>
          <a:p>
            <a:fld id="{788B161E-40DF-E24F-AC40-A4AF3A098F94}" type="slidenum">
              <a:rPr lang="en-US" smtClean="0"/>
              <a:t>‹#›</a:t>
            </a:fld>
            <a:endParaRPr lang="en-US" dirty="0"/>
          </a:p>
        </p:txBody>
      </p:sp>
    </p:spTree>
    <p:extLst>
      <p:ext uri="{BB962C8B-B14F-4D97-AF65-F5344CB8AC3E}">
        <p14:creationId xmlns:p14="http://schemas.microsoft.com/office/powerpoint/2010/main" val="2091838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61E-B50A-124A-B42F-A1AA5265522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B3E31DD-4714-AE40-ACDA-C1C052DB5EF6}"/>
              </a:ext>
            </a:extLst>
          </p:cNvPr>
          <p:cNvSpPr>
            <a:spLocks noGrp="1"/>
          </p:cNvSpPr>
          <p:nvPr>
            <p:ph type="dt" sz="half" idx="10"/>
          </p:nvPr>
        </p:nvSpPr>
        <p:spPr/>
        <p:txBody>
          <a:bodyPr/>
          <a:lstStyle/>
          <a:p>
            <a:fld id="{CEEB5AD5-D01E-EA46-8821-C04649624DEA}" type="datetime1">
              <a:rPr lang="en-GB" smtClean="0"/>
              <a:t>04/03/2021</a:t>
            </a:fld>
            <a:endParaRPr lang="en-US" dirty="0"/>
          </a:p>
        </p:txBody>
      </p:sp>
      <p:sp>
        <p:nvSpPr>
          <p:cNvPr id="4" name="Footer Placeholder 3">
            <a:extLst>
              <a:ext uri="{FF2B5EF4-FFF2-40B4-BE49-F238E27FC236}">
                <a16:creationId xmlns:a16="http://schemas.microsoft.com/office/drawing/2014/main" id="{608F71B0-0E9C-1043-A8F5-6CD4A685E82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70F41AD-778F-9E42-8643-8CD04650AD45}"/>
              </a:ext>
            </a:extLst>
          </p:cNvPr>
          <p:cNvSpPr>
            <a:spLocks noGrp="1"/>
          </p:cNvSpPr>
          <p:nvPr>
            <p:ph type="sldNum" sz="quarter" idx="12"/>
          </p:nvPr>
        </p:nvSpPr>
        <p:spPr/>
        <p:txBody>
          <a:bodyPr/>
          <a:lstStyle/>
          <a:p>
            <a:fld id="{788B161E-40DF-E24F-AC40-A4AF3A098F94}" type="slidenum">
              <a:rPr lang="en-US" smtClean="0"/>
              <a:t>‹#›</a:t>
            </a:fld>
            <a:endParaRPr lang="en-US" dirty="0"/>
          </a:p>
        </p:txBody>
      </p:sp>
    </p:spTree>
    <p:extLst>
      <p:ext uri="{BB962C8B-B14F-4D97-AF65-F5344CB8AC3E}">
        <p14:creationId xmlns:p14="http://schemas.microsoft.com/office/powerpoint/2010/main" val="3584037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F424BA-C460-9A4D-A8A9-D4FAE936C66D}"/>
              </a:ext>
            </a:extLst>
          </p:cNvPr>
          <p:cNvSpPr>
            <a:spLocks noGrp="1"/>
          </p:cNvSpPr>
          <p:nvPr>
            <p:ph type="dt" sz="half" idx="10"/>
          </p:nvPr>
        </p:nvSpPr>
        <p:spPr/>
        <p:txBody>
          <a:bodyPr/>
          <a:lstStyle/>
          <a:p>
            <a:fld id="{91C5CFB7-6AA1-3C47-AF37-ED85A174005C}" type="datetime1">
              <a:rPr lang="en-GB" smtClean="0"/>
              <a:t>04/03/2021</a:t>
            </a:fld>
            <a:endParaRPr lang="en-US" dirty="0"/>
          </a:p>
        </p:txBody>
      </p:sp>
      <p:sp>
        <p:nvSpPr>
          <p:cNvPr id="3" name="Footer Placeholder 2">
            <a:extLst>
              <a:ext uri="{FF2B5EF4-FFF2-40B4-BE49-F238E27FC236}">
                <a16:creationId xmlns:a16="http://schemas.microsoft.com/office/drawing/2014/main" id="{C4E46DF4-EAB9-C943-AF38-BE133CEF436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4591C57-C3AC-C949-B5D2-A95B1B3DA3A3}"/>
              </a:ext>
            </a:extLst>
          </p:cNvPr>
          <p:cNvSpPr>
            <a:spLocks noGrp="1"/>
          </p:cNvSpPr>
          <p:nvPr>
            <p:ph type="sldNum" sz="quarter" idx="12"/>
          </p:nvPr>
        </p:nvSpPr>
        <p:spPr/>
        <p:txBody>
          <a:bodyPr/>
          <a:lstStyle/>
          <a:p>
            <a:fld id="{788B161E-40DF-E24F-AC40-A4AF3A098F94}" type="slidenum">
              <a:rPr lang="en-US" smtClean="0"/>
              <a:t>‹#›</a:t>
            </a:fld>
            <a:endParaRPr lang="en-US" dirty="0"/>
          </a:p>
        </p:txBody>
      </p:sp>
    </p:spTree>
    <p:extLst>
      <p:ext uri="{BB962C8B-B14F-4D97-AF65-F5344CB8AC3E}">
        <p14:creationId xmlns:p14="http://schemas.microsoft.com/office/powerpoint/2010/main" val="587449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FBD9A-BC25-0442-AEE7-9B19D5CCBCE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D55FC9D-7335-944D-A05F-8D8A9F0352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6F09287-098D-2C46-A9B6-D126381A4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6C35DA9-625E-7F44-8D5E-6999C0A63C03}"/>
              </a:ext>
            </a:extLst>
          </p:cNvPr>
          <p:cNvSpPr>
            <a:spLocks noGrp="1"/>
          </p:cNvSpPr>
          <p:nvPr>
            <p:ph type="dt" sz="half" idx="10"/>
          </p:nvPr>
        </p:nvSpPr>
        <p:spPr/>
        <p:txBody>
          <a:bodyPr/>
          <a:lstStyle/>
          <a:p>
            <a:fld id="{E46935BF-7D65-D84E-B2B7-8953D34A63D1}" type="datetime1">
              <a:rPr lang="en-GB" smtClean="0"/>
              <a:t>04/03/2021</a:t>
            </a:fld>
            <a:endParaRPr lang="en-US" dirty="0"/>
          </a:p>
        </p:txBody>
      </p:sp>
      <p:sp>
        <p:nvSpPr>
          <p:cNvPr id="6" name="Footer Placeholder 5">
            <a:extLst>
              <a:ext uri="{FF2B5EF4-FFF2-40B4-BE49-F238E27FC236}">
                <a16:creationId xmlns:a16="http://schemas.microsoft.com/office/drawing/2014/main" id="{27A986D5-197C-204B-9628-42220CB197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77A0CA-4B2A-7243-840B-E2059D737109}"/>
              </a:ext>
            </a:extLst>
          </p:cNvPr>
          <p:cNvSpPr>
            <a:spLocks noGrp="1"/>
          </p:cNvSpPr>
          <p:nvPr>
            <p:ph type="sldNum" sz="quarter" idx="12"/>
          </p:nvPr>
        </p:nvSpPr>
        <p:spPr/>
        <p:txBody>
          <a:bodyPr/>
          <a:lstStyle/>
          <a:p>
            <a:fld id="{788B161E-40DF-E24F-AC40-A4AF3A098F94}" type="slidenum">
              <a:rPr lang="en-US" smtClean="0"/>
              <a:t>‹#›</a:t>
            </a:fld>
            <a:endParaRPr lang="en-US" dirty="0"/>
          </a:p>
        </p:txBody>
      </p:sp>
    </p:spTree>
    <p:extLst>
      <p:ext uri="{BB962C8B-B14F-4D97-AF65-F5344CB8AC3E}">
        <p14:creationId xmlns:p14="http://schemas.microsoft.com/office/powerpoint/2010/main" val="373094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0076-5568-9F43-BCE4-AE9CE84DFB5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1043B80-1829-D743-B4D8-45864D7312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0B871E0-177D-1B43-B72C-2D9DB9F7E0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E917D50-A9BA-6D4A-B757-3214096A54BF}"/>
              </a:ext>
            </a:extLst>
          </p:cNvPr>
          <p:cNvSpPr>
            <a:spLocks noGrp="1"/>
          </p:cNvSpPr>
          <p:nvPr>
            <p:ph type="dt" sz="half" idx="10"/>
          </p:nvPr>
        </p:nvSpPr>
        <p:spPr/>
        <p:txBody>
          <a:bodyPr/>
          <a:lstStyle/>
          <a:p>
            <a:fld id="{C7C81323-50EC-8E4A-BCC5-5478A656ADA0}" type="datetime1">
              <a:rPr lang="en-GB" smtClean="0"/>
              <a:t>04/03/2021</a:t>
            </a:fld>
            <a:endParaRPr lang="en-US" dirty="0"/>
          </a:p>
        </p:txBody>
      </p:sp>
      <p:sp>
        <p:nvSpPr>
          <p:cNvPr id="6" name="Footer Placeholder 5">
            <a:extLst>
              <a:ext uri="{FF2B5EF4-FFF2-40B4-BE49-F238E27FC236}">
                <a16:creationId xmlns:a16="http://schemas.microsoft.com/office/drawing/2014/main" id="{4C02C131-483F-B444-83B9-84FC493B39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43735F6-B9D2-4A44-8B67-A1C86CB6641C}"/>
              </a:ext>
            </a:extLst>
          </p:cNvPr>
          <p:cNvSpPr>
            <a:spLocks noGrp="1"/>
          </p:cNvSpPr>
          <p:nvPr>
            <p:ph type="sldNum" sz="quarter" idx="12"/>
          </p:nvPr>
        </p:nvSpPr>
        <p:spPr/>
        <p:txBody>
          <a:bodyPr/>
          <a:lstStyle/>
          <a:p>
            <a:fld id="{788B161E-40DF-E24F-AC40-A4AF3A098F94}" type="slidenum">
              <a:rPr lang="en-US" smtClean="0"/>
              <a:t>‹#›</a:t>
            </a:fld>
            <a:endParaRPr lang="en-US" dirty="0"/>
          </a:p>
        </p:txBody>
      </p:sp>
    </p:spTree>
    <p:extLst>
      <p:ext uri="{BB962C8B-B14F-4D97-AF65-F5344CB8AC3E}">
        <p14:creationId xmlns:p14="http://schemas.microsoft.com/office/powerpoint/2010/main" val="1713744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A82C86-3CC3-2D4D-934D-8F025A628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E9B71FD-71F5-8C4A-9C67-C445C762CA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C025E29-929D-9249-A6B2-372BED9F07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CCA68-3AB2-A54B-B2E6-61E89582DBA7}" type="datetime1">
              <a:rPr lang="en-GB" smtClean="0"/>
              <a:t>04/03/2021</a:t>
            </a:fld>
            <a:endParaRPr lang="en-US" dirty="0"/>
          </a:p>
        </p:txBody>
      </p:sp>
      <p:sp>
        <p:nvSpPr>
          <p:cNvPr id="5" name="Footer Placeholder 4">
            <a:extLst>
              <a:ext uri="{FF2B5EF4-FFF2-40B4-BE49-F238E27FC236}">
                <a16:creationId xmlns:a16="http://schemas.microsoft.com/office/drawing/2014/main" id="{30EE6054-9485-374A-A175-2B91FB85E9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06E59F7-B997-544E-82C1-0FBCF372EE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B161E-40DF-E24F-AC40-A4AF3A098F94}" type="slidenum">
              <a:rPr lang="en-US" smtClean="0"/>
              <a:t>‹#›</a:t>
            </a:fld>
            <a:endParaRPr lang="en-US" dirty="0"/>
          </a:p>
        </p:txBody>
      </p:sp>
    </p:spTree>
    <p:extLst>
      <p:ext uri="{BB962C8B-B14F-4D97-AF65-F5344CB8AC3E}">
        <p14:creationId xmlns:p14="http://schemas.microsoft.com/office/powerpoint/2010/main" val="723948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harrischaffordhundred.org.uk/1147/welcome-to-the-teaching-school-hub"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harrischaffordhundred.org.uk/2488/chafford-hundred-teaching-school-hub-bulletin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vennessexmathshub.co.uk/" TargetMode="External"/><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roh.org.uk/learning/learning-in-thurrock/thurrock-trailblazer/cultural-champions" TargetMode="External"/><Relationship Id="rId5" Type="http://schemas.openxmlformats.org/officeDocument/2006/relationships/hyperlink" Target="mailto:roxie.curry@roh.org.uk" TargetMode="External"/><Relationship Id="rId10" Type="http://schemas.openxmlformats.org/officeDocument/2006/relationships/image" Target="../media/image28.png"/><Relationship Id="rId4" Type="http://schemas.openxmlformats.org/officeDocument/2006/relationships/hyperlink" Target="mailto:mrsbanthorpe@stthomasmores.co.uk" TargetMode="External"/><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400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CBC915C-6158-A842-AB93-62C5683678E3}"/>
              </a:ext>
            </a:extLst>
          </p:cNvPr>
          <p:cNvSpPr>
            <a:spLocks noGrp="1"/>
          </p:cNvSpPr>
          <p:nvPr>
            <p:ph type="subTitle" idx="1"/>
          </p:nvPr>
        </p:nvSpPr>
        <p:spPr>
          <a:xfrm>
            <a:off x="1625600" y="2218349"/>
            <a:ext cx="9144000" cy="1655762"/>
          </a:xfrm>
        </p:spPr>
        <p:txBody>
          <a:bodyPr/>
          <a:lstStyle/>
          <a:p>
            <a:r>
              <a:rPr lang="en-US" sz="3200" b="1" dirty="0"/>
              <a:t>Teaching School Hub Test and Learn </a:t>
            </a:r>
          </a:p>
          <a:p>
            <a:r>
              <a:rPr lang="en-US" b="1" dirty="0"/>
              <a:t>Summary and Review</a:t>
            </a:r>
          </a:p>
          <a:p>
            <a:r>
              <a:rPr lang="en-US" i="1" dirty="0"/>
              <a:t>From Strategy to Implementation </a:t>
            </a:r>
          </a:p>
        </p:txBody>
      </p:sp>
      <p:pic>
        <p:nvPicPr>
          <p:cNvPr id="4" name="Content Placeholder 4" descr="A close up of a sign&#10;&#10;Description automatically generated">
            <a:extLst>
              <a:ext uri="{FF2B5EF4-FFF2-40B4-BE49-F238E27FC236}">
                <a16:creationId xmlns:a16="http://schemas.microsoft.com/office/drawing/2014/main" id="{4D4AEF53-7E43-4848-9F88-4B50F84281E8}"/>
              </a:ext>
            </a:extLst>
          </p:cNvPr>
          <p:cNvPicPr>
            <a:picLocks noChangeAspect="1"/>
          </p:cNvPicPr>
          <p:nvPr/>
        </p:nvPicPr>
        <p:blipFill>
          <a:blip r:embed="rId3"/>
          <a:stretch>
            <a:fillRect/>
          </a:stretch>
        </p:blipFill>
        <p:spPr>
          <a:xfrm>
            <a:off x="2375719" y="272125"/>
            <a:ext cx="7440561" cy="1612122"/>
          </a:xfrm>
          <a:prstGeom prst="rect">
            <a:avLst/>
          </a:prstGeom>
        </p:spPr>
      </p:pic>
      <p:sp>
        <p:nvSpPr>
          <p:cNvPr id="5" name="TextBox 4">
            <a:extLst>
              <a:ext uri="{FF2B5EF4-FFF2-40B4-BE49-F238E27FC236}">
                <a16:creationId xmlns:a16="http://schemas.microsoft.com/office/drawing/2014/main" id="{0E96DEDF-70F0-6D42-82EE-D1C96E348DB2}"/>
              </a:ext>
            </a:extLst>
          </p:cNvPr>
          <p:cNvSpPr txBox="1"/>
          <p:nvPr/>
        </p:nvSpPr>
        <p:spPr>
          <a:xfrm>
            <a:off x="2845116" y="3891232"/>
            <a:ext cx="6545943" cy="1938992"/>
          </a:xfrm>
          <a:prstGeom prst="rect">
            <a:avLst/>
          </a:prstGeom>
          <a:blipFill>
            <a:blip r:embed="rId4"/>
            <a:tile tx="0" ty="0" sx="100000" sy="100000" flip="none" algn="tl"/>
          </a:blipFill>
          <a:ln>
            <a:solidFill>
              <a:srgbClr val="942093"/>
            </a:solidFill>
          </a:ln>
        </p:spPr>
        <p:txBody>
          <a:bodyPr wrap="square" rtlCol="0">
            <a:spAutoFit/>
          </a:bodyPr>
          <a:lstStyle/>
          <a:p>
            <a:r>
              <a:rPr lang="en-US" dirty="0"/>
              <a:t>Lead School: Harris Academy Chafford Hundred</a:t>
            </a:r>
          </a:p>
          <a:p>
            <a:r>
              <a:rPr lang="en-US" dirty="0"/>
              <a:t>Designation: East of England and North East London</a:t>
            </a:r>
          </a:p>
          <a:p>
            <a:r>
              <a:rPr lang="en-US" dirty="0"/>
              <a:t>Director: Mark Beyer-Woodgate </a:t>
            </a:r>
          </a:p>
          <a:p>
            <a:r>
              <a:rPr lang="en-US" dirty="0"/>
              <a:t>Essex</a:t>
            </a:r>
          </a:p>
          <a:p>
            <a:r>
              <a:rPr lang="en-US" dirty="0"/>
              <a:t>RM16 6SA</a:t>
            </a:r>
          </a:p>
          <a:p>
            <a:r>
              <a:rPr lang="en-US" dirty="0"/>
              <a:t>February 2021</a:t>
            </a:r>
          </a:p>
          <a:p>
            <a:r>
              <a:rPr lang="en-US" sz="1200" dirty="0">
                <a:hlinkClick r:id="rId5"/>
              </a:rPr>
              <a:t>https://www.harrischaffordhundred.org.uk/1147/welcome-to-the-teaching-school-hub</a:t>
            </a:r>
            <a:endParaRPr lang="en-US" sz="1200" dirty="0"/>
          </a:p>
        </p:txBody>
      </p:sp>
      <p:pic>
        <p:nvPicPr>
          <p:cNvPr id="7" name="Picture 6" descr="Map&#10;&#10;Description automatically generated">
            <a:extLst>
              <a:ext uri="{FF2B5EF4-FFF2-40B4-BE49-F238E27FC236}">
                <a16:creationId xmlns:a16="http://schemas.microsoft.com/office/drawing/2014/main" id="{E3F51CED-0678-B048-8B7C-3531C210DAA5}"/>
              </a:ext>
            </a:extLst>
          </p:cNvPr>
          <p:cNvPicPr>
            <a:picLocks noChangeAspect="1"/>
          </p:cNvPicPr>
          <p:nvPr/>
        </p:nvPicPr>
        <p:blipFill>
          <a:blip r:embed="rId6"/>
          <a:stretch>
            <a:fillRect/>
          </a:stretch>
        </p:blipFill>
        <p:spPr>
          <a:xfrm>
            <a:off x="8915252" y="3318442"/>
            <a:ext cx="2527300" cy="163830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892595C2-E7AD-C84D-AD15-5A90F90AFE9A}"/>
              </a:ext>
            </a:extLst>
          </p:cNvPr>
          <p:cNvPicPr>
            <a:picLocks noChangeAspect="1"/>
          </p:cNvPicPr>
          <p:nvPr/>
        </p:nvPicPr>
        <p:blipFill>
          <a:blip r:embed="rId7"/>
          <a:stretch>
            <a:fillRect/>
          </a:stretch>
        </p:blipFill>
        <p:spPr>
          <a:xfrm>
            <a:off x="4563876" y="6081903"/>
            <a:ext cx="3009900" cy="660400"/>
          </a:xfrm>
          <a:prstGeom prst="rect">
            <a:avLst/>
          </a:prstGeom>
        </p:spPr>
      </p:pic>
      <p:sp>
        <p:nvSpPr>
          <p:cNvPr id="8" name="TextBox 7">
            <a:extLst>
              <a:ext uri="{FF2B5EF4-FFF2-40B4-BE49-F238E27FC236}">
                <a16:creationId xmlns:a16="http://schemas.microsoft.com/office/drawing/2014/main" id="{74DA4138-FC0C-B342-AE5F-94B9F60C2269}"/>
              </a:ext>
            </a:extLst>
          </p:cNvPr>
          <p:cNvSpPr txBox="1"/>
          <p:nvPr/>
        </p:nvSpPr>
        <p:spPr>
          <a:xfrm>
            <a:off x="9748833" y="5024151"/>
            <a:ext cx="1020767" cy="369332"/>
          </a:xfrm>
          <a:prstGeom prst="rect">
            <a:avLst/>
          </a:prstGeom>
          <a:blipFill>
            <a:blip r:embed="rId4"/>
            <a:tile tx="0" ty="0" sx="100000" sy="100000" flip="none" algn="tl"/>
          </a:blipFill>
          <a:ln>
            <a:solidFill>
              <a:srgbClr val="942093"/>
            </a:solidFill>
          </a:ln>
        </p:spPr>
        <p:txBody>
          <a:bodyPr wrap="square" rtlCol="0">
            <a:spAutoFit/>
          </a:bodyPr>
          <a:lstStyle/>
          <a:p>
            <a:r>
              <a:rPr lang="en-US" dirty="0"/>
              <a:t>EENEL 6</a:t>
            </a:r>
            <a:endParaRPr lang="en-US" sz="1200" dirty="0"/>
          </a:p>
        </p:txBody>
      </p:sp>
    </p:spTree>
    <p:extLst>
      <p:ext uri="{BB962C8B-B14F-4D97-AF65-F5344CB8AC3E}">
        <p14:creationId xmlns:p14="http://schemas.microsoft.com/office/powerpoint/2010/main" val="3839153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F8C196-908B-134F-A004-F9C38C622C07}"/>
              </a:ext>
            </a:extLst>
          </p:cNvPr>
          <p:cNvSpPr txBox="1"/>
          <p:nvPr/>
        </p:nvSpPr>
        <p:spPr>
          <a:xfrm>
            <a:off x="191385" y="202234"/>
            <a:ext cx="11819651" cy="6524863"/>
          </a:xfrm>
          <a:prstGeom prst="rect">
            <a:avLst/>
          </a:prstGeom>
          <a:gradFill>
            <a:gsLst>
              <a:gs pos="400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rtlCol="0">
            <a:spAutoFit/>
          </a:bodyPr>
          <a:lstStyle/>
          <a:p>
            <a:r>
              <a:rPr lang="en-US" sz="4000" b="1" dirty="0"/>
              <a:t> REVIEW – WHAT WORKS WELL</a:t>
            </a:r>
            <a:endParaRPr lang="en-US" sz="3600" dirty="0"/>
          </a:p>
          <a:p>
            <a:endParaRPr lang="en-US" sz="3600" dirty="0"/>
          </a:p>
          <a:p>
            <a:endParaRPr lang="en-US" sz="3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Content Placeholder 2">
            <a:extLst>
              <a:ext uri="{FF2B5EF4-FFF2-40B4-BE49-F238E27FC236}">
                <a16:creationId xmlns:a16="http://schemas.microsoft.com/office/drawing/2014/main" id="{818B93E2-82D3-A244-9A28-131C66D08580}"/>
              </a:ext>
            </a:extLst>
          </p:cNvPr>
          <p:cNvSpPr>
            <a:spLocks noGrp="1"/>
          </p:cNvSpPr>
          <p:nvPr>
            <p:ph idx="1"/>
          </p:nvPr>
        </p:nvSpPr>
        <p:spPr>
          <a:xfrm>
            <a:off x="348998" y="1093695"/>
            <a:ext cx="7522014" cy="5562071"/>
          </a:xfrm>
          <a:solidFill>
            <a:schemeClr val="bg1"/>
          </a:solidFill>
          <a:ln>
            <a:solidFill>
              <a:schemeClr val="tx1"/>
            </a:solidFill>
          </a:ln>
        </p:spPr>
        <p:txBody>
          <a:bodyPr>
            <a:normAutofit/>
          </a:bodyPr>
          <a:lstStyle/>
          <a:p>
            <a:pPr marL="0" indent="0">
              <a:buNone/>
            </a:pPr>
            <a:endParaRPr lang="en-US" sz="1400" dirty="0"/>
          </a:p>
          <a:p>
            <a:r>
              <a:rPr lang="en-US" sz="1400" b="1" dirty="0"/>
              <a:t>Clearly defined vision, values and priorities, </a:t>
            </a:r>
            <a:r>
              <a:rPr lang="en-US" sz="1400" dirty="0"/>
              <a:t>led by a supportive and expert leadership structure</a:t>
            </a:r>
          </a:p>
          <a:p>
            <a:r>
              <a:rPr lang="en-US" sz="1400" b="1" dirty="0"/>
              <a:t>Strong administrative capacity and infrastructure, </a:t>
            </a:r>
            <a:r>
              <a:rPr lang="en-US" sz="1400" dirty="0"/>
              <a:t>with the potential to develop this further</a:t>
            </a:r>
          </a:p>
          <a:p>
            <a:r>
              <a:rPr lang="en-US" sz="1400" b="1" dirty="0"/>
              <a:t>Excellent communication channels across the region </a:t>
            </a:r>
            <a:r>
              <a:rPr lang="en-US" sz="1400" dirty="0"/>
              <a:t>through network meetings and “impressive” TSH bulletin that provides a centralized CPD offer for teachers and leaders at every level: </a:t>
            </a:r>
            <a:r>
              <a:rPr lang="en-US" sz="1400" dirty="0">
                <a:hlinkClick r:id="rId3"/>
              </a:rPr>
              <a:t>https://www.harrischaffordhundred.org.uk/2488/chafford-hundred-teaching-school-hub-bulletins</a:t>
            </a:r>
            <a:r>
              <a:rPr lang="en-US" sz="1400" dirty="0"/>
              <a:t> </a:t>
            </a:r>
          </a:p>
          <a:p>
            <a:r>
              <a:rPr lang="en-US" sz="1400" b="1" dirty="0"/>
              <a:t>Positive engagement with the Regional Teaching School Council</a:t>
            </a:r>
            <a:r>
              <a:rPr lang="en-US" sz="1400" dirty="0"/>
              <a:t>, on navigating the changing landscape, local intelligence on school partnerships and maintaining regular dialogue with the DfE</a:t>
            </a:r>
          </a:p>
          <a:p>
            <a:r>
              <a:rPr lang="en-US" sz="1400" b="1" dirty="0"/>
              <a:t>Effective collaboration with local TSHs </a:t>
            </a:r>
            <a:r>
              <a:rPr lang="en-US" sz="1400" dirty="0"/>
              <a:t>allows for greater impact of regional events. Sharing resources for marketing services like Target Careers extends our ITT recruitment reach to the top 50 universities, and their alumni networks nationwide. 128 delegates registered to attend with the majority being graduates then career changers, with an even split between primary and secondary routes. ITT Providers in the region have significant cohorts, exceeding national averages, 500+</a:t>
            </a:r>
          </a:p>
          <a:p>
            <a:r>
              <a:rPr lang="en-US" sz="1400" b="1" dirty="0"/>
              <a:t>Hosting Exceptional Regional Conferences </a:t>
            </a:r>
            <a:r>
              <a:rPr lang="en-US" sz="1400" dirty="0"/>
              <a:t>to schools at no cost, including the upcoming mentor conference with over 100 delegates registered, with keynote speakers from DfE Expert Advisory Groups for ITT,  Behaviour Management, OFSTED Curriculum Research, Recruitment, Specialist NPQs and the Chartered College of Teaching</a:t>
            </a:r>
          </a:p>
          <a:p>
            <a:r>
              <a:rPr lang="en-US" sz="1400" b="1" dirty="0"/>
              <a:t>The Early Career Framework expansion programme provides a research-led, rigorous approach </a:t>
            </a:r>
            <a:r>
              <a:rPr lang="en-US" sz="1400" dirty="0"/>
              <a:t>to induction that both supports and challenges early career teachers as part of the Recruitment and Retention Strategy.  ECF Mentors are trained in instructional coaching to develop others well</a:t>
            </a:r>
          </a:p>
          <a:p>
            <a:r>
              <a:rPr lang="en-US" sz="1400" b="1" dirty="0"/>
              <a:t>The Curriculum Hub landscape is rich and innovative</a:t>
            </a:r>
            <a:r>
              <a:rPr lang="en-US" sz="1400" dirty="0"/>
              <a:t>, providing geographical and financial access to subject specific training. There is a wide range of CPD that has all been adapted for online use. </a:t>
            </a:r>
          </a:p>
          <a:p>
            <a:endParaRPr lang="en-US" sz="1400" dirty="0"/>
          </a:p>
          <a:p>
            <a:endParaRPr lang="en-US" sz="1400" dirty="0"/>
          </a:p>
        </p:txBody>
      </p:sp>
      <p:pic>
        <p:nvPicPr>
          <p:cNvPr id="4" name="Content Placeholder 4" descr="A close up of a sign&#10;&#10;Description automatically generated">
            <a:extLst>
              <a:ext uri="{FF2B5EF4-FFF2-40B4-BE49-F238E27FC236}">
                <a16:creationId xmlns:a16="http://schemas.microsoft.com/office/drawing/2014/main" id="{32BBAE9F-9F91-3A4D-BAC2-89EB0709D56A}"/>
              </a:ext>
            </a:extLst>
          </p:cNvPr>
          <p:cNvPicPr>
            <a:picLocks noChangeAspect="1"/>
          </p:cNvPicPr>
          <p:nvPr/>
        </p:nvPicPr>
        <p:blipFill>
          <a:blip r:embed="rId4"/>
          <a:stretch>
            <a:fillRect/>
          </a:stretch>
        </p:blipFill>
        <p:spPr>
          <a:xfrm>
            <a:off x="7990056" y="5819725"/>
            <a:ext cx="3983665" cy="863128"/>
          </a:xfrm>
          <a:prstGeom prst="rect">
            <a:avLst/>
          </a:prstGeom>
        </p:spPr>
      </p:pic>
      <p:sp>
        <p:nvSpPr>
          <p:cNvPr id="8" name="TextBox 7">
            <a:extLst>
              <a:ext uri="{FF2B5EF4-FFF2-40B4-BE49-F238E27FC236}">
                <a16:creationId xmlns:a16="http://schemas.microsoft.com/office/drawing/2014/main" id="{51F1E17A-60A9-9F48-8800-808E642CFE8D}"/>
              </a:ext>
            </a:extLst>
          </p:cNvPr>
          <p:cNvSpPr txBox="1"/>
          <p:nvPr/>
        </p:nvSpPr>
        <p:spPr>
          <a:xfrm>
            <a:off x="8105404" y="357003"/>
            <a:ext cx="3752970" cy="2954655"/>
          </a:xfrm>
          <a:prstGeom prst="rect">
            <a:avLst/>
          </a:prstGeom>
          <a:blipFill>
            <a:blip r:embed="rId5"/>
            <a:tile tx="0" ty="0" sx="100000" sy="100000" flip="none" algn="tl"/>
          </a:blipFill>
          <a:ln>
            <a:solidFill>
              <a:srgbClr val="942093"/>
            </a:solidFill>
          </a:ln>
        </p:spPr>
        <p:txBody>
          <a:bodyPr wrap="square" rtlCol="0">
            <a:spAutoFit/>
          </a:bodyPr>
          <a:lstStyle/>
          <a:p>
            <a:r>
              <a:rPr lang="en-US" b="1" u="sng" dirty="0"/>
              <a:t>Get Into Teaching Essex Event </a:t>
            </a:r>
          </a:p>
          <a:p>
            <a:r>
              <a:rPr lang="en-US" sz="1400" b="1" u="sng" dirty="0"/>
              <a:t>Case Study 14.12.2020</a:t>
            </a:r>
          </a:p>
          <a:p>
            <a:r>
              <a:rPr lang="en-US" sz="1400" dirty="0"/>
              <a:t>“</a:t>
            </a:r>
            <a:r>
              <a:rPr lang="en-US" sz="1400" b="1" dirty="0"/>
              <a:t>100% agreed </a:t>
            </a:r>
            <a:r>
              <a:rPr lang="en-US" sz="1400" dirty="0"/>
              <a:t>that the event met the needs of the delegates, to make </a:t>
            </a:r>
            <a:r>
              <a:rPr lang="en-US" sz="1400" b="1" dirty="0"/>
              <a:t>informed choices</a:t>
            </a:r>
            <a:r>
              <a:rPr lang="en-US" sz="1400" dirty="0"/>
              <a:t>”</a:t>
            </a:r>
          </a:p>
          <a:p>
            <a:r>
              <a:rPr lang="en-US" sz="1400" dirty="0"/>
              <a:t>“</a:t>
            </a:r>
            <a:r>
              <a:rPr lang="en-US" sz="1400" b="1" dirty="0"/>
              <a:t>100% agreed </a:t>
            </a:r>
            <a:r>
              <a:rPr lang="en-US" sz="1400" dirty="0"/>
              <a:t>that the </a:t>
            </a:r>
            <a:r>
              <a:rPr lang="en-US" sz="1400" b="1" dirty="0"/>
              <a:t>online format </a:t>
            </a:r>
            <a:r>
              <a:rPr lang="en-US" sz="1400" dirty="0"/>
              <a:t>was effective”</a:t>
            </a:r>
          </a:p>
          <a:p>
            <a:r>
              <a:rPr lang="en-US" sz="1400" dirty="0"/>
              <a:t>“</a:t>
            </a:r>
            <a:r>
              <a:rPr lang="en-US" sz="1400" b="1" dirty="0"/>
              <a:t>100% agreed </a:t>
            </a:r>
            <a:r>
              <a:rPr lang="en-US" sz="1400" dirty="0"/>
              <a:t>that the ITT providers in the Hub regions were </a:t>
            </a:r>
            <a:r>
              <a:rPr lang="en-US" sz="1400" b="1" dirty="0"/>
              <a:t>showcased fairly</a:t>
            </a:r>
            <a:r>
              <a:rPr lang="en-US" sz="1400" dirty="0"/>
              <a:t>”</a:t>
            </a:r>
          </a:p>
          <a:p>
            <a:r>
              <a:rPr lang="en-US" sz="1400" dirty="0"/>
              <a:t>“100% agreed that the </a:t>
            </a:r>
            <a:r>
              <a:rPr lang="en-US" sz="1400" b="1" dirty="0"/>
              <a:t>brochure was useful</a:t>
            </a:r>
            <a:r>
              <a:rPr lang="en-US" sz="1400" dirty="0"/>
              <a:t>”</a:t>
            </a:r>
          </a:p>
          <a:p>
            <a:endParaRPr lang="en-US" sz="1400" dirty="0"/>
          </a:p>
          <a:p>
            <a:r>
              <a:rPr lang="en-US" sz="1400" dirty="0"/>
              <a:t>“Successful, </a:t>
            </a:r>
            <a:r>
              <a:rPr lang="en-US" sz="1400" b="1" dirty="0"/>
              <a:t>collaborative</a:t>
            </a:r>
            <a:r>
              <a:rPr lang="en-US" sz="1400" dirty="0"/>
              <a:t> event” </a:t>
            </a:r>
          </a:p>
          <a:p>
            <a:r>
              <a:rPr lang="en-US" sz="1400" dirty="0"/>
              <a:t>“</a:t>
            </a:r>
            <a:r>
              <a:rPr lang="en-US" sz="1400" b="1" dirty="0"/>
              <a:t>Organisation</a:t>
            </a:r>
            <a:r>
              <a:rPr lang="en-US" sz="1400" dirty="0"/>
              <a:t> and timings were very precise”</a:t>
            </a:r>
          </a:p>
          <a:p>
            <a:r>
              <a:rPr lang="en-US" sz="1400" b="1" dirty="0"/>
              <a:t>Event Speakers</a:t>
            </a:r>
            <a:endParaRPr lang="en-US" sz="1400" dirty="0"/>
          </a:p>
        </p:txBody>
      </p:sp>
      <p:pic>
        <p:nvPicPr>
          <p:cNvPr id="9" name="Picture 8">
            <a:extLst>
              <a:ext uri="{FF2B5EF4-FFF2-40B4-BE49-F238E27FC236}">
                <a16:creationId xmlns:a16="http://schemas.microsoft.com/office/drawing/2014/main" id="{A3863264-4D3E-E64C-9396-0706639B396C}"/>
              </a:ext>
            </a:extLst>
          </p:cNvPr>
          <p:cNvPicPr>
            <a:picLocks noChangeAspect="1"/>
          </p:cNvPicPr>
          <p:nvPr/>
        </p:nvPicPr>
        <p:blipFill>
          <a:blip r:embed="rId6"/>
          <a:stretch>
            <a:fillRect/>
          </a:stretch>
        </p:blipFill>
        <p:spPr>
          <a:xfrm>
            <a:off x="8285015" y="3425591"/>
            <a:ext cx="3433292" cy="2287431"/>
          </a:xfrm>
          <a:prstGeom prst="rect">
            <a:avLst/>
          </a:prstGeom>
          <a:ln>
            <a:solidFill>
              <a:schemeClr val="tx1"/>
            </a:solidFill>
          </a:ln>
        </p:spPr>
      </p:pic>
    </p:spTree>
    <p:extLst>
      <p:ext uri="{BB962C8B-B14F-4D97-AF65-F5344CB8AC3E}">
        <p14:creationId xmlns:p14="http://schemas.microsoft.com/office/powerpoint/2010/main" val="3055185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F8C196-908B-134F-A004-F9C38C622C07}"/>
              </a:ext>
            </a:extLst>
          </p:cNvPr>
          <p:cNvSpPr txBox="1"/>
          <p:nvPr/>
        </p:nvSpPr>
        <p:spPr>
          <a:xfrm>
            <a:off x="191385" y="202234"/>
            <a:ext cx="11819651" cy="6524863"/>
          </a:xfrm>
          <a:prstGeom prst="rect">
            <a:avLst/>
          </a:prstGeom>
          <a:gradFill>
            <a:gsLst>
              <a:gs pos="400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rtlCol="0">
            <a:spAutoFit/>
          </a:bodyPr>
          <a:lstStyle/>
          <a:p>
            <a:r>
              <a:rPr lang="en-US" sz="4000" b="1" dirty="0"/>
              <a:t> REVIEW - TESTED EVEN BETTER IF</a:t>
            </a:r>
          </a:p>
          <a:p>
            <a:endParaRPr lang="en-US" sz="3600" dirty="0"/>
          </a:p>
          <a:p>
            <a:endParaRPr lang="en-US" sz="3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Content Placeholder 2">
            <a:extLst>
              <a:ext uri="{FF2B5EF4-FFF2-40B4-BE49-F238E27FC236}">
                <a16:creationId xmlns:a16="http://schemas.microsoft.com/office/drawing/2014/main" id="{818B93E2-82D3-A244-9A28-131C66D08580}"/>
              </a:ext>
            </a:extLst>
          </p:cNvPr>
          <p:cNvSpPr>
            <a:spLocks noGrp="1"/>
          </p:cNvSpPr>
          <p:nvPr>
            <p:ph idx="1"/>
          </p:nvPr>
        </p:nvSpPr>
        <p:spPr>
          <a:xfrm>
            <a:off x="307433" y="1093695"/>
            <a:ext cx="7354131" cy="5562072"/>
          </a:xfrm>
          <a:solidFill>
            <a:schemeClr val="bg1"/>
          </a:solidFill>
          <a:ln>
            <a:solidFill>
              <a:schemeClr val="tx1"/>
            </a:solidFill>
          </a:ln>
        </p:spPr>
        <p:txBody>
          <a:bodyPr>
            <a:normAutofit/>
          </a:bodyPr>
          <a:lstStyle/>
          <a:p>
            <a:pPr marL="0" indent="0">
              <a:buNone/>
            </a:pPr>
            <a:endParaRPr lang="en-US" sz="1400" dirty="0"/>
          </a:p>
          <a:p>
            <a:r>
              <a:rPr lang="en-US" sz="1400" b="1" dirty="0"/>
              <a:t>Clear communication from DfE on the system changes </a:t>
            </a:r>
            <a:r>
              <a:rPr lang="en-US" sz="1400" dirty="0"/>
              <a:t>is needed to ensure all school leaders are ready to engage with the Teaching School Hub initiative ahead of September 2021. There are mixed views from the profession at present, where perceptions have been skewed by COVID and school leaders have had to react to remote teaching, with a reduced  focus on locating new Appropriate Bodies, preparing for the new ECF statutory requirements, or recognising the coherent rationale behind the new CCF that progressively builds into the new suite of NPQs</a:t>
            </a:r>
          </a:p>
          <a:p>
            <a:r>
              <a:rPr lang="en-US" sz="1400" b="1" dirty="0"/>
              <a:t>The TSH is maintaining a supportive stance on teacher wellbeing </a:t>
            </a:r>
            <a:r>
              <a:rPr lang="en-US" sz="1400" dirty="0"/>
              <a:t>and promoting the DfE’s School Workload Reduction Toolkit to mitigate against some of these pressures during this transition. TSHs to work closer with the DfE to contribute to market reviews, national policy</a:t>
            </a:r>
          </a:p>
          <a:p>
            <a:r>
              <a:rPr lang="en-US" sz="1400" b="1" dirty="0"/>
              <a:t>Struggling schools </a:t>
            </a:r>
            <a:r>
              <a:rPr lang="en-US" sz="1400" dirty="0"/>
              <a:t>who have been receiving support from the current Teaching School Alliances will require </a:t>
            </a:r>
            <a:r>
              <a:rPr lang="en-US" sz="1400" b="1" dirty="0"/>
              <a:t>more intensive support </a:t>
            </a:r>
            <a:r>
              <a:rPr lang="en-US" sz="1400" dirty="0"/>
              <a:t>during the NRO of the TSHs. Even Outstanding lead schools who will now be de-designated are seeking assurances from the TSHs through formal SLAs to maintain capacity where it is most needed. The TSH network and the DfE could collaborate better on standards for SLAs to ensure both accountability and growth</a:t>
            </a:r>
          </a:p>
          <a:p>
            <a:r>
              <a:rPr lang="en-US" sz="1400" b="1" dirty="0"/>
              <a:t>Engagement with the Research Schools Network </a:t>
            </a:r>
            <a:r>
              <a:rPr lang="en-US" sz="1400" dirty="0"/>
              <a:t>in our region is slow to develop with 5 schools currently engaging in one off sessions: introducing evidence and evaluation, metacognition and self regulation. TSH to coordinate proposals for long-term, fully funded research projects</a:t>
            </a:r>
          </a:p>
          <a:p>
            <a:r>
              <a:rPr lang="en-US" sz="1400" b="1" dirty="0"/>
              <a:t>ECF Onboarding from Teach First</a:t>
            </a:r>
            <a:r>
              <a:rPr lang="en-US" sz="1400" dirty="0"/>
              <a:t>: added in September with no notice, requires thorough induction for school leads, addressing technical issues around accessing the online platform. TSH to provide schools and national providers with a clear timeline for recruitment activity, induction, training and quality assurance and improved technical support</a:t>
            </a:r>
          </a:p>
          <a:p>
            <a:r>
              <a:rPr lang="en-US" sz="1400" b="1" dirty="0"/>
              <a:t>An agreed understanding with strategic partners on TSHs QA role </a:t>
            </a:r>
            <a:r>
              <a:rPr lang="en-US" sz="1400" dirty="0"/>
              <a:t>is vital for TSHs to lead in these processes. TSH working with RSC and DfE on mandate to review ITT, AB, ECF, CPD, NPQs</a:t>
            </a:r>
          </a:p>
          <a:p>
            <a:endParaRPr lang="en-US" sz="1400" dirty="0"/>
          </a:p>
          <a:p>
            <a:endParaRPr lang="en-US" sz="1400" dirty="0"/>
          </a:p>
        </p:txBody>
      </p:sp>
      <p:pic>
        <p:nvPicPr>
          <p:cNvPr id="6" name="Picture 5" descr="A group of people sitting at a table&#10;&#10;Description automatically generated with low confidence">
            <a:extLst>
              <a:ext uri="{FF2B5EF4-FFF2-40B4-BE49-F238E27FC236}">
                <a16:creationId xmlns:a16="http://schemas.microsoft.com/office/drawing/2014/main" id="{9A1BC5F6-9A5E-354B-9307-CEBF629CD527}"/>
              </a:ext>
            </a:extLst>
          </p:cNvPr>
          <p:cNvPicPr>
            <a:picLocks noChangeAspect="1"/>
          </p:cNvPicPr>
          <p:nvPr/>
        </p:nvPicPr>
        <p:blipFill rotWithShape="1">
          <a:blip r:embed="rId3"/>
          <a:srcRect b="21114"/>
          <a:stretch/>
        </p:blipFill>
        <p:spPr>
          <a:xfrm>
            <a:off x="7774028" y="4494007"/>
            <a:ext cx="4157312" cy="2186357"/>
          </a:xfrm>
          <a:prstGeom prst="rect">
            <a:avLst/>
          </a:prstGeom>
          <a:ln>
            <a:solidFill>
              <a:schemeClr val="tx1"/>
            </a:solidFill>
          </a:ln>
        </p:spPr>
      </p:pic>
      <p:sp>
        <p:nvSpPr>
          <p:cNvPr id="7" name="TextBox 6">
            <a:extLst>
              <a:ext uri="{FF2B5EF4-FFF2-40B4-BE49-F238E27FC236}">
                <a16:creationId xmlns:a16="http://schemas.microsoft.com/office/drawing/2014/main" id="{4E757191-6F9E-264B-B9CE-8D8019DE1CF2}"/>
              </a:ext>
            </a:extLst>
          </p:cNvPr>
          <p:cNvSpPr txBox="1"/>
          <p:nvPr/>
        </p:nvSpPr>
        <p:spPr>
          <a:xfrm>
            <a:off x="7774027" y="290438"/>
            <a:ext cx="4157313" cy="4431983"/>
          </a:xfrm>
          <a:prstGeom prst="rect">
            <a:avLst/>
          </a:prstGeom>
          <a:blipFill>
            <a:blip r:embed="rId4"/>
            <a:tile tx="0" ty="0" sx="100000" sy="100000" flip="none" algn="tl"/>
          </a:blipFill>
          <a:ln>
            <a:solidFill>
              <a:srgbClr val="942093"/>
            </a:solidFill>
          </a:ln>
        </p:spPr>
        <p:txBody>
          <a:bodyPr wrap="square" rtlCol="0">
            <a:spAutoFit/>
          </a:bodyPr>
          <a:lstStyle/>
          <a:p>
            <a:r>
              <a:rPr lang="en-US" sz="1600" b="1" u="sng" dirty="0"/>
              <a:t>The Early Career Framework with Teach First </a:t>
            </a:r>
          </a:p>
          <a:p>
            <a:r>
              <a:rPr lang="en-US" sz="1400" b="1" u="sng" dirty="0"/>
              <a:t>Case Study - January 2020 </a:t>
            </a:r>
          </a:p>
          <a:p>
            <a:pPr algn="just" fontAlgn="base"/>
            <a:r>
              <a:rPr lang="en-GB" sz="1400" dirty="0"/>
              <a:t>“All of our mentors are </a:t>
            </a:r>
            <a:r>
              <a:rPr lang="en-GB" sz="1400" b="1" dirty="0"/>
              <a:t>experienced mentors </a:t>
            </a:r>
            <a:r>
              <a:rPr lang="en-GB" sz="1400" dirty="0"/>
              <a:t>and most have </a:t>
            </a:r>
            <a:r>
              <a:rPr lang="en-GB" sz="1400" b="1" dirty="0"/>
              <a:t>significant responsibilities </a:t>
            </a:r>
            <a:r>
              <a:rPr lang="en-GB" sz="1400" dirty="0"/>
              <a:t>in school. Enforcing them to complete the </a:t>
            </a:r>
            <a:r>
              <a:rPr lang="en-GB" sz="1400" b="1" dirty="0"/>
              <a:t>extra training sessions </a:t>
            </a:r>
            <a:r>
              <a:rPr lang="en-GB" sz="1400" dirty="0"/>
              <a:t>is </a:t>
            </a:r>
            <a:r>
              <a:rPr lang="en-GB" sz="1400" b="1" dirty="0"/>
              <a:t>unrealistic</a:t>
            </a:r>
            <a:r>
              <a:rPr lang="en-GB" sz="1400" dirty="0"/>
              <a:t> on top of their already </a:t>
            </a:r>
            <a:r>
              <a:rPr lang="en-GB" sz="1400" b="1" dirty="0"/>
              <a:t>hectic workload</a:t>
            </a:r>
            <a:r>
              <a:rPr lang="en-GB" sz="1400" dirty="0"/>
              <a:t>. Especially at this time when they are ensuring live lessons are delivered all day by their departments and delivering lessons themselves. They also have a </a:t>
            </a:r>
            <a:r>
              <a:rPr lang="en-GB" sz="1400" b="1" dirty="0"/>
              <a:t>massive role </a:t>
            </a:r>
            <a:r>
              <a:rPr lang="en-GB" sz="1400" dirty="0"/>
              <a:t>supporting the </a:t>
            </a:r>
            <a:r>
              <a:rPr lang="en-GB" sz="1400" b="1" dirty="0"/>
              <a:t>wellbeing</a:t>
            </a:r>
            <a:r>
              <a:rPr lang="en-GB" sz="1400" dirty="0"/>
              <a:t> of our young staff, as do all our mentors, as many live alone.</a:t>
            </a:r>
          </a:p>
          <a:p>
            <a:pPr algn="just" fontAlgn="base"/>
            <a:r>
              <a:rPr lang="en-GB" sz="1400" dirty="0"/>
              <a:t>Our accrediting appropriate body have high expectations of our NQTs and mentors which takes up a </a:t>
            </a:r>
            <a:r>
              <a:rPr lang="en-GB" sz="1400" b="1" dirty="0"/>
              <a:t>significant amount of time </a:t>
            </a:r>
            <a:r>
              <a:rPr lang="en-GB" sz="1400" dirty="0"/>
              <a:t>already. The extra sessions dictated by the ECF again are placing </a:t>
            </a:r>
            <a:r>
              <a:rPr lang="en-GB" sz="1400" b="1" dirty="0"/>
              <a:t>unrealistic time pressures on both mentors and NQTS</a:t>
            </a:r>
            <a:r>
              <a:rPr lang="en-GB" sz="1400" dirty="0"/>
              <a:t>. Asking young staff to deliver live lessons all day, which is the school’s requirement at this time, and then join a session </a:t>
            </a:r>
            <a:r>
              <a:rPr lang="en-GB" sz="1400" b="1" dirty="0"/>
              <a:t>till 5pm </a:t>
            </a:r>
            <a:r>
              <a:rPr lang="en-GB" sz="1400" dirty="0"/>
              <a:t>is just not realistic.”</a:t>
            </a:r>
          </a:p>
          <a:p>
            <a:pPr algn="just" fontAlgn="base"/>
            <a:r>
              <a:rPr lang="en-GB" sz="1400" b="1" dirty="0"/>
              <a:t>Deputy Headteacher</a:t>
            </a:r>
          </a:p>
        </p:txBody>
      </p:sp>
      <p:pic>
        <p:nvPicPr>
          <p:cNvPr id="4" name="Content Placeholder 4" descr="A close up of a sign&#10;&#10;Description automatically generated">
            <a:extLst>
              <a:ext uri="{FF2B5EF4-FFF2-40B4-BE49-F238E27FC236}">
                <a16:creationId xmlns:a16="http://schemas.microsoft.com/office/drawing/2014/main" id="{32BBAE9F-9F91-3A4D-BAC2-89EB0709D56A}"/>
              </a:ext>
            </a:extLst>
          </p:cNvPr>
          <p:cNvPicPr>
            <a:picLocks noChangeAspect="1"/>
          </p:cNvPicPr>
          <p:nvPr/>
        </p:nvPicPr>
        <p:blipFill>
          <a:blip r:embed="rId5"/>
          <a:stretch>
            <a:fillRect/>
          </a:stretch>
        </p:blipFill>
        <p:spPr>
          <a:xfrm>
            <a:off x="10363200" y="6305838"/>
            <a:ext cx="1521367" cy="329630"/>
          </a:xfrm>
          <a:prstGeom prst="rect">
            <a:avLst/>
          </a:prstGeom>
        </p:spPr>
      </p:pic>
    </p:spTree>
    <p:extLst>
      <p:ext uri="{BB962C8B-B14F-4D97-AF65-F5344CB8AC3E}">
        <p14:creationId xmlns:p14="http://schemas.microsoft.com/office/powerpoint/2010/main" val="2097837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F8C196-908B-134F-A004-F9C38C622C07}"/>
              </a:ext>
            </a:extLst>
          </p:cNvPr>
          <p:cNvSpPr txBox="1"/>
          <p:nvPr/>
        </p:nvSpPr>
        <p:spPr>
          <a:xfrm>
            <a:off x="191385" y="202234"/>
            <a:ext cx="11819651" cy="6524863"/>
          </a:xfrm>
          <a:prstGeom prst="rect">
            <a:avLst/>
          </a:prstGeom>
          <a:gradFill>
            <a:gsLst>
              <a:gs pos="400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rtlCol="0">
            <a:spAutoFit/>
          </a:bodyPr>
          <a:lstStyle/>
          <a:p>
            <a:r>
              <a:rPr lang="en-US" sz="4000" b="1" dirty="0"/>
              <a:t>REVIEW – NEXT STEPS</a:t>
            </a:r>
          </a:p>
          <a:p>
            <a:endParaRPr lang="en-US" sz="3600" dirty="0"/>
          </a:p>
          <a:p>
            <a:endParaRPr lang="en-US" sz="3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Content Placeholder 2">
            <a:extLst>
              <a:ext uri="{FF2B5EF4-FFF2-40B4-BE49-F238E27FC236}">
                <a16:creationId xmlns:a16="http://schemas.microsoft.com/office/drawing/2014/main" id="{818B93E2-82D3-A244-9A28-131C66D08580}"/>
              </a:ext>
            </a:extLst>
          </p:cNvPr>
          <p:cNvSpPr>
            <a:spLocks noGrp="1"/>
          </p:cNvSpPr>
          <p:nvPr>
            <p:ph idx="1"/>
          </p:nvPr>
        </p:nvSpPr>
        <p:spPr>
          <a:xfrm>
            <a:off x="348998" y="1093694"/>
            <a:ext cx="7522014" cy="5562071"/>
          </a:xfrm>
          <a:solidFill>
            <a:schemeClr val="bg1"/>
          </a:solidFill>
          <a:ln>
            <a:solidFill>
              <a:schemeClr val="tx1"/>
            </a:solidFill>
          </a:ln>
        </p:spPr>
        <p:txBody>
          <a:bodyPr>
            <a:normAutofit lnSpcReduction="10000"/>
          </a:bodyPr>
          <a:lstStyle/>
          <a:p>
            <a:pPr marL="0" indent="0">
              <a:buNone/>
            </a:pPr>
            <a:endParaRPr lang="en-US" sz="1400" dirty="0"/>
          </a:p>
          <a:p>
            <a:pPr marL="0" indent="0">
              <a:buNone/>
            </a:pPr>
            <a:r>
              <a:rPr lang="en-US" sz="1400" b="1" u="sng" dirty="0"/>
              <a:t>IN PLACE</a:t>
            </a:r>
          </a:p>
          <a:p>
            <a:r>
              <a:rPr lang="en-US" sz="1400" b="1" dirty="0"/>
              <a:t>Increasing the uptake </a:t>
            </a:r>
            <a:r>
              <a:rPr lang="en-US" sz="1400" dirty="0"/>
              <a:t>of research programmes by designating ELEs in every LAD</a:t>
            </a:r>
          </a:p>
          <a:p>
            <a:r>
              <a:rPr lang="en-US" sz="1400" b="1" dirty="0"/>
              <a:t>Building on capacity </a:t>
            </a:r>
            <a:r>
              <a:rPr lang="en-US" sz="1400" dirty="0"/>
              <a:t>for training facilitators for ECF and assessors for the AB</a:t>
            </a:r>
          </a:p>
          <a:p>
            <a:r>
              <a:rPr lang="en-US" sz="1400" b="1" dirty="0"/>
              <a:t>Collaborating</a:t>
            </a:r>
            <a:r>
              <a:rPr lang="en-US" sz="1400" dirty="0"/>
              <a:t> </a:t>
            </a:r>
            <a:r>
              <a:rPr lang="en-US" sz="1400" b="1" dirty="0"/>
              <a:t>with the LA </a:t>
            </a:r>
            <a:r>
              <a:rPr lang="en-US" sz="1400" dirty="0"/>
              <a:t>to deliver the ECF for their NQTs</a:t>
            </a:r>
          </a:p>
          <a:p>
            <a:pPr marL="0" indent="0">
              <a:buNone/>
            </a:pPr>
            <a:r>
              <a:rPr lang="en-US" sz="1400" b="1" u="sng" dirty="0"/>
              <a:t>DEVELOPING PROGRESS</a:t>
            </a:r>
          </a:p>
          <a:p>
            <a:r>
              <a:rPr lang="en-US" sz="1400" b="1" dirty="0"/>
              <a:t>Integrating the new two-year AB induction </a:t>
            </a:r>
            <a:r>
              <a:rPr lang="en-US" sz="1400" dirty="0"/>
              <a:t>monitoring and assessment alongside the ECF professional development training, whilst meeting the needs of the 650+ NQTs in this region</a:t>
            </a:r>
          </a:p>
          <a:p>
            <a:r>
              <a:rPr lang="en-US" sz="1400" b="1" dirty="0"/>
              <a:t>Providing further CPD options </a:t>
            </a:r>
            <a:r>
              <a:rPr lang="en-US" sz="1400" dirty="0"/>
              <a:t>for staff unable to to access Equality and Diversity Grants</a:t>
            </a:r>
          </a:p>
          <a:p>
            <a:r>
              <a:rPr lang="en-US" sz="1400" b="1" dirty="0"/>
              <a:t>The future of SLE deployment </a:t>
            </a:r>
            <a:r>
              <a:rPr lang="en-US" sz="1400" dirty="0"/>
              <a:t>is uncertain, previously coordinated by teaching schools. The TSH is collating a register of individual expertise and seeking to target support through interventions identified through ITT and AB monitoring and QA</a:t>
            </a:r>
          </a:p>
          <a:p>
            <a:r>
              <a:rPr lang="en-US" sz="1400" b="1" dirty="0"/>
              <a:t>Data Collection </a:t>
            </a:r>
            <a:r>
              <a:rPr lang="en-US" sz="1400" dirty="0"/>
              <a:t>can be improved by drawing on DfE analysts to cut the data collected by ITT/AB providers centrally and by filtering by LAD codes. Closer analysis of EYS and AP. TSH in discussion with DfE on measuring KPIs against contextual metrics and not relying on quantitative methods that cannot show progress (i.e. % ITT numbers or NPQEL participants)</a:t>
            </a:r>
          </a:p>
          <a:p>
            <a:pPr marL="0" indent="0">
              <a:buNone/>
            </a:pPr>
            <a:r>
              <a:rPr lang="en-US" sz="1400" b="1" u="sng" dirty="0"/>
              <a:t>LEARNING MORE ABOUT</a:t>
            </a:r>
          </a:p>
          <a:p>
            <a:r>
              <a:rPr lang="en-US" sz="1400" b="1" dirty="0"/>
              <a:t>Promoting further DfE endorsed programmes </a:t>
            </a:r>
            <a:r>
              <a:rPr lang="en-US" sz="1400" dirty="0"/>
              <a:t>such as EdTech Demonstrator network </a:t>
            </a:r>
          </a:p>
          <a:p>
            <a:r>
              <a:rPr lang="en-US" sz="1400" b="1" dirty="0"/>
              <a:t>Supporting the NRO </a:t>
            </a:r>
            <a:r>
              <a:rPr lang="en-US" sz="1400" dirty="0"/>
              <a:t>of Teaching School Hubs and the Institute of Teaching </a:t>
            </a:r>
          </a:p>
          <a:p>
            <a:r>
              <a:rPr lang="en-US" sz="1400" b="1" dirty="0"/>
              <a:t>Working closer with the RSC, </a:t>
            </a:r>
            <a:r>
              <a:rPr lang="en-US" sz="1400" dirty="0"/>
              <a:t>on supporting all schools in our region </a:t>
            </a:r>
          </a:p>
          <a:p>
            <a:pPr marL="0" indent="0">
              <a:buNone/>
            </a:pPr>
            <a:endParaRPr lang="en-US" dirty="0"/>
          </a:p>
          <a:p>
            <a:pPr marL="0" indent="0">
              <a:buNone/>
            </a:pPr>
            <a:endParaRPr lang="en-US" dirty="0"/>
          </a:p>
        </p:txBody>
      </p:sp>
      <p:pic>
        <p:nvPicPr>
          <p:cNvPr id="4" name="Content Placeholder 4" descr="A close up of a sign&#10;&#10;Description automatically generated">
            <a:extLst>
              <a:ext uri="{FF2B5EF4-FFF2-40B4-BE49-F238E27FC236}">
                <a16:creationId xmlns:a16="http://schemas.microsoft.com/office/drawing/2014/main" id="{32BBAE9F-9F91-3A4D-BAC2-89EB0709D56A}"/>
              </a:ext>
            </a:extLst>
          </p:cNvPr>
          <p:cNvPicPr>
            <a:picLocks noChangeAspect="1"/>
          </p:cNvPicPr>
          <p:nvPr/>
        </p:nvPicPr>
        <p:blipFill>
          <a:blip r:embed="rId3"/>
          <a:stretch>
            <a:fillRect/>
          </a:stretch>
        </p:blipFill>
        <p:spPr>
          <a:xfrm>
            <a:off x="8016949" y="5839992"/>
            <a:ext cx="3983665" cy="863128"/>
          </a:xfrm>
          <a:prstGeom prst="rect">
            <a:avLst/>
          </a:prstGeom>
        </p:spPr>
      </p:pic>
      <p:pic>
        <p:nvPicPr>
          <p:cNvPr id="6" name="Picture 5" descr="A picture containing person, indoor&#10;&#10;Description automatically generated">
            <a:extLst>
              <a:ext uri="{FF2B5EF4-FFF2-40B4-BE49-F238E27FC236}">
                <a16:creationId xmlns:a16="http://schemas.microsoft.com/office/drawing/2014/main" id="{4049BD81-1F51-0846-9EF0-D8ACE77DC008}"/>
              </a:ext>
            </a:extLst>
          </p:cNvPr>
          <p:cNvPicPr>
            <a:picLocks noChangeAspect="1"/>
          </p:cNvPicPr>
          <p:nvPr/>
        </p:nvPicPr>
        <p:blipFill>
          <a:blip r:embed="rId4"/>
          <a:stretch>
            <a:fillRect/>
          </a:stretch>
        </p:blipFill>
        <p:spPr>
          <a:xfrm>
            <a:off x="8343008" y="3403339"/>
            <a:ext cx="3111500" cy="2070100"/>
          </a:xfrm>
          <a:prstGeom prst="rect">
            <a:avLst/>
          </a:prstGeom>
          <a:ln>
            <a:solidFill>
              <a:schemeClr val="tx1"/>
            </a:solidFill>
          </a:ln>
        </p:spPr>
      </p:pic>
      <p:sp>
        <p:nvSpPr>
          <p:cNvPr id="7" name="TextBox 6">
            <a:extLst>
              <a:ext uri="{FF2B5EF4-FFF2-40B4-BE49-F238E27FC236}">
                <a16:creationId xmlns:a16="http://schemas.microsoft.com/office/drawing/2014/main" id="{6D077470-4FC9-1F49-BD89-1AC7FB552281}"/>
              </a:ext>
            </a:extLst>
          </p:cNvPr>
          <p:cNvSpPr txBox="1"/>
          <p:nvPr/>
        </p:nvSpPr>
        <p:spPr>
          <a:xfrm>
            <a:off x="8090032" y="728463"/>
            <a:ext cx="3752970" cy="2308324"/>
          </a:xfrm>
          <a:prstGeom prst="rect">
            <a:avLst/>
          </a:prstGeom>
          <a:blipFill>
            <a:blip r:embed="rId5"/>
            <a:tile tx="0" ty="0" sx="100000" sy="100000" flip="none" algn="tl"/>
          </a:blipFill>
          <a:ln>
            <a:solidFill>
              <a:srgbClr val="942093"/>
            </a:solidFill>
          </a:ln>
        </p:spPr>
        <p:txBody>
          <a:bodyPr wrap="square" rtlCol="0">
            <a:spAutoFit/>
          </a:bodyPr>
          <a:lstStyle/>
          <a:p>
            <a:r>
              <a:rPr lang="en-US" b="1" u="sng" dirty="0"/>
              <a:t>The Early Career Framework </a:t>
            </a:r>
          </a:p>
          <a:p>
            <a:r>
              <a:rPr lang="en-US" sz="1400" b="1" u="sng" dirty="0"/>
              <a:t>Teach First Programme </a:t>
            </a:r>
          </a:p>
          <a:p>
            <a:r>
              <a:rPr lang="en-US" sz="1400" b="1" u="sng" dirty="0"/>
              <a:t>Case Study January 2020 </a:t>
            </a:r>
          </a:p>
          <a:p>
            <a:r>
              <a:rPr lang="en-US" sz="1400" dirty="0"/>
              <a:t>“</a:t>
            </a:r>
            <a:r>
              <a:rPr lang="en-GB" sz="1400" dirty="0"/>
              <a:t>I have found the courses on Zoom really </a:t>
            </a:r>
            <a:r>
              <a:rPr lang="en-GB" sz="1400" b="1" dirty="0"/>
              <a:t>interesting and helpful </a:t>
            </a:r>
            <a:r>
              <a:rPr lang="en-GB" sz="1400" dirty="0"/>
              <a:t>so far and thank you for your efforts organising and running them. It has really </a:t>
            </a:r>
            <a:r>
              <a:rPr lang="en-GB" sz="1400" b="1" dirty="0"/>
              <a:t>helped my transition </a:t>
            </a:r>
            <a:r>
              <a:rPr lang="en-GB" sz="1400" dirty="0"/>
              <a:t>from being a trainee to teaching so many hours, having the support and </a:t>
            </a:r>
            <a:r>
              <a:rPr lang="en-GB" sz="1400" b="1" dirty="0"/>
              <a:t>happy environment </a:t>
            </a:r>
            <a:r>
              <a:rPr lang="en-GB" sz="1400" dirty="0"/>
              <a:t>created by the team.</a:t>
            </a:r>
            <a:r>
              <a:rPr lang="en-US" sz="1400" dirty="0"/>
              <a:t>”</a:t>
            </a:r>
          </a:p>
          <a:p>
            <a:r>
              <a:rPr lang="en-US" sz="1400" b="1" dirty="0"/>
              <a:t>Early Career Teacher</a:t>
            </a:r>
          </a:p>
        </p:txBody>
      </p:sp>
    </p:spTree>
    <p:extLst>
      <p:ext uri="{BB962C8B-B14F-4D97-AF65-F5344CB8AC3E}">
        <p14:creationId xmlns:p14="http://schemas.microsoft.com/office/powerpoint/2010/main" val="3448105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F8C196-908B-134F-A004-F9C38C622C07}"/>
              </a:ext>
            </a:extLst>
          </p:cNvPr>
          <p:cNvSpPr txBox="1"/>
          <p:nvPr/>
        </p:nvSpPr>
        <p:spPr>
          <a:xfrm>
            <a:off x="191385" y="202234"/>
            <a:ext cx="11819651" cy="6524863"/>
          </a:xfrm>
          <a:prstGeom prst="rect">
            <a:avLst/>
          </a:prstGeom>
          <a:gradFill>
            <a:gsLst>
              <a:gs pos="400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rtlCol="0">
            <a:spAutoFit/>
          </a:bodyPr>
          <a:lstStyle/>
          <a:p>
            <a:r>
              <a:rPr lang="en-US" sz="4000" b="1" dirty="0"/>
              <a:t>REMINDERS FOR EPHA</a:t>
            </a:r>
          </a:p>
          <a:p>
            <a:endParaRPr lang="en-US" sz="3600" dirty="0"/>
          </a:p>
          <a:p>
            <a:endParaRPr lang="en-US" sz="3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Content Placeholder 2">
            <a:extLst>
              <a:ext uri="{FF2B5EF4-FFF2-40B4-BE49-F238E27FC236}">
                <a16:creationId xmlns:a16="http://schemas.microsoft.com/office/drawing/2014/main" id="{818B93E2-82D3-A244-9A28-131C66D08580}"/>
              </a:ext>
            </a:extLst>
          </p:cNvPr>
          <p:cNvSpPr>
            <a:spLocks noGrp="1"/>
          </p:cNvSpPr>
          <p:nvPr>
            <p:ph idx="1"/>
          </p:nvPr>
        </p:nvSpPr>
        <p:spPr>
          <a:xfrm>
            <a:off x="285202" y="829340"/>
            <a:ext cx="8437193" cy="5826425"/>
          </a:xfrm>
          <a:solidFill>
            <a:schemeClr val="bg1"/>
          </a:solidFill>
          <a:ln>
            <a:solidFill>
              <a:schemeClr val="tx1"/>
            </a:solidFill>
          </a:ln>
        </p:spPr>
        <p:txBody>
          <a:bodyPr>
            <a:normAutofit/>
          </a:bodyPr>
          <a:lstStyle/>
          <a:p>
            <a:pPr marL="0" indent="0">
              <a:buNone/>
            </a:pPr>
            <a:endParaRPr lang="en-US" sz="1600" dirty="0"/>
          </a:p>
          <a:p>
            <a:pPr marL="342900" indent="-342900">
              <a:buAutoNum type="arabicParenR"/>
            </a:pPr>
            <a:r>
              <a:rPr lang="en-US" sz="1600" b="1" dirty="0"/>
              <a:t>Data Return - </a:t>
            </a:r>
            <a:r>
              <a:rPr lang="en-US" sz="1600" dirty="0"/>
              <a:t>This half-term we will be working with the RSC to collect data from all schools in the Hub area to hear directly from you how you want to get involved with the TSH and improve efficient communications. </a:t>
            </a:r>
            <a:r>
              <a:rPr lang="en-US" sz="1600" i="1" dirty="0"/>
              <a:t>Individual relationships matter.</a:t>
            </a:r>
          </a:p>
          <a:p>
            <a:pPr marL="342900" indent="-342900">
              <a:buAutoNum type="arabicParenR"/>
            </a:pPr>
            <a:r>
              <a:rPr lang="en-US" sz="1600" b="1" dirty="0"/>
              <a:t>Evidence Leads in Education </a:t>
            </a:r>
            <a:r>
              <a:rPr lang="en-US" sz="1600" dirty="0"/>
              <a:t>– This half-term we will be identifying staff with you across our region to be designated as ELEs to lead on evidence-informed professional development, improve practice and raise attainment for all pupil groups. </a:t>
            </a:r>
            <a:r>
              <a:rPr lang="en-US" sz="1600" i="1" dirty="0"/>
              <a:t>Research matters.</a:t>
            </a:r>
          </a:p>
          <a:p>
            <a:pPr marL="342900" indent="-342900">
              <a:buAutoNum type="arabicParenR"/>
            </a:pPr>
            <a:r>
              <a:rPr lang="en-US" sz="1600" b="1" dirty="0"/>
              <a:t>Alongside Essex LA we will  be your only other local Appropriate Body </a:t>
            </a:r>
            <a:r>
              <a:rPr lang="en-US" sz="1600" dirty="0"/>
              <a:t>– If you are getting services from Essex, we will be working with the LA to integrate this with our ECF offer.  If you are currently accessing an AB through another TSA , we are pleased to report that we will be commissioning partners to continue this legacy under our new combined AB+ECF offer. </a:t>
            </a:r>
            <a:r>
              <a:rPr lang="en-US" sz="1600" i="1" dirty="0"/>
              <a:t>Partnerships matter.</a:t>
            </a:r>
          </a:p>
          <a:p>
            <a:pPr marL="342900" indent="-342900">
              <a:buAutoNum type="arabicParenR"/>
            </a:pPr>
            <a:r>
              <a:rPr lang="en-US" sz="1600" b="1" dirty="0"/>
              <a:t>As a governor for the Venn Essex Maths Curriculum Hub, </a:t>
            </a:r>
            <a:r>
              <a:rPr lang="en-US" sz="1600" dirty="0"/>
              <a:t>I am also championing their excellent work in the region and we would like to see more engagement from schools in our region, especially those that are currently under-represented. </a:t>
            </a:r>
            <a:r>
              <a:rPr lang="en-US" sz="1200" dirty="0">
                <a:hlinkClick r:id="rId3"/>
              </a:rPr>
              <a:t>https://vennessexmathshub.co.uk</a:t>
            </a:r>
            <a:r>
              <a:rPr lang="en-US" sz="1200" dirty="0"/>
              <a:t>                       </a:t>
            </a:r>
            <a:r>
              <a:rPr lang="en-US" sz="1600" dirty="0"/>
              <a:t>Natalie Banthorpe: </a:t>
            </a:r>
            <a:r>
              <a:rPr lang="en-US" sz="1200" dirty="0">
                <a:hlinkClick r:id="rId4"/>
              </a:rPr>
              <a:t>mrsbanthorpe@stthomasmores.co.uk</a:t>
            </a:r>
            <a:endParaRPr lang="en-US" sz="1200" dirty="0"/>
          </a:p>
          <a:p>
            <a:pPr marL="342900" indent="-342900">
              <a:buAutoNum type="arabicParenR"/>
            </a:pPr>
            <a:r>
              <a:rPr lang="en-US" sz="1600" b="1" dirty="0"/>
              <a:t>Cultural Capital is a core function of all school curriculums </a:t>
            </a:r>
            <a:r>
              <a:rPr lang="en-US" sz="1600" dirty="0"/>
              <a:t>and now is the right time to be connecting with Royal Opera House Bridge and Arts Council England to lead this area in your school. We are looking to appoint  Cultural Champions in all schools in our Hub region, along with Leaders in Cultural Learning and Cultural Governors. Roxie Curry: </a:t>
            </a:r>
            <a:r>
              <a:rPr lang="en-US" sz="1200" dirty="0">
                <a:hlinkClick r:id="rId5"/>
              </a:rPr>
              <a:t>roxie.curry@roh.org.uk</a:t>
            </a:r>
            <a:r>
              <a:rPr lang="en-US" sz="1200" dirty="0"/>
              <a:t> </a:t>
            </a:r>
          </a:p>
          <a:p>
            <a:pPr marL="0" indent="0">
              <a:buNone/>
            </a:pPr>
            <a:r>
              <a:rPr lang="en-US" sz="1200" dirty="0">
                <a:hlinkClick r:id="rId6"/>
              </a:rPr>
              <a:t>https://www.roh.org.uk/learning/learning-in-thurrock/thurrock-trailblazer/cultural-champions</a:t>
            </a:r>
            <a:r>
              <a:rPr lang="en-US" sz="1200" dirty="0"/>
              <a:t> </a:t>
            </a:r>
          </a:p>
          <a:p>
            <a:pPr marL="342900" indent="-342900">
              <a:buAutoNum type="arabicParenR"/>
            </a:pPr>
            <a:endParaRPr lang="en-US" sz="1200" dirty="0"/>
          </a:p>
          <a:p>
            <a:pPr marL="0" indent="0">
              <a:buNone/>
            </a:pPr>
            <a:endParaRPr lang="en-US" dirty="0"/>
          </a:p>
        </p:txBody>
      </p:sp>
      <p:pic>
        <p:nvPicPr>
          <p:cNvPr id="4" name="Content Placeholder 4" descr="A close up of a sign&#10;&#10;Description automatically generated">
            <a:extLst>
              <a:ext uri="{FF2B5EF4-FFF2-40B4-BE49-F238E27FC236}">
                <a16:creationId xmlns:a16="http://schemas.microsoft.com/office/drawing/2014/main" id="{32BBAE9F-9F91-3A4D-BAC2-89EB0709D56A}"/>
              </a:ext>
            </a:extLst>
          </p:cNvPr>
          <p:cNvPicPr>
            <a:picLocks noChangeAspect="1"/>
          </p:cNvPicPr>
          <p:nvPr/>
        </p:nvPicPr>
        <p:blipFill>
          <a:blip r:embed="rId7"/>
          <a:stretch>
            <a:fillRect/>
          </a:stretch>
        </p:blipFill>
        <p:spPr>
          <a:xfrm>
            <a:off x="8016949" y="5839992"/>
            <a:ext cx="3983665" cy="863128"/>
          </a:xfrm>
          <a:prstGeom prst="rect">
            <a:avLst/>
          </a:prstGeom>
        </p:spPr>
      </p:pic>
      <p:pic>
        <p:nvPicPr>
          <p:cNvPr id="8" name="Picture 7" descr="Text, logo&#10;&#10;Description automatically generated">
            <a:extLst>
              <a:ext uri="{FF2B5EF4-FFF2-40B4-BE49-F238E27FC236}">
                <a16:creationId xmlns:a16="http://schemas.microsoft.com/office/drawing/2014/main" id="{295F4800-59AF-6E48-BF5A-FD080F43E8FA}"/>
              </a:ext>
            </a:extLst>
          </p:cNvPr>
          <p:cNvPicPr>
            <a:picLocks noChangeAspect="1"/>
          </p:cNvPicPr>
          <p:nvPr/>
        </p:nvPicPr>
        <p:blipFill>
          <a:blip r:embed="rId8"/>
          <a:stretch>
            <a:fillRect/>
          </a:stretch>
        </p:blipFill>
        <p:spPr>
          <a:xfrm>
            <a:off x="9348487" y="4598172"/>
            <a:ext cx="2494516" cy="1007401"/>
          </a:xfrm>
          <a:prstGeom prst="rect">
            <a:avLst/>
          </a:prstGeom>
          <a:ln>
            <a:solidFill>
              <a:schemeClr val="accent1"/>
            </a:solidFill>
          </a:ln>
        </p:spPr>
      </p:pic>
      <p:pic>
        <p:nvPicPr>
          <p:cNvPr id="10" name="Picture 9" descr="A picture containing text&#10;&#10;Description automatically generated">
            <a:extLst>
              <a:ext uri="{FF2B5EF4-FFF2-40B4-BE49-F238E27FC236}">
                <a16:creationId xmlns:a16="http://schemas.microsoft.com/office/drawing/2014/main" id="{84AE216B-6C9F-4D44-A733-A53A0B488D8D}"/>
              </a:ext>
            </a:extLst>
          </p:cNvPr>
          <p:cNvPicPr>
            <a:picLocks noChangeAspect="1"/>
          </p:cNvPicPr>
          <p:nvPr/>
        </p:nvPicPr>
        <p:blipFill>
          <a:blip r:embed="rId9"/>
          <a:stretch>
            <a:fillRect/>
          </a:stretch>
        </p:blipFill>
        <p:spPr>
          <a:xfrm>
            <a:off x="9643566" y="365325"/>
            <a:ext cx="2199437" cy="3063675"/>
          </a:xfrm>
          <a:prstGeom prst="rect">
            <a:avLst/>
          </a:prstGeom>
          <a:ln>
            <a:solidFill>
              <a:schemeClr val="accent1"/>
            </a:solidFill>
          </a:ln>
        </p:spPr>
      </p:pic>
      <p:pic>
        <p:nvPicPr>
          <p:cNvPr id="12" name="Picture 11">
            <a:extLst>
              <a:ext uri="{FF2B5EF4-FFF2-40B4-BE49-F238E27FC236}">
                <a16:creationId xmlns:a16="http://schemas.microsoft.com/office/drawing/2014/main" id="{0323D0F9-65CA-1A4D-8A1F-9553B9882D9D}"/>
              </a:ext>
            </a:extLst>
          </p:cNvPr>
          <p:cNvPicPr>
            <a:picLocks noChangeAspect="1"/>
          </p:cNvPicPr>
          <p:nvPr/>
        </p:nvPicPr>
        <p:blipFill>
          <a:blip r:embed="rId10"/>
          <a:stretch>
            <a:fillRect/>
          </a:stretch>
        </p:blipFill>
        <p:spPr>
          <a:xfrm>
            <a:off x="10458703" y="2734841"/>
            <a:ext cx="1384300" cy="1714500"/>
          </a:xfrm>
          <a:prstGeom prst="rect">
            <a:avLst/>
          </a:prstGeom>
          <a:ln>
            <a:solidFill>
              <a:schemeClr val="accent1"/>
            </a:solidFill>
          </a:ln>
        </p:spPr>
      </p:pic>
    </p:spTree>
    <p:extLst>
      <p:ext uri="{BB962C8B-B14F-4D97-AF65-F5344CB8AC3E}">
        <p14:creationId xmlns:p14="http://schemas.microsoft.com/office/powerpoint/2010/main" val="472826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F8C196-908B-134F-A004-F9C38C622C07}"/>
              </a:ext>
            </a:extLst>
          </p:cNvPr>
          <p:cNvSpPr txBox="1"/>
          <p:nvPr/>
        </p:nvSpPr>
        <p:spPr>
          <a:xfrm>
            <a:off x="191385" y="202234"/>
            <a:ext cx="11819651" cy="6524863"/>
          </a:xfrm>
          <a:prstGeom prst="rect">
            <a:avLst/>
          </a:prstGeom>
          <a:gradFill>
            <a:gsLst>
              <a:gs pos="400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rtlCol="0">
            <a:spAutoFit/>
          </a:bodyPr>
          <a:lstStyle/>
          <a:p>
            <a:r>
              <a:rPr lang="en-US" sz="4000" b="1" dirty="0"/>
              <a:t>        Vision Statement </a:t>
            </a:r>
            <a:r>
              <a:rPr lang="en-US" sz="3600" b="1" dirty="0"/>
              <a:t>2020-21</a:t>
            </a:r>
          </a:p>
          <a:p>
            <a:endParaRPr lang="en-US" sz="3600" dirty="0"/>
          </a:p>
          <a:p>
            <a:endParaRPr lang="en-US" sz="3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Content Placeholder 2">
            <a:extLst>
              <a:ext uri="{FF2B5EF4-FFF2-40B4-BE49-F238E27FC236}">
                <a16:creationId xmlns:a16="http://schemas.microsoft.com/office/drawing/2014/main" id="{818B93E2-82D3-A244-9A28-131C66D08580}"/>
              </a:ext>
            </a:extLst>
          </p:cNvPr>
          <p:cNvSpPr>
            <a:spLocks noGrp="1"/>
          </p:cNvSpPr>
          <p:nvPr>
            <p:ph idx="1"/>
          </p:nvPr>
        </p:nvSpPr>
        <p:spPr>
          <a:xfrm>
            <a:off x="288037" y="971775"/>
            <a:ext cx="7998719" cy="5562072"/>
          </a:xfrm>
          <a:solidFill>
            <a:schemeClr val="bg1"/>
          </a:solidFill>
          <a:ln>
            <a:solidFill>
              <a:schemeClr val="tx1"/>
            </a:solidFill>
          </a:ln>
        </p:spPr>
        <p:txBody>
          <a:bodyPr>
            <a:normAutofit lnSpcReduction="10000"/>
          </a:bodyPr>
          <a:lstStyle/>
          <a:p>
            <a:pPr marL="0" indent="0" algn="just">
              <a:buNone/>
            </a:pPr>
            <a:endParaRPr lang="en-US" sz="1200" dirty="0"/>
          </a:p>
          <a:p>
            <a:pPr marL="0" indent="0" algn="just">
              <a:buNone/>
            </a:pPr>
            <a:r>
              <a:rPr lang="en-US" sz="1600" dirty="0"/>
              <a:t>As a </a:t>
            </a:r>
            <a:r>
              <a:rPr lang="en-US" sz="1600" b="1" dirty="0"/>
              <a:t>leading school </a:t>
            </a:r>
            <a:r>
              <a:rPr lang="en-US" sz="1600" dirty="0"/>
              <a:t>in the Harris Federation we believe in </a:t>
            </a:r>
            <a:r>
              <a:rPr lang="en-US" sz="1600" b="1" dirty="0"/>
              <a:t>excellence</a:t>
            </a:r>
            <a:r>
              <a:rPr lang="en-US" sz="1600" dirty="0"/>
              <a:t>, every day, for every child. To achieve this aim, the Chafford Hundred Teaching School Hub will work closely with the Department for Education to deliver on the </a:t>
            </a:r>
            <a:r>
              <a:rPr lang="en-US" sz="1600" b="1" dirty="0"/>
              <a:t>golden thread </a:t>
            </a:r>
            <a:r>
              <a:rPr lang="en-US" sz="1600" dirty="0"/>
              <a:t>of professional development for all the schools in our designated area of Southend, South Essex And Thurrock. </a:t>
            </a:r>
          </a:p>
          <a:p>
            <a:pPr marL="0" indent="0" algn="just">
              <a:buNone/>
            </a:pPr>
            <a:r>
              <a:rPr lang="en-US" sz="1600" b="1" dirty="0"/>
              <a:t>Evidence informed practice</a:t>
            </a:r>
            <a:r>
              <a:rPr lang="en-US" sz="1600" dirty="0"/>
              <a:t>* tells us that </a:t>
            </a:r>
            <a:r>
              <a:rPr lang="en-US" sz="1600" dirty="0">
                <a:solidFill>
                  <a:schemeClr val="dk1"/>
                </a:solidFill>
              </a:rPr>
              <a:t>that the </a:t>
            </a:r>
            <a:r>
              <a:rPr lang="en-US" sz="1600" b="1" dirty="0">
                <a:solidFill>
                  <a:schemeClr val="dk1"/>
                </a:solidFill>
              </a:rPr>
              <a:t>quality of teaching </a:t>
            </a:r>
            <a:r>
              <a:rPr lang="en-US" sz="1600" dirty="0">
                <a:solidFill>
                  <a:schemeClr val="dk1"/>
                </a:solidFill>
              </a:rPr>
              <a:t>is the single biggest variable in student achievement, outside the students themselves, and it is also the variable most susceptible to the impact of good or poor leadership.</a:t>
            </a:r>
            <a:r>
              <a:rPr lang="en-US" sz="1600" dirty="0"/>
              <a:t> We will use our influence and resources to </a:t>
            </a:r>
            <a:r>
              <a:rPr lang="en-US" sz="1600" b="1" dirty="0"/>
              <a:t>build and sustain a growth environment </a:t>
            </a:r>
            <a:r>
              <a:rPr lang="en-US" sz="1600" dirty="0"/>
              <a:t>for the region, that provides the very best in initial teacher training, newly qualified teacher induction, early career support and CPD pathways to </a:t>
            </a:r>
            <a:r>
              <a:rPr lang="en-US" sz="1600" b="1" dirty="0"/>
              <a:t>retain and develop expertise </a:t>
            </a:r>
            <a:r>
              <a:rPr lang="en-US" sz="1600" dirty="0"/>
              <a:t>for the entire workforce including national professional qualifications for school leaders, headteachers and executive leaders in multi-academy trusts. </a:t>
            </a:r>
          </a:p>
          <a:p>
            <a:pPr marL="0" indent="0">
              <a:buNone/>
            </a:pPr>
            <a:r>
              <a:rPr lang="en-US" sz="1600" dirty="0"/>
              <a:t>Our vision is to </a:t>
            </a:r>
            <a:r>
              <a:rPr lang="en-US" sz="1600" b="1" dirty="0"/>
              <a:t>strengthen</a:t>
            </a:r>
            <a:r>
              <a:rPr lang="en-US" sz="1600" dirty="0"/>
              <a:t> school improvement through effective partnerships across every school in our region. We believe in system-led change, </a:t>
            </a:r>
            <a:r>
              <a:rPr lang="en-US" sz="1600" b="1" dirty="0"/>
              <a:t>led</a:t>
            </a:r>
            <a:r>
              <a:rPr lang="en-US" sz="1600" dirty="0"/>
              <a:t> </a:t>
            </a:r>
            <a:r>
              <a:rPr lang="en-US" sz="1600" b="1" dirty="0"/>
              <a:t>by schools for schools. </a:t>
            </a:r>
            <a:r>
              <a:rPr lang="en-US" sz="1600" dirty="0"/>
              <a:t>Our strategy is to </a:t>
            </a:r>
            <a:r>
              <a:rPr lang="en-US" sz="1600" b="1" dirty="0"/>
              <a:t>simplify </a:t>
            </a:r>
            <a:r>
              <a:rPr lang="en-US" sz="1600" dirty="0"/>
              <a:t>access to high-quality ITT, AB, ECF and NPQ providers and increase school engagement with Curriculum Hubs, Research Schools and the EEF. Our position as a hub, will enable us to deliver </a:t>
            </a:r>
            <a:r>
              <a:rPr lang="en-US" sz="1600" b="1" dirty="0"/>
              <a:t>new opportunities at scale </a:t>
            </a:r>
            <a:r>
              <a:rPr lang="en-US" sz="1600" dirty="0"/>
              <a:t>for the whole region, whilst sustaining a </a:t>
            </a:r>
            <a:r>
              <a:rPr lang="en-US" sz="1600" b="1" dirty="0"/>
              <a:t>local focus on our local needs</a:t>
            </a:r>
            <a:r>
              <a:rPr lang="en-US" sz="1600" dirty="0"/>
              <a:t>. It is our ambition for all teachers and leaders to be able to receive centralized support from the Teaching School Hub </a:t>
            </a:r>
            <a:r>
              <a:rPr lang="en-US" sz="1600" b="1" dirty="0"/>
              <a:t>at any point in their career. </a:t>
            </a:r>
          </a:p>
          <a:p>
            <a:pPr marL="0" indent="0">
              <a:buNone/>
            </a:pPr>
            <a:r>
              <a:rPr lang="en-US" sz="1600" dirty="0"/>
              <a:t>Our success will be measured by our schools and pupils that succeed. By </a:t>
            </a:r>
            <a:r>
              <a:rPr lang="en-US" sz="1600" b="1" dirty="0"/>
              <a:t>investing in our people and making informed choices, </a:t>
            </a:r>
            <a:r>
              <a:rPr lang="en-US" sz="1600" dirty="0"/>
              <a:t>we hope that they will </a:t>
            </a:r>
            <a:r>
              <a:rPr lang="en-US" sz="1600" b="1" dirty="0"/>
              <a:t>learn and live well.</a:t>
            </a:r>
          </a:p>
          <a:p>
            <a:pPr marL="0" indent="0">
              <a:buNone/>
            </a:pPr>
            <a:endParaRPr lang="en-US" sz="1200" dirty="0"/>
          </a:p>
          <a:p>
            <a:pPr marL="0" indent="0">
              <a:buNone/>
            </a:pPr>
            <a:r>
              <a:rPr lang="en-US" sz="1200" dirty="0"/>
              <a:t>*Hattie (2003),  Hanushek (2011), Cordingley et al (2015) Weston (2016), Burgess (2019), Fletcher-Wood (2020)</a:t>
            </a:r>
          </a:p>
        </p:txBody>
      </p:sp>
      <p:pic>
        <p:nvPicPr>
          <p:cNvPr id="4" name="Content Placeholder 4" descr="A close up of a sign&#10;&#10;Description automatically generated">
            <a:extLst>
              <a:ext uri="{FF2B5EF4-FFF2-40B4-BE49-F238E27FC236}">
                <a16:creationId xmlns:a16="http://schemas.microsoft.com/office/drawing/2014/main" id="{32BBAE9F-9F91-3A4D-BAC2-89EB0709D56A}"/>
              </a:ext>
            </a:extLst>
          </p:cNvPr>
          <p:cNvPicPr>
            <a:picLocks noChangeAspect="1"/>
          </p:cNvPicPr>
          <p:nvPr/>
        </p:nvPicPr>
        <p:blipFill>
          <a:blip r:embed="rId3"/>
          <a:stretch>
            <a:fillRect/>
          </a:stretch>
        </p:blipFill>
        <p:spPr>
          <a:xfrm>
            <a:off x="7955989" y="5758712"/>
            <a:ext cx="3983665" cy="863128"/>
          </a:xfrm>
          <a:prstGeom prst="rect">
            <a:avLst/>
          </a:prstGeom>
        </p:spPr>
      </p:pic>
      <p:pic>
        <p:nvPicPr>
          <p:cNvPr id="6" name="Picture 5" descr="A sign in front of a building&#10;&#10;Description automatically generated">
            <a:extLst>
              <a:ext uri="{FF2B5EF4-FFF2-40B4-BE49-F238E27FC236}">
                <a16:creationId xmlns:a16="http://schemas.microsoft.com/office/drawing/2014/main" id="{29943416-66D4-2748-A748-72DC321A885F}"/>
              </a:ext>
            </a:extLst>
          </p:cNvPr>
          <p:cNvPicPr>
            <a:picLocks noChangeAspect="1"/>
          </p:cNvPicPr>
          <p:nvPr/>
        </p:nvPicPr>
        <p:blipFill rotWithShape="1">
          <a:blip r:embed="rId4"/>
          <a:srcRect b="12886"/>
          <a:stretch/>
        </p:blipFill>
        <p:spPr>
          <a:xfrm>
            <a:off x="8520699" y="506506"/>
            <a:ext cx="3301283" cy="2156908"/>
          </a:xfrm>
          <a:prstGeom prst="rect">
            <a:avLst/>
          </a:prstGeom>
          <a:ln>
            <a:solidFill>
              <a:schemeClr val="tx1"/>
            </a:solidFill>
          </a:ln>
        </p:spPr>
      </p:pic>
      <p:pic>
        <p:nvPicPr>
          <p:cNvPr id="7" name="Picture 6">
            <a:extLst>
              <a:ext uri="{FF2B5EF4-FFF2-40B4-BE49-F238E27FC236}">
                <a16:creationId xmlns:a16="http://schemas.microsoft.com/office/drawing/2014/main" id="{27AA5CD4-768D-194B-B5BA-2EA111E0AB6B}"/>
              </a:ext>
            </a:extLst>
          </p:cNvPr>
          <p:cNvPicPr>
            <a:picLocks noChangeAspect="1"/>
          </p:cNvPicPr>
          <p:nvPr/>
        </p:nvPicPr>
        <p:blipFill>
          <a:blip r:embed="rId5"/>
          <a:stretch>
            <a:fillRect/>
          </a:stretch>
        </p:blipFill>
        <p:spPr>
          <a:xfrm>
            <a:off x="8581659" y="3147938"/>
            <a:ext cx="3228925" cy="2207530"/>
          </a:xfrm>
          <a:prstGeom prst="rect">
            <a:avLst/>
          </a:prstGeom>
          <a:ln>
            <a:solidFill>
              <a:schemeClr val="tx1"/>
            </a:solidFill>
          </a:ln>
        </p:spPr>
      </p:pic>
    </p:spTree>
    <p:extLst>
      <p:ext uri="{BB962C8B-B14F-4D97-AF65-F5344CB8AC3E}">
        <p14:creationId xmlns:p14="http://schemas.microsoft.com/office/powerpoint/2010/main" val="2903276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Map&#10;&#10;Description automatically generated">
            <a:extLst>
              <a:ext uri="{FF2B5EF4-FFF2-40B4-BE49-F238E27FC236}">
                <a16:creationId xmlns:a16="http://schemas.microsoft.com/office/drawing/2014/main" id="{60F956E6-12CD-DD4D-8EDE-4B6530D4F6D8}"/>
              </a:ext>
            </a:extLst>
          </p:cNvPr>
          <p:cNvPicPr>
            <a:picLocks noChangeAspect="1"/>
          </p:cNvPicPr>
          <p:nvPr/>
        </p:nvPicPr>
        <p:blipFill>
          <a:blip r:embed="rId3"/>
          <a:stretch>
            <a:fillRect/>
          </a:stretch>
        </p:blipFill>
        <p:spPr>
          <a:xfrm>
            <a:off x="6834359" y="4618900"/>
            <a:ext cx="2926773" cy="1584174"/>
          </a:xfrm>
          <a:prstGeom prst="rect">
            <a:avLst/>
          </a:prstGeom>
          <a:ln>
            <a:solidFill>
              <a:schemeClr val="tx1"/>
            </a:solidFill>
          </a:ln>
        </p:spPr>
      </p:pic>
      <p:pic>
        <p:nvPicPr>
          <p:cNvPr id="23" name="Picture 22" descr="Map&#10;&#10;Description automatically generated">
            <a:extLst>
              <a:ext uri="{FF2B5EF4-FFF2-40B4-BE49-F238E27FC236}">
                <a16:creationId xmlns:a16="http://schemas.microsoft.com/office/drawing/2014/main" id="{BD812A57-F91A-5F4F-A327-98652BCCE2E4}"/>
              </a:ext>
            </a:extLst>
          </p:cNvPr>
          <p:cNvPicPr>
            <a:picLocks noChangeAspect="1"/>
          </p:cNvPicPr>
          <p:nvPr/>
        </p:nvPicPr>
        <p:blipFill>
          <a:blip r:embed="rId4"/>
          <a:stretch>
            <a:fillRect/>
          </a:stretch>
        </p:blipFill>
        <p:spPr>
          <a:xfrm>
            <a:off x="9160610" y="4098007"/>
            <a:ext cx="2961574" cy="1270511"/>
          </a:xfrm>
          <a:prstGeom prst="rect">
            <a:avLst/>
          </a:prstGeom>
          <a:ln>
            <a:solidFill>
              <a:schemeClr val="tx1"/>
            </a:solidFill>
          </a:ln>
        </p:spPr>
      </p:pic>
      <p:graphicFrame>
        <p:nvGraphicFramePr>
          <p:cNvPr id="4" name="Table 4">
            <a:extLst>
              <a:ext uri="{FF2B5EF4-FFF2-40B4-BE49-F238E27FC236}">
                <a16:creationId xmlns:a16="http://schemas.microsoft.com/office/drawing/2014/main" id="{BBF8FA08-8AA4-694F-8BB1-F408151FE2DF}"/>
              </a:ext>
            </a:extLst>
          </p:cNvPr>
          <p:cNvGraphicFramePr>
            <a:graphicFrameLocks noGrp="1"/>
          </p:cNvGraphicFramePr>
          <p:nvPr>
            <p:extLst>
              <p:ext uri="{D42A27DB-BD31-4B8C-83A1-F6EECF244321}">
                <p14:modId xmlns:p14="http://schemas.microsoft.com/office/powerpoint/2010/main" val="3556037056"/>
              </p:ext>
            </p:extLst>
          </p:nvPr>
        </p:nvGraphicFramePr>
        <p:xfrm>
          <a:off x="388471" y="1544967"/>
          <a:ext cx="7573112" cy="3305239"/>
        </p:xfrm>
        <a:graphic>
          <a:graphicData uri="http://schemas.openxmlformats.org/drawingml/2006/table">
            <a:tbl>
              <a:tblPr firstRow="1" bandRow="1">
                <a:tableStyleId>{5C22544A-7EE6-4342-B048-85BDC9FD1C3A}</a:tableStyleId>
              </a:tblPr>
              <a:tblGrid>
                <a:gridCol w="1802824">
                  <a:extLst>
                    <a:ext uri="{9D8B030D-6E8A-4147-A177-3AD203B41FA5}">
                      <a16:colId xmlns:a16="http://schemas.microsoft.com/office/drawing/2014/main" val="634499604"/>
                    </a:ext>
                  </a:extLst>
                </a:gridCol>
                <a:gridCol w="1878681">
                  <a:extLst>
                    <a:ext uri="{9D8B030D-6E8A-4147-A177-3AD203B41FA5}">
                      <a16:colId xmlns:a16="http://schemas.microsoft.com/office/drawing/2014/main" val="239473063"/>
                    </a:ext>
                  </a:extLst>
                </a:gridCol>
                <a:gridCol w="1726968">
                  <a:extLst>
                    <a:ext uri="{9D8B030D-6E8A-4147-A177-3AD203B41FA5}">
                      <a16:colId xmlns:a16="http://schemas.microsoft.com/office/drawing/2014/main" val="2850774043"/>
                    </a:ext>
                  </a:extLst>
                </a:gridCol>
                <a:gridCol w="2164639">
                  <a:extLst>
                    <a:ext uri="{9D8B030D-6E8A-4147-A177-3AD203B41FA5}">
                      <a16:colId xmlns:a16="http://schemas.microsoft.com/office/drawing/2014/main" val="2579546711"/>
                    </a:ext>
                  </a:extLst>
                </a:gridCol>
              </a:tblGrid>
              <a:tr h="278738">
                <a:tc>
                  <a:txBody>
                    <a:bodyPr/>
                    <a:lstStyle/>
                    <a:p>
                      <a:r>
                        <a:rPr lang="en-US" dirty="0"/>
                        <a:t>LAD</a:t>
                      </a:r>
                    </a:p>
                  </a:txBody>
                  <a:tcPr/>
                </a:tc>
                <a:tc>
                  <a:txBody>
                    <a:bodyPr/>
                    <a:lstStyle/>
                    <a:p>
                      <a:r>
                        <a:rPr lang="en-US" dirty="0"/>
                        <a:t>Geography – km</a:t>
                      </a:r>
                      <a:r>
                        <a:rPr lang="en-US" baseline="30000" dirty="0"/>
                        <a:t>2</a:t>
                      </a:r>
                    </a:p>
                  </a:txBody>
                  <a:tcPr/>
                </a:tc>
                <a:tc>
                  <a:txBody>
                    <a:bodyPr/>
                    <a:lstStyle/>
                    <a:p>
                      <a:r>
                        <a:rPr lang="en-US" dirty="0"/>
                        <a:t>Population </a:t>
                      </a:r>
                    </a:p>
                  </a:txBody>
                  <a:tcPr/>
                </a:tc>
                <a:tc>
                  <a:txBody>
                    <a:bodyPr/>
                    <a:lstStyle/>
                    <a:p>
                      <a:r>
                        <a:rPr lang="en-US" dirty="0"/>
                        <a:t>Borough</a:t>
                      </a:r>
                    </a:p>
                  </a:txBody>
                  <a:tcPr/>
                </a:tc>
                <a:extLst>
                  <a:ext uri="{0D108BD9-81ED-4DB2-BD59-A6C34878D82A}">
                    <a16:rowId xmlns:a16="http://schemas.microsoft.com/office/drawing/2014/main" val="2475231172"/>
                  </a:ext>
                </a:extLst>
              </a:tr>
              <a:tr h="0">
                <a:tc>
                  <a:txBody>
                    <a:bodyPr/>
                    <a:lstStyle/>
                    <a:p>
                      <a:r>
                        <a:rPr lang="en-US" dirty="0"/>
                        <a:t>Basildon</a:t>
                      </a:r>
                    </a:p>
                  </a:txBody>
                  <a:tcPr/>
                </a:tc>
                <a:tc>
                  <a:txBody>
                    <a:bodyPr/>
                    <a:lstStyle/>
                    <a:p>
                      <a:r>
                        <a:rPr lang="en-US" dirty="0"/>
                        <a:t>110 km</a:t>
                      </a:r>
                      <a:r>
                        <a:rPr lang="en-US" baseline="30000" dirty="0"/>
                        <a:t>2</a:t>
                      </a:r>
                    </a:p>
                  </a:txBody>
                  <a:tcPr/>
                </a:tc>
                <a:tc>
                  <a:txBody>
                    <a:bodyPr/>
                    <a:lstStyle/>
                    <a:p>
                      <a:r>
                        <a:rPr lang="en-US" dirty="0"/>
                        <a:t>107, 123</a:t>
                      </a:r>
                    </a:p>
                  </a:txBody>
                  <a:tcPr/>
                </a:tc>
                <a:tc>
                  <a:txBody>
                    <a:bodyPr/>
                    <a:lstStyle/>
                    <a:p>
                      <a:r>
                        <a:rPr lang="en-US" dirty="0"/>
                        <a:t>Urban/Rural</a:t>
                      </a:r>
                    </a:p>
                  </a:txBody>
                  <a:tcPr/>
                </a:tc>
                <a:extLst>
                  <a:ext uri="{0D108BD9-81ED-4DB2-BD59-A6C34878D82A}">
                    <a16:rowId xmlns:a16="http://schemas.microsoft.com/office/drawing/2014/main" val="3783720008"/>
                  </a:ext>
                </a:extLst>
              </a:tr>
              <a:tr h="379159">
                <a:tc>
                  <a:txBody>
                    <a:bodyPr/>
                    <a:lstStyle/>
                    <a:p>
                      <a:r>
                        <a:rPr lang="en-US" dirty="0"/>
                        <a:t>Brentwood</a:t>
                      </a:r>
                    </a:p>
                  </a:txBody>
                  <a:tcPr/>
                </a:tc>
                <a:tc>
                  <a:txBody>
                    <a:bodyPr/>
                    <a:lstStyle/>
                    <a:p>
                      <a:r>
                        <a:rPr lang="en-US" dirty="0"/>
                        <a:t>153.1 km</a:t>
                      </a:r>
                      <a:r>
                        <a:rPr lang="en-US" baseline="30000" dirty="0"/>
                        <a:t>2</a:t>
                      </a:r>
                      <a:endParaRPr lang="en-US" dirty="0"/>
                    </a:p>
                  </a:txBody>
                  <a:tcPr/>
                </a:tc>
                <a:tc>
                  <a:txBody>
                    <a:bodyPr/>
                    <a:lstStyle/>
                    <a:p>
                      <a:r>
                        <a:rPr lang="en-US" dirty="0"/>
                        <a:t>54, 885</a:t>
                      </a:r>
                    </a:p>
                  </a:txBody>
                  <a:tcPr/>
                </a:tc>
                <a:tc>
                  <a:txBody>
                    <a:bodyPr/>
                    <a:lstStyle/>
                    <a:p>
                      <a:r>
                        <a:rPr lang="en-US" dirty="0"/>
                        <a:t>Rural  Districts</a:t>
                      </a:r>
                    </a:p>
                  </a:txBody>
                  <a:tcPr/>
                </a:tc>
                <a:extLst>
                  <a:ext uri="{0D108BD9-81ED-4DB2-BD59-A6C34878D82A}">
                    <a16:rowId xmlns:a16="http://schemas.microsoft.com/office/drawing/2014/main" val="4161762041"/>
                  </a:ext>
                </a:extLst>
              </a:tr>
              <a:tr h="0">
                <a:tc>
                  <a:txBody>
                    <a:bodyPr/>
                    <a:lstStyle/>
                    <a:p>
                      <a:r>
                        <a:rPr lang="en-US" dirty="0"/>
                        <a:t>Castle Point</a:t>
                      </a:r>
                    </a:p>
                  </a:txBody>
                  <a:tcPr/>
                </a:tc>
                <a:tc>
                  <a:txBody>
                    <a:bodyPr/>
                    <a:lstStyle/>
                    <a:p>
                      <a:r>
                        <a:rPr lang="en-US" dirty="0"/>
                        <a:t>45.08 km</a:t>
                      </a:r>
                      <a:r>
                        <a:rPr lang="en-US" baseline="30000" dirty="0"/>
                        <a:t>2</a:t>
                      </a:r>
                      <a:endParaRPr lang="en-US" dirty="0"/>
                    </a:p>
                  </a:txBody>
                  <a:tcPr/>
                </a:tc>
                <a:tc>
                  <a:txBody>
                    <a:bodyPr/>
                    <a:lstStyle/>
                    <a:p>
                      <a:r>
                        <a:rPr lang="en-US" dirty="0"/>
                        <a:t>86, 608</a:t>
                      </a:r>
                    </a:p>
                  </a:txBody>
                  <a:tcPr/>
                </a:tc>
                <a:tc>
                  <a:txBody>
                    <a:bodyPr/>
                    <a:lstStyle/>
                    <a:p>
                      <a:r>
                        <a:rPr lang="en-US" dirty="0"/>
                        <a:t>Canvey Island</a:t>
                      </a:r>
                    </a:p>
                  </a:txBody>
                  <a:tcPr/>
                </a:tc>
                <a:extLst>
                  <a:ext uri="{0D108BD9-81ED-4DB2-BD59-A6C34878D82A}">
                    <a16:rowId xmlns:a16="http://schemas.microsoft.com/office/drawing/2014/main" val="2143322584"/>
                  </a:ext>
                </a:extLst>
              </a:tr>
              <a:tr h="327190">
                <a:tc>
                  <a:txBody>
                    <a:bodyPr/>
                    <a:lstStyle/>
                    <a:p>
                      <a:r>
                        <a:rPr lang="en-US" dirty="0"/>
                        <a:t>Maldon</a:t>
                      </a:r>
                    </a:p>
                  </a:txBody>
                  <a:tcPr/>
                </a:tc>
                <a:tc>
                  <a:txBody>
                    <a:bodyPr/>
                    <a:lstStyle/>
                    <a:p>
                      <a:r>
                        <a:rPr lang="en-US" dirty="0"/>
                        <a:t>358.8 km</a:t>
                      </a:r>
                      <a:r>
                        <a:rPr lang="en-US" baseline="30000" dirty="0"/>
                        <a:t>2</a:t>
                      </a:r>
                      <a:endParaRPr lang="en-US" dirty="0"/>
                    </a:p>
                  </a:txBody>
                  <a:tcPr/>
                </a:tc>
                <a:tc>
                  <a:txBody>
                    <a:bodyPr/>
                    <a:lstStyle/>
                    <a:p>
                      <a:r>
                        <a:rPr lang="en-US" dirty="0"/>
                        <a:t>64, 425</a:t>
                      </a:r>
                    </a:p>
                  </a:txBody>
                  <a:tcPr/>
                </a:tc>
                <a:tc>
                  <a:txBody>
                    <a:bodyPr/>
                    <a:lstStyle/>
                    <a:p>
                      <a:r>
                        <a:rPr lang="en-US" dirty="0"/>
                        <a:t>Blackwater Estuary</a:t>
                      </a:r>
                    </a:p>
                  </a:txBody>
                  <a:tcPr/>
                </a:tc>
                <a:extLst>
                  <a:ext uri="{0D108BD9-81ED-4DB2-BD59-A6C34878D82A}">
                    <a16:rowId xmlns:a16="http://schemas.microsoft.com/office/drawing/2014/main" val="3070740790"/>
                  </a:ext>
                </a:extLst>
              </a:tr>
              <a:tr h="0">
                <a:tc>
                  <a:txBody>
                    <a:bodyPr/>
                    <a:lstStyle/>
                    <a:p>
                      <a:r>
                        <a:rPr lang="en-US" dirty="0"/>
                        <a:t>Rochford</a:t>
                      </a:r>
                    </a:p>
                  </a:txBody>
                  <a:tcPr/>
                </a:tc>
                <a:tc>
                  <a:txBody>
                    <a:bodyPr/>
                    <a:lstStyle/>
                    <a:p>
                      <a:r>
                        <a:rPr lang="en-US" dirty="0"/>
                        <a:t>169.5 km</a:t>
                      </a:r>
                      <a:r>
                        <a:rPr lang="en-US" baseline="30000" dirty="0"/>
                        <a:t>2</a:t>
                      </a:r>
                      <a:endParaRPr lang="en-US" dirty="0"/>
                    </a:p>
                  </a:txBody>
                  <a:tcPr/>
                </a:tc>
                <a:tc>
                  <a:txBody>
                    <a:bodyPr/>
                    <a:lstStyle/>
                    <a:p>
                      <a:r>
                        <a:rPr lang="en-US" dirty="0"/>
                        <a:t>86, 981</a:t>
                      </a:r>
                    </a:p>
                  </a:txBody>
                  <a:tcPr/>
                </a:tc>
                <a:tc>
                  <a:txBody>
                    <a:bodyPr/>
                    <a:lstStyle/>
                    <a:p>
                      <a:r>
                        <a:rPr lang="en-US" dirty="0"/>
                        <a:t>Coastal</a:t>
                      </a:r>
                    </a:p>
                  </a:txBody>
                  <a:tcPr/>
                </a:tc>
                <a:extLst>
                  <a:ext uri="{0D108BD9-81ED-4DB2-BD59-A6C34878D82A}">
                    <a16:rowId xmlns:a16="http://schemas.microsoft.com/office/drawing/2014/main" val="712430892"/>
                  </a:ext>
                </a:extLst>
              </a:tr>
              <a:tr h="0">
                <a:tc>
                  <a:txBody>
                    <a:bodyPr/>
                    <a:lstStyle/>
                    <a:p>
                      <a:r>
                        <a:rPr lang="en-US" dirty="0"/>
                        <a:t>Southend</a:t>
                      </a:r>
                    </a:p>
                  </a:txBody>
                  <a:tcPr/>
                </a:tc>
                <a:tc>
                  <a:txBody>
                    <a:bodyPr/>
                    <a:lstStyle/>
                    <a:p>
                      <a:r>
                        <a:rPr lang="en-US" dirty="0"/>
                        <a:t>41.76 km</a:t>
                      </a:r>
                      <a:r>
                        <a:rPr lang="en-US" baseline="30000" dirty="0"/>
                        <a:t>2</a:t>
                      </a:r>
                      <a:endParaRPr lang="en-US" dirty="0"/>
                    </a:p>
                  </a:txBody>
                  <a:tcPr/>
                </a:tc>
                <a:tc>
                  <a:txBody>
                    <a:bodyPr/>
                    <a:lstStyle/>
                    <a:p>
                      <a:r>
                        <a:rPr lang="en-US" dirty="0"/>
                        <a:t>183, 125</a:t>
                      </a:r>
                    </a:p>
                  </a:txBody>
                  <a:tcPr/>
                </a:tc>
                <a:tc>
                  <a:txBody>
                    <a:bodyPr/>
                    <a:lstStyle/>
                    <a:p>
                      <a:r>
                        <a:rPr lang="en-US" dirty="0"/>
                        <a:t>Coastal</a:t>
                      </a:r>
                    </a:p>
                  </a:txBody>
                  <a:tcPr/>
                </a:tc>
                <a:extLst>
                  <a:ext uri="{0D108BD9-81ED-4DB2-BD59-A6C34878D82A}">
                    <a16:rowId xmlns:a16="http://schemas.microsoft.com/office/drawing/2014/main" val="2087884870"/>
                  </a:ext>
                </a:extLst>
              </a:tr>
              <a:tr h="0">
                <a:tc>
                  <a:txBody>
                    <a:bodyPr/>
                    <a:lstStyle/>
                    <a:p>
                      <a:r>
                        <a:rPr lang="en-US" dirty="0"/>
                        <a:t>Thurrock</a:t>
                      </a:r>
                    </a:p>
                  </a:txBody>
                  <a:tcPr/>
                </a:tc>
                <a:tc>
                  <a:txBody>
                    <a:bodyPr/>
                    <a:lstStyle/>
                    <a:p>
                      <a:r>
                        <a:rPr lang="en-US" dirty="0"/>
                        <a:t>170 km</a:t>
                      </a:r>
                      <a:r>
                        <a:rPr lang="en-US" baseline="30000" dirty="0"/>
                        <a:t>2</a:t>
                      </a:r>
                      <a:endParaRPr lang="en-US" dirty="0"/>
                    </a:p>
                  </a:txBody>
                  <a:tcPr/>
                </a:tc>
                <a:tc>
                  <a:txBody>
                    <a:bodyPr/>
                    <a:lstStyle/>
                    <a:p>
                      <a:r>
                        <a:rPr lang="en-US" dirty="0"/>
                        <a:t>174, 341</a:t>
                      </a:r>
                    </a:p>
                  </a:txBody>
                  <a:tcPr/>
                </a:tc>
                <a:tc>
                  <a:txBody>
                    <a:bodyPr/>
                    <a:lstStyle/>
                    <a:p>
                      <a:r>
                        <a:rPr lang="en-US" dirty="0"/>
                        <a:t>Thames Gateway</a:t>
                      </a:r>
                    </a:p>
                  </a:txBody>
                  <a:tcPr/>
                </a:tc>
                <a:extLst>
                  <a:ext uri="{0D108BD9-81ED-4DB2-BD59-A6C34878D82A}">
                    <a16:rowId xmlns:a16="http://schemas.microsoft.com/office/drawing/2014/main" val="951586908"/>
                  </a:ext>
                </a:extLst>
              </a:tr>
              <a:tr h="0">
                <a:tc>
                  <a:txBody>
                    <a:bodyPr/>
                    <a:lstStyle/>
                    <a:p>
                      <a:r>
                        <a:rPr lang="en-US" b="1" dirty="0"/>
                        <a:t>Total</a:t>
                      </a:r>
                    </a:p>
                  </a:txBody>
                  <a:tcPr/>
                </a:tc>
                <a:tc>
                  <a:txBody>
                    <a:bodyPr/>
                    <a:lstStyle/>
                    <a:p>
                      <a:r>
                        <a:rPr lang="en-US" b="1" dirty="0"/>
                        <a:t>1,048.24 km</a:t>
                      </a:r>
                      <a:r>
                        <a:rPr lang="en-US" b="1" baseline="30000" dirty="0"/>
                        <a:t>2</a:t>
                      </a:r>
                      <a:endParaRPr lang="en-US" b="1" dirty="0"/>
                    </a:p>
                  </a:txBody>
                  <a:tcPr/>
                </a:tc>
                <a:tc>
                  <a:txBody>
                    <a:bodyPr/>
                    <a:lstStyle/>
                    <a:p>
                      <a:r>
                        <a:rPr lang="en-US" b="1" dirty="0"/>
                        <a:t>757,578</a:t>
                      </a:r>
                    </a:p>
                  </a:txBody>
                  <a:tcPr/>
                </a:tc>
                <a:tc>
                  <a:txBody>
                    <a:bodyPr/>
                    <a:lstStyle/>
                    <a:p>
                      <a:endParaRPr lang="en-US" dirty="0"/>
                    </a:p>
                  </a:txBody>
                  <a:tcPr/>
                </a:tc>
                <a:extLst>
                  <a:ext uri="{0D108BD9-81ED-4DB2-BD59-A6C34878D82A}">
                    <a16:rowId xmlns:a16="http://schemas.microsoft.com/office/drawing/2014/main" val="3700885126"/>
                  </a:ext>
                </a:extLst>
              </a:tr>
            </a:tbl>
          </a:graphicData>
        </a:graphic>
      </p:graphicFrame>
      <p:sp>
        <p:nvSpPr>
          <p:cNvPr id="5" name="TextBox 4">
            <a:extLst>
              <a:ext uri="{FF2B5EF4-FFF2-40B4-BE49-F238E27FC236}">
                <a16:creationId xmlns:a16="http://schemas.microsoft.com/office/drawing/2014/main" id="{C665F998-33BD-534A-867E-32E66A4E2475}"/>
              </a:ext>
            </a:extLst>
          </p:cNvPr>
          <p:cNvSpPr txBox="1"/>
          <p:nvPr/>
        </p:nvSpPr>
        <p:spPr>
          <a:xfrm>
            <a:off x="388470" y="299545"/>
            <a:ext cx="3841949" cy="646331"/>
          </a:xfrm>
          <a:prstGeom prst="rect">
            <a:avLst/>
          </a:prstGeom>
          <a:noFill/>
        </p:spPr>
        <p:txBody>
          <a:bodyPr wrap="none" rtlCol="0">
            <a:spAutoFit/>
          </a:bodyPr>
          <a:lstStyle/>
          <a:p>
            <a:r>
              <a:rPr lang="en-US" sz="3600" b="1" dirty="0"/>
              <a:t>Detail and Context </a:t>
            </a:r>
          </a:p>
        </p:txBody>
      </p:sp>
      <p:pic>
        <p:nvPicPr>
          <p:cNvPr id="6" name="Content Placeholder 4" descr="A close up of a sign&#10;&#10;Description automatically generated">
            <a:extLst>
              <a:ext uri="{FF2B5EF4-FFF2-40B4-BE49-F238E27FC236}">
                <a16:creationId xmlns:a16="http://schemas.microsoft.com/office/drawing/2014/main" id="{7DB48C73-DC15-D944-A022-5EE538FF30FF}"/>
              </a:ext>
            </a:extLst>
          </p:cNvPr>
          <p:cNvPicPr>
            <a:picLocks noChangeAspect="1"/>
          </p:cNvPicPr>
          <p:nvPr/>
        </p:nvPicPr>
        <p:blipFill>
          <a:blip r:embed="rId5"/>
          <a:stretch>
            <a:fillRect/>
          </a:stretch>
        </p:blipFill>
        <p:spPr>
          <a:xfrm>
            <a:off x="8023929" y="105990"/>
            <a:ext cx="3983665" cy="863128"/>
          </a:xfrm>
          <a:prstGeom prst="rect">
            <a:avLst/>
          </a:prstGeom>
        </p:spPr>
      </p:pic>
      <p:pic>
        <p:nvPicPr>
          <p:cNvPr id="8" name="Picture 7" descr="Map&#10;&#10;Description automatically generated">
            <a:extLst>
              <a:ext uri="{FF2B5EF4-FFF2-40B4-BE49-F238E27FC236}">
                <a16:creationId xmlns:a16="http://schemas.microsoft.com/office/drawing/2014/main" id="{4C80C266-A0B6-704B-908B-D2893A232B41}"/>
              </a:ext>
            </a:extLst>
          </p:cNvPr>
          <p:cNvPicPr>
            <a:picLocks noChangeAspect="1"/>
          </p:cNvPicPr>
          <p:nvPr/>
        </p:nvPicPr>
        <p:blipFill>
          <a:blip r:embed="rId6"/>
          <a:stretch>
            <a:fillRect/>
          </a:stretch>
        </p:blipFill>
        <p:spPr>
          <a:xfrm>
            <a:off x="9744521" y="1058763"/>
            <a:ext cx="2325419" cy="1645410"/>
          </a:xfrm>
          <a:prstGeom prst="rect">
            <a:avLst/>
          </a:prstGeom>
          <a:ln>
            <a:solidFill>
              <a:schemeClr val="tx1"/>
            </a:solidFill>
          </a:ln>
        </p:spPr>
      </p:pic>
      <p:pic>
        <p:nvPicPr>
          <p:cNvPr id="14" name="Picture 13" descr="Map&#10;&#10;Description automatically generated">
            <a:extLst>
              <a:ext uri="{FF2B5EF4-FFF2-40B4-BE49-F238E27FC236}">
                <a16:creationId xmlns:a16="http://schemas.microsoft.com/office/drawing/2014/main" id="{321007A2-677C-DB4E-83D2-498123042BF1}"/>
              </a:ext>
            </a:extLst>
          </p:cNvPr>
          <p:cNvPicPr>
            <a:picLocks noChangeAspect="1"/>
          </p:cNvPicPr>
          <p:nvPr/>
        </p:nvPicPr>
        <p:blipFill>
          <a:blip r:embed="rId7"/>
          <a:stretch>
            <a:fillRect/>
          </a:stretch>
        </p:blipFill>
        <p:spPr>
          <a:xfrm>
            <a:off x="9770266" y="5292435"/>
            <a:ext cx="2351918" cy="1524001"/>
          </a:xfrm>
          <a:prstGeom prst="rect">
            <a:avLst/>
          </a:prstGeom>
          <a:ln>
            <a:solidFill>
              <a:schemeClr val="tx1"/>
            </a:solidFill>
          </a:ln>
        </p:spPr>
      </p:pic>
      <p:pic>
        <p:nvPicPr>
          <p:cNvPr id="16" name="Picture 15" descr="Map&#10;&#10;Description automatically generated">
            <a:extLst>
              <a:ext uri="{FF2B5EF4-FFF2-40B4-BE49-F238E27FC236}">
                <a16:creationId xmlns:a16="http://schemas.microsoft.com/office/drawing/2014/main" id="{3E0ED007-229C-3F43-B820-17D4B8E0C491}"/>
              </a:ext>
            </a:extLst>
          </p:cNvPr>
          <p:cNvPicPr>
            <a:picLocks noChangeAspect="1"/>
          </p:cNvPicPr>
          <p:nvPr/>
        </p:nvPicPr>
        <p:blipFill>
          <a:blip r:embed="rId8"/>
          <a:stretch>
            <a:fillRect/>
          </a:stretch>
        </p:blipFill>
        <p:spPr>
          <a:xfrm>
            <a:off x="10457677" y="2606294"/>
            <a:ext cx="1514070" cy="1645411"/>
          </a:xfrm>
          <a:prstGeom prst="rect">
            <a:avLst/>
          </a:prstGeom>
          <a:ln>
            <a:solidFill>
              <a:schemeClr val="tx1"/>
            </a:solidFill>
          </a:ln>
        </p:spPr>
      </p:pic>
      <p:pic>
        <p:nvPicPr>
          <p:cNvPr id="20" name="Picture 19" descr="Map&#10;&#10;Description automatically generated">
            <a:extLst>
              <a:ext uri="{FF2B5EF4-FFF2-40B4-BE49-F238E27FC236}">
                <a16:creationId xmlns:a16="http://schemas.microsoft.com/office/drawing/2014/main" id="{621ABBAA-22DC-6447-AD9E-0082208107D3}"/>
              </a:ext>
            </a:extLst>
          </p:cNvPr>
          <p:cNvPicPr>
            <a:picLocks noChangeAspect="1"/>
          </p:cNvPicPr>
          <p:nvPr/>
        </p:nvPicPr>
        <p:blipFill>
          <a:blip r:embed="rId9"/>
          <a:stretch>
            <a:fillRect/>
          </a:stretch>
        </p:blipFill>
        <p:spPr>
          <a:xfrm>
            <a:off x="8109716" y="2984880"/>
            <a:ext cx="2130491" cy="1524001"/>
          </a:xfrm>
          <a:prstGeom prst="rect">
            <a:avLst/>
          </a:prstGeom>
          <a:ln>
            <a:solidFill>
              <a:schemeClr val="tx1"/>
            </a:solidFill>
          </a:ln>
        </p:spPr>
      </p:pic>
      <p:pic>
        <p:nvPicPr>
          <p:cNvPr id="25" name="Picture 24">
            <a:extLst>
              <a:ext uri="{FF2B5EF4-FFF2-40B4-BE49-F238E27FC236}">
                <a16:creationId xmlns:a16="http://schemas.microsoft.com/office/drawing/2014/main" id="{65EB8ED1-28A4-CA4B-B8B6-1BD7BD8DFD8D}"/>
              </a:ext>
            </a:extLst>
          </p:cNvPr>
          <p:cNvPicPr>
            <a:picLocks noChangeAspect="1"/>
          </p:cNvPicPr>
          <p:nvPr/>
        </p:nvPicPr>
        <p:blipFill>
          <a:blip r:embed="rId10"/>
          <a:stretch>
            <a:fillRect/>
          </a:stretch>
        </p:blipFill>
        <p:spPr>
          <a:xfrm>
            <a:off x="8338318" y="1447013"/>
            <a:ext cx="1720210" cy="1613805"/>
          </a:xfrm>
          <a:prstGeom prst="rect">
            <a:avLst/>
          </a:prstGeom>
          <a:ln>
            <a:solidFill>
              <a:schemeClr val="tx1"/>
            </a:solidFill>
          </a:ln>
        </p:spPr>
      </p:pic>
    </p:spTree>
    <p:extLst>
      <p:ext uri="{BB962C8B-B14F-4D97-AF65-F5344CB8AC3E}">
        <p14:creationId xmlns:p14="http://schemas.microsoft.com/office/powerpoint/2010/main" val="1772697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BF8FA08-8AA4-694F-8BB1-F408151FE2DF}"/>
              </a:ext>
            </a:extLst>
          </p:cNvPr>
          <p:cNvGraphicFramePr>
            <a:graphicFrameLocks noGrp="1"/>
          </p:cNvGraphicFramePr>
          <p:nvPr>
            <p:extLst>
              <p:ext uri="{D42A27DB-BD31-4B8C-83A1-F6EECF244321}">
                <p14:modId xmlns:p14="http://schemas.microsoft.com/office/powerpoint/2010/main" val="1649608804"/>
              </p:ext>
            </p:extLst>
          </p:nvPr>
        </p:nvGraphicFramePr>
        <p:xfrm>
          <a:off x="187034" y="1969377"/>
          <a:ext cx="11820560" cy="3657600"/>
        </p:xfrm>
        <a:graphic>
          <a:graphicData uri="http://schemas.openxmlformats.org/drawingml/2006/table">
            <a:tbl>
              <a:tblPr firstRow="1" bandRow="1">
                <a:tableStyleId>{5C22544A-7EE6-4342-B048-85BDC9FD1C3A}</a:tableStyleId>
              </a:tblPr>
              <a:tblGrid>
                <a:gridCol w="1458886">
                  <a:extLst>
                    <a:ext uri="{9D8B030D-6E8A-4147-A177-3AD203B41FA5}">
                      <a16:colId xmlns:a16="http://schemas.microsoft.com/office/drawing/2014/main" val="634499604"/>
                    </a:ext>
                  </a:extLst>
                </a:gridCol>
                <a:gridCol w="680167">
                  <a:extLst>
                    <a:ext uri="{9D8B030D-6E8A-4147-A177-3AD203B41FA5}">
                      <a16:colId xmlns:a16="http://schemas.microsoft.com/office/drawing/2014/main" val="239473063"/>
                    </a:ext>
                  </a:extLst>
                </a:gridCol>
                <a:gridCol w="1290873">
                  <a:extLst>
                    <a:ext uri="{9D8B030D-6E8A-4147-A177-3AD203B41FA5}">
                      <a16:colId xmlns:a16="http://schemas.microsoft.com/office/drawing/2014/main" val="2850774043"/>
                    </a:ext>
                  </a:extLst>
                </a:gridCol>
                <a:gridCol w="1210118">
                  <a:extLst>
                    <a:ext uri="{9D8B030D-6E8A-4147-A177-3AD203B41FA5}">
                      <a16:colId xmlns:a16="http://schemas.microsoft.com/office/drawing/2014/main" val="2579546711"/>
                    </a:ext>
                  </a:extLst>
                </a:gridCol>
                <a:gridCol w="1248602">
                  <a:extLst>
                    <a:ext uri="{9D8B030D-6E8A-4147-A177-3AD203B41FA5}">
                      <a16:colId xmlns:a16="http://schemas.microsoft.com/office/drawing/2014/main" val="3256456273"/>
                    </a:ext>
                  </a:extLst>
                </a:gridCol>
                <a:gridCol w="1402080">
                  <a:extLst>
                    <a:ext uri="{9D8B030D-6E8A-4147-A177-3AD203B41FA5}">
                      <a16:colId xmlns:a16="http://schemas.microsoft.com/office/drawing/2014/main" val="1832296762"/>
                    </a:ext>
                  </a:extLst>
                </a:gridCol>
                <a:gridCol w="1259840">
                  <a:extLst>
                    <a:ext uri="{9D8B030D-6E8A-4147-A177-3AD203B41FA5}">
                      <a16:colId xmlns:a16="http://schemas.microsoft.com/office/drawing/2014/main" val="675051740"/>
                    </a:ext>
                  </a:extLst>
                </a:gridCol>
                <a:gridCol w="1006377">
                  <a:extLst>
                    <a:ext uri="{9D8B030D-6E8A-4147-A177-3AD203B41FA5}">
                      <a16:colId xmlns:a16="http://schemas.microsoft.com/office/drawing/2014/main" val="3644199685"/>
                    </a:ext>
                  </a:extLst>
                </a:gridCol>
                <a:gridCol w="1517018">
                  <a:extLst>
                    <a:ext uri="{9D8B030D-6E8A-4147-A177-3AD203B41FA5}">
                      <a16:colId xmlns:a16="http://schemas.microsoft.com/office/drawing/2014/main" val="2844558985"/>
                    </a:ext>
                  </a:extLst>
                </a:gridCol>
                <a:gridCol w="746599">
                  <a:extLst>
                    <a:ext uri="{9D8B030D-6E8A-4147-A177-3AD203B41FA5}">
                      <a16:colId xmlns:a16="http://schemas.microsoft.com/office/drawing/2014/main" val="2249634238"/>
                    </a:ext>
                  </a:extLst>
                </a:gridCol>
              </a:tblGrid>
              <a:tr h="278738">
                <a:tc>
                  <a:txBody>
                    <a:bodyPr/>
                    <a:lstStyle/>
                    <a:p>
                      <a:r>
                        <a:rPr lang="en-US" dirty="0"/>
                        <a:t>LAD</a:t>
                      </a:r>
                    </a:p>
                  </a:txBody>
                  <a:tcPr/>
                </a:tc>
                <a:tc>
                  <a:txBody>
                    <a:bodyPr/>
                    <a:lstStyle/>
                    <a:p>
                      <a:r>
                        <a:rPr lang="en-US" dirty="0"/>
                        <a:t>PRU</a:t>
                      </a:r>
                      <a:endParaRPr lang="en-US" baseline="30000" dirty="0"/>
                    </a:p>
                  </a:txBody>
                  <a:tcPr/>
                </a:tc>
                <a:tc>
                  <a:txBody>
                    <a:bodyPr/>
                    <a:lstStyle/>
                    <a:p>
                      <a:r>
                        <a:rPr lang="en-US" dirty="0"/>
                        <a:t>All Through</a:t>
                      </a:r>
                    </a:p>
                  </a:txBody>
                  <a:tcPr/>
                </a:tc>
                <a:tc gridSpan="2">
                  <a:txBody>
                    <a:bodyPr/>
                    <a:lstStyle/>
                    <a:p>
                      <a:pPr algn="l"/>
                      <a:r>
                        <a:rPr lang="en-US" dirty="0"/>
                        <a:t>Primary</a:t>
                      </a:r>
                    </a:p>
                  </a:txBody>
                  <a:tcPr/>
                </a:tc>
                <a:tc hMerge="1">
                  <a:txBody>
                    <a:bodyPr/>
                    <a:lstStyle/>
                    <a:p>
                      <a:endParaRPr lang="en-US" dirty="0"/>
                    </a:p>
                  </a:txBody>
                  <a:tcPr/>
                </a:tc>
                <a:tc gridSpan="2">
                  <a:txBody>
                    <a:bodyPr/>
                    <a:lstStyle/>
                    <a:p>
                      <a:r>
                        <a:rPr lang="en-US" dirty="0"/>
                        <a:t>Secondary</a:t>
                      </a:r>
                    </a:p>
                  </a:txBody>
                  <a:tcPr/>
                </a:tc>
                <a:tc hMerge="1">
                  <a:txBody>
                    <a:bodyPr/>
                    <a:lstStyle/>
                    <a:p>
                      <a:endParaRPr lang="en-US" dirty="0"/>
                    </a:p>
                  </a:txBody>
                  <a:tcPr/>
                </a:tc>
                <a:tc>
                  <a:txBody>
                    <a:bodyPr/>
                    <a:lstStyle/>
                    <a:p>
                      <a:r>
                        <a:rPr lang="en-US" dirty="0"/>
                        <a:t>Special </a:t>
                      </a:r>
                    </a:p>
                  </a:txBody>
                  <a:tcPr/>
                </a:tc>
                <a:tc>
                  <a:txBody>
                    <a:bodyPr/>
                    <a:lstStyle/>
                    <a:p>
                      <a:r>
                        <a:rPr lang="en-US" dirty="0"/>
                        <a:t>EY Nursery</a:t>
                      </a:r>
                    </a:p>
                  </a:txBody>
                  <a:tcPr/>
                </a:tc>
                <a:tc>
                  <a:txBody>
                    <a:bodyPr/>
                    <a:lstStyle/>
                    <a:p>
                      <a:r>
                        <a:rPr lang="en-US" dirty="0"/>
                        <a:t>Total</a:t>
                      </a:r>
                    </a:p>
                  </a:txBody>
                  <a:tcPr/>
                </a:tc>
                <a:extLst>
                  <a:ext uri="{0D108BD9-81ED-4DB2-BD59-A6C34878D82A}">
                    <a16:rowId xmlns:a16="http://schemas.microsoft.com/office/drawing/2014/main" val="2475231172"/>
                  </a:ext>
                </a:extLst>
              </a:tr>
              <a:tr h="0">
                <a:tc>
                  <a:txBody>
                    <a:bodyPr/>
                    <a:lstStyle/>
                    <a:p>
                      <a:endParaRPr lang="en-US" dirty="0"/>
                    </a:p>
                  </a:txBody>
                  <a:tcPr/>
                </a:tc>
                <a:tc>
                  <a:txBody>
                    <a:bodyPr/>
                    <a:lstStyle/>
                    <a:p>
                      <a:endParaRPr lang="en-US" baseline="30000" dirty="0"/>
                    </a:p>
                  </a:txBody>
                  <a:tcPr/>
                </a:tc>
                <a:tc>
                  <a:txBody>
                    <a:bodyPr/>
                    <a:lstStyle/>
                    <a:p>
                      <a:endParaRPr lang="en-US" dirty="0"/>
                    </a:p>
                  </a:txBody>
                  <a:tcPr/>
                </a:tc>
                <a:tc>
                  <a:txBody>
                    <a:bodyPr/>
                    <a:lstStyle/>
                    <a:p>
                      <a:r>
                        <a:rPr lang="en-US" b="1" dirty="0"/>
                        <a:t>No.</a:t>
                      </a:r>
                    </a:p>
                  </a:txBody>
                  <a:tcPr/>
                </a:tc>
                <a:tc>
                  <a:txBody>
                    <a:bodyPr/>
                    <a:lstStyle/>
                    <a:p>
                      <a:r>
                        <a:rPr lang="en-US" b="1" dirty="0"/>
                        <a:t>% LA</a:t>
                      </a:r>
                    </a:p>
                  </a:txBody>
                  <a:tcPr/>
                </a:tc>
                <a:tc>
                  <a:txBody>
                    <a:bodyPr/>
                    <a:lstStyle/>
                    <a:p>
                      <a:r>
                        <a:rPr lang="en-US" b="1" dirty="0"/>
                        <a:t>No.</a:t>
                      </a:r>
                    </a:p>
                  </a:txBody>
                  <a:tcPr/>
                </a:tc>
                <a:tc>
                  <a:txBody>
                    <a:bodyPr/>
                    <a:lstStyle/>
                    <a:p>
                      <a:r>
                        <a:rPr lang="en-US" b="1" dirty="0"/>
                        <a:t>% LA</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534827267"/>
                  </a:ext>
                </a:extLst>
              </a:tr>
              <a:tr h="0">
                <a:tc>
                  <a:txBody>
                    <a:bodyPr/>
                    <a:lstStyle/>
                    <a:p>
                      <a:r>
                        <a:rPr lang="en-US" b="1" dirty="0"/>
                        <a:t>Basildon</a:t>
                      </a:r>
                    </a:p>
                  </a:txBody>
                  <a:tcPr/>
                </a:tc>
                <a:tc>
                  <a:txBody>
                    <a:bodyPr/>
                    <a:lstStyle/>
                    <a:p>
                      <a:r>
                        <a:rPr lang="en-US" sz="1800" dirty="0"/>
                        <a:t>1</a:t>
                      </a:r>
                    </a:p>
                  </a:txBody>
                  <a:tcPr/>
                </a:tc>
                <a:tc>
                  <a:txBody>
                    <a:bodyPr/>
                    <a:lstStyle/>
                    <a:p>
                      <a:r>
                        <a:rPr lang="en-US" dirty="0"/>
                        <a:t>0</a:t>
                      </a:r>
                    </a:p>
                  </a:txBody>
                  <a:tcPr/>
                </a:tc>
                <a:tc>
                  <a:txBody>
                    <a:bodyPr/>
                    <a:lstStyle/>
                    <a:p>
                      <a:r>
                        <a:rPr lang="en-US" dirty="0"/>
                        <a:t>47</a:t>
                      </a:r>
                    </a:p>
                  </a:txBody>
                  <a:tcPr/>
                </a:tc>
                <a:tc>
                  <a:txBody>
                    <a:bodyPr/>
                    <a:lstStyle/>
                    <a:p>
                      <a:r>
                        <a:rPr lang="en-US" dirty="0"/>
                        <a:t>45%</a:t>
                      </a:r>
                    </a:p>
                  </a:txBody>
                  <a:tcPr/>
                </a:tc>
                <a:tc>
                  <a:txBody>
                    <a:bodyPr/>
                    <a:lstStyle/>
                    <a:p>
                      <a:r>
                        <a:rPr lang="en-US" dirty="0"/>
                        <a:t>9</a:t>
                      </a:r>
                    </a:p>
                  </a:txBody>
                  <a:tcPr/>
                </a:tc>
                <a:tc>
                  <a:txBody>
                    <a:bodyPr/>
                    <a:lstStyle/>
                    <a:p>
                      <a:r>
                        <a:rPr lang="en-US" dirty="0"/>
                        <a:t>22%</a:t>
                      </a:r>
                    </a:p>
                  </a:txBody>
                  <a:tcPr/>
                </a:tc>
                <a:tc>
                  <a:txBody>
                    <a:bodyPr/>
                    <a:lstStyle/>
                    <a:p>
                      <a:r>
                        <a:rPr lang="en-US" dirty="0"/>
                        <a:t>2</a:t>
                      </a:r>
                    </a:p>
                  </a:txBody>
                  <a:tcPr/>
                </a:tc>
                <a:tc>
                  <a:txBody>
                    <a:bodyPr/>
                    <a:lstStyle/>
                    <a:p>
                      <a:r>
                        <a:rPr lang="en-US" dirty="0"/>
                        <a:t>21</a:t>
                      </a:r>
                    </a:p>
                  </a:txBody>
                  <a:tcPr/>
                </a:tc>
                <a:tc>
                  <a:txBody>
                    <a:bodyPr/>
                    <a:lstStyle/>
                    <a:p>
                      <a:r>
                        <a:rPr lang="en-US" dirty="0"/>
                        <a:t>80</a:t>
                      </a:r>
                    </a:p>
                  </a:txBody>
                  <a:tcPr/>
                </a:tc>
                <a:extLst>
                  <a:ext uri="{0D108BD9-81ED-4DB2-BD59-A6C34878D82A}">
                    <a16:rowId xmlns:a16="http://schemas.microsoft.com/office/drawing/2014/main" val="3783720008"/>
                  </a:ext>
                </a:extLst>
              </a:tr>
              <a:tr h="0">
                <a:tc>
                  <a:txBody>
                    <a:bodyPr/>
                    <a:lstStyle/>
                    <a:p>
                      <a:r>
                        <a:rPr lang="en-US" b="1" dirty="0"/>
                        <a:t>Brentwood</a:t>
                      </a:r>
                    </a:p>
                  </a:txBody>
                  <a:tcPr/>
                </a:tc>
                <a:tc>
                  <a:txBody>
                    <a:bodyPr/>
                    <a:lstStyle/>
                    <a:p>
                      <a:r>
                        <a:rPr lang="en-US" sz="1800" dirty="0"/>
                        <a:t>0</a:t>
                      </a:r>
                    </a:p>
                  </a:txBody>
                  <a:tcPr/>
                </a:tc>
                <a:tc>
                  <a:txBody>
                    <a:bodyPr/>
                    <a:lstStyle/>
                    <a:p>
                      <a:r>
                        <a:rPr lang="en-US" dirty="0"/>
                        <a:t>0</a:t>
                      </a:r>
                    </a:p>
                  </a:txBody>
                  <a:tcPr/>
                </a:tc>
                <a:tc>
                  <a:txBody>
                    <a:bodyPr/>
                    <a:lstStyle/>
                    <a:p>
                      <a:r>
                        <a:rPr lang="en-US" dirty="0"/>
                        <a:t>24</a:t>
                      </a:r>
                    </a:p>
                  </a:txBody>
                  <a:tcPr/>
                </a:tc>
                <a:tc>
                  <a:txBody>
                    <a:bodyPr/>
                    <a:lstStyle/>
                    <a:p>
                      <a:r>
                        <a:rPr lang="en-US" dirty="0"/>
                        <a:t>79%</a:t>
                      </a:r>
                    </a:p>
                  </a:txBody>
                  <a:tcPr/>
                </a:tc>
                <a:tc>
                  <a:txBody>
                    <a:bodyPr/>
                    <a:lstStyle/>
                    <a:p>
                      <a:r>
                        <a:rPr lang="en-US" dirty="0"/>
                        <a:t>6</a:t>
                      </a:r>
                    </a:p>
                  </a:txBody>
                  <a:tcPr/>
                </a:tc>
                <a:tc>
                  <a:txBody>
                    <a:bodyPr/>
                    <a:lstStyle/>
                    <a:p>
                      <a:r>
                        <a:rPr lang="en-US" dirty="0"/>
                        <a:t>0%</a:t>
                      </a:r>
                    </a:p>
                  </a:txBody>
                  <a:tcPr/>
                </a:tc>
                <a:tc>
                  <a:txBody>
                    <a:bodyPr/>
                    <a:lstStyle/>
                    <a:p>
                      <a:r>
                        <a:rPr lang="en-US" dirty="0"/>
                        <a:t>2</a:t>
                      </a:r>
                    </a:p>
                  </a:txBody>
                  <a:tcPr/>
                </a:tc>
                <a:tc>
                  <a:txBody>
                    <a:bodyPr/>
                    <a:lstStyle/>
                    <a:p>
                      <a:r>
                        <a:rPr lang="en-US" dirty="0"/>
                        <a:t>0</a:t>
                      </a:r>
                    </a:p>
                  </a:txBody>
                  <a:tcPr/>
                </a:tc>
                <a:tc>
                  <a:txBody>
                    <a:bodyPr/>
                    <a:lstStyle/>
                    <a:p>
                      <a:r>
                        <a:rPr lang="en-US" dirty="0"/>
                        <a:t>32</a:t>
                      </a:r>
                    </a:p>
                  </a:txBody>
                  <a:tcPr/>
                </a:tc>
                <a:extLst>
                  <a:ext uri="{0D108BD9-81ED-4DB2-BD59-A6C34878D82A}">
                    <a16:rowId xmlns:a16="http://schemas.microsoft.com/office/drawing/2014/main" val="4161762041"/>
                  </a:ext>
                </a:extLst>
              </a:tr>
              <a:tr h="0">
                <a:tc>
                  <a:txBody>
                    <a:bodyPr/>
                    <a:lstStyle/>
                    <a:p>
                      <a:r>
                        <a:rPr lang="en-US" b="1" dirty="0"/>
                        <a:t>Castle Point</a:t>
                      </a:r>
                    </a:p>
                  </a:txBody>
                  <a:tcPr/>
                </a:tc>
                <a:tc>
                  <a:txBody>
                    <a:bodyPr/>
                    <a:lstStyle/>
                    <a:p>
                      <a:r>
                        <a:rPr lang="en-US" sz="1800" dirty="0"/>
                        <a:t>0</a:t>
                      </a:r>
                    </a:p>
                  </a:txBody>
                  <a:tcPr/>
                </a:tc>
                <a:tc>
                  <a:txBody>
                    <a:bodyPr/>
                    <a:lstStyle/>
                    <a:p>
                      <a:r>
                        <a:rPr lang="en-US" dirty="0"/>
                        <a:t>0</a:t>
                      </a:r>
                    </a:p>
                  </a:txBody>
                  <a:tcPr/>
                </a:tc>
                <a:tc>
                  <a:txBody>
                    <a:bodyPr/>
                    <a:lstStyle/>
                    <a:p>
                      <a:r>
                        <a:rPr lang="en-US" dirty="0"/>
                        <a:t>21</a:t>
                      </a:r>
                    </a:p>
                  </a:txBody>
                  <a:tcPr/>
                </a:tc>
                <a:tc>
                  <a:txBody>
                    <a:bodyPr/>
                    <a:lstStyle/>
                    <a:p>
                      <a:r>
                        <a:rPr lang="en-US" dirty="0"/>
                        <a:t>10%</a:t>
                      </a:r>
                    </a:p>
                  </a:txBody>
                  <a:tcPr/>
                </a:tc>
                <a:tc>
                  <a:txBody>
                    <a:bodyPr/>
                    <a:lstStyle/>
                    <a:p>
                      <a:r>
                        <a:rPr lang="en-US" dirty="0"/>
                        <a:t>5</a:t>
                      </a:r>
                    </a:p>
                  </a:txBody>
                  <a:tcPr/>
                </a:tc>
                <a:tc>
                  <a:txBody>
                    <a:bodyPr/>
                    <a:lstStyle/>
                    <a:p>
                      <a:r>
                        <a:rPr lang="en-US" dirty="0"/>
                        <a:t>0%</a:t>
                      </a:r>
                    </a:p>
                  </a:txBody>
                  <a:tcPr/>
                </a:tc>
                <a:tc>
                  <a:txBody>
                    <a:bodyPr/>
                    <a:lstStyle/>
                    <a:p>
                      <a:r>
                        <a:rPr lang="en-US" dirty="0"/>
                        <a:t>2</a:t>
                      </a:r>
                    </a:p>
                  </a:txBody>
                  <a:tcPr/>
                </a:tc>
                <a:tc>
                  <a:txBody>
                    <a:bodyPr/>
                    <a:lstStyle/>
                    <a:p>
                      <a:r>
                        <a:rPr lang="en-US" dirty="0"/>
                        <a:t>11</a:t>
                      </a:r>
                    </a:p>
                  </a:txBody>
                  <a:tcPr/>
                </a:tc>
                <a:tc>
                  <a:txBody>
                    <a:bodyPr/>
                    <a:lstStyle/>
                    <a:p>
                      <a:r>
                        <a:rPr lang="en-US" dirty="0"/>
                        <a:t>39</a:t>
                      </a:r>
                    </a:p>
                  </a:txBody>
                  <a:tcPr/>
                </a:tc>
                <a:extLst>
                  <a:ext uri="{0D108BD9-81ED-4DB2-BD59-A6C34878D82A}">
                    <a16:rowId xmlns:a16="http://schemas.microsoft.com/office/drawing/2014/main" val="2143322584"/>
                  </a:ext>
                </a:extLst>
              </a:tr>
              <a:tr h="327190">
                <a:tc>
                  <a:txBody>
                    <a:bodyPr/>
                    <a:lstStyle/>
                    <a:p>
                      <a:r>
                        <a:rPr lang="en-US" b="1" dirty="0"/>
                        <a:t>Maldon</a:t>
                      </a:r>
                    </a:p>
                  </a:txBody>
                  <a:tcPr/>
                </a:tc>
                <a:tc>
                  <a:txBody>
                    <a:bodyPr/>
                    <a:lstStyle/>
                    <a:p>
                      <a:r>
                        <a:rPr lang="en-US" dirty="0"/>
                        <a:t>1</a:t>
                      </a:r>
                    </a:p>
                  </a:txBody>
                  <a:tcPr/>
                </a:tc>
                <a:tc>
                  <a:txBody>
                    <a:bodyPr/>
                    <a:lstStyle/>
                    <a:p>
                      <a:r>
                        <a:rPr lang="en-US" dirty="0"/>
                        <a:t>0</a:t>
                      </a:r>
                    </a:p>
                  </a:txBody>
                  <a:tcPr/>
                </a:tc>
                <a:tc>
                  <a:txBody>
                    <a:bodyPr/>
                    <a:lstStyle/>
                    <a:p>
                      <a:r>
                        <a:rPr lang="en-US" dirty="0"/>
                        <a:t>21</a:t>
                      </a:r>
                    </a:p>
                  </a:txBody>
                  <a:tcPr/>
                </a:tc>
                <a:tc>
                  <a:txBody>
                    <a:bodyPr/>
                    <a:lstStyle/>
                    <a:p>
                      <a:r>
                        <a:rPr lang="en-US" dirty="0"/>
                        <a:t>52%</a:t>
                      </a:r>
                    </a:p>
                  </a:txBody>
                  <a:tcPr/>
                </a:tc>
                <a:tc>
                  <a:txBody>
                    <a:bodyPr/>
                    <a:lstStyle/>
                    <a:p>
                      <a:r>
                        <a:rPr lang="en-US" dirty="0"/>
                        <a:t>5</a:t>
                      </a:r>
                    </a:p>
                  </a:txBody>
                  <a:tcPr/>
                </a:tc>
                <a:tc>
                  <a:txBody>
                    <a:bodyPr/>
                    <a:lstStyle/>
                    <a:p>
                      <a:r>
                        <a:rPr lang="en-US" dirty="0"/>
                        <a:t>0%</a:t>
                      </a:r>
                    </a:p>
                  </a:txBody>
                  <a:tcPr/>
                </a:tc>
                <a:tc>
                  <a:txBody>
                    <a:bodyPr/>
                    <a:lstStyle/>
                    <a:p>
                      <a:r>
                        <a:rPr lang="en-US" dirty="0"/>
                        <a:t>0</a:t>
                      </a:r>
                    </a:p>
                  </a:txBody>
                  <a:tcPr/>
                </a:tc>
                <a:tc>
                  <a:txBody>
                    <a:bodyPr/>
                    <a:lstStyle/>
                    <a:p>
                      <a:r>
                        <a:rPr lang="en-US" dirty="0"/>
                        <a:t>0</a:t>
                      </a:r>
                    </a:p>
                  </a:txBody>
                  <a:tcPr/>
                </a:tc>
                <a:tc>
                  <a:txBody>
                    <a:bodyPr/>
                    <a:lstStyle/>
                    <a:p>
                      <a:r>
                        <a:rPr lang="en-US" dirty="0"/>
                        <a:t>27</a:t>
                      </a:r>
                    </a:p>
                  </a:txBody>
                  <a:tcPr/>
                </a:tc>
                <a:extLst>
                  <a:ext uri="{0D108BD9-81ED-4DB2-BD59-A6C34878D82A}">
                    <a16:rowId xmlns:a16="http://schemas.microsoft.com/office/drawing/2014/main" val="3070740790"/>
                  </a:ext>
                </a:extLst>
              </a:tr>
              <a:tr h="0">
                <a:tc>
                  <a:txBody>
                    <a:bodyPr/>
                    <a:lstStyle/>
                    <a:p>
                      <a:r>
                        <a:rPr lang="en-US" b="1" dirty="0"/>
                        <a:t>Rochford</a:t>
                      </a:r>
                    </a:p>
                  </a:txBody>
                  <a:tcPr/>
                </a:tc>
                <a:tc>
                  <a:txBody>
                    <a:bodyPr/>
                    <a:lstStyle/>
                    <a:p>
                      <a:r>
                        <a:rPr lang="en-US" dirty="0"/>
                        <a:t>1</a:t>
                      </a:r>
                    </a:p>
                  </a:txBody>
                  <a:tcPr/>
                </a:tc>
                <a:tc>
                  <a:txBody>
                    <a:bodyPr/>
                    <a:lstStyle/>
                    <a:p>
                      <a:r>
                        <a:rPr lang="en-US" dirty="0"/>
                        <a:t>0</a:t>
                      </a:r>
                    </a:p>
                  </a:txBody>
                  <a:tcPr/>
                </a:tc>
                <a:tc>
                  <a:txBody>
                    <a:bodyPr/>
                    <a:lstStyle/>
                    <a:p>
                      <a:r>
                        <a:rPr lang="en-US" dirty="0"/>
                        <a:t>22</a:t>
                      </a:r>
                    </a:p>
                  </a:txBody>
                  <a:tcPr/>
                </a:tc>
                <a:tc>
                  <a:txBody>
                    <a:bodyPr/>
                    <a:lstStyle/>
                    <a:p>
                      <a:r>
                        <a:rPr lang="en-US" dirty="0"/>
                        <a:t>27%</a:t>
                      </a:r>
                    </a:p>
                  </a:txBody>
                  <a:tcPr/>
                </a:tc>
                <a:tc>
                  <a:txBody>
                    <a:bodyPr/>
                    <a:lstStyle/>
                    <a:p>
                      <a:r>
                        <a:rPr lang="en-US" dirty="0"/>
                        <a:t>4</a:t>
                      </a:r>
                    </a:p>
                  </a:txBody>
                  <a:tcPr/>
                </a:tc>
                <a:tc>
                  <a:txBody>
                    <a:bodyPr/>
                    <a:lstStyle/>
                    <a:p>
                      <a:r>
                        <a:rPr lang="en-US" dirty="0"/>
                        <a:t>0%</a:t>
                      </a:r>
                    </a:p>
                  </a:txBody>
                  <a:tcPr/>
                </a:tc>
                <a:tc>
                  <a:txBody>
                    <a:bodyPr/>
                    <a:lstStyle/>
                    <a:p>
                      <a:r>
                        <a:rPr lang="en-US" dirty="0"/>
                        <a:t>0</a:t>
                      </a:r>
                    </a:p>
                  </a:txBody>
                  <a:tcPr/>
                </a:tc>
                <a:tc>
                  <a:txBody>
                    <a:bodyPr/>
                    <a:lstStyle/>
                    <a:p>
                      <a:r>
                        <a:rPr lang="en-US" dirty="0"/>
                        <a:t>5</a:t>
                      </a:r>
                    </a:p>
                  </a:txBody>
                  <a:tcPr/>
                </a:tc>
                <a:tc>
                  <a:txBody>
                    <a:bodyPr/>
                    <a:lstStyle/>
                    <a:p>
                      <a:r>
                        <a:rPr lang="en-US" dirty="0"/>
                        <a:t>32</a:t>
                      </a:r>
                    </a:p>
                  </a:txBody>
                  <a:tcPr/>
                </a:tc>
                <a:extLst>
                  <a:ext uri="{0D108BD9-81ED-4DB2-BD59-A6C34878D82A}">
                    <a16:rowId xmlns:a16="http://schemas.microsoft.com/office/drawing/2014/main" val="712430892"/>
                  </a:ext>
                </a:extLst>
              </a:tr>
              <a:tr h="0">
                <a:tc>
                  <a:txBody>
                    <a:bodyPr/>
                    <a:lstStyle/>
                    <a:p>
                      <a:r>
                        <a:rPr lang="en-US" b="1" dirty="0"/>
                        <a:t>Southend</a:t>
                      </a:r>
                    </a:p>
                  </a:txBody>
                  <a:tcPr/>
                </a:tc>
                <a:tc>
                  <a:txBody>
                    <a:bodyPr/>
                    <a:lstStyle/>
                    <a:p>
                      <a:r>
                        <a:rPr lang="en-US" dirty="0"/>
                        <a:t>2</a:t>
                      </a:r>
                    </a:p>
                  </a:txBody>
                  <a:tcPr/>
                </a:tc>
                <a:tc>
                  <a:txBody>
                    <a:bodyPr/>
                    <a:lstStyle/>
                    <a:p>
                      <a:r>
                        <a:rPr lang="en-US" dirty="0"/>
                        <a:t>1</a:t>
                      </a:r>
                    </a:p>
                  </a:txBody>
                  <a:tcPr/>
                </a:tc>
                <a:tc>
                  <a:txBody>
                    <a:bodyPr/>
                    <a:lstStyle/>
                    <a:p>
                      <a:r>
                        <a:rPr lang="en-US" dirty="0"/>
                        <a:t>33</a:t>
                      </a:r>
                    </a:p>
                  </a:txBody>
                  <a:tcPr/>
                </a:tc>
                <a:tc>
                  <a:txBody>
                    <a:bodyPr/>
                    <a:lstStyle/>
                    <a:p>
                      <a:r>
                        <a:rPr lang="en-US" dirty="0"/>
                        <a:t>36%</a:t>
                      </a:r>
                    </a:p>
                  </a:txBody>
                  <a:tcPr/>
                </a:tc>
                <a:tc>
                  <a:txBody>
                    <a:bodyPr/>
                    <a:lstStyle/>
                    <a:p>
                      <a:r>
                        <a:rPr lang="en-US" dirty="0"/>
                        <a:t>12</a:t>
                      </a:r>
                    </a:p>
                  </a:txBody>
                  <a:tcPr/>
                </a:tc>
                <a:tc>
                  <a:txBody>
                    <a:bodyPr/>
                    <a:lstStyle/>
                    <a:p>
                      <a:r>
                        <a:rPr lang="en-US" dirty="0"/>
                        <a:t>0%</a:t>
                      </a:r>
                    </a:p>
                  </a:txBody>
                  <a:tcPr/>
                </a:tc>
                <a:tc>
                  <a:txBody>
                    <a:bodyPr/>
                    <a:lstStyle/>
                    <a:p>
                      <a:r>
                        <a:rPr lang="en-US" dirty="0"/>
                        <a:t>5</a:t>
                      </a:r>
                    </a:p>
                  </a:txBody>
                  <a:tcPr/>
                </a:tc>
                <a:tc>
                  <a:txBody>
                    <a:bodyPr/>
                    <a:lstStyle/>
                    <a:p>
                      <a:r>
                        <a:rPr lang="en-US" dirty="0"/>
                        <a:t>17</a:t>
                      </a:r>
                    </a:p>
                  </a:txBody>
                  <a:tcPr/>
                </a:tc>
                <a:tc>
                  <a:txBody>
                    <a:bodyPr/>
                    <a:lstStyle/>
                    <a:p>
                      <a:r>
                        <a:rPr lang="en-US" dirty="0"/>
                        <a:t>69</a:t>
                      </a:r>
                    </a:p>
                  </a:txBody>
                  <a:tcPr/>
                </a:tc>
                <a:extLst>
                  <a:ext uri="{0D108BD9-81ED-4DB2-BD59-A6C34878D82A}">
                    <a16:rowId xmlns:a16="http://schemas.microsoft.com/office/drawing/2014/main" val="2087884870"/>
                  </a:ext>
                </a:extLst>
              </a:tr>
              <a:tr h="0">
                <a:tc>
                  <a:txBody>
                    <a:bodyPr/>
                    <a:lstStyle/>
                    <a:p>
                      <a:r>
                        <a:rPr lang="en-US" b="1" dirty="0"/>
                        <a:t>Thurrock</a:t>
                      </a:r>
                    </a:p>
                  </a:txBody>
                  <a:tcPr/>
                </a:tc>
                <a:tc>
                  <a:txBody>
                    <a:bodyPr/>
                    <a:lstStyle/>
                    <a:p>
                      <a:r>
                        <a:rPr lang="en-US" dirty="0"/>
                        <a:t>1</a:t>
                      </a:r>
                    </a:p>
                  </a:txBody>
                  <a:tcPr/>
                </a:tc>
                <a:tc>
                  <a:txBody>
                    <a:bodyPr/>
                    <a:lstStyle/>
                    <a:p>
                      <a:r>
                        <a:rPr lang="en-US" dirty="0"/>
                        <a:t>0</a:t>
                      </a:r>
                    </a:p>
                  </a:txBody>
                  <a:tcPr/>
                </a:tc>
                <a:tc>
                  <a:txBody>
                    <a:bodyPr/>
                    <a:lstStyle/>
                    <a:p>
                      <a:r>
                        <a:rPr lang="en-US" dirty="0"/>
                        <a:t>39</a:t>
                      </a:r>
                    </a:p>
                  </a:txBody>
                  <a:tcPr/>
                </a:tc>
                <a:tc>
                  <a:txBody>
                    <a:bodyPr/>
                    <a:lstStyle/>
                    <a:p>
                      <a:r>
                        <a:rPr lang="en-US" dirty="0"/>
                        <a:t>1%</a:t>
                      </a:r>
                    </a:p>
                  </a:txBody>
                  <a:tcPr/>
                </a:tc>
                <a:tc>
                  <a:txBody>
                    <a:bodyPr/>
                    <a:lstStyle/>
                    <a:p>
                      <a:r>
                        <a:rPr lang="en-US" dirty="0"/>
                        <a:t>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a:t>
                      </a:r>
                    </a:p>
                  </a:txBody>
                  <a:tcPr/>
                </a:tc>
                <a:tc>
                  <a:txBody>
                    <a:bodyPr/>
                    <a:lstStyle/>
                    <a:p>
                      <a:r>
                        <a:rPr lang="en-US" dirty="0"/>
                        <a:t>2</a:t>
                      </a:r>
                    </a:p>
                  </a:txBody>
                  <a:tcPr/>
                </a:tc>
                <a:tc>
                  <a:txBody>
                    <a:bodyPr/>
                    <a:lstStyle/>
                    <a:p>
                      <a:r>
                        <a:rPr lang="en-US" dirty="0"/>
                        <a:t>27</a:t>
                      </a:r>
                    </a:p>
                  </a:txBody>
                  <a:tcPr/>
                </a:tc>
                <a:tc>
                  <a:txBody>
                    <a:bodyPr/>
                    <a:lstStyle/>
                    <a:p>
                      <a:r>
                        <a:rPr lang="en-US" dirty="0"/>
                        <a:t>79</a:t>
                      </a:r>
                    </a:p>
                  </a:txBody>
                  <a:tcPr/>
                </a:tc>
                <a:extLst>
                  <a:ext uri="{0D108BD9-81ED-4DB2-BD59-A6C34878D82A}">
                    <a16:rowId xmlns:a16="http://schemas.microsoft.com/office/drawing/2014/main" val="951586908"/>
                  </a:ext>
                </a:extLst>
              </a:tr>
              <a:tr h="0">
                <a:tc>
                  <a:txBody>
                    <a:bodyPr/>
                    <a:lstStyle/>
                    <a:p>
                      <a:r>
                        <a:rPr lang="en-US" b="1" dirty="0"/>
                        <a:t>Total</a:t>
                      </a:r>
                    </a:p>
                  </a:txBody>
                  <a:tcPr/>
                </a:tc>
                <a:tc>
                  <a:txBody>
                    <a:bodyPr/>
                    <a:lstStyle/>
                    <a:p>
                      <a:r>
                        <a:rPr lang="en-US" b="1" dirty="0"/>
                        <a:t>6</a:t>
                      </a:r>
                    </a:p>
                  </a:txBody>
                  <a:tcPr/>
                </a:tc>
                <a:tc>
                  <a:txBody>
                    <a:bodyPr/>
                    <a:lstStyle/>
                    <a:p>
                      <a:r>
                        <a:rPr lang="en-US" b="1" dirty="0"/>
                        <a:t>(1)</a:t>
                      </a:r>
                    </a:p>
                  </a:txBody>
                  <a:tcPr/>
                </a:tc>
                <a:tc>
                  <a:txBody>
                    <a:bodyPr/>
                    <a:lstStyle/>
                    <a:p>
                      <a:r>
                        <a:rPr lang="en-US" b="1" dirty="0"/>
                        <a:t>207</a:t>
                      </a:r>
                    </a:p>
                  </a:txBody>
                  <a:tcPr/>
                </a:tc>
                <a:tc>
                  <a:txBody>
                    <a:bodyPr/>
                    <a:lstStyle/>
                    <a:p>
                      <a:endParaRPr lang="en-US" b="1" dirty="0"/>
                    </a:p>
                  </a:txBody>
                  <a:tcPr/>
                </a:tc>
                <a:tc>
                  <a:txBody>
                    <a:bodyPr/>
                    <a:lstStyle/>
                    <a:p>
                      <a:r>
                        <a:rPr lang="en-US" b="1" dirty="0"/>
                        <a:t>51</a:t>
                      </a:r>
                    </a:p>
                  </a:txBody>
                  <a:tcPr/>
                </a:tc>
                <a:tc>
                  <a:txBody>
                    <a:bodyPr/>
                    <a:lstStyle/>
                    <a:p>
                      <a:endParaRPr lang="en-US" b="1" dirty="0"/>
                    </a:p>
                  </a:txBody>
                  <a:tcPr/>
                </a:tc>
                <a:tc>
                  <a:txBody>
                    <a:bodyPr/>
                    <a:lstStyle/>
                    <a:p>
                      <a:r>
                        <a:rPr lang="en-US" b="1" dirty="0"/>
                        <a:t>13</a:t>
                      </a:r>
                    </a:p>
                  </a:txBody>
                  <a:tcPr/>
                </a:tc>
                <a:tc>
                  <a:txBody>
                    <a:bodyPr/>
                    <a:lstStyle/>
                    <a:p>
                      <a:r>
                        <a:rPr lang="en-US" b="1" dirty="0"/>
                        <a:t>(81)</a:t>
                      </a:r>
                    </a:p>
                  </a:txBody>
                  <a:tcPr/>
                </a:tc>
                <a:tc>
                  <a:txBody>
                    <a:bodyPr/>
                    <a:lstStyle/>
                    <a:p>
                      <a:r>
                        <a:rPr lang="en-US" b="1" dirty="0"/>
                        <a:t>275</a:t>
                      </a:r>
                    </a:p>
                  </a:txBody>
                  <a:tcPr/>
                </a:tc>
                <a:extLst>
                  <a:ext uri="{0D108BD9-81ED-4DB2-BD59-A6C34878D82A}">
                    <a16:rowId xmlns:a16="http://schemas.microsoft.com/office/drawing/2014/main" val="3700885126"/>
                  </a:ext>
                </a:extLst>
              </a:tr>
            </a:tbl>
          </a:graphicData>
        </a:graphic>
      </p:graphicFrame>
      <p:sp>
        <p:nvSpPr>
          <p:cNvPr id="5" name="TextBox 4">
            <a:extLst>
              <a:ext uri="{FF2B5EF4-FFF2-40B4-BE49-F238E27FC236}">
                <a16:creationId xmlns:a16="http://schemas.microsoft.com/office/drawing/2014/main" id="{C665F998-33BD-534A-867E-32E66A4E2475}"/>
              </a:ext>
            </a:extLst>
          </p:cNvPr>
          <p:cNvSpPr txBox="1"/>
          <p:nvPr/>
        </p:nvSpPr>
        <p:spPr>
          <a:xfrm>
            <a:off x="388470" y="299545"/>
            <a:ext cx="3256212" cy="646331"/>
          </a:xfrm>
          <a:prstGeom prst="rect">
            <a:avLst/>
          </a:prstGeom>
          <a:noFill/>
        </p:spPr>
        <p:txBody>
          <a:bodyPr wrap="none" rtlCol="0">
            <a:spAutoFit/>
          </a:bodyPr>
          <a:lstStyle/>
          <a:p>
            <a:r>
              <a:rPr lang="en-US" sz="3600" b="1" dirty="0"/>
              <a:t>Scale and Reach</a:t>
            </a:r>
          </a:p>
        </p:txBody>
      </p:sp>
      <p:pic>
        <p:nvPicPr>
          <p:cNvPr id="6" name="Content Placeholder 4" descr="A close up of a sign&#10;&#10;Description automatically generated">
            <a:extLst>
              <a:ext uri="{FF2B5EF4-FFF2-40B4-BE49-F238E27FC236}">
                <a16:creationId xmlns:a16="http://schemas.microsoft.com/office/drawing/2014/main" id="{7DB48C73-DC15-D944-A022-5EE538FF30FF}"/>
              </a:ext>
            </a:extLst>
          </p:cNvPr>
          <p:cNvPicPr>
            <a:picLocks noChangeAspect="1"/>
          </p:cNvPicPr>
          <p:nvPr/>
        </p:nvPicPr>
        <p:blipFill>
          <a:blip r:embed="rId3"/>
          <a:stretch>
            <a:fillRect/>
          </a:stretch>
        </p:blipFill>
        <p:spPr>
          <a:xfrm>
            <a:off x="8023929" y="105990"/>
            <a:ext cx="3983665" cy="863128"/>
          </a:xfrm>
          <a:prstGeom prst="rect">
            <a:avLst/>
          </a:prstGeom>
        </p:spPr>
      </p:pic>
      <p:sp>
        <p:nvSpPr>
          <p:cNvPr id="2" name="TextBox 1">
            <a:extLst>
              <a:ext uri="{FF2B5EF4-FFF2-40B4-BE49-F238E27FC236}">
                <a16:creationId xmlns:a16="http://schemas.microsoft.com/office/drawing/2014/main" id="{18A4B369-8B7D-1B4F-BE56-7CE905A54DEF}"/>
              </a:ext>
            </a:extLst>
          </p:cNvPr>
          <p:cNvSpPr txBox="1"/>
          <p:nvPr/>
        </p:nvSpPr>
        <p:spPr>
          <a:xfrm>
            <a:off x="388470" y="1049834"/>
            <a:ext cx="4173194" cy="369332"/>
          </a:xfrm>
          <a:prstGeom prst="rect">
            <a:avLst/>
          </a:prstGeom>
          <a:noFill/>
        </p:spPr>
        <p:txBody>
          <a:bodyPr wrap="none" rtlCol="0">
            <a:spAutoFit/>
          </a:bodyPr>
          <a:lstStyle/>
          <a:p>
            <a:r>
              <a:rPr lang="en-US" b="1" dirty="0"/>
              <a:t>Total Number of Schools – 275 (Aug 2020</a:t>
            </a:r>
            <a:r>
              <a:rPr lang="en-US" dirty="0"/>
              <a:t>)</a:t>
            </a:r>
          </a:p>
        </p:txBody>
      </p:sp>
    </p:spTree>
    <p:extLst>
      <p:ext uri="{BB962C8B-B14F-4D97-AF65-F5344CB8AC3E}">
        <p14:creationId xmlns:p14="http://schemas.microsoft.com/office/powerpoint/2010/main" val="4112327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BF8FA08-8AA4-694F-8BB1-F408151FE2DF}"/>
              </a:ext>
            </a:extLst>
          </p:cNvPr>
          <p:cNvGraphicFramePr>
            <a:graphicFrameLocks noGrp="1"/>
          </p:cNvGraphicFramePr>
          <p:nvPr>
            <p:extLst>
              <p:ext uri="{D42A27DB-BD31-4B8C-83A1-F6EECF244321}">
                <p14:modId xmlns:p14="http://schemas.microsoft.com/office/powerpoint/2010/main" val="3431557029"/>
              </p:ext>
            </p:extLst>
          </p:nvPr>
        </p:nvGraphicFramePr>
        <p:xfrm>
          <a:off x="184838" y="969118"/>
          <a:ext cx="11905562" cy="5760720"/>
        </p:xfrm>
        <a:graphic>
          <a:graphicData uri="http://schemas.openxmlformats.org/drawingml/2006/table">
            <a:tbl>
              <a:tblPr firstRow="1" bandRow="1">
                <a:tableStyleId>{5C22544A-7EE6-4342-B048-85BDC9FD1C3A}</a:tableStyleId>
              </a:tblPr>
              <a:tblGrid>
                <a:gridCol w="3793439">
                  <a:extLst>
                    <a:ext uri="{9D8B030D-6E8A-4147-A177-3AD203B41FA5}">
                      <a16:colId xmlns:a16="http://schemas.microsoft.com/office/drawing/2014/main" val="634499604"/>
                    </a:ext>
                  </a:extLst>
                </a:gridCol>
                <a:gridCol w="3292225">
                  <a:extLst>
                    <a:ext uri="{9D8B030D-6E8A-4147-A177-3AD203B41FA5}">
                      <a16:colId xmlns:a16="http://schemas.microsoft.com/office/drawing/2014/main" val="1832296762"/>
                    </a:ext>
                  </a:extLst>
                </a:gridCol>
                <a:gridCol w="4819898">
                  <a:extLst>
                    <a:ext uri="{9D8B030D-6E8A-4147-A177-3AD203B41FA5}">
                      <a16:colId xmlns:a16="http://schemas.microsoft.com/office/drawing/2014/main" val="3644199685"/>
                    </a:ext>
                  </a:extLst>
                </a:gridCol>
              </a:tblGrid>
              <a:tr h="278738">
                <a:tc>
                  <a:txBody>
                    <a:bodyPr/>
                    <a:lstStyle/>
                    <a:p>
                      <a:r>
                        <a:rPr lang="en-US" dirty="0"/>
                        <a:t>National  (17)</a:t>
                      </a:r>
                    </a:p>
                  </a:txBody>
                  <a:tcPr/>
                </a:tc>
                <a:tc>
                  <a:txBody>
                    <a:bodyPr/>
                    <a:lstStyle/>
                    <a:p>
                      <a:r>
                        <a:rPr lang="en-US" dirty="0"/>
                        <a:t>Regional (16)</a:t>
                      </a:r>
                    </a:p>
                  </a:txBody>
                  <a:tcPr/>
                </a:tc>
                <a:tc>
                  <a:txBody>
                    <a:bodyPr/>
                    <a:lstStyle/>
                    <a:p>
                      <a:r>
                        <a:rPr lang="en-US" dirty="0"/>
                        <a:t>Local (23)</a:t>
                      </a:r>
                    </a:p>
                  </a:txBody>
                  <a:tcPr/>
                </a:tc>
                <a:extLst>
                  <a:ext uri="{0D108BD9-81ED-4DB2-BD59-A6C34878D82A}">
                    <a16:rowId xmlns:a16="http://schemas.microsoft.com/office/drawing/2014/main" val="2475231172"/>
                  </a:ext>
                </a:extLst>
              </a:tr>
              <a:tr h="0">
                <a:tc>
                  <a:txBody>
                    <a:bodyPr/>
                    <a:lstStyle/>
                    <a:p>
                      <a:r>
                        <a:rPr lang="en-US" dirty="0"/>
                        <a:t>Department for Education </a:t>
                      </a:r>
                    </a:p>
                  </a:txBody>
                  <a:tcPr/>
                </a:tc>
                <a:tc>
                  <a:txBody>
                    <a:bodyPr/>
                    <a:lstStyle/>
                    <a:p>
                      <a:r>
                        <a:rPr lang="en-US" b="0" dirty="0"/>
                        <a:t>Essex Local Authority ITT + AB</a:t>
                      </a:r>
                    </a:p>
                  </a:txBody>
                  <a:tcPr/>
                </a:tc>
                <a:tc>
                  <a:txBody>
                    <a:bodyPr/>
                    <a:lstStyle/>
                    <a:p>
                      <a:r>
                        <a:rPr lang="en-US" dirty="0"/>
                        <a:t>Thurrock Local Authority + Appropriate Body</a:t>
                      </a:r>
                    </a:p>
                  </a:txBody>
                  <a:tcPr/>
                </a:tc>
                <a:extLst>
                  <a:ext uri="{0D108BD9-81ED-4DB2-BD59-A6C34878D82A}">
                    <a16:rowId xmlns:a16="http://schemas.microsoft.com/office/drawing/2014/main" val="534827267"/>
                  </a:ext>
                </a:extLst>
              </a:tr>
              <a:tr h="0">
                <a:tc>
                  <a:txBody>
                    <a:bodyPr/>
                    <a:lstStyle/>
                    <a:p>
                      <a:r>
                        <a:rPr lang="en-US" dirty="0"/>
                        <a:t>Teaching School Council</a:t>
                      </a:r>
                    </a:p>
                  </a:txBody>
                  <a:tcPr/>
                </a:tc>
                <a:tc>
                  <a:txBody>
                    <a:bodyPr/>
                    <a:lstStyle/>
                    <a:p>
                      <a:r>
                        <a:rPr lang="en-US" dirty="0"/>
                        <a:t>Saffron Teaching School Hub (18)</a:t>
                      </a:r>
                    </a:p>
                  </a:txBody>
                  <a:tcPr/>
                </a:tc>
                <a:tc>
                  <a:txBody>
                    <a:bodyPr/>
                    <a:lstStyle/>
                    <a:p>
                      <a:r>
                        <a:rPr lang="en-US" dirty="0"/>
                        <a:t>Southend Local Authority</a:t>
                      </a:r>
                    </a:p>
                  </a:txBody>
                  <a:tcPr/>
                </a:tc>
                <a:extLst>
                  <a:ext uri="{0D108BD9-81ED-4DB2-BD59-A6C34878D82A}">
                    <a16:rowId xmlns:a16="http://schemas.microsoft.com/office/drawing/2014/main" val="378372000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Chartered College of Teaching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Harris Federation HITE+AB+NPQs</a:t>
                      </a:r>
                    </a:p>
                  </a:txBody>
                  <a:tcPr/>
                </a:tc>
                <a:tc>
                  <a:txBody>
                    <a:bodyPr/>
                    <a:lstStyle/>
                    <a:p>
                      <a:r>
                        <a:rPr lang="en-US" dirty="0"/>
                        <a:t>Billericay Teaching School Alliance/SCITT+AB+SLE</a:t>
                      </a:r>
                    </a:p>
                  </a:txBody>
                  <a:tcPr/>
                </a:tc>
                <a:extLst>
                  <a:ext uri="{0D108BD9-81ED-4DB2-BD59-A6C34878D82A}">
                    <a16:rowId xmlns:a16="http://schemas.microsoft.com/office/drawing/2014/main" val="4161762041"/>
                  </a:ext>
                </a:extLst>
              </a:tr>
              <a:tr h="0">
                <a:tc>
                  <a:txBody>
                    <a:bodyPr/>
                    <a:lstStyle/>
                    <a:p>
                      <a:r>
                        <a:rPr lang="en-US" dirty="0"/>
                        <a:t>Regional School Commissioner  </a:t>
                      </a:r>
                    </a:p>
                    <a:p>
                      <a:r>
                        <a:rPr lang="en-US" dirty="0"/>
                        <a:t>East of England + NE London</a:t>
                      </a:r>
                    </a:p>
                  </a:txBody>
                  <a:tcPr/>
                </a:tc>
                <a:tc>
                  <a:txBody>
                    <a:bodyPr/>
                    <a:lstStyle/>
                    <a:p>
                      <a:r>
                        <a:rPr lang="en-US" dirty="0"/>
                        <a:t>The Opportunity Group Apprenticeships, CMI</a:t>
                      </a:r>
                    </a:p>
                  </a:txBody>
                  <a:tcPr/>
                </a:tc>
                <a:tc>
                  <a:txBody>
                    <a:bodyPr/>
                    <a:lstStyle/>
                    <a:p>
                      <a:r>
                        <a:rPr lang="en-US" dirty="0"/>
                        <a:t>Science Learning Partnership + Computing Hub</a:t>
                      </a:r>
                    </a:p>
                    <a:p>
                      <a:r>
                        <a:rPr lang="en-US" dirty="0"/>
                        <a:t>South Essex TSA + Appropriate Body</a:t>
                      </a:r>
                    </a:p>
                  </a:txBody>
                  <a:tcPr/>
                </a:tc>
                <a:extLst>
                  <a:ext uri="{0D108BD9-81ED-4DB2-BD59-A6C34878D82A}">
                    <a16:rowId xmlns:a16="http://schemas.microsoft.com/office/drawing/2014/main" val="2143322584"/>
                  </a:ext>
                </a:extLst>
              </a:tr>
              <a:tr h="327190">
                <a:tc>
                  <a:txBody>
                    <a:bodyPr/>
                    <a:lstStyle/>
                    <a:p>
                      <a:r>
                        <a:rPr lang="en-US" dirty="0"/>
                        <a:t>Education Endowment Foundation </a:t>
                      </a:r>
                    </a:p>
                  </a:txBody>
                  <a:tcPr/>
                </a:tc>
                <a:tc>
                  <a:txBody>
                    <a:bodyPr/>
                    <a:lstStyle/>
                    <a:p>
                      <a:r>
                        <a:rPr lang="en-US" dirty="0"/>
                        <a:t>Thames and London Maths Hub</a:t>
                      </a:r>
                    </a:p>
                  </a:txBody>
                  <a:tcPr/>
                </a:tc>
                <a:tc>
                  <a:txBody>
                    <a:bodyPr/>
                    <a:lstStyle/>
                    <a:p>
                      <a:r>
                        <a:rPr lang="en-US" dirty="0"/>
                        <a:t>Lee Chapel Teaching School Alliance/SCITT</a:t>
                      </a:r>
                    </a:p>
                  </a:txBody>
                  <a:tcPr/>
                </a:tc>
                <a:extLst>
                  <a:ext uri="{0D108BD9-81ED-4DB2-BD59-A6C34878D82A}">
                    <a16:rowId xmlns:a16="http://schemas.microsoft.com/office/drawing/2014/main" val="307074079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 First ITT + ECF</a:t>
                      </a:r>
                    </a:p>
                  </a:txBody>
                  <a:tcPr/>
                </a:tc>
                <a:tc>
                  <a:txBody>
                    <a:bodyPr/>
                    <a:lstStyle/>
                    <a:p>
                      <a:r>
                        <a:rPr lang="en-US" dirty="0"/>
                        <a:t>Venn Essex Maths Hub</a:t>
                      </a:r>
                    </a:p>
                  </a:txBody>
                  <a:tcPr/>
                </a:tc>
                <a:tc>
                  <a:txBody>
                    <a:bodyPr/>
                    <a:lstStyle/>
                    <a:p>
                      <a:r>
                        <a:rPr lang="en-US" dirty="0"/>
                        <a:t>Wickford TSA – Hearts Academies</a:t>
                      </a:r>
                    </a:p>
                  </a:txBody>
                  <a:tcPr/>
                </a:tc>
                <a:extLst>
                  <a:ext uri="{0D108BD9-81ED-4DB2-BD59-A6C34878D82A}">
                    <a16:rowId xmlns:a16="http://schemas.microsoft.com/office/drawing/2014/main" val="712430892"/>
                  </a:ext>
                </a:extLst>
              </a:tr>
              <a:tr h="0">
                <a:tc>
                  <a:txBody>
                    <a:bodyPr/>
                    <a:lstStyle/>
                    <a:p>
                      <a:r>
                        <a:rPr lang="en-US" dirty="0"/>
                        <a:t>TES Global ITT + AB</a:t>
                      </a:r>
                    </a:p>
                  </a:txBody>
                  <a:tcPr/>
                </a:tc>
                <a:tc>
                  <a:txBody>
                    <a:bodyPr/>
                    <a:lstStyle/>
                    <a:p>
                      <a:r>
                        <a:rPr lang="en-US" dirty="0"/>
                        <a:t>New Vision English Hub</a:t>
                      </a:r>
                    </a:p>
                  </a:txBody>
                  <a:tcPr/>
                </a:tc>
                <a:tc>
                  <a:txBody>
                    <a:bodyPr/>
                    <a:lstStyle/>
                    <a:p>
                      <a:r>
                        <a:rPr lang="en-US" dirty="0"/>
                        <a:t>Benfleet Teaching School Alliance</a:t>
                      </a:r>
                    </a:p>
                  </a:txBody>
                  <a:tcPr/>
                </a:tc>
                <a:extLst>
                  <a:ext uri="{0D108BD9-81ED-4DB2-BD59-A6C34878D82A}">
                    <a16:rowId xmlns:a16="http://schemas.microsoft.com/office/drawing/2014/main" val="2087884870"/>
                  </a:ext>
                </a:extLst>
              </a:tr>
              <a:tr h="0">
                <a:tc>
                  <a:txBody>
                    <a:bodyPr/>
                    <a:lstStyle/>
                    <a:p>
                      <a:r>
                        <a:rPr lang="en-US" dirty="0"/>
                        <a:t>NASBTT</a:t>
                      </a:r>
                    </a:p>
                  </a:txBody>
                  <a:tcPr/>
                </a:tc>
                <a:tc>
                  <a:txBody>
                    <a:bodyPr/>
                    <a:lstStyle/>
                    <a:p>
                      <a:r>
                        <a:rPr lang="en-US" dirty="0"/>
                        <a:t>Essex Primary SCITT</a:t>
                      </a:r>
                    </a:p>
                  </a:txBody>
                  <a:tcPr/>
                </a:tc>
                <a:tc>
                  <a:txBody>
                    <a:bodyPr/>
                    <a:lstStyle/>
                    <a:p>
                      <a:r>
                        <a:rPr lang="en-US" dirty="0"/>
                        <a:t>Plume School Trust</a:t>
                      </a:r>
                    </a:p>
                  </a:txBody>
                  <a:tcPr/>
                </a:tc>
                <a:extLst>
                  <a:ext uri="{0D108BD9-81ED-4DB2-BD59-A6C34878D82A}">
                    <a16:rowId xmlns:a16="http://schemas.microsoft.com/office/drawing/2014/main" val="95158690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SSAT</a:t>
                      </a:r>
                    </a:p>
                  </a:txBody>
                  <a:tcPr/>
                </a:tc>
                <a:tc>
                  <a:txBody>
                    <a:bodyPr/>
                    <a:lstStyle/>
                    <a:p>
                      <a:r>
                        <a:rPr lang="en-US" dirty="0"/>
                        <a:t>Mid Essex SCITT</a:t>
                      </a:r>
                    </a:p>
                  </a:txBody>
                  <a:tcPr/>
                </a:tc>
                <a:tc>
                  <a:txBody>
                    <a:bodyPr/>
                    <a:lstStyle/>
                    <a:p>
                      <a:r>
                        <a:rPr lang="en-US" dirty="0"/>
                        <a:t>Ormiston Rivers Academy Trust</a:t>
                      </a:r>
                    </a:p>
                  </a:txBody>
                  <a:tcPr/>
                </a:tc>
                <a:extLst>
                  <a:ext uri="{0D108BD9-81ED-4DB2-BD59-A6C34878D82A}">
                    <a16:rowId xmlns:a16="http://schemas.microsoft.com/office/drawing/2014/main" val="65134344"/>
                  </a:ext>
                </a:extLst>
              </a:tr>
              <a:tr h="0">
                <a:tc>
                  <a:txBody>
                    <a:bodyPr/>
                    <a:lstStyle/>
                    <a:p>
                      <a:r>
                        <a:rPr lang="en-US" dirty="0"/>
                        <a:t>Research Ed</a:t>
                      </a:r>
                    </a:p>
                  </a:txBody>
                  <a:tcPr/>
                </a:tc>
                <a:tc>
                  <a:txBody>
                    <a:bodyPr/>
                    <a:lstStyle/>
                    <a:p>
                      <a:r>
                        <a:rPr lang="en-US" dirty="0"/>
                        <a:t>Essex and Thames SCITT</a:t>
                      </a:r>
                    </a:p>
                  </a:txBody>
                  <a:tcPr/>
                </a:tc>
                <a:tc>
                  <a:txBody>
                    <a:bodyPr/>
                    <a:lstStyle/>
                    <a:p>
                      <a:r>
                        <a:rPr lang="en-US" dirty="0"/>
                        <a:t>South Essex Teaching Institute, Rayleigh Primary</a:t>
                      </a:r>
                    </a:p>
                  </a:txBody>
                  <a:tcPr/>
                </a:tc>
                <a:extLst>
                  <a:ext uri="{0D108BD9-81ED-4DB2-BD59-A6C34878D82A}">
                    <a16:rowId xmlns:a16="http://schemas.microsoft.com/office/drawing/2014/main" val="947991281"/>
                  </a:ext>
                </a:extLst>
              </a:tr>
              <a:tr h="0">
                <a:tc>
                  <a:txBody>
                    <a:bodyPr/>
                    <a:lstStyle/>
                    <a:p>
                      <a:r>
                        <a:rPr lang="en-US" dirty="0"/>
                        <a:t>NASEN, Whole School SEND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ITTAG Network</a:t>
                      </a:r>
                    </a:p>
                  </a:txBody>
                  <a:tcPr/>
                </a:tc>
                <a:tc>
                  <a:txBody>
                    <a:bodyPr/>
                    <a:lstStyle/>
                    <a:p>
                      <a:r>
                        <a:rPr lang="en-US" dirty="0"/>
                        <a:t>Barons Court Primary TSA</a:t>
                      </a:r>
                    </a:p>
                  </a:txBody>
                  <a:tcPr/>
                </a:tc>
                <a:extLst>
                  <a:ext uri="{0D108BD9-81ED-4DB2-BD59-A6C34878D82A}">
                    <a16:rowId xmlns:a16="http://schemas.microsoft.com/office/drawing/2014/main" val="542995566"/>
                  </a:ext>
                </a:extLst>
              </a:tr>
              <a:tr h="0">
                <a:tc>
                  <a:txBody>
                    <a:bodyPr/>
                    <a:lstStyle/>
                    <a:p>
                      <a:r>
                        <a:rPr lang="en-US" dirty="0"/>
                        <a:t>Target Careers, Careers Dev. Institute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NQT Manager</a:t>
                      </a:r>
                    </a:p>
                  </a:txBody>
                  <a:tcPr/>
                </a:tc>
                <a:tc>
                  <a:txBody>
                    <a:bodyPr/>
                    <a:lstStyle/>
                    <a:p>
                      <a:r>
                        <a:rPr lang="en-US" dirty="0"/>
                        <a:t>Thurrock TSA PP Hub + AB </a:t>
                      </a:r>
                    </a:p>
                  </a:txBody>
                  <a:tcPr/>
                </a:tc>
                <a:extLst>
                  <a:ext uri="{0D108BD9-81ED-4DB2-BD59-A6C34878D82A}">
                    <a16:rowId xmlns:a16="http://schemas.microsoft.com/office/drawing/2014/main" val="3759364105"/>
                  </a:ext>
                </a:extLst>
              </a:tr>
              <a:tr h="0">
                <a:tc>
                  <a:txBody>
                    <a:bodyPr/>
                    <a:lstStyle/>
                    <a:p>
                      <a:r>
                        <a:rPr lang="en-US" dirty="0"/>
                        <a:t>Sheffield Hallam University, UCL, UEA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NTLEC – Norfolk - TSST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Thurrock Primary TSA/Teach Thurrock</a:t>
                      </a:r>
                    </a:p>
                  </a:txBody>
                  <a:tcPr/>
                </a:tc>
                <a:extLst>
                  <a:ext uri="{0D108BD9-81ED-4DB2-BD59-A6C34878D82A}">
                    <a16:rowId xmlns:a16="http://schemas.microsoft.com/office/drawing/2014/main" val="1597441505"/>
                  </a:ext>
                </a:extLst>
              </a:tr>
              <a:tr h="0">
                <a:tc>
                  <a:txBody>
                    <a:bodyPr/>
                    <a:lstStyle/>
                    <a:p>
                      <a:r>
                        <a:rPr lang="en-US" b="0" dirty="0"/>
                        <a:t>National Leaders of Governance Hub</a:t>
                      </a:r>
                    </a:p>
                  </a:txBody>
                  <a:tcPr/>
                </a:tc>
                <a:tc>
                  <a:txBody>
                    <a:bodyPr/>
                    <a:lstStyle/>
                    <a:p>
                      <a:r>
                        <a:rPr lang="en-US" b="0" dirty="0"/>
                        <a:t>Royal Opera House Bridge</a:t>
                      </a:r>
                    </a:p>
                  </a:txBody>
                  <a:tcPr/>
                </a:tc>
                <a:tc>
                  <a:txBody>
                    <a:bodyPr/>
                    <a:lstStyle/>
                    <a:p>
                      <a:r>
                        <a:rPr lang="en-US" b="0" dirty="0"/>
                        <a:t>EPHA/ASHE/ESSET Association Pri./Sec./Sp. Heads </a:t>
                      </a:r>
                    </a:p>
                  </a:txBody>
                  <a:tcPr/>
                </a:tc>
                <a:extLst>
                  <a:ext uri="{0D108BD9-81ED-4DB2-BD59-A6C34878D82A}">
                    <a16:rowId xmlns:a16="http://schemas.microsoft.com/office/drawing/2014/main" val="3700885126"/>
                  </a:ext>
                </a:extLst>
              </a:tr>
            </a:tbl>
          </a:graphicData>
        </a:graphic>
      </p:graphicFrame>
      <p:sp>
        <p:nvSpPr>
          <p:cNvPr id="5" name="TextBox 4">
            <a:extLst>
              <a:ext uri="{FF2B5EF4-FFF2-40B4-BE49-F238E27FC236}">
                <a16:creationId xmlns:a16="http://schemas.microsoft.com/office/drawing/2014/main" id="{C665F998-33BD-534A-867E-32E66A4E2475}"/>
              </a:ext>
            </a:extLst>
          </p:cNvPr>
          <p:cNvSpPr txBox="1"/>
          <p:nvPr/>
        </p:nvSpPr>
        <p:spPr>
          <a:xfrm>
            <a:off x="327510" y="299545"/>
            <a:ext cx="3569119" cy="646331"/>
          </a:xfrm>
          <a:prstGeom prst="rect">
            <a:avLst/>
          </a:prstGeom>
          <a:noFill/>
        </p:spPr>
        <p:txBody>
          <a:bodyPr wrap="none" rtlCol="0">
            <a:spAutoFit/>
          </a:bodyPr>
          <a:lstStyle/>
          <a:p>
            <a:r>
              <a:rPr lang="en-US" sz="3600" b="1" dirty="0"/>
              <a:t>Strategic Partners</a:t>
            </a:r>
          </a:p>
        </p:txBody>
      </p:sp>
      <p:pic>
        <p:nvPicPr>
          <p:cNvPr id="6" name="Content Placeholder 4" descr="A close up of a sign&#10;&#10;Description automatically generated">
            <a:extLst>
              <a:ext uri="{FF2B5EF4-FFF2-40B4-BE49-F238E27FC236}">
                <a16:creationId xmlns:a16="http://schemas.microsoft.com/office/drawing/2014/main" id="{7DB48C73-DC15-D944-A022-5EE538FF30FF}"/>
              </a:ext>
            </a:extLst>
          </p:cNvPr>
          <p:cNvPicPr>
            <a:picLocks noChangeAspect="1"/>
          </p:cNvPicPr>
          <p:nvPr/>
        </p:nvPicPr>
        <p:blipFill>
          <a:blip r:embed="rId3"/>
          <a:stretch>
            <a:fillRect/>
          </a:stretch>
        </p:blipFill>
        <p:spPr>
          <a:xfrm>
            <a:off x="8023929" y="45030"/>
            <a:ext cx="3983665" cy="863128"/>
          </a:xfrm>
          <a:prstGeom prst="rect">
            <a:avLst/>
          </a:prstGeom>
        </p:spPr>
      </p:pic>
      <p:sp>
        <p:nvSpPr>
          <p:cNvPr id="2" name="TextBox 1">
            <a:extLst>
              <a:ext uri="{FF2B5EF4-FFF2-40B4-BE49-F238E27FC236}">
                <a16:creationId xmlns:a16="http://schemas.microsoft.com/office/drawing/2014/main" id="{18A4B369-8B7D-1B4F-BE56-7CE905A54DEF}"/>
              </a:ext>
            </a:extLst>
          </p:cNvPr>
          <p:cNvSpPr txBox="1"/>
          <p:nvPr/>
        </p:nvSpPr>
        <p:spPr>
          <a:xfrm>
            <a:off x="4086792" y="499004"/>
            <a:ext cx="1557671" cy="369332"/>
          </a:xfrm>
          <a:prstGeom prst="rect">
            <a:avLst/>
          </a:prstGeom>
          <a:noFill/>
        </p:spPr>
        <p:txBody>
          <a:bodyPr wrap="none" rtlCol="0">
            <a:spAutoFit/>
          </a:bodyPr>
          <a:lstStyle/>
          <a:p>
            <a:r>
              <a:rPr lang="en-US" b="1" dirty="0"/>
              <a:t>February 2021</a:t>
            </a:r>
            <a:endParaRPr lang="en-US" dirty="0"/>
          </a:p>
        </p:txBody>
      </p:sp>
    </p:spTree>
    <p:extLst>
      <p:ext uri="{BB962C8B-B14F-4D97-AF65-F5344CB8AC3E}">
        <p14:creationId xmlns:p14="http://schemas.microsoft.com/office/powerpoint/2010/main" val="1296197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F8C196-908B-134F-A004-F9C38C622C07}"/>
              </a:ext>
            </a:extLst>
          </p:cNvPr>
          <p:cNvSpPr txBox="1"/>
          <p:nvPr/>
        </p:nvSpPr>
        <p:spPr>
          <a:xfrm>
            <a:off x="186174" y="195520"/>
            <a:ext cx="11819651" cy="6524863"/>
          </a:xfrm>
          <a:prstGeom prst="rect">
            <a:avLst/>
          </a:prstGeom>
          <a:gradFill>
            <a:gsLst>
              <a:gs pos="400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rtlCol="0">
            <a:spAutoFit/>
          </a:bodyPr>
          <a:lstStyle/>
          <a:p>
            <a:r>
              <a:rPr lang="en-US" sz="4000" b="1" dirty="0"/>
              <a:t>  Timeline January to December 2020</a:t>
            </a:r>
            <a:endParaRPr lang="en-US" sz="3600" b="1" dirty="0"/>
          </a:p>
          <a:p>
            <a:endParaRPr lang="en-US" sz="3600" dirty="0"/>
          </a:p>
          <a:p>
            <a:endParaRPr lang="en-US" sz="3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Content Placeholder 2">
            <a:extLst>
              <a:ext uri="{FF2B5EF4-FFF2-40B4-BE49-F238E27FC236}">
                <a16:creationId xmlns:a16="http://schemas.microsoft.com/office/drawing/2014/main" id="{818B93E2-82D3-A244-9A28-131C66D08580}"/>
              </a:ext>
            </a:extLst>
          </p:cNvPr>
          <p:cNvSpPr>
            <a:spLocks noGrp="1"/>
          </p:cNvSpPr>
          <p:nvPr>
            <p:ph idx="1"/>
          </p:nvPr>
        </p:nvSpPr>
        <p:spPr>
          <a:xfrm>
            <a:off x="437951" y="897209"/>
            <a:ext cx="7060129" cy="5724631"/>
          </a:xfrm>
          <a:solidFill>
            <a:schemeClr val="bg1"/>
          </a:solidFill>
          <a:ln>
            <a:solidFill>
              <a:schemeClr val="tx1"/>
            </a:solidFill>
          </a:ln>
        </p:spPr>
        <p:txBody>
          <a:bodyPr>
            <a:normAutofit lnSpcReduction="10000"/>
          </a:bodyPr>
          <a:lstStyle/>
          <a:p>
            <a:pPr marL="0" indent="0">
              <a:buNone/>
            </a:pPr>
            <a:r>
              <a:rPr lang="en-US" sz="1400" b="1" dirty="0"/>
              <a:t>January – March</a:t>
            </a:r>
          </a:p>
          <a:p>
            <a:r>
              <a:rPr lang="en-US" sz="1400" dirty="0"/>
              <a:t>Recruiting for TSH Strategic Management and Administrative roles,</a:t>
            </a:r>
          </a:p>
          <a:p>
            <a:r>
              <a:rPr lang="en-US" sz="1400" dirty="0"/>
              <a:t>Restructuring Cluster Lead Delivery Model</a:t>
            </a:r>
          </a:p>
          <a:p>
            <a:r>
              <a:rPr lang="en-US" sz="1400" dirty="0"/>
              <a:t>PPR Training for NLEs inline with original School Improvement KPIs</a:t>
            </a:r>
          </a:p>
          <a:p>
            <a:r>
              <a:rPr lang="en-US" sz="1400" dirty="0"/>
              <a:t>Capacity Building of Facilitators for DfE Approved Programmes (i.e. Olevi)</a:t>
            </a:r>
          </a:p>
          <a:p>
            <a:pPr marL="0" indent="0">
              <a:buNone/>
            </a:pPr>
            <a:r>
              <a:rPr lang="en-US" sz="1400" b="1" dirty="0"/>
              <a:t>April – August </a:t>
            </a:r>
          </a:p>
          <a:p>
            <a:r>
              <a:rPr lang="en-US" sz="1400" dirty="0"/>
              <a:t>DfE Data returns on ITT, AB, ECF, CPD, NPQ, Curriculum Hubs, DfE programmes, EEF</a:t>
            </a:r>
          </a:p>
          <a:p>
            <a:r>
              <a:rPr lang="en-US" sz="1400" dirty="0"/>
              <a:t>School Recovery Offer, Remote Teaching</a:t>
            </a:r>
          </a:p>
          <a:p>
            <a:r>
              <a:rPr lang="en-US" sz="1400" dirty="0"/>
              <a:t>Recruiting schools for the expansion of the early roll-out of the ECF</a:t>
            </a:r>
          </a:p>
          <a:p>
            <a:r>
              <a:rPr lang="en-US" sz="1400" dirty="0"/>
              <a:t>Revised KPIs led to funding redirected to training ECF facilitators, </a:t>
            </a:r>
          </a:p>
          <a:p>
            <a:r>
              <a:rPr lang="en-US" sz="1400" dirty="0"/>
              <a:t>EENEL 6 restructure loss Chelmsford, addition of Brentwood</a:t>
            </a:r>
          </a:p>
          <a:p>
            <a:pPr marL="0" indent="0">
              <a:buNone/>
            </a:pPr>
            <a:r>
              <a:rPr lang="en-US" sz="1400" b="1" dirty="0"/>
              <a:t>September – December</a:t>
            </a:r>
          </a:p>
          <a:p>
            <a:r>
              <a:rPr lang="en-US" sz="1400" dirty="0"/>
              <a:t>Teaching School Hub Launch, New TSH Director, Strategic Lead, TSH School Bulletin </a:t>
            </a:r>
          </a:p>
          <a:p>
            <a:r>
              <a:rPr lang="en-US" sz="1400" dirty="0"/>
              <a:t>Teaching School Hub Governance, Collaboration with Teaching School Council and RSC</a:t>
            </a:r>
          </a:p>
          <a:p>
            <a:r>
              <a:rPr lang="en-US" sz="1400" dirty="0"/>
              <a:t>Joint ITT Network and Events Saffron Teaching School Hub, Membership of Regional ITTAG </a:t>
            </a:r>
          </a:p>
          <a:p>
            <a:r>
              <a:rPr lang="en-US" sz="1400" dirty="0"/>
              <a:t>Appropriate Body Status, Collaboration with Local Authorities: Essex, Southend, Thurrock</a:t>
            </a:r>
          </a:p>
          <a:p>
            <a:r>
              <a:rPr lang="en-US" sz="1400" dirty="0"/>
              <a:t>Delivery and Quality Assurance of Early Career Framework Programme, </a:t>
            </a:r>
          </a:p>
          <a:p>
            <a:r>
              <a:rPr lang="en-US" sz="1400" dirty="0"/>
              <a:t>Partnership consultation on SLAs with expertise from legacy TSAs</a:t>
            </a:r>
          </a:p>
          <a:p>
            <a:r>
              <a:rPr lang="en-US" sz="1400" dirty="0"/>
              <a:t>Capacity Building  with Curriculum Hub Specialists and Research Schools Evidence Leads</a:t>
            </a:r>
          </a:p>
          <a:p>
            <a:endParaRPr lang="en-US" sz="1400" dirty="0"/>
          </a:p>
          <a:p>
            <a:endParaRPr lang="en-US" sz="1400" dirty="0"/>
          </a:p>
          <a:p>
            <a:endParaRPr lang="en-US" sz="1400" dirty="0"/>
          </a:p>
          <a:p>
            <a:endParaRPr lang="en-US" sz="1400" dirty="0"/>
          </a:p>
        </p:txBody>
      </p:sp>
      <p:pic>
        <p:nvPicPr>
          <p:cNvPr id="4" name="Content Placeholder 4" descr="A close up of a sign&#10;&#10;Description automatically generated">
            <a:extLst>
              <a:ext uri="{FF2B5EF4-FFF2-40B4-BE49-F238E27FC236}">
                <a16:creationId xmlns:a16="http://schemas.microsoft.com/office/drawing/2014/main" id="{32BBAE9F-9F91-3A4D-BAC2-89EB0709D56A}"/>
              </a:ext>
            </a:extLst>
          </p:cNvPr>
          <p:cNvPicPr>
            <a:picLocks noChangeAspect="1"/>
          </p:cNvPicPr>
          <p:nvPr/>
        </p:nvPicPr>
        <p:blipFill>
          <a:blip r:embed="rId3"/>
          <a:stretch>
            <a:fillRect/>
          </a:stretch>
        </p:blipFill>
        <p:spPr>
          <a:xfrm>
            <a:off x="7976309" y="5799352"/>
            <a:ext cx="3983665" cy="863128"/>
          </a:xfrm>
          <a:prstGeom prst="rect">
            <a:avLst/>
          </a:prstGeom>
        </p:spPr>
      </p:pic>
      <p:sp>
        <p:nvSpPr>
          <p:cNvPr id="8" name="TextBox 7">
            <a:extLst>
              <a:ext uri="{FF2B5EF4-FFF2-40B4-BE49-F238E27FC236}">
                <a16:creationId xmlns:a16="http://schemas.microsoft.com/office/drawing/2014/main" id="{CEB73A6C-7220-B54E-A3A3-9A3CBF5F05AC}"/>
              </a:ext>
            </a:extLst>
          </p:cNvPr>
          <p:cNvSpPr txBox="1"/>
          <p:nvPr/>
        </p:nvSpPr>
        <p:spPr>
          <a:xfrm>
            <a:off x="7708954" y="836837"/>
            <a:ext cx="4190060" cy="4909036"/>
          </a:xfrm>
          <a:prstGeom prst="rect">
            <a:avLst/>
          </a:prstGeom>
          <a:blipFill>
            <a:blip r:embed="rId4"/>
            <a:tile tx="0" ty="0" sx="100000" sy="100000" flip="none" algn="tl"/>
          </a:blipFill>
          <a:ln>
            <a:solidFill>
              <a:srgbClr val="942093"/>
            </a:solidFill>
          </a:ln>
        </p:spPr>
        <p:txBody>
          <a:bodyPr wrap="square" rtlCol="0">
            <a:spAutoFit/>
          </a:bodyPr>
          <a:lstStyle/>
          <a:p>
            <a:r>
              <a:rPr lang="en-US" sz="2800" b="1" dirty="0"/>
              <a:t>TSH PRIORITIES</a:t>
            </a:r>
          </a:p>
          <a:p>
            <a:r>
              <a:rPr lang="en-US" b="1" dirty="0"/>
              <a:t>2020-21</a:t>
            </a:r>
          </a:p>
          <a:p>
            <a:endParaRPr lang="en-US" sz="900" b="1" dirty="0"/>
          </a:p>
          <a:p>
            <a:r>
              <a:rPr lang="en-US" dirty="0"/>
              <a:t>1) </a:t>
            </a:r>
            <a:r>
              <a:rPr lang="en-US" b="1" dirty="0"/>
              <a:t>Raise awareness </a:t>
            </a:r>
            <a:r>
              <a:rPr lang="en-US" dirty="0"/>
              <a:t>of the TSH, through regular and effective communication with all stakeholders, </a:t>
            </a:r>
            <a:r>
              <a:rPr lang="en-US" b="1" dirty="0"/>
              <a:t>uniting regional schools, </a:t>
            </a:r>
            <a:r>
              <a:rPr lang="en-US" dirty="0"/>
              <a:t>through the </a:t>
            </a:r>
            <a:r>
              <a:rPr lang="en-US" b="1" dirty="0"/>
              <a:t>golden thread </a:t>
            </a:r>
            <a:r>
              <a:rPr lang="en-US" dirty="0"/>
              <a:t>of teacher and leader development.</a:t>
            </a:r>
          </a:p>
          <a:p>
            <a:endParaRPr lang="en-US" sz="1000" dirty="0"/>
          </a:p>
          <a:p>
            <a:r>
              <a:rPr lang="en-US" dirty="0"/>
              <a:t>2) To build and sustain </a:t>
            </a:r>
            <a:r>
              <a:rPr lang="en-US" b="1" dirty="0"/>
              <a:t>a growth environment </a:t>
            </a:r>
            <a:r>
              <a:rPr lang="en-US" dirty="0"/>
              <a:t>where schools can </a:t>
            </a:r>
            <a:r>
              <a:rPr lang="en-US" b="1" dirty="0"/>
              <a:t>retain and develop expertise </a:t>
            </a:r>
            <a:r>
              <a:rPr lang="en-US" dirty="0"/>
              <a:t>in quality-first teaching and </a:t>
            </a:r>
            <a:r>
              <a:rPr lang="en-US" b="1" dirty="0"/>
              <a:t>evidence-informed practice.</a:t>
            </a:r>
          </a:p>
          <a:p>
            <a:endParaRPr lang="en-US" sz="1000" dirty="0"/>
          </a:p>
          <a:p>
            <a:r>
              <a:rPr lang="en-US" dirty="0"/>
              <a:t>3) To </a:t>
            </a:r>
            <a:r>
              <a:rPr lang="en-US" b="1" dirty="0"/>
              <a:t>strengthen and simplify system leadership </a:t>
            </a:r>
            <a:r>
              <a:rPr lang="en-US" dirty="0"/>
              <a:t>by providing access to and delivery of </a:t>
            </a:r>
            <a:r>
              <a:rPr lang="en-US" b="1" dirty="0"/>
              <a:t>high-quality CPD </a:t>
            </a:r>
            <a:r>
              <a:rPr lang="en-US" dirty="0"/>
              <a:t>that meets </a:t>
            </a:r>
            <a:r>
              <a:rPr lang="en-US" b="1" dirty="0"/>
              <a:t>local needs</a:t>
            </a:r>
            <a:r>
              <a:rPr lang="en-US" dirty="0"/>
              <a:t>.</a:t>
            </a:r>
          </a:p>
        </p:txBody>
      </p:sp>
    </p:spTree>
    <p:extLst>
      <p:ext uri="{BB962C8B-B14F-4D97-AF65-F5344CB8AC3E}">
        <p14:creationId xmlns:p14="http://schemas.microsoft.com/office/powerpoint/2010/main" val="267367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F8C196-908B-134F-A004-F9C38C622C07}"/>
              </a:ext>
            </a:extLst>
          </p:cNvPr>
          <p:cNvSpPr txBox="1"/>
          <p:nvPr/>
        </p:nvSpPr>
        <p:spPr>
          <a:xfrm>
            <a:off x="191385" y="202234"/>
            <a:ext cx="11819651" cy="6524863"/>
          </a:xfrm>
          <a:prstGeom prst="rect">
            <a:avLst/>
          </a:prstGeom>
          <a:gradFill>
            <a:gsLst>
              <a:gs pos="400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rtlCol="0">
            <a:spAutoFit/>
          </a:bodyPr>
          <a:lstStyle/>
          <a:p>
            <a:r>
              <a:rPr lang="en-US" sz="4000" b="1" dirty="0"/>
              <a:t>  From Strategy to Implementation </a:t>
            </a:r>
            <a:endParaRPr lang="en-US" sz="3600" b="1" dirty="0"/>
          </a:p>
          <a:p>
            <a:endParaRPr lang="en-US" sz="3600" dirty="0"/>
          </a:p>
          <a:p>
            <a:endParaRPr lang="en-US" sz="3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Content Placeholder 2">
            <a:extLst>
              <a:ext uri="{FF2B5EF4-FFF2-40B4-BE49-F238E27FC236}">
                <a16:creationId xmlns:a16="http://schemas.microsoft.com/office/drawing/2014/main" id="{818B93E2-82D3-A244-9A28-131C66D08580}"/>
              </a:ext>
            </a:extLst>
          </p:cNvPr>
          <p:cNvSpPr>
            <a:spLocks noGrp="1"/>
          </p:cNvSpPr>
          <p:nvPr>
            <p:ph idx="1"/>
          </p:nvPr>
        </p:nvSpPr>
        <p:spPr>
          <a:xfrm>
            <a:off x="348998" y="1093695"/>
            <a:ext cx="7522014" cy="5562072"/>
          </a:xfrm>
          <a:solidFill>
            <a:schemeClr val="bg1"/>
          </a:solidFill>
          <a:ln>
            <a:solidFill>
              <a:schemeClr val="tx1"/>
            </a:solidFill>
          </a:ln>
        </p:spPr>
        <p:txBody>
          <a:bodyPr>
            <a:normAutofit lnSpcReduction="10000"/>
          </a:bodyPr>
          <a:lstStyle/>
          <a:p>
            <a:pPr marL="0" indent="0" fontAlgn="base">
              <a:buNone/>
            </a:pPr>
            <a:r>
              <a:rPr lang="en-GB" sz="1400" i="1" dirty="0"/>
              <a:t>Established processes and actions (to date) to ensure clarity around TSH remit to all Chafford Hundred TSH partners.</a:t>
            </a:r>
            <a:endParaRPr lang="en-GB" sz="900" dirty="0"/>
          </a:p>
          <a:p>
            <a:pPr fontAlgn="base"/>
            <a:r>
              <a:rPr lang="en-GB" sz="1400" b="1" dirty="0"/>
              <a:t>Teaching School Hub Live Online Launch Event </a:t>
            </a:r>
            <a:r>
              <a:rPr lang="en-GB" sz="1400" dirty="0"/>
              <a:t>available to all schools in our designated 7 LADs;</a:t>
            </a:r>
          </a:p>
          <a:p>
            <a:pPr fontAlgn="base"/>
            <a:r>
              <a:rPr lang="en-GB" sz="1400" b="1" dirty="0"/>
              <a:t>Outlining DfE Reforms, </a:t>
            </a:r>
            <a:r>
              <a:rPr lang="en-GB" sz="1400" dirty="0"/>
              <a:t>detailing teacher </a:t>
            </a:r>
            <a:r>
              <a:rPr lang="en-GB" sz="1400" b="1" dirty="0"/>
              <a:t>career pathways  </a:t>
            </a:r>
            <a:r>
              <a:rPr lang="en-GB" sz="1400" dirty="0"/>
              <a:t>and showcasing </a:t>
            </a:r>
            <a:r>
              <a:rPr lang="en-GB" sz="1400" b="1" dirty="0"/>
              <a:t>key strategic partners </a:t>
            </a:r>
            <a:r>
              <a:rPr lang="en-GB" sz="1400" dirty="0"/>
              <a:t>from TSAs, ITT Providers, Curriculum Hubs, Research Schools, 11 speakers united the region.</a:t>
            </a:r>
          </a:p>
          <a:p>
            <a:pPr fontAlgn="base"/>
            <a:r>
              <a:rPr lang="en-GB" sz="1400" b="1" dirty="0"/>
              <a:t>TSH Bulletin </a:t>
            </a:r>
            <a:r>
              <a:rPr lang="en-GB" sz="1400" dirty="0"/>
              <a:t>published bi-monthly (Oct, Dec, Feb) provides all 275 school leaders with </a:t>
            </a:r>
            <a:r>
              <a:rPr lang="en-GB" sz="1400" b="1" dirty="0"/>
              <a:t>knowledge </a:t>
            </a:r>
            <a:r>
              <a:rPr lang="en-GB" sz="1400" dirty="0"/>
              <a:t>and opportunities to engage with </a:t>
            </a:r>
            <a:r>
              <a:rPr lang="en-GB" sz="1400" b="1" dirty="0"/>
              <a:t>evidence-based CPD </a:t>
            </a:r>
            <a:r>
              <a:rPr lang="en-GB" sz="1400" dirty="0"/>
              <a:t>into improving quality of teaching and the </a:t>
            </a:r>
            <a:r>
              <a:rPr lang="en-GB" sz="1400" b="1" dirty="0"/>
              <a:t>outcomes for pupils. </a:t>
            </a:r>
          </a:p>
          <a:p>
            <a:pPr fontAlgn="base"/>
            <a:r>
              <a:rPr lang="en-GB" sz="1400" b="1" dirty="0"/>
              <a:t>TSH Test and Learn Network Meetings </a:t>
            </a:r>
            <a:r>
              <a:rPr lang="en-GB" sz="1400" dirty="0"/>
              <a:t>led by Roger Pope, (TSC) with strategic direction from the DfE policy teams for TSH, ITT, ECF, AB. RDD </a:t>
            </a:r>
          </a:p>
          <a:p>
            <a:pPr fontAlgn="base"/>
            <a:r>
              <a:rPr lang="en-GB" sz="1400" b="1" dirty="0"/>
              <a:t>TSH Membership of Regional  TSC Meeting; </a:t>
            </a:r>
            <a:r>
              <a:rPr lang="en-GB" sz="1400" dirty="0"/>
              <a:t>monitoring impact of de-designation of TSA, issues arising around AB relationships, ECF recruitment, deployment of SLEs, professional subject groups</a:t>
            </a:r>
          </a:p>
          <a:p>
            <a:pPr fontAlgn="base"/>
            <a:r>
              <a:rPr lang="en-GB" sz="1400" b="1" dirty="0"/>
              <a:t>TSH Governance Board </a:t>
            </a:r>
            <a:r>
              <a:rPr lang="en-GB" sz="1400" dirty="0"/>
              <a:t>discuss role and QA of Cluster Leads and Service Level Agreements across each LAD and consultation begins with 5 TSAs Leads. Regular reporting on KPIs.</a:t>
            </a:r>
          </a:p>
          <a:p>
            <a:pPr fontAlgn="base"/>
            <a:r>
              <a:rPr lang="en-GB" sz="1400" b="1" dirty="0"/>
              <a:t>TSH representation on the Curriculum Hubs </a:t>
            </a:r>
            <a:r>
              <a:rPr lang="en-GB" sz="1400" dirty="0"/>
              <a:t>governing bodies;  for New Vision English Hub and Venn Essex Maths Hubs. Joint Curriculum Hub meeting with Saffron Teaching School Hub.</a:t>
            </a:r>
          </a:p>
          <a:p>
            <a:pPr fontAlgn="base"/>
            <a:r>
              <a:rPr lang="en-GB" sz="1400" b="1" dirty="0"/>
              <a:t>TSH membership of the regional ITTAG meeting </a:t>
            </a:r>
            <a:r>
              <a:rPr lang="en-GB" sz="1400" dirty="0"/>
              <a:t>developing working partnerships with 38 ITT members and Curriculum Hubs. Joint TSH ITT Network Meeting </a:t>
            </a:r>
            <a:r>
              <a:rPr lang="en-GB" sz="1400" b="1" dirty="0"/>
              <a:t>for training and supporting ITT leads</a:t>
            </a:r>
            <a:r>
              <a:rPr lang="en-GB" sz="1400" dirty="0"/>
              <a:t>, key speakers from Chartered College of Teaching, Cambridge University, Sheffield Hallam University and IoE. </a:t>
            </a:r>
            <a:r>
              <a:rPr lang="en-GB" sz="1400" b="1" dirty="0"/>
              <a:t>Joint Event for Get Into Teaching and upcoming Mentor Conference</a:t>
            </a:r>
            <a:r>
              <a:rPr lang="en-GB" sz="1400" dirty="0"/>
              <a:t>. Responsive to surveys and evaluations.</a:t>
            </a:r>
          </a:p>
          <a:p>
            <a:pPr fontAlgn="base"/>
            <a:r>
              <a:rPr lang="en-GB" sz="1400" b="1" dirty="0"/>
              <a:t>LA, MAT and Headteacher meetings </a:t>
            </a:r>
            <a:r>
              <a:rPr lang="en-GB" sz="1400" dirty="0"/>
              <a:t>to reach key staff for future partnership work, including onboarding of new Teaching School Hubs.</a:t>
            </a:r>
          </a:p>
        </p:txBody>
      </p:sp>
      <p:pic>
        <p:nvPicPr>
          <p:cNvPr id="4" name="Content Placeholder 4" descr="A close up of a sign&#10;&#10;Description automatically generated">
            <a:extLst>
              <a:ext uri="{FF2B5EF4-FFF2-40B4-BE49-F238E27FC236}">
                <a16:creationId xmlns:a16="http://schemas.microsoft.com/office/drawing/2014/main" id="{32BBAE9F-9F91-3A4D-BAC2-89EB0709D56A}"/>
              </a:ext>
            </a:extLst>
          </p:cNvPr>
          <p:cNvPicPr>
            <a:picLocks noChangeAspect="1"/>
          </p:cNvPicPr>
          <p:nvPr/>
        </p:nvPicPr>
        <p:blipFill>
          <a:blip r:embed="rId3"/>
          <a:stretch>
            <a:fillRect/>
          </a:stretch>
        </p:blipFill>
        <p:spPr>
          <a:xfrm>
            <a:off x="8016949" y="5839992"/>
            <a:ext cx="3983665" cy="863128"/>
          </a:xfrm>
          <a:prstGeom prst="rect">
            <a:avLst/>
          </a:prstGeom>
        </p:spPr>
      </p:pic>
      <p:sp>
        <p:nvSpPr>
          <p:cNvPr id="8" name="TextBox 7">
            <a:extLst>
              <a:ext uri="{FF2B5EF4-FFF2-40B4-BE49-F238E27FC236}">
                <a16:creationId xmlns:a16="http://schemas.microsoft.com/office/drawing/2014/main" id="{4E123EFF-B941-6447-B976-9C2BFE91AEE7}"/>
              </a:ext>
            </a:extLst>
          </p:cNvPr>
          <p:cNvSpPr txBox="1"/>
          <p:nvPr/>
        </p:nvSpPr>
        <p:spPr>
          <a:xfrm>
            <a:off x="8132296" y="263194"/>
            <a:ext cx="3752970" cy="2108269"/>
          </a:xfrm>
          <a:prstGeom prst="rect">
            <a:avLst/>
          </a:prstGeom>
          <a:blipFill>
            <a:blip r:embed="rId4"/>
            <a:tile tx="0" ty="0" sx="100000" sy="100000" flip="none" algn="tl"/>
          </a:blipFill>
          <a:ln>
            <a:solidFill>
              <a:srgbClr val="942093"/>
            </a:solidFill>
          </a:ln>
        </p:spPr>
        <p:txBody>
          <a:bodyPr wrap="square" rtlCol="0">
            <a:spAutoFit/>
          </a:bodyPr>
          <a:lstStyle/>
          <a:p>
            <a:r>
              <a:rPr lang="en-US" sz="3200" b="1" dirty="0"/>
              <a:t>PRIORITY 1</a:t>
            </a:r>
          </a:p>
          <a:p>
            <a:endParaRPr lang="en-US" sz="900" dirty="0"/>
          </a:p>
          <a:p>
            <a:r>
              <a:rPr lang="en-US" b="1" dirty="0"/>
              <a:t>Raise awareness </a:t>
            </a:r>
            <a:r>
              <a:rPr lang="en-US" dirty="0"/>
              <a:t>of the TSH, through regular and effective communication with all stakeholders, </a:t>
            </a:r>
            <a:r>
              <a:rPr lang="en-US" b="1" dirty="0"/>
              <a:t>uniting regional schools, </a:t>
            </a:r>
            <a:r>
              <a:rPr lang="en-US" dirty="0"/>
              <a:t>through the </a:t>
            </a:r>
            <a:r>
              <a:rPr lang="en-US" b="1" dirty="0"/>
              <a:t>golden thread </a:t>
            </a:r>
            <a:r>
              <a:rPr lang="en-US" dirty="0"/>
              <a:t>of teacher and leader development.</a:t>
            </a:r>
          </a:p>
        </p:txBody>
      </p:sp>
      <p:pic>
        <p:nvPicPr>
          <p:cNvPr id="9" name="Picture 8" descr="Text&#10;&#10;Description automatically generated">
            <a:extLst>
              <a:ext uri="{FF2B5EF4-FFF2-40B4-BE49-F238E27FC236}">
                <a16:creationId xmlns:a16="http://schemas.microsoft.com/office/drawing/2014/main" id="{C51FDF3B-298C-5743-BF49-E13D8270CE5B}"/>
              </a:ext>
            </a:extLst>
          </p:cNvPr>
          <p:cNvPicPr>
            <a:picLocks noChangeAspect="1"/>
          </p:cNvPicPr>
          <p:nvPr/>
        </p:nvPicPr>
        <p:blipFill>
          <a:blip r:embed="rId5"/>
          <a:stretch>
            <a:fillRect/>
          </a:stretch>
        </p:blipFill>
        <p:spPr>
          <a:xfrm>
            <a:off x="10390133" y="3150179"/>
            <a:ext cx="1495133" cy="2108269"/>
          </a:xfrm>
          <a:prstGeom prst="rect">
            <a:avLst/>
          </a:prstGeom>
        </p:spPr>
      </p:pic>
      <p:pic>
        <p:nvPicPr>
          <p:cNvPr id="11" name="Picture 10" descr="Graphical user interface, text&#10;&#10;Description automatically generated">
            <a:extLst>
              <a:ext uri="{FF2B5EF4-FFF2-40B4-BE49-F238E27FC236}">
                <a16:creationId xmlns:a16="http://schemas.microsoft.com/office/drawing/2014/main" id="{4DA78FEF-65D1-8F46-9CCA-92DD1438D72D}"/>
              </a:ext>
            </a:extLst>
          </p:cNvPr>
          <p:cNvPicPr>
            <a:picLocks noChangeAspect="1"/>
          </p:cNvPicPr>
          <p:nvPr/>
        </p:nvPicPr>
        <p:blipFill>
          <a:blip r:embed="rId6"/>
          <a:stretch>
            <a:fillRect/>
          </a:stretch>
        </p:blipFill>
        <p:spPr>
          <a:xfrm>
            <a:off x="9361728" y="2817474"/>
            <a:ext cx="1972586" cy="2773680"/>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99D979FE-EC60-3A49-8B20-DFD9F6923A49}"/>
              </a:ext>
            </a:extLst>
          </p:cNvPr>
          <p:cNvPicPr>
            <a:picLocks noChangeAspect="1"/>
          </p:cNvPicPr>
          <p:nvPr/>
        </p:nvPicPr>
        <p:blipFill>
          <a:blip r:embed="rId7"/>
          <a:stretch>
            <a:fillRect/>
          </a:stretch>
        </p:blipFill>
        <p:spPr>
          <a:xfrm>
            <a:off x="8132296" y="2405016"/>
            <a:ext cx="2364655" cy="3340463"/>
          </a:xfrm>
          <a:prstGeom prst="rect">
            <a:avLst/>
          </a:prstGeom>
        </p:spPr>
      </p:pic>
    </p:spTree>
    <p:extLst>
      <p:ext uri="{BB962C8B-B14F-4D97-AF65-F5344CB8AC3E}">
        <p14:creationId xmlns:p14="http://schemas.microsoft.com/office/powerpoint/2010/main" val="1547398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F8C196-908B-134F-A004-F9C38C622C07}"/>
              </a:ext>
            </a:extLst>
          </p:cNvPr>
          <p:cNvSpPr txBox="1"/>
          <p:nvPr/>
        </p:nvSpPr>
        <p:spPr>
          <a:xfrm>
            <a:off x="191386" y="611027"/>
            <a:ext cx="11819651" cy="5970865"/>
          </a:xfrm>
          <a:prstGeom prst="rect">
            <a:avLst/>
          </a:prstGeom>
          <a:gradFill>
            <a:gsLst>
              <a:gs pos="400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rtlCol="0">
            <a:spAutoFit/>
          </a:bodyPr>
          <a:lstStyle/>
          <a:p>
            <a:r>
              <a:rPr lang="en-US" sz="4000" b="1" dirty="0"/>
              <a:t> From Strategy to Implementation </a:t>
            </a:r>
            <a:endParaRPr lang="en-US" sz="3600" dirty="0"/>
          </a:p>
          <a:p>
            <a:endParaRPr lang="en-US" sz="3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Content Placeholder 2">
            <a:extLst>
              <a:ext uri="{FF2B5EF4-FFF2-40B4-BE49-F238E27FC236}">
                <a16:creationId xmlns:a16="http://schemas.microsoft.com/office/drawing/2014/main" id="{818B93E2-82D3-A244-9A28-131C66D08580}"/>
              </a:ext>
            </a:extLst>
          </p:cNvPr>
          <p:cNvSpPr>
            <a:spLocks noGrp="1"/>
          </p:cNvSpPr>
          <p:nvPr>
            <p:ph idx="1"/>
          </p:nvPr>
        </p:nvSpPr>
        <p:spPr>
          <a:xfrm>
            <a:off x="348998" y="1320799"/>
            <a:ext cx="7522014" cy="5219761"/>
          </a:xfrm>
          <a:solidFill>
            <a:schemeClr val="bg1"/>
          </a:solidFill>
          <a:ln>
            <a:solidFill>
              <a:schemeClr val="tx1"/>
            </a:solidFill>
          </a:ln>
        </p:spPr>
        <p:txBody>
          <a:bodyPr>
            <a:normAutofit/>
          </a:bodyPr>
          <a:lstStyle/>
          <a:p>
            <a:pPr marL="0" indent="0" fontAlgn="base">
              <a:buNone/>
            </a:pPr>
            <a:r>
              <a:rPr lang="en-GB" sz="1400" i="1" dirty="0"/>
              <a:t>Established processes and actions (to date) to ensure clarity around TSH remit to all Chafford Hundred TSH partners</a:t>
            </a:r>
          </a:p>
          <a:p>
            <a:pPr fontAlgn="base"/>
            <a:r>
              <a:rPr lang="en-GB" sz="1400" b="1" dirty="0"/>
              <a:t>DfE induction programme with the EEF </a:t>
            </a:r>
            <a:r>
              <a:rPr lang="en-GB" sz="1400" dirty="0"/>
              <a:t>commenced in Dec 2020; providing the arguments and case studies for evidence-informed practice, implementation and evaluation in schools.</a:t>
            </a:r>
          </a:p>
          <a:p>
            <a:pPr fontAlgn="base"/>
            <a:r>
              <a:rPr lang="en-GB" sz="1400" b="1" dirty="0"/>
              <a:t>Promoting the Evidence Lead in Education </a:t>
            </a:r>
            <a:r>
              <a:rPr lang="en-GB" sz="1400" dirty="0"/>
              <a:t>(ELE) training and designation available through the Research Schools Network</a:t>
            </a:r>
          </a:p>
          <a:p>
            <a:pPr fontAlgn="base"/>
            <a:r>
              <a:rPr lang="en-GB" sz="1400" b="1" dirty="0"/>
              <a:t>Jointly identifying priority schools </a:t>
            </a:r>
            <a:r>
              <a:rPr lang="en-GB" sz="1400" dirty="0"/>
              <a:t>to work with whose pupils will benefit from long-term collaboration with ELEs and funding from  the EEF.</a:t>
            </a:r>
          </a:p>
          <a:p>
            <a:pPr fontAlgn="base"/>
            <a:r>
              <a:rPr lang="en-GB" sz="1400" b="1" dirty="0"/>
              <a:t>Working with ITT providers </a:t>
            </a:r>
            <a:r>
              <a:rPr lang="en-GB" sz="1400" dirty="0"/>
              <a:t>to share best practice and peer review their CCF, and transition into the ECF, whilst increasing provision for subject specificity. </a:t>
            </a:r>
          </a:p>
          <a:p>
            <a:pPr fontAlgn="base"/>
            <a:r>
              <a:rPr lang="en-GB" sz="1400" b="1" dirty="0"/>
              <a:t>Deep Dives into regional Appropriate Body provision. </a:t>
            </a:r>
            <a:r>
              <a:rPr lang="en-GB" sz="1400" dirty="0"/>
              <a:t>Variable support provided. </a:t>
            </a:r>
          </a:p>
          <a:p>
            <a:pPr fontAlgn="base"/>
            <a:r>
              <a:rPr lang="en-GB" sz="1400" b="1" dirty="0"/>
              <a:t>Delivering the ECF for Teach First</a:t>
            </a:r>
            <a:r>
              <a:rPr lang="en-GB" sz="1400" dirty="0"/>
              <a:t>, since Sept 2020, training facilitators, quality assuring content for 63 ECTs and 52 Mentors and monitoring participant engagement. Negotiating workload for schools whilst protecting ECTs professional development entitlement. Collaborating with Kingsbridge TSH (TSSW) on evaluating the Teach First programme.</a:t>
            </a:r>
          </a:p>
          <a:p>
            <a:pPr fontAlgn="base"/>
            <a:r>
              <a:rPr lang="en-GB" sz="1400" b="1" dirty="0"/>
              <a:t>Recruiting Primary Literacy Specialists </a:t>
            </a:r>
            <a:r>
              <a:rPr lang="en-GB" sz="1400" dirty="0"/>
              <a:t>in local schools with New Vision English Curriculum Hub</a:t>
            </a:r>
          </a:p>
          <a:p>
            <a:pPr fontAlgn="base"/>
            <a:r>
              <a:rPr lang="en-GB" sz="1400" b="1" dirty="0"/>
              <a:t>Leading Secondary Maths Working Groups </a:t>
            </a:r>
            <a:r>
              <a:rPr lang="en-GB" sz="1400" dirty="0"/>
              <a:t>for the regional Venn Essex Maths Curriculum Hub.</a:t>
            </a:r>
          </a:p>
          <a:p>
            <a:pPr fontAlgn="base"/>
            <a:r>
              <a:rPr lang="en-GB" sz="1400" b="1" dirty="0"/>
              <a:t>Hosting events for the London and Essex Computing Hub. </a:t>
            </a:r>
          </a:p>
          <a:p>
            <a:pPr fontAlgn="base"/>
            <a:r>
              <a:rPr lang="en-GB" sz="1400" b="1" dirty="0"/>
              <a:t>Delivering TSST in Maths, MFL and Physics.</a:t>
            </a:r>
          </a:p>
          <a:p>
            <a:pPr fontAlgn="base"/>
            <a:endParaRPr lang="en-GB" sz="1400" b="1" dirty="0"/>
          </a:p>
          <a:p>
            <a:pPr fontAlgn="base"/>
            <a:endParaRPr lang="en-GB" sz="1400" dirty="0"/>
          </a:p>
          <a:p>
            <a:pPr fontAlgn="base"/>
            <a:endParaRPr lang="en-GB" sz="1400" dirty="0"/>
          </a:p>
        </p:txBody>
      </p:sp>
      <p:pic>
        <p:nvPicPr>
          <p:cNvPr id="4" name="Content Placeholder 4" descr="A close up of a sign&#10;&#10;Description automatically generated">
            <a:extLst>
              <a:ext uri="{FF2B5EF4-FFF2-40B4-BE49-F238E27FC236}">
                <a16:creationId xmlns:a16="http://schemas.microsoft.com/office/drawing/2014/main" id="{32BBAE9F-9F91-3A4D-BAC2-89EB0709D56A}"/>
              </a:ext>
            </a:extLst>
          </p:cNvPr>
          <p:cNvPicPr>
            <a:picLocks noChangeAspect="1"/>
          </p:cNvPicPr>
          <p:nvPr/>
        </p:nvPicPr>
        <p:blipFill>
          <a:blip r:embed="rId3"/>
          <a:stretch>
            <a:fillRect/>
          </a:stretch>
        </p:blipFill>
        <p:spPr>
          <a:xfrm>
            <a:off x="8016949" y="5677432"/>
            <a:ext cx="3983665" cy="863128"/>
          </a:xfrm>
          <a:prstGeom prst="rect">
            <a:avLst/>
          </a:prstGeom>
        </p:spPr>
      </p:pic>
      <p:sp>
        <p:nvSpPr>
          <p:cNvPr id="8" name="TextBox 7">
            <a:extLst>
              <a:ext uri="{FF2B5EF4-FFF2-40B4-BE49-F238E27FC236}">
                <a16:creationId xmlns:a16="http://schemas.microsoft.com/office/drawing/2014/main" id="{AB735CA6-DFCC-8844-9C61-B24D56B19F5F}"/>
              </a:ext>
            </a:extLst>
          </p:cNvPr>
          <p:cNvSpPr txBox="1"/>
          <p:nvPr/>
        </p:nvSpPr>
        <p:spPr>
          <a:xfrm>
            <a:off x="8105404" y="1093695"/>
            <a:ext cx="3752970" cy="2108269"/>
          </a:xfrm>
          <a:prstGeom prst="rect">
            <a:avLst/>
          </a:prstGeom>
          <a:blipFill>
            <a:blip r:embed="rId4"/>
            <a:tile tx="0" ty="0" sx="100000" sy="100000" flip="none" algn="tl"/>
          </a:blipFill>
          <a:ln>
            <a:solidFill>
              <a:srgbClr val="942093"/>
            </a:solidFill>
          </a:ln>
        </p:spPr>
        <p:txBody>
          <a:bodyPr wrap="square" rtlCol="0">
            <a:spAutoFit/>
          </a:bodyPr>
          <a:lstStyle/>
          <a:p>
            <a:r>
              <a:rPr lang="en-US" sz="3200" b="1" dirty="0"/>
              <a:t>PRIORITY 2</a:t>
            </a:r>
          </a:p>
          <a:p>
            <a:endParaRPr lang="en-US" sz="900" dirty="0"/>
          </a:p>
          <a:p>
            <a:r>
              <a:rPr lang="en-US" dirty="0"/>
              <a:t>To build and sustain </a:t>
            </a:r>
            <a:r>
              <a:rPr lang="en-US" b="1" dirty="0"/>
              <a:t>a growth environment </a:t>
            </a:r>
            <a:r>
              <a:rPr lang="en-US" dirty="0"/>
              <a:t>where schools can </a:t>
            </a:r>
            <a:r>
              <a:rPr lang="en-US" b="1" dirty="0"/>
              <a:t>retain and develop expertise </a:t>
            </a:r>
            <a:r>
              <a:rPr lang="en-US" dirty="0"/>
              <a:t>in quality-first teaching and </a:t>
            </a:r>
            <a:r>
              <a:rPr lang="en-US" b="1" dirty="0"/>
              <a:t>evidence-informed practice.</a:t>
            </a:r>
          </a:p>
        </p:txBody>
      </p:sp>
      <p:pic>
        <p:nvPicPr>
          <p:cNvPr id="6" name="Picture 5" descr="Chart, scatter chart&#10;&#10;Description automatically generated">
            <a:extLst>
              <a:ext uri="{FF2B5EF4-FFF2-40B4-BE49-F238E27FC236}">
                <a16:creationId xmlns:a16="http://schemas.microsoft.com/office/drawing/2014/main" id="{D35EE629-DF9E-F848-8EDC-9DBBFD7EDBA2}"/>
              </a:ext>
            </a:extLst>
          </p:cNvPr>
          <p:cNvPicPr>
            <a:picLocks noChangeAspect="1"/>
          </p:cNvPicPr>
          <p:nvPr/>
        </p:nvPicPr>
        <p:blipFill>
          <a:blip r:embed="rId5"/>
          <a:stretch>
            <a:fillRect/>
          </a:stretch>
        </p:blipFill>
        <p:spPr>
          <a:xfrm>
            <a:off x="10438733" y="4561883"/>
            <a:ext cx="1143000" cy="901700"/>
          </a:xfrm>
          <a:prstGeom prst="rect">
            <a:avLst/>
          </a:prstGeom>
          <a:ln>
            <a:solidFill>
              <a:schemeClr val="tx1"/>
            </a:solidFill>
          </a:ln>
        </p:spPr>
      </p:pic>
      <p:pic>
        <p:nvPicPr>
          <p:cNvPr id="9" name="Picture 8" descr="A picture containing graphical user interface&#10;&#10;Description automatically generated">
            <a:extLst>
              <a:ext uri="{FF2B5EF4-FFF2-40B4-BE49-F238E27FC236}">
                <a16:creationId xmlns:a16="http://schemas.microsoft.com/office/drawing/2014/main" id="{4C0D617F-4F6A-3A4F-928E-A51EF285E430}"/>
              </a:ext>
            </a:extLst>
          </p:cNvPr>
          <p:cNvPicPr>
            <a:picLocks noChangeAspect="1"/>
          </p:cNvPicPr>
          <p:nvPr/>
        </p:nvPicPr>
        <p:blipFill>
          <a:blip r:embed="rId6"/>
          <a:stretch>
            <a:fillRect/>
          </a:stretch>
        </p:blipFill>
        <p:spPr>
          <a:xfrm>
            <a:off x="8105404" y="3425211"/>
            <a:ext cx="1295400" cy="736600"/>
          </a:xfrm>
          <a:prstGeom prst="rect">
            <a:avLst/>
          </a:prstGeom>
          <a:ln>
            <a:solidFill>
              <a:schemeClr val="tx1"/>
            </a:solidFill>
          </a:ln>
        </p:spPr>
      </p:pic>
      <p:pic>
        <p:nvPicPr>
          <p:cNvPr id="11" name="Picture 10" descr="A picture containing text, clipart&#10;&#10;Description automatically generated">
            <a:extLst>
              <a:ext uri="{FF2B5EF4-FFF2-40B4-BE49-F238E27FC236}">
                <a16:creationId xmlns:a16="http://schemas.microsoft.com/office/drawing/2014/main" id="{99C2CC49-F8EA-4246-9AF9-4A6272A0328F}"/>
              </a:ext>
            </a:extLst>
          </p:cNvPr>
          <p:cNvPicPr>
            <a:picLocks noChangeAspect="1"/>
          </p:cNvPicPr>
          <p:nvPr/>
        </p:nvPicPr>
        <p:blipFill>
          <a:blip r:embed="rId7"/>
          <a:stretch>
            <a:fillRect/>
          </a:stretch>
        </p:blipFill>
        <p:spPr>
          <a:xfrm>
            <a:off x="10661383" y="3459035"/>
            <a:ext cx="994182" cy="901700"/>
          </a:xfrm>
          <a:prstGeom prst="rect">
            <a:avLst/>
          </a:prstGeom>
          <a:ln>
            <a:solidFill>
              <a:schemeClr val="tx1"/>
            </a:solidFill>
          </a:ln>
        </p:spPr>
      </p:pic>
      <p:pic>
        <p:nvPicPr>
          <p:cNvPr id="13" name="Picture 12" descr="Logo, company name&#10;&#10;Description automatically generated">
            <a:extLst>
              <a:ext uri="{FF2B5EF4-FFF2-40B4-BE49-F238E27FC236}">
                <a16:creationId xmlns:a16="http://schemas.microsoft.com/office/drawing/2014/main" id="{1C74C61B-DED0-C546-9B83-1FEAB3AD0A21}"/>
              </a:ext>
            </a:extLst>
          </p:cNvPr>
          <p:cNvPicPr>
            <a:picLocks noChangeAspect="1"/>
          </p:cNvPicPr>
          <p:nvPr/>
        </p:nvPicPr>
        <p:blipFill>
          <a:blip r:embed="rId8"/>
          <a:stretch>
            <a:fillRect/>
          </a:stretch>
        </p:blipFill>
        <p:spPr>
          <a:xfrm>
            <a:off x="9586593" y="3434751"/>
            <a:ext cx="889000" cy="876300"/>
          </a:xfrm>
          <a:prstGeom prst="rect">
            <a:avLst/>
          </a:prstGeom>
          <a:ln>
            <a:solidFill>
              <a:schemeClr val="tx1"/>
            </a:solidFill>
          </a:ln>
        </p:spPr>
      </p:pic>
      <p:pic>
        <p:nvPicPr>
          <p:cNvPr id="15" name="Picture 14" descr="A picture containing text&#10;&#10;Description automatically generated">
            <a:extLst>
              <a:ext uri="{FF2B5EF4-FFF2-40B4-BE49-F238E27FC236}">
                <a16:creationId xmlns:a16="http://schemas.microsoft.com/office/drawing/2014/main" id="{22308967-489D-014F-9A4A-E238BC6A8211}"/>
              </a:ext>
            </a:extLst>
          </p:cNvPr>
          <p:cNvPicPr>
            <a:picLocks noChangeAspect="1"/>
          </p:cNvPicPr>
          <p:nvPr/>
        </p:nvPicPr>
        <p:blipFill>
          <a:blip r:embed="rId9"/>
          <a:stretch>
            <a:fillRect/>
          </a:stretch>
        </p:blipFill>
        <p:spPr>
          <a:xfrm>
            <a:off x="8374702" y="4558631"/>
            <a:ext cx="1663700" cy="749300"/>
          </a:xfrm>
          <a:prstGeom prst="rect">
            <a:avLst/>
          </a:prstGeom>
          <a:ln>
            <a:solidFill>
              <a:schemeClr val="tx1"/>
            </a:solidFill>
          </a:ln>
        </p:spPr>
      </p:pic>
    </p:spTree>
    <p:extLst>
      <p:ext uri="{BB962C8B-B14F-4D97-AF65-F5344CB8AC3E}">
        <p14:creationId xmlns:p14="http://schemas.microsoft.com/office/powerpoint/2010/main" val="2106961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F8C196-908B-134F-A004-F9C38C622C07}"/>
              </a:ext>
            </a:extLst>
          </p:cNvPr>
          <p:cNvSpPr txBox="1"/>
          <p:nvPr/>
        </p:nvSpPr>
        <p:spPr>
          <a:xfrm>
            <a:off x="191385" y="202234"/>
            <a:ext cx="11819651" cy="6586418"/>
          </a:xfrm>
          <a:prstGeom prst="rect">
            <a:avLst/>
          </a:prstGeom>
          <a:gradFill>
            <a:gsLst>
              <a:gs pos="400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txBody>
          <a:bodyPr wrap="square" rtlCol="0">
            <a:spAutoFit/>
          </a:bodyPr>
          <a:lstStyle/>
          <a:p>
            <a:r>
              <a:rPr lang="en-US" sz="4000" b="1" dirty="0"/>
              <a:t> From Strategy to Implementation</a:t>
            </a:r>
          </a:p>
          <a:p>
            <a:r>
              <a:rPr lang="en-US" sz="4000" b="1" dirty="0"/>
              <a:t> </a:t>
            </a:r>
            <a:endParaRPr lang="en-US" sz="3600" dirty="0"/>
          </a:p>
          <a:p>
            <a:endParaRPr lang="en-US" sz="3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Content Placeholder 2">
            <a:extLst>
              <a:ext uri="{FF2B5EF4-FFF2-40B4-BE49-F238E27FC236}">
                <a16:creationId xmlns:a16="http://schemas.microsoft.com/office/drawing/2014/main" id="{818B93E2-82D3-A244-9A28-131C66D08580}"/>
              </a:ext>
            </a:extLst>
          </p:cNvPr>
          <p:cNvSpPr>
            <a:spLocks noGrp="1"/>
          </p:cNvSpPr>
          <p:nvPr>
            <p:ph idx="1"/>
          </p:nvPr>
        </p:nvSpPr>
        <p:spPr>
          <a:xfrm>
            <a:off x="348998" y="1093695"/>
            <a:ext cx="7522014" cy="5562072"/>
          </a:xfrm>
          <a:solidFill>
            <a:schemeClr val="bg1"/>
          </a:solidFill>
          <a:ln>
            <a:solidFill>
              <a:schemeClr val="tx1"/>
            </a:solidFill>
          </a:ln>
        </p:spPr>
        <p:txBody>
          <a:bodyPr>
            <a:normAutofit/>
          </a:bodyPr>
          <a:lstStyle/>
          <a:p>
            <a:pPr marL="0" indent="0" fontAlgn="base">
              <a:buNone/>
            </a:pPr>
            <a:r>
              <a:rPr lang="en-GB" sz="1400" i="1" dirty="0"/>
              <a:t>Established processes and actions (to date) to ensure clarity around TSH remit to all Chafford Hundred TSH partners.</a:t>
            </a:r>
          </a:p>
          <a:p>
            <a:pPr fontAlgn="base"/>
            <a:r>
              <a:rPr lang="en-GB" sz="1400" b="1" dirty="0"/>
              <a:t>TSH engaging with strategic partners </a:t>
            </a:r>
            <a:r>
              <a:rPr lang="en-GB" sz="1400" dirty="0"/>
              <a:t>to lead and deliver  ITT, AB, ECF, NPQ from September 2021, Harris Leadership College to review curriculum materials and recruit participants in Spring 2021</a:t>
            </a:r>
          </a:p>
          <a:p>
            <a:pPr fontAlgn="base"/>
            <a:r>
              <a:rPr lang="en-GB" sz="1400" b="1" dirty="0"/>
              <a:t>Increasing number of contributors (over 30) and subscribers (over 300) to the TSH Bulletin, </a:t>
            </a:r>
            <a:r>
              <a:rPr lang="en-GB" sz="1400" dirty="0"/>
              <a:t>with additions from SEND Careers Development Institute and Arts Council</a:t>
            </a:r>
          </a:p>
          <a:p>
            <a:pPr fontAlgn="base"/>
            <a:r>
              <a:rPr lang="en-GB" sz="1400" b="1" dirty="0"/>
              <a:t>Recruiting an ECF National Manager </a:t>
            </a:r>
            <a:r>
              <a:rPr lang="en-GB" sz="1400" dirty="0"/>
              <a:t>to coordinate a bespoke programme for our partners</a:t>
            </a:r>
          </a:p>
          <a:p>
            <a:pPr fontAlgn="base"/>
            <a:r>
              <a:rPr lang="en-GB" sz="1400" b="1" dirty="0"/>
              <a:t>Developing a bespoke digital platform with NQT manager </a:t>
            </a:r>
            <a:r>
              <a:rPr lang="en-GB" sz="1400" dirty="0"/>
              <a:t>for TSH to onboard trainees at scale, track progress and produce data analysis reports through a cluster and school level approach</a:t>
            </a:r>
          </a:p>
          <a:p>
            <a:pPr fontAlgn="base"/>
            <a:r>
              <a:rPr lang="en-GB" sz="1400" b="1" dirty="0"/>
              <a:t>Active social media presence with increasing presence online. </a:t>
            </a:r>
            <a:r>
              <a:rPr lang="en-GB" sz="1400" dirty="0"/>
              <a:t>New website in development for disseminating guidance reports, mapping provision and providing an interface between the range of DfE endorsed programmes and their providers in our region and the schools seeking to engage </a:t>
            </a:r>
          </a:p>
          <a:p>
            <a:pPr fontAlgn="base"/>
            <a:r>
              <a:rPr lang="en-GB" sz="1400" b="1" dirty="0"/>
              <a:t>Unity Research School </a:t>
            </a:r>
            <a:r>
              <a:rPr lang="en-GB" sz="1400" dirty="0"/>
              <a:t>delivering An Introduction to Evidence session to local School Leaders utilising the Great Teaching Toolkit and Engaging with Evidence from the Institute for Effective Education</a:t>
            </a:r>
          </a:p>
          <a:p>
            <a:pPr fontAlgn="base"/>
            <a:r>
              <a:rPr lang="en-GB" sz="1400" b="1" dirty="0"/>
              <a:t>Spring consultation with schools on collaborative EEF proposal </a:t>
            </a:r>
            <a:r>
              <a:rPr lang="en-GB" sz="1400" dirty="0"/>
              <a:t>for 2-3yr research projects</a:t>
            </a:r>
          </a:p>
          <a:p>
            <a:pPr fontAlgn="base"/>
            <a:r>
              <a:rPr lang="en-GB" sz="1400" b="1" dirty="0"/>
              <a:t>TSH delivers Lead Practitioner Training and Accreditation </a:t>
            </a:r>
            <a:r>
              <a:rPr lang="en-GB" sz="1400" dirty="0"/>
              <a:t>for staff leading on teaching and learning across a school and the </a:t>
            </a:r>
            <a:r>
              <a:rPr lang="en-GB" sz="1400" b="1" dirty="0"/>
              <a:t>Apprenticeship Diploma in Team Leadership </a:t>
            </a:r>
            <a:r>
              <a:rPr lang="en-GB" sz="1400" dirty="0"/>
              <a:t>for staff new to leading teams across middle and senior leadership</a:t>
            </a:r>
          </a:p>
          <a:p>
            <a:pPr fontAlgn="base"/>
            <a:r>
              <a:rPr lang="en-GB" sz="1400" b="1" dirty="0"/>
              <a:t>Tracking data to inform CPD Impact Reports </a:t>
            </a:r>
            <a:r>
              <a:rPr lang="en-GB" sz="1400" dirty="0"/>
              <a:t>for all our programmes with a focus on evaluating type of schools, disadvantage profiles, OFSTED ratings, participant attendance and completion</a:t>
            </a:r>
          </a:p>
          <a:p>
            <a:pPr fontAlgn="base"/>
            <a:endParaRPr lang="en-GB" sz="1400" dirty="0"/>
          </a:p>
          <a:p>
            <a:pPr fontAlgn="base"/>
            <a:endParaRPr lang="en-GB" sz="1400" dirty="0"/>
          </a:p>
        </p:txBody>
      </p:sp>
      <p:pic>
        <p:nvPicPr>
          <p:cNvPr id="4" name="Content Placeholder 4" descr="A close up of a sign&#10;&#10;Description automatically generated">
            <a:extLst>
              <a:ext uri="{FF2B5EF4-FFF2-40B4-BE49-F238E27FC236}">
                <a16:creationId xmlns:a16="http://schemas.microsoft.com/office/drawing/2014/main" id="{32BBAE9F-9F91-3A4D-BAC2-89EB0709D56A}"/>
              </a:ext>
            </a:extLst>
          </p:cNvPr>
          <p:cNvPicPr>
            <a:picLocks noChangeAspect="1"/>
          </p:cNvPicPr>
          <p:nvPr/>
        </p:nvPicPr>
        <p:blipFill>
          <a:blip r:embed="rId3"/>
          <a:stretch>
            <a:fillRect/>
          </a:stretch>
        </p:blipFill>
        <p:spPr>
          <a:xfrm>
            <a:off x="8016949" y="5839992"/>
            <a:ext cx="3983665" cy="863128"/>
          </a:xfrm>
          <a:prstGeom prst="rect">
            <a:avLst/>
          </a:prstGeom>
        </p:spPr>
      </p:pic>
      <p:sp>
        <p:nvSpPr>
          <p:cNvPr id="8" name="TextBox 7">
            <a:extLst>
              <a:ext uri="{FF2B5EF4-FFF2-40B4-BE49-F238E27FC236}">
                <a16:creationId xmlns:a16="http://schemas.microsoft.com/office/drawing/2014/main" id="{51F1E17A-60A9-9F48-8800-808E642CFE8D}"/>
              </a:ext>
            </a:extLst>
          </p:cNvPr>
          <p:cNvSpPr txBox="1"/>
          <p:nvPr/>
        </p:nvSpPr>
        <p:spPr>
          <a:xfrm>
            <a:off x="8105404" y="1093695"/>
            <a:ext cx="3752970" cy="1831271"/>
          </a:xfrm>
          <a:prstGeom prst="rect">
            <a:avLst/>
          </a:prstGeom>
          <a:blipFill>
            <a:blip r:embed="rId4"/>
            <a:tile tx="0" ty="0" sx="100000" sy="100000" flip="none" algn="tl"/>
          </a:blipFill>
          <a:ln>
            <a:solidFill>
              <a:srgbClr val="942093"/>
            </a:solidFill>
          </a:ln>
        </p:spPr>
        <p:txBody>
          <a:bodyPr wrap="square" rtlCol="0">
            <a:spAutoFit/>
          </a:bodyPr>
          <a:lstStyle/>
          <a:p>
            <a:r>
              <a:rPr lang="en-US" sz="3200" b="1" dirty="0"/>
              <a:t>PRIORITY 3</a:t>
            </a:r>
          </a:p>
          <a:p>
            <a:endParaRPr lang="en-US" sz="900" dirty="0"/>
          </a:p>
          <a:p>
            <a:r>
              <a:rPr lang="en-US" dirty="0"/>
              <a:t>To </a:t>
            </a:r>
            <a:r>
              <a:rPr lang="en-US" b="1" dirty="0"/>
              <a:t>strengthen and simplify system leadership </a:t>
            </a:r>
            <a:r>
              <a:rPr lang="en-US" dirty="0"/>
              <a:t>by providing access to and delivery of </a:t>
            </a:r>
            <a:r>
              <a:rPr lang="en-US" b="1" dirty="0"/>
              <a:t>high-quality CPD </a:t>
            </a:r>
            <a:r>
              <a:rPr lang="en-US" dirty="0"/>
              <a:t>that meets </a:t>
            </a:r>
            <a:r>
              <a:rPr lang="en-US" b="1" dirty="0"/>
              <a:t>local needs</a:t>
            </a:r>
            <a:r>
              <a:rPr lang="en-US" dirty="0"/>
              <a:t>.</a:t>
            </a:r>
          </a:p>
        </p:txBody>
      </p:sp>
      <p:pic>
        <p:nvPicPr>
          <p:cNvPr id="6" name="Picture 5" descr="A person and person smiling&#10;&#10;Description automatically generated with low confidence">
            <a:extLst>
              <a:ext uri="{FF2B5EF4-FFF2-40B4-BE49-F238E27FC236}">
                <a16:creationId xmlns:a16="http://schemas.microsoft.com/office/drawing/2014/main" id="{37FBD62A-997D-5B42-9528-538572DF9423}"/>
              </a:ext>
            </a:extLst>
          </p:cNvPr>
          <p:cNvPicPr>
            <a:picLocks noChangeAspect="1"/>
          </p:cNvPicPr>
          <p:nvPr/>
        </p:nvPicPr>
        <p:blipFill>
          <a:blip r:embed="rId5"/>
          <a:stretch>
            <a:fillRect/>
          </a:stretch>
        </p:blipFill>
        <p:spPr>
          <a:xfrm>
            <a:off x="8199017" y="3429000"/>
            <a:ext cx="3619528" cy="1831272"/>
          </a:xfrm>
          <a:prstGeom prst="rect">
            <a:avLst/>
          </a:prstGeom>
        </p:spPr>
      </p:pic>
    </p:spTree>
    <p:extLst>
      <p:ext uri="{BB962C8B-B14F-4D97-AF65-F5344CB8AC3E}">
        <p14:creationId xmlns:p14="http://schemas.microsoft.com/office/powerpoint/2010/main" val="12318368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2869</TotalTime>
  <Words>3781</Words>
  <Application>Microsoft Office PowerPoint</Application>
  <PresentationFormat>Widescreen</PresentationFormat>
  <Paragraphs>529</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beyer-kay</dc:creator>
  <cp:lastModifiedBy>Pam Langmead</cp:lastModifiedBy>
  <cp:revision>111</cp:revision>
  <dcterms:created xsi:type="dcterms:W3CDTF">2021-01-22T08:08:25Z</dcterms:created>
  <dcterms:modified xsi:type="dcterms:W3CDTF">2021-03-04T14:36:13Z</dcterms:modified>
</cp:coreProperties>
</file>