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87" r:id="rId5"/>
  </p:sldMasterIdLst>
  <p:notesMasterIdLst>
    <p:notesMasterId r:id="rId22"/>
  </p:notesMasterIdLst>
  <p:sldIdLst>
    <p:sldId id="257" r:id="rId6"/>
    <p:sldId id="266" r:id="rId7"/>
    <p:sldId id="268" r:id="rId8"/>
    <p:sldId id="610" r:id="rId9"/>
    <p:sldId id="259" r:id="rId10"/>
    <p:sldId id="611" r:id="rId11"/>
    <p:sldId id="267" r:id="rId12"/>
    <p:sldId id="261" r:id="rId13"/>
    <p:sldId id="260" r:id="rId14"/>
    <p:sldId id="262" r:id="rId15"/>
    <p:sldId id="612" r:id="rId16"/>
    <p:sldId id="613" r:id="rId17"/>
    <p:sldId id="614" r:id="rId18"/>
    <p:sldId id="615" r:id="rId19"/>
    <p:sldId id="644"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6262" userDrawn="1">
          <p15:clr>
            <a:srgbClr val="A4A3A4"/>
          </p15:clr>
        </p15:guide>
        <p15:guide id="4" pos="1455" userDrawn="1">
          <p15:clr>
            <a:srgbClr val="A4A3A4"/>
          </p15:clr>
        </p15:guide>
        <p15:guide id="5" orient="horz" pos="2818" userDrawn="1">
          <p15:clr>
            <a:srgbClr val="A4A3A4"/>
          </p15:clr>
        </p15:guide>
        <p15:guide id="6" orient="horz" pos="20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720"/>
    <a:srgbClr val="76766B"/>
    <a:srgbClr val="729D4D"/>
    <a:srgbClr val="3A7D64"/>
    <a:srgbClr val="4179AA"/>
    <a:srgbClr val="9361B3"/>
    <a:srgbClr val="C84674"/>
    <a:srgbClr val="E97135"/>
    <a:srgbClr val="414745"/>
    <a:srgbClr val="4B71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4B7195-B5A3-40B8-AAB4-63EC3FBED044}" v="1" dt="2023-11-06T14:42:00.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2" autoAdjust="0"/>
  </p:normalViewPr>
  <p:slideViewPr>
    <p:cSldViewPr snapToGrid="0" showGuides="1">
      <p:cViewPr varScale="1">
        <p:scale>
          <a:sx n="41" d="100"/>
          <a:sy n="41" d="100"/>
        </p:scale>
        <p:origin x="67" y="446"/>
      </p:cViewPr>
      <p:guideLst>
        <p:guide orient="horz" pos="2183"/>
        <p:guide pos="3840"/>
        <p:guide pos="6262"/>
        <p:guide pos="1455"/>
        <p:guide orient="horz" pos="2818"/>
        <p:guide orient="horz" pos="20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Keating - Education Access Manager" userId="249cfa51-a5fd-4677-908f-3055689d4295" providerId="ADAL" clId="{CA4B7195-B5A3-40B8-AAB4-63EC3FBED044}"/>
    <pc:docChg chg="modSld sldOrd">
      <pc:chgData name="Julie Keating - Education Access Manager" userId="249cfa51-a5fd-4677-908f-3055689d4295" providerId="ADAL" clId="{CA4B7195-B5A3-40B8-AAB4-63EC3FBED044}" dt="2023-11-06T14:42:46.386" v="53"/>
      <pc:docMkLst>
        <pc:docMk/>
      </pc:docMkLst>
      <pc:sldChg chg="modSp mod">
        <pc:chgData name="Julie Keating - Education Access Manager" userId="249cfa51-a5fd-4677-908f-3055689d4295" providerId="ADAL" clId="{CA4B7195-B5A3-40B8-AAB4-63EC3FBED044}" dt="2023-11-06T14:42:00.082" v="2" actId="20577"/>
        <pc:sldMkLst>
          <pc:docMk/>
          <pc:sldMk cId="393779963" sldId="261"/>
        </pc:sldMkLst>
        <pc:spChg chg="mod">
          <ac:chgData name="Julie Keating - Education Access Manager" userId="249cfa51-a5fd-4677-908f-3055689d4295" providerId="ADAL" clId="{CA4B7195-B5A3-40B8-AAB4-63EC3FBED044}" dt="2023-11-06T14:42:00.082" v="2" actId="20577"/>
          <ac:spMkLst>
            <pc:docMk/>
            <pc:sldMk cId="393779963" sldId="261"/>
            <ac:spMk id="9" creationId="{C6A02CDC-190F-EA2F-31FA-9E8174C355F3}"/>
          </ac:spMkLst>
        </pc:spChg>
      </pc:sldChg>
      <pc:sldChg chg="modSp mod">
        <pc:chgData name="Julie Keating - Education Access Manager" userId="249cfa51-a5fd-4677-908f-3055689d4295" providerId="ADAL" clId="{CA4B7195-B5A3-40B8-AAB4-63EC3FBED044}" dt="2023-11-06T14:42:27.834" v="51" actId="1076"/>
        <pc:sldMkLst>
          <pc:docMk/>
          <pc:sldMk cId="1582072719" sldId="262"/>
        </pc:sldMkLst>
        <pc:spChg chg="mod">
          <ac:chgData name="Julie Keating - Education Access Manager" userId="249cfa51-a5fd-4677-908f-3055689d4295" providerId="ADAL" clId="{CA4B7195-B5A3-40B8-AAB4-63EC3FBED044}" dt="2023-11-06T14:42:27.834" v="51" actId="1076"/>
          <ac:spMkLst>
            <pc:docMk/>
            <pc:sldMk cId="1582072719" sldId="262"/>
            <ac:spMk id="4" creationId="{757B25DC-2E2B-59BA-02A2-FA724403CEEE}"/>
          </ac:spMkLst>
        </pc:spChg>
      </pc:sldChg>
      <pc:sldChg chg="ord">
        <pc:chgData name="Julie Keating - Education Access Manager" userId="249cfa51-a5fd-4677-908f-3055689d4295" providerId="ADAL" clId="{CA4B7195-B5A3-40B8-AAB4-63EC3FBED044}" dt="2023-11-06T14:42:46.386" v="53"/>
        <pc:sldMkLst>
          <pc:docMk/>
          <pc:sldMk cId="1865253220" sldId="6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FD9B0-E169-41D1-AFF8-CD9C5E055029}"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2032DF14-E1B8-45A6-89B7-19852C68D7FC}">
      <dgm:prSet/>
      <dgm:spPr/>
      <dgm:t>
        <a:bodyPr/>
        <a:lstStyle/>
        <a:p>
          <a:r>
            <a:rPr lang="en-GB" dirty="0"/>
            <a:t>Essex Schools Infolink (ESI)</a:t>
          </a:r>
          <a:endParaRPr lang="en-US" dirty="0"/>
        </a:p>
      </dgm:t>
    </dgm:pt>
    <dgm:pt modelId="{5B04A51A-68A9-4130-A6F7-42D4E52371B1}" type="parTrans" cxnId="{F36FC888-09D6-4323-87E8-D5AAFCA205AA}">
      <dgm:prSet/>
      <dgm:spPr/>
      <dgm:t>
        <a:bodyPr/>
        <a:lstStyle/>
        <a:p>
          <a:endParaRPr lang="en-US"/>
        </a:p>
      </dgm:t>
    </dgm:pt>
    <dgm:pt modelId="{A1C9E04D-FA50-4E1E-BE0F-1466579FB07E}" type="sibTrans" cxnId="{F36FC888-09D6-4323-87E8-D5AAFCA205AA}">
      <dgm:prSet/>
      <dgm:spPr/>
      <dgm:t>
        <a:bodyPr/>
        <a:lstStyle/>
        <a:p>
          <a:endParaRPr lang="en-US"/>
        </a:p>
      </dgm:t>
    </dgm:pt>
    <dgm:pt modelId="{EAEA8EAC-FCF9-4624-9744-CE7826153864}">
      <dgm:prSet/>
      <dgm:spPr/>
      <dgm:t>
        <a:bodyPr/>
        <a:lstStyle/>
        <a:p>
          <a:r>
            <a:rPr lang="en-GB"/>
            <a:t>Pupil Support and welfare</a:t>
          </a:r>
          <a:endParaRPr lang="en-US"/>
        </a:p>
      </dgm:t>
    </dgm:pt>
    <dgm:pt modelId="{73B1541E-E1B0-478B-A7C0-92321F00CD83}" type="parTrans" cxnId="{521749D4-396F-493B-AB6E-B21AE1FB4282}">
      <dgm:prSet/>
      <dgm:spPr/>
      <dgm:t>
        <a:bodyPr/>
        <a:lstStyle/>
        <a:p>
          <a:endParaRPr lang="en-US"/>
        </a:p>
      </dgm:t>
    </dgm:pt>
    <dgm:pt modelId="{8533A351-F8BC-4BC9-9D98-CA72AF06158D}" type="sibTrans" cxnId="{521749D4-396F-493B-AB6E-B21AE1FB4282}">
      <dgm:prSet/>
      <dgm:spPr/>
      <dgm:t>
        <a:bodyPr/>
        <a:lstStyle/>
        <a:p>
          <a:endParaRPr lang="en-US"/>
        </a:p>
      </dgm:t>
    </dgm:pt>
    <dgm:pt modelId="{D17C97CD-5AB4-4AD0-9F10-24DE179BD220}">
      <dgm:prSet/>
      <dgm:spPr/>
      <dgm:t>
        <a:bodyPr/>
        <a:lstStyle/>
        <a:p>
          <a:r>
            <a:rPr lang="en-GB" dirty="0"/>
            <a:t>Education Access</a:t>
          </a:r>
          <a:endParaRPr lang="en-US" dirty="0"/>
        </a:p>
      </dgm:t>
    </dgm:pt>
    <dgm:pt modelId="{9203BB5D-9753-4D13-8515-3E553E81EEB4}" type="parTrans" cxnId="{88015CD4-045E-498A-BCE8-2F2D034D2A12}">
      <dgm:prSet/>
      <dgm:spPr/>
      <dgm:t>
        <a:bodyPr/>
        <a:lstStyle/>
        <a:p>
          <a:endParaRPr lang="en-US"/>
        </a:p>
      </dgm:t>
    </dgm:pt>
    <dgm:pt modelId="{066D9535-F2C9-4EB0-BB3A-EF6CD277168F}" type="sibTrans" cxnId="{88015CD4-045E-498A-BCE8-2F2D034D2A12}">
      <dgm:prSet/>
      <dgm:spPr/>
      <dgm:t>
        <a:bodyPr/>
        <a:lstStyle/>
        <a:p>
          <a:endParaRPr lang="en-US"/>
        </a:p>
      </dgm:t>
    </dgm:pt>
    <dgm:pt modelId="{6424FC40-60A6-4763-92B6-F1A4C88C5214}">
      <dgm:prSet/>
      <dgm:spPr/>
      <dgm:t>
        <a:bodyPr/>
        <a:lstStyle/>
        <a:p>
          <a:r>
            <a:rPr lang="en-GB" dirty="0"/>
            <a:t>Education Access exclusion guidance </a:t>
          </a:r>
          <a:endParaRPr lang="en-US" dirty="0"/>
        </a:p>
      </dgm:t>
    </dgm:pt>
    <dgm:pt modelId="{ADFE40EB-397D-4B2F-8607-FE53A4788991}" type="parTrans" cxnId="{C0A5A797-5CC4-4D73-98DC-BFD0B783E990}">
      <dgm:prSet/>
      <dgm:spPr/>
      <dgm:t>
        <a:bodyPr/>
        <a:lstStyle/>
        <a:p>
          <a:endParaRPr lang="en-US"/>
        </a:p>
      </dgm:t>
    </dgm:pt>
    <dgm:pt modelId="{5805D8E2-31A0-4E2C-A17E-F5FCC5412A44}" type="sibTrans" cxnId="{C0A5A797-5CC4-4D73-98DC-BFD0B783E990}">
      <dgm:prSet/>
      <dgm:spPr/>
      <dgm:t>
        <a:bodyPr/>
        <a:lstStyle/>
        <a:p>
          <a:endParaRPr lang="en-US"/>
        </a:p>
      </dgm:t>
    </dgm:pt>
    <dgm:pt modelId="{9E42C8B6-7271-4BEE-BDE9-B0775C816BDF}">
      <dgm:prSet/>
      <dgm:spPr/>
      <dgm:t>
        <a:bodyPr/>
        <a:lstStyle/>
        <a:p>
          <a:r>
            <a:rPr lang="en-GB"/>
            <a:t>Permanent exclusion </a:t>
          </a:r>
        </a:p>
      </dgm:t>
    </dgm:pt>
    <dgm:pt modelId="{45C9ECD5-AAFD-430C-B3BE-FB37AF053CB0}" type="parTrans" cxnId="{EE13E0C2-214F-436C-8639-1643CA37B919}">
      <dgm:prSet/>
      <dgm:spPr/>
      <dgm:t>
        <a:bodyPr/>
        <a:lstStyle/>
        <a:p>
          <a:endParaRPr lang="en-GB"/>
        </a:p>
      </dgm:t>
    </dgm:pt>
    <dgm:pt modelId="{C836D76C-D2C0-441D-B692-447343ECC14A}" type="sibTrans" cxnId="{EE13E0C2-214F-436C-8639-1643CA37B919}">
      <dgm:prSet/>
      <dgm:spPr/>
      <dgm:t>
        <a:bodyPr/>
        <a:lstStyle/>
        <a:p>
          <a:endParaRPr lang="en-GB"/>
        </a:p>
      </dgm:t>
    </dgm:pt>
    <dgm:pt modelId="{65D0E651-ABFB-44F8-8C31-701AF3CFDD1A}" type="pres">
      <dgm:prSet presAssocID="{7E6FD9B0-E169-41D1-AFF8-CD9C5E055029}" presName="linear" presStyleCnt="0">
        <dgm:presLayoutVars>
          <dgm:animLvl val="lvl"/>
          <dgm:resizeHandles val="exact"/>
        </dgm:presLayoutVars>
      </dgm:prSet>
      <dgm:spPr/>
      <dgm:t>
        <a:bodyPr/>
        <a:lstStyle/>
        <a:p>
          <a:endParaRPr lang="en-US"/>
        </a:p>
      </dgm:t>
    </dgm:pt>
    <dgm:pt modelId="{4177BC67-BBAF-489B-9E1D-852CFA28A686}" type="pres">
      <dgm:prSet presAssocID="{2032DF14-E1B8-45A6-89B7-19852C68D7FC}" presName="parentText" presStyleLbl="node1" presStyleIdx="0" presStyleCnt="5">
        <dgm:presLayoutVars>
          <dgm:chMax val="0"/>
          <dgm:bulletEnabled val="1"/>
        </dgm:presLayoutVars>
      </dgm:prSet>
      <dgm:spPr/>
      <dgm:t>
        <a:bodyPr/>
        <a:lstStyle/>
        <a:p>
          <a:endParaRPr lang="en-US"/>
        </a:p>
      </dgm:t>
    </dgm:pt>
    <dgm:pt modelId="{5F5A4667-1E59-4A35-A69B-B36311EA63E6}" type="pres">
      <dgm:prSet presAssocID="{A1C9E04D-FA50-4E1E-BE0F-1466579FB07E}" presName="spacer" presStyleCnt="0"/>
      <dgm:spPr/>
    </dgm:pt>
    <dgm:pt modelId="{4F5D03E9-28B6-49F8-B3EF-962B7129D8A9}" type="pres">
      <dgm:prSet presAssocID="{EAEA8EAC-FCF9-4624-9744-CE7826153864}" presName="parentText" presStyleLbl="node1" presStyleIdx="1" presStyleCnt="5">
        <dgm:presLayoutVars>
          <dgm:chMax val="0"/>
          <dgm:bulletEnabled val="1"/>
        </dgm:presLayoutVars>
      </dgm:prSet>
      <dgm:spPr/>
      <dgm:t>
        <a:bodyPr/>
        <a:lstStyle/>
        <a:p>
          <a:endParaRPr lang="en-US"/>
        </a:p>
      </dgm:t>
    </dgm:pt>
    <dgm:pt modelId="{D3C11EAD-8855-4F1C-9B54-B8F55DA66A9D}" type="pres">
      <dgm:prSet presAssocID="{8533A351-F8BC-4BC9-9D98-CA72AF06158D}" presName="spacer" presStyleCnt="0"/>
      <dgm:spPr/>
    </dgm:pt>
    <dgm:pt modelId="{3EDE7B3A-D80B-4BF0-B9DF-6327A00950AA}" type="pres">
      <dgm:prSet presAssocID="{D17C97CD-5AB4-4AD0-9F10-24DE179BD220}" presName="parentText" presStyleLbl="node1" presStyleIdx="2" presStyleCnt="5">
        <dgm:presLayoutVars>
          <dgm:chMax val="0"/>
          <dgm:bulletEnabled val="1"/>
        </dgm:presLayoutVars>
      </dgm:prSet>
      <dgm:spPr/>
      <dgm:t>
        <a:bodyPr/>
        <a:lstStyle/>
        <a:p>
          <a:endParaRPr lang="en-US"/>
        </a:p>
      </dgm:t>
    </dgm:pt>
    <dgm:pt modelId="{5FAC6BB4-A562-41D9-A26C-F068790E8F65}" type="pres">
      <dgm:prSet presAssocID="{066D9535-F2C9-4EB0-BB3A-EF6CD277168F}" presName="spacer" presStyleCnt="0"/>
      <dgm:spPr/>
    </dgm:pt>
    <dgm:pt modelId="{8AF4D2B8-41C5-47B0-A977-39A8938526B4}" type="pres">
      <dgm:prSet presAssocID="{9E42C8B6-7271-4BEE-BDE9-B0775C816BDF}" presName="parentText" presStyleLbl="node1" presStyleIdx="3" presStyleCnt="5">
        <dgm:presLayoutVars>
          <dgm:chMax val="0"/>
          <dgm:bulletEnabled val="1"/>
        </dgm:presLayoutVars>
      </dgm:prSet>
      <dgm:spPr/>
      <dgm:t>
        <a:bodyPr/>
        <a:lstStyle/>
        <a:p>
          <a:endParaRPr lang="en-US"/>
        </a:p>
      </dgm:t>
    </dgm:pt>
    <dgm:pt modelId="{027BAAF8-9E53-44EC-A503-855F73A1B95E}" type="pres">
      <dgm:prSet presAssocID="{C836D76C-D2C0-441D-B692-447343ECC14A}" presName="spacer" presStyleCnt="0"/>
      <dgm:spPr/>
    </dgm:pt>
    <dgm:pt modelId="{BAAF576F-4E8C-4AEC-8110-D4EFC8847B20}" type="pres">
      <dgm:prSet presAssocID="{6424FC40-60A6-4763-92B6-F1A4C88C5214}" presName="parentText" presStyleLbl="node1" presStyleIdx="4" presStyleCnt="5">
        <dgm:presLayoutVars>
          <dgm:chMax val="0"/>
          <dgm:bulletEnabled val="1"/>
        </dgm:presLayoutVars>
      </dgm:prSet>
      <dgm:spPr/>
      <dgm:t>
        <a:bodyPr/>
        <a:lstStyle/>
        <a:p>
          <a:endParaRPr lang="en-US"/>
        </a:p>
      </dgm:t>
    </dgm:pt>
  </dgm:ptLst>
  <dgm:cxnLst>
    <dgm:cxn modelId="{C0A5A797-5CC4-4D73-98DC-BFD0B783E990}" srcId="{7E6FD9B0-E169-41D1-AFF8-CD9C5E055029}" destId="{6424FC40-60A6-4763-92B6-F1A4C88C5214}" srcOrd="4" destOrd="0" parTransId="{ADFE40EB-397D-4B2F-8607-FE53A4788991}" sibTransId="{5805D8E2-31A0-4E2C-A17E-F5FCC5412A44}"/>
    <dgm:cxn modelId="{521749D4-396F-493B-AB6E-B21AE1FB4282}" srcId="{7E6FD9B0-E169-41D1-AFF8-CD9C5E055029}" destId="{EAEA8EAC-FCF9-4624-9744-CE7826153864}" srcOrd="1" destOrd="0" parTransId="{73B1541E-E1B0-478B-A7C0-92321F00CD83}" sibTransId="{8533A351-F8BC-4BC9-9D98-CA72AF06158D}"/>
    <dgm:cxn modelId="{DC3E638A-D019-492D-AAB4-C21D669C34F5}" type="presOf" srcId="{6424FC40-60A6-4763-92B6-F1A4C88C5214}" destId="{BAAF576F-4E8C-4AEC-8110-D4EFC8847B20}" srcOrd="0" destOrd="0" presId="urn:microsoft.com/office/officeart/2005/8/layout/vList2"/>
    <dgm:cxn modelId="{88015CD4-045E-498A-BCE8-2F2D034D2A12}" srcId="{7E6FD9B0-E169-41D1-AFF8-CD9C5E055029}" destId="{D17C97CD-5AB4-4AD0-9F10-24DE179BD220}" srcOrd="2" destOrd="0" parTransId="{9203BB5D-9753-4D13-8515-3E553E81EEB4}" sibTransId="{066D9535-F2C9-4EB0-BB3A-EF6CD277168F}"/>
    <dgm:cxn modelId="{EE13E0C2-214F-436C-8639-1643CA37B919}" srcId="{7E6FD9B0-E169-41D1-AFF8-CD9C5E055029}" destId="{9E42C8B6-7271-4BEE-BDE9-B0775C816BDF}" srcOrd="3" destOrd="0" parTransId="{45C9ECD5-AAFD-430C-B3BE-FB37AF053CB0}" sibTransId="{C836D76C-D2C0-441D-B692-447343ECC14A}"/>
    <dgm:cxn modelId="{6CBCC86C-28BE-4947-A287-9314B0F64541}" type="presOf" srcId="{9E42C8B6-7271-4BEE-BDE9-B0775C816BDF}" destId="{8AF4D2B8-41C5-47B0-A977-39A8938526B4}" srcOrd="0" destOrd="0" presId="urn:microsoft.com/office/officeart/2005/8/layout/vList2"/>
    <dgm:cxn modelId="{353439B8-DA72-4B01-BD5E-26531B7AC917}" type="presOf" srcId="{7E6FD9B0-E169-41D1-AFF8-CD9C5E055029}" destId="{65D0E651-ABFB-44F8-8C31-701AF3CFDD1A}" srcOrd="0" destOrd="0" presId="urn:microsoft.com/office/officeart/2005/8/layout/vList2"/>
    <dgm:cxn modelId="{0ADA530F-74E3-45E5-884A-C9764B9B2500}" type="presOf" srcId="{EAEA8EAC-FCF9-4624-9744-CE7826153864}" destId="{4F5D03E9-28B6-49F8-B3EF-962B7129D8A9}" srcOrd="0" destOrd="0" presId="urn:microsoft.com/office/officeart/2005/8/layout/vList2"/>
    <dgm:cxn modelId="{DC806B52-83B4-401F-9D9B-E9A75AA1486C}" type="presOf" srcId="{2032DF14-E1B8-45A6-89B7-19852C68D7FC}" destId="{4177BC67-BBAF-489B-9E1D-852CFA28A686}" srcOrd="0" destOrd="0" presId="urn:microsoft.com/office/officeart/2005/8/layout/vList2"/>
    <dgm:cxn modelId="{4EA21897-EAD5-4E26-B7DA-083E4C67A061}" type="presOf" srcId="{D17C97CD-5AB4-4AD0-9F10-24DE179BD220}" destId="{3EDE7B3A-D80B-4BF0-B9DF-6327A00950AA}" srcOrd="0" destOrd="0" presId="urn:microsoft.com/office/officeart/2005/8/layout/vList2"/>
    <dgm:cxn modelId="{F36FC888-09D6-4323-87E8-D5AAFCA205AA}" srcId="{7E6FD9B0-E169-41D1-AFF8-CD9C5E055029}" destId="{2032DF14-E1B8-45A6-89B7-19852C68D7FC}" srcOrd="0" destOrd="0" parTransId="{5B04A51A-68A9-4130-A6F7-42D4E52371B1}" sibTransId="{A1C9E04D-FA50-4E1E-BE0F-1466579FB07E}"/>
    <dgm:cxn modelId="{55B3FF7D-1057-42CB-86B4-5AA44BA4D2CD}" type="presParOf" srcId="{65D0E651-ABFB-44F8-8C31-701AF3CFDD1A}" destId="{4177BC67-BBAF-489B-9E1D-852CFA28A686}" srcOrd="0" destOrd="0" presId="urn:microsoft.com/office/officeart/2005/8/layout/vList2"/>
    <dgm:cxn modelId="{31E6E5F2-8704-4899-8524-CE8D724C972F}" type="presParOf" srcId="{65D0E651-ABFB-44F8-8C31-701AF3CFDD1A}" destId="{5F5A4667-1E59-4A35-A69B-B36311EA63E6}" srcOrd="1" destOrd="0" presId="urn:microsoft.com/office/officeart/2005/8/layout/vList2"/>
    <dgm:cxn modelId="{94F21B1F-57CE-42D9-A690-DE5C9B6AD39B}" type="presParOf" srcId="{65D0E651-ABFB-44F8-8C31-701AF3CFDD1A}" destId="{4F5D03E9-28B6-49F8-B3EF-962B7129D8A9}" srcOrd="2" destOrd="0" presId="urn:microsoft.com/office/officeart/2005/8/layout/vList2"/>
    <dgm:cxn modelId="{F8222E2F-2F2D-4994-B761-300CD6D9CCF9}" type="presParOf" srcId="{65D0E651-ABFB-44F8-8C31-701AF3CFDD1A}" destId="{D3C11EAD-8855-4F1C-9B54-B8F55DA66A9D}" srcOrd="3" destOrd="0" presId="urn:microsoft.com/office/officeart/2005/8/layout/vList2"/>
    <dgm:cxn modelId="{E2D9DD0B-E761-40E5-AA15-B127DEBBCE2F}" type="presParOf" srcId="{65D0E651-ABFB-44F8-8C31-701AF3CFDD1A}" destId="{3EDE7B3A-D80B-4BF0-B9DF-6327A00950AA}" srcOrd="4" destOrd="0" presId="urn:microsoft.com/office/officeart/2005/8/layout/vList2"/>
    <dgm:cxn modelId="{EEB990B0-3FA3-4772-8625-D676D6FE0C2B}" type="presParOf" srcId="{65D0E651-ABFB-44F8-8C31-701AF3CFDD1A}" destId="{5FAC6BB4-A562-41D9-A26C-F068790E8F65}" srcOrd="5" destOrd="0" presId="urn:microsoft.com/office/officeart/2005/8/layout/vList2"/>
    <dgm:cxn modelId="{6920BC52-B229-425B-ACA6-2DE85F609868}" type="presParOf" srcId="{65D0E651-ABFB-44F8-8C31-701AF3CFDD1A}" destId="{8AF4D2B8-41C5-47B0-A977-39A8938526B4}" srcOrd="6" destOrd="0" presId="urn:microsoft.com/office/officeart/2005/8/layout/vList2"/>
    <dgm:cxn modelId="{1C17842F-D6BE-4D59-A7B0-FA4EE4F83346}" type="presParOf" srcId="{65D0E651-ABFB-44F8-8C31-701AF3CFDD1A}" destId="{027BAAF8-9E53-44EC-A503-855F73A1B95E}" srcOrd="7" destOrd="0" presId="urn:microsoft.com/office/officeart/2005/8/layout/vList2"/>
    <dgm:cxn modelId="{49A36B0A-5F3E-4778-8381-7915AE3CC03C}" type="presParOf" srcId="{65D0E651-ABFB-44F8-8C31-701AF3CFDD1A}" destId="{BAAF576F-4E8C-4AEC-8110-D4EFC8847B2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7BC67-BBAF-489B-9E1D-852CFA28A686}">
      <dsp:nvSpPr>
        <dsp:cNvPr id="0" name=""/>
        <dsp:cNvSpPr/>
      </dsp:nvSpPr>
      <dsp:spPr>
        <a:xfrm>
          <a:off x="0" y="109169"/>
          <a:ext cx="5556250" cy="6715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Essex Schools Infolink (ESI)</a:t>
          </a:r>
          <a:endParaRPr lang="en-US" sz="2800" kern="1200" dirty="0"/>
        </a:p>
      </dsp:txBody>
      <dsp:txXfrm>
        <a:off x="32784" y="141953"/>
        <a:ext cx="5490682" cy="606012"/>
      </dsp:txXfrm>
    </dsp:sp>
    <dsp:sp modelId="{4F5D03E9-28B6-49F8-B3EF-962B7129D8A9}">
      <dsp:nvSpPr>
        <dsp:cNvPr id="0" name=""/>
        <dsp:cNvSpPr/>
      </dsp:nvSpPr>
      <dsp:spPr>
        <a:xfrm>
          <a:off x="0" y="861390"/>
          <a:ext cx="5556250" cy="6715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a:t>Pupil Support and welfare</a:t>
          </a:r>
          <a:endParaRPr lang="en-US" sz="2800" kern="1200"/>
        </a:p>
      </dsp:txBody>
      <dsp:txXfrm>
        <a:off x="32784" y="894174"/>
        <a:ext cx="5490682" cy="606012"/>
      </dsp:txXfrm>
    </dsp:sp>
    <dsp:sp modelId="{3EDE7B3A-D80B-4BF0-B9DF-6327A00950AA}">
      <dsp:nvSpPr>
        <dsp:cNvPr id="0" name=""/>
        <dsp:cNvSpPr/>
      </dsp:nvSpPr>
      <dsp:spPr>
        <a:xfrm>
          <a:off x="0" y="1613610"/>
          <a:ext cx="5556250" cy="6715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Education Access</a:t>
          </a:r>
          <a:endParaRPr lang="en-US" sz="2800" kern="1200" dirty="0"/>
        </a:p>
      </dsp:txBody>
      <dsp:txXfrm>
        <a:off x="32784" y="1646394"/>
        <a:ext cx="5490682" cy="606012"/>
      </dsp:txXfrm>
    </dsp:sp>
    <dsp:sp modelId="{8AF4D2B8-41C5-47B0-A977-39A8938526B4}">
      <dsp:nvSpPr>
        <dsp:cNvPr id="0" name=""/>
        <dsp:cNvSpPr/>
      </dsp:nvSpPr>
      <dsp:spPr>
        <a:xfrm>
          <a:off x="0" y="2365830"/>
          <a:ext cx="5556250" cy="6715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a:t>Permanent exclusion </a:t>
          </a:r>
        </a:p>
      </dsp:txBody>
      <dsp:txXfrm>
        <a:off x="32784" y="2398614"/>
        <a:ext cx="5490682" cy="606012"/>
      </dsp:txXfrm>
    </dsp:sp>
    <dsp:sp modelId="{BAAF576F-4E8C-4AEC-8110-D4EFC8847B20}">
      <dsp:nvSpPr>
        <dsp:cNvPr id="0" name=""/>
        <dsp:cNvSpPr/>
      </dsp:nvSpPr>
      <dsp:spPr>
        <a:xfrm>
          <a:off x="0" y="3118050"/>
          <a:ext cx="5556250" cy="6715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kern="1200" dirty="0"/>
            <a:t>Education Access exclusion guidance </a:t>
          </a:r>
          <a:endParaRPr lang="en-US" sz="2800" kern="1200" dirty="0"/>
        </a:p>
      </dsp:txBody>
      <dsp:txXfrm>
        <a:off x="32784" y="3150834"/>
        <a:ext cx="5490682"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1EACA-E7A7-4983-A3AC-7F6D215EA181}" type="datetimeFigureOut">
              <a:rPr lang="en-GB" smtClean="0"/>
              <a:t>09/11/2023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10567-32D7-4C6B-A64F-CFCFF718CD9F}" type="slidenum">
              <a:rPr lang="en-GB" smtClean="0"/>
              <a:t>‹#›</a:t>
            </a:fld>
            <a:endParaRPr lang="en-GB"/>
          </a:p>
        </p:txBody>
      </p:sp>
    </p:spTree>
    <p:extLst>
      <p:ext uri="{BB962C8B-B14F-4D97-AF65-F5344CB8AC3E}">
        <p14:creationId xmlns:p14="http://schemas.microsoft.com/office/powerpoint/2010/main" val="397231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09/11/2023</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98881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4010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9631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38311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6760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38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4BC5C-8F6F-45D3-8184-E7E10726F3B9}"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1042853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C4BC5C-8F6F-45D3-8184-E7E10726F3B9}"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3826477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4BC5C-8F6F-45D3-8184-E7E10726F3B9}"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414447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C4BC5C-8F6F-45D3-8184-E7E10726F3B9}"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149329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09/11/2023</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79915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C4BC5C-8F6F-45D3-8184-E7E10726F3B9}"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1601788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C4BC5C-8F6F-45D3-8184-E7E10726F3B9}" type="datetimeFigureOut">
              <a:rPr lang="en-GB" smtClean="0"/>
              <a:t>09/11/2023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19369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C4BC5C-8F6F-45D3-8184-E7E10726F3B9}" type="datetimeFigureOut">
              <a:rPr lang="en-GB" smtClean="0"/>
              <a:t>09/11/2023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4059662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4BC5C-8F6F-45D3-8184-E7E10726F3B9}" type="datetimeFigureOut">
              <a:rPr lang="en-GB" smtClean="0"/>
              <a:t>09/11/2023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795018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C4BC5C-8F6F-45D3-8184-E7E10726F3B9}"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3259118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C4BC5C-8F6F-45D3-8184-E7E10726F3B9}" type="datetimeFigureOut">
              <a:rPr lang="en-GB" smtClean="0"/>
              <a:t>09/11/2023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743974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4BC5C-8F6F-45D3-8184-E7E10726F3B9}"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1974635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C4BC5C-8F6F-45D3-8184-E7E10726F3B9}" type="datetimeFigureOut">
              <a:rPr lang="en-GB" smtClean="0"/>
              <a:t>09/11/2023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C847D-A600-4721-956F-4BCB0B1BA65A}" type="slidenum">
              <a:rPr lang="en-GB" smtClean="0"/>
              <a:t>‹#›</a:t>
            </a:fld>
            <a:endParaRPr lang="en-GB"/>
          </a:p>
        </p:txBody>
      </p:sp>
    </p:spTree>
    <p:extLst>
      <p:ext uri="{BB962C8B-B14F-4D97-AF65-F5344CB8AC3E}">
        <p14:creationId xmlns:p14="http://schemas.microsoft.com/office/powerpoint/2010/main" val="1543067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1992364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3412315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dirty="0"/>
              <a:t>1</a:t>
            </a:r>
          </a:p>
        </p:txBody>
      </p:sp>
    </p:spTree>
    <p:extLst>
      <p:ext uri="{BB962C8B-B14F-4D97-AF65-F5344CB8AC3E}">
        <p14:creationId xmlns:p14="http://schemas.microsoft.com/office/powerpoint/2010/main" val="225196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3502915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3939889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1619539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1329671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10944192" cy="5256931"/>
          </a:xfrm>
          <a:prstGeom prst="rect">
            <a:avLst/>
          </a:prstGeom>
        </p:spPr>
        <p:txBody>
          <a:bodyPr/>
          <a:lstStyle>
            <a:lvl1pPr marL="285750" indent="-285750">
              <a:buFont typeface="Arial" panose="020B0604020202020204" pitchFamily="34" charset="0"/>
              <a:buChar char="•"/>
              <a:defRPr sz="1800"/>
            </a:lvl1pPr>
          </a:lstStyle>
          <a:p>
            <a:pPr lvl="0"/>
            <a:r>
              <a:rPr lang="en-US" dirty="0"/>
              <a:t>Always use at least size 18 font</a:t>
            </a:r>
          </a:p>
        </p:txBody>
      </p:sp>
      <p:sp>
        <p:nvSpPr>
          <p:cNvPr id="21" name="Title 20"/>
          <p:cNvSpPr>
            <a:spLocks noGrp="1"/>
          </p:cNvSpPr>
          <p:nvPr>
            <p:ph type="title"/>
          </p:nvPr>
        </p:nvSpPr>
        <p:spPr>
          <a:xfrm>
            <a:off x="623392" y="404664"/>
            <a:ext cx="10944192" cy="648072"/>
          </a:xfrm>
          <a:prstGeom prst="rect">
            <a:avLst/>
          </a:prstGeom>
        </p:spPr>
        <p:txBody>
          <a:bodyPr/>
          <a:lstStyle>
            <a:lvl1pPr>
              <a:defRPr sz="32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48765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454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219041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94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624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7273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dirty="0"/>
              <a:t>Click to add chart or image</a:t>
            </a:r>
          </a:p>
        </p:txBody>
      </p:sp>
    </p:spTree>
    <p:extLst>
      <p:ext uri="{BB962C8B-B14F-4D97-AF65-F5344CB8AC3E}">
        <p14:creationId xmlns:p14="http://schemas.microsoft.com/office/powerpoint/2010/main" val="58308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09/11/2023</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78704728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userDrawn="1">
          <p15:clr>
            <a:srgbClr val="F26B43"/>
          </p15:clr>
        </p15:guide>
        <p15:guide id="13" pos="7680" userDrawn="1">
          <p15:clr>
            <a:srgbClr val="F26B43"/>
          </p15:clr>
        </p15:guide>
        <p15:guide id="14" pos="340" userDrawn="1">
          <p15:clr>
            <a:srgbClr val="F26B43"/>
          </p15:clr>
        </p15:guide>
        <p15:guide id="15" pos="7339" userDrawn="1">
          <p15:clr>
            <a:srgbClr val="F26B43"/>
          </p15:clr>
        </p15:guide>
        <p15:guide id="16" orient="horz" userDrawn="1">
          <p15:clr>
            <a:srgbClr val="F26B43"/>
          </p15:clr>
        </p15:guide>
        <p15:guide id="17" orient="horz" pos="4320" userDrawn="1">
          <p15:clr>
            <a:srgbClr val="F26B43"/>
          </p15:clr>
        </p15:guide>
        <p15:guide id="18" orient="horz" pos="408" userDrawn="1">
          <p15:clr>
            <a:srgbClr val="F26B43"/>
          </p15:clr>
        </p15:guide>
        <p15:guide id="19" orient="horz" pos="3979" userDrawn="1">
          <p15:clr>
            <a:srgbClr val="F26B43"/>
          </p15:clr>
        </p15:guide>
        <p15:guide id="20" orient="horz" pos="997" userDrawn="1">
          <p15:clr>
            <a:srgbClr val="F26B43"/>
          </p15:clr>
        </p15:guide>
        <p15:guide id="21" orient="horz" pos="1174" userDrawn="1">
          <p15:clr>
            <a:srgbClr val="F26B43"/>
          </p15:clr>
        </p15:guide>
        <p15:guide id="22" orient="horz" pos="37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4BC5C-8F6F-45D3-8184-E7E10726F3B9}" type="datetimeFigureOut">
              <a:rPr lang="en-GB" smtClean="0"/>
              <a:t>09/11/2023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C847D-A600-4721-956F-4BCB0B1BA65A}" type="slidenum">
              <a:rPr lang="en-GB" smtClean="0"/>
              <a:t>‹#›</a:t>
            </a:fld>
            <a:endParaRPr lang="en-GB"/>
          </a:p>
        </p:txBody>
      </p:sp>
    </p:spTree>
    <p:extLst>
      <p:ext uri="{BB962C8B-B14F-4D97-AF65-F5344CB8AC3E}">
        <p14:creationId xmlns:p14="http://schemas.microsoft.com/office/powerpoint/2010/main" val="8801849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chools.essex.gov.uk/pupils/social_emotional_mental_health_portal_for_schools/Pages/Enhanced-Provisions-for-SEMH.aspx" TargetMode="External"/><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schools.essex.gov.uk/pupils/Education_Access/Pages/Alternative-Provision-Directory-.aspx" TargetMode="External"/><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essexcc.pagetiger.com/safeguarding-AP/1"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gpforeducation/28356971591/in/album-72157633304867054/" TargetMode="External"/><Relationship Id="rId2" Type="http://schemas.openxmlformats.org/officeDocument/2006/relationships/image" Target="../media/image24.jpg"/><Relationship Id="rId1" Type="http://schemas.openxmlformats.org/officeDocument/2006/relationships/slideLayout" Target="../slideLayouts/slideLayout6.xml"/><Relationship Id="rId4" Type="http://schemas.openxmlformats.org/officeDocument/2006/relationships/hyperlink" Target="https://creativecommons.org/licenses/by-nc-nd/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eatsouth@essex.gov.uk" TargetMode="External"/><Relationship Id="rId2" Type="http://schemas.openxmlformats.org/officeDocument/2006/relationships/hyperlink" Target="mailto:exclusions@essex.gov.uk" TargetMode="External"/><Relationship Id="rId1" Type="http://schemas.openxmlformats.org/officeDocument/2006/relationships/slideLayout" Target="../slideLayouts/slideLayout18.xml"/><Relationship Id="rId6" Type="http://schemas.openxmlformats.org/officeDocument/2006/relationships/hyperlink" Target="mailto:eatnorth@essex.gov.uk" TargetMode="External"/><Relationship Id="rId5" Type="http://schemas.openxmlformats.org/officeDocument/2006/relationships/hyperlink" Target="mailto:eatwest@essex.gov.uk" TargetMode="External"/><Relationship Id="rId4" Type="http://schemas.openxmlformats.org/officeDocument/2006/relationships/hyperlink" Target="mailto:eatmid@essex.gov.uk"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owl.excelsior.edu/educator-resources/owl-across-disciplines/owl-across-the-disciplines-grammar-and-usage/" TargetMode="External"/><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autismodiario.org/2012/04/22/son-los-trastornos-del-espectro-del-autismo-una-discapacidad-social/" TargetMode="External"/><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schools.essex.gov.uk/pupils/Education_Access/Pages/Permanent-Exclusion.aspx" TargetMode="Externa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School desk on hardwood floor">
            <a:extLst>
              <a:ext uri="{FF2B5EF4-FFF2-40B4-BE49-F238E27FC236}">
                <a16:creationId xmlns:a16="http://schemas.microsoft.com/office/drawing/2014/main" id="{3924476F-4AF1-AB1F-3148-29CB4C3EF29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008" r="21008"/>
          <a:stretch/>
        </p:blipFill>
        <p:spPr/>
      </p:pic>
      <p:sp>
        <p:nvSpPr>
          <p:cNvPr id="3" name="Title 2">
            <a:extLst>
              <a:ext uri="{FF2B5EF4-FFF2-40B4-BE49-F238E27FC236}">
                <a16:creationId xmlns:a16="http://schemas.microsoft.com/office/drawing/2014/main" id="{66FF32F9-2255-E5DE-3434-DA56BFA4156D}"/>
              </a:ext>
            </a:extLst>
          </p:cNvPr>
          <p:cNvSpPr>
            <a:spLocks noGrp="1"/>
          </p:cNvSpPr>
          <p:nvPr>
            <p:ph type="ctrTitle"/>
          </p:nvPr>
        </p:nvSpPr>
        <p:spPr/>
        <p:txBody>
          <a:bodyPr/>
          <a:lstStyle/>
          <a:p>
            <a:r>
              <a:rPr lang="en-GB" dirty="0"/>
              <a:t>Education Access </a:t>
            </a:r>
          </a:p>
        </p:txBody>
      </p:sp>
      <p:sp>
        <p:nvSpPr>
          <p:cNvPr id="4" name="Subtitle 3">
            <a:extLst>
              <a:ext uri="{FF2B5EF4-FFF2-40B4-BE49-F238E27FC236}">
                <a16:creationId xmlns:a16="http://schemas.microsoft.com/office/drawing/2014/main" id="{4AC8350C-EC6E-CE82-26A1-B2F2809AFF4D}"/>
              </a:ext>
            </a:extLst>
          </p:cNvPr>
          <p:cNvSpPr>
            <a:spLocks noGrp="1"/>
          </p:cNvSpPr>
          <p:nvPr>
            <p:ph type="subTitle" idx="1"/>
          </p:nvPr>
        </p:nvSpPr>
        <p:spPr/>
        <p:txBody>
          <a:bodyPr/>
          <a:lstStyle/>
          <a:p>
            <a:r>
              <a:rPr lang="en-GB" b="1"/>
              <a:t>Permanent Exclusions </a:t>
            </a:r>
            <a:endParaRPr lang="en-GB" b="1" dirty="0"/>
          </a:p>
        </p:txBody>
      </p:sp>
      <p:sp>
        <p:nvSpPr>
          <p:cNvPr id="7" name="Date Placeholder 6">
            <a:extLst>
              <a:ext uri="{FF2B5EF4-FFF2-40B4-BE49-F238E27FC236}">
                <a16:creationId xmlns:a16="http://schemas.microsoft.com/office/drawing/2014/main" id="{482EDEC0-71BF-DF40-C7F0-2DC769C6CC24}"/>
              </a:ext>
            </a:extLst>
          </p:cNvPr>
          <p:cNvSpPr>
            <a:spLocks noGrp="1"/>
          </p:cNvSpPr>
          <p:nvPr>
            <p:ph type="dt" sz="half" idx="10"/>
          </p:nvPr>
        </p:nvSpPr>
        <p:spPr/>
        <p:txBody>
          <a:bodyPr/>
          <a:lstStyle/>
          <a:p>
            <a:r>
              <a:rPr lang="en-GB"/>
              <a:t>November 2023 </a:t>
            </a:r>
            <a:endParaRPr lang="en-GB" dirty="0"/>
          </a:p>
        </p:txBody>
      </p:sp>
      <p:sp>
        <p:nvSpPr>
          <p:cNvPr id="20" name="TextBox 19">
            <a:extLst>
              <a:ext uri="{FF2B5EF4-FFF2-40B4-BE49-F238E27FC236}">
                <a16:creationId xmlns:a16="http://schemas.microsoft.com/office/drawing/2014/main" id="{5E9205A0-C1E3-430D-74B6-A652EE36EACA}"/>
              </a:ext>
              <a:ext uri="{C183D7F6-B498-43B3-948B-1728B52AA6E4}">
                <adec:decorative xmlns:adec="http://schemas.microsoft.com/office/drawing/2017/decorative" xmlns="" val="1"/>
              </a:ext>
            </a:extLst>
          </p:cNvPr>
          <p:cNvSpPr txBox="1"/>
          <p:nvPr/>
        </p:nvSpPr>
        <p:spPr>
          <a:xfrm>
            <a:off x="52621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a:t>To change image:</a:t>
            </a:r>
          </a:p>
          <a:p>
            <a:pPr marL="144000" indent="-144000" algn="l">
              <a:lnSpc>
                <a:spcPct val="90000"/>
              </a:lnSpc>
              <a:buFont typeface="Arial" panose="020B0604020202020204" pitchFamily="34" charset="0"/>
              <a:buChar char="•"/>
            </a:pPr>
            <a:r>
              <a:rPr lang="en-GB" sz="1200"/>
              <a:t>Delete existing image and insert new by clicking on icon</a:t>
            </a:r>
          </a:p>
          <a:p>
            <a:pPr algn="l">
              <a:lnSpc>
                <a:spcPct val="90000"/>
              </a:lnSpc>
            </a:pPr>
            <a:r>
              <a:rPr lang="en-GB" sz="1200"/>
              <a:t>or</a:t>
            </a:r>
          </a:p>
          <a:p>
            <a:pPr marL="144000" indent="-144000">
              <a:lnSpc>
                <a:spcPct val="90000"/>
              </a:lnSpc>
              <a:buFont typeface="Arial" panose="020B0604020202020204" pitchFamily="34" charset="0"/>
              <a:buChar char="•"/>
            </a:pPr>
            <a:r>
              <a:rPr lang="en-GB" sz="1200"/>
              <a:t>Right-click, change picture</a:t>
            </a:r>
            <a:endParaRPr lang="en-GB" sz="1200" dirty="0"/>
          </a:p>
        </p:txBody>
      </p:sp>
      <p:grpSp>
        <p:nvGrpSpPr>
          <p:cNvPr id="21" name="Group 20">
            <a:extLst>
              <a:ext uri="{FF2B5EF4-FFF2-40B4-BE49-F238E27FC236}">
                <a16:creationId xmlns:a16="http://schemas.microsoft.com/office/drawing/2014/main" id="{2B707032-0BAF-266F-BCB2-D2190306B61B}"/>
              </a:ext>
              <a:ext uri="{C183D7F6-B498-43B3-948B-1728B52AA6E4}">
                <adec:decorative xmlns:adec="http://schemas.microsoft.com/office/drawing/2017/decorative" xmlns="" val="1"/>
              </a:ext>
            </a:extLst>
          </p:cNvPr>
          <p:cNvGrpSpPr/>
          <p:nvPr/>
        </p:nvGrpSpPr>
        <p:grpSpPr>
          <a:xfrm>
            <a:off x="7604794" y="-1298222"/>
            <a:ext cx="2257779" cy="1213555"/>
            <a:chOff x="8760176" y="-1298222"/>
            <a:chExt cx="2257779" cy="1213555"/>
          </a:xfrm>
        </p:grpSpPr>
        <p:sp>
          <p:nvSpPr>
            <p:cNvPr id="22" name="TextBox 21">
              <a:extLst>
                <a:ext uri="{FF2B5EF4-FFF2-40B4-BE49-F238E27FC236}">
                  <a16:creationId xmlns:a16="http://schemas.microsoft.com/office/drawing/2014/main" id="{E81C5442-D91D-7CD2-3E9C-055217C29610}"/>
                </a:ext>
              </a:extLst>
            </p:cNvPr>
            <p:cNvSpPr txBox="1"/>
            <p:nvPr/>
          </p:nvSpPr>
          <p:spPr>
            <a:xfrm>
              <a:off x="8760176"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If new picture causes placeholder to resize or rotate</a:t>
              </a:r>
            </a:p>
            <a:p>
              <a:pPr marL="144000" indent="-144000">
                <a:lnSpc>
                  <a:spcPct val="90000"/>
                </a:lnSpc>
                <a:buFont typeface="Arial" panose="020B0604020202020204" pitchFamily="34" charset="0"/>
                <a:buChar char="•"/>
              </a:pPr>
              <a:r>
                <a:rPr lang="en-GB" sz="1200" dirty="0"/>
                <a:t>Click on ‘Reset’ </a:t>
              </a:r>
              <a:br>
                <a:rPr lang="en-GB" sz="1200" dirty="0"/>
              </a:br>
              <a:r>
                <a:rPr lang="en-GB" sz="1200" dirty="0"/>
                <a:t>under ‘Slides’ tab </a:t>
              </a:r>
              <a:br>
                <a:rPr lang="en-GB" sz="1200" dirty="0"/>
              </a:br>
              <a:r>
                <a:rPr lang="en-GB" sz="1200" dirty="0"/>
                <a:t>on Ribbon</a:t>
              </a:r>
            </a:p>
          </p:txBody>
        </p:sp>
        <p:pic>
          <p:nvPicPr>
            <p:cNvPr id="23" name="Picture 22">
              <a:extLst>
                <a:ext uri="{FF2B5EF4-FFF2-40B4-BE49-F238E27FC236}">
                  <a16:creationId xmlns:a16="http://schemas.microsoft.com/office/drawing/2014/main" id="{3D7C4BE3-7A93-5A4A-9263-B79F4F9FC428}"/>
                </a:ext>
              </a:extLst>
            </p:cNvPr>
            <p:cNvPicPr>
              <a:picLocks noChangeAspect="1"/>
            </p:cNvPicPr>
            <p:nvPr/>
          </p:nvPicPr>
          <p:blipFill rotWithShape="1">
            <a:blip r:embed="rId3"/>
            <a:srcRect l="5637" t="1975" r="85013" b="80247"/>
            <a:stretch/>
          </p:blipFill>
          <p:spPr>
            <a:xfrm>
              <a:off x="10200571" y="-1001890"/>
              <a:ext cx="734456" cy="843844"/>
            </a:xfrm>
            <a:prstGeom prst="rect">
              <a:avLst/>
            </a:prstGeom>
          </p:spPr>
        </p:pic>
      </p:grpSp>
      <p:sp>
        <p:nvSpPr>
          <p:cNvPr id="24" name="TextBox 23">
            <a:extLst>
              <a:ext uri="{FF2B5EF4-FFF2-40B4-BE49-F238E27FC236}">
                <a16:creationId xmlns:a16="http://schemas.microsoft.com/office/drawing/2014/main" id="{CA2C715E-4CEF-51FC-DA97-A6B22FECCC32}"/>
              </a:ext>
              <a:ext uri="{C183D7F6-B498-43B3-948B-1728B52AA6E4}">
                <adec:decorative xmlns:adec="http://schemas.microsoft.com/office/drawing/2017/decorative" xmlns="" val="1"/>
              </a:ext>
            </a:extLst>
          </p:cNvPr>
          <p:cNvSpPr txBox="1"/>
          <p:nvPr/>
        </p:nvSpPr>
        <p:spPr>
          <a:xfrm>
            <a:off x="99342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a:t>To resize or reposition image within placeholder:</a:t>
            </a:r>
          </a:p>
          <a:p>
            <a:pPr marL="144000" indent="-144000" algn="l">
              <a:lnSpc>
                <a:spcPct val="90000"/>
              </a:lnSpc>
              <a:buFont typeface="Arial" panose="020B0604020202020204" pitchFamily="34" charset="0"/>
              <a:buChar char="•"/>
            </a:pPr>
            <a:r>
              <a:rPr lang="en-GB" sz="1200"/>
              <a:t>Picture Format&gt; Crop</a:t>
            </a:r>
          </a:p>
          <a:p>
            <a:pPr marL="144000" indent="-144000" algn="l">
              <a:lnSpc>
                <a:spcPct val="90000"/>
              </a:lnSpc>
              <a:buFont typeface="Arial" panose="020B0604020202020204" pitchFamily="34" charset="0"/>
              <a:buChar char="•"/>
            </a:pPr>
            <a:r>
              <a:rPr lang="en-GB" sz="1200"/>
              <a:t>Resize using white circles at corners</a:t>
            </a:r>
          </a:p>
          <a:p>
            <a:pPr marL="144000" indent="-144000" algn="l">
              <a:lnSpc>
                <a:spcPct val="90000"/>
              </a:lnSpc>
              <a:buFont typeface="Arial" panose="020B0604020202020204" pitchFamily="34" charset="0"/>
              <a:buChar char="•"/>
            </a:pPr>
            <a:r>
              <a:rPr lang="en-GB" sz="1200"/>
              <a:t>Move by click+hold on grey area of image then drag to position</a:t>
            </a:r>
          </a:p>
          <a:p>
            <a:pPr marL="230400" indent="-230400" algn="l">
              <a:lnSpc>
                <a:spcPct val="90000"/>
              </a:lnSpc>
              <a:buFont typeface="Arial" panose="020B0604020202020204" pitchFamily="34" charset="0"/>
              <a:buChar char="•"/>
            </a:pPr>
            <a:endParaRPr lang="en-GB" sz="1200" dirty="0"/>
          </a:p>
        </p:txBody>
      </p:sp>
    </p:spTree>
    <p:extLst>
      <p:ext uri="{BB962C8B-B14F-4D97-AF65-F5344CB8AC3E}">
        <p14:creationId xmlns:p14="http://schemas.microsoft.com/office/powerpoint/2010/main" val="460801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ildren learning outdoors">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445" r="23445"/>
          <a:stretch/>
        </p:blipFill>
        <p:spPr/>
      </p:pic>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134912" y="299549"/>
            <a:ext cx="11421212" cy="1065091"/>
          </a:xfrm>
        </p:spPr>
        <p:txBody>
          <a:bodyPr/>
          <a:lstStyle/>
          <a:p>
            <a:r>
              <a:rPr lang="en-GB" dirty="0"/>
              <a:t>Alternative education for primary pupils : GROW </a:t>
            </a:r>
          </a:p>
        </p:txBody>
      </p:sp>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134912" y="1748856"/>
            <a:ext cx="6625652" cy="4349261"/>
          </a:xfrm>
        </p:spPr>
        <p:txBody>
          <a:bodyPr/>
          <a:lstStyle/>
          <a:p>
            <a:pPr lvl="1"/>
            <a:r>
              <a:rPr lang="en-GB" sz="1800" b="1" dirty="0"/>
              <a:t>GROW </a:t>
            </a:r>
            <a:r>
              <a:rPr lang="en-GB" sz="1800" dirty="0"/>
              <a:t>provisions – all details on ESI </a:t>
            </a:r>
          </a:p>
          <a:p>
            <a:pPr lvl="1"/>
            <a:r>
              <a:rPr lang="en-GB" sz="1800" dirty="0">
                <a:hlinkClick r:id="rId3"/>
              </a:rPr>
              <a:t>https://schools.essex.gov.uk/pupils/social_emotional_mental_health_portal_for_schools/Pages/Enhanced-Provisions-for-SEMH.aspx</a:t>
            </a:r>
            <a:endParaRPr lang="en-GB" sz="1800" dirty="0"/>
          </a:p>
          <a:p>
            <a:pPr algn="l"/>
            <a:r>
              <a:rPr lang="en-GB" sz="1800" b="0" i="0" dirty="0">
                <a:solidFill>
                  <a:srgbClr val="000000"/>
                </a:solidFill>
                <a:effectLst/>
              </a:rPr>
              <a:t>Children and young people will:</a:t>
            </a:r>
          </a:p>
          <a:p>
            <a:pPr algn="l">
              <a:buFont typeface="Arial" panose="020B0604020202020204" pitchFamily="34" charset="0"/>
              <a:buChar char="•"/>
            </a:pPr>
            <a:r>
              <a:rPr lang="en-GB" sz="1800" b="0" i="0" dirty="0">
                <a:solidFill>
                  <a:srgbClr val="000000"/>
                </a:solidFill>
                <a:effectLst/>
              </a:rPr>
              <a:t>remain on roll at their mainstream school and return to this school at the end of the placement</a:t>
            </a:r>
          </a:p>
          <a:p>
            <a:pPr algn="l">
              <a:buFont typeface="Arial" panose="020B0604020202020204" pitchFamily="34" charset="0"/>
              <a:buChar char="•"/>
            </a:pPr>
            <a:r>
              <a:rPr lang="en-GB" sz="1800" b="0" i="0" dirty="0">
                <a:solidFill>
                  <a:srgbClr val="000000"/>
                </a:solidFill>
                <a:effectLst/>
              </a:rPr>
              <a:t>experience a more targeted holistic curriculum so that they can make progress with their social and emotional development</a:t>
            </a:r>
          </a:p>
          <a:p>
            <a:pPr algn="l">
              <a:buFont typeface="Arial" panose="020B0604020202020204" pitchFamily="34" charset="0"/>
              <a:buChar char="•"/>
            </a:pPr>
            <a:r>
              <a:rPr lang="en-GB" sz="1800" b="0" i="0" dirty="0">
                <a:solidFill>
                  <a:srgbClr val="000000"/>
                </a:solidFill>
                <a:effectLst/>
              </a:rPr>
              <a:t>learn to feel safe, use their curiosity, improve self-esteem and develop confidence through close and trusting relationships with adults.</a:t>
            </a:r>
          </a:p>
          <a:p>
            <a:pPr lvl="1"/>
            <a:endParaRPr lang="en-GB" dirty="0"/>
          </a:p>
          <a:p>
            <a:pPr lvl="1"/>
            <a:endParaRPr lang="en-GB" dirty="0"/>
          </a:p>
          <a:p>
            <a:pPr lvl="1"/>
            <a:endParaRPr lang="en-GB" dirty="0"/>
          </a:p>
          <a:p>
            <a:pPr marL="0" lvl="2" indent="0">
              <a:buNone/>
            </a:pPr>
            <a:endParaRPr lang="en-GB" dirty="0"/>
          </a:p>
        </p:txBody>
      </p:sp>
      <p:sp>
        <p:nvSpPr>
          <p:cNvPr id="23" name="TextBox 22">
            <a:extLst>
              <a:ext uri="{FF2B5EF4-FFF2-40B4-BE49-F238E27FC236}">
                <a16:creationId xmlns:a16="http://schemas.microsoft.com/office/drawing/2014/main" id="{DD1479A3-68A0-A53E-5EDC-1753917E7A18}"/>
              </a:ext>
              <a:ext uri="{C183D7F6-B498-43B3-948B-1728B52AA6E4}">
                <adec:decorative xmlns:adec="http://schemas.microsoft.com/office/drawing/2017/decorative" xmlns="" val="1"/>
              </a:ext>
            </a:extLst>
          </p:cNvPr>
          <p:cNvSpPr txBox="1"/>
          <p:nvPr/>
        </p:nvSpPr>
        <p:spPr>
          <a:xfrm>
            <a:off x="52621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To change image:</a:t>
            </a:r>
          </a:p>
          <a:p>
            <a:pPr marL="144000" indent="-144000" algn="l">
              <a:lnSpc>
                <a:spcPct val="90000"/>
              </a:lnSpc>
              <a:buFont typeface="Arial" panose="020B0604020202020204" pitchFamily="34" charset="0"/>
              <a:buChar char="•"/>
            </a:pPr>
            <a:r>
              <a:rPr lang="en-GB" sz="1200" dirty="0"/>
              <a:t>Delete existing image and insert new by clicking on icon</a:t>
            </a:r>
          </a:p>
          <a:p>
            <a:pPr algn="l">
              <a:lnSpc>
                <a:spcPct val="90000"/>
              </a:lnSpc>
            </a:pPr>
            <a:r>
              <a:rPr lang="en-GB" sz="1200" dirty="0"/>
              <a:t>or</a:t>
            </a:r>
          </a:p>
          <a:p>
            <a:pPr marL="144000" indent="-144000">
              <a:lnSpc>
                <a:spcPct val="90000"/>
              </a:lnSpc>
              <a:buFont typeface="Arial" panose="020B0604020202020204" pitchFamily="34" charset="0"/>
              <a:buChar char="•"/>
            </a:pPr>
            <a:r>
              <a:rPr lang="en-GB" sz="1200" dirty="0"/>
              <a:t>Right-click, change picture</a:t>
            </a:r>
          </a:p>
        </p:txBody>
      </p:sp>
      <p:grpSp>
        <p:nvGrpSpPr>
          <p:cNvPr id="24" name="Group 23">
            <a:extLst>
              <a:ext uri="{FF2B5EF4-FFF2-40B4-BE49-F238E27FC236}">
                <a16:creationId xmlns:a16="http://schemas.microsoft.com/office/drawing/2014/main" id="{E0DDFA8C-77DD-4BAF-0E72-22FDE5C0F664}"/>
              </a:ext>
              <a:ext uri="{C183D7F6-B498-43B3-948B-1728B52AA6E4}">
                <adec:decorative xmlns:adec="http://schemas.microsoft.com/office/drawing/2017/decorative" xmlns="" val="1"/>
              </a:ext>
            </a:extLst>
          </p:cNvPr>
          <p:cNvGrpSpPr/>
          <p:nvPr/>
        </p:nvGrpSpPr>
        <p:grpSpPr>
          <a:xfrm>
            <a:off x="7604794" y="-1298222"/>
            <a:ext cx="2257779" cy="1213555"/>
            <a:chOff x="8760176" y="-1298222"/>
            <a:chExt cx="2257779" cy="1213555"/>
          </a:xfrm>
        </p:grpSpPr>
        <p:sp>
          <p:nvSpPr>
            <p:cNvPr id="25" name="TextBox 24">
              <a:extLst>
                <a:ext uri="{FF2B5EF4-FFF2-40B4-BE49-F238E27FC236}">
                  <a16:creationId xmlns:a16="http://schemas.microsoft.com/office/drawing/2014/main" id="{B473DADC-4E4B-6CC7-AC6F-042D93331EE9}"/>
                </a:ext>
              </a:extLst>
            </p:cNvPr>
            <p:cNvSpPr txBox="1"/>
            <p:nvPr/>
          </p:nvSpPr>
          <p:spPr>
            <a:xfrm>
              <a:off x="8760176"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If new picture causes placeholder to resize or rotate</a:t>
              </a:r>
            </a:p>
            <a:p>
              <a:pPr marL="144000" indent="-144000">
                <a:lnSpc>
                  <a:spcPct val="90000"/>
                </a:lnSpc>
                <a:buFont typeface="Arial" panose="020B0604020202020204" pitchFamily="34" charset="0"/>
                <a:buChar char="•"/>
              </a:pPr>
              <a:r>
                <a:rPr lang="en-GB" sz="1200" dirty="0"/>
                <a:t>Click on ‘Reset’ </a:t>
              </a:r>
              <a:br>
                <a:rPr lang="en-GB" sz="1200" dirty="0"/>
              </a:br>
              <a:r>
                <a:rPr lang="en-GB" sz="1200" dirty="0"/>
                <a:t>under ‘Slides’ tab </a:t>
              </a:r>
              <a:br>
                <a:rPr lang="en-GB" sz="1200" dirty="0"/>
              </a:br>
              <a:r>
                <a:rPr lang="en-GB" sz="1200" dirty="0"/>
                <a:t>on Ribbon</a:t>
              </a:r>
            </a:p>
          </p:txBody>
        </p:sp>
        <p:pic>
          <p:nvPicPr>
            <p:cNvPr id="26" name="Picture 25">
              <a:extLst>
                <a:ext uri="{FF2B5EF4-FFF2-40B4-BE49-F238E27FC236}">
                  <a16:creationId xmlns:a16="http://schemas.microsoft.com/office/drawing/2014/main" id="{165E399A-5611-BB08-CA78-2E448D5F57E4}"/>
                </a:ext>
              </a:extLst>
            </p:cNvPr>
            <p:cNvPicPr>
              <a:picLocks noChangeAspect="1"/>
            </p:cNvPicPr>
            <p:nvPr/>
          </p:nvPicPr>
          <p:blipFill rotWithShape="1">
            <a:blip r:embed="rId4"/>
            <a:srcRect l="5637" t="1975" r="85013" b="80247"/>
            <a:stretch/>
          </p:blipFill>
          <p:spPr>
            <a:xfrm>
              <a:off x="10200571" y="-1001890"/>
              <a:ext cx="734456" cy="843844"/>
            </a:xfrm>
            <a:prstGeom prst="rect">
              <a:avLst/>
            </a:prstGeom>
          </p:spPr>
        </p:pic>
      </p:grpSp>
      <p:sp>
        <p:nvSpPr>
          <p:cNvPr id="27" name="TextBox 26">
            <a:extLst>
              <a:ext uri="{FF2B5EF4-FFF2-40B4-BE49-F238E27FC236}">
                <a16:creationId xmlns:a16="http://schemas.microsoft.com/office/drawing/2014/main" id="{7DC9DAC9-119F-1BFE-3BEE-719AFEC5BFB5}"/>
              </a:ext>
              <a:ext uri="{C183D7F6-B498-43B3-948B-1728B52AA6E4}">
                <adec:decorative xmlns:adec="http://schemas.microsoft.com/office/drawing/2017/decorative" xmlns="" val="1"/>
              </a:ext>
            </a:extLst>
          </p:cNvPr>
          <p:cNvSpPr txBox="1"/>
          <p:nvPr/>
        </p:nvSpPr>
        <p:spPr>
          <a:xfrm>
            <a:off x="9934221" y="-1298222"/>
            <a:ext cx="2257779" cy="1213555"/>
          </a:xfrm>
          <a:prstGeom prst="rect">
            <a:avLst/>
          </a:prstGeom>
          <a:solidFill>
            <a:srgbClr val="ECB720"/>
          </a:solidFill>
        </p:spPr>
        <p:txBody>
          <a:bodyPr wrap="square" lIns="36000" tIns="36000" rIns="36000" bIns="36000" rtlCol="0">
            <a:noAutofit/>
          </a:bodyPr>
          <a:lstStyle/>
          <a:p>
            <a:pPr algn="l">
              <a:lnSpc>
                <a:spcPct val="90000"/>
              </a:lnSpc>
            </a:pPr>
            <a:r>
              <a:rPr lang="en-GB" sz="1200" b="1" dirty="0"/>
              <a:t>To resize or reposition image within placeholder:</a:t>
            </a:r>
          </a:p>
          <a:p>
            <a:pPr marL="144000" indent="-144000" algn="l">
              <a:lnSpc>
                <a:spcPct val="90000"/>
              </a:lnSpc>
              <a:buFont typeface="Arial" panose="020B0604020202020204" pitchFamily="34" charset="0"/>
              <a:buChar char="•"/>
            </a:pPr>
            <a:r>
              <a:rPr lang="en-GB" sz="1200" dirty="0"/>
              <a:t>Picture Format&gt; Crop</a:t>
            </a:r>
          </a:p>
          <a:p>
            <a:pPr marL="144000" indent="-144000" algn="l">
              <a:lnSpc>
                <a:spcPct val="90000"/>
              </a:lnSpc>
              <a:buFont typeface="Arial" panose="020B0604020202020204" pitchFamily="34" charset="0"/>
              <a:buChar char="•"/>
            </a:pPr>
            <a:r>
              <a:rPr lang="en-GB" sz="1200" dirty="0"/>
              <a:t>Resize using white circles at corners</a:t>
            </a:r>
          </a:p>
          <a:p>
            <a:pPr marL="144000" indent="-144000" algn="l">
              <a:lnSpc>
                <a:spcPct val="90000"/>
              </a:lnSpc>
              <a:buFont typeface="Arial" panose="020B0604020202020204" pitchFamily="34" charset="0"/>
              <a:buChar char="•"/>
            </a:pPr>
            <a:r>
              <a:rPr lang="en-GB" sz="1200" dirty="0"/>
              <a:t>Move by </a:t>
            </a:r>
            <a:r>
              <a:rPr lang="en-GB" sz="1200" dirty="0" err="1"/>
              <a:t>click+hold</a:t>
            </a:r>
            <a:r>
              <a:rPr lang="en-GB" sz="1200" dirty="0"/>
              <a:t> on grey area of image then drag to position</a:t>
            </a:r>
          </a:p>
          <a:p>
            <a:pPr marL="230400" indent="-230400" algn="l">
              <a:lnSpc>
                <a:spcPct val="90000"/>
              </a:lnSpc>
              <a:buFont typeface="Arial" panose="020B0604020202020204" pitchFamily="34" charset="0"/>
              <a:buChar char="•"/>
            </a:pPr>
            <a:endParaRPr lang="en-GB" sz="1200" dirty="0"/>
          </a:p>
        </p:txBody>
      </p:sp>
    </p:spTree>
    <p:extLst>
      <p:ext uri="{BB962C8B-B14F-4D97-AF65-F5344CB8AC3E}">
        <p14:creationId xmlns:p14="http://schemas.microsoft.com/office/powerpoint/2010/main" val="1582072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545123" y="517524"/>
            <a:ext cx="11358117" cy="1065091"/>
          </a:xfrm>
        </p:spPr>
        <p:txBody>
          <a:bodyPr anchor="t">
            <a:normAutofit/>
          </a:bodyPr>
          <a:lstStyle/>
          <a:p>
            <a:pPr>
              <a:lnSpc>
                <a:spcPct val="90000"/>
              </a:lnSpc>
            </a:pPr>
            <a:r>
              <a:rPr lang="en-GB" sz="3700" dirty="0"/>
              <a:t>Alternative education for primary pupils : PRU  </a:t>
            </a:r>
          </a:p>
        </p:txBody>
      </p:sp>
      <p:pic>
        <p:nvPicPr>
          <p:cNvPr id="6" name="Picture Placeholder 5" descr="Woman and child playing with blocks">
            <a:extLst>
              <a:ext uri="{FF2B5EF4-FFF2-40B4-BE49-F238E27FC236}">
                <a16:creationId xmlns:a16="http://schemas.microsoft.com/office/drawing/2014/main" id="{3C8E33CA-4A85-8CA3-BA84-4EA2E62D329A}"/>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12865" r="12865"/>
          <a:stretch/>
        </p:blipFill>
        <p:spPr>
          <a:xfrm>
            <a:off x="539749" y="1872000"/>
            <a:ext cx="4608000" cy="4141450"/>
          </a:xfrm>
          <a:noFill/>
        </p:spPr>
      </p:pic>
      <p:sp>
        <p:nvSpPr>
          <p:cNvPr id="4" name="Content Placeholder 3">
            <a:extLst>
              <a:ext uri="{FF2B5EF4-FFF2-40B4-BE49-F238E27FC236}">
                <a16:creationId xmlns:a16="http://schemas.microsoft.com/office/drawing/2014/main" id="{757B25DC-2E2B-59BA-02A2-FA724403CEEE}"/>
              </a:ext>
            </a:extLst>
          </p:cNvPr>
          <p:cNvSpPr>
            <a:spLocks noGrp="1"/>
          </p:cNvSpPr>
          <p:nvPr>
            <p:ph type="body" sz="quarter" idx="10"/>
          </p:nvPr>
        </p:nvSpPr>
        <p:spPr>
          <a:xfrm>
            <a:off x="6600442" y="1211178"/>
            <a:ext cx="5302799" cy="5646822"/>
          </a:xfrm>
        </p:spPr>
        <p:txBody>
          <a:bodyPr>
            <a:normAutofit/>
          </a:bodyPr>
          <a:lstStyle/>
          <a:p>
            <a:pPr lvl="1">
              <a:lnSpc>
                <a:spcPct val="90000"/>
              </a:lnSpc>
            </a:pPr>
            <a:r>
              <a:rPr lang="en-GB" sz="2400" b="0" dirty="0">
                <a:solidFill>
                  <a:schemeClr val="tx1"/>
                </a:solidFill>
                <a:latin typeface="Calibri" panose="020F0502020204030204" pitchFamily="34" charset="0"/>
                <a:cs typeface="Calibri" panose="020F0502020204030204" pitchFamily="34" charset="0"/>
              </a:rPr>
              <a:t>PRU  provisions – normally for when a pupil has been excluded </a:t>
            </a:r>
          </a:p>
          <a:p>
            <a:pPr>
              <a:lnSpc>
                <a:spcPct val="90000"/>
              </a:lnSpc>
            </a:pPr>
            <a:r>
              <a:rPr lang="en-GB" sz="2400" i="0" dirty="0">
                <a:effectLst/>
                <a:latin typeface="Calibri" panose="020F0502020204030204" pitchFamily="34" charset="0"/>
                <a:cs typeface="Calibri" panose="020F0502020204030204" pitchFamily="34" charset="0"/>
              </a:rPr>
              <a:t>EAT have commissioned 20 primary places at each of our 4 Essex PRUs. </a:t>
            </a:r>
          </a:p>
          <a:p>
            <a:pPr lvl="1">
              <a:lnSpc>
                <a:spcPct val="90000"/>
              </a:lnSpc>
            </a:pPr>
            <a:r>
              <a:rPr lang="en-GB" sz="2400" b="0" dirty="0">
                <a:solidFill>
                  <a:schemeClr val="tx1"/>
                </a:solidFill>
                <a:latin typeface="Calibri" panose="020F0502020204030204" pitchFamily="34" charset="0"/>
                <a:cs typeface="Calibri" panose="020F0502020204030204" pitchFamily="34" charset="0"/>
              </a:rPr>
              <a:t>However, due to the complexity of many of the children referred the settings must put in place 1:1 or sometimes 2:1 provision which limits capacity</a:t>
            </a:r>
          </a:p>
          <a:p>
            <a:pPr lvl="1">
              <a:lnSpc>
                <a:spcPct val="90000"/>
              </a:lnSpc>
            </a:pPr>
            <a:r>
              <a:rPr lang="en-GB" sz="2400" b="0" dirty="0">
                <a:solidFill>
                  <a:schemeClr val="tx1"/>
                </a:solidFill>
                <a:latin typeface="Calibri" panose="020F0502020204030204" pitchFamily="34" charset="0"/>
                <a:cs typeface="Calibri" panose="020F0502020204030204" pitchFamily="34" charset="0"/>
              </a:rPr>
              <a:t>Many primary pupils will be assessed  for an EHCP and may be offered specialist provision</a:t>
            </a:r>
          </a:p>
          <a:p>
            <a:pPr lvl="1">
              <a:lnSpc>
                <a:spcPct val="90000"/>
              </a:lnSpc>
            </a:pPr>
            <a:r>
              <a:rPr lang="en-GB" sz="2400" b="0" dirty="0">
                <a:solidFill>
                  <a:schemeClr val="tx1"/>
                </a:solidFill>
                <a:latin typeface="Calibri" panose="020F0502020204030204" pitchFamily="34" charset="0"/>
                <a:cs typeface="Calibri" panose="020F0502020204030204" pitchFamily="34" charset="0"/>
              </a:rPr>
              <a:t>Outreach is sometimes available from the PRUs.</a:t>
            </a:r>
          </a:p>
          <a:p>
            <a:pPr lvl="1">
              <a:lnSpc>
                <a:spcPct val="90000"/>
              </a:lnSpc>
            </a:pPr>
            <a:endParaRPr lang="en-GB" sz="1800" dirty="0">
              <a:solidFill>
                <a:schemeClr val="tx1"/>
              </a:solidFill>
              <a:latin typeface="Calibri" panose="020F0502020204030204" pitchFamily="34" charset="0"/>
              <a:cs typeface="Calibri" panose="020F0502020204030204" pitchFamily="34" charset="0"/>
            </a:endParaRPr>
          </a:p>
          <a:p>
            <a:pPr lvl="1">
              <a:lnSpc>
                <a:spcPct val="90000"/>
              </a:lnSpc>
            </a:pPr>
            <a:endParaRPr lang="en-GB"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401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545123" y="517524"/>
            <a:ext cx="11358117" cy="1065091"/>
          </a:xfrm>
        </p:spPr>
        <p:txBody>
          <a:bodyPr anchor="t">
            <a:normAutofit/>
          </a:bodyPr>
          <a:lstStyle/>
          <a:p>
            <a:pPr>
              <a:lnSpc>
                <a:spcPct val="90000"/>
              </a:lnSpc>
            </a:pPr>
            <a:r>
              <a:rPr lang="en-GB" sz="3700" dirty="0"/>
              <a:t>Alternative education for primary pupils : IPES   </a:t>
            </a:r>
          </a:p>
        </p:txBody>
      </p:sp>
      <p:pic>
        <p:nvPicPr>
          <p:cNvPr id="6" name="Picture Placeholder 5" descr="Woman attending online class">
            <a:extLst>
              <a:ext uri="{FF2B5EF4-FFF2-40B4-BE49-F238E27FC236}">
                <a16:creationId xmlns:a16="http://schemas.microsoft.com/office/drawing/2014/main" id="{3C8E33CA-4A85-8CA3-BA84-4EA2E62D329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12" r="12912"/>
          <a:stretch/>
        </p:blipFill>
        <p:spPr>
          <a:xfrm>
            <a:off x="539749" y="1872000"/>
            <a:ext cx="4608000" cy="4141450"/>
          </a:xfrm>
          <a:noFill/>
        </p:spPr>
      </p:pic>
      <p:sp>
        <p:nvSpPr>
          <p:cNvPr id="4" name="Content Placeholder 3">
            <a:extLst>
              <a:ext uri="{FF2B5EF4-FFF2-40B4-BE49-F238E27FC236}">
                <a16:creationId xmlns:a16="http://schemas.microsoft.com/office/drawing/2014/main" id="{757B25DC-2E2B-59BA-02A2-FA724403CEEE}"/>
              </a:ext>
            </a:extLst>
          </p:cNvPr>
          <p:cNvSpPr>
            <a:spLocks noGrp="1"/>
          </p:cNvSpPr>
          <p:nvPr>
            <p:ph type="body" sz="quarter" idx="10"/>
          </p:nvPr>
        </p:nvSpPr>
        <p:spPr>
          <a:xfrm>
            <a:off x="6600442" y="1211178"/>
            <a:ext cx="5302799" cy="5646822"/>
          </a:xfrm>
        </p:spPr>
        <p:txBody>
          <a:bodyPr>
            <a:normAutofit lnSpcReduction="10000"/>
          </a:bodyPr>
          <a:lstStyle/>
          <a:p>
            <a:pPr lvl="1">
              <a:lnSpc>
                <a:spcPct val="90000"/>
              </a:lnSpc>
            </a:pPr>
            <a:r>
              <a:rPr lang="en-GB" sz="2400" b="0" dirty="0">
                <a:solidFill>
                  <a:schemeClr val="tx1"/>
                </a:solidFill>
                <a:latin typeface="Calibri" panose="020F0502020204030204" pitchFamily="34" charset="0"/>
                <a:cs typeface="Calibri" panose="020F0502020204030204" pitchFamily="34" charset="0"/>
              </a:rPr>
              <a:t>Occasionally support may be available through the ECC Integrated Packages of Education Support (IPES)</a:t>
            </a:r>
          </a:p>
          <a:p>
            <a:pPr lvl="1">
              <a:lnSpc>
                <a:spcPct val="90000"/>
              </a:lnSpc>
            </a:pPr>
            <a:endParaRPr lang="en-GB" sz="2400" b="0" dirty="0">
              <a:solidFill>
                <a:schemeClr val="tx1"/>
              </a:solidFill>
              <a:latin typeface="Calibri" panose="020F0502020204030204" pitchFamily="34" charset="0"/>
              <a:cs typeface="Calibri" panose="020F0502020204030204" pitchFamily="34" charset="0"/>
            </a:endParaRPr>
          </a:p>
          <a:p>
            <a:pPr lvl="1">
              <a:lnSpc>
                <a:spcPct val="90000"/>
              </a:lnSpc>
            </a:pPr>
            <a:r>
              <a:rPr lang="en-GB" sz="2400" b="0" dirty="0">
                <a:solidFill>
                  <a:schemeClr val="tx1"/>
                </a:solidFill>
                <a:latin typeface="Calibri" panose="020F0502020204030204" pitchFamily="34" charset="0"/>
                <a:cs typeface="Calibri" panose="020F0502020204030204" pitchFamily="34" charset="0"/>
              </a:rPr>
              <a:t>The IPES providers have a contract with ECC  to deliver alternative education for pupils who have been excluded and when a PRU place is not available or, occasionally  to prevent a PEX</a:t>
            </a:r>
          </a:p>
          <a:p>
            <a:pPr lvl="1">
              <a:lnSpc>
                <a:spcPct val="90000"/>
              </a:lnSpc>
            </a:pPr>
            <a:endParaRPr lang="en-GB" sz="2400" b="0" dirty="0">
              <a:solidFill>
                <a:schemeClr val="tx1"/>
              </a:solidFill>
              <a:latin typeface="Calibri" panose="020F0502020204030204" pitchFamily="34" charset="0"/>
              <a:cs typeface="Calibri" panose="020F0502020204030204" pitchFamily="34" charset="0"/>
            </a:endParaRPr>
          </a:p>
          <a:p>
            <a:pPr lvl="1">
              <a:lnSpc>
                <a:spcPct val="90000"/>
              </a:lnSpc>
            </a:pPr>
            <a:r>
              <a:rPr lang="en-GB" sz="2400" b="0" dirty="0">
                <a:solidFill>
                  <a:schemeClr val="tx1"/>
                </a:solidFill>
                <a:latin typeface="Calibri" panose="020F0502020204030204" pitchFamily="34" charset="0"/>
                <a:cs typeface="Calibri" panose="020F0502020204030204" pitchFamily="34" charset="0"/>
              </a:rPr>
              <a:t>The Alternative Provision Directory on the Education Access pages on ESI list the ECC approved providers </a:t>
            </a:r>
            <a:r>
              <a:rPr lang="en-GB" sz="2400" b="0" dirty="0">
                <a:solidFill>
                  <a:schemeClr val="tx1"/>
                </a:solidFill>
                <a:latin typeface="Calibri" panose="020F0502020204030204" pitchFamily="34" charset="0"/>
                <a:cs typeface="Calibri" panose="020F0502020204030204" pitchFamily="34" charset="0"/>
                <a:hlinkClick r:id="rId3"/>
              </a:rPr>
              <a:t>https://schools.essex.gov.uk/pupils/Education_Access/Pages/Alternative-Provision-Directory-.aspx</a:t>
            </a:r>
            <a:endParaRPr lang="en-GB" sz="2400" b="0" dirty="0">
              <a:solidFill>
                <a:schemeClr val="tx1"/>
              </a:solidFill>
              <a:latin typeface="Calibri" panose="020F0502020204030204" pitchFamily="34" charset="0"/>
              <a:cs typeface="Calibri" panose="020F0502020204030204" pitchFamily="34" charset="0"/>
            </a:endParaRPr>
          </a:p>
          <a:p>
            <a:pPr lvl="1">
              <a:lnSpc>
                <a:spcPct val="90000"/>
              </a:lnSpc>
            </a:pPr>
            <a:endParaRPr lang="en-GB" sz="2400" b="0" dirty="0">
              <a:solidFill>
                <a:schemeClr val="tx1"/>
              </a:solidFill>
              <a:latin typeface="Calibri" panose="020F0502020204030204" pitchFamily="34" charset="0"/>
              <a:cs typeface="Calibri" panose="020F0502020204030204" pitchFamily="34" charset="0"/>
            </a:endParaRPr>
          </a:p>
          <a:p>
            <a:pPr lvl="1">
              <a:lnSpc>
                <a:spcPct val="90000"/>
              </a:lnSpc>
            </a:pPr>
            <a:endParaRPr lang="en-GB" sz="2400" b="0" dirty="0">
              <a:solidFill>
                <a:schemeClr val="tx1"/>
              </a:solidFill>
              <a:latin typeface="Calibri" panose="020F0502020204030204" pitchFamily="34" charset="0"/>
              <a:cs typeface="Calibri" panose="020F0502020204030204" pitchFamily="34" charset="0"/>
            </a:endParaRPr>
          </a:p>
          <a:p>
            <a:pPr lvl="1">
              <a:lnSpc>
                <a:spcPct val="90000"/>
              </a:lnSpc>
            </a:pPr>
            <a:endParaRPr lang="en-GB" sz="2400" b="0" dirty="0">
              <a:solidFill>
                <a:schemeClr val="tx1"/>
              </a:solidFill>
              <a:latin typeface="Calibri" panose="020F0502020204030204" pitchFamily="34" charset="0"/>
              <a:cs typeface="Calibri" panose="020F0502020204030204" pitchFamily="34" charset="0"/>
            </a:endParaRPr>
          </a:p>
          <a:p>
            <a:pPr lvl="1">
              <a:lnSpc>
                <a:spcPct val="90000"/>
              </a:lnSpc>
            </a:pPr>
            <a:endParaRPr lang="en-GB" sz="1800" dirty="0">
              <a:solidFill>
                <a:schemeClr val="tx1"/>
              </a:solidFill>
              <a:latin typeface="Calibri" panose="020F0502020204030204" pitchFamily="34" charset="0"/>
              <a:cs typeface="Calibri" panose="020F0502020204030204" pitchFamily="34" charset="0"/>
            </a:endParaRPr>
          </a:p>
          <a:p>
            <a:pPr lvl="1">
              <a:lnSpc>
                <a:spcPct val="90000"/>
              </a:lnSpc>
            </a:pPr>
            <a:endParaRPr lang="en-GB"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2815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5302800" cy="1065091"/>
          </a:xfrm>
        </p:spPr>
        <p:txBody>
          <a:bodyPr anchor="t">
            <a:normAutofit/>
          </a:bodyPr>
          <a:lstStyle/>
          <a:p>
            <a:r>
              <a:rPr lang="en-GB" sz="3700" dirty="0"/>
              <a:t>Using an AP provider </a:t>
            </a:r>
          </a:p>
        </p:txBody>
      </p:sp>
      <p:sp>
        <p:nvSpPr>
          <p:cNvPr id="9" name="Content Placeholder 2">
            <a:extLst>
              <a:ext uri="{FF2B5EF4-FFF2-40B4-BE49-F238E27FC236}">
                <a16:creationId xmlns:a16="http://schemas.microsoft.com/office/drawing/2014/main" id="{C6A02CDC-190F-EA2F-31FA-9E8174C355F3}"/>
              </a:ext>
            </a:extLst>
          </p:cNvPr>
          <p:cNvSpPr>
            <a:spLocks noGrp="1"/>
          </p:cNvSpPr>
          <p:nvPr>
            <p:ph idx="1"/>
          </p:nvPr>
        </p:nvSpPr>
        <p:spPr>
          <a:xfrm>
            <a:off x="545124" y="1164077"/>
            <a:ext cx="4896306" cy="5356644"/>
          </a:xfrm>
        </p:spPr>
        <p:txBody>
          <a:bodyPr/>
          <a:lstStyle/>
          <a:p>
            <a:r>
              <a:rPr lang="en-GB" sz="2400" b="0" dirty="0"/>
              <a:t>Schools may sometimes feel that they want to commission an alternative education for  a pupil to prevent a PEX </a:t>
            </a:r>
          </a:p>
          <a:p>
            <a:r>
              <a:rPr lang="en-GB" sz="2400" b="0" dirty="0"/>
              <a:t>EAT understand that commissioning an AP particularly one that is not Ofsted registered can be a worry </a:t>
            </a:r>
            <a:endParaRPr lang="en-US" sz="2400" b="0" dirty="0"/>
          </a:p>
          <a:p>
            <a:r>
              <a:rPr lang="en-GB" sz="2400" b="0" dirty="0"/>
              <a:t>EAT have produced a page tiger document around safeguarding and to act as a commissioning  guide for schools also available on ESI </a:t>
            </a:r>
          </a:p>
          <a:p>
            <a:r>
              <a:rPr lang="en-US" sz="2400" b="0" dirty="0">
                <a:hlinkClick r:id="rId2"/>
              </a:rPr>
              <a:t>https://essexcc.pagetiger.com/safeguarding-AP/1</a:t>
            </a:r>
            <a:endParaRPr lang="en-US" sz="2400" b="0" dirty="0"/>
          </a:p>
          <a:p>
            <a:endParaRPr lang="en-US" sz="2400" b="0" dirty="0"/>
          </a:p>
          <a:p>
            <a:endParaRPr lang="en-US" dirty="0"/>
          </a:p>
        </p:txBody>
      </p:sp>
      <p:sp>
        <p:nvSpPr>
          <p:cNvPr id="4" name="Chart Placeholder 3">
            <a:extLst>
              <a:ext uri="{FF2B5EF4-FFF2-40B4-BE49-F238E27FC236}">
                <a16:creationId xmlns:a16="http://schemas.microsoft.com/office/drawing/2014/main" id="{29D2A157-86F9-8F25-D4AC-5D498DEF9A74}"/>
              </a:ext>
            </a:extLst>
          </p:cNvPr>
          <p:cNvSpPr>
            <a:spLocks noGrp="1"/>
          </p:cNvSpPr>
          <p:nvPr>
            <p:ph type="chart" sz="quarter" idx="10"/>
          </p:nvPr>
        </p:nvSpPr>
        <p:spPr/>
      </p:sp>
      <p:pic>
        <p:nvPicPr>
          <p:cNvPr id="7" name="Picture 6" descr="A red cover with colorful people holding hands">
            <a:extLst>
              <a:ext uri="{FF2B5EF4-FFF2-40B4-BE49-F238E27FC236}">
                <a16:creationId xmlns:a16="http://schemas.microsoft.com/office/drawing/2014/main" id="{D5F0E18D-4992-207E-87A5-F5F78CBB6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36" y="131345"/>
            <a:ext cx="5985164" cy="6595309"/>
          </a:xfrm>
          <a:prstGeom prst="rect">
            <a:avLst/>
          </a:prstGeom>
        </p:spPr>
      </p:pic>
    </p:spTree>
    <p:extLst>
      <p:ext uri="{BB962C8B-B14F-4D97-AF65-F5344CB8AC3E}">
        <p14:creationId xmlns:p14="http://schemas.microsoft.com/office/powerpoint/2010/main" val="186865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and pointing at a document&#10;&#10;Description automatically generated">
            <a:extLst>
              <a:ext uri="{FF2B5EF4-FFF2-40B4-BE49-F238E27FC236}">
                <a16:creationId xmlns:a16="http://schemas.microsoft.com/office/drawing/2014/main" id="{F6C332C8-F6EA-3EF3-4198-DA0F13A601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0129" r="23381"/>
          <a:stretch/>
        </p:blipFill>
        <p:spPr>
          <a:xfrm>
            <a:off x="6523886" y="10"/>
            <a:ext cx="5668115" cy="685799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a:noFill/>
        </p:spPr>
      </p:pic>
      <p:sp>
        <p:nvSpPr>
          <p:cNvPr id="2" name="Title 1">
            <a:extLst>
              <a:ext uri="{FF2B5EF4-FFF2-40B4-BE49-F238E27FC236}">
                <a16:creationId xmlns:a16="http://schemas.microsoft.com/office/drawing/2014/main" id="{B085A9A7-DD6F-3CCB-8F3C-C482B85C43EE}"/>
              </a:ext>
            </a:extLst>
          </p:cNvPr>
          <p:cNvSpPr>
            <a:spLocks noGrp="1"/>
          </p:cNvSpPr>
          <p:nvPr>
            <p:ph type="title"/>
          </p:nvPr>
        </p:nvSpPr>
        <p:spPr>
          <a:xfrm>
            <a:off x="545124" y="517524"/>
            <a:ext cx="5302800" cy="1065091"/>
          </a:xfrm>
        </p:spPr>
        <p:txBody>
          <a:bodyPr anchor="t">
            <a:normAutofit/>
          </a:bodyPr>
          <a:lstStyle/>
          <a:p>
            <a:r>
              <a:rPr lang="en-GB" dirty="0"/>
              <a:t>Coming soon - </a:t>
            </a:r>
          </a:p>
        </p:txBody>
      </p:sp>
      <p:sp>
        <p:nvSpPr>
          <p:cNvPr id="3" name="Content Placeholder 2">
            <a:extLst>
              <a:ext uri="{FF2B5EF4-FFF2-40B4-BE49-F238E27FC236}">
                <a16:creationId xmlns:a16="http://schemas.microsoft.com/office/drawing/2014/main" id="{E5C92BEC-D550-D6BC-2143-C0ADEE027A8B}"/>
              </a:ext>
            </a:extLst>
          </p:cNvPr>
          <p:cNvSpPr>
            <a:spLocks noGrp="1"/>
          </p:cNvSpPr>
          <p:nvPr>
            <p:ph idx="1"/>
          </p:nvPr>
        </p:nvSpPr>
        <p:spPr>
          <a:xfrm>
            <a:off x="545124" y="1582615"/>
            <a:ext cx="4608000" cy="4141450"/>
          </a:xfrm>
        </p:spPr>
        <p:txBody>
          <a:bodyPr>
            <a:noAutofit/>
          </a:bodyPr>
          <a:lstStyle/>
          <a:p>
            <a:r>
              <a:rPr lang="en-GB" sz="2400" b="0" dirty="0"/>
              <a:t>EAT have just commissioned an attendance platform from a company called Different Class</a:t>
            </a:r>
          </a:p>
          <a:p>
            <a:r>
              <a:rPr lang="en-GB" sz="2400" b="0" dirty="0"/>
              <a:t>Any pupils receiving education with an unregistered provider that is commissioned by ECC will receive a log in that will allow them to access daily attendance and timetable details for their pupil</a:t>
            </a:r>
          </a:p>
          <a:p>
            <a:r>
              <a:rPr lang="en-GB" sz="2400" b="0" dirty="0"/>
              <a:t>We hope to go live with this on 4</a:t>
            </a:r>
            <a:r>
              <a:rPr lang="en-GB" sz="2400" b="0" baseline="30000" dirty="0"/>
              <a:t>th</a:t>
            </a:r>
            <a:r>
              <a:rPr lang="en-GB" sz="2400" b="0" dirty="0"/>
              <a:t> January and more details will follow.</a:t>
            </a:r>
          </a:p>
        </p:txBody>
      </p:sp>
      <p:sp>
        <p:nvSpPr>
          <p:cNvPr id="12" name="TextBox 11">
            <a:extLst>
              <a:ext uri="{FF2B5EF4-FFF2-40B4-BE49-F238E27FC236}">
                <a16:creationId xmlns:a16="http://schemas.microsoft.com/office/drawing/2014/main" id="{E3AD9095-FC88-F804-BE60-AF79675B875C}"/>
              </a:ext>
            </a:extLst>
          </p:cNvPr>
          <p:cNvSpPr txBox="1"/>
          <p:nvPr/>
        </p:nvSpPr>
        <p:spPr>
          <a:xfrm>
            <a:off x="9917339" y="6750278"/>
            <a:ext cx="2274661" cy="107722"/>
          </a:xfrm>
          <a:prstGeom prst="rect">
            <a:avLst/>
          </a:prstGeom>
          <a:solidFill>
            <a:srgbClr val="000000"/>
          </a:solidFill>
        </p:spPr>
        <p:txBody>
          <a:bodyPr wrap="none" lIns="0" tIns="0" rIns="0" bIns="0" rtlCol="0">
            <a:spAutoFit/>
          </a:bodyPr>
          <a:lstStyle/>
          <a:p>
            <a:pPr algn="r">
              <a:spcAft>
                <a:spcPts val="600"/>
              </a:spcAft>
            </a:pPr>
            <a:r>
              <a:rPr lang="en-GB" sz="700">
                <a:solidFill>
                  <a:srgbClr val="FFFFFF"/>
                </a:solidFill>
                <a:hlinkClick r:id="rId3" tooltip="https://www.flickr.com/photos/gpforeducation/28356971591/in/album-72157633304867054/">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nd/3.0/">
                  <a:extLst>
                    <a:ext uri="{A12FA001-AC4F-418D-AE19-62706E023703}">
                      <ahyp:hlinkClr xmlns:ahyp="http://schemas.microsoft.com/office/drawing/2018/hyperlinkcolor" xmlns="" val="tx"/>
                    </a:ext>
                  </a:extLst>
                </a:hlinkClick>
              </a:rPr>
              <a:t>CC BY-NC-ND</a:t>
            </a:r>
            <a:endParaRPr lang="en-GB" sz="700">
              <a:solidFill>
                <a:srgbClr val="FFFFFF"/>
              </a:solidFill>
            </a:endParaRPr>
          </a:p>
        </p:txBody>
      </p:sp>
    </p:spTree>
    <p:extLst>
      <p:ext uri="{BB962C8B-B14F-4D97-AF65-F5344CB8AC3E}">
        <p14:creationId xmlns:p14="http://schemas.microsoft.com/office/powerpoint/2010/main" val="1865253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B47366-FB42-4457-8486-489A52E40701}"/>
              </a:ext>
            </a:extLst>
          </p:cNvPr>
          <p:cNvSpPr>
            <a:spLocks noGrp="1"/>
          </p:cNvSpPr>
          <p:nvPr>
            <p:ph type="title"/>
          </p:nvPr>
        </p:nvSpPr>
        <p:spPr>
          <a:xfrm>
            <a:off x="686834" y="1153572"/>
            <a:ext cx="3200400" cy="4461163"/>
          </a:xfrm>
        </p:spPr>
        <p:txBody>
          <a:bodyPr>
            <a:normAutofit/>
          </a:bodyPr>
          <a:lstStyle/>
          <a:p>
            <a:r>
              <a:rPr lang="en-GB" b="1" dirty="0">
                <a:solidFill>
                  <a:srgbClr val="FFFFFF"/>
                </a:solidFill>
              </a:rPr>
              <a:t>Contact details:</a:t>
            </a:r>
            <a:br>
              <a:rPr lang="en-GB" b="1" dirty="0">
                <a:solidFill>
                  <a:srgbClr val="FFFFFF"/>
                </a:solidFill>
              </a:rPr>
            </a:br>
            <a:r>
              <a:rPr lang="en-GB" dirty="0">
                <a:solidFill>
                  <a:srgbClr val="FFFFFF"/>
                </a:solidFill>
              </a:rPr>
              <a:t/>
            </a:r>
            <a:br>
              <a:rPr lang="en-GB" dirty="0">
                <a:solidFill>
                  <a:srgbClr val="FFFFFF"/>
                </a:solidFill>
              </a:rPr>
            </a:br>
            <a:endParaRPr lang="en-GB"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AFF06C5-3DA9-44B2-A9B6-E8C84221236A}"/>
              </a:ext>
            </a:extLst>
          </p:cNvPr>
          <p:cNvSpPr>
            <a:spLocks noGrp="1"/>
          </p:cNvSpPr>
          <p:nvPr>
            <p:ph idx="1"/>
          </p:nvPr>
        </p:nvSpPr>
        <p:spPr>
          <a:xfrm>
            <a:off x="4447308" y="591344"/>
            <a:ext cx="6906491" cy="5585619"/>
          </a:xfrm>
        </p:spPr>
        <p:txBody>
          <a:bodyPr anchor="ctr">
            <a:normAutofit/>
          </a:bodyPr>
          <a:lstStyle/>
          <a:p>
            <a:r>
              <a:rPr lang="en-GB" sz="2600"/>
              <a:t>Exclusions: </a:t>
            </a:r>
            <a:r>
              <a:rPr lang="en-GB" sz="2600">
                <a:hlinkClick r:id="rId2"/>
              </a:rPr>
              <a:t>exclusions@essex.gov.uk</a:t>
            </a:r>
            <a:r>
              <a:rPr lang="en-GB" sz="2600"/>
              <a:t> </a:t>
            </a:r>
          </a:p>
          <a:p>
            <a:endParaRPr lang="en-GB" sz="2600"/>
          </a:p>
          <a:p>
            <a:r>
              <a:rPr lang="en-GB" sz="2600"/>
              <a:t>Duty line: </a:t>
            </a:r>
            <a:r>
              <a:rPr lang="en-GB" sz="2600">
                <a:effectLst/>
                <a:latin typeface="Arial" panose="020B0604020202020204" pitchFamily="34" charset="0"/>
                <a:ea typeface="Calibri" panose="020F0502020204030204" pitchFamily="34" charset="0"/>
              </a:rPr>
              <a:t>03330 322534</a:t>
            </a:r>
            <a:endParaRPr lang="en-GB" sz="2600"/>
          </a:p>
          <a:p>
            <a:endParaRPr lang="en-GB" sz="2600"/>
          </a:p>
          <a:p>
            <a:r>
              <a:rPr lang="en-GB" sz="2600"/>
              <a:t>South – </a:t>
            </a:r>
            <a:r>
              <a:rPr lang="en-GB" sz="2600">
                <a:hlinkClick r:id="rId3"/>
              </a:rPr>
              <a:t>eatsouth@essex.gov.uk</a:t>
            </a:r>
            <a:endParaRPr lang="en-GB" sz="2600"/>
          </a:p>
          <a:p>
            <a:endParaRPr lang="en-GB" sz="2600"/>
          </a:p>
          <a:p>
            <a:r>
              <a:rPr lang="en-GB" sz="2600"/>
              <a:t>Mid: </a:t>
            </a:r>
            <a:r>
              <a:rPr lang="en-GB" sz="2600">
                <a:hlinkClick r:id="rId4"/>
              </a:rPr>
              <a:t>eatmid@essex.gov.uk</a:t>
            </a:r>
            <a:endParaRPr lang="en-GB" sz="2600"/>
          </a:p>
          <a:p>
            <a:endParaRPr lang="en-GB" sz="2600"/>
          </a:p>
          <a:p>
            <a:r>
              <a:rPr lang="en-GB" sz="2600"/>
              <a:t>West: </a:t>
            </a:r>
            <a:r>
              <a:rPr lang="en-GB" sz="2600">
                <a:hlinkClick r:id="rId5"/>
              </a:rPr>
              <a:t>eatwest@essex.gov.uk</a:t>
            </a:r>
            <a:r>
              <a:rPr lang="en-GB" sz="2600"/>
              <a:t> </a:t>
            </a:r>
          </a:p>
          <a:p>
            <a:endParaRPr lang="en-GB" sz="2600"/>
          </a:p>
          <a:p>
            <a:r>
              <a:rPr lang="en-GB" sz="2600"/>
              <a:t>NE:  </a:t>
            </a:r>
            <a:r>
              <a:rPr lang="en-GB" sz="2600" b="1">
                <a:latin typeface="Calibri" panose="020F0502020204030204" pitchFamily="34" charset="0"/>
                <a:cs typeface="Calibri" panose="020F0502020204030204" pitchFamily="34" charset="0"/>
                <a:hlinkClick r:id="rId6"/>
              </a:rPr>
              <a:t>eatnorth@essex.gov.uk</a:t>
            </a:r>
            <a:endParaRPr lang="en-GB" sz="2600" b="1">
              <a:latin typeface="Calibri" panose="020F0502020204030204" pitchFamily="34" charset="0"/>
              <a:cs typeface="Calibri" panose="020F0502020204030204" pitchFamily="34" charset="0"/>
            </a:endParaRPr>
          </a:p>
          <a:p>
            <a:endParaRPr lang="en-GB" sz="2600"/>
          </a:p>
        </p:txBody>
      </p:sp>
    </p:spTree>
    <p:extLst>
      <p:ext uri="{BB962C8B-B14F-4D97-AF65-F5344CB8AC3E}">
        <p14:creationId xmlns:p14="http://schemas.microsoft.com/office/powerpoint/2010/main" val="157094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545124" y="517524"/>
            <a:ext cx="7405200" cy="1065091"/>
          </a:xfrm>
        </p:spPr>
        <p:txBody>
          <a:bodyPr anchor="t">
            <a:normAutofit/>
          </a:bodyPr>
          <a:lstStyle/>
          <a:p>
            <a:r>
              <a:rPr lang="en-GB" dirty="0"/>
              <a:t>Any questions </a:t>
            </a:r>
          </a:p>
        </p:txBody>
      </p:sp>
      <p:pic>
        <p:nvPicPr>
          <p:cNvPr id="5" name="Picture 4" descr="A person leaning on a question mark&#10;&#10;Description automatically generated">
            <a:extLst>
              <a:ext uri="{FF2B5EF4-FFF2-40B4-BE49-F238E27FC236}">
                <a16:creationId xmlns:a16="http://schemas.microsoft.com/office/drawing/2014/main" id="{34167152-62C1-ACA2-0BD6-CC267AC16179}"/>
              </a:ext>
            </a:extLst>
          </p:cNvPr>
          <p:cNvPicPr>
            <a:picLocks noChangeAspect="1"/>
          </p:cNvPicPr>
          <p:nvPr/>
        </p:nvPicPr>
        <p:blipFill>
          <a:blip r:embed="rId2" cstate="hq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25275" y="1857010"/>
            <a:ext cx="4141450" cy="4141450"/>
          </a:xfrm>
          <a:prstGeom prst="rect">
            <a:avLst/>
          </a:prstGeom>
          <a:noFill/>
        </p:spPr>
      </p:pic>
    </p:spTree>
    <p:extLst>
      <p:ext uri="{BB962C8B-B14F-4D97-AF65-F5344CB8AC3E}">
        <p14:creationId xmlns:p14="http://schemas.microsoft.com/office/powerpoint/2010/main" val="74185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43816-A69A-4A8E-B9E6-EFDDD8308AD4}"/>
              </a:ext>
            </a:extLst>
          </p:cNvPr>
          <p:cNvSpPr>
            <a:spLocks noGrp="1"/>
          </p:cNvSpPr>
          <p:nvPr>
            <p:ph type="body" sz="quarter" idx="10"/>
          </p:nvPr>
        </p:nvSpPr>
        <p:spPr>
          <a:xfrm>
            <a:off x="541338" y="1437419"/>
            <a:ext cx="9159557" cy="685800"/>
          </a:xfrm>
        </p:spPr>
        <p:txBody>
          <a:bodyPr/>
          <a:lstStyle/>
          <a:p>
            <a:pPr lvl="1"/>
            <a:r>
              <a:rPr lang="en-GB" sz="2800" dirty="0"/>
              <a:t>Education Access is a central, county wide team </a:t>
            </a:r>
          </a:p>
          <a:p>
            <a:pPr lvl="1"/>
            <a:r>
              <a:rPr lang="en-GB" sz="2800" dirty="0"/>
              <a:t>The team are part of the wider specialist education services</a:t>
            </a:r>
          </a:p>
        </p:txBody>
      </p:sp>
      <p:sp>
        <p:nvSpPr>
          <p:cNvPr id="3" name="Title 2">
            <a:extLst>
              <a:ext uri="{FF2B5EF4-FFF2-40B4-BE49-F238E27FC236}">
                <a16:creationId xmlns:a16="http://schemas.microsoft.com/office/drawing/2014/main" id="{941DC87D-65B0-5DE6-7131-A338C57F76B4}"/>
              </a:ext>
            </a:extLst>
          </p:cNvPr>
          <p:cNvSpPr>
            <a:spLocks noGrp="1"/>
          </p:cNvSpPr>
          <p:nvPr>
            <p:ph type="title"/>
          </p:nvPr>
        </p:nvSpPr>
        <p:spPr>
          <a:xfrm>
            <a:off x="545123" y="517524"/>
            <a:ext cx="11105539" cy="972063"/>
          </a:xfrm>
        </p:spPr>
        <p:txBody>
          <a:bodyPr/>
          <a:lstStyle/>
          <a:p>
            <a:r>
              <a:rPr lang="en-GB" dirty="0"/>
              <a:t>Education Access (EAT) </a:t>
            </a:r>
          </a:p>
        </p:txBody>
      </p:sp>
      <p:pic>
        <p:nvPicPr>
          <p:cNvPr id="7" name="Content Placeholder 6">
            <a:extLst>
              <a:ext uri="{FF2B5EF4-FFF2-40B4-BE49-F238E27FC236}">
                <a16:creationId xmlns:a16="http://schemas.microsoft.com/office/drawing/2014/main" id="{10C555E6-1818-513A-FF01-0C2A85CD7767}"/>
              </a:ext>
            </a:extLst>
          </p:cNvPr>
          <p:cNvPicPr>
            <a:picLocks noGrp="1" noChangeAspect="1"/>
          </p:cNvPicPr>
          <p:nvPr>
            <p:ph sz="quarter" idx="11"/>
          </p:nvPr>
        </p:nvPicPr>
        <p:blipFill>
          <a:blip r:embed="rId2"/>
          <a:stretch>
            <a:fillRect/>
          </a:stretch>
        </p:blipFill>
        <p:spPr>
          <a:xfrm>
            <a:off x="817810" y="2409482"/>
            <a:ext cx="10556380" cy="4375339"/>
          </a:xfrm>
          <a:prstGeom prst="rect">
            <a:avLst/>
          </a:prstGeom>
        </p:spPr>
      </p:pic>
    </p:spTree>
    <p:extLst>
      <p:ext uri="{BB962C8B-B14F-4D97-AF65-F5344CB8AC3E}">
        <p14:creationId xmlns:p14="http://schemas.microsoft.com/office/powerpoint/2010/main" val="365776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1005-D699-0188-FB36-F51D30E1623F}"/>
              </a:ext>
            </a:extLst>
          </p:cNvPr>
          <p:cNvSpPr>
            <a:spLocks noGrp="1"/>
          </p:cNvSpPr>
          <p:nvPr>
            <p:ph type="title"/>
          </p:nvPr>
        </p:nvSpPr>
        <p:spPr>
          <a:xfrm>
            <a:off x="5615304" y="163563"/>
            <a:ext cx="5302800" cy="1065091"/>
          </a:xfrm>
        </p:spPr>
        <p:txBody>
          <a:bodyPr/>
          <a:lstStyle/>
          <a:p>
            <a:r>
              <a:rPr lang="en-GB" dirty="0"/>
              <a:t>Our role </a:t>
            </a:r>
          </a:p>
        </p:txBody>
      </p:sp>
      <p:sp>
        <p:nvSpPr>
          <p:cNvPr id="3" name="Content Placeholder 2">
            <a:extLst>
              <a:ext uri="{FF2B5EF4-FFF2-40B4-BE49-F238E27FC236}">
                <a16:creationId xmlns:a16="http://schemas.microsoft.com/office/drawing/2014/main" id="{E9A50437-CCB5-5D9D-20B8-C2A19C662B16}"/>
              </a:ext>
            </a:extLst>
          </p:cNvPr>
          <p:cNvSpPr>
            <a:spLocks noGrp="1"/>
          </p:cNvSpPr>
          <p:nvPr>
            <p:ph idx="1"/>
          </p:nvPr>
        </p:nvSpPr>
        <p:spPr>
          <a:xfrm>
            <a:off x="176982" y="1050069"/>
            <a:ext cx="6167096" cy="414145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Our work is underpinned and driven by the section 19 LA duty which states: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Each local authority shall make arrangements for the provision of suitable education at school or otherwise than at school for those children of compulsory school age who, by reason of illness, exclusion from school or otherwise, may not for any period receive suitable education unless such arrangements are made for them.</a:t>
            </a:r>
          </a:p>
        </p:txBody>
      </p:sp>
      <p:sp>
        <p:nvSpPr>
          <p:cNvPr id="4" name="Text Placeholder 3">
            <a:extLst>
              <a:ext uri="{FF2B5EF4-FFF2-40B4-BE49-F238E27FC236}">
                <a16:creationId xmlns:a16="http://schemas.microsoft.com/office/drawing/2014/main" id="{C864CE92-6460-8318-C524-8444D1056D68}"/>
              </a:ext>
            </a:extLst>
          </p:cNvPr>
          <p:cNvSpPr>
            <a:spLocks noGrp="1"/>
          </p:cNvSpPr>
          <p:nvPr>
            <p:ph type="body" sz="quarter" idx="10"/>
          </p:nvPr>
        </p:nvSpPr>
        <p:spPr>
          <a:xfrm>
            <a:off x="7104625" y="1228654"/>
            <a:ext cx="4542251" cy="414145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dirty="0">
                <a:latin typeface="+mn-lt"/>
              </a:rPr>
              <a:t>This means that EAT </a:t>
            </a:r>
            <a:r>
              <a:rPr kumimoji="0" lang="en-GB" sz="2800" b="0" i="0" u="none" strike="noStrike" kern="1200" cap="none" spc="0" normalizeH="0" baseline="0" noProof="0" dirty="0">
                <a:ln>
                  <a:noFill/>
                </a:ln>
                <a:solidFill>
                  <a:prstClr val="black"/>
                </a:solidFill>
                <a:effectLst/>
                <a:uLnTx/>
                <a:uFillTx/>
                <a:latin typeface="+mn-lt"/>
                <a:ea typeface="+mn-ea"/>
                <a:cs typeface="+mn-cs"/>
              </a:rPr>
              <a:t>put in place education for: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mn-lt"/>
                <a:ea typeface="+mn-ea"/>
                <a:cs typeface="+mn-cs"/>
              </a:rPr>
              <a:t>Young people who have been permanently excluded from school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mn-lt"/>
                <a:ea typeface="+mn-ea"/>
                <a:cs typeface="+mn-cs"/>
              </a:rPr>
              <a:t>Young people unable to attend school for medical reasons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mn-lt"/>
                <a:ea typeface="+mn-ea"/>
                <a:cs typeface="+mn-cs"/>
              </a:rPr>
              <a:t>Other young people struggling to access school</a:t>
            </a:r>
          </a:p>
        </p:txBody>
      </p:sp>
      <p:pic>
        <p:nvPicPr>
          <p:cNvPr id="5" name="Picture 6">
            <a:extLst>
              <a:ext uri="{FF2B5EF4-FFF2-40B4-BE49-F238E27FC236}">
                <a16:creationId xmlns:a16="http://schemas.microsoft.com/office/drawing/2014/main" id="{602BDCCE-38A3-FBBE-9D35-558FA76DA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304" y="5566257"/>
            <a:ext cx="1457548" cy="129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336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923A02-292E-4F06-ADDF-597E4EE035C7}"/>
              </a:ext>
            </a:extLst>
          </p:cNvPr>
          <p:cNvSpPr>
            <a:spLocks noGrp="1"/>
          </p:cNvSpPr>
          <p:nvPr>
            <p:ph idx="1"/>
          </p:nvPr>
        </p:nvSpPr>
        <p:spPr>
          <a:xfrm>
            <a:off x="1219442" y="3216724"/>
            <a:ext cx="10269552" cy="3522569"/>
          </a:xfrm>
        </p:spPr>
        <p:txBody>
          <a:bodyPr anchor="t">
            <a:normAutofit/>
          </a:bodyPr>
          <a:lstStyle/>
          <a:p>
            <a:pPr marL="0" indent="0">
              <a:buNone/>
            </a:pPr>
            <a:endParaRPr lang="en-GB" sz="2000" dirty="0"/>
          </a:p>
          <a:p>
            <a:pPr marL="0" indent="0">
              <a:buNone/>
            </a:pPr>
            <a:endParaRPr lang="en-GB" sz="2000" dirty="0"/>
          </a:p>
          <a:p>
            <a:pPr marL="0" indent="0">
              <a:buNone/>
            </a:pPr>
            <a:endParaRPr lang="en-GB" sz="2000" dirty="0"/>
          </a:p>
          <a:p>
            <a:pPr marL="0" indent="0" algn="ctr">
              <a:buNone/>
            </a:pPr>
            <a:r>
              <a:rPr lang="en-GB" sz="4000" b="1" dirty="0">
                <a:solidFill>
                  <a:srgbClr val="0070C0"/>
                </a:solidFill>
              </a:rPr>
              <a:t> Exclusions landscape across Essex </a:t>
            </a:r>
          </a:p>
        </p:txBody>
      </p:sp>
      <p:pic>
        <p:nvPicPr>
          <p:cNvPr id="4" name="Picture 3" descr="A picture containing text, clipart&#10;&#10;Description automatically generated">
            <a:extLst>
              <a:ext uri="{FF2B5EF4-FFF2-40B4-BE49-F238E27FC236}">
                <a16:creationId xmlns:a16="http://schemas.microsoft.com/office/drawing/2014/main" id="{F4FB2E86-12E7-4ABF-8618-69AA7C4B7D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865229" y="896944"/>
            <a:ext cx="5729075" cy="2810760"/>
          </a:xfrm>
          <a:prstGeom prst="rect">
            <a:avLst/>
          </a:prstGeom>
        </p:spPr>
      </p:pic>
    </p:spTree>
    <p:extLst>
      <p:ext uri="{BB962C8B-B14F-4D97-AF65-F5344CB8AC3E}">
        <p14:creationId xmlns:p14="http://schemas.microsoft.com/office/powerpoint/2010/main" val="1817510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545124" y="517524"/>
            <a:ext cx="11013830" cy="1065091"/>
          </a:xfrm>
        </p:spPr>
        <p:txBody>
          <a:bodyPr/>
          <a:lstStyle/>
          <a:p>
            <a:pPr algn="ctr"/>
            <a:r>
              <a:rPr lang="en-GB" dirty="0"/>
              <a:t>Permanent Exclusions:  All referrals to EAT 22/23</a:t>
            </a:r>
          </a:p>
        </p:txBody>
      </p:sp>
      <p:sp>
        <p:nvSpPr>
          <p:cNvPr id="5" name="Content Placeholder 4">
            <a:extLst>
              <a:ext uri="{FF2B5EF4-FFF2-40B4-BE49-F238E27FC236}">
                <a16:creationId xmlns:a16="http://schemas.microsoft.com/office/drawing/2014/main" id="{99E84C93-471C-0DD3-167D-1CF16ED19A6C}"/>
              </a:ext>
            </a:extLst>
          </p:cNvPr>
          <p:cNvSpPr>
            <a:spLocks noGrp="1"/>
          </p:cNvSpPr>
          <p:nvPr>
            <p:ph idx="1"/>
          </p:nvPr>
        </p:nvSpPr>
        <p:spPr>
          <a:xfrm>
            <a:off x="633045" y="1283109"/>
            <a:ext cx="4838607" cy="5471651"/>
          </a:xfrm>
        </p:spPr>
        <p:txBody>
          <a:bodyPr/>
          <a:lstStyle/>
          <a:p>
            <a:pPr lvl="1"/>
            <a:r>
              <a:rPr lang="en-GB" sz="2000" dirty="0"/>
              <a:t>The academic year 22 / 23 saw an overall 56% increase of referrals to EAT where a school had made the decision to exclude.</a:t>
            </a:r>
          </a:p>
          <a:p>
            <a:pPr lvl="1"/>
            <a:endParaRPr lang="en-GB" sz="2000" dirty="0"/>
          </a:p>
          <a:p>
            <a:pPr lvl="1"/>
            <a:r>
              <a:rPr lang="en-GB" sz="2000" dirty="0"/>
              <a:t>The data shown opposite reflects the number of referrals received by EAT where schools had completed the exclusion paperwork and notified the LA</a:t>
            </a:r>
          </a:p>
          <a:p>
            <a:pPr lvl="1"/>
            <a:r>
              <a:rPr lang="en-GB" sz="2000" dirty="0"/>
              <a:t>However, not all referrals remained as PEX. </a:t>
            </a:r>
          </a:p>
          <a:p>
            <a:pPr marL="285750" lvl="1" indent="-285750">
              <a:buFont typeface="Arial" panose="020B0604020202020204" pitchFamily="34" charset="0"/>
              <a:buChar char="•"/>
            </a:pPr>
            <a:r>
              <a:rPr lang="en-GB" sz="2000" dirty="0"/>
              <a:t>5 families elected to EHE ( we always advise continuing with the PEX process though) </a:t>
            </a:r>
          </a:p>
          <a:p>
            <a:pPr marL="285750" lvl="1" indent="-285750">
              <a:buFont typeface="Arial" panose="020B0604020202020204" pitchFamily="34" charset="0"/>
              <a:buChar char="•"/>
            </a:pPr>
            <a:r>
              <a:rPr lang="en-GB" sz="2000" dirty="0"/>
              <a:t>10 were overturned at appeal</a:t>
            </a:r>
          </a:p>
          <a:p>
            <a:pPr marL="285750" lvl="1" indent="-285750">
              <a:buFont typeface="Arial" panose="020B0604020202020204" pitchFamily="34" charset="0"/>
              <a:buChar char="•"/>
            </a:pPr>
            <a:r>
              <a:rPr lang="en-GB" sz="2000" dirty="0"/>
              <a:t>50 were withdrawn because alternative arrangements were made </a:t>
            </a:r>
          </a:p>
        </p:txBody>
      </p:sp>
      <p:sp>
        <p:nvSpPr>
          <p:cNvPr id="10" name="TextBox 9">
            <a:extLst>
              <a:ext uri="{FF2B5EF4-FFF2-40B4-BE49-F238E27FC236}">
                <a16:creationId xmlns:a16="http://schemas.microsoft.com/office/drawing/2014/main" id="{B313E8A3-5B0C-F625-D52B-F579730C3563}"/>
              </a:ext>
            </a:extLst>
          </p:cNvPr>
          <p:cNvSpPr txBox="1"/>
          <p:nvPr/>
        </p:nvSpPr>
        <p:spPr>
          <a:xfrm>
            <a:off x="11043138" y="2111605"/>
            <a:ext cx="515816" cy="184666"/>
          </a:xfrm>
          <a:prstGeom prst="rect">
            <a:avLst/>
          </a:prstGeom>
          <a:noFill/>
        </p:spPr>
        <p:txBody>
          <a:bodyPr wrap="square" lIns="0" tIns="0" rIns="0" bIns="0" rtlCol="0">
            <a:spAutoFit/>
          </a:bodyPr>
          <a:lstStyle/>
          <a:p>
            <a:r>
              <a:rPr lang="en-GB" sz="1200" dirty="0"/>
              <a:t>Label</a:t>
            </a:r>
          </a:p>
        </p:txBody>
      </p:sp>
      <p:sp>
        <p:nvSpPr>
          <p:cNvPr id="4" name="Chart Placeholder 3">
            <a:extLst>
              <a:ext uri="{FF2B5EF4-FFF2-40B4-BE49-F238E27FC236}">
                <a16:creationId xmlns:a16="http://schemas.microsoft.com/office/drawing/2014/main" id="{ECFDD32A-4E5A-0937-044D-1D69C73B3340}"/>
              </a:ext>
            </a:extLst>
          </p:cNvPr>
          <p:cNvSpPr>
            <a:spLocks noGrp="1"/>
          </p:cNvSpPr>
          <p:nvPr>
            <p:ph type="chart" sz="quarter" idx="10"/>
          </p:nvPr>
        </p:nvSpPr>
        <p:spPr>
          <a:xfrm>
            <a:off x="6096000" y="2111605"/>
            <a:ext cx="5556250" cy="3898800"/>
          </a:xfrm>
        </p:spPr>
      </p:sp>
      <p:graphicFrame>
        <p:nvGraphicFramePr>
          <p:cNvPr id="6" name="Table 5">
            <a:extLst>
              <a:ext uri="{FF2B5EF4-FFF2-40B4-BE49-F238E27FC236}">
                <a16:creationId xmlns:a16="http://schemas.microsoft.com/office/drawing/2014/main" id="{E080F093-91CC-FB46-C2A4-E0D76903CBF3}"/>
              </a:ext>
            </a:extLst>
          </p:cNvPr>
          <p:cNvGraphicFramePr>
            <a:graphicFrameLocks noGrp="1"/>
          </p:cNvGraphicFramePr>
          <p:nvPr>
            <p:extLst>
              <p:ext uri="{D42A27DB-BD31-4B8C-83A1-F6EECF244321}">
                <p14:modId xmlns:p14="http://schemas.microsoft.com/office/powerpoint/2010/main" val="1027390477"/>
              </p:ext>
            </p:extLst>
          </p:nvPr>
        </p:nvGraphicFramePr>
        <p:xfrm>
          <a:off x="6096001" y="1917290"/>
          <a:ext cx="5556249" cy="3825550"/>
        </p:xfrm>
        <a:graphic>
          <a:graphicData uri="http://schemas.openxmlformats.org/drawingml/2006/table">
            <a:tbl>
              <a:tblPr firstRow="1" firstCol="1" bandRow="1"/>
              <a:tblGrid>
                <a:gridCol w="1716656">
                  <a:extLst>
                    <a:ext uri="{9D8B030D-6E8A-4147-A177-3AD203B41FA5}">
                      <a16:colId xmlns:a16="http://schemas.microsoft.com/office/drawing/2014/main" val="925334128"/>
                    </a:ext>
                  </a:extLst>
                </a:gridCol>
                <a:gridCol w="1191759">
                  <a:extLst>
                    <a:ext uri="{9D8B030D-6E8A-4147-A177-3AD203B41FA5}">
                      <a16:colId xmlns:a16="http://schemas.microsoft.com/office/drawing/2014/main" val="4129145003"/>
                    </a:ext>
                  </a:extLst>
                </a:gridCol>
                <a:gridCol w="1191759">
                  <a:extLst>
                    <a:ext uri="{9D8B030D-6E8A-4147-A177-3AD203B41FA5}">
                      <a16:colId xmlns:a16="http://schemas.microsoft.com/office/drawing/2014/main" val="3900341257"/>
                    </a:ext>
                  </a:extLst>
                </a:gridCol>
                <a:gridCol w="1456075">
                  <a:extLst>
                    <a:ext uri="{9D8B030D-6E8A-4147-A177-3AD203B41FA5}">
                      <a16:colId xmlns:a16="http://schemas.microsoft.com/office/drawing/2014/main" val="167222130"/>
                    </a:ext>
                  </a:extLst>
                </a:gridCol>
              </a:tblGrid>
              <a:tr h="1315058">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Quadrant </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Total PEX  21/22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Total PEX 22/23</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 change 21/22 to 22/23</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10">
                      <a:fgClr>
                        <a:srgbClr val="FFFFFF"/>
                      </a:fgClr>
                      <a:bgClr>
                        <a:srgbClr val="E5E5E5"/>
                      </a:bgClr>
                    </a:pattFill>
                  </a:tcPr>
                </a:tc>
                <a:extLst>
                  <a:ext uri="{0D108BD9-81ED-4DB2-BD59-A6C34878D82A}">
                    <a16:rowId xmlns:a16="http://schemas.microsoft.com/office/drawing/2014/main" val="1288979637"/>
                  </a:ext>
                </a:extLst>
              </a:tr>
              <a:tr h="508208">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Mid</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43</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dirty="0">
                          <a:solidFill>
                            <a:srgbClr val="000000"/>
                          </a:solidFill>
                          <a:effectLst/>
                          <a:latin typeface="Arial" panose="020B0604020202020204" pitchFamily="34" charset="0"/>
                          <a:ea typeface="Arial" panose="020B0604020202020204" pitchFamily="34" charset="0"/>
                          <a:cs typeface="Arial" panose="020B0604020202020204" pitchFamily="34" charset="0"/>
                        </a:rPr>
                        <a:t>80</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86%</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1945428559"/>
                  </a:ext>
                </a:extLst>
              </a:tr>
              <a:tr h="508208">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NE</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Arial" panose="020B0604020202020204" pitchFamily="34" charset="0"/>
                        </a:rPr>
                        <a:t>49</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Arial" panose="020B0604020202020204" pitchFamily="34" charset="0"/>
                        </a:rPr>
                        <a:t>72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47%</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23737487"/>
                  </a:ext>
                </a:extLst>
              </a:tr>
              <a:tr h="508208">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South</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Arial" panose="020B0604020202020204" pitchFamily="34" charset="0"/>
                        </a:rPr>
                        <a:t>44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Arial" panose="020B0604020202020204" pitchFamily="34" charset="0"/>
                        </a:rPr>
                        <a:t>75</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70%</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090407268"/>
                  </a:ext>
                </a:extLst>
              </a:tr>
              <a:tr h="477660">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West </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Arial" panose="020B0604020202020204" pitchFamily="34" charset="0"/>
                        </a:rPr>
                        <a:t>59</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Arial" panose="020B0604020202020204" pitchFamily="34" charset="0"/>
                        </a:rPr>
                        <a:t>107</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81%</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46487625"/>
                  </a:ext>
                </a:extLst>
              </a:tr>
              <a:tr h="508208">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TOTAL </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214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Arial" panose="020B0604020202020204" pitchFamily="34" charset="0"/>
                        </a:rPr>
                        <a:t>334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56%</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42255583"/>
                  </a:ext>
                </a:extLst>
              </a:tr>
            </a:tbl>
          </a:graphicData>
        </a:graphic>
      </p:graphicFrame>
    </p:spTree>
    <p:extLst>
      <p:ext uri="{BB962C8B-B14F-4D97-AF65-F5344CB8AC3E}">
        <p14:creationId xmlns:p14="http://schemas.microsoft.com/office/powerpoint/2010/main" val="396007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09A6-D463-130D-F8BB-EDE0A964DCBD}"/>
              </a:ext>
            </a:extLst>
          </p:cNvPr>
          <p:cNvSpPr>
            <a:spLocks noGrp="1"/>
          </p:cNvSpPr>
          <p:nvPr>
            <p:ph type="title"/>
          </p:nvPr>
        </p:nvSpPr>
        <p:spPr>
          <a:xfrm>
            <a:off x="545124" y="315049"/>
            <a:ext cx="11013830" cy="1065091"/>
          </a:xfrm>
        </p:spPr>
        <p:txBody>
          <a:bodyPr/>
          <a:lstStyle/>
          <a:p>
            <a:pPr algn="ctr"/>
            <a:r>
              <a:rPr lang="en-GB" sz="3600" dirty="0"/>
              <a:t>Primary referrals to EAT 22/23 by quadrant and reason </a:t>
            </a:r>
          </a:p>
        </p:txBody>
      </p:sp>
      <p:sp>
        <p:nvSpPr>
          <p:cNvPr id="5" name="Content Placeholder 4">
            <a:extLst>
              <a:ext uri="{FF2B5EF4-FFF2-40B4-BE49-F238E27FC236}">
                <a16:creationId xmlns:a16="http://schemas.microsoft.com/office/drawing/2014/main" id="{99E84C93-471C-0DD3-167D-1CF16ED19A6C}"/>
              </a:ext>
            </a:extLst>
          </p:cNvPr>
          <p:cNvSpPr>
            <a:spLocks noGrp="1"/>
          </p:cNvSpPr>
          <p:nvPr>
            <p:ph idx="1"/>
          </p:nvPr>
        </p:nvSpPr>
        <p:spPr>
          <a:xfrm>
            <a:off x="633045" y="1283109"/>
            <a:ext cx="4838607" cy="5471651"/>
          </a:xfrm>
        </p:spPr>
        <p:txBody>
          <a:bodyPr/>
          <a:lstStyle/>
          <a:p>
            <a:pPr lvl="1"/>
            <a:endParaRPr lang="en-GB" sz="2000" dirty="0"/>
          </a:p>
          <a:p>
            <a:pPr lvl="1"/>
            <a:r>
              <a:rPr lang="en-GB" sz="2800" dirty="0"/>
              <a:t>In 22 / 23 there were </a:t>
            </a:r>
            <a:r>
              <a:rPr lang="en-GB" sz="2800" b="1" dirty="0"/>
              <a:t>37 </a:t>
            </a:r>
            <a:r>
              <a:rPr lang="en-GB" sz="2800" dirty="0"/>
              <a:t>referrals from primary schools</a:t>
            </a:r>
          </a:p>
          <a:p>
            <a:pPr lvl="1"/>
            <a:endParaRPr lang="en-GB" sz="2800" dirty="0"/>
          </a:p>
          <a:p>
            <a:pPr lvl="1"/>
            <a:r>
              <a:rPr lang="en-GB" sz="2800" b="1" dirty="0"/>
              <a:t>40% </a:t>
            </a:r>
            <a:r>
              <a:rPr lang="en-GB" sz="2800" dirty="0"/>
              <a:t>were for physical assault against an adult </a:t>
            </a:r>
          </a:p>
          <a:p>
            <a:pPr lvl="1"/>
            <a:endParaRPr lang="en-GB" sz="2800" dirty="0"/>
          </a:p>
          <a:p>
            <a:pPr lvl="1"/>
            <a:r>
              <a:rPr lang="en-GB" sz="2800" b="1" dirty="0"/>
              <a:t>22% </a:t>
            </a:r>
            <a:r>
              <a:rPr lang="en-GB" sz="2800" dirty="0"/>
              <a:t>were for disruptive behaviour </a:t>
            </a:r>
          </a:p>
        </p:txBody>
      </p:sp>
      <p:sp>
        <p:nvSpPr>
          <p:cNvPr id="10" name="TextBox 9">
            <a:extLst>
              <a:ext uri="{FF2B5EF4-FFF2-40B4-BE49-F238E27FC236}">
                <a16:creationId xmlns:a16="http://schemas.microsoft.com/office/drawing/2014/main" id="{B313E8A3-5B0C-F625-D52B-F579730C3563}"/>
              </a:ext>
            </a:extLst>
          </p:cNvPr>
          <p:cNvSpPr txBox="1"/>
          <p:nvPr/>
        </p:nvSpPr>
        <p:spPr>
          <a:xfrm>
            <a:off x="11043138" y="2111605"/>
            <a:ext cx="515816" cy="184666"/>
          </a:xfrm>
          <a:prstGeom prst="rect">
            <a:avLst/>
          </a:prstGeom>
          <a:noFill/>
        </p:spPr>
        <p:txBody>
          <a:bodyPr wrap="square" lIns="0" tIns="0" rIns="0" bIns="0" rtlCol="0">
            <a:spAutoFit/>
          </a:bodyPr>
          <a:lstStyle/>
          <a:p>
            <a:r>
              <a:rPr lang="en-GB" sz="1200" dirty="0"/>
              <a:t>Label</a:t>
            </a:r>
          </a:p>
        </p:txBody>
      </p:sp>
      <p:sp>
        <p:nvSpPr>
          <p:cNvPr id="4" name="Chart Placeholder 3">
            <a:extLst>
              <a:ext uri="{FF2B5EF4-FFF2-40B4-BE49-F238E27FC236}">
                <a16:creationId xmlns:a16="http://schemas.microsoft.com/office/drawing/2014/main" id="{ECFDD32A-4E5A-0937-044D-1D69C73B3340}"/>
              </a:ext>
            </a:extLst>
          </p:cNvPr>
          <p:cNvSpPr>
            <a:spLocks noGrp="1"/>
          </p:cNvSpPr>
          <p:nvPr>
            <p:ph type="chart" sz="quarter" idx="10"/>
          </p:nvPr>
        </p:nvSpPr>
        <p:spPr>
          <a:xfrm>
            <a:off x="6096000" y="2111605"/>
            <a:ext cx="5556250" cy="3898800"/>
          </a:xfrm>
        </p:spPr>
      </p:sp>
      <p:graphicFrame>
        <p:nvGraphicFramePr>
          <p:cNvPr id="3" name="Table 2">
            <a:extLst>
              <a:ext uri="{FF2B5EF4-FFF2-40B4-BE49-F238E27FC236}">
                <a16:creationId xmlns:a16="http://schemas.microsoft.com/office/drawing/2014/main" id="{EB010F56-549F-CF77-4CFE-54569E497036}"/>
              </a:ext>
            </a:extLst>
          </p:cNvPr>
          <p:cNvGraphicFramePr>
            <a:graphicFrameLocks noGrp="1"/>
          </p:cNvGraphicFramePr>
          <p:nvPr>
            <p:extLst>
              <p:ext uri="{D42A27DB-BD31-4B8C-83A1-F6EECF244321}">
                <p14:modId xmlns:p14="http://schemas.microsoft.com/office/powerpoint/2010/main" val="2140030386"/>
              </p:ext>
            </p:extLst>
          </p:nvPr>
        </p:nvGraphicFramePr>
        <p:xfrm>
          <a:off x="6096000" y="2111608"/>
          <a:ext cx="5879691" cy="3898797"/>
        </p:xfrm>
        <a:graphic>
          <a:graphicData uri="http://schemas.openxmlformats.org/drawingml/2006/table">
            <a:tbl>
              <a:tblPr firstRow="1" firstCol="1" bandRow="1"/>
              <a:tblGrid>
                <a:gridCol w="1676400">
                  <a:extLst>
                    <a:ext uri="{9D8B030D-6E8A-4147-A177-3AD203B41FA5}">
                      <a16:colId xmlns:a16="http://schemas.microsoft.com/office/drawing/2014/main" val="611867136"/>
                    </a:ext>
                  </a:extLst>
                </a:gridCol>
                <a:gridCol w="725038">
                  <a:extLst>
                    <a:ext uri="{9D8B030D-6E8A-4147-A177-3AD203B41FA5}">
                      <a16:colId xmlns:a16="http://schemas.microsoft.com/office/drawing/2014/main" val="2087792987"/>
                    </a:ext>
                  </a:extLst>
                </a:gridCol>
                <a:gridCol w="628387">
                  <a:extLst>
                    <a:ext uri="{9D8B030D-6E8A-4147-A177-3AD203B41FA5}">
                      <a16:colId xmlns:a16="http://schemas.microsoft.com/office/drawing/2014/main" val="1465049982"/>
                    </a:ext>
                  </a:extLst>
                </a:gridCol>
                <a:gridCol w="628387">
                  <a:extLst>
                    <a:ext uri="{9D8B030D-6E8A-4147-A177-3AD203B41FA5}">
                      <a16:colId xmlns:a16="http://schemas.microsoft.com/office/drawing/2014/main" val="2618947235"/>
                    </a:ext>
                  </a:extLst>
                </a:gridCol>
                <a:gridCol w="628387">
                  <a:extLst>
                    <a:ext uri="{9D8B030D-6E8A-4147-A177-3AD203B41FA5}">
                      <a16:colId xmlns:a16="http://schemas.microsoft.com/office/drawing/2014/main" val="2877921706"/>
                    </a:ext>
                  </a:extLst>
                </a:gridCol>
                <a:gridCol w="712467">
                  <a:extLst>
                    <a:ext uri="{9D8B030D-6E8A-4147-A177-3AD203B41FA5}">
                      <a16:colId xmlns:a16="http://schemas.microsoft.com/office/drawing/2014/main" val="3712342139"/>
                    </a:ext>
                  </a:extLst>
                </a:gridCol>
                <a:gridCol w="880625">
                  <a:extLst>
                    <a:ext uri="{9D8B030D-6E8A-4147-A177-3AD203B41FA5}">
                      <a16:colId xmlns:a16="http://schemas.microsoft.com/office/drawing/2014/main" val="3151157302"/>
                    </a:ext>
                  </a:extLst>
                </a:gridCol>
              </a:tblGrid>
              <a:tr h="496893">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Quadrant </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DB</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PP</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PA</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VA</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OW</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67585328"/>
                  </a:ext>
                </a:extLst>
              </a:tr>
              <a:tr h="496893">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Mid </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9</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14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3473197520"/>
                  </a:ext>
                </a:extLst>
              </a:tr>
              <a:tr h="496893">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NE</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8</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62894655"/>
                  </a:ext>
                </a:extLst>
              </a:tr>
              <a:tr h="496893">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South</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11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659519785"/>
                  </a:ext>
                </a:extLst>
              </a:tr>
              <a:tr h="496893">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West</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a:solidFill>
                            <a:srgbClr val="000000"/>
                          </a:solidFill>
                          <a:effectLst/>
                          <a:latin typeface="Arial" panose="020B0604020202020204" pitchFamily="34" charset="0"/>
                          <a:ea typeface="Arial" panose="020B0604020202020204" pitchFamily="34" charset="0"/>
                          <a:cs typeface="Times New Roman" panose="02020603050405020304" pitchFamily="18" charset="0"/>
                        </a:rPr>
                        <a:t>0</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91789921"/>
                  </a:ext>
                </a:extLst>
              </a:tr>
              <a:tr h="481874">
                <a:tc>
                  <a:txBody>
                    <a:bodyPr/>
                    <a:lstStyle/>
                    <a:p>
                      <a:pP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8</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15</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0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37</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19650707"/>
                  </a:ext>
                </a:extLst>
              </a:tr>
              <a:tr h="932458">
                <a:tc>
                  <a:txBody>
                    <a:bodyPr/>
                    <a:lstStyle/>
                    <a:p>
                      <a:pPr>
                        <a:lnSpc>
                          <a:spcPct val="110000"/>
                        </a:lnSpc>
                        <a:spcAft>
                          <a:spcPts val="600"/>
                        </a:spcAft>
                      </a:pPr>
                      <a:r>
                        <a:rPr lang="en-GB" sz="20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of all primary PEX </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22%</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14%</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40%</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8%</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16%</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1600" b="1" dirty="0">
                          <a:effectLst/>
                          <a:latin typeface="Arial" panose="020B0604020202020204" pitchFamily="34" charset="0"/>
                          <a:ea typeface="Arial" panose="020B0604020202020204" pitchFamily="34" charset="0"/>
                          <a:cs typeface="Times New Roman" panose="02020603050405020304" pitchFamily="18" charset="0"/>
                        </a:rPr>
                        <a:t> </a:t>
                      </a:r>
                      <a:endParaRPr lang="en-GB" sz="16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79373888"/>
                  </a:ext>
                </a:extLst>
              </a:tr>
            </a:tbl>
          </a:graphicData>
        </a:graphic>
      </p:graphicFrame>
    </p:spTree>
    <p:extLst>
      <p:ext uri="{BB962C8B-B14F-4D97-AF65-F5344CB8AC3E}">
        <p14:creationId xmlns:p14="http://schemas.microsoft.com/office/powerpoint/2010/main" val="2595327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88290C-F17A-36B6-8FA7-F3E48AEC9358}"/>
              </a:ext>
            </a:extLst>
          </p:cNvPr>
          <p:cNvSpPr>
            <a:spLocks noGrp="1"/>
          </p:cNvSpPr>
          <p:nvPr>
            <p:ph type="body" sz="quarter" idx="10"/>
          </p:nvPr>
        </p:nvSpPr>
        <p:spPr>
          <a:xfrm>
            <a:off x="545124" y="1239715"/>
            <a:ext cx="9159557" cy="685800"/>
          </a:xfrm>
        </p:spPr>
        <p:txBody>
          <a:bodyPr>
            <a:noAutofit/>
          </a:bodyPr>
          <a:lstStyle/>
          <a:p>
            <a:pPr lvl="1"/>
            <a:r>
              <a:rPr lang="en-GB" sz="2400" dirty="0"/>
              <a:t>To the end of HT 1 we had received 63 exclusion referrals </a:t>
            </a:r>
          </a:p>
          <a:p>
            <a:pPr lvl="1"/>
            <a:r>
              <a:rPr lang="en-GB" sz="2400" b="1" dirty="0"/>
              <a:t>9</a:t>
            </a:r>
            <a:r>
              <a:rPr lang="en-GB" sz="2400" dirty="0"/>
              <a:t> at primary - 4 in key stage 1 and 5 in key stage 2 </a:t>
            </a:r>
          </a:p>
        </p:txBody>
      </p:sp>
      <p:sp>
        <p:nvSpPr>
          <p:cNvPr id="4" name="Title 3">
            <a:extLst>
              <a:ext uri="{FF2B5EF4-FFF2-40B4-BE49-F238E27FC236}">
                <a16:creationId xmlns:a16="http://schemas.microsoft.com/office/drawing/2014/main" id="{32C68D27-D9C6-0674-BE4B-A88E95373798}"/>
              </a:ext>
            </a:extLst>
          </p:cNvPr>
          <p:cNvSpPr>
            <a:spLocks noGrp="1"/>
          </p:cNvSpPr>
          <p:nvPr>
            <p:ph type="title"/>
          </p:nvPr>
        </p:nvSpPr>
        <p:spPr>
          <a:xfrm>
            <a:off x="545124" y="517524"/>
            <a:ext cx="7405200" cy="1065091"/>
          </a:xfrm>
        </p:spPr>
        <p:txBody>
          <a:bodyPr anchor="t">
            <a:normAutofit/>
          </a:bodyPr>
          <a:lstStyle/>
          <a:p>
            <a:r>
              <a:rPr lang="en-GB" dirty="0"/>
              <a:t>Current position to HT1 </a:t>
            </a:r>
          </a:p>
        </p:txBody>
      </p:sp>
      <p:graphicFrame>
        <p:nvGraphicFramePr>
          <p:cNvPr id="9" name="Table 8">
            <a:extLst>
              <a:ext uri="{FF2B5EF4-FFF2-40B4-BE49-F238E27FC236}">
                <a16:creationId xmlns:a16="http://schemas.microsoft.com/office/drawing/2014/main" id="{DD1B839D-5DE7-BFC9-B274-D9D7E1F057E1}"/>
              </a:ext>
            </a:extLst>
          </p:cNvPr>
          <p:cNvGraphicFramePr>
            <a:graphicFrameLocks noGrp="1"/>
          </p:cNvGraphicFramePr>
          <p:nvPr>
            <p:extLst>
              <p:ext uri="{D42A27DB-BD31-4B8C-83A1-F6EECF244321}">
                <p14:modId xmlns:p14="http://schemas.microsoft.com/office/powerpoint/2010/main" val="2295375819"/>
              </p:ext>
            </p:extLst>
          </p:nvPr>
        </p:nvGraphicFramePr>
        <p:xfrm>
          <a:off x="1656735" y="2363800"/>
          <a:ext cx="8878530" cy="4076676"/>
        </p:xfrm>
        <a:graphic>
          <a:graphicData uri="http://schemas.openxmlformats.org/drawingml/2006/table">
            <a:tbl>
              <a:tblPr firstRow="1" firstCol="1" bandRow="1"/>
              <a:tblGrid>
                <a:gridCol w="1335757">
                  <a:extLst>
                    <a:ext uri="{9D8B030D-6E8A-4147-A177-3AD203B41FA5}">
                      <a16:colId xmlns:a16="http://schemas.microsoft.com/office/drawing/2014/main" val="147375698"/>
                    </a:ext>
                  </a:extLst>
                </a:gridCol>
                <a:gridCol w="1189347">
                  <a:extLst>
                    <a:ext uri="{9D8B030D-6E8A-4147-A177-3AD203B41FA5}">
                      <a16:colId xmlns:a16="http://schemas.microsoft.com/office/drawing/2014/main" val="2035633683"/>
                    </a:ext>
                  </a:extLst>
                </a:gridCol>
                <a:gridCol w="1189347">
                  <a:extLst>
                    <a:ext uri="{9D8B030D-6E8A-4147-A177-3AD203B41FA5}">
                      <a16:colId xmlns:a16="http://schemas.microsoft.com/office/drawing/2014/main" val="1828477226"/>
                    </a:ext>
                  </a:extLst>
                </a:gridCol>
                <a:gridCol w="1189347">
                  <a:extLst>
                    <a:ext uri="{9D8B030D-6E8A-4147-A177-3AD203B41FA5}">
                      <a16:colId xmlns:a16="http://schemas.microsoft.com/office/drawing/2014/main" val="1020405962"/>
                    </a:ext>
                  </a:extLst>
                </a:gridCol>
                <a:gridCol w="1189347">
                  <a:extLst>
                    <a:ext uri="{9D8B030D-6E8A-4147-A177-3AD203B41FA5}">
                      <a16:colId xmlns:a16="http://schemas.microsoft.com/office/drawing/2014/main" val="386537792"/>
                    </a:ext>
                  </a:extLst>
                </a:gridCol>
                <a:gridCol w="1189347">
                  <a:extLst>
                    <a:ext uri="{9D8B030D-6E8A-4147-A177-3AD203B41FA5}">
                      <a16:colId xmlns:a16="http://schemas.microsoft.com/office/drawing/2014/main" val="2154115872"/>
                    </a:ext>
                  </a:extLst>
                </a:gridCol>
                <a:gridCol w="1596038">
                  <a:extLst>
                    <a:ext uri="{9D8B030D-6E8A-4147-A177-3AD203B41FA5}">
                      <a16:colId xmlns:a16="http://schemas.microsoft.com/office/drawing/2014/main" val="311379514"/>
                    </a:ext>
                  </a:extLst>
                </a:gridCol>
              </a:tblGrid>
              <a:tr h="636813">
                <a:tc>
                  <a:txBody>
                    <a:bodyPr/>
                    <a:lstStyle/>
                    <a:p>
                      <a:pPr algn="l">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DB </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OT </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OW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PA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PP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TOTAL </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55251703"/>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South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a:endParaRPr lang="en-GB" sz="2400" dirty="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a:endParaRPr lang="en-GB" sz="2400" dirty="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0000"/>
                        </a:lnSpc>
                        <a:spcAft>
                          <a:spcPts val="600"/>
                        </a:spcAft>
                      </a:pPr>
                      <a:r>
                        <a:rPr lang="en-GB" sz="24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821034120"/>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Mid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467573603"/>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NE</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0685815"/>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NE</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52317868"/>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Mid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2495965006"/>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Mid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l"/>
                      <a:endParaRPr lang="en-GB" sz="2400">
                        <a:effectLst/>
                        <a:latin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CC"/>
                    </a:solidFill>
                  </a:tcPr>
                </a:tc>
                <a:extLst>
                  <a:ext uri="{0D108BD9-81ED-4DB2-BD59-A6C34878D82A}">
                    <a16:rowId xmlns:a16="http://schemas.microsoft.com/office/drawing/2014/main" val="3644594450"/>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NE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97845340"/>
                  </a:ext>
                </a:extLst>
              </a:tr>
              <a:tr h="338773">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NE</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effectLst/>
                          <a:latin typeface="Calibri" panose="020F0502020204030204" pitchFamily="34" charset="0"/>
                          <a:ea typeface="Arial" panose="020B060402020202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0000"/>
                        </a:lnSpc>
                        <a:spcAft>
                          <a:spcPts val="600"/>
                        </a:spcAft>
                      </a:pPr>
                      <a:r>
                        <a:rPr lang="en-GB" sz="2400">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86148327"/>
                  </a:ext>
                </a:extLst>
              </a:tr>
              <a:tr h="338773">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Total </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3</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3</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a:solidFill>
                            <a:srgbClr val="000000"/>
                          </a:solidFill>
                          <a:effectLst/>
                          <a:latin typeface="Calibri" panose="020F0502020204030204" pitchFamily="34" charset="0"/>
                          <a:ea typeface="Arial" panose="020B0604020202020204" pitchFamily="34" charset="0"/>
                          <a:cs typeface="Calibri" panose="020F0502020204030204" pitchFamily="34" charset="0"/>
                        </a:rPr>
                        <a:t>1</a:t>
                      </a:r>
                      <a:endParaRPr lang="en-GB" sz="240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0000"/>
                        </a:lnSpc>
                        <a:spcAft>
                          <a:spcPts val="600"/>
                        </a:spcAft>
                      </a:pPr>
                      <a:r>
                        <a:rPr lang="en-GB" sz="24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9</a:t>
                      </a:r>
                      <a:endParaRPr lang="en-GB" sz="2400" dirty="0">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39560284"/>
                  </a:ext>
                </a:extLst>
              </a:tr>
            </a:tbl>
          </a:graphicData>
        </a:graphic>
      </p:graphicFrame>
    </p:spTree>
    <p:extLst>
      <p:ext uri="{BB962C8B-B14F-4D97-AF65-F5344CB8AC3E}">
        <p14:creationId xmlns:p14="http://schemas.microsoft.com/office/powerpoint/2010/main" val="25136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3" y="517524"/>
            <a:ext cx="10693147" cy="1065091"/>
          </a:xfrm>
        </p:spPr>
        <p:txBody>
          <a:bodyPr anchor="t">
            <a:normAutofit/>
          </a:bodyPr>
          <a:lstStyle/>
          <a:p>
            <a:pPr algn="ctr"/>
            <a:r>
              <a:rPr lang="en-GB" sz="3700" dirty="0"/>
              <a:t>Education Access PEX guidance document </a:t>
            </a:r>
          </a:p>
        </p:txBody>
      </p:sp>
      <p:sp>
        <p:nvSpPr>
          <p:cNvPr id="9" name="Content Placeholder 2">
            <a:extLst>
              <a:ext uri="{FF2B5EF4-FFF2-40B4-BE49-F238E27FC236}">
                <a16:creationId xmlns:a16="http://schemas.microsoft.com/office/drawing/2014/main" id="{C6A02CDC-190F-EA2F-31FA-9E8174C355F3}"/>
              </a:ext>
            </a:extLst>
          </p:cNvPr>
          <p:cNvSpPr>
            <a:spLocks noGrp="1"/>
          </p:cNvSpPr>
          <p:nvPr>
            <p:ph idx="1"/>
          </p:nvPr>
        </p:nvSpPr>
        <p:spPr>
          <a:xfrm>
            <a:off x="545124" y="1164077"/>
            <a:ext cx="4608000" cy="4141450"/>
          </a:xfrm>
        </p:spPr>
        <p:txBody>
          <a:bodyPr/>
          <a:lstStyle/>
          <a:p>
            <a:endParaRPr lang="en-GB" dirty="0"/>
          </a:p>
          <a:p>
            <a:r>
              <a:rPr lang="en-GB" sz="2400" b="0" dirty="0"/>
              <a:t>To try and support schools faced with having to make the decision  whether  to exclude and where to seek advice and support Education Access have updated our exclusion guidance document </a:t>
            </a:r>
            <a:endParaRPr lang="en-US" sz="2400" b="0" dirty="0"/>
          </a:p>
          <a:p>
            <a:r>
              <a:rPr lang="en-GB" sz="2400" b="0" dirty="0"/>
              <a:t>This can be found on ESI by following:</a:t>
            </a:r>
          </a:p>
          <a:p>
            <a:r>
              <a:rPr lang="en-US" sz="2400" b="0" dirty="0">
                <a:hlinkClick r:id="rId2"/>
              </a:rPr>
              <a:t>https://schools.essex.gov.uk/pupils/Education_Access/Pages/Permanent-Exclusion.aspx</a:t>
            </a:r>
            <a:endParaRPr lang="en-US" sz="2400" b="0" dirty="0"/>
          </a:p>
          <a:p>
            <a:endParaRPr lang="en-US" sz="2400" b="0" dirty="0"/>
          </a:p>
          <a:p>
            <a:endParaRPr lang="en-US" dirty="0"/>
          </a:p>
        </p:txBody>
      </p:sp>
      <p:graphicFrame>
        <p:nvGraphicFramePr>
          <p:cNvPr id="5" name="Content Placeholder 2">
            <a:extLst>
              <a:ext uri="{FF2B5EF4-FFF2-40B4-BE49-F238E27FC236}">
                <a16:creationId xmlns:a16="http://schemas.microsoft.com/office/drawing/2014/main" id="{F82C5287-4B32-B23A-AC6E-4BFBB2E9B932}"/>
              </a:ext>
            </a:extLst>
          </p:cNvPr>
          <p:cNvGraphicFramePr>
            <a:graphicFrameLocks noGrp="1"/>
          </p:cNvGraphicFramePr>
          <p:nvPr>
            <p:ph type="chart" sz="quarter" idx="10"/>
            <p:extLst>
              <p:ext uri="{D42A27DB-BD31-4B8C-83A1-F6EECF244321}">
                <p14:modId xmlns:p14="http://schemas.microsoft.com/office/powerpoint/2010/main" val="3500891983"/>
              </p:ext>
            </p:extLst>
          </p:nvPr>
        </p:nvGraphicFramePr>
        <p:xfrm>
          <a:off x="6361471" y="1582615"/>
          <a:ext cx="5556250" cy="389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79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9521-384A-480B-A08C-C0B65F6AB2AB}"/>
              </a:ext>
            </a:extLst>
          </p:cNvPr>
          <p:cNvSpPr>
            <a:spLocks noGrp="1"/>
          </p:cNvSpPr>
          <p:nvPr>
            <p:ph type="title"/>
          </p:nvPr>
        </p:nvSpPr>
        <p:spPr/>
        <p:txBody>
          <a:bodyPr/>
          <a:lstStyle/>
          <a:p>
            <a:r>
              <a:rPr lang="en-GB" dirty="0"/>
              <a:t>Document has 3 parts </a:t>
            </a:r>
          </a:p>
        </p:txBody>
      </p:sp>
      <p:pic>
        <p:nvPicPr>
          <p:cNvPr id="4" name="Graphic 3" descr="Marketing with solid fill">
            <a:extLst>
              <a:ext uri="{FF2B5EF4-FFF2-40B4-BE49-F238E27FC236}">
                <a16:creationId xmlns:a16="http://schemas.microsoft.com/office/drawing/2014/main" id="{308D9B94-80CC-7237-6ED3-1642F2AA77C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540000" y="1757852"/>
            <a:ext cx="923925" cy="923925"/>
          </a:xfrm>
          <a:prstGeom prst="rect">
            <a:avLst/>
          </a:prstGeom>
        </p:spPr>
      </p:pic>
      <p:sp>
        <p:nvSpPr>
          <p:cNvPr id="15" name="TextBox 14">
            <a:extLst>
              <a:ext uri="{FF2B5EF4-FFF2-40B4-BE49-F238E27FC236}">
                <a16:creationId xmlns:a16="http://schemas.microsoft.com/office/drawing/2014/main" id="{10B14C07-4ECB-BBD5-C72B-732AF05D4488}"/>
              </a:ext>
            </a:extLst>
          </p:cNvPr>
          <p:cNvSpPr txBox="1"/>
          <p:nvPr/>
        </p:nvSpPr>
        <p:spPr>
          <a:xfrm>
            <a:off x="1702800" y="1871999"/>
            <a:ext cx="3621368" cy="1202400"/>
          </a:xfrm>
          <a:prstGeom prst="rect">
            <a:avLst/>
          </a:prstGeom>
          <a:noFill/>
        </p:spPr>
        <p:txBody>
          <a:bodyPr wrap="square" lIns="0" tIns="0" rIns="0" bIns="0" rtlCol="0">
            <a:noAutofit/>
          </a:bodyPr>
          <a:lstStyle/>
          <a:p>
            <a:pPr>
              <a:lnSpc>
                <a:spcPct val="115000"/>
              </a:lnSpc>
            </a:pPr>
            <a:r>
              <a:rPr lang="en-GB" sz="1600" b="1" dirty="0">
                <a:effectLst/>
                <a:latin typeface="Arial" panose="020B0604020202020204" pitchFamily="34" charset="0"/>
                <a:ea typeface="Calibri" panose="020F0502020204030204" pitchFamily="34" charset="0"/>
                <a:cs typeface="Times New Roman" panose="02020603050405020304" pitchFamily="18" charset="0"/>
              </a:rPr>
              <a:t>Part A: </a:t>
            </a:r>
            <a:r>
              <a:rPr lang="en-GB" sz="1600" dirty="0">
                <a:effectLst/>
                <a:latin typeface="Arial" panose="020B0604020202020204" pitchFamily="34" charset="0"/>
                <a:ea typeface="Calibri" panose="020F0502020204030204" pitchFamily="34" charset="0"/>
                <a:cs typeface="Times New Roman" panose="02020603050405020304" pitchFamily="18" charset="0"/>
              </a:rPr>
              <a:t>Children and young people at immediate risk of exclusion</a:t>
            </a:r>
            <a:r>
              <a:rPr lang="en-GB" sz="1600" b="1" dirty="0">
                <a:effectLst/>
                <a:latin typeface="Arial" panose="020B0604020202020204" pitchFamily="34" charset="0"/>
                <a:ea typeface="Calibri" panose="020F0502020204030204" pitchFamily="34" charset="0"/>
                <a:cs typeface="Times New Roman" panose="02020603050405020304" pitchFamily="18" charset="0"/>
              </a:rPr>
              <a:t>. </a:t>
            </a:r>
            <a:r>
              <a:rPr lang="en-GB" sz="1600" dirty="0">
                <a:effectLst/>
                <a:latin typeface="Arial" panose="020B0604020202020204" pitchFamily="34" charset="0"/>
                <a:ea typeface="Calibri" panose="020F0502020204030204" pitchFamily="34" charset="0"/>
                <a:cs typeface="Times New Roman" panose="02020603050405020304" pitchFamily="18" charset="0"/>
              </a:rPr>
              <a:t>Who to contact for immediate help and advice.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Graphic 5" descr="Books icon">
            <a:extLst>
              <a:ext uri="{FF2B5EF4-FFF2-40B4-BE49-F238E27FC236}">
                <a16:creationId xmlns:a16="http://schemas.microsoft.com/office/drawing/2014/main" id="{BF7F1DE3-E05B-BBAD-F172-227ADC96D39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40000" y="3301200"/>
            <a:ext cx="674665" cy="817200"/>
          </a:xfrm>
          <a:prstGeom prst="rect">
            <a:avLst/>
          </a:prstGeom>
        </p:spPr>
      </p:pic>
      <p:sp>
        <p:nvSpPr>
          <p:cNvPr id="16" name="TextBox 15">
            <a:extLst>
              <a:ext uri="{FF2B5EF4-FFF2-40B4-BE49-F238E27FC236}">
                <a16:creationId xmlns:a16="http://schemas.microsoft.com/office/drawing/2014/main" id="{B9A52D7B-92C9-096C-1F18-42FA4D6A970B}"/>
              </a:ext>
            </a:extLst>
          </p:cNvPr>
          <p:cNvSpPr txBox="1"/>
          <p:nvPr/>
        </p:nvSpPr>
        <p:spPr>
          <a:xfrm>
            <a:off x="1790215" y="3354251"/>
            <a:ext cx="2962800" cy="1202400"/>
          </a:xfrm>
          <a:prstGeom prst="rect">
            <a:avLst/>
          </a:prstGeom>
          <a:noFill/>
        </p:spPr>
        <p:txBody>
          <a:bodyPr wrap="square" lIns="0" tIns="0" rIns="0" bIns="0" rtlCol="0">
            <a:noAutofit/>
          </a:bodyPr>
          <a:lstStyle/>
          <a:p>
            <a:pPr>
              <a:spcAft>
                <a:spcPts val="1134"/>
              </a:spcAft>
            </a:pPr>
            <a:r>
              <a:rPr lang="en-GB" sz="1600" b="1">
                <a:effectLst/>
                <a:latin typeface="Arial" panose="020B0604020202020204" pitchFamily="34" charset="0"/>
                <a:ea typeface="Arial" panose="020B0604020202020204" pitchFamily="34" charset="0"/>
              </a:rPr>
              <a:t>Part B:</a:t>
            </a:r>
            <a:r>
              <a:rPr lang="en-GB" sz="1600">
                <a:effectLst/>
                <a:latin typeface="Arial" panose="020B0604020202020204" pitchFamily="34" charset="0"/>
                <a:ea typeface="Arial" panose="020B0604020202020204" pitchFamily="34" charset="0"/>
              </a:rPr>
              <a:t> Offers guidance on the technical process and duties surrounding permanent exclusion and suspension. </a:t>
            </a:r>
            <a:endParaRPr lang="en-GB" sz="1600" dirty="0"/>
          </a:p>
        </p:txBody>
      </p:sp>
      <p:pic>
        <p:nvPicPr>
          <p:cNvPr id="8" name="Graphic 7" descr="People icon">
            <a:extLst>
              <a:ext uri="{FF2B5EF4-FFF2-40B4-BE49-F238E27FC236}">
                <a16:creationId xmlns:a16="http://schemas.microsoft.com/office/drawing/2014/main" id="{6B468919-E154-96EB-22B0-AA1D52EDE31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76825" y="4975740"/>
            <a:ext cx="800100" cy="923925"/>
          </a:xfrm>
          <a:prstGeom prst="rect">
            <a:avLst/>
          </a:prstGeom>
        </p:spPr>
      </p:pic>
      <p:sp>
        <p:nvSpPr>
          <p:cNvPr id="17" name="TextBox 16">
            <a:extLst>
              <a:ext uri="{FF2B5EF4-FFF2-40B4-BE49-F238E27FC236}">
                <a16:creationId xmlns:a16="http://schemas.microsoft.com/office/drawing/2014/main" id="{127CA468-B12F-EE69-234B-56EAD4F81351}"/>
              </a:ext>
            </a:extLst>
          </p:cNvPr>
          <p:cNvSpPr txBox="1"/>
          <p:nvPr/>
        </p:nvSpPr>
        <p:spPr>
          <a:xfrm>
            <a:off x="1702800" y="4836503"/>
            <a:ext cx="2962800" cy="1202400"/>
          </a:xfrm>
          <a:prstGeom prst="rect">
            <a:avLst/>
          </a:prstGeom>
          <a:noFill/>
        </p:spPr>
        <p:txBody>
          <a:bodyPr wrap="square" lIns="0" tIns="0" rIns="0" bIns="0" rtlCol="0">
            <a:noAutofit/>
          </a:bodyPr>
          <a:lstStyle/>
          <a:p>
            <a:pPr>
              <a:spcAft>
                <a:spcPts val="1134"/>
              </a:spcAft>
            </a:pPr>
            <a:r>
              <a:rPr lang="en-GB" sz="2000" b="1" dirty="0"/>
              <a:t>PART C: </a:t>
            </a:r>
            <a:r>
              <a:rPr lang="en-GB" sz="2000" dirty="0"/>
              <a:t>People and teams who can support a pupil at risk of PEX </a:t>
            </a:r>
          </a:p>
        </p:txBody>
      </p:sp>
      <p:pic>
        <p:nvPicPr>
          <p:cNvPr id="10" name="Graphic 9" descr="Chat with solid fill">
            <a:extLst>
              <a:ext uri="{FF2B5EF4-FFF2-40B4-BE49-F238E27FC236}">
                <a16:creationId xmlns:a16="http://schemas.microsoft.com/office/drawing/2014/main" id="{7FDBA845-199F-B978-9C92-8FA1D8C152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5939100" y="1654360"/>
            <a:ext cx="1046316" cy="1046316"/>
          </a:xfrm>
          <a:prstGeom prst="rect">
            <a:avLst/>
          </a:prstGeom>
        </p:spPr>
      </p:pic>
      <p:sp>
        <p:nvSpPr>
          <p:cNvPr id="18" name="TextBox 17">
            <a:extLst>
              <a:ext uri="{FF2B5EF4-FFF2-40B4-BE49-F238E27FC236}">
                <a16:creationId xmlns:a16="http://schemas.microsoft.com/office/drawing/2014/main" id="{ABF10046-C306-F187-5953-A5EFFB590319}"/>
              </a:ext>
            </a:extLst>
          </p:cNvPr>
          <p:cNvSpPr txBox="1"/>
          <p:nvPr/>
        </p:nvSpPr>
        <p:spPr>
          <a:xfrm>
            <a:off x="7257600" y="1934520"/>
            <a:ext cx="2962800" cy="1202400"/>
          </a:xfrm>
          <a:prstGeom prst="rect">
            <a:avLst/>
          </a:prstGeom>
          <a:noFill/>
        </p:spPr>
        <p:txBody>
          <a:bodyPr wrap="square" lIns="0" tIns="0" rIns="0" bIns="0" rtlCol="0">
            <a:noAutofit/>
          </a:bodyPr>
          <a:lstStyle/>
          <a:p>
            <a:pPr>
              <a:spcAft>
                <a:spcPts val="1134"/>
              </a:spcAft>
            </a:pPr>
            <a:r>
              <a:rPr lang="en-GB" sz="2000" dirty="0"/>
              <a:t>Contact details for Virtual School, IP, Education Access etc </a:t>
            </a:r>
          </a:p>
        </p:txBody>
      </p:sp>
      <p:pic>
        <p:nvPicPr>
          <p:cNvPr id="12" name="Graphic 11" descr="Open book outline">
            <a:extLst>
              <a:ext uri="{FF2B5EF4-FFF2-40B4-BE49-F238E27FC236}">
                <a16:creationId xmlns:a16="http://schemas.microsoft.com/office/drawing/2014/main" id="{773626D8-052B-08C2-44A0-C30D9B2C03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p:blipFill>
        <p:spPr>
          <a:xfrm>
            <a:off x="5824800" y="3420262"/>
            <a:ext cx="1160616" cy="857250"/>
          </a:xfrm>
          <a:prstGeom prst="rect">
            <a:avLst/>
          </a:prstGeom>
        </p:spPr>
      </p:pic>
      <p:sp>
        <p:nvSpPr>
          <p:cNvPr id="19" name="TextBox 18">
            <a:extLst>
              <a:ext uri="{FF2B5EF4-FFF2-40B4-BE49-F238E27FC236}">
                <a16:creationId xmlns:a16="http://schemas.microsoft.com/office/drawing/2014/main" id="{3DB1F120-1E5C-EA1E-B70A-AD351D29B30E}"/>
              </a:ext>
            </a:extLst>
          </p:cNvPr>
          <p:cNvSpPr txBox="1"/>
          <p:nvPr/>
        </p:nvSpPr>
        <p:spPr>
          <a:xfrm>
            <a:off x="7236354" y="3345060"/>
            <a:ext cx="2962800" cy="1202400"/>
          </a:xfrm>
          <a:prstGeom prst="rect">
            <a:avLst/>
          </a:prstGeom>
          <a:noFill/>
        </p:spPr>
        <p:txBody>
          <a:bodyPr wrap="square" lIns="0" tIns="0" rIns="0" bIns="0" rtlCol="0">
            <a:noAutofit/>
          </a:bodyPr>
          <a:lstStyle/>
          <a:p>
            <a:pPr>
              <a:spcAft>
                <a:spcPts val="1134"/>
              </a:spcAft>
            </a:pPr>
            <a:r>
              <a:rPr lang="en-GB" sz="2000" dirty="0"/>
              <a:t>EAT suggestions and advice to manage the PEX process </a:t>
            </a:r>
          </a:p>
        </p:txBody>
      </p:sp>
      <p:pic>
        <p:nvPicPr>
          <p:cNvPr id="14" name="Graphic 13" descr="Scales of justice outline">
            <a:extLst>
              <a:ext uri="{FF2B5EF4-FFF2-40B4-BE49-F238E27FC236}">
                <a16:creationId xmlns:a16="http://schemas.microsoft.com/office/drawing/2014/main" id="{BC8F81A5-E20A-00C9-C7D4-18CCDFBF6A7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p:blipFill>
        <p:spPr>
          <a:xfrm>
            <a:off x="5905243" y="4994447"/>
            <a:ext cx="930271" cy="930271"/>
          </a:xfrm>
          <a:prstGeom prst="rect">
            <a:avLst/>
          </a:prstGeom>
        </p:spPr>
      </p:pic>
      <p:sp>
        <p:nvSpPr>
          <p:cNvPr id="20" name="TextBox 19">
            <a:extLst>
              <a:ext uri="{FF2B5EF4-FFF2-40B4-BE49-F238E27FC236}">
                <a16:creationId xmlns:a16="http://schemas.microsoft.com/office/drawing/2014/main" id="{ADAA53EA-0BF2-2BEA-3784-B09624E45915}"/>
              </a:ext>
            </a:extLst>
          </p:cNvPr>
          <p:cNvSpPr txBox="1"/>
          <p:nvPr/>
        </p:nvSpPr>
        <p:spPr>
          <a:xfrm>
            <a:off x="7257600" y="4755600"/>
            <a:ext cx="2962800" cy="1202400"/>
          </a:xfrm>
          <a:prstGeom prst="rect">
            <a:avLst/>
          </a:prstGeom>
          <a:noFill/>
        </p:spPr>
        <p:txBody>
          <a:bodyPr wrap="square" lIns="0" tIns="0" rIns="0" bIns="0" rtlCol="0">
            <a:noAutofit/>
          </a:bodyPr>
          <a:lstStyle/>
          <a:p>
            <a:pPr>
              <a:spcAft>
                <a:spcPts val="1134"/>
              </a:spcAft>
            </a:pPr>
            <a:r>
              <a:rPr lang="en-GB" sz="1600" dirty="0"/>
              <a:t>Can help a headteacher in considering </a:t>
            </a:r>
            <a:r>
              <a:rPr lang="en-GB" sz="2000" dirty="0"/>
              <a:t>whether</a:t>
            </a:r>
            <a:r>
              <a:rPr lang="en-GB" sz="1600" dirty="0"/>
              <a:t> they have considered all options before excluding a pupil </a:t>
            </a:r>
          </a:p>
        </p:txBody>
      </p:sp>
    </p:spTree>
    <p:extLst>
      <p:ext uri="{BB962C8B-B14F-4D97-AF65-F5344CB8AC3E}">
        <p14:creationId xmlns:p14="http://schemas.microsoft.com/office/powerpoint/2010/main" val="3973332454"/>
      </p:ext>
    </p:extLst>
  </p:cSld>
  <p:clrMapOvr>
    <a:masterClrMapping/>
  </p:clrMapOvr>
</p:sld>
</file>

<file path=ppt/theme/theme1.xml><?xml version="1.0" encoding="utf-8"?>
<a:theme xmlns:a="http://schemas.openxmlformats.org/drawingml/2006/main" name="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c7f92b6-d343-469b-a597-ad7c16c497bd"/>
    <Content_x0020_Owner xmlns="1c7f92b6-d343-469b-a597-ad7c16c497bd">
      <UserInfo>
        <DisplayName>Louise Alabaster, Senior Content Adviser</DisplayName>
        <AccountId>3376</AccountId>
        <AccountType/>
      </UserInfo>
    </Content_x0020_Owner>
    <Document_x0020_Categories xmlns="1c7f92b6-d343-469b-a597-ad7c16c497bd"/>
    <Content_x0020_Keywords xmlns="1c7f92b6-d343-469b-a597-ad7c16c497bd">Template, PowerPoint</Content_x0020_Keywords>
    <Content_x0020_Review_x0020_Date xmlns="1c7f92b6-d343-469b-a597-ad7c16c497bd">2023-10-21T15:28:23+00:00</Content_x0020_Review_x0020_Date>
    <h2e38fb1c112439e917442ae9b073d0b xmlns="1c7f92b6-d343-469b-a597-ad7c16c497bd">
      <Terms xmlns="http://schemas.microsoft.com/office/infopath/2007/PartnerControls"/>
    </h2e38fb1c112439e917442ae9b073d0b>
    <PublishingExpirationDate xmlns="http://schemas.microsoft.com/sharepoint/v3" xsi:nil="true"/>
    <PublishingStartDate xmlns="http://schemas.microsoft.com/sharepoint/v3" xsi:nil="true"/>
    <Content_x0020_Approver xmlns="1c7f92b6-d343-469b-a597-ad7c16c497bd">
      <UserInfo>
        <DisplayName>Louise Alabaster, Senior Content Adviser</DisplayName>
        <AccountId>3376</AccountId>
        <AccountType/>
      </UserInfo>
    </Content_x0020_Approver>
    <Content_x0020_Editor xmlns="1c7f92b6-d343-469b-a597-ad7c16c497bd">
      <UserInfo>
        <DisplayName>Sharepoint-ContentEditors</DisplayName>
        <AccountId>17</AccountId>
        <AccountType/>
      </UserInfo>
    </Content_x0020_Editor>
    <Content_x0020_Description xmlns="1c7f92b6-d343-469b-a597-ad7c16c497bd">Corporate PowerPoint template</Content_x0020_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88E747E52D0B46A8DA21D516C0E3DE" ma:contentTypeVersion="16" ma:contentTypeDescription="Create a new document." ma:contentTypeScope="" ma:versionID="396f2263c6397c86e3e4f925237ca847">
  <xsd:schema xmlns:xsd="http://www.w3.org/2001/XMLSchema" xmlns:xs="http://www.w3.org/2001/XMLSchema" xmlns:p="http://schemas.microsoft.com/office/2006/metadata/properties" xmlns:ns1="http://schemas.microsoft.com/sharepoint/v3" xmlns:ns2="1c7f92b6-d343-469b-a597-ad7c16c497bd" targetNamespace="http://schemas.microsoft.com/office/2006/metadata/properties" ma:root="true" ma:fieldsID="8e4175d7ce6141d3b55590ead52d3883" ns1:_="" ns2:_="">
    <xsd:import namespace="http://schemas.microsoft.com/sharepoint/v3"/>
    <xsd:import namespace="1c7f92b6-d343-469b-a597-ad7c16c497bd"/>
    <xsd:element name="properties">
      <xsd:complexType>
        <xsd:sequence>
          <xsd:element name="documentManagement">
            <xsd:complexType>
              <xsd:all>
                <xsd:element ref="ns1:PublishingStartDate" minOccurs="0"/>
                <xsd:element ref="ns1:PublishingExpirationDate" minOccurs="0"/>
                <xsd:element ref="ns2:Content_x0020_Approver"/>
                <xsd:element ref="ns2:Content_x0020_Description"/>
                <xsd:element ref="ns2:Content_x0020_Editor"/>
                <xsd:element ref="ns2:Content_x0020_Keywords" minOccurs="0"/>
                <xsd:element ref="ns2:Content_x0020_Owner"/>
                <xsd:element ref="ns2:Content_x0020_Review_x0020_Date" minOccurs="0"/>
                <xsd:element ref="ns2:h2e38fb1c112439e917442ae9b073d0b" minOccurs="0"/>
                <xsd:element ref="ns2:TaxCatchAll" minOccurs="0"/>
                <xsd:element ref="ns2:Document_x0020_Categories"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7f92b6-d343-469b-a597-ad7c16c497bd" elementFormDefault="qualified">
    <xsd:import namespace="http://schemas.microsoft.com/office/2006/documentManagement/types"/>
    <xsd:import namespace="http://schemas.microsoft.com/office/infopath/2007/PartnerControls"/>
    <xsd:element name="Content_x0020_Approver" ma:index="10" ma:displayName="Content Approver" ma:list="UserInfo" ma:internalName="Content_x0020_Approv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_x0020_Description" ma:index="11" ma:displayName="Content Description" ma:internalName="Content_x0020_Description">
      <xsd:simpleType>
        <xsd:restriction base="dms:Note"/>
      </xsd:simpleType>
    </xsd:element>
    <xsd:element name="Content_x0020_Editor" ma:index="12" ma:displayName="Content Editor" ma:list="UserInfo" ma:SearchPeopleOnly="false" ma:SharePointGroup="16" ma:internalName="Content_x0020_Edito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_x0020_Keywords" ma:index="13" nillable="true" ma:displayName="Content Keywords" ma:internalName="Content_x0020_Keywords">
      <xsd:simpleType>
        <xsd:restriction base="dms:Note"/>
      </xsd:simpleType>
    </xsd:element>
    <xsd:element name="Content_x0020_Owner" ma:index="14" ma:displayName="Content Owner" ma:list="UserInfo" ma:internalName="Content_x0020_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_x0020_Review_x0020_Date" ma:index="15" nillable="true" ma:displayName="Content Review Date" ma:format="DateOnly" ma:internalName="Content_x0020_Review_x0020_Date">
      <xsd:simpleType>
        <xsd:restriction base="dms:DateTime"/>
      </xsd:simpleType>
    </xsd:element>
    <xsd:element name="h2e38fb1c112439e917442ae9b073d0b" ma:index="17" nillable="true" ma:taxonomy="true" ma:internalName="h2e38fb1c112439e917442ae9b073d0b" ma:taxonomyFieldName="Content_x0020_Subject" ma:displayName="Content Subject" ma:default="" ma:fieldId="{12e38fb1-c112-439e-9174-42ae9b073d0b}" ma:sspId="593a3308-7103-49db-946c-440068fa2b87" ma:termSetId="a40dde44-ea03-4a57-9be3-adaa34277b7f" ma:anchorId="00000000-0000-0000-0000-000000000000" ma:open="false" ma:isKeyword="false">
      <xsd:complexType>
        <xsd:sequence>
          <xsd:element ref="pc:Terms" minOccurs="0" maxOccurs="1"/>
        </xsd:sequence>
      </xsd:complexType>
    </xsd:element>
    <xsd:element name="TaxCatchAll" ma:index="18" nillable="true" ma:displayName="Taxonomy Catch All Column" ma:hidden="true" ma:list="{eddd0412-adec-44de-a882-c4fba4af025c}" ma:internalName="TaxCatchAll" ma:showField="CatchAllData" ma:web="1c7f92b6-d343-469b-a597-ad7c16c497bd">
      <xsd:complexType>
        <xsd:complexContent>
          <xsd:extension base="dms:MultiChoiceLookup">
            <xsd:sequence>
              <xsd:element name="Value" type="dms:Lookup" maxOccurs="unbounded" minOccurs="0" nillable="true"/>
            </xsd:sequence>
          </xsd:extension>
        </xsd:complexContent>
      </xsd:complexType>
    </xsd:element>
    <xsd:element name="Document_x0020_Categories" ma:index="19" nillable="true" ma:displayName="Document Categories" ma:internalName="Document_x0020_Categories">
      <xsd:complexType>
        <xsd:complexContent>
          <xsd:extension base="dms:MultiChoice">
            <xsd:sequence>
              <xsd:element name="Value" maxOccurs="unbounded" minOccurs="0" nillable="true">
                <xsd:simpleType>
                  <xsd:restriction base="dms:Choice">
                    <xsd:enumeration value="Corporate Governance"/>
                  </xsd:restriction>
                </xsd:simpleType>
              </xsd:element>
            </xsd:sequence>
          </xsd:extension>
        </xsd:complexContent>
      </xsd:complex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16C91F-B092-485F-89DA-CDD2EFE13FC0}">
  <ds:schemaRefs>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1c7f92b6-d343-469b-a597-ad7c16c497bd"/>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A15FF06-28E2-4F40-B326-D7596B0FA7F8}">
  <ds:schemaRefs>
    <ds:schemaRef ds:uri="http://schemas.microsoft.com/sharepoint/v3/contenttype/forms"/>
  </ds:schemaRefs>
</ds:datastoreItem>
</file>

<file path=customXml/itemProps3.xml><?xml version="1.0" encoding="utf-8"?>
<ds:datastoreItem xmlns:ds="http://schemas.openxmlformats.org/officeDocument/2006/customXml" ds:itemID="{1D069D87-08D3-4E5F-863E-661433E8C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c7f92b6-d343-469b-a597-ad7c16c497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388</TotalTime>
  <Words>1159</Words>
  <Application>Microsoft Office PowerPoint</Application>
  <PresentationFormat>Widescreen</PresentationFormat>
  <Paragraphs>248</Paragraphs>
  <Slides>16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Times New Roman</vt:lpstr>
      <vt:lpstr>Office Theme</vt:lpstr>
      <vt:lpstr>1_Office Theme</vt:lpstr>
      <vt:lpstr>Education Access </vt:lpstr>
      <vt:lpstr>Education Access (EAT) </vt:lpstr>
      <vt:lpstr>Our role </vt:lpstr>
      <vt:lpstr>PowerPoint Presentation</vt:lpstr>
      <vt:lpstr>Permanent Exclusions:  All referrals to EAT 22/23</vt:lpstr>
      <vt:lpstr>Primary referrals to EAT 22/23 by quadrant and reason </vt:lpstr>
      <vt:lpstr>Current position to HT1 </vt:lpstr>
      <vt:lpstr>Education Access PEX guidance document </vt:lpstr>
      <vt:lpstr>Document has 3 parts </vt:lpstr>
      <vt:lpstr>Alternative education for primary pupils : GROW </vt:lpstr>
      <vt:lpstr>Alternative education for primary pupils : PRU  </vt:lpstr>
      <vt:lpstr>Alternative education for primary pupils : IPES   </vt:lpstr>
      <vt:lpstr>Using an AP provider </vt:lpstr>
      <vt:lpstr>Coming soon - </vt:lpstr>
      <vt:lpstr>Contact details:  </vt:lpstr>
      <vt:lpstr>Any questions </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Access</dc:title>
  <dc:creator>Julie Keating - Education Access Manager</dc:creator>
  <cp:lastModifiedBy>Pam Langmead</cp:lastModifiedBy>
  <cp:revision>22</cp:revision>
  <dcterms:created xsi:type="dcterms:W3CDTF">2023-11-03T11:40:25Z</dcterms:created>
  <dcterms:modified xsi:type="dcterms:W3CDTF">2023-11-09T15:50:28Z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0x0101009088E747E52D0B46A8DA21D516C0E3DE</vt:lpwstr>
  </property>
  <property fmtid="{D5CDD505-2E9C-101B-9397-08002B2CF9AE}" pid="3" name="MSIP_Label_39d8be9e-c8d9-4b9c-bd40-2c27cc7ea2e6_Enabled">
    <vt:lpwstr>true</vt:lpwstr>
  </property>
  <property fmtid="{D5CDD505-2E9C-101B-9397-08002B2CF9AE}" pid="4" name="MSIP_Label_39d8be9e-c8d9-4b9c-bd40-2c27cc7ea2e6_SetDate">
    <vt:lpwstr>2022-11-21T15:54:52Z</vt:lpwstr>
  </property>
  <property fmtid="{D5CDD505-2E9C-101B-9397-08002B2CF9AE}" pid="5" name="MSIP_Label_39d8be9e-c8d9-4b9c-bd40-2c27cc7ea2e6_Method">
    <vt:lpwstr>Standard</vt:lpwstr>
  </property>
  <property fmtid="{D5CDD505-2E9C-101B-9397-08002B2CF9AE}" pid="6" name="MSIP_Label_39d8be9e-c8d9-4b9c-bd40-2c27cc7ea2e6_Name">
    <vt:lpwstr>39d8be9e-c8d9-4b9c-bd40-2c27cc7ea2e6</vt:lpwstr>
  </property>
  <property fmtid="{D5CDD505-2E9C-101B-9397-08002B2CF9AE}" pid="7" name="MSIP_Label_39d8be9e-c8d9-4b9c-bd40-2c27cc7ea2e6_SiteId">
    <vt:lpwstr>a8b4324f-155c-4215-a0f1-7ed8cc9a992f</vt:lpwstr>
  </property>
  <property fmtid="{D5CDD505-2E9C-101B-9397-08002B2CF9AE}" pid="8" name="MSIP_Label_39d8be9e-c8d9-4b9c-bd40-2c27cc7ea2e6_ActionId">
    <vt:lpwstr>5715f456-9f2d-4555-ac61-58155fbe27be</vt:lpwstr>
  </property>
  <property fmtid="{D5CDD505-2E9C-101B-9397-08002B2CF9AE}" pid="9" name="MSIP_Label_39d8be9e-c8d9-4b9c-bd40-2c27cc7ea2e6_ContentBits">
    <vt:lpwstr>0</vt:lpwstr>
  </property>
  <property fmtid="{D5CDD505-2E9C-101B-9397-08002B2CF9AE}" pid="10" name="Content Subject">
    <vt:lpwstr/>
  </property>
</Properties>
</file>