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16"/>
  </p:notesMasterIdLst>
  <p:sldIdLst>
    <p:sldId id="257" r:id="rId5"/>
    <p:sldId id="1560" r:id="rId6"/>
    <p:sldId id="1557" r:id="rId7"/>
    <p:sldId id="1566" r:id="rId8"/>
    <p:sldId id="1565" r:id="rId9"/>
    <p:sldId id="1561" r:id="rId10"/>
    <p:sldId id="1562" r:id="rId11"/>
    <p:sldId id="1567" r:id="rId12"/>
    <p:sldId id="1564" r:id="rId13"/>
    <p:sldId id="1568" r:id="rId14"/>
    <p:sldId id="15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0BF538-360C-E5CC-DBBB-4E6B828FEA9C}" name="Mark Campbell - Lead for Policy Business Planning &amp; Commercial" initials="MCLfPBP&amp;C" userId="S::Mark.Campbell@essex.gov.uk::f900280c-3297-429e-bb5a-8c7a6db0022f" providerId="AD"/>
  <p188:author id="{AAB2A865-0B7A-5AC3-874C-C210EB52B3B1}" name="Mark Campbell - Lead for Policy Business Planning &amp; Commercial" initials="MC" userId="S::mark.campbell@essex.gov.uk::f900280c-3297-429e-bb5a-8c7a6db002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37"/>
    <a:srgbClr val="ECB720"/>
    <a:srgbClr val="76766B"/>
    <a:srgbClr val="729D4D"/>
    <a:srgbClr val="3A7D64"/>
    <a:srgbClr val="4179AA"/>
    <a:srgbClr val="9361B3"/>
    <a:srgbClr val="C84674"/>
    <a:srgbClr val="E97135"/>
    <a:srgbClr val="4147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91"/>
      </p:cViewPr>
      <p:guideLst>
        <p:guide orient="horz" pos="2183"/>
        <p:guide pos="3840"/>
        <p:guide pos="6262"/>
        <p:guide pos="1455"/>
        <p:guide orient="horz" pos="2818"/>
        <p:guide orient="horz" pos="200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07/11/2023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3</a:t>
            </a:fld>
            <a:endParaRPr lang="en-GB"/>
          </a:p>
        </p:txBody>
      </p:sp>
    </p:spTree>
    <p:extLst>
      <p:ext uri="{BB962C8B-B14F-4D97-AF65-F5344CB8AC3E}">
        <p14:creationId xmlns:p14="http://schemas.microsoft.com/office/powerpoint/2010/main" val="5288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4</a:t>
            </a:fld>
            <a:endParaRPr lang="en-GB"/>
          </a:p>
        </p:txBody>
      </p:sp>
    </p:spTree>
    <p:extLst>
      <p:ext uri="{BB962C8B-B14F-4D97-AF65-F5344CB8AC3E}">
        <p14:creationId xmlns:p14="http://schemas.microsoft.com/office/powerpoint/2010/main" val="1524061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07/11/2023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63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07/11/2023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25196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07/11/2023</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FF32F9-2255-E5DE-3434-DA56BFA4156D}"/>
              </a:ext>
            </a:extLst>
          </p:cNvPr>
          <p:cNvSpPr>
            <a:spLocks noGrp="1"/>
          </p:cNvSpPr>
          <p:nvPr>
            <p:ph type="ctrTitle"/>
          </p:nvPr>
        </p:nvSpPr>
        <p:spPr>
          <a:xfrm>
            <a:off x="539999" y="1944000"/>
            <a:ext cx="8295775" cy="1620000"/>
          </a:xfrm>
        </p:spPr>
        <p:txBody>
          <a:bodyPr/>
          <a:lstStyle/>
          <a:p>
            <a:r>
              <a:rPr lang="en-GB" dirty="0"/>
              <a:t>Elective Home Education (EHE)</a:t>
            </a:r>
          </a:p>
        </p:txBody>
      </p:sp>
      <p:sp>
        <p:nvSpPr>
          <p:cNvPr id="4" name="Subtitle 3">
            <a:extLst>
              <a:ext uri="{FF2B5EF4-FFF2-40B4-BE49-F238E27FC236}">
                <a16:creationId xmlns:a16="http://schemas.microsoft.com/office/drawing/2014/main" id="{4AC8350C-EC6E-CE82-26A1-B2F2809AFF4D}"/>
              </a:ext>
            </a:extLst>
          </p:cNvPr>
          <p:cNvSpPr>
            <a:spLocks noGrp="1"/>
          </p:cNvSpPr>
          <p:nvPr>
            <p:ph type="subTitle" idx="1"/>
          </p:nvPr>
        </p:nvSpPr>
        <p:spPr>
          <a:xfrm>
            <a:off x="539750" y="3789606"/>
            <a:ext cx="8100816" cy="1080000"/>
          </a:xfrm>
        </p:spPr>
        <p:txBody>
          <a:bodyPr/>
          <a:lstStyle/>
          <a:p>
            <a:endParaRPr lang="en-GB" sz="2400" dirty="0"/>
          </a:p>
          <a:p>
            <a:r>
              <a:rPr lang="en-GB" sz="2400" dirty="0"/>
              <a:t>Anita Patel-Lingam – Statutory Education Compliance Manager</a:t>
            </a:r>
          </a:p>
        </p:txBody>
      </p:sp>
      <p:sp>
        <p:nvSpPr>
          <p:cNvPr id="7" name="Date Placeholder 6">
            <a:extLst>
              <a:ext uri="{FF2B5EF4-FFF2-40B4-BE49-F238E27FC236}">
                <a16:creationId xmlns:a16="http://schemas.microsoft.com/office/drawing/2014/main" id="{482EDEC0-71BF-DF40-C7F0-2DC769C6CC24}"/>
              </a:ext>
            </a:extLst>
          </p:cNvPr>
          <p:cNvSpPr>
            <a:spLocks noGrp="1"/>
          </p:cNvSpPr>
          <p:nvPr>
            <p:ph type="dt" sz="half" idx="10"/>
          </p:nvPr>
        </p:nvSpPr>
        <p:spPr>
          <a:xfrm>
            <a:off x="539750" y="5543850"/>
            <a:ext cx="2743200" cy="365125"/>
          </a:xfrm>
        </p:spPr>
        <p:txBody>
          <a:bodyPr/>
          <a:lstStyle/>
          <a:p>
            <a:r>
              <a:rPr lang="en-GB" dirty="0"/>
              <a:t>November 2023</a:t>
            </a:r>
          </a:p>
        </p:txBody>
      </p:sp>
      <p:sp>
        <p:nvSpPr>
          <p:cNvPr id="20" name="TextBox 19">
            <a:extLst>
              <a:ext uri="{FF2B5EF4-FFF2-40B4-BE49-F238E27FC236}">
                <a16:creationId xmlns:a16="http://schemas.microsoft.com/office/drawing/2014/main" id="{5E9205A0-C1E3-430D-74B6-A652EE36EACA}"/>
              </a:ext>
              <a:ext uri="{C183D7F6-B498-43B3-948B-1728B52AA6E4}">
                <adec:decorative xmlns:adec="http://schemas.microsoft.com/office/drawing/2017/decorative" xmlns="" val="1"/>
              </a:ext>
            </a:extLst>
          </p:cNvPr>
          <p:cNvSpPr txBox="1"/>
          <p:nvPr/>
        </p:nvSpPr>
        <p:spPr>
          <a:xfrm>
            <a:off x="5262121" y="-1298222"/>
            <a:ext cx="2257779" cy="1213555"/>
          </a:xfrm>
          <a:prstGeom prst="rect">
            <a:avLst/>
          </a:prstGeom>
          <a:solidFill>
            <a:srgbClr val="ECB720"/>
          </a:solidFill>
        </p:spPr>
        <p:txBody>
          <a:bodyPr wrap="square" lIns="36000" tIns="36000" rIns="36000" bIns="36000" rtlCol="0">
            <a:noAutofit/>
          </a:bodyPr>
          <a:lstStyle/>
          <a:p>
            <a:pPr algn="l">
              <a:lnSpc>
                <a:spcPct val="90000"/>
              </a:lnSpc>
            </a:pPr>
            <a:r>
              <a:rPr lang="en-GB" sz="1200" b="1"/>
              <a:t>To change image:</a:t>
            </a:r>
          </a:p>
          <a:p>
            <a:pPr marL="144000" indent="-144000" algn="l">
              <a:lnSpc>
                <a:spcPct val="90000"/>
              </a:lnSpc>
              <a:buFont typeface="Arial" panose="020B0604020202020204" pitchFamily="34" charset="0"/>
              <a:buChar char="•"/>
            </a:pPr>
            <a:r>
              <a:rPr lang="en-GB" sz="1200"/>
              <a:t>Delete existing image and insert new by clicking on icon</a:t>
            </a:r>
          </a:p>
          <a:p>
            <a:pPr algn="l">
              <a:lnSpc>
                <a:spcPct val="90000"/>
              </a:lnSpc>
            </a:pPr>
            <a:r>
              <a:rPr lang="en-GB" sz="1200"/>
              <a:t>or</a:t>
            </a:r>
          </a:p>
          <a:p>
            <a:pPr marL="144000" indent="-144000">
              <a:lnSpc>
                <a:spcPct val="90000"/>
              </a:lnSpc>
              <a:buFont typeface="Arial" panose="020B0604020202020204" pitchFamily="34" charset="0"/>
              <a:buChar char="•"/>
            </a:pPr>
            <a:r>
              <a:rPr lang="en-GB" sz="1200"/>
              <a:t>Right-click, change picture</a:t>
            </a:r>
          </a:p>
        </p:txBody>
      </p:sp>
      <p:grpSp>
        <p:nvGrpSpPr>
          <p:cNvPr id="21" name="Group 20">
            <a:extLst>
              <a:ext uri="{FF2B5EF4-FFF2-40B4-BE49-F238E27FC236}">
                <a16:creationId xmlns:a16="http://schemas.microsoft.com/office/drawing/2014/main" id="{2B707032-0BAF-266F-BCB2-D2190306B61B}"/>
              </a:ext>
              <a:ext uri="{C183D7F6-B498-43B3-948B-1728B52AA6E4}">
                <adec:decorative xmlns:adec="http://schemas.microsoft.com/office/drawing/2017/decorative" xmlns="" val="1"/>
              </a:ext>
            </a:extLst>
          </p:cNvPr>
          <p:cNvGrpSpPr/>
          <p:nvPr/>
        </p:nvGrpSpPr>
        <p:grpSpPr>
          <a:xfrm>
            <a:off x="7604794" y="-1298222"/>
            <a:ext cx="2257779" cy="1213555"/>
            <a:chOff x="8760176" y="-1298222"/>
            <a:chExt cx="2257779" cy="1213555"/>
          </a:xfrm>
        </p:grpSpPr>
        <p:sp>
          <p:nvSpPr>
            <p:cNvPr id="22" name="TextBox 21">
              <a:extLst>
                <a:ext uri="{FF2B5EF4-FFF2-40B4-BE49-F238E27FC236}">
                  <a16:creationId xmlns:a16="http://schemas.microsoft.com/office/drawing/2014/main" id="{E81C5442-D91D-7CD2-3E9C-055217C29610}"/>
                </a:ext>
              </a:extLst>
            </p:cNvPr>
            <p:cNvSpPr txBox="1"/>
            <p:nvPr/>
          </p:nvSpPr>
          <p:spPr>
            <a:xfrm>
              <a:off x="8760176" y="-1298222"/>
              <a:ext cx="2257779" cy="1213555"/>
            </a:xfrm>
            <a:prstGeom prst="rect">
              <a:avLst/>
            </a:prstGeom>
            <a:solidFill>
              <a:srgbClr val="ECB720"/>
            </a:solidFill>
          </p:spPr>
          <p:txBody>
            <a:bodyPr wrap="square" lIns="36000" tIns="36000" rIns="36000" bIns="36000" rtlCol="0">
              <a:noAutofit/>
            </a:bodyPr>
            <a:lstStyle/>
            <a:p>
              <a:pPr algn="l">
                <a:lnSpc>
                  <a:spcPct val="90000"/>
                </a:lnSpc>
              </a:pPr>
              <a:r>
                <a:rPr lang="en-GB" sz="1200" b="1"/>
                <a:t>If new picture causes placeholder to resize or rotate</a:t>
              </a:r>
            </a:p>
            <a:p>
              <a:pPr marL="144000" indent="-144000">
                <a:lnSpc>
                  <a:spcPct val="90000"/>
                </a:lnSpc>
                <a:buFont typeface="Arial" panose="020B0604020202020204" pitchFamily="34" charset="0"/>
                <a:buChar char="•"/>
              </a:pPr>
              <a:r>
                <a:rPr lang="en-GB" sz="1200"/>
                <a:t>Click on ‘Reset’ </a:t>
              </a:r>
              <a:br>
                <a:rPr lang="en-GB" sz="1200"/>
              </a:br>
              <a:r>
                <a:rPr lang="en-GB" sz="1200"/>
                <a:t>under ‘Slides’ tab </a:t>
              </a:r>
              <a:br>
                <a:rPr lang="en-GB" sz="1200"/>
              </a:br>
              <a:r>
                <a:rPr lang="en-GB" sz="1200"/>
                <a:t>on Ribbon</a:t>
              </a:r>
            </a:p>
          </p:txBody>
        </p:sp>
        <p:pic>
          <p:nvPicPr>
            <p:cNvPr id="23" name="Picture 22">
              <a:extLst>
                <a:ext uri="{FF2B5EF4-FFF2-40B4-BE49-F238E27FC236}">
                  <a16:creationId xmlns:a16="http://schemas.microsoft.com/office/drawing/2014/main" id="{3D7C4BE3-7A93-5A4A-9263-B79F4F9FC428}"/>
                </a:ext>
              </a:extLst>
            </p:cNvPr>
            <p:cNvPicPr>
              <a:picLocks noChangeAspect="1"/>
            </p:cNvPicPr>
            <p:nvPr/>
          </p:nvPicPr>
          <p:blipFill rotWithShape="1">
            <a:blip r:embed="rId2"/>
            <a:srcRect l="5637" t="1975" r="85013" b="80247"/>
            <a:stretch/>
          </p:blipFill>
          <p:spPr>
            <a:xfrm>
              <a:off x="10200571" y="-1001890"/>
              <a:ext cx="734456" cy="843844"/>
            </a:xfrm>
            <a:prstGeom prst="rect">
              <a:avLst/>
            </a:prstGeom>
          </p:spPr>
        </p:pic>
      </p:grpSp>
      <p:sp>
        <p:nvSpPr>
          <p:cNvPr id="24" name="TextBox 23">
            <a:extLst>
              <a:ext uri="{FF2B5EF4-FFF2-40B4-BE49-F238E27FC236}">
                <a16:creationId xmlns:a16="http://schemas.microsoft.com/office/drawing/2014/main" id="{CA2C715E-4CEF-51FC-DA97-A6B22FECCC32}"/>
              </a:ext>
              <a:ext uri="{C183D7F6-B498-43B3-948B-1728B52AA6E4}">
                <adec:decorative xmlns:adec="http://schemas.microsoft.com/office/drawing/2017/decorative" xmlns="" val="1"/>
              </a:ext>
            </a:extLst>
          </p:cNvPr>
          <p:cNvSpPr txBox="1"/>
          <p:nvPr/>
        </p:nvSpPr>
        <p:spPr>
          <a:xfrm>
            <a:off x="9934221" y="-1298222"/>
            <a:ext cx="2257779" cy="1213555"/>
          </a:xfrm>
          <a:prstGeom prst="rect">
            <a:avLst/>
          </a:prstGeom>
          <a:solidFill>
            <a:srgbClr val="ECB720"/>
          </a:solidFill>
        </p:spPr>
        <p:txBody>
          <a:bodyPr wrap="square" lIns="36000" tIns="36000" rIns="36000" bIns="36000" rtlCol="0">
            <a:noAutofit/>
          </a:bodyPr>
          <a:lstStyle/>
          <a:p>
            <a:pPr algn="l">
              <a:lnSpc>
                <a:spcPct val="90000"/>
              </a:lnSpc>
            </a:pPr>
            <a:r>
              <a:rPr lang="en-GB" sz="1200" b="1"/>
              <a:t>To resize or reposition image within placeholder:</a:t>
            </a:r>
          </a:p>
          <a:p>
            <a:pPr marL="144000" indent="-144000" algn="l">
              <a:lnSpc>
                <a:spcPct val="90000"/>
              </a:lnSpc>
              <a:buFont typeface="Arial" panose="020B0604020202020204" pitchFamily="34" charset="0"/>
              <a:buChar char="•"/>
            </a:pPr>
            <a:r>
              <a:rPr lang="en-GB" sz="1200"/>
              <a:t>Picture Format&gt; Crop</a:t>
            </a:r>
          </a:p>
          <a:p>
            <a:pPr marL="144000" indent="-144000" algn="l">
              <a:lnSpc>
                <a:spcPct val="90000"/>
              </a:lnSpc>
              <a:buFont typeface="Arial" panose="020B0604020202020204" pitchFamily="34" charset="0"/>
              <a:buChar char="•"/>
            </a:pPr>
            <a:r>
              <a:rPr lang="en-GB" sz="1200"/>
              <a:t>Resize using white circles at corners</a:t>
            </a:r>
          </a:p>
          <a:p>
            <a:pPr marL="144000" indent="-144000" algn="l">
              <a:lnSpc>
                <a:spcPct val="90000"/>
              </a:lnSpc>
              <a:buFont typeface="Arial" panose="020B0604020202020204" pitchFamily="34" charset="0"/>
              <a:buChar char="•"/>
            </a:pPr>
            <a:r>
              <a:rPr lang="en-GB" sz="1200"/>
              <a:t>Move by </a:t>
            </a:r>
            <a:r>
              <a:rPr lang="en-GB" sz="1200" err="1"/>
              <a:t>click+hold</a:t>
            </a:r>
            <a:r>
              <a:rPr lang="en-GB" sz="1200"/>
              <a:t> on grey area of image then drag to position</a:t>
            </a:r>
          </a:p>
          <a:p>
            <a:pPr marL="230400" indent="-230400" algn="l">
              <a:lnSpc>
                <a:spcPct val="90000"/>
              </a:lnSpc>
              <a:buFont typeface="Arial" panose="020B0604020202020204" pitchFamily="34" charset="0"/>
              <a:buChar char="•"/>
            </a:pPr>
            <a:endParaRPr lang="en-GB" sz="1200"/>
          </a:p>
        </p:txBody>
      </p:sp>
    </p:spTree>
    <p:extLst>
      <p:ext uri="{BB962C8B-B14F-4D97-AF65-F5344CB8AC3E}">
        <p14:creationId xmlns:p14="http://schemas.microsoft.com/office/powerpoint/2010/main" val="460801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EDA4E-FED9-CF17-6D7D-BF08E570FD51}"/>
              </a:ext>
            </a:extLst>
          </p:cNvPr>
          <p:cNvSpPr>
            <a:spLocks noGrp="1"/>
          </p:cNvSpPr>
          <p:nvPr>
            <p:ph type="title"/>
          </p:nvPr>
        </p:nvSpPr>
        <p:spPr>
          <a:xfrm>
            <a:off x="545123" y="517524"/>
            <a:ext cx="11044125" cy="1065091"/>
          </a:xfrm>
        </p:spPr>
        <p:txBody>
          <a:bodyPr/>
          <a:lstStyle/>
          <a:p>
            <a:r>
              <a:rPr lang="en-GB" sz="2800" dirty="0"/>
              <a:t>Quick update about Essex Code of Conduct for Penalty Notices</a:t>
            </a:r>
          </a:p>
        </p:txBody>
      </p:sp>
      <p:sp>
        <p:nvSpPr>
          <p:cNvPr id="3" name="Content Placeholder 2">
            <a:extLst>
              <a:ext uri="{FF2B5EF4-FFF2-40B4-BE49-F238E27FC236}">
                <a16:creationId xmlns:a16="http://schemas.microsoft.com/office/drawing/2014/main" id="{C6996DD7-0623-7A2F-E3E2-6EB6B9D91A33}"/>
              </a:ext>
            </a:extLst>
          </p:cNvPr>
          <p:cNvSpPr>
            <a:spLocks noGrp="1"/>
          </p:cNvSpPr>
          <p:nvPr>
            <p:ph sz="half" idx="1"/>
          </p:nvPr>
        </p:nvSpPr>
        <p:spPr>
          <a:xfrm>
            <a:off x="349321" y="1198485"/>
            <a:ext cx="11404315" cy="4953740"/>
          </a:xfrm>
        </p:spPr>
        <p:txBody>
          <a:bodyPr/>
          <a:lstStyle/>
          <a:p>
            <a:pPr marL="516150" lvl="2" indent="-285750">
              <a:spcAft>
                <a:spcPts val="0"/>
              </a:spcAft>
            </a:pPr>
            <a:r>
              <a:rPr lang="en-GB" sz="2000" dirty="0"/>
              <a:t>Steering Group meeting held on 17</a:t>
            </a:r>
            <a:r>
              <a:rPr lang="en-GB" sz="2000" baseline="30000" dirty="0"/>
              <a:t>th</a:t>
            </a:r>
            <a:r>
              <a:rPr lang="en-GB" sz="2000" dirty="0"/>
              <a:t> July 2023</a:t>
            </a:r>
          </a:p>
          <a:p>
            <a:pPr marL="516150" lvl="2" indent="-285750">
              <a:spcAft>
                <a:spcPts val="0"/>
              </a:spcAft>
            </a:pPr>
            <a:endParaRPr lang="en-GB" sz="2000" dirty="0"/>
          </a:p>
          <a:p>
            <a:pPr marL="516150" lvl="2" indent="-285750">
              <a:spcAft>
                <a:spcPts val="0"/>
              </a:spcAft>
            </a:pPr>
            <a:r>
              <a:rPr lang="en-GB" sz="2000" dirty="0"/>
              <a:t>Interesting discussion about the number of fines being issued, the impact on school-family relations, lack of evidence that fines are leading to an improvement in attendance across Essex</a:t>
            </a:r>
          </a:p>
          <a:p>
            <a:pPr marL="516150" lvl="2" indent="-285750">
              <a:spcAft>
                <a:spcPts val="0"/>
              </a:spcAft>
            </a:pPr>
            <a:endParaRPr lang="en-GB" sz="2000" dirty="0"/>
          </a:p>
          <a:p>
            <a:pPr marL="516150" lvl="2" indent="-285750">
              <a:spcAft>
                <a:spcPts val="0"/>
              </a:spcAft>
            </a:pPr>
            <a:r>
              <a:rPr lang="en-GB" sz="2000" dirty="0"/>
              <a:t>ECC issued a record number of penalty notices during 2022/23 - 12953 in total, 12017 for holidays taken during term time</a:t>
            </a:r>
          </a:p>
          <a:p>
            <a:pPr lvl="2" indent="0">
              <a:spcAft>
                <a:spcPts val="0"/>
              </a:spcAft>
              <a:buNone/>
            </a:pPr>
            <a:endParaRPr lang="en-GB" sz="2000" dirty="0"/>
          </a:p>
          <a:p>
            <a:pPr marL="516150" lvl="2" indent="-285750">
              <a:spcAft>
                <a:spcPts val="0"/>
              </a:spcAft>
            </a:pPr>
            <a:r>
              <a:rPr lang="en-GB" sz="2000" dirty="0"/>
              <a:t>Draft updated local Code of Conduct prepared over the summer to reflect the suggested changes that came out of the Steering Group discussion.  </a:t>
            </a:r>
            <a:r>
              <a:rPr lang="en-GB" sz="2000" b="1" dirty="0"/>
              <a:t>IMPORTANT: </a:t>
            </a:r>
            <a:r>
              <a:rPr lang="en-GB" sz="2000" b="1"/>
              <a:t>LOCAL CoC REVIEW </a:t>
            </a:r>
            <a:r>
              <a:rPr lang="en-GB" sz="2000" b="1" dirty="0"/>
              <a:t>NOW FIRMLY ON HOLD</a:t>
            </a:r>
          </a:p>
          <a:p>
            <a:pPr lvl="2" indent="0">
              <a:spcAft>
                <a:spcPts val="0"/>
              </a:spcAft>
              <a:buNone/>
            </a:pPr>
            <a:endParaRPr lang="en-GB" sz="2000" dirty="0"/>
          </a:p>
          <a:p>
            <a:pPr marL="516150" lvl="2" indent="-285750">
              <a:spcAft>
                <a:spcPts val="0"/>
              </a:spcAft>
            </a:pPr>
            <a:r>
              <a:rPr lang="en-GB" sz="2000" dirty="0"/>
              <a:t>DfE have announced their intention to introduce a national framework for legal intervention (i.e. one national code of conduct – same criteria and triggers for penalty notices). Meeting – 24</a:t>
            </a:r>
            <a:r>
              <a:rPr lang="en-GB" sz="2000" baseline="30000" dirty="0"/>
              <a:t>th</a:t>
            </a:r>
            <a:r>
              <a:rPr lang="en-GB" sz="2000" dirty="0"/>
              <a:t> October 2023 – DfE shared their current thinking and sought feedback from LAs. Not set in stone – discussions ongoing.</a:t>
            </a:r>
          </a:p>
          <a:p>
            <a:pPr marL="516150" lvl="2" indent="-285750">
              <a:spcAft>
                <a:spcPts val="0"/>
              </a:spcAft>
            </a:pPr>
            <a:endParaRPr lang="en-GB" sz="2000" dirty="0"/>
          </a:p>
          <a:p>
            <a:pPr marL="516150" lvl="2" indent="-285750">
              <a:spcAft>
                <a:spcPts val="0"/>
              </a:spcAft>
            </a:pPr>
            <a:r>
              <a:rPr lang="en-GB" sz="2000" dirty="0"/>
              <a:t>Intended timeline for national framework to come into force – September 2024 </a:t>
            </a:r>
          </a:p>
          <a:p>
            <a:pPr marL="516150" lvl="2" indent="-285750">
              <a:spcAft>
                <a:spcPts val="0"/>
              </a:spcAft>
            </a:pPr>
            <a:endParaRPr lang="en-GB" sz="2000" dirty="0"/>
          </a:p>
          <a:p>
            <a:pPr marL="516150" lvl="2" indent="-285750">
              <a:spcAft>
                <a:spcPts val="0"/>
              </a:spcAft>
            </a:pPr>
            <a:endParaRPr lang="en-GB" sz="2000" dirty="0"/>
          </a:p>
          <a:p>
            <a:pPr marL="516150" lvl="2" indent="-285750">
              <a:spcAft>
                <a:spcPts val="0"/>
              </a:spcAft>
            </a:pPr>
            <a:endParaRPr lang="en-GB" sz="2000" dirty="0"/>
          </a:p>
          <a:p>
            <a:pPr lvl="2" indent="0">
              <a:spcAft>
                <a:spcPts val="0"/>
              </a:spcAft>
              <a:buNone/>
            </a:pPr>
            <a:endParaRPr lang="en-GB" sz="2000" dirty="0"/>
          </a:p>
          <a:p>
            <a:pPr lvl="2" indent="0">
              <a:spcAft>
                <a:spcPts val="0"/>
              </a:spcAft>
              <a:buNone/>
            </a:pPr>
            <a:endParaRPr lang="en-GB" sz="2000" dirty="0"/>
          </a:p>
          <a:p>
            <a:pPr lvl="2" indent="0">
              <a:spcAft>
                <a:spcPts val="0"/>
              </a:spcAft>
              <a:buNone/>
            </a:pPr>
            <a:endParaRPr lang="en-GB" sz="2000" dirty="0"/>
          </a:p>
          <a:p>
            <a:pPr marL="516150" lvl="2" indent="-285750">
              <a:spcAft>
                <a:spcPts val="0"/>
              </a:spcAft>
            </a:pPr>
            <a:endParaRPr lang="en-GB" sz="2000" dirty="0"/>
          </a:p>
          <a:p>
            <a:pPr marL="516150" lvl="2" indent="-285750">
              <a:spcAft>
                <a:spcPts val="0"/>
              </a:spcAft>
            </a:pPr>
            <a:endParaRPr lang="en-GB" sz="2000" dirty="0"/>
          </a:p>
          <a:p>
            <a:pPr marL="516150" lvl="2" indent="-285750">
              <a:spcAft>
                <a:spcPts val="0"/>
              </a:spcAft>
            </a:pPr>
            <a:endParaRPr lang="en-GB" sz="2400" dirty="0"/>
          </a:p>
          <a:p>
            <a:pPr marL="516150" lvl="2" indent="-285750">
              <a:spcAft>
                <a:spcPts val="0"/>
              </a:spcAft>
            </a:pPr>
            <a:endParaRPr lang="en-GB" sz="2400" dirty="0"/>
          </a:p>
          <a:p>
            <a:pPr marL="516150" lvl="2" indent="-285750">
              <a:spcAft>
                <a:spcPts val="0"/>
              </a:spcAft>
            </a:pPr>
            <a:endParaRPr lang="en-GB" sz="2400" dirty="0"/>
          </a:p>
          <a:p>
            <a:pPr lvl="2" indent="0">
              <a:spcAft>
                <a:spcPts val="0"/>
              </a:spcAft>
              <a:buNone/>
            </a:pPr>
            <a:endParaRPr lang="en-GB" sz="1800" dirty="0"/>
          </a:p>
        </p:txBody>
      </p:sp>
    </p:spTree>
    <p:extLst>
      <p:ext uri="{BB962C8B-B14F-4D97-AF65-F5344CB8AC3E}">
        <p14:creationId xmlns:p14="http://schemas.microsoft.com/office/powerpoint/2010/main" val="3336730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79377-7742-AB36-0186-7F6F99938AA4}"/>
              </a:ext>
            </a:extLst>
          </p:cNvPr>
          <p:cNvSpPr>
            <a:spLocks noGrp="1"/>
          </p:cNvSpPr>
          <p:nvPr>
            <p:ph type="title"/>
          </p:nvPr>
        </p:nvSpPr>
        <p:spPr>
          <a:xfrm>
            <a:off x="545124" y="2228296"/>
            <a:ext cx="9309090" cy="2282060"/>
          </a:xfrm>
        </p:spPr>
        <p:txBody>
          <a:bodyPr/>
          <a:lstStyle/>
          <a:p>
            <a:r>
              <a:rPr lang="en-GB" sz="6000" dirty="0"/>
              <a:t>Any questions about the Code of Conduct?</a:t>
            </a:r>
          </a:p>
        </p:txBody>
      </p:sp>
    </p:spTree>
    <p:extLst>
      <p:ext uri="{BB962C8B-B14F-4D97-AF65-F5344CB8AC3E}">
        <p14:creationId xmlns:p14="http://schemas.microsoft.com/office/powerpoint/2010/main" val="250226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DF79F-271A-D68F-1742-4299A19BD6A5}"/>
              </a:ext>
            </a:extLst>
          </p:cNvPr>
          <p:cNvSpPr>
            <a:spLocks noGrp="1"/>
          </p:cNvSpPr>
          <p:nvPr>
            <p:ph type="title"/>
          </p:nvPr>
        </p:nvSpPr>
        <p:spPr>
          <a:xfrm>
            <a:off x="545122" y="517524"/>
            <a:ext cx="10920837" cy="1065091"/>
          </a:xfrm>
        </p:spPr>
        <p:txBody>
          <a:bodyPr/>
          <a:lstStyle/>
          <a:p>
            <a:r>
              <a:rPr lang="en-GB" sz="3600" dirty="0"/>
              <a:t>Education Compliance team – Team overview/context</a:t>
            </a:r>
          </a:p>
        </p:txBody>
      </p:sp>
      <p:sp>
        <p:nvSpPr>
          <p:cNvPr id="3" name="Content Placeholder 2">
            <a:extLst>
              <a:ext uri="{FF2B5EF4-FFF2-40B4-BE49-F238E27FC236}">
                <a16:creationId xmlns:a16="http://schemas.microsoft.com/office/drawing/2014/main" id="{466D6A85-A0EF-4700-1D25-C0C74857D9D5}"/>
              </a:ext>
            </a:extLst>
          </p:cNvPr>
          <p:cNvSpPr>
            <a:spLocks noGrp="1"/>
          </p:cNvSpPr>
          <p:nvPr>
            <p:ph sz="half" idx="1"/>
          </p:nvPr>
        </p:nvSpPr>
        <p:spPr>
          <a:xfrm>
            <a:off x="540000" y="1260629"/>
            <a:ext cx="11059524" cy="5325106"/>
          </a:xfrm>
        </p:spPr>
        <p:txBody>
          <a:bodyPr/>
          <a:lstStyle/>
          <a:p>
            <a:pPr marL="342900" indent="-342900">
              <a:spcBef>
                <a:spcPts val="0"/>
              </a:spcBef>
              <a:spcAft>
                <a:spcPts val="0"/>
              </a:spcAft>
              <a:buFont typeface="Arial" panose="020B0604020202020204" pitchFamily="34" charset="0"/>
              <a:buChar char="•"/>
            </a:pPr>
            <a:r>
              <a:rPr lang="en-GB" sz="1800" b="0" dirty="0"/>
              <a:t>Statutory Education Compliance Manager – manages the teams who receive Children Missing Education (CME) referrals, Elective Home Education (EHE) notifications and Attendance Compliance referrals (penalty notice and prosecution requests)</a:t>
            </a:r>
          </a:p>
          <a:p>
            <a:pPr>
              <a:spcBef>
                <a:spcPts val="0"/>
              </a:spcBef>
              <a:spcAft>
                <a:spcPts val="0"/>
              </a:spcAft>
            </a:pPr>
            <a:endParaRPr lang="en-GB" sz="1800" b="0" dirty="0"/>
          </a:p>
          <a:p>
            <a:pPr marL="342900" indent="-342900">
              <a:spcBef>
                <a:spcPts val="0"/>
              </a:spcBef>
              <a:spcAft>
                <a:spcPts val="0"/>
              </a:spcAft>
              <a:buFont typeface="Arial" panose="020B0604020202020204" pitchFamily="34" charset="0"/>
              <a:buChar char="•"/>
            </a:pPr>
            <a:r>
              <a:rPr lang="en-GB" sz="1800" b="0" dirty="0"/>
              <a:t>CME/EHE team consists of 7 staff members (3 administrative/4 face-to-face – one lead allocated officer per quadrant) - dedicated to the investigation of CME/EHE concerns – in place since September 2018 reorganisation – role alignment/integration within Essex is a real strength (ILACS Inspection June 2023)</a:t>
            </a:r>
          </a:p>
          <a:p>
            <a:pPr marL="746550" lvl="3" indent="-285750">
              <a:spcAft>
                <a:spcPts val="0"/>
              </a:spcAft>
            </a:pPr>
            <a:r>
              <a:rPr lang="en-GB" sz="1800" b="0" dirty="0"/>
              <a:t>Impact of reorganisation/social care trigger: In 2017/18, approximately 400 EHE assessments were carried out vs. almost 900 in the 2018/19 academic year </a:t>
            </a:r>
          </a:p>
          <a:p>
            <a:pPr lvl="2" indent="0">
              <a:spcAft>
                <a:spcPts val="0"/>
              </a:spcAft>
              <a:buNone/>
            </a:pPr>
            <a:endParaRPr lang="en-GB" sz="1800" b="0" dirty="0"/>
          </a:p>
          <a:p>
            <a:pPr marL="342900" indent="-342900">
              <a:spcBef>
                <a:spcPts val="0"/>
              </a:spcBef>
              <a:spcAft>
                <a:spcPts val="0"/>
              </a:spcAft>
              <a:buFont typeface="Arial" panose="020B0604020202020204" pitchFamily="34" charset="0"/>
              <a:buChar char="•"/>
            </a:pPr>
            <a:r>
              <a:rPr lang="en-GB" sz="1800" b="0" dirty="0"/>
              <a:t>Association of Elective Home Education Professionals (AEHEP) – APL Chairs national board and meets with DfE monthly to discuss EHE. Draft updated EHE guidance for LAs and parents – recent roundtable discussions. Consultation now underway/live – deadline for responses is 18</a:t>
            </a:r>
            <a:r>
              <a:rPr lang="en-GB" sz="1800" b="0" baseline="30000" dirty="0"/>
              <a:t>th</a:t>
            </a:r>
            <a:r>
              <a:rPr lang="en-GB" sz="1800" b="0" dirty="0"/>
              <a:t> January 2024</a:t>
            </a:r>
          </a:p>
          <a:p>
            <a:pPr>
              <a:spcBef>
                <a:spcPts val="0"/>
              </a:spcBef>
              <a:spcAft>
                <a:spcPts val="0"/>
              </a:spcAft>
            </a:pPr>
            <a:endParaRPr lang="en-GB" sz="1800" b="0" dirty="0"/>
          </a:p>
          <a:p>
            <a:pPr marL="342900" indent="-342900">
              <a:spcBef>
                <a:spcPts val="0"/>
              </a:spcBef>
              <a:spcAft>
                <a:spcPts val="0"/>
              </a:spcAft>
              <a:buFont typeface="Arial" panose="020B0604020202020204" pitchFamily="34" charset="0"/>
              <a:buChar char="•"/>
            </a:pPr>
            <a:r>
              <a:rPr lang="en-GB" sz="1800" b="0" dirty="0"/>
              <a:t>Association of Education Welfare Management (AEWM) – APL sits on National Executive Committee – regular discussions with DfE regarding attendance – well-placed to raise related CME/EHE matters via this channel</a:t>
            </a:r>
          </a:p>
          <a:p>
            <a:pPr marL="342900" indent="-342900">
              <a:spcBef>
                <a:spcPts val="0"/>
              </a:spcBef>
              <a:spcAft>
                <a:spcPts val="0"/>
              </a:spcAft>
              <a:buFont typeface="Arial" panose="020B0604020202020204" pitchFamily="34" charset="0"/>
              <a:buChar char="•"/>
            </a:pPr>
            <a:endParaRPr lang="en-GB" sz="1800" b="0" dirty="0"/>
          </a:p>
          <a:p>
            <a:pPr marL="342900" indent="-342900">
              <a:spcBef>
                <a:spcPts val="0"/>
              </a:spcBef>
              <a:spcAft>
                <a:spcPts val="0"/>
              </a:spcAft>
              <a:buFont typeface="Arial" panose="020B0604020202020204" pitchFamily="34" charset="0"/>
              <a:buChar char="•"/>
            </a:pPr>
            <a:r>
              <a:rPr lang="en-GB" sz="1800" b="0" dirty="0"/>
              <a:t>Cross-party Working Group – CME/EHE high on the agenda for our Councillors, submission of detailed consultation responses/lobbying work, etc.</a:t>
            </a:r>
          </a:p>
        </p:txBody>
      </p:sp>
    </p:spTree>
    <p:extLst>
      <p:ext uri="{BB962C8B-B14F-4D97-AF65-F5344CB8AC3E}">
        <p14:creationId xmlns:p14="http://schemas.microsoft.com/office/powerpoint/2010/main" val="662214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19524A-787A-40B8-8984-6AECC6435BAC}"/>
              </a:ext>
            </a:extLst>
          </p:cNvPr>
          <p:cNvSpPr>
            <a:spLocks noGrp="1"/>
          </p:cNvSpPr>
          <p:nvPr>
            <p:ph type="title"/>
          </p:nvPr>
        </p:nvSpPr>
        <p:spPr>
          <a:xfrm>
            <a:off x="545123" y="105457"/>
            <a:ext cx="10643433" cy="1062692"/>
          </a:xfrm>
        </p:spPr>
        <p:txBody>
          <a:bodyPr/>
          <a:lstStyle/>
          <a:p>
            <a:r>
              <a:rPr lang="en-GB" sz="3200" dirty="0"/>
              <a:t>EHE Data – Essex General Overview (Reception – Year 11)</a:t>
            </a:r>
          </a:p>
        </p:txBody>
      </p:sp>
      <p:sp>
        <p:nvSpPr>
          <p:cNvPr id="8" name="Rectangle 1">
            <a:extLst>
              <a:ext uri="{FF2B5EF4-FFF2-40B4-BE49-F238E27FC236}">
                <a16:creationId xmlns:a16="http://schemas.microsoft.com/office/drawing/2014/main" id="{BAA70B25-B801-CE73-1110-4861B6683C12}"/>
              </a:ext>
            </a:extLst>
          </p:cNvPr>
          <p:cNvSpPr>
            <a:spLocks noChangeArrowheads="1"/>
          </p:cNvSpPr>
          <p:nvPr/>
        </p:nvSpPr>
        <p:spPr bwMode="auto">
          <a:xfrm>
            <a:off x="-1606576" y="-1256720"/>
            <a:ext cx="1634099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CME numbers across Essex (Reception through to Year 11 only), as at the dates shown:</a:t>
            </a: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1" name="Content Placeholder 10">
            <a:extLst>
              <a:ext uri="{FF2B5EF4-FFF2-40B4-BE49-F238E27FC236}">
                <a16:creationId xmlns:a16="http://schemas.microsoft.com/office/drawing/2014/main" id="{72226F22-92E6-855D-CEDE-B0854A4FB6D8}"/>
              </a:ext>
            </a:extLst>
          </p:cNvPr>
          <p:cNvGraphicFramePr>
            <a:graphicFrameLocks noGrp="1"/>
          </p:cNvGraphicFramePr>
          <p:nvPr>
            <p:ph idx="1"/>
            <p:extLst>
              <p:ext uri="{D42A27DB-BD31-4B8C-83A1-F6EECF244321}">
                <p14:modId xmlns:p14="http://schemas.microsoft.com/office/powerpoint/2010/main" val="3267039835"/>
              </p:ext>
            </p:extLst>
          </p:nvPr>
        </p:nvGraphicFramePr>
        <p:xfrm>
          <a:off x="545122" y="998029"/>
          <a:ext cx="10643433" cy="4889265"/>
        </p:xfrm>
        <a:graphic>
          <a:graphicData uri="http://schemas.openxmlformats.org/drawingml/2006/table">
            <a:tbl>
              <a:tblPr firstRow="1" firstCol="1" bandRow="1">
                <a:tableStyleId>{5C22544A-7EE6-4342-B048-85BDC9FD1C3A}</a:tableStyleId>
              </a:tblPr>
              <a:tblGrid>
                <a:gridCol w="2985073">
                  <a:extLst>
                    <a:ext uri="{9D8B030D-6E8A-4147-A177-3AD203B41FA5}">
                      <a16:colId xmlns:a16="http://schemas.microsoft.com/office/drawing/2014/main" val="733713150"/>
                    </a:ext>
                  </a:extLst>
                </a:gridCol>
                <a:gridCol w="1041695">
                  <a:extLst>
                    <a:ext uri="{9D8B030D-6E8A-4147-A177-3AD203B41FA5}">
                      <a16:colId xmlns:a16="http://schemas.microsoft.com/office/drawing/2014/main" val="1226804356"/>
                    </a:ext>
                  </a:extLst>
                </a:gridCol>
                <a:gridCol w="1217376">
                  <a:extLst>
                    <a:ext uri="{9D8B030D-6E8A-4147-A177-3AD203B41FA5}">
                      <a16:colId xmlns:a16="http://schemas.microsoft.com/office/drawing/2014/main" val="874472955"/>
                    </a:ext>
                  </a:extLst>
                </a:gridCol>
                <a:gridCol w="1386457">
                  <a:extLst>
                    <a:ext uri="{9D8B030D-6E8A-4147-A177-3AD203B41FA5}">
                      <a16:colId xmlns:a16="http://schemas.microsoft.com/office/drawing/2014/main" val="1976588091"/>
                    </a:ext>
                  </a:extLst>
                </a:gridCol>
                <a:gridCol w="1386328">
                  <a:extLst>
                    <a:ext uri="{9D8B030D-6E8A-4147-A177-3AD203B41FA5}">
                      <a16:colId xmlns:a16="http://schemas.microsoft.com/office/drawing/2014/main" val="97575683"/>
                    </a:ext>
                  </a:extLst>
                </a:gridCol>
                <a:gridCol w="1060414">
                  <a:extLst>
                    <a:ext uri="{9D8B030D-6E8A-4147-A177-3AD203B41FA5}">
                      <a16:colId xmlns:a16="http://schemas.microsoft.com/office/drawing/2014/main" val="3198331097"/>
                    </a:ext>
                  </a:extLst>
                </a:gridCol>
                <a:gridCol w="1566090">
                  <a:extLst>
                    <a:ext uri="{9D8B030D-6E8A-4147-A177-3AD203B41FA5}">
                      <a16:colId xmlns:a16="http://schemas.microsoft.com/office/drawing/2014/main" val="3300635538"/>
                    </a:ext>
                  </a:extLst>
                </a:gridCol>
              </a:tblGrid>
              <a:tr h="1527895">
                <a:tc>
                  <a:txBody>
                    <a:bodyPr/>
                    <a:lstStyle/>
                    <a:p>
                      <a:r>
                        <a:rPr lang="en-GB" sz="1800" dirty="0">
                          <a:effectLst>
                            <a:outerShdw blurRad="38100" dist="38100" dir="2700000" algn="tl">
                              <a:srgbClr val="000000">
                                <a:alpha val="43137"/>
                              </a:srgbClr>
                            </a:outerShdw>
                          </a:effectLst>
                        </a:rPr>
                        <a:t>Date</a:t>
                      </a:r>
                      <a:endPar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tc>
                  <a:txBody>
                    <a:bodyPr/>
                    <a:lstStyle/>
                    <a:p>
                      <a:r>
                        <a:rPr lang="en-GB" sz="1800" dirty="0">
                          <a:effectLst>
                            <a:outerShdw blurRad="38100" dist="38100" dir="2700000" algn="tl">
                              <a:srgbClr val="000000">
                                <a:alpha val="43137"/>
                              </a:srgbClr>
                            </a:outerShdw>
                          </a:effectLst>
                        </a:rPr>
                        <a:t>Total EHE</a:t>
                      </a:r>
                      <a:endPar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tc>
                  <a:txBody>
                    <a:bodyPr/>
                    <a:lstStyle/>
                    <a:p>
                      <a:r>
                        <a:rPr lang="en-GB" sz="1800" dirty="0">
                          <a:effectLst>
                            <a:outerShdw blurRad="38100" dist="38100" dir="2700000" algn="tl">
                              <a:srgbClr val="000000">
                                <a:alpha val="43137"/>
                              </a:srgbClr>
                            </a:outerShdw>
                          </a:effectLst>
                        </a:rPr>
                        <a:t>Child in Need</a:t>
                      </a:r>
                      <a:endPar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tc>
                  <a:txBody>
                    <a:bodyPr/>
                    <a:lstStyle/>
                    <a:p>
                      <a:r>
                        <a:rPr lang="en-GB" sz="1800">
                          <a:effectLst>
                            <a:outerShdw blurRad="38100" dist="38100" dir="2700000" algn="tl">
                              <a:srgbClr val="000000">
                                <a:alpha val="43137"/>
                              </a:srgbClr>
                            </a:outerShdw>
                          </a:effectLst>
                        </a:rPr>
                        <a:t>Child Protection Plan</a:t>
                      </a:r>
                      <a:endParaRPr lang="en-GB"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tc>
                  <a:txBody>
                    <a:bodyPr/>
                    <a:lstStyle/>
                    <a:p>
                      <a:r>
                        <a:rPr lang="en-GB" sz="1800" dirty="0">
                          <a:effectLst>
                            <a:outerShdw blurRad="38100" dist="38100" dir="2700000" algn="tl">
                              <a:srgbClr val="000000">
                                <a:alpha val="43137"/>
                              </a:srgbClr>
                            </a:outerShdw>
                          </a:effectLst>
                        </a:rPr>
                        <a:t>Looked after Children</a:t>
                      </a:r>
                      <a:endPar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tc>
                  <a:txBody>
                    <a:bodyPr/>
                    <a:lstStyle/>
                    <a:p>
                      <a:r>
                        <a:rPr lang="en-GB" sz="1800">
                          <a:effectLst>
                            <a:outerShdw blurRad="38100" dist="38100" dir="2700000" algn="tl">
                              <a:srgbClr val="000000">
                                <a:alpha val="43137"/>
                              </a:srgbClr>
                            </a:outerShdw>
                          </a:effectLst>
                        </a:rPr>
                        <a:t>SEN Support</a:t>
                      </a:r>
                      <a:endParaRPr lang="en-GB"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tc>
                  <a:txBody>
                    <a:bodyPr/>
                    <a:lstStyle/>
                    <a:p>
                      <a:r>
                        <a:rPr lang="en-GB" sz="1800">
                          <a:effectLst>
                            <a:outerShdw blurRad="38100" dist="38100" dir="2700000" algn="tl">
                              <a:srgbClr val="000000">
                                <a:alpha val="43137"/>
                              </a:srgbClr>
                            </a:outerShdw>
                          </a:effectLst>
                        </a:rPr>
                        <a:t>Education, Health and Care Plan</a:t>
                      </a:r>
                      <a:endParaRPr lang="en-GB"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extLst>
                  <a:ext uri="{0D108BD9-81ED-4DB2-BD59-A6C34878D82A}">
                    <a16:rowId xmlns:a16="http://schemas.microsoft.com/office/drawing/2014/main" val="3062288151"/>
                  </a:ext>
                </a:extLst>
              </a:tr>
              <a:tr h="611158">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a:t>
                      </a:r>
                      <a:r>
                        <a:rPr lang="en-GB" sz="1800"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st</a:t>
                      </a:r>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September 2023</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2656</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37</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6</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0</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483</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133</a:t>
                      </a:r>
                    </a:p>
                  </a:txBody>
                  <a:tcPr marL="46612" marR="46612" marT="0" marB="0"/>
                </a:tc>
                <a:extLst>
                  <a:ext uri="{0D108BD9-81ED-4DB2-BD59-A6C34878D82A}">
                    <a16:rowId xmlns:a16="http://schemas.microsoft.com/office/drawing/2014/main" val="2691096620"/>
                  </a:ext>
                </a:extLst>
              </a:tr>
              <a:tr h="611158">
                <a:tc>
                  <a:txBody>
                    <a:bodyPr/>
                    <a:lstStyle/>
                    <a:p>
                      <a:r>
                        <a:rPr lang="en-GB" sz="1800" dirty="0">
                          <a:effectLst>
                            <a:outerShdw blurRad="38100" dist="38100" dir="2700000" algn="tl">
                              <a:srgbClr val="000000">
                                <a:alpha val="43137"/>
                              </a:srgbClr>
                            </a:outerShdw>
                          </a:effectLst>
                        </a:rPr>
                        <a:t>1</a:t>
                      </a:r>
                      <a:r>
                        <a:rPr lang="en-GB" sz="1800" baseline="30000" dirty="0">
                          <a:effectLst>
                            <a:outerShdw blurRad="38100" dist="38100" dir="2700000" algn="tl">
                              <a:srgbClr val="000000">
                                <a:alpha val="43137"/>
                              </a:srgbClr>
                            </a:outerShdw>
                          </a:effectLst>
                        </a:rPr>
                        <a:t>st</a:t>
                      </a:r>
                      <a:r>
                        <a:rPr lang="en-GB" sz="1800" dirty="0">
                          <a:effectLst>
                            <a:outerShdw blurRad="38100" dist="38100" dir="2700000" algn="tl">
                              <a:srgbClr val="000000">
                                <a:alpha val="43137"/>
                              </a:srgbClr>
                            </a:outerShdw>
                          </a:effectLst>
                        </a:rPr>
                        <a:t> September 2022</a:t>
                      </a:r>
                      <a:endPar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2288</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32</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9</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2</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359</a:t>
                      </a:r>
                    </a:p>
                  </a:txBody>
                  <a:tcPr marL="46612" marR="46612" marT="0" marB="0"/>
                </a:tc>
                <a:tc>
                  <a:txBody>
                    <a:bodyPr/>
                    <a:lstStyle/>
                    <a:p>
                      <a:r>
                        <a:rPr lang="en-GB" sz="1800" dirty="0">
                          <a:effectLst>
                            <a:outerShdw blurRad="38100" dist="38100" dir="2700000" algn="tl">
                              <a:srgbClr val="000000">
                                <a:alpha val="43137"/>
                              </a:srgbClr>
                            </a:outerShdw>
                          </a:effectLst>
                        </a:rPr>
                        <a:t>114</a:t>
                      </a:r>
                      <a:endPar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extLst>
                  <a:ext uri="{0D108BD9-81ED-4DB2-BD59-A6C34878D82A}">
                    <a16:rowId xmlns:a16="http://schemas.microsoft.com/office/drawing/2014/main" val="155607991"/>
                  </a:ext>
                </a:extLst>
              </a:tr>
              <a:tr h="611158">
                <a:tc>
                  <a:txBody>
                    <a:bodyPr/>
                    <a:lstStyle/>
                    <a:p>
                      <a:r>
                        <a:rPr lang="en-GB" sz="1800">
                          <a:effectLst>
                            <a:outerShdw blurRad="38100" dist="38100" dir="2700000" algn="tl">
                              <a:srgbClr val="000000">
                                <a:alpha val="43137"/>
                              </a:srgbClr>
                            </a:outerShdw>
                          </a:effectLst>
                        </a:rPr>
                        <a:t>1</a:t>
                      </a:r>
                      <a:r>
                        <a:rPr lang="en-GB" sz="1800" baseline="30000">
                          <a:effectLst>
                            <a:outerShdw blurRad="38100" dist="38100" dir="2700000" algn="tl">
                              <a:srgbClr val="000000">
                                <a:alpha val="43137"/>
                              </a:srgbClr>
                            </a:outerShdw>
                          </a:effectLst>
                        </a:rPr>
                        <a:t>st</a:t>
                      </a:r>
                      <a:r>
                        <a:rPr lang="en-GB" sz="1800">
                          <a:effectLst>
                            <a:outerShdw blurRad="38100" dist="38100" dir="2700000" algn="tl">
                              <a:srgbClr val="000000">
                                <a:alpha val="43137"/>
                              </a:srgbClr>
                            </a:outerShdw>
                          </a:effectLst>
                        </a:rPr>
                        <a:t> September 2021</a:t>
                      </a:r>
                      <a:endParaRPr lang="en-GB"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2167</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27</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7</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7</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352</a:t>
                      </a:r>
                    </a:p>
                  </a:txBody>
                  <a:tcPr marL="46612" marR="46612" marT="0" marB="0"/>
                </a:tc>
                <a:tc>
                  <a:txBody>
                    <a:bodyPr/>
                    <a:lstStyle/>
                    <a:p>
                      <a:r>
                        <a:rPr lang="en-GB" sz="1800" dirty="0">
                          <a:effectLst>
                            <a:outerShdw blurRad="38100" dist="38100" dir="2700000" algn="tl">
                              <a:srgbClr val="000000">
                                <a:alpha val="43137"/>
                              </a:srgbClr>
                            </a:outerShdw>
                          </a:effectLst>
                        </a:rPr>
                        <a:t>100</a:t>
                      </a:r>
                      <a:endPar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extLst>
                  <a:ext uri="{0D108BD9-81ED-4DB2-BD59-A6C34878D82A}">
                    <a16:rowId xmlns:a16="http://schemas.microsoft.com/office/drawing/2014/main" val="536450365"/>
                  </a:ext>
                </a:extLst>
              </a:tr>
              <a:tr h="611158">
                <a:tc>
                  <a:txBody>
                    <a:bodyPr/>
                    <a:lstStyle/>
                    <a:p>
                      <a:r>
                        <a:rPr lang="en-GB" sz="1800">
                          <a:effectLst>
                            <a:outerShdw blurRad="38100" dist="38100" dir="2700000" algn="tl">
                              <a:srgbClr val="000000">
                                <a:alpha val="43137"/>
                              </a:srgbClr>
                            </a:outerShdw>
                          </a:effectLst>
                        </a:rPr>
                        <a:t>1</a:t>
                      </a:r>
                      <a:r>
                        <a:rPr lang="en-GB" sz="1800" baseline="30000">
                          <a:effectLst>
                            <a:outerShdw blurRad="38100" dist="38100" dir="2700000" algn="tl">
                              <a:srgbClr val="000000">
                                <a:alpha val="43137"/>
                              </a:srgbClr>
                            </a:outerShdw>
                          </a:effectLst>
                        </a:rPr>
                        <a:t>st</a:t>
                      </a:r>
                      <a:r>
                        <a:rPr lang="en-GB" sz="1800">
                          <a:effectLst>
                            <a:outerShdw blurRad="38100" dist="38100" dir="2700000" algn="tl">
                              <a:srgbClr val="000000">
                                <a:alpha val="43137"/>
                              </a:srgbClr>
                            </a:outerShdw>
                          </a:effectLst>
                        </a:rPr>
                        <a:t> September 2020</a:t>
                      </a:r>
                      <a:endParaRPr lang="en-GB"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1656</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25</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9</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8</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268</a:t>
                      </a:r>
                    </a:p>
                  </a:txBody>
                  <a:tcPr marL="46612" marR="46612" marT="0" marB="0"/>
                </a:tc>
                <a:tc>
                  <a:txBody>
                    <a:bodyPr/>
                    <a:lstStyle/>
                    <a:p>
                      <a:r>
                        <a:rPr lang="en-GB" sz="1800" dirty="0">
                          <a:effectLst>
                            <a:outerShdw blurRad="38100" dist="38100" dir="2700000" algn="tl">
                              <a:srgbClr val="000000">
                                <a:alpha val="43137"/>
                              </a:srgbClr>
                            </a:outerShdw>
                          </a:effectLst>
                        </a:rPr>
                        <a:t>87</a:t>
                      </a:r>
                      <a:endPar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extLst>
                  <a:ext uri="{0D108BD9-81ED-4DB2-BD59-A6C34878D82A}">
                    <a16:rowId xmlns:a16="http://schemas.microsoft.com/office/drawing/2014/main" val="1023341772"/>
                  </a:ext>
                </a:extLst>
              </a:tr>
              <a:tr h="916738">
                <a:tc>
                  <a:txBody>
                    <a:bodyPr/>
                    <a:lstStyle/>
                    <a:p>
                      <a:r>
                        <a:rPr lang="en-GB" sz="1800">
                          <a:effectLst>
                            <a:outerShdw blurRad="38100" dist="38100" dir="2700000" algn="tl">
                              <a:srgbClr val="000000">
                                <a:alpha val="43137"/>
                              </a:srgbClr>
                            </a:outerShdw>
                          </a:effectLst>
                        </a:rPr>
                        <a:t>1</a:t>
                      </a:r>
                      <a:r>
                        <a:rPr lang="en-GB" sz="1800" baseline="30000">
                          <a:effectLst>
                            <a:outerShdw blurRad="38100" dist="38100" dir="2700000" algn="tl">
                              <a:srgbClr val="000000">
                                <a:alpha val="43137"/>
                              </a:srgbClr>
                            </a:outerShdw>
                          </a:effectLst>
                        </a:rPr>
                        <a:t>st</a:t>
                      </a:r>
                      <a:r>
                        <a:rPr lang="en-GB" sz="1800">
                          <a:effectLst>
                            <a:outerShdw blurRad="38100" dist="38100" dir="2700000" algn="tl">
                              <a:srgbClr val="000000">
                                <a:alpha val="43137"/>
                              </a:srgbClr>
                            </a:outerShdw>
                          </a:effectLst>
                        </a:rPr>
                        <a:t> September 2019 (pre-pandemic)</a:t>
                      </a:r>
                      <a:endParaRPr lang="en-GB"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1531</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34</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7</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8</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251</a:t>
                      </a:r>
                    </a:p>
                  </a:txBody>
                  <a:tcPr marL="46612" marR="46612" marT="0" marB="0"/>
                </a:tc>
                <a:tc>
                  <a:txBody>
                    <a:bodyPr/>
                    <a:lstStyle/>
                    <a:p>
                      <a:r>
                        <a:rPr lang="en-GB" sz="1800" dirty="0">
                          <a:effectLst>
                            <a:outerShdw blurRad="38100" dist="38100" dir="2700000" algn="tl">
                              <a:srgbClr val="000000">
                                <a:alpha val="43137"/>
                              </a:srgbClr>
                            </a:outerShdw>
                          </a:effectLst>
                        </a:rPr>
                        <a:t>80</a:t>
                      </a:r>
                      <a:endPar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extLst>
                  <a:ext uri="{0D108BD9-81ED-4DB2-BD59-A6C34878D82A}">
                    <a16:rowId xmlns:a16="http://schemas.microsoft.com/office/drawing/2014/main" val="105155000"/>
                  </a:ext>
                </a:extLst>
              </a:tr>
            </a:tbl>
          </a:graphicData>
        </a:graphic>
      </p:graphicFrame>
      <p:sp>
        <p:nvSpPr>
          <p:cNvPr id="12" name="Rectangle 2">
            <a:extLst>
              <a:ext uri="{FF2B5EF4-FFF2-40B4-BE49-F238E27FC236}">
                <a16:creationId xmlns:a16="http://schemas.microsoft.com/office/drawing/2014/main" id="{D22EC525-91AE-B688-2319-E15FF49B9B24}"/>
              </a:ext>
            </a:extLst>
          </p:cNvPr>
          <p:cNvSpPr>
            <a:spLocks noChangeArrowheads="1"/>
          </p:cNvSpPr>
          <p:nvPr/>
        </p:nvSpPr>
        <p:spPr bwMode="auto">
          <a:xfrm>
            <a:off x="0" y="-17621"/>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58309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19524A-787A-40B8-8984-6AECC6435BAC}"/>
              </a:ext>
            </a:extLst>
          </p:cNvPr>
          <p:cNvSpPr>
            <a:spLocks noGrp="1"/>
          </p:cNvSpPr>
          <p:nvPr>
            <p:ph type="title"/>
          </p:nvPr>
        </p:nvSpPr>
        <p:spPr>
          <a:xfrm>
            <a:off x="545123" y="105457"/>
            <a:ext cx="10643433" cy="1062692"/>
          </a:xfrm>
        </p:spPr>
        <p:txBody>
          <a:bodyPr/>
          <a:lstStyle/>
          <a:p>
            <a:r>
              <a:rPr lang="en-GB" sz="3200" dirty="0"/>
              <a:t>Essex – Primary EHE Cohort (Reception – Year 6)</a:t>
            </a:r>
          </a:p>
        </p:txBody>
      </p:sp>
      <p:sp>
        <p:nvSpPr>
          <p:cNvPr id="8" name="Rectangle 1">
            <a:extLst>
              <a:ext uri="{FF2B5EF4-FFF2-40B4-BE49-F238E27FC236}">
                <a16:creationId xmlns:a16="http://schemas.microsoft.com/office/drawing/2014/main" id="{BAA70B25-B801-CE73-1110-4861B6683C12}"/>
              </a:ext>
            </a:extLst>
          </p:cNvPr>
          <p:cNvSpPr>
            <a:spLocks noChangeArrowheads="1"/>
          </p:cNvSpPr>
          <p:nvPr/>
        </p:nvSpPr>
        <p:spPr bwMode="auto">
          <a:xfrm>
            <a:off x="-1606576" y="-1256720"/>
            <a:ext cx="1634099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CME numbers across Essex (Reception through to Year 11 only), as at the dates shown:</a:t>
            </a: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1" name="Content Placeholder 10">
            <a:extLst>
              <a:ext uri="{FF2B5EF4-FFF2-40B4-BE49-F238E27FC236}">
                <a16:creationId xmlns:a16="http://schemas.microsoft.com/office/drawing/2014/main" id="{72226F22-92E6-855D-CEDE-B0854A4FB6D8}"/>
              </a:ext>
            </a:extLst>
          </p:cNvPr>
          <p:cNvGraphicFramePr>
            <a:graphicFrameLocks noGrp="1"/>
          </p:cNvGraphicFramePr>
          <p:nvPr>
            <p:ph idx="1"/>
            <p:extLst>
              <p:ext uri="{D42A27DB-BD31-4B8C-83A1-F6EECF244321}">
                <p14:modId xmlns:p14="http://schemas.microsoft.com/office/powerpoint/2010/main" val="4020689490"/>
              </p:ext>
            </p:extLst>
          </p:nvPr>
        </p:nvGraphicFramePr>
        <p:xfrm>
          <a:off x="545122" y="998029"/>
          <a:ext cx="10643433" cy="4889265"/>
        </p:xfrm>
        <a:graphic>
          <a:graphicData uri="http://schemas.openxmlformats.org/drawingml/2006/table">
            <a:tbl>
              <a:tblPr firstRow="1" firstCol="1" bandRow="1">
                <a:tableStyleId>{5C22544A-7EE6-4342-B048-85BDC9FD1C3A}</a:tableStyleId>
              </a:tblPr>
              <a:tblGrid>
                <a:gridCol w="2985073">
                  <a:extLst>
                    <a:ext uri="{9D8B030D-6E8A-4147-A177-3AD203B41FA5}">
                      <a16:colId xmlns:a16="http://schemas.microsoft.com/office/drawing/2014/main" val="733713150"/>
                    </a:ext>
                  </a:extLst>
                </a:gridCol>
                <a:gridCol w="1041695">
                  <a:extLst>
                    <a:ext uri="{9D8B030D-6E8A-4147-A177-3AD203B41FA5}">
                      <a16:colId xmlns:a16="http://schemas.microsoft.com/office/drawing/2014/main" val="1226804356"/>
                    </a:ext>
                  </a:extLst>
                </a:gridCol>
                <a:gridCol w="1217376">
                  <a:extLst>
                    <a:ext uri="{9D8B030D-6E8A-4147-A177-3AD203B41FA5}">
                      <a16:colId xmlns:a16="http://schemas.microsoft.com/office/drawing/2014/main" val="874472955"/>
                    </a:ext>
                  </a:extLst>
                </a:gridCol>
                <a:gridCol w="1386457">
                  <a:extLst>
                    <a:ext uri="{9D8B030D-6E8A-4147-A177-3AD203B41FA5}">
                      <a16:colId xmlns:a16="http://schemas.microsoft.com/office/drawing/2014/main" val="1976588091"/>
                    </a:ext>
                  </a:extLst>
                </a:gridCol>
                <a:gridCol w="1386328">
                  <a:extLst>
                    <a:ext uri="{9D8B030D-6E8A-4147-A177-3AD203B41FA5}">
                      <a16:colId xmlns:a16="http://schemas.microsoft.com/office/drawing/2014/main" val="97575683"/>
                    </a:ext>
                  </a:extLst>
                </a:gridCol>
                <a:gridCol w="1060414">
                  <a:extLst>
                    <a:ext uri="{9D8B030D-6E8A-4147-A177-3AD203B41FA5}">
                      <a16:colId xmlns:a16="http://schemas.microsoft.com/office/drawing/2014/main" val="3198331097"/>
                    </a:ext>
                  </a:extLst>
                </a:gridCol>
                <a:gridCol w="1566090">
                  <a:extLst>
                    <a:ext uri="{9D8B030D-6E8A-4147-A177-3AD203B41FA5}">
                      <a16:colId xmlns:a16="http://schemas.microsoft.com/office/drawing/2014/main" val="3300635538"/>
                    </a:ext>
                  </a:extLst>
                </a:gridCol>
              </a:tblGrid>
              <a:tr h="1527895">
                <a:tc>
                  <a:txBody>
                    <a:bodyPr/>
                    <a:lstStyle/>
                    <a:p>
                      <a:r>
                        <a:rPr lang="en-GB" sz="1800" dirty="0">
                          <a:effectLst>
                            <a:outerShdw blurRad="38100" dist="38100" dir="2700000" algn="tl">
                              <a:srgbClr val="000000">
                                <a:alpha val="43137"/>
                              </a:srgbClr>
                            </a:outerShdw>
                          </a:effectLst>
                        </a:rPr>
                        <a:t>Date</a:t>
                      </a:r>
                      <a:endPar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tc>
                  <a:txBody>
                    <a:bodyPr/>
                    <a:lstStyle/>
                    <a:p>
                      <a:r>
                        <a:rPr lang="en-GB" sz="1800" dirty="0">
                          <a:effectLst>
                            <a:outerShdw blurRad="38100" dist="38100" dir="2700000" algn="tl">
                              <a:srgbClr val="000000">
                                <a:alpha val="43137"/>
                              </a:srgbClr>
                            </a:outerShdw>
                          </a:effectLst>
                        </a:rPr>
                        <a:t>Total EHE</a:t>
                      </a:r>
                      <a:endPar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tc>
                  <a:txBody>
                    <a:bodyPr/>
                    <a:lstStyle/>
                    <a:p>
                      <a:r>
                        <a:rPr lang="en-GB" sz="1800" dirty="0">
                          <a:effectLst>
                            <a:outerShdw blurRad="38100" dist="38100" dir="2700000" algn="tl">
                              <a:srgbClr val="000000">
                                <a:alpha val="43137"/>
                              </a:srgbClr>
                            </a:outerShdw>
                          </a:effectLst>
                        </a:rPr>
                        <a:t>Child in Need</a:t>
                      </a:r>
                      <a:endPar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tc>
                  <a:txBody>
                    <a:bodyPr/>
                    <a:lstStyle/>
                    <a:p>
                      <a:r>
                        <a:rPr lang="en-GB" sz="1800">
                          <a:effectLst>
                            <a:outerShdw blurRad="38100" dist="38100" dir="2700000" algn="tl">
                              <a:srgbClr val="000000">
                                <a:alpha val="43137"/>
                              </a:srgbClr>
                            </a:outerShdw>
                          </a:effectLst>
                        </a:rPr>
                        <a:t>Child Protection Plan</a:t>
                      </a:r>
                      <a:endParaRPr lang="en-GB"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tc>
                  <a:txBody>
                    <a:bodyPr/>
                    <a:lstStyle/>
                    <a:p>
                      <a:r>
                        <a:rPr lang="en-GB" sz="1800" dirty="0">
                          <a:effectLst>
                            <a:outerShdw blurRad="38100" dist="38100" dir="2700000" algn="tl">
                              <a:srgbClr val="000000">
                                <a:alpha val="43137"/>
                              </a:srgbClr>
                            </a:outerShdw>
                          </a:effectLst>
                        </a:rPr>
                        <a:t>Looked after Children</a:t>
                      </a:r>
                      <a:endPar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tc>
                  <a:txBody>
                    <a:bodyPr/>
                    <a:lstStyle/>
                    <a:p>
                      <a:r>
                        <a:rPr lang="en-GB" sz="1800">
                          <a:effectLst>
                            <a:outerShdw blurRad="38100" dist="38100" dir="2700000" algn="tl">
                              <a:srgbClr val="000000">
                                <a:alpha val="43137"/>
                              </a:srgbClr>
                            </a:outerShdw>
                          </a:effectLst>
                        </a:rPr>
                        <a:t>SEN Support</a:t>
                      </a:r>
                      <a:endParaRPr lang="en-GB"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tc>
                  <a:txBody>
                    <a:bodyPr/>
                    <a:lstStyle/>
                    <a:p>
                      <a:r>
                        <a:rPr lang="en-GB" sz="1800">
                          <a:effectLst>
                            <a:outerShdw blurRad="38100" dist="38100" dir="2700000" algn="tl">
                              <a:srgbClr val="000000">
                                <a:alpha val="43137"/>
                              </a:srgbClr>
                            </a:outerShdw>
                          </a:effectLst>
                        </a:rPr>
                        <a:t>Education, Health and Care Plan</a:t>
                      </a:r>
                      <a:endParaRPr lang="en-GB"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extLst>
                  <a:ext uri="{0D108BD9-81ED-4DB2-BD59-A6C34878D82A}">
                    <a16:rowId xmlns:a16="http://schemas.microsoft.com/office/drawing/2014/main" val="3062288151"/>
                  </a:ext>
                </a:extLst>
              </a:tr>
              <a:tr h="611158">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a:t>
                      </a:r>
                      <a:r>
                        <a:rPr lang="en-GB" sz="1800"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st</a:t>
                      </a:r>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September 2023</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758</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16</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3</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0</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117</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39</a:t>
                      </a:r>
                    </a:p>
                  </a:txBody>
                  <a:tcPr marL="46612" marR="46612" marT="0" marB="0"/>
                </a:tc>
                <a:extLst>
                  <a:ext uri="{0D108BD9-81ED-4DB2-BD59-A6C34878D82A}">
                    <a16:rowId xmlns:a16="http://schemas.microsoft.com/office/drawing/2014/main" val="2691096620"/>
                  </a:ext>
                </a:extLst>
              </a:tr>
              <a:tr h="611158">
                <a:tc>
                  <a:txBody>
                    <a:bodyPr/>
                    <a:lstStyle/>
                    <a:p>
                      <a:r>
                        <a:rPr lang="en-GB" sz="1800" dirty="0">
                          <a:effectLst>
                            <a:outerShdw blurRad="38100" dist="38100" dir="2700000" algn="tl">
                              <a:srgbClr val="000000">
                                <a:alpha val="43137"/>
                              </a:srgbClr>
                            </a:outerShdw>
                          </a:effectLst>
                        </a:rPr>
                        <a:t>1</a:t>
                      </a:r>
                      <a:r>
                        <a:rPr lang="en-GB" sz="1800" baseline="30000" dirty="0">
                          <a:effectLst>
                            <a:outerShdw blurRad="38100" dist="38100" dir="2700000" algn="tl">
                              <a:srgbClr val="000000">
                                <a:alpha val="43137"/>
                              </a:srgbClr>
                            </a:outerShdw>
                          </a:effectLst>
                        </a:rPr>
                        <a:t>st</a:t>
                      </a:r>
                      <a:r>
                        <a:rPr lang="en-GB" sz="1800" dirty="0">
                          <a:effectLst>
                            <a:outerShdw blurRad="38100" dist="38100" dir="2700000" algn="tl">
                              <a:srgbClr val="000000">
                                <a:alpha val="43137"/>
                              </a:srgbClr>
                            </a:outerShdw>
                          </a:effectLst>
                        </a:rPr>
                        <a:t> September 2022</a:t>
                      </a:r>
                      <a:endPar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703</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14</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2</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0</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108</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39</a:t>
                      </a:r>
                    </a:p>
                  </a:txBody>
                  <a:tcPr marL="46612" marR="46612" marT="0" marB="0"/>
                </a:tc>
                <a:extLst>
                  <a:ext uri="{0D108BD9-81ED-4DB2-BD59-A6C34878D82A}">
                    <a16:rowId xmlns:a16="http://schemas.microsoft.com/office/drawing/2014/main" val="155607991"/>
                  </a:ext>
                </a:extLst>
              </a:tr>
              <a:tr h="611158">
                <a:tc>
                  <a:txBody>
                    <a:bodyPr/>
                    <a:lstStyle/>
                    <a:p>
                      <a:r>
                        <a:rPr lang="en-GB" sz="1800">
                          <a:effectLst>
                            <a:outerShdw blurRad="38100" dist="38100" dir="2700000" algn="tl">
                              <a:srgbClr val="000000">
                                <a:alpha val="43137"/>
                              </a:srgbClr>
                            </a:outerShdw>
                          </a:effectLst>
                        </a:rPr>
                        <a:t>1</a:t>
                      </a:r>
                      <a:r>
                        <a:rPr lang="en-GB" sz="1800" baseline="30000">
                          <a:effectLst>
                            <a:outerShdw blurRad="38100" dist="38100" dir="2700000" algn="tl">
                              <a:srgbClr val="000000">
                                <a:alpha val="43137"/>
                              </a:srgbClr>
                            </a:outerShdw>
                          </a:effectLst>
                        </a:rPr>
                        <a:t>st</a:t>
                      </a:r>
                      <a:r>
                        <a:rPr lang="en-GB" sz="1800">
                          <a:effectLst>
                            <a:outerShdw blurRad="38100" dist="38100" dir="2700000" algn="tl">
                              <a:srgbClr val="000000">
                                <a:alpha val="43137"/>
                              </a:srgbClr>
                            </a:outerShdw>
                          </a:effectLst>
                        </a:rPr>
                        <a:t> September 2021</a:t>
                      </a:r>
                      <a:endParaRPr lang="en-GB"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803</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13</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3</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0</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126</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38</a:t>
                      </a:r>
                    </a:p>
                  </a:txBody>
                  <a:tcPr marL="46612" marR="46612" marT="0" marB="0"/>
                </a:tc>
                <a:extLst>
                  <a:ext uri="{0D108BD9-81ED-4DB2-BD59-A6C34878D82A}">
                    <a16:rowId xmlns:a16="http://schemas.microsoft.com/office/drawing/2014/main" val="536450365"/>
                  </a:ext>
                </a:extLst>
              </a:tr>
              <a:tr h="611158">
                <a:tc>
                  <a:txBody>
                    <a:bodyPr/>
                    <a:lstStyle/>
                    <a:p>
                      <a:r>
                        <a:rPr lang="en-GB" sz="1800">
                          <a:effectLst>
                            <a:outerShdw blurRad="38100" dist="38100" dir="2700000" algn="tl">
                              <a:srgbClr val="000000">
                                <a:alpha val="43137"/>
                              </a:srgbClr>
                            </a:outerShdw>
                          </a:effectLst>
                        </a:rPr>
                        <a:t>1</a:t>
                      </a:r>
                      <a:r>
                        <a:rPr lang="en-GB" sz="1800" baseline="30000">
                          <a:effectLst>
                            <a:outerShdw blurRad="38100" dist="38100" dir="2700000" algn="tl">
                              <a:srgbClr val="000000">
                                <a:alpha val="43137"/>
                              </a:srgbClr>
                            </a:outerShdw>
                          </a:effectLst>
                        </a:rPr>
                        <a:t>st</a:t>
                      </a:r>
                      <a:r>
                        <a:rPr lang="en-GB" sz="1800">
                          <a:effectLst>
                            <a:outerShdw blurRad="38100" dist="38100" dir="2700000" algn="tl">
                              <a:srgbClr val="000000">
                                <a:alpha val="43137"/>
                              </a:srgbClr>
                            </a:outerShdw>
                          </a:effectLst>
                        </a:rPr>
                        <a:t> September 2020</a:t>
                      </a:r>
                      <a:endParaRPr lang="en-GB"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619</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8</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6</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0</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109</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33</a:t>
                      </a:r>
                    </a:p>
                  </a:txBody>
                  <a:tcPr marL="46612" marR="46612" marT="0" marB="0"/>
                </a:tc>
                <a:extLst>
                  <a:ext uri="{0D108BD9-81ED-4DB2-BD59-A6C34878D82A}">
                    <a16:rowId xmlns:a16="http://schemas.microsoft.com/office/drawing/2014/main" val="1023341772"/>
                  </a:ext>
                </a:extLst>
              </a:tr>
              <a:tr h="916738">
                <a:tc>
                  <a:txBody>
                    <a:bodyPr/>
                    <a:lstStyle/>
                    <a:p>
                      <a:r>
                        <a:rPr lang="en-GB" sz="1800">
                          <a:effectLst>
                            <a:outerShdw blurRad="38100" dist="38100" dir="2700000" algn="tl">
                              <a:srgbClr val="000000">
                                <a:alpha val="43137"/>
                              </a:srgbClr>
                            </a:outerShdw>
                          </a:effectLst>
                        </a:rPr>
                        <a:t>1</a:t>
                      </a:r>
                      <a:r>
                        <a:rPr lang="en-GB" sz="1800" baseline="30000">
                          <a:effectLst>
                            <a:outerShdw blurRad="38100" dist="38100" dir="2700000" algn="tl">
                              <a:srgbClr val="000000">
                                <a:alpha val="43137"/>
                              </a:srgbClr>
                            </a:outerShdw>
                          </a:effectLst>
                        </a:rPr>
                        <a:t>st</a:t>
                      </a:r>
                      <a:r>
                        <a:rPr lang="en-GB" sz="1800">
                          <a:effectLst>
                            <a:outerShdw blurRad="38100" dist="38100" dir="2700000" algn="tl">
                              <a:srgbClr val="000000">
                                <a:alpha val="43137"/>
                              </a:srgbClr>
                            </a:outerShdw>
                          </a:effectLst>
                        </a:rPr>
                        <a:t> September 2019 (pre-pandemic)</a:t>
                      </a:r>
                      <a:endParaRPr lang="en-GB"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490</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10</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2</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0</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92</a:t>
                      </a:r>
                    </a:p>
                  </a:txBody>
                  <a:tcPr marL="46612" marR="46612" marT="0" marB="0"/>
                </a:tc>
                <a:tc>
                  <a:txBody>
                    <a:bodyPr/>
                    <a:lstStyle/>
                    <a:p>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30</a:t>
                      </a:r>
                    </a:p>
                  </a:txBody>
                  <a:tcPr marL="46612" marR="46612" marT="0" marB="0"/>
                </a:tc>
                <a:extLst>
                  <a:ext uri="{0D108BD9-81ED-4DB2-BD59-A6C34878D82A}">
                    <a16:rowId xmlns:a16="http://schemas.microsoft.com/office/drawing/2014/main" val="105155000"/>
                  </a:ext>
                </a:extLst>
              </a:tr>
            </a:tbl>
          </a:graphicData>
        </a:graphic>
      </p:graphicFrame>
      <p:sp>
        <p:nvSpPr>
          <p:cNvPr id="12" name="Rectangle 2">
            <a:extLst>
              <a:ext uri="{FF2B5EF4-FFF2-40B4-BE49-F238E27FC236}">
                <a16:creationId xmlns:a16="http://schemas.microsoft.com/office/drawing/2014/main" id="{D22EC525-91AE-B688-2319-E15FF49B9B24}"/>
              </a:ext>
            </a:extLst>
          </p:cNvPr>
          <p:cNvSpPr>
            <a:spLocks noChangeArrowheads="1"/>
          </p:cNvSpPr>
          <p:nvPr/>
        </p:nvSpPr>
        <p:spPr bwMode="auto">
          <a:xfrm>
            <a:off x="0" y="-17621"/>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56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D99A4C-A2DE-BAEE-4FB8-801E8459F72A}"/>
              </a:ext>
            </a:extLst>
          </p:cNvPr>
          <p:cNvSpPr>
            <a:spLocks noGrp="1"/>
          </p:cNvSpPr>
          <p:nvPr>
            <p:ph type="title"/>
          </p:nvPr>
        </p:nvSpPr>
        <p:spPr>
          <a:xfrm>
            <a:off x="545124" y="517524"/>
            <a:ext cx="10797546" cy="1065091"/>
          </a:xfrm>
        </p:spPr>
        <p:txBody>
          <a:bodyPr anchor="t">
            <a:normAutofit/>
          </a:bodyPr>
          <a:lstStyle/>
          <a:p>
            <a:r>
              <a:rPr lang="en-GB" dirty="0"/>
              <a:t>Essex EHE Data – Key points to note</a:t>
            </a:r>
          </a:p>
        </p:txBody>
      </p:sp>
      <p:sp>
        <p:nvSpPr>
          <p:cNvPr id="6" name="Content Placeholder 5">
            <a:extLst>
              <a:ext uri="{FF2B5EF4-FFF2-40B4-BE49-F238E27FC236}">
                <a16:creationId xmlns:a16="http://schemas.microsoft.com/office/drawing/2014/main" id="{AE408E63-B615-54DA-B9CB-D80A1B7D7A89}"/>
              </a:ext>
            </a:extLst>
          </p:cNvPr>
          <p:cNvSpPr>
            <a:spLocks noGrp="1"/>
          </p:cNvSpPr>
          <p:nvPr>
            <p:ph sz="half" idx="1"/>
          </p:nvPr>
        </p:nvSpPr>
        <p:spPr>
          <a:xfrm>
            <a:off x="540000" y="1304819"/>
            <a:ext cx="10987604" cy="4708632"/>
          </a:xfrm>
        </p:spPr>
        <p:txBody>
          <a:bodyPr/>
          <a:lstStyle/>
          <a:p>
            <a:pPr marL="285750" indent="-285750">
              <a:buFont typeface="Arial" panose="020B0604020202020204" pitchFamily="34" charset="0"/>
              <a:buChar char="•"/>
            </a:pPr>
            <a:r>
              <a:rPr lang="en-GB" sz="2400" b="0" dirty="0"/>
              <a:t>EHE cohort within Essex is growing and has been for some time – in line with regional and national trends. </a:t>
            </a:r>
            <a:r>
              <a:rPr lang="en-GB" sz="2400" dirty="0"/>
              <a:t>No central, ringfenced funding source available for LAs for this growing cohort of children. </a:t>
            </a:r>
            <a:r>
              <a:rPr lang="en-GB" sz="2400" b="0" dirty="0"/>
              <a:t>Expectation to safeguard this cohort remains</a:t>
            </a:r>
          </a:p>
          <a:p>
            <a:pPr marL="285750" indent="-285750">
              <a:buFont typeface="Arial" panose="020B0604020202020204" pitchFamily="34" charset="0"/>
              <a:buChar char="•"/>
            </a:pPr>
            <a:r>
              <a:rPr lang="en-GB" sz="2400" b="0" dirty="0"/>
              <a:t>2022/23 – 3000+ - Data used to identify local patterns/trends (e.g. year 6, specific schools, pandemic – ethnic groups, etc.)</a:t>
            </a:r>
          </a:p>
          <a:p>
            <a:pPr marL="285750" indent="-285750">
              <a:buFont typeface="Arial" panose="020B0604020202020204" pitchFamily="34" charset="0"/>
              <a:buChar char="•"/>
            </a:pPr>
            <a:r>
              <a:rPr lang="en-GB" sz="2400" b="0" dirty="0"/>
              <a:t>Between September 2019 and September 2023, our total EHE cohort has grown by 73% (from 1531 to 2656) and our primary EHE cohort has grown by 54.7% (from 490 to 758) </a:t>
            </a:r>
          </a:p>
          <a:p>
            <a:pPr marL="285750" indent="-285750">
              <a:buFont typeface="Arial" panose="020B0604020202020204" pitchFamily="34" charset="0"/>
              <a:buChar char="•"/>
            </a:pPr>
            <a:r>
              <a:rPr lang="en-GB" sz="2400" b="0" dirty="0"/>
              <a:t>LAs submit termly census returns to the DfE, detailing our EHE and CME cohorts (second year of DfE collections). DfE remains committed to introducing a CNIS register</a:t>
            </a:r>
          </a:p>
          <a:p>
            <a:endParaRPr lang="en-GB" sz="2400" dirty="0">
              <a:highlight>
                <a:srgbClr val="FFFF00"/>
              </a:highlight>
            </a:endParaRPr>
          </a:p>
          <a:p>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285086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D99A4C-A2DE-BAEE-4FB8-801E8459F72A}"/>
              </a:ext>
            </a:extLst>
          </p:cNvPr>
          <p:cNvSpPr>
            <a:spLocks noGrp="1"/>
          </p:cNvSpPr>
          <p:nvPr>
            <p:ph type="title"/>
          </p:nvPr>
        </p:nvSpPr>
        <p:spPr>
          <a:xfrm>
            <a:off x="545124" y="517524"/>
            <a:ext cx="10797546" cy="1065091"/>
          </a:xfrm>
        </p:spPr>
        <p:txBody>
          <a:bodyPr anchor="t">
            <a:normAutofit fontScale="90000"/>
          </a:bodyPr>
          <a:lstStyle/>
          <a:p>
            <a:r>
              <a:rPr lang="en-GB" dirty="0"/>
              <a:t>Essex EHE Data – Key points to note/impact of pandemic</a:t>
            </a:r>
          </a:p>
        </p:txBody>
      </p:sp>
      <p:sp>
        <p:nvSpPr>
          <p:cNvPr id="6" name="Content Placeholder 5">
            <a:extLst>
              <a:ext uri="{FF2B5EF4-FFF2-40B4-BE49-F238E27FC236}">
                <a16:creationId xmlns:a16="http://schemas.microsoft.com/office/drawing/2014/main" id="{AE408E63-B615-54DA-B9CB-D80A1B7D7A89}"/>
              </a:ext>
            </a:extLst>
          </p:cNvPr>
          <p:cNvSpPr>
            <a:spLocks noGrp="1"/>
          </p:cNvSpPr>
          <p:nvPr>
            <p:ph sz="half" idx="1"/>
          </p:nvPr>
        </p:nvSpPr>
        <p:spPr>
          <a:xfrm>
            <a:off x="540000" y="1180730"/>
            <a:ext cx="10987604" cy="5255581"/>
          </a:xfrm>
        </p:spPr>
        <p:txBody>
          <a:bodyPr/>
          <a:lstStyle/>
          <a:p>
            <a:pPr marL="285750" indent="-285750">
              <a:buFont typeface="Arial" panose="020B0604020202020204" pitchFamily="34" charset="0"/>
              <a:buChar char="•"/>
            </a:pPr>
            <a:r>
              <a:rPr lang="en-GB" sz="2400" b="0" dirty="0"/>
              <a:t>Essex staffing ratio to EHE cohort - 1:382 (Sept 2019) vs. 1:664 (Sept 2023)</a:t>
            </a:r>
          </a:p>
          <a:p>
            <a:pPr marL="285750" indent="-285750">
              <a:buFont typeface="Arial" panose="020B0604020202020204" pitchFamily="34" charset="0"/>
              <a:buChar char="•"/>
            </a:pPr>
            <a:r>
              <a:rPr lang="en-GB" sz="2400" b="0" dirty="0"/>
              <a:t>Lasting legacy of pandemic </a:t>
            </a:r>
            <a:r>
              <a:rPr lang="en-GB" sz="2400" b="0" dirty="0" err="1"/>
              <a:t>deregistrations</a:t>
            </a:r>
            <a:r>
              <a:rPr lang="en-GB" sz="2400" b="0" dirty="0"/>
              <a:t> – whole families, changes in family circumstance (</a:t>
            </a:r>
            <a:r>
              <a:rPr lang="en-GB" sz="2400" b="0" dirty="0" err="1"/>
              <a:t>wfh</a:t>
            </a:r>
            <a:r>
              <a:rPr lang="en-GB" sz="2400" b="0" dirty="0"/>
              <a:t>), advent of improved online resources for the EHE community, clinical vulnerability – many did not return</a:t>
            </a:r>
          </a:p>
          <a:p>
            <a:pPr marL="285750" indent="-285750">
              <a:buFont typeface="Arial" panose="020B0604020202020204" pitchFamily="34" charset="0"/>
              <a:buChar char="•"/>
            </a:pPr>
            <a:r>
              <a:rPr lang="en-GB" sz="2400" b="0" dirty="0"/>
              <a:t>Our online EHE notification form asks direct questions about safeguarding concerns and parental commitment to EHE – allows us to prioritise the right families for assessment and follow up. Who submits these notifications? Are they the right person?</a:t>
            </a:r>
          </a:p>
          <a:p>
            <a:pPr marL="285750" indent="-285750">
              <a:buFont typeface="Arial" panose="020B0604020202020204" pitchFamily="34" charset="0"/>
              <a:buChar char="•"/>
            </a:pPr>
            <a:r>
              <a:rPr lang="en-GB" sz="2400" b="0" dirty="0"/>
              <a:t>B2B (80 schools) – online EHE notification is to be completed for ALL de-registrations which take place due to a parental decision to EHE (regardless of whether school has signed up to the B2B data exchange). This supports the LA to have all relevant information available when prioritising cases for EHE assessment</a:t>
            </a:r>
          </a:p>
          <a:p>
            <a:endParaRPr lang="en-GB" sz="2000" b="0" dirty="0"/>
          </a:p>
          <a:p>
            <a:endParaRPr lang="en-GB" sz="2000" b="0" dirty="0"/>
          </a:p>
          <a:p>
            <a:endParaRPr lang="en-GB" sz="2000" b="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1043298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EDA4E-FED9-CF17-6D7D-BF08E570FD51}"/>
              </a:ext>
            </a:extLst>
          </p:cNvPr>
          <p:cNvSpPr>
            <a:spLocks noGrp="1"/>
          </p:cNvSpPr>
          <p:nvPr>
            <p:ph type="title"/>
          </p:nvPr>
        </p:nvSpPr>
        <p:spPr>
          <a:xfrm>
            <a:off x="545123" y="517524"/>
            <a:ext cx="11044125" cy="1065091"/>
          </a:xfrm>
        </p:spPr>
        <p:txBody>
          <a:bodyPr/>
          <a:lstStyle/>
          <a:p>
            <a:r>
              <a:rPr lang="en-GB" sz="2800" dirty="0"/>
              <a:t>Education Compliance – How does the team respond to EHE notifications?</a:t>
            </a:r>
          </a:p>
        </p:txBody>
      </p:sp>
      <p:sp>
        <p:nvSpPr>
          <p:cNvPr id="3" name="Content Placeholder 2">
            <a:extLst>
              <a:ext uri="{FF2B5EF4-FFF2-40B4-BE49-F238E27FC236}">
                <a16:creationId xmlns:a16="http://schemas.microsoft.com/office/drawing/2014/main" id="{C6996DD7-0623-7A2F-E3E2-6EB6B9D91A33}"/>
              </a:ext>
            </a:extLst>
          </p:cNvPr>
          <p:cNvSpPr>
            <a:spLocks noGrp="1"/>
          </p:cNvSpPr>
          <p:nvPr>
            <p:ph sz="half" idx="1"/>
          </p:nvPr>
        </p:nvSpPr>
        <p:spPr>
          <a:xfrm>
            <a:off x="349321" y="1242875"/>
            <a:ext cx="11404315" cy="4770576"/>
          </a:xfrm>
        </p:spPr>
        <p:txBody>
          <a:bodyPr/>
          <a:lstStyle/>
          <a:p>
            <a:pPr marL="516150" lvl="2" indent="-285750">
              <a:spcAft>
                <a:spcPts val="0"/>
              </a:spcAft>
            </a:pPr>
            <a:r>
              <a:rPr lang="en-GB" sz="2400" dirty="0"/>
              <a:t>Online notification form has been specifically designed to capture key safeguarding information/concerns</a:t>
            </a:r>
          </a:p>
          <a:p>
            <a:pPr marL="516150" lvl="2" indent="-285750">
              <a:spcAft>
                <a:spcPts val="0"/>
              </a:spcAft>
            </a:pPr>
            <a:r>
              <a:rPr lang="en-GB" sz="2400" dirty="0"/>
              <a:t>Always cross-reference intelligence held by the LA</a:t>
            </a:r>
          </a:p>
          <a:p>
            <a:pPr marL="516150" lvl="2" indent="-285750">
              <a:spcAft>
                <a:spcPts val="0"/>
              </a:spcAft>
            </a:pPr>
            <a:r>
              <a:rPr lang="en-GB" sz="2400" dirty="0"/>
              <a:t>All concerns (reported/identified) are acted upon (regardless of the source) </a:t>
            </a:r>
          </a:p>
          <a:p>
            <a:pPr marL="516150" lvl="2" indent="-285750">
              <a:spcAft>
                <a:spcPts val="0"/>
              </a:spcAft>
            </a:pPr>
            <a:r>
              <a:rPr lang="en-GB" sz="2400" dirty="0"/>
              <a:t>Liaison is strong between CME/EHE Investigators and key partners – joint visits/TAFs/Core Groups, etc.</a:t>
            </a:r>
          </a:p>
          <a:p>
            <a:pPr marL="516150" lvl="2" indent="-285750">
              <a:spcAft>
                <a:spcPts val="0"/>
              </a:spcAft>
            </a:pPr>
            <a:r>
              <a:rPr lang="en-GB" sz="2400" dirty="0"/>
              <a:t>Recent update: most recent pupil progress report requested (challenge provision if needed)</a:t>
            </a:r>
          </a:p>
          <a:p>
            <a:pPr marL="516150" lvl="2" indent="-285750">
              <a:spcAft>
                <a:spcPts val="0"/>
              </a:spcAft>
            </a:pPr>
            <a:r>
              <a:rPr lang="en-GB" sz="2400" dirty="0"/>
              <a:t>Flexible EHE assessment timeframes – prioritisation determined using all available intelligence (general rule: 4 week settling in period + further 4 weeks to address any concerns/gaps shared with parent)</a:t>
            </a:r>
          </a:p>
          <a:p>
            <a:pPr marL="516150" lvl="2" indent="-285750">
              <a:spcAft>
                <a:spcPts val="0"/>
              </a:spcAft>
            </a:pPr>
            <a:r>
              <a:rPr lang="en-GB" sz="2400" dirty="0"/>
              <a:t>Pandemic – move to telephone/video consultations, now firmly back to home visits for initial EHE assessments, second assessments may be done via telephone/video call (professional judgement)</a:t>
            </a:r>
          </a:p>
          <a:p>
            <a:pPr lvl="2" indent="0">
              <a:spcAft>
                <a:spcPts val="0"/>
              </a:spcAft>
              <a:buNone/>
            </a:pPr>
            <a:endParaRPr lang="en-GB" sz="1800" dirty="0"/>
          </a:p>
        </p:txBody>
      </p:sp>
    </p:spTree>
    <p:extLst>
      <p:ext uri="{BB962C8B-B14F-4D97-AF65-F5344CB8AC3E}">
        <p14:creationId xmlns:p14="http://schemas.microsoft.com/office/powerpoint/2010/main" val="3224096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EDA4E-FED9-CF17-6D7D-BF08E570FD51}"/>
              </a:ext>
            </a:extLst>
          </p:cNvPr>
          <p:cNvSpPr>
            <a:spLocks noGrp="1"/>
          </p:cNvSpPr>
          <p:nvPr>
            <p:ph type="title"/>
          </p:nvPr>
        </p:nvSpPr>
        <p:spPr>
          <a:xfrm>
            <a:off x="545123" y="517524"/>
            <a:ext cx="11044125" cy="1065091"/>
          </a:xfrm>
        </p:spPr>
        <p:txBody>
          <a:bodyPr/>
          <a:lstStyle/>
          <a:p>
            <a:r>
              <a:rPr lang="en-GB" sz="2800" dirty="0"/>
              <a:t>What does the Education Compliance team have to be mindful of?</a:t>
            </a:r>
          </a:p>
        </p:txBody>
      </p:sp>
      <p:sp>
        <p:nvSpPr>
          <p:cNvPr id="3" name="Content Placeholder 2">
            <a:extLst>
              <a:ext uri="{FF2B5EF4-FFF2-40B4-BE49-F238E27FC236}">
                <a16:creationId xmlns:a16="http://schemas.microsoft.com/office/drawing/2014/main" id="{C6996DD7-0623-7A2F-E3E2-6EB6B9D91A33}"/>
              </a:ext>
            </a:extLst>
          </p:cNvPr>
          <p:cNvSpPr>
            <a:spLocks noGrp="1"/>
          </p:cNvSpPr>
          <p:nvPr>
            <p:ph sz="half" idx="1"/>
          </p:nvPr>
        </p:nvSpPr>
        <p:spPr>
          <a:xfrm>
            <a:off x="349321" y="1198484"/>
            <a:ext cx="11404315" cy="5141991"/>
          </a:xfrm>
        </p:spPr>
        <p:txBody>
          <a:bodyPr/>
          <a:lstStyle/>
          <a:p>
            <a:pPr marL="516150" lvl="2" indent="-285750">
              <a:spcAft>
                <a:spcPts val="0"/>
              </a:spcAft>
            </a:pPr>
            <a:r>
              <a:rPr lang="en-GB" sz="2000" dirty="0"/>
              <a:t>EHE, in law, is considered a valid alternative to a school-based education. No requirement for all parties with parental responsibility to agree – de-registration request from one parent is sufficient</a:t>
            </a:r>
          </a:p>
          <a:p>
            <a:pPr marL="516150" lvl="2" indent="-285750">
              <a:spcAft>
                <a:spcPts val="0"/>
              </a:spcAft>
            </a:pPr>
            <a:endParaRPr lang="en-GB" sz="2000" dirty="0"/>
          </a:p>
          <a:p>
            <a:pPr marL="516150" lvl="2" indent="-285750">
              <a:spcAft>
                <a:spcPts val="0"/>
              </a:spcAft>
            </a:pPr>
            <a:r>
              <a:rPr lang="en-GB" sz="2000" dirty="0" err="1"/>
              <a:t>CiN</a:t>
            </a:r>
            <a:r>
              <a:rPr lang="en-GB" sz="2000" dirty="0"/>
              <a:t>/CP/EHCP status does not prohibit a parent from exercising their right to EHE (N.B. Special Schools)</a:t>
            </a:r>
          </a:p>
          <a:p>
            <a:pPr lvl="2" indent="0">
              <a:spcAft>
                <a:spcPts val="0"/>
              </a:spcAft>
              <a:buNone/>
            </a:pPr>
            <a:endParaRPr lang="en-GB" sz="2000" dirty="0"/>
          </a:p>
          <a:p>
            <a:pPr marL="516150" lvl="2" indent="-285750">
              <a:spcAft>
                <a:spcPts val="0"/>
              </a:spcAft>
            </a:pPr>
            <a:r>
              <a:rPr lang="en-GB" sz="2000" dirty="0"/>
              <a:t>Parents are not required to follow the national curriculum</a:t>
            </a:r>
          </a:p>
          <a:p>
            <a:pPr lvl="2" indent="0">
              <a:spcAft>
                <a:spcPts val="0"/>
              </a:spcAft>
              <a:buNone/>
            </a:pPr>
            <a:endParaRPr lang="en-GB" sz="2000" dirty="0"/>
          </a:p>
          <a:p>
            <a:pPr marL="516150" lvl="2" indent="-285750">
              <a:spcAft>
                <a:spcPts val="0"/>
              </a:spcAft>
            </a:pPr>
            <a:r>
              <a:rPr lang="en-GB" sz="2000" dirty="0"/>
              <a:t>DfE guidance to LAs – initial enquiries to be informal in nature (e.g. “information” not “evidence”)</a:t>
            </a:r>
          </a:p>
          <a:p>
            <a:pPr lvl="2" indent="0">
              <a:spcAft>
                <a:spcPts val="0"/>
              </a:spcAft>
              <a:buNone/>
            </a:pPr>
            <a:endParaRPr lang="en-GB" sz="2000" dirty="0"/>
          </a:p>
          <a:p>
            <a:pPr marL="516150" lvl="2" indent="-285750">
              <a:spcAft>
                <a:spcPts val="0"/>
              </a:spcAft>
            </a:pPr>
            <a:r>
              <a:rPr lang="en-GB" sz="2000" dirty="0"/>
              <a:t>No right of access to the home</a:t>
            </a:r>
          </a:p>
          <a:p>
            <a:pPr lvl="2" indent="0">
              <a:spcAft>
                <a:spcPts val="0"/>
              </a:spcAft>
              <a:buNone/>
            </a:pPr>
            <a:endParaRPr lang="en-GB" sz="2000" dirty="0"/>
          </a:p>
          <a:p>
            <a:pPr marL="516150" lvl="2" indent="-285750">
              <a:spcAft>
                <a:spcPts val="0"/>
              </a:spcAft>
            </a:pPr>
            <a:r>
              <a:rPr lang="en-GB" sz="2000" dirty="0"/>
              <a:t>No right to see the child as part of any EHE assessment</a:t>
            </a:r>
          </a:p>
          <a:p>
            <a:pPr lvl="2" indent="0">
              <a:spcAft>
                <a:spcPts val="0"/>
              </a:spcAft>
              <a:buNone/>
            </a:pPr>
            <a:endParaRPr lang="en-GB" sz="2000" dirty="0"/>
          </a:p>
          <a:p>
            <a:pPr marL="516150" lvl="2" indent="-285750">
              <a:spcAft>
                <a:spcPts val="0"/>
              </a:spcAft>
            </a:pPr>
            <a:r>
              <a:rPr lang="en-GB" sz="2000" b="1" dirty="0"/>
              <a:t>Currently LAs must only intervene “where it appears” that a child may not be in receipt of a suitable home education – hence school information at the point of de-registration (and beyond) is so crucial</a:t>
            </a:r>
          </a:p>
          <a:p>
            <a:pPr marL="516150" lvl="2" indent="-285750">
              <a:spcAft>
                <a:spcPts val="0"/>
              </a:spcAft>
            </a:pPr>
            <a:endParaRPr lang="en-GB" sz="2000" dirty="0"/>
          </a:p>
          <a:p>
            <a:pPr marL="516150" lvl="2" indent="-285750">
              <a:spcAft>
                <a:spcPts val="0"/>
              </a:spcAft>
            </a:pPr>
            <a:r>
              <a:rPr lang="en-GB" sz="2000" dirty="0"/>
              <a:t>Where the LA is not satisfied that EHE provision is suitable – CME – School Attendance Order process </a:t>
            </a:r>
          </a:p>
          <a:p>
            <a:pPr lvl="2" indent="0">
              <a:spcAft>
                <a:spcPts val="0"/>
              </a:spcAft>
              <a:buNone/>
            </a:pPr>
            <a:endParaRPr lang="en-GB" sz="2000" dirty="0"/>
          </a:p>
          <a:p>
            <a:pPr lvl="2" indent="0">
              <a:spcAft>
                <a:spcPts val="0"/>
              </a:spcAft>
              <a:buNone/>
            </a:pPr>
            <a:endParaRPr lang="en-GB" sz="2000" dirty="0"/>
          </a:p>
          <a:p>
            <a:pPr lvl="2" indent="0">
              <a:spcAft>
                <a:spcPts val="0"/>
              </a:spcAft>
              <a:buNone/>
            </a:pPr>
            <a:endParaRPr lang="en-GB" sz="2000" dirty="0"/>
          </a:p>
          <a:p>
            <a:pPr marL="516150" lvl="2" indent="-285750">
              <a:spcAft>
                <a:spcPts val="0"/>
              </a:spcAft>
            </a:pPr>
            <a:endParaRPr lang="en-GB" sz="2000" dirty="0"/>
          </a:p>
          <a:p>
            <a:pPr marL="516150" lvl="2" indent="-285750">
              <a:spcAft>
                <a:spcPts val="0"/>
              </a:spcAft>
            </a:pPr>
            <a:endParaRPr lang="en-GB" sz="2000" dirty="0"/>
          </a:p>
          <a:p>
            <a:pPr marL="516150" lvl="2" indent="-285750">
              <a:spcAft>
                <a:spcPts val="0"/>
              </a:spcAft>
            </a:pPr>
            <a:endParaRPr lang="en-GB" sz="2400" dirty="0"/>
          </a:p>
          <a:p>
            <a:pPr marL="516150" lvl="2" indent="-285750">
              <a:spcAft>
                <a:spcPts val="0"/>
              </a:spcAft>
            </a:pPr>
            <a:endParaRPr lang="en-GB" sz="2400" dirty="0"/>
          </a:p>
          <a:p>
            <a:pPr marL="516150" lvl="2" indent="-285750">
              <a:spcAft>
                <a:spcPts val="0"/>
              </a:spcAft>
            </a:pPr>
            <a:endParaRPr lang="en-GB" sz="2400" dirty="0"/>
          </a:p>
          <a:p>
            <a:pPr lvl="2" indent="0">
              <a:spcAft>
                <a:spcPts val="0"/>
              </a:spcAft>
              <a:buNone/>
            </a:pPr>
            <a:endParaRPr lang="en-GB" sz="1800" dirty="0"/>
          </a:p>
        </p:txBody>
      </p:sp>
    </p:spTree>
    <p:extLst>
      <p:ext uri="{BB962C8B-B14F-4D97-AF65-F5344CB8AC3E}">
        <p14:creationId xmlns:p14="http://schemas.microsoft.com/office/powerpoint/2010/main" val="3984175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79377-7742-AB36-0186-7F6F99938AA4}"/>
              </a:ext>
            </a:extLst>
          </p:cNvPr>
          <p:cNvSpPr>
            <a:spLocks noGrp="1"/>
          </p:cNvSpPr>
          <p:nvPr>
            <p:ph type="title"/>
          </p:nvPr>
        </p:nvSpPr>
        <p:spPr>
          <a:xfrm>
            <a:off x="545124" y="3133618"/>
            <a:ext cx="9016126" cy="1376737"/>
          </a:xfrm>
        </p:spPr>
        <p:txBody>
          <a:bodyPr/>
          <a:lstStyle/>
          <a:p>
            <a:r>
              <a:rPr lang="en-GB" sz="6000" dirty="0"/>
              <a:t>Any questions about EHE?</a:t>
            </a:r>
          </a:p>
        </p:txBody>
      </p:sp>
    </p:spTree>
    <p:extLst>
      <p:ext uri="{BB962C8B-B14F-4D97-AF65-F5344CB8AC3E}">
        <p14:creationId xmlns:p14="http://schemas.microsoft.com/office/powerpoint/2010/main" val="3460907688"/>
      </p:ext>
    </p:extLst>
  </p:cSld>
  <p:clrMapOvr>
    <a:masterClrMapping/>
  </p:clrMapOvr>
</p:sld>
</file>

<file path=ppt/theme/theme1.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9EEB41DD20264A864350BC197292F3" ma:contentTypeVersion="2" ma:contentTypeDescription="Create a new document." ma:contentTypeScope="" ma:versionID="ad1b3578f1e51134516514c9f5d52a03">
  <xsd:schema xmlns:xsd="http://www.w3.org/2001/XMLSchema" xmlns:xs="http://www.w3.org/2001/XMLSchema" xmlns:p="http://schemas.microsoft.com/office/2006/metadata/properties" xmlns:ns2="5ee3b046-1578-4570-a8ee-523a38a276c6" targetNamespace="http://schemas.microsoft.com/office/2006/metadata/properties" ma:root="true" ma:fieldsID="a8878b325d30a89333ffe723f9266763" ns2:_="">
    <xsd:import namespace="5ee3b046-1578-4570-a8ee-523a38a276c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b046-1578-4570-a8ee-523a38a276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15FF06-28E2-4F40-B326-D7596B0FA7F8}">
  <ds:schemaRefs>
    <ds:schemaRef ds:uri="http://schemas.microsoft.com/sharepoint/v3/contenttype/forms"/>
  </ds:schemaRefs>
</ds:datastoreItem>
</file>

<file path=customXml/itemProps2.xml><?xml version="1.0" encoding="utf-8"?>
<ds:datastoreItem xmlns:ds="http://schemas.openxmlformats.org/officeDocument/2006/customXml" ds:itemID="{B216C91F-B092-485F-89DA-CDD2EFE13FC0}">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5ee3b046-1578-4570-a8ee-523a38a276c6"/>
    <ds:schemaRef ds:uri="http://www.w3.org/XML/1998/namespace"/>
  </ds:schemaRefs>
</ds:datastoreItem>
</file>

<file path=customXml/itemProps3.xml><?xml version="1.0" encoding="utf-8"?>
<ds:datastoreItem xmlns:ds="http://schemas.openxmlformats.org/officeDocument/2006/customXml" ds:itemID="{F7F92BDB-06D8-4D05-A2E0-3259F743F604}">
  <ds:schemaRefs>
    <ds:schemaRef ds:uri="5ee3b046-1578-4570-a8ee-523a38a276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ECC Corporate Template</Template>
  <TotalTime>660</TotalTime>
  <Words>1298</Words>
  <Application>Microsoft Office PowerPoint</Application>
  <PresentationFormat>Widescreen</PresentationFormat>
  <Paragraphs>186</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Elective Home Education (EHE)</vt:lpstr>
      <vt:lpstr>Education Compliance team – Team overview/context</vt:lpstr>
      <vt:lpstr>EHE Data – Essex General Overview (Reception – Year 11)</vt:lpstr>
      <vt:lpstr>Essex – Primary EHE Cohort (Reception – Year 6)</vt:lpstr>
      <vt:lpstr>Essex EHE Data – Key points to note</vt:lpstr>
      <vt:lpstr>Essex EHE Data – Key points to note/impact of pandemic</vt:lpstr>
      <vt:lpstr>Education Compliance – How does the team respond to EHE notifications?</vt:lpstr>
      <vt:lpstr>What does the Education Compliance team have to be mindful of?</vt:lpstr>
      <vt:lpstr>Any questions about EHE?</vt:lpstr>
      <vt:lpstr>Quick update about Essex Code of Conduct for Penalty Notices</vt:lpstr>
      <vt:lpstr>Any questions about the Code of Conduct?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Mark Campbell - Lead for Policy Business Planning &amp; Commercial</dc:creator>
  <cp:lastModifiedBy>Pam Langmead</cp:lastModifiedBy>
  <cp:revision>28</cp:revision>
  <dcterms:created xsi:type="dcterms:W3CDTF">2023-06-19T11:41:57Z</dcterms:created>
  <dcterms:modified xsi:type="dcterms:W3CDTF">2023-11-07T22:04:25Z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0x010100319EEB41DD20264A864350BC197292F3</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ies>
</file>