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4"/>
  </p:sldMasterIdLst>
  <p:notesMasterIdLst>
    <p:notesMasterId r:id="rId36"/>
  </p:notesMasterIdLst>
  <p:handoutMasterIdLst>
    <p:handoutMasterId r:id="rId37"/>
  </p:handoutMasterIdLst>
  <p:sldIdLst>
    <p:sldId id="388" r:id="rId5"/>
    <p:sldId id="418" r:id="rId6"/>
    <p:sldId id="403" r:id="rId7"/>
    <p:sldId id="419" r:id="rId8"/>
    <p:sldId id="405" r:id="rId9"/>
    <p:sldId id="404" r:id="rId10"/>
    <p:sldId id="257" r:id="rId11"/>
    <p:sldId id="309" r:id="rId12"/>
    <p:sldId id="406" r:id="rId13"/>
    <p:sldId id="391" r:id="rId14"/>
    <p:sldId id="407" r:id="rId15"/>
    <p:sldId id="324" r:id="rId16"/>
    <p:sldId id="395" r:id="rId17"/>
    <p:sldId id="396" r:id="rId18"/>
    <p:sldId id="408" r:id="rId19"/>
    <p:sldId id="409" r:id="rId20"/>
    <p:sldId id="420" r:id="rId21"/>
    <p:sldId id="370" r:id="rId22"/>
    <p:sldId id="416" r:id="rId23"/>
    <p:sldId id="329" r:id="rId24"/>
    <p:sldId id="390" r:id="rId25"/>
    <p:sldId id="411" r:id="rId26"/>
    <p:sldId id="397" r:id="rId27"/>
    <p:sldId id="334" r:id="rId28"/>
    <p:sldId id="412" r:id="rId29"/>
    <p:sldId id="381" r:id="rId30"/>
    <p:sldId id="413" r:id="rId31"/>
    <p:sldId id="414" r:id="rId32"/>
    <p:sldId id="415" r:id="rId33"/>
    <p:sldId id="383" r:id="rId34"/>
    <p:sldId id="401" r:id="rId35"/>
  </p:sldIdLst>
  <p:sldSz cx="9144000" cy="6858000" type="screen4x3"/>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Manville" initials="R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ACA"/>
    <a:srgbClr val="D61D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352B8-5EF5-4360-8440-97A1D6BFA349}" v="3" dt="2022-07-04T09:59:20.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75139" autoAdjust="0"/>
  </p:normalViewPr>
  <p:slideViewPr>
    <p:cSldViewPr snapToGrid="0" snapToObjects="1">
      <p:cViewPr varScale="1">
        <p:scale>
          <a:sx n="66" d="100"/>
          <a:sy n="66" d="100"/>
        </p:scale>
        <p:origin x="161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Manville" userId="ffae2e64-ba5b-4e52-8e5a-f65623e45da1" providerId="ADAL" clId="{830352B8-5EF5-4360-8440-97A1D6BFA349}"/>
    <pc:docChg chg="custSel addSld delSld modSld sldOrd">
      <pc:chgData name="Richard Manville" userId="ffae2e64-ba5b-4e52-8e5a-f65623e45da1" providerId="ADAL" clId="{830352B8-5EF5-4360-8440-97A1D6BFA349}" dt="2022-07-04T10:00:20.778" v="545" actId="14100"/>
      <pc:docMkLst>
        <pc:docMk/>
      </pc:docMkLst>
      <pc:sldChg chg="modSp mod">
        <pc:chgData name="Richard Manville" userId="ffae2e64-ba5b-4e52-8e5a-f65623e45da1" providerId="ADAL" clId="{830352B8-5EF5-4360-8440-97A1D6BFA349}" dt="2022-07-04T09:59:44.858" v="539" actId="1076"/>
        <pc:sldMkLst>
          <pc:docMk/>
          <pc:sldMk cId="461881541" sldId="329"/>
        </pc:sldMkLst>
        <pc:spChg chg="mod">
          <ac:chgData name="Richard Manville" userId="ffae2e64-ba5b-4e52-8e5a-f65623e45da1" providerId="ADAL" clId="{830352B8-5EF5-4360-8440-97A1D6BFA349}" dt="2022-07-04T09:59:44.858" v="539" actId="1076"/>
          <ac:spMkLst>
            <pc:docMk/>
            <pc:sldMk cId="461881541" sldId="329"/>
            <ac:spMk id="5" creationId="{EA91A611-0B7A-404D-B2B2-8762113C0881}"/>
          </ac:spMkLst>
        </pc:spChg>
      </pc:sldChg>
      <pc:sldChg chg="ord">
        <pc:chgData name="Richard Manville" userId="ffae2e64-ba5b-4e52-8e5a-f65623e45da1" providerId="ADAL" clId="{830352B8-5EF5-4360-8440-97A1D6BFA349}" dt="2022-07-04T10:00:13.667" v="543"/>
        <pc:sldMkLst>
          <pc:docMk/>
          <pc:sldMk cId="2517619420" sldId="370"/>
        </pc:sldMkLst>
      </pc:sldChg>
      <pc:sldChg chg="modSp mod">
        <pc:chgData name="Richard Manville" userId="ffae2e64-ba5b-4e52-8e5a-f65623e45da1" providerId="ADAL" clId="{830352B8-5EF5-4360-8440-97A1D6BFA349}" dt="2022-07-02T13:57:43.210" v="1" actId="1076"/>
        <pc:sldMkLst>
          <pc:docMk/>
          <pc:sldMk cId="2959935240" sldId="388"/>
        </pc:sldMkLst>
        <pc:picChg chg="mod">
          <ac:chgData name="Richard Manville" userId="ffae2e64-ba5b-4e52-8e5a-f65623e45da1" providerId="ADAL" clId="{830352B8-5EF5-4360-8440-97A1D6BFA349}" dt="2022-07-02T13:57:43.210" v="1" actId="1076"/>
          <ac:picMkLst>
            <pc:docMk/>
            <pc:sldMk cId="2959935240" sldId="388"/>
            <ac:picMk id="4" creationId="{00000000-0000-0000-0000-000000000000}"/>
          </ac:picMkLst>
        </pc:picChg>
      </pc:sldChg>
      <pc:sldChg chg="delSp mod">
        <pc:chgData name="Richard Manville" userId="ffae2e64-ba5b-4e52-8e5a-f65623e45da1" providerId="ADAL" clId="{830352B8-5EF5-4360-8440-97A1D6BFA349}" dt="2022-07-02T14:52:00.791" v="527" actId="478"/>
        <pc:sldMkLst>
          <pc:docMk/>
          <pc:sldMk cId="3139499536" sldId="391"/>
        </pc:sldMkLst>
        <pc:picChg chg="del">
          <ac:chgData name="Richard Manville" userId="ffae2e64-ba5b-4e52-8e5a-f65623e45da1" providerId="ADAL" clId="{830352B8-5EF5-4360-8440-97A1D6BFA349}" dt="2022-07-02T14:52:00.791" v="527" actId="478"/>
          <ac:picMkLst>
            <pc:docMk/>
            <pc:sldMk cId="3139499536" sldId="391"/>
            <ac:picMk id="3" creationId="{F1306D3B-35F3-4B08-AB64-9EC00B32A8B8}"/>
          </ac:picMkLst>
        </pc:picChg>
      </pc:sldChg>
      <pc:sldChg chg="addSp delSp modSp mod">
        <pc:chgData name="Richard Manville" userId="ffae2e64-ba5b-4e52-8e5a-f65623e45da1" providerId="ADAL" clId="{830352B8-5EF5-4360-8440-97A1D6BFA349}" dt="2022-07-02T14:39:27.623" v="329" actId="1076"/>
        <pc:sldMkLst>
          <pc:docMk/>
          <pc:sldMk cId="2261440266" sldId="403"/>
        </pc:sldMkLst>
        <pc:spChg chg="mod">
          <ac:chgData name="Richard Manville" userId="ffae2e64-ba5b-4e52-8e5a-f65623e45da1" providerId="ADAL" clId="{830352B8-5EF5-4360-8440-97A1D6BFA349}" dt="2022-07-02T14:27:11.820" v="256" actId="6549"/>
          <ac:spMkLst>
            <pc:docMk/>
            <pc:sldMk cId="2261440266" sldId="403"/>
            <ac:spMk id="7" creationId="{5E7F74A3-7BCC-4316-9D88-15FCA0E1DA53}"/>
          </ac:spMkLst>
        </pc:spChg>
        <pc:picChg chg="add del mod">
          <ac:chgData name="Richard Manville" userId="ffae2e64-ba5b-4e52-8e5a-f65623e45da1" providerId="ADAL" clId="{830352B8-5EF5-4360-8440-97A1D6BFA349}" dt="2022-07-02T14:35:00.911" v="292" actId="478"/>
          <ac:picMkLst>
            <pc:docMk/>
            <pc:sldMk cId="2261440266" sldId="403"/>
            <ac:picMk id="3" creationId="{24228A97-300C-8EE3-2EDC-0B6C25766E85}"/>
          </ac:picMkLst>
        </pc:picChg>
        <pc:picChg chg="add del mod">
          <ac:chgData name="Richard Manville" userId="ffae2e64-ba5b-4e52-8e5a-f65623e45da1" providerId="ADAL" clId="{830352B8-5EF5-4360-8440-97A1D6BFA349}" dt="2022-07-02T14:35:02.733" v="293" actId="478"/>
          <ac:picMkLst>
            <pc:docMk/>
            <pc:sldMk cId="2261440266" sldId="403"/>
            <ac:picMk id="6" creationId="{914EAA0F-D276-EB7D-21DB-1A802357648B}"/>
          </ac:picMkLst>
        </pc:picChg>
        <pc:picChg chg="add mod ord">
          <ac:chgData name="Richard Manville" userId="ffae2e64-ba5b-4e52-8e5a-f65623e45da1" providerId="ADAL" clId="{830352B8-5EF5-4360-8440-97A1D6BFA349}" dt="2022-07-02T14:39:27.623" v="329" actId="1076"/>
          <ac:picMkLst>
            <pc:docMk/>
            <pc:sldMk cId="2261440266" sldId="403"/>
            <ac:picMk id="9" creationId="{B1A2FC2C-C0CA-0259-72CF-1DCE11242E8D}"/>
          </ac:picMkLst>
        </pc:picChg>
        <pc:picChg chg="add mod ord">
          <ac:chgData name="Richard Manville" userId="ffae2e64-ba5b-4e52-8e5a-f65623e45da1" providerId="ADAL" clId="{830352B8-5EF5-4360-8440-97A1D6BFA349}" dt="2022-07-02T14:39:16.455" v="327" actId="1076"/>
          <ac:picMkLst>
            <pc:docMk/>
            <pc:sldMk cId="2261440266" sldId="403"/>
            <ac:picMk id="11" creationId="{F5EE9FC0-3917-356A-1361-3A96083B725A}"/>
          </ac:picMkLst>
        </pc:picChg>
        <pc:picChg chg="add mod">
          <ac:chgData name="Richard Manville" userId="ffae2e64-ba5b-4e52-8e5a-f65623e45da1" providerId="ADAL" clId="{830352B8-5EF5-4360-8440-97A1D6BFA349}" dt="2022-07-02T14:39:04.751" v="324" actId="1076"/>
          <ac:picMkLst>
            <pc:docMk/>
            <pc:sldMk cId="2261440266" sldId="403"/>
            <ac:picMk id="13" creationId="{7332157A-BD16-2376-9C74-13B0B5038C1C}"/>
          </ac:picMkLst>
        </pc:picChg>
        <pc:picChg chg="add mod ord">
          <ac:chgData name="Richard Manville" userId="ffae2e64-ba5b-4e52-8e5a-f65623e45da1" providerId="ADAL" clId="{830352B8-5EF5-4360-8440-97A1D6BFA349}" dt="2022-07-02T14:39:19.973" v="328" actId="166"/>
          <ac:picMkLst>
            <pc:docMk/>
            <pc:sldMk cId="2261440266" sldId="403"/>
            <ac:picMk id="15" creationId="{9573D515-54AD-B176-4D7A-8692E7781C0C}"/>
          </ac:picMkLst>
        </pc:picChg>
        <pc:picChg chg="add mod">
          <ac:chgData name="Richard Manville" userId="ffae2e64-ba5b-4e52-8e5a-f65623e45da1" providerId="ADAL" clId="{830352B8-5EF5-4360-8440-97A1D6BFA349}" dt="2022-07-02T14:35:28.991" v="295" actId="1076"/>
          <ac:picMkLst>
            <pc:docMk/>
            <pc:sldMk cId="2261440266" sldId="403"/>
            <ac:picMk id="17" creationId="{1826B71C-DEE3-1C9E-CF04-9D72B86D6DAA}"/>
          </ac:picMkLst>
        </pc:picChg>
        <pc:picChg chg="add mod">
          <ac:chgData name="Richard Manville" userId="ffae2e64-ba5b-4e52-8e5a-f65623e45da1" providerId="ADAL" clId="{830352B8-5EF5-4360-8440-97A1D6BFA349}" dt="2022-07-02T14:36:12.823" v="297" actId="1076"/>
          <ac:picMkLst>
            <pc:docMk/>
            <pc:sldMk cId="2261440266" sldId="403"/>
            <ac:picMk id="19" creationId="{F70ADBFA-5D96-DC59-7277-9051E49D5DAC}"/>
          </ac:picMkLst>
        </pc:picChg>
      </pc:sldChg>
      <pc:sldChg chg="modSp mod">
        <pc:chgData name="Richard Manville" userId="ffae2e64-ba5b-4e52-8e5a-f65623e45da1" providerId="ADAL" clId="{830352B8-5EF5-4360-8440-97A1D6BFA349}" dt="2022-07-02T14:51:33.880" v="526" actId="6549"/>
        <pc:sldMkLst>
          <pc:docMk/>
          <pc:sldMk cId="1179239394" sldId="404"/>
        </pc:sldMkLst>
        <pc:spChg chg="mod">
          <ac:chgData name="Richard Manville" userId="ffae2e64-ba5b-4e52-8e5a-f65623e45da1" providerId="ADAL" clId="{830352B8-5EF5-4360-8440-97A1D6BFA349}" dt="2022-07-02T14:51:33.880" v="526" actId="6549"/>
          <ac:spMkLst>
            <pc:docMk/>
            <pc:sldMk cId="1179239394" sldId="404"/>
            <ac:spMk id="4" creationId="{9938ED9B-75DB-42D5-9B29-C8D8B8465E72}"/>
          </ac:spMkLst>
        </pc:spChg>
      </pc:sldChg>
      <pc:sldChg chg="del">
        <pc:chgData name="Richard Manville" userId="ffae2e64-ba5b-4e52-8e5a-f65623e45da1" providerId="ADAL" clId="{830352B8-5EF5-4360-8440-97A1D6BFA349}" dt="2022-07-04T09:59:32.594" v="529" actId="2696"/>
        <pc:sldMkLst>
          <pc:docMk/>
          <pc:sldMk cId="933741033" sldId="410"/>
        </pc:sldMkLst>
      </pc:sldChg>
      <pc:sldChg chg="addSp delSp modSp new del ord">
        <pc:chgData name="Richard Manville" userId="ffae2e64-ba5b-4e52-8e5a-f65623e45da1" providerId="ADAL" clId="{830352B8-5EF5-4360-8440-97A1D6BFA349}" dt="2022-07-02T14:07:17.839" v="11" actId="2696"/>
        <pc:sldMkLst>
          <pc:docMk/>
          <pc:sldMk cId="2473661798" sldId="417"/>
        </pc:sldMkLst>
        <pc:spChg chg="mod">
          <ac:chgData name="Richard Manville" userId="ffae2e64-ba5b-4e52-8e5a-f65623e45da1" providerId="ADAL" clId="{830352B8-5EF5-4360-8440-97A1D6BFA349}" dt="2022-07-02T14:06:58.120" v="9"/>
          <ac:spMkLst>
            <pc:docMk/>
            <pc:sldMk cId="2473661798" sldId="417"/>
            <ac:spMk id="2" creationId="{DE9A3D97-3EA1-E8CF-1418-6BF2BB1926ED}"/>
          </ac:spMkLst>
        </pc:spChg>
        <pc:spChg chg="add del mod">
          <ac:chgData name="Richard Manville" userId="ffae2e64-ba5b-4e52-8e5a-f65623e45da1" providerId="ADAL" clId="{830352B8-5EF5-4360-8440-97A1D6BFA349}" dt="2022-07-02T14:06:58.120" v="9"/>
          <ac:spMkLst>
            <pc:docMk/>
            <pc:sldMk cId="2473661798" sldId="417"/>
            <ac:spMk id="3" creationId="{0E38F036-0F15-3106-77E6-2ECC94E17F0F}"/>
          </ac:spMkLst>
        </pc:spChg>
      </pc:sldChg>
      <pc:sldChg chg="addSp delSp modSp add mod">
        <pc:chgData name="Richard Manville" userId="ffae2e64-ba5b-4e52-8e5a-f65623e45da1" providerId="ADAL" clId="{830352B8-5EF5-4360-8440-97A1D6BFA349}" dt="2022-07-02T14:24:54.238" v="198" actId="1076"/>
        <pc:sldMkLst>
          <pc:docMk/>
          <pc:sldMk cId="3695646980" sldId="418"/>
        </pc:sldMkLst>
        <pc:spChg chg="mod">
          <ac:chgData name="Richard Manville" userId="ffae2e64-ba5b-4e52-8e5a-f65623e45da1" providerId="ADAL" clId="{830352B8-5EF5-4360-8440-97A1D6BFA349}" dt="2022-07-02T14:20:46.438" v="177" actId="255"/>
          <ac:spMkLst>
            <pc:docMk/>
            <pc:sldMk cId="3695646980" sldId="418"/>
            <ac:spMk id="7" creationId="{5E7F74A3-7BCC-4316-9D88-15FCA0E1DA53}"/>
          </ac:spMkLst>
        </pc:spChg>
        <pc:picChg chg="add del mod">
          <ac:chgData name="Richard Manville" userId="ffae2e64-ba5b-4e52-8e5a-f65623e45da1" providerId="ADAL" clId="{830352B8-5EF5-4360-8440-97A1D6BFA349}" dt="2022-07-02T14:22:15.492" v="184" actId="478"/>
          <ac:picMkLst>
            <pc:docMk/>
            <pc:sldMk cId="3695646980" sldId="418"/>
            <ac:picMk id="3" creationId="{D3575FFA-533F-8B4A-B83D-AA63639D0EC0}"/>
          </ac:picMkLst>
        </pc:picChg>
        <pc:picChg chg="add del mod">
          <ac:chgData name="Richard Manville" userId="ffae2e64-ba5b-4e52-8e5a-f65623e45da1" providerId="ADAL" clId="{830352B8-5EF5-4360-8440-97A1D6BFA349}" dt="2022-07-02T14:13:20.118" v="140" actId="478"/>
          <ac:picMkLst>
            <pc:docMk/>
            <pc:sldMk cId="3695646980" sldId="418"/>
            <ac:picMk id="6" creationId="{0C804CC1-1C1B-A63E-2961-DE0261215D8E}"/>
          </ac:picMkLst>
        </pc:picChg>
        <pc:picChg chg="add mod">
          <ac:chgData name="Richard Manville" userId="ffae2e64-ba5b-4e52-8e5a-f65623e45da1" providerId="ADAL" clId="{830352B8-5EF5-4360-8440-97A1D6BFA349}" dt="2022-07-02T14:22:18.046" v="185" actId="1076"/>
          <ac:picMkLst>
            <pc:docMk/>
            <pc:sldMk cId="3695646980" sldId="418"/>
            <ac:picMk id="9" creationId="{E4287F31-AFFE-3CB9-8CA4-CBE823A88422}"/>
          </ac:picMkLst>
        </pc:picChg>
        <pc:picChg chg="add mod">
          <ac:chgData name="Richard Manville" userId="ffae2e64-ba5b-4e52-8e5a-f65623e45da1" providerId="ADAL" clId="{830352B8-5EF5-4360-8440-97A1D6BFA349}" dt="2022-07-02T14:24:54.238" v="198" actId="1076"/>
          <ac:picMkLst>
            <pc:docMk/>
            <pc:sldMk cId="3695646980" sldId="418"/>
            <ac:picMk id="11" creationId="{03BDD4B0-3431-DF53-183D-9EBE8CB4D03B}"/>
          </ac:picMkLst>
        </pc:picChg>
        <pc:picChg chg="add mod">
          <ac:chgData name="Richard Manville" userId="ffae2e64-ba5b-4e52-8e5a-f65623e45da1" providerId="ADAL" clId="{830352B8-5EF5-4360-8440-97A1D6BFA349}" dt="2022-07-02T14:20:03.757" v="176" actId="1076"/>
          <ac:picMkLst>
            <pc:docMk/>
            <pc:sldMk cId="3695646980" sldId="418"/>
            <ac:picMk id="13" creationId="{4791ADD8-DACE-B8CC-19D0-20992DFAF33A}"/>
          </ac:picMkLst>
        </pc:picChg>
        <pc:picChg chg="add mod">
          <ac:chgData name="Richard Manville" userId="ffae2e64-ba5b-4e52-8e5a-f65623e45da1" providerId="ADAL" clId="{830352B8-5EF5-4360-8440-97A1D6BFA349}" dt="2022-07-02T14:21:01.918" v="178" actId="1076"/>
          <ac:picMkLst>
            <pc:docMk/>
            <pc:sldMk cId="3695646980" sldId="418"/>
            <ac:picMk id="15" creationId="{1E1ADBC8-24FA-8296-6D56-B50C59EE0F89}"/>
          </ac:picMkLst>
        </pc:picChg>
        <pc:picChg chg="add mod">
          <ac:chgData name="Richard Manville" userId="ffae2e64-ba5b-4e52-8e5a-f65623e45da1" providerId="ADAL" clId="{830352B8-5EF5-4360-8440-97A1D6BFA349}" dt="2022-07-02T14:22:24.214" v="186" actId="1076"/>
          <ac:picMkLst>
            <pc:docMk/>
            <pc:sldMk cId="3695646980" sldId="418"/>
            <ac:picMk id="17" creationId="{D19F69A4-57B4-C505-B19C-C0735CE03124}"/>
          </ac:picMkLst>
        </pc:picChg>
        <pc:picChg chg="add mod">
          <ac:chgData name="Richard Manville" userId="ffae2e64-ba5b-4e52-8e5a-f65623e45da1" providerId="ADAL" clId="{830352B8-5EF5-4360-8440-97A1D6BFA349}" dt="2022-07-02T14:24:08.574" v="197" actId="1076"/>
          <ac:picMkLst>
            <pc:docMk/>
            <pc:sldMk cId="3695646980" sldId="418"/>
            <ac:picMk id="19" creationId="{57E15E01-392C-B0A2-185E-5B47348F41D6}"/>
          </ac:picMkLst>
        </pc:picChg>
        <pc:picChg chg="add mod">
          <ac:chgData name="Richard Manville" userId="ffae2e64-ba5b-4e52-8e5a-f65623e45da1" providerId="ADAL" clId="{830352B8-5EF5-4360-8440-97A1D6BFA349}" dt="2022-07-02T14:24:03.198" v="196" actId="14100"/>
          <ac:picMkLst>
            <pc:docMk/>
            <pc:sldMk cId="3695646980" sldId="418"/>
            <ac:picMk id="21" creationId="{C1CA6B28-9156-1451-ACF6-6C220B877237}"/>
          </ac:picMkLst>
        </pc:picChg>
      </pc:sldChg>
      <pc:sldChg chg="modSp add mod">
        <pc:chgData name="Richard Manville" userId="ffae2e64-ba5b-4e52-8e5a-f65623e45da1" providerId="ADAL" clId="{830352B8-5EF5-4360-8440-97A1D6BFA349}" dt="2022-07-02T14:51:15.212" v="525" actId="5793"/>
        <pc:sldMkLst>
          <pc:docMk/>
          <pc:sldMk cId="3186927886" sldId="419"/>
        </pc:sldMkLst>
        <pc:spChg chg="mod">
          <ac:chgData name="Richard Manville" userId="ffae2e64-ba5b-4e52-8e5a-f65623e45da1" providerId="ADAL" clId="{830352B8-5EF5-4360-8440-97A1D6BFA349}" dt="2022-07-02T14:51:15.212" v="525" actId="5793"/>
          <ac:spMkLst>
            <pc:docMk/>
            <pc:sldMk cId="3186927886" sldId="419"/>
            <ac:spMk id="7" creationId="{5E7F74A3-7BCC-4316-9D88-15FCA0E1DA53}"/>
          </ac:spMkLst>
        </pc:spChg>
      </pc:sldChg>
      <pc:sldChg chg="delSp modSp add mod">
        <pc:chgData name="Richard Manville" userId="ffae2e64-ba5b-4e52-8e5a-f65623e45da1" providerId="ADAL" clId="{830352B8-5EF5-4360-8440-97A1D6BFA349}" dt="2022-07-04T10:00:20.778" v="545" actId="14100"/>
        <pc:sldMkLst>
          <pc:docMk/>
          <pc:sldMk cId="2252365399" sldId="420"/>
        </pc:sldMkLst>
        <pc:picChg chg="mod">
          <ac:chgData name="Richard Manville" userId="ffae2e64-ba5b-4e52-8e5a-f65623e45da1" providerId="ADAL" clId="{830352B8-5EF5-4360-8440-97A1D6BFA349}" dt="2022-07-04T10:00:20.778" v="545" actId="14100"/>
          <ac:picMkLst>
            <pc:docMk/>
            <pc:sldMk cId="2252365399" sldId="420"/>
            <ac:picMk id="4" creationId="{4A3A1D39-380D-4ABC-A796-5AF0318D8D63}"/>
          </ac:picMkLst>
        </pc:picChg>
        <pc:picChg chg="del">
          <ac:chgData name="Richard Manville" userId="ffae2e64-ba5b-4e52-8e5a-f65623e45da1" providerId="ADAL" clId="{830352B8-5EF5-4360-8440-97A1D6BFA349}" dt="2022-07-04T10:00:16.834" v="544" actId="478"/>
          <ac:picMkLst>
            <pc:docMk/>
            <pc:sldMk cId="2252365399" sldId="420"/>
            <ac:picMk id="17" creationId="{33492959-D892-64D9-2B3B-9A3209387E8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595" cy="497976"/>
          </a:xfrm>
          <a:prstGeom prst="rect">
            <a:avLst/>
          </a:prstGeom>
        </p:spPr>
        <p:txBody>
          <a:bodyPr vert="horz" lIns="91394" tIns="45697" rIns="91394" bIns="45697" rtlCol="0"/>
          <a:lstStyle>
            <a:lvl1pPr algn="l">
              <a:defRPr sz="1200"/>
            </a:lvl1pPr>
          </a:lstStyle>
          <a:p>
            <a:endParaRPr lang="en-US"/>
          </a:p>
        </p:txBody>
      </p:sp>
      <p:sp>
        <p:nvSpPr>
          <p:cNvPr id="3" name="Date Placeholder 2"/>
          <p:cNvSpPr>
            <a:spLocks noGrp="1"/>
          </p:cNvSpPr>
          <p:nvPr>
            <p:ph type="dt" sz="quarter" idx="1"/>
          </p:nvPr>
        </p:nvSpPr>
        <p:spPr>
          <a:xfrm>
            <a:off x="3847746" y="0"/>
            <a:ext cx="2943595" cy="497976"/>
          </a:xfrm>
          <a:prstGeom prst="rect">
            <a:avLst/>
          </a:prstGeom>
        </p:spPr>
        <p:txBody>
          <a:bodyPr vert="horz" lIns="91394" tIns="45697" rIns="91394" bIns="45697" rtlCol="0"/>
          <a:lstStyle>
            <a:lvl1pPr algn="r">
              <a:defRPr sz="1200"/>
            </a:lvl1pPr>
          </a:lstStyle>
          <a:p>
            <a:fld id="{C81A9D8C-F7A5-2445-9CAE-395D2C85BF96}" type="datetimeFigureOut">
              <a:rPr lang="en-US" smtClean="0"/>
              <a:t>7/6/2022</a:t>
            </a:fld>
            <a:endParaRPr lang="en-US"/>
          </a:p>
        </p:txBody>
      </p:sp>
      <p:sp>
        <p:nvSpPr>
          <p:cNvPr id="4" name="Footer Placeholder 3"/>
          <p:cNvSpPr>
            <a:spLocks noGrp="1"/>
          </p:cNvSpPr>
          <p:nvPr>
            <p:ph type="ftr" sz="quarter" idx="2"/>
          </p:nvPr>
        </p:nvSpPr>
        <p:spPr>
          <a:xfrm>
            <a:off x="1" y="9427075"/>
            <a:ext cx="2943595" cy="497975"/>
          </a:xfrm>
          <a:prstGeom prst="rect">
            <a:avLst/>
          </a:prstGeom>
        </p:spPr>
        <p:txBody>
          <a:bodyPr vert="horz" lIns="91394" tIns="45697" rIns="91394" bIns="45697" rtlCol="0" anchor="b"/>
          <a:lstStyle>
            <a:lvl1pPr algn="l">
              <a:defRPr sz="1200"/>
            </a:lvl1pPr>
          </a:lstStyle>
          <a:p>
            <a:endParaRPr lang="en-US"/>
          </a:p>
        </p:txBody>
      </p:sp>
      <p:sp>
        <p:nvSpPr>
          <p:cNvPr id="5" name="Slide Number Placeholder 4"/>
          <p:cNvSpPr>
            <a:spLocks noGrp="1"/>
          </p:cNvSpPr>
          <p:nvPr>
            <p:ph type="sldNum" sz="quarter" idx="3"/>
          </p:nvPr>
        </p:nvSpPr>
        <p:spPr>
          <a:xfrm>
            <a:off x="3847746" y="9427075"/>
            <a:ext cx="2943595" cy="497975"/>
          </a:xfrm>
          <a:prstGeom prst="rect">
            <a:avLst/>
          </a:prstGeom>
        </p:spPr>
        <p:txBody>
          <a:bodyPr vert="horz" lIns="91394" tIns="45697" rIns="91394" bIns="45697" rtlCol="0" anchor="b"/>
          <a:lstStyle>
            <a:lvl1pPr algn="r">
              <a:defRPr sz="1200"/>
            </a:lvl1pPr>
          </a:lstStyle>
          <a:p>
            <a:fld id="{B17AAC4D-8F21-4341-B0A2-38CC41AF5035}" type="slidenum">
              <a:rPr lang="en-US" smtClean="0"/>
              <a:t>‹#›</a:t>
            </a:fld>
            <a:endParaRPr lang="en-US"/>
          </a:p>
        </p:txBody>
      </p:sp>
    </p:spTree>
    <p:extLst>
      <p:ext uri="{BB962C8B-B14F-4D97-AF65-F5344CB8AC3E}">
        <p14:creationId xmlns:p14="http://schemas.microsoft.com/office/powerpoint/2010/main" val="14966587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3595" cy="496252"/>
          </a:xfrm>
          <a:prstGeom prst="rect">
            <a:avLst/>
          </a:prstGeom>
        </p:spPr>
        <p:txBody>
          <a:bodyPr vert="horz" lIns="91394" tIns="45697" rIns="91394" bIns="45697" rtlCol="0"/>
          <a:lstStyle>
            <a:lvl1pPr algn="l">
              <a:defRPr sz="1200"/>
            </a:lvl1pPr>
          </a:lstStyle>
          <a:p>
            <a:endParaRPr lang="en-US"/>
          </a:p>
        </p:txBody>
      </p:sp>
      <p:sp>
        <p:nvSpPr>
          <p:cNvPr id="3" name="Date Placeholder 2"/>
          <p:cNvSpPr>
            <a:spLocks noGrp="1"/>
          </p:cNvSpPr>
          <p:nvPr>
            <p:ph type="dt" idx="1"/>
          </p:nvPr>
        </p:nvSpPr>
        <p:spPr>
          <a:xfrm>
            <a:off x="3847746" y="1"/>
            <a:ext cx="2943595" cy="496252"/>
          </a:xfrm>
          <a:prstGeom prst="rect">
            <a:avLst/>
          </a:prstGeom>
        </p:spPr>
        <p:txBody>
          <a:bodyPr vert="horz" lIns="91394" tIns="45697" rIns="91394" bIns="45697" rtlCol="0"/>
          <a:lstStyle>
            <a:lvl1pPr algn="r">
              <a:defRPr sz="1200"/>
            </a:lvl1pPr>
          </a:lstStyle>
          <a:p>
            <a:fld id="{5809F15D-908A-5441-A2B3-61D5F073AFB1}" type="datetimeFigureOut">
              <a:rPr lang="en-US" smtClean="0"/>
              <a:t>7/6/2022</a:t>
            </a:fld>
            <a:endParaRPr lang="en-US"/>
          </a:p>
        </p:txBody>
      </p:sp>
      <p:sp>
        <p:nvSpPr>
          <p:cNvPr id="4" name="Slide Image Placeholder 3"/>
          <p:cNvSpPr>
            <a:spLocks noGrp="1" noRot="1" noChangeAspect="1"/>
          </p:cNvSpPr>
          <p:nvPr>
            <p:ph type="sldImg" idx="2"/>
          </p:nvPr>
        </p:nvSpPr>
        <p:spPr>
          <a:xfrm>
            <a:off x="915988" y="744538"/>
            <a:ext cx="4960937" cy="3721100"/>
          </a:xfrm>
          <a:prstGeom prst="rect">
            <a:avLst/>
          </a:prstGeom>
          <a:noFill/>
          <a:ln w="12700">
            <a:solidFill>
              <a:prstClr val="black"/>
            </a:solidFill>
          </a:ln>
        </p:spPr>
        <p:txBody>
          <a:bodyPr vert="horz" lIns="91394" tIns="45697" rIns="91394" bIns="45697" rtlCol="0" anchor="ctr"/>
          <a:lstStyle/>
          <a:p>
            <a:endParaRPr lang="en-US"/>
          </a:p>
        </p:txBody>
      </p:sp>
      <p:sp>
        <p:nvSpPr>
          <p:cNvPr id="5" name="Notes Placeholder 4"/>
          <p:cNvSpPr>
            <a:spLocks noGrp="1"/>
          </p:cNvSpPr>
          <p:nvPr>
            <p:ph type="body" sz="quarter" idx="3"/>
          </p:nvPr>
        </p:nvSpPr>
        <p:spPr>
          <a:xfrm>
            <a:off x="679292" y="4714399"/>
            <a:ext cx="5434330" cy="4466272"/>
          </a:xfrm>
          <a:prstGeom prst="rect">
            <a:avLst/>
          </a:prstGeom>
        </p:spPr>
        <p:txBody>
          <a:bodyPr vert="horz" lIns="91394" tIns="45697" rIns="91394" bIns="4569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27076"/>
            <a:ext cx="2943595" cy="496252"/>
          </a:xfrm>
          <a:prstGeom prst="rect">
            <a:avLst/>
          </a:prstGeom>
        </p:spPr>
        <p:txBody>
          <a:bodyPr vert="horz" lIns="91394" tIns="45697" rIns="91394" bIns="45697" rtlCol="0" anchor="b"/>
          <a:lstStyle>
            <a:lvl1pPr algn="l">
              <a:defRPr sz="1200"/>
            </a:lvl1pPr>
          </a:lstStyle>
          <a:p>
            <a:endParaRPr lang="en-US"/>
          </a:p>
        </p:txBody>
      </p:sp>
      <p:sp>
        <p:nvSpPr>
          <p:cNvPr id="7" name="Slide Number Placeholder 6"/>
          <p:cNvSpPr>
            <a:spLocks noGrp="1"/>
          </p:cNvSpPr>
          <p:nvPr>
            <p:ph type="sldNum" sz="quarter" idx="5"/>
          </p:nvPr>
        </p:nvSpPr>
        <p:spPr>
          <a:xfrm>
            <a:off x="3847746" y="9427076"/>
            <a:ext cx="2943595" cy="496252"/>
          </a:xfrm>
          <a:prstGeom prst="rect">
            <a:avLst/>
          </a:prstGeom>
        </p:spPr>
        <p:txBody>
          <a:bodyPr vert="horz" lIns="91394" tIns="45697" rIns="91394" bIns="45697" rtlCol="0" anchor="b"/>
          <a:lstStyle>
            <a:lvl1pPr algn="r">
              <a:defRPr sz="1200"/>
            </a:lvl1pPr>
          </a:lstStyle>
          <a:p>
            <a:fld id="{15728630-D444-C545-8C1F-68D2BF35EA2F}" type="slidenum">
              <a:rPr lang="en-US" smtClean="0"/>
              <a:t>‹#›</a:t>
            </a:fld>
            <a:endParaRPr lang="en-US"/>
          </a:p>
        </p:txBody>
      </p:sp>
    </p:spTree>
    <p:extLst>
      <p:ext uri="{BB962C8B-B14F-4D97-AF65-F5344CB8AC3E}">
        <p14:creationId xmlns:p14="http://schemas.microsoft.com/office/powerpoint/2010/main" val="395782260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unded.org.uk/grant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ta.co.uk/local-pta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971">
              <a:defRPr/>
            </a:pPr>
            <a:endParaRPr lang="en-US" dirty="0"/>
          </a:p>
        </p:txBody>
      </p:sp>
    </p:spTree>
    <p:extLst>
      <p:ext uri="{BB962C8B-B14F-4D97-AF65-F5344CB8AC3E}">
        <p14:creationId xmlns:p14="http://schemas.microsoft.com/office/powerpoint/2010/main" val="419028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49734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Verdana" panose="020B0604030504040204" pitchFamily="34" charset="0"/>
                <a:ea typeface="Times New Roman" panose="02020603050405020304" pitchFamily="18" charset="0"/>
                <a:cs typeface="Times New Roman" panose="02020603050405020304" pitchFamily="18" charset="0"/>
              </a:rPr>
              <a:t>So how do you start looking?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pPr marL="342729" indent="-342729">
              <a:buFont typeface="Symbol" panose="05050102010706020507" pitchFamily="18" charset="2"/>
              <a:buChar char=""/>
            </a:pPr>
            <a:r>
              <a:rPr lang="en-GB" sz="1100" b="1" dirty="0">
                <a:latin typeface="Verdana" panose="020B0604030504040204" pitchFamily="34" charset="0"/>
                <a:ea typeface="Times New Roman" panose="02020603050405020304" pitchFamily="18" charset="0"/>
                <a:cs typeface="Times New Roman" panose="02020603050405020304" pitchFamily="18" charset="0"/>
              </a:rPr>
              <a:t>Use our grant database</a:t>
            </a:r>
            <a:r>
              <a:rPr lang="en-GB" sz="1100" dirty="0">
                <a:latin typeface="Verdana" panose="020B0604030504040204" pitchFamily="34" charset="0"/>
                <a:ea typeface="Times New Roman" panose="02020603050405020304" pitchFamily="18" charset="0"/>
                <a:cs typeface="Times New Roman" panose="02020603050405020304" pitchFamily="18" charset="0"/>
              </a:rPr>
              <a:t>: the sector leading </a:t>
            </a:r>
            <a:r>
              <a:rPr lang="en-GB" sz="1100" b="1" u="sng" dirty="0">
                <a:solidFill>
                  <a:srgbClr val="00B0F0"/>
                </a:solidFill>
                <a:latin typeface="Verdana" panose="020B0604030504040204" pitchFamily="34" charset="0"/>
                <a:ea typeface="Times New Roman" panose="02020603050405020304" pitchFamily="18" charset="0"/>
                <a:cs typeface="Times New Roman" panose="02020603050405020304" pitchFamily="18" charset="0"/>
                <a:hlinkClick r:id="rId3"/>
              </a:rPr>
              <a:t>FundEd database</a:t>
            </a:r>
            <a:r>
              <a:rPr lang="en-GB" sz="1100" dirty="0">
                <a:solidFill>
                  <a:srgbClr val="00B0F0"/>
                </a:solidFill>
                <a:latin typeface="Verdana" panose="020B0604030504040204" pitchFamily="34" charset="0"/>
                <a:ea typeface="Times New Roman" panose="02020603050405020304" pitchFamily="18" charset="0"/>
                <a:cs typeface="Times New Roman" panose="02020603050405020304" pitchFamily="18" charset="0"/>
              </a:rPr>
              <a:t> </a:t>
            </a:r>
            <a:r>
              <a:rPr lang="en-GB" sz="1100" dirty="0">
                <a:latin typeface="Verdana" panose="020B0604030504040204" pitchFamily="34" charset="0"/>
                <a:ea typeface="Times New Roman" panose="02020603050405020304" pitchFamily="18" charset="0"/>
                <a:cs typeface="Times New Roman" panose="02020603050405020304" pitchFamily="18" charset="0"/>
              </a:rPr>
              <a:t>allows you to search by Key stage, category and region and includes examples of previously funded projects</a:t>
            </a:r>
          </a:p>
          <a:p>
            <a:pPr marL="456971"/>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pPr marL="342729" indent="-342729">
              <a:buFont typeface="Symbol" panose="05050102010706020507" pitchFamily="18" charset="2"/>
              <a:buChar char=""/>
            </a:pPr>
            <a:r>
              <a:rPr lang="en-GB" sz="1100" b="1" dirty="0">
                <a:latin typeface="Verdana" panose="020B0604030504040204" pitchFamily="34" charset="0"/>
                <a:ea typeface="Times New Roman" panose="02020603050405020304" pitchFamily="18" charset="0"/>
                <a:cs typeface="Times New Roman" panose="02020603050405020304" pitchFamily="18" charset="0"/>
              </a:rPr>
              <a:t>Research past successful applications</a:t>
            </a:r>
            <a:r>
              <a:rPr lang="en-GB" sz="1100" dirty="0">
                <a:latin typeface="Verdana" panose="020B0604030504040204" pitchFamily="34" charset="0"/>
                <a:ea typeface="Times New Roman" panose="02020603050405020304" pitchFamily="18" charset="0"/>
                <a:cs typeface="Times New Roman" panose="02020603050405020304" pitchFamily="18" charset="0"/>
              </a:rPr>
              <a:t> – if your school has been successful in the past, contact that grant provider to discuss your current campaign. </a:t>
            </a:r>
          </a:p>
          <a:p>
            <a:pPr marL="456971"/>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pPr marL="342729" indent="-342729">
              <a:buFont typeface="Symbol" panose="05050102010706020507" pitchFamily="18" charset="2"/>
              <a:buChar char=""/>
            </a:pPr>
            <a:r>
              <a:rPr lang="en-GB" sz="1100" b="1" dirty="0">
                <a:latin typeface="Verdana" panose="020B0604030504040204" pitchFamily="34" charset="0"/>
                <a:ea typeface="Times New Roman" panose="02020603050405020304" pitchFamily="18" charset="0"/>
                <a:cs typeface="Times New Roman" panose="02020603050405020304" pitchFamily="18" charset="0"/>
              </a:rPr>
              <a:t>Search the internet for funders</a:t>
            </a:r>
            <a:r>
              <a:rPr lang="en-GB" sz="1100" dirty="0">
                <a:latin typeface="Verdana" panose="020B0604030504040204" pitchFamily="34" charset="0"/>
                <a:ea typeface="Times New Roman" panose="02020603050405020304" pitchFamily="18" charset="0"/>
                <a:cs typeface="Times New Roman" panose="02020603050405020304" pitchFamily="18" charset="0"/>
              </a:rPr>
              <a:t> and read through their advice, case studies and application requirements. Use social media to link to other schools and ask for recommendations.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pPr marL="342729" indent="-342729">
              <a:buFont typeface="Symbol" panose="05050102010706020507" pitchFamily="18" charset="2"/>
              <a:buChar char=""/>
            </a:pPr>
            <a:r>
              <a:rPr lang="en-GB" sz="1100" b="1" dirty="0">
                <a:latin typeface="Verdana" panose="020B0604030504040204" pitchFamily="34" charset="0"/>
                <a:ea typeface="Times New Roman" panose="02020603050405020304" pitchFamily="18" charset="0"/>
                <a:cs typeface="Times New Roman" panose="02020603050405020304" pitchFamily="18" charset="0"/>
              </a:rPr>
              <a:t>Use a funding consultant</a:t>
            </a:r>
            <a:r>
              <a:rPr lang="en-GB" sz="1100" dirty="0">
                <a:latin typeface="Verdana" panose="020B0604030504040204" pitchFamily="34" charset="0"/>
                <a:ea typeface="Times New Roman" panose="02020603050405020304" pitchFamily="18" charset="0"/>
                <a:cs typeface="Times New Roman" panose="02020603050405020304" pitchFamily="18" charset="0"/>
              </a:rPr>
              <a:t> – they will research and find grants for you.  The initial search is often free, but they will then charge a fee for writing a bid and then take a commission on a successful application. </a:t>
            </a:r>
          </a:p>
          <a:p>
            <a:pPr marL="456971"/>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pPr marL="342729" indent="-342729">
              <a:buFont typeface="Symbol" panose="05050102010706020507" pitchFamily="18" charset="2"/>
              <a:buChar char=""/>
            </a:pPr>
            <a:r>
              <a:rPr lang="en-GB" sz="1100" b="1" dirty="0">
                <a:latin typeface="Verdana" panose="020B0604030504040204" pitchFamily="34" charset="0"/>
                <a:ea typeface="Times New Roman" panose="02020603050405020304" pitchFamily="18" charset="0"/>
                <a:cs typeface="Times New Roman" panose="02020603050405020304" pitchFamily="18" charset="0"/>
              </a:rPr>
              <a:t>Search for local funding opportunities</a:t>
            </a:r>
            <a:r>
              <a:rPr lang="en-GB" sz="1100" dirty="0">
                <a:latin typeface="Verdana" panose="020B0604030504040204" pitchFamily="34" charset="0"/>
                <a:ea typeface="Times New Roman" panose="02020603050405020304" pitchFamily="18" charset="0"/>
                <a:cs typeface="Times New Roman" panose="02020603050405020304" pitchFamily="18" charset="0"/>
              </a:rPr>
              <a:t> from councils, local authorities, businesses, charitable bodies, and Community Foundations or similar.  The PTA.co.uk website provides an up-to-date table of regional grants and support via </a:t>
            </a:r>
            <a:r>
              <a:rPr lang="en-GB" sz="1100" b="1" u="sng" dirty="0">
                <a:solidFill>
                  <a:srgbClr val="2CB6C6"/>
                </a:solidFill>
                <a:latin typeface="Verdana" panose="020B0604030504040204" pitchFamily="34" charset="0"/>
                <a:ea typeface="Times New Roman" panose="02020603050405020304" pitchFamily="18" charset="0"/>
                <a:cs typeface="Times New Roman" panose="02020603050405020304" pitchFamily="18" charset="0"/>
                <a:hlinkClick r:id="rId4"/>
              </a:rPr>
              <a:t>local pages</a:t>
            </a:r>
            <a:r>
              <a:rPr lang="en-GB" sz="1100" b="1" dirty="0">
                <a:solidFill>
                  <a:srgbClr val="110B36"/>
                </a:solidFill>
                <a:latin typeface="Verdana" panose="020B0604030504040204" pitchFamily="34" charset="0"/>
                <a:ea typeface="Times New Roman" panose="02020603050405020304" pitchFamily="18" charset="0"/>
                <a:cs typeface="Times New Roman" panose="02020603050405020304" pitchFamily="18" charset="0"/>
              </a:rPr>
              <a:t>.</a:t>
            </a:r>
            <a:endParaRPr lang="en-GB" sz="1100" dirty="0">
              <a:latin typeface="Verdana" panose="020B0604030504040204" pitchFamily="34" charset="0"/>
              <a:ea typeface="Times New Roman" panose="02020603050405020304" pitchFamily="18" charset="0"/>
              <a:cs typeface="Times New Roman" panose="02020603050405020304" pitchFamily="18" charset="0"/>
            </a:endParaRPr>
          </a:p>
          <a:p>
            <a:r>
              <a:rPr lang="en-GB" sz="1100" u="sng" dirty="0">
                <a:solidFill>
                  <a:srgbClr val="0000FF"/>
                </a:solidFill>
                <a:latin typeface="Verdana" panose="020B0604030504040204" pitchFamily="34" charset="0"/>
                <a:ea typeface="Times New Roman" panose="02020603050405020304" pitchFamily="18" charset="0"/>
                <a:cs typeface="Times New Roman" panose="02020603050405020304" pitchFamily="18" charset="0"/>
              </a:rPr>
              <a:t>  </a:t>
            </a:r>
            <a:endParaRPr lang="en-GB" sz="1100" dirty="0">
              <a:latin typeface="Verdana" panose="020B060403050404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77447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Verdana" panose="020B0604030504040204" pitchFamily="34" charset="0"/>
                <a:ea typeface="Verdana" panose="020B0604030504040204" pitchFamily="34" charset="0"/>
              </a:rPr>
              <a:t>In addition you can sign up for newsletters </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Funding Alerts via the group – though we can add you to this listing if you email us with permission </a:t>
            </a:r>
          </a:p>
          <a:p>
            <a:endParaRPr lang="en-GB" sz="1100" dirty="0">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Social media </a:t>
            </a:r>
          </a:p>
          <a:p>
            <a:r>
              <a:rPr lang="en-GB" sz="1100" dirty="0">
                <a:latin typeface="Verdana" panose="020B0604030504040204" pitchFamily="34" charset="0"/>
                <a:ea typeface="Verdana" panose="020B0604030504040204" pitchFamily="34" charset="0"/>
              </a:rPr>
              <a:t>Twitter  @fundEd4schools </a:t>
            </a:r>
          </a:p>
          <a:p>
            <a:r>
              <a:rPr lang="en-GB" sz="1100" dirty="0">
                <a:latin typeface="Verdana" panose="020B0604030504040204" pitchFamily="34" charset="0"/>
                <a:ea typeface="Verdana" panose="020B0604030504040204" pitchFamily="34" charset="0"/>
              </a:rPr>
              <a:t>Facebook Group @FundEd</a:t>
            </a:r>
          </a:p>
        </p:txBody>
      </p:sp>
    </p:spTree>
    <p:extLst>
      <p:ext uri="{BB962C8B-B14F-4D97-AF65-F5344CB8AC3E}">
        <p14:creationId xmlns:p14="http://schemas.microsoft.com/office/powerpoint/2010/main" val="3635914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Grant search </a:t>
            </a:r>
          </a:p>
          <a:p>
            <a:r>
              <a:rPr lang="fr-FR" dirty="0"/>
              <a:t>Login </a:t>
            </a:r>
            <a:r>
              <a:rPr lang="fr-FR" dirty="0" err="1"/>
              <a:t>detils</a:t>
            </a:r>
            <a:r>
              <a:rPr lang="fr-FR" dirty="0"/>
              <a:t> </a:t>
            </a:r>
          </a:p>
          <a:p>
            <a:r>
              <a:rPr lang="fr-FR" dirty="0"/>
              <a:t>Email: LBWF@Funded.org.uk</a:t>
            </a:r>
          </a:p>
          <a:p>
            <a:r>
              <a:rPr lang="fr-FR" dirty="0"/>
              <a:t>PW: 	LBWF1947</a:t>
            </a:r>
            <a:endParaRPr lang="en-GB" dirty="0"/>
          </a:p>
        </p:txBody>
      </p:sp>
    </p:spTree>
    <p:extLst>
      <p:ext uri="{BB962C8B-B14F-4D97-AF65-F5344CB8AC3E}">
        <p14:creationId xmlns:p14="http://schemas.microsoft.com/office/powerpoint/2010/main" val="3351605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4488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92193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Verdana" panose="020B0604030504040204" pitchFamily="34" charset="0"/>
                <a:ea typeface="Times New Roman" panose="02020603050405020304" pitchFamily="18" charset="0"/>
                <a:cs typeface="Times New Roman" panose="02020603050405020304" pitchFamily="18" charset="0"/>
              </a:rPr>
              <a:t>Also.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A grant provider might require a school to find a proportion of the grant value themselves or ‘match fund’ the amount awarded.  Additional fundraising activities can support this and cover fees of third-party funding consultants or bid writers.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Some grants require you to have charitable status. If required a PTA may be able to apply on the school’s behalf.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If you receive a grant, make sure you keep in touch with the provider, giving details on how the grant was spent and the subsequent benefits to the school.  This will help if you wish to reapply to this funder in the future.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Demonstrating </a:t>
            </a:r>
            <a:r>
              <a:rPr lang="en-GB" sz="1100" b="1" dirty="0">
                <a:latin typeface="Verdana" panose="020B0604030504040204" pitchFamily="34" charset="0"/>
                <a:ea typeface="Times New Roman" panose="02020603050405020304" pitchFamily="18" charset="0"/>
                <a:cs typeface="Times New Roman" panose="02020603050405020304" pitchFamily="18" charset="0"/>
              </a:rPr>
              <a:t>impact</a:t>
            </a:r>
            <a:r>
              <a:rPr lang="en-GB" sz="1100" dirty="0">
                <a:latin typeface="Verdana" panose="020B0604030504040204" pitchFamily="34" charset="0"/>
                <a:ea typeface="Times New Roman" panose="02020603050405020304" pitchFamily="18" charset="0"/>
                <a:cs typeface="Times New Roman" panose="02020603050405020304" pitchFamily="18" charset="0"/>
              </a:rPr>
              <a:t> is important and will help with future fundraising campaigns. </a:t>
            </a:r>
          </a:p>
          <a:p>
            <a:endParaRPr lang="en-GB" dirty="0"/>
          </a:p>
        </p:txBody>
      </p:sp>
    </p:spTree>
    <p:extLst>
      <p:ext uri="{BB962C8B-B14F-4D97-AF65-F5344CB8AC3E}">
        <p14:creationId xmlns:p14="http://schemas.microsoft.com/office/powerpoint/2010/main" val="3500743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Verdana" panose="020B0604030504040204" pitchFamily="34" charset="0"/>
                <a:ea typeface="Times New Roman" panose="02020603050405020304" pitchFamily="18" charset="0"/>
                <a:cs typeface="Times New Roman" panose="02020603050405020304" pitchFamily="18" charset="0"/>
              </a:rPr>
              <a:t>Crowdfunding uses an online platform to attract lots of smaller donations, that when added together help achieve a larger fundraising target.  Importantly, although you set a goal, you do not need to reach a specific amount to access the funds raised.  The aim is to achieve or exceed the goal, but all funds donated during a campaign can be used.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Most schools are aware of sponsored activity fundraising.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These events are often organised by a PTA or pupils themselves and have the added benefit of your participants also being your main marketeers and cheerleaders for the event.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If combined with a crowdfunding campaign this help create more publicity for the fundraising goal and ultimately boost support.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endParaRPr lang="en-GB" sz="1100" dirty="0">
              <a:latin typeface="Verdana" panose="020B060403050404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41868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84284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9174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32187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Whereas a crowdfunding campaign can be time consuming once a Regular Giving account has been set up it is easy to maintain and grow interest and can provide valuable additional regular income. </a:t>
            </a:r>
          </a:p>
          <a:p>
            <a:endParaRPr lang="en-GB" dirty="0"/>
          </a:p>
          <a:p>
            <a:r>
              <a:rPr lang="en-US" dirty="0"/>
              <a:t>Campaigns with  eye-catching photography and exciting campaign graphics - can promote school successes and raise the profile of a school in its local community.  Indirectly, this kind of activity can help to attract more pupils to the school, as well as creating opportunities to develop new relationships with community organisations and businesses. </a:t>
            </a:r>
            <a:endParaRPr lang="en-GB" dirty="0"/>
          </a:p>
        </p:txBody>
      </p:sp>
    </p:spTree>
    <p:extLst>
      <p:ext uri="{BB962C8B-B14F-4D97-AF65-F5344CB8AC3E}">
        <p14:creationId xmlns:p14="http://schemas.microsoft.com/office/powerpoint/2010/main" val="163389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18335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Verdana" panose="020B0604030504040204" pitchFamily="34" charset="0"/>
                <a:ea typeface="Times New Roman" panose="02020603050405020304" pitchFamily="18" charset="0"/>
                <a:cs typeface="Times New Roman" panose="02020603050405020304" pitchFamily="18" charset="0"/>
              </a:rPr>
              <a:t>Working with a PTA</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r>
              <a:rPr lang="en-GB" b="1" dirty="0">
                <a:latin typeface="Verdana" panose="020B0604030504040204" pitchFamily="34" charset="0"/>
                <a:ea typeface="Times New Roman" panose="02020603050405020304" pitchFamily="18" charset="0"/>
                <a:cs typeface="Times New Roman" panose="02020603050405020304" pitchFamily="18" charset="0"/>
              </a:rPr>
              <a:t>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If you are lucky to have one, it is important not to take a Parent Teacher Association for granted - instead, appreciate it as an invaluable asset.  In additional to raising their own funds, PTAs can: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456971"/>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Support and help run school led campaigns and events.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Work with the school to develop wish lists.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Develop community partnerships.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Help engage ‘hard to reach’ parents.</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Audit parents for useful skill sets.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Contact and liaise with potential suppliers.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Take the lead on social or eco campaigns.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pPr marL="342729" indent="-342729">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Help create memorable, high profile events.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It is important to remember that most PTA’s operate as a separate legal identity, with their own bank account and constitution.  Obviously, they are raising funds for the school, but they are not controlled by the school, but are run and managed by their own committee.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839450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PTA.co.uk </a:t>
            </a:r>
          </a:p>
        </p:txBody>
      </p:sp>
    </p:spTree>
    <p:extLst>
      <p:ext uri="{BB962C8B-B14F-4D97-AF65-F5344CB8AC3E}">
        <p14:creationId xmlns:p14="http://schemas.microsoft.com/office/powerpoint/2010/main" val="3455571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Verdana" panose="020B0604030504040204" pitchFamily="34" charset="0"/>
                <a:ea typeface="Verdana" panose="020B0604030504040204" pitchFamily="34" charset="0"/>
              </a:rPr>
              <a:t>Events can create good PR and help promote the school to the wider community and help create interest from potential new intake.  </a:t>
            </a:r>
          </a:p>
          <a:p>
            <a:endParaRPr lang="en-US" baseline="0" dirty="0">
              <a:latin typeface="Verdana" panose="020B0604030504040204" pitchFamily="34" charset="0"/>
              <a:ea typeface="Verdana" panose="020B0604030504040204" pitchFamily="34" charset="0"/>
            </a:endParaRPr>
          </a:p>
          <a:p>
            <a:r>
              <a:rPr lang="en-US" baseline="0" dirty="0">
                <a:latin typeface="Verdana" panose="020B0604030504040204" pitchFamily="34" charset="0"/>
                <a:ea typeface="Verdana" panose="020B0604030504040204" pitchFamily="34" charset="0"/>
              </a:rPr>
              <a:t>High profile events can also include the who schools community and help staff and parents to interact in fun less formal environment. </a:t>
            </a:r>
          </a:p>
        </p:txBody>
      </p:sp>
    </p:spTree>
    <p:extLst>
      <p:ext uri="{BB962C8B-B14F-4D97-AF65-F5344CB8AC3E}">
        <p14:creationId xmlns:p14="http://schemas.microsoft.com/office/powerpoint/2010/main" val="650365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02432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liked it as easy to join and easy to run – they used weekly news letters, </a:t>
            </a:r>
            <a:r>
              <a:rPr lang="en-GB" dirty="0" err="1"/>
              <a:t>facebook</a:t>
            </a:r>
            <a:r>
              <a:rPr lang="en-GB" dirty="0"/>
              <a:t> page, flyers at events, twitter and word of mouth, </a:t>
            </a:r>
          </a:p>
        </p:txBody>
      </p:sp>
    </p:spTree>
    <p:extLst>
      <p:ext uri="{BB962C8B-B14F-4D97-AF65-F5344CB8AC3E}">
        <p14:creationId xmlns:p14="http://schemas.microsoft.com/office/powerpoint/2010/main" val="3218400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86509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Verdana" panose="020B0604030504040204" pitchFamily="34" charset="0"/>
                <a:ea typeface="Verdana" panose="020B0604030504040204" pitchFamily="34" charset="0"/>
                <a:cs typeface="Times New Roman" panose="02020603050405020304" pitchFamily="18" charset="0"/>
              </a:rPr>
              <a:t>Consider affiliate opportunities – if you can encourage parents and staff to support a local business in return for them supporting your campaign, then everyone benefits.   </a:t>
            </a:r>
          </a:p>
          <a:p>
            <a:r>
              <a:rPr lang="en-GB" sz="1100" b="1" dirty="0">
                <a:latin typeface="Verdana" panose="020B0604030504040204" pitchFamily="34" charset="0"/>
                <a:ea typeface="Verdana" panose="020B0604030504040204" pitchFamily="34" charset="0"/>
                <a:cs typeface="Times New Roman" panose="02020603050405020304" pitchFamily="18" charset="0"/>
              </a:rPr>
              <a:t>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pPr marL="342729" indent="-342729">
              <a:buFont typeface="Symbol" panose="05050102010706020507" pitchFamily="18" charset="2"/>
              <a:buChar char=""/>
            </a:pPr>
            <a:r>
              <a:rPr lang="en-GB" sz="1100" dirty="0">
                <a:latin typeface="Verdana" panose="020B0604030504040204" pitchFamily="34" charset="0"/>
                <a:ea typeface="Verdana" panose="020B0604030504040204" pitchFamily="34" charset="0"/>
                <a:cs typeface="Arial" panose="020B0604020202020204" pitchFamily="34" charset="0"/>
              </a:rPr>
              <a:t>Local suppliers / business near the school.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pPr marL="342729" indent="-342729">
              <a:buFont typeface="Symbol" panose="05050102010706020507" pitchFamily="18" charset="2"/>
              <a:buChar char=""/>
            </a:pPr>
            <a:r>
              <a:rPr lang="en-GB" sz="1100" dirty="0">
                <a:latin typeface="Verdana" panose="020B0604030504040204" pitchFamily="34" charset="0"/>
                <a:ea typeface="Verdana" panose="020B0604030504040204" pitchFamily="34" charset="0"/>
                <a:cs typeface="Arial" panose="020B0604020202020204" pitchFamily="34" charset="0"/>
              </a:rPr>
              <a:t>Parents who work in or run local businesses.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pPr marL="342729" indent="-342729">
              <a:buFont typeface="Symbol" panose="05050102010706020507" pitchFamily="18" charset="2"/>
              <a:buChar char=""/>
            </a:pPr>
            <a:r>
              <a:rPr lang="en-GB" sz="1100" dirty="0">
                <a:latin typeface="Verdana" panose="020B0604030504040204" pitchFamily="34" charset="0"/>
                <a:ea typeface="Verdana" panose="020B0604030504040204" pitchFamily="34" charset="0"/>
                <a:cs typeface="Arial" panose="020B0604020202020204" pitchFamily="34" charset="0"/>
              </a:rPr>
              <a:t>Corporations having an impact in your area, construction companies, amenity tips, transport providers.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r>
              <a:rPr lang="en-GB" sz="1100" dirty="0">
                <a:latin typeface="Verdana" panose="020B0604030504040204" pitchFamily="34" charset="0"/>
                <a:ea typeface="Verdana" panose="020B0604030504040204" pitchFamily="34" charset="0"/>
                <a:cs typeface="Arial" panose="020B0604020202020204" pitchFamily="34" charset="0"/>
              </a:rPr>
              <a:t>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r>
              <a:rPr lang="en-GB" sz="1100" dirty="0">
                <a:latin typeface="Verdana" panose="020B0604030504040204" pitchFamily="34" charset="0"/>
                <a:ea typeface="Verdana" panose="020B0604030504040204" pitchFamily="34" charset="0"/>
                <a:cs typeface="Times New Roman" panose="02020603050405020304" pitchFamily="18" charset="0"/>
              </a:rPr>
              <a:t> </a:t>
            </a:r>
          </a:p>
          <a:p>
            <a:r>
              <a:rPr lang="en-GB" sz="1100" b="1" dirty="0">
                <a:latin typeface="Verdana" panose="020B0604030504040204" pitchFamily="34" charset="0"/>
                <a:ea typeface="Verdana" panose="020B0604030504040204" pitchFamily="34" charset="0"/>
                <a:cs typeface="Times New Roman" panose="02020603050405020304" pitchFamily="18" charset="0"/>
              </a:rPr>
              <a:t>Standing Out From the Crowd</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r>
              <a:rPr lang="en-GB" sz="1100" dirty="0">
                <a:solidFill>
                  <a:srgbClr val="333333"/>
                </a:solidFill>
                <a:latin typeface="Verdana" panose="020B0604030504040204" pitchFamily="34" charset="0"/>
                <a:ea typeface="Verdana" panose="020B0604030504040204" pitchFamily="34" charset="0"/>
                <a:cs typeface="Arial" panose="020B0604020202020204" pitchFamily="34" charset="0"/>
              </a:rPr>
              <a:t>Marketing and income generation should go hand in hand. Strategic marketing can help define and articulate key benefits to potential supporters and position your school so that it is attractive to sponsors.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r>
              <a:rPr lang="en-GB" sz="1100" dirty="0">
                <a:solidFill>
                  <a:srgbClr val="333333"/>
                </a:solidFill>
                <a:latin typeface="Verdana" panose="020B0604030504040204" pitchFamily="34" charset="0"/>
                <a:ea typeface="Verdana" panose="020B0604030504040204" pitchFamily="34" charset="0"/>
                <a:cs typeface="Arial" panose="020B0604020202020204" pitchFamily="34" charset="0"/>
              </a:rPr>
              <a:t>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r>
              <a:rPr lang="en-GB" sz="1100" dirty="0">
                <a:solidFill>
                  <a:srgbClr val="333333"/>
                </a:solidFill>
                <a:latin typeface="Verdana" panose="020B0604030504040204" pitchFamily="34" charset="0"/>
                <a:ea typeface="Verdana" panose="020B0604030504040204" pitchFamily="34" charset="0"/>
                <a:cs typeface="Arial" panose="020B0604020202020204" pitchFamily="34" charset="0"/>
              </a:rPr>
              <a:t>Your fundraising plans should allow you to segment your target audience(s) and potential supporters and then tailor your approaches accordingly.</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60760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Verdana" panose="020B0604030504040204" pitchFamily="34" charset="0"/>
                <a:ea typeface="Times New Roman" panose="02020603050405020304" pitchFamily="18" charset="0"/>
                <a:cs typeface="Times New Roman" panose="02020603050405020304" pitchFamily="18" charset="0"/>
              </a:rPr>
              <a:t>Standing Out From the Crowd</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r>
              <a:rPr lang="en-GB" dirty="0">
                <a:solidFill>
                  <a:srgbClr val="333333"/>
                </a:solidFill>
                <a:latin typeface="Verdana" panose="020B0604030504040204" pitchFamily="34" charset="0"/>
                <a:ea typeface="Times New Roman" panose="02020603050405020304" pitchFamily="18" charset="0"/>
                <a:cs typeface="Arial" panose="020B0604020202020204" pitchFamily="34" charset="0"/>
              </a:rPr>
              <a:t>Marketing and income generation should go hand in hand. Strategic marketing can help define and articulate key benefits to potential supporters and position your school so that it is attractive to sponsors.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r>
              <a:rPr lang="en-GB" dirty="0">
                <a:solidFill>
                  <a:srgbClr val="333333"/>
                </a:solidFill>
                <a:latin typeface="Verdana" panose="020B0604030504040204" pitchFamily="34" charset="0"/>
                <a:ea typeface="Times New Roman" panose="02020603050405020304" pitchFamily="18" charset="0"/>
                <a:cs typeface="Arial" panose="020B0604020202020204" pitchFamily="34" charset="0"/>
              </a:rPr>
              <a:t> </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r>
              <a:rPr lang="en-GB" dirty="0">
                <a:solidFill>
                  <a:srgbClr val="333333"/>
                </a:solidFill>
                <a:latin typeface="Verdana" panose="020B0604030504040204" pitchFamily="34" charset="0"/>
                <a:ea typeface="Times New Roman" panose="02020603050405020304" pitchFamily="18" charset="0"/>
                <a:cs typeface="Arial" panose="020B0604020202020204" pitchFamily="34" charset="0"/>
              </a:rPr>
              <a:t>Your fundraising plans should allow you to segment your target audience(s) and potential supporters and then tailor your approaches accordingly.</a:t>
            </a:r>
            <a:endParaRPr lang="en-GB" dirty="0">
              <a:latin typeface="Verdana" panose="020B060403050404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6171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87673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Verdana" panose="020B0604030504040204" pitchFamily="34" charset="0"/>
                <a:ea typeface="Verdana" panose="020B0604030504040204" pitchFamily="34" charset="0"/>
                <a:cs typeface="Times New Roman" panose="02020603050405020304" pitchFamily="18" charset="0"/>
              </a:rPr>
              <a:t>Fundraising Support Staff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r>
              <a:rPr lang="en-GB" sz="1100" dirty="0">
                <a:latin typeface="Verdana" panose="020B0604030504040204" pitchFamily="34" charset="0"/>
                <a:ea typeface="Verdana" panose="020B0604030504040204" pitchFamily="34" charset="0"/>
                <a:cs typeface="Times New Roman" panose="02020603050405020304" pitchFamily="18" charset="0"/>
              </a:rPr>
              <a:t> </a:t>
            </a:r>
          </a:p>
          <a:p>
            <a:r>
              <a:rPr lang="en-GB" sz="1100" dirty="0">
                <a:latin typeface="Verdana" panose="020B0604030504040204" pitchFamily="34" charset="0"/>
                <a:ea typeface="Verdana" panose="020B0604030504040204" pitchFamily="34" charset="0"/>
                <a:cs typeface="Times New Roman" panose="02020603050405020304" pitchFamily="18" charset="0"/>
              </a:rPr>
              <a:t>Many schools now employ someone to help with fundraising, either part time or full time depending on the needs and size of the school.  Even a few hours a week can offer much need support to a business or finance manager. </a:t>
            </a:r>
          </a:p>
          <a:p>
            <a:r>
              <a:rPr lang="en-GB" sz="1100" dirty="0">
                <a:latin typeface="Verdana" panose="020B0604030504040204" pitchFamily="34" charset="0"/>
                <a:ea typeface="Verdana" panose="020B0604030504040204" pitchFamily="34" charset="0"/>
                <a:cs typeface="Times New Roman" panose="02020603050405020304" pitchFamily="18" charset="0"/>
              </a:rPr>
              <a:t> </a:t>
            </a:r>
          </a:p>
          <a:p>
            <a:r>
              <a:rPr lang="en-GB" sz="1100" dirty="0">
                <a:latin typeface="Verdana" panose="020B0604030504040204" pitchFamily="34" charset="0"/>
                <a:ea typeface="Verdana" panose="020B0604030504040204" pitchFamily="34" charset="0"/>
                <a:cs typeface="Times New Roman" panose="02020603050405020304" pitchFamily="18" charset="0"/>
              </a:rPr>
              <a:t>However, it can be hard to justify the cost of employing this additional person, especially if a new role to the school.  An alternative is to look for a volunteer to come in and help one day a week, perhaps with the understanding that this could develop into a part time paid role. </a:t>
            </a:r>
          </a:p>
          <a:p>
            <a:r>
              <a:rPr lang="en-GB" sz="1100" dirty="0">
                <a:latin typeface="Verdana" panose="020B0604030504040204" pitchFamily="34" charset="0"/>
                <a:ea typeface="Verdana" panose="020B0604030504040204" pitchFamily="34" charset="0"/>
                <a:cs typeface="Times New Roman" panose="02020603050405020304" pitchFamily="18" charset="0"/>
              </a:rPr>
              <a:t> </a:t>
            </a:r>
          </a:p>
          <a:p>
            <a:r>
              <a:rPr lang="en-GB" sz="1100" dirty="0">
                <a:latin typeface="Verdana" panose="020B0604030504040204" pitchFamily="34" charset="0"/>
                <a:ea typeface="Verdana" panose="020B0604030504040204" pitchFamily="34" charset="0"/>
                <a:cs typeface="Times New Roman" panose="02020603050405020304" pitchFamily="18" charset="0"/>
              </a:rPr>
              <a:t>A fulltime fundraiser will take the lead on income generation while a volunteer or part time person will liaise with and be led by the Business Manager or equivalent. In both roles they will liaise with a PTA if there is one and help maintain continuity as PTA committee personnel change every few years. </a:t>
            </a:r>
          </a:p>
          <a:p>
            <a:r>
              <a:rPr lang="en-GB" sz="1100" dirty="0">
                <a:latin typeface="Verdana" panose="020B0604030504040204" pitchFamily="34" charset="0"/>
                <a:ea typeface="Verdana" panose="020B0604030504040204" pitchFamily="34" charset="0"/>
                <a:cs typeface="Times New Roman" panose="02020603050405020304" pitchFamily="18" charset="0"/>
              </a:rPr>
              <a:t> </a:t>
            </a:r>
          </a:p>
          <a:p>
            <a:r>
              <a:rPr lang="en-GB" sz="1100" b="1" dirty="0">
                <a:latin typeface="Verdana" panose="020B0604030504040204" pitchFamily="34" charset="0"/>
                <a:ea typeface="Verdana" panose="020B0604030504040204" pitchFamily="34" charset="0"/>
                <a:cs typeface="Times New Roman" panose="02020603050405020304" pitchFamily="18" charset="0"/>
              </a:rPr>
              <a:t>How to find a fundraiser </a:t>
            </a:r>
            <a:endParaRPr lang="en-GB" sz="1100" dirty="0">
              <a:latin typeface="Verdana" panose="020B0604030504040204" pitchFamily="34" charset="0"/>
              <a:ea typeface="Verdana" panose="020B0604030504040204" pitchFamily="34" charset="0"/>
              <a:cs typeface="Times New Roman" panose="02020603050405020304" pitchFamily="18" charset="0"/>
            </a:endParaRPr>
          </a:p>
          <a:p>
            <a:r>
              <a:rPr lang="en-GB" sz="1100" dirty="0">
                <a:latin typeface="Verdana" panose="020B0604030504040204" pitchFamily="34" charset="0"/>
                <a:ea typeface="Verdana" panose="020B0604030504040204" pitchFamily="34" charset="0"/>
                <a:cs typeface="Times New Roman" panose="02020603050405020304" pitchFamily="18" charset="0"/>
              </a:rPr>
              <a:t>Some larger schools may wish to advertise the role locally but for most schools this is not necessary.  </a:t>
            </a:r>
          </a:p>
          <a:p>
            <a:r>
              <a:rPr lang="en-GB" sz="1100" dirty="0">
                <a:latin typeface="Verdana" panose="020B0604030504040204" pitchFamily="34" charset="0"/>
                <a:ea typeface="Verdana" panose="020B0604030504040204" pitchFamily="34" charset="0"/>
                <a:cs typeface="Times New Roman" panose="02020603050405020304" pitchFamily="18" charset="0"/>
              </a:rPr>
              <a:t>Search across the wider school community, for an enthusiastic capable person. It may well be that someone from a PTA comes forward, but any parent with transferable skills (such as planning, networking and public speaking) could be attracted to a role that might eventually allow them to work part time. </a:t>
            </a:r>
          </a:p>
          <a:p>
            <a:endParaRPr lang="en-GB" dirty="0"/>
          </a:p>
        </p:txBody>
      </p:sp>
    </p:spTree>
    <p:extLst>
      <p:ext uri="{BB962C8B-B14F-4D97-AF65-F5344CB8AC3E}">
        <p14:creationId xmlns:p14="http://schemas.microsoft.com/office/powerpoint/2010/main" val="51312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3256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6258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Verdana" panose="020B0604030504040204" pitchFamily="34" charset="0"/>
                <a:ea typeface="Times New Roman" panose="02020603050405020304" pitchFamily="18" charset="0"/>
                <a:cs typeface="Times New Roman" panose="02020603050405020304" pitchFamily="18" charset="0"/>
              </a:rPr>
              <a:t>Creating a ‘wish list’ is a good place to start. Useful both for planning your activity and gaining an understanding of how much you need to raise. Wish lists can be shared with potential donors and the wider school community.</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Fundraising is usually thought of as an activity to raise money for enriching or extra-curricular activities or products. However, if you do need to raise funds for general classroom resources, we suggest you try to bundle these up into ‘classroom packs’ and add these to your wish list.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Liaise with your PTA if you have one, so that you are working together on developing your plan.  A PTA will control their own funds, so if they are working to an agreed wish list these funds will then go towards those agreed targets.   </a:t>
            </a:r>
          </a:p>
          <a:p>
            <a:endParaRPr lang="en-GB" dirty="0"/>
          </a:p>
        </p:txBody>
      </p:sp>
    </p:spTree>
    <p:extLst>
      <p:ext uri="{BB962C8B-B14F-4D97-AF65-F5344CB8AC3E}">
        <p14:creationId xmlns:p14="http://schemas.microsoft.com/office/powerpoint/2010/main" val="46837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Verdana" panose="020B0604030504040204" pitchFamily="34" charset="0"/>
                <a:ea typeface="Times New Roman" panose="02020603050405020304" pitchFamily="18" charset="0"/>
                <a:cs typeface="Times New Roman" panose="02020603050405020304" pitchFamily="18" charset="0"/>
              </a:rPr>
              <a:t>Every school is different, and you need a strategy that has the best chance of working for you and your school.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The benefits of fundraising are felt across the school and although finance staff might often take the lead, fundraising should be seen as a whole school activity that benefits everyone.  So, involve as many staff and other support across the school as you can and as you need.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 </a:t>
            </a:r>
          </a:p>
          <a:p>
            <a:r>
              <a:rPr lang="en-GB" sz="1100" dirty="0">
                <a:latin typeface="Verdana" panose="020B0604030504040204" pitchFamily="34" charset="0"/>
                <a:ea typeface="Times New Roman" panose="02020603050405020304" pitchFamily="18" charset="0"/>
                <a:cs typeface="Times New Roman" panose="02020603050405020304" pitchFamily="18" charset="0"/>
              </a:rPr>
              <a:t>With time being scarce, there are options you can consider helping the fundraising process:</a:t>
            </a:r>
          </a:p>
          <a:p>
            <a:endParaRPr lang="en-GB" dirty="0"/>
          </a:p>
        </p:txBody>
      </p:sp>
    </p:spTree>
    <p:extLst>
      <p:ext uri="{BB962C8B-B14F-4D97-AF65-F5344CB8AC3E}">
        <p14:creationId xmlns:p14="http://schemas.microsoft.com/office/powerpoint/2010/main" val="362110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971">
              <a:defRPr/>
            </a:pPr>
            <a:r>
              <a:rPr lang="en-US" sz="1100" dirty="0">
                <a:latin typeface="Verdana" panose="020B0604030504040204" pitchFamily="34" charset="0"/>
                <a:ea typeface="Verdana" panose="020B0604030504040204" pitchFamily="34" charset="0"/>
              </a:rPr>
              <a:t>The website and magazines are full of inspiration and support – back copies available on line.  </a:t>
            </a:r>
          </a:p>
          <a:p>
            <a:pPr defTabSz="456971">
              <a:defRPr/>
            </a:pPr>
            <a:endParaRPr lang="en-US" sz="1100" dirty="0">
              <a:latin typeface="Verdana" panose="020B0604030504040204" pitchFamily="34" charset="0"/>
              <a:ea typeface="Verdana" panose="020B0604030504040204" pitchFamily="34" charset="0"/>
            </a:endParaRPr>
          </a:p>
          <a:p>
            <a:pPr defTabSz="456971">
              <a:defRPr/>
            </a:pPr>
            <a:r>
              <a:rPr lang="en-US" sz="1100" dirty="0">
                <a:latin typeface="Verdana" panose="020B0604030504040204" pitchFamily="34" charset="0"/>
                <a:ea typeface="Verdana" panose="020B0604030504040204" pitchFamily="34" charset="0"/>
              </a:rPr>
              <a:t>The case studies can help a school understand what can be achieved via real life examples they can relate to. </a:t>
            </a:r>
          </a:p>
        </p:txBody>
      </p:sp>
    </p:spTree>
    <p:extLst>
      <p:ext uri="{BB962C8B-B14F-4D97-AF65-F5344CB8AC3E}">
        <p14:creationId xmlns:p14="http://schemas.microsoft.com/office/powerpoint/2010/main" val="419028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9176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8885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566334-EBDE-D64E-A03D-6BC7FB48EE7E}" type="datetime1">
              <a:rPr lang="en-GB" smtClean="0"/>
              <a:t>06/07/2022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265436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60EE5-DFBB-074B-A762-53409E71C5D2}" type="datetime1">
              <a:rPr lang="en-GB" smtClean="0"/>
              <a:t>06/07/2022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84910422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60EE5-DFBB-074B-A762-53409E71C5D2}" type="datetime1">
              <a:rPr lang="en-GB" smtClean="0"/>
              <a:t>06/07/2022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7410595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60EE5-DFBB-074B-A762-53409E71C5D2}" type="datetime1">
              <a:rPr lang="en-GB" smtClean="0"/>
              <a:t>06/07/2022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0949330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60EE5-DFBB-074B-A762-53409E71C5D2}" type="datetime1">
              <a:rPr lang="en-GB" smtClean="0"/>
              <a:t>06/07/2022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031846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60EE5-DFBB-074B-A762-53409E71C5D2}" type="datetime1">
              <a:rPr lang="en-GB" smtClean="0"/>
              <a:t>06/07/2022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417351810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592FCE-8217-0946-BF37-2214C8F1CF7E}" type="datetime1">
              <a:rPr lang="en-GB" smtClean="0"/>
              <a:t>06/07/2022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365179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3010D8-0A24-8A42-AAC3-67921AB85EC4}" type="datetime1">
              <a:rPr lang="en-GB" smtClean="0"/>
              <a:t>06/07/2022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759498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9FC26-2ABC-204A-8A39-39E2112462C4}" type="datetime1">
              <a:rPr lang="en-GB" smtClean="0"/>
              <a:t>06/07/2022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30120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70F70-CC47-5044-AD3C-15629060279A}" type="datetime1">
              <a:rPr lang="en-GB" smtClean="0"/>
              <a:t>06/07/2022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08136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064AA2-197C-1141-987E-20F9F20A0F5C}" type="datetime1">
              <a:rPr lang="en-GB" smtClean="0"/>
              <a:t>06/07/2022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382986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7E4A17-DAC4-E74E-9F4A-2CDBF3DA9604}" type="datetime1">
              <a:rPr lang="en-GB" smtClean="0"/>
              <a:t>06/07/2022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72238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DBCAE4-C3E5-024A-A1CC-62559B2A0349}" type="datetime1">
              <a:rPr lang="en-GB" smtClean="0"/>
              <a:t>06/07/2022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42691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04A8F-BFC5-D849-B964-51550D23E9E1}" type="datetime1">
              <a:rPr lang="en-GB" smtClean="0"/>
              <a:t>06/07/2022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193146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E99A0D9-3C64-814C-84F6-7A948669E3D6}" type="datetime1">
              <a:rPr lang="en-GB" smtClean="0"/>
              <a:t>06/07/2022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350131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E70F2-8441-7C4A-8C13-048D008F8933}" type="datetime1">
              <a:rPr lang="en-GB" smtClean="0"/>
              <a:t>06/07/2022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BE98F-47EC-5743-A808-A0037E3E967B}" type="slidenum">
              <a:rPr lang="en-US" smtClean="0"/>
              <a:t>‹#›</a:t>
            </a:fld>
            <a:endParaRPr lang="en-US"/>
          </a:p>
        </p:txBody>
      </p:sp>
    </p:spTree>
    <p:extLst>
      <p:ext uri="{BB962C8B-B14F-4D97-AF65-F5344CB8AC3E}">
        <p14:creationId xmlns:p14="http://schemas.microsoft.com/office/powerpoint/2010/main" val="236911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360EE5-DFBB-074B-A762-53409E71C5D2}" type="datetime1">
              <a:rPr lang="en-GB" smtClean="0"/>
              <a:t>06/07/2022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3FBE98F-47EC-5743-A808-A0037E3E967B}" type="slidenum">
              <a:rPr lang="en-US" smtClean="0"/>
              <a:t>‹#›</a:t>
            </a:fld>
            <a:endParaRPr lang="en-US"/>
          </a:p>
        </p:txBody>
      </p:sp>
    </p:spTree>
    <p:extLst>
      <p:ext uri="{BB962C8B-B14F-4D97-AF65-F5344CB8AC3E}">
        <p14:creationId xmlns:p14="http://schemas.microsoft.com/office/powerpoint/2010/main" val="74674034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ndEd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191" y="413627"/>
            <a:ext cx="3469462" cy="876039"/>
          </a:xfrm>
          <a:prstGeom prst="rect">
            <a:avLst/>
          </a:prstGeom>
        </p:spPr>
      </p:pic>
      <p:sp>
        <p:nvSpPr>
          <p:cNvPr id="9" name="Content Placeholder 8"/>
          <p:cNvSpPr>
            <a:spLocks noGrp="1"/>
          </p:cNvSpPr>
          <p:nvPr>
            <p:ph sz="half" idx="1"/>
          </p:nvPr>
        </p:nvSpPr>
        <p:spPr>
          <a:xfrm>
            <a:off x="173057" y="121493"/>
            <a:ext cx="3954666" cy="1677959"/>
          </a:xfrm>
        </p:spPr>
        <p:txBody>
          <a:bodyPr vert="horz" lIns="91440" tIns="45720" rIns="91440" bIns="45720" rtlCol="0" anchor="t">
            <a:noAutofit/>
          </a:bodyPr>
          <a:lstStyle/>
          <a:p>
            <a:pPr indent="-228600" defTabSz="914400">
              <a:lnSpc>
                <a:spcPct val="90000"/>
              </a:lnSpc>
              <a:buFont typeface="Arial" panose="020B0604020202020204" pitchFamily="34" charset="0"/>
              <a:buChar char="•"/>
            </a:pPr>
            <a:endParaRPr lang="en-US" sz="2400" dirty="0"/>
          </a:p>
          <a:p>
            <a:pPr marL="114300" indent="0">
              <a:buNone/>
            </a:pPr>
            <a:r>
              <a:rPr lang="en-US" sz="4800" b="1" dirty="0"/>
              <a:t>Getting the most  from FundEd </a:t>
            </a:r>
          </a:p>
          <a:p>
            <a:pPr marL="114300" indent="0">
              <a:buNone/>
            </a:pPr>
            <a:endParaRPr lang="en-US" sz="2400" b="1" dirty="0"/>
          </a:p>
          <a:p>
            <a:pPr marL="114300" indent="0">
              <a:buNone/>
            </a:pPr>
            <a:endParaRPr lang="en-US" sz="2400" b="1" dirty="0"/>
          </a:p>
          <a:p>
            <a:pPr marL="114300" indent="0">
              <a:buNone/>
            </a:pPr>
            <a:endParaRPr lang="en-US" sz="2400" b="1" dirty="0"/>
          </a:p>
          <a:p>
            <a:pPr marL="114300" indent="0">
              <a:buNone/>
            </a:pPr>
            <a:endParaRPr lang="en-US" sz="2400" b="1" dirty="0"/>
          </a:p>
          <a:p>
            <a:pPr marL="114300" indent="0" defTabSz="914400">
              <a:lnSpc>
                <a:spcPct val="90000"/>
              </a:lnSpc>
              <a:buNone/>
            </a:pPr>
            <a:r>
              <a:rPr lang="en-US" sz="2400" dirty="0"/>
              <a:t>Richard Manville / MD</a:t>
            </a:r>
          </a:p>
          <a:p>
            <a:pPr marL="114300" indent="0" defTabSz="914400">
              <a:lnSpc>
                <a:spcPct val="90000"/>
              </a:lnSpc>
              <a:buNone/>
            </a:pPr>
            <a:r>
              <a:rPr lang="en-US" sz="2400" dirty="0"/>
              <a:t>Community Inspired </a:t>
            </a:r>
          </a:p>
          <a:p>
            <a:pPr marL="114300" indent="0" defTabSz="914400">
              <a:lnSpc>
                <a:spcPct val="90000"/>
              </a:lnSpc>
              <a:buNone/>
            </a:pPr>
            <a:endParaRPr lang="en-US" sz="2400" dirty="0"/>
          </a:p>
          <a:p>
            <a:pPr marL="114300" indent="0" defTabSz="914400">
              <a:lnSpc>
                <a:spcPct val="90000"/>
              </a:lnSpc>
              <a:buNone/>
            </a:pPr>
            <a:endParaRPr lang="en-US" sz="2400" dirty="0"/>
          </a:p>
          <a:p>
            <a:pPr marL="114300" indent="0" defTabSz="914400">
              <a:lnSpc>
                <a:spcPct val="90000"/>
              </a:lnSpc>
              <a:buNone/>
            </a:pPr>
            <a:endParaRPr lang="en-US" sz="2400" dirty="0"/>
          </a:p>
        </p:txBody>
      </p:sp>
      <p:pic>
        <p:nvPicPr>
          <p:cNvPr id="5" name="Picture 4">
            <a:extLst>
              <a:ext uri="{FF2B5EF4-FFF2-40B4-BE49-F238E27FC236}">
                <a16:creationId xmlns:a16="http://schemas.microsoft.com/office/drawing/2014/main" id="{93C2CEA0-8C87-4C95-98D8-E7CAFB6F099D}"/>
              </a:ext>
            </a:extLst>
          </p:cNvPr>
          <p:cNvPicPr>
            <a:picLocks noChangeAspect="1"/>
          </p:cNvPicPr>
          <p:nvPr/>
        </p:nvPicPr>
        <p:blipFill>
          <a:blip r:embed="rId4"/>
          <a:stretch>
            <a:fillRect/>
          </a:stretch>
        </p:blipFill>
        <p:spPr>
          <a:xfrm>
            <a:off x="4516384" y="3097307"/>
            <a:ext cx="4019077" cy="2909046"/>
          </a:xfrm>
          <a:prstGeom prst="rect">
            <a:avLst/>
          </a:prstGeom>
        </p:spPr>
      </p:pic>
    </p:spTree>
    <p:extLst>
      <p:ext uri="{BB962C8B-B14F-4D97-AF65-F5344CB8AC3E}">
        <p14:creationId xmlns:p14="http://schemas.microsoft.com/office/powerpoint/2010/main" val="2959935240"/>
      </p:ext>
    </p:extLst>
  </p:cSld>
  <p:clrMapOvr>
    <a:masterClrMapping/>
  </p:clrMapOvr>
  <mc:AlternateContent xmlns:mc="http://schemas.openxmlformats.org/markup-compatibility/2006" xmlns:p14="http://schemas.microsoft.com/office/powerpoint/2010/main">
    <mc:Choice Requires="p14">
      <p:transition spd="slow" p14:dur="2000" advTm="37532"/>
    </mc:Choice>
    <mc:Fallback xmlns="">
      <p:transition spd="slow" advTm="375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9E3069-ADC8-45DD-9F54-31F51ED7C6FA}"/>
              </a:ext>
            </a:extLst>
          </p:cNvPr>
          <p:cNvSpPr>
            <a:spLocks noGrp="1"/>
          </p:cNvSpPr>
          <p:nvPr>
            <p:ph type="sldNum" sz="quarter" idx="12"/>
          </p:nvPr>
        </p:nvSpPr>
        <p:spPr/>
        <p:txBody>
          <a:bodyPr/>
          <a:lstStyle/>
          <a:p>
            <a:fld id="{63FBE98F-47EC-5743-A808-A0037E3E967B}" type="slidenum">
              <a:rPr lang="en-US" smtClean="0"/>
              <a:t>10</a:t>
            </a:fld>
            <a:endParaRPr lang="en-US"/>
          </a:p>
        </p:txBody>
      </p:sp>
      <p:pic>
        <p:nvPicPr>
          <p:cNvPr id="7" name="Picture 6">
            <a:extLst>
              <a:ext uri="{FF2B5EF4-FFF2-40B4-BE49-F238E27FC236}">
                <a16:creationId xmlns:a16="http://schemas.microsoft.com/office/drawing/2014/main" id="{D1C7ABFC-4D52-4B2D-9769-B3A1C1528270}"/>
              </a:ext>
            </a:extLst>
          </p:cNvPr>
          <p:cNvPicPr>
            <a:picLocks noChangeAspect="1"/>
          </p:cNvPicPr>
          <p:nvPr/>
        </p:nvPicPr>
        <p:blipFill>
          <a:blip r:embed="rId3"/>
          <a:stretch>
            <a:fillRect/>
          </a:stretch>
        </p:blipFill>
        <p:spPr>
          <a:xfrm>
            <a:off x="0" y="0"/>
            <a:ext cx="7589847" cy="5740009"/>
          </a:xfrm>
          <a:prstGeom prst="rect">
            <a:avLst/>
          </a:prstGeom>
        </p:spPr>
      </p:pic>
    </p:spTree>
    <p:extLst>
      <p:ext uri="{BB962C8B-B14F-4D97-AF65-F5344CB8AC3E}">
        <p14:creationId xmlns:p14="http://schemas.microsoft.com/office/powerpoint/2010/main" val="313949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F43BF-EA8C-4862-9909-040E95F28B3E}"/>
              </a:ext>
            </a:extLst>
          </p:cNvPr>
          <p:cNvSpPr>
            <a:spLocks noGrp="1"/>
          </p:cNvSpPr>
          <p:nvPr>
            <p:ph type="sldNum" sz="quarter" idx="12"/>
          </p:nvPr>
        </p:nvSpPr>
        <p:spPr/>
        <p:txBody>
          <a:bodyPr/>
          <a:lstStyle/>
          <a:p>
            <a:fld id="{63FBE98F-47EC-5743-A808-A0037E3E967B}" type="slidenum">
              <a:rPr lang="en-US" smtClean="0"/>
              <a:t>11</a:t>
            </a:fld>
            <a:endParaRPr lang="en-US"/>
          </a:p>
        </p:txBody>
      </p:sp>
      <p:sp>
        <p:nvSpPr>
          <p:cNvPr id="4" name="TextBox 3">
            <a:extLst>
              <a:ext uri="{FF2B5EF4-FFF2-40B4-BE49-F238E27FC236}">
                <a16:creationId xmlns:a16="http://schemas.microsoft.com/office/drawing/2014/main" id="{DEC311D5-1013-436A-9F3C-1E7A7587C715}"/>
              </a:ext>
            </a:extLst>
          </p:cNvPr>
          <p:cNvSpPr txBox="1"/>
          <p:nvPr/>
        </p:nvSpPr>
        <p:spPr>
          <a:xfrm>
            <a:off x="376518" y="72294"/>
            <a:ext cx="6508375" cy="6124754"/>
          </a:xfrm>
          <a:prstGeom prst="rect">
            <a:avLst/>
          </a:prstGeom>
          <a:noFill/>
        </p:spPr>
        <p:txBody>
          <a:bodyPr wrap="square">
            <a:spAutoFit/>
          </a:bodyPr>
          <a:lstStyle/>
          <a:p>
            <a:r>
              <a:rPr lang="en-GB" sz="3200" dirty="0">
                <a:effectLst/>
                <a:latin typeface="+mj-lt"/>
                <a:ea typeface="Calibri" panose="020F0502020204030204" pitchFamily="34" charset="0"/>
              </a:rPr>
              <a:t>Finding a grant</a:t>
            </a:r>
          </a:p>
          <a:p>
            <a:r>
              <a:rPr lang="en-GB" sz="1800" dirty="0">
                <a:effectLst/>
                <a:latin typeface="+mj-lt"/>
                <a:ea typeface="Calibri" panose="020F0502020204030204" pitchFamily="34" charset="0"/>
              </a:rPr>
              <a:t> </a:t>
            </a:r>
          </a:p>
          <a:p>
            <a:r>
              <a:rPr lang="en-GB" sz="1800" dirty="0">
                <a:effectLst/>
                <a:latin typeface="+mj-lt"/>
                <a:ea typeface="Calibri" panose="020F0502020204030204" pitchFamily="34" charset="0"/>
              </a:rPr>
              <a:t>A grant provides a non-repayable sum that is to be used for a specific purpose outlined in the grant application process. </a:t>
            </a:r>
          </a:p>
          <a:p>
            <a:r>
              <a:rPr lang="en-GB" sz="1800" dirty="0">
                <a:effectLst/>
                <a:latin typeface="+mj-lt"/>
                <a:ea typeface="Calibri" panose="020F0502020204030204" pitchFamily="34" charset="0"/>
              </a:rPr>
              <a:t> </a:t>
            </a:r>
          </a:p>
          <a:p>
            <a:pPr marL="342900" lvl="0" indent="-342900">
              <a:buFont typeface="Symbol" panose="05050102010706020507" pitchFamily="18" charset="2"/>
              <a:buChar char=""/>
            </a:pPr>
            <a:r>
              <a:rPr lang="en-GB" sz="1800" dirty="0">
                <a:effectLst/>
                <a:latin typeface="+mj-lt"/>
                <a:ea typeface="Calibri" panose="020F0502020204030204" pitchFamily="34" charset="0"/>
              </a:rPr>
              <a:t>Use </a:t>
            </a:r>
            <a:r>
              <a:rPr lang="en-GB" dirty="0">
                <a:latin typeface="+mj-lt"/>
                <a:ea typeface="Calibri" panose="020F0502020204030204" pitchFamily="34" charset="0"/>
              </a:rPr>
              <a:t>the FundEd</a:t>
            </a:r>
            <a:r>
              <a:rPr lang="en-GB" sz="1800" dirty="0">
                <a:effectLst/>
                <a:latin typeface="+mj-lt"/>
                <a:ea typeface="Calibri" panose="020F0502020204030204" pitchFamily="34" charset="0"/>
              </a:rPr>
              <a:t> Grants database: </a:t>
            </a:r>
          </a:p>
          <a:p>
            <a:pPr marL="342900" lvl="0" indent="-342900">
              <a:buFont typeface="Symbol" panose="05050102010706020507" pitchFamily="18" charset="2"/>
              <a:buChar char=""/>
            </a:pPr>
            <a:r>
              <a:rPr lang="en-GB" sz="1800" dirty="0">
                <a:effectLst/>
                <a:latin typeface="+mj-lt"/>
                <a:ea typeface="Calibri" panose="020F0502020204030204" pitchFamily="34" charset="0"/>
              </a:rPr>
              <a:t>Research past successful applications </a:t>
            </a:r>
          </a:p>
          <a:p>
            <a:pPr marL="342900" lvl="0" indent="-342900">
              <a:buFont typeface="Symbol" panose="05050102010706020507" pitchFamily="18" charset="2"/>
              <a:buChar char=""/>
            </a:pPr>
            <a:r>
              <a:rPr lang="en-GB" sz="1800" dirty="0">
                <a:effectLst/>
                <a:latin typeface="+mj-lt"/>
                <a:ea typeface="Calibri" panose="020F0502020204030204" pitchFamily="34" charset="0"/>
              </a:rPr>
              <a:t>Search the internet for funders </a:t>
            </a:r>
          </a:p>
          <a:p>
            <a:pPr marL="342900" lvl="0" indent="-342900">
              <a:buFont typeface="Symbol" panose="05050102010706020507" pitchFamily="18" charset="2"/>
              <a:buChar char=""/>
            </a:pPr>
            <a:r>
              <a:rPr lang="en-GB" sz="1800" dirty="0">
                <a:effectLst/>
                <a:latin typeface="+mj-lt"/>
                <a:ea typeface="Calibri" panose="020F0502020204030204" pitchFamily="34" charset="0"/>
              </a:rPr>
              <a:t>Use a funding consultant </a:t>
            </a:r>
          </a:p>
          <a:p>
            <a:r>
              <a:rPr lang="en-GB" sz="1800" dirty="0">
                <a:effectLst/>
                <a:latin typeface="+mj-lt"/>
                <a:ea typeface="Calibri" panose="020F0502020204030204" pitchFamily="34" charset="0"/>
              </a:rPr>
              <a:t> </a:t>
            </a:r>
          </a:p>
          <a:p>
            <a:r>
              <a:rPr lang="en-GB" sz="1800" b="1" dirty="0">
                <a:effectLst/>
                <a:latin typeface="+mj-lt"/>
                <a:ea typeface="Calibri" panose="020F0502020204030204" pitchFamily="34" charset="0"/>
              </a:rPr>
              <a:t>Once you find a grant: </a:t>
            </a:r>
            <a:endParaRPr lang="en-GB" sz="1800" dirty="0">
              <a:effectLst/>
              <a:latin typeface="+mj-lt"/>
              <a:ea typeface="Calibri" panose="020F0502020204030204" pitchFamily="34" charset="0"/>
            </a:endParaRPr>
          </a:p>
          <a:p>
            <a:pPr marL="342900" lvl="0" indent="-342900">
              <a:buFont typeface="+mj-lt"/>
              <a:buAutoNum type="arabicPeriod"/>
            </a:pPr>
            <a:r>
              <a:rPr lang="en-GB" sz="1800" dirty="0">
                <a:effectLst/>
                <a:latin typeface="+mj-lt"/>
                <a:ea typeface="Calibri" panose="020F0502020204030204" pitchFamily="34" charset="0"/>
              </a:rPr>
              <a:t>Confirm that you fit the criteria. </a:t>
            </a:r>
          </a:p>
          <a:p>
            <a:pPr marL="342900" lvl="0" indent="-342900">
              <a:buFont typeface="+mj-lt"/>
              <a:buAutoNum type="arabicPeriod"/>
            </a:pPr>
            <a:r>
              <a:rPr lang="en-GB" sz="1800" dirty="0">
                <a:effectLst/>
                <a:latin typeface="+mj-lt"/>
                <a:ea typeface="Calibri" panose="020F0502020204030204" pitchFamily="34" charset="0"/>
              </a:rPr>
              <a:t>Check the deadlines for application carefully. </a:t>
            </a:r>
          </a:p>
          <a:p>
            <a:pPr marL="342900" lvl="0" indent="-342900">
              <a:buFont typeface="+mj-lt"/>
              <a:buAutoNum type="arabicPeriod"/>
            </a:pPr>
            <a:r>
              <a:rPr lang="en-GB" sz="1800" dirty="0">
                <a:effectLst/>
                <a:latin typeface="+mj-lt"/>
                <a:ea typeface="Calibri" panose="020F0502020204030204" pitchFamily="34" charset="0"/>
              </a:rPr>
              <a:t>Contact the grant provider, if possible, to discuss your project.</a:t>
            </a:r>
          </a:p>
          <a:p>
            <a:pPr marL="342900" lvl="0" indent="-342900">
              <a:buFont typeface="+mj-lt"/>
              <a:buAutoNum type="arabicPeriod"/>
            </a:pPr>
            <a:r>
              <a:rPr lang="en-GB" sz="1800" dirty="0">
                <a:effectLst/>
                <a:latin typeface="+mj-lt"/>
                <a:ea typeface="Calibri" panose="020F0502020204030204" pitchFamily="34" charset="0"/>
              </a:rPr>
              <a:t>Research other successful school bids</a:t>
            </a:r>
          </a:p>
          <a:p>
            <a:pPr marL="228600"/>
            <a:r>
              <a:rPr lang="en-GB" sz="1800" dirty="0">
                <a:effectLst/>
                <a:latin typeface="+mj-lt"/>
                <a:ea typeface="Calibri" panose="020F0502020204030204" pitchFamily="34" charset="0"/>
              </a:rPr>
              <a:t> </a:t>
            </a:r>
          </a:p>
          <a:p>
            <a:r>
              <a:rPr lang="en-GB" sz="1800" b="1" dirty="0">
                <a:effectLst/>
                <a:latin typeface="+mj-lt"/>
                <a:ea typeface="Calibri" panose="020F0502020204030204" pitchFamily="34" charset="0"/>
              </a:rPr>
              <a:t>Also……</a:t>
            </a:r>
            <a:endParaRPr lang="en-GB" sz="1800" dirty="0">
              <a:effectLst/>
              <a:latin typeface="+mj-lt"/>
              <a:ea typeface="Calibri" panose="020F0502020204030204" pitchFamily="34" charset="0"/>
            </a:endParaRPr>
          </a:p>
          <a:p>
            <a:r>
              <a:rPr lang="en-GB" sz="1800" dirty="0">
                <a:effectLst/>
                <a:latin typeface="+mj-lt"/>
                <a:ea typeface="Calibri" panose="020F0502020204030204" pitchFamily="34" charset="0"/>
              </a:rPr>
              <a:t>Ask for help – you might find a supportive parent, governor, or another member of staff with experience of writing bids or applying for grants.  </a:t>
            </a:r>
          </a:p>
        </p:txBody>
      </p:sp>
    </p:spTree>
    <p:extLst>
      <p:ext uri="{BB962C8B-B14F-4D97-AF65-F5344CB8AC3E}">
        <p14:creationId xmlns:p14="http://schemas.microsoft.com/office/powerpoint/2010/main" val="235603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A7963-77F0-4DAF-B1EF-67E2FB75BED9}"/>
              </a:ext>
            </a:extLst>
          </p:cNvPr>
          <p:cNvPicPr>
            <a:picLocks noChangeAspect="1"/>
          </p:cNvPicPr>
          <p:nvPr/>
        </p:nvPicPr>
        <p:blipFill>
          <a:blip r:embed="rId3"/>
          <a:stretch>
            <a:fillRect/>
          </a:stretch>
        </p:blipFill>
        <p:spPr>
          <a:xfrm>
            <a:off x="494873" y="763049"/>
            <a:ext cx="3042500" cy="3289190"/>
          </a:xfrm>
          <a:prstGeom prst="rect">
            <a:avLst/>
          </a:prstGeom>
        </p:spPr>
      </p:pic>
      <p:sp>
        <p:nvSpPr>
          <p:cNvPr id="2" name="Slide Number Placeholder 1">
            <a:extLst>
              <a:ext uri="{FF2B5EF4-FFF2-40B4-BE49-F238E27FC236}">
                <a16:creationId xmlns:a16="http://schemas.microsoft.com/office/drawing/2014/main" id="{DE629C90-A989-4B16-9315-5D4F60CF58F1}"/>
              </a:ext>
            </a:extLst>
          </p:cNvPr>
          <p:cNvSpPr>
            <a:spLocks noGrp="1"/>
          </p:cNvSpPr>
          <p:nvPr>
            <p:ph type="sldNum" sz="quarter" idx="12"/>
          </p:nvPr>
        </p:nvSpPr>
        <p:spPr>
          <a:xfrm>
            <a:off x="6557682" y="6347385"/>
            <a:ext cx="2057400" cy="365125"/>
          </a:xfrm>
        </p:spPr>
        <p:txBody>
          <a:bodyPr vert="horz" lIns="91440" tIns="45720" rIns="91440" bIns="45720" rtlCol="0" anchor="ctr">
            <a:normAutofit/>
          </a:bodyPr>
          <a:lstStyle/>
          <a:p>
            <a:pPr defTabSz="914400">
              <a:spcAft>
                <a:spcPts val="600"/>
              </a:spcAft>
            </a:pPr>
            <a:fld id="{63FBE98F-47EC-5743-A808-A0037E3E967B}" type="slidenum">
              <a:rPr lang="en-US" smtClean="0"/>
              <a:pPr defTabSz="914400">
                <a:spcAft>
                  <a:spcPts val="600"/>
                </a:spcAft>
              </a:pPr>
              <a:t>12</a:t>
            </a:fld>
            <a:endParaRPr lang="en-US"/>
          </a:p>
        </p:txBody>
      </p:sp>
      <p:pic>
        <p:nvPicPr>
          <p:cNvPr id="3" name="Picture 2">
            <a:extLst>
              <a:ext uri="{FF2B5EF4-FFF2-40B4-BE49-F238E27FC236}">
                <a16:creationId xmlns:a16="http://schemas.microsoft.com/office/drawing/2014/main" id="{DA0604AB-036C-41C4-A91D-B3CEA92A11C5}"/>
              </a:ext>
            </a:extLst>
          </p:cNvPr>
          <p:cNvPicPr>
            <a:picLocks noChangeAspect="1"/>
          </p:cNvPicPr>
          <p:nvPr/>
        </p:nvPicPr>
        <p:blipFill>
          <a:blip r:embed="rId4"/>
          <a:stretch>
            <a:fillRect/>
          </a:stretch>
        </p:blipFill>
        <p:spPr>
          <a:xfrm>
            <a:off x="4466664" y="145490"/>
            <a:ext cx="3127161" cy="3289190"/>
          </a:xfrm>
          <a:prstGeom prst="rect">
            <a:avLst/>
          </a:prstGeom>
        </p:spPr>
      </p:pic>
      <p:pic>
        <p:nvPicPr>
          <p:cNvPr id="13" name="Picture 12">
            <a:extLst>
              <a:ext uri="{FF2B5EF4-FFF2-40B4-BE49-F238E27FC236}">
                <a16:creationId xmlns:a16="http://schemas.microsoft.com/office/drawing/2014/main" id="{F199FC60-A3BF-4B55-A6AF-A6070F2EACDF}"/>
              </a:ext>
            </a:extLst>
          </p:cNvPr>
          <p:cNvPicPr>
            <a:picLocks noChangeAspect="1"/>
          </p:cNvPicPr>
          <p:nvPr/>
        </p:nvPicPr>
        <p:blipFill>
          <a:blip r:embed="rId5"/>
          <a:stretch>
            <a:fillRect/>
          </a:stretch>
        </p:blipFill>
        <p:spPr>
          <a:xfrm>
            <a:off x="555355" y="4669797"/>
            <a:ext cx="4375233" cy="1450674"/>
          </a:xfrm>
          <a:prstGeom prst="rect">
            <a:avLst/>
          </a:prstGeom>
        </p:spPr>
      </p:pic>
      <p:pic>
        <p:nvPicPr>
          <p:cNvPr id="16" name="Picture 15">
            <a:extLst>
              <a:ext uri="{FF2B5EF4-FFF2-40B4-BE49-F238E27FC236}">
                <a16:creationId xmlns:a16="http://schemas.microsoft.com/office/drawing/2014/main" id="{BBC61065-4BE9-4D0F-821C-50426F70AC02}"/>
              </a:ext>
            </a:extLst>
          </p:cNvPr>
          <p:cNvPicPr>
            <a:picLocks noChangeAspect="1"/>
          </p:cNvPicPr>
          <p:nvPr/>
        </p:nvPicPr>
        <p:blipFill>
          <a:blip r:embed="rId6"/>
          <a:stretch>
            <a:fillRect/>
          </a:stretch>
        </p:blipFill>
        <p:spPr>
          <a:xfrm>
            <a:off x="5320120" y="3467356"/>
            <a:ext cx="3562382" cy="2492313"/>
          </a:xfrm>
          <a:prstGeom prst="rect">
            <a:avLst/>
          </a:prstGeom>
        </p:spPr>
      </p:pic>
    </p:spTree>
    <p:extLst>
      <p:ext uri="{BB962C8B-B14F-4D97-AF65-F5344CB8AC3E}">
        <p14:creationId xmlns:p14="http://schemas.microsoft.com/office/powerpoint/2010/main" val="1729457571"/>
      </p:ext>
    </p:extLst>
  </p:cSld>
  <p:clrMapOvr>
    <a:masterClrMapping/>
  </p:clrMapOvr>
  <mc:AlternateContent xmlns:mc="http://schemas.openxmlformats.org/markup-compatibility/2006" xmlns:p14="http://schemas.microsoft.com/office/powerpoint/2010/main">
    <mc:Choice Requires="p14">
      <p:transition spd="slow" p14:dur="2000" advTm="82075"/>
    </mc:Choice>
    <mc:Fallback xmlns="">
      <p:transition spd="slow" advTm="820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2021F8-8328-4150-A46D-377CC58CC543}"/>
              </a:ext>
            </a:extLst>
          </p:cNvPr>
          <p:cNvSpPr>
            <a:spLocks noGrp="1"/>
          </p:cNvSpPr>
          <p:nvPr>
            <p:ph type="sldNum" sz="quarter" idx="12"/>
          </p:nvPr>
        </p:nvSpPr>
        <p:spPr/>
        <p:txBody>
          <a:bodyPr/>
          <a:lstStyle/>
          <a:p>
            <a:fld id="{63FBE98F-47EC-5743-A808-A0037E3E967B}" type="slidenum">
              <a:rPr lang="en-US" smtClean="0"/>
              <a:t>13</a:t>
            </a:fld>
            <a:endParaRPr lang="en-US"/>
          </a:p>
        </p:txBody>
      </p:sp>
      <p:pic>
        <p:nvPicPr>
          <p:cNvPr id="4" name="Picture 3">
            <a:extLst>
              <a:ext uri="{FF2B5EF4-FFF2-40B4-BE49-F238E27FC236}">
                <a16:creationId xmlns:a16="http://schemas.microsoft.com/office/drawing/2014/main" id="{D63D3C56-1D01-40EC-9A14-746E4E97C90D}"/>
              </a:ext>
            </a:extLst>
          </p:cNvPr>
          <p:cNvPicPr>
            <a:picLocks noChangeAspect="1"/>
          </p:cNvPicPr>
          <p:nvPr/>
        </p:nvPicPr>
        <p:blipFill>
          <a:blip r:embed="rId3"/>
          <a:stretch>
            <a:fillRect/>
          </a:stretch>
        </p:blipFill>
        <p:spPr>
          <a:xfrm>
            <a:off x="219075" y="195635"/>
            <a:ext cx="8705850" cy="5305425"/>
          </a:xfrm>
          <a:prstGeom prst="rect">
            <a:avLst/>
          </a:prstGeom>
        </p:spPr>
      </p:pic>
    </p:spTree>
    <p:extLst>
      <p:ext uri="{BB962C8B-B14F-4D97-AF65-F5344CB8AC3E}">
        <p14:creationId xmlns:p14="http://schemas.microsoft.com/office/powerpoint/2010/main" val="224470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ECA050-956F-4726-991C-19408AFFD9C9}"/>
              </a:ext>
            </a:extLst>
          </p:cNvPr>
          <p:cNvSpPr>
            <a:spLocks noGrp="1"/>
          </p:cNvSpPr>
          <p:nvPr>
            <p:ph type="sldNum" sz="quarter" idx="12"/>
          </p:nvPr>
        </p:nvSpPr>
        <p:spPr/>
        <p:txBody>
          <a:bodyPr/>
          <a:lstStyle/>
          <a:p>
            <a:fld id="{63FBE98F-47EC-5743-A808-A0037E3E967B}" type="slidenum">
              <a:rPr lang="en-US" smtClean="0"/>
              <a:t>14</a:t>
            </a:fld>
            <a:endParaRPr lang="en-US"/>
          </a:p>
        </p:txBody>
      </p:sp>
      <p:pic>
        <p:nvPicPr>
          <p:cNvPr id="4" name="Picture 3">
            <a:extLst>
              <a:ext uri="{FF2B5EF4-FFF2-40B4-BE49-F238E27FC236}">
                <a16:creationId xmlns:a16="http://schemas.microsoft.com/office/drawing/2014/main" id="{A2D8DD93-0CB0-4522-BCEB-CB31B1B869D1}"/>
              </a:ext>
            </a:extLst>
          </p:cNvPr>
          <p:cNvPicPr>
            <a:picLocks noChangeAspect="1"/>
          </p:cNvPicPr>
          <p:nvPr/>
        </p:nvPicPr>
        <p:blipFill>
          <a:blip r:embed="rId3"/>
          <a:stretch>
            <a:fillRect/>
          </a:stretch>
        </p:blipFill>
        <p:spPr>
          <a:xfrm>
            <a:off x="914399" y="136524"/>
            <a:ext cx="7207110" cy="6685215"/>
          </a:xfrm>
          <a:prstGeom prst="rect">
            <a:avLst/>
          </a:prstGeom>
        </p:spPr>
      </p:pic>
    </p:spTree>
    <p:extLst>
      <p:ext uri="{BB962C8B-B14F-4D97-AF65-F5344CB8AC3E}">
        <p14:creationId xmlns:p14="http://schemas.microsoft.com/office/powerpoint/2010/main" val="371050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2C6B2B-9827-41EB-B334-76AEA86B0380}"/>
              </a:ext>
            </a:extLst>
          </p:cNvPr>
          <p:cNvSpPr>
            <a:spLocks noGrp="1"/>
          </p:cNvSpPr>
          <p:nvPr>
            <p:ph type="sldNum" sz="quarter" idx="12"/>
          </p:nvPr>
        </p:nvSpPr>
        <p:spPr/>
        <p:txBody>
          <a:bodyPr/>
          <a:lstStyle/>
          <a:p>
            <a:fld id="{63FBE98F-47EC-5743-A808-A0037E3E967B}" type="slidenum">
              <a:rPr lang="en-US" smtClean="0"/>
              <a:t>15</a:t>
            </a:fld>
            <a:endParaRPr lang="en-US"/>
          </a:p>
        </p:txBody>
      </p:sp>
      <p:pic>
        <p:nvPicPr>
          <p:cNvPr id="4" name="Picture 3">
            <a:extLst>
              <a:ext uri="{FF2B5EF4-FFF2-40B4-BE49-F238E27FC236}">
                <a16:creationId xmlns:a16="http://schemas.microsoft.com/office/drawing/2014/main" id="{E09C5384-5336-4BBC-840E-8BC4CC90EC68}"/>
              </a:ext>
            </a:extLst>
          </p:cNvPr>
          <p:cNvPicPr>
            <a:picLocks noChangeAspect="1"/>
          </p:cNvPicPr>
          <p:nvPr/>
        </p:nvPicPr>
        <p:blipFill>
          <a:blip r:embed="rId3"/>
          <a:stretch>
            <a:fillRect/>
          </a:stretch>
        </p:blipFill>
        <p:spPr>
          <a:xfrm>
            <a:off x="-1" y="-1"/>
            <a:ext cx="5649789" cy="2581835"/>
          </a:xfrm>
          <a:prstGeom prst="rect">
            <a:avLst/>
          </a:prstGeom>
        </p:spPr>
      </p:pic>
      <p:pic>
        <p:nvPicPr>
          <p:cNvPr id="6" name="Picture 5">
            <a:extLst>
              <a:ext uri="{FF2B5EF4-FFF2-40B4-BE49-F238E27FC236}">
                <a16:creationId xmlns:a16="http://schemas.microsoft.com/office/drawing/2014/main" id="{05373F6E-AF74-49B4-9800-53A63B717A87}"/>
              </a:ext>
            </a:extLst>
          </p:cNvPr>
          <p:cNvPicPr>
            <a:picLocks noChangeAspect="1"/>
          </p:cNvPicPr>
          <p:nvPr/>
        </p:nvPicPr>
        <p:blipFill>
          <a:blip r:embed="rId4"/>
          <a:stretch>
            <a:fillRect/>
          </a:stretch>
        </p:blipFill>
        <p:spPr>
          <a:xfrm>
            <a:off x="3324225" y="1304925"/>
            <a:ext cx="5819775" cy="5553075"/>
          </a:xfrm>
          <a:prstGeom prst="rect">
            <a:avLst/>
          </a:prstGeom>
        </p:spPr>
      </p:pic>
    </p:spTree>
    <p:extLst>
      <p:ext uri="{BB962C8B-B14F-4D97-AF65-F5344CB8AC3E}">
        <p14:creationId xmlns:p14="http://schemas.microsoft.com/office/powerpoint/2010/main" val="175935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2BEB2E-F157-4862-9BD4-FCD20084B19F}"/>
              </a:ext>
            </a:extLst>
          </p:cNvPr>
          <p:cNvSpPr>
            <a:spLocks noGrp="1"/>
          </p:cNvSpPr>
          <p:nvPr>
            <p:ph type="sldNum" sz="quarter" idx="12"/>
          </p:nvPr>
        </p:nvSpPr>
        <p:spPr/>
        <p:txBody>
          <a:bodyPr/>
          <a:lstStyle/>
          <a:p>
            <a:fld id="{63FBE98F-47EC-5743-A808-A0037E3E967B}" type="slidenum">
              <a:rPr lang="en-US" smtClean="0"/>
              <a:t>16</a:t>
            </a:fld>
            <a:endParaRPr lang="en-US"/>
          </a:p>
        </p:txBody>
      </p:sp>
      <p:pic>
        <p:nvPicPr>
          <p:cNvPr id="6" name="Picture 5">
            <a:extLst>
              <a:ext uri="{FF2B5EF4-FFF2-40B4-BE49-F238E27FC236}">
                <a16:creationId xmlns:a16="http://schemas.microsoft.com/office/drawing/2014/main" id="{543590C5-C562-4D50-A4B2-8B3263D8FAF8}"/>
              </a:ext>
            </a:extLst>
          </p:cNvPr>
          <p:cNvPicPr>
            <a:picLocks noChangeAspect="1"/>
          </p:cNvPicPr>
          <p:nvPr/>
        </p:nvPicPr>
        <p:blipFill>
          <a:blip r:embed="rId3"/>
          <a:stretch>
            <a:fillRect/>
          </a:stretch>
        </p:blipFill>
        <p:spPr>
          <a:xfrm>
            <a:off x="242047" y="250163"/>
            <a:ext cx="8229600" cy="5791200"/>
          </a:xfrm>
          <a:prstGeom prst="rect">
            <a:avLst/>
          </a:prstGeom>
        </p:spPr>
      </p:pic>
    </p:spTree>
    <p:extLst>
      <p:ext uri="{BB962C8B-B14F-4D97-AF65-F5344CB8AC3E}">
        <p14:creationId xmlns:p14="http://schemas.microsoft.com/office/powerpoint/2010/main" val="3955951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0C0B2-B821-4609-93A7-D8F7F16DCCA9}"/>
              </a:ext>
            </a:extLst>
          </p:cNvPr>
          <p:cNvSpPr>
            <a:spLocks noGrp="1"/>
          </p:cNvSpPr>
          <p:nvPr>
            <p:ph type="sldNum" sz="quarter" idx="12"/>
          </p:nvPr>
        </p:nvSpPr>
        <p:spPr/>
        <p:txBody>
          <a:bodyPr/>
          <a:lstStyle/>
          <a:p>
            <a:fld id="{63FBE98F-47EC-5743-A808-A0037E3E967B}" type="slidenum">
              <a:rPr lang="en-US" smtClean="0"/>
              <a:t>17</a:t>
            </a:fld>
            <a:endParaRPr lang="en-US"/>
          </a:p>
        </p:txBody>
      </p:sp>
      <p:pic>
        <p:nvPicPr>
          <p:cNvPr id="4" name="Picture 3">
            <a:extLst>
              <a:ext uri="{FF2B5EF4-FFF2-40B4-BE49-F238E27FC236}">
                <a16:creationId xmlns:a16="http://schemas.microsoft.com/office/drawing/2014/main" id="{4A3A1D39-380D-4ABC-A796-5AF0318D8D63}"/>
              </a:ext>
            </a:extLst>
          </p:cNvPr>
          <p:cNvPicPr>
            <a:picLocks noChangeAspect="1"/>
          </p:cNvPicPr>
          <p:nvPr/>
        </p:nvPicPr>
        <p:blipFill>
          <a:blip r:embed="rId5"/>
          <a:stretch>
            <a:fillRect/>
          </a:stretch>
        </p:blipFill>
        <p:spPr>
          <a:xfrm>
            <a:off x="-1" y="41504"/>
            <a:ext cx="7881259" cy="5990996"/>
          </a:xfrm>
          <a:prstGeom prst="rect">
            <a:avLst/>
          </a:prstGeom>
        </p:spPr>
      </p:pic>
      <p:pic>
        <p:nvPicPr>
          <p:cNvPr id="9" name="Audio 8">
            <a:hlinkClick r:id="" action="ppaction://media"/>
            <a:extLst>
              <a:ext uri="{FF2B5EF4-FFF2-40B4-BE49-F238E27FC236}">
                <a16:creationId xmlns:a16="http://schemas.microsoft.com/office/drawing/2014/main" id="{4620E899-B3E1-9867-1FEA-F5D5ACC866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252365399"/>
      </p:ext>
    </p:extLst>
  </p:cSld>
  <p:clrMapOvr>
    <a:masterClrMapping/>
  </p:clrMapOvr>
  <mc:AlternateContent xmlns:mc="http://schemas.openxmlformats.org/markup-compatibility/2006" xmlns:p14="http://schemas.microsoft.com/office/powerpoint/2010/main">
    <mc:Choice Requires="p14">
      <p:transition spd="slow" p14:dur="2000" advTm="75312"/>
    </mc:Choice>
    <mc:Fallback xmlns="">
      <p:transition spd="slow" advTm="753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471BCE-0955-4FCB-B561-8FEFE0ED1C98}"/>
              </a:ext>
            </a:extLst>
          </p:cNvPr>
          <p:cNvSpPr>
            <a:spLocks noGrp="1"/>
          </p:cNvSpPr>
          <p:nvPr>
            <p:ph type="sldNum" sz="quarter" idx="12"/>
          </p:nvPr>
        </p:nvSpPr>
        <p:spPr/>
        <p:txBody>
          <a:bodyPr/>
          <a:lstStyle/>
          <a:p>
            <a:fld id="{63FBE98F-47EC-5743-A808-A0037E3E967B}" type="slidenum">
              <a:rPr lang="en-US" smtClean="0"/>
              <a:t>18</a:t>
            </a:fld>
            <a:endParaRPr lang="en-US"/>
          </a:p>
        </p:txBody>
      </p:sp>
      <p:pic>
        <p:nvPicPr>
          <p:cNvPr id="3" name="Picture 2">
            <a:extLst>
              <a:ext uri="{FF2B5EF4-FFF2-40B4-BE49-F238E27FC236}">
                <a16:creationId xmlns:a16="http://schemas.microsoft.com/office/drawing/2014/main" id="{598EBD75-7442-4013-9CC2-1B5517D358BF}"/>
              </a:ext>
            </a:extLst>
          </p:cNvPr>
          <p:cNvPicPr>
            <a:picLocks noChangeAspect="1"/>
          </p:cNvPicPr>
          <p:nvPr/>
        </p:nvPicPr>
        <p:blipFill>
          <a:blip r:embed="rId3"/>
          <a:stretch>
            <a:fillRect/>
          </a:stretch>
        </p:blipFill>
        <p:spPr>
          <a:xfrm>
            <a:off x="523316" y="194146"/>
            <a:ext cx="3496701" cy="1599101"/>
          </a:xfrm>
          <a:prstGeom prst="rect">
            <a:avLst/>
          </a:prstGeom>
        </p:spPr>
      </p:pic>
      <p:pic>
        <p:nvPicPr>
          <p:cNvPr id="4" name="Picture 3">
            <a:extLst>
              <a:ext uri="{FF2B5EF4-FFF2-40B4-BE49-F238E27FC236}">
                <a16:creationId xmlns:a16="http://schemas.microsoft.com/office/drawing/2014/main" id="{9D2E8B07-7C9C-4A31-A89D-601C09DF639C}"/>
              </a:ext>
            </a:extLst>
          </p:cNvPr>
          <p:cNvPicPr>
            <a:picLocks noChangeAspect="1"/>
          </p:cNvPicPr>
          <p:nvPr/>
        </p:nvPicPr>
        <p:blipFill>
          <a:blip r:embed="rId4"/>
          <a:stretch>
            <a:fillRect/>
          </a:stretch>
        </p:blipFill>
        <p:spPr>
          <a:xfrm>
            <a:off x="523316" y="1793247"/>
            <a:ext cx="3430187" cy="1916326"/>
          </a:xfrm>
          <a:prstGeom prst="rect">
            <a:avLst/>
          </a:prstGeom>
        </p:spPr>
      </p:pic>
      <p:pic>
        <p:nvPicPr>
          <p:cNvPr id="5" name="Picture 4">
            <a:extLst>
              <a:ext uri="{FF2B5EF4-FFF2-40B4-BE49-F238E27FC236}">
                <a16:creationId xmlns:a16="http://schemas.microsoft.com/office/drawing/2014/main" id="{9C8A96F2-6912-406D-89E6-EA03B9F32CD5}"/>
              </a:ext>
            </a:extLst>
          </p:cNvPr>
          <p:cNvPicPr>
            <a:picLocks noChangeAspect="1"/>
          </p:cNvPicPr>
          <p:nvPr/>
        </p:nvPicPr>
        <p:blipFill>
          <a:blip r:embed="rId5"/>
          <a:stretch>
            <a:fillRect/>
          </a:stretch>
        </p:blipFill>
        <p:spPr>
          <a:xfrm>
            <a:off x="4862260" y="206749"/>
            <a:ext cx="3430187" cy="3387538"/>
          </a:xfrm>
          <a:prstGeom prst="rect">
            <a:avLst/>
          </a:prstGeom>
        </p:spPr>
      </p:pic>
      <p:pic>
        <p:nvPicPr>
          <p:cNvPr id="6" name="Picture 5">
            <a:extLst>
              <a:ext uri="{FF2B5EF4-FFF2-40B4-BE49-F238E27FC236}">
                <a16:creationId xmlns:a16="http://schemas.microsoft.com/office/drawing/2014/main" id="{3C6B89D8-7B42-48D2-A97D-11F7B882783B}"/>
              </a:ext>
            </a:extLst>
          </p:cNvPr>
          <p:cNvPicPr>
            <a:picLocks noChangeAspect="1"/>
          </p:cNvPicPr>
          <p:nvPr/>
        </p:nvPicPr>
        <p:blipFill>
          <a:blip r:embed="rId6"/>
          <a:stretch>
            <a:fillRect/>
          </a:stretch>
        </p:blipFill>
        <p:spPr>
          <a:xfrm>
            <a:off x="4572000" y="3789993"/>
            <a:ext cx="4397469" cy="2861258"/>
          </a:xfrm>
          <a:prstGeom prst="rect">
            <a:avLst/>
          </a:prstGeom>
        </p:spPr>
      </p:pic>
      <p:pic>
        <p:nvPicPr>
          <p:cNvPr id="7" name="Picture 6">
            <a:extLst>
              <a:ext uri="{FF2B5EF4-FFF2-40B4-BE49-F238E27FC236}">
                <a16:creationId xmlns:a16="http://schemas.microsoft.com/office/drawing/2014/main" id="{E6B08D74-FFB1-4613-91C1-FB2404EF1A3D}"/>
              </a:ext>
            </a:extLst>
          </p:cNvPr>
          <p:cNvPicPr>
            <a:picLocks noChangeAspect="1"/>
          </p:cNvPicPr>
          <p:nvPr/>
        </p:nvPicPr>
        <p:blipFill>
          <a:blip r:embed="rId7"/>
          <a:stretch>
            <a:fillRect/>
          </a:stretch>
        </p:blipFill>
        <p:spPr>
          <a:xfrm>
            <a:off x="174531" y="3975921"/>
            <a:ext cx="4014915" cy="2177666"/>
          </a:xfrm>
          <a:prstGeom prst="rect">
            <a:avLst/>
          </a:prstGeom>
        </p:spPr>
      </p:pic>
    </p:spTree>
    <p:extLst>
      <p:ext uri="{BB962C8B-B14F-4D97-AF65-F5344CB8AC3E}">
        <p14:creationId xmlns:p14="http://schemas.microsoft.com/office/powerpoint/2010/main" val="2517619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CD1635-40FA-45D7-836D-F0007E92BDA7}"/>
              </a:ext>
            </a:extLst>
          </p:cNvPr>
          <p:cNvSpPr>
            <a:spLocks noGrp="1"/>
          </p:cNvSpPr>
          <p:nvPr>
            <p:ph type="sldNum" sz="quarter" idx="12"/>
          </p:nvPr>
        </p:nvSpPr>
        <p:spPr/>
        <p:txBody>
          <a:bodyPr/>
          <a:lstStyle/>
          <a:p>
            <a:fld id="{63FBE98F-47EC-5743-A808-A0037E3E967B}" type="slidenum">
              <a:rPr lang="en-US" smtClean="0"/>
              <a:t>19</a:t>
            </a:fld>
            <a:endParaRPr lang="en-US"/>
          </a:p>
        </p:txBody>
      </p:sp>
      <p:pic>
        <p:nvPicPr>
          <p:cNvPr id="4" name="Picture 3">
            <a:extLst>
              <a:ext uri="{FF2B5EF4-FFF2-40B4-BE49-F238E27FC236}">
                <a16:creationId xmlns:a16="http://schemas.microsoft.com/office/drawing/2014/main" id="{E2CCADC2-EA09-4320-88B0-B42BE9AEADF9}"/>
              </a:ext>
            </a:extLst>
          </p:cNvPr>
          <p:cNvPicPr>
            <a:picLocks noChangeAspect="1"/>
          </p:cNvPicPr>
          <p:nvPr/>
        </p:nvPicPr>
        <p:blipFill>
          <a:blip r:embed="rId3"/>
          <a:stretch>
            <a:fillRect/>
          </a:stretch>
        </p:blipFill>
        <p:spPr>
          <a:xfrm>
            <a:off x="1452282" y="31091"/>
            <a:ext cx="6267981" cy="6826909"/>
          </a:xfrm>
          <a:prstGeom prst="rect">
            <a:avLst/>
          </a:prstGeom>
        </p:spPr>
      </p:pic>
    </p:spTree>
    <p:extLst>
      <p:ext uri="{BB962C8B-B14F-4D97-AF65-F5344CB8AC3E}">
        <p14:creationId xmlns:p14="http://schemas.microsoft.com/office/powerpoint/2010/main" val="88582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52CD3F-1F4C-4530-A097-829F3F5B1D20}"/>
              </a:ext>
            </a:extLst>
          </p:cNvPr>
          <p:cNvSpPr>
            <a:spLocks noGrp="1"/>
          </p:cNvSpPr>
          <p:nvPr>
            <p:ph type="sldNum" sz="quarter" idx="12"/>
          </p:nvPr>
        </p:nvSpPr>
        <p:spPr/>
        <p:txBody>
          <a:bodyPr/>
          <a:lstStyle/>
          <a:p>
            <a:fld id="{63FBE98F-47EC-5743-A808-A0037E3E967B}" type="slidenum">
              <a:rPr lang="en-US" smtClean="0"/>
              <a:t>2</a:t>
            </a:fld>
            <a:endParaRPr lang="en-US"/>
          </a:p>
        </p:txBody>
      </p:sp>
      <p:sp>
        <p:nvSpPr>
          <p:cNvPr id="7" name="TextBox 6">
            <a:extLst>
              <a:ext uri="{FF2B5EF4-FFF2-40B4-BE49-F238E27FC236}">
                <a16:creationId xmlns:a16="http://schemas.microsoft.com/office/drawing/2014/main" id="{5E7F74A3-7BCC-4316-9D88-15FCA0E1DA53}"/>
              </a:ext>
            </a:extLst>
          </p:cNvPr>
          <p:cNvSpPr txBox="1"/>
          <p:nvPr/>
        </p:nvSpPr>
        <p:spPr>
          <a:xfrm>
            <a:off x="233083" y="243368"/>
            <a:ext cx="7440706" cy="2046714"/>
          </a:xfrm>
          <a:prstGeom prst="rect">
            <a:avLst/>
          </a:prstGeom>
          <a:noFill/>
        </p:spPr>
        <p:txBody>
          <a:bodyPr wrap="square">
            <a:spAutoFit/>
          </a:bodyPr>
          <a:lstStyle/>
          <a:p>
            <a:r>
              <a:rPr lang="en-GB" sz="3600" dirty="0">
                <a:latin typeface="+mj-lt"/>
                <a:ea typeface="Verdana" panose="020B0604030504040204" pitchFamily="34" charset="0"/>
                <a:cs typeface="Times New Roman" panose="02020603050405020304" pitchFamily="18" charset="0"/>
              </a:rPr>
              <a:t>Getting Started Support</a:t>
            </a:r>
          </a:p>
          <a:p>
            <a:endParaRPr lang="en-GB" sz="900" dirty="0">
              <a:latin typeface="+mj-lt"/>
              <a:ea typeface="Verdana" panose="020B0604030504040204" pitchFamily="34" charset="0"/>
              <a:cs typeface="Times New Roman" panose="02020603050405020304" pitchFamily="18" charset="0"/>
            </a:endParaRPr>
          </a:p>
          <a:p>
            <a:pPr marL="571500" indent="-571500">
              <a:buFont typeface="Arial" panose="020B0604020202020204" pitchFamily="34" charset="0"/>
              <a:buChar char="•"/>
            </a:pPr>
            <a:r>
              <a:rPr lang="en-GB" dirty="0">
                <a:latin typeface="+mj-lt"/>
                <a:ea typeface="Verdana" panose="020B0604030504040204" pitchFamily="34" charset="0"/>
                <a:cs typeface="Times New Roman" panose="02020603050405020304" pitchFamily="18" charset="0"/>
              </a:rPr>
              <a:t>Fundraising Guides </a:t>
            </a:r>
          </a:p>
          <a:p>
            <a:pPr marL="571500" indent="-571500">
              <a:buFont typeface="Arial" panose="020B0604020202020204" pitchFamily="34" charset="0"/>
              <a:buChar char="•"/>
            </a:pPr>
            <a:r>
              <a:rPr lang="en-GB" dirty="0">
                <a:latin typeface="+mj-lt"/>
                <a:ea typeface="Verdana" panose="020B0604030504040204" pitchFamily="34" charset="0"/>
                <a:cs typeface="Times New Roman" panose="02020603050405020304" pitchFamily="18" charset="0"/>
              </a:rPr>
              <a:t>Fundraising Review  </a:t>
            </a:r>
            <a:endParaRPr lang="en-GB" dirty="0">
              <a:effectLst/>
              <a:latin typeface="+mj-lt"/>
              <a:ea typeface="Verdana" panose="020B0604030504040204" pitchFamily="34" charset="0"/>
              <a:cs typeface="Times New Roman" panose="02020603050405020304" pitchFamily="18" charset="0"/>
            </a:endParaRPr>
          </a:p>
          <a:p>
            <a:endParaRPr lang="en-GB" dirty="0">
              <a:latin typeface="+mj-lt"/>
              <a:ea typeface="Verdana" panose="020B0604030504040204" pitchFamily="34" charset="0"/>
              <a:cs typeface="Times New Roman" panose="02020603050405020304" pitchFamily="18" charset="0"/>
            </a:endParaRPr>
          </a:p>
          <a:p>
            <a:endParaRPr lang="en-GB" sz="1400" dirty="0">
              <a:effectLst/>
              <a:latin typeface="Source Sans Pro Light" panose="020B0403030403020204" pitchFamily="34" charset="0"/>
              <a:ea typeface="Times New Roman" panose="02020603050405020304" pitchFamily="18" charset="0"/>
              <a:cs typeface="Times New Roman" panose="02020603050405020304" pitchFamily="18" charset="0"/>
            </a:endParaRPr>
          </a:p>
          <a:p>
            <a:endParaRPr lang="en-GB" sz="1400"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4287F31-AFFE-3CB9-8CA4-CBE823A88422}"/>
              </a:ext>
            </a:extLst>
          </p:cNvPr>
          <p:cNvPicPr>
            <a:picLocks noChangeAspect="1"/>
          </p:cNvPicPr>
          <p:nvPr/>
        </p:nvPicPr>
        <p:blipFill>
          <a:blip r:embed="rId3"/>
          <a:stretch>
            <a:fillRect/>
          </a:stretch>
        </p:blipFill>
        <p:spPr>
          <a:xfrm>
            <a:off x="124568" y="1994647"/>
            <a:ext cx="2653553" cy="1434353"/>
          </a:xfrm>
          <a:prstGeom prst="rect">
            <a:avLst/>
          </a:prstGeom>
        </p:spPr>
      </p:pic>
      <p:pic>
        <p:nvPicPr>
          <p:cNvPr id="11" name="Picture 10">
            <a:extLst>
              <a:ext uri="{FF2B5EF4-FFF2-40B4-BE49-F238E27FC236}">
                <a16:creationId xmlns:a16="http://schemas.microsoft.com/office/drawing/2014/main" id="{03BDD4B0-3431-DF53-183D-9EBE8CB4D03B}"/>
              </a:ext>
            </a:extLst>
          </p:cNvPr>
          <p:cNvPicPr>
            <a:picLocks noChangeAspect="1"/>
          </p:cNvPicPr>
          <p:nvPr/>
        </p:nvPicPr>
        <p:blipFill>
          <a:blip r:embed="rId4"/>
          <a:stretch>
            <a:fillRect/>
          </a:stretch>
        </p:blipFill>
        <p:spPr>
          <a:xfrm>
            <a:off x="3430325" y="1203563"/>
            <a:ext cx="2866147" cy="3717845"/>
          </a:xfrm>
          <a:prstGeom prst="rect">
            <a:avLst/>
          </a:prstGeom>
        </p:spPr>
      </p:pic>
      <p:pic>
        <p:nvPicPr>
          <p:cNvPr id="13" name="Picture 12">
            <a:extLst>
              <a:ext uri="{FF2B5EF4-FFF2-40B4-BE49-F238E27FC236}">
                <a16:creationId xmlns:a16="http://schemas.microsoft.com/office/drawing/2014/main" id="{4791ADD8-DACE-B8CC-19D0-20992DFAF33A}"/>
              </a:ext>
            </a:extLst>
          </p:cNvPr>
          <p:cNvPicPr>
            <a:picLocks noChangeAspect="1"/>
          </p:cNvPicPr>
          <p:nvPr/>
        </p:nvPicPr>
        <p:blipFill>
          <a:blip r:embed="rId5"/>
          <a:stretch>
            <a:fillRect/>
          </a:stretch>
        </p:blipFill>
        <p:spPr>
          <a:xfrm>
            <a:off x="4572000" y="2474748"/>
            <a:ext cx="2528190" cy="3521652"/>
          </a:xfrm>
          <a:prstGeom prst="rect">
            <a:avLst/>
          </a:prstGeom>
        </p:spPr>
      </p:pic>
      <p:pic>
        <p:nvPicPr>
          <p:cNvPr id="15" name="Picture 14">
            <a:extLst>
              <a:ext uri="{FF2B5EF4-FFF2-40B4-BE49-F238E27FC236}">
                <a16:creationId xmlns:a16="http://schemas.microsoft.com/office/drawing/2014/main" id="{1E1ADBC8-24FA-8296-6D56-B50C59EE0F89}"/>
              </a:ext>
            </a:extLst>
          </p:cNvPr>
          <p:cNvPicPr>
            <a:picLocks noChangeAspect="1"/>
          </p:cNvPicPr>
          <p:nvPr/>
        </p:nvPicPr>
        <p:blipFill>
          <a:blip r:embed="rId6"/>
          <a:stretch>
            <a:fillRect/>
          </a:stretch>
        </p:blipFill>
        <p:spPr>
          <a:xfrm>
            <a:off x="5929462" y="3487616"/>
            <a:ext cx="2776053" cy="3370384"/>
          </a:xfrm>
          <a:prstGeom prst="rect">
            <a:avLst/>
          </a:prstGeom>
        </p:spPr>
      </p:pic>
      <p:pic>
        <p:nvPicPr>
          <p:cNvPr id="17" name="Picture 16">
            <a:extLst>
              <a:ext uri="{FF2B5EF4-FFF2-40B4-BE49-F238E27FC236}">
                <a16:creationId xmlns:a16="http://schemas.microsoft.com/office/drawing/2014/main" id="{D19F69A4-57B4-C505-B19C-C0735CE03124}"/>
              </a:ext>
            </a:extLst>
          </p:cNvPr>
          <p:cNvPicPr>
            <a:picLocks noChangeAspect="1"/>
          </p:cNvPicPr>
          <p:nvPr/>
        </p:nvPicPr>
        <p:blipFill>
          <a:blip r:embed="rId7"/>
          <a:stretch>
            <a:fillRect/>
          </a:stretch>
        </p:blipFill>
        <p:spPr>
          <a:xfrm>
            <a:off x="1254992" y="3121637"/>
            <a:ext cx="2009958" cy="1839447"/>
          </a:xfrm>
          <a:prstGeom prst="rect">
            <a:avLst/>
          </a:prstGeom>
        </p:spPr>
      </p:pic>
      <p:pic>
        <p:nvPicPr>
          <p:cNvPr id="19" name="Picture 18">
            <a:extLst>
              <a:ext uri="{FF2B5EF4-FFF2-40B4-BE49-F238E27FC236}">
                <a16:creationId xmlns:a16="http://schemas.microsoft.com/office/drawing/2014/main" id="{57E15E01-392C-B0A2-185E-5B47348F41D6}"/>
              </a:ext>
            </a:extLst>
          </p:cNvPr>
          <p:cNvPicPr>
            <a:picLocks noChangeAspect="1"/>
          </p:cNvPicPr>
          <p:nvPr/>
        </p:nvPicPr>
        <p:blipFill>
          <a:blip r:embed="rId8"/>
          <a:stretch>
            <a:fillRect/>
          </a:stretch>
        </p:blipFill>
        <p:spPr>
          <a:xfrm>
            <a:off x="72266" y="3905169"/>
            <a:ext cx="2276905" cy="2111830"/>
          </a:xfrm>
          <a:prstGeom prst="rect">
            <a:avLst/>
          </a:prstGeom>
        </p:spPr>
      </p:pic>
      <p:pic>
        <p:nvPicPr>
          <p:cNvPr id="21" name="Picture 20">
            <a:extLst>
              <a:ext uri="{FF2B5EF4-FFF2-40B4-BE49-F238E27FC236}">
                <a16:creationId xmlns:a16="http://schemas.microsoft.com/office/drawing/2014/main" id="{C1CA6B28-9156-1451-ACF6-6C220B877237}"/>
              </a:ext>
            </a:extLst>
          </p:cNvPr>
          <p:cNvPicPr>
            <a:picLocks noChangeAspect="1"/>
          </p:cNvPicPr>
          <p:nvPr/>
        </p:nvPicPr>
        <p:blipFill>
          <a:blip r:embed="rId9"/>
          <a:stretch>
            <a:fillRect/>
          </a:stretch>
        </p:blipFill>
        <p:spPr>
          <a:xfrm>
            <a:off x="1128999" y="5180279"/>
            <a:ext cx="2286235" cy="1668748"/>
          </a:xfrm>
          <a:prstGeom prst="rect">
            <a:avLst/>
          </a:prstGeom>
        </p:spPr>
      </p:pic>
    </p:spTree>
    <p:extLst>
      <p:ext uri="{BB962C8B-B14F-4D97-AF65-F5344CB8AC3E}">
        <p14:creationId xmlns:p14="http://schemas.microsoft.com/office/powerpoint/2010/main" val="3695646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E601B2-551D-48C5-BCDC-54665A837D17}"/>
              </a:ext>
            </a:extLst>
          </p:cNvPr>
          <p:cNvSpPr>
            <a:spLocks noGrp="1"/>
          </p:cNvSpPr>
          <p:nvPr>
            <p:ph type="sldNum" sz="quarter" idx="12"/>
          </p:nvPr>
        </p:nvSpPr>
        <p:spPr/>
        <p:txBody>
          <a:bodyPr/>
          <a:lstStyle/>
          <a:p>
            <a:fld id="{63FBE98F-47EC-5743-A808-A0037E3E967B}" type="slidenum">
              <a:rPr lang="en-US" smtClean="0"/>
              <a:t>20</a:t>
            </a:fld>
            <a:endParaRPr lang="en-US"/>
          </a:p>
        </p:txBody>
      </p:sp>
      <p:sp>
        <p:nvSpPr>
          <p:cNvPr id="5" name="Subtitle 2">
            <a:extLst>
              <a:ext uri="{FF2B5EF4-FFF2-40B4-BE49-F238E27FC236}">
                <a16:creationId xmlns:a16="http://schemas.microsoft.com/office/drawing/2014/main" id="{EA91A611-0B7A-404D-B2B2-8762113C0881}"/>
              </a:ext>
            </a:extLst>
          </p:cNvPr>
          <p:cNvSpPr txBox="1">
            <a:spLocks/>
          </p:cNvSpPr>
          <p:nvPr/>
        </p:nvSpPr>
        <p:spPr>
          <a:xfrm>
            <a:off x="-1440376" y="1082936"/>
            <a:ext cx="8578273" cy="58091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2700"/>
              </a:lnSpc>
            </a:pPr>
            <a:r>
              <a:rPr lang="en-GB" sz="4000" cap="all" spc="38" dirty="0">
                <a:solidFill>
                  <a:srgbClr val="FF6D00"/>
                </a:solidFill>
                <a:latin typeface="Century Gothic"/>
                <a:cs typeface="Century Gothic"/>
              </a:rPr>
              <a:t>Regular Giving </a:t>
            </a:r>
          </a:p>
        </p:txBody>
      </p:sp>
      <p:sp>
        <p:nvSpPr>
          <p:cNvPr id="19" name="Content Placeholder 9">
            <a:extLst>
              <a:ext uri="{FF2B5EF4-FFF2-40B4-BE49-F238E27FC236}">
                <a16:creationId xmlns:a16="http://schemas.microsoft.com/office/drawing/2014/main" id="{34E6B85D-D9F3-42B7-8E57-5737763B011A}"/>
              </a:ext>
            </a:extLst>
          </p:cNvPr>
          <p:cNvSpPr txBox="1">
            <a:spLocks/>
          </p:cNvSpPr>
          <p:nvPr/>
        </p:nvSpPr>
        <p:spPr>
          <a:xfrm>
            <a:off x="67686" y="2134550"/>
            <a:ext cx="7319232" cy="3616375"/>
          </a:xfrm>
          <a:prstGeom prst="rect">
            <a:avLst/>
          </a:prstGeom>
        </p:spPr>
        <p:txBody>
          <a:bodyPr wrap="square" lIns="0" tIns="0" rIns="0" bIns="0" anchor="ctr" anchorCtr="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675"/>
              </a:spcAft>
              <a:buFont typeface="Wingdings" panose="05000000000000000000" pitchFamily="2" charset="2"/>
              <a:buChar char="§"/>
            </a:pPr>
            <a:r>
              <a:rPr lang="en-GB" sz="2000" dirty="0">
                <a:solidFill>
                  <a:srgbClr val="54565A"/>
                </a:solidFill>
                <a:latin typeface="Source Sans Pro" panose="020B0503030403020204" pitchFamily="34" charset="0"/>
                <a:ea typeface="Source Sans Pro" panose="020B0503030403020204" pitchFamily="34" charset="0"/>
                <a:cs typeface="Century Gothic"/>
              </a:rPr>
              <a:t>Easy to set up,  time efficient &amp;  delivers ongoing revenue </a:t>
            </a:r>
          </a:p>
          <a:p>
            <a:pPr lvl="1">
              <a:spcBef>
                <a:spcPts val="0"/>
              </a:spcBef>
              <a:spcAft>
                <a:spcPts val="675"/>
              </a:spcAft>
              <a:buFont typeface="Wingdings" panose="05000000000000000000" pitchFamily="2" charset="2"/>
              <a:buChar char="§"/>
            </a:pPr>
            <a:r>
              <a:rPr lang="en-GB" sz="2000" dirty="0">
                <a:solidFill>
                  <a:srgbClr val="54565A"/>
                </a:solidFill>
                <a:latin typeface="Source Sans Pro" panose="020B0503030403020204" pitchFamily="34" charset="0"/>
                <a:ea typeface="Source Sans Pro" panose="020B0503030403020204" pitchFamily="34" charset="0"/>
                <a:cs typeface="Century Gothic"/>
              </a:rPr>
              <a:t>Allows you to promote a broader ‘wish list’ of projects </a:t>
            </a:r>
          </a:p>
          <a:p>
            <a:pPr lvl="1">
              <a:spcBef>
                <a:spcPts val="0"/>
              </a:spcBef>
              <a:spcAft>
                <a:spcPts val="675"/>
              </a:spcAft>
              <a:buFont typeface="Wingdings" panose="05000000000000000000" pitchFamily="2" charset="2"/>
              <a:buChar char="§"/>
            </a:pPr>
            <a:r>
              <a:rPr lang="en-GB" sz="2000" dirty="0">
                <a:solidFill>
                  <a:srgbClr val="54565A"/>
                </a:solidFill>
                <a:latin typeface="Source Sans Pro" panose="020B0503030403020204" pitchFamily="34" charset="0"/>
                <a:ea typeface="Source Sans Pro" panose="020B0503030403020204" pitchFamily="34" charset="0"/>
                <a:cs typeface="Century Gothic"/>
              </a:rPr>
              <a:t>Donations can be made by the immediate school community &amp; can help to develop an alumni support base</a:t>
            </a:r>
          </a:p>
          <a:p>
            <a:pPr lvl="1">
              <a:spcBef>
                <a:spcPts val="0"/>
              </a:spcBef>
              <a:spcAft>
                <a:spcPts val="675"/>
              </a:spcAft>
              <a:buFont typeface="Wingdings" panose="05000000000000000000" pitchFamily="2" charset="2"/>
              <a:buChar char="§"/>
            </a:pPr>
            <a:r>
              <a:rPr lang="en-GB" sz="2000" dirty="0">
                <a:solidFill>
                  <a:srgbClr val="54565A"/>
                </a:solidFill>
                <a:latin typeface="Source Sans Pro" panose="020B0503030403020204" pitchFamily="34" charset="0"/>
                <a:ea typeface="Source Sans Pro" panose="020B0503030403020204" pitchFamily="34" charset="0"/>
                <a:cs typeface="Century Gothic"/>
              </a:rPr>
              <a:t>Provides a route to gain support from local companies and &amp; in return promote them to the school community  </a:t>
            </a:r>
          </a:p>
          <a:p>
            <a:pPr lvl="1">
              <a:spcBef>
                <a:spcPts val="0"/>
              </a:spcBef>
              <a:spcAft>
                <a:spcPts val="675"/>
              </a:spcAft>
              <a:buFont typeface="Wingdings" panose="05000000000000000000" pitchFamily="2" charset="2"/>
              <a:buChar char="§"/>
            </a:pPr>
            <a:r>
              <a:rPr lang="en-GB" sz="2000" dirty="0">
                <a:solidFill>
                  <a:srgbClr val="54565A"/>
                </a:solidFill>
                <a:latin typeface="Source Sans Pro" panose="020B0503030403020204" pitchFamily="34" charset="0"/>
                <a:ea typeface="Source Sans Pro" panose="020B0503030403020204" pitchFamily="34" charset="0"/>
                <a:cs typeface="Century Gothic"/>
              </a:rPr>
              <a:t>Provides great ongoing opportunities  to raise the profile of the school,  both internally and externally </a:t>
            </a:r>
          </a:p>
          <a:p>
            <a:pPr lvl="1">
              <a:spcBef>
                <a:spcPts val="0"/>
              </a:spcBef>
              <a:spcAft>
                <a:spcPts val="675"/>
              </a:spcAft>
              <a:buFont typeface="Wingdings" panose="05000000000000000000" pitchFamily="2" charset="2"/>
              <a:buChar char="§"/>
            </a:pPr>
            <a:r>
              <a:rPr lang="en-GB" sz="2000" dirty="0">
                <a:solidFill>
                  <a:srgbClr val="54565A"/>
                </a:solidFill>
                <a:latin typeface="Source Sans Pro" panose="020B0503030403020204" pitchFamily="34" charset="0"/>
                <a:ea typeface="Source Sans Pro" panose="020B0503030403020204" pitchFamily="34" charset="0"/>
                <a:cs typeface="Century Gothic"/>
              </a:rPr>
              <a:t>No Standing Orders or Direct Debits to set up</a:t>
            </a:r>
          </a:p>
          <a:p>
            <a:pPr lvl="1">
              <a:spcBef>
                <a:spcPts val="0"/>
              </a:spcBef>
              <a:spcAft>
                <a:spcPts val="675"/>
              </a:spcAft>
              <a:buFont typeface="Wingdings" panose="05000000000000000000" pitchFamily="2" charset="2"/>
              <a:buChar char="§"/>
            </a:pPr>
            <a:r>
              <a:rPr lang="en-GB" sz="2000" dirty="0">
                <a:solidFill>
                  <a:srgbClr val="54565A"/>
                </a:solidFill>
                <a:latin typeface="Source Sans Pro" panose="020B0503030403020204" pitchFamily="34" charset="0"/>
                <a:ea typeface="Source Sans Pro" panose="020B0503030403020204" pitchFamily="34" charset="0"/>
                <a:cs typeface="Century Gothic"/>
              </a:rPr>
              <a:t>Gift aid where applicable is collected automatically </a:t>
            </a:r>
          </a:p>
        </p:txBody>
      </p:sp>
    </p:spTree>
    <p:extLst>
      <p:ext uri="{BB962C8B-B14F-4D97-AF65-F5344CB8AC3E}">
        <p14:creationId xmlns:p14="http://schemas.microsoft.com/office/powerpoint/2010/main" val="461881541"/>
      </p:ext>
    </p:extLst>
  </p:cSld>
  <p:clrMapOvr>
    <a:masterClrMapping/>
  </p:clrMapOvr>
  <mc:AlternateContent xmlns:mc="http://schemas.openxmlformats.org/markup-compatibility/2006" xmlns:p14="http://schemas.microsoft.com/office/powerpoint/2010/main">
    <mc:Choice Requires="p14">
      <p:transition spd="slow" p14:dur="2000" advTm="204456"/>
    </mc:Choice>
    <mc:Fallback xmlns="">
      <p:transition spd="slow" advTm="20445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810741-B1E7-4DEB-BB46-4D5E9660CDC6}"/>
              </a:ext>
            </a:extLst>
          </p:cNvPr>
          <p:cNvSpPr>
            <a:spLocks noGrp="1"/>
          </p:cNvSpPr>
          <p:nvPr>
            <p:ph type="sldNum" sz="quarter" idx="12"/>
          </p:nvPr>
        </p:nvSpPr>
        <p:spPr/>
        <p:txBody>
          <a:bodyPr/>
          <a:lstStyle/>
          <a:p>
            <a:fld id="{63FBE98F-47EC-5743-A808-A0037E3E967B}" type="slidenum">
              <a:rPr lang="en-US" smtClean="0"/>
              <a:t>21</a:t>
            </a:fld>
            <a:endParaRPr lang="en-US"/>
          </a:p>
        </p:txBody>
      </p:sp>
      <p:pic>
        <p:nvPicPr>
          <p:cNvPr id="11" name="Picture 10">
            <a:extLst>
              <a:ext uri="{FF2B5EF4-FFF2-40B4-BE49-F238E27FC236}">
                <a16:creationId xmlns:a16="http://schemas.microsoft.com/office/drawing/2014/main" id="{5506B72C-89DC-435B-AE81-DBC2F001658C}"/>
              </a:ext>
            </a:extLst>
          </p:cNvPr>
          <p:cNvPicPr>
            <a:picLocks noChangeAspect="1"/>
          </p:cNvPicPr>
          <p:nvPr/>
        </p:nvPicPr>
        <p:blipFill>
          <a:blip r:embed="rId3"/>
          <a:stretch>
            <a:fillRect/>
          </a:stretch>
        </p:blipFill>
        <p:spPr>
          <a:xfrm>
            <a:off x="98831" y="340659"/>
            <a:ext cx="8713160" cy="6015692"/>
          </a:xfrm>
          <a:prstGeom prst="rect">
            <a:avLst/>
          </a:prstGeom>
        </p:spPr>
      </p:pic>
    </p:spTree>
    <p:extLst>
      <p:ext uri="{BB962C8B-B14F-4D97-AF65-F5344CB8AC3E}">
        <p14:creationId xmlns:p14="http://schemas.microsoft.com/office/powerpoint/2010/main" val="73370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293AFE-A125-442D-A19A-A42DBE286BF1}"/>
              </a:ext>
            </a:extLst>
          </p:cNvPr>
          <p:cNvSpPr>
            <a:spLocks noGrp="1"/>
          </p:cNvSpPr>
          <p:nvPr>
            <p:ph type="sldNum" sz="quarter" idx="12"/>
          </p:nvPr>
        </p:nvSpPr>
        <p:spPr/>
        <p:txBody>
          <a:bodyPr/>
          <a:lstStyle/>
          <a:p>
            <a:fld id="{63FBE98F-47EC-5743-A808-A0037E3E967B}" type="slidenum">
              <a:rPr lang="en-US" smtClean="0"/>
              <a:t>22</a:t>
            </a:fld>
            <a:endParaRPr lang="en-US"/>
          </a:p>
        </p:txBody>
      </p:sp>
      <p:sp>
        <p:nvSpPr>
          <p:cNvPr id="4" name="TextBox 3">
            <a:extLst>
              <a:ext uri="{FF2B5EF4-FFF2-40B4-BE49-F238E27FC236}">
                <a16:creationId xmlns:a16="http://schemas.microsoft.com/office/drawing/2014/main" id="{50220D1B-DD2B-4EC7-AD5F-4DE2CB910166}"/>
              </a:ext>
            </a:extLst>
          </p:cNvPr>
          <p:cNvSpPr txBox="1"/>
          <p:nvPr/>
        </p:nvSpPr>
        <p:spPr>
          <a:xfrm>
            <a:off x="430306" y="964846"/>
            <a:ext cx="6454587" cy="5458354"/>
          </a:xfrm>
          <a:prstGeom prst="rect">
            <a:avLst/>
          </a:prstGeom>
          <a:noFill/>
        </p:spPr>
        <p:txBody>
          <a:bodyPr wrap="square">
            <a:spAutoFit/>
          </a:bodyPr>
          <a:lstStyle/>
          <a:p>
            <a:r>
              <a:rPr lang="en-GB" sz="3200" b="1" dirty="0">
                <a:effectLst/>
                <a:latin typeface="+mj-lt"/>
                <a:ea typeface="Times New Roman" panose="02020603050405020304" pitchFamily="18" charset="0"/>
                <a:cs typeface="Times New Roman" panose="02020603050405020304" pitchFamily="18" charset="0"/>
              </a:rPr>
              <a:t>Working with a PTA</a:t>
            </a:r>
            <a:endParaRPr lang="en-GB" sz="3200" dirty="0">
              <a:effectLst/>
              <a:latin typeface="+mj-lt"/>
              <a:ea typeface="Times New Roman" panose="02020603050405020304" pitchFamily="18" charset="0"/>
              <a:cs typeface="Times New Roman" panose="02020603050405020304" pitchFamily="18" charset="0"/>
            </a:endParaRPr>
          </a:p>
          <a:p>
            <a:r>
              <a:rPr lang="en-GB" sz="1400" b="1" dirty="0">
                <a:effectLst/>
                <a:latin typeface="+mj-lt"/>
                <a:ea typeface="Times New Roman" panose="02020603050405020304" pitchFamily="18" charset="0"/>
                <a:cs typeface="Times New Roman" panose="02020603050405020304" pitchFamily="18" charset="0"/>
              </a:rPr>
              <a:t> </a:t>
            </a:r>
            <a:endParaRPr lang="en-GB" sz="1400" dirty="0">
              <a:effectLst/>
              <a:latin typeface="+mj-lt"/>
              <a:ea typeface="Times New Roman" panose="02020603050405020304" pitchFamily="18" charset="0"/>
              <a:cs typeface="Times New Roman" panose="02020603050405020304" pitchFamily="18" charset="0"/>
            </a:endParaRPr>
          </a:p>
          <a:p>
            <a:r>
              <a:rPr lang="en-GB" sz="1800" dirty="0">
                <a:effectLst/>
                <a:latin typeface="+mj-lt"/>
                <a:ea typeface="Times New Roman" panose="02020603050405020304" pitchFamily="18" charset="0"/>
                <a:cs typeface="Times New Roman" panose="02020603050405020304" pitchFamily="18" charset="0"/>
              </a:rPr>
              <a:t>If you are lucky to have one, it is important not to take a Parent Teacher Association for granted - instead, appreciate it as an invaluable asset.  In additional to raising their own funds, PTAs can:  </a:t>
            </a:r>
            <a:endParaRPr lang="en-GB" sz="1400" dirty="0">
              <a:effectLst/>
              <a:latin typeface="+mj-lt"/>
              <a:ea typeface="Times New Roman" panose="02020603050405020304" pitchFamily="18" charset="0"/>
              <a:cs typeface="Times New Roman" panose="02020603050405020304" pitchFamily="18" charset="0"/>
            </a:endParaRPr>
          </a:p>
          <a:p>
            <a:pPr marL="457200"/>
            <a:r>
              <a:rPr lang="en-GB" sz="1800" dirty="0">
                <a:effectLst/>
                <a:latin typeface="+mj-lt"/>
                <a:ea typeface="Times New Roman" panose="02020603050405020304" pitchFamily="18" charset="0"/>
                <a:cs typeface="Times New Roman" panose="02020603050405020304" pitchFamily="18" charset="0"/>
              </a:rPr>
              <a:t>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Support and help run school led campaigns and events.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Work with the school to develop wish lists.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Develop community partnerships.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Help engage ‘hard to reach’ parents.</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Audit parents for useful skill sets.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Contact and liaise with potential suppliers.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Take the lead on social or eco campaigns.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Help create memorable, high profile events. </a:t>
            </a:r>
            <a:endParaRPr lang="en-GB" sz="14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47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D432B3-A06A-46F2-986F-B5F0C01C28C5}"/>
              </a:ext>
            </a:extLst>
          </p:cNvPr>
          <p:cNvSpPr>
            <a:spLocks noGrp="1"/>
          </p:cNvSpPr>
          <p:nvPr>
            <p:ph type="sldNum" sz="quarter" idx="12"/>
          </p:nvPr>
        </p:nvSpPr>
        <p:spPr/>
        <p:txBody>
          <a:bodyPr/>
          <a:lstStyle/>
          <a:p>
            <a:fld id="{63FBE98F-47EC-5743-A808-A0037E3E967B}" type="slidenum">
              <a:rPr lang="en-US" smtClean="0"/>
              <a:t>23</a:t>
            </a:fld>
            <a:endParaRPr lang="en-US"/>
          </a:p>
        </p:txBody>
      </p:sp>
      <p:pic>
        <p:nvPicPr>
          <p:cNvPr id="6" name="Picture 5">
            <a:extLst>
              <a:ext uri="{FF2B5EF4-FFF2-40B4-BE49-F238E27FC236}">
                <a16:creationId xmlns:a16="http://schemas.microsoft.com/office/drawing/2014/main" id="{285FA317-CDD2-432D-86A3-E6F2BB3C39C4}"/>
              </a:ext>
            </a:extLst>
          </p:cNvPr>
          <p:cNvPicPr>
            <a:picLocks noChangeAspect="1"/>
          </p:cNvPicPr>
          <p:nvPr/>
        </p:nvPicPr>
        <p:blipFill>
          <a:blip r:embed="rId3"/>
          <a:stretch>
            <a:fillRect/>
          </a:stretch>
        </p:blipFill>
        <p:spPr>
          <a:xfrm>
            <a:off x="948806" y="0"/>
            <a:ext cx="7354492" cy="6721476"/>
          </a:xfrm>
          <a:prstGeom prst="rect">
            <a:avLst/>
          </a:prstGeom>
        </p:spPr>
      </p:pic>
    </p:spTree>
    <p:extLst>
      <p:ext uri="{BB962C8B-B14F-4D97-AF65-F5344CB8AC3E}">
        <p14:creationId xmlns:p14="http://schemas.microsoft.com/office/powerpoint/2010/main" val="1940222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ndEd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913938"/>
            <a:ext cx="1679422" cy="425687"/>
          </a:xfrm>
          <a:prstGeom prst="rect">
            <a:avLst/>
          </a:prstGeom>
        </p:spPr>
      </p:pic>
      <p:sp>
        <p:nvSpPr>
          <p:cNvPr id="8" name="Title 7"/>
          <p:cNvSpPr>
            <a:spLocks noGrp="1"/>
          </p:cNvSpPr>
          <p:nvPr>
            <p:ph type="title"/>
          </p:nvPr>
        </p:nvSpPr>
        <p:spPr/>
        <p:txBody>
          <a:bodyPr/>
          <a:lstStyle/>
          <a:p>
            <a:pPr marL="0" indent="0"/>
            <a:r>
              <a:rPr lang="en-US"/>
              <a:t>Examples of event fundraising</a:t>
            </a:r>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0" y="1300100"/>
            <a:ext cx="8229600" cy="4125378"/>
          </a:xfrm>
        </p:spPr>
      </p:pic>
      <p:sp>
        <p:nvSpPr>
          <p:cNvPr id="3" name="Slide Number Placeholder 2"/>
          <p:cNvSpPr>
            <a:spLocks noGrp="1"/>
          </p:cNvSpPr>
          <p:nvPr>
            <p:ph type="sldNum" sz="quarter" idx="12"/>
          </p:nvPr>
        </p:nvSpPr>
        <p:spPr/>
        <p:txBody>
          <a:bodyPr/>
          <a:lstStyle/>
          <a:p>
            <a:fld id="{63FBE98F-47EC-5743-A808-A0037E3E967B}" type="slidenum">
              <a:rPr lang="en-US" smtClean="0"/>
              <a:t>24</a:t>
            </a:fld>
            <a:endParaRPr lang="en-US"/>
          </a:p>
        </p:txBody>
      </p:sp>
      <p:sp>
        <p:nvSpPr>
          <p:cNvPr id="6" name="TextBox 5"/>
          <p:cNvSpPr txBox="1"/>
          <p:nvPr/>
        </p:nvSpPr>
        <p:spPr>
          <a:xfrm>
            <a:off x="613954" y="4820195"/>
            <a:ext cx="1763486" cy="369332"/>
          </a:xfrm>
          <a:prstGeom prst="rect">
            <a:avLst/>
          </a:prstGeom>
          <a:noFill/>
        </p:spPr>
        <p:txBody>
          <a:bodyPr wrap="square" rtlCol="0">
            <a:spAutoFit/>
          </a:bodyPr>
          <a:lstStyle/>
          <a:p>
            <a:r>
              <a:rPr lang="en-US" dirty="0"/>
              <a:t>Colour run</a:t>
            </a:r>
          </a:p>
        </p:txBody>
      </p:sp>
      <p:sp>
        <p:nvSpPr>
          <p:cNvPr id="10" name="TextBox 9"/>
          <p:cNvSpPr txBox="1"/>
          <p:nvPr/>
        </p:nvSpPr>
        <p:spPr>
          <a:xfrm>
            <a:off x="5697582" y="4952610"/>
            <a:ext cx="2727960" cy="369332"/>
          </a:xfrm>
          <a:prstGeom prst="rect">
            <a:avLst/>
          </a:prstGeom>
          <a:noFill/>
        </p:spPr>
        <p:txBody>
          <a:bodyPr wrap="square" rtlCol="0">
            <a:spAutoFit/>
          </a:bodyPr>
          <a:lstStyle/>
          <a:p>
            <a:r>
              <a:rPr lang="en-US"/>
              <a:t>Zorbing at a summer fair</a:t>
            </a:r>
          </a:p>
        </p:txBody>
      </p:sp>
      <p:sp>
        <p:nvSpPr>
          <p:cNvPr id="11" name="TextBox 10"/>
          <p:cNvSpPr txBox="1"/>
          <p:nvPr/>
        </p:nvSpPr>
        <p:spPr>
          <a:xfrm>
            <a:off x="2532016" y="5425478"/>
            <a:ext cx="2727960" cy="369332"/>
          </a:xfrm>
          <a:prstGeom prst="rect">
            <a:avLst/>
          </a:prstGeom>
          <a:noFill/>
        </p:spPr>
        <p:txBody>
          <a:bodyPr wrap="square" rtlCol="0">
            <a:spAutoFit/>
          </a:bodyPr>
          <a:lstStyle/>
          <a:p>
            <a:r>
              <a:rPr lang="en-US"/>
              <a:t>Open air theatre </a:t>
            </a:r>
          </a:p>
        </p:txBody>
      </p:sp>
      <p:sp>
        <p:nvSpPr>
          <p:cNvPr id="12" name="TextBox 11"/>
          <p:cNvSpPr txBox="1"/>
          <p:nvPr/>
        </p:nvSpPr>
        <p:spPr>
          <a:xfrm>
            <a:off x="6416040" y="1417638"/>
            <a:ext cx="2727960" cy="369332"/>
          </a:xfrm>
          <a:prstGeom prst="rect">
            <a:avLst/>
          </a:prstGeom>
          <a:noFill/>
        </p:spPr>
        <p:txBody>
          <a:bodyPr wrap="square" rtlCol="0">
            <a:spAutoFit/>
          </a:bodyPr>
          <a:lstStyle/>
          <a:p>
            <a:r>
              <a:rPr lang="en-US"/>
              <a:t>Music festival</a:t>
            </a:r>
          </a:p>
        </p:txBody>
      </p:sp>
    </p:spTree>
    <p:extLst>
      <p:ext uri="{BB962C8B-B14F-4D97-AF65-F5344CB8AC3E}">
        <p14:creationId xmlns:p14="http://schemas.microsoft.com/office/powerpoint/2010/main" val="2990328887"/>
      </p:ext>
    </p:extLst>
  </p:cSld>
  <p:clrMapOvr>
    <a:masterClrMapping/>
  </p:clrMapOvr>
  <mc:AlternateContent xmlns:mc="http://schemas.openxmlformats.org/markup-compatibility/2006" xmlns:p14="http://schemas.microsoft.com/office/powerpoint/2010/main">
    <mc:Choice Requires="p14">
      <p:transition spd="slow" p14:dur="2000" advTm="55539"/>
    </mc:Choice>
    <mc:Fallback xmlns="">
      <p:transition spd="slow" advTm="5553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F8A9222-A124-4628-ADC6-86DAD5653955}"/>
              </a:ext>
            </a:extLst>
          </p:cNvPr>
          <p:cNvSpPr>
            <a:spLocks noGrp="1"/>
          </p:cNvSpPr>
          <p:nvPr>
            <p:ph type="sldNum" sz="quarter" idx="12"/>
          </p:nvPr>
        </p:nvSpPr>
        <p:spPr/>
        <p:txBody>
          <a:bodyPr/>
          <a:lstStyle/>
          <a:p>
            <a:fld id="{63FBE98F-47EC-5743-A808-A0037E3E967B}" type="slidenum">
              <a:rPr lang="en-US" smtClean="0"/>
              <a:t>25</a:t>
            </a:fld>
            <a:endParaRPr lang="en-US"/>
          </a:p>
        </p:txBody>
      </p:sp>
      <p:sp>
        <p:nvSpPr>
          <p:cNvPr id="7" name="TextBox 6">
            <a:extLst>
              <a:ext uri="{FF2B5EF4-FFF2-40B4-BE49-F238E27FC236}">
                <a16:creationId xmlns:a16="http://schemas.microsoft.com/office/drawing/2014/main" id="{4A6D8D5F-573F-4B70-B27F-EB54F0D4DF24}"/>
              </a:ext>
            </a:extLst>
          </p:cNvPr>
          <p:cNvSpPr txBox="1"/>
          <p:nvPr/>
        </p:nvSpPr>
        <p:spPr>
          <a:xfrm>
            <a:off x="143435" y="880932"/>
            <a:ext cx="8408894" cy="4278094"/>
          </a:xfrm>
          <a:prstGeom prst="rect">
            <a:avLst/>
          </a:prstGeom>
          <a:noFill/>
        </p:spPr>
        <p:txBody>
          <a:bodyPr wrap="square">
            <a:spAutoFit/>
          </a:bodyPr>
          <a:lstStyle/>
          <a:p>
            <a:r>
              <a:rPr lang="en-GB" sz="3200" b="1" dirty="0">
                <a:effectLst/>
                <a:latin typeface="+mj-lt"/>
                <a:ea typeface="Times New Roman" panose="02020603050405020304" pitchFamily="18" charset="0"/>
                <a:cs typeface="Times New Roman" panose="02020603050405020304" pitchFamily="18" charset="0"/>
              </a:rPr>
              <a:t>Other general fundraising activities to consider:</a:t>
            </a:r>
            <a:endParaRPr lang="en-GB" sz="3200" dirty="0">
              <a:effectLst/>
              <a:latin typeface="+mj-lt"/>
              <a:ea typeface="Times New Roman" panose="02020603050405020304" pitchFamily="18" charset="0"/>
              <a:cs typeface="Times New Roman" panose="02020603050405020304" pitchFamily="18" charset="0"/>
            </a:endParaRPr>
          </a:p>
          <a:p>
            <a:r>
              <a:rPr lang="en-GB" sz="1800" b="1" dirty="0">
                <a:effectLst/>
                <a:latin typeface="+mj-lt"/>
                <a:ea typeface="Times New Roman" panose="02020603050405020304" pitchFamily="18" charset="0"/>
                <a:cs typeface="Times New Roman" panose="02020603050405020304" pitchFamily="18" charset="0"/>
              </a:rPr>
              <a:t>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mj-lt"/>
                <a:ea typeface="Times New Roman" panose="02020603050405020304" pitchFamily="18" charset="0"/>
                <a:cs typeface="Times New Roman" panose="02020603050405020304" pitchFamily="18" charset="0"/>
              </a:rPr>
              <a:t>Printed products</a:t>
            </a:r>
            <a:r>
              <a:rPr lang="en-GB" sz="1800" dirty="0">
                <a:effectLst/>
                <a:latin typeface="+mj-lt"/>
                <a:ea typeface="Times New Roman" panose="02020603050405020304" pitchFamily="18" charset="0"/>
                <a:cs typeface="Times New Roman" panose="02020603050405020304" pitchFamily="18" charset="0"/>
              </a:rPr>
              <a:t> - Popular examples include: Tea towels, Cook Books, Leavers Gifts, Mugs, Calendars &amp; Christmas Cards. </a:t>
            </a:r>
          </a:p>
          <a:p>
            <a:pPr marL="342900" lvl="0" indent="-342900">
              <a:buFont typeface="Symbol" panose="05050102010706020507" pitchFamily="18" charset="2"/>
              <a:buChar char=""/>
            </a:pP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mj-lt"/>
                <a:ea typeface="Times New Roman" panose="02020603050405020304" pitchFamily="18" charset="0"/>
                <a:cs typeface="Times New Roman" panose="02020603050405020304" pitchFamily="18" charset="0"/>
              </a:rPr>
              <a:t>Toys and Merchandise </a:t>
            </a:r>
            <a:r>
              <a:rPr lang="en-GB" sz="1800" dirty="0">
                <a:effectLst/>
                <a:latin typeface="+mj-lt"/>
                <a:ea typeface="Times New Roman" panose="02020603050405020304" pitchFamily="18" charset="0"/>
                <a:cs typeface="Times New Roman" panose="02020603050405020304" pitchFamily="18" charset="0"/>
              </a:rPr>
              <a:t>– these can be sold at events and used as raffle or competition prizes. </a:t>
            </a:r>
          </a:p>
          <a:p>
            <a:pPr marL="342900" lvl="0" indent="-342900">
              <a:buFont typeface="Symbol" panose="05050102010706020507" pitchFamily="18" charset="2"/>
              <a:buChar char=""/>
            </a:pP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mj-lt"/>
                <a:ea typeface="Times New Roman" panose="02020603050405020304" pitchFamily="18" charset="0"/>
                <a:cs typeface="Times New Roman" panose="02020603050405020304" pitchFamily="18" charset="0"/>
              </a:rPr>
              <a:t>Recycling</a:t>
            </a:r>
            <a:r>
              <a:rPr lang="en-GB" sz="1800" dirty="0">
                <a:effectLst/>
                <a:latin typeface="+mj-lt"/>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endParaRPr lang="en-GB" sz="18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mj-lt"/>
                <a:ea typeface="Times New Roman" panose="02020603050405020304" pitchFamily="18" charset="0"/>
                <a:cs typeface="Times New Roman" panose="02020603050405020304" pitchFamily="18" charset="0"/>
              </a:rPr>
              <a:t>Setting up a lottery </a:t>
            </a:r>
            <a:r>
              <a:rPr lang="en-GB" sz="1800" dirty="0">
                <a:effectLst/>
                <a:latin typeface="+mj-lt"/>
                <a:ea typeface="Times New Roman" panose="02020603050405020304" pitchFamily="18" charset="0"/>
                <a:cs typeface="Times New Roman" panose="02020603050405020304" pitchFamily="18" charset="0"/>
              </a:rPr>
              <a:t>is easy to manage and can generate repeating income. </a:t>
            </a:r>
          </a:p>
          <a:p>
            <a:pPr marL="342900" lvl="0" indent="-342900">
              <a:buFont typeface="Symbol" panose="05050102010706020507" pitchFamily="18" charset="2"/>
              <a:buChar char=""/>
            </a:pPr>
            <a:endParaRPr lang="en-GB" dirty="0">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Shopping affiliate or reward schemes  </a:t>
            </a:r>
          </a:p>
        </p:txBody>
      </p:sp>
    </p:spTree>
    <p:extLst>
      <p:ext uri="{BB962C8B-B14F-4D97-AF65-F5344CB8AC3E}">
        <p14:creationId xmlns:p14="http://schemas.microsoft.com/office/powerpoint/2010/main" val="3171969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66AC41-6343-4402-A536-FDB3FC297B77}"/>
              </a:ext>
            </a:extLst>
          </p:cNvPr>
          <p:cNvPicPr>
            <a:picLocks noChangeAspect="1"/>
          </p:cNvPicPr>
          <p:nvPr/>
        </p:nvPicPr>
        <p:blipFill>
          <a:blip r:embed="rId3"/>
          <a:stretch>
            <a:fillRect/>
          </a:stretch>
        </p:blipFill>
        <p:spPr>
          <a:xfrm>
            <a:off x="789422" y="553931"/>
            <a:ext cx="2249660" cy="1687245"/>
          </a:xfrm>
          <a:prstGeom prst="rect">
            <a:avLst/>
          </a:prstGeom>
        </p:spPr>
      </p:pic>
      <p:pic>
        <p:nvPicPr>
          <p:cNvPr id="13" name="Content Placeholder 12">
            <a:extLst>
              <a:ext uri="{FF2B5EF4-FFF2-40B4-BE49-F238E27FC236}">
                <a16:creationId xmlns:a16="http://schemas.microsoft.com/office/drawing/2014/main" id="{0E2D591A-FE77-4DE5-89D0-F4D2FD8EA871}"/>
              </a:ext>
            </a:extLst>
          </p:cNvPr>
          <p:cNvPicPr>
            <a:picLocks noGrp="1" noChangeAspect="1"/>
          </p:cNvPicPr>
          <p:nvPr>
            <p:ph sz="half" idx="1"/>
          </p:nvPr>
        </p:nvPicPr>
        <p:blipFill>
          <a:blip r:embed="rId4"/>
          <a:stretch>
            <a:fillRect/>
          </a:stretch>
        </p:blipFill>
        <p:spPr>
          <a:xfrm>
            <a:off x="609600" y="3870070"/>
            <a:ext cx="3087688" cy="462473"/>
          </a:xfrm>
          <a:prstGeom prst="rect">
            <a:avLst/>
          </a:prstGeom>
        </p:spPr>
      </p:pic>
      <p:sp>
        <p:nvSpPr>
          <p:cNvPr id="5" name="Slide Number Placeholder 4">
            <a:extLst>
              <a:ext uri="{FF2B5EF4-FFF2-40B4-BE49-F238E27FC236}">
                <a16:creationId xmlns:a16="http://schemas.microsoft.com/office/drawing/2014/main" id="{220440A0-C0A1-4A2D-81E9-CD700A2ACE7B}"/>
              </a:ext>
            </a:extLst>
          </p:cNvPr>
          <p:cNvSpPr>
            <a:spLocks noGrp="1"/>
          </p:cNvSpPr>
          <p:nvPr>
            <p:ph type="sldNum" sz="quarter" idx="12"/>
          </p:nvPr>
        </p:nvSpPr>
        <p:spPr/>
        <p:txBody>
          <a:bodyPr/>
          <a:lstStyle/>
          <a:p>
            <a:fld id="{63FBE98F-47EC-5743-A808-A0037E3E967B}" type="slidenum">
              <a:rPr lang="en-US" smtClean="0"/>
              <a:t>26</a:t>
            </a:fld>
            <a:endParaRPr lang="en-US"/>
          </a:p>
        </p:txBody>
      </p:sp>
      <p:pic>
        <p:nvPicPr>
          <p:cNvPr id="14" name="Picture 13">
            <a:extLst>
              <a:ext uri="{FF2B5EF4-FFF2-40B4-BE49-F238E27FC236}">
                <a16:creationId xmlns:a16="http://schemas.microsoft.com/office/drawing/2014/main" id="{C8684B78-9668-484B-92BF-381C71D70E61}"/>
              </a:ext>
            </a:extLst>
          </p:cNvPr>
          <p:cNvPicPr>
            <a:picLocks noChangeAspect="1"/>
          </p:cNvPicPr>
          <p:nvPr/>
        </p:nvPicPr>
        <p:blipFill>
          <a:blip r:embed="rId5"/>
          <a:stretch>
            <a:fillRect/>
          </a:stretch>
        </p:blipFill>
        <p:spPr>
          <a:xfrm>
            <a:off x="3242564" y="1690581"/>
            <a:ext cx="3714750" cy="1940300"/>
          </a:xfrm>
          <a:prstGeom prst="rect">
            <a:avLst/>
          </a:prstGeom>
        </p:spPr>
      </p:pic>
      <p:pic>
        <p:nvPicPr>
          <p:cNvPr id="15" name="Picture 14">
            <a:extLst>
              <a:ext uri="{FF2B5EF4-FFF2-40B4-BE49-F238E27FC236}">
                <a16:creationId xmlns:a16="http://schemas.microsoft.com/office/drawing/2014/main" id="{7B9CCA3D-E9FA-4555-8BE3-C9BD7C29A56C}"/>
              </a:ext>
            </a:extLst>
          </p:cNvPr>
          <p:cNvPicPr>
            <a:picLocks noChangeAspect="1"/>
          </p:cNvPicPr>
          <p:nvPr/>
        </p:nvPicPr>
        <p:blipFill>
          <a:blip r:embed="rId6"/>
          <a:stretch>
            <a:fillRect/>
          </a:stretch>
        </p:blipFill>
        <p:spPr>
          <a:xfrm>
            <a:off x="359116" y="4498041"/>
            <a:ext cx="7432654" cy="2359959"/>
          </a:xfrm>
          <a:prstGeom prst="rect">
            <a:avLst/>
          </a:prstGeom>
        </p:spPr>
      </p:pic>
      <p:sp>
        <p:nvSpPr>
          <p:cNvPr id="16" name="TextBox 15">
            <a:extLst>
              <a:ext uri="{FF2B5EF4-FFF2-40B4-BE49-F238E27FC236}">
                <a16:creationId xmlns:a16="http://schemas.microsoft.com/office/drawing/2014/main" id="{DB762366-FE85-4259-95F5-95F784A1B460}"/>
              </a:ext>
            </a:extLst>
          </p:cNvPr>
          <p:cNvSpPr txBox="1"/>
          <p:nvPr/>
        </p:nvSpPr>
        <p:spPr>
          <a:xfrm>
            <a:off x="3242564" y="370657"/>
            <a:ext cx="4092386" cy="1200329"/>
          </a:xfrm>
          <a:prstGeom prst="rect">
            <a:avLst/>
          </a:prstGeom>
          <a:noFill/>
        </p:spPr>
        <p:txBody>
          <a:bodyPr wrap="square" rtlCol="0">
            <a:spAutoFit/>
          </a:bodyPr>
          <a:lstStyle/>
          <a:p>
            <a:r>
              <a:rPr lang="en-GB" sz="4400" b="1" dirty="0"/>
              <a:t>Case Study </a:t>
            </a:r>
          </a:p>
          <a:p>
            <a:endParaRPr lang="en-GB" sz="800" dirty="0"/>
          </a:p>
          <a:p>
            <a:r>
              <a:rPr lang="en-GB" sz="2000" dirty="0"/>
              <a:t>Chase Terrace Community College </a:t>
            </a:r>
          </a:p>
        </p:txBody>
      </p:sp>
    </p:spTree>
    <p:extLst>
      <p:ext uri="{BB962C8B-B14F-4D97-AF65-F5344CB8AC3E}">
        <p14:creationId xmlns:p14="http://schemas.microsoft.com/office/powerpoint/2010/main" val="1439793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2344E2-A789-42AB-BF1A-DADDE6D3F563}"/>
              </a:ext>
            </a:extLst>
          </p:cNvPr>
          <p:cNvSpPr>
            <a:spLocks noGrp="1"/>
          </p:cNvSpPr>
          <p:nvPr>
            <p:ph type="sldNum" sz="quarter" idx="12"/>
          </p:nvPr>
        </p:nvSpPr>
        <p:spPr/>
        <p:txBody>
          <a:bodyPr/>
          <a:lstStyle/>
          <a:p>
            <a:fld id="{63FBE98F-47EC-5743-A808-A0037E3E967B}" type="slidenum">
              <a:rPr lang="en-US" smtClean="0"/>
              <a:t>27</a:t>
            </a:fld>
            <a:endParaRPr lang="en-US"/>
          </a:p>
        </p:txBody>
      </p:sp>
      <p:pic>
        <p:nvPicPr>
          <p:cNvPr id="7" name="Picture 6">
            <a:extLst>
              <a:ext uri="{FF2B5EF4-FFF2-40B4-BE49-F238E27FC236}">
                <a16:creationId xmlns:a16="http://schemas.microsoft.com/office/drawing/2014/main" id="{268DD392-08C8-443A-8DCA-0C635FF8C155}"/>
              </a:ext>
            </a:extLst>
          </p:cNvPr>
          <p:cNvPicPr>
            <a:picLocks noChangeAspect="1"/>
          </p:cNvPicPr>
          <p:nvPr/>
        </p:nvPicPr>
        <p:blipFill>
          <a:blip r:embed="rId3"/>
          <a:stretch>
            <a:fillRect/>
          </a:stretch>
        </p:blipFill>
        <p:spPr>
          <a:xfrm>
            <a:off x="0" y="1181000"/>
            <a:ext cx="9144000" cy="4496000"/>
          </a:xfrm>
          <a:prstGeom prst="rect">
            <a:avLst/>
          </a:prstGeom>
        </p:spPr>
      </p:pic>
    </p:spTree>
    <p:extLst>
      <p:ext uri="{BB962C8B-B14F-4D97-AF65-F5344CB8AC3E}">
        <p14:creationId xmlns:p14="http://schemas.microsoft.com/office/powerpoint/2010/main" val="2692309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42F8B4-7B6A-4FA4-AEC4-F3485BA32840}"/>
              </a:ext>
            </a:extLst>
          </p:cNvPr>
          <p:cNvSpPr>
            <a:spLocks noGrp="1"/>
          </p:cNvSpPr>
          <p:nvPr>
            <p:ph type="sldNum" sz="quarter" idx="12"/>
          </p:nvPr>
        </p:nvSpPr>
        <p:spPr/>
        <p:txBody>
          <a:bodyPr/>
          <a:lstStyle/>
          <a:p>
            <a:fld id="{63FBE98F-47EC-5743-A808-A0037E3E967B}" type="slidenum">
              <a:rPr lang="en-US" smtClean="0"/>
              <a:t>28</a:t>
            </a:fld>
            <a:endParaRPr lang="en-US"/>
          </a:p>
        </p:txBody>
      </p:sp>
      <p:sp>
        <p:nvSpPr>
          <p:cNvPr id="4" name="TextBox 3">
            <a:extLst>
              <a:ext uri="{FF2B5EF4-FFF2-40B4-BE49-F238E27FC236}">
                <a16:creationId xmlns:a16="http://schemas.microsoft.com/office/drawing/2014/main" id="{CBB86A95-CFC2-42BC-B28C-346B0CF43B63}"/>
              </a:ext>
            </a:extLst>
          </p:cNvPr>
          <p:cNvSpPr txBox="1"/>
          <p:nvPr/>
        </p:nvSpPr>
        <p:spPr>
          <a:xfrm>
            <a:off x="152400" y="451512"/>
            <a:ext cx="8839200" cy="6340197"/>
          </a:xfrm>
          <a:prstGeom prst="rect">
            <a:avLst/>
          </a:prstGeom>
          <a:noFill/>
        </p:spPr>
        <p:txBody>
          <a:bodyPr wrap="square">
            <a:spAutoFit/>
          </a:bodyPr>
          <a:lstStyle/>
          <a:p>
            <a:r>
              <a:rPr lang="en-GB" sz="3200" b="1" dirty="0">
                <a:effectLst/>
                <a:latin typeface="+mj-lt"/>
                <a:ea typeface="Times New Roman" panose="02020603050405020304" pitchFamily="18" charset="0"/>
                <a:cs typeface="Times New Roman" panose="02020603050405020304" pitchFamily="18" charset="0"/>
              </a:rPr>
              <a:t>Harnessing support from local businesses</a:t>
            </a:r>
          </a:p>
          <a:p>
            <a:r>
              <a:rPr lang="en-GB" sz="1800" dirty="0">
                <a:effectLst/>
                <a:latin typeface="+mj-lt"/>
                <a:ea typeface="Times New Roman" panose="02020603050405020304" pitchFamily="18" charset="0"/>
                <a:cs typeface="Times New Roman" panose="02020603050405020304" pitchFamily="18" charset="0"/>
              </a:rPr>
              <a:t> </a:t>
            </a:r>
            <a:endParaRPr lang="en-GB" sz="1400" dirty="0">
              <a:effectLst/>
              <a:latin typeface="+mj-lt"/>
              <a:ea typeface="Times New Roman" panose="02020603050405020304" pitchFamily="18" charset="0"/>
              <a:cs typeface="Times New Roman" panose="02020603050405020304" pitchFamily="18" charset="0"/>
            </a:endParaRPr>
          </a:p>
          <a:p>
            <a:r>
              <a:rPr lang="en-GB" sz="1800" b="1" dirty="0">
                <a:effectLst/>
                <a:latin typeface="+mj-lt"/>
                <a:ea typeface="Times New Roman" panose="02020603050405020304" pitchFamily="18" charset="0"/>
                <a:cs typeface="Arial" panose="020B0604020202020204" pitchFamily="34" charset="0"/>
              </a:rPr>
              <a:t>To begin with, consider current partnerships:</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How do they support you now?</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What have they helped you achieve?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Is this support ongoing?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Arial" panose="020B0604020202020204" pitchFamily="34" charset="0"/>
              </a:rPr>
              <a:t>Have you talked to them about working with them more?  </a:t>
            </a:r>
            <a:endParaRPr lang="en-GB" sz="1400" dirty="0">
              <a:effectLst/>
              <a:latin typeface="+mj-lt"/>
              <a:ea typeface="Times New Roman" panose="02020603050405020304" pitchFamily="18" charset="0"/>
              <a:cs typeface="Times New Roman" panose="02020603050405020304" pitchFamily="18" charset="0"/>
            </a:endParaRPr>
          </a:p>
          <a:p>
            <a:r>
              <a:rPr lang="en-GB" sz="1800" dirty="0">
                <a:effectLst/>
                <a:latin typeface="+mj-lt"/>
                <a:ea typeface="Times New Roman" panose="02020603050405020304" pitchFamily="18" charset="0"/>
                <a:cs typeface="Arial" panose="020B0604020202020204" pitchFamily="34" charset="0"/>
              </a:rPr>
              <a:t> </a:t>
            </a:r>
            <a:endParaRPr lang="en-GB" sz="1400" dirty="0">
              <a:effectLst/>
              <a:latin typeface="+mj-lt"/>
              <a:ea typeface="Times New Roman" panose="02020603050405020304" pitchFamily="18" charset="0"/>
              <a:cs typeface="Times New Roman" panose="02020603050405020304" pitchFamily="18" charset="0"/>
            </a:endParaRPr>
          </a:p>
          <a:p>
            <a:r>
              <a:rPr lang="en-GB" sz="1800" b="1" dirty="0">
                <a:effectLst/>
                <a:latin typeface="+mj-lt"/>
                <a:ea typeface="Times New Roman" panose="02020603050405020304" pitchFamily="18" charset="0"/>
                <a:cs typeface="Arial" panose="020B0604020202020204" pitchFamily="34" charset="0"/>
              </a:rPr>
              <a:t>Then target ‘low hanging fruit’:</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Arial" panose="020B0604020202020204" pitchFamily="34" charset="0"/>
              </a:rPr>
              <a:t>Local suppliers / businesses near the school.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Arial" panose="020B0604020202020204" pitchFamily="34" charset="0"/>
              </a:rPr>
              <a:t>Parents who work in or run local businesses.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Arial" panose="020B0604020202020204" pitchFamily="34" charset="0"/>
              </a:rPr>
              <a:t>Corporations having an impact in your area, construction companies, amenity tips, transport providers.  </a:t>
            </a:r>
            <a:endParaRPr lang="en-GB" sz="14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Arial" panose="020B0604020202020204" pitchFamily="34" charset="0"/>
              </a:rPr>
              <a:t>Local companies offering to ‘match fund’ employee fundraising. </a:t>
            </a:r>
          </a:p>
          <a:p>
            <a:endParaRPr lang="en-GB" sz="1800" b="1" dirty="0">
              <a:effectLst/>
              <a:latin typeface="+mj-lt"/>
              <a:ea typeface="Times New Roman" panose="02020603050405020304" pitchFamily="18" charset="0"/>
              <a:cs typeface="Arial" panose="020B0604020202020204" pitchFamily="34" charset="0"/>
            </a:endParaRPr>
          </a:p>
          <a:p>
            <a:r>
              <a:rPr lang="en-GB" b="1" dirty="0">
                <a:latin typeface="+mj-lt"/>
                <a:ea typeface="Times New Roman" panose="02020603050405020304" pitchFamily="18" charset="0"/>
                <a:cs typeface="Arial" panose="020B0604020202020204" pitchFamily="34" charset="0"/>
              </a:rPr>
              <a:t>B</a:t>
            </a:r>
            <a:r>
              <a:rPr lang="en-GB" sz="1800" b="1" dirty="0">
                <a:effectLst/>
                <a:latin typeface="+mj-lt"/>
                <a:ea typeface="Times New Roman" panose="02020603050405020304" pitchFamily="18" charset="0"/>
                <a:cs typeface="Arial" panose="020B0604020202020204" pitchFamily="34" charset="0"/>
              </a:rPr>
              <a:t>E BOLD!</a:t>
            </a:r>
            <a:endParaRPr lang="en-GB" sz="1800" dirty="0">
              <a:effectLst/>
              <a:latin typeface="+mj-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Contact a decision maker and outline your campaigns.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Personal contact can be vital in securing support.</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Show that you offer good value for money.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Give them options and choices.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Demonstrate impact! </a:t>
            </a:r>
          </a:p>
          <a:p>
            <a:pPr marL="342900" lvl="0" indent="-342900">
              <a:buFont typeface="Symbol" panose="05050102010706020507" pitchFamily="18" charset="2"/>
              <a:buChar char=""/>
            </a:pPr>
            <a:endParaRPr lang="en-GB" sz="14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45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27632B-44AA-461B-969B-B52E2E7CFCA4}"/>
              </a:ext>
            </a:extLst>
          </p:cNvPr>
          <p:cNvSpPr>
            <a:spLocks noGrp="1"/>
          </p:cNvSpPr>
          <p:nvPr>
            <p:ph type="sldNum" sz="quarter" idx="12"/>
          </p:nvPr>
        </p:nvSpPr>
        <p:spPr/>
        <p:txBody>
          <a:bodyPr/>
          <a:lstStyle/>
          <a:p>
            <a:fld id="{63FBE98F-47EC-5743-A808-A0037E3E967B}" type="slidenum">
              <a:rPr lang="en-US" smtClean="0"/>
              <a:t>29</a:t>
            </a:fld>
            <a:endParaRPr lang="en-US"/>
          </a:p>
        </p:txBody>
      </p:sp>
      <p:sp>
        <p:nvSpPr>
          <p:cNvPr id="4" name="TextBox 3">
            <a:extLst>
              <a:ext uri="{FF2B5EF4-FFF2-40B4-BE49-F238E27FC236}">
                <a16:creationId xmlns:a16="http://schemas.microsoft.com/office/drawing/2014/main" id="{CEBEDE0F-B83C-49F7-8D27-85A097A25617}"/>
              </a:ext>
            </a:extLst>
          </p:cNvPr>
          <p:cNvSpPr txBox="1"/>
          <p:nvPr/>
        </p:nvSpPr>
        <p:spPr>
          <a:xfrm>
            <a:off x="340658" y="675946"/>
            <a:ext cx="6104017" cy="584775"/>
          </a:xfrm>
          <a:prstGeom prst="rect">
            <a:avLst/>
          </a:prstGeom>
          <a:noFill/>
        </p:spPr>
        <p:txBody>
          <a:bodyPr wrap="square">
            <a:spAutoFit/>
          </a:bodyPr>
          <a:lstStyle/>
          <a:p>
            <a:r>
              <a:rPr lang="en-GB" sz="3200" b="1" dirty="0">
                <a:effectLst/>
                <a:latin typeface="+mj-lt"/>
                <a:ea typeface="Times New Roman" panose="02020603050405020304" pitchFamily="18" charset="0"/>
                <a:cs typeface="Times New Roman" panose="02020603050405020304" pitchFamily="18" charset="0"/>
              </a:rPr>
              <a:t>Standing Out From the Crowd</a:t>
            </a:r>
            <a:endParaRPr lang="en-GB" sz="3200" dirty="0">
              <a:effectLst/>
              <a:latin typeface="+mj-lt"/>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89F3B1C-5522-4B43-92FF-3EE8311663C2}"/>
              </a:ext>
            </a:extLst>
          </p:cNvPr>
          <p:cNvSpPr txBox="1"/>
          <p:nvPr/>
        </p:nvSpPr>
        <p:spPr>
          <a:xfrm>
            <a:off x="340658" y="1595282"/>
            <a:ext cx="4589928" cy="646331"/>
          </a:xfrm>
          <a:prstGeom prst="rect">
            <a:avLst/>
          </a:prstGeom>
          <a:noFill/>
        </p:spPr>
        <p:txBody>
          <a:bodyPr wrap="square">
            <a:spAutoFit/>
          </a:bodyPr>
          <a:lstStyle/>
          <a:p>
            <a:r>
              <a:rPr lang="en-GB" sz="1800" dirty="0">
                <a:solidFill>
                  <a:srgbClr val="333333"/>
                </a:solidFill>
                <a:effectLst/>
                <a:latin typeface="+mj-lt"/>
                <a:ea typeface="Times New Roman" panose="02020603050405020304" pitchFamily="18" charset="0"/>
                <a:cs typeface="Arial" panose="020B0604020202020204" pitchFamily="34" charset="0"/>
              </a:rPr>
              <a:t>Marketing and income generation should go hand in hand</a:t>
            </a:r>
            <a:endParaRPr lang="en-GB" dirty="0">
              <a:latin typeface="+mj-lt"/>
            </a:endParaRPr>
          </a:p>
        </p:txBody>
      </p:sp>
      <p:pic>
        <p:nvPicPr>
          <p:cNvPr id="10" name="Picture 9">
            <a:extLst>
              <a:ext uri="{FF2B5EF4-FFF2-40B4-BE49-F238E27FC236}">
                <a16:creationId xmlns:a16="http://schemas.microsoft.com/office/drawing/2014/main" id="{1BC8E8AB-8366-4374-BE55-EE1E81060BEC}"/>
              </a:ext>
            </a:extLst>
          </p:cNvPr>
          <p:cNvPicPr>
            <a:picLocks noChangeAspect="1"/>
          </p:cNvPicPr>
          <p:nvPr/>
        </p:nvPicPr>
        <p:blipFill>
          <a:blip r:embed="rId3"/>
          <a:stretch>
            <a:fillRect/>
          </a:stretch>
        </p:blipFill>
        <p:spPr>
          <a:xfrm>
            <a:off x="340658" y="2757450"/>
            <a:ext cx="5539801" cy="3424604"/>
          </a:xfrm>
          <a:prstGeom prst="rect">
            <a:avLst/>
          </a:prstGeom>
        </p:spPr>
      </p:pic>
    </p:spTree>
    <p:extLst>
      <p:ext uri="{BB962C8B-B14F-4D97-AF65-F5344CB8AC3E}">
        <p14:creationId xmlns:p14="http://schemas.microsoft.com/office/powerpoint/2010/main" val="332094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52CD3F-1F4C-4530-A097-829F3F5B1D20}"/>
              </a:ext>
            </a:extLst>
          </p:cNvPr>
          <p:cNvSpPr>
            <a:spLocks noGrp="1"/>
          </p:cNvSpPr>
          <p:nvPr>
            <p:ph type="sldNum" sz="quarter" idx="12"/>
          </p:nvPr>
        </p:nvSpPr>
        <p:spPr/>
        <p:txBody>
          <a:bodyPr/>
          <a:lstStyle/>
          <a:p>
            <a:fld id="{63FBE98F-47EC-5743-A808-A0037E3E967B}" type="slidenum">
              <a:rPr lang="en-US" smtClean="0"/>
              <a:t>3</a:t>
            </a:fld>
            <a:endParaRPr lang="en-US"/>
          </a:p>
        </p:txBody>
      </p:sp>
      <p:sp>
        <p:nvSpPr>
          <p:cNvPr id="7" name="TextBox 6">
            <a:extLst>
              <a:ext uri="{FF2B5EF4-FFF2-40B4-BE49-F238E27FC236}">
                <a16:creationId xmlns:a16="http://schemas.microsoft.com/office/drawing/2014/main" id="{5E7F74A3-7BCC-4316-9D88-15FCA0E1DA53}"/>
              </a:ext>
            </a:extLst>
          </p:cNvPr>
          <p:cNvSpPr txBox="1"/>
          <p:nvPr/>
        </p:nvSpPr>
        <p:spPr>
          <a:xfrm>
            <a:off x="233083" y="273150"/>
            <a:ext cx="7440706" cy="646331"/>
          </a:xfrm>
          <a:prstGeom prst="rect">
            <a:avLst/>
          </a:prstGeom>
          <a:noFill/>
        </p:spPr>
        <p:txBody>
          <a:bodyPr wrap="square">
            <a:spAutoFit/>
          </a:bodyPr>
          <a:lstStyle/>
          <a:p>
            <a:r>
              <a:rPr lang="en-GB" sz="3600" dirty="0">
                <a:effectLst/>
                <a:latin typeface="+mj-lt"/>
                <a:ea typeface="Verdana" panose="020B0604030504040204" pitchFamily="34" charset="0"/>
                <a:cs typeface="Times New Roman" panose="02020603050405020304" pitchFamily="18" charset="0"/>
              </a:rPr>
              <a:t> Review Example </a:t>
            </a: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 </a:t>
            </a:r>
          </a:p>
        </p:txBody>
      </p:sp>
      <p:pic>
        <p:nvPicPr>
          <p:cNvPr id="13" name="Picture 12">
            <a:extLst>
              <a:ext uri="{FF2B5EF4-FFF2-40B4-BE49-F238E27FC236}">
                <a16:creationId xmlns:a16="http://schemas.microsoft.com/office/drawing/2014/main" id="{7332157A-BD16-2376-9C74-13B0B5038C1C}"/>
              </a:ext>
            </a:extLst>
          </p:cNvPr>
          <p:cNvPicPr>
            <a:picLocks noChangeAspect="1"/>
          </p:cNvPicPr>
          <p:nvPr/>
        </p:nvPicPr>
        <p:blipFill>
          <a:blip r:embed="rId3"/>
          <a:stretch>
            <a:fillRect/>
          </a:stretch>
        </p:blipFill>
        <p:spPr>
          <a:xfrm>
            <a:off x="4939725" y="124018"/>
            <a:ext cx="3009901" cy="3525616"/>
          </a:xfrm>
          <a:prstGeom prst="rect">
            <a:avLst/>
          </a:prstGeom>
        </p:spPr>
      </p:pic>
      <p:pic>
        <p:nvPicPr>
          <p:cNvPr id="17" name="Picture 16">
            <a:extLst>
              <a:ext uri="{FF2B5EF4-FFF2-40B4-BE49-F238E27FC236}">
                <a16:creationId xmlns:a16="http://schemas.microsoft.com/office/drawing/2014/main" id="{1826B71C-DEE3-1C9E-CF04-9D72B86D6DAA}"/>
              </a:ext>
            </a:extLst>
          </p:cNvPr>
          <p:cNvPicPr>
            <a:picLocks noChangeAspect="1"/>
          </p:cNvPicPr>
          <p:nvPr/>
        </p:nvPicPr>
        <p:blipFill>
          <a:blip r:embed="rId4"/>
          <a:stretch>
            <a:fillRect/>
          </a:stretch>
        </p:blipFill>
        <p:spPr>
          <a:xfrm>
            <a:off x="233083" y="1046033"/>
            <a:ext cx="3048000" cy="895350"/>
          </a:xfrm>
          <a:prstGeom prst="rect">
            <a:avLst/>
          </a:prstGeom>
        </p:spPr>
      </p:pic>
      <p:pic>
        <p:nvPicPr>
          <p:cNvPr id="19" name="Picture 18">
            <a:extLst>
              <a:ext uri="{FF2B5EF4-FFF2-40B4-BE49-F238E27FC236}">
                <a16:creationId xmlns:a16="http://schemas.microsoft.com/office/drawing/2014/main" id="{F70ADBFA-5D96-DC59-7277-9051E49D5DAC}"/>
              </a:ext>
            </a:extLst>
          </p:cNvPr>
          <p:cNvPicPr>
            <a:picLocks noChangeAspect="1"/>
          </p:cNvPicPr>
          <p:nvPr/>
        </p:nvPicPr>
        <p:blipFill>
          <a:blip r:embed="rId5"/>
          <a:stretch>
            <a:fillRect/>
          </a:stretch>
        </p:blipFill>
        <p:spPr>
          <a:xfrm>
            <a:off x="233550" y="1882588"/>
            <a:ext cx="2962275" cy="1524000"/>
          </a:xfrm>
          <a:prstGeom prst="rect">
            <a:avLst/>
          </a:prstGeom>
        </p:spPr>
      </p:pic>
      <p:pic>
        <p:nvPicPr>
          <p:cNvPr id="9" name="Picture 8">
            <a:extLst>
              <a:ext uri="{FF2B5EF4-FFF2-40B4-BE49-F238E27FC236}">
                <a16:creationId xmlns:a16="http://schemas.microsoft.com/office/drawing/2014/main" id="{B1A2FC2C-C0CA-0259-72CF-1DCE11242E8D}"/>
              </a:ext>
            </a:extLst>
          </p:cNvPr>
          <p:cNvPicPr>
            <a:picLocks noChangeAspect="1"/>
          </p:cNvPicPr>
          <p:nvPr/>
        </p:nvPicPr>
        <p:blipFill>
          <a:blip r:embed="rId6"/>
          <a:stretch>
            <a:fillRect/>
          </a:stretch>
        </p:blipFill>
        <p:spPr>
          <a:xfrm>
            <a:off x="436868" y="3451413"/>
            <a:ext cx="2844215" cy="3161274"/>
          </a:xfrm>
          <a:prstGeom prst="rect">
            <a:avLst/>
          </a:prstGeom>
        </p:spPr>
      </p:pic>
      <p:pic>
        <p:nvPicPr>
          <p:cNvPr id="11" name="Picture 10">
            <a:extLst>
              <a:ext uri="{FF2B5EF4-FFF2-40B4-BE49-F238E27FC236}">
                <a16:creationId xmlns:a16="http://schemas.microsoft.com/office/drawing/2014/main" id="{F5EE9FC0-3917-356A-1361-3A96083B725A}"/>
              </a:ext>
            </a:extLst>
          </p:cNvPr>
          <p:cNvPicPr>
            <a:picLocks noChangeAspect="1"/>
          </p:cNvPicPr>
          <p:nvPr/>
        </p:nvPicPr>
        <p:blipFill>
          <a:blip r:embed="rId7"/>
          <a:stretch>
            <a:fillRect/>
          </a:stretch>
        </p:blipFill>
        <p:spPr>
          <a:xfrm>
            <a:off x="3155758" y="2275972"/>
            <a:ext cx="3048000" cy="2781300"/>
          </a:xfrm>
          <a:prstGeom prst="rect">
            <a:avLst/>
          </a:prstGeom>
        </p:spPr>
      </p:pic>
      <p:pic>
        <p:nvPicPr>
          <p:cNvPr id="15" name="Picture 14">
            <a:extLst>
              <a:ext uri="{FF2B5EF4-FFF2-40B4-BE49-F238E27FC236}">
                <a16:creationId xmlns:a16="http://schemas.microsoft.com/office/drawing/2014/main" id="{9573D515-54AD-B176-4D7A-8692E7781C0C}"/>
              </a:ext>
            </a:extLst>
          </p:cNvPr>
          <p:cNvPicPr>
            <a:picLocks noChangeAspect="1"/>
          </p:cNvPicPr>
          <p:nvPr/>
        </p:nvPicPr>
        <p:blipFill>
          <a:blip r:embed="rId8"/>
          <a:stretch>
            <a:fillRect/>
          </a:stretch>
        </p:blipFill>
        <p:spPr>
          <a:xfrm>
            <a:off x="5842941" y="3572707"/>
            <a:ext cx="3301059" cy="3161275"/>
          </a:xfrm>
          <a:prstGeom prst="rect">
            <a:avLst/>
          </a:prstGeom>
        </p:spPr>
      </p:pic>
    </p:spTree>
    <p:extLst>
      <p:ext uri="{BB962C8B-B14F-4D97-AF65-F5344CB8AC3E}">
        <p14:creationId xmlns:p14="http://schemas.microsoft.com/office/powerpoint/2010/main" val="2261440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F67E-D952-4691-AEC8-C2B3604DD95E}"/>
              </a:ext>
            </a:extLst>
          </p:cNvPr>
          <p:cNvSpPr>
            <a:spLocks noGrp="1"/>
          </p:cNvSpPr>
          <p:nvPr>
            <p:ph type="title"/>
          </p:nvPr>
        </p:nvSpPr>
        <p:spPr/>
        <p:txBody>
          <a:bodyPr/>
          <a:lstStyle/>
          <a:p>
            <a:r>
              <a:rPr lang="en-GB" b="1" dirty="0"/>
              <a:t>Fundraising Support Staff </a:t>
            </a:r>
          </a:p>
        </p:txBody>
      </p:sp>
      <p:sp>
        <p:nvSpPr>
          <p:cNvPr id="3" name="Content Placeholder 2">
            <a:extLst>
              <a:ext uri="{FF2B5EF4-FFF2-40B4-BE49-F238E27FC236}">
                <a16:creationId xmlns:a16="http://schemas.microsoft.com/office/drawing/2014/main" id="{C02C1B7F-769A-4B49-92C4-EB298864C626}"/>
              </a:ext>
            </a:extLst>
          </p:cNvPr>
          <p:cNvSpPr>
            <a:spLocks noGrp="1"/>
          </p:cNvSpPr>
          <p:nvPr>
            <p:ph idx="1"/>
          </p:nvPr>
        </p:nvSpPr>
        <p:spPr/>
        <p:txBody>
          <a:bodyPr>
            <a:normAutofit/>
          </a:bodyPr>
          <a:lstStyle/>
          <a:p>
            <a:r>
              <a:rPr lang="en-GB" b="1" dirty="0"/>
              <a:t>The benefits of employing a school Fundraising Support Staff </a:t>
            </a:r>
          </a:p>
          <a:p>
            <a:endParaRPr lang="en-GB" dirty="0"/>
          </a:p>
          <a:p>
            <a:r>
              <a:rPr lang="en-GB" b="1" dirty="0"/>
              <a:t>What does the role of fundraiser entail</a:t>
            </a:r>
          </a:p>
          <a:p>
            <a:endParaRPr lang="en-GB" dirty="0"/>
          </a:p>
          <a:p>
            <a:r>
              <a:rPr lang="en-GB" b="1" dirty="0"/>
              <a:t>How to find a fundraiser </a:t>
            </a:r>
          </a:p>
          <a:p>
            <a:pPr marL="0" indent="0">
              <a:buNone/>
            </a:pPr>
            <a:endParaRPr lang="en-GB" b="1" dirty="0"/>
          </a:p>
          <a:p>
            <a:r>
              <a:rPr lang="en-GB" b="1" dirty="0"/>
              <a:t>Options – volunteer, part time, full time</a:t>
            </a:r>
            <a:endParaRPr lang="en-GB" dirty="0"/>
          </a:p>
          <a:p>
            <a:endParaRPr lang="en-GB" dirty="0"/>
          </a:p>
        </p:txBody>
      </p:sp>
      <p:sp>
        <p:nvSpPr>
          <p:cNvPr id="4" name="Slide Number Placeholder 3">
            <a:extLst>
              <a:ext uri="{FF2B5EF4-FFF2-40B4-BE49-F238E27FC236}">
                <a16:creationId xmlns:a16="http://schemas.microsoft.com/office/drawing/2014/main" id="{D17C9FF3-71AB-4AA7-BCAC-D823C8CA0F74}"/>
              </a:ext>
            </a:extLst>
          </p:cNvPr>
          <p:cNvSpPr>
            <a:spLocks noGrp="1"/>
          </p:cNvSpPr>
          <p:nvPr>
            <p:ph type="sldNum" sz="quarter" idx="12"/>
          </p:nvPr>
        </p:nvSpPr>
        <p:spPr/>
        <p:txBody>
          <a:bodyPr/>
          <a:lstStyle/>
          <a:p>
            <a:fld id="{63FBE98F-47EC-5743-A808-A0037E3E967B}" type="slidenum">
              <a:rPr lang="en-US" smtClean="0"/>
              <a:t>30</a:t>
            </a:fld>
            <a:endParaRPr lang="en-US"/>
          </a:p>
        </p:txBody>
      </p:sp>
    </p:spTree>
    <p:extLst>
      <p:ext uri="{BB962C8B-B14F-4D97-AF65-F5344CB8AC3E}">
        <p14:creationId xmlns:p14="http://schemas.microsoft.com/office/powerpoint/2010/main" val="847847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DA22CCA3-7035-4C76-AB47-C070213A8A53}"/>
              </a:ext>
            </a:extLst>
          </p:cNvPr>
          <p:cNvSpPr>
            <a:spLocks noGrp="1"/>
          </p:cNvSpPr>
          <p:nvPr>
            <p:ph type="subTitle" idx="1"/>
          </p:nvPr>
        </p:nvSpPr>
        <p:spPr>
          <a:xfrm>
            <a:off x="4401284" y="2601119"/>
            <a:ext cx="3262032" cy="1655762"/>
          </a:xfrm>
        </p:spPr>
        <p:txBody>
          <a:bodyPr>
            <a:noAutofit/>
          </a:bodyPr>
          <a:lstStyle/>
          <a:p>
            <a:r>
              <a:rPr lang="en-GB" sz="3200" b="1" dirty="0"/>
              <a:t>We are always here to help</a:t>
            </a:r>
            <a:r>
              <a:rPr lang="en-GB" sz="4000" b="1" dirty="0"/>
              <a:t>.  </a:t>
            </a:r>
          </a:p>
        </p:txBody>
      </p:sp>
      <p:sp>
        <p:nvSpPr>
          <p:cNvPr id="2" name="Slide Number Placeholder 1">
            <a:extLst>
              <a:ext uri="{FF2B5EF4-FFF2-40B4-BE49-F238E27FC236}">
                <a16:creationId xmlns:a16="http://schemas.microsoft.com/office/drawing/2014/main" id="{1A1D0566-CA44-4D37-BC5C-CE39F86CCA34}"/>
              </a:ext>
            </a:extLst>
          </p:cNvPr>
          <p:cNvSpPr>
            <a:spLocks noGrp="1"/>
          </p:cNvSpPr>
          <p:nvPr>
            <p:ph type="sldNum" sz="quarter" idx="12"/>
          </p:nvPr>
        </p:nvSpPr>
        <p:spPr/>
        <p:txBody>
          <a:bodyPr/>
          <a:lstStyle/>
          <a:p>
            <a:fld id="{63FBE98F-47EC-5743-A808-A0037E3E967B}" type="slidenum">
              <a:rPr lang="en-US" smtClean="0"/>
              <a:t>31</a:t>
            </a:fld>
            <a:endParaRPr lang="en-US"/>
          </a:p>
        </p:txBody>
      </p:sp>
      <p:pic>
        <p:nvPicPr>
          <p:cNvPr id="3" name="Picture 2" descr="FundEd logo.jpg">
            <a:extLst>
              <a:ext uri="{FF2B5EF4-FFF2-40B4-BE49-F238E27FC236}">
                <a16:creationId xmlns:a16="http://schemas.microsoft.com/office/drawing/2014/main" id="{CD2FB92C-5372-41B8-88E9-E63E82C1F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865" y="5112285"/>
            <a:ext cx="2684723" cy="677892"/>
          </a:xfrm>
          <a:prstGeom prst="rect">
            <a:avLst/>
          </a:prstGeom>
        </p:spPr>
      </p:pic>
      <p:pic>
        <p:nvPicPr>
          <p:cNvPr id="7" name="Picture 6">
            <a:extLst>
              <a:ext uri="{FF2B5EF4-FFF2-40B4-BE49-F238E27FC236}">
                <a16:creationId xmlns:a16="http://schemas.microsoft.com/office/drawing/2014/main" id="{7C5FAD14-B689-4AAA-B4AC-4560180FABE3}"/>
              </a:ext>
            </a:extLst>
          </p:cNvPr>
          <p:cNvPicPr>
            <a:picLocks noChangeAspect="1"/>
          </p:cNvPicPr>
          <p:nvPr/>
        </p:nvPicPr>
        <p:blipFill>
          <a:blip r:embed="rId4"/>
          <a:stretch>
            <a:fillRect/>
          </a:stretch>
        </p:blipFill>
        <p:spPr>
          <a:xfrm>
            <a:off x="1068308" y="378618"/>
            <a:ext cx="3707838" cy="3974690"/>
          </a:xfrm>
          <a:prstGeom prst="rect">
            <a:avLst/>
          </a:prstGeom>
        </p:spPr>
      </p:pic>
    </p:spTree>
    <p:extLst>
      <p:ext uri="{BB962C8B-B14F-4D97-AF65-F5344CB8AC3E}">
        <p14:creationId xmlns:p14="http://schemas.microsoft.com/office/powerpoint/2010/main" val="419522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52CD3F-1F4C-4530-A097-829F3F5B1D20}"/>
              </a:ext>
            </a:extLst>
          </p:cNvPr>
          <p:cNvSpPr>
            <a:spLocks noGrp="1"/>
          </p:cNvSpPr>
          <p:nvPr>
            <p:ph type="sldNum" sz="quarter" idx="12"/>
          </p:nvPr>
        </p:nvSpPr>
        <p:spPr/>
        <p:txBody>
          <a:bodyPr/>
          <a:lstStyle/>
          <a:p>
            <a:fld id="{63FBE98F-47EC-5743-A808-A0037E3E967B}" type="slidenum">
              <a:rPr lang="en-US" smtClean="0"/>
              <a:t>4</a:t>
            </a:fld>
            <a:endParaRPr lang="en-US"/>
          </a:p>
        </p:txBody>
      </p:sp>
      <p:sp>
        <p:nvSpPr>
          <p:cNvPr id="7" name="TextBox 6">
            <a:extLst>
              <a:ext uri="{FF2B5EF4-FFF2-40B4-BE49-F238E27FC236}">
                <a16:creationId xmlns:a16="http://schemas.microsoft.com/office/drawing/2014/main" id="{5E7F74A3-7BCC-4316-9D88-15FCA0E1DA53}"/>
              </a:ext>
            </a:extLst>
          </p:cNvPr>
          <p:cNvSpPr txBox="1"/>
          <p:nvPr/>
        </p:nvSpPr>
        <p:spPr>
          <a:xfrm>
            <a:off x="242996" y="451512"/>
            <a:ext cx="7440706" cy="5293757"/>
          </a:xfrm>
          <a:prstGeom prst="rect">
            <a:avLst/>
          </a:prstGeom>
          <a:noFill/>
        </p:spPr>
        <p:txBody>
          <a:bodyPr wrap="square">
            <a:spAutoFit/>
          </a:bodyPr>
          <a:lstStyle/>
          <a:p>
            <a:r>
              <a:rPr lang="en-GB" sz="3200" b="1" dirty="0">
                <a:effectLst/>
                <a:latin typeface="+mj-lt"/>
                <a:ea typeface="Verdana" panose="020B0604030504040204" pitchFamily="34" charset="0"/>
                <a:cs typeface="Times New Roman" panose="02020603050405020304" pitchFamily="18" charset="0"/>
              </a:rPr>
              <a:t>Getting Started on your fundraising campaign </a:t>
            </a:r>
          </a:p>
          <a:p>
            <a:endParaRPr lang="en-GB" sz="3200" b="1" dirty="0">
              <a:latin typeface="+mj-lt"/>
              <a:ea typeface="Verdana" panose="020B0604030504040204" pitchFamily="34" charset="0"/>
              <a:cs typeface="Times New Roman" panose="02020603050405020304" pitchFamily="18" charset="0"/>
            </a:endParaRPr>
          </a:p>
          <a:p>
            <a:endParaRPr lang="en-GB" sz="3200" b="1" dirty="0">
              <a:latin typeface="+mj-lt"/>
              <a:ea typeface="Verdana" panose="020B0604030504040204" pitchFamily="34" charset="0"/>
              <a:cs typeface="Times New Roman" panose="02020603050405020304" pitchFamily="18" charset="0"/>
            </a:endParaRPr>
          </a:p>
          <a:p>
            <a:r>
              <a:rPr lang="en-GB" sz="2400" b="1" dirty="0">
                <a:solidFill>
                  <a:srgbClr val="FF0000"/>
                </a:solidFill>
                <a:latin typeface="+mj-lt"/>
                <a:ea typeface="Verdana" panose="020B0604030504040204" pitchFamily="34" charset="0"/>
                <a:cs typeface="Times New Roman" panose="02020603050405020304" pitchFamily="18" charset="0"/>
              </a:rPr>
              <a:t>Outcomes are everything </a:t>
            </a:r>
          </a:p>
          <a:p>
            <a:endParaRPr lang="en-GB" sz="1400" dirty="0">
              <a:effectLst/>
              <a:latin typeface="+mj-lt"/>
              <a:ea typeface="Verdana" panose="020B0604030504040204" pitchFamily="34" charset="0"/>
              <a:cs typeface="Times New Roman" panose="02020603050405020304" pitchFamily="18" charset="0"/>
            </a:endParaRPr>
          </a:p>
          <a:p>
            <a:endParaRPr lang="en-GB" dirty="0">
              <a:effectLst/>
              <a:latin typeface="+mj-lt"/>
              <a:ea typeface="Verdana" panose="020B0604030504040204" pitchFamily="34" charset="0"/>
              <a:cs typeface="Times New Roman" panose="02020603050405020304" pitchFamily="18" charset="0"/>
            </a:endParaRPr>
          </a:p>
          <a:p>
            <a:r>
              <a:rPr lang="en-GB" dirty="0">
                <a:effectLst/>
                <a:latin typeface="+mj-lt"/>
                <a:ea typeface="Verdana" panose="020B0604030504040204" pitchFamily="34" charset="0"/>
                <a:cs typeface="Times New Roman" panose="02020603050405020304" pitchFamily="18" charset="0"/>
              </a:rPr>
              <a:t>Fundraising, as opposed to funding in general, is used to buy products and services that provide an enriched education. </a:t>
            </a:r>
          </a:p>
          <a:p>
            <a:endParaRPr lang="en-GB" dirty="0">
              <a:latin typeface="+mj-lt"/>
              <a:ea typeface="Verdana" panose="020B0604030504040204" pitchFamily="34" charset="0"/>
              <a:cs typeface="Times New Roman" panose="02020603050405020304" pitchFamily="18" charset="0"/>
            </a:endParaRPr>
          </a:p>
          <a:p>
            <a:r>
              <a:rPr lang="en-GB" dirty="0">
                <a:effectLst/>
                <a:latin typeface="+mj-lt"/>
                <a:ea typeface="Verdana" panose="020B0604030504040204" pitchFamily="34" charset="0"/>
                <a:cs typeface="Times New Roman" panose="02020603050405020304" pitchFamily="18" charset="0"/>
              </a:rPr>
              <a:t>The nature of these products and services will help you build a compelling story and highlight the positive outcomes that your fundraising will achieve for the pupils at your school.   </a:t>
            </a:r>
          </a:p>
          <a:p>
            <a:endParaRPr lang="en-GB" dirty="0">
              <a:latin typeface="+mj-lt"/>
              <a:ea typeface="Verdana" panose="020B0604030504040204" pitchFamily="34" charset="0"/>
              <a:cs typeface="Times New Roman" panose="02020603050405020304" pitchFamily="18" charset="0"/>
            </a:endParaRPr>
          </a:p>
          <a:p>
            <a:endParaRPr lang="en-GB" sz="1400" dirty="0">
              <a:effectLst/>
              <a:latin typeface="Source Sans Pro Light" panose="020B0403030403020204" pitchFamily="34" charset="0"/>
              <a:ea typeface="Times New Roman" panose="02020603050405020304" pitchFamily="18" charset="0"/>
              <a:cs typeface="Times New Roman" panose="02020603050405020304" pitchFamily="18" charset="0"/>
            </a:endParaRPr>
          </a:p>
          <a:p>
            <a:endParaRPr lang="en-GB" sz="14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92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36D059-9718-4059-A552-5BFF7FB377EB}"/>
              </a:ext>
            </a:extLst>
          </p:cNvPr>
          <p:cNvSpPr>
            <a:spLocks noGrp="1"/>
          </p:cNvSpPr>
          <p:nvPr>
            <p:ph type="sldNum" sz="quarter" idx="12"/>
          </p:nvPr>
        </p:nvSpPr>
        <p:spPr/>
        <p:txBody>
          <a:bodyPr/>
          <a:lstStyle/>
          <a:p>
            <a:fld id="{63FBE98F-47EC-5743-A808-A0037E3E967B}" type="slidenum">
              <a:rPr lang="en-US" smtClean="0"/>
              <a:t>5</a:t>
            </a:fld>
            <a:endParaRPr lang="en-US"/>
          </a:p>
        </p:txBody>
      </p:sp>
      <p:sp>
        <p:nvSpPr>
          <p:cNvPr id="4" name="TextBox 3">
            <a:extLst>
              <a:ext uri="{FF2B5EF4-FFF2-40B4-BE49-F238E27FC236}">
                <a16:creationId xmlns:a16="http://schemas.microsoft.com/office/drawing/2014/main" id="{41F7636D-7206-4E90-9E93-4841E0F69D24}"/>
              </a:ext>
            </a:extLst>
          </p:cNvPr>
          <p:cNvSpPr txBox="1"/>
          <p:nvPr/>
        </p:nvSpPr>
        <p:spPr>
          <a:xfrm>
            <a:off x="860612" y="889843"/>
            <a:ext cx="7010400" cy="5016758"/>
          </a:xfrm>
          <a:prstGeom prst="rect">
            <a:avLst/>
          </a:prstGeom>
          <a:noFill/>
        </p:spPr>
        <p:txBody>
          <a:bodyPr wrap="square">
            <a:spAutoFit/>
          </a:bodyPr>
          <a:lstStyle/>
          <a:p>
            <a:r>
              <a:rPr lang="en-GB" sz="3200" b="1" dirty="0">
                <a:effectLst/>
                <a:latin typeface="+mj-lt"/>
                <a:ea typeface="Times New Roman" panose="02020603050405020304" pitchFamily="18" charset="0"/>
                <a:cs typeface="Times New Roman" panose="02020603050405020304" pitchFamily="18" charset="0"/>
              </a:rPr>
              <a:t>What are you fundraising for? </a:t>
            </a:r>
          </a:p>
          <a:p>
            <a:endParaRPr lang="en-GB" b="1" dirty="0">
              <a:latin typeface="+mj-lt"/>
              <a:ea typeface="Times New Roman" panose="02020603050405020304" pitchFamily="18" charset="0"/>
              <a:cs typeface="Times New Roman" panose="02020603050405020304" pitchFamily="18" charset="0"/>
            </a:endParaRPr>
          </a:p>
          <a:p>
            <a:r>
              <a:rPr lang="en-GB" sz="1800" b="1" dirty="0">
                <a:effectLst/>
                <a:latin typeface="+mj-lt"/>
                <a:ea typeface="Times New Roman" panose="02020603050405020304" pitchFamily="18" charset="0"/>
                <a:cs typeface="Times New Roman" panose="02020603050405020304" pitchFamily="18" charset="0"/>
              </a:rPr>
              <a:t>The following questions will help yo</a:t>
            </a:r>
            <a:r>
              <a:rPr lang="en-GB" b="1" dirty="0">
                <a:latin typeface="+mj-lt"/>
                <a:ea typeface="Times New Roman" panose="02020603050405020304" pitchFamily="18" charset="0"/>
                <a:cs typeface="Times New Roman" panose="02020603050405020304" pitchFamily="18" charset="0"/>
              </a:rPr>
              <a:t>u develop a plan </a:t>
            </a:r>
            <a:endParaRPr lang="en-GB" sz="1800" b="1" dirty="0">
              <a:effectLst/>
              <a:latin typeface="+mj-lt"/>
              <a:ea typeface="Times New Roman" panose="02020603050405020304" pitchFamily="18" charset="0"/>
              <a:cs typeface="Times New Roman" panose="02020603050405020304" pitchFamily="18" charset="0"/>
            </a:endParaRPr>
          </a:p>
          <a:p>
            <a:r>
              <a:rPr lang="en-GB" sz="1800" dirty="0">
                <a:effectLst/>
                <a:latin typeface="Verdana" panose="020B0604030504040204" pitchFamily="34" charset="0"/>
                <a:ea typeface="Times New Roman" panose="02020603050405020304" pitchFamily="18" charset="0"/>
                <a:cs typeface="Times New Roman" panose="02020603050405020304" pitchFamily="18" charset="0"/>
              </a:rPr>
              <a:t> </a:t>
            </a:r>
          </a:p>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What will be the benefit to the school/children?</a:t>
            </a:r>
          </a:p>
          <a:p>
            <a:r>
              <a:rPr lang="en-GB" sz="1800" dirty="0">
                <a:effectLst/>
                <a:latin typeface="+mj-lt"/>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When would you like it by?</a:t>
            </a:r>
          </a:p>
          <a:p>
            <a:r>
              <a:rPr lang="en-GB" sz="1800" dirty="0">
                <a:effectLst/>
                <a:latin typeface="+mj-lt"/>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Where are you in the process of fundraising for this product? </a:t>
            </a:r>
          </a:p>
          <a:p>
            <a:r>
              <a:rPr lang="en-GB" sz="1800" dirty="0">
                <a:effectLst/>
                <a:latin typeface="+mj-lt"/>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Approximately how much do you need to raise? </a:t>
            </a:r>
          </a:p>
          <a:p>
            <a:r>
              <a:rPr lang="en-GB" sz="1800" dirty="0">
                <a:effectLst/>
                <a:latin typeface="+mj-lt"/>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Have you selected a supplier? </a:t>
            </a:r>
          </a:p>
          <a:p>
            <a:endParaRPr lang="en-GB" sz="1800" b="1" dirty="0">
              <a:effectLst/>
              <a:latin typeface="+mj-lt"/>
              <a:ea typeface="Times New Roman" panose="02020603050405020304" pitchFamily="18" charset="0"/>
              <a:cs typeface="Times New Roman" panose="02020603050405020304" pitchFamily="18" charset="0"/>
            </a:endParaRPr>
          </a:p>
          <a:p>
            <a:endParaRPr lang="en-GB" b="1" dirty="0">
              <a:latin typeface="+mj-lt"/>
              <a:ea typeface="Times New Roman" panose="02020603050405020304" pitchFamily="18" charset="0"/>
              <a:cs typeface="Times New Roman" panose="02020603050405020304" pitchFamily="18" charset="0"/>
            </a:endParaRPr>
          </a:p>
          <a:p>
            <a:r>
              <a:rPr lang="en-GB" sz="1800" b="1" dirty="0">
                <a:effectLst/>
                <a:latin typeface="+mj-lt"/>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1497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E856E0-4B52-4525-94E9-F75E4AE8428F}"/>
              </a:ext>
            </a:extLst>
          </p:cNvPr>
          <p:cNvSpPr>
            <a:spLocks noGrp="1"/>
          </p:cNvSpPr>
          <p:nvPr>
            <p:ph type="sldNum" sz="quarter" idx="12"/>
          </p:nvPr>
        </p:nvSpPr>
        <p:spPr/>
        <p:txBody>
          <a:bodyPr/>
          <a:lstStyle/>
          <a:p>
            <a:fld id="{63FBE98F-47EC-5743-A808-A0037E3E967B}" type="slidenum">
              <a:rPr lang="en-US" smtClean="0"/>
              <a:t>6</a:t>
            </a:fld>
            <a:endParaRPr lang="en-US"/>
          </a:p>
        </p:txBody>
      </p:sp>
      <p:sp>
        <p:nvSpPr>
          <p:cNvPr id="4" name="TextBox 3">
            <a:extLst>
              <a:ext uri="{FF2B5EF4-FFF2-40B4-BE49-F238E27FC236}">
                <a16:creationId xmlns:a16="http://schemas.microsoft.com/office/drawing/2014/main" id="{9938ED9B-75DB-42D5-9B29-C8D8B8465E72}"/>
              </a:ext>
            </a:extLst>
          </p:cNvPr>
          <p:cNvSpPr txBox="1"/>
          <p:nvPr/>
        </p:nvSpPr>
        <p:spPr>
          <a:xfrm>
            <a:off x="430307" y="280113"/>
            <a:ext cx="6149787" cy="5447645"/>
          </a:xfrm>
          <a:prstGeom prst="rect">
            <a:avLst/>
          </a:prstGeom>
          <a:noFill/>
        </p:spPr>
        <p:txBody>
          <a:bodyPr wrap="square">
            <a:spAutoFit/>
          </a:bodyPr>
          <a:lstStyle/>
          <a:p>
            <a:r>
              <a:rPr lang="en-GB" sz="3200" b="1" dirty="0">
                <a:effectLst/>
                <a:latin typeface="+mj-lt"/>
                <a:ea typeface="Times New Roman" panose="02020603050405020304" pitchFamily="18" charset="0"/>
                <a:cs typeface="Times New Roman" panose="02020603050405020304" pitchFamily="18" charset="0"/>
              </a:rPr>
              <a:t>Options to consider </a:t>
            </a:r>
          </a:p>
          <a:p>
            <a:endParaRPr lang="en-GB" sz="3200" b="1" dirty="0">
              <a:latin typeface="+mj-l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If it worked before it could work again. </a:t>
            </a:r>
          </a:p>
          <a:p>
            <a:pPr marL="285750" lvl="0" indent="-285750">
              <a:buFont typeface="Arial" panose="020B0604020202020204" pitchFamily="34" charset="0"/>
              <a:buChar char="•"/>
            </a:pPr>
            <a:endParaRPr lang="en-GB" sz="1800" dirty="0">
              <a:effectLst/>
              <a:latin typeface="+mj-l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Select activities that fit with time/skills available</a:t>
            </a:r>
          </a:p>
          <a:p>
            <a:pPr marL="285750" lvl="0" indent="-285750">
              <a:buFont typeface="Arial" panose="020B0604020202020204" pitchFamily="34" charset="0"/>
              <a:buChar char="•"/>
            </a:pPr>
            <a:endParaRPr lang="en-GB" sz="1800" dirty="0">
              <a:effectLst/>
              <a:latin typeface="+mj-l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Paying a third party. </a:t>
            </a:r>
          </a:p>
          <a:p>
            <a:pPr marL="342900" lvl="0" indent="-342900">
              <a:buFont typeface="Arial" panose="020B0604020202020204" pitchFamily="34" charset="0"/>
              <a:buChar char="•"/>
            </a:pPr>
            <a:endParaRPr lang="en-GB" sz="1800" dirty="0">
              <a:effectLst/>
              <a:latin typeface="+mj-l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Utilise other staff or ask for help.  </a:t>
            </a:r>
          </a:p>
          <a:p>
            <a:pPr marL="342900" lvl="0" indent="-342900">
              <a:buFont typeface="Arial" panose="020B0604020202020204" pitchFamily="34" charset="0"/>
              <a:buChar char="•"/>
            </a:pPr>
            <a:endParaRPr lang="en-GB" sz="1800" dirty="0">
              <a:effectLst/>
              <a:latin typeface="+mj-l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PTAs or volunteers </a:t>
            </a:r>
          </a:p>
          <a:p>
            <a:pPr marL="342900" lvl="0" indent="-342900">
              <a:buFont typeface="Arial" panose="020B0604020202020204" pitchFamily="34" charset="0"/>
              <a:buChar char="•"/>
            </a:pPr>
            <a:endParaRPr lang="en-GB" sz="1800" dirty="0">
              <a:effectLst/>
              <a:latin typeface="+mj-l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Link up with a larger school or group of schools </a:t>
            </a:r>
          </a:p>
          <a:p>
            <a:pPr marL="342900" lvl="0" indent="-342900">
              <a:buFont typeface="Arial" panose="020B0604020202020204" pitchFamily="34" charset="0"/>
              <a:buChar char="•"/>
            </a:pPr>
            <a:endParaRPr lang="en-GB" dirty="0">
              <a:latin typeface="+mj-lt"/>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Use FundEd for inspiration </a:t>
            </a:r>
          </a:p>
          <a:p>
            <a:endParaRPr lang="en-GB" sz="3200" b="1" dirty="0">
              <a:effectLst/>
              <a:latin typeface="Verdana" panose="020B0604030504040204" pitchFamily="34" charset="0"/>
              <a:ea typeface="Times New Roman" panose="02020603050405020304" pitchFamily="18" charset="0"/>
              <a:cs typeface="Times New Roman" panose="02020603050405020304" pitchFamily="18" charset="0"/>
            </a:endParaRPr>
          </a:p>
          <a:p>
            <a:r>
              <a:rPr lang="en-GB" sz="1800" dirty="0">
                <a:effectLst/>
                <a:latin typeface="Verdana" panose="020B060403050404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7923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3FFC82-8BDE-46B5-A613-158DA7FAEEF0}"/>
              </a:ext>
            </a:extLst>
          </p:cNvPr>
          <p:cNvSpPr>
            <a:spLocks noGrp="1"/>
          </p:cNvSpPr>
          <p:nvPr>
            <p:ph type="title"/>
          </p:nvPr>
        </p:nvSpPr>
        <p:spPr>
          <a:xfrm>
            <a:off x="1319427" y="3980237"/>
            <a:ext cx="6504221" cy="727748"/>
          </a:xfrm>
        </p:spPr>
        <p:txBody>
          <a:bodyPr vert="horz" lIns="91440" tIns="45720" rIns="91440" bIns="45720" rtlCol="0" anchor="b">
            <a:normAutofit/>
          </a:bodyPr>
          <a:lstStyle/>
          <a:p>
            <a:pPr algn="ctr"/>
            <a:r>
              <a:rPr lang="en-US" sz="3500" kern="1200" dirty="0">
                <a:solidFill>
                  <a:srgbClr val="FFFFFE"/>
                </a:solidFill>
                <a:latin typeface="+mj-lt"/>
                <a:ea typeface="+mj-ea"/>
                <a:cs typeface="+mj-cs"/>
              </a:rPr>
              <a:t>Getting the most from funded</a:t>
            </a:r>
          </a:p>
        </p:txBody>
      </p:sp>
      <p:sp>
        <p:nvSpPr>
          <p:cNvPr id="3" name="Slide Number Placeholder 2"/>
          <p:cNvSpPr>
            <a:spLocks noGrp="1"/>
          </p:cNvSpPr>
          <p:nvPr>
            <p:ph type="sldNum" sz="quarter" idx="12"/>
          </p:nvPr>
        </p:nvSpPr>
        <p:spPr>
          <a:xfrm>
            <a:off x="7852410" y="320040"/>
            <a:ext cx="685800" cy="320040"/>
          </a:xfrm>
          <a:prstGeom prst="ellipse">
            <a:avLst/>
          </a:prstGeom>
        </p:spPr>
        <p:txBody>
          <a:bodyPr vert="horz" lIns="91440" tIns="45720" rIns="91440" bIns="45720" rtlCol="0" anchor="ctr">
            <a:normAutofit/>
          </a:bodyPr>
          <a:lstStyle/>
          <a:p>
            <a:pPr defTabSz="914400">
              <a:lnSpc>
                <a:spcPct val="90000"/>
              </a:lnSpc>
              <a:spcAft>
                <a:spcPts val="600"/>
              </a:spcAft>
            </a:pPr>
            <a:fld id="{63FBE98F-47EC-5743-A808-A0037E3E967B}" type="slidenum">
              <a:rPr lang="en-US" sz="900" smtClean="0"/>
              <a:pPr defTabSz="914400">
                <a:lnSpc>
                  <a:spcPct val="90000"/>
                </a:lnSpc>
                <a:spcAft>
                  <a:spcPts val="600"/>
                </a:spcAft>
              </a:pPr>
              <a:t>7</a:t>
            </a:fld>
            <a:endParaRPr lang="en-US" sz="900"/>
          </a:p>
        </p:txBody>
      </p:sp>
      <p:pic>
        <p:nvPicPr>
          <p:cNvPr id="4" name="Picture 3">
            <a:extLst>
              <a:ext uri="{FF2B5EF4-FFF2-40B4-BE49-F238E27FC236}">
                <a16:creationId xmlns:a16="http://schemas.microsoft.com/office/drawing/2014/main" id="{84DBDFD0-159D-43CC-A761-46D49A2617D1}"/>
              </a:ext>
            </a:extLst>
          </p:cNvPr>
          <p:cNvPicPr>
            <a:picLocks noChangeAspect="1"/>
          </p:cNvPicPr>
          <p:nvPr/>
        </p:nvPicPr>
        <p:blipFill>
          <a:blip r:embed="rId3"/>
          <a:stretch>
            <a:fillRect/>
          </a:stretch>
        </p:blipFill>
        <p:spPr>
          <a:xfrm>
            <a:off x="1319427" y="0"/>
            <a:ext cx="6435079" cy="6933493"/>
          </a:xfrm>
          <a:prstGeom prst="rect">
            <a:avLst/>
          </a:prstGeom>
        </p:spPr>
      </p:pic>
    </p:spTree>
    <p:extLst>
      <p:ext uri="{BB962C8B-B14F-4D97-AF65-F5344CB8AC3E}">
        <p14:creationId xmlns:p14="http://schemas.microsoft.com/office/powerpoint/2010/main" val="4221857763"/>
      </p:ext>
    </p:extLst>
  </p:cSld>
  <p:clrMapOvr>
    <a:masterClrMapping/>
  </p:clrMapOvr>
  <mc:AlternateContent xmlns:mc="http://schemas.openxmlformats.org/markup-compatibility/2006" xmlns:p14="http://schemas.microsoft.com/office/powerpoint/2010/main">
    <mc:Choice Requires="p14">
      <p:transition spd="slow" p14:dur="2000" advTm="37532"/>
    </mc:Choice>
    <mc:Fallback xmlns="">
      <p:transition spd="slow" advTm="3753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11402C-27E3-465A-956B-689C519BEB85}"/>
              </a:ext>
            </a:extLst>
          </p:cNvPr>
          <p:cNvSpPr>
            <a:spLocks noGrp="1"/>
          </p:cNvSpPr>
          <p:nvPr>
            <p:ph type="sldNum" sz="quarter" idx="12"/>
          </p:nvPr>
        </p:nvSpPr>
        <p:spPr/>
        <p:txBody>
          <a:bodyPr>
            <a:normAutofit/>
          </a:bodyPr>
          <a:lstStyle/>
          <a:p>
            <a:pPr>
              <a:spcAft>
                <a:spcPts val="600"/>
              </a:spcAft>
            </a:pPr>
            <a:fld id="{63FBE98F-47EC-5743-A808-A0037E3E967B}" type="slidenum">
              <a:rPr lang="en-US"/>
              <a:pPr>
                <a:spcAft>
                  <a:spcPts val="600"/>
                </a:spcAft>
              </a:pPr>
              <a:t>8</a:t>
            </a:fld>
            <a:endParaRPr lang="en-US"/>
          </a:p>
        </p:txBody>
      </p:sp>
      <p:pic>
        <p:nvPicPr>
          <p:cNvPr id="7" name="Picture 6">
            <a:extLst>
              <a:ext uri="{FF2B5EF4-FFF2-40B4-BE49-F238E27FC236}">
                <a16:creationId xmlns:a16="http://schemas.microsoft.com/office/drawing/2014/main" id="{722AEDFA-D210-43E3-97C2-0511AF1B2F65}"/>
              </a:ext>
            </a:extLst>
          </p:cNvPr>
          <p:cNvPicPr>
            <a:picLocks noChangeAspect="1"/>
          </p:cNvPicPr>
          <p:nvPr/>
        </p:nvPicPr>
        <p:blipFill>
          <a:blip r:embed="rId3"/>
          <a:stretch>
            <a:fillRect/>
          </a:stretch>
        </p:blipFill>
        <p:spPr>
          <a:xfrm>
            <a:off x="4127112" y="136524"/>
            <a:ext cx="3789731" cy="5570072"/>
          </a:xfrm>
          <a:prstGeom prst="rect">
            <a:avLst/>
          </a:prstGeom>
        </p:spPr>
      </p:pic>
      <p:pic>
        <p:nvPicPr>
          <p:cNvPr id="9" name="Picture 8">
            <a:extLst>
              <a:ext uri="{FF2B5EF4-FFF2-40B4-BE49-F238E27FC236}">
                <a16:creationId xmlns:a16="http://schemas.microsoft.com/office/drawing/2014/main" id="{8019579D-59FE-4281-ACA3-9C102C30BC03}"/>
              </a:ext>
            </a:extLst>
          </p:cNvPr>
          <p:cNvPicPr>
            <a:picLocks noChangeAspect="1"/>
          </p:cNvPicPr>
          <p:nvPr/>
        </p:nvPicPr>
        <p:blipFill>
          <a:blip r:embed="rId4"/>
          <a:stretch>
            <a:fillRect/>
          </a:stretch>
        </p:blipFill>
        <p:spPr>
          <a:xfrm>
            <a:off x="79701" y="981512"/>
            <a:ext cx="4047411" cy="5739964"/>
          </a:xfrm>
          <a:prstGeom prst="rect">
            <a:avLst/>
          </a:prstGeom>
        </p:spPr>
      </p:pic>
      <p:pic>
        <p:nvPicPr>
          <p:cNvPr id="3" name="Picture 2">
            <a:extLst>
              <a:ext uri="{FF2B5EF4-FFF2-40B4-BE49-F238E27FC236}">
                <a16:creationId xmlns:a16="http://schemas.microsoft.com/office/drawing/2014/main" id="{76CDF6DC-0D32-4081-97A3-4B0622C9039D}"/>
              </a:ext>
            </a:extLst>
          </p:cNvPr>
          <p:cNvPicPr>
            <a:picLocks noChangeAspect="1"/>
          </p:cNvPicPr>
          <p:nvPr/>
        </p:nvPicPr>
        <p:blipFill>
          <a:blip r:embed="rId5"/>
          <a:stretch>
            <a:fillRect/>
          </a:stretch>
        </p:blipFill>
        <p:spPr>
          <a:xfrm>
            <a:off x="5942276" y="2587653"/>
            <a:ext cx="3042006" cy="3968181"/>
          </a:xfrm>
          <a:prstGeom prst="rect">
            <a:avLst/>
          </a:prstGeom>
        </p:spPr>
      </p:pic>
    </p:spTree>
    <p:extLst>
      <p:ext uri="{BB962C8B-B14F-4D97-AF65-F5344CB8AC3E}">
        <p14:creationId xmlns:p14="http://schemas.microsoft.com/office/powerpoint/2010/main" val="3570180101"/>
      </p:ext>
    </p:extLst>
  </p:cSld>
  <p:clrMapOvr>
    <a:masterClrMapping/>
  </p:clrMapOvr>
  <mc:AlternateContent xmlns:mc="http://schemas.openxmlformats.org/markup-compatibility/2006" xmlns:p14="http://schemas.microsoft.com/office/powerpoint/2010/main">
    <mc:Choice Requires="p14">
      <p:transition spd="slow" p14:dur="2000" advTm="14782"/>
    </mc:Choice>
    <mc:Fallback xmlns="">
      <p:transition spd="slow" advTm="1478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6934B-23CE-41C4-B1E3-4E5E2E6B0F69}"/>
              </a:ext>
            </a:extLst>
          </p:cNvPr>
          <p:cNvSpPr>
            <a:spLocks noGrp="1"/>
          </p:cNvSpPr>
          <p:nvPr>
            <p:ph type="sldNum" sz="quarter" idx="12"/>
          </p:nvPr>
        </p:nvSpPr>
        <p:spPr/>
        <p:txBody>
          <a:bodyPr/>
          <a:lstStyle/>
          <a:p>
            <a:fld id="{63FBE98F-47EC-5743-A808-A0037E3E967B}" type="slidenum">
              <a:rPr lang="en-US" smtClean="0"/>
              <a:t>9</a:t>
            </a:fld>
            <a:endParaRPr lang="en-US"/>
          </a:p>
        </p:txBody>
      </p:sp>
      <p:sp>
        <p:nvSpPr>
          <p:cNvPr id="4" name="TextBox 3">
            <a:extLst>
              <a:ext uri="{FF2B5EF4-FFF2-40B4-BE49-F238E27FC236}">
                <a16:creationId xmlns:a16="http://schemas.microsoft.com/office/drawing/2014/main" id="{2713AA7E-1596-4F49-B74E-145D8D650A8D}"/>
              </a:ext>
            </a:extLst>
          </p:cNvPr>
          <p:cNvSpPr txBox="1"/>
          <p:nvPr/>
        </p:nvSpPr>
        <p:spPr>
          <a:xfrm>
            <a:off x="358588" y="487792"/>
            <a:ext cx="6526305" cy="5016758"/>
          </a:xfrm>
          <a:prstGeom prst="rect">
            <a:avLst/>
          </a:prstGeom>
          <a:noFill/>
        </p:spPr>
        <p:txBody>
          <a:bodyPr wrap="square">
            <a:spAutoFit/>
          </a:bodyPr>
          <a:lstStyle/>
          <a:p>
            <a:r>
              <a:rPr lang="en-GB" sz="3200" b="1" dirty="0">
                <a:effectLst/>
                <a:latin typeface="+mj-lt"/>
                <a:ea typeface="Times New Roman" panose="02020603050405020304" pitchFamily="18" charset="0"/>
                <a:cs typeface="Times New Roman" panose="02020603050405020304" pitchFamily="18" charset="0"/>
              </a:rPr>
              <a:t>Developing your strategy </a:t>
            </a:r>
            <a:endParaRPr lang="en-GB" sz="3200" dirty="0">
              <a:effectLst/>
              <a:latin typeface="+mj-lt"/>
              <a:ea typeface="Times New Roman" panose="02020603050405020304" pitchFamily="18" charset="0"/>
              <a:cs typeface="Times New Roman" panose="02020603050405020304" pitchFamily="18" charset="0"/>
            </a:endParaRPr>
          </a:p>
          <a:p>
            <a:r>
              <a:rPr lang="en-GB" sz="1800" dirty="0">
                <a:effectLst/>
                <a:latin typeface="+mj-lt"/>
                <a:ea typeface="Times New Roman" panose="02020603050405020304" pitchFamily="18" charset="0"/>
                <a:cs typeface="Times New Roman" panose="02020603050405020304" pitchFamily="18" charset="0"/>
              </a:rPr>
              <a:t> </a:t>
            </a:r>
          </a:p>
          <a:p>
            <a:r>
              <a:rPr lang="en-GB" sz="1800" dirty="0">
                <a:effectLst/>
                <a:latin typeface="+mj-lt"/>
                <a:ea typeface="Times New Roman" panose="02020603050405020304" pitchFamily="18" charset="0"/>
                <a:cs typeface="Times New Roman" panose="02020603050405020304" pitchFamily="18" charset="0"/>
              </a:rPr>
              <a:t>Your fundraising strategy will be determined by the type, location, and demographic makeup of your school, as well as the time and resources at your disposal.  </a:t>
            </a:r>
          </a:p>
          <a:p>
            <a:r>
              <a:rPr lang="en-GB" sz="1800" dirty="0">
                <a:effectLst/>
                <a:latin typeface="+mj-lt"/>
                <a:ea typeface="Times New Roman" panose="02020603050405020304" pitchFamily="18" charset="0"/>
                <a:cs typeface="Times New Roman" panose="02020603050405020304" pitchFamily="18" charset="0"/>
              </a:rPr>
              <a:t> </a:t>
            </a:r>
          </a:p>
          <a:p>
            <a:r>
              <a:rPr lang="en-GB" sz="1800" dirty="0">
                <a:effectLst/>
                <a:latin typeface="+mj-lt"/>
                <a:ea typeface="Times New Roman" panose="02020603050405020304" pitchFamily="18" charset="0"/>
                <a:cs typeface="Times New Roman" panose="02020603050405020304" pitchFamily="18" charset="0"/>
              </a:rPr>
              <a:t>A strategy using a mix of activities will maintain momentum and provide alternatives if one approach falls short. </a:t>
            </a:r>
          </a:p>
          <a:p>
            <a:r>
              <a:rPr lang="en-GB" sz="1800" dirty="0">
                <a:effectLst/>
                <a:latin typeface="+mj-lt"/>
                <a:ea typeface="Times New Roman" panose="02020603050405020304" pitchFamily="18" charset="0"/>
                <a:cs typeface="Times New Roman" panose="02020603050405020304" pitchFamily="18" charset="0"/>
              </a:rPr>
              <a:t> </a:t>
            </a:r>
          </a:p>
          <a:p>
            <a:r>
              <a:rPr lang="en-GB" sz="1800" dirty="0">
                <a:effectLst/>
                <a:latin typeface="+mj-lt"/>
                <a:ea typeface="Times New Roman" panose="02020603050405020304" pitchFamily="18" charset="0"/>
                <a:cs typeface="Times New Roman" panose="02020603050405020304" pitchFamily="18" charset="0"/>
              </a:rPr>
              <a:t>These could include: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Grants</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Crowdfunding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Regular Giving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Sponsorship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Facilities Hire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Event Fundraising </a:t>
            </a:r>
          </a:p>
          <a:p>
            <a:pPr marL="342900" lvl="0" indent="-342900">
              <a:buFont typeface="Symbol" panose="05050102010706020507" pitchFamily="18" charset="2"/>
              <a:buChar char=""/>
            </a:pPr>
            <a:r>
              <a:rPr lang="en-GB" sz="1800" dirty="0">
                <a:effectLst/>
                <a:latin typeface="+mj-lt"/>
                <a:ea typeface="Times New Roman" panose="02020603050405020304" pitchFamily="18" charset="0"/>
                <a:cs typeface="Times New Roman" panose="02020603050405020304" pitchFamily="18" charset="0"/>
              </a:rPr>
              <a:t>Non-event Fundraising </a:t>
            </a:r>
          </a:p>
        </p:txBody>
      </p:sp>
    </p:spTree>
    <p:extLst>
      <p:ext uri="{BB962C8B-B14F-4D97-AF65-F5344CB8AC3E}">
        <p14:creationId xmlns:p14="http://schemas.microsoft.com/office/powerpoint/2010/main" val="24790297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FD98EF2A871B46AB69047E971C3677" ma:contentTypeVersion="16" ma:contentTypeDescription="Create a new document." ma:contentTypeScope="" ma:versionID="30aa164e092af9ca0e6f2e337d5471f0">
  <xsd:schema xmlns:xsd="http://www.w3.org/2001/XMLSchema" xmlns:xs="http://www.w3.org/2001/XMLSchema" xmlns:p="http://schemas.microsoft.com/office/2006/metadata/properties" xmlns:ns2="12cd2a76-8583-44e3-9931-83c83997bc7b" xmlns:ns3="fe96decf-afb0-4b84-baa3-6132b4ea908a" targetNamespace="http://schemas.microsoft.com/office/2006/metadata/properties" ma:root="true" ma:fieldsID="f18cdae5da513665bea4c8fdb9238e8b" ns2:_="" ns3:_="">
    <xsd:import namespace="12cd2a76-8583-44e3-9931-83c83997bc7b"/>
    <xsd:import namespace="fe96decf-afb0-4b84-baa3-6132b4ea90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cd2a76-8583-44e3-9931-83c83997bc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e05a230-94a3-464d-8bf6-7a6eb313d7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96decf-afb0-4b84-baa3-6132b4ea90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87bc04f-d91f-49e1-bc29-53dd2bd644d5}" ma:internalName="TaxCatchAll" ma:showField="CatchAllData" ma:web="fe96decf-afb0-4b84-baa3-6132b4ea90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e96decf-afb0-4b84-baa3-6132b4ea908a" xsi:nil="true"/>
    <lcf76f155ced4ddcb4097134ff3c332f xmlns="12cd2a76-8583-44e3-9931-83c83997bc7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008AB-BBA8-47A3-90CF-673505454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cd2a76-8583-44e3-9931-83c83997bc7b"/>
    <ds:schemaRef ds:uri="fe96decf-afb0-4b84-baa3-6132b4ea9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8B1C31-A5C3-4EA0-99C5-CE5D5F8475DC}">
  <ds:schemaRefs>
    <ds:schemaRef ds:uri="fe96decf-afb0-4b84-baa3-6132b4ea908a"/>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2cd2a76-8583-44e3-9931-83c83997bc7b"/>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C729991-EA3A-4F78-AC76-399777659A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2001</TotalTime>
  <Words>2432</Words>
  <Application>Microsoft Office PowerPoint</Application>
  <PresentationFormat>On-screen Show (4:3)</PresentationFormat>
  <Paragraphs>291</Paragraphs>
  <Slides>31</Slides>
  <Notes>31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Century Gothic</vt:lpstr>
      <vt:lpstr>Source Sans Pro</vt:lpstr>
      <vt:lpstr>Source Sans Pro Light</vt:lpstr>
      <vt:lpstr>Symbol</vt:lpstr>
      <vt:lpstr>Times New Roman</vt:lpstr>
      <vt:lpstr>Trebuchet MS</vt:lpstr>
      <vt:lpstr>Verdana</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Getting the most from funded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event fundraising</vt:lpstr>
      <vt:lpstr>PowerPoint Presentation</vt:lpstr>
      <vt:lpstr>PowerPoint Presentation</vt:lpstr>
      <vt:lpstr>PowerPoint Presentation</vt:lpstr>
      <vt:lpstr>PowerPoint Presentation</vt:lpstr>
      <vt:lpstr>PowerPoint Presentation</vt:lpstr>
      <vt:lpstr>Fundraising Support Staff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Manville</dc:creator>
  <cp:lastModifiedBy>Pam Langmead</cp:lastModifiedBy>
  <cp:revision>11</cp:revision>
  <cp:lastPrinted>2022-03-14T11:40:13Z</cp:lastPrinted>
  <dcterms:created xsi:type="dcterms:W3CDTF">2021-01-12T13:14:13Z</dcterms:created>
  <dcterms:modified xsi:type="dcterms:W3CDTF">2022-07-07T10:30:56Z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0x01010033FD98EF2A871B46AB69047E971C3677</vt:lpwstr>
  </property>
  <property fmtid="{D5CDD505-2E9C-101B-9397-08002B2CF9AE}" pid="3" name="MediaServiceImageTags">
    <vt:lpwstr/>
  </property>
</Properties>
</file>