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4" r:id="rId4"/>
    <p:sldId id="271" r:id="rId5"/>
    <p:sldId id="266" r:id="rId6"/>
    <p:sldId id="272" r:id="rId7"/>
    <p:sldId id="273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27F72-78EC-4AFF-B52D-61FA234244CF}" v="8" dt="2021-05-06T14:15:2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28B7-226D-4C55-8F3E-4D54FDC77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79C4F-3B9D-4703-A43D-82BD90FAC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3C994-43C1-4024-8255-FBC8FC14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8C683-634E-4891-85EB-9C912878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7937D-D9EA-4638-9887-F5BD9907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34D2-F955-42DC-BF67-FC94C983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21D56-0425-408B-A8D7-43BCA41F4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E90C-88C0-41CF-9CE3-AC5FE2AC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5699-8BF8-4A50-80D7-BD8FC68F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54E7E-927B-4E26-9783-BA555ACC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A332E-87F9-43D1-AAE5-EE0BC3AE7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1BFE7-3689-4687-B791-7A11960C0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0A2F-317A-45BB-B65F-2AF4B4F2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CF7A-757C-4A8C-9335-53AE87A3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3C067-16F6-4626-8C3F-899D64A7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65E8-4718-4495-A771-DA722D08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1A15-BA8C-453D-858F-815252BF2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34CC2-A613-4DDD-AF10-8E68C56E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D033-1489-4593-9D49-A5EA3B65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C66B-C0E8-4A09-AB72-C9DD836F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BCEA-A536-4530-89F4-C4CC00E5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1E1A-AF38-41D6-AA91-78F6B84C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332C-03CC-4575-A350-84F39D74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86D2-4AFC-4920-A048-C1A8DCF3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5C1D2-E454-435B-A4A4-041DD64B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6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8ED2-67DE-4AA9-BF38-540EAF4D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46BB-C655-46CB-8F88-46341E129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A8B99-814C-4764-91C5-91465C5D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26A4A-A1C7-4C75-B3DE-53F9DBFF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EC0AA-D376-4BF6-9E05-81FA7DD9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3E7C-F3A8-4E7C-9642-85B0820E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9AB4-42B4-4F6A-B5AF-E308E454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7AD2-CC69-4222-B9E7-73D54918A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BCBCB-D8CC-4249-A3A2-AD83D6F58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49C24-1286-48FD-B01A-95B76172C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36EA8-6880-4DF2-9344-309012457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763F5-BC0E-4D5A-9538-06BC2FC8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A0128-03C7-4CF2-A0E3-C0F3B501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83F77-A075-46A3-A07A-961AFE7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1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3BE-6169-4B21-9949-B8652A94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A5FC7-9D5B-4634-8F47-7C8C472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CE728-523A-4EEC-885E-E07C4F78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ADC02-C197-4614-A7F9-F472768B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5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CB70B-3F69-4C72-A692-75B5D767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46468-6132-4054-9E5B-489D9891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E614-9356-4CD8-9266-9283BF76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5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73D6-1C77-4F8C-9F51-F83CFBBD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FCDB-127A-435B-AC1F-B66FF909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E00C3-E632-454D-9710-EA4B81630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A797D-9609-42A3-BC01-F583A743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04835-FAC6-4AF6-A08A-8B886719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177D9-E1F6-4A28-B475-A18A7AAA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4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3C4B-F8A2-45B5-B2A2-98230399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10BBD-659F-4B05-8742-987F57612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2D2B5-4230-42AB-86F3-D6FFA005F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8ED66-111D-4870-AA3A-DEE83CF6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5D213-6053-4ADF-BC27-69CF5B47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B361B-2C60-496C-B28A-A5D3A4A5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6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FFEF7-4B6E-4682-8698-B56D4567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9A44-D710-4266-BB7D-CADA7580D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6DE6-96B6-4B19-86C9-ED0F617FB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1E23-5D02-4CC7-ACF2-CAE2A3B19FB6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3592-6723-49D8-A548-811BC72C4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B0A7-41CD-4615-B5CF-2B687CD3B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CB2-DC62-40F0-8E97-247EA3CD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7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HeadrestUK.co.uk" TargetMode="External"/><Relationship Id="rId2" Type="http://schemas.openxmlformats.org/officeDocument/2006/relationships/hyperlink" Target="http://www.headrestuk.co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94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0460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C6932-801B-4577-B3E0-B1A4BC8DCD63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66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520700"/>
            <a:ext cx="4498787" cy="2889114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WHO WE ARE</a:t>
            </a: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3" y="2108610"/>
            <a:ext cx="4087305" cy="2475407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Andrew Morrish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Ros McMullen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Kenny Frederick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Pete Crockett</a:t>
            </a: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experienced headteachers and CEOs from primary, secondary and special schools. Working Pro Bono.</a:t>
            </a: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NLE and coaching experience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2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8910-610B-47BF-8B57-4A965DA4ED66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5BCD2F-D472-4258-B075-CFDEC161FB51}"/>
              </a:ext>
            </a:extLst>
          </p:cNvPr>
          <p:cNvSpPr txBox="1">
            <a:spLocks/>
          </p:cNvSpPr>
          <p:nvPr/>
        </p:nvSpPr>
        <p:spPr>
          <a:xfrm>
            <a:off x="369656" y="2326561"/>
            <a:ext cx="3246118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927B01-0A48-4388-84F5-475B6CB26A21}"/>
              </a:ext>
            </a:extLst>
          </p:cNvPr>
          <p:cNvSpPr txBox="1">
            <a:spLocks/>
          </p:cNvSpPr>
          <p:nvPr/>
        </p:nvSpPr>
        <p:spPr>
          <a:xfrm>
            <a:off x="228601" y="3050461"/>
            <a:ext cx="4445000" cy="359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1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520700"/>
            <a:ext cx="4498787" cy="2889114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WHY NOW?</a:t>
            </a: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3" y="2426110"/>
            <a:ext cx="4676587" cy="2475407"/>
          </a:xfrm>
        </p:spPr>
        <p:txBody>
          <a:bodyPr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Headteacher wellbeing a priority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Increase in workload/anxiety levels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Operational and not strategic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Lack of support for headteachers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Sodden sponges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need for rapid response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We’ve sat in your chair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Safe, non-judgmental, anonymous </a:t>
            </a:r>
          </a:p>
          <a:p>
            <a:pPr algn="l"/>
            <a:endParaRPr lang="en-US" sz="2000" dirty="0">
              <a:latin typeface="Comfortaa SemiBold" pitchFamily="2" charset="0"/>
            </a:endParaRPr>
          </a:p>
          <a:p>
            <a:pPr algn="l"/>
            <a:endParaRPr lang="en-US" sz="2000" dirty="0">
              <a:latin typeface="Comfortaa SemiBold" pitchFamily="2" charset="0"/>
            </a:endParaRPr>
          </a:p>
          <a:p>
            <a:pPr algn="l"/>
            <a:endParaRPr lang="en-GB" sz="2000" dirty="0">
              <a:latin typeface="Comfortaa SemiBold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2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8910-610B-47BF-8B57-4A965DA4ED66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1FFC10-D312-41CD-A257-695008232774}"/>
              </a:ext>
            </a:extLst>
          </p:cNvPr>
          <p:cNvSpPr txBox="1">
            <a:spLocks/>
          </p:cNvSpPr>
          <p:nvPr/>
        </p:nvSpPr>
        <p:spPr>
          <a:xfrm>
            <a:off x="369656" y="2326561"/>
            <a:ext cx="3246118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1DE8FA7-01E5-4506-94FC-08C34833FCAF}"/>
              </a:ext>
            </a:extLst>
          </p:cNvPr>
          <p:cNvSpPr txBox="1">
            <a:spLocks/>
          </p:cNvSpPr>
          <p:nvPr/>
        </p:nvSpPr>
        <p:spPr>
          <a:xfrm>
            <a:off x="228601" y="3050461"/>
            <a:ext cx="4445000" cy="359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8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E7E61C-BBA3-4480-A7A3-80A5440B3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2" b="1626"/>
          <a:stretch/>
        </p:blipFill>
        <p:spPr>
          <a:xfrm>
            <a:off x="5740290" y="313690"/>
            <a:ext cx="5993666" cy="439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BE65D-AA59-4C8E-80E1-86B7A1318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9" t="11795" r="39454" b="8405"/>
          <a:stretch/>
        </p:blipFill>
        <p:spPr>
          <a:xfrm>
            <a:off x="331044" y="318656"/>
            <a:ext cx="4967396" cy="486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D5C55A-F18B-4B8C-A779-0DDCBED420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31" t="23704" r="31875" b="55185"/>
          <a:stretch/>
        </p:blipFill>
        <p:spPr>
          <a:xfrm>
            <a:off x="5695528" y="4970666"/>
            <a:ext cx="608319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ECCFC-0D65-4BF1-981C-27C48672430F}"/>
              </a:ext>
            </a:extLst>
          </p:cNvPr>
          <p:cNvSpPr txBox="1"/>
          <p:nvPr/>
        </p:nvSpPr>
        <p:spPr>
          <a:xfrm>
            <a:off x="331044" y="6233800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0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520700"/>
            <a:ext cx="4498787" cy="2889114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KEY ISSUES</a:t>
            </a: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313" y="2045110"/>
            <a:ext cx="4498787" cy="3034890"/>
          </a:xfrm>
        </p:spPr>
        <p:txBody>
          <a:bodyPr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Bubbles/safety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Ill health (self and family)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Feeling overwhelmed/stress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Parental demands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Facebook/Social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Lack of governance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Lack of LA/MAT support </a:t>
            </a:r>
            <a:r>
              <a:rPr lang="en-US" dirty="0" err="1">
                <a:cs typeface="Calibri" panose="020F0502020204030204" pitchFamily="34" charset="0"/>
              </a:rPr>
              <a:t>inc</a:t>
            </a:r>
            <a:r>
              <a:rPr lang="en-US" dirty="0">
                <a:cs typeface="Calibri" panose="020F0502020204030204" pitchFamily="34" charset="0"/>
              </a:rPr>
              <a:t> HR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Suspension, disciplinary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Ofsted, monitoring etc.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omfortaa SemiBold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2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8910-610B-47BF-8B57-4A965DA4ED66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49B59E-9C23-4AEA-A619-7FFC981ACC4C}"/>
              </a:ext>
            </a:extLst>
          </p:cNvPr>
          <p:cNvSpPr txBox="1">
            <a:spLocks/>
          </p:cNvSpPr>
          <p:nvPr/>
        </p:nvSpPr>
        <p:spPr>
          <a:xfrm>
            <a:off x="369656" y="2326561"/>
            <a:ext cx="3246118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6136C7-D111-424C-95F1-7D1AF8620D50}"/>
              </a:ext>
            </a:extLst>
          </p:cNvPr>
          <p:cNvSpPr txBox="1">
            <a:spLocks/>
          </p:cNvSpPr>
          <p:nvPr/>
        </p:nvSpPr>
        <p:spPr>
          <a:xfrm>
            <a:off x="228601" y="3050461"/>
            <a:ext cx="4445000" cy="359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4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520700"/>
            <a:ext cx="4498787" cy="2889114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WHAT WE DO</a:t>
            </a: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313" y="2045110"/>
            <a:ext cx="4087305" cy="3034890"/>
          </a:xfrm>
        </p:spPr>
        <p:txBody>
          <a:bodyPr anchor="t">
            <a:noAutofit/>
          </a:bodyPr>
          <a:lstStyle/>
          <a:p>
            <a:endParaRPr lang="en-US" b="1" dirty="0">
              <a:latin typeface="Comfortaa SemiBold" pitchFamily="2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Reassure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Signpost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omfortaa SemiBold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2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8910-610B-47BF-8B57-4A965DA4ED66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E63F1-1580-4865-A41F-BA32EB500C29}"/>
              </a:ext>
            </a:extLst>
          </p:cNvPr>
          <p:cNvSpPr txBox="1"/>
          <p:nvPr/>
        </p:nvSpPr>
        <p:spPr>
          <a:xfrm>
            <a:off x="6388100" y="5448680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Headwell: A headteacher wellbeing blog  </a:t>
            </a:r>
          </a:p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#newHTvoices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49B59E-9C23-4AEA-A619-7FFC981ACC4C}"/>
              </a:ext>
            </a:extLst>
          </p:cNvPr>
          <p:cNvSpPr txBox="1">
            <a:spLocks/>
          </p:cNvSpPr>
          <p:nvPr/>
        </p:nvSpPr>
        <p:spPr>
          <a:xfrm>
            <a:off x="369656" y="2326561"/>
            <a:ext cx="3246118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6136C7-D111-424C-95F1-7D1AF8620D50}"/>
              </a:ext>
            </a:extLst>
          </p:cNvPr>
          <p:cNvSpPr txBox="1">
            <a:spLocks/>
          </p:cNvSpPr>
          <p:nvPr/>
        </p:nvSpPr>
        <p:spPr>
          <a:xfrm>
            <a:off x="228601" y="3050461"/>
            <a:ext cx="4445000" cy="359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2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B1938-EC8D-4AAE-B806-87B979AE6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1" t="9929" r="25956" b="9931"/>
          <a:stretch/>
        </p:blipFill>
        <p:spPr>
          <a:xfrm>
            <a:off x="622568" y="505937"/>
            <a:ext cx="5894963" cy="549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9A329E-5131-4313-9E85-0B76B5B67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94" t="9931" r="33936" b="9931"/>
          <a:stretch/>
        </p:blipFill>
        <p:spPr>
          <a:xfrm>
            <a:off x="7464360" y="505938"/>
            <a:ext cx="4105072" cy="549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D00F53-8071-4AC7-B59C-226600EF4AE5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6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2" y="520700"/>
            <a:ext cx="4498787" cy="2889114"/>
          </a:xfrm>
        </p:spPr>
        <p:txBody>
          <a:bodyPr anchor="b"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HOW IT WORKS</a:t>
            </a: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/>
            </a:r>
            <a:br>
              <a:rPr lang="en-US" sz="5400" b="1" dirty="0">
                <a:latin typeface="+mn-lt"/>
              </a:rPr>
            </a:br>
            <a:endParaRPr lang="en-GB" sz="5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3" y="2108610"/>
            <a:ext cx="4087305" cy="3453990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DM us on Twitter @Headrest_UK</a:t>
            </a: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Phone us for free on 0800 862 0110</a:t>
            </a: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www.HeadrestUK.co.uk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Email us at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Hello@HeadrestUK.co.uk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omfortaa SemiBold" pitchFamily="2" charset="0"/>
            </a:endParaRPr>
          </a:p>
          <a:p>
            <a:pPr algn="l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We will always get back to you.</a:t>
            </a: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omfortaa SemiBold" pitchFamily="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226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8910-610B-47BF-8B57-4A965DA4ED66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@Headrest_UK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4C609D-1612-4371-98DC-9072C12E99D4}"/>
              </a:ext>
            </a:extLst>
          </p:cNvPr>
          <p:cNvSpPr txBox="1">
            <a:spLocks/>
          </p:cNvSpPr>
          <p:nvPr/>
        </p:nvSpPr>
        <p:spPr>
          <a:xfrm>
            <a:off x="369656" y="2326561"/>
            <a:ext cx="3246118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  <a:endParaRPr lang="en-GB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6DF23A6-C7A8-4709-8618-F50C3844DC67}"/>
              </a:ext>
            </a:extLst>
          </p:cNvPr>
          <p:cNvSpPr txBox="1">
            <a:spLocks/>
          </p:cNvSpPr>
          <p:nvPr/>
        </p:nvSpPr>
        <p:spPr>
          <a:xfrm>
            <a:off x="228601" y="3050461"/>
            <a:ext cx="4445000" cy="359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Comfortaa SemiBold" pitchFamily="2" charset="0"/>
              </a:rPr>
              <a:t>(n): A safety device designed to support the head</a:t>
            </a:r>
            <a:endParaRPr lang="en-GB" dirty="0">
              <a:solidFill>
                <a:srgbClr val="FFFFFF"/>
              </a:solidFill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42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EA6BE-0B09-46DE-A1AB-A7804563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47346-FE73-4E49-A9FB-F6DA2CFEB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11238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 E A D R E S 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5692-950F-42D3-A2E5-EF7BAC9CC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2729271"/>
            <a:ext cx="4851400" cy="4740120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NAHT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Chartered College of Teaching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Navigate NDC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Education Support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SSAT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Satis Education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EC6932-801B-4577-B3E0-B1A4BC8DCD63}"/>
              </a:ext>
            </a:extLst>
          </p:cNvPr>
          <p:cNvSpPr txBox="1"/>
          <p:nvPr/>
        </p:nvSpPr>
        <p:spPr>
          <a:xfrm>
            <a:off x="10312400" y="6185659"/>
            <a:ext cx="4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@Headrest_UK</a:t>
            </a:r>
            <a:endParaRPr lang="en-GB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9D2A327-CE84-4F54-B1FD-5E449D547DC6}"/>
              </a:ext>
            </a:extLst>
          </p:cNvPr>
          <p:cNvSpPr txBox="1">
            <a:spLocks/>
          </p:cNvSpPr>
          <p:nvPr/>
        </p:nvSpPr>
        <p:spPr>
          <a:xfrm>
            <a:off x="6223000" y="2729271"/>
            <a:ext cx="4749820" cy="397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Ambition Institute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Innovate My School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Schools Advisory Service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Headteachers’ Roundtable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Schools of Tomorrow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Guest headteacher bloggers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ECDF5-41A8-497F-89E0-BF3DD8397817}"/>
              </a:ext>
            </a:extLst>
          </p:cNvPr>
          <p:cNvSpPr txBox="1"/>
          <p:nvPr/>
        </p:nvSpPr>
        <p:spPr>
          <a:xfrm>
            <a:off x="2800335" y="2245488"/>
            <a:ext cx="633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big thank you to all our supporters: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68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339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Comfortaa SemiBold</vt:lpstr>
      <vt:lpstr>Office Theme</vt:lpstr>
      <vt:lpstr>H E A D R E S T</vt:lpstr>
      <vt:lpstr>WHO WE ARE  </vt:lpstr>
      <vt:lpstr>WHY NOW?  </vt:lpstr>
      <vt:lpstr>PowerPoint Presentation</vt:lpstr>
      <vt:lpstr>KEY ISSUES  </vt:lpstr>
      <vt:lpstr>WHAT WE DO  </vt:lpstr>
      <vt:lpstr>PowerPoint Presentation</vt:lpstr>
      <vt:lpstr>HOW IT WORKS  </vt:lpstr>
      <vt:lpstr>H E A D R E S 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Williams</dc:creator>
  <cp:lastModifiedBy>Pam Langmead</cp:lastModifiedBy>
  <cp:revision>11</cp:revision>
  <dcterms:created xsi:type="dcterms:W3CDTF">2021-01-29T16:36:21Z</dcterms:created>
  <dcterms:modified xsi:type="dcterms:W3CDTF">2021-05-25T11:08:42Z</dcterms:modified>
</cp:coreProperties>
</file>