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6" r:id="rId3"/>
    <p:sldId id="271" r:id="rId4"/>
    <p:sldId id="258" r:id="rId5"/>
    <p:sldId id="265" r:id="rId6"/>
    <p:sldId id="259" r:id="rId7"/>
    <p:sldId id="261" r:id="rId8"/>
    <p:sldId id="270" r:id="rId9"/>
    <p:sldId id="267" r:id="rId10"/>
    <p:sldId id="276" r:id="rId11"/>
    <p:sldId id="277" r:id="rId12"/>
    <p:sldId id="280" r:id="rId13"/>
    <p:sldId id="278" r:id="rId14"/>
    <p:sldId id="272" r:id="rId15"/>
    <p:sldId id="274" r:id="rId16"/>
    <p:sldId id="275" r:id="rId1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779DC464-F50F-4300-9802-9061C58B385D}" type="datetimeFigureOut">
              <a:rPr lang="en-GB" smtClean="0"/>
              <a:t>06/03/2019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7D00842-3FDD-48B0-83CB-20F37F4913DB}" type="slidenum">
              <a:rPr lang="en-GB" smtClean="0"/>
              <a:t>‹#›</a:t>
            </a:fld>
            <a:endParaRPr lang="en-GB"/>
          </a:p>
        </p:txBody>
      </p:sp>
    </p:spTree>
    <p:extLst>
      <p:ext uri="{BB962C8B-B14F-4D97-AF65-F5344CB8AC3E}">
        <p14:creationId xmlns:p14="http://schemas.microsoft.com/office/powerpoint/2010/main" val="176272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Handout – District</a:t>
            </a:r>
            <a:r>
              <a:rPr lang="en-GB" baseline="0" dirty="0" smtClean="0"/>
              <a:t> Level Handouts of Teams and names professionals. Photos if possible. </a:t>
            </a:r>
            <a:endParaRPr lang="en-GB" dirty="0"/>
          </a:p>
        </p:txBody>
      </p:sp>
      <p:sp>
        <p:nvSpPr>
          <p:cNvPr id="4" name="Slide Number Placeholder 3"/>
          <p:cNvSpPr>
            <a:spLocks noGrp="1"/>
          </p:cNvSpPr>
          <p:nvPr>
            <p:ph type="sldNum" sz="quarter" idx="10"/>
          </p:nvPr>
        </p:nvSpPr>
        <p:spPr/>
        <p:txBody>
          <a:bodyPr/>
          <a:lstStyle/>
          <a:p>
            <a:fld id="{07D00842-3FDD-48B0-83CB-20F37F4913DB}" type="slidenum">
              <a:rPr lang="en-GB" smtClean="0"/>
              <a:t>5</a:t>
            </a:fld>
            <a:endParaRPr lang="en-GB"/>
          </a:p>
        </p:txBody>
      </p:sp>
    </p:spTree>
    <p:extLst>
      <p:ext uri="{BB962C8B-B14F-4D97-AF65-F5344CB8AC3E}">
        <p14:creationId xmlns:p14="http://schemas.microsoft.com/office/powerpoint/2010/main" val="4100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Handout of the Team Structure</a:t>
            </a:r>
            <a:r>
              <a:rPr lang="en-GB" baseline="0" dirty="0" smtClean="0"/>
              <a:t> and points of contact </a:t>
            </a:r>
          </a:p>
          <a:p>
            <a:r>
              <a:rPr lang="en-GB" baseline="0" dirty="0" smtClean="0"/>
              <a:t>Take Risk Advert Primary Resources </a:t>
            </a:r>
          </a:p>
          <a:p>
            <a:r>
              <a:rPr lang="en-GB" baseline="0" dirty="0" smtClean="0"/>
              <a:t>Talk about Family Hubs and Healthy Family Drop In’s</a:t>
            </a:r>
            <a:endParaRPr lang="en-GB" dirty="0"/>
          </a:p>
        </p:txBody>
      </p:sp>
      <p:sp>
        <p:nvSpPr>
          <p:cNvPr id="4" name="Slide Number Placeholder 3"/>
          <p:cNvSpPr>
            <a:spLocks noGrp="1"/>
          </p:cNvSpPr>
          <p:nvPr>
            <p:ph type="sldNum" sz="quarter" idx="10"/>
          </p:nvPr>
        </p:nvSpPr>
        <p:spPr/>
        <p:txBody>
          <a:bodyPr/>
          <a:lstStyle/>
          <a:p>
            <a:fld id="{07D00842-3FDD-48B0-83CB-20F37F4913DB}" type="slidenum">
              <a:rPr lang="en-GB" smtClean="0"/>
              <a:t>6</a:t>
            </a:fld>
            <a:endParaRPr lang="en-GB"/>
          </a:p>
        </p:txBody>
      </p:sp>
    </p:spTree>
    <p:extLst>
      <p:ext uri="{BB962C8B-B14F-4D97-AF65-F5344CB8AC3E}">
        <p14:creationId xmlns:p14="http://schemas.microsoft.com/office/powerpoint/2010/main" val="135198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Identified</a:t>
            </a:r>
            <a:r>
              <a:rPr lang="en-GB" baseline="0" dirty="0" smtClean="0"/>
              <a:t> by School Nursing, Healthy Schools Offer. </a:t>
            </a:r>
          </a:p>
          <a:p>
            <a:r>
              <a:rPr lang="en-GB" baseline="0" dirty="0" smtClean="0"/>
              <a:t>Copy of the referral forms to give out or refer via a school nurse</a:t>
            </a:r>
          </a:p>
          <a:p>
            <a:r>
              <a:rPr lang="en-GB" baseline="0" dirty="0" smtClean="0"/>
              <a:t>List of Healthy Family Drop In’s – Which ones have hearing tests? </a:t>
            </a:r>
          </a:p>
          <a:p>
            <a:r>
              <a:rPr lang="en-GB" baseline="0" dirty="0" smtClean="0"/>
              <a:t>Generic Email Address Business Cards </a:t>
            </a:r>
          </a:p>
          <a:p>
            <a:endParaRPr lang="en-GB" baseline="0" dirty="0" smtClean="0"/>
          </a:p>
        </p:txBody>
      </p:sp>
      <p:sp>
        <p:nvSpPr>
          <p:cNvPr id="4" name="Slide Number Placeholder 3"/>
          <p:cNvSpPr>
            <a:spLocks noGrp="1"/>
          </p:cNvSpPr>
          <p:nvPr>
            <p:ph type="sldNum" sz="quarter" idx="10"/>
          </p:nvPr>
        </p:nvSpPr>
        <p:spPr/>
        <p:txBody>
          <a:bodyPr/>
          <a:lstStyle/>
          <a:p>
            <a:fld id="{07D00842-3FDD-48B0-83CB-20F37F4913DB}" type="slidenum">
              <a:rPr lang="en-GB" smtClean="0"/>
              <a:t>7</a:t>
            </a:fld>
            <a:endParaRPr lang="en-GB"/>
          </a:p>
        </p:txBody>
      </p:sp>
    </p:spTree>
    <p:extLst>
      <p:ext uri="{BB962C8B-B14F-4D97-AF65-F5344CB8AC3E}">
        <p14:creationId xmlns:p14="http://schemas.microsoft.com/office/powerpoint/2010/main" val="108912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a:t>
            </a:r>
            <a:r>
              <a:rPr lang="en-GB" baseline="0" dirty="0" smtClean="0"/>
              <a:t> off training dates for each quadrant and </a:t>
            </a:r>
            <a:r>
              <a:rPr lang="en-GB" baseline="0" smtClean="0"/>
              <a:t>booking details </a:t>
            </a:r>
            <a:endParaRPr lang="en-GB"/>
          </a:p>
        </p:txBody>
      </p:sp>
      <p:sp>
        <p:nvSpPr>
          <p:cNvPr id="4" name="Slide Number Placeholder 3"/>
          <p:cNvSpPr>
            <a:spLocks noGrp="1"/>
          </p:cNvSpPr>
          <p:nvPr>
            <p:ph type="sldNum" sz="quarter" idx="10"/>
          </p:nvPr>
        </p:nvSpPr>
        <p:spPr/>
        <p:txBody>
          <a:bodyPr/>
          <a:lstStyle/>
          <a:p>
            <a:fld id="{07D00842-3FDD-48B0-83CB-20F37F4913DB}" type="slidenum">
              <a:rPr lang="en-GB" smtClean="0"/>
              <a:t>8</a:t>
            </a:fld>
            <a:endParaRPr lang="en-GB"/>
          </a:p>
        </p:txBody>
      </p:sp>
    </p:spTree>
    <p:extLst>
      <p:ext uri="{BB962C8B-B14F-4D97-AF65-F5344CB8AC3E}">
        <p14:creationId xmlns:p14="http://schemas.microsoft.com/office/powerpoint/2010/main" val="391701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a:t>
            </a:r>
            <a:r>
              <a:rPr lang="en-GB" baseline="0" dirty="0" smtClean="0"/>
              <a:t> off training dates for each quadrant and </a:t>
            </a:r>
            <a:r>
              <a:rPr lang="en-GB" baseline="0" smtClean="0"/>
              <a:t>booking details </a:t>
            </a:r>
            <a:endParaRPr lang="en-GB"/>
          </a:p>
        </p:txBody>
      </p:sp>
      <p:sp>
        <p:nvSpPr>
          <p:cNvPr id="4" name="Slide Number Placeholder 3"/>
          <p:cNvSpPr>
            <a:spLocks noGrp="1"/>
          </p:cNvSpPr>
          <p:nvPr>
            <p:ph type="sldNum" sz="quarter" idx="10"/>
          </p:nvPr>
        </p:nvSpPr>
        <p:spPr/>
        <p:txBody>
          <a:bodyPr/>
          <a:lstStyle/>
          <a:p>
            <a:fld id="{07D00842-3FDD-48B0-83CB-20F37F4913DB}" type="slidenum">
              <a:rPr lang="en-GB" smtClean="0"/>
              <a:t>13</a:t>
            </a:fld>
            <a:endParaRPr lang="en-GB"/>
          </a:p>
        </p:txBody>
      </p:sp>
    </p:spTree>
    <p:extLst>
      <p:ext uri="{BB962C8B-B14F-4D97-AF65-F5344CB8AC3E}">
        <p14:creationId xmlns:p14="http://schemas.microsoft.com/office/powerpoint/2010/main" val="3917015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D1A3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51385" cy="43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10867" y="5445508"/>
            <a:ext cx="7983352" cy="417556"/>
          </a:xfrm>
        </p:spPr>
        <p:txBody>
          <a:bodyPr lIns="0" tIns="0" rIns="0" bIns="0" anchor="t" anchorCtr="0">
            <a:normAutofit/>
          </a:bodyPr>
          <a:lstStyle>
            <a:lvl1pPr algn="l">
              <a:defRPr sz="26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10867" y="5085545"/>
            <a:ext cx="7983353" cy="359962"/>
          </a:xfrm>
        </p:spPr>
        <p:txBody>
          <a:bodyPr lIns="0" tIns="0" rIns="0" bIns="0" anchor="t" anchorCtr="0">
            <a:normAutofit/>
          </a:bodyPr>
          <a:lstStyle>
            <a:lvl1pPr marL="0" indent="0" algn="l">
              <a:buNone/>
              <a:defRPr sz="2100" b="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pic>
        <p:nvPicPr>
          <p:cNvPr id="9" name="Picture 5" descr="C:\Users\Kasey.Ly\Desktop\Powerpoint assets\VC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60363" y="540001"/>
            <a:ext cx="1495384" cy="58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4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Two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861545"/>
            <a:ext cx="3847981" cy="1961074"/>
          </a:xfrm>
        </p:spPr>
        <p:txBody>
          <a:bodyPr/>
          <a:lstStyle>
            <a:lvl1pPr>
              <a:spcBef>
                <a:spcPts val="351"/>
              </a:spcBef>
              <a:spcAft>
                <a:spcPts val="526"/>
              </a:spcAft>
              <a:defRPr sz="1400" b="1">
                <a:solidFill>
                  <a:srgbClr val="ED1A37"/>
                </a:solidFill>
              </a:defRPr>
            </a:lvl1pPr>
            <a:lvl2pPr marL="157234" indent="-157234">
              <a:defRPr sz="1200" baseline="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
        <p:nvSpPr>
          <p:cNvPr id="5" name="Content Placeholder 2"/>
          <p:cNvSpPr>
            <a:spLocks noGrp="1"/>
          </p:cNvSpPr>
          <p:nvPr>
            <p:ph idx="13"/>
          </p:nvPr>
        </p:nvSpPr>
        <p:spPr>
          <a:xfrm>
            <a:off x="4746239" y="1861545"/>
            <a:ext cx="3847981" cy="1961074"/>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4"/>
          </p:nvPr>
        </p:nvSpPr>
        <p:spPr>
          <a:xfrm>
            <a:off x="610866" y="3893351"/>
            <a:ext cx="7983354" cy="1961074"/>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614273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774176"/>
            <a:ext cx="7983354" cy="221455"/>
          </a:xfrm>
        </p:spPr>
        <p:txBody>
          <a:bodyPr>
            <a:noAutofit/>
          </a:bodyPr>
          <a:lstStyle>
            <a:lvl1pPr>
              <a:spcAft>
                <a:spcPts val="1052"/>
              </a:spcAft>
              <a:defRPr sz="1200" b="1"/>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Picture Placeholder 6"/>
          <p:cNvSpPr>
            <a:spLocks noGrp="1"/>
          </p:cNvSpPr>
          <p:nvPr>
            <p:ph type="pic" sz="quarter" idx="13"/>
          </p:nvPr>
        </p:nvSpPr>
        <p:spPr>
          <a:xfrm>
            <a:off x="610867" y="2093128"/>
            <a:ext cx="2492337" cy="2628920"/>
          </a:xfrm>
        </p:spPr>
        <p:txBody>
          <a:bodyPr/>
          <a:lstStyle/>
          <a:p>
            <a:r>
              <a:rPr lang="en-US" smtClean="0"/>
              <a:t>Click icon to add picture</a:t>
            </a:r>
            <a:endParaRPr lang="en-GB"/>
          </a:p>
        </p:txBody>
      </p:sp>
      <p:sp>
        <p:nvSpPr>
          <p:cNvPr id="8" name="Picture Placeholder 6"/>
          <p:cNvSpPr>
            <a:spLocks noGrp="1"/>
          </p:cNvSpPr>
          <p:nvPr>
            <p:ph type="pic" sz="quarter" idx="14"/>
          </p:nvPr>
        </p:nvSpPr>
        <p:spPr>
          <a:xfrm>
            <a:off x="3351468" y="2093128"/>
            <a:ext cx="2492337" cy="2628920"/>
          </a:xfrm>
        </p:spPr>
        <p:txBody>
          <a:bodyPr/>
          <a:lstStyle/>
          <a:p>
            <a:r>
              <a:rPr lang="en-US" smtClean="0"/>
              <a:t>Click icon to add picture</a:t>
            </a:r>
            <a:endParaRPr lang="en-GB"/>
          </a:p>
        </p:txBody>
      </p:sp>
      <p:sp>
        <p:nvSpPr>
          <p:cNvPr id="9" name="Picture Placeholder 6"/>
          <p:cNvSpPr>
            <a:spLocks noGrp="1"/>
          </p:cNvSpPr>
          <p:nvPr>
            <p:ph type="pic" sz="quarter" idx="15"/>
          </p:nvPr>
        </p:nvSpPr>
        <p:spPr>
          <a:xfrm>
            <a:off x="6089472" y="2093128"/>
            <a:ext cx="2492337" cy="2628920"/>
          </a:xfrm>
        </p:spPr>
        <p:txBody>
          <a:bodyPr/>
          <a:lstStyle/>
          <a:p>
            <a:r>
              <a:rPr lang="en-US" smtClean="0"/>
              <a:t>Click icon to add picture</a:t>
            </a:r>
            <a:endParaRPr lang="en-GB"/>
          </a:p>
        </p:txBody>
      </p:sp>
      <p:sp>
        <p:nvSpPr>
          <p:cNvPr id="10" name="Content Placeholder 2"/>
          <p:cNvSpPr>
            <a:spLocks noGrp="1"/>
          </p:cNvSpPr>
          <p:nvPr>
            <p:ph idx="16"/>
          </p:nvPr>
        </p:nvSpPr>
        <p:spPr>
          <a:xfrm>
            <a:off x="610867" y="4773099"/>
            <a:ext cx="2492338" cy="1081326"/>
          </a:xfrm>
        </p:spPr>
        <p:txBody>
          <a:bodyPr>
            <a:noAutofit/>
          </a:bodyPr>
          <a:lstStyle>
            <a:lvl1pPr marL="150276" indent="-150276">
              <a:spcAft>
                <a:spcPts val="1052"/>
              </a:spcAft>
              <a:buSzPct val="80000"/>
              <a:buFontTx/>
              <a:buBlip>
                <a:blip r:embed="rId2"/>
              </a:buBlip>
              <a:tabLst>
                <a:tab pos="155842" algn="l"/>
              </a:tabLst>
              <a:defRPr sz="1000" b="0"/>
            </a:lvl1pPr>
          </a:lstStyle>
          <a:p>
            <a:pPr lvl="0"/>
            <a:r>
              <a:rPr lang="en-US" smtClean="0"/>
              <a:t>Click to edit Master text styles</a:t>
            </a:r>
          </a:p>
        </p:txBody>
      </p:sp>
      <p:sp>
        <p:nvSpPr>
          <p:cNvPr id="11" name="Content Placeholder 2"/>
          <p:cNvSpPr>
            <a:spLocks noGrp="1"/>
          </p:cNvSpPr>
          <p:nvPr>
            <p:ph idx="17"/>
          </p:nvPr>
        </p:nvSpPr>
        <p:spPr>
          <a:xfrm>
            <a:off x="3351467" y="4773099"/>
            <a:ext cx="2492338" cy="1081326"/>
          </a:xfrm>
        </p:spPr>
        <p:txBody>
          <a:bodyPr>
            <a:noAutofit/>
          </a:bodyPr>
          <a:lstStyle>
            <a:lvl1pPr marL="150276" indent="-150276">
              <a:spcAft>
                <a:spcPts val="1052"/>
              </a:spcAft>
              <a:buSzPct val="80000"/>
              <a:buFontTx/>
              <a:buBlip>
                <a:blip r:embed="rId2"/>
              </a:buBlip>
              <a:defRPr sz="1000" b="0"/>
            </a:lvl1pPr>
          </a:lstStyle>
          <a:p>
            <a:pPr lvl="0"/>
            <a:r>
              <a:rPr lang="en-US" smtClean="0"/>
              <a:t>Click to edit Master text styles</a:t>
            </a:r>
          </a:p>
        </p:txBody>
      </p:sp>
      <p:sp>
        <p:nvSpPr>
          <p:cNvPr id="14" name="Content Placeholder 2"/>
          <p:cNvSpPr>
            <a:spLocks noGrp="1"/>
          </p:cNvSpPr>
          <p:nvPr>
            <p:ph idx="18"/>
          </p:nvPr>
        </p:nvSpPr>
        <p:spPr>
          <a:xfrm>
            <a:off x="6089472" y="4773099"/>
            <a:ext cx="2492338" cy="1081326"/>
          </a:xfrm>
        </p:spPr>
        <p:txBody>
          <a:bodyPr>
            <a:noAutofit/>
          </a:bodyPr>
          <a:lstStyle>
            <a:lvl1pPr marL="150276" indent="-150276">
              <a:spcAft>
                <a:spcPts val="1052"/>
              </a:spcAft>
              <a:buSzPct val="80000"/>
              <a:buFontTx/>
              <a:buBlip>
                <a:blip r:embed="rId2"/>
              </a:buBlip>
              <a:defRPr sz="1000" b="0"/>
            </a:lvl1pPr>
          </a:lstStyle>
          <a:p>
            <a:pPr lvl="0"/>
            <a:r>
              <a:rPr lang="en-US" smtClean="0"/>
              <a:t>Click to edit Master text styles</a:t>
            </a:r>
          </a:p>
        </p:txBody>
      </p:sp>
    </p:spTree>
    <p:extLst>
      <p:ext uri="{BB962C8B-B14F-4D97-AF65-F5344CB8AC3E}">
        <p14:creationId xmlns:p14="http://schemas.microsoft.com/office/powerpoint/2010/main" val="4079684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0F7010-E999-4FC2-AE85-B5FFBD58F110}" type="slidenum">
              <a:rPr lang="en-GB" smtClean="0"/>
              <a:pPr/>
              <a:t>‹#›</a:t>
            </a:fld>
            <a:endParaRPr lang="en-GB"/>
          </a:p>
        </p:txBody>
      </p:sp>
      <p:sp>
        <p:nvSpPr>
          <p:cNvPr id="6" name="Title 1"/>
          <p:cNvSpPr>
            <a:spLocks noGrp="1"/>
          </p:cNvSpPr>
          <p:nvPr>
            <p:ph type="title"/>
          </p:nvPr>
        </p:nvSpPr>
        <p:spPr>
          <a:xfrm>
            <a:off x="610867" y="683792"/>
            <a:ext cx="7983354" cy="908209"/>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45659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120552"/>
            <a:ext cx="9232070" cy="6980387"/>
          </a:xfrm>
          <a:prstGeom prst="rect">
            <a:avLst/>
          </a:prstGeom>
        </p:spPr>
      </p:pic>
      <p:sp>
        <p:nvSpPr>
          <p:cNvPr id="3" name="TextBox 2"/>
          <p:cNvSpPr txBox="1"/>
          <p:nvPr userDrawn="1"/>
        </p:nvSpPr>
        <p:spPr>
          <a:xfrm>
            <a:off x="2410507" y="5857047"/>
            <a:ext cx="4313115" cy="334981"/>
          </a:xfrm>
          <a:prstGeom prst="rect">
            <a:avLst/>
          </a:prstGeom>
          <a:noFill/>
        </p:spPr>
        <p:txBody>
          <a:bodyPr wrap="square" lIns="80147" tIns="40074" rIns="80147" bIns="40074" rtlCol="0">
            <a:spAutoFit/>
          </a:bodyPr>
          <a:lstStyle/>
          <a:p>
            <a:pPr algn="ctr" defTabSz="914239">
              <a:spcAft>
                <a:spcPts val="526"/>
              </a:spcAft>
            </a:pPr>
            <a:r>
              <a:rPr lang="en-GB" sz="1600" b="1" dirty="0">
                <a:solidFill>
                  <a:srgbClr val="ED1A37"/>
                </a:solidFill>
                <a:cs typeface="Arial" pitchFamily="34" charset="0"/>
              </a:rPr>
              <a:t>www.essexfamilywellbeing.co.uk</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902" y="5530311"/>
            <a:ext cx="636365" cy="32651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2479" y="5520084"/>
            <a:ext cx="755880" cy="326517"/>
          </a:xfrm>
          <a:prstGeom prst="rect">
            <a:avLst/>
          </a:prstGeom>
        </p:spPr>
      </p:pic>
      <p:sp>
        <p:nvSpPr>
          <p:cNvPr id="11" name="TextBox 10"/>
          <p:cNvSpPr txBox="1"/>
          <p:nvPr userDrawn="1"/>
        </p:nvSpPr>
        <p:spPr>
          <a:xfrm>
            <a:off x="6942479" y="5332526"/>
            <a:ext cx="1827841" cy="111661"/>
          </a:xfrm>
          <a:prstGeom prst="rect">
            <a:avLst/>
          </a:prstGeom>
          <a:noFill/>
        </p:spPr>
        <p:txBody>
          <a:bodyPr wrap="square" lIns="0" tIns="0" rIns="0" bIns="0" rtlCol="0">
            <a:spAutoFit/>
          </a:bodyPr>
          <a:lstStyle/>
          <a:p>
            <a:pPr defTabSz="914239"/>
            <a:r>
              <a:rPr lang="en-GB" sz="700" dirty="0">
                <a:solidFill>
                  <a:prstClr val="white"/>
                </a:solidFill>
              </a:rPr>
              <a:t>Commissioned by</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1834" y="566258"/>
            <a:ext cx="1033775" cy="516069"/>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5282" y="374601"/>
            <a:ext cx="1735935" cy="921022"/>
          </a:xfrm>
          <a:prstGeom prst="rect">
            <a:avLst/>
          </a:prstGeom>
        </p:spPr>
      </p:pic>
    </p:spTree>
    <p:extLst>
      <p:ext uri="{BB962C8B-B14F-4D97-AF65-F5344CB8AC3E}">
        <p14:creationId xmlns:p14="http://schemas.microsoft.com/office/powerpoint/2010/main" val="276864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ED1A3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0867" y="5445508"/>
            <a:ext cx="7983352" cy="417556"/>
          </a:xfrm>
        </p:spPr>
        <p:txBody>
          <a:bodyPr lIns="0" tIns="0" rIns="0" bIns="0" anchor="t" anchorCtr="0">
            <a:normAutofit/>
          </a:bodyPr>
          <a:lstStyle>
            <a:lvl1pPr algn="l">
              <a:defRPr sz="2600" b="1">
                <a:solidFill>
                  <a:schemeClr val="bg1"/>
                </a:solidFill>
              </a:defRPr>
            </a:lvl1pPr>
          </a:lstStyle>
          <a:p>
            <a:r>
              <a:rPr lang="en-US" dirty="0"/>
              <a:t>Section Divider</a:t>
            </a:r>
            <a:endParaRPr lang="en-GB"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092615" y="0"/>
            <a:ext cx="5051385" cy="43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23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8DC63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829" y="125099"/>
            <a:ext cx="1857098" cy="1392573"/>
          </a:xfrm>
          <a:prstGeom prst="rect">
            <a:avLst/>
          </a:prstGeom>
        </p:spPr>
      </p:pic>
      <p:sp>
        <p:nvSpPr>
          <p:cNvPr id="2" name="Title 1"/>
          <p:cNvSpPr>
            <a:spLocks noGrp="1"/>
          </p:cNvSpPr>
          <p:nvPr>
            <p:ph type="ctrTitle"/>
          </p:nvPr>
        </p:nvSpPr>
        <p:spPr>
          <a:xfrm>
            <a:off x="610867" y="5445508"/>
            <a:ext cx="7983352" cy="417556"/>
          </a:xfrm>
        </p:spPr>
        <p:txBody>
          <a:bodyPr lIns="0" tIns="0" rIns="0" bIns="0" anchor="t" anchorCtr="0">
            <a:normAutofit/>
          </a:bodyPr>
          <a:lstStyle>
            <a:lvl1pPr algn="l">
              <a:defRPr sz="26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10867" y="5085545"/>
            <a:ext cx="7983353" cy="359962"/>
          </a:xfrm>
        </p:spPr>
        <p:txBody>
          <a:bodyPr lIns="0" tIns="0" rIns="0" bIns="0" anchor="t" anchorCtr="0">
            <a:normAutofit/>
          </a:bodyPr>
          <a:lstStyle>
            <a:lvl1pPr marL="0" indent="0" algn="l">
              <a:buNone/>
              <a:defRPr sz="2100" b="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sp>
        <p:nvSpPr>
          <p:cNvPr id="10" name="AutoShape 7"/>
          <p:cNvSpPr>
            <a:spLocks noChangeAspect="1" noChangeArrowheads="1" noTextEdit="1"/>
          </p:cNvSpPr>
          <p:nvPr userDrawn="1"/>
        </p:nvSpPr>
        <p:spPr bwMode="auto">
          <a:xfrm>
            <a:off x="0" y="0"/>
            <a:ext cx="5051192" cy="432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defTabSz="914239"/>
            <a:endParaRPr lang="en-GB">
              <a:solidFill>
                <a:prstClr val="black"/>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83390" y="-89304"/>
            <a:ext cx="5238806" cy="452551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3827" y="566258"/>
            <a:ext cx="1033778" cy="516071"/>
          </a:xfrm>
          <a:prstGeom prst="rect">
            <a:avLst/>
          </a:prstGeom>
        </p:spPr>
      </p:pic>
    </p:spTree>
    <p:extLst>
      <p:ext uri="{BB962C8B-B14F-4D97-AF65-F5344CB8AC3E}">
        <p14:creationId xmlns:p14="http://schemas.microsoft.com/office/powerpoint/2010/main" val="420267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0867" y="5445508"/>
            <a:ext cx="7983352" cy="417556"/>
          </a:xfrm>
        </p:spPr>
        <p:txBody>
          <a:bodyPr lIns="0" tIns="0" rIns="0" bIns="0" anchor="t" anchorCtr="0">
            <a:normAutofit/>
          </a:bodyPr>
          <a:lstStyle>
            <a:lvl1pPr algn="l">
              <a:defRPr sz="2600" b="1">
                <a:solidFill>
                  <a:schemeClr val="bg1"/>
                </a:solidFill>
              </a:defRPr>
            </a:lvl1pPr>
          </a:lstStyle>
          <a:p>
            <a:r>
              <a:rPr lang="en-US" dirty="0"/>
              <a:t>Section Divider</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983390" y="-89304"/>
            <a:ext cx="5238806" cy="4525511"/>
          </a:xfrm>
          <a:prstGeom prst="rect">
            <a:avLst/>
          </a:prstGeom>
        </p:spPr>
      </p:pic>
    </p:spTree>
    <p:extLst>
      <p:ext uri="{BB962C8B-B14F-4D97-AF65-F5344CB8AC3E}">
        <p14:creationId xmlns:p14="http://schemas.microsoft.com/office/powerpoint/2010/main" val="156912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Tree>
    <p:extLst>
      <p:ext uri="{BB962C8B-B14F-4D97-AF65-F5344CB8AC3E}">
        <p14:creationId xmlns:p14="http://schemas.microsoft.com/office/powerpoint/2010/main" val="4198088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6" y="1828890"/>
            <a:ext cx="3847981" cy="4025536"/>
          </a:xfrm>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Content Placeholder 2"/>
          <p:cNvSpPr>
            <a:spLocks noGrp="1"/>
          </p:cNvSpPr>
          <p:nvPr>
            <p:ph idx="13"/>
          </p:nvPr>
        </p:nvSpPr>
        <p:spPr>
          <a:xfrm>
            <a:off x="4746239" y="1828890"/>
            <a:ext cx="3847981" cy="4025536"/>
          </a:xfrm>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46274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6" y="1828891"/>
            <a:ext cx="3847981"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Content Placeholder 2"/>
          <p:cNvSpPr>
            <a:spLocks noGrp="1"/>
          </p:cNvSpPr>
          <p:nvPr>
            <p:ph idx="13"/>
          </p:nvPr>
        </p:nvSpPr>
        <p:spPr>
          <a:xfrm>
            <a:off x="4746238" y="1828891"/>
            <a:ext cx="3847981"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4"/>
          </p:nvPr>
        </p:nvSpPr>
        <p:spPr>
          <a:xfrm>
            <a:off x="610866" y="3874665"/>
            <a:ext cx="7983354"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256879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10867" y="1861544"/>
            <a:ext cx="7983354" cy="3992881"/>
          </a:xfrm>
        </p:spPr>
        <p:txBody>
          <a:bodyPr/>
          <a:lstStyle>
            <a:lvl1pPr>
              <a:spcBef>
                <a:spcPts val="526"/>
              </a:spcBef>
              <a:spcAft>
                <a:spcPts val="351"/>
              </a:spcAft>
              <a:defRPr sz="1400" b="1">
                <a:solidFill>
                  <a:srgbClr val="ED1A37"/>
                </a:solidFill>
              </a:defRPr>
            </a:lvl1pPr>
            <a:lvl2pPr marL="157234" indent="-157234">
              <a:spcAft>
                <a:spcPts val="526"/>
              </a:spcAft>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Tree>
    <p:extLst>
      <p:ext uri="{BB962C8B-B14F-4D97-AF65-F5344CB8AC3E}">
        <p14:creationId xmlns:p14="http://schemas.microsoft.com/office/powerpoint/2010/main" val="3698898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Two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861545"/>
            <a:ext cx="3847981" cy="3992881"/>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
        <p:nvSpPr>
          <p:cNvPr id="5" name="Content Placeholder 2"/>
          <p:cNvSpPr>
            <a:spLocks noGrp="1"/>
          </p:cNvSpPr>
          <p:nvPr>
            <p:ph idx="13"/>
          </p:nvPr>
        </p:nvSpPr>
        <p:spPr>
          <a:xfrm>
            <a:off x="4746239" y="1861545"/>
            <a:ext cx="3847981" cy="3992881"/>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13069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867" y="683792"/>
            <a:ext cx="7983354" cy="90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10867" y="1828890"/>
            <a:ext cx="7983354" cy="4025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537563" y="6330434"/>
            <a:ext cx="290502" cy="197841"/>
          </a:xfrm>
          <a:prstGeom prst="rect">
            <a:avLst/>
          </a:prstGeom>
        </p:spPr>
        <p:txBody>
          <a:bodyPr vert="horz" lIns="0" tIns="0" rIns="0" bIns="0" rtlCol="0" anchor="t" anchorCtr="0">
            <a:noAutofit/>
          </a:bodyPr>
          <a:lstStyle>
            <a:lvl1pPr algn="l">
              <a:defRPr sz="1000" b="1">
                <a:solidFill>
                  <a:srgbClr val="ED1A37"/>
                </a:solidFill>
                <a:latin typeface="Arial" pitchFamily="34" charset="0"/>
                <a:cs typeface="Arial" pitchFamily="34" charset="0"/>
              </a:defRPr>
            </a:lvl1pPr>
          </a:lstStyle>
          <a:p>
            <a:pPr defTabSz="914239"/>
            <a:fld id="{EB0F7010-E999-4FC2-AE85-B5FFBD58F110}" type="slidenum">
              <a:rPr lang="en-GB" smtClean="0"/>
              <a:pPr defTabSz="914239"/>
              <a:t>‹#›</a:t>
            </a:fld>
            <a:endParaRPr lang="en-GB" dirty="0"/>
          </a:p>
        </p:txBody>
      </p:sp>
      <p:sp>
        <p:nvSpPr>
          <p:cNvPr id="8" name="TextBox 7"/>
          <p:cNvSpPr txBox="1"/>
          <p:nvPr/>
        </p:nvSpPr>
        <p:spPr>
          <a:xfrm>
            <a:off x="917658" y="6330433"/>
            <a:ext cx="2353874" cy="153533"/>
          </a:xfrm>
          <a:prstGeom prst="rect">
            <a:avLst/>
          </a:prstGeom>
          <a:noFill/>
        </p:spPr>
        <p:txBody>
          <a:bodyPr wrap="square" lIns="0" tIns="0" rIns="0" bIns="0" rtlCol="0">
            <a:noAutofit/>
          </a:bodyPr>
          <a:lstStyle/>
          <a:p>
            <a:pPr defTabSz="914239"/>
            <a:r>
              <a:rPr lang="en-GB" sz="1000" dirty="0">
                <a:solidFill>
                  <a:srgbClr val="ED1A37"/>
                </a:solidFill>
                <a:cs typeface="Arial" pitchFamily="34" charset="0"/>
              </a:rPr>
              <a:t>Virgin Care  </a:t>
            </a:r>
            <a:r>
              <a:rPr lang="en-GB" sz="1000" dirty="0">
                <a:solidFill>
                  <a:srgbClr val="464646"/>
                </a:solidFill>
                <a:cs typeface="Arial" pitchFamily="34" charset="0"/>
              </a:rPr>
              <a:t>in partnership with Barnardo’s</a:t>
            </a:r>
          </a:p>
        </p:txBody>
      </p:sp>
      <p:sp>
        <p:nvSpPr>
          <p:cNvPr id="9" name="TextBox 8"/>
          <p:cNvSpPr txBox="1"/>
          <p:nvPr/>
        </p:nvSpPr>
        <p:spPr>
          <a:xfrm>
            <a:off x="6240347" y="6330433"/>
            <a:ext cx="2353874" cy="153533"/>
          </a:xfrm>
          <a:prstGeom prst="rect">
            <a:avLst/>
          </a:prstGeom>
          <a:noFill/>
        </p:spPr>
        <p:txBody>
          <a:bodyPr wrap="square" lIns="0" tIns="0" rIns="0" bIns="0" rtlCol="0">
            <a:noAutofit/>
          </a:bodyPr>
          <a:lstStyle/>
          <a:p>
            <a:pPr algn="r" defTabSz="914239"/>
            <a:r>
              <a:rPr lang="en-GB" sz="1000" dirty="0" smtClean="0">
                <a:solidFill>
                  <a:srgbClr val="ED1A37"/>
                </a:solidFill>
                <a:cs typeface="Arial" pitchFamily="34" charset="0"/>
              </a:rPr>
              <a:t>www.essexfamilywellbeing.co.uk</a:t>
            </a:r>
            <a:endParaRPr lang="en-GB" sz="1000" dirty="0">
              <a:solidFill>
                <a:srgbClr val="ED1A37"/>
              </a:solidFill>
              <a:cs typeface="Arial" pitchFamily="34" charset="0"/>
            </a:endParaRPr>
          </a:p>
        </p:txBody>
      </p:sp>
      <p:cxnSp>
        <p:nvCxnSpPr>
          <p:cNvPr id="11" name="Straight Connector 10"/>
          <p:cNvCxnSpPr/>
          <p:nvPr/>
        </p:nvCxnSpPr>
        <p:spPr>
          <a:xfrm>
            <a:off x="462630" y="6200400"/>
            <a:ext cx="8210052"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37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p:txStyles>
    <p:titleStyle>
      <a:lvl1pPr algn="l" defTabSz="914239" rtl="0" eaLnBrk="1" latinLnBrk="0" hangingPunct="1">
        <a:spcBef>
          <a:spcPct val="0"/>
        </a:spcBef>
        <a:buNone/>
        <a:defRPr sz="3200" b="1" kern="1200">
          <a:solidFill>
            <a:srgbClr val="ED1A37"/>
          </a:solidFill>
          <a:latin typeface="Arial" pitchFamily="34" charset="0"/>
          <a:ea typeface="+mj-ea"/>
          <a:cs typeface="Arial" pitchFamily="34" charset="0"/>
        </a:defRPr>
      </a:lvl1pPr>
    </p:titleStyle>
    <p:bodyStyle>
      <a:lvl1pPr marL="0" indent="0" algn="l" defTabSz="914239" rtl="0" eaLnBrk="1" latinLnBrk="0" hangingPunct="1">
        <a:spcBef>
          <a:spcPts val="0"/>
        </a:spcBef>
        <a:spcAft>
          <a:spcPts val="526"/>
        </a:spcAft>
        <a:buFont typeface="Arial" pitchFamily="34" charset="0"/>
        <a:buNone/>
        <a:defRPr sz="2100" kern="1200">
          <a:solidFill>
            <a:srgbClr val="808285"/>
          </a:solidFill>
          <a:latin typeface="Arial" pitchFamily="34" charset="0"/>
          <a:ea typeface="+mn-ea"/>
          <a:cs typeface="Arial" pitchFamily="34" charset="0"/>
        </a:defRPr>
      </a:lvl1pPr>
      <a:lvl2pPr marL="236545" indent="-236545" algn="l" defTabSz="914239" rtl="0" eaLnBrk="1" latinLnBrk="0" hangingPunct="1">
        <a:spcBef>
          <a:spcPts val="0"/>
        </a:spcBef>
        <a:spcAft>
          <a:spcPts val="526"/>
        </a:spcAft>
        <a:buFont typeface="Arial" pitchFamily="34" charset="0"/>
        <a:buChar char="•"/>
        <a:defRPr sz="2100" kern="1200">
          <a:solidFill>
            <a:srgbClr val="808285"/>
          </a:solidFill>
          <a:latin typeface="Arial" pitchFamily="34" charset="0"/>
          <a:ea typeface="+mn-ea"/>
          <a:cs typeface="Arial" pitchFamily="34" charset="0"/>
        </a:defRPr>
      </a:lvl2pPr>
      <a:lvl3pPr marL="473091" indent="-236545" algn="l" defTabSz="914239" rtl="0" eaLnBrk="1" latinLnBrk="0" hangingPunct="1">
        <a:spcBef>
          <a:spcPts val="0"/>
        </a:spcBef>
        <a:spcAft>
          <a:spcPts val="526"/>
        </a:spcAft>
        <a:buClr>
          <a:schemeClr val="accent1"/>
        </a:buClr>
        <a:buFont typeface="GE Inspira" panose="020F0603030400020203" pitchFamily="34" charset="0"/>
        <a:buChar char=""/>
        <a:defRPr sz="1800" kern="1200">
          <a:solidFill>
            <a:srgbClr val="808285"/>
          </a:solidFill>
          <a:latin typeface="Arial" pitchFamily="34" charset="0"/>
          <a:ea typeface="+mn-ea"/>
          <a:cs typeface="Arial" pitchFamily="34" charset="0"/>
        </a:defRPr>
      </a:lvl3pPr>
      <a:lvl4pPr marL="709636" indent="-236545" algn="l" defTabSz="914239" rtl="0" eaLnBrk="1" latinLnBrk="0" hangingPunct="1">
        <a:spcBef>
          <a:spcPts val="0"/>
        </a:spcBef>
        <a:spcAft>
          <a:spcPts val="526"/>
        </a:spcAft>
        <a:buClr>
          <a:schemeClr val="accent3"/>
        </a:buClr>
        <a:buFont typeface="GE Inspira" panose="020F0603030400020203" pitchFamily="34" charset="0"/>
        <a:buChar char=""/>
        <a:defRPr sz="1600" kern="1200">
          <a:solidFill>
            <a:srgbClr val="808285"/>
          </a:solidFill>
          <a:latin typeface="Arial" pitchFamily="34" charset="0"/>
          <a:ea typeface="+mn-ea"/>
          <a:cs typeface="Arial" pitchFamily="34" charset="0"/>
        </a:defRPr>
      </a:lvl4pPr>
      <a:lvl5pPr marL="946182" indent="-236545" algn="l" defTabSz="914239" rtl="0" eaLnBrk="1" latinLnBrk="0" hangingPunct="1">
        <a:spcBef>
          <a:spcPts val="0"/>
        </a:spcBef>
        <a:spcAft>
          <a:spcPts val="526"/>
        </a:spcAft>
        <a:buClr>
          <a:schemeClr val="accent1"/>
        </a:buClr>
        <a:buFont typeface="GE Inspira" panose="020F0603030400020203" pitchFamily="34" charset="0"/>
        <a:buChar char=""/>
        <a:defRPr sz="1600" kern="1200">
          <a:solidFill>
            <a:srgbClr val="808285"/>
          </a:solidFill>
          <a:latin typeface="Arial" pitchFamily="34" charset="0"/>
          <a:ea typeface="+mn-ea"/>
          <a:cs typeface="Arial" pitchFamily="34" charset="0"/>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pnsqW197gAhWP3eAKHSX3CjAQjRx6BAgBEAU&amp;url=http://essexfamilywellbeing.co.uk/service/looked-children-service/essex_icons_early_years_centres_nurseries_31-01-18_lp/&amp;psig=AOvVaw0EQYX3aJypM0iixY5baROF&amp;ust=1551451934820113"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www.essexfamilywellbeing.co.uk/"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saferinternet.org.uk/advice-centre/parents-and-carers/parental-controls-offered-your-home-internet-provider" TargetMode="External"/><Relationship Id="rId2" Type="http://schemas.openxmlformats.org/officeDocument/2006/relationships/hyperlink" Target="https://www.theguardian.com/technology/2019/feb/28/viral-momo-challenge-is-a-malicious-hoax-say-charities"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uk/url?sa=i&amp;rct=j&amp;q=&amp;esrc=s&amp;source=images&amp;cd=&amp;cad=rja&amp;uact=8&amp;ved=2ahUKEwipnsqW197gAhWP3eAKHSX3CjAQjRx6BAgBEAU&amp;url=http://essexfamilywellbeing.co.uk/service/healthy-family-service/family-hubs/&amp;psig=AOvVaw0EQYX3aJypM0iixY5baROF&amp;ust=1551451934820113" TargetMode="External"/><Relationship Id="rId1" Type="http://schemas.openxmlformats.org/officeDocument/2006/relationships/slideLayout" Target="../slideLayouts/slideLayout12.xml"/><Relationship Id="rId4" Type="http://schemas.openxmlformats.org/officeDocument/2006/relationships/hyperlink" Target="https://thedailymile.co.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uk/url?sa=i&amp;rct=j&amp;q=&amp;esrc=s&amp;source=images&amp;cd=&amp;cad=rja&amp;uact=8&amp;ved=2ahUKEwinr4ft2N7gAhVCXhoKHU-GDMkQjRx6BAgBEAU&amp;url=http://essexfamilywellbeing.co.uk/&amp;psig=AOvVaw3F636dbtwNkshJ1E82OwO0&amp;ust=1551452435129801"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iltshirechildrensservices.co.uk/"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pnsqW197gAhWP3eAKHSX3CjAQjRx6BAgBEAU&amp;url=http://essexfamilywellbeing.co.uk/service/speech-and-language-therapy/&amp;psig=AOvVaw0EQYX3aJypM0iixY5baROF&amp;ust=1551451934820113"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pnsqW197gAhWP3eAKHSX3CjAQjRx6BAgBEAU&amp;url=http://essexfamilywellbeing.co.uk/service/looked-children-service/essex_icons_early_years_centres_nurseries_31-01-18_lp/&amp;psig=AOvVaw0EQYX3aJypM0iixY5baROF&amp;ust=1551451934820113"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4653136"/>
            <a:ext cx="8208912" cy="359962"/>
          </a:xfrm>
        </p:spPr>
        <p:txBody>
          <a:bodyPr>
            <a:noAutofit/>
          </a:bodyPr>
          <a:lstStyle/>
          <a:p>
            <a:pPr>
              <a:defRPr/>
            </a:pPr>
            <a:r>
              <a:rPr lang="en-GB" sz="3200" b="1" dirty="0">
                <a:solidFill>
                  <a:srgbClr val="FF0000"/>
                </a:solidFill>
              </a:rPr>
              <a:t>Essex</a:t>
            </a:r>
            <a:r>
              <a:rPr lang="en-GB" sz="3200" b="1" dirty="0"/>
              <a:t> Child and Family Wellbeing Service</a:t>
            </a:r>
          </a:p>
        </p:txBody>
      </p:sp>
      <p:sp>
        <p:nvSpPr>
          <p:cNvPr id="4" name="Title 3"/>
          <p:cNvSpPr>
            <a:spLocks noGrp="1"/>
          </p:cNvSpPr>
          <p:nvPr>
            <p:ph type="ctrTitle"/>
          </p:nvPr>
        </p:nvSpPr>
        <p:spPr/>
        <p:txBody>
          <a:bodyPr>
            <a:normAutofit fontScale="90000"/>
          </a:bodyPr>
          <a:lstStyle/>
          <a:p>
            <a:r>
              <a:rPr lang="en-US" dirty="0"/>
              <a:t>North East </a:t>
            </a:r>
            <a:r>
              <a:rPr lang="en-US" dirty="0" smtClean="0"/>
              <a:t>Primary Head Teachers' </a:t>
            </a:r>
            <a:r>
              <a:rPr lang="en-US" sz="2000" dirty="0" smtClean="0"/>
              <a:t>Spring </a:t>
            </a:r>
            <a:r>
              <a:rPr lang="en-US" sz="2000" dirty="0"/>
              <a:t>term meeting </a:t>
            </a:r>
            <a:r>
              <a:rPr lang="en-GB" sz="2000" dirty="0" smtClean="0"/>
              <a:t>– 2019</a:t>
            </a:r>
            <a:br>
              <a:rPr lang="en-GB" sz="2000" dirty="0" smtClean="0"/>
            </a:br>
            <a:r>
              <a:rPr lang="en-GB" sz="2000" b="0" dirty="0" err="1" smtClean="0"/>
              <a:t>Lizzy</a:t>
            </a:r>
            <a:r>
              <a:rPr lang="en-GB" sz="2000" b="0" dirty="0" smtClean="0"/>
              <a:t> Kingsford Quadrant Manager North East </a:t>
            </a:r>
            <a:endParaRPr lang="en-GB" sz="2000" b="0" dirty="0"/>
          </a:p>
        </p:txBody>
      </p:sp>
    </p:spTree>
    <p:extLst>
      <p:ext uri="{BB962C8B-B14F-4D97-AF65-F5344CB8AC3E}">
        <p14:creationId xmlns:p14="http://schemas.microsoft.com/office/powerpoint/2010/main" val="3659001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0F7010-E999-4FC2-AE85-B5FFBD58F110}" type="slidenum">
              <a:rPr lang="en-GB" smtClean="0"/>
              <a:pPr/>
              <a:t>10</a:t>
            </a:fld>
            <a:endParaRPr lang="en-GB"/>
          </a:p>
        </p:txBody>
      </p:sp>
      <p:sp>
        <p:nvSpPr>
          <p:cNvPr id="4" name="TextBox 3"/>
          <p:cNvSpPr txBox="1"/>
          <p:nvPr/>
        </p:nvSpPr>
        <p:spPr>
          <a:xfrm>
            <a:off x="539552" y="188640"/>
            <a:ext cx="8280920" cy="830997"/>
          </a:xfrm>
          <a:prstGeom prst="rect">
            <a:avLst/>
          </a:prstGeom>
          <a:noFill/>
        </p:spPr>
        <p:txBody>
          <a:bodyPr wrap="square" rtlCol="0">
            <a:spAutoFit/>
          </a:bodyPr>
          <a:lstStyle/>
          <a:p>
            <a:r>
              <a:rPr lang="en-GB" sz="3200" b="1" dirty="0" smtClean="0">
                <a:solidFill>
                  <a:srgbClr val="FF0000"/>
                </a:solidFill>
              </a:rPr>
              <a:t>Case</a:t>
            </a:r>
            <a:r>
              <a:rPr lang="en-GB" sz="3200" b="1" dirty="0" smtClean="0">
                <a:solidFill>
                  <a:schemeClr val="tx1">
                    <a:lumMod val="65000"/>
                    <a:lumOff val="35000"/>
                  </a:schemeClr>
                </a:solidFill>
              </a:rPr>
              <a:t> Study Continued</a:t>
            </a:r>
          </a:p>
          <a:p>
            <a:r>
              <a:rPr lang="en-GB" sz="1600" b="1" dirty="0" smtClean="0">
                <a:solidFill>
                  <a:schemeClr val="tx1">
                    <a:lumMod val="65000"/>
                    <a:lumOff val="35000"/>
                  </a:schemeClr>
                </a:solidFill>
              </a:rPr>
              <a:t>What we did:-</a:t>
            </a:r>
          </a:p>
        </p:txBody>
      </p:sp>
      <p:sp>
        <p:nvSpPr>
          <p:cNvPr id="6" name="TextBox 5"/>
          <p:cNvSpPr txBox="1"/>
          <p:nvPr/>
        </p:nvSpPr>
        <p:spPr>
          <a:xfrm>
            <a:off x="395536" y="1019637"/>
            <a:ext cx="8280920" cy="5940088"/>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solidFill>
                  <a:schemeClr val="tx1">
                    <a:lumMod val="65000"/>
                    <a:lumOff val="35000"/>
                  </a:schemeClr>
                </a:solidFill>
                <a:ea typeface="Calibri"/>
              </a:rPr>
              <a:t>1:1 regular health checks with the School Nurse where needs were identified over a period of </a:t>
            </a:r>
            <a:r>
              <a:rPr lang="en-GB" sz="1600" dirty="0" smtClean="0">
                <a:solidFill>
                  <a:schemeClr val="tx1">
                    <a:lumMod val="65000"/>
                    <a:lumOff val="35000"/>
                  </a:schemeClr>
                </a:solidFill>
                <a:ea typeface="Calibri"/>
              </a:rPr>
              <a:t>time.</a:t>
            </a: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rPr>
              <a:t>The </a:t>
            </a:r>
            <a:r>
              <a:rPr lang="en-GB" sz="1600" dirty="0">
                <a:solidFill>
                  <a:schemeClr val="tx1">
                    <a:lumMod val="65000"/>
                    <a:lumOff val="35000"/>
                  </a:schemeClr>
                </a:solidFill>
                <a:ea typeface="Calibri"/>
              </a:rPr>
              <a:t>School Nurse carried out a health check with YP where physical, social and emotional health was assessed. </a:t>
            </a:r>
            <a:endParaRPr lang="en-GB" sz="1600" dirty="0" smtClean="0">
              <a:solidFill>
                <a:schemeClr val="tx1">
                  <a:lumMod val="65000"/>
                  <a:lumOff val="35000"/>
                </a:schemeClr>
              </a:solidFill>
              <a:ea typeface="Calibri"/>
            </a:endParaRP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rPr>
              <a:t>Explored </a:t>
            </a:r>
            <a:r>
              <a:rPr lang="en-GB" sz="1600" dirty="0">
                <a:solidFill>
                  <a:schemeClr val="tx1">
                    <a:lumMod val="65000"/>
                    <a:lumOff val="35000"/>
                  </a:schemeClr>
                </a:solidFill>
                <a:ea typeface="Calibri"/>
              </a:rPr>
              <a:t>whether the grief the YP was feeling required further intensive support. Following assessment a referral was made for children’s bereavement counselling at St Helena Hospice as the YP felt that some counselling would be </a:t>
            </a:r>
            <a:r>
              <a:rPr lang="en-GB" sz="1600" dirty="0" smtClean="0">
                <a:solidFill>
                  <a:schemeClr val="tx1">
                    <a:lumMod val="65000"/>
                    <a:lumOff val="35000"/>
                  </a:schemeClr>
                </a:solidFill>
                <a:ea typeface="Calibri"/>
              </a:rPr>
              <a:t>beneficial.</a:t>
            </a: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rPr>
              <a:t>During </a:t>
            </a:r>
            <a:r>
              <a:rPr lang="en-GB" sz="1600" dirty="0">
                <a:solidFill>
                  <a:schemeClr val="tx1">
                    <a:lumMod val="65000"/>
                    <a:lumOff val="35000"/>
                  </a:schemeClr>
                </a:solidFill>
                <a:ea typeface="Calibri"/>
              </a:rPr>
              <a:t>health checks the YP would discuss parental substance misuse with the School Nurse and in turn was referred to The Children’s Society for counselling for support on </a:t>
            </a:r>
            <a:r>
              <a:rPr lang="en-GB" sz="1600" dirty="0" smtClean="0">
                <a:solidFill>
                  <a:schemeClr val="tx1">
                    <a:lumMod val="65000"/>
                    <a:lumOff val="35000"/>
                  </a:schemeClr>
                </a:solidFill>
                <a:ea typeface="Calibri"/>
              </a:rPr>
              <a:t>this.</a:t>
            </a: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rPr>
              <a:t>Following </a:t>
            </a:r>
            <a:r>
              <a:rPr lang="en-GB" sz="1600" dirty="0">
                <a:solidFill>
                  <a:schemeClr val="tx1">
                    <a:lumMod val="65000"/>
                    <a:lumOff val="35000"/>
                  </a:schemeClr>
                </a:solidFill>
                <a:ea typeface="Calibri"/>
              </a:rPr>
              <a:t>reports of dizziness from the carer and school the YP was further assessed by the School Nurse. Puberty and hormonal changes in the body was discussed with healthy eating to allow for healthy growth and development with the YP where she interacted and was allowed to answer questions. The carer was also given the advice on healthy eating and the monitoring of her intake to ensure that enough food was being consumed.  On further discussion with the YP it was reported that she was having headaches and blurred vision. It was recommended that the carer take the YP to optician and the YP was prescribed </a:t>
            </a:r>
            <a:r>
              <a:rPr lang="en-GB" sz="1600" dirty="0" smtClean="0">
                <a:solidFill>
                  <a:schemeClr val="tx1">
                    <a:lumMod val="65000"/>
                    <a:lumOff val="35000"/>
                  </a:schemeClr>
                </a:solidFill>
                <a:ea typeface="Calibri"/>
              </a:rPr>
              <a:t>glasses.</a:t>
            </a: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rPr>
              <a:t>Following </a:t>
            </a:r>
            <a:r>
              <a:rPr lang="en-GB" sz="1600" dirty="0">
                <a:solidFill>
                  <a:schemeClr val="tx1">
                    <a:lumMod val="65000"/>
                    <a:lumOff val="35000"/>
                  </a:schemeClr>
                </a:solidFill>
                <a:ea typeface="Calibri"/>
              </a:rPr>
              <a:t>the carer having concerns on the YP’s poor personal hygiene the School Nurse arranged a 1:1 session which covered body changes, puberty in more detail and the importance of personal </a:t>
            </a:r>
            <a:r>
              <a:rPr lang="en-GB" sz="1600" dirty="0" smtClean="0">
                <a:solidFill>
                  <a:schemeClr val="tx1">
                    <a:lumMod val="65000"/>
                    <a:lumOff val="35000"/>
                  </a:schemeClr>
                </a:solidFill>
                <a:ea typeface="Calibri"/>
              </a:rPr>
              <a:t>hygiene</a:t>
            </a:r>
          </a:p>
          <a:p>
            <a:pPr algn="just"/>
            <a:r>
              <a:rPr lang="en-GB" sz="1600" dirty="0">
                <a:solidFill>
                  <a:schemeClr val="tx1">
                    <a:lumMod val="65000"/>
                    <a:lumOff val="35000"/>
                  </a:schemeClr>
                </a:solidFill>
                <a:ea typeface="Calibri"/>
              </a:rPr>
              <a:t/>
            </a:r>
            <a:br>
              <a:rPr lang="en-GB" sz="1600" dirty="0">
                <a:solidFill>
                  <a:schemeClr val="tx1">
                    <a:lumMod val="65000"/>
                    <a:lumOff val="35000"/>
                  </a:schemeClr>
                </a:solidFill>
                <a:ea typeface="Calibri"/>
              </a:rPr>
            </a:br>
            <a:r>
              <a:rPr lang="en-GB" sz="1400" dirty="0">
                <a:solidFill>
                  <a:srgbClr val="808285"/>
                </a:solidFill>
                <a:ea typeface="Calibri"/>
              </a:rPr>
              <a:t> </a:t>
            </a:r>
            <a:r>
              <a:rPr lang="en-GB" sz="1400" dirty="0">
                <a:latin typeface="Times New Roman"/>
                <a:ea typeface="Calibri"/>
              </a:rPr>
              <a:t/>
            </a:r>
            <a:br>
              <a:rPr lang="en-GB" sz="1400" dirty="0">
                <a:latin typeface="Times New Roman"/>
                <a:ea typeface="Calibri"/>
              </a:rPr>
            </a:br>
            <a:endParaRPr lang="en-GB" sz="1400" dirty="0" smtClean="0">
              <a:solidFill>
                <a:srgbClr val="808285"/>
              </a:solidFill>
            </a:endParaRPr>
          </a:p>
        </p:txBody>
      </p:sp>
    </p:spTree>
    <p:extLst>
      <p:ext uri="{BB962C8B-B14F-4D97-AF65-F5344CB8AC3E}">
        <p14:creationId xmlns:p14="http://schemas.microsoft.com/office/powerpoint/2010/main" val="386310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0F7010-E999-4FC2-AE85-B5FFBD58F110}" type="slidenum">
              <a:rPr lang="en-GB" smtClean="0"/>
              <a:pPr/>
              <a:t>11</a:t>
            </a:fld>
            <a:endParaRPr lang="en-GB"/>
          </a:p>
        </p:txBody>
      </p:sp>
      <p:sp>
        <p:nvSpPr>
          <p:cNvPr id="3" name="Title 2"/>
          <p:cNvSpPr>
            <a:spLocks noGrp="1"/>
          </p:cNvSpPr>
          <p:nvPr>
            <p:ph type="title"/>
          </p:nvPr>
        </p:nvSpPr>
        <p:spPr>
          <a:xfrm>
            <a:off x="611560" y="332656"/>
            <a:ext cx="7983354" cy="908209"/>
          </a:xfrm>
        </p:spPr>
        <p:txBody>
          <a:bodyPr/>
          <a:lstStyle/>
          <a:p>
            <a:r>
              <a:rPr lang="en-GB" dirty="0">
                <a:solidFill>
                  <a:srgbClr val="FF0000"/>
                </a:solidFill>
              </a:rPr>
              <a:t>Case</a:t>
            </a:r>
            <a:r>
              <a:rPr lang="en-GB" dirty="0">
                <a:solidFill>
                  <a:schemeClr val="tx1">
                    <a:lumMod val="65000"/>
                    <a:lumOff val="35000"/>
                  </a:schemeClr>
                </a:solidFill>
              </a:rPr>
              <a:t> Study Continued</a:t>
            </a:r>
            <a:br>
              <a:rPr lang="en-GB" dirty="0">
                <a:solidFill>
                  <a:schemeClr val="tx1">
                    <a:lumMod val="65000"/>
                    <a:lumOff val="35000"/>
                  </a:schemeClr>
                </a:solidFill>
              </a:rPr>
            </a:br>
            <a:endParaRPr lang="en-GB" dirty="0"/>
          </a:p>
        </p:txBody>
      </p:sp>
      <p:sp>
        <p:nvSpPr>
          <p:cNvPr id="4" name="TextBox 3"/>
          <p:cNvSpPr txBox="1"/>
          <p:nvPr/>
        </p:nvSpPr>
        <p:spPr>
          <a:xfrm>
            <a:off x="611560" y="980728"/>
            <a:ext cx="7992888" cy="5262979"/>
          </a:xfrm>
          <a:prstGeom prst="rect">
            <a:avLst/>
          </a:prstGeom>
          <a:noFill/>
        </p:spPr>
        <p:txBody>
          <a:bodyPr wrap="square" rtlCol="0">
            <a:spAutoFit/>
          </a:bodyPr>
          <a:lstStyle/>
          <a:p>
            <a:r>
              <a:rPr lang="en-GB" sz="1600" b="1" dirty="0">
                <a:solidFill>
                  <a:schemeClr val="tx1">
                    <a:lumMod val="65000"/>
                    <a:lumOff val="35000"/>
                  </a:schemeClr>
                </a:solidFill>
                <a:ea typeface="Calibri"/>
                <a:cs typeface="Arial" pitchFamily="34" charset="0"/>
              </a:rPr>
              <a:t>What was the impact </a:t>
            </a:r>
            <a:r>
              <a:rPr lang="en-GB" sz="1600" b="1" dirty="0" smtClean="0">
                <a:solidFill>
                  <a:schemeClr val="tx1">
                    <a:lumMod val="65000"/>
                    <a:lumOff val="35000"/>
                  </a:schemeClr>
                </a:solidFill>
                <a:ea typeface="Calibri"/>
                <a:cs typeface="Arial" pitchFamily="34" charset="0"/>
              </a:rPr>
              <a:t>:</a:t>
            </a:r>
            <a:r>
              <a:rPr lang="en-GB" sz="1600" dirty="0" smtClean="0">
                <a:solidFill>
                  <a:schemeClr val="tx1">
                    <a:lumMod val="65000"/>
                    <a:lumOff val="35000"/>
                  </a:schemeClr>
                </a:solidFill>
                <a:ea typeface="Calibri"/>
                <a:cs typeface="Arial" pitchFamily="34" charset="0"/>
              </a:rPr>
              <a:t>– </a:t>
            </a:r>
          </a:p>
          <a:p>
            <a:endParaRPr lang="en-GB" sz="1600" dirty="0" smtClean="0">
              <a:solidFill>
                <a:schemeClr val="tx1">
                  <a:lumMod val="65000"/>
                  <a:lumOff val="35000"/>
                </a:schemeClr>
              </a:solidFill>
              <a:ea typeface="Calibri"/>
              <a:cs typeface="Arial" pitchFamily="34" charset="0"/>
            </a:endParaRP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cs typeface="Arial" pitchFamily="34" charset="0"/>
              </a:rPr>
              <a:t>Since </a:t>
            </a:r>
            <a:r>
              <a:rPr lang="en-GB" sz="1600" dirty="0">
                <a:solidFill>
                  <a:schemeClr val="tx1">
                    <a:lumMod val="65000"/>
                    <a:lumOff val="35000"/>
                  </a:schemeClr>
                </a:solidFill>
                <a:ea typeface="Calibri"/>
                <a:cs typeface="Arial" pitchFamily="34" charset="0"/>
              </a:rPr>
              <a:t>supporting this YP there has been improvement in her confidence and wellbeing where she presents as a happy </a:t>
            </a:r>
            <a:r>
              <a:rPr lang="en-GB" sz="1600" dirty="0" smtClean="0">
                <a:solidFill>
                  <a:schemeClr val="tx1">
                    <a:lumMod val="65000"/>
                    <a:lumOff val="35000"/>
                  </a:schemeClr>
                </a:solidFill>
                <a:ea typeface="Calibri"/>
                <a:cs typeface="Arial" pitchFamily="34" charset="0"/>
              </a:rPr>
              <a:t>child.</a:t>
            </a: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cs typeface="Arial" pitchFamily="34" charset="0"/>
              </a:rPr>
              <a:t>Following </a:t>
            </a:r>
            <a:r>
              <a:rPr lang="en-GB" sz="1600" dirty="0">
                <a:solidFill>
                  <a:schemeClr val="tx1">
                    <a:lumMod val="65000"/>
                    <a:lumOff val="35000"/>
                  </a:schemeClr>
                </a:solidFill>
                <a:ea typeface="Calibri"/>
                <a:cs typeface="Arial" pitchFamily="34" charset="0"/>
              </a:rPr>
              <a:t>a couple of sessions from the bereavement counsellor the YP felt supported enough to feel that the grief that she was feeling was part of the normal grieving process. The YP’s emotional wellbeing had improved which would improve behaviour and concentration in </a:t>
            </a:r>
            <a:r>
              <a:rPr lang="en-GB" sz="1600" dirty="0" smtClean="0">
                <a:solidFill>
                  <a:schemeClr val="tx1">
                    <a:lumMod val="65000"/>
                    <a:lumOff val="35000"/>
                  </a:schemeClr>
                </a:solidFill>
                <a:ea typeface="Calibri"/>
                <a:cs typeface="Arial" pitchFamily="34" charset="0"/>
              </a:rPr>
              <a:t>class.</a:t>
            </a: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cs typeface="Arial" pitchFamily="34" charset="0"/>
              </a:rPr>
              <a:t>The </a:t>
            </a:r>
            <a:r>
              <a:rPr lang="en-GB" sz="1600" dirty="0">
                <a:solidFill>
                  <a:schemeClr val="tx1">
                    <a:lumMod val="65000"/>
                    <a:lumOff val="35000"/>
                  </a:schemeClr>
                </a:solidFill>
                <a:ea typeface="Calibri"/>
                <a:cs typeface="Arial" pitchFamily="34" charset="0"/>
              </a:rPr>
              <a:t>YP continues with emotional support from The Children’s Society and finds the weekly session helpful in supporting her emotional feelings around the parental substance misuse. This not only will make a difference to this YP now but will make a difference for challenges in the </a:t>
            </a:r>
            <a:r>
              <a:rPr lang="en-GB" sz="1600" dirty="0" smtClean="0">
                <a:solidFill>
                  <a:schemeClr val="tx1">
                    <a:lumMod val="65000"/>
                    <a:lumOff val="35000"/>
                  </a:schemeClr>
                </a:solidFill>
                <a:ea typeface="Calibri"/>
                <a:cs typeface="Arial" pitchFamily="34" charset="0"/>
              </a:rPr>
              <a:t>future.</a:t>
            </a: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cs typeface="Arial" pitchFamily="34" charset="0"/>
              </a:rPr>
              <a:t>By </a:t>
            </a:r>
            <a:r>
              <a:rPr lang="en-GB" sz="1600" dirty="0">
                <a:solidFill>
                  <a:schemeClr val="tx1">
                    <a:lumMod val="65000"/>
                    <a:lumOff val="35000"/>
                  </a:schemeClr>
                </a:solidFill>
                <a:ea typeface="Calibri"/>
                <a:cs typeface="Arial" pitchFamily="34" charset="0"/>
              </a:rPr>
              <a:t>giving the YP and carer advice on hormonal changes and healthy eating the YP dizziness did improve. The YP now has glasses so can see clearly which will improve her health and learning in </a:t>
            </a:r>
            <a:r>
              <a:rPr lang="en-GB" sz="1600" dirty="0" smtClean="0">
                <a:solidFill>
                  <a:schemeClr val="tx1">
                    <a:lumMod val="65000"/>
                    <a:lumOff val="35000"/>
                  </a:schemeClr>
                </a:solidFill>
                <a:ea typeface="Calibri"/>
                <a:cs typeface="Arial" pitchFamily="34" charset="0"/>
              </a:rPr>
              <a:t>school.</a:t>
            </a:r>
          </a:p>
          <a:p>
            <a:pPr marL="285750" indent="-285750" algn="just">
              <a:buFont typeface="Arial" panose="020B0604020202020204" pitchFamily="34" charset="0"/>
              <a:buChar char="•"/>
            </a:pPr>
            <a:r>
              <a:rPr lang="en-GB" sz="1600" dirty="0" smtClean="0">
                <a:solidFill>
                  <a:schemeClr val="tx1">
                    <a:lumMod val="65000"/>
                    <a:lumOff val="35000"/>
                  </a:schemeClr>
                </a:solidFill>
                <a:ea typeface="Calibri"/>
                <a:cs typeface="Arial" pitchFamily="34" charset="0"/>
              </a:rPr>
              <a:t>By </a:t>
            </a:r>
            <a:r>
              <a:rPr lang="en-GB" sz="1600" dirty="0">
                <a:solidFill>
                  <a:schemeClr val="tx1">
                    <a:lumMod val="65000"/>
                    <a:lumOff val="35000"/>
                  </a:schemeClr>
                </a:solidFill>
                <a:ea typeface="Calibri"/>
                <a:cs typeface="Arial" pitchFamily="34" charset="0"/>
              </a:rPr>
              <a:t>giving the YP a 1:1 session on puberty and the importance of personal hygiene it has improved her presentation. This will build confidence on how the YP looks after herself and for her be prepared for the future stages of </a:t>
            </a:r>
            <a:r>
              <a:rPr lang="en-GB" sz="1600" dirty="0" smtClean="0">
                <a:solidFill>
                  <a:schemeClr val="tx1">
                    <a:lumMod val="65000"/>
                    <a:lumOff val="35000"/>
                  </a:schemeClr>
                </a:solidFill>
                <a:ea typeface="Calibri"/>
                <a:cs typeface="Arial" pitchFamily="34" charset="0"/>
              </a:rPr>
              <a:t>puberty.</a:t>
            </a:r>
          </a:p>
          <a:p>
            <a:endParaRPr lang="en-GB" sz="1600" b="1" dirty="0" smtClean="0">
              <a:solidFill>
                <a:schemeClr val="tx1">
                  <a:lumMod val="65000"/>
                  <a:lumOff val="35000"/>
                </a:schemeClr>
              </a:solidFill>
              <a:ea typeface="Calibri"/>
              <a:cs typeface="Arial" pitchFamily="34" charset="0"/>
            </a:endParaRPr>
          </a:p>
          <a:p>
            <a:r>
              <a:rPr lang="en-GB" sz="1600" dirty="0" smtClean="0">
                <a:solidFill>
                  <a:schemeClr val="tx1">
                    <a:lumMod val="65000"/>
                    <a:lumOff val="35000"/>
                  </a:schemeClr>
                </a:solidFill>
                <a:ea typeface="Calibri"/>
                <a:cs typeface="Arial" pitchFamily="34" charset="0"/>
              </a:rPr>
              <a:t>Although </a:t>
            </a:r>
            <a:r>
              <a:rPr lang="en-GB" sz="1600" dirty="0">
                <a:solidFill>
                  <a:schemeClr val="tx1">
                    <a:lumMod val="65000"/>
                    <a:lumOff val="35000"/>
                  </a:schemeClr>
                </a:solidFill>
                <a:ea typeface="Calibri"/>
                <a:cs typeface="Arial" pitchFamily="34" charset="0"/>
              </a:rPr>
              <a:t>the YP had 1:1 sessions should there be a targeted need for a group or class these sessions could be delivered as a group session.</a:t>
            </a:r>
            <a:endParaRPr lang="en-GB" sz="1600" dirty="0" smtClean="0">
              <a:solidFill>
                <a:schemeClr val="tx1">
                  <a:lumMod val="65000"/>
                  <a:lumOff val="35000"/>
                </a:schemeClr>
              </a:solidFill>
            </a:endParaRPr>
          </a:p>
        </p:txBody>
      </p:sp>
    </p:spTree>
    <p:extLst>
      <p:ext uri="{BB962C8B-B14F-4D97-AF65-F5344CB8AC3E}">
        <p14:creationId xmlns:p14="http://schemas.microsoft.com/office/powerpoint/2010/main" val="402717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94" y="260648"/>
            <a:ext cx="7983354" cy="584968"/>
          </a:xfrm>
        </p:spPr>
        <p:txBody>
          <a:bodyPr/>
          <a:lstStyle/>
          <a:p>
            <a:r>
              <a:rPr lang="en-GB" dirty="0" smtClean="0"/>
              <a:t>Healthy </a:t>
            </a:r>
            <a:r>
              <a:rPr lang="en-GB" dirty="0" smtClean="0">
                <a:solidFill>
                  <a:schemeClr val="tx1">
                    <a:lumMod val="65000"/>
                    <a:lumOff val="35000"/>
                  </a:schemeClr>
                </a:solidFill>
              </a:rPr>
              <a:t>Schools</a:t>
            </a:r>
            <a:r>
              <a:rPr lang="en-GB" dirty="0" smtClean="0">
                <a:solidFill>
                  <a:schemeClr val="tx1">
                    <a:lumMod val="50000"/>
                    <a:lumOff val="50000"/>
                  </a:schemeClr>
                </a:solidFill>
              </a:rPr>
              <a:t> </a:t>
            </a:r>
            <a:endParaRPr lang="en-GB"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EB0F7010-E999-4FC2-AE85-B5FFBD58F110}" type="slidenum">
              <a:rPr lang="en-GB" smtClean="0"/>
              <a:pPr/>
              <a:t>12</a:t>
            </a:fld>
            <a:endParaRPr lang="en-GB"/>
          </a:p>
        </p:txBody>
      </p:sp>
      <p:pic>
        <p:nvPicPr>
          <p:cNvPr id="5" name="Content Placeholder 4" descr="http://essexfamilywellbeing.co.uk/wp-content/uploads/2018/01/essex_icons_infant_primary_schools_31.01.18_LP-1024x1024.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89653" y="3593262"/>
            <a:ext cx="3354347" cy="33543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0" y="908720"/>
            <a:ext cx="8424936" cy="3293209"/>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solidFill>
                  <a:schemeClr val="tx1">
                    <a:lumMod val="65000"/>
                    <a:lumOff val="35000"/>
                  </a:schemeClr>
                </a:solidFill>
              </a:rPr>
              <a:t>Currently </a:t>
            </a:r>
            <a:r>
              <a:rPr lang="en-GB" sz="1600" dirty="0">
                <a:solidFill>
                  <a:schemeClr val="tx1">
                    <a:lumMod val="65000"/>
                    <a:lumOff val="35000"/>
                  </a:schemeClr>
                </a:solidFill>
              </a:rPr>
              <a:t>74 out of 80 Colchester schools have Foundation status </a:t>
            </a:r>
            <a:r>
              <a:rPr lang="en-GB" sz="1600" dirty="0" smtClean="0">
                <a:solidFill>
                  <a:schemeClr val="tx1">
                    <a:lumMod val="65000"/>
                    <a:lumOff val="35000"/>
                  </a:schemeClr>
                </a:solidFill>
              </a:rPr>
              <a:t>and </a:t>
            </a:r>
            <a:r>
              <a:rPr lang="en-GB" sz="1600" dirty="0">
                <a:solidFill>
                  <a:schemeClr val="tx1">
                    <a:lumMod val="65000"/>
                    <a:lumOff val="35000"/>
                  </a:schemeClr>
                </a:solidFill>
              </a:rPr>
              <a:t>8 </a:t>
            </a:r>
            <a:r>
              <a:rPr lang="en-GB" sz="1600" dirty="0" smtClean="0">
                <a:solidFill>
                  <a:schemeClr val="tx1">
                    <a:lumMod val="65000"/>
                    <a:lumOff val="35000"/>
                  </a:schemeClr>
                </a:solidFill>
              </a:rPr>
              <a:t>have </a:t>
            </a:r>
            <a:r>
              <a:rPr lang="en-GB" sz="1600" dirty="0">
                <a:solidFill>
                  <a:schemeClr val="tx1">
                    <a:lumMod val="65000"/>
                    <a:lumOff val="35000"/>
                  </a:schemeClr>
                </a:solidFill>
              </a:rPr>
              <a:t>Enhanced status and 42 out 47 </a:t>
            </a:r>
            <a:r>
              <a:rPr lang="en-GB" sz="1600" dirty="0" err="1">
                <a:solidFill>
                  <a:schemeClr val="tx1">
                    <a:lumMod val="65000"/>
                    <a:lumOff val="35000"/>
                  </a:schemeClr>
                </a:solidFill>
              </a:rPr>
              <a:t>Tendring</a:t>
            </a:r>
            <a:r>
              <a:rPr lang="en-GB" sz="1600" dirty="0">
                <a:solidFill>
                  <a:schemeClr val="tx1">
                    <a:lumMod val="65000"/>
                    <a:lumOff val="35000"/>
                  </a:schemeClr>
                </a:solidFill>
              </a:rPr>
              <a:t> schools have Foundation status </a:t>
            </a:r>
            <a:r>
              <a:rPr lang="en-GB" sz="1600" dirty="0" smtClean="0">
                <a:solidFill>
                  <a:schemeClr val="tx1">
                    <a:lumMod val="65000"/>
                    <a:lumOff val="35000"/>
                  </a:schemeClr>
                </a:solidFill>
              </a:rPr>
              <a:t>and </a:t>
            </a:r>
            <a:r>
              <a:rPr lang="en-GB" sz="1600" dirty="0">
                <a:solidFill>
                  <a:schemeClr val="tx1">
                    <a:lumMod val="65000"/>
                    <a:lumOff val="35000"/>
                  </a:schemeClr>
                </a:solidFill>
              </a:rPr>
              <a:t>there are 5 Enhanced Healthy Schools</a:t>
            </a:r>
            <a:r>
              <a:rPr lang="en-GB" sz="1600" dirty="0" smtClean="0">
                <a:solidFill>
                  <a:schemeClr val="tx1">
                    <a:lumMod val="65000"/>
                    <a:lumOff val="35000"/>
                  </a:schemeClr>
                </a:solidFill>
              </a:rPr>
              <a:t>.</a:t>
            </a:r>
          </a:p>
          <a:p>
            <a:pPr marL="285750" indent="-285750" algn="just">
              <a:buFont typeface="Arial" panose="020B0604020202020204" pitchFamily="34" charset="0"/>
              <a:buChar char="•"/>
            </a:pPr>
            <a:r>
              <a:rPr lang="en-GB" sz="1600" dirty="0" smtClean="0">
                <a:solidFill>
                  <a:schemeClr val="tx1">
                    <a:lumMod val="65000"/>
                    <a:lumOff val="35000"/>
                  </a:schemeClr>
                </a:solidFill>
              </a:rPr>
              <a:t>Healthy Schools will be celebrating your achievements on </a:t>
            </a:r>
            <a:r>
              <a:rPr lang="en-GB" sz="1600" dirty="0">
                <a:solidFill>
                  <a:schemeClr val="tx1">
                    <a:lumMod val="65000"/>
                    <a:lumOff val="35000"/>
                  </a:schemeClr>
                </a:solidFill>
              </a:rPr>
              <a:t>19</a:t>
            </a:r>
            <a:r>
              <a:rPr lang="en-GB" sz="1600" baseline="30000" dirty="0">
                <a:solidFill>
                  <a:schemeClr val="tx1">
                    <a:lumMod val="65000"/>
                    <a:lumOff val="35000"/>
                  </a:schemeClr>
                </a:solidFill>
              </a:rPr>
              <a:t>th</a:t>
            </a:r>
            <a:r>
              <a:rPr lang="en-GB" sz="1600" dirty="0">
                <a:solidFill>
                  <a:schemeClr val="tx1">
                    <a:lumMod val="65000"/>
                    <a:lumOff val="35000"/>
                  </a:schemeClr>
                </a:solidFill>
              </a:rPr>
              <a:t> and </a:t>
            </a:r>
            <a:r>
              <a:rPr lang="en-GB" sz="1600" dirty="0" smtClean="0">
                <a:solidFill>
                  <a:schemeClr val="tx1">
                    <a:lumMod val="65000"/>
                    <a:lumOff val="35000"/>
                  </a:schemeClr>
                </a:solidFill>
              </a:rPr>
              <a:t>20</a:t>
            </a:r>
            <a:r>
              <a:rPr lang="en-GB" sz="1600" baseline="30000" dirty="0" smtClean="0">
                <a:solidFill>
                  <a:schemeClr val="tx1">
                    <a:lumMod val="65000"/>
                    <a:lumOff val="35000"/>
                  </a:schemeClr>
                </a:solidFill>
              </a:rPr>
              <a:t>th</a:t>
            </a:r>
            <a:r>
              <a:rPr lang="en-GB" sz="1600" dirty="0" smtClean="0">
                <a:solidFill>
                  <a:schemeClr val="tx1">
                    <a:lumMod val="65000"/>
                    <a:lumOff val="35000"/>
                  </a:schemeClr>
                </a:solidFill>
              </a:rPr>
              <a:t> March at the Awards Ceremonies which will be held </a:t>
            </a:r>
            <a:r>
              <a:rPr lang="en-GB" sz="1600" dirty="0">
                <a:solidFill>
                  <a:schemeClr val="tx1">
                    <a:lumMod val="65000"/>
                    <a:lumOff val="35000"/>
                  </a:schemeClr>
                </a:solidFill>
              </a:rPr>
              <a:t>at Chelmsford Race Course. All schools that successfully revalidated or achieved Enhanced Healthy School status have been invited</a:t>
            </a:r>
            <a:r>
              <a:rPr lang="en-GB" sz="1600" dirty="0" smtClean="0">
                <a:solidFill>
                  <a:schemeClr val="tx1">
                    <a:lumMod val="65000"/>
                    <a:lumOff val="35000"/>
                  </a:schemeClr>
                </a:solidFill>
              </a:rPr>
              <a:t>.</a:t>
            </a:r>
            <a:endParaRPr lang="en-GB" sz="1600" dirty="0">
              <a:solidFill>
                <a:schemeClr val="tx1">
                  <a:lumMod val="65000"/>
                  <a:lumOff val="35000"/>
                </a:schemeClr>
              </a:solidFill>
            </a:endParaRPr>
          </a:p>
          <a:p>
            <a:pPr marL="285750" indent="-285750" algn="just">
              <a:buFont typeface="Arial" panose="020B0604020202020204" pitchFamily="34" charset="0"/>
              <a:buChar char="•"/>
            </a:pPr>
            <a:r>
              <a:rPr lang="en-GB" sz="1600" dirty="0">
                <a:solidFill>
                  <a:schemeClr val="tx1">
                    <a:lumMod val="65000"/>
                    <a:lumOff val="35000"/>
                  </a:schemeClr>
                </a:solidFill>
              </a:rPr>
              <a:t>The main focus for this term and next </a:t>
            </a:r>
            <a:r>
              <a:rPr lang="en-GB" sz="1600" dirty="0" smtClean="0">
                <a:solidFill>
                  <a:schemeClr val="tx1">
                    <a:lumMod val="65000"/>
                    <a:lumOff val="35000"/>
                  </a:schemeClr>
                </a:solidFill>
              </a:rPr>
              <a:t>year will be </a:t>
            </a:r>
            <a:r>
              <a:rPr lang="en-GB" sz="1600" dirty="0">
                <a:solidFill>
                  <a:schemeClr val="tx1">
                    <a:lumMod val="65000"/>
                    <a:lumOff val="35000"/>
                  </a:schemeClr>
                </a:solidFill>
              </a:rPr>
              <a:t>to support schools in the transition to statutory </a:t>
            </a:r>
            <a:r>
              <a:rPr lang="en-GB" sz="1600" dirty="0" smtClean="0">
                <a:solidFill>
                  <a:schemeClr val="tx1">
                    <a:lumMod val="65000"/>
                    <a:lumOff val="35000"/>
                  </a:schemeClr>
                </a:solidFill>
              </a:rPr>
              <a:t>Relationship and Health Education. There </a:t>
            </a:r>
            <a:r>
              <a:rPr lang="en-GB" sz="1600" dirty="0">
                <a:solidFill>
                  <a:schemeClr val="tx1">
                    <a:lumMod val="65000"/>
                    <a:lumOff val="35000"/>
                  </a:schemeClr>
                </a:solidFill>
              </a:rPr>
              <a:t>will be a series of workshops in each quadrant for PSHE coordinators and Healthy School coordinators to attend. </a:t>
            </a:r>
          </a:p>
          <a:p>
            <a:pPr marL="285750" indent="-285750" algn="just">
              <a:buFont typeface="Arial" panose="020B0604020202020204" pitchFamily="34" charset="0"/>
              <a:buChar char="•"/>
            </a:pPr>
            <a:r>
              <a:rPr lang="en-GB" sz="1600" dirty="0">
                <a:solidFill>
                  <a:schemeClr val="tx1">
                    <a:lumMod val="65000"/>
                    <a:lumOff val="35000"/>
                  </a:schemeClr>
                </a:solidFill>
              </a:rPr>
              <a:t>Schools will continue to be encouraged to become Enhanced Healthy Schools recognising and celebrating the excellent work schools doing to support children’s physical activity and good health as well as their EHWB and mental health</a:t>
            </a:r>
            <a:r>
              <a:rPr lang="en-GB" sz="1600" dirty="0" smtClean="0">
                <a:solidFill>
                  <a:schemeClr val="tx1">
                    <a:lumMod val="65000"/>
                    <a:lumOff val="35000"/>
                  </a:schemeClr>
                </a:solidFill>
              </a:rPr>
              <a:t>.</a:t>
            </a:r>
            <a:endParaRPr lang="en-GB" sz="1600" dirty="0">
              <a:solidFill>
                <a:schemeClr val="tx1">
                  <a:lumMod val="65000"/>
                  <a:lumOff val="35000"/>
                </a:schemeClr>
              </a:solidFill>
            </a:endParaRPr>
          </a:p>
          <a:p>
            <a:endParaRPr lang="en-GB" sz="1600" dirty="0">
              <a:solidFill>
                <a:schemeClr val="bg1">
                  <a:lumMod val="65000"/>
                </a:schemeClr>
              </a:solidFill>
            </a:endParaRPr>
          </a:p>
        </p:txBody>
      </p:sp>
    </p:spTree>
    <p:extLst>
      <p:ext uri="{BB962C8B-B14F-4D97-AF65-F5344CB8AC3E}">
        <p14:creationId xmlns:p14="http://schemas.microsoft.com/office/powerpoint/2010/main" val="18747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933056"/>
            <a:ext cx="3042320" cy="30423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3568" y="1196752"/>
            <a:ext cx="7695322" cy="4648681"/>
          </a:xfrm>
        </p:spPr>
        <p:txBody>
          <a:bodyPr/>
          <a:lstStyle/>
          <a:p>
            <a:r>
              <a:rPr lang="en-GB" sz="1600" dirty="0">
                <a:solidFill>
                  <a:schemeClr val="tx1">
                    <a:lumMod val="65000"/>
                    <a:lumOff val="35000"/>
                  </a:schemeClr>
                </a:solidFill>
              </a:rPr>
              <a:t>Tuesday 15.00 - 17.00 (from the 02/04/19)</a:t>
            </a:r>
          </a:p>
          <a:p>
            <a:pPr marL="285750" indent="-285750">
              <a:buFont typeface="Arial" panose="020B0604020202020204" pitchFamily="34" charset="0"/>
              <a:buChar char="•"/>
            </a:pPr>
            <a:r>
              <a:rPr lang="en-GB" sz="1600" b="0" dirty="0" smtClean="0">
                <a:solidFill>
                  <a:schemeClr val="tx1">
                    <a:lumMod val="65000"/>
                    <a:lumOff val="35000"/>
                  </a:schemeClr>
                </a:solidFill>
              </a:rPr>
              <a:t>Sydney </a:t>
            </a:r>
            <a:r>
              <a:rPr lang="en-GB" sz="1600" b="0" dirty="0">
                <a:solidFill>
                  <a:schemeClr val="tx1">
                    <a:lumMod val="65000"/>
                    <a:lumOff val="35000"/>
                  </a:schemeClr>
                </a:solidFill>
              </a:rPr>
              <a:t>House Family </a:t>
            </a:r>
            <a:r>
              <a:rPr lang="en-GB" sz="1600" b="0" dirty="0" smtClean="0">
                <a:solidFill>
                  <a:schemeClr val="tx1">
                    <a:lumMod val="65000"/>
                    <a:lumOff val="35000"/>
                  </a:schemeClr>
                </a:solidFill>
              </a:rPr>
              <a:t>HUB. 61a </a:t>
            </a:r>
            <a:r>
              <a:rPr lang="en-GB" sz="1600" b="0" dirty="0">
                <a:solidFill>
                  <a:schemeClr val="tx1">
                    <a:lumMod val="65000"/>
                    <a:lumOff val="35000"/>
                  </a:schemeClr>
                </a:solidFill>
              </a:rPr>
              <a:t>Langham </a:t>
            </a:r>
            <a:r>
              <a:rPr lang="en-GB" sz="1600" b="0" dirty="0" smtClean="0">
                <a:solidFill>
                  <a:schemeClr val="tx1">
                    <a:lumMod val="65000"/>
                    <a:lumOff val="35000"/>
                  </a:schemeClr>
                </a:solidFill>
              </a:rPr>
              <a:t>Drive, </a:t>
            </a:r>
            <a:r>
              <a:rPr lang="en-GB" sz="1600" b="0" dirty="0">
                <a:solidFill>
                  <a:schemeClr val="tx1">
                    <a:lumMod val="65000"/>
                    <a:lumOff val="35000"/>
                  </a:schemeClr>
                </a:solidFill>
              </a:rPr>
              <a:t>Clacton-on-Sea CO16 7AG</a:t>
            </a:r>
          </a:p>
          <a:p>
            <a:r>
              <a:rPr lang="en-GB" sz="1600" dirty="0">
                <a:solidFill>
                  <a:schemeClr val="tx1">
                    <a:lumMod val="65000"/>
                    <a:lumOff val="35000"/>
                  </a:schemeClr>
                </a:solidFill>
              </a:rPr>
              <a:t>Thursday 15.00 - </a:t>
            </a:r>
            <a:r>
              <a:rPr lang="en-GB" sz="1600" dirty="0" smtClean="0">
                <a:solidFill>
                  <a:schemeClr val="tx1">
                    <a:lumMod val="65000"/>
                    <a:lumOff val="35000"/>
                  </a:schemeClr>
                </a:solidFill>
              </a:rPr>
              <a:t>17.00</a:t>
            </a:r>
          </a:p>
          <a:p>
            <a:pPr marL="285750" indent="-285750">
              <a:buFont typeface="Arial" panose="020B0604020202020204" pitchFamily="34" charset="0"/>
              <a:buChar char="•"/>
            </a:pPr>
            <a:r>
              <a:rPr lang="en-GB" sz="1600" dirty="0" err="1">
                <a:solidFill>
                  <a:schemeClr val="tx1">
                    <a:lumMod val="65000"/>
                    <a:lumOff val="35000"/>
                  </a:schemeClr>
                </a:solidFill>
              </a:rPr>
              <a:t>Berechurch</a:t>
            </a:r>
            <a:r>
              <a:rPr lang="en-GB" sz="1600" dirty="0">
                <a:solidFill>
                  <a:schemeClr val="tx1">
                    <a:lumMod val="65000"/>
                    <a:lumOff val="35000"/>
                  </a:schemeClr>
                </a:solidFill>
              </a:rPr>
              <a:t> Family </a:t>
            </a:r>
            <a:r>
              <a:rPr lang="en-GB" sz="1600" dirty="0" smtClean="0">
                <a:solidFill>
                  <a:schemeClr val="tx1">
                    <a:lumMod val="65000"/>
                    <a:lumOff val="35000"/>
                  </a:schemeClr>
                </a:solidFill>
              </a:rPr>
              <a:t>HUB</a:t>
            </a:r>
            <a:r>
              <a:rPr lang="en-GB" sz="1600" b="0" dirty="0" smtClean="0">
                <a:solidFill>
                  <a:schemeClr val="tx1">
                    <a:lumMod val="65000"/>
                    <a:lumOff val="35000"/>
                  </a:schemeClr>
                </a:solidFill>
              </a:rPr>
              <a:t> </a:t>
            </a:r>
          </a:p>
          <a:p>
            <a:r>
              <a:rPr lang="en-GB" sz="1600" b="0" dirty="0">
                <a:solidFill>
                  <a:schemeClr val="tx1">
                    <a:lumMod val="65000"/>
                    <a:lumOff val="35000"/>
                  </a:schemeClr>
                </a:solidFill>
              </a:rPr>
              <a:t> </a:t>
            </a:r>
            <a:r>
              <a:rPr lang="en-GB" sz="1600" b="0" dirty="0" smtClean="0">
                <a:solidFill>
                  <a:schemeClr val="tx1">
                    <a:lumMod val="65000"/>
                    <a:lumOff val="35000"/>
                  </a:schemeClr>
                </a:solidFill>
              </a:rPr>
              <a:t>    School </a:t>
            </a:r>
            <a:r>
              <a:rPr lang="en-GB" sz="1600" b="0" dirty="0">
                <a:solidFill>
                  <a:schemeClr val="tx1">
                    <a:lumMod val="65000"/>
                    <a:lumOff val="35000"/>
                  </a:schemeClr>
                </a:solidFill>
              </a:rPr>
              <a:t>Rd, Colchester CO2 8NN</a:t>
            </a:r>
            <a:endParaRPr lang="en-GB" sz="1600" b="0" dirty="0" smtClean="0">
              <a:solidFill>
                <a:schemeClr val="tx1">
                  <a:lumMod val="65000"/>
                  <a:lumOff val="35000"/>
                </a:schemeClr>
              </a:solidFill>
            </a:endParaRPr>
          </a:p>
          <a:p>
            <a:pPr marL="285750" indent="-285750">
              <a:buFont typeface="Arial" panose="020B0604020202020204" pitchFamily="34" charset="0"/>
              <a:buChar char="•"/>
            </a:pPr>
            <a:r>
              <a:rPr lang="en-GB" sz="1600" dirty="0" err="1" smtClean="0">
                <a:solidFill>
                  <a:schemeClr val="tx1">
                    <a:lumMod val="65000"/>
                    <a:lumOff val="35000"/>
                  </a:schemeClr>
                </a:solidFill>
              </a:rPr>
              <a:t>Greenstead</a:t>
            </a:r>
            <a:r>
              <a:rPr lang="en-GB" sz="1600" dirty="0" smtClean="0">
                <a:solidFill>
                  <a:schemeClr val="tx1">
                    <a:lumMod val="65000"/>
                    <a:lumOff val="35000"/>
                  </a:schemeClr>
                </a:solidFill>
              </a:rPr>
              <a:t> Delivery Site  </a:t>
            </a:r>
          </a:p>
          <a:p>
            <a:r>
              <a:rPr lang="en-GB" sz="1600" b="0" dirty="0">
                <a:solidFill>
                  <a:schemeClr val="tx1">
                    <a:lumMod val="65000"/>
                    <a:lumOff val="35000"/>
                  </a:schemeClr>
                </a:solidFill>
              </a:rPr>
              <a:t> </a:t>
            </a:r>
            <a:r>
              <a:rPr lang="en-GB" sz="1600" b="0" dirty="0" smtClean="0">
                <a:solidFill>
                  <a:schemeClr val="tx1">
                    <a:lumMod val="65000"/>
                    <a:lumOff val="35000"/>
                  </a:schemeClr>
                </a:solidFill>
              </a:rPr>
              <a:t>    </a:t>
            </a:r>
            <a:r>
              <a:rPr lang="en-GB" sz="1600" b="0" dirty="0" err="1" smtClean="0">
                <a:solidFill>
                  <a:schemeClr val="tx1">
                    <a:lumMod val="65000"/>
                    <a:lumOff val="35000"/>
                  </a:schemeClr>
                </a:solidFill>
              </a:rPr>
              <a:t>Greenstead</a:t>
            </a:r>
            <a:r>
              <a:rPr lang="en-GB" sz="1600" b="0" dirty="0" smtClean="0">
                <a:solidFill>
                  <a:schemeClr val="tx1">
                    <a:lumMod val="65000"/>
                    <a:lumOff val="35000"/>
                  </a:schemeClr>
                </a:solidFill>
              </a:rPr>
              <a:t> </a:t>
            </a:r>
            <a:r>
              <a:rPr lang="en-GB" sz="1600" b="0" dirty="0">
                <a:solidFill>
                  <a:schemeClr val="tx1">
                    <a:lumMod val="65000"/>
                    <a:lumOff val="35000"/>
                  </a:schemeClr>
                </a:solidFill>
              </a:rPr>
              <a:t>Community </a:t>
            </a:r>
            <a:r>
              <a:rPr lang="en-GB" sz="1600" b="0" dirty="0" smtClean="0">
                <a:solidFill>
                  <a:schemeClr val="tx1">
                    <a:lumMod val="65000"/>
                    <a:lumOff val="35000"/>
                  </a:schemeClr>
                </a:solidFill>
              </a:rPr>
              <a:t>Centre, Hawthorn Avenue, Colchester, CO4 </a:t>
            </a:r>
            <a:r>
              <a:rPr lang="en-GB" sz="1600" b="0" dirty="0">
                <a:solidFill>
                  <a:schemeClr val="tx1">
                    <a:lumMod val="65000"/>
                    <a:lumOff val="35000"/>
                  </a:schemeClr>
                </a:solidFill>
              </a:rPr>
              <a:t>3QE</a:t>
            </a:r>
          </a:p>
          <a:p>
            <a:pPr marL="285750" indent="-285750">
              <a:buFont typeface="Arial" panose="020B0604020202020204" pitchFamily="34" charset="0"/>
              <a:buChar char="•"/>
            </a:pPr>
            <a:r>
              <a:rPr lang="en-GB" sz="1600" dirty="0" err="1" smtClean="0">
                <a:solidFill>
                  <a:schemeClr val="tx1">
                    <a:lumMod val="65000"/>
                    <a:lumOff val="35000"/>
                  </a:schemeClr>
                </a:solidFill>
              </a:rPr>
              <a:t>Dovercourt</a:t>
            </a:r>
            <a:r>
              <a:rPr lang="en-GB" sz="1600" dirty="0" smtClean="0">
                <a:solidFill>
                  <a:schemeClr val="tx1">
                    <a:lumMod val="65000"/>
                    <a:lumOff val="35000"/>
                  </a:schemeClr>
                </a:solidFill>
              </a:rPr>
              <a:t> </a:t>
            </a:r>
            <a:r>
              <a:rPr lang="en-GB" sz="1600" dirty="0">
                <a:solidFill>
                  <a:schemeClr val="tx1">
                    <a:lumMod val="65000"/>
                    <a:lumOff val="35000"/>
                  </a:schemeClr>
                </a:solidFill>
              </a:rPr>
              <a:t>&amp; Harwich </a:t>
            </a:r>
            <a:r>
              <a:rPr lang="en-GB" sz="1600" dirty="0" smtClean="0">
                <a:solidFill>
                  <a:schemeClr val="tx1">
                    <a:lumMod val="65000"/>
                    <a:lumOff val="35000"/>
                  </a:schemeClr>
                </a:solidFill>
              </a:rPr>
              <a:t>Community HUB</a:t>
            </a:r>
            <a:endParaRPr lang="en-GB" sz="1600" b="0" dirty="0" smtClean="0">
              <a:solidFill>
                <a:schemeClr val="tx1">
                  <a:lumMod val="65000"/>
                  <a:lumOff val="35000"/>
                </a:schemeClr>
              </a:solidFill>
            </a:endParaRPr>
          </a:p>
          <a:p>
            <a:r>
              <a:rPr lang="en-GB" sz="1600" b="0" dirty="0">
                <a:solidFill>
                  <a:schemeClr val="tx1">
                    <a:lumMod val="65000"/>
                    <a:lumOff val="35000"/>
                  </a:schemeClr>
                </a:solidFill>
              </a:rPr>
              <a:t> </a:t>
            </a:r>
            <a:r>
              <a:rPr lang="en-GB" sz="1600" b="0" dirty="0" smtClean="0">
                <a:solidFill>
                  <a:schemeClr val="tx1">
                    <a:lumMod val="65000"/>
                    <a:lumOff val="35000"/>
                  </a:schemeClr>
                </a:solidFill>
              </a:rPr>
              <a:t>    276 </a:t>
            </a:r>
            <a:r>
              <a:rPr lang="en-GB" sz="1600" b="0" dirty="0">
                <a:solidFill>
                  <a:schemeClr val="tx1">
                    <a:lumMod val="65000"/>
                    <a:lumOff val="35000"/>
                  </a:schemeClr>
                </a:solidFill>
              </a:rPr>
              <a:t>High Street, </a:t>
            </a:r>
            <a:r>
              <a:rPr lang="en-GB" sz="1600" b="0" dirty="0" err="1">
                <a:solidFill>
                  <a:schemeClr val="tx1">
                    <a:lumMod val="65000"/>
                    <a:lumOff val="35000"/>
                  </a:schemeClr>
                </a:solidFill>
              </a:rPr>
              <a:t>Dovercourt</a:t>
            </a:r>
            <a:r>
              <a:rPr lang="en-GB" sz="1600" b="0" dirty="0">
                <a:solidFill>
                  <a:schemeClr val="tx1">
                    <a:lumMod val="65000"/>
                    <a:lumOff val="35000"/>
                  </a:schemeClr>
                </a:solidFill>
              </a:rPr>
              <a:t>, CO12 3PD </a:t>
            </a:r>
            <a:endParaRPr lang="en-GB" sz="1600" b="0" dirty="0" smtClean="0">
              <a:solidFill>
                <a:schemeClr val="tx1">
                  <a:lumMod val="65000"/>
                  <a:lumOff val="35000"/>
                </a:schemeClr>
              </a:solidFill>
            </a:endParaRPr>
          </a:p>
          <a:p>
            <a:r>
              <a:rPr lang="en-GB" sz="1600" b="0" dirty="0" smtClean="0">
                <a:solidFill>
                  <a:schemeClr val="tx1">
                    <a:lumMod val="65000"/>
                    <a:lumOff val="35000"/>
                  </a:schemeClr>
                </a:solidFill>
              </a:rPr>
              <a:t>Additionally see our website </a:t>
            </a:r>
            <a:r>
              <a:rPr lang="en-GB" sz="1600" b="0" dirty="0" smtClean="0">
                <a:solidFill>
                  <a:schemeClr val="tx1">
                    <a:lumMod val="65000"/>
                    <a:lumOff val="35000"/>
                  </a:schemeClr>
                </a:solidFill>
                <a:hlinkClick r:id="rId5"/>
              </a:rPr>
              <a:t>www.essexfamilywellbeing.co.uk</a:t>
            </a:r>
            <a:r>
              <a:rPr lang="en-GB" sz="1600" b="0" dirty="0">
                <a:solidFill>
                  <a:schemeClr val="tx1">
                    <a:lumMod val="65000"/>
                    <a:lumOff val="35000"/>
                  </a:schemeClr>
                </a:solidFill>
              </a:rPr>
              <a:t> </a:t>
            </a:r>
            <a:r>
              <a:rPr lang="en-GB" sz="1600" b="0" dirty="0" smtClean="0">
                <a:solidFill>
                  <a:schemeClr val="tx1">
                    <a:lumMod val="65000"/>
                    <a:lumOff val="35000"/>
                  </a:schemeClr>
                </a:solidFill>
              </a:rPr>
              <a:t>for </a:t>
            </a:r>
          </a:p>
          <a:p>
            <a:r>
              <a:rPr lang="en-GB" sz="1600" b="0" dirty="0" smtClean="0">
                <a:solidFill>
                  <a:schemeClr val="tx1">
                    <a:lumMod val="65000"/>
                    <a:lumOff val="35000"/>
                  </a:schemeClr>
                </a:solidFill>
              </a:rPr>
              <a:t>all other Healthy Family Drop In’s which are available in every HUB,</a:t>
            </a:r>
          </a:p>
          <a:p>
            <a:r>
              <a:rPr lang="en-GB" sz="1600" b="0" dirty="0" smtClean="0">
                <a:solidFill>
                  <a:schemeClr val="tx1">
                    <a:lumMod val="65000"/>
                    <a:lumOff val="35000"/>
                  </a:schemeClr>
                </a:solidFill>
              </a:rPr>
              <a:t>Delivery site and community settings each week </a:t>
            </a:r>
          </a:p>
          <a:p>
            <a:r>
              <a:rPr lang="en-GB" sz="1600" dirty="0" smtClean="0">
                <a:solidFill>
                  <a:schemeClr val="tx1">
                    <a:lumMod val="65000"/>
                    <a:lumOff val="35000"/>
                  </a:schemeClr>
                </a:solidFill>
              </a:rPr>
              <a:t>All families with children aged 0-19 are welcome to attend</a:t>
            </a:r>
            <a:endParaRPr lang="en-GB" sz="1600" dirty="0">
              <a:solidFill>
                <a:schemeClr val="tx1">
                  <a:lumMod val="65000"/>
                  <a:lumOff val="35000"/>
                </a:schemeClr>
              </a:solidFill>
            </a:endParaRPr>
          </a:p>
          <a:p>
            <a:pPr algn="just"/>
            <a:endParaRPr lang="en-GB" sz="1600" b="0" dirty="0">
              <a:solidFill>
                <a:schemeClr val="tx1">
                  <a:lumMod val="65000"/>
                  <a:lumOff val="35000"/>
                </a:schemeClr>
              </a:solidFill>
            </a:endParaRPr>
          </a:p>
        </p:txBody>
      </p:sp>
      <p:sp>
        <p:nvSpPr>
          <p:cNvPr id="2" name="Title 1"/>
          <p:cNvSpPr>
            <a:spLocks noGrp="1"/>
          </p:cNvSpPr>
          <p:nvPr>
            <p:ph type="title"/>
          </p:nvPr>
        </p:nvSpPr>
        <p:spPr>
          <a:xfrm>
            <a:off x="611560" y="404664"/>
            <a:ext cx="7983354" cy="908209"/>
          </a:xfrm>
        </p:spPr>
        <p:txBody>
          <a:bodyPr/>
          <a:lstStyle/>
          <a:p>
            <a:r>
              <a:rPr lang="en-GB" dirty="0"/>
              <a:t>Community </a:t>
            </a:r>
            <a:r>
              <a:rPr lang="en-GB" dirty="0">
                <a:solidFill>
                  <a:schemeClr val="tx1">
                    <a:lumMod val="65000"/>
                    <a:lumOff val="35000"/>
                  </a:schemeClr>
                </a:solidFill>
              </a:rPr>
              <a:t>Drop In’s</a:t>
            </a:r>
            <a:r>
              <a:rPr lang="en-GB" dirty="0"/>
              <a:t/>
            </a:r>
            <a:br>
              <a:rPr lang="en-GB" dirty="0"/>
            </a:br>
            <a:endParaRPr lang="en-GB"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EB0F7010-E999-4FC2-AE85-B5FFBD58F110}" type="slidenum">
              <a:rPr lang="en-GB" smtClean="0"/>
              <a:pPr/>
              <a:t>13</a:t>
            </a:fld>
            <a:endParaRPr lang="en-GB"/>
          </a:p>
        </p:txBody>
      </p:sp>
    </p:spTree>
    <p:extLst>
      <p:ext uri="{BB962C8B-B14F-4D97-AF65-F5344CB8AC3E}">
        <p14:creationId xmlns:p14="http://schemas.microsoft.com/office/powerpoint/2010/main" val="3482846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80728"/>
            <a:ext cx="8496944" cy="5355312"/>
          </a:xfrm>
          <a:prstGeom prst="rect">
            <a:avLst/>
          </a:prstGeom>
          <a:noFill/>
        </p:spPr>
        <p:txBody>
          <a:bodyPr wrap="square" rtlCol="0">
            <a:spAutoFit/>
          </a:bodyPr>
          <a:lstStyle/>
          <a:p>
            <a:endParaRPr lang="en-GB" sz="1600" dirty="0" smtClean="0">
              <a:solidFill>
                <a:schemeClr val="tx1">
                  <a:lumMod val="65000"/>
                  <a:lumOff val="35000"/>
                </a:schemeClr>
              </a:solidFill>
            </a:endParaRPr>
          </a:p>
          <a:p>
            <a:pPr algn="just"/>
            <a:r>
              <a:rPr lang="en-GB" sz="1600" dirty="0" smtClean="0">
                <a:solidFill>
                  <a:schemeClr val="tx1">
                    <a:lumMod val="65000"/>
                    <a:lumOff val="35000"/>
                  </a:schemeClr>
                </a:solidFill>
              </a:rPr>
              <a:t>There </a:t>
            </a:r>
            <a:r>
              <a:rPr lang="en-GB" sz="1600" dirty="0">
                <a:solidFill>
                  <a:schemeClr val="tx1">
                    <a:lumMod val="65000"/>
                    <a:lumOff val="35000"/>
                  </a:schemeClr>
                </a:solidFill>
              </a:rPr>
              <a:t>is no confirmed evidence that the phenomenon </a:t>
            </a:r>
            <a:r>
              <a:rPr lang="en-GB" sz="1600" dirty="0" smtClean="0">
                <a:solidFill>
                  <a:schemeClr val="tx1">
                    <a:lumMod val="65000"/>
                    <a:lumOff val="35000"/>
                  </a:schemeClr>
                </a:solidFill>
              </a:rPr>
              <a:t>‘</a:t>
            </a:r>
            <a:r>
              <a:rPr lang="en-GB" sz="1600" dirty="0" err="1" smtClean="0">
                <a:solidFill>
                  <a:schemeClr val="tx1">
                    <a:lumMod val="65000"/>
                    <a:lumOff val="35000"/>
                  </a:schemeClr>
                </a:solidFill>
              </a:rPr>
              <a:t>Momo</a:t>
            </a:r>
            <a:r>
              <a:rPr lang="en-GB" sz="1600" dirty="0" smtClean="0">
                <a:solidFill>
                  <a:schemeClr val="tx1">
                    <a:lumMod val="65000"/>
                    <a:lumOff val="35000"/>
                  </a:schemeClr>
                </a:solidFill>
              </a:rPr>
              <a:t>’ is </a:t>
            </a:r>
            <a:r>
              <a:rPr lang="en-GB" sz="1600" dirty="0">
                <a:solidFill>
                  <a:schemeClr val="tx1">
                    <a:lumMod val="65000"/>
                    <a:lumOff val="35000"/>
                  </a:schemeClr>
                </a:solidFill>
              </a:rPr>
              <a:t>actually posing a threat </a:t>
            </a:r>
            <a:r>
              <a:rPr lang="en-GB" sz="1600" dirty="0" smtClean="0">
                <a:solidFill>
                  <a:schemeClr val="tx1">
                    <a:lumMod val="65000"/>
                    <a:lumOff val="35000"/>
                  </a:schemeClr>
                </a:solidFill>
              </a:rPr>
              <a:t>to </a:t>
            </a:r>
            <a:r>
              <a:rPr lang="en-GB" sz="1600" dirty="0">
                <a:solidFill>
                  <a:schemeClr val="tx1">
                    <a:lumMod val="65000"/>
                    <a:lumOff val="35000"/>
                  </a:schemeClr>
                </a:solidFill>
              </a:rPr>
              <a:t>children and </a:t>
            </a:r>
            <a:r>
              <a:rPr lang="en-GB" sz="1600" dirty="0" smtClean="0">
                <a:solidFill>
                  <a:schemeClr val="tx1">
                    <a:lumMod val="65000"/>
                    <a:lumOff val="35000"/>
                  </a:schemeClr>
                </a:solidFill>
              </a:rPr>
              <a:t>the NSPCC have said </a:t>
            </a:r>
            <a:r>
              <a:rPr lang="en-GB" sz="1600" dirty="0">
                <a:solidFill>
                  <a:schemeClr val="tx1">
                    <a:lumMod val="65000"/>
                    <a:lumOff val="35000"/>
                  </a:schemeClr>
                </a:solidFill>
              </a:rPr>
              <a:t>they have received more phone calls about </a:t>
            </a:r>
            <a:r>
              <a:rPr lang="en-GB" sz="1600" dirty="0" err="1" smtClean="0">
                <a:solidFill>
                  <a:schemeClr val="tx1">
                    <a:lumMod val="65000"/>
                    <a:lumOff val="35000"/>
                  </a:schemeClr>
                </a:solidFill>
              </a:rPr>
              <a:t>Momo</a:t>
            </a:r>
            <a:r>
              <a:rPr lang="en-GB" sz="1600" dirty="0" smtClean="0">
                <a:solidFill>
                  <a:schemeClr val="tx1">
                    <a:lumMod val="65000"/>
                    <a:lumOff val="35000"/>
                  </a:schemeClr>
                </a:solidFill>
              </a:rPr>
              <a:t> </a:t>
            </a:r>
            <a:r>
              <a:rPr lang="en-GB" sz="1600" dirty="0">
                <a:solidFill>
                  <a:schemeClr val="tx1">
                    <a:lumMod val="65000"/>
                    <a:lumOff val="35000"/>
                  </a:schemeClr>
                </a:solidFill>
              </a:rPr>
              <a:t>from members of the media than concerned parents. T</a:t>
            </a:r>
            <a:r>
              <a:rPr lang="en-GB" sz="1600" dirty="0" smtClean="0">
                <a:solidFill>
                  <a:schemeClr val="tx1">
                    <a:lumMod val="65000"/>
                    <a:lumOff val="35000"/>
                  </a:schemeClr>
                </a:solidFill>
              </a:rPr>
              <a:t>he </a:t>
            </a:r>
            <a:r>
              <a:rPr lang="en-GB" sz="1600" dirty="0">
                <a:solidFill>
                  <a:schemeClr val="tx1">
                    <a:lumMod val="65000"/>
                    <a:lumOff val="35000"/>
                  </a:schemeClr>
                </a:solidFill>
              </a:rPr>
              <a:t>story has spread due to legitimate concerns about online child safety, </a:t>
            </a:r>
            <a:r>
              <a:rPr lang="en-GB" sz="1600" dirty="0" smtClean="0">
                <a:solidFill>
                  <a:schemeClr val="tx1">
                    <a:lumMod val="65000"/>
                    <a:lumOff val="35000"/>
                  </a:schemeClr>
                </a:solidFill>
              </a:rPr>
              <a:t>however the </a:t>
            </a:r>
            <a:r>
              <a:rPr lang="en-GB" sz="1600" dirty="0">
                <a:solidFill>
                  <a:schemeClr val="tx1">
                    <a:lumMod val="65000"/>
                    <a:lumOff val="35000"/>
                  </a:schemeClr>
                </a:solidFill>
              </a:rPr>
              <a:t>sharing of unverified material on local Facebook </a:t>
            </a:r>
            <a:r>
              <a:rPr lang="en-GB" sz="1600" dirty="0" smtClean="0">
                <a:solidFill>
                  <a:schemeClr val="tx1">
                    <a:lumMod val="65000"/>
                    <a:lumOff val="35000"/>
                  </a:schemeClr>
                </a:solidFill>
              </a:rPr>
              <a:t>groups which </a:t>
            </a:r>
            <a:r>
              <a:rPr lang="en-GB" sz="1600" dirty="0">
                <a:solidFill>
                  <a:schemeClr val="tx1">
                    <a:lumMod val="65000"/>
                    <a:lumOff val="35000"/>
                  </a:schemeClr>
                </a:solidFill>
              </a:rPr>
              <a:t>are based on little hard </a:t>
            </a:r>
            <a:r>
              <a:rPr lang="en-GB" sz="1600" dirty="0" smtClean="0">
                <a:solidFill>
                  <a:schemeClr val="tx1">
                    <a:lumMod val="65000"/>
                    <a:lumOff val="35000"/>
                  </a:schemeClr>
                </a:solidFill>
              </a:rPr>
              <a:t>evidence have now caused fears </a:t>
            </a:r>
            <a:r>
              <a:rPr lang="en-GB" sz="1600" dirty="0">
                <a:solidFill>
                  <a:schemeClr val="tx1">
                    <a:lumMod val="65000"/>
                    <a:lumOff val="35000"/>
                  </a:schemeClr>
                </a:solidFill>
              </a:rPr>
              <a:t>that they have exacerbated the situation by scaring </a:t>
            </a:r>
            <a:r>
              <a:rPr lang="en-GB" sz="1600" dirty="0" smtClean="0">
                <a:solidFill>
                  <a:schemeClr val="tx1">
                    <a:lumMod val="65000"/>
                    <a:lumOff val="35000"/>
                  </a:schemeClr>
                </a:solidFill>
              </a:rPr>
              <a:t>children and </a:t>
            </a:r>
            <a:r>
              <a:rPr lang="en-GB" sz="1600" dirty="0">
                <a:solidFill>
                  <a:schemeClr val="tx1">
                    <a:lumMod val="65000"/>
                    <a:lumOff val="35000"/>
                  </a:schemeClr>
                </a:solidFill>
              </a:rPr>
              <a:t>spreading the images and the association with </a:t>
            </a:r>
            <a:r>
              <a:rPr lang="en-GB" sz="1600" dirty="0" smtClean="0">
                <a:solidFill>
                  <a:schemeClr val="tx1">
                    <a:lumMod val="65000"/>
                    <a:lumOff val="35000"/>
                  </a:schemeClr>
                </a:solidFill>
              </a:rPr>
              <a:t>self-harm </a:t>
            </a:r>
            <a:r>
              <a:rPr lang="en-GB" sz="800" dirty="0" smtClean="0">
                <a:solidFill>
                  <a:schemeClr val="tx1">
                    <a:lumMod val="65000"/>
                    <a:lumOff val="35000"/>
                  </a:schemeClr>
                </a:solidFill>
                <a:hlinkClick r:id="rId2"/>
              </a:rPr>
              <a:t>https</a:t>
            </a:r>
            <a:r>
              <a:rPr lang="en-GB" sz="800" dirty="0">
                <a:solidFill>
                  <a:schemeClr val="tx1">
                    <a:lumMod val="65000"/>
                    <a:lumOff val="35000"/>
                  </a:schemeClr>
                </a:solidFill>
                <a:hlinkClick r:id="rId2"/>
              </a:rPr>
              <a:t>://</a:t>
            </a:r>
            <a:r>
              <a:rPr lang="en-GB" sz="800" dirty="0" smtClean="0">
                <a:solidFill>
                  <a:schemeClr val="tx1">
                    <a:lumMod val="65000"/>
                    <a:lumOff val="35000"/>
                  </a:schemeClr>
                </a:solidFill>
                <a:hlinkClick r:id="rId2"/>
              </a:rPr>
              <a:t>www.theguardian.com/technology/2019/feb/28/viral-momo-challenge-is-a-malicious-hoax-say-charities</a:t>
            </a:r>
            <a:endParaRPr lang="en-GB" sz="800" dirty="0">
              <a:solidFill>
                <a:schemeClr val="tx1">
                  <a:lumMod val="65000"/>
                  <a:lumOff val="35000"/>
                </a:schemeClr>
              </a:solidFill>
            </a:endParaRPr>
          </a:p>
          <a:p>
            <a:r>
              <a:rPr lang="en-GB" sz="3200" dirty="0" err="1" smtClean="0">
                <a:solidFill>
                  <a:srgbClr val="FF0000"/>
                </a:solidFill>
              </a:rPr>
              <a:t>Kidscape</a:t>
            </a:r>
            <a:r>
              <a:rPr lang="en-GB" sz="3200" dirty="0" smtClean="0">
                <a:solidFill>
                  <a:schemeClr val="tx1">
                    <a:lumMod val="65000"/>
                    <a:lumOff val="35000"/>
                  </a:schemeClr>
                </a:solidFill>
              </a:rPr>
              <a:t> - Simple advice for parents</a:t>
            </a:r>
            <a:endParaRPr lang="en-GB" sz="1600" dirty="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Set age-appropriate boundaries</a:t>
            </a:r>
          </a:p>
          <a:p>
            <a:pPr marL="285750" indent="-285750">
              <a:buFont typeface="Arial" panose="020B0604020202020204" pitchFamily="34" charset="0"/>
              <a:buChar char="•"/>
            </a:pPr>
            <a:r>
              <a:rPr lang="en-GB" sz="1400" dirty="0" smtClean="0">
                <a:solidFill>
                  <a:schemeClr val="tx1">
                    <a:lumMod val="65000"/>
                    <a:lumOff val="35000"/>
                  </a:schemeClr>
                </a:solidFill>
              </a:rPr>
              <a:t>Children of any age should be very cautious about adding anyone they don't know to their networks</a:t>
            </a:r>
          </a:p>
          <a:p>
            <a:r>
              <a:rPr lang="en-GB" sz="1400" dirty="0" smtClean="0">
                <a:solidFill>
                  <a:srgbClr val="0E29B2"/>
                </a:solidFill>
                <a:hlinkClick r:id="rId3"/>
              </a:rPr>
              <a:t>https://www.saferinternet.org.uk/advice-centre/parents-and-carers/parental-controls-offered-your-home-internet-provider</a:t>
            </a:r>
            <a:endParaRPr lang="en-GB" sz="1400" dirty="0">
              <a:solidFill>
                <a:srgbClr val="0E29B2"/>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Have open conversations about online safety, and let your child know they can come to you if they see anything that upsets or worries them</a:t>
            </a:r>
          </a:p>
          <a:p>
            <a:pPr marL="285750" indent="-285750">
              <a:buFont typeface="Arial" panose="020B0604020202020204" pitchFamily="34" charset="0"/>
              <a:buChar char="•"/>
            </a:pPr>
            <a:r>
              <a:rPr lang="en-GB" sz="1400" dirty="0" smtClean="0">
                <a:solidFill>
                  <a:schemeClr val="tx1">
                    <a:lumMod val="65000"/>
                    <a:lumOff val="35000"/>
                  </a:schemeClr>
                </a:solidFill>
              </a:rPr>
              <a:t>Report any malicious content to the platform (e.g. YouTube, </a:t>
            </a:r>
            <a:r>
              <a:rPr lang="en-GB" sz="1400" dirty="0" err="1" smtClean="0">
                <a:solidFill>
                  <a:schemeClr val="tx1">
                    <a:lumMod val="65000"/>
                    <a:lumOff val="35000"/>
                  </a:schemeClr>
                </a:solidFill>
              </a:rPr>
              <a:t>Instagram</a:t>
            </a:r>
            <a:r>
              <a:rPr lang="en-GB" sz="1400" dirty="0" smtClean="0">
                <a:solidFill>
                  <a:schemeClr val="tx1">
                    <a:lumMod val="65000"/>
                    <a:lumOff val="35000"/>
                  </a:schemeClr>
                </a:solidFill>
              </a:rPr>
              <a:t>)</a:t>
            </a:r>
          </a:p>
          <a:p>
            <a:pPr marL="285750" indent="-285750">
              <a:buFont typeface="Arial" panose="020B0604020202020204" pitchFamily="34" charset="0"/>
              <a:buChar char="•"/>
            </a:pPr>
            <a:r>
              <a:rPr lang="en-GB" sz="1400" dirty="0" smtClean="0">
                <a:solidFill>
                  <a:schemeClr val="tx1">
                    <a:lumMod val="65000"/>
                    <a:lumOff val="35000"/>
                  </a:schemeClr>
                </a:solidFill>
              </a:rPr>
              <a:t>Teach your child what it means to be assertive and explore saying no to doing things they don't want to do - whether face to face or online</a:t>
            </a:r>
          </a:p>
          <a:p>
            <a:pPr marL="285750" indent="-285750">
              <a:buFont typeface="Arial" panose="020B0604020202020204" pitchFamily="34" charset="0"/>
              <a:buChar char="•"/>
            </a:pPr>
            <a:r>
              <a:rPr lang="en-GB" sz="1400" dirty="0" smtClean="0">
                <a:solidFill>
                  <a:schemeClr val="tx1">
                    <a:lumMod val="65000"/>
                    <a:lumOff val="35000"/>
                  </a:schemeClr>
                </a:solidFill>
              </a:rPr>
              <a:t>Overall, be calm and reassuring. Memes like the </a:t>
            </a:r>
            <a:r>
              <a:rPr lang="en-GB" sz="1400" dirty="0" err="1" smtClean="0">
                <a:solidFill>
                  <a:schemeClr val="tx1">
                    <a:lumMod val="65000"/>
                    <a:lumOff val="35000"/>
                  </a:schemeClr>
                </a:solidFill>
              </a:rPr>
              <a:t>Momo</a:t>
            </a:r>
            <a:r>
              <a:rPr lang="en-GB" sz="1400" dirty="0" smtClean="0">
                <a:solidFill>
                  <a:schemeClr val="tx1">
                    <a:lumMod val="65000"/>
                    <a:lumOff val="35000"/>
                  </a:schemeClr>
                </a:solidFill>
              </a:rPr>
              <a:t> challenge draw their power from fear, so make sure your children see that you’re not scared of the issue and that it’s a problem you can solve together</a:t>
            </a:r>
          </a:p>
          <a:p>
            <a:endParaRPr lang="en-GB" sz="1400" dirty="0">
              <a:solidFill>
                <a:srgbClr val="0E29B2"/>
              </a:solidFill>
            </a:endParaRPr>
          </a:p>
        </p:txBody>
      </p:sp>
      <p:sp>
        <p:nvSpPr>
          <p:cNvPr id="6" name="Rectangle 5"/>
          <p:cNvSpPr/>
          <p:nvPr/>
        </p:nvSpPr>
        <p:spPr>
          <a:xfrm>
            <a:off x="262000" y="411341"/>
            <a:ext cx="8568952" cy="1138773"/>
          </a:xfrm>
          <a:prstGeom prst="rect">
            <a:avLst/>
          </a:prstGeom>
        </p:spPr>
        <p:txBody>
          <a:bodyPr wrap="square">
            <a:spAutoFit/>
          </a:bodyPr>
          <a:lstStyle/>
          <a:p>
            <a:r>
              <a:rPr lang="en-GB" sz="3200" b="1" dirty="0" err="1">
                <a:solidFill>
                  <a:srgbClr val="FF0000"/>
                </a:solidFill>
              </a:rPr>
              <a:t>Momo</a:t>
            </a:r>
            <a:r>
              <a:rPr lang="en-GB" sz="3200" b="1" dirty="0"/>
              <a:t> </a:t>
            </a:r>
            <a:r>
              <a:rPr lang="en-GB" sz="3200" b="1" dirty="0" smtClean="0">
                <a:solidFill>
                  <a:schemeClr val="tx1">
                    <a:lumMod val="65000"/>
                    <a:lumOff val="35000"/>
                  </a:schemeClr>
                </a:solidFill>
              </a:rPr>
              <a:t>&amp; other malicious viral scare stories</a:t>
            </a:r>
          </a:p>
          <a:p>
            <a:r>
              <a:rPr lang="en-GB" dirty="0">
                <a:solidFill>
                  <a:schemeClr val="tx1">
                    <a:lumMod val="65000"/>
                    <a:lumOff val="35000"/>
                  </a:schemeClr>
                </a:solidFill>
              </a:rPr>
              <a:t/>
            </a:r>
            <a:br>
              <a:rPr lang="en-GB" dirty="0">
                <a:solidFill>
                  <a:schemeClr val="tx1">
                    <a:lumMod val="65000"/>
                    <a:lumOff val="35000"/>
                  </a:schemeClr>
                </a:solidFill>
              </a:rPr>
            </a:br>
            <a:endParaRPr lang="en-GB" dirty="0"/>
          </a:p>
        </p:txBody>
      </p:sp>
      <p:sp>
        <p:nvSpPr>
          <p:cNvPr id="3" name="Slide Number Placeholder 2"/>
          <p:cNvSpPr>
            <a:spLocks noGrp="1"/>
          </p:cNvSpPr>
          <p:nvPr>
            <p:ph type="sldNum" sz="quarter" idx="12"/>
          </p:nvPr>
        </p:nvSpPr>
        <p:spPr/>
        <p:txBody>
          <a:bodyPr/>
          <a:lstStyle/>
          <a:p>
            <a:fld id="{EB0F7010-E999-4FC2-AE85-B5FFBD58F110}" type="slidenum">
              <a:rPr lang="en-GB" smtClean="0"/>
              <a:pPr/>
              <a:t>14</a:t>
            </a:fld>
            <a:endParaRPr lang="en-GB"/>
          </a:p>
        </p:txBody>
      </p:sp>
    </p:spTree>
    <p:extLst>
      <p:ext uri="{BB962C8B-B14F-4D97-AF65-F5344CB8AC3E}">
        <p14:creationId xmlns:p14="http://schemas.microsoft.com/office/powerpoint/2010/main" val="3444895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Daily Mile </a:t>
            </a:r>
            <a:r>
              <a:rPr lang="en-GB" dirty="0" smtClean="0">
                <a:solidFill>
                  <a:schemeClr val="tx1">
                    <a:lumMod val="65000"/>
                    <a:lumOff val="35000"/>
                  </a:schemeClr>
                </a:solidFill>
              </a:rPr>
              <a:t>and the Essex Child and Family Wellbeing Service</a:t>
            </a:r>
            <a:endParaRPr lang="en-GB" dirty="0">
              <a:solidFill>
                <a:schemeClr val="tx1">
                  <a:lumMod val="65000"/>
                  <a:lumOff val="35000"/>
                </a:schemeClr>
              </a:solidFill>
            </a:endParaRPr>
          </a:p>
        </p:txBody>
      </p:sp>
      <p:pic>
        <p:nvPicPr>
          <p:cNvPr id="4" name="Picture 4" descr="Image result for essex child and family wellbeing 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36912"/>
            <a:ext cx="3960440" cy="39736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1916832"/>
            <a:ext cx="7992888" cy="4832092"/>
          </a:xfrm>
          <a:prstGeom prst="rect">
            <a:avLst/>
          </a:prstGeom>
          <a:noFill/>
        </p:spPr>
        <p:txBody>
          <a:bodyPr wrap="square" rtlCol="0">
            <a:spAutoFit/>
          </a:bodyPr>
          <a:lstStyle/>
          <a:p>
            <a:r>
              <a:rPr lang="en-GB" sz="1400" dirty="0" smtClean="0">
                <a:solidFill>
                  <a:schemeClr val="tx1">
                    <a:lumMod val="65000"/>
                    <a:lumOff val="35000"/>
                  </a:schemeClr>
                </a:solidFill>
              </a:rPr>
              <a:t>During 2019 we will be launching our Feel the Difference project for ECFWS practitioners and the local community. We will be working alongside the ‘Daily Mile’ and sport England to improve the North of Essex's physical and emotional wellbeing.</a:t>
            </a:r>
          </a:p>
          <a:p>
            <a:endParaRPr lang="en-GB" sz="1400" dirty="0">
              <a:solidFill>
                <a:schemeClr val="tx1">
                  <a:lumMod val="65000"/>
                  <a:lumOff val="35000"/>
                </a:schemeClr>
              </a:solidFill>
            </a:endParaRPr>
          </a:p>
          <a:p>
            <a:r>
              <a:rPr lang="en-GB" sz="1400" dirty="0" smtClean="0">
                <a:solidFill>
                  <a:schemeClr val="tx1">
                    <a:lumMod val="65000"/>
                    <a:lumOff val="35000"/>
                  </a:schemeClr>
                </a:solidFill>
              </a:rPr>
              <a:t>We will be:-</a:t>
            </a:r>
          </a:p>
          <a:p>
            <a:pPr marL="285750" indent="-285750">
              <a:buFont typeface="Arial" panose="020B0604020202020204" pitchFamily="34" charset="0"/>
              <a:buChar char="•"/>
            </a:pPr>
            <a:r>
              <a:rPr lang="en-GB" sz="1400" dirty="0" smtClean="0">
                <a:solidFill>
                  <a:schemeClr val="tx1">
                    <a:lumMod val="65000"/>
                    <a:lumOff val="35000"/>
                  </a:schemeClr>
                </a:solidFill>
              </a:rPr>
              <a:t>Contacting every school with our plan for the year ahead</a:t>
            </a:r>
          </a:p>
          <a:p>
            <a:pPr marL="285750" indent="-285750">
              <a:buFont typeface="Arial" panose="020B0604020202020204" pitchFamily="34" charset="0"/>
              <a:buChar char="•"/>
            </a:pPr>
            <a:r>
              <a:rPr lang="en-GB" sz="1400" dirty="0" smtClean="0">
                <a:solidFill>
                  <a:schemeClr val="tx1">
                    <a:lumMod val="65000"/>
                    <a:lumOff val="35000"/>
                  </a:schemeClr>
                </a:solidFill>
              </a:rPr>
              <a:t>Termly Awards for the most miles walked per full term per school. </a:t>
            </a:r>
            <a:r>
              <a:rPr lang="en-GB" sz="1400" dirty="0">
                <a:solidFill>
                  <a:schemeClr val="tx1">
                    <a:lumMod val="65000"/>
                    <a:lumOff val="35000"/>
                  </a:schemeClr>
                </a:solidFill>
              </a:rPr>
              <a:t>O</a:t>
            </a:r>
            <a:r>
              <a:rPr lang="en-GB" sz="1400" dirty="0" smtClean="0">
                <a:solidFill>
                  <a:schemeClr val="tx1">
                    <a:lumMod val="65000"/>
                    <a:lumOff val="35000"/>
                  </a:schemeClr>
                </a:solidFill>
              </a:rPr>
              <a:t>ne for </a:t>
            </a:r>
          </a:p>
          <a:p>
            <a:r>
              <a:rPr lang="en-GB" sz="1400" dirty="0">
                <a:solidFill>
                  <a:schemeClr val="tx1">
                    <a:lumMod val="65000"/>
                    <a:lumOff val="35000"/>
                  </a:schemeClr>
                </a:solidFill>
              </a:rPr>
              <a:t> </a:t>
            </a:r>
            <a:r>
              <a:rPr lang="en-GB" sz="1400" dirty="0" smtClean="0">
                <a:solidFill>
                  <a:schemeClr val="tx1">
                    <a:lumMod val="65000"/>
                    <a:lumOff val="35000"/>
                  </a:schemeClr>
                </a:solidFill>
              </a:rPr>
              <a:t>     Colchester and One for </a:t>
            </a:r>
            <a:r>
              <a:rPr lang="en-GB" sz="1400" dirty="0" err="1" smtClean="0">
                <a:solidFill>
                  <a:schemeClr val="tx1">
                    <a:lumMod val="65000"/>
                    <a:lumOff val="35000"/>
                  </a:schemeClr>
                </a:solidFill>
              </a:rPr>
              <a:t>Tendring</a:t>
            </a:r>
            <a:r>
              <a:rPr lang="en-GB" sz="1400" dirty="0" smtClean="0">
                <a:solidFill>
                  <a:schemeClr val="tx1">
                    <a:lumMod val="65000"/>
                    <a:lumOff val="35000"/>
                  </a:schemeClr>
                </a:solidFill>
              </a:rPr>
              <a:t> each term </a:t>
            </a:r>
            <a:endParaRPr lang="en-GB" sz="1400" dirty="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Overall awards for the most miles walked with a prize </a:t>
            </a:r>
          </a:p>
          <a:p>
            <a:r>
              <a:rPr lang="en-GB" sz="1400" dirty="0">
                <a:solidFill>
                  <a:schemeClr val="tx1">
                    <a:lumMod val="65000"/>
                    <a:lumOff val="35000"/>
                  </a:schemeClr>
                </a:solidFill>
              </a:rPr>
              <a:t> </a:t>
            </a:r>
            <a:r>
              <a:rPr lang="en-GB" sz="1400" dirty="0" smtClean="0">
                <a:solidFill>
                  <a:schemeClr val="tx1">
                    <a:lumMod val="65000"/>
                    <a:lumOff val="35000"/>
                  </a:schemeClr>
                </a:solidFill>
              </a:rPr>
              <a:t>     to be given out annually at the Healthy School Awards </a:t>
            </a:r>
          </a:p>
          <a:p>
            <a:pPr marL="285750" indent="-285750">
              <a:buFont typeface="Arial" panose="020B0604020202020204" pitchFamily="34" charset="0"/>
              <a:buChar char="•"/>
            </a:pPr>
            <a:r>
              <a:rPr lang="en-GB" sz="1400" dirty="0" smtClean="0">
                <a:solidFill>
                  <a:schemeClr val="tx1">
                    <a:lumMod val="65000"/>
                    <a:lumOff val="35000"/>
                  </a:schemeClr>
                </a:solidFill>
              </a:rPr>
              <a:t>Walking Together - Practitioners will participate in the daily</a:t>
            </a:r>
          </a:p>
          <a:p>
            <a:r>
              <a:rPr lang="en-GB" sz="1400" dirty="0" smtClean="0">
                <a:solidFill>
                  <a:schemeClr val="tx1">
                    <a:lumMod val="65000"/>
                    <a:lumOff val="35000"/>
                  </a:schemeClr>
                </a:solidFill>
              </a:rPr>
              <a:t>      mile with each school during the academic year across North </a:t>
            </a:r>
          </a:p>
          <a:p>
            <a:r>
              <a:rPr lang="en-GB" sz="1400" dirty="0">
                <a:solidFill>
                  <a:schemeClr val="tx1">
                    <a:lumMod val="65000"/>
                    <a:lumOff val="35000"/>
                  </a:schemeClr>
                </a:solidFill>
              </a:rPr>
              <a:t> </a:t>
            </a:r>
            <a:r>
              <a:rPr lang="en-GB" sz="1400" dirty="0" smtClean="0">
                <a:solidFill>
                  <a:schemeClr val="tx1">
                    <a:lumMod val="65000"/>
                    <a:lumOff val="35000"/>
                  </a:schemeClr>
                </a:solidFill>
              </a:rPr>
              <a:t>     East Essex to promote the mile - Aim once a month </a:t>
            </a:r>
          </a:p>
          <a:p>
            <a:pPr marL="285750" indent="-285750">
              <a:buFont typeface="Arial" panose="020B0604020202020204" pitchFamily="34" charset="0"/>
              <a:buChar char="•"/>
            </a:pPr>
            <a:r>
              <a:rPr lang="en-GB" sz="1400" dirty="0" smtClean="0">
                <a:solidFill>
                  <a:schemeClr val="tx1">
                    <a:lumMod val="65000"/>
                    <a:lumOff val="35000"/>
                  </a:schemeClr>
                </a:solidFill>
              </a:rPr>
              <a:t>Promote families to join the ‘Daily Mile’ in schools on the days </a:t>
            </a:r>
          </a:p>
          <a:p>
            <a:r>
              <a:rPr lang="en-GB" sz="1400" dirty="0">
                <a:solidFill>
                  <a:schemeClr val="tx1">
                    <a:lumMod val="65000"/>
                    <a:lumOff val="35000"/>
                  </a:schemeClr>
                </a:solidFill>
              </a:rPr>
              <a:t> </a:t>
            </a:r>
            <a:r>
              <a:rPr lang="en-GB" sz="1400" dirty="0" smtClean="0">
                <a:solidFill>
                  <a:schemeClr val="tx1">
                    <a:lumMod val="65000"/>
                    <a:lumOff val="35000"/>
                  </a:schemeClr>
                </a:solidFill>
              </a:rPr>
              <a:t>     when practitioners visit </a:t>
            </a:r>
          </a:p>
          <a:p>
            <a:pPr marL="285750" indent="-285750">
              <a:buFont typeface="Arial" panose="020B0604020202020204" pitchFamily="34" charset="0"/>
              <a:buChar char="•"/>
            </a:pPr>
            <a:r>
              <a:rPr lang="en-GB" sz="1400" dirty="0" smtClean="0">
                <a:solidFill>
                  <a:schemeClr val="tx1">
                    <a:lumMod val="65000"/>
                    <a:lumOff val="35000"/>
                  </a:schemeClr>
                </a:solidFill>
              </a:rPr>
              <a:t>Wrist bands ‘</a:t>
            </a:r>
            <a:r>
              <a:rPr lang="en-GB" sz="1400" i="1" dirty="0" smtClean="0">
                <a:solidFill>
                  <a:schemeClr val="tx1">
                    <a:lumMod val="65000"/>
                    <a:lumOff val="35000"/>
                  </a:schemeClr>
                </a:solidFill>
              </a:rPr>
              <a:t>We smashed the daily </a:t>
            </a:r>
            <a:r>
              <a:rPr lang="en-GB" sz="1400" i="1" dirty="0">
                <a:solidFill>
                  <a:schemeClr val="tx1">
                    <a:lumMod val="65000"/>
                    <a:lumOff val="35000"/>
                  </a:schemeClr>
                </a:solidFill>
              </a:rPr>
              <a:t>mile</a:t>
            </a:r>
            <a:r>
              <a:rPr lang="en-GB" sz="1400" dirty="0">
                <a:solidFill>
                  <a:schemeClr val="tx1">
                    <a:lumMod val="65000"/>
                    <a:lumOff val="35000"/>
                  </a:schemeClr>
                </a:solidFill>
              </a:rPr>
              <a:t>’ </a:t>
            </a:r>
            <a:endParaRPr lang="en-GB" sz="1400" dirty="0" smtClean="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Once established we will offer  a variety of activities from </a:t>
            </a:r>
          </a:p>
          <a:p>
            <a:r>
              <a:rPr lang="en-GB" sz="1400" dirty="0">
                <a:solidFill>
                  <a:schemeClr val="tx1">
                    <a:lumMod val="65000"/>
                    <a:lumOff val="35000"/>
                  </a:schemeClr>
                </a:solidFill>
              </a:rPr>
              <a:t> </a:t>
            </a:r>
            <a:r>
              <a:rPr lang="en-GB" sz="1400" dirty="0" smtClean="0">
                <a:solidFill>
                  <a:schemeClr val="tx1">
                    <a:lumMod val="65000"/>
                    <a:lumOff val="35000"/>
                  </a:schemeClr>
                </a:solidFill>
              </a:rPr>
              <a:t>     short </a:t>
            </a:r>
            <a:r>
              <a:rPr lang="en-GB" sz="1400" dirty="0">
                <a:solidFill>
                  <a:schemeClr val="tx1">
                    <a:lumMod val="65000"/>
                    <a:lumOff val="35000"/>
                  </a:schemeClr>
                </a:solidFill>
              </a:rPr>
              <a:t>10 minute fun </a:t>
            </a:r>
            <a:r>
              <a:rPr lang="en-GB" sz="1400" dirty="0" smtClean="0">
                <a:solidFill>
                  <a:schemeClr val="tx1">
                    <a:lumMod val="65000"/>
                    <a:lumOff val="35000"/>
                  </a:schemeClr>
                </a:solidFill>
              </a:rPr>
              <a:t>health topics, family walks </a:t>
            </a:r>
            <a:r>
              <a:rPr lang="en-GB" sz="1400" dirty="0">
                <a:solidFill>
                  <a:schemeClr val="tx1">
                    <a:lumMod val="65000"/>
                    <a:lumOff val="35000"/>
                  </a:schemeClr>
                </a:solidFill>
              </a:rPr>
              <a:t>etc. </a:t>
            </a:r>
            <a:endParaRPr lang="en-GB" sz="1400" dirty="0" smtClean="0">
              <a:solidFill>
                <a:schemeClr val="tx1">
                  <a:lumMod val="65000"/>
                  <a:lumOff val="35000"/>
                </a:schemeClr>
              </a:solidFill>
            </a:endParaRPr>
          </a:p>
          <a:p>
            <a:r>
              <a:rPr lang="en-GB" sz="1400" dirty="0" smtClean="0">
                <a:solidFill>
                  <a:schemeClr val="tx1">
                    <a:lumMod val="65000"/>
                    <a:lumOff val="35000"/>
                  </a:schemeClr>
                </a:solidFill>
                <a:hlinkClick r:id="rId4"/>
              </a:rPr>
              <a:t>https</a:t>
            </a:r>
            <a:r>
              <a:rPr lang="en-GB" sz="1400" dirty="0">
                <a:solidFill>
                  <a:schemeClr val="tx1">
                    <a:lumMod val="65000"/>
                    <a:lumOff val="35000"/>
                  </a:schemeClr>
                </a:solidFill>
                <a:hlinkClick r:id="rId4"/>
              </a:rPr>
              <a:t>://thedailymile.co.uk</a:t>
            </a:r>
            <a:r>
              <a:rPr lang="en-GB" sz="1400" dirty="0" smtClean="0">
                <a:solidFill>
                  <a:schemeClr val="tx1">
                    <a:lumMod val="65000"/>
                    <a:lumOff val="35000"/>
                  </a:schemeClr>
                </a:solidFill>
                <a:hlinkClick r:id="rId4"/>
              </a:rPr>
              <a:t>/</a:t>
            </a:r>
            <a:endParaRPr lang="en-GB" sz="1400" dirty="0" smtClean="0">
              <a:solidFill>
                <a:schemeClr val="tx1">
                  <a:lumMod val="65000"/>
                  <a:lumOff val="35000"/>
                </a:schemeClr>
              </a:solidFill>
            </a:endParaRPr>
          </a:p>
          <a:p>
            <a:endParaRPr lang="en-GB" sz="1400" dirty="0">
              <a:solidFill>
                <a:schemeClr val="tx1">
                  <a:lumMod val="65000"/>
                  <a:lumOff val="35000"/>
                </a:schemeClr>
              </a:solidFill>
            </a:endParaRPr>
          </a:p>
          <a:p>
            <a:endParaRPr lang="en-GB" sz="1400" dirty="0" smtClean="0">
              <a:solidFill>
                <a:srgbClr val="808285"/>
              </a:solidFill>
            </a:endParaRPr>
          </a:p>
          <a:p>
            <a:pPr marL="285750" indent="-285750">
              <a:buFont typeface="Arial" panose="020B0604020202020204" pitchFamily="34" charset="0"/>
              <a:buChar char="•"/>
            </a:pPr>
            <a:endParaRPr lang="en-GB" sz="1400" dirty="0" smtClean="0">
              <a:solidFill>
                <a:srgbClr val="808285"/>
              </a:solidFill>
            </a:endParaRPr>
          </a:p>
        </p:txBody>
      </p:sp>
      <p:sp>
        <p:nvSpPr>
          <p:cNvPr id="6" name="Slide Number Placeholder 5"/>
          <p:cNvSpPr>
            <a:spLocks noGrp="1"/>
          </p:cNvSpPr>
          <p:nvPr>
            <p:ph type="sldNum" sz="quarter" idx="12"/>
          </p:nvPr>
        </p:nvSpPr>
        <p:spPr/>
        <p:txBody>
          <a:bodyPr/>
          <a:lstStyle/>
          <a:p>
            <a:fld id="{EB0F7010-E999-4FC2-AE85-B5FFBD58F110}" type="slidenum">
              <a:rPr lang="en-GB" smtClean="0"/>
              <a:pPr/>
              <a:t>15</a:t>
            </a:fld>
            <a:endParaRPr lang="en-GB"/>
          </a:p>
        </p:txBody>
      </p:sp>
    </p:spTree>
    <p:extLst>
      <p:ext uri="{BB962C8B-B14F-4D97-AF65-F5344CB8AC3E}">
        <p14:creationId xmlns:p14="http://schemas.microsoft.com/office/powerpoint/2010/main" val="82849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692" y="1412776"/>
            <a:ext cx="5760640" cy="584775"/>
          </a:xfrm>
          <a:prstGeom prst="rect">
            <a:avLst/>
          </a:prstGeom>
          <a:noFill/>
        </p:spPr>
        <p:txBody>
          <a:bodyPr wrap="square" rtlCol="0">
            <a:spAutoFit/>
          </a:bodyPr>
          <a:lstStyle/>
          <a:p>
            <a:r>
              <a:rPr lang="en-GB" sz="3200" b="1" dirty="0" smtClean="0">
                <a:solidFill>
                  <a:srgbClr val="FF0000"/>
                </a:solidFill>
              </a:rPr>
              <a:t>Any</a:t>
            </a:r>
            <a:r>
              <a:rPr lang="en-GB" sz="3200" b="1" dirty="0" smtClean="0">
                <a:solidFill>
                  <a:schemeClr val="tx1">
                    <a:lumMod val="65000"/>
                    <a:lumOff val="35000"/>
                  </a:schemeClr>
                </a:solidFill>
              </a:rPr>
              <a:t> Questions?</a:t>
            </a:r>
          </a:p>
        </p:txBody>
      </p:sp>
    </p:spTree>
    <p:extLst>
      <p:ext uri="{BB962C8B-B14F-4D97-AF65-F5344CB8AC3E}">
        <p14:creationId xmlns:p14="http://schemas.microsoft.com/office/powerpoint/2010/main" val="138119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548680"/>
            <a:ext cx="8127370" cy="908209"/>
          </a:xfrm>
        </p:spPr>
        <p:txBody>
          <a:bodyPr/>
          <a:lstStyle/>
          <a:p>
            <a:r>
              <a:rPr lang="en-GB" dirty="0" smtClean="0">
                <a:solidFill>
                  <a:srgbClr val="FF0000"/>
                </a:solidFill>
              </a:rPr>
              <a:t>Con</a:t>
            </a:r>
            <a:r>
              <a:rPr lang="en-GB" dirty="0" smtClean="0">
                <a:solidFill>
                  <a:schemeClr val="tx1">
                    <a:lumMod val="65000"/>
                    <a:lumOff val="35000"/>
                  </a:schemeClr>
                </a:solidFill>
              </a:rPr>
              <a:t>tent</a:t>
            </a:r>
            <a:r>
              <a:rPr lang="en-GB" dirty="0" smtClean="0">
                <a:solidFill>
                  <a:schemeClr val="tx1"/>
                </a:solidFill>
              </a:rPr>
              <a:t> </a:t>
            </a:r>
            <a:endParaRPr lang="en-GB" dirty="0">
              <a:solidFill>
                <a:schemeClr val="tx1"/>
              </a:solidFill>
            </a:endParaRPr>
          </a:p>
        </p:txBody>
      </p:sp>
      <p:sp>
        <p:nvSpPr>
          <p:cNvPr id="5" name="Content Placeholder 4"/>
          <p:cNvSpPr>
            <a:spLocks noGrp="1"/>
          </p:cNvSpPr>
          <p:nvPr>
            <p:ph idx="1"/>
          </p:nvPr>
        </p:nvSpPr>
        <p:spPr>
          <a:xfrm>
            <a:off x="477771" y="1196752"/>
            <a:ext cx="8342701" cy="5139256"/>
          </a:xfrm>
        </p:spPr>
        <p:txBody>
          <a:bodyPr/>
          <a:lstStyle/>
          <a:p>
            <a:endParaRPr lang="en-GB" sz="1600" dirty="0" smtClean="0">
              <a:solidFill>
                <a:srgbClr val="FF0000"/>
              </a:solidFill>
            </a:endParaRPr>
          </a:p>
          <a:p>
            <a:pPr marL="285750" indent="-285750">
              <a:buFont typeface="Arial" panose="020B0604020202020204" pitchFamily="34" charset="0"/>
              <a:buChar char="•"/>
            </a:pPr>
            <a:r>
              <a:rPr lang="en-GB" sz="1600" b="0" dirty="0" smtClean="0">
                <a:solidFill>
                  <a:schemeClr val="tx1">
                    <a:lumMod val="65000"/>
                    <a:lumOff val="35000"/>
                  </a:schemeClr>
                </a:solidFill>
              </a:rPr>
              <a:t>Overview </a:t>
            </a:r>
            <a:r>
              <a:rPr lang="en-GB" sz="1600" b="0" dirty="0">
                <a:solidFill>
                  <a:schemeClr val="tx1">
                    <a:lumMod val="65000"/>
                    <a:lumOff val="35000"/>
                  </a:schemeClr>
                </a:solidFill>
              </a:rPr>
              <a:t>of our delivery model within </a:t>
            </a:r>
            <a:r>
              <a:rPr lang="en-GB" sz="1600" b="0" dirty="0" smtClean="0">
                <a:solidFill>
                  <a:schemeClr val="tx1">
                    <a:lumMod val="65000"/>
                    <a:lumOff val="35000"/>
                  </a:schemeClr>
                </a:solidFill>
              </a:rPr>
              <a:t>schools and </a:t>
            </a:r>
            <a:r>
              <a:rPr lang="en-GB" sz="1600" b="0" dirty="0">
                <a:solidFill>
                  <a:schemeClr val="tx1">
                    <a:lumMod val="65000"/>
                    <a:lumOff val="35000"/>
                  </a:schemeClr>
                </a:solidFill>
              </a:rPr>
              <a:t>local provision </a:t>
            </a:r>
            <a:endParaRPr lang="en-GB" sz="1600" b="0" dirty="0" smtClean="0">
              <a:solidFill>
                <a:schemeClr val="tx1">
                  <a:lumMod val="65000"/>
                  <a:lumOff val="35000"/>
                </a:schemeClr>
              </a:solidFill>
            </a:endParaRPr>
          </a:p>
          <a:p>
            <a:pPr marL="285750" indent="-285750">
              <a:buFont typeface="Arial" panose="020B0604020202020204" pitchFamily="34" charset="0"/>
              <a:buChar char="•"/>
            </a:pPr>
            <a:r>
              <a:rPr lang="en-GB" sz="1600" b="0" dirty="0" smtClean="0">
                <a:solidFill>
                  <a:schemeClr val="tx1">
                    <a:lumMod val="65000"/>
                    <a:lumOff val="35000"/>
                  </a:schemeClr>
                </a:solidFill>
              </a:rPr>
              <a:t>3 </a:t>
            </a:r>
            <a:r>
              <a:rPr lang="en-GB" sz="1600" b="0" dirty="0">
                <a:solidFill>
                  <a:schemeClr val="tx1">
                    <a:lumMod val="65000"/>
                    <a:lumOff val="35000"/>
                  </a:schemeClr>
                </a:solidFill>
              </a:rPr>
              <a:t>Year Strategic Plan for School Age Children 2018 </a:t>
            </a:r>
            <a:r>
              <a:rPr lang="en-GB" sz="1600" b="0" dirty="0" smtClean="0">
                <a:solidFill>
                  <a:schemeClr val="tx1">
                    <a:lumMod val="65000"/>
                    <a:lumOff val="35000"/>
                  </a:schemeClr>
                </a:solidFill>
              </a:rPr>
              <a:t>– Universal and Targeted provision</a:t>
            </a:r>
          </a:p>
          <a:p>
            <a:pPr marL="285750" indent="-285750">
              <a:buFont typeface="Arial" panose="020B0604020202020204" pitchFamily="34" charset="0"/>
              <a:buChar char="•"/>
            </a:pPr>
            <a:r>
              <a:rPr lang="en-GB" sz="1600" b="0" dirty="0" smtClean="0">
                <a:solidFill>
                  <a:schemeClr val="tx1">
                    <a:lumMod val="65000"/>
                    <a:lumOff val="35000"/>
                  </a:schemeClr>
                </a:solidFill>
              </a:rPr>
              <a:t>Medical Conditions</a:t>
            </a:r>
          </a:p>
          <a:p>
            <a:pPr marL="285750" indent="-285750">
              <a:buFont typeface="Arial" panose="020B0604020202020204" pitchFamily="34" charset="0"/>
              <a:buChar char="•"/>
            </a:pPr>
            <a:r>
              <a:rPr lang="en-GB" sz="1600" b="0" dirty="0">
                <a:solidFill>
                  <a:schemeClr val="tx1">
                    <a:lumMod val="65000"/>
                    <a:lumOff val="35000"/>
                  </a:schemeClr>
                </a:solidFill>
              </a:rPr>
              <a:t>Case </a:t>
            </a:r>
            <a:r>
              <a:rPr lang="en-GB" sz="1600" b="0" dirty="0" smtClean="0">
                <a:solidFill>
                  <a:schemeClr val="tx1">
                    <a:lumMod val="65000"/>
                    <a:lumOff val="35000"/>
                  </a:schemeClr>
                </a:solidFill>
              </a:rPr>
              <a:t>Study</a:t>
            </a:r>
          </a:p>
          <a:p>
            <a:pPr marL="285750" indent="-285750">
              <a:buFont typeface="Arial" panose="020B0604020202020204" pitchFamily="34" charset="0"/>
              <a:buChar char="•"/>
            </a:pPr>
            <a:r>
              <a:rPr lang="en-GB" sz="1600" b="0" dirty="0" smtClean="0">
                <a:solidFill>
                  <a:schemeClr val="tx1">
                    <a:lumMod val="65000"/>
                    <a:lumOff val="35000"/>
                  </a:schemeClr>
                </a:solidFill>
              </a:rPr>
              <a:t>Healthy Schools</a:t>
            </a:r>
          </a:p>
          <a:p>
            <a:pPr marL="285750" indent="-285750">
              <a:buFont typeface="Arial" panose="020B0604020202020204" pitchFamily="34" charset="0"/>
              <a:buChar char="•"/>
            </a:pPr>
            <a:r>
              <a:rPr lang="en-GB" sz="1600" b="0" dirty="0" smtClean="0">
                <a:solidFill>
                  <a:schemeClr val="tx1">
                    <a:lumMod val="65000"/>
                    <a:lumOff val="35000"/>
                  </a:schemeClr>
                </a:solidFill>
              </a:rPr>
              <a:t>Community and Healthy Family Drop in’s</a:t>
            </a:r>
          </a:p>
          <a:p>
            <a:pPr marL="285750" indent="-285750">
              <a:buFont typeface="Arial" panose="020B0604020202020204" pitchFamily="34" charset="0"/>
              <a:buChar char="•"/>
            </a:pPr>
            <a:r>
              <a:rPr lang="en-GB" sz="1600" b="0" dirty="0" smtClean="0">
                <a:solidFill>
                  <a:schemeClr val="tx1">
                    <a:lumMod val="65000"/>
                    <a:lumOff val="35000"/>
                  </a:schemeClr>
                </a:solidFill>
              </a:rPr>
              <a:t>Online Guidance</a:t>
            </a:r>
          </a:p>
          <a:p>
            <a:pPr marL="285750" indent="-285750">
              <a:buFont typeface="Arial" panose="020B0604020202020204" pitchFamily="34" charset="0"/>
              <a:buChar char="•"/>
            </a:pPr>
            <a:r>
              <a:rPr lang="en-GB" sz="1600" b="0" dirty="0" smtClean="0">
                <a:solidFill>
                  <a:schemeClr val="tx1">
                    <a:lumMod val="65000"/>
                    <a:lumOff val="35000"/>
                  </a:schemeClr>
                </a:solidFill>
              </a:rPr>
              <a:t>Daily Mile</a:t>
            </a:r>
          </a:p>
          <a:p>
            <a:endParaRPr lang="en-GB" sz="1600" b="0" dirty="0" smtClean="0">
              <a:solidFill>
                <a:schemeClr val="tx1">
                  <a:lumMod val="65000"/>
                  <a:lumOff val="35000"/>
                </a:schemeClr>
              </a:solidFill>
            </a:endParaRPr>
          </a:p>
          <a:p>
            <a:pPr marL="285750" indent="-285750">
              <a:buFont typeface="Arial" panose="020B0604020202020204" pitchFamily="34" charset="0"/>
              <a:buChar char="•"/>
            </a:pPr>
            <a:endParaRPr lang="en-GB" sz="1600" b="0" dirty="0">
              <a:solidFill>
                <a:schemeClr val="tx1">
                  <a:lumMod val="65000"/>
                  <a:lumOff val="35000"/>
                </a:schemeClr>
              </a:solidFill>
            </a:endParaRPr>
          </a:p>
        </p:txBody>
      </p:sp>
      <p:pic>
        <p:nvPicPr>
          <p:cNvPr id="7" name="Picture 4" descr="http://essexfamilywellbeing.co.uk/wp-content/uploads/2018/01/essex_icons_infant_primary_schools_31.01.18_LP-1024x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3988" y="2204864"/>
            <a:ext cx="4176464" cy="417646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B0F7010-E999-4FC2-AE85-B5FFBD58F110}" type="slidenum">
              <a:rPr lang="en-GB" smtClean="0"/>
              <a:pPr/>
              <a:t>2</a:t>
            </a:fld>
            <a:endParaRPr lang="en-GB"/>
          </a:p>
        </p:txBody>
      </p:sp>
    </p:spTree>
    <p:extLst>
      <p:ext uri="{BB962C8B-B14F-4D97-AF65-F5344CB8AC3E}">
        <p14:creationId xmlns:p14="http://schemas.microsoft.com/office/powerpoint/2010/main" val="49234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0323" y="397927"/>
            <a:ext cx="7983354" cy="908209"/>
          </a:xfrm>
        </p:spPr>
        <p:txBody>
          <a:bodyPr/>
          <a:lstStyle/>
          <a:p>
            <a:r>
              <a:rPr lang="en-GB" b="0" dirty="0"/>
              <a:t>Overview </a:t>
            </a:r>
            <a:r>
              <a:rPr lang="en-GB" b="0" dirty="0">
                <a:solidFill>
                  <a:schemeClr val="tx1">
                    <a:lumMod val="65000"/>
                    <a:lumOff val="35000"/>
                  </a:schemeClr>
                </a:solidFill>
              </a:rPr>
              <a:t>of our delivery model</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920750"/>
            <a:ext cx="81280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EB0F7010-E999-4FC2-AE85-B5FFBD58F110}" type="slidenum">
              <a:rPr lang="en-GB" smtClean="0"/>
              <a:pPr/>
              <a:t>3</a:t>
            </a:fld>
            <a:endParaRPr lang="en-GB"/>
          </a:p>
        </p:txBody>
      </p:sp>
    </p:spTree>
    <p:extLst>
      <p:ext uri="{BB962C8B-B14F-4D97-AF65-F5344CB8AC3E}">
        <p14:creationId xmlns:p14="http://schemas.microsoft.com/office/powerpoint/2010/main" val="2461383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essex child and family wellbeing 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 y="4337720"/>
            <a:ext cx="9147256" cy="19168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0867" y="1357123"/>
            <a:ext cx="7983354" cy="4497302"/>
          </a:xfrm>
        </p:spPr>
        <p:txBody>
          <a:bodyPr>
            <a:noAutofit/>
          </a:bodyPr>
          <a:lstStyle/>
          <a:p>
            <a:pPr marL="0" lvl="1" indent="0">
              <a:buNone/>
            </a:pPr>
            <a:endParaRPr lang="en-GB" dirty="0" smtClean="0"/>
          </a:p>
          <a:p>
            <a:endParaRPr lang="en-GB" dirty="0"/>
          </a:p>
        </p:txBody>
      </p:sp>
      <p:sp>
        <p:nvSpPr>
          <p:cNvPr id="7" name="TextBox 6"/>
          <p:cNvSpPr txBox="1"/>
          <p:nvPr/>
        </p:nvSpPr>
        <p:spPr>
          <a:xfrm>
            <a:off x="383896" y="428152"/>
            <a:ext cx="8372951" cy="573359"/>
          </a:xfrm>
          <a:prstGeom prst="rect">
            <a:avLst/>
          </a:prstGeom>
          <a:noFill/>
        </p:spPr>
        <p:txBody>
          <a:bodyPr wrap="square" lIns="80133" tIns="40067" rIns="80133" bIns="40067" rtlCol="0">
            <a:spAutoFit/>
          </a:bodyPr>
          <a:lstStyle/>
          <a:p>
            <a:pPr defTabSz="914077"/>
            <a:r>
              <a:rPr lang="en-GB" sz="3200" dirty="0" smtClean="0">
                <a:solidFill>
                  <a:srgbClr val="FF0000"/>
                </a:solidFill>
              </a:rPr>
              <a:t>Overview </a:t>
            </a:r>
            <a:r>
              <a:rPr lang="en-GB" sz="3200" dirty="0">
                <a:solidFill>
                  <a:schemeClr val="tx1">
                    <a:lumMod val="65000"/>
                    <a:lumOff val="35000"/>
                  </a:schemeClr>
                </a:solidFill>
              </a:rPr>
              <a:t>of our delivery model within schools </a:t>
            </a:r>
          </a:p>
        </p:txBody>
      </p:sp>
      <p:sp>
        <p:nvSpPr>
          <p:cNvPr id="9" name="Isosceles Triangle 8"/>
          <p:cNvSpPr/>
          <p:nvPr/>
        </p:nvSpPr>
        <p:spPr>
          <a:xfrm>
            <a:off x="350725" y="1837371"/>
            <a:ext cx="2304256" cy="194421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r>
              <a:rPr lang="en-GB" sz="1200" dirty="0">
                <a:solidFill>
                  <a:prstClr val="white"/>
                </a:solidFill>
              </a:rPr>
              <a:t>Healthy Schools &amp; Public Health </a:t>
            </a:r>
            <a:r>
              <a:rPr lang="en-GB" sz="1200" dirty="0" smtClean="0">
                <a:solidFill>
                  <a:prstClr val="white"/>
                </a:solidFill>
              </a:rPr>
              <a:t>Specialist Team</a:t>
            </a:r>
            <a:endParaRPr lang="en-GB" sz="1200" dirty="0">
              <a:solidFill>
                <a:prstClr val="white"/>
              </a:solidFill>
            </a:endParaRPr>
          </a:p>
          <a:p>
            <a:pPr algn="ctr" defTabSz="914077"/>
            <a:endParaRPr lang="en-GB" sz="900" dirty="0">
              <a:solidFill>
                <a:prstClr val="white"/>
              </a:solidFill>
            </a:endParaRPr>
          </a:p>
          <a:p>
            <a:pPr algn="ctr" defTabSz="914077"/>
            <a:endParaRPr lang="en-GB" sz="900" dirty="0">
              <a:solidFill>
                <a:prstClr val="white"/>
              </a:solidFill>
            </a:endParaRPr>
          </a:p>
        </p:txBody>
      </p:sp>
      <p:cxnSp>
        <p:nvCxnSpPr>
          <p:cNvPr id="14" name="Straight Arrow Connector 13"/>
          <p:cNvCxnSpPr/>
          <p:nvPr/>
        </p:nvCxnSpPr>
        <p:spPr>
          <a:xfrm flipV="1">
            <a:off x="1979712" y="2453747"/>
            <a:ext cx="622959" cy="10486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71802" y="2139144"/>
            <a:ext cx="1667182" cy="511804"/>
          </a:xfrm>
          <a:prstGeom prst="rect">
            <a:avLst/>
          </a:prstGeom>
          <a:solidFill>
            <a:srgbClr val="FF0000"/>
          </a:solidFill>
        </p:spPr>
        <p:txBody>
          <a:bodyPr wrap="square" lIns="80133" tIns="40067" rIns="80133" bIns="40067" rtlCol="0">
            <a:spAutoFit/>
          </a:bodyPr>
          <a:lstStyle/>
          <a:p>
            <a:pPr algn="ctr" defTabSz="914077"/>
            <a:r>
              <a:rPr lang="en-GB" sz="1400" dirty="0">
                <a:solidFill>
                  <a:prstClr val="white"/>
                </a:solidFill>
              </a:rPr>
              <a:t>Public Health Specialists</a:t>
            </a:r>
          </a:p>
        </p:txBody>
      </p:sp>
      <p:cxnSp>
        <p:nvCxnSpPr>
          <p:cNvPr id="16" name="Straight Arrow Connector 15"/>
          <p:cNvCxnSpPr/>
          <p:nvPr/>
        </p:nvCxnSpPr>
        <p:spPr>
          <a:xfrm>
            <a:off x="2339752" y="3191728"/>
            <a:ext cx="360040" cy="1635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71801" y="3191728"/>
            <a:ext cx="1667182" cy="727247"/>
          </a:xfrm>
          <a:prstGeom prst="rect">
            <a:avLst/>
          </a:prstGeom>
          <a:solidFill>
            <a:srgbClr val="FF0000"/>
          </a:solidFill>
        </p:spPr>
        <p:txBody>
          <a:bodyPr wrap="square" lIns="80133" tIns="40067" rIns="80133" bIns="40067" rtlCol="0">
            <a:spAutoFit/>
          </a:bodyPr>
          <a:lstStyle/>
          <a:p>
            <a:pPr algn="ctr" defTabSz="914077"/>
            <a:r>
              <a:rPr lang="en-GB" sz="1400" dirty="0">
                <a:solidFill>
                  <a:prstClr val="white"/>
                </a:solidFill>
              </a:rPr>
              <a:t>Healthy Schools Engagement Workers</a:t>
            </a:r>
          </a:p>
        </p:txBody>
      </p:sp>
      <p:sp>
        <p:nvSpPr>
          <p:cNvPr id="24" name="TextBox 23"/>
          <p:cNvSpPr txBox="1"/>
          <p:nvPr/>
        </p:nvSpPr>
        <p:spPr>
          <a:xfrm>
            <a:off x="4537200" y="1412776"/>
            <a:ext cx="4422523" cy="1696744"/>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Development and Quality Assurance of Public Health Education resources; </a:t>
            </a:r>
            <a:r>
              <a:rPr lang="en-GB" sz="1200" dirty="0" smtClean="0">
                <a:solidFill>
                  <a:prstClr val="white"/>
                </a:solidFill>
              </a:rPr>
              <a:t>Personal Social Health and </a:t>
            </a:r>
            <a:r>
              <a:rPr lang="en-GB" sz="1200" dirty="0" smtClean="0">
                <a:solidFill>
                  <a:schemeClr val="bg1"/>
                </a:solidFill>
              </a:rPr>
              <a:t>Economic</a:t>
            </a:r>
            <a:r>
              <a:rPr lang="en-GB" sz="1200" dirty="0" smtClean="0">
                <a:solidFill>
                  <a:prstClr val="white"/>
                </a:solidFill>
              </a:rPr>
              <a:t> </a:t>
            </a:r>
            <a:r>
              <a:rPr lang="en-GB" sz="1200" dirty="0">
                <a:solidFill>
                  <a:schemeClr val="bg1"/>
                </a:solidFill>
              </a:rPr>
              <a:t>e</a:t>
            </a:r>
            <a:r>
              <a:rPr lang="en-GB" sz="1200" dirty="0" smtClean="0">
                <a:solidFill>
                  <a:prstClr val="white"/>
                </a:solidFill>
              </a:rPr>
              <a:t>ducation (</a:t>
            </a:r>
            <a:r>
              <a:rPr lang="en-GB" sz="1200" dirty="0" err="1" smtClean="0">
                <a:solidFill>
                  <a:prstClr val="white"/>
                </a:solidFill>
              </a:rPr>
              <a:t>PSHEe</a:t>
            </a:r>
            <a:r>
              <a:rPr lang="en-GB" sz="1200" dirty="0" smtClean="0">
                <a:solidFill>
                  <a:prstClr val="white"/>
                </a:solidFill>
              </a:rPr>
              <a:t>) </a:t>
            </a:r>
            <a:r>
              <a:rPr lang="en-GB" sz="1200" dirty="0">
                <a:solidFill>
                  <a:prstClr val="white"/>
                </a:solidFill>
              </a:rPr>
              <a:t>curriculum and targeted Behaviour change interventions</a:t>
            </a:r>
          </a:p>
          <a:p>
            <a:pPr marL="171450" indent="-171450" defTabSz="914077">
              <a:buFont typeface="Arial" panose="020B0604020202020204" pitchFamily="34" charset="0"/>
              <a:buChar char="•"/>
            </a:pPr>
            <a:r>
              <a:rPr lang="en-GB" sz="1200" dirty="0">
                <a:solidFill>
                  <a:prstClr val="white"/>
                </a:solidFill>
              </a:rPr>
              <a:t>Oversight of Targeted Healthy Schools Action Plans</a:t>
            </a:r>
          </a:p>
          <a:p>
            <a:pPr marL="171450" indent="-171450" defTabSz="914077">
              <a:buFont typeface="Arial" panose="020B0604020202020204" pitchFamily="34" charset="0"/>
              <a:buChar char="•"/>
            </a:pPr>
            <a:r>
              <a:rPr lang="en-GB" sz="1200" dirty="0">
                <a:solidFill>
                  <a:prstClr val="white"/>
                </a:solidFill>
              </a:rPr>
              <a:t>Training, Advice and Guidance on Public Health agendas, including leadership of calendar of Health Promotion campaigns</a:t>
            </a:r>
          </a:p>
          <a:p>
            <a:pPr defTabSz="914077"/>
            <a:endParaRPr lang="en-GB" sz="900" dirty="0">
              <a:solidFill>
                <a:prstClr val="white"/>
              </a:solidFill>
            </a:endParaRPr>
          </a:p>
        </p:txBody>
      </p:sp>
      <p:sp>
        <p:nvSpPr>
          <p:cNvPr id="27" name="TextBox 26"/>
          <p:cNvSpPr txBox="1"/>
          <p:nvPr/>
        </p:nvSpPr>
        <p:spPr>
          <a:xfrm>
            <a:off x="4529877" y="3174587"/>
            <a:ext cx="4411663" cy="1188912"/>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School Population level</a:t>
            </a:r>
            <a:r>
              <a:rPr lang="en-GB" sz="1200" dirty="0">
                <a:solidFill>
                  <a:schemeClr val="bg1"/>
                </a:solidFill>
              </a:rPr>
              <a:t> n</a:t>
            </a:r>
            <a:r>
              <a:rPr lang="en-GB" sz="1200" dirty="0" smtClean="0">
                <a:solidFill>
                  <a:schemeClr val="bg1"/>
                </a:solidFill>
              </a:rPr>
              <a:t>eeds </a:t>
            </a:r>
            <a:r>
              <a:rPr lang="en-GB" sz="1200" dirty="0">
                <a:solidFill>
                  <a:prstClr val="white"/>
                </a:solidFill>
              </a:rPr>
              <a:t>assessment and development of Enhanced Action Plans</a:t>
            </a:r>
          </a:p>
          <a:p>
            <a:pPr marL="171450" indent="-171450" defTabSz="914077">
              <a:buFont typeface="Arial" panose="020B0604020202020204" pitchFamily="34" charset="0"/>
              <a:buChar char="•"/>
            </a:pPr>
            <a:r>
              <a:rPr lang="en-GB" sz="1200" dirty="0">
                <a:solidFill>
                  <a:prstClr val="white"/>
                </a:solidFill>
              </a:rPr>
              <a:t>Support to Schools to self assess against and achieve foundation Healthy Schools status</a:t>
            </a:r>
          </a:p>
          <a:p>
            <a:pPr marL="171450" indent="-171450" defTabSz="914077">
              <a:buFont typeface="Arial" panose="020B0604020202020204" pitchFamily="34" charset="0"/>
              <a:buChar char="•"/>
            </a:pPr>
            <a:r>
              <a:rPr lang="en-GB" sz="1200" dirty="0" err="1" smtClean="0">
                <a:solidFill>
                  <a:prstClr val="white"/>
                </a:solidFill>
              </a:rPr>
              <a:t>PSHEe</a:t>
            </a:r>
            <a:r>
              <a:rPr lang="en-GB" sz="1200" dirty="0" smtClean="0">
                <a:solidFill>
                  <a:prstClr val="white"/>
                </a:solidFill>
              </a:rPr>
              <a:t> </a:t>
            </a:r>
            <a:r>
              <a:rPr lang="en-GB" sz="1200" dirty="0">
                <a:solidFill>
                  <a:prstClr val="white"/>
                </a:solidFill>
              </a:rPr>
              <a:t>curriculum advice</a:t>
            </a:r>
          </a:p>
          <a:p>
            <a:pPr marL="171450" indent="-171450" defTabSz="914077">
              <a:buFont typeface="Arial" panose="020B0604020202020204" pitchFamily="34" charset="0"/>
              <a:buChar char="•"/>
            </a:pPr>
            <a:r>
              <a:rPr lang="en-GB" sz="1200" dirty="0">
                <a:solidFill>
                  <a:prstClr val="white"/>
                </a:solidFill>
              </a:rPr>
              <a:t>Recruitment and Training of Peer Educators within Schools</a:t>
            </a:r>
          </a:p>
        </p:txBody>
      </p:sp>
      <p:sp>
        <p:nvSpPr>
          <p:cNvPr id="2" name="Slide Number Placeholder 1"/>
          <p:cNvSpPr>
            <a:spLocks noGrp="1"/>
          </p:cNvSpPr>
          <p:nvPr>
            <p:ph type="sldNum" sz="quarter" idx="12"/>
          </p:nvPr>
        </p:nvSpPr>
        <p:spPr/>
        <p:txBody>
          <a:bodyPr/>
          <a:lstStyle/>
          <a:p>
            <a:fld id="{EB0F7010-E999-4FC2-AE85-B5FFBD58F110}" type="slidenum">
              <a:rPr lang="en-GB" smtClean="0"/>
              <a:pPr/>
              <a:t>4</a:t>
            </a:fld>
            <a:endParaRPr lang="en-GB"/>
          </a:p>
        </p:txBody>
      </p:sp>
    </p:spTree>
    <p:extLst>
      <p:ext uri="{BB962C8B-B14F-4D97-AF65-F5344CB8AC3E}">
        <p14:creationId xmlns:p14="http://schemas.microsoft.com/office/powerpoint/2010/main" val="2357726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7" y="5286492"/>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476672"/>
            <a:ext cx="3674536" cy="1342800"/>
          </a:xfrm>
          <a:prstGeom prst="rect">
            <a:avLst/>
          </a:prstGeom>
          <a:noFill/>
        </p:spPr>
        <p:txBody>
          <a:bodyPr wrap="square" lIns="80133" tIns="40067" rIns="80133" bIns="40067" rtlCol="0">
            <a:spAutoFit/>
          </a:bodyPr>
          <a:lstStyle/>
          <a:p>
            <a:pPr defTabSz="914077"/>
            <a:r>
              <a:rPr lang="en-GB" sz="3200" dirty="0">
                <a:solidFill>
                  <a:srgbClr val="FF0000"/>
                </a:solidFill>
              </a:rPr>
              <a:t>Local</a:t>
            </a:r>
            <a:r>
              <a:rPr lang="en-GB" sz="3200" dirty="0">
                <a:solidFill>
                  <a:schemeClr val="tx1">
                    <a:lumMod val="65000"/>
                    <a:lumOff val="35000"/>
                  </a:schemeClr>
                </a:solidFill>
              </a:rPr>
              <a:t> school provision</a:t>
            </a:r>
          </a:p>
          <a:p>
            <a:pPr defTabSz="914077"/>
            <a:endParaRPr lang="en-GB" dirty="0">
              <a:solidFill>
                <a:srgbClr val="808285"/>
              </a:solidFill>
            </a:endParaRPr>
          </a:p>
        </p:txBody>
      </p:sp>
      <p:sp>
        <p:nvSpPr>
          <p:cNvPr id="6" name="Isosceles Triangle 5"/>
          <p:cNvSpPr/>
          <p:nvPr/>
        </p:nvSpPr>
        <p:spPr>
          <a:xfrm>
            <a:off x="539552" y="1967890"/>
            <a:ext cx="2293170" cy="201444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r>
              <a:rPr lang="en-GB" sz="1600" dirty="0">
                <a:solidFill>
                  <a:prstClr val="white"/>
                </a:solidFill>
              </a:rPr>
              <a:t>Healthy Family</a:t>
            </a:r>
          </a:p>
          <a:p>
            <a:pPr algn="ctr" defTabSz="914077"/>
            <a:r>
              <a:rPr lang="en-GB" sz="1600" dirty="0">
                <a:solidFill>
                  <a:prstClr val="white"/>
                </a:solidFill>
              </a:rPr>
              <a:t>Team</a:t>
            </a:r>
          </a:p>
          <a:p>
            <a:pPr algn="ctr" defTabSz="914077"/>
            <a:endParaRPr lang="en-GB" sz="1000" dirty="0">
              <a:solidFill>
                <a:prstClr val="white"/>
              </a:solidFill>
            </a:endParaRPr>
          </a:p>
          <a:p>
            <a:pPr algn="ctr" defTabSz="914077"/>
            <a:endParaRPr lang="en-GB" sz="1000" dirty="0">
              <a:solidFill>
                <a:prstClr val="white"/>
              </a:solidFill>
            </a:endParaRPr>
          </a:p>
        </p:txBody>
      </p:sp>
      <p:cxnSp>
        <p:nvCxnSpPr>
          <p:cNvPr id="7" name="Straight Arrow Connector 6"/>
          <p:cNvCxnSpPr/>
          <p:nvPr/>
        </p:nvCxnSpPr>
        <p:spPr>
          <a:xfrm flipV="1">
            <a:off x="1875608" y="794129"/>
            <a:ext cx="1688280" cy="144222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18297" y="4077072"/>
            <a:ext cx="1345591" cy="84183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81084" y="1706842"/>
            <a:ext cx="1512168" cy="85806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19150" y="2987654"/>
            <a:ext cx="1306349" cy="831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32722" y="3896051"/>
            <a:ext cx="792777" cy="25433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44009" y="384339"/>
            <a:ext cx="5121498" cy="819580"/>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Parents and Children in </a:t>
            </a:r>
            <a:r>
              <a:rPr lang="en-GB" sz="1200" dirty="0" smtClean="0">
                <a:solidFill>
                  <a:prstClr val="white"/>
                </a:solidFill>
              </a:rPr>
              <a:t>Early Years Foundation Stage (EYFS) </a:t>
            </a:r>
            <a:r>
              <a:rPr lang="en-GB" sz="1200" dirty="0">
                <a:solidFill>
                  <a:prstClr val="white"/>
                </a:solidFill>
              </a:rPr>
              <a:t>and Key Stage 1 </a:t>
            </a:r>
          </a:p>
          <a:p>
            <a:pPr marL="171450" indent="-171450" defTabSz="914077">
              <a:buFont typeface="Arial" panose="020B0604020202020204" pitchFamily="34" charset="0"/>
              <a:buChar char="•"/>
            </a:pPr>
            <a:r>
              <a:rPr lang="en-GB" sz="1200" dirty="0">
                <a:solidFill>
                  <a:prstClr val="white"/>
                </a:solidFill>
              </a:rPr>
              <a:t>Health Assessments for all children and young people in the safeguarding arena</a:t>
            </a:r>
          </a:p>
        </p:txBody>
      </p:sp>
      <p:sp>
        <p:nvSpPr>
          <p:cNvPr id="13" name="TextBox 12"/>
          <p:cNvSpPr txBox="1"/>
          <p:nvPr/>
        </p:nvSpPr>
        <p:spPr>
          <a:xfrm>
            <a:off x="3654039" y="4509120"/>
            <a:ext cx="5102946" cy="819580"/>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NCMP</a:t>
            </a:r>
          </a:p>
          <a:p>
            <a:pPr marL="171450" indent="-171450" defTabSz="914077">
              <a:buFont typeface="Arial" panose="020B0604020202020204" pitchFamily="34" charset="0"/>
              <a:buChar char="•"/>
            </a:pPr>
            <a:r>
              <a:rPr lang="en-GB" sz="1200" dirty="0">
                <a:solidFill>
                  <a:prstClr val="white"/>
                </a:solidFill>
              </a:rPr>
              <a:t>Universal Intervention delivered through Family Hubs and Delivery sites</a:t>
            </a:r>
          </a:p>
          <a:p>
            <a:pPr marL="171450" indent="-171450" defTabSz="914077">
              <a:buFont typeface="Arial" panose="020B0604020202020204" pitchFamily="34" charset="0"/>
              <a:buChar char="•"/>
            </a:pPr>
            <a:r>
              <a:rPr lang="en-GB" sz="1200" dirty="0">
                <a:solidFill>
                  <a:prstClr val="white"/>
                </a:solidFill>
              </a:rPr>
              <a:t>Resource support for schools in line with Health Promotion calendar</a:t>
            </a:r>
          </a:p>
        </p:txBody>
      </p:sp>
      <p:sp>
        <p:nvSpPr>
          <p:cNvPr id="14" name="TextBox 13"/>
          <p:cNvSpPr txBox="1"/>
          <p:nvPr/>
        </p:nvSpPr>
        <p:spPr>
          <a:xfrm>
            <a:off x="3652531" y="1305201"/>
            <a:ext cx="5112976" cy="1004246"/>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Children </a:t>
            </a:r>
            <a:r>
              <a:rPr lang="en-GB" sz="1200" dirty="0" smtClean="0">
                <a:solidFill>
                  <a:prstClr val="white"/>
                </a:solidFill>
              </a:rPr>
              <a:t>&amp; </a:t>
            </a:r>
            <a:r>
              <a:rPr lang="en-GB" sz="1200" dirty="0">
                <a:solidFill>
                  <a:prstClr val="white"/>
                </a:solidFill>
              </a:rPr>
              <a:t>Young People in Key Stages 2,3, 4 </a:t>
            </a:r>
            <a:r>
              <a:rPr lang="en-GB" sz="1200" dirty="0" smtClean="0">
                <a:solidFill>
                  <a:prstClr val="white"/>
                </a:solidFill>
              </a:rPr>
              <a:t>&amp; </a:t>
            </a:r>
            <a:r>
              <a:rPr lang="en-GB" sz="1200" dirty="0">
                <a:solidFill>
                  <a:prstClr val="white"/>
                </a:solidFill>
              </a:rPr>
              <a:t>5</a:t>
            </a:r>
          </a:p>
          <a:p>
            <a:pPr marL="171450" indent="-171450" defTabSz="914077">
              <a:buFont typeface="Arial" panose="020B0604020202020204" pitchFamily="34" charset="0"/>
              <a:buChar char="•"/>
            </a:pPr>
            <a:r>
              <a:rPr lang="en-GB" sz="1200" dirty="0">
                <a:solidFill>
                  <a:prstClr val="white"/>
                </a:solidFill>
              </a:rPr>
              <a:t>Medical Conditions awareness training for School Staff</a:t>
            </a:r>
          </a:p>
          <a:p>
            <a:pPr marL="171450" indent="-171450" defTabSz="914077">
              <a:buFont typeface="Arial" panose="020B0604020202020204" pitchFamily="34" charset="0"/>
              <a:buChar char="•"/>
            </a:pPr>
            <a:r>
              <a:rPr lang="en-GB" sz="1200" dirty="0">
                <a:solidFill>
                  <a:prstClr val="white"/>
                </a:solidFill>
              </a:rPr>
              <a:t>One to one sessions in every secondary school and CHAT Health (Virtual drop-in)</a:t>
            </a:r>
          </a:p>
          <a:p>
            <a:pPr marL="171450" indent="-171450" defTabSz="914077">
              <a:buFont typeface="Arial" panose="020B0604020202020204" pitchFamily="34" charset="0"/>
              <a:buChar char="•"/>
            </a:pPr>
            <a:r>
              <a:rPr lang="en-GB" sz="1200" dirty="0">
                <a:solidFill>
                  <a:prstClr val="white"/>
                </a:solidFill>
              </a:rPr>
              <a:t>Liaison with SENCO, Pastoral Support</a:t>
            </a:r>
            <a:r>
              <a:rPr lang="en-GB" sz="1200" dirty="0">
                <a:solidFill>
                  <a:schemeClr val="bg1"/>
                </a:solidFill>
              </a:rPr>
              <a:t> </a:t>
            </a:r>
            <a:r>
              <a:rPr lang="en-GB" sz="1200" dirty="0" smtClean="0">
                <a:solidFill>
                  <a:schemeClr val="bg1"/>
                </a:solidFill>
              </a:rPr>
              <a:t>and </a:t>
            </a:r>
            <a:r>
              <a:rPr lang="en-GB" sz="1200" dirty="0" smtClean="0">
                <a:solidFill>
                  <a:prstClr val="white"/>
                </a:solidFill>
              </a:rPr>
              <a:t>Senior </a:t>
            </a:r>
            <a:r>
              <a:rPr lang="en-GB" sz="1200" dirty="0">
                <a:solidFill>
                  <a:prstClr val="white"/>
                </a:solidFill>
              </a:rPr>
              <a:t>Leadership </a:t>
            </a:r>
            <a:r>
              <a:rPr lang="en-GB" sz="1200" dirty="0" smtClean="0">
                <a:solidFill>
                  <a:prstClr val="white"/>
                </a:solidFill>
              </a:rPr>
              <a:t>team</a:t>
            </a:r>
            <a:endParaRPr lang="en-GB" sz="1200" dirty="0">
              <a:solidFill>
                <a:prstClr val="white"/>
              </a:solidFill>
            </a:endParaRPr>
          </a:p>
        </p:txBody>
      </p:sp>
      <p:sp>
        <p:nvSpPr>
          <p:cNvPr id="15" name="TextBox 14"/>
          <p:cNvSpPr txBox="1"/>
          <p:nvPr/>
        </p:nvSpPr>
        <p:spPr>
          <a:xfrm>
            <a:off x="3654039" y="2564904"/>
            <a:ext cx="5121498" cy="1188912"/>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young people and parents as delegated by School Nurse     </a:t>
            </a:r>
            <a:endParaRPr lang="en-GB" sz="1200" dirty="0" smtClean="0">
              <a:solidFill>
                <a:prstClr val="white"/>
              </a:solidFill>
            </a:endParaRPr>
          </a:p>
          <a:p>
            <a:pPr marL="171450" indent="-171450" defTabSz="914077">
              <a:buFont typeface="Arial" panose="020B0604020202020204" pitchFamily="34" charset="0"/>
              <a:buChar char="•"/>
            </a:pPr>
            <a:r>
              <a:rPr lang="en-GB" sz="1200" dirty="0" smtClean="0">
                <a:solidFill>
                  <a:prstClr val="white"/>
                </a:solidFill>
              </a:rPr>
              <a:t>Support </a:t>
            </a:r>
            <a:r>
              <a:rPr lang="en-GB" sz="1200" dirty="0">
                <a:solidFill>
                  <a:prstClr val="white"/>
                </a:solidFill>
              </a:rPr>
              <a:t>to Peer Educators in delivering PSHE and Health promotion </a:t>
            </a:r>
            <a:r>
              <a:rPr lang="en-GB" sz="1200" dirty="0" smtClean="0">
                <a:solidFill>
                  <a:prstClr val="white"/>
                </a:solidFill>
              </a:rPr>
              <a:t>campaigns</a:t>
            </a:r>
          </a:p>
          <a:p>
            <a:pPr marL="171450" indent="-171450" defTabSz="914077">
              <a:buFont typeface="Arial" panose="020B0604020202020204" pitchFamily="34" charset="0"/>
              <a:buChar char="•"/>
            </a:pPr>
            <a:r>
              <a:rPr lang="en-GB" sz="1200" dirty="0" smtClean="0">
                <a:solidFill>
                  <a:prstClr val="white"/>
                </a:solidFill>
              </a:rPr>
              <a:t>Lead </a:t>
            </a:r>
            <a:r>
              <a:rPr lang="en-GB" sz="1200" dirty="0">
                <a:solidFill>
                  <a:prstClr val="white"/>
                </a:solidFill>
              </a:rPr>
              <a:t>projects to improve Health and Wellbeing with young people </a:t>
            </a:r>
            <a:r>
              <a:rPr lang="en-GB" sz="1200" dirty="0" smtClean="0">
                <a:solidFill>
                  <a:prstClr val="white"/>
                </a:solidFill>
              </a:rPr>
              <a:t>i.e. </a:t>
            </a:r>
            <a:r>
              <a:rPr lang="en-GB" sz="1200" dirty="0">
                <a:solidFill>
                  <a:prstClr val="white"/>
                </a:solidFill>
              </a:rPr>
              <a:t>care leavers</a:t>
            </a:r>
          </a:p>
        </p:txBody>
      </p:sp>
      <p:sp>
        <p:nvSpPr>
          <p:cNvPr id="16" name="TextBox 15"/>
          <p:cNvSpPr txBox="1"/>
          <p:nvPr/>
        </p:nvSpPr>
        <p:spPr>
          <a:xfrm>
            <a:off x="3652531" y="3832926"/>
            <a:ext cx="5121497" cy="634914"/>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Children KS1 and 2 and parents as delegated by School Nurse</a:t>
            </a:r>
          </a:p>
          <a:p>
            <a:pPr marL="171450" indent="-171450" defTabSz="914077">
              <a:buFont typeface="Arial" panose="020B0604020202020204" pitchFamily="34" charset="0"/>
              <a:buChar char="•"/>
            </a:pPr>
            <a:r>
              <a:rPr lang="en-GB" sz="1200" dirty="0">
                <a:solidFill>
                  <a:prstClr val="white"/>
                </a:solidFill>
              </a:rPr>
              <a:t>Facilitate community drop ins </a:t>
            </a:r>
          </a:p>
        </p:txBody>
      </p:sp>
      <p:sp>
        <p:nvSpPr>
          <p:cNvPr id="2" name="Slide Number Placeholder 1"/>
          <p:cNvSpPr>
            <a:spLocks noGrp="1"/>
          </p:cNvSpPr>
          <p:nvPr>
            <p:ph type="sldNum" sz="quarter" idx="12"/>
          </p:nvPr>
        </p:nvSpPr>
        <p:spPr/>
        <p:txBody>
          <a:bodyPr/>
          <a:lstStyle/>
          <a:p>
            <a:fld id="{EB0F7010-E999-4FC2-AE85-B5FFBD58F110}" type="slidenum">
              <a:rPr lang="en-GB" smtClean="0"/>
              <a:pPr/>
              <a:t>5</a:t>
            </a:fld>
            <a:endParaRPr lang="en-GB"/>
          </a:p>
        </p:txBody>
      </p:sp>
    </p:spTree>
    <p:extLst>
      <p:ext uri="{BB962C8B-B14F-4D97-AF65-F5344CB8AC3E}">
        <p14:creationId xmlns:p14="http://schemas.microsoft.com/office/powerpoint/2010/main" val="822768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3475"/>
            <a:ext cx="91503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05070" y="288543"/>
            <a:ext cx="7983354" cy="908209"/>
          </a:xfrm>
        </p:spPr>
        <p:txBody>
          <a:bodyPr/>
          <a:lstStyle/>
          <a:p>
            <a:r>
              <a:rPr lang="en-GB" dirty="0" smtClean="0"/>
              <a:t>Universal </a:t>
            </a:r>
            <a:r>
              <a:rPr lang="en-GB" dirty="0" smtClean="0">
                <a:solidFill>
                  <a:schemeClr val="tx1">
                    <a:lumMod val="65000"/>
                    <a:lumOff val="35000"/>
                  </a:schemeClr>
                </a:solidFill>
              </a:rPr>
              <a:t>Provision: EYFS, KS1 &amp; KS2</a:t>
            </a:r>
            <a:endParaRPr lang="en-GB" dirty="0">
              <a:solidFill>
                <a:schemeClr val="tx1">
                  <a:lumMod val="65000"/>
                  <a:lumOff val="35000"/>
                </a:schemeClr>
              </a:solidFill>
            </a:endParaRPr>
          </a:p>
        </p:txBody>
      </p:sp>
      <p:sp>
        <p:nvSpPr>
          <p:cNvPr id="5" name="Content Placeholder 4"/>
          <p:cNvSpPr>
            <a:spLocks noGrp="1"/>
          </p:cNvSpPr>
          <p:nvPr>
            <p:ph idx="1"/>
          </p:nvPr>
        </p:nvSpPr>
        <p:spPr>
          <a:xfrm>
            <a:off x="611560" y="908720"/>
            <a:ext cx="7848872" cy="5427288"/>
          </a:xfrm>
        </p:spPr>
        <p:txBody>
          <a:bodyPr/>
          <a:lstStyle/>
          <a:p>
            <a:pPr algn="just">
              <a:spcBef>
                <a:spcPts val="0"/>
              </a:spcBef>
              <a:spcAft>
                <a:spcPts val="0"/>
              </a:spcAft>
            </a:pPr>
            <a:r>
              <a:rPr lang="en-GB" sz="1600" dirty="0">
                <a:solidFill>
                  <a:schemeClr val="tx1">
                    <a:lumMod val="65000"/>
                    <a:lumOff val="35000"/>
                  </a:schemeClr>
                </a:solidFill>
                <a:latin typeface="Arial"/>
              </a:rPr>
              <a:t>UNIVERSAL </a:t>
            </a:r>
            <a:r>
              <a:rPr lang="en-GB" sz="1600" dirty="0" smtClean="0">
                <a:solidFill>
                  <a:schemeClr val="tx1">
                    <a:lumMod val="65000"/>
                    <a:lumOff val="35000"/>
                  </a:schemeClr>
                </a:solidFill>
                <a:latin typeface="Arial"/>
              </a:rPr>
              <a:t>PROVISION - </a:t>
            </a:r>
            <a:r>
              <a:rPr lang="en-GB" sz="1600" b="0" dirty="0" smtClean="0">
                <a:solidFill>
                  <a:schemeClr val="tx1">
                    <a:lumMod val="65000"/>
                    <a:lumOff val="35000"/>
                  </a:schemeClr>
                </a:solidFill>
                <a:latin typeface="Arial"/>
              </a:rPr>
              <a:t>In </a:t>
            </a:r>
            <a:r>
              <a:rPr lang="en-GB" sz="1600" b="0" dirty="0">
                <a:solidFill>
                  <a:schemeClr val="tx1">
                    <a:lumMod val="65000"/>
                    <a:lumOff val="35000"/>
                  </a:schemeClr>
                </a:solidFill>
                <a:latin typeface="Arial"/>
              </a:rPr>
              <a:t>supporting the development of children and young people throughout primary school, the Essex Child and Family Wellbeing Service will </a:t>
            </a:r>
            <a:r>
              <a:rPr lang="en-GB" sz="1600" b="0" dirty="0" smtClean="0">
                <a:solidFill>
                  <a:schemeClr val="tx1">
                    <a:lumMod val="65000"/>
                    <a:lumOff val="35000"/>
                  </a:schemeClr>
                </a:solidFill>
                <a:latin typeface="Arial"/>
              </a:rPr>
              <a:t>provide:</a:t>
            </a:r>
            <a:endParaRPr lang="en-GB" sz="1600" b="0" dirty="0">
              <a:solidFill>
                <a:schemeClr val="tx1">
                  <a:lumMod val="65000"/>
                  <a:lumOff val="35000"/>
                </a:schemeClr>
              </a:solidFill>
              <a:latin typeface="Arial"/>
            </a:endParaRPr>
          </a:p>
          <a:p>
            <a:pPr marL="250416" indent="-250416"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A linked Specialist Community Public Health Nurse (Health </a:t>
            </a:r>
            <a:r>
              <a:rPr lang="en-GB" sz="1600" b="0" dirty="0">
                <a:solidFill>
                  <a:schemeClr val="tx1">
                    <a:lumMod val="65000"/>
                    <a:lumOff val="35000"/>
                  </a:schemeClr>
                </a:solidFill>
                <a:latin typeface="Arial"/>
              </a:rPr>
              <a:t>Visitor </a:t>
            </a:r>
            <a:r>
              <a:rPr lang="en-GB" sz="1600" b="0" dirty="0" smtClean="0">
                <a:solidFill>
                  <a:schemeClr val="tx1">
                    <a:lumMod val="65000"/>
                    <a:lumOff val="35000"/>
                  </a:schemeClr>
                </a:solidFill>
                <a:latin typeface="Arial"/>
              </a:rPr>
              <a:t>or </a:t>
            </a:r>
            <a:r>
              <a:rPr lang="en-GB" sz="1600" b="0" dirty="0">
                <a:solidFill>
                  <a:schemeClr val="tx1">
                    <a:lumMod val="65000"/>
                    <a:lumOff val="35000"/>
                  </a:schemeClr>
                </a:solidFill>
                <a:latin typeface="Arial"/>
              </a:rPr>
              <a:t>School </a:t>
            </a:r>
            <a:r>
              <a:rPr lang="en-GB" sz="1600" b="0" dirty="0" smtClean="0">
                <a:solidFill>
                  <a:schemeClr val="tx1">
                    <a:lumMod val="65000"/>
                    <a:lumOff val="35000"/>
                  </a:schemeClr>
                </a:solidFill>
                <a:latin typeface="Arial"/>
              </a:rPr>
              <a:t>Nurse)</a:t>
            </a:r>
            <a:endParaRPr lang="en-GB" sz="1600" b="0" dirty="0">
              <a:solidFill>
                <a:schemeClr val="tx1">
                  <a:lumMod val="65000"/>
                  <a:lumOff val="35000"/>
                </a:schemeClr>
              </a:solidFill>
              <a:latin typeface="Arial"/>
            </a:endParaRPr>
          </a:p>
          <a:p>
            <a:pPr marL="250416" indent="-250416"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We are going to commence termly contact from </a:t>
            </a:r>
            <a:r>
              <a:rPr lang="en-GB" sz="1600" b="0" dirty="0">
                <a:solidFill>
                  <a:schemeClr val="tx1">
                    <a:lumMod val="65000"/>
                    <a:lumOff val="35000"/>
                  </a:schemeClr>
                </a:solidFill>
                <a:latin typeface="Arial"/>
              </a:rPr>
              <a:t>link practitioner to each school’s senior leadership and pastoral support team to discuss needs and </a:t>
            </a:r>
            <a:r>
              <a:rPr lang="en-GB" sz="1600" b="0" dirty="0" smtClean="0">
                <a:solidFill>
                  <a:schemeClr val="tx1">
                    <a:lumMod val="65000"/>
                    <a:lumOff val="35000"/>
                  </a:schemeClr>
                </a:solidFill>
                <a:latin typeface="Arial"/>
              </a:rPr>
              <a:t>priorities </a:t>
            </a:r>
          </a:p>
          <a:p>
            <a:pPr marL="250416" indent="-250416"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Bulletin to share public health messages</a:t>
            </a:r>
            <a:r>
              <a:rPr lang="en-GB" sz="1600" b="0" dirty="0">
                <a:solidFill>
                  <a:schemeClr val="tx1">
                    <a:lumMod val="65000"/>
                    <a:lumOff val="35000"/>
                  </a:schemeClr>
                </a:solidFill>
                <a:latin typeface="Arial"/>
              </a:rPr>
              <a:t> </a:t>
            </a:r>
            <a:r>
              <a:rPr lang="en-GB" sz="1600" b="0" dirty="0" smtClean="0">
                <a:solidFill>
                  <a:schemeClr val="tx1">
                    <a:lumMod val="65000"/>
                    <a:lumOff val="35000"/>
                  </a:schemeClr>
                </a:solidFill>
                <a:latin typeface="Arial"/>
              </a:rPr>
              <a:t>to support PSHE curriculum development</a:t>
            </a:r>
          </a:p>
          <a:p>
            <a:pPr marL="250416" indent="-250416"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School </a:t>
            </a:r>
            <a:r>
              <a:rPr lang="en-GB" sz="1600" b="0" dirty="0">
                <a:solidFill>
                  <a:schemeClr val="tx1">
                    <a:lumMod val="65000"/>
                    <a:lumOff val="35000"/>
                  </a:schemeClr>
                </a:solidFill>
                <a:latin typeface="Arial"/>
              </a:rPr>
              <a:t>Entry Health Assessment: Vision screening, NCMP and hearing </a:t>
            </a:r>
            <a:r>
              <a:rPr lang="en-GB" sz="1600" b="0" dirty="0" smtClean="0">
                <a:solidFill>
                  <a:schemeClr val="tx1">
                    <a:lumMod val="65000"/>
                    <a:lumOff val="35000"/>
                  </a:schemeClr>
                </a:solidFill>
                <a:latin typeface="Arial"/>
              </a:rPr>
              <a:t>(All </a:t>
            </a:r>
            <a:r>
              <a:rPr lang="en-GB" sz="1600" b="0" dirty="0">
                <a:solidFill>
                  <a:schemeClr val="tx1">
                    <a:lumMod val="65000"/>
                    <a:lumOff val="35000"/>
                  </a:schemeClr>
                </a:solidFill>
                <a:latin typeface="Arial"/>
              </a:rPr>
              <a:t>school children who require a hearing test </a:t>
            </a:r>
            <a:r>
              <a:rPr lang="en-GB" sz="1600" b="0" dirty="0" smtClean="0">
                <a:solidFill>
                  <a:schemeClr val="tx1">
                    <a:lumMod val="65000"/>
                    <a:lumOff val="35000"/>
                  </a:schemeClr>
                </a:solidFill>
                <a:latin typeface="Arial"/>
              </a:rPr>
              <a:t>will be </a:t>
            </a:r>
            <a:r>
              <a:rPr lang="en-GB" sz="1600" b="0" dirty="0">
                <a:solidFill>
                  <a:schemeClr val="tx1">
                    <a:lumMod val="65000"/>
                    <a:lumOff val="35000"/>
                  </a:schemeClr>
                </a:solidFill>
                <a:latin typeface="Arial"/>
              </a:rPr>
              <a:t>invited to </a:t>
            </a:r>
            <a:r>
              <a:rPr lang="en-GB" sz="1600" b="0" dirty="0" smtClean="0">
                <a:solidFill>
                  <a:schemeClr val="tx1">
                    <a:lumMod val="65000"/>
                    <a:lumOff val="35000"/>
                  </a:schemeClr>
                </a:solidFill>
                <a:latin typeface="Arial"/>
              </a:rPr>
              <a:t>their nearest </a:t>
            </a:r>
            <a:r>
              <a:rPr lang="en-GB" sz="1600" b="0" dirty="0">
                <a:solidFill>
                  <a:schemeClr val="tx1">
                    <a:lumMod val="65000"/>
                    <a:lumOff val="35000"/>
                  </a:schemeClr>
                </a:solidFill>
                <a:latin typeface="Arial"/>
              </a:rPr>
              <a:t>drop </a:t>
            </a:r>
            <a:r>
              <a:rPr lang="en-GB" sz="1600" b="0" dirty="0" smtClean="0">
                <a:solidFill>
                  <a:schemeClr val="tx1">
                    <a:lumMod val="65000"/>
                    <a:lumOff val="35000"/>
                  </a:schemeClr>
                </a:solidFill>
                <a:latin typeface="Arial"/>
              </a:rPr>
              <a:t>in) </a:t>
            </a:r>
            <a:endParaRPr lang="en-GB" sz="1600" b="0" dirty="0">
              <a:solidFill>
                <a:schemeClr val="tx1">
                  <a:lumMod val="65000"/>
                  <a:lumOff val="35000"/>
                </a:schemeClr>
              </a:solidFill>
              <a:latin typeface="Arial"/>
            </a:endParaRPr>
          </a:p>
          <a:p>
            <a:pPr marL="250416" indent="-250416"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Year </a:t>
            </a:r>
            <a:r>
              <a:rPr lang="en-GB" sz="1600" b="0" dirty="0">
                <a:solidFill>
                  <a:schemeClr val="tx1">
                    <a:lumMod val="65000"/>
                    <a:lumOff val="35000"/>
                  </a:schemeClr>
                </a:solidFill>
                <a:latin typeface="Arial"/>
              </a:rPr>
              <a:t>6 National Child Measuring Programme</a:t>
            </a:r>
          </a:p>
          <a:p>
            <a:pPr marL="250416" indent="-250416" algn="just">
              <a:spcBef>
                <a:spcPts val="0"/>
              </a:spcBef>
              <a:spcAft>
                <a:spcPts val="0"/>
              </a:spcAft>
              <a:buFont typeface="Arial" panose="020B0604020202020204" pitchFamily="34" charset="0"/>
              <a:buChar char="•"/>
            </a:pPr>
            <a:r>
              <a:rPr lang="en-GB" sz="1600" b="0" dirty="0">
                <a:solidFill>
                  <a:schemeClr val="tx1">
                    <a:lumMod val="65000"/>
                    <a:lumOff val="35000"/>
                  </a:schemeClr>
                </a:solidFill>
                <a:latin typeface="Arial"/>
              </a:rPr>
              <a:t>Year 6  Transition Talk session bespoke to year group needs identified through Risk Avert </a:t>
            </a:r>
            <a:r>
              <a:rPr lang="en-GB" sz="1600" b="0" dirty="0" smtClean="0">
                <a:solidFill>
                  <a:schemeClr val="tx1">
                    <a:lumMod val="65000"/>
                    <a:lumOff val="35000"/>
                  </a:schemeClr>
                </a:solidFill>
                <a:latin typeface="Arial"/>
              </a:rPr>
              <a:t>questionnaire - schools to contact our service for session support if required. </a:t>
            </a:r>
          </a:p>
          <a:p>
            <a:pPr marL="250416" indent="-250416"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Information</a:t>
            </a:r>
            <a:r>
              <a:rPr lang="en-GB" sz="1600" b="0" dirty="0">
                <a:solidFill>
                  <a:schemeClr val="tx1">
                    <a:lumMod val="65000"/>
                    <a:lumOff val="35000"/>
                  </a:schemeClr>
                </a:solidFill>
                <a:latin typeface="Arial"/>
              </a:rPr>
              <a:t>, Advice and Guidance to Parents via social media, telephone and face to face </a:t>
            </a:r>
          </a:p>
          <a:p>
            <a:pPr marL="250416" indent="-250416" algn="just">
              <a:spcBef>
                <a:spcPts val="0"/>
              </a:spcBef>
              <a:spcAft>
                <a:spcPts val="0"/>
              </a:spcAft>
              <a:buFont typeface="Arial" panose="020B0604020202020204" pitchFamily="34" charset="0"/>
              <a:buChar char="•"/>
            </a:pPr>
            <a:r>
              <a:rPr lang="en-GB" sz="1600" b="0" dirty="0">
                <a:solidFill>
                  <a:schemeClr val="tx1">
                    <a:lumMod val="65000"/>
                    <a:lumOff val="35000"/>
                  </a:schemeClr>
                </a:solidFill>
                <a:latin typeface="Arial"/>
              </a:rPr>
              <a:t>Accessible community drop-ins within Family Hubs and </a:t>
            </a:r>
            <a:r>
              <a:rPr lang="en-GB" sz="1600" b="0" dirty="0" smtClean="0">
                <a:solidFill>
                  <a:schemeClr val="tx1">
                    <a:lumMod val="65000"/>
                    <a:lumOff val="35000"/>
                  </a:schemeClr>
                </a:solidFill>
                <a:latin typeface="Arial"/>
              </a:rPr>
              <a:t>Family </a:t>
            </a:r>
            <a:r>
              <a:rPr lang="en-GB" sz="1600" b="0" dirty="0">
                <a:solidFill>
                  <a:schemeClr val="tx1">
                    <a:lumMod val="65000"/>
                    <a:lumOff val="35000"/>
                  </a:schemeClr>
                </a:solidFill>
                <a:latin typeface="Arial"/>
              </a:rPr>
              <a:t>Hub Delivery Sites</a:t>
            </a:r>
          </a:p>
          <a:p>
            <a:pPr marL="250416" indent="-250416" algn="just">
              <a:spcBef>
                <a:spcPts val="0"/>
              </a:spcBef>
              <a:spcAft>
                <a:spcPts val="0"/>
              </a:spcAft>
              <a:buFont typeface="Arial" panose="020B0604020202020204" pitchFamily="34" charset="0"/>
              <a:buChar char="•"/>
            </a:pPr>
            <a:r>
              <a:rPr lang="en-GB" sz="1600" b="0" dirty="0">
                <a:solidFill>
                  <a:schemeClr val="tx1">
                    <a:lumMod val="65000"/>
                    <a:lumOff val="35000"/>
                  </a:schemeClr>
                </a:solidFill>
                <a:latin typeface="Arial"/>
              </a:rPr>
              <a:t>Family activities at Family Hubs </a:t>
            </a:r>
            <a:r>
              <a:rPr lang="en-GB" sz="1600" b="0" dirty="0" smtClean="0">
                <a:solidFill>
                  <a:schemeClr val="tx1">
                    <a:lumMod val="65000"/>
                    <a:lumOff val="35000"/>
                  </a:schemeClr>
                </a:solidFill>
                <a:latin typeface="Arial"/>
              </a:rPr>
              <a:t>and Family </a:t>
            </a:r>
            <a:r>
              <a:rPr lang="en-GB" sz="1600" b="0" dirty="0">
                <a:solidFill>
                  <a:schemeClr val="tx1">
                    <a:lumMod val="65000"/>
                    <a:lumOff val="35000"/>
                  </a:schemeClr>
                </a:solidFill>
                <a:latin typeface="Arial"/>
              </a:rPr>
              <a:t>Hub Delivery Sites, both during school holidays and after school</a:t>
            </a:r>
          </a:p>
          <a:p>
            <a:pPr algn="just"/>
            <a:endParaRPr lang="en-GB"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EB0F7010-E999-4FC2-AE85-B5FFBD58F110}" type="slidenum">
              <a:rPr lang="en-GB" smtClean="0"/>
              <a:pPr/>
              <a:t>6</a:t>
            </a:fld>
            <a:endParaRPr lang="en-GB"/>
          </a:p>
        </p:txBody>
      </p:sp>
    </p:spTree>
    <p:extLst>
      <p:ext uri="{BB962C8B-B14F-4D97-AF65-F5344CB8AC3E}">
        <p14:creationId xmlns:p14="http://schemas.microsoft.com/office/powerpoint/2010/main" val="2625080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867" y="516963"/>
            <a:ext cx="7983354" cy="908209"/>
          </a:xfrm>
        </p:spPr>
        <p:txBody>
          <a:bodyPr/>
          <a:lstStyle/>
          <a:p>
            <a:r>
              <a:rPr lang="en-GB" b="0" dirty="0" smtClean="0"/>
              <a:t>Targeted </a:t>
            </a:r>
            <a:r>
              <a:rPr lang="en-GB" b="0" dirty="0" smtClean="0">
                <a:solidFill>
                  <a:schemeClr val="tx1">
                    <a:lumMod val="65000"/>
                    <a:lumOff val="35000"/>
                  </a:schemeClr>
                </a:solidFill>
              </a:rPr>
              <a:t>Provision for school – age children</a:t>
            </a:r>
            <a:endParaRPr lang="en-GB" b="0" dirty="0">
              <a:solidFill>
                <a:schemeClr val="tx1">
                  <a:lumMod val="65000"/>
                  <a:lumOff val="35000"/>
                </a:schemeClr>
              </a:solidFill>
            </a:endParaRPr>
          </a:p>
        </p:txBody>
      </p:sp>
      <p:pic>
        <p:nvPicPr>
          <p:cNvPr id="4098"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012579"/>
            <a:ext cx="3645024" cy="364502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95536" y="1124744"/>
            <a:ext cx="8253536" cy="5040560"/>
          </a:xfrm>
        </p:spPr>
        <p:txBody>
          <a:bodyPr/>
          <a:lstStyle/>
          <a:p>
            <a:pPr algn="just">
              <a:spcBef>
                <a:spcPts val="0"/>
              </a:spcBef>
              <a:spcAft>
                <a:spcPts val="0"/>
              </a:spcAft>
            </a:pPr>
            <a:r>
              <a:rPr lang="en-GB" sz="1600" b="0" dirty="0" smtClean="0">
                <a:solidFill>
                  <a:schemeClr val="tx1">
                    <a:lumMod val="65000"/>
                    <a:lumOff val="35000"/>
                  </a:schemeClr>
                </a:solidFill>
                <a:latin typeface="Arial"/>
              </a:rPr>
              <a:t>In </a:t>
            </a:r>
            <a:r>
              <a:rPr lang="en-GB" sz="1600" b="0" dirty="0">
                <a:solidFill>
                  <a:schemeClr val="tx1">
                    <a:lumMod val="65000"/>
                    <a:lumOff val="35000"/>
                  </a:schemeClr>
                </a:solidFill>
                <a:latin typeface="Arial"/>
              </a:rPr>
              <a:t>supporting the development of children and young people identified as being at risk of poor outcomes, the Essex Child and Family Wellbeing Service will </a:t>
            </a:r>
            <a:r>
              <a:rPr lang="en-GB" sz="1600" b="0" dirty="0" smtClean="0">
                <a:solidFill>
                  <a:schemeClr val="tx1">
                    <a:lumMod val="65000"/>
                    <a:lumOff val="35000"/>
                  </a:schemeClr>
                </a:solidFill>
                <a:latin typeface="Arial"/>
              </a:rPr>
              <a:t>provide</a:t>
            </a:r>
            <a:r>
              <a:rPr lang="en-GB" sz="1600" b="0" dirty="0">
                <a:solidFill>
                  <a:schemeClr val="tx1">
                    <a:lumMod val="65000"/>
                    <a:lumOff val="35000"/>
                  </a:schemeClr>
                </a:solidFill>
                <a:latin typeface="Arial"/>
              </a:rPr>
              <a:t>:</a:t>
            </a:r>
          </a:p>
          <a:p>
            <a:pPr algn="just">
              <a:spcBef>
                <a:spcPts val="0"/>
              </a:spcBef>
              <a:spcAft>
                <a:spcPts val="0"/>
              </a:spcAft>
            </a:pPr>
            <a:endParaRPr lang="en-GB" sz="1600" b="0" dirty="0">
              <a:solidFill>
                <a:schemeClr val="tx1">
                  <a:lumMod val="65000"/>
                  <a:lumOff val="35000"/>
                </a:schemeClr>
              </a:solidFill>
              <a:latin typeface="Arial"/>
            </a:endParaRPr>
          </a:p>
          <a:p>
            <a:pPr marL="250416" indent="-250416" algn="just">
              <a:spcBef>
                <a:spcPts val="0"/>
              </a:spcBef>
              <a:spcAft>
                <a:spcPts val="0"/>
              </a:spcAft>
              <a:buFont typeface="Arial" panose="020B0604020202020204" pitchFamily="34" charset="0"/>
              <a:buChar char="•"/>
            </a:pPr>
            <a:r>
              <a:rPr lang="en-GB" sz="1600" b="0" dirty="0">
                <a:solidFill>
                  <a:schemeClr val="tx1">
                    <a:lumMod val="65000"/>
                    <a:lumOff val="35000"/>
                  </a:schemeClr>
                </a:solidFill>
                <a:latin typeface="Arial"/>
              </a:rPr>
              <a:t>PSHE training and resources in response to </a:t>
            </a:r>
            <a:r>
              <a:rPr lang="en-GB" sz="1600" b="0" dirty="0" smtClean="0">
                <a:solidFill>
                  <a:schemeClr val="tx1">
                    <a:lumMod val="65000"/>
                    <a:lumOff val="35000"/>
                  </a:schemeClr>
                </a:solidFill>
                <a:latin typeface="Arial"/>
              </a:rPr>
              <a:t>identified </a:t>
            </a:r>
            <a:r>
              <a:rPr lang="en-GB" sz="1600" b="0" dirty="0">
                <a:solidFill>
                  <a:schemeClr val="tx1">
                    <a:lumMod val="65000"/>
                    <a:lumOff val="35000"/>
                  </a:schemeClr>
                </a:solidFill>
                <a:latin typeface="Arial"/>
              </a:rPr>
              <a:t>c</a:t>
            </a:r>
            <a:r>
              <a:rPr lang="en-GB" sz="1600" b="0" dirty="0" smtClean="0">
                <a:solidFill>
                  <a:schemeClr val="tx1">
                    <a:lumMod val="65000"/>
                    <a:lumOff val="35000"/>
                  </a:schemeClr>
                </a:solidFill>
                <a:latin typeface="Arial"/>
              </a:rPr>
              <a:t>hildren and young peoples needs in your school – </a:t>
            </a:r>
            <a:r>
              <a:rPr lang="en-GB" sz="1200" b="0" i="1" dirty="0" smtClean="0">
                <a:solidFill>
                  <a:schemeClr val="tx1">
                    <a:lumMod val="65000"/>
                    <a:lumOff val="35000"/>
                  </a:schemeClr>
                </a:solidFill>
                <a:latin typeface="Arial"/>
              </a:rPr>
              <a:t>Once support is requested the School Nurse will contact the referrer and organise an assessment meeting to devise the best solution in partnership. From this we may offer a Practitioner to </a:t>
            </a:r>
            <a:r>
              <a:rPr lang="en-GB" sz="1200" b="0" i="1" dirty="0">
                <a:solidFill>
                  <a:schemeClr val="tx1">
                    <a:lumMod val="65000"/>
                    <a:lumOff val="35000"/>
                  </a:schemeClr>
                </a:solidFill>
                <a:latin typeface="Arial"/>
              </a:rPr>
              <a:t>deliver a </a:t>
            </a:r>
            <a:r>
              <a:rPr lang="en-GB" sz="1200" b="0" i="1" dirty="0" smtClean="0">
                <a:solidFill>
                  <a:schemeClr val="tx1">
                    <a:lumMod val="65000"/>
                    <a:lumOff val="35000"/>
                  </a:schemeClr>
                </a:solidFill>
                <a:latin typeface="Arial"/>
              </a:rPr>
              <a:t>bespoke plan in school or family home. Alternatively we may suggest other agencies i.e. NSPCC or CAV’s who have specialist subject knowledge to help provide support. This assessment approach will help us make the best response possible to resolve the issue quickly and effectively. </a:t>
            </a:r>
            <a:endParaRPr lang="en-GB" sz="1200" b="0" i="1" dirty="0">
              <a:solidFill>
                <a:schemeClr val="tx1">
                  <a:lumMod val="65000"/>
                  <a:lumOff val="35000"/>
                </a:schemeClr>
              </a:solidFill>
              <a:latin typeface="Arial"/>
            </a:endParaRPr>
          </a:p>
          <a:p>
            <a:pPr marL="250416" indent="-250416" algn="just">
              <a:spcBef>
                <a:spcPts val="0"/>
              </a:spcBef>
              <a:spcAft>
                <a:spcPts val="0"/>
              </a:spcAft>
              <a:buFont typeface="Arial" panose="020B0604020202020204" pitchFamily="34" charset="0"/>
              <a:buChar char="•"/>
            </a:pPr>
            <a:r>
              <a:rPr lang="en-GB" sz="1600" b="0" dirty="0">
                <a:solidFill>
                  <a:schemeClr val="tx1">
                    <a:lumMod val="65000"/>
                    <a:lumOff val="35000"/>
                  </a:schemeClr>
                </a:solidFill>
                <a:latin typeface="Arial"/>
              </a:rPr>
              <a:t>Holistic Health Needs Assessments of young people and school community</a:t>
            </a:r>
          </a:p>
          <a:p>
            <a:pPr marL="250416" indent="-250416"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One </a:t>
            </a:r>
            <a:r>
              <a:rPr lang="en-GB" sz="1600" b="0" dirty="0">
                <a:solidFill>
                  <a:schemeClr val="tx1">
                    <a:lumMod val="65000"/>
                    <a:lumOff val="35000"/>
                  </a:schemeClr>
                </a:solidFill>
                <a:latin typeface="Arial"/>
              </a:rPr>
              <a:t>to one work with young people to build self efficacy, emotional wellbeing</a:t>
            </a:r>
          </a:p>
          <a:p>
            <a:pPr marL="250416" indent="-250416" algn="just">
              <a:spcBef>
                <a:spcPts val="0"/>
              </a:spcBef>
              <a:spcAft>
                <a:spcPts val="0"/>
              </a:spcAft>
              <a:buFont typeface="Arial" panose="020B0604020202020204" pitchFamily="34" charset="0"/>
              <a:buChar char="•"/>
            </a:pPr>
            <a:r>
              <a:rPr lang="en-GB" sz="1600" b="0" dirty="0">
                <a:solidFill>
                  <a:schemeClr val="tx1">
                    <a:lumMod val="65000"/>
                    <a:lumOff val="35000"/>
                  </a:schemeClr>
                </a:solidFill>
                <a:latin typeface="Arial"/>
              </a:rPr>
              <a:t>Behaviour change interventions with young people to </a:t>
            </a:r>
            <a:endParaRPr lang="en-GB" sz="1600" b="0" dirty="0" smtClean="0">
              <a:solidFill>
                <a:schemeClr val="tx1">
                  <a:lumMod val="65000"/>
                  <a:lumOff val="35000"/>
                </a:schemeClr>
              </a:solidFill>
              <a:latin typeface="Arial"/>
            </a:endParaRPr>
          </a:p>
          <a:p>
            <a:pPr algn="just">
              <a:spcBef>
                <a:spcPts val="0"/>
              </a:spcBef>
              <a:spcAft>
                <a:spcPts val="0"/>
              </a:spcAft>
            </a:pPr>
            <a:r>
              <a:rPr lang="en-GB" sz="1600" b="0" dirty="0">
                <a:solidFill>
                  <a:schemeClr val="tx1">
                    <a:lumMod val="65000"/>
                    <a:lumOff val="35000"/>
                  </a:schemeClr>
                </a:solidFill>
                <a:latin typeface="Arial"/>
              </a:rPr>
              <a:t> </a:t>
            </a:r>
            <a:r>
              <a:rPr lang="en-GB" sz="1600" b="0" dirty="0" smtClean="0">
                <a:solidFill>
                  <a:schemeClr val="tx1">
                    <a:lumMod val="65000"/>
                    <a:lumOff val="35000"/>
                  </a:schemeClr>
                </a:solidFill>
                <a:latin typeface="Arial"/>
              </a:rPr>
              <a:t>    support </a:t>
            </a:r>
            <a:r>
              <a:rPr lang="en-GB" sz="1600" b="0" dirty="0">
                <a:solidFill>
                  <a:schemeClr val="tx1">
                    <a:lumMod val="65000"/>
                    <a:lumOff val="35000"/>
                  </a:schemeClr>
                </a:solidFill>
                <a:latin typeface="Arial"/>
              </a:rPr>
              <a:t>in reducing unhealthy lifestyle behaviours</a:t>
            </a:r>
          </a:p>
          <a:p>
            <a:pPr marL="285750" indent="-285750"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Sub Contract to CAVS to provide 8yr+ mentoring support </a:t>
            </a:r>
          </a:p>
          <a:p>
            <a:pPr marL="285750" indent="-285750" algn="just">
              <a:spcBef>
                <a:spcPts val="0"/>
              </a:spcBef>
              <a:spcAft>
                <a:spcPts val="0"/>
              </a:spcAft>
              <a:buFont typeface="Arial" panose="020B0604020202020204" pitchFamily="34" charset="0"/>
              <a:buChar char="•"/>
            </a:pPr>
            <a:r>
              <a:rPr lang="en-GB" sz="1600" b="0" dirty="0" smtClean="0">
                <a:solidFill>
                  <a:schemeClr val="tx1">
                    <a:lumMod val="65000"/>
                    <a:lumOff val="35000"/>
                  </a:schemeClr>
                </a:solidFill>
                <a:latin typeface="Arial"/>
              </a:rPr>
              <a:t>CAVS – Group work for emotional wellbeing (8yr+)</a:t>
            </a:r>
          </a:p>
          <a:p>
            <a:pPr marL="285750" indent="-285750" algn="just">
              <a:spcBef>
                <a:spcPts val="0"/>
              </a:spcBef>
              <a:spcAft>
                <a:spcPts val="0"/>
              </a:spcAft>
              <a:buFont typeface="Arial" panose="020B0604020202020204" pitchFamily="34" charset="0"/>
              <a:buChar char="•"/>
            </a:pPr>
            <a:r>
              <a:rPr lang="en-GB" sz="1600" b="0" dirty="0">
                <a:solidFill>
                  <a:schemeClr val="tx1">
                    <a:lumMod val="65000"/>
                    <a:lumOff val="35000"/>
                  </a:schemeClr>
                </a:solidFill>
                <a:latin typeface="Arial"/>
              </a:rPr>
              <a:t>Community projects to address local need e.g. </a:t>
            </a:r>
            <a:endParaRPr lang="en-GB" sz="1600" b="0" dirty="0" smtClean="0">
              <a:solidFill>
                <a:schemeClr val="tx1">
                  <a:lumMod val="65000"/>
                  <a:lumOff val="35000"/>
                </a:schemeClr>
              </a:solidFill>
              <a:latin typeface="Arial"/>
            </a:endParaRPr>
          </a:p>
          <a:p>
            <a:pPr algn="just">
              <a:spcBef>
                <a:spcPts val="0"/>
              </a:spcBef>
              <a:spcAft>
                <a:spcPts val="0"/>
              </a:spcAft>
            </a:pPr>
            <a:r>
              <a:rPr lang="en-GB" sz="1600" b="0" dirty="0" smtClean="0">
                <a:solidFill>
                  <a:schemeClr val="tx1">
                    <a:lumMod val="65000"/>
                    <a:lumOff val="35000"/>
                  </a:schemeClr>
                </a:solidFill>
                <a:latin typeface="Arial"/>
              </a:rPr>
              <a:t>     period </a:t>
            </a:r>
            <a:r>
              <a:rPr lang="en-GB" sz="1600" b="0" dirty="0">
                <a:solidFill>
                  <a:schemeClr val="tx1">
                    <a:lumMod val="65000"/>
                    <a:lumOff val="35000"/>
                  </a:schemeClr>
                </a:solidFill>
                <a:latin typeface="Arial"/>
              </a:rPr>
              <a:t>Poverty, Holiday Hunger, addressing Child </a:t>
            </a:r>
            <a:r>
              <a:rPr lang="en-GB" sz="1600" b="0" dirty="0" smtClean="0">
                <a:solidFill>
                  <a:schemeClr val="tx1">
                    <a:lumMod val="65000"/>
                    <a:lumOff val="35000"/>
                  </a:schemeClr>
                </a:solidFill>
                <a:latin typeface="Arial"/>
              </a:rPr>
              <a:t>Exploitation</a:t>
            </a:r>
            <a:endParaRPr lang="en-GB" sz="1600" b="0" dirty="0">
              <a:solidFill>
                <a:schemeClr val="tx1">
                  <a:lumMod val="65000"/>
                  <a:lumOff val="35000"/>
                </a:schemeClr>
              </a:solidFill>
              <a:latin typeface="Arial"/>
            </a:endParaRPr>
          </a:p>
          <a:p>
            <a:pPr marL="285750" indent="-285750" algn="just">
              <a:spcBef>
                <a:spcPts val="0"/>
              </a:spcBef>
              <a:spcAft>
                <a:spcPts val="0"/>
              </a:spcAft>
              <a:buFont typeface="Arial" panose="020B0604020202020204" pitchFamily="34" charset="0"/>
              <a:buChar char="•"/>
            </a:pPr>
            <a:endParaRPr lang="en-GB" sz="1600" b="0" dirty="0">
              <a:solidFill>
                <a:schemeClr val="tx1">
                  <a:lumMod val="65000"/>
                  <a:lumOff val="35000"/>
                </a:schemeClr>
              </a:solidFill>
              <a:latin typeface="Arial"/>
            </a:endParaRPr>
          </a:p>
          <a:p>
            <a:pPr>
              <a:spcBef>
                <a:spcPts val="0"/>
              </a:spcBef>
              <a:spcAft>
                <a:spcPts val="0"/>
              </a:spcAft>
            </a:pPr>
            <a:endParaRPr lang="en-GB" dirty="0" smtClean="0">
              <a:solidFill>
                <a:prstClr val="black">
                  <a:lumMod val="50000"/>
                  <a:lumOff val="50000"/>
                </a:prstClr>
              </a:solidFill>
              <a:latin typeface="Arial"/>
            </a:endParaRPr>
          </a:p>
          <a:p>
            <a:pPr>
              <a:spcBef>
                <a:spcPts val="0"/>
              </a:spcBef>
              <a:spcAft>
                <a:spcPts val="0"/>
              </a:spcAft>
            </a:pPr>
            <a:endParaRPr lang="en-GB" dirty="0"/>
          </a:p>
        </p:txBody>
      </p:sp>
      <p:sp>
        <p:nvSpPr>
          <p:cNvPr id="2" name="Slide Number Placeholder 1"/>
          <p:cNvSpPr>
            <a:spLocks noGrp="1"/>
          </p:cNvSpPr>
          <p:nvPr>
            <p:ph type="sldNum" sz="quarter" idx="12"/>
          </p:nvPr>
        </p:nvSpPr>
        <p:spPr/>
        <p:txBody>
          <a:bodyPr/>
          <a:lstStyle/>
          <a:p>
            <a:fld id="{EB0F7010-E999-4FC2-AE85-B5FFBD58F110}" type="slidenum">
              <a:rPr lang="en-GB" smtClean="0"/>
              <a:pPr/>
              <a:t>7</a:t>
            </a:fld>
            <a:endParaRPr lang="en-GB"/>
          </a:p>
        </p:txBody>
      </p:sp>
    </p:spTree>
    <p:extLst>
      <p:ext uri="{BB962C8B-B14F-4D97-AF65-F5344CB8AC3E}">
        <p14:creationId xmlns:p14="http://schemas.microsoft.com/office/powerpoint/2010/main" val="285150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813680"/>
            <a:ext cx="3906416" cy="3906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1560" y="1052736"/>
            <a:ext cx="7983354" cy="4369641"/>
          </a:xfrm>
        </p:spPr>
        <p:txBody>
          <a:bodyPr/>
          <a:lstStyle/>
          <a:p>
            <a:pPr algn="just"/>
            <a:r>
              <a:rPr lang="en-GB" sz="1600" dirty="0">
                <a:solidFill>
                  <a:schemeClr val="tx1">
                    <a:lumMod val="65000"/>
                    <a:lumOff val="35000"/>
                  </a:schemeClr>
                </a:solidFill>
                <a:latin typeface="Arial"/>
              </a:rPr>
              <a:t>Medical conditions such as Anaphylaxis, Asthma and Epilepsy can have a significant impact on a child or young persons general health and wellbeing and their success in school. School Nurses will provide </a:t>
            </a:r>
            <a:r>
              <a:rPr lang="en-GB" sz="1600" dirty="0" smtClean="0">
                <a:solidFill>
                  <a:schemeClr val="tx1">
                    <a:lumMod val="65000"/>
                    <a:lumOff val="35000"/>
                  </a:schemeClr>
                </a:solidFill>
                <a:latin typeface="Arial"/>
              </a:rPr>
              <a:t>Anaphylaxis </a:t>
            </a:r>
            <a:r>
              <a:rPr lang="en-GB" sz="1600" dirty="0">
                <a:solidFill>
                  <a:schemeClr val="tx1">
                    <a:lumMod val="65000"/>
                    <a:lumOff val="35000"/>
                  </a:schemeClr>
                </a:solidFill>
                <a:latin typeface="Arial"/>
              </a:rPr>
              <a:t>awareness </a:t>
            </a:r>
            <a:r>
              <a:rPr lang="en-GB" sz="1600" dirty="0" smtClean="0">
                <a:solidFill>
                  <a:schemeClr val="tx1">
                    <a:lumMod val="65000"/>
                    <a:lumOff val="35000"/>
                  </a:schemeClr>
                </a:solidFill>
                <a:latin typeface="Arial"/>
              </a:rPr>
              <a:t>Training </a:t>
            </a:r>
            <a:r>
              <a:rPr lang="en-GB" sz="1600" b="0" dirty="0" smtClean="0">
                <a:solidFill>
                  <a:schemeClr val="tx1">
                    <a:lumMod val="65000"/>
                    <a:lumOff val="35000"/>
                  </a:schemeClr>
                </a:solidFill>
                <a:latin typeface="Arial"/>
              </a:rPr>
              <a:t>(includes basic asthma awareness) </a:t>
            </a:r>
            <a:r>
              <a:rPr lang="en-GB" sz="1600" dirty="0">
                <a:solidFill>
                  <a:schemeClr val="tx1">
                    <a:lumMod val="65000"/>
                    <a:lumOff val="35000"/>
                  </a:schemeClr>
                </a:solidFill>
                <a:latin typeface="Arial"/>
              </a:rPr>
              <a:t>for School </a:t>
            </a:r>
            <a:r>
              <a:rPr lang="en-GB" sz="1600" dirty="0" smtClean="0">
                <a:solidFill>
                  <a:schemeClr val="tx1">
                    <a:lumMod val="65000"/>
                    <a:lumOff val="35000"/>
                  </a:schemeClr>
                </a:solidFill>
                <a:latin typeface="Arial"/>
              </a:rPr>
              <a:t>Staff:</a:t>
            </a:r>
          </a:p>
          <a:p>
            <a:pPr algn="just"/>
            <a:r>
              <a:rPr lang="en-GB" sz="1600" b="0" dirty="0" smtClean="0">
                <a:solidFill>
                  <a:schemeClr val="tx1">
                    <a:lumMod val="65000"/>
                    <a:lumOff val="35000"/>
                  </a:schemeClr>
                </a:solidFill>
                <a:latin typeface="Arial"/>
              </a:rPr>
              <a:t>•Corporate; </a:t>
            </a:r>
            <a:r>
              <a:rPr lang="en-GB" sz="1600" b="0" dirty="0">
                <a:solidFill>
                  <a:schemeClr val="tx1">
                    <a:lumMod val="65000"/>
                    <a:lumOff val="35000"/>
                  </a:schemeClr>
                </a:solidFill>
                <a:latin typeface="Arial"/>
              </a:rPr>
              <a:t>termly training delivered in central locations </a:t>
            </a:r>
            <a:endParaRPr lang="en-GB" sz="1600" b="0" dirty="0" smtClean="0">
              <a:solidFill>
                <a:schemeClr val="tx1">
                  <a:lumMod val="65000"/>
                  <a:lumOff val="35000"/>
                </a:schemeClr>
              </a:solidFill>
              <a:latin typeface="Arial"/>
            </a:endParaRPr>
          </a:p>
          <a:p>
            <a:pPr algn="just"/>
            <a:r>
              <a:rPr lang="en-GB" sz="1600" b="0" dirty="0" smtClean="0">
                <a:solidFill>
                  <a:schemeClr val="tx1">
                    <a:lumMod val="65000"/>
                    <a:lumOff val="35000"/>
                  </a:schemeClr>
                </a:solidFill>
                <a:latin typeface="Arial"/>
              </a:rPr>
              <a:t>•</a:t>
            </a:r>
            <a:r>
              <a:rPr lang="en-GB" sz="1600" b="0" dirty="0">
                <a:solidFill>
                  <a:schemeClr val="tx1">
                    <a:lumMod val="65000"/>
                    <a:lumOff val="35000"/>
                  </a:schemeClr>
                </a:solidFill>
                <a:latin typeface="Arial"/>
              </a:rPr>
              <a:t>Number of places based on number of children attending each </a:t>
            </a:r>
            <a:r>
              <a:rPr lang="en-GB" sz="1600" b="0" dirty="0" smtClean="0">
                <a:solidFill>
                  <a:schemeClr val="tx1">
                    <a:lumMod val="65000"/>
                    <a:lumOff val="35000"/>
                  </a:schemeClr>
                </a:solidFill>
                <a:latin typeface="Arial"/>
              </a:rPr>
              <a:t>School </a:t>
            </a:r>
            <a:endParaRPr lang="en-GB" sz="1600" b="0" dirty="0">
              <a:solidFill>
                <a:schemeClr val="tx1">
                  <a:lumMod val="65000"/>
                  <a:lumOff val="35000"/>
                </a:schemeClr>
              </a:solidFill>
              <a:latin typeface="Arial"/>
            </a:endParaRPr>
          </a:p>
          <a:p>
            <a:pPr algn="just"/>
            <a:r>
              <a:rPr lang="en-GB" sz="1600" b="0" dirty="0">
                <a:solidFill>
                  <a:schemeClr val="tx1">
                    <a:lumMod val="65000"/>
                    <a:lumOff val="35000"/>
                  </a:schemeClr>
                </a:solidFill>
                <a:latin typeface="Arial"/>
              </a:rPr>
              <a:t>•Minimum of 2 spaces up to a maximum of 8 per school </a:t>
            </a:r>
            <a:endParaRPr lang="en-GB" sz="1600" b="0" dirty="0" smtClean="0">
              <a:solidFill>
                <a:schemeClr val="tx1">
                  <a:lumMod val="65000"/>
                  <a:lumOff val="35000"/>
                </a:schemeClr>
              </a:solidFill>
              <a:latin typeface="Arial"/>
            </a:endParaRPr>
          </a:p>
          <a:p>
            <a:pPr algn="just"/>
            <a:r>
              <a:rPr lang="en-GB" sz="1200" b="0" dirty="0" smtClean="0">
                <a:solidFill>
                  <a:schemeClr val="tx1">
                    <a:lumMod val="65000"/>
                    <a:lumOff val="35000"/>
                  </a:schemeClr>
                </a:solidFill>
                <a:latin typeface="Arial"/>
              </a:rPr>
              <a:t>To </a:t>
            </a:r>
            <a:r>
              <a:rPr lang="en-GB" sz="1200" b="0" dirty="0">
                <a:solidFill>
                  <a:schemeClr val="tx1">
                    <a:lumMod val="65000"/>
                    <a:lumOff val="35000"/>
                  </a:schemeClr>
                </a:solidFill>
                <a:latin typeface="Arial"/>
              </a:rPr>
              <a:t>increase attendee </a:t>
            </a:r>
            <a:r>
              <a:rPr lang="en-GB" sz="1200" b="0" dirty="0" smtClean="0">
                <a:solidFill>
                  <a:schemeClr val="tx1">
                    <a:lumMod val="65000"/>
                    <a:lumOff val="35000"/>
                  </a:schemeClr>
                </a:solidFill>
                <a:latin typeface="Arial"/>
              </a:rPr>
              <a:t>numbers we </a:t>
            </a:r>
            <a:r>
              <a:rPr lang="en-GB" sz="1200" b="0" dirty="0">
                <a:solidFill>
                  <a:schemeClr val="tx1">
                    <a:lumMod val="65000"/>
                    <a:lumOff val="35000"/>
                  </a:schemeClr>
                </a:solidFill>
                <a:latin typeface="Arial"/>
              </a:rPr>
              <a:t>are encouraging the requesting schools to </a:t>
            </a:r>
            <a:endParaRPr lang="en-GB" sz="1200" b="0" dirty="0" smtClean="0">
              <a:solidFill>
                <a:schemeClr val="tx1">
                  <a:lumMod val="65000"/>
                  <a:lumOff val="35000"/>
                </a:schemeClr>
              </a:solidFill>
              <a:latin typeface="Arial"/>
            </a:endParaRPr>
          </a:p>
          <a:p>
            <a:pPr algn="just"/>
            <a:r>
              <a:rPr lang="en-GB" sz="1200" b="0" dirty="0" smtClean="0">
                <a:solidFill>
                  <a:schemeClr val="tx1">
                    <a:lumMod val="65000"/>
                    <a:lumOff val="35000"/>
                  </a:schemeClr>
                </a:solidFill>
                <a:latin typeface="Arial"/>
              </a:rPr>
              <a:t>offer </a:t>
            </a:r>
            <a:r>
              <a:rPr lang="en-GB" sz="1200" b="0" dirty="0">
                <a:solidFill>
                  <a:schemeClr val="tx1">
                    <a:lumMod val="65000"/>
                    <a:lumOff val="35000"/>
                  </a:schemeClr>
                </a:solidFill>
                <a:latin typeface="Arial"/>
              </a:rPr>
              <a:t>to their local </a:t>
            </a:r>
            <a:r>
              <a:rPr lang="en-GB" sz="1200" b="0" dirty="0" smtClean="0">
                <a:solidFill>
                  <a:schemeClr val="tx1">
                    <a:lumMod val="65000"/>
                    <a:lumOff val="35000"/>
                  </a:schemeClr>
                </a:solidFill>
                <a:latin typeface="Arial"/>
              </a:rPr>
              <a:t>consortium, then </a:t>
            </a:r>
            <a:r>
              <a:rPr lang="en-GB" sz="1200" b="0" dirty="0">
                <a:solidFill>
                  <a:schemeClr val="tx1">
                    <a:lumMod val="65000"/>
                    <a:lumOff val="35000"/>
                  </a:schemeClr>
                </a:solidFill>
                <a:latin typeface="Arial"/>
              </a:rPr>
              <a:t>we can flexibly fit around </a:t>
            </a:r>
            <a:r>
              <a:rPr lang="en-GB" sz="1200" b="0" dirty="0" smtClean="0">
                <a:solidFill>
                  <a:schemeClr val="tx1">
                    <a:lumMod val="65000"/>
                    <a:lumOff val="35000"/>
                  </a:schemeClr>
                </a:solidFill>
                <a:latin typeface="Arial"/>
              </a:rPr>
              <a:t>the </a:t>
            </a:r>
            <a:r>
              <a:rPr lang="en-GB" sz="1200" b="0" dirty="0">
                <a:solidFill>
                  <a:schemeClr val="tx1">
                    <a:lumMod val="65000"/>
                    <a:lumOff val="35000"/>
                  </a:schemeClr>
                </a:solidFill>
                <a:latin typeface="Arial"/>
              </a:rPr>
              <a:t>chosen date </a:t>
            </a:r>
            <a:endParaRPr lang="en-GB" sz="1200" b="0" dirty="0" smtClean="0">
              <a:solidFill>
                <a:schemeClr val="tx1">
                  <a:lumMod val="65000"/>
                  <a:lumOff val="35000"/>
                </a:schemeClr>
              </a:solidFill>
              <a:latin typeface="Arial"/>
            </a:endParaRPr>
          </a:p>
          <a:p>
            <a:pPr algn="just"/>
            <a:r>
              <a:rPr lang="en-GB" sz="1200" b="0" dirty="0" smtClean="0">
                <a:solidFill>
                  <a:schemeClr val="tx1">
                    <a:lumMod val="65000"/>
                    <a:lumOff val="35000"/>
                  </a:schemeClr>
                </a:solidFill>
                <a:latin typeface="Arial"/>
              </a:rPr>
              <a:t>venue </a:t>
            </a:r>
            <a:r>
              <a:rPr lang="en-GB" sz="1200" b="0" dirty="0">
                <a:solidFill>
                  <a:schemeClr val="tx1">
                    <a:lumMod val="65000"/>
                    <a:lumOff val="35000"/>
                  </a:schemeClr>
                </a:solidFill>
                <a:latin typeface="Arial"/>
              </a:rPr>
              <a:t>and time. This has been a good solution </a:t>
            </a:r>
            <a:r>
              <a:rPr lang="en-GB" sz="1200" b="0" dirty="0" smtClean="0">
                <a:solidFill>
                  <a:schemeClr val="tx1">
                    <a:lumMod val="65000"/>
                    <a:lumOff val="35000"/>
                  </a:schemeClr>
                </a:solidFill>
                <a:latin typeface="Arial"/>
              </a:rPr>
              <a:t>and is </a:t>
            </a:r>
            <a:r>
              <a:rPr lang="en-GB" sz="1200" b="0" dirty="0">
                <a:solidFill>
                  <a:schemeClr val="tx1">
                    <a:lumMod val="65000"/>
                    <a:lumOff val="35000"/>
                  </a:schemeClr>
                </a:solidFill>
                <a:latin typeface="Arial"/>
              </a:rPr>
              <a:t>working better </a:t>
            </a:r>
            <a:endParaRPr lang="en-GB" sz="1200" b="0" dirty="0" smtClean="0">
              <a:solidFill>
                <a:schemeClr val="tx1">
                  <a:lumMod val="65000"/>
                  <a:lumOff val="35000"/>
                </a:schemeClr>
              </a:solidFill>
              <a:latin typeface="Arial"/>
            </a:endParaRPr>
          </a:p>
          <a:p>
            <a:pPr algn="just"/>
            <a:r>
              <a:rPr lang="en-GB" sz="1200" b="0" dirty="0" smtClean="0">
                <a:solidFill>
                  <a:schemeClr val="tx1">
                    <a:lumMod val="65000"/>
                    <a:lumOff val="35000"/>
                  </a:schemeClr>
                </a:solidFill>
                <a:latin typeface="Arial"/>
              </a:rPr>
              <a:t>for </a:t>
            </a:r>
            <a:r>
              <a:rPr lang="en-GB" sz="1200" b="0" dirty="0">
                <a:solidFill>
                  <a:schemeClr val="tx1">
                    <a:lumMod val="65000"/>
                    <a:lumOff val="35000"/>
                  </a:schemeClr>
                </a:solidFill>
                <a:latin typeface="Arial"/>
              </a:rPr>
              <a:t>the schools and for us</a:t>
            </a:r>
            <a:r>
              <a:rPr lang="en-GB" sz="1200" b="0" dirty="0" smtClean="0">
                <a:solidFill>
                  <a:schemeClr val="tx1">
                    <a:lumMod val="65000"/>
                    <a:lumOff val="35000"/>
                  </a:schemeClr>
                </a:solidFill>
                <a:latin typeface="Arial"/>
              </a:rPr>
              <a:t>.</a:t>
            </a:r>
            <a:endParaRPr lang="en-GB" dirty="0" smtClean="0"/>
          </a:p>
          <a:p>
            <a:r>
              <a:rPr lang="en-GB" sz="1600" dirty="0" smtClean="0">
                <a:solidFill>
                  <a:schemeClr val="tx1">
                    <a:lumMod val="65000"/>
                    <a:lumOff val="35000"/>
                  </a:schemeClr>
                </a:solidFill>
              </a:rPr>
              <a:t>North Specific :- </a:t>
            </a:r>
            <a:r>
              <a:rPr lang="en-GB" sz="1600" b="0" dirty="0" smtClean="0">
                <a:solidFill>
                  <a:schemeClr val="tx1">
                    <a:lumMod val="65000"/>
                    <a:lumOff val="35000"/>
                  </a:schemeClr>
                </a:solidFill>
              </a:rPr>
              <a:t>Epilepsy </a:t>
            </a:r>
            <a:r>
              <a:rPr lang="en-GB" sz="1600" b="0" dirty="0">
                <a:solidFill>
                  <a:schemeClr val="tx1">
                    <a:lumMod val="65000"/>
                    <a:lumOff val="35000"/>
                  </a:schemeClr>
                </a:solidFill>
              </a:rPr>
              <a:t>training </a:t>
            </a:r>
            <a:r>
              <a:rPr lang="en-GB" sz="1600" b="0" dirty="0" smtClean="0">
                <a:solidFill>
                  <a:schemeClr val="tx1">
                    <a:lumMod val="65000"/>
                    <a:lumOff val="35000"/>
                  </a:schemeClr>
                </a:solidFill>
              </a:rPr>
              <a:t>is provided by</a:t>
            </a:r>
          </a:p>
          <a:p>
            <a:r>
              <a:rPr lang="en-GB" sz="1600" b="0" dirty="0" smtClean="0">
                <a:solidFill>
                  <a:schemeClr val="tx1">
                    <a:lumMod val="65000"/>
                    <a:lumOff val="35000"/>
                  </a:schemeClr>
                </a:solidFill>
              </a:rPr>
              <a:t>ESNEFT, however your school nurse will liaise with </a:t>
            </a:r>
          </a:p>
          <a:p>
            <a:r>
              <a:rPr lang="en-GB" sz="1600" b="0" dirty="0" smtClean="0">
                <a:solidFill>
                  <a:schemeClr val="tx1">
                    <a:lumMod val="65000"/>
                    <a:lumOff val="35000"/>
                  </a:schemeClr>
                </a:solidFill>
              </a:rPr>
              <a:t>them to organise this for you if they haven’t approached </a:t>
            </a:r>
          </a:p>
          <a:p>
            <a:r>
              <a:rPr lang="en-GB" sz="1600" b="0" dirty="0" smtClean="0">
                <a:solidFill>
                  <a:schemeClr val="tx1">
                    <a:lumMod val="65000"/>
                    <a:lumOff val="35000"/>
                  </a:schemeClr>
                </a:solidFill>
              </a:rPr>
              <a:t>you directly, when a child with Epilepsy is diagnosed or </a:t>
            </a:r>
          </a:p>
          <a:p>
            <a:r>
              <a:rPr lang="en-GB" sz="1600" b="0" dirty="0" smtClean="0">
                <a:solidFill>
                  <a:schemeClr val="tx1">
                    <a:lumMod val="65000"/>
                    <a:lumOff val="35000"/>
                  </a:schemeClr>
                </a:solidFill>
              </a:rPr>
              <a:t>transfers into the school </a:t>
            </a:r>
            <a:endParaRPr lang="en-GB" sz="1600" b="0" dirty="0">
              <a:solidFill>
                <a:schemeClr val="tx1">
                  <a:lumMod val="65000"/>
                  <a:lumOff val="35000"/>
                </a:schemeClr>
              </a:solidFill>
            </a:endParaRPr>
          </a:p>
        </p:txBody>
      </p:sp>
      <p:sp>
        <p:nvSpPr>
          <p:cNvPr id="2" name="Title 1"/>
          <p:cNvSpPr>
            <a:spLocks noGrp="1"/>
          </p:cNvSpPr>
          <p:nvPr>
            <p:ph type="title"/>
          </p:nvPr>
        </p:nvSpPr>
        <p:spPr>
          <a:xfrm>
            <a:off x="611560" y="404664"/>
            <a:ext cx="7983354" cy="908209"/>
          </a:xfrm>
        </p:spPr>
        <p:txBody>
          <a:bodyPr/>
          <a:lstStyle/>
          <a:p>
            <a:r>
              <a:rPr lang="en-GB" b="0" dirty="0" smtClean="0"/>
              <a:t>Medical </a:t>
            </a:r>
            <a:r>
              <a:rPr lang="en-GB" b="0" dirty="0" smtClean="0">
                <a:solidFill>
                  <a:schemeClr val="tx1">
                    <a:lumMod val="65000"/>
                    <a:lumOff val="35000"/>
                  </a:schemeClr>
                </a:solidFill>
              </a:rPr>
              <a:t>Conditions</a:t>
            </a:r>
            <a:endParaRPr lang="en-GB"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EB0F7010-E999-4FC2-AE85-B5FFBD58F110}" type="slidenum">
              <a:rPr lang="en-GB" smtClean="0"/>
              <a:pPr/>
              <a:t>8</a:t>
            </a:fld>
            <a:endParaRPr lang="en-GB"/>
          </a:p>
        </p:txBody>
      </p:sp>
    </p:spTree>
    <p:extLst>
      <p:ext uri="{BB962C8B-B14F-4D97-AF65-F5344CB8AC3E}">
        <p14:creationId xmlns:p14="http://schemas.microsoft.com/office/powerpoint/2010/main" val="3630570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6001463\AppData\Local\Microsoft\Windows\Temporary Internet Files\Content.IE5\XVF0T2JK\Extra_Essex_creative_Scho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708920"/>
            <a:ext cx="4005064" cy="400506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83568" y="404664"/>
            <a:ext cx="7983354" cy="908209"/>
          </a:xfrm>
        </p:spPr>
        <p:txBody>
          <a:bodyPr/>
          <a:lstStyle/>
          <a:p>
            <a:r>
              <a:rPr lang="en-GB" dirty="0" smtClean="0"/>
              <a:t>Case </a:t>
            </a:r>
            <a:r>
              <a:rPr lang="en-GB" dirty="0" smtClean="0">
                <a:solidFill>
                  <a:schemeClr val="tx1">
                    <a:lumMod val="65000"/>
                    <a:lumOff val="35000"/>
                  </a:schemeClr>
                </a:solidFill>
              </a:rPr>
              <a:t>Study </a:t>
            </a:r>
            <a:endParaRPr lang="en-GB" dirty="0">
              <a:solidFill>
                <a:schemeClr val="tx1">
                  <a:lumMod val="65000"/>
                  <a:lumOff val="35000"/>
                </a:schemeClr>
              </a:solidFill>
            </a:endParaRPr>
          </a:p>
        </p:txBody>
      </p:sp>
      <p:sp>
        <p:nvSpPr>
          <p:cNvPr id="5" name="Content Placeholder 4"/>
          <p:cNvSpPr>
            <a:spLocks noGrp="1"/>
          </p:cNvSpPr>
          <p:nvPr>
            <p:ph idx="1"/>
          </p:nvPr>
        </p:nvSpPr>
        <p:spPr>
          <a:xfrm>
            <a:off x="611560" y="1271491"/>
            <a:ext cx="7776865" cy="5427288"/>
          </a:xfrm>
        </p:spPr>
        <p:txBody>
          <a:bodyPr/>
          <a:lstStyle/>
          <a:p>
            <a:r>
              <a:rPr lang="en-GB" sz="1600" dirty="0" smtClean="0">
                <a:solidFill>
                  <a:schemeClr val="tx1">
                    <a:lumMod val="65000"/>
                    <a:lumOff val="35000"/>
                  </a:schemeClr>
                </a:solidFill>
                <a:latin typeface="+mn-lt"/>
                <a:ea typeface="Calibri"/>
              </a:rPr>
              <a:t>Young </a:t>
            </a:r>
            <a:r>
              <a:rPr lang="en-GB" sz="1600" dirty="0">
                <a:solidFill>
                  <a:schemeClr val="tx1">
                    <a:lumMod val="65000"/>
                    <a:lumOff val="35000"/>
                  </a:schemeClr>
                </a:solidFill>
                <a:latin typeface="+mn-lt"/>
                <a:ea typeface="Calibri"/>
              </a:rPr>
              <a:t>Person (YP) </a:t>
            </a:r>
            <a:r>
              <a:rPr lang="en-GB" sz="1600" dirty="0" smtClean="0">
                <a:solidFill>
                  <a:schemeClr val="tx1">
                    <a:lumMod val="65000"/>
                    <a:lumOff val="35000"/>
                  </a:schemeClr>
                </a:solidFill>
                <a:latin typeface="+mn-lt"/>
                <a:ea typeface="Calibri"/>
              </a:rPr>
              <a:t>on </a:t>
            </a:r>
            <a:r>
              <a:rPr lang="en-GB" sz="1600" dirty="0">
                <a:solidFill>
                  <a:schemeClr val="tx1">
                    <a:lumMod val="65000"/>
                    <a:lumOff val="35000"/>
                  </a:schemeClr>
                </a:solidFill>
                <a:latin typeface="+mn-lt"/>
                <a:ea typeface="Calibri"/>
              </a:rPr>
              <a:t>a child protection plan- </a:t>
            </a:r>
          </a:p>
          <a:p>
            <a:r>
              <a:rPr lang="en-GB" sz="1600" b="0" dirty="0">
                <a:solidFill>
                  <a:schemeClr val="tx1">
                    <a:lumMod val="65000"/>
                    <a:lumOff val="35000"/>
                  </a:schemeClr>
                </a:solidFill>
                <a:latin typeface="+mn-lt"/>
                <a:ea typeface="Calibri"/>
              </a:rPr>
              <a:t>This YP when first met lacked confidence, was worried and </a:t>
            </a:r>
            <a:r>
              <a:rPr lang="en-GB" sz="1600" b="0" dirty="0" smtClean="0">
                <a:solidFill>
                  <a:schemeClr val="tx1">
                    <a:lumMod val="65000"/>
                    <a:lumOff val="35000"/>
                  </a:schemeClr>
                </a:solidFill>
                <a:latin typeface="+mn-lt"/>
                <a:ea typeface="Calibri"/>
              </a:rPr>
              <a:t>anxious</a:t>
            </a:r>
          </a:p>
          <a:p>
            <a:r>
              <a:rPr lang="en-GB" sz="1600" dirty="0" smtClean="0">
                <a:solidFill>
                  <a:schemeClr val="tx1">
                    <a:lumMod val="65000"/>
                    <a:lumOff val="35000"/>
                  </a:schemeClr>
                </a:solidFill>
                <a:latin typeface="+mn-lt"/>
                <a:ea typeface="Calibri"/>
              </a:rPr>
              <a:t>Identified </a:t>
            </a:r>
            <a:r>
              <a:rPr lang="en-GB" sz="1600" dirty="0">
                <a:solidFill>
                  <a:schemeClr val="tx1">
                    <a:lumMod val="65000"/>
                    <a:lumOff val="35000"/>
                  </a:schemeClr>
                </a:solidFill>
                <a:latin typeface="+mn-lt"/>
                <a:ea typeface="Calibri"/>
              </a:rPr>
              <a:t>Need </a:t>
            </a:r>
          </a:p>
          <a:p>
            <a:pPr marL="342900" lvl="0" indent="-342900">
              <a:buFont typeface="Symbol"/>
              <a:buChar char=""/>
            </a:pPr>
            <a:r>
              <a:rPr lang="en-GB" sz="1600" b="0" dirty="0">
                <a:solidFill>
                  <a:schemeClr val="tx1">
                    <a:lumMod val="65000"/>
                    <a:lumOff val="35000"/>
                  </a:schemeClr>
                </a:solidFill>
                <a:latin typeface="+mn-lt"/>
                <a:ea typeface="Calibri"/>
              </a:rPr>
              <a:t>YP in Year 6 was grieving following sudden death of a family member and required support</a:t>
            </a:r>
          </a:p>
          <a:p>
            <a:pPr marL="342900" lvl="0" indent="-342900">
              <a:buFont typeface="Symbol"/>
              <a:buChar char=""/>
            </a:pPr>
            <a:r>
              <a:rPr lang="en-GB" sz="1600" b="0" dirty="0">
                <a:solidFill>
                  <a:schemeClr val="tx1">
                    <a:lumMod val="65000"/>
                    <a:lumOff val="35000"/>
                  </a:schemeClr>
                </a:solidFill>
                <a:latin typeface="+mn-lt"/>
                <a:ea typeface="Calibri"/>
              </a:rPr>
              <a:t>YP required support with understanding mother’s </a:t>
            </a:r>
            <a:r>
              <a:rPr lang="en-GB" sz="1600" b="0" dirty="0" smtClean="0">
                <a:solidFill>
                  <a:schemeClr val="tx1">
                    <a:lumMod val="65000"/>
                    <a:lumOff val="35000"/>
                  </a:schemeClr>
                </a:solidFill>
                <a:latin typeface="+mn-lt"/>
                <a:ea typeface="Calibri"/>
              </a:rPr>
              <a:t>substance </a:t>
            </a:r>
            <a:r>
              <a:rPr lang="en-GB" sz="1600" b="0" dirty="0">
                <a:solidFill>
                  <a:schemeClr val="tx1">
                    <a:lumMod val="65000"/>
                    <a:lumOff val="35000"/>
                  </a:schemeClr>
                </a:solidFill>
                <a:latin typeface="+mn-lt"/>
                <a:ea typeface="Calibri"/>
              </a:rPr>
              <a:t>misuse</a:t>
            </a:r>
          </a:p>
          <a:p>
            <a:pPr marL="342900" lvl="0" indent="-342900">
              <a:buFont typeface="Symbol"/>
              <a:buChar char=""/>
            </a:pPr>
            <a:r>
              <a:rPr lang="en-GB" sz="1600" b="0" dirty="0">
                <a:solidFill>
                  <a:schemeClr val="tx1">
                    <a:lumMod val="65000"/>
                    <a:lumOff val="35000"/>
                  </a:schemeClr>
                </a:solidFill>
                <a:latin typeface="+mn-lt"/>
                <a:ea typeface="Calibri"/>
              </a:rPr>
              <a:t>YP reported by school to having episodes of feeling dizzy</a:t>
            </a:r>
          </a:p>
          <a:p>
            <a:pPr marL="342900" lvl="0" indent="-342900">
              <a:buFont typeface="Symbol"/>
              <a:buChar char=""/>
            </a:pPr>
            <a:r>
              <a:rPr lang="en-GB" sz="1600" b="0" dirty="0">
                <a:solidFill>
                  <a:schemeClr val="tx1">
                    <a:lumMod val="65000"/>
                    <a:lumOff val="35000"/>
                  </a:schemeClr>
                </a:solidFill>
                <a:latin typeface="+mn-lt"/>
                <a:ea typeface="Calibri"/>
              </a:rPr>
              <a:t>YP’s carer requested support on personal hygiene</a:t>
            </a:r>
          </a:p>
          <a:p>
            <a:r>
              <a:rPr lang="en-GB" sz="1600" dirty="0">
                <a:solidFill>
                  <a:schemeClr val="tx1">
                    <a:lumMod val="65000"/>
                    <a:lumOff val="35000"/>
                  </a:schemeClr>
                </a:solidFill>
                <a:latin typeface="+mn-lt"/>
                <a:ea typeface="Calibri"/>
              </a:rPr>
              <a:t>Who did we work with </a:t>
            </a:r>
            <a:r>
              <a:rPr lang="en-GB" sz="1600" b="0" dirty="0">
                <a:solidFill>
                  <a:schemeClr val="tx1">
                    <a:lumMod val="65000"/>
                    <a:lumOff val="35000"/>
                  </a:schemeClr>
                </a:solidFill>
                <a:latin typeface="+mn-lt"/>
                <a:ea typeface="Calibri"/>
              </a:rPr>
              <a:t>– Designated Safeguarding Lead of </a:t>
            </a:r>
            <a:endParaRPr lang="en-GB" sz="1600" b="0" dirty="0" smtClean="0">
              <a:solidFill>
                <a:schemeClr val="tx1">
                  <a:lumMod val="65000"/>
                  <a:lumOff val="35000"/>
                </a:schemeClr>
              </a:solidFill>
              <a:latin typeface="+mn-lt"/>
              <a:ea typeface="Calibri"/>
            </a:endParaRPr>
          </a:p>
          <a:p>
            <a:r>
              <a:rPr lang="en-GB" sz="1600" b="0" dirty="0" smtClean="0">
                <a:solidFill>
                  <a:schemeClr val="tx1">
                    <a:lumMod val="65000"/>
                    <a:lumOff val="35000"/>
                  </a:schemeClr>
                </a:solidFill>
                <a:latin typeface="+mn-lt"/>
                <a:ea typeface="Calibri"/>
              </a:rPr>
              <a:t>School</a:t>
            </a:r>
            <a:r>
              <a:rPr lang="en-GB" sz="1600" b="0" dirty="0">
                <a:solidFill>
                  <a:schemeClr val="tx1">
                    <a:lumMod val="65000"/>
                    <a:lumOff val="35000"/>
                  </a:schemeClr>
                </a:solidFill>
                <a:latin typeface="+mn-lt"/>
                <a:ea typeface="Calibri"/>
              </a:rPr>
              <a:t>; Social care; Counsellors</a:t>
            </a:r>
          </a:p>
          <a:p>
            <a:endParaRPr lang="en-GB" sz="1600" dirty="0" smtClean="0">
              <a:latin typeface="+mn-lt"/>
            </a:endParaRPr>
          </a:p>
        </p:txBody>
      </p:sp>
      <p:sp>
        <p:nvSpPr>
          <p:cNvPr id="2" name="Slide Number Placeholder 1"/>
          <p:cNvSpPr>
            <a:spLocks noGrp="1"/>
          </p:cNvSpPr>
          <p:nvPr>
            <p:ph type="sldNum" sz="quarter" idx="12"/>
          </p:nvPr>
        </p:nvSpPr>
        <p:spPr/>
        <p:txBody>
          <a:bodyPr/>
          <a:lstStyle/>
          <a:p>
            <a:fld id="{EB0F7010-E999-4FC2-AE85-B5FFBD58F110}" type="slidenum">
              <a:rPr lang="en-GB" smtClean="0"/>
              <a:pPr/>
              <a:t>9</a:t>
            </a:fld>
            <a:endParaRPr lang="en-GB"/>
          </a:p>
        </p:txBody>
      </p:sp>
    </p:spTree>
    <p:extLst>
      <p:ext uri="{BB962C8B-B14F-4D97-AF65-F5344CB8AC3E}">
        <p14:creationId xmlns:p14="http://schemas.microsoft.com/office/powerpoint/2010/main" val="492347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VC_Barnardos_PP_template">
  <a:themeElements>
    <a:clrScheme name="Custom 4">
      <a:dk1>
        <a:sysClr val="windowText" lastClr="000000"/>
      </a:dk1>
      <a:lt1>
        <a:sysClr val="window" lastClr="FFFFFF"/>
      </a:lt1>
      <a:dk2>
        <a:srgbClr val="1F497D"/>
      </a:dk2>
      <a:lt2>
        <a:srgbClr val="EEECE1"/>
      </a:lt2>
      <a:accent1>
        <a:srgbClr val="ED1A37"/>
      </a:accent1>
      <a:accent2>
        <a:srgbClr val="82C0D2"/>
      </a:accent2>
      <a:accent3>
        <a:srgbClr val="808285"/>
      </a:accent3>
      <a:accent4>
        <a:srgbClr val="8DC63F"/>
      </a:accent4>
      <a:accent5>
        <a:srgbClr val="B9B7AF"/>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smtClean="0">
            <a:solidFill>
              <a:srgbClr val="808285"/>
            </a:solidFill>
          </a:defRPr>
        </a:defPPr>
      </a:lstStyle>
    </a:txDef>
  </a:objectDefaults>
  <a:extraClrSchemeLst/>
  <a:extLst>
    <a:ext uri="{05A4C25C-085E-4340-85A3-A5531E510DB2}">
      <thm15:themeFamily xmlns:thm15="http://schemas.microsoft.com/office/thememl/2012/main" name="VC_Barnardos_PP_template" id="{C3C1FF4C-343A-AF4C-AA90-0B35C1DAFE5B}" vid="{7ED713FA-DF85-8440-A7A2-EECDD095DE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2363</TotalTime>
  <Words>2286</Words>
  <Application>Microsoft Office PowerPoint</Application>
  <PresentationFormat>On-screen Show (4:3)</PresentationFormat>
  <Paragraphs>188</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 Inspira</vt:lpstr>
      <vt:lpstr>Symbol</vt:lpstr>
      <vt:lpstr>Times New Roman</vt:lpstr>
      <vt:lpstr>4_VC_Barnardos_PP_template</vt:lpstr>
      <vt:lpstr>North East Primary Head Teachers' Spring term meeting – 2019 Lizzy Kingsford Quadrant Manager North East </vt:lpstr>
      <vt:lpstr>Content </vt:lpstr>
      <vt:lpstr>Overview of our delivery model</vt:lpstr>
      <vt:lpstr>PowerPoint Presentation</vt:lpstr>
      <vt:lpstr>PowerPoint Presentation</vt:lpstr>
      <vt:lpstr>Universal Provision: EYFS, KS1 &amp; KS2</vt:lpstr>
      <vt:lpstr>Targeted Provision for school – age children</vt:lpstr>
      <vt:lpstr>Medical Conditions</vt:lpstr>
      <vt:lpstr>Case Study </vt:lpstr>
      <vt:lpstr>PowerPoint Presentation</vt:lpstr>
      <vt:lpstr>Case Study Continued </vt:lpstr>
      <vt:lpstr>Healthy Schools </vt:lpstr>
      <vt:lpstr>Community Drop In’s </vt:lpstr>
      <vt:lpstr>PowerPoint Presentation</vt:lpstr>
      <vt:lpstr>Daily Mile and the Essex Child and Family Wellbeing Service</vt:lpstr>
      <vt:lpstr>PowerPoint Presentation</vt:lpstr>
    </vt:vector>
  </TitlesOfParts>
  <Company>Barnardos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Head Conference – 2019</dc:title>
  <dc:creator>Lisa Farrell</dc:creator>
  <cp:lastModifiedBy>P Langmead</cp:lastModifiedBy>
  <cp:revision>80</cp:revision>
  <cp:lastPrinted>2019-03-05T15:55:34Z</cp:lastPrinted>
  <dcterms:created xsi:type="dcterms:W3CDTF">2019-02-13T13:45:03Z</dcterms:created>
  <dcterms:modified xsi:type="dcterms:W3CDTF">2019-03-06T18:06:42Z</dcterms:modified>
</cp:coreProperties>
</file>