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62" r:id="rId2"/>
    <p:sldId id="286" r:id="rId3"/>
    <p:sldId id="303" r:id="rId4"/>
    <p:sldId id="305" r:id="rId5"/>
    <p:sldId id="307" r:id="rId6"/>
    <p:sldId id="308" r:id="rId7"/>
    <p:sldId id="309" r:id="rId8"/>
    <p:sldId id="311" r:id="rId9"/>
    <p:sldId id="287" r:id="rId10"/>
    <p:sldId id="288" r:id="rId11"/>
    <p:sldId id="289" r:id="rId12"/>
    <p:sldId id="268" r:id="rId13"/>
    <p:sldId id="291" r:id="rId14"/>
    <p:sldId id="292" r:id="rId15"/>
    <p:sldId id="295" r:id="rId16"/>
    <p:sldId id="297" r:id="rId17"/>
    <p:sldId id="296" r:id="rId18"/>
    <p:sldId id="298" r:id="rId19"/>
    <p:sldId id="299" r:id="rId20"/>
    <p:sldId id="301" r:id="rId21"/>
    <p:sldId id="302" r:id="rId22"/>
    <p:sldId id="306" r:id="rId23"/>
    <p:sldId id="310" r:id="rId24"/>
    <p:sldId id="280" r:id="rId25"/>
  </p:sldIdLst>
  <p:sldSz cx="9144000" cy="6858000" type="screen4x3"/>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66"/>
    <a:srgbClr val="008000"/>
    <a:srgbClr val="AEA400"/>
    <a:srgbClr val="99FFCC"/>
    <a:srgbClr val="1E9D8B"/>
    <a:srgbClr val="FFFF99"/>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0" autoAdjust="0"/>
  </p:normalViewPr>
  <p:slideViewPr>
    <p:cSldViewPr>
      <p:cViewPr varScale="1">
        <p:scale>
          <a:sx n="111" d="100"/>
          <a:sy n="111" d="100"/>
        </p:scale>
        <p:origin x="16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dirty="0"/>
          </a:p>
        </p:txBody>
      </p:sp>
    </p:spTree>
    <p:extLst>
      <p:ext uri="{BB962C8B-B14F-4D97-AF65-F5344CB8AC3E}">
        <p14:creationId xmlns:p14="http://schemas.microsoft.com/office/powerpoint/2010/main" val="69075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15477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746125"/>
            <a:ext cx="3905250" cy="2928938"/>
          </a:xfrm>
        </p:spPr>
      </p:sp>
      <p:sp>
        <p:nvSpPr>
          <p:cNvPr id="3" name="Notes Placeholder 2"/>
          <p:cNvSpPr>
            <a:spLocks noGrp="1"/>
          </p:cNvSpPr>
          <p:nvPr>
            <p:ph type="body" idx="1"/>
          </p:nvPr>
        </p:nvSpPr>
        <p:spPr/>
        <p:txBody>
          <a:bodyPr/>
          <a:lstStyle/>
          <a:p>
            <a:pPr>
              <a:defRPr/>
            </a:pPr>
            <a:endParaRPr lang="en-US" sz="1400" dirty="0" smtClean="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January 2017</a:t>
            </a:r>
            <a:endParaRPr lang="en-US" dirty="0"/>
          </a:p>
        </p:txBody>
      </p:sp>
      <p:sp>
        <p:nvSpPr>
          <p:cNvPr id="6" name="Header Placeholder 5"/>
          <p:cNvSpPr>
            <a:spLocks noGrp="1"/>
          </p:cNvSpPr>
          <p:nvPr>
            <p:ph type="hdr" sz="quarter" idx="12"/>
          </p:nvPr>
        </p:nvSpPr>
        <p:spPr/>
        <p:txBody>
          <a:bodyPr/>
          <a:lstStyle/>
          <a:p>
            <a:pPr>
              <a:defRPr/>
            </a:pPr>
            <a:r>
              <a:rPr lang="en-GB" smtClean="0"/>
              <a:t>Lauri Almond. Essex County Council</a:t>
            </a:r>
            <a:endParaRPr lang="en-US" dirty="0"/>
          </a:p>
        </p:txBody>
      </p:sp>
    </p:spTree>
    <p:extLst>
      <p:ext uri="{BB962C8B-B14F-4D97-AF65-F5344CB8AC3E}">
        <p14:creationId xmlns:p14="http://schemas.microsoft.com/office/powerpoint/2010/main" val="6907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1. All privacy notices must contain fuller information on processing</a:t>
            </a:r>
          </a:p>
          <a:p>
            <a:r>
              <a:rPr lang="en-GB" sz="1200" dirty="0" smtClean="0"/>
              <a:t>2.</a:t>
            </a:r>
            <a:r>
              <a:rPr lang="en-GB" sz="1200" baseline="0" dirty="0" smtClean="0"/>
              <a:t> </a:t>
            </a:r>
            <a:r>
              <a:rPr lang="en-GB" sz="1200" dirty="0" smtClean="0"/>
              <a:t>Privacy Notices for children must be clear, plain and understandable by a child.  </a:t>
            </a:r>
          </a:p>
          <a:p>
            <a:r>
              <a:rPr lang="en-GB" sz="1200" dirty="0" smtClean="0"/>
              <a:t>3. Privacy Notices must be issued to data subjects where their data was provided by a 3</a:t>
            </a:r>
            <a:r>
              <a:rPr lang="en-GB" sz="1200" baseline="30000" dirty="0" smtClean="0"/>
              <a:t>rd</a:t>
            </a:r>
            <a:r>
              <a:rPr lang="en-GB" sz="1200" dirty="0" smtClean="0"/>
              <a:t> party</a:t>
            </a:r>
            <a:r>
              <a:rPr lang="en-GB" sz="1200" baseline="0" dirty="0" smtClean="0"/>
              <a:t> – we await confirmation from the ICO as to how wide this requirement reaches</a:t>
            </a:r>
          </a:p>
          <a:p>
            <a:r>
              <a:rPr lang="en-GB" sz="1200" baseline="0" dirty="0" smtClean="0"/>
              <a:t>4. New Code of Practice released by ICO which provides help and guidance, but more attention needs to be paid to privacy notices as they are pivotal to proving compliance.</a:t>
            </a:r>
          </a:p>
          <a:p>
            <a:endParaRPr lang="en-GB" sz="1200" baseline="0" dirty="0" smtClean="0"/>
          </a:p>
          <a:p>
            <a:r>
              <a:rPr lang="en-GB" sz="1200" baseline="0" dirty="0" smtClean="0"/>
              <a:t>Do you have a privacy notice on your school website?</a:t>
            </a:r>
          </a:p>
          <a:p>
            <a:r>
              <a:rPr lang="en-GB" sz="1200" baseline="0" dirty="0" smtClean="0"/>
              <a:t>If you do you will need to review it and update it to make it compliant with the GDPR, and have a process in place to review at least annually – although clearly if you start a new processing activity on a large scale this must be added prior to processing starting.</a:t>
            </a:r>
          </a:p>
          <a:p>
            <a:r>
              <a:rPr lang="en-GB" sz="1200" baseline="0" dirty="0" smtClean="0"/>
              <a:t>If you don’t have a privacy notice on your website, you need to do this as a priority, as the ICO would not consider you compliant with the DPA or GDPR.</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dirty="0"/>
          </a:p>
        </p:txBody>
      </p:sp>
    </p:spTree>
    <p:extLst>
      <p:ext uri="{BB962C8B-B14F-4D97-AF65-F5344CB8AC3E}">
        <p14:creationId xmlns:p14="http://schemas.microsoft.com/office/powerpoint/2010/main" val="14357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services ECC IGS can provide</a:t>
            </a:r>
            <a:r>
              <a:rPr lang="en-GB" baseline="0" dirty="0" smtClean="0"/>
              <a:t> are:</a:t>
            </a:r>
          </a:p>
          <a:p>
            <a:pPr marL="171450" indent="-171450">
              <a:buFont typeface="Arial" panose="020B0604020202020204" pitchFamily="34" charset="0"/>
              <a:buChar char="•"/>
            </a:pPr>
            <a:r>
              <a:rPr lang="en-GB" baseline="0" dirty="0" smtClean="0"/>
              <a:t>Awareness sessions</a:t>
            </a:r>
          </a:p>
          <a:p>
            <a:pPr marL="171450" indent="-171450">
              <a:buFont typeface="Arial" panose="020B0604020202020204" pitchFamily="34" charset="0"/>
              <a:buChar char="•"/>
            </a:pPr>
            <a:r>
              <a:rPr lang="en-GB" baseline="0" dirty="0" smtClean="0"/>
              <a:t>Training sessions</a:t>
            </a:r>
          </a:p>
          <a:p>
            <a:pPr marL="171450" indent="-171450">
              <a:buFont typeface="Arial" panose="020B0604020202020204" pitchFamily="34" charset="0"/>
              <a:buChar char="•"/>
            </a:pPr>
            <a:r>
              <a:rPr lang="en-GB" baseline="0" dirty="0" smtClean="0"/>
              <a:t>Onsite Audits with action plans</a:t>
            </a:r>
          </a:p>
          <a:p>
            <a:pPr marL="171450" indent="-171450">
              <a:buFont typeface="Arial" panose="020B0604020202020204" pitchFamily="34" charset="0"/>
              <a:buChar char="•"/>
            </a:pPr>
            <a:r>
              <a:rPr lang="en-GB" baseline="0" dirty="0" smtClean="0"/>
              <a:t>Specific areas of training</a:t>
            </a:r>
          </a:p>
          <a:p>
            <a:pPr marL="171450" indent="-171450">
              <a:buFont typeface="Arial" panose="020B0604020202020204" pitchFamily="34" charset="0"/>
              <a:buChar char="•"/>
            </a:pPr>
            <a:r>
              <a:rPr lang="en-GB" baseline="0" dirty="0" smtClean="0"/>
              <a:t>Advice &amp; Guidance helpdesk</a:t>
            </a:r>
          </a:p>
          <a:p>
            <a:pPr marL="171450" indent="-171450">
              <a:buFont typeface="Arial" panose="020B0604020202020204" pitchFamily="34" charset="0"/>
              <a:buChar char="•"/>
            </a:pPr>
            <a:r>
              <a:rPr lang="en-GB" baseline="0" dirty="0" smtClean="0"/>
              <a:t>Statutory requests helpdesk</a:t>
            </a:r>
          </a:p>
          <a:p>
            <a:pPr marL="171450" indent="-171450">
              <a:buFont typeface="Arial" panose="020B0604020202020204" pitchFamily="34" charset="0"/>
              <a:buChar char="•"/>
            </a:pPr>
            <a:r>
              <a:rPr lang="en-GB" baseline="0" dirty="0" smtClean="0"/>
              <a:t>Statutory requests completion service</a:t>
            </a:r>
          </a:p>
          <a:p>
            <a:pPr marL="171450" indent="-171450">
              <a:buFont typeface="Arial" panose="020B0604020202020204" pitchFamily="34" charset="0"/>
              <a:buChar char="•"/>
            </a:pPr>
            <a:r>
              <a:rPr lang="en-GB" baseline="0" dirty="0" smtClean="0"/>
              <a:t>Policy and other evidence templates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We recognise that budgets are tight, so recommend that you access services wherever possible by clustering with other schools and sharing costs.  </a:t>
            </a:r>
          </a:p>
          <a:p>
            <a:pPr marL="0" indent="0">
              <a:buFont typeface="Arial" panose="020B0604020202020204" pitchFamily="34" charset="0"/>
              <a:buNone/>
            </a:pPr>
            <a:r>
              <a:rPr lang="en-GB" baseline="0" dirty="0" smtClean="0"/>
              <a:t>N.B. Our onsite audit service is only applicable to individual schools.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cannot afford to delay your preparations, or hope ‘it will all be ok’ as the ICO have stated they will fully enforce the GDPR from day 1.</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24</a:t>
            </a:fld>
            <a:endParaRPr lang="en-US"/>
          </a:p>
        </p:txBody>
      </p:sp>
    </p:spTree>
    <p:extLst>
      <p:ext uri="{BB962C8B-B14F-4D97-AF65-F5344CB8AC3E}">
        <p14:creationId xmlns:p14="http://schemas.microsoft.com/office/powerpoint/2010/main" val="1247172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127425066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271656763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324463588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80906800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11947737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144671248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9012738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25131289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327872075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9563818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232166330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eisf.essex.gov.uk/Documents/Copy%20of%20Data%20flow%20mapping%20template%202013-14.xls" TargetMode="External"/><Relationship Id="rId2" Type="http://schemas.openxmlformats.org/officeDocument/2006/relationships/hyperlink" Target="https://weisf.essex.gov.uk/Documents/Information%20Mapping%20Guidance%20Document%2007%2001%2008.doc"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ico.org.uk/for-organisations/guide-to-data-protection/privacy-notices-transparency-and-control/where-should-you-deliver-privacy-information-to-individual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essex.gov.uk/privacy"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government/collections/statutory-guidance-schools"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RMATIONGOVERNANCESUPPORT@ESSEX.GOV.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weisf.essex.gov.uk/Documents/iar_template.xls" TargetMode="External"/><Relationship Id="rId4" Type="http://schemas.openxmlformats.org/officeDocument/2006/relationships/hyperlink" Target="http://www.nationalarchives.gov.uk/documents/information-management/identify-information-asset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1</a:t>
            </a:fld>
            <a:endParaRPr lang="en-US" sz="1400" dirty="0" smtClean="0">
              <a:latin typeface="Arial" pitchFamily="34" charset="0"/>
            </a:endParaRPr>
          </a:p>
        </p:txBody>
      </p:sp>
      <p:sp>
        <p:nvSpPr>
          <p:cNvPr id="13314" name="Rectangle 2"/>
          <p:cNvSpPr>
            <a:spLocks noGrp="1" noChangeArrowheads="1"/>
          </p:cNvSpPr>
          <p:nvPr>
            <p:ph type="title"/>
          </p:nvPr>
        </p:nvSpPr>
        <p:spPr>
          <a:xfrm>
            <a:off x="755576" y="3068960"/>
            <a:ext cx="8136904" cy="1728192"/>
          </a:xfrm>
        </p:spPr>
        <p:txBody>
          <a:bodyPr/>
          <a:lstStyle/>
          <a:p>
            <a:pPr algn="ctr">
              <a:defRPr/>
            </a:pPr>
            <a:r>
              <a:rPr lang="en-GB" sz="4800" dirty="0"/>
              <a:t>Introducing the General Data Protection Regulation 2016</a:t>
            </a:r>
            <a:br>
              <a:rPr lang="en-GB" sz="4800" dirty="0"/>
            </a:br>
            <a:endParaRPr lang="en-US" sz="4800" dirty="0" smtClean="0">
              <a:ea typeface="+mj-ea"/>
            </a:endParaRPr>
          </a:p>
        </p:txBody>
      </p:sp>
      <p:sp>
        <p:nvSpPr>
          <p:cNvPr id="13315" name="Rectangle 3"/>
          <p:cNvSpPr>
            <a:spLocks noGrp="1" noChangeArrowheads="1"/>
          </p:cNvSpPr>
          <p:nvPr>
            <p:ph type="body" idx="1"/>
          </p:nvPr>
        </p:nvSpPr>
        <p:spPr>
          <a:xfrm>
            <a:off x="683568" y="1844824"/>
            <a:ext cx="7848600" cy="4320480"/>
          </a:xfrm>
        </p:spPr>
        <p:txBody>
          <a:bodyPr/>
          <a:lstStyle/>
          <a:p>
            <a:pPr marL="0" indent="0">
              <a:lnSpc>
                <a:spcPct val="150000"/>
              </a:lnSpc>
              <a:buNone/>
              <a:defRPr/>
            </a:pPr>
            <a:endParaRPr lang="en-GB" dirty="0" smtClean="0"/>
          </a:p>
          <a:p>
            <a:pPr marL="0" indent="0">
              <a:buNone/>
              <a:defRPr/>
            </a:pPr>
            <a:endParaRPr lang="en-GB" sz="1800" dirty="0"/>
          </a:p>
          <a:p>
            <a:pPr marL="0" indent="0">
              <a:buNone/>
              <a:defRPr/>
            </a:pPr>
            <a:endParaRPr lang="en-GB" sz="1800" dirty="0" smtClean="0"/>
          </a:p>
          <a:p>
            <a:pPr>
              <a:defRPr/>
            </a:pPr>
            <a:endParaRPr lang="en-GB" sz="1800" dirty="0" smtClean="0"/>
          </a:p>
          <a:p>
            <a:pPr marL="0" indent="0" eaLnBrk="1" hangingPunct="1">
              <a:buNone/>
              <a:defRPr/>
            </a:pPr>
            <a:endParaRPr lang="en-US" sz="1800" dirty="0" smtClean="0">
              <a:ea typeface="+mn-ea"/>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3668271"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680" y="4933031"/>
            <a:ext cx="6120680" cy="461665"/>
          </a:xfrm>
          <a:prstGeom prst="rect">
            <a:avLst/>
          </a:prstGeom>
        </p:spPr>
        <p:txBody>
          <a:bodyPr wrap="square">
            <a:spAutoFit/>
          </a:bodyPr>
          <a:lstStyle/>
          <a:p>
            <a:r>
              <a:rPr lang="en-GB" dirty="0" smtClean="0">
                <a:latin typeface="+mj-lt"/>
              </a:rPr>
              <a:t>Information Governance Support Service</a:t>
            </a:r>
            <a:endParaRPr lang="en-GB" dirty="0">
              <a:latin typeface="+mj-lt"/>
            </a:endParaRPr>
          </a:p>
        </p:txBody>
      </p:sp>
      <p:pic>
        <p:nvPicPr>
          <p:cNvPr id="4098" name="Picture 2" descr="W:\Information Governance Team\Trading\Marketing\Brand\Dots - Gree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36" y="4797152"/>
            <a:ext cx="771525"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8103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65DF208-F6BA-48D2-BE32-DFD9BEF01210}" type="slidenum">
              <a:rPr lang="en-US" smtClean="0"/>
              <a:pPr>
                <a:defRPr/>
              </a:pPr>
              <a:t>10</a:t>
            </a:fld>
            <a:endParaRPr lang="en-US">
              <a:solidFill>
                <a:schemeClr val="tx1"/>
              </a:solidFill>
            </a:endParaRPr>
          </a:p>
        </p:txBody>
      </p:sp>
      <p:sp>
        <p:nvSpPr>
          <p:cNvPr id="6" name="Content Placeholder 1"/>
          <p:cNvSpPr txBox="1">
            <a:spLocks/>
          </p:cNvSpPr>
          <p:nvPr/>
        </p:nvSpPr>
        <p:spPr>
          <a:xfrm>
            <a:off x="467544" y="1268413"/>
            <a:ext cx="8208144" cy="1152475"/>
          </a:xfrm>
          <a:prstGeom prst="rect">
            <a:avLst/>
          </a:prstGeom>
        </p:spPr>
        <p:txBody>
          <a:bodyPr/>
          <a:lstStyle>
            <a:lvl1pPr marL="285750" indent="-285750" algn="l" rtl="0" eaLnBrk="1" fontAlgn="base" hangingPunct="1">
              <a:spcBef>
                <a:spcPct val="20000"/>
              </a:spcBef>
              <a:spcAft>
                <a:spcPct val="0"/>
              </a:spcAft>
              <a:buFont typeface="Arial" panose="020B0604020202020204" pitchFamily="34" charset="0"/>
              <a:buChar char="•"/>
              <a:defRPr sz="18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Map </a:t>
            </a: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ALL</a:t>
            </a: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 of your </a:t>
            </a: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Data Flows </a:t>
            </a: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(in/out/static)</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Pull this data together with your information asset register, either creating a relational database, or in smaller settings, a spreadsheet</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lvl="0" indent="0">
              <a:buNone/>
            </a:pPr>
            <a:r>
              <a:rPr lang="en-GB" kern="0" dirty="0" smtClean="0">
                <a:solidFill>
                  <a:srgbClr val="000000"/>
                </a:solidFill>
              </a:rPr>
              <a:t>Guidance </a:t>
            </a:r>
            <a:r>
              <a:rPr lang="en-GB" kern="0" dirty="0">
                <a:solidFill>
                  <a:srgbClr val="000000"/>
                </a:solidFill>
              </a:rPr>
              <a:t>- </a:t>
            </a:r>
            <a:r>
              <a:rPr lang="en-GB" kern="0" dirty="0">
                <a:solidFill>
                  <a:srgbClr val="000000"/>
                </a:solidFill>
                <a:hlinkClick r:id="rId2"/>
              </a:rPr>
              <a:t>https://</a:t>
            </a:r>
            <a:r>
              <a:rPr lang="en-GB" kern="0" dirty="0" smtClean="0">
                <a:solidFill>
                  <a:srgbClr val="000000"/>
                </a:solidFill>
                <a:hlinkClick r:id="rId2"/>
              </a:rPr>
              <a:t>weisf.essex.gov.uk/Documents/Information%20Mapping%20Guidance%20Document%2007%2001%2008.doc</a:t>
            </a:r>
            <a:r>
              <a:rPr lang="en-GB" kern="0" dirty="0" smtClean="0">
                <a:solidFill>
                  <a:srgbClr val="000000"/>
                </a:solidFill>
              </a:rPr>
              <a:t> </a:t>
            </a:r>
            <a:endParaRPr lang="en-GB" kern="0" dirty="0">
              <a:solidFill>
                <a:srgbClr val="000000"/>
              </a:solidFill>
            </a:endParaRPr>
          </a:p>
          <a:p>
            <a:pPr marL="0" lvl="0" indent="0">
              <a:buNone/>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Template</a:t>
            </a:r>
            <a:r>
              <a:rPr lang="en-GB" kern="0" dirty="0" smtClean="0">
                <a:solidFill>
                  <a:srgbClr val="000000"/>
                </a:solidFill>
              </a:rPr>
              <a:t> </a:t>
            </a:r>
            <a:r>
              <a:rPr lang="en-GB" kern="0" dirty="0">
                <a:solidFill>
                  <a:srgbClr val="000000"/>
                </a:solidFill>
              </a:rPr>
              <a:t>- </a:t>
            </a:r>
            <a:r>
              <a:rPr lang="en-GB" kern="0" dirty="0">
                <a:solidFill>
                  <a:srgbClr val="000000"/>
                </a:solidFill>
                <a:hlinkClick r:id="rId3"/>
              </a:rPr>
              <a:t>https://</a:t>
            </a:r>
            <a:r>
              <a:rPr lang="en-GB" kern="0" dirty="0" smtClean="0">
                <a:solidFill>
                  <a:srgbClr val="000000"/>
                </a:solidFill>
                <a:hlinkClick r:id="rId3"/>
              </a:rPr>
              <a:t>weisf.essex.gov.uk/Documents/Copy%20of%20Data%20flow%20mapping%20template%202013-14.xls</a:t>
            </a:r>
            <a:r>
              <a:rPr lang="en-GB" kern="0" dirty="0" smtClean="0">
                <a:solidFill>
                  <a:srgbClr val="000000"/>
                </a:solidFill>
              </a:rPr>
              <a:t> </a:t>
            </a: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7" name="Title 2"/>
          <p:cNvSpPr txBox="1">
            <a:spLocks/>
          </p:cNvSpPr>
          <p:nvPr/>
        </p:nvSpPr>
        <p:spPr>
          <a:xfrm>
            <a:off x="467544" y="404664"/>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Where to start? (Securing</a:t>
            </a:r>
            <a:r>
              <a:rPr kumimoji="0" lang="en-GB" sz="3200" b="1" i="0" u="none" strike="noStrike" kern="0" cap="none" spc="0" normalizeH="0" noProof="0" dirty="0" smtClean="0">
                <a:ln>
                  <a:noFill/>
                </a:ln>
                <a:solidFill>
                  <a:srgbClr val="000000"/>
                </a:solidFill>
                <a:effectLst/>
                <a:uLnTx/>
                <a:uFillTx/>
                <a:latin typeface="Arial"/>
                <a:ea typeface="MS PGothic" pitchFamily="34" charset="-128"/>
                <a:cs typeface="+mj-cs"/>
              </a:rPr>
              <a:t> data</a:t>
            </a: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a:t>
            </a:r>
            <a:endParaRPr kumimoji="0" lang="en-GB" sz="3200" b="1"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pic>
        <p:nvPicPr>
          <p:cNvPr id="8" name="Picture 2" descr="C:\Users\lauri.almond\AppData\Local\Microsoft\Windows\Temporary Internet Files\Content.IE5\K2P20P0N\mujer_pizarr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316" y="659173"/>
            <a:ext cx="2281684" cy="1511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2174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65DF208-F6BA-48D2-BE32-DFD9BEF01210}" type="slidenum">
              <a:rPr lang="en-US" smtClean="0"/>
              <a:pPr>
                <a:defRPr/>
              </a:pPr>
              <a:t>11</a:t>
            </a:fld>
            <a:endParaRPr lang="en-US">
              <a:solidFill>
                <a:schemeClr val="tx1"/>
              </a:solidFill>
            </a:endParaRPr>
          </a:p>
        </p:txBody>
      </p:sp>
      <p:sp>
        <p:nvSpPr>
          <p:cNvPr id="6" name="Content Placeholder 1"/>
          <p:cNvSpPr txBox="1">
            <a:spLocks/>
          </p:cNvSpPr>
          <p:nvPr/>
        </p:nvSpPr>
        <p:spPr>
          <a:xfrm>
            <a:off x="755192" y="1196752"/>
            <a:ext cx="7632848" cy="3744416"/>
          </a:xfrm>
          <a:prstGeom prst="rect">
            <a:avLst/>
          </a:prstGeom>
        </p:spPr>
        <p:txBody>
          <a:bodyPr/>
          <a:lstStyle>
            <a:lvl1pPr marL="285750" indent="-285750" algn="l" rtl="0" eaLnBrk="1" fontAlgn="base" hangingPunct="1">
              <a:spcBef>
                <a:spcPct val="20000"/>
              </a:spcBef>
              <a:spcAft>
                <a:spcPct val="0"/>
              </a:spcAft>
              <a:buFont typeface="Arial" panose="020B0604020202020204" pitchFamily="34" charset="0"/>
              <a:buChar char="•"/>
              <a:defRPr sz="18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Add in the remaining elements required under Article 30 to produce your full </a:t>
            </a: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Records of Processing Activity, </a:t>
            </a:r>
            <a:r>
              <a:rPr lang="en-GB" kern="0" dirty="0" smtClean="0">
                <a:solidFill>
                  <a:srgbClr val="000000"/>
                </a:solidFill>
                <a:latin typeface="Arial"/>
              </a:rPr>
              <a:t>these include:</a:t>
            </a: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rPr>
              <a:t>Details of the Data Controller and DPO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rPr>
              <a:t>Purpose of processing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rPr>
              <a:t>Categories of Data, Recipients and subjects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rPr>
              <a:t>Link to associated PIA/privacy notice/contract/ISP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GB" sz="1800" kern="0" dirty="0" smtClean="0">
                <a:solidFill>
                  <a:srgbClr val="000000"/>
                </a:solidFill>
                <a:latin typeface="Arial"/>
              </a:rPr>
              <a:t>Transfers overseas, which country and the safeguards applied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rPr>
              <a:t>A description of the technical and organisational security applied to personal data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GB" sz="1800" kern="0" dirty="0" smtClean="0">
                <a:solidFill>
                  <a:srgbClr val="000000"/>
                </a:solidFill>
                <a:latin typeface="Arial"/>
              </a:rPr>
              <a:t>A list of Data Processors, with names and contact details, any associated representatives, and their DPO contact details</a:t>
            </a: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endParaRPr>
          </a:p>
          <a:p>
            <a:pPr marL="0" indent="0">
              <a:buNone/>
            </a:pPr>
            <a:r>
              <a:rPr lang="en-GB" kern="0" dirty="0">
                <a:solidFill>
                  <a:srgbClr val="000000"/>
                </a:solidFill>
                <a:latin typeface="Arial"/>
              </a:rPr>
              <a:t>	</a:t>
            </a:r>
            <a:endParaRPr lang="en-GB" kern="0" dirty="0" smtClean="0">
              <a:solidFill>
                <a:srgbClr val="000000"/>
              </a:solidFill>
              <a:latin typeface="Arial"/>
            </a:endParaRPr>
          </a:p>
          <a:p>
            <a:pPr marL="0" indent="0">
              <a:buNone/>
            </a:pPr>
            <a:r>
              <a:rPr lang="en-GB" kern="0" dirty="0" smtClean="0">
                <a:solidFill>
                  <a:srgbClr val="000000"/>
                </a:solidFill>
                <a:latin typeface="Arial"/>
              </a:rPr>
              <a:t>*Template </a:t>
            </a:r>
            <a:r>
              <a:rPr lang="en-GB" kern="0" dirty="0">
                <a:solidFill>
                  <a:srgbClr val="000000"/>
                </a:solidFill>
                <a:latin typeface="Arial"/>
              </a:rPr>
              <a:t>available for IGS when purchasing support</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sp>
        <p:nvSpPr>
          <p:cNvPr id="7" name="Title 2"/>
          <p:cNvSpPr txBox="1">
            <a:spLocks/>
          </p:cNvSpPr>
          <p:nvPr/>
        </p:nvSpPr>
        <p:spPr>
          <a:xfrm>
            <a:off x="467544" y="440668"/>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Where to start? (Evidencing</a:t>
            </a:r>
            <a:r>
              <a:rPr kumimoji="0" lang="en-GB" sz="3200" b="1" i="0" u="none" strike="noStrike" kern="0" cap="none" spc="0" normalizeH="0" noProof="0" dirty="0" smtClean="0">
                <a:ln>
                  <a:noFill/>
                </a:ln>
                <a:solidFill>
                  <a:srgbClr val="000000"/>
                </a:solidFill>
                <a:effectLst/>
                <a:uLnTx/>
                <a:uFillTx/>
                <a:latin typeface="Arial"/>
                <a:ea typeface="MS PGothic" pitchFamily="34" charset="-128"/>
                <a:cs typeface="+mj-cs"/>
              </a:rPr>
              <a:t> compliance</a:t>
            </a: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a:t>
            </a:r>
            <a:endParaRPr kumimoji="0" lang="en-GB" sz="3200" b="1"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9189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143000"/>
          </a:xfrm>
        </p:spPr>
        <p:txBody>
          <a:bodyPr/>
          <a:lstStyle/>
          <a:p>
            <a:pPr algn="ctr">
              <a:defRPr/>
            </a:pPr>
            <a:r>
              <a:rPr lang="en-GB" sz="3200" b="1" dirty="0">
                <a:solidFill>
                  <a:srgbClr val="000000"/>
                </a:solidFill>
                <a:latin typeface="Arial"/>
              </a:rPr>
              <a:t>Key Legislative Changes – 	Privacy Notice</a:t>
            </a:r>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12</a:t>
            </a:fld>
            <a:endParaRPr lang="en-US" dirty="0">
              <a:solidFill>
                <a:schemeClr val="tx1"/>
              </a:solidFill>
            </a:endParaRPr>
          </a:p>
        </p:txBody>
      </p:sp>
      <p:sp>
        <p:nvSpPr>
          <p:cNvPr id="21" name="Vertical Scroll 3"/>
          <p:cNvSpPr>
            <a:spLocks noChangeArrowheads="1"/>
          </p:cNvSpPr>
          <p:nvPr/>
        </p:nvSpPr>
        <p:spPr bwMode="auto">
          <a:xfrm>
            <a:off x="1475656" y="1556792"/>
            <a:ext cx="2009775" cy="2870200"/>
          </a:xfrm>
          <a:prstGeom prst="verticalScroll">
            <a:avLst>
              <a:gd name="adj" fmla="val 12500"/>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Data Protection Act requirements for Privacy Notices</a:t>
            </a:r>
            <a:endParaRPr kumimoji="0" lang="en-US" alt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Vertical Scroll 4"/>
          <p:cNvSpPr>
            <a:spLocks noChangeArrowheads="1"/>
          </p:cNvSpPr>
          <p:nvPr/>
        </p:nvSpPr>
        <p:spPr bwMode="auto">
          <a:xfrm>
            <a:off x="4938966" y="875754"/>
            <a:ext cx="4051300" cy="4232275"/>
          </a:xfrm>
          <a:prstGeom prst="verticalScroll">
            <a:avLst>
              <a:gd name="adj" fmla="val 12500"/>
            </a:avLst>
          </a:prstGeom>
          <a:solidFill>
            <a:srgbClr val="C0504D"/>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For GDPR compliance add:</a:t>
            </a:r>
            <a:endParaRPr kumimoji="0" lang="en-US" altLang="en-US" sz="105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legal basis for the processing</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Contact details of the Data Protection Officer</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Automated decision-making, including profiling</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right to withdraw consent at any time</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Is provision of personal data a statutory or contractual requirement? </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right to data portability where applicable</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Transfers  of personal data overseas</a:t>
            </a:r>
            <a:endParaRPr kumimoji="0" lang="en-US" altLang="en-US"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30" name="Right Arrow 29"/>
          <p:cNvSpPr/>
          <p:nvPr/>
        </p:nvSpPr>
        <p:spPr>
          <a:xfrm>
            <a:off x="3960178" y="2636912"/>
            <a:ext cx="978788" cy="10246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173063" y="5111795"/>
            <a:ext cx="6624736" cy="1323439"/>
          </a:xfrm>
          <a:prstGeom prst="rect">
            <a:avLst/>
          </a:prstGeom>
          <a:noFill/>
        </p:spPr>
        <p:txBody>
          <a:bodyPr wrap="square" rtlCol="0">
            <a:spAutoFit/>
          </a:bodyPr>
          <a:lstStyle/>
          <a:p>
            <a:r>
              <a:rPr lang="en-GB" sz="2000" dirty="0">
                <a:latin typeface="+mn-lt"/>
                <a:hlinkClick r:id="rId3"/>
              </a:rPr>
              <a:t>https://ico.org.uk/for-organisations/guide-to-data-protection/privacy-notices-transparency-and-control/where-should-you-deliver-privacy-information-to-individuals</a:t>
            </a:r>
            <a:r>
              <a:rPr lang="en-GB" sz="2000" dirty="0" smtClean="0">
                <a:latin typeface="+mn-lt"/>
                <a:hlinkClick r:id="rId3"/>
              </a:rPr>
              <a:t>/</a:t>
            </a:r>
            <a:r>
              <a:rPr lang="en-GB" sz="2000" dirty="0" smtClean="0">
                <a:latin typeface="+mn-lt"/>
              </a:rPr>
              <a:t> </a:t>
            </a:r>
            <a:endParaRPr lang="en-GB" sz="2000" dirty="0">
              <a:latin typeface="+mn-lt"/>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7887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116632"/>
            <a:ext cx="7848600" cy="1143000"/>
          </a:xfrm>
        </p:spPr>
        <p:txBody>
          <a:bodyPr/>
          <a:lstStyle/>
          <a:p>
            <a:pPr algn="ctr">
              <a:defRPr/>
            </a:pPr>
            <a:r>
              <a:rPr lang="en-GB" sz="3200" b="1" dirty="0">
                <a:solidFill>
                  <a:srgbClr val="000000"/>
                </a:solidFill>
                <a:latin typeface="Arial"/>
              </a:rPr>
              <a:t>Best Approach to Privacy Notices</a:t>
            </a:r>
          </a:p>
        </p:txBody>
      </p:sp>
      <p:sp>
        <p:nvSpPr>
          <p:cNvPr id="3" name="Text Placeholder 2"/>
          <p:cNvSpPr>
            <a:spLocks noGrp="1"/>
          </p:cNvSpPr>
          <p:nvPr>
            <p:ph type="body" sz="half" idx="1"/>
          </p:nvPr>
        </p:nvSpPr>
        <p:spPr>
          <a:xfrm>
            <a:off x="683568" y="980728"/>
            <a:ext cx="7702624" cy="4238600"/>
          </a:xfrm>
        </p:spPr>
        <p:txBody>
          <a:bodyPr/>
          <a:lstStyle/>
          <a:p>
            <a:pPr marL="0" indent="0">
              <a:buNone/>
            </a:pPr>
            <a:r>
              <a:rPr lang="en-GB" dirty="0" smtClean="0"/>
              <a:t>Once you have compiled your Records of Processing Activity, you will have full sight of all of the processing you carry out, and must then make sure that your privacy notice covers every element of processing:</a:t>
            </a:r>
          </a:p>
          <a:p>
            <a:r>
              <a:rPr lang="en-GB" dirty="0" smtClean="0"/>
              <a:t>Main privacy notice should be hosted on your website</a:t>
            </a:r>
          </a:p>
          <a:p>
            <a:pPr lvl="1"/>
            <a:r>
              <a:rPr lang="en-GB" dirty="0" smtClean="0"/>
              <a:t>Sub menus at the side to break down types of processing will help users access the correct details for their data, e.g.:</a:t>
            </a:r>
          </a:p>
          <a:p>
            <a:pPr lvl="2"/>
            <a:r>
              <a:rPr lang="en-GB" dirty="0" smtClean="0"/>
              <a:t>Pupils</a:t>
            </a:r>
          </a:p>
          <a:p>
            <a:pPr lvl="2"/>
            <a:r>
              <a:rPr lang="en-GB" dirty="0" smtClean="0"/>
              <a:t>Parents</a:t>
            </a:r>
          </a:p>
          <a:p>
            <a:pPr lvl="2"/>
            <a:r>
              <a:rPr lang="en-GB" dirty="0" smtClean="0"/>
              <a:t>Staff</a:t>
            </a:r>
          </a:p>
          <a:p>
            <a:pPr lvl="2"/>
            <a:r>
              <a:rPr lang="en-GB" dirty="0" smtClean="0"/>
              <a:t>3</a:t>
            </a:r>
            <a:r>
              <a:rPr lang="en-GB" baseline="30000" dirty="0" smtClean="0"/>
              <a:t>rd</a:t>
            </a:r>
            <a:r>
              <a:rPr lang="en-GB" dirty="0" smtClean="0"/>
              <a:t> Parties/Contractors</a:t>
            </a:r>
          </a:p>
          <a:p>
            <a:r>
              <a:rPr lang="en-GB" dirty="0" smtClean="0"/>
              <a:t>All consent forms and data capture forms must point to the webpage privacy notice, and explain how to access if no internet connectivity</a:t>
            </a:r>
          </a:p>
          <a:p>
            <a:r>
              <a:rPr lang="en-GB" dirty="0" smtClean="0"/>
              <a:t>See example at </a:t>
            </a:r>
            <a:r>
              <a:rPr lang="en-GB" dirty="0" smtClean="0">
                <a:hlinkClick r:id="rId3"/>
              </a:rPr>
              <a:t>www.essex.gov.uk/privacy</a:t>
            </a:r>
            <a:r>
              <a:rPr lang="en-GB" dirty="0" smtClean="0"/>
              <a:t> </a:t>
            </a: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13</a:t>
            </a:fld>
            <a:endParaRPr lang="en-US">
              <a:solidFill>
                <a:schemeClr val="tx1"/>
              </a:solidFill>
            </a:endParaRPr>
          </a:p>
        </p:txBody>
      </p:sp>
    </p:spTree>
    <p:extLst>
      <p:ext uri="{BB962C8B-B14F-4D97-AF65-F5344CB8AC3E}">
        <p14:creationId xmlns:p14="http://schemas.microsoft.com/office/powerpoint/2010/main" val="115252522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405"/>
            <a:ext cx="8424936" cy="1143000"/>
          </a:xfrm>
        </p:spPr>
        <p:txBody>
          <a:bodyPr/>
          <a:lstStyle/>
          <a:p>
            <a:r>
              <a:rPr lang="en-GB" sz="3200" b="1" dirty="0">
                <a:solidFill>
                  <a:srgbClr val="000000"/>
                </a:solidFill>
                <a:latin typeface="Arial"/>
              </a:rPr>
              <a:t>Best Approach to Privacy Notices- Contd</a:t>
            </a:r>
            <a:r>
              <a:rPr lang="en-GB" dirty="0" smtClean="0"/>
              <a:t>.</a:t>
            </a:r>
            <a:endParaRPr lang="en-GB" dirty="0"/>
          </a:p>
        </p:txBody>
      </p:sp>
      <p:sp>
        <p:nvSpPr>
          <p:cNvPr id="3" name="Text Placeholder 2"/>
          <p:cNvSpPr>
            <a:spLocks noGrp="1"/>
          </p:cNvSpPr>
          <p:nvPr>
            <p:ph type="body" sz="half" idx="1"/>
          </p:nvPr>
        </p:nvSpPr>
        <p:spPr>
          <a:xfrm>
            <a:off x="683568" y="980728"/>
            <a:ext cx="7702624" cy="4608512"/>
          </a:xfrm>
        </p:spPr>
        <p:txBody>
          <a:bodyPr/>
          <a:lstStyle/>
          <a:p>
            <a:r>
              <a:rPr lang="en-GB" dirty="0" smtClean="0"/>
              <a:t>Use all communications channels available to you to publicise your privacy notice</a:t>
            </a:r>
          </a:p>
          <a:p>
            <a:r>
              <a:rPr lang="en-GB" dirty="0" smtClean="0"/>
              <a:t>You </a:t>
            </a:r>
            <a:r>
              <a:rPr lang="en-GB" b="1" dirty="0" smtClean="0"/>
              <a:t>MUST</a:t>
            </a:r>
            <a:r>
              <a:rPr lang="en-GB" dirty="0" smtClean="0"/>
              <a:t> explain how you process personal data across your organisation via your privacy notice, regardless of whether you have a statutory duty for the processing, or are using consent</a:t>
            </a:r>
          </a:p>
          <a:p>
            <a:r>
              <a:rPr lang="en-GB" dirty="0" smtClean="0"/>
              <a:t>Ensure you capture your processing of staff data, including any volunteers</a:t>
            </a:r>
          </a:p>
          <a:p>
            <a:pPr marL="0" indent="0">
              <a:buNone/>
            </a:pPr>
            <a:r>
              <a:rPr lang="en-GB" b="1" dirty="0" smtClean="0"/>
              <a:t>Accessibility</a:t>
            </a:r>
          </a:p>
          <a:p>
            <a:pPr marL="0" indent="0">
              <a:buNone/>
            </a:pPr>
            <a:r>
              <a:rPr lang="en-GB" dirty="0" smtClean="0"/>
              <a:t>Ensure your privacy notices are:</a:t>
            </a:r>
          </a:p>
          <a:p>
            <a:r>
              <a:rPr lang="en-GB" dirty="0" smtClean="0"/>
              <a:t>Clear, plain English</a:t>
            </a:r>
          </a:p>
          <a:p>
            <a:r>
              <a:rPr lang="en-GB" dirty="0" smtClean="0"/>
              <a:t>Clear to a child where a notices is directed at them</a:t>
            </a:r>
          </a:p>
          <a:p>
            <a:r>
              <a:rPr lang="en-GB" dirty="0" smtClean="0"/>
              <a:t>Has an easy read version</a:t>
            </a:r>
          </a:p>
          <a:p>
            <a:r>
              <a:rPr lang="en-GB" dirty="0" smtClean="0"/>
              <a:t>Has a link to Google Translate</a:t>
            </a:r>
          </a:p>
          <a:p>
            <a:r>
              <a:rPr lang="en-GB" dirty="0" smtClean="0"/>
              <a:t>Link your privacy notices to your Records of </a:t>
            </a:r>
          </a:p>
          <a:p>
            <a:pPr marL="0" indent="0">
              <a:buNone/>
            </a:pPr>
            <a:r>
              <a:rPr lang="en-GB" dirty="0" smtClean="0"/>
              <a:t>Processing Activity</a:t>
            </a:r>
          </a:p>
          <a:p>
            <a:pPr marL="0" indent="0">
              <a:buNone/>
            </a:pPr>
            <a:endParaRPr lang="en-GB" b="1"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14</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9208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848600" cy="1143000"/>
          </a:xfrm>
        </p:spPr>
        <p:txBody>
          <a:bodyPr/>
          <a:lstStyle/>
          <a:p>
            <a:r>
              <a:rPr lang="en-GB" sz="3200" b="1" dirty="0">
                <a:solidFill>
                  <a:srgbClr val="000000"/>
                </a:solidFill>
                <a:latin typeface="Arial"/>
              </a:rPr>
              <a:t>Consent</a:t>
            </a:r>
          </a:p>
        </p:txBody>
      </p:sp>
      <p:sp>
        <p:nvSpPr>
          <p:cNvPr id="3" name="Text Placeholder 2"/>
          <p:cNvSpPr>
            <a:spLocks noGrp="1"/>
          </p:cNvSpPr>
          <p:nvPr>
            <p:ph type="body" sz="half" idx="1"/>
          </p:nvPr>
        </p:nvSpPr>
        <p:spPr>
          <a:xfrm>
            <a:off x="683568" y="1273696"/>
            <a:ext cx="7702624" cy="2683976"/>
          </a:xfrm>
        </p:spPr>
        <p:txBody>
          <a:bodyPr/>
          <a:lstStyle/>
          <a:p>
            <a:pPr marL="0" indent="0">
              <a:buNone/>
            </a:pPr>
            <a:r>
              <a:rPr lang="en-GB" dirty="0" smtClean="0"/>
              <a:t>Ensure you understand your statutory duties.  Re-familiarise yourselves with your relevant legislation e.g. Education Act, Education &amp; Skills Act, Children Act etc., so you are clear about how, and to what extent, the law requires you to process personal data.</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It is possible that you are currently seeking consent where you do not need to, as you have a statutory duty, causing unnecessary work.  Carry out a review to identify these areas, and amend your processes to take account of it, linking through to your</a:t>
            </a:r>
          </a:p>
          <a:p>
            <a:pPr marL="0" indent="0">
              <a:buNone/>
            </a:pPr>
            <a:r>
              <a:rPr lang="en-GB" dirty="0" smtClean="0"/>
              <a:t>Records of Processing Activity.</a:t>
            </a:r>
          </a:p>
          <a:p>
            <a:pPr marL="0" indent="0">
              <a:buNone/>
            </a:pP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15</a:t>
            </a:fld>
            <a:endParaRPr lang="en-US">
              <a:solidFill>
                <a:schemeClr val="tx1"/>
              </a:solidFill>
            </a:endParaRPr>
          </a:p>
        </p:txBody>
      </p:sp>
      <p:pic>
        <p:nvPicPr>
          <p:cNvPr id="2055" name="Picture 7" descr="C:\Users\lauri.almond\AppData\Local\Microsoft\Windows\Temporary Internet Files\Content.IE5\0DGT8ZJJ\contra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491" y="2564904"/>
            <a:ext cx="2088499" cy="13927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9030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848600" cy="1143000"/>
          </a:xfrm>
        </p:spPr>
        <p:txBody>
          <a:bodyPr/>
          <a:lstStyle/>
          <a:p>
            <a:r>
              <a:rPr lang="en-GB" sz="3200" b="1" dirty="0" smtClean="0">
                <a:solidFill>
                  <a:srgbClr val="000000"/>
                </a:solidFill>
              </a:rPr>
              <a:t>Consent (1)</a:t>
            </a:r>
            <a:endParaRPr lang="en-GB" dirty="0"/>
          </a:p>
        </p:txBody>
      </p:sp>
      <p:sp>
        <p:nvSpPr>
          <p:cNvPr id="3" name="Text Placeholder 2"/>
          <p:cNvSpPr>
            <a:spLocks noGrp="1"/>
          </p:cNvSpPr>
          <p:nvPr>
            <p:ph type="body" sz="half" idx="1"/>
          </p:nvPr>
        </p:nvSpPr>
        <p:spPr>
          <a:xfrm>
            <a:off x="683568" y="1268760"/>
            <a:ext cx="7630616" cy="4166592"/>
          </a:xfrm>
        </p:spPr>
        <p:txBody>
          <a:bodyPr/>
          <a:lstStyle/>
          <a:p>
            <a:pPr marL="0" indent="0">
              <a:buNone/>
            </a:pPr>
            <a:r>
              <a:rPr lang="en-GB" b="1" dirty="0" smtClean="0"/>
              <a:t>Child Consent</a:t>
            </a:r>
          </a:p>
          <a:p>
            <a:pPr marL="0" indent="0">
              <a:buNone/>
            </a:pPr>
            <a:endParaRPr lang="en-GB" dirty="0" smtClean="0"/>
          </a:p>
          <a:p>
            <a:pPr marL="0" indent="0">
              <a:buNone/>
            </a:pPr>
            <a:r>
              <a:rPr lang="en-GB" dirty="0" smtClean="0"/>
              <a:t>Consent from a child only applies to </a:t>
            </a:r>
            <a:r>
              <a:rPr lang="en-GB" b="1" dirty="0" smtClean="0"/>
              <a:t>Information Society Services </a:t>
            </a:r>
            <a:r>
              <a:rPr lang="en-GB" dirty="0" smtClean="0"/>
              <a:t>– this means any online services under contract to a child</a:t>
            </a:r>
          </a:p>
          <a:p>
            <a:pPr marL="0" indent="0">
              <a:buNone/>
            </a:pPr>
            <a:endParaRPr lang="en-GB" dirty="0"/>
          </a:p>
          <a:p>
            <a:pPr marL="0" indent="0">
              <a:buNone/>
            </a:pPr>
            <a:r>
              <a:rPr lang="en-GB" dirty="0" smtClean="0"/>
              <a:t>Therefore it is highly unlikely that a school would need to seek child consent, but awareness is key, as case law develops in this area and its scope potentially widens</a:t>
            </a:r>
          </a:p>
          <a:p>
            <a:pPr marL="0" indent="0">
              <a:buNone/>
            </a:pPr>
            <a:endParaRPr lang="en-GB" dirty="0"/>
          </a:p>
          <a:p>
            <a:pPr marL="0" indent="0">
              <a:buNone/>
            </a:pPr>
            <a:r>
              <a:rPr lang="en-GB" dirty="0" smtClean="0"/>
              <a:t>If you do need to gain consent from a child, ensure the request for consent is explained in terms understandable by a child</a:t>
            </a: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16</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5112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848600" cy="1143000"/>
          </a:xfrm>
        </p:spPr>
        <p:txBody>
          <a:bodyPr/>
          <a:lstStyle/>
          <a:p>
            <a:r>
              <a:rPr lang="en-GB" sz="3200" b="1" dirty="0" smtClean="0">
                <a:solidFill>
                  <a:srgbClr val="000000"/>
                </a:solidFill>
              </a:rPr>
              <a:t>Consent (2)</a:t>
            </a:r>
            <a:endParaRPr lang="en-GB" dirty="0"/>
          </a:p>
        </p:txBody>
      </p:sp>
      <p:sp>
        <p:nvSpPr>
          <p:cNvPr id="3" name="Text Placeholder 2"/>
          <p:cNvSpPr>
            <a:spLocks noGrp="1"/>
          </p:cNvSpPr>
          <p:nvPr>
            <p:ph type="body" sz="half" idx="1"/>
          </p:nvPr>
        </p:nvSpPr>
        <p:spPr>
          <a:xfrm>
            <a:off x="685800" y="1700808"/>
            <a:ext cx="7630616" cy="4166592"/>
          </a:xfrm>
        </p:spPr>
        <p:txBody>
          <a:bodyPr/>
          <a:lstStyle/>
          <a:p>
            <a:pPr marL="0" indent="0">
              <a:buNone/>
            </a:pPr>
            <a:r>
              <a:rPr lang="en-GB" dirty="0"/>
              <a:t>Where consent is </a:t>
            </a:r>
            <a:r>
              <a:rPr lang="en-GB" b="1" dirty="0"/>
              <a:t>necessary</a:t>
            </a:r>
            <a:r>
              <a:rPr lang="en-GB" dirty="0"/>
              <a:t>, ensure that any consent you collect </a:t>
            </a:r>
            <a:r>
              <a:rPr lang="en-GB" dirty="0" smtClean="0"/>
              <a:t>is:</a:t>
            </a:r>
          </a:p>
          <a:p>
            <a:pPr>
              <a:lnSpc>
                <a:spcPct val="150000"/>
              </a:lnSpc>
            </a:pPr>
            <a:r>
              <a:rPr lang="en-GB" dirty="0" smtClean="0"/>
              <a:t>Clear, unambiguous, explicit, accessible and intelligible</a:t>
            </a:r>
          </a:p>
          <a:p>
            <a:pPr>
              <a:lnSpc>
                <a:spcPct val="150000"/>
              </a:lnSpc>
            </a:pPr>
            <a:r>
              <a:rPr lang="en-GB" dirty="0" smtClean="0"/>
              <a:t>Recorded to evidence that consent was given</a:t>
            </a:r>
          </a:p>
          <a:p>
            <a:pPr>
              <a:lnSpc>
                <a:spcPct val="150000"/>
              </a:lnSpc>
            </a:pPr>
            <a:r>
              <a:rPr lang="en-GB" dirty="0" smtClean="0"/>
              <a:t>Provided with clear instruction on how to withdraw that consent</a:t>
            </a:r>
          </a:p>
          <a:p>
            <a:pPr>
              <a:lnSpc>
                <a:spcPct val="150000"/>
              </a:lnSpc>
            </a:pPr>
            <a:r>
              <a:rPr lang="en-GB" dirty="0" smtClean="0"/>
              <a:t>Without an imbalance of power</a:t>
            </a:r>
          </a:p>
          <a:p>
            <a:endParaRPr lang="en-GB" dirty="0" smtClean="0"/>
          </a:p>
          <a:p>
            <a:endParaRPr lang="en-GB" dirty="0"/>
          </a:p>
          <a:p>
            <a:pPr marL="0" indent="0">
              <a:buNone/>
            </a:pP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17</a:t>
            </a:fld>
            <a:endParaRPr lang="en-US">
              <a:solidFill>
                <a:schemeClr val="tx1"/>
              </a:solidFill>
            </a:endParaRPr>
          </a:p>
        </p:txBody>
      </p:sp>
      <p:pic>
        <p:nvPicPr>
          <p:cNvPr id="3074" name="Picture 2" descr="C:\Users\lauri.almond\AppData\Local\Microsoft\Windows\Temporary Internet Files\Content.IE5\8OFGZS5O\1419273056_IBMaccessibility-COVER-600x3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97152"/>
            <a:ext cx="3024336" cy="1866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3770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848600" cy="1143000"/>
          </a:xfrm>
        </p:spPr>
        <p:txBody>
          <a:bodyPr/>
          <a:lstStyle/>
          <a:p>
            <a:r>
              <a:rPr lang="en-GB" dirty="0" smtClean="0"/>
              <a:t>Data Subject Rights under GDPR</a:t>
            </a:r>
            <a:endParaRPr lang="en-GB" dirty="0"/>
          </a:p>
        </p:txBody>
      </p:sp>
      <p:sp>
        <p:nvSpPr>
          <p:cNvPr id="3" name="Text Placeholder 2"/>
          <p:cNvSpPr>
            <a:spLocks noGrp="1"/>
          </p:cNvSpPr>
          <p:nvPr>
            <p:ph type="body" sz="half" idx="1"/>
          </p:nvPr>
        </p:nvSpPr>
        <p:spPr>
          <a:xfrm>
            <a:off x="685800" y="1628800"/>
            <a:ext cx="7630616" cy="4238600"/>
          </a:xfrm>
        </p:spPr>
        <p:txBody>
          <a:bodyPr/>
          <a:lstStyle/>
          <a:p>
            <a:pPr marL="0" indent="0">
              <a:buNone/>
            </a:pPr>
            <a:r>
              <a:rPr lang="en-GB" dirty="0" smtClean="0"/>
              <a:t>The GDPR strengthens the rights of individuals in how their personal data is used.  For example there are new rights relating to: </a:t>
            </a:r>
          </a:p>
          <a:p>
            <a:r>
              <a:rPr lang="en-GB" b="1" dirty="0" smtClean="0">
                <a:solidFill>
                  <a:srgbClr val="FF0000"/>
                </a:solidFill>
              </a:rPr>
              <a:t>Restricting processing</a:t>
            </a:r>
          </a:p>
          <a:p>
            <a:r>
              <a:rPr lang="en-GB" dirty="0" smtClean="0"/>
              <a:t>Right to be forgotten</a:t>
            </a:r>
          </a:p>
          <a:p>
            <a:r>
              <a:rPr lang="en-GB" b="1" dirty="0" smtClean="0">
                <a:solidFill>
                  <a:srgbClr val="FF0000"/>
                </a:solidFill>
              </a:rPr>
              <a:t>Rights in relation to profiling</a:t>
            </a:r>
          </a:p>
          <a:p>
            <a:r>
              <a:rPr lang="en-GB" dirty="0" smtClean="0"/>
              <a:t>Data Portability</a:t>
            </a:r>
          </a:p>
          <a:p>
            <a:pPr marL="0" indent="0">
              <a:buNone/>
            </a:pPr>
            <a:r>
              <a:rPr lang="en-GB" dirty="0" smtClean="0"/>
              <a:t>And amended/strengthened rights in relation to:</a:t>
            </a:r>
          </a:p>
          <a:p>
            <a:r>
              <a:rPr lang="en-GB" dirty="0" smtClean="0"/>
              <a:t>Right to rectification</a:t>
            </a:r>
          </a:p>
          <a:p>
            <a:r>
              <a:rPr lang="en-GB" dirty="0" smtClean="0"/>
              <a:t>Right to erasure</a:t>
            </a:r>
          </a:p>
          <a:p>
            <a:r>
              <a:rPr lang="en-GB" b="1" dirty="0" smtClean="0">
                <a:solidFill>
                  <a:srgbClr val="FF0000"/>
                </a:solidFill>
              </a:rPr>
              <a:t>Access rights</a:t>
            </a:r>
          </a:p>
          <a:p>
            <a:endParaRPr lang="en-GB" dirty="0" smtClean="0"/>
          </a:p>
          <a:p>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18</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084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uri.almond\AppData\Local\Microsoft\Windows\Temporary Internet Files\Content.IE5\8TTIW45A\dp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16832"/>
            <a:ext cx="3702746" cy="1805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5862" y="32405"/>
            <a:ext cx="7848600" cy="876315"/>
          </a:xfrm>
        </p:spPr>
        <p:txBody>
          <a:bodyPr/>
          <a:lstStyle/>
          <a:p>
            <a:r>
              <a:rPr lang="en-GB" dirty="0" smtClean="0"/>
              <a:t>Data Protection Officer</a:t>
            </a:r>
            <a:endParaRPr lang="en-GB" dirty="0"/>
          </a:p>
        </p:txBody>
      </p:sp>
      <p:sp>
        <p:nvSpPr>
          <p:cNvPr id="3" name="Text Placeholder 2"/>
          <p:cNvSpPr>
            <a:spLocks noGrp="1"/>
          </p:cNvSpPr>
          <p:nvPr>
            <p:ph type="body" sz="half" idx="1"/>
          </p:nvPr>
        </p:nvSpPr>
        <p:spPr>
          <a:xfrm>
            <a:off x="662846" y="771396"/>
            <a:ext cx="7774632" cy="4022576"/>
          </a:xfrm>
        </p:spPr>
        <p:txBody>
          <a:bodyPr/>
          <a:lstStyle/>
          <a:p>
            <a:pPr marL="0" indent="0">
              <a:buNone/>
            </a:pPr>
            <a:r>
              <a:rPr lang="en-GB" dirty="0" smtClean="0"/>
              <a:t>The Data Protection Officer (DPO) is a new statutory post prescribed  in the regulation.  Each School must assign a DPO, either internally, outsourced, or in an umbrella group, e.g. MATs where one DPO can be assigned to cover all schools within the Trust.</a:t>
            </a:r>
          </a:p>
          <a:p>
            <a:pPr marL="0" indent="0">
              <a:buNone/>
            </a:pP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19</a:t>
            </a:fld>
            <a:endParaRPr lang="en-US">
              <a:solidFill>
                <a:schemeClr val="tx1"/>
              </a:solidFill>
            </a:endParaRPr>
          </a:p>
        </p:txBody>
      </p:sp>
      <p:sp>
        <p:nvSpPr>
          <p:cNvPr id="6" name="Rectangle 5"/>
          <p:cNvSpPr/>
          <p:nvPr/>
        </p:nvSpPr>
        <p:spPr>
          <a:xfrm>
            <a:off x="755576" y="3722733"/>
            <a:ext cx="7560840" cy="1938992"/>
          </a:xfrm>
          <a:prstGeom prst="rect">
            <a:avLst/>
          </a:prstGeom>
        </p:spPr>
        <p:txBody>
          <a:bodyPr wrap="square">
            <a:spAutoFit/>
          </a:bodyPr>
          <a:lstStyle/>
          <a:p>
            <a:r>
              <a:rPr lang="en-GB" sz="2000" dirty="0">
                <a:latin typeface="+mn-lt"/>
              </a:rPr>
              <a:t>DPOs are not personally responsible in </a:t>
            </a:r>
            <a:r>
              <a:rPr lang="en-GB" sz="2000" dirty="0" smtClean="0">
                <a:latin typeface="+mn-lt"/>
              </a:rPr>
              <a:t>cases </a:t>
            </a:r>
            <a:r>
              <a:rPr lang="en-GB" sz="2000" dirty="0">
                <a:latin typeface="+mn-lt"/>
              </a:rPr>
              <a:t>of non-compliance with the GDPR. The GDPR makes it clear that it is the controller or the processor who is required to ensure and </a:t>
            </a:r>
            <a:r>
              <a:rPr lang="en-GB" sz="2000" dirty="0" smtClean="0">
                <a:latin typeface="+mn-lt"/>
              </a:rPr>
              <a:t>demonstrate </a:t>
            </a:r>
            <a:r>
              <a:rPr lang="en-GB" sz="2000" dirty="0">
                <a:latin typeface="+mn-lt"/>
              </a:rPr>
              <a:t>that the processing is </a:t>
            </a:r>
            <a:r>
              <a:rPr lang="en-GB" sz="2000" dirty="0" smtClean="0">
                <a:latin typeface="+mn-lt"/>
              </a:rPr>
              <a:t>in </a:t>
            </a:r>
            <a:r>
              <a:rPr lang="en-GB" sz="2000" dirty="0">
                <a:latin typeface="+mn-lt"/>
              </a:rPr>
              <a:t>accordance with its </a:t>
            </a:r>
            <a:r>
              <a:rPr lang="en-GB" sz="2000" dirty="0" smtClean="0">
                <a:latin typeface="+mn-lt"/>
              </a:rPr>
              <a:t>provisions. </a:t>
            </a:r>
            <a:r>
              <a:rPr lang="en-GB" sz="2000" dirty="0">
                <a:latin typeface="+mn-lt"/>
              </a:rPr>
              <a:t>Data protection compliance is a responsibility of the controller or the processor.</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1350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a:t>
            </a:fld>
            <a:endParaRPr lang="en-US">
              <a:solidFill>
                <a:schemeClr val="tx1"/>
              </a:solidFill>
            </a:endParaRPr>
          </a:p>
        </p:txBody>
      </p:sp>
      <p:sp>
        <p:nvSpPr>
          <p:cNvPr id="5" name="Rectangle 4"/>
          <p:cNvSpPr/>
          <p:nvPr/>
        </p:nvSpPr>
        <p:spPr>
          <a:xfrm>
            <a:off x="467544" y="1628800"/>
            <a:ext cx="8280920"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en-GB" dirty="0" smtClean="0">
                <a:latin typeface="+mn-lt"/>
              </a:rPr>
              <a:t>New legislation – key areas of change</a:t>
            </a:r>
          </a:p>
          <a:p>
            <a:pPr marL="571500" indent="-571500">
              <a:lnSpc>
                <a:spcPct val="150000"/>
              </a:lnSpc>
              <a:buFont typeface="Arial" panose="020B0604020202020204" pitchFamily="34" charset="0"/>
              <a:buChar char="•"/>
            </a:pPr>
            <a:r>
              <a:rPr lang="en-GB" dirty="0" smtClean="0">
                <a:latin typeface="+mn-lt"/>
              </a:rPr>
              <a:t>Preparation tasks</a:t>
            </a:r>
          </a:p>
          <a:p>
            <a:pPr marL="1485900" lvl="2" indent="-571500">
              <a:buFont typeface="Arial" panose="020B0604020202020204" pitchFamily="34" charset="0"/>
              <a:buChar char="•"/>
            </a:pPr>
            <a:r>
              <a:rPr lang="en-GB" dirty="0" smtClean="0">
                <a:latin typeface="+mn-lt"/>
              </a:rPr>
              <a:t>Information </a:t>
            </a:r>
            <a:r>
              <a:rPr lang="en-GB" dirty="0">
                <a:latin typeface="+mn-lt"/>
              </a:rPr>
              <a:t>Asset Register</a:t>
            </a:r>
          </a:p>
          <a:p>
            <a:pPr marL="1485900" lvl="2" indent="-571500">
              <a:buFont typeface="Arial" panose="020B0604020202020204" pitchFamily="34" charset="0"/>
              <a:buChar char="•"/>
            </a:pPr>
            <a:r>
              <a:rPr lang="en-GB" dirty="0" smtClean="0">
                <a:latin typeface="+mn-lt"/>
              </a:rPr>
              <a:t>Records </a:t>
            </a:r>
            <a:r>
              <a:rPr lang="en-GB" dirty="0">
                <a:latin typeface="+mn-lt"/>
              </a:rPr>
              <a:t>of Processing Activities</a:t>
            </a:r>
          </a:p>
          <a:p>
            <a:pPr marL="1485900" lvl="2" indent="-571500">
              <a:buFont typeface="Arial" panose="020B0604020202020204" pitchFamily="34" charset="0"/>
              <a:buChar char="•"/>
            </a:pPr>
            <a:r>
              <a:rPr lang="en-GB" dirty="0" smtClean="0">
                <a:latin typeface="+mn-lt"/>
              </a:rPr>
              <a:t>Privacy Notices</a:t>
            </a:r>
          </a:p>
          <a:p>
            <a:pPr marL="1485900" lvl="2" indent="-571500">
              <a:buFont typeface="Arial" panose="020B0604020202020204" pitchFamily="34" charset="0"/>
              <a:buChar char="•"/>
            </a:pPr>
            <a:r>
              <a:rPr lang="en-GB" dirty="0" smtClean="0">
                <a:latin typeface="+mn-lt"/>
              </a:rPr>
              <a:t>Consent</a:t>
            </a:r>
            <a:endParaRPr lang="en-GB" dirty="0">
              <a:latin typeface="+mn-lt"/>
            </a:endParaRPr>
          </a:p>
          <a:p>
            <a:pPr marL="1485900" lvl="2" indent="-571500">
              <a:buFont typeface="Arial" panose="020B0604020202020204" pitchFamily="34" charset="0"/>
              <a:buChar char="•"/>
            </a:pPr>
            <a:r>
              <a:rPr lang="en-GB" dirty="0" smtClean="0">
                <a:latin typeface="+mn-lt"/>
              </a:rPr>
              <a:t>Data </a:t>
            </a:r>
            <a:r>
              <a:rPr lang="en-GB" dirty="0">
                <a:latin typeface="+mn-lt"/>
              </a:rPr>
              <a:t>Protection </a:t>
            </a:r>
            <a:r>
              <a:rPr lang="en-GB" dirty="0" smtClean="0">
                <a:latin typeface="+mn-lt"/>
              </a:rPr>
              <a:t>Officers</a:t>
            </a:r>
          </a:p>
          <a:p>
            <a:pPr lvl="2"/>
            <a:endParaRPr lang="en-GB" dirty="0" smtClean="0">
              <a:latin typeface="+mn-lt"/>
            </a:endParaRPr>
          </a:p>
          <a:p>
            <a:pPr marL="571500" indent="-571500">
              <a:buFont typeface="Arial" panose="020B0604020202020204" pitchFamily="34" charset="0"/>
              <a:buChar char="•"/>
            </a:pPr>
            <a:r>
              <a:rPr lang="en-GB" dirty="0" smtClean="0">
                <a:latin typeface="+mn-lt"/>
              </a:rPr>
              <a:t>Where to access help</a:t>
            </a:r>
            <a:endParaRPr lang="en-GB" dirty="0">
              <a:latin typeface="+mn-lt"/>
            </a:endParaRPr>
          </a:p>
        </p:txBody>
      </p:sp>
      <p:sp>
        <p:nvSpPr>
          <p:cNvPr id="6" name="Title 2"/>
          <p:cNvSpPr txBox="1">
            <a:spLocks/>
          </p:cNvSpPr>
          <p:nvPr/>
        </p:nvSpPr>
        <p:spPr>
          <a:xfrm>
            <a:off x="467544" y="404664"/>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lvl="0" eaLnBrk="0" hangingPunct="0"/>
            <a:r>
              <a:rPr lang="en-GB" sz="3600" dirty="0">
                <a:solidFill>
                  <a:srgbClr val="000000"/>
                </a:solidFill>
                <a:cs typeface="+mn-cs"/>
              </a:rPr>
              <a:t>Focus for today’s session</a:t>
            </a:r>
            <a:endParaRPr lang="en-GB" sz="3600" b="0" dirty="0">
              <a:solidFill>
                <a:srgbClr val="000000"/>
              </a:solidFill>
              <a:cs typeface="+mn-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5833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848600" cy="864096"/>
          </a:xfrm>
        </p:spPr>
        <p:txBody>
          <a:bodyPr/>
          <a:lstStyle/>
          <a:p>
            <a:r>
              <a:rPr lang="en-GB" dirty="0">
                <a:solidFill>
                  <a:srgbClr val="000000"/>
                </a:solidFill>
              </a:rPr>
              <a:t>Data Protection Officer </a:t>
            </a:r>
            <a:r>
              <a:rPr lang="en-GB" dirty="0" smtClean="0">
                <a:solidFill>
                  <a:srgbClr val="000000"/>
                </a:solidFill>
              </a:rPr>
              <a:t>(2)</a:t>
            </a:r>
            <a:endParaRPr lang="en-GB" dirty="0"/>
          </a:p>
        </p:txBody>
      </p:sp>
      <p:sp>
        <p:nvSpPr>
          <p:cNvPr id="3" name="Text Placeholder 2"/>
          <p:cNvSpPr>
            <a:spLocks noGrp="1"/>
          </p:cNvSpPr>
          <p:nvPr>
            <p:ph type="body" sz="half" idx="1"/>
          </p:nvPr>
        </p:nvSpPr>
        <p:spPr>
          <a:xfrm>
            <a:off x="683568" y="1268760"/>
            <a:ext cx="7846640" cy="4542945"/>
          </a:xfrm>
        </p:spPr>
        <p:txBody>
          <a:bodyPr/>
          <a:lstStyle/>
          <a:p>
            <a:pPr marL="0" indent="0">
              <a:buNone/>
            </a:pPr>
            <a:r>
              <a:rPr lang="en-GB" b="1" dirty="0"/>
              <a:t>Professional qualities </a:t>
            </a:r>
            <a:endParaRPr lang="en-GB" dirty="0"/>
          </a:p>
          <a:p>
            <a:r>
              <a:rPr lang="en-GB" dirty="0" smtClean="0"/>
              <a:t>Expertise </a:t>
            </a:r>
            <a:r>
              <a:rPr lang="en-GB" dirty="0"/>
              <a:t>in national and European data protection laws and </a:t>
            </a:r>
            <a:r>
              <a:rPr lang="en-GB" dirty="0" smtClean="0"/>
              <a:t>practices, </a:t>
            </a:r>
            <a:r>
              <a:rPr lang="en-GB" dirty="0"/>
              <a:t>and an in-depth understanding of the GDPR. </a:t>
            </a:r>
            <a:r>
              <a:rPr lang="en-GB" dirty="0" smtClean="0"/>
              <a:t>There should be adequate </a:t>
            </a:r>
            <a:r>
              <a:rPr lang="en-GB" dirty="0"/>
              <a:t>and regular training for DPOs. </a:t>
            </a:r>
          </a:p>
          <a:p>
            <a:r>
              <a:rPr lang="en-GB" dirty="0"/>
              <a:t>Knowledge of the business sector and of the organisation of the controller is useful. </a:t>
            </a:r>
            <a:endParaRPr lang="en-GB" dirty="0" smtClean="0"/>
          </a:p>
          <a:p>
            <a:r>
              <a:rPr lang="en-GB" dirty="0" smtClean="0"/>
              <a:t>Understanding </a:t>
            </a:r>
            <a:r>
              <a:rPr lang="en-GB" dirty="0"/>
              <a:t>of the processing operations carried out, as well as the information systems, and data security and data protection needs of the controller. </a:t>
            </a:r>
          </a:p>
          <a:p>
            <a:r>
              <a:rPr lang="en-GB" dirty="0"/>
              <a:t>In the case of a public authority or body, the DPO should also have a sound knowledge of the administrative rules and procedures of the </a:t>
            </a:r>
            <a:r>
              <a:rPr lang="en-GB" dirty="0" smtClean="0"/>
              <a:t>organisation, including statutory duties. </a:t>
            </a:r>
            <a:endParaRPr lang="en-GB" dirty="0"/>
          </a:p>
          <a:p>
            <a:pPr marL="0" indent="0">
              <a:buNone/>
            </a:pP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20</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451665"/>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3891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48600" cy="720080"/>
          </a:xfrm>
        </p:spPr>
        <p:txBody>
          <a:bodyPr/>
          <a:lstStyle/>
          <a:p>
            <a:r>
              <a:rPr lang="en-GB" dirty="0" smtClean="0"/>
              <a:t>Duties of the DPO</a:t>
            </a:r>
            <a:endParaRPr lang="en-GB" dirty="0"/>
          </a:p>
        </p:txBody>
      </p:sp>
      <p:sp>
        <p:nvSpPr>
          <p:cNvPr id="3" name="Text Placeholder 2"/>
          <p:cNvSpPr>
            <a:spLocks noGrp="1"/>
          </p:cNvSpPr>
          <p:nvPr>
            <p:ph type="body" sz="half" idx="1"/>
          </p:nvPr>
        </p:nvSpPr>
        <p:spPr>
          <a:xfrm>
            <a:off x="648983" y="1052736"/>
            <a:ext cx="8136904" cy="4961376"/>
          </a:xfrm>
        </p:spPr>
        <p:txBody>
          <a:bodyPr/>
          <a:lstStyle/>
          <a:p>
            <a:pPr marL="0" indent="0">
              <a:buNone/>
            </a:pPr>
            <a:r>
              <a:rPr lang="en-GB" dirty="0" smtClean="0"/>
              <a:t>The DPO has a duty </a:t>
            </a:r>
            <a:r>
              <a:rPr lang="en-GB" dirty="0"/>
              <a:t>to monitor compliance with the </a:t>
            </a:r>
            <a:r>
              <a:rPr lang="en-GB" dirty="0" smtClean="0"/>
              <a:t>GDPR, by:</a:t>
            </a:r>
            <a:endParaRPr lang="en-GB" dirty="0"/>
          </a:p>
          <a:p>
            <a:r>
              <a:rPr lang="en-GB" dirty="0"/>
              <a:t>C</a:t>
            </a:r>
            <a:r>
              <a:rPr lang="en-GB" dirty="0" smtClean="0"/>
              <a:t>ollect </a:t>
            </a:r>
            <a:r>
              <a:rPr lang="en-GB" dirty="0"/>
              <a:t>information to identify processing </a:t>
            </a:r>
            <a:r>
              <a:rPr lang="en-GB" dirty="0" smtClean="0"/>
              <a:t>activities </a:t>
            </a:r>
            <a:endParaRPr lang="en-GB" dirty="0"/>
          </a:p>
          <a:p>
            <a:r>
              <a:rPr lang="en-GB" dirty="0"/>
              <a:t>A</a:t>
            </a:r>
            <a:r>
              <a:rPr lang="en-GB" dirty="0" smtClean="0"/>
              <a:t>nalyse </a:t>
            </a:r>
            <a:r>
              <a:rPr lang="en-GB" dirty="0"/>
              <a:t>and check the </a:t>
            </a:r>
            <a:r>
              <a:rPr lang="en-GB" dirty="0" smtClean="0"/>
              <a:t>compliance</a:t>
            </a:r>
            <a:endParaRPr lang="en-GB" dirty="0"/>
          </a:p>
          <a:p>
            <a:r>
              <a:rPr lang="en-GB" dirty="0" smtClean="0"/>
              <a:t>Inform</a:t>
            </a:r>
            <a:r>
              <a:rPr lang="en-GB" dirty="0"/>
              <a:t>, advise and </a:t>
            </a:r>
            <a:r>
              <a:rPr lang="en-GB" dirty="0" smtClean="0"/>
              <a:t>make recommendations </a:t>
            </a:r>
            <a:r>
              <a:rPr lang="en-GB" dirty="0"/>
              <a:t>to the controller or </a:t>
            </a:r>
            <a:r>
              <a:rPr lang="en-GB" dirty="0" smtClean="0"/>
              <a:t>processor</a:t>
            </a:r>
            <a:r>
              <a:rPr lang="en-GB" dirty="0"/>
              <a:t>. </a:t>
            </a:r>
            <a:endParaRPr lang="en-GB" dirty="0" smtClean="0"/>
          </a:p>
          <a:p>
            <a:pPr marL="0" indent="0">
              <a:buNone/>
            </a:pPr>
            <a:endParaRPr lang="en-GB" dirty="0" smtClean="0"/>
          </a:p>
          <a:p>
            <a:pPr marL="0" indent="0">
              <a:buNone/>
            </a:pPr>
            <a:r>
              <a:rPr lang="en-GB" dirty="0"/>
              <a:t>The </a:t>
            </a:r>
            <a:r>
              <a:rPr lang="en-GB" dirty="0" smtClean="0"/>
              <a:t>controller </a:t>
            </a:r>
            <a:r>
              <a:rPr lang="en-GB" dirty="0"/>
              <a:t>should seek the advice of the DPO, on the following issues, amongst others </a:t>
            </a:r>
            <a:r>
              <a:rPr lang="en-GB" dirty="0" smtClean="0"/>
              <a:t>: </a:t>
            </a:r>
            <a:endParaRPr lang="en-GB" dirty="0"/>
          </a:p>
          <a:p>
            <a:r>
              <a:rPr lang="en-GB" dirty="0" smtClean="0"/>
              <a:t>When to </a:t>
            </a:r>
            <a:r>
              <a:rPr lang="en-GB" dirty="0"/>
              <a:t>carry out a </a:t>
            </a:r>
            <a:r>
              <a:rPr lang="en-GB" dirty="0" smtClean="0"/>
              <a:t>DPIA</a:t>
            </a:r>
          </a:p>
          <a:p>
            <a:r>
              <a:rPr lang="en-GB" dirty="0"/>
              <a:t>W</a:t>
            </a:r>
            <a:r>
              <a:rPr lang="en-GB" dirty="0" smtClean="0"/>
              <a:t>hether </a:t>
            </a:r>
            <a:r>
              <a:rPr lang="en-GB" dirty="0"/>
              <a:t>to carry out the DPIA in-house or whether to outsource it </a:t>
            </a:r>
          </a:p>
          <a:p>
            <a:r>
              <a:rPr lang="en-GB" dirty="0"/>
              <a:t>W</a:t>
            </a:r>
            <a:r>
              <a:rPr lang="en-GB" dirty="0" smtClean="0"/>
              <a:t>hat </a:t>
            </a:r>
            <a:r>
              <a:rPr lang="en-GB" dirty="0"/>
              <a:t>safeguards </a:t>
            </a:r>
            <a:r>
              <a:rPr lang="en-GB" dirty="0" smtClean="0"/>
              <a:t>to </a:t>
            </a:r>
            <a:r>
              <a:rPr lang="en-GB" dirty="0"/>
              <a:t>apply to mitigate any risks to </a:t>
            </a:r>
            <a:r>
              <a:rPr lang="en-GB" dirty="0" smtClean="0"/>
              <a:t>privacy rights</a:t>
            </a:r>
            <a:endParaRPr lang="en-GB" dirty="0"/>
          </a:p>
          <a:p>
            <a:r>
              <a:rPr lang="en-GB" dirty="0"/>
              <a:t>W</a:t>
            </a:r>
            <a:r>
              <a:rPr lang="en-GB" dirty="0" smtClean="0"/>
              <a:t>hether </a:t>
            </a:r>
            <a:r>
              <a:rPr lang="en-GB" dirty="0"/>
              <a:t>or not the </a:t>
            </a:r>
            <a:r>
              <a:rPr lang="en-GB" dirty="0" smtClean="0"/>
              <a:t>DPIA has </a:t>
            </a:r>
            <a:r>
              <a:rPr lang="en-GB" dirty="0"/>
              <a:t>been correctly carried out and </a:t>
            </a:r>
            <a:r>
              <a:rPr lang="en-GB" dirty="0" smtClean="0"/>
              <a:t>its </a:t>
            </a:r>
            <a:r>
              <a:rPr lang="en-GB" dirty="0"/>
              <a:t>conclusions </a:t>
            </a:r>
            <a:r>
              <a:rPr lang="en-GB" dirty="0" smtClean="0"/>
              <a:t>are </a:t>
            </a:r>
            <a:r>
              <a:rPr lang="en-GB" dirty="0"/>
              <a:t>in compliance with the GDPR </a:t>
            </a:r>
          </a:p>
          <a:p>
            <a:endParaRPr lang="en-GB" dirty="0"/>
          </a:p>
          <a:p>
            <a:pPr marL="0" indent="0">
              <a:buNone/>
            </a:pPr>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21</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5482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296"/>
            <a:ext cx="7848600" cy="810416"/>
          </a:xfrm>
        </p:spPr>
        <p:txBody>
          <a:bodyPr/>
          <a:lstStyle/>
          <a:p>
            <a:r>
              <a:rPr lang="en-GB" dirty="0" smtClean="0"/>
              <a:t>Legislation for Schools</a:t>
            </a:r>
            <a:endParaRPr lang="en-GB" dirty="0"/>
          </a:p>
        </p:txBody>
      </p:sp>
      <p:sp>
        <p:nvSpPr>
          <p:cNvPr id="3" name="Text Placeholder 2"/>
          <p:cNvSpPr>
            <a:spLocks noGrp="1"/>
          </p:cNvSpPr>
          <p:nvPr>
            <p:ph type="body" sz="half" idx="1"/>
          </p:nvPr>
        </p:nvSpPr>
        <p:spPr>
          <a:xfrm>
            <a:off x="611560" y="764704"/>
            <a:ext cx="7918648" cy="5472608"/>
          </a:xfrm>
        </p:spPr>
        <p:txBody>
          <a:bodyPr/>
          <a:lstStyle/>
          <a:p>
            <a:pPr marL="0" indent="0">
              <a:buNone/>
            </a:pPr>
            <a:r>
              <a:rPr lang="en-GB" sz="1800" dirty="0"/>
              <a:t>DfE statutory guidance can be found at:</a:t>
            </a:r>
          </a:p>
          <a:p>
            <a:pPr marL="0" indent="0">
              <a:buNone/>
            </a:pPr>
            <a:r>
              <a:rPr lang="en-GB" sz="1800" dirty="0">
                <a:hlinkClick r:id="rId2"/>
              </a:rPr>
              <a:t>https://www.gov.uk/government/collections/statutory-guidance-schools</a:t>
            </a:r>
            <a:r>
              <a:rPr lang="en-GB" sz="1800" dirty="0"/>
              <a:t> </a:t>
            </a:r>
          </a:p>
          <a:p>
            <a:pPr marL="0" lvl="0" indent="0">
              <a:buNone/>
            </a:pPr>
            <a:endParaRPr lang="en-GB" sz="1800" dirty="0" smtClean="0"/>
          </a:p>
          <a:p>
            <a:pPr lvl="0"/>
            <a:r>
              <a:rPr lang="en-GB" sz="1800" dirty="0" smtClean="0"/>
              <a:t>Education </a:t>
            </a:r>
            <a:r>
              <a:rPr lang="en-GB" sz="1800" dirty="0"/>
              <a:t>&amp; Adoption Act </a:t>
            </a:r>
            <a:r>
              <a:rPr lang="en-GB" sz="1800" dirty="0" smtClean="0"/>
              <a:t>2016</a:t>
            </a:r>
          </a:p>
          <a:p>
            <a:r>
              <a:rPr lang="en-GB" sz="1800" dirty="0"/>
              <a:t>Education Act 2011</a:t>
            </a:r>
          </a:p>
          <a:p>
            <a:pPr lvl="0"/>
            <a:r>
              <a:rPr lang="en-GB" sz="1800" dirty="0" smtClean="0"/>
              <a:t>Education </a:t>
            </a:r>
            <a:r>
              <a:rPr lang="en-GB" sz="1800" dirty="0"/>
              <a:t>&amp; Skills Act 2008</a:t>
            </a:r>
          </a:p>
          <a:p>
            <a:pPr lvl="0"/>
            <a:r>
              <a:rPr lang="en-GB" sz="1800" dirty="0"/>
              <a:t>Education &amp; Inspections Act 2006</a:t>
            </a:r>
          </a:p>
          <a:p>
            <a:pPr lvl="0"/>
            <a:r>
              <a:rPr lang="en-GB" sz="1800" dirty="0"/>
              <a:t>Education Act 2005</a:t>
            </a:r>
          </a:p>
          <a:p>
            <a:pPr lvl="0"/>
            <a:r>
              <a:rPr lang="en-GB" sz="1800" dirty="0"/>
              <a:t>Education Act 2002</a:t>
            </a:r>
          </a:p>
          <a:p>
            <a:pPr lvl="0"/>
            <a:r>
              <a:rPr lang="en-GB" sz="1800" dirty="0"/>
              <a:t>Education (Schools) Act 1997</a:t>
            </a:r>
          </a:p>
          <a:p>
            <a:pPr lvl="0"/>
            <a:r>
              <a:rPr lang="en-GB" sz="1800" dirty="0"/>
              <a:t>Education Act 1997</a:t>
            </a:r>
          </a:p>
          <a:p>
            <a:pPr lvl="0"/>
            <a:r>
              <a:rPr lang="en-GB" sz="1800" dirty="0"/>
              <a:t>Education Act 1996</a:t>
            </a:r>
          </a:p>
          <a:p>
            <a:pPr lvl="0"/>
            <a:r>
              <a:rPr lang="en-GB" sz="1800" dirty="0"/>
              <a:t>Nursery Education and Grant-Maintained Schools Act 1996</a:t>
            </a:r>
          </a:p>
          <a:p>
            <a:pPr lvl="0"/>
            <a:r>
              <a:rPr lang="en-GB" sz="1800" dirty="0"/>
              <a:t>Education Act 1994</a:t>
            </a:r>
          </a:p>
          <a:p>
            <a:pPr lvl="0"/>
            <a:r>
              <a:rPr lang="en-GB" sz="1800" dirty="0"/>
              <a:t>Education (Schools) Act 1992</a:t>
            </a:r>
          </a:p>
          <a:p>
            <a:pPr lvl="0"/>
            <a:r>
              <a:rPr lang="en-GB" sz="1800" dirty="0"/>
              <a:t>Diocesan Boards of Education Measure 1991</a:t>
            </a:r>
          </a:p>
          <a:p>
            <a:pPr lvl="0"/>
            <a:r>
              <a:rPr lang="en-GB" sz="1800" dirty="0"/>
              <a:t>Education Reform Act </a:t>
            </a:r>
            <a:r>
              <a:rPr lang="en-GB" sz="1800" dirty="0" smtClean="0"/>
              <a:t>1988</a:t>
            </a:r>
            <a:endParaRPr lang="en-GB" sz="1800"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22</a:t>
            </a:fld>
            <a:endParaRPr lang="en-US">
              <a:solidFill>
                <a:schemeClr val="tx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15693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848600" cy="1143000"/>
          </a:xfrm>
        </p:spPr>
        <p:txBody>
          <a:bodyPr/>
          <a:lstStyle/>
          <a:p>
            <a:r>
              <a:rPr lang="en-GB" dirty="0" smtClean="0"/>
              <a:t>Help &amp; assistance</a:t>
            </a:r>
            <a:endParaRPr lang="en-GB" dirty="0"/>
          </a:p>
        </p:txBody>
      </p:sp>
      <p:sp>
        <p:nvSpPr>
          <p:cNvPr id="3" name="Text Placeholder 2"/>
          <p:cNvSpPr>
            <a:spLocks noGrp="1"/>
          </p:cNvSpPr>
          <p:nvPr>
            <p:ph type="body" sz="half" idx="1"/>
          </p:nvPr>
        </p:nvSpPr>
        <p:spPr>
          <a:xfrm>
            <a:off x="685800" y="1844824"/>
            <a:ext cx="7774632" cy="4022576"/>
          </a:xfrm>
        </p:spPr>
        <p:txBody>
          <a:bodyPr/>
          <a:lstStyle/>
          <a:p>
            <a:pPr>
              <a:lnSpc>
                <a:spcPct val="150000"/>
              </a:lnSpc>
            </a:pPr>
            <a:r>
              <a:rPr lang="en-GB" dirty="0"/>
              <a:t>I</a:t>
            </a:r>
            <a:r>
              <a:rPr lang="en-GB" dirty="0" smtClean="0"/>
              <a:t>CO.org.uk – DP Reform</a:t>
            </a:r>
          </a:p>
          <a:p>
            <a:pPr>
              <a:lnSpc>
                <a:spcPct val="150000"/>
              </a:lnSpc>
            </a:pPr>
            <a:r>
              <a:rPr lang="en-GB" dirty="0" smtClean="0"/>
              <a:t>WEISF.essex.gov.uk </a:t>
            </a:r>
          </a:p>
          <a:p>
            <a:pPr>
              <a:lnSpc>
                <a:spcPct val="150000"/>
              </a:lnSpc>
            </a:pPr>
            <a:r>
              <a:rPr lang="en-GB" dirty="0" smtClean="0"/>
              <a:t>ECC Education Team</a:t>
            </a:r>
          </a:p>
          <a:p>
            <a:pPr>
              <a:lnSpc>
                <a:spcPct val="150000"/>
              </a:lnSpc>
            </a:pPr>
            <a:r>
              <a:rPr lang="en-GB" dirty="0" smtClean="0"/>
              <a:t>Information Governance Support Service</a:t>
            </a:r>
          </a:p>
          <a:p>
            <a:endParaRPr lang="en-GB" dirty="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23</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6722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48600" cy="792088"/>
          </a:xfrm>
        </p:spPr>
        <p:txBody>
          <a:bodyPr/>
          <a:lstStyle/>
          <a:p>
            <a:pPr algn="ctr"/>
            <a:r>
              <a:rPr lang="en-GB" sz="4000" dirty="0" smtClean="0"/>
              <a:t>IGS</a:t>
            </a:r>
            <a:endParaRPr lang="en-GB" sz="4000" dirty="0"/>
          </a:p>
        </p:txBody>
      </p:sp>
      <p:sp>
        <p:nvSpPr>
          <p:cNvPr id="3" name="Text Placeholder 2"/>
          <p:cNvSpPr>
            <a:spLocks noGrp="1"/>
          </p:cNvSpPr>
          <p:nvPr>
            <p:ph type="body" sz="half" idx="1"/>
          </p:nvPr>
        </p:nvSpPr>
        <p:spPr>
          <a:xfrm>
            <a:off x="611560" y="908720"/>
            <a:ext cx="7920880" cy="4104456"/>
          </a:xfrm>
        </p:spPr>
        <p:txBody>
          <a:bodyPr/>
          <a:lstStyle/>
          <a:p>
            <a:r>
              <a:rPr lang="en-GB" dirty="0" smtClean="0"/>
              <a:t>ECC’s Information Governance Support service  (IGS) has a range of services we can provide to support your implementation of the GDPR</a:t>
            </a:r>
          </a:p>
          <a:p>
            <a:pPr lvl="1"/>
            <a:r>
              <a:rPr lang="en-GB" dirty="0" smtClean="0"/>
              <a:t>Training, </a:t>
            </a:r>
          </a:p>
          <a:p>
            <a:pPr lvl="2"/>
            <a:r>
              <a:rPr lang="en-GB" dirty="0" smtClean="0"/>
              <a:t>Bespoke focussed sessions</a:t>
            </a:r>
          </a:p>
          <a:p>
            <a:pPr lvl="2"/>
            <a:r>
              <a:rPr lang="en-GB" dirty="0" smtClean="0"/>
              <a:t>DPO training</a:t>
            </a:r>
          </a:p>
          <a:p>
            <a:pPr lvl="1"/>
            <a:r>
              <a:rPr lang="en-GB" dirty="0" smtClean="0"/>
              <a:t>Audits</a:t>
            </a:r>
            <a:r>
              <a:rPr lang="en-GB" dirty="0"/>
              <a:t> </a:t>
            </a:r>
            <a:r>
              <a:rPr lang="en-GB" dirty="0" smtClean="0"/>
              <a:t>– including provision of action plan and templates</a:t>
            </a:r>
          </a:p>
          <a:p>
            <a:pPr lvl="1"/>
            <a:r>
              <a:rPr lang="en-GB" dirty="0" smtClean="0"/>
              <a:t>Helpdesk for compliance related queries </a:t>
            </a:r>
          </a:p>
          <a:p>
            <a:pPr lvl="1"/>
            <a:r>
              <a:rPr lang="en-GB" dirty="0" smtClean="0"/>
              <a:t>Statutory requests service</a:t>
            </a:r>
          </a:p>
          <a:p>
            <a:pPr marL="457200" lvl="1" indent="0">
              <a:buNone/>
            </a:pPr>
            <a:endParaRPr lang="en-GB" dirty="0" smtClean="0"/>
          </a:p>
          <a:p>
            <a:pPr marL="0" indent="0">
              <a:buNone/>
            </a:pPr>
            <a:r>
              <a:rPr lang="en-GB" dirty="0" smtClean="0"/>
              <a:t>We recommend that schools cluster wherever possible to share costs – however audits are bespoke to the school.</a:t>
            </a:r>
            <a:endParaRPr lang="en-GB" dirty="0"/>
          </a:p>
          <a:p>
            <a:pPr marL="0" indent="0">
              <a:buNone/>
            </a:pPr>
            <a:r>
              <a:rPr lang="en-GB" dirty="0" smtClean="0"/>
              <a:t>To access services, please contact us at:</a:t>
            </a:r>
          </a:p>
          <a:p>
            <a:r>
              <a:rPr lang="en-GB" b="1" u="sng" dirty="0" smtClean="0">
                <a:solidFill>
                  <a:srgbClr val="FF0000"/>
                </a:solidFill>
                <a:hlinkClick r:id="rId3"/>
              </a:rPr>
              <a:t>IGS@ESSEX.GOV.UK</a:t>
            </a:r>
            <a:r>
              <a:rPr lang="en-GB" b="1" dirty="0" smtClean="0">
                <a:solidFill>
                  <a:srgbClr val="FF0000"/>
                </a:solidFill>
              </a:rPr>
              <a:t> </a:t>
            </a:r>
          </a:p>
          <a:p>
            <a:pPr marL="0" indent="0">
              <a:buNone/>
            </a:pPr>
            <a:endParaRPr lang="en-GB" dirty="0" smtClean="0"/>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24</a:t>
            </a:fld>
            <a:endParaRPr lang="en-US">
              <a:solidFill>
                <a:schemeClr val="tx1"/>
              </a:solidFill>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315" y="5475424"/>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2624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3</a:t>
            </a:fld>
            <a:endParaRPr lang="en-US" sz="1400" dirty="0" smtClean="0">
              <a:latin typeface="Arial" pitchFamily="34" charset="0"/>
            </a:endParaRPr>
          </a:p>
        </p:txBody>
      </p:sp>
      <p:sp>
        <p:nvSpPr>
          <p:cNvPr id="13314" name="Rectangle 2"/>
          <p:cNvSpPr>
            <a:spLocks noGrp="1" noChangeArrowheads="1"/>
          </p:cNvSpPr>
          <p:nvPr>
            <p:ph type="title"/>
          </p:nvPr>
        </p:nvSpPr>
        <p:spPr>
          <a:xfrm>
            <a:off x="685800" y="548680"/>
            <a:ext cx="7848600" cy="1008112"/>
          </a:xfrm>
        </p:spPr>
        <p:txBody>
          <a:bodyPr/>
          <a:lstStyle/>
          <a:p>
            <a:pPr>
              <a:defRPr/>
            </a:pPr>
            <a:r>
              <a:rPr lang="en-US" sz="3600" dirty="0" smtClean="0"/>
              <a:t>What, why and when?</a:t>
            </a:r>
            <a:endParaRPr lang="en-US" dirty="0" smtClean="0">
              <a:ea typeface="+mj-ea"/>
            </a:endParaRPr>
          </a:p>
        </p:txBody>
      </p:sp>
      <p:sp>
        <p:nvSpPr>
          <p:cNvPr id="13315" name="Rectangle 3"/>
          <p:cNvSpPr>
            <a:spLocks noGrp="1" noChangeArrowheads="1"/>
          </p:cNvSpPr>
          <p:nvPr>
            <p:ph type="body" idx="1"/>
          </p:nvPr>
        </p:nvSpPr>
        <p:spPr>
          <a:xfrm>
            <a:off x="685800" y="1772816"/>
            <a:ext cx="7848600" cy="4320480"/>
          </a:xfrm>
        </p:spPr>
        <p:txBody>
          <a:bodyPr/>
          <a:lstStyle/>
          <a:p>
            <a:pPr>
              <a:defRPr/>
            </a:pPr>
            <a:r>
              <a:rPr lang="en-GB" sz="1800" dirty="0" smtClean="0"/>
              <a:t>Replacement for </a:t>
            </a:r>
            <a:r>
              <a:rPr lang="en-GB" sz="1800" dirty="0"/>
              <a:t>the Data Protection Act 1998</a:t>
            </a:r>
          </a:p>
          <a:p>
            <a:pPr>
              <a:defRPr/>
            </a:pPr>
            <a:r>
              <a:rPr lang="en-GB" sz="1800" dirty="0" smtClean="0"/>
              <a:t>Fit for purpose in our digital world</a:t>
            </a:r>
            <a:endParaRPr lang="en-GB" sz="1800" dirty="0"/>
          </a:p>
          <a:p>
            <a:r>
              <a:rPr lang="en-GB" sz="1800" dirty="0"/>
              <a:t>The GDPR comes into force on 25</a:t>
            </a:r>
            <a:r>
              <a:rPr lang="en-GB" sz="1800" baseline="30000" dirty="0"/>
              <a:t>th</a:t>
            </a:r>
            <a:r>
              <a:rPr lang="en-GB" sz="1800" dirty="0"/>
              <a:t> May </a:t>
            </a:r>
            <a:r>
              <a:rPr lang="en-GB" sz="1800" dirty="0" smtClean="0"/>
              <a:t>2018 We </a:t>
            </a:r>
            <a:r>
              <a:rPr lang="en-GB" sz="1800" dirty="0"/>
              <a:t>must comply with Data Protection Act 1998 (DPA) until then</a:t>
            </a:r>
          </a:p>
          <a:p>
            <a:pPr>
              <a:defRPr/>
            </a:pPr>
            <a:endParaRPr lang="en-GB" sz="1800" dirty="0" smtClean="0"/>
          </a:p>
          <a:p>
            <a:pPr marL="0" indent="0" eaLnBrk="1" hangingPunct="1">
              <a:buNone/>
              <a:defRPr/>
            </a:pPr>
            <a:endParaRPr lang="en-US" sz="1800" dirty="0" smtClean="0">
              <a:ea typeface="+mn-ea"/>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861048"/>
            <a:ext cx="19812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9834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848600" cy="1143000"/>
          </a:xfrm>
        </p:spPr>
        <p:txBody>
          <a:bodyPr/>
          <a:lstStyle/>
          <a:p>
            <a:pPr algn="ctr"/>
            <a:r>
              <a:rPr lang="en-GB" dirty="0" smtClean="0"/>
              <a:t>Information Commissioner’s Speech</a:t>
            </a:r>
            <a:br>
              <a:rPr lang="en-GB" dirty="0" smtClean="0"/>
            </a:br>
            <a:r>
              <a:rPr lang="en-GB" dirty="0" smtClean="0"/>
              <a:t>24</a:t>
            </a:r>
            <a:r>
              <a:rPr lang="en-GB" baseline="30000" dirty="0" smtClean="0"/>
              <a:t>th</a:t>
            </a:r>
            <a:r>
              <a:rPr lang="en-GB" dirty="0" smtClean="0"/>
              <a:t> May 2017</a:t>
            </a: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4</a:t>
            </a:fld>
            <a:endParaRPr lang="en-US">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6456364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848600" cy="1143000"/>
          </a:xfrm>
        </p:spPr>
        <p:txBody>
          <a:bodyPr/>
          <a:lstStyle/>
          <a:p>
            <a:r>
              <a:rPr lang="en-GB" dirty="0" smtClean="0"/>
              <a:t>Key areas of change</a:t>
            </a:r>
            <a:endParaRPr lang="en-GB" dirty="0"/>
          </a:p>
        </p:txBody>
      </p:sp>
      <p:sp>
        <p:nvSpPr>
          <p:cNvPr id="3" name="Content Placeholder 2"/>
          <p:cNvSpPr>
            <a:spLocks noGrp="1"/>
          </p:cNvSpPr>
          <p:nvPr>
            <p:ph idx="1"/>
          </p:nvPr>
        </p:nvSpPr>
        <p:spPr>
          <a:xfrm>
            <a:off x="683568" y="1772816"/>
            <a:ext cx="7848600" cy="3528392"/>
          </a:xfrm>
        </p:spPr>
        <p:txBody>
          <a:bodyPr/>
          <a:lstStyle/>
          <a:p>
            <a:pPr marL="0" indent="0">
              <a:buNone/>
            </a:pPr>
            <a:r>
              <a:rPr lang="en-GB" dirty="0"/>
              <a:t>The new legislation brings in </a:t>
            </a:r>
            <a:r>
              <a:rPr lang="en-GB" dirty="0" smtClean="0"/>
              <a:t>requirements </a:t>
            </a:r>
            <a:r>
              <a:rPr lang="en-GB" dirty="0"/>
              <a:t>such as:</a:t>
            </a:r>
          </a:p>
          <a:p>
            <a:pPr marL="0" indent="0">
              <a:buNone/>
            </a:pPr>
            <a:endParaRPr lang="en-GB" dirty="0"/>
          </a:p>
          <a:p>
            <a:r>
              <a:rPr lang="en-GB" dirty="0" smtClean="0"/>
              <a:t>Codes </a:t>
            </a:r>
            <a:r>
              <a:rPr lang="en-GB" dirty="0"/>
              <a:t>of Conduct &amp; Certification </a:t>
            </a:r>
            <a:r>
              <a:rPr lang="en-GB" dirty="0" smtClean="0"/>
              <a:t>Schemes</a:t>
            </a:r>
          </a:p>
          <a:p>
            <a:r>
              <a:rPr lang="en-GB" dirty="0"/>
              <a:t>Privacy Impact Assessments</a:t>
            </a:r>
          </a:p>
          <a:p>
            <a:r>
              <a:rPr lang="en-GB" dirty="0"/>
              <a:t>Prescribed Security </a:t>
            </a:r>
            <a:r>
              <a:rPr lang="en-GB" dirty="0" smtClean="0"/>
              <a:t>measures</a:t>
            </a:r>
            <a:endParaRPr lang="en-GB" dirty="0"/>
          </a:p>
          <a:p>
            <a:r>
              <a:rPr lang="en-GB" dirty="0"/>
              <a:t>Notification of data breach/loss</a:t>
            </a:r>
          </a:p>
          <a:p>
            <a:r>
              <a:rPr lang="en-GB" dirty="0"/>
              <a:t>Outsourcing requirements</a:t>
            </a:r>
          </a:p>
          <a:p>
            <a:r>
              <a:rPr lang="en-GB" dirty="0" smtClean="0"/>
              <a:t>Changes to the Legal basis’ for using personal data</a:t>
            </a:r>
            <a:endParaRPr lang="en-GB" dirty="0"/>
          </a:p>
          <a:p>
            <a:r>
              <a:rPr lang="en-GB" dirty="0" smtClean="0"/>
              <a:t>Biometrics added to sensitive data items</a:t>
            </a:r>
          </a:p>
          <a:p>
            <a:r>
              <a:rPr lang="en-GB" dirty="0" smtClean="0"/>
              <a:t>Statutory Data Protection Officer post</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5</a:t>
            </a:fld>
            <a:endParaRPr lang="en-US">
              <a:solidFill>
                <a:schemeClr val="tx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9309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848600" cy="1143000"/>
          </a:xfrm>
        </p:spPr>
        <p:txBody>
          <a:bodyPr/>
          <a:lstStyle/>
          <a:p>
            <a:r>
              <a:rPr lang="en-GB" dirty="0" smtClean="0"/>
              <a:t>Key preparation tasks</a:t>
            </a:r>
            <a:endParaRPr lang="en-GB" dirty="0"/>
          </a:p>
        </p:txBody>
      </p:sp>
      <p:sp>
        <p:nvSpPr>
          <p:cNvPr id="3" name="Content Placeholder 2"/>
          <p:cNvSpPr>
            <a:spLocks noGrp="1"/>
          </p:cNvSpPr>
          <p:nvPr>
            <p:ph idx="1"/>
          </p:nvPr>
        </p:nvSpPr>
        <p:spPr>
          <a:xfrm>
            <a:off x="683568" y="1628800"/>
            <a:ext cx="7848600" cy="3861048"/>
          </a:xfrm>
        </p:spPr>
        <p:txBody>
          <a:bodyPr/>
          <a:lstStyle/>
          <a:p>
            <a:pPr>
              <a:lnSpc>
                <a:spcPct val="150000"/>
              </a:lnSpc>
            </a:pPr>
            <a:r>
              <a:rPr lang="en-GB" dirty="0" smtClean="0"/>
              <a:t>Understand what personal data you have (pupils/staff/parent/carers) and how you are using it</a:t>
            </a:r>
          </a:p>
          <a:p>
            <a:pPr>
              <a:lnSpc>
                <a:spcPct val="150000"/>
              </a:lnSpc>
            </a:pPr>
            <a:r>
              <a:rPr lang="en-GB" dirty="0" smtClean="0"/>
              <a:t>Understand what the law requires you to do with personal information to carry out your service</a:t>
            </a:r>
          </a:p>
          <a:p>
            <a:pPr>
              <a:lnSpc>
                <a:spcPct val="150000"/>
              </a:lnSpc>
            </a:pPr>
            <a:r>
              <a:rPr lang="en-GB" dirty="0" smtClean="0"/>
              <a:t>Check your </a:t>
            </a:r>
            <a:r>
              <a:rPr lang="en-GB" dirty="0"/>
              <a:t>website privacy notice to ensure it accurately reflects what you are doing with personal </a:t>
            </a:r>
            <a:r>
              <a:rPr lang="en-GB" dirty="0" smtClean="0"/>
              <a:t>data, and use the ICO guidance to ensure you have captured all of the requirements – ico.org.uk </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6</a:t>
            </a:fld>
            <a:endParaRPr lang="en-US">
              <a:solidFill>
                <a:schemeClr val="tx1"/>
              </a:solidFill>
            </a:endParaRPr>
          </a:p>
        </p:txBody>
      </p:sp>
    </p:spTree>
    <p:extLst>
      <p:ext uri="{BB962C8B-B14F-4D97-AF65-F5344CB8AC3E}">
        <p14:creationId xmlns:p14="http://schemas.microsoft.com/office/powerpoint/2010/main" val="76676981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600" cy="1143000"/>
          </a:xfrm>
        </p:spPr>
        <p:txBody>
          <a:bodyPr/>
          <a:lstStyle/>
          <a:p>
            <a:r>
              <a:rPr lang="en-GB" dirty="0"/>
              <a:t>Key </a:t>
            </a:r>
            <a:r>
              <a:rPr lang="en-GB" dirty="0" smtClean="0"/>
              <a:t>preparation tasks </a:t>
            </a:r>
            <a:r>
              <a:rPr lang="en-GB" dirty="0"/>
              <a:t>– contd.</a:t>
            </a:r>
          </a:p>
        </p:txBody>
      </p:sp>
      <p:sp>
        <p:nvSpPr>
          <p:cNvPr id="3" name="Content Placeholder 2"/>
          <p:cNvSpPr>
            <a:spLocks noGrp="1"/>
          </p:cNvSpPr>
          <p:nvPr>
            <p:ph idx="1"/>
          </p:nvPr>
        </p:nvSpPr>
        <p:spPr>
          <a:xfrm>
            <a:off x="683568" y="1844824"/>
            <a:ext cx="7848600" cy="3429000"/>
          </a:xfrm>
        </p:spPr>
        <p:txBody>
          <a:bodyPr/>
          <a:lstStyle/>
          <a:p>
            <a:pPr>
              <a:lnSpc>
                <a:spcPct val="150000"/>
              </a:lnSpc>
            </a:pPr>
            <a:r>
              <a:rPr lang="en-GB" dirty="0"/>
              <a:t>Where you are using consent, consider if you really do need it, or does one of your statutory duties require you to do it?</a:t>
            </a:r>
          </a:p>
          <a:p>
            <a:pPr>
              <a:lnSpc>
                <a:spcPct val="150000"/>
              </a:lnSpc>
            </a:pPr>
            <a:r>
              <a:rPr lang="en-GB" dirty="0"/>
              <a:t>Ensure any consent forms point to your online privacy </a:t>
            </a:r>
            <a:r>
              <a:rPr lang="en-GB" dirty="0" smtClean="0"/>
              <a:t>notice</a:t>
            </a:r>
          </a:p>
          <a:p>
            <a:pPr>
              <a:lnSpc>
                <a:spcPct val="150000"/>
              </a:lnSpc>
            </a:pPr>
            <a:r>
              <a:rPr lang="en-GB" dirty="0" smtClean="0"/>
              <a:t>Familiarise yourselves with the Whole Essex Information Sharing Framework portal – weisf.essex.gov.uk which provides guidance and templates on key processes</a:t>
            </a:r>
          </a:p>
          <a:p>
            <a:pPr>
              <a:lnSpc>
                <a:spcPct val="150000"/>
              </a:lnSpc>
            </a:pPr>
            <a:r>
              <a:rPr lang="en-GB" dirty="0" smtClean="0"/>
              <a:t>Ensure you have a robust policy and procedure for managing data breaches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7</a:t>
            </a:fld>
            <a:endParaRPr lang="en-US">
              <a:solidFill>
                <a:schemeClr val="tx1"/>
              </a:solidFill>
            </a:endParaRPr>
          </a:p>
        </p:txBody>
      </p:sp>
    </p:spTree>
    <p:extLst>
      <p:ext uri="{BB962C8B-B14F-4D97-AF65-F5344CB8AC3E}">
        <p14:creationId xmlns:p14="http://schemas.microsoft.com/office/powerpoint/2010/main" val="340995587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8</a:t>
            </a:fld>
            <a:endParaRPr lang="en-US">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4" y="620688"/>
            <a:ext cx="9793088"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116632"/>
            <a:ext cx="8712968" cy="584775"/>
          </a:xfrm>
          <a:prstGeom prst="rect">
            <a:avLst/>
          </a:prstGeom>
          <a:noFill/>
        </p:spPr>
        <p:txBody>
          <a:bodyPr wrap="square" rtlCol="0">
            <a:spAutoFit/>
          </a:bodyPr>
          <a:lstStyle/>
          <a:p>
            <a:r>
              <a:rPr lang="en-GB" sz="3200" dirty="0" smtClean="0">
                <a:latin typeface="+mj-lt"/>
              </a:rPr>
              <a:t>Weisf.essex.gov.uk</a:t>
            </a:r>
            <a:endParaRPr lang="en-GB" sz="3200" dirty="0">
              <a:latin typeface="+mj-lt"/>
            </a:endParaRPr>
          </a:p>
        </p:txBody>
      </p:sp>
    </p:spTree>
    <p:extLst>
      <p:ext uri="{BB962C8B-B14F-4D97-AF65-F5344CB8AC3E}">
        <p14:creationId xmlns:p14="http://schemas.microsoft.com/office/powerpoint/2010/main" val="112461056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5" y="5301208"/>
            <a:ext cx="1872208" cy="13825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965DF208-F6BA-48D2-BE32-DFD9BEF01210}" type="slidenum">
              <a:rPr lang="en-US" smtClean="0"/>
              <a:pPr>
                <a:defRPr/>
              </a:pPr>
              <a:t>9</a:t>
            </a:fld>
            <a:endParaRPr lang="en-US">
              <a:solidFill>
                <a:schemeClr val="tx1"/>
              </a:solidFill>
            </a:endParaRPr>
          </a:p>
        </p:txBody>
      </p:sp>
      <p:sp>
        <p:nvSpPr>
          <p:cNvPr id="6" name="Content Placeholder 1"/>
          <p:cNvSpPr txBox="1">
            <a:spLocks/>
          </p:cNvSpPr>
          <p:nvPr/>
        </p:nvSpPr>
        <p:spPr>
          <a:xfrm>
            <a:off x="467544" y="1268413"/>
            <a:ext cx="8208144" cy="5256931"/>
          </a:xfrm>
          <a:prstGeom prst="rect">
            <a:avLst/>
          </a:prstGeom>
        </p:spPr>
        <p:txBody>
          <a:bodyPr/>
          <a:lstStyle>
            <a:lvl1pPr marL="285750" indent="-285750" algn="l" rtl="0" eaLnBrk="1" fontAlgn="base" hangingPunct="1">
              <a:spcBef>
                <a:spcPct val="20000"/>
              </a:spcBef>
              <a:spcAft>
                <a:spcPct val="0"/>
              </a:spcAft>
              <a:buFont typeface="Arial" panose="020B0604020202020204" pitchFamily="34" charset="0"/>
              <a:buChar char="•"/>
              <a:defRPr sz="18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You have to know what you already have in terms of personal data, and what you are doing with it, before you can start implementing GDPR elements</a:t>
            </a: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  This is best achieved by:</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Create or review your </a:t>
            </a:r>
            <a:r>
              <a:rPr kumimoji="0" lang="en-GB" sz="1800" b="1" i="0" u="none" strike="noStrike" kern="0" cap="none" spc="0" normalizeH="0" baseline="0" noProof="0" dirty="0" smtClean="0">
                <a:ln>
                  <a:noFill/>
                </a:ln>
                <a:solidFill>
                  <a:srgbClr val="000000"/>
                </a:solidFill>
                <a:effectLst/>
                <a:uLnTx/>
                <a:uFillTx/>
                <a:latin typeface="Arial"/>
                <a:ea typeface="MS PGothic" pitchFamily="34" charset="-128"/>
                <a:cs typeface="+mn-cs"/>
              </a:rPr>
              <a:t>Information Asset Register</a:t>
            </a:r>
            <a:r>
              <a:rPr kumimoji="0" lang="en-GB" sz="1800" b="0" i="0" u="none" strike="noStrike" kern="0" cap="none" spc="0" normalizeH="0" baseline="0" noProof="0" dirty="0" smtClean="0">
                <a:ln>
                  <a:noFill/>
                </a:ln>
                <a:solidFill>
                  <a:srgbClr val="000000"/>
                </a:solidFill>
                <a:effectLst/>
                <a:uLnTx/>
                <a:uFillTx/>
                <a:latin typeface="Arial"/>
                <a:ea typeface="MS PGothic" pitchFamily="34" charset="-128"/>
                <a:cs typeface="+mn-cs"/>
              </a:rPr>
              <a:t>, ensuring its completeness and accuracy</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7" name="Title 2"/>
          <p:cNvSpPr txBox="1">
            <a:spLocks/>
          </p:cNvSpPr>
          <p:nvPr/>
        </p:nvSpPr>
        <p:spPr>
          <a:xfrm>
            <a:off x="467544" y="404664"/>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Where to start? (Records</a:t>
            </a:r>
            <a:r>
              <a:rPr kumimoji="0" lang="en-GB" sz="3200" b="1" i="0" u="none" strike="noStrike" kern="0" cap="none" spc="0" normalizeH="0" noProof="0" dirty="0" smtClean="0">
                <a:ln>
                  <a:noFill/>
                </a:ln>
                <a:solidFill>
                  <a:srgbClr val="000000"/>
                </a:solidFill>
                <a:effectLst/>
                <a:uLnTx/>
                <a:uFillTx/>
                <a:latin typeface="Arial"/>
                <a:ea typeface="MS PGothic" pitchFamily="34" charset="-128"/>
                <a:cs typeface="+mj-cs"/>
              </a:rPr>
              <a:t> Management</a:t>
            </a:r>
            <a:r>
              <a:rPr kumimoji="0" lang="en-GB" sz="3200" b="1" i="0" u="none" strike="noStrike" kern="0" cap="none" spc="0" normalizeH="0" baseline="0" noProof="0" dirty="0" smtClean="0">
                <a:ln>
                  <a:noFill/>
                </a:ln>
                <a:solidFill>
                  <a:srgbClr val="000000"/>
                </a:solidFill>
                <a:effectLst/>
                <a:uLnTx/>
                <a:uFillTx/>
                <a:latin typeface="Arial"/>
                <a:ea typeface="MS PGothic" pitchFamily="34" charset="-128"/>
                <a:cs typeface="+mj-cs"/>
              </a:rPr>
              <a:t>)</a:t>
            </a:r>
            <a:endParaRPr kumimoji="0" lang="en-GB" sz="3200" b="1"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pic>
        <p:nvPicPr>
          <p:cNvPr id="8" name="Picture 2" descr="C:\Users\lauri.almond\AppData\Local\Microsoft\Windows\Temporary Internet Files\Content.IE5\0DGT8ZJJ\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24944"/>
            <a:ext cx="1907704" cy="14307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560" y="4501767"/>
            <a:ext cx="7704856" cy="923330"/>
          </a:xfrm>
          <a:prstGeom prst="rect">
            <a:avLst/>
          </a:prstGeom>
          <a:noFill/>
        </p:spPr>
        <p:txBody>
          <a:bodyPr wrap="square" rtlCol="0">
            <a:spAutoFit/>
          </a:bodyPr>
          <a:lstStyle/>
          <a:p>
            <a:r>
              <a:rPr lang="en-GB" sz="1800" dirty="0">
                <a:latin typeface="+mn-lt"/>
              </a:rPr>
              <a:t>Guidance - </a:t>
            </a:r>
            <a:r>
              <a:rPr lang="en-GB" sz="1800" dirty="0">
                <a:latin typeface="+mn-lt"/>
                <a:hlinkClick r:id="rId4"/>
              </a:rPr>
              <a:t>http://</a:t>
            </a:r>
            <a:r>
              <a:rPr lang="en-GB" sz="1800" dirty="0" smtClean="0">
                <a:latin typeface="+mn-lt"/>
                <a:hlinkClick r:id="rId4"/>
              </a:rPr>
              <a:t>www.nationalarchives.gov.uk/documents/information-management/identify-information-assets.pdf</a:t>
            </a:r>
            <a:r>
              <a:rPr lang="en-GB" sz="1800" dirty="0" smtClean="0">
                <a:latin typeface="+mn-lt"/>
              </a:rPr>
              <a:t> </a:t>
            </a:r>
          </a:p>
          <a:p>
            <a:r>
              <a:rPr lang="en-GB" sz="1800" dirty="0" smtClean="0">
                <a:latin typeface="+mn-lt"/>
              </a:rPr>
              <a:t>Template </a:t>
            </a:r>
            <a:r>
              <a:rPr lang="en-GB" sz="1800" dirty="0">
                <a:latin typeface="+mn-lt"/>
              </a:rPr>
              <a:t>- </a:t>
            </a:r>
            <a:r>
              <a:rPr lang="en-GB" sz="1800" dirty="0">
                <a:latin typeface="+mn-lt"/>
                <a:hlinkClick r:id="rId5"/>
              </a:rPr>
              <a:t>https://</a:t>
            </a:r>
            <a:r>
              <a:rPr lang="en-GB" sz="1800" dirty="0" smtClean="0">
                <a:latin typeface="+mn-lt"/>
                <a:hlinkClick r:id="rId5"/>
              </a:rPr>
              <a:t>weisf.essex.gov.uk/Documents/iar_template.xls</a:t>
            </a:r>
            <a:r>
              <a:rPr lang="en-GB" sz="1800" dirty="0" smtClean="0">
                <a:latin typeface="+mn-lt"/>
              </a:rPr>
              <a:t> </a:t>
            </a:r>
          </a:p>
        </p:txBody>
      </p:sp>
    </p:spTree>
    <p:extLst>
      <p:ext uri="{BB962C8B-B14F-4D97-AF65-F5344CB8AC3E}">
        <p14:creationId xmlns:p14="http://schemas.microsoft.com/office/powerpoint/2010/main" val="88722152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1256</TotalTime>
  <Words>1901</Words>
  <Application>Microsoft Office PowerPoint</Application>
  <PresentationFormat>On-screen Show (4:3)</PresentationFormat>
  <Paragraphs>243</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ＭＳ Ｐゴシック</vt:lpstr>
      <vt:lpstr>Arial</vt:lpstr>
      <vt:lpstr>Calibri</vt:lpstr>
      <vt:lpstr>Times</vt:lpstr>
      <vt:lpstr>Times New Roman</vt:lpstr>
      <vt:lpstr>Blank</vt:lpstr>
      <vt:lpstr>Introducing the General Data Protection Regulation 2016 </vt:lpstr>
      <vt:lpstr>PowerPoint Presentation</vt:lpstr>
      <vt:lpstr>What, why and when?</vt:lpstr>
      <vt:lpstr>Information Commissioner’s Speech 24th May 2017</vt:lpstr>
      <vt:lpstr>Key areas of change</vt:lpstr>
      <vt:lpstr>Key preparation tasks</vt:lpstr>
      <vt:lpstr>Key preparation tasks – contd.</vt:lpstr>
      <vt:lpstr>PowerPoint Presentation</vt:lpstr>
      <vt:lpstr>PowerPoint Presentation</vt:lpstr>
      <vt:lpstr>PowerPoint Presentation</vt:lpstr>
      <vt:lpstr>PowerPoint Presentation</vt:lpstr>
      <vt:lpstr>Key Legislative Changes –  Privacy Notice</vt:lpstr>
      <vt:lpstr>Best Approach to Privacy Notices</vt:lpstr>
      <vt:lpstr>Best Approach to Privacy Notices- Contd.</vt:lpstr>
      <vt:lpstr>Consent</vt:lpstr>
      <vt:lpstr>Consent (1)</vt:lpstr>
      <vt:lpstr>Consent (2)</vt:lpstr>
      <vt:lpstr>Data Subject Rights under GDPR</vt:lpstr>
      <vt:lpstr>Data Protection Officer</vt:lpstr>
      <vt:lpstr>Data Protection Officer (2)</vt:lpstr>
      <vt:lpstr>Duties of the DPO</vt:lpstr>
      <vt:lpstr>Legislation for Schools</vt:lpstr>
      <vt:lpstr>Help &amp; assistance</vt:lpstr>
      <vt:lpstr>IGS</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lauri.almond</dc:creator>
  <cp:lastModifiedBy>P Langmead</cp:lastModifiedBy>
  <cp:revision>82</cp:revision>
  <cp:lastPrinted>2017-05-15T13:42:30Z</cp:lastPrinted>
  <dcterms:created xsi:type="dcterms:W3CDTF">2017-01-09T13:56:51Z</dcterms:created>
  <dcterms:modified xsi:type="dcterms:W3CDTF">2017-06-21T14:39:38Z</dcterms:modified>
</cp:coreProperties>
</file>